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9"/>
  </p:notesMasterIdLst>
  <p:handoutMasterIdLst>
    <p:handoutMasterId r:id="rId160"/>
  </p:handoutMasterIdLst>
  <p:sldIdLst>
    <p:sldId id="314" r:id="rId2"/>
    <p:sldId id="1581" r:id="rId3"/>
    <p:sldId id="1746" r:id="rId4"/>
    <p:sldId id="1742" r:id="rId5"/>
    <p:sldId id="1876" r:id="rId6"/>
    <p:sldId id="1732" r:id="rId7"/>
    <p:sldId id="1382" r:id="rId8"/>
    <p:sldId id="1733" r:id="rId9"/>
    <p:sldId id="1734" r:id="rId10"/>
    <p:sldId id="1743" r:id="rId11"/>
    <p:sldId id="1769" r:id="rId12"/>
    <p:sldId id="1396" r:id="rId13"/>
    <p:sldId id="1677" r:id="rId14"/>
    <p:sldId id="1680" r:id="rId15"/>
    <p:sldId id="1744" r:id="rId16"/>
    <p:sldId id="1747" r:id="rId17"/>
    <p:sldId id="1748" r:id="rId18"/>
    <p:sldId id="1745" r:id="rId19"/>
    <p:sldId id="1714" r:id="rId20"/>
    <p:sldId id="1715" r:id="rId21"/>
    <p:sldId id="1754" r:id="rId22"/>
    <p:sldId id="1718" r:id="rId23"/>
    <p:sldId id="1963" r:id="rId24"/>
    <p:sldId id="1717" r:id="rId25"/>
    <p:sldId id="1802" r:id="rId26"/>
    <p:sldId id="1720" r:id="rId27"/>
    <p:sldId id="1962" r:id="rId28"/>
    <p:sldId id="1750" r:id="rId29"/>
    <p:sldId id="1719" r:id="rId30"/>
    <p:sldId id="1803" r:id="rId31"/>
    <p:sldId id="1835" r:id="rId32"/>
    <p:sldId id="1836" r:id="rId33"/>
    <p:sldId id="1967" r:id="rId34"/>
    <p:sldId id="1968" r:id="rId35"/>
    <p:sldId id="1839" r:id="rId36"/>
    <p:sldId id="1837" r:id="rId37"/>
    <p:sldId id="1838" r:id="rId38"/>
    <p:sldId id="1845" r:id="rId39"/>
    <p:sldId id="1964" r:id="rId40"/>
    <p:sldId id="1852" r:id="rId41"/>
    <p:sldId id="1753" r:id="rId42"/>
    <p:sldId id="1749" r:id="rId43"/>
    <p:sldId id="1809" r:id="rId44"/>
    <p:sldId id="1854" r:id="rId45"/>
    <p:sldId id="1858" r:id="rId46"/>
    <p:sldId id="1816" r:id="rId47"/>
    <p:sldId id="1808" r:id="rId48"/>
    <p:sldId id="1843" r:id="rId49"/>
    <p:sldId id="1752" r:id="rId50"/>
    <p:sldId id="1856" r:id="rId51"/>
    <p:sldId id="1857" r:id="rId52"/>
    <p:sldId id="1864" r:id="rId53"/>
    <p:sldId id="1969" r:id="rId54"/>
    <p:sldId id="1909" r:id="rId55"/>
    <p:sldId id="1910" r:id="rId56"/>
    <p:sldId id="1911" r:id="rId57"/>
    <p:sldId id="1723" r:id="rId58"/>
    <p:sldId id="1725" r:id="rId59"/>
    <p:sldId id="1444" r:id="rId60"/>
    <p:sldId id="1565" r:id="rId61"/>
    <p:sldId id="1900" r:id="rId62"/>
    <p:sldId id="1861" r:id="rId63"/>
    <p:sldId id="1871" r:id="rId64"/>
    <p:sldId id="1872" r:id="rId65"/>
    <p:sldId id="1873" r:id="rId66"/>
    <p:sldId id="1901" r:id="rId67"/>
    <p:sldId id="1902" r:id="rId68"/>
    <p:sldId id="1877" r:id="rId69"/>
    <p:sldId id="1878" r:id="rId70"/>
    <p:sldId id="1879" r:id="rId71"/>
    <p:sldId id="1881" r:id="rId72"/>
    <p:sldId id="1882" r:id="rId73"/>
    <p:sldId id="1883" r:id="rId74"/>
    <p:sldId id="1885" r:id="rId75"/>
    <p:sldId id="1886" r:id="rId76"/>
    <p:sldId id="1887" r:id="rId77"/>
    <p:sldId id="1888" r:id="rId78"/>
    <p:sldId id="1905" r:id="rId79"/>
    <p:sldId id="1889" r:id="rId80"/>
    <p:sldId id="1890" r:id="rId81"/>
    <p:sldId id="1903" r:id="rId82"/>
    <p:sldId id="1891" r:id="rId83"/>
    <p:sldId id="1892" r:id="rId84"/>
    <p:sldId id="1976" r:id="rId85"/>
    <p:sldId id="1893" r:id="rId86"/>
    <p:sldId id="1904" r:id="rId87"/>
    <p:sldId id="1894" r:id="rId88"/>
    <p:sldId id="1907" r:id="rId89"/>
    <p:sldId id="1908" r:id="rId90"/>
    <p:sldId id="1897" r:id="rId91"/>
    <p:sldId id="1934" r:id="rId92"/>
    <p:sldId id="1935" r:id="rId93"/>
    <p:sldId id="1936" r:id="rId94"/>
    <p:sldId id="1938" r:id="rId95"/>
    <p:sldId id="1939" r:id="rId96"/>
    <p:sldId id="1937" r:id="rId97"/>
    <p:sldId id="1941" r:id="rId98"/>
    <p:sldId id="1919" r:id="rId99"/>
    <p:sldId id="1912" r:id="rId100"/>
    <p:sldId id="1913" r:id="rId101"/>
    <p:sldId id="1914" r:id="rId102"/>
    <p:sldId id="1915" r:id="rId103"/>
    <p:sldId id="1916" r:id="rId104"/>
    <p:sldId id="1922" r:id="rId105"/>
    <p:sldId id="1923" r:id="rId106"/>
    <p:sldId id="1924" r:id="rId107"/>
    <p:sldId id="1921" r:id="rId108"/>
    <p:sldId id="1925" r:id="rId109"/>
    <p:sldId id="1917" r:id="rId110"/>
    <p:sldId id="1918" r:id="rId111"/>
    <p:sldId id="1926" r:id="rId112"/>
    <p:sldId id="1927" r:id="rId113"/>
    <p:sldId id="1770" r:id="rId114"/>
    <p:sldId id="1774" r:id="rId115"/>
    <p:sldId id="1970" r:id="rId116"/>
    <p:sldId id="1928" r:id="rId117"/>
    <p:sldId id="1898" r:id="rId118"/>
    <p:sldId id="1776" r:id="rId119"/>
    <p:sldId id="1942" r:id="rId120"/>
    <p:sldId id="1899" r:id="rId121"/>
    <p:sldId id="1929" r:id="rId122"/>
    <p:sldId id="1736" r:id="rId123"/>
    <p:sldId id="1737" r:id="rId124"/>
    <p:sldId id="1930" r:id="rId125"/>
    <p:sldId id="1931" r:id="rId126"/>
    <p:sldId id="1932" r:id="rId127"/>
    <p:sldId id="1971" r:id="rId128"/>
    <p:sldId id="1943" r:id="rId129"/>
    <p:sldId id="1945" r:id="rId130"/>
    <p:sldId id="1944" r:id="rId131"/>
    <p:sldId id="1946" r:id="rId132"/>
    <p:sldId id="1948" r:id="rId133"/>
    <p:sldId id="1950" r:id="rId134"/>
    <p:sldId id="1951" r:id="rId135"/>
    <p:sldId id="1949" r:id="rId136"/>
    <p:sldId id="1974" r:id="rId137"/>
    <p:sldId id="1975" r:id="rId138"/>
    <p:sldId id="1977" r:id="rId139"/>
    <p:sldId id="1953" r:id="rId140"/>
    <p:sldId id="1782" r:id="rId141"/>
    <p:sldId id="1955" r:id="rId142"/>
    <p:sldId id="1961" r:id="rId143"/>
    <p:sldId id="1960" r:id="rId144"/>
    <p:sldId id="1956" r:id="rId145"/>
    <p:sldId id="1957" r:id="rId146"/>
    <p:sldId id="1958" r:id="rId147"/>
    <p:sldId id="1954" r:id="rId148"/>
    <p:sldId id="1959" r:id="rId149"/>
    <p:sldId id="1797" r:id="rId150"/>
    <p:sldId id="1783" r:id="rId151"/>
    <p:sldId id="1799" r:id="rId152"/>
    <p:sldId id="1784" r:id="rId153"/>
    <p:sldId id="1800" r:id="rId154"/>
    <p:sldId id="1786" r:id="rId155"/>
    <p:sldId id="1785" r:id="rId156"/>
    <p:sldId id="1787" r:id="rId157"/>
    <p:sldId id="1788" r:id="rId158"/>
  </p:sldIdLst>
  <p:sldSz cx="9144000" cy="6858000" type="screen4x3"/>
  <p:notesSz cx="7099300" cy="102235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CCFFFF"/>
    <a:srgbClr val="CCFF99"/>
    <a:srgbClr val="FFCCFF"/>
    <a:srgbClr val="FF6600"/>
    <a:srgbClr val="FFCC66"/>
    <a:srgbClr val="FFFFCC"/>
    <a:srgbClr val="FF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8497" autoAdjust="0"/>
  </p:normalViewPr>
  <p:slideViewPr>
    <p:cSldViewPr>
      <p:cViewPr varScale="1">
        <p:scale>
          <a:sx n="88" d="100"/>
          <a:sy n="88" d="100"/>
        </p:scale>
        <p:origin x="7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38"/>
    </p:cViewPr>
  </p:sorterViewPr>
  <p:notesViewPr>
    <p:cSldViewPr>
      <p:cViewPr varScale="1">
        <p:scale>
          <a:sx n="62" d="100"/>
          <a:sy n="62" d="100"/>
        </p:scale>
        <p:origin x="3366" y="90"/>
      </p:cViewPr>
      <p:guideLst>
        <p:guide orient="horz" pos="322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2950"/>
          </a:xfrm>
          <a:prstGeom prst="rect">
            <a:avLst/>
          </a:prstGeom>
        </p:spPr>
        <p:txBody>
          <a:bodyPr vert="horz" lIns="95408" tIns="47704" rIns="95408" bIns="4770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10552"/>
            <a:ext cx="3076364" cy="512949"/>
          </a:xfrm>
          <a:prstGeom prst="rect">
            <a:avLst/>
          </a:prstGeom>
        </p:spPr>
        <p:txBody>
          <a:bodyPr vert="horz" lIns="95408" tIns="47704" rIns="95408" bIns="4770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10552"/>
            <a:ext cx="3076364" cy="512949"/>
          </a:xfrm>
          <a:prstGeom prst="rect">
            <a:avLst/>
          </a:prstGeom>
        </p:spPr>
        <p:txBody>
          <a:bodyPr vert="horz" lIns="95408" tIns="47704" rIns="95408" bIns="47704" rtlCol="0" anchor="b"/>
          <a:lstStyle>
            <a:lvl1pPr algn="r">
              <a:defRPr sz="1300"/>
            </a:lvl1pPr>
          </a:lstStyle>
          <a:p>
            <a:fld id="{23A3AA6F-4969-4A07-9729-8E4617D4B31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49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56163"/>
            <a:ext cx="567944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D5CE260-59CD-4073-A8B6-C5AE95983F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9765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3D179-E473-421B-9183-9A36FAF80B03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2048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CE260-59CD-4073-A8B6-C5AE95983FA4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28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CE260-59CD-4073-A8B6-C5AE95983FA4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85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CE260-59CD-4073-A8B6-C5AE95983FA4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958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番号プレースホル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B92DD-DF0F-4853-ADFE-57013889D5D4}" type="slidenum">
              <a:rPr lang="ja-JP" altLang="en-US" smtClean="0">
                <a:ea typeface="ＭＳ Ｐゴシック" charset="-128"/>
              </a:rPr>
              <a:pPr/>
              <a:t>65</a:t>
            </a:fld>
            <a:endParaRPr lang="ja-JP" altLang="en-US" smtClean="0">
              <a:ea typeface="ＭＳ Ｐゴシック" charset="-128"/>
            </a:endParaRPr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4021683" y="9710059"/>
            <a:ext cx="3075981" cy="51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47" tIns="44024" rIns="88047" bIns="44024" anchor="b"/>
          <a:lstStyle/>
          <a:p>
            <a:pPr algn="r"/>
            <a:fld id="{9ED78EF8-5A54-4D9D-9093-DC1C76C2B563}" type="slidenum">
              <a:rPr lang="en-US" altLang="ja-JP" sz="1100"/>
              <a:pPr algn="r"/>
              <a:t>65</a:t>
            </a:fld>
            <a:endParaRPr lang="en-US" altLang="ja-JP" sz="1100" dirty="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>
              <a:ea typeface="ＭＳ Ｐ明朝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15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5132-3CD9-488F-927E-0D1BE1A14E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8D1E-4497-44BA-9715-EB0402FE27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D7FC4-C2C6-413D-A08A-AC6548C04C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9CED-AA3E-42D1-AD83-93BAC1B809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000D-CB5B-4482-85DD-DF2B0B044B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D1EE-61DD-40B2-A93C-B00C62EEDA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D940-F1FC-41A7-AF5C-202504605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BD0B-5545-4F37-AD92-E608D48B85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E5F7-5D59-41AB-815F-F6AE005BDE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949E-5CA0-4C9C-BC5E-3267307231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3F4B-1917-4277-BE78-543242E478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77AA-F494-4F61-A3F0-4ED6C892BB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B08D723-5AE8-43B1-9027-9B65207A42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10" Type="http://schemas.openxmlformats.org/officeDocument/2006/relationships/image" Target="../media/image26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image" Target="../media/image26.png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6" Type="http://schemas.openxmlformats.org/officeDocument/2006/relationships/audio" Target="../media/media17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5" Type="http://schemas.microsoft.com/office/2007/relationships/media" Target="../media/media12.m4a"/><Relationship Id="rId15" Type="http://schemas.microsoft.com/office/2007/relationships/media" Target="../media/media17.m4a"/><Relationship Id="rId10" Type="http://schemas.openxmlformats.org/officeDocument/2006/relationships/audio" Target="../media/media14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827584" y="4414688"/>
            <a:ext cx="2687410" cy="1822623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052513"/>
            <a:ext cx="9144000" cy="25923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6121400" cy="523875"/>
          </a:xfrm>
          <a:prstGeom prst="rect">
            <a:avLst/>
          </a:prstGeom>
          <a:solidFill>
            <a:srgbClr val="FFCCFF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２０１７年３月</a:t>
            </a:r>
            <a:r>
              <a:rPr lang="ja-JP" altLang="en-US" sz="2800" dirty="0"/>
              <a:t>　ことばのテーブル学習会　</a:t>
            </a:r>
          </a:p>
        </p:txBody>
      </p:sp>
      <p:sp>
        <p:nvSpPr>
          <p:cNvPr id="2" name="テキスト ボックス 4"/>
          <p:cNvSpPr txBox="1">
            <a:spLocks noChangeArrowheads="1"/>
          </p:cNvSpPr>
          <p:nvPr/>
        </p:nvSpPr>
        <p:spPr bwMode="auto">
          <a:xfrm>
            <a:off x="4572000" y="4581525"/>
            <a:ext cx="4214813" cy="1570038"/>
          </a:xfrm>
          <a:prstGeom prst="rect">
            <a:avLst/>
          </a:prstGeom>
          <a:solidFill>
            <a:srgbClr val="FFC000">
              <a:alpha val="7686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dirty="0"/>
              <a:t>言語・学習指導室</a:t>
            </a:r>
            <a:endParaRPr lang="en-US" altLang="ja-JP" sz="2800" dirty="0"/>
          </a:p>
          <a:p>
            <a:pPr>
              <a:defRPr/>
            </a:pPr>
            <a:r>
              <a:rPr lang="ja-JP" altLang="en-US" sz="3200" dirty="0"/>
              <a:t>葛西ことばのテーブル</a:t>
            </a:r>
          </a:p>
          <a:p>
            <a:pPr>
              <a:defRPr/>
            </a:pPr>
            <a:r>
              <a:rPr lang="ja-JP" altLang="en-US" sz="2400" dirty="0"/>
              <a:t>　　　　</a:t>
            </a:r>
            <a:r>
              <a:rPr lang="ja-JP" altLang="en-US" sz="3600" dirty="0"/>
              <a:t>三好純太</a:t>
            </a:r>
            <a:endParaRPr lang="ja-JP" altLang="en-US" dirty="0"/>
          </a:p>
        </p:txBody>
      </p:sp>
      <p:sp>
        <p:nvSpPr>
          <p:cNvPr id="3" name="テキスト ボックス 5"/>
          <p:cNvSpPr txBox="1">
            <a:spLocks noChangeArrowheads="1"/>
          </p:cNvSpPr>
          <p:nvPr/>
        </p:nvSpPr>
        <p:spPr bwMode="auto">
          <a:xfrm>
            <a:off x="0" y="2348880"/>
            <a:ext cx="9144000" cy="76944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indent="179388">
              <a:defRPr/>
            </a:pPr>
            <a:r>
              <a:rPr lang="ja-JP" altLang="en-US" sz="4400" dirty="0" smtClean="0"/>
              <a:t> ～プロソディーについて考える</a:t>
            </a:r>
            <a:r>
              <a:rPr lang="en-US" altLang="ja-JP" sz="4400" dirty="0" smtClean="0"/>
              <a:t>Ⅰ</a:t>
            </a:r>
            <a:r>
              <a:rPr lang="ja-JP" altLang="en-US" sz="4400" dirty="0" smtClean="0"/>
              <a:t>～</a:t>
            </a:r>
            <a:endParaRPr lang="ja-JP" altLang="en-US" sz="4000" dirty="0"/>
          </a:p>
        </p:txBody>
      </p:sp>
      <p:sp>
        <p:nvSpPr>
          <p:cNvPr id="3088" name="テキスト ボックス 6"/>
          <p:cNvSpPr txBox="1">
            <a:spLocks noChangeArrowheads="1"/>
          </p:cNvSpPr>
          <p:nvPr/>
        </p:nvSpPr>
        <p:spPr bwMode="auto">
          <a:xfrm>
            <a:off x="539750" y="155733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dirty="0"/>
              <a:t>キーワードから考えることばの学習（</a:t>
            </a:r>
            <a:r>
              <a:rPr lang="ja-JP" altLang="en-US" sz="3600" dirty="0" smtClean="0"/>
              <a:t>１７）</a:t>
            </a:r>
            <a:endParaRPr lang="ja-JP" altLang="en-US" sz="36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43608" y="4660558"/>
            <a:ext cx="2405288" cy="1411971"/>
            <a:chOff x="471103" y="4456203"/>
            <a:chExt cx="2405288" cy="1411971"/>
          </a:xfrm>
        </p:grpSpPr>
        <p:sp>
          <p:nvSpPr>
            <p:cNvPr id="16" name="フリーフォーム 15"/>
            <p:cNvSpPr/>
            <p:nvPr/>
          </p:nvSpPr>
          <p:spPr>
            <a:xfrm rot="351290">
              <a:off x="606972" y="4456203"/>
              <a:ext cx="2269419" cy="1411971"/>
            </a:xfrm>
            <a:custGeom>
              <a:avLst/>
              <a:gdLst>
                <a:gd name="connsiteX0" fmla="*/ 0 w 4373880"/>
                <a:gd name="connsiteY0" fmla="*/ 469900 h 690880"/>
                <a:gd name="connsiteX1" fmla="*/ 304800 w 4373880"/>
                <a:gd name="connsiteY1" fmla="*/ 88900 h 690880"/>
                <a:gd name="connsiteX2" fmla="*/ 701040 w 4373880"/>
                <a:gd name="connsiteY2" fmla="*/ 210820 h 690880"/>
                <a:gd name="connsiteX3" fmla="*/ 1325880 w 4373880"/>
                <a:gd name="connsiteY3" fmla="*/ 622300 h 690880"/>
                <a:gd name="connsiteX4" fmla="*/ 1737360 w 4373880"/>
                <a:gd name="connsiteY4" fmla="*/ 622300 h 690880"/>
                <a:gd name="connsiteX5" fmla="*/ 2286000 w 4373880"/>
                <a:gd name="connsiteY5" fmla="*/ 317500 h 690880"/>
                <a:gd name="connsiteX6" fmla="*/ 2651760 w 4373880"/>
                <a:gd name="connsiteY6" fmla="*/ 134620 h 690880"/>
                <a:gd name="connsiteX7" fmla="*/ 3078480 w 4373880"/>
                <a:gd name="connsiteY7" fmla="*/ 43180 h 690880"/>
                <a:gd name="connsiteX8" fmla="*/ 3596640 w 4373880"/>
                <a:gd name="connsiteY8" fmla="*/ 43180 h 690880"/>
                <a:gd name="connsiteX9" fmla="*/ 4373880 w 4373880"/>
                <a:gd name="connsiteY9" fmla="*/ 302260 h 690880"/>
                <a:gd name="connsiteX10" fmla="*/ 4373880 w 4373880"/>
                <a:gd name="connsiteY10" fmla="*/ 30226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3880" h="690880">
                  <a:moveTo>
                    <a:pt x="0" y="469900"/>
                  </a:moveTo>
                  <a:cubicBezTo>
                    <a:pt x="93980" y="300990"/>
                    <a:pt x="187960" y="132080"/>
                    <a:pt x="304800" y="88900"/>
                  </a:cubicBezTo>
                  <a:cubicBezTo>
                    <a:pt x="421640" y="45720"/>
                    <a:pt x="530860" y="121920"/>
                    <a:pt x="701040" y="210820"/>
                  </a:cubicBezTo>
                  <a:cubicBezTo>
                    <a:pt x="871220" y="299720"/>
                    <a:pt x="1153160" y="553720"/>
                    <a:pt x="1325880" y="622300"/>
                  </a:cubicBezTo>
                  <a:cubicBezTo>
                    <a:pt x="1498600" y="690880"/>
                    <a:pt x="1577340" y="673100"/>
                    <a:pt x="1737360" y="622300"/>
                  </a:cubicBezTo>
                  <a:cubicBezTo>
                    <a:pt x="1897380" y="571500"/>
                    <a:pt x="2133600" y="398780"/>
                    <a:pt x="2286000" y="317500"/>
                  </a:cubicBezTo>
                  <a:cubicBezTo>
                    <a:pt x="2438400" y="236220"/>
                    <a:pt x="2519680" y="180340"/>
                    <a:pt x="2651760" y="134620"/>
                  </a:cubicBezTo>
                  <a:cubicBezTo>
                    <a:pt x="2783840" y="88900"/>
                    <a:pt x="2921000" y="58420"/>
                    <a:pt x="3078480" y="43180"/>
                  </a:cubicBezTo>
                  <a:cubicBezTo>
                    <a:pt x="3235960" y="27940"/>
                    <a:pt x="3380740" y="0"/>
                    <a:pt x="3596640" y="43180"/>
                  </a:cubicBezTo>
                  <a:cubicBezTo>
                    <a:pt x="3812540" y="86360"/>
                    <a:pt x="4373880" y="302260"/>
                    <a:pt x="4373880" y="302260"/>
                  </a:cubicBezTo>
                  <a:lnTo>
                    <a:pt x="4373880" y="302260"/>
                  </a:lnTo>
                </a:path>
              </a:pathLst>
            </a:custGeom>
            <a:solidFill>
              <a:srgbClr val="FFCC66"/>
            </a:solidFill>
            <a:ln w="38100">
              <a:solidFill>
                <a:srgbClr val="FFC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フリーフォーム 16"/>
            <p:cNvSpPr/>
            <p:nvPr/>
          </p:nvSpPr>
          <p:spPr>
            <a:xfrm rot="251676">
              <a:off x="499543" y="4562011"/>
              <a:ext cx="2097535" cy="1229671"/>
            </a:xfrm>
            <a:custGeom>
              <a:avLst/>
              <a:gdLst>
                <a:gd name="connsiteX0" fmla="*/ 0 w 4373880"/>
                <a:gd name="connsiteY0" fmla="*/ 469900 h 690880"/>
                <a:gd name="connsiteX1" fmla="*/ 304800 w 4373880"/>
                <a:gd name="connsiteY1" fmla="*/ 88900 h 690880"/>
                <a:gd name="connsiteX2" fmla="*/ 701040 w 4373880"/>
                <a:gd name="connsiteY2" fmla="*/ 210820 h 690880"/>
                <a:gd name="connsiteX3" fmla="*/ 1325880 w 4373880"/>
                <a:gd name="connsiteY3" fmla="*/ 622300 h 690880"/>
                <a:gd name="connsiteX4" fmla="*/ 1737360 w 4373880"/>
                <a:gd name="connsiteY4" fmla="*/ 622300 h 690880"/>
                <a:gd name="connsiteX5" fmla="*/ 2286000 w 4373880"/>
                <a:gd name="connsiteY5" fmla="*/ 317500 h 690880"/>
                <a:gd name="connsiteX6" fmla="*/ 2651760 w 4373880"/>
                <a:gd name="connsiteY6" fmla="*/ 134620 h 690880"/>
                <a:gd name="connsiteX7" fmla="*/ 3078480 w 4373880"/>
                <a:gd name="connsiteY7" fmla="*/ 43180 h 690880"/>
                <a:gd name="connsiteX8" fmla="*/ 3596640 w 4373880"/>
                <a:gd name="connsiteY8" fmla="*/ 43180 h 690880"/>
                <a:gd name="connsiteX9" fmla="*/ 4373880 w 4373880"/>
                <a:gd name="connsiteY9" fmla="*/ 302260 h 690880"/>
                <a:gd name="connsiteX10" fmla="*/ 4373880 w 4373880"/>
                <a:gd name="connsiteY10" fmla="*/ 30226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3880" h="690880">
                  <a:moveTo>
                    <a:pt x="0" y="469900"/>
                  </a:moveTo>
                  <a:cubicBezTo>
                    <a:pt x="93980" y="300990"/>
                    <a:pt x="187960" y="132080"/>
                    <a:pt x="304800" y="88900"/>
                  </a:cubicBezTo>
                  <a:cubicBezTo>
                    <a:pt x="421640" y="45720"/>
                    <a:pt x="530860" y="121920"/>
                    <a:pt x="701040" y="210820"/>
                  </a:cubicBezTo>
                  <a:cubicBezTo>
                    <a:pt x="871220" y="299720"/>
                    <a:pt x="1153160" y="553720"/>
                    <a:pt x="1325880" y="622300"/>
                  </a:cubicBezTo>
                  <a:cubicBezTo>
                    <a:pt x="1498600" y="690880"/>
                    <a:pt x="1577340" y="673100"/>
                    <a:pt x="1737360" y="622300"/>
                  </a:cubicBezTo>
                  <a:cubicBezTo>
                    <a:pt x="1897380" y="571500"/>
                    <a:pt x="2133600" y="398780"/>
                    <a:pt x="2286000" y="317500"/>
                  </a:cubicBezTo>
                  <a:cubicBezTo>
                    <a:pt x="2438400" y="236220"/>
                    <a:pt x="2519680" y="180340"/>
                    <a:pt x="2651760" y="134620"/>
                  </a:cubicBezTo>
                  <a:cubicBezTo>
                    <a:pt x="2783840" y="88900"/>
                    <a:pt x="2921000" y="58420"/>
                    <a:pt x="3078480" y="43180"/>
                  </a:cubicBezTo>
                  <a:cubicBezTo>
                    <a:pt x="3235960" y="27940"/>
                    <a:pt x="3380740" y="0"/>
                    <a:pt x="3596640" y="43180"/>
                  </a:cubicBezTo>
                  <a:cubicBezTo>
                    <a:pt x="3812540" y="86360"/>
                    <a:pt x="4373880" y="302260"/>
                    <a:pt x="4373880" y="302260"/>
                  </a:cubicBezTo>
                  <a:lnTo>
                    <a:pt x="4373880" y="302260"/>
                  </a:lnTo>
                </a:path>
              </a:pathLst>
            </a:custGeom>
            <a:solidFill>
              <a:srgbClr val="9966FF">
                <a:alpha val="61961"/>
              </a:srgbClr>
            </a:solidFill>
            <a:ln w="38100">
              <a:solidFill>
                <a:srgbClr val="7030A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フリーフォーム 17"/>
            <p:cNvSpPr/>
            <p:nvPr/>
          </p:nvSpPr>
          <p:spPr>
            <a:xfrm rot="326000">
              <a:off x="471103" y="4650128"/>
              <a:ext cx="1727867" cy="1152128"/>
            </a:xfrm>
            <a:custGeom>
              <a:avLst/>
              <a:gdLst>
                <a:gd name="connsiteX0" fmla="*/ 0 w 4373880"/>
                <a:gd name="connsiteY0" fmla="*/ 469900 h 690880"/>
                <a:gd name="connsiteX1" fmla="*/ 304800 w 4373880"/>
                <a:gd name="connsiteY1" fmla="*/ 88900 h 690880"/>
                <a:gd name="connsiteX2" fmla="*/ 701040 w 4373880"/>
                <a:gd name="connsiteY2" fmla="*/ 210820 h 690880"/>
                <a:gd name="connsiteX3" fmla="*/ 1325880 w 4373880"/>
                <a:gd name="connsiteY3" fmla="*/ 622300 h 690880"/>
                <a:gd name="connsiteX4" fmla="*/ 1737360 w 4373880"/>
                <a:gd name="connsiteY4" fmla="*/ 622300 h 690880"/>
                <a:gd name="connsiteX5" fmla="*/ 2286000 w 4373880"/>
                <a:gd name="connsiteY5" fmla="*/ 317500 h 690880"/>
                <a:gd name="connsiteX6" fmla="*/ 2651760 w 4373880"/>
                <a:gd name="connsiteY6" fmla="*/ 134620 h 690880"/>
                <a:gd name="connsiteX7" fmla="*/ 3078480 w 4373880"/>
                <a:gd name="connsiteY7" fmla="*/ 43180 h 690880"/>
                <a:gd name="connsiteX8" fmla="*/ 3596640 w 4373880"/>
                <a:gd name="connsiteY8" fmla="*/ 43180 h 690880"/>
                <a:gd name="connsiteX9" fmla="*/ 4373880 w 4373880"/>
                <a:gd name="connsiteY9" fmla="*/ 302260 h 690880"/>
                <a:gd name="connsiteX10" fmla="*/ 4373880 w 4373880"/>
                <a:gd name="connsiteY10" fmla="*/ 30226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3880" h="690880">
                  <a:moveTo>
                    <a:pt x="0" y="469900"/>
                  </a:moveTo>
                  <a:cubicBezTo>
                    <a:pt x="93980" y="300990"/>
                    <a:pt x="187960" y="132080"/>
                    <a:pt x="304800" y="88900"/>
                  </a:cubicBezTo>
                  <a:cubicBezTo>
                    <a:pt x="421640" y="45720"/>
                    <a:pt x="530860" y="121920"/>
                    <a:pt x="701040" y="210820"/>
                  </a:cubicBezTo>
                  <a:cubicBezTo>
                    <a:pt x="871220" y="299720"/>
                    <a:pt x="1153160" y="553720"/>
                    <a:pt x="1325880" y="622300"/>
                  </a:cubicBezTo>
                  <a:cubicBezTo>
                    <a:pt x="1498600" y="690880"/>
                    <a:pt x="1577340" y="673100"/>
                    <a:pt x="1737360" y="622300"/>
                  </a:cubicBezTo>
                  <a:cubicBezTo>
                    <a:pt x="1897380" y="571500"/>
                    <a:pt x="2133600" y="398780"/>
                    <a:pt x="2286000" y="317500"/>
                  </a:cubicBezTo>
                  <a:cubicBezTo>
                    <a:pt x="2438400" y="236220"/>
                    <a:pt x="2519680" y="180340"/>
                    <a:pt x="2651760" y="134620"/>
                  </a:cubicBezTo>
                  <a:cubicBezTo>
                    <a:pt x="2783840" y="88900"/>
                    <a:pt x="2921000" y="58420"/>
                    <a:pt x="3078480" y="43180"/>
                  </a:cubicBezTo>
                  <a:cubicBezTo>
                    <a:pt x="3235960" y="27940"/>
                    <a:pt x="3380740" y="0"/>
                    <a:pt x="3596640" y="43180"/>
                  </a:cubicBezTo>
                  <a:cubicBezTo>
                    <a:pt x="3812540" y="86360"/>
                    <a:pt x="4373880" y="302260"/>
                    <a:pt x="4373880" y="302260"/>
                  </a:cubicBezTo>
                  <a:lnTo>
                    <a:pt x="4373880" y="302260"/>
                  </a:lnTo>
                </a:path>
              </a:pathLst>
            </a:custGeom>
            <a:solidFill>
              <a:srgbClr val="FF3399">
                <a:alpha val="61961"/>
              </a:srgbClr>
            </a:solidFill>
            <a:ln w="38100">
              <a:solidFill>
                <a:srgbClr val="00B05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395536" y="260648"/>
            <a:ext cx="8352928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発達障害の子どものプロソディの問題</a:t>
            </a:r>
            <a:endParaRPr lang="ja-JP" altLang="en-US" sz="4000" dirty="0"/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50825" y="206084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相手のことばの調子から気持ちを読めない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250825" y="278092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ことばの区切れがわからない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250825" y="3573016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会話の間が取れない（リズムが作れない）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250825" y="5157192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声に対する認識が乏しい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250825" y="5877272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/>
              <a:t>歌や曲の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メロディーがわからない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1052736"/>
            <a:ext cx="1728192" cy="707886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理解</a:t>
            </a:r>
            <a:r>
              <a:rPr kumimoji="1" lang="ja-JP" altLang="en-US" sz="4000" dirty="0" smtClean="0"/>
              <a:t>面</a:t>
            </a:r>
            <a:endParaRPr kumimoji="1" lang="ja-JP" altLang="en-US" sz="4000" dirty="0"/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250825" y="4365104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相手の話の理解が間に合わない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テキスト ボックス 3"/>
          <p:cNvSpPr txBox="1">
            <a:spLocks noChangeArrowheads="1"/>
          </p:cNvSpPr>
          <p:nvPr/>
        </p:nvSpPr>
        <p:spPr bwMode="auto">
          <a:xfrm>
            <a:off x="2987824" y="332656"/>
            <a:ext cx="3527425" cy="70643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/>
              <a:t> ぎざぎざことば</a:t>
            </a:r>
          </a:p>
        </p:txBody>
      </p:sp>
      <p:sp>
        <p:nvSpPr>
          <p:cNvPr id="9" name="爆発 1 8"/>
          <p:cNvSpPr/>
          <p:nvPr/>
        </p:nvSpPr>
        <p:spPr>
          <a:xfrm flipV="1">
            <a:off x="2195513" y="1916113"/>
            <a:ext cx="4608512" cy="3313112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8484" name="テキスト ボックス 9"/>
          <p:cNvSpPr txBox="1">
            <a:spLocks noChangeArrowheads="1"/>
          </p:cNvSpPr>
          <p:nvPr/>
        </p:nvSpPr>
        <p:spPr bwMode="auto">
          <a:xfrm>
            <a:off x="3851275" y="3213100"/>
            <a:ext cx="1368425" cy="7699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400">
                <a:latin typeface="IWA GゴシックM" pitchFamily="17" charset="-128"/>
                <a:ea typeface="IWA GゴシックM" pitchFamily="17" charset="-128"/>
              </a:rPr>
              <a:t>かみ</a:t>
            </a:r>
          </a:p>
        </p:txBody>
      </p:sp>
      <p:sp>
        <p:nvSpPr>
          <p:cNvPr id="148485" name="テキスト ボックス 10"/>
          <p:cNvSpPr txBox="1">
            <a:spLocks noChangeArrowheads="1"/>
          </p:cNvSpPr>
          <p:nvPr/>
        </p:nvSpPr>
        <p:spPr bwMode="auto">
          <a:xfrm>
            <a:off x="5724525" y="1773238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切る</a:t>
            </a:r>
          </a:p>
        </p:txBody>
      </p:sp>
      <p:sp>
        <p:nvSpPr>
          <p:cNvPr id="148486" name="テキスト ボックス 11"/>
          <p:cNvSpPr txBox="1">
            <a:spLocks noChangeArrowheads="1"/>
          </p:cNvSpPr>
          <p:nvPr/>
        </p:nvSpPr>
        <p:spPr bwMode="auto">
          <a:xfrm>
            <a:off x="6804025" y="27813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文房具</a:t>
            </a:r>
          </a:p>
        </p:txBody>
      </p:sp>
      <p:sp>
        <p:nvSpPr>
          <p:cNvPr id="148487" name="テキスト ボックス 12"/>
          <p:cNvSpPr txBox="1">
            <a:spLocks noChangeArrowheads="1"/>
          </p:cNvSpPr>
          <p:nvPr/>
        </p:nvSpPr>
        <p:spPr bwMode="auto">
          <a:xfrm>
            <a:off x="4500563" y="1557338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のり</a:t>
            </a:r>
          </a:p>
        </p:txBody>
      </p:sp>
      <p:sp>
        <p:nvSpPr>
          <p:cNvPr id="148488" name="テキスト ボックス 13"/>
          <p:cNvSpPr txBox="1">
            <a:spLocks noChangeArrowheads="1"/>
          </p:cNvSpPr>
          <p:nvPr/>
        </p:nvSpPr>
        <p:spPr bwMode="auto">
          <a:xfrm>
            <a:off x="6588125" y="3789363"/>
            <a:ext cx="1655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はさみ</a:t>
            </a:r>
          </a:p>
        </p:txBody>
      </p:sp>
      <p:sp>
        <p:nvSpPr>
          <p:cNvPr id="148489" name="テキスト ボックス 14"/>
          <p:cNvSpPr txBox="1">
            <a:spLocks noChangeArrowheads="1"/>
          </p:cNvSpPr>
          <p:nvPr/>
        </p:nvSpPr>
        <p:spPr bwMode="auto">
          <a:xfrm>
            <a:off x="6011863" y="458152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じゃんけん</a:t>
            </a:r>
          </a:p>
        </p:txBody>
      </p:sp>
      <p:sp>
        <p:nvSpPr>
          <p:cNvPr id="148490" name="テキスト ボックス 15"/>
          <p:cNvSpPr txBox="1">
            <a:spLocks noChangeArrowheads="1"/>
          </p:cNvSpPr>
          <p:nvPr/>
        </p:nvSpPr>
        <p:spPr bwMode="auto">
          <a:xfrm>
            <a:off x="4643438" y="515778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ノート</a:t>
            </a:r>
          </a:p>
        </p:txBody>
      </p:sp>
      <p:sp>
        <p:nvSpPr>
          <p:cNvPr id="148491" name="テキスト ボックス 16"/>
          <p:cNvSpPr txBox="1">
            <a:spLocks noChangeArrowheads="1"/>
          </p:cNvSpPr>
          <p:nvPr/>
        </p:nvSpPr>
        <p:spPr bwMode="auto">
          <a:xfrm>
            <a:off x="3635375" y="479742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木</a:t>
            </a:r>
          </a:p>
        </p:txBody>
      </p:sp>
      <p:sp>
        <p:nvSpPr>
          <p:cNvPr id="148492" name="テキスト ボックス 17"/>
          <p:cNvSpPr txBox="1">
            <a:spLocks noChangeArrowheads="1"/>
          </p:cNvSpPr>
          <p:nvPr/>
        </p:nvSpPr>
        <p:spPr bwMode="auto">
          <a:xfrm>
            <a:off x="827088" y="4652963"/>
            <a:ext cx="1512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折り紙</a:t>
            </a:r>
          </a:p>
        </p:txBody>
      </p:sp>
      <p:sp>
        <p:nvSpPr>
          <p:cNvPr id="148493" name="テキスト ボックス 18"/>
          <p:cNvSpPr txBox="1">
            <a:spLocks noChangeArrowheads="1"/>
          </p:cNvSpPr>
          <p:nvPr/>
        </p:nvSpPr>
        <p:spPr bwMode="auto">
          <a:xfrm>
            <a:off x="3276600" y="126841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書く</a:t>
            </a:r>
          </a:p>
        </p:txBody>
      </p:sp>
      <p:sp>
        <p:nvSpPr>
          <p:cNvPr id="148494" name="テキスト ボックス 19"/>
          <p:cNvSpPr txBox="1">
            <a:spLocks noChangeArrowheads="1"/>
          </p:cNvSpPr>
          <p:nvPr/>
        </p:nvSpPr>
        <p:spPr bwMode="auto">
          <a:xfrm>
            <a:off x="2411413" y="1916113"/>
            <a:ext cx="1223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包む</a:t>
            </a:r>
          </a:p>
        </p:txBody>
      </p:sp>
      <p:sp>
        <p:nvSpPr>
          <p:cNvPr id="148495" name="テキスト ボックス 20"/>
          <p:cNvSpPr txBox="1">
            <a:spLocks noChangeArrowheads="1"/>
          </p:cNvSpPr>
          <p:nvPr/>
        </p:nvSpPr>
        <p:spPr bwMode="auto">
          <a:xfrm>
            <a:off x="395288" y="263683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えんぴつ</a:t>
            </a:r>
          </a:p>
        </p:txBody>
      </p:sp>
      <p:sp>
        <p:nvSpPr>
          <p:cNvPr id="148496" name="テキスト ボックス 21"/>
          <p:cNvSpPr txBox="1">
            <a:spLocks noChangeArrowheads="1"/>
          </p:cNvSpPr>
          <p:nvPr/>
        </p:nvSpPr>
        <p:spPr bwMode="auto">
          <a:xfrm>
            <a:off x="1258888" y="3644900"/>
            <a:ext cx="1225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　白</a:t>
            </a:r>
          </a:p>
        </p:txBody>
      </p:sp>
      <p:sp>
        <p:nvSpPr>
          <p:cNvPr id="148497" name="テキスト ボックス 3"/>
          <p:cNvSpPr txBox="1">
            <a:spLocks noChangeArrowheads="1"/>
          </p:cNvSpPr>
          <p:nvPr/>
        </p:nvSpPr>
        <p:spPr bwMode="auto">
          <a:xfrm>
            <a:off x="1691680" y="5805264"/>
            <a:ext cx="5759450" cy="7080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/>
              <a:t> </a:t>
            </a:r>
            <a:r>
              <a:rPr lang="ja-JP" altLang="en-US" sz="3600" dirty="0"/>
              <a:t>ことばのネットワークの形成</a:t>
            </a:r>
            <a:endParaRPr lang="en-US" altLang="ja-JP" sz="3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79512" y="91440"/>
            <a:ext cx="8784976" cy="657792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260648"/>
            <a:ext cx="230425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第１５回学習会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「</a:t>
            </a:r>
            <a:r>
              <a:rPr lang="ja-JP" altLang="en-US" sz="2400" b="1" dirty="0" smtClean="0"/>
              <a:t>文法を考える</a:t>
            </a:r>
            <a:r>
              <a:rPr kumimoji="1" lang="ja-JP" altLang="en-US" sz="2400" b="1" dirty="0" smtClean="0"/>
              <a:t>」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　　　　　</a:t>
            </a:r>
            <a:r>
              <a:rPr kumimoji="1" lang="ja-JP" altLang="en-US" sz="2400" b="1" dirty="0" smtClean="0"/>
              <a:t>より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988840"/>
            <a:ext cx="8568952" cy="1728191"/>
          </a:xfrm>
          <a:prstGeom prst="rect">
            <a:avLst/>
          </a:prstGeom>
          <a:solidFill>
            <a:srgbClr val="FFCCFF"/>
          </a:solidFill>
          <a:ln w="19050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>
                <a:latin typeface="+mj-lt"/>
                <a:ea typeface="+mj-ea"/>
                <a:cs typeface="+mj-cs"/>
              </a:rPr>
              <a:t>ひとつひとつの音が、独立したものと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して</a:t>
            </a:r>
            <a:endParaRPr lang="en-US" altLang="ja-JP" sz="3600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日本語</a:t>
            </a:r>
            <a:r>
              <a:rPr lang="ja-JP" altLang="en-US" sz="3600" kern="0" dirty="0">
                <a:latin typeface="+mj-lt"/>
                <a:ea typeface="+mj-ea"/>
                <a:cs typeface="+mj-cs"/>
              </a:rPr>
              <a:t>の構音が形成されて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いる訳ではない</a:t>
            </a:r>
            <a:endParaRPr lang="en-US" altLang="ja-JP" sz="3600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4941888"/>
            <a:ext cx="8496300" cy="1250950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>
                <a:latin typeface="+mj-lt"/>
                <a:ea typeface="+mj-ea"/>
                <a:cs typeface="+mj-cs"/>
              </a:rPr>
              <a:t>音と音がネットワークを持ち、関係し合いながら、日本語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の語音を</a:t>
            </a:r>
            <a:r>
              <a:rPr lang="ja-JP" altLang="en-US" sz="3600" kern="0" dirty="0">
                <a:latin typeface="+mj-lt"/>
                <a:ea typeface="+mj-ea"/>
                <a:cs typeface="+mj-cs"/>
              </a:rPr>
              <a:t>作っている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そのような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ネットワーク形成は・・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980728"/>
            <a:ext cx="8827328" cy="646331"/>
          </a:xfrm>
          <a:prstGeom prst="rect">
            <a:avLst/>
          </a:prstGeom>
          <a:solidFill>
            <a:srgbClr val="EAEAEA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ことばの音の仕組とその習得にも当てはまる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二等辺三角形 7"/>
          <p:cNvSpPr/>
          <p:nvPr/>
        </p:nvSpPr>
        <p:spPr>
          <a:xfrm>
            <a:off x="2555777" y="3573016"/>
            <a:ext cx="3888432" cy="936948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851920" y="3212976"/>
            <a:ext cx="1223963" cy="792162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Ｂ音</a:t>
            </a:r>
          </a:p>
        </p:txBody>
      </p:sp>
      <p:sp>
        <p:nvSpPr>
          <p:cNvPr id="5" name="円/楕円 4"/>
          <p:cNvSpPr/>
          <p:nvPr/>
        </p:nvSpPr>
        <p:spPr>
          <a:xfrm>
            <a:off x="2267744" y="4005064"/>
            <a:ext cx="1150937" cy="7921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Ａ音</a:t>
            </a:r>
          </a:p>
        </p:txBody>
      </p:sp>
      <p:sp>
        <p:nvSpPr>
          <p:cNvPr id="7" name="円/楕円 6"/>
          <p:cNvSpPr/>
          <p:nvPr/>
        </p:nvSpPr>
        <p:spPr>
          <a:xfrm>
            <a:off x="5580112" y="3933056"/>
            <a:ext cx="1223962" cy="792162"/>
          </a:xfrm>
          <a:prstGeom prst="ellips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Ｃ音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8" grpId="0" animBg="1"/>
      <p:bldP spid="6" grpId="0" animBg="1"/>
      <p:bldP spid="5" grpId="0" animBg="1"/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1258888" y="3573463"/>
            <a:ext cx="576262" cy="5032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258888" y="4076700"/>
            <a:ext cx="576262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1835150" y="3573463"/>
            <a:ext cx="576263" cy="5032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1835150" y="4076700"/>
            <a:ext cx="576263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1258888" y="4581525"/>
            <a:ext cx="576262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1835150" y="4581525"/>
            <a:ext cx="576263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2411413" y="3573463"/>
            <a:ext cx="576262" cy="5032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3" name="Rectangle 12"/>
          <p:cNvSpPr>
            <a:spLocks noChangeArrowheads="1"/>
          </p:cNvSpPr>
          <p:nvPr/>
        </p:nvSpPr>
        <p:spPr bwMode="auto">
          <a:xfrm>
            <a:off x="2411413" y="4076700"/>
            <a:ext cx="576262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2411413" y="4581525"/>
            <a:ext cx="576262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7" name="Line 17"/>
          <p:cNvSpPr>
            <a:spLocks noChangeShapeType="1"/>
          </p:cNvSpPr>
          <p:nvPr/>
        </p:nvSpPr>
        <p:spPr bwMode="auto">
          <a:xfrm>
            <a:off x="2700338" y="32845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998" name="Rectangle 19"/>
          <p:cNvSpPr>
            <a:spLocks noChangeArrowheads="1"/>
          </p:cNvSpPr>
          <p:nvPr/>
        </p:nvSpPr>
        <p:spPr bwMode="auto">
          <a:xfrm>
            <a:off x="611188" y="2492375"/>
            <a:ext cx="3313112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99" name="Rectangle 20"/>
          <p:cNvSpPr>
            <a:spLocks noChangeArrowheads="1"/>
          </p:cNvSpPr>
          <p:nvPr/>
        </p:nvSpPr>
        <p:spPr bwMode="auto">
          <a:xfrm>
            <a:off x="4716463" y="2492375"/>
            <a:ext cx="3313112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20" name="Text Box 44"/>
          <p:cNvSpPr txBox="1">
            <a:spLocks noChangeArrowheads="1"/>
          </p:cNvSpPr>
          <p:nvPr/>
        </p:nvSpPr>
        <p:spPr bwMode="auto">
          <a:xfrm>
            <a:off x="5003800" y="1700213"/>
            <a:ext cx="280828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 dirty="0"/>
              <a:t>構音の地図</a:t>
            </a:r>
            <a:endParaRPr lang="ja-JP" altLang="en-US" dirty="0"/>
          </a:p>
        </p:txBody>
      </p:sp>
      <p:sp>
        <p:nvSpPr>
          <p:cNvPr id="42021" name="Text Box 45"/>
          <p:cNvSpPr txBox="1">
            <a:spLocks noChangeArrowheads="1"/>
          </p:cNvSpPr>
          <p:nvPr/>
        </p:nvSpPr>
        <p:spPr bwMode="auto">
          <a:xfrm>
            <a:off x="900113" y="5949950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>
                <a:solidFill>
                  <a:srgbClr val="990000"/>
                </a:solidFill>
              </a:rPr>
              <a:t>＋１　ではなく、地図がまったく新しく上書きされる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8496300" cy="1296988"/>
          </a:xfrm>
          <a:prstGeom prst="rect">
            <a:avLst/>
          </a:prstGeom>
          <a:solidFill>
            <a:srgbClr val="FFCCFF"/>
          </a:solidFill>
          <a:ln w="19050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>
                <a:latin typeface="+mj-lt"/>
                <a:ea typeface="+mj-ea"/>
                <a:cs typeface="+mj-cs"/>
              </a:rPr>
              <a:t>例えば、子音がまったく出なかった子ども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が</a:t>
            </a:r>
            <a:endParaRPr lang="en-US" altLang="ja-JP" sz="3600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　　　　　「</a:t>
            </a:r>
            <a:r>
              <a:rPr lang="ja-JP" altLang="en-US" sz="3600" kern="0" dirty="0">
                <a:latin typeface="+mj-lt"/>
                <a:ea typeface="+mj-ea"/>
                <a:cs typeface="+mj-cs"/>
              </a:rPr>
              <a:t>パ」の音が言えるようになった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とき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2023" name="テキスト ボックス 41"/>
          <p:cNvSpPr txBox="1">
            <a:spLocks noChangeArrowheads="1"/>
          </p:cNvSpPr>
          <p:nvPr/>
        </p:nvSpPr>
        <p:spPr bwMode="auto">
          <a:xfrm>
            <a:off x="2411412" y="2636838"/>
            <a:ext cx="792435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/>
              <a:t>ｐａ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5148263" y="2924175"/>
            <a:ext cx="2519362" cy="2306638"/>
            <a:chOff x="5148263" y="2924175"/>
            <a:chExt cx="2519362" cy="2306638"/>
          </a:xfrm>
        </p:grpSpPr>
        <p:sp>
          <p:nvSpPr>
            <p:cNvPr id="41995" name="Oval 15"/>
            <p:cNvSpPr>
              <a:spLocks noChangeArrowheads="1"/>
            </p:cNvSpPr>
            <p:nvPr/>
          </p:nvSpPr>
          <p:spPr bwMode="auto">
            <a:xfrm>
              <a:off x="5148263" y="2924175"/>
              <a:ext cx="2519362" cy="23066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6" name="Oval 16"/>
            <p:cNvSpPr>
              <a:spLocks noChangeArrowheads="1"/>
            </p:cNvSpPr>
            <p:nvPr/>
          </p:nvSpPr>
          <p:spPr bwMode="auto">
            <a:xfrm>
              <a:off x="6588125" y="3141663"/>
              <a:ext cx="720725" cy="649287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0" name="Oval 22"/>
            <p:cNvSpPr>
              <a:spLocks noChangeArrowheads="1"/>
            </p:cNvSpPr>
            <p:nvPr/>
          </p:nvSpPr>
          <p:spPr bwMode="auto">
            <a:xfrm>
              <a:off x="6156325" y="2924175"/>
              <a:ext cx="431800" cy="649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1" name="Oval 23"/>
            <p:cNvSpPr>
              <a:spLocks noChangeArrowheads="1"/>
            </p:cNvSpPr>
            <p:nvPr/>
          </p:nvSpPr>
          <p:spPr bwMode="auto">
            <a:xfrm rot="-3234666">
              <a:off x="6350000" y="3490913"/>
              <a:ext cx="431800" cy="7937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2" name="Oval 24"/>
            <p:cNvSpPr>
              <a:spLocks noChangeArrowheads="1"/>
            </p:cNvSpPr>
            <p:nvPr/>
          </p:nvSpPr>
          <p:spPr bwMode="auto">
            <a:xfrm rot="-5835795">
              <a:off x="7057232" y="3607594"/>
              <a:ext cx="431800" cy="6492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3" name="Oval 25"/>
            <p:cNvSpPr>
              <a:spLocks noChangeArrowheads="1"/>
            </p:cNvSpPr>
            <p:nvPr/>
          </p:nvSpPr>
          <p:spPr bwMode="auto">
            <a:xfrm>
              <a:off x="5508625" y="3141663"/>
              <a:ext cx="647700" cy="647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4" name="Oval 27"/>
            <p:cNvSpPr>
              <a:spLocks noChangeArrowheads="1"/>
            </p:cNvSpPr>
            <p:nvPr/>
          </p:nvSpPr>
          <p:spPr bwMode="auto">
            <a:xfrm>
              <a:off x="5651500" y="3789363"/>
              <a:ext cx="647700" cy="647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5" name="Oval 28"/>
            <p:cNvSpPr>
              <a:spLocks noChangeArrowheads="1"/>
            </p:cNvSpPr>
            <p:nvPr/>
          </p:nvSpPr>
          <p:spPr bwMode="auto">
            <a:xfrm>
              <a:off x="6227763" y="4149725"/>
              <a:ext cx="647700" cy="647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6" name="Oval 29"/>
            <p:cNvSpPr>
              <a:spLocks noChangeArrowheads="1"/>
            </p:cNvSpPr>
            <p:nvPr/>
          </p:nvSpPr>
          <p:spPr bwMode="auto">
            <a:xfrm>
              <a:off x="6877050" y="4149725"/>
              <a:ext cx="647700" cy="647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7" name="Oval 30"/>
            <p:cNvSpPr>
              <a:spLocks noChangeArrowheads="1"/>
            </p:cNvSpPr>
            <p:nvPr/>
          </p:nvSpPr>
          <p:spPr bwMode="auto">
            <a:xfrm>
              <a:off x="5651500" y="4437063"/>
              <a:ext cx="647700" cy="647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8" name="Oval 31"/>
            <p:cNvSpPr>
              <a:spLocks noChangeArrowheads="1"/>
            </p:cNvSpPr>
            <p:nvPr/>
          </p:nvSpPr>
          <p:spPr bwMode="auto">
            <a:xfrm>
              <a:off x="5219700" y="4149725"/>
              <a:ext cx="482600" cy="5445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09" name="Oval 32"/>
            <p:cNvSpPr>
              <a:spLocks noChangeArrowheads="1"/>
            </p:cNvSpPr>
            <p:nvPr/>
          </p:nvSpPr>
          <p:spPr bwMode="auto">
            <a:xfrm>
              <a:off x="6588125" y="4724400"/>
              <a:ext cx="576263" cy="360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0" name="Oval 33"/>
            <p:cNvSpPr>
              <a:spLocks noChangeArrowheads="1"/>
            </p:cNvSpPr>
            <p:nvPr/>
          </p:nvSpPr>
          <p:spPr bwMode="auto">
            <a:xfrm>
              <a:off x="5219700" y="3644900"/>
              <a:ext cx="431800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1" name="Oval 34"/>
            <p:cNvSpPr>
              <a:spLocks noChangeArrowheads="1"/>
            </p:cNvSpPr>
            <p:nvPr/>
          </p:nvSpPr>
          <p:spPr bwMode="auto">
            <a:xfrm>
              <a:off x="6227763" y="4797425"/>
              <a:ext cx="431800" cy="433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012" name="Line 36"/>
            <p:cNvSpPr>
              <a:spLocks noChangeShapeType="1"/>
            </p:cNvSpPr>
            <p:nvPr/>
          </p:nvSpPr>
          <p:spPr bwMode="auto">
            <a:xfrm flipH="1">
              <a:off x="6516688" y="3644900"/>
              <a:ext cx="215900" cy="287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3" name="Line 37"/>
            <p:cNvSpPr>
              <a:spLocks noChangeShapeType="1"/>
            </p:cNvSpPr>
            <p:nvPr/>
          </p:nvSpPr>
          <p:spPr bwMode="auto">
            <a:xfrm>
              <a:off x="7164388" y="3644900"/>
              <a:ext cx="142875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4" name="Line 38"/>
            <p:cNvSpPr>
              <a:spLocks noChangeShapeType="1"/>
            </p:cNvSpPr>
            <p:nvPr/>
          </p:nvSpPr>
          <p:spPr bwMode="auto">
            <a:xfrm flipH="1" flipV="1">
              <a:off x="6372225" y="3284538"/>
              <a:ext cx="360363" cy="73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5" name="Line 39"/>
            <p:cNvSpPr>
              <a:spLocks noChangeShapeType="1"/>
            </p:cNvSpPr>
            <p:nvPr/>
          </p:nvSpPr>
          <p:spPr bwMode="auto">
            <a:xfrm flipH="1">
              <a:off x="6516688" y="4005263"/>
              <a:ext cx="142875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6" name="Line 40"/>
            <p:cNvSpPr>
              <a:spLocks noChangeShapeType="1"/>
            </p:cNvSpPr>
            <p:nvPr/>
          </p:nvSpPr>
          <p:spPr bwMode="auto">
            <a:xfrm flipH="1">
              <a:off x="7164388" y="4005263"/>
              <a:ext cx="7143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7" name="Line 41"/>
            <p:cNvSpPr>
              <a:spLocks noChangeShapeType="1"/>
            </p:cNvSpPr>
            <p:nvPr/>
          </p:nvSpPr>
          <p:spPr bwMode="auto">
            <a:xfrm flipH="1">
              <a:off x="6804025" y="3789363"/>
              <a:ext cx="215900" cy="287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8" name="Line 42"/>
            <p:cNvSpPr>
              <a:spLocks noChangeShapeType="1"/>
            </p:cNvSpPr>
            <p:nvPr/>
          </p:nvSpPr>
          <p:spPr bwMode="auto">
            <a:xfrm flipH="1">
              <a:off x="6516688" y="4581525"/>
              <a:ext cx="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9" name="Line 43"/>
            <p:cNvSpPr>
              <a:spLocks noChangeShapeType="1"/>
            </p:cNvSpPr>
            <p:nvPr/>
          </p:nvSpPr>
          <p:spPr bwMode="auto">
            <a:xfrm>
              <a:off x="5867400" y="3500438"/>
              <a:ext cx="73025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24" name="テキスト ボックス 42"/>
            <p:cNvSpPr txBox="1">
              <a:spLocks noChangeArrowheads="1"/>
            </p:cNvSpPr>
            <p:nvPr/>
          </p:nvSpPr>
          <p:spPr bwMode="auto">
            <a:xfrm>
              <a:off x="6659563" y="3141663"/>
              <a:ext cx="6492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800" dirty="0"/>
                <a:t>ｐａ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20" grpId="0" animBg="1"/>
      <p:bldP spid="42021" grpId="0"/>
      <p:bldP spid="4202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テキスト ボックス 3"/>
          <p:cNvSpPr txBox="1">
            <a:spLocks noChangeArrowheads="1"/>
          </p:cNvSpPr>
          <p:nvPr/>
        </p:nvSpPr>
        <p:spPr bwMode="auto">
          <a:xfrm>
            <a:off x="1258888" y="2852738"/>
            <a:ext cx="936625" cy="769937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400"/>
              <a:t>ｐａ</a:t>
            </a:r>
          </a:p>
        </p:txBody>
      </p:sp>
      <p:sp>
        <p:nvSpPr>
          <p:cNvPr id="6" name="円/楕円 5"/>
          <p:cNvSpPr/>
          <p:nvPr/>
        </p:nvSpPr>
        <p:spPr>
          <a:xfrm>
            <a:off x="3635375" y="549275"/>
            <a:ext cx="1657350" cy="1079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</a:rPr>
              <a:t>破裂</a:t>
            </a:r>
          </a:p>
        </p:txBody>
      </p:sp>
      <p:sp>
        <p:nvSpPr>
          <p:cNvPr id="7" name="円/楕円 6"/>
          <p:cNvSpPr/>
          <p:nvPr/>
        </p:nvSpPr>
        <p:spPr>
          <a:xfrm>
            <a:off x="3635375" y="2060575"/>
            <a:ext cx="1657350" cy="108108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</a:rPr>
              <a:t>無声</a:t>
            </a:r>
          </a:p>
        </p:txBody>
      </p:sp>
      <p:sp>
        <p:nvSpPr>
          <p:cNvPr id="8" name="円/楕円 7"/>
          <p:cNvSpPr/>
          <p:nvPr/>
        </p:nvSpPr>
        <p:spPr>
          <a:xfrm>
            <a:off x="3635375" y="3500438"/>
            <a:ext cx="1800225" cy="1081087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</a:rPr>
              <a:t>子音</a:t>
            </a:r>
          </a:p>
        </p:txBody>
      </p:sp>
      <p:sp>
        <p:nvSpPr>
          <p:cNvPr id="9" name="円/楕円 8"/>
          <p:cNvSpPr/>
          <p:nvPr/>
        </p:nvSpPr>
        <p:spPr>
          <a:xfrm>
            <a:off x="3708400" y="4941888"/>
            <a:ext cx="1800225" cy="1079500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</a:rPr>
              <a:t>音節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2339975" y="1341438"/>
            <a:ext cx="1295400" cy="1582737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339975" y="2565400"/>
            <a:ext cx="1223963" cy="503238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339975" y="3213100"/>
            <a:ext cx="1152525" cy="503238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339975" y="3429000"/>
            <a:ext cx="1368425" cy="158432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30"/>
          <p:cNvGrpSpPr>
            <a:grpSpLocks/>
          </p:cNvGrpSpPr>
          <p:nvPr/>
        </p:nvGrpSpPr>
        <p:grpSpPr bwMode="auto">
          <a:xfrm>
            <a:off x="6732588" y="2781300"/>
            <a:ext cx="1584325" cy="1584325"/>
            <a:chOff x="6732240" y="2780928"/>
            <a:chExt cx="1584176" cy="1584176"/>
          </a:xfrm>
        </p:grpSpPr>
        <p:sp>
          <p:nvSpPr>
            <p:cNvPr id="22" name="円/楕円 21"/>
            <p:cNvSpPr/>
            <p:nvPr/>
          </p:nvSpPr>
          <p:spPr>
            <a:xfrm>
              <a:off x="6732240" y="2780928"/>
              <a:ext cx="1584176" cy="1584176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円弧 23"/>
            <p:cNvSpPr/>
            <p:nvPr/>
          </p:nvSpPr>
          <p:spPr>
            <a:xfrm rot="6420720">
              <a:off x="7044154" y="3072208"/>
              <a:ext cx="365091" cy="280962"/>
            </a:xfrm>
            <a:prstGeom prst="arc">
              <a:avLst>
                <a:gd name="adj1" fmla="val 16200000"/>
                <a:gd name="adj2" fmla="val 3236363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円弧 24"/>
            <p:cNvSpPr/>
            <p:nvPr/>
          </p:nvSpPr>
          <p:spPr>
            <a:xfrm rot="6420720">
              <a:off x="7601314" y="3072208"/>
              <a:ext cx="365091" cy="280961"/>
            </a:xfrm>
            <a:prstGeom prst="arc">
              <a:avLst>
                <a:gd name="adj1" fmla="val 16200000"/>
                <a:gd name="adj2" fmla="val 3236363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7452897" y="3573016"/>
              <a:ext cx="142862" cy="144448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7237018" y="4077794"/>
              <a:ext cx="57462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円形吹き出し 29"/>
          <p:cNvSpPr/>
          <p:nvPr/>
        </p:nvSpPr>
        <p:spPr>
          <a:xfrm>
            <a:off x="5580063" y="836613"/>
            <a:ext cx="3384550" cy="1800225"/>
          </a:xfrm>
          <a:prstGeom prst="wedgeEllipseCallout">
            <a:avLst>
              <a:gd name="adj1" fmla="val -13073"/>
              <a:gd name="adj2" fmla="val 47164"/>
            </a:avLst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これらのことに</a:t>
            </a:r>
            <a:r>
              <a:rPr lang="ja-JP" altLang="en-US" sz="2800" dirty="0" smtClean="0">
                <a:solidFill>
                  <a:schemeClr val="accent4"/>
                </a:solidFill>
              </a:rPr>
              <a:t>、　</a:t>
            </a:r>
            <a:endParaRPr lang="en-US" altLang="ja-JP" sz="28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ja-JP" altLang="en-US" sz="2800" dirty="0" smtClean="0">
                <a:solidFill>
                  <a:schemeClr val="accent4"/>
                </a:solidFill>
              </a:rPr>
              <a:t>　心</a:t>
            </a:r>
            <a:r>
              <a:rPr lang="ja-JP" altLang="en-US" sz="2800" dirty="0">
                <a:solidFill>
                  <a:schemeClr val="accent4"/>
                </a:solidFill>
              </a:rPr>
              <a:t>は気づき</a:t>
            </a:r>
            <a:endParaRPr lang="en-US" altLang="ja-JP" sz="28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　　　　　始める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267744" y="260648"/>
            <a:ext cx="4392488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音のスペクトラム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3229" y="4950825"/>
            <a:ext cx="720080" cy="769441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ア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2060848"/>
            <a:ext cx="5544616" cy="101566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あ</a:t>
            </a:r>
            <a:r>
              <a:rPr lang="ja-JP" altLang="en-US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ＤＦＧえんえん体ＡW4" pitchFamily="50" charset="-128"/>
                <a:ea typeface="ＤＦＧえんえん体ＡW4" pitchFamily="50" charset="-128"/>
              </a:rPr>
              <a:t>あ</a:t>
            </a:r>
            <a:r>
              <a:rPr lang="ja-JP" altLang="en-US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</a:t>
            </a:r>
            <a:r>
              <a:rPr lang="ja-JP" altLang="en-US" sz="2000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ＤＦＧホラーＢW5" pitchFamily="50" charset="-128"/>
                <a:ea typeface="ＤＦＧホラーＢW5" pitchFamily="50" charset="-128"/>
              </a:rPr>
              <a:t>あ</a:t>
            </a:r>
            <a:r>
              <a:rPr lang="ja-JP" altLang="en-US" sz="3200" dirty="0" smtClean="0">
                <a:solidFill>
                  <a:schemeClr val="accent4"/>
                </a:solidFill>
                <a:latin typeface="ＤＦＧホラーＢW5" pitchFamily="50" charset="-128"/>
                <a:ea typeface="ＤＦＧホラーＢW5" pitchFamily="50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ＤＦＧ角POPW9" pitchFamily="50" charset="-128"/>
                <a:ea typeface="ＤＦＧ角POPW9" pitchFamily="50" charset="-128"/>
              </a:rPr>
              <a:t>あ</a:t>
            </a:r>
            <a:r>
              <a:rPr lang="ja-JP" altLang="en-US" sz="3200" dirty="0" smtClean="0">
                <a:solidFill>
                  <a:schemeClr val="accent4"/>
                </a:solidFill>
                <a:latin typeface="ＤＦＧ角POPW9" pitchFamily="50" charset="-128"/>
                <a:ea typeface="ＤＦＧ角POPW9" pitchFamily="50" charset="-128"/>
              </a:rPr>
              <a:t>　</a:t>
            </a:r>
            <a:r>
              <a:rPr lang="ja-JP" altLang="en-US" sz="6000" dirty="0" err="1" smtClean="0">
                <a:solidFill>
                  <a:schemeClr val="accent4"/>
                </a:solidFill>
                <a:latin typeface="ＤＦＰ細丸ゴシック体Ｇ" pitchFamily="50" charset="-128"/>
                <a:ea typeface="ＤＦＰ細丸ゴシック体Ｇ" pitchFamily="50" charset="-128"/>
              </a:rPr>
              <a:t>あ</a:t>
            </a:r>
            <a:endParaRPr kumimoji="1" lang="ja-JP" altLang="en-US" sz="5400" dirty="0">
              <a:latin typeface="ＤＦＰ細丸ゴシック体Ｇ" pitchFamily="50" charset="-128"/>
              <a:ea typeface="ＤＦＰ細丸ゴシック体Ｇ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119675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文字にいろいろな「あ」があるように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65104"/>
            <a:ext cx="81369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日本語の［ア］にも、じつはいろいろな　　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がある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3140968"/>
            <a:ext cx="3960440" cy="646331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文字のスペクトラム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3789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たとえば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吹き出し 4"/>
          <p:cNvSpPr/>
          <p:nvPr/>
        </p:nvSpPr>
        <p:spPr>
          <a:xfrm>
            <a:off x="5652120" y="3356992"/>
            <a:ext cx="1224136" cy="648072"/>
          </a:xfrm>
          <a:prstGeom prst="wedgeRectCallout">
            <a:avLst>
              <a:gd name="adj1" fmla="val -61321"/>
              <a:gd name="adj2" fmla="val 26218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ア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！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7236296" y="3356992"/>
            <a:ext cx="1512168" cy="648072"/>
          </a:xfrm>
          <a:prstGeom prst="wedgeRectCallout">
            <a:avLst>
              <a:gd name="adj1" fmla="val -61321"/>
              <a:gd name="adj2" fmla="val 26218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ア～ア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755576" y="3356992"/>
            <a:ext cx="1512168" cy="648072"/>
          </a:xfrm>
          <a:prstGeom prst="wedgeRectCallout">
            <a:avLst>
              <a:gd name="adj1" fmla="val -61321"/>
              <a:gd name="adj2" fmla="val 26218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シ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ア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イ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059832" y="3356992"/>
            <a:ext cx="2376264" cy="648072"/>
          </a:xfrm>
          <a:prstGeom prst="wedgeRectCallout">
            <a:avLst>
              <a:gd name="adj1" fmla="val -61321"/>
              <a:gd name="adj2" fmla="val 26218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カオ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ア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ラウ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077072"/>
            <a:ext cx="2664296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舌</a:t>
            </a:r>
            <a:r>
              <a:rPr kumimoji="1" lang="en-US" altLang="ja-JP" sz="2800" dirty="0" smtClean="0"/>
              <a:t>:</a:t>
            </a:r>
            <a:r>
              <a:rPr kumimoji="1" lang="ja-JP" altLang="en-US" sz="2800" dirty="0" smtClean="0"/>
              <a:t>やや前・上方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口形：やや狭い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4077072"/>
            <a:ext cx="1296144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声門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破裂音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0312" y="4077072"/>
            <a:ext cx="1296144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気息</a:t>
            </a:r>
            <a:endParaRPr lang="en-US" altLang="ja-JP" sz="2800" dirty="0" smtClean="0"/>
          </a:p>
          <a:p>
            <a:r>
              <a:rPr lang="ja-JP" altLang="en-US" sz="2800" dirty="0" smtClean="0"/>
              <a:t>成分＋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87824" y="4077072"/>
            <a:ext cx="2448272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舌</a:t>
            </a:r>
            <a:r>
              <a:rPr lang="en-US" altLang="ja-JP" sz="2800" dirty="0" smtClean="0"/>
              <a:t>:</a:t>
            </a:r>
            <a:r>
              <a:rPr lang="ja-JP" altLang="en-US" sz="2800" dirty="0" smtClean="0"/>
              <a:t>やや後方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口形</a:t>
            </a:r>
            <a:r>
              <a:rPr kumimoji="1" lang="en-US" altLang="ja-JP" sz="2800" dirty="0" smtClean="0"/>
              <a:t>:</a:t>
            </a:r>
            <a:r>
              <a:rPr kumimoji="1" lang="ja-JP" altLang="en-US" sz="2800" dirty="0" smtClean="0"/>
              <a:t>やや狭い</a:t>
            </a:r>
            <a:endParaRPr kumimoji="1" lang="ja-JP" altLang="en-US" sz="2800" dirty="0"/>
          </a:p>
        </p:txBody>
      </p:sp>
      <p:grpSp>
        <p:nvGrpSpPr>
          <p:cNvPr id="14" name="グループ化 22"/>
          <p:cNvGrpSpPr>
            <a:grpSpLocks/>
          </p:cNvGrpSpPr>
          <p:nvPr/>
        </p:nvGrpSpPr>
        <p:grpSpPr bwMode="auto">
          <a:xfrm>
            <a:off x="2555776" y="332656"/>
            <a:ext cx="720080" cy="648072"/>
            <a:chOff x="2071670" y="1357298"/>
            <a:chExt cx="5040313" cy="4464050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2071670" y="1357298"/>
              <a:ext cx="5040313" cy="44640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rot="-5400000">
              <a:off x="3907207" y="3023330"/>
              <a:ext cx="1427143" cy="3240012"/>
            </a:xfrm>
            <a:prstGeom prst="moon">
              <a:avLst>
                <a:gd name="adj" fmla="val 82991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213965" y="2144144"/>
              <a:ext cx="734334" cy="502769"/>
            </a:xfrm>
            <a:custGeom>
              <a:avLst/>
              <a:gdLst>
                <a:gd name="T0" fmla="*/ 0 w 462"/>
                <a:gd name="T1" fmla="*/ 2147483647 h 317"/>
                <a:gd name="T2" fmla="*/ 2147483647 w 462"/>
                <a:gd name="T3" fmla="*/ 2147483647 h 317"/>
                <a:gd name="T4" fmla="*/ 2147483647 w 462"/>
                <a:gd name="T5" fmla="*/ 2147483647 h 317"/>
                <a:gd name="T6" fmla="*/ 2147483647 w 462"/>
                <a:gd name="T7" fmla="*/ 2147483647 h 317"/>
                <a:gd name="T8" fmla="*/ 2147483647 w 462"/>
                <a:gd name="T9" fmla="*/ 2147483647 h 317"/>
                <a:gd name="T10" fmla="*/ 2147483647 w 462"/>
                <a:gd name="T11" fmla="*/ 214748364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285363" y="2144144"/>
              <a:ext cx="734332" cy="502769"/>
            </a:xfrm>
            <a:custGeom>
              <a:avLst/>
              <a:gdLst>
                <a:gd name="T0" fmla="*/ 0 w 462"/>
                <a:gd name="T1" fmla="*/ 2147483647 h 317"/>
                <a:gd name="T2" fmla="*/ 2147483647 w 462"/>
                <a:gd name="T3" fmla="*/ 2147483647 h 317"/>
                <a:gd name="T4" fmla="*/ 2147483647 w 462"/>
                <a:gd name="T5" fmla="*/ 2147483647 h 317"/>
                <a:gd name="T6" fmla="*/ 2147483647 w 462"/>
                <a:gd name="T7" fmla="*/ 2147483647 h 317"/>
                <a:gd name="T8" fmla="*/ 2147483647 w 462"/>
                <a:gd name="T9" fmla="*/ 2147483647 h 317"/>
                <a:gd name="T10" fmla="*/ 2147483647 w 462"/>
                <a:gd name="T11" fmla="*/ 214748364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4429957" y="2928734"/>
              <a:ext cx="286891" cy="28858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Calibri" pitchFamily="34" charset="0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148064" y="1628800"/>
            <a:ext cx="2304256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　口の開き：広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　</a:t>
            </a:r>
            <a:r>
              <a:rPr kumimoji="1" lang="ja-JP" altLang="en-US" sz="1600" b="1" dirty="0" smtClean="0"/>
              <a:t>　　</a:t>
            </a:r>
            <a:r>
              <a:rPr lang="ja-JP" altLang="en-US" sz="2400" b="1" dirty="0" smtClean="0"/>
              <a:t>口の</a:t>
            </a:r>
            <a:r>
              <a:rPr kumimoji="1" lang="ja-JP" altLang="en-US" sz="2400" b="1" dirty="0" smtClean="0"/>
              <a:t>形：円</a:t>
            </a:r>
            <a:endParaRPr kumimoji="1" lang="ja-JP" altLang="en-US" sz="2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20072" y="1196752"/>
            <a:ext cx="230425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sz="2400" b="1" dirty="0" smtClean="0"/>
              <a:t>舌の高さ：低</a:t>
            </a:r>
            <a:endParaRPr kumimoji="1" lang="ja-JP" altLang="en-US" sz="2400" b="1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555776" y="1124744"/>
            <a:ext cx="2736304" cy="1593468"/>
            <a:chOff x="3419872" y="5229200"/>
            <a:chExt cx="2736304" cy="1593468"/>
          </a:xfrm>
        </p:grpSpPr>
        <p:grpSp>
          <p:nvGrpSpPr>
            <p:cNvPr id="23" name="グループ化 48"/>
            <p:cNvGrpSpPr/>
            <p:nvPr/>
          </p:nvGrpSpPr>
          <p:grpSpPr>
            <a:xfrm>
              <a:off x="3419872" y="5229200"/>
              <a:ext cx="2736304" cy="1593468"/>
              <a:chOff x="3419872" y="5229200"/>
              <a:chExt cx="2736304" cy="1593468"/>
            </a:xfrm>
          </p:grpSpPr>
          <p:grpSp>
            <p:nvGrpSpPr>
              <p:cNvPr id="25" name="グループ化 29"/>
              <p:cNvGrpSpPr/>
              <p:nvPr/>
            </p:nvGrpSpPr>
            <p:grpSpPr>
              <a:xfrm>
                <a:off x="4139952" y="5301208"/>
                <a:ext cx="1350621" cy="1001626"/>
                <a:chOff x="4211958" y="5805264"/>
                <a:chExt cx="1062589" cy="641586"/>
              </a:xfrm>
            </p:grpSpPr>
            <p:sp>
              <p:nvSpPr>
                <p:cNvPr id="34" name="フローチャート : 手操作入力 33"/>
                <p:cNvSpPr/>
                <p:nvPr/>
              </p:nvSpPr>
              <p:spPr>
                <a:xfrm rot="10800000" flipV="1">
                  <a:off x="4211958" y="5805264"/>
                  <a:ext cx="1062587" cy="641586"/>
                </a:xfrm>
                <a:prstGeom prst="flowChartManualInpu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4211960" y="6165304"/>
                  <a:ext cx="1062587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グループ化 47"/>
              <p:cNvGrpSpPr/>
              <p:nvPr/>
            </p:nvGrpSpPr>
            <p:grpSpPr>
              <a:xfrm>
                <a:off x="3419872" y="5229200"/>
                <a:ext cx="2736304" cy="1593468"/>
                <a:chOff x="3419872" y="5229200"/>
                <a:chExt cx="2736304" cy="1593468"/>
              </a:xfrm>
            </p:grpSpPr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4355976" y="6453336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口の中</a:t>
                  </a:r>
                  <a:endParaRPr kumimoji="1" lang="ja-JP" altLang="en-US" dirty="0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419872" y="57332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 smtClean="0"/>
                    <a:t>前）</a:t>
                  </a:r>
                  <a:endParaRPr kumimoji="1" lang="ja-JP" altLang="en-US" dirty="0"/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580112" y="57332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（後</a:t>
                  </a:r>
                  <a:endParaRPr kumimoji="1" lang="ja-JP" altLang="en-US" dirty="0"/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3995936" y="5229200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b="1" dirty="0" smtClean="0">
                      <a:solidFill>
                        <a:schemeClr val="accent4"/>
                      </a:solidFill>
                    </a:rPr>
                    <a:t>イ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3995936" y="5661248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b="1" dirty="0" smtClean="0">
                      <a:solidFill>
                        <a:schemeClr val="accent4"/>
                      </a:solidFill>
                    </a:rPr>
                    <a:t>エ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4644008" y="6093296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b="1" dirty="0" smtClean="0">
                      <a:solidFill>
                        <a:schemeClr val="accent4"/>
                      </a:solidFill>
                    </a:rPr>
                    <a:t>ア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5292080" y="5301208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b="1" dirty="0" smtClean="0">
                      <a:solidFill>
                        <a:schemeClr val="accent4"/>
                      </a:solidFill>
                    </a:rPr>
                    <a:t>ウ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  <p:sp>
          <p:nvSpPr>
            <p:cNvPr id="24" name="円/楕円 23"/>
            <p:cNvSpPr/>
            <p:nvPr/>
          </p:nvSpPr>
          <p:spPr>
            <a:xfrm>
              <a:off x="5292080" y="609329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>
                  <a:solidFill>
                    <a:schemeClr val="accent4"/>
                  </a:solidFill>
                </a:rPr>
                <a:t>オ</a:t>
              </a:r>
              <a:endParaRPr kumimoji="1" lang="ja-JP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491880" y="260648"/>
            <a:ext cx="2160240" cy="769441"/>
            <a:chOff x="323528" y="476672"/>
            <a:chExt cx="2160240" cy="769441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323528" y="476672"/>
              <a:ext cx="720080" cy="76944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/>
                <a:t>ア</a:t>
              </a:r>
              <a:endParaRPr kumimoji="1" lang="ja-JP" altLang="en-US" sz="4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971600" y="476672"/>
              <a:ext cx="151216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/>
                <a:t>とは</a:t>
              </a:r>
              <a:endParaRPr kumimoji="1" lang="ja-JP" altLang="en-US" sz="4400" dirty="0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67544" y="188640"/>
            <a:ext cx="8136904" cy="25202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7544" y="2780928"/>
            <a:ext cx="4499992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でも実際のことばは・・</a:t>
            </a:r>
            <a:endParaRPr kumimoji="1" lang="ja-JP" altLang="en-US" sz="2400" b="1" dirty="0"/>
          </a:p>
        </p:txBody>
      </p:sp>
      <p:sp>
        <p:nvSpPr>
          <p:cNvPr id="41" name="四角形吹き出し 40"/>
          <p:cNvSpPr/>
          <p:nvPr/>
        </p:nvSpPr>
        <p:spPr>
          <a:xfrm>
            <a:off x="7308304" y="404664"/>
            <a:ext cx="1008112" cy="576064"/>
          </a:xfrm>
          <a:prstGeom prst="wedgeRectCallout">
            <a:avLst>
              <a:gd name="adj1" fmla="val -18991"/>
              <a:gd name="adj2" fmla="val 108607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アカ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43" name="左中かっこ 42"/>
          <p:cNvSpPr/>
          <p:nvPr/>
        </p:nvSpPr>
        <p:spPr>
          <a:xfrm rot="16200000">
            <a:off x="4427984" y="1844824"/>
            <a:ext cx="504056" cy="6840760"/>
          </a:xfrm>
          <a:prstGeom prst="leftBrace">
            <a:avLst>
              <a:gd name="adj1" fmla="val 8333"/>
              <a:gd name="adj2" fmla="val 21029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39752" y="5517232"/>
            <a:ext cx="720080" cy="76944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ア</a:t>
            </a:r>
            <a:endParaRPr kumimoji="1" lang="ja-JP" altLang="en-US" sz="44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779912" y="5445224"/>
            <a:ext cx="2448272" cy="760745"/>
            <a:chOff x="5724128" y="5517232"/>
            <a:chExt cx="2448272" cy="760745"/>
          </a:xfrm>
          <a:solidFill>
            <a:schemeClr val="accent3">
              <a:lumMod val="95000"/>
            </a:schemeClr>
          </a:solidFill>
        </p:grpSpPr>
        <p:sp>
          <p:nvSpPr>
            <p:cNvPr id="42" name="テキスト ボックス 41"/>
            <p:cNvSpPr txBox="1"/>
            <p:nvPr/>
          </p:nvSpPr>
          <p:spPr>
            <a:xfrm>
              <a:off x="5724128" y="5517232"/>
              <a:ext cx="24482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rgbClr val="FF0000"/>
                  </a:solidFill>
                </a:rPr>
                <a:t>ザ</a:t>
              </a:r>
              <a:r>
                <a:rPr lang="ja-JP" altLang="en-US" sz="3200" dirty="0" smtClean="0"/>
                <a:t>ルーカ</a:t>
              </a:r>
              <a:r>
                <a:rPr lang="ja-JP" altLang="en-US" sz="3200" dirty="0" smtClean="0">
                  <a:solidFill>
                    <a:srgbClr val="FF0000"/>
                  </a:solidFill>
                </a:rPr>
                <a:t>ザ</a:t>
              </a:r>
              <a:r>
                <a:rPr lang="ja-JP" altLang="en-US" sz="3200" dirty="0" smtClean="0"/>
                <a:t>リ</a:t>
              </a:r>
              <a:endParaRPr lang="en-US" altLang="ja-JP" sz="3200" dirty="0" smtClean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96136" y="5816312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/>
                <a:t>ｄｚ</a:t>
              </a:r>
              <a:r>
                <a:rPr kumimoji="1" lang="ja-JP" altLang="en-US" sz="2400" dirty="0" smtClean="0"/>
                <a:t>　　　　　</a:t>
              </a:r>
              <a:r>
                <a:rPr kumimoji="1" lang="ja-JP" altLang="en-US" sz="1200" dirty="0" smtClean="0"/>
                <a:t>　</a:t>
              </a:r>
              <a:r>
                <a:rPr kumimoji="1" lang="ja-JP" altLang="en-US" sz="2400" dirty="0" smtClean="0"/>
                <a:t>　</a:t>
              </a:r>
              <a:r>
                <a:rPr kumimoji="1" lang="ja-JP" altLang="en-US" sz="2400" b="1" dirty="0" err="1" smtClean="0"/>
                <a:t>ｚ</a:t>
              </a:r>
              <a:r>
                <a:rPr kumimoji="1" lang="ja-JP" altLang="en-US" dirty="0" smtClean="0"/>
                <a:t>　　　　　　　　　</a:t>
              </a:r>
              <a:endParaRPr kumimoji="1" lang="ja-JP" altLang="en-US" dirty="0"/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194340" y="2749860"/>
            <a:ext cx="8755320" cy="13582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6444208" y="5445224"/>
            <a:ext cx="2448272" cy="821705"/>
            <a:chOff x="5724128" y="5517232"/>
            <a:chExt cx="2448272" cy="821705"/>
          </a:xfrm>
          <a:solidFill>
            <a:schemeClr val="accent3">
              <a:lumMod val="95000"/>
            </a:schemeClr>
          </a:solidFill>
        </p:grpSpPr>
        <p:sp>
          <p:nvSpPr>
            <p:cNvPr id="49" name="テキスト ボックス 48"/>
            <p:cNvSpPr txBox="1"/>
            <p:nvPr/>
          </p:nvSpPr>
          <p:spPr>
            <a:xfrm>
              <a:off x="5724128" y="5517232"/>
              <a:ext cx="24482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rgbClr val="FF0000"/>
                  </a:solidFill>
                </a:rPr>
                <a:t>ボ</a:t>
              </a:r>
              <a:r>
                <a:rPr lang="ja-JP" altLang="en-US" sz="3200" dirty="0" smtClean="0">
                  <a:solidFill>
                    <a:schemeClr val="accent4"/>
                  </a:solidFill>
                </a:rPr>
                <a:t>ク</a:t>
              </a:r>
              <a:r>
                <a:rPr lang="ja-JP" altLang="en-US" sz="3200" dirty="0" smtClean="0"/>
                <a:t>ーオ</a:t>
              </a:r>
              <a:r>
                <a:rPr lang="ja-JP" altLang="en-US" sz="3200" dirty="0" smtClean="0">
                  <a:solidFill>
                    <a:srgbClr val="FF0000"/>
                  </a:solidFill>
                </a:rPr>
                <a:t>ボ</a:t>
              </a:r>
              <a:r>
                <a:rPr lang="ja-JP" altLang="en-US" sz="3200" dirty="0" smtClean="0"/>
                <a:t>ン</a:t>
              </a:r>
              <a:endParaRPr lang="en-US" altLang="ja-JP" sz="3200" dirty="0" smtClean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796136" y="5877272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/>
                <a:t>ｂ</a:t>
              </a:r>
              <a:r>
                <a:rPr kumimoji="1" lang="ja-JP" altLang="en-US" sz="2400" dirty="0" smtClean="0"/>
                <a:t>　　　　　</a:t>
              </a:r>
              <a:r>
                <a:rPr kumimoji="1" lang="ja-JP" altLang="en-US" sz="1200" dirty="0" smtClean="0"/>
                <a:t>　</a:t>
              </a:r>
              <a:r>
                <a:rPr kumimoji="1" lang="ja-JP" altLang="en-US" sz="2400" dirty="0" smtClean="0"/>
                <a:t>　</a:t>
              </a:r>
              <a:r>
                <a:rPr lang="en-US" altLang="ja-JP" sz="2400" dirty="0" err="1" smtClean="0"/>
                <a:t>β</a:t>
              </a:r>
              <a:r>
                <a:rPr kumimoji="1" lang="ja-JP" altLang="en-US" dirty="0" smtClean="0"/>
                <a:t>　　　　　　　　　</a:t>
              </a:r>
              <a:endParaRPr kumimoji="1" lang="ja-JP" altLang="en-US" dirty="0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4355976" y="6237312"/>
            <a:ext cx="3888432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音声学的に異なる音＝異音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0" grpId="0" animBg="1"/>
      <p:bldP spid="41" grpId="0" animBg="1"/>
      <p:bldP spid="43" grpId="0" animBg="1"/>
      <p:bldP spid="44" grpId="0" animBg="1"/>
      <p:bldP spid="5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67744" y="332656"/>
            <a:ext cx="4392488" cy="707886"/>
          </a:xfrm>
          <a:prstGeom prst="rect">
            <a:avLst/>
          </a:prstGeom>
          <a:solidFill>
            <a:srgbClr val="CC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［ア］のスペクトラム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6" y="14847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pc="600" dirty="0" smtClean="0">
                <a:solidFill>
                  <a:srgbClr val="FFFF00"/>
                </a:solidFill>
              </a:rPr>
              <a:t>|||</a:t>
            </a:r>
            <a:r>
              <a:rPr lang="en-US" altLang="ja-JP" sz="2400" b="1" spc="600" dirty="0" smtClean="0">
                <a:solidFill>
                  <a:srgbClr val="FF9933"/>
                </a:solidFill>
              </a:rPr>
              <a:t>|||</a:t>
            </a:r>
            <a:r>
              <a:rPr lang="en-US" altLang="ja-JP" sz="2800" b="1" spc="600" dirty="0" smtClean="0">
                <a:solidFill>
                  <a:srgbClr val="FF3300"/>
                </a:solidFill>
              </a:rPr>
              <a:t>|||</a:t>
            </a:r>
            <a:r>
              <a:rPr lang="en-US" altLang="ja-JP" sz="3600" b="1" spc="600" dirty="0" smtClean="0">
                <a:solidFill>
                  <a:srgbClr val="FF0000"/>
                </a:solidFill>
              </a:rPr>
              <a:t>|||</a:t>
            </a:r>
            <a:r>
              <a:rPr lang="en-US" altLang="ja-JP" sz="2800" b="1" spc="600" dirty="0" smtClean="0">
                <a:solidFill>
                  <a:srgbClr val="FF0000"/>
                </a:solidFill>
              </a:rPr>
              <a:t>|||</a:t>
            </a:r>
            <a:r>
              <a:rPr lang="en-US" altLang="ja-JP" sz="2400" b="1" spc="600" dirty="0" smtClean="0">
                <a:solidFill>
                  <a:srgbClr val="FF9933"/>
                </a:solidFill>
              </a:rPr>
              <a:t>||</a:t>
            </a:r>
            <a:r>
              <a:rPr lang="en-US" altLang="ja-JP" sz="2400" b="1" spc="600" dirty="0" smtClean="0">
                <a:solidFill>
                  <a:srgbClr val="FFFF00"/>
                </a:solidFill>
              </a:rPr>
              <a:t>|</a:t>
            </a:r>
            <a:r>
              <a:rPr lang="en-US" altLang="ja-JP" b="1" spc="600" dirty="0" smtClean="0">
                <a:solidFill>
                  <a:srgbClr val="FFFF00"/>
                </a:solidFill>
              </a:rPr>
              <a:t>|||</a:t>
            </a:r>
            <a:endParaRPr kumimoji="1" lang="ja-JP" altLang="en-US" b="1" spc="600" dirty="0">
              <a:solidFill>
                <a:srgbClr val="FFFF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39752" y="1412776"/>
            <a:ext cx="4176464" cy="79208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234888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微妙に異なる様々な音を、あるところで区切って</a:t>
            </a:r>
            <a:endParaRPr kumimoji="1" lang="ja-JP" altLang="en-US" sz="32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915816" y="3068960"/>
            <a:ext cx="3960440" cy="769441"/>
            <a:chOff x="3059832" y="2924944"/>
            <a:chExt cx="4032448" cy="76944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059832" y="2924944"/>
              <a:ext cx="720080" cy="76944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/>
                <a:t>ア</a:t>
              </a:r>
              <a:endParaRPr kumimoji="1" lang="ja-JP" altLang="en-US" sz="4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779912" y="2996952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/>
                <a:t>と名づけている</a:t>
              </a:r>
              <a:endParaRPr kumimoji="1" lang="ja-JP" altLang="en-US" sz="36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771800" y="4005064"/>
            <a:ext cx="3744416" cy="646331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音のカテゴリー化</a:t>
            </a:r>
            <a:endParaRPr kumimoji="1" lang="ja-JP" altLang="en-US" sz="3600" dirty="0"/>
          </a:p>
        </p:txBody>
      </p:sp>
      <p:sp>
        <p:nvSpPr>
          <p:cNvPr id="12" name="円/楕円 11"/>
          <p:cNvSpPr/>
          <p:nvPr/>
        </p:nvSpPr>
        <p:spPr>
          <a:xfrm>
            <a:off x="1403648" y="4869160"/>
            <a:ext cx="1152128" cy="1152128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accent4"/>
                </a:solidFill>
              </a:rPr>
              <a:t>ア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203848" y="4797152"/>
            <a:ext cx="1152128" cy="1152128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accent4"/>
                </a:solidFill>
              </a:rPr>
              <a:t>ク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860032" y="4869160"/>
            <a:ext cx="1152128" cy="1152128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accent4"/>
                </a:solidFill>
              </a:rPr>
              <a:t>シ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588224" y="4869160"/>
            <a:ext cx="1152128" cy="1152128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accent4"/>
                </a:solidFill>
              </a:rPr>
              <a:t>パ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648" y="260648"/>
            <a:ext cx="6264374" cy="720378"/>
          </a:xfrm>
          <a:prstGeom prst="rect">
            <a:avLst/>
          </a:prstGeom>
          <a:solidFill>
            <a:srgbClr val="CCFFCC"/>
          </a:solidFill>
          <a:ln w="19050">
            <a:noFill/>
            <a:prstDash val="sys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　　音のスペクトラムの大切さ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584" y="1196752"/>
            <a:ext cx="7848872" cy="720378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ことばを話すとき、音はつながっている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987824" y="1772816"/>
            <a:ext cx="3024336" cy="1224433"/>
            <a:chOff x="2843808" y="2852937"/>
            <a:chExt cx="3024336" cy="122443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843808" y="3356992"/>
              <a:ext cx="3024336" cy="720378"/>
            </a:xfrm>
            <a:prstGeom prst="rect">
              <a:avLst/>
            </a:prstGeom>
            <a:solidFill>
              <a:srgbClr val="FFCCFF"/>
            </a:solidFill>
            <a:ln w="19050">
              <a:noFill/>
              <a:prstDash val="sysDash"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ja-JP" altLang="en-US" sz="3600" kern="0" dirty="0" smtClean="0">
                  <a:latin typeface="+mj-lt"/>
                  <a:ea typeface="+mj-ea"/>
                  <a:cs typeface="+mj-cs"/>
                </a:rPr>
                <a:t>　　音の渡り</a:t>
              </a:r>
              <a:endParaRPr lang="en-US" altLang="ja-JP" sz="3600" kern="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5400000">
              <a:off x="3976627" y="2872245"/>
              <a:ext cx="6849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C00000"/>
                  </a:solidFill>
                </a:rPr>
                <a:t>＝</a:t>
              </a:r>
              <a:endParaRPr kumimoji="1" lang="ja-JP" altLang="en-US" sz="3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203848" y="3212976"/>
            <a:ext cx="2808312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た　ま　</a:t>
            </a:r>
            <a:r>
              <a:rPr lang="ja-JP" altLang="en-US" sz="4800" dirty="0" err="1" smtClean="0"/>
              <a:t>ご</a:t>
            </a:r>
            <a:endParaRPr kumimoji="1" lang="ja-JP" altLang="en-US" sz="48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3563888" y="3212976"/>
            <a:ext cx="878240" cy="140980"/>
          </a:xfrm>
          <a:custGeom>
            <a:avLst/>
            <a:gdLst>
              <a:gd name="connsiteX0" fmla="*/ 0 w 1143000"/>
              <a:gd name="connsiteY0" fmla="*/ 281940 h 281940"/>
              <a:gd name="connsiteX1" fmla="*/ 106680 w 1143000"/>
              <a:gd name="connsiteY1" fmla="*/ 190500 h 281940"/>
              <a:gd name="connsiteX2" fmla="*/ 320040 w 1143000"/>
              <a:gd name="connsiteY2" fmla="*/ 68580 h 281940"/>
              <a:gd name="connsiteX3" fmla="*/ 502920 w 1143000"/>
              <a:gd name="connsiteY3" fmla="*/ 22860 h 281940"/>
              <a:gd name="connsiteX4" fmla="*/ 762000 w 1143000"/>
              <a:gd name="connsiteY4" fmla="*/ 38100 h 281940"/>
              <a:gd name="connsiteX5" fmla="*/ 1143000 w 1143000"/>
              <a:gd name="connsiteY5" fmla="*/ 251460 h 281940"/>
              <a:gd name="connsiteX6" fmla="*/ 1143000 w 1143000"/>
              <a:gd name="connsiteY6" fmla="*/ 25146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" h="281940">
                <a:moveTo>
                  <a:pt x="0" y="281940"/>
                </a:moveTo>
                <a:cubicBezTo>
                  <a:pt x="26670" y="254000"/>
                  <a:pt x="53340" y="226060"/>
                  <a:pt x="106680" y="190500"/>
                </a:cubicBezTo>
                <a:cubicBezTo>
                  <a:pt x="160020" y="154940"/>
                  <a:pt x="254000" y="96520"/>
                  <a:pt x="320040" y="68580"/>
                </a:cubicBezTo>
                <a:cubicBezTo>
                  <a:pt x="386080" y="40640"/>
                  <a:pt x="429260" y="27940"/>
                  <a:pt x="502920" y="22860"/>
                </a:cubicBezTo>
                <a:cubicBezTo>
                  <a:pt x="576580" y="17780"/>
                  <a:pt x="655320" y="0"/>
                  <a:pt x="762000" y="38100"/>
                </a:cubicBezTo>
                <a:cubicBezTo>
                  <a:pt x="868680" y="76200"/>
                  <a:pt x="1143000" y="251460"/>
                  <a:pt x="1143000" y="251460"/>
                </a:cubicBezTo>
                <a:lnTo>
                  <a:pt x="1143000" y="251460"/>
                </a:ln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4644008" y="3212976"/>
            <a:ext cx="878240" cy="140980"/>
          </a:xfrm>
          <a:custGeom>
            <a:avLst/>
            <a:gdLst>
              <a:gd name="connsiteX0" fmla="*/ 0 w 1143000"/>
              <a:gd name="connsiteY0" fmla="*/ 281940 h 281940"/>
              <a:gd name="connsiteX1" fmla="*/ 106680 w 1143000"/>
              <a:gd name="connsiteY1" fmla="*/ 190500 h 281940"/>
              <a:gd name="connsiteX2" fmla="*/ 320040 w 1143000"/>
              <a:gd name="connsiteY2" fmla="*/ 68580 h 281940"/>
              <a:gd name="connsiteX3" fmla="*/ 502920 w 1143000"/>
              <a:gd name="connsiteY3" fmla="*/ 22860 h 281940"/>
              <a:gd name="connsiteX4" fmla="*/ 762000 w 1143000"/>
              <a:gd name="connsiteY4" fmla="*/ 38100 h 281940"/>
              <a:gd name="connsiteX5" fmla="*/ 1143000 w 1143000"/>
              <a:gd name="connsiteY5" fmla="*/ 251460 h 281940"/>
              <a:gd name="connsiteX6" fmla="*/ 1143000 w 1143000"/>
              <a:gd name="connsiteY6" fmla="*/ 25146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" h="281940">
                <a:moveTo>
                  <a:pt x="0" y="281940"/>
                </a:moveTo>
                <a:cubicBezTo>
                  <a:pt x="26670" y="254000"/>
                  <a:pt x="53340" y="226060"/>
                  <a:pt x="106680" y="190500"/>
                </a:cubicBezTo>
                <a:cubicBezTo>
                  <a:pt x="160020" y="154940"/>
                  <a:pt x="254000" y="96520"/>
                  <a:pt x="320040" y="68580"/>
                </a:cubicBezTo>
                <a:cubicBezTo>
                  <a:pt x="386080" y="40640"/>
                  <a:pt x="429260" y="27940"/>
                  <a:pt x="502920" y="22860"/>
                </a:cubicBezTo>
                <a:cubicBezTo>
                  <a:pt x="576580" y="17780"/>
                  <a:pt x="655320" y="0"/>
                  <a:pt x="762000" y="38100"/>
                </a:cubicBezTo>
                <a:cubicBezTo>
                  <a:pt x="868680" y="76200"/>
                  <a:pt x="1143000" y="251460"/>
                  <a:pt x="1143000" y="251460"/>
                </a:cubicBezTo>
                <a:lnTo>
                  <a:pt x="1143000" y="251460"/>
                </a:ln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23528" y="4005064"/>
            <a:ext cx="8352928" cy="720080"/>
          </a:xfrm>
          <a:prstGeom prst="rect">
            <a:avLst/>
          </a:prstGeom>
          <a:solidFill>
            <a:srgbClr val="FFCCFF"/>
          </a:solidFill>
          <a:ln w="19050">
            <a:noFill/>
            <a:prstDash val="sysDash"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滑らかに次の音に</a:t>
            </a:r>
            <a:r>
              <a:rPr lang="ja-JP" altLang="en-US" sz="3600" u="sng" kern="0" dirty="0" smtClean="0">
                <a:latin typeface="+mj-lt"/>
                <a:ea typeface="+mj-ea"/>
                <a:cs typeface="+mj-cs"/>
              </a:rPr>
              <a:t>渡る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こと＝自然なことば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51520" y="5445224"/>
            <a:ext cx="8496944" cy="720378"/>
          </a:xfrm>
          <a:prstGeom prst="rect">
            <a:avLst/>
          </a:prstGeom>
          <a:solidFill>
            <a:srgbClr val="FFFF99"/>
          </a:solidFill>
          <a:ln w="19050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様々な音とつながる広がりのある音が必要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11560" y="4725144"/>
            <a:ext cx="7848872" cy="720378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そして渡ることができるためには・・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 animBg="1"/>
      <p:bldP spid="24" grpId="0" animBg="1"/>
      <p:bldP spid="25" grpId="0" animBg="1"/>
      <p:bldP spid="26" grpId="0" animBg="1"/>
      <p:bldP spid="2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920880" cy="720378"/>
          </a:xfrm>
          <a:prstGeom prst="rect">
            <a:avLst/>
          </a:prstGeom>
          <a:solidFill>
            <a:srgbClr val="FFCCFF"/>
          </a:solidFill>
          <a:ln w="19050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広がりのある音が実用的なことばを作る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5616" y="1484784"/>
            <a:ext cx="7056784" cy="720378"/>
          </a:xfrm>
          <a:prstGeom prst="rect">
            <a:avLst/>
          </a:prstGeom>
          <a:solidFill>
            <a:srgbClr val="CCFFFF"/>
          </a:solidFill>
          <a:ln w="19050">
            <a:noFill/>
            <a:prstDash val="sysDash"/>
            <a:miter lim="800000"/>
            <a:headEnd/>
            <a:tailEnd/>
          </a:ln>
          <a:effectLst>
            <a:softEdge rad="31750"/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滑らかで、プロソディ</a:t>
            </a:r>
            <a:r>
              <a:rPr lang="en-US" altLang="ja-JP" sz="3600" kern="0" dirty="0" smtClean="0">
                <a:latin typeface="+mj-lt"/>
                <a:ea typeface="+mj-ea"/>
                <a:cs typeface="+mj-cs"/>
              </a:rPr>
              <a:t>―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のあることば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5400000">
            <a:off x="4048635" y="1000037"/>
            <a:ext cx="6849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＝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上下矢印 4"/>
          <p:cNvSpPr/>
          <p:nvPr/>
        </p:nvSpPr>
        <p:spPr>
          <a:xfrm>
            <a:off x="4283968" y="2204864"/>
            <a:ext cx="288032" cy="648072"/>
          </a:xfrm>
          <a:prstGeom prst="upDown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924944"/>
            <a:ext cx="7128792" cy="720378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2"/>
            </a:solidFill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　　１音１音が区切れていることば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1691680" y="3789040"/>
            <a:ext cx="6408712" cy="720080"/>
          </a:xfrm>
          <a:prstGeom prst="wedgeRectCallout">
            <a:avLst>
              <a:gd name="adj1" fmla="val -56223"/>
              <a:gd name="adj2" fmla="val 2511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え・ん・そ・く・に・い・き・ま・し・</a:t>
            </a:r>
            <a:r>
              <a:rPr kumimoji="1" lang="ja-JP" altLang="en-US" sz="3600" dirty="0" err="1" smtClean="0">
                <a:solidFill>
                  <a:schemeClr val="accent4"/>
                </a:solidFill>
              </a:rPr>
              <a:t>た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23528" y="3789040"/>
            <a:ext cx="732092" cy="792088"/>
            <a:chOff x="1386840" y="4913509"/>
            <a:chExt cx="876108" cy="878290"/>
          </a:xfrm>
        </p:grpSpPr>
        <p:grpSp>
          <p:nvGrpSpPr>
            <p:cNvPr id="8" name="グループ化 33"/>
            <p:cNvGrpSpPr>
              <a:grpSpLocks/>
            </p:cNvGrpSpPr>
            <p:nvPr/>
          </p:nvGrpSpPr>
          <p:grpSpPr bwMode="auto">
            <a:xfrm rot="19887061" flipH="1">
              <a:off x="1469960" y="5011191"/>
              <a:ext cx="792988" cy="780608"/>
              <a:chOff x="6346481" y="2852738"/>
              <a:chExt cx="1465607" cy="1728787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6372225" y="2852738"/>
                <a:ext cx="1439863" cy="172878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6443663" y="3573463"/>
                <a:ext cx="360362" cy="360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auto">
              <a:xfrm>
                <a:off x="6516688" y="3789363"/>
                <a:ext cx="71437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auto">
              <a:xfrm>
                <a:off x="6346481" y="4142022"/>
                <a:ext cx="77897" cy="5477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6588125" y="4108450"/>
                <a:ext cx="555625" cy="450850"/>
              </a:xfrm>
              <a:custGeom>
                <a:avLst/>
                <a:gdLst>
                  <a:gd name="T0" fmla="*/ 0 w 350"/>
                  <a:gd name="T1" fmla="*/ 2147483647 h 284"/>
                  <a:gd name="T2" fmla="*/ 2147483647 w 350"/>
                  <a:gd name="T3" fmla="*/ 2147483647 h 284"/>
                  <a:gd name="T4" fmla="*/ 2147483647 w 350"/>
                  <a:gd name="T5" fmla="*/ 2147483647 h 284"/>
                  <a:gd name="T6" fmla="*/ 2147483647 w 350"/>
                  <a:gd name="T7" fmla="*/ 2147483647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0"/>
                  <a:gd name="T13" fmla="*/ 0 h 284"/>
                  <a:gd name="T14" fmla="*/ 350 w 350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0" h="284">
                    <a:moveTo>
                      <a:pt x="0" y="162"/>
                    </a:moveTo>
                    <a:cubicBezTo>
                      <a:pt x="123" y="93"/>
                      <a:pt x="246" y="24"/>
                      <a:pt x="298" y="12"/>
                    </a:cubicBezTo>
                    <a:cubicBezTo>
                      <a:pt x="350" y="0"/>
                      <a:pt x="327" y="47"/>
                      <a:pt x="314" y="92"/>
                    </a:cubicBezTo>
                    <a:cubicBezTo>
                      <a:pt x="301" y="137"/>
                      <a:pt x="232" y="250"/>
                      <a:pt x="218" y="284"/>
                    </a:cubicBezTo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" name="フリーフォーム 13"/>
            <p:cNvSpPr/>
            <p:nvPr/>
          </p:nvSpPr>
          <p:spPr>
            <a:xfrm>
              <a:off x="1386840" y="4913509"/>
              <a:ext cx="770532" cy="557651"/>
            </a:xfrm>
            <a:custGeom>
              <a:avLst/>
              <a:gdLst>
                <a:gd name="connsiteX0" fmla="*/ 640080 w 770532"/>
                <a:gd name="connsiteY0" fmla="*/ 207131 h 557651"/>
                <a:gd name="connsiteX1" fmla="*/ 594360 w 770532"/>
                <a:gd name="connsiteY1" fmla="*/ 237611 h 557651"/>
                <a:gd name="connsiteX2" fmla="*/ 533400 w 770532"/>
                <a:gd name="connsiteY2" fmla="*/ 313811 h 557651"/>
                <a:gd name="connsiteX3" fmla="*/ 457200 w 770532"/>
                <a:gd name="connsiteY3" fmla="*/ 344291 h 557651"/>
                <a:gd name="connsiteX4" fmla="*/ 396240 w 770532"/>
                <a:gd name="connsiteY4" fmla="*/ 359531 h 557651"/>
                <a:gd name="connsiteX5" fmla="*/ 350520 w 770532"/>
                <a:gd name="connsiteY5" fmla="*/ 344291 h 557651"/>
                <a:gd name="connsiteX6" fmla="*/ 213360 w 770532"/>
                <a:gd name="connsiteY6" fmla="*/ 405251 h 557651"/>
                <a:gd name="connsiteX7" fmla="*/ 137160 w 770532"/>
                <a:gd name="connsiteY7" fmla="*/ 466211 h 557651"/>
                <a:gd name="connsiteX8" fmla="*/ 106680 w 770532"/>
                <a:gd name="connsiteY8" fmla="*/ 511931 h 557651"/>
                <a:gd name="connsiteX9" fmla="*/ 60960 w 770532"/>
                <a:gd name="connsiteY9" fmla="*/ 557651 h 557651"/>
                <a:gd name="connsiteX10" fmla="*/ 15240 w 770532"/>
                <a:gd name="connsiteY10" fmla="*/ 420491 h 557651"/>
                <a:gd name="connsiteX11" fmla="*/ 0 w 770532"/>
                <a:gd name="connsiteY11" fmla="*/ 374771 h 557651"/>
                <a:gd name="connsiteX12" fmla="*/ 30480 w 770532"/>
                <a:gd name="connsiteY12" fmla="*/ 283331 h 557651"/>
                <a:gd name="connsiteX13" fmla="*/ 137160 w 770532"/>
                <a:gd name="connsiteY13" fmla="*/ 161411 h 557651"/>
                <a:gd name="connsiteX14" fmla="*/ 243840 w 770532"/>
                <a:gd name="connsiteY14" fmla="*/ 130931 h 557651"/>
                <a:gd name="connsiteX15" fmla="*/ 274320 w 770532"/>
                <a:gd name="connsiteY15" fmla="*/ 85211 h 557651"/>
                <a:gd name="connsiteX16" fmla="*/ 381000 w 770532"/>
                <a:gd name="connsiteY16" fmla="*/ 39491 h 557651"/>
                <a:gd name="connsiteX17" fmla="*/ 426720 w 770532"/>
                <a:gd name="connsiteY17" fmla="*/ 9011 h 557651"/>
                <a:gd name="connsiteX18" fmla="*/ 685800 w 770532"/>
                <a:gd name="connsiteY18" fmla="*/ 39491 h 557651"/>
                <a:gd name="connsiteX19" fmla="*/ 716280 w 770532"/>
                <a:gd name="connsiteY19" fmla="*/ 85211 h 557651"/>
                <a:gd name="connsiteX20" fmla="*/ 762000 w 770532"/>
                <a:gd name="connsiteY20" fmla="*/ 115691 h 557651"/>
                <a:gd name="connsiteX21" fmla="*/ 746760 w 770532"/>
                <a:gd name="connsiteY21" fmla="*/ 283331 h 557651"/>
                <a:gd name="connsiteX22" fmla="*/ 640080 w 770532"/>
                <a:gd name="connsiteY22" fmla="*/ 207131 h 5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532" h="557651">
                  <a:moveTo>
                    <a:pt x="640080" y="207131"/>
                  </a:moveTo>
                  <a:cubicBezTo>
                    <a:pt x="614680" y="199511"/>
                    <a:pt x="605802" y="223308"/>
                    <a:pt x="594360" y="237611"/>
                  </a:cubicBezTo>
                  <a:cubicBezTo>
                    <a:pt x="510232" y="342771"/>
                    <a:pt x="664427" y="226460"/>
                    <a:pt x="533400" y="313811"/>
                  </a:cubicBezTo>
                  <a:cubicBezTo>
                    <a:pt x="441514" y="283182"/>
                    <a:pt x="529417" y="296147"/>
                    <a:pt x="457200" y="344291"/>
                  </a:cubicBezTo>
                  <a:cubicBezTo>
                    <a:pt x="439772" y="355909"/>
                    <a:pt x="416560" y="354451"/>
                    <a:pt x="396240" y="359531"/>
                  </a:cubicBezTo>
                  <a:cubicBezTo>
                    <a:pt x="381000" y="354451"/>
                    <a:pt x="366584" y="344291"/>
                    <a:pt x="350520" y="344291"/>
                  </a:cubicBezTo>
                  <a:cubicBezTo>
                    <a:pt x="302369" y="344291"/>
                    <a:pt x="248765" y="380467"/>
                    <a:pt x="213360" y="405251"/>
                  </a:cubicBezTo>
                  <a:cubicBezTo>
                    <a:pt x="186712" y="423905"/>
                    <a:pt x="160161" y="443210"/>
                    <a:pt x="137160" y="466211"/>
                  </a:cubicBezTo>
                  <a:cubicBezTo>
                    <a:pt x="124208" y="479163"/>
                    <a:pt x="118406" y="497860"/>
                    <a:pt x="106680" y="511931"/>
                  </a:cubicBezTo>
                  <a:cubicBezTo>
                    <a:pt x="92882" y="528488"/>
                    <a:pt x="76200" y="542411"/>
                    <a:pt x="60960" y="557651"/>
                  </a:cubicBezTo>
                  <a:lnTo>
                    <a:pt x="15240" y="420491"/>
                  </a:lnTo>
                  <a:lnTo>
                    <a:pt x="0" y="374771"/>
                  </a:lnTo>
                  <a:cubicBezTo>
                    <a:pt x="10160" y="344291"/>
                    <a:pt x="12658" y="310064"/>
                    <a:pt x="30480" y="283331"/>
                  </a:cubicBezTo>
                  <a:cubicBezTo>
                    <a:pt x="76200" y="214751"/>
                    <a:pt x="73660" y="193161"/>
                    <a:pt x="137160" y="161411"/>
                  </a:cubicBezTo>
                  <a:cubicBezTo>
                    <a:pt x="159024" y="150479"/>
                    <a:pt x="224308" y="135814"/>
                    <a:pt x="243840" y="130931"/>
                  </a:cubicBezTo>
                  <a:cubicBezTo>
                    <a:pt x="254000" y="115691"/>
                    <a:pt x="261368" y="98163"/>
                    <a:pt x="274320" y="85211"/>
                  </a:cubicBezTo>
                  <a:cubicBezTo>
                    <a:pt x="309402" y="50129"/>
                    <a:pt x="334365" y="51150"/>
                    <a:pt x="381000" y="39491"/>
                  </a:cubicBezTo>
                  <a:cubicBezTo>
                    <a:pt x="396240" y="29331"/>
                    <a:pt x="408435" y="10087"/>
                    <a:pt x="426720" y="9011"/>
                  </a:cubicBezTo>
                  <a:cubicBezTo>
                    <a:pt x="579915" y="0"/>
                    <a:pt x="589603" y="7425"/>
                    <a:pt x="685800" y="39491"/>
                  </a:cubicBezTo>
                  <a:cubicBezTo>
                    <a:pt x="695960" y="54731"/>
                    <a:pt x="703328" y="72259"/>
                    <a:pt x="716280" y="85211"/>
                  </a:cubicBezTo>
                  <a:cubicBezTo>
                    <a:pt x="729232" y="98163"/>
                    <a:pt x="759215" y="97588"/>
                    <a:pt x="762000" y="115691"/>
                  </a:cubicBezTo>
                  <a:cubicBezTo>
                    <a:pt x="770532" y="171149"/>
                    <a:pt x="751840" y="227451"/>
                    <a:pt x="746760" y="283331"/>
                  </a:cubicBezTo>
                  <a:cubicBezTo>
                    <a:pt x="641689" y="248307"/>
                    <a:pt x="665480" y="214751"/>
                    <a:pt x="640080" y="207131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43608" y="5013176"/>
            <a:ext cx="7704856" cy="720378"/>
          </a:xfrm>
          <a:prstGeom prst="rect">
            <a:avLst/>
          </a:prstGeom>
          <a:solidFill>
            <a:srgbClr val="FFCC99"/>
          </a:solidFill>
          <a:ln w="19050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平板で機械的なロボットのようなことば</a:t>
            </a:r>
            <a:endParaRPr lang="en-US" altLang="ja-JP" sz="3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1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83568" y="1340768"/>
            <a:ext cx="8208912" cy="1569660"/>
          </a:xfrm>
          <a:prstGeom prst="rect">
            <a:avLst/>
          </a:prstGeom>
          <a:solidFill>
            <a:srgbClr val="FFFF99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自閉症の人に多い、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音を１音ずつ区切ったことば＝区切り発話は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　　　　　　　　なぜ生じてしまうのだろうか？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212976"/>
            <a:ext cx="8029400" cy="1077218"/>
          </a:xfrm>
          <a:prstGeom prst="rect">
            <a:avLst/>
          </a:prstGeom>
          <a:solidFill>
            <a:srgbClr val="CCFF99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音と音が滑らかにつながらず（渡らず）、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　　　　　</a:t>
            </a:r>
            <a:r>
              <a:rPr kumimoji="1" lang="ja-JP" altLang="en-US" sz="3200" dirty="0" smtClean="0"/>
              <a:t>離れ小島のように分離している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653136"/>
            <a:ext cx="8820472" cy="1077218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音が区切れているので、基本的に、アクセントや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　</a:t>
            </a:r>
            <a:r>
              <a:rPr kumimoji="1" lang="ja-JP" altLang="en-US" sz="3200" dirty="0" smtClean="0"/>
              <a:t>プロソディ</a:t>
            </a:r>
            <a:r>
              <a:rPr kumimoji="1" lang="en-US" altLang="ja-JP" sz="3200" dirty="0" smtClean="0"/>
              <a:t>―</a:t>
            </a:r>
            <a:r>
              <a:rPr kumimoji="1" lang="ja-JP" altLang="en-US" sz="3200" dirty="0" smtClean="0"/>
              <a:t>は、極めて貧弱にしか持てない</a:t>
            </a:r>
            <a:endParaRPr kumimoji="1" lang="ja-JP" altLang="en-US" sz="3200" dirty="0"/>
          </a:p>
        </p:txBody>
      </p:sp>
      <p:sp>
        <p:nvSpPr>
          <p:cNvPr id="8" name="四角形吹き出し 7"/>
          <p:cNvSpPr/>
          <p:nvPr/>
        </p:nvSpPr>
        <p:spPr>
          <a:xfrm>
            <a:off x="1979712" y="332656"/>
            <a:ext cx="6408712" cy="720080"/>
          </a:xfrm>
          <a:prstGeom prst="wedgeRectCallout">
            <a:avLst>
              <a:gd name="adj1" fmla="val -56223"/>
              <a:gd name="adj2" fmla="val 2511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え・ん・そ・く・に・い・き・ま・し・</a:t>
            </a:r>
            <a:r>
              <a:rPr kumimoji="1" lang="ja-JP" altLang="en-US" sz="3600" dirty="0" err="1" smtClean="0">
                <a:solidFill>
                  <a:schemeClr val="accent4"/>
                </a:solidFill>
              </a:rPr>
              <a:t>た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11560" y="332656"/>
            <a:ext cx="732092" cy="792088"/>
            <a:chOff x="1386840" y="4913509"/>
            <a:chExt cx="876108" cy="878290"/>
          </a:xfrm>
        </p:grpSpPr>
        <p:grpSp>
          <p:nvGrpSpPr>
            <p:cNvPr id="10" name="グループ化 33"/>
            <p:cNvGrpSpPr>
              <a:grpSpLocks/>
            </p:cNvGrpSpPr>
            <p:nvPr/>
          </p:nvGrpSpPr>
          <p:grpSpPr bwMode="auto">
            <a:xfrm rot="19887061" flipH="1">
              <a:off x="1469960" y="5011191"/>
              <a:ext cx="792988" cy="780608"/>
              <a:chOff x="6346481" y="2852738"/>
              <a:chExt cx="1465607" cy="1728787"/>
            </a:xfrm>
          </p:grpSpPr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6372225" y="2852738"/>
                <a:ext cx="1439863" cy="172878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6443663" y="3573463"/>
                <a:ext cx="360362" cy="360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Oval 18"/>
              <p:cNvSpPr>
                <a:spLocks noChangeArrowheads="1"/>
              </p:cNvSpPr>
              <p:nvPr/>
            </p:nvSpPr>
            <p:spPr bwMode="auto">
              <a:xfrm>
                <a:off x="6516688" y="3789363"/>
                <a:ext cx="71437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Oval 19"/>
              <p:cNvSpPr>
                <a:spLocks noChangeArrowheads="1"/>
              </p:cNvSpPr>
              <p:nvPr/>
            </p:nvSpPr>
            <p:spPr bwMode="auto">
              <a:xfrm>
                <a:off x="6346481" y="4142022"/>
                <a:ext cx="77897" cy="5477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6588125" y="4108450"/>
                <a:ext cx="555625" cy="450850"/>
              </a:xfrm>
              <a:custGeom>
                <a:avLst/>
                <a:gdLst>
                  <a:gd name="T0" fmla="*/ 0 w 350"/>
                  <a:gd name="T1" fmla="*/ 2147483647 h 284"/>
                  <a:gd name="T2" fmla="*/ 2147483647 w 350"/>
                  <a:gd name="T3" fmla="*/ 2147483647 h 284"/>
                  <a:gd name="T4" fmla="*/ 2147483647 w 350"/>
                  <a:gd name="T5" fmla="*/ 2147483647 h 284"/>
                  <a:gd name="T6" fmla="*/ 2147483647 w 350"/>
                  <a:gd name="T7" fmla="*/ 2147483647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0"/>
                  <a:gd name="T13" fmla="*/ 0 h 284"/>
                  <a:gd name="T14" fmla="*/ 350 w 350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0" h="284">
                    <a:moveTo>
                      <a:pt x="0" y="162"/>
                    </a:moveTo>
                    <a:cubicBezTo>
                      <a:pt x="123" y="93"/>
                      <a:pt x="246" y="24"/>
                      <a:pt x="298" y="12"/>
                    </a:cubicBezTo>
                    <a:cubicBezTo>
                      <a:pt x="350" y="0"/>
                      <a:pt x="327" y="47"/>
                      <a:pt x="314" y="92"/>
                    </a:cubicBezTo>
                    <a:cubicBezTo>
                      <a:pt x="301" y="137"/>
                      <a:pt x="232" y="250"/>
                      <a:pt x="218" y="284"/>
                    </a:cubicBezTo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" name="フリーフォーム 10"/>
            <p:cNvSpPr/>
            <p:nvPr/>
          </p:nvSpPr>
          <p:spPr>
            <a:xfrm>
              <a:off x="1386840" y="4913509"/>
              <a:ext cx="770532" cy="557651"/>
            </a:xfrm>
            <a:custGeom>
              <a:avLst/>
              <a:gdLst>
                <a:gd name="connsiteX0" fmla="*/ 640080 w 770532"/>
                <a:gd name="connsiteY0" fmla="*/ 207131 h 557651"/>
                <a:gd name="connsiteX1" fmla="*/ 594360 w 770532"/>
                <a:gd name="connsiteY1" fmla="*/ 237611 h 557651"/>
                <a:gd name="connsiteX2" fmla="*/ 533400 w 770532"/>
                <a:gd name="connsiteY2" fmla="*/ 313811 h 557651"/>
                <a:gd name="connsiteX3" fmla="*/ 457200 w 770532"/>
                <a:gd name="connsiteY3" fmla="*/ 344291 h 557651"/>
                <a:gd name="connsiteX4" fmla="*/ 396240 w 770532"/>
                <a:gd name="connsiteY4" fmla="*/ 359531 h 557651"/>
                <a:gd name="connsiteX5" fmla="*/ 350520 w 770532"/>
                <a:gd name="connsiteY5" fmla="*/ 344291 h 557651"/>
                <a:gd name="connsiteX6" fmla="*/ 213360 w 770532"/>
                <a:gd name="connsiteY6" fmla="*/ 405251 h 557651"/>
                <a:gd name="connsiteX7" fmla="*/ 137160 w 770532"/>
                <a:gd name="connsiteY7" fmla="*/ 466211 h 557651"/>
                <a:gd name="connsiteX8" fmla="*/ 106680 w 770532"/>
                <a:gd name="connsiteY8" fmla="*/ 511931 h 557651"/>
                <a:gd name="connsiteX9" fmla="*/ 60960 w 770532"/>
                <a:gd name="connsiteY9" fmla="*/ 557651 h 557651"/>
                <a:gd name="connsiteX10" fmla="*/ 15240 w 770532"/>
                <a:gd name="connsiteY10" fmla="*/ 420491 h 557651"/>
                <a:gd name="connsiteX11" fmla="*/ 0 w 770532"/>
                <a:gd name="connsiteY11" fmla="*/ 374771 h 557651"/>
                <a:gd name="connsiteX12" fmla="*/ 30480 w 770532"/>
                <a:gd name="connsiteY12" fmla="*/ 283331 h 557651"/>
                <a:gd name="connsiteX13" fmla="*/ 137160 w 770532"/>
                <a:gd name="connsiteY13" fmla="*/ 161411 h 557651"/>
                <a:gd name="connsiteX14" fmla="*/ 243840 w 770532"/>
                <a:gd name="connsiteY14" fmla="*/ 130931 h 557651"/>
                <a:gd name="connsiteX15" fmla="*/ 274320 w 770532"/>
                <a:gd name="connsiteY15" fmla="*/ 85211 h 557651"/>
                <a:gd name="connsiteX16" fmla="*/ 381000 w 770532"/>
                <a:gd name="connsiteY16" fmla="*/ 39491 h 557651"/>
                <a:gd name="connsiteX17" fmla="*/ 426720 w 770532"/>
                <a:gd name="connsiteY17" fmla="*/ 9011 h 557651"/>
                <a:gd name="connsiteX18" fmla="*/ 685800 w 770532"/>
                <a:gd name="connsiteY18" fmla="*/ 39491 h 557651"/>
                <a:gd name="connsiteX19" fmla="*/ 716280 w 770532"/>
                <a:gd name="connsiteY19" fmla="*/ 85211 h 557651"/>
                <a:gd name="connsiteX20" fmla="*/ 762000 w 770532"/>
                <a:gd name="connsiteY20" fmla="*/ 115691 h 557651"/>
                <a:gd name="connsiteX21" fmla="*/ 746760 w 770532"/>
                <a:gd name="connsiteY21" fmla="*/ 283331 h 557651"/>
                <a:gd name="connsiteX22" fmla="*/ 640080 w 770532"/>
                <a:gd name="connsiteY22" fmla="*/ 207131 h 5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532" h="557651">
                  <a:moveTo>
                    <a:pt x="640080" y="207131"/>
                  </a:moveTo>
                  <a:cubicBezTo>
                    <a:pt x="614680" y="199511"/>
                    <a:pt x="605802" y="223308"/>
                    <a:pt x="594360" y="237611"/>
                  </a:cubicBezTo>
                  <a:cubicBezTo>
                    <a:pt x="510232" y="342771"/>
                    <a:pt x="664427" y="226460"/>
                    <a:pt x="533400" y="313811"/>
                  </a:cubicBezTo>
                  <a:cubicBezTo>
                    <a:pt x="441514" y="283182"/>
                    <a:pt x="529417" y="296147"/>
                    <a:pt x="457200" y="344291"/>
                  </a:cubicBezTo>
                  <a:cubicBezTo>
                    <a:pt x="439772" y="355909"/>
                    <a:pt x="416560" y="354451"/>
                    <a:pt x="396240" y="359531"/>
                  </a:cubicBezTo>
                  <a:cubicBezTo>
                    <a:pt x="381000" y="354451"/>
                    <a:pt x="366584" y="344291"/>
                    <a:pt x="350520" y="344291"/>
                  </a:cubicBezTo>
                  <a:cubicBezTo>
                    <a:pt x="302369" y="344291"/>
                    <a:pt x="248765" y="380467"/>
                    <a:pt x="213360" y="405251"/>
                  </a:cubicBezTo>
                  <a:cubicBezTo>
                    <a:pt x="186712" y="423905"/>
                    <a:pt x="160161" y="443210"/>
                    <a:pt x="137160" y="466211"/>
                  </a:cubicBezTo>
                  <a:cubicBezTo>
                    <a:pt x="124208" y="479163"/>
                    <a:pt x="118406" y="497860"/>
                    <a:pt x="106680" y="511931"/>
                  </a:cubicBezTo>
                  <a:cubicBezTo>
                    <a:pt x="92882" y="528488"/>
                    <a:pt x="76200" y="542411"/>
                    <a:pt x="60960" y="557651"/>
                  </a:cubicBezTo>
                  <a:lnTo>
                    <a:pt x="15240" y="420491"/>
                  </a:lnTo>
                  <a:lnTo>
                    <a:pt x="0" y="374771"/>
                  </a:lnTo>
                  <a:cubicBezTo>
                    <a:pt x="10160" y="344291"/>
                    <a:pt x="12658" y="310064"/>
                    <a:pt x="30480" y="283331"/>
                  </a:cubicBezTo>
                  <a:cubicBezTo>
                    <a:pt x="76200" y="214751"/>
                    <a:pt x="73660" y="193161"/>
                    <a:pt x="137160" y="161411"/>
                  </a:cubicBezTo>
                  <a:cubicBezTo>
                    <a:pt x="159024" y="150479"/>
                    <a:pt x="224308" y="135814"/>
                    <a:pt x="243840" y="130931"/>
                  </a:cubicBezTo>
                  <a:cubicBezTo>
                    <a:pt x="254000" y="115691"/>
                    <a:pt x="261368" y="98163"/>
                    <a:pt x="274320" y="85211"/>
                  </a:cubicBezTo>
                  <a:cubicBezTo>
                    <a:pt x="309402" y="50129"/>
                    <a:pt x="334365" y="51150"/>
                    <a:pt x="381000" y="39491"/>
                  </a:cubicBezTo>
                  <a:cubicBezTo>
                    <a:pt x="396240" y="29331"/>
                    <a:pt x="408435" y="10087"/>
                    <a:pt x="426720" y="9011"/>
                  </a:cubicBezTo>
                  <a:cubicBezTo>
                    <a:pt x="579915" y="0"/>
                    <a:pt x="589603" y="7425"/>
                    <a:pt x="685800" y="39491"/>
                  </a:cubicBezTo>
                  <a:cubicBezTo>
                    <a:pt x="695960" y="54731"/>
                    <a:pt x="703328" y="72259"/>
                    <a:pt x="716280" y="85211"/>
                  </a:cubicBezTo>
                  <a:cubicBezTo>
                    <a:pt x="729232" y="98163"/>
                    <a:pt x="759215" y="97588"/>
                    <a:pt x="762000" y="115691"/>
                  </a:cubicBezTo>
                  <a:cubicBezTo>
                    <a:pt x="770532" y="171149"/>
                    <a:pt x="751840" y="227451"/>
                    <a:pt x="746760" y="283331"/>
                  </a:cubicBezTo>
                  <a:cubicBezTo>
                    <a:pt x="641689" y="248307"/>
                    <a:pt x="665480" y="214751"/>
                    <a:pt x="640080" y="207131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55576" y="1772816"/>
            <a:ext cx="3384376" cy="158417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accent4"/>
                </a:solidFill>
              </a:rPr>
              <a:t>自閉症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932040" y="1772816"/>
            <a:ext cx="3384376" cy="1584176"/>
          </a:xfrm>
          <a:prstGeom prst="ellipse">
            <a:avLst/>
          </a:prstGeom>
          <a:solidFill>
            <a:srgbClr val="FFCC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accent4"/>
                </a:solidFill>
              </a:rPr>
              <a:t>吃音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7584" y="4149080"/>
            <a:ext cx="3384376" cy="1368152"/>
          </a:xfrm>
          <a:prstGeom prst="ellipse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accent4"/>
                </a:solidFill>
              </a:rPr>
              <a:t>音声障害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932040" y="4221088"/>
            <a:ext cx="3384376" cy="1296144"/>
          </a:xfrm>
          <a:prstGeom prst="ellipse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accent4"/>
                </a:solidFill>
              </a:rPr>
              <a:t>その他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56612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早口症、など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332656"/>
            <a:ext cx="5832648" cy="707886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プロソディと関連する障害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56612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嗄声</a:t>
            </a:r>
            <a:r>
              <a:rPr kumimoji="1" lang="ja-JP" altLang="en-US" sz="2800" dirty="0" smtClean="0"/>
              <a:t>、音声喪失、など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1403648" y="980728"/>
            <a:ext cx="7560840" cy="4176464"/>
          </a:xfrm>
          <a:prstGeom prst="rect">
            <a:avLst/>
          </a:prstGeom>
          <a:solidFill>
            <a:srgbClr val="CC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708920"/>
            <a:ext cx="543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②</a:t>
            </a:r>
            <a:r>
              <a:rPr lang="ja-JP" altLang="en-US" sz="4000" dirty="0" smtClean="0"/>
              <a:t>音の人工的な学習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理由として考えられるのは・・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436510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0070C0"/>
                </a:solidFill>
              </a:rPr>
              <a:t>＊</a:t>
            </a:r>
            <a:r>
              <a:rPr lang="ja-JP" altLang="en-US" sz="4000" dirty="0" smtClean="0"/>
              <a:t>文字から音を覚える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105273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①</a:t>
            </a:r>
            <a:r>
              <a:rPr lang="ja-JP" altLang="en-US" sz="4000" dirty="0" smtClean="0"/>
              <a:t>プロソディー習得の未熟さ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2474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まず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87152" y="5373215"/>
            <a:ext cx="7128792" cy="584775"/>
          </a:xfrm>
          <a:prstGeom prst="rect">
            <a:avLst/>
          </a:prstGeom>
          <a:solidFill>
            <a:srgbClr val="EAEAEA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不完全なプロソディ</a:t>
            </a:r>
            <a:r>
              <a:rPr lang="en-US" altLang="ja-JP" sz="3200" dirty="0" smtClean="0"/>
              <a:t>―</a:t>
            </a:r>
            <a:r>
              <a:rPr lang="ja-JP" altLang="en-US" sz="3200" dirty="0" smtClean="0"/>
              <a:t>＋画一的な音作り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7664" y="350100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0070C0"/>
                </a:solidFill>
              </a:rPr>
              <a:t>＊</a:t>
            </a:r>
            <a:r>
              <a:rPr lang="ja-JP" altLang="en-US" sz="4000" dirty="0" smtClean="0"/>
              <a:t>単音で音を学習する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177281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0070C0"/>
                </a:solidFill>
              </a:rPr>
              <a:t>＊</a:t>
            </a:r>
            <a:r>
              <a:rPr lang="ja-JP" altLang="en-US" sz="4000" dirty="0" smtClean="0"/>
              <a:t>話声が完成されていない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278092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そして</a:t>
            </a:r>
            <a:endParaRPr kumimoji="1" lang="ja-JP" altLang="en-US" sz="3200" dirty="0"/>
          </a:p>
        </p:txBody>
      </p:sp>
      <p:sp>
        <p:nvSpPr>
          <p:cNvPr id="14" name="四角形吹き出し 13"/>
          <p:cNvSpPr/>
          <p:nvPr/>
        </p:nvSpPr>
        <p:spPr>
          <a:xfrm>
            <a:off x="7596336" y="3645024"/>
            <a:ext cx="576064" cy="576064"/>
          </a:xfrm>
          <a:prstGeom prst="wedgeRectCallout">
            <a:avLst>
              <a:gd name="adj1" fmla="val 77934"/>
              <a:gd name="adj2" fmla="val 22817"/>
            </a:avLst>
          </a:prstGeom>
          <a:solidFill>
            <a:schemeClr val="accent3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accent4"/>
                </a:solidFill>
              </a:rPr>
              <a:t>マ</a:t>
            </a:r>
            <a:endParaRPr kumimoji="1" lang="ja-JP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732240" y="3573016"/>
            <a:ext cx="576064" cy="648072"/>
            <a:chOff x="1386840" y="4913509"/>
            <a:chExt cx="876108" cy="878290"/>
          </a:xfrm>
        </p:grpSpPr>
        <p:grpSp>
          <p:nvGrpSpPr>
            <p:cNvPr id="24" name="グループ化 33"/>
            <p:cNvGrpSpPr>
              <a:grpSpLocks/>
            </p:cNvGrpSpPr>
            <p:nvPr/>
          </p:nvGrpSpPr>
          <p:grpSpPr bwMode="auto">
            <a:xfrm rot="19887061" flipH="1">
              <a:off x="1469960" y="5011191"/>
              <a:ext cx="792988" cy="780608"/>
              <a:chOff x="6346481" y="2852738"/>
              <a:chExt cx="1465607" cy="1728787"/>
            </a:xfrm>
          </p:grpSpPr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6372225" y="2852738"/>
                <a:ext cx="1439863" cy="172878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6443663" y="3573463"/>
                <a:ext cx="360362" cy="360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6516688" y="3789363"/>
                <a:ext cx="71437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6346481" y="4142022"/>
                <a:ext cx="77897" cy="5477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6588125" y="4108450"/>
                <a:ext cx="555625" cy="450850"/>
              </a:xfrm>
              <a:custGeom>
                <a:avLst/>
                <a:gdLst>
                  <a:gd name="T0" fmla="*/ 0 w 350"/>
                  <a:gd name="T1" fmla="*/ 2147483647 h 284"/>
                  <a:gd name="T2" fmla="*/ 2147483647 w 350"/>
                  <a:gd name="T3" fmla="*/ 2147483647 h 284"/>
                  <a:gd name="T4" fmla="*/ 2147483647 w 350"/>
                  <a:gd name="T5" fmla="*/ 2147483647 h 284"/>
                  <a:gd name="T6" fmla="*/ 2147483647 w 350"/>
                  <a:gd name="T7" fmla="*/ 2147483647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0"/>
                  <a:gd name="T13" fmla="*/ 0 h 284"/>
                  <a:gd name="T14" fmla="*/ 350 w 350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0" h="284">
                    <a:moveTo>
                      <a:pt x="0" y="162"/>
                    </a:moveTo>
                    <a:cubicBezTo>
                      <a:pt x="123" y="93"/>
                      <a:pt x="246" y="24"/>
                      <a:pt x="298" y="12"/>
                    </a:cubicBezTo>
                    <a:cubicBezTo>
                      <a:pt x="350" y="0"/>
                      <a:pt x="327" y="47"/>
                      <a:pt x="314" y="92"/>
                    </a:cubicBezTo>
                    <a:cubicBezTo>
                      <a:pt x="301" y="137"/>
                      <a:pt x="232" y="250"/>
                      <a:pt x="218" y="284"/>
                    </a:cubicBezTo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" name="フリーフォーム 24"/>
            <p:cNvSpPr/>
            <p:nvPr/>
          </p:nvSpPr>
          <p:spPr>
            <a:xfrm>
              <a:off x="1386840" y="4913509"/>
              <a:ext cx="770532" cy="557651"/>
            </a:xfrm>
            <a:custGeom>
              <a:avLst/>
              <a:gdLst>
                <a:gd name="connsiteX0" fmla="*/ 640080 w 770532"/>
                <a:gd name="connsiteY0" fmla="*/ 207131 h 557651"/>
                <a:gd name="connsiteX1" fmla="*/ 594360 w 770532"/>
                <a:gd name="connsiteY1" fmla="*/ 237611 h 557651"/>
                <a:gd name="connsiteX2" fmla="*/ 533400 w 770532"/>
                <a:gd name="connsiteY2" fmla="*/ 313811 h 557651"/>
                <a:gd name="connsiteX3" fmla="*/ 457200 w 770532"/>
                <a:gd name="connsiteY3" fmla="*/ 344291 h 557651"/>
                <a:gd name="connsiteX4" fmla="*/ 396240 w 770532"/>
                <a:gd name="connsiteY4" fmla="*/ 359531 h 557651"/>
                <a:gd name="connsiteX5" fmla="*/ 350520 w 770532"/>
                <a:gd name="connsiteY5" fmla="*/ 344291 h 557651"/>
                <a:gd name="connsiteX6" fmla="*/ 213360 w 770532"/>
                <a:gd name="connsiteY6" fmla="*/ 405251 h 557651"/>
                <a:gd name="connsiteX7" fmla="*/ 137160 w 770532"/>
                <a:gd name="connsiteY7" fmla="*/ 466211 h 557651"/>
                <a:gd name="connsiteX8" fmla="*/ 106680 w 770532"/>
                <a:gd name="connsiteY8" fmla="*/ 511931 h 557651"/>
                <a:gd name="connsiteX9" fmla="*/ 60960 w 770532"/>
                <a:gd name="connsiteY9" fmla="*/ 557651 h 557651"/>
                <a:gd name="connsiteX10" fmla="*/ 15240 w 770532"/>
                <a:gd name="connsiteY10" fmla="*/ 420491 h 557651"/>
                <a:gd name="connsiteX11" fmla="*/ 0 w 770532"/>
                <a:gd name="connsiteY11" fmla="*/ 374771 h 557651"/>
                <a:gd name="connsiteX12" fmla="*/ 30480 w 770532"/>
                <a:gd name="connsiteY12" fmla="*/ 283331 h 557651"/>
                <a:gd name="connsiteX13" fmla="*/ 137160 w 770532"/>
                <a:gd name="connsiteY13" fmla="*/ 161411 h 557651"/>
                <a:gd name="connsiteX14" fmla="*/ 243840 w 770532"/>
                <a:gd name="connsiteY14" fmla="*/ 130931 h 557651"/>
                <a:gd name="connsiteX15" fmla="*/ 274320 w 770532"/>
                <a:gd name="connsiteY15" fmla="*/ 85211 h 557651"/>
                <a:gd name="connsiteX16" fmla="*/ 381000 w 770532"/>
                <a:gd name="connsiteY16" fmla="*/ 39491 h 557651"/>
                <a:gd name="connsiteX17" fmla="*/ 426720 w 770532"/>
                <a:gd name="connsiteY17" fmla="*/ 9011 h 557651"/>
                <a:gd name="connsiteX18" fmla="*/ 685800 w 770532"/>
                <a:gd name="connsiteY18" fmla="*/ 39491 h 557651"/>
                <a:gd name="connsiteX19" fmla="*/ 716280 w 770532"/>
                <a:gd name="connsiteY19" fmla="*/ 85211 h 557651"/>
                <a:gd name="connsiteX20" fmla="*/ 762000 w 770532"/>
                <a:gd name="connsiteY20" fmla="*/ 115691 h 557651"/>
                <a:gd name="connsiteX21" fmla="*/ 746760 w 770532"/>
                <a:gd name="connsiteY21" fmla="*/ 283331 h 557651"/>
                <a:gd name="connsiteX22" fmla="*/ 640080 w 770532"/>
                <a:gd name="connsiteY22" fmla="*/ 207131 h 5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532" h="557651">
                  <a:moveTo>
                    <a:pt x="640080" y="207131"/>
                  </a:moveTo>
                  <a:cubicBezTo>
                    <a:pt x="614680" y="199511"/>
                    <a:pt x="605802" y="223308"/>
                    <a:pt x="594360" y="237611"/>
                  </a:cubicBezTo>
                  <a:cubicBezTo>
                    <a:pt x="510232" y="342771"/>
                    <a:pt x="664427" y="226460"/>
                    <a:pt x="533400" y="313811"/>
                  </a:cubicBezTo>
                  <a:cubicBezTo>
                    <a:pt x="441514" y="283182"/>
                    <a:pt x="529417" y="296147"/>
                    <a:pt x="457200" y="344291"/>
                  </a:cubicBezTo>
                  <a:cubicBezTo>
                    <a:pt x="439772" y="355909"/>
                    <a:pt x="416560" y="354451"/>
                    <a:pt x="396240" y="359531"/>
                  </a:cubicBezTo>
                  <a:cubicBezTo>
                    <a:pt x="381000" y="354451"/>
                    <a:pt x="366584" y="344291"/>
                    <a:pt x="350520" y="344291"/>
                  </a:cubicBezTo>
                  <a:cubicBezTo>
                    <a:pt x="302369" y="344291"/>
                    <a:pt x="248765" y="380467"/>
                    <a:pt x="213360" y="405251"/>
                  </a:cubicBezTo>
                  <a:cubicBezTo>
                    <a:pt x="186712" y="423905"/>
                    <a:pt x="160161" y="443210"/>
                    <a:pt x="137160" y="466211"/>
                  </a:cubicBezTo>
                  <a:cubicBezTo>
                    <a:pt x="124208" y="479163"/>
                    <a:pt x="118406" y="497860"/>
                    <a:pt x="106680" y="511931"/>
                  </a:cubicBezTo>
                  <a:cubicBezTo>
                    <a:pt x="92882" y="528488"/>
                    <a:pt x="76200" y="542411"/>
                    <a:pt x="60960" y="557651"/>
                  </a:cubicBezTo>
                  <a:lnTo>
                    <a:pt x="15240" y="420491"/>
                  </a:lnTo>
                  <a:lnTo>
                    <a:pt x="0" y="374771"/>
                  </a:lnTo>
                  <a:cubicBezTo>
                    <a:pt x="10160" y="344291"/>
                    <a:pt x="12658" y="310064"/>
                    <a:pt x="30480" y="283331"/>
                  </a:cubicBezTo>
                  <a:cubicBezTo>
                    <a:pt x="76200" y="214751"/>
                    <a:pt x="73660" y="193161"/>
                    <a:pt x="137160" y="161411"/>
                  </a:cubicBezTo>
                  <a:cubicBezTo>
                    <a:pt x="159024" y="150479"/>
                    <a:pt x="224308" y="135814"/>
                    <a:pt x="243840" y="130931"/>
                  </a:cubicBezTo>
                  <a:cubicBezTo>
                    <a:pt x="254000" y="115691"/>
                    <a:pt x="261368" y="98163"/>
                    <a:pt x="274320" y="85211"/>
                  </a:cubicBezTo>
                  <a:cubicBezTo>
                    <a:pt x="309402" y="50129"/>
                    <a:pt x="334365" y="51150"/>
                    <a:pt x="381000" y="39491"/>
                  </a:cubicBezTo>
                  <a:cubicBezTo>
                    <a:pt x="396240" y="29331"/>
                    <a:pt x="408435" y="10087"/>
                    <a:pt x="426720" y="9011"/>
                  </a:cubicBezTo>
                  <a:cubicBezTo>
                    <a:pt x="579915" y="0"/>
                    <a:pt x="589603" y="7425"/>
                    <a:pt x="685800" y="39491"/>
                  </a:cubicBezTo>
                  <a:cubicBezTo>
                    <a:pt x="695960" y="54731"/>
                    <a:pt x="703328" y="72259"/>
                    <a:pt x="716280" y="85211"/>
                  </a:cubicBezTo>
                  <a:cubicBezTo>
                    <a:pt x="729232" y="98163"/>
                    <a:pt x="759215" y="97588"/>
                    <a:pt x="762000" y="115691"/>
                  </a:cubicBezTo>
                  <a:cubicBezTo>
                    <a:pt x="770532" y="171149"/>
                    <a:pt x="751840" y="227451"/>
                    <a:pt x="746760" y="283331"/>
                  </a:cubicBezTo>
                  <a:cubicBezTo>
                    <a:pt x="641689" y="248307"/>
                    <a:pt x="665480" y="214751"/>
                    <a:pt x="640080" y="207131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円形吹き出し 30"/>
          <p:cNvSpPr/>
          <p:nvPr/>
        </p:nvSpPr>
        <p:spPr>
          <a:xfrm>
            <a:off x="7164288" y="2996952"/>
            <a:ext cx="792088" cy="576064"/>
          </a:xfrm>
          <a:prstGeom prst="wedgeEllipseCallout">
            <a:avLst/>
          </a:prstGeom>
          <a:solidFill>
            <a:schemeClr val="accent3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4"/>
                </a:solidFill>
              </a:rPr>
              <a:t>マ</a:t>
            </a:r>
            <a:endParaRPr kumimoji="1" lang="ja-JP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8316416" y="3501008"/>
            <a:ext cx="566894" cy="683000"/>
            <a:chOff x="8316416" y="4005064"/>
            <a:chExt cx="566894" cy="683000"/>
          </a:xfrm>
        </p:grpSpPr>
        <p:grpSp>
          <p:nvGrpSpPr>
            <p:cNvPr id="15" name="グループ化 33"/>
            <p:cNvGrpSpPr>
              <a:grpSpLocks/>
            </p:cNvGrpSpPr>
            <p:nvPr/>
          </p:nvGrpSpPr>
          <p:grpSpPr bwMode="auto">
            <a:xfrm>
              <a:off x="8316416" y="4005064"/>
              <a:ext cx="566894" cy="683000"/>
              <a:chOff x="7523163" y="1144571"/>
              <a:chExt cx="1225550" cy="2376487"/>
            </a:xfrm>
          </p:grpSpPr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667625" y="1144571"/>
                <a:ext cx="1081088" cy="237648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7739063" y="1935146"/>
                <a:ext cx="360362" cy="2905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7812088" y="2008171"/>
                <a:ext cx="71437" cy="1444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9" name="Oval 30"/>
              <p:cNvSpPr>
                <a:spLocks noChangeArrowheads="1"/>
              </p:cNvSpPr>
              <p:nvPr/>
            </p:nvSpPr>
            <p:spPr bwMode="auto">
              <a:xfrm>
                <a:off x="7523163" y="2511408"/>
                <a:ext cx="215900" cy="21590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1" name="Oval 33"/>
              <p:cNvSpPr>
                <a:spLocks noChangeArrowheads="1"/>
              </p:cNvSpPr>
              <p:nvPr/>
            </p:nvSpPr>
            <p:spPr bwMode="auto">
              <a:xfrm>
                <a:off x="7667625" y="1863708"/>
                <a:ext cx="504825" cy="504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>
                <a:off x="8170863" y="2079608"/>
                <a:ext cx="360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" name="フリーフォーム 31"/>
            <p:cNvSpPr/>
            <p:nvPr/>
          </p:nvSpPr>
          <p:spPr>
            <a:xfrm>
              <a:off x="8458200" y="4521104"/>
              <a:ext cx="192519" cy="144429"/>
            </a:xfrm>
            <a:custGeom>
              <a:avLst/>
              <a:gdLst>
                <a:gd name="connsiteX0" fmla="*/ 0 w 192519"/>
                <a:gd name="connsiteY0" fmla="*/ 35656 h 144429"/>
                <a:gd name="connsiteX1" fmla="*/ 182880 w 192519"/>
                <a:gd name="connsiteY1" fmla="*/ 35656 h 144429"/>
                <a:gd name="connsiteX2" fmla="*/ 137160 w 192519"/>
                <a:gd name="connsiteY2" fmla="*/ 81376 h 144429"/>
                <a:gd name="connsiteX3" fmla="*/ 76200 w 192519"/>
                <a:gd name="connsiteY3" fmla="*/ 142336 h 14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519" h="144429">
                  <a:moveTo>
                    <a:pt x="0" y="35656"/>
                  </a:moveTo>
                  <a:cubicBezTo>
                    <a:pt x="2529" y="35295"/>
                    <a:pt x="165052" y="0"/>
                    <a:pt x="182880" y="35656"/>
                  </a:cubicBezTo>
                  <a:cubicBezTo>
                    <a:pt x="192519" y="54933"/>
                    <a:pt x="150958" y="64819"/>
                    <a:pt x="137160" y="81376"/>
                  </a:cubicBezTo>
                  <a:cubicBezTo>
                    <a:pt x="84616" y="144429"/>
                    <a:pt x="132838" y="114017"/>
                    <a:pt x="76200" y="142336"/>
                  </a:cubicBezTo>
                </a:path>
              </a:pathLst>
            </a:custGeom>
            <a:solidFill>
              <a:srgbClr val="FFC000"/>
            </a:solidFill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732240" y="4437112"/>
            <a:ext cx="576064" cy="648072"/>
            <a:chOff x="1386840" y="4913509"/>
            <a:chExt cx="876108" cy="878290"/>
          </a:xfrm>
        </p:grpSpPr>
        <p:grpSp>
          <p:nvGrpSpPr>
            <p:cNvPr id="35" name="グループ化 33"/>
            <p:cNvGrpSpPr>
              <a:grpSpLocks/>
            </p:cNvGrpSpPr>
            <p:nvPr/>
          </p:nvGrpSpPr>
          <p:grpSpPr bwMode="auto">
            <a:xfrm rot="19887061" flipH="1">
              <a:off x="1469960" y="5011191"/>
              <a:ext cx="792988" cy="780608"/>
              <a:chOff x="6346481" y="2852738"/>
              <a:chExt cx="1465607" cy="1728787"/>
            </a:xfrm>
          </p:grpSpPr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6372225" y="2852738"/>
                <a:ext cx="1439863" cy="172878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6443663" y="3573463"/>
                <a:ext cx="360362" cy="360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6516688" y="3789363"/>
                <a:ext cx="71437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6346481" y="4142022"/>
                <a:ext cx="77897" cy="5477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6588125" y="4108450"/>
                <a:ext cx="555625" cy="450850"/>
              </a:xfrm>
              <a:custGeom>
                <a:avLst/>
                <a:gdLst>
                  <a:gd name="T0" fmla="*/ 0 w 350"/>
                  <a:gd name="T1" fmla="*/ 2147483647 h 284"/>
                  <a:gd name="T2" fmla="*/ 2147483647 w 350"/>
                  <a:gd name="T3" fmla="*/ 2147483647 h 284"/>
                  <a:gd name="T4" fmla="*/ 2147483647 w 350"/>
                  <a:gd name="T5" fmla="*/ 2147483647 h 284"/>
                  <a:gd name="T6" fmla="*/ 2147483647 w 350"/>
                  <a:gd name="T7" fmla="*/ 2147483647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0"/>
                  <a:gd name="T13" fmla="*/ 0 h 284"/>
                  <a:gd name="T14" fmla="*/ 350 w 350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0" h="284">
                    <a:moveTo>
                      <a:pt x="0" y="162"/>
                    </a:moveTo>
                    <a:cubicBezTo>
                      <a:pt x="123" y="93"/>
                      <a:pt x="246" y="24"/>
                      <a:pt x="298" y="12"/>
                    </a:cubicBezTo>
                    <a:cubicBezTo>
                      <a:pt x="350" y="0"/>
                      <a:pt x="327" y="47"/>
                      <a:pt x="314" y="92"/>
                    </a:cubicBezTo>
                    <a:cubicBezTo>
                      <a:pt x="301" y="137"/>
                      <a:pt x="232" y="250"/>
                      <a:pt x="218" y="284"/>
                    </a:cubicBezTo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6" name="フリーフォーム 35"/>
            <p:cNvSpPr/>
            <p:nvPr/>
          </p:nvSpPr>
          <p:spPr>
            <a:xfrm>
              <a:off x="1386840" y="4913509"/>
              <a:ext cx="770532" cy="557651"/>
            </a:xfrm>
            <a:custGeom>
              <a:avLst/>
              <a:gdLst>
                <a:gd name="connsiteX0" fmla="*/ 640080 w 770532"/>
                <a:gd name="connsiteY0" fmla="*/ 207131 h 557651"/>
                <a:gd name="connsiteX1" fmla="*/ 594360 w 770532"/>
                <a:gd name="connsiteY1" fmla="*/ 237611 h 557651"/>
                <a:gd name="connsiteX2" fmla="*/ 533400 w 770532"/>
                <a:gd name="connsiteY2" fmla="*/ 313811 h 557651"/>
                <a:gd name="connsiteX3" fmla="*/ 457200 w 770532"/>
                <a:gd name="connsiteY3" fmla="*/ 344291 h 557651"/>
                <a:gd name="connsiteX4" fmla="*/ 396240 w 770532"/>
                <a:gd name="connsiteY4" fmla="*/ 359531 h 557651"/>
                <a:gd name="connsiteX5" fmla="*/ 350520 w 770532"/>
                <a:gd name="connsiteY5" fmla="*/ 344291 h 557651"/>
                <a:gd name="connsiteX6" fmla="*/ 213360 w 770532"/>
                <a:gd name="connsiteY6" fmla="*/ 405251 h 557651"/>
                <a:gd name="connsiteX7" fmla="*/ 137160 w 770532"/>
                <a:gd name="connsiteY7" fmla="*/ 466211 h 557651"/>
                <a:gd name="connsiteX8" fmla="*/ 106680 w 770532"/>
                <a:gd name="connsiteY8" fmla="*/ 511931 h 557651"/>
                <a:gd name="connsiteX9" fmla="*/ 60960 w 770532"/>
                <a:gd name="connsiteY9" fmla="*/ 557651 h 557651"/>
                <a:gd name="connsiteX10" fmla="*/ 15240 w 770532"/>
                <a:gd name="connsiteY10" fmla="*/ 420491 h 557651"/>
                <a:gd name="connsiteX11" fmla="*/ 0 w 770532"/>
                <a:gd name="connsiteY11" fmla="*/ 374771 h 557651"/>
                <a:gd name="connsiteX12" fmla="*/ 30480 w 770532"/>
                <a:gd name="connsiteY12" fmla="*/ 283331 h 557651"/>
                <a:gd name="connsiteX13" fmla="*/ 137160 w 770532"/>
                <a:gd name="connsiteY13" fmla="*/ 161411 h 557651"/>
                <a:gd name="connsiteX14" fmla="*/ 243840 w 770532"/>
                <a:gd name="connsiteY14" fmla="*/ 130931 h 557651"/>
                <a:gd name="connsiteX15" fmla="*/ 274320 w 770532"/>
                <a:gd name="connsiteY15" fmla="*/ 85211 h 557651"/>
                <a:gd name="connsiteX16" fmla="*/ 381000 w 770532"/>
                <a:gd name="connsiteY16" fmla="*/ 39491 h 557651"/>
                <a:gd name="connsiteX17" fmla="*/ 426720 w 770532"/>
                <a:gd name="connsiteY17" fmla="*/ 9011 h 557651"/>
                <a:gd name="connsiteX18" fmla="*/ 685800 w 770532"/>
                <a:gd name="connsiteY18" fmla="*/ 39491 h 557651"/>
                <a:gd name="connsiteX19" fmla="*/ 716280 w 770532"/>
                <a:gd name="connsiteY19" fmla="*/ 85211 h 557651"/>
                <a:gd name="connsiteX20" fmla="*/ 762000 w 770532"/>
                <a:gd name="connsiteY20" fmla="*/ 115691 h 557651"/>
                <a:gd name="connsiteX21" fmla="*/ 746760 w 770532"/>
                <a:gd name="connsiteY21" fmla="*/ 283331 h 557651"/>
                <a:gd name="connsiteX22" fmla="*/ 640080 w 770532"/>
                <a:gd name="connsiteY22" fmla="*/ 207131 h 5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532" h="557651">
                  <a:moveTo>
                    <a:pt x="640080" y="207131"/>
                  </a:moveTo>
                  <a:cubicBezTo>
                    <a:pt x="614680" y="199511"/>
                    <a:pt x="605802" y="223308"/>
                    <a:pt x="594360" y="237611"/>
                  </a:cubicBezTo>
                  <a:cubicBezTo>
                    <a:pt x="510232" y="342771"/>
                    <a:pt x="664427" y="226460"/>
                    <a:pt x="533400" y="313811"/>
                  </a:cubicBezTo>
                  <a:cubicBezTo>
                    <a:pt x="441514" y="283182"/>
                    <a:pt x="529417" y="296147"/>
                    <a:pt x="457200" y="344291"/>
                  </a:cubicBezTo>
                  <a:cubicBezTo>
                    <a:pt x="439772" y="355909"/>
                    <a:pt x="416560" y="354451"/>
                    <a:pt x="396240" y="359531"/>
                  </a:cubicBezTo>
                  <a:cubicBezTo>
                    <a:pt x="381000" y="354451"/>
                    <a:pt x="366584" y="344291"/>
                    <a:pt x="350520" y="344291"/>
                  </a:cubicBezTo>
                  <a:cubicBezTo>
                    <a:pt x="302369" y="344291"/>
                    <a:pt x="248765" y="380467"/>
                    <a:pt x="213360" y="405251"/>
                  </a:cubicBezTo>
                  <a:cubicBezTo>
                    <a:pt x="186712" y="423905"/>
                    <a:pt x="160161" y="443210"/>
                    <a:pt x="137160" y="466211"/>
                  </a:cubicBezTo>
                  <a:cubicBezTo>
                    <a:pt x="124208" y="479163"/>
                    <a:pt x="118406" y="497860"/>
                    <a:pt x="106680" y="511931"/>
                  </a:cubicBezTo>
                  <a:cubicBezTo>
                    <a:pt x="92882" y="528488"/>
                    <a:pt x="76200" y="542411"/>
                    <a:pt x="60960" y="557651"/>
                  </a:cubicBezTo>
                  <a:lnTo>
                    <a:pt x="15240" y="420491"/>
                  </a:lnTo>
                  <a:lnTo>
                    <a:pt x="0" y="374771"/>
                  </a:lnTo>
                  <a:cubicBezTo>
                    <a:pt x="10160" y="344291"/>
                    <a:pt x="12658" y="310064"/>
                    <a:pt x="30480" y="283331"/>
                  </a:cubicBezTo>
                  <a:cubicBezTo>
                    <a:pt x="76200" y="214751"/>
                    <a:pt x="73660" y="193161"/>
                    <a:pt x="137160" y="161411"/>
                  </a:cubicBezTo>
                  <a:cubicBezTo>
                    <a:pt x="159024" y="150479"/>
                    <a:pt x="224308" y="135814"/>
                    <a:pt x="243840" y="130931"/>
                  </a:cubicBezTo>
                  <a:cubicBezTo>
                    <a:pt x="254000" y="115691"/>
                    <a:pt x="261368" y="98163"/>
                    <a:pt x="274320" y="85211"/>
                  </a:cubicBezTo>
                  <a:cubicBezTo>
                    <a:pt x="309402" y="50129"/>
                    <a:pt x="334365" y="51150"/>
                    <a:pt x="381000" y="39491"/>
                  </a:cubicBezTo>
                  <a:cubicBezTo>
                    <a:pt x="396240" y="29331"/>
                    <a:pt x="408435" y="10087"/>
                    <a:pt x="426720" y="9011"/>
                  </a:cubicBezTo>
                  <a:cubicBezTo>
                    <a:pt x="579915" y="0"/>
                    <a:pt x="589603" y="7425"/>
                    <a:pt x="685800" y="39491"/>
                  </a:cubicBezTo>
                  <a:cubicBezTo>
                    <a:pt x="695960" y="54731"/>
                    <a:pt x="703328" y="72259"/>
                    <a:pt x="716280" y="85211"/>
                  </a:cubicBezTo>
                  <a:cubicBezTo>
                    <a:pt x="729232" y="98163"/>
                    <a:pt x="759215" y="97588"/>
                    <a:pt x="762000" y="115691"/>
                  </a:cubicBezTo>
                  <a:cubicBezTo>
                    <a:pt x="770532" y="171149"/>
                    <a:pt x="751840" y="227451"/>
                    <a:pt x="746760" y="283331"/>
                  </a:cubicBezTo>
                  <a:cubicBezTo>
                    <a:pt x="641689" y="248307"/>
                    <a:pt x="665480" y="214751"/>
                    <a:pt x="640080" y="207131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円形吹き出し 41"/>
          <p:cNvSpPr/>
          <p:nvPr/>
        </p:nvSpPr>
        <p:spPr>
          <a:xfrm>
            <a:off x="7452320" y="4581128"/>
            <a:ext cx="720080" cy="432048"/>
          </a:xfrm>
          <a:prstGeom prst="wedgeEllipseCallout">
            <a:avLst>
              <a:gd name="adj1" fmla="val -52580"/>
              <a:gd name="adj2" fmla="val 34280"/>
            </a:avLst>
          </a:prstGeom>
          <a:solidFill>
            <a:schemeClr val="accent3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4"/>
                </a:solidFill>
              </a:rPr>
              <a:t>マ</a:t>
            </a:r>
            <a:endParaRPr kumimoji="1" lang="ja-JP" altLang="en-US" sz="2800" b="1" dirty="0">
              <a:solidFill>
                <a:schemeClr val="accent4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5076056" y="4365104"/>
            <a:ext cx="38519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/>
          <p:cNvSpPr/>
          <p:nvPr/>
        </p:nvSpPr>
        <p:spPr>
          <a:xfrm>
            <a:off x="8244408" y="4581128"/>
            <a:ext cx="648072" cy="432048"/>
          </a:xfrm>
          <a:prstGeom prst="parallelogram">
            <a:avLst/>
          </a:prstGeom>
          <a:solidFill>
            <a:schemeClr val="accent3"/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accent4"/>
                </a:solidFill>
              </a:rPr>
              <a:t>ま</a:t>
            </a:r>
            <a:endParaRPr kumimoji="1"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47" name="下矢印 46"/>
          <p:cNvSpPr/>
          <p:nvPr/>
        </p:nvSpPr>
        <p:spPr>
          <a:xfrm>
            <a:off x="4175956" y="5073556"/>
            <a:ext cx="64807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763688" y="602128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スペクトラムを持たない音が出来る</a:t>
            </a:r>
            <a:endParaRPr kumimoji="1" lang="ja-JP" altLang="en-US" sz="3200" dirty="0"/>
          </a:p>
        </p:txBody>
      </p:sp>
      <p:sp>
        <p:nvSpPr>
          <p:cNvPr id="49" name="曲折矢印 48"/>
          <p:cNvSpPr/>
          <p:nvPr/>
        </p:nvSpPr>
        <p:spPr>
          <a:xfrm rot="10800000" flipH="1">
            <a:off x="1475656" y="5949280"/>
            <a:ext cx="360040" cy="432048"/>
          </a:xfrm>
          <a:prstGeom prst="bent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6" grpId="0"/>
      <p:bldP spid="10" grpId="0" animBg="1"/>
      <p:bldP spid="11" grpId="0"/>
      <p:bldP spid="12" grpId="0"/>
      <p:bldP spid="13" grpId="0"/>
      <p:bldP spid="14" grpId="0" animBg="1"/>
      <p:bldP spid="31" grpId="0" animBg="1"/>
      <p:bldP spid="42" grpId="0" animBg="1"/>
      <p:bldP spid="47" grpId="0" animBg="1"/>
      <p:bldP spid="48" grpId="0"/>
      <p:bldP spid="4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436096" y="60212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他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80728"/>
            <a:ext cx="8496944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発達障害の子どもの音の習得への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　　　　　　功罪が大きい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420888"/>
            <a:ext cx="720080" cy="707886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功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3933056"/>
            <a:ext cx="72008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罪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4208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音を視覚的にシンボル化・カテゴリー化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2996952"/>
            <a:ext cx="4248472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音の習得を促進・援助</a:t>
            </a:r>
            <a:endParaRPr kumimoji="1" lang="ja-JP" altLang="en-US" sz="32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22040" y="3733800"/>
            <a:ext cx="8820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971600" y="3845808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プロソディ</a:t>
            </a:r>
            <a:r>
              <a:rPr lang="en-US" altLang="ja-JP" sz="3200" dirty="0" smtClean="0"/>
              <a:t>―</a:t>
            </a:r>
            <a:r>
              <a:rPr lang="ja-JP" altLang="en-US" sz="3200" dirty="0" smtClean="0"/>
              <a:t>から切り離された、島的な音を</a:t>
            </a:r>
            <a:endParaRPr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2000" dirty="0" smtClean="0"/>
              <a:t>　</a:t>
            </a:r>
            <a:r>
              <a:rPr kumimoji="1" lang="ja-JP" altLang="en-US" sz="3200" dirty="0" smtClean="0"/>
              <a:t>覚えてしまう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39952" y="4361038"/>
            <a:ext cx="4752528" cy="461665"/>
          </a:xfrm>
          <a:prstGeom prst="rect">
            <a:avLst/>
          </a:prstGeom>
          <a:solidFill>
            <a:srgbClr val="FFCC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プロソディ</a:t>
            </a:r>
            <a:r>
              <a:rPr lang="en-US" altLang="ja-JP" sz="2400" b="1" dirty="0" smtClean="0"/>
              <a:t>―</a:t>
            </a:r>
            <a:r>
              <a:rPr lang="ja-JP" altLang="en-US" sz="2400" b="1" dirty="0" smtClean="0"/>
              <a:t>＝文字に現れないもの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479715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文字的話しことばの習得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5696" y="5373216"/>
            <a:ext cx="2232248" cy="584775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区切り発話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11960" y="5373216"/>
            <a:ext cx="3528392" cy="584775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声門破裂音の誘発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5696" y="6021288"/>
            <a:ext cx="3528392" cy="584775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無声音の有声音化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1640" y="2996952"/>
            <a:ext cx="2736304" cy="58477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音心象の形成</a:t>
            </a:r>
            <a:endParaRPr kumimoji="1" lang="ja-JP" altLang="en-US" sz="3200" dirty="0"/>
          </a:p>
        </p:txBody>
      </p:sp>
      <p:cxnSp>
        <p:nvCxnSpPr>
          <p:cNvPr id="22" name="直線矢印コネクタ 21"/>
          <p:cNvCxnSpPr>
            <a:endCxn id="10" idx="1"/>
          </p:cNvCxnSpPr>
          <p:nvPr/>
        </p:nvCxnSpPr>
        <p:spPr>
          <a:xfrm>
            <a:off x="4067944" y="3284984"/>
            <a:ext cx="360040" cy="435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95536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とくに、文字（かな文字）は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/>
      <p:bldP spid="10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　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つながった音＝音のネットワーク</a:t>
            </a:r>
            <a:r>
              <a:rPr lang="ja-JP" altLang="en-US" sz="1600" dirty="0" smtClean="0"/>
              <a:t>　</a:t>
            </a:r>
            <a:r>
              <a:rPr lang="ja-JP" altLang="en-US" sz="3600" dirty="0" smtClean="0"/>
              <a:t>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作るための練習　</a:t>
            </a:r>
            <a:r>
              <a:rPr lang="en-US" altLang="ja-JP" sz="3600" dirty="0" smtClean="0"/>
              <a:t>Ⅰ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206084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/>
              <a:t>連音の練習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212976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400" dirty="0" smtClean="0"/>
              <a:t>単音（１つの音）ではなく、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ひとまとまりの音を出す練習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99592" y="2276872"/>
            <a:ext cx="7488832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92075">
              <a:defRPr/>
            </a:pPr>
            <a:r>
              <a:rPr lang="ja-JP" altLang="en-US" sz="6600" dirty="0" smtClean="0">
                <a:solidFill>
                  <a:schemeClr val="accent4"/>
                </a:solidFill>
              </a:rPr>
              <a:t>　　　オノマトペ</a:t>
            </a:r>
            <a:endParaRPr lang="ja-JP" altLang="en-US" sz="6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27784" y="2606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オノマトペとは</a:t>
            </a:r>
            <a:endParaRPr kumimoji="1" lang="ja-JP" altLang="en-US" sz="4800" dirty="0"/>
          </a:p>
        </p:txBody>
      </p:sp>
      <p:sp>
        <p:nvSpPr>
          <p:cNvPr id="6" name="角丸四角形 5"/>
          <p:cNvSpPr/>
          <p:nvPr/>
        </p:nvSpPr>
        <p:spPr>
          <a:xfrm>
            <a:off x="1691680" y="2204864"/>
            <a:ext cx="2376264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accent4"/>
                </a:solidFill>
              </a:rPr>
              <a:t>ぽとぽと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932040" y="2204864"/>
            <a:ext cx="2376264" cy="64807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/>
                </a:solidFill>
              </a:rPr>
              <a:t>べたべた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91680" y="2996952"/>
            <a:ext cx="2376264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/>
                </a:solidFill>
              </a:rPr>
              <a:t>もーもー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932040" y="2924944"/>
            <a:ext cx="2376264" cy="64807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/>
                </a:solidFill>
              </a:rPr>
              <a:t>さらさら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0770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オノマトペの特徴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407707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＝音の反復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4941168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/>
              <a:t>poto</a:t>
            </a:r>
            <a:r>
              <a:rPr kumimoji="1" lang="en-US" altLang="ja-JP" sz="4400" dirty="0" smtClean="0"/>
              <a:t> </a:t>
            </a:r>
            <a:r>
              <a:rPr kumimoji="1" lang="en-US" altLang="ja-JP" sz="4400" dirty="0" err="1" smtClean="0"/>
              <a:t>poto</a:t>
            </a:r>
            <a:r>
              <a:rPr kumimoji="1" lang="en-US" altLang="ja-JP" sz="4400" dirty="0" smtClean="0"/>
              <a:t> </a:t>
            </a:r>
            <a:endParaRPr kumimoji="1" lang="ja-JP" altLang="en-US" sz="4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9872" y="494116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beta </a:t>
            </a:r>
            <a:r>
              <a:rPr kumimoji="1" lang="en-US" altLang="ja-JP" sz="4400" dirty="0" err="1" smtClean="0"/>
              <a:t>beta</a:t>
            </a:r>
            <a:r>
              <a:rPr kumimoji="1" lang="ja-JP" altLang="en-US" sz="4400" dirty="0" smtClean="0"/>
              <a:t>　　</a:t>
            </a:r>
            <a:r>
              <a:rPr kumimoji="1" lang="en-US" altLang="ja-JP" sz="4400" dirty="0" err="1" smtClean="0"/>
              <a:t>mo:</a:t>
            </a:r>
            <a:r>
              <a:rPr lang="en-US" altLang="ja-JP" sz="4400" dirty="0" err="1" smtClean="0"/>
              <a:t>mo</a:t>
            </a:r>
            <a:r>
              <a:rPr lang="en-US" altLang="ja-JP" sz="4400" dirty="0" smtClean="0"/>
              <a:t>:</a:t>
            </a:r>
          </a:p>
        </p:txBody>
      </p:sp>
      <p:sp>
        <p:nvSpPr>
          <p:cNvPr id="14" name="左大かっこ 13"/>
          <p:cNvSpPr/>
          <p:nvPr/>
        </p:nvSpPr>
        <p:spPr>
          <a:xfrm rot="16200000">
            <a:off x="971600" y="5373216"/>
            <a:ext cx="252028" cy="972108"/>
          </a:xfrm>
          <a:prstGeom prst="lef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大かっこ 15"/>
          <p:cNvSpPr/>
          <p:nvPr/>
        </p:nvSpPr>
        <p:spPr>
          <a:xfrm rot="16200000">
            <a:off x="2267744" y="5373216"/>
            <a:ext cx="252028" cy="972108"/>
          </a:xfrm>
          <a:prstGeom prst="lef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大かっこ 16"/>
          <p:cNvSpPr/>
          <p:nvPr/>
        </p:nvSpPr>
        <p:spPr>
          <a:xfrm rot="16200000">
            <a:off x="3923928" y="5301208"/>
            <a:ext cx="252028" cy="972108"/>
          </a:xfrm>
          <a:prstGeom prst="lef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大かっこ 17"/>
          <p:cNvSpPr/>
          <p:nvPr/>
        </p:nvSpPr>
        <p:spPr>
          <a:xfrm rot="16200000">
            <a:off x="5148064" y="5301208"/>
            <a:ext cx="252028" cy="972108"/>
          </a:xfrm>
          <a:prstGeom prst="lef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大かっこ 18"/>
          <p:cNvSpPr/>
          <p:nvPr/>
        </p:nvSpPr>
        <p:spPr>
          <a:xfrm rot="16200000">
            <a:off x="6876256" y="5373216"/>
            <a:ext cx="216024" cy="792088"/>
          </a:xfrm>
          <a:prstGeom prst="lef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大かっこ 19"/>
          <p:cNvSpPr/>
          <p:nvPr/>
        </p:nvSpPr>
        <p:spPr>
          <a:xfrm rot="16200000">
            <a:off x="7812360" y="5373216"/>
            <a:ext cx="216024" cy="792088"/>
          </a:xfrm>
          <a:prstGeom prst="lef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2339752" y="1196752"/>
            <a:ext cx="4536504" cy="792088"/>
            <a:chOff x="2339752" y="1196752"/>
            <a:chExt cx="4536504" cy="79208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339752" y="1196752"/>
              <a:ext cx="4536504" cy="76944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/>
                <a:t>　擬音語・擬態語</a:t>
              </a:r>
              <a:endParaRPr kumimoji="1" lang="ja-JP" altLang="en-US" sz="4400" dirty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2555776" y="1196752"/>
              <a:ext cx="4032448" cy="792088"/>
            </a:xfrm>
            <a:prstGeom prst="roundRect">
              <a:avLst/>
            </a:prstGeom>
            <a:noFill/>
            <a:ln w="76200" cmpd="dbl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940152" y="1268760"/>
            <a:ext cx="2232248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足のけり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1628800"/>
            <a:ext cx="648072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同</a:t>
            </a:r>
            <a:endParaRPr lang="en-US" altLang="ja-JP" sz="4000" dirty="0" smtClean="0"/>
          </a:p>
          <a:p>
            <a:r>
              <a:rPr lang="ja-JP" altLang="en-US" sz="4000" dirty="0" smtClean="0"/>
              <a:t>期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4869160"/>
            <a:ext cx="7992888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息を切って発声することを</a:t>
            </a:r>
            <a:r>
              <a:rPr kumimoji="1" lang="ja-JP" altLang="en-US" sz="4000" dirty="0" smtClean="0"/>
              <a:t>覚えて行く</a:t>
            </a:r>
            <a:endParaRPr kumimoji="1" lang="ja-JP" altLang="en-US" sz="4000" dirty="0"/>
          </a:p>
        </p:txBody>
      </p:sp>
      <p:sp>
        <p:nvSpPr>
          <p:cNvPr id="13" name="下矢印 12"/>
          <p:cNvSpPr/>
          <p:nvPr/>
        </p:nvSpPr>
        <p:spPr>
          <a:xfrm>
            <a:off x="4139952" y="4293096"/>
            <a:ext cx="432048" cy="36004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260648"/>
            <a:ext cx="8712968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音節の反復は、赤ちゃんの喃語の特徴</a:t>
            </a:r>
            <a:endParaRPr kumimoji="1" lang="ja-JP" altLang="en-US" sz="40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251520" y="1412776"/>
            <a:ext cx="2016224" cy="576064"/>
          </a:xfrm>
          <a:prstGeom prst="wedgeRoundRectCallout">
            <a:avLst>
              <a:gd name="adj1" fmla="val 22257"/>
              <a:gd name="adj2" fmla="val 69743"/>
              <a:gd name="adj3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ガーガ</a:t>
            </a:r>
            <a:r>
              <a:rPr kumimoji="1" lang="en-US" altLang="ja-JP" sz="3600" dirty="0" smtClean="0">
                <a:solidFill>
                  <a:schemeClr val="accent4"/>
                </a:solidFill>
              </a:rPr>
              <a:t>―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2411760" y="1412776"/>
            <a:ext cx="2016224" cy="576064"/>
          </a:xfrm>
          <a:prstGeom prst="wedgeRoundRectCallout">
            <a:avLst>
              <a:gd name="adj1" fmla="val -42776"/>
              <a:gd name="adj2" fmla="val 101099"/>
              <a:gd name="adj3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バブバブ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grpSp>
        <p:nvGrpSpPr>
          <p:cNvPr id="36" name="グループ化 43"/>
          <p:cNvGrpSpPr>
            <a:grpSpLocks/>
          </p:cNvGrpSpPr>
          <p:nvPr/>
        </p:nvGrpSpPr>
        <p:grpSpPr bwMode="auto">
          <a:xfrm>
            <a:off x="1619672" y="2204864"/>
            <a:ext cx="936873" cy="927770"/>
            <a:chOff x="5292080" y="2852936"/>
            <a:chExt cx="1080120" cy="1071736"/>
          </a:xfrm>
        </p:grpSpPr>
        <p:grpSp>
          <p:nvGrpSpPr>
            <p:cNvPr id="37" name="グループ化 32"/>
            <p:cNvGrpSpPr>
              <a:grpSpLocks/>
            </p:cNvGrpSpPr>
            <p:nvPr/>
          </p:nvGrpSpPr>
          <p:grpSpPr bwMode="auto">
            <a:xfrm>
              <a:off x="5292080" y="2924385"/>
              <a:ext cx="1080120" cy="1000287"/>
              <a:chOff x="3635896" y="2924944"/>
              <a:chExt cx="1008112" cy="1008112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3635896" y="2924945"/>
                <a:ext cx="1008112" cy="10081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0" name="月 39"/>
              <p:cNvSpPr/>
              <p:nvPr/>
            </p:nvSpPr>
            <p:spPr>
              <a:xfrm rot="5174599">
                <a:off x="3851120" y="3222930"/>
                <a:ext cx="73608" cy="210518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1" name="月 40"/>
              <p:cNvSpPr/>
              <p:nvPr/>
            </p:nvSpPr>
            <p:spPr>
              <a:xfrm rot="5174599">
                <a:off x="4427078" y="3222190"/>
                <a:ext cx="73608" cy="212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852344" y="3429000"/>
                <a:ext cx="71161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4427560" y="3429000"/>
                <a:ext cx="726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4" name="片側の 2 つの角を切り取った四角形 43"/>
              <p:cNvSpPr/>
              <p:nvPr/>
            </p:nvSpPr>
            <p:spPr>
              <a:xfrm>
                <a:off x="4067309" y="3723432"/>
                <a:ext cx="240168" cy="65608"/>
              </a:xfrm>
              <a:prstGeom prst="snip2SameRect">
                <a:avLst/>
              </a:prstGeom>
              <a:solidFill>
                <a:srgbClr val="FFC000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4139952" y="3501008"/>
                <a:ext cx="72644" cy="72007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38" name="フリーフォーム 37"/>
            <p:cNvSpPr/>
            <p:nvPr/>
          </p:nvSpPr>
          <p:spPr>
            <a:xfrm>
              <a:off x="5579583" y="2852936"/>
              <a:ext cx="522587" cy="185768"/>
            </a:xfrm>
            <a:custGeom>
              <a:avLst/>
              <a:gdLst>
                <a:gd name="connsiteX0" fmla="*/ 30096 w 409535"/>
                <a:gd name="connsiteY0" fmla="*/ 76200 h 184665"/>
                <a:gd name="connsiteX1" fmla="*/ 68196 w 409535"/>
                <a:gd name="connsiteY1" fmla="*/ 63500 h 184665"/>
                <a:gd name="connsiteX2" fmla="*/ 106296 w 409535"/>
                <a:gd name="connsiteY2" fmla="*/ 38100 h 184665"/>
                <a:gd name="connsiteX3" fmla="*/ 131696 w 409535"/>
                <a:gd name="connsiteY3" fmla="*/ 76200 h 184665"/>
                <a:gd name="connsiteX4" fmla="*/ 42796 w 409535"/>
                <a:gd name="connsiteY4" fmla="*/ 76200 h 184665"/>
                <a:gd name="connsiteX5" fmla="*/ 93596 w 409535"/>
                <a:gd name="connsiteY5" fmla="*/ 0 h 184665"/>
                <a:gd name="connsiteX6" fmla="*/ 157096 w 409535"/>
                <a:gd name="connsiteY6" fmla="*/ 88900 h 184665"/>
                <a:gd name="connsiteX7" fmla="*/ 131696 w 409535"/>
                <a:gd name="connsiteY7" fmla="*/ 63500 h 184665"/>
                <a:gd name="connsiteX8" fmla="*/ 169796 w 409535"/>
                <a:gd name="connsiteY8" fmla="*/ 38100 h 184665"/>
                <a:gd name="connsiteX9" fmla="*/ 220596 w 409535"/>
                <a:gd name="connsiteY9" fmla="*/ 63500 h 184665"/>
                <a:gd name="connsiteX10" fmla="*/ 233296 w 409535"/>
                <a:gd name="connsiteY10" fmla="*/ 63500 h 184665"/>
                <a:gd name="connsiteX11" fmla="*/ 271396 w 409535"/>
                <a:gd name="connsiteY11" fmla="*/ 50800 h 184665"/>
                <a:gd name="connsiteX12" fmla="*/ 322196 w 409535"/>
                <a:gd name="connsiteY12" fmla="*/ 63500 h 184665"/>
                <a:gd name="connsiteX13" fmla="*/ 398396 w 409535"/>
                <a:gd name="connsiteY13" fmla="*/ 88900 h 184665"/>
                <a:gd name="connsiteX14" fmla="*/ 347596 w 409535"/>
                <a:gd name="connsiteY14" fmla="*/ 76200 h 184665"/>
                <a:gd name="connsiteX15" fmla="*/ 296796 w 409535"/>
                <a:gd name="connsiteY15" fmla="*/ 63500 h 184665"/>
                <a:gd name="connsiteX16" fmla="*/ 284096 w 409535"/>
                <a:gd name="connsiteY16" fmla="*/ 101600 h 184665"/>
                <a:gd name="connsiteX17" fmla="*/ 271396 w 409535"/>
                <a:gd name="connsiteY17" fmla="*/ 63500 h 184665"/>
                <a:gd name="connsiteX18" fmla="*/ 258696 w 409535"/>
                <a:gd name="connsiteY18" fmla="*/ 114300 h 184665"/>
                <a:gd name="connsiteX19" fmla="*/ 220596 w 409535"/>
                <a:gd name="connsiteY19" fmla="*/ 88900 h 184665"/>
                <a:gd name="connsiteX20" fmla="*/ 233296 w 409535"/>
                <a:gd name="connsiteY20" fmla="*/ 25400 h 184665"/>
                <a:gd name="connsiteX21" fmla="*/ 245996 w 409535"/>
                <a:gd name="connsiteY21" fmla="*/ 63500 h 184665"/>
                <a:gd name="connsiteX22" fmla="*/ 233296 w 409535"/>
                <a:gd name="connsiteY22" fmla="*/ 101600 h 184665"/>
                <a:gd name="connsiteX23" fmla="*/ 182496 w 409535"/>
                <a:gd name="connsiteY23" fmla="*/ 38100 h 184665"/>
                <a:gd name="connsiteX24" fmla="*/ 144396 w 409535"/>
                <a:gd name="connsiteY24" fmla="*/ 76200 h 184665"/>
                <a:gd name="connsiteX25" fmla="*/ 68196 w 409535"/>
                <a:gd name="connsiteY25" fmla="*/ 101600 h 184665"/>
                <a:gd name="connsiteX26" fmla="*/ 55496 w 409535"/>
                <a:gd name="connsiteY26" fmla="*/ 63500 h 184665"/>
                <a:gd name="connsiteX27" fmla="*/ 131696 w 409535"/>
                <a:gd name="connsiteY27" fmla="*/ 76200 h 184665"/>
                <a:gd name="connsiteX28" fmla="*/ 182496 w 409535"/>
                <a:gd name="connsiteY28" fmla="*/ 63500 h 184665"/>
                <a:gd name="connsiteX29" fmla="*/ 233296 w 409535"/>
                <a:gd name="connsiteY29" fmla="*/ 76200 h 184665"/>
                <a:gd name="connsiteX30" fmla="*/ 271396 w 409535"/>
                <a:gd name="connsiteY30" fmla="*/ 50800 h 184665"/>
                <a:gd name="connsiteX31" fmla="*/ 398396 w 409535"/>
                <a:gd name="connsiteY31" fmla="*/ 88900 h 184665"/>
                <a:gd name="connsiteX32" fmla="*/ 360296 w 409535"/>
                <a:gd name="connsiteY32" fmla="*/ 88900 h 184665"/>
                <a:gd name="connsiteX33" fmla="*/ 347596 w 409535"/>
                <a:gd name="connsiteY33" fmla="*/ 127000 h 184665"/>
                <a:gd name="connsiteX34" fmla="*/ 322196 w 409535"/>
                <a:gd name="connsiteY34" fmla="*/ 88900 h 184665"/>
                <a:gd name="connsiteX35" fmla="*/ 334896 w 409535"/>
                <a:gd name="connsiteY35" fmla="*/ 50800 h 184665"/>
                <a:gd name="connsiteX36" fmla="*/ 296796 w 409535"/>
                <a:gd name="connsiteY36" fmla="*/ 76200 h 184665"/>
                <a:gd name="connsiteX37" fmla="*/ 245996 w 409535"/>
                <a:gd name="connsiteY37" fmla="*/ 88900 h 184665"/>
                <a:gd name="connsiteX38" fmla="*/ 207896 w 409535"/>
                <a:gd name="connsiteY38" fmla="*/ 101600 h 184665"/>
                <a:gd name="connsiteX39" fmla="*/ 169796 w 409535"/>
                <a:gd name="connsiteY39" fmla="*/ 88900 h 184665"/>
                <a:gd name="connsiteX40" fmla="*/ 157096 w 409535"/>
                <a:gd name="connsiteY40" fmla="*/ 50800 h 184665"/>
                <a:gd name="connsiteX41" fmla="*/ 144396 w 409535"/>
                <a:gd name="connsiteY41" fmla="*/ 88900 h 184665"/>
                <a:gd name="connsiteX42" fmla="*/ 106296 w 409535"/>
                <a:gd name="connsiteY42" fmla="*/ 101600 h 184665"/>
                <a:gd name="connsiteX43" fmla="*/ 131696 w 409535"/>
                <a:gd name="connsiteY43" fmla="*/ 25400 h 184665"/>
                <a:gd name="connsiteX44" fmla="*/ 169796 w 409535"/>
                <a:gd name="connsiteY44" fmla="*/ 12700 h 184665"/>
                <a:gd name="connsiteX45" fmla="*/ 157096 w 409535"/>
                <a:gd name="connsiteY45" fmla="*/ 76200 h 184665"/>
                <a:gd name="connsiteX46" fmla="*/ 80896 w 409535"/>
                <a:gd name="connsiteY46" fmla="*/ 114300 h 184665"/>
                <a:gd name="connsiteX47" fmla="*/ 30096 w 409535"/>
                <a:gd name="connsiteY47" fmla="*/ 101600 h 184665"/>
                <a:gd name="connsiteX48" fmla="*/ 30096 w 409535"/>
                <a:gd name="connsiteY48" fmla="*/ 76200 h 18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09535" h="184665">
                  <a:moveTo>
                    <a:pt x="30096" y="76200"/>
                  </a:moveTo>
                  <a:cubicBezTo>
                    <a:pt x="36446" y="69850"/>
                    <a:pt x="56222" y="69487"/>
                    <a:pt x="68196" y="63500"/>
                  </a:cubicBezTo>
                  <a:cubicBezTo>
                    <a:pt x="81848" y="56674"/>
                    <a:pt x="91329" y="35107"/>
                    <a:pt x="106296" y="38100"/>
                  </a:cubicBezTo>
                  <a:cubicBezTo>
                    <a:pt x="121263" y="41093"/>
                    <a:pt x="123229" y="63500"/>
                    <a:pt x="131696" y="76200"/>
                  </a:cubicBezTo>
                  <a:cubicBezTo>
                    <a:pt x="113729" y="82189"/>
                    <a:pt x="58743" y="108094"/>
                    <a:pt x="42796" y="76200"/>
                  </a:cubicBezTo>
                  <a:cubicBezTo>
                    <a:pt x="12145" y="14898"/>
                    <a:pt x="63531" y="10022"/>
                    <a:pt x="93596" y="0"/>
                  </a:cubicBezTo>
                  <a:cubicBezTo>
                    <a:pt x="123229" y="88900"/>
                    <a:pt x="93596" y="67733"/>
                    <a:pt x="157096" y="88900"/>
                  </a:cubicBezTo>
                  <a:cubicBezTo>
                    <a:pt x="249372" y="58141"/>
                    <a:pt x="153987" y="96937"/>
                    <a:pt x="131696" y="63500"/>
                  </a:cubicBezTo>
                  <a:cubicBezTo>
                    <a:pt x="123229" y="50800"/>
                    <a:pt x="157096" y="46567"/>
                    <a:pt x="169796" y="38100"/>
                  </a:cubicBezTo>
                  <a:cubicBezTo>
                    <a:pt x="186198" y="103708"/>
                    <a:pt x="167973" y="98582"/>
                    <a:pt x="220596" y="63500"/>
                  </a:cubicBezTo>
                  <a:cubicBezTo>
                    <a:pt x="193909" y="143562"/>
                    <a:pt x="210915" y="81405"/>
                    <a:pt x="233296" y="63500"/>
                  </a:cubicBezTo>
                  <a:cubicBezTo>
                    <a:pt x="243749" y="55137"/>
                    <a:pt x="258696" y="55033"/>
                    <a:pt x="271396" y="50800"/>
                  </a:cubicBezTo>
                  <a:cubicBezTo>
                    <a:pt x="298519" y="132170"/>
                    <a:pt x="262015" y="63500"/>
                    <a:pt x="322196" y="63500"/>
                  </a:cubicBezTo>
                  <a:cubicBezTo>
                    <a:pt x="348970" y="63500"/>
                    <a:pt x="398396" y="88900"/>
                    <a:pt x="398396" y="88900"/>
                  </a:cubicBezTo>
                  <a:cubicBezTo>
                    <a:pt x="319182" y="141709"/>
                    <a:pt x="391413" y="111253"/>
                    <a:pt x="347596" y="76200"/>
                  </a:cubicBezTo>
                  <a:cubicBezTo>
                    <a:pt x="333966" y="65296"/>
                    <a:pt x="313729" y="67733"/>
                    <a:pt x="296796" y="63500"/>
                  </a:cubicBezTo>
                  <a:cubicBezTo>
                    <a:pt x="292563" y="76200"/>
                    <a:pt x="297483" y="101600"/>
                    <a:pt x="284096" y="101600"/>
                  </a:cubicBezTo>
                  <a:cubicBezTo>
                    <a:pt x="270709" y="101600"/>
                    <a:pt x="283370" y="57513"/>
                    <a:pt x="271396" y="63500"/>
                  </a:cubicBezTo>
                  <a:cubicBezTo>
                    <a:pt x="255784" y="71306"/>
                    <a:pt x="262929" y="97367"/>
                    <a:pt x="258696" y="114300"/>
                  </a:cubicBezTo>
                  <a:cubicBezTo>
                    <a:pt x="245996" y="105833"/>
                    <a:pt x="224789" y="103576"/>
                    <a:pt x="220596" y="88900"/>
                  </a:cubicBezTo>
                  <a:cubicBezTo>
                    <a:pt x="214666" y="68145"/>
                    <a:pt x="218032" y="40664"/>
                    <a:pt x="233296" y="25400"/>
                  </a:cubicBezTo>
                  <a:cubicBezTo>
                    <a:pt x="242762" y="15934"/>
                    <a:pt x="241763" y="50800"/>
                    <a:pt x="245996" y="63500"/>
                  </a:cubicBezTo>
                  <a:cubicBezTo>
                    <a:pt x="241763" y="76200"/>
                    <a:pt x="246283" y="98353"/>
                    <a:pt x="233296" y="101600"/>
                  </a:cubicBezTo>
                  <a:cubicBezTo>
                    <a:pt x="197945" y="110438"/>
                    <a:pt x="187842" y="54139"/>
                    <a:pt x="182496" y="38100"/>
                  </a:cubicBezTo>
                  <a:cubicBezTo>
                    <a:pt x="169796" y="50800"/>
                    <a:pt x="160096" y="67478"/>
                    <a:pt x="144396" y="76200"/>
                  </a:cubicBezTo>
                  <a:cubicBezTo>
                    <a:pt x="120991" y="89203"/>
                    <a:pt x="68196" y="101600"/>
                    <a:pt x="68196" y="101600"/>
                  </a:cubicBezTo>
                  <a:cubicBezTo>
                    <a:pt x="63963" y="88900"/>
                    <a:pt x="49509" y="75474"/>
                    <a:pt x="55496" y="63500"/>
                  </a:cubicBezTo>
                  <a:cubicBezTo>
                    <a:pt x="75214" y="24065"/>
                    <a:pt x="119927" y="68354"/>
                    <a:pt x="131696" y="76200"/>
                  </a:cubicBezTo>
                  <a:cubicBezTo>
                    <a:pt x="148629" y="71967"/>
                    <a:pt x="165042" y="63500"/>
                    <a:pt x="182496" y="63500"/>
                  </a:cubicBezTo>
                  <a:cubicBezTo>
                    <a:pt x="199950" y="63500"/>
                    <a:pt x="216017" y="78668"/>
                    <a:pt x="233296" y="76200"/>
                  </a:cubicBezTo>
                  <a:cubicBezTo>
                    <a:pt x="248406" y="74041"/>
                    <a:pt x="258696" y="59267"/>
                    <a:pt x="271396" y="50800"/>
                  </a:cubicBezTo>
                  <a:cubicBezTo>
                    <a:pt x="364155" y="81720"/>
                    <a:pt x="321621" y="69706"/>
                    <a:pt x="398396" y="88900"/>
                  </a:cubicBezTo>
                  <a:cubicBezTo>
                    <a:pt x="366474" y="184665"/>
                    <a:pt x="409535" y="88900"/>
                    <a:pt x="360296" y="88900"/>
                  </a:cubicBezTo>
                  <a:cubicBezTo>
                    <a:pt x="346909" y="88900"/>
                    <a:pt x="351829" y="114300"/>
                    <a:pt x="347596" y="127000"/>
                  </a:cubicBezTo>
                  <a:cubicBezTo>
                    <a:pt x="339129" y="114300"/>
                    <a:pt x="324705" y="103956"/>
                    <a:pt x="322196" y="88900"/>
                  </a:cubicBezTo>
                  <a:cubicBezTo>
                    <a:pt x="319995" y="75695"/>
                    <a:pt x="346870" y="56787"/>
                    <a:pt x="334896" y="50800"/>
                  </a:cubicBezTo>
                  <a:cubicBezTo>
                    <a:pt x="321244" y="43974"/>
                    <a:pt x="310825" y="70187"/>
                    <a:pt x="296796" y="76200"/>
                  </a:cubicBezTo>
                  <a:cubicBezTo>
                    <a:pt x="280753" y="83076"/>
                    <a:pt x="262779" y="84105"/>
                    <a:pt x="245996" y="88900"/>
                  </a:cubicBezTo>
                  <a:cubicBezTo>
                    <a:pt x="233124" y="92578"/>
                    <a:pt x="220596" y="97367"/>
                    <a:pt x="207896" y="101600"/>
                  </a:cubicBezTo>
                  <a:cubicBezTo>
                    <a:pt x="195196" y="97367"/>
                    <a:pt x="179262" y="98366"/>
                    <a:pt x="169796" y="88900"/>
                  </a:cubicBezTo>
                  <a:cubicBezTo>
                    <a:pt x="160330" y="79434"/>
                    <a:pt x="170483" y="50800"/>
                    <a:pt x="157096" y="50800"/>
                  </a:cubicBezTo>
                  <a:cubicBezTo>
                    <a:pt x="143709" y="50800"/>
                    <a:pt x="153862" y="79434"/>
                    <a:pt x="144396" y="88900"/>
                  </a:cubicBezTo>
                  <a:cubicBezTo>
                    <a:pt x="134930" y="98366"/>
                    <a:pt x="118996" y="97367"/>
                    <a:pt x="106296" y="101600"/>
                  </a:cubicBezTo>
                  <a:cubicBezTo>
                    <a:pt x="114763" y="76200"/>
                    <a:pt x="116134" y="47187"/>
                    <a:pt x="131696" y="25400"/>
                  </a:cubicBezTo>
                  <a:cubicBezTo>
                    <a:pt x="139477" y="14507"/>
                    <a:pt x="163809" y="726"/>
                    <a:pt x="169796" y="12700"/>
                  </a:cubicBezTo>
                  <a:cubicBezTo>
                    <a:pt x="179449" y="32007"/>
                    <a:pt x="167806" y="57458"/>
                    <a:pt x="157096" y="76200"/>
                  </a:cubicBezTo>
                  <a:cubicBezTo>
                    <a:pt x="145510" y="96475"/>
                    <a:pt x="100452" y="107781"/>
                    <a:pt x="80896" y="114300"/>
                  </a:cubicBezTo>
                  <a:cubicBezTo>
                    <a:pt x="63963" y="110067"/>
                    <a:pt x="46655" y="96080"/>
                    <a:pt x="30096" y="101600"/>
                  </a:cubicBezTo>
                  <a:cubicBezTo>
                    <a:pt x="0" y="111632"/>
                    <a:pt x="23746" y="82550"/>
                    <a:pt x="30096" y="76200"/>
                  </a:cubicBez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1763688" y="350100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身体運動と連動しながら</a:t>
            </a:r>
            <a:endParaRPr kumimoji="1" lang="ja-JP" altLang="en-US" sz="4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580112" y="2492896"/>
            <a:ext cx="3096344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手のバタバタ</a:t>
            </a:r>
            <a:endParaRPr kumimoji="1" lang="ja-JP" altLang="en-US" sz="4000" dirty="0"/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7020272" y="2060848"/>
            <a:ext cx="0" cy="36004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39552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体の動きとプロソディ</a:t>
            </a:r>
            <a:r>
              <a:rPr lang="en-US" altLang="ja-JP" sz="3600" dirty="0" smtClean="0"/>
              <a:t>―</a:t>
            </a:r>
            <a:r>
              <a:rPr lang="ja-JP" altLang="en-US" sz="3600" dirty="0" smtClean="0"/>
              <a:t>の関係の密接さ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333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34" grpId="0" animBg="1"/>
      <p:bldP spid="35" grpId="0" animBg="1"/>
      <p:bldP spid="46" grpId="0"/>
      <p:bldP spid="47" grpId="0" animBg="1"/>
      <p:bldP spid="5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テキスト ボックス 35"/>
          <p:cNvSpPr txBox="1">
            <a:spLocks noChangeArrowheads="1"/>
          </p:cNvSpPr>
          <p:nvPr/>
        </p:nvSpPr>
        <p:spPr bwMode="auto">
          <a:xfrm>
            <a:off x="971600" y="260648"/>
            <a:ext cx="7056784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■</a:t>
            </a:r>
            <a:r>
              <a:rPr lang="ja-JP" altLang="en-US" sz="3600" dirty="0" smtClean="0"/>
              <a:t>オノマトペによる音の</a:t>
            </a:r>
            <a:r>
              <a:rPr lang="ja-JP" altLang="en-US" sz="3600" dirty="0"/>
              <a:t>練習</a:t>
            </a:r>
            <a:r>
              <a:rPr lang="ja-JP" altLang="en-US" sz="3600" dirty="0" smtClean="0"/>
              <a:t>課題①</a:t>
            </a:r>
            <a:endParaRPr lang="ja-JP" altLang="en-US" sz="3600" dirty="0"/>
          </a:p>
        </p:txBody>
      </p:sp>
      <p:grpSp>
        <p:nvGrpSpPr>
          <p:cNvPr id="2" name="グループ化 26"/>
          <p:cNvGrpSpPr>
            <a:grpSpLocks/>
          </p:cNvGrpSpPr>
          <p:nvPr/>
        </p:nvGrpSpPr>
        <p:grpSpPr bwMode="auto">
          <a:xfrm>
            <a:off x="755650" y="1484313"/>
            <a:ext cx="7489825" cy="3456855"/>
            <a:chOff x="1042988" y="1773238"/>
            <a:chExt cx="7489825" cy="3600450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1979613" y="2420938"/>
              <a:ext cx="1296988" cy="17287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042988" y="4076700"/>
              <a:ext cx="1296988" cy="12239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00338" y="1773238"/>
              <a:ext cx="1295400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24301" y="4076700"/>
              <a:ext cx="1295400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795963" y="1773238"/>
              <a:ext cx="1296988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235826" y="4149725"/>
              <a:ext cx="1296987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 flipV="1">
              <a:off x="3708401" y="2924175"/>
              <a:ext cx="647700" cy="12255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4932363" y="2852738"/>
              <a:ext cx="1079500" cy="13684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6875463" y="2852738"/>
              <a:ext cx="865188" cy="1296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15"/>
          <p:cNvGrpSpPr>
            <a:grpSpLocks/>
          </p:cNvGrpSpPr>
          <p:nvPr/>
        </p:nvGrpSpPr>
        <p:grpSpPr bwMode="auto">
          <a:xfrm>
            <a:off x="7380312" y="4293096"/>
            <a:ext cx="431800" cy="433388"/>
            <a:chOff x="1187450" y="3500438"/>
            <a:chExt cx="792163" cy="865187"/>
          </a:xfrm>
        </p:grpSpPr>
        <p:sp>
          <p:nvSpPr>
            <p:cNvPr id="119820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21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7 w 46"/>
                <a:gd name="T1" fmla="*/ 0 h 227"/>
                <a:gd name="T2" fmla="*/ 0 w 46"/>
                <a:gd name="T3" fmla="*/ 2147483647 h 227"/>
                <a:gd name="T4" fmla="*/ 2147483647 w 46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0839" name="テキスト ボックス 27"/>
          <p:cNvSpPr txBox="1">
            <a:spLocks noChangeArrowheads="1"/>
          </p:cNvSpPr>
          <p:nvPr/>
        </p:nvSpPr>
        <p:spPr bwMode="auto">
          <a:xfrm>
            <a:off x="323528" y="3212976"/>
            <a:ext cx="1512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モーモー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0837" name="テキスト ボックス 35"/>
          <p:cNvSpPr txBox="1">
            <a:spLocks noChangeArrowheads="1"/>
          </p:cNvSpPr>
          <p:nvPr/>
        </p:nvSpPr>
        <p:spPr bwMode="auto">
          <a:xfrm>
            <a:off x="179512" y="5373216"/>
            <a:ext cx="8748464" cy="120032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　　のピース</a:t>
            </a:r>
            <a:r>
              <a:rPr lang="ja-JP" altLang="en-US" sz="3600" dirty="0"/>
              <a:t>を、線に沿って</a:t>
            </a:r>
            <a:r>
              <a:rPr lang="ja-JP" altLang="en-US" sz="3600" dirty="0" smtClean="0"/>
              <a:t>動かし、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r>
              <a:rPr lang="ja-JP" altLang="en-US" sz="3600" dirty="0" smtClean="0"/>
              <a:t>〇</a:t>
            </a:r>
            <a:r>
              <a:rPr lang="ja-JP" altLang="en-US" sz="3600" dirty="0"/>
              <a:t>に来たところで、</a:t>
            </a:r>
            <a:r>
              <a:rPr lang="en-US" altLang="ja-JP" sz="3600" dirty="0"/>
              <a:t>/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ja-JP" altLang="en-US" sz="3600" dirty="0" smtClean="0">
                <a:solidFill>
                  <a:srgbClr val="C00000"/>
                </a:solidFill>
              </a:rPr>
              <a:t>モーモー</a:t>
            </a:r>
            <a:r>
              <a:rPr lang="ja-JP" altLang="en-US" sz="2000" dirty="0"/>
              <a:t>　</a:t>
            </a:r>
            <a:r>
              <a:rPr lang="en-US" altLang="ja-JP" sz="3600" dirty="0"/>
              <a:t>/</a:t>
            </a:r>
            <a:r>
              <a:rPr lang="ja-JP" altLang="en-US" sz="3600" dirty="0"/>
              <a:t>の発声をする</a:t>
            </a:r>
          </a:p>
        </p:txBody>
      </p:sp>
      <p:grpSp>
        <p:nvGrpSpPr>
          <p:cNvPr id="67" name="グループ化 66"/>
          <p:cNvGrpSpPr/>
          <p:nvPr/>
        </p:nvGrpSpPr>
        <p:grpSpPr>
          <a:xfrm>
            <a:off x="467544" y="5445224"/>
            <a:ext cx="648072" cy="512440"/>
            <a:chOff x="323528" y="1268760"/>
            <a:chExt cx="1440160" cy="1368152"/>
          </a:xfrm>
        </p:grpSpPr>
        <p:sp>
          <p:nvSpPr>
            <p:cNvPr id="68" name="円/楕円 67"/>
            <p:cNvSpPr/>
            <p:nvPr/>
          </p:nvSpPr>
          <p:spPr>
            <a:xfrm>
              <a:off x="323528" y="1268760"/>
              <a:ext cx="1440160" cy="136815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9" name="グループ化 63"/>
            <p:cNvGrpSpPr/>
            <p:nvPr/>
          </p:nvGrpSpPr>
          <p:grpSpPr>
            <a:xfrm>
              <a:off x="539552" y="1412776"/>
              <a:ext cx="1112044" cy="1080120"/>
              <a:chOff x="251520" y="476672"/>
              <a:chExt cx="1112044" cy="1080120"/>
            </a:xfrm>
          </p:grpSpPr>
          <p:grpSp>
            <p:nvGrpSpPr>
              <p:cNvPr id="70" name="グループ化 59"/>
              <p:cNvGrpSpPr/>
              <p:nvPr/>
            </p:nvGrpSpPr>
            <p:grpSpPr>
              <a:xfrm>
                <a:off x="251520" y="476672"/>
                <a:ext cx="1112044" cy="1080120"/>
                <a:chOff x="251520" y="476672"/>
                <a:chExt cx="1112044" cy="1080120"/>
              </a:xfrm>
            </p:grpSpPr>
            <p:grpSp>
              <p:nvGrpSpPr>
                <p:cNvPr id="74" name="グループ化 57"/>
                <p:cNvGrpSpPr/>
                <p:nvPr/>
              </p:nvGrpSpPr>
              <p:grpSpPr>
                <a:xfrm>
                  <a:off x="251520" y="476672"/>
                  <a:ext cx="1112044" cy="1080120"/>
                  <a:chOff x="556449" y="1916832"/>
                  <a:chExt cx="1112044" cy="1080120"/>
                </a:xfrm>
              </p:grpSpPr>
              <p:sp>
                <p:nvSpPr>
                  <p:cNvPr id="77" name="直角三角形 76"/>
                  <p:cNvSpPr/>
                  <p:nvPr/>
                </p:nvSpPr>
                <p:spPr>
                  <a:xfrm rot="3586987" flipV="1">
                    <a:off x="487326" y="2318712"/>
                    <a:ext cx="432840" cy="294593"/>
                  </a:xfrm>
                  <a:prstGeom prst="rtTriangle">
                    <a:avLst/>
                  </a:prstGeom>
                  <a:solidFill>
                    <a:schemeClr val="accent3"/>
                  </a:solidFill>
                  <a:ln w="31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直角三角形 77"/>
                  <p:cNvSpPr/>
                  <p:nvPr/>
                </p:nvSpPr>
                <p:spPr>
                  <a:xfrm rot="5811899">
                    <a:off x="1231943" y="2226894"/>
                    <a:ext cx="415415" cy="457684"/>
                  </a:xfrm>
                  <a:prstGeom prst="rtTriangle">
                    <a:avLst/>
                  </a:prstGeom>
                  <a:solidFill>
                    <a:schemeClr val="accent3"/>
                  </a:solidFill>
                  <a:ln w="31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月 78"/>
                  <p:cNvSpPr/>
                  <p:nvPr/>
                </p:nvSpPr>
                <p:spPr>
                  <a:xfrm>
                    <a:off x="611560" y="1916832"/>
                    <a:ext cx="216024" cy="432048"/>
                  </a:xfrm>
                  <a:prstGeom prst="mo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月 79"/>
                  <p:cNvSpPr/>
                  <p:nvPr/>
                </p:nvSpPr>
                <p:spPr>
                  <a:xfrm flipH="1">
                    <a:off x="1259632" y="1916832"/>
                    <a:ext cx="224408" cy="432048"/>
                  </a:xfrm>
                  <a:prstGeom prst="mo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台形 80"/>
                  <p:cNvSpPr/>
                  <p:nvPr/>
                </p:nvSpPr>
                <p:spPr>
                  <a:xfrm rot="10800000">
                    <a:off x="611560" y="2204864"/>
                    <a:ext cx="864096" cy="720080"/>
                  </a:xfrm>
                  <a:prstGeom prst="trapezoid">
                    <a:avLst/>
                  </a:prstGeom>
                  <a:solidFill>
                    <a:schemeClr val="accent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左大かっこ 81"/>
                  <p:cNvSpPr/>
                  <p:nvPr/>
                </p:nvSpPr>
                <p:spPr>
                  <a:xfrm rot="16200000">
                    <a:off x="1007604" y="2816932"/>
                    <a:ext cx="72008" cy="288032"/>
                  </a:xfrm>
                  <a:prstGeom prst="leftBracket">
                    <a:avLst/>
                  </a:prstGeom>
                  <a:ln w="38100">
                    <a:solidFill>
                      <a:srgbClr val="66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アーチ 82"/>
                  <p:cNvSpPr/>
                  <p:nvPr/>
                </p:nvSpPr>
                <p:spPr>
                  <a:xfrm>
                    <a:off x="827584" y="2708920"/>
                    <a:ext cx="144016" cy="216024"/>
                  </a:xfrm>
                  <a:prstGeom prst="blockArc">
                    <a:avLst/>
                  </a:prstGeom>
                  <a:noFill/>
                  <a:ln w="63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アーチ 83"/>
                  <p:cNvSpPr/>
                  <p:nvPr/>
                </p:nvSpPr>
                <p:spPr>
                  <a:xfrm>
                    <a:off x="1115616" y="2708920"/>
                    <a:ext cx="144016" cy="216024"/>
                  </a:xfrm>
                  <a:prstGeom prst="blockArc">
                    <a:avLst/>
                  </a:prstGeom>
                  <a:noFill/>
                  <a:ln w="63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5" name="円/楕円 74"/>
                <p:cNvSpPr/>
                <p:nvPr/>
              </p:nvSpPr>
              <p:spPr>
                <a:xfrm>
                  <a:off x="971600" y="908720"/>
                  <a:ext cx="144016" cy="144016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95536" y="908720"/>
                  <a:ext cx="144016" cy="144016"/>
                </a:xfrm>
                <a:prstGeom prst="ellips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1" name="フリーフォーム 70"/>
              <p:cNvSpPr/>
              <p:nvPr/>
            </p:nvSpPr>
            <p:spPr>
              <a:xfrm>
                <a:off x="611560" y="764704"/>
                <a:ext cx="240103" cy="181006"/>
              </a:xfrm>
              <a:custGeom>
                <a:avLst/>
                <a:gdLst>
                  <a:gd name="connsiteX0" fmla="*/ 101600 w 240103"/>
                  <a:gd name="connsiteY0" fmla="*/ 150526 h 181006"/>
                  <a:gd name="connsiteX1" fmla="*/ 10160 w 240103"/>
                  <a:gd name="connsiteY1" fmla="*/ 120046 h 181006"/>
                  <a:gd name="connsiteX2" fmla="*/ 55880 w 240103"/>
                  <a:gd name="connsiteY2" fmla="*/ 28606 h 181006"/>
                  <a:gd name="connsiteX3" fmla="*/ 101600 w 240103"/>
                  <a:gd name="connsiteY3" fmla="*/ 13366 h 181006"/>
                  <a:gd name="connsiteX4" fmla="*/ 193040 w 240103"/>
                  <a:gd name="connsiteY4" fmla="*/ 59086 h 181006"/>
                  <a:gd name="connsiteX5" fmla="*/ 238760 w 240103"/>
                  <a:gd name="connsiteY5" fmla="*/ 74326 h 181006"/>
                  <a:gd name="connsiteX6" fmla="*/ 223520 w 240103"/>
                  <a:gd name="connsiteY6" fmla="*/ 150526 h 181006"/>
                  <a:gd name="connsiteX7" fmla="*/ 162560 w 240103"/>
                  <a:gd name="connsiteY7" fmla="*/ 165766 h 181006"/>
                  <a:gd name="connsiteX8" fmla="*/ 116840 w 240103"/>
                  <a:gd name="connsiteY8" fmla="*/ 181006 h 181006"/>
                  <a:gd name="connsiteX9" fmla="*/ 101600 w 240103"/>
                  <a:gd name="connsiteY9" fmla="*/ 150526 h 1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103" h="181006">
                    <a:moveTo>
                      <a:pt x="101600" y="150526"/>
                    </a:moveTo>
                    <a:cubicBezTo>
                      <a:pt x="83820" y="140366"/>
                      <a:pt x="0" y="150526"/>
                      <a:pt x="10160" y="120046"/>
                    </a:cubicBezTo>
                    <a:cubicBezTo>
                      <a:pt x="20200" y="89927"/>
                      <a:pt x="29023" y="50092"/>
                      <a:pt x="55880" y="28606"/>
                    </a:cubicBezTo>
                    <a:cubicBezTo>
                      <a:pt x="68424" y="18571"/>
                      <a:pt x="86360" y="18446"/>
                      <a:pt x="101600" y="13366"/>
                    </a:cubicBezTo>
                    <a:cubicBezTo>
                      <a:pt x="216518" y="51672"/>
                      <a:pt x="74867" y="0"/>
                      <a:pt x="193040" y="59086"/>
                    </a:cubicBezTo>
                    <a:cubicBezTo>
                      <a:pt x="207408" y="66270"/>
                      <a:pt x="223520" y="69246"/>
                      <a:pt x="238760" y="74326"/>
                    </a:cubicBezTo>
                    <a:cubicBezTo>
                      <a:pt x="233680" y="99726"/>
                      <a:pt x="240103" y="130627"/>
                      <a:pt x="223520" y="150526"/>
                    </a:cubicBezTo>
                    <a:cubicBezTo>
                      <a:pt x="210111" y="166617"/>
                      <a:pt x="182699" y="160012"/>
                      <a:pt x="162560" y="165766"/>
                    </a:cubicBezTo>
                    <a:cubicBezTo>
                      <a:pt x="147114" y="170179"/>
                      <a:pt x="132080" y="175926"/>
                      <a:pt x="116840" y="181006"/>
                    </a:cubicBezTo>
                    <a:cubicBezTo>
                      <a:pt x="66301" y="164160"/>
                      <a:pt x="119380" y="160686"/>
                      <a:pt x="101600" y="150526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/>
              <p:cNvSpPr/>
              <p:nvPr/>
            </p:nvSpPr>
            <p:spPr>
              <a:xfrm>
                <a:off x="899592" y="1124744"/>
                <a:ext cx="144016" cy="144016"/>
              </a:xfrm>
              <a:custGeom>
                <a:avLst/>
                <a:gdLst>
                  <a:gd name="connsiteX0" fmla="*/ 101600 w 240103"/>
                  <a:gd name="connsiteY0" fmla="*/ 150526 h 181006"/>
                  <a:gd name="connsiteX1" fmla="*/ 10160 w 240103"/>
                  <a:gd name="connsiteY1" fmla="*/ 120046 h 181006"/>
                  <a:gd name="connsiteX2" fmla="*/ 55880 w 240103"/>
                  <a:gd name="connsiteY2" fmla="*/ 28606 h 181006"/>
                  <a:gd name="connsiteX3" fmla="*/ 101600 w 240103"/>
                  <a:gd name="connsiteY3" fmla="*/ 13366 h 181006"/>
                  <a:gd name="connsiteX4" fmla="*/ 193040 w 240103"/>
                  <a:gd name="connsiteY4" fmla="*/ 59086 h 181006"/>
                  <a:gd name="connsiteX5" fmla="*/ 238760 w 240103"/>
                  <a:gd name="connsiteY5" fmla="*/ 74326 h 181006"/>
                  <a:gd name="connsiteX6" fmla="*/ 223520 w 240103"/>
                  <a:gd name="connsiteY6" fmla="*/ 150526 h 181006"/>
                  <a:gd name="connsiteX7" fmla="*/ 162560 w 240103"/>
                  <a:gd name="connsiteY7" fmla="*/ 165766 h 181006"/>
                  <a:gd name="connsiteX8" fmla="*/ 116840 w 240103"/>
                  <a:gd name="connsiteY8" fmla="*/ 181006 h 181006"/>
                  <a:gd name="connsiteX9" fmla="*/ 101600 w 240103"/>
                  <a:gd name="connsiteY9" fmla="*/ 150526 h 1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103" h="181006">
                    <a:moveTo>
                      <a:pt x="101600" y="150526"/>
                    </a:moveTo>
                    <a:cubicBezTo>
                      <a:pt x="83820" y="140366"/>
                      <a:pt x="0" y="150526"/>
                      <a:pt x="10160" y="120046"/>
                    </a:cubicBezTo>
                    <a:cubicBezTo>
                      <a:pt x="20200" y="89927"/>
                      <a:pt x="29023" y="50092"/>
                      <a:pt x="55880" y="28606"/>
                    </a:cubicBezTo>
                    <a:cubicBezTo>
                      <a:pt x="68424" y="18571"/>
                      <a:pt x="86360" y="18446"/>
                      <a:pt x="101600" y="13366"/>
                    </a:cubicBezTo>
                    <a:cubicBezTo>
                      <a:pt x="216518" y="51672"/>
                      <a:pt x="74867" y="0"/>
                      <a:pt x="193040" y="59086"/>
                    </a:cubicBezTo>
                    <a:cubicBezTo>
                      <a:pt x="207408" y="66270"/>
                      <a:pt x="223520" y="69246"/>
                      <a:pt x="238760" y="74326"/>
                    </a:cubicBezTo>
                    <a:cubicBezTo>
                      <a:pt x="233680" y="99726"/>
                      <a:pt x="240103" y="130627"/>
                      <a:pt x="223520" y="150526"/>
                    </a:cubicBezTo>
                    <a:cubicBezTo>
                      <a:pt x="210111" y="166617"/>
                      <a:pt x="182699" y="160012"/>
                      <a:pt x="162560" y="165766"/>
                    </a:cubicBezTo>
                    <a:cubicBezTo>
                      <a:pt x="147114" y="170179"/>
                      <a:pt x="132080" y="175926"/>
                      <a:pt x="116840" y="181006"/>
                    </a:cubicBezTo>
                    <a:cubicBezTo>
                      <a:pt x="66301" y="164160"/>
                      <a:pt x="119380" y="160686"/>
                      <a:pt x="101600" y="150526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 flipV="1">
                <a:off x="539552" y="1052735"/>
                <a:ext cx="216024" cy="117727"/>
              </a:xfrm>
              <a:custGeom>
                <a:avLst/>
                <a:gdLst>
                  <a:gd name="connsiteX0" fmla="*/ 101600 w 240103"/>
                  <a:gd name="connsiteY0" fmla="*/ 150526 h 181006"/>
                  <a:gd name="connsiteX1" fmla="*/ 10160 w 240103"/>
                  <a:gd name="connsiteY1" fmla="*/ 120046 h 181006"/>
                  <a:gd name="connsiteX2" fmla="*/ 55880 w 240103"/>
                  <a:gd name="connsiteY2" fmla="*/ 28606 h 181006"/>
                  <a:gd name="connsiteX3" fmla="*/ 101600 w 240103"/>
                  <a:gd name="connsiteY3" fmla="*/ 13366 h 181006"/>
                  <a:gd name="connsiteX4" fmla="*/ 193040 w 240103"/>
                  <a:gd name="connsiteY4" fmla="*/ 59086 h 181006"/>
                  <a:gd name="connsiteX5" fmla="*/ 238760 w 240103"/>
                  <a:gd name="connsiteY5" fmla="*/ 74326 h 181006"/>
                  <a:gd name="connsiteX6" fmla="*/ 223520 w 240103"/>
                  <a:gd name="connsiteY6" fmla="*/ 150526 h 181006"/>
                  <a:gd name="connsiteX7" fmla="*/ 162560 w 240103"/>
                  <a:gd name="connsiteY7" fmla="*/ 165766 h 181006"/>
                  <a:gd name="connsiteX8" fmla="*/ 116840 w 240103"/>
                  <a:gd name="connsiteY8" fmla="*/ 181006 h 181006"/>
                  <a:gd name="connsiteX9" fmla="*/ 101600 w 240103"/>
                  <a:gd name="connsiteY9" fmla="*/ 150526 h 1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103" h="181006">
                    <a:moveTo>
                      <a:pt x="101600" y="150526"/>
                    </a:moveTo>
                    <a:cubicBezTo>
                      <a:pt x="83820" y="140366"/>
                      <a:pt x="0" y="150526"/>
                      <a:pt x="10160" y="120046"/>
                    </a:cubicBezTo>
                    <a:cubicBezTo>
                      <a:pt x="20200" y="89927"/>
                      <a:pt x="29023" y="50092"/>
                      <a:pt x="55880" y="28606"/>
                    </a:cubicBezTo>
                    <a:cubicBezTo>
                      <a:pt x="68424" y="18571"/>
                      <a:pt x="86360" y="18446"/>
                      <a:pt x="101600" y="13366"/>
                    </a:cubicBezTo>
                    <a:cubicBezTo>
                      <a:pt x="216518" y="51672"/>
                      <a:pt x="74867" y="0"/>
                      <a:pt x="193040" y="59086"/>
                    </a:cubicBezTo>
                    <a:cubicBezTo>
                      <a:pt x="207408" y="66270"/>
                      <a:pt x="223520" y="69246"/>
                      <a:pt x="238760" y="74326"/>
                    </a:cubicBezTo>
                    <a:cubicBezTo>
                      <a:pt x="233680" y="99726"/>
                      <a:pt x="240103" y="130627"/>
                      <a:pt x="223520" y="150526"/>
                    </a:cubicBezTo>
                    <a:cubicBezTo>
                      <a:pt x="210111" y="166617"/>
                      <a:pt x="182699" y="160012"/>
                      <a:pt x="162560" y="165766"/>
                    </a:cubicBezTo>
                    <a:cubicBezTo>
                      <a:pt x="147114" y="170179"/>
                      <a:pt x="132080" y="175926"/>
                      <a:pt x="116840" y="181006"/>
                    </a:cubicBezTo>
                    <a:cubicBezTo>
                      <a:pt x="66301" y="164160"/>
                      <a:pt x="119380" y="160686"/>
                      <a:pt x="101600" y="150526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5" name="テキスト ボックス 27"/>
          <p:cNvSpPr txBox="1">
            <a:spLocks noChangeArrowheads="1"/>
          </p:cNvSpPr>
          <p:nvPr/>
        </p:nvSpPr>
        <p:spPr bwMode="auto">
          <a:xfrm>
            <a:off x="2339752" y="980728"/>
            <a:ext cx="1512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モーモー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6" name="テキスト ボックス 27"/>
          <p:cNvSpPr txBox="1">
            <a:spLocks noChangeArrowheads="1"/>
          </p:cNvSpPr>
          <p:nvPr/>
        </p:nvSpPr>
        <p:spPr bwMode="auto">
          <a:xfrm>
            <a:off x="4716016" y="4653136"/>
            <a:ext cx="1512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モーモー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7" name="テキスト ボックス 27"/>
          <p:cNvSpPr txBox="1">
            <a:spLocks noChangeArrowheads="1"/>
          </p:cNvSpPr>
          <p:nvPr/>
        </p:nvSpPr>
        <p:spPr bwMode="auto">
          <a:xfrm>
            <a:off x="5436096" y="980728"/>
            <a:ext cx="1512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モーモー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8" name="テキスト ボックス 27"/>
          <p:cNvSpPr txBox="1">
            <a:spLocks noChangeArrowheads="1"/>
          </p:cNvSpPr>
          <p:nvPr/>
        </p:nvSpPr>
        <p:spPr bwMode="auto">
          <a:xfrm>
            <a:off x="7452320" y="4869160"/>
            <a:ext cx="1512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モーモー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>
            <a:off x="683568" y="3717032"/>
            <a:ext cx="1296144" cy="1296144"/>
            <a:chOff x="683568" y="3717032"/>
            <a:chExt cx="1296144" cy="1296144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899592" y="3717032"/>
              <a:ext cx="1080120" cy="1080120"/>
              <a:chOff x="323528" y="1268760"/>
              <a:chExt cx="1440160" cy="1368152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323528" y="1268760"/>
                <a:ext cx="1440160" cy="1368152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>
                <a:off x="539552" y="1412776"/>
                <a:ext cx="1112044" cy="1080120"/>
                <a:chOff x="251520" y="476672"/>
                <a:chExt cx="1112044" cy="1080120"/>
              </a:xfrm>
            </p:grpSpPr>
            <p:grpSp>
              <p:nvGrpSpPr>
                <p:cNvPr id="60" name="グループ化 59"/>
                <p:cNvGrpSpPr/>
                <p:nvPr/>
              </p:nvGrpSpPr>
              <p:grpSpPr>
                <a:xfrm>
                  <a:off x="251520" y="476672"/>
                  <a:ext cx="1112044" cy="1080120"/>
                  <a:chOff x="251520" y="476672"/>
                  <a:chExt cx="1112044" cy="1080120"/>
                </a:xfrm>
              </p:grpSpPr>
              <p:grpSp>
                <p:nvGrpSpPr>
                  <p:cNvPr id="58" name="グループ化 57"/>
                  <p:cNvGrpSpPr/>
                  <p:nvPr/>
                </p:nvGrpSpPr>
                <p:grpSpPr>
                  <a:xfrm>
                    <a:off x="251520" y="476672"/>
                    <a:ext cx="1112044" cy="1080120"/>
                    <a:chOff x="556449" y="1916832"/>
                    <a:chExt cx="1112044" cy="1080120"/>
                  </a:xfrm>
                </p:grpSpPr>
                <p:sp>
                  <p:nvSpPr>
                    <p:cNvPr id="57" name="直角三角形 56"/>
                    <p:cNvSpPr/>
                    <p:nvPr/>
                  </p:nvSpPr>
                  <p:spPr>
                    <a:xfrm rot="3586987" flipV="1">
                      <a:off x="487326" y="2318712"/>
                      <a:ext cx="432840" cy="294593"/>
                    </a:xfrm>
                    <a:prstGeom prst="rtTriangle">
                      <a:avLst/>
                    </a:prstGeom>
                    <a:solidFill>
                      <a:schemeClr val="accent3"/>
                    </a:solidFill>
                    <a:ln w="3175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" name="直角三角形 55"/>
                    <p:cNvSpPr/>
                    <p:nvPr/>
                  </p:nvSpPr>
                  <p:spPr>
                    <a:xfrm rot="5811899">
                      <a:off x="1231943" y="2226894"/>
                      <a:ext cx="415415" cy="457684"/>
                    </a:xfrm>
                    <a:prstGeom prst="rtTriangle">
                      <a:avLst/>
                    </a:prstGeom>
                    <a:solidFill>
                      <a:schemeClr val="accent3"/>
                    </a:solidFill>
                    <a:ln w="3175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" name="月 51"/>
                    <p:cNvSpPr/>
                    <p:nvPr/>
                  </p:nvSpPr>
                  <p:spPr>
                    <a:xfrm>
                      <a:off x="611560" y="1916832"/>
                      <a:ext cx="216024" cy="432048"/>
                    </a:xfrm>
                    <a:prstGeom prst="moon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月 52"/>
                    <p:cNvSpPr/>
                    <p:nvPr/>
                  </p:nvSpPr>
                  <p:spPr>
                    <a:xfrm flipH="1">
                      <a:off x="1259632" y="1916832"/>
                      <a:ext cx="224408" cy="432048"/>
                    </a:xfrm>
                    <a:prstGeom prst="moon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8" name="台形 37"/>
                    <p:cNvSpPr/>
                    <p:nvPr/>
                  </p:nvSpPr>
                  <p:spPr>
                    <a:xfrm rot="10800000">
                      <a:off x="611560" y="2204864"/>
                      <a:ext cx="864096" cy="720080"/>
                    </a:xfrm>
                    <a:prstGeom prst="trapezoid">
                      <a:avLst/>
                    </a:prstGeom>
                    <a:solidFill>
                      <a:schemeClr val="accent3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" name="左大かっこ 50"/>
                    <p:cNvSpPr/>
                    <p:nvPr/>
                  </p:nvSpPr>
                  <p:spPr>
                    <a:xfrm rot="16200000">
                      <a:off x="1007604" y="2816932"/>
                      <a:ext cx="72008" cy="288032"/>
                    </a:xfrm>
                    <a:prstGeom prst="leftBracket">
                      <a:avLst/>
                    </a:prstGeom>
                    <a:ln w="381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4" name="アーチ 53"/>
                    <p:cNvSpPr/>
                    <p:nvPr/>
                  </p:nvSpPr>
                  <p:spPr>
                    <a:xfrm>
                      <a:off x="827584" y="2708920"/>
                      <a:ext cx="144016" cy="216024"/>
                    </a:xfrm>
                    <a:prstGeom prst="blockArc">
                      <a:avLst/>
                    </a:prstGeom>
                    <a:noFill/>
                    <a:ln w="6350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アーチ 54"/>
                    <p:cNvSpPr/>
                    <p:nvPr/>
                  </p:nvSpPr>
                  <p:spPr>
                    <a:xfrm>
                      <a:off x="1115616" y="2708920"/>
                      <a:ext cx="144016" cy="216024"/>
                    </a:xfrm>
                    <a:prstGeom prst="blockArc">
                      <a:avLst/>
                    </a:prstGeom>
                    <a:noFill/>
                    <a:ln w="6350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6" name="円/楕円 45"/>
                  <p:cNvSpPr/>
                  <p:nvPr/>
                </p:nvSpPr>
                <p:spPr>
                  <a:xfrm>
                    <a:off x="971600" y="908720"/>
                    <a:ext cx="144016" cy="144016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円/楕円 58"/>
                  <p:cNvSpPr/>
                  <p:nvPr/>
                </p:nvSpPr>
                <p:spPr>
                  <a:xfrm>
                    <a:off x="395536" y="908720"/>
                    <a:ext cx="144016" cy="144016"/>
                  </a:xfrm>
                  <a:prstGeom prst="ellips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1" name="フリーフォーム 60"/>
                <p:cNvSpPr/>
                <p:nvPr/>
              </p:nvSpPr>
              <p:spPr>
                <a:xfrm>
                  <a:off x="611560" y="764704"/>
                  <a:ext cx="240103" cy="181006"/>
                </a:xfrm>
                <a:custGeom>
                  <a:avLst/>
                  <a:gdLst>
                    <a:gd name="connsiteX0" fmla="*/ 101600 w 240103"/>
                    <a:gd name="connsiteY0" fmla="*/ 150526 h 181006"/>
                    <a:gd name="connsiteX1" fmla="*/ 10160 w 240103"/>
                    <a:gd name="connsiteY1" fmla="*/ 120046 h 181006"/>
                    <a:gd name="connsiteX2" fmla="*/ 55880 w 240103"/>
                    <a:gd name="connsiteY2" fmla="*/ 28606 h 181006"/>
                    <a:gd name="connsiteX3" fmla="*/ 101600 w 240103"/>
                    <a:gd name="connsiteY3" fmla="*/ 13366 h 181006"/>
                    <a:gd name="connsiteX4" fmla="*/ 193040 w 240103"/>
                    <a:gd name="connsiteY4" fmla="*/ 59086 h 181006"/>
                    <a:gd name="connsiteX5" fmla="*/ 238760 w 240103"/>
                    <a:gd name="connsiteY5" fmla="*/ 74326 h 181006"/>
                    <a:gd name="connsiteX6" fmla="*/ 223520 w 240103"/>
                    <a:gd name="connsiteY6" fmla="*/ 150526 h 181006"/>
                    <a:gd name="connsiteX7" fmla="*/ 162560 w 240103"/>
                    <a:gd name="connsiteY7" fmla="*/ 165766 h 181006"/>
                    <a:gd name="connsiteX8" fmla="*/ 116840 w 240103"/>
                    <a:gd name="connsiteY8" fmla="*/ 181006 h 181006"/>
                    <a:gd name="connsiteX9" fmla="*/ 101600 w 240103"/>
                    <a:gd name="connsiteY9" fmla="*/ 150526 h 18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0103" h="181006">
                      <a:moveTo>
                        <a:pt x="101600" y="150526"/>
                      </a:moveTo>
                      <a:cubicBezTo>
                        <a:pt x="83820" y="140366"/>
                        <a:pt x="0" y="150526"/>
                        <a:pt x="10160" y="120046"/>
                      </a:cubicBezTo>
                      <a:cubicBezTo>
                        <a:pt x="20200" y="89927"/>
                        <a:pt x="29023" y="50092"/>
                        <a:pt x="55880" y="28606"/>
                      </a:cubicBezTo>
                      <a:cubicBezTo>
                        <a:pt x="68424" y="18571"/>
                        <a:pt x="86360" y="18446"/>
                        <a:pt x="101600" y="13366"/>
                      </a:cubicBezTo>
                      <a:cubicBezTo>
                        <a:pt x="216518" y="51672"/>
                        <a:pt x="74867" y="0"/>
                        <a:pt x="193040" y="59086"/>
                      </a:cubicBezTo>
                      <a:cubicBezTo>
                        <a:pt x="207408" y="66270"/>
                        <a:pt x="223520" y="69246"/>
                        <a:pt x="238760" y="74326"/>
                      </a:cubicBezTo>
                      <a:cubicBezTo>
                        <a:pt x="233680" y="99726"/>
                        <a:pt x="240103" y="130627"/>
                        <a:pt x="223520" y="150526"/>
                      </a:cubicBezTo>
                      <a:cubicBezTo>
                        <a:pt x="210111" y="166617"/>
                        <a:pt x="182699" y="160012"/>
                        <a:pt x="162560" y="165766"/>
                      </a:cubicBezTo>
                      <a:cubicBezTo>
                        <a:pt x="147114" y="170179"/>
                        <a:pt x="132080" y="175926"/>
                        <a:pt x="116840" y="181006"/>
                      </a:cubicBezTo>
                      <a:cubicBezTo>
                        <a:pt x="66301" y="164160"/>
                        <a:pt x="119380" y="160686"/>
                        <a:pt x="101600" y="150526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/>
                <p:cNvSpPr/>
                <p:nvPr/>
              </p:nvSpPr>
              <p:spPr>
                <a:xfrm>
                  <a:off x="899592" y="1124744"/>
                  <a:ext cx="144016" cy="144016"/>
                </a:xfrm>
                <a:custGeom>
                  <a:avLst/>
                  <a:gdLst>
                    <a:gd name="connsiteX0" fmla="*/ 101600 w 240103"/>
                    <a:gd name="connsiteY0" fmla="*/ 150526 h 181006"/>
                    <a:gd name="connsiteX1" fmla="*/ 10160 w 240103"/>
                    <a:gd name="connsiteY1" fmla="*/ 120046 h 181006"/>
                    <a:gd name="connsiteX2" fmla="*/ 55880 w 240103"/>
                    <a:gd name="connsiteY2" fmla="*/ 28606 h 181006"/>
                    <a:gd name="connsiteX3" fmla="*/ 101600 w 240103"/>
                    <a:gd name="connsiteY3" fmla="*/ 13366 h 181006"/>
                    <a:gd name="connsiteX4" fmla="*/ 193040 w 240103"/>
                    <a:gd name="connsiteY4" fmla="*/ 59086 h 181006"/>
                    <a:gd name="connsiteX5" fmla="*/ 238760 w 240103"/>
                    <a:gd name="connsiteY5" fmla="*/ 74326 h 181006"/>
                    <a:gd name="connsiteX6" fmla="*/ 223520 w 240103"/>
                    <a:gd name="connsiteY6" fmla="*/ 150526 h 181006"/>
                    <a:gd name="connsiteX7" fmla="*/ 162560 w 240103"/>
                    <a:gd name="connsiteY7" fmla="*/ 165766 h 181006"/>
                    <a:gd name="connsiteX8" fmla="*/ 116840 w 240103"/>
                    <a:gd name="connsiteY8" fmla="*/ 181006 h 181006"/>
                    <a:gd name="connsiteX9" fmla="*/ 101600 w 240103"/>
                    <a:gd name="connsiteY9" fmla="*/ 150526 h 18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0103" h="181006">
                      <a:moveTo>
                        <a:pt x="101600" y="150526"/>
                      </a:moveTo>
                      <a:cubicBezTo>
                        <a:pt x="83820" y="140366"/>
                        <a:pt x="0" y="150526"/>
                        <a:pt x="10160" y="120046"/>
                      </a:cubicBezTo>
                      <a:cubicBezTo>
                        <a:pt x="20200" y="89927"/>
                        <a:pt x="29023" y="50092"/>
                        <a:pt x="55880" y="28606"/>
                      </a:cubicBezTo>
                      <a:cubicBezTo>
                        <a:pt x="68424" y="18571"/>
                        <a:pt x="86360" y="18446"/>
                        <a:pt x="101600" y="13366"/>
                      </a:cubicBezTo>
                      <a:cubicBezTo>
                        <a:pt x="216518" y="51672"/>
                        <a:pt x="74867" y="0"/>
                        <a:pt x="193040" y="59086"/>
                      </a:cubicBezTo>
                      <a:cubicBezTo>
                        <a:pt x="207408" y="66270"/>
                        <a:pt x="223520" y="69246"/>
                        <a:pt x="238760" y="74326"/>
                      </a:cubicBezTo>
                      <a:cubicBezTo>
                        <a:pt x="233680" y="99726"/>
                        <a:pt x="240103" y="130627"/>
                        <a:pt x="223520" y="150526"/>
                      </a:cubicBezTo>
                      <a:cubicBezTo>
                        <a:pt x="210111" y="166617"/>
                        <a:pt x="182699" y="160012"/>
                        <a:pt x="162560" y="165766"/>
                      </a:cubicBezTo>
                      <a:cubicBezTo>
                        <a:pt x="147114" y="170179"/>
                        <a:pt x="132080" y="175926"/>
                        <a:pt x="116840" y="181006"/>
                      </a:cubicBezTo>
                      <a:cubicBezTo>
                        <a:pt x="66301" y="164160"/>
                        <a:pt x="119380" y="160686"/>
                        <a:pt x="101600" y="150526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/>
                <p:cNvSpPr/>
                <p:nvPr/>
              </p:nvSpPr>
              <p:spPr>
                <a:xfrm flipV="1">
                  <a:off x="539552" y="1052735"/>
                  <a:ext cx="216024" cy="117727"/>
                </a:xfrm>
                <a:custGeom>
                  <a:avLst/>
                  <a:gdLst>
                    <a:gd name="connsiteX0" fmla="*/ 101600 w 240103"/>
                    <a:gd name="connsiteY0" fmla="*/ 150526 h 181006"/>
                    <a:gd name="connsiteX1" fmla="*/ 10160 w 240103"/>
                    <a:gd name="connsiteY1" fmla="*/ 120046 h 181006"/>
                    <a:gd name="connsiteX2" fmla="*/ 55880 w 240103"/>
                    <a:gd name="connsiteY2" fmla="*/ 28606 h 181006"/>
                    <a:gd name="connsiteX3" fmla="*/ 101600 w 240103"/>
                    <a:gd name="connsiteY3" fmla="*/ 13366 h 181006"/>
                    <a:gd name="connsiteX4" fmla="*/ 193040 w 240103"/>
                    <a:gd name="connsiteY4" fmla="*/ 59086 h 181006"/>
                    <a:gd name="connsiteX5" fmla="*/ 238760 w 240103"/>
                    <a:gd name="connsiteY5" fmla="*/ 74326 h 181006"/>
                    <a:gd name="connsiteX6" fmla="*/ 223520 w 240103"/>
                    <a:gd name="connsiteY6" fmla="*/ 150526 h 181006"/>
                    <a:gd name="connsiteX7" fmla="*/ 162560 w 240103"/>
                    <a:gd name="connsiteY7" fmla="*/ 165766 h 181006"/>
                    <a:gd name="connsiteX8" fmla="*/ 116840 w 240103"/>
                    <a:gd name="connsiteY8" fmla="*/ 181006 h 181006"/>
                    <a:gd name="connsiteX9" fmla="*/ 101600 w 240103"/>
                    <a:gd name="connsiteY9" fmla="*/ 150526 h 18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0103" h="181006">
                      <a:moveTo>
                        <a:pt x="101600" y="150526"/>
                      </a:moveTo>
                      <a:cubicBezTo>
                        <a:pt x="83820" y="140366"/>
                        <a:pt x="0" y="150526"/>
                        <a:pt x="10160" y="120046"/>
                      </a:cubicBezTo>
                      <a:cubicBezTo>
                        <a:pt x="20200" y="89927"/>
                        <a:pt x="29023" y="50092"/>
                        <a:pt x="55880" y="28606"/>
                      </a:cubicBezTo>
                      <a:cubicBezTo>
                        <a:pt x="68424" y="18571"/>
                        <a:pt x="86360" y="18446"/>
                        <a:pt x="101600" y="13366"/>
                      </a:cubicBezTo>
                      <a:cubicBezTo>
                        <a:pt x="216518" y="51672"/>
                        <a:pt x="74867" y="0"/>
                        <a:pt x="193040" y="59086"/>
                      </a:cubicBezTo>
                      <a:cubicBezTo>
                        <a:pt x="207408" y="66270"/>
                        <a:pt x="223520" y="69246"/>
                        <a:pt x="238760" y="74326"/>
                      </a:cubicBezTo>
                      <a:cubicBezTo>
                        <a:pt x="233680" y="99726"/>
                        <a:pt x="240103" y="130627"/>
                        <a:pt x="223520" y="150526"/>
                      </a:cubicBezTo>
                      <a:cubicBezTo>
                        <a:pt x="210111" y="166617"/>
                        <a:pt x="182699" y="160012"/>
                        <a:pt x="162560" y="165766"/>
                      </a:cubicBezTo>
                      <a:cubicBezTo>
                        <a:pt x="147114" y="170179"/>
                        <a:pt x="132080" y="175926"/>
                        <a:pt x="116840" y="181006"/>
                      </a:cubicBezTo>
                      <a:cubicBezTo>
                        <a:pt x="66301" y="164160"/>
                        <a:pt x="119380" y="160686"/>
                        <a:pt x="101600" y="150526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91" name="グループ化 47"/>
            <p:cNvGrpSpPr/>
            <p:nvPr/>
          </p:nvGrpSpPr>
          <p:grpSpPr>
            <a:xfrm>
              <a:off x="683568" y="4437112"/>
              <a:ext cx="504056" cy="576064"/>
              <a:chOff x="314791" y="1911249"/>
              <a:chExt cx="1405677" cy="1290001"/>
            </a:xfrm>
          </p:grpSpPr>
          <p:grpSp>
            <p:nvGrpSpPr>
              <p:cNvPr id="92" name="グループ化 28"/>
              <p:cNvGrpSpPr>
                <a:grpSpLocks/>
              </p:cNvGrpSpPr>
              <p:nvPr/>
            </p:nvGrpSpPr>
            <p:grpSpPr bwMode="auto">
              <a:xfrm rot="3802476">
                <a:off x="947973" y="1628675"/>
                <a:ext cx="489922" cy="1055069"/>
                <a:chOff x="3159849" y="4412581"/>
                <a:chExt cx="1359160" cy="3525657"/>
              </a:xfrm>
            </p:grpSpPr>
            <p:sp>
              <p:nvSpPr>
                <p:cNvPr id="96" name="フローチャート : 論理積ゲート 95"/>
                <p:cNvSpPr/>
                <p:nvPr/>
              </p:nvSpPr>
              <p:spPr>
                <a:xfrm rot="15081942">
                  <a:off x="2035362" y="5581740"/>
                  <a:ext cx="3541773" cy="1122665"/>
                </a:xfrm>
                <a:prstGeom prst="flowChartDelay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sp>
              <p:nvSpPr>
                <p:cNvPr id="97" name="フローチャート : 論理積ゲート 96"/>
                <p:cNvSpPr/>
                <p:nvPr/>
              </p:nvSpPr>
              <p:spPr>
                <a:xfrm rot="14987081">
                  <a:off x="3096406" y="4720043"/>
                  <a:ext cx="723913" cy="749502"/>
                </a:xfrm>
                <a:prstGeom prst="flowChartDelay">
                  <a:avLst/>
                </a:prstGeom>
                <a:solidFill>
                  <a:srgbClr val="FF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93" name="グループ化 46"/>
              <p:cNvGrpSpPr/>
              <p:nvPr/>
            </p:nvGrpSpPr>
            <p:grpSpPr>
              <a:xfrm>
                <a:off x="314791" y="2234266"/>
                <a:ext cx="977081" cy="966984"/>
                <a:chOff x="314791" y="2234266"/>
                <a:chExt cx="977081" cy="966984"/>
              </a:xfrm>
            </p:grpSpPr>
            <p:sp>
              <p:nvSpPr>
                <p:cNvPr id="94" name="角丸四角形 93"/>
                <p:cNvSpPr/>
                <p:nvPr/>
              </p:nvSpPr>
              <p:spPr>
                <a:xfrm rot="2536711">
                  <a:off x="314791" y="2337155"/>
                  <a:ext cx="977081" cy="864095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正方形/長方形 94"/>
                <p:cNvSpPr/>
                <p:nvPr/>
              </p:nvSpPr>
              <p:spPr>
                <a:xfrm rot="18644658">
                  <a:off x="887528" y="2270087"/>
                  <a:ext cx="309381" cy="23773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04" name="テキスト ボックス 35"/>
          <p:cNvSpPr txBox="1">
            <a:spLocks noChangeArrowheads="1"/>
          </p:cNvSpPr>
          <p:nvPr/>
        </p:nvSpPr>
        <p:spPr bwMode="auto">
          <a:xfrm>
            <a:off x="179512" y="1268760"/>
            <a:ext cx="2079848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同音反復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00955 -0.01318 0.01215 -0.02821 0.01892 -0.04347 C 0.02066 -0.0474 0.02326 -0.05087 0.02535 -0.05457 C 0.02656 -0.05665 0.0276 -0.05873 0.02847 -0.06104 C 0.03385 -0.07399 0.03802 -0.08578 0.04444 -0.09804 C 0.04774 -0.10451 0.0474 -0.11307 0.05069 -0.12 C 0.05434 -0.13503 0.06424 -0.14336 0.06979 -0.157 C 0.07118 -0.16047 0.0717 -0.16463 0.07292 -0.1681 C 0.07743 -0.18035 0.08368 -0.19168 0.08906 -0.20301 C 0.09132 -0.20786 0.09931 -0.21503 0.10156 -0.21827 C 0.10625 -0.22451 0.10868 -0.23052 0.11441 -0.23561 C 0.12552 -0.26197 0.11302 -0.23469 0.12378 -0.25318 C 0.13385 -0.27029 0.13333 -0.27422 0.14601 -0.28601 C 0.14792 -0.29295 0.15417 -0.30544 0.15417 -0.30521 C 0.15694 -0.31815 0.15365 -0.30659 0.16042 -0.31862 C 0.1658 -0.3281 0.16858 -0.33642 0.17465 -0.34474 C 0.17743 -0.34405 0.18073 -0.34521 0.18281 -0.34266 C 0.18698 -0.33688 0.18455 -0.32232 0.18889 -0.31653 C 0.19653 -0.30613 0.19253 -0.31237 0.20017 -0.29688 C 0.20625 -0.2844 0.2 -0.27445 0.21146 -0.26405 C 0.21337 -0.25549 0.21788 -0.25295 0.22257 -0.24671 C 0.22743 -0.22474 0.23924 -0.20139 0.25122 -0.18544 C 0.25451 -0.17087 0.26146 -0.15931 0.27014 -0.15052 C 0.275 -0.13758 0.2783 -0.12278 0.28455 -0.11122 C 0.28733 -0.09896 0.28542 -0.09272 0.29236 -0.08278 C 0.29479 -0.07075 0.29601 -0.0585 0.30521 -0.05457 C 0.31111 -0.04208 0.3099 -0.03052 0.31788 -0.01966 C 0.31927 0.00254 0.31615 0.00971 0.33056 0.00439 C 0.33403 -0.00347 0.33941 -0.02312 0.34479 -0.02821 C 0.35312 -0.03607 0.35955 -0.04786 0.36562 -0.05873 C 0.37066 -0.06798 0.37135 -0.0696 0.37361 -0.07838 C 0.37361 -0.07931 0.37622 -0.09064 0.37674 -0.09156 C 0.38003 -0.09711 0.38559 -0.09989 0.38924 -0.10474 C 0.39375 -0.11029 0.39774 -0.1163 0.40226 -0.12208 C 0.40642 -0.1281 0.40868 -0.13827 0.41319 -0.14405 C 0.41649 -0.14821 0.42448 -0.15492 0.42448 -0.15469 C 0.43125 -0.17388 0.42604 -0.16116 0.44323 -0.18983 C 0.44844 -0.19838 0.45122 -0.20925 0.45608 -0.21827 C 0.4724 -0.2481 0.49427 -0.27584 0.50712 -0.30983 C 0.50851 -0.31862 0.50955 -0.32763 0.51163 -0.33619 C 0.51337 -0.3348 0.51493 -0.33295 0.51649 -0.33179 C 0.51806 -0.33087 0.52014 -0.3311 0.52135 -0.32948 C 0.52257 -0.32786 0.5217 -0.32486 0.52292 -0.32301 C 0.52413 -0.32093 0.52604 -0.32 0.52778 -0.31862 C 0.53507 -0.30312 0.53785 -0.28601 0.54531 -0.27052 C 0.54583 -0.26544 0.54549 -0.26012 0.54687 -0.25526 C 0.54878 -0.24717 0.55937 -0.23145 0.56441 -0.22706 C 0.56528 -0.22336 0.56562 -0.21896 0.56753 -0.21596 C 0.57014 -0.21203 0.57431 -0.2111 0.57691 -0.2074 C 0.57917 -0.2044 0.58142 -0.20185 0.58333 -0.19862 C 0.58594 -0.19469 0.58802 -0.18775 0.58976 -0.18336 C 0.59167 -0.16717 0.59358 -0.14937 0.60417 -0.13966 C 0.60712 -0.12671 0.60312 -0.13896 0.61372 -0.12648 C 0.6151 -0.12486 0.61545 -0.12185 0.61667 -0.12 C 0.61806 -0.11815 0.61997 -0.117 0.62153 -0.11561 C 0.62396 -0.10567 0.63038 -0.09665 0.63594 -0.08948 C 0.64045 -0.07723 0.64618 -0.0659 0.65174 -0.05457 C 0.65278 -0.05272 0.6526 -0.04995 0.65347 -0.04786 C 0.65556 -0.04208 0.65799 -0.03954 0.66128 -0.03492 C 0.66337 -0.02336 0.66615 -0.01411 0.67101 -0.00416 C 0.67153 -0.00208 0.67153 0.00046 0.6724 0.00231 C 0.67361 0.00485 0.67726 0.00878 0.67726 0.00901 " pathEditMode="relative" rAng="0" ptsTypes="ff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37" grpId="0" animBg="1"/>
      <p:bldP spid="85" grpId="0"/>
      <p:bldP spid="86" grpId="0"/>
      <p:bldP spid="87" grpId="0"/>
      <p:bldP spid="88" grpId="0"/>
      <p:bldP spid="10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テキスト ボックス 35"/>
          <p:cNvSpPr txBox="1">
            <a:spLocks noChangeArrowheads="1"/>
          </p:cNvSpPr>
          <p:nvPr/>
        </p:nvSpPr>
        <p:spPr bwMode="auto">
          <a:xfrm>
            <a:off x="1259632" y="188640"/>
            <a:ext cx="7056784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■</a:t>
            </a:r>
            <a:r>
              <a:rPr lang="ja-JP" altLang="en-US" sz="3600" dirty="0" smtClean="0"/>
              <a:t>オノマトペによる音の</a:t>
            </a:r>
            <a:r>
              <a:rPr lang="ja-JP" altLang="en-US" sz="3600" dirty="0"/>
              <a:t>練習</a:t>
            </a:r>
            <a:r>
              <a:rPr lang="ja-JP" altLang="en-US" sz="3600" dirty="0" smtClean="0"/>
              <a:t>課題②</a:t>
            </a:r>
            <a:endParaRPr lang="ja-JP" altLang="en-US" sz="3600" dirty="0"/>
          </a:p>
        </p:txBody>
      </p:sp>
      <p:grpSp>
        <p:nvGrpSpPr>
          <p:cNvPr id="2" name="グループ化 26"/>
          <p:cNvGrpSpPr>
            <a:grpSpLocks/>
          </p:cNvGrpSpPr>
          <p:nvPr/>
        </p:nvGrpSpPr>
        <p:grpSpPr bwMode="auto">
          <a:xfrm>
            <a:off x="755650" y="1484313"/>
            <a:ext cx="7489825" cy="3600450"/>
            <a:chOff x="1042988" y="1773238"/>
            <a:chExt cx="7489825" cy="3600450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1979613" y="2420938"/>
              <a:ext cx="1296988" cy="17287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042988" y="4076700"/>
              <a:ext cx="1296988" cy="12239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00338" y="1773238"/>
              <a:ext cx="1295400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24301" y="4076700"/>
              <a:ext cx="1295400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795963" y="1773238"/>
              <a:ext cx="1296988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235826" y="4149725"/>
              <a:ext cx="1296987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 flipV="1">
              <a:off x="3708401" y="2924175"/>
              <a:ext cx="647700" cy="12255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4932363" y="2852738"/>
              <a:ext cx="1079500" cy="13684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6875463" y="2852738"/>
              <a:ext cx="865188" cy="1296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15"/>
          <p:cNvGrpSpPr>
            <a:grpSpLocks/>
          </p:cNvGrpSpPr>
          <p:nvPr/>
        </p:nvGrpSpPr>
        <p:grpSpPr bwMode="auto">
          <a:xfrm>
            <a:off x="7380312" y="4293096"/>
            <a:ext cx="431800" cy="433388"/>
            <a:chOff x="1187450" y="3500438"/>
            <a:chExt cx="792163" cy="865187"/>
          </a:xfrm>
        </p:grpSpPr>
        <p:sp>
          <p:nvSpPr>
            <p:cNvPr id="119820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21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7 w 46"/>
                <a:gd name="T1" fmla="*/ 0 h 227"/>
                <a:gd name="T2" fmla="*/ 0 w 46"/>
                <a:gd name="T3" fmla="*/ 2147483647 h 227"/>
                <a:gd name="T4" fmla="*/ 2147483647 w 46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0839" name="テキスト ボックス 27"/>
          <p:cNvSpPr txBox="1">
            <a:spLocks noChangeArrowheads="1"/>
          </p:cNvSpPr>
          <p:nvPr/>
        </p:nvSpPr>
        <p:spPr bwMode="auto">
          <a:xfrm>
            <a:off x="827584" y="2996952"/>
            <a:ext cx="1152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ペタ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0" name="テキスト ボックス 28"/>
          <p:cNvSpPr txBox="1">
            <a:spLocks noChangeArrowheads="1"/>
          </p:cNvSpPr>
          <p:nvPr/>
        </p:nvSpPr>
        <p:spPr bwMode="auto">
          <a:xfrm>
            <a:off x="2483768" y="836712"/>
            <a:ext cx="1296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ペタ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1" name="テキスト ボックス 29"/>
          <p:cNvSpPr txBox="1">
            <a:spLocks noChangeArrowheads="1"/>
          </p:cNvSpPr>
          <p:nvPr/>
        </p:nvSpPr>
        <p:spPr bwMode="auto">
          <a:xfrm>
            <a:off x="3851920" y="3068960"/>
            <a:ext cx="1296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ペタ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2" name="テキスト ボックス 30"/>
          <p:cNvSpPr txBox="1">
            <a:spLocks noChangeArrowheads="1"/>
          </p:cNvSpPr>
          <p:nvPr/>
        </p:nvSpPr>
        <p:spPr bwMode="auto">
          <a:xfrm>
            <a:off x="5580112" y="836712"/>
            <a:ext cx="1296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ペタ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3" name="テキスト ボックス 31"/>
          <p:cNvSpPr txBox="1">
            <a:spLocks noChangeArrowheads="1"/>
          </p:cNvSpPr>
          <p:nvPr/>
        </p:nvSpPr>
        <p:spPr bwMode="auto">
          <a:xfrm>
            <a:off x="7380288" y="3213101"/>
            <a:ext cx="12241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ペタ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37" name="テキスト ボックス 35"/>
          <p:cNvSpPr txBox="1">
            <a:spLocks noChangeArrowheads="1"/>
          </p:cNvSpPr>
          <p:nvPr/>
        </p:nvSpPr>
        <p:spPr bwMode="auto">
          <a:xfrm>
            <a:off x="468313" y="5373688"/>
            <a:ext cx="8496176" cy="120032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　　のピース</a:t>
            </a:r>
            <a:r>
              <a:rPr lang="ja-JP" altLang="en-US" sz="3600" dirty="0"/>
              <a:t>を、線に沿って動かし　</a:t>
            </a:r>
            <a:endParaRPr lang="en-US" altLang="ja-JP" sz="3600" dirty="0"/>
          </a:p>
          <a:p>
            <a:r>
              <a:rPr lang="ja-JP" altLang="en-US" sz="3600" dirty="0"/>
              <a:t>　　</a:t>
            </a:r>
            <a:r>
              <a:rPr lang="ja-JP" altLang="en-US" sz="3600" dirty="0" smtClean="0"/>
              <a:t>〇</a:t>
            </a:r>
            <a:r>
              <a:rPr lang="ja-JP" altLang="en-US" sz="3600" dirty="0"/>
              <a:t>に来たところで、</a:t>
            </a:r>
            <a:r>
              <a:rPr lang="en-US" altLang="ja-JP" sz="3600" dirty="0"/>
              <a:t>/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ja-JP" altLang="en-US" sz="3600" dirty="0" smtClean="0">
                <a:solidFill>
                  <a:srgbClr val="C00000"/>
                </a:solidFill>
              </a:rPr>
              <a:t>ペタ</a:t>
            </a:r>
            <a:r>
              <a:rPr lang="ja-JP" altLang="en-US" sz="2000" dirty="0"/>
              <a:t>　</a:t>
            </a:r>
            <a:r>
              <a:rPr lang="en-US" altLang="ja-JP" sz="3600" dirty="0"/>
              <a:t>/</a:t>
            </a:r>
            <a:r>
              <a:rPr lang="ja-JP" altLang="en-US" sz="3600" dirty="0"/>
              <a:t>の発声をする</a:t>
            </a:r>
          </a:p>
        </p:txBody>
      </p:sp>
      <p:grpSp>
        <p:nvGrpSpPr>
          <p:cNvPr id="43" name="グループ化 42"/>
          <p:cNvGrpSpPr/>
          <p:nvPr/>
        </p:nvGrpSpPr>
        <p:grpSpPr>
          <a:xfrm>
            <a:off x="611560" y="5445224"/>
            <a:ext cx="792088" cy="576064"/>
            <a:chOff x="410542" y="3645024"/>
            <a:chExt cx="2289250" cy="1440160"/>
          </a:xfrm>
        </p:grpSpPr>
        <p:sp>
          <p:nvSpPr>
            <p:cNvPr id="44" name="左大かっこ 43"/>
            <p:cNvSpPr/>
            <p:nvPr/>
          </p:nvSpPr>
          <p:spPr>
            <a:xfrm rot="6139929">
              <a:off x="1285795" y="4156186"/>
              <a:ext cx="598524" cy="1078925"/>
            </a:xfrm>
            <a:prstGeom prst="leftBracke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rot="21073708">
              <a:off x="1691680" y="4869160"/>
              <a:ext cx="1008112" cy="216024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" name="グループ化 18"/>
            <p:cNvGrpSpPr/>
            <p:nvPr/>
          </p:nvGrpSpPr>
          <p:grpSpPr>
            <a:xfrm flipH="1">
              <a:off x="611560" y="3645024"/>
              <a:ext cx="1728192" cy="1152128"/>
              <a:chOff x="827584" y="1196752"/>
              <a:chExt cx="2088232" cy="1152128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827584" y="1196752"/>
                <a:ext cx="2088232" cy="1152128"/>
              </a:xfrm>
              <a:prstGeom prst="ellipse">
                <a:avLst/>
              </a:prstGeom>
              <a:solidFill>
                <a:srgbClr val="99FF33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"/>
              <p:cNvSpPr/>
              <p:nvPr/>
            </p:nvSpPr>
            <p:spPr>
              <a:xfrm>
                <a:off x="1331640" y="1412776"/>
                <a:ext cx="216024" cy="216024"/>
              </a:xfrm>
              <a:prstGeom prst="ellipse">
                <a:avLst/>
              </a:prstGeom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 flipV="1">
                <a:off x="899592" y="1844824"/>
                <a:ext cx="936104" cy="14401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円/楕円 46"/>
            <p:cNvSpPr/>
            <p:nvPr/>
          </p:nvSpPr>
          <p:spPr>
            <a:xfrm rot="999658">
              <a:off x="410542" y="4785419"/>
              <a:ext cx="1008112" cy="243056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35"/>
          <p:cNvSpPr txBox="1">
            <a:spLocks noChangeArrowheads="1"/>
          </p:cNvSpPr>
          <p:nvPr/>
        </p:nvSpPr>
        <p:spPr bwMode="auto">
          <a:xfrm>
            <a:off x="395536" y="1196752"/>
            <a:ext cx="1512168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２音節</a:t>
            </a:r>
            <a:endParaRPr lang="en-US" altLang="ja-JP" sz="3600" dirty="0" smtClean="0"/>
          </a:p>
          <a:p>
            <a:r>
              <a:rPr lang="ja-JP" altLang="en-US" sz="3600" dirty="0" smtClean="0"/>
              <a:t>　反復</a:t>
            </a:r>
            <a:endParaRPr lang="ja-JP" altLang="en-US" sz="3600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539552" y="3789040"/>
            <a:ext cx="1512168" cy="1296144"/>
            <a:chOff x="539552" y="3789040"/>
            <a:chExt cx="1512168" cy="1296144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827584" y="3789040"/>
              <a:ext cx="1224136" cy="1224136"/>
              <a:chOff x="3851920" y="1556792"/>
              <a:chExt cx="1080120" cy="1080120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3851920" y="1556792"/>
                <a:ext cx="1080120" cy="108012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/>
              <p:cNvGrpSpPr/>
              <p:nvPr/>
            </p:nvGrpSpPr>
            <p:grpSpPr>
              <a:xfrm>
                <a:off x="3995936" y="1772816"/>
                <a:ext cx="864096" cy="648072"/>
                <a:chOff x="410542" y="3645024"/>
                <a:chExt cx="2289250" cy="1440160"/>
              </a:xfrm>
            </p:grpSpPr>
            <p:sp>
              <p:nvSpPr>
                <p:cNvPr id="36" name="左大かっこ 35"/>
                <p:cNvSpPr/>
                <p:nvPr/>
              </p:nvSpPr>
              <p:spPr>
                <a:xfrm rot="6139929">
                  <a:off x="1285795" y="4156186"/>
                  <a:ext cx="598524" cy="1078925"/>
                </a:xfrm>
                <a:prstGeom prst="leftBracket">
                  <a:avLst/>
                </a:prstGeom>
                <a:noFill/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 rot="21073708">
                  <a:off x="1691680" y="4869160"/>
                  <a:ext cx="1008112" cy="216024"/>
                </a:xfrm>
                <a:prstGeom prst="ellipse">
                  <a:avLst/>
                </a:prstGeom>
                <a:solidFill>
                  <a:srgbClr val="92D050"/>
                </a:solidFill>
                <a:ln w="57150">
                  <a:solidFill>
                    <a:srgbClr val="66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8" name="グループ化 18"/>
                <p:cNvGrpSpPr/>
                <p:nvPr/>
              </p:nvGrpSpPr>
              <p:grpSpPr>
                <a:xfrm flipH="1">
                  <a:off x="611560" y="3645024"/>
                  <a:ext cx="1728192" cy="1152128"/>
                  <a:chOff x="827584" y="1196752"/>
                  <a:chExt cx="2088232" cy="1152128"/>
                </a:xfrm>
              </p:grpSpPr>
              <p:sp>
                <p:nvSpPr>
                  <p:cNvPr id="40" name="円/楕円 39"/>
                  <p:cNvSpPr/>
                  <p:nvPr/>
                </p:nvSpPr>
                <p:spPr>
                  <a:xfrm>
                    <a:off x="827584" y="1196752"/>
                    <a:ext cx="2088232" cy="1152128"/>
                  </a:xfrm>
                  <a:prstGeom prst="ellipse">
                    <a:avLst/>
                  </a:prstGeom>
                  <a:solidFill>
                    <a:srgbClr val="99FF33"/>
                  </a:solidFill>
                  <a:ln w="31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円/楕円 4"/>
                  <p:cNvSpPr/>
                  <p:nvPr/>
                </p:nvSpPr>
                <p:spPr>
                  <a:xfrm>
                    <a:off x="1331640" y="1412776"/>
                    <a:ext cx="216024" cy="216024"/>
                  </a:xfrm>
                  <a:prstGeom prst="ellipse">
                    <a:avLst/>
                  </a:prstGeom>
                  <a:ln w="381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42" name="直線コネクタ 41"/>
                  <p:cNvCxnSpPr/>
                  <p:nvPr/>
                </p:nvCxnSpPr>
                <p:spPr>
                  <a:xfrm flipV="1">
                    <a:off x="899592" y="1844824"/>
                    <a:ext cx="936104" cy="144016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円/楕円 38"/>
                <p:cNvSpPr/>
                <p:nvPr/>
              </p:nvSpPr>
              <p:spPr>
                <a:xfrm rot="999658">
                  <a:off x="410542" y="4785419"/>
                  <a:ext cx="1008112" cy="243056"/>
                </a:xfrm>
                <a:prstGeom prst="ellipse">
                  <a:avLst/>
                </a:prstGeom>
                <a:solidFill>
                  <a:srgbClr val="92D050"/>
                </a:solidFill>
                <a:ln w="57150">
                  <a:solidFill>
                    <a:srgbClr val="66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8" name="グループ化 47"/>
            <p:cNvGrpSpPr/>
            <p:nvPr/>
          </p:nvGrpSpPr>
          <p:grpSpPr>
            <a:xfrm>
              <a:off x="539552" y="4509120"/>
              <a:ext cx="504056" cy="576064"/>
              <a:chOff x="314791" y="1911249"/>
              <a:chExt cx="1405677" cy="1290001"/>
            </a:xfrm>
          </p:grpSpPr>
          <p:grpSp>
            <p:nvGrpSpPr>
              <p:cNvPr id="59" name="グループ化 28"/>
              <p:cNvGrpSpPr>
                <a:grpSpLocks/>
              </p:cNvGrpSpPr>
              <p:nvPr/>
            </p:nvGrpSpPr>
            <p:grpSpPr bwMode="auto">
              <a:xfrm rot="3802476">
                <a:off x="947973" y="1628675"/>
                <a:ext cx="489922" cy="1055069"/>
                <a:chOff x="3159849" y="4412581"/>
                <a:chExt cx="1359160" cy="3525657"/>
              </a:xfrm>
            </p:grpSpPr>
            <p:sp>
              <p:nvSpPr>
                <p:cNvPr id="63" name="フローチャート : 論理積ゲート 62"/>
                <p:cNvSpPr/>
                <p:nvPr/>
              </p:nvSpPr>
              <p:spPr>
                <a:xfrm rot="15081942">
                  <a:off x="2035362" y="5581740"/>
                  <a:ext cx="3541773" cy="1122665"/>
                </a:xfrm>
                <a:prstGeom prst="flowChartDelay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sp>
              <p:nvSpPr>
                <p:cNvPr id="64" name="フローチャート : 論理積ゲート 63"/>
                <p:cNvSpPr/>
                <p:nvPr/>
              </p:nvSpPr>
              <p:spPr>
                <a:xfrm rot="14987081">
                  <a:off x="3096406" y="4720043"/>
                  <a:ext cx="723913" cy="749502"/>
                </a:xfrm>
                <a:prstGeom prst="flowChartDelay">
                  <a:avLst/>
                </a:prstGeom>
                <a:solidFill>
                  <a:srgbClr val="FF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60" name="グループ化 46"/>
              <p:cNvGrpSpPr/>
              <p:nvPr/>
            </p:nvGrpSpPr>
            <p:grpSpPr>
              <a:xfrm>
                <a:off x="314791" y="2234266"/>
                <a:ext cx="977081" cy="966984"/>
                <a:chOff x="314791" y="2234266"/>
                <a:chExt cx="977081" cy="966984"/>
              </a:xfrm>
            </p:grpSpPr>
            <p:sp>
              <p:nvSpPr>
                <p:cNvPr id="61" name="角丸四角形 60"/>
                <p:cNvSpPr/>
                <p:nvPr/>
              </p:nvSpPr>
              <p:spPr>
                <a:xfrm rot="2536711">
                  <a:off x="314791" y="2337155"/>
                  <a:ext cx="977081" cy="864095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 rot="18644658">
                  <a:off x="887528" y="2270087"/>
                  <a:ext cx="309381" cy="23773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53" name="グループ化 52"/>
          <p:cNvGrpSpPr/>
          <p:nvPr/>
        </p:nvGrpSpPr>
        <p:grpSpPr>
          <a:xfrm>
            <a:off x="1907704" y="4221088"/>
            <a:ext cx="1584176" cy="954107"/>
            <a:chOff x="1907704" y="4221088"/>
            <a:chExt cx="1584176" cy="954107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2267744" y="4221088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ペタちゃん</a:t>
              </a:r>
              <a:endParaRPr kumimoji="1" lang="ja-JP" altLang="en-US" sz="2800" dirty="0"/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>
              <a:off x="1907704" y="4365104"/>
              <a:ext cx="360040" cy="14401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358 C 0.00625 -0.0289 0.0059 -0.03352 0.00937 -0.04138 C 0.01788 -0.05942 0.02743 -0.07584 0.03489 -0.09456 C 0.03559 -0.09641 0.03541 -0.09873 0.03628 -0.10058 C 0.03819 -0.10474 0.04166 -0.10797 0.04271 -0.11237 C 0.04323 -0.11445 0.04323 -0.11699 0.04444 -0.11838 C 0.05711 -0.13433 0.05086 -0.11838 0.05885 -0.1341 C 0.06319 -0.14289 0.06441 -0.15214 0.07135 -0.15792 C 0.07604 -0.1741 0.08593 -0.17456 0.09357 -0.18774 C 0.09496 -0.18982 0.09548 -0.19306 0.09687 -0.1956 C 0.10399 -0.20809 0.11076 -0.22058 0.11771 -0.23306 C 0.12291 -0.2541 0.11458 -0.22312 0.12239 -0.24508 C 0.12326 -0.2474 0.12326 -0.2504 0.12396 -0.25295 C 0.12673 -0.26058 0.13281 -0.26636 0.13836 -0.27075 C 0.1408 -0.27491 0.14409 -0.27838 0.14635 -0.28254 C 0.14722 -0.28439 0.14722 -0.2867 0.14791 -0.28832 C 0.15104 -0.29664 0.15486 -0.30451 0.15885 -0.31214 C 0.15972 -0.31375 0.15937 -0.31653 0.16059 -0.31792 C 0.1618 -0.31953 0.16371 -0.31953 0.16527 -0.32023 C 0.16632 -0.32185 0.16666 -0.32601 0.16857 -0.32601 C 0.17031 -0.32601 0.17014 -0.32162 0.1717 -0.32023 C 0.17708 -0.31445 0.18611 -0.30612 0.19236 -0.30242 C 0.19444 -0.29826 0.19739 -0.29479 0.19861 -0.2904 C 0.2026 -0.27699 0.20503 -0.26081 0.21163 -0.24878 C 0.21336 -0.23907 0.21632 -0.23514 0.221 -0.22705 C 0.22309 -0.21942 0.225 -0.21572 0.23055 -0.21156 C 0.23298 -0.20277 0.23628 -0.1963 0.23871 -0.18774 C 0.2401 -0.17549 0.24132 -0.16601 0.2467 -0.15584 C 0.25104 -0.13849 0.24357 -0.16532 0.25295 -0.14219 C 0.2625 -0.11861 0.25243 -0.13318 0.26232 -0.12046 C 0.26475 -0.11237 0.26805 -0.10913 0.27205 -0.10266 C 0.27448 -0.09873 0.27847 -0.09086 0.27847 -0.09063 C 0.27882 -0.08855 0.27916 -0.0867 0.27986 -0.08485 C 0.28073 -0.08185 0.28246 -0.0793 0.28316 -0.07676 C 0.28385 -0.07352 0.28368 -0.07006 0.28455 -0.06682 C 0.28524 -0.06451 0.28698 -0.06312 0.28784 -0.06104 C 0.29045 -0.05456 0.29097 -0.04925 0.29427 -0.04323 C 0.29635 -0.03584 0.30034 -0.03399 0.30399 -0.02751 C 0.30677 -0.01688 0.30902 -0.00624 0.3118 0.00416 C 0.31961 -0.00254 0.31527 0.00255 0.32291 -0.01179 C 0.32396 -0.01341 0.32621 -0.01757 0.32621 -0.01734 C 0.32812 -0.02566 0.32864 -0.0393 0.33402 -0.04532 C 0.34062 -0.05202 0.34635 -0.05387 0.35312 -0.05896 C 0.35902 -0.07006 0.35989 -0.08347 0.36597 -0.09456 C 0.36857 -0.10451 0.37222 -0.11098 0.38021 -0.11445 C 0.38507 -0.13318 0.39635 -0.14844 0.40711 -0.16208 C 0.41198 -0.16809 0.4217 -0.17572 0.42482 -0.18358 C 0.42916 -0.19422 0.43541 -0.20162 0.44062 -0.21156 C 0.44218 -0.21919 0.4434 -0.22427 0.44705 -0.23098 C 0.45 -0.24208 0.45729 -0.25688 0.46614 -0.26081 C 0.46909 -0.26566 0.47343 -0.26936 0.47569 -0.27468 C 0.47725 -0.27838 0.47743 -0.28254 0.47882 -0.28647 C 0.48194 -0.29526 0.48906 -0.30451 0.49323 -0.31214 C 0.49496 -0.31537 0.50034 -0.32971 0.50277 -0.32971 C 0.50451 -0.32971 0.50052 -0.32601 0.49948 -0.32393 C 0.49791 -0.32462 0.49323 -0.32647 0.49496 -0.32601 C 0.49896 -0.32485 0.50364 -0.32439 0.50746 -0.32185 C 0.50902 -0.32092 0.50816 -0.31769 0.5092 -0.31607 C 0.51041 -0.31422 0.51232 -0.31352 0.51389 -0.31214 C 0.51892 -0.30682 0.52205 -0.29988 0.52656 -0.29433 C 0.53194 -0.27468 0.52621 -0.28901 0.53611 -0.27653 C 0.54392 -0.26659 0.54705 -0.25479 0.55694 -0.24693 C 0.56076 -0.23283 0.55538 -0.25063 0.56319 -0.23306 C 0.5658 -0.22751 0.56718 -0.22104 0.56961 -0.21503 C 0.57152 -0.2111 0.57465 -0.20786 0.57586 -0.20347 C 0.57639 -0.20138 0.57656 -0.1993 0.5776 -0.19722 C 0.58107 -0.19098 0.58784 -0.18705 0.59184 -0.18173 C 0.5967 -0.15584 0.61284 -0.14612 0.62517 -0.12832 C 0.63021 -0.12115 0.63246 -0.11306 0.63819 -0.10636 C 0.63906 -0.10266 0.64097 -0.09873 0.64132 -0.09456 C 0.64184 -0.08925 0.64149 -0.08393 0.64288 -0.07884 C 0.64375 -0.07584 0.646 -0.07352 0.64757 -0.07098 C 0.64948 -0.06451 0.64826 -0.05711 0.65069 -0.05133 C 0.65277 -0.04601 0.66024 -0.0393 0.66024 -0.03907 C 0.66198 -0.03237 0.66527 -0.02659 0.66684 -0.01965 C 0.6684 -0.01248 0.66805 -0.00462 0.66996 0.00231 C 0.671 0.00578 0.67326 0.00879 0.67465 0.01203 C 0.67586 0.01457 0.67569 0.01873 0.67795 0.02012 C 0.67934 0.02104 0.68021 0.01734 0.68125 0.01596 " pathEditMode="relative" rAng="0" ptsTypes="ffffffffffffffffffffffffffffffffffffffffffffffffffffffffffffffffffffffffffffffA">
                                      <p:cBhvr>
                                        <p:cTn id="35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0" grpId="0"/>
      <p:bldP spid="120841" grpId="0"/>
      <p:bldP spid="120842" grpId="0"/>
      <p:bldP spid="120843" grpId="0"/>
      <p:bldP spid="120837" grpId="0" animBg="1"/>
      <p:bldP spid="5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大かっこ 48"/>
          <p:cNvSpPr/>
          <p:nvPr/>
        </p:nvSpPr>
        <p:spPr>
          <a:xfrm>
            <a:off x="5148064" y="2708920"/>
            <a:ext cx="3024336" cy="1440160"/>
          </a:xfrm>
          <a:prstGeom prst="bracketPair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6084168" y="2996952"/>
            <a:ext cx="0" cy="86409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131840" y="119675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ピ</a:t>
            </a:r>
            <a:r>
              <a:rPr kumimoji="1" lang="ja-JP" altLang="en-US" sz="3600" dirty="0" smtClean="0"/>
              <a:t>ー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9832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ポポポ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59832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ピナモ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4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ババ</a:t>
            </a:r>
            <a:endParaRPr kumimoji="1"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0192" y="53732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バク</a:t>
            </a:r>
            <a:endParaRPr kumimoji="1" lang="ja-JP" altLang="en-US" sz="36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51520" y="332656"/>
            <a:ext cx="1008112" cy="720080"/>
            <a:chOff x="410542" y="3645024"/>
            <a:chExt cx="2289250" cy="1440160"/>
          </a:xfrm>
        </p:grpSpPr>
        <p:sp>
          <p:nvSpPr>
            <p:cNvPr id="22" name="左大かっこ 21"/>
            <p:cNvSpPr/>
            <p:nvPr/>
          </p:nvSpPr>
          <p:spPr>
            <a:xfrm rot="6139929">
              <a:off x="1285795" y="4156186"/>
              <a:ext cx="598524" cy="1078925"/>
            </a:xfrm>
            <a:prstGeom prst="leftBracke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21073708">
              <a:off x="1691680" y="4869160"/>
              <a:ext cx="1008112" cy="216024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 flipH="1">
              <a:off x="611560" y="3645024"/>
              <a:ext cx="1728192" cy="1152128"/>
              <a:chOff x="827584" y="1196752"/>
              <a:chExt cx="2088232" cy="1152128"/>
            </a:xfrm>
          </p:grpSpPr>
          <p:sp>
            <p:nvSpPr>
              <p:cNvPr id="4" name="円/楕円 3"/>
              <p:cNvSpPr/>
              <p:nvPr/>
            </p:nvSpPr>
            <p:spPr>
              <a:xfrm>
                <a:off x="827584" y="1196752"/>
                <a:ext cx="2088232" cy="1152128"/>
              </a:xfrm>
              <a:prstGeom prst="ellipse">
                <a:avLst/>
              </a:prstGeom>
              <a:solidFill>
                <a:srgbClr val="99FF33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1331640" y="1412776"/>
                <a:ext cx="216024" cy="216024"/>
              </a:xfrm>
              <a:prstGeom prst="ellipse">
                <a:avLst/>
              </a:prstGeom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 flipV="1">
                <a:off x="899592" y="1844824"/>
                <a:ext cx="936104" cy="14401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円/楕円 19"/>
            <p:cNvSpPr/>
            <p:nvPr/>
          </p:nvSpPr>
          <p:spPr>
            <a:xfrm rot="999658">
              <a:off x="410542" y="4785419"/>
              <a:ext cx="1008112" cy="243056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1475656" y="260648"/>
            <a:ext cx="7128792" cy="707886"/>
          </a:xfrm>
          <a:prstGeom prst="re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オノマトペの練習プログラム（案）</a:t>
            </a:r>
            <a:endParaRPr kumimoji="1" lang="ja-JP" altLang="en-US" sz="4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9592" y="1268760"/>
            <a:ext cx="2160240" cy="5847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１音＋長音</a:t>
            </a:r>
            <a:endParaRPr kumimoji="1" lang="ja-JP" altLang="en-US" sz="3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99592" y="2132856"/>
            <a:ext cx="2160240" cy="5847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１音節反復</a:t>
            </a:r>
            <a:endParaRPr kumimoji="1" lang="ja-JP" altLang="en-US" sz="3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131840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モーモー</a:t>
            </a:r>
            <a:endParaRPr kumimoji="1" lang="ja-JP" altLang="en-US" sz="3600" dirty="0"/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1907704" y="1844824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131840" y="285293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ペタ</a:t>
            </a:r>
            <a:endParaRPr kumimoji="1" lang="ja-JP" altLang="en-US" sz="4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99592" y="2924944"/>
            <a:ext cx="2160240" cy="5847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異音２音節</a:t>
            </a:r>
            <a:endParaRPr kumimoji="1" lang="ja-JP" altLang="en-US" sz="3200" dirty="0"/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1907704" y="3501008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899592" y="3789040"/>
            <a:ext cx="2160240" cy="5847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３音節反復</a:t>
            </a:r>
            <a:endParaRPr kumimoji="1" lang="ja-JP" altLang="en-US" sz="3200" dirty="0"/>
          </a:p>
        </p:txBody>
      </p:sp>
      <p:cxnSp>
        <p:nvCxnSpPr>
          <p:cNvPr id="63" name="直線矢印コネクタ 62"/>
          <p:cNvCxnSpPr/>
          <p:nvPr/>
        </p:nvCxnSpPr>
        <p:spPr>
          <a:xfrm>
            <a:off x="899592" y="4509120"/>
            <a:ext cx="0" cy="136815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1907704" y="2708920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043608" y="4437112"/>
            <a:ext cx="194421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同音</a:t>
            </a:r>
            <a:r>
              <a:rPr kumimoji="1" lang="en-US" altLang="ja-JP" sz="3200" dirty="0" smtClean="0"/>
              <a:t>AAA</a:t>
            </a:r>
            <a:endParaRPr kumimoji="1" lang="ja-JP" altLang="en-US" sz="3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43608" y="5085184"/>
            <a:ext cx="194421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別音</a:t>
            </a:r>
            <a:r>
              <a:rPr kumimoji="1" lang="en-US" altLang="ja-JP" sz="3200" dirty="0" smtClean="0"/>
              <a:t>ABB</a:t>
            </a:r>
            <a:endParaRPr kumimoji="1" lang="ja-JP" altLang="en-US" sz="32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43608" y="5733256"/>
            <a:ext cx="194421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別</a:t>
            </a:r>
            <a:r>
              <a:rPr kumimoji="1" lang="ja-JP" altLang="en-US" sz="3200" dirty="0" smtClean="0"/>
              <a:t>音</a:t>
            </a:r>
            <a:r>
              <a:rPr kumimoji="1" lang="en-US" altLang="ja-JP" sz="3200" dirty="0" smtClean="0"/>
              <a:t>ABC</a:t>
            </a:r>
            <a:endParaRPr kumimoji="1" lang="ja-JP" altLang="en-US" sz="32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059832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ペタタ</a:t>
            </a:r>
            <a:endParaRPr kumimoji="1" lang="ja-JP" altLang="en-US" sz="3600" dirty="0"/>
          </a:p>
        </p:txBody>
      </p:sp>
      <p:cxnSp>
        <p:nvCxnSpPr>
          <p:cNvPr id="71" name="直線コネクタ 70"/>
          <p:cNvCxnSpPr/>
          <p:nvPr/>
        </p:nvCxnSpPr>
        <p:spPr>
          <a:xfrm>
            <a:off x="5076056" y="1268760"/>
            <a:ext cx="0" cy="50405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652120" y="1268760"/>
            <a:ext cx="216024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　同音</a:t>
            </a:r>
            <a:endParaRPr kumimoji="1" lang="ja-JP" altLang="en-US" sz="32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220072" y="2420888"/>
            <a:ext cx="288032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同音素・異母音</a:t>
            </a:r>
            <a:endParaRPr kumimoji="1" lang="ja-JP" altLang="en-US" sz="3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220072" y="3645024"/>
            <a:ext cx="288032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異音素・同母音</a:t>
            </a:r>
            <a:endParaRPr kumimoji="1" lang="ja-JP" altLang="en-US" sz="32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292080" y="4797152"/>
            <a:ext cx="288032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異音素・異母音</a:t>
            </a:r>
            <a:endParaRPr kumimoji="1" lang="ja-JP" altLang="en-US" sz="3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79512" y="1340768"/>
            <a:ext cx="615553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　　　</a:t>
            </a:r>
            <a:r>
              <a:rPr kumimoji="1" lang="ja-JP" altLang="en-US" sz="2800" dirty="0" smtClean="0"/>
              <a:t>音節数＋音の組合せ</a:t>
            </a:r>
            <a:endParaRPr kumimoji="1" lang="ja-JP" altLang="en-US" sz="28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316416" y="1196752"/>
            <a:ext cx="615553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　　　　　音の組合せ</a:t>
            </a:r>
            <a:endParaRPr kumimoji="1" lang="ja-JP" altLang="en-US" sz="28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00192" y="29969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バブ</a:t>
            </a:r>
            <a:endParaRPr kumimoji="1" lang="ja-JP" altLang="en-US" sz="3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422108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バタ</a:t>
            </a:r>
            <a:endParaRPr kumimoji="1" lang="ja-JP" altLang="en-US" sz="3600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6084168" y="1844824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6084168" y="4221088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4572000" y="6093296"/>
            <a:ext cx="3816424" cy="584775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CCFFFF"/>
                </a:solidFill>
              </a:rPr>
              <a:t>＊</a:t>
            </a:r>
            <a:r>
              <a:rPr kumimoji="1" lang="ja-JP" altLang="en-US" sz="3200" dirty="0" smtClean="0"/>
              <a:t>構音訓練でも実施</a:t>
            </a:r>
            <a:endParaRPr kumimoji="1" lang="ja-JP" altLang="en-US" sz="32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4581128"/>
            <a:ext cx="492443" cy="1512168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 vert="eaVert" wrap="square" rtlCol="0">
            <a:spAutoFit/>
          </a:bodyPr>
          <a:lstStyle/>
          <a:p>
            <a:r>
              <a:rPr kumimoji="1" lang="ja-JP" altLang="en-US" sz="2000" b="1" dirty="0" smtClean="0"/>
              <a:t>無意味音節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" grpId="0"/>
      <p:bldP spid="14" grpId="0"/>
      <p:bldP spid="15" grpId="0"/>
      <p:bldP spid="16" grpId="0"/>
      <p:bldP spid="18" grpId="0"/>
      <p:bldP spid="25" grpId="0" animBg="1"/>
      <p:bldP spid="52" grpId="0" animBg="1"/>
      <p:bldP spid="53" grpId="0"/>
      <p:bldP spid="58" grpId="0"/>
      <p:bldP spid="59" grpId="0" animBg="1"/>
      <p:bldP spid="62" grpId="0" animBg="1"/>
      <p:bldP spid="65" grpId="0" animBg="1"/>
      <p:bldP spid="66" grpId="0" animBg="1"/>
      <p:bldP spid="67" grpId="0" animBg="1"/>
      <p:bldP spid="69" grpId="0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43" grpId="0"/>
      <p:bldP spid="44" grpId="0"/>
      <p:bldP spid="57" grpId="0" animBg="1"/>
      <p:bldP spid="5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83568" y="332656"/>
            <a:ext cx="784887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単音練習</a:t>
            </a:r>
            <a:r>
              <a:rPr kumimoji="1" lang="ja-JP" altLang="en-US" sz="4000" dirty="0" err="1" smtClean="0"/>
              <a:t>ー</a:t>
            </a:r>
            <a:r>
              <a:rPr kumimoji="1" lang="ja-JP" altLang="en-US" sz="4000" dirty="0" smtClean="0"/>
              <a:t>連音練習の順序の問題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26876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まだ多くの音が獲得されていない子ども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2348880"/>
            <a:ext cx="468052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単音の練習から開始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33569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しかしそれだけでは広がりのない音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2132856"/>
            <a:ext cx="1512168" cy="523220"/>
          </a:xfrm>
          <a:prstGeom prst="rect">
            <a:avLst/>
          </a:prstGeom>
          <a:solidFill>
            <a:srgbClr val="CC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アを作る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20272" y="2708920"/>
            <a:ext cx="1512168" cy="523220"/>
          </a:xfrm>
          <a:prstGeom prst="rect">
            <a:avLst/>
          </a:prstGeom>
          <a:solidFill>
            <a:srgbClr val="CC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ブ</a:t>
            </a:r>
            <a:r>
              <a:rPr kumimoji="1" lang="ja-JP" altLang="en-US" sz="2800" dirty="0" smtClean="0"/>
              <a:t>を作る</a:t>
            </a:r>
            <a:endParaRPr kumimoji="1" lang="ja-JP" altLang="en-US" sz="2800" dirty="0"/>
          </a:p>
        </p:txBody>
      </p:sp>
      <p:sp>
        <p:nvSpPr>
          <p:cNvPr id="14" name="下矢印 13"/>
          <p:cNvSpPr/>
          <p:nvPr/>
        </p:nvSpPr>
        <p:spPr>
          <a:xfrm>
            <a:off x="4211960" y="3068960"/>
            <a:ext cx="432048" cy="360040"/>
          </a:xfrm>
          <a:prstGeom prst="downArrow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4509120"/>
            <a:ext cx="8064896" cy="70788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単音と並行しての連音の練習が必要</a:t>
            </a:r>
            <a:endParaRPr kumimoji="1" lang="ja-JP" altLang="en-US" sz="4000" dirty="0"/>
          </a:p>
        </p:txBody>
      </p:sp>
      <p:sp>
        <p:nvSpPr>
          <p:cNvPr id="17" name="下矢印 16"/>
          <p:cNvSpPr/>
          <p:nvPr/>
        </p:nvSpPr>
        <p:spPr>
          <a:xfrm>
            <a:off x="4211960" y="4005064"/>
            <a:ext cx="432048" cy="360040"/>
          </a:xfrm>
          <a:prstGeom prst="downArrow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530120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獲得した単音を資源とした連音を練習</a:t>
            </a:r>
            <a:endParaRPr kumimoji="1" lang="ja-JP" altLang="en-US" sz="3600" dirty="0"/>
          </a:p>
        </p:txBody>
      </p:sp>
      <p:sp>
        <p:nvSpPr>
          <p:cNvPr id="21" name="下矢印 20"/>
          <p:cNvSpPr/>
          <p:nvPr/>
        </p:nvSpPr>
        <p:spPr>
          <a:xfrm>
            <a:off x="4211960" y="1988840"/>
            <a:ext cx="432048" cy="360040"/>
          </a:xfrm>
          <a:prstGeom prst="downArrow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340768"/>
            <a:ext cx="9144000" cy="50405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16016" y="1844824"/>
            <a:ext cx="4032250" cy="71913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　　話声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536" y="1844824"/>
            <a:ext cx="4032250" cy="719137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 indent="274638">
              <a:defRPr/>
            </a:pPr>
            <a:r>
              <a:rPr lang="ja-JP" alt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かわり</a:t>
            </a:r>
            <a:r>
              <a:rPr lang="ja-JP" altLang="en-US" sz="4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ばんこ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12573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横巻き 10"/>
          <p:cNvSpPr/>
          <p:nvPr/>
        </p:nvSpPr>
        <p:spPr>
          <a:xfrm>
            <a:off x="2339975" y="188913"/>
            <a:ext cx="4752975" cy="1079500"/>
          </a:xfrm>
          <a:prstGeom prst="horizontalScroll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kern="0" dirty="0">
                <a:solidFill>
                  <a:schemeClr val="tx2"/>
                </a:solidFill>
              </a:rPr>
              <a:t>　</a:t>
            </a:r>
            <a:r>
              <a:rPr lang="ja-JP" altLang="en-US" sz="4000" kern="0" dirty="0">
                <a:solidFill>
                  <a:schemeClr val="tx2"/>
                </a:solidFill>
              </a:rPr>
              <a:t>今回のキーワード</a:t>
            </a:r>
            <a:endParaRPr lang="ja-JP" altLang="en-US" sz="3600" kern="0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47664" y="5085184"/>
            <a:ext cx="5976664" cy="719137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 indent="182563">
              <a:defRPr/>
            </a:pP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　相対感覚としての学び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88024" y="4005064"/>
            <a:ext cx="3960440" cy="71913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音声情報処理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95536" y="4005064"/>
            <a:ext cx="4032448" cy="71913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「ん」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788024" y="2924944"/>
            <a:ext cx="4032250" cy="71913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　 オノマトペ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2924944"/>
            <a:ext cx="4032250" cy="71913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ja-JP" alt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音のネットワーク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  <p:bldP spid="12" grpId="0" animBg="1"/>
      <p:bldP spid="17" grpId="0" animBg="1"/>
      <p:bldP spid="20" grpId="0" animBg="1"/>
      <p:bldP spid="1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980728"/>
            <a:ext cx="8640960" cy="175432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調音、構音点、有声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無声、通鼻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非通鼻、　　　　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などから、音の組み合わせを考慮して、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練習の種類や順序を検討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260648"/>
            <a:ext cx="3168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このほかにも・・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4797152"/>
            <a:ext cx="8784976" cy="1200329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いつか、つながる音を作るための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</a:t>
            </a:r>
            <a:r>
              <a:rPr kumimoji="1" lang="ja-JP" altLang="en-US" sz="3600" dirty="0" smtClean="0"/>
              <a:t>効果的なプログラムができるかもしれない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1115616" y="3068960"/>
            <a:ext cx="3024336" cy="1224136"/>
          </a:xfrm>
          <a:prstGeom prst="ellips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accent4"/>
                </a:solidFill>
              </a:rPr>
              <a:t>一般的な</a:t>
            </a:r>
            <a:endParaRPr kumimoji="1" lang="en-US" altLang="ja-JP" sz="3200" dirty="0" smtClean="0">
              <a:solidFill>
                <a:schemeClr val="accent4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accent4"/>
                </a:solidFill>
              </a:rPr>
              <a:t>プログラム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860032" y="3140968"/>
            <a:ext cx="3024336" cy="1224136"/>
          </a:xfrm>
          <a:prstGeom prst="ellipse">
            <a:avLst/>
          </a:prstGeom>
          <a:solidFill>
            <a:srgbClr val="CCFF99"/>
          </a:solidFill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/>
                </a:solidFill>
              </a:rPr>
              <a:t>個別の</a:t>
            </a:r>
            <a:endParaRPr kumimoji="1" lang="en-US" altLang="ja-JP" sz="3200" dirty="0" smtClean="0">
              <a:solidFill>
                <a:schemeClr val="accent4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accent4"/>
                </a:solidFill>
              </a:rPr>
              <a:t>プログラム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　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つながった音＝音のネットワーク</a:t>
            </a:r>
            <a:r>
              <a:rPr lang="ja-JP" altLang="en-US" sz="1600" dirty="0" smtClean="0"/>
              <a:t>　</a:t>
            </a:r>
            <a:r>
              <a:rPr lang="ja-JP" altLang="en-US" sz="3600" dirty="0" smtClean="0"/>
              <a:t>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作るための練習　</a:t>
            </a:r>
            <a:r>
              <a:rPr lang="en-US" altLang="ja-JP" sz="3600" dirty="0" smtClean="0"/>
              <a:t>Ⅱ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198884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/>
              <a:t>特殊音節の練習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212976"/>
            <a:ext cx="8424936" cy="769441"/>
          </a:xfrm>
          <a:prstGeom prst="rect">
            <a:avLst/>
          </a:prstGeom>
          <a:solidFill>
            <a:srgbClr val="CCFF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特殊音節＝</a:t>
            </a:r>
            <a:r>
              <a:rPr lang="ja-JP" altLang="en-US" sz="4400" dirty="0" smtClean="0"/>
              <a:t>撥音・促音・長音・拗音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293096"/>
            <a:ext cx="6696744" cy="707886"/>
          </a:xfrm>
          <a:prstGeom prst="rect">
            <a:avLst/>
          </a:prstGeom>
          <a:solidFill>
            <a:srgbClr val="FFCC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※</a:t>
            </a:r>
            <a:r>
              <a:rPr lang="ja-JP" altLang="en-US" sz="4000" dirty="0" smtClean="0">
                <a:solidFill>
                  <a:schemeClr val="accent4"/>
                </a:solidFill>
              </a:rPr>
              <a:t>特殊拍＝特殊音節のリズム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5536" y="2348880"/>
            <a:ext cx="8352928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 smtClean="0">
                <a:solidFill>
                  <a:schemeClr val="accent4"/>
                </a:solidFill>
              </a:rPr>
              <a:t>　　　　　　　</a:t>
            </a:r>
            <a:r>
              <a:rPr lang="ja-JP" altLang="en-US" sz="7200" dirty="0" smtClean="0">
                <a:solidFill>
                  <a:schemeClr val="accent4"/>
                </a:solidFill>
              </a:rPr>
              <a:t>ん</a:t>
            </a:r>
            <a:endParaRPr lang="ja-JP" altLang="en-US" sz="6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267744" y="260648"/>
            <a:ext cx="4464496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</a:rPr>
              <a:t>　</a:t>
            </a:r>
            <a:r>
              <a:rPr lang="ja-JP" altLang="en-US" sz="4800" dirty="0" smtClean="0"/>
              <a:t>「ん」と</a:t>
            </a:r>
            <a:r>
              <a:rPr lang="ja-JP" altLang="en-US" sz="4800" dirty="0"/>
              <a:t>は何か</a:t>
            </a:r>
            <a:endParaRPr lang="ja-JP" altLang="en-US" sz="66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528" y="1268760"/>
            <a:ext cx="8568952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>
                <a:solidFill>
                  <a:schemeClr val="accent4"/>
                </a:solidFill>
              </a:rPr>
              <a:t>日本語において「ん」という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　　文字で表記される音のグループ</a:t>
            </a:r>
            <a:endParaRPr lang="en-US" altLang="ja-JP" sz="4000" dirty="0" smtClean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1520" y="4509120"/>
            <a:ext cx="8568952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>
                <a:solidFill>
                  <a:schemeClr val="accent4"/>
                </a:solidFill>
              </a:rPr>
              <a:t>日本語には、何種類もの「ん」の音が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ある</a:t>
            </a:r>
            <a:endParaRPr lang="en-US" altLang="ja-JP" sz="4000" dirty="0" smtClean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51520" y="2924944"/>
            <a:ext cx="889248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>
                <a:solidFill>
                  <a:schemeClr val="accent4"/>
                </a:solidFill>
              </a:rPr>
              <a:t>長音・拗音・促音とともに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特殊音節のひとつ＝</a:t>
            </a:r>
            <a:r>
              <a:rPr lang="ja-JP" altLang="en-US" sz="4000" dirty="0" smtClean="0">
                <a:solidFill>
                  <a:srgbClr val="C00000"/>
                </a:solidFill>
              </a:rPr>
              <a:t>撥音（はつおん）</a:t>
            </a:r>
            <a:endParaRPr lang="en-US" altLang="ja-JP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979712" y="188640"/>
            <a:ext cx="5544616" cy="707886"/>
          </a:xfrm>
          <a:prstGeom prst="rect">
            <a:avLst/>
          </a:prstGeom>
          <a:solidFill>
            <a:srgbClr val="FFCCFF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　　　「ん」の種類</a:t>
            </a:r>
            <a:endParaRPr lang="en-US" altLang="ja-JP" sz="4000" dirty="0" smtClean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528" y="980728"/>
            <a:ext cx="856895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①</a:t>
            </a:r>
            <a:r>
              <a:rPr lang="ja-JP" altLang="en-US" sz="3600" dirty="0" smtClean="0">
                <a:solidFill>
                  <a:schemeClr val="accent4"/>
                </a:solidFill>
              </a:rPr>
              <a:t>　［ｍ］　唇を閉鎖して出す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1520" y="2420888"/>
            <a:ext cx="856895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②</a:t>
            </a:r>
            <a:r>
              <a:rPr lang="ja-JP" altLang="en-US" sz="3600" dirty="0" smtClean="0">
                <a:solidFill>
                  <a:schemeClr val="accent4"/>
                </a:solidFill>
              </a:rPr>
              <a:t>　［ｎ］　舌を歯茎に当てて出す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51520" y="3789040"/>
            <a:ext cx="856895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③</a:t>
            </a:r>
            <a:r>
              <a:rPr lang="ja-JP" altLang="en-US" sz="3600" dirty="0" smtClean="0">
                <a:solidFill>
                  <a:schemeClr val="accent4"/>
                </a:solidFill>
              </a:rPr>
              <a:t>　［</a:t>
            </a:r>
            <a:r>
              <a:rPr lang="en-US" altLang="ja-JP" sz="3600" dirty="0" smtClean="0">
                <a:solidFill>
                  <a:schemeClr val="accent4"/>
                </a:solidFill>
              </a:rPr>
              <a:t>ŋ</a:t>
            </a:r>
            <a:r>
              <a:rPr lang="ja-JP" altLang="en-US" sz="3600" dirty="0" smtClean="0">
                <a:solidFill>
                  <a:schemeClr val="accent4"/>
                </a:solidFill>
              </a:rPr>
              <a:t>］　後舌を軟口蓋につけて出す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51520" y="5085184"/>
            <a:ext cx="864096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④</a:t>
            </a:r>
            <a:r>
              <a:rPr lang="ja-JP" altLang="en-US" sz="3600" dirty="0" smtClean="0">
                <a:solidFill>
                  <a:schemeClr val="accent4"/>
                </a:solidFill>
              </a:rPr>
              <a:t>　［</a:t>
            </a:r>
            <a:r>
              <a:rPr lang="en-US" altLang="ja-JP" sz="3600" dirty="0" smtClean="0">
                <a:solidFill>
                  <a:schemeClr val="accent4"/>
                </a:solidFill>
              </a:rPr>
              <a:t>N</a:t>
            </a:r>
            <a:r>
              <a:rPr lang="ja-JP" altLang="en-US" sz="3600" dirty="0" smtClean="0">
                <a:solidFill>
                  <a:schemeClr val="accent4"/>
                </a:solidFill>
              </a:rPr>
              <a:t>］　口蓋垂を舌根につけて出す　　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115616" y="1628800"/>
            <a:ext cx="2952328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ト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ボ　サ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マ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923928" y="1628800"/>
            <a:ext cx="5220072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002060"/>
                </a:solidFill>
              </a:rPr>
              <a:t>⇒</a:t>
            </a:r>
            <a:r>
              <a:rPr lang="ja-JP" altLang="en-US" sz="2800" dirty="0" smtClean="0">
                <a:solidFill>
                  <a:schemeClr val="accent4"/>
                </a:solidFill>
              </a:rPr>
              <a:t>後ろの音がマ・バ・パ行音</a:t>
            </a:r>
            <a:endParaRPr lang="en-US" altLang="ja-JP" sz="3200" dirty="0" smtClean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899592" y="3068960"/>
            <a:ext cx="309634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カ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ナ　パ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ダ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779912" y="3140968"/>
            <a:ext cx="536408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002060"/>
                </a:solidFill>
              </a:rPr>
              <a:t>⇒</a:t>
            </a:r>
            <a:r>
              <a:rPr lang="ja-JP" altLang="en-US" sz="2800" dirty="0" smtClean="0">
                <a:solidFill>
                  <a:schemeClr val="accent4"/>
                </a:solidFill>
              </a:rPr>
              <a:t>後ろの音がタ・ダ・ザ・ナ・ラ行音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043608" y="4437112"/>
            <a:ext cx="309634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ト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ガ　ケ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カ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707904" y="4437112"/>
            <a:ext cx="5436096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002060"/>
                </a:solidFill>
              </a:rPr>
              <a:t> </a:t>
            </a:r>
            <a:r>
              <a:rPr lang="ja-JP" altLang="en-US" sz="2800" b="1" dirty="0" smtClean="0">
                <a:solidFill>
                  <a:srgbClr val="002060"/>
                </a:solidFill>
              </a:rPr>
              <a:t>⇒</a:t>
            </a:r>
            <a:r>
              <a:rPr lang="ja-JP" altLang="en-US" sz="2800" dirty="0" smtClean="0">
                <a:solidFill>
                  <a:schemeClr val="accent4"/>
                </a:solidFill>
              </a:rPr>
              <a:t>後ろの音がカ・ガ行音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1115616" y="5733256"/>
            <a:ext cx="280831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ホ</a:t>
            </a:r>
            <a:r>
              <a:rPr lang="ja-JP" altLang="en-US" sz="3600" dirty="0" smtClean="0">
                <a:solidFill>
                  <a:srgbClr val="FF0000"/>
                </a:solidFill>
              </a:rPr>
              <a:t>ン　</a:t>
            </a:r>
            <a:r>
              <a:rPr lang="ja-JP" altLang="en-US" sz="3600" dirty="0" smtClean="0">
                <a:solidFill>
                  <a:schemeClr val="accent4"/>
                </a:solidFill>
              </a:rPr>
              <a:t>ズカ</a:t>
            </a:r>
            <a:r>
              <a:rPr lang="ja-JP" altLang="en-US" sz="3600" dirty="0" smtClean="0">
                <a:solidFill>
                  <a:srgbClr val="FF0000"/>
                </a:solidFill>
              </a:rPr>
              <a:t>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　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3419872" y="5733256"/>
            <a:ext cx="172819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002060"/>
                </a:solidFill>
              </a:rPr>
              <a:t> </a:t>
            </a:r>
            <a:r>
              <a:rPr lang="ja-JP" altLang="en-US" sz="2800" b="1" dirty="0" smtClean="0">
                <a:solidFill>
                  <a:srgbClr val="002060"/>
                </a:solidFill>
              </a:rPr>
              <a:t>⇒</a:t>
            </a:r>
            <a:r>
              <a:rPr lang="ja-JP" altLang="en-US" sz="2800" dirty="0" smtClean="0">
                <a:solidFill>
                  <a:schemeClr val="accent4"/>
                </a:solidFill>
              </a:rPr>
              <a:t>語尾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1520" y="990600"/>
            <a:ext cx="8785800" cy="13582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51520" y="2348880"/>
            <a:ext cx="8770560" cy="13582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51520" y="3717032"/>
            <a:ext cx="8755320" cy="13582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51520" y="5085184"/>
            <a:ext cx="8770560" cy="13582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84168" y="5733256"/>
            <a:ext cx="2592288" cy="954107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他にも数種の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　</a:t>
            </a:r>
            <a:r>
              <a:rPr kumimoji="1" lang="ja-JP" altLang="en-US" sz="2800" dirty="0" smtClean="0"/>
              <a:t>異音あり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59632" y="404664"/>
            <a:ext cx="7056784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　　</a:t>
            </a:r>
            <a:r>
              <a:rPr lang="ja-JP" altLang="en-US" sz="4000" dirty="0" smtClean="0"/>
              <a:t>撥音「ん」の音韻</a:t>
            </a:r>
            <a:r>
              <a:rPr lang="ja-JP" altLang="en-US" sz="4000" dirty="0"/>
              <a:t>・表記の成立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41277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ja-JP" sz="4000" dirty="0" smtClean="0">
                <a:solidFill>
                  <a:schemeClr val="folHlink"/>
                </a:solidFill>
              </a:rPr>
              <a:t>●</a:t>
            </a:r>
            <a:r>
              <a:rPr lang="ja-JP" altLang="en-US" sz="4000" dirty="0" smtClean="0"/>
              <a:t>音韻の発生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20486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平安時代に成立（</a:t>
            </a:r>
            <a:r>
              <a:rPr lang="ja-JP" altLang="en-US" sz="4000" dirty="0" smtClean="0">
                <a:solidFill>
                  <a:srgbClr val="800000"/>
                </a:solidFill>
              </a:rPr>
              <a:t>撥音便の形成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292494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・飲む　飲みて→飲</a:t>
            </a:r>
            <a:r>
              <a:rPr lang="ja-JP" altLang="en-US" sz="4000" dirty="0" smtClean="0">
                <a:solidFill>
                  <a:srgbClr val="C00000"/>
                </a:solidFill>
              </a:rPr>
              <a:t>ん</a:t>
            </a:r>
            <a:r>
              <a:rPr lang="ja-JP" altLang="en-US" sz="4000" dirty="0" smtClean="0"/>
              <a:t>で　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378904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/>
              <a:t>［ん］の表記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1680" y="458112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・平安時代後期に成立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522920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※</a:t>
            </a:r>
            <a:r>
              <a:rPr lang="ja-JP" altLang="en-US" sz="3200" dirty="0" smtClean="0"/>
              <a:t>しかし、その後もさまざまな表記あり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1800" y="5877272"/>
            <a:ext cx="4320480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err="1" smtClean="0"/>
              <a:t>飲ま</a:t>
            </a:r>
            <a:r>
              <a:rPr lang="ja-JP" altLang="en-US" sz="3600" dirty="0" err="1" smtClean="0">
                <a:solidFill>
                  <a:srgbClr val="C00000"/>
                </a:solidFill>
              </a:rPr>
              <a:t>む</a:t>
            </a:r>
            <a:r>
              <a:rPr lang="ja-JP" altLang="en-US" sz="3600" dirty="0" smtClean="0"/>
              <a:t>　あ</a:t>
            </a:r>
            <a:r>
              <a:rPr lang="ja-JP" altLang="en-US" sz="3600" dirty="0" smtClean="0">
                <a:solidFill>
                  <a:srgbClr val="C00000"/>
                </a:solidFill>
              </a:rPr>
              <a:t>ぬ</a:t>
            </a:r>
            <a:r>
              <a:rPr lang="ja-JP" altLang="en-US" sz="3600" dirty="0" smtClean="0"/>
              <a:t>　</a:t>
            </a:r>
            <a:r>
              <a:rPr lang="ja-JP" altLang="en-US" sz="3600" dirty="0" err="1" smtClean="0"/>
              <a:t>お</a:t>
            </a:r>
            <a:r>
              <a:rPr lang="ja-JP" altLang="en-US" sz="3600" dirty="0" smtClean="0"/>
              <a:t>か</a:t>
            </a:r>
            <a:r>
              <a:rPr lang="ja-JP" altLang="en-US" sz="3600" dirty="0" smtClean="0">
                <a:solidFill>
                  <a:srgbClr val="C00000"/>
                </a:solidFill>
              </a:rPr>
              <a:t>う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3573016"/>
            <a:ext cx="4320480" cy="954107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言語はより滑らかに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</a:t>
            </a:r>
            <a:r>
              <a:rPr kumimoji="1" lang="ja-JP" altLang="en-US" sz="2800" dirty="0" smtClean="0"/>
              <a:t>渡るように変化して行く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0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691680" y="260648"/>
            <a:ext cx="5832648" cy="76944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　　　　　</a:t>
            </a:r>
            <a:r>
              <a:rPr lang="ja-JP" altLang="en-US" sz="4400" dirty="0" smtClean="0"/>
              <a:t>「ん」のむずかしさ</a:t>
            </a:r>
            <a:r>
              <a:rPr lang="ja-JP" altLang="en-US" sz="2400" dirty="0"/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196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kumimoji="1" lang="ja-JP" altLang="en-US" sz="4000" dirty="0" smtClean="0"/>
              <a:t>音のスペクトラムが広い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9309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kumimoji="1" lang="ja-JP" altLang="en-US" sz="4000" dirty="0" smtClean="0"/>
              <a:t>拍が認識しにくい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126876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spc="600" dirty="0" smtClean="0">
                <a:solidFill>
                  <a:srgbClr val="FFFF00"/>
                </a:solidFill>
              </a:rPr>
              <a:t>|||</a:t>
            </a:r>
            <a:r>
              <a:rPr lang="en-US" altLang="ja-JP" sz="1600" b="1" spc="600" dirty="0" smtClean="0">
                <a:solidFill>
                  <a:srgbClr val="FF9933"/>
                </a:solidFill>
              </a:rPr>
              <a:t>|||</a:t>
            </a:r>
            <a:r>
              <a:rPr lang="en-US" altLang="ja-JP" b="1" spc="600" dirty="0" smtClean="0">
                <a:solidFill>
                  <a:srgbClr val="FF3300"/>
                </a:solidFill>
              </a:rPr>
              <a:t>|||</a:t>
            </a:r>
            <a:r>
              <a:rPr lang="en-US" altLang="ja-JP" sz="2400" b="1" spc="600" dirty="0" smtClean="0">
                <a:solidFill>
                  <a:srgbClr val="FF0000"/>
                </a:solidFill>
              </a:rPr>
              <a:t>|||</a:t>
            </a:r>
            <a:r>
              <a:rPr lang="en-US" altLang="ja-JP" b="1" spc="600" dirty="0" smtClean="0">
                <a:solidFill>
                  <a:srgbClr val="FF0000"/>
                </a:solidFill>
              </a:rPr>
              <a:t>|||</a:t>
            </a:r>
            <a:r>
              <a:rPr lang="en-US" altLang="ja-JP" sz="1600" b="1" spc="600" dirty="0" smtClean="0">
                <a:solidFill>
                  <a:srgbClr val="FF9933"/>
                </a:solidFill>
              </a:rPr>
              <a:t>||</a:t>
            </a:r>
            <a:r>
              <a:rPr lang="en-US" altLang="ja-JP" sz="1600" b="1" spc="600" dirty="0" smtClean="0">
                <a:solidFill>
                  <a:srgbClr val="FFFF00"/>
                </a:solidFill>
              </a:rPr>
              <a:t>|</a:t>
            </a:r>
            <a:r>
              <a:rPr lang="en-US" altLang="ja-JP" sz="1200" b="1" spc="600" dirty="0" smtClean="0">
                <a:solidFill>
                  <a:srgbClr val="FFFF00"/>
                </a:solidFill>
              </a:rPr>
              <a:t>||</a:t>
            </a:r>
            <a:r>
              <a:rPr lang="en-US" altLang="ja-JP" sz="1400" b="1" spc="600" dirty="0" smtClean="0">
                <a:solidFill>
                  <a:srgbClr val="FFFF00"/>
                </a:solidFill>
              </a:rPr>
              <a:t>|</a:t>
            </a:r>
            <a:endParaRPr kumimoji="1" lang="ja-JP" altLang="en-US" sz="1400" b="1" spc="6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7056" y="1916832"/>
            <a:ext cx="8496944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発達障害の子どもは、「ん」の出し分けが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できていないことが多い</a:t>
            </a:r>
            <a:endParaRPr kumimoji="1" lang="ja-JP" altLang="en-US" sz="3600" dirty="0"/>
          </a:p>
        </p:txBody>
      </p:sp>
      <p:sp>
        <p:nvSpPr>
          <p:cNvPr id="14" name="右矢印 13"/>
          <p:cNvSpPr/>
          <p:nvPr/>
        </p:nvSpPr>
        <p:spPr>
          <a:xfrm>
            <a:off x="5796136" y="3717032"/>
            <a:ext cx="360040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3501008"/>
            <a:ext cx="532859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円滑な音の渡りができない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5013176"/>
            <a:ext cx="5904656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「ん」を１拍として認識しにくい</a:t>
            </a:r>
            <a:endParaRPr kumimoji="1"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5661248"/>
            <a:ext cx="7272808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発話や書字の際の脱落　</a:t>
            </a:r>
            <a:r>
              <a:rPr kumimoji="1" lang="ja-JP" altLang="en-US" sz="3200" dirty="0" smtClean="0"/>
              <a:t>トンボ→トボ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16216" y="4581128"/>
            <a:ext cx="2376264" cy="1200329"/>
          </a:xfrm>
          <a:prstGeom prst="rect">
            <a:avLst/>
          </a:prstGeom>
          <a:solidFill>
            <a:srgbClr val="FF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ラッパ→ラッパ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ン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r>
              <a:rPr kumimoji="1" lang="ja-JP" altLang="en-US" sz="2400" b="1" dirty="0" err="1" smtClean="0">
                <a:solidFill>
                  <a:schemeClr val="accent4"/>
                </a:solidFill>
              </a:rPr>
              <a:t>のような</a:t>
            </a:r>
            <a:endParaRPr kumimoji="1" lang="en-US" altLang="ja-JP" sz="2400" b="1" dirty="0" smtClean="0">
              <a:solidFill>
                <a:schemeClr val="accent4"/>
              </a:solidFill>
            </a:endParaRPr>
          </a:p>
          <a:p>
            <a:r>
              <a:rPr lang="ja-JP" altLang="en-US" sz="2400" b="1" dirty="0" smtClean="0">
                <a:solidFill>
                  <a:schemeClr val="accent4"/>
                </a:solidFill>
              </a:rPr>
              <a:t>過剰</a:t>
            </a:r>
            <a:r>
              <a:rPr kumimoji="1" lang="ja-JP" altLang="en-US" sz="2400" b="1" dirty="0" smtClean="0">
                <a:solidFill>
                  <a:schemeClr val="accent4"/>
                </a:solidFill>
              </a:rPr>
              <a:t>エラーもあり</a:t>
            </a:r>
            <a:endParaRPr kumimoji="1" lang="ja-JP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156176" y="2996952"/>
            <a:ext cx="2448272" cy="52322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u="sng" dirty="0" smtClean="0"/>
              <a:t>k</a:t>
            </a:r>
            <a:r>
              <a:rPr lang="ja-JP" altLang="en-US" sz="2800" u="sng" dirty="0" smtClean="0"/>
              <a:t>ａ</a:t>
            </a:r>
            <a:r>
              <a:rPr lang="en-US" altLang="ja-JP" sz="2800" b="1" u="sng" dirty="0" smtClean="0">
                <a:solidFill>
                  <a:srgbClr val="000099"/>
                </a:solidFill>
                <a:latin typeface="ＭＳ Ｐゴシック" pitchFamily="50" charset="-128"/>
              </a:rPr>
              <a:t>u</a:t>
            </a:r>
            <a:r>
              <a:rPr lang="ja-JP" altLang="en-US" sz="2800" u="sng" dirty="0" smtClean="0">
                <a:latin typeface="ＭＳ Ｐゴシック" pitchFamily="50" charset="-128"/>
              </a:rPr>
              <a:t>ｄａ</a:t>
            </a:r>
            <a:r>
              <a:rPr lang="ja-JP" altLang="en-US" sz="1600" dirty="0" smtClean="0">
                <a:latin typeface="ＭＳ Ｐゴシック" pitchFamily="50" charset="-128"/>
              </a:rPr>
              <a:t>，</a:t>
            </a:r>
            <a:r>
              <a:rPr lang="en-US" altLang="ja-JP" sz="2800" u="sng" dirty="0" smtClean="0">
                <a:latin typeface="ＭＳ Ｐゴシック" pitchFamily="50" charset="-128"/>
              </a:rPr>
              <a:t>k</a:t>
            </a:r>
            <a:r>
              <a:rPr lang="ja-JP" altLang="en-US" sz="2800" u="sng" dirty="0" smtClean="0">
                <a:latin typeface="ＭＳ Ｐゴシック" pitchFamily="50" charset="-128"/>
              </a:rPr>
              <a:t>ａ</a:t>
            </a:r>
            <a:r>
              <a:rPr lang="en-US" altLang="ja-JP" sz="2800" b="1" u="sng" dirty="0" smtClean="0">
                <a:solidFill>
                  <a:srgbClr val="002060"/>
                </a:solidFill>
                <a:latin typeface="ＭＳ Ｐゴシック" pitchFamily="50" charset="-128"/>
              </a:rPr>
              <a:t>m</a:t>
            </a:r>
            <a:r>
              <a:rPr lang="ja-JP" altLang="en-US" sz="2800" u="sng" dirty="0" smtClean="0">
                <a:latin typeface="ＭＳ Ｐゴシック" pitchFamily="50" charset="-128"/>
              </a:rPr>
              <a:t>ｄａ</a:t>
            </a:r>
            <a:endParaRPr lang="ja-JP" altLang="en-US" sz="1600" u="sng" dirty="0">
              <a:latin typeface="ＭＳ Ｐゴシック" pitchFamily="50" charset="-128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64088" y="2564904"/>
            <a:ext cx="2376264" cy="52322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/>
              <a:t>かん</a:t>
            </a:r>
            <a:r>
              <a:rPr lang="ja-JP" altLang="en-US" sz="2800" dirty="0" smtClean="0"/>
              <a:t>だ </a:t>
            </a:r>
            <a:r>
              <a:rPr lang="en-US" altLang="ja-JP" sz="2800" dirty="0" err="1" smtClean="0"/>
              <a:t>ka</a:t>
            </a:r>
            <a:r>
              <a:rPr lang="en-US" altLang="ja-JP" sz="2800" b="1" dirty="0" err="1" smtClean="0">
                <a:solidFill>
                  <a:srgbClr val="C00000"/>
                </a:solidFill>
              </a:rPr>
              <a:t>n</a:t>
            </a:r>
            <a:r>
              <a:rPr lang="en-US" altLang="ja-JP" sz="2800" dirty="0" err="1" smtClean="0"/>
              <a:t>da</a:t>
            </a:r>
            <a:r>
              <a:rPr lang="ja-JP" altLang="en-US" sz="1400" dirty="0"/>
              <a:t>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6176" y="3573016"/>
            <a:ext cx="2520280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明瞭度低下</a:t>
            </a:r>
            <a:endParaRPr kumimoji="1" lang="ja-JP" altLang="en-US" sz="3600" dirty="0"/>
          </a:p>
        </p:txBody>
      </p:sp>
      <p:sp>
        <p:nvSpPr>
          <p:cNvPr id="23" name="フリーフォーム 22"/>
          <p:cNvSpPr/>
          <p:nvPr/>
        </p:nvSpPr>
        <p:spPr>
          <a:xfrm>
            <a:off x="5940152" y="3068960"/>
            <a:ext cx="288032" cy="216024"/>
          </a:xfrm>
          <a:custGeom>
            <a:avLst/>
            <a:gdLst>
              <a:gd name="connsiteX0" fmla="*/ 0 w 167640"/>
              <a:gd name="connsiteY0" fmla="*/ 0 h 177800"/>
              <a:gd name="connsiteX1" fmla="*/ 45720 w 167640"/>
              <a:gd name="connsiteY1" fmla="*/ 152400 h 177800"/>
              <a:gd name="connsiteX2" fmla="*/ 167640 w 167640"/>
              <a:gd name="connsiteY2" fmla="*/ 152400 h 177800"/>
              <a:gd name="connsiteX3" fmla="*/ 167640 w 167640"/>
              <a:gd name="connsiteY3" fmla="*/ 1524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" h="177800">
                <a:moveTo>
                  <a:pt x="0" y="0"/>
                </a:moveTo>
                <a:cubicBezTo>
                  <a:pt x="8890" y="63500"/>
                  <a:pt x="17780" y="127000"/>
                  <a:pt x="45720" y="152400"/>
                </a:cubicBezTo>
                <a:cubicBezTo>
                  <a:pt x="73660" y="177800"/>
                  <a:pt x="167640" y="152400"/>
                  <a:pt x="167640" y="152400"/>
                </a:cubicBezTo>
                <a:lnTo>
                  <a:pt x="167640" y="152400"/>
                </a:ln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4" grpId="0" animBg="1"/>
      <p:bldP spid="12" grpId="0" animBg="1"/>
      <p:bldP spid="15" grpId="0" animBg="1"/>
      <p:bldP spid="18" grpId="0" animBg="1"/>
      <p:bldP spid="19" grpId="0" animBg="1"/>
      <p:bldP spid="21" grpId="0" animBg="1"/>
      <p:bldP spid="20" grpId="0" animBg="1"/>
      <p:bldP spid="13" grpId="0" animBg="1"/>
      <p:bldP spid="2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332656"/>
            <a:ext cx="8784976" cy="64633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/>
              <a:t>撥音</a:t>
            </a:r>
            <a:r>
              <a:rPr lang="en-US" altLang="ja-JP" sz="3600" dirty="0" smtClean="0"/>
              <a:t>[</a:t>
            </a:r>
            <a:r>
              <a:rPr lang="ja-JP" altLang="en-US" sz="3600" dirty="0" smtClean="0"/>
              <a:t>ん</a:t>
            </a:r>
            <a:r>
              <a:rPr lang="en-US" altLang="ja-JP" sz="3600" dirty="0" smtClean="0"/>
              <a:t>]</a:t>
            </a:r>
            <a:r>
              <a:rPr lang="ja-JP" altLang="en-US" sz="3600" dirty="0" smtClean="0"/>
              <a:t>促音</a:t>
            </a:r>
            <a:r>
              <a:rPr lang="en-US" altLang="ja-JP" sz="3600" dirty="0" smtClean="0"/>
              <a:t>[</a:t>
            </a:r>
            <a:r>
              <a:rPr lang="ja-JP" altLang="en-US" sz="3600" dirty="0" smtClean="0"/>
              <a:t>っ</a:t>
            </a:r>
            <a:r>
              <a:rPr lang="en-US" altLang="ja-JP" sz="3600" dirty="0" smtClean="0"/>
              <a:t>]</a:t>
            </a:r>
            <a:r>
              <a:rPr lang="ja-JP" altLang="en-US" sz="3600" dirty="0" smtClean="0"/>
              <a:t>長音</a:t>
            </a:r>
            <a:r>
              <a:rPr lang="en-US" altLang="ja-JP" sz="3600" dirty="0" smtClean="0"/>
              <a:t>[</a:t>
            </a:r>
            <a:r>
              <a:rPr lang="ja-JP" altLang="en-US" sz="3600" dirty="0" err="1" smtClean="0"/>
              <a:t>ー</a:t>
            </a:r>
            <a:r>
              <a:rPr lang="en-US" altLang="ja-JP" sz="3600" dirty="0" smtClean="0"/>
              <a:t>]</a:t>
            </a:r>
            <a:r>
              <a:rPr lang="ja-JP" altLang="en-US" sz="3600" dirty="0" smtClean="0"/>
              <a:t>の発音状況チェック</a:t>
            </a:r>
            <a:endParaRPr lang="ja-JP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1268760"/>
            <a:ext cx="108012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400" dirty="0" smtClean="0"/>
              <a:t>[</a:t>
            </a:r>
            <a:r>
              <a:rPr lang="ja-JP" altLang="en-US" sz="4400" dirty="0" smtClean="0"/>
              <a:t>ん</a:t>
            </a:r>
            <a:r>
              <a:rPr lang="en-US" altLang="ja-JP" sz="4400" dirty="0" smtClean="0"/>
              <a:t>]</a:t>
            </a:r>
            <a:endParaRPr lang="ja-JP" alt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91680" y="1268760"/>
            <a:ext cx="590465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すべて</a:t>
            </a:r>
            <a:r>
              <a:rPr lang="en-US" altLang="ja-JP" sz="3600" dirty="0" smtClean="0"/>
              <a:t>[</a:t>
            </a:r>
            <a:r>
              <a:rPr lang="ja-JP" altLang="en-US" sz="3600" dirty="0" err="1" smtClean="0"/>
              <a:t>ｍ</a:t>
            </a:r>
            <a:r>
              <a:rPr lang="en-US" altLang="ja-JP" sz="3600" dirty="0" smtClean="0"/>
              <a:t>]</a:t>
            </a:r>
            <a:r>
              <a:rPr lang="ja-JP" altLang="en-US" sz="3600" dirty="0" smtClean="0"/>
              <a:t>で出している</a:t>
            </a:r>
            <a:endParaRPr lang="ja-JP" alt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1680" y="2924944"/>
            <a:ext cx="633670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en-US" altLang="ja-JP" sz="3600" dirty="0" smtClean="0">
                <a:solidFill>
                  <a:schemeClr val="accent4"/>
                </a:solidFill>
              </a:rPr>
              <a:t>[</a:t>
            </a:r>
            <a:r>
              <a:rPr lang="ja-JP" altLang="en-US" sz="3600" dirty="0" err="1" smtClean="0">
                <a:solidFill>
                  <a:schemeClr val="accent4"/>
                </a:solidFill>
              </a:rPr>
              <a:t>ｍ</a:t>
            </a:r>
            <a:r>
              <a:rPr lang="en-US" altLang="ja-JP" sz="3600" dirty="0" smtClean="0">
                <a:solidFill>
                  <a:schemeClr val="accent4"/>
                </a:solidFill>
              </a:rPr>
              <a:t>]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が</a:t>
            </a:r>
            <a:r>
              <a:rPr lang="ja-JP" altLang="en-US" sz="3600" dirty="0" smtClean="0"/>
              <a:t>唇歯音になっている</a:t>
            </a:r>
            <a:endParaRPr lang="ja-JP" alt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1680" y="2060848"/>
            <a:ext cx="633670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>
                <a:solidFill>
                  <a:schemeClr val="accent4"/>
                </a:solidFill>
              </a:rPr>
              <a:t>母音になっている場合がある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2636912"/>
            <a:ext cx="2376264" cy="400110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シ</a:t>
            </a:r>
            <a:r>
              <a:rPr kumimoji="1" lang="ja-JP" altLang="en-US" sz="2000" b="1" u="sng" dirty="0" smtClean="0"/>
              <a:t>ン</a:t>
            </a:r>
            <a:r>
              <a:rPr kumimoji="1" lang="ja-JP" altLang="en-US" sz="2000" b="1" dirty="0" smtClean="0"/>
              <a:t>ブン</a:t>
            </a:r>
            <a:r>
              <a:rPr lang="ja-JP" altLang="en-US" sz="2000" b="1" dirty="0" smtClean="0"/>
              <a:t>→シ</a:t>
            </a:r>
            <a:r>
              <a:rPr lang="ja-JP" altLang="en-US" sz="2000" b="1" u="sng" dirty="0" smtClean="0"/>
              <a:t>ウ</a:t>
            </a:r>
            <a:r>
              <a:rPr lang="ja-JP" altLang="en-US" sz="2000" b="1" dirty="0" smtClean="0"/>
              <a:t>ブ</a:t>
            </a:r>
            <a:r>
              <a:rPr lang="ja-JP" altLang="en-US" sz="2000" b="1" u="sng" dirty="0" smtClean="0"/>
              <a:t>ウ</a:t>
            </a:r>
            <a:endParaRPr kumimoji="1" lang="ja-JP" altLang="en-US" sz="2000" b="1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27776" y="1412776"/>
            <a:ext cx="1881313" cy="400110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口を閉じている</a:t>
            </a:r>
            <a:endParaRPr kumimoji="1" lang="ja-JP" altLang="en-US" sz="2000" b="1" u="sng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7544" y="3789040"/>
            <a:ext cx="108012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400" dirty="0" smtClean="0"/>
              <a:t>[</a:t>
            </a:r>
            <a:r>
              <a:rPr lang="ja-JP" altLang="en-US" sz="4400" dirty="0" smtClean="0"/>
              <a:t>っ</a:t>
            </a:r>
            <a:r>
              <a:rPr lang="en-US" altLang="ja-JP" sz="4400" dirty="0" smtClean="0"/>
              <a:t>]</a:t>
            </a:r>
            <a:endParaRPr lang="ja-JP" altLang="en-US" sz="24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63688" y="3789040"/>
            <a:ext cx="590465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音の空白がない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少ない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933056"/>
            <a:ext cx="1881313" cy="400110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ロケット→ロケト</a:t>
            </a:r>
            <a:endParaRPr kumimoji="1" lang="ja-JP" altLang="en-US" sz="2000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2280" y="306896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35696" y="4509120"/>
            <a:ext cx="590465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長音になっている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4653136"/>
            <a:ext cx="2232248" cy="400110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キャップ→キャープ</a:t>
            </a:r>
            <a:endParaRPr kumimoji="1" lang="ja-JP" altLang="en-US" sz="2000" b="1" u="sng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395536" y="3645024"/>
            <a:ext cx="87484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67544" y="5373216"/>
            <a:ext cx="108012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400" dirty="0" smtClean="0"/>
              <a:t>[</a:t>
            </a:r>
            <a:r>
              <a:rPr lang="ja-JP" altLang="en-US" sz="4400" dirty="0" err="1" smtClean="0"/>
              <a:t>ー</a:t>
            </a:r>
            <a:r>
              <a:rPr lang="en-US" altLang="ja-JP" sz="4000" dirty="0" smtClean="0"/>
              <a:t>]</a:t>
            </a:r>
            <a:endParaRPr lang="ja-JP" altLang="en-US" sz="40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835696" y="5373216"/>
            <a:ext cx="590465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音の伸ばしがない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少ない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92280" y="5517232"/>
            <a:ext cx="2051720" cy="400110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サッカー→サッカ</a:t>
            </a:r>
            <a:endParaRPr kumimoji="1" lang="ja-JP" altLang="en-US" sz="2000" b="1" u="sng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395536" y="5229200"/>
            <a:ext cx="87484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172400" y="46531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835696" y="6021288"/>
            <a:ext cx="597666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en-US" altLang="ja-JP" sz="3600" dirty="0" smtClean="0"/>
              <a:t>[</a:t>
            </a:r>
            <a:r>
              <a:rPr lang="ja-JP" altLang="en-US" sz="3600" dirty="0" smtClean="0"/>
              <a:t>ん</a:t>
            </a:r>
            <a:r>
              <a:rPr lang="en-US" altLang="ja-JP" sz="3600" dirty="0" smtClean="0"/>
              <a:t>][</a:t>
            </a:r>
            <a:r>
              <a:rPr lang="ja-JP" altLang="en-US" sz="3600" dirty="0" smtClean="0"/>
              <a:t>っ</a:t>
            </a:r>
            <a:r>
              <a:rPr lang="en-US" altLang="ja-JP" sz="3600" dirty="0" smtClean="0"/>
              <a:t>]</a:t>
            </a:r>
            <a:r>
              <a:rPr lang="ja-JP" altLang="en-US" sz="3600" dirty="0" smtClean="0"/>
              <a:t>や母音になっている</a:t>
            </a: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64288" y="6165304"/>
            <a:ext cx="1979712" cy="400110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チーズ→チンズ</a:t>
            </a:r>
            <a:endParaRPr kumimoji="1" lang="ja-JP" altLang="en-US" sz="2000" b="1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2320" y="63963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27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9" grpId="0" animBg="1"/>
      <p:bldP spid="20" grpId="0" animBg="1"/>
      <p:bldP spid="21" grpId="0" animBg="1"/>
      <p:bldP spid="23" grpId="0"/>
      <p:bldP spid="24" grpId="0" animBg="1"/>
      <p:bldP spid="25" grpId="0" animBg="1"/>
      <p:bldP spid="2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63688" y="260648"/>
            <a:ext cx="5832648" cy="76944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　　　　</a:t>
            </a:r>
            <a:r>
              <a:rPr lang="ja-JP" altLang="en-US" dirty="0" smtClean="0"/>
              <a:t>　</a:t>
            </a:r>
            <a:r>
              <a:rPr lang="ja-JP" altLang="en-US" sz="4400" dirty="0" smtClean="0"/>
              <a:t>「ん」の習得：構音</a:t>
            </a:r>
            <a:r>
              <a:rPr lang="ja-JP" altLang="en-US" sz="2400" dirty="0"/>
              <a:t>　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268760"/>
            <a:ext cx="324036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単音での練習</a:t>
            </a:r>
            <a:endParaRPr kumimoji="1" lang="ja-JP" altLang="en-US" sz="4000" dirty="0"/>
          </a:p>
        </p:txBody>
      </p:sp>
      <p:pic>
        <p:nvPicPr>
          <p:cNvPr id="1026" name="Picture 2" descr="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2235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55576" y="2060848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・作りやすい［ｍ］や、</a:t>
            </a:r>
            <a:r>
              <a:rPr kumimoji="1" lang="ja-JP" altLang="en-US" sz="3600" dirty="0" smtClean="0"/>
              <a:t>　</a:t>
            </a:r>
            <a:r>
              <a:rPr kumimoji="1" lang="ja-JP" altLang="en-US" sz="4000" dirty="0" smtClean="0"/>
              <a:t>［</a:t>
            </a:r>
            <a:r>
              <a:rPr kumimoji="1" lang="en-US" altLang="ja-JP" sz="4000" dirty="0" smtClean="0"/>
              <a:t>N</a:t>
            </a:r>
            <a:r>
              <a:rPr kumimoji="1" lang="ja-JP" altLang="en-US" sz="4000" dirty="0" smtClean="0"/>
              <a:t>］で練習</a:t>
            </a:r>
            <a:endParaRPr kumimoji="1" lang="ja-JP" altLang="en-US" sz="4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580112" y="2708920"/>
            <a:ext cx="936104" cy="720080"/>
            <a:chOff x="5148064" y="2780928"/>
            <a:chExt cx="936104" cy="720080"/>
          </a:xfrm>
        </p:grpSpPr>
        <p:sp>
          <p:nvSpPr>
            <p:cNvPr id="15" name="月 14"/>
            <p:cNvSpPr/>
            <p:nvPr/>
          </p:nvSpPr>
          <p:spPr>
            <a:xfrm rot="5400000">
              <a:off x="5454098" y="2474894"/>
              <a:ext cx="324036" cy="936104"/>
            </a:xfrm>
            <a:prstGeom prst="moon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月 15"/>
            <p:cNvSpPr/>
            <p:nvPr/>
          </p:nvSpPr>
          <p:spPr>
            <a:xfrm rot="16200000">
              <a:off x="5436096" y="2852936"/>
              <a:ext cx="360040" cy="936104"/>
            </a:xfrm>
            <a:prstGeom prst="moon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771800" y="35010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唇を閉じて「ん」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8064" y="35010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口を開けて</a:t>
            </a:r>
            <a:r>
              <a:rPr kumimoji="1" lang="ja-JP" altLang="en-US" sz="2400" b="1" dirty="0" smtClean="0"/>
              <a:t>「ん」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9592" y="4869160"/>
            <a:ext cx="3384376" cy="707886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パンダ　</a:t>
            </a:r>
            <a:r>
              <a:rPr kumimoji="1" lang="en-US" altLang="ja-JP" sz="4000" dirty="0" smtClean="0"/>
              <a:t>pa</a:t>
            </a:r>
            <a:r>
              <a:rPr kumimoji="1" lang="en-US" altLang="ja-JP" sz="4000" b="1" dirty="0" smtClean="0">
                <a:solidFill>
                  <a:srgbClr val="C00000"/>
                </a:solidFill>
              </a:rPr>
              <a:t>n</a:t>
            </a:r>
            <a:r>
              <a:rPr kumimoji="1" lang="en-US" altLang="ja-JP" sz="4000" dirty="0" smtClean="0"/>
              <a:t>da</a:t>
            </a:r>
            <a:endParaRPr kumimoji="1" lang="ja-JP" altLang="en-US" sz="40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683568" y="2132856"/>
            <a:ext cx="0" cy="187220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矢印 25"/>
          <p:cNvSpPr/>
          <p:nvPr/>
        </p:nvSpPr>
        <p:spPr>
          <a:xfrm>
            <a:off x="4283968" y="5085184"/>
            <a:ext cx="288032" cy="216024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72000" y="486916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歯茎に舌を当てて出す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03848" y="558924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×</a:t>
            </a:r>
            <a:r>
              <a:rPr lang="ja-JP" altLang="en-US" sz="3200" dirty="0" smtClean="0"/>
              <a:t>口を閉じる　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ウになっている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4149080"/>
            <a:ext cx="324036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単語での練習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35896" y="13407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3600" dirty="0" smtClean="0"/>
              <a:t>大まかな「ん」を象る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  <p:bldP spid="22" grpId="0" animBg="1"/>
      <p:bldP spid="26" grpId="0" animBg="1"/>
      <p:bldP spid="27" grpId="0"/>
      <p:bldP spid="28" grpId="0"/>
      <p:bldP spid="21" grpId="0" animBg="1"/>
      <p:bldP spid="2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63688" y="260648"/>
            <a:ext cx="5832648" cy="76944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　　　　</a:t>
            </a:r>
            <a:r>
              <a:rPr lang="ja-JP" altLang="en-US" sz="4400" dirty="0" smtClean="0"/>
              <a:t>「ん」の習得：リズム</a:t>
            </a:r>
            <a:r>
              <a:rPr lang="ja-JP" altLang="en-US" sz="2400" dirty="0"/>
              <a:t>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7624" y="28529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70C0"/>
                </a:solidFill>
              </a:rPr>
              <a:t>●　●　</a:t>
            </a:r>
            <a:r>
              <a:rPr lang="ja-JP" altLang="en-US" sz="30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●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15616" y="2204864"/>
            <a:ext cx="1512168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トンボ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07704" y="126876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>
                <a:solidFill>
                  <a:srgbClr val="006600"/>
                </a:solidFill>
              </a:rPr>
              <a:t>特殊拍</a:t>
            </a:r>
            <a:r>
              <a:rPr lang="ja-JP" altLang="en-US" sz="4000" dirty="0" smtClean="0"/>
              <a:t>の認識を育てる</a:t>
            </a:r>
            <a:endParaRPr kumimoji="1" lang="ja-JP" altLang="en-US" sz="4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9832" y="2204864"/>
            <a:ext cx="2016224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シンブン</a:t>
            </a:r>
            <a:endParaRPr kumimoji="1" lang="ja-JP" altLang="en-US" sz="4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08104" y="2204864"/>
            <a:ext cx="2952328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シンカンセン</a:t>
            </a:r>
            <a:endParaRPr kumimoji="1" lang="ja-JP" altLang="en-US" sz="4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31840" y="285293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70C0"/>
                </a:solidFill>
              </a:rPr>
              <a:t>●　</a:t>
            </a:r>
            <a:r>
              <a:rPr lang="ja-JP" altLang="en-US" sz="70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●　●　●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80112" y="29249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70C0"/>
                </a:solidFill>
              </a:rPr>
              <a:t>●　</a:t>
            </a:r>
            <a:r>
              <a:rPr lang="ja-JP" altLang="en-US" sz="50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●　</a:t>
            </a:r>
            <a:r>
              <a:rPr lang="ja-JP" altLang="en-US" sz="30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●　●　</a:t>
            </a:r>
            <a:r>
              <a:rPr lang="ja-JP" altLang="en-US" sz="50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●　</a:t>
            </a:r>
            <a:r>
              <a:rPr lang="ja-JP" altLang="en-US" sz="30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●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9552" y="4797152"/>
            <a:ext cx="7344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未知の単語の音の正確な認識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9552" y="5517232"/>
            <a:ext cx="7344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かな文字の正しい表記</a:t>
            </a:r>
            <a:endParaRPr kumimoji="1" lang="ja-JP" altLang="en-US" sz="4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552" y="4077072"/>
            <a:ext cx="7344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>
                <a:solidFill>
                  <a:schemeClr val="accent4"/>
                </a:solidFill>
              </a:rPr>
              <a:t>滑らかな</a:t>
            </a:r>
            <a:r>
              <a:rPr lang="ja-JP" altLang="en-US" sz="4000" dirty="0" smtClean="0"/>
              <a:t>プロソディ</a:t>
            </a:r>
            <a:r>
              <a:rPr lang="en-US" altLang="ja-JP" sz="4000" dirty="0" smtClean="0"/>
              <a:t>―</a:t>
            </a:r>
            <a:r>
              <a:rPr lang="ja-JP" altLang="en-US" sz="4000" dirty="0" smtClean="0"/>
              <a:t>の産生</a:t>
            </a:r>
            <a:endParaRPr kumimoji="1" lang="ja-JP" altLang="en-US" sz="4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56176" y="5589240"/>
            <a:ext cx="28083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に、つながって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行く</a:t>
            </a:r>
            <a:endParaRPr kumimoji="1" lang="ja-JP" altLang="en-US" sz="3200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79512" y="3356992"/>
            <a:ext cx="5832648" cy="6463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　</a:t>
            </a:r>
            <a:r>
              <a:rPr lang="ja-JP" altLang="en-US" sz="3600" dirty="0" smtClean="0"/>
              <a:t>「ん」の音やリズムの習得は</a:t>
            </a:r>
            <a:r>
              <a:rPr lang="ja-JP" altLang="en-US" dirty="0"/>
              <a:t>　</a:t>
            </a:r>
            <a:endParaRPr lang="ja-JP" altLang="en-US" sz="2400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179512" y="3356992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9" grpId="0"/>
      <p:bldP spid="23" grpId="0" animBg="1"/>
      <p:bldP spid="25" grpId="0" animBg="1"/>
      <p:bldP spid="30" grpId="0"/>
      <p:bldP spid="31" grpId="0"/>
      <p:bldP spid="32" grpId="0"/>
      <p:bldP spid="35" grpId="0"/>
      <p:bldP spid="36" grpId="0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 字 31"/>
          <p:cNvSpPr/>
          <p:nvPr/>
        </p:nvSpPr>
        <p:spPr>
          <a:xfrm rot="10800000" flipH="1">
            <a:off x="683568" y="1052736"/>
            <a:ext cx="8136904" cy="3672408"/>
          </a:xfrm>
          <a:prstGeom prst="corner">
            <a:avLst>
              <a:gd name="adj1" fmla="val 48824"/>
              <a:gd name="adj2" fmla="val 135710"/>
            </a:avLst>
          </a:prstGeom>
          <a:solidFill>
            <a:srgbClr val="FFCCFF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L 字 30"/>
          <p:cNvSpPr/>
          <p:nvPr/>
        </p:nvSpPr>
        <p:spPr>
          <a:xfrm flipH="1">
            <a:off x="683568" y="2852936"/>
            <a:ext cx="8136904" cy="2592288"/>
          </a:xfrm>
          <a:prstGeom prst="corner">
            <a:avLst>
              <a:gd name="adj1" fmla="val 50000"/>
              <a:gd name="adj2" fmla="val 158112"/>
            </a:avLst>
          </a:prstGeom>
          <a:solidFill>
            <a:srgbClr val="CCFF99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3491880" y="2492896"/>
            <a:ext cx="936104" cy="7920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499992" y="1772816"/>
            <a:ext cx="0" cy="35961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339752" y="188640"/>
            <a:ext cx="4248472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/>
              <a:t>今回のお話しの流れ図</a:t>
            </a:r>
          </a:p>
        </p:txBody>
      </p:sp>
      <p:sp>
        <p:nvSpPr>
          <p:cNvPr id="9222" name="テキスト ボックス 4"/>
          <p:cNvSpPr txBox="1">
            <a:spLocks noChangeArrowheads="1"/>
          </p:cNvSpPr>
          <p:nvPr/>
        </p:nvSpPr>
        <p:spPr bwMode="auto">
          <a:xfrm>
            <a:off x="1476375" y="1196975"/>
            <a:ext cx="5903913" cy="584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sz="3200" dirty="0" smtClean="0"/>
              <a:t>　プロソディの</a:t>
            </a:r>
            <a:r>
              <a:rPr lang="ja-JP" altLang="en-US" sz="3200" dirty="0"/>
              <a:t>基礎知識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3284984"/>
            <a:ext cx="324036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/>
              <a:t>プロソディの発達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2132856"/>
            <a:ext cx="324036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/>
              <a:t>プロソディの構成</a:t>
            </a:r>
            <a:endParaRPr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4077072"/>
            <a:ext cx="244827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indent="92075">
              <a:defRPr/>
            </a:pPr>
            <a:r>
              <a:rPr lang="ja-JP" altLang="en-US" sz="3200" dirty="0" smtClean="0"/>
              <a:t>初期的段階</a:t>
            </a:r>
            <a:endParaRPr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4221088"/>
            <a:ext cx="396044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/>
              <a:t>リズム・アクセント・</a:t>
            </a:r>
            <a:endParaRPr lang="en-US" altLang="ja-JP" sz="3200" dirty="0" smtClean="0"/>
          </a:p>
          <a:p>
            <a:pPr>
              <a:defRPr/>
            </a:pPr>
            <a:r>
              <a:rPr lang="ja-JP" altLang="en-US" sz="3200" dirty="0" smtClean="0"/>
              <a:t>　　　イントネーション</a:t>
            </a:r>
            <a:endParaRPr lang="ja-JP" altLang="en-US" sz="3200" dirty="0"/>
          </a:p>
        </p:txBody>
      </p:sp>
      <p:sp>
        <p:nvSpPr>
          <p:cNvPr id="9243" name="テキスト ボックス 20"/>
          <p:cNvSpPr txBox="1">
            <a:spLocks noChangeArrowheads="1"/>
          </p:cNvSpPr>
          <p:nvPr/>
        </p:nvSpPr>
        <p:spPr bwMode="auto">
          <a:xfrm>
            <a:off x="4932040" y="3212976"/>
            <a:ext cx="3600400" cy="584775"/>
          </a:xfrm>
          <a:prstGeom prst="rect">
            <a:avLst/>
          </a:prstGeom>
          <a:solidFill>
            <a:srgbClr val="CBF3F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sz="3200" dirty="0" smtClean="0"/>
              <a:t>プロソディの練習</a:t>
            </a:r>
            <a:endParaRPr lang="ja-JP" altLang="en-US" sz="3200" dirty="0"/>
          </a:p>
        </p:txBody>
      </p:sp>
      <p:sp>
        <p:nvSpPr>
          <p:cNvPr id="9245" name="テキスト ボックス 23"/>
          <p:cNvSpPr txBox="1">
            <a:spLocks noChangeArrowheads="1"/>
          </p:cNvSpPr>
          <p:nvPr/>
        </p:nvSpPr>
        <p:spPr bwMode="auto">
          <a:xfrm>
            <a:off x="2771800" y="5733256"/>
            <a:ext cx="3743325" cy="5857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/>
              <a:t>学びについての考え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572000" y="5445224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4932040" y="4437112"/>
            <a:ext cx="720080" cy="360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4427984" y="3501008"/>
            <a:ext cx="432048" cy="72008"/>
            <a:chOff x="7164288" y="548680"/>
            <a:chExt cx="648072" cy="72008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7164288" y="548680"/>
              <a:ext cx="6480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7164288" y="620688"/>
              <a:ext cx="6480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 rot="5400000">
            <a:off x="2663788" y="4041068"/>
            <a:ext cx="432048" cy="72008"/>
            <a:chOff x="7164288" y="548680"/>
            <a:chExt cx="648072" cy="72008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7164288" y="548680"/>
              <a:ext cx="6480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164288" y="620688"/>
              <a:ext cx="6480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9222" grpId="0" animBg="1"/>
      <p:bldP spid="6" grpId="0" animBg="1"/>
      <p:bldP spid="7" grpId="0" animBg="1"/>
      <p:bldP spid="15" grpId="0" animBg="1"/>
      <p:bldP spid="16" grpId="0" animBg="1"/>
      <p:bldP spid="9243" grpId="0" animBg="1"/>
      <p:bldP spid="924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3528" y="26064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撥音「ん」だけではなく</a:t>
            </a:r>
            <a:endParaRPr kumimoji="1" lang="ja-JP" altLang="en-US" sz="4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7544" y="1124744"/>
            <a:ext cx="8280920" cy="1323439"/>
          </a:xfrm>
          <a:prstGeom prst="rect">
            <a:avLst/>
          </a:prstGeom>
          <a:solidFill>
            <a:srgbClr val="CCFF9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特殊音節（特殊拍）の音は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日本語のプロソディ</a:t>
            </a:r>
            <a:r>
              <a:rPr lang="en-US" altLang="ja-JP" sz="4000" dirty="0" smtClean="0"/>
              <a:t>―</a:t>
            </a:r>
            <a:r>
              <a:rPr lang="ja-JP" altLang="en-US" sz="4000" dirty="0" smtClean="0"/>
              <a:t>の肝</a:t>
            </a:r>
            <a:endParaRPr kumimoji="1" lang="ja-JP" altLang="en-US" sz="4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536" y="2636912"/>
            <a:ext cx="8424936" cy="1938992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しかし、発達障害の子どもは、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促音「ッ」、長音「－」などの音が、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正確に出せていないことが多い　　　　　　　　　　　　　　　　　　</a:t>
            </a:r>
            <a:endParaRPr kumimoji="1" lang="ja-JP" altLang="en-US" sz="4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4797152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3600" dirty="0" smtClean="0"/>
              <a:t>例えばフットなどの練習でも、</a:t>
            </a:r>
            <a:r>
              <a:rPr kumimoji="1" lang="ja-JP" altLang="en-US" sz="3600" dirty="0" smtClean="0"/>
              <a:t>特殊拍が　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</a:t>
            </a:r>
            <a:r>
              <a:rPr kumimoji="1" lang="ja-JP" altLang="en-US" sz="3600" dirty="0" smtClean="0"/>
              <a:t>あるとそこでリズムが崩れやすい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051720" y="2348880"/>
            <a:ext cx="5400600" cy="194421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800" dirty="0" smtClean="0"/>
              <a:t>　　</a:t>
            </a:r>
            <a:r>
              <a:rPr lang="ja-JP" altLang="en-US" sz="4800" dirty="0" smtClean="0">
                <a:solidFill>
                  <a:schemeClr val="accent4"/>
                </a:solidFill>
              </a:rPr>
              <a:t>リズムの練習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1043608" y="332656"/>
            <a:ext cx="7416824" cy="7200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　　　　　リズムの練習</a:t>
            </a:r>
            <a:endParaRPr kumimoji="1"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12776"/>
            <a:ext cx="1368152" cy="769441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対象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412776"/>
            <a:ext cx="72008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１文レベル以上の発話、もしくは、</a:t>
            </a:r>
            <a:endParaRPr lang="en-US" altLang="ja-JP" sz="3600" dirty="0" smtClean="0">
              <a:solidFill>
                <a:srgbClr val="C00000"/>
              </a:solidFill>
            </a:endParaRPr>
          </a:p>
          <a:p>
            <a:r>
              <a:rPr lang="ja-JP" altLang="en-US" sz="3600" dirty="0" smtClean="0">
                <a:solidFill>
                  <a:srgbClr val="C00000"/>
                </a:solidFill>
              </a:rPr>
              <a:t>　　　かな文字音読が可能な</a:t>
            </a:r>
            <a:r>
              <a:rPr kumimoji="1" lang="ja-JP" altLang="en-US" sz="3600" dirty="0" smtClean="0"/>
              <a:t>子ども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149080"/>
            <a:ext cx="1368152" cy="769441"/>
          </a:xfrm>
          <a:prstGeom prst="rect">
            <a:avLst/>
          </a:prstGeom>
          <a:solidFill>
            <a:srgbClr val="FFCC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目的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88" y="4149080"/>
            <a:ext cx="7128792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発話や音読における、一定のリズム・テンポの習得・維持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2708920"/>
            <a:ext cx="72008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吃音、早口、発話不明瞭</a:t>
            </a:r>
            <a:r>
              <a:rPr kumimoji="1" lang="ja-JP" altLang="en-US" sz="3600" dirty="0" smtClean="0"/>
              <a:t>などの問題を持つ子ども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5517232"/>
            <a:ext cx="92170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7030A0"/>
                </a:solidFill>
                <a:latin typeface="ＭＳ Ｐゴシック"/>
                <a:ea typeface="ＭＳ Ｐゴシック"/>
              </a:rPr>
              <a:t>✾</a:t>
            </a:r>
            <a:r>
              <a:rPr lang="ja-JP" altLang="en-US" sz="3600" dirty="0" smtClean="0">
                <a:solidFill>
                  <a:schemeClr val="accent4"/>
                </a:solidFill>
              </a:rPr>
              <a:t>リズムやことばの速さ対する　　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　　　　気づき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を高める（自分が音の上に立つ）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/>
          <p:cNvSpPr/>
          <p:nvPr/>
        </p:nvSpPr>
        <p:spPr>
          <a:xfrm>
            <a:off x="251520" y="5877272"/>
            <a:ext cx="8640960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きの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｜う、｜ゆき｜が、｜ふり｜まし｜た。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79512" y="4149080"/>
            <a:ext cx="8640960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あさ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っ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て｜サ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ッ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｜カ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ー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｜いく｜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ん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だ｜よ。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51520" y="2420888"/>
            <a:ext cx="8712968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はや｜しの｜なか｜から｜でて｜きた｜ぞ。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7664" y="1052736"/>
            <a:ext cx="6984776" cy="584775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kern="0" dirty="0"/>
              <a:t>フットによる文の</a:t>
            </a:r>
            <a:r>
              <a:rPr lang="ja-JP" altLang="en-US" sz="3200" kern="0" dirty="0" smtClean="0"/>
              <a:t>音読・復唱練習①　１文</a:t>
            </a:r>
            <a:endParaRPr lang="en-US" altLang="ja-JP" sz="3200" kern="0" dirty="0"/>
          </a:p>
        </p:txBody>
      </p:sp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1907704" y="2276872"/>
            <a:ext cx="288925" cy="296863"/>
            <a:chOff x="899592" y="4365104"/>
            <a:chExt cx="288032" cy="296416"/>
          </a:xfrm>
        </p:grpSpPr>
        <p:cxnSp>
          <p:nvCxnSpPr>
            <p:cNvPr id="13" name="直線コネクタ 12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3"/>
          <p:cNvGrpSpPr>
            <a:grpSpLocks/>
          </p:cNvGrpSpPr>
          <p:nvPr/>
        </p:nvGrpSpPr>
        <p:grpSpPr bwMode="auto">
          <a:xfrm>
            <a:off x="5868144" y="2276872"/>
            <a:ext cx="287338" cy="296863"/>
            <a:chOff x="899592" y="4365104"/>
            <a:chExt cx="288032" cy="296416"/>
          </a:xfrm>
        </p:grpSpPr>
        <p:cxnSp>
          <p:nvCxnSpPr>
            <p:cNvPr id="25" name="直線コネクタ 24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26"/>
          <p:cNvGrpSpPr>
            <a:grpSpLocks/>
          </p:cNvGrpSpPr>
          <p:nvPr/>
        </p:nvGrpSpPr>
        <p:grpSpPr bwMode="auto">
          <a:xfrm>
            <a:off x="8388424" y="2276872"/>
            <a:ext cx="287338" cy="296863"/>
            <a:chOff x="899592" y="4365104"/>
            <a:chExt cx="288032" cy="296416"/>
          </a:xfrm>
        </p:grpSpPr>
        <p:cxnSp>
          <p:nvCxnSpPr>
            <p:cNvPr id="28" name="直線コネクタ 27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29"/>
          <p:cNvGrpSpPr>
            <a:grpSpLocks/>
          </p:cNvGrpSpPr>
          <p:nvPr/>
        </p:nvGrpSpPr>
        <p:grpSpPr bwMode="auto">
          <a:xfrm>
            <a:off x="4572000" y="2276872"/>
            <a:ext cx="287337" cy="296863"/>
            <a:chOff x="899592" y="4365104"/>
            <a:chExt cx="288032" cy="296416"/>
          </a:xfrm>
        </p:grpSpPr>
        <p:cxnSp>
          <p:nvCxnSpPr>
            <p:cNvPr id="31" name="直線コネクタ 30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32"/>
          <p:cNvGrpSpPr>
            <a:grpSpLocks/>
          </p:cNvGrpSpPr>
          <p:nvPr/>
        </p:nvGrpSpPr>
        <p:grpSpPr bwMode="auto">
          <a:xfrm>
            <a:off x="7092280" y="2276872"/>
            <a:ext cx="288925" cy="296863"/>
            <a:chOff x="899592" y="4365104"/>
            <a:chExt cx="288032" cy="296416"/>
          </a:xfrm>
        </p:grpSpPr>
        <p:cxnSp>
          <p:nvCxnSpPr>
            <p:cNvPr id="34" name="直線コネクタ 33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35"/>
          <p:cNvGrpSpPr>
            <a:grpSpLocks/>
          </p:cNvGrpSpPr>
          <p:nvPr/>
        </p:nvGrpSpPr>
        <p:grpSpPr bwMode="auto">
          <a:xfrm>
            <a:off x="683568" y="2276872"/>
            <a:ext cx="288925" cy="296863"/>
            <a:chOff x="899592" y="4365104"/>
            <a:chExt cx="288032" cy="296416"/>
          </a:xfrm>
        </p:grpSpPr>
        <p:cxnSp>
          <p:nvCxnSpPr>
            <p:cNvPr id="37" name="直線コネクタ 36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38"/>
          <p:cNvGrpSpPr>
            <a:grpSpLocks/>
          </p:cNvGrpSpPr>
          <p:nvPr/>
        </p:nvGrpSpPr>
        <p:grpSpPr bwMode="auto">
          <a:xfrm>
            <a:off x="3275856" y="2276872"/>
            <a:ext cx="288925" cy="296863"/>
            <a:chOff x="899592" y="4365104"/>
            <a:chExt cx="288032" cy="296416"/>
          </a:xfrm>
        </p:grpSpPr>
        <p:cxnSp>
          <p:nvCxnSpPr>
            <p:cNvPr id="40" name="直線コネクタ 39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19"/>
          <p:cNvGrpSpPr>
            <a:grpSpLocks/>
          </p:cNvGrpSpPr>
          <p:nvPr/>
        </p:nvGrpSpPr>
        <p:grpSpPr bwMode="auto">
          <a:xfrm>
            <a:off x="3059832" y="4005064"/>
            <a:ext cx="288925" cy="296863"/>
            <a:chOff x="899592" y="4365104"/>
            <a:chExt cx="288032" cy="296416"/>
          </a:xfrm>
        </p:grpSpPr>
        <p:cxnSp>
          <p:nvCxnSpPr>
            <p:cNvPr id="36" name="直線コネクタ 35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35"/>
          <p:cNvGrpSpPr>
            <a:grpSpLocks/>
          </p:cNvGrpSpPr>
          <p:nvPr/>
        </p:nvGrpSpPr>
        <p:grpSpPr bwMode="auto">
          <a:xfrm>
            <a:off x="1691680" y="4005064"/>
            <a:ext cx="288925" cy="296863"/>
            <a:chOff x="899592" y="4365104"/>
            <a:chExt cx="288032" cy="296416"/>
          </a:xfrm>
        </p:grpSpPr>
        <p:cxnSp>
          <p:nvCxnSpPr>
            <p:cNvPr id="46" name="直線コネクタ 45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38"/>
          <p:cNvGrpSpPr>
            <a:grpSpLocks/>
          </p:cNvGrpSpPr>
          <p:nvPr/>
        </p:nvGrpSpPr>
        <p:grpSpPr bwMode="auto">
          <a:xfrm>
            <a:off x="4283968" y="4005064"/>
            <a:ext cx="288925" cy="296863"/>
            <a:chOff x="899592" y="4365104"/>
            <a:chExt cx="288032" cy="296416"/>
          </a:xfrm>
        </p:grpSpPr>
        <p:cxnSp>
          <p:nvCxnSpPr>
            <p:cNvPr id="49" name="直線コネクタ 48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2051720" y="6021288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15" name="グループ化 29"/>
          <p:cNvGrpSpPr>
            <a:grpSpLocks/>
          </p:cNvGrpSpPr>
          <p:nvPr/>
        </p:nvGrpSpPr>
        <p:grpSpPr bwMode="auto">
          <a:xfrm>
            <a:off x="5508104" y="4005064"/>
            <a:ext cx="287337" cy="296862"/>
            <a:chOff x="899592" y="4365104"/>
            <a:chExt cx="288032" cy="296416"/>
          </a:xfrm>
        </p:grpSpPr>
        <p:cxnSp>
          <p:nvCxnSpPr>
            <p:cNvPr id="43" name="直線コネクタ 42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29"/>
          <p:cNvGrpSpPr>
            <a:grpSpLocks/>
          </p:cNvGrpSpPr>
          <p:nvPr/>
        </p:nvGrpSpPr>
        <p:grpSpPr bwMode="auto">
          <a:xfrm>
            <a:off x="539552" y="4005064"/>
            <a:ext cx="287338" cy="296863"/>
            <a:chOff x="899592" y="4365104"/>
            <a:chExt cx="288032" cy="296416"/>
          </a:xfrm>
        </p:grpSpPr>
        <p:cxnSp>
          <p:nvCxnSpPr>
            <p:cNvPr id="45" name="直線コネクタ 44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29"/>
          <p:cNvGrpSpPr>
            <a:grpSpLocks/>
          </p:cNvGrpSpPr>
          <p:nvPr/>
        </p:nvGrpSpPr>
        <p:grpSpPr bwMode="auto">
          <a:xfrm>
            <a:off x="6660232" y="4005064"/>
            <a:ext cx="287337" cy="296863"/>
            <a:chOff x="899592" y="4365104"/>
            <a:chExt cx="288032" cy="296416"/>
          </a:xfrm>
        </p:grpSpPr>
        <p:cxnSp>
          <p:nvCxnSpPr>
            <p:cNvPr id="53" name="直線コネクタ 52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29"/>
          <p:cNvGrpSpPr>
            <a:grpSpLocks/>
          </p:cNvGrpSpPr>
          <p:nvPr/>
        </p:nvGrpSpPr>
        <p:grpSpPr bwMode="auto">
          <a:xfrm>
            <a:off x="8100392" y="4005064"/>
            <a:ext cx="287337" cy="296863"/>
            <a:chOff x="899592" y="4365104"/>
            <a:chExt cx="288032" cy="296416"/>
          </a:xfrm>
        </p:grpSpPr>
        <p:cxnSp>
          <p:nvCxnSpPr>
            <p:cNvPr id="56" name="直線コネクタ 55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/>
          <p:cNvSpPr txBox="1"/>
          <p:nvPr/>
        </p:nvSpPr>
        <p:spPr>
          <a:xfrm>
            <a:off x="179512" y="18864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リズムの練習①</a:t>
            </a:r>
            <a:endParaRPr kumimoji="1" lang="ja-JP" altLang="en-US" sz="4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51920" y="188640"/>
            <a:ext cx="3888432" cy="707886"/>
          </a:xfrm>
          <a:prstGeom prst="rect">
            <a:avLst/>
          </a:prstGeom>
          <a:solidFill>
            <a:srgbClr val="FFCC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　　　フット</a:t>
            </a:r>
            <a:endParaRPr kumimoji="1" lang="ja-JP" altLang="en-US" sz="4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9512" y="1628800"/>
            <a:ext cx="122413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　平拍</a:t>
            </a:r>
            <a:endParaRPr kumimoji="1" lang="ja-JP" altLang="en-US" sz="2400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9512" y="3356992"/>
            <a:ext cx="266429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特殊</a:t>
            </a:r>
            <a:r>
              <a:rPr kumimoji="1" lang="ja-JP" altLang="en-US" sz="2400" b="1" dirty="0" smtClean="0"/>
              <a:t>拍（特殊音節）</a:t>
            </a:r>
            <a:endParaRPr kumimoji="1" lang="ja-JP" altLang="en-US" sz="24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259632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促音</a:t>
            </a:r>
            <a:endParaRPr kumimoji="1" lang="ja-JP" altLang="en-US" sz="24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987824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促音</a:t>
            </a:r>
            <a:endParaRPr kumimoji="1" lang="ja-JP" altLang="en-US" sz="24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283968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長音</a:t>
            </a:r>
            <a:endParaRPr kumimoji="1" lang="ja-JP" altLang="en-US" sz="24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00192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撥音</a:t>
            </a:r>
            <a:endParaRPr kumimoji="1" lang="ja-JP" altLang="en-US" sz="2400" b="1" dirty="0"/>
          </a:p>
        </p:txBody>
      </p:sp>
      <p:grpSp>
        <p:nvGrpSpPr>
          <p:cNvPr id="69" name="グループ化 19"/>
          <p:cNvGrpSpPr>
            <a:grpSpLocks/>
          </p:cNvGrpSpPr>
          <p:nvPr/>
        </p:nvGrpSpPr>
        <p:grpSpPr bwMode="auto">
          <a:xfrm>
            <a:off x="2987824" y="5733256"/>
            <a:ext cx="288925" cy="296863"/>
            <a:chOff x="899592" y="4365104"/>
            <a:chExt cx="288032" cy="296416"/>
          </a:xfrm>
        </p:grpSpPr>
        <p:cxnSp>
          <p:nvCxnSpPr>
            <p:cNvPr id="70" name="直線コネクタ 69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35"/>
          <p:cNvGrpSpPr>
            <a:grpSpLocks/>
          </p:cNvGrpSpPr>
          <p:nvPr/>
        </p:nvGrpSpPr>
        <p:grpSpPr bwMode="auto">
          <a:xfrm>
            <a:off x="1835696" y="5733256"/>
            <a:ext cx="288925" cy="296863"/>
            <a:chOff x="899592" y="4365104"/>
            <a:chExt cx="288032" cy="296416"/>
          </a:xfrm>
        </p:grpSpPr>
        <p:cxnSp>
          <p:nvCxnSpPr>
            <p:cNvPr id="73" name="直線コネクタ 72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グループ化 38"/>
          <p:cNvGrpSpPr>
            <a:grpSpLocks/>
          </p:cNvGrpSpPr>
          <p:nvPr/>
        </p:nvGrpSpPr>
        <p:grpSpPr bwMode="auto">
          <a:xfrm>
            <a:off x="4283968" y="5733256"/>
            <a:ext cx="288925" cy="296863"/>
            <a:chOff x="899592" y="4365104"/>
            <a:chExt cx="288032" cy="296416"/>
          </a:xfrm>
        </p:grpSpPr>
        <p:cxnSp>
          <p:nvCxnSpPr>
            <p:cNvPr id="76" name="直線コネクタ 75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29"/>
          <p:cNvGrpSpPr>
            <a:grpSpLocks/>
          </p:cNvGrpSpPr>
          <p:nvPr/>
        </p:nvGrpSpPr>
        <p:grpSpPr bwMode="auto">
          <a:xfrm>
            <a:off x="5580112" y="5733256"/>
            <a:ext cx="287337" cy="296862"/>
            <a:chOff x="899592" y="4365104"/>
            <a:chExt cx="288032" cy="296416"/>
          </a:xfrm>
        </p:grpSpPr>
        <p:cxnSp>
          <p:nvCxnSpPr>
            <p:cNvPr id="79" name="直線コネクタ 78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グループ化 29"/>
          <p:cNvGrpSpPr>
            <a:grpSpLocks/>
          </p:cNvGrpSpPr>
          <p:nvPr/>
        </p:nvGrpSpPr>
        <p:grpSpPr bwMode="auto">
          <a:xfrm>
            <a:off x="611560" y="5733256"/>
            <a:ext cx="287338" cy="296863"/>
            <a:chOff x="899592" y="4365104"/>
            <a:chExt cx="288032" cy="296416"/>
          </a:xfrm>
        </p:grpSpPr>
        <p:cxnSp>
          <p:nvCxnSpPr>
            <p:cNvPr id="82" name="直線コネクタ 81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グループ化 29"/>
          <p:cNvGrpSpPr>
            <a:grpSpLocks/>
          </p:cNvGrpSpPr>
          <p:nvPr/>
        </p:nvGrpSpPr>
        <p:grpSpPr bwMode="auto">
          <a:xfrm>
            <a:off x="6732240" y="5733256"/>
            <a:ext cx="287337" cy="296863"/>
            <a:chOff x="899592" y="4365104"/>
            <a:chExt cx="288032" cy="296416"/>
          </a:xfrm>
        </p:grpSpPr>
        <p:cxnSp>
          <p:nvCxnSpPr>
            <p:cNvPr id="85" name="直線コネクタ 84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29"/>
          <p:cNvGrpSpPr>
            <a:grpSpLocks/>
          </p:cNvGrpSpPr>
          <p:nvPr/>
        </p:nvGrpSpPr>
        <p:grpSpPr bwMode="auto">
          <a:xfrm>
            <a:off x="8172400" y="5733256"/>
            <a:ext cx="287337" cy="296863"/>
            <a:chOff x="899592" y="4365104"/>
            <a:chExt cx="288032" cy="296416"/>
          </a:xfrm>
        </p:grpSpPr>
        <p:cxnSp>
          <p:nvCxnSpPr>
            <p:cNvPr id="88" name="直線コネクタ 87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251520" y="5229200"/>
            <a:ext cx="86409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休止</a:t>
            </a:r>
            <a:endParaRPr kumimoji="1" lang="ja-JP" altLang="en-US" sz="2400" b="1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572000" y="6021288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2" name="下矢印 91"/>
          <p:cNvSpPr/>
          <p:nvPr/>
        </p:nvSpPr>
        <p:spPr>
          <a:xfrm>
            <a:off x="4355976" y="3356992"/>
            <a:ext cx="432048" cy="288032"/>
          </a:xfrm>
          <a:prstGeom prst="down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下矢印 92"/>
          <p:cNvSpPr/>
          <p:nvPr/>
        </p:nvSpPr>
        <p:spPr>
          <a:xfrm>
            <a:off x="4355976" y="5301208"/>
            <a:ext cx="432048" cy="288032"/>
          </a:xfrm>
          <a:prstGeom prst="down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1" grpId="0" animBg="1"/>
      <p:bldP spid="58" grpId="0" animBg="1"/>
      <p:bldP spid="9" grpId="0" animBg="1"/>
      <p:bldP spid="51" grpId="0"/>
      <p:bldP spid="59" grpId="0" animBg="1"/>
      <p:bldP spid="60" grpId="0" animBg="1"/>
      <p:bldP spid="62" grpId="0"/>
      <p:bldP spid="64" grpId="0"/>
      <p:bldP spid="65" grpId="0"/>
      <p:bldP spid="66" grpId="0"/>
      <p:bldP spid="90" grpId="0" animBg="1"/>
      <p:bldP spid="91" grpId="0"/>
      <p:bldP spid="92" grpId="0" animBg="1"/>
      <p:bldP spid="9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正方形/長方形 86"/>
          <p:cNvSpPr/>
          <p:nvPr/>
        </p:nvSpPr>
        <p:spPr>
          <a:xfrm>
            <a:off x="179512" y="2636912"/>
            <a:ext cx="8712968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accent4"/>
                </a:solidFill>
              </a:rPr>
              <a:t>こと｜りも｜そと｜で、｜ない｜てい｜る。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79512" y="1484784"/>
            <a:ext cx="8842568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 smtClean="0">
                <a:solidFill>
                  <a:srgbClr val="FF0000"/>
                </a:solidFill>
              </a:rPr>
              <a:t>きょ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う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｜は、｜あさ｜から｜い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い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｜て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ん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｜き。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kern="0" dirty="0"/>
              <a:t>フットによる文の</a:t>
            </a:r>
            <a:r>
              <a:rPr lang="ja-JP" altLang="en-US" sz="3200" kern="0" dirty="0" smtClean="0"/>
              <a:t>音読・復唱練習②　文章</a:t>
            </a:r>
            <a:endParaRPr lang="en-US" altLang="ja-JP" sz="3200" kern="0" dirty="0"/>
          </a:p>
        </p:txBody>
      </p:sp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1835696" y="1340768"/>
            <a:ext cx="288925" cy="296863"/>
            <a:chOff x="899592" y="4365104"/>
            <a:chExt cx="288032" cy="296416"/>
          </a:xfrm>
        </p:grpSpPr>
        <p:cxnSp>
          <p:nvCxnSpPr>
            <p:cNvPr id="13" name="直線コネクタ 12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3"/>
          <p:cNvGrpSpPr>
            <a:grpSpLocks/>
          </p:cNvGrpSpPr>
          <p:nvPr/>
        </p:nvGrpSpPr>
        <p:grpSpPr bwMode="auto">
          <a:xfrm>
            <a:off x="5796136" y="1340768"/>
            <a:ext cx="287338" cy="296863"/>
            <a:chOff x="899592" y="4365104"/>
            <a:chExt cx="288032" cy="296416"/>
          </a:xfrm>
        </p:grpSpPr>
        <p:cxnSp>
          <p:nvCxnSpPr>
            <p:cNvPr id="25" name="直線コネクタ 24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26"/>
          <p:cNvGrpSpPr>
            <a:grpSpLocks/>
          </p:cNvGrpSpPr>
          <p:nvPr/>
        </p:nvGrpSpPr>
        <p:grpSpPr bwMode="auto">
          <a:xfrm>
            <a:off x="8316416" y="1340768"/>
            <a:ext cx="287338" cy="296863"/>
            <a:chOff x="899592" y="4365104"/>
            <a:chExt cx="288032" cy="296416"/>
          </a:xfrm>
        </p:grpSpPr>
        <p:cxnSp>
          <p:nvCxnSpPr>
            <p:cNvPr id="28" name="直線コネクタ 27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29"/>
          <p:cNvGrpSpPr>
            <a:grpSpLocks/>
          </p:cNvGrpSpPr>
          <p:nvPr/>
        </p:nvGrpSpPr>
        <p:grpSpPr bwMode="auto">
          <a:xfrm>
            <a:off x="4499992" y="1340768"/>
            <a:ext cx="287337" cy="296863"/>
            <a:chOff x="899592" y="4365104"/>
            <a:chExt cx="288032" cy="296416"/>
          </a:xfrm>
        </p:grpSpPr>
        <p:cxnSp>
          <p:nvCxnSpPr>
            <p:cNvPr id="31" name="直線コネクタ 30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32"/>
          <p:cNvGrpSpPr>
            <a:grpSpLocks/>
          </p:cNvGrpSpPr>
          <p:nvPr/>
        </p:nvGrpSpPr>
        <p:grpSpPr bwMode="auto">
          <a:xfrm>
            <a:off x="7020272" y="1340768"/>
            <a:ext cx="288925" cy="296863"/>
            <a:chOff x="899592" y="4365104"/>
            <a:chExt cx="288032" cy="296416"/>
          </a:xfrm>
        </p:grpSpPr>
        <p:cxnSp>
          <p:nvCxnSpPr>
            <p:cNvPr id="34" name="直線コネクタ 33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35"/>
          <p:cNvGrpSpPr>
            <a:grpSpLocks/>
          </p:cNvGrpSpPr>
          <p:nvPr/>
        </p:nvGrpSpPr>
        <p:grpSpPr bwMode="auto">
          <a:xfrm>
            <a:off x="611560" y="1340768"/>
            <a:ext cx="288925" cy="296863"/>
            <a:chOff x="899592" y="4365104"/>
            <a:chExt cx="288032" cy="296416"/>
          </a:xfrm>
        </p:grpSpPr>
        <p:cxnSp>
          <p:nvCxnSpPr>
            <p:cNvPr id="37" name="直線コネクタ 36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38"/>
          <p:cNvGrpSpPr>
            <a:grpSpLocks/>
          </p:cNvGrpSpPr>
          <p:nvPr/>
        </p:nvGrpSpPr>
        <p:grpSpPr bwMode="auto">
          <a:xfrm>
            <a:off x="3203848" y="1340768"/>
            <a:ext cx="288925" cy="296863"/>
            <a:chOff x="899592" y="4365104"/>
            <a:chExt cx="288032" cy="296416"/>
          </a:xfrm>
        </p:grpSpPr>
        <p:cxnSp>
          <p:nvCxnSpPr>
            <p:cNvPr id="40" name="直線コネクタ 39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2339752" y="1628800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355976" y="2852936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8604448" y="1628800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94" name="グループ化 19"/>
          <p:cNvGrpSpPr>
            <a:grpSpLocks/>
          </p:cNvGrpSpPr>
          <p:nvPr/>
        </p:nvGrpSpPr>
        <p:grpSpPr bwMode="auto">
          <a:xfrm>
            <a:off x="1691680" y="2492896"/>
            <a:ext cx="288925" cy="296863"/>
            <a:chOff x="899592" y="4365104"/>
            <a:chExt cx="288032" cy="296416"/>
          </a:xfrm>
        </p:grpSpPr>
        <p:cxnSp>
          <p:nvCxnSpPr>
            <p:cNvPr id="95" name="直線コネクタ 94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グループ化 23"/>
          <p:cNvGrpSpPr>
            <a:grpSpLocks/>
          </p:cNvGrpSpPr>
          <p:nvPr/>
        </p:nvGrpSpPr>
        <p:grpSpPr bwMode="auto">
          <a:xfrm>
            <a:off x="5292080" y="2492896"/>
            <a:ext cx="287338" cy="296863"/>
            <a:chOff x="899592" y="4365104"/>
            <a:chExt cx="288032" cy="296416"/>
          </a:xfrm>
        </p:grpSpPr>
        <p:cxnSp>
          <p:nvCxnSpPr>
            <p:cNvPr id="98" name="直線コネクタ 97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グループ化 26"/>
          <p:cNvGrpSpPr>
            <a:grpSpLocks/>
          </p:cNvGrpSpPr>
          <p:nvPr/>
        </p:nvGrpSpPr>
        <p:grpSpPr bwMode="auto">
          <a:xfrm>
            <a:off x="7956376" y="2492896"/>
            <a:ext cx="287338" cy="296863"/>
            <a:chOff x="899592" y="4365104"/>
            <a:chExt cx="288032" cy="296416"/>
          </a:xfrm>
        </p:grpSpPr>
        <p:cxnSp>
          <p:nvCxnSpPr>
            <p:cNvPr id="101" name="直線コネクタ 100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グループ化 29"/>
          <p:cNvGrpSpPr>
            <a:grpSpLocks/>
          </p:cNvGrpSpPr>
          <p:nvPr/>
        </p:nvGrpSpPr>
        <p:grpSpPr bwMode="auto">
          <a:xfrm>
            <a:off x="4211960" y="2492896"/>
            <a:ext cx="287337" cy="296863"/>
            <a:chOff x="899592" y="4365104"/>
            <a:chExt cx="288032" cy="296416"/>
          </a:xfrm>
        </p:grpSpPr>
        <p:cxnSp>
          <p:nvCxnSpPr>
            <p:cNvPr id="104" name="直線コネクタ 103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グループ化 32"/>
          <p:cNvGrpSpPr>
            <a:grpSpLocks/>
          </p:cNvGrpSpPr>
          <p:nvPr/>
        </p:nvGrpSpPr>
        <p:grpSpPr bwMode="auto">
          <a:xfrm>
            <a:off x="6588224" y="2492896"/>
            <a:ext cx="288925" cy="296863"/>
            <a:chOff x="899592" y="4365104"/>
            <a:chExt cx="288032" cy="296416"/>
          </a:xfrm>
        </p:grpSpPr>
        <p:cxnSp>
          <p:nvCxnSpPr>
            <p:cNvPr id="107" name="直線コネクタ 106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グループ化 35"/>
          <p:cNvGrpSpPr>
            <a:grpSpLocks/>
          </p:cNvGrpSpPr>
          <p:nvPr/>
        </p:nvGrpSpPr>
        <p:grpSpPr bwMode="auto">
          <a:xfrm>
            <a:off x="611560" y="2492896"/>
            <a:ext cx="288925" cy="296863"/>
            <a:chOff x="899592" y="4365104"/>
            <a:chExt cx="288032" cy="296416"/>
          </a:xfrm>
        </p:grpSpPr>
        <p:cxnSp>
          <p:nvCxnSpPr>
            <p:cNvPr id="110" name="直線コネクタ 109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グループ化 38"/>
          <p:cNvGrpSpPr>
            <a:grpSpLocks/>
          </p:cNvGrpSpPr>
          <p:nvPr/>
        </p:nvGrpSpPr>
        <p:grpSpPr bwMode="auto">
          <a:xfrm>
            <a:off x="2915816" y="2492896"/>
            <a:ext cx="288925" cy="296863"/>
            <a:chOff x="899592" y="4365104"/>
            <a:chExt cx="288032" cy="296416"/>
          </a:xfrm>
        </p:grpSpPr>
        <p:cxnSp>
          <p:nvCxnSpPr>
            <p:cNvPr id="113" name="直線コネクタ 112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テキスト ボックス 136"/>
          <p:cNvSpPr txBox="1"/>
          <p:nvPr/>
        </p:nvSpPr>
        <p:spPr>
          <a:xfrm>
            <a:off x="8244408" y="2780928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179512" y="3861048"/>
            <a:ext cx="8712968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どこ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｜か、｜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あそ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｜びに｜いこ｜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う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か｜な。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grpSp>
        <p:nvGrpSpPr>
          <p:cNvPr id="140" name="グループ化 19"/>
          <p:cNvGrpSpPr>
            <a:grpSpLocks/>
          </p:cNvGrpSpPr>
          <p:nvPr/>
        </p:nvGrpSpPr>
        <p:grpSpPr bwMode="auto">
          <a:xfrm>
            <a:off x="1835696" y="3717032"/>
            <a:ext cx="288925" cy="296863"/>
            <a:chOff x="899592" y="4365104"/>
            <a:chExt cx="288032" cy="296416"/>
          </a:xfrm>
        </p:grpSpPr>
        <p:cxnSp>
          <p:nvCxnSpPr>
            <p:cNvPr id="141" name="直線コネクタ 140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グループ化 23"/>
          <p:cNvGrpSpPr>
            <a:grpSpLocks/>
          </p:cNvGrpSpPr>
          <p:nvPr/>
        </p:nvGrpSpPr>
        <p:grpSpPr bwMode="auto">
          <a:xfrm>
            <a:off x="5580112" y="3717032"/>
            <a:ext cx="287338" cy="296863"/>
            <a:chOff x="899592" y="4365104"/>
            <a:chExt cx="288032" cy="296416"/>
          </a:xfrm>
        </p:grpSpPr>
        <p:cxnSp>
          <p:nvCxnSpPr>
            <p:cNvPr id="144" name="直線コネクタ 143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グループ化 26"/>
          <p:cNvGrpSpPr>
            <a:grpSpLocks/>
          </p:cNvGrpSpPr>
          <p:nvPr/>
        </p:nvGrpSpPr>
        <p:grpSpPr bwMode="auto">
          <a:xfrm>
            <a:off x="8172400" y="3717032"/>
            <a:ext cx="287338" cy="296863"/>
            <a:chOff x="899592" y="4365104"/>
            <a:chExt cx="288032" cy="296416"/>
          </a:xfrm>
        </p:grpSpPr>
        <p:cxnSp>
          <p:nvCxnSpPr>
            <p:cNvPr id="147" name="直線コネクタ 146"/>
            <p:cNvCxnSpPr/>
            <p:nvPr/>
          </p:nvCxnSpPr>
          <p:spPr>
            <a:xfrm rot="16200000" flipH="1">
              <a:off x="827753" y="4436943"/>
              <a:ext cx="288490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rot="5400000">
              <a:off x="967806" y="4441702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グループ化 29"/>
          <p:cNvGrpSpPr>
            <a:grpSpLocks/>
          </p:cNvGrpSpPr>
          <p:nvPr/>
        </p:nvGrpSpPr>
        <p:grpSpPr bwMode="auto">
          <a:xfrm>
            <a:off x="4283968" y="3717032"/>
            <a:ext cx="287337" cy="296863"/>
            <a:chOff x="899592" y="4365104"/>
            <a:chExt cx="288032" cy="296416"/>
          </a:xfrm>
        </p:grpSpPr>
        <p:cxnSp>
          <p:nvCxnSpPr>
            <p:cNvPr id="150" name="直線コネクタ 149"/>
            <p:cNvCxnSpPr/>
            <p:nvPr/>
          </p:nvCxnSpPr>
          <p:spPr>
            <a:xfrm rot="16200000" flipH="1">
              <a:off x="827752" y="4436944"/>
              <a:ext cx="288490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rot="5400000">
              <a:off x="967806" y="4441702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グループ化 32"/>
          <p:cNvGrpSpPr>
            <a:grpSpLocks/>
          </p:cNvGrpSpPr>
          <p:nvPr/>
        </p:nvGrpSpPr>
        <p:grpSpPr bwMode="auto">
          <a:xfrm>
            <a:off x="6804248" y="3717032"/>
            <a:ext cx="288925" cy="296863"/>
            <a:chOff x="899592" y="4365104"/>
            <a:chExt cx="288032" cy="296416"/>
          </a:xfrm>
        </p:grpSpPr>
        <p:cxnSp>
          <p:nvCxnSpPr>
            <p:cNvPr id="153" name="直線コネクタ 152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グループ化 35"/>
          <p:cNvGrpSpPr>
            <a:grpSpLocks/>
          </p:cNvGrpSpPr>
          <p:nvPr/>
        </p:nvGrpSpPr>
        <p:grpSpPr bwMode="auto">
          <a:xfrm>
            <a:off x="611560" y="3717032"/>
            <a:ext cx="288925" cy="296863"/>
            <a:chOff x="899592" y="4365104"/>
            <a:chExt cx="288032" cy="296416"/>
          </a:xfrm>
        </p:grpSpPr>
        <p:cxnSp>
          <p:nvCxnSpPr>
            <p:cNvPr id="156" name="直線コネクタ 155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グループ化 38"/>
          <p:cNvGrpSpPr>
            <a:grpSpLocks/>
          </p:cNvGrpSpPr>
          <p:nvPr/>
        </p:nvGrpSpPr>
        <p:grpSpPr bwMode="auto">
          <a:xfrm>
            <a:off x="3059832" y="3717032"/>
            <a:ext cx="288925" cy="296863"/>
            <a:chOff x="899592" y="4365104"/>
            <a:chExt cx="288032" cy="296416"/>
          </a:xfrm>
        </p:grpSpPr>
        <p:cxnSp>
          <p:nvCxnSpPr>
            <p:cNvPr id="159" name="直線コネクタ 158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テキスト ボックス 72"/>
          <p:cNvSpPr txBox="1"/>
          <p:nvPr/>
        </p:nvSpPr>
        <p:spPr>
          <a:xfrm>
            <a:off x="2051720" y="4005064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460432" y="4005064"/>
            <a:ext cx="36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latin typeface="DF音楽"/>
                <a:ea typeface="ＭＳ Ｐゴシック" panose="020B0600070205080204" pitchFamily="50" charset="-128"/>
              </a:rPr>
              <a:t>I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804248" y="4653136"/>
            <a:ext cx="212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4"/>
                </a:solidFill>
              </a:rPr>
              <a:t>※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赤字</a:t>
            </a:r>
            <a:r>
              <a:rPr kumimoji="1" lang="ja-JP" altLang="en-US" sz="2000" b="1" dirty="0" smtClean="0"/>
              <a:t>は特殊拍</a:t>
            </a:r>
            <a:endParaRPr kumimoji="1" lang="ja-JP" altLang="en-US" sz="2000" b="1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39552" y="472514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</a:rPr>
              <a:t>＊</a:t>
            </a:r>
            <a:r>
              <a:rPr kumimoji="1" lang="ja-JP" altLang="en-US" sz="3200" dirty="0" smtClean="0"/>
              <a:t>文のリズムから文章のリズムへ</a:t>
            </a:r>
            <a:endParaRPr kumimoji="1" lang="ja-JP" altLang="en-US" sz="32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39552" y="530120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</a:rPr>
              <a:t>＊</a:t>
            </a:r>
            <a:r>
              <a:rPr kumimoji="1" lang="ja-JP" altLang="en-US" sz="3200" dirty="0" smtClean="0"/>
              <a:t>２拍子から４拍子へ</a:t>
            </a:r>
            <a:endParaRPr kumimoji="1" lang="ja-JP" altLang="en-US" sz="32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644008" y="5373216"/>
            <a:ext cx="3528392" cy="584775"/>
          </a:xfrm>
          <a:prstGeom prst="rect">
            <a:avLst/>
          </a:prstGeom>
          <a:solidFill>
            <a:srgbClr val="FFCCFF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休止の間の大切さ</a:t>
            </a:r>
            <a:endParaRPr kumimoji="1" lang="ja-JP" altLang="en-US" sz="32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39552" y="58772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</a:rPr>
              <a:t>＊</a:t>
            </a:r>
            <a:r>
              <a:rPr kumimoji="1" lang="ja-JP" altLang="en-US" sz="3200" dirty="0" smtClean="0"/>
              <a:t>前打ちから後打ちへ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58" grpId="0" animBg="1"/>
      <p:bldP spid="51" grpId="0"/>
      <p:bldP spid="91" grpId="0"/>
      <p:bldP spid="84" grpId="0"/>
      <p:bldP spid="137" grpId="0"/>
      <p:bldP spid="139" grpId="0" animBg="1"/>
      <p:bldP spid="73" grpId="0"/>
      <p:bldP spid="74" grpId="0"/>
      <p:bldP spid="75" grpId="0"/>
      <p:bldP spid="76" grpId="0"/>
      <p:bldP spid="77" grpId="0"/>
      <p:bldP spid="78" grpId="0" animBg="1"/>
      <p:bldP spid="80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26064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リズムの練習②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1920" y="260648"/>
            <a:ext cx="3888432" cy="707886"/>
          </a:xfrm>
          <a:prstGeom prst="rect">
            <a:avLst/>
          </a:prstGeom>
          <a:solidFill>
            <a:srgbClr val="FFCC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　　七五調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1412776"/>
            <a:ext cx="69127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七五調の文・詩歌の唱え・読みの練習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2348880"/>
            <a:ext cx="7704856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今日は朝から｜いい天気。｜小鳥も外で｜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鳴いている。｜どこか遊びに｜行こうかな｜</a:t>
            </a:r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2852936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</a:rPr>
              <a:t>７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8224" y="2852936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</a:rPr>
              <a:t>７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3861048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</a:rPr>
              <a:t>７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2852936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５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861048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５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861048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５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4653136"/>
            <a:ext cx="76328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3399"/>
                </a:solidFill>
              </a:rPr>
              <a:t>◎</a:t>
            </a:r>
            <a:r>
              <a:rPr lang="ja-JP" altLang="en-US" sz="3200" dirty="0" smtClean="0"/>
              <a:t>休止（間）を入れて調子良く唱える（読む）</a:t>
            </a:r>
            <a:endParaRPr kumimoji="1" lang="ja-JP" altLang="en-US" sz="3200" dirty="0"/>
          </a:p>
        </p:txBody>
      </p:sp>
      <p:sp>
        <p:nvSpPr>
          <p:cNvPr id="15" name="下矢印 14"/>
          <p:cNvSpPr/>
          <p:nvPr/>
        </p:nvSpPr>
        <p:spPr>
          <a:xfrm>
            <a:off x="4427984" y="5229200"/>
            <a:ext cx="360040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9752" y="5661248"/>
            <a:ext cx="453650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　日本語音感を養う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5184576" cy="5616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799692" y="1052736"/>
            <a:ext cx="2916324" cy="523220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　２音節単語</a:t>
            </a:r>
            <a:endParaRPr kumimoji="1" lang="ja-JP" altLang="en-US" sz="2800" dirty="0"/>
          </a:p>
        </p:txBody>
      </p:sp>
      <p:sp>
        <p:nvSpPr>
          <p:cNvPr id="50" name="上下矢印 49"/>
          <p:cNvSpPr/>
          <p:nvPr/>
        </p:nvSpPr>
        <p:spPr>
          <a:xfrm>
            <a:off x="7308304" y="4509120"/>
            <a:ext cx="218540" cy="407882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84168" y="980728"/>
            <a:ext cx="2520280" cy="138499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音の高低と、</a:t>
            </a:r>
            <a:endParaRPr lang="en-US" altLang="ja-JP" sz="2800" dirty="0" smtClean="0"/>
          </a:p>
          <a:p>
            <a:r>
              <a:rPr lang="ja-JP" altLang="en-US" sz="2800" dirty="0" smtClean="0"/>
              <a:t>手の上下動を同期させる</a:t>
            </a:r>
            <a:endParaRPr kumimoji="1" lang="ja-JP" altLang="en-US" sz="2800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6660232" y="4653136"/>
            <a:ext cx="1224136" cy="1917204"/>
            <a:chOff x="6660232" y="2564904"/>
            <a:chExt cx="1224136" cy="1917204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20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7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8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9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12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3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5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9" name="正方形/長方形 18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弦 51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6588224" y="2708920"/>
            <a:ext cx="1205509" cy="1564248"/>
            <a:chOff x="5580112" y="2708920"/>
            <a:chExt cx="1205509" cy="1564248"/>
          </a:xfrm>
        </p:grpSpPr>
        <p:sp>
          <p:nvSpPr>
            <p:cNvPr id="31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49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32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40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41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42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43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4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5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47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33" name="正方形/長方形 32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34" name="円/楕円 33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53" name="円/楕円 52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四角形吹き出し 53"/>
          <p:cNvSpPr/>
          <p:nvPr/>
        </p:nvSpPr>
        <p:spPr>
          <a:xfrm>
            <a:off x="8172400" y="2924944"/>
            <a:ext cx="576064" cy="648072"/>
          </a:xfrm>
          <a:prstGeom prst="wedgeRectCallout">
            <a:avLst>
              <a:gd name="adj1" fmla="val -91091"/>
              <a:gd name="adj2" fmla="val 37057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accent4"/>
                </a:solidFill>
              </a:rPr>
              <a:t>う</a:t>
            </a:r>
            <a:endParaRPr kumimoji="1"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55" name="四角形吹き出し 54"/>
          <p:cNvSpPr/>
          <p:nvPr/>
        </p:nvSpPr>
        <p:spPr>
          <a:xfrm>
            <a:off x="8316416" y="4869160"/>
            <a:ext cx="576064" cy="648072"/>
          </a:xfrm>
          <a:prstGeom prst="wedgeRectCallout">
            <a:avLst>
              <a:gd name="adj1" fmla="val -91091"/>
              <a:gd name="adj2" fmla="val 37057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accent4"/>
                </a:solidFill>
              </a:rPr>
              <a:t>え</a:t>
            </a:r>
            <a:endParaRPr kumimoji="1"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2540786" y="89941"/>
            <a:ext cx="4032448" cy="76470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アクセントの練習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499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 animBg="1"/>
      <p:bldP spid="51" grpId="0" animBg="1"/>
      <p:bldP spid="54" grpId="0" animBg="1"/>
      <p:bldP spid="5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40558" cy="49758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円/楕円 2"/>
          <p:cNvSpPr/>
          <p:nvPr/>
        </p:nvSpPr>
        <p:spPr>
          <a:xfrm>
            <a:off x="7524328" y="2492896"/>
            <a:ext cx="648072" cy="60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4716016" y="1988840"/>
            <a:ext cx="576064" cy="60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39552" y="4149080"/>
            <a:ext cx="675109" cy="60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87624" y="1988840"/>
            <a:ext cx="648072" cy="60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059832" y="4653136"/>
            <a:ext cx="648072" cy="60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940152" y="4653136"/>
            <a:ext cx="650188" cy="60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03648" y="6021288"/>
            <a:ext cx="6632673" cy="523220"/>
            <a:chOff x="1202805" y="5727362"/>
            <a:chExt cx="10548973" cy="523220"/>
          </a:xfrm>
        </p:grpSpPr>
        <p:sp>
          <p:nvSpPr>
            <p:cNvPr id="9" name="円/楕円 8"/>
            <p:cNvSpPr/>
            <p:nvPr/>
          </p:nvSpPr>
          <p:spPr>
            <a:xfrm>
              <a:off x="1202805" y="5871378"/>
              <a:ext cx="406595" cy="2555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46382" y="5727362"/>
              <a:ext cx="1020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のところにストレスをかけ、高い音を出す</a:t>
              </a:r>
              <a:endParaRPr kumimoji="1" lang="ja-JP" altLang="en-US" sz="2800" dirty="0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6777210" y="98699"/>
            <a:ext cx="2232248" cy="138499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音の高低と</a:t>
            </a:r>
            <a:endParaRPr lang="en-US" altLang="ja-JP" sz="2800" dirty="0" smtClean="0"/>
          </a:p>
          <a:p>
            <a:r>
              <a:rPr lang="ja-JP" altLang="en-US" sz="2800" dirty="0" smtClean="0"/>
              <a:t>手の上下動を同期させる</a:t>
            </a:r>
            <a:endParaRPr kumimoji="1" lang="ja-JP" altLang="en-US" sz="2800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1043608" y="1052736"/>
            <a:ext cx="792088" cy="909092"/>
            <a:chOff x="6660232" y="2564904"/>
            <a:chExt cx="1224136" cy="1917204"/>
          </a:xfrm>
        </p:grpSpPr>
        <p:grpSp>
          <p:nvGrpSpPr>
            <p:cNvPr id="54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56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57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65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66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67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68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69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0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7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58" name="正方形/長方形 57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弦 54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79512" y="2996952"/>
            <a:ext cx="467544" cy="700152"/>
            <a:chOff x="5580112" y="2708920"/>
            <a:chExt cx="1205509" cy="1564248"/>
          </a:xfrm>
        </p:grpSpPr>
        <p:sp>
          <p:nvSpPr>
            <p:cNvPr id="73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74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75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77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86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87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88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89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0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1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92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78" name="正方形/長方形 77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9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80" name="円/楕円 79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76" name="円/楕円 75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6" name="グループ化 95"/>
          <p:cNvGrpSpPr/>
          <p:nvPr/>
        </p:nvGrpSpPr>
        <p:grpSpPr>
          <a:xfrm>
            <a:off x="4499992" y="2492896"/>
            <a:ext cx="792088" cy="909092"/>
            <a:chOff x="6660232" y="2564904"/>
            <a:chExt cx="1224136" cy="1917204"/>
          </a:xfrm>
        </p:grpSpPr>
        <p:grpSp>
          <p:nvGrpSpPr>
            <p:cNvPr id="97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99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00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108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109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110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11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2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3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1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01" name="正方形/長方形 100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8" name="弦 97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7380312" y="1556792"/>
            <a:ext cx="792088" cy="909092"/>
            <a:chOff x="6660232" y="2564904"/>
            <a:chExt cx="1224136" cy="1917204"/>
          </a:xfrm>
        </p:grpSpPr>
        <p:grpSp>
          <p:nvGrpSpPr>
            <p:cNvPr id="116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118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19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127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128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129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30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2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33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20" name="正方形/長方形 119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7" name="弦 116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4" name="テキスト ボックス 133"/>
          <p:cNvSpPr txBox="1"/>
          <p:nvPr/>
        </p:nvSpPr>
        <p:spPr>
          <a:xfrm>
            <a:off x="3059832" y="1196752"/>
            <a:ext cx="3528392" cy="461665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３つの高さで読んでみよう</a:t>
            </a:r>
            <a:endParaRPr kumimoji="1" lang="ja-JP" altLang="en-US" sz="2400" b="1" dirty="0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1979712" y="2348880"/>
            <a:ext cx="467544" cy="700152"/>
            <a:chOff x="5580112" y="2708920"/>
            <a:chExt cx="1205509" cy="1564248"/>
          </a:xfrm>
        </p:grpSpPr>
        <p:sp>
          <p:nvSpPr>
            <p:cNvPr id="136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37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138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140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149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150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151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152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3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4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155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141" name="正方形/長方形 140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2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143" name="円/楕円 142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39" name="円/楕円 138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6" name="グループ化 155"/>
          <p:cNvGrpSpPr/>
          <p:nvPr/>
        </p:nvGrpSpPr>
        <p:grpSpPr>
          <a:xfrm>
            <a:off x="5652120" y="3140968"/>
            <a:ext cx="467544" cy="700152"/>
            <a:chOff x="5580112" y="2708920"/>
            <a:chExt cx="1205509" cy="1564248"/>
          </a:xfrm>
        </p:grpSpPr>
        <p:sp>
          <p:nvSpPr>
            <p:cNvPr id="157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58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159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161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170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171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172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173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4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5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176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162" name="正方形/長方形 161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63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164" name="円/楕円 163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60" name="円/楕円 159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7" name="グループ化 176"/>
          <p:cNvGrpSpPr/>
          <p:nvPr/>
        </p:nvGrpSpPr>
        <p:grpSpPr>
          <a:xfrm>
            <a:off x="323528" y="4653136"/>
            <a:ext cx="792088" cy="909092"/>
            <a:chOff x="6660232" y="2564904"/>
            <a:chExt cx="1224136" cy="1917204"/>
          </a:xfrm>
        </p:grpSpPr>
        <p:grpSp>
          <p:nvGrpSpPr>
            <p:cNvPr id="178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180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81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189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190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191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92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3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4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9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82" name="正方形/長方形 181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円/楕円 182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9" name="弦 178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6" name="グループ化 195"/>
          <p:cNvGrpSpPr/>
          <p:nvPr/>
        </p:nvGrpSpPr>
        <p:grpSpPr>
          <a:xfrm>
            <a:off x="2987824" y="3789040"/>
            <a:ext cx="792088" cy="909092"/>
            <a:chOff x="6660232" y="2564904"/>
            <a:chExt cx="1224136" cy="1917204"/>
          </a:xfrm>
        </p:grpSpPr>
        <p:grpSp>
          <p:nvGrpSpPr>
            <p:cNvPr id="197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199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00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208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209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210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211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2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3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21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01" name="正方形/長方形 200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8" name="弦 197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5" name="グループ化 214"/>
          <p:cNvGrpSpPr/>
          <p:nvPr/>
        </p:nvGrpSpPr>
        <p:grpSpPr>
          <a:xfrm>
            <a:off x="5796136" y="3861048"/>
            <a:ext cx="792088" cy="909092"/>
            <a:chOff x="6660232" y="2564904"/>
            <a:chExt cx="1224136" cy="1917204"/>
          </a:xfrm>
        </p:grpSpPr>
        <p:grpSp>
          <p:nvGrpSpPr>
            <p:cNvPr id="216" name="グループ化 27"/>
            <p:cNvGrpSpPr/>
            <p:nvPr/>
          </p:nvGrpSpPr>
          <p:grpSpPr>
            <a:xfrm>
              <a:off x="6660232" y="2564904"/>
              <a:ext cx="1224136" cy="1917204"/>
              <a:chOff x="6281622" y="2000532"/>
              <a:chExt cx="1812092" cy="3012469"/>
            </a:xfrm>
          </p:grpSpPr>
          <p:sp>
            <p:nvSpPr>
              <p:cNvPr id="218" name="フローチャート : 論理積ゲート 10"/>
              <p:cNvSpPr/>
              <p:nvPr/>
            </p:nvSpPr>
            <p:spPr bwMode="auto">
              <a:xfrm rot="1933661">
                <a:off x="6392916" y="3582334"/>
                <a:ext cx="896367" cy="483384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19" name="グループ化 12"/>
              <p:cNvGrpSpPr>
                <a:grpSpLocks/>
              </p:cNvGrpSpPr>
              <p:nvPr/>
            </p:nvGrpSpPr>
            <p:grpSpPr bwMode="auto">
              <a:xfrm>
                <a:off x="6796726" y="2565079"/>
                <a:ext cx="1296988" cy="2447922"/>
                <a:chOff x="3924300" y="2420938"/>
                <a:chExt cx="1150938" cy="2447922"/>
              </a:xfrm>
            </p:grpSpPr>
            <p:sp>
              <p:nvSpPr>
                <p:cNvPr id="227" name="フローチャート : 論理積ゲート 10"/>
                <p:cNvSpPr/>
                <p:nvPr/>
              </p:nvSpPr>
              <p:spPr>
                <a:xfrm rot="16200000">
                  <a:off x="3734097" y="3656269"/>
                  <a:ext cx="1439863" cy="98532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228" name="グループ化 24"/>
                <p:cNvGrpSpPr>
                  <a:grpSpLocks/>
                </p:cNvGrpSpPr>
                <p:nvPr/>
              </p:nvGrpSpPr>
              <p:grpSpPr bwMode="auto">
                <a:xfrm flipH="1">
                  <a:off x="3924300" y="2420938"/>
                  <a:ext cx="1150938" cy="1223962"/>
                  <a:chOff x="4382891" y="2741889"/>
                  <a:chExt cx="1439896" cy="1485619"/>
                </a:xfrm>
              </p:grpSpPr>
              <p:sp>
                <p:nvSpPr>
                  <p:cNvPr id="229" name="Oval 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2891" y="2787645"/>
                    <a:ext cx="1439896" cy="143986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230" name="Freeform 7"/>
                  <p:cNvSpPr>
                    <a:spLocks/>
                  </p:cNvSpPr>
                  <p:nvPr/>
                </p:nvSpPr>
                <p:spPr bwMode="auto">
                  <a:xfrm rot="20106786" flipH="1">
                    <a:off x="4406124" y="2741889"/>
                    <a:ext cx="1339047" cy="865188"/>
                  </a:xfrm>
                  <a:custGeom>
                    <a:avLst/>
                    <a:gdLst>
                      <a:gd name="T0" fmla="*/ 2147483647 w 671"/>
                      <a:gd name="T1" fmla="*/ 2147483647 h 545"/>
                      <a:gd name="T2" fmla="*/ 2147483647 w 671"/>
                      <a:gd name="T3" fmla="*/ 2147483647 h 545"/>
                      <a:gd name="T4" fmla="*/ 2147483647 w 671"/>
                      <a:gd name="T5" fmla="*/ 2147483647 h 545"/>
                      <a:gd name="T6" fmla="*/ 2147483647 w 671"/>
                      <a:gd name="T7" fmla="*/ 2147483647 h 545"/>
                      <a:gd name="T8" fmla="*/ 2147483647 w 671"/>
                      <a:gd name="T9" fmla="*/ 2147483647 h 545"/>
                      <a:gd name="T10" fmla="*/ 2147483647 w 671"/>
                      <a:gd name="T11" fmla="*/ 2147483647 h 545"/>
                      <a:gd name="T12" fmla="*/ 2147483647 w 671"/>
                      <a:gd name="T13" fmla="*/ 2147483647 h 545"/>
                      <a:gd name="T14" fmla="*/ 2147483647 w 671"/>
                      <a:gd name="T15" fmla="*/ 2147483647 h 545"/>
                      <a:gd name="T16" fmla="*/ 2147483647 w 671"/>
                      <a:gd name="T17" fmla="*/ 2147483647 h 545"/>
                      <a:gd name="T18" fmla="*/ 2147483647 w 671"/>
                      <a:gd name="T19" fmla="*/ 2147483647 h 545"/>
                      <a:gd name="T20" fmla="*/ 2147483647 w 671"/>
                      <a:gd name="T21" fmla="*/ 2147483647 h 545"/>
                      <a:gd name="T22" fmla="*/ 2147483647 w 671"/>
                      <a:gd name="T23" fmla="*/ 2147483647 h 545"/>
                      <a:gd name="T24" fmla="*/ 2147483647 w 671"/>
                      <a:gd name="T25" fmla="*/ 2147483647 h 545"/>
                      <a:gd name="T26" fmla="*/ 2147483647 w 671"/>
                      <a:gd name="T27" fmla="*/ 2147483647 h 545"/>
                      <a:gd name="T28" fmla="*/ 2147483647 w 671"/>
                      <a:gd name="T29" fmla="*/ 2147483647 h 545"/>
                      <a:gd name="T30" fmla="*/ 2147483647 w 671"/>
                      <a:gd name="T31" fmla="*/ 2147483647 h 545"/>
                      <a:gd name="T32" fmla="*/ 2147483647 w 671"/>
                      <a:gd name="T33" fmla="*/ 2147483647 h 545"/>
                      <a:gd name="T34" fmla="*/ 2147483647 w 671"/>
                      <a:gd name="T35" fmla="*/ 2147483647 h 545"/>
                      <a:gd name="T36" fmla="*/ 2147483647 w 671"/>
                      <a:gd name="T37" fmla="*/ 2147483647 h 545"/>
                      <a:gd name="T38" fmla="*/ 2147483647 w 671"/>
                      <a:gd name="T39" fmla="*/ 2147483647 h 545"/>
                      <a:gd name="T40" fmla="*/ 2147483647 w 671"/>
                      <a:gd name="T41" fmla="*/ 2147483647 h 545"/>
                      <a:gd name="T42" fmla="*/ 2147483647 w 671"/>
                      <a:gd name="T43" fmla="*/ 2147483647 h 545"/>
                      <a:gd name="T44" fmla="*/ 2147483647 w 671"/>
                      <a:gd name="T45" fmla="*/ 2147483647 h 545"/>
                      <a:gd name="T46" fmla="*/ 2147483647 w 671"/>
                      <a:gd name="T47" fmla="*/ 2147483647 h 545"/>
                      <a:gd name="T48" fmla="*/ 2147483647 w 671"/>
                      <a:gd name="T49" fmla="*/ 2147483647 h 545"/>
                      <a:gd name="T50" fmla="*/ 2147483647 w 671"/>
                      <a:gd name="T51" fmla="*/ 2147483647 h 545"/>
                      <a:gd name="T52" fmla="*/ 2147483647 w 671"/>
                      <a:gd name="T53" fmla="*/ 2147483647 h 545"/>
                      <a:gd name="T54" fmla="*/ 2147483647 w 671"/>
                      <a:gd name="T55" fmla="*/ 2147483647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314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2" name="Oval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29190" y="3571876"/>
                    <a:ext cx="253989" cy="71438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233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7818" y="3286124"/>
                    <a:ext cx="0" cy="1428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20" name="正方形/長方形 219"/>
              <p:cNvSpPr/>
              <p:nvPr/>
            </p:nvSpPr>
            <p:spPr>
              <a:xfrm>
                <a:off x="6348559" y="2623640"/>
                <a:ext cx="439255" cy="1165401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6348560" y="2276872"/>
                <a:ext cx="424095" cy="50405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ローチャート: 論理積ゲート 21"/>
              <p:cNvSpPr/>
              <p:nvPr/>
            </p:nvSpPr>
            <p:spPr>
              <a:xfrm rot="16200000">
                <a:off x="6281067" y="2192410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ローチャート: 論理積ゲート 23"/>
              <p:cNvSpPr/>
              <p:nvPr/>
            </p:nvSpPr>
            <p:spPr>
              <a:xfrm rot="16200000">
                <a:off x="6412060" y="2088459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ローチャート: 論理積ゲート 24"/>
              <p:cNvSpPr/>
              <p:nvPr/>
            </p:nvSpPr>
            <p:spPr>
              <a:xfrm rot="14185063">
                <a:off x="6221696" y="2374194"/>
                <a:ext cx="210206" cy="9035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ローチャート: 論理積ゲート 25"/>
              <p:cNvSpPr/>
              <p:nvPr/>
            </p:nvSpPr>
            <p:spPr>
              <a:xfrm rot="18780361">
                <a:off x="6665262" y="2344311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ローチャート: 論理積ゲート 26"/>
              <p:cNvSpPr/>
              <p:nvPr/>
            </p:nvSpPr>
            <p:spPr>
              <a:xfrm rot="18356212">
                <a:off x="6550425" y="2210917"/>
                <a:ext cx="299816" cy="123962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7" name="弦 216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4" name="グループ化 233"/>
          <p:cNvGrpSpPr/>
          <p:nvPr/>
        </p:nvGrpSpPr>
        <p:grpSpPr>
          <a:xfrm>
            <a:off x="1403648" y="4509120"/>
            <a:ext cx="467544" cy="700152"/>
            <a:chOff x="5580112" y="2708920"/>
            <a:chExt cx="1205509" cy="1564248"/>
          </a:xfrm>
        </p:grpSpPr>
        <p:sp>
          <p:nvSpPr>
            <p:cNvPr id="235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36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237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239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248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249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250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251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52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53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254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240" name="正方形/長方形 239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41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242" name="円/楕円 241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3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4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5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6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7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38" name="円/楕円 237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55" name="グループ化 254"/>
          <p:cNvGrpSpPr/>
          <p:nvPr/>
        </p:nvGrpSpPr>
        <p:grpSpPr>
          <a:xfrm>
            <a:off x="3923928" y="4509120"/>
            <a:ext cx="467544" cy="700152"/>
            <a:chOff x="5580112" y="2708920"/>
            <a:chExt cx="1205509" cy="1564248"/>
          </a:xfrm>
        </p:grpSpPr>
        <p:sp>
          <p:nvSpPr>
            <p:cNvPr id="256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57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258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260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269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270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271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272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73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74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275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261" name="正方形/長方形 260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62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263" name="円/楕円 262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4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5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6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7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8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59" name="円/楕円 258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6" name="グループ化 275"/>
          <p:cNvGrpSpPr/>
          <p:nvPr/>
        </p:nvGrpSpPr>
        <p:grpSpPr>
          <a:xfrm>
            <a:off x="8100392" y="4509120"/>
            <a:ext cx="467544" cy="700152"/>
            <a:chOff x="5580112" y="2708920"/>
            <a:chExt cx="1205509" cy="1564248"/>
          </a:xfrm>
        </p:grpSpPr>
        <p:sp>
          <p:nvSpPr>
            <p:cNvPr id="277" name="フローチャート : 論理積ゲート 10"/>
            <p:cNvSpPr/>
            <p:nvPr/>
          </p:nvSpPr>
          <p:spPr bwMode="auto">
            <a:xfrm rot="17433379">
              <a:off x="5803081" y="3440077"/>
              <a:ext cx="748007" cy="379394"/>
            </a:xfrm>
            <a:prstGeom prst="flowChartDelay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78" name="グループ化 56"/>
            <p:cNvGrpSpPr/>
            <p:nvPr/>
          </p:nvGrpSpPr>
          <p:grpSpPr>
            <a:xfrm>
              <a:off x="5580112" y="2708920"/>
              <a:ext cx="1205509" cy="1564248"/>
              <a:chOff x="6732240" y="5085184"/>
              <a:chExt cx="1205509" cy="1564248"/>
            </a:xfrm>
          </p:grpSpPr>
          <p:grpSp>
            <p:nvGrpSpPr>
              <p:cNvPr id="279" name="グループ化 48"/>
              <p:cNvGrpSpPr/>
              <p:nvPr/>
            </p:nvGrpSpPr>
            <p:grpSpPr>
              <a:xfrm>
                <a:off x="6732240" y="5085184"/>
                <a:ext cx="1205509" cy="1564248"/>
                <a:chOff x="6750867" y="4166708"/>
                <a:chExt cx="1493541" cy="2050676"/>
              </a:xfrm>
            </p:grpSpPr>
            <p:grpSp>
              <p:nvGrpSpPr>
                <p:cNvPr id="281" name="グループ化 12"/>
                <p:cNvGrpSpPr>
                  <a:grpSpLocks/>
                </p:cNvGrpSpPr>
                <p:nvPr/>
              </p:nvGrpSpPr>
              <p:grpSpPr bwMode="auto">
                <a:xfrm>
                  <a:off x="7162088" y="4166708"/>
                  <a:ext cx="1082320" cy="1991578"/>
                  <a:chOff x="3924300" y="2420938"/>
                  <a:chExt cx="1150938" cy="2537462"/>
                </a:xfrm>
              </p:grpSpPr>
              <p:sp>
                <p:nvSpPr>
                  <p:cNvPr id="290" name="フローチャート : 論理積ゲート 10"/>
                  <p:cNvSpPr/>
                  <p:nvPr/>
                </p:nvSpPr>
                <p:spPr>
                  <a:xfrm rot="16200000">
                    <a:off x="3823415" y="374580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291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292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293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94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95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296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282" name="正方形/長方形 281"/>
                <p:cNvSpPr/>
                <p:nvPr/>
              </p:nvSpPr>
              <p:spPr>
                <a:xfrm rot="12626097">
                  <a:off x="7042263" y="5208280"/>
                  <a:ext cx="366553" cy="914689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83" name="グループ化 47"/>
                <p:cNvGrpSpPr/>
                <p:nvPr/>
              </p:nvGrpSpPr>
              <p:grpSpPr>
                <a:xfrm rot="268489">
                  <a:off x="6750867" y="5910929"/>
                  <a:ext cx="496962" cy="306455"/>
                  <a:chOff x="6732240" y="3789040"/>
                  <a:chExt cx="496962" cy="547082"/>
                </a:xfrm>
              </p:grpSpPr>
              <p:sp>
                <p:nvSpPr>
                  <p:cNvPr id="284" name="円/楕円 283"/>
                  <p:cNvSpPr/>
                  <p:nvPr/>
                </p:nvSpPr>
                <p:spPr>
                  <a:xfrm>
                    <a:off x="6788099" y="3940503"/>
                    <a:ext cx="353902" cy="39561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5" name="フローチャート: 論理積ゲート 34"/>
                  <p:cNvSpPr/>
                  <p:nvPr/>
                </p:nvSpPr>
                <p:spPr>
                  <a:xfrm rot="16200000">
                    <a:off x="6739215" y="387113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フローチャート: 論理積ゲート 35"/>
                  <p:cNvSpPr/>
                  <p:nvPr/>
                </p:nvSpPr>
                <p:spPr>
                  <a:xfrm rot="16200000">
                    <a:off x="6848527" y="3854976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フローチャート: 論理積ゲート 36"/>
                  <p:cNvSpPr/>
                  <p:nvPr/>
                </p:nvSpPr>
                <p:spPr>
                  <a:xfrm rot="14185063">
                    <a:off x="6687447" y="4080075"/>
                    <a:ext cx="164984" cy="75398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8" name="フローチャート: 論理積ゲート 37"/>
                  <p:cNvSpPr/>
                  <p:nvPr/>
                </p:nvSpPr>
                <p:spPr>
                  <a:xfrm rot="18780361">
                    <a:off x="7059821" y="4055787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9" name="フローチャート: 論理積ゲート 38"/>
                  <p:cNvSpPr/>
                  <p:nvPr/>
                </p:nvSpPr>
                <p:spPr>
                  <a:xfrm rot="18356212">
                    <a:off x="6963991" y="3951090"/>
                    <a:ext cx="235317" cy="103445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80" name="円/楕円 279"/>
              <p:cNvSpPr/>
              <p:nvPr/>
            </p:nvSpPr>
            <p:spPr>
              <a:xfrm>
                <a:off x="7452320" y="5661248"/>
                <a:ext cx="144016" cy="7200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98" name="角丸四角形 297"/>
          <p:cNvSpPr/>
          <p:nvPr/>
        </p:nvSpPr>
        <p:spPr>
          <a:xfrm>
            <a:off x="1274621" y="134911"/>
            <a:ext cx="5216119" cy="76470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イントネーションの練習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05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51" grpId="0" animBg="1"/>
      <p:bldP spid="13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1034555" y="1758334"/>
            <a:ext cx="7029277" cy="58477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文のムードと対応したアクションをつける</a:t>
            </a:r>
            <a:endParaRPr kumimoji="1" lang="ja-JP" altLang="en-US" sz="3200" dirty="0"/>
          </a:p>
        </p:txBody>
      </p:sp>
      <p:sp>
        <p:nvSpPr>
          <p:cNvPr id="59" name="角丸四角形 58"/>
          <p:cNvSpPr/>
          <p:nvPr/>
        </p:nvSpPr>
        <p:spPr>
          <a:xfrm>
            <a:off x="395536" y="260648"/>
            <a:ext cx="8352928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アクションをつけた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　アクセント・イントネーション練習</a:t>
            </a:r>
            <a:endParaRPr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1797" y="2649768"/>
            <a:ext cx="578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</a:rPr>
              <a:t>●</a:t>
            </a:r>
            <a:r>
              <a:rPr kumimoji="1" lang="ja-JP" altLang="en-US" sz="3200" dirty="0" smtClean="0"/>
              <a:t>いっしょに映画に行き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ましょう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76807" y="3895172"/>
            <a:ext cx="578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</a:rPr>
              <a:t>●</a:t>
            </a:r>
            <a:r>
              <a:rPr lang="ja-JP" altLang="en-US" sz="3200" dirty="0"/>
              <a:t>名前</a:t>
            </a:r>
            <a:r>
              <a:rPr lang="ja-JP" altLang="en-US" sz="3200" dirty="0" smtClean="0"/>
              <a:t>は何です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か？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76807" y="5095910"/>
            <a:ext cx="578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</a:rPr>
              <a:t>●</a:t>
            </a:r>
            <a:r>
              <a:rPr lang="ja-JP" altLang="en-US" sz="3200" dirty="0" smtClean="0"/>
              <a:t>ごはんをいっぱい食べよう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ね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3274535"/>
            <a:ext cx="825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400" dirty="0" smtClean="0"/>
              <a:t>「しょう」の所で、「どうぞ！」のように手を前に差し出す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95536" y="4557096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400" dirty="0" smtClean="0"/>
              <a:t>「か？」の所で、尋ねる仕草で掌を上に向け、相手の目を見る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00723" y="5781271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400" dirty="0" smtClean="0"/>
              <a:t>「ね」の所で、首をかしげる仕草をする</a:t>
            </a:r>
            <a:endParaRPr kumimoji="1" lang="ja-JP" altLang="en-US" sz="2400" dirty="0"/>
          </a:p>
        </p:txBody>
      </p:sp>
      <p:grpSp>
        <p:nvGrpSpPr>
          <p:cNvPr id="64" name="グループ化 63"/>
          <p:cNvGrpSpPr/>
          <p:nvPr/>
        </p:nvGrpSpPr>
        <p:grpSpPr>
          <a:xfrm rot="20756060">
            <a:off x="5883710" y="5412313"/>
            <a:ext cx="352632" cy="722842"/>
            <a:chOff x="6997386" y="2924195"/>
            <a:chExt cx="897803" cy="1557912"/>
          </a:xfrm>
        </p:grpSpPr>
        <p:grpSp>
          <p:nvGrpSpPr>
            <p:cNvPr id="68" name="グループ化 12"/>
            <p:cNvGrpSpPr>
              <a:grpSpLocks/>
            </p:cNvGrpSpPr>
            <p:nvPr/>
          </p:nvGrpSpPr>
          <p:grpSpPr bwMode="auto">
            <a:xfrm>
              <a:off x="6997386" y="2924195"/>
              <a:ext cx="897803" cy="1557912"/>
              <a:chOff x="3910089" y="2420938"/>
              <a:chExt cx="1179363" cy="2447921"/>
            </a:xfrm>
          </p:grpSpPr>
          <p:sp>
            <p:nvSpPr>
              <p:cNvPr id="76" name="フローチャート : 論理積ゲート 10"/>
              <p:cNvSpPr/>
              <p:nvPr/>
            </p:nvSpPr>
            <p:spPr>
              <a:xfrm rot="17043940">
                <a:off x="3734097" y="3656268"/>
                <a:ext cx="1439863" cy="985319"/>
              </a:xfrm>
              <a:prstGeom prst="flowChartDelay">
                <a:avLst/>
              </a:prstGeom>
              <a:solidFill>
                <a:srgbClr val="00B0F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77" name="グループ化 24"/>
              <p:cNvGrpSpPr>
                <a:grpSpLocks/>
              </p:cNvGrpSpPr>
              <p:nvPr/>
            </p:nvGrpSpPr>
            <p:grpSpPr bwMode="auto">
              <a:xfrm flipH="1">
                <a:off x="3910089" y="2420938"/>
                <a:ext cx="1179363" cy="1209666"/>
                <a:chOff x="4365110" y="2741889"/>
                <a:chExt cx="1475458" cy="1468267"/>
              </a:xfrm>
            </p:grpSpPr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400260" y="2769848"/>
                  <a:ext cx="1405158" cy="1475458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79" name="Freeform 7"/>
                <p:cNvSpPr>
                  <a:spLocks/>
                </p:cNvSpPr>
                <p:nvPr/>
              </p:nvSpPr>
              <p:spPr bwMode="auto">
                <a:xfrm rot="20106786" flipH="1">
                  <a:off x="4406124" y="2741889"/>
                  <a:ext cx="1339047" cy="865188"/>
                </a:xfrm>
                <a:custGeom>
                  <a:avLst/>
                  <a:gdLst>
                    <a:gd name="T0" fmla="*/ 2147483647 w 671"/>
                    <a:gd name="T1" fmla="*/ 2147483647 h 545"/>
                    <a:gd name="T2" fmla="*/ 2147483647 w 671"/>
                    <a:gd name="T3" fmla="*/ 2147483647 h 545"/>
                    <a:gd name="T4" fmla="*/ 2147483647 w 671"/>
                    <a:gd name="T5" fmla="*/ 2147483647 h 545"/>
                    <a:gd name="T6" fmla="*/ 2147483647 w 671"/>
                    <a:gd name="T7" fmla="*/ 2147483647 h 545"/>
                    <a:gd name="T8" fmla="*/ 2147483647 w 671"/>
                    <a:gd name="T9" fmla="*/ 2147483647 h 545"/>
                    <a:gd name="T10" fmla="*/ 2147483647 w 671"/>
                    <a:gd name="T11" fmla="*/ 2147483647 h 545"/>
                    <a:gd name="T12" fmla="*/ 2147483647 w 671"/>
                    <a:gd name="T13" fmla="*/ 2147483647 h 545"/>
                    <a:gd name="T14" fmla="*/ 2147483647 w 671"/>
                    <a:gd name="T15" fmla="*/ 2147483647 h 545"/>
                    <a:gd name="T16" fmla="*/ 2147483647 w 671"/>
                    <a:gd name="T17" fmla="*/ 2147483647 h 545"/>
                    <a:gd name="T18" fmla="*/ 2147483647 w 671"/>
                    <a:gd name="T19" fmla="*/ 2147483647 h 545"/>
                    <a:gd name="T20" fmla="*/ 2147483647 w 671"/>
                    <a:gd name="T21" fmla="*/ 2147483647 h 545"/>
                    <a:gd name="T22" fmla="*/ 2147483647 w 671"/>
                    <a:gd name="T23" fmla="*/ 2147483647 h 545"/>
                    <a:gd name="T24" fmla="*/ 2147483647 w 671"/>
                    <a:gd name="T25" fmla="*/ 2147483647 h 545"/>
                    <a:gd name="T26" fmla="*/ 2147483647 w 671"/>
                    <a:gd name="T27" fmla="*/ 2147483647 h 545"/>
                    <a:gd name="T28" fmla="*/ 2147483647 w 671"/>
                    <a:gd name="T29" fmla="*/ 2147483647 h 545"/>
                    <a:gd name="T30" fmla="*/ 2147483647 w 671"/>
                    <a:gd name="T31" fmla="*/ 2147483647 h 545"/>
                    <a:gd name="T32" fmla="*/ 2147483647 w 671"/>
                    <a:gd name="T33" fmla="*/ 2147483647 h 545"/>
                    <a:gd name="T34" fmla="*/ 2147483647 w 671"/>
                    <a:gd name="T35" fmla="*/ 2147483647 h 545"/>
                    <a:gd name="T36" fmla="*/ 2147483647 w 671"/>
                    <a:gd name="T37" fmla="*/ 2147483647 h 545"/>
                    <a:gd name="T38" fmla="*/ 2147483647 w 671"/>
                    <a:gd name="T39" fmla="*/ 2147483647 h 545"/>
                    <a:gd name="T40" fmla="*/ 2147483647 w 671"/>
                    <a:gd name="T41" fmla="*/ 2147483647 h 545"/>
                    <a:gd name="T42" fmla="*/ 2147483647 w 671"/>
                    <a:gd name="T43" fmla="*/ 2147483647 h 545"/>
                    <a:gd name="T44" fmla="*/ 2147483647 w 671"/>
                    <a:gd name="T45" fmla="*/ 2147483647 h 545"/>
                    <a:gd name="T46" fmla="*/ 2147483647 w 671"/>
                    <a:gd name="T47" fmla="*/ 2147483647 h 545"/>
                    <a:gd name="T48" fmla="*/ 2147483647 w 671"/>
                    <a:gd name="T49" fmla="*/ 2147483647 h 545"/>
                    <a:gd name="T50" fmla="*/ 2147483647 w 671"/>
                    <a:gd name="T51" fmla="*/ 2147483647 h 545"/>
                    <a:gd name="T52" fmla="*/ 2147483647 w 671"/>
                    <a:gd name="T53" fmla="*/ 2147483647 h 545"/>
                    <a:gd name="T54" fmla="*/ 2147483647 w 671"/>
                    <a:gd name="T55" fmla="*/ 2147483647 h 5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71"/>
                    <a:gd name="T85" fmla="*/ 0 h 545"/>
                    <a:gd name="T86" fmla="*/ 671 w 671"/>
                    <a:gd name="T87" fmla="*/ 545 h 5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71" h="545">
                      <a:moveTo>
                        <a:pt x="614" y="92"/>
                      </a:moveTo>
                      <a:cubicBezTo>
                        <a:pt x="600" y="103"/>
                        <a:pt x="585" y="112"/>
                        <a:pt x="572" y="125"/>
                      </a:cubicBezTo>
                      <a:cubicBezTo>
                        <a:pt x="565" y="132"/>
                        <a:pt x="563" y="143"/>
                        <a:pt x="556" y="150"/>
                      </a:cubicBezTo>
                      <a:cubicBezTo>
                        <a:pt x="546" y="160"/>
                        <a:pt x="532" y="164"/>
                        <a:pt x="523" y="174"/>
                      </a:cubicBezTo>
                      <a:cubicBezTo>
                        <a:pt x="428" y="277"/>
                        <a:pt x="501" y="225"/>
                        <a:pt x="441" y="265"/>
                      </a:cubicBezTo>
                      <a:cubicBezTo>
                        <a:pt x="441" y="264"/>
                        <a:pt x="426" y="216"/>
                        <a:pt x="424" y="216"/>
                      </a:cubicBezTo>
                      <a:cubicBezTo>
                        <a:pt x="409" y="212"/>
                        <a:pt x="376" y="263"/>
                        <a:pt x="375" y="265"/>
                      </a:cubicBezTo>
                      <a:cubicBezTo>
                        <a:pt x="365" y="297"/>
                        <a:pt x="354" y="311"/>
                        <a:pt x="326" y="331"/>
                      </a:cubicBezTo>
                      <a:cubicBezTo>
                        <a:pt x="321" y="338"/>
                        <a:pt x="300" y="376"/>
                        <a:pt x="284" y="372"/>
                      </a:cubicBezTo>
                      <a:cubicBezTo>
                        <a:pt x="276" y="370"/>
                        <a:pt x="282" y="353"/>
                        <a:pt x="276" y="347"/>
                      </a:cubicBezTo>
                      <a:cubicBezTo>
                        <a:pt x="270" y="341"/>
                        <a:pt x="260" y="342"/>
                        <a:pt x="252" y="339"/>
                      </a:cubicBezTo>
                      <a:cubicBezTo>
                        <a:pt x="195" y="382"/>
                        <a:pt x="173" y="454"/>
                        <a:pt x="112" y="495"/>
                      </a:cubicBezTo>
                      <a:cubicBezTo>
                        <a:pt x="106" y="490"/>
                        <a:pt x="103" y="479"/>
                        <a:pt x="95" y="479"/>
                      </a:cubicBezTo>
                      <a:cubicBezTo>
                        <a:pt x="67" y="479"/>
                        <a:pt x="54" y="524"/>
                        <a:pt x="38" y="537"/>
                      </a:cubicBezTo>
                      <a:cubicBezTo>
                        <a:pt x="31" y="542"/>
                        <a:pt x="21" y="542"/>
                        <a:pt x="13" y="545"/>
                      </a:cubicBezTo>
                      <a:cubicBezTo>
                        <a:pt x="20" y="407"/>
                        <a:pt x="0" y="235"/>
                        <a:pt x="103" y="125"/>
                      </a:cubicBezTo>
                      <a:cubicBezTo>
                        <a:pt x="126" y="41"/>
                        <a:pt x="168" y="58"/>
                        <a:pt x="235" y="35"/>
                      </a:cubicBezTo>
                      <a:cubicBezTo>
                        <a:pt x="262" y="26"/>
                        <a:pt x="282" y="11"/>
                        <a:pt x="309" y="2"/>
                      </a:cubicBezTo>
                      <a:cubicBezTo>
                        <a:pt x="350" y="5"/>
                        <a:pt x="393" y="0"/>
                        <a:pt x="433" y="10"/>
                      </a:cubicBezTo>
                      <a:cubicBezTo>
                        <a:pt x="441" y="12"/>
                        <a:pt x="433" y="32"/>
                        <a:pt x="441" y="35"/>
                      </a:cubicBezTo>
                      <a:cubicBezTo>
                        <a:pt x="448" y="37"/>
                        <a:pt x="450" y="22"/>
                        <a:pt x="457" y="18"/>
                      </a:cubicBezTo>
                      <a:cubicBezTo>
                        <a:pt x="464" y="13"/>
                        <a:pt x="474" y="13"/>
                        <a:pt x="482" y="10"/>
                      </a:cubicBezTo>
                      <a:cubicBezTo>
                        <a:pt x="535" y="16"/>
                        <a:pt x="566" y="22"/>
                        <a:pt x="614" y="35"/>
                      </a:cubicBezTo>
                      <a:cubicBezTo>
                        <a:pt x="657" y="63"/>
                        <a:pt x="662" y="93"/>
                        <a:pt x="671" y="142"/>
                      </a:cubicBezTo>
                      <a:cubicBezTo>
                        <a:pt x="668" y="150"/>
                        <a:pt x="671" y="164"/>
                        <a:pt x="663" y="166"/>
                      </a:cubicBezTo>
                      <a:cubicBezTo>
                        <a:pt x="634" y="173"/>
                        <a:pt x="638" y="135"/>
                        <a:pt x="630" y="125"/>
                      </a:cubicBezTo>
                      <a:cubicBezTo>
                        <a:pt x="624" y="117"/>
                        <a:pt x="609" y="118"/>
                        <a:pt x="605" y="109"/>
                      </a:cubicBezTo>
                      <a:cubicBezTo>
                        <a:pt x="602" y="103"/>
                        <a:pt x="611" y="98"/>
                        <a:pt x="614" y="92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786314" y="3286124"/>
                  <a:ext cx="0" cy="1428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 flipH="1">
                  <a:off x="4929190" y="3571876"/>
                  <a:ext cx="253989" cy="71438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357818" y="3286124"/>
                  <a:ext cx="0" cy="1428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6" name="弦 65"/>
            <p:cNvSpPr/>
            <p:nvPr/>
          </p:nvSpPr>
          <p:spPr>
            <a:xfrm rot="16639416">
              <a:off x="7369377" y="3431583"/>
              <a:ext cx="165886" cy="269082"/>
            </a:xfrm>
            <a:prstGeom prst="chor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079505" y="3813349"/>
            <a:ext cx="652735" cy="763294"/>
            <a:chOff x="6300399" y="2979208"/>
            <a:chExt cx="844179" cy="1011192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6369232" y="2979208"/>
              <a:ext cx="775346" cy="990737"/>
              <a:chOff x="6728294" y="2924195"/>
              <a:chExt cx="1156071" cy="1557913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6728294" y="2924195"/>
                <a:ext cx="1156071" cy="1557913"/>
                <a:chOff x="6382378" y="2565079"/>
                <a:chExt cx="1711336" cy="2447922"/>
              </a:xfrm>
            </p:grpSpPr>
            <p:sp>
              <p:nvSpPr>
                <p:cNvPr id="86" name="フローチャート : 論理積ゲート 10"/>
                <p:cNvSpPr/>
                <p:nvPr/>
              </p:nvSpPr>
              <p:spPr bwMode="auto">
                <a:xfrm rot="17806150">
                  <a:off x="6445201" y="4010114"/>
                  <a:ext cx="1003425" cy="431810"/>
                </a:xfrm>
                <a:prstGeom prst="flowChartDelay">
                  <a:avLst/>
                </a:prstGeom>
                <a:solidFill>
                  <a:srgbClr val="00B0F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87" name="グループ化 12"/>
                <p:cNvGrpSpPr>
                  <a:grpSpLocks/>
                </p:cNvGrpSpPr>
                <p:nvPr/>
              </p:nvGrpSpPr>
              <p:grpSpPr bwMode="auto">
                <a:xfrm>
                  <a:off x="6796726" y="2565079"/>
                  <a:ext cx="1296988" cy="2447922"/>
                  <a:chOff x="3924300" y="2420938"/>
                  <a:chExt cx="1150938" cy="2447922"/>
                </a:xfrm>
              </p:grpSpPr>
              <p:sp>
                <p:nvSpPr>
                  <p:cNvPr id="95" name="フローチャート : 論理積ゲート 10"/>
                  <p:cNvSpPr/>
                  <p:nvPr/>
                </p:nvSpPr>
                <p:spPr>
                  <a:xfrm rot="16200000">
                    <a:off x="3734097" y="3656269"/>
                    <a:ext cx="1439863" cy="985320"/>
                  </a:xfrm>
                  <a:prstGeom prst="flowChartDelay">
                    <a:avLst/>
                  </a:prstGeom>
                  <a:solidFill>
                    <a:srgbClr val="00B0F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96" name="グループ化 24"/>
                  <p:cNvGrpSpPr>
                    <a:grpSpLocks/>
                  </p:cNvGrpSpPr>
                  <p:nvPr/>
                </p:nvGrpSpPr>
                <p:grpSpPr bwMode="auto">
                  <a:xfrm flipH="1">
                    <a:off x="3924300" y="2420938"/>
                    <a:ext cx="1150938" cy="1223962"/>
                    <a:chOff x="4382891" y="2741889"/>
                    <a:chExt cx="1439896" cy="1485619"/>
                  </a:xfrm>
                </p:grpSpPr>
                <p:sp>
                  <p:nvSpPr>
                    <p:cNvPr id="97" name="Oval 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382891" y="2787645"/>
                      <a:ext cx="1439896" cy="1439863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98" name="Freeform 7"/>
                    <p:cNvSpPr>
                      <a:spLocks/>
                    </p:cNvSpPr>
                    <p:nvPr/>
                  </p:nvSpPr>
                  <p:spPr bwMode="auto">
                    <a:xfrm rot="20106786" flipH="1">
                      <a:off x="4406124" y="2741889"/>
                      <a:ext cx="1339047" cy="865188"/>
                    </a:xfrm>
                    <a:custGeom>
                      <a:avLst/>
                      <a:gdLst>
                        <a:gd name="T0" fmla="*/ 2147483647 w 671"/>
                        <a:gd name="T1" fmla="*/ 2147483647 h 545"/>
                        <a:gd name="T2" fmla="*/ 2147483647 w 671"/>
                        <a:gd name="T3" fmla="*/ 2147483647 h 545"/>
                        <a:gd name="T4" fmla="*/ 2147483647 w 671"/>
                        <a:gd name="T5" fmla="*/ 2147483647 h 545"/>
                        <a:gd name="T6" fmla="*/ 2147483647 w 671"/>
                        <a:gd name="T7" fmla="*/ 2147483647 h 545"/>
                        <a:gd name="T8" fmla="*/ 2147483647 w 671"/>
                        <a:gd name="T9" fmla="*/ 2147483647 h 545"/>
                        <a:gd name="T10" fmla="*/ 2147483647 w 671"/>
                        <a:gd name="T11" fmla="*/ 2147483647 h 545"/>
                        <a:gd name="T12" fmla="*/ 2147483647 w 671"/>
                        <a:gd name="T13" fmla="*/ 2147483647 h 545"/>
                        <a:gd name="T14" fmla="*/ 2147483647 w 671"/>
                        <a:gd name="T15" fmla="*/ 2147483647 h 545"/>
                        <a:gd name="T16" fmla="*/ 2147483647 w 671"/>
                        <a:gd name="T17" fmla="*/ 2147483647 h 545"/>
                        <a:gd name="T18" fmla="*/ 2147483647 w 671"/>
                        <a:gd name="T19" fmla="*/ 2147483647 h 545"/>
                        <a:gd name="T20" fmla="*/ 2147483647 w 671"/>
                        <a:gd name="T21" fmla="*/ 2147483647 h 545"/>
                        <a:gd name="T22" fmla="*/ 2147483647 w 671"/>
                        <a:gd name="T23" fmla="*/ 2147483647 h 545"/>
                        <a:gd name="T24" fmla="*/ 2147483647 w 671"/>
                        <a:gd name="T25" fmla="*/ 2147483647 h 545"/>
                        <a:gd name="T26" fmla="*/ 2147483647 w 671"/>
                        <a:gd name="T27" fmla="*/ 2147483647 h 545"/>
                        <a:gd name="T28" fmla="*/ 2147483647 w 671"/>
                        <a:gd name="T29" fmla="*/ 2147483647 h 545"/>
                        <a:gd name="T30" fmla="*/ 2147483647 w 671"/>
                        <a:gd name="T31" fmla="*/ 2147483647 h 545"/>
                        <a:gd name="T32" fmla="*/ 2147483647 w 671"/>
                        <a:gd name="T33" fmla="*/ 2147483647 h 545"/>
                        <a:gd name="T34" fmla="*/ 2147483647 w 671"/>
                        <a:gd name="T35" fmla="*/ 2147483647 h 545"/>
                        <a:gd name="T36" fmla="*/ 2147483647 w 671"/>
                        <a:gd name="T37" fmla="*/ 2147483647 h 545"/>
                        <a:gd name="T38" fmla="*/ 2147483647 w 671"/>
                        <a:gd name="T39" fmla="*/ 2147483647 h 545"/>
                        <a:gd name="T40" fmla="*/ 2147483647 w 671"/>
                        <a:gd name="T41" fmla="*/ 2147483647 h 545"/>
                        <a:gd name="T42" fmla="*/ 2147483647 w 671"/>
                        <a:gd name="T43" fmla="*/ 2147483647 h 545"/>
                        <a:gd name="T44" fmla="*/ 2147483647 w 671"/>
                        <a:gd name="T45" fmla="*/ 2147483647 h 545"/>
                        <a:gd name="T46" fmla="*/ 2147483647 w 671"/>
                        <a:gd name="T47" fmla="*/ 2147483647 h 545"/>
                        <a:gd name="T48" fmla="*/ 2147483647 w 671"/>
                        <a:gd name="T49" fmla="*/ 2147483647 h 545"/>
                        <a:gd name="T50" fmla="*/ 2147483647 w 671"/>
                        <a:gd name="T51" fmla="*/ 2147483647 h 545"/>
                        <a:gd name="T52" fmla="*/ 2147483647 w 671"/>
                        <a:gd name="T53" fmla="*/ 2147483647 h 545"/>
                        <a:gd name="T54" fmla="*/ 2147483647 w 671"/>
                        <a:gd name="T55" fmla="*/ 2147483647 h 545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71"/>
                        <a:gd name="T85" fmla="*/ 0 h 545"/>
                        <a:gd name="T86" fmla="*/ 671 w 671"/>
                        <a:gd name="T87" fmla="*/ 545 h 545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71" h="545">
                          <a:moveTo>
                            <a:pt x="614" y="92"/>
                          </a:moveTo>
                          <a:cubicBezTo>
                            <a:pt x="600" y="103"/>
                            <a:pt x="585" y="112"/>
                            <a:pt x="572" y="125"/>
                          </a:cubicBezTo>
                          <a:cubicBezTo>
                            <a:pt x="565" y="132"/>
                            <a:pt x="563" y="143"/>
                            <a:pt x="556" y="150"/>
                          </a:cubicBezTo>
                          <a:cubicBezTo>
                            <a:pt x="546" y="160"/>
                            <a:pt x="532" y="164"/>
                            <a:pt x="523" y="174"/>
                          </a:cubicBezTo>
                          <a:cubicBezTo>
                            <a:pt x="428" y="277"/>
                            <a:pt x="501" y="225"/>
                            <a:pt x="441" y="265"/>
                          </a:cubicBezTo>
                          <a:cubicBezTo>
                            <a:pt x="441" y="264"/>
                            <a:pt x="426" y="216"/>
                            <a:pt x="424" y="216"/>
                          </a:cubicBezTo>
                          <a:cubicBezTo>
                            <a:pt x="409" y="212"/>
                            <a:pt x="376" y="263"/>
                            <a:pt x="375" y="265"/>
                          </a:cubicBezTo>
                          <a:cubicBezTo>
                            <a:pt x="365" y="297"/>
                            <a:pt x="354" y="311"/>
                            <a:pt x="326" y="331"/>
                          </a:cubicBezTo>
                          <a:cubicBezTo>
                            <a:pt x="321" y="338"/>
                            <a:pt x="300" y="376"/>
                            <a:pt x="284" y="372"/>
                          </a:cubicBezTo>
                          <a:cubicBezTo>
                            <a:pt x="276" y="370"/>
                            <a:pt x="282" y="353"/>
                            <a:pt x="276" y="347"/>
                          </a:cubicBezTo>
                          <a:cubicBezTo>
                            <a:pt x="270" y="341"/>
                            <a:pt x="260" y="342"/>
                            <a:pt x="252" y="339"/>
                          </a:cubicBezTo>
                          <a:cubicBezTo>
                            <a:pt x="195" y="382"/>
                            <a:pt x="173" y="454"/>
                            <a:pt x="112" y="495"/>
                          </a:cubicBezTo>
                          <a:cubicBezTo>
                            <a:pt x="106" y="490"/>
                            <a:pt x="103" y="479"/>
                            <a:pt x="95" y="479"/>
                          </a:cubicBezTo>
                          <a:cubicBezTo>
                            <a:pt x="67" y="479"/>
                            <a:pt x="54" y="524"/>
                            <a:pt x="38" y="537"/>
                          </a:cubicBezTo>
                          <a:cubicBezTo>
                            <a:pt x="31" y="542"/>
                            <a:pt x="21" y="542"/>
                            <a:pt x="13" y="545"/>
                          </a:cubicBezTo>
                          <a:cubicBezTo>
                            <a:pt x="20" y="407"/>
                            <a:pt x="0" y="235"/>
                            <a:pt x="103" y="125"/>
                          </a:cubicBezTo>
                          <a:cubicBezTo>
                            <a:pt x="126" y="41"/>
                            <a:pt x="168" y="58"/>
                            <a:pt x="235" y="35"/>
                          </a:cubicBezTo>
                          <a:cubicBezTo>
                            <a:pt x="262" y="26"/>
                            <a:pt x="282" y="11"/>
                            <a:pt x="309" y="2"/>
                          </a:cubicBezTo>
                          <a:cubicBezTo>
                            <a:pt x="350" y="5"/>
                            <a:pt x="393" y="0"/>
                            <a:pt x="433" y="10"/>
                          </a:cubicBezTo>
                          <a:cubicBezTo>
                            <a:pt x="441" y="12"/>
                            <a:pt x="433" y="32"/>
                            <a:pt x="441" y="35"/>
                          </a:cubicBezTo>
                          <a:cubicBezTo>
                            <a:pt x="448" y="37"/>
                            <a:pt x="450" y="22"/>
                            <a:pt x="457" y="18"/>
                          </a:cubicBezTo>
                          <a:cubicBezTo>
                            <a:pt x="464" y="13"/>
                            <a:pt x="474" y="13"/>
                            <a:pt x="482" y="10"/>
                          </a:cubicBezTo>
                          <a:cubicBezTo>
                            <a:pt x="535" y="16"/>
                            <a:pt x="566" y="22"/>
                            <a:pt x="614" y="35"/>
                          </a:cubicBezTo>
                          <a:cubicBezTo>
                            <a:pt x="657" y="63"/>
                            <a:pt x="662" y="93"/>
                            <a:pt x="671" y="142"/>
                          </a:cubicBezTo>
                          <a:cubicBezTo>
                            <a:pt x="668" y="150"/>
                            <a:pt x="671" y="164"/>
                            <a:pt x="663" y="166"/>
                          </a:cubicBezTo>
                          <a:cubicBezTo>
                            <a:pt x="634" y="173"/>
                            <a:pt x="638" y="135"/>
                            <a:pt x="630" y="125"/>
                          </a:cubicBezTo>
                          <a:cubicBezTo>
                            <a:pt x="624" y="117"/>
                            <a:pt x="609" y="118"/>
                            <a:pt x="605" y="109"/>
                          </a:cubicBezTo>
                          <a:cubicBezTo>
                            <a:pt x="602" y="103"/>
                            <a:pt x="611" y="98"/>
                            <a:pt x="614" y="92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9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314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0" name="Oval 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29190" y="3571876"/>
                      <a:ext cx="253989" cy="71438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endParaRPr lang="ja-JP" altLang="en-US"/>
                    </a:p>
                  </p:txBody>
                </p:sp>
                <p:sp>
                  <p:nvSpPr>
                    <p:cNvPr id="101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7818" y="3286124"/>
                      <a:ext cx="0" cy="1428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89" name="円/楕円 88"/>
                <p:cNvSpPr/>
                <p:nvPr/>
              </p:nvSpPr>
              <p:spPr>
                <a:xfrm>
                  <a:off x="6382378" y="4339832"/>
                  <a:ext cx="472690" cy="534714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5" name="弦 84"/>
              <p:cNvSpPr/>
              <p:nvPr/>
            </p:nvSpPr>
            <p:spPr>
              <a:xfrm rot="16639416">
                <a:off x="7369377" y="3431583"/>
                <a:ext cx="165886" cy="269082"/>
              </a:xfrm>
              <a:prstGeom prst="chord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 rot="11998676">
              <a:off x="6300399" y="3807579"/>
              <a:ext cx="269813" cy="182821"/>
              <a:chOff x="6271590" y="4186066"/>
              <a:chExt cx="269813" cy="182821"/>
            </a:xfrm>
          </p:grpSpPr>
          <p:sp>
            <p:nvSpPr>
              <p:cNvPr id="102" name="フローチャート: 論理積ゲート 101"/>
              <p:cNvSpPr/>
              <p:nvPr/>
            </p:nvSpPr>
            <p:spPr>
              <a:xfrm rot="16200000">
                <a:off x="6278585" y="4218656"/>
                <a:ext cx="121343" cy="5616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ローチャート: 論理積ゲート 102"/>
              <p:cNvSpPr/>
              <p:nvPr/>
            </p:nvSpPr>
            <p:spPr>
              <a:xfrm rot="16200000">
                <a:off x="6346984" y="4231545"/>
                <a:ext cx="121343" cy="5616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ローチャート: 論理積ゲート 103"/>
              <p:cNvSpPr/>
              <p:nvPr/>
            </p:nvSpPr>
            <p:spPr>
              <a:xfrm rot="14185063">
                <a:off x="6249520" y="4293041"/>
                <a:ext cx="85076" cy="40936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ローチャート: 論理積ゲート 104"/>
              <p:cNvSpPr/>
              <p:nvPr/>
            </p:nvSpPr>
            <p:spPr>
              <a:xfrm rot="18780361">
                <a:off x="6452650" y="4280134"/>
                <a:ext cx="121343" cy="56163"/>
              </a:xfrm>
              <a:prstGeom prst="flowChartDelay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フローチャート: 論理積ゲート 105"/>
            <p:cNvSpPr/>
            <p:nvPr/>
          </p:nvSpPr>
          <p:spPr>
            <a:xfrm rot="7576529" flipV="1">
              <a:off x="6304814" y="3846513"/>
              <a:ext cx="197613" cy="45719"/>
            </a:xfrm>
            <a:prstGeom prst="flowChartDelay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 rot="1507979">
            <a:off x="7812360" y="2955654"/>
            <a:ext cx="469188" cy="662172"/>
            <a:chOff x="7956104" y="2898740"/>
            <a:chExt cx="469188" cy="662172"/>
          </a:xfrm>
        </p:grpSpPr>
        <p:sp>
          <p:nvSpPr>
            <p:cNvPr id="16" name="フリーフォーム 15"/>
            <p:cNvSpPr/>
            <p:nvPr/>
          </p:nvSpPr>
          <p:spPr>
            <a:xfrm>
              <a:off x="7956104" y="3231778"/>
              <a:ext cx="337458" cy="329134"/>
            </a:xfrm>
            <a:custGeom>
              <a:avLst/>
              <a:gdLst>
                <a:gd name="connsiteX0" fmla="*/ 141515 w 337458"/>
                <a:gd name="connsiteY0" fmla="*/ 32657 h 402771"/>
                <a:gd name="connsiteX1" fmla="*/ 76200 w 337458"/>
                <a:gd name="connsiteY1" fmla="*/ 65314 h 402771"/>
                <a:gd name="connsiteX2" fmla="*/ 43543 w 337458"/>
                <a:gd name="connsiteY2" fmla="*/ 76200 h 402771"/>
                <a:gd name="connsiteX3" fmla="*/ 21772 w 337458"/>
                <a:gd name="connsiteY3" fmla="*/ 108857 h 402771"/>
                <a:gd name="connsiteX4" fmla="*/ 119743 w 337458"/>
                <a:gd name="connsiteY4" fmla="*/ 119743 h 402771"/>
                <a:gd name="connsiteX5" fmla="*/ 108858 w 337458"/>
                <a:gd name="connsiteY5" fmla="*/ 152400 h 402771"/>
                <a:gd name="connsiteX6" fmla="*/ 0 w 337458"/>
                <a:gd name="connsiteY6" fmla="*/ 250371 h 402771"/>
                <a:gd name="connsiteX7" fmla="*/ 21772 w 337458"/>
                <a:gd name="connsiteY7" fmla="*/ 326571 h 402771"/>
                <a:gd name="connsiteX8" fmla="*/ 54429 w 337458"/>
                <a:gd name="connsiteY8" fmla="*/ 381000 h 402771"/>
                <a:gd name="connsiteX9" fmla="*/ 97972 w 337458"/>
                <a:gd name="connsiteY9" fmla="*/ 402771 h 402771"/>
                <a:gd name="connsiteX10" fmla="*/ 206829 w 337458"/>
                <a:gd name="connsiteY10" fmla="*/ 391886 h 402771"/>
                <a:gd name="connsiteX11" fmla="*/ 239486 w 337458"/>
                <a:gd name="connsiteY11" fmla="*/ 337457 h 402771"/>
                <a:gd name="connsiteX12" fmla="*/ 261258 w 337458"/>
                <a:gd name="connsiteY12" fmla="*/ 272143 h 402771"/>
                <a:gd name="connsiteX13" fmla="*/ 283029 w 337458"/>
                <a:gd name="connsiteY13" fmla="*/ 228600 h 402771"/>
                <a:gd name="connsiteX14" fmla="*/ 304800 w 337458"/>
                <a:gd name="connsiteY14" fmla="*/ 163286 h 402771"/>
                <a:gd name="connsiteX15" fmla="*/ 337458 w 337458"/>
                <a:gd name="connsiteY15" fmla="*/ 97971 h 402771"/>
                <a:gd name="connsiteX16" fmla="*/ 326572 w 337458"/>
                <a:gd name="connsiteY16" fmla="*/ 65314 h 402771"/>
                <a:gd name="connsiteX17" fmla="*/ 228600 w 337458"/>
                <a:gd name="connsiteY17" fmla="*/ 10886 h 402771"/>
                <a:gd name="connsiteX18" fmla="*/ 185058 w 337458"/>
                <a:gd name="connsiteY18" fmla="*/ 0 h 402771"/>
                <a:gd name="connsiteX19" fmla="*/ 141515 w 337458"/>
                <a:gd name="connsiteY19" fmla="*/ 21771 h 402771"/>
                <a:gd name="connsiteX20" fmla="*/ 141515 w 337458"/>
                <a:gd name="connsiteY20" fmla="*/ 32657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7458" h="402771">
                  <a:moveTo>
                    <a:pt x="141515" y="32657"/>
                  </a:moveTo>
                  <a:cubicBezTo>
                    <a:pt x="130629" y="39914"/>
                    <a:pt x="98443" y="55428"/>
                    <a:pt x="76200" y="65314"/>
                  </a:cubicBezTo>
                  <a:cubicBezTo>
                    <a:pt x="65714" y="69974"/>
                    <a:pt x="52503" y="69032"/>
                    <a:pt x="43543" y="76200"/>
                  </a:cubicBezTo>
                  <a:cubicBezTo>
                    <a:pt x="33327" y="84373"/>
                    <a:pt x="29029" y="97971"/>
                    <a:pt x="21772" y="108857"/>
                  </a:cubicBezTo>
                  <a:cubicBezTo>
                    <a:pt x="47299" y="185437"/>
                    <a:pt x="8021" y="103782"/>
                    <a:pt x="119743" y="119743"/>
                  </a:cubicBezTo>
                  <a:cubicBezTo>
                    <a:pt x="131102" y="121366"/>
                    <a:pt x="116026" y="143440"/>
                    <a:pt x="108858" y="152400"/>
                  </a:cubicBezTo>
                  <a:cubicBezTo>
                    <a:pt x="60028" y="213438"/>
                    <a:pt x="49209" y="217567"/>
                    <a:pt x="0" y="250371"/>
                  </a:cubicBezTo>
                  <a:cubicBezTo>
                    <a:pt x="7257" y="275771"/>
                    <a:pt x="14181" y="301269"/>
                    <a:pt x="21772" y="326571"/>
                  </a:cubicBezTo>
                  <a:cubicBezTo>
                    <a:pt x="29960" y="353863"/>
                    <a:pt x="29861" y="364621"/>
                    <a:pt x="54429" y="381000"/>
                  </a:cubicBezTo>
                  <a:cubicBezTo>
                    <a:pt x="67931" y="390001"/>
                    <a:pt x="83458" y="395514"/>
                    <a:pt x="97972" y="402771"/>
                  </a:cubicBezTo>
                  <a:cubicBezTo>
                    <a:pt x="134258" y="399143"/>
                    <a:pt x="173719" y="407168"/>
                    <a:pt x="206829" y="391886"/>
                  </a:cubicBezTo>
                  <a:cubicBezTo>
                    <a:pt x="226040" y="383020"/>
                    <a:pt x="230731" y="356719"/>
                    <a:pt x="239486" y="337457"/>
                  </a:cubicBezTo>
                  <a:cubicBezTo>
                    <a:pt x="248982" y="316565"/>
                    <a:pt x="250995" y="292669"/>
                    <a:pt x="261258" y="272143"/>
                  </a:cubicBezTo>
                  <a:cubicBezTo>
                    <a:pt x="268515" y="257629"/>
                    <a:pt x="277002" y="243667"/>
                    <a:pt x="283029" y="228600"/>
                  </a:cubicBezTo>
                  <a:cubicBezTo>
                    <a:pt x="291552" y="207292"/>
                    <a:pt x="292070" y="182381"/>
                    <a:pt x="304800" y="163286"/>
                  </a:cubicBezTo>
                  <a:cubicBezTo>
                    <a:pt x="332937" y="121081"/>
                    <a:pt x="322435" y="143040"/>
                    <a:pt x="337458" y="97971"/>
                  </a:cubicBezTo>
                  <a:cubicBezTo>
                    <a:pt x="333829" y="87085"/>
                    <a:pt x="334686" y="73428"/>
                    <a:pt x="326572" y="65314"/>
                  </a:cubicBezTo>
                  <a:cubicBezTo>
                    <a:pt x="295379" y="34121"/>
                    <a:pt x="266931" y="21838"/>
                    <a:pt x="228600" y="10886"/>
                  </a:cubicBezTo>
                  <a:cubicBezTo>
                    <a:pt x="214215" y="6776"/>
                    <a:pt x="199572" y="3629"/>
                    <a:pt x="185058" y="0"/>
                  </a:cubicBezTo>
                  <a:cubicBezTo>
                    <a:pt x="170544" y="7257"/>
                    <a:pt x="155017" y="12770"/>
                    <a:pt x="141515" y="21771"/>
                  </a:cubicBezTo>
                  <a:cubicBezTo>
                    <a:pt x="132975" y="27464"/>
                    <a:pt x="152401" y="25400"/>
                    <a:pt x="141515" y="32657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rot="18218304">
              <a:off x="8090078" y="3016202"/>
              <a:ext cx="452675" cy="2177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111644" y="6296648"/>
            <a:ext cx="692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C000"/>
                </a:solidFill>
              </a:rPr>
              <a:t>★</a:t>
            </a:r>
            <a:r>
              <a:rPr kumimoji="1" lang="ja-JP" altLang="en-US" sz="2400" dirty="0" smtClean="0"/>
              <a:t>アクションの連動が</a:t>
            </a:r>
            <a:r>
              <a:rPr kumimoji="1" lang="ja-JP" altLang="en-US" sz="2400" smtClean="0"/>
              <a:t>プロソディの表出と</a:t>
            </a:r>
            <a:r>
              <a:rPr kumimoji="1" lang="ja-JP" altLang="en-US" sz="2400" dirty="0" smtClean="0"/>
              <a:t>定着を促す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59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" grpId="0"/>
      <p:bldP spid="60" grpId="0"/>
      <p:bldP spid="61" grpId="0"/>
      <p:bldP spid="3" grpId="0"/>
      <p:bldP spid="62" grpId="0"/>
      <p:bldP spid="63" grpId="0"/>
      <p:bldP spid="2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 2"/>
          <p:cNvSpPr/>
          <p:nvPr/>
        </p:nvSpPr>
        <p:spPr>
          <a:xfrm>
            <a:off x="4427985" y="1628801"/>
            <a:ext cx="360040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157" name="テキスト ボックス 3"/>
          <p:cNvSpPr txBox="1">
            <a:spLocks noChangeArrowheads="1"/>
          </p:cNvSpPr>
          <p:nvPr/>
        </p:nvSpPr>
        <p:spPr bwMode="auto">
          <a:xfrm>
            <a:off x="2915816" y="2924944"/>
            <a:ext cx="3600400" cy="646331"/>
          </a:xfrm>
          <a:prstGeom prst="rect">
            <a:avLst/>
          </a:prstGeom>
          <a:solidFill>
            <a:srgbClr val="CCFF99"/>
          </a:solidFill>
          <a:ln w="2857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たとえば文法なら</a:t>
            </a:r>
            <a:endParaRPr lang="ja-JP" altLang="en-US" sz="3600" dirty="0"/>
          </a:p>
        </p:txBody>
      </p:sp>
      <p:sp>
        <p:nvSpPr>
          <p:cNvPr id="49163" name="テキスト ボックス 3"/>
          <p:cNvSpPr txBox="1">
            <a:spLocks noChangeArrowheads="1"/>
          </p:cNvSpPr>
          <p:nvPr/>
        </p:nvSpPr>
        <p:spPr bwMode="auto">
          <a:xfrm>
            <a:off x="2627784" y="1988840"/>
            <a:ext cx="4248472" cy="769441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/>
              <a:t>言語習得の基盤</a:t>
            </a:r>
          </a:p>
        </p:txBody>
      </p:sp>
      <p:sp>
        <p:nvSpPr>
          <p:cNvPr id="49154" name="テキスト ボックス 3"/>
          <p:cNvSpPr txBox="1">
            <a:spLocks noChangeArrowheads="1"/>
          </p:cNvSpPr>
          <p:nvPr/>
        </p:nvSpPr>
        <p:spPr bwMode="auto">
          <a:xfrm>
            <a:off x="395536" y="260649"/>
            <a:ext cx="8424862" cy="1384995"/>
          </a:xfrm>
          <a:prstGeom prst="rect">
            <a:avLst/>
          </a:prstGeom>
          <a:solidFill>
            <a:srgbClr val="FFFF6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ea typeface="ＭＳ Ｐゴシック" pitchFamily="50" charset="-128"/>
              </a:rPr>
              <a:t>　</a:t>
            </a:r>
            <a:r>
              <a:rPr lang="ja-JP" altLang="en-US" sz="4000" dirty="0" smtClean="0">
                <a:ea typeface="ＭＳ Ｐゴシック" pitchFamily="50" charset="-128"/>
              </a:rPr>
              <a:t>日本語</a:t>
            </a:r>
            <a:r>
              <a:rPr lang="ja-JP" altLang="en-US" sz="4000" dirty="0">
                <a:ea typeface="ＭＳ Ｐゴシック" pitchFamily="50" charset="-128"/>
              </a:rPr>
              <a:t>のリズム</a:t>
            </a:r>
            <a:r>
              <a:rPr lang="ja-JP" altLang="en-US" sz="4000" dirty="0" smtClean="0">
                <a:ea typeface="ＭＳ Ｐゴシック" pitchFamily="50" charset="-128"/>
              </a:rPr>
              <a:t>やアクセント、</a:t>
            </a:r>
            <a:endParaRPr lang="en-US" altLang="ja-JP" sz="4000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4000" dirty="0">
                <a:ea typeface="ＭＳ Ｐゴシック" pitchFamily="50" charset="-128"/>
              </a:rPr>
              <a:t>　　　　　</a:t>
            </a:r>
            <a:r>
              <a:rPr lang="ja-JP" altLang="en-US" sz="4000" dirty="0" smtClean="0">
                <a:ea typeface="ＭＳ Ｐゴシック" pitchFamily="50" charset="-128"/>
              </a:rPr>
              <a:t>　　イントネーション</a:t>
            </a:r>
            <a:r>
              <a:rPr lang="ja-JP" altLang="en-US" sz="4000" dirty="0">
                <a:ea typeface="ＭＳ Ｐゴシック" pitchFamily="50" charset="-128"/>
              </a:rPr>
              <a:t>の</a:t>
            </a:r>
            <a:r>
              <a:rPr lang="ja-JP" altLang="en-US" sz="4000" dirty="0">
                <a:solidFill>
                  <a:srgbClr val="002060"/>
                </a:solidFill>
                <a:ea typeface="ＭＳ Ｐゴシック" pitchFamily="50" charset="-128"/>
              </a:rPr>
              <a:t>体得</a:t>
            </a:r>
            <a:r>
              <a:rPr lang="ja-JP" altLang="en-US" sz="4000" dirty="0">
                <a:solidFill>
                  <a:schemeClr val="accent4"/>
                </a:solidFill>
                <a:ea typeface="ＭＳ Ｐゴシック" pitchFamily="50" charset="-128"/>
              </a:rPr>
              <a:t>は、</a:t>
            </a: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4432176" y="3645024"/>
            <a:ext cx="4572000" cy="646331"/>
          </a:xfrm>
          <a:prstGeom prst="rect">
            <a:avLst/>
          </a:prstGeom>
          <a:noFill/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パパ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が</a:t>
            </a:r>
            <a:r>
              <a:rPr lang="ja-JP" altLang="en-US" sz="3600" dirty="0" smtClean="0"/>
              <a:t>ケーキ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を</a:t>
            </a:r>
            <a:r>
              <a:rPr lang="ja-JP" altLang="en-US" sz="3600" dirty="0" smtClean="0"/>
              <a:t>買った</a:t>
            </a:r>
            <a:endParaRPr lang="ja-JP" altLang="en-US" sz="3600" dirty="0"/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323528" y="3645024"/>
            <a:ext cx="3960440" cy="646331"/>
          </a:xfrm>
          <a:prstGeom prst="rect">
            <a:avLst/>
          </a:prstGeom>
          <a:noFill/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パパ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ケーキ</a:t>
            </a:r>
            <a:r>
              <a:rPr lang="ja-JP" altLang="en-US" sz="1600" dirty="0" smtClean="0"/>
              <a:t>　</a:t>
            </a:r>
            <a:r>
              <a:rPr lang="ja-JP" altLang="en-US" sz="3600" dirty="0" smtClean="0"/>
              <a:t>買った</a:t>
            </a:r>
            <a:endParaRPr lang="ja-JP" altLang="en-US" sz="3600" dirty="0"/>
          </a:p>
        </p:txBody>
      </p:sp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467544" y="4437112"/>
            <a:ext cx="8424936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２つの文のリズムやイントネーションは違う</a:t>
            </a:r>
            <a:endParaRPr lang="ja-JP" altLang="en-US" sz="3600" dirty="0"/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755576" y="5085184"/>
            <a:ext cx="3600400" cy="523220"/>
          </a:xfrm>
          <a:prstGeom prst="rect">
            <a:avLst/>
          </a:prstGeom>
          <a:noFill/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あれ前と何か違った</a:t>
            </a:r>
            <a:r>
              <a:rPr lang="en-US" altLang="ja-JP" sz="2800" dirty="0" smtClean="0"/>
              <a:t>…</a:t>
            </a:r>
            <a:endParaRPr lang="ja-JP" altLang="en-US" sz="2800" dirty="0"/>
          </a:p>
        </p:txBody>
      </p:sp>
      <p:sp>
        <p:nvSpPr>
          <p:cNvPr id="17" name="テキスト ボックス 3"/>
          <p:cNvSpPr txBox="1">
            <a:spLocks noChangeArrowheads="1"/>
          </p:cNvSpPr>
          <p:nvPr/>
        </p:nvSpPr>
        <p:spPr bwMode="auto">
          <a:xfrm>
            <a:off x="152400" y="5780782"/>
            <a:ext cx="8808720" cy="584775"/>
          </a:xfrm>
          <a:prstGeom prst="rect">
            <a:avLst/>
          </a:prstGeom>
          <a:solidFill>
            <a:srgbClr val="FFCCFF"/>
          </a:solidFill>
          <a:ln w="31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印象（響きやリズム）の違いが助詞の気づきを促す</a:t>
            </a:r>
            <a:endParaRPr lang="ja-JP" altLang="en-US" sz="3200" dirty="0"/>
          </a:p>
        </p:txBody>
      </p:sp>
      <p:grpSp>
        <p:nvGrpSpPr>
          <p:cNvPr id="18" name="グループ化 17"/>
          <p:cNvGrpSpPr/>
          <p:nvPr/>
        </p:nvGrpSpPr>
        <p:grpSpPr>
          <a:xfrm rot="20389431" flipH="1">
            <a:off x="4427984" y="5085184"/>
            <a:ext cx="432048" cy="432048"/>
            <a:chOff x="7885113" y="5229225"/>
            <a:chExt cx="1008062" cy="1009650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7956550" y="5229225"/>
              <a:ext cx="936625" cy="10096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8243888" y="5445125"/>
              <a:ext cx="215900" cy="215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8243888" y="551656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7885113" y="5661025"/>
              <a:ext cx="144462" cy="14287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8027988" y="6021388"/>
              <a:ext cx="360362" cy="71437"/>
            </a:xfrm>
            <a:custGeom>
              <a:avLst/>
              <a:gdLst>
                <a:gd name="T0" fmla="*/ 0 w 227"/>
                <a:gd name="T1" fmla="*/ 0 h 45"/>
                <a:gd name="T2" fmla="*/ 215900 w 227"/>
                <a:gd name="T3" fmla="*/ 71437 h 45"/>
                <a:gd name="T4" fmla="*/ 360362 w 227"/>
                <a:gd name="T5" fmla="*/ 0 h 45"/>
                <a:gd name="T6" fmla="*/ 0 60000 65536"/>
                <a:gd name="T7" fmla="*/ 0 60000 65536"/>
                <a:gd name="T8" fmla="*/ 0 60000 65536"/>
                <a:gd name="T9" fmla="*/ 0 w 227"/>
                <a:gd name="T10" fmla="*/ 0 h 45"/>
                <a:gd name="T11" fmla="*/ 227 w 227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45">
                  <a:moveTo>
                    <a:pt x="0" y="0"/>
                  </a:moveTo>
                  <a:cubicBezTo>
                    <a:pt x="49" y="22"/>
                    <a:pt x="98" y="45"/>
                    <a:pt x="136" y="45"/>
                  </a:cubicBezTo>
                  <a:cubicBezTo>
                    <a:pt x="174" y="45"/>
                    <a:pt x="212" y="7"/>
                    <a:pt x="22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" name="グループ化 21"/>
          <p:cNvGrpSpPr>
            <a:grpSpLocks/>
          </p:cNvGrpSpPr>
          <p:nvPr/>
        </p:nvGrpSpPr>
        <p:grpSpPr bwMode="auto">
          <a:xfrm rot="20869200" flipH="1">
            <a:off x="8172400" y="2780928"/>
            <a:ext cx="576064" cy="788169"/>
            <a:chOff x="1115616" y="2708920"/>
            <a:chExt cx="1695714" cy="2188779"/>
          </a:xfrm>
        </p:grpSpPr>
        <p:grpSp>
          <p:nvGrpSpPr>
            <p:cNvPr id="26" name="グループ化 20"/>
            <p:cNvGrpSpPr>
              <a:grpSpLocks/>
            </p:cNvGrpSpPr>
            <p:nvPr/>
          </p:nvGrpSpPr>
          <p:grpSpPr bwMode="auto">
            <a:xfrm>
              <a:off x="1484492" y="2810137"/>
              <a:ext cx="1210552" cy="2087562"/>
              <a:chOff x="1484492" y="2810137"/>
              <a:chExt cx="1210552" cy="2087562"/>
            </a:xfrm>
          </p:grpSpPr>
          <p:grpSp>
            <p:nvGrpSpPr>
              <p:cNvPr id="28" name="グループ化 17"/>
              <p:cNvGrpSpPr>
                <a:grpSpLocks/>
              </p:cNvGrpSpPr>
              <p:nvPr/>
            </p:nvGrpSpPr>
            <p:grpSpPr bwMode="auto">
              <a:xfrm rot="20976945" flipH="1">
                <a:off x="1484492" y="2810137"/>
                <a:ext cx="1181902" cy="2087562"/>
                <a:chOff x="6877050" y="2781300"/>
                <a:chExt cx="1223963" cy="2087563"/>
              </a:xfrm>
            </p:grpSpPr>
            <p:sp>
              <p:nvSpPr>
                <p:cNvPr id="31" name="Oval 8"/>
                <p:cNvSpPr>
                  <a:spLocks noChangeArrowheads="1"/>
                </p:cNvSpPr>
                <p:nvPr/>
              </p:nvSpPr>
              <p:spPr bwMode="auto">
                <a:xfrm rot="-1209814">
                  <a:off x="6877050" y="2781300"/>
                  <a:ext cx="1223963" cy="20875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Oval 22"/>
                <p:cNvSpPr>
                  <a:spLocks noChangeArrowheads="1"/>
                </p:cNvSpPr>
                <p:nvPr/>
              </p:nvSpPr>
              <p:spPr bwMode="auto">
                <a:xfrm rot="183203">
                  <a:off x="6877050" y="3573463"/>
                  <a:ext cx="287338" cy="2873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6948488" y="3716338"/>
                  <a:ext cx="71437" cy="730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Oval 37"/>
                <p:cNvSpPr>
                  <a:spLocks noChangeArrowheads="1"/>
                </p:cNvSpPr>
                <p:nvPr/>
              </p:nvSpPr>
              <p:spPr bwMode="auto">
                <a:xfrm>
                  <a:off x="6948488" y="4292600"/>
                  <a:ext cx="144462" cy="1444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9" name="円弧 28"/>
              <p:cNvSpPr/>
              <p:nvPr/>
            </p:nvSpPr>
            <p:spPr>
              <a:xfrm rot="11269262">
                <a:off x="2004936" y="4324959"/>
                <a:ext cx="574771" cy="432917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0" name="円弧 29"/>
              <p:cNvSpPr/>
              <p:nvPr/>
            </p:nvSpPr>
            <p:spPr>
              <a:xfrm rot="19946740">
                <a:off x="2116460" y="3389215"/>
                <a:ext cx="574769" cy="432917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7" name="フリーフォーム 26"/>
            <p:cNvSpPr/>
            <p:nvPr/>
          </p:nvSpPr>
          <p:spPr>
            <a:xfrm>
              <a:off x="1112756" y="2706230"/>
              <a:ext cx="1695716" cy="1874176"/>
            </a:xfrm>
            <a:custGeom>
              <a:avLst/>
              <a:gdLst>
                <a:gd name="connsiteX0" fmla="*/ 1485790 w 1524115"/>
                <a:gd name="connsiteY0" fmla="*/ 464234 h 1943044"/>
                <a:gd name="connsiteX1" fmla="*/ 1471722 w 1524115"/>
                <a:gd name="connsiteY1" fmla="*/ 506437 h 1943044"/>
                <a:gd name="connsiteX2" fmla="*/ 1387316 w 1524115"/>
                <a:gd name="connsiteY2" fmla="*/ 548640 h 1943044"/>
                <a:gd name="connsiteX3" fmla="*/ 1288842 w 1524115"/>
                <a:gd name="connsiteY3" fmla="*/ 590843 h 1943044"/>
                <a:gd name="connsiteX4" fmla="*/ 1246639 w 1524115"/>
                <a:gd name="connsiteY4" fmla="*/ 618978 h 1943044"/>
                <a:gd name="connsiteX5" fmla="*/ 1218504 w 1524115"/>
                <a:gd name="connsiteY5" fmla="*/ 647114 h 1943044"/>
                <a:gd name="connsiteX6" fmla="*/ 1077827 w 1524115"/>
                <a:gd name="connsiteY6" fmla="*/ 689317 h 1943044"/>
                <a:gd name="connsiteX7" fmla="*/ 1021556 w 1524115"/>
                <a:gd name="connsiteY7" fmla="*/ 745588 h 1943044"/>
                <a:gd name="connsiteX8" fmla="*/ 979353 w 1524115"/>
                <a:gd name="connsiteY8" fmla="*/ 787791 h 1943044"/>
                <a:gd name="connsiteX9" fmla="*/ 937150 w 1524115"/>
                <a:gd name="connsiteY9" fmla="*/ 815926 h 1943044"/>
                <a:gd name="connsiteX10" fmla="*/ 909015 w 1524115"/>
                <a:gd name="connsiteY10" fmla="*/ 773723 h 1943044"/>
                <a:gd name="connsiteX11" fmla="*/ 866811 w 1524115"/>
                <a:gd name="connsiteY11" fmla="*/ 787791 h 1943044"/>
                <a:gd name="connsiteX12" fmla="*/ 782405 w 1524115"/>
                <a:gd name="connsiteY12" fmla="*/ 886265 h 1943044"/>
                <a:gd name="connsiteX13" fmla="*/ 655796 w 1524115"/>
                <a:gd name="connsiteY13" fmla="*/ 956603 h 1943044"/>
                <a:gd name="connsiteX14" fmla="*/ 641728 w 1524115"/>
                <a:gd name="connsiteY14" fmla="*/ 998806 h 1943044"/>
                <a:gd name="connsiteX15" fmla="*/ 571390 w 1524115"/>
                <a:gd name="connsiteY15" fmla="*/ 1069145 h 1943044"/>
                <a:gd name="connsiteX16" fmla="*/ 557322 w 1524115"/>
                <a:gd name="connsiteY16" fmla="*/ 1111348 h 1943044"/>
                <a:gd name="connsiteX17" fmla="*/ 501051 w 1524115"/>
                <a:gd name="connsiteY17" fmla="*/ 1195754 h 1943044"/>
                <a:gd name="connsiteX18" fmla="*/ 486984 w 1524115"/>
                <a:gd name="connsiteY18" fmla="*/ 1153551 h 1943044"/>
                <a:gd name="connsiteX19" fmla="*/ 458848 w 1524115"/>
                <a:gd name="connsiteY19" fmla="*/ 1181686 h 1943044"/>
                <a:gd name="connsiteX20" fmla="*/ 430713 w 1524115"/>
                <a:gd name="connsiteY20" fmla="*/ 1266092 h 1943044"/>
                <a:gd name="connsiteX21" fmla="*/ 402578 w 1524115"/>
                <a:gd name="connsiteY21" fmla="*/ 1378634 h 1943044"/>
                <a:gd name="connsiteX22" fmla="*/ 388510 w 1524115"/>
                <a:gd name="connsiteY22" fmla="*/ 1420837 h 1943044"/>
                <a:gd name="connsiteX23" fmla="*/ 374442 w 1524115"/>
                <a:gd name="connsiteY23" fmla="*/ 1477108 h 1943044"/>
                <a:gd name="connsiteX24" fmla="*/ 346307 w 1524115"/>
                <a:gd name="connsiteY24" fmla="*/ 1519311 h 1943044"/>
                <a:gd name="connsiteX25" fmla="*/ 360375 w 1524115"/>
                <a:gd name="connsiteY25" fmla="*/ 1758462 h 1943044"/>
                <a:gd name="connsiteX26" fmla="*/ 374442 w 1524115"/>
                <a:gd name="connsiteY26" fmla="*/ 1800665 h 1943044"/>
                <a:gd name="connsiteX27" fmla="*/ 402578 w 1524115"/>
                <a:gd name="connsiteY27" fmla="*/ 1828800 h 1943044"/>
                <a:gd name="connsiteX28" fmla="*/ 416645 w 1524115"/>
                <a:gd name="connsiteY28" fmla="*/ 1885071 h 1943044"/>
                <a:gd name="connsiteX29" fmla="*/ 416645 w 1524115"/>
                <a:gd name="connsiteY29" fmla="*/ 1941342 h 1943044"/>
                <a:gd name="connsiteX30" fmla="*/ 290036 w 1524115"/>
                <a:gd name="connsiteY30" fmla="*/ 1927274 h 1943044"/>
                <a:gd name="connsiteX31" fmla="*/ 275968 w 1524115"/>
                <a:gd name="connsiteY31" fmla="*/ 1885071 h 1943044"/>
                <a:gd name="connsiteX32" fmla="*/ 233765 w 1524115"/>
                <a:gd name="connsiteY32" fmla="*/ 1871003 h 1943044"/>
                <a:gd name="connsiteX33" fmla="*/ 163427 w 1524115"/>
                <a:gd name="connsiteY33" fmla="*/ 1772529 h 1943044"/>
                <a:gd name="connsiteX34" fmla="*/ 135291 w 1524115"/>
                <a:gd name="connsiteY34" fmla="*/ 1744394 h 1943044"/>
                <a:gd name="connsiteX35" fmla="*/ 121224 w 1524115"/>
                <a:gd name="connsiteY35" fmla="*/ 1702191 h 1943044"/>
                <a:gd name="connsiteX36" fmla="*/ 107156 w 1524115"/>
                <a:gd name="connsiteY36" fmla="*/ 1533378 h 1943044"/>
                <a:gd name="connsiteX37" fmla="*/ 64953 w 1524115"/>
                <a:gd name="connsiteY37" fmla="*/ 1477108 h 1943044"/>
                <a:gd name="connsiteX38" fmla="*/ 64953 w 1524115"/>
                <a:gd name="connsiteY38" fmla="*/ 773723 h 1943044"/>
                <a:gd name="connsiteX39" fmla="*/ 107156 w 1524115"/>
                <a:gd name="connsiteY39" fmla="*/ 548640 h 1943044"/>
                <a:gd name="connsiteX40" fmla="*/ 121224 w 1524115"/>
                <a:gd name="connsiteY40" fmla="*/ 492369 h 1943044"/>
                <a:gd name="connsiteX41" fmla="*/ 177495 w 1524115"/>
                <a:gd name="connsiteY41" fmla="*/ 407963 h 1943044"/>
                <a:gd name="connsiteX42" fmla="*/ 219698 w 1524115"/>
                <a:gd name="connsiteY42" fmla="*/ 295422 h 1943044"/>
                <a:gd name="connsiteX43" fmla="*/ 247833 w 1524115"/>
                <a:gd name="connsiteY43" fmla="*/ 267286 h 1943044"/>
                <a:gd name="connsiteX44" fmla="*/ 304104 w 1524115"/>
                <a:gd name="connsiteY44" fmla="*/ 182880 h 1943044"/>
                <a:gd name="connsiteX45" fmla="*/ 402578 w 1524115"/>
                <a:gd name="connsiteY45" fmla="*/ 126609 h 1943044"/>
                <a:gd name="connsiteX46" fmla="*/ 486984 w 1524115"/>
                <a:gd name="connsiteY46" fmla="*/ 56271 h 1943044"/>
                <a:gd name="connsiteX47" fmla="*/ 529187 w 1524115"/>
                <a:gd name="connsiteY47" fmla="*/ 42203 h 1943044"/>
                <a:gd name="connsiteX48" fmla="*/ 669864 w 1524115"/>
                <a:gd name="connsiteY48" fmla="*/ 14068 h 1943044"/>
                <a:gd name="connsiteX49" fmla="*/ 726135 w 1524115"/>
                <a:gd name="connsiteY49" fmla="*/ 0 h 1943044"/>
                <a:gd name="connsiteX50" fmla="*/ 1218504 w 1524115"/>
                <a:gd name="connsiteY50" fmla="*/ 14068 h 1943044"/>
                <a:gd name="connsiteX51" fmla="*/ 1288842 w 1524115"/>
                <a:gd name="connsiteY51" fmla="*/ 56271 h 1943044"/>
                <a:gd name="connsiteX52" fmla="*/ 1373248 w 1524115"/>
                <a:gd name="connsiteY52" fmla="*/ 98474 h 1943044"/>
                <a:gd name="connsiteX53" fmla="*/ 1387316 w 1524115"/>
                <a:gd name="connsiteY53" fmla="*/ 140677 h 1943044"/>
                <a:gd name="connsiteX54" fmla="*/ 1415451 w 1524115"/>
                <a:gd name="connsiteY54" fmla="*/ 182880 h 1943044"/>
                <a:gd name="connsiteX55" fmla="*/ 1443587 w 1524115"/>
                <a:gd name="connsiteY55" fmla="*/ 267286 h 1943044"/>
                <a:gd name="connsiteX56" fmla="*/ 1457655 w 1524115"/>
                <a:gd name="connsiteY56" fmla="*/ 309489 h 1943044"/>
                <a:gd name="connsiteX57" fmla="*/ 1485790 w 1524115"/>
                <a:gd name="connsiteY57" fmla="*/ 337625 h 1943044"/>
                <a:gd name="connsiteX58" fmla="*/ 1499858 w 1524115"/>
                <a:gd name="connsiteY58" fmla="*/ 478302 h 1943044"/>
                <a:gd name="connsiteX59" fmla="*/ 1485790 w 1524115"/>
                <a:gd name="connsiteY59" fmla="*/ 464234 h 19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24115" h="1943044">
                  <a:moveTo>
                    <a:pt x="1485790" y="464234"/>
                  </a:moveTo>
                  <a:cubicBezTo>
                    <a:pt x="1481101" y="468923"/>
                    <a:pt x="1480985" y="494858"/>
                    <a:pt x="1471722" y="506437"/>
                  </a:cubicBezTo>
                  <a:cubicBezTo>
                    <a:pt x="1444846" y="540032"/>
                    <a:pt x="1421295" y="531651"/>
                    <a:pt x="1387316" y="548640"/>
                  </a:cubicBezTo>
                  <a:cubicBezTo>
                    <a:pt x="1290167" y="597215"/>
                    <a:pt x="1405953" y="561565"/>
                    <a:pt x="1288842" y="590843"/>
                  </a:cubicBezTo>
                  <a:cubicBezTo>
                    <a:pt x="1274774" y="600221"/>
                    <a:pt x="1259841" y="608416"/>
                    <a:pt x="1246639" y="618978"/>
                  </a:cubicBezTo>
                  <a:cubicBezTo>
                    <a:pt x="1236282" y="627264"/>
                    <a:pt x="1230367" y="641182"/>
                    <a:pt x="1218504" y="647114"/>
                  </a:cubicBezTo>
                  <a:cubicBezTo>
                    <a:pt x="1184258" y="664237"/>
                    <a:pt x="1118211" y="679221"/>
                    <a:pt x="1077827" y="689317"/>
                  </a:cubicBezTo>
                  <a:lnTo>
                    <a:pt x="1021556" y="745588"/>
                  </a:lnTo>
                  <a:cubicBezTo>
                    <a:pt x="1007488" y="759656"/>
                    <a:pt x="995906" y="776756"/>
                    <a:pt x="979353" y="787791"/>
                  </a:cubicBezTo>
                  <a:lnTo>
                    <a:pt x="937150" y="815926"/>
                  </a:lnTo>
                  <a:cubicBezTo>
                    <a:pt x="927772" y="801858"/>
                    <a:pt x="924713" y="780002"/>
                    <a:pt x="909015" y="773723"/>
                  </a:cubicBezTo>
                  <a:cubicBezTo>
                    <a:pt x="895247" y="768216"/>
                    <a:pt x="879149" y="779565"/>
                    <a:pt x="866811" y="787791"/>
                  </a:cubicBezTo>
                  <a:cubicBezTo>
                    <a:pt x="804323" y="829449"/>
                    <a:pt x="840912" y="834259"/>
                    <a:pt x="782405" y="886265"/>
                  </a:cubicBezTo>
                  <a:cubicBezTo>
                    <a:pt x="724360" y="937860"/>
                    <a:pt x="713107" y="937499"/>
                    <a:pt x="655796" y="956603"/>
                  </a:cubicBezTo>
                  <a:cubicBezTo>
                    <a:pt x="651107" y="970671"/>
                    <a:pt x="650625" y="986943"/>
                    <a:pt x="641728" y="998806"/>
                  </a:cubicBezTo>
                  <a:cubicBezTo>
                    <a:pt x="621833" y="1025332"/>
                    <a:pt x="571390" y="1069145"/>
                    <a:pt x="571390" y="1069145"/>
                  </a:cubicBezTo>
                  <a:cubicBezTo>
                    <a:pt x="566701" y="1083213"/>
                    <a:pt x="564523" y="1098385"/>
                    <a:pt x="557322" y="1111348"/>
                  </a:cubicBezTo>
                  <a:cubicBezTo>
                    <a:pt x="540900" y="1140907"/>
                    <a:pt x="501051" y="1195754"/>
                    <a:pt x="501051" y="1195754"/>
                  </a:cubicBezTo>
                  <a:cubicBezTo>
                    <a:pt x="496362" y="1181686"/>
                    <a:pt x="501052" y="1158240"/>
                    <a:pt x="486984" y="1153551"/>
                  </a:cubicBezTo>
                  <a:cubicBezTo>
                    <a:pt x="474401" y="1149357"/>
                    <a:pt x="464780" y="1169823"/>
                    <a:pt x="458848" y="1181686"/>
                  </a:cubicBezTo>
                  <a:cubicBezTo>
                    <a:pt x="445585" y="1208212"/>
                    <a:pt x="440091" y="1237957"/>
                    <a:pt x="430713" y="1266092"/>
                  </a:cubicBezTo>
                  <a:cubicBezTo>
                    <a:pt x="398553" y="1362571"/>
                    <a:pt x="436533" y="1242812"/>
                    <a:pt x="402578" y="1378634"/>
                  </a:cubicBezTo>
                  <a:cubicBezTo>
                    <a:pt x="398982" y="1393020"/>
                    <a:pt x="392584" y="1406579"/>
                    <a:pt x="388510" y="1420837"/>
                  </a:cubicBezTo>
                  <a:cubicBezTo>
                    <a:pt x="383198" y="1439427"/>
                    <a:pt x="382058" y="1459337"/>
                    <a:pt x="374442" y="1477108"/>
                  </a:cubicBezTo>
                  <a:cubicBezTo>
                    <a:pt x="367782" y="1492648"/>
                    <a:pt x="355685" y="1505243"/>
                    <a:pt x="346307" y="1519311"/>
                  </a:cubicBezTo>
                  <a:cubicBezTo>
                    <a:pt x="350996" y="1599028"/>
                    <a:pt x="352429" y="1679003"/>
                    <a:pt x="360375" y="1758462"/>
                  </a:cubicBezTo>
                  <a:cubicBezTo>
                    <a:pt x="361850" y="1773217"/>
                    <a:pt x="366813" y="1787950"/>
                    <a:pt x="374442" y="1800665"/>
                  </a:cubicBezTo>
                  <a:cubicBezTo>
                    <a:pt x="381266" y="1812038"/>
                    <a:pt x="393199" y="1819422"/>
                    <a:pt x="402578" y="1828800"/>
                  </a:cubicBezTo>
                  <a:cubicBezTo>
                    <a:pt x="407267" y="1847557"/>
                    <a:pt x="407998" y="1867778"/>
                    <a:pt x="416645" y="1885071"/>
                  </a:cubicBezTo>
                  <a:cubicBezTo>
                    <a:pt x="441654" y="1935090"/>
                    <a:pt x="466665" y="1891322"/>
                    <a:pt x="416645" y="1941342"/>
                  </a:cubicBezTo>
                  <a:cubicBezTo>
                    <a:pt x="374442" y="1936653"/>
                    <a:pt x="329462" y="1943044"/>
                    <a:pt x="290036" y="1927274"/>
                  </a:cubicBezTo>
                  <a:cubicBezTo>
                    <a:pt x="276268" y="1921767"/>
                    <a:pt x="286453" y="1895556"/>
                    <a:pt x="275968" y="1885071"/>
                  </a:cubicBezTo>
                  <a:cubicBezTo>
                    <a:pt x="265483" y="1874586"/>
                    <a:pt x="247833" y="1875692"/>
                    <a:pt x="233765" y="1871003"/>
                  </a:cubicBezTo>
                  <a:cubicBezTo>
                    <a:pt x="211310" y="1803635"/>
                    <a:pt x="230183" y="1839284"/>
                    <a:pt x="163427" y="1772529"/>
                  </a:cubicBezTo>
                  <a:lnTo>
                    <a:pt x="135291" y="1744394"/>
                  </a:lnTo>
                  <a:cubicBezTo>
                    <a:pt x="130602" y="1730326"/>
                    <a:pt x="123184" y="1716889"/>
                    <a:pt x="121224" y="1702191"/>
                  </a:cubicBezTo>
                  <a:cubicBezTo>
                    <a:pt x="113761" y="1646220"/>
                    <a:pt x="120851" y="1588158"/>
                    <a:pt x="107156" y="1533378"/>
                  </a:cubicBezTo>
                  <a:cubicBezTo>
                    <a:pt x="101470" y="1510632"/>
                    <a:pt x="79021" y="1495865"/>
                    <a:pt x="64953" y="1477108"/>
                  </a:cubicBezTo>
                  <a:cubicBezTo>
                    <a:pt x="0" y="1217302"/>
                    <a:pt x="34345" y="1375688"/>
                    <a:pt x="64953" y="773723"/>
                  </a:cubicBezTo>
                  <a:cubicBezTo>
                    <a:pt x="74911" y="577876"/>
                    <a:pt x="78496" y="648949"/>
                    <a:pt x="107156" y="548640"/>
                  </a:cubicBezTo>
                  <a:cubicBezTo>
                    <a:pt x="112468" y="530050"/>
                    <a:pt x="112577" y="509662"/>
                    <a:pt x="121224" y="492369"/>
                  </a:cubicBezTo>
                  <a:cubicBezTo>
                    <a:pt x="136346" y="462124"/>
                    <a:pt x="177495" y="407963"/>
                    <a:pt x="177495" y="407963"/>
                  </a:cubicBezTo>
                  <a:cubicBezTo>
                    <a:pt x="189867" y="358473"/>
                    <a:pt x="190270" y="339563"/>
                    <a:pt x="219698" y="295422"/>
                  </a:cubicBezTo>
                  <a:cubicBezTo>
                    <a:pt x="227055" y="284386"/>
                    <a:pt x="240476" y="278322"/>
                    <a:pt x="247833" y="267286"/>
                  </a:cubicBezTo>
                  <a:cubicBezTo>
                    <a:pt x="286824" y="208797"/>
                    <a:pt x="258024" y="219743"/>
                    <a:pt x="304104" y="182880"/>
                  </a:cubicBezTo>
                  <a:cubicBezTo>
                    <a:pt x="414876" y="94264"/>
                    <a:pt x="267778" y="222895"/>
                    <a:pt x="402578" y="126609"/>
                  </a:cubicBezTo>
                  <a:cubicBezTo>
                    <a:pt x="475174" y="74755"/>
                    <a:pt x="412559" y="93484"/>
                    <a:pt x="486984" y="56271"/>
                  </a:cubicBezTo>
                  <a:cubicBezTo>
                    <a:pt x="500247" y="49639"/>
                    <a:pt x="514738" y="45537"/>
                    <a:pt x="529187" y="42203"/>
                  </a:cubicBezTo>
                  <a:cubicBezTo>
                    <a:pt x="575783" y="31450"/>
                    <a:pt x="623471" y="25666"/>
                    <a:pt x="669864" y="14068"/>
                  </a:cubicBezTo>
                  <a:lnTo>
                    <a:pt x="726135" y="0"/>
                  </a:lnTo>
                  <a:cubicBezTo>
                    <a:pt x="890258" y="4689"/>
                    <a:pt x="1054541" y="5438"/>
                    <a:pt x="1218504" y="14068"/>
                  </a:cubicBezTo>
                  <a:cubicBezTo>
                    <a:pt x="1264270" y="16477"/>
                    <a:pt x="1258289" y="31828"/>
                    <a:pt x="1288842" y="56271"/>
                  </a:cubicBezTo>
                  <a:cubicBezTo>
                    <a:pt x="1327798" y="87436"/>
                    <a:pt x="1328675" y="83616"/>
                    <a:pt x="1373248" y="98474"/>
                  </a:cubicBezTo>
                  <a:cubicBezTo>
                    <a:pt x="1377937" y="112542"/>
                    <a:pt x="1380684" y="127414"/>
                    <a:pt x="1387316" y="140677"/>
                  </a:cubicBezTo>
                  <a:cubicBezTo>
                    <a:pt x="1394877" y="155799"/>
                    <a:pt x="1408584" y="167430"/>
                    <a:pt x="1415451" y="182880"/>
                  </a:cubicBezTo>
                  <a:cubicBezTo>
                    <a:pt x="1427496" y="209981"/>
                    <a:pt x="1434208" y="239151"/>
                    <a:pt x="1443587" y="267286"/>
                  </a:cubicBezTo>
                  <a:cubicBezTo>
                    <a:pt x="1448276" y="281354"/>
                    <a:pt x="1447170" y="299003"/>
                    <a:pt x="1457655" y="309489"/>
                  </a:cubicBezTo>
                  <a:lnTo>
                    <a:pt x="1485790" y="337625"/>
                  </a:lnTo>
                  <a:cubicBezTo>
                    <a:pt x="1524115" y="452602"/>
                    <a:pt x="1518460" y="385287"/>
                    <a:pt x="1499858" y="478302"/>
                  </a:cubicBezTo>
                  <a:cubicBezTo>
                    <a:pt x="1498938" y="482900"/>
                    <a:pt x="1490479" y="459545"/>
                    <a:pt x="1485790" y="4642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157" grpId="0" animBg="1"/>
      <p:bldP spid="4916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テキスト ボックス 4"/>
          <p:cNvSpPr txBox="1">
            <a:spLocks noChangeArrowheads="1"/>
          </p:cNvSpPr>
          <p:nvPr/>
        </p:nvSpPr>
        <p:spPr bwMode="auto">
          <a:xfrm>
            <a:off x="755576" y="2924944"/>
            <a:ext cx="7596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dirty="0"/>
              <a:t>　</a:t>
            </a:r>
            <a:r>
              <a:rPr lang="ja-JP" altLang="en-US" sz="4800" dirty="0" smtClean="0"/>
              <a:t>～</a:t>
            </a:r>
            <a:r>
              <a:rPr lang="ja-JP" altLang="en-US" sz="4800" dirty="0" smtClean="0">
                <a:solidFill>
                  <a:srgbClr val="C00000"/>
                </a:solidFill>
              </a:rPr>
              <a:t>プロソディ</a:t>
            </a:r>
            <a:r>
              <a:rPr lang="ja-JP" altLang="en-US" sz="4800" dirty="0" smtClean="0"/>
              <a:t>の</a:t>
            </a:r>
            <a:r>
              <a:rPr lang="ja-JP" altLang="en-US" sz="4800" dirty="0"/>
              <a:t>基礎知識～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5536" y="2348880"/>
            <a:ext cx="8352928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 smtClean="0">
                <a:solidFill>
                  <a:schemeClr val="accent4"/>
                </a:solidFill>
              </a:rPr>
              <a:t>　　　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</a:rPr>
              <a:t>音声情報処理</a:t>
            </a:r>
            <a:endParaRPr lang="ja-JP" altLang="en-US" sz="6000" dirty="0">
              <a:solidFill>
                <a:schemeClr val="accent4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3848" y="443711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〇山岸順一他「おしゃべりなコンピュータ」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〇国立情報学研究所</a:t>
            </a:r>
            <a:r>
              <a:rPr lang="en-US" altLang="ja-JP" sz="2400" b="1" dirty="0" smtClean="0"/>
              <a:t>HP</a:t>
            </a:r>
            <a:r>
              <a:rPr lang="ja-JP" altLang="en-US" sz="2400" b="1" dirty="0" smtClean="0"/>
              <a:t>より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3728" y="260648"/>
            <a:ext cx="4248472" cy="70788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音声情報処理とは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5013176"/>
            <a:ext cx="2232248" cy="707886"/>
          </a:xfrm>
          <a:prstGeom prst="rect">
            <a:avLst/>
          </a:prstGeom>
          <a:solidFill>
            <a:srgbClr val="CCFF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音声認識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1268760"/>
            <a:ext cx="8280920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　　</a:t>
            </a:r>
            <a:r>
              <a:rPr lang="ja-JP" altLang="en-US" sz="4000" dirty="0" smtClean="0">
                <a:solidFill>
                  <a:schemeClr val="accent4"/>
                </a:solidFill>
              </a:rPr>
              <a:t>ヒトの音声を信号データとして扱い　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コンピューターを用いて分析、変換、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合成などの情報処理を行う技術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07904" y="328498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「ブリタニカ国際大百科事典」より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2080" y="5013176"/>
            <a:ext cx="2232248" cy="707886"/>
          </a:xfrm>
          <a:prstGeom prst="rect">
            <a:avLst/>
          </a:prstGeom>
          <a:solidFill>
            <a:srgbClr val="FFCC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</a:t>
            </a:r>
            <a:r>
              <a:rPr lang="ja-JP" altLang="en-US" sz="4000" dirty="0"/>
              <a:t>合成</a:t>
            </a:r>
            <a:endParaRPr lang="en-US" altLang="ja-JP" sz="40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11760" y="40050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その代表的なものが・・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  <p:bldP spid="16" grpId="0" animBg="1"/>
      <p:bldP spid="17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548680"/>
            <a:ext cx="2232248" cy="707886"/>
          </a:xfrm>
          <a:prstGeom prst="rect">
            <a:avLst/>
          </a:prstGeom>
          <a:solidFill>
            <a:srgbClr val="CCFF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音声認識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548680"/>
            <a:ext cx="2232248" cy="707886"/>
          </a:xfrm>
          <a:prstGeom prst="rect">
            <a:avLst/>
          </a:prstGeom>
          <a:solidFill>
            <a:srgbClr val="FFCC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</a:t>
            </a:r>
            <a:r>
              <a:rPr lang="ja-JP" altLang="en-US" sz="4000" dirty="0"/>
              <a:t>合成</a:t>
            </a:r>
            <a:endParaRPr lang="en-US" altLang="ja-JP" sz="4000" dirty="0" smtClean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644008" y="764704"/>
            <a:ext cx="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267744" y="4437112"/>
            <a:ext cx="4896544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音声認識＋音声合成</a:t>
            </a:r>
            <a:endParaRPr kumimoji="1" lang="ja-JP" altLang="en-US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628800"/>
            <a:ext cx="4104456" cy="954107"/>
          </a:xfrm>
          <a:prstGeom prst="rect">
            <a:avLst/>
          </a:prstGeom>
          <a:solidFill>
            <a:srgbClr val="FF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人間</a:t>
            </a:r>
            <a:r>
              <a:rPr lang="ja-JP" altLang="en-US" sz="2800" dirty="0" smtClean="0"/>
              <a:t>の声をコンピューター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に認識させること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1628800"/>
            <a:ext cx="4104456" cy="954107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人間</a:t>
            </a:r>
            <a:r>
              <a:rPr lang="ja-JP" altLang="en-US" sz="2800" dirty="0" smtClean="0"/>
              <a:t>の声を人工的に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作り出すこと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2780929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　　　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2800" dirty="0" smtClean="0"/>
              <a:t>実用化例</a:t>
            </a:r>
            <a:endParaRPr lang="en-US" altLang="ja-JP" sz="2800" dirty="0" smtClean="0"/>
          </a:p>
          <a:p>
            <a:r>
              <a:rPr kumimoji="1" lang="ja-JP" altLang="en-US" sz="2800" dirty="0" smtClean="0">
                <a:solidFill>
                  <a:srgbClr val="0070C0"/>
                </a:solidFill>
              </a:rPr>
              <a:t>●</a:t>
            </a:r>
            <a:r>
              <a:rPr kumimoji="1" lang="ja-JP" altLang="en-US" sz="2800" dirty="0" smtClean="0"/>
              <a:t>音声による文字入力</a:t>
            </a:r>
            <a:endParaRPr kumimoji="1" lang="en-US" altLang="ja-JP" sz="2800" dirty="0" smtClean="0"/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●</a:t>
            </a:r>
            <a:r>
              <a:rPr lang="ja-JP" altLang="en-US" sz="2800" dirty="0" smtClean="0"/>
              <a:t>音声</a:t>
            </a:r>
            <a:r>
              <a:rPr lang="ja-JP" altLang="en-US" sz="2800" dirty="0"/>
              <a:t>指示</a:t>
            </a:r>
            <a:r>
              <a:rPr lang="ja-JP" altLang="en-US" sz="2800" dirty="0" smtClean="0"/>
              <a:t>による機械操作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12567" y="2780928"/>
            <a:ext cx="4331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　　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2800" dirty="0" smtClean="0"/>
              <a:t>実用化例</a:t>
            </a:r>
            <a:endParaRPr lang="en-US" altLang="ja-JP" sz="2800" dirty="0" smtClean="0"/>
          </a:p>
          <a:p>
            <a:r>
              <a:rPr kumimoji="1" lang="ja-JP" altLang="en-US" sz="2800" dirty="0" smtClean="0">
                <a:solidFill>
                  <a:srgbClr val="0070C0"/>
                </a:solidFill>
              </a:rPr>
              <a:t>●</a:t>
            </a:r>
            <a:r>
              <a:rPr lang="ja-JP" altLang="en-US" sz="2800" dirty="0" smtClean="0"/>
              <a:t>合成</a:t>
            </a:r>
            <a:r>
              <a:rPr kumimoji="1" lang="ja-JP" altLang="en-US" sz="2800" dirty="0" smtClean="0"/>
              <a:t>音声による案内</a:t>
            </a:r>
            <a:endParaRPr kumimoji="1" lang="en-US" altLang="ja-JP" sz="2800" dirty="0" smtClean="0"/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●</a:t>
            </a:r>
            <a:r>
              <a:rPr lang="ja-JP" altLang="en-US" sz="2800" dirty="0" smtClean="0"/>
              <a:t>騒音下でのアナウンス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5301208"/>
            <a:ext cx="7920880" cy="523220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人間</a:t>
            </a:r>
            <a:r>
              <a:rPr lang="ja-JP" altLang="en-US" sz="2800" dirty="0" smtClean="0"/>
              <a:t>の声を認識し、それに対して合成音声で応える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1800" y="5949280"/>
            <a:ext cx="3732652" cy="584775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ロボット・アンドロイド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7664" y="260648"/>
            <a:ext cx="5904656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音声情報処理開発の目的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847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33CC"/>
                </a:solidFill>
                <a:latin typeface="ＭＳ Ｐゴシック"/>
                <a:ea typeface="ＭＳ Ｐゴシック"/>
              </a:rPr>
              <a:t>✿</a:t>
            </a:r>
            <a:r>
              <a:rPr lang="ja-JP" altLang="en-US" sz="3600" dirty="0" smtClean="0"/>
              <a:t>社会的資源として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1484784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33CC"/>
                </a:solidFill>
                <a:latin typeface="ＭＳ Ｐゴシック"/>
                <a:ea typeface="ＭＳ Ｐゴシック"/>
              </a:rPr>
              <a:t>✿</a:t>
            </a:r>
            <a:r>
              <a:rPr lang="ja-JP" altLang="en-US" sz="3600" dirty="0" smtClean="0"/>
              <a:t>人間の探求として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8951" y="2276872"/>
            <a:ext cx="3960440" cy="17543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人間の音声や会話、コミュニケーション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について知る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5696" y="5373216"/>
            <a:ext cx="5601716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ロボット研究と重なるも</a:t>
            </a:r>
            <a:r>
              <a:rPr lang="ja-JP" altLang="en-US" sz="4000" dirty="0" smtClean="0"/>
              <a:t>の</a:t>
            </a:r>
            <a:endParaRPr kumimoji="1" lang="ja-JP" altLang="en-US" sz="4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572000" y="1268760"/>
            <a:ext cx="0" cy="3925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95536" y="2276872"/>
            <a:ext cx="3960440" cy="286232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多言語コミュニケーションや、労働軽減</a:t>
            </a:r>
            <a:endParaRPr lang="en-US" altLang="ja-JP" sz="3600" dirty="0" smtClean="0"/>
          </a:p>
          <a:p>
            <a:r>
              <a:rPr lang="ja-JP" altLang="en-US" sz="3600" dirty="0" smtClean="0"/>
              <a:t>など、さまざまな分野での実用的ツールの開発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27584" y="4581128"/>
            <a:ext cx="8028384" cy="151216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827584" y="2132856"/>
            <a:ext cx="8028384" cy="1440160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7664" y="332656"/>
            <a:ext cx="6192688" cy="707886"/>
          </a:xfrm>
          <a:prstGeom prst="rect">
            <a:avLst/>
          </a:prstGeom>
          <a:solidFill>
            <a:srgbClr val="FFFF6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音声情報処理の今・近未来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378904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</a:rPr>
              <a:t>■</a:t>
            </a:r>
            <a:r>
              <a:rPr lang="ja-JP" altLang="en-US" sz="4000" dirty="0" smtClean="0"/>
              <a:t>ヴォーカロイド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34076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</a:rPr>
              <a:t>■</a:t>
            </a:r>
            <a:r>
              <a:rPr lang="ja-JP" altLang="en-US" sz="4000" dirty="0" smtClean="0"/>
              <a:t>機械翻訳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2048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例：自分の声で話した日本語が、</a:t>
            </a:r>
            <a:endParaRPr lang="en-US" altLang="ja-JP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5736" y="2852936"/>
            <a:ext cx="666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自分の声で英語に変換される</a:t>
            </a:r>
            <a:endParaRPr lang="en-US" altLang="ja-JP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465313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例：市販の音声合成アプリを使って</a:t>
            </a:r>
            <a:endParaRPr lang="en-US" altLang="ja-JP" sz="4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7704" y="5373216"/>
            <a:ext cx="723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さまざまな会話や歌を作成する</a:t>
            </a:r>
            <a:endParaRPr lang="en-US" altLang="ja-JP" sz="40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814820" y="6138266"/>
            <a:ext cx="6696744" cy="461665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ＭＳ Ｐゴシック"/>
                <a:ea typeface="ＭＳ Ｐゴシック"/>
              </a:rPr>
              <a:t>➪</a:t>
            </a:r>
            <a:r>
              <a:rPr lang="en-US" altLang="ja-JP" sz="2400" b="1" dirty="0" err="1" smtClean="0"/>
              <a:t>Cevio</a:t>
            </a:r>
            <a:r>
              <a:rPr lang="en-US" altLang="ja-JP" sz="2400" b="1" dirty="0" smtClean="0"/>
              <a:t> Creative Studio S</a:t>
            </a:r>
            <a:r>
              <a:rPr lang="ja-JP" altLang="en-US" sz="2000" b="1" dirty="0" smtClean="0"/>
              <a:t>（音声合成ソフト）の紹介</a:t>
            </a:r>
            <a:r>
              <a:rPr lang="en-US" altLang="ja-JP" sz="2000" b="1" dirty="0" smtClean="0"/>
              <a:t> 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" grpId="0"/>
      <p:bldP spid="4" grpId="0"/>
      <p:bldP spid="5" grpId="0"/>
      <p:bldP spid="6" grpId="0"/>
      <p:bldP spid="8" grpId="0"/>
      <p:bldP spid="10" grpId="0"/>
      <p:bldP spid="11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304762"/>
            <a:ext cx="6660740" cy="707886"/>
          </a:xfrm>
          <a:prstGeom prst="rect">
            <a:avLst/>
          </a:prstGeom>
          <a:solidFill>
            <a:srgbClr val="FFFF66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音声情報処理と</a:t>
            </a:r>
            <a:r>
              <a:rPr lang="ja-JP" altLang="en-US" dirty="0" smtClean="0"/>
              <a:t>　</a:t>
            </a:r>
            <a:r>
              <a:rPr lang="ja-JP" altLang="en-US" sz="4000" dirty="0" smtClean="0"/>
              <a:t>ことばの障害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6276" y="3863777"/>
            <a:ext cx="7884876" cy="70788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本人の音声データによる声の復元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4621741"/>
            <a:ext cx="2408303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ボイスバンク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8868" y="6055161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＊</a:t>
            </a:r>
            <a:r>
              <a:rPr lang="ja-JP" altLang="en-US" sz="2800" dirty="0" smtClean="0"/>
              <a:t>文字で入力→音声出力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77734" y="5404023"/>
            <a:ext cx="4824536" cy="707886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本人の声で音声出力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2070984"/>
            <a:ext cx="6647032" cy="646331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喉頭・声帯摘出によって音声喪失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71045" y="2653620"/>
            <a:ext cx="236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食道発声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1045" y="3144202"/>
            <a:ext cx="347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電気式人工喉頭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4238" y="127432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3399"/>
                </a:solidFill>
                <a:latin typeface="ＭＳ Ｐゴシック"/>
                <a:ea typeface="ＭＳ Ｐゴシック"/>
              </a:rPr>
              <a:t>✿</a:t>
            </a:r>
            <a:r>
              <a:rPr lang="ja-JP" altLang="en-US" sz="3600" dirty="0" smtClean="0"/>
              <a:t>音声喪失者の代償的コミュニケーション</a:t>
            </a:r>
            <a:endParaRPr kumimoji="1" lang="ja-JP" altLang="en-US" sz="3600" dirty="0"/>
          </a:p>
        </p:txBody>
      </p:sp>
      <p:sp>
        <p:nvSpPr>
          <p:cNvPr id="13" name="下矢印 12"/>
          <p:cNvSpPr/>
          <p:nvPr/>
        </p:nvSpPr>
        <p:spPr>
          <a:xfrm>
            <a:off x="4283968" y="2735772"/>
            <a:ext cx="414046" cy="112057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8161524" y="2787353"/>
            <a:ext cx="658948" cy="922300"/>
            <a:chOff x="8161524" y="2787353"/>
            <a:chExt cx="658948" cy="922300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8341239" y="3144202"/>
              <a:ext cx="304450" cy="266995"/>
              <a:chOff x="8297480" y="2819740"/>
              <a:chExt cx="296191" cy="256849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8297480" y="2819740"/>
                <a:ext cx="296191" cy="256849"/>
                <a:chOff x="8429176" y="2755225"/>
                <a:chExt cx="296191" cy="256849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8429176" y="2763398"/>
                  <a:ext cx="295213" cy="24867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7" name="グループ化 26"/>
                <p:cNvGrpSpPr/>
                <p:nvPr/>
              </p:nvGrpSpPr>
              <p:grpSpPr>
                <a:xfrm>
                  <a:off x="8534400" y="2755225"/>
                  <a:ext cx="190967" cy="242214"/>
                  <a:chOff x="8534400" y="2755222"/>
                  <a:chExt cx="190967" cy="417879"/>
                </a:xfrm>
              </p:grpSpPr>
              <p:cxnSp>
                <p:nvCxnSpPr>
                  <p:cNvPr id="20" name="直線コネクタ 19"/>
                  <p:cNvCxnSpPr/>
                  <p:nvPr/>
                </p:nvCxnSpPr>
                <p:spPr>
                  <a:xfrm>
                    <a:off x="8724389" y="2755222"/>
                    <a:ext cx="978" cy="41787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フリーフォーム 23"/>
                  <p:cNvSpPr/>
                  <p:nvPr/>
                </p:nvSpPr>
                <p:spPr>
                  <a:xfrm>
                    <a:off x="8534400" y="2852057"/>
                    <a:ext cx="120637" cy="45145"/>
                  </a:xfrm>
                  <a:custGeom>
                    <a:avLst/>
                    <a:gdLst>
                      <a:gd name="connsiteX0" fmla="*/ 0 w 120637"/>
                      <a:gd name="connsiteY0" fmla="*/ 0 h 45145"/>
                      <a:gd name="connsiteX1" fmla="*/ 54429 w 120637"/>
                      <a:gd name="connsiteY1" fmla="*/ 43543 h 45145"/>
                      <a:gd name="connsiteX2" fmla="*/ 119743 w 120637"/>
                      <a:gd name="connsiteY2" fmla="*/ 10886 h 45145"/>
                      <a:gd name="connsiteX3" fmla="*/ 119743 w 120637"/>
                      <a:gd name="connsiteY3" fmla="*/ 0 h 4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637" h="45145">
                        <a:moveTo>
                          <a:pt x="0" y="0"/>
                        </a:moveTo>
                        <a:cubicBezTo>
                          <a:pt x="18143" y="14514"/>
                          <a:pt x="32387" y="36196"/>
                          <a:pt x="54429" y="43543"/>
                        </a:cubicBezTo>
                        <a:cubicBezTo>
                          <a:pt x="78043" y="51414"/>
                          <a:pt x="107893" y="28660"/>
                          <a:pt x="119743" y="10886"/>
                        </a:cubicBezTo>
                        <a:cubicBezTo>
                          <a:pt x="121756" y="7867"/>
                          <a:pt x="119743" y="3629"/>
                          <a:pt x="11974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cxnSp>
            <p:nvCxnSpPr>
              <p:cNvPr id="31" name="直線コネクタ 30"/>
              <p:cNvCxnSpPr/>
              <p:nvPr/>
            </p:nvCxnSpPr>
            <p:spPr>
              <a:xfrm>
                <a:off x="8297480" y="2819740"/>
                <a:ext cx="0" cy="256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15"/>
            <p:cNvGrpSpPr/>
            <p:nvPr/>
          </p:nvGrpSpPr>
          <p:grpSpPr>
            <a:xfrm rot="19448866">
              <a:off x="8548607" y="3329397"/>
              <a:ext cx="118598" cy="380256"/>
              <a:chOff x="8306213" y="3268225"/>
              <a:chExt cx="132581" cy="460752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8319467" y="3296060"/>
                <a:ext cx="106075" cy="43291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8306213" y="3268225"/>
                <a:ext cx="132581" cy="1245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スマイル 33"/>
            <p:cNvSpPr/>
            <p:nvPr/>
          </p:nvSpPr>
          <p:spPr>
            <a:xfrm>
              <a:off x="8161524" y="2787353"/>
              <a:ext cx="658948" cy="522330"/>
            </a:xfrm>
            <a:prstGeom prst="smileyFace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下矢印 35"/>
          <p:cNvSpPr/>
          <p:nvPr/>
        </p:nvSpPr>
        <p:spPr>
          <a:xfrm>
            <a:off x="4283968" y="4621741"/>
            <a:ext cx="414046" cy="81022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30351" y="6055161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2800" dirty="0" smtClean="0"/>
              <a:t>人工喉頭に出力機をセット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/>
      <p:bldP spid="12" grpId="0"/>
      <p:bldP spid="13" grpId="0" animBg="1"/>
      <p:bldP spid="36" grpId="0" animBg="1"/>
      <p:bldP spid="3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71600" y="188640"/>
            <a:ext cx="7632848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発達障害を持つ子どもへの可能性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1346314"/>
            <a:ext cx="6624736" cy="707886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ボイスデータからの音声合成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9572" y="2602914"/>
            <a:ext cx="8136904" cy="1323439"/>
          </a:xfrm>
          <a:prstGeom prst="rect">
            <a:avLst/>
          </a:prstGeom>
          <a:solidFill>
            <a:srgbClr val="CC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本人の声による</a:t>
            </a:r>
            <a:endParaRPr lang="en-US" altLang="ja-JP" sz="4000" dirty="0" smtClean="0"/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　　滑らかで抑揚に富む音声の実現</a:t>
            </a:r>
            <a:r>
              <a:rPr kumimoji="1" lang="ja-JP" altLang="en-US" sz="4000" dirty="0"/>
              <a:t>　</a:t>
            </a:r>
          </a:p>
        </p:txBody>
      </p:sp>
      <p:sp>
        <p:nvSpPr>
          <p:cNvPr id="6" name="下矢印 5"/>
          <p:cNvSpPr/>
          <p:nvPr/>
        </p:nvSpPr>
        <p:spPr>
          <a:xfrm>
            <a:off x="4355976" y="2054300"/>
            <a:ext cx="504056" cy="48701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337551" y="4007967"/>
            <a:ext cx="504056" cy="48701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6915" y="5445224"/>
            <a:ext cx="4019061" cy="1200329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音声</a:t>
            </a:r>
            <a:r>
              <a:rPr lang="ja-JP" altLang="en-US" sz="3600" dirty="0" smtClean="0"/>
              <a:t>への気づきや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関心を育てる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9038" y="5445223"/>
            <a:ext cx="3672408" cy="1200329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プロソディ練習へ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　　　の応用</a:t>
            </a:r>
            <a:endParaRPr kumimoji="1" lang="ja-JP" altLang="en-US" sz="36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388736" y="5034193"/>
            <a:ext cx="288032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518246" y="5034193"/>
            <a:ext cx="279243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285323" y="4514168"/>
            <a:ext cx="4608512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本人</a:t>
            </a:r>
            <a:r>
              <a:rPr lang="ja-JP" altLang="en-US" sz="4000" dirty="0" smtClean="0"/>
              <a:t>にフィードバック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8367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※</a:t>
            </a:r>
            <a:r>
              <a:rPr lang="ja-JP" altLang="en-US" sz="2400" b="1" dirty="0" smtClean="0"/>
              <a:t>個人的に考えたもの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5536" y="2348880"/>
            <a:ext cx="8352928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 smtClean="0">
                <a:solidFill>
                  <a:schemeClr val="accent4"/>
                </a:solidFill>
              </a:rPr>
              <a:t>　相対感覚としての学び</a:t>
            </a:r>
            <a:endParaRPr lang="ja-JP" altLang="en-US" sz="6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6156176" y="2564904"/>
            <a:ext cx="1152128" cy="720080"/>
            <a:chOff x="6156176" y="2564904"/>
            <a:chExt cx="1152128" cy="720080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6156176" y="2564904"/>
              <a:ext cx="0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6156176" y="3284984"/>
              <a:ext cx="115212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308304" y="2564904"/>
              <a:ext cx="0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2843808" y="260648"/>
            <a:ext cx="3456384" cy="70788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4"/>
                </a:solidFill>
              </a:rPr>
              <a:t>  相対感覚</a:t>
            </a:r>
            <a:r>
              <a:rPr kumimoji="1" lang="ja-JP" altLang="en-US" sz="4000" dirty="0" smtClean="0"/>
              <a:t>とは</a:t>
            </a:r>
            <a:r>
              <a:rPr lang="ja-JP" altLang="en-US" sz="2800" dirty="0" smtClean="0"/>
              <a:t>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1196752"/>
            <a:ext cx="6840760" cy="646331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物事</a:t>
            </a:r>
            <a:r>
              <a:rPr lang="ja-JP" altLang="en-US" sz="3600" dirty="0" smtClean="0"/>
              <a:t>の相対的な</a:t>
            </a:r>
            <a:r>
              <a:rPr kumimoji="1" lang="ja-JP" altLang="en-US" sz="3600" dirty="0" smtClean="0"/>
              <a:t>関係を捉える</a:t>
            </a:r>
            <a:r>
              <a:rPr lang="ja-JP" altLang="en-US" sz="3600" dirty="0" smtClean="0"/>
              <a:t>感覚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35730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これに対</a:t>
            </a:r>
            <a:r>
              <a:rPr lang="ja-JP" altLang="en-US" sz="3200" dirty="0" smtClean="0"/>
              <a:t>して</a:t>
            </a:r>
            <a:r>
              <a:rPr lang="ja-JP" altLang="en-US" sz="2400" dirty="0" smtClean="0"/>
              <a:t>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1763688" y="2564904"/>
            <a:ext cx="1080120" cy="21602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3688" y="2996952"/>
            <a:ext cx="2232248" cy="21602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9952" y="27809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長い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24208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短い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940152" y="2420888"/>
            <a:ext cx="432048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6840252" y="2384884"/>
            <a:ext cx="711696" cy="783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75856" y="3645024"/>
            <a:ext cx="2736304" cy="70788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4"/>
                </a:solidFill>
              </a:rPr>
              <a:t>  絶対感覚</a:t>
            </a:r>
            <a:r>
              <a:rPr lang="ja-JP" altLang="en-US" sz="2800" dirty="0" smtClean="0"/>
              <a:t>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763688" y="5445224"/>
            <a:ext cx="2232248" cy="216024"/>
          </a:xfrm>
          <a:prstGeom prst="rect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5544108" y="5193196"/>
            <a:ext cx="711696" cy="7837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31640" y="24208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1640" y="29249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0152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48264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96336" y="25649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重い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6056" y="23488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軽い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3528" y="19168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/>
              <a:t>A</a:t>
            </a:r>
            <a:r>
              <a:rPr lang="ja-JP" altLang="en-US" sz="2800" u="sng" dirty="0" smtClean="0"/>
              <a:t>と</a:t>
            </a:r>
            <a:r>
              <a:rPr lang="en-US" altLang="ja-JP" sz="2800" u="sng" dirty="0" smtClean="0"/>
              <a:t>B</a:t>
            </a:r>
            <a:r>
              <a:rPr lang="ja-JP" altLang="en-US" sz="2800" u="sng" dirty="0" smtClean="0"/>
              <a:t>では</a:t>
            </a:r>
            <a:endParaRPr kumimoji="1" lang="ja-JP" altLang="en-US" sz="2800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39952" y="53732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5cm</a:t>
            </a:r>
            <a:endParaRPr kumimoji="1" lang="ja-JP" altLang="en-US" sz="24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44208" y="53732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1.2kg</a:t>
            </a:r>
            <a:endParaRPr kumimoji="1" lang="ja-JP" altLang="en-US" sz="2400" b="1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539552" y="3501008"/>
            <a:ext cx="82089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619672" y="4509120"/>
            <a:ext cx="6840760" cy="646331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物事の絶対的な状態を捉える感覚</a:t>
            </a:r>
            <a:endParaRPr kumimoji="1" lang="ja-JP" altLang="en-US" sz="3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07704" y="60212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3200" dirty="0" smtClean="0"/>
              <a:t>この２つの感覚は「音」にもある</a:t>
            </a:r>
            <a:r>
              <a:rPr lang="ja-JP" altLang="en-US" sz="2400" dirty="0" smtClean="0"/>
              <a:t>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8" grpId="0"/>
      <p:bldP spid="42" grpId="0" animBg="1"/>
      <p:bldP spid="4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3568" y="4005064"/>
            <a:ext cx="2304256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絶対音感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412776"/>
            <a:ext cx="2304256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相対音感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260648"/>
            <a:ext cx="5832648" cy="707886"/>
          </a:xfrm>
          <a:prstGeom prst="rect">
            <a:avLst/>
          </a:prstGeom>
          <a:solidFill>
            <a:srgbClr val="CCFF99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　絶対音感と相対音感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2276872"/>
            <a:ext cx="7920880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音階において、ある音</a:t>
            </a:r>
            <a:r>
              <a:rPr lang="en-US" altLang="ja-JP" sz="4000" dirty="0" smtClean="0"/>
              <a:t>A</a:t>
            </a:r>
            <a:r>
              <a:rPr lang="ja-JP" altLang="en-US" sz="4000" dirty="0" smtClean="0"/>
              <a:t>とある音</a:t>
            </a:r>
            <a:r>
              <a:rPr lang="en-US" altLang="ja-JP" sz="4000" dirty="0" smtClean="0"/>
              <a:t>B</a:t>
            </a:r>
            <a:r>
              <a:rPr lang="ja-JP" altLang="en-US" sz="4000" dirty="0" smtClean="0"/>
              <a:t>の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音の高さの差（開き）がわかる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4869160"/>
            <a:ext cx="792088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音階において、ある音</a:t>
            </a:r>
            <a:r>
              <a:rPr lang="en-US" altLang="ja-JP" sz="4000" dirty="0" smtClean="0"/>
              <a:t>A</a:t>
            </a:r>
            <a:r>
              <a:rPr lang="ja-JP" altLang="en-US" sz="4000" dirty="0" smtClean="0"/>
              <a:t>の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音の高さがわかる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5580112" y="260648"/>
            <a:ext cx="576064" cy="1080120"/>
            <a:chOff x="6372230" y="1916113"/>
            <a:chExt cx="1136651" cy="3529012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6588125" y="3644900"/>
              <a:ext cx="712788" cy="1778000"/>
            </a:xfrm>
            <a:custGeom>
              <a:avLst/>
              <a:gdLst>
                <a:gd name="T0" fmla="*/ 0 w 585"/>
                <a:gd name="T1" fmla="*/ 2147483647 h 1120"/>
                <a:gd name="T2" fmla="*/ 2147483647 w 585"/>
                <a:gd name="T3" fmla="*/ 2147483647 h 1120"/>
                <a:gd name="T4" fmla="*/ 2147483647 w 585"/>
                <a:gd name="T5" fmla="*/ 2147483647 h 1120"/>
                <a:gd name="T6" fmla="*/ 2147483647 w 585"/>
                <a:gd name="T7" fmla="*/ 2147483647 h 1120"/>
                <a:gd name="T8" fmla="*/ 2147483647 w 585"/>
                <a:gd name="T9" fmla="*/ 2147483647 h 1120"/>
                <a:gd name="T10" fmla="*/ 2147483647 w 585"/>
                <a:gd name="T11" fmla="*/ 2147483647 h 1120"/>
                <a:gd name="T12" fmla="*/ 2147483647 w 585"/>
                <a:gd name="T13" fmla="*/ 2147483647 h 1120"/>
                <a:gd name="T14" fmla="*/ 2147483647 w 585"/>
                <a:gd name="T15" fmla="*/ 2147483647 h 1120"/>
                <a:gd name="T16" fmla="*/ 2147483647 w 585"/>
                <a:gd name="T17" fmla="*/ 2147483647 h 1120"/>
                <a:gd name="T18" fmla="*/ 2147483647 w 585"/>
                <a:gd name="T19" fmla="*/ 2147483647 h 1120"/>
                <a:gd name="T20" fmla="*/ 2147483647 w 585"/>
                <a:gd name="T21" fmla="*/ 2147483647 h 1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5"/>
                <a:gd name="T34" fmla="*/ 0 h 1120"/>
                <a:gd name="T35" fmla="*/ 585 w 585"/>
                <a:gd name="T36" fmla="*/ 1120 h 1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5" h="1120">
                  <a:moveTo>
                    <a:pt x="0" y="1120"/>
                  </a:moveTo>
                  <a:cubicBezTo>
                    <a:pt x="16" y="1075"/>
                    <a:pt x="14" y="1027"/>
                    <a:pt x="25" y="980"/>
                  </a:cubicBezTo>
                  <a:cubicBezTo>
                    <a:pt x="30" y="830"/>
                    <a:pt x="38" y="675"/>
                    <a:pt x="66" y="527"/>
                  </a:cubicBezTo>
                  <a:cubicBezTo>
                    <a:pt x="77" y="469"/>
                    <a:pt x="116" y="414"/>
                    <a:pt x="140" y="362"/>
                  </a:cubicBezTo>
                  <a:cubicBezTo>
                    <a:pt x="166" y="305"/>
                    <a:pt x="168" y="225"/>
                    <a:pt x="223" y="190"/>
                  </a:cubicBezTo>
                  <a:cubicBezTo>
                    <a:pt x="227" y="162"/>
                    <a:pt x="241" y="40"/>
                    <a:pt x="256" y="25"/>
                  </a:cubicBezTo>
                  <a:cubicBezTo>
                    <a:pt x="264" y="17"/>
                    <a:pt x="277" y="14"/>
                    <a:pt x="288" y="9"/>
                  </a:cubicBezTo>
                  <a:cubicBezTo>
                    <a:pt x="365" y="12"/>
                    <a:pt x="444" y="0"/>
                    <a:pt x="519" y="17"/>
                  </a:cubicBezTo>
                  <a:cubicBezTo>
                    <a:pt x="536" y="21"/>
                    <a:pt x="530" y="50"/>
                    <a:pt x="535" y="66"/>
                  </a:cubicBezTo>
                  <a:cubicBezTo>
                    <a:pt x="547" y="102"/>
                    <a:pt x="559" y="136"/>
                    <a:pt x="568" y="173"/>
                  </a:cubicBezTo>
                  <a:cubicBezTo>
                    <a:pt x="575" y="517"/>
                    <a:pt x="585" y="766"/>
                    <a:pt x="585" y="1120"/>
                  </a:cubicBezTo>
                </a:path>
              </a:pathLst>
            </a:custGeom>
            <a:solidFill>
              <a:srgbClr val="FFFF00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372230" y="1916113"/>
              <a:ext cx="1136651" cy="1830387"/>
              <a:chOff x="3595" y="1177"/>
              <a:chExt cx="716" cy="1153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 flipH="1">
                <a:off x="3667" y="1207"/>
                <a:ext cx="617" cy="112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3758" y="1480"/>
                <a:ext cx="136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 flipH="1">
                <a:off x="3595" y="1842"/>
                <a:ext cx="90" cy="91"/>
              </a:xfrm>
              <a:prstGeom prst="ellipse">
                <a:avLst/>
              </a:prstGeom>
              <a:solidFill>
                <a:srgbClr val="FFFF00">
                  <a:alpha val="6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5" name="Line 15"/>
              <p:cNvSpPr>
                <a:spLocks noChangeShapeType="1"/>
              </p:cNvSpPr>
              <p:nvPr/>
            </p:nvSpPr>
            <p:spPr bwMode="auto">
              <a:xfrm flipH="1">
                <a:off x="3731" y="2024"/>
                <a:ext cx="227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Freeform 16"/>
              <p:cNvSpPr>
                <a:spLocks/>
              </p:cNvSpPr>
              <p:nvPr/>
            </p:nvSpPr>
            <p:spPr bwMode="auto">
              <a:xfrm>
                <a:off x="3651" y="1177"/>
                <a:ext cx="660" cy="372"/>
              </a:xfrm>
              <a:custGeom>
                <a:avLst/>
                <a:gdLst>
                  <a:gd name="T0" fmla="*/ 18 w 660"/>
                  <a:gd name="T1" fmla="*/ 164 h 372"/>
                  <a:gd name="T2" fmla="*/ 35 w 660"/>
                  <a:gd name="T3" fmla="*/ 238 h 372"/>
                  <a:gd name="T4" fmla="*/ 84 w 660"/>
                  <a:gd name="T5" fmla="*/ 255 h 372"/>
                  <a:gd name="T6" fmla="*/ 200 w 660"/>
                  <a:gd name="T7" fmla="*/ 222 h 372"/>
                  <a:gd name="T8" fmla="*/ 265 w 660"/>
                  <a:gd name="T9" fmla="*/ 255 h 372"/>
                  <a:gd name="T10" fmla="*/ 323 w 660"/>
                  <a:gd name="T11" fmla="*/ 247 h 372"/>
                  <a:gd name="T12" fmla="*/ 397 w 660"/>
                  <a:gd name="T13" fmla="*/ 329 h 372"/>
                  <a:gd name="T14" fmla="*/ 520 w 660"/>
                  <a:gd name="T15" fmla="*/ 354 h 372"/>
                  <a:gd name="T16" fmla="*/ 660 w 660"/>
                  <a:gd name="T17" fmla="*/ 296 h 372"/>
                  <a:gd name="T18" fmla="*/ 570 w 660"/>
                  <a:gd name="T19" fmla="*/ 181 h 372"/>
                  <a:gd name="T20" fmla="*/ 479 w 660"/>
                  <a:gd name="T21" fmla="*/ 74 h 372"/>
                  <a:gd name="T22" fmla="*/ 389 w 660"/>
                  <a:gd name="T23" fmla="*/ 16 h 372"/>
                  <a:gd name="T24" fmla="*/ 331 w 660"/>
                  <a:gd name="T25" fmla="*/ 24 h 372"/>
                  <a:gd name="T26" fmla="*/ 282 w 660"/>
                  <a:gd name="T27" fmla="*/ 8 h 372"/>
                  <a:gd name="T28" fmla="*/ 257 w 660"/>
                  <a:gd name="T29" fmla="*/ 0 h 372"/>
                  <a:gd name="T30" fmla="*/ 117 w 660"/>
                  <a:gd name="T31" fmla="*/ 33 h 372"/>
                  <a:gd name="T32" fmla="*/ 51 w 660"/>
                  <a:gd name="T33" fmla="*/ 74 h 372"/>
                  <a:gd name="T34" fmla="*/ 2 w 660"/>
                  <a:gd name="T35" fmla="*/ 131 h 372"/>
                  <a:gd name="T36" fmla="*/ 18 w 660"/>
                  <a:gd name="T37" fmla="*/ 164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0"/>
                  <a:gd name="T58" fmla="*/ 0 h 372"/>
                  <a:gd name="T59" fmla="*/ 660 w 660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0" h="372">
                    <a:moveTo>
                      <a:pt x="18" y="164"/>
                    </a:moveTo>
                    <a:cubicBezTo>
                      <a:pt x="19" y="168"/>
                      <a:pt x="28" y="233"/>
                      <a:pt x="35" y="238"/>
                    </a:cubicBezTo>
                    <a:cubicBezTo>
                      <a:pt x="49" y="248"/>
                      <a:pt x="84" y="255"/>
                      <a:pt x="84" y="255"/>
                    </a:cubicBezTo>
                    <a:cubicBezTo>
                      <a:pt x="138" y="249"/>
                      <a:pt x="158" y="249"/>
                      <a:pt x="200" y="222"/>
                    </a:cubicBezTo>
                    <a:cubicBezTo>
                      <a:pt x="227" y="231"/>
                      <a:pt x="238" y="246"/>
                      <a:pt x="265" y="255"/>
                    </a:cubicBezTo>
                    <a:cubicBezTo>
                      <a:pt x="284" y="252"/>
                      <a:pt x="304" y="245"/>
                      <a:pt x="323" y="247"/>
                    </a:cubicBezTo>
                    <a:cubicBezTo>
                      <a:pt x="364" y="251"/>
                      <a:pt x="365" y="313"/>
                      <a:pt x="397" y="329"/>
                    </a:cubicBezTo>
                    <a:cubicBezTo>
                      <a:pt x="436" y="349"/>
                      <a:pt x="478" y="349"/>
                      <a:pt x="520" y="354"/>
                    </a:cubicBezTo>
                    <a:cubicBezTo>
                      <a:pt x="622" y="346"/>
                      <a:pt x="636" y="372"/>
                      <a:pt x="660" y="296"/>
                    </a:cubicBezTo>
                    <a:cubicBezTo>
                      <a:pt x="644" y="247"/>
                      <a:pt x="623" y="199"/>
                      <a:pt x="570" y="181"/>
                    </a:cubicBezTo>
                    <a:cubicBezTo>
                      <a:pt x="560" y="117"/>
                      <a:pt x="542" y="94"/>
                      <a:pt x="479" y="74"/>
                    </a:cubicBezTo>
                    <a:cubicBezTo>
                      <a:pt x="448" y="52"/>
                      <a:pt x="425" y="28"/>
                      <a:pt x="389" y="16"/>
                    </a:cubicBezTo>
                    <a:cubicBezTo>
                      <a:pt x="370" y="19"/>
                      <a:pt x="350" y="25"/>
                      <a:pt x="331" y="24"/>
                    </a:cubicBezTo>
                    <a:cubicBezTo>
                      <a:pt x="314" y="23"/>
                      <a:pt x="298" y="13"/>
                      <a:pt x="282" y="8"/>
                    </a:cubicBezTo>
                    <a:cubicBezTo>
                      <a:pt x="274" y="5"/>
                      <a:pt x="257" y="0"/>
                      <a:pt x="257" y="0"/>
                    </a:cubicBezTo>
                    <a:cubicBezTo>
                      <a:pt x="203" y="18"/>
                      <a:pt x="174" y="25"/>
                      <a:pt x="117" y="33"/>
                    </a:cubicBezTo>
                    <a:cubicBezTo>
                      <a:pt x="97" y="63"/>
                      <a:pt x="84" y="63"/>
                      <a:pt x="51" y="74"/>
                    </a:cubicBezTo>
                    <a:cubicBezTo>
                      <a:pt x="24" y="92"/>
                      <a:pt x="12" y="100"/>
                      <a:pt x="2" y="131"/>
                    </a:cubicBezTo>
                    <a:cubicBezTo>
                      <a:pt x="11" y="176"/>
                      <a:pt x="0" y="182"/>
                      <a:pt x="18" y="164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17"/>
              <p:cNvSpPr>
                <a:spLocks noChangeShapeType="1"/>
              </p:cNvSpPr>
              <p:nvPr/>
            </p:nvSpPr>
            <p:spPr bwMode="auto">
              <a:xfrm>
                <a:off x="3758" y="161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6948488" y="4149725"/>
              <a:ext cx="144462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グループ化 64"/>
          <p:cNvGrpSpPr/>
          <p:nvPr/>
        </p:nvGrpSpPr>
        <p:grpSpPr>
          <a:xfrm flipH="1">
            <a:off x="5580112" y="692696"/>
            <a:ext cx="720080" cy="723086"/>
            <a:chOff x="1103624" y="1265754"/>
            <a:chExt cx="1155736" cy="1227142"/>
          </a:xfrm>
        </p:grpSpPr>
        <p:sp>
          <p:nvSpPr>
            <p:cNvPr id="66" name="正方形/長方形 65"/>
            <p:cNvSpPr/>
            <p:nvPr/>
          </p:nvSpPr>
          <p:spPr>
            <a:xfrm rot="21146289">
              <a:off x="1103624" y="1265754"/>
              <a:ext cx="145418" cy="11522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 flipV="1">
              <a:off x="1187624" y="2348880"/>
              <a:ext cx="1071736" cy="1440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63"/>
          <p:cNvGrpSpPr/>
          <p:nvPr/>
        </p:nvGrpSpPr>
        <p:grpSpPr>
          <a:xfrm>
            <a:off x="2555776" y="548680"/>
            <a:ext cx="867704" cy="795094"/>
            <a:chOff x="1103624" y="1265754"/>
            <a:chExt cx="1155736" cy="1227142"/>
          </a:xfrm>
        </p:grpSpPr>
        <p:sp>
          <p:nvSpPr>
            <p:cNvPr id="62" name="正方形/長方形 61"/>
            <p:cNvSpPr/>
            <p:nvPr/>
          </p:nvSpPr>
          <p:spPr>
            <a:xfrm rot="21146289">
              <a:off x="1103624" y="1265754"/>
              <a:ext cx="145418" cy="11522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 flipV="1">
              <a:off x="1187624" y="2348880"/>
              <a:ext cx="1071736" cy="1440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50"/>
          <p:cNvGrpSpPr/>
          <p:nvPr/>
        </p:nvGrpSpPr>
        <p:grpSpPr>
          <a:xfrm>
            <a:off x="2771800" y="332656"/>
            <a:ext cx="792088" cy="936103"/>
            <a:chOff x="971550" y="2781300"/>
            <a:chExt cx="1008063" cy="1439863"/>
          </a:xfrm>
        </p:grpSpPr>
        <p:grpSp>
          <p:nvGrpSpPr>
            <p:cNvPr id="11" name="グループ化 26"/>
            <p:cNvGrpSpPr>
              <a:grpSpLocks/>
            </p:cNvGrpSpPr>
            <p:nvPr/>
          </p:nvGrpSpPr>
          <p:grpSpPr bwMode="auto">
            <a:xfrm>
              <a:off x="971550" y="2781300"/>
              <a:ext cx="1008063" cy="1439863"/>
              <a:chOff x="500034" y="1571612"/>
              <a:chExt cx="1654177" cy="3246048"/>
            </a:xfrm>
          </p:grpSpPr>
          <p:grpSp>
            <p:nvGrpSpPr>
              <p:cNvPr id="12" name="グループ化 3"/>
              <p:cNvGrpSpPr>
                <a:grpSpLocks/>
              </p:cNvGrpSpPr>
              <p:nvPr/>
            </p:nvGrpSpPr>
            <p:grpSpPr bwMode="auto">
              <a:xfrm>
                <a:off x="500034" y="1571612"/>
                <a:ext cx="1654177" cy="3217863"/>
                <a:chOff x="1619250" y="2349500"/>
                <a:chExt cx="1439863" cy="3217863"/>
              </a:xfrm>
            </p:grpSpPr>
            <p:sp>
              <p:nvSpPr>
                <p:cNvPr id="56" name="Freeform 3"/>
                <p:cNvSpPr>
                  <a:spLocks/>
                </p:cNvSpPr>
                <p:nvPr/>
              </p:nvSpPr>
              <p:spPr bwMode="auto">
                <a:xfrm>
                  <a:off x="1692275" y="3789363"/>
                  <a:ext cx="928688" cy="1778000"/>
                </a:xfrm>
                <a:custGeom>
                  <a:avLst/>
                  <a:gdLst>
                    <a:gd name="T0" fmla="*/ 0 w 585"/>
                    <a:gd name="T1" fmla="*/ 2147483647 h 1120"/>
                    <a:gd name="T2" fmla="*/ 2147483647 w 585"/>
                    <a:gd name="T3" fmla="*/ 2147483647 h 1120"/>
                    <a:gd name="T4" fmla="*/ 2147483647 w 585"/>
                    <a:gd name="T5" fmla="*/ 2147483647 h 1120"/>
                    <a:gd name="T6" fmla="*/ 2147483647 w 585"/>
                    <a:gd name="T7" fmla="*/ 2147483647 h 1120"/>
                    <a:gd name="T8" fmla="*/ 2147483647 w 585"/>
                    <a:gd name="T9" fmla="*/ 2147483647 h 1120"/>
                    <a:gd name="T10" fmla="*/ 2147483647 w 585"/>
                    <a:gd name="T11" fmla="*/ 2147483647 h 1120"/>
                    <a:gd name="T12" fmla="*/ 2147483647 w 585"/>
                    <a:gd name="T13" fmla="*/ 2147483647 h 1120"/>
                    <a:gd name="T14" fmla="*/ 2147483647 w 585"/>
                    <a:gd name="T15" fmla="*/ 2147483647 h 1120"/>
                    <a:gd name="T16" fmla="*/ 2147483647 w 585"/>
                    <a:gd name="T17" fmla="*/ 2147483647 h 1120"/>
                    <a:gd name="T18" fmla="*/ 2147483647 w 585"/>
                    <a:gd name="T19" fmla="*/ 2147483647 h 1120"/>
                    <a:gd name="T20" fmla="*/ 2147483647 w 585"/>
                    <a:gd name="T21" fmla="*/ 2147483647 h 1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5"/>
                    <a:gd name="T34" fmla="*/ 0 h 1120"/>
                    <a:gd name="T35" fmla="*/ 585 w 585"/>
                    <a:gd name="T36" fmla="*/ 1120 h 11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5" h="1120">
                      <a:moveTo>
                        <a:pt x="0" y="1120"/>
                      </a:moveTo>
                      <a:cubicBezTo>
                        <a:pt x="16" y="1075"/>
                        <a:pt x="14" y="1027"/>
                        <a:pt x="25" y="980"/>
                      </a:cubicBezTo>
                      <a:cubicBezTo>
                        <a:pt x="30" y="830"/>
                        <a:pt x="38" y="675"/>
                        <a:pt x="66" y="527"/>
                      </a:cubicBezTo>
                      <a:cubicBezTo>
                        <a:pt x="77" y="469"/>
                        <a:pt x="116" y="414"/>
                        <a:pt x="140" y="362"/>
                      </a:cubicBezTo>
                      <a:cubicBezTo>
                        <a:pt x="166" y="305"/>
                        <a:pt x="168" y="225"/>
                        <a:pt x="223" y="190"/>
                      </a:cubicBezTo>
                      <a:cubicBezTo>
                        <a:pt x="227" y="162"/>
                        <a:pt x="241" y="40"/>
                        <a:pt x="256" y="25"/>
                      </a:cubicBezTo>
                      <a:cubicBezTo>
                        <a:pt x="264" y="17"/>
                        <a:pt x="277" y="14"/>
                        <a:pt x="288" y="9"/>
                      </a:cubicBezTo>
                      <a:cubicBezTo>
                        <a:pt x="365" y="12"/>
                        <a:pt x="444" y="0"/>
                        <a:pt x="519" y="17"/>
                      </a:cubicBezTo>
                      <a:cubicBezTo>
                        <a:pt x="536" y="21"/>
                        <a:pt x="530" y="50"/>
                        <a:pt x="535" y="66"/>
                      </a:cubicBezTo>
                      <a:cubicBezTo>
                        <a:pt x="547" y="102"/>
                        <a:pt x="559" y="136"/>
                        <a:pt x="568" y="173"/>
                      </a:cubicBezTo>
                      <a:cubicBezTo>
                        <a:pt x="575" y="517"/>
                        <a:pt x="585" y="766"/>
                        <a:pt x="585" y="1120"/>
                      </a:cubicBez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3" name="Group 5"/>
                <p:cNvGrpSpPr>
                  <a:grpSpLocks/>
                </p:cNvGrpSpPr>
                <p:nvPr/>
              </p:nvGrpSpPr>
              <p:grpSpPr bwMode="auto">
                <a:xfrm>
                  <a:off x="1619250" y="2349500"/>
                  <a:ext cx="1439863" cy="1512888"/>
                  <a:chOff x="884" y="1434"/>
                  <a:chExt cx="907" cy="953"/>
                </a:xfrm>
              </p:grpSpPr>
              <p:sp>
                <p:nvSpPr>
                  <p:cNvPr id="5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480"/>
                    <a:ext cx="771" cy="90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" name="Freeform 7"/>
                  <p:cNvSpPr>
                    <a:spLocks/>
                  </p:cNvSpPr>
                  <p:nvPr/>
                </p:nvSpPr>
                <p:spPr bwMode="auto">
                  <a:xfrm>
                    <a:off x="884" y="1434"/>
                    <a:ext cx="717" cy="545"/>
                  </a:xfrm>
                  <a:custGeom>
                    <a:avLst/>
                    <a:gdLst>
                      <a:gd name="T0" fmla="*/ 17878281 w 671"/>
                      <a:gd name="T1" fmla="*/ 92 h 545"/>
                      <a:gd name="T2" fmla="*/ 16628987 w 671"/>
                      <a:gd name="T3" fmla="*/ 125 h 545"/>
                      <a:gd name="T4" fmla="*/ 16186178 w 671"/>
                      <a:gd name="T5" fmla="*/ 150 h 545"/>
                      <a:gd name="T6" fmla="*/ 15204254 w 671"/>
                      <a:gd name="T7" fmla="*/ 174 h 545"/>
                      <a:gd name="T8" fmla="*/ 12811240 w 671"/>
                      <a:gd name="T9" fmla="*/ 265 h 545"/>
                      <a:gd name="T10" fmla="*/ 12288187 w 671"/>
                      <a:gd name="T11" fmla="*/ 216 h 545"/>
                      <a:gd name="T12" fmla="*/ 10884065 w 671"/>
                      <a:gd name="T13" fmla="*/ 265 h 545"/>
                      <a:gd name="T14" fmla="*/ 9466948 w 671"/>
                      <a:gd name="T15" fmla="*/ 331 h 545"/>
                      <a:gd name="T16" fmla="*/ 8230291 w 671"/>
                      <a:gd name="T17" fmla="*/ 372 h 545"/>
                      <a:gd name="T18" fmla="*/ 8018705 w 671"/>
                      <a:gd name="T19" fmla="*/ 347 h 545"/>
                      <a:gd name="T20" fmla="*/ 7304428 w 671"/>
                      <a:gd name="T21" fmla="*/ 339 h 545"/>
                      <a:gd name="T22" fmla="*/ 3248572 w 671"/>
                      <a:gd name="T23" fmla="*/ 495 h 545"/>
                      <a:gd name="T24" fmla="*/ 2792723 w 671"/>
                      <a:gd name="T25" fmla="*/ 479 h 545"/>
                      <a:gd name="T26" fmla="*/ 1120890 w 671"/>
                      <a:gd name="T27" fmla="*/ 537 h 545"/>
                      <a:gd name="T28" fmla="*/ 363095 w 671"/>
                      <a:gd name="T29" fmla="*/ 545 h 545"/>
                      <a:gd name="T30" fmla="*/ 3030484 w 671"/>
                      <a:gd name="T31" fmla="*/ 125 h 545"/>
                      <a:gd name="T32" fmla="*/ 6817351 w 671"/>
                      <a:gd name="T33" fmla="*/ 35 h 545"/>
                      <a:gd name="T34" fmla="*/ 9000221 w 671"/>
                      <a:gd name="T35" fmla="*/ 2 h 545"/>
                      <a:gd name="T36" fmla="*/ 12603359 w 671"/>
                      <a:gd name="T37" fmla="*/ 10 h 545"/>
                      <a:gd name="T38" fmla="*/ 12811240 w 671"/>
                      <a:gd name="T39" fmla="*/ 35 h 545"/>
                      <a:gd name="T40" fmla="*/ 13279463 w 671"/>
                      <a:gd name="T41" fmla="*/ 18 h 545"/>
                      <a:gd name="T42" fmla="*/ 13989000 w 671"/>
                      <a:gd name="T43" fmla="*/ 10 h 545"/>
                      <a:gd name="T44" fmla="*/ 17878281 w 671"/>
                      <a:gd name="T45" fmla="*/ 35 h 545"/>
                      <a:gd name="T46" fmla="*/ 19488091 w 671"/>
                      <a:gd name="T47" fmla="*/ 142 h 545"/>
                      <a:gd name="T48" fmla="*/ 19257267 w 671"/>
                      <a:gd name="T49" fmla="*/ 166 h 545"/>
                      <a:gd name="T50" fmla="*/ 18292234 w 671"/>
                      <a:gd name="T51" fmla="*/ 125 h 545"/>
                      <a:gd name="T52" fmla="*/ 17569477 w 671"/>
                      <a:gd name="T53" fmla="*/ 109 h 545"/>
                      <a:gd name="T54" fmla="*/ 17878281 w 671"/>
                      <a:gd name="T55" fmla="*/ 92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752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979"/>
                    <a:ext cx="136" cy="45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55" name="フリーフォーム 54"/>
              <p:cNvSpPr/>
              <p:nvPr/>
            </p:nvSpPr>
            <p:spPr>
              <a:xfrm>
                <a:off x="937674" y="4026726"/>
                <a:ext cx="72940" cy="790934"/>
              </a:xfrm>
              <a:custGeom>
                <a:avLst/>
                <a:gdLst>
                  <a:gd name="connsiteX0" fmla="*/ 71771 w 71771"/>
                  <a:gd name="connsiteY0" fmla="*/ 0 h 791570"/>
                  <a:gd name="connsiteX1" fmla="*/ 58124 w 71771"/>
                  <a:gd name="connsiteY1" fmla="*/ 54591 h 791570"/>
                  <a:gd name="connsiteX2" fmla="*/ 44476 w 71771"/>
                  <a:gd name="connsiteY2" fmla="*/ 95534 h 791570"/>
                  <a:gd name="connsiteX3" fmla="*/ 30828 w 71771"/>
                  <a:gd name="connsiteY3" fmla="*/ 218364 h 791570"/>
                  <a:gd name="connsiteX4" fmla="*/ 17180 w 71771"/>
                  <a:gd name="connsiteY4" fmla="*/ 545910 h 791570"/>
                  <a:gd name="connsiteX5" fmla="*/ 3533 w 71771"/>
                  <a:gd name="connsiteY5" fmla="*/ 600501 h 791570"/>
                  <a:gd name="connsiteX6" fmla="*/ 3533 w 71771"/>
                  <a:gd name="connsiteY6" fmla="*/ 791570 h 79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771" h="791570">
                    <a:moveTo>
                      <a:pt x="71771" y="0"/>
                    </a:moveTo>
                    <a:cubicBezTo>
                      <a:pt x="67222" y="18197"/>
                      <a:pt x="63277" y="36556"/>
                      <a:pt x="58124" y="54591"/>
                    </a:cubicBezTo>
                    <a:cubicBezTo>
                      <a:pt x="54172" y="68423"/>
                      <a:pt x="46841" y="81344"/>
                      <a:pt x="44476" y="95534"/>
                    </a:cubicBezTo>
                    <a:cubicBezTo>
                      <a:pt x="37703" y="136169"/>
                      <a:pt x="35377" y="177421"/>
                      <a:pt x="30828" y="218364"/>
                    </a:cubicBezTo>
                    <a:cubicBezTo>
                      <a:pt x="26279" y="327546"/>
                      <a:pt x="24966" y="436911"/>
                      <a:pt x="17180" y="545910"/>
                    </a:cubicBezTo>
                    <a:cubicBezTo>
                      <a:pt x="15844" y="564619"/>
                      <a:pt x="4573" y="581773"/>
                      <a:pt x="3533" y="600501"/>
                    </a:cubicBezTo>
                    <a:cubicBezTo>
                      <a:pt x="0" y="664093"/>
                      <a:pt x="3533" y="727880"/>
                      <a:pt x="3533" y="79157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53" name="フリーフォーム 52"/>
            <p:cNvSpPr/>
            <p:nvPr/>
          </p:nvSpPr>
          <p:spPr>
            <a:xfrm>
              <a:off x="1619883" y="3279647"/>
              <a:ext cx="196217" cy="100314"/>
            </a:xfrm>
            <a:custGeom>
              <a:avLst/>
              <a:gdLst>
                <a:gd name="connsiteX0" fmla="*/ 196217 w 196217"/>
                <a:gd name="connsiteY0" fmla="*/ 16003 h 100314"/>
                <a:gd name="connsiteX1" fmla="*/ 94617 w 196217"/>
                <a:gd name="connsiteY1" fmla="*/ 3303 h 100314"/>
                <a:gd name="connsiteX2" fmla="*/ 12067 w 196217"/>
                <a:gd name="connsiteY2" fmla="*/ 9653 h 100314"/>
                <a:gd name="connsiteX3" fmla="*/ 43817 w 196217"/>
                <a:gd name="connsiteY3" fmla="*/ 35053 h 100314"/>
                <a:gd name="connsiteX4" fmla="*/ 75567 w 196217"/>
                <a:gd name="connsiteY4" fmla="*/ 60453 h 100314"/>
                <a:gd name="connsiteX5" fmla="*/ 88267 w 196217"/>
                <a:gd name="connsiteY5" fmla="*/ 79503 h 100314"/>
                <a:gd name="connsiteX6" fmla="*/ 107317 w 196217"/>
                <a:gd name="connsiteY6" fmla="*/ 98553 h 10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7" h="100314">
                  <a:moveTo>
                    <a:pt x="196217" y="16003"/>
                  </a:moveTo>
                  <a:cubicBezTo>
                    <a:pt x="164847" y="10775"/>
                    <a:pt x="125142" y="3303"/>
                    <a:pt x="94617" y="3303"/>
                  </a:cubicBezTo>
                  <a:cubicBezTo>
                    <a:pt x="67019" y="3303"/>
                    <a:pt x="39584" y="7536"/>
                    <a:pt x="12067" y="9653"/>
                  </a:cubicBezTo>
                  <a:cubicBezTo>
                    <a:pt x="48463" y="64248"/>
                    <a:pt x="0" y="0"/>
                    <a:pt x="43817" y="35053"/>
                  </a:cubicBezTo>
                  <a:cubicBezTo>
                    <a:pt x="84849" y="67879"/>
                    <a:pt x="27684" y="44492"/>
                    <a:pt x="75567" y="60453"/>
                  </a:cubicBezTo>
                  <a:cubicBezTo>
                    <a:pt x="79800" y="66803"/>
                    <a:pt x="82871" y="74107"/>
                    <a:pt x="88267" y="79503"/>
                  </a:cubicBezTo>
                  <a:cubicBezTo>
                    <a:pt x="109078" y="100314"/>
                    <a:pt x="107317" y="82647"/>
                    <a:pt x="107317" y="98553"/>
                  </a:cubicBezTo>
                </a:path>
              </a:pathLst>
            </a:custGeom>
            <a:solidFill>
              <a:srgbClr val="FF6600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187624" y="170080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あなたのなまえはなんですか</a:t>
            </a:r>
            <a:endParaRPr kumimoji="1" lang="ja-JP" altLang="en-US" sz="4400" dirty="0"/>
          </a:p>
        </p:txBody>
      </p:sp>
      <p:grpSp>
        <p:nvGrpSpPr>
          <p:cNvPr id="15" name="グループ化 47"/>
          <p:cNvGrpSpPr/>
          <p:nvPr/>
        </p:nvGrpSpPr>
        <p:grpSpPr>
          <a:xfrm>
            <a:off x="1403648" y="1628800"/>
            <a:ext cx="6552726" cy="936102"/>
            <a:chOff x="1187624" y="1772818"/>
            <a:chExt cx="6552726" cy="936102"/>
          </a:xfrm>
        </p:grpSpPr>
        <p:cxnSp>
          <p:nvCxnSpPr>
            <p:cNvPr id="5" name="カギ線コネクタ 4"/>
            <p:cNvCxnSpPr/>
            <p:nvPr/>
          </p:nvCxnSpPr>
          <p:spPr>
            <a:xfrm rot="10800000" flipV="1">
              <a:off x="1187624" y="1988840"/>
              <a:ext cx="863600" cy="50323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カギ線コネクタ 8"/>
            <p:cNvCxnSpPr/>
            <p:nvPr/>
          </p:nvCxnSpPr>
          <p:spPr>
            <a:xfrm rot="10800000">
              <a:off x="1691680" y="1988844"/>
              <a:ext cx="936101" cy="50405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カギ線コネクタ 13"/>
            <p:cNvCxnSpPr/>
            <p:nvPr/>
          </p:nvCxnSpPr>
          <p:spPr>
            <a:xfrm rot="10800000" flipV="1">
              <a:off x="3203848" y="1916832"/>
              <a:ext cx="936101" cy="72008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627784" y="2564904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139948" y="1916832"/>
              <a:ext cx="1080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カギ線コネクタ 20"/>
            <p:cNvCxnSpPr/>
            <p:nvPr/>
          </p:nvCxnSpPr>
          <p:spPr>
            <a:xfrm rot="10800000">
              <a:off x="5292082" y="1772818"/>
              <a:ext cx="864095" cy="72007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228184" y="2564904"/>
              <a:ext cx="5040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カギ線コネクタ 24"/>
            <p:cNvCxnSpPr/>
            <p:nvPr/>
          </p:nvCxnSpPr>
          <p:spPr>
            <a:xfrm rot="10800000" flipV="1">
              <a:off x="6804248" y="1916832"/>
              <a:ext cx="936102" cy="7920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179512" y="3573016"/>
            <a:ext cx="2376264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声の高さ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179511" y="5013176"/>
            <a:ext cx="2468017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声の大きさ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2570403" y="5013176"/>
            <a:ext cx="3873805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６０ｄ</a:t>
            </a:r>
            <a:r>
              <a:rPr lang="en-US" altLang="ja-JP" sz="3600" dirty="0" smtClean="0">
                <a:solidFill>
                  <a:schemeClr val="accent4"/>
                </a:solidFill>
              </a:rPr>
              <a:t>B</a:t>
            </a:r>
            <a:r>
              <a:rPr lang="ja-JP" altLang="en-US" sz="3600" dirty="0" smtClean="0">
                <a:solidFill>
                  <a:schemeClr val="accent4"/>
                </a:solidFill>
              </a:rPr>
              <a:t>程度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179512" y="5733256"/>
            <a:ext cx="2376264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速さ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2570403" y="5733256"/>
            <a:ext cx="3873805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１～２秒程度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78" name="テキスト ボックス 77"/>
          <p:cNvSpPr txBox="1">
            <a:spLocks noChangeArrowheads="1"/>
          </p:cNvSpPr>
          <p:nvPr/>
        </p:nvSpPr>
        <p:spPr bwMode="auto">
          <a:xfrm>
            <a:off x="179512" y="4293096"/>
            <a:ext cx="2376264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音程の幅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1" name="テキスト ボックス 80"/>
          <p:cNvSpPr txBox="1">
            <a:spLocks noChangeArrowheads="1"/>
          </p:cNvSpPr>
          <p:nvPr/>
        </p:nvSpPr>
        <p:spPr bwMode="auto">
          <a:xfrm>
            <a:off x="2555776" y="3573016"/>
            <a:ext cx="4680520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１２０</a:t>
            </a:r>
            <a:r>
              <a:rPr lang="en-US" altLang="ja-JP" sz="3600" dirty="0" smtClean="0">
                <a:solidFill>
                  <a:schemeClr val="accent4"/>
                </a:solidFill>
              </a:rPr>
              <a:t>H</a:t>
            </a:r>
            <a:r>
              <a:rPr lang="ja-JP" altLang="en-US" sz="3600" dirty="0" smtClean="0">
                <a:solidFill>
                  <a:schemeClr val="accent4"/>
                </a:solidFill>
              </a:rPr>
              <a:t>ｚ～８００</a:t>
            </a:r>
            <a:r>
              <a:rPr lang="en-US" altLang="ja-JP" sz="3600" dirty="0" smtClean="0">
                <a:solidFill>
                  <a:schemeClr val="accent4"/>
                </a:solidFill>
              </a:rPr>
              <a:t>H</a:t>
            </a:r>
            <a:r>
              <a:rPr lang="ja-JP" altLang="en-US" sz="3600" dirty="0" err="1" smtClean="0">
                <a:solidFill>
                  <a:schemeClr val="accent4"/>
                </a:solidFill>
              </a:rPr>
              <a:t>ｚ</a:t>
            </a:r>
            <a:r>
              <a:rPr lang="ja-JP" altLang="en-US" sz="3600" dirty="0" smtClean="0">
                <a:solidFill>
                  <a:schemeClr val="accent4"/>
                </a:solidFill>
              </a:rPr>
              <a:t>程度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2" name="テキスト ボックス 81"/>
          <p:cNvSpPr txBox="1">
            <a:spLocks noChangeArrowheads="1"/>
          </p:cNvSpPr>
          <p:nvPr/>
        </p:nvSpPr>
        <p:spPr bwMode="auto">
          <a:xfrm>
            <a:off x="2569277" y="4293096"/>
            <a:ext cx="3874931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３オクターブ程度？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0" name="テキスト ボックス 79"/>
          <p:cNvSpPr txBox="1">
            <a:spLocks noChangeArrowheads="1"/>
          </p:cNvSpPr>
          <p:nvPr/>
        </p:nvSpPr>
        <p:spPr bwMode="auto">
          <a:xfrm>
            <a:off x="2555776" y="2708920"/>
            <a:ext cx="4320480" cy="64633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この文のプロソディ①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347864" y="980728"/>
            <a:ext cx="2304256" cy="576064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吹き出し 56"/>
          <p:cNvSpPr/>
          <p:nvPr/>
        </p:nvSpPr>
        <p:spPr>
          <a:xfrm>
            <a:off x="3851920" y="332656"/>
            <a:ext cx="792088" cy="432048"/>
          </a:xfrm>
          <a:prstGeom prst="wedgeRoundRectCallout">
            <a:avLst>
              <a:gd name="adj1" fmla="val -67213"/>
              <a:gd name="adj2" fmla="val 16424"/>
              <a:gd name="adj3" fmla="val 1666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259632" y="7647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ヒロシ君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animBg="1"/>
      <p:bldP spid="39" grpId="0" animBg="1"/>
      <p:bldP spid="40" grpId="0" animBg="1"/>
      <p:bldP spid="41" grpId="0" animBg="1"/>
      <p:bldP spid="42" grpId="0" animBg="1"/>
      <p:bldP spid="78" grpId="0" animBg="1"/>
      <p:bldP spid="81" grpId="0" animBg="1"/>
      <p:bldP spid="82" grpId="0" animBg="1"/>
      <p:bldP spid="80" grpId="0" animBg="1"/>
      <p:bldP spid="57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2267744" y="1628800"/>
            <a:ext cx="864096" cy="120032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400" b="1" dirty="0" smtClean="0"/>
          </a:p>
          <a:p>
            <a:endParaRPr lang="en-US" altLang="ja-JP" sz="2400" b="1" dirty="0" smtClean="0"/>
          </a:p>
          <a:p>
            <a:r>
              <a:rPr kumimoji="1" lang="ja-JP" altLang="en-US" sz="2400" b="1" dirty="0" smtClean="0">
                <a:solidFill>
                  <a:srgbClr val="C00000"/>
                </a:solidFill>
              </a:rPr>
              <a:t>２９４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131840" y="1628800"/>
            <a:ext cx="864096" cy="120032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400" b="1" dirty="0" smtClean="0"/>
          </a:p>
          <a:p>
            <a:endParaRPr lang="en-US" altLang="ja-JP" sz="2400" b="1" dirty="0" smtClean="0"/>
          </a:p>
          <a:p>
            <a:r>
              <a:rPr lang="ja-JP" altLang="en-US" sz="2400" b="1" dirty="0" smtClean="0">
                <a:solidFill>
                  <a:srgbClr val="C00000"/>
                </a:solidFill>
              </a:rPr>
              <a:t>３３</a:t>
            </a:r>
            <a:r>
              <a:rPr kumimoji="1" lang="ja-JP" altLang="en-US" sz="2400" b="1" dirty="0" smtClean="0">
                <a:solidFill>
                  <a:srgbClr val="C00000"/>
                </a:solidFill>
              </a:rPr>
              <a:t>０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03648" y="1628800"/>
            <a:ext cx="864096" cy="120032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400" b="1" dirty="0" smtClean="0"/>
          </a:p>
          <a:p>
            <a:endParaRPr lang="en-US" altLang="ja-JP" sz="2400" b="1" dirty="0" smtClean="0"/>
          </a:p>
          <a:p>
            <a:r>
              <a:rPr kumimoji="1" lang="ja-JP" altLang="en-US" sz="2400" b="1" dirty="0" smtClean="0">
                <a:solidFill>
                  <a:srgbClr val="C00000"/>
                </a:solidFill>
              </a:rPr>
              <a:t>２６２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07496" y="1556792"/>
            <a:ext cx="4284984" cy="249299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kumimoji="1" lang="en-US" altLang="ja-JP" sz="2400" dirty="0" smtClean="0"/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r>
              <a:rPr kumimoji="1" lang="ja-JP" altLang="en-US" sz="3600" dirty="0" smtClean="0"/>
              <a:t>　　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404664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絶対音感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404664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相対音感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177281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ハ調　ドーミーソ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1700808"/>
            <a:ext cx="40324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ハ調　ドーミーソ</a:t>
            </a:r>
            <a:endParaRPr lang="en-US" altLang="ja-JP" sz="4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3645024"/>
            <a:ext cx="445008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同じ幅で高さが推移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しているとわかる</a:t>
            </a:r>
            <a:endParaRPr kumimoji="1"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6016" y="2636912"/>
            <a:ext cx="40324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err="1" smtClean="0"/>
              <a:t>ヘ</a:t>
            </a:r>
            <a:r>
              <a:rPr lang="ja-JP" altLang="en-US" sz="4000" dirty="0" smtClean="0"/>
              <a:t>調　ドーミーソ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47864" y="27809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Hz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11760" y="27809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Hz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19672" y="27809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Hz</a:t>
            </a:r>
            <a:endParaRPr kumimoji="1" lang="ja-JP" altLang="en-US" sz="2400" dirty="0"/>
          </a:p>
        </p:txBody>
      </p:sp>
      <p:sp>
        <p:nvSpPr>
          <p:cNvPr id="32" name="左大かっこ 31"/>
          <p:cNvSpPr/>
          <p:nvPr/>
        </p:nvSpPr>
        <p:spPr>
          <a:xfrm rot="16200000">
            <a:off x="6624228" y="1952836"/>
            <a:ext cx="216024" cy="864096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大かっこ 33"/>
          <p:cNvSpPr/>
          <p:nvPr/>
        </p:nvSpPr>
        <p:spPr>
          <a:xfrm rot="16200000">
            <a:off x="7488324" y="1952836"/>
            <a:ext cx="216024" cy="864096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左大かっこ 34"/>
          <p:cNvSpPr/>
          <p:nvPr/>
        </p:nvSpPr>
        <p:spPr>
          <a:xfrm rot="16200000">
            <a:off x="6624228" y="2960948"/>
            <a:ext cx="216024" cy="864096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左大かっこ 35"/>
          <p:cNvSpPr/>
          <p:nvPr/>
        </p:nvSpPr>
        <p:spPr>
          <a:xfrm rot="16200000">
            <a:off x="7488324" y="2960948"/>
            <a:ext cx="216024" cy="864096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72000" y="4797152"/>
            <a:ext cx="4450080" cy="187743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3600" dirty="0" smtClean="0"/>
              <a:t>音の関係性が解る</a:t>
            </a:r>
            <a:endParaRPr lang="en-US" altLang="ja-JP" sz="3600" dirty="0" smtClean="0"/>
          </a:p>
          <a:p>
            <a:endParaRPr lang="en-US" altLang="ja-JP" sz="3200" dirty="0" smtClean="0"/>
          </a:p>
          <a:p>
            <a:endParaRPr lang="en-US" altLang="ja-JP" sz="1100" dirty="0" smtClean="0"/>
          </a:p>
          <a:p>
            <a:endParaRPr lang="en-US" altLang="ja-JP" sz="3600" dirty="0" smtClean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4427984" y="404664"/>
            <a:ext cx="0" cy="619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711824" y="5445224"/>
            <a:ext cx="4176464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＝同じメロディーと解る</a:t>
            </a:r>
            <a:endParaRPr lang="en-US" altLang="ja-JP" sz="3200" dirty="0" smtClean="0">
              <a:solidFill>
                <a:schemeClr val="accent4"/>
              </a:solidFill>
            </a:endParaRPr>
          </a:p>
          <a:p>
            <a:r>
              <a:rPr lang="ja-JP" altLang="en-US" sz="3200" dirty="0" smtClean="0">
                <a:solidFill>
                  <a:schemeClr val="accent4"/>
                </a:solidFill>
              </a:rPr>
              <a:t>≒違う調でも歌える</a:t>
            </a:r>
            <a:endParaRPr kumimoji="1" lang="ja-JP" altLang="en-US" dirty="0"/>
          </a:p>
        </p:txBody>
      </p:sp>
      <p:cxnSp>
        <p:nvCxnSpPr>
          <p:cNvPr id="39" name="カギ線コネクタ 38"/>
          <p:cNvCxnSpPr/>
          <p:nvPr/>
        </p:nvCxnSpPr>
        <p:spPr>
          <a:xfrm rot="5400000" flipH="1" flipV="1">
            <a:off x="611560" y="2924944"/>
            <a:ext cx="1080120" cy="504056"/>
          </a:xfrm>
          <a:prstGeom prst="bentConnector3">
            <a:avLst>
              <a:gd name="adj1" fmla="val 100794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3645024"/>
            <a:ext cx="396044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その音の絶対的な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高さ</a:t>
            </a:r>
            <a:r>
              <a:rPr kumimoji="1" lang="ja-JP" altLang="en-US" sz="3600" dirty="0" smtClean="0"/>
              <a:t>がわかる</a:t>
            </a:r>
            <a:endParaRPr kumimoji="1" lang="ja-JP" altLang="en-US" sz="3600" dirty="0"/>
          </a:p>
        </p:txBody>
      </p:sp>
      <p:sp>
        <p:nvSpPr>
          <p:cNvPr id="48" name="正方形/長方形 47"/>
          <p:cNvSpPr/>
          <p:nvPr/>
        </p:nvSpPr>
        <p:spPr>
          <a:xfrm>
            <a:off x="179512" y="4827929"/>
            <a:ext cx="4248472" cy="1815882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accent4"/>
                </a:solidFill>
              </a:rPr>
              <a:t>絶対音感を持つ人は、</a:t>
            </a:r>
            <a:endParaRPr lang="en-US" altLang="ja-JP" sz="2800" dirty="0" smtClean="0">
              <a:solidFill>
                <a:schemeClr val="accent4"/>
              </a:solidFill>
            </a:endParaRPr>
          </a:p>
          <a:p>
            <a:r>
              <a:rPr lang="ja-JP" altLang="en-US" sz="2800" dirty="0" smtClean="0">
                <a:solidFill>
                  <a:schemeClr val="accent4"/>
                </a:solidFill>
              </a:rPr>
              <a:t>一般の人ではごく少ないが　　</a:t>
            </a:r>
            <a:endParaRPr lang="en-US" altLang="ja-JP" sz="2800" dirty="0" smtClean="0">
              <a:solidFill>
                <a:schemeClr val="accent4"/>
              </a:solidFill>
            </a:endParaRPr>
          </a:p>
          <a:p>
            <a:r>
              <a:rPr lang="ja-JP" altLang="en-US" sz="2800" dirty="0">
                <a:solidFill>
                  <a:schemeClr val="accent4"/>
                </a:solidFill>
              </a:rPr>
              <a:t>　</a:t>
            </a:r>
            <a:r>
              <a:rPr lang="ja-JP" altLang="en-US" sz="2800" dirty="0" smtClean="0">
                <a:solidFill>
                  <a:schemeClr val="accent4"/>
                </a:solidFill>
              </a:rPr>
              <a:t>音楽関係者には多く、</a:t>
            </a:r>
            <a:endParaRPr lang="en-US" altLang="ja-JP" sz="2800" dirty="0" smtClean="0">
              <a:solidFill>
                <a:schemeClr val="accent4"/>
              </a:solidFill>
            </a:endParaRPr>
          </a:p>
          <a:p>
            <a:r>
              <a:rPr lang="ja-JP" altLang="en-US" sz="2800" dirty="0">
                <a:solidFill>
                  <a:schemeClr val="accent4"/>
                </a:solidFill>
              </a:rPr>
              <a:t>　</a:t>
            </a:r>
            <a:r>
              <a:rPr lang="ja-JP" altLang="en-US" sz="2800" dirty="0" smtClean="0">
                <a:solidFill>
                  <a:schemeClr val="accent4"/>
                </a:solidFill>
              </a:rPr>
              <a:t>　また自閉症者にも多い</a:t>
            </a:r>
            <a:endParaRPr lang="en-US" altLang="ja-JP" sz="2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4" grpId="0" animBg="1"/>
      <p:bldP spid="21" grpId="0" animBg="1"/>
      <p:bldP spid="10" grpId="0"/>
      <p:bldP spid="13" grpId="0" animBg="1"/>
      <p:bldP spid="14" grpId="0" animBg="1"/>
      <p:bldP spid="22" grpId="0" animBg="1"/>
      <p:bldP spid="29" grpId="0"/>
      <p:bldP spid="30" grpId="0"/>
      <p:bldP spid="31" grpId="0"/>
      <p:bldP spid="32" grpId="0" animBg="1"/>
      <p:bldP spid="34" grpId="0" animBg="1"/>
      <p:bldP spid="35" grpId="0" animBg="1"/>
      <p:bldP spid="36" grpId="0" animBg="1"/>
      <p:bldP spid="37" grpId="0" animBg="1"/>
      <p:bldP spid="25" grpId="0" animBg="1"/>
      <p:bldP spid="20" grpId="0" animBg="1"/>
      <p:bldP spid="48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4032448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つまり相対音感は、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8568952" cy="646331"/>
          </a:xfrm>
          <a:prstGeom prst="rect">
            <a:avLst/>
          </a:prstGeom>
          <a:solidFill>
            <a:srgbClr val="FFCCFF">
              <a:alpha val="58824"/>
            </a:srgb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音の高さの相対的な関係を把握できる感覚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1772816"/>
            <a:ext cx="5544616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＝音程に関する、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相対感覚</a:t>
            </a:r>
            <a:endParaRPr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2708920"/>
            <a:ext cx="8424936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ほとんどの人は絶対音感を持っていないが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645024"/>
            <a:ext cx="8424936" cy="1200329"/>
          </a:xfrm>
          <a:prstGeom prst="rect">
            <a:avLst/>
          </a:prstGeom>
          <a:solidFill>
            <a:srgbClr val="CCFFFF"/>
          </a:solidFill>
          <a:ln w="19050" cmpd="sng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相対音感があれば、いろいろな歌を、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自分の声の高さで、歌う</a:t>
            </a:r>
            <a:r>
              <a:rPr kumimoji="1" lang="ja-JP" altLang="en-US" sz="3600" dirty="0" smtClean="0"/>
              <a:t>ことができる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5301208"/>
            <a:ext cx="7344816" cy="646331"/>
          </a:xfrm>
          <a:prstGeom prst="rect">
            <a:avLst/>
          </a:prstGeom>
          <a:solidFill>
            <a:srgbClr val="FFFF66"/>
          </a:solidFill>
          <a:ln w="19050" cmpd="sng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音楽においては、相対音感が必須</a:t>
            </a:r>
            <a:endParaRPr kumimoji="1" lang="ja-JP" altLang="en-US" sz="3600" dirty="0"/>
          </a:p>
        </p:txBody>
      </p:sp>
      <p:sp>
        <p:nvSpPr>
          <p:cNvPr id="11" name="下矢印 10"/>
          <p:cNvSpPr/>
          <p:nvPr/>
        </p:nvSpPr>
        <p:spPr>
          <a:xfrm>
            <a:off x="4427984" y="4941168"/>
            <a:ext cx="360040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644008" y="3861048"/>
            <a:ext cx="3816424" cy="2736304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275856" y="1916832"/>
            <a:ext cx="2520280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35696" y="4077072"/>
            <a:ext cx="1224136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相同</a:t>
            </a:r>
            <a:endParaRPr kumimoji="1" lang="ja-JP" altLang="en-US" sz="3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68144" y="4077072"/>
            <a:ext cx="1224136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相似</a:t>
            </a:r>
            <a:endParaRPr kumimoji="1" lang="ja-JP" altLang="en-US" sz="3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7584" y="59492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2800" dirty="0" smtClean="0"/>
              <a:t>まったく同じ</a:t>
            </a:r>
            <a:endParaRPr kumimoji="1" lang="ja-JP" alt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04048" y="558924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800" dirty="0" smtClean="0"/>
              <a:t>３辺の長さの比、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３つの角度が同じ</a:t>
            </a:r>
            <a:endParaRPr kumimoji="1" lang="ja-JP" altLang="en-US" sz="2800" dirty="0"/>
          </a:p>
        </p:txBody>
      </p:sp>
      <p:sp>
        <p:nvSpPr>
          <p:cNvPr id="32" name="直角三角形 31"/>
          <p:cNvSpPr/>
          <p:nvPr/>
        </p:nvSpPr>
        <p:spPr>
          <a:xfrm>
            <a:off x="3779912" y="2204864"/>
            <a:ext cx="1800200" cy="1224136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直角三角形 34"/>
          <p:cNvSpPr/>
          <p:nvPr/>
        </p:nvSpPr>
        <p:spPr>
          <a:xfrm>
            <a:off x="1115616" y="4581128"/>
            <a:ext cx="1800200" cy="1224136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直角三角形 35"/>
          <p:cNvSpPr/>
          <p:nvPr/>
        </p:nvSpPr>
        <p:spPr>
          <a:xfrm>
            <a:off x="5076056" y="4437112"/>
            <a:ext cx="1431776" cy="944488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直角三角形 36"/>
          <p:cNvSpPr/>
          <p:nvPr/>
        </p:nvSpPr>
        <p:spPr>
          <a:xfrm>
            <a:off x="7308304" y="4869160"/>
            <a:ext cx="864096" cy="504056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7684" y="1019030"/>
            <a:ext cx="601266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似ているもの</a:t>
            </a:r>
            <a:r>
              <a:rPr lang="ja-JP" altLang="en-US" sz="4000" dirty="0" smtClean="0"/>
              <a:t>がわかる感覚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23088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4"/>
                </a:solidFill>
              </a:rPr>
              <a:t>相対感覚は</a:t>
            </a:r>
            <a:r>
              <a:rPr kumimoji="1" lang="ja-JP" altLang="en-US" sz="4000" dirty="0" smtClean="0"/>
              <a:t>、</a:t>
            </a:r>
            <a:r>
              <a:rPr lang="ja-JP" altLang="en-US" sz="2800" dirty="0" smtClean="0"/>
              <a:t>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28184" y="17232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と言うことができる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8" grpId="0" animBg="1"/>
      <p:bldP spid="29" grpId="0" animBg="1"/>
      <p:bldP spid="30" grpId="0"/>
      <p:bldP spid="31" grpId="0"/>
      <p:bldP spid="32" grpId="0" animBg="1"/>
      <p:bldP spid="35" grpId="0" animBg="1"/>
      <p:bldP spid="36" grpId="0" animBg="1"/>
      <p:bldP spid="37" grpId="0" animBg="1"/>
      <p:bldP spid="12" grpId="0" animBg="1"/>
      <p:bldP spid="15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60648"/>
            <a:ext cx="8496944" cy="1323439"/>
          </a:xfrm>
          <a:prstGeom prst="rect">
            <a:avLst/>
          </a:prstGeom>
          <a:solidFill>
            <a:srgbClr val="FFC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4"/>
                </a:solidFill>
              </a:rPr>
              <a:t>相対感覚</a:t>
            </a:r>
            <a:r>
              <a:rPr kumimoji="1" lang="ja-JP" altLang="en-US" sz="4000" dirty="0" smtClean="0"/>
              <a:t>は、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　さまざまな認識の基盤になっている</a:t>
            </a:r>
            <a:r>
              <a:rPr lang="ja-JP" altLang="en-US" sz="2800" dirty="0" smtClean="0"/>
              <a:t>　</a:t>
            </a:r>
            <a:r>
              <a:rPr lang="ja-JP" altLang="en-US" sz="3600" dirty="0" smtClean="0"/>
              <a:t>　　　　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77281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たとえば文字なら・・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256490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け</a:t>
            </a:r>
            <a:r>
              <a:rPr lang="ja-JP" altLang="en-US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ＤＦＧえんえん体ＡW4" pitchFamily="50" charset="-128"/>
                <a:ea typeface="ＤＦＧえんえん体ＡW4" pitchFamily="50" charset="-128"/>
              </a:rPr>
              <a:t>け</a:t>
            </a:r>
            <a:r>
              <a:rPr lang="ja-JP" altLang="en-US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け</a:t>
            </a:r>
            <a:r>
              <a:rPr lang="ja-JP" altLang="en-US" sz="2000" dirty="0" smtClean="0">
                <a:solidFill>
                  <a:schemeClr val="accent4"/>
                </a:solidFill>
                <a:latin typeface="HG明朝E" pitchFamily="17" charset="-128"/>
                <a:ea typeface="HG明朝E" pitchFamily="17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ＤＦＧホラーＢW5" pitchFamily="50" charset="-128"/>
                <a:ea typeface="ＤＦＧホラーＢW5" pitchFamily="50" charset="-128"/>
              </a:rPr>
              <a:t>け</a:t>
            </a:r>
            <a:r>
              <a:rPr lang="ja-JP" altLang="en-US" sz="3200" dirty="0" smtClean="0">
                <a:solidFill>
                  <a:schemeClr val="accent4"/>
                </a:solidFill>
                <a:latin typeface="ＤＦＧホラーＢW5" pitchFamily="50" charset="-128"/>
                <a:ea typeface="ＤＦＧホラーＢW5" pitchFamily="50" charset="-128"/>
              </a:rPr>
              <a:t>　</a:t>
            </a:r>
            <a:r>
              <a:rPr lang="ja-JP" altLang="en-US" sz="6000" dirty="0" smtClean="0">
                <a:solidFill>
                  <a:schemeClr val="accent4"/>
                </a:solidFill>
                <a:latin typeface="ＤＦＧ角POPW9" pitchFamily="50" charset="-128"/>
                <a:ea typeface="ＤＦＧ角POPW9" pitchFamily="50" charset="-128"/>
              </a:rPr>
              <a:t>け</a:t>
            </a:r>
            <a:r>
              <a:rPr lang="ja-JP" altLang="en-US" sz="3200" dirty="0" smtClean="0">
                <a:solidFill>
                  <a:schemeClr val="accent4"/>
                </a:solidFill>
                <a:latin typeface="ＤＦＧ角POPW9" pitchFamily="50" charset="-128"/>
                <a:ea typeface="ＤＦＧ角POPW9" pitchFamily="50" charset="-128"/>
              </a:rPr>
              <a:t>　</a:t>
            </a:r>
            <a:r>
              <a:rPr lang="ja-JP" altLang="en-US" sz="6000" dirty="0" err="1" smtClean="0">
                <a:solidFill>
                  <a:schemeClr val="accent4"/>
                </a:solidFill>
                <a:latin typeface="ＤＦＰ細丸ゴシック体Ｇ" pitchFamily="50" charset="-128"/>
                <a:ea typeface="ＤＦＰ細丸ゴシック体Ｇ" pitchFamily="50" charset="-128"/>
              </a:rPr>
              <a:t>け</a:t>
            </a:r>
            <a:endParaRPr kumimoji="1" lang="ja-JP" altLang="en-US" sz="5400" dirty="0">
              <a:latin typeface="ＤＦＰ細丸ゴシック体Ｇ" pitchFamily="50" charset="-128"/>
              <a:ea typeface="ＤＦＰ細丸ゴシック体Ｇ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645024"/>
            <a:ext cx="8568952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n-ea"/>
                <a:ea typeface="+mn-ea"/>
              </a:rPr>
              <a:t>どれも「</a:t>
            </a:r>
            <a:r>
              <a:rPr kumimoji="1" lang="ja-JP" altLang="en-US" sz="3600" b="1" dirty="0" smtClean="0">
                <a:latin typeface="+mn-ea"/>
                <a:ea typeface="+mn-ea"/>
              </a:rPr>
              <a:t>け</a:t>
            </a:r>
            <a:r>
              <a:rPr kumimoji="1" lang="ja-JP" altLang="en-US" sz="3600" dirty="0" smtClean="0">
                <a:latin typeface="+mn-ea"/>
                <a:ea typeface="+mn-ea"/>
              </a:rPr>
              <a:t>」とわかるのは、３つの線の</a:t>
            </a:r>
            <a:endParaRPr kumimoji="1" lang="en-US" altLang="ja-JP" sz="3600" dirty="0" smtClean="0">
              <a:latin typeface="+mn-ea"/>
              <a:ea typeface="+mn-ea"/>
            </a:endParaRPr>
          </a:p>
          <a:p>
            <a:r>
              <a:rPr kumimoji="1" lang="ja-JP" altLang="en-US" sz="3600" dirty="0" smtClean="0">
                <a:latin typeface="+mn-ea"/>
                <a:ea typeface="+mn-ea"/>
              </a:rPr>
              <a:t>　長さや位置の比（＝関係性）が同じだから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5085184"/>
            <a:ext cx="7344816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わたしたちは多くのものを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　　　相対感覚で認識している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1691680" y="1196752"/>
            <a:ext cx="6048672" cy="646331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絶対的なこと・もの</a:t>
            </a:r>
            <a:r>
              <a:rPr lang="ja-JP" altLang="en-US" sz="2000" dirty="0" smtClean="0"/>
              <a:t>　</a:t>
            </a:r>
            <a:r>
              <a:rPr lang="ja-JP" altLang="en-US" sz="3600" dirty="0" smtClean="0"/>
              <a:t>を見つける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3717032"/>
            <a:ext cx="7776864" cy="1200329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ひとつのことを深く、精緻に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学ばなければならない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50131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しかしそれは、限られた人にしかできない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9792" y="5721643"/>
            <a:ext cx="3672408" cy="707886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とても難しいこと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260648"/>
            <a:ext cx="6696744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学びにおける絶対性と相対性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1978387"/>
            <a:ext cx="1152128" cy="646331"/>
          </a:xfrm>
          <a:prstGeom prst="rect">
            <a:avLst/>
          </a:prstGeom>
          <a:solidFill>
            <a:srgbClr val="FFFF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真理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5816" y="29249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そのためには・・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03406" y="1978386"/>
            <a:ext cx="1152128" cy="646331"/>
          </a:xfrm>
          <a:prstGeom prst="rect">
            <a:avLst/>
          </a:prstGeom>
          <a:solidFill>
            <a:srgbClr val="FFFF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発見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5" grpId="0"/>
      <p:bldP spid="6" grpId="0" animBg="1"/>
      <p:bldP spid="9" grpId="0" animBg="1"/>
      <p:bldP spid="10" grpId="0"/>
      <p:bldP spid="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5148064" y="4365104"/>
            <a:ext cx="432048" cy="288032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直角三角形 7"/>
          <p:cNvSpPr/>
          <p:nvPr/>
        </p:nvSpPr>
        <p:spPr>
          <a:xfrm>
            <a:off x="4932040" y="2924944"/>
            <a:ext cx="936104" cy="648072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/>
        </p:nvSpPr>
        <p:spPr>
          <a:xfrm>
            <a:off x="5004048" y="5517232"/>
            <a:ext cx="792088" cy="504056"/>
          </a:xfrm>
          <a:prstGeom prst="rtTriangl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9672" y="1124744"/>
            <a:ext cx="6120680" cy="646331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相対感覚でものを見る学び</a:t>
            </a:r>
            <a:endParaRPr kumimoji="1" lang="ja-JP" altLang="en-US" sz="3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544" y="1988840"/>
            <a:ext cx="8424936" cy="646331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いろいろなものの中に相似の△をみつける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4644008" y="2780928"/>
            <a:ext cx="1296144" cy="1008112"/>
          </a:xfrm>
          <a:prstGeom prst="ellipse">
            <a:avLst/>
          </a:prstGeom>
          <a:solidFill>
            <a:srgbClr val="0070C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716016" y="5229200"/>
            <a:ext cx="1296144" cy="1008112"/>
          </a:xfrm>
          <a:prstGeom prst="ellipse">
            <a:avLst/>
          </a:prstGeom>
          <a:solidFill>
            <a:srgbClr val="99FF3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644008" y="3933056"/>
            <a:ext cx="1296144" cy="1008112"/>
          </a:xfrm>
          <a:prstGeom prst="ellipse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33"/>
          <p:cNvGrpSpPr>
            <a:grpSpLocks/>
          </p:cNvGrpSpPr>
          <p:nvPr/>
        </p:nvGrpSpPr>
        <p:grpSpPr bwMode="auto">
          <a:xfrm flipH="1">
            <a:off x="1763688" y="4149080"/>
            <a:ext cx="901588" cy="864659"/>
            <a:chOff x="7523163" y="1144571"/>
            <a:chExt cx="1225550" cy="2376487"/>
          </a:xfrm>
        </p:grpSpPr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7667625" y="1144571"/>
              <a:ext cx="1081088" cy="23764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7739063" y="1935146"/>
              <a:ext cx="360362" cy="2905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7812088" y="2008171"/>
              <a:ext cx="71437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523163" y="2511408"/>
              <a:ext cx="215900" cy="2159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7812088" y="3160696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667625" y="1863708"/>
              <a:ext cx="504825" cy="5048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8170863" y="207960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 flipV="1">
            <a:off x="2699792" y="3717032"/>
            <a:ext cx="1728192" cy="648072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699792" y="4509120"/>
            <a:ext cx="1656184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2699792" y="4653136"/>
            <a:ext cx="1584176" cy="79208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323528" y="2924944"/>
            <a:ext cx="2952328" cy="1008112"/>
          </a:xfrm>
          <a:prstGeom prst="roundRect">
            <a:avLst/>
          </a:prstGeom>
          <a:solidFill>
            <a:schemeClr val="accent3"/>
          </a:solidFill>
          <a:ln w="63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accent4"/>
                </a:solidFill>
              </a:rPr>
              <a:t>ここにも、ここにも　　　　</a:t>
            </a:r>
            <a:endParaRPr kumimoji="1" lang="en-US" altLang="ja-JP" sz="2800" dirty="0" smtClean="0">
              <a:solidFill>
                <a:schemeClr val="accent4"/>
              </a:solidFill>
            </a:endParaRPr>
          </a:p>
          <a:p>
            <a:r>
              <a:rPr kumimoji="1" lang="ja-JP" altLang="en-US" sz="2800" dirty="0" smtClean="0">
                <a:solidFill>
                  <a:schemeClr val="accent4"/>
                </a:solidFill>
              </a:rPr>
              <a:t>あった・・</a:t>
            </a:r>
            <a:endParaRPr kumimoji="1"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84168" y="5517232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歴史、だった</a:t>
            </a:r>
            <a:r>
              <a:rPr kumimoji="1" lang="ja-JP" altLang="en-US" sz="3200" dirty="0" err="1" smtClean="0"/>
              <a:t>り</a:t>
            </a:r>
            <a:endParaRPr kumimoji="1" lang="ja-JP" altLang="en-US" sz="3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2160" y="314096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ことば、だった</a:t>
            </a:r>
            <a:r>
              <a:rPr lang="ja-JP" altLang="en-US" sz="3200" dirty="0" err="1" smtClean="0"/>
              <a:t>り</a:t>
            </a:r>
            <a:endParaRPr kumimoji="1" lang="ja-JP" altLang="en-US" sz="32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40152" y="4221088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音楽だったり、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8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自分にとって可能な学びのスタイルは</a:t>
            </a:r>
            <a:r>
              <a:rPr kumimoji="1" lang="ja-JP" altLang="en-US" sz="3600" dirty="0" smtClean="0"/>
              <a:t>・・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5" grpId="0" animBg="1"/>
      <p:bldP spid="30" grpId="0" animBg="1"/>
      <p:bldP spid="5" grpId="0" animBg="1"/>
      <p:bldP spid="6" grpId="0" animBg="1"/>
      <p:bldP spid="7" grpId="0" animBg="1"/>
      <p:bldP spid="37" grpId="0" animBg="1"/>
      <p:bldP spid="38" grpId="0"/>
      <p:bldP spid="39" grpId="0"/>
      <p:bldP spid="40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7092280" y="2348880"/>
            <a:ext cx="1728192" cy="14147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直角三角形 1"/>
          <p:cNvSpPr/>
          <p:nvPr/>
        </p:nvSpPr>
        <p:spPr>
          <a:xfrm>
            <a:off x="7452320" y="2752574"/>
            <a:ext cx="1080120" cy="720080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33"/>
          <p:cNvGrpSpPr>
            <a:grpSpLocks/>
          </p:cNvGrpSpPr>
          <p:nvPr/>
        </p:nvGrpSpPr>
        <p:grpSpPr bwMode="auto">
          <a:xfrm flipH="1">
            <a:off x="457180" y="2785265"/>
            <a:ext cx="697788" cy="864659"/>
            <a:chOff x="7523163" y="1144571"/>
            <a:chExt cx="1225550" cy="2376487"/>
          </a:xfrm>
        </p:grpSpPr>
        <p:sp>
          <p:nvSpPr>
            <p:cNvPr id="4" name="Oval 27"/>
            <p:cNvSpPr>
              <a:spLocks noChangeArrowheads="1"/>
            </p:cNvSpPr>
            <p:nvPr/>
          </p:nvSpPr>
          <p:spPr bwMode="auto">
            <a:xfrm>
              <a:off x="7667625" y="1144571"/>
              <a:ext cx="1081088" cy="23764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5" name="Oval 28"/>
            <p:cNvSpPr>
              <a:spLocks noChangeArrowheads="1"/>
            </p:cNvSpPr>
            <p:nvPr/>
          </p:nvSpPr>
          <p:spPr bwMode="auto">
            <a:xfrm>
              <a:off x="7739063" y="1935146"/>
              <a:ext cx="360362" cy="2905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7812088" y="2008171"/>
              <a:ext cx="71437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7523163" y="2511408"/>
              <a:ext cx="215900" cy="2159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7812088" y="3160696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7667625" y="1863708"/>
              <a:ext cx="504825" cy="5048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8170863" y="207960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" name="直角三角形 12"/>
          <p:cNvSpPr/>
          <p:nvPr/>
        </p:nvSpPr>
        <p:spPr>
          <a:xfrm>
            <a:off x="4775151" y="2679288"/>
            <a:ext cx="1170774" cy="800472"/>
          </a:xfrm>
          <a:prstGeom prst="rtTriangl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/>
        </p:nvSpPr>
        <p:spPr>
          <a:xfrm>
            <a:off x="2020107" y="2607280"/>
            <a:ext cx="1463467" cy="872480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/>
        </p:nvSpPr>
        <p:spPr>
          <a:xfrm>
            <a:off x="6108707" y="3042354"/>
            <a:ext cx="529057" cy="376471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/>
        </p:nvSpPr>
        <p:spPr>
          <a:xfrm>
            <a:off x="3694582" y="2873575"/>
            <a:ext cx="869561" cy="592832"/>
          </a:xfrm>
          <a:prstGeom prst="rtTriangle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75656" y="1268760"/>
            <a:ext cx="613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C000"/>
                </a:solidFill>
              </a:rPr>
              <a:t>★</a:t>
            </a:r>
            <a:r>
              <a:rPr lang="ja-JP" altLang="en-US" sz="3600" dirty="0" smtClean="0"/>
              <a:t>日々の応用につなげやすい</a:t>
            </a:r>
            <a:endParaRPr kumimoji="1" lang="ja-JP" altLang="en-US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56612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小さな新しい発見につながるかもしれない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0741" y="4005064"/>
            <a:ext cx="868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原理</a:t>
            </a:r>
            <a:r>
              <a:rPr lang="ja-JP" altLang="en-US" sz="3200" dirty="0" smtClean="0"/>
              <a:t>や関係性を、さまざまな分野で利用してみる</a:t>
            </a:r>
            <a:endParaRPr kumimoji="1" lang="ja-JP" altLang="en-US" sz="3200" dirty="0"/>
          </a:p>
        </p:txBody>
      </p:sp>
      <p:sp>
        <p:nvSpPr>
          <p:cNvPr id="21" name="角丸四角形 20"/>
          <p:cNvSpPr/>
          <p:nvPr/>
        </p:nvSpPr>
        <p:spPr>
          <a:xfrm>
            <a:off x="1835696" y="2251431"/>
            <a:ext cx="5184576" cy="1512168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143857" y="3119011"/>
            <a:ext cx="691839" cy="645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512551" y="367040"/>
            <a:ext cx="683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そのような相対感覚の学びは・・</a:t>
            </a:r>
            <a:endParaRPr kumimoji="1"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51720" y="479715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そしてその積み重ねが・・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88640"/>
            <a:ext cx="9144000" cy="64807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dirty="0" smtClean="0"/>
              <a:t>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参考・引用図書</a:t>
            </a:r>
            <a:r>
              <a:rPr lang="en-US" altLang="ja-JP" sz="2800" dirty="0" smtClean="0"/>
              <a:t>】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○「０歳児がことばを獲得するとき」　</a:t>
            </a:r>
            <a:r>
              <a:rPr lang="ja-JP" altLang="en-US" sz="2400" dirty="0" smtClean="0"/>
              <a:t>中公新書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○「こどもはことばを体でおぼえる」　</a:t>
            </a:r>
            <a:r>
              <a:rPr lang="ja-JP" altLang="en-US" sz="2400" dirty="0" smtClean="0"/>
              <a:t>中公新書</a:t>
            </a:r>
            <a:r>
              <a:rPr lang="ja-JP" altLang="en-US" sz="2800" dirty="0" smtClean="0"/>
              <a:t>　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○「対話とことばの科学」　</a:t>
            </a:r>
            <a:r>
              <a:rPr lang="ja-JP" altLang="en-US" sz="2400" dirty="0" smtClean="0"/>
              <a:t>早稲田大学学術叢書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○「おしゃべりなコンピューター」　</a:t>
            </a:r>
            <a:r>
              <a:rPr lang="ja-JP" altLang="en-US" sz="2400" dirty="0" smtClean="0"/>
              <a:t>丸善ライブラリー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○</a:t>
            </a:r>
            <a:r>
              <a:rPr lang="ja-JP" altLang="en-US" sz="2800" dirty="0" smtClean="0"/>
              <a:t>「赤ちゃんは知っている」　</a:t>
            </a:r>
            <a:r>
              <a:rPr lang="ja-JP" altLang="en-US" sz="2400" dirty="0" smtClean="0"/>
              <a:t>藤原書店　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○「音楽と認知」　</a:t>
            </a:r>
            <a:r>
              <a:rPr lang="ja-JP" altLang="en-US" sz="2400" dirty="0" smtClean="0"/>
              <a:t>認知科学選書</a:t>
            </a:r>
            <a:r>
              <a:rPr lang="en-US" altLang="ja-JP" sz="2400" dirty="0" smtClean="0"/>
              <a:t>12</a:t>
            </a:r>
            <a:r>
              <a:rPr lang="ja-JP" altLang="en-US" sz="2400" dirty="0" smtClean="0"/>
              <a:t>　東京大学出版会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○「日本語のための音声学入門」</a:t>
            </a:r>
            <a:r>
              <a:rPr lang="ja-JP" altLang="en-US" sz="2400" dirty="0" smtClean="0"/>
              <a:t>　研究社出版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○「絶対音感」　新潮社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sz="2800" dirty="0" smtClean="0"/>
              <a:t>○「ことばの誕生」　</a:t>
            </a:r>
            <a:r>
              <a:rPr lang="ja-JP" altLang="en-US" sz="2400" dirty="0" smtClean="0"/>
              <a:t>日本放送出版協会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b="1" dirty="0" smtClean="0"/>
              <a:t>＊「広汎性発達障害児の音声による社会的認知」</a:t>
            </a:r>
            <a:r>
              <a:rPr lang="ja-JP" altLang="en-US" sz="2000" dirty="0" smtClean="0"/>
              <a:t>　</a:t>
            </a:r>
            <a:r>
              <a:rPr lang="ja-JP" altLang="en-US" sz="1800" dirty="0" smtClean="0"/>
              <a:t>博報財団第</a:t>
            </a:r>
            <a:r>
              <a:rPr lang="en-US" altLang="ja-JP" sz="1800" dirty="0" smtClean="0"/>
              <a:t>7</a:t>
            </a:r>
            <a:r>
              <a:rPr lang="ja-JP" altLang="en-US" sz="1800" dirty="0" smtClean="0"/>
              <a:t>回助成研究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b="1" dirty="0" smtClean="0"/>
              <a:t>＊「幼児における発話速度を意識的に調節する能力の発達」</a:t>
            </a:r>
            <a:endParaRPr lang="en-US" altLang="ja-JP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b="1" dirty="0" smtClean="0"/>
              <a:t>　　　　　　　　　　　　　　　　　　　　　　　　　　　　　　　</a:t>
            </a:r>
            <a:r>
              <a:rPr lang="ja-JP" altLang="en-US" sz="2000" dirty="0" smtClean="0"/>
              <a:t>音声言語医学</a:t>
            </a:r>
            <a:r>
              <a:rPr lang="en-US" altLang="ja-JP" sz="2000" dirty="0" smtClean="0"/>
              <a:t>51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2010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sz="2800" dirty="0" smtClean="0"/>
              <a:t>○「生活知と科学知」　</a:t>
            </a:r>
            <a:r>
              <a:rPr lang="ja-JP" altLang="en-US" sz="2400" dirty="0" smtClean="0"/>
              <a:t>放送大学教育振興会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□</a:t>
            </a:r>
            <a:r>
              <a:rPr lang="en-US" altLang="ja-JP" sz="2800" dirty="0" err="1" smtClean="0"/>
              <a:t>Cevio</a:t>
            </a:r>
            <a:r>
              <a:rPr lang="en-US" altLang="ja-JP" sz="2800" dirty="0" smtClean="0"/>
              <a:t> Creative Studio S</a:t>
            </a:r>
            <a:r>
              <a:rPr lang="ja-JP" altLang="en-US" sz="2400" dirty="0" smtClean="0"/>
              <a:t>（音声合成ソフト）</a:t>
            </a:r>
            <a:r>
              <a:rPr lang="en-US" altLang="ja-JP" sz="2400" dirty="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□「クマのプ</a:t>
            </a:r>
            <a:r>
              <a:rPr lang="en-US" altLang="ja-JP" sz="2800" dirty="0" smtClean="0"/>
              <a:t>―</a:t>
            </a:r>
            <a:r>
              <a:rPr lang="ja-JP" altLang="en-US" sz="2800" dirty="0" smtClean="0"/>
              <a:t>太郎」　小学館</a:t>
            </a:r>
            <a:endParaRPr lang="ja-JP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467544" y="2708920"/>
            <a:ext cx="8424936" cy="936104"/>
            <a:chOff x="899592" y="1556792"/>
            <a:chExt cx="7776864" cy="576064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899592" y="1556792"/>
              <a:ext cx="777686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899592" y="1700808"/>
              <a:ext cx="777686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899592" y="1844824"/>
              <a:ext cx="777686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899592" y="1988840"/>
              <a:ext cx="777686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899592" y="2132856"/>
              <a:ext cx="777686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1259632" y="134076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あなたのなまえはなんですか</a:t>
            </a:r>
            <a:endParaRPr kumimoji="1" lang="ja-JP" altLang="en-US" sz="4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1600" y="89941"/>
            <a:ext cx="8136904" cy="120032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話しことばを無理やり音程にしてみると・・　　　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（</a:t>
            </a:r>
            <a:r>
              <a:rPr lang="ja-JP" altLang="en-US" sz="3600" smtClean="0"/>
              <a:t>男の声の自分の場合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13" name="円/楕円 12"/>
          <p:cNvSpPr/>
          <p:nvPr/>
        </p:nvSpPr>
        <p:spPr>
          <a:xfrm>
            <a:off x="1979712" y="3573016"/>
            <a:ext cx="288032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10800000">
            <a:off x="7668344" y="3284984"/>
            <a:ext cx="288032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5661248"/>
            <a:ext cx="784887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/>
              <a:t>会話は音域が広く、また変化が急</a:t>
            </a:r>
            <a:endParaRPr kumimoji="1" lang="ja-JP" altLang="en-US" sz="40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331640" y="3861048"/>
            <a:ext cx="576064" cy="288032"/>
            <a:chOff x="3563888" y="4221088"/>
            <a:chExt cx="576064" cy="288032"/>
          </a:xfrm>
        </p:grpSpPr>
        <p:sp>
          <p:nvSpPr>
            <p:cNvPr id="23" name="円/楕円 22"/>
            <p:cNvSpPr/>
            <p:nvPr/>
          </p:nvSpPr>
          <p:spPr>
            <a:xfrm>
              <a:off x="3707904" y="4293096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3563888" y="4221088"/>
              <a:ext cx="57606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563888" y="4365104"/>
              <a:ext cx="57606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/>
          <p:cNvGrpSpPr/>
          <p:nvPr/>
        </p:nvGrpSpPr>
        <p:grpSpPr>
          <a:xfrm>
            <a:off x="2123728" y="3861048"/>
            <a:ext cx="576064" cy="648072"/>
            <a:chOff x="2195736" y="3861048"/>
            <a:chExt cx="576064" cy="648072"/>
          </a:xfrm>
        </p:grpSpPr>
        <p:sp>
          <p:nvSpPr>
            <p:cNvPr id="28" name="円/楕円 27"/>
            <p:cNvSpPr/>
            <p:nvPr/>
          </p:nvSpPr>
          <p:spPr>
            <a:xfrm>
              <a:off x="2483768" y="4293096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2195736" y="3861048"/>
              <a:ext cx="576064" cy="648072"/>
              <a:chOff x="2195736" y="3861048"/>
              <a:chExt cx="576064" cy="648072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2195736" y="3861048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2195736" y="4509120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2195736" y="4293096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2195736" y="4077072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円/楕円 38"/>
          <p:cNvSpPr/>
          <p:nvPr/>
        </p:nvSpPr>
        <p:spPr>
          <a:xfrm>
            <a:off x="5076056" y="3645024"/>
            <a:ext cx="288032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/>
          <p:cNvGrpSpPr/>
          <p:nvPr/>
        </p:nvGrpSpPr>
        <p:grpSpPr>
          <a:xfrm>
            <a:off x="4283968" y="3861048"/>
            <a:ext cx="576064" cy="648072"/>
            <a:chOff x="2195736" y="3861048"/>
            <a:chExt cx="576064" cy="648072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2195736" y="3861048"/>
              <a:ext cx="57606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2195736" y="4509120"/>
              <a:ext cx="57606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195736" y="4293096"/>
              <a:ext cx="57606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2195736" y="4077072"/>
              <a:ext cx="57606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2627784" y="3861048"/>
            <a:ext cx="720080" cy="648072"/>
            <a:chOff x="2195736" y="3861048"/>
            <a:chExt cx="576064" cy="648072"/>
          </a:xfrm>
        </p:grpSpPr>
        <p:sp>
          <p:nvSpPr>
            <p:cNvPr id="48" name="円/楕円 47"/>
            <p:cNvSpPr/>
            <p:nvPr/>
          </p:nvSpPr>
          <p:spPr>
            <a:xfrm>
              <a:off x="2483768" y="4293096"/>
              <a:ext cx="230426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グループ化 39"/>
            <p:cNvGrpSpPr/>
            <p:nvPr/>
          </p:nvGrpSpPr>
          <p:grpSpPr>
            <a:xfrm>
              <a:off x="2195736" y="3861048"/>
              <a:ext cx="576064" cy="648072"/>
              <a:chOff x="2195736" y="3861048"/>
              <a:chExt cx="576064" cy="648072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>
                <a:off x="2195736" y="3861048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195736" y="4509120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2195736" y="4293096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2195736" y="4077072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グループ化 53"/>
          <p:cNvGrpSpPr/>
          <p:nvPr/>
        </p:nvGrpSpPr>
        <p:grpSpPr>
          <a:xfrm>
            <a:off x="3419872" y="3861048"/>
            <a:ext cx="576064" cy="792088"/>
            <a:chOff x="2195736" y="3861048"/>
            <a:chExt cx="576064" cy="792088"/>
          </a:xfrm>
        </p:grpSpPr>
        <p:sp>
          <p:nvSpPr>
            <p:cNvPr id="55" name="円/楕円 54"/>
            <p:cNvSpPr/>
            <p:nvPr/>
          </p:nvSpPr>
          <p:spPr>
            <a:xfrm>
              <a:off x="2339752" y="4437112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39"/>
            <p:cNvGrpSpPr/>
            <p:nvPr/>
          </p:nvGrpSpPr>
          <p:grpSpPr>
            <a:xfrm>
              <a:off x="2195736" y="3861048"/>
              <a:ext cx="576064" cy="648072"/>
              <a:chOff x="2195736" y="3861048"/>
              <a:chExt cx="576064" cy="648072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2195736" y="3861048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2195736" y="4509120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2195736" y="4293096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2195736" y="4077072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グループ化 60"/>
          <p:cNvGrpSpPr/>
          <p:nvPr/>
        </p:nvGrpSpPr>
        <p:grpSpPr>
          <a:xfrm>
            <a:off x="3995936" y="3861048"/>
            <a:ext cx="576064" cy="648072"/>
            <a:chOff x="2195736" y="3861048"/>
            <a:chExt cx="576064" cy="648072"/>
          </a:xfrm>
        </p:grpSpPr>
        <p:sp>
          <p:nvSpPr>
            <p:cNvPr id="62" name="円/楕円 61"/>
            <p:cNvSpPr/>
            <p:nvPr/>
          </p:nvSpPr>
          <p:spPr>
            <a:xfrm>
              <a:off x="2267744" y="3861048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39"/>
            <p:cNvGrpSpPr/>
            <p:nvPr/>
          </p:nvGrpSpPr>
          <p:grpSpPr>
            <a:xfrm>
              <a:off x="2195736" y="3861048"/>
              <a:ext cx="576064" cy="648072"/>
              <a:chOff x="2195736" y="3861048"/>
              <a:chExt cx="576064" cy="648072"/>
            </a:xfrm>
          </p:grpSpPr>
          <p:cxnSp>
            <p:nvCxnSpPr>
              <p:cNvPr id="64" name="直線コネクタ 63"/>
              <p:cNvCxnSpPr/>
              <p:nvPr/>
            </p:nvCxnSpPr>
            <p:spPr>
              <a:xfrm>
                <a:off x="2195736" y="3861048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2195736" y="4509120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2195736" y="4293096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2195736" y="4077072"/>
                <a:ext cx="57606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円/楕円 74"/>
          <p:cNvSpPr/>
          <p:nvPr/>
        </p:nvSpPr>
        <p:spPr>
          <a:xfrm>
            <a:off x="4499992" y="3861048"/>
            <a:ext cx="288032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5580112" y="3284984"/>
            <a:ext cx="288032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6228184" y="2060848"/>
            <a:ext cx="0" cy="288032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グループ化 99"/>
          <p:cNvGrpSpPr/>
          <p:nvPr/>
        </p:nvGrpSpPr>
        <p:grpSpPr>
          <a:xfrm>
            <a:off x="6660232" y="4653136"/>
            <a:ext cx="288032" cy="432048"/>
            <a:chOff x="6588224" y="4725144"/>
            <a:chExt cx="288032" cy="432048"/>
          </a:xfrm>
        </p:grpSpPr>
        <p:sp>
          <p:nvSpPr>
            <p:cNvPr id="89" name="円/楕円 88"/>
            <p:cNvSpPr/>
            <p:nvPr/>
          </p:nvSpPr>
          <p:spPr>
            <a:xfrm>
              <a:off x="6588224" y="4725144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>
              <a:off x="6732240" y="4941168"/>
              <a:ext cx="0" cy="2160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直線矢印コネクタ 97"/>
          <p:cNvCxnSpPr/>
          <p:nvPr/>
        </p:nvCxnSpPr>
        <p:spPr>
          <a:xfrm>
            <a:off x="6804248" y="2060848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グループ化 100"/>
          <p:cNvGrpSpPr/>
          <p:nvPr/>
        </p:nvGrpSpPr>
        <p:grpSpPr>
          <a:xfrm>
            <a:off x="6084168" y="4941168"/>
            <a:ext cx="288032" cy="432048"/>
            <a:chOff x="6588224" y="4725144"/>
            <a:chExt cx="288032" cy="432048"/>
          </a:xfrm>
        </p:grpSpPr>
        <p:sp>
          <p:nvSpPr>
            <p:cNvPr id="102" name="円/楕円 101"/>
            <p:cNvSpPr/>
            <p:nvPr/>
          </p:nvSpPr>
          <p:spPr>
            <a:xfrm>
              <a:off x="6588224" y="4725144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>
              <a:off x="6732240" y="4941168"/>
              <a:ext cx="0" cy="2160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グループ化 103"/>
          <p:cNvGrpSpPr/>
          <p:nvPr/>
        </p:nvGrpSpPr>
        <p:grpSpPr>
          <a:xfrm>
            <a:off x="7092280" y="4653136"/>
            <a:ext cx="288032" cy="432048"/>
            <a:chOff x="6588224" y="4725144"/>
            <a:chExt cx="288032" cy="432048"/>
          </a:xfrm>
        </p:grpSpPr>
        <p:sp>
          <p:nvSpPr>
            <p:cNvPr id="105" name="円/楕円 104"/>
            <p:cNvSpPr/>
            <p:nvPr/>
          </p:nvSpPr>
          <p:spPr>
            <a:xfrm>
              <a:off x="6588224" y="4725144"/>
              <a:ext cx="288032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6" name="直線矢印コネクタ 105"/>
            <p:cNvCxnSpPr/>
            <p:nvPr/>
          </p:nvCxnSpPr>
          <p:spPr>
            <a:xfrm>
              <a:off x="6732240" y="4941168"/>
              <a:ext cx="0" cy="2160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直線矢印コネクタ 106"/>
          <p:cNvCxnSpPr/>
          <p:nvPr/>
        </p:nvCxnSpPr>
        <p:spPr>
          <a:xfrm>
            <a:off x="7236296" y="2060848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1619672" y="2060848"/>
            <a:ext cx="0" cy="172819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>
            <a:off x="2123728" y="2060848"/>
            <a:ext cx="0" cy="144016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/>
          <p:nvPr/>
        </p:nvCxnSpPr>
        <p:spPr>
          <a:xfrm>
            <a:off x="2627784" y="2060848"/>
            <a:ext cx="0" cy="216024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>
            <a:off x="3131840" y="2060848"/>
            <a:ext cx="0" cy="216024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>
            <a:off x="3707904" y="2060848"/>
            <a:ext cx="0" cy="230425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>
            <a:off x="4211960" y="2060848"/>
            <a:ext cx="0" cy="172819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4644008" y="2060848"/>
            <a:ext cx="0" cy="172819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>
            <a:off x="5220072" y="2060848"/>
            <a:ext cx="0" cy="144016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>
            <a:off x="5724128" y="2060848"/>
            <a:ext cx="0" cy="111612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>
            <a:off x="7812360" y="2060848"/>
            <a:ext cx="0" cy="115212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35"/>
          <p:cNvSpPr txBox="1"/>
          <p:nvPr/>
        </p:nvSpPr>
        <p:spPr>
          <a:xfrm>
            <a:off x="5868144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kumimoji="1" lang="en-US" altLang="ja-JP" dirty="0" smtClean="0"/>
              <a:t>SO</a:t>
            </a:r>
            <a:endParaRPr kumimoji="1" lang="ja-JP" altLang="en-US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6372200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kumimoji="1" lang="en-US" altLang="ja-JP" dirty="0" smtClean="0"/>
              <a:t>SO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1" grpId="0" animBg="1"/>
      <p:bldP spid="17" grpId="0"/>
      <p:bldP spid="39" grpId="0" animBg="1"/>
      <p:bldP spid="75" grpId="0" animBg="1"/>
      <p:bldP spid="84" grpId="0" animBg="1"/>
      <p:bldP spid="136" grpId="0"/>
      <p:bldP spid="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51520" y="3861048"/>
            <a:ext cx="8712968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歌は、２オクターブ程度内の音域で歌われることが多いが、会話では、歌声としては出せない音を使用している。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19872" y="260648"/>
            <a:ext cx="3024336" cy="769441"/>
          </a:xfrm>
          <a:prstGeom prst="rect">
            <a:avLst/>
          </a:prstGeom>
          <a:solidFill>
            <a:srgbClr val="FFCCFF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歌唱と会話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620688"/>
            <a:ext cx="2376264" cy="5847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森のくまさん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87624" y="2780928"/>
            <a:ext cx="7416824" cy="1077218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ハ調で歌うと、</a:t>
            </a:r>
            <a:r>
              <a:rPr lang="en-US" altLang="ja-JP" sz="3200" dirty="0" smtClean="0"/>
              <a:t>C(</a:t>
            </a:r>
            <a:r>
              <a:rPr lang="ja-JP" altLang="en-US" sz="3200" dirty="0" smtClean="0"/>
              <a:t>ド）から上の</a:t>
            </a:r>
            <a:r>
              <a:rPr lang="en-US" altLang="ja-JP" sz="3200" dirty="0" smtClean="0"/>
              <a:t>C</a:t>
            </a:r>
            <a:r>
              <a:rPr lang="ja-JP" altLang="en-US" sz="3200" dirty="0" smtClean="0"/>
              <a:t>（ド）までの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１オクターブの範囲の音域で歌える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1560" y="5733256"/>
            <a:ext cx="4464496" cy="58477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一瞬だけ出している音</a:t>
            </a:r>
            <a:endParaRPr kumimoji="1"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48064" y="5733256"/>
            <a:ext cx="273630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な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ん</a:t>
            </a:r>
            <a:r>
              <a:rPr lang="ja-JP" altLang="en-US" sz="3200" dirty="0" smtClean="0"/>
              <a:t>ですか？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8064" y="5085184"/>
            <a:ext cx="3203848" cy="523220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歌声と話声の異なり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75656" y="16288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600" b="1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 flipH="1">
            <a:off x="6444208" y="1844824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 flipH="1">
            <a:off x="8100392" y="2636912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5292080" y="1196752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5220072" y="2492896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012160" y="1412776"/>
            <a:ext cx="2376264" cy="13681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23528" y="1340768"/>
            <a:ext cx="8820472" cy="1368152"/>
            <a:chOff x="323528" y="1340768"/>
            <a:chExt cx="8820472" cy="1368152"/>
          </a:xfrm>
        </p:grpSpPr>
        <p:cxnSp>
          <p:nvCxnSpPr>
            <p:cNvPr id="78" name="直線コネクタ 77"/>
            <p:cNvCxnSpPr/>
            <p:nvPr/>
          </p:nvCxnSpPr>
          <p:spPr>
            <a:xfrm>
              <a:off x="5796136" y="1484784"/>
              <a:ext cx="0" cy="93610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323528" y="1340768"/>
              <a:ext cx="8820472" cy="1368152"/>
              <a:chOff x="323528" y="1340768"/>
              <a:chExt cx="8820472" cy="1368152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1115616" y="1772816"/>
                <a:ext cx="936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 smtClean="0">
                    <a:latin typeface="ＭＳ Ｐ明朝" pitchFamily="18" charset="-128"/>
                    <a:ea typeface="ＭＳ Ｐ明朝" pitchFamily="18" charset="-128"/>
                  </a:rPr>
                  <a:t>4</a:t>
                </a: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323528" y="1340768"/>
                <a:ext cx="8820472" cy="1368152"/>
                <a:chOff x="323528" y="1340768"/>
                <a:chExt cx="8820472" cy="1368152"/>
              </a:xfrm>
            </p:grpSpPr>
            <p:grpSp>
              <p:nvGrpSpPr>
                <p:cNvPr id="2" name="グループ化 9"/>
                <p:cNvGrpSpPr/>
                <p:nvPr/>
              </p:nvGrpSpPr>
              <p:grpSpPr>
                <a:xfrm>
                  <a:off x="719064" y="1484784"/>
                  <a:ext cx="8424936" cy="936104"/>
                  <a:chOff x="899592" y="1556792"/>
                  <a:chExt cx="7776864" cy="576064"/>
                </a:xfrm>
              </p:grpSpPr>
              <p:cxnSp>
                <p:nvCxnSpPr>
                  <p:cNvPr id="5" name="直線コネクタ 4"/>
                  <p:cNvCxnSpPr/>
                  <p:nvPr/>
                </p:nvCxnSpPr>
                <p:spPr>
                  <a:xfrm>
                    <a:off x="899592" y="1556792"/>
                    <a:ext cx="77768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直線コネクタ 5"/>
                  <p:cNvCxnSpPr/>
                  <p:nvPr/>
                </p:nvCxnSpPr>
                <p:spPr>
                  <a:xfrm>
                    <a:off x="899592" y="1700808"/>
                    <a:ext cx="77768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直線コネクタ 6"/>
                  <p:cNvCxnSpPr/>
                  <p:nvPr/>
                </p:nvCxnSpPr>
                <p:spPr>
                  <a:xfrm>
                    <a:off x="899592" y="1844824"/>
                    <a:ext cx="77768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線コネクタ 7"/>
                  <p:cNvCxnSpPr/>
                  <p:nvPr/>
                </p:nvCxnSpPr>
                <p:spPr>
                  <a:xfrm>
                    <a:off x="899592" y="1988840"/>
                    <a:ext cx="77768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線コネクタ 8"/>
                  <p:cNvCxnSpPr/>
                  <p:nvPr/>
                </p:nvCxnSpPr>
                <p:spPr>
                  <a:xfrm>
                    <a:off x="899592" y="2132856"/>
                    <a:ext cx="77768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115616" y="1340768"/>
                  <a:ext cx="72008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4000" b="1" dirty="0" smtClean="0">
                      <a:latin typeface="ＭＳ Ｐ明朝" pitchFamily="18" charset="-128"/>
                      <a:ea typeface="ＭＳ Ｐ明朝" pitchFamily="18" charset="-128"/>
                    </a:rPr>
                    <a:t>2</a:t>
                  </a:r>
                  <a:endParaRPr kumimoji="1" lang="ja-JP" altLang="en-US" sz="4000" b="1" dirty="0">
                    <a:latin typeface="ＭＳ Ｐ明朝" pitchFamily="18" charset="-128"/>
                    <a:ea typeface="ＭＳ Ｐ明朝" pitchFamily="18" charset="-128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323528" y="1340768"/>
                  <a:ext cx="100811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7200" dirty="0" smtClean="0">
                      <a:latin typeface="ＭＳ Ｐゴシック"/>
                      <a:ea typeface="ＭＳ Ｐゴシック"/>
                    </a:rPr>
                    <a:t>∮</a:t>
                  </a:r>
                  <a:endParaRPr kumimoji="1" lang="ja-JP" altLang="en-US" sz="8000" dirty="0"/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619672" y="1772816"/>
                  <a:ext cx="44767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1" name="グループ化 50"/>
                <p:cNvGrpSpPr/>
                <p:nvPr/>
              </p:nvGrpSpPr>
              <p:grpSpPr>
                <a:xfrm>
                  <a:off x="2915816" y="1628800"/>
                  <a:ext cx="792088" cy="792088"/>
                  <a:chOff x="2915816" y="1628800"/>
                  <a:chExt cx="792088" cy="792088"/>
                </a:xfrm>
              </p:grpSpPr>
              <p:sp>
                <p:nvSpPr>
                  <p:cNvPr id="30" name="円/楕円 29"/>
                  <p:cNvSpPr/>
                  <p:nvPr/>
                </p:nvSpPr>
                <p:spPr>
                  <a:xfrm>
                    <a:off x="2915816" y="2204864"/>
                    <a:ext cx="288032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1" name="円/楕円 30"/>
                  <p:cNvSpPr/>
                  <p:nvPr/>
                </p:nvSpPr>
                <p:spPr>
                  <a:xfrm>
                    <a:off x="3419872" y="2060848"/>
                    <a:ext cx="288032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40" name="直線コネクタ 39"/>
                  <p:cNvCxnSpPr/>
                  <p:nvPr/>
                </p:nvCxnSpPr>
                <p:spPr>
                  <a:xfrm>
                    <a:off x="3203848" y="1772816"/>
                    <a:ext cx="0" cy="551383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/>
                  <p:cNvCxnSpPr/>
                  <p:nvPr/>
                </p:nvCxnSpPr>
                <p:spPr>
                  <a:xfrm>
                    <a:off x="3707904" y="1628800"/>
                    <a:ext cx="0" cy="551383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44"/>
                  <p:cNvCxnSpPr/>
                  <p:nvPr/>
                </p:nvCxnSpPr>
                <p:spPr>
                  <a:xfrm flipH="1">
                    <a:off x="3203848" y="1628800"/>
                    <a:ext cx="504056" cy="144016"/>
                  </a:xfrm>
                  <a:prstGeom prst="line">
                    <a:avLst/>
                  </a:prstGeom>
                  <a:ln w="571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3995936" y="1484784"/>
                  <a:ext cx="0" cy="93610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グループ化 61"/>
                <p:cNvGrpSpPr/>
                <p:nvPr/>
              </p:nvGrpSpPr>
              <p:grpSpPr>
                <a:xfrm>
                  <a:off x="2771800" y="1988840"/>
                  <a:ext cx="216024" cy="288032"/>
                  <a:chOff x="6948264" y="548680"/>
                  <a:chExt cx="216024" cy="288032"/>
                </a:xfrm>
              </p:grpSpPr>
              <p:grpSp>
                <p:nvGrpSpPr>
                  <p:cNvPr id="61" name="グループ化 60"/>
                  <p:cNvGrpSpPr/>
                  <p:nvPr/>
                </p:nvGrpSpPr>
                <p:grpSpPr>
                  <a:xfrm>
                    <a:off x="6948264" y="620688"/>
                    <a:ext cx="216024" cy="144016"/>
                    <a:chOff x="6948264" y="620688"/>
                    <a:chExt cx="216024" cy="144016"/>
                  </a:xfrm>
                </p:grpSpPr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flipV="1">
                      <a:off x="6948264" y="620688"/>
                      <a:ext cx="216024" cy="72008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コネクタ 54"/>
                    <p:cNvCxnSpPr/>
                    <p:nvPr/>
                  </p:nvCxnSpPr>
                  <p:spPr>
                    <a:xfrm flipV="1">
                      <a:off x="6948264" y="692696"/>
                      <a:ext cx="216024" cy="72008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グループ化 59"/>
                  <p:cNvGrpSpPr/>
                  <p:nvPr/>
                </p:nvGrpSpPr>
                <p:grpSpPr>
                  <a:xfrm>
                    <a:off x="7020272" y="548680"/>
                    <a:ext cx="80392" cy="288032"/>
                    <a:chOff x="6588224" y="548680"/>
                    <a:chExt cx="80392" cy="288032"/>
                  </a:xfrm>
                </p:grpSpPr>
                <p:cxnSp>
                  <p:nvCxnSpPr>
                    <p:cNvPr id="56" name="直線コネクタ 55"/>
                    <p:cNvCxnSpPr/>
                    <p:nvPr/>
                  </p:nvCxnSpPr>
                  <p:spPr>
                    <a:xfrm flipH="1">
                      <a:off x="6588224" y="548680"/>
                      <a:ext cx="8384" cy="288032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線コネクタ 58"/>
                    <p:cNvCxnSpPr/>
                    <p:nvPr/>
                  </p:nvCxnSpPr>
                  <p:spPr>
                    <a:xfrm flipH="1">
                      <a:off x="6660232" y="548680"/>
                      <a:ext cx="8384" cy="288032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グループ化 63"/>
                <p:cNvGrpSpPr/>
                <p:nvPr/>
              </p:nvGrpSpPr>
              <p:grpSpPr>
                <a:xfrm>
                  <a:off x="4283968" y="1772816"/>
                  <a:ext cx="288032" cy="720080"/>
                  <a:chOff x="2411760" y="1556792"/>
                  <a:chExt cx="288032" cy="720080"/>
                </a:xfrm>
              </p:grpSpPr>
              <p:sp>
                <p:nvSpPr>
                  <p:cNvPr id="65" name="円/楕円 64"/>
                  <p:cNvSpPr/>
                  <p:nvPr/>
                </p:nvSpPr>
                <p:spPr>
                  <a:xfrm>
                    <a:off x="2411760" y="206084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66" name="直線コネクタ 65"/>
                  <p:cNvCxnSpPr/>
                  <p:nvPr/>
                </p:nvCxnSpPr>
                <p:spPr>
                  <a:xfrm>
                    <a:off x="2627784" y="1556792"/>
                    <a:ext cx="29828" cy="576064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5076056" y="1484784"/>
                  <a:ext cx="0" cy="93610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大波 76"/>
                <p:cNvSpPr/>
                <p:nvPr/>
              </p:nvSpPr>
              <p:spPr>
                <a:xfrm rot="5400000">
                  <a:off x="4860032" y="1700808"/>
                  <a:ext cx="1224136" cy="504056"/>
                </a:xfrm>
                <a:prstGeom prst="wave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84" name="グループ化 83"/>
                <p:cNvGrpSpPr/>
                <p:nvPr/>
              </p:nvGrpSpPr>
              <p:grpSpPr>
                <a:xfrm>
                  <a:off x="6156176" y="1700808"/>
                  <a:ext cx="288032" cy="648072"/>
                  <a:chOff x="6156176" y="1700808"/>
                  <a:chExt cx="288032" cy="648072"/>
                </a:xfrm>
              </p:grpSpPr>
              <p:sp>
                <p:nvSpPr>
                  <p:cNvPr id="80" name="円/楕円 79"/>
                  <p:cNvSpPr/>
                  <p:nvPr/>
                </p:nvSpPr>
                <p:spPr>
                  <a:xfrm>
                    <a:off x="6156176" y="1700808"/>
                    <a:ext cx="288032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82" name="直線コネクタ 81"/>
                  <p:cNvCxnSpPr/>
                  <p:nvPr/>
                </p:nvCxnSpPr>
                <p:spPr>
                  <a:xfrm>
                    <a:off x="6156176" y="1772816"/>
                    <a:ext cx="0" cy="576064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グループ化 84"/>
                <p:cNvGrpSpPr/>
                <p:nvPr/>
              </p:nvGrpSpPr>
              <p:grpSpPr>
                <a:xfrm>
                  <a:off x="6588224" y="2060848"/>
                  <a:ext cx="288032" cy="648072"/>
                  <a:chOff x="6156176" y="1700808"/>
                  <a:chExt cx="288032" cy="648072"/>
                </a:xfrm>
              </p:grpSpPr>
              <p:sp>
                <p:nvSpPr>
                  <p:cNvPr id="86" name="円/楕円 85"/>
                  <p:cNvSpPr/>
                  <p:nvPr/>
                </p:nvSpPr>
                <p:spPr>
                  <a:xfrm>
                    <a:off x="6156176" y="1700808"/>
                    <a:ext cx="288032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87" name="直線コネクタ 86"/>
                  <p:cNvCxnSpPr/>
                  <p:nvPr/>
                </p:nvCxnSpPr>
                <p:spPr>
                  <a:xfrm>
                    <a:off x="6156176" y="1772816"/>
                    <a:ext cx="0" cy="576064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グループ化 87"/>
                <p:cNvGrpSpPr/>
                <p:nvPr/>
              </p:nvGrpSpPr>
              <p:grpSpPr>
                <a:xfrm>
                  <a:off x="7164288" y="1916832"/>
                  <a:ext cx="288032" cy="648072"/>
                  <a:chOff x="6156176" y="1268760"/>
                  <a:chExt cx="288032" cy="648072"/>
                </a:xfrm>
              </p:grpSpPr>
              <p:sp>
                <p:nvSpPr>
                  <p:cNvPr id="89" name="円/楕円 88"/>
                  <p:cNvSpPr/>
                  <p:nvPr/>
                </p:nvSpPr>
                <p:spPr>
                  <a:xfrm>
                    <a:off x="6156176" y="1700808"/>
                    <a:ext cx="288032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90" name="直線コネクタ 89"/>
                  <p:cNvCxnSpPr/>
                  <p:nvPr/>
                </p:nvCxnSpPr>
                <p:spPr>
                  <a:xfrm>
                    <a:off x="6444208" y="1268760"/>
                    <a:ext cx="0" cy="576064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グループ化 92"/>
                <p:cNvGrpSpPr/>
                <p:nvPr/>
              </p:nvGrpSpPr>
              <p:grpSpPr>
                <a:xfrm>
                  <a:off x="7596336" y="1988840"/>
                  <a:ext cx="576064" cy="720080"/>
                  <a:chOff x="7596336" y="1988840"/>
                  <a:chExt cx="576064" cy="720080"/>
                </a:xfrm>
              </p:grpSpPr>
              <p:grpSp>
                <p:nvGrpSpPr>
                  <p:cNvPr id="4" name="グループ化 19"/>
                  <p:cNvGrpSpPr/>
                  <p:nvPr/>
                </p:nvGrpSpPr>
                <p:grpSpPr>
                  <a:xfrm rot="10800000">
                    <a:off x="7596336" y="2492896"/>
                    <a:ext cx="576064" cy="216024"/>
                    <a:chOff x="1907704" y="4293096"/>
                    <a:chExt cx="576064" cy="216024"/>
                  </a:xfrm>
                </p:grpSpPr>
                <p:sp>
                  <p:nvSpPr>
                    <p:cNvPr id="21" name="円/楕円 20"/>
                    <p:cNvSpPr/>
                    <p:nvPr/>
                  </p:nvSpPr>
                  <p:spPr>
                    <a:xfrm>
                      <a:off x="2051720" y="4293096"/>
                      <a:ext cx="288032" cy="21602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cxnSp>
                  <p:nvCxnSpPr>
                    <p:cNvPr id="22" name="直線コネクタ 21"/>
                    <p:cNvCxnSpPr/>
                    <p:nvPr/>
                  </p:nvCxnSpPr>
                  <p:spPr>
                    <a:xfrm>
                      <a:off x="1907704" y="4437112"/>
                      <a:ext cx="576064" cy="0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8028384" y="1988840"/>
                    <a:ext cx="0" cy="576064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直線コネクタ 91"/>
                <p:cNvCxnSpPr/>
                <p:nvPr/>
              </p:nvCxnSpPr>
              <p:spPr>
                <a:xfrm>
                  <a:off x="6948264" y="1484784"/>
                  <a:ext cx="0" cy="93610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/>
                <p:cNvCxnSpPr/>
                <p:nvPr/>
              </p:nvCxnSpPr>
              <p:spPr>
                <a:xfrm>
                  <a:off x="8244408" y="1484784"/>
                  <a:ext cx="0" cy="936104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グループ化 94"/>
                <p:cNvGrpSpPr/>
                <p:nvPr/>
              </p:nvGrpSpPr>
              <p:grpSpPr>
                <a:xfrm>
                  <a:off x="8532440" y="1556792"/>
                  <a:ext cx="288032" cy="648072"/>
                  <a:chOff x="2411760" y="1628800"/>
                  <a:chExt cx="288032" cy="648072"/>
                </a:xfrm>
              </p:grpSpPr>
              <p:sp>
                <p:nvSpPr>
                  <p:cNvPr id="96" name="円/楕円 95"/>
                  <p:cNvSpPr/>
                  <p:nvPr/>
                </p:nvSpPr>
                <p:spPr>
                  <a:xfrm>
                    <a:off x="2411760" y="206084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97" name="直線コネクタ 96"/>
                  <p:cNvCxnSpPr/>
                  <p:nvPr/>
                </p:nvCxnSpPr>
                <p:spPr>
                  <a:xfrm flipH="1">
                    <a:off x="2657612" y="1628800"/>
                    <a:ext cx="42180" cy="504056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グループ化 70"/>
                <p:cNvGrpSpPr/>
                <p:nvPr/>
              </p:nvGrpSpPr>
              <p:grpSpPr>
                <a:xfrm>
                  <a:off x="2267744" y="1556792"/>
                  <a:ext cx="499511" cy="720080"/>
                  <a:chOff x="2267744" y="1556792"/>
                  <a:chExt cx="499511" cy="720080"/>
                </a:xfrm>
              </p:grpSpPr>
              <p:grpSp>
                <p:nvGrpSpPr>
                  <p:cNvPr id="39" name="グループ化 38"/>
                  <p:cNvGrpSpPr/>
                  <p:nvPr/>
                </p:nvGrpSpPr>
                <p:grpSpPr>
                  <a:xfrm>
                    <a:off x="2267744" y="1556792"/>
                    <a:ext cx="288032" cy="720080"/>
                    <a:chOff x="2411760" y="1556792"/>
                    <a:chExt cx="288032" cy="720080"/>
                  </a:xfrm>
                </p:grpSpPr>
                <p:sp>
                  <p:nvSpPr>
                    <p:cNvPr id="13" name="円/楕円 12"/>
                    <p:cNvSpPr/>
                    <p:nvPr/>
                  </p:nvSpPr>
                  <p:spPr>
                    <a:xfrm>
                      <a:off x="2411760" y="2060848"/>
                      <a:ext cx="288032" cy="21602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>
                      <a:off x="2627784" y="1556792"/>
                      <a:ext cx="29828" cy="576064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" name="大波 69"/>
                  <p:cNvSpPr/>
                  <p:nvPr/>
                </p:nvSpPr>
                <p:spPr>
                  <a:xfrm rot="1336364">
                    <a:off x="2496646" y="1603553"/>
                    <a:ext cx="270609" cy="121221"/>
                  </a:xfrm>
                  <a:prstGeom prst="wav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5580112" y="260648"/>
            <a:ext cx="576064" cy="1080120"/>
            <a:chOff x="6372230" y="1916113"/>
            <a:chExt cx="1136651" cy="3529012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6588125" y="3644900"/>
              <a:ext cx="712788" cy="1778000"/>
            </a:xfrm>
            <a:custGeom>
              <a:avLst/>
              <a:gdLst>
                <a:gd name="T0" fmla="*/ 0 w 585"/>
                <a:gd name="T1" fmla="*/ 2147483647 h 1120"/>
                <a:gd name="T2" fmla="*/ 2147483647 w 585"/>
                <a:gd name="T3" fmla="*/ 2147483647 h 1120"/>
                <a:gd name="T4" fmla="*/ 2147483647 w 585"/>
                <a:gd name="T5" fmla="*/ 2147483647 h 1120"/>
                <a:gd name="T6" fmla="*/ 2147483647 w 585"/>
                <a:gd name="T7" fmla="*/ 2147483647 h 1120"/>
                <a:gd name="T8" fmla="*/ 2147483647 w 585"/>
                <a:gd name="T9" fmla="*/ 2147483647 h 1120"/>
                <a:gd name="T10" fmla="*/ 2147483647 w 585"/>
                <a:gd name="T11" fmla="*/ 2147483647 h 1120"/>
                <a:gd name="T12" fmla="*/ 2147483647 w 585"/>
                <a:gd name="T13" fmla="*/ 2147483647 h 1120"/>
                <a:gd name="T14" fmla="*/ 2147483647 w 585"/>
                <a:gd name="T15" fmla="*/ 2147483647 h 1120"/>
                <a:gd name="T16" fmla="*/ 2147483647 w 585"/>
                <a:gd name="T17" fmla="*/ 2147483647 h 1120"/>
                <a:gd name="T18" fmla="*/ 2147483647 w 585"/>
                <a:gd name="T19" fmla="*/ 2147483647 h 1120"/>
                <a:gd name="T20" fmla="*/ 2147483647 w 585"/>
                <a:gd name="T21" fmla="*/ 2147483647 h 1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5"/>
                <a:gd name="T34" fmla="*/ 0 h 1120"/>
                <a:gd name="T35" fmla="*/ 585 w 585"/>
                <a:gd name="T36" fmla="*/ 1120 h 1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5" h="1120">
                  <a:moveTo>
                    <a:pt x="0" y="1120"/>
                  </a:moveTo>
                  <a:cubicBezTo>
                    <a:pt x="16" y="1075"/>
                    <a:pt x="14" y="1027"/>
                    <a:pt x="25" y="980"/>
                  </a:cubicBezTo>
                  <a:cubicBezTo>
                    <a:pt x="30" y="830"/>
                    <a:pt x="38" y="675"/>
                    <a:pt x="66" y="527"/>
                  </a:cubicBezTo>
                  <a:cubicBezTo>
                    <a:pt x="77" y="469"/>
                    <a:pt x="116" y="414"/>
                    <a:pt x="140" y="362"/>
                  </a:cubicBezTo>
                  <a:cubicBezTo>
                    <a:pt x="166" y="305"/>
                    <a:pt x="168" y="225"/>
                    <a:pt x="223" y="190"/>
                  </a:cubicBezTo>
                  <a:cubicBezTo>
                    <a:pt x="227" y="162"/>
                    <a:pt x="241" y="40"/>
                    <a:pt x="256" y="25"/>
                  </a:cubicBezTo>
                  <a:cubicBezTo>
                    <a:pt x="264" y="17"/>
                    <a:pt x="277" y="14"/>
                    <a:pt x="288" y="9"/>
                  </a:cubicBezTo>
                  <a:cubicBezTo>
                    <a:pt x="365" y="12"/>
                    <a:pt x="444" y="0"/>
                    <a:pt x="519" y="17"/>
                  </a:cubicBezTo>
                  <a:cubicBezTo>
                    <a:pt x="536" y="21"/>
                    <a:pt x="530" y="50"/>
                    <a:pt x="535" y="66"/>
                  </a:cubicBezTo>
                  <a:cubicBezTo>
                    <a:pt x="547" y="102"/>
                    <a:pt x="559" y="136"/>
                    <a:pt x="568" y="173"/>
                  </a:cubicBezTo>
                  <a:cubicBezTo>
                    <a:pt x="575" y="517"/>
                    <a:pt x="585" y="766"/>
                    <a:pt x="585" y="1120"/>
                  </a:cubicBezTo>
                </a:path>
              </a:pathLst>
            </a:custGeom>
            <a:solidFill>
              <a:srgbClr val="FFFF00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372230" y="1916113"/>
              <a:ext cx="1136651" cy="1830387"/>
              <a:chOff x="3595" y="1177"/>
              <a:chExt cx="716" cy="1153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 flipH="1">
                <a:off x="3667" y="1207"/>
                <a:ext cx="617" cy="112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3758" y="1480"/>
                <a:ext cx="136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 flipH="1">
                <a:off x="3595" y="1842"/>
                <a:ext cx="90" cy="91"/>
              </a:xfrm>
              <a:prstGeom prst="ellipse">
                <a:avLst/>
              </a:prstGeom>
              <a:solidFill>
                <a:srgbClr val="FFFF00">
                  <a:alpha val="6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75" name="Line 15"/>
              <p:cNvSpPr>
                <a:spLocks noChangeShapeType="1"/>
              </p:cNvSpPr>
              <p:nvPr/>
            </p:nvSpPr>
            <p:spPr bwMode="auto">
              <a:xfrm flipH="1">
                <a:off x="3731" y="2024"/>
                <a:ext cx="227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" name="Freeform 16"/>
              <p:cNvSpPr>
                <a:spLocks/>
              </p:cNvSpPr>
              <p:nvPr/>
            </p:nvSpPr>
            <p:spPr bwMode="auto">
              <a:xfrm>
                <a:off x="3651" y="1177"/>
                <a:ext cx="660" cy="372"/>
              </a:xfrm>
              <a:custGeom>
                <a:avLst/>
                <a:gdLst>
                  <a:gd name="T0" fmla="*/ 18 w 660"/>
                  <a:gd name="T1" fmla="*/ 164 h 372"/>
                  <a:gd name="T2" fmla="*/ 35 w 660"/>
                  <a:gd name="T3" fmla="*/ 238 h 372"/>
                  <a:gd name="T4" fmla="*/ 84 w 660"/>
                  <a:gd name="T5" fmla="*/ 255 h 372"/>
                  <a:gd name="T6" fmla="*/ 200 w 660"/>
                  <a:gd name="T7" fmla="*/ 222 h 372"/>
                  <a:gd name="T8" fmla="*/ 265 w 660"/>
                  <a:gd name="T9" fmla="*/ 255 h 372"/>
                  <a:gd name="T10" fmla="*/ 323 w 660"/>
                  <a:gd name="T11" fmla="*/ 247 h 372"/>
                  <a:gd name="T12" fmla="*/ 397 w 660"/>
                  <a:gd name="T13" fmla="*/ 329 h 372"/>
                  <a:gd name="T14" fmla="*/ 520 w 660"/>
                  <a:gd name="T15" fmla="*/ 354 h 372"/>
                  <a:gd name="T16" fmla="*/ 660 w 660"/>
                  <a:gd name="T17" fmla="*/ 296 h 372"/>
                  <a:gd name="T18" fmla="*/ 570 w 660"/>
                  <a:gd name="T19" fmla="*/ 181 h 372"/>
                  <a:gd name="T20" fmla="*/ 479 w 660"/>
                  <a:gd name="T21" fmla="*/ 74 h 372"/>
                  <a:gd name="T22" fmla="*/ 389 w 660"/>
                  <a:gd name="T23" fmla="*/ 16 h 372"/>
                  <a:gd name="T24" fmla="*/ 331 w 660"/>
                  <a:gd name="T25" fmla="*/ 24 h 372"/>
                  <a:gd name="T26" fmla="*/ 282 w 660"/>
                  <a:gd name="T27" fmla="*/ 8 h 372"/>
                  <a:gd name="T28" fmla="*/ 257 w 660"/>
                  <a:gd name="T29" fmla="*/ 0 h 372"/>
                  <a:gd name="T30" fmla="*/ 117 w 660"/>
                  <a:gd name="T31" fmla="*/ 33 h 372"/>
                  <a:gd name="T32" fmla="*/ 51 w 660"/>
                  <a:gd name="T33" fmla="*/ 74 h 372"/>
                  <a:gd name="T34" fmla="*/ 2 w 660"/>
                  <a:gd name="T35" fmla="*/ 131 h 372"/>
                  <a:gd name="T36" fmla="*/ 18 w 660"/>
                  <a:gd name="T37" fmla="*/ 164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0"/>
                  <a:gd name="T58" fmla="*/ 0 h 372"/>
                  <a:gd name="T59" fmla="*/ 660 w 660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0" h="372">
                    <a:moveTo>
                      <a:pt x="18" y="164"/>
                    </a:moveTo>
                    <a:cubicBezTo>
                      <a:pt x="19" y="168"/>
                      <a:pt x="28" y="233"/>
                      <a:pt x="35" y="238"/>
                    </a:cubicBezTo>
                    <a:cubicBezTo>
                      <a:pt x="49" y="248"/>
                      <a:pt x="84" y="255"/>
                      <a:pt x="84" y="255"/>
                    </a:cubicBezTo>
                    <a:cubicBezTo>
                      <a:pt x="138" y="249"/>
                      <a:pt x="158" y="249"/>
                      <a:pt x="200" y="222"/>
                    </a:cubicBezTo>
                    <a:cubicBezTo>
                      <a:pt x="227" y="231"/>
                      <a:pt x="238" y="246"/>
                      <a:pt x="265" y="255"/>
                    </a:cubicBezTo>
                    <a:cubicBezTo>
                      <a:pt x="284" y="252"/>
                      <a:pt x="304" y="245"/>
                      <a:pt x="323" y="247"/>
                    </a:cubicBezTo>
                    <a:cubicBezTo>
                      <a:pt x="364" y="251"/>
                      <a:pt x="365" y="313"/>
                      <a:pt x="397" y="329"/>
                    </a:cubicBezTo>
                    <a:cubicBezTo>
                      <a:pt x="436" y="349"/>
                      <a:pt x="478" y="349"/>
                      <a:pt x="520" y="354"/>
                    </a:cubicBezTo>
                    <a:cubicBezTo>
                      <a:pt x="622" y="346"/>
                      <a:pt x="636" y="372"/>
                      <a:pt x="660" y="296"/>
                    </a:cubicBezTo>
                    <a:cubicBezTo>
                      <a:pt x="644" y="247"/>
                      <a:pt x="623" y="199"/>
                      <a:pt x="570" y="181"/>
                    </a:cubicBezTo>
                    <a:cubicBezTo>
                      <a:pt x="560" y="117"/>
                      <a:pt x="542" y="94"/>
                      <a:pt x="479" y="74"/>
                    </a:cubicBezTo>
                    <a:cubicBezTo>
                      <a:pt x="448" y="52"/>
                      <a:pt x="425" y="28"/>
                      <a:pt x="389" y="16"/>
                    </a:cubicBezTo>
                    <a:cubicBezTo>
                      <a:pt x="370" y="19"/>
                      <a:pt x="350" y="25"/>
                      <a:pt x="331" y="24"/>
                    </a:cubicBezTo>
                    <a:cubicBezTo>
                      <a:pt x="314" y="23"/>
                      <a:pt x="298" y="13"/>
                      <a:pt x="282" y="8"/>
                    </a:cubicBezTo>
                    <a:cubicBezTo>
                      <a:pt x="274" y="5"/>
                      <a:pt x="257" y="0"/>
                      <a:pt x="257" y="0"/>
                    </a:cubicBezTo>
                    <a:cubicBezTo>
                      <a:pt x="203" y="18"/>
                      <a:pt x="174" y="25"/>
                      <a:pt x="117" y="33"/>
                    </a:cubicBezTo>
                    <a:cubicBezTo>
                      <a:pt x="97" y="63"/>
                      <a:pt x="84" y="63"/>
                      <a:pt x="51" y="74"/>
                    </a:cubicBezTo>
                    <a:cubicBezTo>
                      <a:pt x="24" y="92"/>
                      <a:pt x="12" y="100"/>
                      <a:pt x="2" y="131"/>
                    </a:cubicBezTo>
                    <a:cubicBezTo>
                      <a:pt x="11" y="176"/>
                      <a:pt x="0" y="182"/>
                      <a:pt x="18" y="164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" name="Line 17"/>
              <p:cNvSpPr>
                <a:spLocks noChangeShapeType="1"/>
              </p:cNvSpPr>
              <p:nvPr/>
            </p:nvSpPr>
            <p:spPr bwMode="auto">
              <a:xfrm>
                <a:off x="3758" y="161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6948488" y="4149725"/>
              <a:ext cx="144462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4" name="グループ化 64"/>
          <p:cNvGrpSpPr/>
          <p:nvPr/>
        </p:nvGrpSpPr>
        <p:grpSpPr>
          <a:xfrm flipH="1">
            <a:off x="5580112" y="692696"/>
            <a:ext cx="720080" cy="723086"/>
            <a:chOff x="1103624" y="1265754"/>
            <a:chExt cx="1155736" cy="1227142"/>
          </a:xfrm>
        </p:grpSpPr>
        <p:sp>
          <p:nvSpPr>
            <p:cNvPr id="66" name="正方形/長方形 65"/>
            <p:cNvSpPr/>
            <p:nvPr/>
          </p:nvSpPr>
          <p:spPr>
            <a:xfrm rot="21146289">
              <a:off x="1103624" y="1265754"/>
              <a:ext cx="145418" cy="11522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 flipV="1">
              <a:off x="1187624" y="2348880"/>
              <a:ext cx="1071736" cy="1440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" name="グループ化 63"/>
          <p:cNvGrpSpPr/>
          <p:nvPr/>
        </p:nvGrpSpPr>
        <p:grpSpPr>
          <a:xfrm>
            <a:off x="2555776" y="548680"/>
            <a:ext cx="867704" cy="795094"/>
            <a:chOff x="1103624" y="1265754"/>
            <a:chExt cx="1155736" cy="1227142"/>
          </a:xfrm>
        </p:grpSpPr>
        <p:sp>
          <p:nvSpPr>
            <p:cNvPr id="62" name="正方形/長方形 61"/>
            <p:cNvSpPr/>
            <p:nvPr/>
          </p:nvSpPr>
          <p:spPr>
            <a:xfrm rot="21146289">
              <a:off x="1103624" y="1265754"/>
              <a:ext cx="145418" cy="11522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正方形/長方形 62"/>
            <p:cNvSpPr/>
            <p:nvPr/>
          </p:nvSpPr>
          <p:spPr>
            <a:xfrm flipV="1">
              <a:off x="1187624" y="2348880"/>
              <a:ext cx="1071736" cy="1440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" name="グループ化 50"/>
          <p:cNvGrpSpPr/>
          <p:nvPr/>
        </p:nvGrpSpPr>
        <p:grpSpPr>
          <a:xfrm>
            <a:off x="2771800" y="332656"/>
            <a:ext cx="792088" cy="936103"/>
            <a:chOff x="971550" y="2781300"/>
            <a:chExt cx="1008063" cy="1439863"/>
          </a:xfrm>
        </p:grpSpPr>
        <p:grpSp>
          <p:nvGrpSpPr>
            <p:cNvPr id="10" name="グループ化 26"/>
            <p:cNvGrpSpPr>
              <a:grpSpLocks/>
            </p:cNvGrpSpPr>
            <p:nvPr/>
          </p:nvGrpSpPr>
          <p:grpSpPr bwMode="auto">
            <a:xfrm>
              <a:off x="971550" y="2781300"/>
              <a:ext cx="1008063" cy="1439863"/>
              <a:chOff x="500034" y="1571612"/>
              <a:chExt cx="1654177" cy="3246048"/>
            </a:xfrm>
          </p:grpSpPr>
          <p:grpSp>
            <p:nvGrpSpPr>
              <p:cNvPr id="11" name="グループ化 3"/>
              <p:cNvGrpSpPr>
                <a:grpSpLocks/>
              </p:cNvGrpSpPr>
              <p:nvPr/>
            </p:nvGrpSpPr>
            <p:grpSpPr bwMode="auto">
              <a:xfrm>
                <a:off x="500034" y="1571612"/>
                <a:ext cx="1654177" cy="3217863"/>
                <a:chOff x="1619250" y="2349500"/>
                <a:chExt cx="1439863" cy="3217863"/>
              </a:xfrm>
            </p:grpSpPr>
            <p:sp>
              <p:nvSpPr>
                <p:cNvPr id="56" name="Freeform 3"/>
                <p:cNvSpPr>
                  <a:spLocks/>
                </p:cNvSpPr>
                <p:nvPr/>
              </p:nvSpPr>
              <p:spPr bwMode="auto">
                <a:xfrm>
                  <a:off x="1692275" y="3789363"/>
                  <a:ext cx="928688" cy="1778000"/>
                </a:xfrm>
                <a:custGeom>
                  <a:avLst/>
                  <a:gdLst>
                    <a:gd name="T0" fmla="*/ 0 w 585"/>
                    <a:gd name="T1" fmla="*/ 2147483647 h 1120"/>
                    <a:gd name="T2" fmla="*/ 2147483647 w 585"/>
                    <a:gd name="T3" fmla="*/ 2147483647 h 1120"/>
                    <a:gd name="T4" fmla="*/ 2147483647 w 585"/>
                    <a:gd name="T5" fmla="*/ 2147483647 h 1120"/>
                    <a:gd name="T6" fmla="*/ 2147483647 w 585"/>
                    <a:gd name="T7" fmla="*/ 2147483647 h 1120"/>
                    <a:gd name="T8" fmla="*/ 2147483647 w 585"/>
                    <a:gd name="T9" fmla="*/ 2147483647 h 1120"/>
                    <a:gd name="T10" fmla="*/ 2147483647 w 585"/>
                    <a:gd name="T11" fmla="*/ 2147483647 h 1120"/>
                    <a:gd name="T12" fmla="*/ 2147483647 w 585"/>
                    <a:gd name="T13" fmla="*/ 2147483647 h 1120"/>
                    <a:gd name="T14" fmla="*/ 2147483647 w 585"/>
                    <a:gd name="T15" fmla="*/ 2147483647 h 1120"/>
                    <a:gd name="T16" fmla="*/ 2147483647 w 585"/>
                    <a:gd name="T17" fmla="*/ 2147483647 h 1120"/>
                    <a:gd name="T18" fmla="*/ 2147483647 w 585"/>
                    <a:gd name="T19" fmla="*/ 2147483647 h 1120"/>
                    <a:gd name="T20" fmla="*/ 2147483647 w 585"/>
                    <a:gd name="T21" fmla="*/ 2147483647 h 1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5"/>
                    <a:gd name="T34" fmla="*/ 0 h 1120"/>
                    <a:gd name="T35" fmla="*/ 585 w 585"/>
                    <a:gd name="T36" fmla="*/ 1120 h 11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5" h="1120">
                      <a:moveTo>
                        <a:pt x="0" y="1120"/>
                      </a:moveTo>
                      <a:cubicBezTo>
                        <a:pt x="16" y="1075"/>
                        <a:pt x="14" y="1027"/>
                        <a:pt x="25" y="980"/>
                      </a:cubicBezTo>
                      <a:cubicBezTo>
                        <a:pt x="30" y="830"/>
                        <a:pt x="38" y="675"/>
                        <a:pt x="66" y="527"/>
                      </a:cubicBezTo>
                      <a:cubicBezTo>
                        <a:pt x="77" y="469"/>
                        <a:pt x="116" y="414"/>
                        <a:pt x="140" y="362"/>
                      </a:cubicBezTo>
                      <a:cubicBezTo>
                        <a:pt x="166" y="305"/>
                        <a:pt x="168" y="225"/>
                        <a:pt x="223" y="190"/>
                      </a:cubicBezTo>
                      <a:cubicBezTo>
                        <a:pt x="227" y="162"/>
                        <a:pt x="241" y="40"/>
                        <a:pt x="256" y="25"/>
                      </a:cubicBezTo>
                      <a:cubicBezTo>
                        <a:pt x="264" y="17"/>
                        <a:pt x="277" y="14"/>
                        <a:pt x="288" y="9"/>
                      </a:cubicBezTo>
                      <a:cubicBezTo>
                        <a:pt x="365" y="12"/>
                        <a:pt x="444" y="0"/>
                        <a:pt x="519" y="17"/>
                      </a:cubicBezTo>
                      <a:cubicBezTo>
                        <a:pt x="536" y="21"/>
                        <a:pt x="530" y="50"/>
                        <a:pt x="535" y="66"/>
                      </a:cubicBezTo>
                      <a:cubicBezTo>
                        <a:pt x="547" y="102"/>
                        <a:pt x="559" y="136"/>
                        <a:pt x="568" y="173"/>
                      </a:cubicBezTo>
                      <a:cubicBezTo>
                        <a:pt x="575" y="517"/>
                        <a:pt x="585" y="766"/>
                        <a:pt x="585" y="1120"/>
                      </a:cubicBez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grpSp>
              <p:nvGrpSpPr>
                <p:cNvPr id="12" name="Group 5"/>
                <p:cNvGrpSpPr>
                  <a:grpSpLocks/>
                </p:cNvGrpSpPr>
                <p:nvPr/>
              </p:nvGrpSpPr>
              <p:grpSpPr bwMode="auto">
                <a:xfrm>
                  <a:off x="1619250" y="2349500"/>
                  <a:ext cx="1439863" cy="1512888"/>
                  <a:chOff x="884" y="1434"/>
                  <a:chExt cx="907" cy="953"/>
                </a:xfrm>
              </p:grpSpPr>
              <p:sp>
                <p:nvSpPr>
                  <p:cNvPr id="5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480"/>
                    <a:ext cx="771" cy="90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9" name="Freeform 7"/>
                  <p:cNvSpPr>
                    <a:spLocks/>
                  </p:cNvSpPr>
                  <p:nvPr/>
                </p:nvSpPr>
                <p:spPr bwMode="auto">
                  <a:xfrm>
                    <a:off x="884" y="1434"/>
                    <a:ext cx="717" cy="545"/>
                  </a:xfrm>
                  <a:custGeom>
                    <a:avLst/>
                    <a:gdLst>
                      <a:gd name="T0" fmla="*/ 17878281 w 671"/>
                      <a:gd name="T1" fmla="*/ 92 h 545"/>
                      <a:gd name="T2" fmla="*/ 16628987 w 671"/>
                      <a:gd name="T3" fmla="*/ 125 h 545"/>
                      <a:gd name="T4" fmla="*/ 16186178 w 671"/>
                      <a:gd name="T5" fmla="*/ 150 h 545"/>
                      <a:gd name="T6" fmla="*/ 15204254 w 671"/>
                      <a:gd name="T7" fmla="*/ 174 h 545"/>
                      <a:gd name="T8" fmla="*/ 12811240 w 671"/>
                      <a:gd name="T9" fmla="*/ 265 h 545"/>
                      <a:gd name="T10" fmla="*/ 12288187 w 671"/>
                      <a:gd name="T11" fmla="*/ 216 h 545"/>
                      <a:gd name="T12" fmla="*/ 10884065 w 671"/>
                      <a:gd name="T13" fmla="*/ 265 h 545"/>
                      <a:gd name="T14" fmla="*/ 9466948 w 671"/>
                      <a:gd name="T15" fmla="*/ 331 h 545"/>
                      <a:gd name="T16" fmla="*/ 8230291 w 671"/>
                      <a:gd name="T17" fmla="*/ 372 h 545"/>
                      <a:gd name="T18" fmla="*/ 8018705 w 671"/>
                      <a:gd name="T19" fmla="*/ 347 h 545"/>
                      <a:gd name="T20" fmla="*/ 7304428 w 671"/>
                      <a:gd name="T21" fmla="*/ 339 h 545"/>
                      <a:gd name="T22" fmla="*/ 3248572 w 671"/>
                      <a:gd name="T23" fmla="*/ 495 h 545"/>
                      <a:gd name="T24" fmla="*/ 2792723 w 671"/>
                      <a:gd name="T25" fmla="*/ 479 h 545"/>
                      <a:gd name="T26" fmla="*/ 1120890 w 671"/>
                      <a:gd name="T27" fmla="*/ 537 h 545"/>
                      <a:gd name="T28" fmla="*/ 363095 w 671"/>
                      <a:gd name="T29" fmla="*/ 545 h 545"/>
                      <a:gd name="T30" fmla="*/ 3030484 w 671"/>
                      <a:gd name="T31" fmla="*/ 125 h 545"/>
                      <a:gd name="T32" fmla="*/ 6817351 w 671"/>
                      <a:gd name="T33" fmla="*/ 35 h 545"/>
                      <a:gd name="T34" fmla="*/ 9000221 w 671"/>
                      <a:gd name="T35" fmla="*/ 2 h 545"/>
                      <a:gd name="T36" fmla="*/ 12603359 w 671"/>
                      <a:gd name="T37" fmla="*/ 10 h 545"/>
                      <a:gd name="T38" fmla="*/ 12811240 w 671"/>
                      <a:gd name="T39" fmla="*/ 35 h 545"/>
                      <a:gd name="T40" fmla="*/ 13279463 w 671"/>
                      <a:gd name="T41" fmla="*/ 18 h 545"/>
                      <a:gd name="T42" fmla="*/ 13989000 w 671"/>
                      <a:gd name="T43" fmla="*/ 10 h 545"/>
                      <a:gd name="T44" fmla="*/ 17878281 w 671"/>
                      <a:gd name="T45" fmla="*/ 35 h 545"/>
                      <a:gd name="T46" fmla="*/ 19488091 w 671"/>
                      <a:gd name="T47" fmla="*/ 142 h 545"/>
                      <a:gd name="T48" fmla="*/ 19257267 w 671"/>
                      <a:gd name="T49" fmla="*/ 166 h 545"/>
                      <a:gd name="T50" fmla="*/ 18292234 w 671"/>
                      <a:gd name="T51" fmla="*/ 125 h 545"/>
                      <a:gd name="T52" fmla="*/ 17569477 w 671"/>
                      <a:gd name="T53" fmla="*/ 109 h 545"/>
                      <a:gd name="T54" fmla="*/ 17878281 w 671"/>
                      <a:gd name="T55" fmla="*/ 92 h 5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71"/>
                      <a:gd name="T85" fmla="*/ 0 h 545"/>
                      <a:gd name="T86" fmla="*/ 671 w 671"/>
                      <a:gd name="T87" fmla="*/ 545 h 5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71" h="545">
                        <a:moveTo>
                          <a:pt x="614" y="92"/>
                        </a:moveTo>
                        <a:cubicBezTo>
                          <a:pt x="600" y="103"/>
                          <a:pt x="585" y="112"/>
                          <a:pt x="572" y="125"/>
                        </a:cubicBezTo>
                        <a:cubicBezTo>
                          <a:pt x="565" y="132"/>
                          <a:pt x="563" y="143"/>
                          <a:pt x="556" y="150"/>
                        </a:cubicBezTo>
                        <a:cubicBezTo>
                          <a:pt x="546" y="160"/>
                          <a:pt x="532" y="164"/>
                          <a:pt x="523" y="174"/>
                        </a:cubicBezTo>
                        <a:cubicBezTo>
                          <a:pt x="428" y="277"/>
                          <a:pt x="501" y="225"/>
                          <a:pt x="441" y="265"/>
                        </a:cubicBezTo>
                        <a:cubicBezTo>
                          <a:pt x="441" y="264"/>
                          <a:pt x="426" y="216"/>
                          <a:pt x="424" y="216"/>
                        </a:cubicBezTo>
                        <a:cubicBezTo>
                          <a:pt x="409" y="212"/>
                          <a:pt x="376" y="263"/>
                          <a:pt x="375" y="265"/>
                        </a:cubicBezTo>
                        <a:cubicBezTo>
                          <a:pt x="365" y="297"/>
                          <a:pt x="354" y="311"/>
                          <a:pt x="326" y="331"/>
                        </a:cubicBezTo>
                        <a:cubicBezTo>
                          <a:pt x="321" y="338"/>
                          <a:pt x="300" y="376"/>
                          <a:pt x="284" y="372"/>
                        </a:cubicBezTo>
                        <a:cubicBezTo>
                          <a:pt x="276" y="370"/>
                          <a:pt x="282" y="353"/>
                          <a:pt x="276" y="347"/>
                        </a:cubicBezTo>
                        <a:cubicBezTo>
                          <a:pt x="270" y="341"/>
                          <a:pt x="260" y="342"/>
                          <a:pt x="252" y="339"/>
                        </a:cubicBezTo>
                        <a:cubicBezTo>
                          <a:pt x="195" y="382"/>
                          <a:pt x="173" y="454"/>
                          <a:pt x="112" y="495"/>
                        </a:cubicBezTo>
                        <a:cubicBezTo>
                          <a:pt x="106" y="490"/>
                          <a:pt x="103" y="479"/>
                          <a:pt x="95" y="479"/>
                        </a:cubicBezTo>
                        <a:cubicBezTo>
                          <a:pt x="67" y="479"/>
                          <a:pt x="54" y="524"/>
                          <a:pt x="38" y="537"/>
                        </a:cubicBezTo>
                        <a:cubicBezTo>
                          <a:pt x="31" y="542"/>
                          <a:pt x="21" y="542"/>
                          <a:pt x="13" y="545"/>
                        </a:cubicBezTo>
                        <a:cubicBezTo>
                          <a:pt x="20" y="407"/>
                          <a:pt x="0" y="235"/>
                          <a:pt x="103" y="125"/>
                        </a:cubicBezTo>
                        <a:cubicBezTo>
                          <a:pt x="126" y="41"/>
                          <a:pt x="168" y="58"/>
                          <a:pt x="235" y="35"/>
                        </a:cubicBezTo>
                        <a:cubicBezTo>
                          <a:pt x="262" y="26"/>
                          <a:pt x="282" y="11"/>
                          <a:pt x="309" y="2"/>
                        </a:cubicBezTo>
                        <a:cubicBezTo>
                          <a:pt x="350" y="5"/>
                          <a:pt x="393" y="0"/>
                          <a:pt x="433" y="10"/>
                        </a:cubicBezTo>
                        <a:cubicBezTo>
                          <a:pt x="441" y="12"/>
                          <a:pt x="433" y="32"/>
                          <a:pt x="441" y="35"/>
                        </a:cubicBezTo>
                        <a:cubicBezTo>
                          <a:pt x="448" y="37"/>
                          <a:pt x="450" y="22"/>
                          <a:pt x="457" y="18"/>
                        </a:cubicBezTo>
                        <a:cubicBezTo>
                          <a:pt x="464" y="13"/>
                          <a:pt x="474" y="13"/>
                          <a:pt x="482" y="10"/>
                        </a:cubicBezTo>
                        <a:cubicBezTo>
                          <a:pt x="535" y="16"/>
                          <a:pt x="566" y="22"/>
                          <a:pt x="614" y="35"/>
                        </a:cubicBezTo>
                        <a:cubicBezTo>
                          <a:pt x="657" y="63"/>
                          <a:pt x="662" y="93"/>
                          <a:pt x="671" y="142"/>
                        </a:cubicBezTo>
                        <a:cubicBezTo>
                          <a:pt x="668" y="150"/>
                          <a:pt x="671" y="164"/>
                          <a:pt x="663" y="166"/>
                        </a:cubicBezTo>
                        <a:cubicBezTo>
                          <a:pt x="634" y="173"/>
                          <a:pt x="638" y="135"/>
                          <a:pt x="630" y="125"/>
                        </a:cubicBezTo>
                        <a:cubicBezTo>
                          <a:pt x="624" y="117"/>
                          <a:pt x="609" y="118"/>
                          <a:pt x="605" y="109"/>
                        </a:cubicBezTo>
                        <a:cubicBezTo>
                          <a:pt x="602" y="103"/>
                          <a:pt x="611" y="98"/>
                          <a:pt x="614" y="9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6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752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6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979"/>
                    <a:ext cx="136" cy="45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 dirty="0"/>
                  </a:p>
                </p:txBody>
              </p:sp>
            </p:grpSp>
          </p:grpSp>
          <p:sp>
            <p:nvSpPr>
              <p:cNvPr id="55" name="フリーフォーム 54"/>
              <p:cNvSpPr/>
              <p:nvPr/>
            </p:nvSpPr>
            <p:spPr>
              <a:xfrm>
                <a:off x="937674" y="4026726"/>
                <a:ext cx="72940" cy="790934"/>
              </a:xfrm>
              <a:custGeom>
                <a:avLst/>
                <a:gdLst>
                  <a:gd name="connsiteX0" fmla="*/ 71771 w 71771"/>
                  <a:gd name="connsiteY0" fmla="*/ 0 h 791570"/>
                  <a:gd name="connsiteX1" fmla="*/ 58124 w 71771"/>
                  <a:gd name="connsiteY1" fmla="*/ 54591 h 791570"/>
                  <a:gd name="connsiteX2" fmla="*/ 44476 w 71771"/>
                  <a:gd name="connsiteY2" fmla="*/ 95534 h 791570"/>
                  <a:gd name="connsiteX3" fmla="*/ 30828 w 71771"/>
                  <a:gd name="connsiteY3" fmla="*/ 218364 h 791570"/>
                  <a:gd name="connsiteX4" fmla="*/ 17180 w 71771"/>
                  <a:gd name="connsiteY4" fmla="*/ 545910 h 791570"/>
                  <a:gd name="connsiteX5" fmla="*/ 3533 w 71771"/>
                  <a:gd name="connsiteY5" fmla="*/ 600501 h 791570"/>
                  <a:gd name="connsiteX6" fmla="*/ 3533 w 71771"/>
                  <a:gd name="connsiteY6" fmla="*/ 791570 h 79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771" h="791570">
                    <a:moveTo>
                      <a:pt x="71771" y="0"/>
                    </a:moveTo>
                    <a:cubicBezTo>
                      <a:pt x="67222" y="18197"/>
                      <a:pt x="63277" y="36556"/>
                      <a:pt x="58124" y="54591"/>
                    </a:cubicBezTo>
                    <a:cubicBezTo>
                      <a:pt x="54172" y="68423"/>
                      <a:pt x="46841" y="81344"/>
                      <a:pt x="44476" y="95534"/>
                    </a:cubicBezTo>
                    <a:cubicBezTo>
                      <a:pt x="37703" y="136169"/>
                      <a:pt x="35377" y="177421"/>
                      <a:pt x="30828" y="218364"/>
                    </a:cubicBezTo>
                    <a:cubicBezTo>
                      <a:pt x="26279" y="327546"/>
                      <a:pt x="24966" y="436911"/>
                      <a:pt x="17180" y="545910"/>
                    </a:cubicBezTo>
                    <a:cubicBezTo>
                      <a:pt x="15844" y="564619"/>
                      <a:pt x="4573" y="581773"/>
                      <a:pt x="3533" y="600501"/>
                    </a:cubicBezTo>
                    <a:cubicBezTo>
                      <a:pt x="0" y="664093"/>
                      <a:pt x="3533" y="727880"/>
                      <a:pt x="3533" y="79157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53" name="フリーフォーム 52"/>
            <p:cNvSpPr/>
            <p:nvPr/>
          </p:nvSpPr>
          <p:spPr>
            <a:xfrm>
              <a:off x="1619883" y="3279647"/>
              <a:ext cx="196217" cy="100314"/>
            </a:xfrm>
            <a:custGeom>
              <a:avLst/>
              <a:gdLst>
                <a:gd name="connsiteX0" fmla="*/ 196217 w 196217"/>
                <a:gd name="connsiteY0" fmla="*/ 16003 h 100314"/>
                <a:gd name="connsiteX1" fmla="*/ 94617 w 196217"/>
                <a:gd name="connsiteY1" fmla="*/ 3303 h 100314"/>
                <a:gd name="connsiteX2" fmla="*/ 12067 w 196217"/>
                <a:gd name="connsiteY2" fmla="*/ 9653 h 100314"/>
                <a:gd name="connsiteX3" fmla="*/ 43817 w 196217"/>
                <a:gd name="connsiteY3" fmla="*/ 35053 h 100314"/>
                <a:gd name="connsiteX4" fmla="*/ 75567 w 196217"/>
                <a:gd name="connsiteY4" fmla="*/ 60453 h 100314"/>
                <a:gd name="connsiteX5" fmla="*/ 88267 w 196217"/>
                <a:gd name="connsiteY5" fmla="*/ 79503 h 100314"/>
                <a:gd name="connsiteX6" fmla="*/ 107317 w 196217"/>
                <a:gd name="connsiteY6" fmla="*/ 98553 h 10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7" h="100314">
                  <a:moveTo>
                    <a:pt x="196217" y="16003"/>
                  </a:moveTo>
                  <a:cubicBezTo>
                    <a:pt x="164847" y="10775"/>
                    <a:pt x="125142" y="3303"/>
                    <a:pt x="94617" y="3303"/>
                  </a:cubicBezTo>
                  <a:cubicBezTo>
                    <a:pt x="67019" y="3303"/>
                    <a:pt x="39584" y="7536"/>
                    <a:pt x="12067" y="9653"/>
                  </a:cubicBezTo>
                  <a:cubicBezTo>
                    <a:pt x="48463" y="64248"/>
                    <a:pt x="0" y="0"/>
                    <a:pt x="43817" y="35053"/>
                  </a:cubicBezTo>
                  <a:cubicBezTo>
                    <a:pt x="84849" y="67879"/>
                    <a:pt x="27684" y="44492"/>
                    <a:pt x="75567" y="60453"/>
                  </a:cubicBezTo>
                  <a:cubicBezTo>
                    <a:pt x="79800" y="66803"/>
                    <a:pt x="82871" y="74107"/>
                    <a:pt x="88267" y="79503"/>
                  </a:cubicBezTo>
                  <a:cubicBezTo>
                    <a:pt x="109078" y="100314"/>
                    <a:pt x="107317" y="82647"/>
                    <a:pt x="107317" y="98553"/>
                  </a:cubicBezTo>
                </a:path>
              </a:pathLst>
            </a:custGeom>
            <a:solidFill>
              <a:srgbClr val="FF6600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187624" y="170080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あなたのなまえはなんですか</a:t>
            </a:r>
            <a:endParaRPr kumimoji="1" lang="ja-JP" altLang="en-US" sz="4400" dirty="0"/>
          </a:p>
        </p:txBody>
      </p:sp>
      <p:grpSp>
        <p:nvGrpSpPr>
          <p:cNvPr id="13" name="グループ化 47"/>
          <p:cNvGrpSpPr/>
          <p:nvPr/>
        </p:nvGrpSpPr>
        <p:grpSpPr>
          <a:xfrm>
            <a:off x="1403648" y="1628800"/>
            <a:ext cx="6552726" cy="936104"/>
            <a:chOff x="1187624" y="1772818"/>
            <a:chExt cx="6552726" cy="936102"/>
          </a:xfrm>
        </p:grpSpPr>
        <p:cxnSp>
          <p:nvCxnSpPr>
            <p:cNvPr id="5" name="カギ線コネクタ 4"/>
            <p:cNvCxnSpPr/>
            <p:nvPr/>
          </p:nvCxnSpPr>
          <p:spPr>
            <a:xfrm rot="10800000" flipV="1">
              <a:off x="1187624" y="1988840"/>
              <a:ext cx="863600" cy="50323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カギ線コネクタ 8"/>
            <p:cNvCxnSpPr/>
            <p:nvPr/>
          </p:nvCxnSpPr>
          <p:spPr>
            <a:xfrm rot="10800000">
              <a:off x="1691680" y="1988844"/>
              <a:ext cx="936101" cy="50405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カギ線コネクタ 13"/>
            <p:cNvCxnSpPr/>
            <p:nvPr/>
          </p:nvCxnSpPr>
          <p:spPr>
            <a:xfrm rot="10800000" flipV="1">
              <a:off x="3203848" y="1916832"/>
              <a:ext cx="936101" cy="72008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627784" y="2564904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139948" y="1916832"/>
              <a:ext cx="1080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カギ線コネクタ 20"/>
            <p:cNvCxnSpPr/>
            <p:nvPr/>
          </p:nvCxnSpPr>
          <p:spPr>
            <a:xfrm rot="10800000">
              <a:off x="5292082" y="1772818"/>
              <a:ext cx="864095" cy="72007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228184" y="2564904"/>
              <a:ext cx="5040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カギ線コネクタ 24"/>
            <p:cNvCxnSpPr/>
            <p:nvPr/>
          </p:nvCxnSpPr>
          <p:spPr>
            <a:xfrm rot="10800000" flipV="1">
              <a:off x="6804248" y="1916832"/>
              <a:ext cx="936102" cy="79208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179512" y="3573016"/>
            <a:ext cx="4176464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文のイントネーション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179512" y="5013176"/>
            <a:ext cx="2520280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ポーズ（間）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2699792" y="5013176"/>
            <a:ext cx="5688632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「名前は」と「何ですか」の間</a:t>
            </a:r>
            <a:endParaRPr lang="en-US" altLang="ja-JP" sz="3600" dirty="0" smtClean="0">
              <a:solidFill>
                <a:schemeClr val="accent4"/>
              </a:solidFill>
            </a:endParaRP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179512" y="5733256"/>
            <a:ext cx="2376264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文のリズム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2555776" y="5733256"/>
            <a:ext cx="3744416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モーラ（拍）・フット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78" name="テキスト ボックス 77"/>
          <p:cNvSpPr txBox="1">
            <a:spLocks noChangeArrowheads="1"/>
          </p:cNvSpPr>
          <p:nvPr/>
        </p:nvSpPr>
        <p:spPr bwMode="auto">
          <a:xfrm>
            <a:off x="179512" y="4293096"/>
            <a:ext cx="3096344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強勢（ストレス）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1" name="テキスト ボックス 80"/>
          <p:cNvSpPr txBox="1">
            <a:spLocks noChangeArrowheads="1"/>
          </p:cNvSpPr>
          <p:nvPr/>
        </p:nvSpPr>
        <p:spPr bwMode="auto">
          <a:xfrm>
            <a:off x="4355976" y="3573016"/>
            <a:ext cx="4681344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疑問を表す尻上がり調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2" name="テキスト ボックス 81"/>
          <p:cNvSpPr txBox="1">
            <a:spLocks noChangeArrowheads="1"/>
          </p:cNvSpPr>
          <p:nvPr/>
        </p:nvSpPr>
        <p:spPr bwMode="auto">
          <a:xfrm>
            <a:off x="3275856" y="4293096"/>
            <a:ext cx="5256584" cy="64633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疑問詞や文末をやや強め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0" name="テキスト ボックス 79"/>
          <p:cNvSpPr txBox="1">
            <a:spLocks noChangeArrowheads="1"/>
          </p:cNvSpPr>
          <p:nvPr/>
        </p:nvSpPr>
        <p:spPr bwMode="auto">
          <a:xfrm>
            <a:off x="2555776" y="2708920"/>
            <a:ext cx="4320480" cy="64633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この文のプロソディ②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347864" y="980728"/>
            <a:ext cx="2304256" cy="576064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角丸四角形吹き出し 56"/>
          <p:cNvSpPr/>
          <p:nvPr/>
        </p:nvSpPr>
        <p:spPr>
          <a:xfrm>
            <a:off x="3851920" y="332656"/>
            <a:ext cx="792088" cy="432048"/>
          </a:xfrm>
          <a:prstGeom prst="wedgeRoundRectCallout">
            <a:avLst>
              <a:gd name="adj1" fmla="val -67213"/>
              <a:gd name="adj2" fmla="val 16424"/>
              <a:gd name="adj3" fmla="val 1666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65" name="フリーフォーム 64"/>
          <p:cNvSpPr/>
          <p:nvPr/>
        </p:nvSpPr>
        <p:spPr>
          <a:xfrm>
            <a:off x="8028384" y="1772816"/>
            <a:ext cx="432048" cy="642744"/>
          </a:xfrm>
          <a:custGeom>
            <a:avLst/>
            <a:gdLst>
              <a:gd name="connsiteX0" fmla="*/ 0 w 360680"/>
              <a:gd name="connsiteY0" fmla="*/ 365760 h 426720"/>
              <a:gd name="connsiteX1" fmla="*/ 304800 w 360680"/>
              <a:gd name="connsiteY1" fmla="*/ 365760 h 426720"/>
              <a:gd name="connsiteX2" fmla="*/ 335280 w 360680"/>
              <a:gd name="connsiteY2" fmla="*/ 0 h 426720"/>
              <a:gd name="connsiteX3" fmla="*/ 335280 w 360680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80" h="426720">
                <a:moveTo>
                  <a:pt x="0" y="365760"/>
                </a:moveTo>
                <a:cubicBezTo>
                  <a:pt x="124460" y="396240"/>
                  <a:pt x="248920" y="426720"/>
                  <a:pt x="304800" y="365760"/>
                </a:cubicBezTo>
                <a:cubicBezTo>
                  <a:pt x="360680" y="304800"/>
                  <a:pt x="335280" y="0"/>
                  <a:pt x="335280" y="0"/>
                </a:cubicBezTo>
                <a:lnTo>
                  <a:pt x="335280" y="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0" name="直線コネクタ 89"/>
          <p:cNvCxnSpPr/>
          <p:nvPr/>
        </p:nvCxnSpPr>
        <p:spPr>
          <a:xfrm>
            <a:off x="5436096" y="1772816"/>
            <a:ext cx="0" cy="648072"/>
          </a:xfrm>
          <a:prstGeom prst="line">
            <a:avLst/>
          </a:prstGeom>
          <a:ln w="101600" cmpd="dbl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5364088" y="1484784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78" grpId="0" animBg="1"/>
      <p:bldP spid="81" grpId="0" animBg="1"/>
      <p:bldP spid="82" grpId="0" animBg="1"/>
      <p:bldP spid="80" grpId="0" animBg="1"/>
      <p:bldP spid="65" grpId="0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1187624" y="260648"/>
            <a:ext cx="6840760" cy="76944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　プロソディを構成するもの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92080" y="3429000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リズム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23528" y="5517232"/>
            <a:ext cx="4536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ストレス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292080" y="2420888"/>
            <a:ext cx="36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ポーズ（間）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23528" y="3429000"/>
            <a:ext cx="5112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ピッチ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3528" y="4437112"/>
            <a:ext cx="36724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声の大きさ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323528" y="1412776"/>
            <a:ext cx="6192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イントネーション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23528" y="2420888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速さ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292080" y="4437112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流暢さ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4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3"/>
          <p:cNvSpPr txBox="1">
            <a:spLocks noChangeArrowheads="1"/>
          </p:cNvSpPr>
          <p:nvPr/>
        </p:nvSpPr>
        <p:spPr bwMode="auto">
          <a:xfrm>
            <a:off x="1547664" y="260648"/>
            <a:ext cx="6120680" cy="7080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/>
              <a:t>今回のテーマを選んだ</a:t>
            </a:r>
            <a:r>
              <a:rPr lang="ja-JP" altLang="en-US" sz="4000" dirty="0" smtClean="0"/>
              <a:t>理由</a:t>
            </a:r>
            <a:endParaRPr lang="ja-JP" altLang="en-US" sz="4000" dirty="0"/>
          </a:p>
        </p:txBody>
      </p:sp>
      <p:sp>
        <p:nvSpPr>
          <p:cNvPr id="4099" name="テキスト ボックス 4"/>
          <p:cNvSpPr txBox="1">
            <a:spLocks noChangeArrowheads="1"/>
          </p:cNvSpPr>
          <p:nvPr/>
        </p:nvSpPr>
        <p:spPr bwMode="auto">
          <a:xfrm>
            <a:off x="827584" y="1124744"/>
            <a:ext cx="7632700" cy="193899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/>
              <a:t>発達障害の</a:t>
            </a:r>
            <a:r>
              <a:rPr lang="ja-JP" altLang="en-US" sz="4000" dirty="0" smtClean="0"/>
              <a:t>子どもの多くが、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プロソディーの表現に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  障害を持っている</a:t>
            </a:r>
            <a:endParaRPr lang="ja-JP" altLang="en-US" sz="4000" dirty="0"/>
          </a:p>
        </p:txBody>
      </p:sp>
      <p:sp>
        <p:nvSpPr>
          <p:cNvPr id="4101" name="テキスト ボックス 7"/>
          <p:cNvSpPr txBox="1">
            <a:spLocks noChangeArrowheads="1"/>
          </p:cNvSpPr>
          <p:nvPr/>
        </p:nvSpPr>
        <p:spPr bwMode="auto">
          <a:xfrm>
            <a:off x="683568" y="3068960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それによって・</a:t>
            </a:r>
            <a:r>
              <a:rPr lang="ja-JP" altLang="en-US" sz="3600" dirty="0"/>
              <a:t>・</a:t>
            </a:r>
          </a:p>
        </p:txBody>
      </p:sp>
      <p:sp>
        <p:nvSpPr>
          <p:cNvPr id="4103" name="テキスト ボックス 10"/>
          <p:cNvSpPr txBox="1">
            <a:spLocks noChangeArrowheads="1"/>
          </p:cNvSpPr>
          <p:nvPr/>
        </p:nvSpPr>
        <p:spPr bwMode="auto">
          <a:xfrm>
            <a:off x="395536" y="3717032"/>
            <a:ext cx="8568952" cy="707886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39700">
              <a:srgbClr val="0070C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ことばが伝わりにくい。（聞きとりにくい）</a:t>
            </a:r>
            <a:endParaRPr lang="en-US" altLang="ja-JP" sz="4000" dirty="0" smtClean="0"/>
          </a:p>
        </p:txBody>
      </p:sp>
      <p:sp>
        <p:nvSpPr>
          <p:cNvPr id="8" name="テキスト ボックス 10"/>
          <p:cNvSpPr txBox="1">
            <a:spLocks noChangeArrowheads="1"/>
          </p:cNvSpPr>
          <p:nvPr/>
        </p:nvSpPr>
        <p:spPr bwMode="auto">
          <a:xfrm>
            <a:off x="395536" y="5229200"/>
            <a:ext cx="7056784" cy="707886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39700">
              <a:srgbClr val="0070C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気持ちや意図が伝わりにくい</a:t>
            </a:r>
            <a:endParaRPr lang="ja-JP" altLang="en-US" sz="4000" dirty="0"/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755576" y="4509120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また</a:t>
            </a:r>
            <a:endParaRPr lang="ja-JP" altLang="en-US" sz="3600" dirty="0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4139952" y="6021288"/>
            <a:ext cx="471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　　　という問題がある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1" grpId="0"/>
      <p:bldP spid="4103" grpId="0" animBg="1"/>
      <p:bldP spid="8" grpId="0" animBg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917847" y="194451"/>
            <a:ext cx="7596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イントネーション（抑揚・音調）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83568" y="2065682"/>
            <a:ext cx="7632848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言語により、異なる特徴や規則がある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22514" y="5136524"/>
            <a:ext cx="4104456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7030A0"/>
                </a:solidFill>
                <a:latin typeface="ＭＳ Ｐゴシック" panose="020B0600070205080204" pitchFamily="50" charset="-128"/>
              </a:rPr>
              <a:t>♟</a:t>
            </a:r>
            <a:r>
              <a:rPr lang="ja-JP" altLang="en-US" sz="4000" dirty="0" smtClean="0">
                <a:solidFill>
                  <a:schemeClr val="accent4"/>
                </a:solidFill>
              </a:rPr>
              <a:t>英語の疑問文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07504" y="3284983"/>
            <a:ext cx="4392488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7030A0"/>
                </a:solidFill>
                <a:latin typeface="ＭＳ Ｐゴシック" panose="020B0600070205080204" pitchFamily="50" charset="-128"/>
              </a:rPr>
              <a:t>♟</a:t>
            </a:r>
            <a:r>
              <a:rPr lang="ja-JP" altLang="en-US" sz="4000" dirty="0" smtClean="0">
                <a:solidFill>
                  <a:schemeClr val="accent4"/>
                </a:solidFill>
              </a:rPr>
              <a:t>日本語の疑問文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538" y="600062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W</a:t>
            </a:r>
            <a:r>
              <a:rPr kumimoji="1" lang="en-US" altLang="ja-JP" sz="3200" dirty="0" smtClean="0"/>
              <a:t>hat  time  is  it  now?</a:t>
            </a:r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 rot="10800000" flipH="1">
            <a:off x="4587010" y="6214267"/>
            <a:ext cx="144016" cy="360040"/>
          </a:xfrm>
          <a:custGeom>
            <a:avLst/>
            <a:gdLst>
              <a:gd name="connsiteX0" fmla="*/ 0 w 360680"/>
              <a:gd name="connsiteY0" fmla="*/ 365760 h 426720"/>
              <a:gd name="connsiteX1" fmla="*/ 304800 w 360680"/>
              <a:gd name="connsiteY1" fmla="*/ 365760 h 426720"/>
              <a:gd name="connsiteX2" fmla="*/ 335280 w 360680"/>
              <a:gd name="connsiteY2" fmla="*/ 0 h 426720"/>
              <a:gd name="connsiteX3" fmla="*/ 335280 w 360680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80" h="426720">
                <a:moveTo>
                  <a:pt x="0" y="365760"/>
                </a:moveTo>
                <a:cubicBezTo>
                  <a:pt x="124460" y="396240"/>
                  <a:pt x="248920" y="426720"/>
                  <a:pt x="304800" y="365760"/>
                </a:cubicBezTo>
                <a:cubicBezTo>
                  <a:pt x="360680" y="304800"/>
                  <a:pt x="335280" y="0"/>
                  <a:pt x="335280" y="0"/>
                </a:cubicBezTo>
                <a:lnTo>
                  <a:pt x="335280" y="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41490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いま何時ですか</a:t>
            </a:r>
            <a:r>
              <a:rPr kumimoji="1" lang="en-US" altLang="ja-JP" sz="3200" b="1" dirty="0" smtClean="0"/>
              <a:t>?</a:t>
            </a:r>
            <a:endParaRPr kumimoji="1" lang="ja-JP" altLang="en-US" b="1" dirty="0"/>
          </a:p>
        </p:txBody>
      </p:sp>
      <p:sp>
        <p:nvSpPr>
          <p:cNvPr id="12" name="フリーフォーム 11"/>
          <p:cNvSpPr/>
          <p:nvPr/>
        </p:nvSpPr>
        <p:spPr>
          <a:xfrm rot="248681">
            <a:off x="3865159" y="4155442"/>
            <a:ext cx="189545" cy="373210"/>
          </a:xfrm>
          <a:custGeom>
            <a:avLst/>
            <a:gdLst>
              <a:gd name="connsiteX0" fmla="*/ 0 w 360680"/>
              <a:gd name="connsiteY0" fmla="*/ 365760 h 426720"/>
              <a:gd name="connsiteX1" fmla="*/ 304800 w 360680"/>
              <a:gd name="connsiteY1" fmla="*/ 365760 h 426720"/>
              <a:gd name="connsiteX2" fmla="*/ 335280 w 360680"/>
              <a:gd name="connsiteY2" fmla="*/ 0 h 426720"/>
              <a:gd name="connsiteX3" fmla="*/ 335280 w 360680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80" h="426720">
                <a:moveTo>
                  <a:pt x="0" y="365760"/>
                </a:moveTo>
                <a:cubicBezTo>
                  <a:pt x="124460" y="396240"/>
                  <a:pt x="248920" y="426720"/>
                  <a:pt x="304800" y="365760"/>
                </a:cubicBezTo>
                <a:cubicBezTo>
                  <a:pt x="360680" y="304800"/>
                  <a:pt x="335280" y="0"/>
                  <a:pt x="335280" y="0"/>
                </a:cubicBezTo>
                <a:lnTo>
                  <a:pt x="335280" y="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4499992" y="3645023"/>
            <a:ext cx="79208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716016" y="2996951"/>
            <a:ext cx="417646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疑問を表す文は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常に文末が上がる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4226970" y="5496564"/>
            <a:ext cx="79208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731026" y="4776484"/>
            <a:ext cx="417646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疑問詞疑問文は  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en-US" altLang="ja-JP" sz="4000" dirty="0" smtClean="0">
                <a:solidFill>
                  <a:schemeClr val="accent4"/>
                </a:solidFill>
              </a:rPr>
              <a:t>      </a:t>
            </a:r>
            <a:r>
              <a:rPr lang="ja-JP" altLang="en-US" sz="4000" dirty="0" smtClean="0">
                <a:solidFill>
                  <a:schemeClr val="accent4"/>
                </a:solidFill>
              </a:rPr>
              <a:t>文末が下がる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115616" y="1124744"/>
            <a:ext cx="72217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文につけられた音の上がり下がり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/>
      <p:bldP spid="10" grpId="0" animBg="1"/>
      <p:bldP spid="11" grpId="0"/>
      <p:bldP spid="12" grpId="0" animBg="1"/>
      <p:bldP spid="8" grpId="0" animBg="1"/>
      <p:bldP spid="6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619672" y="240422"/>
            <a:ext cx="6192688" cy="7694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日本語のイントネーション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83568" y="1224032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疑問を表す文は文末が上がる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5854" y="2675858"/>
            <a:ext cx="79385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B05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ふつうの文は文末が下がる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35696" y="201612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・いま何時ですか</a:t>
            </a:r>
            <a:r>
              <a:rPr kumimoji="1" lang="en-US" altLang="ja-JP" sz="3200" dirty="0" smtClean="0"/>
              <a:t>?</a:t>
            </a:r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 rot="248681">
            <a:off x="5089295" y="2022481"/>
            <a:ext cx="189545" cy="373210"/>
          </a:xfrm>
          <a:custGeom>
            <a:avLst/>
            <a:gdLst>
              <a:gd name="connsiteX0" fmla="*/ 0 w 360680"/>
              <a:gd name="connsiteY0" fmla="*/ 365760 h 426720"/>
              <a:gd name="connsiteX1" fmla="*/ 304800 w 360680"/>
              <a:gd name="connsiteY1" fmla="*/ 365760 h 426720"/>
              <a:gd name="connsiteX2" fmla="*/ 335280 w 360680"/>
              <a:gd name="connsiteY2" fmla="*/ 0 h 426720"/>
              <a:gd name="connsiteX3" fmla="*/ 335280 w 360680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80" h="426720">
                <a:moveTo>
                  <a:pt x="0" y="365760"/>
                </a:moveTo>
                <a:cubicBezTo>
                  <a:pt x="124460" y="396240"/>
                  <a:pt x="248920" y="426720"/>
                  <a:pt x="304800" y="365760"/>
                </a:cubicBezTo>
                <a:cubicBezTo>
                  <a:pt x="360680" y="304800"/>
                  <a:pt x="335280" y="0"/>
                  <a:pt x="335280" y="0"/>
                </a:cubicBezTo>
                <a:lnTo>
                  <a:pt x="335280" y="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45974" y="346794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・きのうは雪が降った</a:t>
            </a:r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 rot="10486702" flipH="1">
            <a:off x="5437421" y="3626511"/>
            <a:ext cx="105940" cy="423198"/>
          </a:xfrm>
          <a:custGeom>
            <a:avLst/>
            <a:gdLst>
              <a:gd name="connsiteX0" fmla="*/ 0 w 360680"/>
              <a:gd name="connsiteY0" fmla="*/ 365760 h 426720"/>
              <a:gd name="connsiteX1" fmla="*/ 304800 w 360680"/>
              <a:gd name="connsiteY1" fmla="*/ 365760 h 426720"/>
              <a:gd name="connsiteX2" fmla="*/ 335280 w 360680"/>
              <a:gd name="connsiteY2" fmla="*/ 0 h 426720"/>
              <a:gd name="connsiteX3" fmla="*/ 335280 w 360680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80" h="426720">
                <a:moveTo>
                  <a:pt x="0" y="365760"/>
                </a:moveTo>
                <a:cubicBezTo>
                  <a:pt x="124460" y="396240"/>
                  <a:pt x="248920" y="426720"/>
                  <a:pt x="304800" y="365760"/>
                </a:cubicBezTo>
                <a:cubicBezTo>
                  <a:pt x="360680" y="304800"/>
                  <a:pt x="335280" y="0"/>
                  <a:pt x="335280" y="0"/>
                </a:cubicBezTo>
                <a:lnTo>
                  <a:pt x="335280" y="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52120" y="2067512"/>
            <a:ext cx="3312368" cy="4001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※</a:t>
            </a:r>
            <a:r>
              <a:rPr kumimoji="1" lang="ja-JP" altLang="en-US" sz="2000" b="1" dirty="0" smtClean="0"/>
              <a:t>方言では下がる場合あり</a:t>
            </a:r>
            <a:endParaRPr kumimoji="1" lang="ja-JP" altLang="en-US" sz="2000" b="1" dirty="0"/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5580112" y="5496376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dirty="0"/>
              <a:t>　</a:t>
            </a:r>
            <a:r>
              <a:rPr lang="ja-JP" altLang="en-US" sz="3600" dirty="0" smtClean="0"/>
              <a:t>はい</a:t>
            </a:r>
            <a:r>
              <a:rPr lang="ja-JP" altLang="en-US" sz="1100" dirty="0"/>
              <a:t>　</a:t>
            </a:r>
            <a:endParaRPr lang="ja-JP" altLang="en-US" sz="3600" dirty="0"/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323528" y="4255394"/>
            <a:ext cx="8496944" cy="107721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ea typeface="ＭＳ Ｐゴシック" pitchFamily="50" charset="-128"/>
              </a:rPr>
              <a:t>また、イントネーションは、複雑なアップダウンや音の長さで、微妙なニュアンスを表現する　　　　　</a:t>
            </a:r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323528" y="5548214"/>
            <a:ext cx="4681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dirty="0" smtClean="0"/>
              <a:t>　だいじょうぶ</a:t>
            </a:r>
            <a:r>
              <a:rPr lang="ja-JP" altLang="en-US" dirty="0"/>
              <a:t>　</a:t>
            </a:r>
            <a:endParaRPr lang="ja-JP" altLang="en-US" sz="3600" dirty="0"/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3302379" y="5610134"/>
            <a:ext cx="2302817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>
                <a:ea typeface="ＭＳ Ｐゴシック" pitchFamily="50" charset="-128"/>
              </a:rPr>
              <a:t>疑い</a:t>
            </a:r>
            <a:r>
              <a:rPr lang="ja-JP" altLang="en-US" sz="3200" dirty="0" smtClean="0">
                <a:ea typeface="ＭＳ Ｐゴシック" pitchFamily="50" charset="-128"/>
              </a:rPr>
              <a:t>・念押し</a:t>
            </a:r>
            <a:endParaRPr lang="ja-JP" altLang="en-US" sz="3200" dirty="0">
              <a:ea typeface="ＭＳ Ｐゴシック" pitchFamily="50" charset="-128"/>
            </a:endParaRPr>
          </a:p>
        </p:txBody>
      </p:sp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7167240" y="5561671"/>
            <a:ext cx="1366838" cy="584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ea typeface="ＭＳ Ｐゴシック" pitchFamily="50" charset="-128"/>
              </a:rPr>
              <a:t>怪訝さ</a:t>
            </a:r>
          </a:p>
        </p:txBody>
      </p:sp>
      <p:sp>
        <p:nvSpPr>
          <p:cNvPr id="16" name="フリーフォーム 15"/>
          <p:cNvSpPr/>
          <p:nvPr/>
        </p:nvSpPr>
        <p:spPr>
          <a:xfrm>
            <a:off x="2843808" y="5815063"/>
            <a:ext cx="216024" cy="461962"/>
          </a:xfrm>
          <a:custGeom>
            <a:avLst/>
            <a:gdLst>
              <a:gd name="connsiteX0" fmla="*/ 0 w 548640"/>
              <a:gd name="connsiteY0" fmla="*/ 487680 h 830580"/>
              <a:gd name="connsiteX1" fmla="*/ 106680 w 548640"/>
              <a:gd name="connsiteY1" fmla="*/ 777240 h 830580"/>
              <a:gd name="connsiteX2" fmla="*/ 274320 w 548640"/>
              <a:gd name="connsiteY2" fmla="*/ 807720 h 830580"/>
              <a:gd name="connsiteX3" fmla="*/ 441960 w 548640"/>
              <a:gd name="connsiteY3" fmla="*/ 685800 h 830580"/>
              <a:gd name="connsiteX4" fmla="*/ 548640 w 548640"/>
              <a:gd name="connsiteY4" fmla="*/ 0 h 830580"/>
              <a:gd name="connsiteX5" fmla="*/ 548640 w 548640"/>
              <a:gd name="connsiteY5" fmla="*/ 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" h="830580">
                <a:moveTo>
                  <a:pt x="0" y="487680"/>
                </a:moveTo>
                <a:cubicBezTo>
                  <a:pt x="30480" y="605790"/>
                  <a:pt x="60960" y="723900"/>
                  <a:pt x="106680" y="777240"/>
                </a:cubicBezTo>
                <a:cubicBezTo>
                  <a:pt x="152400" y="830580"/>
                  <a:pt x="218440" y="822960"/>
                  <a:pt x="274320" y="807720"/>
                </a:cubicBezTo>
                <a:cubicBezTo>
                  <a:pt x="330200" y="792480"/>
                  <a:pt x="396240" y="820420"/>
                  <a:pt x="441960" y="685800"/>
                </a:cubicBezTo>
                <a:cubicBezTo>
                  <a:pt x="487680" y="551180"/>
                  <a:pt x="548640" y="0"/>
                  <a:pt x="548640" y="0"/>
                </a:cubicBezTo>
                <a:lnTo>
                  <a:pt x="548640" y="0"/>
                </a:ln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7" name="フリーフォーム 16"/>
          <p:cNvSpPr/>
          <p:nvPr/>
        </p:nvSpPr>
        <p:spPr>
          <a:xfrm>
            <a:off x="6629013" y="5815063"/>
            <a:ext cx="432048" cy="432048"/>
          </a:xfrm>
          <a:custGeom>
            <a:avLst/>
            <a:gdLst>
              <a:gd name="connsiteX0" fmla="*/ 0 w 548640"/>
              <a:gd name="connsiteY0" fmla="*/ 487680 h 830580"/>
              <a:gd name="connsiteX1" fmla="*/ 106680 w 548640"/>
              <a:gd name="connsiteY1" fmla="*/ 777240 h 830580"/>
              <a:gd name="connsiteX2" fmla="*/ 274320 w 548640"/>
              <a:gd name="connsiteY2" fmla="*/ 807720 h 830580"/>
              <a:gd name="connsiteX3" fmla="*/ 441960 w 548640"/>
              <a:gd name="connsiteY3" fmla="*/ 685800 h 830580"/>
              <a:gd name="connsiteX4" fmla="*/ 548640 w 548640"/>
              <a:gd name="connsiteY4" fmla="*/ 0 h 830580"/>
              <a:gd name="connsiteX5" fmla="*/ 548640 w 548640"/>
              <a:gd name="connsiteY5" fmla="*/ 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" h="830580">
                <a:moveTo>
                  <a:pt x="0" y="487680"/>
                </a:moveTo>
                <a:cubicBezTo>
                  <a:pt x="30480" y="605790"/>
                  <a:pt x="60960" y="723900"/>
                  <a:pt x="106680" y="777240"/>
                </a:cubicBezTo>
                <a:cubicBezTo>
                  <a:pt x="152400" y="830580"/>
                  <a:pt x="218440" y="822960"/>
                  <a:pt x="274320" y="807720"/>
                </a:cubicBezTo>
                <a:cubicBezTo>
                  <a:pt x="330200" y="792480"/>
                  <a:pt x="396240" y="820420"/>
                  <a:pt x="441960" y="685800"/>
                </a:cubicBezTo>
                <a:cubicBezTo>
                  <a:pt x="487680" y="551180"/>
                  <a:pt x="548640" y="0"/>
                  <a:pt x="548640" y="0"/>
                </a:cubicBezTo>
                <a:lnTo>
                  <a:pt x="548640" y="0"/>
                </a:ln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 animBg="1"/>
      <p:bldP spid="2" grpId="0" animBg="1"/>
      <p:bldP spid="11" grpId="0"/>
      <p:bldP spid="13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383868" y="222276"/>
            <a:ext cx="2016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速さ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51520" y="3284984"/>
            <a:ext cx="8677472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日本人の成人は、１秒間で８拍くら</a:t>
            </a:r>
            <a:r>
              <a:rPr lang="ja-JP" altLang="en-US" sz="3600" dirty="0">
                <a:solidFill>
                  <a:schemeClr val="accent4"/>
                </a:solidFill>
              </a:rPr>
              <a:t>い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（≒ひらがな８文字分）の音を発語するらしい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55576" y="1124744"/>
            <a:ext cx="75248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発語のスピードには個人差がある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67544" y="2060848"/>
            <a:ext cx="7200800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早口な人、スローテンポな人・・・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7380312" y="1988840"/>
            <a:ext cx="1368152" cy="76944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口調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88224" y="458112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（１秒間）</a:t>
            </a:r>
            <a:endParaRPr kumimoji="1" lang="ja-JP" altLang="en-US" sz="40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2555776" y="4581128"/>
            <a:ext cx="4032448" cy="720080"/>
          </a:xfrm>
          <a:prstGeom prst="wedgeRectCallout">
            <a:avLst>
              <a:gd name="adj1" fmla="val -57492"/>
              <a:gd name="adj2" fmla="val 18055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accent4"/>
                </a:solidFill>
              </a:rPr>
              <a:t>たなかひろみです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5661248"/>
            <a:ext cx="8064896" cy="954107"/>
          </a:xfrm>
          <a:prstGeom prst="rect">
            <a:avLst/>
          </a:prstGeom>
          <a:solidFill>
            <a:srgbClr val="99FF66">
              <a:alpha val="76078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</a:rPr>
              <a:t>※</a:t>
            </a:r>
            <a:r>
              <a:rPr lang="ja-JP" altLang="en-US" sz="2800" dirty="0" smtClean="0"/>
              <a:t>言語により発話速度は異なり、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また速さ・遅さに対する習慣や価値観も異なる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220072" y="332656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発話の速度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278092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ただおおむね・・</a:t>
            </a:r>
            <a:endParaRPr lang="en-US" altLang="ja-JP" sz="28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r="53894" b="25128"/>
          <a:stretch>
            <a:fillRect/>
          </a:stretch>
        </p:blipFill>
        <p:spPr bwMode="auto">
          <a:xfrm flipH="1">
            <a:off x="1187624" y="4509120"/>
            <a:ext cx="10081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 animBg="1"/>
      <p:bldP spid="2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23528" y="1489140"/>
            <a:ext cx="4608512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速く（急いで）話す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87524" y="3558207"/>
            <a:ext cx="4536504" cy="707886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　</a:t>
            </a:r>
            <a:r>
              <a:rPr lang="ja-JP" altLang="en-US" sz="4000" dirty="0" smtClean="0">
                <a:solidFill>
                  <a:schemeClr val="accent4"/>
                </a:solidFill>
              </a:rPr>
              <a:t>遅く（ゆっくり）話す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229168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3600" dirty="0" smtClean="0"/>
              <a:t>短時間にたくさんの情報</a:t>
            </a:r>
            <a:r>
              <a:rPr lang="ja-JP" altLang="en-US" sz="3600" dirty="0" smtClean="0"/>
              <a:t>を伝えたい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555776" y="332656"/>
            <a:ext cx="4464496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　　速さの役割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414869"/>
            <a:ext cx="79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わかりやすく伝えたい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86633" y="5209977"/>
            <a:ext cx="1622155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母親語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92870" y="5209976"/>
            <a:ext cx="3278339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フォリナー</a:t>
            </a:r>
            <a:r>
              <a:rPr lang="ja-JP" altLang="en-US" sz="3600" dirty="0"/>
              <a:t>トーク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771800" y="158627"/>
            <a:ext cx="2520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ピッチ</a:t>
            </a:r>
            <a:endParaRPr lang="en-US" altLang="ja-JP" sz="4400" dirty="0" smtClean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99592" y="2492896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6">
                    <a:lumMod val="75000"/>
                  </a:schemeClr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またピッチは、言語により異なっている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411760" y="3284984"/>
            <a:ext cx="3672408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１２５</a:t>
            </a:r>
            <a:r>
              <a:rPr lang="en-US" altLang="ja-JP" sz="3200" dirty="0" smtClean="0">
                <a:solidFill>
                  <a:schemeClr val="accent4"/>
                </a:solidFill>
              </a:rPr>
              <a:t>Hz</a:t>
            </a:r>
            <a:r>
              <a:rPr lang="ja-JP" altLang="en-US" sz="3200" dirty="0" smtClean="0">
                <a:solidFill>
                  <a:schemeClr val="accent4"/>
                </a:solidFill>
              </a:rPr>
              <a:t>　　１５００</a:t>
            </a:r>
            <a:r>
              <a:rPr lang="en-US" altLang="ja-JP" sz="3200" dirty="0" smtClean="0">
                <a:solidFill>
                  <a:schemeClr val="accent4"/>
                </a:solidFill>
              </a:rPr>
              <a:t>Hz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79512" y="5780782"/>
            <a:ext cx="8964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FFC000"/>
                </a:solidFill>
              </a:rPr>
              <a:t>★</a:t>
            </a:r>
            <a:r>
              <a:rPr lang="ja-JP" altLang="en-US" sz="3200" dirty="0" smtClean="0">
                <a:solidFill>
                  <a:schemeClr val="accent4"/>
                </a:solidFill>
              </a:rPr>
              <a:t>人種・民族に関わらず、子どもは生まれた国の</a:t>
            </a:r>
            <a:endParaRPr lang="en-US" altLang="ja-JP" sz="3200" dirty="0" smtClean="0">
              <a:solidFill>
                <a:schemeClr val="accent4"/>
              </a:solidFill>
            </a:endParaRPr>
          </a:p>
          <a:p>
            <a:r>
              <a:rPr lang="ja-JP" altLang="en-US" sz="3200" dirty="0" smtClean="0">
                <a:solidFill>
                  <a:schemeClr val="accent4"/>
                </a:solidFill>
              </a:rPr>
              <a:t>　</a:t>
            </a:r>
            <a:r>
              <a:rPr lang="ja-JP" altLang="en-US" sz="2000" dirty="0" smtClean="0">
                <a:solidFill>
                  <a:schemeClr val="accent4"/>
                </a:solidFill>
              </a:rPr>
              <a:t>　　　　　　</a:t>
            </a:r>
            <a:r>
              <a:rPr lang="ja-JP" altLang="en-US" sz="3200" dirty="0">
                <a:solidFill>
                  <a:schemeClr val="accent4"/>
                </a:solidFill>
              </a:rPr>
              <a:t>　</a:t>
            </a:r>
            <a:r>
              <a:rPr lang="ja-JP" altLang="en-US" sz="3200" dirty="0" smtClean="0">
                <a:solidFill>
                  <a:schemeClr val="accent4"/>
                </a:solidFill>
              </a:rPr>
              <a:t>　　　　　　　ことばのピッチに合わせて話す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915816" y="4869160"/>
            <a:ext cx="5832648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１２５</a:t>
            </a:r>
            <a:r>
              <a:rPr lang="en-US" altLang="ja-JP" sz="3200" dirty="0" smtClean="0">
                <a:solidFill>
                  <a:schemeClr val="accent4"/>
                </a:solidFill>
              </a:rPr>
              <a:t>Hz</a:t>
            </a:r>
            <a:r>
              <a:rPr lang="ja-JP" altLang="en-US" sz="3200" dirty="0" smtClean="0">
                <a:solidFill>
                  <a:schemeClr val="accent4"/>
                </a:solidFill>
              </a:rPr>
              <a:t>　　　　　　　　　　８０００</a:t>
            </a:r>
            <a:r>
              <a:rPr lang="en-US" altLang="ja-JP" sz="3200" dirty="0" smtClean="0">
                <a:solidFill>
                  <a:schemeClr val="accent4"/>
                </a:solidFill>
              </a:rPr>
              <a:t>Hz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851920" y="4072950"/>
            <a:ext cx="3888432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７５０</a:t>
            </a:r>
            <a:r>
              <a:rPr lang="en-US" altLang="ja-JP" sz="3200" dirty="0" smtClean="0">
                <a:solidFill>
                  <a:schemeClr val="accent4"/>
                </a:solidFill>
              </a:rPr>
              <a:t>Hz</a:t>
            </a:r>
            <a:r>
              <a:rPr lang="ja-JP" altLang="en-US" dirty="0" smtClean="0">
                <a:solidFill>
                  <a:schemeClr val="accent4"/>
                </a:solidFill>
              </a:rPr>
              <a:t>　　　　</a:t>
            </a:r>
            <a:r>
              <a:rPr lang="ja-JP" altLang="en-US" sz="1400" dirty="0" smtClean="0">
                <a:solidFill>
                  <a:schemeClr val="accent4"/>
                </a:solidFill>
              </a:rPr>
              <a:t>　</a:t>
            </a:r>
            <a:r>
              <a:rPr lang="ja-JP" altLang="en-US" sz="3200" dirty="0" smtClean="0">
                <a:solidFill>
                  <a:schemeClr val="accent4"/>
                </a:solidFill>
              </a:rPr>
              <a:t>５０００</a:t>
            </a:r>
            <a:r>
              <a:rPr lang="en-US" altLang="ja-JP" sz="3200" dirty="0" smtClean="0">
                <a:solidFill>
                  <a:schemeClr val="accent4"/>
                </a:solidFill>
              </a:rPr>
              <a:t>Hz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5536" y="3212976"/>
            <a:ext cx="2016224" cy="7078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日本語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115616" y="4000942"/>
            <a:ext cx="2736304" cy="7078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英語（米語）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39552" y="4797152"/>
            <a:ext cx="2376264" cy="76944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ロシア語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910541" y="3562393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292080" y="4354481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342589" y="5181872"/>
            <a:ext cx="266429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4932040" y="260648"/>
            <a:ext cx="3996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発声の音の高さ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051720" y="1772816"/>
            <a:ext cx="5112568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性別・年齢・体格　その他</a:t>
            </a:r>
            <a:endParaRPr lang="ja-JP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1619672" y="1052736"/>
            <a:ext cx="612068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声の高さには個人差がある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  <p:bldP spid="12" grpId="0" animBg="1"/>
      <p:bldP spid="5" grpId="0" animBg="1"/>
      <p:bldP spid="6" grpId="0" animBg="1"/>
      <p:bldP spid="8" grpId="0" animBg="1"/>
      <p:bldP spid="15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971600" y="1412776"/>
            <a:ext cx="7272808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声の高さは、気分を色濃く表す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83568" y="2420888"/>
            <a:ext cx="1800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高い声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83568" y="3645024"/>
            <a:ext cx="1800200" cy="707886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低い声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43808" y="2420888"/>
            <a:ext cx="1800200" cy="70788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明るさ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796136" y="2420888"/>
            <a:ext cx="1800200" cy="70788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緊張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843808" y="3645024"/>
            <a:ext cx="1800200" cy="70788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暗さ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796136" y="3645024"/>
            <a:ext cx="1800200" cy="70788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弛緩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888133" y="4891402"/>
            <a:ext cx="1368152" cy="769441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声調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5536" y="2276872"/>
            <a:ext cx="8568952" cy="10081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95536" y="3501008"/>
            <a:ext cx="8568952" cy="10081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3894" b="25128"/>
          <a:stretch>
            <a:fillRect/>
          </a:stretch>
        </p:blipFill>
        <p:spPr bwMode="auto">
          <a:xfrm>
            <a:off x="4644008" y="2276872"/>
            <a:ext cx="1030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100832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40352" y="3573016"/>
            <a:ext cx="1152128" cy="9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276872"/>
            <a:ext cx="923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139952" y="580526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中国語の声調ではない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49390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声の調子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03848" y="4941168"/>
            <a:ext cx="50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＝</a:t>
            </a:r>
            <a:endParaRPr kumimoji="1" lang="ja-JP" altLang="en-US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5124" y="489140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を担っている</a:t>
            </a:r>
            <a:endParaRPr kumimoji="1" lang="ja-JP" altLang="en-US" sz="40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555776" y="332656"/>
            <a:ext cx="4464496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声の高さの役割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" grpId="0"/>
      <p:bldP spid="3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267744" y="476672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声の大きさ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770586" y="4045095"/>
            <a:ext cx="792088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0070C0"/>
                </a:solidFill>
              </a:rPr>
              <a:t>　</a:t>
            </a:r>
            <a:r>
              <a:rPr lang="ja-JP" altLang="en-US" sz="3600" dirty="0" smtClean="0">
                <a:solidFill>
                  <a:schemeClr val="accent4"/>
                </a:solidFill>
              </a:rPr>
              <a:t>言語による声の大きさの違いはあるか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652120" y="548680"/>
            <a:ext cx="3060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発話の音量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331640" y="5301208"/>
            <a:ext cx="684076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強勢や音の高さ、国民性との関連あり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499992" y="4784409"/>
            <a:ext cx="360040" cy="360040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331640" y="1556792"/>
            <a:ext cx="655272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声の</a:t>
            </a:r>
            <a:r>
              <a:rPr lang="ja-JP" altLang="en-US" sz="4000" dirty="0">
                <a:solidFill>
                  <a:schemeClr val="accent4"/>
                </a:solidFill>
              </a:rPr>
              <a:t>大</a:t>
            </a:r>
            <a:r>
              <a:rPr lang="ja-JP" altLang="en-US" sz="4000" dirty="0" smtClean="0">
                <a:solidFill>
                  <a:schemeClr val="accent4"/>
                </a:solidFill>
              </a:rPr>
              <a:t>きさには個人差がある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123728" y="2492896"/>
            <a:ext cx="5112568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体格・年齢・性別　その他</a:t>
            </a:r>
            <a:endParaRPr lang="ja-JP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0586" y="34288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では・・・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5" grpId="0" animBg="1"/>
      <p:bldP spid="7" grpId="0" animBg="1"/>
      <p:bldP spid="11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67544" y="2132856"/>
            <a:ext cx="8496944" cy="2677656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2400" dirty="0" smtClean="0">
              <a:solidFill>
                <a:schemeClr val="accent4"/>
              </a:solidFill>
            </a:endParaRPr>
          </a:p>
          <a:p>
            <a:endParaRPr lang="en-US" altLang="ja-JP" sz="4000" dirty="0" smtClean="0">
              <a:solidFill>
                <a:schemeClr val="accent4"/>
              </a:solidFill>
            </a:endParaRPr>
          </a:p>
          <a:p>
            <a:endParaRPr lang="en-US" altLang="ja-JP" sz="4000" dirty="0" smtClean="0">
              <a:solidFill>
                <a:schemeClr val="accent4"/>
              </a:solidFill>
            </a:endParaRPr>
          </a:p>
          <a:p>
            <a:endParaRPr lang="en-US" altLang="ja-JP" sz="4000" dirty="0" smtClean="0">
              <a:solidFill>
                <a:schemeClr val="accent4"/>
              </a:solidFill>
            </a:endParaRPr>
          </a:p>
          <a:p>
            <a:endParaRPr lang="ja-JP" altLang="en-US" sz="24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83568" y="3140968"/>
            <a:ext cx="705678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普通の会話　６０ｄ</a:t>
            </a:r>
            <a:r>
              <a:rPr lang="en-US" altLang="ja-JP" sz="4000" dirty="0" smtClean="0">
                <a:solidFill>
                  <a:schemeClr val="accent4"/>
                </a:solidFill>
              </a:rPr>
              <a:t>B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　　　　　</a:t>
            </a:r>
            <a:r>
              <a:rPr lang="en-US" altLang="ja-JP" sz="3600" b="1" dirty="0" smtClean="0">
                <a:solidFill>
                  <a:schemeClr val="accent4"/>
                </a:solidFill>
                <a:sym typeface="Webdings"/>
              </a:rPr>
              <a:t>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83568" y="4005064"/>
            <a:ext cx="784887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うるさい場所での会話　８０ｄ</a:t>
            </a:r>
            <a:r>
              <a:rPr lang="en-US" altLang="ja-JP" sz="4000" dirty="0" smtClean="0">
                <a:solidFill>
                  <a:schemeClr val="accent4"/>
                </a:solidFill>
              </a:rPr>
              <a:t>B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　</a:t>
            </a:r>
            <a:r>
              <a:rPr lang="en-US" altLang="ja-JP" sz="3600" b="1" dirty="0" smtClean="0">
                <a:solidFill>
                  <a:schemeClr val="accent4"/>
                </a:solidFill>
                <a:sym typeface="Webdings"/>
              </a:rPr>
              <a:t>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83568" y="2276872"/>
            <a:ext cx="547260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ささやき声　２０ｄ</a:t>
            </a:r>
            <a:r>
              <a:rPr lang="en-US" altLang="ja-JP" sz="4000" dirty="0" smtClean="0">
                <a:solidFill>
                  <a:schemeClr val="accent4"/>
                </a:solidFill>
              </a:rPr>
              <a:t>B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　</a:t>
            </a:r>
            <a:r>
              <a:rPr lang="en-US" altLang="ja-JP" sz="3200" b="1" dirty="0" smtClean="0">
                <a:solidFill>
                  <a:schemeClr val="accent4"/>
                </a:solidFill>
                <a:sym typeface="Webdings"/>
              </a:rPr>
              <a:t></a:t>
            </a:r>
            <a:endParaRPr lang="ja-JP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3568" y="2132856"/>
            <a:ext cx="72008" cy="26642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555776" y="332656"/>
            <a:ext cx="4176464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声の大きさの役割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95536" y="1268760"/>
            <a:ext cx="806489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00206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000" dirty="0" smtClean="0">
                <a:solidFill>
                  <a:schemeClr val="accent4"/>
                </a:solidFill>
              </a:rPr>
              <a:t>状況に合わせての音量の調節</a:t>
            </a:r>
            <a:endParaRPr lang="ja-JP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806489" y="5229200"/>
            <a:ext cx="770485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※</a:t>
            </a:r>
            <a:r>
              <a:rPr lang="ja-JP" altLang="en-US" sz="4000" dirty="0" smtClean="0">
                <a:solidFill>
                  <a:schemeClr val="accent4"/>
                </a:solidFill>
              </a:rPr>
              <a:t>伝達のための適切な音量を選択</a:t>
            </a:r>
            <a:endParaRPr lang="ja-JP" altLang="en-US" sz="36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44008" y="2636912"/>
            <a:ext cx="4032448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400" dirty="0" smtClean="0">
                <a:solidFill>
                  <a:schemeClr val="accent4"/>
                </a:solidFill>
              </a:rPr>
              <a:t>ex..</a:t>
            </a:r>
            <a:r>
              <a:rPr lang="ja-JP" altLang="en-US" sz="4400" dirty="0" smtClean="0">
                <a:solidFill>
                  <a:schemeClr val="accent4"/>
                </a:solidFill>
              </a:rPr>
              <a:t>危険の伝達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755576" y="1412776"/>
            <a:ext cx="78488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400" dirty="0" smtClean="0">
                <a:solidFill>
                  <a:schemeClr val="accent4"/>
                </a:solidFill>
              </a:rPr>
              <a:t>声の大きさは注意喚起を促す</a:t>
            </a:r>
            <a:endParaRPr lang="en-US" altLang="ja-JP" sz="4400" dirty="0" smtClean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755374" y="4051853"/>
            <a:ext cx="66249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400" dirty="0" smtClean="0">
                <a:solidFill>
                  <a:schemeClr val="accent4"/>
                </a:solidFill>
              </a:rPr>
              <a:t>声の大きさは驚きを表す</a:t>
            </a:r>
            <a:endParaRPr lang="en-US" altLang="ja-JP" sz="4400" dirty="0" smtClean="0">
              <a:solidFill>
                <a:schemeClr val="accent4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2627784" y="5157192"/>
            <a:ext cx="2880320" cy="936104"/>
          </a:xfrm>
          <a:prstGeom prst="wedgeRectCallout">
            <a:avLst>
              <a:gd name="adj1" fmla="val 68833"/>
              <a:gd name="adj2" fmla="val 2852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2"/>
                </a:solidFill>
              </a:rPr>
              <a:t>わすれた</a:t>
            </a:r>
            <a:r>
              <a:rPr kumimoji="1" lang="ja-JP" altLang="en-US" sz="4000" b="1" dirty="0" smtClean="0">
                <a:solidFill>
                  <a:schemeClr val="tx2"/>
                </a:solidFill>
              </a:rPr>
              <a:t>！</a:t>
            </a:r>
            <a:endParaRPr kumimoji="1" lang="ja-JP" altLang="en-US" sz="4000" b="1" dirty="0">
              <a:solidFill>
                <a:schemeClr val="tx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1396625" cy="1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555776" y="332656"/>
            <a:ext cx="4176464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声の大きさの役割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3" name="爆発 1 12"/>
          <p:cNvSpPr/>
          <p:nvPr/>
        </p:nvSpPr>
        <p:spPr>
          <a:xfrm>
            <a:off x="899592" y="2276872"/>
            <a:ext cx="3672408" cy="1656184"/>
          </a:xfrm>
          <a:prstGeom prst="irregularSeal1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2"/>
                </a:solidFill>
              </a:rPr>
              <a:t>くるま！</a:t>
            </a:r>
            <a:endParaRPr lang="ja-JP" alt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/>
      <p:bldP spid="10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411760" y="332656"/>
            <a:ext cx="4392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ストレス（強勢）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755576" y="1268760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文の中で対比的に強く音を出す部分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51520" y="2348880"/>
            <a:ext cx="5040560" cy="7694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英語はストレス言語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763688" y="350100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800" dirty="0" smtClean="0">
                <a:solidFill>
                  <a:schemeClr val="accent4"/>
                </a:solidFill>
              </a:rPr>
              <a:t>This</a:t>
            </a:r>
            <a:r>
              <a:rPr lang="ja-JP" altLang="en-US" sz="4800" dirty="0" smtClean="0">
                <a:solidFill>
                  <a:schemeClr val="accent4"/>
                </a:solidFill>
              </a:rPr>
              <a:t>　</a:t>
            </a:r>
            <a:r>
              <a:rPr lang="en-US" altLang="ja-JP" sz="4800" dirty="0" smtClean="0">
                <a:solidFill>
                  <a:schemeClr val="accent4"/>
                </a:solidFill>
              </a:rPr>
              <a:t>is  an  apple.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23528" y="4581128"/>
            <a:ext cx="5904656" cy="7694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日本語はアクセント言語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71600" y="3284984"/>
            <a:ext cx="0" cy="936104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763688" y="5589240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これは、りんごです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13" name="カギ線コネクタ 12"/>
          <p:cNvCxnSpPr/>
          <p:nvPr/>
        </p:nvCxnSpPr>
        <p:spPr>
          <a:xfrm rot="10800000" flipV="1">
            <a:off x="1907708" y="5733256"/>
            <a:ext cx="1440157" cy="503236"/>
          </a:xfrm>
          <a:prstGeom prst="bentConnector3">
            <a:avLst>
              <a:gd name="adj1" fmla="val 7222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カギ線コネクタ 14"/>
          <p:cNvCxnSpPr/>
          <p:nvPr/>
        </p:nvCxnSpPr>
        <p:spPr>
          <a:xfrm rot="10800000" flipV="1">
            <a:off x="3635896" y="5661248"/>
            <a:ext cx="1224136" cy="576064"/>
          </a:xfrm>
          <a:prstGeom prst="bentConnector3">
            <a:avLst>
              <a:gd name="adj1" fmla="val 6991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716016" y="5661248"/>
            <a:ext cx="10801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7164288" y="3645024"/>
            <a:ext cx="576064" cy="577155"/>
            <a:chOff x="1187450" y="3500438"/>
            <a:chExt cx="792163" cy="865187"/>
          </a:xfrm>
        </p:grpSpPr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71437 w 46"/>
                <a:gd name="T1" fmla="*/ 0 h 227"/>
                <a:gd name="T2" fmla="*/ 0 w 46"/>
                <a:gd name="T3" fmla="*/ 115824 h 227"/>
                <a:gd name="T4" fmla="*/ 71437 w 46"/>
                <a:gd name="T5" fmla="*/ 144462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979712" y="3212976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6056" y="3356992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1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4"/>
          <p:cNvSpPr txBox="1">
            <a:spLocks noChangeArrowheads="1"/>
          </p:cNvSpPr>
          <p:nvPr/>
        </p:nvSpPr>
        <p:spPr bwMode="auto">
          <a:xfrm>
            <a:off x="827584" y="1124744"/>
            <a:ext cx="7920880" cy="193899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/>
              <a:t>発達障害の</a:t>
            </a:r>
            <a:r>
              <a:rPr lang="ja-JP" altLang="en-US" sz="4000" dirty="0" smtClean="0"/>
              <a:t>子どもの多くが、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プロソディの理解に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  障害を持っている</a:t>
            </a:r>
            <a:endParaRPr lang="ja-JP" altLang="en-US" sz="4000" dirty="0"/>
          </a:p>
        </p:txBody>
      </p:sp>
      <p:sp>
        <p:nvSpPr>
          <p:cNvPr id="4101" name="テキスト ボックス 7"/>
          <p:cNvSpPr txBox="1">
            <a:spLocks noChangeArrowheads="1"/>
          </p:cNvSpPr>
          <p:nvPr/>
        </p:nvSpPr>
        <p:spPr bwMode="auto">
          <a:xfrm>
            <a:off x="395536" y="260648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また・</a:t>
            </a:r>
            <a:r>
              <a:rPr lang="ja-JP" altLang="en-US" sz="3600" dirty="0"/>
              <a:t>・</a:t>
            </a:r>
          </a:p>
        </p:txBody>
      </p:sp>
      <p:sp>
        <p:nvSpPr>
          <p:cNvPr id="4103" name="テキスト ボックス 10"/>
          <p:cNvSpPr txBox="1">
            <a:spLocks noChangeArrowheads="1"/>
          </p:cNvSpPr>
          <p:nvPr/>
        </p:nvSpPr>
        <p:spPr bwMode="auto">
          <a:xfrm>
            <a:off x="755576" y="4005064"/>
            <a:ext cx="7992888" cy="132343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39700">
              <a:srgbClr val="0070C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ことばのプロソディで表現された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気持ちや意図が伝わりにくい</a:t>
            </a:r>
            <a:endParaRPr lang="en-US" altLang="ja-JP" sz="4000" dirty="0" smtClean="0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5292080" y="5517232"/>
            <a:ext cx="36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という問題がある</a:t>
            </a:r>
            <a:endParaRPr lang="ja-JP" altLang="en-US" sz="3600" dirty="0"/>
          </a:p>
        </p:txBody>
      </p: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323528" y="3212976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それによって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3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467544" y="1556792"/>
            <a:ext cx="8424936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ストレスは、文の中で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　　　　強調したい部分に使われる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67544" y="332656"/>
            <a:ext cx="8352928" cy="76944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しかし、日本語にもストレスはある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1043608" y="3212976"/>
            <a:ext cx="6624736" cy="936104"/>
          </a:xfrm>
          <a:prstGeom prst="wedgeRectCallout">
            <a:avLst>
              <a:gd name="adj1" fmla="val 54970"/>
              <a:gd name="adj2" fmla="val 2831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私じゃない。</a:t>
            </a:r>
            <a:r>
              <a:rPr lang="ja-JP" altLang="en-US" sz="4400" b="1" dirty="0" smtClean="0">
                <a:solidFill>
                  <a:schemeClr val="tx2"/>
                </a:solidFill>
              </a:rPr>
              <a:t>おにいちゃん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だよ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1043608" y="4475064"/>
            <a:ext cx="5184576" cy="936104"/>
          </a:xfrm>
          <a:prstGeom prst="wedgeRectCallout">
            <a:avLst>
              <a:gd name="adj1" fmla="val 54970"/>
              <a:gd name="adj2" fmla="val 2831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accent4"/>
                </a:solidFill>
              </a:rPr>
              <a:t>遠足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は、</a:t>
            </a:r>
            <a:r>
              <a:rPr lang="ja-JP" altLang="en-US" sz="4400" b="1" dirty="0" smtClean="0">
                <a:solidFill>
                  <a:schemeClr val="tx2"/>
                </a:solidFill>
              </a:rPr>
              <a:t>明日</a:t>
            </a:r>
            <a:r>
              <a:rPr lang="ja-JP" altLang="en-US" sz="3600" dirty="0" smtClean="0">
                <a:solidFill>
                  <a:schemeClr val="tx2"/>
                </a:solidFill>
              </a:rPr>
              <a:t>、でしょ！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grpSp>
        <p:nvGrpSpPr>
          <p:cNvPr id="8" name="グループ化 40"/>
          <p:cNvGrpSpPr>
            <a:grpSpLocks/>
          </p:cNvGrpSpPr>
          <p:nvPr/>
        </p:nvGrpSpPr>
        <p:grpSpPr bwMode="auto">
          <a:xfrm>
            <a:off x="8032048" y="3429744"/>
            <a:ext cx="932440" cy="863352"/>
            <a:chOff x="7812360" y="898280"/>
            <a:chExt cx="1074727" cy="1080120"/>
          </a:xfrm>
        </p:grpSpPr>
        <p:grpSp>
          <p:nvGrpSpPr>
            <p:cNvPr id="9" name="グループ化 34"/>
            <p:cNvGrpSpPr>
              <a:grpSpLocks/>
            </p:cNvGrpSpPr>
            <p:nvPr/>
          </p:nvGrpSpPr>
          <p:grpSpPr bwMode="auto">
            <a:xfrm rot="-453180">
              <a:off x="7878975" y="898280"/>
              <a:ext cx="1008112" cy="1080120"/>
              <a:chOff x="7469496" y="1181100"/>
              <a:chExt cx="849004" cy="889133"/>
            </a:xfrm>
          </p:grpSpPr>
          <p:sp>
            <p:nvSpPr>
              <p:cNvPr id="12" name="円/楕円 11"/>
              <p:cNvSpPr/>
              <p:nvPr/>
            </p:nvSpPr>
            <p:spPr>
              <a:xfrm flipH="1">
                <a:off x="7402087" y="1121017"/>
                <a:ext cx="761353" cy="864731"/>
              </a:xfrm>
              <a:prstGeom prst="ellipse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 flipH="1">
                <a:off x="7589829" y="1620877"/>
                <a:ext cx="65220" cy="71679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7664637" y="1883985"/>
                <a:ext cx="75869" cy="109807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7421700" y="1093967"/>
                <a:ext cx="834561" cy="817453"/>
              </a:xfrm>
              <a:custGeom>
                <a:avLst/>
                <a:gdLst>
                  <a:gd name="connsiteX0" fmla="*/ 63500 w 825500"/>
                  <a:gd name="connsiteY0" fmla="*/ 139700 h 818084"/>
                  <a:gd name="connsiteX1" fmla="*/ 165100 w 825500"/>
                  <a:gd name="connsiteY1" fmla="*/ 152400 h 818084"/>
                  <a:gd name="connsiteX2" fmla="*/ 203200 w 825500"/>
                  <a:gd name="connsiteY2" fmla="*/ 165100 h 818084"/>
                  <a:gd name="connsiteX3" fmla="*/ 292100 w 825500"/>
                  <a:gd name="connsiteY3" fmla="*/ 177800 h 818084"/>
                  <a:gd name="connsiteX4" fmla="*/ 368300 w 825500"/>
                  <a:gd name="connsiteY4" fmla="*/ 241300 h 818084"/>
                  <a:gd name="connsiteX5" fmla="*/ 469900 w 825500"/>
                  <a:gd name="connsiteY5" fmla="*/ 254000 h 818084"/>
                  <a:gd name="connsiteX6" fmla="*/ 495300 w 825500"/>
                  <a:gd name="connsiteY6" fmla="*/ 292100 h 818084"/>
                  <a:gd name="connsiteX7" fmla="*/ 558800 w 825500"/>
                  <a:gd name="connsiteY7" fmla="*/ 406400 h 818084"/>
                  <a:gd name="connsiteX8" fmla="*/ 596900 w 825500"/>
                  <a:gd name="connsiteY8" fmla="*/ 419100 h 818084"/>
                  <a:gd name="connsiteX9" fmla="*/ 622300 w 825500"/>
                  <a:gd name="connsiteY9" fmla="*/ 609600 h 818084"/>
                  <a:gd name="connsiteX10" fmla="*/ 635000 w 825500"/>
                  <a:gd name="connsiteY10" fmla="*/ 647700 h 818084"/>
                  <a:gd name="connsiteX11" fmla="*/ 596900 w 825500"/>
                  <a:gd name="connsiteY11" fmla="*/ 673100 h 818084"/>
                  <a:gd name="connsiteX12" fmla="*/ 596900 w 825500"/>
                  <a:gd name="connsiteY12" fmla="*/ 762000 h 818084"/>
                  <a:gd name="connsiteX13" fmla="*/ 622300 w 825500"/>
                  <a:gd name="connsiteY13" fmla="*/ 800100 h 818084"/>
                  <a:gd name="connsiteX14" fmla="*/ 660400 w 825500"/>
                  <a:gd name="connsiteY14" fmla="*/ 812800 h 818084"/>
                  <a:gd name="connsiteX15" fmla="*/ 800100 w 825500"/>
                  <a:gd name="connsiteY15" fmla="*/ 800100 h 818084"/>
                  <a:gd name="connsiteX16" fmla="*/ 812800 w 825500"/>
                  <a:gd name="connsiteY16" fmla="*/ 749300 h 818084"/>
                  <a:gd name="connsiteX17" fmla="*/ 825500 w 825500"/>
                  <a:gd name="connsiteY17" fmla="*/ 685800 h 818084"/>
                  <a:gd name="connsiteX18" fmla="*/ 812800 w 825500"/>
                  <a:gd name="connsiteY18" fmla="*/ 444500 h 818084"/>
                  <a:gd name="connsiteX19" fmla="*/ 800100 w 825500"/>
                  <a:gd name="connsiteY19" fmla="*/ 406400 h 818084"/>
                  <a:gd name="connsiteX20" fmla="*/ 787400 w 825500"/>
                  <a:gd name="connsiteY20" fmla="*/ 355600 h 818084"/>
                  <a:gd name="connsiteX21" fmla="*/ 749300 w 825500"/>
                  <a:gd name="connsiteY21" fmla="*/ 241300 h 818084"/>
                  <a:gd name="connsiteX22" fmla="*/ 736600 w 825500"/>
                  <a:gd name="connsiteY22" fmla="*/ 203200 h 818084"/>
                  <a:gd name="connsiteX23" fmla="*/ 685800 w 825500"/>
                  <a:gd name="connsiteY23" fmla="*/ 127000 h 818084"/>
                  <a:gd name="connsiteX24" fmla="*/ 660400 w 825500"/>
                  <a:gd name="connsiteY24" fmla="*/ 88900 h 818084"/>
                  <a:gd name="connsiteX25" fmla="*/ 622300 w 825500"/>
                  <a:gd name="connsiteY25" fmla="*/ 12700 h 818084"/>
                  <a:gd name="connsiteX26" fmla="*/ 584200 w 825500"/>
                  <a:gd name="connsiteY26" fmla="*/ 0 h 818084"/>
                  <a:gd name="connsiteX27" fmla="*/ 241300 w 825500"/>
                  <a:gd name="connsiteY27" fmla="*/ 12700 h 818084"/>
                  <a:gd name="connsiteX28" fmla="*/ 190500 w 825500"/>
                  <a:gd name="connsiteY28" fmla="*/ 25400 h 818084"/>
                  <a:gd name="connsiteX29" fmla="*/ 114300 w 825500"/>
                  <a:gd name="connsiteY29" fmla="*/ 50800 h 818084"/>
                  <a:gd name="connsiteX30" fmla="*/ 38100 w 825500"/>
                  <a:gd name="connsiteY30" fmla="*/ 165100 h 818084"/>
                  <a:gd name="connsiteX31" fmla="*/ 12700 w 825500"/>
                  <a:gd name="connsiteY31" fmla="*/ 203200 h 818084"/>
                  <a:gd name="connsiteX32" fmla="*/ 0 w 825500"/>
                  <a:gd name="connsiteY32" fmla="*/ 241300 h 818084"/>
                  <a:gd name="connsiteX33" fmla="*/ 38100 w 825500"/>
                  <a:gd name="connsiteY33" fmla="*/ 254000 h 818084"/>
                  <a:gd name="connsiteX34" fmla="*/ 76200 w 825500"/>
                  <a:gd name="connsiteY34" fmla="*/ 215900 h 818084"/>
                  <a:gd name="connsiteX35" fmla="*/ 165100 w 825500"/>
                  <a:gd name="connsiteY35" fmla="*/ 152400 h 81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25500" h="818084">
                    <a:moveTo>
                      <a:pt x="63500" y="139700"/>
                    </a:moveTo>
                    <a:cubicBezTo>
                      <a:pt x="97367" y="143933"/>
                      <a:pt x="131520" y="146295"/>
                      <a:pt x="165100" y="152400"/>
                    </a:cubicBezTo>
                    <a:cubicBezTo>
                      <a:pt x="178271" y="154795"/>
                      <a:pt x="190073" y="162475"/>
                      <a:pt x="203200" y="165100"/>
                    </a:cubicBezTo>
                    <a:cubicBezTo>
                      <a:pt x="232553" y="170971"/>
                      <a:pt x="262467" y="173567"/>
                      <a:pt x="292100" y="177800"/>
                    </a:cubicBezTo>
                    <a:cubicBezTo>
                      <a:pt x="307184" y="192884"/>
                      <a:pt x="343988" y="234669"/>
                      <a:pt x="368300" y="241300"/>
                    </a:cubicBezTo>
                    <a:cubicBezTo>
                      <a:pt x="401228" y="250280"/>
                      <a:pt x="436033" y="249767"/>
                      <a:pt x="469900" y="254000"/>
                    </a:cubicBezTo>
                    <a:cubicBezTo>
                      <a:pt x="478367" y="266700"/>
                      <a:pt x="488474" y="278448"/>
                      <a:pt x="495300" y="292100"/>
                    </a:cubicBezTo>
                    <a:cubicBezTo>
                      <a:pt x="513192" y="327884"/>
                      <a:pt x="510748" y="390383"/>
                      <a:pt x="558800" y="406400"/>
                    </a:cubicBezTo>
                    <a:lnTo>
                      <a:pt x="596900" y="419100"/>
                    </a:lnTo>
                    <a:cubicBezTo>
                      <a:pt x="629347" y="516442"/>
                      <a:pt x="594677" y="402424"/>
                      <a:pt x="622300" y="609600"/>
                    </a:cubicBezTo>
                    <a:cubicBezTo>
                      <a:pt x="624069" y="622870"/>
                      <a:pt x="630767" y="635000"/>
                      <a:pt x="635000" y="647700"/>
                    </a:cubicBezTo>
                    <a:cubicBezTo>
                      <a:pt x="622300" y="656167"/>
                      <a:pt x="606435" y="661181"/>
                      <a:pt x="596900" y="673100"/>
                    </a:cubicBezTo>
                    <a:cubicBezTo>
                      <a:pt x="575471" y="699886"/>
                      <a:pt x="585138" y="734554"/>
                      <a:pt x="596900" y="762000"/>
                    </a:cubicBezTo>
                    <a:cubicBezTo>
                      <a:pt x="602913" y="776029"/>
                      <a:pt x="610381" y="790565"/>
                      <a:pt x="622300" y="800100"/>
                    </a:cubicBezTo>
                    <a:cubicBezTo>
                      <a:pt x="632753" y="808463"/>
                      <a:pt x="647700" y="808567"/>
                      <a:pt x="660400" y="812800"/>
                    </a:cubicBezTo>
                    <a:cubicBezTo>
                      <a:pt x="706967" y="808567"/>
                      <a:pt x="756938" y="818084"/>
                      <a:pt x="800100" y="800100"/>
                    </a:cubicBezTo>
                    <a:cubicBezTo>
                      <a:pt x="816212" y="793387"/>
                      <a:pt x="809014" y="766339"/>
                      <a:pt x="812800" y="749300"/>
                    </a:cubicBezTo>
                    <a:cubicBezTo>
                      <a:pt x="817483" y="728228"/>
                      <a:pt x="821267" y="706967"/>
                      <a:pt x="825500" y="685800"/>
                    </a:cubicBezTo>
                    <a:cubicBezTo>
                      <a:pt x="821267" y="605367"/>
                      <a:pt x="820092" y="524714"/>
                      <a:pt x="812800" y="444500"/>
                    </a:cubicBezTo>
                    <a:cubicBezTo>
                      <a:pt x="811588" y="431168"/>
                      <a:pt x="803778" y="419272"/>
                      <a:pt x="800100" y="406400"/>
                    </a:cubicBezTo>
                    <a:cubicBezTo>
                      <a:pt x="795305" y="389617"/>
                      <a:pt x="792416" y="372318"/>
                      <a:pt x="787400" y="355600"/>
                    </a:cubicBezTo>
                    <a:lnTo>
                      <a:pt x="749300" y="241300"/>
                    </a:lnTo>
                    <a:cubicBezTo>
                      <a:pt x="745067" y="228600"/>
                      <a:pt x="744026" y="214339"/>
                      <a:pt x="736600" y="203200"/>
                    </a:cubicBezTo>
                    <a:lnTo>
                      <a:pt x="685800" y="127000"/>
                    </a:lnTo>
                    <a:cubicBezTo>
                      <a:pt x="677333" y="114300"/>
                      <a:pt x="665227" y="103380"/>
                      <a:pt x="660400" y="88900"/>
                    </a:cubicBezTo>
                    <a:cubicBezTo>
                      <a:pt x="652034" y="63801"/>
                      <a:pt x="644681" y="30605"/>
                      <a:pt x="622300" y="12700"/>
                    </a:cubicBezTo>
                    <a:cubicBezTo>
                      <a:pt x="611847" y="4337"/>
                      <a:pt x="596900" y="4233"/>
                      <a:pt x="584200" y="0"/>
                    </a:cubicBezTo>
                    <a:cubicBezTo>
                      <a:pt x="469900" y="4233"/>
                      <a:pt x="355441" y="5336"/>
                      <a:pt x="241300" y="12700"/>
                    </a:cubicBezTo>
                    <a:cubicBezTo>
                      <a:pt x="223882" y="13824"/>
                      <a:pt x="207218" y="20384"/>
                      <a:pt x="190500" y="25400"/>
                    </a:cubicBezTo>
                    <a:cubicBezTo>
                      <a:pt x="164855" y="33093"/>
                      <a:pt x="114300" y="50800"/>
                      <a:pt x="114300" y="50800"/>
                    </a:cubicBezTo>
                    <a:lnTo>
                      <a:pt x="38100" y="165100"/>
                    </a:lnTo>
                    <a:cubicBezTo>
                      <a:pt x="29633" y="177800"/>
                      <a:pt x="17527" y="188720"/>
                      <a:pt x="12700" y="203200"/>
                    </a:cubicBezTo>
                    <a:lnTo>
                      <a:pt x="0" y="241300"/>
                    </a:lnTo>
                    <a:cubicBezTo>
                      <a:pt x="12700" y="245533"/>
                      <a:pt x="25400" y="258233"/>
                      <a:pt x="38100" y="254000"/>
                    </a:cubicBezTo>
                    <a:cubicBezTo>
                      <a:pt x="55139" y="248320"/>
                      <a:pt x="62023" y="226927"/>
                      <a:pt x="76200" y="215900"/>
                    </a:cubicBezTo>
                    <a:cubicBezTo>
                      <a:pt x="197972" y="121188"/>
                      <a:pt x="122854" y="194646"/>
                      <a:pt x="165100" y="15240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0" name="円弧 9"/>
            <p:cNvSpPr/>
            <p:nvPr/>
          </p:nvSpPr>
          <p:spPr>
            <a:xfrm>
              <a:off x="7812360" y="1268818"/>
              <a:ext cx="287648" cy="72256"/>
            </a:xfrm>
            <a:prstGeom prst="arc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円弧 10"/>
            <p:cNvSpPr/>
            <p:nvPr/>
          </p:nvSpPr>
          <p:spPr>
            <a:xfrm>
              <a:off x="8172710" y="1268818"/>
              <a:ext cx="287648" cy="72256"/>
            </a:xfrm>
            <a:prstGeom prst="arc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597736" y="4246829"/>
            <a:ext cx="941388" cy="1293813"/>
            <a:chOff x="6698508" y="4454799"/>
            <a:chExt cx="941388" cy="1293813"/>
          </a:xfrm>
        </p:grpSpPr>
        <p:grpSp>
          <p:nvGrpSpPr>
            <p:cNvPr id="16" name="グループ化 21"/>
            <p:cNvGrpSpPr>
              <a:grpSpLocks/>
            </p:cNvGrpSpPr>
            <p:nvPr/>
          </p:nvGrpSpPr>
          <p:grpSpPr bwMode="auto">
            <a:xfrm rot="272773" flipH="1">
              <a:off x="6698508" y="4454799"/>
              <a:ext cx="941388" cy="1293813"/>
              <a:chOff x="1112756" y="2706230"/>
              <a:chExt cx="1695716" cy="2191469"/>
            </a:xfrm>
          </p:grpSpPr>
          <p:grpSp>
            <p:nvGrpSpPr>
              <p:cNvPr id="17" name="グループ化 20"/>
              <p:cNvGrpSpPr>
                <a:grpSpLocks/>
              </p:cNvGrpSpPr>
              <p:nvPr/>
            </p:nvGrpSpPr>
            <p:grpSpPr bwMode="auto">
              <a:xfrm>
                <a:off x="1484492" y="2810137"/>
                <a:ext cx="1206737" cy="2087562"/>
                <a:chOff x="1484492" y="2810137"/>
                <a:chExt cx="1206737" cy="2087562"/>
              </a:xfrm>
            </p:grpSpPr>
            <p:grpSp>
              <p:nvGrpSpPr>
                <p:cNvPr id="19" name="グループ化 17"/>
                <p:cNvGrpSpPr>
                  <a:grpSpLocks/>
                </p:cNvGrpSpPr>
                <p:nvPr/>
              </p:nvGrpSpPr>
              <p:grpSpPr bwMode="auto">
                <a:xfrm rot="20976945" flipH="1">
                  <a:off x="1484492" y="2810137"/>
                  <a:ext cx="1181902" cy="2087562"/>
                  <a:chOff x="6877050" y="2781300"/>
                  <a:chExt cx="1223963" cy="2087563"/>
                </a:xfrm>
              </p:grpSpPr>
              <p:sp>
                <p:nvSpPr>
                  <p:cNvPr id="22" name="Oval 8"/>
                  <p:cNvSpPr>
                    <a:spLocks noChangeArrowheads="1"/>
                  </p:cNvSpPr>
                  <p:nvPr/>
                </p:nvSpPr>
                <p:spPr bwMode="auto">
                  <a:xfrm rot="-1209814">
                    <a:off x="6877050" y="2781300"/>
                    <a:ext cx="1223963" cy="20875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Oval 22"/>
                  <p:cNvSpPr>
                    <a:spLocks noChangeArrowheads="1"/>
                  </p:cNvSpPr>
                  <p:nvPr/>
                </p:nvSpPr>
                <p:spPr bwMode="auto">
                  <a:xfrm rot="183203">
                    <a:off x="6877050" y="3573463"/>
                    <a:ext cx="287338" cy="2873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6948488" y="3716338"/>
                    <a:ext cx="71437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948488" y="4292600"/>
                    <a:ext cx="144462" cy="1444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" name="円弧 20"/>
                <p:cNvSpPr/>
                <p:nvPr/>
              </p:nvSpPr>
              <p:spPr>
                <a:xfrm rot="19946740">
                  <a:off x="2116460" y="3389215"/>
                  <a:ext cx="574769" cy="432917"/>
                </a:xfrm>
                <a:prstGeom prst="arc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1112756" y="2706230"/>
                <a:ext cx="1695716" cy="1874176"/>
              </a:xfrm>
              <a:custGeom>
                <a:avLst/>
                <a:gdLst>
                  <a:gd name="connsiteX0" fmla="*/ 1485790 w 1524115"/>
                  <a:gd name="connsiteY0" fmla="*/ 464234 h 1943044"/>
                  <a:gd name="connsiteX1" fmla="*/ 1471722 w 1524115"/>
                  <a:gd name="connsiteY1" fmla="*/ 506437 h 1943044"/>
                  <a:gd name="connsiteX2" fmla="*/ 1387316 w 1524115"/>
                  <a:gd name="connsiteY2" fmla="*/ 548640 h 1943044"/>
                  <a:gd name="connsiteX3" fmla="*/ 1288842 w 1524115"/>
                  <a:gd name="connsiteY3" fmla="*/ 590843 h 1943044"/>
                  <a:gd name="connsiteX4" fmla="*/ 1246639 w 1524115"/>
                  <a:gd name="connsiteY4" fmla="*/ 618978 h 1943044"/>
                  <a:gd name="connsiteX5" fmla="*/ 1218504 w 1524115"/>
                  <a:gd name="connsiteY5" fmla="*/ 647114 h 1943044"/>
                  <a:gd name="connsiteX6" fmla="*/ 1077827 w 1524115"/>
                  <a:gd name="connsiteY6" fmla="*/ 689317 h 1943044"/>
                  <a:gd name="connsiteX7" fmla="*/ 1021556 w 1524115"/>
                  <a:gd name="connsiteY7" fmla="*/ 745588 h 1943044"/>
                  <a:gd name="connsiteX8" fmla="*/ 979353 w 1524115"/>
                  <a:gd name="connsiteY8" fmla="*/ 787791 h 1943044"/>
                  <a:gd name="connsiteX9" fmla="*/ 937150 w 1524115"/>
                  <a:gd name="connsiteY9" fmla="*/ 815926 h 1943044"/>
                  <a:gd name="connsiteX10" fmla="*/ 909015 w 1524115"/>
                  <a:gd name="connsiteY10" fmla="*/ 773723 h 1943044"/>
                  <a:gd name="connsiteX11" fmla="*/ 866811 w 1524115"/>
                  <a:gd name="connsiteY11" fmla="*/ 787791 h 1943044"/>
                  <a:gd name="connsiteX12" fmla="*/ 782405 w 1524115"/>
                  <a:gd name="connsiteY12" fmla="*/ 886265 h 1943044"/>
                  <a:gd name="connsiteX13" fmla="*/ 655796 w 1524115"/>
                  <a:gd name="connsiteY13" fmla="*/ 956603 h 1943044"/>
                  <a:gd name="connsiteX14" fmla="*/ 641728 w 1524115"/>
                  <a:gd name="connsiteY14" fmla="*/ 998806 h 1943044"/>
                  <a:gd name="connsiteX15" fmla="*/ 571390 w 1524115"/>
                  <a:gd name="connsiteY15" fmla="*/ 1069145 h 1943044"/>
                  <a:gd name="connsiteX16" fmla="*/ 557322 w 1524115"/>
                  <a:gd name="connsiteY16" fmla="*/ 1111348 h 1943044"/>
                  <a:gd name="connsiteX17" fmla="*/ 501051 w 1524115"/>
                  <a:gd name="connsiteY17" fmla="*/ 1195754 h 1943044"/>
                  <a:gd name="connsiteX18" fmla="*/ 486984 w 1524115"/>
                  <a:gd name="connsiteY18" fmla="*/ 1153551 h 1943044"/>
                  <a:gd name="connsiteX19" fmla="*/ 458848 w 1524115"/>
                  <a:gd name="connsiteY19" fmla="*/ 1181686 h 1943044"/>
                  <a:gd name="connsiteX20" fmla="*/ 430713 w 1524115"/>
                  <a:gd name="connsiteY20" fmla="*/ 1266092 h 1943044"/>
                  <a:gd name="connsiteX21" fmla="*/ 402578 w 1524115"/>
                  <a:gd name="connsiteY21" fmla="*/ 1378634 h 1943044"/>
                  <a:gd name="connsiteX22" fmla="*/ 388510 w 1524115"/>
                  <a:gd name="connsiteY22" fmla="*/ 1420837 h 1943044"/>
                  <a:gd name="connsiteX23" fmla="*/ 374442 w 1524115"/>
                  <a:gd name="connsiteY23" fmla="*/ 1477108 h 1943044"/>
                  <a:gd name="connsiteX24" fmla="*/ 346307 w 1524115"/>
                  <a:gd name="connsiteY24" fmla="*/ 1519311 h 1943044"/>
                  <a:gd name="connsiteX25" fmla="*/ 360375 w 1524115"/>
                  <a:gd name="connsiteY25" fmla="*/ 1758462 h 1943044"/>
                  <a:gd name="connsiteX26" fmla="*/ 374442 w 1524115"/>
                  <a:gd name="connsiteY26" fmla="*/ 1800665 h 1943044"/>
                  <a:gd name="connsiteX27" fmla="*/ 402578 w 1524115"/>
                  <a:gd name="connsiteY27" fmla="*/ 1828800 h 1943044"/>
                  <a:gd name="connsiteX28" fmla="*/ 416645 w 1524115"/>
                  <a:gd name="connsiteY28" fmla="*/ 1885071 h 1943044"/>
                  <a:gd name="connsiteX29" fmla="*/ 416645 w 1524115"/>
                  <a:gd name="connsiteY29" fmla="*/ 1941342 h 1943044"/>
                  <a:gd name="connsiteX30" fmla="*/ 290036 w 1524115"/>
                  <a:gd name="connsiteY30" fmla="*/ 1927274 h 1943044"/>
                  <a:gd name="connsiteX31" fmla="*/ 275968 w 1524115"/>
                  <a:gd name="connsiteY31" fmla="*/ 1885071 h 1943044"/>
                  <a:gd name="connsiteX32" fmla="*/ 233765 w 1524115"/>
                  <a:gd name="connsiteY32" fmla="*/ 1871003 h 1943044"/>
                  <a:gd name="connsiteX33" fmla="*/ 163427 w 1524115"/>
                  <a:gd name="connsiteY33" fmla="*/ 1772529 h 1943044"/>
                  <a:gd name="connsiteX34" fmla="*/ 135291 w 1524115"/>
                  <a:gd name="connsiteY34" fmla="*/ 1744394 h 1943044"/>
                  <a:gd name="connsiteX35" fmla="*/ 121224 w 1524115"/>
                  <a:gd name="connsiteY35" fmla="*/ 1702191 h 1943044"/>
                  <a:gd name="connsiteX36" fmla="*/ 107156 w 1524115"/>
                  <a:gd name="connsiteY36" fmla="*/ 1533378 h 1943044"/>
                  <a:gd name="connsiteX37" fmla="*/ 64953 w 1524115"/>
                  <a:gd name="connsiteY37" fmla="*/ 1477108 h 1943044"/>
                  <a:gd name="connsiteX38" fmla="*/ 64953 w 1524115"/>
                  <a:gd name="connsiteY38" fmla="*/ 773723 h 1943044"/>
                  <a:gd name="connsiteX39" fmla="*/ 107156 w 1524115"/>
                  <a:gd name="connsiteY39" fmla="*/ 548640 h 1943044"/>
                  <a:gd name="connsiteX40" fmla="*/ 121224 w 1524115"/>
                  <a:gd name="connsiteY40" fmla="*/ 492369 h 1943044"/>
                  <a:gd name="connsiteX41" fmla="*/ 177495 w 1524115"/>
                  <a:gd name="connsiteY41" fmla="*/ 407963 h 1943044"/>
                  <a:gd name="connsiteX42" fmla="*/ 219698 w 1524115"/>
                  <a:gd name="connsiteY42" fmla="*/ 295422 h 1943044"/>
                  <a:gd name="connsiteX43" fmla="*/ 247833 w 1524115"/>
                  <a:gd name="connsiteY43" fmla="*/ 267286 h 1943044"/>
                  <a:gd name="connsiteX44" fmla="*/ 304104 w 1524115"/>
                  <a:gd name="connsiteY44" fmla="*/ 182880 h 1943044"/>
                  <a:gd name="connsiteX45" fmla="*/ 402578 w 1524115"/>
                  <a:gd name="connsiteY45" fmla="*/ 126609 h 1943044"/>
                  <a:gd name="connsiteX46" fmla="*/ 486984 w 1524115"/>
                  <a:gd name="connsiteY46" fmla="*/ 56271 h 1943044"/>
                  <a:gd name="connsiteX47" fmla="*/ 529187 w 1524115"/>
                  <a:gd name="connsiteY47" fmla="*/ 42203 h 1943044"/>
                  <a:gd name="connsiteX48" fmla="*/ 669864 w 1524115"/>
                  <a:gd name="connsiteY48" fmla="*/ 14068 h 1943044"/>
                  <a:gd name="connsiteX49" fmla="*/ 726135 w 1524115"/>
                  <a:gd name="connsiteY49" fmla="*/ 0 h 1943044"/>
                  <a:gd name="connsiteX50" fmla="*/ 1218504 w 1524115"/>
                  <a:gd name="connsiteY50" fmla="*/ 14068 h 1943044"/>
                  <a:gd name="connsiteX51" fmla="*/ 1288842 w 1524115"/>
                  <a:gd name="connsiteY51" fmla="*/ 56271 h 1943044"/>
                  <a:gd name="connsiteX52" fmla="*/ 1373248 w 1524115"/>
                  <a:gd name="connsiteY52" fmla="*/ 98474 h 1943044"/>
                  <a:gd name="connsiteX53" fmla="*/ 1387316 w 1524115"/>
                  <a:gd name="connsiteY53" fmla="*/ 140677 h 1943044"/>
                  <a:gd name="connsiteX54" fmla="*/ 1415451 w 1524115"/>
                  <a:gd name="connsiteY54" fmla="*/ 182880 h 1943044"/>
                  <a:gd name="connsiteX55" fmla="*/ 1443587 w 1524115"/>
                  <a:gd name="connsiteY55" fmla="*/ 267286 h 1943044"/>
                  <a:gd name="connsiteX56" fmla="*/ 1457655 w 1524115"/>
                  <a:gd name="connsiteY56" fmla="*/ 309489 h 1943044"/>
                  <a:gd name="connsiteX57" fmla="*/ 1485790 w 1524115"/>
                  <a:gd name="connsiteY57" fmla="*/ 337625 h 1943044"/>
                  <a:gd name="connsiteX58" fmla="*/ 1499858 w 1524115"/>
                  <a:gd name="connsiteY58" fmla="*/ 478302 h 1943044"/>
                  <a:gd name="connsiteX59" fmla="*/ 1485790 w 1524115"/>
                  <a:gd name="connsiteY59" fmla="*/ 464234 h 194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24115" h="1943044">
                    <a:moveTo>
                      <a:pt x="1485790" y="464234"/>
                    </a:moveTo>
                    <a:cubicBezTo>
                      <a:pt x="1481101" y="468923"/>
                      <a:pt x="1480985" y="494858"/>
                      <a:pt x="1471722" y="506437"/>
                    </a:cubicBezTo>
                    <a:cubicBezTo>
                      <a:pt x="1444846" y="540032"/>
                      <a:pt x="1421295" y="531651"/>
                      <a:pt x="1387316" y="548640"/>
                    </a:cubicBezTo>
                    <a:cubicBezTo>
                      <a:pt x="1290167" y="597215"/>
                      <a:pt x="1405953" y="561565"/>
                      <a:pt x="1288842" y="590843"/>
                    </a:cubicBezTo>
                    <a:cubicBezTo>
                      <a:pt x="1274774" y="600221"/>
                      <a:pt x="1259841" y="608416"/>
                      <a:pt x="1246639" y="618978"/>
                    </a:cubicBezTo>
                    <a:cubicBezTo>
                      <a:pt x="1236282" y="627264"/>
                      <a:pt x="1230367" y="641182"/>
                      <a:pt x="1218504" y="647114"/>
                    </a:cubicBezTo>
                    <a:cubicBezTo>
                      <a:pt x="1184258" y="664237"/>
                      <a:pt x="1118211" y="679221"/>
                      <a:pt x="1077827" y="689317"/>
                    </a:cubicBezTo>
                    <a:lnTo>
                      <a:pt x="1021556" y="745588"/>
                    </a:lnTo>
                    <a:cubicBezTo>
                      <a:pt x="1007488" y="759656"/>
                      <a:pt x="995906" y="776756"/>
                      <a:pt x="979353" y="787791"/>
                    </a:cubicBezTo>
                    <a:lnTo>
                      <a:pt x="937150" y="815926"/>
                    </a:lnTo>
                    <a:cubicBezTo>
                      <a:pt x="927772" y="801858"/>
                      <a:pt x="924713" y="780002"/>
                      <a:pt x="909015" y="773723"/>
                    </a:cubicBezTo>
                    <a:cubicBezTo>
                      <a:pt x="895247" y="768216"/>
                      <a:pt x="879149" y="779565"/>
                      <a:pt x="866811" y="787791"/>
                    </a:cubicBezTo>
                    <a:cubicBezTo>
                      <a:pt x="804323" y="829449"/>
                      <a:pt x="840912" y="834259"/>
                      <a:pt x="782405" y="886265"/>
                    </a:cubicBezTo>
                    <a:cubicBezTo>
                      <a:pt x="724360" y="937860"/>
                      <a:pt x="713107" y="937499"/>
                      <a:pt x="655796" y="956603"/>
                    </a:cubicBezTo>
                    <a:cubicBezTo>
                      <a:pt x="651107" y="970671"/>
                      <a:pt x="650625" y="986943"/>
                      <a:pt x="641728" y="998806"/>
                    </a:cubicBezTo>
                    <a:cubicBezTo>
                      <a:pt x="621833" y="1025332"/>
                      <a:pt x="571390" y="1069145"/>
                      <a:pt x="571390" y="1069145"/>
                    </a:cubicBezTo>
                    <a:cubicBezTo>
                      <a:pt x="566701" y="1083213"/>
                      <a:pt x="564523" y="1098385"/>
                      <a:pt x="557322" y="1111348"/>
                    </a:cubicBezTo>
                    <a:cubicBezTo>
                      <a:pt x="540900" y="1140907"/>
                      <a:pt x="501051" y="1195754"/>
                      <a:pt x="501051" y="1195754"/>
                    </a:cubicBezTo>
                    <a:cubicBezTo>
                      <a:pt x="496362" y="1181686"/>
                      <a:pt x="501052" y="1158240"/>
                      <a:pt x="486984" y="1153551"/>
                    </a:cubicBezTo>
                    <a:cubicBezTo>
                      <a:pt x="474401" y="1149357"/>
                      <a:pt x="464780" y="1169823"/>
                      <a:pt x="458848" y="1181686"/>
                    </a:cubicBezTo>
                    <a:cubicBezTo>
                      <a:pt x="445585" y="1208212"/>
                      <a:pt x="440091" y="1237957"/>
                      <a:pt x="430713" y="1266092"/>
                    </a:cubicBezTo>
                    <a:cubicBezTo>
                      <a:pt x="398553" y="1362571"/>
                      <a:pt x="436533" y="1242812"/>
                      <a:pt x="402578" y="1378634"/>
                    </a:cubicBezTo>
                    <a:cubicBezTo>
                      <a:pt x="398982" y="1393020"/>
                      <a:pt x="392584" y="1406579"/>
                      <a:pt x="388510" y="1420837"/>
                    </a:cubicBezTo>
                    <a:cubicBezTo>
                      <a:pt x="383198" y="1439427"/>
                      <a:pt x="382058" y="1459337"/>
                      <a:pt x="374442" y="1477108"/>
                    </a:cubicBezTo>
                    <a:cubicBezTo>
                      <a:pt x="367782" y="1492648"/>
                      <a:pt x="355685" y="1505243"/>
                      <a:pt x="346307" y="1519311"/>
                    </a:cubicBezTo>
                    <a:cubicBezTo>
                      <a:pt x="350996" y="1599028"/>
                      <a:pt x="352429" y="1679003"/>
                      <a:pt x="360375" y="1758462"/>
                    </a:cubicBezTo>
                    <a:cubicBezTo>
                      <a:pt x="361850" y="1773217"/>
                      <a:pt x="366813" y="1787950"/>
                      <a:pt x="374442" y="1800665"/>
                    </a:cubicBezTo>
                    <a:cubicBezTo>
                      <a:pt x="381266" y="1812038"/>
                      <a:pt x="393199" y="1819422"/>
                      <a:pt x="402578" y="1828800"/>
                    </a:cubicBezTo>
                    <a:cubicBezTo>
                      <a:pt x="407267" y="1847557"/>
                      <a:pt x="407998" y="1867778"/>
                      <a:pt x="416645" y="1885071"/>
                    </a:cubicBezTo>
                    <a:cubicBezTo>
                      <a:pt x="441654" y="1935090"/>
                      <a:pt x="466665" y="1891322"/>
                      <a:pt x="416645" y="1941342"/>
                    </a:cubicBezTo>
                    <a:cubicBezTo>
                      <a:pt x="374442" y="1936653"/>
                      <a:pt x="329462" y="1943044"/>
                      <a:pt x="290036" y="1927274"/>
                    </a:cubicBezTo>
                    <a:cubicBezTo>
                      <a:pt x="276268" y="1921767"/>
                      <a:pt x="286453" y="1895556"/>
                      <a:pt x="275968" y="1885071"/>
                    </a:cubicBezTo>
                    <a:cubicBezTo>
                      <a:pt x="265483" y="1874586"/>
                      <a:pt x="247833" y="1875692"/>
                      <a:pt x="233765" y="1871003"/>
                    </a:cubicBezTo>
                    <a:cubicBezTo>
                      <a:pt x="211310" y="1803635"/>
                      <a:pt x="230183" y="1839284"/>
                      <a:pt x="163427" y="1772529"/>
                    </a:cubicBezTo>
                    <a:lnTo>
                      <a:pt x="135291" y="1744394"/>
                    </a:lnTo>
                    <a:cubicBezTo>
                      <a:pt x="130602" y="1730326"/>
                      <a:pt x="123184" y="1716889"/>
                      <a:pt x="121224" y="1702191"/>
                    </a:cubicBezTo>
                    <a:cubicBezTo>
                      <a:pt x="113761" y="1646220"/>
                      <a:pt x="120851" y="1588158"/>
                      <a:pt x="107156" y="1533378"/>
                    </a:cubicBezTo>
                    <a:cubicBezTo>
                      <a:pt x="101470" y="1510632"/>
                      <a:pt x="79021" y="1495865"/>
                      <a:pt x="64953" y="1477108"/>
                    </a:cubicBezTo>
                    <a:cubicBezTo>
                      <a:pt x="0" y="1217302"/>
                      <a:pt x="34345" y="1375688"/>
                      <a:pt x="64953" y="773723"/>
                    </a:cubicBezTo>
                    <a:cubicBezTo>
                      <a:pt x="74911" y="577876"/>
                      <a:pt x="78496" y="648949"/>
                      <a:pt x="107156" y="548640"/>
                    </a:cubicBezTo>
                    <a:cubicBezTo>
                      <a:pt x="112468" y="530050"/>
                      <a:pt x="112577" y="509662"/>
                      <a:pt x="121224" y="492369"/>
                    </a:cubicBezTo>
                    <a:cubicBezTo>
                      <a:pt x="136346" y="462124"/>
                      <a:pt x="177495" y="407963"/>
                      <a:pt x="177495" y="407963"/>
                    </a:cubicBezTo>
                    <a:cubicBezTo>
                      <a:pt x="189867" y="358473"/>
                      <a:pt x="190270" y="339563"/>
                      <a:pt x="219698" y="295422"/>
                    </a:cubicBezTo>
                    <a:cubicBezTo>
                      <a:pt x="227055" y="284386"/>
                      <a:pt x="240476" y="278322"/>
                      <a:pt x="247833" y="267286"/>
                    </a:cubicBezTo>
                    <a:cubicBezTo>
                      <a:pt x="286824" y="208797"/>
                      <a:pt x="258024" y="219743"/>
                      <a:pt x="304104" y="182880"/>
                    </a:cubicBezTo>
                    <a:cubicBezTo>
                      <a:pt x="414876" y="94264"/>
                      <a:pt x="267778" y="222895"/>
                      <a:pt x="402578" y="126609"/>
                    </a:cubicBezTo>
                    <a:cubicBezTo>
                      <a:pt x="475174" y="74755"/>
                      <a:pt x="412559" y="93484"/>
                      <a:pt x="486984" y="56271"/>
                    </a:cubicBezTo>
                    <a:cubicBezTo>
                      <a:pt x="500247" y="49639"/>
                      <a:pt x="514738" y="45537"/>
                      <a:pt x="529187" y="42203"/>
                    </a:cubicBezTo>
                    <a:cubicBezTo>
                      <a:pt x="575783" y="31450"/>
                      <a:pt x="623471" y="25666"/>
                      <a:pt x="669864" y="14068"/>
                    </a:cubicBezTo>
                    <a:lnTo>
                      <a:pt x="726135" y="0"/>
                    </a:lnTo>
                    <a:cubicBezTo>
                      <a:pt x="890258" y="4689"/>
                      <a:pt x="1054541" y="5438"/>
                      <a:pt x="1218504" y="14068"/>
                    </a:cubicBezTo>
                    <a:cubicBezTo>
                      <a:pt x="1264270" y="16477"/>
                      <a:pt x="1258289" y="31828"/>
                      <a:pt x="1288842" y="56271"/>
                    </a:cubicBezTo>
                    <a:cubicBezTo>
                      <a:pt x="1327798" y="87436"/>
                      <a:pt x="1328675" y="83616"/>
                      <a:pt x="1373248" y="98474"/>
                    </a:cubicBezTo>
                    <a:cubicBezTo>
                      <a:pt x="1377937" y="112542"/>
                      <a:pt x="1380684" y="127414"/>
                      <a:pt x="1387316" y="140677"/>
                    </a:cubicBezTo>
                    <a:cubicBezTo>
                      <a:pt x="1394877" y="155799"/>
                      <a:pt x="1408584" y="167430"/>
                      <a:pt x="1415451" y="182880"/>
                    </a:cubicBezTo>
                    <a:cubicBezTo>
                      <a:pt x="1427496" y="209981"/>
                      <a:pt x="1434208" y="239151"/>
                      <a:pt x="1443587" y="267286"/>
                    </a:cubicBezTo>
                    <a:cubicBezTo>
                      <a:pt x="1448276" y="281354"/>
                      <a:pt x="1447170" y="299003"/>
                      <a:pt x="1457655" y="309489"/>
                    </a:cubicBezTo>
                    <a:lnTo>
                      <a:pt x="1485790" y="337625"/>
                    </a:lnTo>
                    <a:cubicBezTo>
                      <a:pt x="1524115" y="452602"/>
                      <a:pt x="1518460" y="385287"/>
                      <a:pt x="1499858" y="478302"/>
                    </a:cubicBezTo>
                    <a:cubicBezTo>
                      <a:pt x="1498938" y="482900"/>
                      <a:pt x="1490479" y="459545"/>
                      <a:pt x="1485790" y="4642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0" name="涙形 29"/>
            <p:cNvSpPr/>
            <p:nvPr/>
          </p:nvSpPr>
          <p:spPr>
            <a:xfrm rot="297357">
              <a:off x="6964284" y="5540472"/>
              <a:ext cx="156953" cy="113555"/>
            </a:xfrm>
            <a:prstGeom prst="teardrop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771800" y="260648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ポーズ（間）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27584" y="1268760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会話や音読における空白の時間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9552" y="2852936"/>
            <a:ext cx="5328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002060"/>
                </a:solidFill>
                <a:latin typeface="ＭＳ Ｐゴシック" panose="020B0600070205080204" pitchFamily="50" charset="-128"/>
              </a:rPr>
              <a:t>♟</a:t>
            </a:r>
            <a:r>
              <a:rPr lang="ja-JP" altLang="en-US" sz="4400" dirty="0" smtClean="0">
                <a:solidFill>
                  <a:schemeClr val="accent4"/>
                </a:solidFill>
              </a:rPr>
              <a:t>文の中の間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39552" y="4509120"/>
            <a:ext cx="56166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ＭＳ Ｐゴシック" panose="020B0600070205080204" pitchFamily="50" charset="-128"/>
              </a:rPr>
              <a:t>♟</a:t>
            </a:r>
            <a:r>
              <a:rPr lang="ja-JP" altLang="en-US" sz="4400" dirty="0" smtClean="0">
                <a:solidFill>
                  <a:schemeClr val="accent4"/>
                </a:solidFill>
              </a:rPr>
              <a:t>話者交代の際の間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411760" y="188640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2060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en-US" sz="4000" b="1" dirty="0" smtClean="0">
                <a:solidFill>
                  <a:srgbClr val="002060"/>
                </a:solidFill>
                <a:latin typeface="ＭＳ Ｐゴシック" panose="020B0600070205080204" pitchFamily="50" charset="-128"/>
              </a:rPr>
              <a:t>♟</a:t>
            </a:r>
            <a:r>
              <a:rPr lang="ja-JP" altLang="en-US" sz="4000" dirty="0" smtClean="0">
                <a:solidFill>
                  <a:schemeClr val="accent4"/>
                </a:solidFill>
              </a:rPr>
              <a:t>文の中の間（ま）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1916832"/>
            <a:ext cx="2088232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単語</a:t>
            </a:r>
            <a:r>
              <a:rPr kumimoji="1" lang="ja-JP" altLang="en-US" sz="2400" b="1" dirty="0" smtClean="0"/>
              <a:t>の切れ目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944" y="3284984"/>
            <a:ext cx="108012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息つぎ</a:t>
            </a:r>
            <a:endParaRPr kumimoji="1" lang="ja-JP" altLang="en-US" sz="2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4725144"/>
            <a:ext cx="295232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フィラー</a:t>
            </a:r>
            <a:r>
              <a:rPr kumimoji="1" lang="ja-JP" altLang="en-US" sz="2400" b="1" dirty="0" smtClean="0"/>
              <a:t>（</a:t>
            </a:r>
            <a:r>
              <a:rPr lang="ja-JP" altLang="en-US" sz="2400" b="1" dirty="0" smtClean="0"/>
              <a:t>つなぎ言葉</a:t>
            </a:r>
            <a:r>
              <a:rPr kumimoji="1" lang="ja-JP" altLang="en-US" sz="2400" b="1" dirty="0" smtClean="0"/>
              <a:t>）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68977" y="6337969"/>
            <a:ext cx="72008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促音</a:t>
            </a:r>
            <a:endParaRPr kumimoji="1" lang="ja-JP" altLang="en-US" sz="2000" b="1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3528" y="5445224"/>
            <a:ext cx="856895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323528" y="1124744"/>
            <a:ext cx="3312368" cy="648072"/>
            <a:chOff x="323528" y="1772816"/>
            <a:chExt cx="3312368" cy="648072"/>
          </a:xfrm>
        </p:grpSpPr>
        <p:sp>
          <p:nvSpPr>
            <p:cNvPr id="10" name="四角形吹き出し 9"/>
            <p:cNvSpPr/>
            <p:nvPr/>
          </p:nvSpPr>
          <p:spPr>
            <a:xfrm>
              <a:off x="323528" y="1772816"/>
              <a:ext cx="3312368" cy="648072"/>
            </a:xfrm>
            <a:prstGeom prst="wedgeRectCallout">
              <a:avLst>
                <a:gd name="adj1" fmla="val 54970"/>
                <a:gd name="adj2" fmla="val 28311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dirty="0" smtClean="0">
                  <a:solidFill>
                    <a:schemeClr val="accent4"/>
                  </a:solidFill>
                </a:rPr>
                <a:t>パン　つくった？</a:t>
              </a:r>
              <a:endParaRPr lang="ja-JP" alt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89613" y="1817787"/>
              <a:ext cx="205909" cy="50405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995936" y="1124744"/>
            <a:ext cx="3312368" cy="648072"/>
            <a:chOff x="4067944" y="1772816"/>
            <a:chExt cx="3312368" cy="648072"/>
          </a:xfrm>
        </p:grpSpPr>
        <p:sp>
          <p:nvSpPr>
            <p:cNvPr id="18" name="四角形吹き出し 17"/>
            <p:cNvSpPr/>
            <p:nvPr/>
          </p:nvSpPr>
          <p:spPr>
            <a:xfrm>
              <a:off x="4067944" y="1772816"/>
              <a:ext cx="3312368" cy="648072"/>
            </a:xfrm>
            <a:prstGeom prst="wedgeRectCallout">
              <a:avLst>
                <a:gd name="adj1" fmla="val 54970"/>
                <a:gd name="adj2" fmla="val 28311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dirty="0" smtClean="0">
                  <a:solidFill>
                    <a:schemeClr val="accent4"/>
                  </a:solidFill>
                </a:rPr>
                <a:t>パンツ　くった？</a:t>
              </a:r>
              <a:endParaRPr lang="ja-JP" alt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436096" y="1844824"/>
              <a:ext cx="205909" cy="50405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847856" y="1196752"/>
            <a:ext cx="1296144" cy="584775"/>
            <a:chOff x="4283968" y="908720"/>
            <a:chExt cx="1296144" cy="584775"/>
          </a:xfrm>
        </p:grpSpPr>
        <p:sp>
          <p:nvSpPr>
            <p:cNvPr id="20" name="正方形/長方形 19"/>
            <p:cNvSpPr/>
            <p:nvPr/>
          </p:nvSpPr>
          <p:spPr>
            <a:xfrm>
              <a:off x="4283968" y="980728"/>
              <a:ext cx="205909" cy="50405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427984" y="908720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/>
                <a:t>＝間</a:t>
              </a:r>
              <a:endParaRPr kumimoji="1" lang="ja-JP" altLang="en-US" sz="32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51520" y="2564904"/>
            <a:ext cx="7344816" cy="648072"/>
            <a:chOff x="251520" y="2852936"/>
            <a:chExt cx="7344816" cy="648072"/>
          </a:xfrm>
        </p:grpSpPr>
        <p:sp>
          <p:nvSpPr>
            <p:cNvPr id="11" name="四角形吹き出し 10"/>
            <p:cNvSpPr/>
            <p:nvPr/>
          </p:nvSpPr>
          <p:spPr>
            <a:xfrm>
              <a:off x="251520" y="2852936"/>
              <a:ext cx="7344816" cy="648072"/>
            </a:xfrm>
            <a:prstGeom prst="wedgeRectCallout">
              <a:avLst>
                <a:gd name="adj1" fmla="val 51705"/>
                <a:gd name="adj2" fmla="val 23685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dirty="0" smtClean="0">
                  <a:solidFill>
                    <a:schemeClr val="accent4"/>
                  </a:solidFill>
                </a:rPr>
                <a:t>いくつもの森が連なる　深い山の奥に　</a:t>
              </a:r>
              <a:endParaRPr lang="ja-JP" alt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499992" y="2924944"/>
              <a:ext cx="205909" cy="50405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251520" y="3861048"/>
            <a:ext cx="6768752" cy="720080"/>
            <a:chOff x="251520" y="3717032"/>
            <a:chExt cx="6768752" cy="720080"/>
          </a:xfrm>
        </p:grpSpPr>
        <p:sp>
          <p:nvSpPr>
            <p:cNvPr id="8" name="四角形吹き出し 7"/>
            <p:cNvSpPr/>
            <p:nvPr/>
          </p:nvSpPr>
          <p:spPr>
            <a:xfrm>
              <a:off x="251520" y="3717032"/>
              <a:ext cx="6768752" cy="720080"/>
            </a:xfrm>
            <a:prstGeom prst="wedgeRectCallout">
              <a:avLst>
                <a:gd name="adj1" fmla="val 52255"/>
                <a:gd name="adj2" fmla="val 22066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dirty="0" smtClean="0">
                  <a:solidFill>
                    <a:schemeClr val="accent4"/>
                  </a:solidFill>
                </a:rPr>
                <a:t>それはえーと・・吉田さん・・</a:t>
              </a:r>
              <a:r>
                <a:rPr lang="ja-JP" altLang="en-US" sz="3600" dirty="0" err="1" smtClean="0">
                  <a:solidFill>
                    <a:schemeClr val="accent4"/>
                  </a:solidFill>
                </a:rPr>
                <a:t>で</a:t>
              </a:r>
              <a:r>
                <a:rPr lang="ja-JP" altLang="en-US" sz="3600" dirty="0" smtClean="0">
                  <a:solidFill>
                    <a:schemeClr val="accent4"/>
                  </a:solidFill>
                </a:rPr>
                <a:t>した</a:t>
              </a:r>
              <a:endParaRPr lang="ja-JP" alt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076056" y="3789040"/>
              <a:ext cx="432048" cy="576064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57150">
              <a:solidFill>
                <a:srgbClr val="FF66CC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915816" y="3789040"/>
              <a:ext cx="432048" cy="576064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 w="57150">
              <a:solidFill>
                <a:srgbClr val="FF66CC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971600" y="5661248"/>
            <a:ext cx="6552728" cy="648072"/>
            <a:chOff x="971600" y="5301208"/>
            <a:chExt cx="6552728" cy="648072"/>
          </a:xfrm>
        </p:grpSpPr>
        <p:sp>
          <p:nvSpPr>
            <p:cNvPr id="9" name="四角形吹き出し 8"/>
            <p:cNvSpPr/>
            <p:nvPr/>
          </p:nvSpPr>
          <p:spPr>
            <a:xfrm>
              <a:off x="971600" y="5301208"/>
              <a:ext cx="6552728" cy="648072"/>
            </a:xfrm>
            <a:prstGeom prst="wedgeRectCallout">
              <a:avLst>
                <a:gd name="adj1" fmla="val 54970"/>
                <a:gd name="adj2" fmla="val 28311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dirty="0" smtClean="0">
                  <a:solidFill>
                    <a:schemeClr val="accent4"/>
                  </a:solidFill>
                </a:rPr>
                <a:t>先生が、「いいよ」って言ったんだ</a:t>
              </a:r>
              <a:endParaRPr lang="ja-JP" alt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433041" y="5373216"/>
              <a:ext cx="354983" cy="504056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3707904" y="1916832"/>
            <a:ext cx="2448272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文の意味を示す</a:t>
            </a:r>
            <a:endParaRPr kumimoji="1" lang="ja-JP" altLang="en-US" sz="2400" b="1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3203848" y="213285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995936" y="4725144"/>
            <a:ext cx="180020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発話権保持</a:t>
            </a:r>
            <a:endParaRPr kumimoji="1" lang="ja-JP" altLang="en-US" sz="2400" b="1" dirty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3491880" y="4941168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940152" y="4725144"/>
            <a:ext cx="2978996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曖昧さ、などのムード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0" grpId="0" animBg="1"/>
      <p:bldP spid="36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4221088"/>
            <a:ext cx="1944216" cy="707886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フィラー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88640"/>
            <a:ext cx="8208912" cy="1323439"/>
          </a:xfrm>
          <a:prstGeom prst="rect">
            <a:avLst/>
          </a:prstGeom>
          <a:solidFill>
            <a:srgbClr val="CCFF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自信のなさや曖昧さ、言いにくさ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などのムードの表現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6093296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ＭＳ Ｐゴシック"/>
                <a:ea typeface="ＭＳ Ｐゴシック"/>
              </a:rPr>
              <a:t>☞</a:t>
            </a:r>
            <a:r>
              <a:rPr kumimoji="1" lang="ja-JP" altLang="en-US" sz="2800" dirty="0" smtClean="0">
                <a:latin typeface="ＭＳ Ｐゴシック"/>
                <a:ea typeface="ＭＳ Ｐゴシック"/>
              </a:rPr>
              <a:t>　第</a:t>
            </a:r>
            <a:r>
              <a:rPr kumimoji="1" lang="en-US" altLang="ja-JP" sz="2800" dirty="0" smtClean="0">
                <a:latin typeface="ＭＳ Ｐゴシック"/>
                <a:ea typeface="ＭＳ Ｐゴシック"/>
              </a:rPr>
              <a:t>11</a:t>
            </a:r>
            <a:r>
              <a:rPr kumimoji="1" lang="ja-JP" altLang="en-US" sz="2800" dirty="0" smtClean="0">
                <a:latin typeface="ＭＳ Ｐゴシック"/>
                <a:ea typeface="ＭＳ Ｐゴシック"/>
              </a:rPr>
              <a:t>回学習会「自己洞察について考える」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7030A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000" dirty="0" smtClean="0"/>
              <a:t>単語や文の表現方法</a:t>
            </a:r>
            <a:endParaRPr kumimoji="1" lang="ja-JP" altLang="en-US" sz="4000" dirty="0"/>
          </a:p>
        </p:txBody>
      </p:sp>
      <p:sp>
        <p:nvSpPr>
          <p:cNvPr id="9" name="四角形吹き出し 8"/>
          <p:cNvSpPr/>
          <p:nvPr/>
        </p:nvSpPr>
        <p:spPr>
          <a:xfrm>
            <a:off x="1619672" y="2420888"/>
            <a:ext cx="1944216" cy="792088"/>
          </a:xfrm>
          <a:prstGeom prst="wedgeRectCallout">
            <a:avLst>
              <a:gd name="adj1" fmla="val -26919"/>
              <a:gd name="adj2" fmla="val 11403"/>
            </a:avLst>
          </a:prstGeom>
          <a:solidFill>
            <a:schemeClr val="accent3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dirty="0" smtClean="0">
                <a:solidFill>
                  <a:schemeClr val="accent4"/>
                </a:solidFill>
              </a:rPr>
              <a:t>たぶん</a:t>
            </a:r>
            <a:endParaRPr kumimoji="1"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3779912" y="2420888"/>
            <a:ext cx="3888432" cy="792088"/>
          </a:xfrm>
          <a:prstGeom prst="wedgeRectCallout">
            <a:avLst>
              <a:gd name="adj1" fmla="val -41183"/>
              <a:gd name="adj2" fmla="val 20866"/>
            </a:avLst>
          </a:prstGeom>
          <a:solidFill>
            <a:schemeClr val="accent3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～じゃないかな</a:t>
            </a:r>
            <a:endParaRPr kumimoji="1"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429000"/>
            <a:ext cx="6912768" cy="707886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7030A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000" dirty="0" smtClean="0"/>
              <a:t>プロソディ</a:t>
            </a:r>
            <a:r>
              <a:rPr lang="en-US" altLang="ja-JP" sz="4000" dirty="0" smtClean="0"/>
              <a:t>―</a:t>
            </a:r>
            <a:r>
              <a:rPr lang="ja-JP" altLang="en-US" sz="4000" dirty="0" smtClean="0"/>
              <a:t>による表現方法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31840" y="4221088"/>
            <a:ext cx="720080" cy="707886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間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944" y="4221088"/>
            <a:ext cx="3672408" cy="707886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イントネーション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84368" y="4221088"/>
            <a:ext cx="864096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etc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5229200"/>
            <a:ext cx="8496944" cy="646331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自分の判断の</a:t>
            </a:r>
            <a:r>
              <a:rPr kumimoji="1" lang="ja-JP" altLang="en-US" sz="3600" dirty="0" smtClean="0"/>
              <a:t>信頼度を伝えることの大切さ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43808" y="188640"/>
            <a:ext cx="3744416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会話練習ワーク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44" y="1112550"/>
            <a:ext cx="4320480" cy="5556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正方形/長方形 4"/>
          <p:cNvSpPr/>
          <p:nvPr/>
        </p:nvSpPr>
        <p:spPr>
          <a:xfrm>
            <a:off x="899592" y="1946739"/>
            <a:ext cx="86409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1043608" y="5229200"/>
            <a:ext cx="5760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43608" y="6525344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12550"/>
            <a:ext cx="4391744" cy="5556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正方形/長方形 12"/>
          <p:cNvSpPr/>
          <p:nvPr/>
        </p:nvSpPr>
        <p:spPr>
          <a:xfrm>
            <a:off x="5436096" y="2162763"/>
            <a:ext cx="86409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5580112" y="3645024"/>
            <a:ext cx="526774" cy="16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7308304" y="6520543"/>
            <a:ext cx="496753" cy="48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619672" y="260648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</a:rPr>
              <a:t>　　</a:t>
            </a:r>
            <a:r>
              <a:rPr lang="ja-JP" altLang="en-US" sz="4000" b="1" dirty="0" smtClean="0">
                <a:solidFill>
                  <a:srgbClr val="FF9900"/>
                </a:solidFill>
                <a:latin typeface="ＭＳ Ｐゴシック"/>
                <a:ea typeface="ＭＳ Ｐゴシック"/>
              </a:rPr>
              <a:t>❂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「息つぎ」という問題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39552" y="1052736"/>
            <a:ext cx="8280920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自閉症の人には、息を吸いながら、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会話や音読をする場面がみられる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227687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3200" u="sng" dirty="0" smtClean="0"/>
              <a:t>とくに音読で顕著</a:t>
            </a:r>
            <a:endParaRPr kumimoji="1" lang="ja-JP" altLang="en-US" u="sng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2924944"/>
            <a:ext cx="8424936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なぜ息つぎをしないで、ことばを続けるのか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00472" y="4322132"/>
            <a:ext cx="496361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990033"/>
                </a:solidFill>
                <a:latin typeface="ＭＳ Ｐゴシック"/>
                <a:ea typeface="ＭＳ Ｐゴシック"/>
              </a:rPr>
              <a:t>✤</a:t>
            </a:r>
            <a:r>
              <a:rPr lang="ja-JP" altLang="en-US" sz="3200" dirty="0" smtClean="0">
                <a:solidFill>
                  <a:schemeClr val="accent4"/>
                </a:solidFill>
              </a:rPr>
              <a:t>性急さ・衝動性の高さ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680012" y="4329336"/>
            <a:ext cx="3312368" cy="5847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ペーシングの障害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364502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可能性として考えられるのは・・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95536" y="5013176"/>
            <a:ext cx="8034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990033"/>
                </a:solidFill>
                <a:latin typeface="ＭＳ Ｐゴシック"/>
                <a:ea typeface="ＭＳ Ｐゴシック"/>
              </a:rPr>
              <a:t>✤</a:t>
            </a:r>
            <a:r>
              <a:rPr lang="ja-JP" altLang="en-US" sz="3200" dirty="0" smtClean="0">
                <a:solidFill>
                  <a:schemeClr val="accent4"/>
                </a:solidFill>
              </a:rPr>
              <a:t>息つぎのリズム習得の基本的な未熟さ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5589240"/>
            <a:ext cx="7488832" cy="52322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喃語発達の中で息つぎのタイミングも習得される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1880" y="6093296"/>
            <a:ext cx="5472608" cy="523220"/>
          </a:xfrm>
          <a:prstGeom prst="rect">
            <a:avLst/>
          </a:prstGeom>
          <a:solidFill>
            <a:srgbClr val="FFCC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短く吸って長く吐く　～話すゆとり～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907704" y="260648"/>
            <a:ext cx="5832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002060"/>
                </a:solidFill>
                <a:latin typeface="ＭＳ Ｐゴシック" panose="020B0600070205080204" pitchFamily="50" charset="-128"/>
              </a:rPr>
              <a:t>♟</a:t>
            </a:r>
            <a:r>
              <a:rPr lang="ja-JP" altLang="en-US" sz="4000" dirty="0" smtClean="0">
                <a:solidFill>
                  <a:schemeClr val="accent4"/>
                </a:solidFill>
              </a:rPr>
              <a:t>話者交代の際の間（ま）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196752"/>
            <a:ext cx="8136904" cy="1077218"/>
          </a:xfrm>
          <a:prstGeom prst="rect">
            <a:avLst/>
          </a:prstGeom>
          <a:noFill/>
          <a:ln w="31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きのうは何していたの</a:t>
            </a:r>
            <a:r>
              <a:rPr kumimoji="1" lang="ja-JP" altLang="en-US" sz="3200" dirty="0" smtClean="0"/>
              <a:t>　</a:t>
            </a:r>
            <a:r>
              <a:rPr kumimoji="1" lang="ja-JP" altLang="en-US" sz="3200" dirty="0" smtClean="0">
                <a:solidFill>
                  <a:srgbClr val="009900"/>
                </a:solidFill>
              </a:rPr>
              <a:t>きのうはね野球の試合だったんだよ</a:t>
            </a:r>
            <a:r>
              <a:rPr kumimoji="1" lang="ja-JP" altLang="en-US" sz="3200" dirty="0" smtClean="0"/>
              <a:t>　</a:t>
            </a:r>
            <a:r>
              <a:rPr kumimoji="1" lang="ja-JP" altLang="en-US" sz="3200" dirty="0" smtClean="0">
                <a:solidFill>
                  <a:srgbClr val="C00000"/>
                </a:solidFill>
              </a:rPr>
              <a:t>へーどこで</a:t>
            </a:r>
            <a:r>
              <a:rPr kumimoji="1" lang="ja-JP" altLang="en-US" sz="3200" dirty="0" smtClean="0"/>
              <a:t>　</a:t>
            </a:r>
            <a:r>
              <a:rPr kumimoji="1" lang="ja-JP" altLang="en-US" sz="3200" dirty="0" smtClean="0">
                <a:solidFill>
                  <a:srgbClr val="009900"/>
                </a:solidFill>
              </a:rPr>
              <a:t>江戸川球場って所。</a:t>
            </a:r>
            <a:endParaRPr kumimoji="1" lang="ja-JP" altLang="en-US" sz="3200" dirty="0">
              <a:solidFill>
                <a:srgbClr val="009900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11560" y="2348880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話者交代の際の間が長すぎると、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　　　　　　　　　　　　会話が不自然になる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 rot="5400000">
            <a:off x="4319972" y="4761148"/>
            <a:ext cx="360040" cy="288032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67544" y="5239946"/>
            <a:ext cx="8424936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多くの会話は、話者交代の際に、間がない。</a:t>
            </a:r>
            <a:endParaRPr lang="en-US" altLang="ja-JP" sz="3200" dirty="0" smtClean="0">
              <a:solidFill>
                <a:schemeClr val="accent4"/>
              </a:solidFill>
            </a:endParaRPr>
          </a:p>
          <a:p>
            <a:r>
              <a:rPr lang="ja-JP" altLang="en-US" sz="3200" dirty="0" smtClean="0">
                <a:solidFill>
                  <a:schemeClr val="accent4"/>
                </a:solidFill>
              </a:rPr>
              <a:t>　というよりも発話の末尾で、声が重なっている。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549209"/>
            <a:ext cx="8568952" cy="95410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た</a:t>
            </a:r>
            <a:r>
              <a:rPr lang="ja-JP" altLang="en-US" sz="2800" dirty="0"/>
              <a:t>だ</a:t>
            </a:r>
            <a:r>
              <a:rPr kumimoji="1" lang="ja-JP" altLang="en-US" sz="2800" dirty="0" smtClean="0"/>
              <a:t>、間を長く取ることで、話しずら</a:t>
            </a:r>
            <a:r>
              <a:rPr lang="ja-JP" altLang="en-US" sz="2800" dirty="0" smtClean="0"/>
              <a:t>さなどの気持ちや　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　応答の難しさなどを相手に伝える役目もある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4510107" y="1328574"/>
            <a:ext cx="133901" cy="3707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031367" y="1821158"/>
            <a:ext cx="133901" cy="3707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185021" y="1818431"/>
            <a:ext cx="133901" cy="3707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7847857" y="713275"/>
            <a:ext cx="1296144" cy="461665"/>
            <a:chOff x="4283969" y="1018732"/>
            <a:chExt cx="1296144" cy="548550"/>
          </a:xfrm>
        </p:grpSpPr>
        <p:sp>
          <p:nvSpPr>
            <p:cNvPr id="17" name="正方形/長方形 16"/>
            <p:cNvSpPr/>
            <p:nvPr/>
          </p:nvSpPr>
          <p:spPr>
            <a:xfrm>
              <a:off x="4283969" y="1101231"/>
              <a:ext cx="144016" cy="383553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427985" y="1018732"/>
              <a:ext cx="1152128" cy="54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＝間</a:t>
              </a:r>
              <a:endParaRPr kumimoji="1" lang="ja-JP" altLang="en-US" sz="24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61391" y="460564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しかし</a:t>
            </a:r>
            <a:r>
              <a:rPr lang="ja-JP" altLang="en-US" sz="2800" dirty="0" smtClean="0"/>
              <a:t>・・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 animBg="1"/>
      <p:bldP spid="15" grpId="0" animBg="1"/>
      <p:bldP spid="8" grpId="0" animBg="1"/>
      <p:bldP spid="10" grpId="0" animBg="1"/>
      <p:bldP spid="11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195736" y="260648"/>
            <a:ext cx="4968552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　　会話の重なり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755576" y="1412776"/>
            <a:ext cx="2520280" cy="648072"/>
          </a:xfrm>
          <a:prstGeom prst="wedgeRectCallout">
            <a:avLst>
              <a:gd name="adj1" fmla="val -54992"/>
              <a:gd name="adj2" fmla="val 1890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昨日何したの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3131840" y="2060848"/>
            <a:ext cx="2232248" cy="576064"/>
          </a:xfrm>
          <a:prstGeom prst="wedgeRectCallout">
            <a:avLst>
              <a:gd name="adj1" fmla="val 64198"/>
              <a:gd name="adj2" fmla="val -15361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野球の試合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5220072" y="2636912"/>
            <a:ext cx="1440160" cy="576064"/>
          </a:xfrm>
          <a:prstGeom prst="wedgeRectCallout">
            <a:avLst>
              <a:gd name="adj1" fmla="val -69494"/>
              <a:gd name="adj2" fmla="val 35282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出たの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6588224" y="3212976"/>
            <a:ext cx="1656184" cy="576064"/>
          </a:xfrm>
          <a:prstGeom prst="wedgeRectCallout">
            <a:avLst>
              <a:gd name="adj1" fmla="val 62719"/>
              <a:gd name="adj2" fmla="val -2594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もちろん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920" y="2924944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736340" cy="83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1092"/>
            <a:ext cx="755576" cy="8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2915308" y="1412776"/>
            <a:ext cx="360040" cy="1224136"/>
          </a:xfrm>
          <a:prstGeom prst="rect">
            <a:avLst/>
          </a:prstGeom>
          <a:solidFill>
            <a:srgbClr val="FFC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299684" y="2636912"/>
            <a:ext cx="360040" cy="1152128"/>
          </a:xfrm>
          <a:prstGeom prst="rect">
            <a:avLst/>
          </a:prstGeom>
          <a:solidFill>
            <a:srgbClr val="FFC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755576" y="4088975"/>
            <a:ext cx="7704856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相手のことばが消え去らないうちに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　　　　　　　　　　　もう応答を始めている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971600" y="5733256"/>
            <a:ext cx="7272808" cy="64633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！相手の話を予測して応答している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4393416" y="5321051"/>
            <a:ext cx="288032" cy="36004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299684" y="1306035"/>
            <a:ext cx="2844316" cy="635878"/>
            <a:chOff x="6827474" y="1268760"/>
            <a:chExt cx="2844316" cy="63587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7007494" y="1328574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＝声が重なる部分</a:t>
              </a:r>
              <a:endParaRPr kumimoji="1" lang="ja-JP" altLang="en-US" sz="2400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827474" y="1268760"/>
              <a:ext cx="324036" cy="635878"/>
            </a:xfrm>
            <a:prstGeom prst="rect">
              <a:avLst/>
            </a:prstGeom>
            <a:solidFill>
              <a:srgbClr val="FFC0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5003540" y="2060848"/>
            <a:ext cx="360040" cy="1152128"/>
          </a:xfrm>
          <a:prstGeom prst="rect">
            <a:avLst/>
          </a:prstGeom>
          <a:solidFill>
            <a:srgbClr val="FFC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>
            <a:off x="4572000" y="2420888"/>
            <a:ext cx="405273" cy="2016224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771800" y="191854"/>
            <a:ext cx="4230014" cy="83099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　　</a:t>
            </a:r>
            <a:r>
              <a:rPr lang="ja-JP" altLang="en-US" sz="4800" dirty="0" smtClean="0">
                <a:solidFill>
                  <a:schemeClr val="accent4"/>
                </a:solidFill>
              </a:rPr>
              <a:t>予告と予測</a:t>
            </a:r>
            <a:endParaRPr lang="ja-JP" altLang="en-US" sz="48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303779" y="1124715"/>
            <a:ext cx="5829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accent4"/>
                </a:solidFill>
              </a:rPr>
              <a:t>市川熹　著「対話のことばの科学」より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987824" y="1844824"/>
            <a:ext cx="3600400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話しことばの理解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835696" y="3429000"/>
            <a:ext cx="6192688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リアルタイムでは間に合わない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693" y="2558557"/>
            <a:ext cx="755576" cy="8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四角形吹き出し 8"/>
          <p:cNvSpPr/>
          <p:nvPr/>
        </p:nvSpPr>
        <p:spPr>
          <a:xfrm>
            <a:off x="2051720" y="2708920"/>
            <a:ext cx="5112568" cy="450025"/>
          </a:xfrm>
          <a:prstGeom prst="wedgeRectCallout">
            <a:avLst>
              <a:gd name="adj1" fmla="val -54992"/>
              <a:gd name="adj2" fmla="val 1890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accent4"/>
                </a:solidFill>
              </a:rPr>
              <a:t>昨日</a:t>
            </a:r>
            <a:r>
              <a:rPr lang="ja-JP" altLang="en-US" sz="2800" dirty="0" smtClean="0">
                <a:solidFill>
                  <a:schemeClr val="accent4"/>
                </a:solidFill>
              </a:rPr>
              <a:t>、妹がケーキをもらったんだ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501911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5445224"/>
            <a:ext cx="8424936" cy="120032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ことばのやりとりは、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予測とそれに先立つ予告で支えられている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67544" y="4365104"/>
            <a:ext cx="849694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話しを聞き切る前に、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　　　　　　　　内容を予測して理解している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4048" y="4077072"/>
            <a:ext cx="4139952" cy="830997"/>
          </a:xfrm>
          <a:prstGeom prst="rect">
            <a:avLst/>
          </a:prstGeom>
          <a:solidFill>
            <a:srgbClr val="FFC000">
              <a:alpha val="34118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膨大な</a:t>
            </a:r>
            <a:r>
              <a:rPr lang="ja-JP" altLang="en-US" sz="2400" b="1" dirty="0" smtClean="0"/>
              <a:t>語彙や文法の心内辞書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からの検索が間に合わない</a:t>
            </a:r>
            <a:endParaRPr kumimoji="1" lang="ja-JP" altLang="en-US" sz="2400" b="1" dirty="0"/>
          </a:p>
        </p:txBody>
      </p:sp>
      <p:sp>
        <p:nvSpPr>
          <p:cNvPr id="14" name="四角形吹き出し 13"/>
          <p:cNvSpPr/>
          <p:nvPr/>
        </p:nvSpPr>
        <p:spPr>
          <a:xfrm>
            <a:off x="8071081" y="2153131"/>
            <a:ext cx="832250" cy="450025"/>
          </a:xfrm>
          <a:prstGeom prst="wedgeRectCallout">
            <a:avLst>
              <a:gd name="adj1" fmla="val -27859"/>
              <a:gd name="adj2" fmla="val 7695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accent4"/>
                </a:solidFill>
              </a:rPr>
              <a:t>へー</a:t>
            </a:r>
            <a:endParaRPr lang="ja-JP" alt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曲折矢印 25"/>
          <p:cNvSpPr/>
          <p:nvPr/>
        </p:nvSpPr>
        <p:spPr>
          <a:xfrm rot="16200000" flipV="1">
            <a:off x="7920372" y="5049180"/>
            <a:ext cx="432048" cy="360040"/>
          </a:xfrm>
          <a:prstGeom prst="ben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971600" y="188640"/>
            <a:ext cx="7488832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ことばのさまざまな予告と予測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24744"/>
            <a:ext cx="504056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語彙や文法の予告・予測</a:t>
            </a:r>
            <a:endParaRPr kumimoji="1" lang="en-US" altLang="ja-JP" sz="36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95536" y="429309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81879" y="5708680"/>
            <a:ext cx="8892480" cy="584775"/>
          </a:xfrm>
          <a:prstGeom prst="rect">
            <a:avLst/>
          </a:prstGeom>
          <a:solidFill>
            <a:srgbClr val="FF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7030A0"/>
                </a:solidFill>
              </a:rPr>
              <a:t>●</a:t>
            </a:r>
            <a:r>
              <a:rPr kumimoji="1" lang="ja-JP" altLang="en-US" sz="3200" dirty="0" smtClean="0"/>
              <a:t>文末のプロソディーで、発話の終了・継続を予測</a:t>
            </a:r>
            <a:endParaRPr kumimoji="1" lang="en-US" altLang="ja-JP" sz="32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1988840"/>
            <a:ext cx="1584176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買った</a:t>
            </a:r>
            <a:endParaRPr kumimoji="1" lang="en-US" altLang="ja-JP" sz="3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2708920"/>
            <a:ext cx="1584176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食べ</a:t>
            </a:r>
            <a:r>
              <a:rPr kumimoji="1" lang="ja-JP" altLang="en-US" sz="3600" dirty="0" smtClean="0"/>
              <a:t>た</a:t>
            </a:r>
            <a:endParaRPr kumimoji="1" lang="en-US" altLang="ja-JP" sz="3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6016" y="3501008"/>
            <a:ext cx="1584176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貰った</a:t>
            </a:r>
            <a:endParaRPr kumimoji="1" lang="en-US" altLang="ja-JP" sz="3600" dirty="0" smtClean="0"/>
          </a:p>
        </p:txBody>
      </p:sp>
      <p:cxnSp>
        <p:nvCxnSpPr>
          <p:cNvPr id="16" name="直線コネクタ 15"/>
          <p:cNvCxnSpPr>
            <a:endCxn id="12" idx="1"/>
          </p:cNvCxnSpPr>
          <p:nvPr/>
        </p:nvCxnSpPr>
        <p:spPr>
          <a:xfrm flipV="1">
            <a:off x="4283968" y="2312006"/>
            <a:ext cx="432048" cy="684946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14" idx="1"/>
          </p:cNvCxnSpPr>
          <p:nvPr/>
        </p:nvCxnSpPr>
        <p:spPr>
          <a:xfrm>
            <a:off x="4283968" y="2961818"/>
            <a:ext cx="432048" cy="862356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444887" y="3057237"/>
            <a:ext cx="36004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444208" y="1916832"/>
            <a:ext cx="2483768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9900"/>
                </a:solidFill>
              </a:rPr>
              <a:t>●</a:t>
            </a:r>
            <a:r>
              <a:rPr kumimoji="1" lang="ja-JP" altLang="en-US" sz="2400" b="1" dirty="0" smtClean="0"/>
              <a:t>品詞→動詞</a:t>
            </a:r>
            <a:endParaRPr kumimoji="1" lang="en-US" altLang="ja-JP" sz="2400" b="1" dirty="0" smtClean="0"/>
          </a:p>
          <a:p>
            <a:r>
              <a:rPr lang="ja-JP" altLang="en-US" sz="2400" b="1" dirty="0" smtClean="0">
                <a:solidFill>
                  <a:srgbClr val="009900"/>
                </a:solidFill>
              </a:rPr>
              <a:t>●</a:t>
            </a:r>
            <a:r>
              <a:rPr lang="ja-JP" altLang="en-US" sz="2400" b="1" dirty="0" smtClean="0"/>
              <a:t>連語→意味</a:t>
            </a:r>
            <a:endParaRPr lang="en-US" altLang="ja-JP" sz="2400" b="1" dirty="0" smtClean="0"/>
          </a:p>
          <a:p>
            <a:r>
              <a:rPr kumimoji="1" lang="ja-JP" altLang="en-US" sz="2400" b="1" dirty="0" smtClean="0">
                <a:solidFill>
                  <a:srgbClr val="009900"/>
                </a:solidFill>
              </a:rPr>
              <a:t>●</a:t>
            </a:r>
            <a:r>
              <a:rPr kumimoji="1" lang="ja-JP" altLang="en-US" sz="2400" b="1" dirty="0" smtClean="0"/>
              <a:t>活用→過去形</a:t>
            </a:r>
            <a:endParaRPr kumimoji="1" lang="en-US" altLang="ja-JP" sz="2400" b="1" dirty="0" smtClean="0"/>
          </a:p>
          <a:p>
            <a:r>
              <a:rPr lang="ja-JP" altLang="en-US" sz="2400" b="1" dirty="0" smtClean="0">
                <a:solidFill>
                  <a:srgbClr val="009900"/>
                </a:solidFill>
              </a:rPr>
              <a:t>●</a:t>
            </a:r>
            <a:r>
              <a:rPr lang="ja-JP" altLang="en-US" sz="2400" b="1" dirty="0" smtClean="0"/>
              <a:t>文脈</a:t>
            </a:r>
            <a:endParaRPr kumimoji="1" lang="ja-JP" altLang="en-US" sz="2400" b="1" dirty="0"/>
          </a:p>
        </p:txBody>
      </p:sp>
      <p:sp>
        <p:nvSpPr>
          <p:cNvPr id="32" name="下矢印 31"/>
          <p:cNvSpPr/>
          <p:nvPr/>
        </p:nvSpPr>
        <p:spPr>
          <a:xfrm>
            <a:off x="7452320" y="3429000"/>
            <a:ext cx="360040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660232" y="3717032"/>
            <a:ext cx="2016224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4"/>
                </a:solidFill>
              </a:rPr>
              <a:t>絞り込み検索</a:t>
            </a:r>
            <a:endParaRPr kumimoji="1" lang="en-US" altLang="ja-JP" sz="2400" b="1" dirty="0" smtClean="0">
              <a:solidFill>
                <a:schemeClr val="accent4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80" y="1196752"/>
            <a:ext cx="1152128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予測</a:t>
            </a:r>
            <a:endParaRPr kumimoji="1" lang="en-US" altLang="ja-JP" sz="36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71700" y="3453924"/>
            <a:ext cx="1152128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予告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437112"/>
            <a:ext cx="5112568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プロソディ</a:t>
            </a:r>
            <a:r>
              <a:rPr lang="en-US" altLang="ja-JP" sz="3600" dirty="0" smtClean="0"/>
              <a:t>―</a:t>
            </a:r>
            <a:r>
              <a:rPr lang="ja-JP" altLang="en-US" sz="3600" dirty="0" smtClean="0"/>
              <a:t>の予告・予測</a:t>
            </a:r>
            <a:endParaRPr kumimoji="1" lang="en-US" altLang="ja-JP" sz="36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1879" y="5103674"/>
            <a:ext cx="7890521" cy="584775"/>
          </a:xfrm>
          <a:prstGeom prst="rect">
            <a:avLst/>
          </a:prstGeom>
          <a:solidFill>
            <a:srgbClr val="FF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7030A0"/>
                </a:solidFill>
              </a:rPr>
              <a:t>●</a:t>
            </a:r>
            <a:r>
              <a:rPr lang="ja-JP" altLang="en-US" sz="3200" dirty="0" smtClean="0"/>
              <a:t>文全体のプロソディーが文の理解を支える</a:t>
            </a:r>
            <a:endParaRPr kumimoji="1" lang="en-US" altLang="ja-JP" sz="3200" dirty="0" smtClean="0"/>
          </a:p>
        </p:txBody>
      </p:sp>
      <p:sp>
        <p:nvSpPr>
          <p:cNvPr id="2" name="四角形吹き出し 1"/>
          <p:cNvSpPr/>
          <p:nvPr/>
        </p:nvSpPr>
        <p:spPr>
          <a:xfrm>
            <a:off x="395536" y="2579713"/>
            <a:ext cx="4104456" cy="792088"/>
          </a:xfrm>
          <a:prstGeom prst="wedgeRectCallout">
            <a:avLst>
              <a:gd name="adj1" fmla="val -37276"/>
              <a:gd name="adj2" fmla="val 776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</a:rPr>
              <a:t>昨日、妹がケーキ</a:t>
            </a:r>
            <a:r>
              <a:rPr lang="ja-JP" altLang="en-US" sz="3200" dirty="0" smtClean="0">
                <a:solidFill>
                  <a:schemeClr val="tx1"/>
                </a:solidFill>
              </a:rPr>
              <a:t>を・・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296" y="3521994"/>
            <a:ext cx="755576" cy="8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2890" y="1185386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3537874" y="6253675"/>
            <a:ext cx="5524636" cy="523220"/>
          </a:xfrm>
          <a:prstGeom prst="rect">
            <a:avLst/>
          </a:prstGeom>
          <a:solidFill>
            <a:schemeClr val="accent3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自分</a:t>
            </a:r>
            <a:r>
              <a:rPr lang="ja-JP" altLang="en-US" sz="2800" dirty="0" smtClean="0"/>
              <a:t>の発話の開始・待機の判断</a:t>
            </a:r>
            <a:endParaRPr kumimoji="1" lang="en-US" altLang="ja-JP" sz="28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209037" y="6515285"/>
            <a:ext cx="40603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975648" y="4437112"/>
            <a:ext cx="3168352" cy="707886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※</a:t>
            </a:r>
            <a:r>
              <a:rPr kumimoji="1" lang="ja-JP" altLang="en-US" sz="2000" b="1" dirty="0" smtClean="0"/>
              <a:t>プロソディ</a:t>
            </a:r>
            <a:r>
              <a:rPr kumimoji="1" lang="en-US" altLang="ja-JP" sz="2000" b="1" dirty="0" smtClean="0"/>
              <a:t>―</a:t>
            </a:r>
            <a:r>
              <a:rPr kumimoji="1" lang="ja-JP" altLang="en-US" sz="2000" b="1" dirty="0" smtClean="0"/>
              <a:t>のない文は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理解しにくい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10" grpId="0" animBg="1"/>
      <p:bldP spid="12" grpId="0" animBg="1"/>
      <p:bldP spid="13" grpId="0" animBg="1"/>
      <p:bldP spid="14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6" grpId="0" animBg="1"/>
      <p:bldP spid="20" grpId="0" animBg="1"/>
      <p:bldP spid="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テキスト ボックス 10"/>
          <p:cNvSpPr txBox="1">
            <a:spLocks noChangeArrowheads="1"/>
          </p:cNvSpPr>
          <p:nvPr/>
        </p:nvSpPr>
        <p:spPr bwMode="auto">
          <a:xfrm>
            <a:off x="683568" y="2204864"/>
            <a:ext cx="7992888" cy="70788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ことばや心の発達に影響している</a:t>
            </a:r>
            <a:endParaRPr lang="ja-JP" altLang="en-US" sz="4000" dirty="0"/>
          </a:p>
        </p:txBody>
      </p:sp>
      <p:sp>
        <p:nvSpPr>
          <p:cNvPr id="4105" name="テキスト ボックス 9"/>
          <p:cNvSpPr txBox="1">
            <a:spLocks noChangeArrowheads="1"/>
          </p:cNvSpPr>
          <p:nvPr/>
        </p:nvSpPr>
        <p:spPr bwMode="auto">
          <a:xfrm>
            <a:off x="539552" y="40466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しかし、もっと根本的には・・・</a:t>
            </a:r>
            <a:endParaRPr lang="ja-JP" altLang="en-US" sz="3600" dirty="0"/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23528" y="1196752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プロソディに障害を持っていることが</a:t>
            </a:r>
            <a:endParaRPr lang="ja-JP" altLang="en-US" sz="4000" dirty="0"/>
          </a:p>
        </p:txBody>
      </p:sp>
      <p:sp>
        <p:nvSpPr>
          <p:cNvPr id="10" name="円/楕円 9"/>
          <p:cNvSpPr/>
          <p:nvPr/>
        </p:nvSpPr>
        <p:spPr>
          <a:xfrm>
            <a:off x="827584" y="3356992"/>
            <a:ext cx="194421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語彙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059832" y="3429000"/>
            <a:ext cx="194421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文法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220072" y="3429000"/>
            <a:ext cx="3528392" cy="12241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心理洞察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27584" y="4869160"/>
            <a:ext cx="194421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発音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059832" y="4941168"/>
            <a:ext cx="194421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語用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292080" y="4941168"/>
            <a:ext cx="3528392" cy="12241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社会性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63688" y="332656"/>
            <a:ext cx="5544616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　　予測の重要性</a:t>
            </a:r>
            <a:endParaRPr kumimoji="1" lang="en-US" altLang="ja-JP" sz="4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5556" y="3894501"/>
            <a:ext cx="8064896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発達のさまざまな部分は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予測の能力で支え</a:t>
            </a:r>
            <a:r>
              <a:rPr lang="ja-JP" altLang="en-US" sz="4000" dirty="0" err="1" smtClean="0"/>
              <a:t>らて</a:t>
            </a:r>
            <a:r>
              <a:rPr lang="ja-JP" altLang="en-US" sz="4000" dirty="0" smtClean="0"/>
              <a:t>いる</a:t>
            </a:r>
            <a:endParaRPr kumimoji="1" lang="en-US" altLang="ja-JP" sz="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409999"/>
            <a:ext cx="5688632" cy="646331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行動の予測・運動の予測</a:t>
            </a:r>
            <a:r>
              <a:rPr lang="en-US" altLang="ja-JP" sz="3600" dirty="0" smtClean="0"/>
              <a:t>etc</a:t>
            </a:r>
            <a:endParaRPr kumimoji="1" lang="en-US" altLang="ja-JP" sz="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340768"/>
            <a:ext cx="8712968" cy="1323439"/>
          </a:xfrm>
          <a:prstGeom prst="rect">
            <a:avLst/>
          </a:prstGeom>
          <a:solidFill>
            <a:srgbClr val="FFCC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プロソディ</a:t>
            </a:r>
            <a:r>
              <a:rPr lang="en-US" altLang="ja-JP" sz="4000" dirty="0" smtClean="0"/>
              <a:t>―</a:t>
            </a:r>
            <a:r>
              <a:rPr lang="ja-JP" altLang="en-US" sz="4000" dirty="0" smtClean="0"/>
              <a:t>の認識が、</a:t>
            </a:r>
            <a:endParaRPr lang="en-US" altLang="ja-JP" sz="4000" dirty="0" smtClean="0"/>
          </a:p>
          <a:p>
            <a:r>
              <a:rPr lang="ja-JP" altLang="en-US" sz="4000" dirty="0" smtClean="0"/>
              <a:t>　会話のスムーズなやりとりには不可欠</a:t>
            </a:r>
            <a:endParaRPr kumimoji="1" lang="en-US" altLang="ja-JP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30474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しかし、予測は、ことばだけではない</a:t>
            </a:r>
            <a:endParaRPr kumimoji="1" lang="en-US" altLang="ja-JP" sz="3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5272168"/>
            <a:ext cx="2880320" cy="1384995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人間は「今」ではなく「これから」で世界を捉えている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311860" y="145668"/>
            <a:ext cx="2448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リズム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331640" y="980728"/>
            <a:ext cx="6492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こと</a:t>
            </a:r>
            <a:r>
              <a:rPr lang="ja-JP" altLang="en-US" sz="3600" dirty="0">
                <a:solidFill>
                  <a:schemeClr val="accent4"/>
                </a:solidFill>
              </a:rPr>
              <a:t>ば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が持っている調子・律動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051720" y="2649106"/>
            <a:ext cx="5256584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日本語のリズムの特徴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9592" y="3356992"/>
            <a:ext cx="756084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　強勢（</a:t>
            </a:r>
            <a:r>
              <a:rPr lang="ja-JP" altLang="en-US" sz="3600" dirty="0"/>
              <a:t>ストレス）が少なく</a:t>
            </a:r>
            <a:r>
              <a:rPr lang="ja-JP" altLang="en-US" sz="3600" dirty="0" smtClean="0"/>
              <a:t>、</a:t>
            </a:r>
            <a:endParaRPr lang="en-US" altLang="ja-JP" sz="3600" dirty="0" smtClean="0"/>
          </a:p>
          <a:p>
            <a:pPr eaLnBrk="1" hangingPunct="1"/>
            <a:r>
              <a:rPr lang="ja-JP" altLang="en-US" sz="3600" dirty="0" smtClean="0"/>
              <a:t>　　　　　　　　均等</a:t>
            </a:r>
            <a:r>
              <a:rPr lang="ja-JP" altLang="en-US" sz="3600" dirty="0"/>
              <a:t>な</a:t>
            </a:r>
            <a:r>
              <a:rPr lang="ja-JP" altLang="en-US" sz="3600" dirty="0" smtClean="0"/>
              <a:t>リズムを</a:t>
            </a:r>
            <a:r>
              <a:rPr lang="ja-JP" altLang="en-US" sz="3600" dirty="0"/>
              <a:t>形成する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619672" y="4653136"/>
            <a:ext cx="6336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3600" b="1" u="sng" dirty="0" err="1" smtClean="0">
                <a:latin typeface="Arial" panose="020B0604020202020204" pitchFamily="34" charset="0"/>
              </a:rPr>
              <a:t>w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ja-JP" sz="3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3600" b="1" u="sng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</a:t>
            </a:r>
            <a:r>
              <a:rPr lang="en-US" altLang="ja-JP" sz="3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3600" b="1" u="sng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sh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</a:t>
            </a:r>
            <a:r>
              <a:rPr lang="ja-JP" altLang="en-US" sz="1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en-US" altLang="ja-JP" sz="3600" b="1" u="sng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w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</a:t>
            </a:r>
            <a:r>
              <a:rPr lang="en-US" altLang="ja-JP" sz="3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ja-JP" altLang="en-US" sz="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en-US" altLang="ja-JP" sz="2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3600" b="1" u="sng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</a:t>
            </a:r>
            <a:r>
              <a:rPr lang="en-US" altLang="ja-JP" sz="3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3600" b="1" u="sng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</a:t>
            </a:r>
            <a:r>
              <a:rPr lang="en-US" altLang="ja-JP" sz="3600" b="1" dirty="0" smtClean="0">
                <a:latin typeface="Arial" panose="020B0604020202020204" pitchFamily="34" charset="0"/>
              </a:rPr>
              <a:t> </a:t>
            </a:r>
            <a:r>
              <a:rPr lang="en-US" altLang="ja-JP" sz="3600" b="1" u="sng" dirty="0" smtClean="0">
                <a:latin typeface="Arial" panose="020B0604020202020204" pitchFamily="34" charset="0"/>
              </a:rPr>
              <a:t>k</a:t>
            </a:r>
            <a:r>
              <a:rPr lang="en-US" altLang="ja-JP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ja-JP" sz="3600" b="1" dirty="0" smtClean="0">
                <a:latin typeface="Arial" panose="020B0604020202020204" pitchFamily="34" charset="0"/>
              </a:rPr>
              <a:t> </a:t>
            </a:r>
            <a:r>
              <a:rPr lang="en-US" altLang="ja-JP" sz="3600" b="1" u="sng" dirty="0" smtClean="0">
                <a:latin typeface="Arial" panose="020B0604020202020204" pitchFamily="34" charset="0"/>
              </a:rPr>
              <a:t>d</a:t>
            </a:r>
            <a:r>
              <a:rPr lang="en-US" altLang="ja-JP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ja-JP" sz="3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3600" b="1" u="sng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</a:t>
            </a:r>
            <a:r>
              <a:rPr lang="en-US" altLang="ja-JP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u</a:t>
            </a:r>
            <a:endParaRPr lang="ja-JP" altLang="en-US" sz="3600" u="sng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551723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C000"/>
                </a:solidFill>
              </a:rPr>
              <a:t>★</a:t>
            </a:r>
            <a:r>
              <a:rPr lang="ja-JP" altLang="en-US" sz="3200" dirty="0" smtClean="0"/>
              <a:t>音</a:t>
            </a:r>
            <a:r>
              <a:rPr kumimoji="1" lang="ja-JP" altLang="en-US" sz="3200" dirty="0" smtClean="0"/>
              <a:t>は全部、母音で終わる（例外「ん」）</a:t>
            </a:r>
            <a:endParaRPr kumimoji="1" lang="ja-JP" altLang="en-US" dirty="0"/>
          </a:p>
        </p:txBody>
      </p:sp>
      <p:sp>
        <p:nvSpPr>
          <p:cNvPr id="24" name="屈折矢印 23"/>
          <p:cNvSpPr/>
          <p:nvPr/>
        </p:nvSpPr>
        <p:spPr>
          <a:xfrm flipH="1">
            <a:off x="1043608" y="4509120"/>
            <a:ext cx="504056" cy="1368152"/>
          </a:xfrm>
          <a:prstGeom prst="bentUpArrow">
            <a:avLst/>
          </a:prstGeom>
          <a:solidFill>
            <a:srgbClr val="FFCC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223628" y="1839104"/>
            <a:ext cx="7236804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言語により、異なるリズムがある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/>
      <p:bldP spid="10" grpId="0"/>
      <p:bldP spid="24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627784" y="332656"/>
            <a:ext cx="4104456" cy="76944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日本語のリズム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39552" y="1700808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拍（モーラ）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9552" y="3068960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フット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39552" y="4509120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七五調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988840"/>
            <a:ext cx="5616575" cy="504055"/>
          </a:xfr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ja-JP" altLang="en-US" sz="3200" dirty="0" smtClean="0"/>
              <a:t>ひらがなが</a:t>
            </a:r>
            <a:r>
              <a:rPr lang="ja-JP" altLang="en-US" sz="1200" dirty="0" smtClean="0"/>
              <a:t>　</a:t>
            </a:r>
            <a:r>
              <a:rPr lang="ja-JP" altLang="en-US" sz="3200" dirty="0" smtClean="0"/>
              <a:t>主に表す音の単位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19672" y="1052736"/>
            <a:ext cx="5904656" cy="70788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話しことばの区</a:t>
            </a:r>
            <a:r>
              <a:rPr lang="ja-JP" altLang="en-US" sz="3600" dirty="0"/>
              <a:t>切れの単位</a:t>
            </a:r>
            <a:r>
              <a:rPr lang="ja-JP" altLang="en-US" sz="4000" dirty="0"/>
              <a:t>　</a:t>
            </a:r>
            <a:endParaRPr lang="ja-JP" altLang="en-US" sz="4000" dirty="0">
              <a:solidFill>
                <a:srgbClr val="FF3399"/>
              </a:solidFill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771800" y="188640"/>
            <a:ext cx="36724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拍（モーラ）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395536" y="2852936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800" b="1" dirty="0" smtClean="0">
                <a:solidFill>
                  <a:srgbClr val="C00000"/>
                </a:solidFill>
                <a:latin typeface="ＭＳ Ｐゴシック"/>
                <a:ea typeface="ＭＳ Ｐゴシック"/>
              </a:rPr>
              <a:t>✤</a:t>
            </a:r>
            <a:r>
              <a:rPr lang="ja-JP" altLang="en-US" sz="4800" dirty="0" smtClean="0">
                <a:solidFill>
                  <a:schemeClr val="accent4"/>
                </a:solidFill>
                <a:ea typeface="ＭＳ Ｐゴシック" panose="020B0600070205080204" pitchFamily="50" charset="-128"/>
              </a:rPr>
              <a:t>基本拍（平拍）</a:t>
            </a:r>
            <a:r>
              <a:rPr lang="ja-JP" altLang="en-US" sz="4800" dirty="0">
                <a:solidFill>
                  <a:schemeClr val="accent4"/>
                </a:solidFill>
                <a:ea typeface="ＭＳ Ｐゴシック" panose="020B0600070205080204" pitchFamily="50" charset="-128"/>
              </a:rPr>
              <a:t>　</a:t>
            </a:r>
            <a:endParaRPr lang="ja-JP" altLang="en-US" sz="6000" dirty="0">
              <a:ea typeface="ＭＳ Ｐゴシック" panose="020B0600070205080204" pitchFamily="50" charset="-128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 rot="-2306597">
            <a:off x="1361380" y="4093964"/>
            <a:ext cx="719138" cy="576262"/>
          </a:xfrm>
          <a:prstGeom prst="ellipse">
            <a:avLst/>
          </a:prstGeom>
          <a:gradFill rotWithShape="1">
            <a:gsLst>
              <a:gs pos="0">
                <a:srgbClr val="FFFF97"/>
              </a:gs>
              <a:gs pos="50000">
                <a:srgbClr val="FFFFBF"/>
              </a:gs>
              <a:gs pos="100000">
                <a:srgbClr val="FFFFDF"/>
              </a:gs>
            </a:gsLst>
            <a:lin ang="108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65055" y="4077072"/>
            <a:ext cx="309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3200"/>
              <a:t>３音節＝３拍</a:t>
            </a:r>
          </a:p>
        </p:txBody>
      </p:sp>
      <p:sp>
        <p:nvSpPr>
          <p:cNvPr id="23" name="テキスト ボックス 7"/>
          <p:cNvSpPr txBox="1">
            <a:spLocks noChangeArrowheads="1"/>
          </p:cNvSpPr>
          <p:nvPr/>
        </p:nvSpPr>
        <p:spPr bwMode="auto">
          <a:xfrm>
            <a:off x="2267843" y="4005064"/>
            <a:ext cx="1008062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4000"/>
              <a:t>　ｔａ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75905" y="4005064"/>
            <a:ext cx="1008063" cy="7080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4000" dirty="0"/>
              <a:t>ｍａ</a:t>
            </a:r>
            <a:r>
              <a:rPr lang="ja-JP" altLang="en-US" sz="1050" dirty="0"/>
              <a:t>　</a:t>
            </a:r>
            <a:r>
              <a:rPr lang="ja-JP" altLang="en-US" sz="4000" dirty="0"/>
              <a:t>　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83968" y="4005064"/>
            <a:ext cx="1008062" cy="7080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4000" dirty="0"/>
              <a:t>ｇｏ</a:t>
            </a:r>
            <a:r>
              <a:rPr lang="ja-JP" altLang="en-US" sz="1050" dirty="0"/>
              <a:t>　</a:t>
            </a:r>
            <a:r>
              <a:rPr lang="ja-JP" altLang="en-US" sz="4000" dirty="0"/>
              <a:t>　</a:t>
            </a:r>
          </a:p>
        </p:txBody>
      </p:sp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323529" y="5157192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800" b="1" dirty="0" smtClean="0">
                <a:solidFill>
                  <a:srgbClr val="C00000"/>
                </a:solidFill>
                <a:latin typeface="ＭＳ Ｐゴシック"/>
                <a:ea typeface="ＭＳ Ｐゴシック"/>
              </a:rPr>
              <a:t>✤</a:t>
            </a:r>
            <a:r>
              <a:rPr lang="ja-JP" altLang="en-US" sz="4800" dirty="0" smtClean="0">
                <a:solidFill>
                  <a:schemeClr val="accent4"/>
                </a:solidFill>
                <a:ea typeface="ＭＳ Ｐゴシック" panose="020B0600070205080204" pitchFamily="50" charset="-128"/>
              </a:rPr>
              <a:t>特殊</a:t>
            </a:r>
            <a:r>
              <a:rPr lang="ja-JP" altLang="en-US" sz="4800" dirty="0">
                <a:solidFill>
                  <a:schemeClr val="accent4"/>
                </a:solidFill>
                <a:ea typeface="ＭＳ Ｐゴシック" panose="020B0600070205080204" pitchFamily="50" charset="-128"/>
              </a:rPr>
              <a:t>拍　</a:t>
            </a:r>
            <a:endParaRPr lang="ja-JP" altLang="en-US" sz="6000" dirty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8" grpId="0"/>
      <p:bldP spid="21" grpId="0" animBg="1"/>
      <p:bldP spid="22" grpId="0"/>
      <p:bldP spid="23" grpId="0" animBg="1"/>
      <p:bldP spid="24" grpId="0" animBg="1"/>
      <p:bldP spid="25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2124075" y="1484313"/>
            <a:ext cx="2015878" cy="708025"/>
            <a:chOff x="2123729" y="2636912"/>
            <a:chExt cx="2016523" cy="707886"/>
          </a:xfrm>
        </p:grpSpPr>
        <p:sp>
          <p:nvSpPr>
            <p:cNvPr id="46108" name="テキスト ボックス 7"/>
            <p:cNvSpPr txBox="1">
              <a:spLocks noChangeArrowheads="1"/>
            </p:cNvSpPr>
            <p:nvPr/>
          </p:nvSpPr>
          <p:spPr bwMode="auto">
            <a:xfrm>
              <a:off x="2123729" y="2636912"/>
              <a:ext cx="648072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と</a:t>
              </a:r>
            </a:p>
          </p:txBody>
        </p:sp>
        <p:sp>
          <p:nvSpPr>
            <p:cNvPr id="46109" name="テキスト ボックス 8"/>
            <p:cNvSpPr txBox="1">
              <a:spLocks noChangeArrowheads="1"/>
            </p:cNvSpPr>
            <p:nvPr/>
          </p:nvSpPr>
          <p:spPr bwMode="auto">
            <a:xfrm>
              <a:off x="2771800" y="2636912"/>
              <a:ext cx="648072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ん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19544" y="2636912"/>
              <a:ext cx="720708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4000" dirty="0" smtClean="0"/>
                <a:t>ぼ</a:t>
              </a:r>
              <a:endParaRPr lang="ja-JP" altLang="en-US" sz="4000" dirty="0"/>
            </a:p>
          </p:txBody>
        </p:sp>
      </p:grp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3203848" y="260648"/>
            <a:ext cx="266429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800" dirty="0" smtClean="0">
                <a:solidFill>
                  <a:srgbClr val="C00000"/>
                </a:solidFill>
                <a:latin typeface="ＭＳ Ｐゴシック"/>
                <a:ea typeface="ＭＳ Ｐゴシック"/>
              </a:rPr>
              <a:t>✤</a:t>
            </a:r>
            <a:r>
              <a:rPr lang="ja-JP" altLang="en-US" sz="4800" dirty="0" smtClean="0">
                <a:solidFill>
                  <a:schemeClr val="accent4"/>
                </a:solidFill>
                <a:ea typeface="ＭＳ Ｐゴシック" panose="020B0600070205080204" pitchFamily="50" charset="-128"/>
              </a:rPr>
              <a:t>特殊</a:t>
            </a:r>
            <a:r>
              <a:rPr lang="ja-JP" altLang="en-US" sz="4800" dirty="0">
                <a:solidFill>
                  <a:schemeClr val="accent4"/>
                </a:solidFill>
                <a:ea typeface="ＭＳ Ｐゴシック" panose="020B0600070205080204" pitchFamily="50" charset="-128"/>
              </a:rPr>
              <a:t>拍　</a:t>
            </a:r>
            <a:endParaRPr lang="ja-JP" altLang="en-US" sz="6000" dirty="0">
              <a:ea typeface="ＭＳ Ｐゴシック" panose="020B0600070205080204" pitchFamily="50" charset="-128"/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1276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565400"/>
            <a:ext cx="11620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15"/>
          <p:cNvGrpSpPr>
            <a:grpSpLocks/>
          </p:cNvGrpSpPr>
          <p:nvPr/>
        </p:nvGrpSpPr>
        <p:grpSpPr bwMode="auto">
          <a:xfrm>
            <a:off x="2124075" y="2708275"/>
            <a:ext cx="2015878" cy="708025"/>
            <a:chOff x="2123729" y="2636912"/>
            <a:chExt cx="2016523" cy="707886"/>
          </a:xfrm>
        </p:grpSpPr>
        <p:sp>
          <p:nvSpPr>
            <p:cNvPr id="46105" name="テキスト ボックス 16"/>
            <p:cNvSpPr txBox="1">
              <a:spLocks noChangeArrowheads="1"/>
            </p:cNvSpPr>
            <p:nvPr/>
          </p:nvSpPr>
          <p:spPr bwMode="auto">
            <a:xfrm>
              <a:off x="2123729" y="2636912"/>
              <a:ext cx="648072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ら</a:t>
              </a:r>
            </a:p>
          </p:txBody>
        </p:sp>
        <p:sp>
          <p:nvSpPr>
            <p:cNvPr id="46106" name="テキスト ボックス 17"/>
            <p:cNvSpPr txBox="1">
              <a:spLocks noChangeArrowheads="1"/>
            </p:cNvSpPr>
            <p:nvPr/>
          </p:nvSpPr>
          <p:spPr bwMode="auto">
            <a:xfrm>
              <a:off x="2771800" y="2636912"/>
              <a:ext cx="648072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っ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419544" y="2636912"/>
              <a:ext cx="720708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4000" dirty="0" smtClean="0"/>
                <a:t>ぱ</a:t>
              </a:r>
              <a:endParaRPr lang="ja-JP" altLang="en-US" sz="4000" dirty="0"/>
            </a:p>
          </p:txBody>
        </p:sp>
      </p:grp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16338"/>
            <a:ext cx="976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グループ化 20"/>
          <p:cNvGrpSpPr>
            <a:grpSpLocks/>
          </p:cNvGrpSpPr>
          <p:nvPr/>
        </p:nvGrpSpPr>
        <p:grpSpPr bwMode="auto">
          <a:xfrm>
            <a:off x="2124075" y="3860800"/>
            <a:ext cx="2015878" cy="708025"/>
            <a:chOff x="2123729" y="2636912"/>
            <a:chExt cx="2016523" cy="707886"/>
          </a:xfrm>
        </p:grpSpPr>
        <p:sp>
          <p:nvSpPr>
            <p:cNvPr id="46102" name="テキスト ボックス 21"/>
            <p:cNvSpPr txBox="1">
              <a:spLocks noChangeArrowheads="1"/>
            </p:cNvSpPr>
            <p:nvPr/>
          </p:nvSpPr>
          <p:spPr bwMode="auto">
            <a:xfrm>
              <a:off x="2123729" y="2636912"/>
              <a:ext cx="648072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ケ</a:t>
              </a:r>
            </a:p>
          </p:txBody>
        </p:sp>
        <p:sp>
          <p:nvSpPr>
            <p:cNvPr id="46103" name="テキスト ボックス 22"/>
            <p:cNvSpPr txBox="1">
              <a:spLocks noChangeArrowheads="1"/>
            </p:cNvSpPr>
            <p:nvPr/>
          </p:nvSpPr>
          <p:spPr bwMode="auto">
            <a:xfrm>
              <a:off x="2771800" y="2636912"/>
              <a:ext cx="648072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ー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419544" y="2636912"/>
              <a:ext cx="720708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4000" dirty="0" smtClean="0"/>
                <a:t>キ</a:t>
              </a:r>
              <a:endParaRPr lang="ja-JP" altLang="en-US" sz="4000" dirty="0"/>
            </a:p>
          </p:txBody>
        </p:sp>
      </p:grpSp>
      <p:sp>
        <p:nvSpPr>
          <p:cNvPr id="25" name="右中かっこ 24"/>
          <p:cNvSpPr/>
          <p:nvPr/>
        </p:nvSpPr>
        <p:spPr>
          <a:xfrm>
            <a:off x="6228184" y="1772816"/>
            <a:ext cx="432047" cy="367295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460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03" y="5013746"/>
            <a:ext cx="11731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グループ化 26"/>
          <p:cNvGrpSpPr>
            <a:grpSpLocks/>
          </p:cNvGrpSpPr>
          <p:nvPr/>
        </p:nvGrpSpPr>
        <p:grpSpPr bwMode="auto">
          <a:xfrm>
            <a:off x="2123728" y="5085184"/>
            <a:ext cx="2520280" cy="708025"/>
            <a:chOff x="2123729" y="2636912"/>
            <a:chExt cx="2520726" cy="707886"/>
          </a:xfrm>
        </p:grpSpPr>
        <p:sp>
          <p:nvSpPr>
            <p:cNvPr id="46099" name="テキスト ボックス 27"/>
            <p:cNvSpPr txBox="1">
              <a:spLocks noChangeArrowheads="1"/>
            </p:cNvSpPr>
            <p:nvPr/>
          </p:nvSpPr>
          <p:spPr bwMode="auto">
            <a:xfrm>
              <a:off x="2123729" y="2636912"/>
              <a:ext cx="1152128" cy="70788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4000"/>
                <a:t>キャ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203420" y="2636912"/>
              <a:ext cx="720827" cy="7078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4000" dirty="0"/>
                <a:t>ベ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924248" y="2636912"/>
              <a:ext cx="720207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4000" dirty="0" smtClean="0"/>
                <a:t>ツ</a:t>
              </a:r>
              <a:endParaRPr lang="ja-JP" altLang="en-US" sz="4000" dirty="0"/>
            </a:p>
          </p:txBody>
        </p:sp>
      </p:grpSp>
      <p:sp>
        <p:nvSpPr>
          <p:cNvPr id="46095" name="テキスト ボックス 31"/>
          <p:cNvSpPr txBox="1">
            <a:spLocks noChangeArrowheads="1"/>
          </p:cNvSpPr>
          <p:nvPr/>
        </p:nvSpPr>
        <p:spPr bwMode="auto">
          <a:xfrm>
            <a:off x="4284663" y="1484313"/>
            <a:ext cx="1223962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4000" dirty="0"/>
              <a:t>撥音</a:t>
            </a:r>
          </a:p>
        </p:txBody>
      </p:sp>
      <p:sp>
        <p:nvSpPr>
          <p:cNvPr id="46096" name="テキスト ボックス 32"/>
          <p:cNvSpPr txBox="1">
            <a:spLocks noChangeArrowheads="1"/>
          </p:cNvSpPr>
          <p:nvPr/>
        </p:nvSpPr>
        <p:spPr bwMode="auto">
          <a:xfrm>
            <a:off x="4284663" y="2708275"/>
            <a:ext cx="1223962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4000"/>
              <a:t>促音</a:t>
            </a:r>
          </a:p>
        </p:txBody>
      </p:sp>
      <p:sp>
        <p:nvSpPr>
          <p:cNvPr id="46097" name="テキスト ボックス 33"/>
          <p:cNvSpPr txBox="1">
            <a:spLocks noChangeArrowheads="1"/>
          </p:cNvSpPr>
          <p:nvPr/>
        </p:nvSpPr>
        <p:spPr bwMode="auto">
          <a:xfrm>
            <a:off x="4284663" y="3860800"/>
            <a:ext cx="1223962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4000" dirty="0"/>
              <a:t>長音</a:t>
            </a:r>
          </a:p>
        </p:txBody>
      </p:sp>
      <p:sp>
        <p:nvSpPr>
          <p:cNvPr id="46098" name="テキスト ボックス 34"/>
          <p:cNvSpPr txBox="1">
            <a:spLocks noChangeArrowheads="1"/>
          </p:cNvSpPr>
          <p:nvPr/>
        </p:nvSpPr>
        <p:spPr bwMode="auto">
          <a:xfrm>
            <a:off x="4858990" y="5085184"/>
            <a:ext cx="1223963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4000" dirty="0"/>
              <a:t>拗音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2267744" y="1124744"/>
            <a:ext cx="1656184" cy="400110"/>
            <a:chOff x="2267744" y="1124744"/>
            <a:chExt cx="1656184" cy="400110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2267744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915816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563888" y="112474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267744" y="2348880"/>
            <a:ext cx="1656184" cy="400110"/>
            <a:chOff x="2267744" y="1124744"/>
            <a:chExt cx="1656184" cy="400110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2267744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915816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563888" y="112474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267744" y="3501008"/>
            <a:ext cx="1656184" cy="400110"/>
            <a:chOff x="2267744" y="1124744"/>
            <a:chExt cx="1656184" cy="400110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2267744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915816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563888" y="112474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483768" y="4725144"/>
            <a:ext cx="2100752" cy="400110"/>
            <a:chOff x="2368120" y="1124744"/>
            <a:chExt cx="1464161" cy="400110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368120" y="112474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970368" y="112474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472241" y="1124744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7" name="テキスト ボックス 31"/>
          <p:cNvSpPr txBox="1">
            <a:spLocks noChangeArrowheads="1"/>
          </p:cNvSpPr>
          <p:nvPr/>
        </p:nvSpPr>
        <p:spPr bwMode="auto">
          <a:xfrm>
            <a:off x="6732240" y="2204864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ぜんぶ</a:t>
            </a:r>
            <a:endParaRPr lang="ja-JP" altLang="en-US" sz="3600" dirty="0"/>
          </a:p>
        </p:txBody>
      </p:sp>
      <p:sp>
        <p:nvSpPr>
          <p:cNvPr id="48" name="テキスト ボックス 31"/>
          <p:cNvSpPr txBox="1">
            <a:spLocks noChangeArrowheads="1"/>
          </p:cNvSpPr>
          <p:nvPr/>
        </p:nvSpPr>
        <p:spPr bwMode="auto">
          <a:xfrm>
            <a:off x="6732240" y="2924944"/>
            <a:ext cx="1944216" cy="132343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4000" dirty="0" smtClean="0"/>
              <a:t>３モーラ</a:t>
            </a:r>
            <a:endParaRPr lang="en-US" altLang="ja-JP" sz="4000" dirty="0" smtClean="0"/>
          </a:p>
          <a:p>
            <a:pPr eaLnBrk="1" hangingPunct="1"/>
            <a:r>
              <a:rPr lang="ja-JP" altLang="en-US" sz="4000" dirty="0" smtClean="0"/>
              <a:t>  （３拍）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095" grpId="0" animBg="1"/>
      <p:bldP spid="46096" grpId="0" animBg="1"/>
      <p:bldP spid="46097" grpId="0" animBg="1"/>
      <p:bldP spid="46098" grpId="0" animBg="1"/>
      <p:bldP spid="47" grpId="0"/>
      <p:bldP spid="4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23"/>
          <p:cNvSpPr>
            <a:spLocks noChangeShapeType="1"/>
          </p:cNvSpPr>
          <p:nvPr/>
        </p:nvSpPr>
        <p:spPr bwMode="auto">
          <a:xfrm>
            <a:off x="8172400" y="4149080"/>
            <a:ext cx="72008" cy="504056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23850" y="4581128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/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か</a:t>
            </a:r>
            <a:r>
              <a:rPr lang="ja-JP" altLang="en-US" sz="10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き</a:t>
            </a:r>
            <a:r>
              <a:rPr lang="ja-JP" altLang="en-US" sz="12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く</a:t>
            </a:r>
            <a:r>
              <a:rPr lang="ja-JP" altLang="en-US" sz="10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え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ば</a:t>
            </a:r>
            <a:r>
              <a:rPr lang="ja-JP" altLang="en-US" sz="32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か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ね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が</a:t>
            </a:r>
            <a:r>
              <a:rPr lang="ja-JP" altLang="en-US" sz="8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な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る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な</a:t>
            </a:r>
            <a:r>
              <a:rPr lang="ja-JP" altLang="en-US" sz="8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り</a:t>
            </a:r>
            <a:r>
              <a:rPr lang="ja-JP" altLang="en-US" sz="32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 smtClean="0">
                <a:solidFill>
                  <a:srgbClr val="000099"/>
                </a:solidFill>
              </a:rPr>
              <a:t>ほ</a:t>
            </a:r>
            <a:r>
              <a:rPr lang="ja-JP" altLang="en-US" sz="800" b="1" dirty="0" smtClean="0">
                <a:solidFill>
                  <a:srgbClr val="000099"/>
                </a:solidFill>
              </a:rPr>
              <a:t>　</a:t>
            </a:r>
            <a:r>
              <a:rPr lang="ja-JP" altLang="en-US" sz="2800" b="1" u="sng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900" b="1" dirty="0">
                <a:solidFill>
                  <a:srgbClr val="FF0000"/>
                </a:solidFill>
              </a:rPr>
              <a:t>　</a:t>
            </a:r>
            <a:r>
              <a:rPr lang="ja-JP" altLang="en-US" sz="8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CC0000"/>
                </a:solidFill>
              </a:rPr>
              <a:t>りゅ</a:t>
            </a:r>
            <a:r>
              <a:rPr lang="ja-JP" altLang="en-US" sz="1000" b="1" dirty="0">
                <a:solidFill>
                  <a:srgbClr val="000099"/>
                </a:solidFill>
              </a:rPr>
              <a:t>　</a:t>
            </a:r>
            <a:r>
              <a:rPr lang="ja-JP" altLang="en-US" sz="7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3200" b="1" u="sng" dirty="0" smtClean="0">
                <a:solidFill>
                  <a:srgbClr val="000099"/>
                </a:solidFill>
              </a:rPr>
              <a:t>じ</a:t>
            </a:r>
            <a:endParaRPr lang="ja-JP" altLang="en-US" sz="3200" b="1" u="sng" dirty="0">
              <a:solidFill>
                <a:srgbClr val="000099"/>
              </a:solidFill>
            </a:endParaRPr>
          </a:p>
        </p:txBody>
      </p:sp>
      <p:sp>
        <p:nvSpPr>
          <p:cNvPr id="13319" name="Line 23"/>
          <p:cNvSpPr>
            <a:spLocks noChangeShapeType="1"/>
          </p:cNvSpPr>
          <p:nvPr/>
        </p:nvSpPr>
        <p:spPr bwMode="auto">
          <a:xfrm flipV="1">
            <a:off x="5508104" y="3068960"/>
            <a:ext cx="595" cy="36004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251520" y="2276872"/>
            <a:ext cx="824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/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や</a:t>
            </a:r>
            <a:r>
              <a:rPr lang="ja-JP" altLang="en-US" sz="10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せ</a:t>
            </a:r>
            <a:r>
              <a:rPr lang="ja-JP" altLang="en-US" sz="12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が</a:t>
            </a:r>
            <a:r>
              <a:rPr lang="ja-JP" altLang="en-US" sz="10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え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る</a:t>
            </a:r>
            <a:r>
              <a:rPr lang="ja-JP" altLang="en-US" sz="32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ま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け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る</a:t>
            </a:r>
            <a:r>
              <a:rPr lang="ja-JP" altLang="en-US" sz="8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な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い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CC0000"/>
                </a:solidFill>
              </a:rPr>
              <a:t>っ</a:t>
            </a:r>
            <a:r>
              <a:rPr lang="ja-JP" altLang="en-US" sz="8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さ</a:t>
            </a:r>
            <a:r>
              <a:rPr lang="ja-JP" altLang="en-US" sz="32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こ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こ</a:t>
            </a:r>
            <a:r>
              <a:rPr lang="ja-JP" altLang="en-US" sz="9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に</a:t>
            </a:r>
            <a:r>
              <a:rPr lang="ja-JP" altLang="en-US" sz="10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>
                <a:solidFill>
                  <a:srgbClr val="000099"/>
                </a:solidFill>
              </a:rPr>
              <a:t>あ</a:t>
            </a:r>
            <a:r>
              <a:rPr lang="ja-JP" altLang="en-US" sz="700" b="1" dirty="0">
                <a:solidFill>
                  <a:srgbClr val="000099"/>
                </a:solidFill>
              </a:rPr>
              <a:t>　</a:t>
            </a:r>
            <a:r>
              <a:rPr lang="ja-JP" altLang="en-US" sz="3200" b="1" u="sng" dirty="0" err="1">
                <a:solidFill>
                  <a:srgbClr val="000099"/>
                </a:solidFill>
              </a:rPr>
              <a:t>り</a:t>
            </a:r>
            <a:endParaRPr lang="ja-JP" altLang="en-US" sz="3200" b="1" u="sng" dirty="0">
              <a:solidFill>
                <a:srgbClr val="000099"/>
              </a:solidFill>
            </a:endParaRPr>
          </a:p>
        </p:txBody>
      </p:sp>
      <p:sp>
        <p:nvSpPr>
          <p:cNvPr id="13323" name="Rectangle 27"/>
          <p:cNvSpPr>
            <a:spLocks noChangeArrowheads="1"/>
          </p:cNvSpPr>
          <p:nvPr/>
        </p:nvSpPr>
        <p:spPr bwMode="auto">
          <a:xfrm>
            <a:off x="5292080" y="2276872"/>
            <a:ext cx="360040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6732240" y="4653136"/>
            <a:ext cx="432048" cy="7928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55776" y="260648"/>
            <a:ext cx="4248472" cy="769441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俳句は拍で作る</a:t>
            </a:r>
            <a:endParaRPr kumimoji="1" lang="ja-JP" altLang="en-US" sz="4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119675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</a:rPr>
              <a:t>５・７・５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11967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５拍・７拍・５拍</a:t>
            </a:r>
            <a:endParaRPr kumimoji="1" lang="ja-JP" altLang="en-US" sz="4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995936" y="1556792"/>
            <a:ext cx="288032" cy="72008"/>
            <a:chOff x="2771800" y="1556792"/>
            <a:chExt cx="288032" cy="72008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2771800" y="1556792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771800" y="1628800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539552" y="2780928"/>
            <a:ext cx="2232248" cy="400110"/>
            <a:chOff x="611560" y="3068960"/>
            <a:chExt cx="2232248" cy="400110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11560" y="3068960"/>
              <a:ext cx="1368152" cy="400110"/>
              <a:chOff x="2267744" y="1124744"/>
              <a:chExt cx="1368152" cy="400110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2267744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771800" y="11247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3203848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1979712" y="306896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83768" y="306896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6228184" y="2780928"/>
            <a:ext cx="2232248" cy="400110"/>
            <a:chOff x="611560" y="3068960"/>
            <a:chExt cx="2232248" cy="400110"/>
          </a:xfrm>
        </p:grpSpPr>
        <p:grpSp>
          <p:nvGrpSpPr>
            <p:cNvPr id="38" name="グループ化 20"/>
            <p:cNvGrpSpPr/>
            <p:nvPr/>
          </p:nvGrpSpPr>
          <p:grpSpPr>
            <a:xfrm>
              <a:off x="611560" y="3068960"/>
              <a:ext cx="1368152" cy="400110"/>
              <a:chOff x="2267744" y="1124744"/>
              <a:chExt cx="1368152" cy="400110"/>
            </a:xfrm>
          </p:grpSpPr>
          <p:sp>
            <p:nvSpPr>
              <p:cNvPr id="41" name="テキスト ボックス 40"/>
              <p:cNvSpPr txBox="1"/>
              <p:nvPr/>
            </p:nvSpPr>
            <p:spPr>
              <a:xfrm>
                <a:off x="2267744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699792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3131840" y="112474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1907704" y="306896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339752" y="306896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2987824" y="2780928"/>
            <a:ext cx="3024336" cy="400110"/>
            <a:chOff x="3059832" y="3068960"/>
            <a:chExt cx="3024336" cy="40011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059832" y="3068960"/>
              <a:ext cx="2232248" cy="400110"/>
              <a:chOff x="611560" y="3068960"/>
              <a:chExt cx="2232248" cy="400110"/>
            </a:xfrm>
          </p:grpSpPr>
          <p:grpSp>
            <p:nvGrpSpPr>
              <p:cNvPr id="31" name="グループ化 20"/>
              <p:cNvGrpSpPr/>
              <p:nvPr/>
            </p:nvGrpSpPr>
            <p:grpSpPr>
              <a:xfrm>
                <a:off x="611560" y="3068960"/>
                <a:ext cx="1368152" cy="400110"/>
                <a:chOff x="2267744" y="1124744"/>
                <a:chExt cx="1368152" cy="400110"/>
              </a:xfrm>
            </p:grpSpPr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2267744" y="1124744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 smtClean="0">
                      <a:solidFill>
                        <a:srgbClr val="0070C0"/>
                      </a:solidFill>
                    </a:rPr>
                    <a:t>●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2771800" y="112474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 smtClean="0">
                      <a:solidFill>
                        <a:srgbClr val="0070C0"/>
                      </a:solidFill>
                    </a:rPr>
                    <a:t>●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203848" y="1124744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 smtClean="0">
                      <a:solidFill>
                        <a:srgbClr val="0070C0"/>
                      </a:solidFill>
                    </a:rPr>
                    <a:t>●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2" name="テキスト ボックス 31"/>
              <p:cNvSpPr txBox="1"/>
              <p:nvPr/>
            </p:nvSpPr>
            <p:spPr>
              <a:xfrm>
                <a:off x="1979712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483768" y="306896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5076056" y="3068960"/>
              <a:ext cx="1008112" cy="400110"/>
              <a:chOff x="1547664" y="3068960"/>
              <a:chExt cx="1296144" cy="40011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1547664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1917992" y="3068960"/>
                <a:ext cx="493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2483768" y="306896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52" name="テキスト ボックス 51"/>
          <p:cNvSpPr txBox="1"/>
          <p:nvPr/>
        </p:nvSpPr>
        <p:spPr>
          <a:xfrm>
            <a:off x="4644008" y="3429000"/>
            <a:ext cx="1872208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促音＝１拍</a:t>
            </a:r>
            <a:endParaRPr kumimoji="1" lang="ja-JP" altLang="en-US" sz="2800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539552" y="5085184"/>
            <a:ext cx="2232248" cy="400110"/>
            <a:chOff x="611560" y="3068960"/>
            <a:chExt cx="2232248" cy="400110"/>
          </a:xfrm>
        </p:grpSpPr>
        <p:grpSp>
          <p:nvGrpSpPr>
            <p:cNvPr id="54" name="グループ化 20"/>
            <p:cNvGrpSpPr/>
            <p:nvPr/>
          </p:nvGrpSpPr>
          <p:grpSpPr>
            <a:xfrm>
              <a:off x="611560" y="3068960"/>
              <a:ext cx="1368152" cy="400110"/>
              <a:chOff x="2267744" y="1124744"/>
              <a:chExt cx="1368152" cy="400110"/>
            </a:xfrm>
          </p:grpSpPr>
          <p:sp>
            <p:nvSpPr>
              <p:cNvPr id="57" name="テキスト ボックス 56"/>
              <p:cNvSpPr txBox="1"/>
              <p:nvPr/>
            </p:nvSpPr>
            <p:spPr>
              <a:xfrm>
                <a:off x="2267744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2771800" y="11247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3203848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1979712" y="306896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483768" y="306896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300192" y="5085184"/>
            <a:ext cx="2689847" cy="400110"/>
            <a:chOff x="611560" y="3068960"/>
            <a:chExt cx="2253656" cy="400110"/>
          </a:xfrm>
        </p:grpSpPr>
        <p:grpSp>
          <p:nvGrpSpPr>
            <p:cNvPr id="61" name="グループ化 20"/>
            <p:cNvGrpSpPr/>
            <p:nvPr/>
          </p:nvGrpSpPr>
          <p:grpSpPr>
            <a:xfrm>
              <a:off x="611560" y="3068960"/>
              <a:ext cx="1409021" cy="400110"/>
              <a:chOff x="2267744" y="1124744"/>
              <a:chExt cx="1409021" cy="400110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2267744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629730" y="11247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3172709" y="112474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2059505" y="306896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361160" y="306896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70C0"/>
                  </a:solidFill>
                </a:rPr>
                <a:t>●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987824" y="5085184"/>
            <a:ext cx="3024336" cy="400110"/>
            <a:chOff x="3059832" y="3068960"/>
            <a:chExt cx="3024336" cy="400110"/>
          </a:xfrm>
        </p:grpSpPr>
        <p:grpSp>
          <p:nvGrpSpPr>
            <p:cNvPr id="68" name="グループ化 29"/>
            <p:cNvGrpSpPr/>
            <p:nvPr/>
          </p:nvGrpSpPr>
          <p:grpSpPr>
            <a:xfrm>
              <a:off x="3059832" y="3068960"/>
              <a:ext cx="2232248" cy="400110"/>
              <a:chOff x="611560" y="3068960"/>
              <a:chExt cx="2232248" cy="400110"/>
            </a:xfrm>
          </p:grpSpPr>
          <p:grpSp>
            <p:nvGrpSpPr>
              <p:cNvPr id="73" name="グループ化 20"/>
              <p:cNvGrpSpPr/>
              <p:nvPr/>
            </p:nvGrpSpPr>
            <p:grpSpPr>
              <a:xfrm>
                <a:off x="611560" y="3068960"/>
                <a:ext cx="1368152" cy="400110"/>
                <a:chOff x="2267744" y="1124744"/>
                <a:chExt cx="1368152" cy="400110"/>
              </a:xfrm>
            </p:grpSpPr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2267744" y="1124744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 smtClean="0">
                      <a:solidFill>
                        <a:srgbClr val="0070C0"/>
                      </a:solidFill>
                    </a:rPr>
                    <a:t>●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2771800" y="112474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 smtClean="0">
                      <a:solidFill>
                        <a:srgbClr val="0070C0"/>
                      </a:solidFill>
                    </a:rPr>
                    <a:t>●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3203848" y="1124744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 smtClean="0">
                      <a:solidFill>
                        <a:srgbClr val="0070C0"/>
                      </a:solidFill>
                    </a:rPr>
                    <a:t>●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4" name="テキスト ボックス 73"/>
              <p:cNvSpPr txBox="1"/>
              <p:nvPr/>
            </p:nvSpPr>
            <p:spPr>
              <a:xfrm>
                <a:off x="1979712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2483768" y="306896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9" name="グループ化 43"/>
            <p:cNvGrpSpPr/>
            <p:nvPr/>
          </p:nvGrpSpPr>
          <p:grpSpPr>
            <a:xfrm>
              <a:off x="5076056" y="3068960"/>
              <a:ext cx="1008112" cy="400110"/>
              <a:chOff x="1547664" y="3068960"/>
              <a:chExt cx="1296144" cy="400110"/>
            </a:xfrm>
          </p:grpSpPr>
          <p:sp>
            <p:nvSpPr>
              <p:cNvPr id="70" name="テキスト ボックス 69"/>
              <p:cNvSpPr txBox="1"/>
              <p:nvPr/>
            </p:nvSpPr>
            <p:spPr>
              <a:xfrm>
                <a:off x="1547664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1917992" y="3068960"/>
                <a:ext cx="493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2483768" y="306896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0070C0"/>
                    </a:solidFill>
                  </a:rPr>
                  <a:t>●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8028384" y="4653136"/>
            <a:ext cx="432048" cy="7928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7236296" y="4653136"/>
            <a:ext cx="720080" cy="7928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ja-JP" altLang="en-US"/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flipV="1">
            <a:off x="7596336" y="5373216"/>
            <a:ext cx="595" cy="36004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732240" y="5733256"/>
            <a:ext cx="1872208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拗音＝１拍</a:t>
            </a:r>
            <a:endParaRPr kumimoji="1" lang="ja-JP" altLang="en-US" sz="2800" dirty="0"/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 flipH="1">
            <a:off x="6948262" y="4149080"/>
            <a:ext cx="216025" cy="504056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3645024"/>
            <a:ext cx="1872208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長音＝１拍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317" grpId="0"/>
      <p:bldP spid="13319" grpId="0" animBg="1"/>
      <p:bldP spid="13320" grpId="0"/>
      <p:bldP spid="13323" grpId="0" animBg="1"/>
      <p:bldP spid="13324" grpId="0" animBg="1"/>
      <p:bldP spid="14" grpId="0"/>
      <p:bldP spid="15" grpId="0"/>
      <p:bldP spid="52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1124744"/>
            <a:ext cx="7560840" cy="576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＊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２拍（モーラ）でひとまとまりのリズム</a:t>
            </a:r>
            <a:endParaRPr lang="ja-JP" altLang="en-US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060848"/>
            <a:ext cx="7128792" cy="122555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3200" kern="0" dirty="0" smtClean="0">
                <a:latin typeface="+mj-lt"/>
                <a:ea typeface="+mj-ea"/>
                <a:cs typeface="+mj-cs"/>
              </a:rPr>
              <a:t>　日本語は</a:t>
            </a:r>
            <a:r>
              <a:rPr lang="ja-JP" altLang="en-US" sz="3200" kern="0" dirty="0">
                <a:latin typeface="+mj-lt"/>
                <a:ea typeface="+mj-ea"/>
                <a:cs typeface="+mj-cs"/>
              </a:rPr>
              <a:t>、拍を２つ</a:t>
            </a:r>
            <a:r>
              <a:rPr lang="ja-JP" altLang="en-US" sz="3200" kern="0" dirty="0" smtClean="0">
                <a:latin typeface="+mj-lt"/>
                <a:ea typeface="+mj-ea"/>
                <a:cs typeface="+mj-cs"/>
              </a:rPr>
              <a:t>ずつまとめて</a:t>
            </a:r>
            <a:endParaRPr lang="en-US" altLang="ja-JP" sz="3200" kern="0" dirty="0" smtClean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ja-JP" altLang="en-US" sz="3200" kern="0" dirty="0" smtClean="0">
                <a:latin typeface="+mj-lt"/>
                <a:ea typeface="+mj-ea"/>
                <a:cs typeface="+mj-cs"/>
              </a:rPr>
              <a:t>　　　　　　　　　　　　リズム</a:t>
            </a:r>
            <a:r>
              <a:rPr lang="ja-JP" altLang="en-US" sz="3200" kern="0" dirty="0">
                <a:latin typeface="+mj-lt"/>
                <a:ea typeface="+mj-ea"/>
                <a:cs typeface="+mj-cs"/>
              </a:rPr>
              <a:t>を安定させる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624" y="4941168"/>
            <a:ext cx="3168352" cy="1440160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800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■</a:t>
            </a:r>
            <a:r>
              <a:rPr lang="ja-JP" altLang="en-US" sz="2800" kern="0" dirty="0">
                <a:latin typeface="+mj-lt"/>
                <a:ea typeface="+mj-ea"/>
                <a:cs typeface="+mj-cs"/>
              </a:rPr>
              <a:t>複合語の</a:t>
            </a:r>
            <a:r>
              <a:rPr lang="ja-JP" altLang="en-US" sz="2800" kern="0" dirty="0" smtClean="0">
                <a:latin typeface="+mj-lt"/>
                <a:ea typeface="+mj-ea"/>
                <a:cs typeface="+mj-cs"/>
              </a:rPr>
              <a:t>省略</a:t>
            </a:r>
            <a:endParaRPr lang="en-US" altLang="ja-JP" sz="2800" kern="0" dirty="0" smtClean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altLang="ja-JP" sz="2800" kern="0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ja-JP" altLang="en-US" sz="2800" kern="0" dirty="0">
                <a:latin typeface="+mj-lt"/>
                <a:ea typeface="+mj-ea"/>
                <a:cs typeface="+mj-cs"/>
              </a:rPr>
              <a:t>　</a:t>
            </a:r>
            <a:r>
              <a:rPr lang="ja-JP" altLang="en-US" sz="2800" kern="0" dirty="0" smtClean="0">
                <a:latin typeface="+mj-lt"/>
                <a:ea typeface="+mj-ea"/>
                <a:cs typeface="+mj-cs"/>
              </a:rPr>
              <a:t>　　⇒</a:t>
            </a:r>
            <a:r>
              <a:rPr lang="ja-JP" altLang="en-US" sz="2800" kern="0" dirty="0">
                <a:latin typeface="+mj-lt"/>
                <a:ea typeface="+mj-ea"/>
                <a:cs typeface="+mj-cs"/>
              </a:rPr>
              <a:t>デジ｜</a:t>
            </a:r>
            <a:r>
              <a:rPr lang="ja-JP" altLang="en-US" sz="2800" kern="0" dirty="0" smtClean="0">
                <a:latin typeface="+mj-lt"/>
                <a:ea typeface="+mj-ea"/>
                <a:cs typeface="+mj-cs"/>
              </a:rPr>
              <a:t>カメ</a:t>
            </a:r>
            <a:endParaRPr lang="en-US" altLang="ja-JP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536" y="40050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800" kern="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とん｜ぼの｜めが｜ねは｜みず｜いろ｜めが｜ね　</a:t>
            </a:r>
            <a:r>
              <a:rPr lang="ja-JP" altLang="en-US" sz="2800" kern="0" dirty="0" smtClean="0">
                <a:latin typeface="DF音楽"/>
              </a:rPr>
              <a:t>｜</a:t>
            </a:r>
            <a:endParaRPr lang="en-US" altLang="ja-JP" sz="2800" kern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683568" y="3789040"/>
            <a:ext cx="288925" cy="296863"/>
            <a:chOff x="899592" y="4365104"/>
            <a:chExt cx="288032" cy="296416"/>
          </a:xfrm>
        </p:grpSpPr>
        <p:cxnSp>
          <p:nvCxnSpPr>
            <p:cNvPr id="13" name="直線コネクタ 12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3"/>
          <p:cNvGrpSpPr>
            <a:grpSpLocks/>
          </p:cNvGrpSpPr>
          <p:nvPr/>
        </p:nvGrpSpPr>
        <p:grpSpPr bwMode="auto">
          <a:xfrm>
            <a:off x="1619672" y="3789040"/>
            <a:ext cx="287338" cy="296862"/>
            <a:chOff x="899592" y="4365104"/>
            <a:chExt cx="288032" cy="296416"/>
          </a:xfrm>
        </p:grpSpPr>
        <p:cxnSp>
          <p:nvCxnSpPr>
            <p:cNvPr id="25" name="直線コネクタ 24"/>
            <p:cNvCxnSpPr/>
            <p:nvPr/>
          </p:nvCxnSpPr>
          <p:spPr>
            <a:xfrm rot="16200000" flipH="1">
              <a:off x="827752" y="4436944"/>
              <a:ext cx="288491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967806" y="4441701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26"/>
          <p:cNvGrpSpPr>
            <a:grpSpLocks/>
          </p:cNvGrpSpPr>
          <p:nvPr/>
        </p:nvGrpSpPr>
        <p:grpSpPr bwMode="auto">
          <a:xfrm>
            <a:off x="6876256" y="3789040"/>
            <a:ext cx="287337" cy="296862"/>
            <a:chOff x="899592" y="4365104"/>
            <a:chExt cx="288032" cy="296416"/>
          </a:xfrm>
        </p:grpSpPr>
        <p:cxnSp>
          <p:nvCxnSpPr>
            <p:cNvPr id="28" name="直線コネクタ 27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29"/>
          <p:cNvGrpSpPr>
            <a:grpSpLocks/>
          </p:cNvGrpSpPr>
          <p:nvPr/>
        </p:nvGrpSpPr>
        <p:grpSpPr bwMode="auto">
          <a:xfrm>
            <a:off x="5868144" y="3789040"/>
            <a:ext cx="287338" cy="296862"/>
            <a:chOff x="899592" y="4365104"/>
            <a:chExt cx="288032" cy="296416"/>
          </a:xfrm>
        </p:grpSpPr>
        <p:cxnSp>
          <p:nvCxnSpPr>
            <p:cNvPr id="31" name="直線コネクタ 30"/>
            <p:cNvCxnSpPr/>
            <p:nvPr/>
          </p:nvCxnSpPr>
          <p:spPr>
            <a:xfrm rot="16200000" flipH="1">
              <a:off x="827752" y="4436944"/>
              <a:ext cx="288491" cy="1448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967806" y="4441701"/>
              <a:ext cx="296416" cy="1432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32"/>
          <p:cNvGrpSpPr>
            <a:grpSpLocks/>
          </p:cNvGrpSpPr>
          <p:nvPr/>
        </p:nvGrpSpPr>
        <p:grpSpPr bwMode="auto">
          <a:xfrm>
            <a:off x="4788024" y="3789040"/>
            <a:ext cx="288925" cy="296863"/>
            <a:chOff x="899592" y="4365104"/>
            <a:chExt cx="288032" cy="296416"/>
          </a:xfrm>
        </p:grpSpPr>
        <p:cxnSp>
          <p:nvCxnSpPr>
            <p:cNvPr id="34" name="直線コネクタ 33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35"/>
          <p:cNvGrpSpPr>
            <a:grpSpLocks/>
          </p:cNvGrpSpPr>
          <p:nvPr/>
        </p:nvGrpSpPr>
        <p:grpSpPr bwMode="auto">
          <a:xfrm>
            <a:off x="3779912" y="3789040"/>
            <a:ext cx="288925" cy="296863"/>
            <a:chOff x="899592" y="4365104"/>
            <a:chExt cx="288032" cy="296416"/>
          </a:xfrm>
        </p:grpSpPr>
        <p:cxnSp>
          <p:nvCxnSpPr>
            <p:cNvPr id="37" name="直線コネクタ 36"/>
            <p:cNvCxnSpPr/>
            <p:nvPr/>
          </p:nvCxnSpPr>
          <p:spPr>
            <a:xfrm rot="16200000" flipH="1">
              <a:off x="827354" y="4437342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967408" y="4441304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38"/>
          <p:cNvGrpSpPr>
            <a:grpSpLocks/>
          </p:cNvGrpSpPr>
          <p:nvPr/>
        </p:nvGrpSpPr>
        <p:grpSpPr bwMode="auto">
          <a:xfrm>
            <a:off x="2699792" y="3789040"/>
            <a:ext cx="288925" cy="296863"/>
            <a:chOff x="899592" y="4365104"/>
            <a:chExt cx="288032" cy="296416"/>
          </a:xfrm>
        </p:grpSpPr>
        <p:cxnSp>
          <p:nvCxnSpPr>
            <p:cNvPr id="40" name="直線コネクタ 39"/>
            <p:cNvCxnSpPr/>
            <p:nvPr/>
          </p:nvCxnSpPr>
          <p:spPr>
            <a:xfrm rot="16200000" flipH="1">
              <a:off x="827355" y="4437341"/>
              <a:ext cx="288490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967408" y="4441305"/>
              <a:ext cx="296416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3563888" y="188640"/>
            <a:ext cx="20882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フット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grpSp>
        <p:nvGrpSpPr>
          <p:cNvPr id="42" name="グループ化 26"/>
          <p:cNvGrpSpPr>
            <a:grpSpLocks/>
          </p:cNvGrpSpPr>
          <p:nvPr/>
        </p:nvGrpSpPr>
        <p:grpSpPr bwMode="auto">
          <a:xfrm>
            <a:off x="7884368" y="3861048"/>
            <a:ext cx="287337" cy="296862"/>
            <a:chOff x="899592" y="4365104"/>
            <a:chExt cx="288032" cy="296416"/>
          </a:xfrm>
        </p:grpSpPr>
        <p:cxnSp>
          <p:nvCxnSpPr>
            <p:cNvPr id="43" name="直線コネクタ 42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フリーフォーム 45"/>
          <p:cNvSpPr/>
          <p:nvPr/>
        </p:nvSpPr>
        <p:spPr>
          <a:xfrm>
            <a:off x="8172400" y="4149080"/>
            <a:ext cx="144016" cy="288032"/>
          </a:xfrm>
          <a:custGeom>
            <a:avLst/>
            <a:gdLst>
              <a:gd name="connsiteX0" fmla="*/ 144990 w 183444"/>
              <a:gd name="connsiteY0" fmla="*/ 609600 h 609600"/>
              <a:gd name="connsiteX1" fmla="*/ 114510 w 183444"/>
              <a:gd name="connsiteY1" fmla="*/ 563880 h 609600"/>
              <a:gd name="connsiteX2" fmla="*/ 84030 w 183444"/>
              <a:gd name="connsiteY2" fmla="*/ 426720 h 609600"/>
              <a:gd name="connsiteX3" fmla="*/ 175470 w 183444"/>
              <a:gd name="connsiteY3" fmla="*/ 396240 h 609600"/>
              <a:gd name="connsiteX4" fmla="*/ 114510 w 183444"/>
              <a:gd name="connsiteY4" fmla="*/ 320040 h 609600"/>
              <a:gd name="connsiteX5" fmla="*/ 68790 w 183444"/>
              <a:gd name="connsiteY5" fmla="*/ 228600 h 609600"/>
              <a:gd name="connsiteX6" fmla="*/ 114510 w 183444"/>
              <a:gd name="connsiteY6" fmla="*/ 198120 h 609600"/>
              <a:gd name="connsiteX7" fmla="*/ 160230 w 183444"/>
              <a:gd name="connsiteY7" fmla="*/ 182880 h 609600"/>
              <a:gd name="connsiteX8" fmla="*/ 175470 w 183444"/>
              <a:gd name="connsiteY8" fmla="*/ 137160 h 609600"/>
              <a:gd name="connsiteX9" fmla="*/ 129750 w 183444"/>
              <a:gd name="connsiteY9" fmla="*/ 106680 h 609600"/>
              <a:gd name="connsiteX10" fmla="*/ 84030 w 183444"/>
              <a:gd name="connsiteY10" fmla="*/ 15240 h 609600"/>
              <a:gd name="connsiteX11" fmla="*/ 84030 w 183444"/>
              <a:gd name="connsiteY11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444" h="609600">
                <a:moveTo>
                  <a:pt x="144990" y="609600"/>
                </a:moveTo>
                <a:cubicBezTo>
                  <a:pt x="134830" y="594360"/>
                  <a:pt x="127462" y="576832"/>
                  <a:pt x="114510" y="563880"/>
                </a:cubicBezTo>
                <a:cubicBezTo>
                  <a:pt x="72657" y="522027"/>
                  <a:pt x="0" y="534759"/>
                  <a:pt x="84030" y="426720"/>
                </a:cubicBezTo>
                <a:cubicBezTo>
                  <a:pt x="103755" y="401359"/>
                  <a:pt x="175470" y="396240"/>
                  <a:pt x="175470" y="396240"/>
                </a:cubicBezTo>
                <a:cubicBezTo>
                  <a:pt x="145801" y="307233"/>
                  <a:pt x="183444" y="388974"/>
                  <a:pt x="114510" y="320040"/>
                </a:cubicBezTo>
                <a:cubicBezTo>
                  <a:pt x="84967" y="290497"/>
                  <a:pt x="81185" y="265785"/>
                  <a:pt x="68790" y="228600"/>
                </a:cubicBezTo>
                <a:cubicBezTo>
                  <a:pt x="84030" y="218440"/>
                  <a:pt x="98127" y="206311"/>
                  <a:pt x="114510" y="198120"/>
                </a:cubicBezTo>
                <a:cubicBezTo>
                  <a:pt x="128878" y="190936"/>
                  <a:pt x="148871" y="194239"/>
                  <a:pt x="160230" y="182880"/>
                </a:cubicBezTo>
                <a:cubicBezTo>
                  <a:pt x="171589" y="171521"/>
                  <a:pt x="170390" y="152400"/>
                  <a:pt x="175470" y="137160"/>
                </a:cubicBezTo>
                <a:cubicBezTo>
                  <a:pt x="160230" y="127000"/>
                  <a:pt x="142702" y="119632"/>
                  <a:pt x="129750" y="106680"/>
                </a:cubicBezTo>
                <a:cubicBezTo>
                  <a:pt x="104918" y="81848"/>
                  <a:pt x="92293" y="48294"/>
                  <a:pt x="84030" y="15240"/>
                </a:cubicBezTo>
                <a:cubicBezTo>
                  <a:pt x="82798" y="10312"/>
                  <a:pt x="84030" y="5080"/>
                  <a:pt x="84030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26"/>
          <p:cNvGrpSpPr>
            <a:grpSpLocks/>
          </p:cNvGrpSpPr>
          <p:nvPr/>
        </p:nvGrpSpPr>
        <p:grpSpPr bwMode="auto">
          <a:xfrm>
            <a:off x="2627784" y="5661248"/>
            <a:ext cx="287337" cy="296862"/>
            <a:chOff x="899592" y="4365104"/>
            <a:chExt cx="288032" cy="296416"/>
          </a:xfrm>
        </p:grpSpPr>
        <p:cxnSp>
          <p:nvCxnSpPr>
            <p:cNvPr id="48" name="直線コネクタ 47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26"/>
          <p:cNvGrpSpPr>
            <a:grpSpLocks/>
          </p:cNvGrpSpPr>
          <p:nvPr/>
        </p:nvGrpSpPr>
        <p:grpSpPr bwMode="auto">
          <a:xfrm>
            <a:off x="3491880" y="5661248"/>
            <a:ext cx="287337" cy="296862"/>
            <a:chOff x="899592" y="4365104"/>
            <a:chExt cx="288032" cy="296416"/>
          </a:xfrm>
        </p:grpSpPr>
        <p:cxnSp>
          <p:nvCxnSpPr>
            <p:cNvPr id="51" name="直線コネクタ 50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4716016" y="4941168"/>
            <a:ext cx="3384376" cy="1440160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2800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■</a:t>
            </a:r>
            <a:r>
              <a:rPr lang="ja-JP" altLang="en-US" sz="2800" kern="0" dirty="0" smtClean="0">
                <a:latin typeface="+mj-lt"/>
                <a:ea typeface="+mj-ea"/>
                <a:cs typeface="+mj-cs"/>
              </a:rPr>
              <a:t>曜日</a:t>
            </a:r>
            <a:endParaRPr lang="en-US" altLang="ja-JP" sz="2800" kern="0" dirty="0" smtClean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altLang="ja-JP" sz="2800" kern="0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ja-JP" altLang="en-US" sz="2800" kern="0" dirty="0">
                <a:latin typeface="+mj-lt"/>
                <a:ea typeface="+mj-ea"/>
                <a:cs typeface="+mj-cs"/>
              </a:rPr>
              <a:t>　</a:t>
            </a:r>
            <a:r>
              <a:rPr lang="ja-JP" altLang="en-US" sz="2800" kern="0" dirty="0" smtClean="0">
                <a:latin typeface="+mj-lt"/>
                <a:ea typeface="+mj-ea"/>
                <a:cs typeface="+mj-cs"/>
              </a:rPr>
              <a:t>げつ｜かあ｜すい</a:t>
            </a:r>
            <a:endParaRPr lang="en-US" altLang="ja-JP" sz="28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54" name="グループ化 26"/>
          <p:cNvGrpSpPr>
            <a:grpSpLocks/>
          </p:cNvGrpSpPr>
          <p:nvPr/>
        </p:nvGrpSpPr>
        <p:grpSpPr bwMode="auto">
          <a:xfrm>
            <a:off x="6228184" y="5661248"/>
            <a:ext cx="287337" cy="296862"/>
            <a:chOff x="899592" y="4365104"/>
            <a:chExt cx="288032" cy="296416"/>
          </a:xfrm>
        </p:grpSpPr>
        <p:cxnSp>
          <p:nvCxnSpPr>
            <p:cNvPr id="55" name="直線コネクタ 54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26"/>
          <p:cNvGrpSpPr>
            <a:grpSpLocks/>
          </p:cNvGrpSpPr>
          <p:nvPr/>
        </p:nvGrpSpPr>
        <p:grpSpPr bwMode="auto">
          <a:xfrm>
            <a:off x="7236296" y="5661248"/>
            <a:ext cx="287337" cy="296862"/>
            <a:chOff x="899592" y="4365104"/>
            <a:chExt cx="288032" cy="296416"/>
          </a:xfrm>
        </p:grpSpPr>
        <p:cxnSp>
          <p:nvCxnSpPr>
            <p:cNvPr id="58" name="直線コネクタ 57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26"/>
          <p:cNvGrpSpPr>
            <a:grpSpLocks/>
          </p:cNvGrpSpPr>
          <p:nvPr/>
        </p:nvGrpSpPr>
        <p:grpSpPr bwMode="auto">
          <a:xfrm>
            <a:off x="5292080" y="5661248"/>
            <a:ext cx="287337" cy="296862"/>
            <a:chOff x="899592" y="4365104"/>
            <a:chExt cx="288032" cy="296416"/>
          </a:xfrm>
        </p:grpSpPr>
        <p:cxnSp>
          <p:nvCxnSpPr>
            <p:cNvPr id="61" name="直線コネクタ 60"/>
            <p:cNvCxnSpPr/>
            <p:nvPr/>
          </p:nvCxnSpPr>
          <p:spPr>
            <a:xfrm rot="16200000" flipH="1">
              <a:off x="827752" y="4436944"/>
              <a:ext cx="288491" cy="1448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967806" y="4441701"/>
              <a:ext cx="296416" cy="1432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0" grpId="0"/>
      <p:bldP spid="46" grpId="0" animBg="1"/>
      <p:bldP spid="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203848" y="260648"/>
            <a:ext cx="26642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</a:rPr>
              <a:t>■</a:t>
            </a:r>
            <a:r>
              <a:rPr lang="ja-JP" altLang="en-US" sz="4400" dirty="0" smtClean="0">
                <a:solidFill>
                  <a:schemeClr val="accent4"/>
                </a:solidFill>
              </a:rPr>
              <a:t>七五調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75656" y="1196752"/>
            <a:ext cx="6408712" cy="576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＊</a:t>
            </a:r>
            <a:r>
              <a:rPr lang="ja-JP" altLang="en-US" sz="3600" kern="0" dirty="0" smtClean="0">
                <a:latin typeface="+mj-lt"/>
                <a:ea typeface="+mj-ea"/>
                <a:cs typeface="+mj-cs"/>
              </a:rPr>
              <a:t>俳句・短歌・和歌などのリズム　</a:t>
            </a:r>
            <a:endParaRPr lang="ja-JP" altLang="en-US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2132856"/>
            <a:ext cx="2376264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</a:rPr>
              <a:t>さみだれや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2132856"/>
            <a:ext cx="3528392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6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3200" b="1" dirty="0" err="1" smtClean="0">
                <a:latin typeface="HG正楷書体-PRO" pitchFamily="66" charset="-128"/>
                <a:ea typeface="HG正楷書体-PRO" pitchFamily="66" charset="-128"/>
              </a:rPr>
              <a:t>たいがを</a:t>
            </a:r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</a:rPr>
              <a:t>まえに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4209" y="2132856"/>
            <a:ext cx="2376263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</a:rPr>
              <a:t>いえに</a:t>
            </a:r>
            <a:r>
              <a:rPr lang="ja-JP" altLang="en-US" sz="3200" b="1" dirty="0" err="1">
                <a:latin typeface="HG正楷書体-PRO" pitchFamily="66" charset="-128"/>
                <a:ea typeface="HG正楷書体-PRO" pitchFamily="66" charset="-128"/>
              </a:rPr>
              <a:t>けん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63888" y="3645024"/>
            <a:ext cx="2304256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５・７・５（拍）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2996952"/>
            <a:ext cx="2304256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とびだすな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99792" y="2996952"/>
            <a:ext cx="3528392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くるまはきゅうに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4209" y="2996952"/>
            <a:ext cx="2376264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とまれない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4509120"/>
            <a:ext cx="2376264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err="1" smtClean="0">
                <a:latin typeface="HG正楷書体-PRO" pitchFamily="66" charset="-128"/>
                <a:ea typeface="HG正楷書体-PRO" pitchFamily="66" charset="-128"/>
              </a:rPr>
              <a:t>はるすぎて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71800" y="4509120"/>
            <a:ext cx="3528392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なつきにけらし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44208" y="4509120"/>
            <a:ext cx="2376263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しろたへの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47664" y="5373216"/>
            <a:ext cx="3096344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err="1" smtClean="0">
                <a:latin typeface="HG正楷書体-PRO" pitchFamily="66" charset="-128"/>
                <a:ea typeface="HG正楷書体-PRO" pitchFamily="66" charset="-128"/>
              </a:rPr>
              <a:t>ころもほ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すて</a:t>
            </a:r>
            <a:r>
              <a:rPr lang="ja-JP" altLang="en-US" sz="3200" b="1" dirty="0" err="1" smtClean="0">
                <a:latin typeface="HG正楷書体-PRO" pitchFamily="66" charset="-128"/>
                <a:ea typeface="HG正楷書体-PRO" pitchFamily="66" charset="-128"/>
              </a:rPr>
              <a:t>ふ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60032" y="5373216"/>
            <a:ext cx="3096344" cy="584775"/>
          </a:xfrm>
          <a:prstGeom prst="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あまのかぐやま</a:t>
            </a:r>
            <a:endParaRPr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91440" y="1988840"/>
            <a:ext cx="8873048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21920" y="4365104"/>
            <a:ext cx="8839200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31840" y="6093296"/>
            <a:ext cx="3456384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５・７・５・７・７（拍）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483768" y="181685"/>
            <a:ext cx="244827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>
                <a:solidFill>
                  <a:schemeClr val="accent4"/>
                </a:solidFill>
              </a:rPr>
              <a:t>流暢さ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4716016" y="232013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ことばの円滑さ</a:t>
            </a:r>
            <a:endParaRPr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483768" y="3429000"/>
            <a:ext cx="1224136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訥弁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211960" y="3429000"/>
            <a:ext cx="2880320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立て板に餅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483768" y="2132856"/>
            <a:ext cx="1224136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能弁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211960" y="2132856"/>
            <a:ext cx="2880320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立て板に水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683568" y="4437112"/>
            <a:ext cx="806489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899592" y="4653136"/>
            <a:ext cx="7488832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慢性的なことばのつかえ・繰り返し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059832" y="2852936"/>
            <a:ext cx="0" cy="576064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580112" y="2852936"/>
            <a:ext cx="0" cy="576064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1835696" y="5517232"/>
            <a:ext cx="3312368" cy="707886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流暢性の障害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5724128" y="5517232"/>
            <a:ext cx="1224136" cy="70788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吃音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5220072" y="5733256"/>
            <a:ext cx="432048" cy="288032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8304" y="2708920"/>
            <a:ext cx="1296144" cy="95410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個性のレベル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151620" y="1101589"/>
            <a:ext cx="745282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ことばの流暢さには個人差がある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1" grpId="0" animBg="1"/>
      <p:bldP spid="25" grpId="0" animBg="1"/>
      <p:bldP spid="26" grpId="0" animBg="1"/>
      <p:bldP spid="29" grpId="0" animBg="1"/>
      <p:bldP spid="15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771800" y="260648"/>
            <a:ext cx="3168352" cy="76944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▲</a:t>
            </a:r>
            <a:r>
              <a:rPr lang="ja-JP" altLang="en-US" sz="4400" dirty="0" smtClean="0">
                <a:solidFill>
                  <a:schemeClr val="accent4"/>
                </a:solidFill>
              </a:rPr>
              <a:t>アクセント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619672" y="1196752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単語の中で強調や変化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043608" y="2132856"/>
            <a:ext cx="5472608" cy="7694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高低アクセントの言語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115616" y="4149080"/>
            <a:ext cx="5472608" cy="7694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強弱アクセントの言語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左中かっこ 6"/>
          <p:cNvSpPr/>
          <p:nvPr/>
        </p:nvSpPr>
        <p:spPr>
          <a:xfrm>
            <a:off x="323528" y="2492896"/>
            <a:ext cx="648072" cy="201622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619672" y="5085184"/>
            <a:ext cx="5112568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英語・ドイツ語　など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619672" y="3068960"/>
            <a:ext cx="6624736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日本語・リトアニア語　など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547664" y="5805264"/>
            <a:ext cx="5544616" cy="7078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en-US" altLang="ja-JP" sz="4000" dirty="0" smtClean="0">
                <a:solidFill>
                  <a:srgbClr val="C00000"/>
                </a:solidFill>
              </a:rPr>
              <a:t>a</a:t>
            </a:r>
            <a:r>
              <a:rPr lang="en-US" altLang="ja-JP" sz="4000" dirty="0" smtClean="0">
                <a:solidFill>
                  <a:schemeClr val="accent4"/>
                </a:solidFill>
              </a:rPr>
              <a:t>pple,  ba</a:t>
            </a:r>
            <a:r>
              <a:rPr lang="en-US" altLang="ja-JP" sz="4000" dirty="0" smtClean="0">
                <a:solidFill>
                  <a:srgbClr val="C00000"/>
                </a:solidFill>
              </a:rPr>
              <a:t>na</a:t>
            </a:r>
            <a:r>
              <a:rPr lang="en-US" altLang="ja-JP" sz="4000" dirty="0" smtClean="0">
                <a:solidFill>
                  <a:schemeClr val="accent4"/>
                </a:solidFill>
              </a:rPr>
              <a:t>na, g</a:t>
            </a:r>
            <a:r>
              <a:rPr lang="en-US" altLang="ja-JP" sz="4000" dirty="0" smtClean="0">
                <a:solidFill>
                  <a:srgbClr val="C00000"/>
                </a:solidFill>
              </a:rPr>
              <a:t>ra</a:t>
            </a:r>
            <a:r>
              <a:rPr lang="en-US" altLang="ja-JP" sz="4000" dirty="0" smtClean="0">
                <a:solidFill>
                  <a:schemeClr val="accent4"/>
                </a:solidFill>
              </a:rPr>
              <a:t>pe  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0152" y="260648"/>
            <a:ext cx="32038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※</a:t>
            </a:r>
            <a:r>
              <a:rPr kumimoji="1" lang="ja-JP" altLang="en-US" sz="2400" b="1" dirty="0" smtClean="0"/>
              <a:t>プロソディ</a:t>
            </a:r>
            <a:r>
              <a:rPr lang="ja-JP" altLang="en-US" sz="2400" b="1" dirty="0" smtClean="0"/>
              <a:t>ー</a:t>
            </a:r>
            <a:r>
              <a:rPr kumimoji="1" lang="ja-JP" altLang="en-US" sz="2400" b="1" dirty="0" smtClean="0"/>
              <a:t>には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　</a:t>
            </a:r>
            <a:r>
              <a:rPr kumimoji="1" lang="ja-JP" altLang="en-US" sz="2400" b="1" dirty="0" smtClean="0"/>
              <a:t>含まれない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275856" y="1196752"/>
            <a:ext cx="2808312" cy="2160240"/>
          </a:xfrm>
          <a:prstGeom prst="round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2"/>
                </a:solidFill>
              </a:rPr>
              <a:t>いまの</a:t>
            </a:r>
            <a:endParaRPr kumimoji="1" lang="en-US" altLang="ja-JP" sz="40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2"/>
                </a:solidFill>
              </a:rPr>
              <a:t>プロソディ</a:t>
            </a:r>
            <a:endParaRPr kumimoji="1"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51520" y="1196752"/>
            <a:ext cx="2880320" cy="2160240"/>
          </a:xfrm>
          <a:prstGeom prst="roundRect">
            <a:avLst/>
          </a:prstGeom>
          <a:solidFill>
            <a:srgbClr val="FF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2"/>
                </a:solidFill>
              </a:rPr>
              <a:t>いままで</a:t>
            </a:r>
            <a:r>
              <a:rPr kumimoji="1" lang="ja-JP" altLang="en-US" sz="4000" dirty="0" smtClean="0">
                <a:solidFill>
                  <a:schemeClr val="tx2"/>
                </a:solidFill>
              </a:rPr>
              <a:t>の</a:t>
            </a:r>
            <a:endParaRPr kumimoji="1" lang="en-US" altLang="ja-JP" sz="40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2"/>
                </a:solidFill>
              </a:rPr>
              <a:t>プロソディ</a:t>
            </a:r>
            <a:endParaRPr kumimoji="1"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8184" y="1196752"/>
            <a:ext cx="2778656" cy="2160240"/>
          </a:xfrm>
          <a:prstGeom prst="roundRect">
            <a:avLst/>
          </a:prstGeom>
          <a:solidFill>
            <a:srgbClr val="FFFF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2"/>
                </a:solidFill>
              </a:rPr>
              <a:t>これから</a:t>
            </a:r>
            <a:r>
              <a:rPr kumimoji="1" lang="ja-JP" altLang="en-US" sz="4000" dirty="0" smtClean="0">
                <a:solidFill>
                  <a:schemeClr val="tx2"/>
                </a:solidFill>
              </a:rPr>
              <a:t>の</a:t>
            </a:r>
            <a:endParaRPr kumimoji="1" lang="en-US" altLang="ja-JP" sz="40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2"/>
                </a:solidFill>
              </a:rPr>
              <a:t>プロソディ</a:t>
            </a:r>
            <a:endParaRPr kumimoji="1" lang="ja-JP" altLang="en-US" sz="4000" dirty="0">
              <a:solidFill>
                <a:schemeClr val="tx2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059832" y="2348880"/>
            <a:ext cx="28803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012160" y="2348880"/>
            <a:ext cx="28803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275856" y="3573016"/>
            <a:ext cx="2736304" cy="230832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現在のコミュニケーションにおける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達成と問題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3573016"/>
            <a:ext cx="2736304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発達に</a:t>
            </a:r>
            <a:endParaRPr lang="en-US" altLang="ja-JP" sz="3600" dirty="0" smtClean="0"/>
          </a:p>
          <a:p>
            <a:r>
              <a:rPr lang="ja-JP" altLang="en-US" sz="3600" dirty="0" smtClean="0"/>
              <a:t>　与えた影響</a:t>
            </a:r>
            <a:endParaRPr kumimoji="1" lang="ja-JP" altLang="en-US" sz="3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8184" y="3573016"/>
            <a:ext cx="2736304" cy="230832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自然発達やトレーニング、</a:t>
            </a:r>
            <a:endParaRPr lang="en-US" altLang="ja-JP" sz="3600" dirty="0" smtClean="0"/>
          </a:p>
          <a:p>
            <a:r>
              <a:rPr lang="ja-JP" altLang="en-US" sz="3600" dirty="0" smtClean="0"/>
              <a:t>社会変化による改善</a:t>
            </a:r>
            <a:endParaRPr kumimoji="1"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8" y="260648"/>
            <a:ext cx="6984776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プロソディ</a:t>
            </a:r>
            <a:r>
              <a:rPr kumimoji="1" lang="en-US" altLang="ja-JP" sz="4000" dirty="0" smtClean="0"/>
              <a:t>―</a:t>
            </a:r>
            <a:r>
              <a:rPr kumimoji="1" lang="ja-JP" altLang="en-US" sz="4000" dirty="0" smtClean="0"/>
              <a:t>の過去・現在・未来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619672" y="332656"/>
            <a:ext cx="6048672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日本語の高低アクセント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27584" y="1556792"/>
            <a:ext cx="1512168" cy="76944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ja-JP" altLang="en-US" sz="4400" dirty="0" smtClean="0">
                <a:solidFill>
                  <a:schemeClr val="accent4"/>
                </a:solidFill>
              </a:rPr>
              <a:t>あめ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059832" y="1556792"/>
            <a:ext cx="1512168" cy="76944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ja-JP" altLang="en-US" sz="4400" dirty="0" smtClean="0">
                <a:solidFill>
                  <a:schemeClr val="accent4"/>
                </a:solidFill>
              </a:rPr>
              <a:t>あめ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115616" y="3140968"/>
            <a:ext cx="936104" cy="769441"/>
          </a:xfrm>
          <a:prstGeom prst="rect">
            <a:avLst/>
          </a:prstGeom>
          <a:solidFill>
            <a:srgbClr val="CCECFF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ja-JP" altLang="en-US" sz="4000" dirty="0" smtClean="0">
                <a:solidFill>
                  <a:schemeClr val="accent4"/>
                </a:solidFill>
              </a:rPr>
              <a:t>雨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cxnSp>
        <p:nvCxnSpPr>
          <p:cNvPr id="10" name="カギ線コネクタ 9"/>
          <p:cNvCxnSpPr/>
          <p:nvPr/>
        </p:nvCxnSpPr>
        <p:spPr>
          <a:xfrm rot="10800000" flipV="1">
            <a:off x="3275856" y="1628800"/>
            <a:ext cx="1152128" cy="648072"/>
          </a:xfrm>
          <a:prstGeom prst="bentConnector3">
            <a:avLst>
              <a:gd name="adj1" fmla="val 5396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/>
          <p:nvPr/>
        </p:nvCxnSpPr>
        <p:spPr>
          <a:xfrm rot="10800000">
            <a:off x="971600" y="1628800"/>
            <a:ext cx="1152128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5148064" y="1628800"/>
            <a:ext cx="3600400" cy="76944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ja-JP" altLang="en-US" sz="4400" dirty="0" smtClean="0">
                <a:solidFill>
                  <a:schemeClr val="accent4"/>
                </a:solidFill>
              </a:rPr>
              <a:t>あめ　　あめ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827584" y="2348880"/>
            <a:ext cx="1584176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高低型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2987824" y="2348880"/>
            <a:ext cx="1584176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低高型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3275856" y="3140968"/>
            <a:ext cx="936104" cy="769441"/>
          </a:xfrm>
          <a:prstGeom prst="rect">
            <a:avLst/>
          </a:prstGeom>
          <a:solidFill>
            <a:srgbClr val="CCFF99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ja-JP" altLang="en-US" sz="4000" dirty="0" smtClean="0">
                <a:solidFill>
                  <a:schemeClr val="accent4"/>
                </a:solidFill>
              </a:rPr>
              <a:t>飴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5148064" y="2348880"/>
            <a:ext cx="1584176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低低型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5220072" y="2276872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7236296" y="1700808"/>
            <a:ext cx="9361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7020272" y="2348880"/>
            <a:ext cx="1584176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高高型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6084168" y="3212976"/>
            <a:ext cx="1584176" cy="7078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r>
              <a:rPr lang="ja-JP" altLang="en-US" sz="3200" dirty="0" smtClean="0">
                <a:solidFill>
                  <a:schemeClr val="accent4"/>
                </a:solidFill>
              </a:rPr>
              <a:t>＊なし</a:t>
            </a:r>
            <a:r>
              <a:rPr lang="en-US" altLang="ja-JP" sz="3600" dirty="0" smtClean="0">
                <a:solidFill>
                  <a:schemeClr val="accent4"/>
                </a:solidFill>
              </a:rPr>
              <a:t> 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44" name="右中かっこ 43"/>
          <p:cNvSpPr/>
          <p:nvPr/>
        </p:nvSpPr>
        <p:spPr>
          <a:xfrm rot="5400000">
            <a:off x="6804248" y="2276872"/>
            <a:ext cx="288032" cy="1872208"/>
          </a:xfrm>
          <a:prstGeom prst="rightBrace">
            <a:avLst>
              <a:gd name="adj1" fmla="val 8333"/>
              <a:gd name="adj2" fmla="val 517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899592" y="4437112"/>
            <a:ext cx="1728192" cy="76944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たまご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2987824" y="4437112"/>
            <a:ext cx="1728192" cy="76944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さかな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5076056" y="4437112"/>
            <a:ext cx="1872208" cy="76944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めがね</a:t>
            </a:r>
            <a:r>
              <a:rPr lang="en-US" altLang="ja-JP" sz="4400" dirty="0" smtClean="0">
                <a:solidFill>
                  <a:schemeClr val="accent4"/>
                </a:solidFill>
              </a:rPr>
              <a:t> 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cxnSp>
        <p:nvCxnSpPr>
          <p:cNvPr id="50" name="カギ線コネクタ 49"/>
          <p:cNvCxnSpPr/>
          <p:nvPr/>
        </p:nvCxnSpPr>
        <p:spPr>
          <a:xfrm rot="10800000" flipV="1">
            <a:off x="971600" y="4509120"/>
            <a:ext cx="1080120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カギ線コネクタ 53"/>
          <p:cNvCxnSpPr/>
          <p:nvPr/>
        </p:nvCxnSpPr>
        <p:spPr>
          <a:xfrm rot="10800000" flipV="1">
            <a:off x="3059832" y="4509120"/>
            <a:ext cx="1512168" cy="648072"/>
          </a:xfrm>
          <a:prstGeom prst="bentConnector3">
            <a:avLst>
              <a:gd name="adj1" fmla="val 6914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カギ線コネクタ 58"/>
          <p:cNvCxnSpPr/>
          <p:nvPr/>
        </p:nvCxnSpPr>
        <p:spPr>
          <a:xfrm rot="10800000">
            <a:off x="5148064" y="4509120"/>
            <a:ext cx="1800200" cy="576064"/>
          </a:xfrm>
          <a:prstGeom prst="bentConnector3">
            <a:avLst>
              <a:gd name="adj1" fmla="val 6693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>
            <a:spLocks noChangeArrowheads="1"/>
          </p:cNvSpPr>
          <p:nvPr/>
        </p:nvSpPr>
        <p:spPr bwMode="auto">
          <a:xfrm>
            <a:off x="683568" y="5301208"/>
            <a:ext cx="2016224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低高低型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/>
        </p:nvSpPr>
        <p:spPr bwMode="auto">
          <a:xfrm>
            <a:off x="2915816" y="5301208"/>
            <a:ext cx="2016224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低高高型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6" name="テキスト ボックス 65"/>
          <p:cNvSpPr txBox="1">
            <a:spLocks noChangeArrowheads="1"/>
          </p:cNvSpPr>
          <p:nvPr/>
        </p:nvSpPr>
        <p:spPr bwMode="auto">
          <a:xfrm>
            <a:off x="5148064" y="5301208"/>
            <a:ext cx="2016224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高低低型</a:t>
            </a:r>
            <a:r>
              <a:rPr lang="en-US" altLang="ja-JP" sz="4000" dirty="0" smtClean="0">
                <a:solidFill>
                  <a:schemeClr val="accent4"/>
                </a:solidFill>
              </a:rPr>
              <a:t> 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8" name="テキスト ボックス 67"/>
          <p:cNvSpPr txBox="1">
            <a:spLocks noChangeArrowheads="1"/>
          </p:cNvSpPr>
          <p:nvPr/>
        </p:nvSpPr>
        <p:spPr bwMode="auto">
          <a:xfrm>
            <a:off x="7236296" y="5301208"/>
            <a:ext cx="1728192" cy="707886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chemeClr val="accent4"/>
                </a:solidFill>
              </a:rPr>
              <a:t>その他の型の</a:t>
            </a:r>
            <a:endParaRPr lang="en-US" altLang="ja-JP" sz="2000" b="1" dirty="0" smtClean="0">
              <a:solidFill>
                <a:schemeClr val="accent4"/>
              </a:solidFill>
            </a:endParaRPr>
          </a:p>
          <a:p>
            <a:r>
              <a:rPr lang="ja-JP" altLang="en-US" sz="2000" b="1" dirty="0" smtClean="0">
                <a:solidFill>
                  <a:schemeClr val="accent4"/>
                </a:solidFill>
              </a:rPr>
              <a:t>単語なし</a:t>
            </a:r>
            <a:endParaRPr lang="ja-JP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0" y="1412776"/>
            <a:ext cx="615553" cy="2520280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　　　２拍</a:t>
            </a:r>
            <a:endParaRPr kumimoji="1" lang="ja-JP" altLang="en-US" sz="2800" dirty="0"/>
          </a:p>
        </p:txBody>
      </p:sp>
      <p:cxnSp>
        <p:nvCxnSpPr>
          <p:cNvPr id="72" name="直線コネクタ 71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-3992" y="4149080"/>
            <a:ext cx="615553" cy="2016224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　　　３拍</a:t>
            </a:r>
            <a:endParaRPr kumimoji="1" lang="ja-JP" altLang="en-US" sz="28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48064" y="3861048"/>
            <a:ext cx="3816424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高低変化がない単語はない</a:t>
            </a:r>
            <a:endParaRPr kumimoji="1" lang="ja-JP" altLang="en-US" sz="2400" b="1" dirty="0"/>
          </a:p>
        </p:txBody>
      </p:sp>
      <p:cxnSp>
        <p:nvCxnSpPr>
          <p:cNvPr id="80" name="カギ線コネクタ 79"/>
          <p:cNvCxnSpPr/>
          <p:nvPr/>
        </p:nvCxnSpPr>
        <p:spPr>
          <a:xfrm rot="10800000">
            <a:off x="1619672" y="4509120"/>
            <a:ext cx="864096" cy="648072"/>
          </a:xfrm>
          <a:prstGeom prst="bentConnector3">
            <a:avLst>
              <a:gd name="adj1" fmla="val 5352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4" grpId="0"/>
      <p:bldP spid="25" grpId="0" animBg="1"/>
      <p:bldP spid="27" grpId="0" animBg="1"/>
      <p:bldP spid="28" grpId="0" animBg="1"/>
      <p:bldP spid="29" grpId="0" animBg="1"/>
      <p:bldP spid="42" grpId="0" animBg="1"/>
      <p:bldP spid="43" grpId="0"/>
      <p:bldP spid="44" grpId="0" animBg="1"/>
      <p:bldP spid="45" grpId="0"/>
      <p:bldP spid="48" grpId="0"/>
      <p:bldP spid="49" grpId="0"/>
      <p:bldP spid="64" grpId="0" animBg="1"/>
      <p:bldP spid="65" grpId="0" animBg="1"/>
      <p:bldP spid="66" grpId="0" animBg="1"/>
      <p:bldP spid="68" grpId="0" animBg="1"/>
      <p:bldP spid="70" grpId="0" animBg="1"/>
      <p:bldP spid="79" grpId="0" animBg="1"/>
      <p:bldP spid="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979712" y="260648"/>
            <a:ext cx="5328592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高低アクセントの役割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5536" y="1556792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C000"/>
                </a:solidFill>
              </a:rPr>
              <a:t>★</a:t>
            </a:r>
            <a:r>
              <a:rPr lang="ja-JP" altLang="en-US" sz="4000" dirty="0" smtClean="0">
                <a:solidFill>
                  <a:schemeClr val="accent4"/>
                </a:solidFill>
              </a:rPr>
              <a:t>同音意義語の意味の区別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043608" y="2780928"/>
            <a:ext cx="4464496" cy="7694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橋   箸　切る   着る　</a:t>
            </a:r>
            <a:r>
              <a:rPr lang="ja-JP" altLang="en-US" sz="4400" dirty="0" smtClean="0">
                <a:solidFill>
                  <a:schemeClr val="accent4"/>
                </a:solidFill>
              </a:rPr>
              <a:t>　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580112" y="2780928"/>
            <a:ext cx="2736304" cy="7694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太鼓   太古</a:t>
            </a:r>
            <a:r>
              <a:rPr lang="ja-JP" altLang="en-US" sz="4400" dirty="0" smtClean="0">
                <a:solidFill>
                  <a:schemeClr val="accent4"/>
                </a:solidFill>
              </a:rPr>
              <a:t>　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95536" y="4149080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C000"/>
                </a:solidFill>
              </a:rPr>
              <a:t>★</a:t>
            </a:r>
            <a:r>
              <a:rPr lang="ja-JP" altLang="en-US" sz="4000" dirty="0" smtClean="0">
                <a:solidFill>
                  <a:schemeClr val="accent4"/>
                </a:solidFill>
              </a:rPr>
              <a:t>単語の切れ目を示す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259632" y="2636912"/>
            <a:ext cx="360040" cy="288032"/>
            <a:chOff x="395536" y="2636912"/>
            <a:chExt cx="432048" cy="432048"/>
          </a:xfrm>
        </p:grpSpPr>
        <p:sp>
          <p:nvSpPr>
            <p:cNvPr id="22" name="円/楕円 21"/>
            <p:cNvSpPr/>
            <p:nvPr/>
          </p:nvSpPr>
          <p:spPr>
            <a:xfrm>
              <a:off x="395536" y="2924944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83568" y="2636912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>
              <a:stCxn id="22" idx="7"/>
              <a:endCxn id="24" idx="3"/>
            </p:cNvCxnSpPr>
            <p:nvPr/>
          </p:nvCxnSpPr>
          <p:spPr>
            <a:xfrm flipV="1">
              <a:off x="518461" y="2759837"/>
              <a:ext cx="186198" cy="18619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4572000" y="2636912"/>
            <a:ext cx="360040" cy="288032"/>
            <a:chOff x="395536" y="2636912"/>
            <a:chExt cx="432048" cy="432048"/>
          </a:xfrm>
        </p:grpSpPr>
        <p:sp>
          <p:nvSpPr>
            <p:cNvPr id="39" name="円/楕円 38"/>
            <p:cNvSpPr/>
            <p:nvPr/>
          </p:nvSpPr>
          <p:spPr>
            <a:xfrm>
              <a:off x="395536" y="2924944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83568" y="2636912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>
              <a:stCxn id="39" idx="7"/>
              <a:endCxn id="40" idx="3"/>
            </p:cNvCxnSpPr>
            <p:nvPr/>
          </p:nvCxnSpPr>
          <p:spPr>
            <a:xfrm flipV="1">
              <a:off x="518461" y="2759837"/>
              <a:ext cx="186198" cy="18619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/>
          <p:cNvGrpSpPr/>
          <p:nvPr/>
        </p:nvGrpSpPr>
        <p:grpSpPr>
          <a:xfrm rot="4702633">
            <a:off x="2082976" y="2600940"/>
            <a:ext cx="374548" cy="369172"/>
            <a:chOff x="395536" y="2636912"/>
            <a:chExt cx="432048" cy="432048"/>
          </a:xfrm>
        </p:grpSpPr>
        <p:sp>
          <p:nvSpPr>
            <p:cNvPr id="43" name="円/楕円 42"/>
            <p:cNvSpPr/>
            <p:nvPr/>
          </p:nvSpPr>
          <p:spPr>
            <a:xfrm>
              <a:off x="395536" y="2924944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683568" y="2636912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>
              <a:stCxn id="43" idx="7"/>
              <a:endCxn id="44" idx="3"/>
            </p:cNvCxnSpPr>
            <p:nvPr/>
          </p:nvCxnSpPr>
          <p:spPr>
            <a:xfrm flipV="1">
              <a:off x="518461" y="2759837"/>
              <a:ext cx="186198" cy="18619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 rot="4702633">
            <a:off x="3163097" y="2672948"/>
            <a:ext cx="374548" cy="369172"/>
            <a:chOff x="395536" y="2636912"/>
            <a:chExt cx="432048" cy="432048"/>
          </a:xfrm>
        </p:grpSpPr>
        <p:sp>
          <p:nvSpPr>
            <p:cNvPr id="59" name="円/楕円 58"/>
            <p:cNvSpPr/>
            <p:nvPr/>
          </p:nvSpPr>
          <p:spPr>
            <a:xfrm>
              <a:off x="395536" y="2924944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83568" y="2636912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コネクタ 60"/>
            <p:cNvCxnSpPr>
              <a:stCxn id="59" idx="7"/>
              <a:endCxn id="60" idx="3"/>
            </p:cNvCxnSpPr>
            <p:nvPr/>
          </p:nvCxnSpPr>
          <p:spPr>
            <a:xfrm flipV="1">
              <a:off x="518461" y="2759837"/>
              <a:ext cx="186198" cy="18619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グループ化 70"/>
          <p:cNvGrpSpPr/>
          <p:nvPr/>
        </p:nvGrpSpPr>
        <p:grpSpPr>
          <a:xfrm>
            <a:off x="5796136" y="2636912"/>
            <a:ext cx="720080" cy="360040"/>
            <a:chOff x="6084168" y="3068960"/>
            <a:chExt cx="696077" cy="288032"/>
          </a:xfrm>
        </p:grpSpPr>
        <p:sp>
          <p:nvSpPr>
            <p:cNvPr id="51" name="円/楕円 50"/>
            <p:cNvSpPr/>
            <p:nvPr/>
          </p:nvSpPr>
          <p:spPr>
            <a:xfrm>
              <a:off x="6300192" y="3068960"/>
              <a:ext cx="120013" cy="96011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6084168" y="3068960"/>
              <a:ext cx="696077" cy="288032"/>
              <a:chOff x="5652120" y="2780928"/>
              <a:chExt cx="696077" cy="288032"/>
            </a:xfrm>
          </p:grpSpPr>
          <p:sp>
            <p:nvSpPr>
              <p:cNvPr id="50" name="円/楕円 49"/>
              <p:cNvSpPr/>
              <p:nvPr/>
            </p:nvSpPr>
            <p:spPr>
              <a:xfrm>
                <a:off x="5652120" y="2972949"/>
                <a:ext cx="120013" cy="9601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コネクタ 51"/>
              <p:cNvCxnSpPr>
                <a:stCxn id="50" idx="7"/>
                <a:endCxn id="51" idx="3"/>
              </p:cNvCxnSpPr>
              <p:nvPr/>
            </p:nvCxnSpPr>
            <p:spPr>
              <a:xfrm flipV="1">
                <a:off x="5754557" y="2862879"/>
                <a:ext cx="131163" cy="12413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円/楕円 61"/>
              <p:cNvSpPr/>
              <p:nvPr/>
            </p:nvSpPr>
            <p:spPr>
              <a:xfrm>
                <a:off x="6228184" y="2780928"/>
                <a:ext cx="120013" cy="9601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" name="直線コネクタ 62"/>
              <p:cNvCxnSpPr>
                <a:stCxn id="51" idx="6"/>
                <a:endCxn id="62" idx="2"/>
              </p:cNvCxnSpPr>
              <p:nvPr/>
            </p:nvCxnSpPr>
            <p:spPr>
              <a:xfrm>
                <a:off x="5988157" y="2828934"/>
                <a:ext cx="240027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グループ化 72"/>
          <p:cNvGrpSpPr/>
          <p:nvPr/>
        </p:nvGrpSpPr>
        <p:grpSpPr>
          <a:xfrm rot="13652387">
            <a:off x="7180112" y="2556006"/>
            <a:ext cx="720080" cy="360040"/>
            <a:chOff x="6084168" y="3068960"/>
            <a:chExt cx="696077" cy="288032"/>
          </a:xfrm>
        </p:grpSpPr>
        <p:sp>
          <p:nvSpPr>
            <p:cNvPr id="74" name="円/楕円 73"/>
            <p:cNvSpPr/>
            <p:nvPr/>
          </p:nvSpPr>
          <p:spPr>
            <a:xfrm>
              <a:off x="6300192" y="3068960"/>
              <a:ext cx="120013" cy="96011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グループ化 67"/>
            <p:cNvGrpSpPr/>
            <p:nvPr/>
          </p:nvGrpSpPr>
          <p:grpSpPr>
            <a:xfrm>
              <a:off x="6084168" y="3068960"/>
              <a:ext cx="696077" cy="288032"/>
              <a:chOff x="5652120" y="2780928"/>
              <a:chExt cx="696077" cy="288032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5652120" y="2972949"/>
                <a:ext cx="120013" cy="9601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7" name="直線コネクタ 76"/>
              <p:cNvCxnSpPr>
                <a:stCxn id="76" idx="7"/>
                <a:endCxn id="74" idx="3"/>
              </p:cNvCxnSpPr>
              <p:nvPr/>
            </p:nvCxnSpPr>
            <p:spPr>
              <a:xfrm flipV="1">
                <a:off x="5754557" y="2862879"/>
                <a:ext cx="131163" cy="12413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円/楕円 77"/>
              <p:cNvSpPr/>
              <p:nvPr/>
            </p:nvSpPr>
            <p:spPr>
              <a:xfrm>
                <a:off x="6228184" y="2780928"/>
                <a:ext cx="120013" cy="9601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9" name="直線コネクタ 78"/>
              <p:cNvCxnSpPr>
                <a:stCxn id="74" idx="6"/>
                <a:endCxn id="78" idx="2"/>
              </p:cNvCxnSpPr>
              <p:nvPr/>
            </p:nvCxnSpPr>
            <p:spPr>
              <a:xfrm>
                <a:off x="5988157" y="2828934"/>
                <a:ext cx="240027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" name="直線矢印コネクタ 80"/>
          <p:cNvCxnSpPr/>
          <p:nvPr/>
        </p:nvCxnSpPr>
        <p:spPr>
          <a:xfrm>
            <a:off x="1619672" y="3212976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6660232" y="3212976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3851920" y="3212976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331640" y="501317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➩</a:t>
            </a:r>
            <a:r>
              <a:rPr lang="ja-JP" altLang="en-US" sz="3200" dirty="0" smtClean="0"/>
              <a:t>単語がどこで区切れているか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827584" y="1700808"/>
            <a:ext cx="3744416" cy="576064"/>
          </a:xfrm>
          <a:prstGeom prst="rect">
            <a:avLst/>
          </a:prstGeom>
          <a:solidFill>
            <a:srgbClr val="CC3300">
              <a:alpha val="2588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0872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単語の区切れの推定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700808"/>
            <a:ext cx="129614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スミダ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1700808"/>
            <a:ext cx="165618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エドガワ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2957253"/>
            <a:ext cx="201622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カツシカク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2276872"/>
            <a:ext cx="1296144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３＋６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29309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アクセント型の推定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1700808"/>
            <a:ext cx="2448272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スイゾクカン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60232" y="1700808"/>
            <a:ext cx="2088232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ヨウチエン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37993" y="2965140"/>
            <a:ext cx="1728192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タカサゴ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2320" y="2924944"/>
            <a:ext cx="129614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ヘノコ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2924944"/>
            <a:ext cx="252028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オキナワケン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76256" y="3501008"/>
            <a:ext cx="1296144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６</a:t>
            </a:r>
            <a:r>
              <a:rPr kumimoji="1" lang="ja-JP" altLang="en-US" sz="3200" dirty="0" smtClean="0">
                <a:solidFill>
                  <a:schemeClr val="accent4"/>
                </a:solidFill>
              </a:rPr>
              <a:t>＋３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61929" y="3549915"/>
            <a:ext cx="1296144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５＋４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84168" y="2276872"/>
            <a:ext cx="1296144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４</a:t>
            </a:r>
            <a:r>
              <a:rPr kumimoji="1" lang="ja-JP" altLang="en-US" sz="3200" dirty="0" smtClean="0">
                <a:solidFill>
                  <a:schemeClr val="accent4"/>
                </a:solidFill>
              </a:rPr>
              <a:t>＋５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59632" y="5085184"/>
            <a:ext cx="2232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タマゴヤキ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51920" y="5085184"/>
            <a:ext cx="2232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ナマタマゴ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2200" y="5085185"/>
            <a:ext cx="2232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accent4"/>
                </a:solidFill>
              </a:rPr>
              <a:t>タマゴくん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cxnSp>
        <p:nvCxnSpPr>
          <p:cNvPr id="21" name="カギ線コネクタ 20"/>
          <p:cNvCxnSpPr/>
          <p:nvPr/>
        </p:nvCxnSpPr>
        <p:spPr>
          <a:xfrm rot="10800000" flipV="1">
            <a:off x="1187624" y="5157192"/>
            <a:ext cx="2016224" cy="504056"/>
          </a:xfrm>
          <a:prstGeom prst="bentConnector3">
            <a:avLst>
              <a:gd name="adj1" fmla="val 7494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 rot="10800000" flipV="1">
            <a:off x="3779912" y="5013176"/>
            <a:ext cx="1080120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/>
          <p:nvPr/>
        </p:nvCxnSpPr>
        <p:spPr>
          <a:xfrm rot="10800000">
            <a:off x="4427984" y="5013176"/>
            <a:ext cx="1728192" cy="648072"/>
          </a:xfrm>
          <a:prstGeom prst="bentConnector3">
            <a:avLst>
              <a:gd name="adj1" fmla="val 6499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/>
          <p:nvPr/>
        </p:nvCxnSpPr>
        <p:spPr>
          <a:xfrm rot="10800000" flipV="1">
            <a:off x="6300192" y="5013176"/>
            <a:ext cx="1080120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 rot="10800000">
            <a:off x="7236296" y="5013176"/>
            <a:ext cx="864096" cy="648072"/>
          </a:xfrm>
          <a:prstGeom prst="bentConnector3">
            <a:avLst>
              <a:gd name="adj1" fmla="val 7116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004048" y="1700808"/>
            <a:ext cx="3744416" cy="576064"/>
          </a:xfrm>
          <a:prstGeom prst="rect">
            <a:avLst/>
          </a:prstGeom>
          <a:solidFill>
            <a:srgbClr val="CC3300">
              <a:alpha val="2588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932040" y="2924944"/>
            <a:ext cx="3816424" cy="576064"/>
          </a:xfrm>
          <a:prstGeom prst="rect">
            <a:avLst/>
          </a:prstGeom>
          <a:solidFill>
            <a:srgbClr val="CC3300">
              <a:alpha val="2588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827584" y="2965964"/>
            <a:ext cx="3744416" cy="576064"/>
          </a:xfrm>
          <a:prstGeom prst="rect">
            <a:avLst/>
          </a:prstGeom>
          <a:solidFill>
            <a:srgbClr val="CC3300">
              <a:alpha val="2588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6021288"/>
            <a:ext cx="8892480" cy="58477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33CC"/>
                </a:solidFill>
              </a:rPr>
              <a:t>★</a:t>
            </a:r>
            <a:r>
              <a:rPr kumimoji="1" lang="ja-JP" altLang="en-US" sz="3200" u="sng" dirty="0" smtClean="0">
                <a:solidFill>
                  <a:schemeClr val="accent4"/>
                </a:solidFill>
              </a:rPr>
              <a:t>単語の句切れの推定の方が容易で早期に発達</a:t>
            </a:r>
            <a:endParaRPr kumimoji="1" lang="ja-JP" altLang="en-US" sz="3200" u="sng" dirty="0">
              <a:solidFill>
                <a:schemeClr val="accent4"/>
              </a:solidFill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4355976" y="5805264"/>
            <a:ext cx="360040" cy="216024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79512" y="980728"/>
            <a:ext cx="8784976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07704" y="188640"/>
            <a:ext cx="5400600" cy="707886"/>
          </a:xfrm>
          <a:prstGeom prst="rect">
            <a:avLst/>
          </a:prstGeo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アクセントに対する認識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40" grpId="0" animBg="1"/>
      <p:bldP spid="41" grpId="0" animBg="1"/>
      <p:bldP spid="42" grpId="0" animBg="1"/>
      <p:bldP spid="28" grpId="0" animBg="1"/>
      <p:bldP spid="31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50709" y="893723"/>
            <a:ext cx="8640960" cy="193899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ことばを聞きやすく、解りやすくし、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適切、かつ効果的に、情報や意図を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chemeClr val="accent4"/>
                </a:solidFill>
              </a:rPr>
              <a:t>　　　　相手に伝える役目を果たしている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528" y="188640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アクセントも含めたプロソディーは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04056" y="3243039"/>
            <a:ext cx="8735888" cy="193899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大切な所や、わかりにくい所は、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ja-JP" altLang="en-US" sz="4000" dirty="0" smtClean="0">
                <a:solidFill>
                  <a:srgbClr val="C00000"/>
                </a:solidFill>
              </a:rPr>
              <a:t>間をあけ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、</a:t>
            </a:r>
            <a:r>
              <a:rPr lang="ja-JP" altLang="en-US" sz="4000" dirty="0" smtClean="0">
                <a:solidFill>
                  <a:srgbClr val="C00000"/>
                </a:solidFill>
              </a:rPr>
              <a:t>ゆっくりと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、</a:t>
            </a:r>
            <a:r>
              <a:rPr lang="ja-JP" altLang="en-US" sz="4000" dirty="0" smtClean="0">
                <a:solidFill>
                  <a:srgbClr val="C00000"/>
                </a:solidFill>
              </a:rPr>
              <a:t>声の調子を上げて</a:t>
            </a:r>
            <a:endParaRPr lang="en-US" altLang="ja-JP" sz="4000" dirty="0" smtClean="0">
              <a:solidFill>
                <a:srgbClr val="C00000"/>
              </a:solidFill>
            </a:endParaRPr>
          </a:p>
          <a:p>
            <a:r>
              <a:rPr lang="ja-JP" altLang="en-US" sz="4000" dirty="0" smtClean="0">
                <a:solidFill>
                  <a:srgbClr val="C00000"/>
                </a:solidFill>
              </a:rPr>
              <a:t>　　　　　　　　　　　　　　　大きな</a:t>
            </a:r>
            <a:r>
              <a:rPr lang="ja-JP" altLang="en-US" sz="4000" dirty="0" smtClean="0">
                <a:solidFill>
                  <a:schemeClr val="accent4"/>
                </a:solidFill>
              </a:rPr>
              <a:t>声で言う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25016" y="5489942"/>
            <a:ext cx="7200800" cy="819378"/>
          </a:xfrm>
          <a:prstGeom prst="wedgeRectCallout">
            <a:avLst>
              <a:gd name="adj1" fmla="val 53188"/>
              <a:gd name="adj2" fmla="val 2179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わたしが行ったのは、</a:t>
            </a:r>
            <a:r>
              <a:rPr lang="ja-JP" altLang="en-US" dirty="0" smtClean="0">
                <a:solidFill>
                  <a:schemeClr val="accent4"/>
                </a:solidFill>
              </a:rPr>
              <a:t>　</a:t>
            </a:r>
            <a:r>
              <a:rPr lang="ja-JP" altLang="en-US" sz="4400" b="1" dirty="0" smtClean="0">
                <a:solidFill>
                  <a:srgbClr val="FF3300"/>
                </a:solidFill>
              </a:rPr>
              <a:t>ハワイ</a:t>
            </a:r>
            <a:r>
              <a:rPr lang="ja-JP" altLang="en-US" sz="4400" b="1" dirty="0" smtClean="0">
                <a:solidFill>
                  <a:schemeClr val="tx2"/>
                </a:solidFill>
              </a:rPr>
              <a:t>　</a:t>
            </a:r>
            <a:r>
              <a:rPr lang="ja-JP" altLang="en-US" sz="3600" dirty="0" smtClean="0">
                <a:solidFill>
                  <a:schemeClr val="tx2"/>
                </a:solidFill>
              </a:rPr>
              <a:t>、</a:t>
            </a:r>
            <a:r>
              <a:rPr lang="ja-JP" altLang="en-US" sz="3600" dirty="0" err="1" smtClean="0">
                <a:solidFill>
                  <a:schemeClr val="tx2"/>
                </a:solidFill>
              </a:rPr>
              <a:t>よ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pic>
        <p:nvPicPr>
          <p:cNvPr id="9" name="Picture 1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5733256"/>
            <a:ext cx="880750" cy="8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7504" y="2850547"/>
            <a:ext cx="166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たとえば・・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03501" y="5182031"/>
            <a:ext cx="83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な</a:t>
            </a:r>
            <a:r>
              <a:rPr lang="ja-JP" altLang="en-US" sz="2400" b="1" dirty="0"/>
              <a:t>ど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47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259632" y="2780928"/>
            <a:ext cx="7056784" cy="92333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5400" dirty="0" smtClean="0">
                <a:ea typeface="ＭＳ Ｐゴシック" charset="-128"/>
              </a:rPr>
              <a:t>プロソディが支えるもの</a:t>
            </a:r>
            <a:endParaRPr lang="ja-JP" altLang="en-US" sz="6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23528" y="1052736"/>
            <a:ext cx="8424936" cy="417646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475656" y="188640"/>
            <a:ext cx="6264696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800" dirty="0" smtClean="0">
                <a:ea typeface="ＭＳ Ｐゴシック" charset="-128"/>
              </a:rPr>
              <a:t>プロソディが支えるもの</a:t>
            </a:r>
            <a:endParaRPr lang="ja-JP" altLang="en-US" sz="5400" dirty="0">
              <a:ea typeface="ＭＳ Ｐゴシック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9592" y="1772816"/>
            <a:ext cx="3456384" cy="1512168"/>
          </a:xfrm>
          <a:prstGeom prst="ellipse">
            <a:avLst/>
          </a:prstGeom>
          <a:solidFill>
            <a:srgbClr val="FFFF66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気持ちや</a:t>
            </a:r>
            <a:endParaRPr kumimoji="1" lang="en-US" altLang="ja-JP" sz="32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意図の伝達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88024" y="1844824"/>
            <a:ext cx="3456384" cy="1512168"/>
          </a:xfrm>
          <a:prstGeom prst="ellipse">
            <a:avLst/>
          </a:prstGeom>
          <a:solidFill>
            <a:srgbClr val="FFFF66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ことばの</a:t>
            </a:r>
            <a:endParaRPr kumimoji="1" lang="en-US" altLang="ja-JP" sz="32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聞きやすさ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932040" y="3645024"/>
            <a:ext cx="3456384" cy="1512168"/>
          </a:xfrm>
          <a:prstGeom prst="ellipse">
            <a:avLst/>
          </a:prstGeom>
          <a:solidFill>
            <a:srgbClr val="FFFF66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音楽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99592" y="3573016"/>
            <a:ext cx="3456384" cy="1512168"/>
          </a:xfrm>
          <a:prstGeom prst="ellipse">
            <a:avLst/>
          </a:prstGeom>
          <a:solidFill>
            <a:srgbClr val="FFFF66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ことばの意味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1196752"/>
            <a:ext cx="187220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日常生活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23528" y="5229200"/>
            <a:ext cx="8424936" cy="136815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915816" y="5589240"/>
            <a:ext cx="3456384" cy="764704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2"/>
                </a:solidFill>
              </a:rPr>
              <a:t>ことばの習得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0800000">
            <a:off x="3707904" y="4797152"/>
            <a:ext cx="1800200" cy="7920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5576" y="5733256"/>
            <a:ext cx="187220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言語発達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8" grpId="0" animBg="1"/>
      <p:bldP spid="9" grpId="0" animBg="1"/>
      <p:bldP spid="15" grpId="0" animBg="1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755576" y="2780928"/>
            <a:ext cx="7848872" cy="92333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5400" dirty="0" smtClean="0">
                <a:ea typeface="ＭＳ Ｐゴシック" charset="-128"/>
              </a:rPr>
              <a:t>プロソディの障害のタイプ</a:t>
            </a:r>
            <a:endParaRPr lang="ja-JP" altLang="en-US" sz="6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331640" y="404664"/>
            <a:ext cx="640871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CC9900"/>
                </a:solidFill>
                <a:latin typeface="ＭＳ Ｐゴシック"/>
                <a:ea typeface="ＭＳ Ｐゴシック"/>
              </a:rPr>
              <a:t>❂</a:t>
            </a:r>
            <a:r>
              <a:rPr lang="ja-JP" altLang="en-US" sz="4000" dirty="0" smtClean="0">
                <a:solidFill>
                  <a:schemeClr val="accent4"/>
                </a:solidFill>
              </a:rPr>
              <a:t>プロソディの障害：身体性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95536" y="141277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>
                <a:solidFill>
                  <a:schemeClr val="accent4"/>
                </a:solidFill>
              </a:rPr>
              <a:t>後天性身体障害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11560" y="2276872"/>
            <a:ext cx="2376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脳損傷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131840" y="2276872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 </a:t>
            </a:r>
            <a:r>
              <a:rPr lang="ja-JP" altLang="en-US" sz="4000" dirty="0" smtClean="0">
                <a:solidFill>
                  <a:schemeClr val="accent4"/>
                </a:solidFill>
              </a:rPr>
              <a:t>変性疾患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11560" y="3140968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変声障害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491880" y="3140968"/>
            <a:ext cx="280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喉頭摘出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95536" y="429309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>
                <a:solidFill>
                  <a:schemeClr val="accent4"/>
                </a:solidFill>
              </a:rPr>
              <a:t>先天性身体障害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11560" y="5142002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脳性まひ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419872" y="5157192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>
                <a:solidFill>
                  <a:schemeClr val="accent4"/>
                </a:solidFill>
              </a:rPr>
              <a:t>喉頭奇形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228184" y="3068960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その他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6372200" y="5085184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その他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187624" y="332656"/>
            <a:ext cx="69127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　</a:t>
            </a:r>
            <a:r>
              <a:rPr lang="ja-JP" altLang="en-US" sz="4000" b="1" dirty="0" smtClean="0">
                <a:solidFill>
                  <a:srgbClr val="CC9900"/>
                </a:solidFill>
                <a:latin typeface="ＭＳ Ｐゴシック"/>
                <a:ea typeface="ＭＳ Ｐゴシック"/>
              </a:rPr>
              <a:t>❂</a:t>
            </a:r>
            <a:r>
              <a:rPr lang="ja-JP" altLang="en-US" sz="4000" dirty="0" smtClean="0">
                <a:solidFill>
                  <a:schemeClr val="accent4"/>
                </a:solidFill>
              </a:rPr>
              <a:t>プロソディの障害：発達性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7020272" y="5589240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chemeClr val="accent4"/>
                </a:solidFill>
              </a:rPr>
              <a:t>その他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148064" y="1628800"/>
            <a:ext cx="2592288" cy="1440160"/>
          </a:xfrm>
          <a:prstGeom prst="ellipse">
            <a:avLst/>
          </a:prstGeom>
          <a:solidFill>
            <a:srgbClr val="CCECFF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accent4"/>
                </a:solidFill>
              </a:rPr>
              <a:t>吃音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331640" y="1628800"/>
            <a:ext cx="2592288" cy="1440160"/>
          </a:xfrm>
          <a:prstGeom prst="ellipse">
            <a:avLst/>
          </a:prstGeom>
          <a:solidFill>
            <a:srgbClr val="FFCCFF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accent4"/>
                </a:solidFill>
              </a:rPr>
              <a:t>自閉症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259632" y="3717032"/>
            <a:ext cx="2952328" cy="1440160"/>
          </a:xfrm>
          <a:prstGeom prst="ellipse">
            <a:avLst/>
          </a:prstGeom>
          <a:solidFill>
            <a:srgbClr val="FFCCFF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accent4"/>
                </a:solidFill>
              </a:rPr>
              <a:t>ダウン</a:t>
            </a:r>
            <a:r>
              <a:rPr kumimoji="1" lang="ja-JP" altLang="en-US" sz="4000" dirty="0" smtClean="0">
                <a:solidFill>
                  <a:schemeClr val="accent4"/>
                </a:solidFill>
              </a:rPr>
              <a:t>症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220072" y="3645024"/>
            <a:ext cx="2592288" cy="1440160"/>
          </a:xfrm>
          <a:prstGeom prst="ellipse">
            <a:avLst/>
          </a:prstGeom>
          <a:solidFill>
            <a:srgbClr val="CCFF99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accent4"/>
                </a:solidFill>
              </a:rPr>
              <a:t>早口症</a:t>
            </a:r>
            <a:endParaRPr kumimoji="1" lang="ja-JP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475656" y="2492896"/>
            <a:ext cx="6480720" cy="92333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5400" dirty="0">
                <a:ea typeface="ＭＳ Ｐゴシック" charset="-128"/>
              </a:rPr>
              <a:t>　</a:t>
            </a:r>
            <a:r>
              <a:rPr lang="ja-JP" altLang="en-US" sz="5400" dirty="0" smtClean="0">
                <a:ea typeface="ＭＳ Ｐゴシック" charset="-128"/>
              </a:rPr>
              <a:t>プロソディの</a:t>
            </a:r>
            <a:r>
              <a:rPr lang="ja-JP" altLang="en-US" sz="5400" dirty="0">
                <a:ea typeface="ＭＳ Ｐゴシック" charset="-128"/>
              </a:rPr>
              <a:t>発達</a:t>
            </a:r>
            <a:endParaRPr lang="ja-JP" altLang="en-US" sz="6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4"/>
          <p:cNvSpPr txBox="1">
            <a:spLocks noChangeArrowheads="1"/>
          </p:cNvSpPr>
          <p:nvPr/>
        </p:nvSpPr>
        <p:spPr bwMode="auto">
          <a:xfrm>
            <a:off x="467544" y="476672"/>
            <a:ext cx="8280920" cy="132343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発達障害の子どものプロソディを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　考えることを通して</a:t>
            </a:r>
            <a:endParaRPr lang="ja-JP" altLang="en-US" sz="4000" dirty="0"/>
          </a:p>
        </p:txBody>
      </p:sp>
      <p:sp>
        <p:nvSpPr>
          <p:cNvPr id="4103" name="テキスト ボックス 10"/>
          <p:cNvSpPr txBox="1">
            <a:spLocks noChangeArrowheads="1"/>
          </p:cNvSpPr>
          <p:nvPr/>
        </p:nvSpPr>
        <p:spPr bwMode="auto">
          <a:xfrm>
            <a:off x="467544" y="2492896"/>
            <a:ext cx="4608512" cy="70788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その改善を図る方法</a:t>
            </a:r>
            <a:endParaRPr lang="ja-JP" altLang="en-US" sz="4000" dirty="0"/>
          </a:p>
        </p:txBody>
      </p:sp>
      <p:sp>
        <p:nvSpPr>
          <p:cNvPr id="4104" name="テキスト ボックス 10"/>
          <p:cNvSpPr txBox="1">
            <a:spLocks noChangeArrowheads="1"/>
          </p:cNvSpPr>
          <p:nvPr/>
        </p:nvSpPr>
        <p:spPr bwMode="auto">
          <a:xfrm>
            <a:off x="539552" y="4437112"/>
            <a:ext cx="7848872" cy="70788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プロソディとことばの発達の関係</a:t>
            </a:r>
            <a:endParaRPr lang="ja-JP" altLang="en-US" sz="4000" dirty="0"/>
          </a:p>
        </p:txBody>
      </p:sp>
      <p:sp>
        <p:nvSpPr>
          <p:cNvPr id="4105" name="テキスト ボックス 9"/>
          <p:cNvSpPr txBox="1">
            <a:spLocks noChangeArrowheads="1"/>
          </p:cNvSpPr>
          <p:nvPr/>
        </p:nvSpPr>
        <p:spPr bwMode="auto">
          <a:xfrm>
            <a:off x="5076056" y="2492896"/>
            <a:ext cx="280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を探したい</a:t>
            </a:r>
            <a:endParaRPr lang="ja-JP" altLang="en-US" sz="4000" dirty="0"/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827584" y="3634571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そして、文法や語彙などを始めとした</a:t>
            </a:r>
            <a:endParaRPr lang="ja-JP" altLang="en-US" sz="3600" dirty="0"/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4644008" y="5301208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を考えて行きたい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5796137" y="5589240"/>
            <a:ext cx="3096344" cy="739244"/>
            <a:chOff x="5796136" y="5589240"/>
            <a:chExt cx="2506564" cy="739244"/>
          </a:xfrm>
          <a:solidFill>
            <a:srgbClr val="FFCC66"/>
          </a:solidFill>
        </p:grpSpPr>
        <p:sp>
          <p:nvSpPr>
            <p:cNvPr id="37" name="右大かっこ 36"/>
            <p:cNvSpPr/>
            <p:nvPr/>
          </p:nvSpPr>
          <p:spPr>
            <a:xfrm rot="5400000">
              <a:off x="6869398" y="4515978"/>
              <a:ext cx="360040" cy="2506564"/>
            </a:xfrm>
            <a:prstGeom prst="rightBracket">
              <a:avLst/>
            </a:prstGeom>
            <a:solidFill>
              <a:srgbClr val="CCFFFF"/>
            </a:solidFill>
            <a:ln w="117475">
              <a:solidFill>
                <a:schemeClr val="tx2"/>
              </a:solidFill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012159" y="5805264"/>
              <a:ext cx="2115664" cy="523220"/>
            </a:xfrm>
            <a:prstGeom prst="rect">
              <a:avLst/>
            </a:prstGeom>
            <a:grp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indent="182563"/>
              <a:r>
                <a:rPr lang="ja-JP" altLang="en-US" sz="2800" dirty="0" smtClean="0"/>
                <a:t>　話声の形成</a:t>
              </a:r>
              <a:endParaRPr kumimoji="1" lang="ja-JP" altLang="en-US" sz="4000" dirty="0"/>
            </a:p>
          </p:txBody>
        </p:sp>
      </p:grp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1"/>
            <a:ext cx="9144000" cy="79263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b="1" dirty="0" smtClean="0"/>
              <a:t>胎児期</a:t>
            </a:r>
            <a:r>
              <a:rPr lang="ja-JP" altLang="en-US" sz="1800" b="1" dirty="0" smtClean="0"/>
              <a:t>　</a:t>
            </a:r>
            <a:r>
              <a:rPr lang="ja-JP" altLang="en-US" sz="2800" b="1" dirty="0" smtClean="0"/>
              <a:t>０ヶ月</a:t>
            </a:r>
            <a:r>
              <a:rPr lang="ja-JP" altLang="en-US" sz="1800" b="1" dirty="0" smtClean="0"/>
              <a:t>　</a:t>
            </a:r>
            <a:r>
              <a:rPr lang="ja-JP" altLang="en-US" sz="2800" b="1" dirty="0" smtClean="0"/>
              <a:t>２ヶ月</a:t>
            </a:r>
            <a:r>
              <a:rPr lang="ja-JP" altLang="en-US" sz="1800" b="1" dirty="0" smtClean="0"/>
              <a:t>　</a:t>
            </a:r>
            <a:r>
              <a:rPr lang="ja-JP" altLang="en-US" sz="2800" b="1" dirty="0" smtClean="0"/>
              <a:t>３ヶ月</a:t>
            </a:r>
            <a:r>
              <a:rPr lang="ja-JP" altLang="en-US" sz="1400" b="1" dirty="0" smtClean="0"/>
              <a:t>　</a:t>
            </a:r>
            <a:r>
              <a:rPr lang="ja-JP" altLang="en-US" sz="2800" b="1" dirty="0" smtClean="0"/>
              <a:t>４か月　６ヶ月　　　９ヶ月　１才　　　　　</a:t>
            </a:r>
            <a:endParaRPr lang="ja-JP" altLang="en-US" sz="2000" b="1" dirty="0" smtClean="0">
              <a:solidFill>
                <a:srgbClr val="99CC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b="1" dirty="0" smtClean="0"/>
              <a:t>　　　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b="1" dirty="0" smtClean="0">
                <a:solidFill>
                  <a:srgbClr val="000066"/>
                </a:solidFill>
              </a:rPr>
              <a:t>              　　</a:t>
            </a:r>
            <a:r>
              <a:rPr lang="ja-JP" altLang="en-US" sz="2800" dirty="0" smtClean="0">
                <a:solidFill>
                  <a:srgbClr val="000000"/>
                </a:solidFill>
              </a:rPr>
              <a:t>　</a:t>
            </a:r>
            <a:r>
              <a:rPr lang="ja-JP" altLang="en-US" sz="2800" dirty="0" smtClean="0">
                <a:solidFill>
                  <a:srgbClr val="000066"/>
                </a:solidFill>
              </a:rPr>
              <a:t>　　　　　　　　　　　　　　　　　</a:t>
            </a:r>
            <a:endParaRPr lang="ja-JP" alt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>
                <a:solidFill>
                  <a:srgbClr val="000066"/>
                </a:solidFill>
              </a:rPr>
              <a:t>　　　　　　　　　　　　　　　　　　　　　　</a:t>
            </a:r>
          </a:p>
        </p:txBody>
      </p:sp>
      <p:sp>
        <p:nvSpPr>
          <p:cNvPr id="36872" name="Line 4"/>
          <p:cNvSpPr>
            <a:spLocks noChangeShapeType="1"/>
          </p:cNvSpPr>
          <p:nvPr/>
        </p:nvSpPr>
        <p:spPr bwMode="auto">
          <a:xfrm>
            <a:off x="179388" y="1628775"/>
            <a:ext cx="86423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18" name="Line 7"/>
          <p:cNvSpPr>
            <a:spLocks noChangeShapeType="1"/>
          </p:cNvSpPr>
          <p:nvPr/>
        </p:nvSpPr>
        <p:spPr bwMode="auto">
          <a:xfrm>
            <a:off x="4644008" y="2060848"/>
            <a:ext cx="57606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2771800" y="188640"/>
            <a:ext cx="396081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/>
              <a:t>プロソディ</a:t>
            </a:r>
            <a:r>
              <a:rPr lang="ja-JP" altLang="en-US" sz="4000" dirty="0" smtClean="0"/>
              <a:t>の</a:t>
            </a:r>
            <a:r>
              <a:rPr lang="ja-JP" altLang="en-US" sz="4000" dirty="0"/>
              <a:t>発達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47664" y="1700808"/>
            <a:ext cx="151216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母親の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声の認識</a:t>
            </a:r>
            <a:endParaRPr kumimoji="1" lang="ja-JP" altLang="en-US" sz="2400" b="1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179512" y="2060848"/>
            <a:ext cx="1224136" cy="288032"/>
            <a:chOff x="251520" y="2060848"/>
            <a:chExt cx="1080120" cy="0"/>
          </a:xfrm>
        </p:grpSpPr>
        <p:sp>
          <p:nvSpPr>
            <p:cNvPr id="43017" name="Line 6"/>
            <p:cNvSpPr>
              <a:spLocks noChangeShapeType="1"/>
            </p:cNvSpPr>
            <p:nvPr/>
          </p:nvSpPr>
          <p:spPr bwMode="auto">
            <a:xfrm>
              <a:off x="683568" y="2060848"/>
              <a:ext cx="6480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467544" y="2060848"/>
              <a:ext cx="1440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51520" y="2060848"/>
              <a:ext cx="1440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3131840" y="1700808"/>
            <a:ext cx="151216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呼びかけの活発化</a:t>
            </a:r>
            <a:endParaRPr kumimoji="1" lang="ja-JP" altLang="en-US" sz="24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31840" y="2636912"/>
            <a:ext cx="1656184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おうむ返し</a:t>
            </a:r>
            <a:endParaRPr kumimoji="1" lang="ja-JP" altLang="en-US" sz="24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31840" y="3212976"/>
            <a:ext cx="1728192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笑いの出現</a:t>
            </a:r>
            <a:endParaRPr kumimoji="1" lang="ja-JP" altLang="en-US" sz="24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31840" y="3861048"/>
            <a:ext cx="1728192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　</a:t>
            </a:r>
            <a:r>
              <a:rPr lang="ja-JP" altLang="en-US" sz="2400" b="1" dirty="0" smtClean="0"/>
              <a:t>声変わり</a:t>
            </a:r>
            <a:endParaRPr kumimoji="1" lang="ja-JP" altLang="en-US" sz="2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64088" y="1700808"/>
            <a:ext cx="1296144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長い音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の産生</a:t>
            </a:r>
            <a:endParaRPr kumimoji="1" lang="ja-JP" altLang="en-US" sz="2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48064" y="2996952"/>
            <a:ext cx="1728192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抑揚の模倣</a:t>
            </a:r>
            <a:endParaRPr kumimoji="1" lang="ja-JP" altLang="en-US" sz="2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03648" y="2636912"/>
            <a:ext cx="1656184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クーイング</a:t>
            </a:r>
            <a:endParaRPr kumimoji="1" lang="ja-JP" altLang="en-US" sz="24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148064" y="3573016"/>
            <a:ext cx="1728192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親近語への反応</a:t>
            </a:r>
            <a:endParaRPr kumimoji="1" lang="ja-JP" altLang="en-US" sz="2400" b="1" dirty="0"/>
          </a:p>
        </p:txBody>
      </p:sp>
      <p:sp>
        <p:nvSpPr>
          <p:cNvPr id="35" name="テキスト ボックス 4"/>
          <p:cNvSpPr txBox="1">
            <a:spLocks noChangeArrowheads="1"/>
          </p:cNvSpPr>
          <p:nvPr/>
        </p:nvSpPr>
        <p:spPr bwMode="auto">
          <a:xfrm>
            <a:off x="5292080" y="2420888"/>
            <a:ext cx="151216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呼気調節</a:t>
            </a:r>
            <a:endParaRPr lang="ja-JP" altLang="en-US" sz="2400" b="1" dirty="0"/>
          </a:p>
        </p:txBody>
      </p:sp>
      <p:sp>
        <p:nvSpPr>
          <p:cNvPr id="49" name="テキスト ボックス 4"/>
          <p:cNvSpPr txBox="1">
            <a:spLocks noChangeArrowheads="1"/>
          </p:cNvSpPr>
          <p:nvPr/>
        </p:nvSpPr>
        <p:spPr bwMode="auto">
          <a:xfrm>
            <a:off x="5148064" y="4365104"/>
            <a:ext cx="172819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プロソディ　　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 smtClean="0"/>
              <a:t>　　の推測</a:t>
            </a:r>
            <a:endParaRPr lang="ja-JP" altLang="en-US" sz="24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092280" y="1772816"/>
            <a:ext cx="864096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喃語</a:t>
            </a:r>
            <a:endParaRPr kumimoji="1" lang="ja-JP" altLang="en-US" sz="24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100392" y="1772816"/>
            <a:ext cx="83444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始語</a:t>
            </a:r>
            <a:endParaRPr kumimoji="1" lang="ja-JP" altLang="en-US" sz="24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948264" y="2492896"/>
            <a:ext cx="1368152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プロソディに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よる意図の伝達</a:t>
            </a:r>
            <a:endParaRPr kumimoji="1" lang="ja-JP" altLang="en-US" sz="2400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76256" y="41490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ア</a:t>
            </a:r>
            <a:endParaRPr kumimoji="1" lang="ja-JP" altLang="en-US" sz="2400" b="1" dirty="0"/>
          </a:p>
        </p:txBody>
      </p:sp>
      <p:sp>
        <p:nvSpPr>
          <p:cNvPr id="54" name="フリーフォーム 53"/>
          <p:cNvSpPr/>
          <p:nvPr/>
        </p:nvSpPr>
        <p:spPr>
          <a:xfrm>
            <a:off x="7164288" y="4149080"/>
            <a:ext cx="360040" cy="288032"/>
          </a:xfrm>
          <a:custGeom>
            <a:avLst/>
            <a:gdLst>
              <a:gd name="connsiteX0" fmla="*/ 0 w 365760"/>
              <a:gd name="connsiteY0" fmla="*/ 198120 h 215900"/>
              <a:gd name="connsiteX1" fmla="*/ 274320 w 365760"/>
              <a:gd name="connsiteY1" fmla="*/ 182880 h 215900"/>
              <a:gd name="connsiteX2" fmla="*/ 365760 w 365760"/>
              <a:gd name="connsiteY2" fmla="*/ 0 h 215900"/>
              <a:gd name="connsiteX3" fmla="*/ 365760 w 365760"/>
              <a:gd name="connsiteY3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215900">
                <a:moveTo>
                  <a:pt x="0" y="198120"/>
                </a:moveTo>
                <a:cubicBezTo>
                  <a:pt x="106680" y="207010"/>
                  <a:pt x="213360" y="215900"/>
                  <a:pt x="274320" y="182880"/>
                </a:cubicBezTo>
                <a:cubicBezTo>
                  <a:pt x="335280" y="149860"/>
                  <a:pt x="365760" y="0"/>
                  <a:pt x="365760" y="0"/>
                </a:cubicBezTo>
                <a:lnTo>
                  <a:pt x="365760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876256" y="46531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ア</a:t>
            </a:r>
            <a:endParaRPr kumimoji="1" lang="ja-JP" altLang="en-US" sz="24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876256" y="51571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ア</a:t>
            </a:r>
            <a:endParaRPr kumimoji="1" lang="ja-JP" altLang="en-US" sz="2400" b="1" dirty="0"/>
          </a:p>
        </p:txBody>
      </p:sp>
      <p:sp>
        <p:nvSpPr>
          <p:cNvPr id="58" name="フリーフォーム 57"/>
          <p:cNvSpPr/>
          <p:nvPr/>
        </p:nvSpPr>
        <p:spPr>
          <a:xfrm flipV="1">
            <a:off x="7236296" y="5301208"/>
            <a:ext cx="288032" cy="288032"/>
          </a:xfrm>
          <a:custGeom>
            <a:avLst/>
            <a:gdLst>
              <a:gd name="connsiteX0" fmla="*/ 0 w 365760"/>
              <a:gd name="connsiteY0" fmla="*/ 198120 h 215900"/>
              <a:gd name="connsiteX1" fmla="*/ 274320 w 365760"/>
              <a:gd name="connsiteY1" fmla="*/ 182880 h 215900"/>
              <a:gd name="connsiteX2" fmla="*/ 365760 w 365760"/>
              <a:gd name="connsiteY2" fmla="*/ 0 h 215900"/>
              <a:gd name="connsiteX3" fmla="*/ 365760 w 365760"/>
              <a:gd name="connsiteY3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215900">
                <a:moveTo>
                  <a:pt x="0" y="198120"/>
                </a:moveTo>
                <a:cubicBezTo>
                  <a:pt x="106680" y="207010"/>
                  <a:pt x="213360" y="215900"/>
                  <a:pt x="274320" y="182880"/>
                </a:cubicBezTo>
                <a:cubicBezTo>
                  <a:pt x="335280" y="149860"/>
                  <a:pt x="365760" y="0"/>
                  <a:pt x="365760" y="0"/>
                </a:cubicBezTo>
                <a:lnTo>
                  <a:pt x="365760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6660232" y="2060848"/>
            <a:ext cx="43204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7236296" y="4869160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524328" y="4149080"/>
            <a:ext cx="1619672" cy="461665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要求・注意</a:t>
            </a:r>
            <a:endParaRPr kumimoji="1" lang="ja-JP" altLang="en-US" sz="24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524328" y="4653136"/>
            <a:ext cx="1619672" cy="461665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呼びかけ</a:t>
            </a:r>
            <a:endParaRPr kumimoji="1" lang="ja-JP" altLang="en-US" sz="24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524328" y="5157192"/>
            <a:ext cx="864096" cy="461665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抵抗</a:t>
            </a:r>
            <a:endParaRPr kumimoji="1" lang="ja-JP" altLang="en-US" sz="24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9552" y="4581128"/>
            <a:ext cx="4248472" cy="1384995"/>
          </a:xfrm>
          <a:prstGeom prst="rect">
            <a:avLst/>
          </a:prstGeom>
          <a:solidFill>
            <a:srgbClr val="EAEAEA"/>
          </a:solidFill>
          <a:effectLst>
            <a:glow rad="228600">
              <a:srgbClr val="FF9933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基本的なプロソディ</a:t>
            </a:r>
            <a:r>
              <a:rPr lang="en-US" altLang="ja-JP" sz="2800" dirty="0" smtClean="0"/>
              <a:t>―</a:t>
            </a:r>
            <a:r>
              <a:rPr lang="ja-JP" altLang="en-US" sz="2800" dirty="0" smtClean="0"/>
              <a:t>は、早期に形成され、その後の言語習得の基盤となる</a:t>
            </a:r>
            <a:endParaRPr kumimoji="1" lang="ja-JP" altLang="en-US" sz="28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3568" y="6165304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正高信男「０歳児がことばを獲得するとき」より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/>
      <p:bldP spid="36872" grpId="0" animBg="1"/>
      <p:bldP spid="43018" grpId="0" animBg="1"/>
      <p:bldP spid="2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5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/>
      <p:bldP spid="56" grpId="0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57" grpId="0" animBg="1"/>
      <p:bldP spid="6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600" y="332656"/>
            <a:ext cx="7560840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母親語（マザリーズ）の特徴と役割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26876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母親語とは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2060848"/>
            <a:ext cx="8136904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母親から赤ちゃんへ話しかけることば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68960"/>
            <a:ext cx="1296144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特徴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299695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C000"/>
                </a:solidFill>
              </a:rPr>
              <a:t>●</a:t>
            </a:r>
            <a:r>
              <a:rPr lang="ja-JP" altLang="en-US" sz="4000" dirty="0" smtClean="0"/>
              <a:t>声の高さがふつうより高い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371703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C000"/>
                </a:solidFill>
              </a:rPr>
              <a:t>●</a:t>
            </a:r>
            <a:r>
              <a:rPr lang="ja-JP" altLang="en-US" sz="4000" dirty="0" smtClean="0"/>
              <a:t>抑揚が誇張されている</a:t>
            </a:r>
            <a:endParaRPr kumimoji="1" lang="ja-JP" altLang="en-US" sz="40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5364088" y="4509120"/>
            <a:ext cx="2520280" cy="576064"/>
          </a:xfrm>
          <a:prstGeom prst="wedgeRectCallout">
            <a:avLst>
              <a:gd name="adj1" fmla="val 57813"/>
              <a:gd name="adj2" fmla="val 9589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accent4"/>
                </a:solidFill>
              </a:rPr>
              <a:t>よかったねー♪</a:t>
            </a:r>
            <a:endParaRPr kumimoji="1"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45091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669900"/>
                </a:solidFill>
              </a:rPr>
              <a:t>★</a:t>
            </a:r>
            <a:r>
              <a:rPr lang="ja-JP" altLang="en-US" sz="3600" dirty="0" smtClean="0"/>
              <a:t>世界共通の特徴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3012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赤ちゃんは本質的に高い音を好む。</a:t>
            </a:r>
            <a:endParaRPr kumimoji="1" lang="ja-JP" altLang="en-US" sz="3600" dirty="0"/>
          </a:p>
        </p:txBody>
      </p:sp>
      <p:sp>
        <p:nvSpPr>
          <p:cNvPr id="13" name="下矢印 12"/>
          <p:cNvSpPr/>
          <p:nvPr/>
        </p:nvSpPr>
        <p:spPr>
          <a:xfrm>
            <a:off x="2411760" y="5157192"/>
            <a:ext cx="288032" cy="216024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 flipH="1">
            <a:off x="4788024" y="4581128"/>
            <a:ext cx="432048" cy="432048"/>
            <a:chOff x="7885113" y="5229225"/>
            <a:chExt cx="1008062" cy="1009650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956550" y="5229225"/>
              <a:ext cx="936625" cy="10096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8243888" y="5445125"/>
              <a:ext cx="215900" cy="215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8243888" y="551656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7885113" y="5661025"/>
              <a:ext cx="144462" cy="14287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8027988" y="6021388"/>
              <a:ext cx="360362" cy="71437"/>
            </a:xfrm>
            <a:custGeom>
              <a:avLst/>
              <a:gdLst>
                <a:gd name="T0" fmla="*/ 0 w 227"/>
                <a:gd name="T1" fmla="*/ 0 h 45"/>
                <a:gd name="T2" fmla="*/ 215900 w 227"/>
                <a:gd name="T3" fmla="*/ 71437 h 45"/>
                <a:gd name="T4" fmla="*/ 360362 w 227"/>
                <a:gd name="T5" fmla="*/ 0 h 45"/>
                <a:gd name="T6" fmla="*/ 0 60000 65536"/>
                <a:gd name="T7" fmla="*/ 0 60000 65536"/>
                <a:gd name="T8" fmla="*/ 0 60000 65536"/>
                <a:gd name="T9" fmla="*/ 0 w 227"/>
                <a:gd name="T10" fmla="*/ 0 h 45"/>
                <a:gd name="T11" fmla="*/ 227 w 227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45">
                  <a:moveTo>
                    <a:pt x="0" y="0"/>
                  </a:moveTo>
                  <a:cubicBezTo>
                    <a:pt x="49" y="22"/>
                    <a:pt x="98" y="45"/>
                    <a:pt x="136" y="45"/>
                  </a:cubicBezTo>
                  <a:cubicBezTo>
                    <a:pt x="174" y="45"/>
                    <a:pt x="212" y="7"/>
                    <a:pt x="22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" name="グループ化 21"/>
          <p:cNvGrpSpPr>
            <a:grpSpLocks/>
          </p:cNvGrpSpPr>
          <p:nvPr/>
        </p:nvGrpSpPr>
        <p:grpSpPr bwMode="auto">
          <a:xfrm flipH="1">
            <a:off x="8172400" y="4149080"/>
            <a:ext cx="720080" cy="1004193"/>
            <a:chOff x="1115616" y="2708920"/>
            <a:chExt cx="1695714" cy="2188779"/>
          </a:xfrm>
        </p:grpSpPr>
        <p:grpSp>
          <p:nvGrpSpPr>
            <p:cNvPr id="21" name="グループ化 20"/>
            <p:cNvGrpSpPr>
              <a:grpSpLocks/>
            </p:cNvGrpSpPr>
            <p:nvPr/>
          </p:nvGrpSpPr>
          <p:grpSpPr bwMode="auto">
            <a:xfrm>
              <a:off x="1484492" y="2810137"/>
              <a:ext cx="1210552" cy="2087562"/>
              <a:chOff x="1484492" y="2810137"/>
              <a:chExt cx="1210552" cy="2087562"/>
            </a:xfrm>
          </p:grpSpPr>
          <p:grpSp>
            <p:nvGrpSpPr>
              <p:cNvPr id="23" name="グループ化 17"/>
              <p:cNvGrpSpPr>
                <a:grpSpLocks/>
              </p:cNvGrpSpPr>
              <p:nvPr/>
            </p:nvGrpSpPr>
            <p:grpSpPr bwMode="auto">
              <a:xfrm rot="20976945" flipH="1">
                <a:off x="1484492" y="2810137"/>
                <a:ext cx="1181902" cy="2087562"/>
                <a:chOff x="6877050" y="2781300"/>
                <a:chExt cx="1223963" cy="2087563"/>
              </a:xfrm>
            </p:grpSpPr>
            <p:sp>
              <p:nvSpPr>
                <p:cNvPr id="26" name="Oval 8"/>
                <p:cNvSpPr>
                  <a:spLocks noChangeArrowheads="1"/>
                </p:cNvSpPr>
                <p:nvPr/>
              </p:nvSpPr>
              <p:spPr bwMode="auto">
                <a:xfrm rot="-1209814">
                  <a:off x="6877050" y="2781300"/>
                  <a:ext cx="1223963" cy="20875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Oval 22"/>
                <p:cNvSpPr>
                  <a:spLocks noChangeArrowheads="1"/>
                </p:cNvSpPr>
                <p:nvPr/>
              </p:nvSpPr>
              <p:spPr bwMode="auto">
                <a:xfrm rot="183203">
                  <a:off x="6877050" y="3573463"/>
                  <a:ext cx="287338" cy="2873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Oval 24"/>
                <p:cNvSpPr>
                  <a:spLocks noChangeArrowheads="1"/>
                </p:cNvSpPr>
                <p:nvPr/>
              </p:nvSpPr>
              <p:spPr bwMode="auto">
                <a:xfrm>
                  <a:off x="6948488" y="3716338"/>
                  <a:ext cx="71437" cy="730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Oval 37"/>
                <p:cNvSpPr>
                  <a:spLocks noChangeArrowheads="1"/>
                </p:cNvSpPr>
                <p:nvPr/>
              </p:nvSpPr>
              <p:spPr bwMode="auto">
                <a:xfrm>
                  <a:off x="6948488" y="4292600"/>
                  <a:ext cx="144462" cy="1444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4" name="円弧 23"/>
              <p:cNvSpPr/>
              <p:nvPr/>
            </p:nvSpPr>
            <p:spPr>
              <a:xfrm rot="11269262">
                <a:off x="2004936" y="4324959"/>
                <a:ext cx="574771" cy="432917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5" name="円弧 24"/>
              <p:cNvSpPr/>
              <p:nvPr/>
            </p:nvSpPr>
            <p:spPr>
              <a:xfrm rot="19946740">
                <a:off x="2116460" y="3389215"/>
                <a:ext cx="574769" cy="432917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2" name="フリーフォーム 21"/>
            <p:cNvSpPr/>
            <p:nvPr/>
          </p:nvSpPr>
          <p:spPr>
            <a:xfrm>
              <a:off x="1112756" y="2706230"/>
              <a:ext cx="1695716" cy="1874176"/>
            </a:xfrm>
            <a:custGeom>
              <a:avLst/>
              <a:gdLst>
                <a:gd name="connsiteX0" fmla="*/ 1485790 w 1524115"/>
                <a:gd name="connsiteY0" fmla="*/ 464234 h 1943044"/>
                <a:gd name="connsiteX1" fmla="*/ 1471722 w 1524115"/>
                <a:gd name="connsiteY1" fmla="*/ 506437 h 1943044"/>
                <a:gd name="connsiteX2" fmla="*/ 1387316 w 1524115"/>
                <a:gd name="connsiteY2" fmla="*/ 548640 h 1943044"/>
                <a:gd name="connsiteX3" fmla="*/ 1288842 w 1524115"/>
                <a:gd name="connsiteY3" fmla="*/ 590843 h 1943044"/>
                <a:gd name="connsiteX4" fmla="*/ 1246639 w 1524115"/>
                <a:gd name="connsiteY4" fmla="*/ 618978 h 1943044"/>
                <a:gd name="connsiteX5" fmla="*/ 1218504 w 1524115"/>
                <a:gd name="connsiteY5" fmla="*/ 647114 h 1943044"/>
                <a:gd name="connsiteX6" fmla="*/ 1077827 w 1524115"/>
                <a:gd name="connsiteY6" fmla="*/ 689317 h 1943044"/>
                <a:gd name="connsiteX7" fmla="*/ 1021556 w 1524115"/>
                <a:gd name="connsiteY7" fmla="*/ 745588 h 1943044"/>
                <a:gd name="connsiteX8" fmla="*/ 979353 w 1524115"/>
                <a:gd name="connsiteY8" fmla="*/ 787791 h 1943044"/>
                <a:gd name="connsiteX9" fmla="*/ 937150 w 1524115"/>
                <a:gd name="connsiteY9" fmla="*/ 815926 h 1943044"/>
                <a:gd name="connsiteX10" fmla="*/ 909015 w 1524115"/>
                <a:gd name="connsiteY10" fmla="*/ 773723 h 1943044"/>
                <a:gd name="connsiteX11" fmla="*/ 866811 w 1524115"/>
                <a:gd name="connsiteY11" fmla="*/ 787791 h 1943044"/>
                <a:gd name="connsiteX12" fmla="*/ 782405 w 1524115"/>
                <a:gd name="connsiteY12" fmla="*/ 886265 h 1943044"/>
                <a:gd name="connsiteX13" fmla="*/ 655796 w 1524115"/>
                <a:gd name="connsiteY13" fmla="*/ 956603 h 1943044"/>
                <a:gd name="connsiteX14" fmla="*/ 641728 w 1524115"/>
                <a:gd name="connsiteY14" fmla="*/ 998806 h 1943044"/>
                <a:gd name="connsiteX15" fmla="*/ 571390 w 1524115"/>
                <a:gd name="connsiteY15" fmla="*/ 1069145 h 1943044"/>
                <a:gd name="connsiteX16" fmla="*/ 557322 w 1524115"/>
                <a:gd name="connsiteY16" fmla="*/ 1111348 h 1943044"/>
                <a:gd name="connsiteX17" fmla="*/ 501051 w 1524115"/>
                <a:gd name="connsiteY17" fmla="*/ 1195754 h 1943044"/>
                <a:gd name="connsiteX18" fmla="*/ 486984 w 1524115"/>
                <a:gd name="connsiteY18" fmla="*/ 1153551 h 1943044"/>
                <a:gd name="connsiteX19" fmla="*/ 458848 w 1524115"/>
                <a:gd name="connsiteY19" fmla="*/ 1181686 h 1943044"/>
                <a:gd name="connsiteX20" fmla="*/ 430713 w 1524115"/>
                <a:gd name="connsiteY20" fmla="*/ 1266092 h 1943044"/>
                <a:gd name="connsiteX21" fmla="*/ 402578 w 1524115"/>
                <a:gd name="connsiteY21" fmla="*/ 1378634 h 1943044"/>
                <a:gd name="connsiteX22" fmla="*/ 388510 w 1524115"/>
                <a:gd name="connsiteY22" fmla="*/ 1420837 h 1943044"/>
                <a:gd name="connsiteX23" fmla="*/ 374442 w 1524115"/>
                <a:gd name="connsiteY23" fmla="*/ 1477108 h 1943044"/>
                <a:gd name="connsiteX24" fmla="*/ 346307 w 1524115"/>
                <a:gd name="connsiteY24" fmla="*/ 1519311 h 1943044"/>
                <a:gd name="connsiteX25" fmla="*/ 360375 w 1524115"/>
                <a:gd name="connsiteY25" fmla="*/ 1758462 h 1943044"/>
                <a:gd name="connsiteX26" fmla="*/ 374442 w 1524115"/>
                <a:gd name="connsiteY26" fmla="*/ 1800665 h 1943044"/>
                <a:gd name="connsiteX27" fmla="*/ 402578 w 1524115"/>
                <a:gd name="connsiteY27" fmla="*/ 1828800 h 1943044"/>
                <a:gd name="connsiteX28" fmla="*/ 416645 w 1524115"/>
                <a:gd name="connsiteY28" fmla="*/ 1885071 h 1943044"/>
                <a:gd name="connsiteX29" fmla="*/ 416645 w 1524115"/>
                <a:gd name="connsiteY29" fmla="*/ 1941342 h 1943044"/>
                <a:gd name="connsiteX30" fmla="*/ 290036 w 1524115"/>
                <a:gd name="connsiteY30" fmla="*/ 1927274 h 1943044"/>
                <a:gd name="connsiteX31" fmla="*/ 275968 w 1524115"/>
                <a:gd name="connsiteY31" fmla="*/ 1885071 h 1943044"/>
                <a:gd name="connsiteX32" fmla="*/ 233765 w 1524115"/>
                <a:gd name="connsiteY32" fmla="*/ 1871003 h 1943044"/>
                <a:gd name="connsiteX33" fmla="*/ 163427 w 1524115"/>
                <a:gd name="connsiteY33" fmla="*/ 1772529 h 1943044"/>
                <a:gd name="connsiteX34" fmla="*/ 135291 w 1524115"/>
                <a:gd name="connsiteY34" fmla="*/ 1744394 h 1943044"/>
                <a:gd name="connsiteX35" fmla="*/ 121224 w 1524115"/>
                <a:gd name="connsiteY35" fmla="*/ 1702191 h 1943044"/>
                <a:gd name="connsiteX36" fmla="*/ 107156 w 1524115"/>
                <a:gd name="connsiteY36" fmla="*/ 1533378 h 1943044"/>
                <a:gd name="connsiteX37" fmla="*/ 64953 w 1524115"/>
                <a:gd name="connsiteY37" fmla="*/ 1477108 h 1943044"/>
                <a:gd name="connsiteX38" fmla="*/ 64953 w 1524115"/>
                <a:gd name="connsiteY38" fmla="*/ 773723 h 1943044"/>
                <a:gd name="connsiteX39" fmla="*/ 107156 w 1524115"/>
                <a:gd name="connsiteY39" fmla="*/ 548640 h 1943044"/>
                <a:gd name="connsiteX40" fmla="*/ 121224 w 1524115"/>
                <a:gd name="connsiteY40" fmla="*/ 492369 h 1943044"/>
                <a:gd name="connsiteX41" fmla="*/ 177495 w 1524115"/>
                <a:gd name="connsiteY41" fmla="*/ 407963 h 1943044"/>
                <a:gd name="connsiteX42" fmla="*/ 219698 w 1524115"/>
                <a:gd name="connsiteY42" fmla="*/ 295422 h 1943044"/>
                <a:gd name="connsiteX43" fmla="*/ 247833 w 1524115"/>
                <a:gd name="connsiteY43" fmla="*/ 267286 h 1943044"/>
                <a:gd name="connsiteX44" fmla="*/ 304104 w 1524115"/>
                <a:gd name="connsiteY44" fmla="*/ 182880 h 1943044"/>
                <a:gd name="connsiteX45" fmla="*/ 402578 w 1524115"/>
                <a:gd name="connsiteY45" fmla="*/ 126609 h 1943044"/>
                <a:gd name="connsiteX46" fmla="*/ 486984 w 1524115"/>
                <a:gd name="connsiteY46" fmla="*/ 56271 h 1943044"/>
                <a:gd name="connsiteX47" fmla="*/ 529187 w 1524115"/>
                <a:gd name="connsiteY47" fmla="*/ 42203 h 1943044"/>
                <a:gd name="connsiteX48" fmla="*/ 669864 w 1524115"/>
                <a:gd name="connsiteY48" fmla="*/ 14068 h 1943044"/>
                <a:gd name="connsiteX49" fmla="*/ 726135 w 1524115"/>
                <a:gd name="connsiteY49" fmla="*/ 0 h 1943044"/>
                <a:gd name="connsiteX50" fmla="*/ 1218504 w 1524115"/>
                <a:gd name="connsiteY50" fmla="*/ 14068 h 1943044"/>
                <a:gd name="connsiteX51" fmla="*/ 1288842 w 1524115"/>
                <a:gd name="connsiteY51" fmla="*/ 56271 h 1943044"/>
                <a:gd name="connsiteX52" fmla="*/ 1373248 w 1524115"/>
                <a:gd name="connsiteY52" fmla="*/ 98474 h 1943044"/>
                <a:gd name="connsiteX53" fmla="*/ 1387316 w 1524115"/>
                <a:gd name="connsiteY53" fmla="*/ 140677 h 1943044"/>
                <a:gd name="connsiteX54" fmla="*/ 1415451 w 1524115"/>
                <a:gd name="connsiteY54" fmla="*/ 182880 h 1943044"/>
                <a:gd name="connsiteX55" fmla="*/ 1443587 w 1524115"/>
                <a:gd name="connsiteY55" fmla="*/ 267286 h 1943044"/>
                <a:gd name="connsiteX56" fmla="*/ 1457655 w 1524115"/>
                <a:gd name="connsiteY56" fmla="*/ 309489 h 1943044"/>
                <a:gd name="connsiteX57" fmla="*/ 1485790 w 1524115"/>
                <a:gd name="connsiteY57" fmla="*/ 337625 h 1943044"/>
                <a:gd name="connsiteX58" fmla="*/ 1499858 w 1524115"/>
                <a:gd name="connsiteY58" fmla="*/ 478302 h 1943044"/>
                <a:gd name="connsiteX59" fmla="*/ 1485790 w 1524115"/>
                <a:gd name="connsiteY59" fmla="*/ 464234 h 19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24115" h="1943044">
                  <a:moveTo>
                    <a:pt x="1485790" y="464234"/>
                  </a:moveTo>
                  <a:cubicBezTo>
                    <a:pt x="1481101" y="468923"/>
                    <a:pt x="1480985" y="494858"/>
                    <a:pt x="1471722" y="506437"/>
                  </a:cubicBezTo>
                  <a:cubicBezTo>
                    <a:pt x="1444846" y="540032"/>
                    <a:pt x="1421295" y="531651"/>
                    <a:pt x="1387316" y="548640"/>
                  </a:cubicBezTo>
                  <a:cubicBezTo>
                    <a:pt x="1290167" y="597215"/>
                    <a:pt x="1405953" y="561565"/>
                    <a:pt x="1288842" y="590843"/>
                  </a:cubicBezTo>
                  <a:cubicBezTo>
                    <a:pt x="1274774" y="600221"/>
                    <a:pt x="1259841" y="608416"/>
                    <a:pt x="1246639" y="618978"/>
                  </a:cubicBezTo>
                  <a:cubicBezTo>
                    <a:pt x="1236282" y="627264"/>
                    <a:pt x="1230367" y="641182"/>
                    <a:pt x="1218504" y="647114"/>
                  </a:cubicBezTo>
                  <a:cubicBezTo>
                    <a:pt x="1184258" y="664237"/>
                    <a:pt x="1118211" y="679221"/>
                    <a:pt x="1077827" y="689317"/>
                  </a:cubicBezTo>
                  <a:lnTo>
                    <a:pt x="1021556" y="745588"/>
                  </a:lnTo>
                  <a:cubicBezTo>
                    <a:pt x="1007488" y="759656"/>
                    <a:pt x="995906" y="776756"/>
                    <a:pt x="979353" y="787791"/>
                  </a:cubicBezTo>
                  <a:lnTo>
                    <a:pt x="937150" y="815926"/>
                  </a:lnTo>
                  <a:cubicBezTo>
                    <a:pt x="927772" y="801858"/>
                    <a:pt x="924713" y="780002"/>
                    <a:pt x="909015" y="773723"/>
                  </a:cubicBezTo>
                  <a:cubicBezTo>
                    <a:pt x="895247" y="768216"/>
                    <a:pt x="879149" y="779565"/>
                    <a:pt x="866811" y="787791"/>
                  </a:cubicBezTo>
                  <a:cubicBezTo>
                    <a:pt x="804323" y="829449"/>
                    <a:pt x="840912" y="834259"/>
                    <a:pt x="782405" y="886265"/>
                  </a:cubicBezTo>
                  <a:cubicBezTo>
                    <a:pt x="724360" y="937860"/>
                    <a:pt x="713107" y="937499"/>
                    <a:pt x="655796" y="956603"/>
                  </a:cubicBezTo>
                  <a:cubicBezTo>
                    <a:pt x="651107" y="970671"/>
                    <a:pt x="650625" y="986943"/>
                    <a:pt x="641728" y="998806"/>
                  </a:cubicBezTo>
                  <a:cubicBezTo>
                    <a:pt x="621833" y="1025332"/>
                    <a:pt x="571390" y="1069145"/>
                    <a:pt x="571390" y="1069145"/>
                  </a:cubicBezTo>
                  <a:cubicBezTo>
                    <a:pt x="566701" y="1083213"/>
                    <a:pt x="564523" y="1098385"/>
                    <a:pt x="557322" y="1111348"/>
                  </a:cubicBezTo>
                  <a:cubicBezTo>
                    <a:pt x="540900" y="1140907"/>
                    <a:pt x="501051" y="1195754"/>
                    <a:pt x="501051" y="1195754"/>
                  </a:cubicBezTo>
                  <a:cubicBezTo>
                    <a:pt x="496362" y="1181686"/>
                    <a:pt x="501052" y="1158240"/>
                    <a:pt x="486984" y="1153551"/>
                  </a:cubicBezTo>
                  <a:cubicBezTo>
                    <a:pt x="474401" y="1149357"/>
                    <a:pt x="464780" y="1169823"/>
                    <a:pt x="458848" y="1181686"/>
                  </a:cubicBezTo>
                  <a:cubicBezTo>
                    <a:pt x="445585" y="1208212"/>
                    <a:pt x="440091" y="1237957"/>
                    <a:pt x="430713" y="1266092"/>
                  </a:cubicBezTo>
                  <a:cubicBezTo>
                    <a:pt x="398553" y="1362571"/>
                    <a:pt x="436533" y="1242812"/>
                    <a:pt x="402578" y="1378634"/>
                  </a:cubicBezTo>
                  <a:cubicBezTo>
                    <a:pt x="398982" y="1393020"/>
                    <a:pt x="392584" y="1406579"/>
                    <a:pt x="388510" y="1420837"/>
                  </a:cubicBezTo>
                  <a:cubicBezTo>
                    <a:pt x="383198" y="1439427"/>
                    <a:pt x="382058" y="1459337"/>
                    <a:pt x="374442" y="1477108"/>
                  </a:cubicBezTo>
                  <a:cubicBezTo>
                    <a:pt x="367782" y="1492648"/>
                    <a:pt x="355685" y="1505243"/>
                    <a:pt x="346307" y="1519311"/>
                  </a:cubicBezTo>
                  <a:cubicBezTo>
                    <a:pt x="350996" y="1599028"/>
                    <a:pt x="352429" y="1679003"/>
                    <a:pt x="360375" y="1758462"/>
                  </a:cubicBezTo>
                  <a:cubicBezTo>
                    <a:pt x="361850" y="1773217"/>
                    <a:pt x="366813" y="1787950"/>
                    <a:pt x="374442" y="1800665"/>
                  </a:cubicBezTo>
                  <a:cubicBezTo>
                    <a:pt x="381266" y="1812038"/>
                    <a:pt x="393199" y="1819422"/>
                    <a:pt x="402578" y="1828800"/>
                  </a:cubicBezTo>
                  <a:cubicBezTo>
                    <a:pt x="407267" y="1847557"/>
                    <a:pt x="407998" y="1867778"/>
                    <a:pt x="416645" y="1885071"/>
                  </a:cubicBezTo>
                  <a:cubicBezTo>
                    <a:pt x="441654" y="1935090"/>
                    <a:pt x="466665" y="1891322"/>
                    <a:pt x="416645" y="1941342"/>
                  </a:cubicBezTo>
                  <a:cubicBezTo>
                    <a:pt x="374442" y="1936653"/>
                    <a:pt x="329462" y="1943044"/>
                    <a:pt x="290036" y="1927274"/>
                  </a:cubicBezTo>
                  <a:cubicBezTo>
                    <a:pt x="276268" y="1921767"/>
                    <a:pt x="286453" y="1895556"/>
                    <a:pt x="275968" y="1885071"/>
                  </a:cubicBezTo>
                  <a:cubicBezTo>
                    <a:pt x="265483" y="1874586"/>
                    <a:pt x="247833" y="1875692"/>
                    <a:pt x="233765" y="1871003"/>
                  </a:cubicBezTo>
                  <a:cubicBezTo>
                    <a:pt x="211310" y="1803635"/>
                    <a:pt x="230183" y="1839284"/>
                    <a:pt x="163427" y="1772529"/>
                  </a:cubicBezTo>
                  <a:lnTo>
                    <a:pt x="135291" y="1744394"/>
                  </a:lnTo>
                  <a:cubicBezTo>
                    <a:pt x="130602" y="1730326"/>
                    <a:pt x="123184" y="1716889"/>
                    <a:pt x="121224" y="1702191"/>
                  </a:cubicBezTo>
                  <a:cubicBezTo>
                    <a:pt x="113761" y="1646220"/>
                    <a:pt x="120851" y="1588158"/>
                    <a:pt x="107156" y="1533378"/>
                  </a:cubicBezTo>
                  <a:cubicBezTo>
                    <a:pt x="101470" y="1510632"/>
                    <a:pt x="79021" y="1495865"/>
                    <a:pt x="64953" y="1477108"/>
                  </a:cubicBezTo>
                  <a:cubicBezTo>
                    <a:pt x="0" y="1217302"/>
                    <a:pt x="34345" y="1375688"/>
                    <a:pt x="64953" y="773723"/>
                  </a:cubicBezTo>
                  <a:cubicBezTo>
                    <a:pt x="74911" y="577876"/>
                    <a:pt x="78496" y="648949"/>
                    <a:pt x="107156" y="548640"/>
                  </a:cubicBezTo>
                  <a:cubicBezTo>
                    <a:pt x="112468" y="530050"/>
                    <a:pt x="112577" y="509662"/>
                    <a:pt x="121224" y="492369"/>
                  </a:cubicBezTo>
                  <a:cubicBezTo>
                    <a:pt x="136346" y="462124"/>
                    <a:pt x="177495" y="407963"/>
                    <a:pt x="177495" y="407963"/>
                  </a:cubicBezTo>
                  <a:cubicBezTo>
                    <a:pt x="189867" y="358473"/>
                    <a:pt x="190270" y="339563"/>
                    <a:pt x="219698" y="295422"/>
                  </a:cubicBezTo>
                  <a:cubicBezTo>
                    <a:pt x="227055" y="284386"/>
                    <a:pt x="240476" y="278322"/>
                    <a:pt x="247833" y="267286"/>
                  </a:cubicBezTo>
                  <a:cubicBezTo>
                    <a:pt x="286824" y="208797"/>
                    <a:pt x="258024" y="219743"/>
                    <a:pt x="304104" y="182880"/>
                  </a:cubicBezTo>
                  <a:cubicBezTo>
                    <a:pt x="414876" y="94264"/>
                    <a:pt x="267778" y="222895"/>
                    <a:pt x="402578" y="126609"/>
                  </a:cubicBezTo>
                  <a:cubicBezTo>
                    <a:pt x="475174" y="74755"/>
                    <a:pt x="412559" y="93484"/>
                    <a:pt x="486984" y="56271"/>
                  </a:cubicBezTo>
                  <a:cubicBezTo>
                    <a:pt x="500247" y="49639"/>
                    <a:pt x="514738" y="45537"/>
                    <a:pt x="529187" y="42203"/>
                  </a:cubicBezTo>
                  <a:cubicBezTo>
                    <a:pt x="575783" y="31450"/>
                    <a:pt x="623471" y="25666"/>
                    <a:pt x="669864" y="14068"/>
                  </a:cubicBezTo>
                  <a:lnTo>
                    <a:pt x="726135" y="0"/>
                  </a:lnTo>
                  <a:cubicBezTo>
                    <a:pt x="890258" y="4689"/>
                    <a:pt x="1054541" y="5438"/>
                    <a:pt x="1218504" y="14068"/>
                  </a:cubicBezTo>
                  <a:cubicBezTo>
                    <a:pt x="1264270" y="16477"/>
                    <a:pt x="1258289" y="31828"/>
                    <a:pt x="1288842" y="56271"/>
                  </a:cubicBezTo>
                  <a:cubicBezTo>
                    <a:pt x="1327798" y="87436"/>
                    <a:pt x="1328675" y="83616"/>
                    <a:pt x="1373248" y="98474"/>
                  </a:cubicBezTo>
                  <a:cubicBezTo>
                    <a:pt x="1377937" y="112542"/>
                    <a:pt x="1380684" y="127414"/>
                    <a:pt x="1387316" y="140677"/>
                  </a:cubicBezTo>
                  <a:cubicBezTo>
                    <a:pt x="1394877" y="155799"/>
                    <a:pt x="1408584" y="167430"/>
                    <a:pt x="1415451" y="182880"/>
                  </a:cubicBezTo>
                  <a:cubicBezTo>
                    <a:pt x="1427496" y="209981"/>
                    <a:pt x="1434208" y="239151"/>
                    <a:pt x="1443587" y="267286"/>
                  </a:cubicBezTo>
                  <a:cubicBezTo>
                    <a:pt x="1448276" y="281354"/>
                    <a:pt x="1447170" y="299003"/>
                    <a:pt x="1457655" y="309489"/>
                  </a:cubicBezTo>
                  <a:lnTo>
                    <a:pt x="1485790" y="337625"/>
                  </a:lnTo>
                  <a:cubicBezTo>
                    <a:pt x="1524115" y="452602"/>
                    <a:pt x="1518460" y="385287"/>
                    <a:pt x="1499858" y="478302"/>
                  </a:cubicBezTo>
                  <a:cubicBezTo>
                    <a:pt x="1498938" y="482900"/>
                    <a:pt x="1490479" y="459545"/>
                    <a:pt x="1485790" y="4642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大げさな抑揚がプロソディ</a:t>
            </a:r>
            <a:r>
              <a:rPr lang="en-US" altLang="ja-JP" sz="3600" dirty="0" smtClean="0"/>
              <a:t>―</a:t>
            </a:r>
            <a:r>
              <a:rPr lang="ja-JP" altLang="en-US" sz="3600" dirty="0" smtClean="0"/>
              <a:t>認識を援助する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323527" y="1844824"/>
            <a:ext cx="8730531" cy="288032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827584" y="188640"/>
            <a:ext cx="7632848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 dirty="0" smtClean="0"/>
              <a:t>　　プロソディの調整能力の発達</a:t>
            </a:r>
            <a:endParaRPr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91683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■</a:t>
            </a:r>
            <a:r>
              <a:rPr kumimoji="1" lang="ja-JP" altLang="en-US" sz="4000" dirty="0" smtClean="0"/>
              <a:t>速さのコントロール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28498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■</a:t>
            </a:r>
            <a:r>
              <a:rPr lang="ja-JP" altLang="en-US" sz="4000" dirty="0" smtClean="0"/>
              <a:t>大きさ</a:t>
            </a:r>
            <a:r>
              <a:rPr kumimoji="1" lang="ja-JP" altLang="en-US" sz="4000" dirty="0" smtClean="0"/>
              <a:t>のコントロール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263691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５～６</a:t>
            </a:r>
            <a:r>
              <a:rPr kumimoji="1" lang="ja-JP" altLang="en-US" sz="3600" dirty="0" smtClean="0"/>
              <a:t>才台で調節可能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1052736"/>
            <a:ext cx="7344816" cy="646331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意図的にプロソディ</a:t>
            </a:r>
            <a:r>
              <a:rPr lang="en-US" altLang="ja-JP" sz="3600" dirty="0" smtClean="0"/>
              <a:t>―</a:t>
            </a:r>
            <a:r>
              <a:rPr lang="ja-JP" altLang="en-US" sz="3600" dirty="0" smtClean="0"/>
              <a:t>を変えられるか</a:t>
            </a:r>
            <a:endParaRPr kumimoji="1" lang="ja-JP" altLang="en-US" sz="3600" dirty="0"/>
          </a:p>
        </p:txBody>
      </p:sp>
      <p:sp>
        <p:nvSpPr>
          <p:cNvPr id="12" name="下矢印 11"/>
          <p:cNvSpPr/>
          <p:nvPr/>
        </p:nvSpPr>
        <p:spPr>
          <a:xfrm>
            <a:off x="4427984" y="4797152"/>
            <a:ext cx="360040" cy="432048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1640" y="5301208"/>
            <a:ext cx="6696744" cy="646331"/>
          </a:xfrm>
          <a:prstGeom prst="rect">
            <a:avLst/>
          </a:prstGeom>
          <a:noFill/>
          <a:ln>
            <a:solidFill>
              <a:schemeClr val="tx2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プロソディ</a:t>
            </a:r>
            <a:r>
              <a:rPr kumimoji="1" lang="en-US" altLang="ja-JP" sz="3600" dirty="0" smtClean="0"/>
              <a:t>―</a:t>
            </a:r>
            <a:r>
              <a:rPr kumimoji="1" lang="ja-JP" altLang="en-US" sz="3600" dirty="0" smtClean="0"/>
              <a:t>の練習の検討に重要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39330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・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５～６</a:t>
            </a:r>
            <a:r>
              <a:rPr kumimoji="1" lang="ja-JP" altLang="en-US" sz="3600" dirty="0" smtClean="0"/>
              <a:t>才台で調節可能</a:t>
            </a:r>
            <a:endParaRPr kumimoji="1" lang="ja-JP" altLang="en-US" sz="3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55576" y="6165304"/>
            <a:ext cx="799288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b="1" dirty="0" smtClean="0"/>
              <a:t>「幼児における発話速度を意識的に調節する能力の発達」　　</a:t>
            </a:r>
            <a:r>
              <a:rPr lang="ja-JP" altLang="en-US" sz="1600" dirty="0" smtClean="0"/>
              <a:t>音声言語医学</a:t>
            </a:r>
            <a:r>
              <a:rPr lang="en-US" altLang="ja-JP" sz="1600" dirty="0" smtClean="0"/>
              <a:t>51</a:t>
            </a:r>
            <a:r>
              <a:rPr lang="ja-JP" altLang="en-US" sz="1600" dirty="0" smtClean="0"/>
              <a:t>　より</a:t>
            </a:r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40152" y="2132856"/>
            <a:ext cx="2952328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しかし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0152" y="2636912"/>
            <a:ext cx="2952328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</a:t>
            </a:r>
            <a:r>
              <a:rPr lang="ja-JP" altLang="en-US" sz="2800" dirty="0" smtClean="0"/>
              <a:t>才までは、</a:t>
            </a:r>
            <a:endParaRPr lang="en-US" altLang="ja-JP" sz="2800" dirty="0" smtClean="0"/>
          </a:p>
          <a:p>
            <a:r>
              <a:rPr lang="ja-JP" altLang="en-US" sz="2800" dirty="0" smtClean="0"/>
              <a:t>速度調節のほうが大きさ調節よりも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　難しい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7" grpId="0"/>
      <p:bldP spid="10" grpId="0"/>
      <p:bldP spid="11" grpId="0" animBg="1"/>
      <p:bldP spid="12" grpId="0" animBg="1"/>
      <p:bldP spid="13" grpId="0" animBg="1"/>
      <p:bldP spid="14" grpId="0"/>
      <p:bldP spid="17" grpId="0"/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83568" y="2348880"/>
            <a:ext cx="7992888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92075">
              <a:defRPr/>
            </a:pPr>
            <a:r>
              <a:rPr lang="ja-JP" altLang="en-US" sz="6600" dirty="0" smtClean="0">
                <a:solidFill>
                  <a:schemeClr val="accent4"/>
                </a:solidFill>
              </a:rPr>
              <a:t>　　　かわり</a:t>
            </a:r>
            <a:r>
              <a:rPr lang="ja-JP" altLang="en-US" sz="6600" dirty="0" err="1" smtClean="0">
                <a:solidFill>
                  <a:schemeClr val="accent4"/>
                </a:solidFill>
              </a:rPr>
              <a:t>ばんこ</a:t>
            </a:r>
            <a:endParaRPr lang="ja-JP" altLang="en-US" sz="6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1600" y="332656"/>
            <a:ext cx="7344816" cy="646331"/>
          </a:xfrm>
          <a:prstGeom prst="rect">
            <a:avLst/>
          </a:prstGeom>
          <a:solidFill>
            <a:srgbClr val="CCFF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発達は、かわり</a:t>
            </a:r>
            <a:r>
              <a:rPr lang="ja-JP" altLang="en-US" sz="3600" dirty="0" err="1" smtClean="0"/>
              <a:t>ばんこで</a:t>
            </a:r>
            <a:r>
              <a:rPr lang="ja-JP" altLang="en-US" sz="3600" dirty="0" smtClean="0"/>
              <a:t>作られて行く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484784"/>
            <a:ext cx="1008112" cy="646331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泣く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1772816"/>
            <a:ext cx="1512168" cy="646331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あやす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492896"/>
            <a:ext cx="1008112" cy="646331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笑う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2996952"/>
            <a:ext cx="2088232" cy="646331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声を出す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3789040"/>
            <a:ext cx="1584176" cy="646331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真似る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4" y="1484784"/>
            <a:ext cx="3744416" cy="707886"/>
          </a:xfrm>
          <a:prstGeom prst="rect">
            <a:avLst/>
          </a:prstGeom>
          <a:solidFill>
            <a:srgbClr val="FFCC66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　　哺乳リズム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7984" y="2492896"/>
            <a:ext cx="3816424" cy="707886"/>
          </a:xfrm>
          <a:prstGeom prst="rect">
            <a:avLst/>
          </a:prstGeom>
          <a:solidFill>
            <a:srgbClr val="FFCC66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呼びかけー応答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7984" y="3573016"/>
            <a:ext cx="3816424" cy="707886"/>
          </a:xfrm>
          <a:prstGeom prst="rect">
            <a:avLst/>
          </a:prstGeom>
          <a:solidFill>
            <a:srgbClr val="FFCC66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　　　模倣</a:t>
            </a:r>
            <a:endParaRPr kumimoji="1" lang="ja-JP" altLang="en-US" sz="4000" dirty="0"/>
          </a:p>
        </p:txBody>
      </p:sp>
      <p:grpSp>
        <p:nvGrpSpPr>
          <p:cNvPr id="14" name="グループ化 17"/>
          <p:cNvGrpSpPr>
            <a:grpSpLocks/>
          </p:cNvGrpSpPr>
          <p:nvPr/>
        </p:nvGrpSpPr>
        <p:grpSpPr bwMode="auto">
          <a:xfrm rot="617446">
            <a:off x="7680794" y="4442481"/>
            <a:ext cx="959196" cy="1031914"/>
            <a:chOff x="6804025" y="2719700"/>
            <a:chExt cx="1565473" cy="2149163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 rot="-1209814">
              <a:off x="6877050" y="2781300"/>
              <a:ext cx="1223963" cy="20875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 rot="183203">
              <a:off x="6877050" y="3573463"/>
              <a:ext cx="287338" cy="2873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6948488" y="3716338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804025" y="2719700"/>
              <a:ext cx="1565473" cy="1471301"/>
            </a:xfrm>
            <a:custGeom>
              <a:avLst/>
              <a:gdLst>
                <a:gd name="T0" fmla="*/ 0 w 946"/>
                <a:gd name="T1" fmla="*/ 2147483647 h 888"/>
                <a:gd name="T2" fmla="*/ 2147483647 w 946"/>
                <a:gd name="T3" fmla="*/ 2147483647 h 888"/>
                <a:gd name="T4" fmla="*/ 2147483647 w 946"/>
                <a:gd name="T5" fmla="*/ 2147483647 h 888"/>
                <a:gd name="T6" fmla="*/ 2147483647 w 946"/>
                <a:gd name="T7" fmla="*/ 2147483647 h 888"/>
                <a:gd name="T8" fmla="*/ 2147483647 w 946"/>
                <a:gd name="T9" fmla="*/ 2147483647 h 888"/>
                <a:gd name="T10" fmla="*/ 2147483647 w 946"/>
                <a:gd name="T11" fmla="*/ 2147483647 h 888"/>
                <a:gd name="T12" fmla="*/ 2147483647 w 946"/>
                <a:gd name="T13" fmla="*/ 2147483647 h 888"/>
                <a:gd name="T14" fmla="*/ 2147483647 w 946"/>
                <a:gd name="T15" fmla="*/ 2147483647 h 888"/>
                <a:gd name="T16" fmla="*/ 2147483647 w 946"/>
                <a:gd name="T17" fmla="*/ 2147483647 h 888"/>
                <a:gd name="T18" fmla="*/ 2147483647 w 946"/>
                <a:gd name="T19" fmla="*/ 2147483647 h 888"/>
                <a:gd name="T20" fmla="*/ 2147483647 w 946"/>
                <a:gd name="T21" fmla="*/ 2147483647 h 888"/>
                <a:gd name="T22" fmla="*/ 2147483647 w 946"/>
                <a:gd name="T23" fmla="*/ 2147483647 h 888"/>
                <a:gd name="T24" fmla="*/ 2147483647 w 946"/>
                <a:gd name="T25" fmla="*/ 2147483647 h 888"/>
                <a:gd name="T26" fmla="*/ 2147483647 w 946"/>
                <a:gd name="T27" fmla="*/ 2147483647 h 888"/>
                <a:gd name="T28" fmla="*/ 2147483647 w 946"/>
                <a:gd name="T29" fmla="*/ 2147483647 h 888"/>
                <a:gd name="T30" fmla="*/ 2147483647 w 946"/>
                <a:gd name="T31" fmla="*/ 2147483647 h 888"/>
                <a:gd name="T32" fmla="*/ 2147483647 w 946"/>
                <a:gd name="T33" fmla="*/ 2147483647 h 888"/>
                <a:gd name="T34" fmla="*/ 2147483647 w 946"/>
                <a:gd name="T35" fmla="*/ 2147483647 h 888"/>
                <a:gd name="T36" fmla="*/ 2147483647 w 946"/>
                <a:gd name="T37" fmla="*/ 2147483647 h 888"/>
                <a:gd name="T38" fmla="*/ 2147483647 w 946"/>
                <a:gd name="T39" fmla="*/ 2147483647 h 888"/>
                <a:gd name="T40" fmla="*/ 2147483647 w 946"/>
                <a:gd name="T41" fmla="*/ 2147483647 h 888"/>
                <a:gd name="T42" fmla="*/ 2147483647 w 946"/>
                <a:gd name="T43" fmla="*/ 2147483647 h 888"/>
                <a:gd name="T44" fmla="*/ 2147483647 w 946"/>
                <a:gd name="T45" fmla="*/ 2147483647 h 888"/>
                <a:gd name="T46" fmla="*/ 2147483647 w 946"/>
                <a:gd name="T47" fmla="*/ 2147483647 h 888"/>
                <a:gd name="T48" fmla="*/ 2147483647 w 946"/>
                <a:gd name="T49" fmla="*/ 2147483647 h 888"/>
                <a:gd name="T50" fmla="*/ 2147483647 w 946"/>
                <a:gd name="T51" fmla="*/ 2147483647 h 888"/>
                <a:gd name="T52" fmla="*/ 2147483647 w 946"/>
                <a:gd name="T53" fmla="*/ 2147483647 h 888"/>
                <a:gd name="T54" fmla="*/ 2147483647 w 946"/>
                <a:gd name="T55" fmla="*/ 2147483647 h 888"/>
                <a:gd name="T56" fmla="*/ 2147483647 w 946"/>
                <a:gd name="T57" fmla="*/ 2147483647 h 888"/>
                <a:gd name="T58" fmla="*/ 2147483647 w 946"/>
                <a:gd name="T59" fmla="*/ 2147483647 h 888"/>
                <a:gd name="T60" fmla="*/ 2147483647 w 946"/>
                <a:gd name="T61" fmla="*/ 2147483647 h 888"/>
                <a:gd name="T62" fmla="*/ 2147483647 w 946"/>
                <a:gd name="T63" fmla="*/ 2147483647 h 888"/>
                <a:gd name="T64" fmla="*/ 2147483647 w 946"/>
                <a:gd name="T65" fmla="*/ 0 h 888"/>
                <a:gd name="T66" fmla="*/ 2147483647 w 946"/>
                <a:gd name="T67" fmla="*/ 2147483647 h 888"/>
                <a:gd name="T68" fmla="*/ 2147483647 w 946"/>
                <a:gd name="T69" fmla="*/ 2147483647 h 888"/>
                <a:gd name="T70" fmla="*/ 2147483647 w 946"/>
                <a:gd name="T71" fmla="*/ 2147483647 h 888"/>
                <a:gd name="T72" fmla="*/ 0 w 946"/>
                <a:gd name="T73" fmla="*/ 2147483647 h 8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6"/>
                <a:gd name="T112" fmla="*/ 0 h 888"/>
                <a:gd name="T113" fmla="*/ 946 w 946"/>
                <a:gd name="T114" fmla="*/ 888 h 8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6" h="888">
                  <a:moveTo>
                    <a:pt x="0" y="210"/>
                  </a:moveTo>
                  <a:cubicBezTo>
                    <a:pt x="9" y="243"/>
                    <a:pt x="25" y="265"/>
                    <a:pt x="35" y="297"/>
                  </a:cubicBezTo>
                  <a:cubicBezTo>
                    <a:pt x="38" y="306"/>
                    <a:pt x="35" y="321"/>
                    <a:pt x="44" y="323"/>
                  </a:cubicBezTo>
                  <a:cubicBezTo>
                    <a:pt x="83" y="334"/>
                    <a:pt x="125" y="329"/>
                    <a:pt x="166" y="332"/>
                  </a:cubicBezTo>
                  <a:cubicBezTo>
                    <a:pt x="169" y="349"/>
                    <a:pt x="163" y="371"/>
                    <a:pt x="175" y="384"/>
                  </a:cubicBezTo>
                  <a:cubicBezTo>
                    <a:pt x="191" y="402"/>
                    <a:pt x="222" y="394"/>
                    <a:pt x="245" y="402"/>
                  </a:cubicBezTo>
                  <a:cubicBezTo>
                    <a:pt x="276" y="449"/>
                    <a:pt x="264" y="449"/>
                    <a:pt x="323" y="437"/>
                  </a:cubicBezTo>
                  <a:cubicBezTo>
                    <a:pt x="338" y="481"/>
                    <a:pt x="344" y="501"/>
                    <a:pt x="376" y="533"/>
                  </a:cubicBezTo>
                  <a:cubicBezTo>
                    <a:pt x="393" y="530"/>
                    <a:pt x="411" y="528"/>
                    <a:pt x="428" y="524"/>
                  </a:cubicBezTo>
                  <a:cubicBezTo>
                    <a:pt x="437" y="522"/>
                    <a:pt x="446" y="511"/>
                    <a:pt x="454" y="515"/>
                  </a:cubicBezTo>
                  <a:cubicBezTo>
                    <a:pt x="462" y="519"/>
                    <a:pt x="460" y="533"/>
                    <a:pt x="463" y="542"/>
                  </a:cubicBezTo>
                  <a:cubicBezTo>
                    <a:pt x="473" y="576"/>
                    <a:pt x="477" y="599"/>
                    <a:pt x="498" y="629"/>
                  </a:cubicBezTo>
                  <a:cubicBezTo>
                    <a:pt x="523" y="620"/>
                    <a:pt x="539" y="610"/>
                    <a:pt x="568" y="629"/>
                  </a:cubicBezTo>
                  <a:cubicBezTo>
                    <a:pt x="576" y="634"/>
                    <a:pt x="572" y="647"/>
                    <a:pt x="576" y="655"/>
                  </a:cubicBezTo>
                  <a:cubicBezTo>
                    <a:pt x="585" y="674"/>
                    <a:pt x="597" y="684"/>
                    <a:pt x="611" y="699"/>
                  </a:cubicBezTo>
                  <a:cubicBezTo>
                    <a:pt x="646" y="687"/>
                    <a:pt x="663" y="691"/>
                    <a:pt x="690" y="716"/>
                  </a:cubicBezTo>
                  <a:cubicBezTo>
                    <a:pt x="696" y="733"/>
                    <a:pt x="696" y="753"/>
                    <a:pt x="707" y="768"/>
                  </a:cubicBezTo>
                  <a:cubicBezTo>
                    <a:pt x="719" y="785"/>
                    <a:pt x="751" y="812"/>
                    <a:pt x="751" y="812"/>
                  </a:cubicBezTo>
                  <a:cubicBezTo>
                    <a:pt x="761" y="840"/>
                    <a:pt x="776" y="854"/>
                    <a:pt x="786" y="882"/>
                  </a:cubicBezTo>
                  <a:cubicBezTo>
                    <a:pt x="869" y="875"/>
                    <a:pt x="887" y="888"/>
                    <a:pt x="934" y="838"/>
                  </a:cubicBezTo>
                  <a:cubicBezTo>
                    <a:pt x="946" y="804"/>
                    <a:pt x="941" y="794"/>
                    <a:pt x="917" y="768"/>
                  </a:cubicBezTo>
                  <a:cubicBezTo>
                    <a:pt x="940" y="701"/>
                    <a:pt x="935" y="670"/>
                    <a:pt x="873" y="629"/>
                  </a:cubicBezTo>
                  <a:cubicBezTo>
                    <a:pt x="856" y="581"/>
                    <a:pt x="848" y="533"/>
                    <a:pt x="795" y="515"/>
                  </a:cubicBezTo>
                  <a:cubicBezTo>
                    <a:pt x="777" y="447"/>
                    <a:pt x="770" y="432"/>
                    <a:pt x="725" y="384"/>
                  </a:cubicBezTo>
                  <a:cubicBezTo>
                    <a:pt x="710" y="341"/>
                    <a:pt x="709" y="313"/>
                    <a:pt x="664" y="297"/>
                  </a:cubicBezTo>
                  <a:cubicBezTo>
                    <a:pt x="620" y="255"/>
                    <a:pt x="670" y="308"/>
                    <a:pt x="638" y="254"/>
                  </a:cubicBezTo>
                  <a:cubicBezTo>
                    <a:pt x="625" y="232"/>
                    <a:pt x="601" y="212"/>
                    <a:pt x="585" y="192"/>
                  </a:cubicBezTo>
                  <a:cubicBezTo>
                    <a:pt x="579" y="184"/>
                    <a:pt x="577" y="171"/>
                    <a:pt x="568" y="166"/>
                  </a:cubicBezTo>
                  <a:cubicBezTo>
                    <a:pt x="552" y="156"/>
                    <a:pt x="515" y="149"/>
                    <a:pt x="515" y="149"/>
                  </a:cubicBezTo>
                  <a:cubicBezTo>
                    <a:pt x="495" y="128"/>
                    <a:pt x="452" y="62"/>
                    <a:pt x="428" y="53"/>
                  </a:cubicBezTo>
                  <a:cubicBezTo>
                    <a:pt x="406" y="44"/>
                    <a:pt x="381" y="41"/>
                    <a:pt x="358" y="35"/>
                  </a:cubicBezTo>
                  <a:cubicBezTo>
                    <a:pt x="349" y="29"/>
                    <a:pt x="341" y="22"/>
                    <a:pt x="332" y="18"/>
                  </a:cubicBezTo>
                  <a:cubicBezTo>
                    <a:pt x="315" y="10"/>
                    <a:pt x="280" y="0"/>
                    <a:pt x="280" y="0"/>
                  </a:cubicBezTo>
                  <a:cubicBezTo>
                    <a:pt x="245" y="35"/>
                    <a:pt x="281" y="9"/>
                    <a:pt x="210" y="9"/>
                  </a:cubicBezTo>
                  <a:cubicBezTo>
                    <a:pt x="195" y="9"/>
                    <a:pt x="181" y="15"/>
                    <a:pt x="166" y="18"/>
                  </a:cubicBezTo>
                  <a:cubicBezTo>
                    <a:pt x="126" y="44"/>
                    <a:pt x="84" y="35"/>
                    <a:pt x="44" y="62"/>
                  </a:cubicBezTo>
                  <a:cubicBezTo>
                    <a:pt x="20" y="131"/>
                    <a:pt x="11" y="125"/>
                    <a:pt x="0" y="21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235825" y="4471988"/>
              <a:ext cx="420688" cy="338137"/>
            </a:xfrm>
            <a:custGeom>
              <a:avLst/>
              <a:gdLst>
                <a:gd name="T0" fmla="*/ 0 w 265"/>
                <a:gd name="T1" fmla="*/ 2147483647 h 213"/>
                <a:gd name="T2" fmla="*/ 2147483647 w 265"/>
                <a:gd name="T3" fmla="*/ 2147483647 h 213"/>
                <a:gd name="T4" fmla="*/ 2147483647 w 265"/>
                <a:gd name="T5" fmla="*/ 2147483647 h 213"/>
                <a:gd name="T6" fmla="*/ 0 w 265"/>
                <a:gd name="T7" fmla="*/ 2147483647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213"/>
                <a:gd name="T14" fmla="*/ 265 w 265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213">
                  <a:moveTo>
                    <a:pt x="0" y="69"/>
                  </a:moveTo>
                  <a:cubicBezTo>
                    <a:pt x="0" y="39"/>
                    <a:pt x="189" y="0"/>
                    <a:pt x="227" y="23"/>
                  </a:cubicBezTo>
                  <a:cubicBezTo>
                    <a:pt x="265" y="46"/>
                    <a:pt x="265" y="197"/>
                    <a:pt x="227" y="205"/>
                  </a:cubicBezTo>
                  <a:cubicBezTo>
                    <a:pt x="189" y="213"/>
                    <a:pt x="0" y="99"/>
                    <a:pt x="0" y="6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6948488" y="4292600"/>
              <a:ext cx="144462" cy="1444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827584" y="4797152"/>
            <a:ext cx="720080" cy="648023"/>
            <a:chOff x="5508625" y="5013325"/>
            <a:chExt cx="1079500" cy="1008063"/>
          </a:xfrm>
        </p:grpSpPr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5508625" y="5013325"/>
              <a:ext cx="1008063" cy="10080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6084888" y="5229225"/>
              <a:ext cx="287337" cy="2873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6227763" y="5300663"/>
              <a:ext cx="73025" cy="144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156325" y="5734050"/>
              <a:ext cx="287338" cy="168275"/>
            </a:xfrm>
            <a:custGeom>
              <a:avLst/>
              <a:gdLst>
                <a:gd name="T0" fmla="*/ 287338 w 242"/>
                <a:gd name="T1" fmla="*/ 23812 h 106"/>
                <a:gd name="T2" fmla="*/ 17810 w 242"/>
                <a:gd name="T3" fmla="*/ 23812 h 106"/>
                <a:gd name="T4" fmla="*/ 179289 w 242"/>
                <a:gd name="T5" fmla="*/ 168275 h 106"/>
                <a:gd name="T6" fmla="*/ 0 60000 65536"/>
                <a:gd name="T7" fmla="*/ 0 60000 65536"/>
                <a:gd name="T8" fmla="*/ 0 60000 65536"/>
                <a:gd name="T9" fmla="*/ 0 w 242"/>
                <a:gd name="T10" fmla="*/ 0 h 106"/>
                <a:gd name="T11" fmla="*/ 242 w 242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06">
                  <a:moveTo>
                    <a:pt x="242" y="15"/>
                  </a:moveTo>
                  <a:cubicBezTo>
                    <a:pt x="136" y="7"/>
                    <a:pt x="30" y="0"/>
                    <a:pt x="15" y="15"/>
                  </a:cubicBezTo>
                  <a:cubicBezTo>
                    <a:pt x="0" y="30"/>
                    <a:pt x="128" y="91"/>
                    <a:pt x="151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6516688" y="5516563"/>
              <a:ext cx="71437" cy="730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28" name="直線矢印コネクタ 27"/>
          <p:cNvCxnSpPr/>
          <p:nvPr/>
        </p:nvCxnSpPr>
        <p:spPr>
          <a:xfrm>
            <a:off x="1691680" y="5085184"/>
            <a:ext cx="5904656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123728" y="4725144"/>
            <a:ext cx="5040560" cy="646331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原コミュニケーション構造</a:t>
            </a:r>
            <a:endParaRPr kumimoji="1" lang="ja-JP" altLang="en-US" sz="3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35696" y="5733256"/>
            <a:ext cx="5976664" cy="584775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すべて母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子の交代活動の所産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3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6" name="下矢印 5"/>
          <p:cNvSpPr/>
          <p:nvPr/>
        </p:nvSpPr>
        <p:spPr>
          <a:xfrm>
            <a:off x="4499992" y="1844824"/>
            <a:ext cx="360040" cy="35922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469" name="テキスト ボックス 6"/>
          <p:cNvSpPr txBox="1">
            <a:spLocks noChangeArrowheads="1"/>
          </p:cNvSpPr>
          <p:nvPr/>
        </p:nvSpPr>
        <p:spPr bwMode="auto">
          <a:xfrm>
            <a:off x="467544" y="1052736"/>
            <a:ext cx="8352928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会話のかわり</a:t>
            </a:r>
            <a:r>
              <a:rPr lang="ja-JP" altLang="en-US" sz="4000" dirty="0" err="1" smtClean="0"/>
              <a:t>ばんこに</a:t>
            </a:r>
            <a:r>
              <a:rPr lang="ja-JP" altLang="en-US" sz="4000" dirty="0" smtClean="0"/>
              <a:t>つながって行く</a:t>
            </a:r>
            <a:endParaRPr lang="ja-JP" altLang="en-US" sz="4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23728" y="2204864"/>
            <a:ext cx="1096774" cy="124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角丸四角形吹き出し 12"/>
          <p:cNvSpPr/>
          <p:nvPr/>
        </p:nvSpPr>
        <p:spPr>
          <a:xfrm>
            <a:off x="3419872" y="2420888"/>
            <a:ext cx="2736304" cy="647452"/>
          </a:xfrm>
          <a:prstGeom prst="wedgeRoundRectCallout">
            <a:avLst>
              <a:gd name="adj1" fmla="val -60177"/>
              <a:gd name="adj2" fmla="val 20171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accent4"/>
                </a:solidFill>
              </a:rPr>
              <a:t>おなかすいたよ。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4211960" y="3212976"/>
            <a:ext cx="2664296" cy="621581"/>
          </a:xfrm>
          <a:prstGeom prst="wedgeRoundRectCallout">
            <a:avLst>
              <a:gd name="adj1" fmla="val 57240"/>
              <a:gd name="adj2" fmla="val 24874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4"/>
                </a:solidFill>
              </a:rPr>
              <a:t>なにか食べる？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23728" y="3717032"/>
            <a:ext cx="1080120" cy="122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角丸四角形吹き出し 15"/>
          <p:cNvSpPr/>
          <p:nvPr/>
        </p:nvSpPr>
        <p:spPr>
          <a:xfrm>
            <a:off x="3347865" y="4005064"/>
            <a:ext cx="3240360" cy="621308"/>
          </a:xfrm>
          <a:prstGeom prst="wedgeRoundRectCallout">
            <a:avLst>
              <a:gd name="adj1" fmla="val -53268"/>
              <a:gd name="adj2" fmla="val 17718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>
                <a:solidFill>
                  <a:schemeClr val="accent4"/>
                </a:solidFill>
              </a:rPr>
              <a:t>おにぎり食べたい！</a:t>
            </a:r>
            <a:endParaRPr lang="ja-JP" altLang="en-US" sz="2800" dirty="0">
              <a:solidFill>
                <a:schemeClr val="accent4"/>
              </a:solidFill>
            </a:endParaRPr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395536" y="5589240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でも、意味はわからなくても、かわりばんこと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　　　　　プロソディ</a:t>
            </a:r>
            <a:r>
              <a:rPr lang="en-US" altLang="ja-JP" sz="3200" dirty="0" smtClean="0"/>
              <a:t>―</a:t>
            </a:r>
            <a:r>
              <a:rPr lang="ja-JP" altLang="en-US" sz="3200" dirty="0" err="1" smtClean="0"/>
              <a:t>だけで</a:t>
            </a:r>
            <a:r>
              <a:rPr lang="ja-JP" altLang="en-US" sz="3200" dirty="0" smtClean="0"/>
              <a:t>心は通じる</a:t>
            </a:r>
            <a:endParaRPr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7544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そして</a:t>
            </a:r>
            <a:r>
              <a:rPr lang="ja-JP" altLang="en-US" sz="3200" dirty="0" smtClean="0"/>
              <a:t>そ</a:t>
            </a:r>
            <a:r>
              <a:rPr kumimoji="1" lang="ja-JP" altLang="en-US" sz="3200" dirty="0" smtClean="0"/>
              <a:t>れが・・</a:t>
            </a:r>
            <a:r>
              <a:rPr lang="ja-JP" altLang="en-US" sz="3200" dirty="0" smtClean="0"/>
              <a:t>ことばとなり・・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3284984"/>
            <a:ext cx="2088232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 smtClean="0">
                <a:solidFill>
                  <a:schemeClr val="accent4"/>
                </a:solidFill>
                <a:ea typeface="ＭＳ Ｐゴシック" charset="-128"/>
              </a:rPr>
              <a:t>徐々に　　　完成して行く</a:t>
            </a:r>
            <a:endParaRPr lang="ja-JP" altLang="en-US" sz="2800" dirty="0">
              <a:solidFill>
                <a:schemeClr val="accent4"/>
              </a:solidFill>
              <a:ea typeface="ＭＳ Ｐゴシック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3888" y="4797152"/>
            <a:ext cx="2592288" cy="646331"/>
          </a:xfrm>
          <a:prstGeom prst="rect">
            <a:avLst/>
          </a:prstGeom>
          <a:solidFill>
            <a:srgbClr val="CC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意思の疎通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568" y="1628800"/>
            <a:ext cx="3024336" cy="523220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ターン・テイキング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419120" flipH="1">
            <a:off x="7103718" y="2634760"/>
            <a:ext cx="123717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469" grpId="0" animBg="1"/>
      <p:bldP spid="13" grpId="0" animBg="1"/>
      <p:bldP spid="14" grpId="0" animBg="1"/>
      <p:bldP spid="16" grpId="0" animBg="1"/>
      <p:bldP spid="17" grpId="0"/>
      <p:bldP spid="19" grpId="0" animBg="1"/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矢印コネクタ 22"/>
          <p:cNvCxnSpPr/>
          <p:nvPr/>
        </p:nvCxnSpPr>
        <p:spPr>
          <a:xfrm flipV="1">
            <a:off x="4211960" y="4077072"/>
            <a:ext cx="1944216" cy="50413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339752" y="2204864"/>
            <a:ext cx="504056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形吹き出し 47"/>
          <p:cNvSpPr/>
          <p:nvPr/>
        </p:nvSpPr>
        <p:spPr>
          <a:xfrm>
            <a:off x="3563888" y="2852936"/>
            <a:ext cx="2016125" cy="1079500"/>
          </a:xfrm>
          <a:prstGeom prst="wedgeEllipse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>
                <a:solidFill>
                  <a:schemeClr val="tx1"/>
                </a:solidFill>
              </a:rPr>
              <a:t>×</a:t>
            </a:r>
            <a:r>
              <a:rPr lang="ja-JP" altLang="en-US" sz="2400" b="1" dirty="0">
                <a:solidFill>
                  <a:schemeClr val="tx1"/>
                </a:solidFill>
              </a:rPr>
              <a:t>△◎□・・</a:t>
            </a:r>
          </a:p>
        </p:txBody>
      </p:sp>
      <p:sp>
        <p:nvSpPr>
          <p:cNvPr id="49" name="円形吹き出し 48"/>
          <p:cNvSpPr/>
          <p:nvPr/>
        </p:nvSpPr>
        <p:spPr>
          <a:xfrm>
            <a:off x="2051720" y="1052736"/>
            <a:ext cx="3672408" cy="792088"/>
          </a:xfrm>
          <a:prstGeom prst="wedgeEllipseCallout">
            <a:avLst>
              <a:gd name="adj1" fmla="val -43321"/>
              <a:gd name="adj2" fmla="val 5693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</a:rPr>
              <a:t>ああ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、あれ</a:t>
            </a:r>
            <a:r>
              <a:rPr lang="ja-JP" altLang="en-US" sz="2400" b="1" dirty="0">
                <a:solidFill>
                  <a:schemeClr val="tx1"/>
                </a:solidFill>
              </a:rPr>
              <a:t>は松だ</a:t>
            </a:r>
          </a:p>
        </p:txBody>
      </p:sp>
      <p:grpSp>
        <p:nvGrpSpPr>
          <p:cNvPr id="2" name="グループ化 59"/>
          <p:cNvGrpSpPr/>
          <p:nvPr/>
        </p:nvGrpSpPr>
        <p:grpSpPr>
          <a:xfrm>
            <a:off x="2627784" y="3925888"/>
            <a:ext cx="2895600" cy="2932112"/>
            <a:chOff x="4175125" y="3529013"/>
            <a:chExt cx="2895600" cy="2932112"/>
          </a:xfrm>
        </p:grpSpPr>
        <p:sp>
          <p:nvSpPr>
            <p:cNvPr id="21" name="フリーフォーム 20"/>
            <p:cNvSpPr/>
            <p:nvPr/>
          </p:nvSpPr>
          <p:spPr>
            <a:xfrm>
              <a:off x="6372225" y="4652963"/>
              <a:ext cx="698500" cy="490537"/>
            </a:xfrm>
            <a:custGeom>
              <a:avLst/>
              <a:gdLst>
                <a:gd name="connsiteX0" fmla="*/ 45720 w 698344"/>
                <a:gd name="connsiteY0" fmla="*/ 202183 h 490780"/>
                <a:gd name="connsiteX1" fmla="*/ 152400 w 698344"/>
                <a:gd name="connsiteY1" fmla="*/ 171703 h 490780"/>
                <a:gd name="connsiteX2" fmla="*/ 198120 w 698344"/>
                <a:gd name="connsiteY2" fmla="*/ 141223 h 490780"/>
                <a:gd name="connsiteX3" fmla="*/ 304800 w 698344"/>
                <a:gd name="connsiteY3" fmla="*/ 110743 h 490780"/>
                <a:gd name="connsiteX4" fmla="*/ 411480 w 698344"/>
                <a:gd name="connsiteY4" fmla="*/ 49783 h 490780"/>
                <a:gd name="connsiteX5" fmla="*/ 502920 w 698344"/>
                <a:gd name="connsiteY5" fmla="*/ 34543 h 490780"/>
                <a:gd name="connsiteX6" fmla="*/ 594360 w 698344"/>
                <a:gd name="connsiteY6" fmla="*/ 4063 h 490780"/>
                <a:gd name="connsiteX7" fmla="*/ 685800 w 698344"/>
                <a:gd name="connsiteY7" fmla="*/ 19303 h 490780"/>
                <a:gd name="connsiteX8" fmla="*/ 670560 w 698344"/>
                <a:gd name="connsiteY8" fmla="*/ 65023 h 490780"/>
                <a:gd name="connsiteX9" fmla="*/ 640080 w 698344"/>
                <a:gd name="connsiteY9" fmla="*/ 110743 h 490780"/>
                <a:gd name="connsiteX10" fmla="*/ 548640 w 698344"/>
                <a:gd name="connsiteY10" fmla="*/ 141223 h 490780"/>
                <a:gd name="connsiteX11" fmla="*/ 502920 w 698344"/>
                <a:gd name="connsiteY11" fmla="*/ 171703 h 490780"/>
                <a:gd name="connsiteX12" fmla="*/ 411480 w 698344"/>
                <a:gd name="connsiteY12" fmla="*/ 202183 h 490780"/>
                <a:gd name="connsiteX13" fmla="*/ 457200 w 698344"/>
                <a:gd name="connsiteY13" fmla="*/ 232663 h 490780"/>
                <a:gd name="connsiteX14" fmla="*/ 472440 w 698344"/>
                <a:gd name="connsiteY14" fmla="*/ 339343 h 490780"/>
                <a:gd name="connsiteX15" fmla="*/ 381000 w 698344"/>
                <a:gd name="connsiteY15" fmla="*/ 400303 h 490780"/>
                <a:gd name="connsiteX16" fmla="*/ 289560 w 698344"/>
                <a:gd name="connsiteY16" fmla="*/ 476503 h 490780"/>
                <a:gd name="connsiteX17" fmla="*/ 45720 w 698344"/>
                <a:gd name="connsiteY17" fmla="*/ 461263 h 490780"/>
                <a:gd name="connsiteX18" fmla="*/ 15240 w 698344"/>
                <a:gd name="connsiteY18" fmla="*/ 369823 h 490780"/>
                <a:gd name="connsiteX19" fmla="*/ 0 w 698344"/>
                <a:gd name="connsiteY19" fmla="*/ 324103 h 490780"/>
                <a:gd name="connsiteX20" fmla="*/ 45720 w 698344"/>
                <a:gd name="connsiteY20" fmla="*/ 202183 h 4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8344" h="490780">
                  <a:moveTo>
                    <a:pt x="45720" y="202183"/>
                  </a:moveTo>
                  <a:cubicBezTo>
                    <a:pt x="71120" y="176783"/>
                    <a:pt x="118062" y="185438"/>
                    <a:pt x="152400" y="171703"/>
                  </a:cubicBezTo>
                  <a:cubicBezTo>
                    <a:pt x="169406" y="164901"/>
                    <a:pt x="181737" y="149414"/>
                    <a:pt x="198120" y="141223"/>
                  </a:cubicBezTo>
                  <a:cubicBezTo>
                    <a:pt x="219984" y="130291"/>
                    <a:pt x="285268" y="115626"/>
                    <a:pt x="304800" y="110743"/>
                  </a:cubicBezTo>
                  <a:cubicBezTo>
                    <a:pt x="335411" y="90336"/>
                    <a:pt x="376324" y="60330"/>
                    <a:pt x="411480" y="49783"/>
                  </a:cubicBezTo>
                  <a:cubicBezTo>
                    <a:pt x="441077" y="40904"/>
                    <a:pt x="472942" y="42037"/>
                    <a:pt x="502920" y="34543"/>
                  </a:cubicBezTo>
                  <a:cubicBezTo>
                    <a:pt x="534089" y="26751"/>
                    <a:pt x="594360" y="4063"/>
                    <a:pt x="594360" y="4063"/>
                  </a:cubicBezTo>
                  <a:cubicBezTo>
                    <a:pt x="624840" y="9143"/>
                    <a:pt x="661671" y="0"/>
                    <a:pt x="685800" y="19303"/>
                  </a:cubicBezTo>
                  <a:cubicBezTo>
                    <a:pt x="698344" y="29338"/>
                    <a:pt x="677744" y="50655"/>
                    <a:pt x="670560" y="65023"/>
                  </a:cubicBezTo>
                  <a:cubicBezTo>
                    <a:pt x="662369" y="81406"/>
                    <a:pt x="655612" y="101035"/>
                    <a:pt x="640080" y="110743"/>
                  </a:cubicBezTo>
                  <a:cubicBezTo>
                    <a:pt x="612835" y="127771"/>
                    <a:pt x="575373" y="123401"/>
                    <a:pt x="548640" y="141223"/>
                  </a:cubicBezTo>
                  <a:cubicBezTo>
                    <a:pt x="533400" y="151383"/>
                    <a:pt x="519658" y="164264"/>
                    <a:pt x="502920" y="171703"/>
                  </a:cubicBezTo>
                  <a:cubicBezTo>
                    <a:pt x="473560" y="184752"/>
                    <a:pt x="411480" y="202183"/>
                    <a:pt x="411480" y="202183"/>
                  </a:cubicBezTo>
                  <a:cubicBezTo>
                    <a:pt x="426720" y="212343"/>
                    <a:pt x="444248" y="219711"/>
                    <a:pt x="457200" y="232663"/>
                  </a:cubicBezTo>
                  <a:cubicBezTo>
                    <a:pt x="486172" y="261635"/>
                    <a:pt x="507132" y="299694"/>
                    <a:pt x="472440" y="339343"/>
                  </a:cubicBezTo>
                  <a:cubicBezTo>
                    <a:pt x="448317" y="366912"/>
                    <a:pt x="411480" y="379983"/>
                    <a:pt x="381000" y="400303"/>
                  </a:cubicBezTo>
                  <a:cubicBezTo>
                    <a:pt x="317347" y="442738"/>
                    <a:pt x="348232" y="417831"/>
                    <a:pt x="289560" y="476503"/>
                  </a:cubicBezTo>
                  <a:cubicBezTo>
                    <a:pt x="208280" y="471423"/>
                    <a:pt x="121621" y="490780"/>
                    <a:pt x="45720" y="461263"/>
                  </a:cubicBezTo>
                  <a:cubicBezTo>
                    <a:pt x="15776" y="449618"/>
                    <a:pt x="25400" y="400303"/>
                    <a:pt x="15240" y="369823"/>
                  </a:cubicBezTo>
                  <a:lnTo>
                    <a:pt x="0" y="324103"/>
                  </a:lnTo>
                  <a:cubicBezTo>
                    <a:pt x="19784" y="264752"/>
                    <a:pt x="20320" y="227583"/>
                    <a:pt x="45720" y="202183"/>
                  </a:cubicBezTo>
                  <a:close/>
                </a:path>
              </a:pathLst>
            </a:cu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20842673">
              <a:off x="5246688" y="4933950"/>
              <a:ext cx="1296987" cy="3889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フローチャート : 論理積ゲート 18"/>
            <p:cNvSpPr/>
            <p:nvPr/>
          </p:nvSpPr>
          <p:spPr>
            <a:xfrm rot="16200000">
              <a:off x="4320381" y="5193507"/>
              <a:ext cx="1439863" cy="1079500"/>
            </a:xfrm>
            <a:prstGeom prst="flowChartDelay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4284663" y="3644900"/>
              <a:ext cx="1295400" cy="1439863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148263" y="4076700"/>
              <a:ext cx="360362" cy="36036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4716463" y="4076700"/>
              <a:ext cx="360362" cy="36036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364163" y="4221163"/>
              <a:ext cx="71437" cy="809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932363" y="4221163"/>
              <a:ext cx="71437" cy="809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9616865">
              <a:off x="4752975" y="4197350"/>
              <a:ext cx="1655763" cy="504825"/>
            </a:xfrm>
            <a:prstGeom prst="arc">
              <a:avLst>
                <a:gd name="adj1" fmla="val 1990320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4175125" y="3529013"/>
              <a:ext cx="1336675" cy="498475"/>
            </a:xfrm>
            <a:custGeom>
              <a:avLst/>
              <a:gdLst>
                <a:gd name="connsiteX0" fmla="*/ 1036667 w 1336890"/>
                <a:gd name="connsiteY0" fmla="*/ 281627 h 498967"/>
                <a:gd name="connsiteX1" fmla="*/ 945227 w 1336890"/>
                <a:gd name="connsiteY1" fmla="*/ 342587 h 498967"/>
                <a:gd name="connsiteX2" fmla="*/ 899507 w 1336890"/>
                <a:gd name="connsiteY2" fmla="*/ 373067 h 498967"/>
                <a:gd name="connsiteX3" fmla="*/ 625187 w 1336890"/>
                <a:gd name="connsiteY3" fmla="*/ 357827 h 498967"/>
                <a:gd name="connsiteX4" fmla="*/ 579467 w 1336890"/>
                <a:gd name="connsiteY4" fmla="*/ 388307 h 498967"/>
                <a:gd name="connsiteX5" fmla="*/ 503267 w 1336890"/>
                <a:gd name="connsiteY5" fmla="*/ 403547 h 498967"/>
                <a:gd name="connsiteX6" fmla="*/ 442307 w 1336890"/>
                <a:gd name="connsiteY6" fmla="*/ 434027 h 498967"/>
                <a:gd name="connsiteX7" fmla="*/ 381347 w 1336890"/>
                <a:gd name="connsiteY7" fmla="*/ 449267 h 498967"/>
                <a:gd name="connsiteX8" fmla="*/ 335627 w 1336890"/>
                <a:gd name="connsiteY8" fmla="*/ 464507 h 498967"/>
                <a:gd name="connsiteX9" fmla="*/ 107027 w 1336890"/>
                <a:gd name="connsiteY9" fmla="*/ 449267 h 498967"/>
                <a:gd name="connsiteX10" fmla="*/ 213707 w 1336890"/>
                <a:gd name="connsiteY10" fmla="*/ 220667 h 498967"/>
                <a:gd name="connsiteX11" fmla="*/ 305147 w 1336890"/>
                <a:gd name="connsiteY11" fmla="*/ 190187 h 498967"/>
                <a:gd name="connsiteX12" fmla="*/ 320387 w 1336890"/>
                <a:gd name="connsiteY12" fmla="*/ 144467 h 498967"/>
                <a:gd name="connsiteX13" fmla="*/ 366107 w 1336890"/>
                <a:gd name="connsiteY13" fmla="*/ 129227 h 498967"/>
                <a:gd name="connsiteX14" fmla="*/ 427067 w 1336890"/>
                <a:gd name="connsiteY14" fmla="*/ 98747 h 498967"/>
                <a:gd name="connsiteX15" fmla="*/ 670907 w 1336890"/>
                <a:gd name="connsiteY15" fmla="*/ 53027 h 498967"/>
                <a:gd name="connsiteX16" fmla="*/ 975707 w 1336890"/>
                <a:gd name="connsiteY16" fmla="*/ 37787 h 498967"/>
                <a:gd name="connsiteX17" fmla="*/ 1082387 w 1336890"/>
                <a:gd name="connsiteY17" fmla="*/ 68267 h 498967"/>
                <a:gd name="connsiteX18" fmla="*/ 1173827 w 1336890"/>
                <a:gd name="connsiteY18" fmla="*/ 83507 h 498967"/>
                <a:gd name="connsiteX19" fmla="*/ 1219547 w 1336890"/>
                <a:gd name="connsiteY19" fmla="*/ 113987 h 498967"/>
                <a:gd name="connsiteX20" fmla="*/ 1310987 w 1336890"/>
                <a:gd name="connsiteY20" fmla="*/ 190187 h 498967"/>
                <a:gd name="connsiteX21" fmla="*/ 1234787 w 1336890"/>
                <a:gd name="connsiteY21" fmla="*/ 373067 h 498967"/>
                <a:gd name="connsiteX22" fmla="*/ 1189067 w 1336890"/>
                <a:gd name="connsiteY22" fmla="*/ 388307 h 498967"/>
                <a:gd name="connsiteX23" fmla="*/ 1006187 w 1336890"/>
                <a:gd name="connsiteY23" fmla="*/ 342587 h 4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6890" h="498967">
                  <a:moveTo>
                    <a:pt x="1036667" y="281627"/>
                  </a:moveTo>
                  <a:lnTo>
                    <a:pt x="945227" y="342587"/>
                  </a:lnTo>
                  <a:lnTo>
                    <a:pt x="899507" y="373067"/>
                  </a:lnTo>
                  <a:cubicBezTo>
                    <a:pt x="808067" y="367987"/>
                    <a:pt x="716664" y="353471"/>
                    <a:pt x="625187" y="357827"/>
                  </a:cubicBezTo>
                  <a:cubicBezTo>
                    <a:pt x="606892" y="358698"/>
                    <a:pt x="596617" y="381876"/>
                    <a:pt x="579467" y="388307"/>
                  </a:cubicBezTo>
                  <a:cubicBezTo>
                    <a:pt x="555213" y="397402"/>
                    <a:pt x="528667" y="398467"/>
                    <a:pt x="503267" y="403547"/>
                  </a:cubicBezTo>
                  <a:cubicBezTo>
                    <a:pt x="482947" y="413707"/>
                    <a:pt x="463579" y="426050"/>
                    <a:pt x="442307" y="434027"/>
                  </a:cubicBezTo>
                  <a:cubicBezTo>
                    <a:pt x="422695" y="441381"/>
                    <a:pt x="401486" y="443513"/>
                    <a:pt x="381347" y="449267"/>
                  </a:cubicBezTo>
                  <a:cubicBezTo>
                    <a:pt x="365901" y="453680"/>
                    <a:pt x="350867" y="459427"/>
                    <a:pt x="335627" y="464507"/>
                  </a:cubicBezTo>
                  <a:cubicBezTo>
                    <a:pt x="259427" y="459427"/>
                    <a:pt x="165011" y="498967"/>
                    <a:pt x="107027" y="449267"/>
                  </a:cubicBezTo>
                  <a:cubicBezTo>
                    <a:pt x="0" y="357530"/>
                    <a:pt x="157569" y="239380"/>
                    <a:pt x="213707" y="220667"/>
                  </a:cubicBezTo>
                  <a:lnTo>
                    <a:pt x="305147" y="190187"/>
                  </a:lnTo>
                  <a:cubicBezTo>
                    <a:pt x="310227" y="174947"/>
                    <a:pt x="309028" y="155826"/>
                    <a:pt x="320387" y="144467"/>
                  </a:cubicBezTo>
                  <a:cubicBezTo>
                    <a:pt x="331746" y="133108"/>
                    <a:pt x="351342" y="135555"/>
                    <a:pt x="366107" y="129227"/>
                  </a:cubicBezTo>
                  <a:cubicBezTo>
                    <a:pt x="386989" y="120278"/>
                    <a:pt x="405514" y="105931"/>
                    <a:pt x="427067" y="98747"/>
                  </a:cubicBezTo>
                  <a:cubicBezTo>
                    <a:pt x="524059" y="66416"/>
                    <a:pt x="570639" y="65561"/>
                    <a:pt x="670907" y="53027"/>
                  </a:cubicBezTo>
                  <a:cubicBezTo>
                    <a:pt x="829989" y="0"/>
                    <a:pt x="730300" y="20258"/>
                    <a:pt x="975707" y="37787"/>
                  </a:cubicBezTo>
                  <a:cubicBezTo>
                    <a:pt x="1019282" y="52312"/>
                    <a:pt x="1034547" y="58699"/>
                    <a:pt x="1082387" y="68267"/>
                  </a:cubicBezTo>
                  <a:cubicBezTo>
                    <a:pt x="1112687" y="74327"/>
                    <a:pt x="1143347" y="78427"/>
                    <a:pt x="1173827" y="83507"/>
                  </a:cubicBezTo>
                  <a:cubicBezTo>
                    <a:pt x="1189067" y="93667"/>
                    <a:pt x="1205476" y="102261"/>
                    <a:pt x="1219547" y="113987"/>
                  </a:cubicBezTo>
                  <a:cubicBezTo>
                    <a:pt x="1336890" y="211773"/>
                    <a:pt x="1197473" y="114511"/>
                    <a:pt x="1310987" y="190187"/>
                  </a:cubicBezTo>
                  <a:cubicBezTo>
                    <a:pt x="1286220" y="314022"/>
                    <a:pt x="1320322" y="330299"/>
                    <a:pt x="1234787" y="373067"/>
                  </a:cubicBezTo>
                  <a:cubicBezTo>
                    <a:pt x="1220419" y="380251"/>
                    <a:pt x="1204307" y="383227"/>
                    <a:pt x="1189067" y="388307"/>
                  </a:cubicBezTo>
                  <a:cubicBezTo>
                    <a:pt x="1010114" y="372039"/>
                    <a:pt x="1046520" y="423254"/>
                    <a:pt x="1006187" y="342587"/>
                  </a:cubicBezTo>
                </a:path>
              </a:pathLst>
            </a:custGeom>
            <a:solidFill>
              <a:srgbClr val="CC99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フローチャート : 論理積ゲート 49"/>
            <p:cNvSpPr/>
            <p:nvPr/>
          </p:nvSpPr>
          <p:spPr>
            <a:xfrm rot="16200000">
              <a:off x="4096544" y="5633244"/>
              <a:ext cx="1231900" cy="423862"/>
            </a:xfrm>
            <a:prstGeom prst="flowChartDelay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61"/>
          <p:cNvGrpSpPr/>
          <p:nvPr/>
        </p:nvGrpSpPr>
        <p:grpSpPr>
          <a:xfrm>
            <a:off x="179512" y="1484784"/>
            <a:ext cx="2808312" cy="5373216"/>
            <a:chOff x="1331913" y="981075"/>
            <a:chExt cx="2844800" cy="5876925"/>
          </a:xfrm>
        </p:grpSpPr>
        <p:sp>
          <p:nvSpPr>
            <p:cNvPr id="44" name="フローチャート : 論理積ゲート 43"/>
            <p:cNvSpPr/>
            <p:nvPr/>
          </p:nvSpPr>
          <p:spPr>
            <a:xfrm rot="16200000">
              <a:off x="1597026" y="4459287"/>
              <a:ext cx="2133600" cy="2663825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フローチャート : 論理積ゲート 33"/>
            <p:cNvSpPr/>
            <p:nvPr/>
          </p:nvSpPr>
          <p:spPr>
            <a:xfrm rot="16200000">
              <a:off x="1849438" y="4856163"/>
              <a:ext cx="1700212" cy="2303462"/>
            </a:xfrm>
            <a:prstGeom prst="flowChartDelay">
              <a:avLst/>
            </a:prstGeom>
            <a:solidFill>
              <a:srgbClr val="66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フローチャート : 論理積ゲート 17"/>
            <p:cNvSpPr/>
            <p:nvPr/>
          </p:nvSpPr>
          <p:spPr>
            <a:xfrm rot="16200000">
              <a:off x="1368425" y="3321050"/>
              <a:ext cx="2519363" cy="1439863"/>
            </a:xfrm>
            <a:prstGeom prst="flowChartDelay">
              <a:avLst/>
            </a:prstGeom>
            <a:solidFill>
              <a:srgbClr val="00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835150" y="1125538"/>
              <a:ext cx="1584325" cy="1727200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916238" y="1557338"/>
              <a:ext cx="360362" cy="35877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411413" y="1557338"/>
              <a:ext cx="360362" cy="35877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132138" y="1700213"/>
              <a:ext cx="71437" cy="809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627313" y="1700213"/>
              <a:ext cx="73025" cy="809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9616865">
              <a:off x="2520950" y="1965325"/>
              <a:ext cx="1655763" cy="504825"/>
            </a:xfrm>
            <a:prstGeom prst="arc">
              <a:avLst>
                <a:gd name="adj1" fmla="val 1990320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1763713" y="981075"/>
              <a:ext cx="1584325" cy="771525"/>
            </a:xfrm>
            <a:custGeom>
              <a:avLst/>
              <a:gdLst>
                <a:gd name="connsiteX0" fmla="*/ 975360 w 1630680"/>
                <a:gd name="connsiteY0" fmla="*/ 159287 h 677447"/>
                <a:gd name="connsiteX1" fmla="*/ 929640 w 1630680"/>
                <a:gd name="connsiteY1" fmla="*/ 189767 h 677447"/>
                <a:gd name="connsiteX2" fmla="*/ 899160 w 1630680"/>
                <a:gd name="connsiteY2" fmla="*/ 235487 h 677447"/>
                <a:gd name="connsiteX3" fmla="*/ 807720 w 1630680"/>
                <a:gd name="connsiteY3" fmla="*/ 265967 h 677447"/>
                <a:gd name="connsiteX4" fmla="*/ 716280 w 1630680"/>
                <a:gd name="connsiteY4" fmla="*/ 326927 h 677447"/>
                <a:gd name="connsiteX5" fmla="*/ 640080 w 1630680"/>
                <a:gd name="connsiteY5" fmla="*/ 342167 h 677447"/>
                <a:gd name="connsiteX6" fmla="*/ 594360 w 1630680"/>
                <a:gd name="connsiteY6" fmla="*/ 357407 h 677447"/>
                <a:gd name="connsiteX7" fmla="*/ 563880 w 1630680"/>
                <a:gd name="connsiteY7" fmla="*/ 403127 h 677447"/>
                <a:gd name="connsiteX8" fmla="*/ 457200 w 1630680"/>
                <a:gd name="connsiteY8" fmla="*/ 494567 h 677447"/>
                <a:gd name="connsiteX9" fmla="*/ 441960 w 1630680"/>
                <a:gd name="connsiteY9" fmla="*/ 448847 h 677447"/>
                <a:gd name="connsiteX10" fmla="*/ 381000 w 1630680"/>
                <a:gd name="connsiteY10" fmla="*/ 464087 h 677447"/>
                <a:gd name="connsiteX11" fmla="*/ 289560 w 1630680"/>
                <a:gd name="connsiteY11" fmla="*/ 509807 h 677447"/>
                <a:gd name="connsiteX12" fmla="*/ 213360 w 1630680"/>
                <a:gd name="connsiteY12" fmla="*/ 570767 h 677447"/>
                <a:gd name="connsiteX13" fmla="*/ 121920 w 1630680"/>
                <a:gd name="connsiteY13" fmla="*/ 631727 h 677447"/>
                <a:gd name="connsiteX14" fmla="*/ 76200 w 1630680"/>
                <a:gd name="connsiteY14" fmla="*/ 662207 h 677447"/>
                <a:gd name="connsiteX15" fmla="*/ 30480 w 1630680"/>
                <a:gd name="connsiteY15" fmla="*/ 677447 h 677447"/>
                <a:gd name="connsiteX16" fmla="*/ 0 w 1630680"/>
                <a:gd name="connsiteY16" fmla="*/ 631727 h 677447"/>
                <a:gd name="connsiteX17" fmla="*/ 30480 w 1630680"/>
                <a:gd name="connsiteY17" fmla="*/ 586007 h 677447"/>
                <a:gd name="connsiteX18" fmla="*/ 76200 w 1630680"/>
                <a:gd name="connsiteY18" fmla="*/ 540287 h 677447"/>
                <a:gd name="connsiteX19" fmla="*/ 152400 w 1630680"/>
                <a:gd name="connsiteY19" fmla="*/ 464087 h 677447"/>
                <a:gd name="connsiteX20" fmla="*/ 198120 w 1630680"/>
                <a:gd name="connsiteY20" fmla="*/ 296447 h 677447"/>
                <a:gd name="connsiteX21" fmla="*/ 243840 w 1630680"/>
                <a:gd name="connsiteY21" fmla="*/ 265967 h 677447"/>
                <a:gd name="connsiteX22" fmla="*/ 274320 w 1630680"/>
                <a:gd name="connsiteY22" fmla="*/ 220247 h 677447"/>
                <a:gd name="connsiteX23" fmla="*/ 320040 w 1630680"/>
                <a:gd name="connsiteY23" fmla="*/ 205007 h 677447"/>
                <a:gd name="connsiteX24" fmla="*/ 365760 w 1630680"/>
                <a:gd name="connsiteY24" fmla="*/ 174527 h 677447"/>
                <a:gd name="connsiteX25" fmla="*/ 441960 w 1630680"/>
                <a:gd name="connsiteY25" fmla="*/ 144047 h 677447"/>
                <a:gd name="connsiteX26" fmla="*/ 487680 w 1630680"/>
                <a:gd name="connsiteY26" fmla="*/ 113567 h 677447"/>
                <a:gd name="connsiteX27" fmla="*/ 533400 w 1630680"/>
                <a:gd name="connsiteY27" fmla="*/ 98327 h 677447"/>
                <a:gd name="connsiteX28" fmla="*/ 579120 w 1630680"/>
                <a:gd name="connsiteY28" fmla="*/ 67847 h 677447"/>
                <a:gd name="connsiteX29" fmla="*/ 655320 w 1630680"/>
                <a:gd name="connsiteY29" fmla="*/ 52607 h 677447"/>
                <a:gd name="connsiteX30" fmla="*/ 716280 w 1630680"/>
                <a:gd name="connsiteY30" fmla="*/ 37367 h 677447"/>
                <a:gd name="connsiteX31" fmla="*/ 868680 w 1630680"/>
                <a:gd name="connsiteY31" fmla="*/ 6887 h 677447"/>
                <a:gd name="connsiteX32" fmla="*/ 1203960 w 1630680"/>
                <a:gd name="connsiteY32" fmla="*/ 22127 h 677447"/>
                <a:gd name="connsiteX33" fmla="*/ 1249680 w 1630680"/>
                <a:gd name="connsiteY33" fmla="*/ 37367 h 677447"/>
                <a:gd name="connsiteX34" fmla="*/ 1386840 w 1630680"/>
                <a:gd name="connsiteY34" fmla="*/ 159287 h 677447"/>
                <a:gd name="connsiteX35" fmla="*/ 1493520 w 1630680"/>
                <a:gd name="connsiteY35" fmla="*/ 281207 h 677447"/>
                <a:gd name="connsiteX36" fmla="*/ 1539240 w 1630680"/>
                <a:gd name="connsiteY36" fmla="*/ 326927 h 677447"/>
                <a:gd name="connsiteX37" fmla="*/ 1630680 w 1630680"/>
                <a:gd name="connsiteY37" fmla="*/ 372647 h 677447"/>
                <a:gd name="connsiteX38" fmla="*/ 1615440 w 1630680"/>
                <a:gd name="connsiteY38" fmla="*/ 418367 h 677447"/>
                <a:gd name="connsiteX39" fmla="*/ 1569720 w 1630680"/>
                <a:gd name="connsiteY39" fmla="*/ 433607 h 677447"/>
                <a:gd name="connsiteX40" fmla="*/ 1249680 w 1630680"/>
                <a:gd name="connsiteY40" fmla="*/ 418367 h 677447"/>
                <a:gd name="connsiteX41" fmla="*/ 1143000 w 1630680"/>
                <a:gd name="connsiteY41" fmla="*/ 403127 h 677447"/>
                <a:gd name="connsiteX42" fmla="*/ 1097280 w 1630680"/>
                <a:gd name="connsiteY42" fmla="*/ 372647 h 677447"/>
                <a:gd name="connsiteX43" fmla="*/ 1005840 w 1630680"/>
                <a:gd name="connsiteY43" fmla="*/ 326927 h 677447"/>
                <a:gd name="connsiteX44" fmla="*/ 975360 w 1630680"/>
                <a:gd name="connsiteY44" fmla="*/ 281207 h 677447"/>
                <a:gd name="connsiteX45" fmla="*/ 929640 w 1630680"/>
                <a:gd name="connsiteY45" fmla="*/ 205007 h 67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30680" h="677447">
                  <a:moveTo>
                    <a:pt x="975360" y="159287"/>
                  </a:moveTo>
                  <a:cubicBezTo>
                    <a:pt x="960120" y="169447"/>
                    <a:pt x="942592" y="176815"/>
                    <a:pt x="929640" y="189767"/>
                  </a:cubicBezTo>
                  <a:cubicBezTo>
                    <a:pt x="916688" y="202719"/>
                    <a:pt x="914692" y="225779"/>
                    <a:pt x="899160" y="235487"/>
                  </a:cubicBezTo>
                  <a:cubicBezTo>
                    <a:pt x="871915" y="252515"/>
                    <a:pt x="834453" y="248145"/>
                    <a:pt x="807720" y="265967"/>
                  </a:cubicBezTo>
                  <a:lnTo>
                    <a:pt x="716280" y="326927"/>
                  </a:lnTo>
                  <a:cubicBezTo>
                    <a:pt x="657352" y="415319"/>
                    <a:pt x="719328" y="355375"/>
                    <a:pt x="640080" y="342167"/>
                  </a:cubicBezTo>
                  <a:cubicBezTo>
                    <a:pt x="624234" y="339526"/>
                    <a:pt x="609600" y="352327"/>
                    <a:pt x="594360" y="357407"/>
                  </a:cubicBezTo>
                  <a:cubicBezTo>
                    <a:pt x="584200" y="372647"/>
                    <a:pt x="575606" y="389056"/>
                    <a:pt x="563880" y="403127"/>
                  </a:cubicBezTo>
                  <a:cubicBezTo>
                    <a:pt x="528502" y="445581"/>
                    <a:pt x="502047" y="460931"/>
                    <a:pt x="457200" y="494567"/>
                  </a:cubicBezTo>
                  <a:cubicBezTo>
                    <a:pt x="452120" y="479327"/>
                    <a:pt x="456875" y="454813"/>
                    <a:pt x="441960" y="448847"/>
                  </a:cubicBezTo>
                  <a:cubicBezTo>
                    <a:pt x="422513" y="441068"/>
                    <a:pt x="401139" y="458333"/>
                    <a:pt x="381000" y="464087"/>
                  </a:cubicBezTo>
                  <a:cubicBezTo>
                    <a:pt x="325791" y="479861"/>
                    <a:pt x="339654" y="476411"/>
                    <a:pt x="289560" y="509807"/>
                  </a:cubicBezTo>
                  <a:cubicBezTo>
                    <a:pt x="233242" y="594284"/>
                    <a:pt x="291302" y="527466"/>
                    <a:pt x="213360" y="570767"/>
                  </a:cubicBezTo>
                  <a:cubicBezTo>
                    <a:pt x="181338" y="588557"/>
                    <a:pt x="152400" y="611407"/>
                    <a:pt x="121920" y="631727"/>
                  </a:cubicBezTo>
                  <a:cubicBezTo>
                    <a:pt x="106680" y="641887"/>
                    <a:pt x="93576" y="656415"/>
                    <a:pt x="76200" y="662207"/>
                  </a:cubicBezTo>
                  <a:lnTo>
                    <a:pt x="30480" y="677447"/>
                  </a:lnTo>
                  <a:cubicBezTo>
                    <a:pt x="20320" y="662207"/>
                    <a:pt x="0" y="650043"/>
                    <a:pt x="0" y="631727"/>
                  </a:cubicBezTo>
                  <a:cubicBezTo>
                    <a:pt x="0" y="613411"/>
                    <a:pt x="18754" y="600078"/>
                    <a:pt x="30480" y="586007"/>
                  </a:cubicBezTo>
                  <a:cubicBezTo>
                    <a:pt x="44278" y="569450"/>
                    <a:pt x="62402" y="556844"/>
                    <a:pt x="76200" y="540287"/>
                  </a:cubicBezTo>
                  <a:cubicBezTo>
                    <a:pt x="139700" y="464087"/>
                    <a:pt x="68580" y="519967"/>
                    <a:pt x="152400" y="464087"/>
                  </a:cubicBezTo>
                  <a:cubicBezTo>
                    <a:pt x="157153" y="440322"/>
                    <a:pt x="180272" y="308346"/>
                    <a:pt x="198120" y="296447"/>
                  </a:cubicBezTo>
                  <a:lnTo>
                    <a:pt x="243840" y="265967"/>
                  </a:lnTo>
                  <a:cubicBezTo>
                    <a:pt x="254000" y="250727"/>
                    <a:pt x="260017" y="231689"/>
                    <a:pt x="274320" y="220247"/>
                  </a:cubicBezTo>
                  <a:cubicBezTo>
                    <a:pt x="286864" y="210212"/>
                    <a:pt x="305672" y="212191"/>
                    <a:pt x="320040" y="205007"/>
                  </a:cubicBezTo>
                  <a:cubicBezTo>
                    <a:pt x="336423" y="196816"/>
                    <a:pt x="349377" y="182718"/>
                    <a:pt x="365760" y="174527"/>
                  </a:cubicBezTo>
                  <a:cubicBezTo>
                    <a:pt x="390229" y="162293"/>
                    <a:pt x="417491" y="156281"/>
                    <a:pt x="441960" y="144047"/>
                  </a:cubicBezTo>
                  <a:cubicBezTo>
                    <a:pt x="458343" y="135856"/>
                    <a:pt x="471297" y="121758"/>
                    <a:pt x="487680" y="113567"/>
                  </a:cubicBezTo>
                  <a:cubicBezTo>
                    <a:pt x="502048" y="106383"/>
                    <a:pt x="519032" y="105511"/>
                    <a:pt x="533400" y="98327"/>
                  </a:cubicBezTo>
                  <a:cubicBezTo>
                    <a:pt x="549783" y="90136"/>
                    <a:pt x="561970" y="74278"/>
                    <a:pt x="579120" y="67847"/>
                  </a:cubicBezTo>
                  <a:cubicBezTo>
                    <a:pt x="603374" y="58752"/>
                    <a:pt x="630034" y="58226"/>
                    <a:pt x="655320" y="52607"/>
                  </a:cubicBezTo>
                  <a:cubicBezTo>
                    <a:pt x="675767" y="48063"/>
                    <a:pt x="695741" y="41475"/>
                    <a:pt x="716280" y="37367"/>
                  </a:cubicBezTo>
                  <a:cubicBezTo>
                    <a:pt x="903114" y="0"/>
                    <a:pt x="727085" y="42286"/>
                    <a:pt x="868680" y="6887"/>
                  </a:cubicBezTo>
                  <a:cubicBezTo>
                    <a:pt x="980440" y="11967"/>
                    <a:pt x="1092441" y="13205"/>
                    <a:pt x="1203960" y="22127"/>
                  </a:cubicBezTo>
                  <a:cubicBezTo>
                    <a:pt x="1219973" y="23408"/>
                    <a:pt x="1237000" y="27504"/>
                    <a:pt x="1249680" y="37367"/>
                  </a:cubicBezTo>
                  <a:cubicBezTo>
                    <a:pt x="1562855" y="280947"/>
                    <a:pt x="1216539" y="45753"/>
                    <a:pt x="1386840" y="159287"/>
                  </a:cubicBezTo>
                  <a:cubicBezTo>
                    <a:pt x="1496060" y="323117"/>
                    <a:pt x="1398270" y="201832"/>
                    <a:pt x="1493520" y="281207"/>
                  </a:cubicBezTo>
                  <a:cubicBezTo>
                    <a:pt x="1510077" y="295005"/>
                    <a:pt x="1522683" y="313129"/>
                    <a:pt x="1539240" y="326927"/>
                  </a:cubicBezTo>
                  <a:cubicBezTo>
                    <a:pt x="1578631" y="359753"/>
                    <a:pt x="1584858" y="357373"/>
                    <a:pt x="1630680" y="372647"/>
                  </a:cubicBezTo>
                  <a:cubicBezTo>
                    <a:pt x="1625600" y="387887"/>
                    <a:pt x="1626799" y="407008"/>
                    <a:pt x="1615440" y="418367"/>
                  </a:cubicBezTo>
                  <a:cubicBezTo>
                    <a:pt x="1604081" y="429726"/>
                    <a:pt x="1585784" y="433607"/>
                    <a:pt x="1569720" y="433607"/>
                  </a:cubicBezTo>
                  <a:cubicBezTo>
                    <a:pt x="1462919" y="433607"/>
                    <a:pt x="1356360" y="423447"/>
                    <a:pt x="1249680" y="418367"/>
                  </a:cubicBezTo>
                  <a:cubicBezTo>
                    <a:pt x="1214120" y="413287"/>
                    <a:pt x="1177406" y="413449"/>
                    <a:pt x="1143000" y="403127"/>
                  </a:cubicBezTo>
                  <a:cubicBezTo>
                    <a:pt x="1125456" y="397864"/>
                    <a:pt x="1113663" y="380838"/>
                    <a:pt x="1097280" y="372647"/>
                  </a:cubicBezTo>
                  <a:cubicBezTo>
                    <a:pt x="971087" y="309551"/>
                    <a:pt x="1136867" y="414278"/>
                    <a:pt x="1005840" y="326927"/>
                  </a:cubicBezTo>
                  <a:cubicBezTo>
                    <a:pt x="995680" y="311687"/>
                    <a:pt x="987086" y="295278"/>
                    <a:pt x="975360" y="281207"/>
                  </a:cubicBezTo>
                  <a:cubicBezTo>
                    <a:pt x="922456" y="217722"/>
                    <a:pt x="929640" y="262027"/>
                    <a:pt x="929640" y="205007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5" name="グループ化 42"/>
            <p:cNvGrpSpPr>
              <a:grpSpLocks/>
            </p:cNvGrpSpPr>
            <p:nvPr/>
          </p:nvGrpSpPr>
          <p:grpSpPr bwMode="auto">
            <a:xfrm>
              <a:off x="2051050" y="3357563"/>
              <a:ext cx="1341438" cy="2244725"/>
              <a:chOff x="362920" y="3344336"/>
              <a:chExt cx="1340775" cy="2244904"/>
            </a:xfrm>
          </p:grpSpPr>
          <p:sp>
            <p:nvSpPr>
              <p:cNvPr id="36" name="片側の 2 つの角を切り取った四角形 35"/>
              <p:cNvSpPr/>
              <p:nvPr/>
            </p:nvSpPr>
            <p:spPr>
              <a:xfrm rot="10800000">
                <a:off x="467643" y="3860314"/>
                <a:ext cx="1151955" cy="1728926"/>
              </a:xfrm>
              <a:prstGeom prst="snip2Same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0" name="グループ化 36"/>
              <p:cNvGrpSpPr>
                <a:grpSpLocks/>
              </p:cNvGrpSpPr>
              <p:nvPr/>
            </p:nvGrpSpPr>
            <p:grpSpPr bwMode="auto">
              <a:xfrm>
                <a:off x="467544" y="4077072"/>
                <a:ext cx="288032" cy="288032"/>
                <a:chOff x="2267744" y="4437112"/>
                <a:chExt cx="288032" cy="288032"/>
              </a:xfrm>
            </p:grpSpPr>
            <p:sp>
              <p:nvSpPr>
                <p:cNvPr id="27" name="円/楕円 26"/>
                <p:cNvSpPr/>
                <p:nvPr/>
              </p:nvSpPr>
              <p:spPr>
                <a:xfrm>
                  <a:off x="2267843" y="4437859"/>
                  <a:ext cx="287196" cy="28736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 flipH="1">
                  <a:off x="2339246" y="4509302"/>
                  <a:ext cx="144391" cy="152412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31" name="フリーフォーム 30"/>
              <p:cNvSpPr/>
              <p:nvPr/>
            </p:nvSpPr>
            <p:spPr>
              <a:xfrm rot="3557397">
                <a:off x="282635" y="3424621"/>
                <a:ext cx="541380" cy="380812"/>
              </a:xfrm>
              <a:custGeom>
                <a:avLst/>
                <a:gdLst>
                  <a:gd name="connsiteX0" fmla="*/ 491953 w 540886"/>
                  <a:gd name="connsiteY0" fmla="*/ 93576 h 352656"/>
                  <a:gd name="connsiteX1" fmla="*/ 171913 w 540886"/>
                  <a:gd name="connsiteY1" fmla="*/ 93576 h 352656"/>
                  <a:gd name="connsiteX2" fmla="*/ 126193 w 540886"/>
                  <a:gd name="connsiteY2" fmla="*/ 63096 h 352656"/>
                  <a:gd name="connsiteX3" fmla="*/ 34753 w 540886"/>
                  <a:gd name="connsiteY3" fmla="*/ 17376 h 352656"/>
                  <a:gd name="connsiteX4" fmla="*/ 34753 w 540886"/>
                  <a:gd name="connsiteY4" fmla="*/ 154536 h 352656"/>
                  <a:gd name="connsiteX5" fmla="*/ 80473 w 540886"/>
                  <a:gd name="connsiteY5" fmla="*/ 185016 h 352656"/>
                  <a:gd name="connsiteX6" fmla="*/ 126193 w 540886"/>
                  <a:gd name="connsiteY6" fmla="*/ 230736 h 352656"/>
                  <a:gd name="connsiteX7" fmla="*/ 171913 w 540886"/>
                  <a:gd name="connsiteY7" fmla="*/ 245976 h 352656"/>
                  <a:gd name="connsiteX8" fmla="*/ 217633 w 540886"/>
                  <a:gd name="connsiteY8" fmla="*/ 276456 h 352656"/>
                  <a:gd name="connsiteX9" fmla="*/ 263353 w 540886"/>
                  <a:gd name="connsiteY9" fmla="*/ 291696 h 352656"/>
                  <a:gd name="connsiteX10" fmla="*/ 309073 w 540886"/>
                  <a:gd name="connsiteY10" fmla="*/ 322176 h 352656"/>
                  <a:gd name="connsiteX11" fmla="*/ 400513 w 540886"/>
                  <a:gd name="connsiteY11" fmla="*/ 352656 h 352656"/>
                  <a:gd name="connsiteX12" fmla="*/ 446233 w 540886"/>
                  <a:gd name="connsiteY12" fmla="*/ 337416 h 352656"/>
                  <a:gd name="connsiteX13" fmla="*/ 522433 w 540886"/>
                  <a:gd name="connsiteY13" fmla="*/ 215496 h 352656"/>
                  <a:gd name="connsiteX14" fmla="*/ 537673 w 540886"/>
                  <a:gd name="connsiteY14" fmla="*/ 139296 h 35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0886" h="352656">
                    <a:moveTo>
                      <a:pt x="491953" y="93576"/>
                    </a:moveTo>
                    <a:cubicBezTo>
                      <a:pt x="362519" y="125935"/>
                      <a:pt x="388081" y="126001"/>
                      <a:pt x="171913" y="93576"/>
                    </a:cubicBezTo>
                    <a:cubicBezTo>
                      <a:pt x="153799" y="90859"/>
                      <a:pt x="142576" y="71287"/>
                      <a:pt x="126193" y="63096"/>
                    </a:cubicBezTo>
                    <a:cubicBezTo>
                      <a:pt x="0" y="0"/>
                      <a:pt x="165780" y="104727"/>
                      <a:pt x="34753" y="17376"/>
                    </a:cubicBezTo>
                    <a:cubicBezTo>
                      <a:pt x="17178" y="70101"/>
                      <a:pt x="2567" y="90165"/>
                      <a:pt x="34753" y="154536"/>
                    </a:cubicBezTo>
                    <a:cubicBezTo>
                      <a:pt x="42944" y="170919"/>
                      <a:pt x="66402" y="173290"/>
                      <a:pt x="80473" y="185016"/>
                    </a:cubicBezTo>
                    <a:cubicBezTo>
                      <a:pt x="97030" y="198814"/>
                      <a:pt x="108260" y="218781"/>
                      <a:pt x="126193" y="230736"/>
                    </a:cubicBezTo>
                    <a:cubicBezTo>
                      <a:pt x="139559" y="239647"/>
                      <a:pt x="157545" y="238792"/>
                      <a:pt x="171913" y="245976"/>
                    </a:cubicBezTo>
                    <a:cubicBezTo>
                      <a:pt x="188296" y="254167"/>
                      <a:pt x="201250" y="268265"/>
                      <a:pt x="217633" y="276456"/>
                    </a:cubicBezTo>
                    <a:cubicBezTo>
                      <a:pt x="232001" y="283640"/>
                      <a:pt x="248985" y="284512"/>
                      <a:pt x="263353" y="291696"/>
                    </a:cubicBezTo>
                    <a:cubicBezTo>
                      <a:pt x="279736" y="299887"/>
                      <a:pt x="292335" y="314737"/>
                      <a:pt x="309073" y="322176"/>
                    </a:cubicBezTo>
                    <a:cubicBezTo>
                      <a:pt x="338433" y="335225"/>
                      <a:pt x="400513" y="352656"/>
                      <a:pt x="400513" y="352656"/>
                    </a:cubicBezTo>
                    <a:cubicBezTo>
                      <a:pt x="415753" y="347576"/>
                      <a:pt x="433161" y="346753"/>
                      <a:pt x="446233" y="337416"/>
                    </a:cubicBezTo>
                    <a:cubicBezTo>
                      <a:pt x="519702" y="284938"/>
                      <a:pt x="501901" y="287357"/>
                      <a:pt x="522433" y="215496"/>
                    </a:cubicBezTo>
                    <a:cubicBezTo>
                      <a:pt x="540886" y="150911"/>
                      <a:pt x="537673" y="191676"/>
                      <a:pt x="537673" y="139296"/>
                    </a:cubicBezTo>
                  </a:path>
                </a:pathLst>
              </a:cu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rot="17469844" flipH="1">
                <a:off x="1320362" y="3524610"/>
                <a:ext cx="493751" cy="272915"/>
              </a:xfrm>
              <a:custGeom>
                <a:avLst/>
                <a:gdLst>
                  <a:gd name="connsiteX0" fmla="*/ 491953 w 540886"/>
                  <a:gd name="connsiteY0" fmla="*/ 93576 h 352656"/>
                  <a:gd name="connsiteX1" fmla="*/ 171913 w 540886"/>
                  <a:gd name="connsiteY1" fmla="*/ 93576 h 352656"/>
                  <a:gd name="connsiteX2" fmla="*/ 126193 w 540886"/>
                  <a:gd name="connsiteY2" fmla="*/ 63096 h 352656"/>
                  <a:gd name="connsiteX3" fmla="*/ 34753 w 540886"/>
                  <a:gd name="connsiteY3" fmla="*/ 17376 h 352656"/>
                  <a:gd name="connsiteX4" fmla="*/ 34753 w 540886"/>
                  <a:gd name="connsiteY4" fmla="*/ 154536 h 352656"/>
                  <a:gd name="connsiteX5" fmla="*/ 80473 w 540886"/>
                  <a:gd name="connsiteY5" fmla="*/ 185016 h 352656"/>
                  <a:gd name="connsiteX6" fmla="*/ 126193 w 540886"/>
                  <a:gd name="connsiteY6" fmla="*/ 230736 h 352656"/>
                  <a:gd name="connsiteX7" fmla="*/ 171913 w 540886"/>
                  <a:gd name="connsiteY7" fmla="*/ 245976 h 352656"/>
                  <a:gd name="connsiteX8" fmla="*/ 217633 w 540886"/>
                  <a:gd name="connsiteY8" fmla="*/ 276456 h 352656"/>
                  <a:gd name="connsiteX9" fmla="*/ 263353 w 540886"/>
                  <a:gd name="connsiteY9" fmla="*/ 291696 h 352656"/>
                  <a:gd name="connsiteX10" fmla="*/ 309073 w 540886"/>
                  <a:gd name="connsiteY10" fmla="*/ 322176 h 352656"/>
                  <a:gd name="connsiteX11" fmla="*/ 400513 w 540886"/>
                  <a:gd name="connsiteY11" fmla="*/ 352656 h 352656"/>
                  <a:gd name="connsiteX12" fmla="*/ 446233 w 540886"/>
                  <a:gd name="connsiteY12" fmla="*/ 337416 h 352656"/>
                  <a:gd name="connsiteX13" fmla="*/ 522433 w 540886"/>
                  <a:gd name="connsiteY13" fmla="*/ 215496 h 352656"/>
                  <a:gd name="connsiteX14" fmla="*/ 537673 w 540886"/>
                  <a:gd name="connsiteY14" fmla="*/ 139296 h 35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0886" h="352656">
                    <a:moveTo>
                      <a:pt x="491953" y="93576"/>
                    </a:moveTo>
                    <a:cubicBezTo>
                      <a:pt x="362519" y="125935"/>
                      <a:pt x="388081" y="126001"/>
                      <a:pt x="171913" y="93576"/>
                    </a:cubicBezTo>
                    <a:cubicBezTo>
                      <a:pt x="153799" y="90859"/>
                      <a:pt x="142576" y="71287"/>
                      <a:pt x="126193" y="63096"/>
                    </a:cubicBezTo>
                    <a:cubicBezTo>
                      <a:pt x="0" y="0"/>
                      <a:pt x="165780" y="104727"/>
                      <a:pt x="34753" y="17376"/>
                    </a:cubicBezTo>
                    <a:cubicBezTo>
                      <a:pt x="17178" y="70101"/>
                      <a:pt x="2567" y="90165"/>
                      <a:pt x="34753" y="154536"/>
                    </a:cubicBezTo>
                    <a:cubicBezTo>
                      <a:pt x="42944" y="170919"/>
                      <a:pt x="66402" y="173290"/>
                      <a:pt x="80473" y="185016"/>
                    </a:cubicBezTo>
                    <a:cubicBezTo>
                      <a:pt x="97030" y="198814"/>
                      <a:pt x="108260" y="218781"/>
                      <a:pt x="126193" y="230736"/>
                    </a:cubicBezTo>
                    <a:cubicBezTo>
                      <a:pt x="139559" y="239647"/>
                      <a:pt x="157545" y="238792"/>
                      <a:pt x="171913" y="245976"/>
                    </a:cubicBezTo>
                    <a:cubicBezTo>
                      <a:pt x="188296" y="254167"/>
                      <a:pt x="201250" y="268265"/>
                      <a:pt x="217633" y="276456"/>
                    </a:cubicBezTo>
                    <a:cubicBezTo>
                      <a:pt x="232001" y="283640"/>
                      <a:pt x="248985" y="284512"/>
                      <a:pt x="263353" y="291696"/>
                    </a:cubicBezTo>
                    <a:cubicBezTo>
                      <a:pt x="279736" y="299887"/>
                      <a:pt x="292335" y="314737"/>
                      <a:pt x="309073" y="322176"/>
                    </a:cubicBezTo>
                    <a:cubicBezTo>
                      <a:pt x="338433" y="335225"/>
                      <a:pt x="400513" y="352656"/>
                      <a:pt x="400513" y="352656"/>
                    </a:cubicBezTo>
                    <a:cubicBezTo>
                      <a:pt x="415753" y="347576"/>
                      <a:pt x="433161" y="346753"/>
                      <a:pt x="446233" y="337416"/>
                    </a:cubicBezTo>
                    <a:cubicBezTo>
                      <a:pt x="519702" y="284938"/>
                      <a:pt x="501901" y="287357"/>
                      <a:pt x="522433" y="215496"/>
                    </a:cubicBezTo>
                    <a:cubicBezTo>
                      <a:pt x="540886" y="150911"/>
                      <a:pt x="537673" y="191676"/>
                      <a:pt x="537673" y="139296"/>
                    </a:cubicBezTo>
                  </a:path>
                </a:pathLst>
              </a:cu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2" name="グループ化 37"/>
              <p:cNvGrpSpPr>
                <a:grpSpLocks/>
              </p:cNvGrpSpPr>
              <p:nvPr/>
            </p:nvGrpSpPr>
            <p:grpSpPr bwMode="auto">
              <a:xfrm>
                <a:off x="1331640" y="4077072"/>
                <a:ext cx="288032" cy="288032"/>
                <a:chOff x="2267744" y="4437112"/>
                <a:chExt cx="288032" cy="288032"/>
              </a:xfrm>
            </p:grpSpPr>
            <p:sp>
              <p:nvSpPr>
                <p:cNvPr id="39" name="円/楕円 38"/>
                <p:cNvSpPr/>
                <p:nvPr/>
              </p:nvSpPr>
              <p:spPr>
                <a:xfrm>
                  <a:off x="2268508" y="4437859"/>
                  <a:ext cx="287195" cy="28736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 flipH="1">
                  <a:off x="2339909" y="4509302"/>
                  <a:ext cx="144392" cy="152412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41" name="アーチ 40"/>
              <p:cNvSpPr/>
              <p:nvPr/>
            </p:nvSpPr>
            <p:spPr>
              <a:xfrm>
                <a:off x="539046" y="5228848"/>
                <a:ext cx="288782" cy="360392"/>
              </a:xfrm>
              <a:prstGeom prst="blockArc">
                <a:avLst/>
              </a:prstGeom>
              <a:solidFill>
                <a:srgbClr val="6633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アーチ 41"/>
              <p:cNvSpPr/>
              <p:nvPr/>
            </p:nvSpPr>
            <p:spPr>
              <a:xfrm>
                <a:off x="1259415" y="5228848"/>
                <a:ext cx="288782" cy="360392"/>
              </a:xfrm>
              <a:prstGeom prst="blockArc">
                <a:avLst/>
              </a:prstGeom>
              <a:solidFill>
                <a:srgbClr val="6633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11560" y="188640"/>
            <a:ext cx="8136904" cy="66172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ja-JP" altLang="en-US" sz="4000" dirty="0" smtClean="0"/>
              <a:t>北杜夫「どくとるマンボウ航海記」から</a:t>
            </a:r>
            <a:endParaRPr lang="ja-JP" altLang="en-US" dirty="0"/>
          </a:p>
        </p:txBody>
      </p:sp>
      <p:grpSp>
        <p:nvGrpSpPr>
          <p:cNvPr id="25" name="グループ化 73"/>
          <p:cNvGrpSpPr/>
          <p:nvPr/>
        </p:nvGrpSpPr>
        <p:grpSpPr>
          <a:xfrm>
            <a:off x="6732240" y="2060848"/>
            <a:ext cx="2952328" cy="2952328"/>
            <a:chOff x="6732240" y="2060848"/>
            <a:chExt cx="2952328" cy="2952328"/>
          </a:xfrm>
        </p:grpSpPr>
        <p:sp>
          <p:nvSpPr>
            <p:cNvPr id="66" name="フリーフォーム 65"/>
            <p:cNvSpPr/>
            <p:nvPr/>
          </p:nvSpPr>
          <p:spPr>
            <a:xfrm>
              <a:off x="7687366" y="2197068"/>
              <a:ext cx="1997202" cy="2816108"/>
            </a:xfrm>
            <a:custGeom>
              <a:avLst/>
              <a:gdLst>
                <a:gd name="connsiteX0" fmla="*/ 120743 w 1238343"/>
                <a:gd name="connsiteY0" fmla="*/ 0 h 1234440"/>
                <a:gd name="connsiteX1" fmla="*/ 105503 w 1238343"/>
                <a:gd name="connsiteY1" fmla="*/ 76200 h 1234440"/>
                <a:gd name="connsiteX2" fmla="*/ 75023 w 1238343"/>
                <a:gd name="connsiteY2" fmla="*/ 121920 h 1234440"/>
                <a:gd name="connsiteX3" fmla="*/ 59783 w 1238343"/>
                <a:gd name="connsiteY3" fmla="*/ 182880 h 1234440"/>
                <a:gd name="connsiteX4" fmla="*/ 29303 w 1238343"/>
                <a:gd name="connsiteY4" fmla="*/ 274320 h 1234440"/>
                <a:gd name="connsiteX5" fmla="*/ 196943 w 1238343"/>
                <a:gd name="connsiteY5" fmla="*/ 304800 h 1234440"/>
                <a:gd name="connsiteX6" fmla="*/ 318863 w 1238343"/>
                <a:gd name="connsiteY6" fmla="*/ 335280 h 1234440"/>
                <a:gd name="connsiteX7" fmla="*/ 257903 w 1238343"/>
                <a:gd name="connsiteY7" fmla="*/ 411480 h 1234440"/>
                <a:gd name="connsiteX8" fmla="*/ 135983 w 1238343"/>
                <a:gd name="connsiteY8" fmla="*/ 579120 h 1234440"/>
                <a:gd name="connsiteX9" fmla="*/ 151223 w 1238343"/>
                <a:gd name="connsiteY9" fmla="*/ 624840 h 1234440"/>
                <a:gd name="connsiteX10" fmla="*/ 196943 w 1238343"/>
                <a:gd name="connsiteY10" fmla="*/ 716280 h 1234440"/>
                <a:gd name="connsiteX11" fmla="*/ 227423 w 1238343"/>
                <a:gd name="connsiteY11" fmla="*/ 822960 h 1234440"/>
                <a:gd name="connsiteX12" fmla="*/ 349343 w 1238343"/>
                <a:gd name="connsiteY12" fmla="*/ 868680 h 1234440"/>
                <a:gd name="connsiteX13" fmla="*/ 410303 w 1238343"/>
                <a:gd name="connsiteY13" fmla="*/ 899160 h 1234440"/>
                <a:gd name="connsiteX14" fmla="*/ 425543 w 1238343"/>
                <a:gd name="connsiteY14" fmla="*/ 944880 h 1234440"/>
                <a:gd name="connsiteX15" fmla="*/ 456023 w 1238343"/>
                <a:gd name="connsiteY15" fmla="*/ 1021080 h 1234440"/>
                <a:gd name="connsiteX16" fmla="*/ 516983 w 1238343"/>
                <a:gd name="connsiteY16" fmla="*/ 1036320 h 1234440"/>
                <a:gd name="connsiteX17" fmla="*/ 562703 w 1238343"/>
                <a:gd name="connsiteY17" fmla="*/ 1082040 h 1234440"/>
                <a:gd name="connsiteX18" fmla="*/ 623663 w 1238343"/>
                <a:gd name="connsiteY18" fmla="*/ 1173480 h 1234440"/>
                <a:gd name="connsiteX19" fmla="*/ 684623 w 1238343"/>
                <a:gd name="connsiteY19" fmla="*/ 1188720 h 1234440"/>
                <a:gd name="connsiteX20" fmla="*/ 730343 w 1238343"/>
                <a:gd name="connsiteY20" fmla="*/ 1203960 h 1234440"/>
                <a:gd name="connsiteX21" fmla="*/ 882743 w 1238343"/>
                <a:gd name="connsiteY21" fmla="*/ 1219200 h 1234440"/>
                <a:gd name="connsiteX22" fmla="*/ 943703 w 1238343"/>
                <a:gd name="connsiteY22" fmla="*/ 1234440 h 1234440"/>
                <a:gd name="connsiteX23" fmla="*/ 989423 w 1238343"/>
                <a:gd name="connsiteY23" fmla="*/ 1219200 h 1234440"/>
                <a:gd name="connsiteX24" fmla="*/ 1050383 w 1238343"/>
                <a:gd name="connsiteY24" fmla="*/ 1203960 h 1234440"/>
                <a:gd name="connsiteX25" fmla="*/ 1096103 w 1238343"/>
                <a:gd name="connsiteY25" fmla="*/ 1082040 h 1234440"/>
                <a:gd name="connsiteX26" fmla="*/ 1172303 w 1238343"/>
                <a:gd name="connsiteY26" fmla="*/ 1066800 h 1234440"/>
                <a:gd name="connsiteX27" fmla="*/ 1233263 w 1238343"/>
                <a:gd name="connsiteY27" fmla="*/ 1036320 h 1234440"/>
                <a:gd name="connsiteX28" fmla="*/ 1187543 w 1238343"/>
                <a:gd name="connsiteY28" fmla="*/ 1021080 h 1234440"/>
                <a:gd name="connsiteX29" fmla="*/ 1111343 w 1238343"/>
                <a:gd name="connsiteY29" fmla="*/ 1036320 h 1234440"/>
                <a:gd name="connsiteX30" fmla="*/ 1019903 w 1238343"/>
                <a:gd name="connsiteY30" fmla="*/ 1066800 h 1234440"/>
                <a:gd name="connsiteX31" fmla="*/ 760823 w 1238343"/>
                <a:gd name="connsiteY31" fmla="*/ 1051560 h 1234440"/>
                <a:gd name="connsiteX32" fmla="*/ 684623 w 1238343"/>
                <a:gd name="connsiteY32" fmla="*/ 975360 h 1234440"/>
                <a:gd name="connsiteX33" fmla="*/ 547463 w 1238343"/>
                <a:gd name="connsiteY33" fmla="*/ 899160 h 1234440"/>
                <a:gd name="connsiteX34" fmla="*/ 486503 w 1238343"/>
                <a:gd name="connsiteY34" fmla="*/ 807720 h 1234440"/>
                <a:gd name="connsiteX35" fmla="*/ 395063 w 1238343"/>
                <a:gd name="connsiteY35" fmla="*/ 777240 h 1234440"/>
                <a:gd name="connsiteX36" fmla="*/ 349343 w 1238343"/>
                <a:gd name="connsiteY36" fmla="*/ 731520 h 1234440"/>
                <a:gd name="connsiteX37" fmla="*/ 349343 w 1238343"/>
                <a:gd name="connsiteY37" fmla="*/ 563880 h 1234440"/>
                <a:gd name="connsiteX38" fmla="*/ 364583 w 1238343"/>
                <a:gd name="connsiteY38" fmla="*/ 381000 h 1234440"/>
                <a:gd name="connsiteX39" fmla="*/ 349343 w 1238343"/>
                <a:gd name="connsiteY39" fmla="*/ 259080 h 1234440"/>
                <a:gd name="connsiteX40" fmla="*/ 303623 w 1238343"/>
                <a:gd name="connsiteY40" fmla="*/ 243840 h 1234440"/>
                <a:gd name="connsiteX41" fmla="*/ 196943 w 1238343"/>
                <a:gd name="connsiteY41" fmla="*/ 228600 h 1234440"/>
                <a:gd name="connsiteX42" fmla="*/ 181703 w 1238343"/>
                <a:gd name="connsiteY42" fmla="*/ 60960 h 1234440"/>
                <a:gd name="connsiteX43" fmla="*/ 135983 w 1238343"/>
                <a:gd name="connsiteY43" fmla="*/ 7620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38343" h="1234440">
                  <a:moveTo>
                    <a:pt x="120743" y="0"/>
                  </a:moveTo>
                  <a:cubicBezTo>
                    <a:pt x="115663" y="25400"/>
                    <a:pt x="114598" y="51946"/>
                    <a:pt x="105503" y="76200"/>
                  </a:cubicBezTo>
                  <a:cubicBezTo>
                    <a:pt x="99072" y="93350"/>
                    <a:pt x="82238" y="105085"/>
                    <a:pt x="75023" y="121920"/>
                  </a:cubicBezTo>
                  <a:cubicBezTo>
                    <a:pt x="66772" y="141172"/>
                    <a:pt x="65802" y="162818"/>
                    <a:pt x="59783" y="182880"/>
                  </a:cubicBezTo>
                  <a:cubicBezTo>
                    <a:pt x="50551" y="213654"/>
                    <a:pt x="29303" y="274320"/>
                    <a:pt x="29303" y="274320"/>
                  </a:cubicBezTo>
                  <a:cubicBezTo>
                    <a:pt x="137052" y="310236"/>
                    <a:pt x="0" y="267873"/>
                    <a:pt x="196943" y="304800"/>
                  </a:cubicBezTo>
                  <a:cubicBezTo>
                    <a:pt x="238116" y="312520"/>
                    <a:pt x="318863" y="335280"/>
                    <a:pt x="318863" y="335280"/>
                  </a:cubicBezTo>
                  <a:cubicBezTo>
                    <a:pt x="285637" y="434957"/>
                    <a:pt x="330892" y="330381"/>
                    <a:pt x="257903" y="411480"/>
                  </a:cubicBezTo>
                  <a:cubicBezTo>
                    <a:pt x="214005" y="460256"/>
                    <a:pt x="173538" y="522787"/>
                    <a:pt x="135983" y="579120"/>
                  </a:cubicBezTo>
                  <a:cubicBezTo>
                    <a:pt x="141063" y="594360"/>
                    <a:pt x="144039" y="610472"/>
                    <a:pt x="151223" y="624840"/>
                  </a:cubicBezTo>
                  <a:cubicBezTo>
                    <a:pt x="199390" y="721175"/>
                    <a:pt x="168213" y="620515"/>
                    <a:pt x="196943" y="716280"/>
                  </a:cubicBezTo>
                  <a:cubicBezTo>
                    <a:pt x="207570" y="751703"/>
                    <a:pt x="209462" y="790631"/>
                    <a:pt x="227423" y="822960"/>
                  </a:cubicBezTo>
                  <a:cubicBezTo>
                    <a:pt x="247044" y="858278"/>
                    <a:pt x="322572" y="863326"/>
                    <a:pt x="349343" y="868680"/>
                  </a:cubicBezTo>
                  <a:cubicBezTo>
                    <a:pt x="369663" y="878840"/>
                    <a:pt x="394239" y="883096"/>
                    <a:pt x="410303" y="899160"/>
                  </a:cubicBezTo>
                  <a:cubicBezTo>
                    <a:pt x="421662" y="910519"/>
                    <a:pt x="419902" y="929838"/>
                    <a:pt x="425543" y="944880"/>
                  </a:cubicBezTo>
                  <a:cubicBezTo>
                    <a:pt x="435149" y="970495"/>
                    <a:pt x="436679" y="1001736"/>
                    <a:pt x="456023" y="1021080"/>
                  </a:cubicBezTo>
                  <a:cubicBezTo>
                    <a:pt x="470834" y="1035891"/>
                    <a:pt x="496663" y="1031240"/>
                    <a:pt x="516983" y="1036320"/>
                  </a:cubicBezTo>
                  <a:cubicBezTo>
                    <a:pt x="532223" y="1051560"/>
                    <a:pt x="549471" y="1065027"/>
                    <a:pt x="562703" y="1082040"/>
                  </a:cubicBezTo>
                  <a:cubicBezTo>
                    <a:pt x="585193" y="1110956"/>
                    <a:pt x="588124" y="1164595"/>
                    <a:pt x="623663" y="1173480"/>
                  </a:cubicBezTo>
                  <a:cubicBezTo>
                    <a:pt x="643983" y="1178560"/>
                    <a:pt x="664484" y="1182966"/>
                    <a:pt x="684623" y="1188720"/>
                  </a:cubicBezTo>
                  <a:cubicBezTo>
                    <a:pt x="700069" y="1193133"/>
                    <a:pt x="714465" y="1201517"/>
                    <a:pt x="730343" y="1203960"/>
                  </a:cubicBezTo>
                  <a:cubicBezTo>
                    <a:pt x="780803" y="1211723"/>
                    <a:pt x="831943" y="1214120"/>
                    <a:pt x="882743" y="1219200"/>
                  </a:cubicBezTo>
                  <a:cubicBezTo>
                    <a:pt x="903063" y="1224280"/>
                    <a:pt x="922758" y="1234440"/>
                    <a:pt x="943703" y="1234440"/>
                  </a:cubicBezTo>
                  <a:cubicBezTo>
                    <a:pt x="959767" y="1234440"/>
                    <a:pt x="973977" y="1223613"/>
                    <a:pt x="989423" y="1219200"/>
                  </a:cubicBezTo>
                  <a:cubicBezTo>
                    <a:pt x="1009562" y="1213446"/>
                    <a:pt x="1030063" y="1209040"/>
                    <a:pt x="1050383" y="1203960"/>
                  </a:cubicBezTo>
                  <a:cubicBezTo>
                    <a:pt x="1057866" y="1181512"/>
                    <a:pt x="1087599" y="1089329"/>
                    <a:pt x="1096103" y="1082040"/>
                  </a:cubicBezTo>
                  <a:cubicBezTo>
                    <a:pt x="1115770" y="1065183"/>
                    <a:pt x="1146903" y="1071880"/>
                    <a:pt x="1172303" y="1066800"/>
                  </a:cubicBezTo>
                  <a:cubicBezTo>
                    <a:pt x="1192623" y="1056640"/>
                    <a:pt x="1226079" y="1057873"/>
                    <a:pt x="1233263" y="1036320"/>
                  </a:cubicBezTo>
                  <a:cubicBezTo>
                    <a:pt x="1238343" y="1021080"/>
                    <a:pt x="1203607" y="1021080"/>
                    <a:pt x="1187543" y="1021080"/>
                  </a:cubicBezTo>
                  <a:cubicBezTo>
                    <a:pt x="1161640" y="1021080"/>
                    <a:pt x="1136333" y="1029504"/>
                    <a:pt x="1111343" y="1036320"/>
                  </a:cubicBezTo>
                  <a:cubicBezTo>
                    <a:pt x="1080346" y="1044774"/>
                    <a:pt x="1019903" y="1066800"/>
                    <a:pt x="1019903" y="1066800"/>
                  </a:cubicBezTo>
                  <a:cubicBezTo>
                    <a:pt x="933543" y="1061720"/>
                    <a:pt x="846375" y="1064393"/>
                    <a:pt x="760823" y="1051560"/>
                  </a:cubicBezTo>
                  <a:cubicBezTo>
                    <a:pt x="708271" y="1043677"/>
                    <a:pt x="716855" y="1003563"/>
                    <a:pt x="684623" y="975360"/>
                  </a:cubicBezTo>
                  <a:cubicBezTo>
                    <a:pt x="620127" y="918926"/>
                    <a:pt x="610258" y="920092"/>
                    <a:pt x="547463" y="899160"/>
                  </a:cubicBezTo>
                  <a:cubicBezTo>
                    <a:pt x="527143" y="868680"/>
                    <a:pt x="521256" y="819304"/>
                    <a:pt x="486503" y="807720"/>
                  </a:cubicBezTo>
                  <a:lnTo>
                    <a:pt x="395063" y="777240"/>
                  </a:lnTo>
                  <a:cubicBezTo>
                    <a:pt x="379823" y="762000"/>
                    <a:pt x="361298" y="749453"/>
                    <a:pt x="349343" y="731520"/>
                  </a:cubicBezTo>
                  <a:cubicBezTo>
                    <a:pt x="316299" y="681954"/>
                    <a:pt x="344482" y="612486"/>
                    <a:pt x="349343" y="563880"/>
                  </a:cubicBezTo>
                  <a:cubicBezTo>
                    <a:pt x="355430" y="503012"/>
                    <a:pt x="359503" y="441960"/>
                    <a:pt x="364583" y="381000"/>
                  </a:cubicBezTo>
                  <a:cubicBezTo>
                    <a:pt x="359503" y="340360"/>
                    <a:pt x="365977" y="296506"/>
                    <a:pt x="349343" y="259080"/>
                  </a:cubicBezTo>
                  <a:cubicBezTo>
                    <a:pt x="342819" y="244400"/>
                    <a:pt x="319375" y="246990"/>
                    <a:pt x="303623" y="243840"/>
                  </a:cubicBezTo>
                  <a:cubicBezTo>
                    <a:pt x="268400" y="236795"/>
                    <a:pt x="232503" y="233680"/>
                    <a:pt x="196943" y="228600"/>
                  </a:cubicBezTo>
                  <a:cubicBezTo>
                    <a:pt x="191863" y="172720"/>
                    <a:pt x="202542" y="113057"/>
                    <a:pt x="181703" y="60960"/>
                  </a:cubicBezTo>
                  <a:cubicBezTo>
                    <a:pt x="175737" y="46045"/>
                    <a:pt x="135983" y="76200"/>
                    <a:pt x="135983" y="76200"/>
                  </a:cubicBezTo>
                </a:path>
              </a:pathLst>
            </a:custGeom>
            <a:solidFill>
              <a:srgbClr val="663300"/>
            </a:solidFill>
            <a:ln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6732240" y="2708920"/>
              <a:ext cx="1584176" cy="576064"/>
            </a:xfrm>
            <a:custGeom>
              <a:avLst/>
              <a:gdLst>
                <a:gd name="connsiteX0" fmla="*/ 39192 w 1197432"/>
                <a:gd name="connsiteY0" fmla="*/ 365760 h 487680"/>
                <a:gd name="connsiteX1" fmla="*/ 130632 w 1197432"/>
                <a:gd name="connsiteY1" fmla="*/ 182880 h 487680"/>
                <a:gd name="connsiteX2" fmla="*/ 161112 w 1197432"/>
                <a:gd name="connsiteY2" fmla="*/ 137160 h 487680"/>
                <a:gd name="connsiteX3" fmla="*/ 252552 w 1197432"/>
                <a:gd name="connsiteY3" fmla="*/ 91440 h 487680"/>
                <a:gd name="connsiteX4" fmla="*/ 298272 w 1197432"/>
                <a:gd name="connsiteY4" fmla="*/ 60960 h 487680"/>
                <a:gd name="connsiteX5" fmla="*/ 450672 w 1197432"/>
                <a:gd name="connsiteY5" fmla="*/ 15240 h 487680"/>
                <a:gd name="connsiteX6" fmla="*/ 496392 w 1197432"/>
                <a:gd name="connsiteY6" fmla="*/ 0 h 487680"/>
                <a:gd name="connsiteX7" fmla="*/ 907872 w 1197432"/>
                <a:gd name="connsiteY7" fmla="*/ 15240 h 487680"/>
                <a:gd name="connsiteX8" fmla="*/ 999312 w 1197432"/>
                <a:gd name="connsiteY8" fmla="*/ 91440 h 487680"/>
                <a:gd name="connsiteX9" fmla="*/ 1060272 w 1197432"/>
                <a:gd name="connsiteY9" fmla="*/ 182880 h 487680"/>
                <a:gd name="connsiteX10" fmla="*/ 1105992 w 1197432"/>
                <a:gd name="connsiteY10" fmla="*/ 228600 h 487680"/>
                <a:gd name="connsiteX11" fmla="*/ 1136472 w 1197432"/>
                <a:gd name="connsiteY11" fmla="*/ 274320 h 487680"/>
                <a:gd name="connsiteX12" fmla="*/ 1182192 w 1197432"/>
                <a:gd name="connsiteY12" fmla="*/ 304800 h 487680"/>
                <a:gd name="connsiteX13" fmla="*/ 1197432 w 1197432"/>
                <a:gd name="connsiteY13" fmla="*/ 365760 h 487680"/>
                <a:gd name="connsiteX14" fmla="*/ 1182192 w 1197432"/>
                <a:gd name="connsiteY14" fmla="*/ 426720 h 487680"/>
                <a:gd name="connsiteX15" fmla="*/ 1136472 w 1197432"/>
                <a:gd name="connsiteY15" fmla="*/ 441960 h 487680"/>
                <a:gd name="connsiteX16" fmla="*/ 1014552 w 1197432"/>
                <a:gd name="connsiteY16" fmla="*/ 457200 h 487680"/>
                <a:gd name="connsiteX17" fmla="*/ 968832 w 1197432"/>
                <a:gd name="connsiteY17" fmla="*/ 487680 h 487680"/>
                <a:gd name="connsiteX18" fmla="*/ 542112 w 1197432"/>
                <a:gd name="connsiteY18" fmla="*/ 472440 h 487680"/>
                <a:gd name="connsiteX19" fmla="*/ 54432 w 1197432"/>
                <a:gd name="connsiteY19" fmla="*/ 457200 h 487680"/>
                <a:gd name="connsiteX20" fmla="*/ 8712 w 1197432"/>
                <a:gd name="connsiteY20" fmla="*/ 441960 h 487680"/>
                <a:gd name="connsiteX21" fmla="*/ 39192 w 1197432"/>
                <a:gd name="connsiteY21" fmla="*/ 36576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7432" h="487680">
                  <a:moveTo>
                    <a:pt x="39192" y="365760"/>
                  </a:moveTo>
                  <a:cubicBezTo>
                    <a:pt x="59512" y="322580"/>
                    <a:pt x="51850" y="301053"/>
                    <a:pt x="130632" y="182880"/>
                  </a:cubicBezTo>
                  <a:cubicBezTo>
                    <a:pt x="140792" y="167640"/>
                    <a:pt x="145872" y="147320"/>
                    <a:pt x="161112" y="137160"/>
                  </a:cubicBezTo>
                  <a:cubicBezTo>
                    <a:pt x="292139" y="49809"/>
                    <a:pt x="126359" y="154536"/>
                    <a:pt x="252552" y="91440"/>
                  </a:cubicBezTo>
                  <a:cubicBezTo>
                    <a:pt x="268935" y="83249"/>
                    <a:pt x="281534" y="68399"/>
                    <a:pt x="298272" y="60960"/>
                  </a:cubicBezTo>
                  <a:cubicBezTo>
                    <a:pt x="363462" y="31987"/>
                    <a:pt x="388609" y="32972"/>
                    <a:pt x="450672" y="15240"/>
                  </a:cubicBezTo>
                  <a:cubicBezTo>
                    <a:pt x="466118" y="10827"/>
                    <a:pt x="481152" y="5080"/>
                    <a:pt x="496392" y="0"/>
                  </a:cubicBezTo>
                  <a:cubicBezTo>
                    <a:pt x="633552" y="5080"/>
                    <a:pt x="771299" y="1583"/>
                    <a:pt x="907872" y="15240"/>
                  </a:cubicBezTo>
                  <a:cubicBezTo>
                    <a:pt x="929090" y="17362"/>
                    <a:pt x="990574" y="80205"/>
                    <a:pt x="999312" y="91440"/>
                  </a:cubicBezTo>
                  <a:cubicBezTo>
                    <a:pt x="1021802" y="120356"/>
                    <a:pt x="1034369" y="156977"/>
                    <a:pt x="1060272" y="182880"/>
                  </a:cubicBezTo>
                  <a:cubicBezTo>
                    <a:pt x="1075512" y="198120"/>
                    <a:pt x="1092194" y="212043"/>
                    <a:pt x="1105992" y="228600"/>
                  </a:cubicBezTo>
                  <a:cubicBezTo>
                    <a:pt x="1117718" y="242671"/>
                    <a:pt x="1123520" y="261368"/>
                    <a:pt x="1136472" y="274320"/>
                  </a:cubicBezTo>
                  <a:cubicBezTo>
                    <a:pt x="1149424" y="287272"/>
                    <a:pt x="1166952" y="294640"/>
                    <a:pt x="1182192" y="304800"/>
                  </a:cubicBezTo>
                  <a:cubicBezTo>
                    <a:pt x="1187272" y="325120"/>
                    <a:pt x="1197432" y="344815"/>
                    <a:pt x="1197432" y="365760"/>
                  </a:cubicBezTo>
                  <a:cubicBezTo>
                    <a:pt x="1197432" y="386705"/>
                    <a:pt x="1195276" y="410364"/>
                    <a:pt x="1182192" y="426720"/>
                  </a:cubicBezTo>
                  <a:cubicBezTo>
                    <a:pt x="1172157" y="439264"/>
                    <a:pt x="1152277" y="439086"/>
                    <a:pt x="1136472" y="441960"/>
                  </a:cubicBezTo>
                  <a:cubicBezTo>
                    <a:pt x="1096176" y="449286"/>
                    <a:pt x="1055192" y="452120"/>
                    <a:pt x="1014552" y="457200"/>
                  </a:cubicBezTo>
                  <a:cubicBezTo>
                    <a:pt x="999312" y="467360"/>
                    <a:pt x="987139" y="487089"/>
                    <a:pt x="968832" y="487680"/>
                  </a:cubicBezTo>
                  <a:lnTo>
                    <a:pt x="542112" y="472440"/>
                  </a:lnTo>
                  <a:lnTo>
                    <a:pt x="54432" y="457200"/>
                  </a:lnTo>
                  <a:cubicBezTo>
                    <a:pt x="39192" y="452120"/>
                    <a:pt x="12608" y="457545"/>
                    <a:pt x="8712" y="441960"/>
                  </a:cubicBezTo>
                  <a:cubicBezTo>
                    <a:pt x="0" y="407111"/>
                    <a:pt x="18872" y="408940"/>
                    <a:pt x="39192" y="365760"/>
                  </a:cubicBez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7524328" y="2060848"/>
              <a:ext cx="1332656" cy="432048"/>
            </a:xfrm>
            <a:custGeom>
              <a:avLst/>
              <a:gdLst>
                <a:gd name="connsiteX0" fmla="*/ 39192 w 1197432"/>
                <a:gd name="connsiteY0" fmla="*/ 365760 h 487680"/>
                <a:gd name="connsiteX1" fmla="*/ 130632 w 1197432"/>
                <a:gd name="connsiteY1" fmla="*/ 182880 h 487680"/>
                <a:gd name="connsiteX2" fmla="*/ 161112 w 1197432"/>
                <a:gd name="connsiteY2" fmla="*/ 137160 h 487680"/>
                <a:gd name="connsiteX3" fmla="*/ 252552 w 1197432"/>
                <a:gd name="connsiteY3" fmla="*/ 91440 h 487680"/>
                <a:gd name="connsiteX4" fmla="*/ 298272 w 1197432"/>
                <a:gd name="connsiteY4" fmla="*/ 60960 h 487680"/>
                <a:gd name="connsiteX5" fmla="*/ 450672 w 1197432"/>
                <a:gd name="connsiteY5" fmla="*/ 15240 h 487680"/>
                <a:gd name="connsiteX6" fmla="*/ 496392 w 1197432"/>
                <a:gd name="connsiteY6" fmla="*/ 0 h 487680"/>
                <a:gd name="connsiteX7" fmla="*/ 907872 w 1197432"/>
                <a:gd name="connsiteY7" fmla="*/ 15240 h 487680"/>
                <a:gd name="connsiteX8" fmla="*/ 999312 w 1197432"/>
                <a:gd name="connsiteY8" fmla="*/ 91440 h 487680"/>
                <a:gd name="connsiteX9" fmla="*/ 1060272 w 1197432"/>
                <a:gd name="connsiteY9" fmla="*/ 182880 h 487680"/>
                <a:gd name="connsiteX10" fmla="*/ 1105992 w 1197432"/>
                <a:gd name="connsiteY10" fmla="*/ 228600 h 487680"/>
                <a:gd name="connsiteX11" fmla="*/ 1136472 w 1197432"/>
                <a:gd name="connsiteY11" fmla="*/ 274320 h 487680"/>
                <a:gd name="connsiteX12" fmla="*/ 1182192 w 1197432"/>
                <a:gd name="connsiteY12" fmla="*/ 304800 h 487680"/>
                <a:gd name="connsiteX13" fmla="*/ 1197432 w 1197432"/>
                <a:gd name="connsiteY13" fmla="*/ 365760 h 487680"/>
                <a:gd name="connsiteX14" fmla="*/ 1182192 w 1197432"/>
                <a:gd name="connsiteY14" fmla="*/ 426720 h 487680"/>
                <a:gd name="connsiteX15" fmla="*/ 1136472 w 1197432"/>
                <a:gd name="connsiteY15" fmla="*/ 441960 h 487680"/>
                <a:gd name="connsiteX16" fmla="*/ 1014552 w 1197432"/>
                <a:gd name="connsiteY16" fmla="*/ 457200 h 487680"/>
                <a:gd name="connsiteX17" fmla="*/ 968832 w 1197432"/>
                <a:gd name="connsiteY17" fmla="*/ 487680 h 487680"/>
                <a:gd name="connsiteX18" fmla="*/ 542112 w 1197432"/>
                <a:gd name="connsiteY18" fmla="*/ 472440 h 487680"/>
                <a:gd name="connsiteX19" fmla="*/ 54432 w 1197432"/>
                <a:gd name="connsiteY19" fmla="*/ 457200 h 487680"/>
                <a:gd name="connsiteX20" fmla="*/ 8712 w 1197432"/>
                <a:gd name="connsiteY20" fmla="*/ 441960 h 487680"/>
                <a:gd name="connsiteX21" fmla="*/ 39192 w 1197432"/>
                <a:gd name="connsiteY21" fmla="*/ 36576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7432" h="487680">
                  <a:moveTo>
                    <a:pt x="39192" y="365760"/>
                  </a:moveTo>
                  <a:cubicBezTo>
                    <a:pt x="59512" y="322580"/>
                    <a:pt x="51850" y="301053"/>
                    <a:pt x="130632" y="182880"/>
                  </a:cubicBezTo>
                  <a:cubicBezTo>
                    <a:pt x="140792" y="167640"/>
                    <a:pt x="145872" y="147320"/>
                    <a:pt x="161112" y="137160"/>
                  </a:cubicBezTo>
                  <a:cubicBezTo>
                    <a:pt x="292139" y="49809"/>
                    <a:pt x="126359" y="154536"/>
                    <a:pt x="252552" y="91440"/>
                  </a:cubicBezTo>
                  <a:cubicBezTo>
                    <a:pt x="268935" y="83249"/>
                    <a:pt x="281534" y="68399"/>
                    <a:pt x="298272" y="60960"/>
                  </a:cubicBezTo>
                  <a:cubicBezTo>
                    <a:pt x="363462" y="31987"/>
                    <a:pt x="388609" y="32972"/>
                    <a:pt x="450672" y="15240"/>
                  </a:cubicBezTo>
                  <a:cubicBezTo>
                    <a:pt x="466118" y="10827"/>
                    <a:pt x="481152" y="5080"/>
                    <a:pt x="496392" y="0"/>
                  </a:cubicBezTo>
                  <a:cubicBezTo>
                    <a:pt x="633552" y="5080"/>
                    <a:pt x="771299" y="1583"/>
                    <a:pt x="907872" y="15240"/>
                  </a:cubicBezTo>
                  <a:cubicBezTo>
                    <a:pt x="929090" y="17362"/>
                    <a:pt x="990574" y="80205"/>
                    <a:pt x="999312" y="91440"/>
                  </a:cubicBezTo>
                  <a:cubicBezTo>
                    <a:pt x="1021802" y="120356"/>
                    <a:pt x="1034369" y="156977"/>
                    <a:pt x="1060272" y="182880"/>
                  </a:cubicBezTo>
                  <a:cubicBezTo>
                    <a:pt x="1075512" y="198120"/>
                    <a:pt x="1092194" y="212043"/>
                    <a:pt x="1105992" y="228600"/>
                  </a:cubicBezTo>
                  <a:cubicBezTo>
                    <a:pt x="1117718" y="242671"/>
                    <a:pt x="1123520" y="261368"/>
                    <a:pt x="1136472" y="274320"/>
                  </a:cubicBezTo>
                  <a:cubicBezTo>
                    <a:pt x="1149424" y="287272"/>
                    <a:pt x="1166952" y="294640"/>
                    <a:pt x="1182192" y="304800"/>
                  </a:cubicBezTo>
                  <a:cubicBezTo>
                    <a:pt x="1187272" y="325120"/>
                    <a:pt x="1197432" y="344815"/>
                    <a:pt x="1197432" y="365760"/>
                  </a:cubicBezTo>
                  <a:cubicBezTo>
                    <a:pt x="1197432" y="386705"/>
                    <a:pt x="1195276" y="410364"/>
                    <a:pt x="1182192" y="426720"/>
                  </a:cubicBezTo>
                  <a:cubicBezTo>
                    <a:pt x="1172157" y="439264"/>
                    <a:pt x="1152277" y="439086"/>
                    <a:pt x="1136472" y="441960"/>
                  </a:cubicBezTo>
                  <a:cubicBezTo>
                    <a:pt x="1096176" y="449286"/>
                    <a:pt x="1055192" y="452120"/>
                    <a:pt x="1014552" y="457200"/>
                  </a:cubicBezTo>
                  <a:cubicBezTo>
                    <a:pt x="999312" y="467360"/>
                    <a:pt x="987139" y="487089"/>
                    <a:pt x="968832" y="487680"/>
                  </a:cubicBezTo>
                  <a:lnTo>
                    <a:pt x="542112" y="472440"/>
                  </a:lnTo>
                  <a:lnTo>
                    <a:pt x="54432" y="457200"/>
                  </a:lnTo>
                  <a:cubicBezTo>
                    <a:pt x="39192" y="452120"/>
                    <a:pt x="12608" y="457545"/>
                    <a:pt x="8712" y="441960"/>
                  </a:cubicBezTo>
                  <a:cubicBezTo>
                    <a:pt x="0" y="407111"/>
                    <a:pt x="18872" y="408940"/>
                    <a:pt x="39192" y="365760"/>
                  </a:cubicBezTo>
                  <a:close/>
                </a:path>
              </a:pathLst>
            </a:custGeom>
            <a:solidFill>
              <a:srgbClr val="003300"/>
            </a:solidFill>
            <a:ln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8107760" y="3284984"/>
              <a:ext cx="1036240" cy="360040"/>
            </a:xfrm>
            <a:custGeom>
              <a:avLst/>
              <a:gdLst>
                <a:gd name="connsiteX0" fmla="*/ 39192 w 1197432"/>
                <a:gd name="connsiteY0" fmla="*/ 365760 h 487680"/>
                <a:gd name="connsiteX1" fmla="*/ 130632 w 1197432"/>
                <a:gd name="connsiteY1" fmla="*/ 182880 h 487680"/>
                <a:gd name="connsiteX2" fmla="*/ 161112 w 1197432"/>
                <a:gd name="connsiteY2" fmla="*/ 137160 h 487680"/>
                <a:gd name="connsiteX3" fmla="*/ 252552 w 1197432"/>
                <a:gd name="connsiteY3" fmla="*/ 91440 h 487680"/>
                <a:gd name="connsiteX4" fmla="*/ 298272 w 1197432"/>
                <a:gd name="connsiteY4" fmla="*/ 60960 h 487680"/>
                <a:gd name="connsiteX5" fmla="*/ 450672 w 1197432"/>
                <a:gd name="connsiteY5" fmla="*/ 15240 h 487680"/>
                <a:gd name="connsiteX6" fmla="*/ 496392 w 1197432"/>
                <a:gd name="connsiteY6" fmla="*/ 0 h 487680"/>
                <a:gd name="connsiteX7" fmla="*/ 907872 w 1197432"/>
                <a:gd name="connsiteY7" fmla="*/ 15240 h 487680"/>
                <a:gd name="connsiteX8" fmla="*/ 999312 w 1197432"/>
                <a:gd name="connsiteY8" fmla="*/ 91440 h 487680"/>
                <a:gd name="connsiteX9" fmla="*/ 1060272 w 1197432"/>
                <a:gd name="connsiteY9" fmla="*/ 182880 h 487680"/>
                <a:gd name="connsiteX10" fmla="*/ 1105992 w 1197432"/>
                <a:gd name="connsiteY10" fmla="*/ 228600 h 487680"/>
                <a:gd name="connsiteX11" fmla="*/ 1136472 w 1197432"/>
                <a:gd name="connsiteY11" fmla="*/ 274320 h 487680"/>
                <a:gd name="connsiteX12" fmla="*/ 1182192 w 1197432"/>
                <a:gd name="connsiteY12" fmla="*/ 304800 h 487680"/>
                <a:gd name="connsiteX13" fmla="*/ 1197432 w 1197432"/>
                <a:gd name="connsiteY13" fmla="*/ 365760 h 487680"/>
                <a:gd name="connsiteX14" fmla="*/ 1182192 w 1197432"/>
                <a:gd name="connsiteY14" fmla="*/ 426720 h 487680"/>
                <a:gd name="connsiteX15" fmla="*/ 1136472 w 1197432"/>
                <a:gd name="connsiteY15" fmla="*/ 441960 h 487680"/>
                <a:gd name="connsiteX16" fmla="*/ 1014552 w 1197432"/>
                <a:gd name="connsiteY16" fmla="*/ 457200 h 487680"/>
                <a:gd name="connsiteX17" fmla="*/ 968832 w 1197432"/>
                <a:gd name="connsiteY17" fmla="*/ 487680 h 487680"/>
                <a:gd name="connsiteX18" fmla="*/ 542112 w 1197432"/>
                <a:gd name="connsiteY18" fmla="*/ 472440 h 487680"/>
                <a:gd name="connsiteX19" fmla="*/ 54432 w 1197432"/>
                <a:gd name="connsiteY19" fmla="*/ 457200 h 487680"/>
                <a:gd name="connsiteX20" fmla="*/ 8712 w 1197432"/>
                <a:gd name="connsiteY20" fmla="*/ 441960 h 487680"/>
                <a:gd name="connsiteX21" fmla="*/ 39192 w 1197432"/>
                <a:gd name="connsiteY21" fmla="*/ 36576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7432" h="487680">
                  <a:moveTo>
                    <a:pt x="39192" y="365760"/>
                  </a:moveTo>
                  <a:cubicBezTo>
                    <a:pt x="59512" y="322580"/>
                    <a:pt x="51850" y="301053"/>
                    <a:pt x="130632" y="182880"/>
                  </a:cubicBezTo>
                  <a:cubicBezTo>
                    <a:pt x="140792" y="167640"/>
                    <a:pt x="145872" y="147320"/>
                    <a:pt x="161112" y="137160"/>
                  </a:cubicBezTo>
                  <a:cubicBezTo>
                    <a:pt x="292139" y="49809"/>
                    <a:pt x="126359" y="154536"/>
                    <a:pt x="252552" y="91440"/>
                  </a:cubicBezTo>
                  <a:cubicBezTo>
                    <a:pt x="268935" y="83249"/>
                    <a:pt x="281534" y="68399"/>
                    <a:pt x="298272" y="60960"/>
                  </a:cubicBezTo>
                  <a:cubicBezTo>
                    <a:pt x="363462" y="31987"/>
                    <a:pt x="388609" y="32972"/>
                    <a:pt x="450672" y="15240"/>
                  </a:cubicBezTo>
                  <a:cubicBezTo>
                    <a:pt x="466118" y="10827"/>
                    <a:pt x="481152" y="5080"/>
                    <a:pt x="496392" y="0"/>
                  </a:cubicBezTo>
                  <a:cubicBezTo>
                    <a:pt x="633552" y="5080"/>
                    <a:pt x="771299" y="1583"/>
                    <a:pt x="907872" y="15240"/>
                  </a:cubicBezTo>
                  <a:cubicBezTo>
                    <a:pt x="929090" y="17362"/>
                    <a:pt x="990574" y="80205"/>
                    <a:pt x="999312" y="91440"/>
                  </a:cubicBezTo>
                  <a:cubicBezTo>
                    <a:pt x="1021802" y="120356"/>
                    <a:pt x="1034369" y="156977"/>
                    <a:pt x="1060272" y="182880"/>
                  </a:cubicBezTo>
                  <a:cubicBezTo>
                    <a:pt x="1075512" y="198120"/>
                    <a:pt x="1092194" y="212043"/>
                    <a:pt x="1105992" y="228600"/>
                  </a:cubicBezTo>
                  <a:cubicBezTo>
                    <a:pt x="1117718" y="242671"/>
                    <a:pt x="1123520" y="261368"/>
                    <a:pt x="1136472" y="274320"/>
                  </a:cubicBezTo>
                  <a:cubicBezTo>
                    <a:pt x="1149424" y="287272"/>
                    <a:pt x="1166952" y="294640"/>
                    <a:pt x="1182192" y="304800"/>
                  </a:cubicBezTo>
                  <a:cubicBezTo>
                    <a:pt x="1187272" y="325120"/>
                    <a:pt x="1197432" y="344815"/>
                    <a:pt x="1197432" y="365760"/>
                  </a:cubicBezTo>
                  <a:cubicBezTo>
                    <a:pt x="1197432" y="386705"/>
                    <a:pt x="1195276" y="410364"/>
                    <a:pt x="1182192" y="426720"/>
                  </a:cubicBezTo>
                  <a:cubicBezTo>
                    <a:pt x="1172157" y="439264"/>
                    <a:pt x="1152277" y="439086"/>
                    <a:pt x="1136472" y="441960"/>
                  </a:cubicBezTo>
                  <a:cubicBezTo>
                    <a:pt x="1096176" y="449286"/>
                    <a:pt x="1055192" y="452120"/>
                    <a:pt x="1014552" y="457200"/>
                  </a:cubicBezTo>
                  <a:cubicBezTo>
                    <a:pt x="999312" y="467360"/>
                    <a:pt x="987139" y="487089"/>
                    <a:pt x="968832" y="487680"/>
                  </a:cubicBezTo>
                  <a:lnTo>
                    <a:pt x="542112" y="472440"/>
                  </a:lnTo>
                  <a:lnTo>
                    <a:pt x="54432" y="457200"/>
                  </a:lnTo>
                  <a:cubicBezTo>
                    <a:pt x="39192" y="452120"/>
                    <a:pt x="12608" y="457545"/>
                    <a:pt x="8712" y="441960"/>
                  </a:cubicBezTo>
                  <a:cubicBezTo>
                    <a:pt x="0" y="407111"/>
                    <a:pt x="18872" y="408940"/>
                    <a:pt x="39192" y="365760"/>
                  </a:cubicBezTo>
                  <a:close/>
                </a:path>
              </a:pathLst>
            </a:custGeom>
            <a:solidFill>
              <a:srgbClr val="003300"/>
            </a:solidFill>
            <a:ln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7092280" y="3789040"/>
              <a:ext cx="1584176" cy="576064"/>
            </a:xfrm>
            <a:custGeom>
              <a:avLst/>
              <a:gdLst>
                <a:gd name="connsiteX0" fmla="*/ 39192 w 1197432"/>
                <a:gd name="connsiteY0" fmla="*/ 365760 h 487680"/>
                <a:gd name="connsiteX1" fmla="*/ 130632 w 1197432"/>
                <a:gd name="connsiteY1" fmla="*/ 182880 h 487680"/>
                <a:gd name="connsiteX2" fmla="*/ 161112 w 1197432"/>
                <a:gd name="connsiteY2" fmla="*/ 137160 h 487680"/>
                <a:gd name="connsiteX3" fmla="*/ 252552 w 1197432"/>
                <a:gd name="connsiteY3" fmla="*/ 91440 h 487680"/>
                <a:gd name="connsiteX4" fmla="*/ 298272 w 1197432"/>
                <a:gd name="connsiteY4" fmla="*/ 60960 h 487680"/>
                <a:gd name="connsiteX5" fmla="*/ 450672 w 1197432"/>
                <a:gd name="connsiteY5" fmla="*/ 15240 h 487680"/>
                <a:gd name="connsiteX6" fmla="*/ 496392 w 1197432"/>
                <a:gd name="connsiteY6" fmla="*/ 0 h 487680"/>
                <a:gd name="connsiteX7" fmla="*/ 907872 w 1197432"/>
                <a:gd name="connsiteY7" fmla="*/ 15240 h 487680"/>
                <a:gd name="connsiteX8" fmla="*/ 999312 w 1197432"/>
                <a:gd name="connsiteY8" fmla="*/ 91440 h 487680"/>
                <a:gd name="connsiteX9" fmla="*/ 1060272 w 1197432"/>
                <a:gd name="connsiteY9" fmla="*/ 182880 h 487680"/>
                <a:gd name="connsiteX10" fmla="*/ 1105992 w 1197432"/>
                <a:gd name="connsiteY10" fmla="*/ 228600 h 487680"/>
                <a:gd name="connsiteX11" fmla="*/ 1136472 w 1197432"/>
                <a:gd name="connsiteY11" fmla="*/ 274320 h 487680"/>
                <a:gd name="connsiteX12" fmla="*/ 1182192 w 1197432"/>
                <a:gd name="connsiteY12" fmla="*/ 304800 h 487680"/>
                <a:gd name="connsiteX13" fmla="*/ 1197432 w 1197432"/>
                <a:gd name="connsiteY13" fmla="*/ 365760 h 487680"/>
                <a:gd name="connsiteX14" fmla="*/ 1182192 w 1197432"/>
                <a:gd name="connsiteY14" fmla="*/ 426720 h 487680"/>
                <a:gd name="connsiteX15" fmla="*/ 1136472 w 1197432"/>
                <a:gd name="connsiteY15" fmla="*/ 441960 h 487680"/>
                <a:gd name="connsiteX16" fmla="*/ 1014552 w 1197432"/>
                <a:gd name="connsiteY16" fmla="*/ 457200 h 487680"/>
                <a:gd name="connsiteX17" fmla="*/ 968832 w 1197432"/>
                <a:gd name="connsiteY17" fmla="*/ 487680 h 487680"/>
                <a:gd name="connsiteX18" fmla="*/ 542112 w 1197432"/>
                <a:gd name="connsiteY18" fmla="*/ 472440 h 487680"/>
                <a:gd name="connsiteX19" fmla="*/ 54432 w 1197432"/>
                <a:gd name="connsiteY19" fmla="*/ 457200 h 487680"/>
                <a:gd name="connsiteX20" fmla="*/ 8712 w 1197432"/>
                <a:gd name="connsiteY20" fmla="*/ 441960 h 487680"/>
                <a:gd name="connsiteX21" fmla="*/ 39192 w 1197432"/>
                <a:gd name="connsiteY21" fmla="*/ 36576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7432" h="487680">
                  <a:moveTo>
                    <a:pt x="39192" y="365760"/>
                  </a:moveTo>
                  <a:cubicBezTo>
                    <a:pt x="59512" y="322580"/>
                    <a:pt x="51850" y="301053"/>
                    <a:pt x="130632" y="182880"/>
                  </a:cubicBezTo>
                  <a:cubicBezTo>
                    <a:pt x="140792" y="167640"/>
                    <a:pt x="145872" y="147320"/>
                    <a:pt x="161112" y="137160"/>
                  </a:cubicBezTo>
                  <a:cubicBezTo>
                    <a:pt x="292139" y="49809"/>
                    <a:pt x="126359" y="154536"/>
                    <a:pt x="252552" y="91440"/>
                  </a:cubicBezTo>
                  <a:cubicBezTo>
                    <a:pt x="268935" y="83249"/>
                    <a:pt x="281534" y="68399"/>
                    <a:pt x="298272" y="60960"/>
                  </a:cubicBezTo>
                  <a:cubicBezTo>
                    <a:pt x="363462" y="31987"/>
                    <a:pt x="388609" y="32972"/>
                    <a:pt x="450672" y="15240"/>
                  </a:cubicBezTo>
                  <a:cubicBezTo>
                    <a:pt x="466118" y="10827"/>
                    <a:pt x="481152" y="5080"/>
                    <a:pt x="496392" y="0"/>
                  </a:cubicBezTo>
                  <a:cubicBezTo>
                    <a:pt x="633552" y="5080"/>
                    <a:pt x="771299" y="1583"/>
                    <a:pt x="907872" y="15240"/>
                  </a:cubicBezTo>
                  <a:cubicBezTo>
                    <a:pt x="929090" y="17362"/>
                    <a:pt x="990574" y="80205"/>
                    <a:pt x="999312" y="91440"/>
                  </a:cubicBezTo>
                  <a:cubicBezTo>
                    <a:pt x="1021802" y="120356"/>
                    <a:pt x="1034369" y="156977"/>
                    <a:pt x="1060272" y="182880"/>
                  </a:cubicBezTo>
                  <a:cubicBezTo>
                    <a:pt x="1075512" y="198120"/>
                    <a:pt x="1092194" y="212043"/>
                    <a:pt x="1105992" y="228600"/>
                  </a:cubicBezTo>
                  <a:cubicBezTo>
                    <a:pt x="1117718" y="242671"/>
                    <a:pt x="1123520" y="261368"/>
                    <a:pt x="1136472" y="274320"/>
                  </a:cubicBezTo>
                  <a:cubicBezTo>
                    <a:pt x="1149424" y="287272"/>
                    <a:pt x="1166952" y="294640"/>
                    <a:pt x="1182192" y="304800"/>
                  </a:cubicBezTo>
                  <a:cubicBezTo>
                    <a:pt x="1187272" y="325120"/>
                    <a:pt x="1197432" y="344815"/>
                    <a:pt x="1197432" y="365760"/>
                  </a:cubicBezTo>
                  <a:cubicBezTo>
                    <a:pt x="1197432" y="386705"/>
                    <a:pt x="1195276" y="410364"/>
                    <a:pt x="1182192" y="426720"/>
                  </a:cubicBezTo>
                  <a:cubicBezTo>
                    <a:pt x="1172157" y="439264"/>
                    <a:pt x="1152277" y="439086"/>
                    <a:pt x="1136472" y="441960"/>
                  </a:cubicBezTo>
                  <a:cubicBezTo>
                    <a:pt x="1096176" y="449286"/>
                    <a:pt x="1055192" y="452120"/>
                    <a:pt x="1014552" y="457200"/>
                  </a:cubicBezTo>
                  <a:cubicBezTo>
                    <a:pt x="999312" y="467360"/>
                    <a:pt x="987139" y="487089"/>
                    <a:pt x="968832" y="487680"/>
                  </a:cubicBezTo>
                  <a:lnTo>
                    <a:pt x="542112" y="472440"/>
                  </a:lnTo>
                  <a:lnTo>
                    <a:pt x="54432" y="457200"/>
                  </a:lnTo>
                  <a:cubicBezTo>
                    <a:pt x="39192" y="452120"/>
                    <a:pt x="12608" y="457545"/>
                    <a:pt x="8712" y="441960"/>
                  </a:cubicBezTo>
                  <a:cubicBezTo>
                    <a:pt x="0" y="407111"/>
                    <a:pt x="18872" y="408940"/>
                    <a:pt x="39192" y="365760"/>
                  </a:cubicBezTo>
                  <a:close/>
                </a:path>
              </a:pathLst>
            </a:custGeom>
            <a:solidFill>
              <a:srgbClr val="003300"/>
            </a:solidFill>
            <a:ln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332656"/>
            <a:ext cx="6984776" cy="830997"/>
          </a:xfrm>
          <a:prstGeom prst="rect">
            <a:avLst/>
          </a:prstGeom>
          <a:solidFill>
            <a:srgbClr val="CC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かわり</a:t>
            </a:r>
            <a:r>
              <a:rPr kumimoji="1" lang="ja-JP" altLang="en-US" sz="4800" dirty="0" err="1" smtClean="0"/>
              <a:t>ばんこを</a:t>
            </a:r>
            <a:r>
              <a:rPr kumimoji="1" lang="ja-JP" altLang="en-US" sz="4800" dirty="0" smtClean="0"/>
              <a:t>心がけよう</a:t>
            </a:r>
            <a:endParaRPr kumimoji="1" lang="ja-JP" altLang="en-US" sz="4800" dirty="0"/>
          </a:p>
        </p:txBody>
      </p:sp>
      <p:sp>
        <p:nvSpPr>
          <p:cNvPr id="5" name="円/楕円 4"/>
          <p:cNvSpPr/>
          <p:nvPr/>
        </p:nvSpPr>
        <p:spPr>
          <a:xfrm>
            <a:off x="611560" y="1700808"/>
            <a:ext cx="3744416" cy="1296144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accent4"/>
                </a:solidFill>
              </a:rPr>
              <a:t>生活の中で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860032" y="1700808"/>
            <a:ext cx="3744416" cy="1296144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accent4"/>
                </a:solidFill>
              </a:rPr>
              <a:t>遊び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の中で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39552" y="3645024"/>
            <a:ext cx="3744416" cy="1296144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accent4"/>
                </a:solidFill>
              </a:rPr>
              <a:t>勉強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の中で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860032" y="3645024"/>
            <a:ext cx="3744416" cy="1296144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accent4"/>
                </a:solidFill>
              </a:rPr>
              <a:t>作業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の中で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54452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C000"/>
                </a:solidFill>
              </a:rPr>
              <a:t>★</a:t>
            </a:r>
            <a:r>
              <a:rPr kumimoji="1" lang="ja-JP" altLang="en-US" sz="3600" dirty="0" smtClean="0"/>
              <a:t>気持の行き交い</a:t>
            </a:r>
            <a:r>
              <a:rPr lang="ja-JP" altLang="en-US" sz="3600" dirty="0" smtClean="0"/>
              <a:t>の育ち</a:t>
            </a:r>
            <a:r>
              <a:rPr kumimoji="1" lang="ja-JP" altLang="en-US" sz="3600" dirty="0" smtClean="0"/>
              <a:t>に、臨界期はない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83568" y="2348880"/>
            <a:ext cx="7992888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616075">
              <a:defRPr/>
            </a:pPr>
            <a:r>
              <a:rPr lang="ja-JP" altLang="en-US" sz="6600" dirty="0" smtClean="0">
                <a:solidFill>
                  <a:schemeClr val="accent4"/>
                </a:solidFill>
              </a:rPr>
              <a:t>　　話声</a:t>
            </a:r>
            <a:r>
              <a:rPr lang="ja-JP" altLang="en-US" sz="4400" dirty="0" smtClean="0">
                <a:solidFill>
                  <a:schemeClr val="accent4"/>
                </a:solidFill>
              </a:rPr>
              <a:t>（わせい）</a:t>
            </a:r>
            <a:endParaRPr lang="ja-JP" altLang="en-US" sz="6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3275856" y="476672"/>
            <a:ext cx="259228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★</a:t>
            </a: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声の発達</a:t>
            </a:r>
          </a:p>
        </p:txBody>
      </p:sp>
      <p:grpSp>
        <p:nvGrpSpPr>
          <p:cNvPr id="2" name="グループ化 43"/>
          <p:cNvGrpSpPr>
            <a:grpSpLocks/>
          </p:cNvGrpSpPr>
          <p:nvPr/>
        </p:nvGrpSpPr>
        <p:grpSpPr bwMode="auto">
          <a:xfrm>
            <a:off x="4067175" y="1196975"/>
            <a:ext cx="1079500" cy="1071563"/>
            <a:chOff x="5292080" y="2852936"/>
            <a:chExt cx="1080120" cy="1071736"/>
          </a:xfrm>
        </p:grpSpPr>
        <p:grpSp>
          <p:nvGrpSpPr>
            <p:cNvPr id="3" name="グループ化 32"/>
            <p:cNvGrpSpPr>
              <a:grpSpLocks/>
            </p:cNvGrpSpPr>
            <p:nvPr/>
          </p:nvGrpSpPr>
          <p:grpSpPr bwMode="auto">
            <a:xfrm>
              <a:off x="5292080" y="2924385"/>
              <a:ext cx="1080120" cy="1000287"/>
              <a:chOff x="3635896" y="2924944"/>
              <a:chExt cx="1008112" cy="1008112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3635896" y="2924945"/>
                <a:ext cx="1008112" cy="10081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5" name="月 34"/>
              <p:cNvSpPr/>
              <p:nvPr/>
            </p:nvSpPr>
            <p:spPr>
              <a:xfrm rot="5174599">
                <a:off x="3851120" y="3222930"/>
                <a:ext cx="73608" cy="210518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6" name="月 35"/>
              <p:cNvSpPr/>
              <p:nvPr/>
            </p:nvSpPr>
            <p:spPr>
              <a:xfrm rot="5174599">
                <a:off x="4427078" y="3222190"/>
                <a:ext cx="73608" cy="212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852344" y="3429000"/>
                <a:ext cx="71161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4427560" y="3429000"/>
                <a:ext cx="726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9" name="片側の 2 つの角を切り取った四角形 38"/>
              <p:cNvSpPr/>
              <p:nvPr/>
            </p:nvSpPr>
            <p:spPr>
              <a:xfrm>
                <a:off x="4067309" y="3723432"/>
                <a:ext cx="240168" cy="65608"/>
              </a:xfrm>
              <a:prstGeom prst="snip2SameRect">
                <a:avLst/>
              </a:prstGeom>
              <a:solidFill>
                <a:srgbClr val="FFC000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4139952" y="3501008"/>
                <a:ext cx="72644" cy="72007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43" name="フリーフォーム 42"/>
            <p:cNvSpPr/>
            <p:nvPr/>
          </p:nvSpPr>
          <p:spPr>
            <a:xfrm>
              <a:off x="5579583" y="2852936"/>
              <a:ext cx="522587" cy="185768"/>
            </a:xfrm>
            <a:custGeom>
              <a:avLst/>
              <a:gdLst>
                <a:gd name="connsiteX0" fmla="*/ 30096 w 409535"/>
                <a:gd name="connsiteY0" fmla="*/ 76200 h 184665"/>
                <a:gd name="connsiteX1" fmla="*/ 68196 w 409535"/>
                <a:gd name="connsiteY1" fmla="*/ 63500 h 184665"/>
                <a:gd name="connsiteX2" fmla="*/ 106296 w 409535"/>
                <a:gd name="connsiteY2" fmla="*/ 38100 h 184665"/>
                <a:gd name="connsiteX3" fmla="*/ 131696 w 409535"/>
                <a:gd name="connsiteY3" fmla="*/ 76200 h 184665"/>
                <a:gd name="connsiteX4" fmla="*/ 42796 w 409535"/>
                <a:gd name="connsiteY4" fmla="*/ 76200 h 184665"/>
                <a:gd name="connsiteX5" fmla="*/ 93596 w 409535"/>
                <a:gd name="connsiteY5" fmla="*/ 0 h 184665"/>
                <a:gd name="connsiteX6" fmla="*/ 157096 w 409535"/>
                <a:gd name="connsiteY6" fmla="*/ 88900 h 184665"/>
                <a:gd name="connsiteX7" fmla="*/ 131696 w 409535"/>
                <a:gd name="connsiteY7" fmla="*/ 63500 h 184665"/>
                <a:gd name="connsiteX8" fmla="*/ 169796 w 409535"/>
                <a:gd name="connsiteY8" fmla="*/ 38100 h 184665"/>
                <a:gd name="connsiteX9" fmla="*/ 220596 w 409535"/>
                <a:gd name="connsiteY9" fmla="*/ 63500 h 184665"/>
                <a:gd name="connsiteX10" fmla="*/ 233296 w 409535"/>
                <a:gd name="connsiteY10" fmla="*/ 63500 h 184665"/>
                <a:gd name="connsiteX11" fmla="*/ 271396 w 409535"/>
                <a:gd name="connsiteY11" fmla="*/ 50800 h 184665"/>
                <a:gd name="connsiteX12" fmla="*/ 322196 w 409535"/>
                <a:gd name="connsiteY12" fmla="*/ 63500 h 184665"/>
                <a:gd name="connsiteX13" fmla="*/ 398396 w 409535"/>
                <a:gd name="connsiteY13" fmla="*/ 88900 h 184665"/>
                <a:gd name="connsiteX14" fmla="*/ 347596 w 409535"/>
                <a:gd name="connsiteY14" fmla="*/ 76200 h 184665"/>
                <a:gd name="connsiteX15" fmla="*/ 296796 w 409535"/>
                <a:gd name="connsiteY15" fmla="*/ 63500 h 184665"/>
                <a:gd name="connsiteX16" fmla="*/ 284096 w 409535"/>
                <a:gd name="connsiteY16" fmla="*/ 101600 h 184665"/>
                <a:gd name="connsiteX17" fmla="*/ 271396 w 409535"/>
                <a:gd name="connsiteY17" fmla="*/ 63500 h 184665"/>
                <a:gd name="connsiteX18" fmla="*/ 258696 w 409535"/>
                <a:gd name="connsiteY18" fmla="*/ 114300 h 184665"/>
                <a:gd name="connsiteX19" fmla="*/ 220596 w 409535"/>
                <a:gd name="connsiteY19" fmla="*/ 88900 h 184665"/>
                <a:gd name="connsiteX20" fmla="*/ 233296 w 409535"/>
                <a:gd name="connsiteY20" fmla="*/ 25400 h 184665"/>
                <a:gd name="connsiteX21" fmla="*/ 245996 w 409535"/>
                <a:gd name="connsiteY21" fmla="*/ 63500 h 184665"/>
                <a:gd name="connsiteX22" fmla="*/ 233296 w 409535"/>
                <a:gd name="connsiteY22" fmla="*/ 101600 h 184665"/>
                <a:gd name="connsiteX23" fmla="*/ 182496 w 409535"/>
                <a:gd name="connsiteY23" fmla="*/ 38100 h 184665"/>
                <a:gd name="connsiteX24" fmla="*/ 144396 w 409535"/>
                <a:gd name="connsiteY24" fmla="*/ 76200 h 184665"/>
                <a:gd name="connsiteX25" fmla="*/ 68196 w 409535"/>
                <a:gd name="connsiteY25" fmla="*/ 101600 h 184665"/>
                <a:gd name="connsiteX26" fmla="*/ 55496 w 409535"/>
                <a:gd name="connsiteY26" fmla="*/ 63500 h 184665"/>
                <a:gd name="connsiteX27" fmla="*/ 131696 w 409535"/>
                <a:gd name="connsiteY27" fmla="*/ 76200 h 184665"/>
                <a:gd name="connsiteX28" fmla="*/ 182496 w 409535"/>
                <a:gd name="connsiteY28" fmla="*/ 63500 h 184665"/>
                <a:gd name="connsiteX29" fmla="*/ 233296 w 409535"/>
                <a:gd name="connsiteY29" fmla="*/ 76200 h 184665"/>
                <a:gd name="connsiteX30" fmla="*/ 271396 w 409535"/>
                <a:gd name="connsiteY30" fmla="*/ 50800 h 184665"/>
                <a:gd name="connsiteX31" fmla="*/ 398396 w 409535"/>
                <a:gd name="connsiteY31" fmla="*/ 88900 h 184665"/>
                <a:gd name="connsiteX32" fmla="*/ 360296 w 409535"/>
                <a:gd name="connsiteY32" fmla="*/ 88900 h 184665"/>
                <a:gd name="connsiteX33" fmla="*/ 347596 w 409535"/>
                <a:gd name="connsiteY33" fmla="*/ 127000 h 184665"/>
                <a:gd name="connsiteX34" fmla="*/ 322196 w 409535"/>
                <a:gd name="connsiteY34" fmla="*/ 88900 h 184665"/>
                <a:gd name="connsiteX35" fmla="*/ 334896 w 409535"/>
                <a:gd name="connsiteY35" fmla="*/ 50800 h 184665"/>
                <a:gd name="connsiteX36" fmla="*/ 296796 w 409535"/>
                <a:gd name="connsiteY36" fmla="*/ 76200 h 184665"/>
                <a:gd name="connsiteX37" fmla="*/ 245996 w 409535"/>
                <a:gd name="connsiteY37" fmla="*/ 88900 h 184665"/>
                <a:gd name="connsiteX38" fmla="*/ 207896 w 409535"/>
                <a:gd name="connsiteY38" fmla="*/ 101600 h 184665"/>
                <a:gd name="connsiteX39" fmla="*/ 169796 w 409535"/>
                <a:gd name="connsiteY39" fmla="*/ 88900 h 184665"/>
                <a:gd name="connsiteX40" fmla="*/ 157096 w 409535"/>
                <a:gd name="connsiteY40" fmla="*/ 50800 h 184665"/>
                <a:gd name="connsiteX41" fmla="*/ 144396 w 409535"/>
                <a:gd name="connsiteY41" fmla="*/ 88900 h 184665"/>
                <a:gd name="connsiteX42" fmla="*/ 106296 w 409535"/>
                <a:gd name="connsiteY42" fmla="*/ 101600 h 184665"/>
                <a:gd name="connsiteX43" fmla="*/ 131696 w 409535"/>
                <a:gd name="connsiteY43" fmla="*/ 25400 h 184665"/>
                <a:gd name="connsiteX44" fmla="*/ 169796 w 409535"/>
                <a:gd name="connsiteY44" fmla="*/ 12700 h 184665"/>
                <a:gd name="connsiteX45" fmla="*/ 157096 w 409535"/>
                <a:gd name="connsiteY45" fmla="*/ 76200 h 184665"/>
                <a:gd name="connsiteX46" fmla="*/ 80896 w 409535"/>
                <a:gd name="connsiteY46" fmla="*/ 114300 h 184665"/>
                <a:gd name="connsiteX47" fmla="*/ 30096 w 409535"/>
                <a:gd name="connsiteY47" fmla="*/ 101600 h 184665"/>
                <a:gd name="connsiteX48" fmla="*/ 30096 w 409535"/>
                <a:gd name="connsiteY48" fmla="*/ 76200 h 18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09535" h="184665">
                  <a:moveTo>
                    <a:pt x="30096" y="76200"/>
                  </a:moveTo>
                  <a:cubicBezTo>
                    <a:pt x="36446" y="69850"/>
                    <a:pt x="56222" y="69487"/>
                    <a:pt x="68196" y="63500"/>
                  </a:cubicBezTo>
                  <a:cubicBezTo>
                    <a:pt x="81848" y="56674"/>
                    <a:pt x="91329" y="35107"/>
                    <a:pt x="106296" y="38100"/>
                  </a:cubicBezTo>
                  <a:cubicBezTo>
                    <a:pt x="121263" y="41093"/>
                    <a:pt x="123229" y="63500"/>
                    <a:pt x="131696" y="76200"/>
                  </a:cubicBezTo>
                  <a:cubicBezTo>
                    <a:pt x="113729" y="82189"/>
                    <a:pt x="58743" y="108094"/>
                    <a:pt x="42796" y="76200"/>
                  </a:cubicBezTo>
                  <a:cubicBezTo>
                    <a:pt x="12145" y="14898"/>
                    <a:pt x="63531" y="10022"/>
                    <a:pt x="93596" y="0"/>
                  </a:cubicBezTo>
                  <a:cubicBezTo>
                    <a:pt x="123229" y="88900"/>
                    <a:pt x="93596" y="67733"/>
                    <a:pt x="157096" y="88900"/>
                  </a:cubicBezTo>
                  <a:cubicBezTo>
                    <a:pt x="249372" y="58141"/>
                    <a:pt x="153987" y="96937"/>
                    <a:pt x="131696" y="63500"/>
                  </a:cubicBezTo>
                  <a:cubicBezTo>
                    <a:pt x="123229" y="50800"/>
                    <a:pt x="157096" y="46567"/>
                    <a:pt x="169796" y="38100"/>
                  </a:cubicBezTo>
                  <a:cubicBezTo>
                    <a:pt x="186198" y="103708"/>
                    <a:pt x="167973" y="98582"/>
                    <a:pt x="220596" y="63500"/>
                  </a:cubicBezTo>
                  <a:cubicBezTo>
                    <a:pt x="193909" y="143562"/>
                    <a:pt x="210915" y="81405"/>
                    <a:pt x="233296" y="63500"/>
                  </a:cubicBezTo>
                  <a:cubicBezTo>
                    <a:pt x="243749" y="55137"/>
                    <a:pt x="258696" y="55033"/>
                    <a:pt x="271396" y="50800"/>
                  </a:cubicBezTo>
                  <a:cubicBezTo>
                    <a:pt x="298519" y="132170"/>
                    <a:pt x="262015" y="63500"/>
                    <a:pt x="322196" y="63500"/>
                  </a:cubicBezTo>
                  <a:cubicBezTo>
                    <a:pt x="348970" y="63500"/>
                    <a:pt x="398396" y="88900"/>
                    <a:pt x="398396" y="88900"/>
                  </a:cubicBezTo>
                  <a:cubicBezTo>
                    <a:pt x="319182" y="141709"/>
                    <a:pt x="391413" y="111253"/>
                    <a:pt x="347596" y="76200"/>
                  </a:cubicBezTo>
                  <a:cubicBezTo>
                    <a:pt x="333966" y="65296"/>
                    <a:pt x="313729" y="67733"/>
                    <a:pt x="296796" y="63500"/>
                  </a:cubicBezTo>
                  <a:cubicBezTo>
                    <a:pt x="292563" y="76200"/>
                    <a:pt x="297483" y="101600"/>
                    <a:pt x="284096" y="101600"/>
                  </a:cubicBezTo>
                  <a:cubicBezTo>
                    <a:pt x="270709" y="101600"/>
                    <a:pt x="283370" y="57513"/>
                    <a:pt x="271396" y="63500"/>
                  </a:cubicBezTo>
                  <a:cubicBezTo>
                    <a:pt x="255784" y="71306"/>
                    <a:pt x="262929" y="97367"/>
                    <a:pt x="258696" y="114300"/>
                  </a:cubicBezTo>
                  <a:cubicBezTo>
                    <a:pt x="245996" y="105833"/>
                    <a:pt x="224789" y="103576"/>
                    <a:pt x="220596" y="88900"/>
                  </a:cubicBezTo>
                  <a:cubicBezTo>
                    <a:pt x="214666" y="68145"/>
                    <a:pt x="218032" y="40664"/>
                    <a:pt x="233296" y="25400"/>
                  </a:cubicBezTo>
                  <a:cubicBezTo>
                    <a:pt x="242762" y="15934"/>
                    <a:pt x="241763" y="50800"/>
                    <a:pt x="245996" y="63500"/>
                  </a:cubicBezTo>
                  <a:cubicBezTo>
                    <a:pt x="241763" y="76200"/>
                    <a:pt x="246283" y="98353"/>
                    <a:pt x="233296" y="101600"/>
                  </a:cubicBezTo>
                  <a:cubicBezTo>
                    <a:pt x="197945" y="110438"/>
                    <a:pt x="187842" y="54139"/>
                    <a:pt x="182496" y="38100"/>
                  </a:cubicBezTo>
                  <a:cubicBezTo>
                    <a:pt x="169796" y="50800"/>
                    <a:pt x="160096" y="67478"/>
                    <a:pt x="144396" y="76200"/>
                  </a:cubicBezTo>
                  <a:cubicBezTo>
                    <a:pt x="120991" y="89203"/>
                    <a:pt x="68196" y="101600"/>
                    <a:pt x="68196" y="101600"/>
                  </a:cubicBezTo>
                  <a:cubicBezTo>
                    <a:pt x="63963" y="88900"/>
                    <a:pt x="49509" y="75474"/>
                    <a:pt x="55496" y="63500"/>
                  </a:cubicBezTo>
                  <a:cubicBezTo>
                    <a:pt x="75214" y="24065"/>
                    <a:pt x="119927" y="68354"/>
                    <a:pt x="131696" y="76200"/>
                  </a:cubicBezTo>
                  <a:cubicBezTo>
                    <a:pt x="148629" y="71967"/>
                    <a:pt x="165042" y="63500"/>
                    <a:pt x="182496" y="63500"/>
                  </a:cubicBezTo>
                  <a:cubicBezTo>
                    <a:pt x="199950" y="63500"/>
                    <a:pt x="216017" y="78668"/>
                    <a:pt x="233296" y="76200"/>
                  </a:cubicBezTo>
                  <a:cubicBezTo>
                    <a:pt x="248406" y="74041"/>
                    <a:pt x="258696" y="59267"/>
                    <a:pt x="271396" y="50800"/>
                  </a:cubicBezTo>
                  <a:cubicBezTo>
                    <a:pt x="364155" y="81720"/>
                    <a:pt x="321621" y="69706"/>
                    <a:pt x="398396" y="88900"/>
                  </a:cubicBezTo>
                  <a:cubicBezTo>
                    <a:pt x="366474" y="184665"/>
                    <a:pt x="409535" y="88900"/>
                    <a:pt x="360296" y="88900"/>
                  </a:cubicBezTo>
                  <a:cubicBezTo>
                    <a:pt x="346909" y="88900"/>
                    <a:pt x="351829" y="114300"/>
                    <a:pt x="347596" y="127000"/>
                  </a:cubicBezTo>
                  <a:cubicBezTo>
                    <a:pt x="339129" y="114300"/>
                    <a:pt x="324705" y="103956"/>
                    <a:pt x="322196" y="88900"/>
                  </a:cubicBezTo>
                  <a:cubicBezTo>
                    <a:pt x="319995" y="75695"/>
                    <a:pt x="346870" y="56787"/>
                    <a:pt x="334896" y="50800"/>
                  </a:cubicBezTo>
                  <a:cubicBezTo>
                    <a:pt x="321244" y="43974"/>
                    <a:pt x="310825" y="70187"/>
                    <a:pt x="296796" y="76200"/>
                  </a:cubicBezTo>
                  <a:cubicBezTo>
                    <a:pt x="280753" y="83076"/>
                    <a:pt x="262779" y="84105"/>
                    <a:pt x="245996" y="88900"/>
                  </a:cubicBezTo>
                  <a:cubicBezTo>
                    <a:pt x="233124" y="92578"/>
                    <a:pt x="220596" y="97367"/>
                    <a:pt x="207896" y="101600"/>
                  </a:cubicBezTo>
                  <a:cubicBezTo>
                    <a:pt x="195196" y="97367"/>
                    <a:pt x="179262" y="98366"/>
                    <a:pt x="169796" y="88900"/>
                  </a:cubicBezTo>
                  <a:cubicBezTo>
                    <a:pt x="160330" y="79434"/>
                    <a:pt x="170483" y="50800"/>
                    <a:pt x="157096" y="50800"/>
                  </a:cubicBezTo>
                  <a:cubicBezTo>
                    <a:pt x="143709" y="50800"/>
                    <a:pt x="153862" y="79434"/>
                    <a:pt x="144396" y="88900"/>
                  </a:cubicBezTo>
                  <a:cubicBezTo>
                    <a:pt x="134930" y="98366"/>
                    <a:pt x="118996" y="97367"/>
                    <a:pt x="106296" y="101600"/>
                  </a:cubicBezTo>
                  <a:cubicBezTo>
                    <a:pt x="114763" y="76200"/>
                    <a:pt x="116134" y="47187"/>
                    <a:pt x="131696" y="25400"/>
                  </a:cubicBezTo>
                  <a:cubicBezTo>
                    <a:pt x="139477" y="14507"/>
                    <a:pt x="163809" y="726"/>
                    <a:pt x="169796" y="12700"/>
                  </a:cubicBezTo>
                  <a:cubicBezTo>
                    <a:pt x="179449" y="32007"/>
                    <a:pt x="167806" y="57458"/>
                    <a:pt x="157096" y="76200"/>
                  </a:cubicBezTo>
                  <a:cubicBezTo>
                    <a:pt x="145510" y="96475"/>
                    <a:pt x="100452" y="107781"/>
                    <a:pt x="80896" y="114300"/>
                  </a:cubicBezTo>
                  <a:cubicBezTo>
                    <a:pt x="63963" y="110067"/>
                    <a:pt x="46655" y="96080"/>
                    <a:pt x="30096" y="101600"/>
                  </a:cubicBezTo>
                  <a:cubicBezTo>
                    <a:pt x="0" y="111632"/>
                    <a:pt x="23746" y="82550"/>
                    <a:pt x="30096" y="76200"/>
                  </a:cubicBez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4" name="グループ化 56"/>
          <p:cNvGrpSpPr>
            <a:grpSpLocks/>
          </p:cNvGrpSpPr>
          <p:nvPr/>
        </p:nvGrpSpPr>
        <p:grpSpPr bwMode="auto">
          <a:xfrm>
            <a:off x="7380288" y="1052513"/>
            <a:ext cx="1071562" cy="1214437"/>
            <a:chOff x="6732240" y="1340768"/>
            <a:chExt cx="1071736" cy="1214535"/>
          </a:xfrm>
        </p:grpSpPr>
        <p:grpSp>
          <p:nvGrpSpPr>
            <p:cNvPr id="5" name="グループ化 32"/>
            <p:cNvGrpSpPr>
              <a:grpSpLocks/>
            </p:cNvGrpSpPr>
            <p:nvPr/>
          </p:nvGrpSpPr>
          <p:grpSpPr bwMode="auto">
            <a:xfrm>
              <a:off x="6732240" y="1412776"/>
              <a:ext cx="1071736" cy="1142527"/>
              <a:chOff x="3635895" y="2924944"/>
              <a:chExt cx="1008112" cy="1008112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3635895" y="2924445"/>
                <a:ext cx="1008112" cy="10086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9" name="月 48"/>
              <p:cNvSpPr/>
              <p:nvPr/>
            </p:nvSpPr>
            <p:spPr>
              <a:xfrm rot="5174599">
                <a:off x="3851875" y="3221851"/>
                <a:ext cx="72844" cy="212077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0" name="月 49"/>
              <p:cNvSpPr/>
              <p:nvPr/>
            </p:nvSpPr>
            <p:spPr>
              <a:xfrm rot="5174599">
                <a:off x="4427619" y="3222598"/>
                <a:ext cx="72844" cy="210583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3852452" y="3428751"/>
                <a:ext cx="71688" cy="714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4427450" y="3428751"/>
                <a:ext cx="73181" cy="714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4140698" y="3500194"/>
                <a:ext cx="71688" cy="72844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24" name="弦 23"/>
            <p:cNvSpPr/>
            <p:nvPr/>
          </p:nvSpPr>
          <p:spPr>
            <a:xfrm rot="17292839">
              <a:off x="7183967" y="2243325"/>
              <a:ext cx="234969" cy="211171"/>
            </a:xfrm>
            <a:prstGeom prst="chord">
              <a:avLst/>
            </a:prstGeom>
            <a:solidFill>
              <a:srgbClr val="FFC000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6732240" y="1340768"/>
              <a:ext cx="928838" cy="393732"/>
            </a:xfrm>
            <a:custGeom>
              <a:avLst/>
              <a:gdLst>
                <a:gd name="connsiteX0" fmla="*/ 683443 w 929110"/>
                <a:gd name="connsiteY0" fmla="*/ 22626 h 393678"/>
                <a:gd name="connsiteX1" fmla="*/ 658043 w 929110"/>
                <a:gd name="connsiteY1" fmla="*/ 60726 h 393678"/>
                <a:gd name="connsiteX2" fmla="*/ 619943 w 929110"/>
                <a:gd name="connsiteY2" fmla="*/ 73426 h 393678"/>
                <a:gd name="connsiteX3" fmla="*/ 543743 w 929110"/>
                <a:gd name="connsiteY3" fmla="*/ 124226 h 393678"/>
                <a:gd name="connsiteX4" fmla="*/ 505643 w 929110"/>
                <a:gd name="connsiteY4" fmla="*/ 149626 h 393678"/>
                <a:gd name="connsiteX5" fmla="*/ 467543 w 929110"/>
                <a:gd name="connsiteY5" fmla="*/ 175026 h 393678"/>
                <a:gd name="connsiteX6" fmla="*/ 429443 w 929110"/>
                <a:gd name="connsiteY6" fmla="*/ 162326 h 393678"/>
                <a:gd name="connsiteX7" fmla="*/ 404043 w 929110"/>
                <a:gd name="connsiteY7" fmla="*/ 200426 h 393678"/>
                <a:gd name="connsiteX8" fmla="*/ 365943 w 929110"/>
                <a:gd name="connsiteY8" fmla="*/ 213126 h 393678"/>
                <a:gd name="connsiteX9" fmla="*/ 327843 w 929110"/>
                <a:gd name="connsiteY9" fmla="*/ 238526 h 393678"/>
                <a:gd name="connsiteX10" fmla="*/ 289743 w 929110"/>
                <a:gd name="connsiteY10" fmla="*/ 238526 h 393678"/>
                <a:gd name="connsiteX11" fmla="*/ 238943 w 929110"/>
                <a:gd name="connsiteY11" fmla="*/ 251226 h 393678"/>
                <a:gd name="connsiteX12" fmla="*/ 200843 w 929110"/>
                <a:gd name="connsiteY12" fmla="*/ 276626 h 393678"/>
                <a:gd name="connsiteX13" fmla="*/ 162743 w 929110"/>
                <a:gd name="connsiteY13" fmla="*/ 314726 h 393678"/>
                <a:gd name="connsiteX14" fmla="*/ 73843 w 929110"/>
                <a:gd name="connsiteY14" fmla="*/ 352826 h 393678"/>
                <a:gd name="connsiteX15" fmla="*/ 35743 w 929110"/>
                <a:gd name="connsiteY15" fmla="*/ 378226 h 393678"/>
                <a:gd name="connsiteX16" fmla="*/ 61143 w 929110"/>
                <a:gd name="connsiteY16" fmla="*/ 314726 h 393678"/>
                <a:gd name="connsiteX17" fmla="*/ 73843 w 929110"/>
                <a:gd name="connsiteY17" fmla="*/ 225826 h 393678"/>
                <a:gd name="connsiteX18" fmla="*/ 86543 w 929110"/>
                <a:gd name="connsiteY18" fmla="*/ 187726 h 393678"/>
                <a:gd name="connsiteX19" fmla="*/ 162743 w 929110"/>
                <a:gd name="connsiteY19" fmla="*/ 149626 h 393678"/>
                <a:gd name="connsiteX20" fmla="*/ 238943 w 929110"/>
                <a:gd name="connsiteY20" fmla="*/ 98826 h 393678"/>
                <a:gd name="connsiteX21" fmla="*/ 264343 w 929110"/>
                <a:gd name="connsiteY21" fmla="*/ 60726 h 393678"/>
                <a:gd name="connsiteX22" fmla="*/ 302443 w 929110"/>
                <a:gd name="connsiteY22" fmla="*/ 48026 h 393678"/>
                <a:gd name="connsiteX23" fmla="*/ 442143 w 929110"/>
                <a:gd name="connsiteY23" fmla="*/ 9926 h 393678"/>
                <a:gd name="connsiteX24" fmla="*/ 645343 w 929110"/>
                <a:gd name="connsiteY24" fmla="*/ 22626 h 393678"/>
                <a:gd name="connsiteX25" fmla="*/ 721543 w 929110"/>
                <a:gd name="connsiteY25" fmla="*/ 48026 h 393678"/>
                <a:gd name="connsiteX26" fmla="*/ 746943 w 929110"/>
                <a:gd name="connsiteY26" fmla="*/ 86126 h 393678"/>
                <a:gd name="connsiteX27" fmla="*/ 823143 w 929110"/>
                <a:gd name="connsiteY27" fmla="*/ 111526 h 393678"/>
                <a:gd name="connsiteX28" fmla="*/ 861243 w 929110"/>
                <a:gd name="connsiteY28" fmla="*/ 124226 h 393678"/>
                <a:gd name="connsiteX29" fmla="*/ 899343 w 929110"/>
                <a:gd name="connsiteY29" fmla="*/ 149626 h 393678"/>
                <a:gd name="connsiteX30" fmla="*/ 899343 w 929110"/>
                <a:gd name="connsiteY30" fmla="*/ 238526 h 393678"/>
                <a:gd name="connsiteX31" fmla="*/ 861243 w 929110"/>
                <a:gd name="connsiteY31" fmla="*/ 225826 h 393678"/>
                <a:gd name="connsiteX32" fmla="*/ 810443 w 929110"/>
                <a:gd name="connsiteY32" fmla="*/ 213126 h 393678"/>
                <a:gd name="connsiteX33" fmla="*/ 734243 w 929110"/>
                <a:gd name="connsiteY33" fmla="*/ 175026 h 393678"/>
                <a:gd name="connsiteX34" fmla="*/ 619943 w 929110"/>
                <a:gd name="connsiteY34" fmla="*/ 124226 h 393678"/>
                <a:gd name="connsiteX35" fmla="*/ 569143 w 929110"/>
                <a:gd name="connsiteY35" fmla="*/ 111526 h 3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9110" h="393678">
                  <a:moveTo>
                    <a:pt x="683443" y="22626"/>
                  </a:moveTo>
                  <a:cubicBezTo>
                    <a:pt x="674976" y="35326"/>
                    <a:pt x="669962" y="51191"/>
                    <a:pt x="658043" y="60726"/>
                  </a:cubicBezTo>
                  <a:cubicBezTo>
                    <a:pt x="647590" y="69089"/>
                    <a:pt x="631645" y="66925"/>
                    <a:pt x="619943" y="73426"/>
                  </a:cubicBezTo>
                  <a:cubicBezTo>
                    <a:pt x="593258" y="88251"/>
                    <a:pt x="569143" y="107293"/>
                    <a:pt x="543743" y="124226"/>
                  </a:cubicBezTo>
                  <a:lnTo>
                    <a:pt x="505643" y="149626"/>
                  </a:lnTo>
                  <a:lnTo>
                    <a:pt x="467543" y="175026"/>
                  </a:lnTo>
                  <a:cubicBezTo>
                    <a:pt x="454843" y="170793"/>
                    <a:pt x="441872" y="157354"/>
                    <a:pt x="429443" y="162326"/>
                  </a:cubicBezTo>
                  <a:cubicBezTo>
                    <a:pt x="415271" y="167995"/>
                    <a:pt x="415962" y="190891"/>
                    <a:pt x="404043" y="200426"/>
                  </a:cubicBezTo>
                  <a:cubicBezTo>
                    <a:pt x="393590" y="208789"/>
                    <a:pt x="377917" y="207139"/>
                    <a:pt x="365943" y="213126"/>
                  </a:cubicBezTo>
                  <a:cubicBezTo>
                    <a:pt x="352291" y="219952"/>
                    <a:pt x="340543" y="230059"/>
                    <a:pt x="327843" y="238526"/>
                  </a:cubicBezTo>
                  <a:cubicBezTo>
                    <a:pt x="267671" y="328784"/>
                    <a:pt x="331254" y="255130"/>
                    <a:pt x="289743" y="238526"/>
                  </a:cubicBezTo>
                  <a:cubicBezTo>
                    <a:pt x="273537" y="232044"/>
                    <a:pt x="255876" y="246993"/>
                    <a:pt x="238943" y="251226"/>
                  </a:cubicBezTo>
                  <a:cubicBezTo>
                    <a:pt x="226243" y="259693"/>
                    <a:pt x="212569" y="266855"/>
                    <a:pt x="200843" y="276626"/>
                  </a:cubicBezTo>
                  <a:cubicBezTo>
                    <a:pt x="187045" y="288124"/>
                    <a:pt x="177358" y="304287"/>
                    <a:pt x="162743" y="314726"/>
                  </a:cubicBezTo>
                  <a:cubicBezTo>
                    <a:pt x="101080" y="358771"/>
                    <a:pt x="129118" y="325188"/>
                    <a:pt x="73843" y="352826"/>
                  </a:cubicBezTo>
                  <a:cubicBezTo>
                    <a:pt x="60191" y="359652"/>
                    <a:pt x="48443" y="369759"/>
                    <a:pt x="35743" y="378226"/>
                  </a:cubicBezTo>
                  <a:cubicBezTo>
                    <a:pt x="0" y="235254"/>
                    <a:pt x="21667" y="393678"/>
                    <a:pt x="61143" y="314726"/>
                  </a:cubicBezTo>
                  <a:cubicBezTo>
                    <a:pt x="74530" y="287952"/>
                    <a:pt x="67972" y="255179"/>
                    <a:pt x="73843" y="225826"/>
                  </a:cubicBezTo>
                  <a:cubicBezTo>
                    <a:pt x="76468" y="212699"/>
                    <a:pt x="78180" y="198179"/>
                    <a:pt x="86543" y="187726"/>
                  </a:cubicBezTo>
                  <a:cubicBezTo>
                    <a:pt x="113605" y="153898"/>
                    <a:pt x="129613" y="168032"/>
                    <a:pt x="162743" y="149626"/>
                  </a:cubicBezTo>
                  <a:cubicBezTo>
                    <a:pt x="189428" y="134801"/>
                    <a:pt x="238943" y="98826"/>
                    <a:pt x="238943" y="98826"/>
                  </a:cubicBezTo>
                  <a:cubicBezTo>
                    <a:pt x="247410" y="86126"/>
                    <a:pt x="252424" y="70261"/>
                    <a:pt x="264343" y="60726"/>
                  </a:cubicBezTo>
                  <a:cubicBezTo>
                    <a:pt x="274796" y="52363"/>
                    <a:pt x="290469" y="54013"/>
                    <a:pt x="302443" y="48026"/>
                  </a:cubicBezTo>
                  <a:cubicBezTo>
                    <a:pt x="398496" y="0"/>
                    <a:pt x="259311" y="32780"/>
                    <a:pt x="442143" y="9926"/>
                  </a:cubicBezTo>
                  <a:cubicBezTo>
                    <a:pt x="509876" y="14159"/>
                    <a:pt x="578100" y="13456"/>
                    <a:pt x="645343" y="22626"/>
                  </a:cubicBezTo>
                  <a:cubicBezTo>
                    <a:pt x="671871" y="26244"/>
                    <a:pt x="721543" y="48026"/>
                    <a:pt x="721543" y="48026"/>
                  </a:cubicBezTo>
                  <a:cubicBezTo>
                    <a:pt x="730010" y="60726"/>
                    <a:pt x="734000" y="78036"/>
                    <a:pt x="746943" y="86126"/>
                  </a:cubicBezTo>
                  <a:cubicBezTo>
                    <a:pt x="769647" y="100316"/>
                    <a:pt x="797743" y="103059"/>
                    <a:pt x="823143" y="111526"/>
                  </a:cubicBezTo>
                  <a:cubicBezTo>
                    <a:pt x="835843" y="115759"/>
                    <a:pt x="850104" y="116800"/>
                    <a:pt x="861243" y="124226"/>
                  </a:cubicBezTo>
                  <a:lnTo>
                    <a:pt x="899343" y="149626"/>
                  </a:lnTo>
                  <a:cubicBezTo>
                    <a:pt x="906963" y="172485"/>
                    <a:pt x="929110" y="216200"/>
                    <a:pt x="899343" y="238526"/>
                  </a:cubicBezTo>
                  <a:cubicBezTo>
                    <a:pt x="888633" y="246558"/>
                    <a:pt x="874115" y="229504"/>
                    <a:pt x="861243" y="225826"/>
                  </a:cubicBezTo>
                  <a:cubicBezTo>
                    <a:pt x="844460" y="221031"/>
                    <a:pt x="827376" y="217359"/>
                    <a:pt x="810443" y="213126"/>
                  </a:cubicBezTo>
                  <a:cubicBezTo>
                    <a:pt x="701254" y="140333"/>
                    <a:pt x="839403" y="227606"/>
                    <a:pt x="734243" y="175026"/>
                  </a:cubicBezTo>
                  <a:cubicBezTo>
                    <a:pt x="650846" y="133328"/>
                    <a:pt x="751002" y="156991"/>
                    <a:pt x="619943" y="124226"/>
                  </a:cubicBezTo>
                  <a:lnTo>
                    <a:pt x="569143" y="111526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39552" y="3356992"/>
            <a:ext cx="1584176" cy="646112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叫喚声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779912" y="3356992"/>
            <a:ext cx="1800200" cy="646113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　喃語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468313" y="2565400"/>
            <a:ext cx="1655762" cy="719138"/>
          </a:xfrm>
          <a:prstGeom prst="wedgeEllipseCallout">
            <a:avLst>
              <a:gd name="adj1" fmla="val -6644"/>
              <a:gd name="adj2" fmla="val -57193"/>
            </a:avLst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400" dirty="0">
              <a:solidFill>
                <a:schemeClr val="accent4"/>
              </a:solidFill>
            </a:endParaRPr>
          </a:p>
        </p:txBody>
      </p:sp>
      <p:grpSp>
        <p:nvGrpSpPr>
          <p:cNvPr id="6" name="グループ化 56"/>
          <p:cNvGrpSpPr>
            <a:grpSpLocks/>
          </p:cNvGrpSpPr>
          <p:nvPr/>
        </p:nvGrpSpPr>
        <p:grpSpPr bwMode="auto">
          <a:xfrm>
            <a:off x="684213" y="2781300"/>
            <a:ext cx="1223962" cy="509588"/>
            <a:chOff x="1907704" y="3140968"/>
            <a:chExt cx="1224781" cy="509587"/>
          </a:xfrm>
        </p:grpSpPr>
        <p:sp>
          <p:nvSpPr>
            <p:cNvPr id="61" name="フリーフォーム 60"/>
            <p:cNvSpPr/>
            <p:nvPr/>
          </p:nvSpPr>
          <p:spPr>
            <a:xfrm>
              <a:off x="1907704" y="3140968"/>
              <a:ext cx="570293" cy="509587"/>
            </a:xfrm>
            <a:custGeom>
              <a:avLst/>
              <a:gdLst>
                <a:gd name="connsiteX0" fmla="*/ 0 w 788251"/>
                <a:gd name="connsiteY0" fmla="*/ 223112 h 510393"/>
                <a:gd name="connsiteX1" fmla="*/ 76200 w 788251"/>
                <a:gd name="connsiteY1" fmla="*/ 96112 h 510393"/>
                <a:gd name="connsiteX2" fmla="*/ 101600 w 788251"/>
                <a:gd name="connsiteY2" fmla="*/ 58012 h 510393"/>
                <a:gd name="connsiteX3" fmla="*/ 139700 w 788251"/>
                <a:gd name="connsiteY3" fmla="*/ 286612 h 510393"/>
                <a:gd name="connsiteX4" fmla="*/ 342900 w 788251"/>
                <a:gd name="connsiteY4" fmla="*/ 134212 h 510393"/>
                <a:gd name="connsiteX5" fmla="*/ 304800 w 788251"/>
                <a:gd name="connsiteY5" fmla="*/ 121512 h 510393"/>
                <a:gd name="connsiteX6" fmla="*/ 254000 w 788251"/>
                <a:gd name="connsiteY6" fmla="*/ 146912 h 510393"/>
                <a:gd name="connsiteX7" fmla="*/ 152400 w 788251"/>
                <a:gd name="connsiteY7" fmla="*/ 185012 h 510393"/>
                <a:gd name="connsiteX8" fmla="*/ 330200 w 788251"/>
                <a:gd name="connsiteY8" fmla="*/ 197712 h 510393"/>
                <a:gd name="connsiteX9" fmla="*/ 317500 w 788251"/>
                <a:gd name="connsiteY9" fmla="*/ 58012 h 510393"/>
                <a:gd name="connsiteX10" fmla="*/ 241300 w 788251"/>
                <a:gd name="connsiteY10" fmla="*/ 70712 h 510393"/>
                <a:gd name="connsiteX11" fmla="*/ 342900 w 788251"/>
                <a:gd name="connsiteY11" fmla="*/ 96112 h 510393"/>
                <a:gd name="connsiteX12" fmla="*/ 546100 w 788251"/>
                <a:gd name="connsiteY12" fmla="*/ 32612 h 510393"/>
                <a:gd name="connsiteX13" fmla="*/ 622300 w 788251"/>
                <a:gd name="connsiteY13" fmla="*/ 7212 h 510393"/>
                <a:gd name="connsiteX14" fmla="*/ 609600 w 788251"/>
                <a:gd name="connsiteY14" fmla="*/ 134212 h 510393"/>
                <a:gd name="connsiteX15" fmla="*/ 558800 w 788251"/>
                <a:gd name="connsiteY15" fmla="*/ 146912 h 510393"/>
                <a:gd name="connsiteX16" fmla="*/ 482600 w 788251"/>
                <a:gd name="connsiteY16" fmla="*/ 96112 h 510393"/>
                <a:gd name="connsiteX17" fmla="*/ 444500 w 788251"/>
                <a:gd name="connsiteY17" fmla="*/ 108812 h 510393"/>
                <a:gd name="connsiteX18" fmla="*/ 419100 w 788251"/>
                <a:gd name="connsiteY18" fmla="*/ 146912 h 510393"/>
                <a:gd name="connsiteX19" fmla="*/ 457200 w 788251"/>
                <a:gd name="connsiteY19" fmla="*/ 185012 h 510393"/>
                <a:gd name="connsiteX20" fmla="*/ 571500 w 788251"/>
                <a:gd name="connsiteY20" fmla="*/ 273912 h 510393"/>
                <a:gd name="connsiteX21" fmla="*/ 596900 w 788251"/>
                <a:gd name="connsiteY21" fmla="*/ 235812 h 510393"/>
                <a:gd name="connsiteX22" fmla="*/ 635000 w 788251"/>
                <a:gd name="connsiteY22" fmla="*/ 172312 h 510393"/>
                <a:gd name="connsiteX23" fmla="*/ 609600 w 788251"/>
                <a:gd name="connsiteY23" fmla="*/ 210412 h 510393"/>
                <a:gd name="connsiteX24" fmla="*/ 774700 w 788251"/>
                <a:gd name="connsiteY24" fmla="*/ 197712 h 510393"/>
                <a:gd name="connsiteX25" fmla="*/ 736600 w 788251"/>
                <a:gd name="connsiteY25" fmla="*/ 146912 h 510393"/>
                <a:gd name="connsiteX26" fmla="*/ 711200 w 788251"/>
                <a:gd name="connsiteY26" fmla="*/ 108812 h 510393"/>
                <a:gd name="connsiteX27" fmla="*/ 698500 w 788251"/>
                <a:gd name="connsiteY27" fmla="*/ 146912 h 510393"/>
                <a:gd name="connsiteX28" fmla="*/ 749300 w 788251"/>
                <a:gd name="connsiteY28" fmla="*/ 159612 h 510393"/>
                <a:gd name="connsiteX29" fmla="*/ 787400 w 788251"/>
                <a:gd name="connsiteY29" fmla="*/ 146912 h 51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8251" h="510393">
                  <a:moveTo>
                    <a:pt x="0" y="223112"/>
                  </a:moveTo>
                  <a:cubicBezTo>
                    <a:pt x="39052" y="145008"/>
                    <a:pt x="14898" y="188064"/>
                    <a:pt x="76200" y="96112"/>
                  </a:cubicBezTo>
                  <a:lnTo>
                    <a:pt x="101600" y="58012"/>
                  </a:lnTo>
                  <a:cubicBezTo>
                    <a:pt x="114300" y="134212"/>
                    <a:pt x="80839" y="236580"/>
                    <a:pt x="139700" y="286612"/>
                  </a:cubicBezTo>
                  <a:cubicBezTo>
                    <a:pt x="402971" y="510393"/>
                    <a:pt x="361677" y="190543"/>
                    <a:pt x="342900" y="134212"/>
                  </a:cubicBezTo>
                  <a:cubicBezTo>
                    <a:pt x="338667" y="121512"/>
                    <a:pt x="317500" y="125745"/>
                    <a:pt x="304800" y="121512"/>
                  </a:cubicBezTo>
                  <a:cubicBezTo>
                    <a:pt x="287867" y="129979"/>
                    <a:pt x="271961" y="140925"/>
                    <a:pt x="254000" y="146912"/>
                  </a:cubicBezTo>
                  <a:cubicBezTo>
                    <a:pt x="144146" y="183530"/>
                    <a:pt x="230654" y="132842"/>
                    <a:pt x="152400" y="185012"/>
                  </a:cubicBezTo>
                  <a:cubicBezTo>
                    <a:pt x="211667" y="189245"/>
                    <a:pt x="283104" y="233940"/>
                    <a:pt x="330200" y="197712"/>
                  </a:cubicBezTo>
                  <a:cubicBezTo>
                    <a:pt x="367262" y="169203"/>
                    <a:pt x="344314" y="96318"/>
                    <a:pt x="317500" y="58012"/>
                  </a:cubicBezTo>
                  <a:cubicBezTo>
                    <a:pt x="302733" y="36916"/>
                    <a:pt x="266700" y="66479"/>
                    <a:pt x="241300" y="70712"/>
                  </a:cubicBezTo>
                  <a:cubicBezTo>
                    <a:pt x="115287" y="154721"/>
                    <a:pt x="134880" y="125829"/>
                    <a:pt x="342900" y="96112"/>
                  </a:cubicBezTo>
                  <a:cubicBezTo>
                    <a:pt x="559151" y="0"/>
                    <a:pt x="362368" y="75012"/>
                    <a:pt x="546100" y="32612"/>
                  </a:cubicBezTo>
                  <a:cubicBezTo>
                    <a:pt x="572188" y="26592"/>
                    <a:pt x="622300" y="7212"/>
                    <a:pt x="622300" y="7212"/>
                  </a:cubicBezTo>
                  <a:cubicBezTo>
                    <a:pt x="618067" y="49545"/>
                    <a:pt x="627205" y="95481"/>
                    <a:pt x="609600" y="134212"/>
                  </a:cubicBezTo>
                  <a:cubicBezTo>
                    <a:pt x="602377" y="150102"/>
                    <a:pt x="575518" y="151928"/>
                    <a:pt x="558800" y="146912"/>
                  </a:cubicBezTo>
                  <a:cubicBezTo>
                    <a:pt x="529560" y="138140"/>
                    <a:pt x="482600" y="96112"/>
                    <a:pt x="482600" y="96112"/>
                  </a:cubicBezTo>
                  <a:cubicBezTo>
                    <a:pt x="469900" y="100345"/>
                    <a:pt x="454953" y="100449"/>
                    <a:pt x="444500" y="108812"/>
                  </a:cubicBezTo>
                  <a:cubicBezTo>
                    <a:pt x="432581" y="118347"/>
                    <a:pt x="419100" y="146912"/>
                    <a:pt x="419100" y="146912"/>
                  </a:cubicBezTo>
                  <a:cubicBezTo>
                    <a:pt x="431800" y="159612"/>
                    <a:pt x="443023" y="173985"/>
                    <a:pt x="457200" y="185012"/>
                  </a:cubicBezTo>
                  <a:cubicBezTo>
                    <a:pt x="593916" y="291347"/>
                    <a:pt x="485002" y="187414"/>
                    <a:pt x="571500" y="273912"/>
                  </a:cubicBezTo>
                  <a:cubicBezTo>
                    <a:pt x="579967" y="261212"/>
                    <a:pt x="588810" y="248755"/>
                    <a:pt x="596900" y="235812"/>
                  </a:cubicBezTo>
                  <a:cubicBezTo>
                    <a:pt x="609983" y="214880"/>
                    <a:pt x="648692" y="151773"/>
                    <a:pt x="635000" y="172312"/>
                  </a:cubicBezTo>
                  <a:lnTo>
                    <a:pt x="609600" y="210412"/>
                  </a:lnTo>
                  <a:cubicBezTo>
                    <a:pt x="655914" y="219675"/>
                    <a:pt x="735312" y="244978"/>
                    <a:pt x="774700" y="197712"/>
                  </a:cubicBezTo>
                  <a:cubicBezTo>
                    <a:pt x="788251" y="181451"/>
                    <a:pt x="748903" y="164136"/>
                    <a:pt x="736600" y="146912"/>
                  </a:cubicBezTo>
                  <a:cubicBezTo>
                    <a:pt x="727728" y="134492"/>
                    <a:pt x="719667" y="121512"/>
                    <a:pt x="711200" y="108812"/>
                  </a:cubicBezTo>
                  <a:cubicBezTo>
                    <a:pt x="706967" y="121512"/>
                    <a:pt x="690468" y="136202"/>
                    <a:pt x="698500" y="146912"/>
                  </a:cubicBezTo>
                  <a:cubicBezTo>
                    <a:pt x="708973" y="160876"/>
                    <a:pt x="731846" y="159612"/>
                    <a:pt x="749300" y="159612"/>
                  </a:cubicBezTo>
                  <a:cubicBezTo>
                    <a:pt x="762687" y="159612"/>
                    <a:pt x="787400" y="146912"/>
                    <a:pt x="787400" y="146912"/>
                  </a:cubicBez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2411278" y="3212406"/>
              <a:ext cx="721207" cy="366711"/>
            </a:xfrm>
            <a:custGeom>
              <a:avLst/>
              <a:gdLst>
                <a:gd name="connsiteX0" fmla="*/ 0 w 788251"/>
                <a:gd name="connsiteY0" fmla="*/ 223112 h 510393"/>
                <a:gd name="connsiteX1" fmla="*/ 76200 w 788251"/>
                <a:gd name="connsiteY1" fmla="*/ 96112 h 510393"/>
                <a:gd name="connsiteX2" fmla="*/ 101600 w 788251"/>
                <a:gd name="connsiteY2" fmla="*/ 58012 h 510393"/>
                <a:gd name="connsiteX3" fmla="*/ 139700 w 788251"/>
                <a:gd name="connsiteY3" fmla="*/ 286612 h 510393"/>
                <a:gd name="connsiteX4" fmla="*/ 342900 w 788251"/>
                <a:gd name="connsiteY4" fmla="*/ 134212 h 510393"/>
                <a:gd name="connsiteX5" fmla="*/ 304800 w 788251"/>
                <a:gd name="connsiteY5" fmla="*/ 121512 h 510393"/>
                <a:gd name="connsiteX6" fmla="*/ 254000 w 788251"/>
                <a:gd name="connsiteY6" fmla="*/ 146912 h 510393"/>
                <a:gd name="connsiteX7" fmla="*/ 152400 w 788251"/>
                <a:gd name="connsiteY7" fmla="*/ 185012 h 510393"/>
                <a:gd name="connsiteX8" fmla="*/ 330200 w 788251"/>
                <a:gd name="connsiteY8" fmla="*/ 197712 h 510393"/>
                <a:gd name="connsiteX9" fmla="*/ 317500 w 788251"/>
                <a:gd name="connsiteY9" fmla="*/ 58012 h 510393"/>
                <a:gd name="connsiteX10" fmla="*/ 241300 w 788251"/>
                <a:gd name="connsiteY10" fmla="*/ 70712 h 510393"/>
                <a:gd name="connsiteX11" fmla="*/ 342900 w 788251"/>
                <a:gd name="connsiteY11" fmla="*/ 96112 h 510393"/>
                <a:gd name="connsiteX12" fmla="*/ 546100 w 788251"/>
                <a:gd name="connsiteY12" fmla="*/ 32612 h 510393"/>
                <a:gd name="connsiteX13" fmla="*/ 622300 w 788251"/>
                <a:gd name="connsiteY13" fmla="*/ 7212 h 510393"/>
                <a:gd name="connsiteX14" fmla="*/ 609600 w 788251"/>
                <a:gd name="connsiteY14" fmla="*/ 134212 h 510393"/>
                <a:gd name="connsiteX15" fmla="*/ 558800 w 788251"/>
                <a:gd name="connsiteY15" fmla="*/ 146912 h 510393"/>
                <a:gd name="connsiteX16" fmla="*/ 482600 w 788251"/>
                <a:gd name="connsiteY16" fmla="*/ 96112 h 510393"/>
                <a:gd name="connsiteX17" fmla="*/ 444500 w 788251"/>
                <a:gd name="connsiteY17" fmla="*/ 108812 h 510393"/>
                <a:gd name="connsiteX18" fmla="*/ 419100 w 788251"/>
                <a:gd name="connsiteY18" fmla="*/ 146912 h 510393"/>
                <a:gd name="connsiteX19" fmla="*/ 457200 w 788251"/>
                <a:gd name="connsiteY19" fmla="*/ 185012 h 510393"/>
                <a:gd name="connsiteX20" fmla="*/ 571500 w 788251"/>
                <a:gd name="connsiteY20" fmla="*/ 273912 h 510393"/>
                <a:gd name="connsiteX21" fmla="*/ 596900 w 788251"/>
                <a:gd name="connsiteY21" fmla="*/ 235812 h 510393"/>
                <a:gd name="connsiteX22" fmla="*/ 635000 w 788251"/>
                <a:gd name="connsiteY22" fmla="*/ 172312 h 510393"/>
                <a:gd name="connsiteX23" fmla="*/ 609600 w 788251"/>
                <a:gd name="connsiteY23" fmla="*/ 210412 h 510393"/>
                <a:gd name="connsiteX24" fmla="*/ 774700 w 788251"/>
                <a:gd name="connsiteY24" fmla="*/ 197712 h 510393"/>
                <a:gd name="connsiteX25" fmla="*/ 736600 w 788251"/>
                <a:gd name="connsiteY25" fmla="*/ 146912 h 510393"/>
                <a:gd name="connsiteX26" fmla="*/ 711200 w 788251"/>
                <a:gd name="connsiteY26" fmla="*/ 108812 h 510393"/>
                <a:gd name="connsiteX27" fmla="*/ 698500 w 788251"/>
                <a:gd name="connsiteY27" fmla="*/ 146912 h 510393"/>
                <a:gd name="connsiteX28" fmla="*/ 749300 w 788251"/>
                <a:gd name="connsiteY28" fmla="*/ 159612 h 510393"/>
                <a:gd name="connsiteX29" fmla="*/ 787400 w 788251"/>
                <a:gd name="connsiteY29" fmla="*/ 146912 h 51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8251" h="510393">
                  <a:moveTo>
                    <a:pt x="0" y="223112"/>
                  </a:moveTo>
                  <a:cubicBezTo>
                    <a:pt x="39052" y="145008"/>
                    <a:pt x="14898" y="188064"/>
                    <a:pt x="76200" y="96112"/>
                  </a:cubicBezTo>
                  <a:lnTo>
                    <a:pt x="101600" y="58012"/>
                  </a:lnTo>
                  <a:cubicBezTo>
                    <a:pt x="114300" y="134212"/>
                    <a:pt x="80839" y="236580"/>
                    <a:pt x="139700" y="286612"/>
                  </a:cubicBezTo>
                  <a:cubicBezTo>
                    <a:pt x="402971" y="510393"/>
                    <a:pt x="361677" y="190543"/>
                    <a:pt x="342900" y="134212"/>
                  </a:cubicBezTo>
                  <a:cubicBezTo>
                    <a:pt x="338667" y="121512"/>
                    <a:pt x="317500" y="125745"/>
                    <a:pt x="304800" y="121512"/>
                  </a:cubicBezTo>
                  <a:cubicBezTo>
                    <a:pt x="287867" y="129979"/>
                    <a:pt x="271961" y="140925"/>
                    <a:pt x="254000" y="146912"/>
                  </a:cubicBezTo>
                  <a:cubicBezTo>
                    <a:pt x="144146" y="183530"/>
                    <a:pt x="230654" y="132842"/>
                    <a:pt x="152400" y="185012"/>
                  </a:cubicBezTo>
                  <a:cubicBezTo>
                    <a:pt x="211667" y="189245"/>
                    <a:pt x="283104" y="233940"/>
                    <a:pt x="330200" y="197712"/>
                  </a:cubicBezTo>
                  <a:cubicBezTo>
                    <a:pt x="367262" y="169203"/>
                    <a:pt x="344314" y="96318"/>
                    <a:pt x="317500" y="58012"/>
                  </a:cubicBezTo>
                  <a:cubicBezTo>
                    <a:pt x="302733" y="36916"/>
                    <a:pt x="266700" y="66479"/>
                    <a:pt x="241300" y="70712"/>
                  </a:cubicBezTo>
                  <a:cubicBezTo>
                    <a:pt x="115287" y="154721"/>
                    <a:pt x="134880" y="125829"/>
                    <a:pt x="342900" y="96112"/>
                  </a:cubicBezTo>
                  <a:cubicBezTo>
                    <a:pt x="559151" y="0"/>
                    <a:pt x="362368" y="75012"/>
                    <a:pt x="546100" y="32612"/>
                  </a:cubicBezTo>
                  <a:cubicBezTo>
                    <a:pt x="572188" y="26592"/>
                    <a:pt x="622300" y="7212"/>
                    <a:pt x="622300" y="7212"/>
                  </a:cubicBezTo>
                  <a:cubicBezTo>
                    <a:pt x="618067" y="49545"/>
                    <a:pt x="627205" y="95481"/>
                    <a:pt x="609600" y="134212"/>
                  </a:cubicBezTo>
                  <a:cubicBezTo>
                    <a:pt x="602377" y="150102"/>
                    <a:pt x="575518" y="151928"/>
                    <a:pt x="558800" y="146912"/>
                  </a:cubicBezTo>
                  <a:cubicBezTo>
                    <a:pt x="529560" y="138140"/>
                    <a:pt x="482600" y="96112"/>
                    <a:pt x="482600" y="96112"/>
                  </a:cubicBezTo>
                  <a:cubicBezTo>
                    <a:pt x="469900" y="100345"/>
                    <a:pt x="454953" y="100449"/>
                    <a:pt x="444500" y="108812"/>
                  </a:cubicBezTo>
                  <a:cubicBezTo>
                    <a:pt x="432581" y="118347"/>
                    <a:pt x="419100" y="146912"/>
                    <a:pt x="419100" y="146912"/>
                  </a:cubicBezTo>
                  <a:cubicBezTo>
                    <a:pt x="431800" y="159612"/>
                    <a:pt x="443023" y="173985"/>
                    <a:pt x="457200" y="185012"/>
                  </a:cubicBezTo>
                  <a:cubicBezTo>
                    <a:pt x="593916" y="291347"/>
                    <a:pt x="485002" y="187414"/>
                    <a:pt x="571500" y="273912"/>
                  </a:cubicBezTo>
                  <a:cubicBezTo>
                    <a:pt x="579967" y="261212"/>
                    <a:pt x="588810" y="248755"/>
                    <a:pt x="596900" y="235812"/>
                  </a:cubicBezTo>
                  <a:cubicBezTo>
                    <a:pt x="609983" y="214880"/>
                    <a:pt x="648692" y="151773"/>
                    <a:pt x="635000" y="172312"/>
                  </a:cubicBezTo>
                  <a:lnTo>
                    <a:pt x="609600" y="210412"/>
                  </a:lnTo>
                  <a:cubicBezTo>
                    <a:pt x="655914" y="219675"/>
                    <a:pt x="735312" y="244978"/>
                    <a:pt x="774700" y="197712"/>
                  </a:cubicBezTo>
                  <a:cubicBezTo>
                    <a:pt x="788251" y="181451"/>
                    <a:pt x="748903" y="164136"/>
                    <a:pt x="736600" y="146912"/>
                  </a:cubicBezTo>
                  <a:cubicBezTo>
                    <a:pt x="727728" y="134492"/>
                    <a:pt x="719667" y="121512"/>
                    <a:pt x="711200" y="108812"/>
                  </a:cubicBezTo>
                  <a:cubicBezTo>
                    <a:pt x="706967" y="121512"/>
                    <a:pt x="690468" y="136202"/>
                    <a:pt x="698500" y="146912"/>
                  </a:cubicBezTo>
                  <a:cubicBezTo>
                    <a:pt x="708973" y="160876"/>
                    <a:pt x="731846" y="159612"/>
                    <a:pt x="749300" y="159612"/>
                  </a:cubicBezTo>
                  <a:cubicBezTo>
                    <a:pt x="762687" y="159612"/>
                    <a:pt x="787400" y="146912"/>
                    <a:pt x="787400" y="146912"/>
                  </a:cubicBez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63" name="円形吹き出し 62"/>
          <p:cNvSpPr/>
          <p:nvPr/>
        </p:nvSpPr>
        <p:spPr>
          <a:xfrm>
            <a:off x="3779838" y="2565400"/>
            <a:ext cx="1800225" cy="719138"/>
          </a:xfrm>
          <a:prstGeom prst="wedgeEllipseCallout">
            <a:avLst>
              <a:gd name="adj1" fmla="val -6644"/>
              <a:gd name="adj2" fmla="val -72584"/>
            </a:avLst>
          </a:prstGeom>
          <a:solidFill>
            <a:schemeClr val="bg1"/>
          </a:solidFill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4"/>
                </a:solidFill>
              </a:rPr>
              <a:t>ｍａｎｍａｎ</a:t>
            </a:r>
            <a:endParaRPr lang="en-US" altLang="ja-JP" b="1" dirty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schemeClr val="accent4"/>
                </a:solidFill>
              </a:rPr>
              <a:t>ｂａｂｕ・・</a:t>
            </a:r>
            <a:r>
              <a:rPr lang="ja-JP" altLang="en-US" dirty="0">
                <a:solidFill>
                  <a:schemeClr val="accent4"/>
                </a:solidFill>
              </a:rPr>
              <a:t>・</a:t>
            </a:r>
          </a:p>
        </p:txBody>
      </p:sp>
      <p:sp>
        <p:nvSpPr>
          <p:cNvPr id="64" name="円形吹き出し 63"/>
          <p:cNvSpPr/>
          <p:nvPr/>
        </p:nvSpPr>
        <p:spPr>
          <a:xfrm>
            <a:off x="7092950" y="2420938"/>
            <a:ext cx="1871663" cy="431800"/>
          </a:xfrm>
          <a:prstGeom prst="wedgeEllipseCallout">
            <a:avLst>
              <a:gd name="adj1" fmla="val -6644"/>
              <a:gd name="adj2" fmla="val -72584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err="1">
                <a:solidFill>
                  <a:schemeClr val="accent4"/>
                </a:solidFill>
              </a:rPr>
              <a:t>おはよー</a:t>
            </a:r>
            <a:endParaRPr lang="ja-JP" altLang="en-US" sz="4000" b="1" dirty="0">
              <a:solidFill>
                <a:schemeClr val="accent4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164288" y="3356992"/>
            <a:ext cx="1657350" cy="646113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　話声</a:t>
            </a:r>
          </a:p>
        </p:txBody>
      </p:sp>
      <p:sp>
        <p:nvSpPr>
          <p:cNvPr id="116754" name="テキスト ボックス 43"/>
          <p:cNvSpPr txBox="1">
            <a:spLocks noChangeArrowheads="1"/>
          </p:cNvSpPr>
          <p:nvPr/>
        </p:nvSpPr>
        <p:spPr bwMode="auto">
          <a:xfrm>
            <a:off x="250825" y="4076700"/>
            <a:ext cx="2519363" cy="1385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どのような文字にも表せない</a:t>
            </a:r>
            <a:endParaRPr lang="en-US" altLang="ja-JP" sz="2800"/>
          </a:p>
          <a:p>
            <a:r>
              <a:rPr lang="ja-JP" altLang="en-US" sz="2800"/>
              <a:t>ような音</a:t>
            </a:r>
          </a:p>
        </p:txBody>
      </p:sp>
      <p:sp>
        <p:nvSpPr>
          <p:cNvPr id="116755" name="テキスト ボックス 44"/>
          <p:cNvSpPr txBox="1">
            <a:spLocks noChangeArrowheads="1"/>
          </p:cNvSpPr>
          <p:nvPr/>
        </p:nvSpPr>
        <p:spPr bwMode="auto">
          <a:xfrm>
            <a:off x="3419475" y="4005263"/>
            <a:ext cx="2520950" cy="13843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徐々に特定の音として同定できるようになる</a:t>
            </a:r>
          </a:p>
        </p:txBody>
      </p:sp>
      <p:sp>
        <p:nvSpPr>
          <p:cNvPr id="116756" name="テキスト ボックス 45"/>
          <p:cNvSpPr txBox="1">
            <a:spLocks noChangeArrowheads="1"/>
          </p:cNvSpPr>
          <p:nvPr/>
        </p:nvSpPr>
        <p:spPr bwMode="auto">
          <a:xfrm>
            <a:off x="6588125" y="4005263"/>
            <a:ext cx="2376488" cy="13843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滑らかに、</a:t>
            </a:r>
            <a:endParaRPr lang="en-US" altLang="ja-JP" sz="2800"/>
          </a:p>
          <a:p>
            <a:r>
              <a:rPr lang="ja-JP" altLang="en-US" sz="2800"/>
              <a:t>連続して、話せる声になる</a:t>
            </a:r>
          </a:p>
        </p:txBody>
      </p:sp>
      <p:grpSp>
        <p:nvGrpSpPr>
          <p:cNvPr id="7" name="グループ化 52"/>
          <p:cNvGrpSpPr>
            <a:grpSpLocks/>
          </p:cNvGrpSpPr>
          <p:nvPr/>
        </p:nvGrpSpPr>
        <p:grpSpPr bwMode="auto">
          <a:xfrm>
            <a:off x="755650" y="1341438"/>
            <a:ext cx="1008063" cy="1008062"/>
            <a:chOff x="1763713" y="1844675"/>
            <a:chExt cx="1008062" cy="1008063"/>
          </a:xfrm>
        </p:grpSpPr>
        <p:grpSp>
          <p:nvGrpSpPr>
            <p:cNvPr id="8" name="グループ化 31"/>
            <p:cNvGrpSpPr>
              <a:grpSpLocks/>
            </p:cNvGrpSpPr>
            <p:nvPr/>
          </p:nvGrpSpPr>
          <p:grpSpPr bwMode="auto">
            <a:xfrm>
              <a:off x="1763713" y="1844675"/>
              <a:ext cx="1008062" cy="1008063"/>
              <a:chOff x="3635896" y="2852936"/>
              <a:chExt cx="1008112" cy="1080120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3635896" y="2924377"/>
                <a:ext cx="1008112" cy="1008679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6" name="片側の 2 つの角を切り取った四角形 25"/>
              <p:cNvSpPr/>
              <p:nvPr/>
            </p:nvSpPr>
            <p:spPr>
              <a:xfrm>
                <a:off x="4067717" y="3645591"/>
                <a:ext cx="215910" cy="142882"/>
              </a:xfrm>
              <a:prstGeom prst="snip2SameRect">
                <a:avLst/>
              </a:prstGeom>
              <a:solidFill>
                <a:srgbClr val="FFC000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140746" y="3501008"/>
                <a:ext cx="71441" cy="71441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cxnSp>
            <p:nvCxnSpPr>
              <p:cNvPr id="29" name="直線コネクタ 28"/>
              <p:cNvCxnSpPr>
                <a:endCxn id="14" idx="0"/>
              </p:cNvCxnSpPr>
              <p:nvPr/>
            </p:nvCxnSpPr>
            <p:spPr>
              <a:xfrm>
                <a:off x="3996277" y="2852936"/>
                <a:ext cx="144469" cy="7144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4140746" y="2852936"/>
                <a:ext cx="142882" cy="7144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フリーフォーム 46"/>
            <p:cNvSpPr/>
            <p:nvPr/>
          </p:nvSpPr>
          <p:spPr>
            <a:xfrm rot="1711729">
              <a:off x="2001838" y="2232025"/>
              <a:ext cx="150813" cy="133350"/>
            </a:xfrm>
            <a:custGeom>
              <a:avLst/>
              <a:gdLst>
                <a:gd name="connsiteX0" fmla="*/ 0 w 140652"/>
                <a:gd name="connsiteY0" fmla="*/ 6326 h 95226"/>
                <a:gd name="connsiteX1" fmla="*/ 127000 w 140652"/>
                <a:gd name="connsiteY1" fmla="*/ 19026 h 95226"/>
                <a:gd name="connsiteX2" fmla="*/ 101600 w 140652"/>
                <a:gd name="connsiteY2" fmla="*/ 57126 h 95226"/>
                <a:gd name="connsiteX3" fmla="*/ 50800 w 140652"/>
                <a:gd name="connsiteY3" fmla="*/ 82526 h 95226"/>
                <a:gd name="connsiteX4" fmla="*/ 12700 w 140652"/>
                <a:gd name="connsiteY4" fmla="*/ 95226 h 9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52" h="95226">
                  <a:moveTo>
                    <a:pt x="0" y="6326"/>
                  </a:moveTo>
                  <a:cubicBezTo>
                    <a:pt x="42333" y="10559"/>
                    <a:pt x="88947" y="0"/>
                    <a:pt x="127000" y="19026"/>
                  </a:cubicBezTo>
                  <a:cubicBezTo>
                    <a:pt x="140652" y="25852"/>
                    <a:pt x="113326" y="47355"/>
                    <a:pt x="101600" y="57126"/>
                  </a:cubicBezTo>
                  <a:cubicBezTo>
                    <a:pt x="87056" y="69246"/>
                    <a:pt x="68201" y="75068"/>
                    <a:pt x="50800" y="82526"/>
                  </a:cubicBezTo>
                  <a:cubicBezTo>
                    <a:pt x="38495" y="87799"/>
                    <a:pt x="12700" y="95226"/>
                    <a:pt x="12700" y="9522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2476500" y="2197100"/>
              <a:ext cx="127000" cy="133350"/>
            </a:xfrm>
            <a:custGeom>
              <a:avLst/>
              <a:gdLst>
                <a:gd name="connsiteX0" fmla="*/ 50800 w 127000"/>
                <a:gd name="connsiteY0" fmla="*/ 0 h 133160"/>
                <a:gd name="connsiteX1" fmla="*/ 0 w 127000"/>
                <a:gd name="connsiteY1" fmla="*/ 114300 h 133160"/>
                <a:gd name="connsiteX2" fmla="*/ 127000 w 127000"/>
                <a:gd name="connsiteY2" fmla="*/ 127000 h 1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133160">
                  <a:moveTo>
                    <a:pt x="50800" y="0"/>
                  </a:moveTo>
                  <a:cubicBezTo>
                    <a:pt x="20573" y="90680"/>
                    <a:pt x="40252" y="53923"/>
                    <a:pt x="0" y="114300"/>
                  </a:cubicBezTo>
                  <a:cubicBezTo>
                    <a:pt x="75442" y="133160"/>
                    <a:pt x="33346" y="127000"/>
                    <a:pt x="127000" y="1270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cxnSp>
        <p:nvCxnSpPr>
          <p:cNvPr id="66" name="直線矢印コネクタ 65"/>
          <p:cNvCxnSpPr/>
          <p:nvPr/>
        </p:nvCxnSpPr>
        <p:spPr>
          <a:xfrm>
            <a:off x="2124075" y="1844675"/>
            <a:ext cx="1871663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724525" y="1844675"/>
            <a:ext cx="1439863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60" name="テキスト ボックス 66"/>
          <p:cNvSpPr txBox="1">
            <a:spLocks noChangeArrowheads="1"/>
          </p:cNvSpPr>
          <p:nvPr/>
        </p:nvSpPr>
        <p:spPr bwMode="auto">
          <a:xfrm>
            <a:off x="2268538" y="2205038"/>
            <a:ext cx="1366837" cy="646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息の</a:t>
            </a:r>
            <a:endParaRPr lang="en-US" altLang="ja-JP" b="1"/>
          </a:p>
          <a:p>
            <a:r>
              <a:rPr lang="ja-JP" altLang="en-US" b="1"/>
              <a:t>コントロール</a:t>
            </a:r>
          </a:p>
        </p:txBody>
      </p:sp>
      <p:sp>
        <p:nvSpPr>
          <p:cNvPr id="116761" name="テキスト ボックス 69"/>
          <p:cNvSpPr txBox="1">
            <a:spLocks noChangeArrowheads="1"/>
          </p:cNvSpPr>
          <p:nvPr/>
        </p:nvSpPr>
        <p:spPr bwMode="auto">
          <a:xfrm>
            <a:off x="2268538" y="2924175"/>
            <a:ext cx="1366837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声帯の開閉</a:t>
            </a:r>
            <a:endParaRPr lang="en-US" altLang="ja-JP" b="1"/>
          </a:p>
          <a:p>
            <a:r>
              <a:rPr lang="ja-JP" altLang="en-US" b="1"/>
              <a:t>コントロール</a:t>
            </a:r>
          </a:p>
        </p:txBody>
      </p:sp>
      <p:sp>
        <p:nvSpPr>
          <p:cNvPr id="116762" name="テキスト ボックス 70"/>
          <p:cNvSpPr txBox="1">
            <a:spLocks noChangeArrowheads="1"/>
          </p:cNvSpPr>
          <p:nvPr/>
        </p:nvSpPr>
        <p:spPr bwMode="auto">
          <a:xfrm>
            <a:off x="5651500" y="2205038"/>
            <a:ext cx="1368425" cy="646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音の出し分け（調音）</a:t>
            </a:r>
          </a:p>
        </p:txBody>
      </p:sp>
      <p:sp>
        <p:nvSpPr>
          <p:cNvPr id="116763" name="テキスト ボックス 71"/>
          <p:cNvSpPr txBox="1">
            <a:spLocks noChangeArrowheads="1"/>
          </p:cNvSpPr>
          <p:nvPr/>
        </p:nvSpPr>
        <p:spPr bwMode="auto">
          <a:xfrm>
            <a:off x="5651500" y="2924175"/>
            <a:ext cx="1368425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音の高さの調節</a:t>
            </a:r>
            <a:endParaRPr lang="en-US" altLang="ja-JP" b="1"/>
          </a:p>
        </p:txBody>
      </p:sp>
      <p:sp>
        <p:nvSpPr>
          <p:cNvPr id="74" name="円形吹き出し 73"/>
          <p:cNvSpPr/>
          <p:nvPr/>
        </p:nvSpPr>
        <p:spPr>
          <a:xfrm>
            <a:off x="7164388" y="2924175"/>
            <a:ext cx="1728787" cy="360363"/>
          </a:xfrm>
          <a:prstGeom prst="wedgeEllipseCallout">
            <a:avLst>
              <a:gd name="adj1" fmla="val 682"/>
              <a:gd name="adj2" fmla="val -38192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chemeClr val="accent4"/>
                </a:solidFill>
              </a:rPr>
              <a:t>ア</a:t>
            </a:r>
            <a:endParaRPr lang="ja-JP" altLang="en-US" sz="4000" b="1" dirty="0">
              <a:solidFill>
                <a:schemeClr val="accent4"/>
              </a:solidFill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>
            <a:off x="7724775" y="3079750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66" name="テキスト ボックス 72"/>
          <p:cNvSpPr txBox="1">
            <a:spLocks noChangeArrowheads="1"/>
          </p:cNvSpPr>
          <p:nvPr/>
        </p:nvSpPr>
        <p:spPr bwMode="auto">
          <a:xfrm>
            <a:off x="3708400" y="5445125"/>
            <a:ext cx="2016125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音節の誕生</a:t>
            </a:r>
            <a:endParaRPr lang="en-US" altLang="ja-JP" sz="2800"/>
          </a:p>
        </p:txBody>
      </p:sp>
      <p:sp>
        <p:nvSpPr>
          <p:cNvPr id="116767" name="テキスト ボックス 74"/>
          <p:cNvSpPr txBox="1">
            <a:spLocks noChangeArrowheads="1"/>
          </p:cNvSpPr>
          <p:nvPr/>
        </p:nvSpPr>
        <p:spPr bwMode="auto">
          <a:xfrm>
            <a:off x="6875463" y="5445125"/>
            <a:ext cx="2017712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始語の産生</a:t>
            </a:r>
            <a:endParaRPr lang="en-US" altLang="ja-JP" sz="2800"/>
          </a:p>
        </p:txBody>
      </p:sp>
      <p:sp>
        <p:nvSpPr>
          <p:cNvPr id="116768" name="テキスト ボックス 76"/>
          <p:cNvSpPr txBox="1">
            <a:spLocks noChangeArrowheads="1"/>
          </p:cNvSpPr>
          <p:nvPr/>
        </p:nvSpPr>
        <p:spPr bwMode="auto">
          <a:xfrm>
            <a:off x="6588125" y="5949950"/>
            <a:ext cx="2555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/>
              <a:t>マンマ、パパ・・・</a:t>
            </a:r>
            <a:endParaRPr lang="ja-JP" altLang="en-US" sz="2400"/>
          </a:p>
        </p:txBody>
      </p:sp>
      <p:sp>
        <p:nvSpPr>
          <p:cNvPr id="79" name="角丸四角形 78"/>
          <p:cNvSpPr/>
          <p:nvPr/>
        </p:nvSpPr>
        <p:spPr>
          <a:xfrm>
            <a:off x="1331913" y="5516563"/>
            <a:ext cx="2066925" cy="576262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喉頭の変化</a:t>
            </a:r>
            <a:endParaRPr lang="en-US" altLang="ja-JP" sz="2800" dirty="0">
              <a:solidFill>
                <a:schemeClr val="accent4"/>
              </a:solidFill>
            </a:endParaRPr>
          </a:p>
        </p:txBody>
      </p:sp>
      <p:sp>
        <p:nvSpPr>
          <p:cNvPr id="116770" name="テキスト ボックス 79"/>
          <p:cNvSpPr txBox="1">
            <a:spLocks noChangeArrowheads="1"/>
          </p:cNvSpPr>
          <p:nvPr/>
        </p:nvSpPr>
        <p:spPr bwMode="auto">
          <a:xfrm>
            <a:off x="3635375" y="6021388"/>
            <a:ext cx="255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/>
              <a:t>ｔａ，ｐａ，ｍａ　</a:t>
            </a:r>
            <a:r>
              <a:rPr lang="en-US" altLang="ja-JP" sz="2400" b="1"/>
              <a:t>…</a:t>
            </a:r>
            <a:endParaRPr lang="ja-JP" altLang="en-US" sz="2400"/>
          </a:p>
        </p:txBody>
      </p:sp>
      <p:sp>
        <p:nvSpPr>
          <p:cNvPr id="57" name="正方形/長方形 56"/>
          <p:cNvSpPr/>
          <p:nvPr/>
        </p:nvSpPr>
        <p:spPr>
          <a:xfrm>
            <a:off x="179512" y="332656"/>
            <a:ext cx="8827328" cy="62646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3528" y="404664"/>
            <a:ext cx="25922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第１５回学習会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「線を考える」より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 animBg="1"/>
      <p:bldP spid="64" grpId="0" animBg="1"/>
      <p:bldP spid="116754" grpId="0" animBg="1"/>
      <p:bldP spid="116755" grpId="0" animBg="1"/>
      <p:bldP spid="116756" grpId="0" animBg="1"/>
      <p:bldP spid="116760" grpId="0" animBg="1"/>
      <p:bldP spid="116761" grpId="0" animBg="1"/>
      <p:bldP spid="116762" grpId="0" animBg="1"/>
      <p:bldP spid="116763" grpId="0" animBg="1"/>
      <p:bldP spid="74" grpId="0" animBg="1"/>
      <p:bldP spid="116766" grpId="0" animBg="1"/>
      <p:bldP spid="116767" grpId="0" animBg="1"/>
      <p:bldP spid="116768" grpId="0"/>
      <p:bldP spid="79" grpId="0" animBg="1"/>
      <p:bldP spid="116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1547813" y="404813"/>
            <a:ext cx="5903912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ja-JP" altLang="en-US" sz="4800" dirty="0" smtClean="0"/>
              <a:t>　プロソディと</a:t>
            </a:r>
            <a:r>
              <a:rPr lang="ja-JP" altLang="en-US" sz="4800" dirty="0"/>
              <a:t>は何か</a:t>
            </a:r>
          </a:p>
        </p:txBody>
      </p:sp>
      <p:sp>
        <p:nvSpPr>
          <p:cNvPr id="7171" name="テキスト ボックス 4"/>
          <p:cNvSpPr txBox="1">
            <a:spLocks noChangeArrowheads="1"/>
          </p:cNvSpPr>
          <p:nvPr/>
        </p:nvSpPr>
        <p:spPr bwMode="auto">
          <a:xfrm>
            <a:off x="179512" y="1412776"/>
            <a:ext cx="8784976" cy="193899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ことばのイントネーション（抑揚）や</a:t>
            </a:r>
            <a:endParaRPr lang="en-US" altLang="ja-JP" sz="4000" dirty="0" smtClean="0"/>
          </a:p>
          <a:p>
            <a:r>
              <a:rPr lang="ja-JP" altLang="en-US" sz="4000" dirty="0" smtClean="0"/>
              <a:t>　音の高さ、リズム、強弱、速さ、など</a:t>
            </a:r>
            <a:endParaRPr lang="en-US" altLang="ja-JP" sz="4000" dirty="0" smtClean="0"/>
          </a:p>
          <a:p>
            <a:r>
              <a:rPr lang="ja-JP" altLang="en-US" sz="4000" dirty="0" smtClean="0"/>
              <a:t>　　文字では表せないことばの構成要素</a:t>
            </a:r>
            <a:endParaRPr lang="ja-JP" altLang="en-US" sz="2800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1619672" y="3789040"/>
            <a:ext cx="6192688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アクセントは、含まれない</a:t>
            </a:r>
            <a:endParaRPr lang="ja-JP" altLang="en-US" sz="4400" dirty="0">
              <a:solidFill>
                <a:schemeClr val="accent4"/>
              </a:solidFill>
            </a:endParaRPr>
          </a:p>
        </p:txBody>
      </p:sp>
      <p:cxnSp>
        <p:nvCxnSpPr>
          <p:cNvPr id="7" name="カギ線コネクタ 6"/>
          <p:cNvCxnSpPr/>
          <p:nvPr/>
        </p:nvCxnSpPr>
        <p:spPr>
          <a:xfrm rot="10800000" flipV="1">
            <a:off x="395536" y="5013176"/>
            <a:ext cx="936625" cy="50482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カギ線コネクタ 7"/>
          <p:cNvCxnSpPr/>
          <p:nvPr/>
        </p:nvCxnSpPr>
        <p:spPr>
          <a:xfrm>
            <a:off x="1907704" y="5013176"/>
            <a:ext cx="792088" cy="57606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3528" y="494116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はし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486916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はし</a:t>
            </a:r>
            <a:endParaRPr kumimoji="1" lang="ja-JP" altLang="en-US" sz="4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604432" y="5733256"/>
            <a:ext cx="1239376" cy="170304"/>
            <a:chOff x="1604432" y="5733256"/>
            <a:chExt cx="1239376" cy="170304"/>
          </a:xfrm>
        </p:grpSpPr>
        <p:sp>
          <p:nvSpPr>
            <p:cNvPr id="21" name="直方体 20"/>
            <p:cNvSpPr/>
            <p:nvPr/>
          </p:nvSpPr>
          <p:spPr>
            <a:xfrm>
              <a:off x="1619672" y="5733256"/>
              <a:ext cx="1224136" cy="72008"/>
            </a:xfrm>
            <a:prstGeom prst="cube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方体 21"/>
            <p:cNvSpPr/>
            <p:nvPr/>
          </p:nvSpPr>
          <p:spPr>
            <a:xfrm>
              <a:off x="1604432" y="5831552"/>
              <a:ext cx="1224136" cy="72008"/>
            </a:xfrm>
            <a:prstGeom prst="cube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23528" y="5589240"/>
            <a:ext cx="1080120" cy="360040"/>
            <a:chOff x="1547664" y="5589240"/>
            <a:chExt cx="1080120" cy="360040"/>
          </a:xfrm>
        </p:grpSpPr>
        <p:sp>
          <p:nvSpPr>
            <p:cNvPr id="24" name="直方体 23"/>
            <p:cNvSpPr/>
            <p:nvPr/>
          </p:nvSpPr>
          <p:spPr>
            <a:xfrm>
              <a:off x="1547664" y="5805264"/>
              <a:ext cx="1080120" cy="144016"/>
            </a:xfrm>
            <a:prstGeom prst="cub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1547664" y="5589240"/>
              <a:ext cx="1080120" cy="288032"/>
              <a:chOff x="1547664" y="5589240"/>
              <a:chExt cx="1080120" cy="288032"/>
            </a:xfrm>
          </p:grpSpPr>
          <p:sp>
            <p:nvSpPr>
              <p:cNvPr id="25" name="直角三角形 24"/>
              <p:cNvSpPr/>
              <p:nvPr/>
            </p:nvSpPr>
            <p:spPr>
              <a:xfrm>
                <a:off x="1547664" y="5589240"/>
                <a:ext cx="648072" cy="288032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直角三角形 25"/>
              <p:cNvSpPr/>
              <p:nvPr/>
            </p:nvSpPr>
            <p:spPr>
              <a:xfrm flipH="1">
                <a:off x="2051720" y="5589240"/>
                <a:ext cx="576064" cy="279648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直角三角形 26"/>
              <p:cNvSpPr/>
              <p:nvPr/>
            </p:nvSpPr>
            <p:spPr>
              <a:xfrm>
                <a:off x="1691680" y="5661248"/>
                <a:ext cx="360040" cy="207640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直角三角形 27"/>
              <p:cNvSpPr/>
              <p:nvPr/>
            </p:nvSpPr>
            <p:spPr>
              <a:xfrm flipH="1">
                <a:off x="2123728" y="5661248"/>
                <a:ext cx="360040" cy="216024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31" name="テキスト ボックス 3"/>
          <p:cNvSpPr txBox="1">
            <a:spLocks noChangeArrowheads="1"/>
          </p:cNvSpPr>
          <p:nvPr/>
        </p:nvSpPr>
        <p:spPr bwMode="auto">
          <a:xfrm>
            <a:off x="3131840" y="4725144"/>
            <a:ext cx="5832648" cy="175432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と、専門的には定義されているが、今回は、アクセントや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特殊音節についても考えたい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38610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しかし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6" grpId="0" animBg="1"/>
      <p:bldP spid="9" grpId="0"/>
      <p:bldP spid="10" grpId="0"/>
      <p:bldP spid="31" grpId="0" animBg="1"/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91880" y="188640"/>
            <a:ext cx="2304256" cy="769441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solidFill>
                  <a:schemeClr val="accent4"/>
                </a:solidFill>
                <a:ea typeface="ＭＳ Ｐゴシック" charset="-128"/>
              </a:rPr>
              <a:t>話声</a:t>
            </a:r>
            <a:r>
              <a:rPr lang="ja-JP" altLang="en-US" sz="44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とは</a:t>
            </a:r>
            <a:endParaRPr lang="ja-JP" altLang="en-US" sz="4400" dirty="0">
              <a:solidFill>
                <a:schemeClr val="accent4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24744"/>
            <a:ext cx="8568952" cy="1754326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息の吐き方や、声帯の</a:t>
            </a:r>
            <a:r>
              <a:rPr lang="ja-JP" altLang="en-US" sz="36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開閉の調節により、</a:t>
            </a:r>
            <a:endParaRPr lang="en-US" altLang="ja-JP" sz="3600" dirty="0">
              <a:solidFill>
                <a:schemeClr val="accent4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　ピッチ（音の高さ）や、ボリューム（音量</a:t>
            </a:r>
            <a:r>
              <a:rPr lang="ja-JP" altLang="en-US" sz="36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）が</a:t>
            </a: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　　　　　</a:t>
            </a:r>
            <a:r>
              <a:rPr lang="ja-JP" altLang="en-US" sz="3600" dirty="0" smtClean="0">
                <a:solidFill>
                  <a:schemeClr val="accent4"/>
                </a:solidFill>
                <a:ea typeface="ＭＳ Ｐゴシック" charset="-128"/>
              </a:rPr>
              <a:t>　　　　　　　</a:t>
            </a:r>
            <a:endParaRPr lang="en-US" altLang="ja-JP" sz="3600" dirty="0" smtClean="0">
              <a:solidFill>
                <a:schemeClr val="accent4"/>
              </a:solidFill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　うまくコントロールされた</a:t>
            </a:r>
            <a:endParaRPr lang="ja-JP" altLang="en-US" sz="3600" dirty="0">
              <a:solidFill>
                <a:schemeClr val="accent4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2924944"/>
            <a:ext cx="4608512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やわらかにつながる</a:t>
            </a:r>
            <a:r>
              <a:rPr lang="ja-JP" altLang="en-US" sz="36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声</a:t>
            </a:r>
            <a:endParaRPr lang="ja-JP" altLang="en-US" sz="3600" dirty="0">
              <a:solidFill>
                <a:schemeClr val="accent4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005064"/>
            <a:ext cx="5616624" cy="646331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その声が</a:t>
            </a:r>
            <a:r>
              <a:rPr lang="ja-JP" altLang="en-US" sz="36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、発音を可能にし</a:t>
            </a:r>
            <a:endParaRPr lang="ja-JP" altLang="en-US" sz="3600" dirty="0">
              <a:solidFill>
                <a:schemeClr val="accent4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3928" y="5589240"/>
            <a:ext cx="4752528" cy="646331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 smtClean="0">
                <a:solidFill>
                  <a:schemeClr val="accent4"/>
                </a:solidFill>
                <a:ea typeface="ＭＳ Ｐゴシック" charset="-128"/>
              </a:rPr>
              <a:t>話すことを</a:t>
            </a:r>
            <a:r>
              <a:rPr lang="ja-JP" altLang="en-US" sz="3600" dirty="0" smtClean="0">
                <a:solidFill>
                  <a:schemeClr val="accent4"/>
                </a:solidFill>
                <a:latin typeface="Arial" charset="0"/>
                <a:ea typeface="ＭＳ Ｐゴシック" charset="-128"/>
              </a:rPr>
              <a:t>可能にする</a:t>
            </a:r>
            <a:endParaRPr lang="ja-JP" altLang="en-US" sz="3600" dirty="0">
              <a:solidFill>
                <a:schemeClr val="accent4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7864" y="479715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そして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大波 3"/>
          <p:cNvSpPr/>
          <p:nvPr/>
        </p:nvSpPr>
        <p:spPr>
          <a:xfrm>
            <a:off x="2843808" y="2204864"/>
            <a:ext cx="936104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923928" y="1628800"/>
            <a:ext cx="1080120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5148064" y="1196752"/>
            <a:ext cx="720080" cy="720080"/>
          </a:xfrm>
          <a:prstGeom prst="ellipse">
            <a:avLst/>
          </a:prstGeom>
          <a:solidFill>
            <a:srgbClr val="CC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あ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004048" y="2204864"/>
            <a:ext cx="1008112" cy="432048"/>
          </a:xfrm>
          <a:prstGeom prst="ellipse">
            <a:avLst/>
          </a:prstGeom>
          <a:solidFill>
            <a:srgbClr val="CC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い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20072" y="2996952"/>
            <a:ext cx="648072" cy="576064"/>
          </a:xfrm>
          <a:prstGeom prst="rect">
            <a:avLst/>
          </a:prstGeom>
          <a:solidFill>
            <a:srgbClr val="CC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ち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923928" y="249289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3923928" y="2708920"/>
            <a:ext cx="1152128" cy="5760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131840" y="188640"/>
            <a:ext cx="3024336" cy="769441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話</a:t>
            </a:r>
            <a:r>
              <a:rPr kumimoji="1" lang="ja-JP" altLang="en-US" sz="4400" dirty="0" smtClean="0"/>
              <a:t>声の粘土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38610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よくこねられた粘土＝話声が原材料となり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　　　　　　　　　ことばを成形することができる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43808" y="1484784"/>
            <a:ext cx="1008112" cy="584775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話声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9552" y="5085184"/>
            <a:ext cx="8280920" cy="1077218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そしてこの粘土は、プロソディーから作られ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　　　　　　プロソディ</a:t>
            </a:r>
            <a:r>
              <a:rPr lang="en-US" altLang="ja-JP" sz="3200" dirty="0" smtClean="0"/>
              <a:t>―</a:t>
            </a:r>
            <a:r>
              <a:rPr lang="ja-JP" altLang="en-US" sz="3200" dirty="0" smtClean="0"/>
              <a:t>を作って行く</a:t>
            </a:r>
            <a:endParaRPr kumimoji="1" lang="ja-JP" altLang="en-US" sz="3200" dirty="0"/>
          </a:p>
        </p:txBody>
      </p:sp>
      <p:grpSp>
        <p:nvGrpSpPr>
          <p:cNvPr id="13" name="グループ化 56"/>
          <p:cNvGrpSpPr>
            <a:grpSpLocks/>
          </p:cNvGrpSpPr>
          <p:nvPr/>
        </p:nvGrpSpPr>
        <p:grpSpPr bwMode="auto">
          <a:xfrm>
            <a:off x="1475656" y="2060848"/>
            <a:ext cx="864120" cy="864319"/>
            <a:chOff x="6732240" y="1340768"/>
            <a:chExt cx="1071736" cy="1214535"/>
          </a:xfrm>
        </p:grpSpPr>
        <p:grpSp>
          <p:nvGrpSpPr>
            <p:cNvPr id="15" name="グループ化 32"/>
            <p:cNvGrpSpPr>
              <a:grpSpLocks/>
            </p:cNvGrpSpPr>
            <p:nvPr/>
          </p:nvGrpSpPr>
          <p:grpSpPr bwMode="auto">
            <a:xfrm>
              <a:off x="6732240" y="1412776"/>
              <a:ext cx="1071736" cy="1142527"/>
              <a:chOff x="3635895" y="2924944"/>
              <a:chExt cx="1008112" cy="1008112"/>
            </a:xfrm>
          </p:grpSpPr>
          <p:sp>
            <p:nvSpPr>
              <p:cNvPr id="22" name="円/楕円 21"/>
              <p:cNvSpPr/>
              <p:nvPr/>
            </p:nvSpPr>
            <p:spPr>
              <a:xfrm>
                <a:off x="3635895" y="2924445"/>
                <a:ext cx="1008112" cy="10086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3" name="月 22"/>
              <p:cNvSpPr/>
              <p:nvPr/>
            </p:nvSpPr>
            <p:spPr>
              <a:xfrm rot="5174599">
                <a:off x="3851875" y="3221851"/>
                <a:ext cx="72844" cy="212077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4" name="月 23"/>
              <p:cNvSpPr/>
              <p:nvPr/>
            </p:nvSpPr>
            <p:spPr>
              <a:xfrm rot="5174599">
                <a:off x="4427619" y="3222598"/>
                <a:ext cx="72844" cy="210583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852452" y="3428751"/>
                <a:ext cx="71688" cy="714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427450" y="3428751"/>
                <a:ext cx="73181" cy="714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140698" y="3500194"/>
                <a:ext cx="71688" cy="72844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16" name="弦 15"/>
            <p:cNvSpPr/>
            <p:nvPr/>
          </p:nvSpPr>
          <p:spPr>
            <a:xfrm rot="17292839">
              <a:off x="7183967" y="2243325"/>
              <a:ext cx="234969" cy="211171"/>
            </a:xfrm>
            <a:prstGeom prst="chord">
              <a:avLst/>
            </a:prstGeom>
            <a:solidFill>
              <a:srgbClr val="FFC000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6732240" y="1340768"/>
              <a:ext cx="928838" cy="393732"/>
            </a:xfrm>
            <a:custGeom>
              <a:avLst/>
              <a:gdLst>
                <a:gd name="connsiteX0" fmla="*/ 683443 w 929110"/>
                <a:gd name="connsiteY0" fmla="*/ 22626 h 393678"/>
                <a:gd name="connsiteX1" fmla="*/ 658043 w 929110"/>
                <a:gd name="connsiteY1" fmla="*/ 60726 h 393678"/>
                <a:gd name="connsiteX2" fmla="*/ 619943 w 929110"/>
                <a:gd name="connsiteY2" fmla="*/ 73426 h 393678"/>
                <a:gd name="connsiteX3" fmla="*/ 543743 w 929110"/>
                <a:gd name="connsiteY3" fmla="*/ 124226 h 393678"/>
                <a:gd name="connsiteX4" fmla="*/ 505643 w 929110"/>
                <a:gd name="connsiteY4" fmla="*/ 149626 h 393678"/>
                <a:gd name="connsiteX5" fmla="*/ 467543 w 929110"/>
                <a:gd name="connsiteY5" fmla="*/ 175026 h 393678"/>
                <a:gd name="connsiteX6" fmla="*/ 429443 w 929110"/>
                <a:gd name="connsiteY6" fmla="*/ 162326 h 393678"/>
                <a:gd name="connsiteX7" fmla="*/ 404043 w 929110"/>
                <a:gd name="connsiteY7" fmla="*/ 200426 h 393678"/>
                <a:gd name="connsiteX8" fmla="*/ 365943 w 929110"/>
                <a:gd name="connsiteY8" fmla="*/ 213126 h 393678"/>
                <a:gd name="connsiteX9" fmla="*/ 327843 w 929110"/>
                <a:gd name="connsiteY9" fmla="*/ 238526 h 393678"/>
                <a:gd name="connsiteX10" fmla="*/ 289743 w 929110"/>
                <a:gd name="connsiteY10" fmla="*/ 238526 h 393678"/>
                <a:gd name="connsiteX11" fmla="*/ 238943 w 929110"/>
                <a:gd name="connsiteY11" fmla="*/ 251226 h 393678"/>
                <a:gd name="connsiteX12" fmla="*/ 200843 w 929110"/>
                <a:gd name="connsiteY12" fmla="*/ 276626 h 393678"/>
                <a:gd name="connsiteX13" fmla="*/ 162743 w 929110"/>
                <a:gd name="connsiteY13" fmla="*/ 314726 h 393678"/>
                <a:gd name="connsiteX14" fmla="*/ 73843 w 929110"/>
                <a:gd name="connsiteY14" fmla="*/ 352826 h 393678"/>
                <a:gd name="connsiteX15" fmla="*/ 35743 w 929110"/>
                <a:gd name="connsiteY15" fmla="*/ 378226 h 393678"/>
                <a:gd name="connsiteX16" fmla="*/ 61143 w 929110"/>
                <a:gd name="connsiteY16" fmla="*/ 314726 h 393678"/>
                <a:gd name="connsiteX17" fmla="*/ 73843 w 929110"/>
                <a:gd name="connsiteY17" fmla="*/ 225826 h 393678"/>
                <a:gd name="connsiteX18" fmla="*/ 86543 w 929110"/>
                <a:gd name="connsiteY18" fmla="*/ 187726 h 393678"/>
                <a:gd name="connsiteX19" fmla="*/ 162743 w 929110"/>
                <a:gd name="connsiteY19" fmla="*/ 149626 h 393678"/>
                <a:gd name="connsiteX20" fmla="*/ 238943 w 929110"/>
                <a:gd name="connsiteY20" fmla="*/ 98826 h 393678"/>
                <a:gd name="connsiteX21" fmla="*/ 264343 w 929110"/>
                <a:gd name="connsiteY21" fmla="*/ 60726 h 393678"/>
                <a:gd name="connsiteX22" fmla="*/ 302443 w 929110"/>
                <a:gd name="connsiteY22" fmla="*/ 48026 h 393678"/>
                <a:gd name="connsiteX23" fmla="*/ 442143 w 929110"/>
                <a:gd name="connsiteY23" fmla="*/ 9926 h 393678"/>
                <a:gd name="connsiteX24" fmla="*/ 645343 w 929110"/>
                <a:gd name="connsiteY24" fmla="*/ 22626 h 393678"/>
                <a:gd name="connsiteX25" fmla="*/ 721543 w 929110"/>
                <a:gd name="connsiteY25" fmla="*/ 48026 h 393678"/>
                <a:gd name="connsiteX26" fmla="*/ 746943 w 929110"/>
                <a:gd name="connsiteY26" fmla="*/ 86126 h 393678"/>
                <a:gd name="connsiteX27" fmla="*/ 823143 w 929110"/>
                <a:gd name="connsiteY27" fmla="*/ 111526 h 393678"/>
                <a:gd name="connsiteX28" fmla="*/ 861243 w 929110"/>
                <a:gd name="connsiteY28" fmla="*/ 124226 h 393678"/>
                <a:gd name="connsiteX29" fmla="*/ 899343 w 929110"/>
                <a:gd name="connsiteY29" fmla="*/ 149626 h 393678"/>
                <a:gd name="connsiteX30" fmla="*/ 899343 w 929110"/>
                <a:gd name="connsiteY30" fmla="*/ 238526 h 393678"/>
                <a:gd name="connsiteX31" fmla="*/ 861243 w 929110"/>
                <a:gd name="connsiteY31" fmla="*/ 225826 h 393678"/>
                <a:gd name="connsiteX32" fmla="*/ 810443 w 929110"/>
                <a:gd name="connsiteY32" fmla="*/ 213126 h 393678"/>
                <a:gd name="connsiteX33" fmla="*/ 734243 w 929110"/>
                <a:gd name="connsiteY33" fmla="*/ 175026 h 393678"/>
                <a:gd name="connsiteX34" fmla="*/ 619943 w 929110"/>
                <a:gd name="connsiteY34" fmla="*/ 124226 h 393678"/>
                <a:gd name="connsiteX35" fmla="*/ 569143 w 929110"/>
                <a:gd name="connsiteY35" fmla="*/ 111526 h 3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9110" h="393678">
                  <a:moveTo>
                    <a:pt x="683443" y="22626"/>
                  </a:moveTo>
                  <a:cubicBezTo>
                    <a:pt x="674976" y="35326"/>
                    <a:pt x="669962" y="51191"/>
                    <a:pt x="658043" y="60726"/>
                  </a:cubicBezTo>
                  <a:cubicBezTo>
                    <a:pt x="647590" y="69089"/>
                    <a:pt x="631645" y="66925"/>
                    <a:pt x="619943" y="73426"/>
                  </a:cubicBezTo>
                  <a:cubicBezTo>
                    <a:pt x="593258" y="88251"/>
                    <a:pt x="569143" y="107293"/>
                    <a:pt x="543743" y="124226"/>
                  </a:cubicBezTo>
                  <a:lnTo>
                    <a:pt x="505643" y="149626"/>
                  </a:lnTo>
                  <a:lnTo>
                    <a:pt x="467543" y="175026"/>
                  </a:lnTo>
                  <a:cubicBezTo>
                    <a:pt x="454843" y="170793"/>
                    <a:pt x="441872" y="157354"/>
                    <a:pt x="429443" y="162326"/>
                  </a:cubicBezTo>
                  <a:cubicBezTo>
                    <a:pt x="415271" y="167995"/>
                    <a:pt x="415962" y="190891"/>
                    <a:pt x="404043" y="200426"/>
                  </a:cubicBezTo>
                  <a:cubicBezTo>
                    <a:pt x="393590" y="208789"/>
                    <a:pt x="377917" y="207139"/>
                    <a:pt x="365943" y="213126"/>
                  </a:cubicBezTo>
                  <a:cubicBezTo>
                    <a:pt x="352291" y="219952"/>
                    <a:pt x="340543" y="230059"/>
                    <a:pt x="327843" y="238526"/>
                  </a:cubicBezTo>
                  <a:cubicBezTo>
                    <a:pt x="267671" y="328784"/>
                    <a:pt x="331254" y="255130"/>
                    <a:pt x="289743" y="238526"/>
                  </a:cubicBezTo>
                  <a:cubicBezTo>
                    <a:pt x="273537" y="232044"/>
                    <a:pt x="255876" y="246993"/>
                    <a:pt x="238943" y="251226"/>
                  </a:cubicBezTo>
                  <a:cubicBezTo>
                    <a:pt x="226243" y="259693"/>
                    <a:pt x="212569" y="266855"/>
                    <a:pt x="200843" y="276626"/>
                  </a:cubicBezTo>
                  <a:cubicBezTo>
                    <a:pt x="187045" y="288124"/>
                    <a:pt x="177358" y="304287"/>
                    <a:pt x="162743" y="314726"/>
                  </a:cubicBezTo>
                  <a:cubicBezTo>
                    <a:pt x="101080" y="358771"/>
                    <a:pt x="129118" y="325188"/>
                    <a:pt x="73843" y="352826"/>
                  </a:cubicBezTo>
                  <a:cubicBezTo>
                    <a:pt x="60191" y="359652"/>
                    <a:pt x="48443" y="369759"/>
                    <a:pt x="35743" y="378226"/>
                  </a:cubicBezTo>
                  <a:cubicBezTo>
                    <a:pt x="0" y="235254"/>
                    <a:pt x="21667" y="393678"/>
                    <a:pt x="61143" y="314726"/>
                  </a:cubicBezTo>
                  <a:cubicBezTo>
                    <a:pt x="74530" y="287952"/>
                    <a:pt x="67972" y="255179"/>
                    <a:pt x="73843" y="225826"/>
                  </a:cubicBezTo>
                  <a:cubicBezTo>
                    <a:pt x="76468" y="212699"/>
                    <a:pt x="78180" y="198179"/>
                    <a:pt x="86543" y="187726"/>
                  </a:cubicBezTo>
                  <a:cubicBezTo>
                    <a:pt x="113605" y="153898"/>
                    <a:pt x="129613" y="168032"/>
                    <a:pt x="162743" y="149626"/>
                  </a:cubicBezTo>
                  <a:cubicBezTo>
                    <a:pt x="189428" y="134801"/>
                    <a:pt x="238943" y="98826"/>
                    <a:pt x="238943" y="98826"/>
                  </a:cubicBezTo>
                  <a:cubicBezTo>
                    <a:pt x="247410" y="86126"/>
                    <a:pt x="252424" y="70261"/>
                    <a:pt x="264343" y="60726"/>
                  </a:cubicBezTo>
                  <a:cubicBezTo>
                    <a:pt x="274796" y="52363"/>
                    <a:pt x="290469" y="54013"/>
                    <a:pt x="302443" y="48026"/>
                  </a:cubicBezTo>
                  <a:cubicBezTo>
                    <a:pt x="398496" y="0"/>
                    <a:pt x="259311" y="32780"/>
                    <a:pt x="442143" y="9926"/>
                  </a:cubicBezTo>
                  <a:cubicBezTo>
                    <a:pt x="509876" y="14159"/>
                    <a:pt x="578100" y="13456"/>
                    <a:pt x="645343" y="22626"/>
                  </a:cubicBezTo>
                  <a:cubicBezTo>
                    <a:pt x="671871" y="26244"/>
                    <a:pt x="721543" y="48026"/>
                    <a:pt x="721543" y="48026"/>
                  </a:cubicBezTo>
                  <a:cubicBezTo>
                    <a:pt x="730010" y="60726"/>
                    <a:pt x="734000" y="78036"/>
                    <a:pt x="746943" y="86126"/>
                  </a:cubicBezTo>
                  <a:cubicBezTo>
                    <a:pt x="769647" y="100316"/>
                    <a:pt x="797743" y="103059"/>
                    <a:pt x="823143" y="111526"/>
                  </a:cubicBezTo>
                  <a:cubicBezTo>
                    <a:pt x="835843" y="115759"/>
                    <a:pt x="850104" y="116800"/>
                    <a:pt x="861243" y="124226"/>
                  </a:cubicBezTo>
                  <a:lnTo>
                    <a:pt x="899343" y="149626"/>
                  </a:lnTo>
                  <a:cubicBezTo>
                    <a:pt x="906963" y="172485"/>
                    <a:pt x="929110" y="216200"/>
                    <a:pt x="899343" y="238526"/>
                  </a:cubicBezTo>
                  <a:cubicBezTo>
                    <a:pt x="888633" y="246558"/>
                    <a:pt x="874115" y="229504"/>
                    <a:pt x="861243" y="225826"/>
                  </a:cubicBezTo>
                  <a:cubicBezTo>
                    <a:pt x="844460" y="221031"/>
                    <a:pt x="827376" y="217359"/>
                    <a:pt x="810443" y="213126"/>
                  </a:cubicBezTo>
                  <a:cubicBezTo>
                    <a:pt x="701254" y="140333"/>
                    <a:pt x="839403" y="227606"/>
                    <a:pt x="734243" y="175026"/>
                  </a:cubicBezTo>
                  <a:cubicBezTo>
                    <a:pt x="650846" y="133328"/>
                    <a:pt x="751002" y="156991"/>
                    <a:pt x="619943" y="124226"/>
                  </a:cubicBezTo>
                  <a:lnTo>
                    <a:pt x="569143" y="111526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8" grpId="0"/>
      <p:bldP spid="19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大波 3"/>
          <p:cNvSpPr/>
          <p:nvPr/>
        </p:nvSpPr>
        <p:spPr>
          <a:xfrm>
            <a:off x="323528" y="1124744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た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19872" y="188640"/>
            <a:ext cx="2232248" cy="584775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話声の粘土</a:t>
            </a:r>
            <a:endParaRPr kumimoji="1" lang="ja-JP" altLang="en-US" sz="3200" dirty="0"/>
          </a:p>
        </p:txBody>
      </p:sp>
      <p:sp>
        <p:nvSpPr>
          <p:cNvPr id="13" name="大波 12"/>
          <p:cNvSpPr/>
          <p:nvPr/>
        </p:nvSpPr>
        <p:spPr>
          <a:xfrm>
            <a:off x="1331640" y="1124744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ま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大波 14"/>
          <p:cNvSpPr/>
          <p:nvPr/>
        </p:nvSpPr>
        <p:spPr>
          <a:xfrm>
            <a:off x="2339752" y="1124744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ご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大波 15"/>
          <p:cNvSpPr/>
          <p:nvPr/>
        </p:nvSpPr>
        <p:spPr>
          <a:xfrm>
            <a:off x="3347864" y="1124744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や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大波 20"/>
          <p:cNvSpPr/>
          <p:nvPr/>
        </p:nvSpPr>
        <p:spPr>
          <a:xfrm>
            <a:off x="4355976" y="1124744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き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36096" y="11967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音の渡りを作る</a:t>
            </a:r>
            <a:endParaRPr kumimoji="1" lang="ja-JP" altLang="en-US" sz="2800" dirty="0"/>
          </a:p>
        </p:txBody>
      </p:sp>
      <p:sp>
        <p:nvSpPr>
          <p:cNvPr id="23" name="大波 22"/>
          <p:cNvSpPr/>
          <p:nvPr/>
        </p:nvSpPr>
        <p:spPr>
          <a:xfrm>
            <a:off x="323528" y="3789040"/>
            <a:ext cx="1440160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ド　</a:t>
            </a:r>
            <a:r>
              <a:rPr lang="ja-JP" alt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♩</a:t>
            </a:r>
            <a:endParaRPr kumimoji="1" lang="ja-JP" altLang="en-US" sz="36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大波 23"/>
          <p:cNvSpPr/>
          <p:nvPr/>
        </p:nvSpPr>
        <p:spPr>
          <a:xfrm>
            <a:off x="1763688" y="3573016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レ　</a:t>
            </a:r>
            <a:r>
              <a:rPr lang="ja-JP" alt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♩</a:t>
            </a:r>
            <a:endParaRPr kumimoji="1" lang="ja-JP" altLang="en-US" sz="36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大波 24"/>
          <p:cNvSpPr/>
          <p:nvPr/>
        </p:nvSpPr>
        <p:spPr>
          <a:xfrm>
            <a:off x="2771800" y="3356992"/>
            <a:ext cx="2160240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ミ　</a:t>
            </a:r>
            <a:r>
              <a:rPr lang="ja-JP" alt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♩</a:t>
            </a:r>
            <a:endParaRPr kumimoji="1" lang="ja-JP" altLang="en-US" sz="36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4048" y="342900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音の高さや長さを作る</a:t>
            </a:r>
            <a:endParaRPr kumimoji="1" lang="ja-JP" altLang="en-US" sz="2800" dirty="0"/>
          </a:p>
        </p:txBody>
      </p:sp>
      <p:sp>
        <p:nvSpPr>
          <p:cNvPr id="27" name="大波 26"/>
          <p:cNvSpPr/>
          <p:nvPr/>
        </p:nvSpPr>
        <p:spPr>
          <a:xfrm>
            <a:off x="395536" y="2564904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さ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大波 27"/>
          <p:cNvSpPr/>
          <p:nvPr/>
        </p:nvSpPr>
        <p:spPr>
          <a:xfrm>
            <a:off x="1403648" y="2132856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か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大波 28"/>
          <p:cNvSpPr/>
          <p:nvPr/>
        </p:nvSpPr>
        <p:spPr>
          <a:xfrm>
            <a:off x="2411760" y="2132856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な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63888" y="22768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アクセントを作る</a:t>
            </a:r>
            <a:endParaRPr kumimoji="1" lang="ja-JP" altLang="en-US" sz="2800" dirty="0"/>
          </a:p>
        </p:txBody>
      </p:sp>
      <p:sp>
        <p:nvSpPr>
          <p:cNvPr id="31" name="大波 30"/>
          <p:cNvSpPr/>
          <p:nvPr/>
        </p:nvSpPr>
        <p:spPr>
          <a:xfrm>
            <a:off x="323528" y="4797152"/>
            <a:ext cx="1080120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な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大波 32"/>
          <p:cNvSpPr/>
          <p:nvPr/>
        </p:nvSpPr>
        <p:spPr>
          <a:xfrm>
            <a:off x="1403648" y="5157192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ん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大波 33"/>
          <p:cNvSpPr/>
          <p:nvPr/>
        </p:nvSpPr>
        <p:spPr>
          <a:xfrm>
            <a:off x="2267744" y="5229200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で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大波 34"/>
          <p:cNvSpPr/>
          <p:nvPr/>
        </p:nvSpPr>
        <p:spPr>
          <a:xfrm>
            <a:off x="3203848" y="5301208"/>
            <a:ext cx="1008112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す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大波 35"/>
          <p:cNvSpPr/>
          <p:nvPr/>
        </p:nvSpPr>
        <p:spPr>
          <a:xfrm rot="19369373">
            <a:off x="3995348" y="5029150"/>
            <a:ext cx="1224136" cy="648072"/>
          </a:xfrm>
          <a:prstGeom prst="wave">
            <a:avLst/>
          </a:prstGeom>
          <a:solidFill>
            <a:srgbClr val="CC9900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か？</a:t>
            </a:r>
            <a:endParaRPr kumimoji="1" lang="ja-JP" alt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64088" y="49411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気持ちや意図を伝える</a:t>
            </a:r>
            <a:endParaRPr kumimoji="1" lang="ja-JP" altLang="en-US" sz="2800" dirty="0"/>
          </a:p>
        </p:txBody>
      </p:sp>
      <p:grpSp>
        <p:nvGrpSpPr>
          <p:cNvPr id="32" name="グループ化 56"/>
          <p:cNvGrpSpPr>
            <a:grpSpLocks/>
          </p:cNvGrpSpPr>
          <p:nvPr/>
        </p:nvGrpSpPr>
        <p:grpSpPr bwMode="auto">
          <a:xfrm>
            <a:off x="611560" y="188641"/>
            <a:ext cx="648096" cy="720080"/>
            <a:chOff x="6732240" y="1340768"/>
            <a:chExt cx="1071736" cy="1214535"/>
          </a:xfrm>
        </p:grpSpPr>
        <p:grpSp>
          <p:nvGrpSpPr>
            <p:cNvPr id="38" name="グループ化 32"/>
            <p:cNvGrpSpPr>
              <a:grpSpLocks/>
            </p:cNvGrpSpPr>
            <p:nvPr/>
          </p:nvGrpSpPr>
          <p:grpSpPr bwMode="auto">
            <a:xfrm>
              <a:off x="6732240" y="1412776"/>
              <a:ext cx="1071736" cy="1142527"/>
              <a:chOff x="3635895" y="2924944"/>
              <a:chExt cx="1008112" cy="1008112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3635895" y="2924445"/>
                <a:ext cx="1008112" cy="10086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2" name="月 41"/>
              <p:cNvSpPr/>
              <p:nvPr/>
            </p:nvSpPr>
            <p:spPr>
              <a:xfrm rot="5174599">
                <a:off x="3851875" y="3221851"/>
                <a:ext cx="72844" cy="212077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3" name="月 42"/>
              <p:cNvSpPr/>
              <p:nvPr/>
            </p:nvSpPr>
            <p:spPr>
              <a:xfrm rot="5174599">
                <a:off x="4427619" y="3222598"/>
                <a:ext cx="72844" cy="210583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3852452" y="3428751"/>
                <a:ext cx="71688" cy="714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4427450" y="3428751"/>
                <a:ext cx="73181" cy="714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4140698" y="3500194"/>
                <a:ext cx="71688" cy="72844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39" name="弦 38"/>
            <p:cNvSpPr/>
            <p:nvPr/>
          </p:nvSpPr>
          <p:spPr>
            <a:xfrm rot="17292839">
              <a:off x="7183967" y="2243325"/>
              <a:ext cx="234969" cy="211171"/>
            </a:xfrm>
            <a:prstGeom prst="chord">
              <a:avLst/>
            </a:prstGeom>
            <a:solidFill>
              <a:srgbClr val="FFC000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6732240" y="1340768"/>
              <a:ext cx="928838" cy="393732"/>
            </a:xfrm>
            <a:custGeom>
              <a:avLst/>
              <a:gdLst>
                <a:gd name="connsiteX0" fmla="*/ 683443 w 929110"/>
                <a:gd name="connsiteY0" fmla="*/ 22626 h 393678"/>
                <a:gd name="connsiteX1" fmla="*/ 658043 w 929110"/>
                <a:gd name="connsiteY1" fmla="*/ 60726 h 393678"/>
                <a:gd name="connsiteX2" fmla="*/ 619943 w 929110"/>
                <a:gd name="connsiteY2" fmla="*/ 73426 h 393678"/>
                <a:gd name="connsiteX3" fmla="*/ 543743 w 929110"/>
                <a:gd name="connsiteY3" fmla="*/ 124226 h 393678"/>
                <a:gd name="connsiteX4" fmla="*/ 505643 w 929110"/>
                <a:gd name="connsiteY4" fmla="*/ 149626 h 393678"/>
                <a:gd name="connsiteX5" fmla="*/ 467543 w 929110"/>
                <a:gd name="connsiteY5" fmla="*/ 175026 h 393678"/>
                <a:gd name="connsiteX6" fmla="*/ 429443 w 929110"/>
                <a:gd name="connsiteY6" fmla="*/ 162326 h 393678"/>
                <a:gd name="connsiteX7" fmla="*/ 404043 w 929110"/>
                <a:gd name="connsiteY7" fmla="*/ 200426 h 393678"/>
                <a:gd name="connsiteX8" fmla="*/ 365943 w 929110"/>
                <a:gd name="connsiteY8" fmla="*/ 213126 h 393678"/>
                <a:gd name="connsiteX9" fmla="*/ 327843 w 929110"/>
                <a:gd name="connsiteY9" fmla="*/ 238526 h 393678"/>
                <a:gd name="connsiteX10" fmla="*/ 289743 w 929110"/>
                <a:gd name="connsiteY10" fmla="*/ 238526 h 393678"/>
                <a:gd name="connsiteX11" fmla="*/ 238943 w 929110"/>
                <a:gd name="connsiteY11" fmla="*/ 251226 h 393678"/>
                <a:gd name="connsiteX12" fmla="*/ 200843 w 929110"/>
                <a:gd name="connsiteY12" fmla="*/ 276626 h 393678"/>
                <a:gd name="connsiteX13" fmla="*/ 162743 w 929110"/>
                <a:gd name="connsiteY13" fmla="*/ 314726 h 393678"/>
                <a:gd name="connsiteX14" fmla="*/ 73843 w 929110"/>
                <a:gd name="connsiteY14" fmla="*/ 352826 h 393678"/>
                <a:gd name="connsiteX15" fmla="*/ 35743 w 929110"/>
                <a:gd name="connsiteY15" fmla="*/ 378226 h 393678"/>
                <a:gd name="connsiteX16" fmla="*/ 61143 w 929110"/>
                <a:gd name="connsiteY16" fmla="*/ 314726 h 393678"/>
                <a:gd name="connsiteX17" fmla="*/ 73843 w 929110"/>
                <a:gd name="connsiteY17" fmla="*/ 225826 h 393678"/>
                <a:gd name="connsiteX18" fmla="*/ 86543 w 929110"/>
                <a:gd name="connsiteY18" fmla="*/ 187726 h 393678"/>
                <a:gd name="connsiteX19" fmla="*/ 162743 w 929110"/>
                <a:gd name="connsiteY19" fmla="*/ 149626 h 393678"/>
                <a:gd name="connsiteX20" fmla="*/ 238943 w 929110"/>
                <a:gd name="connsiteY20" fmla="*/ 98826 h 393678"/>
                <a:gd name="connsiteX21" fmla="*/ 264343 w 929110"/>
                <a:gd name="connsiteY21" fmla="*/ 60726 h 393678"/>
                <a:gd name="connsiteX22" fmla="*/ 302443 w 929110"/>
                <a:gd name="connsiteY22" fmla="*/ 48026 h 393678"/>
                <a:gd name="connsiteX23" fmla="*/ 442143 w 929110"/>
                <a:gd name="connsiteY23" fmla="*/ 9926 h 393678"/>
                <a:gd name="connsiteX24" fmla="*/ 645343 w 929110"/>
                <a:gd name="connsiteY24" fmla="*/ 22626 h 393678"/>
                <a:gd name="connsiteX25" fmla="*/ 721543 w 929110"/>
                <a:gd name="connsiteY25" fmla="*/ 48026 h 393678"/>
                <a:gd name="connsiteX26" fmla="*/ 746943 w 929110"/>
                <a:gd name="connsiteY26" fmla="*/ 86126 h 393678"/>
                <a:gd name="connsiteX27" fmla="*/ 823143 w 929110"/>
                <a:gd name="connsiteY27" fmla="*/ 111526 h 393678"/>
                <a:gd name="connsiteX28" fmla="*/ 861243 w 929110"/>
                <a:gd name="connsiteY28" fmla="*/ 124226 h 393678"/>
                <a:gd name="connsiteX29" fmla="*/ 899343 w 929110"/>
                <a:gd name="connsiteY29" fmla="*/ 149626 h 393678"/>
                <a:gd name="connsiteX30" fmla="*/ 899343 w 929110"/>
                <a:gd name="connsiteY30" fmla="*/ 238526 h 393678"/>
                <a:gd name="connsiteX31" fmla="*/ 861243 w 929110"/>
                <a:gd name="connsiteY31" fmla="*/ 225826 h 393678"/>
                <a:gd name="connsiteX32" fmla="*/ 810443 w 929110"/>
                <a:gd name="connsiteY32" fmla="*/ 213126 h 393678"/>
                <a:gd name="connsiteX33" fmla="*/ 734243 w 929110"/>
                <a:gd name="connsiteY33" fmla="*/ 175026 h 393678"/>
                <a:gd name="connsiteX34" fmla="*/ 619943 w 929110"/>
                <a:gd name="connsiteY34" fmla="*/ 124226 h 393678"/>
                <a:gd name="connsiteX35" fmla="*/ 569143 w 929110"/>
                <a:gd name="connsiteY35" fmla="*/ 111526 h 3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9110" h="393678">
                  <a:moveTo>
                    <a:pt x="683443" y="22626"/>
                  </a:moveTo>
                  <a:cubicBezTo>
                    <a:pt x="674976" y="35326"/>
                    <a:pt x="669962" y="51191"/>
                    <a:pt x="658043" y="60726"/>
                  </a:cubicBezTo>
                  <a:cubicBezTo>
                    <a:pt x="647590" y="69089"/>
                    <a:pt x="631645" y="66925"/>
                    <a:pt x="619943" y="73426"/>
                  </a:cubicBezTo>
                  <a:cubicBezTo>
                    <a:pt x="593258" y="88251"/>
                    <a:pt x="569143" y="107293"/>
                    <a:pt x="543743" y="124226"/>
                  </a:cubicBezTo>
                  <a:lnTo>
                    <a:pt x="505643" y="149626"/>
                  </a:lnTo>
                  <a:lnTo>
                    <a:pt x="467543" y="175026"/>
                  </a:lnTo>
                  <a:cubicBezTo>
                    <a:pt x="454843" y="170793"/>
                    <a:pt x="441872" y="157354"/>
                    <a:pt x="429443" y="162326"/>
                  </a:cubicBezTo>
                  <a:cubicBezTo>
                    <a:pt x="415271" y="167995"/>
                    <a:pt x="415962" y="190891"/>
                    <a:pt x="404043" y="200426"/>
                  </a:cubicBezTo>
                  <a:cubicBezTo>
                    <a:pt x="393590" y="208789"/>
                    <a:pt x="377917" y="207139"/>
                    <a:pt x="365943" y="213126"/>
                  </a:cubicBezTo>
                  <a:cubicBezTo>
                    <a:pt x="352291" y="219952"/>
                    <a:pt x="340543" y="230059"/>
                    <a:pt x="327843" y="238526"/>
                  </a:cubicBezTo>
                  <a:cubicBezTo>
                    <a:pt x="267671" y="328784"/>
                    <a:pt x="331254" y="255130"/>
                    <a:pt x="289743" y="238526"/>
                  </a:cubicBezTo>
                  <a:cubicBezTo>
                    <a:pt x="273537" y="232044"/>
                    <a:pt x="255876" y="246993"/>
                    <a:pt x="238943" y="251226"/>
                  </a:cubicBezTo>
                  <a:cubicBezTo>
                    <a:pt x="226243" y="259693"/>
                    <a:pt x="212569" y="266855"/>
                    <a:pt x="200843" y="276626"/>
                  </a:cubicBezTo>
                  <a:cubicBezTo>
                    <a:pt x="187045" y="288124"/>
                    <a:pt x="177358" y="304287"/>
                    <a:pt x="162743" y="314726"/>
                  </a:cubicBezTo>
                  <a:cubicBezTo>
                    <a:pt x="101080" y="358771"/>
                    <a:pt x="129118" y="325188"/>
                    <a:pt x="73843" y="352826"/>
                  </a:cubicBezTo>
                  <a:cubicBezTo>
                    <a:pt x="60191" y="359652"/>
                    <a:pt x="48443" y="369759"/>
                    <a:pt x="35743" y="378226"/>
                  </a:cubicBezTo>
                  <a:cubicBezTo>
                    <a:pt x="0" y="235254"/>
                    <a:pt x="21667" y="393678"/>
                    <a:pt x="61143" y="314726"/>
                  </a:cubicBezTo>
                  <a:cubicBezTo>
                    <a:pt x="74530" y="287952"/>
                    <a:pt x="67972" y="255179"/>
                    <a:pt x="73843" y="225826"/>
                  </a:cubicBezTo>
                  <a:cubicBezTo>
                    <a:pt x="76468" y="212699"/>
                    <a:pt x="78180" y="198179"/>
                    <a:pt x="86543" y="187726"/>
                  </a:cubicBezTo>
                  <a:cubicBezTo>
                    <a:pt x="113605" y="153898"/>
                    <a:pt x="129613" y="168032"/>
                    <a:pt x="162743" y="149626"/>
                  </a:cubicBezTo>
                  <a:cubicBezTo>
                    <a:pt x="189428" y="134801"/>
                    <a:pt x="238943" y="98826"/>
                    <a:pt x="238943" y="98826"/>
                  </a:cubicBezTo>
                  <a:cubicBezTo>
                    <a:pt x="247410" y="86126"/>
                    <a:pt x="252424" y="70261"/>
                    <a:pt x="264343" y="60726"/>
                  </a:cubicBezTo>
                  <a:cubicBezTo>
                    <a:pt x="274796" y="52363"/>
                    <a:pt x="290469" y="54013"/>
                    <a:pt x="302443" y="48026"/>
                  </a:cubicBezTo>
                  <a:cubicBezTo>
                    <a:pt x="398496" y="0"/>
                    <a:pt x="259311" y="32780"/>
                    <a:pt x="442143" y="9926"/>
                  </a:cubicBezTo>
                  <a:cubicBezTo>
                    <a:pt x="509876" y="14159"/>
                    <a:pt x="578100" y="13456"/>
                    <a:pt x="645343" y="22626"/>
                  </a:cubicBezTo>
                  <a:cubicBezTo>
                    <a:pt x="671871" y="26244"/>
                    <a:pt x="721543" y="48026"/>
                    <a:pt x="721543" y="48026"/>
                  </a:cubicBezTo>
                  <a:cubicBezTo>
                    <a:pt x="730010" y="60726"/>
                    <a:pt x="734000" y="78036"/>
                    <a:pt x="746943" y="86126"/>
                  </a:cubicBezTo>
                  <a:cubicBezTo>
                    <a:pt x="769647" y="100316"/>
                    <a:pt x="797743" y="103059"/>
                    <a:pt x="823143" y="111526"/>
                  </a:cubicBezTo>
                  <a:cubicBezTo>
                    <a:pt x="835843" y="115759"/>
                    <a:pt x="850104" y="116800"/>
                    <a:pt x="861243" y="124226"/>
                  </a:cubicBezTo>
                  <a:lnTo>
                    <a:pt x="899343" y="149626"/>
                  </a:lnTo>
                  <a:cubicBezTo>
                    <a:pt x="906963" y="172485"/>
                    <a:pt x="929110" y="216200"/>
                    <a:pt x="899343" y="238526"/>
                  </a:cubicBezTo>
                  <a:cubicBezTo>
                    <a:pt x="888633" y="246558"/>
                    <a:pt x="874115" y="229504"/>
                    <a:pt x="861243" y="225826"/>
                  </a:cubicBezTo>
                  <a:cubicBezTo>
                    <a:pt x="844460" y="221031"/>
                    <a:pt x="827376" y="217359"/>
                    <a:pt x="810443" y="213126"/>
                  </a:cubicBezTo>
                  <a:cubicBezTo>
                    <a:pt x="701254" y="140333"/>
                    <a:pt x="839403" y="227606"/>
                    <a:pt x="734243" y="175026"/>
                  </a:cubicBezTo>
                  <a:cubicBezTo>
                    <a:pt x="650846" y="133328"/>
                    <a:pt x="751002" y="156991"/>
                    <a:pt x="619943" y="124226"/>
                  </a:cubicBezTo>
                  <a:lnTo>
                    <a:pt x="569143" y="111526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1772816"/>
            <a:ext cx="8496944" cy="132343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話声の粘土を持たないまま、人工的な</a:t>
            </a:r>
            <a:endParaRPr lang="en-US" altLang="ja-JP" sz="4000" dirty="0" smtClean="0"/>
          </a:p>
          <a:p>
            <a:r>
              <a:rPr lang="ja-JP" altLang="en-US" sz="4000" dirty="0" smtClean="0"/>
              <a:t>学習により音を覚え、声を出している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60648"/>
            <a:ext cx="8352928" cy="1323439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発達障害の子どもの多くは、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話声が十分に形成されていない</a:t>
            </a:r>
            <a:endParaRPr kumimoji="1" lang="ja-JP" altLang="en-US" sz="4000" dirty="0"/>
          </a:p>
        </p:txBody>
      </p:sp>
      <p:grpSp>
        <p:nvGrpSpPr>
          <p:cNvPr id="2" name="グループ化 13"/>
          <p:cNvGrpSpPr/>
          <p:nvPr/>
        </p:nvGrpSpPr>
        <p:grpSpPr>
          <a:xfrm>
            <a:off x="2123728" y="3140968"/>
            <a:ext cx="963747" cy="864096"/>
            <a:chOff x="799941" y="3429000"/>
            <a:chExt cx="963747" cy="864096"/>
          </a:xfrm>
          <a:blipFill>
            <a:blip r:embed="rId2"/>
            <a:tile tx="0" ty="0" sx="100000" sy="100000" flip="none" algn="tl"/>
          </a:blipFill>
        </p:grpSpPr>
        <p:sp>
          <p:nvSpPr>
            <p:cNvPr id="6" name="フリーフォーム 5"/>
            <p:cNvSpPr/>
            <p:nvPr/>
          </p:nvSpPr>
          <p:spPr>
            <a:xfrm>
              <a:off x="799941" y="3429000"/>
              <a:ext cx="963747" cy="864096"/>
            </a:xfrm>
            <a:custGeom>
              <a:avLst/>
              <a:gdLst>
                <a:gd name="connsiteX0" fmla="*/ 312579 w 894203"/>
                <a:gd name="connsiteY0" fmla="*/ 33020 h 856272"/>
                <a:gd name="connsiteX1" fmla="*/ 297339 w 894203"/>
                <a:gd name="connsiteY1" fmla="*/ 261620 h 856272"/>
                <a:gd name="connsiteX2" fmla="*/ 114459 w 894203"/>
                <a:gd name="connsiteY2" fmla="*/ 276860 h 856272"/>
                <a:gd name="connsiteX3" fmla="*/ 99219 w 894203"/>
                <a:gd name="connsiteY3" fmla="*/ 322580 h 856272"/>
                <a:gd name="connsiteX4" fmla="*/ 23019 w 894203"/>
                <a:gd name="connsiteY4" fmla="*/ 429260 h 856272"/>
                <a:gd name="connsiteX5" fmla="*/ 7779 w 894203"/>
                <a:gd name="connsiteY5" fmla="*/ 490220 h 856272"/>
                <a:gd name="connsiteX6" fmla="*/ 53499 w 894203"/>
                <a:gd name="connsiteY6" fmla="*/ 505460 h 856272"/>
                <a:gd name="connsiteX7" fmla="*/ 99219 w 894203"/>
                <a:gd name="connsiteY7" fmla="*/ 551180 h 856272"/>
                <a:gd name="connsiteX8" fmla="*/ 160179 w 894203"/>
                <a:gd name="connsiteY8" fmla="*/ 566420 h 856272"/>
                <a:gd name="connsiteX9" fmla="*/ 221139 w 894203"/>
                <a:gd name="connsiteY9" fmla="*/ 596900 h 856272"/>
                <a:gd name="connsiteX10" fmla="*/ 266859 w 894203"/>
                <a:gd name="connsiteY10" fmla="*/ 612140 h 856272"/>
                <a:gd name="connsiteX11" fmla="*/ 282099 w 894203"/>
                <a:gd name="connsiteY11" fmla="*/ 825500 h 856272"/>
                <a:gd name="connsiteX12" fmla="*/ 388779 w 894203"/>
                <a:gd name="connsiteY12" fmla="*/ 795020 h 856272"/>
                <a:gd name="connsiteX13" fmla="*/ 480219 w 894203"/>
                <a:gd name="connsiteY13" fmla="*/ 749300 h 856272"/>
                <a:gd name="connsiteX14" fmla="*/ 541179 w 894203"/>
                <a:gd name="connsiteY14" fmla="*/ 734060 h 856272"/>
                <a:gd name="connsiteX15" fmla="*/ 647859 w 894203"/>
                <a:gd name="connsiteY15" fmla="*/ 703580 h 856272"/>
                <a:gd name="connsiteX16" fmla="*/ 693579 w 894203"/>
                <a:gd name="connsiteY16" fmla="*/ 673100 h 856272"/>
                <a:gd name="connsiteX17" fmla="*/ 724059 w 894203"/>
                <a:gd name="connsiteY17" fmla="*/ 627380 h 856272"/>
                <a:gd name="connsiteX18" fmla="*/ 785019 w 894203"/>
                <a:gd name="connsiteY18" fmla="*/ 612140 h 856272"/>
                <a:gd name="connsiteX19" fmla="*/ 845979 w 894203"/>
                <a:gd name="connsiteY19" fmla="*/ 581660 h 856272"/>
                <a:gd name="connsiteX20" fmla="*/ 876459 w 894203"/>
                <a:gd name="connsiteY20" fmla="*/ 474980 h 856272"/>
                <a:gd name="connsiteX21" fmla="*/ 891699 w 894203"/>
                <a:gd name="connsiteY21" fmla="*/ 414020 h 856272"/>
                <a:gd name="connsiteX22" fmla="*/ 876459 w 894203"/>
                <a:gd name="connsiteY22" fmla="*/ 246380 h 856272"/>
                <a:gd name="connsiteX23" fmla="*/ 830739 w 894203"/>
                <a:gd name="connsiteY23" fmla="*/ 231140 h 856272"/>
                <a:gd name="connsiteX24" fmla="*/ 724059 w 894203"/>
                <a:gd name="connsiteY24" fmla="*/ 215900 h 856272"/>
                <a:gd name="connsiteX25" fmla="*/ 693579 w 894203"/>
                <a:gd name="connsiteY25" fmla="*/ 170180 h 856272"/>
                <a:gd name="connsiteX26" fmla="*/ 571659 w 894203"/>
                <a:gd name="connsiteY26" fmla="*/ 139700 h 856272"/>
                <a:gd name="connsiteX27" fmla="*/ 480219 w 894203"/>
                <a:gd name="connsiteY27" fmla="*/ 93980 h 856272"/>
                <a:gd name="connsiteX28" fmla="*/ 419259 w 894203"/>
                <a:gd name="connsiteY28" fmla="*/ 63500 h 856272"/>
                <a:gd name="connsiteX29" fmla="*/ 312579 w 894203"/>
                <a:gd name="connsiteY29" fmla="*/ 33020 h 85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4203" h="856272">
                  <a:moveTo>
                    <a:pt x="312579" y="33020"/>
                  </a:moveTo>
                  <a:cubicBezTo>
                    <a:pt x="292259" y="66040"/>
                    <a:pt x="345497" y="202349"/>
                    <a:pt x="297339" y="261620"/>
                  </a:cubicBezTo>
                  <a:cubicBezTo>
                    <a:pt x="258765" y="309096"/>
                    <a:pt x="172925" y="258870"/>
                    <a:pt x="114459" y="276860"/>
                  </a:cubicBezTo>
                  <a:cubicBezTo>
                    <a:pt x="99105" y="281584"/>
                    <a:pt x="106403" y="308212"/>
                    <a:pt x="99219" y="322580"/>
                  </a:cubicBezTo>
                  <a:cubicBezTo>
                    <a:pt x="88077" y="344865"/>
                    <a:pt x="33374" y="415454"/>
                    <a:pt x="23019" y="429260"/>
                  </a:cubicBezTo>
                  <a:cubicBezTo>
                    <a:pt x="17939" y="449580"/>
                    <a:pt x="0" y="470773"/>
                    <a:pt x="7779" y="490220"/>
                  </a:cubicBezTo>
                  <a:cubicBezTo>
                    <a:pt x="13745" y="505135"/>
                    <a:pt x="40133" y="496549"/>
                    <a:pt x="53499" y="505460"/>
                  </a:cubicBezTo>
                  <a:cubicBezTo>
                    <a:pt x="71432" y="517415"/>
                    <a:pt x="80506" y="540487"/>
                    <a:pt x="99219" y="551180"/>
                  </a:cubicBezTo>
                  <a:cubicBezTo>
                    <a:pt x="117405" y="561572"/>
                    <a:pt x="140567" y="559066"/>
                    <a:pt x="160179" y="566420"/>
                  </a:cubicBezTo>
                  <a:cubicBezTo>
                    <a:pt x="181451" y="574397"/>
                    <a:pt x="200257" y="587951"/>
                    <a:pt x="221139" y="596900"/>
                  </a:cubicBezTo>
                  <a:cubicBezTo>
                    <a:pt x="235904" y="603228"/>
                    <a:pt x="251619" y="607060"/>
                    <a:pt x="266859" y="612140"/>
                  </a:cubicBezTo>
                  <a:cubicBezTo>
                    <a:pt x="271939" y="683260"/>
                    <a:pt x="242548" y="766174"/>
                    <a:pt x="282099" y="825500"/>
                  </a:cubicBezTo>
                  <a:cubicBezTo>
                    <a:pt x="302613" y="856272"/>
                    <a:pt x="353356" y="805647"/>
                    <a:pt x="388779" y="795020"/>
                  </a:cubicBezTo>
                  <a:cubicBezTo>
                    <a:pt x="531484" y="752209"/>
                    <a:pt x="330365" y="813523"/>
                    <a:pt x="480219" y="749300"/>
                  </a:cubicBezTo>
                  <a:cubicBezTo>
                    <a:pt x="499471" y="741049"/>
                    <a:pt x="521040" y="739814"/>
                    <a:pt x="541179" y="734060"/>
                  </a:cubicBezTo>
                  <a:cubicBezTo>
                    <a:pt x="694224" y="690333"/>
                    <a:pt x="457288" y="751223"/>
                    <a:pt x="647859" y="703580"/>
                  </a:cubicBezTo>
                  <a:cubicBezTo>
                    <a:pt x="663099" y="693420"/>
                    <a:pt x="680627" y="686052"/>
                    <a:pt x="693579" y="673100"/>
                  </a:cubicBezTo>
                  <a:cubicBezTo>
                    <a:pt x="706531" y="660148"/>
                    <a:pt x="708819" y="637540"/>
                    <a:pt x="724059" y="627380"/>
                  </a:cubicBezTo>
                  <a:cubicBezTo>
                    <a:pt x="741487" y="615762"/>
                    <a:pt x="765407" y="619494"/>
                    <a:pt x="785019" y="612140"/>
                  </a:cubicBezTo>
                  <a:cubicBezTo>
                    <a:pt x="806291" y="604163"/>
                    <a:pt x="825659" y="591820"/>
                    <a:pt x="845979" y="581660"/>
                  </a:cubicBezTo>
                  <a:cubicBezTo>
                    <a:pt x="893622" y="391089"/>
                    <a:pt x="832732" y="628025"/>
                    <a:pt x="876459" y="474980"/>
                  </a:cubicBezTo>
                  <a:cubicBezTo>
                    <a:pt x="882213" y="454841"/>
                    <a:pt x="886619" y="434340"/>
                    <a:pt x="891699" y="414020"/>
                  </a:cubicBezTo>
                  <a:cubicBezTo>
                    <a:pt x="886619" y="358140"/>
                    <a:pt x="894203" y="299611"/>
                    <a:pt x="876459" y="246380"/>
                  </a:cubicBezTo>
                  <a:cubicBezTo>
                    <a:pt x="871379" y="231140"/>
                    <a:pt x="846491" y="234290"/>
                    <a:pt x="830739" y="231140"/>
                  </a:cubicBezTo>
                  <a:cubicBezTo>
                    <a:pt x="795516" y="224095"/>
                    <a:pt x="759619" y="220980"/>
                    <a:pt x="724059" y="215900"/>
                  </a:cubicBezTo>
                  <a:cubicBezTo>
                    <a:pt x="713899" y="200660"/>
                    <a:pt x="707882" y="181622"/>
                    <a:pt x="693579" y="170180"/>
                  </a:cubicBezTo>
                  <a:cubicBezTo>
                    <a:pt x="677958" y="157683"/>
                    <a:pt x="575454" y="140459"/>
                    <a:pt x="571659" y="139700"/>
                  </a:cubicBezTo>
                  <a:cubicBezTo>
                    <a:pt x="483796" y="81125"/>
                    <a:pt x="568554" y="131838"/>
                    <a:pt x="480219" y="93980"/>
                  </a:cubicBezTo>
                  <a:cubicBezTo>
                    <a:pt x="459337" y="85031"/>
                    <a:pt x="441536" y="67955"/>
                    <a:pt x="419259" y="63500"/>
                  </a:cubicBezTo>
                  <a:cubicBezTo>
                    <a:pt x="389371" y="57522"/>
                    <a:pt x="332899" y="0"/>
                    <a:pt x="312579" y="3302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608" y="3501008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お</a:t>
              </a:r>
              <a:endParaRPr kumimoji="1" lang="ja-JP" altLang="en-US" sz="3600" b="1" dirty="0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3419872" y="3212976"/>
            <a:ext cx="869464" cy="741164"/>
            <a:chOff x="2118360" y="3479924"/>
            <a:chExt cx="869464" cy="741164"/>
          </a:xfrm>
          <a:blipFill>
            <a:blip r:embed="rId2"/>
            <a:tile tx="0" ty="0" sx="100000" sy="100000" flip="none" algn="tl"/>
          </a:blipFill>
        </p:grpSpPr>
        <p:sp>
          <p:nvSpPr>
            <p:cNvPr id="8" name="フリーフォーム 7"/>
            <p:cNvSpPr/>
            <p:nvPr/>
          </p:nvSpPr>
          <p:spPr>
            <a:xfrm>
              <a:off x="2118360" y="3479924"/>
              <a:ext cx="869464" cy="741164"/>
            </a:xfrm>
            <a:custGeom>
              <a:avLst/>
              <a:gdLst>
                <a:gd name="connsiteX0" fmla="*/ 426720 w 701040"/>
                <a:gd name="connsiteY0" fmla="*/ 10035 h 618776"/>
                <a:gd name="connsiteX1" fmla="*/ 228600 w 701040"/>
                <a:gd name="connsiteY1" fmla="*/ 25275 h 618776"/>
                <a:gd name="connsiteX2" fmla="*/ 198120 w 701040"/>
                <a:gd name="connsiteY2" fmla="*/ 70995 h 618776"/>
                <a:gd name="connsiteX3" fmla="*/ 137160 w 701040"/>
                <a:gd name="connsiteY3" fmla="*/ 147195 h 618776"/>
                <a:gd name="connsiteX4" fmla="*/ 91440 w 701040"/>
                <a:gd name="connsiteY4" fmla="*/ 192915 h 618776"/>
                <a:gd name="connsiteX5" fmla="*/ 0 w 701040"/>
                <a:gd name="connsiteY5" fmla="*/ 223395 h 618776"/>
                <a:gd name="connsiteX6" fmla="*/ 76200 w 701040"/>
                <a:gd name="connsiteY6" fmla="*/ 330075 h 618776"/>
                <a:gd name="connsiteX7" fmla="*/ 121920 w 701040"/>
                <a:gd name="connsiteY7" fmla="*/ 360555 h 618776"/>
                <a:gd name="connsiteX8" fmla="*/ 137160 w 701040"/>
                <a:gd name="connsiteY8" fmla="*/ 451995 h 618776"/>
                <a:gd name="connsiteX9" fmla="*/ 167640 w 701040"/>
                <a:gd name="connsiteY9" fmla="*/ 497715 h 618776"/>
                <a:gd name="connsiteX10" fmla="*/ 182880 w 701040"/>
                <a:gd name="connsiteY10" fmla="*/ 589155 h 618776"/>
                <a:gd name="connsiteX11" fmla="*/ 381000 w 701040"/>
                <a:gd name="connsiteY11" fmla="*/ 604395 h 618776"/>
                <a:gd name="connsiteX12" fmla="*/ 518160 w 701040"/>
                <a:gd name="connsiteY12" fmla="*/ 573915 h 618776"/>
                <a:gd name="connsiteX13" fmla="*/ 548640 w 701040"/>
                <a:gd name="connsiteY13" fmla="*/ 528195 h 618776"/>
                <a:gd name="connsiteX14" fmla="*/ 640080 w 701040"/>
                <a:gd name="connsiteY14" fmla="*/ 451995 h 618776"/>
                <a:gd name="connsiteX15" fmla="*/ 701040 w 701040"/>
                <a:gd name="connsiteY15" fmla="*/ 436755 h 618776"/>
                <a:gd name="connsiteX16" fmla="*/ 670560 w 701040"/>
                <a:gd name="connsiteY16" fmla="*/ 253875 h 618776"/>
                <a:gd name="connsiteX17" fmla="*/ 624840 w 701040"/>
                <a:gd name="connsiteY17" fmla="*/ 238635 h 618776"/>
                <a:gd name="connsiteX18" fmla="*/ 594360 w 701040"/>
                <a:gd name="connsiteY18" fmla="*/ 192915 h 618776"/>
                <a:gd name="connsiteX19" fmla="*/ 579120 w 701040"/>
                <a:gd name="connsiteY19" fmla="*/ 86235 h 618776"/>
                <a:gd name="connsiteX20" fmla="*/ 487680 w 701040"/>
                <a:gd name="connsiteY20" fmla="*/ 55755 h 618776"/>
                <a:gd name="connsiteX21" fmla="*/ 457200 w 701040"/>
                <a:gd name="connsiteY21" fmla="*/ 10035 h 618776"/>
                <a:gd name="connsiteX22" fmla="*/ 426720 w 701040"/>
                <a:gd name="connsiteY22" fmla="*/ 10035 h 61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1040" h="618776">
                  <a:moveTo>
                    <a:pt x="426720" y="10035"/>
                  </a:moveTo>
                  <a:cubicBezTo>
                    <a:pt x="388620" y="12575"/>
                    <a:pt x="292599" y="8209"/>
                    <a:pt x="228600" y="25275"/>
                  </a:cubicBezTo>
                  <a:cubicBezTo>
                    <a:pt x="210902" y="29994"/>
                    <a:pt x="209110" y="56342"/>
                    <a:pt x="198120" y="70995"/>
                  </a:cubicBezTo>
                  <a:cubicBezTo>
                    <a:pt x="178603" y="97017"/>
                    <a:pt x="158580" y="122715"/>
                    <a:pt x="137160" y="147195"/>
                  </a:cubicBezTo>
                  <a:cubicBezTo>
                    <a:pt x="122968" y="163415"/>
                    <a:pt x="110280" y="182448"/>
                    <a:pt x="91440" y="192915"/>
                  </a:cubicBezTo>
                  <a:cubicBezTo>
                    <a:pt x="63354" y="208518"/>
                    <a:pt x="0" y="223395"/>
                    <a:pt x="0" y="223395"/>
                  </a:cubicBezTo>
                  <a:cubicBezTo>
                    <a:pt x="17307" y="249355"/>
                    <a:pt x="57297" y="311172"/>
                    <a:pt x="76200" y="330075"/>
                  </a:cubicBezTo>
                  <a:cubicBezTo>
                    <a:pt x="89152" y="343027"/>
                    <a:pt x="106680" y="350395"/>
                    <a:pt x="121920" y="360555"/>
                  </a:cubicBezTo>
                  <a:cubicBezTo>
                    <a:pt x="127000" y="391035"/>
                    <a:pt x="127388" y="422680"/>
                    <a:pt x="137160" y="451995"/>
                  </a:cubicBezTo>
                  <a:cubicBezTo>
                    <a:pt x="142952" y="469371"/>
                    <a:pt x="161848" y="480339"/>
                    <a:pt x="167640" y="497715"/>
                  </a:cubicBezTo>
                  <a:cubicBezTo>
                    <a:pt x="177412" y="527030"/>
                    <a:pt x="155242" y="575336"/>
                    <a:pt x="182880" y="589155"/>
                  </a:cubicBezTo>
                  <a:cubicBezTo>
                    <a:pt x="242122" y="618776"/>
                    <a:pt x="314960" y="599315"/>
                    <a:pt x="381000" y="604395"/>
                  </a:cubicBezTo>
                  <a:cubicBezTo>
                    <a:pt x="426720" y="594235"/>
                    <a:pt x="475523" y="593296"/>
                    <a:pt x="518160" y="573915"/>
                  </a:cubicBezTo>
                  <a:cubicBezTo>
                    <a:pt x="534834" y="566336"/>
                    <a:pt x="536914" y="542266"/>
                    <a:pt x="548640" y="528195"/>
                  </a:cubicBezTo>
                  <a:cubicBezTo>
                    <a:pt x="568983" y="503783"/>
                    <a:pt x="609000" y="465315"/>
                    <a:pt x="640080" y="451995"/>
                  </a:cubicBezTo>
                  <a:cubicBezTo>
                    <a:pt x="659332" y="443744"/>
                    <a:pt x="680720" y="441835"/>
                    <a:pt x="701040" y="436755"/>
                  </a:cubicBezTo>
                  <a:cubicBezTo>
                    <a:pt x="690880" y="375795"/>
                    <a:pt x="692745" y="311557"/>
                    <a:pt x="670560" y="253875"/>
                  </a:cubicBezTo>
                  <a:cubicBezTo>
                    <a:pt x="664793" y="238881"/>
                    <a:pt x="637384" y="248670"/>
                    <a:pt x="624840" y="238635"/>
                  </a:cubicBezTo>
                  <a:cubicBezTo>
                    <a:pt x="610537" y="227193"/>
                    <a:pt x="604520" y="208155"/>
                    <a:pt x="594360" y="192915"/>
                  </a:cubicBezTo>
                  <a:cubicBezTo>
                    <a:pt x="589280" y="157355"/>
                    <a:pt x="601173" y="114589"/>
                    <a:pt x="579120" y="86235"/>
                  </a:cubicBezTo>
                  <a:cubicBezTo>
                    <a:pt x="559395" y="60874"/>
                    <a:pt x="487680" y="55755"/>
                    <a:pt x="487680" y="55755"/>
                  </a:cubicBezTo>
                  <a:cubicBezTo>
                    <a:pt x="477520" y="40515"/>
                    <a:pt x="471503" y="21477"/>
                    <a:pt x="457200" y="10035"/>
                  </a:cubicBezTo>
                  <a:cubicBezTo>
                    <a:pt x="444656" y="0"/>
                    <a:pt x="464820" y="7495"/>
                    <a:pt x="426720" y="100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67744" y="3501008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 smtClean="0"/>
                <a:t>は</a:t>
              </a:r>
              <a:endParaRPr kumimoji="1" lang="ja-JP" altLang="en-US" sz="3600" b="1" dirty="0"/>
            </a:p>
          </p:txBody>
        </p:sp>
      </p:grpSp>
      <p:grpSp>
        <p:nvGrpSpPr>
          <p:cNvPr id="14" name="グループ化 14"/>
          <p:cNvGrpSpPr/>
          <p:nvPr/>
        </p:nvGrpSpPr>
        <p:grpSpPr>
          <a:xfrm>
            <a:off x="4716016" y="3140968"/>
            <a:ext cx="742960" cy="799036"/>
            <a:chOff x="3108960" y="3422052"/>
            <a:chExt cx="742960" cy="799036"/>
          </a:xfrm>
          <a:blipFill>
            <a:blip r:embed="rId2"/>
            <a:tile tx="0" ty="0" sx="100000" sy="100000" flip="none" algn="tl"/>
          </a:blipFill>
        </p:grpSpPr>
        <p:sp>
          <p:nvSpPr>
            <p:cNvPr id="9" name="フリーフォーム 8"/>
            <p:cNvSpPr/>
            <p:nvPr/>
          </p:nvSpPr>
          <p:spPr>
            <a:xfrm>
              <a:off x="3108960" y="3422052"/>
              <a:ext cx="742960" cy="799036"/>
            </a:xfrm>
            <a:custGeom>
              <a:avLst/>
              <a:gdLst>
                <a:gd name="connsiteX0" fmla="*/ 365760 w 598095"/>
                <a:gd name="connsiteY0" fmla="*/ 98388 h 772726"/>
                <a:gd name="connsiteX1" fmla="*/ 121920 w 598095"/>
                <a:gd name="connsiteY1" fmla="*/ 83148 h 772726"/>
                <a:gd name="connsiteX2" fmla="*/ 91440 w 598095"/>
                <a:gd name="connsiteY2" fmla="*/ 144108 h 772726"/>
                <a:gd name="connsiteX3" fmla="*/ 76200 w 598095"/>
                <a:gd name="connsiteY3" fmla="*/ 205068 h 772726"/>
                <a:gd name="connsiteX4" fmla="*/ 45720 w 598095"/>
                <a:gd name="connsiteY4" fmla="*/ 296508 h 772726"/>
                <a:gd name="connsiteX5" fmla="*/ 30480 w 598095"/>
                <a:gd name="connsiteY5" fmla="*/ 357468 h 772726"/>
                <a:gd name="connsiteX6" fmla="*/ 0 w 598095"/>
                <a:gd name="connsiteY6" fmla="*/ 403188 h 772726"/>
                <a:gd name="connsiteX7" fmla="*/ 15240 w 598095"/>
                <a:gd name="connsiteY7" fmla="*/ 601308 h 772726"/>
                <a:gd name="connsiteX8" fmla="*/ 30480 w 598095"/>
                <a:gd name="connsiteY8" fmla="*/ 677508 h 772726"/>
                <a:gd name="connsiteX9" fmla="*/ 167640 w 598095"/>
                <a:gd name="connsiteY9" fmla="*/ 753708 h 772726"/>
                <a:gd name="connsiteX10" fmla="*/ 259080 w 598095"/>
                <a:gd name="connsiteY10" fmla="*/ 631788 h 772726"/>
                <a:gd name="connsiteX11" fmla="*/ 304800 w 598095"/>
                <a:gd name="connsiteY11" fmla="*/ 601308 h 772726"/>
                <a:gd name="connsiteX12" fmla="*/ 563880 w 598095"/>
                <a:gd name="connsiteY12" fmla="*/ 555588 h 772726"/>
                <a:gd name="connsiteX13" fmla="*/ 594360 w 598095"/>
                <a:gd name="connsiteY13" fmla="*/ 494628 h 772726"/>
                <a:gd name="connsiteX14" fmla="*/ 548640 w 598095"/>
                <a:gd name="connsiteY14" fmla="*/ 464148 h 772726"/>
                <a:gd name="connsiteX15" fmla="*/ 472440 w 598095"/>
                <a:gd name="connsiteY15" fmla="*/ 372708 h 772726"/>
                <a:gd name="connsiteX16" fmla="*/ 441960 w 598095"/>
                <a:gd name="connsiteY16" fmla="*/ 281268 h 772726"/>
                <a:gd name="connsiteX17" fmla="*/ 426720 w 598095"/>
                <a:gd name="connsiteY17" fmla="*/ 144108 h 772726"/>
                <a:gd name="connsiteX18" fmla="*/ 365760 w 598095"/>
                <a:gd name="connsiteY18" fmla="*/ 98388 h 7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8095" h="772726">
                  <a:moveTo>
                    <a:pt x="365760" y="98388"/>
                  </a:moveTo>
                  <a:cubicBezTo>
                    <a:pt x="314960" y="88228"/>
                    <a:pt x="202251" y="69760"/>
                    <a:pt x="121920" y="83148"/>
                  </a:cubicBezTo>
                  <a:cubicBezTo>
                    <a:pt x="99511" y="86883"/>
                    <a:pt x="99417" y="122836"/>
                    <a:pt x="91440" y="144108"/>
                  </a:cubicBezTo>
                  <a:cubicBezTo>
                    <a:pt x="84086" y="163720"/>
                    <a:pt x="82219" y="185006"/>
                    <a:pt x="76200" y="205068"/>
                  </a:cubicBezTo>
                  <a:cubicBezTo>
                    <a:pt x="66968" y="235842"/>
                    <a:pt x="53512" y="265339"/>
                    <a:pt x="45720" y="296508"/>
                  </a:cubicBezTo>
                  <a:cubicBezTo>
                    <a:pt x="40640" y="316828"/>
                    <a:pt x="38731" y="338216"/>
                    <a:pt x="30480" y="357468"/>
                  </a:cubicBezTo>
                  <a:cubicBezTo>
                    <a:pt x="23265" y="374303"/>
                    <a:pt x="10160" y="387948"/>
                    <a:pt x="0" y="403188"/>
                  </a:cubicBezTo>
                  <a:cubicBezTo>
                    <a:pt x="5080" y="469228"/>
                    <a:pt x="7926" y="535478"/>
                    <a:pt x="15240" y="601308"/>
                  </a:cubicBezTo>
                  <a:cubicBezTo>
                    <a:pt x="18101" y="627053"/>
                    <a:pt x="14577" y="657061"/>
                    <a:pt x="30480" y="677508"/>
                  </a:cubicBezTo>
                  <a:cubicBezTo>
                    <a:pt x="67162" y="724671"/>
                    <a:pt x="117042" y="736842"/>
                    <a:pt x="167640" y="753708"/>
                  </a:cubicBezTo>
                  <a:cubicBezTo>
                    <a:pt x="334078" y="653845"/>
                    <a:pt x="178544" y="772726"/>
                    <a:pt x="259080" y="631788"/>
                  </a:cubicBezTo>
                  <a:cubicBezTo>
                    <a:pt x="268167" y="615885"/>
                    <a:pt x="288417" y="609499"/>
                    <a:pt x="304800" y="601308"/>
                  </a:cubicBezTo>
                  <a:cubicBezTo>
                    <a:pt x="405877" y="550769"/>
                    <a:pt x="425111" y="567152"/>
                    <a:pt x="563880" y="555588"/>
                  </a:cubicBezTo>
                  <a:cubicBezTo>
                    <a:pt x="574040" y="535268"/>
                    <a:pt x="598095" y="517037"/>
                    <a:pt x="594360" y="494628"/>
                  </a:cubicBezTo>
                  <a:cubicBezTo>
                    <a:pt x="591349" y="476561"/>
                    <a:pt x="562711" y="475874"/>
                    <a:pt x="548640" y="464148"/>
                  </a:cubicBezTo>
                  <a:cubicBezTo>
                    <a:pt x="523306" y="443037"/>
                    <a:pt x="486544" y="404441"/>
                    <a:pt x="472440" y="372708"/>
                  </a:cubicBezTo>
                  <a:cubicBezTo>
                    <a:pt x="459391" y="343348"/>
                    <a:pt x="441960" y="281268"/>
                    <a:pt x="441960" y="281268"/>
                  </a:cubicBezTo>
                  <a:cubicBezTo>
                    <a:pt x="436880" y="235548"/>
                    <a:pt x="445755" y="185986"/>
                    <a:pt x="426720" y="144108"/>
                  </a:cubicBezTo>
                  <a:cubicBezTo>
                    <a:pt x="361216" y="0"/>
                    <a:pt x="416560" y="108548"/>
                    <a:pt x="365760" y="9838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203848" y="3501008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よ</a:t>
              </a:r>
              <a:endParaRPr kumimoji="1" lang="ja-JP" altLang="en-US" sz="3600" b="1" dirty="0"/>
            </a:p>
          </p:txBody>
        </p:sp>
      </p:grpSp>
      <p:grpSp>
        <p:nvGrpSpPr>
          <p:cNvPr id="15" name="グループ化 15"/>
          <p:cNvGrpSpPr/>
          <p:nvPr/>
        </p:nvGrpSpPr>
        <p:grpSpPr>
          <a:xfrm>
            <a:off x="5724128" y="3212976"/>
            <a:ext cx="845056" cy="761608"/>
            <a:chOff x="3870960" y="3459480"/>
            <a:chExt cx="845056" cy="761608"/>
          </a:xfrm>
          <a:blipFill>
            <a:blip r:embed="rId2"/>
            <a:tile tx="0" ty="0" sx="100000" sy="100000" flip="none" algn="tl"/>
          </a:blipFill>
        </p:grpSpPr>
        <p:sp>
          <p:nvSpPr>
            <p:cNvPr id="10" name="フリーフォーム 9"/>
            <p:cNvSpPr/>
            <p:nvPr/>
          </p:nvSpPr>
          <p:spPr>
            <a:xfrm>
              <a:off x="3870960" y="3459480"/>
              <a:ext cx="845056" cy="761608"/>
            </a:xfrm>
            <a:custGeom>
              <a:avLst/>
              <a:gdLst>
                <a:gd name="connsiteX0" fmla="*/ 411480 w 716280"/>
                <a:gd name="connsiteY0" fmla="*/ 60960 h 660237"/>
                <a:gd name="connsiteX1" fmla="*/ 320040 w 716280"/>
                <a:gd name="connsiteY1" fmla="*/ 30480 h 660237"/>
                <a:gd name="connsiteX2" fmla="*/ 274320 w 716280"/>
                <a:gd name="connsiteY2" fmla="*/ 15240 h 660237"/>
                <a:gd name="connsiteX3" fmla="*/ 213360 w 716280"/>
                <a:gd name="connsiteY3" fmla="*/ 0 h 660237"/>
                <a:gd name="connsiteX4" fmla="*/ 106680 w 716280"/>
                <a:gd name="connsiteY4" fmla="*/ 15240 h 660237"/>
                <a:gd name="connsiteX5" fmla="*/ 60960 w 716280"/>
                <a:gd name="connsiteY5" fmla="*/ 30480 h 660237"/>
                <a:gd name="connsiteX6" fmla="*/ 0 w 716280"/>
                <a:gd name="connsiteY6" fmla="*/ 45720 h 660237"/>
                <a:gd name="connsiteX7" fmla="*/ 45720 w 716280"/>
                <a:gd name="connsiteY7" fmla="*/ 60960 h 660237"/>
                <a:gd name="connsiteX8" fmla="*/ 137160 w 716280"/>
                <a:gd name="connsiteY8" fmla="*/ 198120 h 660237"/>
                <a:gd name="connsiteX9" fmla="*/ 198120 w 716280"/>
                <a:gd name="connsiteY9" fmla="*/ 289560 h 660237"/>
                <a:gd name="connsiteX10" fmla="*/ 198120 w 716280"/>
                <a:gd name="connsiteY10" fmla="*/ 396240 h 660237"/>
                <a:gd name="connsiteX11" fmla="*/ 152400 w 716280"/>
                <a:gd name="connsiteY11" fmla="*/ 426720 h 660237"/>
                <a:gd name="connsiteX12" fmla="*/ 137160 w 716280"/>
                <a:gd name="connsiteY12" fmla="*/ 472440 h 660237"/>
                <a:gd name="connsiteX13" fmla="*/ 213360 w 716280"/>
                <a:gd name="connsiteY13" fmla="*/ 594360 h 660237"/>
                <a:gd name="connsiteX14" fmla="*/ 320040 w 716280"/>
                <a:gd name="connsiteY14" fmla="*/ 624840 h 660237"/>
                <a:gd name="connsiteX15" fmla="*/ 365760 w 716280"/>
                <a:gd name="connsiteY15" fmla="*/ 655320 h 660237"/>
                <a:gd name="connsiteX16" fmla="*/ 518160 w 716280"/>
                <a:gd name="connsiteY16" fmla="*/ 609600 h 660237"/>
                <a:gd name="connsiteX17" fmla="*/ 563880 w 716280"/>
                <a:gd name="connsiteY17" fmla="*/ 563880 h 660237"/>
                <a:gd name="connsiteX18" fmla="*/ 655320 w 716280"/>
                <a:gd name="connsiteY18" fmla="*/ 518160 h 660237"/>
                <a:gd name="connsiteX19" fmla="*/ 685800 w 716280"/>
                <a:gd name="connsiteY19" fmla="*/ 396240 h 660237"/>
                <a:gd name="connsiteX20" fmla="*/ 716280 w 716280"/>
                <a:gd name="connsiteY20" fmla="*/ 228600 h 660237"/>
                <a:gd name="connsiteX21" fmla="*/ 655320 w 716280"/>
                <a:gd name="connsiteY21" fmla="*/ 198120 h 660237"/>
                <a:gd name="connsiteX22" fmla="*/ 563880 w 716280"/>
                <a:gd name="connsiteY22" fmla="*/ 137160 h 660237"/>
                <a:gd name="connsiteX23" fmla="*/ 441960 w 716280"/>
                <a:gd name="connsiteY23" fmla="*/ 106680 h 660237"/>
                <a:gd name="connsiteX24" fmla="*/ 411480 w 716280"/>
                <a:gd name="connsiteY24" fmla="*/ 60960 h 6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6280" h="660237">
                  <a:moveTo>
                    <a:pt x="411480" y="60960"/>
                  </a:moveTo>
                  <a:lnTo>
                    <a:pt x="320040" y="30480"/>
                  </a:lnTo>
                  <a:cubicBezTo>
                    <a:pt x="304800" y="25400"/>
                    <a:pt x="289905" y="19136"/>
                    <a:pt x="274320" y="15240"/>
                  </a:cubicBezTo>
                  <a:lnTo>
                    <a:pt x="213360" y="0"/>
                  </a:lnTo>
                  <a:cubicBezTo>
                    <a:pt x="177800" y="5080"/>
                    <a:pt x="141903" y="8195"/>
                    <a:pt x="106680" y="15240"/>
                  </a:cubicBezTo>
                  <a:cubicBezTo>
                    <a:pt x="90928" y="18390"/>
                    <a:pt x="76406" y="26067"/>
                    <a:pt x="60960" y="30480"/>
                  </a:cubicBezTo>
                  <a:cubicBezTo>
                    <a:pt x="40821" y="36234"/>
                    <a:pt x="20320" y="40640"/>
                    <a:pt x="0" y="45720"/>
                  </a:cubicBezTo>
                  <a:cubicBezTo>
                    <a:pt x="15240" y="50800"/>
                    <a:pt x="33379" y="50676"/>
                    <a:pt x="45720" y="60960"/>
                  </a:cubicBezTo>
                  <a:cubicBezTo>
                    <a:pt x="72706" y="83448"/>
                    <a:pt x="120945" y="172640"/>
                    <a:pt x="137160" y="198120"/>
                  </a:cubicBezTo>
                  <a:cubicBezTo>
                    <a:pt x="156827" y="229025"/>
                    <a:pt x="198120" y="289560"/>
                    <a:pt x="198120" y="289560"/>
                  </a:cubicBezTo>
                  <a:cubicBezTo>
                    <a:pt x="207754" y="328096"/>
                    <a:pt x="227271" y="359801"/>
                    <a:pt x="198120" y="396240"/>
                  </a:cubicBezTo>
                  <a:cubicBezTo>
                    <a:pt x="186678" y="410543"/>
                    <a:pt x="167640" y="416560"/>
                    <a:pt x="152400" y="426720"/>
                  </a:cubicBezTo>
                  <a:cubicBezTo>
                    <a:pt x="147320" y="441960"/>
                    <a:pt x="135167" y="456500"/>
                    <a:pt x="137160" y="472440"/>
                  </a:cubicBezTo>
                  <a:cubicBezTo>
                    <a:pt x="143027" y="519378"/>
                    <a:pt x="173993" y="568115"/>
                    <a:pt x="213360" y="594360"/>
                  </a:cubicBezTo>
                  <a:cubicBezTo>
                    <a:pt x="226478" y="603105"/>
                    <a:pt x="311911" y="622808"/>
                    <a:pt x="320040" y="624840"/>
                  </a:cubicBezTo>
                  <a:cubicBezTo>
                    <a:pt x="335280" y="635000"/>
                    <a:pt x="347556" y="653297"/>
                    <a:pt x="365760" y="655320"/>
                  </a:cubicBezTo>
                  <a:cubicBezTo>
                    <a:pt x="410009" y="660237"/>
                    <a:pt x="480733" y="636334"/>
                    <a:pt x="518160" y="609600"/>
                  </a:cubicBezTo>
                  <a:cubicBezTo>
                    <a:pt x="535698" y="597073"/>
                    <a:pt x="547323" y="577678"/>
                    <a:pt x="563880" y="563880"/>
                  </a:cubicBezTo>
                  <a:cubicBezTo>
                    <a:pt x="603271" y="531054"/>
                    <a:pt x="609498" y="533434"/>
                    <a:pt x="655320" y="518160"/>
                  </a:cubicBezTo>
                  <a:cubicBezTo>
                    <a:pt x="673863" y="462530"/>
                    <a:pt x="675291" y="464548"/>
                    <a:pt x="685800" y="396240"/>
                  </a:cubicBezTo>
                  <a:cubicBezTo>
                    <a:pt x="710418" y="236224"/>
                    <a:pt x="685192" y="321865"/>
                    <a:pt x="716280" y="228600"/>
                  </a:cubicBezTo>
                  <a:cubicBezTo>
                    <a:pt x="695960" y="218440"/>
                    <a:pt x="674801" y="209809"/>
                    <a:pt x="655320" y="198120"/>
                  </a:cubicBezTo>
                  <a:cubicBezTo>
                    <a:pt x="623908" y="179273"/>
                    <a:pt x="598633" y="148744"/>
                    <a:pt x="563880" y="137160"/>
                  </a:cubicBezTo>
                  <a:cubicBezTo>
                    <a:pt x="493586" y="113729"/>
                    <a:pt x="533912" y="125070"/>
                    <a:pt x="441960" y="106680"/>
                  </a:cubicBezTo>
                  <a:lnTo>
                    <a:pt x="411480" y="6096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67944" y="3501008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う</a:t>
              </a:r>
              <a:endParaRPr kumimoji="1" lang="ja-JP" altLang="en-US" sz="3600" b="1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95536" y="4221088"/>
            <a:ext cx="58326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音が渡らない（区切れ発話）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4797152"/>
            <a:ext cx="59046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イントネーションがない</a:t>
            </a:r>
            <a:endParaRPr kumimoji="1"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5949280"/>
            <a:ext cx="53285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気持を乗せられない</a:t>
            </a:r>
            <a:r>
              <a:rPr lang="ja-JP" altLang="en-US" dirty="0" smtClean="0"/>
              <a:t>　</a:t>
            </a:r>
            <a:r>
              <a:rPr lang="en-US" altLang="ja-JP" sz="3600" dirty="0" smtClean="0"/>
              <a:t>etc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536" y="5373216"/>
            <a:ext cx="59046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・</a:t>
            </a:r>
            <a:r>
              <a:rPr lang="ja-JP" altLang="en-US" sz="3600" dirty="0" smtClean="0"/>
              <a:t>声が聞きにくい</a:t>
            </a:r>
            <a:endParaRPr kumimoji="1" lang="ja-JP" altLang="en-US" sz="3600" dirty="0"/>
          </a:p>
        </p:txBody>
      </p:sp>
      <p:sp>
        <p:nvSpPr>
          <p:cNvPr id="26" name="下矢印 25"/>
          <p:cNvSpPr/>
          <p:nvPr/>
        </p:nvSpPr>
        <p:spPr>
          <a:xfrm>
            <a:off x="1187624" y="3212976"/>
            <a:ext cx="360040" cy="9361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827584" y="2132856"/>
            <a:ext cx="7776864" cy="208823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dirty="0" smtClean="0">
                <a:solidFill>
                  <a:schemeClr val="accent4"/>
                </a:solidFill>
              </a:rPr>
              <a:t>話声のための</a:t>
            </a:r>
            <a:endParaRPr lang="en-US" altLang="ja-JP" sz="5400" dirty="0" smtClean="0">
              <a:solidFill>
                <a:schemeClr val="accent4"/>
              </a:solidFill>
            </a:endParaRPr>
          </a:p>
          <a:p>
            <a:r>
              <a:rPr lang="ja-JP" altLang="en-US" sz="5400" dirty="0" smtClean="0">
                <a:solidFill>
                  <a:schemeClr val="accent4"/>
                </a:solidFill>
              </a:rPr>
              <a:t>　　　　　プロソディの練習</a:t>
            </a:r>
            <a:endParaRPr kumimoji="1" lang="ja-JP" altLang="en-US" sz="5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827584" y="332656"/>
            <a:ext cx="7776864" cy="7200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 smtClean="0">
                <a:solidFill>
                  <a:schemeClr val="accent4"/>
                </a:solidFill>
              </a:rPr>
              <a:t>話声のためのプロソディの練習</a:t>
            </a:r>
            <a:endParaRPr kumimoji="1" lang="ja-JP" altLang="en-US" sz="44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12776"/>
            <a:ext cx="1368152" cy="769441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対象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412776"/>
            <a:ext cx="72008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有意味発話なし～一部の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単語のみ表出</a:t>
            </a:r>
            <a:r>
              <a:rPr kumimoji="1" lang="ja-JP" altLang="en-US" sz="3600" dirty="0" smtClean="0"/>
              <a:t>という発達段階の子ども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149080"/>
            <a:ext cx="1368152" cy="769441"/>
          </a:xfrm>
          <a:prstGeom prst="rect">
            <a:avLst/>
          </a:prstGeom>
          <a:solidFill>
            <a:srgbClr val="FFCC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目的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88" y="4149080"/>
            <a:ext cx="7128792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母音やオノマトペなどを用いた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</a:t>
            </a:r>
            <a:r>
              <a:rPr kumimoji="1" lang="ja-JP" altLang="en-US" sz="3600" dirty="0" smtClean="0"/>
              <a:t>音のコントロール練習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2708920"/>
            <a:ext cx="72008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基礎的なプロソディ</a:t>
            </a:r>
            <a:r>
              <a:rPr lang="en-US" altLang="ja-JP" sz="3600" dirty="0" smtClean="0">
                <a:solidFill>
                  <a:srgbClr val="C00000"/>
                </a:solidFill>
              </a:rPr>
              <a:t>―</a:t>
            </a:r>
            <a:r>
              <a:rPr lang="ja-JP" altLang="en-US" sz="3600" dirty="0" smtClean="0">
                <a:solidFill>
                  <a:srgbClr val="C00000"/>
                </a:solidFill>
              </a:rPr>
              <a:t>に障害を持つ</a:t>
            </a:r>
            <a:r>
              <a:rPr kumimoji="1" lang="ja-JP" altLang="en-US" sz="3600" dirty="0" smtClean="0"/>
              <a:t>発達障害の子ども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5517232"/>
            <a:ext cx="92170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7030A0"/>
                </a:solidFill>
                <a:latin typeface="ＭＳ Ｐゴシック"/>
                <a:ea typeface="ＭＳ Ｐゴシック"/>
              </a:rPr>
              <a:t>✾</a:t>
            </a:r>
            <a:r>
              <a:rPr lang="ja-JP" altLang="en-US" sz="3600" dirty="0" smtClean="0">
                <a:solidFill>
                  <a:schemeClr val="accent4"/>
                </a:solidFill>
              </a:rPr>
              <a:t>発声や発音、プロソディ</a:t>
            </a:r>
            <a:r>
              <a:rPr lang="en-US" altLang="ja-JP" sz="3600" dirty="0" smtClean="0">
                <a:solidFill>
                  <a:schemeClr val="accent4"/>
                </a:solidFill>
              </a:rPr>
              <a:t>―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に対する　　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>
                <a:solidFill>
                  <a:schemeClr val="accent4"/>
                </a:solidFill>
              </a:rPr>
              <a:t>　　　　気づき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を高める（自分が音の上に立つ）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2483768" y="2564904"/>
            <a:ext cx="4176464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accent4"/>
                </a:solidFill>
              </a:rPr>
              <a:t>発声持続</a:t>
            </a:r>
            <a:endParaRPr kumimoji="1" lang="ja-JP" altLang="en-US" sz="5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5"/>
          <p:cNvGrpSpPr>
            <a:grpSpLocks/>
          </p:cNvGrpSpPr>
          <p:nvPr/>
        </p:nvGrpSpPr>
        <p:grpSpPr bwMode="auto">
          <a:xfrm>
            <a:off x="8243293" y="1916435"/>
            <a:ext cx="649287" cy="649287"/>
            <a:chOff x="1187450" y="3500438"/>
            <a:chExt cx="792163" cy="865187"/>
          </a:xfrm>
        </p:grpSpPr>
        <p:sp>
          <p:nvSpPr>
            <p:cNvPr id="118799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00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7 w 46"/>
                <a:gd name="T1" fmla="*/ 0 h 227"/>
                <a:gd name="T2" fmla="*/ 0 w 46"/>
                <a:gd name="T3" fmla="*/ 2147483647 h 227"/>
                <a:gd name="T4" fmla="*/ 2147483647 w 46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5" name="直線コネクタ 4"/>
          <p:cNvCxnSpPr/>
          <p:nvPr/>
        </p:nvCxnSpPr>
        <p:spPr>
          <a:xfrm>
            <a:off x="1691680" y="1628800"/>
            <a:ext cx="6048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691680" y="3068960"/>
            <a:ext cx="6048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89" name="テキスト ボックス 35"/>
          <p:cNvSpPr txBox="1">
            <a:spLocks noChangeArrowheads="1"/>
          </p:cNvSpPr>
          <p:nvPr/>
        </p:nvSpPr>
        <p:spPr bwMode="auto">
          <a:xfrm>
            <a:off x="2484438" y="404813"/>
            <a:ext cx="4895850" cy="646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■</a:t>
            </a:r>
            <a:r>
              <a:rPr lang="ja-JP" altLang="en-US" sz="3600"/>
              <a:t>声の持続の練習課題</a:t>
            </a:r>
          </a:p>
        </p:txBody>
      </p:sp>
      <p:sp>
        <p:nvSpPr>
          <p:cNvPr id="119815" name="テキスト ボックス 35"/>
          <p:cNvSpPr txBox="1">
            <a:spLocks noChangeArrowheads="1"/>
          </p:cNvSpPr>
          <p:nvPr/>
        </p:nvSpPr>
        <p:spPr bwMode="auto">
          <a:xfrm>
            <a:off x="467544" y="3717032"/>
            <a:ext cx="8424862" cy="1200150"/>
          </a:xfrm>
          <a:prstGeom prst="rect">
            <a:avLst/>
          </a:prstGeom>
          <a:solidFill>
            <a:srgbClr val="CCFF99">
              <a:alpha val="6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dirty="0"/>
              <a:t>「ア」の顔文字が描かれたピースを、リンゴまで動かしながら、</a:t>
            </a:r>
            <a:r>
              <a:rPr lang="en-US" altLang="ja-JP" sz="3600" dirty="0"/>
              <a:t>/</a:t>
            </a:r>
            <a:r>
              <a:rPr lang="ja-JP" altLang="en-US" dirty="0"/>
              <a:t>　</a:t>
            </a:r>
            <a:r>
              <a:rPr lang="ja-JP" altLang="en-US" sz="3600" dirty="0"/>
              <a:t>ａ</a:t>
            </a:r>
            <a:r>
              <a:rPr lang="ja-JP" altLang="en-US" sz="2000" dirty="0"/>
              <a:t>　</a:t>
            </a:r>
            <a:r>
              <a:rPr lang="en-US" altLang="ja-JP" sz="3600" dirty="0"/>
              <a:t>/</a:t>
            </a:r>
            <a:r>
              <a:rPr lang="ja-JP" altLang="en-US" sz="3600" dirty="0"/>
              <a:t>の発声を持続する</a:t>
            </a:r>
          </a:p>
        </p:txBody>
      </p:sp>
      <p:grpSp>
        <p:nvGrpSpPr>
          <p:cNvPr id="74" name="グループ化 73"/>
          <p:cNvGrpSpPr/>
          <p:nvPr/>
        </p:nvGrpSpPr>
        <p:grpSpPr>
          <a:xfrm>
            <a:off x="467544" y="5301208"/>
            <a:ext cx="7776864" cy="1138773"/>
            <a:chOff x="467544" y="5517232"/>
            <a:chExt cx="7776864" cy="1138773"/>
          </a:xfrm>
          <a:solidFill>
            <a:srgbClr val="CCFFFF"/>
          </a:solidFill>
        </p:grpSpPr>
        <p:sp>
          <p:nvSpPr>
            <p:cNvPr id="75" name="テキスト ボックス 35"/>
            <p:cNvSpPr txBox="1">
              <a:spLocks noChangeArrowheads="1"/>
            </p:cNvSpPr>
            <p:nvPr/>
          </p:nvSpPr>
          <p:spPr bwMode="auto">
            <a:xfrm>
              <a:off x="467544" y="5517232"/>
              <a:ext cx="7776864" cy="11387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ja-JP" altLang="en-US" sz="3600" dirty="0" smtClean="0"/>
                <a:t>　　</a:t>
              </a:r>
              <a:r>
                <a:rPr lang="ja-JP" altLang="en-US" sz="1200" dirty="0" smtClean="0"/>
                <a:t>　</a:t>
              </a:r>
              <a:r>
                <a:rPr lang="ja-JP" altLang="en-US" sz="3200" dirty="0" smtClean="0"/>
                <a:t>は、最初は指導者が動かし、</a:t>
              </a:r>
              <a:endParaRPr lang="en-US" altLang="ja-JP" sz="3200" dirty="0" smtClean="0"/>
            </a:p>
            <a:p>
              <a:pPr eaLnBrk="1" hangingPunct="1"/>
              <a:r>
                <a:rPr lang="ja-JP" altLang="en-US" sz="3200" dirty="0" smtClean="0"/>
                <a:t>　　　徐々に子どもが動かせるようにする</a:t>
              </a:r>
              <a:endParaRPr lang="ja-JP" altLang="en-US" sz="3200" dirty="0"/>
            </a:p>
          </p:txBody>
        </p:sp>
        <p:grpSp>
          <p:nvGrpSpPr>
            <p:cNvPr id="76" name="グループ化 22"/>
            <p:cNvGrpSpPr>
              <a:grpSpLocks/>
            </p:cNvGrpSpPr>
            <p:nvPr/>
          </p:nvGrpSpPr>
          <p:grpSpPr bwMode="auto">
            <a:xfrm>
              <a:off x="539552" y="5589240"/>
              <a:ext cx="648072" cy="576064"/>
              <a:chOff x="2071670" y="1357298"/>
              <a:chExt cx="5040313" cy="4464050"/>
            </a:xfrm>
            <a:grpFill/>
          </p:grpSpPr>
          <p:sp>
            <p:nvSpPr>
              <p:cNvPr id="77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78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6 h 317"/>
                  <a:gd name="T2" fmla="*/ 2147483646 w 462"/>
                  <a:gd name="T3" fmla="*/ 2147483646 h 317"/>
                  <a:gd name="T4" fmla="*/ 2147483646 w 462"/>
                  <a:gd name="T5" fmla="*/ 2147483646 h 317"/>
                  <a:gd name="T6" fmla="*/ 2147483646 w 462"/>
                  <a:gd name="T7" fmla="*/ 2147483646 h 317"/>
                  <a:gd name="T8" fmla="*/ 2147483646 w 462"/>
                  <a:gd name="T9" fmla="*/ 2147483646 h 317"/>
                  <a:gd name="T10" fmla="*/ 2147483646 w 462"/>
                  <a:gd name="T11" fmla="*/ 2147483646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6 h 317"/>
                  <a:gd name="T2" fmla="*/ 2147483646 w 462"/>
                  <a:gd name="T3" fmla="*/ 2147483646 h 317"/>
                  <a:gd name="T4" fmla="*/ 2147483646 w 462"/>
                  <a:gd name="T5" fmla="*/ 2147483646 h 317"/>
                  <a:gd name="T6" fmla="*/ 2147483646 w 462"/>
                  <a:gd name="T7" fmla="*/ 2147483646 h 317"/>
                  <a:gd name="T8" fmla="*/ 2147483646 w 462"/>
                  <a:gd name="T9" fmla="*/ 2147483646 h 317"/>
                  <a:gd name="T10" fmla="*/ 2147483646 w 462"/>
                  <a:gd name="T11" fmla="*/ 2147483646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82" name="テキスト ボックス 81"/>
          <p:cNvSpPr txBox="1"/>
          <p:nvPr/>
        </p:nvSpPr>
        <p:spPr>
          <a:xfrm>
            <a:off x="7524328" y="5445224"/>
            <a:ext cx="1440160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手の動きとの協調</a:t>
            </a:r>
            <a:endParaRPr kumimoji="1" lang="ja-JP" altLang="en-US" sz="2400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323255" y="1700535"/>
            <a:ext cx="1152525" cy="1836555"/>
            <a:chOff x="323255" y="1700535"/>
            <a:chExt cx="1152525" cy="1836555"/>
          </a:xfrm>
        </p:grpSpPr>
        <p:grpSp>
          <p:nvGrpSpPr>
            <p:cNvPr id="26" name="グループ化 22"/>
            <p:cNvGrpSpPr>
              <a:grpSpLocks/>
            </p:cNvGrpSpPr>
            <p:nvPr/>
          </p:nvGrpSpPr>
          <p:grpSpPr bwMode="auto">
            <a:xfrm>
              <a:off x="323255" y="1700535"/>
              <a:ext cx="1152525" cy="1206500"/>
              <a:chOff x="2071670" y="1357298"/>
              <a:chExt cx="5040313" cy="4464050"/>
            </a:xfrm>
          </p:grpSpPr>
          <p:sp>
            <p:nvSpPr>
              <p:cNvPr id="118794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8795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8796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797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798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grpSp>
          <p:nvGrpSpPr>
            <p:cNvPr id="83" name="グループ化 82"/>
            <p:cNvGrpSpPr/>
            <p:nvPr/>
          </p:nvGrpSpPr>
          <p:grpSpPr>
            <a:xfrm rot="19095389">
              <a:off x="623025" y="2877408"/>
              <a:ext cx="546311" cy="659682"/>
              <a:chOff x="488635" y="1749412"/>
              <a:chExt cx="543861" cy="732063"/>
            </a:xfrm>
          </p:grpSpPr>
          <p:sp>
            <p:nvSpPr>
              <p:cNvPr id="84" name="フローチャート : 論理積ゲート 83"/>
              <p:cNvSpPr/>
              <p:nvPr/>
            </p:nvSpPr>
            <p:spPr bwMode="auto">
              <a:xfrm rot="18884418">
                <a:off x="636451" y="1884183"/>
                <a:ext cx="467510" cy="197968"/>
              </a:xfrm>
              <a:prstGeom prst="flowChartDelay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85" name="グループ化 54"/>
              <p:cNvGrpSpPr/>
              <p:nvPr/>
            </p:nvGrpSpPr>
            <p:grpSpPr>
              <a:xfrm>
                <a:off x="488635" y="1818538"/>
                <a:ext cx="543861" cy="662937"/>
                <a:chOff x="488635" y="1818538"/>
                <a:chExt cx="543861" cy="662937"/>
              </a:xfrm>
            </p:grpSpPr>
            <p:sp>
              <p:nvSpPr>
                <p:cNvPr id="86" name="フローチャート : 論理積ゲート 85"/>
                <p:cNvSpPr/>
                <p:nvPr/>
              </p:nvSpPr>
              <p:spPr bwMode="auto">
                <a:xfrm rot="18789557">
                  <a:off x="918636" y="1800233"/>
                  <a:ext cx="95556" cy="132165"/>
                </a:xfrm>
                <a:prstGeom prst="flowChartDelay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grpSp>
              <p:nvGrpSpPr>
                <p:cNvPr id="87" name="グループ化 53"/>
                <p:cNvGrpSpPr/>
                <p:nvPr/>
              </p:nvGrpSpPr>
              <p:grpSpPr>
                <a:xfrm>
                  <a:off x="488635" y="2004720"/>
                  <a:ext cx="377448" cy="476755"/>
                  <a:chOff x="488635" y="2004720"/>
                  <a:chExt cx="377448" cy="476755"/>
                </a:xfrm>
              </p:grpSpPr>
              <p:sp>
                <p:nvSpPr>
                  <p:cNvPr id="88" name="角丸四角形 87"/>
                  <p:cNvSpPr/>
                  <p:nvPr/>
                </p:nvSpPr>
                <p:spPr>
                  <a:xfrm rot="2536711">
                    <a:off x="488635" y="2058758"/>
                    <a:ext cx="377448" cy="422717"/>
                  </a:xfrm>
                  <a:prstGeom prst="roundRect">
                    <a:avLst/>
                  </a:prstGeom>
                  <a:solidFill>
                    <a:srgbClr val="FFFFCC"/>
                  </a:solidFill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" name="正方形/長方形 88"/>
                  <p:cNvSpPr/>
                  <p:nvPr/>
                </p:nvSpPr>
                <p:spPr>
                  <a:xfrm rot="18644658">
                    <a:off x="697009" y="2027962"/>
                    <a:ext cx="151350" cy="104865"/>
                  </a:xfrm>
                  <a:prstGeom prst="rect">
                    <a:avLst/>
                  </a:prstGeom>
                  <a:solidFill>
                    <a:srgbClr val="FFFFCC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101" name="グループ化 100"/>
          <p:cNvGrpSpPr/>
          <p:nvPr/>
        </p:nvGrpSpPr>
        <p:grpSpPr>
          <a:xfrm>
            <a:off x="323528" y="332656"/>
            <a:ext cx="1512168" cy="936104"/>
            <a:chOff x="323528" y="332656"/>
            <a:chExt cx="1512168" cy="936104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611560" y="332656"/>
              <a:ext cx="1008112" cy="504056"/>
              <a:chOff x="683568" y="620688"/>
              <a:chExt cx="1008112" cy="50405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5" name="グループ化 94"/>
              <p:cNvGrpSpPr/>
              <p:nvPr/>
            </p:nvGrpSpPr>
            <p:grpSpPr>
              <a:xfrm>
                <a:off x="683568" y="620688"/>
                <a:ext cx="1008112" cy="504056"/>
                <a:chOff x="899592" y="620688"/>
                <a:chExt cx="1008112" cy="504056"/>
              </a:xfrm>
            </p:grpSpPr>
            <p:sp>
              <p:nvSpPr>
                <p:cNvPr id="93" name="平行四辺形 92"/>
                <p:cNvSpPr/>
                <p:nvPr/>
              </p:nvSpPr>
              <p:spPr>
                <a:xfrm>
                  <a:off x="899592" y="620688"/>
                  <a:ext cx="576064" cy="504056"/>
                </a:xfrm>
                <a:prstGeom prst="parallelogram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平行四辺形 93"/>
                <p:cNvSpPr/>
                <p:nvPr/>
              </p:nvSpPr>
              <p:spPr>
                <a:xfrm>
                  <a:off x="1331640" y="620688"/>
                  <a:ext cx="576064" cy="504056"/>
                </a:xfrm>
                <a:prstGeom prst="parallelogram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97" name="直線コネクタ 96"/>
              <p:cNvCxnSpPr/>
              <p:nvPr/>
            </p:nvCxnSpPr>
            <p:spPr>
              <a:xfrm flipH="1">
                <a:off x="1115616" y="620688"/>
                <a:ext cx="144016" cy="504056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テキスト ボックス 98"/>
            <p:cNvSpPr txBox="1"/>
            <p:nvPr/>
          </p:nvSpPr>
          <p:spPr>
            <a:xfrm>
              <a:off x="539552" y="83671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ノートに描く</a:t>
              </a:r>
              <a:endParaRPr kumimoji="1" lang="ja-JP" altLang="en-US" dirty="0"/>
            </a:p>
          </p:txBody>
        </p:sp>
        <p:sp>
          <p:nvSpPr>
            <p:cNvPr id="100" name="フリーフォーム 99"/>
            <p:cNvSpPr/>
            <p:nvPr/>
          </p:nvSpPr>
          <p:spPr>
            <a:xfrm rot="5400000" flipH="1">
              <a:off x="139083" y="805133"/>
              <a:ext cx="648072" cy="279182"/>
            </a:xfrm>
            <a:custGeom>
              <a:avLst/>
              <a:gdLst>
                <a:gd name="connsiteX0" fmla="*/ 0 w 360680"/>
                <a:gd name="connsiteY0" fmla="*/ 365760 h 426720"/>
                <a:gd name="connsiteX1" fmla="*/ 304800 w 360680"/>
                <a:gd name="connsiteY1" fmla="*/ 365760 h 426720"/>
                <a:gd name="connsiteX2" fmla="*/ 335280 w 360680"/>
                <a:gd name="connsiteY2" fmla="*/ 0 h 426720"/>
                <a:gd name="connsiteX3" fmla="*/ 335280 w 360680"/>
                <a:gd name="connsiteY3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80" h="426720">
                  <a:moveTo>
                    <a:pt x="0" y="365760"/>
                  </a:moveTo>
                  <a:cubicBezTo>
                    <a:pt x="124460" y="396240"/>
                    <a:pt x="248920" y="426720"/>
                    <a:pt x="304800" y="365760"/>
                  </a:cubicBezTo>
                  <a:cubicBezTo>
                    <a:pt x="360680" y="304800"/>
                    <a:pt x="335280" y="0"/>
                    <a:pt x="335280" y="0"/>
                  </a:cubicBezTo>
                  <a:lnTo>
                    <a:pt x="335280" y="0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81892 0.00139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  <p:bldP spid="8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5"/>
          <p:cNvGrpSpPr>
            <a:grpSpLocks/>
          </p:cNvGrpSpPr>
          <p:nvPr/>
        </p:nvGrpSpPr>
        <p:grpSpPr bwMode="auto">
          <a:xfrm>
            <a:off x="8100392" y="1916832"/>
            <a:ext cx="649287" cy="649287"/>
            <a:chOff x="1187450" y="3500438"/>
            <a:chExt cx="792163" cy="865187"/>
          </a:xfrm>
        </p:grpSpPr>
        <p:sp>
          <p:nvSpPr>
            <p:cNvPr id="122895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22896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6 w 46"/>
                <a:gd name="T1" fmla="*/ 0 h 227"/>
                <a:gd name="T2" fmla="*/ 0 w 46"/>
                <a:gd name="T3" fmla="*/ 2147483646 h 227"/>
                <a:gd name="T4" fmla="*/ 2147483646 w 46"/>
                <a:gd name="T5" fmla="*/ 2147483646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5" name="直線コネクタ 4"/>
          <p:cNvCxnSpPr/>
          <p:nvPr/>
        </p:nvCxnSpPr>
        <p:spPr>
          <a:xfrm>
            <a:off x="1691680" y="1485081"/>
            <a:ext cx="6048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691680" y="2924944"/>
            <a:ext cx="6048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86" name="テキスト ボックス 35"/>
          <p:cNvSpPr txBox="1">
            <a:spLocks noChangeArrowheads="1"/>
          </p:cNvSpPr>
          <p:nvPr/>
        </p:nvSpPr>
        <p:spPr bwMode="auto">
          <a:xfrm>
            <a:off x="2915816" y="404664"/>
            <a:ext cx="3456384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こえを　のばそう</a:t>
            </a:r>
            <a:endParaRPr lang="ja-JP" altLang="en-US" sz="3600" dirty="0"/>
          </a:p>
        </p:txBody>
      </p:sp>
      <p:grpSp>
        <p:nvGrpSpPr>
          <p:cNvPr id="3" name="グループ化 129"/>
          <p:cNvGrpSpPr>
            <a:grpSpLocks/>
          </p:cNvGrpSpPr>
          <p:nvPr/>
        </p:nvGrpSpPr>
        <p:grpSpPr bwMode="auto">
          <a:xfrm>
            <a:off x="1691085" y="2060649"/>
            <a:ext cx="6768752" cy="432048"/>
            <a:chOff x="2893388" y="1916830"/>
            <a:chExt cx="4414916" cy="180024"/>
          </a:xfrm>
          <a:solidFill>
            <a:srgbClr val="FF6600"/>
          </a:solidFill>
        </p:grpSpPr>
        <p:grpSp>
          <p:nvGrpSpPr>
            <p:cNvPr id="4" name="グループ化 64"/>
            <p:cNvGrpSpPr>
              <a:grpSpLocks/>
            </p:cNvGrpSpPr>
            <p:nvPr/>
          </p:nvGrpSpPr>
          <p:grpSpPr bwMode="auto">
            <a:xfrm>
              <a:off x="2893388" y="1916830"/>
              <a:ext cx="1966644" cy="144018"/>
              <a:chOff x="3995936" y="1700802"/>
              <a:chExt cx="3528390" cy="432054"/>
            </a:xfrm>
            <a:grpFill/>
          </p:grpSpPr>
          <p:grpSp>
            <p:nvGrpSpPr>
              <p:cNvPr id="6" name="グループ化 40"/>
              <p:cNvGrpSpPr>
                <a:grpSpLocks/>
              </p:cNvGrpSpPr>
              <p:nvPr/>
            </p:nvGrpSpPr>
            <p:grpSpPr bwMode="auto">
              <a:xfrm>
                <a:off x="399593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72" name="アーチ 41"/>
                <p:cNvSpPr/>
                <p:nvPr/>
              </p:nvSpPr>
              <p:spPr>
                <a:xfrm>
                  <a:off x="313039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アーチ 42"/>
                <p:cNvSpPr/>
                <p:nvPr/>
              </p:nvSpPr>
              <p:spPr>
                <a:xfrm rot="10800000">
                  <a:off x="334752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グループ化 43"/>
              <p:cNvGrpSpPr>
                <a:grpSpLocks/>
              </p:cNvGrpSpPr>
              <p:nvPr/>
            </p:nvGrpSpPr>
            <p:grpSpPr bwMode="auto">
              <a:xfrm>
                <a:off x="442798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70" name="アーチ 69"/>
                <p:cNvSpPr/>
                <p:nvPr/>
              </p:nvSpPr>
              <p:spPr>
                <a:xfrm>
                  <a:off x="3132609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アーチ 70"/>
                <p:cNvSpPr/>
                <p:nvPr/>
              </p:nvSpPr>
              <p:spPr>
                <a:xfrm rot="10800000">
                  <a:off x="3349739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グループ化 46"/>
              <p:cNvGrpSpPr>
                <a:grpSpLocks/>
              </p:cNvGrpSpPr>
              <p:nvPr/>
            </p:nvGrpSpPr>
            <p:grpSpPr bwMode="auto">
              <a:xfrm>
                <a:off x="4860032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68" name="アーチ 67"/>
                <p:cNvSpPr/>
                <p:nvPr/>
              </p:nvSpPr>
              <p:spPr>
                <a:xfrm>
                  <a:off x="313188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アーチ 68"/>
                <p:cNvSpPr/>
                <p:nvPr/>
              </p:nvSpPr>
              <p:spPr>
                <a:xfrm rot="10800000">
                  <a:off x="334901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グループ化 49"/>
              <p:cNvGrpSpPr>
                <a:grpSpLocks/>
              </p:cNvGrpSpPr>
              <p:nvPr/>
            </p:nvGrpSpPr>
            <p:grpSpPr bwMode="auto">
              <a:xfrm>
                <a:off x="5292080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66" name="アーチ 65"/>
                <p:cNvSpPr/>
                <p:nvPr/>
              </p:nvSpPr>
              <p:spPr>
                <a:xfrm>
                  <a:off x="313116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アーチ 66"/>
                <p:cNvSpPr/>
                <p:nvPr/>
              </p:nvSpPr>
              <p:spPr>
                <a:xfrm rot="10800000">
                  <a:off x="334829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グループ化 52"/>
              <p:cNvGrpSpPr>
                <a:grpSpLocks/>
              </p:cNvGrpSpPr>
              <p:nvPr/>
            </p:nvGrpSpPr>
            <p:grpSpPr bwMode="auto">
              <a:xfrm>
                <a:off x="5724128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64" name="アーチ 63"/>
                <p:cNvSpPr/>
                <p:nvPr/>
              </p:nvSpPr>
              <p:spPr>
                <a:xfrm>
                  <a:off x="313044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アーチ 64"/>
                <p:cNvSpPr/>
                <p:nvPr/>
              </p:nvSpPr>
              <p:spPr>
                <a:xfrm rot="10800000">
                  <a:off x="334757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グループ化 55"/>
              <p:cNvGrpSpPr>
                <a:grpSpLocks/>
              </p:cNvGrpSpPr>
              <p:nvPr/>
            </p:nvGrpSpPr>
            <p:grpSpPr bwMode="auto">
              <a:xfrm>
                <a:off x="615617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62" name="アーチ 61"/>
                <p:cNvSpPr/>
                <p:nvPr/>
              </p:nvSpPr>
              <p:spPr>
                <a:xfrm>
                  <a:off x="313265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アーチ 62"/>
                <p:cNvSpPr/>
                <p:nvPr/>
              </p:nvSpPr>
              <p:spPr>
                <a:xfrm rot="10800000">
                  <a:off x="334978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グループ化 58"/>
              <p:cNvGrpSpPr>
                <a:grpSpLocks/>
              </p:cNvGrpSpPr>
              <p:nvPr/>
            </p:nvGrpSpPr>
            <p:grpSpPr bwMode="auto">
              <a:xfrm>
                <a:off x="658822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60" name="アーチ 59"/>
                <p:cNvSpPr/>
                <p:nvPr/>
              </p:nvSpPr>
              <p:spPr>
                <a:xfrm>
                  <a:off x="313193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アーチ 60"/>
                <p:cNvSpPr/>
                <p:nvPr/>
              </p:nvSpPr>
              <p:spPr>
                <a:xfrm rot="10800000">
                  <a:off x="334906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グループ化 61"/>
              <p:cNvGrpSpPr>
                <a:grpSpLocks/>
              </p:cNvGrpSpPr>
              <p:nvPr/>
            </p:nvGrpSpPr>
            <p:grpSpPr bwMode="auto">
              <a:xfrm>
                <a:off x="7020272" y="1700802"/>
                <a:ext cx="504054" cy="432054"/>
                <a:chOff x="3131840" y="1700802"/>
                <a:chExt cx="504054" cy="432054"/>
              </a:xfrm>
              <a:grpFill/>
            </p:grpSpPr>
            <p:sp>
              <p:nvSpPr>
                <p:cNvPr id="58" name="アーチ 57"/>
                <p:cNvSpPr/>
                <p:nvPr/>
              </p:nvSpPr>
              <p:spPr>
                <a:xfrm>
                  <a:off x="313121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アーチ 58"/>
                <p:cNvSpPr/>
                <p:nvPr/>
              </p:nvSpPr>
              <p:spPr>
                <a:xfrm rot="10800000">
                  <a:off x="334834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" name="グループ化 98"/>
            <p:cNvGrpSpPr>
              <a:grpSpLocks/>
            </p:cNvGrpSpPr>
            <p:nvPr/>
          </p:nvGrpSpPr>
          <p:grpSpPr bwMode="auto">
            <a:xfrm>
              <a:off x="4831644" y="1916831"/>
              <a:ext cx="2476660" cy="180023"/>
              <a:chOff x="3080909" y="1700802"/>
              <a:chExt cx="4443419" cy="540068"/>
            </a:xfrm>
            <a:grpFill/>
          </p:grpSpPr>
          <p:grpSp>
            <p:nvGrpSpPr>
              <p:cNvPr id="16" name="グループ化 35"/>
              <p:cNvGrpSpPr>
                <a:grpSpLocks/>
              </p:cNvGrpSpPr>
              <p:nvPr/>
            </p:nvGrpSpPr>
            <p:grpSpPr bwMode="auto">
              <a:xfrm>
                <a:off x="3080909" y="1700802"/>
                <a:ext cx="555610" cy="540068"/>
                <a:chOff x="3080909" y="1700802"/>
                <a:chExt cx="555610" cy="540068"/>
              </a:xfrm>
              <a:grpFill/>
            </p:grpSpPr>
            <p:sp>
              <p:nvSpPr>
                <p:cNvPr id="46" name="アーチ 45"/>
                <p:cNvSpPr/>
                <p:nvPr/>
              </p:nvSpPr>
              <p:spPr>
                <a:xfrm>
                  <a:off x="3080909" y="1700802"/>
                  <a:ext cx="338481" cy="540068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アーチ 46"/>
                <p:cNvSpPr/>
                <p:nvPr/>
              </p:nvSpPr>
              <p:spPr>
                <a:xfrm rot="10800000">
                  <a:off x="3348968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グループ化 36"/>
              <p:cNvGrpSpPr>
                <a:grpSpLocks/>
              </p:cNvGrpSpPr>
              <p:nvPr/>
            </p:nvGrpSpPr>
            <p:grpSpPr bwMode="auto">
              <a:xfrm rot="10800000">
                <a:off x="3563888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44" name="アーチ 43"/>
                <p:cNvSpPr/>
                <p:nvPr/>
              </p:nvSpPr>
              <p:spPr>
                <a:xfrm>
                  <a:off x="3131938" y="1700808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アーチ 44"/>
                <p:cNvSpPr/>
                <p:nvPr/>
              </p:nvSpPr>
              <p:spPr>
                <a:xfrm rot="10800000">
                  <a:off x="3349068" y="1700808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グループ化 40"/>
              <p:cNvGrpSpPr>
                <a:grpSpLocks/>
              </p:cNvGrpSpPr>
              <p:nvPr/>
            </p:nvGrpSpPr>
            <p:grpSpPr bwMode="auto">
              <a:xfrm>
                <a:off x="399593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42" name="アーチ 41"/>
                <p:cNvSpPr/>
                <p:nvPr/>
              </p:nvSpPr>
              <p:spPr>
                <a:xfrm>
                  <a:off x="313039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アーチ 42"/>
                <p:cNvSpPr/>
                <p:nvPr/>
              </p:nvSpPr>
              <p:spPr>
                <a:xfrm rot="10800000">
                  <a:off x="334752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グループ化 43"/>
              <p:cNvGrpSpPr>
                <a:grpSpLocks/>
              </p:cNvGrpSpPr>
              <p:nvPr/>
            </p:nvGrpSpPr>
            <p:grpSpPr bwMode="auto">
              <a:xfrm>
                <a:off x="442798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40" name="アーチ 39"/>
                <p:cNvSpPr/>
                <p:nvPr/>
              </p:nvSpPr>
              <p:spPr>
                <a:xfrm>
                  <a:off x="313260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アーチ 40"/>
                <p:cNvSpPr/>
                <p:nvPr/>
              </p:nvSpPr>
              <p:spPr>
                <a:xfrm rot="10800000">
                  <a:off x="334973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グループ化 46"/>
              <p:cNvGrpSpPr>
                <a:grpSpLocks/>
              </p:cNvGrpSpPr>
              <p:nvPr/>
            </p:nvGrpSpPr>
            <p:grpSpPr bwMode="auto">
              <a:xfrm>
                <a:off x="4860032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38" name="アーチ 37"/>
                <p:cNvSpPr/>
                <p:nvPr/>
              </p:nvSpPr>
              <p:spPr>
                <a:xfrm>
                  <a:off x="313188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アーチ 38"/>
                <p:cNvSpPr/>
                <p:nvPr/>
              </p:nvSpPr>
              <p:spPr>
                <a:xfrm rot="10800000">
                  <a:off x="334901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グループ化 49"/>
              <p:cNvGrpSpPr>
                <a:grpSpLocks/>
              </p:cNvGrpSpPr>
              <p:nvPr/>
            </p:nvGrpSpPr>
            <p:grpSpPr bwMode="auto">
              <a:xfrm>
                <a:off x="5292080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36" name="アーチ 35"/>
                <p:cNvSpPr/>
                <p:nvPr/>
              </p:nvSpPr>
              <p:spPr>
                <a:xfrm>
                  <a:off x="313116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アーチ 36"/>
                <p:cNvSpPr/>
                <p:nvPr/>
              </p:nvSpPr>
              <p:spPr>
                <a:xfrm rot="10800000">
                  <a:off x="334829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グループ化 52"/>
              <p:cNvGrpSpPr>
                <a:grpSpLocks/>
              </p:cNvGrpSpPr>
              <p:nvPr/>
            </p:nvGrpSpPr>
            <p:grpSpPr bwMode="auto">
              <a:xfrm>
                <a:off x="5724128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34" name="アーチ 33"/>
                <p:cNvSpPr/>
                <p:nvPr/>
              </p:nvSpPr>
              <p:spPr>
                <a:xfrm>
                  <a:off x="313044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アーチ 34"/>
                <p:cNvSpPr/>
                <p:nvPr/>
              </p:nvSpPr>
              <p:spPr>
                <a:xfrm rot="10800000">
                  <a:off x="334757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グループ化 55"/>
              <p:cNvGrpSpPr>
                <a:grpSpLocks/>
              </p:cNvGrpSpPr>
              <p:nvPr/>
            </p:nvGrpSpPr>
            <p:grpSpPr bwMode="auto">
              <a:xfrm>
                <a:off x="615617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32" name="アーチ 31"/>
                <p:cNvSpPr/>
                <p:nvPr/>
              </p:nvSpPr>
              <p:spPr>
                <a:xfrm>
                  <a:off x="313265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アーチ 32"/>
                <p:cNvSpPr/>
                <p:nvPr/>
              </p:nvSpPr>
              <p:spPr>
                <a:xfrm rot="10800000">
                  <a:off x="334978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グループ化 58"/>
              <p:cNvGrpSpPr>
                <a:grpSpLocks/>
              </p:cNvGrpSpPr>
              <p:nvPr/>
            </p:nvGrpSpPr>
            <p:grpSpPr bwMode="auto">
              <a:xfrm>
                <a:off x="658822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30" name="アーチ 29"/>
                <p:cNvSpPr/>
                <p:nvPr/>
              </p:nvSpPr>
              <p:spPr>
                <a:xfrm>
                  <a:off x="313193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アーチ 30"/>
                <p:cNvSpPr/>
                <p:nvPr/>
              </p:nvSpPr>
              <p:spPr>
                <a:xfrm rot="10800000">
                  <a:off x="334906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グループ化 61"/>
              <p:cNvGrpSpPr>
                <a:grpSpLocks/>
              </p:cNvGrpSpPr>
              <p:nvPr/>
            </p:nvGrpSpPr>
            <p:grpSpPr bwMode="auto">
              <a:xfrm>
                <a:off x="7020272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8" name="アーチ 27"/>
                <p:cNvSpPr/>
                <p:nvPr/>
              </p:nvSpPr>
              <p:spPr>
                <a:xfrm>
                  <a:off x="313121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アーチ 28"/>
                <p:cNvSpPr/>
                <p:nvPr/>
              </p:nvSpPr>
              <p:spPr>
                <a:xfrm rot="10800000">
                  <a:off x="334834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" name="グループ化 15"/>
          <p:cNvGrpSpPr>
            <a:grpSpLocks/>
          </p:cNvGrpSpPr>
          <p:nvPr/>
        </p:nvGrpSpPr>
        <p:grpSpPr bwMode="auto">
          <a:xfrm>
            <a:off x="8100392" y="4077072"/>
            <a:ext cx="649287" cy="649287"/>
            <a:chOff x="1187450" y="3500438"/>
            <a:chExt cx="792163" cy="865187"/>
          </a:xfrm>
        </p:grpSpPr>
        <p:sp>
          <p:nvSpPr>
            <p:cNvPr id="211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212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6 w 46"/>
                <a:gd name="T1" fmla="*/ 0 h 227"/>
                <a:gd name="T2" fmla="*/ 0 w 46"/>
                <a:gd name="T3" fmla="*/ 2147483646 h 227"/>
                <a:gd name="T4" fmla="*/ 2147483646 w 46"/>
                <a:gd name="T5" fmla="*/ 2147483646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13" name="直線コネクタ 212"/>
          <p:cNvCxnSpPr/>
          <p:nvPr/>
        </p:nvCxnSpPr>
        <p:spPr>
          <a:xfrm>
            <a:off x="1763688" y="5013176"/>
            <a:ext cx="6048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1763688" y="3717032"/>
            <a:ext cx="6048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129"/>
          <p:cNvGrpSpPr>
            <a:grpSpLocks/>
          </p:cNvGrpSpPr>
          <p:nvPr/>
        </p:nvGrpSpPr>
        <p:grpSpPr bwMode="auto">
          <a:xfrm>
            <a:off x="1403648" y="4221088"/>
            <a:ext cx="6768752" cy="432048"/>
            <a:chOff x="2893388" y="1916830"/>
            <a:chExt cx="4414916" cy="180024"/>
          </a:xfrm>
          <a:solidFill>
            <a:srgbClr val="FF6600"/>
          </a:solidFill>
        </p:grpSpPr>
        <p:grpSp>
          <p:nvGrpSpPr>
            <p:cNvPr id="49" name="グループ化 64"/>
            <p:cNvGrpSpPr>
              <a:grpSpLocks/>
            </p:cNvGrpSpPr>
            <p:nvPr/>
          </p:nvGrpSpPr>
          <p:grpSpPr bwMode="auto">
            <a:xfrm>
              <a:off x="2893388" y="1916830"/>
              <a:ext cx="1966644" cy="144018"/>
              <a:chOff x="3995936" y="1700802"/>
              <a:chExt cx="3528390" cy="432054"/>
            </a:xfrm>
            <a:grpFill/>
          </p:grpSpPr>
          <p:grpSp>
            <p:nvGrpSpPr>
              <p:cNvPr id="50" name="グループ化 40"/>
              <p:cNvGrpSpPr>
                <a:grpSpLocks/>
              </p:cNvGrpSpPr>
              <p:nvPr/>
            </p:nvGrpSpPr>
            <p:grpSpPr bwMode="auto">
              <a:xfrm>
                <a:off x="399593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70" name="アーチ 41"/>
                <p:cNvSpPr/>
                <p:nvPr/>
              </p:nvSpPr>
              <p:spPr>
                <a:xfrm>
                  <a:off x="313039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アーチ 42"/>
                <p:cNvSpPr/>
                <p:nvPr/>
              </p:nvSpPr>
              <p:spPr>
                <a:xfrm rot="10800000">
                  <a:off x="334752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1" name="グループ化 43"/>
              <p:cNvGrpSpPr>
                <a:grpSpLocks/>
              </p:cNvGrpSpPr>
              <p:nvPr/>
            </p:nvGrpSpPr>
            <p:grpSpPr bwMode="auto">
              <a:xfrm>
                <a:off x="442798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68" name="アーチ 267"/>
                <p:cNvSpPr/>
                <p:nvPr/>
              </p:nvSpPr>
              <p:spPr>
                <a:xfrm>
                  <a:off x="3132609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アーチ 268"/>
                <p:cNvSpPr/>
                <p:nvPr/>
              </p:nvSpPr>
              <p:spPr>
                <a:xfrm rot="10800000">
                  <a:off x="3349739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グループ化 46"/>
              <p:cNvGrpSpPr>
                <a:grpSpLocks/>
              </p:cNvGrpSpPr>
              <p:nvPr/>
            </p:nvGrpSpPr>
            <p:grpSpPr bwMode="auto">
              <a:xfrm>
                <a:off x="4860032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66" name="アーチ 265"/>
                <p:cNvSpPr/>
                <p:nvPr/>
              </p:nvSpPr>
              <p:spPr>
                <a:xfrm>
                  <a:off x="313188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アーチ 266"/>
                <p:cNvSpPr/>
                <p:nvPr/>
              </p:nvSpPr>
              <p:spPr>
                <a:xfrm rot="10800000">
                  <a:off x="334901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グループ化 49"/>
              <p:cNvGrpSpPr>
                <a:grpSpLocks/>
              </p:cNvGrpSpPr>
              <p:nvPr/>
            </p:nvGrpSpPr>
            <p:grpSpPr bwMode="auto">
              <a:xfrm>
                <a:off x="5292080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64" name="アーチ 263"/>
                <p:cNvSpPr/>
                <p:nvPr/>
              </p:nvSpPr>
              <p:spPr>
                <a:xfrm>
                  <a:off x="313116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アーチ 264"/>
                <p:cNvSpPr/>
                <p:nvPr/>
              </p:nvSpPr>
              <p:spPr>
                <a:xfrm rot="10800000">
                  <a:off x="334829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" name="グループ化 52"/>
              <p:cNvGrpSpPr>
                <a:grpSpLocks/>
              </p:cNvGrpSpPr>
              <p:nvPr/>
            </p:nvGrpSpPr>
            <p:grpSpPr bwMode="auto">
              <a:xfrm>
                <a:off x="5724128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62" name="アーチ 261"/>
                <p:cNvSpPr/>
                <p:nvPr/>
              </p:nvSpPr>
              <p:spPr>
                <a:xfrm>
                  <a:off x="313044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アーチ 262"/>
                <p:cNvSpPr/>
                <p:nvPr/>
              </p:nvSpPr>
              <p:spPr>
                <a:xfrm rot="10800000">
                  <a:off x="334757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グループ化 55"/>
              <p:cNvGrpSpPr>
                <a:grpSpLocks/>
              </p:cNvGrpSpPr>
              <p:nvPr/>
            </p:nvGrpSpPr>
            <p:grpSpPr bwMode="auto">
              <a:xfrm>
                <a:off x="615617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60" name="アーチ 259"/>
                <p:cNvSpPr/>
                <p:nvPr/>
              </p:nvSpPr>
              <p:spPr>
                <a:xfrm>
                  <a:off x="313265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アーチ 260"/>
                <p:cNvSpPr/>
                <p:nvPr/>
              </p:nvSpPr>
              <p:spPr>
                <a:xfrm rot="10800000">
                  <a:off x="334978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グループ化 58"/>
              <p:cNvGrpSpPr>
                <a:grpSpLocks/>
              </p:cNvGrpSpPr>
              <p:nvPr/>
            </p:nvGrpSpPr>
            <p:grpSpPr bwMode="auto">
              <a:xfrm>
                <a:off x="658822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58" name="アーチ 257"/>
                <p:cNvSpPr/>
                <p:nvPr/>
              </p:nvSpPr>
              <p:spPr>
                <a:xfrm>
                  <a:off x="313193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アーチ 258"/>
                <p:cNvSpPr/>
                <p:nvPr/>
              </p:nvSpPr>
              <p:spPr>
                <a:xfrm rot="10800000">
                  <a:off x="334906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グループ化 61"/>
              <p:cNvGrpSpPr>
                <a:grpSpLocks/>
              </p:cNvGrpSpPr>
              <p:nvPr/>
            </p:nvGrpSpPr>
            <p:grpSpPr bwMode="auto">
              <a:xfrm>
                <a:off x="7020272" y="1700802"/>
                <a:ext cx="504054" cy="432054"/>
                <a:chOff x="3131840" y="1700802"/>
                <a:chExt cx="504054" cy="432054"/>
              </a:xfrm>
              <a:grpFill/>
            </p:grpSpPr>
            <p:sp>
              <p:nvSpPr>
                <p:cNvPr id="256" name="アーチ 255"/>
                <p:cNvSpPr/>
                <p:nvPr/>
              </p:nvSpPr>
              <p:spPr>
                <a:xfrm>
                  <a:off x="313121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アーチ 256"/>
                <p:cNvSpPr/>
                <p:nvPr/>
              </p:nvSpPr>
              <p:spPr>
                <a:xfrm rot="10800000">
                  <a:off x="334834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4" name="グループ化 98"/>
            <p:cNvGrpSpPr>
              <a:grpSpLocks/>
            </p:cNvGrpSpPr>
            <p:nvPr/>
          </p:nvGrpSpPr>
          <p:grpSpPr bwMode="auto">
            <a:xfrm>
              <a:off x="4831644" y="1916831"/>
              <a:ext cx="2476660" cy="180023"/>
              <a:chOff x="3080909" y="1700802"/>
              <a:chExt cx="4443419" cy="540068"/>
            </a:xfrm>
            <a:grpFill/>
          </p:grpSpPr>
          <p:grpSp>
            <p:nvGrpSpPr>
              <p:cNvPr id="75" name="グループ化 35"/>
              <p:cNvGrpSpPr>
                <a:grpSpLocks/>
              </p:cNvGrpSpPr>
              <p:nvPr/>
            </p:nvGrpSpPr>
            <p:grpSpPr bwMode="auto">
              <a:xfrm>
                <a:off x="3080909" y="1700802"/>
                <a:ext cx="555610" cy="540068"/>
                <a:chOff x="3080909" y="1700802"/>
                <a:chExt cx="555610" cy="540068"/>
              </a:xfrm>
              <a:grpFill/>
            </p:grpSpPr>
            <p:sp>
              <p:nvSpPr>
                <p:cNvPr id="246" name="アーチ 245"/>
                <p:cNvSpPr/>
                <p:nvPr/>
              </p:nvSpPr>
              <p:spPr>
                <a:xfrm>
                  <a:off x="3080909" y="1700802"/>
                  <a:ext cx="338481" cy="540068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アーチ 246"/>
                <p:cNvSpPr/>
                <p:nvPr/>
              </p:nvSpPr>
              <p:spPr>
                <a:xfrm rot="10800000">
                  <a:off x="3348968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グループ化 36"/>
              <p:cNvGrpSpPr>
                <a:grpSpLocks/>
              </p:cNvGrpSpPr>
              <p:nvPr/>
            </p:nvGrpSpPr>
            <p:grpSpPr bwMode="auto">
              <a:xfrm rot="10800000">
                <a:off x="3563888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44" name="アーチ 243"/>
                <p:cNvSpPr/>
                <p:nvPr/>
              </p:nvSpPr>
              <p:spPr>
                <a:xfrm>
                  <a:off x="3131938" y="1700808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アーチ 244"/>
                <p:cNvSpPr/>
                <p:nvPr/>
              </p:nvSpPr>
              <p:spPr>
                <a:xfrm rot="10800000">
                  <a:off x="3349068" y="1700808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7" name="グループ化 40"/>
              <p:cNvGrpSpPr>
                <a:grpSpLocks/>
              </p:cNvGrpSpPr>
              <p:nvPr/>
            </p:nvGrpSpPr>
            <p:grpSpPr bwMode="auto">
              <a:xfrm>
                <a:off x="399593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42" name="アーチ 241"/>
                <p:cNvSpPr/>
                <p:nvPr/>
              </p:nvSpPr>
              <p:spPr>
                <a:xfrm>
                  <a:off x="313039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アーチ 242"/>
                <p:cNvSpPr/>
                <p:nvPr/>
              </p:nvSpPr>
              <p:spPr>
                <a:xfrm rot="10800000">
                  <a:off x="3347525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8" name="グループ化 43"/>
              <p:cNvGrpSpPr>
                <a:grpSpLocks/>
              </p:cNvGrpSpPr>
              <p:nvPr/>
            </p:nvGrpSpPr>
            <p:grpSpPr bwMode="auto">
              <a:xfrm>
                <a:off x="442798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40" name="アーチ 239"/>
                <p:cNvSpPr/>
                <p:nvPr/>
              </p:nvSpPr>
              <p:spPr>
                <a:xfrm>
                  <a:off x="313260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アーチ 240"/>
                <p:cNvSpPr/>
                <p:nvPr/>
              </p:nvSpPr>
              <p:spPr>
                <a:xfrm rot="10800000">
                  <a:off x="334973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9" name="グループ化 46"/>
              <p:cNvGrpSpPr>
                <a:grpSpLocks/>
              </p:cNvGrpSpPr>
              <p:nvPr/>
            </p:nvGrpSpPr>
            <p:grpSpPr bwMode="auto">
              <a:xfrm>
                <a:off x="4860032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38" name="アーチ 237"/>
                <p:cNvSpPr/>
                <p:nvPr/>
              </p:nvSpPr>
              <p:spPr>
                <a:xfrm>
                  <a:off x="313188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アーチ 238"/>
                <p:cNvSpPr/>
                <p:nvPr/>
              </p:nvSpPr>
              <p:spPr>
                <a:xfrm rot="10800000">
                  <a:off x="3349016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グループ化 49"/>
              <p:cNvGrpSpPr>
                <a:grpSpLocks/>
              </p:cNvGrpSpPr>
              <p:nvPr/>
            </p:nvGrpSpPr>
            <p:grpSpPr bwMode="auto">
              <a:xfrm>
                <a:off x="5292080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36" name="アーチ 235"/>
                <p:cNvSpPr/>
                <p:nvPr/>
              </p:nvSpPr>
              <p:spPr>
                <a:xfrm>
                  <a:off x="313116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アーチ 236"/>
                <p:cNvSpPr/>
                <p:nvPr/>
              </p:nvSpPr>
              <p:spPr>
                <a:xfrm rot="10800000">
                  <a:off x="334829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グループ化 52"/>
              <p:cNvGrpSpPr>
                <a:grpSpLocks/>
              </p:cNvGrpSpPr>
              <p:nvPr/>
            </p:nvGrpSpPr>
            <p:grpSpPr bwMode="auto">
              <a:xfrm>
                <a:off x="5724128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34" name="アーチ 233"/>
                <p:cNvSpPr/>
                <p:nvPr/>
              </p:nvSpPr>
              <p:spPr>
                <a:xfrm>
                  <a:off x="313044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アーチ 234"/>
                <p:cNvSpPr/>
                <p:nvPr/>
              </p:nvSpPr>
              <p:spPr>
                <a:xfrm rot="10800000">
                  <a:off x="334757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グループ化 55"/>
              <p:cNvGrpSpPr>
                <a:grpSpLocks/>
              </p:cNvGrpSpPr>
              <p:nvPr/>
            </p:nvGrpSpPr>
            <p:grpSpPr bwMode="auto">
              <a:xfrm>
                <a:off x="6156176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32" name="アーチ 231"/>
                <p:cNvSpPr/>
                <p:nvPr/>
              </p:nvSpPr>
              <p:spPr>
                <a:xfrm>
                  <a:off x="313265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3" name="アーチ 232"/>
                <p:cNvSpPr/>
                <p:nvPr/>
              </p:nvSpPr>
              <p:spPr>
                <a:xfrm rot="10800000">
                  <a:off x="3349787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グループ化 58"/>
              <p:cNvGrpSpPr>
                <a:grpSpLocks/>
              </p:cNvGrpSpPr>
              <p:nvPr/>
            </p:nvGrpSpPr>
            <p:grpSpPr bwMode="auto">
              <a:xfrm>
                <a:off x="6588224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30" name="アーチ 229"/>
                <p:cNvSpPr/>
                <p:nvPr/>
              </p:nvSpPr>
              <p:spPr>
                <a:xfrm>
                  <a:off x="313193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アーチ 230"/>
                <p:cNvSpPr/>
                <p:nvPr/>
              </p:nvSpPr>
              <p:spPr>
                <a:xfrm rot="10800000">
                  <a:off x="334906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グループ化 61"/>
              <p:cNvGrpSpPr>
                <a:grpSpLocks/>
              </p:cNvGrpSpPr>
              <p:nvPr/>
            </p:nvGrpSpPr>
            <p:grpSpPr bwMode="auto">
              <a:xfrm>
                <a:off x="7020272" y="1700808"/>
                <a:ext cx="504056" cy="432048"/>
                <a:chOff x="3131840" y="1700808"/>
                <a:chExt cx="504056" cy="432048"/>
              </a:xfrm>
              <a:grpFill/>
            </p:grpSpPr>
            <p:sp>
              <p:nvSpPr>
                <p:cNvPr id="228" name="アーチ 227"/>
                <p:cNvSpPr/>
                <p:nvPr/>
              </p:nvSpPr>
              <p:spPr>
                <a:xfrm>
                  <a:off x="3131213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アーチ 228"/>
                <p:cNvSpPr/>
                <p:nvPr/>
              </p:nvSpPr>
              <p:spPr>
                <a:xfrm rot="10800000">
                  <a:off x="3348344" y="1700802"/>
                  <a:ext cx="287551" cy="432054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0" name="テキスト ボックス 139"/>
          <p:cNvSpPr txBox="1"/>
          <p:nvPr/>
        </p:nvSpPr>
        <p:spPr>
          <a:xfrm>
            <a:off x="129600" y="123488"/>
            <a:ext cx="2448272" cy="954107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パワーポイント</a:t>
            </a:r>
            <a:r>
              <a:rPr kumimoji="1" lang="ja-JP" altLang="en-US" sz="2800" dirty="0" smtClean="0"/>
              <a:t>練習ワーク</a:t>
            </a:r>
            <a:endParaRPr kumimoji="1" lang="ja-JP" altLang="en-US" sz="2800" dirty="0"/>
          </a:p>
        </p:txBody>
      </p:sp>
      <p:grpSp>
        <p:nvGrpSpPr>
          <p:cNvPr id="26" name="グループ化 22"/>
          <p:cNvGrpSpPr>
            <a:grpSpLocks/>
          </p:cNvGrpSpPr>
          <p:nvPr/>
        </p:nvGrpSpPr>
        <p:grpSpPr bwMode="auto">
          <a:xfrm>
            <a:off x="394941" y="1556593"/>
            <a:ext cx="1152525" cy="1206500"/>
            <a:chOff x="2071670" y="1357298"/>
            <a:chExt cx="5040313" cy="4464050"/>
          </a:xfrm>
        </p:grpSpPr>
        <p:sp>
          <p:nvSpPr>
            <p:cNvPr id="122890" name="Oval 4"/>
            <p:cNvSpPr>
              <a:spLocks noChangeArrowheads="1"/>
            </p:cNvSpPr>
            <p:nvPr/>
          </p:nvSpPr>
          <p:spPr bwMode="auto">
            <a:xfrm>
              <a:off x="2071670" y="1357298"/>
              <a:ext cx="5040313" cy="44640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22891" name="AutoShape 5"/>
            <p:cNvSpPr>
              <a:spLocks noChangeArrowheads="1"/>
            </p:cNvSpPr>
            <p:nvPr/>
          </p:nvSpPr>
          <p:spPr bwMode="auto">
            <a:xfrm rot="-5400000">
              <a:off x="3907207" y="3023330"/>
              <a:ext cx="1427143" cy="3240012"/>
            </a:xfrm>
            <a:prstGeom prst="moon">
              <a:avLst>
                <a:gd name="adj" fmla="val 82991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22892" name="Freeform 6"/>
            <p:cNvSpPr>
              <a:spLocks/>
            </p:cNvSpPr>
            <p:nvPr/>
          </p:nvSpPr>
          <p:spPr bwMode="auto">
            <a:xfrm>
              <a:off x="3213965" y="2144144"/>
              <a:ext cx="734334" cy="502769"/>
            </a:xfrm>
            <a:custGeom>
              <a:avLst/>
              <a:gdLst>
                <a:gd name="T0" fmla="*/ 0 w 462"/>
                <a:gd name="T1" fmla="*/ 2147483646 h 317"/>
                <a:gd name="T2" fmla="*/ 2147483646 w 462"/>
                <a:gd name="T3" fmla="*/ 2147483646 h 317"/>
                <a:gd name="T4" fmla="*/ 2147483646 w 462"/>
                <a:gd name="T5" fmla="*/ 2147483646 h 317"/>
                <a:gd name="T6" fmla="*/ 2147483646 w 462"/>
                <a:gd name="T7" fmla="*/ 2147483646 h 317"/>
                <a:gd name="T8" fmla="*/ 2147483646 w 462"/>
                <a:gd name="T9" fmla="*/ 2147483646 h 317"/>
                <a:gd name="T10" fmla="*/ 2147483646 w 462"/>
                <a:gd name="T11" fmla="*/ 2147483646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893" name="Freeform 7"/>
            <p:cNvSpPr>
              <a:spLocks/>
            </p:cNvSpPr>
            <p:nvPr/>
          </p:nvSpPr>
          <p:spPr bwMode="auto">
            <a:xfrm>
              <a:off x="5285363" y="2144144"/>
              <a:ext cx="734332" cy="502769"/>
            </a:xfrm>
            <a:custGeom>
              <a:avLst/>
              <a:gdLst>
                <a:gd name="T0" fmla="*/ 0 w 462"/>
                <a:gd name="T1" fmla="*/ 2147483646 h 317"/>
                <a:gd name="T2" fmla="*/ 2147483646 w 462"/>
                <a:gd name="T3" fmla="*/ 2147483646 h 317"/>
                <a:gd name="T4" fmla="*/ 2147483646 w 462"/>
                <a:gd name="T5" fmla="*/ 2147483646 h 317"/>
                <a:gd name="T6" fmla="*/ 2147483646 w 462"/>
                <a:gd name="T7" fmla="*/ 2147483646 h 317"/>
                <a:gd name="T8" fmla="*/ 2147483646 w 462"/>
                <a:gd name="T9" fmla="*/ 2147483646 h 317"/>
                <a:gd name="T10" fmla="*/ 2147483646 w 462"/>
                <a:gd name="T11" fmla="*/ 2147483646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894" name="Oval 8"/>
            <p:cNvSpPr>
              <a:spLocks noChangeArrowheads="1"/>
            </p:cNvSpPr>
            <p:nvPr/>
          </p:nvSpPr>
          <p:spPr bwMode="auto">
            <a:xfrm>
              <a:off x="4429957" y="2928734"/>
              <a:ext cx="286891" cy="28858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</p:grpSp>
      <p:grpSp>
        <p:nvGrpSpPr>
          <p:cNvPr id="85" name="Group 22"/>
          <p:cNvGrpSpPr>
            <a:grpSpLocks/>
          </p:cNvGrpSpPr>
          <p:nvPr/>
        </p:nvGrpSpPr>
        <p:grpSpPr bwMode="auto">
          <a:xfrm>
            <a:off x="395536" y="3717032"/>
            <a:ext cx="1152128" cy="1224136"/>
            <a:chOff x="1202" y="709"/>
            <a:chExt cx="3175" cy="2812"/>
          </a:xfrm>
        </p:grpSpPr>
        <p:sp>
          <p:nvSpPr>
            <p:cNvPr id="279" name="Oval 4"/>
            <p:cNvSpPr>
              <a:spLocks noChangeArrowheads="1"/>
            </p:cNvSpPr>
            <p:nvPr/>
          </p:nvSpPr>
          <p:spPr bwMode="auto">
            <a:xfrm>
              <a:off x="1202" y="709"/>
              <a:ext cx="3175" cy="28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80" name="Freeform 6"/>
            <p:cNvSpPr>
              <a:spLocks/>
            </p:cNvSpPr>
            <p:nvPr/>
          </p:nvSpPr>
          <p:spPr bwMode="auto">
            <a:xfrm>
              <a:off x="1973" y="1162"/>
              <a:ext cx="462" cy="317"/>
            </a:xfrm>
            <a:custGeom>
              <a:avLst/>
              <a:gdLst>
                <a:gd name="T0" fmla="*/ 0 w 462"/>
                <a:gd name="T1" fmla="*/ 316 h 317"/>
                <a:gd name="T2" fmla="*/ 26 w 462"/>
                <a:gd name="T3" fmla="*/ 227 h 317"/>
                <a:gd name="T4" fmla="*/ 92 w 462"/>
                <a:gd name="T5" fmla="*/ 87 h 317"/>
                <a:gd name="T6" fmla="*/ 207 w 462"/>
                <a:gd name="T7" fmla="*/ 4 h 317"/>
                <a:gd name="T8" fmla="*/ 372 w 462"/>
                <a:gd name="T9" fmla="*/ 62 h 317"/>
                <a:gd name="T10" fmla="*/ 462 w 462"/>
                <a:gd name="T11" fmla="*/ 31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81" name="Freeform 7"/>
            <p:cNvSpPr>
              <a:spLocks/>
            </p:cNvSpPr>
            <p:nvPr/>
          </p:nvSpPr>
          <p:spPr bwMode="auto">
            <a:xfrm>
              <a:off x="3152" y="1117"/>
              <a:ext cx="462" cy="317"/>
            </a:xfrm>
            <a:custGeom>
              <a:avLst/>
              <a:gdLst>
                <a:gd name="T0" fmla="*/ 0 w 462"/>
                <a:gd name="T1" fmla="*/ 316 h 317"/>
                <a:gd name="T2" fmla="*/ 26 w 462"/>
                <a:gd name="T3" fmla="*/ 227 h 317"/>
                <a:gd name="T4" fmla="*/ 92 w 462"/>
                <a:gd name="T5" fmla="*/ 87 h 317"/>
                <a:gd name="T6" fmla="*/ 207 w 462"/>
                <a:gd name="T7" fmla="*/ 4 h 317"/>
                <a:gd name="T8" fmla="*/ 372 w 462"/>
                <a:gd name="T9" fmla="*/ 62 h 317"/>
                <a:gd name="T10" fmla="*/ 462 w 462"/>
                <a:gd name="T11" fmla="*/ 31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82" name="Oval 8"/>
            <p:cNvSpPr>
              <a:spLocks noChangeArrowheads="1"/>
            </p:cNvSpPr>
            <p:nvPr/>
          </p:nvSpPr>
          <p:spPr bwMode="auto">
            <a:xfrm>
              <a:off x="2699" y="1570"/>
              <a:ext cx="182" cy="18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83" name="Oval 19"/>
            <p:cNvSpPr>
              <a:spLocks noChangeArrowheads="1"/>
            </p:cNvSpPr>
            <p:nvPr/>
          </p:nvSpPr>
          <p:spPr bwMode="auto">
            <a:xfrm>
              <a:off x="2426" y="2160"/>
              <a:ext cx="817" cy="90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84" name="Oval 20"/>
            <p:cNvSpPr>
              <a:spLocks noChangeArrowheads="1"/>
            </p:cNvSpPr>
            <p:nvPr/>
          </p:nvSpPr>
          <p:spPr bwMode="auto">
            <a:xfrm>
              <a:off x="2608" y="2341"/>
              <a:ext cx="454" cy="58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pic>
        <p:nvPicPr>
          <p:cNvPr id="22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49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50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08092E-6 L 0.81892 0.006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59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31214E-7 L 0.81892 0.0053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08" fill="hold"/>
                                        <p:tgtEl>
                                          <p:spTgt spid="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0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51520" y="2780928"/>
            <a:ext cx="4680520" cy="15841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3600" dirty="0" smtClean="0"/>
          </a:p>
          <a:p>
            <a:pPr algn="ctr"/>
            <a:endParaRPr kumimoji="1" lang="en-US" altLang="ja-JP" sz="3600" dirty="0" smtClean="0">
              <a:solidFill>
                <a:schemeClr val="accent4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accent4"/>
                </a:solidFill>
              </a:rPr>
              <a:t>母音</a:t>
            </a:r>
            <a:endParaRPr kumimoji="1"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59832" y="260648"/>
            <a:ext cx="3168352" cy="70788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発声持続とは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331640" y="1196752"/>
            <a:ext cx="6624736" cy="707886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声を切らずに伸ばして行くこと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1547664" y="198884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</a:t>
            </a:r>
            <a:r>
              <a:rPr lang="ja-JP" altLang="en-US" sz="3600" dirty="0" smtClean="0"/>
              <a:t>これができる日本語の音は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2996952"/>
            <a:ext cx="720080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ア</a:t>
            </a:r>
            <a:endParaRPr lang="ja-JP" altLang="en-US" sz="4000" dirty="0"/>
          </a:p>
        </p:txBody>
      </p:sp>
      <p:sp>
        <p:nvSpPr>
          <p:cNvPr id="9" name="正方形/長方形 8"/>
          <p:cNvSpPr/>
          <p:nvPr/>
        </p:nvSpPr>
        <p:spPr>
          <a:xfrm>
            <a:off x="1403648" y="2996952"/>
            <a:ext cx="720080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イ</a:t>
            </a:r>
            <a:endParaRPr lang="ja-JP" altLang="en-US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5076056" y="2780928"/>
            <a:ext cx="1800200" cy="1631216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endParaRPr lang="en-US" altLang="ja-JP" sz="2400" dirty="0" smtClean="0"/>
          </a:p>
          <a:p>
            <a:r>
              <a:rPr lang="ja-JP" altLang="en-US" sz="4000" dirty="0" smtClean="0"/>
              <a:t>　</a:t>
            </a:r>
            <a:endParaRPr lang="en-US" altLang="ja-JP" sz="4000" dirty="0" smtClean="0"/>
          </a:p>
          <a:p>
            <a:r>
              <a:rPr lang="ja-JP" altLang="en-US" sz="3600" dirty="0" smtClean="0"/>
              <a:t>　撥音</a:t>
            </a:r>
            <a:endParaRPr lang="ja-JP" altLang="en-US" sz="4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203848" y="2996952"/>
            <a:ext cx="614536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エ</a:t>
            </a:r>
            <a:endParaRPr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339752" y="2996952"/>
            <a:ext cx="648072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ウ</a:t>
            </a:r>
            <a:endParaRPr lang="ja-JP" altLang="en-US" sz="4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067944" y="2996952"/>
            <a:ext cx="648072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オ</a:t>
            </a:r>
            <a:endParaRPr lang="ja-JP" altLang="en-US" sz="4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580112" y="3068960"/>
            <a:ext cx="64807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ン</a:t>
            </a:r>
            <a:endParaRPr lang="ja-JP" altLang="en-US" sz="3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3528" y="5085184"/>
            <a:ext cx="4248472" cy="7078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呼気持続（長い息）</a:t>
            </a:r>
            <a:endParaRPr lang="ja-JP" altLang="en-US" sz="4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555776" y="443711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これができるためには</a:t>
            </a:r>
            <a:endParaRPr lang="ja-JP" altLang="en-US" sz="4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04048" y="5085184"/>
            <a:ext cx="3744416" cy="7078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声帯閉鎖</a:t>
            </a:r>
            <a:r>
              <a:rPr lang="en-US" altLang="ja-JP" sz="4000" dirty="0" smtClean="0"/>
              <a:t>or</a:t>
            </a:r>
            <a:r>
              <a:rPr lang="ja-JP" altLang="en-US" sz="4000" dirty="0" smtClean="0"/>
              <a:t>開放</a:t>
            </a:r>
            <a:endParaRPr lang="ja-JP" altLang="en-US" sz="4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755576" y="5949280"/>
            <a:ext cx="5616624" cy="7078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構音維持（同じ音を保つ）</a:t>
            </a:r>
            <a:endParaRPr lang="ja-JP" altLang="en-US" sz="4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7199784" y="2852936"/>
            <a:ext cx="1764704" cy="707886"/>
          </a:xfrm>
          <a:prstGeom prst="rect">
            <a:avLst/>
          </a:prstGeom>
          <a:solidFill>
            <a:srgbClr val="FFCC66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有声音</a:t>
            </a:r>
            <a:endParaRPr lang="ja-JP" altLang="en-US" sz="4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7199784" y="3717032"/>
            <a:ext cx="1764704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無声音</a:t>
            </a:r>
            <a:endParaRPr lang="ja-JP" altLang="en-US" sz="4000" dirty="0"/>
          </a:p>
        </p:txBody>
      </p:sp>
      <p:sp>
        <p:nvSpPr>
          <p:cNvPr id="22" name="左中かっこ 21"/>
          <p:cNvSpPr/>
          <p:nvPr/>
        </p:nvSpPr>
        <p:spPr>
          <a:xfrm>
            <a:off x="6876256" y="3212976"/>
            <a:ext cx="288032" cy="93610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4572000" y="5229200"/>
            <a:ext cx="360040" cy="360040"/>
            <a:chOff x="683568" y="1052736"/>
            <a:chExt cx="432048" cy="432048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683568" y="1268760"/>
              <a:ext cx="43204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899592" y="1052736"/>
              <a:ext cx="8384" cy="4320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395536" y="6093296"/>
            <a:ext cx="360040" cy="360040"/>
            <a:chOff x="683568" y="1052736"/>
            <a:chExt cx="432048" cy="432048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683568" y="1268760"/>
              <a:ext cx="43204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899592" y="1052736"/>
              <a:ext cx="8384" cy="4320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6372200" y="5949280"/>
            <a:ext cx="18002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が必要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395536" y="260648"/>
            <a:ext cx="8352928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発達障害の子どものプロソディの問題</a:t>
            </a:r>
            <a:endParaRPr lang="ja-JP" altLang="en-US" sz="4000" dirty="0"/>
          </a:p>
        </p:txBody>
      </p: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2411760" y="1268760"/>
            <a:ext cx="4249167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会話や音読において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50825" y="206084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抑揚がなく、機械的な一本調子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250825" y="278092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語尾がつねに尻上がり／尻下がり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250825" y="3573016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発話が１音１音区切れている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250825" y="4365104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ことばの始めに、繰り返しや詰まりがある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250825" y="5157192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スピードが早過ぎる／遅過ぎる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250825" y="5949280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声が高い</a:t>
            </a:r>
            <a:r>
              <a:rPr lang="en-US" altLang="ja-JP" sz="3600" dirty="0" smtClean="0">
                <a:solidFill>
                  <a:schemeClr val="accent4"/>
                </a:solidFill>
              </a:rPr>
              <a:t>or</a:t>
            </a:r>
            <a:r>
              <a:rPr lang="ja-JP" altLang="en-US" sz="3600" dirty="0" smtClean="0">
                <a:solidFill>
                  <a:schemeClr val="accent4"/>
                </a:solidFill>
              </a:rPr>
              <a:t>低過ぎる／大きい</a:t>
            </a:r>
            <a:r>
              <a:rPr lang="en-US" altLang="ja-JP" sz="3600" dirty="0" smtClean="0">
                <a:solidFill>
                  <a:schemeClr val="accent4"/>
                </a:solidFill>
              </a:rPr>
              <a:t>or</a:t>
            </a:r>
            <a:r>
              <a:rPr lang="ja-JP" altLang="en-US" sz="3600" dirty="0" smtClean="0">
                <a:solidFill>
                  <a:schemeClr val="accent4"/>
                </a:solidFill>
              </a:rPr>
              <a:t>小さ過ぎる　　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980728"/>
            <a:ext cx="172819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表現面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56376" y="5517232"/>
            <a:ext cx="1187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etc…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87624" y="155679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赤ちゃんの発声のプロソディ変化</a:t>
            </a:r>
            <a:endParaRPr lang="ja-JP" altLang="en-US" sz="4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3528" y="5486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人間の発達を遡ると・・</a:t>
            </a:r>
            <a:endParaRPr lang="ja-JP" altLang="en-US" sz="3600" dirty="0"/>
          </a:p>
        </p:txBody>
      </p:sp>
      <p:sp>
        <p:nvSpPr>
          <p:cNvPr id="18" name="四角形吹き出し 17"/>
          <p:cNvSpPr/>
          <p:nvPr/>
        </p:nvSpPr>
        <p:spPr>
          <a:xfrm>
            <a:off x="1475656" y="2852936"/>
            <a:ext cx="1080120" cy="504056"/>
          </a:xfrm>
          <a:prstGeom prst="wedgeRectCallou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クー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3068960"/>
            <a:ext cx="350520" cy="327660"/>
          </a:xfrm>
          <a:custGeom>
            <a:avLst/>
            <a:gdLst>
              <a:gd name="connsiteX0" fmla="*/ 0 w 350520"/>
              <a:gd name="connsiteY0" fmla="*/ 7620 h 327660"/>
              <a:gd name="connsiteX1" fmla="*/ 289560 w 350520"/>
              <a:gd name="connsiteY1" fmla="*/ 53340 h 327660"/>
              <a:gd name="connsiteX2" fmla="*/ 350520 w 350520"/>
              <a:gd name="connsiteY2" fmla="*/ 327660 h 327660"/>
              <a:gd name="connsiteX3" fmla="*/ 350520 w 350520"/>
              <a:gd name="connsiteY3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" h="327660">
                <a:moveTo>
                  <a:pt x="0" y="7620"/>
                </a:moveTo>
                <a:cubicBezTo>
                  <a:pt x="115570" y="3810"/>
                  <a:pt x="231140" y="0"/>
                  <a:pt x="289560" y="53340"/>
                </a:cubicBezTo>
                <a:cubicBezTo>
                  <a:pt x="347980" y="106680"/>
                  <a:pt x="350520" y="327660"/>
                  <a:pt x="350520" y="327660"/>
                </a:cubicBezTo>
                <a:lnTo>
                  <a:pt x="350520" y="327660"/>
                </a:ln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4067944" y="2852936"/>
            <a:ext cx="1080120" cy="504056"/>
          </a:xfrm>
          <a:prstGeom prst="wedgeRectCallou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クー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6804248" y="2852936"/>
            <a:ext cx="1080120" cy="504056"/>
          </a:xfrm>
          <a:prstGeom prst="wedgeRectCallou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クー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 rot="10800000" flipH="1">
            <a:off x="7740352" y="2780928"/>
            <a:ext cx="288032" cy="360040"/>
          </a:xfrm>
          <a:custGeom>
            <a:avLst/>
            <a:gdLst>
              <a:gd name="connsiteX0" fmla="*/ 0 w 350520"/>
              <a:gd name="connsiteY0" fmla="*/ 7620 h 327660"/>
              <a:gd name="connsiteX1" fmla="*/ 289560 w 350520"/>
              <a:gd name="connsiteY1" fmla="*/ 53340 h 327660"/>
              <a:gd name="connsiteX2" fmla="*/ 350520 w 350520"/>
              <a:gd name="connsiteY2" fmla="*/ 327660 h 327660"/>
              <a:gd name="connsiteX3" fmla="*/ 350520 w 350520"/>
              <a:gd name="connsiteY3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" h="327660">
                <a:moveTo>
                  <a:pt x="0" y="7620"/>
                </a:moveTo>
                <a:cubicBezTo>
                  <a:pt x="115570" y="3810"/>
                  <a:pt x="231140" y="0"/>
                  <a:pt x="289560" y="53340"/>
                </a:cubicBezTo>
                <a:cubicBezTo>
                  <a:pt x="347980" y="106680"/>
                  <a:pt x="350520" y="327660"/>
                  <a:pt x="350520" y="327660"/>
                </a:cubicBezTo>
                <a:lnTo>
                  <a:pt x="350520" y="327660"/>
                </a:ln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004048" y="3140968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矢印 24"/>
          <p:cNvSpPr/>
          <p:nvPr/>
        </p:nvSpPr>
        <p:spPr>
          <a:xfrm>
            <a:off x="3203848" y="2996952"/>
            <a:ext cx="36004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5868144" y="2996952"/>
            <a:ext cx="36004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43"/>
          <p:cNvGrpSpPr>
            <a:grpSpLocks/>
          </p:cNvGrpSpPr>
          <p:nvPr/>
        </p:nvGrpSpPr>
        <p:grpSpPr bwMode="auto">
          <a:xfrm>
            <a:off x="251520" y="2708920"/>
            <a:ext cx="792857" cy="855762"/>
            <a:chOff x="5292080" y="2852936"/>
            <a:chExt cx="1080120" cy="1071736"/>
          </a:xfrm>
        </p:grpSpPr>
        <p:grpSp>
          <p:nvGrpSpPr>
            <p:cNvPr id="3" name="グループ化 32"/>
            <p:cNvGrpSpPr>
              <a:grpSpLocks/>
            </p:cNvGrpSpPr>
            <p:nvPr/>
          </p:nvGrpSpPr>
          <p:grpSpPr bwMode="auto">
            <a:xfrm>
              <a:off x="5292080" y="2924385"/>
              <a:ext cx="1080120" cy="1000287"/>
              <a:chOff x="3635896" y="2924944"/>
              <a:chExt cx="1008112" cy="1008112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3635896" y="2924945"/>
                <a:ext cx="1008112" cy="10081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1" name="月 30"/>
              <p:cNvSpPr/>
              <p:nvPr/>
            </p:nvSpPr>
            <p:spPr>
              <a:xfrm rot="5174599">
                <a:off x="3851120" y="3222930"/>
                <a:ext cx="73608" cy="210518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2" name="月 31"/>
              <p:cNvSpPr/>
              <p:nvPr/>
            </p:nvSpPr>
            <p:spPr>
              <a:xfrm rot="5174599">
                <a:off x="4427078" y="3222190"/>
                <a:ext cx="73608" cy="212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852344" y="3429000"/>
                <a:ext cx="71161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4427560" y="3429000"/>
                <a:ext cx="726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5" name="片側の 2 つの角を切り取った四角形 34"/>
              <p:cNvSpPr/>
              <p:nvPr/>
            </p:nvSpPr>
            <p:spPr>
              <a:xfrm>
                <a:off x="4067309" y="3723432"/>
                <a:ext cx="240168" cy="65608"/>
              </a:xfrm>
              <a:prstGeom prst="snip2SameRect">
                <a:avLst/>
              </a:prstGeom>
              <a:solidFill>
                <a:srgbClr val="FFC000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4139952" y="3501008"/>
                <a:ext cx="72644" cy="72007"/>
              </a:xfrm>
              <a:prstGeom prst="ellipse">
                <a:avLst/>
              </a:prstGeom>
              <a:solidFill>
                <a:srgbClr val="FFFF66"/>
              </a:solidFill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29" name="フリーフォーム 28"/>
            <p:cNvSpPr/>
            <p:nvPr/>
          </p:nvSpPr>
          <p:spPr>
            <a:xfrm>
              <a:off x="5579583" y="2852936"/>
              <a:ext cx="522587" cy="185768"/>
            </a:xfrm>
            <a:custGeom>
              <a:avLst/>
              <a:gdLst>
                <a:gd name="connsiteX0" fmla="*/ 30096 w 409535"/>
                <a:gd name="connsiteY0" fmla="*/ 76200 h 184665"/>
                <a:gd name="connsiteX1" fmla="*/ 68196 w 409535"/>
                <a:gd name="connsiteY1" fmla="*/ 63500 h 184665"/>
                <a:gd name="connsiteX2" fmla="*/ 106296 w 409535"/>
                <a:gd name="connsiteY2" fmla="*/ 38100 h 184665"/>
                <a:gd name="connsiteX3" fmla="*/ 131696 w 409535"/>
                <a:gd name="connsiteY3" fmla="*/ 76200 h 184665"/>
                <a:gd name="connsiteX4" fmla="*/ 42796 w 409535"/>
                <a:gd name="connsiteY4" fmla="*/ 76200 h 184665"/>
                <a:gd name="connsiteX5" fmla="*/ 93596 w 409535"/>
                <a:gd name="connsiteY5" fmla="*/ 0 h 184665"/>
                <a:gd name="connsiteX6" fmla="*/ 157096 w 409535"/>
                <a:gd name="connsiteY6" fmla="*/ 88900 h 184665"/>
                <a:gd name="connsiteX7" fmla="*/ 131696 w 409535"/>
                <a:gd name="connsiteY7" fmla="*/ 63500 h 184665"/>
                <a:gd name="connsiteX8" fmla="*/ 169796 w 409535"/>
                <a:gd name="connsiteY8" fmla="*/ 38100 h 184665"/>
                <a:gd name="connsiteX9" fmla="*/ 220596 w 409535"/>
                <a:gd name="connsiteY9" fmla="*/ 63500 h 184665"/>
                <a:gd name="connsiteX10" fmla="*/ 233296 w 409535"/>
                <a:gd name="connsiteY10" fmla="*/ 63500 h 184665"/>
                <a:gd name="connsiteX11" fmla="*/ 271396 w 409535"/>
                <a:gd name="connsiteY11" fmla="*/ 50800 h 184665"/>
                <a:gd name="connsiteX12" fmla="*/ 322196 w 409535"/>
                <a:gd name="connsiteY12" fmla="*/ 63500 h 184665"/>
                <a:gd name="connsiteX13" fmla="*/ 398396 w 409535"/>
                <a:gd name="connsiteY13" fmla="*/ 88900 h 184665"/>
                <a:gd name="connsiteX14" fmla="*/ 347596 w 409535"/>
                <a:gd name="connsiteY14" fmla="*/ 76200 h 184665"/>
                <a:gd name="connsiteX15" fmla="*/ 296796 w 409535"/>
                <a:gd name="connsiteY15" fmla="*/ 63500 h 184665"/>
                <a:gd name="connsiteX16" fmla="*/ 284096 w 409535"/>
                <a:gd name="connsiteY16" fmla="*/ 101600 h 184665"/>
                <a:gd name="connsiteX17" fmla="*/ 271396 w 409535"/>
                <a:gd name="connsiteY17" fmla="*/ 63500 h 184665"/>
                <a:gd name="connsiteX18" fmla="*/ 258696 w 409535"/>
                <a:gd name="connsiteY18" fmla="*/ 114300 h 184665"/>
                <a:gd name="connsiteX19" fmla="*/ 220596 w 409535"/>
                <a:gd name="connsiteY19" fmla="*/ 88900 h 184665"/>
                <a:gd name="connsiteX20" fmla="*/ 233296 w 409535"/>
                <a:gd name="connsiteY20" fmla="*/ 25400 h 184665"/>
                <a:gd name="connsiteX21" fmla="*/ 245996 w 409535"/>
                <a:gd name="connsiteY21" fmla="*/ 63500 h 184665"/>
                <a:gd name="connsiteX22" fmla="*/ 233296 w 409535"/>
                <a:gd name="connsiteY22" fmla="*/ 101600 h 184665"/>
                <a:gd name="connsiteX23" fmla="*/ 182496 w 409535"/>
                <a:gd name="connsiteY23" fmla="*/ 38100 h 184665"/>
                <a:gd name="connsiteX24" fmla="*/ 144396 w 409535"/>
                <a:gd name="connsiteY24" fmla="*/ 76200 h 184665"/>
                <a:gd name="connsiteX25" fmla="*/ 68196 w 409535"/>
                <a:gd name="connsiteY25" fmla="*/ 101600 h 184665"/>
                <a:gd name="connsiteX26" fmla="*/ 55496 w 409535"/>
                <a:gd name="connsiteY26" fmla="*/ 63500 h 184665"/>
                <a:gd name="connsiteX27" fmla="*/ 131696 w 409535"/>
                <a:gd name="connsiteY27" fmla="*/ 76200 h 184665"/>
                <a:gd name="connsiteX28" fmla="*/ 182496 w 409535"/>
                <a:gd name="connsiteY28" fmla="*/ 63500 h 184665"/>
                <a:gd name="connsiteX29" fmla="*/ 233296 w 409535"/>
                <a:gd name="connsiteY29" fmla="*/ 76200 h 184665"/>
                <a:gd name="connsiteX30" fmla="*/ 271396 w 409535"/>
                <a:gd name="connsiteY30" fmla="*/ 50800 h 184665"/>
                <a:gd name="connsiteX31" fmla="*/ 398396 w 409535"/>
                <a:gd name="connsiteY31" fmla="*/ 88900 h 184665"/>
                <a:gd name="connsiteX32" fmla="*/ 360296 w 409535"/>
                <a:gd name="connsiteY32" fmla="*/ 88900 h 184665"/>
                <a:gd name="connsiteX33" fmla="*/ 347596 w 409535"/>
                <a:gd name="connsiteY33" fmla="*/ 127000 h 184665"/>
                <a:gd name="connsiteX34" fmla="*/ 322196 w 409535"/>
                <a:gd name="connsiteY34" fmla="*/ 88900 h 184665"/>
                <a:gd name="connsiteX35" fmla="*/ 334896 w 409535"/>
                <a:gd name="connsiteY35" fmla="*/ 50800 h 184665"/>
                <a:gd name="connsiteX36" fmla="*/ 296796 w 409535"/>
                <a:gd name="connsiteY36" fmla="*/ 76200 h 184665"/>
                <a:gd name="connsiteX37" fmla="*/ 245996 w 409535"/>
                <a:gd name="connsiteY37" fmla="*/ 88900 h 184665"/>
                <a:gd name="connsiteX38" fmla="*/ 207896 w 409535"/>
                <a:gd name="connsiteY38" fmla="*/ 101600 h 184665"/>
                <a:gd name="connsiteX39" fmla="*/ 169796 w 409535"/>
                <a:gd name="connsiteY39" fmla="*/ 88900 h 184665"/>
                <a:gd name="connsiteX40" fmla="*/ 157096 w 409535"/>
                <a:gd name="connsiteY40" fmla="*/ 50800 h 184665"/>
                <a:gd name="connsiteX41" fmla="*/ 144396 w 409535"/>
                <a:gd name="connsiteY41" fmla="*/ 88900 h 184665"/>
                <a:gd name="connsiteX42" fmla="*/ 106296 w 409535"/>
                <a:gd name="connsiteY42" fmla="*/ 101600 h 184665"/>
                <a:gd name="connsiteX43" fmla="*/ 131696 w 409535"/>
                <a:gd name="connsiteY43" fmla="*/ 25400 h 184665"/>
                <a:gd name="connsiteX44" fmla="*/ 169796 w 409535"/>
                <a:gd name="connsiteY44" fmla="*/ 12700 h 184665"/>
                <a:gd name="connsiteX45" fmla="*/ 157096 w 409535"/>
                <a:gd name="connsiteY45" fmla="*/ 76200 h 184665"/>
                <a:gd name="connsiteX46" fmla="*/ 80896 w 409535"/>
                <a:gd name="connsiteY46" fmla="*/ 114300 h 184665"/>
                <a:gd name="connsiteX47" fmla="*/ 30096 w 409535"/>
                <a:gd name="connsiteY47" fmla="*/ 101600 h 184665"/>
                <a:gd name="connsiteX48" fmla="*/ 30096 w 409535"/>
                <a:gd name="connsiteY48" fmla="*/ 76200 h 18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09535" h="184665">
                  <a:moveTo>
                    <a:pt x="30096" y="76200"/>
                  </a:moveTo>
                  <a:cubicBezTo>
                    <a:pt x="36446" y="69850"/>
                    <a:pt x="56222" y="69487"/>
                    <a:pt x="68196" y="63500"/>
                  </a:cubicBezTo>
                  <a:cubicBezTo>
                    <a:pt x="81848" y="56674"/>
                    <a:pt x="91329" y="35107"/>
                    <a:pt x="106296" y="38100"/>
                  </a:cubicBezTo>
                  <a:cubicBezTo>
                    <a:pt x="121263" y="41093"/>
                    <a:pt x="123229" y="63500"/>
                    <a:pt x="131696" y="76200"/>
                  </a:cubicBezTo>
                  <a:cubicBezTo>
                    <a:pt x="113729" y="82189"/>
                    <a:pt x="58743" y="108094"/>
                    <a:pt x="42796" y="76200"/>
                  </a:cubicBezTo>
                  <a:cubicBezTo>
                    <a:pt x="12145" y="14898"/>
                    <a:pt x="63531" y="10022"/>
                    <a:pt x="93596" y="0"/>
                  </a:cubicBezTo>
                  <a:cubicBezTo>
                    <a:pt x="123229" y="88900"/>
                    <a:pt x="93596" y="67733"/>
                    <a:pt x="157096" y="88900"/>
                  </a:cubicBezTo>
                  <a:cubicBezTo>
                    <a:pt x="249372" y="58141"/>
                    <a:pt x="153987" y="96937"/>
                    <a:pt x="131696" y="63500"/>
                  </a:cubicBezTo>
                  <a:cubicBezTo>
                    <a:pt x="123229" y="50800"/>
                    <a:pt x="157096" y="46567"/>
                    <a:pt x="169796" y="38100"/>
                  </a:cubicBezTo>
                  <a:cubicBezTo>
                    <a:pt x="186198" y="103708"/>
                    <a:pt x="167973" y="98582"/>
                    <a:pt x="220596" y="63500"/>
                  </a:cubicBezTo>
                  <a:cubicBezTo>
                    <a:pt x="193909" y="143562"/>
                    <a:pt x="210915" y="81405"/>
                    <a:pt x="233296" y="63500"/>
                  </a:cubicBezTo>
                  <a:cubicBezTo>
                    <a:pt x="243749" y="55137"/>
                    <a:pt x="258696" y="55033"/>
                    <a:pt x="271396" y="50800"/>
                  </a:cubicBezTo>
                  <a:cubicBezTo>
                    <a:pt x="298519" y="132170"/>
                    <a:pt x="262015" y="63500"/>
                    <a:pt x="322196" y="63500"/>
                  </a:cubicBezTo>
                  <a:cubicBezTo>
                    <a:pt x="348970" y="63500"/>
                    <a:pt x="398396" y="88900"/>
                    <a:pt x="398396" y="88900"/>
                  </a:cubicBezTo>
                  <a:cubicBezTo>
                    <a:pt x="319182" y="141709"/>
                    <a:pt x="391413" y="111253"/>
                    <a:pt x="347596" y="76200"/>
                  </a:cubicBezTo>
                  <a:cubicBezTo>
                    <a:pt x="333966" y="65296"/>
                    <a:pt x="313729" y="67733"/>
                    <a:pt x="296796" y="63500"/>
                  </a:cubicBezTo>
                  <a:cubicBezTo>
                    <a:pt x="292563" y="76200"/>
                    <a:pt x="297483" y="101600"/>
                    <a:pt x="284096" y="101600"/>
                  </a:cubicBezTo>
                  <a:cubicBezTo>
                    <a:pt x="270709" y="101600"/>
                    <a:pt x="283370" y="57513"/>
                    <a:pt x="271396" y="63500"/>
                  </a:cubicBezTo>
                  <a:cubicBezTo>
                    <a:pt x="255784" y="71306"/>
                    <a:pt x="262929" y="97367"/>
                    <a:pt x="258696" y="114300"/>
                  </a:cubicBezTo>
                  <a:cubicBezTo>
                    <a:pt x="245996" y="105833"/>
                    <a:pt x="224789" y="103576"/>
                    <a:pt x="220596" y="88900"/>
                  </a:cubicBezTo>
                  <a:cubicBezTo>
                    <a:pt x="214666" y="68145"/>
                    <a:pt x="218032" y="40664"/>
                    <a:pt x="233296" y="25400"/>
                  </a:cubicBezTo>
                  <a:cubicBezTo>
                    <a:pt x="242762" y="15934"/>
                    <a:pt x="241763" y="50800"/>
                    <a:pt x="245996" y="63500"/>
                  </a:cubicBezTo>
                  <a:cubicBezTo>
                    <a:pt x="241763" y="76200"/>
                    <a:pt x="246283" y="98353"/>
                    <a:pt x="233296" y="101600"/>
                  </a:cubicBezTo>
                  <a:cubicBezTo>
                    <a:pt x="197945" y="110438"/>
                    <a:pt x="187842" y="54139"/>
                    <a:pt x="182496" y="38100"/>
                  </a:cubicBezTo>
                  <a:cubicBezTo>
                    <a:pt x="169796" y="50800"/>
                    <a:pt x="160096" y="67478"/>
                    <a:pt x="144396" y="76200"/>
                  </a:cubicBezTo>
                  <a:cubicBezTo>
                    <a:pt x="120991" y="89203"/>
                    <a:pt x="68196" y="101600"/>
                    <a:pt x="68196" y="101600"/>
                  </a:cubicBezTo>
                  <a:cubicBezTo>
                    <a:pt x="63963" y="88900"/>
                    <a:pt x="49509" y="75474"/>
                    <a:pt x="55496" y="63500"/>
                  </a:cubicBezTo>
                  <a:cubicBezTo>
                    <a:pt x="75214" y="24065"/>
                    <a:pt x="119927" y="68354"/>
                    <a:pt x="131696" y="76200"/>
                  </a:cubicBezTo>
                  <a:cubicBezTo>
                    <a:pt x="148629" y="71967"/>
                    <a:pt x="165042" y="63500"/>
                    <a:pt x="182496" y="63500"/>
                  </a:cubicBezTo>
                  <a:cubicBezTo>
                    <a:pt x="199950" y="63500"/>
                    <a:pt x="216017" y="78668"/>
                    <a:pt x="233296" y="76200"/>
                  </a:cubicBezTo>
                  <a:cubicBezTo>
                    <a:pt x="248406" y="74041"/>
                    <a:pt x="258696" y="59267"/>
                    <a:pt x="271396" y="50800"/>
                  </a:cubicBezTo>
                  <a:cubicBezTo>
                    <a:pt x="364155" y="81720"/>
                    <a:pt x="321621" y="69706"/>
                    <a:pt x="398396" y="88900"/>
                  </a:cubicBezTo>
                  <a:cubicBezTo>
                    <a:pt x="366474" y="184665"/>
                    <a:pt x="409535" y="88900"/>
                    <a:pt x="360296" y="88900"/>
                  </a:cubicBezTo>
                  <a:cubicBezTo>
                    <a:pt x="346909" y="88900"/>
                    <a:pt x="351829" y="114300"/>
                    <a:pt x="347596" y="127000"/>
                  </a:cubicBezTo>
                  <a:cubicBezTo>
                    <a:pt x="339129" y="114300"/>
                    <a:pt x="324705" y="103956"/>
                    <a:pt x="322196" y="88900"/>
                  </a:cubicBezTo>
                  <a:cubicBezTo>
                    <a:pt x="319995" y="75695"/>
                    <a:pt x="346870" y="56787"/>
                    <a:pt x="334896" y="50800"/>
                  </a:cubicBezTo>
                  <a:cubicBezTo>
                    <a:pt x="321244" y="43974"/>
                    <a:pt x="310825" y="70187"/>
                    <a:pt x="296796" y="76200"/>
                  </a:cubicBezTo>
                  <a:cubicBezTo>
                    <a:pt x="280753" y="83076"/>
                    <a:pt x="262779" y="84105"/>
                    <a:pt x="245996" y="88900"/>
                  </a:cubicBezTo>
                  <a:cubicBezTo>
                    <a:pt x="233124" y="92578"/>
                    <a:pt x="220596" y="97367"/>
                    <a:pt x="207896" y="101600"/>
                  </a:cubicBezTo>
                  <a:cubicBezTo>
                    <a:pt x="195196" y="97367"/>
                    <a:pt x="179262" y="98366"/>
                    <a:pt x="169796" y="88900"/>
                  </a:cubicBezTo>
                  <a:cubicBezTo>
                    <a:pt x="160330" y="79434"/>
                    <a:pt x="170483" y="50800"/>
                    <a:pt x="157096" y="50800"/>
                  </a:cubicBezTo>
                  <a:cubicBezTo>
                    <a:pt x="143709" y="50800"/>
                    <a:pt x="153862" y="79434"/>
                    <a:pt x="144396" y="88900"/>
                  </a:cubicBezTo>
                  <a:cubicBezTo>
                    <a:pt x="134930" y="98366"/>
                    <a:pt x="118996" y="97367"/>
                    <a:pt x="106296" y="101600"/>
                  </a:cubicBezTo>
                  <a:cubicBezTo>
                    <a:pt x="114763" y="76200"/>
                    <a:pt x="116134" y="47187"/>
                    <a:pt x="131696" y="25400"/>
                  </a:cubicBezTo>
                  <a:cubicBezTo>
                    <a:pt x="139477" y="14507"/>
                    <a:pt x="163809" y="726"/>
                    <a:pt x="169796" y="12700"/>
                  </a:cubicBezTo>
                  <a:cubicBezTo>
                    <a:pt x="179449" y="32007"/>
                    <a:pt x="167806" y="57458"/>
                    <a:pt x="157096" y="76200"/>
                  </a:cubicBezTo>
                  <a:cubicBezTo>
                    <a:pt x="145510" y="96475"/>
                    <a:pt x="100452" y="107781"/>
                    <a:pt x="80896" y="114300"/>
                  </a:cubicBezTo>
                  <a:cubicBezTo>
                    <a:pt x="63963" y="110067"/>
                    <a:pt x="46655" y="96080"/>
                    <a:pt x="30096" y="101600"/>
                  </a:cubicBezTo>
                  <a:cubicBezTo>
                    <a:pt x="0" y="111632"/>
                    <a:pt x="23746" y="82550"/>
                    <a:pt x="30096" y="76200"/>
                  </a:cubicBez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1187624" y="35730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尻下がり</a:t>
            </a:r>
            <a:endParaRPr kumimoji="1" lang="ja-JP" altLang="en-US" sz="28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11960" y="35730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平板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732240" y="35730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尻上がり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9552" y="4149080"/>
            <a:ext cx="266429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まだ息がすぐ切れ、音が尻下がりになる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75856" y="4149080"/>
            <a:ext cx="26642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息＋声帯閉鎖の維持ができるようになり、平板な音が出せる</a:t>
            </a:r>
            <a:endParaRPr kumimoji="1" lang="ja-JP" altLang="en-US" sz="28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012160" y="4149080"/>
            <a:ext cx="26642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弱い息から強い息を吐いて、音を尻上がりに高く出せる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37" grpId="0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6156176" y="2996952"/>
            <a:ext cx="2808312" cy="31683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339752" y="332656"/>
            <a:ext cx="4896544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発声持続練習の意義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141277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呼気の持続</a:t>
            </a:r>
            <a:endParaRPr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227687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声帯の閉鎖</a:t>
            </a:r>
            <a:r>
              <a:rPr lang="en-US" altLang="ja-JP" sz="3600" dirty="0" smtClean="0"/>
              <a:t>or</a:t>
            </a:r>
            <a:r>
              <a:rPr lang="ja-JP" altLang="en-US" sz="3600" dirty="0" smtClean="0"/>
              <a:t>開放の持続</a:t>
            </a:r>
            <a:endParaRPr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314096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構音の持続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1115616" y="38610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3600" dirty="0" smtClean="0"/>
              <a:t>口形の維持</a:t>
            </a:r>
            <a:endParaRPr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1115616" y="458112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3600" dirty="0" smtClean="0"/>
              <a:t>舌の形と位置の維持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30689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［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ア</a:t>
            </a:r>
            <a:r>
              <a:rPr kumimoji="1" lang="ja-JP" altLang="en-US" sz="3600" dirty="0" smtClean="0"/>
              <a:t>］</a:t>
            </a:r>
            <a:r>
              <a:rPr kumimoji="1" lang="ja-JP" altLang="en-US" sz="1200" dirty="0" smtClean="0"/>
              <a:t>　</a:t>
            </a:r>
            <a:r>
              <a:rPr kumimoji="1" lang="ja-JP" altLang="en-US" sz="3600" dirty="0" smtClean="0"/>
              <a:t>の</a:t>
            </a:r>
            <a:r>
              <a:rPr lang="ja-JP" altLang="en-US" sz="3600" dirty="0" smtClean="0"/>
              <a:t>場合</a:t>
            </a:r>
            <a:endParaRPr kumimoji="1" lang="ja-JP" altLang="en-US" sz="3600" dirty="0"/>
          </a:p>
        </p:txBody>
      </p:sp>
      <p:grpSp>
        <p:nvGrpSpPr>
          <p:cNvPr id="12" name="グループ化 22"/>
          <p:cNvGrpSpPr>
            <a:grpSpLocks/>
          </p:cNvGrpSpPr>
          <p:nvPr/>
        </p:nvGrpSpPr>
        <p:grpSpPr bwMode="auto">
          <a:xfrm>
            <a:off x="7164288" y="5301208"/>
            <a:ext cx="864096" cy="774378"/>
            <a:chOff x="2071670" y="1357298"/>
            <a:chExt cx="5040313" cy="4464050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071670" y="1357298"/>
              <a:ext cx="5040313" cy="44640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 rot="-5400000">
              <a:off x="3907207" y="3023330"/>
              <a:ext cx="1427143" cy="3240012"/>
            </a:xfrm>
            <a:prstGeom prst="moon">
              <a:avLst>
                <a:gd name="adj" fmla="val 82991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213965" y="2144144"/>
              <a:ext cx="734334" cy="502769"/>
            </a:xfrm>
            <a:custGeom>
              <a:avLst/>
              <a:gdLst>
                <a:gd name="T0" fmla="*/ 0 w 462"/>
                <a:gd name="T1" fmla="*/ 2147483647 h 317"/>
                <a:gd name="T2" fmla="*/ 2147483647 w 462"/>
                <a:gd name="T3" fmla="*/ 2147483647 h 317"/>
                <a:gd name="T4" fmla="*/ 2147483647 w 462"/>
                <a:gd name="T5" fmla="*/ 2147483647 h 317"/>
                <a:gd name="T6" fmla="*/ 2147483647 w 462"/>
                <a:gd name="T7" fmla="*/ 2147483647 h 317"/>
                <a:gd name="T8" fmla="*/ 2147483647 w 462"/>
                <a:gd name="T9" fmla="*/ 2147483647 h 317"/>
                <a:gd name="T10" fmla="*/ 2147483647 w 462"/>
                <a:gd name="T11" fmla="*/ 214748364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285363" y="2144144"/>
              <a:ext cx="734332" cy="502769"/>
            </a:xfrm>
            <a:custGeom>
              <a:avLst/>
              <a:gdLst>
                <a:gd name="T0" fmla="*/ 0 w 462"/>
                <a:gd name="T1" fmla="*/ 2147483647 h 317"/>
                <a:gd name="T2" fmla="*/ 2147483647 w 462"/>
                <a:gd name="T3" fmla="*/ 2147483647 h 317"/>
                <a:gd name="T4" fmla="*/ 2147483647 w 462"/>
                <a:gd name="T5" fmla="*/ 2147483647 h 317"/>
                <a:gd name="T6" fmla="*/ 2147483647 w 462"/>
                <a:gd name="T7" fmla="*/ 2147483647 h 317"/>
                <a:gd name="T8" fmla="*/ 2147483647 w 462"/>
                <a:gd name="T9" fmla="*/ 2147483647 h 317"/>
                <a:gd name="T10" fmla="*/ 2147483647 w 462"/>
                <a:gd name="T11" fmla="*/ 2147483647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317"/>
                <a:gd name="T20" fmla="*/ 462 w 462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317">
                  <a:moveTo>
                    <a:pt x="0" y="316"/>
                  </a:moveTo>
                  <a:cubicBezTo>
                    <a:pt x="5" y="290"/>
                    <a:pt x="11" y="265"/>
                    <a:pt x="26" y="227"/>
                  </a:cubicBezTo>
                  <a:cubicBezTo>
                    <a:pt x="41" y="189"/>
                    <a:pt x="62" y="124"/>
                    <a:pt x="92" y="87"/>
                  </a:cubicBezTo>
                  <a:cubicBezTo>
                    <a:pt x="122" y="50"/>
                    <a:pt x="160" y="8"/>
                    <a:pt x="207" y="4"/>
                  </a:cubicBezTo>
                  <a:cubicBezTo>
                    <a:pt x="254" y="0"/>
                    <a:pt x="329" y="10"/>
                    <a:pt x="372" y="62"/>
                  </a:cubicBezTo>
                  <a:cubicBezTo>
                    <a:pt x="415" y="114"/>
                    <a:pt x="448" y="275"/>
                    <a:pt x="462" y="317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429957" y="2928734"/>
              <a:ext cx="286891" cy="28858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cxnSp>
        <p:nvCxnSpPr>
          <p:cNvPr id="19" name="直線矢印コネクタ 18"/>
          <p:cNvCxnSpPr/>
          <p:nvPr/>
        </p:nvCxnSpPr>
        <p:spPr>
          <a:xfrm>
            <a:off x="4067944" y="4149080"/>
            <a:ext cx="2376264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724128" y="4941168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444208" y="3717032"/>
            <a:ext cx="2304256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　口の開き：広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　</a:t>
            </a:r>
            <a:r>
              <a:rPr kumimoji="1" lang="ja-JP" altLang="en-US" sz="1600" b="1" dirty="0" smtClean="0"/>
              <a:t>　　</a:t>
            </a:r>
            <a:r>
              <a:rPr lang="ja-JP" altLang="en-US" sz="2400" b="1" dirty="0" smtClean="0"/>
              <a:t>口の</a:t>
            </a:r>
            <a:r>
              <a:rPr kumimoji="1" lang="ja-JP" altLang="en-US" sz="2400" b="1" dirty="0" smtClean="0"/>
              <a:t>形：円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8" y="4725144"/>
            <a:ext cx="230425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sz="2400" b="1" dirty="0" smtClean="0"/>
              <a:t>舌の高さ：低</a:t>
            </a:r>
            <a:endParaRPr kumimoji="1" lang="ja-JP" altLang="en-US" sz="2400" b="1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3419872" y="5229200"/>
            <a:ext cx="2736304" cy="1593468"/>
            <a:chOff x="3419872" y="5229200"/>
            <a:chExt cx="2736304" cy="1593468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3419872" y="5229200"/>
              <a:ext cx="2736304" cy="1593468"/>
              <a:chOff x="3419872" y="5229200"/>
              <a:chExt cx="2736304" cy="1593468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4139952" y="5301208"/>
                <a:ext cx="1350621" cy="1001626"/>
                <a:chOff x="4211958" y="5805264"/>
                <a:chExt cx="1062589" cy="641586"/>
              </a:xfrm>
            </p:grpSpPr>
            <p:sp>
              <p:nvSpPr>
                <p:cNvPr id="27" name="フローチャート : 手操作入力 26"/>
                <p:cNvSpPr/>
                <p:nvPr/>
              </p:nvSpPr>
              <p:spPr>
                <a:xfrm rot="10800000" flipV="1">
                  <a:off x="4211958" y="5805264"/>
                  <a:ext cx="1062587" cy="641586"/>
                </a:xfrm>
                <a:prstGeom prst="flowChartManualInpu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4211960" y="6165304"/>
                  <a:ext cx="1062587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グループ化 47"/>
              <p:cNvGrpSpPr/>
              <p:nvPr/>
            </p:nvGrpSpPr>
            <p:grpSpPr>
              <a:xfrm>
                <a:off x="3419872" y="5229200"/>
                <a:ext cx="2736304" cy="1593468"/>
                <a:chOff x="3419872" y="5229200"/>
                <a:chExt cx="2736304" cy="1593468"/>
              </a:xfrm>
            </p:grpSpPr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355976" y="6453336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口の中</a:t>
                  </a:r>
                  <a:endParaRPr kumimoji="1" lang="ja-JP" altLang="en-US" dirty="0"/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419872" y="57332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 smtClean="0"/>
                    <a:t>前）</a:t>
                  </a:r>
                  <a:endParaRPr kumimoji="1" lang="ja-JP" altLang="en-US" dirty="0"/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5580112" y="57332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（後</a:t>
                  </a:r>
                  <a:endParaRPr kumimoji="1" lang="ja-JP" altLang="en-US" dirty="0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3995936" y="5229200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b="1" dirty="0" smtClean="0">
                      <a:solidFill>
                        <a:schemeClr val="accent4"/>
                      </a:solidFill>
                    </a:rPr>
                    <a:t>イ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3995936" y="5661248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b="1" dirty="0" smtClean="0">
                      <a:solidFill>
                        <a:schemeClr val="accent4"/>
                      </a:solidFill>
                    </a:rPr>
                    <a:t>エ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4644008" y="6093296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b="1" dirty="0" smtClean="0">
                      <a:solidFill>
                        <a:schemeClr val="accent4"/>
                      </a:solidFill>
                    </a:rPr>
                    <a:t>ア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5292080" y="5301208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b="1" dirty="0" smtClean="0">
                      <a:solidFill>
                        <a:schemeClr val="accent4"/>
                      </a:solidFill>
                    </a:rPr>
                    <a:t>ウ</a:t>
                  </a:r>
                  <a:endParaRPr kumimoji="1" lang="ja-JP" altLang="en-US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  <p:sp>
          <p:nvSpPr>
            <p:cNvPr id="46" name="円/楕円 45"/>
            <p:cNvSpPr/>
            <p:nvPr/>
          </p:nvSpPr>
          <p:spPr>
            <a:xfrm>
              <a:off x="5292080" y="609329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>
                  <a:solidFill>
                    <a:schemeClr val="accent4"/>
                  </a:solidFill>
                </a:rPr>
                <a:t>オ</a:t>
              </a:r>
              <a:endParaRPr kumimoji="1" lang="ja-JP" altLang="en-US" b="1" dirty="0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6" grpId="0"/>
      <p:bldP spid="7" grpId="0"/>
      <p:bldP spid="8" grpId="0"/>
      <p:bldP spid="9" grpId="0"/>
      <p:bldP spid="10" grpId="0"/>
      <p:bldP spid="24" grpId="0" animBg="1"/>
      <p:bldP spid="2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2483768" y="2564904"/>
            <a:ext cx="4176464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accent4"/>
                </a:solidFill>
              </a:rPr>
              <a:t>連続産生</a:t>
            </a:r>
            <a:endParaRPr kumimoji="1" lang="ja-JP" altLang="en-US" sz="5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テキスト ボックス 35"/>
          <p:cNvSpPr txBox="1">
            <a:spLocks noChangeArrowheads="1"/>
          </p:cNvSpPr>
          <p:nvPr/>
        </p:nvSpPr>
        <p:spPr bwMode="auto">
          <a:xfrm>
            <a:off x="1475656" y="188640"/>
            <a:ext cx="6551613" cy="646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</a:rPr>
              <a:t>■</a:t>
            </a:r>
            <a:r>
              <a:rPr lang="ja-JP" altLang="en-US" sz="3600"/>
              <a:t>連続した音節産生の練習課題</a:t>
            </a:r>
          </a:p>
        </p:txBody>
      </p:sp>
      <p:grpSp>
        <p:nvGrpSpPr>
          <p:cNvPr id="2" name="グループ化 26"/>
          <p:cNvGrpSpPr>
            <a:grpSpLocks/>
          </p:cNvGrpSpPr>
          <p:nvPr/>
        </p:nvGrpSpPr>
        <p:grpSpPr bwMode="auto">
          <a:xfrm>
            <a:off x="827584" y="1124744"/>
            <a:ext cx="7489825" cy="3600450"/>
            <a:chOff x="1042988" y="1773238"/>
            <a:chExt cx="7489825" cy="3600450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1979613" y="2420938"/>
              <a:ext cx="1296988" cy="17287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042988" y="4076700"/>
              <a:ext cx="1296988" cy="12239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00338" y="1773238"/>
              <a:ext cx="1295400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24301" y="4076700"/>
              <a:ext cx="1295400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795963" y="1773238"/>
              <a:ext cx="1296988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235826" y="4149725"/>
              <a:ext cx="1296987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 flipV="1">
              <a:off x="3708401" y="2924175"/>
              <a:ext cx="647700" cy="12255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4932363" y="2852738"/>
              <a:ext cx="1079500" cy="13684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6875463" y="2852738"/>
              <a:ext cx="865188" cy="1296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15"/>
          <p:cNvGrpSpPr>
            <a:grpSpLocks/>
          </p:cNvGrpSpPr>
          <p:nvPr/>
        </p:nvGrpSpPr>
        <p:grpSpPr bwMode="auto">
          <a:xfrm>
            <a:off x="7452246" y="3933527"/>
            <a:ext cx="431800" cy="433388"/>
            <a:chOff x="1187450" y="3500438"/>
            <a:chExt cx="792163" cy="865187"/>
          </a:xfrm>
        </p:grpSpPr>
        <p:sp>
          <p:nvSpPr>
            <p:cNvPr id="119820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21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7 w 46"/>
                <a:gd name="T1" fmla="*/ 0 h 227"/>
                <a:gd name="T2" fmla="*/ 0 w 46"/>
                <a:gd name="T3" fmla="*/ 2147483647 h 227"/>
                <a:gd name="T4" fmla="*/ 2147483647 w 46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0839" name="テキスト ボックス 27"/>
          <p:cNvSpPr txBox="1">
            <a:spLocks noChangeArrowheads="1"/>
          </p:cNvSpPr>
          <p:nvPr/>
        </p:nvSpPr>
        <p:spPr bwMode="auto">
          <a:xfrm>
            <a:off x="1259558" y="2637383"/>
            <a:ext cx="792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0" name="テキスト ボックス 28"/>
          <p:cNvSpPr txBox="1">
            <a:spLocks noChangeArrowheads="1"/>
          </p:cNvSpPr>
          <p:nvPr/>
        </p:nvSpPr>
        <p:spPr bwMode="auto">
          <a:xfrm>
            <a:off x="2843808" y="2276872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1" name="テキスト ボックス 29"/>
          <p:cNvSpPr txBox="1">
            <a:spLocks noChangeArrowheads="1"/>
          </p:cNvSpPr>
          <p:nvPr/>
        </p:nvSpPr>
        <p:spPr bwMode="auto">
          <a:xfrm>
            <a:off x="4139109" y="2709069"/>
            <a:ext cx="79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2" name="テキスト ボックス 30"/>
          <p:cNvSpPr txBox="1">
            <a:spLocks noChangeArrowheads="1"/>
          </p:cNvSpPr>
          <p:nvPr/>
        </p:nvSpPr>
        <p:spPr bwMode="auto">
          <a:xfrm>
            <a:off x="5940152" y="2276872"/>
            <a:ext cx="79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3" name="テキスト ボックス 31"/>
          <p:cNvSpPr txBox="1">
            <a:spLocks noChangeArrowheads="1"/>
          </p:cNvSpPr>
          <p:nvPr/>
        </p:nvSpPr>
        <p:spPr bwMode="auto">
          <a:xfrm>
            <a:off x="7452222" y="2853531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51520" y="4941168"/>
            <a:ext cx="8712967" cy="1139245"/>
            <a:chOff x="468313" y="5373216"/>
            <a:chExt cx="8424862" cy="1139245"/>
          </a:xfrm>
        </p:grpSpPr>
        <p:sp>
          <p:nvSpPr>
            <p:cNvPr id="120837" name="テキスト ボックス 35"/>
            <p:cNvSpPr txBox="1">
              <a:spLocks noChangeArrowheads="1"/>
            </p:cNvSpPr>
            <p:nvPr/>
          </p:nvSpPr>
          <p:spPr bwMode="auto">
            <a:xfrm>
              <a:off x="468313" y="5373688"/>
              <a:ext cx="8424862" cy="1138773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3600" dirty="0" smtClean="0"/>
                <a:t>　　　</a:t>
              </a:r>
              <a:r>
                <a:rPr lang="ja-JP" altLang="en-US" sz="3200" dirty="0" smtClean="0"/>
                <a:t>の</a:t>
              </a:r>
              <a:r>
                <a:rPr lang="ja-JP" altLang="en-US" sz="3200" dirty="0"/>
                <a:t>顔文字ピースを、線に沿って</a:t>
              </a:r>
              <a:r>
                <a:rPr lang="ja-JP" altLang="en-US" sz="3200" dirty="0" smtClean="0"/>
                <a:t>動かし、</a:t>
              </a:r>
              <a:endParaRPr lang="en-US" altLang="ja-JP" sz="3200" dirty="0" smtClean="0"/>
            </a:p>
            <a:p>
              <a:r>
                <a:rPr lang="ja-JP" altLang="en-US" sz="3200" dirty="0" smtClean="0"/>
                <a:t>　　　　　　〇に</a:t>
              </a:r>
              <a:r>
                <a:rPr lang="ja-JP" altLang="en-US" sz="3200" dirty="0"/>
                <a:t>来たところで、</a:t>
              </a:r>
              <a:r>
                <a:rPr lang="en-US" altLang="ja-JP" sz="3200" dirty="0"/>
                <a:t>/</a:t>
              </a:r>
              <a:r>
                <a:rPr lang="ja-JP" altLang="en-US" sz="1600" dirty="0"/>
                <a:t>　</a:t>
              </a:r>
              <a:r>
                <a:rPr lang="ja-JP" altLang="en-US" sz="3200" dirty="0"/>
                <a:t>ア</a:t>
              </a:r>
              <a:r>
                <a:rPr lang="ja-JP" altLang="en-US" dirty="0"/>
                <a:t>　</a:t>
              </a:r>
              <a:r>
                <a:rPr lang="en-US" altLang="ja-JP" sz="3200" dirty="0"/>
                <a:t>/</a:t>
              </a:r>
              <a:r>
                <a:rPr lang="ja-JP" altLang="en-US" sz="3200" dirty="0"/>
                <a:t>の発声をする</a:t>
              </a:r>
            </a:p>
          </p:txBody>
        </p:sp>
        <p:grpSp>
          <p:nvGrpSpPr>
            <p:cNvPr id="28" name="グループ化 22"/>
            <p:cNvGrpSpPr>
              <a:grpSpLocks/>
            </p:cNvGrpSpPr>
            <p:nvPr/>
          </p:nvGrpSpPr>
          <p:grpSpPr bwMode="auto">
            <a:xfrm>
              <a:off x="611560" y="5373216"/>
              <a:ext cx="792088" cy="703015"/>
              <a:chOff x="2071670" y="1357298"/>
              <a:chExt cx="5040313" cy="446405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49" name="グループ化 48"/>
          <p:cNvGrpSpPr/>
          <p:nvPr/>
        </p:nvGrpSpPr>
        <p:grpSpPr>
          <a:xfrm>
            <a:off x="495508" y="3501231"/>
            <a:ext cx="1557626" cy="1207388"/>
            <a:chOff x="423574" y="3860800"/>
            <a:chExt cx="1557626" cy="1207388"/>
          </a:xfrm>
        </p:grpSpPr>
        <p:grpSp>
          <p:nvGrpSpPr>
            <p:cNvPr id="3" name="グループ化 22"/>
            <p:cNvGrpSpPr>
              <a:grpSpLocks/>
            </p:cNvGrpSpPr>
            <p:nvPr/>
          </p:nvGrpSpPr>
          <p:grpSpPr bwMode="auto">
            <a:xfrm>
              <a:off x="755650" y="3860800"/>
              <a:ext cx="1225550" cy="1135063"/>
              <a:chOff x="2071670" y="1357298"/>
              <a:chExt cx="5040313" cy="4464050"/>
            </a:xfrm>
          </p:grpSpPr>
          <p:sp>
            <p:nvSpPr>
              <p:cNvPr id="119822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9823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9824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25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26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423574" y="4437115"/>
              <a:ext cx="620034" cy="631073"/>
              <a:chOff x="314791" y="1911249"/>
              <a:chExt cx="1405677" cy="1290001"/>
            </a:xfrm>
          </p:grpSpPr>
          <p:grpSp>
            <p:nvGrpSpPr>
              <p:cNvPr id="37" name="グループ化 28"/>
              <p:cNvGrpSpPr>
                <a:grpSpLocks/>
              </p:cNvGrpSpPr>
              <p:nvPr/>
            </p:nvGrpSpPr>
            <p:grpSpPr bwMode="auto">
              <a:xfrm rot="3802476">
                <a:off x="947973" y="1628675"/>
                <a:ext cx="489922" cy="1055069"/>
                <a:chOff x="3083609" y="4372186"/>
                <a:chExt cx="1283972" cy="3541773"/>
              </a:xfrm>
            </p:grpSpPr>
            <p:sp>
              <p:nvSpPr>
                <p:cNvPr id="41" name="フローチャート : 論理積ゲート 40"/>
                <p:cNvSpPr/>
                <p:nvPr/>
              </p:nvSpPr>
              <p:spPr>
                <a:xfrm rot="15081942">
                  <a:off x="2035362" y="5581740"/>
                  <a:ext cx="3541773" cy="1122665"/>
                </a:xfrm>
                <a:prstGeom prst="flowChartDelay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sp>
              <p:nvSpPr>
                <p:cNvPr id="42" name="フローチャート : 論理積ゲート 41"/>
                <p:cNvSpPr/>
                <p:nvPr/>
              </p:nvSpPr>
              <p:spPr>
                <a:xfrm rot="14987081">
                  <a:off x="3096403" y="4720044"/>
                  <a:ext cx="723913" cy="749502"/>
                </a:xfrm>
                <a:prstGeom prst="flowChartDelay">
                  <a:avLst/>
                </a:prstGeom>
                <a:solidFill>
                  <a:srgbClr val="FF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47" name="グループ化 46"/>
              <p:cNvGrpSpPr/>
              <p:nvPr/>
            </p:nvGrpSpPr>
            <p:grpSpPr>
              <a:xfrm>
                <a:off x="314791" y="2234259"/>
                <a:ext cx="977081" cy="966991"/>
                <a:chOff x="314791" y="2234259"/>
                <a:chExt cx="977081" cy="966991"/>
              </a:xfrm>
            </p:grpSpPr>
            <p:sp>
              <p:nvSpPr>
                <p:cNvPr id="45" name="角丸四角形 44"/>
                <p:cNvSpPr/>
                <p:nvPr/>
              </p:nvSpPr>
              <p:spPr>
                <a:xfrm rot="2536711">
                  <a:off x="314791" y="2337155"/>
                  <a:ext cx="977081" cy="864095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 rot="18644658">
                  <a:off x="887529" y="2270080"/>
                  <a:ext cx="309381" cy="23773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57" name="グループ化 56"/>
          <p:cNvGrpSpPr/>
          <p:nvPr/>
        </p:nvGrpSpPr>
        <p:grpSpPr>
          <a:xfrm>
            <a:off x="251520" y="6093296"/>
            <a:ext cx="8712965" cy="576064"/>
            <a:chOff x="467544" y="5517233"/>
            <a:chExt cx="7776864" cy="648071"/>
          </a:xfrm>
          <a:solidFill>
            <a:srgbClr val="CCFFFF"/>
          </a:solidFill>
        </p:grpSpPr>
        <p:sp>
          <p:nvSpPr>
            <p:cNvPr id="58" name="テキスト ボックス 35"/>
            <p:cNvSpPr txBox="1">
              <a:spLocks noChangeArrowheads="1"/>
            </p:cNvSpPr>
            <p:nvPr/>
          </p:nvSpPr>
          <p:spPr bwMode="auto">
            <a:xfrm>
              <a:off x="467544" y="5517233"/>
              <a:ext cx="7776864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ja-JP" altLang="en-US" sz="3600" dirty="0" smtClean="0"/>
                <a:t>　　</a:t>
              </a:r>
              <a:r>
                <a:rPr lang="ja-JP" altLang="en-US" sz="1200" dirty="0" smtClean="0"/>
                <a:t>　</a:t>
              </a:r>
              <a:r>
                <a:rPr lang="ja-JP" altLang="en-US" sz="3200" dirty="0" smtClean="0"/>
                <a:t>は、指導者→子どもが動かすようにして行く</a:t>
              </a:r>
              <a:endParaRPr lang="ja-JP" altLang="en-US" sz="3200" dirty="0"/>
            </a:p>
          </p:txBody>
        </p:sp>
        <p:grpSp>
          <p:nvGrpSpPr>
            <p:cNvPr id="59" name="グループ化 22"/>
            <p:cNvGrpSpPr>
              <a:grpSpLocks/>
            </p:cNvGrpSpPr>
            <p:nvPr/>
          </p:nvGrpSpPr>
          <p:grpSpPr bwMode="auto">
            <a:xfrm>
              <a:off x="539553" y="5589240"/>
              <a:ext cx="570707" cy="576064"/>
              <a:chOff x="2071677" y="1357298"/>
              <a:chExt cx="4438618" cy="4464050"/>
            </a:xfrm>
            <a:grpFill/>
          </p:grpSpPr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>
                <a:off x="2071677" y="1357298"/>
                <a:ext cx="4438618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61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6 h 317"/>
                  <a:gd name="T2" fmla="*/ 2147483646 w 462"/>
                  <a:gd name="T3" fmla="*/ 2147483646 h 317"/>
                  <a:gd name="T4" fmla="*/ 2147483646 w 462"/>
                  <a:gd name="T5" fmla="*/ 2147483646 h 317"/>
                  <a:gd name="T6" fmla="*/ 2147483646 w 462"/>
                  <a:gd name="T7" fmla="*/ 2147483646 h 317"/>
                  <a:gd name="T8" fmla="*/ 2147483646 w 462"/>
                  <a:gd name="T9" fmla="*/ 2147483646 h 317"/>
                  <a:gd name="T10" fmla="*/ 2147483646 w 462"/>
                  <a:gd name="T11" fmla="*/ 2147483646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6 h 317"/>
                  <a:gd name="T2" fmla="*/ 2147483646 w 462"/>
                  <a:gd name="T3" fmla="*/ 2147483646 h 317"/>
                  <a:gd name="T4" fmla="*/ 2147483646 w 462"/>
                  <a:gd name="T5" fmla="*/ 2147483646 h 317"/>
                  <a:gd name="T6" fmla="*/ 2147483646 w 462"/>
                  <a:gd name="T7" fmla="*/ 2147483646 h 317"/>
                  <a:gd name="T8" fmla="*/ 2147483646 w 462"/>
                  <a:gd name="T9" fmla="*/ 2147483646 h 317"/>
                  <a:gd name="T10" fmla="*/ 2147483646 w 462"/>
                  <a:gd name="T11" fmla="*/ 2147483646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6" name="グループ化 65"/>
          <p:cNvGrpSpPr/>
          <p:nvPr/>
        </p:nvGrpSpPr>
        <p:grpSpPr>
          <a:xfrm>
            <a:off x="323528" y="980728"/>
            <a:ext cx="1512168" cy="936104"/>
            <a:chOff x="323528" y="332656"/>
            <a:chExt cx="1512168" cy="936104"/>
          </a:xfrm>
        </p:grpSpPr>
        <p:grpSp>
          <p:nvGrpSpPr>
            <p:cNvPr id="67" name="グループ化 97"/>
            <p:cNvGrpSpPr/>
            <p:nvPr/>
          </p:nvGrpSpPr>
          <p:grpSpPr>
            <a:xfrm>
              <a:off x="611560" y="332656"/>
              <a:ext cx="1008112" cy="504056"/>
              <a:chOff x="683568" y="620688"/>
              <a:chExt cx="1008112" cy="50405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0" name="グループ化 94"/>
              <p:cNvGrpSpPr/>
              <p:nvPr/>
            </p:nvGrpSpPr>
            <p:grpSpPr>
              <a:xfrm>
                <a:off x="683568" y="620688"/>
                <a:ext cx="1008112" cy="504056"/>
                <a:chOff x="899592" y="620688"/>
                <a:chExt cx="1008112" cy="504056"/>
              </a:xfrm>
            </p:grpSpPr>
            <p:sp>
              <p:nvSpPr>
                <p:cNvPr id="72" name="平行四辺形 71"/>
                <p:cNvSpPr/>
                <p:nvPr/>
              </p:nvSpPr>
              <p:spPr>
                <a:xfrm>
                  <a:off x="899592" y="620688"/>
                  <a:ext cx="576064" cy="504056"/>
                </a:xfrm>
                <a:prstGeom prst="parallelogram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平行四辺形 72"/>
                <p:cNvSpPr/>
                <p:nvPr/>
              </p:nvSpPr>
              <p:spPr>
                <a:xfrm>
                  <a:off x="1331640" y="620688"/>
                  <a:ext cx="576064" cy="504056"/>
                </a:xfrm>
                <a:prstGeom prst="parallelogram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71" name="直線コネクタ 70"/>
              <p:cNvCxnSpPr/>
              <p:nvPr/>
            </p:nvCxnSpPr>
            <p:spPr>
              <a:xfrm flipH="1">
                <a:off x="1115616" y="620688"/>
                <a:ext cx="144016" cy="504056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テキスト ボックス 67"/>
            <p:cNvSpPr txBox="1"/>
            <p:nvPr/>
          </p:nvSpPr>
          <p:spPr>
            <a:xfrm>
              <a:off x="539552" y="83671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ノートに描く</a:t>
              </a:r>
              <a:endParaRPr kumimoji="1" lang="ja-JP" altLang="en-US" dirty="0"/>
            </a:p>
          </p:txBody>
        </p:sp>
        <p:sp>
          <p:nvSpPr>
            <p:cNvPr id="69" name="フリーフォーム 68"/>
            <p:cNvSpPr/>
            <p:nvPr/>
          </p:nvSpPr>
          <p:spPr>
            <a:xfrm rot="5400000" flipH="1">
              <a:off x="139083" y="805133"/>
              <a:ext cx="648072" cy="279182"/>
            </a:xfrm>
            <a:custGeom>
              <a:avLst/>
              <a:gdLst>
                <a:gd name="connsiteX0" fmla="*/ 0 w 360680"/>
                <a:gd name="connsiteY0" fmla="*/ 365760 h 426720"/>
                <a:gd name="connsiteX1" fmla="*/ 304800 w 360680"/>
                <a:gd name="connsiteY1" fmla="*/ 365760 h 426720"/>
                <a:gd name="connsiteX2" fmla="*/ 335280 w 360680"/>
                <a:gd name="connsiteY2" fmla="*/ 0 h 426720"/>
                <a:gd name="connsiteX3" fmla="*/ 335280 w 360680"/>
                <a:gd name="connsiteY3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80" h="426720">
                  <a:moveTo>
                    <a:pt x="0" y="365760"/>
                  </a:moveTo>
                  <a:cubicBezTo>
                    <a:pt x="124460" y="396240"/>
                    <a:pt x="248920" y="426720"/>
                    <a:pt x="304800" y="365760"/>
                  </a:cubicBezTo>
                  <a:cubicBezTo>
                    <a:pt x="360680" y="304800"/>
                    <a:pt x="335280" y="0"/>
                    <a:pt x="335280" y="0"/>
                  </a:cubicBezTo>
                  <a:lnTo>
                    <a:pt x="335280" y="0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801 C 0.00069 -0.03519 0.00312 -0.03935 0.00729 -0.04537 C 0.00781 -0.04722 0.00781 -0.04977 0.00868 -0.05139 C 0.01111 -0.05556 0.01684 -0.06227 0.01684 -0.06204 C 0.02118 -0.07847 0.01545 -0.05857 0.02187 -0.07546 C 0.02343 -0.07917 0.02343 -0.08426 0.025 -0.08843 C 0.02986 -0.1 0.03611 -0.11157 0.04305 -0.12083 C 0.04826 -0.13935 0.04079 -0.11366 0.04809 -0.13333 C 0.04878 -0.13542 0.04843 -0.13843 0.04948 -0.14005 C 0.05069 -0.14167 0.05277 -0.14167 0.05451 -0.14236 C 0.05677 -0.14421 0.05902 -0.14607 0.06111 -0.14861 C 0.06406 -0.15185 0.06909 -0.15903 0.06909 -0.1588 C 0.07204 -0.1713 0.07656 -0.18287 0.0835 -0.1919 C 0.08524 -0.19722 0.08819 -0.21852 0.0901 -0.22176 C 0.09097 -0.22431 0.09323 -0.225 0.09496 -0.22569 C 0.10364 -0.24329 0.09218 -0.22222 0.10312 -0.23681 C 0.10468 -0.23889 0.10503 -0.24144 0.10642 -0.24329 C 0.11302 -0.2537 0.11284 -0.25278 0.11944 -0.25857 C 0.1217 -0.2625 0.12378 -0.26736 0.12604 -0.27153 C 0.12864 -0.27639 0.13559 -0.28426 0.13559 -0.2838 C 0.1375 -0.29097 0.13889 -0.30232 0.14218 -0.30787 C 0.1467 -0.31551 0.15468 -0.32708 0.15989 -0.3338 C 0.16041 -0.33611 0.16041 -0.33912 0.16163 -0.34028 C 0.16597 -0.34607 0.17604 -0.35532 0.17604 -0.35509 C 0.17569 -0.35301 0.17586 -0.35046 0.17465 -0.34884 C 0.17309 -0.34722 0.16996 -0.34444 0.16979 -0.34699 C 0.1684 -0.35787 0.17413 -0.36782 0.18107 -0.36944 C 0.18211 -0.3662 0.18489 -0.35972 0.18107 -0.35532 C 0.17847 -0.35255 0.17135 -0.35116 0.17135 -0.35093 C 0.17395 -0.33982 0.17361 -0.33333 0.18264 -0.32986 C 0.19913 -0.31528 0.19149 -0.27801 0.20868 -0.2625 C 0.21371 -0.25301 0.22083 -0.2456 0.22812 -0.23935 C 0.2335 -0.22847 0.23767 -0.2169 0.24288 -0.20648 C 0.24514 -0.19792 0.24739 -0.18958 0.2493 -0.18079 C 0.25052 -0.17546 0.25052 -0.16875 0.2526 -0.16366 C 0.25382 -0.16042 0.25902 -0.15694 0.26076 -0.15463 C 0.26892 -0.13935 0.27882 -0.12616 0.2835 -0.10764 C 0.28489 -0.09236 0.28732 -0.08102 0.28993 -0.0669 C 0.29062 -0.06343 0.28993 -0.05903 0.29166 -0.05579 C 0.29305 -0.05394 0.296 -0.0544 0.29809 -0.05394 C 0.30017 -0.05116 0.30277 -0.04815 0.30468 -0.04537 C 0.30868 -0.03843 0.30781 -0.03148 0.31284 -0.02569 C 0.31475 -0.01713 0.31423 -0.0125 0.30937 -0.00625 C 0.30937 -0.00602 0.30833 -0.00185 0.30781 0.00023 C 0.30677 -0.00185 0.30434 -0.00394 0.30468 -0.00625 C 0.30503 -0.01019 0.31475 -0.01227 0.31597 -0.0125 C 0.31545 -0.00949 0.31527 -0.00579 0.31423 -0.00185 C 0.31354 0.00023 0.31284 0.00671 0.31111 0.0044 C 0.30868 0.00231 0.30989 -0.00278 0.30937 -0.00625 C 0.30989 -0.01204 0.30885 -0.01875 0.31111 -0.02384 C 0.31198 -0.02569 0.31545 -0.02384 0.31597 -0.0213 C 0.31684 -0.01713 0.31527 -0.0125 0.31423 -0.00833 C 0.31354 -0.00579 0.31284 -0.00185 0.31111 -0.00185 C 0.30937 -0.00185 0.31198 -0.00625 0.31284 -0.00833 C 0.31475 -0.01204 0.31666 -0.01597 0.31927 -0.01921 C 0.32274 -0.02338 0.32691 -0.02639 0.33055 -0.03009 C 0.33437 -0.0338 0.33663 -0.03935 0.34027 -0.04306 C 0.34201 -0.04421 0.34357 -0.04583 0.34514 -0.04722 C 0.34791 -0.05903 0.35156 -0.07153 0.35642 -0.08171 C 0.35868 -0.09051 0.36145 -0.10903 0.36788 -0.11412 C 0.37222 -0.11782 0.37639 -0.12107 0.3809 -0.12477 C 0.38264 -0.12639 0.3842 -0.12755 0.38559 -0.1294 C 0.38732 -0.13032 0.39045 -0.13333 0.39045 -0.1331 C 0.39948 -0.15023 0.38784 -0.12662 0.39548 -0.16597 C 0.39687 -0.17269 0.41354 -0.19329 0.41788 -0.2 C 0.42239 -0.20648 0.42378 -0.21505 0.42812 -0.22176 C 0.43593 -0.2338 0.44236 -0.2456 0.44913 -0.25857 C 0.45711 -0.27361 0.45659 -0.26806 0.46319 -0.28426 C 0.46892 -0.2963 0.47448 -0.31574 0.48298 -0.32523 C 0.48645 -0.3287 0.49079 -0.32917 0.49461 -0.33148 C 0.49548 -0.33333 0.49722 -0.33426 0.49791 -0.33611 C 0.49895 -0.33958 0.49722 -0.34491 0.49948 -0.34699 C 0.50191 -0.34884 0.50503 -0.34537 0.50764 -0.34444 C 0.50121 -0.34167 0.50156 -0.34074 0.50607 -0.34699 C 0.50729 -0.34884 0.5085 -0.34282 0.50902 -0.34028 C 0.51041 -0.33588 0.51111 -0.33032 0.51423 -0.32708 C 0.51996 -0.32083 0.52673 -0.31736 0.53194 -0.30995 C 0.53264 -0.30787 0.53229 -0.30556 0.5335 -0.30347 C 0.53454 -0.30232 0.5368 -0.30255 0.53836 -0.30162 C 0.5434 -0.29815 0.54809 -0.29491 0.55295 -0.29074 C 0.55607 -0.28472 0.56406 -0.27269 0.56614 -0.26482 C 0.571 -0.2456 0.571 -0.23357 0.5842 -0.22176 C 0.58906 -0.21319 0.5927 -0.20833 0.60052 -0.20463 C 0.60416 -0.17732 0.59895 -0.20648 0.6052 -0.1875 C 0.60781 -0.17963 0.60954 -0.16713 0.61145 -0.15903 C 0.61267 -0.15463 0.61684 -0.15162 0.61788 -0.1463 C 0.61961 -0.14005 0.62083 -0.13333 0.62291 -0.12662 C 0.62586 -0.11782 0.62691 -0.10556 0.63281 -0.09954 C 0.63559 -0.09583 0.64253 -0.09051 0.64253 -0.09005 C 0.64357 -0.08634 0.64461 -0.08171 0.64583 -0.07755 C 0.64635 -0.07569 0.64809 -0.07431 0.64913 -0.07315 C 0.65277 -0.06713 0.65642 -0.05857 0.65885 -0.05139 C 0.66024 -0.04722 0.66232 -0.0375 0.66371 -0.03218 C 0.66666 -0.00278 0.6625 -0.02407 0.66857 -0.00833 C 0.66927 -0.00625 0.66909 -0.00347 0.67031 -0.00185 C 0.67152 -0.00069 0.67569 0.00023 0.67569 0.00046 " pathEditMode="relative" rAng="0" ptsTypes="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5" y="-154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0" grpId="0"/>
      <p:bldP spid="120841" grpId="0"/>
      <p:bldP spid="120842" grpId="0"/>
      <p:bldP spid="12084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6"/>
          <p:cNvGrpSpPr>
            <a:grpSpLocks/>
          </p:cNvGrpSpPr>
          <p:nvPr/>
        </p:nvGrpSpPr>
        <p:grpSpPr bwMode="auto">
          <a:xfrm>
            <a:off x="827584" y="1772816"/>
            <a:ext cx="7489825" cy="3600450"/>
            <a:chOff x="1042988" y="1773238"/>
            <a:chExt cx="7489825" cy="3600450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1979613" y="2420938"/>
              <a:ext cx="1296988" cy="17287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042988" y="4076700"/>
              <a:ext cx="1296988" cy="1223963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00338" y="1773238"/>
              <a:ext cx="1295400" cy="1223962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24301" y="4076700"/>
              <a:ext cx="1295400" cy="1223963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795963" y="1773238"/>
              <a:ext cx="1296988" cy="1223962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235826" y="4149725"/>
              <a:ext cx="1296987" cy="1223963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 flipV="1">
              <a:off x="3708401" y="2924175"/>
              <a:ext cx="647700" cy="12255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4932363" y="2852738"/>
              <a:ext cx="1079500" cy="13684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6875463" y="2852738"/>
              <a:ext cx="865188" cy="1296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15"/>
          <p:cNvGrpSpPr>
            <a:grpSpLocks/>
          </p:cNvGrpSpPr>
          <p:nvPr/>
        </p:nvGrpSpPr>
        <p:grpSpPr bwMode="auto">
          <a:xfrm>
            <a:off x="7452246" y="4581599"/>
            <a:ext cx="431800" cy="433388"/>
            <a:chOff x="1187450" y="3500438"/>
            <a:chExt cx="792163" cy="865187"/>
          </a:xfrm>
        </p:grpSpPr>
        <p:sp>
          <p:nvSpPr>
            <p:cNvPr id="119820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21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7 w 46"/>
                <a:gd name="T1" fmla="*/ 0 h 227"/>
                <a:gd name="T2" fmla="*/ 0 w 46"/>
                <a:gd name="T3" fmla="*/ 2147483647 h 227"/>
                <a:gd name="T4" fmla="*/ 2147483647 w 46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827584" y="4149303"/>
            <a:ext cx="1225550" cy="1135063"/>
            <a:chOff x="755650" y="3860800"/>
            <a:chExt cx="1225550" cy="1135063"/>
          </a:xfrm>
        </p:grpSpPr>
        <p:grpSp>
          <p:nvGrpSpPr>
            <p:cNvPr id="3" name="グループ化 22"/>
            <p:cNvGrpSpPr>
              <a:grpSpLocks/>
            </p:cNvGrpSpPr>
            <p:nvPr/>
          </p:nvGrpSpPr>
          <p:grpSpPr bwMode="auto">
            <a:xfrm>
              <a:off x="755650" y="3860800"/>
              <a:ext cx="1225550" cy="1135063"/>
              <a:chOff x="2071670" y="1357298"/>
              <a:chExt cx="5040313" cy="4464050"/>
            </a:xfrm>
          </p:grpSpPr>
          <p:sp>
            <p:nvSpPr>
              <p:cNvPr id="119822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9823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9824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25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26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46" name="正方形/長方形 45"/>
            <p:cNvSpPr/>
            <p:nvPr/>
          </p:nvSpPr>
          <p:spPr>
            <a:xfrm rot="18644658">
              <a:off x="840425" y="4320319"/>
              <a:ext cx="151350" cy="1048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26"/>
          <p:cNvGrpSpPr/>
          <p:nvPr/>
        </p:nvGrpSpPr>
        <p:grpSpPr>
          <a:xfrm>
            <a:off x="2339430" y="466592"/>
            <a:ext cx="5544616" cy="646331"/>
            <a:chOff x="1979712" y="188641"/>
            <a:chExt cx="5112568" cy="646331"/>
          </a:xfrm>
        </p:grpSpPr>
        <p:sp>
          <p:nvSpPr>
            <p:cNvPr id="74" name="テキスト ボックス 35"/>
            <p:cNvSpPr txBox="1">
              <a:spLocks noChangeArrowheads="1"/>
            </p:cNvSpPr>
            <p:nvPr/>
          </p:nvSpPr>
          <p:spPr bwMode="auto">
            <a:xfrm>
              <a:off x="1979712" y="188641"/>
              <a:ext cx="5112568" cy="646331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ja-JP" altLang="en-US" sz="3600" dirty="0" smtClean="0"/>
                <a:t>　　のところで　こえをだそう</a:t>
              </a:r>
              <a:endParaRPr lang="ja-JP" altLang="en-US" sz="3600" dirty="0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051720" y="260648"/>
              <a:ext cx="504056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129600" y="123488"/>
            <a:ext cx="1922120" cy="1384995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パワー</a:t>
            </a:r>
            <a:endParaRPr lang="en-US" altLang="ja-JP" sz="2800" dirty="0" smtClean="0"/>
          </a:p>
          <a:p>
            <a:r>
              <a:rPr lang="ja-JP" altLang="en-US" sz="2800" dirty="0" smtClean="0"/>
              <a:t>ポイント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練習ワーク</a:t>
            </a:r>
            <a:endParaRPr kumimoji="1" lang="ja-JP" altLang="en-US" sz="2800" dirty="0"/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録音されたサウン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801 C 0.00069 -0.03518 0.00312 -0.03935 0.00729 -0.04537 C 0.00781 -0.04722 0.00781 -0.04977 0.00868 -0.05139 C 0.01111 -0.05555 0.01684 -0.06227 0.01684 -0.06204 C 0.02118 -0.07847 0.01545 -0.05856 0.02187 -0.07546 C 0.02343 -0.07917 0.02343 -0.08426 0.025 -0.08842 C 0.02986 -0.1 0.03611 -0.11157 0.04305 -0.12083 C 0.04826 -0.13935 0.04079 -0.11366 0.04809 -0.13333 C 0.04878 -0.13542 0.04843 -0.13842 0.04947 -0.14004 C 0.05069 -0.14167 0.05277 -0.14167 0.05451 -0.14236 C 0.05677 -0.14421 0.05902 -0.14606 0.06111 -0.14861 C 0.06406 -0.15185 0.06909 -0.15903 0.06909 -0.15879 C 0.07204 -0.17129 0.07656 -0.18287 0.0835 -0.1919 C 0.08524 -0.19722 0.08819 -0.21852 0.0901 -0.22176 C 0.09097 -0.2243 0.09322 -0.225 0.09496 -0.22569 C 0.10364 -0.24329 0.09218 -0.22222 0.10312 -0.2368 C 0.10468 -0.23889 0.10503 -0.24143 0.10642 -0.24329 C 0.11302 -0.2537 0.11284 -0.25278 0.11944 -0.25856 C 0.1217 -0.2625 0.12378 -0.26736 0.12604 -0.27153 C 0.12864 -0.27639 0.13559 -0.28426 0.13559 -0.28379 C 0.1375 -0.29097 0.13888 -0.30231 0.14218 -0.30787 C 0.1467 -0.31551 0.15468 -0.32708 0.15989 -0.33379 C 0.16041 -0.33611 0.16041 -0.33912 0.16163 -0.34028 C 0.16597 -0.34606 0.17604 -0.35532 0.17604 -0.35509 C 0.17569 -0.35301 0.17586 -0.35046 0.17465 -0.34884 C 0.17309 -0.34722 0.16996 -0.34444 0.16979 -0.34699 C 0.1684 -0.35787 0.17413 -0.36782 0.18107 -0.36944 C 0.18211 -0.3662 0.18489 -0.35972 0.18107 -0.35532 C 0.17847 -0.35254 0.17135 -0.35116 0.17135 -0.35092 C 0.17395 -0.33981 0.17361 -0.33333 0.18263 -0.32986 C 0.19913 -0.31528 0.19149 -0.27801 0.20868 -0.2625 C 0.21371 -0.25301 0.22083 -0.2456 0.22812 -0.23935 C 0.2335 -0.22847 0.23767 -0.2169 0.24288 -0.20648 C 0.24513 -0.19792 0.24739 -0.18958 0.2493 -0.18079 C 0.25052 -0.17546 0.25052 -0.16875 0.2526 -0.16366 C 0.25381 -0.16042 0.25902 -0.15694 0.26076 -0.15463 C 0.26892 -0.13935 0.27881 -0.12616 0.2835 -0.10764 C 0.28489 -0.09236 0.28732 -0.08102 0.28993 -0.0669 C 0.29062 -0.06342 0.28993 -0.05903 0.29166 -0.05579 C 0.29305 -0.05393 0.296 -0.0544 0.29809 -0.05393 C 0.30017 -0.05116 0.30277 -0.04815 0.30468 -0.04537 C 0.30868 -0.03842 0.30781 -0.03148 0.31284 -0.02569 C 0.31475 -0.01713 0.31423 -0.0125 0.30937 -0.00625 C 0.30937 -0.00602 0.30833 -0.00185 0.30781 0.00023 C 0.30677 -0.00185 0.30434 -0.00393 0.30468 -0.00625 C 0.30503 -0.01018 0.31475 -0.01227 0.31597 -0.0125 C 0.31545 -0.00949 0.31527 -0.00579 0.31423 -0.00185 C 0.31354 0.00023 0.31284 0.00671 0.31111 0.0044 C 0.30868 0.00232 0.30989 -0.00278 0.30937 -0.00625 C 0.30989 -0.01204 0.30885 -0.01875 0.31111 -0.02384 C 0.31197 -0.02569 0.31545 -0.02384 0.31597 -0.02129 C 0.31684 -0.01713 0.31527 -0.0125 0.31423 -0.00833 C 0.31354 -0.00579 0.31284 -0.00185 0.31111 -0.00185 C 0.30937 -0.00185 0.31197 -0.00625 0.31284 -0.00833 C 0.31475 -0.01204 0.31666 -0.01597 0.31927 -0.01921 C 0.32274 -0.02338 0.32691 -0.02639 0.33055 -0.03009 C 0.33437 -0.03379 0.33663 -0.03935 0.34027 -0.04305 C 0.34201 -0.04421 0.34357 -0.04583 0.34513 -0.04722 C 0.34791 -0.05903 0.35156 -0.07153 0.35642 -0.08171 C 0.35868 -0.09051 0.36145 -0.10903 0.36788 -0.11412 C 0.37222 -0.11782 0.37638 -0.12106 0.3809 -0.12477 C 0.38263 -0.12639 0.3842 -0.12754 0.38559 -0.1294 C 0.38732 -0.13032 0.39045 -0.13333 0.39045 -0.1331 C 0.39947 -0.15023 0.38784 -0.12662 0.39548 -0.16597 C 0.39687 -0.17268 0.41354 -0.19329 0.41788 -0.2 C 0.42239 -0.20648 0.42378 -0.21504 0.42812 -0.22176 C 0.43593 -0.23379 0.44236 -0.2456 0.44913 -0.25856 C 0.45711 -0.27361 0.45659 -0.26805 0.46319 -0.28426 C 0.46892 -0.29629 0.47447 -0.31574 0.48298 -0.32523 C 0.48645 -0.3287 0.49079 -0.32917 0.49461 -0.33148 C 0.49548 -0.33333 0.49722 -0.33426 0.49791 -0.33611 C 0.49895 -0.33958 0.49722 -0.34491 0.49947 -0.34699 C 0.50191 -0.34884 0.50503 -0.34537 0.50763 -0.34444 C 0.50121 -0.34167 0.50156 -0.34074 0.50607 -0.34699 C 0.50729 -0.34884 0.5085 -0.34282 0.50902 -0.34028 C 0.51041 -0.33588 0.51111 -0.33032 0.51423 -0.32708 C 0.51996 -0.32083 0.52673 -0.31736 0.53194 -0.30995 C 0.53263 -0.30787 0.53229 -0.30555 0.5335 -0.30347 C 0.53454 -0.30231 0.5368 -0.30254 0.53836 -0.30162 C 0.5434 -0.29815 0.54809 -0.29491 0.55295 -0.29074 C 0.55607 -0.28472 0.56406 -0.27268 0.56614 -0.26481 C 0.571 -0.2456 0.571 -0.23356 0.5842 -0.22176 C 0.58906 -0.21319 0.5927 -0.20833 0.60052 -0.20463 C 0.60416 -0.17731 0.59895 -0.20648 0.6052 -0.1875 C 0.60781 -0.17963 0.60954 -0.16713 0.61145 -0.15903 C 0.61267 -0.15463 0.61684 -0.15162 0.61788 -0.14629 C 0.61961 -0.14004 0.62083 -0.13333 0.62291 -0.12662 C 0.62586 -0.11782 0.62691 -0.10555 0.63281 -0.09954 C 0.63559 -0.09583 0.64253 -0.09051 0.64253 -0.09004 C 0.64357 -0.08634 0.64461 -0.08171 0.64583 -0.07754 C 0.64635 -0.07569 0.64809 -0.0743 0.64913 -0.07315 C 0.65277 -0.06713 0.65642 -0.05856 0.65885 -0.05139 C 0.66024 -0.04722 0.66232 -0.0375 0.66371 -0.03217 C 0.66666 -0.00278 0.6625 -0.02407 0.66857 -0.00833 C 0.66927 -0.00625 0.66909 -0.00347 0.67031 -0.00185 C 0.67152 -0.00069 0.67569 0.00023 0.67569 0.00046 " pathEditMode="relative" rAng="0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5" y="-1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404664"/>
            <a:ext cx="4824536" cy="70788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連続産生練習の目的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134076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>
                <a:solidFill>
                  <a:srgbClr val="002060"/>
                </a:solidFill>
              </a:rPr>
              <a:t>音節</a:t>
            </a:r>
            <a:r>
              <a:rPr lang="ja-JP" altLang="en-US" sz="4000" dirty="0" smtClean="0"/>
              <a:t>の産生の意識的なコントロール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843808" y="2204864"/>
            <a:ext cx="3816424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2060"/>
                </a:solidFill>
              </a:rPr>
              <a:t>音節</a:t>
            </a:r>
            <a:r>
              <a:rPr lang="ja-JP" altLang="en-US" sz="4000" dirty="0" smtClean="0">
                <a:solidFill>
                  <a:schemeClr val="accent4"/>
                </a:solidFill>
              </a:rPr>
              <a:t>＝音の単位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3528" y="3068960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u="sng" dirty="0" smtClean="0">
                <a:solidFill>
                  <a:schemeClr val="accent4"/>
                </a:solidFill>
              </a:rPr>
              <a:t>日本語の音節</a:t>
            </a:r>
            <a:r>
              <a:rPr lang="ja-JP" altLang="en-US" sz="4000" dirty="0" smtClean="0">
                <a:solidFill>
                  <a:schemeClr val="accent4"/>
                </a:solidFill>
              </a:rPr>
              <a:t>は、母音 </a:t>
            </a:r>
            <a:endParaRPr lang="en-US" altLang="ja-JP" sz="4000" dirty="0" smtClean="0">
              <a:solidFill>
                <a:schemeClr val="accent4"/>
              </a:solidFill>
            </a:endParaRPr>
          </a:p>
          <a:p>
            <a:r>
              <a:rPr lang="en-US" altLang="ja-JP" sz="4000" dirty="0" smtClean="0">
                <a:solidFill>
                  <a:schemeClr val="accent4"/>
                </a:solidFill>
              </a:rPr>
              <a:t>           </a:t>
            </a:r>
            <a:r>
              <a:rPr lang="ja-JP" altLang="en-US" sz="4000" dirty="0" smtClean="0">
                <a:solidFill>
                  <a:schemeClr val="accent4"/>
                </a:solidFill>
              </a:rPr>
              <a:t>　</a:t>
            </a:r>
            <a:r>
              <a:rPr lang="en-US" altLang="ja-JP" sz="4000" dirty="0" smtClean="0">
                <a:solidFill>
                  <a:schemeClr val="accent4"/>
                </a:solidFill>
              </a:rPr>
              <a:t>or </a:t>
            </a:r>
            <a:r>
              <a:rPr lang="ja-JP" altLang="en-US" sz="4000" dirty="0" smtClean="0">
                <a:solidFill>
                  <a:schemeClr val="accent4"/>
                </a:solidFill>
              </a:rPr>
              <a:t>子音＋母音</a:t>
            </a:r>
            <a:endParaRPr lang="ja-JP" altLang="en-US" sz="4000" dirty="0">
              <a:solidFill>
                <a:schemeClr val="accent4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364088" y="3429000"/>
            <a:ext cx="86409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436096" y="4005064"/>
            <a:ext cx="79208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56176" y="3068960"/>
            <a:ext cx="23042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アイウエオ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91672" y="3717032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カ、サ、パ </a:t>
            </a:r>
            <a:r>
              <a:rPr lang="en-US" altLang="ja-JP" sz="3600" dirty="0" smtClean="0"/>
              <a:t>etc</a:t>
            </a:r>
            <a:endParaRPr kumimoji="1" lang="ja-JP" altLang="en-US" sz="3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274320" y="4500736"/>
            <a:ext cx="8808720" cy="1200329"/>
          </a:xfrm>
          <a:prstGeom prst="rect">
            <a:avLst/>
          </a:prstGeom>
          <a:ln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rgbClr val="FFC000"/>
                </a:solidFill>
                <a:latin typeface="ＭＳ Ｐゴシック"/>
                <a:ea typeface="ＭＳ Ｐゴシック"/>
              </a:rPr>
              <a:t>✺</a:t>
            </a:r>
            <a:r>
              <a:rPr lang="ja-JP" altLang="en-US" sz="3600" dirty="0" smtClean="0">
                <a:solidFill>
                  <a:schemeClr val="accent4"/>
                </a:solidFill>
              </a:rPr>
              <a:t>特殊音節＝撥音（ン）、長音（－）、</a:t>
            </a:r>
            <a:endParaRPr lang="en-US" altLang="ja-JP" sz="3600" dirty="0" smtClean="0">
              <a:solidFill>
                <a:schemeClr val="accent4"/>
              </a:solidFill>
            </a:endParaRPr>
          </a:p>
          <a:p>
            <a:r>
              <a:rPr lang="en-US" altLang="ja-JP" sz="3600" dirty="0" smtClean="0">
                <a:solidFill>
                  <a:schemeClr val="accent4"/>
                </a:solidFill>
              </a:rPr>
              <a:t>                  </a:t>
            </a:r>
            <a:r>
              <a:rPr lang="ja-JP" altLang="en-US" sz="3600" dirty="0" smtClean="0">
                <a:solidFill>
                  <a:schemeClr val="accent4"/>
                </a:solidFill>
              </a:rPr>
              <a:t>　促音（ッ）、拗音（キャ、ジュ </a:t>
            </a:r>
            <a:r>
              <a:rPr lang="en-US" altLang="ja-JP" sz="3600" dirty="0" smtClean="0">
                <a:solidFill>
                  <a:schemeClr val="accent4"/>
                </a:solidFill>
              </a:rPr>
              <a:t>etc</a:t>
            </a:r>
            <a:r>
              <a:rPr lang="ja-JP" altLang="en-US" sz="3600" dirty="0" smtClean="0">
                <a:solidFill>
                  <a:schemeClr val="accent4"/>
                </a:solidFill>
              </a:rPr>
              <a:t>）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2" grpId="0"/>
      <p:bldP spid="9" grpId="0"/>
      <p:bldP spid="1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332656"/>
            <a:ext cx="4824536" cy="707886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連続産生練習の目標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1412776"/>
            <a:ext cx="8640960" cy="1323439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まずは、母音を音節として区切って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随意的に出せるように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683568" y="4365104"/>
            <a:ext cx="8208912" cy="132343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</a:rPr>
              <a:t>！</a:t>
            </a:r>
            <a:r>
              <a:rPr lang="ja-JP" altLang="en-US" sz="4000" dirty="0" smtClean="0"/>
              <a:t>注意：１音１音にストレスをかけて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強く出させないように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3923928" y="5733256"/>
            <a:ext cx="4384104" cy="707886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声門破裂音の誘発</a:t>
            </a:r>
            <a:endParaRPr lang="ja-JP" altLang="en-US" sz="4000" dirty="0"/>
          </a:p>
        </p:txBody>
      </p:sp>
      <p:sp>
        <p:nvSpPr>
          <p:cNvPr id="9" name="正方形/長方形 8"/>
          <p:cNvSpPr/>
          <p:nvPr/>
        </p:nvSpPr>
        <p:spPr>
          <a:xfrm>
            <a:off x="323528" y="2996952"/>
            <a:ext cx="8640960" cy="1200329"/>
          </a:xfrm>
          <a:prstGeom prst="rect">
            <a:avLst/>
          </a:prstGeom>
          <a:solidFill>
            <a:srgbClr val="CCFFFF"/>
          </a:solidFill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自分の意思で、タイミング（〇に来たとき）を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測って、母音を発声する</a:t>
            </a:r>
            <a:endParaRPr lang="ja-JP" altLang="en-US" sz="4000" dirty="0"/>
          </a:p>
        </p:txBody>
      </p:sp>
      <p:sp>
        <p:nvSpPr>
          <p:cNvPr id="10" name="曲折矢印 9"/>
          <p:cNvSpPr/>
          <p:nvPr/>
        </p:nvSpPr>
        <p:spPr>
          <a:xfrm rot="10800000" flipH="1">
            <a:off x="3347864" y="5733256"/>
            <a:ext cx="579363" cy="505866"/>
          </a:xfrm>
          <a:prstGeom prst="bentArrow">
            <a:avLst>
              <a:gd name="adj1" fmla="val 25000"/>
              <a:gd name="adj2" fmla="val 26512"/>
              <a:gd name="adj3" fmla="val 25000"/>
              <a:gd name="adj4" fmla="val 43750"/>
            </a:avLst>
          </a:prstGeom>
          <a:solidFill>
            <a:srgbClr val="FFC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6256" y="2060848"/>
            <a:ext cx="2088232" cy="646331"/>
          </a:xfrm>
          <a:prstGeom prst="rect">
            <a:avLst/>
          </a:prstGeom>
          <a:solidFill>
            <a:srgbClr val="FF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　分節化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2483768" y="2564904"/>
            <a:ext cx="4176464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chemeClr val="accent4"/>
                </a:solidFill>
              </a:rPr>
              <a:t>音の高低</a:t>
            </a:r>
            <a:endParaRPr kumimoji="1" lang="ja-JP" altLang="en-US" sz="5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5220072" y="2636912"/>
            <a:ext cx="3240360" cy="31683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35"/>
          <p:cNvSpPr txBox="1">
            <a:spLocks noChangeArrowheads="1"/>
          </p:cNvSpPr>
          <p:nvPr/>
        </p:nvSpPr>
        <p:spPr bwMode="auto">
          <a:xfrm>
            <a:off x="2123728" y="260648"/>
            <a:ext cx="540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音の高低コントロール練習</a:t>
            </a:r>
            <a:endParaRPr lang="ja-JP" altLang="en-US" sz="3600" dirty="0"/>
          </a:p>
        </p:txBody>
      </p:sp>
      <p:grpSp>
        <p:nvGrpSpPr>
          <p:cNvPr id="2" name="グループ化 18"/>
          <p:cNvGrpSpPr/>
          <p:nvPr/>
        </p:nvGrpSpPr>
        <p:grpSpPr>
          <a:xfrm>
            <a:off x="1691680" y="1988840"/>
            <a:ext cx="4824536" cy="3024336"/>
            <a:chOff x="1691680" y="1988840"/>
            <a:chExt cx="4824536" cy="3024336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1691680" y="5013176"/>
              <a:ext cx="2376264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4067944" y="1988840"/>
              <a:ext cx="2448272" cy="302433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5"/>
          <p:cNvGrpSpPr>
            <a:grpSpLocks/>
          </p:cNvGrpSpPr>
          <p:nvPr/>
        </p:nvGrpSpPr>
        <p:grpSpPr bwMode="auto">
          <a:xfrm>
            <a:off x="6804248" y="1844824"/>
            <a:ext cx="720080" cy="720080"/>
            <a:chOff x="1187450" y="3500438"/>
            <a:chExt cx="792163" cy="865187"/>
          </a:xfrm>
        </p:grpSpPr>
        <p:sp>
          <p:nvSpPr>
            <p:cNvPr id="15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6 w 46"/>
                <a:gd name="T1" fmla="*/ 0 h 227"/>
                <a:gd name="T2" fmla="*/ 0 w 46"/>
                <a:gd name="T3" fmla="*/ 2147483646 h 227"/>
                <a:gd name="T4" fmla="*/ 2147483646 w 46"/>
                <a:gd name="T5" fmla="*/ 2147483646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755576" y="4365104"/>
            <a:ext cx="1152525" cy="1836555"/>
            <a:chOff x="323255" y="1700535"/>
            <a:chExt cx="1152525" cy="1836555"/>
          </a:xfrm>
        </p:grpSpPr>
        <p:grpSp>
          <p:nvGrpSpPr>
            <p:cNvPr id="20" name="グループ化 22"/>
            <p:cNvGrpSpPr>
              <a:grpSpLocks/>
            </p:cNvGrpSpPr>
            <p:nvPr/>
          </p:nvGrpSpPr>
          <p:grpSpPr bwMode="auto">
            <a:xfrm>
              <a:off x="323255" y="1700535"/>
              <a:ext cx="1152525" cy="1206500"/>
              <a:chOff x="2071670" y="1357298"/>
              <a:chExt cx="5040313" cy="446405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grpSp>
          <p:nvGrpSpPr>
            <p:cNvPr id="21" name="グループ化 82"/>
            <p:cNvGrpSpPr/>
            <p:nvPr/>
          </p:nvGrpSpPr>
          <p:grpSpPr>
            <a:xfrm rot="19095389">
              <a:off x="623025" y="2877408"/>
              <a:ext cx="546311" cy="659682"/>
              <a:chOff x="488635" y="1749412"/>
              <a:chExt cx="543861" cy="732063"/>
            </a:xfrm>
          </p:grpSpPr>
          <p:sp>
            <p:nvSpPr>
              <p:cNvPr id="22" name="フローチャート : 論理積ゲート 21"/>
              <p:cNvSpPr/>
              <p:nvPr/>
            </p:nvSpPr>
            <p:spPr bwMode="auto">
              <a:xfrm rot="18884418">
                <a:off x="636451" y="1884183"/>
                <a:ext cx="467510" cy="197968"/>
              </a:xfrm>
              <a:prstGeom prst="flowChartDelay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24" name="グループ化 54"/>
              <p:cNvGrpSpPr/>
              <p:nvPr/>
            </p:nvGrpSpPr>
            <p:grpSpPr>
              <a:xfrm>
                <a:off x="488635" y="1818538"/>
                <a:ext cx="543861" cy="662937"/>
                <a:chOff x="488635" y="1818538"/>
                <a:chExt cx="543861" cy="662937"/>
              </a:xfrm>
            </p:grpSpPr>
            <p:sp>
              <p:nvSpPr>
                <p:cNvPr id="25" name="フローチャート : 論理積ゲート 24"/>
                <p:cNvSpPr/>
                <p:nvPr/>
              </p:nvSpPr>
              <p:spPr bwMode="auto">
                <a:xfrm rot="18789557">
                  <a:off x="918636" y="1800233"/>
                  <a:ext cx="95556" cy="132165"/>
                </a:xfrm>
                <a:prstGeom prst="flowChartDelay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grpSp>
              <p:nvGrpSpPr>
                <p:cNvPr id="26" name="グループ化 53"/>
                <p:cNvGrpSpPr/>
                <p:nvPr/>
              </p:nvGrpSpPr>
              <p:grpSpPr>
                <a:xfrm>
                  <a:off x="488635" y="2004720"/>
                  <a:ext cx="377448" cy="476755"/>
                  <a:chOff x="488635" y="2004720"/>
                  <a:chExt cx="377448" cy="476755"/>
                </a:xfrm>
              </p:grpSpPr>
              <p:sp>
                <p:nvSpPr>
                  <p:cNvPr id="27" name="角丸四角形 26"/>
                  <p:cNvSpPr/>
                  <p:nvPr/>
                </p:nvSpPr>
                <p:spPr>
                  <a:xfrm rot="2536711">
                    <a:off x="488635" y="2058758"/>
                    <a:ext cx="377448" cy="422717"/>
                  </a:xfrm>
                  <a:prstGeom prst="roundRect">
                    <a:avLst/>
                  </a:prstGeom>
                  <a:solidFill>
                    <a:srgbClr val="FFFFCC"/>
                  </a:solidFill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正方形/長方形 27"/>
                  <p:cNvSpPr/>
                  <p:nvPr/>
                </p:nvSpPr>
                <p:spPr>
                  <a:xfrm rot="18644658">
                    <a:off x="697009" y="2027962"/>
                    <a:ext cx="151350" cy="104865"/>
                  </a:xfrm>
                  <a:prstGeom prst="rect">
                    <a:avLst/>
                  </a:prstGeom>
                  <a:solidFill>
                    <a:srgbClr val="FFFFCC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sp>
        <p:nvSpPr>
          <p:cNvPr id="34" name="テキスト ボックス 35"/>
          <p:cNvSpPr txBox="1">
            <a:spLocks noChangeArrowheads="1"/>
          </p:cNvSpPr>
          <p:nvPr/>
        </p:nvSpPr>
        <p:spPr bwMode="auto">
          <a:xfrm>
            <a:off x="539552" y="1412776"/>
            <a:ext cx="2952328" cy="76944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4400" dirty="0" smtClean="0"/>
              <a:t>音を上げる</a:t>
            </a:r>
            <a:endParaRPr lang="ja-JP" altLang="en-US" sz="4400" dirty="0"/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7457E-6 C 0.01753 -0.00046 0.08993 -0.00901 0.11476 0.00231 C 0.15 0.00093 0.17309 0.00023 0.20486 -0.00878 C 0.23246 -0.0074 0.27482 0.00185 0.30156 -0.00647 C 0.30903 -0.01295 0.3151 -0.01803 0.32118 -0.02612 C 0.3243 -0.03769 0.32205 -0.03075 0.32951 -0.04578 C 0.33055 -0.04786 0.33316 -0.04832 0.33437 -0.05017 C 0.33923 -0.05757 0.34271 -0.06682 0.34757 -0.07422 C 0.35208 -0.08115 0.35798 -0.08462 0.36232 -0.09156 C 0.36857 -0.10173 0.36198 -0.09572 0.37048 -0.10705 C 0.37239 -0.10959 0.37517 -0.11098 0.37708 -0.11352 C 0.38611 -0.12555 0.37743 -0.12046 0.3868 -0.12439 C 0.39149 -0.13318 0.39653 -0.14682 0.4033 -0.15283 C 0.40503 -0.15769 0.40868 -0.1674 0.40972 -0.17248 C 0.41059 -0.17664 0.40989 -0.1815 0.41146 -0.18543 C 0.41337 -0.19006 0.41719 -0.19237 0.41962 -0.19653 C 0.42552 -0.20647 0.43021 -0.21873 0.43594 -0.22913 C 0.44149 -0.2393 0.44722 -0.24925 0.45243 -0.25988 C 0.45469 -0.26427 0.45903 -0.27283 0.45903 -0.27283 C 0.46701 -0.30566 0.48993 -0.32439 0.50486 -0.35144 C 0.50746 -0.36208 0.51528 -0.3674 0.52118 -0.37549 C 0.52326 -0.38312 0.52795 -0.38797 0.53281 -0.39306 C 0.53594 -0.3963 0.54253 -0.40162 0.54253 -0.40162 C 0.54357 -0.40393 0.54444 -0.40647 0.54583 -0.40832 C 0.54722 -0.41017 0.54965 -0.4104 0.55069 -0.41248 C 0.55746 -0.42705 0.54948 -0.42566 0.55729 -0.42566 " pathEditMode="relative" ptsTypes="fffffffffffffffffffffffffA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3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15"/>
          <p:cNvGrpSpPr>
            <a:grpSpLocks/>
          </p:cNvGrpSpPr>
          <p:nvPr/>
        </p:nvGrpSpPr>
        <p:grpSpPr bwMode="auto">
          <a:xfrm>
            <a:off x="7452320" y="4293096"/>
            <a:ext cx="720080" cy="720080"/>
            <a:chOff x="1187450" y="3500438"/>
            <a:chExt cx="792163" cy="865187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6 w 46"/>
                <a:gd name="T1" fmla="*/ 0 h 227"/>
                <a:gd name="T2" fmla="*/ 0 w 46"/>
                <a:gd name="T3" fmla="*/ 2147483646 h 227"/>
                <a:gd name="T4" fmla="*/ 2147483646 w 46"/>
                <a:gd name="T5" fmla="*/ 2147483646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" name="グループ化 18"/>
          <p:cNvGrpSpPr/>
          <p:nvPr/>
        </p:nvGrpSpPr>
        <p:grpSpPr>
          <a:xfrm>
            <a:off x="899592" y="1988840"/>
            <a:ext cx="7632848" cy="3024336"/>
            <a:chOff x="971600" y="1988840"/>
            <a:chExt cx="7264424" cy="3024336"/>
          </a:xfrm>
        </p:grpSpPr>
        <p:grpSp>
          <p:nvGrpSpPr>
            <p:cNvPr id="3" name="グループ化 18"/>
            <p:cNvGrpSpPr/>
            <p:nvPr/>
          </p:nvGrpSpPr>
          <p:grpSpPr>
            <a:xfrm>
              <a:off x="971600" y="1988840"/>
              <a:ext cx="3816424" cy="3024336"/>
              <a:chOff x="1691680" y="1988840"/>
              <a:chExt cx="4824536" cy="3024336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1691680" y="5013176"/>
                <a:ext cx="237626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67944" y="1988840"/>
                <a:ext cx="2448272" cy="302433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18"/>
            <p:cNvGrpSpPr/>
            <p:nvPr/>
          </p:nvGrpSpPr>
          <p:grpSpPr>
            <a:xfrm flipH="1">
              <a:off x="4788024" y="1988840"/>
              <a:ext cx="3448000" cy="3024336"/>
              <a:chOff x="1691680" y="1988840"/>
              <a:chExt cx="4824536" cy="3024336"/>
            </a:xfrm>
          </p:grpSpPr>
          <p:cxnSp>
            <p:nvCxnSpPr>
              <p:cNvPr id="15" name="直線コネクタ 14"/>
              <p:cNvCxnSpPr/>
              <p:nvPr/>
            </p:nvCxnSpPr>
            <p:spPr>
              <a:xfrm>
                <a:off x="1691680" y="5013176"/>
                <a:ext cx="237626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67944" y="1988840"/>
                <a:ext cx="2448272" cy="302433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二等辺三角形 19"/>
          <p:cNvSpPr/>
          <p:nvPr/>
        </p:nvSpPr>
        <p:spPr>
          <a:xfrm>
            <a:off x="3707904" y="3068960"/>
            <a:ext cx="2376264" cy="2880320"/>
          </a:xfrm>
          <a:prstGeom prst="triangle">
            <a:avLst>
              <a:gd name="adj" fmla="val 486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35"/>
          <p:cNvSpPr txBox="1">
            <a:spLocks noChangeArrowheads="1"/>
          </p:cNvSpPr>
          <p:nvPr/>
        </p:nvSpPr>
        <p:spPr bwMode="auto">
          <a:xfrm>
            <a:off x="2123728" y="260648"/>
            <a:ext cx="540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音の高低コントロール練習</a:t>
            </a:r>
            <a:endParaRPr lang="ja-JP" altLang="en-US" sz="36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755576" y="4365104"/>
            <a:ext cx="1152525" cy="1836555"/>
            <a:chOff x="323255" y="1700535"/>
            <a:chExt cx="1152525" cy="1836555"/>
          </a:xfrm>
        </p:grpSpPr>
        <p:grpSp>
          <p:nvGrpSpPr>
            <p:cNvPr id="22" name="グループ化 22"/>
            <p:cNvGrpSpPr>
              <a:grpSpLocks/>
            </p:cNvGrpSpPr>
            <p:nvPr/>
          </p:nvGrpSpPr>
          <p:grpSpPr bwMode="auto">
            <a:xfrm>
              <a:off x="323255" y="1700535"/>
              <a:ext cx="1152525" cy="1206500"/>
              <a:chOff x="2071670" y="1357298"/>
              <a:chExt cx="5040313" cy="4464050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grpSp>
          <p:nvGrpSpPr>
            <p:cNvPr id="23" name="グループ化 82"/>
            <p:cNvGrpSpPr/>
            <p:nvPr/>
          </p:nvGrpSpPr>
          <p:grpSpPr>
            <a:xfrm rot="19095389">
              <a:off x="623025" y="2877408"/>
              <a:ext cx="546311" cy="659682"/>
              <a:chOff x="488635" y="1749412"/>
              <a:chExt cx="543861" cy="732063"/>
            </a:xfrm>
          </p:grpSpPr>
          <p:sp>
            <p:nvSpPr>
              <p:cNvPr id="24" name="フローチャート : 論理積ゲート 23"/>
              <p:cNvSpPr/>
              <p:nvPr/>
            </p:nvSpPr>
            <p:spPr bwMode="auto">
              <a:xfrm rot="18884418">
                <a:off x="636451" y="1884183"/>
                <a:ext cx="467510" cy="197968"/>
              </a:xfrm>
              <a:prstGeom prst="flowChartDelay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25" name="グループ化 54"/>
              <p:cNvGrpSpPr/>
              <p:nvPr/>
            </p:nvGrpSpPr>
            <p:grpSpPr>
              <a:xfrm>
                <a:off x="488635" y="1818538"/>
                <a:ext cx="543861" cy="662937"/>
                <a:chOff x="488635" y="1818538"/>
                <a:chExt cx="543861" cy="662937"/>
              </a:xfrm>
            </p:grpSpPr>
            <p:sp>
              <p:nvSpPr>
                <p:cNvPr id="26" name="フローチャート : 論理積ゲート 25"/>
                <p:cNvSpPr/>
                <p:nvPr/>
              </p:nvSpPr>
              <p:spPr bwMode="auto">
                <a:xfrm rot="18789557">
                  <a:off x="918636" y="1800233"/>
                  <a:ext cx="95556" cy="132165"/>
                </a:xfrm>
                <a:prstGeom prst="flowChartDelay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grpSp>
              <p:nvGrpSpPr>
                <p:cNvPr id="27" name="グループ化 53"/>
                <p:cNvGrpSpPr/>
                <p:nvPr/>
              </p:nvGrpSpPr>
              <p:grpSpPr>
                <a:xfrm>
                  <a:off x="488635" y="2004720"/>
                  <a:ext cx="377448" cy="476755"/>
                  <a:chOff x="488635" y="2004720"/>
                  <a:chExt cx="377448" cy="476755"/>
                </a:xfrm>
              </p:grpSpPr>
              <p:sp>
                <p:nvSpPr>
                  <p:cNvPr id="28" name="角丸四角形 27"/>
                  <p:cNvSpPr/>
                  <p:nvPr/>
                </p:nvSpPr>
                <p:spPr>
                  <a:xfrm rot="2536711">
                    <a:off x="488635" y="2058758"/>
                    <a:ext cx="377448" cy="422717"/>
                  </a:xfrm>
                  <a:prstGeom prst="roundRect">
                    <a:avLst/>
                  </a:prstGeom>
                  <a:solidFill>
                    <a:srgbClr val="FFFFCC"/>
                  </a:solidFill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正方形/長方形 28"/>
                  <p:cNvSpPr/>
                  <p:nvPr/>
                </p:nvSpPr>
                <p:spPr>
                  <a:xfrm rot="18644658">
                    <a:off x="697009" y="2027962"/>
                    <a:ext cx="151350" cy="104865"/>
                  </a:xfrm>
                  <a:prstGeom prst="rect">
                    <a:avLst/>
                  </a:prstGeom>
                  <a:solidFill>
                    <a:srgbClr val="FFFFCC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sp>
        <p:nvSpPr>
          <p:cNvPr id="35" name="テキスト ボックス 35"/>
          <p:cNvSpPr txBox="1">
            <a:spLocks noChangeArrowheads="1"/>
          </p:cNvSpPr>
          <p:nvPr/>
        </p:nvSpPr>
        <p:spPr bwMode="auto">
          <a:xfrm>
            <a:off x="251520" y="1124744"/>
            <a:ext cx="4968552" cy="70788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4000" dirty="0" smtClean="0"/>
              <a:t>音を上げてまた下げる</a:t>
            </a:r>
            <a:endParaRPr lang="ja-JP" altLang="en-US" sz="4000" dirty="0"/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46 C 0.01354 -0.00486 0.02812 -0.00832 0.04219 -0.00948 C 0.07413 -0.01133 0.13837 -0.0141 0.13837 -0.01387 C 0.14635 -0.03029 0.14288 -0.02335 0.14861 -0.03491 C 0.15 -0.03746 0.15312 -0.03792 0.15521 -0.03954 C 0.15764 -0.04139 0.1599 -0.04393 0.16215 -0.04647 C 0.16753 -0.05272 0.16962 -0.05965 0.17569 -0.06497 C 0.17795 -0.07491 0.18264 -0.08301 0.18576 -0.09272 C 0.19062 -0.10798 0.19028 -0.11514 0.19931 -0.1274 C 0.20069 -0.13387 0.20122 -0.1452 0.20434 -0.15052 C 0.20764 -0.15607 0.21319 -0.15908 0.21788 -0.16185 C 0.22222 -0.1711 0.22118 -0.1741 0.22795 -0.18058 C 0.2375 -0.2 0.22604 -0.17549 0.23316 -0.19445 C 0.23594 -0.20231 0.24132 -0.20809 0.24497 -0.21526 C 0.24896 -0.23214 0.24306 -0.21225 0.25174 -0.22682 C 0.25278 -0.2289 0.25243 -0.23145 0.2533 -0.23376 C 0.25486 -0.23723 0.25677 -0.23977 0.25833 -0.24301 C 0.26111 -0.26012 0.27066 -0.27746 0.27882 -0.29156 C 0.2809 -0.30104 0.28177 -0.30497 0.28715 -0.31237 C 0.28941 -0.32185 0.29132 -0.32555 0.2974 -0.33087 C 0.30052 -0.33803 0.30486 -0.3459 0.3092 -0.35168 C 0.31545 -0.36046 0.32274 -0.36671 0.32778 -0.37711 C 0.32986 -0.39399 0.33872 -0.41827 0.34965 -0.42775 C 0.35191 -0.43723 0.35451 -0.44116 0.36146 -0.44393 C 0.36632 -0.44832 0.36753 -0.44809 0.37014 -0.45572 C 0.37153 -0.46012 0.37344 -0.46936 0.37344 -0.46913 C 0.37396 -0.46913 0.3842 -0.46636 0.38524 -0.46474 C 0.38958 -0.45896 0.38628 -0.44624 0.39028 -0.43954 C 0.39149 -0.43746 0.39375 -0.43653 0.39531 -0.43491 C 0.39635 -0.4326 0.39705 -0.42983 0.39861 -0.42775 C 0.40174 -0.42428 0.40885 -0.41873 0.40885 -0.4185 C 0.41146 -0.40786 0.41302 -0.39954 0.41892 -0.39098 C 0.42153 -0.37364 0.42483 -0.35052 0.4342 -0.3378 C 0.43611 -0.33017 0.44271 -0.31699 0.44271 -0.31676 C 0.44514 -0.30659 0.44687 -0.29595 0.45122 -0.28694 C 0.45399 -0.27491 0.46059 -0.26798 0.46788 -0.2615 C 0.47135 -0.24809 0.46875 -0.25642 0.47812 -0.23838 C 0.48021 -0.23468 0.48073 -0.22983 0.48316 -0.22682 C 0.4849 -0.22474 0.48767 -0.2252 0.48993 -0.22428 C 0.49653 -0.21087 0.49392 -0.20185 0.4967 -0.1852 C 0.49792 -0.17919 0.50191 -0.17503 0.50365 -0.16902 C 0.50781 -0.15422 0.51007 -0.14382 0.51875 -0.13202 C 0.52205 -0.11353 0.51753 -0.13202 0.52726 -0.11353 C 0.5283 -0.11145 0.52812 -0.1089 0.52882 -0.10659 C 0.53142 -0.09919 0.53247 -0.09942 0.53715 -0.09503 C 0.54028 -0.07584 0.53628 -0.08994 0.54583 -0.07422 C 0.55365 -0.06127 0.55903 -0.04671 0.56771 -0.03491 C 0.5717 -0.01919 0.56615 -0.03838 0.57448 -0.01873 C 0.58385 0.00393 0.58628 -0.00671 0.6151 -0.00486 C 0.65677 -0.00555 0.69844 -0.00717 0.74028 -0.00717 " pathEditMode="relative" rAng="0" ptsTypes="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-23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50825" y="1196752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苦しげに声を出す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250825" y="1916832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声が小さすぎる／大きすぎる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250825" y="2636912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声が急に強くなったり、弱くなったりする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250825" y="458112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歌唱や演奏で、音程がとれない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250825" y="5229200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003300"/>
                </a:solidFill>
              </a:rPr>
              <a:t>■</a:t>
            </a:r>
            <a:r>
              <a:rPr lang="ja-JP" altLang="en-US" sz="3600" dirty="0" smtClean="0">
                <a:solidFill>
                  <a:schemeClr val="accent4"/>
                </a:solidFill>
              </a:rPr>
              <a:t>歌唱や演奏で、リズムがとれない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2411760" y="3717032"/>
            <a:ext cx="4392488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　　　音楽において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2411760" y="332656"/>
            <a:ext cx="4249167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会話や音読において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260648"/>
            <a:ext cx="4824536" cy="707886"/>
          </a:xfrm>
          <a:prstGeom prst="rect">
            <a:avLst/>
          </a:prstGeom>
          <a:solidFill>
            <a:srgbClr val="CCFF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音の高低練習の目的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112474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dirty="0" smtClean="0"/>
              <a:t>音のピッチ（高さ）コントロール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1115616" y="3501008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000" dirty="0" smtClean="0"/>
              <a:t>ことばのアクセントへの気づき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1475656" y="1916832"/>
            <a:ext cx="6840760" cy="1323439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息の強さや声帯の緊張により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高さを変える</a:t>
            </a:r>
            <a:endParaRPr lang="ja-JP" altLang="en-US" sz="4000" dirty="0"/>
          </a:p>
        </p:txBody>
      </p:sp>
      <p:sp>
        <p:nvSpPr>
          <p:cNvPr id="8" name="下矢印 7"/>
          <p:cNvSpPr/>
          <p:nvPr/>
        </p:nvSpPr>
        <p:spPr>
          <a:xfrm>
            <a:off x="4572000" y="3284984"/>
            <a:ext cx="360040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5"/>
          <p:cNvGrpSpPr/>
          <p:nvPr/>
        </p:nvGrpSpPr>
        <p:grpSpPr>
          <a:xfrm>
            <a:off x="3419872" y="4149080"/>
            <a:ext cx="1152128" cy="792088"/>
            <a:chOff x="3033647" y="1099329"/>
            <a:chExt cx="2788674" cy="1897625"/>
          </a:xfrm>
        </p:grpSpPr>
        <p:cxnSp>
          <p:nvCxnSpPr>
            <p:cNvPr id="11" name="直線コネクタ 10"/>
            <p:cNvCxnSpPr/>
            <p:nvPr/>
          </p:nvCxnSpPr>
          <p:spPr>
            <a:xfrm flipV="1">
              <a:off x="3779912" y="1493255"/>
              <a:ext cx="1453253" cy="10716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3033647" y="2018492"/>
              <a:ext cx="1178313" cy="978462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Y</a:t>
              </a:r>
              <a:r>
                <a:rPr lang="ja-JP" altLang="en-US" sz="3200" dirty="0" smtClean="0">
                  <a:solidFill>
                    <a:schemeClr val="accent4"/>
                  </a:solidFill>
                </a:rPr>
                <a:t>ゆ</a:t>
              </a:r>
              <a:endParaRPr kumimoji="1" lang="en-US" altLang="ja-JP" dirty="0" smtClean="0">
                <a:solidFill>
                  <a:schemeClr val="accent4"/>
                </a:solidFill>
              </a:endParaRPr>
            </a:p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604731" y="1099329"/>
              <a:ext cx="1217590" cy="105047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solidFill>
                    <a:schemeClr val="accent4"/>
                  </a:solidFill>
                </a:rPr>
                <a:t>き</a:t>
              </a:r>
              <a:endParaRPr kumimoji="1" lang="ja-JP" altLang="en-US" sz="3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860032" y="4149080"/>
            <a:ext cx="1584176" cy="864095"/>
            <a:chOff x="4860032" y="5301208"/>
            <a:chExt cx="2052228" cy="1080119"/>
          </a:xfrm>
        </p:grpSpPr>
        <p:cxnSp>
          <p:nvCxnSpPr>
            <p:cNvPr id="23" name="直線コネクタ 22"/>
            <p:cNvCxnSpPr/>
            <p:nvPr/>
          </p:nvCxnSpPr>
          <p:spPr>
            <a:xfrm flipH="1">
              <a:off x="6012160" y="6093296"/>
              <a:ext cx="5760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85"/>
            <p:cNvGrpSpPr/>
            <p:nvPr/>
          </p:nvGrpSpPr>
          <p:grpSpPr>
            <a:xfrm>
              <a:off x="4860032" y="5301208"/>
              <a:ext cx="1278142" cy="1080119"/>
              <a:chOff x="3033647" y="968022"/>
              <a:chExt cx="2788674" cy="1969630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flipH="1" flipV="1">
                <a:off x="3819189" y="1493257"/>
                <a:ext cx="1413976" cy="91916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円/楕円 17"/>
              <p:cNvSpPr/>
              <p:nvPr/>
            </p:nvSpPr>
            <p:spPr>
              <a:xfrm>
                <a:off x="3033647" y="968022"/>
                <a:ext cx="1178313" cy="978462"/>
              </a:xfrm>
              <a:prstGeom prst="ellipse">
                <a:avLst/>
              </a:prstGeom>
              <a:solidFill>
                <a:srgbClr val="FFCCFF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Y</a:t>
                </a:r>
                <a:r>
                  <a:rPr lang="ja-JP" altLang="en-US" sz="3200" dirty="0" smtClean="0">
                    <a:solidFill>
                      <a:schemeClr val="accent4"/>
                    </a:solidFill>
                  </a:rPr>
                  <a:t>と</a:t>
                </a:r>
                <a:endParaRPr kumimoji="1" lang="en-US" altLang="ja-JP" dirty="0" smtClean="0">
                  <a:solidFill>
                    <a:schemeClr val="accent4"/>
                  </a:solidFill>
                </a:endParaRPr>
              </a:p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4604731" y="1887182"/>
                <a:ext cx="1217590" cy="1050470"/>
              </a:xfrm>
              <a:prstGeom prst="ellipse">
                <a:avLst/>
              </a:prstGeom>
              <a:solidFill>
                <a:srgbClr val="FFCCFF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200" dirty="0" smtClean="0">
                    <a:solidFill>
                      <a:schemeClr val="accent4"/>
                    </a:solidFill>
                  </a:rPr>
                  <a:t>ま</a:t>
                </a:r>
                <a:endParaRPr kumimoji="1" lang="ja-JP" altLang="en-US" sz="3200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2" name="円/楕円 21"/>
            <p:cNvSpPr/>
            <p:nvPr/>
          </p:nvSpPr>
          <p:spPr>
            <a:xfrm>
              <a:off x="6372200" y="5805264"/>
              <a:ext cx="540060" cy="536576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Y</a:t>
              </a:r>
              <a:r>
                <a:rPr lang="ja-JP" altLang="en-US" sz="3200" dirty="0" smtClean="0">
                  <a:solidFill>
                    <a:schemeClr val="accent4"/>
                  </a:solidFill>
                </a:rPr>
                <a:t>と</a:t>
              </a:r>
              <a:endParaRPr kumimoji="1" lang="en-US" altLang="ja-JP" dirty="0" smtClean="0">
                <a:solidFill>
                  <a:schemeClr val="accent4"/>
                </a:solidFill>
              </a:endParaRPr>
            </a:p>
            <a:p>
              <a:pPr algn="ctr"/>
              <a:endParaRPr kumimoji="1" lang="ja-JP" altLang="en-US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1187624" y="5157192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000" dirty="0" smtClean="0"/>
              <a:t>イントネーションへの気づき</a:t>
            </a:r>
            <a:endParaRPr lang="ja-JP" altLang="en-US" sz="4000" dirty="0"/>
          </a:p>
        </p:txBody>
      </p:sp>
      <p:sp>
        <p:nvSpPr>
          <p:cNvPr id="24" name="四角形吹き出し 23"/>
          <p:cNvSpPr/>
          <p:nvPr/>
        </p:nvSpPr>
        <p:spPr>
          <a:xfrm>
            <a:off x="2843808" y="5805264"/>
            <a:ext cx="3312368" cy="720080"/>
          </a:xfrm>
          <a:prstGeom prst="wedgeRectCallout">
            <a:avLst>
              <a:gd name="adj1" fmla="val -58608"/>
              <a:gd name="adj2" fmla="val 20171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accent4"/>
                </a:solidFill>
              </a:rPr>
              <a:t>ごはんたべた？</a:t>
            </a:r>
            <a:endParaRPr lang="ja-JP" altLang="en-US" sz="3600" dirty="0">
              <a:solidFill>
                <a:schemeClr val="accent4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rot="10180121" flipH="1" flipV="1">
            <a:off x="5976509" y="5831376"/>
            <a:ext cx="330565" cy="435349"/>
          </a:xfrm>
          <a:custGeom>
            <a:avLst/>
            <a:gdLst>
              <a:gd name="connsiteX0" fmla="*/ 0 w 360680"/>
              <a:gd name="connsiteY0" fmla="*/ 365760 h 426720"/>
              <a:gd name="connsiteX1" fmla="*/ 304800 w 360680"/>
              <a:gd name="connsiteY1" fmla="*/ 365760 h 426720"/>
              <a:gd name="connsiteX2" fmla="*/ 335280 w 360680"/>
              <a:gd name="connsiteY2" fmla="*/ 0 h 426720"/>
              <a:gd name="connsiteX3" fmla="*/ 335280 w 360680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80" h="426720">
                <a:moveTo>
                  <a:pt x="0" y="365760"/>
                </a:moveTo>
                <a:cubicBezTo>
                  <a:pt x="124460" y="396240"/>
                  <a:pt x="248920" y="426720"/>
                  <a:pt x="304800" y="365760"/>
                </a:cubicBezTo>
                <a:cubicBezTo>
                  <a:pt x="360680" y="304800"/>
                  <a:pt x="335280" y="0"/>
                  <a:pt x="335280" y="0"/>
                </a:cubicBezTo>
                <a:lnTo>
                  <a:pt x="335280" y="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0" grpId="0"/>
      <p:bldP spid="24" grpId="0" animBg="1"/>
      <p:bldP spid="2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2483768" y="2564904"/>
            <a:ext cx="4176464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chemeClr val="accent4"/>
                </a:solidFill>
              </a:rPr>
              <a:t>音の大小</a:t>
            </a:r>
            <a:endParaRPr kumimoji="1" lang="ja-JP" altLang="en-US" sz="5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/>
          <p:cNvGrpSpPr/>
          <p:nvPr/>
        </p:nvGrpSpPr>
        <p:grpSpPr>
          <a:xfrm>
            <a:off x="1403648" y="980728"/>
            <a:ext cx="7128792" cy="2664296"/>
            <a:chOff x="827584" y="548680"/>
            <a:chExt cx="7992888" cy="2880320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1259632" y="2132856"/>
              <a:ext cx="525658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22"/>
            <p:cNvGrpSpPr>
              <a:grpSpLocks/>
            </p:cNvGrpSpPr>
            <p:nvPr/>
          </p:nvGrpSpPr>
          <p:grpSpPr bwMode="auto">
            <a:xfrm>
              <a:off x="827584" y="1772816"/>
              <a:ext cx="864096" cy="846460"/>
              <a:chOff x="2071670" y="1357298"/>
              <a:chExt cx="5040313" cy="4464050"/>
            </a:xfrm>
          </p:grpSpPr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grpSp>
          <p:nvGrpSpPr>
            <p:cNvPr id="20" name="グループ化 22"/>
            <p:cNvGrpSpPr>
              <a:grpSpLocks/>
            </p:cNvGrpSpPr>
            <p:nvPr/>
          </p:nvGrpSpPr>
          <p:grpSpPr bwMode="auto">
            <a:xfrm>
              <a:off x="5724128" y="548680"/>
              <a:ext cx="3096344" cy="2880320"/>
              <a:chOff x="2071670" y="1357298"/>
              <a:chExt cx="5040313" cy="4464050"/>
            </a:xfrm>
          </p:grpSpPr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2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55" name="グループ化 82"/>
          <p:cNvGrpSpPr/>
          <p:nvPr/>
        </p:nvGrpSpPr>
        <p:grpSpPr>
          <a:xfrm rot="19095389">
            <a:off x="1481903" y="2447011"/>
            <a:ext cx="546311" cy="659682"/>
            <a:chOff x="488635" y="1749412"/>
            <a:chExt cx="543861" cy="732063"/>
          </a:xfrm>
        </p:grpSpPr>
        <p:sp>
          <p:nvSpPr>
            <p:cNvPr id="56" name="フローチャート : 論理積ゲート 55"/>
            <p:cNvSpPr/>
            <p:nvPr/>
          </p:nvSpPr>
          <p:spPr bwMode="auto">
            <a:xfrm rot="18884418">
              <a:off x="636451" y="1884183"/>
              <a:ext cx="467510" cy="197968"/>
            </a:xfrm>
            <a:prstGeom prst="flowChartDelay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grpSp>
          <p:nvGrpSpPr>
            <p:cNvPr id="57" name="グループ化 54"/>
            <p:cNvGrpSpPr/>
            <p:nvPr/>
          </p:nvGrpSpPr>
          <p:grpSpPr>
            <a:xfrm>
              <a:off x="488635" y="1818538"/>
              <a:ext cx="543861" cy="662937"/>
              <a:chOff x="488635" y="1818538"/>
              <a:chExt cx="543861" cy="662937"/>
            </a:xfrm>
          </p:grpSpPr>
          <p:sp>
            <p:nvSpPr>
              <p:cNvPr id="58" name="フローチャート : 論理積ゲート 57"/>
              <p:cNvSpPr/>
              <p:nvPr/>
            </p:nvSpPr>
            <p:spPr bwMode="auto">
              <a:xfrm rot="18789557">
                <a:off x="918636" y="1800233"/>
                <a:ext cx="95556" cy="132165"/>
              </a:xfrm>
              <a:prstGeom prst="flowChartDelay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59" name="グループ化 53"/>
              <p:cNvGrpSpPr/>
              <p:nvPr/>
            </p:nvGrpSpPr>
            <p:grpSpPr>
              <a:xfrm>
                <a:off x="488635" y="2004720"/>
                <a:ext cx="377448" cy="476755"/>
                <a:chOff x="488635" y="2004720"/>
                <a:chExt cx="377448" cy="476755"/>
              </a:xfrm>
            </p:grpSpPr>
            <p:sp>
              <p:nvSpPr>
                <p:cNvPr id="60" name="角丸四角形 59"/>
                <p:cNvSpPr/>
                <p:nvPr/>
              </p:nvSpPr>
              <p:spPr>
                <a:xfrm rot="2536711">
                  <a:off x="488635" y="2058758"/>
                  <a:ext cx="377448" cy="422717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正方形/長方形 60"/>
                <p:cNvSpPr/>
                <p:nvPr/>
              </p:nvSpPr>
              <p:spPr>
                <a:xfrm rot="18644658">
                  <a:off x="697009" y="2027962"/>
                  <a:ext cx="151350" cy="104865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26" name="Oval 8"/>
          <p:cNvSpPr>
            <a:spLocks noChangeArrowheads="1"/>
          </p:cNvSpPr>
          <p:nvPr/>
        </p:nvSpPr>
        <p:spPr bwMode="auto">
          <a:xfrm flipH="1">
            <a:off x="8330734" y="5148807"/>
            <a:ext cx="29687" cy="38304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63" name="テキスト ボックス 35"/>
          <p:cNvSpPr txBox="1">
            <a:spLocks noChangeArrowheads="1"/>
          </p:cNvSpPr>
          <p:nvPr/>
        </p:nvSpPr>
        <p:spPr bwMode="auto">
          <a:xfrm>
            <a:off x="179512" y="260648"/>
            <a:ext cx="54006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音の大小コントロール練習</a:t>
            </a:r>
            <a:endParaRPr lang="ja-JP" altLang="en-US" sz="3600" dirty="0"/>
          </a:p>
        </p:txBody>
      </p:sp>
      <p:sp>
        <p:nvSpPr>
          <p:cNvPr id="164" name="テキスト ボックス 35"/>
          <p:cNvSpPr txBox="1">
            <a:spLocks noChangeArrowheads="1"/>
          </p:cNvSpPr>
          <p:nvPr/>
        </p:nvSpPr>
        <p:spPr bwMode="auto">
          <a:xfrm>
            <a:off x="251520" y="1124744"/>
            <a:ext cx="2664296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音量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小→大</a:t>
            </a:r>
            <a:endParaRPr lang="ja-JP" altLang="en-US" sz="3600" dirty="0"/>
          </a:p>
        </p:txBody>
      </p:sp>
      <p:sp>
        <p:nvSpPr>
          <p:cNvPr id="165" name="テキスト ボックス 35"/>
          <p:cNvSpPr txBox="1">
            <a:spLocks noChangeArrowheads="1"/>
          </p:cNvSpPr>
          <p:nvPr/>
        </p:nvSpPr>
        <p:spPr bwMode="auto">
          <a:xfrm>
            <a:off x="179512" y="3717032"/>
            <a:ext cx="3600400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音量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小→大→小</a:t>
            </a:r>
            <a:endParaRPr lang="ja-JP" altLang="en-US" sz="36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2339752" y="1484784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20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24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28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32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36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40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44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48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5400" b="1" spc="600" dirty="0" smtClean="0">
                <a:solidFill>
                  <a:srgbClr val="FF6600"/>
                </a:solidFill>
              </a:rPr>
              <a:t>||</a:t>
            </a:r>
            <a:r>
              <a:rPr lang="en-US" altLang="ja-JP" sz="60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6600" b="1" spc="600" dirty="0" smtClean="0">
                <a:solidFill>
                  <a:srgbClr val="FF6600"/>
                </a:solidFill>
              </a:rPr>
              <a:t>|</a:t>
            </a:r>
            <a:r>
              <a:rPr lang="en-US" altLang="ja-JP" sz="8000" b="1" spc="600" dirty="0" smtClean="0">
                <a:solidFill>
                  <a:srgbClr val="FF6600"/>
                </a:solidFill>
              </a:rPr>
              <a:t>|</a:t>
            </a:r>
            <a:endParaRPr lang="ja-JP" altLang="en-US" b="1" spc="600" dirty="0" smtClean="0">
              <a:solidFill>
                <a:srgbClr val="FF6600"/>
              </a:solidFill>
            </a:endParaRPr>
          </a:p>
          <a:p>
            <a:endParaRPr kumimoji="1" lang="ja-JP" altLang="en-US" b="1" spc="600" dirty="0">
              <a:solidFill>
                <a:srgbClr val="FF0000"/>
              </a:solidFill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2555776" y="4293096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20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36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40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44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48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54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60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66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8000" spc="-300" dirty="0" smtClean="0">
                <a:solidFill>
                  <a:srgbClr val="FF6600"/>
                </a:solidFill>
              </a:rPr>
              <a:t>|</a:t>
            </a:r>
            <a:endParaRPr lang="ja-JP" altLang="en-US" spc="-300" dirty="0" smtClean="0">
              <a:solidFill>
                <a:srgbClr val="FF6600"/>
              </a:solidFill>
            </a:endParaRPr>
          </a:p>
          <a:p>
            <a:endParaRPr kumimoji="1" lang="ja-JP" altLang="en-US" b="1" spc="600" dirty="0">
              <a:solidFill>
                <a:srgbClr val="FF0000"/>
              </a:solidFill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 rot="10800000">
            <a:off x="6156176" y="4365104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pc="-300" dirty="0" smtClean="0">
                <a:solidFill>
                  <a:srgbClr val="FF0000"/>
                </a:solidFill>
              </a:rPr>
              <a:t>|</a:t>
            </a:r>
            <a:r>
              <a:rPr lang="en-US" altLang="ja-JP" spc="-300" dirty="0" smtClean="0">
                <a:solidFill>
                  <a:srgbClr val="FFC000"/>
                </a:solidFill>
              </a:rPr>
              <a:t>|</a:t>
            </a:r>
            <a:r>
              <a:rPr lang="en-US" altLang="ja-JP" sz="2000" spc="-300" dirty="0" smtClean="0">
                <a:solidFill>
                  <a:srgbClr val="FFC000"/>
                </a:solidFill>
              </a:rPr>
              <a:t>|</a:t>
            </a:r>
            <a:r>
              <a:rPr lang="en-US" altLang="ja-JP" sz="36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40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44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48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54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60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6600" spc="-300" dirty="0" smtClean="0">
                <a:solidFill>
                  <a:srgbClr val="FF6600"/>
                </a:solidFill>
              </a:rPr>
              <a:t>|</a:t>
            </a:r>
            <a:r>
              <a:rPr lang="en-US" altLang="ja-JP" sz="8000" spc="-300" dirty="0" smtClean="0">
                <a:solidFill>
                  <a:srgbClr val="FF6600"/>
                </a:solidFill>
              </a:rPr>
              <a:t>|</a:t>
            </a:r>
            <a:endParaRPr lang="ja-JP" altLang="en-US" spc="-300" dirty="0" smtClean="0">
              <a:solidFill>
                <a:srgbClr val="FF6600"/>
              </a:solidFill>
            </a:endParaRPr>
          </a:p>
          <a:p>
            <a:endParaRPr kumimoji="1" lang="ja-JP" altLang="en-US" b="1" spc="600" dirty="0">
              <a:solidFill>
                <a:srgbClr val="FF0000"/>
              </a:solidFill>
            </a:endParaRPr>
          </a:p>
        </p:txBody>
      </p:sp>
      <p:grpSp>
        <p:nvGrpSpPr>
          <p:cNvPr id="167" name="グループ化 166"/>
          <p:cNvGrpSpPr/>
          <p:nvPr/>
        </p:nvGrpSpPr>
        <p:grpSpPr>
          <a:xfrm>
            <a:off x="1835696" y="4005064"/>
            <a:ext cx="6624736" cy="2376264"/>
            <a:chOff x="1835696" y="4005064"/>
            <a:chExt cx="6408712" cy="2376264"/>
          </a:xfrm>
        </p:grpSpPr>
        <p:cxnSp>
          <p:nvCxnSpPr>
            <p:cNvPr id="131" name="直線コネクタ 130"/>
            <p:cNvCxnSpPr/>
            <p:nvPr/>
          </p:nvCxnSpPr>
          <p:spPr>
            <a:xfrm>
              <a:off x="2339752" y="5157192"/>
              <a:ext cx="532859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グループ化 165"/>
            <p:cNvGrpSpPr/>
            <p:nvPr/>
          </p:nvGrpSpPr>
          <p:grpSpPr>
            <a:xfrm>
              <a:off x="1835696" y="4005064"/>
              <a:ext cx="6408712" cy="2376264"/>
              <a:chOff x="1403648" y="3933056"/>
              <a:chExt cx="6408712" cy="2376264"/>
            </a:xfrm>
          </p:grpSpPr>
          <p:grpSp>
            <p:nvGrpSpPr>
              <p:cNvPr id="132" name="グループ化 22"/>
              <p:cNvGrpSpPr>
                <a:grpSpLocks/>
              </p:cNvGrpSpPr>
              <p:nvPr/>
            </p:nvGrpSpPr>
            <p:grpSpPr bwMode="auto">
              <a:xfrm>
                <a:off x="1403648" y="4725144"/>
                <a:ext cx="720080" cy="720080"/>
                <a:chOff x="2071668" y="910893"/>
                <a:chExt cx="5040314" cy="4464050"/>
              </a:xfrm>
            </p:grpSpPr>
            <p:sp>
              <p:nvSpPr>
                <p:cNvPr id="151" name="Oval 4"/>
                <p:cNvSpPr>
                  <a:spLocks noChangeArrowheads="1"/>
                </p:cNvSpPr>
                <p:nvPr/>
              </p:nvSpPr>
              <p:spPr bwMode="auto">
                <a:xfrm>
                  <a:off x="2071668" y="910893"/>
                  <a:ext cx="5040314" cy="446405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152" name="AutoShape 5"/>
                <p:cNvSpPr>
                  <a:spLocks noChangeArrowheads="1"/>
                </p:cNvSpPr>
                <p:nvPr/>
              </p:nvSpPr>
              <p:spPr bwMode="auto">
                <a:xfrm rot="-5400000">
                  <a:off x="3907207" y="3023330"/>
                  <a:ext cx="1427143" cy="3240012"/>
                </a:xfrm>
                <a:prstGeom prst="moon">
                  <a:avLst>
                    <a:gd name="adj" fmla="val 82991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153" name="Freeform 6"/>
                <p:cNvSpPr>
                  <a:spLocks/>
                </p:cNvSpPr>
                <p:nvPr/>
              </p:nvSpPr>
              <p:spPr bwMode="auto">
                <a:xfrm>
                  <a:off x="3213965" y="2144144"/>
                  <a:ext cx="734334" cy="502769"/>
                </a:xfrm>
                <a:custGeom>
                  <a:avLst/>
                  <a:gdLst>
                    <a:gd name="T0" fmla="*/ 0 w 462"/>
                    <a:gd name="T1" fmla="*/ 2147483647 h 317"/>
                    <a:gd name="T2" fmla="*/ 2147483647 w 462"/>
                    <a:gd name="T3" fmla="*/ 2147483647 h 317"/>
                    <a:gd name="T4" fmla="*/ 2147483647 w 462"/>
                    <a:gd name="T5" fmla="*/ 2147483647 h 317"/>
                    <a:gd name="T6" fmla="*/ 2147483647 w 462"/>
                    <a:gd name="T7" fmla="*/ 2147483647 h 317"/>
                    <a:gd name="T8" fmla="*/ 2147483647 w 462"/>
                    <a:gd name="T9" fmla="*/ 2147483647 h 317"/>
                    <a:gd name="T10" fmla="*/ 2147483647 w 462"/>
                    <a:gd name="T11" fmla="*/ 2147483647 h 3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2"/>
                    <a:gd name="T19" fmla="*/ 0 h 317"/>
                    <a:gd name="T20" fmla="*/ 462 w 462"/>
                    <a:gd name="T21" fmla="*/ 317 h 3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2" h="317">
                      <a:moveTo>
                        <a:pt x="0" y="316"/>
                      </a:moveTo>
                      <a:cubicBezTo>
                        <a:pt x="5" y="290"/>
                        <a:pt x="11" y="265"/>
                        <a:pt x="26" y="227"/>
                      </a:cubicBezTo>
                      <a:cubicBezTo>
                        <a:pt x="41" y="189"/>
                        <a:pt x="62" y="124"/>
                        <a:pt x="92" y="87"/>
                      </a:cubicBezTo>
                      <a:cubicBezTo>
                        <a:pt x="122" y="50"/>
                        <a:pt x="160" y="8"/>
                        <a:pt x="207" y="4"/>
                      </a:cubicBezTo>
                      <a:cubicBezTo>
                        <a:pt x="254" y="0"/>
                        <a:pt x="329" y="10"/>
                        <a:pt x="372" y="62"/>
                      </a:cubicBezTo>
                      <a:cubicBezTo>
                        <a:pt x="415" y="114"/>
                        <a:pt x="448" y="275"/>
                        <a:pt x="462" y="317"/>
                      </a:cubicBez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4" name="Freeform 7"/>
                <p:cNvSpPr>
                  <a:spLocks/>
                </p:cNvSpPr>
                <p:nvPr/>
              </p:nvSpPr>
              <p:spPr bwMode="auto">
                <a:xfrm>
                  <a:off x="5285363" y="2144144"/>
                  <a:ext cx="734332" cy="502769"/>
                </a:xfrm>
                <a:custGeom>
                  <a:avLst/>
                  <a:gdLst>
                    <a:gd name="T0" fmla="*/ 0 w 462"/>
                    <a:gd name="T1" fmla="*/ 2147483647 h 317"/>
                    <a:gd name="T2" fmla="*/ 2147483647 w 462"/>
                    <a:gd name="T3" fmla="*/ 2147483647 h 317"/>
                    <a:gd name="T4" fmla="*/ 2147483647 w 462"/>
                    <a:gd name="T5" fmla="*/ 2147483647 h 317"/>
                    <a:gd name="T6" fmla="*/ 2147483647 w 462"/>
                    <a:gd name="T7" fmla="*/ 2147483647 h 317"/>
                    <a:gd name="T8" fmla="*/ 2147483647 w 462"/>
                    <a:gd name="T9" fmla="*/ 2147483647 h 317"/>
                    <a:gd name="T10" fmla="*/ 2147483647 w 462"/>
                    <a:gd name="T11" fmla="*/ 2147483647 h 3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2"/>
                    <a:gd name="T19" fmla="*/ 0 h 317"/>
                    <a:gd name="T20" fmla="*/ 462 w 462"/>
                    <a:gd name="T21" fmla="*/ 317 h 3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2" h="317">
                      <a:moveTo>
                        <a:pt x="0" y="316"/>
                      </a:moveTo>
                      <a:cubicBezTo>
                        <a:pt x="5" y="290"/>
                        <a:pt x="11" y="265"/>
                        <a:pt x="26" y="227"/>
                      </a:cubicBezTo>
                      <a:cubicBezTo>
                        <a:pt x="41" y="189"/>
                        <a:pt x="62" y="124"/>
                        <a:pt x="92" y="87"/>
                      </a:cubicBezTo>
                      <a:cubicBezTo>
                        <a:pt x="122" y="50"/>
                        <a:pt x="160" y="8"/>
                        <a:pt x="207" y="4"/>
                      </a:cubicBezTo>
                      <a:cubicBezTo>
                        <a:pt x="254" y="0"/>
                        <a:pt x="329" y="10"/>
                        <a:pt x="372" y="62"/>
                      </a:cubicBezTo>
                      <a:cubicBezTo>
                        <a:pt x="415" y="114"/>
                        <a:pt x="448" y="275"/>
                        <a:pt x="462" y="317"/>
                      </a:cubicBez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5" name="Oval 8"/>
                <p:cNvSpPr>
                  <a:spLocks noChangeArrowheads="1"/>
                </p:cNvSpPr>
                <p:nvPr/>
              </p:nvSpPr>
              <p:spPr bwMode="auto">
                <a:xfrm>
                  <a:off x="4429957" y="2928734"/>
                  <a:ext cx="286891" cy="288585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3" name="グループ化 22"/>
              <p:cNvGrpSpPr>
                <a:grpSpLocks/>
              </p:cNvGrpSpPr>
              <p:nvPr/>
            </p:nvGrpSpPr>
            <p:grpSpPr bwMode="auto">
              <a:xfrm>
                <a:off x="3347864" y="3933056"/>
                <a:ext cx="2592288" cy="2376264"/>
                <a:chOff x="2071670" y="1357298"/>
                <a:chExt cx="5040313" cy="4464050"/>
              </a:xfrm>
            </p:grpSpPr>
            <p:sp>
              <p:nvSpPr>
                <p:cNvPr id="146" name="Oval 4"/>
                <p:cNvSpPr>
                  <a:spLocks noChangeArrowheads="1"/>
                </p:cNvSpPr>
                <p:nvPr/>
              </p:nvSpPr>
              <p:spPr bwMode="auto">
                <a:xfrm>
                  <a:off x="2071670" y="1357298"/>
                  <a:ext cx="5040313" cy="446405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147" name="AutoShape 5"/>
                <p:cNvSpPr>
                  <a:spLocks noChangeArrowheads="1"/>
                </p:cNvSpPr>
                <p:nvPr/>
              </p:nvSpPr>
              <p:spPr bwMode="auto">
                <a:xfrm rot="-5400000">
                  <a:off x="3907207" y="3023330"/>
                  <a:ext cx="1427143" cy="3240012"/>
                </a:xfrm>
                <a:prstGeom prst="moon">
                  <a:avLst>
                    <a:gd name="adj" fmla="val 82991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148" name="Freeform 6"/>
                <p:cNvSpPr>
                  <a:spLocks/>
                </p:cNvSpPr>
                <p:nvPr/>
              </p:nvSpPr>
              <p:spPr bwMode="auto">
                <a:xfrm>
                  <a:off x="3213965" y="2144144"/>
                  <a:ext cx="734334" cy="502769"/>
                </a:xfrm>
                <a:custGeom>
                  <a:avLst/>
                  <a:gdLst>
                    <a:gd name="T0" fmla="*/ 0 w 462"/>
                    <a:gd name="T1" fmla="*/ 2147483647 h 317"/>
                    <a:gd name="T2" fmla="*/ 2147483647 w 462"/>
                    <a:gd name="T3" fmla="*/ 2147483647 h 317"/>
                    <a:gd name="T4" fmla="*/ 2147483647 w 462"/>
                    <a:gd name="T5" fmla="*/ 2147483647 h 317"/>
                    <a:gd name="T6" fmla="*/ 2147483647 w 462"/>
                    <a:gd name="T7" fmla="*/ 2147483647 h 317"/>
                    <a:gd name="T8" fmla="*/ 2147483647 w 462"/>
                    <a:gd name="T9" fmla="*/ 2147483647 h 317"/>
                    <a:gd name="T10" fmla="*/ 2147483647 w 462"/>
                    <a:gd name="T11" fmla="*/ 2147483647 h 3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2"/>
                    <a:gd name="T19" fmla="*/ 0 h 317"/>
                    <a:gd name="T20" fmla="*/ 462 w 462"/>
                    <a:gd name="T21" fmla="*/ 317 h 3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2" h="317">
                      <a:moveTo>
                        <a:pt x="0" y="316"/>
                      </a:moveTo>
                      <a:cubicBezTo>
                        <a:pt x="5" y="290"/>
                        <a:pt x="11" y="265"/>
                        <a:pt x="26" y="227"/>
                      </a:cubicBezTo>
                      <a:cubicBezTo>
                        <a:pt x="41" y="189"/>
                        <a:pt x="62" y="124"/>
                        <a:pt x="92" y="87"/>
                      </a:cubicBezTo>
                      <a:cubicBezTo>
                        <a:pt x="122" y="50"/>
                        <a:pt x="160" y="8"/>
                        <a:pt x="207" y="4"/>
                      </a:cubicBezTo>
                      <a:cubicBezTo>
                        <a:pt x="254" y="0"/>
                        <a:pt x="329" y="10"/>
                        <a:pt x="372" y="62"/>
                      </a:cubicBezTo>
                      <a:cubicBezTo>
                        <a:pt x="415" y="114"/>
                        <a:pt x="448" y="275"/>
                        <a:pt x="462" y="317"/>
                      </a:cubicBez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" name="Freeform 7"/>
                <p:cNvSpPr>
                  <a:spLocks/>
                </p:cNvSpPr>
                <p:nvPr/>
              </p:nvSpPr>
              <p:spPr bwMode="auto">
                <a:xfrm>
                  <a:off x="5285363" y="2144144"/>
                  <a:ext cx="734332" cy="502769"/>
                </a:xfrm>
                <a:custGeom>
                  <a:avLst/>
                  <a:gdLst>
                    <a:gd name="T0" fmla="*/ 0 w 462"/>
                    <a:gd name="T1" fmla="*/ 2147483647 h 317"/>
                    <a:gd name="T2" fmla="*/ 2147483647 w 462"/>
                    <a:gd name="T3" fmla="*/ 2147483647 h 317"/>
                    <a:gd name="T4" fmla="*/ 2147483647 w 462"/>
                    <a:gd name="T5" fmla="*/ 2147483647 h 317"/>
                    <a:gd name="T6" fmla="*/ 2147483647 w 462"/>
                    <a:gd name="T7" fmla="*/ 2147483647 h 317"/>
                    <a:gd name="T8" fmla="*/ 2147483647 w 462"/>
                    <a:gd name="T9" fmla="*/ 2147483647 h 317"/>
                    <a:gd name="T10" fmla="*/ 2147483647 w 462"/>
                    <a:gd name="T11" fmla="*/ 2147483647 h 3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2"/>
                    <a:gd name="T19" fmla="*/ 0 h 317"/>
                    <a:gd name="T20" fmla="*/ 462 w 462"/>
                    <a:gd name="T21" fmla="*/ 317 h 3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2" h="317">
                      <a:moveTo>
                        <a:pt x="0" y="316"/>
                      </a:moveTo>
                      <a:cubicBezTo>
                        <a:pt x="5" y="290"/>
                        <a:pt x="11" y="265"/>
                        <a:pt x="26" y="227"/>
                      </a:cubicBezTo>
                      <a:cubicBezTo>
                        <a:pt x="41" y="189"/>
                        <a:pt x="62" y="124"/>
                        <a:pt x="92" y="87"/>
                      </a:cubicBezTo>
                      <a:cubicBezTo>
                        <a:pt x="122" y="50"/>
                        <a:pt x="160" y="8"/>
                        <a:pt x="207" y="4"/>
                      </a:cubicBezTo>
                      <a:cubicBezTo>
                        <a:pt x="254" y="0"/>
                        <a:pt x="329" y="10"/>
                        <a:pt x="372" y="62"/>
                      </a:cubicBezTo>
                      <a:cubicBezTo>
                        <a:pt x="415" y="114"/>
                        <a:pt x="448" y="275"/>
                        <a:pt x="462" y="317"/>
                      </a:cubicBez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0" name="Oval 8"/>
                <p:cNvSpPr>
                  <a:spLocks noChangeArrowheads="1"/>
                </p:cNvSpPr>
                <p:nvPr/>
              </p:nvSpPr>
              <p:spPr bwMode="auto">
                <a:xfrm>
                  <a:off x="4429957" y="2928734"/>
                  <a:ext cx="286891" cy="288585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7" name="グループ化 22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720080" cy="720080"/>
                <a:chOff x="2071668" y="1357298"/>
                <a:chExt cx="5040314" cy="4464050"/>
              </a:xfrm>
            </p:grpSpPr>
            <p:sp>
              <p:nvSpPr>
                <p:cNvPr id="158" name="Oval 4"/>
                <p:cNvSpPr>
                  <a:spLocks noChangeArrowheads="1"/>
                </p:cNvSpPr>
                <p:nvPr/>
              </p:nvSpPr>
              <p:spPr bwMode="auto">
                <a:xfrm>
                  <a:off x="2071668" y="1357298"/>
                  <a:ext cx="5040314" cy="446405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159" name="AutoShape 5"/>
                <p:cNvSpPr>
                  <a:spLocks noChangeArrowheads="1"/>
                </p:cNvSpPr>
                <p:nvPr/>
              </p:nvSpPr>
              <p:spPr bwMode="auto">
                <a:xfrm rot="-5400000">
                  <a:off x="3907207" y="3023330"/>
                  <a:ext cx="1427143" cy="3240012"/>
                </a:xfrm>
                <a:prstGeom prst="moon">
                  <a:avLst>
                    <a:gd name="adj" fmla="val 82991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160" name="Freeform 6"/>
                <p:cNvSpPr>
                  <a:spLocks/>
                </p:cNvSpPr>
                <p:nvPr/>
              </p:nvSpPr>
              <p:spPr bwMode="auto">
                <a:xfrm>
                  <a:off x="3213965" y="2144144"/>
                  <a:ext cx="734334" cy="502769"/>
                </a:xfrm>
                <a:custGeom>
                  <a:avLst/>
                  <a:gdLst>
                    <a:gd name="T0" fmla="*/ 0 w 462"/>
                    <a:gd name="T1" fmla="*/ 2147483647 h 317"/>
                    <a:gd name="T2" fmla="*/ 2147483647 w 462"/>
                    <a:gd name="T3" fmla="*/ 2147483647 h 317"/>
                    <a:gd name="T4" fmla="*/ 2147483647 w 462"/>
                    <a:gd name="T5" fmla="*/ 2147483647 h 317"/>
                    <a:gd name="T6" fmla="*/ 2147483647 w 462"/>
                    <a:gd name="T7" fmla="*/ 2147483647 h 317"/>
                    <a:gd name="T8" fmla="*/ 2147483647 w 462"/>
                    <a:gd name="T9" fmla="*/ 2147483647 h 317"/>
                    <a:gd name="T10" fmla="*/ 2147483647 w 462"/>
                    <a:gd name="T11" fmla="*/ 2147483647 h 3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2"/>
                    <a:gd name="T19" fmla="*/ 0 h 317"/>
                    <a:gd name="T20" fmla="*/ 462 w 462"/>
                    <a:gd name="T21" fmla="*/ 317 h 3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2" h="317">
                      <a:moveTo>
                        <a:pt x="0" y="316"/>
                      </a:moveTo>
                      <a:cubicBezTo>
                        <a:pt x="5" y="290"/>
                        <a:pt x="11" y="265"/>
                        <a:pt x="26" y="227"/>
                      </a:cubicBezTo>
                      <a:cubicBezTo>
                        <a:pt x="41" y="189"/>
                        <a:pt x="62" y="124"/>
                        <a:pt x="92" y="87"/>
                      </a:cubicBezTo>
                      <a:cubicBezTo>
                        <a:pt x="122" y="50"/>
                        <a:pt x="160" y="8"/>
                        <a:pt x="207" y="4"/>
                      </a:cubicBezTo>
                      <a:cubicBezTo>
                        <a:pt x="254" y="0"/>
                        <a:pt x="329" y="10"/>
                        <a:pt x="372" y="62"/>
                      </a:cubicBezTo>
                      <a:cubicBezTo>
                        <a:pt x="415" y="114"/>
                        <a:pt x="448" y="275"/>
                        <a:pt x="462" y="317"/>
                      </a:cubicBez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1" name="Freeform 7"/>
                <p:cNvSpPr>
                  <a:spLocks/>
                </p:cNvSpPr>
                <p:nvPr/>
              </p:nvSpPr>
              <p:spPr bwMode="auto">
                <a:xfrm>
                  <a:off x="5285363" y="2144144"/>
                  <a:ext cx="734332" cy="502769"/>
                </a:xfrm>
                <a:custGeom>
                  <a:avLst/>
                  <a:gdLst>
                    <a:gd name="T0" fmla="*/ 0 w 462"/>
                    <a:gd name="T1" fmla="*/ 2147483647 h 317"/>
                    <a:gd name="T2" fmla="*/ 2147483647 w 462"/>
                    <a:gd name="T3" fmla="*/ 2147483647 h 317"/>
                    <a:gd name="T4" fmla="*/ 2147483647 w 462"/>
                    <a:gd name="T5" fmla="*/ 2147483647 h 317"/>
                    <a:gd name="T6" fmla="*/ 2147483647 w 462"/>
                    <a:gd name="T7" fmla="*/ 2147483647 h 317"/>
                    <a:gd name="T8" fmla="*/ 2147483647 w 462"/>
                    <a:gd name="T9" fmla="*/ 2147483647 h 317"/>
                    <a:gd name="T10" fmla="*/ 2147483647 w 462"/>
                    <a:gd name="T11" fmla="*/ 2147483647 h 3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2"/>
                    <a:gd name="T19" fmla="*/ 0 h 317"/>
                    <a:gd name="T20" fmla="*/ 462 w 462"/>
                    <a:gd name="T21" fmla="*/ 317 h 3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2" h="317">
                      <a:moveTo>
                        <a:pt x="0" y="316"/>
                      </a:moveTo>
                      <a:cubicBezTo>
                        <a:pt x="5" y="290"/>
                        <a:pt x="11" y="265"/>
                        <a:pt x="26" y="227"/>
                      </a:cubicBezTo>
                      <a:cubicBezTo>
                        <a:pt x="41" y="189"/>
                        <a:pt x="62" y="124"/>
                        <a:pt x="92" y="87"/>
                      </a:cubicBezTo>
                      <a:cubicBezTo>
                        <a:pt x="122" y="50"/>
                        <a:pt x="160" y="8"/>
                        <a:pt x="207" y="4"/>
                      </a:cubicBezTo>
                      <a:cubicBezTo>
                        <a:pt x="254" y="0"/>
                        <a:pt x="329" y="10"/>
                        <a:pt x="372" y="62"/>
                      </a:cubicBezTo>
                      <a:cubicBezTo>
                        <a:pt x="415" y="114"/>
                        <a:pt x="448" y="275"/>
                        <a:pt x="462" y="317"/>
                      </a:cubicBezTo>
                    </a:path>
                  </a:pathLst>
                </a:cu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2" name="Oval 8"/>
                <p:cNvSpPr>
                  <a:spLocks noChangeArrowheads="1"/>
                </p:cNvSpPr>
                <p:nvPr/>
              </p:nvSpPr>
              <p:spPr bwMode="auto">
                <a:xfrm>
                  <a:off x="4429957" y="2928734"/>
                  <a:ext cx="286891" cy="288585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94" name="グループ化 82"/>
          <p:cNvGrpSpPr/>
          <p:nvPr/>
        </p:nvGrpSpPr>
        <p:grpSpPr>
          <a:xfrm rot="19095389">
            <a:off x="1913950" y="5327330"/>
            <a:ext cx="546311" cy="659682"/>
            <a:chOff x="488635" y="1749412"/>
            <a:chExt cx="543861" cy="732063"/>
          </a:xfrm>
        </p:grpSpPr>
        <p:sp>
          <p:nvSpPr>
            <p:cNvPr id="95" name="フローチャート : 論理積ゲート 94"/>
            <p:cNvSpPr/>
            <p:nvPr/>
          </p:nvSpPr>
          <p:spPr bwMode="auto">
            <a:xfrm rot="18884418">
              <a:off x="636451" y="1884183"/>
              <a:ext cx="467510" cy="197968"/>
            </a:xfrm>
            <a:prstGeom prst="flowChartDelay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grpSp>
          <p:nvGrpSpPr>
            <p:cNvPr id="96" name="グループ化 54"/>
            <p:cNvGrpSpPr/>
            <p:nvPr/>
          </p:nvGrpSpPr>
          <p:grpSpPr>
            <a:xfrm>
              <a:off x="488635" y="1818538"/>
              <a:ext cx="543861" cy="662937"/>
              <a:chOff x="488635" y="1818538"/>
              <a:chExt cx="543861" cy="662937"/>
            </a:xfrm>
          </p:grpSpPr>
          <p:sp>
            <p:nvSpPr>
              <p:cNvPr id="97" name="フローチャート : 論理積ゲート 96"/>
              <p:cNvSpPr/>
              <p:nvPr/>
            </p:nvSpPr>
            <p:spPr bwMode="auto">
              <a:xfrm rot="18789557">
                <a:off x="918636" y="1800233"/>
                <a:ext cx="95556" cy="132165"/>
              </a:xfrm>
              <a:prstGeom prst="flowChartDelay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98" name="グループ化 53"/>
              <p:cNvGrpSpPr/>
              <p:nvPr/>
            </p:nvGrpSpPr>
            <p:grpSpPr>
              <a:xfrm>
                <a:off x="488635" y="2004720"/>
                <a:ext cx="377448" cy="476755"/>
                <a:chOff x="488635" y="2004720"/>
                <a:chExt cx="377448" cy="476755"/>
              </a:xfrm>
            </p:grpSpPr>
            <p:sp>
              <p:nvSpPr>
                <p:cNvPr id="99" name="角丸四角形 98"/>
                <p:cNvSpPr/>
                <p:nvPr/>
              </p:nvSpPr>
              <p:spPr>
                <a:xfrm rot="2536711">
                  <a:off x="488635" y="2058758"/>
                  <a:ext cx="377448" cy="422717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正方形/長方形 99"/>
                <p:cNvSpPr/>
                <p:nvPr/>
              </p:nvSpPr>
              <p:spPr>
                <a:xfrm rot="18644658">
                  <a:off x="697009" y="2027962"/>
                  <a:ext cx="151350" cy="104865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録音されたサウン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録音されたサウンド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録音されたサウンド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60747 0.000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711E-6 L 0.65451 0.0006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9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4" grpId="0" animBg="1"/>
      <p:bldP spid="165" grpId="0" animBg="1"/>
      <p:bldP spid="168" grpId="0"/>
      <p:bldP spid="169" grpId="0"/>
      <p:bldP spid="17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260648"/>
            <a:ext cx="4824536" cy="707886"/>
          </a:xfrm>
          <a:prstGeom prst="rect">
            <a:avLst/>
          </a:prstGeom>
          <a:solidFill>
            <a:srgbClr val="CCFF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音の大小練習の目的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112474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　＊</a:t>
            </a:r>
            <a:r>
              <a:rPr lang="ja-JP" altLang="en-US" sz="4000" dirty="0" smtClean="0"/>
              <a:t>音の大きさのコントロール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1115616" y="3645024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✽</a:t>
            </a:r>
            <a:r>
              <a:rPr lang="ja-JP" altLang="en-US" sz="4000" dirty="0" smtClean="0"/>
              <a:t>適切な音量のための基礎練習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1547664" y="1916832"/>
            <a:ext cx="6624736" cy="1323439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息の強さや強勢により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大きさを変える</a:t>
            </a:r>
            <a:endParaRPr lang="ja-JP" altLang="en-US" sz="4000" dirty="0"/>
          </a:p>
        </p:txBody>
      </p:sp>
      <p:sp>
        <p:nvSpPr>
          <p:cNvPr id="8" name="下矢印 7"/>
          <p:cNvSpPr/>
          <p:nvPr/>
        </p:nvSpPr>
        <p:spPr>
          <a:xfrm>
            <a:off x="4499992" y="3284984"/>
            <a:ext cx="360040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吹き出し 20"/>
          <p:cNvSpPr/>
          <p:nvPr/>
        </p:nvSpPr>
        <p:spPr>
          <a:xfrm>
            <a:off x="323528" y="4581128"/>
            <a:ext cx="1008112" cy="504056"/>
          </a:xfrm>
          <a:prstGeom prst="wedgeRectCallout">
            <a:avLst>
              <a:gd name="adj1" fmla="val -24413"/>
              <a:gd name="adj2" fmla="val 74594"/>
            </a:avLst>
          </a:prstGeom>
          <a:solidFill>
            <a:schemeClr val="accent3"/>
          </a:solidFill>
          <a:ln w="31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×××</a:t>
            </a:r>
            <a:endParaRPr kumimoji="1" lang="ja-JP" altLang="en-US" b="1" dirty="0">
              <a:solidFill>
                <a:schemeClr val="accent4"/>
              </a:solidFill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5292080" y="4581128"/>
            <a:ext cx="1512168" cy="648072"/>
          </a:xfrm>
          <a:prstGeom prst="wedgeRectCallout">
            <a:avLst>
              <a:gd name="adj1" fmla="val -13516"/>
              <a:gd name="adj2" fmla="val 64700"/>
            </a:avLst>
          </a:prstGeom>
          <a:solidFill>
            <a:schemeClr val="accent3"/>
          </a:solidFill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accent4"/>
                </a:solidFill>
                <a:latin typeface="HGP創英角ﾎﾟｯﾌﾟ体" pitchFamily="50" charset="-128"/>
                <a:ea typeface="HGP創英角ﾎﾟｯﾌﾟ体" pitchFamily="50" charset="-128"/>
              </a:rPr>
              <a:t>みせて</a:t>
            </a:r>
            <a:endParaRPr kumimoji="1" lang="ja-JP" altLang="en-US" sz="3200" b="1" dirty="0">
              <a:solidFill>
                <a:schemeClr val="accent4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843808" y="4653136"/>
            <a:ext cx="1728192" cy="432048"/>
          </a:xfrm>
          <a:prstGeom prst="wedgeRoundRectCallout">
            <a:avLst>
              <a:gd name="adj1" fmla="val 9407"/>
              <a:gd name="adj2" fmla="val 45568"/>
              <a:gd name="adj3" fmla="val 16667"/>
            </a:avLst>
          </a:prstGeom>
          <a:solidFill>
            <a:schemeClr val="accent3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accent4"/>
                </a:solidFill>
              </a:rPr>
              <a:t>聞こえない・・</a:t>
            </a:r>
            <a:endParaRPr kumimoji="1" lang="ja-JP" altLang="en-US" sz="20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91880" y="5085184"/>
            <a:ext cx="936104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985912" cy="10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直線矢印コネクタ 29"/>
          <p:cNvCxnSpPr/>
          <p:nvPr/>
        </p:nvCxnSpPr>
        <p:spPr>
          <a:xfrm>
            <a:off x="827584" y="5589240"/>
            <a:ext cx="2736304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40514" r="70541" b="8574"/>
          <a:stretch>
            <a:fillRect/>
          </a:stretch>
        </p:blipFill>
        <p:spPr bwMode="auto">
          <a:xfrm>
            <a:off x="5652120" y="522920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グループ化 34"/>
          <p:cNvGrpSpPr/>
          <p:nvPr/>
        </p:nvGrpSpPr>
        <p:grpSpPr>
          <a:xfrm>
            <a:off x="6948264" y="4581128"/>
            <a:ext cx="1224136" cy="720080"/>
            <a:chOff x="6948264" y="4581128"/>
            <a:chExt cx="1224136" cy="720080"/>
          </a:xfrm>
        </p:grpSpPr>
        <p:sp>
          <p:nvSpPr>
            <p:cNvPr id="27" name="角丸四角形吹き出し 26"/>
            <p:cNvSpPr/>
            <p:nvPr/>
          </p:nvSpPr>
          <p:spPr>
            <a:xfrm>
              <a:off x="6948264" y="4581128"/>
              <a:ext cx="1224136" cy="720080"/>
            </a:xfrm>
            <a:prstGeom prst="wedgeRoundRectCallout">
              <a:avLst>
                <a:gd name="adj1" fmla="val 62579"/>
                <a:gd name="adj2" fmla="val 37103"/>
                <a:gd name="adj3" fmla="val 16667"/>
              </a:avLst>
            </a:prstGeom>
            <a:solidFill>
              <a:schemeClr val="accent3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accent4"/>
                  </a:solidFill>
                </a:rPr>
                <a:t>小さい声でね</a:t>
              </a:r>
              <a:endParaRPr kumimoji="1" lang="ja-JP" alt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7884368" y="5013176"/>
              <a:ext cx="144016" cy="214144"/>
            </a:xfrm>
            <a:custGeom>
              <a:avLst/>
              <a:gdLst>
                <a:gd name="connsiteX0" fmla="*/ 57325 w 157032"/>
                <a:gd name="connsiteY0" fmla="*/ 10160 h 284480"/>
                <a:gd name="connsiteX1" fmla="*/ 42085 w 157032"/>
                <a:gd name="connsiteY1" fmla="*/ 147320 h 284480"/>
                <a:gd name="connsiteX2" fmla="*/ 42085 w 157032"/>
                <a:gd name="connsiteY2" fmla="*/ 269240 h 284480"/>
                <a:gd name="connsiteX3" fmla="*/ 87805 w 157032"/>
                <a:gd name="connsiteY3" fmla="*/ 284480 h 284480"/>
                <a:gd name="connsiteX4" fmla="*/ 133525 w 157032"/>
                <a:gd name="connsiteY4" fmla="*/ 254000 h 284480"/>
                <a:gd name="connsiteX5" fmla="*/ 87805 w 157032"/>
                <a:gd name="connsiteY5" fmla="*/ 86360 h 284480"/>
                <a:gd name="connsiteX6" fmla="*/ 57325 w 157032"/>
                <a:gd name="connsiteY6" fmla="*/ 1016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32" h="284480">
                  <a:moveTo>
                    <a:pt x="57325" y="10160"/>
                  </a:moveTo>
                  <a:cubicBezTo>
                    <a:pt x="49705" y="20320"/>
                    <a:pt x="49648" y="101945"/>
                    <a:pt x="42085" y="147320"/>
                  </a:cubicBezTo>
                  <a:cubicBezTo>
                    <a:pt x="33349" y="199738"/>
                    <a:pt x="0" y="206112"/>
                    <a:pt x="42085" y="269240"/>
                  </a:cubicBezTo>
                  <a:cubicBezTo>
                    <a:pt x="50996" y="282606"/>
                    <a:pt x="72565" y="279400"/>
                    <a:pt x="87805" y="284480"/>
                  </a:cubicBezTo>
                  <a:cubicBezTo>
                    <a:pt x="103045" y="274320"/>
                    <a:pt x="129933" y="271961"/>
                    <a:pt x="133525" y="254000"/>
                  </a:cubicBezTo>
                  <a:cubicBezTo>
                    <a:pt x="157032" y="136465"/>
                    <a:pt x="122659" y="156069"/>
                    <a:pt x="87805" y="86360"/>
                  </a:cubicBezTo>
                  <a:cubicBezTo>
                    <a:pt x="52781" y="16313"/>
                    <a:pt x="64945" y="0"/>
                    <a:pt x="57325" y="101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1" grpId="0" animBg="1"/>
      <p:bldP spid="26" grpId="0" animBg="1"/>
      <p:bldP spid="2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22048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　</a:t>
            </a:r>
            <a:endParaRPr kumimoji="1" lang="ja-JP" altLang="en-US" sz="5400" dirty="0"/>
          </a:p>
        </p:txBody>
      </p:sp>
      <p:sp>
        <p:nvSpPr>
          <p:cNvPr id="5" name="角丸四角形 4"/>
          <p:cNvSpPr/>
          <p:nvPr/>
        </p:nvSpPr>
        <p:spPr>
          <a:xfrm>
            <a:off x="2339752" y="2564904"/>
            <a:ext cx="4176464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chemeClr val="accent4"/>
                </a:solidFill>
              </a:rPr>
              <a:t>速さ</a:t>
            </a:r>
            <a:endParaRPr kumimoji="1" lang="ja-JP" altLang="en-US" sz="5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テキスト ボックス 35"/>
          <p:cNvSpPr txBox="1">
            <a:spLocks noChangeArrowheads="1"/>
          </p:cNvSpPr>
          <p:nvPr/>
        </p:nvSpPr>
        <p:spPr bwMode="auto">
          <a:xfrm>
            <a:off x="2771800" y="188640"/>
            <a:ext cx="3888432" cy="646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■</a:t>
            </a:r>
            <a:r>
              <a:rPr lang="ja-JP" altLang="en-US" sz="3600" dirty="0" smtClean="0"/>
              <a:t>速さの</a:t>
            </a:r>
            <a:r>
              <a:rPr lang="ja-JP" altLang="en-US" sz="3600" dirty="0"/>
              <a:t>練習課題</a:t>
            </a:r>
          </a:p>
        </p:txBody>
      </p:sp>
      <p:grpSp>
        <p:nvGrpSpPr>
          <p:cNvPr id="2" name="グループ化 26"/>
          <p:cNvGrpSpPr>
            <a:grpSpLocks/>
          </p:cNvGrpSpPr>
          <p:nvPr/>
        </p:nvGrpSpPr>
        <p:grpSpPr bwMode="auto">
          <a:xfrm>
            <a:off x="827584" y="1124744"/>
            <a:ext cx="7489825" cy="3600450"/>
            <a:chOff x="1042988" y="1773238"/>
            <a:chExt cx="7489825" cy="3600450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1979613" y="2420938"/>
              <a:ext cx="1296988" cy="17287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1042988" y="4076700"/>
              <a:ext cx="1296988" cy="12239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00338" y="1773238"/>
              <a:ext cx="1295400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24301" y="4076700"/>
              <a:ext cx="1295400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795963" y="1773238"/>
              <a:ext cx="1296988" cy="12239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235826" y="4149725"/>
              <a:ext cx="1296987" cy="12239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 flipV="1">
              <a:off x="3708401" y="2924175"/>
              <a:ext cx="647700" cy="12255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4932363" y="2852738"/>
              <a:ext cx="1079500" cy="13684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6875463" y="2852738"/>
              <a:ext cx="865188" cy="1296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15"/>
          <p:cNvGrpSpPr>
            <a:grpSpLocks/>
          </p:cNvGrpSpPr>
          <p:nvPr/>
        </p:nvGrpSpPr>
        <p:grpSpPr bwMode="auto">
          <a:xfrm>
            <a:off x="7452246" y="3933527"/>
            <a:ext cx="431800" cy="433388"/>
            <a:chOff x="1187450" y="3500438"/>
            <a:chExt cx="792163" cy="865187"/>
          </a:xfrm>
        </p:grpSpPr>
        <p:sp>
          <p:nvSpPr>
            <p:cNvPr id="119820" name="Oval 25"/>
            <p:cNvSpPr>
              <a:spLocks noChangeArrowheads="1"/>
            </p:cNvSpPr>
            <p:nvPr/>
          </p:nvSpPr>
          <p:spPr bwMode="auto">
            <a:xfrm>
              <a:off x="1187450" y="3573463"/>
              <a:ext cx="792163" cy="792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21" name="Freeform 26"/>
            <p:cNvSpPr>
              <a:spLocks/>
            </p:cNvSpPr>
            <p:nvPr/>
          </p:nvSpPr>
          <p:spPr bwMode="auto">
            <a:xfrm flipH="1">
              <a:off x="1547813" y="3500438"/>
              <a:ext cx="71437" cy="144462"/>
            </a:xfrm>
            <a:custGeom>
              <a:avLst/>
              <a:gdLst>
                <a:gd name="T0" fmla="*/ 2147483647 w 46"/>
                <a:gd name="T1" fmla="*/ 0 h 227"/>
                <a:gd name="T2" fmla="*/ 0 w 46"/>
                <a:gd name="T3" fmla="*/ 2147483647 h 227"/>
                <a:gd name="T4" fmla="*/ 2147483647 w 46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46"/>
                <a:gd name="T10" fmla="*/ 0 h 227"/>
                <a:gd name="T11" fmla="*/ 46 w 4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27">
                  <a:moveTo>
                    <a:pt x="46" y="0"/>
                  </a:moveTo>
                  <a:cubicBezTo>
                    <a:pt x="23" y="72"/>
                    <a:pt x="0" y="144"/>
                    <a:pt x="0" y="182"/>
                  </a:cubicBezTo>
                  <a:cubicBezTo>
                    <a:pt x="0" y="220"/>
                    <a:pt x="23" y="223"/>
                    <a:pt x="46" y="22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0839" name="テキスト ボックス 27"/>
          <p:cNvSpPr txBox="1">
            <a:spLocks noChangeArrowheads="1"/>
          </p:cNvSpPr>
          <p:nvPr/>
        </p:nvSpPr>
        <p:spPr bwMode="auto">
          <a:xfrm>
            <a:off x="1259558" y="2637383"/>
            <a:ext cx="792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0" name="テキスト ボックス 28"/>
          <p:cNvSpPr txBox="1">
            <a:spLocks noChangeArrowheads="1"/>
          </p:cNvSpPr>
          <p:nvPr/>
        </p:nvSpPr>
        <p:spPr bwMode="auto">
          <a:xfrm>
            <a:off x="2843808" y="2276872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1" name="テキスト ボックス 29"/>
          <p:cNvSpPr txBox="1">
            <a:spLocks noChangeArrowheads="1"/>
          </p:cNvSpPr>
          <p:nvPr/>
        </p:nvSpPr>
        <p:spPr bwMode="auto">
          <a:xfrm>
            <a:off x="4139109" y="2709069"/>
            <a:ext cx="79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2" name="テキスト ボックス 30"/>
          <p:cNvSpPr txBox="1">
            <a:spLocks noChangeArrowheads="1"/>
          </p:cNvSpPr>
          <p:nvPr/>
        </p:nvSpPr>
        <p:spPr bwMode="auto">
          <a:xfrm>
            <a:off x="5940152" y="2276872"/>
            <a:ext cx="79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0843" name="テキスト ボックス 31"/>
          <p:cNvSpPr txBox="1">
            <a:spLocks noChangeArrowheads="1"/>
          </p:cNvSpPr>
          <p:nvPr/>
        </p:nvSpPr>
        <p:spPr bwMode="auto">
          <a:xfrm>
            <a:off x="7452222" y="2853531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ア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グループ化 33"/>
          <p:cNvGrpSpPr/>
          <p:nvPr/>
        </p:nvGrpSpPr>
        <p:grpSpPr>
          <a:xfrm>
            <a:off x="899592" y="5013176"/>
            <a:ext cx="7772739" cy="703029"/>
            <a:chOff x="611557" y="5373216"/>
            <a:chExt cx="7515727" cy="703029"/>
          </a:xfrm>
        </p:grpSpPr>
        <p:sp>
          <p:nvSpPr>
            <p:cNvPr id="120837" name="テキスト ボックス 35"/>
            <p:cNvSpPr txBox="1">
              <a:spLocks noChangeArrowheads="1"/>
            </p:cNvSpPr>
            <p:nvPr/>
          </p:nvSpPr>
          <p:spPr bwMode="auto">
            <a:xfrm>
              <a:off x="886076" y="5373216"/>
              <a:ext cx="7241208" cy="64633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dirty="0" smtClean="0"/>
                <a:t>　　</a:t>
              </a:r>
              <a:r>
                <a:rPr lang="ja-JP" altLang="en-US" sz="3200" dirty="0" smtClean="0"/>
                <a:t>の動きに合わせて発声の速さを変える</a:t>
              </a:r>
              <a:endParaRPr lang="ja-JP" altLang="en-US" sz="3200" dirty="0"/>
            </a:p>
          </p:txBody>
        </p:sp>
        <p:grpSp>
          <p:nvGrpSpPr>
            <p:cNvPr id="5" name="グループ化 22"/>
            <p:cNvGrpSpPr>
              <a:grpSpLocks/>
            </p:cNvGrpSpPr>
            <p:nvPr/>
          </p:nvGrpSpPr>
          <p:grpSpPr bwMode="auto">
            <a:xfrm>
              <a:off x="611557" y="5373220"/>
              <a:ext cx="792086" cy="703025"/>
              <a:chOff x="2071668" y="1357298"/>
              <a:chExt cx="5040311" cy="446405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2071668" y="1357298"/>
                <a:ext cx="5040311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4429969" y="2928702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グループ化 48"/>
          <p:cNvGrpSpPr/>
          <p:nvPr/>
        </p:nvGrpSpPr>
        <p:grpSpPr>
          <a:xfrm>
            <a:off x="495508" y="3501231"/>
            <a:ext cx="1557626" cy="1207383"/>
            <a:chOff x="423574" y="3860800"/>
            <a:chExt cx="1557626" cy="1207383"/>
          </a:xfrm>
        </p:grpSpPr>
        <p:grpSp>
          <p:nvGrpSpPr>
            <p:cNvPr id="8" name="グループ化 22"/>
            <p:cNvGrpSpPr>
              <a:grpSpLocks/>
            </p:cNvGrpSpPr>
            <p:nvPr/>
          </p:nvGrpSpPr>
          <p:grpSpPr bwMode="auto">
            <a:xfrm>
              <a:off x="755650" y="3860800"/>
              <a:ext cx="1225550" cy="1135063"/>
              <a:chOff x="2071670" y="1357298"/>
              <a:chExt cx="5040313" cy="4464050"/>
            </a:xfrm>
          </p:grpSpPr>
          <p:sp>
            <p:nvSpPr>
              <p:cNvPr id="119822" name="Oval 4"/>
              <p:cNvSpPr>
                <a:spLocks noChangeArrowheads="1"/>
              </p:cNvSpPr>
              <p:nvPr/>
            </p:nvSpPr>
            <p:spPr bwMode="auto">
              <a:xfrm>
                <a:off x="2071670" y="1357298"/>
                <a:ext cx="5040313" cy="44640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9823" name="AutoShape 5"/>
              <p:cNvSpPr>
                <a:spLocks noChangeArrowheads="1"/>
              </p:cNvSpPr>
              <p:nvPr/>
            </p:nvSpPr>
            <p:spPr bwMode="auto">
              <a:xfrm rot="-5400000">
                <a:off x="3907207" y="3023330"/>
                <a:ext cx="1427143" cy="3240012"/>
              </a:xfrm>
              <a:prstGeom prst="moon">
                <a:avLst>
                  <a:gd name="adj" fmla="val 8299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19824" name="Freeform 6"/>
              <p:cNvSpPr>
                <a:spLocks/>
              </p:cNvSpPr>
              <p:nvPr/>
            </p:nvSpPr>
            <p:spPr bwMode="auto">
              <a:xfrm>
                <a:off x="3213965" y="2144144"/>
                <a:ext cx="734334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25" name="Freeform 7"/>
              <p:cNvSpPr>
                <a:spLocks/>
              </p:cNvSpPr>
              <p:nvPr/>
            </p:nvSpPr>
            <p:spPr bwMode="auto">
              <a:xfrm>
                <a:off x="5285363" y="2144144"/>
                <a:ext cx="734332" cy="502769"/>
              </a:xfrm>
              <a:custGeom>
                <a:avLst/>
                <a:gdLst>
                  <a:gd name="T0" fmla="*/ 0 w 462"/>
                  <a:gd name="T1" fmla="*/ 2147483647 h 317"/>
                  <a:gd name="T2" fmla="*/ 2147483647 w 462"/>
                  <a:gd name="T3" fmla="*/ 2147483647 h 317"/>
                  <a:gd name="T4" fmla="*/ 2147483647 w 462"/>
                  <a:gd name="T5" fmla="*/ 2147483647 h 317"/>
                  <a:gd name="T6" fmla="*/ 2147483647 w 462"/>
                  <a:gd name="T7" fmla="*/ 2147483647 h 317"/>
                  <a:gd name="T8" fmla="*/ 2147483647 w 462"/>
                  <a:gd name="T9" fmla="*/ 2147483647 h 317"/>
                  <a:gd name="T10" fmla="*/ 2147483647 w 462"/>
                  <a:gd name="T11" fmla="*/ 2147483647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317"/>
                  <a:gd name="T20" fmla="*/ 462 w 46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317">
                    <a:moveTo>
                      <a:pt x="0" y="316"/>
                    </a:moveTo>
                    <a:cubicBezTo>
                      <a:pt x="5" y="290"/>
                      <a:pt x="11" y="265"/>
                      <a:pt x="26" y="227"/>
                    </a:cubicBezTo>
                    <a:cubicBezTo>
                      <a:pt x="41" y="189"/>
                      <a:pt x="62" y="124"/>
                      <a:pt x="92" y="87"/>
                    </a:cubicBezTo>
                    <a:cubicBezTo>
                      <a:pt x="122" y="50"/>
                      <a:pt x="160" y="8"/>
                      <a:pt x="207" y="4"/>
                    </a:cubicBezTo>
                    <a:cubicBezTo>
                      <a:pt x="254" y="0"/>
                      <a:pt x="329" y="10"/>
                      <a:pt x="372" y="62"/>
                    </a:cubicBezTo>
                    <a:cubicBezTo>
                      <a:pt x="415" y="114"/>
                      <a:pt x="448" y="275"/>
                      <a:pt x="462" y="317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26" name="Oval 8"/>
              <p:cNvSpPr>
                <a:spLocks noChangeArrowheads="1"/>
              </p:cNvSpPr>
              <p:nvPr/>
            </p:nvSpPr>
            <p:spPr bwMode="auto">
              <a:xfrm>
                <a:off x="4429957" y="2928734"/>
                <a:ext cx="286891" cy="28858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grpSp>
          <p:nvGrpSpPr>
            <p:cNvPr id="9" name="グループ化 47"/>
            <p:cNvGrpSpPr/>
            <p:nvPr/>
          </p:nvGrpSpPr>
          <p:grpSpPr>
            <a:xfrm>
              <a:off x="423574" y="4437112"/>
              <a:ext cx="620034" cy="631071"/>
              <a:chOff x="314791" y="1911249"/>
              <a:chExt cx="1405677" cy="1290001"/>
            </a:xfrm>
          </p:grpSpPr>
          <p:grpSp>
            <p:nvGrpSpPr>
              <p:cNvPr id="10" name="グループ化 28"/>
              <p:cNvGrpSpPr>
                <a:grpSpLocks/>
              </p:cNvGrpSpPr>
              <p:nvPr/>
            </p:nvGrpSpPr>
            <p:grpSpPr bwMode="auto">
              <a:xfrm rot="3802476">
                <a:off x="947973" y="1628675"/>
                <a:ext cx="489922" cy="1055069"/>
                <a:chOff x="3159849" y="4412581"/>
                <a:chExt cx="1359160" cy="3525657"/>
              </a:xfrm>
            </p:grpSpPr>
            <p:sp>
              <p:nvSpPr>
                <p:cNvPr id="41" name="フローチャート : 論理積ゲート 40"/>
                <p:cNvSpPr/>
                <p:nvPr/>
              </p:nvSpPr>
              <p:spPr>
                <a:xfrm rot="15081942">
                  <a:off x="2035362" y="5581740"/>
                  <a:ext cx="3541773" cy="1122665"/>
                </a:xfrm>
                <a:prstGeom prst="flowChartDelay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sp>
              <p:nvSpPr>
                <p:cNvPr id="42" name="フローチャート : 論理積ゲート 41"/>
                <p:cNvSpPr/>
                <p:nvPr/>
              </p:nvSpPr>
              <p:spPr>
                <a:xfrm rot="14987081">
                  <a:off x="3096406" y="4720043"/>
                  <a:ext cx="723913" cy="749502"/>
                </a:xfrm>
                <a:prstGeom prst="flowChartDelay">
                  <a:avLst/>
                </a:prstGeom>
                <a:solidFill>
                  <a:srgbClr val="FF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11" name="グループ化 46"/>
              <p:cNvGrpSpPr/>
              <p:nvPr/>
            </p:nvGrpSpPr>
            <p:grpSpPr>
              <a:xfrm>
                <a:off x="314791" y="2234266"/>
                <a:ext cx="977081" cy="966984"/>
                <a:chOff x="314791" y="2234266"/>
                <a:chExt cx="977081" cy="966984"/>
              </a:xfrm>
            </p:grpSpPr>
            <p:sp>
              <p:nvSpPr>
                <p:cNvPr id="45" name="角丸四角形 44"/>
                <p:cNvSpPr/>
                <p:nvPr/>
              </p:nvSpPr>
              <p:spPr>
                <a:xfrm rot="2536711">
                  <a:off x="314791" y="2337155"/>
                  <a:ext cx="977081" cy="864095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 rot="18644658">
                  <a:off x="887528" y="2270087"/>
                  <a:ext cx="309381" cy="23773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58" name="テキスト ボックス 35"/>
          <p:cNvSpPr txBox="1">
            <a:spLocks noChangeArrowheads="1"/>
          </p:cNvSpPr>
          <p:nvPr/>
        </p:nvSpPr>
        <p:spPr bwMode="auto">
          <a:xfrm>
            <a:off x="2843808" y="5805264"/>
            <a:ext cx="3816424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速く⇔遅く　の調節</a:t>
            </a:r>
            <a:endParaRPr lang="ja-JP" altLang="en-US" sz="3200" dirty="0"/>
          </a:p>
        </p:txBody>
      </p:sp>
      <p:pic>
        <p:nvPicPr>
          <p:cNvPr id="1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801 C 0.00069 -0.03519 0.00312 -0.03935 0.00729 -0.04537 C 0.00781 -0.04722 0.00781 -0.04977 0.00868 -0.05139 C 0.01111 -0.05556 0.01684 -0.06227 0.01684 -0.06204 C 0.02118 -0.07847 0.01545 -0.05857 0.02187 -0.07546 C 0.02343 -0.07917 0.02343 -0.08426 0.025 -0.08843 C 0.02986 -0.1 0.03611 -0.11157 0.04305 -0.12083 C 0.04826 -0.13935 0.04079 -0.11366 0.04809 -0.13333 C 0.04878 -0.13542 0.04843 -0.13843 0.04948 -0.14005 C 0.05069 -0.14167 0.05277 -0.14167 0.05451 -0.14236 C 0.05677 -0.14421 0.05902 -0.14607 0.06111 -0.14861 C 0.06406 -0.15185 0.06909 -0.15903 0.06909 -0.1588 C 0.07204 -0.1713 0.07656 -0.18287 0.0835 -0.1919 C 0.08524 -0.19722 0.08819 -0.21852 0.0901 -0.22176 C 0.09097 -0.22431 0.09323 -0.225 0.09496 -0.22569 C 0.10364 -0.24329 0.09218 -0.22222 0.10312 -0.23681 C 0.10468 -0.23889 0.10503 -0.24144 0.10642 -0.24329 C 0.11302 -0.2537 0.11284 -0.25278 0.11944 -0.25857 C 0.1217 -0.2625 0.12378 -0.26736 0.12604 -0.27153 C 0.12864 -0.27639 0.13559 -0.28426 0.13559 -0.2838 C 0.1375 -0.29097 0.13889 -0.30232 0.14218 -0.30787 C 0.1467 -0.31551 0.15468 -0.32708 0.15989 -0.3338 C 0.16041 -0.33611 0.16041 -0.33912 0.16163 -0.34028 C 0.16597 -0.34607 0.17604 -0.35532 0.17604 -0.35509 C 0.17569 -0.35301 0.17586 -0.35046 0.17465 -0.34884 C 0.17309 -0.34722 0.16996 -0.34444 0.16979 -0.34699 C 0.1684 -0.35787 0.17413 -0.36782 0.18107 -0.36944 C 0.18211 -0.3662 0.18489 -0.35972 0.18107 -0.35532 C 0.17847 -0.35255 0.17135 -0.35116 0.17135 -0.35093 C 0.17395 -0.33982 0.17361 -0.33333 0.18264 -0.32986 C 0.19913 -0.31528 0.19149 -0.27801 0.20868 -0.2625 C 0.21371 -0.25301 0.22083 -0.2456 0.22812 -0.23935 C 0.2335 -0.22847 0.23767 -0.2169 0.24288 -0.20648 C 0.24514 -0.19792 0.24739 -0.18958 0.2493 -0.18079 C 0.25052 -0.17546 0.25052 -0.16875 0.2526 -0.16366 C 0.25382 -0.16042 0.25902 -0.15694 0.26076 -0.15463 C 0.26892 -0.13935 0.27882 -0.12616 0.2835 -0.10764 C 0.28489 -0.09236 0.28732 -0.08102 0.28993 -0.0669 C 0.29062 -0.06343 0.28993 -0.05903 0.29166 -0.05579 C 0.29305 -0.05394 0.296 -0.0544 0.29809 -0.05394 C 0.30017 -0.05116 0.30277 -0.04815 0.30468 -0.04537 C 0.30868 -0.03843 0.30781 -0.03148 0.31284 -0.02569 C 0.31475 -0.01713 0.31423 -0.0125 0.30937 -0.00625 C 0.30937 -0.00602 0.30833 -0.00185 0.30781 0.00023 C 0.30677 -0.00185 0.30434 -0.00394 0.30468 -0.00625 C 0.30503 -0.01019 0.31475 -0.01227 0.31597 -0.0125 C 0.31545 -0.00949 0.31527 -0.00579 0.31423 -0.00185 C 0.31354 0.00023 0.31284 0.00671 0.31111 0.0044 C 0.30868 0.00231 0.30989 -0.00278 0.30937 -0.00625 C 0.30989 -0.01204 0.30885 -0.01875 0.31111 -0.02384 C 0.31198 -0.02569 0.31545 -0.02384 0.31597 -0.0213 C 0.31684 -0.01713 0.31527 -0.0125 0.31423 -0.00833 C 0.31354 -0.00579 0.31284 -0.00185 0.31111 -0.00185 C 0.30937 -0.00185 0.31198 -0.00625 0.31284 -0.00833 C 0.31475 -0.01204 0.31666 -0.01597 0.31927 -0.01921 C 0.32274 -0.02338 0.32691 -0.02639 0.33055 -0.03009 C 0.33437 -0.0338 0.33663 -0.03935 0.34027 -0.04306 C 0.34201 -0.04421 0.34357 -0.04583 0.34514 -0.04722 C 0.34791 -0.05903 0.35156 -0.07153 0.35642 -0.08171 C 0.35868 -0.09051 0.36145 -0.10903 0.36788 -0.11412 C 0.37222 -0.11782 0.37639 -0.12107 0.3809 -0.12477 C 0.38264 -0.12639 0.3842 -0.12755 0.38559 -0.1294 C 0.38732 -0.13032 0.39045 -0.13333 0.39045 -0.1331 C 0.39948 -0.15023 0.38784 -0.12662 0.39548 -0.16597 C 0.39687 -0.17269 0.41354 -0.19329 0.41788 -0.2 C 0.42239 -0.20648 0.42378 -0.21505 0.42812 -0.22176 C 0.43593 -0.2338 0.44236 -0.2456 0.44913 -0.25857 C 0.45711 -0.27361 0.45659 -0.26806 0.46319 -0.28426 C 0.46892 -0.2963 0.47448 -0.31574 0.48298 -0.32523 C 0.48645 -0.3287 0.49079 -0.32917 0.49461 -0.33148 C 0.49548 -0.33333 0.49722 -0.33426 0.49791 -0.33611 C 0.49895 -0.33958 0.49722 -0.34491 0.49948 -0.34699 C 0.50191 -0.34884 0.50503 -0.34537 0.50764 -0.34444 C 0.50121 -0.34167 0.50156 -0.34074 0.50607 -0.34699 C 0.50729 -0.34884 0.5085 -0.34282 0.50902 -0.34028 C 0.51041 -0.33588 0.51111 -0.33032 0.51423 -0.32708 C 0.51996 -0.32083 0.52673 -0.31736 0.53194 -0.30995 C 0.53264 -0.30787 0.53229 -0.30556 0.5335 -0.30347 C 0.53454 -0.30232 0.5368 -0.30255 0.53836 -0.30162 C 0.5434 -0.29815 0.54809 -0.29491 0.55295 -0.29074 C 0.55607 -0.28472 0.56406 -0.27269 0.56614 -0.26482 C 0.571 -0.2456 0.571 -0.23357 0.5842 -0.22176 C 0.58906 -0.21319 0.5927 -0.20833 0.60052 -0.20463 C 0.60416 -0.17732 0.59895 -0.20648 0.6052 -0.1875 C 0.60781 -0.17963 0.60954 -0.16713 0.61145 -0.15903 C 0.61267 -0.15463 0.61684 -0.15162 0.61788 -0.1463 C 0.61961 -0.14005 0.62083 -0.13333 0.62291 -0.12662 C 0.62586 -0.11782 0.62691 -0.10556 0.63281 -0.09954 C 0.63559 -0.09583 0.64253 -0.09051 0.64253 -0.09005 C 0.64357 -0.08634 0.64461 -0.08171 0.64583 -0.07755 C 0.64635 -0.07569 0.64809 -0.07431 0.64913 -0.07315 C 0.65277 -0.06713 0.65642 -0.05857 0.65885 -0.05139 C 0.66024 -0.04722 0.66232 -0.0375 0.66371 -0.03218 C 0.66666 -0.00278 0.6625 -0.02407 0.66857 -0.00833 C 0.66927 -0.00625 0.66909 -0.00347 0.67031 -0.00185 C 0.67152 -0.00069 0.67569 0.00023 0.67569 0.00046 " pathEditMode="relative" rAng="0" ptsTypes="fffffff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20839" grpId="0"/>
      <p:bldP spid="120840" grpId="0"/>
      <p:bldP spid="120841" grpId="0"/>
      <p:bldP spid="120842" grpId="0"/>
      <p:bldP spid="120843" grpId="0"/>
      <p:bldP spid="5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5"/>
          <p:cNvSpPr txBox="1">
            <a:spLocks noChangeArrowheads="1"/>
          </p:cNvSpPr>
          <p:nvPr/>
        </p:nvSpPr>
        <p:spPr bwMode="auto">
          <a:xfrm>
            <a:off x="467544" y="260648"/>
            <a:ext cx="8352928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発声持続、連続産生、音の高さ・大きさ・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速さの練習に共通する目的</a:t>
            </a:r>
            <a:endParaRPr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162880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モニター能力を育てる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323528" y="3573016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抽象概念を育てる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611560" y="234888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自分のことばや行為を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監視しチェックする</a:t>
            </a:r>
            <a:endParaRPr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467544" y="429309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対比する状況の産生を通して抽象概念</a:t>
            </a:r>
            <a:endParaRPr lang="en-US" altLang="ja-JP" sz="3600" dirty="0" smtClean="0"/>
          </a:p>
          <a:p>
            <a:r>
              <a:rPr lang="ja-JP" altLang="en-US" sz="3600" dirty="0" smtClean="0"/>
              <a:t>　に気づく</a:t>
            </a:r>
            <a:endParaRPr lang="ja-JP" altLang="en-US" sz="3600" dirty="0"/>
          </a:p>
        </p:txBody>
      </p:sp>
      <p:sp>
        <p:nvSpPr>
          <p:cNvPr id="10" name="テキスト ボックス 35"/>
          <p:cNvSpPr txBox="1">
            <a:spLocks noChangeArrowheads="1"/>
          </p:cNvSpPr>
          <p:nvPr/>
        </p:nvSpPr>
        <p:spPr bwMode="auto">
          <a:xfrm>
            <a:off x="2771800" y="5013176"/>
            <a:ext cx="2520280" cy="646331"/>
          </a:xfrm>
          <a:prstGeom prst="rect">
            <a:avLst/>
          </a:prstGeom>
          <a:solidFill>
            <a:srgbClr val="CCFFCC"/>
          </a:solidFill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持続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停止</a:t>
            </a:r>
            <a:endParaRPr lang="ja-JP" altLang="en-US" sz="3600" dirty="0"/>
          </a:p>
        </p:txBody>
      </p:sp>
      <p:sp>
        <p:nvSpPr>
          <p:cNvPr id="11" name="テキスト ボックス 35"/>
          <p:cNvSpPr txBox="1">
            <a:spLocks noChangeArrowheads="1"/>
          </p:cNvSpPr>
          <p:nvPr/>
        </p:nvSpPr>
        <p:spPr bwMode="auto">
          <a:xfrm>
            <a:off x="5508104" y="5013176"/>
            <a:ext cx="2520280" cy="646331"/>
          </a:xfrm>
          <a:prstGeom prst="rect">
            <a:avLst/>
          </a:prstGeom>
          <a:solidFill>
            <a:srgbClr val="CCFFCC"/>
          </a:solidFill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持続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分離</a:t>
            </a:r>
            <a:endParaRPr lang="ja-JP" altLang="en-US" sz="3600" dirty="0"/>
          </a:p>
        </p:txBody>
      </p:sp>
      <p:sp>
        <p:nvSpPr>
          <p:cNvPr id="12" name="テキスト ボックス 35"/>
          <p:cNvSpPr txBox="1">
            <a:spLocks noChangeArrowheads="1"/>
          </p:cNvSpPr>
          <p:nvPr/>
        </p:nvSpPr>
        <p:spPr bwMode="auto">
          <a:xfrm>
            <a:off x="2771800" y="5733256"/>
            <a:ext cx="1584176" cy="646331"/>
          </a:xfrm>
          <a:prstGeom prst="rect">
            <a:avLst/>
          </a:prstGeom>
          <a:solidFill>
            <a:srgbClr val="CCFFCC"/>
          </a:solidFill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高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低</a:t>
            </a:r>
            <a:endParaRPr lang="ja-JP" altLang="en-US" sz="3600" dirty="0"/>
          </a:p>
        </p:txBody>
      </p:sp>
      <p:sp>
        <p:nvSpPr>
          <p:cNvPr id="13" name="テキスト ボックス 35"/>
          <p:cNvSpPr txBox="1">
            <a:spLocks noChangeArrowheads="1"/>
          </p:cNvSpPr>
          <p:nvPr/>
        </p:nvSpPr>
        <p:spPr bwMode="auto">
          <a:xfrm>
            <a:off x="4572000" y="5733256"/>
            <a:ext cx="1584176" cy="646331"/>
          </a:xfrm>
          <a:prstGeom prst="rect">
            <a:avLst/>
          </a:prstGeom>
          <a:solidFill>
            <a:srgbClr val="CCFFCC"/>
          </a:solidFill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大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小</a:t>
            </a:r>
            <a:endParaRPr lang="ja-JP" altLang="en-US" sz="3600" dirty="0"/>
          </a:p>
        </p:txBody>
      </p:sp>
      <p:sp>
        <p:nvSpPr>
          <p:cNvPr id="14" name="テキスト ボックス 35"/>
          <p:cNvSpPr txBox="1">
            <a:spLocks noChangeArrowheads="1"/>
          </p:cNvSpPr>
          <p:nvPr/>
        </p:nvSpPr>
        <p:spPr bwMode="auto">
          <a:xfrm>
            <a:off x="6300192" y="5733256"/>
            <a:ext cx="1584176" cy="646331"/>
          </a:xfrm>
          <a:prstGeom prst="rect">
            <a:avLst/>
          </a:prstGeom>
          <a:solidFill>
            <a:srgbClr val="CCFFCC"/>
          </a:solidFill>
          <a:ln w="3175">
            <a:solidFill>
              <a:schemeClr val="accent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速</a:t>
            </a:r>
            <a:r>
              <a:rPr lang="ja-JP" altLang="en-US" sz="3600" dirty="0" err="1" smtClean="0"/>
              <a:t>ー</a:t>
            </a:r>
            <a:r>
              <a:rPr lang="ja-JP" altLang="en-US" sz="3600" dirty="0" smtClean="0"/>
              <a:t>遅</a:t>
            </a:r>
            <a:endParaRPr lang="ja-JP" altLang="en-US" sz="36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028384" y="2276872"/>
            <a:ext cx="11156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もう</a:t>
            </a:r>
            <a:r>
              <a:rPr lang="ja-JP" alt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一人</a:t>
            </a:r>
            <a:endParaRPr lang="en-US" altLang="ja-JP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ja-JP" alt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の</a:t>
            </a:r>
            <a:r>
              <a:rPr lang="ja-JP" alt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自分</a:t>
            </a:r>
            <a:endParaRPr lang="en-US" altLang="ja-JP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グループ化 24"/>
          <p:cNvGrpSpPr>
            <a:grpSpLocks/>
          </p:cNvGrpSpPr>
          <p:nvPr/>
        </p:nvGrpSpPr>
        <p:grpSpPr bwMode="auto">
          <a:xfrm rot="-1261805">
            <a:off x="8194793" y="1728271"/>
            <a:ext cx="675296" cy="651460"/>
            <a:chOff x="4382891" y="2741889"/>
            <a:chExt cx="1439896" cy="1485619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 flipH="1">
              <a:off x="4382891" y="2787645"/>
              <a:ext cx="1439896" cy="14398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20106786" flipH="1">
              <a:off x="4406124" y="2741889"/>
              <a:ext cx="1339047" cy="865188"/>
            </a:xfrm>
            <a:custGeom>
              <a:avLst/>
              <a:gdLst>
                <a:gd name="T0" fmla="*/ 2147483647 w 671"/>
                <a:gd name="T1" fmla="*/ 2147483647 h 545"/>
                <a:gd name="T2" fmla="*/ 2147483647 w 671"/>
                <a:gd name="T3" fmla="*/ 2147483647 h 545"/>
                <a:gd name="T4" fmla="*/ 2147483647 w 671"/>
                <a:gd name="T5" fmla="*/ 2147483647 h 545"/>
                <a:gd name="T6" fmla="*/ 2147483647 w 671"/>
                <a:gd name="T7" fmla="*/ 2147483647 h 545"/>
                <a:gd name="T8" fmla="*/ 2147483647 w 671"/>
                <a:gd name="T9" fmla="*/ 2147483647 h 545"/>
                <a:gd name="T10" fmla="*/ 2147483647 w 671"/>
                <a:gd name="T11" fmla="*/ 2147483647 h 545"/>
                <a:gd name="T12" fmla="*/ 2147483647 w 671"/>
                <a:gd name="T13" fmla="*/ 2147483647 h 545"/>
                <a:gd name="T14" fmla="*/ 2147483647 w 671"/>
                <a:gd name="T15" fmla="*/ 2147483647 h 545"/>
                <a:gd name="T16" fmla="*/ 2147483647 w 671"/>
                <a:gd name="T17" fmla="*/ 2147483647 h 545"/>
                <a:gd name="T18" fmla="*/ 2147483647 w 671"/>
                <a:gd name="T19" fmla="*/ 2147483647 h 545"/>
                <a:gd name="T20" fmla="*/ 2147483647 w 671"/>
                <a:gd name="T21" fmla="*/ 2147483647 h 545"/>
                <a:gd name="T22" fmla="*/ 2147483647 w 671"/>
                <a:gd name="T23" fmla="*/ 2147483647 h 545"/>
                <a:gd name="T24" fmla="*/ 2147483647 w 671"/>
                <a:gd name="T25" fmla="*/ 2147483647 h 545"/>
                <a:gd name="T26" fmla="*/ 2147483647 w 671"/>
                <a:gd name="T27" fmla="*/ 2147483647 h 545"/>
                <a:gd name="T28" fmla="*/ 2147483647 w 671"/>
                <a:gd name="T29" fmla="*/ 2147483647 h 545"/>
                <a:gd name="T30" fmla="*/ 2147483647 w 671"/>
                <a:gd name="T31" fmla="*/ 2147483647 h 545"/>
                <a:gd name="T32" fmla="*/ 2147483647 w 671"/>
                <a:gd name="T33" fmla="*/ 2147483647 h 545"/>
                <a:gd name="T34" fmla="*/ 2147483647 w 671"/>
                <a:gd name="T35" fmla="*/ 2147483647 h 545"/>
                <a:gd name="T36" fmla="*/ 2147483647 w 671"/>
                <a:gd name="T37" fmla="*/ 2147483647 h 545"/>
                <a:gd name="T38" fmla="*/ 2147483647 w 671"/>
                <a:gd name="T39" fmla="*/ 2147483647 h 545"/>
                <a:gd name="T40" fmla="*/ 2147483647 w 671"/>
                <a:gd name="T41" fmla="*/ 2147483647 h 545"/>
                <a:gd name="T42" fmla="*/ 2147483647 w 671"/>
                <a:gd name="T43" fmla="*/ 2147483647 h 545"/>
                <a:gd name="T44" fmla="*/ 2147483647 w 671"/>
                <a:gd name="T45" fmla="*/ 2147483647 h 545"/>
                <a:gd name="T46" fmla="*/ 2147483647 w 671"/>
                <a:gd name="T47" fmla="*/ 2147483647 h 545"/>
                <a:gd name="T48" fmla="*/ 2147483647 w 671"/>
                <a:gd name="T49" fmla="*/ 2147483647 h 545"/>
                <a:gd name="T50" fmla="*/ 2147483647 w 671"/>
                <a:gd name="T51" fmla="*/ 2147483647 h 545"/>
                <a:gd name="T52" fmla="*/ 2147483647 w 671"/>
                <a:gd name="T53" fmla="*/ 2147483647 h 545"/>
                <a:gd name="T54" fmla="*/ 2147483647 w 671"/>
                <a:gd name="T55" fmla="*/ 2147483647 h 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1"/>
                <a:gd name="T85" fmla="*/ 0 h 545"/>
                <a:gd name="T86" fmla="*/ 671 w 671"/>
                <a:gd name="T87" fmla="*/ 545 h 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1" h="545">
                  <a:moveTo>
                    <a:pt x="614" y="92"/>
                  </a:moveTo>
                  <a:cubicBezTo>
                    <a:pt x="600" y="103"/>
                    <a:pt x="585" y="112"/>
                    <a:pt x="572" y="125"/>
                  </a:cubicBezTo>
                  <a:cubicBezTo>
                    <a:pt x="565" y="132"/>
                    <a:pt x="563" y="143"/>
                    <a:pt x="556" y="150"/>
                  </a:cubicBezTo>
                  <a:cubicBezTo>
                    <a:pt x="546" y="160"/>
                    <a:pt x="532" y="164"/>
                    <a:pt x="523" y="174"/>
                  </a:cubicBezTo>
                  <a:cubicBezTo>
                    <a:pt x="428" y="277"/>
                    <a:pt x="501" y="225"/>
                    <a:pt x="441" y="265"/>
                  </a:cubicBezTo>
                  <a:cubicBezTo>
                    <a:pt x="441" y="264"/>
                    <a:pt x="426" y="216"/>
                    <a:pt x="424" y="216"/>
                  </a:cubicBezTo>
                  <a:cubicBezTo>
                    <a:pt x="409" y="212"/>
                    <a:pt x="376" y="263"/>
                    <a:pt x="375" y="265"/>
                  </a:cubicBezTo>
                  <a:cubicBezTo>
                    <a:pt x="365" y="297"/>
                    <a:pt x="354" y="311"/>
                    <a:pt x="326" y="331"/>
                  </a:cubicBezTo>
                  <a:cubicBezTo>
                    <a:pt x="321" y="338"/>
                    <a:pt x="300" y="376"/>
                    <a:pt x="284" y="372"/>
                  </a:cubicBezTo>
                  <a:cubicBezTo>
                    <a:pt x="276" y="370"/>
                    <a:pt x="282" y="353"/>
                    <a:pt x="276" y="347"/>
                  </a:cubicBezTo>
                  <a:cubicBezTo>
                    <a:pt x="270" y="341"/>
                    <a:pt x="260" y="342"/>
                    <a:pt x="252" y="339"/>
                  </a:cubicBezTo>
                  <a:cubicBezTo>
                    <a:pt x="195" y="382"/>
                    <a:pt x="173" y="454"/>
                    <a:pt x="112" y="495"/>
                  </a:cubicBezTo>
                  <a:cubicBezTo>
                    <a:pt x="106" y="490"/>
                    <a:pt x="103" y="479"/>
                    <a:pt x="95" y="479"/>
                  </a:cubicBezTo>
                  <a:cubicBezTo>
                    <a:pt x="67" y="479"/>
                    <a:pt x="54" y="524"/>
                    <a:pt x="38" y="537"/>
                  </a:cubicBezTo>
                  <a:cubicBezTo>
                    <a:pt x="31" y="542"/>
                    <a:pt x="21" y="542"/>
                    <a:pt x="13" y="545"/>
                  </a:cubicBezTo>
                  <a:cubicBezTo>
                    <a:pt x="20" y="407"/>
                    <a:pt x="0" y="235"/>
                    <a:pt x="103" y="125"/>
                  </a:cubicBezTo>
                  <a:cubicBezTo>
                    <a:pt x="126" y="41"/>
                    <a:pt x="168" y="58"/>
                    <a:pt x="235" y="35"/>
                  </a:cubicBezTo>
                  <a:cubicBezTo>
                    <a:pt x="262" y="26"/>
                    <a:pt x="282" y="11"/>
                    <a:pt x="309" y="2"/>
                  </a:cubicBezTo>
                  <a:cubicBezTo>
                    <a:pt x="350" y="5"/>
                    <a:pt x="393" y="0"/>
                    <a:pt x="433" y="10"/>
                  </a:cubicBezTo>
                  <a:cubicBezTo>
                    <a:pt x="441" y="12"/>
                    <a:pt x="433" y="32"/>
                    <a:pt x="441" y="35"/>
                  </a:cubicBezTo>
                  <a:cubicBezTo>
                    <a:pt x="448" y="37"/>
                    <a:pt x="450" y="22"/>
                    <a:pt x="457" y="18"/>
                  </a:cubicBezTo>
                  <a:cubicBezTo>
                    <a:pt x="464" y="13"/>
                    <a:pt x="474" y="13"/>
                    <a:pt x="482" y="10"/>
                  </a:cubicBezTo>
                  <a:cubicBezTo>
                    <a:pt x="535" y="16"/>
                    <a:pt x="566" y="22"/>
                    <a:pt x="614" y="35"/>
                  </a:cubicBezTo>
                  <a:cubicBezTo>
                    <a:pt x="657" y="63"/>
                    <a:pt x="662" y="93"/>
                    <a:pt x="671" y="142"/>
                  </a:cubicBezTo>
                  <a:cubicBezTo>
                    <a:pt x="668" y="150"/>
                    <a:pt x="671" y="164"/>
                    <a:pt x="663" y="166"/>
                  </a:cubicBezTo>
                  <a:cubicBezTo>
                    <a:pt x="634" y="173"/>
                    <a:pt x="638" y="135"/>
                    <a:pt x="630" y="125"/>
                  </a:cubicBezTo>
                  <a:cubicBezTo>
                    <a:pt x="624" y="117"/>
                    <a:pt x="609" y="118"/>
                    <a:pt x="605" y="109"/>
                  </a:cubicBezTo>
                  <a:cubicBezTo>
                    <a:pt x="602" y="103"/>
                    <a:pt x="611" y="98"/>
                    <a:pt x="614" y="92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4786314" y="3286124"/>
              <a:ext cx="0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 flipH="1">
              <a:off x="4929190" y="3571876"/>
              <a:ext cx="253989" cy="7143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 flipV="1">
              <a:off x="4857752" y="3929066"/>
              <a:ext cx="4220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>
              <a:off x="5357818" y="3286124"/>
              <a:ext cx="0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3" name="直線矢印コネクタ 22"/>
          <p:cNvCxnSpPr/>
          <p:nvPr/>
        </p:nvCxnSpPr>
        <p:spPr>
          <a:xfrm flipH="1">
            <a:off x="7812361" y="2204864"/>
            <a:ext cx="288031" cy="21602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片側の 2 つの角を切り取った四角形 23"/>
          <p:cNvSpPr/>
          <p:nvPr/>
        </p:nvSpPr>
        <p:spPr>
          <a:xfrm>
            <a:off x="7236296" y="2852936"/>
            <a:ext cx="487116" cy="539710"/>
          </a:xfrm>
          <a:prstGeom prst="snip2Same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5" name="グループ化 24"/>
          <p:cNvGrpSpPr>
            <a:grpSpLocks/>
          </p:cNvGrpSpPr>
          <p:nvPr/>
        </p:nvGrpSpPr>
        <p:grpSpPr bwMode="auto">
          <a:xfrm>
            <a:off x="7092280" y="2276872"/>
            <a:ext cx="720080" cy="648072"/>
            <a:chOff x="4382891" y="2741889"/>
            <a:chExt cx="1439896" cy="1485619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 flipH="1">
              <a:off x="4382891" y="2787645"/>
              <a:ext cx="1439896" cy="14398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 rot="20106786" flipH="1">
              <a:off x="4406124" y="2741889"/>
              <a:ext cx="1339047" cy="865188"/>
            </a:xfrm>
            <a:custGeom>
              <a:avLst/>
              <a:gdLst>
                <a:gd name="T0" fmla="*/ 2147483647 w 671"/>
                <a:gd name="T1" fmla="*/ 2147483647 h 545"/>
                <a:gd name="T2" fmla="*/ 2147483647 w 671"/>
                <a:gd name="T3" fmla="*/ 2147483647 h 545"/>
                <a:gd name="T4" fmla="*/ 2147483647 w 671"/>
                <a:gd name="T5" fmla="*/ 2147483647 h 545"/>
                <a:gd name="T6" fmla="*/ 2147483647 w 671"/>
                <a:gd name="T7" fmla="*/ 2147483647 h 545"/>
                <a:gd name="T8" fmla="*/ 2147483647 w 671"/>
                <a:gd name="T9" fmla="*/ 2147483647 h 545"/>
                <a:gd name="T10" fmla="*/ 2147483647 w 671"/>
                <a:gd name="T11" fmla="*/ 2147483647 h 545"/>
                <a:gd name="T12" fmla="*/ 2147483647 w 671"/>
                <a:gd name="T13" fmla="*/ 2147483647 h 545"/>
                <a:gd name="T14" fmla="*/ 2147483647 w 671"/>
                <a:gd name="T15" fmla="*/ 2147483647 h 545"/>
                <a:gd name="T16" fmla="*/ 2147483647 w 671"/>
                <a:gd name="T17" fmla="*/ 2147483647 h 545"/>
                <a:gd name="T18" fmla="*/ 2147483647 w 671"/>
                <a:gd name="T19" fmla="*/ 2147483647 h 545"/>
                <a:gd name="T20" fmla="*/ 2147483647 w 671"/>
                <a:gd name="T21" fmla="*/ 2147483647 h 545"/>
                <a:gd name="T22" fmla="*/ 2147483647 w 671"/>
                <a:gd name="T23" fmla="*/ 2147483647 h 545"/>
                <a:gd name="T24" fmla="*/ 2147483647 w 671"/>
                <a:gd name="T25" fmla="*/ 2147483647 h 545"/>
                <a:gd name="T26" fmla="*/ 2147483647 w 671"/>
                <a:gd name="T27" fmla="*/ 2147483647 h 545"/>
                <a:gd name="T28" fmla="*/ 2147483647 w 671"/>
                <a:gd name="T29" fmla="*/ 2147483647 h 545"/>
                <a:gd name="T30" fmla="*/ 2147483647 w 671"/>
                <a:gd name="T31" fmla="*/ 2147483647 h 545"/>
                <a:gd name="T32" fmla="*/ 2147483647 w 671"/>
                <a:gd name="T33" fmla="*/ 2147483647 h 545"/>
                <a:gd name="T34" fmla="*/ 2147483647 w 671"/>
                <a:gd name="T35" fmla="*/ 2147483647 h 545"/>
                <a:gd name="T36" fmla="*/ 2147483647 w 671"/>
                <a:gd name="T37" fmla="*/ 2147483647 h 545"/>
                <a:gd name="T38" fmla="*/ 2147483647 w 671"/>
                <a:gd name="T39" fmla="*/ 2147483647 h 545"/>
                <a:gd name="T40" fmla="*/ 2147483647 w 671"/>
                <a:gd name="T41" fmla="*/ 2147483647 h 545"/>
                <a:gd name="T42" fmla="*/ 2147483647 w 671"/>
                <a:gd name="T43" fmla="*/ 2147483647 h 545"/>
                <a:gd name="T44" fmla="*/ 2147483647 w 671"/>
                <a:gd name="T45" fmla="*/ 2147483647 h 545"/>
                <a:gd name="T46" fmla="*/ 2147483647 w 671"/>
                <a:gd name="T47" fmla="*/ 2147483647 h 545"/>
                <a:gd name="T48" fmla="*/ 2147483647 w 671"/>
                <a:gd name="T49" fmla="*/ 2147483647 h 545"/>
                <a:gd name="T50" fmla="*/ 2147483647 w 671"/>
                <a:gd name="T51" fmla="*/ 2147483647 h 545"/>
                <a:gd name="T52" fmla="*/ 2147483647 w 671"/>
                <a:gd name="T53" fmla="*/ 2147483647 h 545"/>
                <a:gd name="T54" fmla="*/ 2147483647 w 671"/>
                <a:gd name="T55" fmla="*/ 2147483647 h 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1"/>
                <a:gd name="T85" fmla="*/ 0 h 545"/>
                <a:gd name="T86" fmla="*/ 671 w 671"/>
                <a:gd name="T87" fmla="*/ 545 h 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1" h="545">
                  <a:moveTo>
                    <a:pt x="614" y="92"/>
                  </a:moveTo>
                  <a:cubicBezTo>
                    <a:pt x="600" y="103"/>
                    <a:pt x="585" y="112"/>
                    <a:pt x="572" y="125"/>
                  </a:cubicBezTo>
                  <a:cubicBezTo>
                    <a:pt x="565" y="132"/>
                    <a:pt x="563" y="143"/>
                    <a:pt x="556" y="150"/>
                  </a:cubicBezTo>
                  <a:cubicBezTo>
                    <a:pt x="546" y="160"/>
                    <a:pt x="532" y="164"/>
                    <a:pt x="523" y="174"/>
                  </a:cubicBezTo>
                  <a:cubicBezTo>
                    <a:pt x="428" y="277"/>
                    <a:pt x="501" y="225"/>
                    <a:pt x="441" y="265"/>
                  </a:cubicBezTo>
                  <a:cubicBezTo>
                    <a:pt x="441" y="264"/>
                    <a:pt x="426" y="216"/>
                    <a:pt x="424" y="216"/>
                  </a:cubicBezTo>
                  <a:cubicBezTo>
                    <a:pt x="409" y="212"/>
                    <a:pt x="376" y="263"/>
                    <a:pt x="375" y="265"/>
                  </a:cubicBezTo>
                  <a:cubicBezTo>
                    <a:pt x="365" y="297"/>
                    <a:pt x="354" y="311"/>
                    <a:pt x="326" y="331"/>
                  </a:cubicBezTo>
                  <a:cubicBezTo>
                    <a:pt x="321" y="338"/>
                    <a:pt x="300" y="376"/>
                    <a:pt x="284" y="372"/>
                  </a:cubicBezTo>
                  <a:cubicBezTo>
                    <a:pt x="276" y="370"/>
                    <a:pt x="282" y="353"/>
                    <a:pt x="276" y="347"/>
                  </a:cubicBezTo>
                  <a:cubicBezTo>
                    <a:pt x="270" y="341"/>
                    <a:pt x="260" y="342"/>
                    <a:pt x="252" y="339"/>
                  </a:cubicBezTo>
                  <a:cubicBezTo>
                    <a:pt x="195" y="382"/>
                    <a:pt x="173" y="454"/>
                    <a:pt x="112" y="495"/>
                  </a:cubicBezTo>
                  <a:cubicBezTo>
                    <a:pt x="106" y="490"/>
                    <a:pt x="103" y="479"/>
                    <a:pt x="95" y="479"/>
                  </a:cubicBezTo>
                  <a:cubicBezTo>
                    <a:pt x="67" y="479"/>
                    <a:pt x="54" y="524"/>
                    <a:pt x="38" y="537"/>
                  </a:cubicBezTo>
                  <a:cubicBezTo>
                    <a:pt x="31" y="542"/>
                    <a:pt x="21" y="542"/>
                    <a:pt x="13" y="545"/>
                  </a:cubicBezTo>
                  <a:cubicBezTo>
                    <a:pt x="20" y="407"/>
                    <a:pt x="0" y="235"/>
                    <a:pt x="103" y="125"/>
                  </a:cubicBezTo>
                  <a:cubicBezTo>
                    <a:pt x="126" y="41"/>
                    <a:pt x="168" y="58"/>
                    <a:pt x="235" y="35"/>
                  </a:cubicBezTo>
                  <a:cubicBezTo>
                    <a:pt x="262" y="26"/>
                    <a:pt x="282" y="11"/>
                    <a:pt x="309" y="2"/>
                  </a:cubicBezTo>
                  <a:cubicBezTo>
                    <a:pt x="350" y="5"/>
                    <a:pt x="393" y="0"/>
                    <a:pt x="433" y="10"/>
                  </a:cubicBezTo>
                  <a:cubicBezTo>
                    <a:pt x="441" y="12"/>
                    <a:pt x="433" y="32"/>
                    <a:pt x="441" y="35"/>
                  </a:cubicBezTo>
                  <a:cubicBezTo>
                    <a:pt x="448" y="37"/>
                    <a:pt x="450" y="22"/>
                    <a:pt x="457" y="18"/>
                  </a:cubicBezTo>
                  <a:cubicBezTo>
                    <a:pt x="464" y="13"/>
                    <a:pt x="474" y="13"/>
                    <a:pt x="482" y="10"/>
                  </a:cubicBezTo>
                  <a:cubicBezTo>
                    <a:pt x="535" y="16"/>
                    <a:pt x="566" y="22"/>
                    <a:pt x="614" y="35"/>
                  </a:cubicBezTo>
                  <a:cubicBezTo>
                    <a:pt x="657" y="63"/>
                    <a:pt x="662" y="93"/>
                    <a:pt x="671" y="142"/>
                  </a:cubicBezTo>
                  <a:cubicBezTo>
                    <a:pt x="668" y="150"/>
                    <a:pt x="671" y="164"/>
                    <a:pt x="663" y="166"/>
                  </a:cubicBezTo>
                  <a:cubicBezTo>
                    <a:pt x="634" y="173"/>
                    <a:pt x="638" y="135"/>
                    <a:pt x="630" y="125"/>
                  </a:cubicBezTo>
                  <a:cubicBezTo>
                    <a:pt x="624" y="117"/>
                    <a:pt x="609" y="118"/>
                    <a:pt x="605" y="109"/>
                  </a:cubicBezTo>
                  <a:cubicBezTo>
                    <a:pt x="602" y="103"/>
                    <a:pt x="611" y="98"/>
                    <a:pt x="614" y="92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4786314" y="3286124"/>
              <a:ext cx="0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4929190" y="3571876"/>
              <a:ext cx="253989" cy="7143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 flipV="1">
              <a:off x="4857752" y="3929066"/>
              <a:ext cx="4220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H="1">
              <a:off x="5357818" y="3286124"/>
              <a:ext cx="0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5"/>
          <p:cNvSpPr txBox="1">
            <a:spLocks noChangeArrowheads="1"/>
          </p:cNvSpPr>
          <p:nvPr/>
        </p:nvSpPr>
        <p:spPr bwMode="auto">
          <a:xfrm>
            <a:off x="395536" y="332656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だからプロソディーの練習は・・</a:t>
            </a:r>
            <a:endParaRPr lang="ja-JP" altLang="en-US" sz="3600" dirty="0"/>
          </a:p>
        </p:txBody>
      </p:sp>
      <p:sp>
        <p:nvSpPr>
          <p:cNvPr id="6" name="テキスト ボックス 35"/>
          <p:cNvSpPr txBox="1">
            <a:spLocks noChangeArrowheads="1"/>
          </p:cNvSpPr>
          <p:nvPr/>
        </p:nvSpPr>
        <p:spPr bwMode="auto">
          <a:xfrm>
            <a:off x="539552" y="1196752"/>
            <a:ext cx="8352928" cy="120032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自分という意識を育て、また</a:t>
            </a:r>
            <a:endParaRPr lang="en-US" altLang="ja-JP" sz="3600" dirty="0" smtClean="0"/>
          </a:p>
          <a:p>
            <a:r>
              <a:rPr lang="ja-JP" altLang="en-US" sz="3600" dirty="0" smtClean="0"/>
              <a:t>　　認識を育てる意義と目的も持っている</a:t>
            </a:r>
            <a:endParaRPr lang="ja-JP" altLang="en-US" sz="3600" dirty="0"/>
          </a:p>
        </p:txBody>
      </p:sp>
      <p:sp>
        <p:nvSpPr>
          <p:cNvPr id="7" name="テキスト ボックス 35"/>
          <p:cNvSpPr txBox="1">
            <a:spLocks noChangeArrowheads="1"/>
          </p:cNvSpPr>
          <p:nvPr/>
        </p:nvSpPr>
        <p:spPr bwMode="auto">
          <a:xfrm>
            <a:off x="395536" y="2708920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また発達の観点からは・・</a:t>
            </a:r>
            <a:endParaRPr lang="ja-JP" altLang="en-US" sz="3600" dirty="0"/>
          </a:p>
        </p:txBody>
      </p:sp>
      <p:sp>
        <p:nvSpPr>
          <p:cNvPr id="8" name="テキスト ボックス 35"/>
          <p:cNvSpPr txBox="1">
            <a:spLocks noChangeArrowheads="1"/>
          </p:cNvSpPr>
          <p:nvPr/>
        </p:nvSpPr>
        <p:spPr bwMode="auto">
          <a:xfrm>
            <a:off x="539552" y="3573016"/>
            <a:ext cx="8352928" cy="23083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プロソディ</a:t>
            </a:r>
            <a:r>
              <a:rPr lang="en-US" altLang="ja-JP" sz="3600" dirty="0" smtClean="0"/>
              <a:t>―</a:t>
            </a:r>
            <a:r>
              <a:rPr lang="ja-JP" altLang="en-US" sz="3600" dirty="0" err="1" smtClean="0"/>
              <a:t>の習</a:t>
            </a:r>
            <a:r>
              <a:rPr lang="ja-JP" altLang="en-US" sz="3600" dirty="0" smtClean="0"/>
              <a:t>得過程そのものが、</a:t>
            </a:r>
            <a:endParaRPr lang="en-US" altLang="ja-JP" sz="3600" dirty="0" smtClean="0"/>
          </a:p>
          <a:p>
            <a:r>
              <a:rPr lang="ja-JP" altLang="en-US" sz="3600" dirty="0" smtClean="0"/>
              <a:t>　自他の異なりや、それぞれの心の認識、　　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そして、さまざまな認識の習得を、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含みこんだものになっている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9552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話声を基盤として、喃語が活発化し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10527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さまざまな音（構音）が作られて行く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1844824"/>
            <a:ext cx="5400600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日本語の語音の形成</a:t>
            </a:r>
            <a:endParaRPr kumimoji="1" lang="ja-JP" altLang="en-US" sz="4400" dirty="0"/>
          </a:p>
        </p:txBody>
      </p:sp>
      <p:sp>
        <p:nvSpPr>
          <p:cNvPr id="7" name="四角形吹き出し 6"/>
          <p:cNvSpPr/>
          <p:nvPr/>
        </p:nvSpPr>
        <p:spPr>
          <a:xfrm>
            <a:off x="1259632" y="2780928"/>
            <a:ext cx="6912768" cy="504056"/>
          </a:xfrm>
          <a:prstGeom prst="wedgeRectCallout">
            <a:avLst>
              <a:gd name="adj1" fmla="val -54343"/>
              <a:gd name="adj2" fmla="val 16323"/>
            </a:avLst>
          </a:prstGeom>
          <a:solidFill>
            <a:schemeClr val="accent3"/>
          </a:solidFill>
          <a:ln w="31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accent4"/>
                </a:solidFill>
              </a:rPr>
              <a:t>アイウエオカキクケコサシスセソ・・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3356992"/>
            <a:ext cx="8208912" cy="1200329"/>
          </a:xfrm>
          <a:prstGeom prst="rect">
            <a:avLst/>
          </a:prstGeom>
          <a:solidFill>
            <a:srgbClr val="FFCC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　日本語の語音の種類は、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</a:t>
            </a:r>
            <a:r>
              <a:rPr kumimoji="1" lang="ja-JP" altLang="en-US" sz="3600" dirty="0" smtClean="0"/>
              <a:t>おおむね１２５種類といわれている　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508518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しかし・・それは、一定の括りでしかない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5805264"/>
            <a:ext cx="741682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ほんとうは、音は、もっとたくさんある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45091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2800" u="sng" dirty="0" smtClean="0"/>
              <a:t>かな文字で表せるもの：５０音、ティ、フェなども含む</a:t>
            </a:r>
            <a:endParaRPr kumimoji="1" lang="ja-JP" alt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95536" y="2348880"/>
            <a:ext cx="8352928" cy="1800200"/>
          </a:xfrm>
          <a:prstGeom prst="roundRect">
            <a:avLst/>
          </a:prstGeom>
          <a:solidFill>
            <a:srgbClr val="FFFF00">
              <a:alpha val="38824"/>
            </a:srgbClr>
          </a:solidFill>
          <a:ln w="161925">
            <a:solidFill>
              <a:schemeClr val="accent2"/>
            </a:solidFill>
          </a:ln>
          <a:effectLst>
            <a:glow rad="228600">
              <a:srgbClr val="FF9999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 smtClean="0">
                <a:solidFill>
                  <a:schemeClr val="accent4"/>
                </a:solidFill>
              </a:rPr>
              <a:t>　　</a:t>
            </a:r>
            <a:r>
              <a:rPr lang="ja-JP" altLang="en-US" sz="7200" dirty="0" smtClean="0">
                <a:solidFill>
                  <a:schemeClr val="accent4"/>
                </a:solidFill>
              </a:rPr>
              <a:t>音のネットワーク</a:t>
            </a:r>
            <a:endParaRPr lang="ja-JP" altLang="en-US" sz="6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34352</TotalTime>
  <Words>5637</Words>
  <Application>Microsoft Office PowerPoint</Application>
  <PresentationFormat>画面に合わせる (4:3)</PresentationFormat>
  <Paragraphs>1551</Paragraphs>
  <Slides>157</Slides>
  <Notes>5</Notes>
  <HiddenSlides>0</HiddenSlides>
  <MMClips>18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157</vt:i4>
      </vt:variant>
    </vt:vector>
  </HeadingPairs>
  <TitlesOfParts>
    <vt:vector size="173" baseType="lpstr">
      <vt:lpstr>ＤＦＧえんえん体ＡW4</vt:lpstr>
      <vt:lpstr>ＤＦＧホラーＢW5</vt:lpstr>
      <vt:lpstr>ＤＦＧ角POPW9</vt:lpstr>
      <vt:lpstr>ＤＦＰ細丸ゴシック体Ｇ</vt:lpstr>
      <vt:lpstr>HGP創英角ﾎﾟｯﾌﾟ体</vt:lpstr>
      <vt:lpstr>HG正楷書体-PRO</vt:lpstr>
      <vt:lpstr>HG明朝E</vt:lpstr>
      <vt:lpstr>IWA GゴシックM</vt:lpstr>
      <vt:lpstr>ＭＳ Ｐゴシック</vt:lpstr>
      <vt:lpstr>ＭＳ Ｐ明朝</vt:lpstr>
      <vt:lpstr>メイリオ</vt:lpstr>
      <vt:lpstr>Arial</vt:lpstr>
      <vt:lpstr>Calibri</vt:lpstr>
      <vt:lpstr>DF音楽</vt:lpstr>
      <vt:lpstr>Webdings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ひらがなが　主に表す音の単位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FJ-USER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J.M</dc:creator>
  <cp:lastModifiedBy>葛西ことばのテーブル</cp:lastModifiedBy>
  <cp:revision>2300</cp:revision>
  <cp:lastPrinted>2017-04-10T00:29:01Z</cp:lastPrinted>
  <dcterms:created xsi:type="dcterms:W3CDTF">2008-03-13T21:13:47Z</dcterms:created>
  <dcterms:modified xsi:type="dcterms:W3CDTF">2017-04-10T00:31:02Z</dcterms:modified>
</cp:coreProperties>
</file>