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handoutMasterIdLst>
    <p:handoutMasterId r:id="rId157"/>
  </p:handoutMasterIdLst>
  <p:sldIdLst>
    <p:sldId id="2153" r:id="rId2"/>
    <p:sldId id="1382" r:id="rId3"/>
    <p:sldId id="1581" r:id="rId4"/>
    <p:sldId id="1746" r:id="rId5"/>
    <p:sldId id="2040" r:id="rId6"/>
    <p:sldId id="2041" r:id="rId7"/>
    <p:sldId id="1732" r:id="rId8"/>
    <p:sldId id="2024" r:id="rId9"/>
    <p:sldId id="2025" r:id="rId10"/>
    <p:sldId id="2027" r:id="rId11"/>
    <p:sldId id="2026" r:id="rId12"/>
    <p:sldId id="2169" r:id="rId13"/>
    <p:sldId id="2028" r:id="rId14"/>
    <p:sldId id="2010" r:id="rId15"/>
    <p:sldId id="2014" r:id="rId16"/>
    <p:sldId id="2029" r:id="rId17"/>
    <p:sldId id="2035" r:id="rId18"/>
    <p:sldId id="2117" r:id="rId19"/>
    <p:sldId id="2118" r:id="rId20"/>
    <p:sldId id="2119" r:id="rId21"/>
    <p:sldId id="2122" r:id="rId22"/>
    <p:sldId id="2125" r:id="rId23"/>
    <p:sldId id="2126" r:id="rId24"/>
    <p:sldId id="2129" r:id="rId25"/>
    <p:sldId id="2131" r:id="rId26"/>
    <p:sldId id="2231" r:id="rId27"/>
    <p:sldId id="2232" r:id="rId28"/>
    <p:sldId id="2132" r:id="rId29"/>
    <p:sldId id="2158" r:id="rId30"/>
    <p:sldId id="2159" r:id="rId31"/>
    <p:sldId id="2220" r:id="rId32"/>
    <p:sldId id="2133" r:id="rId33"/>
    <p:sldId id="2120" r:id="rId34"/>
    <p:sldId id="2121" r:id="rId35"/>
    <p:sldId id="2221" r:id="rId36"/>
    <p:sldId id="2219" r:id="rId37"/>
    <p:sldId id="2034" r:id="rId38"/>
    <p:sldId id="2167" r:id="rId39"/>
    <p:sldId id="2128" r:id="rId40"/>
    <p:sldId id="2163" r:id="rId41"/>
    <p:sldId id="2057" r:id="rId42"/>
    <p:sldId id="2060" r:id="rId43"/>
    <p:sldId id="2135" r:id="rId44"/>
    <p:sldId id="2136" r:id="rId45"/>
    <p:sldId id="2139" r:id="rId46"/>
    <p:sldId id="2144" r:id="rId47"/>
    <p:sldId id="2138" r:id="rId48"/>
    <p:sldId id="2145" r:id="rId49"/>
    <p:sldId id="2146" r:id="rId50"/>
    <p:sldId id="2157" r:id="rId51"/>
    <p:sldId id="2156" r:id="rId52"/>
    <p:sldId id="2195" r:id="rId53"/>
    <p:sldId id="2247" r:id="rId54"/>
    <p:sldId id="2147" r:id="rId55"/>
    <p:sldId id="2148" r:id="rId56"/>
    <p:sldId id="2229" r:id="rId57"/>
    <p:sldId id="2230" r:id="rId58"/>
    <p:sldId id="2155" r:id="rId59"/>
    <p:sldId id="2160" r:id="rId60"/>
    <p:sldId id="2161" r:id="rId61"/>
    <p:sldId id="2162" r:id="rId62"/>
    <p:sldId id="2065" r:id="rId63"/>
    <p:sldId id="2150" r:id="rId64"/>
    <p:sldId id="2001" r:id="rId65"/>
    <p:sldId id="2042" r:id="rId66"/>
    <p:sldId id="2043" r:id="rId67"/>
    <p:sldId id="2031" r:id="rId68"/>
    <p:sldId id="2039" r:id="rId69"/>
    <p:sldId id="2044" r:id="rId70"/>
    <p:sldId id="2032" r:id="rId71"/>
    <p:sldId id="2037" r:id="rId72"/>
    <p:sldId id="2164" r:id="rId73"/>
    <p:sldId id="2165" r:id="rId74"/>
    <p:sldId id="2052" r:id="rId75"/>
    <p:sldId id="2170" r:id="rId76"/>
    <p:sldId id="2168" r:id="rId77"/>
    <p:sldId id="2081" r:id="rId78"/>
    <p:sldId id="2182" r:id="rId79"/>
    <p:sldId id="2211" r:id="rId80"/>
    <p:sldId id="2222" r:id="rId81"/>
    <p:sldId id="2223" r:id="rId82"/>
    <p:sldId id="2224" r:id="rId83"/>
    <p:sldId id="2225" r:id="rId84"/>
    <p:sldId id="2210" r:id="rId85"/>
    <p:sldId id="2212" r:id="rId86"/>
    <p:sldId id="2213" r:id="rId87"/>
    <p:sldId id="2214" r:id="rId88"/>
    <p:sldId id="2215" r:id="rId89"/>
    <p:sldId id="2274" r:id="rId90"/>
    <p:sldId id="2216" r:id="rId91"/>
    <p:sldId id="2082" r:id="rId92"/>
    <p:sldId id="2016" r:id="rId93"/>
    <p:sldId id="2017" r:id="rId94"/>
    <p:sldId id="2143" r:id="rId95"/>
    <p:sldId id="2071" r:id="rId96"/>
    <p:sldId id="2226" r:id="rId97"/>
    <p:sldId id="2073" r:id="rId98"/>
    <p:sldId id="2188" r:id="rId99"/>
    <p:sldId id="2140" r:id="rId100"/>
    <p:sldId id="2166" r:id="rId101"/>
    <p:sldId id="2142" r:id="rId102"/>
    <p:sldId id="2187" r:id="rId103"/>
    <p:sldId id="2079" r:id="rId104"/>
    <p:sldId id="2078" r:id="rId105"/>
    <p:sldId id="2075" r:id="rId106"/>
    <p:sldId id="2227" r:id="rId107"/>
    <p:sldId id="2077" r:id="rId108"/>
    <p:sldId id="2072" r:id="rId109"/>
    <p:sldId id="2250" r:id="rId110"/>
    <p:sldId id="2173" r:id="rId111"/>
    <p:sldId id="2190" r:id="rId112"/>
    <p:sldId id="2228" r:id="rId113"/>
    <p:sldId id="2192" r:id="rId114"/>
    <p:sldId id="2174" r:id="rId115"/>
    <p:sldId id="2191" r:id="rId116"/>
    <p:sldId id="2193" r:id="rId117"/>
    <p:sldId id="2233" r:id="rId118"/>
    <p:sldId id="2234" r:id="rId119"/>
    <p:sldId id="2235" r:id="rId120"/>
    <p:sldId id="2236" r:id="rId121"/>
    <p:sldId id="2196" r:id="rId122"/>
    <p:sldId id="2197" r:id="rId123"/>
    <p:sldId id="2198" r:id="rId124"/>
    <p:sldId id="2180" r:id="rId125"/>
    <p:sldId id="2181" r:id="rId126"/>
    <p:sldId id="2244" r:id="rId127"/>
    <p:sldId id="2199" r:id="rId128"/>
    <p:sldId id="2246" r:id="rId129"/>
    <p:sldId id="2252" r:id="rId130"/>
    <p:sldId id="2251" r:id="rId131"/>
    <p:sldId id="2200" r:id="rId132"/>
    <p:sldId id="2201" r:id="rId133"/>
    <p:sldId id="2240" r:id="rId134"/>
    <p:sldId id="2253" r:id="rId135"/>
    <p:sldId id="2176" r:id="rId136"/>
    <p:sldId id="2177" r:id="rId137"/>
    <p:sldId id="2178" r:id="rId138"/>
    <p:sldId id="2179" r:id="rId139"/>
    <p:sldId id="2254" r:id="rId140"/>
    <p:sldId id="2255" r:id="rId141"/>
    <p:sldId id="2256" r:id="rId142"/>
    <p:sldId id="2258" r:id="rId143"/>
    <p:sldId id="2259" r:id="rId144"/>
    <p:sldId id="2257" r:id="rId145"/>
    <p:sldId id="2260" r:id="rId146"/>
    <p:sldId id="2261" r:id="rId147"/>
    <p:sldId id="2273" r:id="rId148"/>
    <p:sldId id="2263" r:id="rId149"/>
    <p:sldId id="2265" r:id="rId150"/>
    <p:sldId id="2269" r:id="rId151"/>
    <p:sldId id="2270" r:id="rId152"/>
    <p:sldId id="2271" r:id="rId153"/>
    <p:sldId id="2272" r:id="rId154"/>
    <p:sldId id="2262" r:id="rId15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66"/>
    <a:srgbClr val="FFFF99"/>
    <a:srgbClr val="CCFF99"/>
    <a:srgbClr val="FFCC66"/>
    <a:srgbClr val="99FF99"/>
    <a:srgbClr val="FFD9FF"/>
    <a:srgbClr val="CCFFFF"/>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935" autoAdjust="0"/>
  </p:normalViewPr>
  <p:slideViewPr>
    <p:cSldViewPr>
      <p:cViewPr varScale="1">
        <p:scale>
          <a:sx n="84" d="100"/>
          <a:sy n="84" d="100"/>
        </p:scale>
        <p:origin x="846" y="108"/>
      </p:cViewPr>
      <p:guideLst>
        <p:guide orient="horz" pos="2160"/>
        <p:guide pos="2880"/>
      </p:guideLst>
    </p:cSldViewPr>
  </p:slideViewPr>
  <p:outlineViewPr>
    <p:cViewPr>
      <p:scale>
        <a:sx n="33" d="100"/>
        <a:sy n="33" d="100"/>
      </p:scale>
      <p:origin x="0" y="10670"/>
    </p:cViewPr>
  </p:outlineViewPr>
  <p:notesTextViewPr>
    <p:cViewPr>
      <p:scale>
        <a:sx n="100" d="100"/>
        <a:sy n="100" d="100"/>
      </p:scale>
      <p:origin x="0" y="0"/>
    </p:cViewPr>
  </p:notesTextViewPr>
  <p:sorterViewPr>
    <p:cViewPr>
      <p:scale>
        <a:sx n="90" d="100"/>
        <a:sy n="90" d="100"/>
      </p:scale>
      <p:origin x="0" y="37320"/>
    </p:cViewPr>
  </p:sorterViewPr>
  <p:notesViewPr>
    <p:cSldViewPr>
      <p:cViewPr varScale="1">
        <p:scale>
          <a:sx n="36" d="100"/>
          <a:sy n="36" d="100"/>
        </p:scale>
        <p:origin x="-2189" y="-77"/>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1429" tIns="45715" rIns="91429" bIns="45715"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287"/>
            <a:ext cx="2918831" cy="495028"/>
          </a:xfrm>
          <a:prstGeom prst="rect">
            <a:avLst/>
          </a:prstGeom>
        </p:spPr>
        <p:txBody>
          <a:bodyPr vert="horz" lIns="91429" tIns="45715" rIns="91429"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7"/>
            <a:ext cx="2918831" cy="495028"/>
          </a:xfrm>
          <a:prstGeom prst="rect">
            <a:avLst/>
          </a:prstGeom>
        </p:spPr>
        <p:txBody>
          <a:bodyPr vert="horz" lIns="91429" tIns="45715" rIns="91429" bIns="45715" rtlCol="0" anchor="b"/>
          <a:lstStyle>
            <a:lvl1pPr algn="r">
              <a:defRPr sz="1200"/>
            </a:lvl1pPr>
          </a:lstStyle>
          <a:p>
            <a:fld id="{23A3AA6F-4969-4A07-9729-8E4617D4B31A}" type="slidenum">
              <a:rPr kumimoji="1" lang="ja-JP" altLang="en-US" smtClean="0"/>
              <a:pPr/>
              <a:t>‹#›</a:t>
            </a:fld>
            <a:endParaRPr kumimoji="1" lang="ja-JP" altLang="en-US"/>
          </a:p>
        </p:txBody>
      </p:sp>
    </p:spTree>
    <p:extLst>
      <p:ext uri="{BB962C8B-B14F-4D97-AF65-F5344CB8AC3E}">
        <p14:creationId xmlns:p14="http://schemas.microsoft.com/office/powerpoint/2010/main" val="267249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63491" name="Rectangle 3"/>
          <p:cNvSpPr>
            <a:spLocks noGrp="1" noChangeArrowheads="1"/>
          </p:cNvSpPr>
          <p:nvPr>
            <p:ph type="dt" idx="1"/>
          </p:nvPr>
        </p:nvSpPr>
        <p:spPr bwMode="auto">
          <a:xfrm>
            <a:off x="3815374" y="0"/>
            <a:ext cx="2918831" cy="493316"/>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7306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73577" y="4686500"/>
            <a:ext cx="5388610" cy="4439841"/>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3494" name="Rectangle 6"/>
          <p:cNvSpPr>
            <a:spLocks noGrp="1" noChangeArrowheads="1"/>
          </p:cNvSpPr>
          <p:nvPr>
            <p:ph type="ftr" sz="quarter" idx="4"/>
          </p:nvPr>
        </p:nvSpPr>
        <p:spPr bwMode="auto">
          <a:xfrm>
            <a:off x="0" y="9371286"/>
            <a:ext cx="2918831" cy="493316"/>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63495" name="Rectangle 7"/>
          <p:cNvSpPr>
            <a:spLocks noGrp="1" noChangeArrowheads="1"/>
          </p:cNvSpPr>
          <p:nvPr>
            <p:ph type="sldNum" sz="quarter" idx="5"/>
          </p:nvPr>
        </p:nvSpPr>
        <p:spPr bwMode="auto">
          <a:xfrm>
            <a:off x="3815374" y="9371286"/>
            <a:ext cx="2918831" cy="493316"/>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FD5CE260-59CD-4073-A8B6-C5AE95983FA4}" type="slidenum">
              <a:rPr lang="en-US" altLang="ja-JP"/>
              <a:pPr>
                <a:defRPr/>
              </a:pPr>
              <a:t>‹#›</a:t>
            </a:fld>
            <a:endParaRPr lang="en-US" altLang="ja-JP"/>
          </a:p>
        </p:txBody>
      </p:sp>
    </p:spTree>
    <p:extLst>
      <p:ext uri="{BB962C8B-B14F-4D97-AF65-F5344CB8AC3E}">
        <p14:creationId xmlns:p14="http://schemas.microsoft.com/office/powerpoint/2010/main" val="1559765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6C3D179-E473-421B-9183-9A36FAF80B03}" type="slidenum">
              <a:rPr lang="en-US" altLang="ja-JP" smtClean="0"/>
              <a:pPr/>
              <a:t>1</a:t>
            </a:fld>
            <a:endParaRPr lang="en-US" altLang="ja-JP" dirty="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altLang="ja-JP" dirty="0" smtClean="0"/>
          </a:p>
          <a:p>
            <a:pPr eaLnBrk="1" hangingPunct="1"/>
            <a:endParaRPr lang="en-US" altLang="ja-JP" dirty="0" smtClean="0"/>
          </a:p>
        </p:txBody>
      </p:sp>
    </p:spTree>
    <p:extLst>
      <p:ext uri="{BB962C8B-B14F-4D97-AF65-F5344CB8AC3E}">
        <p14:creationId xmlns:p14="http://schemas.microsoft.com/office/powerpoint/2010/main" val="4120486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146</a:t>
            </a:fld>
            <a:endParaRPr lang="en-US" altLang="ja-JP"/>
          </a:p>
        </p:txBody>
      </p:sp>
    </p:spTree>
    <p:extLst>
      <p:ext uri="{BB962C8B-B14F-4D97-AF65-F5344CB8AC3E}">
        <p14:creationId xmlns:p14="http://schemas.microsoft.com/office/powerpoint/2010/main" val="405426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2</a:t>
            </a:fld>
            <a:endParaRPr lang="en-US" altLang="ja-JP" dirty="0"/>
          </a:p>
        </p:txBody>
      </p:sp>
    </p:spTree>
    <p:extLst>
      <p:ext uri="{BB962C8B-B14F-4D97-AF65-F5344CB8AC3E}">
        <p14:creationId xmlns:p14="http://schemas.microsoft.com/office/powerpoint/2010/main" val="353280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9</a:t>
            </a:fld>
            <a:endParaRPr lang="en-US" altLang="ja-JP"/>
          </a:p>
        </p:txBody>
      </p:sp>
    </p:spTree>
    <p:extLst>
      <p:ext uri="{BB962C8B-B14F-4D97-AF65-F5344CB8AC3E}">
        <p14:creationId xmlns:p14="http://schemas.microsoft.com/office/powerpoint/2010/main" val="143958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10</a:t>
            </a:fld>
            <a:endParaRPr lang="en-US" altLang="ja-JP" dirty="0"/>
          </a:p>
        </p:txBody>
      </p:sp>
    </p:spTree>
    <p:extLst>
      <p:ext uri="{BB962C8B-B14F-4D97-AF65-F5344CB8AC3E}">
        <p14:creationId xmlns:p14="http://schemas.microsoft.com/office/powerpoint/2010/main" val="353280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11</a:t>
            </a:fld>
            <a:endParaRPr lang="en-US" altLang="ja-JP" dirty="0"/>
          </a:p>
        </p:txBody>
      </p:sp>
    </p:spTree>
    <p:extLst>
      <p:ext uri="{BB962C8B-B14F-4D97-AF65-F5344CB8AC3E}">
        <p14:creationId xmlns:p14="http://schemas.microsoft.com/office/powerpoint/2010/main" val="353280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12</a:t>
            </a:fld>
            <a:endParaRPr lang="en-US" altLang="ja-JP" dirty="0"/>
          </a:p>
        </p:txBody>
      </p:sp>
    </p:spTree>
    <p:extLst>
      <p:ext uri="{BB962C8B-B14F-4D97-AF65-F5344CB8AC3E}">
        <p14:creationId xmlns:p14="http://schemas.microsoft.com/office/powerpoint/2010/main" val="353280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13</a:t>
            </a:fld>
            <a:endParaRPr lang="en-US" altLang="ja-JP" dirty="0"/>
          </a:p>
        </p:txBody>
      </p:sp>
    </p:spTree>
    <p:extLst>
      <p:ext uri="{BB962C8B-B14F-4D97-AF65-F5344CB8AC3E}">
        <p14:creationId xmlns:p14="http://schemas.microsoft.com/office/powerpoint/2010/main" val="353280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43</a:t>
            </a:fld>
            <a:endParaRPr lang="en-US" altLang="ja-JP"/>
          </a:p>
        </p:txBody>
      </p:sp>
    </p:spTree>
    <p:extLst>
      <p:ext uri="{BB962C8B-B14F-4D97-AF65-F5344CB8AC3E}">
        <p14:creationId xmlns:p14="http://schemas.microsoft.com/office/powerpoint/2010/main" val="108450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47</a:t>
            </a:fld>
            <a:endParaRPr lang="en-US" altLang="ja-JP"/>
          </a:p>
        </p:txBody>
      </p:sp>
    </p:spTree>
    <p:extLst>
      <p:ext uri="{BB962C8B-B14F-4D97-AF65-F5344CB8AC3E}">
        <p14:creationId xmlns:p14="http://schemas.microsoft.com/office/powerpoint/2010/main" val="292741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B05132-3CD9-488F-927E-0D1BE1A14EFC}"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518D1E-4497-44BA-9715-EB0402FE27D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B4D7FC4-C2C6-413D-A08A-AC6548C04CC8}"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A1E69CED-AA3E-42D1-AD83-93BAC1B80976}"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fld id="{09AA99A5-6655-4243-B825-F1C6287998DA}" type="datetime1">
              <a:rPr lang="ja-JP" altLang="en-US"/>
              <a:pPr>
                <a:defRPr/>
              </a:pPr>
              <a:t>2017/9/17</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7AFF86F8-1AA2-4DB0-BC2E-3130B375F944}"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05A000D-CB5B-4482-85DD-DF2B0B044BE7}"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3DD1EE-61DD-40B2-A93C-B00C62EEDA9D}"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5BAD940-F1FC-41A7-AF5C-202504605C3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62BD0B-5545-4F37-AD92-E608D48B8562}"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BB7E5F7-5D59-41AB-815F-F6AE005BDE08}"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B15949E-5CA0-4C9C-BC5E-326730723102}"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B393F4B-1917-4277-BE78-543242E47881}"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9AE77AA-F494-4F61-A3F0-4ED6C892BB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3B08D723-5AE8-43B1-9027-9B65207A42F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5.png"/><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052513"/>
            <a:ext cx="9144000" cy="2592387"/>
          </a:xfrm>
          <a:prstGeom prst="rect">
            <a:avLst/>
          </a:prstGeom>
          <a:blipFill>
            <a:blip r:embed="rId3" cstate="print"/>
            <a:tile tx="0" ty="0" sx="100000" sy="100000" flip="none" algn="tl"/>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080" name="Text Box 3"/>
          <p:cNvSpPr txBox="1">
            <a:spLocks noChangeArrowheads="1"/>
          </p:cNvSpPr>
          <p:nvPr/>
        </p:nvSpPr>
        <p:spPr bwMode="auto">
          <a:xfrm>
            <a:off x="179388" y="188913"/>
            <a:ext cx="6121400" cy="523220"/>
          </a:xfrm>
          <a:prstGeom prst="rect">
            <a:avLst/>
          </a:prstGeom>
          <a:solidFill>
            <a:srgbClr val="FFCCFF">
              <a:alpha val="63921"/>
            </a:srgbClr>
          </a:solidFill>
          <a:ln w="9525">
            <a:noFill/>
            <a:miter lim="800000"/>
            <a:headEnd/>
            <a:tailEnd/>
          </a:ln>
        </p:spPr>
        <p:txBody>
          <a:bodyPr>
            <a:spAutoFit/>
          </a:bodyPr>
          <a:lstStyle/>
          <a:p>
            <a:pPr>
              <a:spcBef>
                <a:spcPct val="50000"/>
              </a:spcBef>
            </a:pPr>
            <a:r>
              <a:rPr lang="ja-JP" altLang="en-US" sz="2800" dirty="0" smtClean="0"/>
              <a:t>２０１７年</a:t>
            </a:r>
            <a:r>
              <a:rPr lang="en-US" altLang="ja-JP" sz="2800" dirty="0" smtClean="0"/>
              <a:t>9</a:t>
            </a:r>
            <a:r>
              <a:rPr lang="ja-JP" altLang="en-US" sz="2800" dirty="0" smtClean="0"/>
              <a:t>月</a:t>
            </a:r>
            <a:r>
              <a:rPr lang="ja-JP" altLang="en-US" sz="2800" dirty="0"/>
              <a:t>　ことばのテーブル学習会　</a:t>
            </a:r>
          </a:p>
        </p:txBody>
      </p:sp>
      <p:sp>
        <p:nvSpPr>
          <p:cNvPr id="2" name="テキスト ボックス 4"/>
          <p:cNvSpPr txBox="1">
            <a:spLocks noChangeArrowheads="1"/>
          </p:cNvSpPr>
          <p:nvPr/>
        </p:nvSpPr>
        <p:spPr bwMode="auto">
          <a:xfrm>
            <a:off x="4572000" y="4581525"/>
            <a:ext cx="4214813" cy="1570038"/>
          </a:xfrm>
          <a:prstGeom prst="rect">
            <a:avLst/>
          </a:prstGeom>
          <a:solidFill>
            <a:srgbClr val="FFC000">
              <a:alpha val="76862"/>
            </a:srgbClr>
          </a:solidFill>
          <a:ln w="9525">
            <a:noFill/>
            <a:miter lim="800000"/>
            <a:headEnd/>
            <a:tailEnd/>
          </a:ln>
          <a:effectLst>
            <a:softEdge rad="63500"/>
          </a:effectLst>
        </p:spPr>
        <p:txBody>
          <a:bodyPr>
            <a:spAutoFit/>
          </a:bodyPr>
          <a:lstStyle/>
          <a:p>
            <a:pPr>
              <a:defRPr/>
            </a:pPr>
            <a:r>
              <a:rPr lang="ja-JP" altLang="en-US" sz="2800" dirty="0"/>
              <a:t>言語・学習指導室</a:t>
            </a:r>
            <a:endParaRPr lang="en-US" altLang="ja-JP" sz="2800" dirty="0"/>
          </a:p>
          <a:p>
            <a:pPr>
              <a:defRPr/>
            </a:pPr>
            <a:r>
              <a:rPr lang="ja-JP" altLang="en-US" sz="3200" dirty="0"/>
              <a:t>葛西ことばのテーブル</a:t>
            </a:r>
          </a:p>
          <a:p>
            <a:pPr>
              <a:defRPr/>
            </a:pPr>
            <a:r>
              <a:rPr lang="ja-JP" altLang="en-US" sz="2400" dirty="0"/>
              <a:t>　　　　</a:t>
            </a:r>
            <a:r>
              <a:rPr lang="ja-JP" altLang="en-US" sz="3600" dirty="0"/>
              <a:t>三好純太</a:t>
            </a:r>
            <a:endParaRPr lang="ja-JP" altLang="en-US" dirty="0"/>
          </a:p>
        </p:txBody>
      </p:sp>
      <p:sp>
        <p:nvSpPr>
          <p:cNvPr id="3" name="テキスト ボックス 5"/>
          <p:cNvSpPr txBox="1">
            <a:spLocks noChangeArrowheads="1"/>
          </p:cNvSpPr>
          <p:nvPr/>
        </p:nvSpPr>
        <p:spPr bwMode="auto">
          <a:xfrm>
            <a:off x="1187624" y="2348880"/>
            <a:ext cx="6984776" cy="769441"/>
          </a:xfrm>
          <a:prstGeom prst="rect">
            <a:avLst/>
          </a:prstGeom>
          <a:solidFill>
            <a:schemeClr val="accent3"/>
          </a:solidFill>
          <a:ln w="9525">
            <a:noFill/>
            <a:miter lim="800000"/>
            <a:headEnd/>
            <a:tailEnd/>
          </a:ln>
          <a:effectLst>
            <a:softEdge rad="127000"/>
          </a:effectLst>
        </p:spPr>
        <p:txBody>
          <a:bodyPr wrap="square">
            <a:spAutoFit/>
          </a:bodyPr>
          <a:lstStyle/>
          <a:p>
            <a:pPr indent="179388">
              <a:defRPr/>
            </a:pPr>
            <a:r>
              <a:rPr lang="ja-JP" altLang="en-US" sz="4400" dirty="0" smtClean="0"/>
              <a:t>～動詞について考える</a:t>
            </a:r>
            <a:r>
              <a:rPr lang="en-US" altLang="ja-JP" sz="4400" dirty="0" smtClean="0"/>
              <a:t>Ⅰ</a:t>
            </a:r>
            <a:r>
              <a:rPr lang="ja-JP" altLang="en-US" sz="4400" dirty="0" smtClean="0"/>
              <a:t>～</a:t>
            </a:r>
            <a:endParaRPr lang="ja-JP" altLang="en-US" sz="4000" dirty="0"/>
          </a:p>
        </p:txBody>
      </p:sp>
      <p:sp>
        <p:nvSpPr>
          <p:cNvPr id="3088" name="テキスト ボックス 6"/>
          <p:cNvSpPr txBox="1">
            <a:spLocks noChangeArrowheads="1"/>
          </p:cNvSpPr>
          <p:nvPr/>
        </p:nvSpPr>
        <p:spPr bwMode="auto">
          <a:xfrm>
            <a:off x="755576" y="1557338"/>
            <a:ext cx="8136904" cy="646331"/>
          </a:xfrm>
          <a:prstGeom prst="rect">
            <a:avLst/>
          </a:prstGeom>
          <a:noFill/>
          <a:ln w="9525">
            <a:noFill/>
            <a:miter lim="800000"/>
            <a:headEnd/>
            <a:tailEnd/>
          </a:ln>
        </p:spPr>
        <p:txBody>
          <a:bodyPr wrap="square">
            <a:spAutoFit/>
          </a:bodyPr>
          <a:lstStyle/>
          <a:p>
            <a:r>
              <a:rPr lang="ja-JP" altLang="en-US" sz="3600" dirty="0"/>
              <a:t>キーワードから考えることばの学習</a:t>
            </a:r>
            <a:r>
              <a:rPr lang="ja-JP" altLang="en-US" sz="3600" dirty="0" smtClean="0"/>
              <a:t>（</a:t>
            </a:r>
            <a:r>
              <a:rPr lang="en-US" altLang="ja-JP" sz="3600" dirty="0" smtClean="0"/>
              <a:t>18</a:t>
            </a:r>
            <a:r>
              <a:rPr lang="ja-JP" altLang="en-US" sz="3600" dirty="0" smtClean="0"/>
              <a:t>）</a:t>
            </a:r>
            <a:endParaRPr lang="ja-JP" altLang="en-US" sz="3600" dirty="0"/>
          </a:p>
        </p:txBody>
      </p:sp>
      <p:grpSp>
        <p:nvGrpSpPr>
          <p:cNvPr id="24" name="グループ化 23"/>
          <p:cNvGrpSpPr/>
          <p:nvPr/>
        </p:nvGrpSpPr>
        <p:grpSpPr>
          <a:xfrm>
            <a:off x="2843808" y="4653136"/>
            <a:ext cx="1673264" cy="1472164"/>
            <a:chOff x="2699792" y="4653137"/>
            <a:chExt cx="1673264" cy="1472164"/>
          </a:xfrm>
        </p:grpSpPr>
        <p:sp>
          <p:nvSpPr>
            <p:cNvPr id="21" name="正方形/長方形 20"/>
            <p:cNvSpPr/>
            <p:nvPr/>
          </p:nvSpPr>
          <p:spPr>
            <a:xfrm>
              <a:off x="2843808" y="4869160"/>
              <a:ext cx="664912" cy="429381"/>
            </a:xfrm>
            <a:prstGeom prst="rect">
              <a:avLst/>
            </a:prstGeom>
            <a:solidFill>
              <a:srgbClr val="FF6699"/>
            </a:solidFill>
            <a:ln>
              <a:noFill/>
            </a:ln>
            <a:effectLst>
              <a:reflection blurRad="6350" stA="50000" endA="300" endPos="900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2699792" y="5301208"/>
              <a:ext cx="651613" cy="0"/>
            </a:xfrm>
            <a:prstGeom prst="line">
              <a:avLst/>
            </a:prstGeom>
            <a:ln w="317500">
              <a:solidFill>
                <a:srgbClr val="FF000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771800" y="5517232"/>
              <a:ext cx="597312" cy="0"/>
            </a:xfrm>
            <a:prstGeom prst="line">
              <a:avLst/>
            </a:prstGeom>
            <a:ln w="317500">
              <a:solidFill>
                <a:srgbClr val="7030A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771800" y="5733256"/>
              <a:ext cx="597312" cy="0"/>
            </a:xfrm>
            <a:prstGeom prst="line">
              <a:avLst/>
            </a:prstGeom>
            <a:ln w="317500">
              <a:solidFill>
                <a:srgbClr val="00B050"/>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10" name="円柱 9"/>
            <p:cNvSpPr/>
            <p:nvPr/>
          </p:nvSpPr>
          <p:spPr>
            <a:xfrm rot="5400000">
              <a:off x="2944358" y="4696602"/>
              <a:ext cx="1472164" cy="1385233"/>
            </a:xfrm>
            <a:prstGeom prst="can">
              <a:avLst/>
            </a:prstGeom>
            <a:solidFill>
              <a:srgbClr val="00B0F0"/>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323528" y="4581128"/>
            <a:ext cx="1911260" cy="1656184"/>
            <a:chOff x="611560" y="4581129"/>
            <a:chExt cx="1911260" cy="1656184"/>
          </a:xfrm>
        </p:grpSpPr>
        <p:cxnSp>
          <p:nvCxnSpPr>
            <p:cNvPr id="40" name="直線コネクタ 39"/>
            <p:cNvCxnSpPr/>
            <p:nvPr/>
          </p:nvCxnSpPr>
          <p:spPr>
            <a:xfrm>
              <a:off x="611560" y="5253203"/>
              <a:ext cx="651613" cy="0"/>
            </a:xfrm>
            <a:prstGeom prst="line">
              <a:avLst/>
            </a:prstGeom>
            <a:ln w="317500">
              <a:solidFill>
                <a:srgbClr val="FF000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65861" y="5557236"/>
              <a:ext cx="597312" cy="0"/>
            </a:xfrm>
            <a:prstGeom prst="line">
              <a:avLst/>
            </a:prstGeom>
            <a:ln w="317500">
              <a:solidFill>
                <a:srgbClr val="7030A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20162" y="5810598"/>
              <a:ext cx="597312" cy="0"/>
            </a:xfrm>
            <a:prstGeom prst="line">
              <a:avLst/>
            </a:prstGeom>
            <a:ln w="317500">
              <a:solidFill>
                <a:srgbClr val="00B050"/>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7" name="円柱 6"/>
            <p:cNvSpPr/>
            <p:nvPr/>
          </p:nvSpPr>
          <p:spPr>
            <a:xfrm rot="5400000">
              <a:off x="669896" y="4882832"/>
              <a:ext cx="1656184" cy="1052777"/>
            </a:xfrm>
            <a:prstGeom prst="can">
              <a:avLst/>
            </a:prstGeom>
            <a:solidFill>
              <a:srgbClr val="FF6600"/>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柱 8"/>
            <p:cNvSpPr/>
            <p:nvPr/>
          </p:nvSpPr>
          <p:spPr>
            <a:xfrm rot="5400000">
              <a:off x="1509851" y="4978984"/>
              <a:ext cx="1194798" cy="831140"/>
            </a:xfrm>
            <a:prstGeom prst="can">
              <a:avLst/>
            </a:prstGeom>
            <a:solidFill>
              <a:srgbClr val="66FF33"/>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187624" y="4869160"/>
              <a:ext cx="554093" cy="429381"/>
            </a:xfrm>
            <a:prstGeom prst="rect">
              <a:avLst/>
            </a:prstGeom>
            <a:solidFill>
              <a:srgbClr val="FFFF00"/>
            </a:solidFill>
            <a:ln>
              <a:noFill/>
            </a:ln>
            <a:effectLst>
              <a:reflection blurRad="6350" stA="50000" endA="300" endPos="900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857907" y="5010509"/>
              <a:ext cx="387865" cy="429381"/>
            </a:xfrm>
            <a:prstGeom prst="rect">
              <a:avLst/>
            </a:prstGeom>
            <a:solidFill>
              <a:srgbClr val="00FFFF"/>
            </a:solidFill>
            <a:ln>
              <a:noFill/>
            </a:ln>
            <a:effectLst>
              <a:reflection blurRad="6350" stA="50000" endA="300" endPos="900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decel="50000" autoRev="1" fill="hold" nodeType="clickEffect">
                                  <p:stCondLst>
                                    <p:cond delay="0"/>
                                  </p:stCondLst>
                                  <p:endCondLst>
                                    <p:cond evt="onNext" delay="0">
                                      <p:tgtEl>
                                        <p:sldTgt/>
                                      </p:tgtEl>
                                    </p:cond>
                                  </p:endCondLst>
                                  <p:childTnLst>
                                    <p:animMotion origin="layout" path="M 4.72222E-6 -4.81481E-6 L -0.12466 -4.81481E-6 " pathEditMode="relative" rAng="0" ptsTypes="AA">
                                      <p:cBhvr>
                                        <p:cTn id="6" dur="3000" fill="hold"/>
                                        <p:tgtEl>
                                          <p:spTgt spid="24"/>
                                        </p:tgtEl>
                                        <p:attrNameLst>
                                          <p:attrName>ppt_x</p:attrName>
                                          <p:attrName>ppt_y</p:attrName>
                                        </p:attrNameLst>
                                      </p:cBhvr>
                                      <p:rCtr x="-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3"/>
          <p:cNvSpPr txBox="1">
            <a:spLocks noChangeArrowheads="1"/>
          </p:cNvSpPr>
          <p:nvPr/>
        </p:nvSpPr>
        <p:spPr bwMode="auto">
          <a:xfrm>
            <a:off x="1187624" y="2708920"/>
            <a:ext cx="6912768" cy="83099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800" dirty="0" smtClean="0"/>
              <a:t>日本語の動詞の基礎知識</a:t>
            </a:r>
            <a:endParaRPr lang="ja-JP" altLang="en-US" sz="4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9752" y="334839"/>
            <a:ext cx="4464496" cy="707886"/>
          </a:xfrm>
          <a:prstGeom prst="rect">
            <a:avLst/>
          </a:prstGeom>
          <a:solidFill>
            <a:srgbClr val="CCFF99"/>
          </a:solidFill>
          <a:ln>
            <a:solidFill>
              <a:schemeClr val="tx2"/>
            </a:solidFill>
          </a:ln>
        </p:spPr>
        <p:txBody>
          <a:bodyPr wrap="square" rtlCol="0">
            <a:spAutoFit/>
          </a:bodyPr>
          <a:lstStyle/>
          <a:p>
            <a:pPr indent="182563"/>
            <a:r>
              <a:rPr lang="ja-JP" altLang="en-US" sz="4000" dirty="0" smtClean="0">
                <a:solidFill>
                  <a:schemeClr val="accent4"/>
                </a:solidFill>
              </a:rPr>
              <a:t>古語の完了の「つ」</a:t>
            </a:r>
            <a:endParaRPr kumimoji="1" lang="ja-JP" altLang="en-US" sz="4000" dirty="0">
              <a:solidFill>
                <a:schemeClr val="accent4"/>
              </a:solidFill>
            </a:endParaRPr>
          </a:p>
        </p:txBody>
      </p:sp>
      <p:sp>
        <p:nvSpPr>
          <p:cNvPr id="5" name="テキスト ボックス 4"/>
          <p:cNvSpPr txBox="1"/>
          <p:nvPr/>
        </p:nvSpPr>
        <p:spPr>
          <a:xfrm>
            <a:off x="1547664" y="1268760"/>
            <a:ext cx="6120680" cy="707886"/>
          </a:xfrm>
          <a:prstGeom prst="rect">
            <a:avLst/>
          </a:prstGeom>
          <a:solidFill>
            <a:srgbClr val="FFD9FF"/>
          </a:solidFill>
          <a:ln>
            <a:noFill/>
          </a:ln>
          <a:effectLst>
            <a:outerShdw blurRad="50800" dist="38100" dir="2700000" algn="tl" rotWithShape="0">
              <a:prstClr val="black">
                <a:alpha val="40000"/>
              </a:prstClr>
            </a:outerShdw>
          </a:effectLst>
        </p:spPr>
        <p:txBody>
          <a:bodyPr wrap="square" rtlCol="0">
            <a:spAutoFit/>
          </a:bodyPr>
          <a:lstStyle/>
          <a:p>
            <a:pPr indent="182563"/>
            <a:r>
              <a:rPr lang="ja-JP" altLang="en-US" sz="4000" dirty="0" smtClean="0">
                <a:solidFill>
                  <a:schemeClr val="accent4"/>
                </a:solidFill>
              </a:rPr>
              <a:t>見るべき</a:t>
            </a:r>
            <a:r>
              <a:rPr lang="ja-JP" altLang="en-US" sz="4000" dirty="0" err="1" smtClean="0">
                <a:solidFill>
                  <a:schemeClr val="accent4"/>
                </a:solidFill>
              </a:rPr>
              <a:t>ほ</a:t>
            </a:r>
            <a:r>
              <a:rPr lang="ja-JP" altLang="en-US" sz="4000" dirty="0" smtClean="0">
                <a:solidFill>
                  <a:schemeClr val="accent4"/>
                </a:solidFill>
              </a:rPr>
              <a:t>どのことは見</a:t>
            </a:r>
            <a:r>
              <a:rPr lang="ja-JP" altLang="en-US" sz="4000" dirty="0" err="1" smtClean="0">
                <a:solidFill>
                  <a:srgbClr val="C00000"/>
                </a:solidFill>
              </a:rPr>
              <a:t>つ</a:t>
            </a:r>
            <a:endParaRPr kumimoji="1" lang="ja-JP" altLang="en-US" sz="4000" dirty="0">
              <a:solidFill>
                <a:srgbClr val="C00000"/>
              </a:solidFill>
            </a:endParaRPr>
          </a:p>
        </p:txBody>
      </p:sp>
      <p:sp>
        <p:nvSpPr>
          <p:cNvPr id="6" name="テキスト ボックス 5"/>
          <p:cNvSpPr txBox="1"/>
          <p:nvPr/>
        </p:nvSpPr>
        <p:spPr>
          <a:xfrm>
            <a:off x="3851920" y="2132856"/>
            <a:ext cx="4680520" cy="646331"/>
          </a:xfrm>
          <a:prstGeom prst="rect">
            <a:avLst/>
          </a:prstGeom>
          <a:solidFill>
            <a:srgbClr val="FFFFCC"/>
          </a:solidFill>
          <a:ln>
            <a:noFill/>
          </a:ln>
          <a:effectLst>
            <a:softEdge rad="63500"/>
          </a:effectLst>
        </p:spPr>
        <p:txBody>
          <a:bodyPr wrap="square" rtlCol="0">
            <a:spAutoFit/>
          </a:bodyPr>
          <a:lstStyle/>
          <a:p>
            <a:pPr indent="182563"/>
            <a:r>
              <a:rPr lang="ja-JP" altLang="en-US" sz="3600" dirty="0" smtClean="0">
                <a:solidFill>
                  <a:schemeClr val="accent4"/>
                </a:solidFill>
              </a:rPr>
              <a:t>平家物語「壇ノ浦」より</a:t>
            </a:r>
            <a:endParaRPr kumimoji="1" lang="ja-JP" altLang="en-US" sz="3600" dirty="0">
              <a:solidFill>
                <a:schemeClr val="accent4"/>
              </a:solidFill>
            </a:endParaRPr>
          </a:p>
        </p:txBody>
      </p:sp>
      <p:sp>
        <p:nvSpPr>
          <p:cNvPr id="7" name="テキスト ボックス 6"/>
          <p:cNvSpPr txBox="1"/>
          <p:nvPr/>
        </p:nvSpPr>
        <p:spPr>
          <a:xfrm>
            <a:off x="611560" y="3284984"/>
            <a:ext cx="8280920" cy="1323439"/>
          </a:xfrm>
          <a:prstGeom prst="rect">
            <a:avLst/>
          </a:prstGeom>
          <a:solidFill>
            <a:schemeClr val="accent3">
              <a:lumMod val="95000"/>
            </a:schemeClr>
          </a:solidFill>
          <a:ln>
            <a:noFill/>
          </a:ln>
          <a:effectLst>
            <a:outerShdw blurRad="50800" dist="38100" dir="2700000" algn="tl" rotWithShape="0">
              <a:prstClr val="black">
                <a:alpha val="40000"/>
              </a:prstClr>
            </a:outerShdw>
          </a:effectLst>
        </p:spPr>
        <p:txBody>
          <a:bodyPr wrap="square" rtlCol="0">
            <a:spAutoFit/>
          </a:bodyPr>
          <a:lstStyle/>
          <a:p>
            <a:pPr indent="182563"/>
            <a:r>
              <a:rPr lang="ja-JP" altLang="en-US" sz="4000" dirty="0" smtClean="0">
                <a:solidFill>
                  <a:schemeClr val="accent4"/>
                </a:solidFill>
              </a:rPr>
              <a:t>見なければならないものは</a:t>
            </a:r>
            <a:endParaRPr lang="en-US" altLang="ja-JP" sz="4000" dirty="0" smtClean="0">
              <a:solidFill>
                <a:schemeClr val="accent4"/>
              </a:solidFill>
            </a:endParaRPr>
          </a:p>
          <a:p>
            <a:pPr indent="182563"/>
            <a:r>
              <a:rPr lang="ja-JP" altLang="en-US" sz="4000" dirty="0" smtClean="0">
                <a:solidFill>
                  <a:schemeClr val="accent4"/>
                </a:solidFill>
              </a:rPr>
              <a:t>　　　　　　　　　　　　　</a:t>
            </a:r>
            <a:r>
              <a:rPr lang="ja-JP" altLang="en-US" sz="4000" dirty="0" smtClean="0">
                <a:solidFill>
                  <a:srgbClr val="C00000"/>
                </a:solidFill>
              </a:rPr>
              <a:t>確かに見届けた</a:t>
            </a:r>
            <a:endParaRPr kumimoji="1" lang="ja-JP" altLang="en-US" sz="4000" dirty="0">
              <a:solidFill>
                <a:srgbClr val="C00000"/>
              </a:solidFill>
            </a:endParaRPr>
          </a:p>
        </p:txBody>
      </p:sp>
      <p:sp>
        <p:nvSpPr>
          <p:cNvPr id="8" name="テキスト ボックス 7"/>
          <p:cNvSpPr txBox="1"/>
          <p:nvPr/>
        </p:nvSpPr>
        <p:spPr>
          <a:xfrm>
            <a:off x="1403648" y="4941168"/>
            <a:ext cx="6912768" cy="707886"/>
          </a:xfrm>
          <a:prstGeom prst="rect">
            <a:avLst/>
          </a:prstGeom>
          <a:solidFill>
            <a:srgbClr val="FFFF66"/>
          </a:solidFill>
          <a:ln>
            <a:solidFill>
              <a:schemeClr val="tx2"/>
            </a:solidFill>
            <a:prstDash val="sysDash"/>
          </a:ln>
        </p:spPr>
        <p:txBody>
          <a:bodyPr wrap="square" rtlCol="0">
            <a:spAutoFit/>
          </a:bodyPr>
          <a:lstStyle/>
          <a:p>
            <a:pPr indent="182563"/>
            <a:r>
              <a:rPr lang="ja-JP" altLang="en-US" sz="4000" dirty="0" smtClean="0">
                <a:solidFill>
                  <a:schemeClr val="accent4"/>
                </a:solidFill>
              </a:rPr>
              <a:t>「つ」＝意志や強意を表現する</a:t>
            </a:r>
            <a:endParaRPr kumimoji="1" lang="ja-JP" altLang="en-US" sz="4000" dirty="0">
              <a:solidFill>
                <a:schemeClr val="accent4"/>
              </a:solidFill>
            </a:endParaRPr>
          </a:p>
        </p:txBody>
      </p:sp>
      <p:sp>
        <p:nvSpPr>
          <p:cNvPr id="9" name="テキスト ボックス 8"/>
          <p:cNvSpPr txBox="1"/>
          <p:nvPr/>
        </p:nvSpPr>
        <p:spPr>
          <a:xfrm>
            <a:off x="323528" y="2564904"/>
            <a:ext cx="3635896" cy="646331"/>
          </a:xfrm>
          <a:prstGeom prst="rect">
            <a:avLst/>
          </a:prstGeom>
          <a:noFill/>
          <a:ln>
            <a:noFill/>
          </a:ln>
          <a:effectLst>
            <a:softEdge rad="63500"/>
          </a:effectLst>
        </p:spPr>
        <p:txBody>
          <a:bodyPr wrap="square" rtlCol="0">
            <a:spAutoFit/>
          </a:bodyPr>
          <a:lstStyle/>
          <a:p>
            <a:pPr indent="182563"/>
            <a:r>
              <a:rPr lang="ja-JP" altLang="en-US" sz="3600" dirty="0" smtClean="0">
                <a:solidFill>
                  <a:schemeClr val="accent4"/>
                </a:solidFill>
              </a:rPr>
              <a:t>口語訳すれば・・</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843808" y="332656"/>
            <a:ext cx="3816424" cy="707886"/>
          </a:xfrm>
          <a:prstGeom prst="rect">
            <a:avLst/>
          </a:prstGeom>
          <a:solidFill>
            <a:srgbClr val="CCFFFF"/>
          </a:solidFill>
          <a:ln>
            <a:noFill/>
          </a:ln>
          <a:effectLst>
            <a:softEdge rad="31750"/>
          </a:effectLst>
        </p:spPr>
        <p:txBody>
          <a:bodyPr wrap="square" rtlCol="0">
            <a:spAutoFit/>
          </a:bodyPr>
          <a:lstStyle/>
          <a:p>
            <a:pPr indent="274638"/>
            <a:r>
              <a:rPr lang="ja-JP" altLang="en-US" sz="4000" dirty="0" smtClean="0">
                <a:solidFill>
                  <a:schemeClr val="accent4"/>
                </a:solidFill>
              </a:rPr>
              <a:t>「た」に思うこと</a:t>
            </a:r>
            <a:endParaRPr kumimoji="1" lang="ja-JP" altLang="en-US" sz="4000" dirty="0">
              <a:solidFill>
                <a:schemeClr val="accent4"/>
              </a:solidFill>
            </a:endParaRPr>
          </a:p>
        </p:txBody>
      </p:sp>
      <p:sp>
        <p:nvSpPr>
          <p:cNvPr id="3" name="テキスト ボックス 2"/>
          <p:cNvSpPr txBox="1"/>
          <p:nvPr/>
        </p:nvSpPr>
        <p:spPr>
          <a:xfrm>
            <a:off x="755576" y="1296053"/>
            <a:ext cx="7920880" cy="584775"/>
          </a:xfrm>
          <a:prstGeom prst="rect">
            <a:avLst/>
          </a:prstGeom>
          <a:solidFill>
            <a:schemeClr val="bg1"/>
          </a:solidFill>
          <a:ln>
            <a:solidFill>
              <a:schemeClr val="tx2"/>
            </a:solidFill>
          </a:ln>
        </p:spPr>
        <p:txBody>
          <a:bodyPr wrap="square" rtlCol="0">
            <a:spAutoFit/>
          </a:bodyPr>
          <a:lstStyle/>
          <a:p>
            <a:pPr indent="92075"/>
            <a:r>
              <a:rPr lang="ja-JP" altLang="en-US" sz="3200" dirty="0" smtClean="0">
                <a:solidFill>
                  <a:schemeClr val="accent4"/>
                </a:solidFill>
              </a:rPr>
              <a:t>さまざまな意味を負う、現在の「た」</a:t>
            </a:r>
            <a:r>
              <a:rPr lang="ja-JP" altLang="en-US" sz="1600" dirty="0" smtClean="0">
                <a:solidFill>
                  <a:schemeClr val="accent4"/>
                </a:solidFill>
              </a:rPr>
              <a:t>　</a:t>
            </a:r>
            <a:r>
              <a:rPr lang="ja-JP" altLang="en-US" sz="3200" dirty="0" smtClean="0">
                <a:solidFill>
                  <a:schemeClr val="accent4"/>
                </a:solidFill>
              </a:rPr>
              <a:t>は難しい</a:t>
            </a:r>
            <a:endParaRPr lang="en-US" altLang="ja-JP" sz="3200" dirty="0" smtClean="0">
              <a:solidFill>
                <a:schemeClr val="accent4"/>
              </a:solidFill>
            </a:endParaRPr>
          </a:p>
        </p:txBody>
      </p:sp>
      <p:sp>
        <p:nvSpPr>
          <p:cNvPr id="4" name="テキスト ボックス 3"/>
          <p:cNvSpPr txBox="1"/>
          <p:nvPr/>
        </p:nvSpPr>
        <p:spPr>
          <a:xfrm>
            <a:off x="467544" y="3501008"/>
            <a:ext cx="8352928" cy="2554545"/>
          </a:xfrm>
          <a:prstGeom prst="rect">
            <a:avLst/>
          </a:prstGeom>
          <a:solidFill>
            <a:schemeClr val="bg1"/>
          </a:solidFill>
          <a:ln>
            <a:solidFill>
              <a:schemeClr val="tx2"/>
            </a:solidFill>
            <a:prstDash val="dash"/>
          </a:ln>
        </p:spPr>
        <p:txBody>
          <a:bodyPr wrap="square" rtlCol="0">
            <a:spAutoFit/>
          </a:bodyPr>
          <a:lstStyle/>
          <a:p>
            <a:r>
              <a:rPr lang="ja-JP" altLang="en-US" sz="3200" dirty="0" smtClean="0">
                <a:solidFill>
                  <a:schemeClr val="accent4"/>
                </a:solidFill>
              </a:rPr>
              <a:t>発達障害の子どもにとって</a:t>
            </a:r>
            <a:endParaRPr lang="en-US" altLang="ja-JP" sz="3200" dirty="0" smtClean="0">
              <a:solidFill>
                <a:schemeClr val="accent4"/>
              </a:solidFill>
            </a:endParaRPr>
          </a:p>
          <a:p>
            <a:r>
              <a:rPr lang="ja-JP" altLang="en-US" sz="3200" dirty="0" smtClean="0">
                <a:solidFill>
                  <a:schemeClr val="accent4"/>
                </a:solidFill>
              </a:rPr>
              <a:t>異なる意味を持つ助動詞を覚え使い分けるのと</a:t>
            </a:r>
            <a:endParaRPr lang="en-US" altLang="ja-JP" sz="3200" dirty="0" smtClean="0">
              <a:solidFill>
                <a:schemeClr val="accent4"/>
              </a:solidFill>
            </a:endParaRPr>
          </a:p>
          <a:p>
            <a:r>
              <a:rPr lang="ja-JP" altLang="en-US" sz="3200" dirty="0" smtClean="0">
                <a:solidFill>
                  <a:schemeClr val="accent4"/>
                </a:solidFill>
              </a:rPr>
              <a:t>　　　ひとつの助動詞の多様な意味を</a:t>
            </a:r>
            <a:endParaRPr lang="en-US" altLang="ja-JP" sz="3200" dirty="0" smtClean="0">
              <a:solidFill>
                <a:schemeClr val="accent4"/>
              </a:solidFill>
            </a:endParaRPr>
          </a:p>
          <a:p>
            <a:r>
              <a:rPr lang="ja-JP" altLang="en-US" sz="3200" dirty="0" smtClean="0">
                <a:solidFill>
                  <a:schemeClr val="accent4"/>
                </a:solidFill>
              </a:rPr>
              <a:t>　　　　　　　　文脈から判断するのと</a:t>
            </a:r>
            <a:endParaRPr lang="en-US" altLang="ja-JP" sz="3200" dirty="0" smtClean="0">
              <a:solidFill>
                <a:schemeClr val="accent4"/>
              </a:solidFill>
            </a:endParaRPr>
          </a:p>
          <a:p>
            <a:r>
              <a:rPr lang="ja-JP" altLang="en-US" sz="3200" dirty="0" smtClean="0">
                <a:solidFill>
                  <a:schemeClr val="accent4"/>
                </a:solidFill>
              </a:rPr>
              <a:t>　　　　　　　　　　　　　　どちらが易しいだろうか・・</a:t>
            </a:r>
            <a:endParaRPr kumimoji="1" lang="ja-JP" altLang="en-US" sz="4000" dirty="0">
              <a:solidFill>
                <a:schemeClr val="accent4"/>
              </a:solidFill>
            </a:endParaRPr>
          </a:p>
        </p:txBody>
      </p:sp>
      <p:sp>
        <p:nvSpPr>
          <p:cNvPr id="5" name="テキスト ボックス 4"/>
          <p:cNvSpPr txBox="1"/>
          <p:nvPr/>
        </p:nvSpPr>
        <p:spPr>
          <a:xfrm>
            <a:off x="755576" y="2420888"/>
            <a:ext cx="7920880" cy="584775"/>
          </a:xfrm>
          <a:prstGeom prst="rect">
            <a:avLst/>
          </a:prstGeom>
          <a:solidFill>
            <a:schemeClr val="bg1"/>
          </a:solidFill>
          <a:ln>
            <a:solidFill>
              <a:schemeClr val="tx2"/>
            </a:solidFill>
          </a:ln>
        </p:spPr>
        <p:txBody>
          <a:bodyPr wrap="square" rtlCol="0">
            <a:spAutoFit/>
          </a:bodyPr>
          <a:lstStyle/>
          <a:p>
            <a:r>
              <a:rPr lang="ja-JP" altLang="en-US" sz="3200" dirty="0" smtClean="0">
                <a:solidFill>
                  <a:schemeClr val="accent4"/>
                </a:solidFill>
              </a:rPr>
              <a:t>その意味は文脈で判断しなければならない</a:t>
            </a:r>
            <a:endParaRPr kumimoji="1"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692929"/>
            <a:ext cx="8712968" cy="1754326"/>
          </a:xfrm>
          <a:prstGeom prst="rect">
            <a:avLst/>
          </a:prstGeom>
          <a:solidFill>
            <a:srgbClr val="CCFF99"/>
          </a:solidFill>
          <a:ln>
            <a:noFill/>
          </a:ln>
        </p:spPr>
        <p:txBody>
          <a:bodyPr wrap="square" rtlCol="0">
            <a:spAutoFit/>
          </a:bodyPr>
          <a:lstStyle/>
          <a:p>
            <a:r>
              <a:rPr lang="ja-JP" altLang="en-US" sz="3600" dirty="0" smtClean="0">
                <a:solidFill>
                  <a:schemeClr val="accent4"/>
                </a:solidFill>
              </a:rPr>
              <a:t>助動詞には、もともとは基本的な動詞だった　</a:t>
            </a:r>
            <a:endParaRPr lang="en-US" altLang="ja-JP" sz="3600" dirty="0" smtClean="0">
              <a:solidFill>
                <a:schemeClr val="accent4"/>
              </a:solidFill>
            </a:endParaRPr>
          </a:p>
          <a:p>
            <a:r>
              <a:rPr lang="ja-JP" altLang="en-US" sz="3600" dirty="0" smtClean="0">
                <a:solidFill>
                  <a:schemeClr val="accent4"/>
                </a:solidFill>
              </a:rPr>
              <a:t>　　　ものが、基本的であるが故に</a:t>
            </a:r>
            <a:endParaRPr lang="en-US" altLang="ja-JP" sz="3600" dirty="0" smtClean="0">
              <a:solidFill>
                <a:schemeClr val="accent4"/>
              </a:solidFill>
            </a:endParaRPr>
          </a:p>
          <a:p>
            <a:r>
              <a:rPr lang="ja-JP" altLang="en-US" sz="3600" dirty="0" smtClean="0">
                <a:solidFill>
                  <a:schemeClr val="accent4"/>
                </a:solidFill>
              </a:rPr>
              <a:t>　　　　　　　　　　</a:t>
            </a:r>
            <a:r>
              <a:rPr kumimoji="1" lang="ja-JP" altLang="en-US" sz="3600" dirty="0" smtClean="0">
                <a:solidFill>
                  <a:schemeClr val="accent4"/>
                </a:solidFill>
              </a:rPr>
              <a:t>さまざまな動詞と結びつき</a:t>
            </a:r>
            <a:endParaRPr kumimoji="1" lang="ja-JP" altLang="en-US" sz="3600" dirty="0">
              <a:solidFill>
                <a:schemeClr val="accent4"/>
              </a:solidFill>
            </a:endParaRPr>
          </a:p>
        </p:txBody>
      </p:sp>
      <p:sp>
        <p:nvSpPr>
          <p:cNvPr id="3" name="テキスト ボックス 2"/>
          <p:cNvSpPr txBox="1"/>
          <p:nvPr/>
        </p:nvSpPr>
        <p:spPr>
          <a:xfrm>
            <a:off x="681256" y="3197887"/>
            <a:ext cx="8280920" cy="584775"/>
          </a:xfrm>
          <a:prstGeom prst="rect">
            <a:avLst/>
          </a:prstGeom>
          <a:solidFill>
            <a:schemeClr val="accent3"/>
          </a:solidFill>
          <a:ln>
            <a:noFill/>
          </a:ln>
          <a:effectLst>
            <a:softEdge rad="63500"/>
          </a:effectLst>
        </p:spPr>
        <p:txBody>
          <a:bodyPr wrap="square" rtlCol="0">
            <a:spAutoFit/>
          </a:bodyPr>
          <a:lstStyle/>
          <a:p>
            <a:r>
              <a:rPr lang="ja-JP" altLang="en-US" sz="3200" b="1" dirty="0" smtClean="0">
                <a:solidFill>
                  <a:srgbClr val="C00000"/>
                </a:solidFill>
              </a:rPr>
              <a:t>＊</a:t>
            </a:r>
            <a:r>
              <a:rPr lang="ja-JP" altLang="en-US" sz="3200" dirty="0" smtClean="0">
                <a:solidFill>
                  <a:schemeClr val="accent4"/>
                </a:solidFill>
              </a:rPr>
              <a:t>古語の助動詞「</a:t>
            </a:r>
            <a:r>
              <a:rPr lang="ja-JP" altLang="en-US" sz="3200" dirty="0" smtClean="0">
                <a:solidFill>
                  <a:srgbClr val="C00000"/>
                </a:solidFill>
              </a:rPr>
              <a:t>つ</a:t>
            </a:r>
            <a:r>
              <a:rPr lang="ja-JP" altLang="en-US" sz="3200" dirty="0" smtClean="0">
                <a:solidFill>
                  <a:schemeClr val="accent4"/>
                </a:solidFill>
              </a:rPr>
              <a:t>」の元は、動詞「棄（う）</a:t>
            </a:r>
            <a:r>
              <a:rPr lang="ja-JP" altLang="en-US" sz="3200" dirty="0" smtClean="0">
                <a:solidFill>
                  <a:srgbClr val="C00000"/>
                </a:solidFill>
              </a:rPr>
              <a:t>つ</a:t>
            </a:r>
            <a:r>
              <a:rPr lang="ja-JP" altLang="en-US" sz="3200" dirty="0" smtClean="0">
                <a:solidFill>
                  <a:schemeClr val="accent4"/>
                </a:solidFill>
              </a:rPr>
              <a:t>」</a:t>
            </a:r>
            <a:endParaRPr kumimoji="1" lang="ja-JP" altLang="en-US" sz="3200" dirty="0">
              <a:solidFill>
                <a:schemeClr val="accent4"/>
              </a:solidFill>
            </a:endParaRPr>
          </a:p>
        </p:txBody>
      </p:sp>
      <p:sp>
        <p:nvSpPr>
          <p:cNvPr id="4" name="テキスト ボックス 3"/>
          <p:cNvSpPr txBox="1"/>
          <p:nvPr/>
        </p:nvSpPr>
        <p:spPr>
          <a:xfrm>
            <a:off x="275486" y="2496328"/>
            <a:ext cx="8712968" cy="646331"/>
          </a:xfrm>
          <a:prstGeom prst="rect">
            <a:avLst/>
          </a:prstGeom>
          <a:solidFill>
            <a:srgbClr val="FFFF99"/>
          </a:solidFill>
          <a:ln>
            <a:noFill/>
          </a:ln>
        </p:spPr>
        <p:txBody>
          <a:bodyPr wrap="square" rtlCol="0">
            <a:spAutoFit/>
          </a:bodyPr>
          <a:lstStyle/>
          <a:p>
            <a:r>
              <a:rPr lang="ja-JP" altLang="en-US" sz="3600" dirty="0" smtClean="0">
                <a:solidFill>
                  <a:schemeClr val="accent4"/>
                </a:solidFill>
              </a:rPr>
              <a:t>　“助”動詞として、裏方に回ったものも多い</a:t>
            </a:r>
            <a:endParaRPr kumimoji="1" lang="ja-JP" altLang="en-US" sz="3600" dirty="0">
              <a:solidFill>
                <a:schemeClr val="accent4"/>
              </a:solidFill>
            </a:endParaRPr>
          </a:p>
        </p:txBody>
      </p:sp>
      <p:sp>
        <p:nvSpPr>
          <p:cNvPr id="5" name="テキスト ボックス 4"/>
          <p:cNvSpPr txBox="1"/>
          <p:nvPr/>
        </p:nvSpPr>
        <p:spPr>
          <a:xfrm>
            <a:off x="275486" y="3933056"/>
            <a:ext cx="8784976" cy="1200329"/>
          </a:xfrm>
          <a:prstGeom prst="rect">
            <a:avLst/>
          </a:prstGeom>
          <a:solidFill>
            <a:srgbClr val="FFCCFF"/>
          </a:solidFill>
          <a:ln>
            <a:noFill/>
          </a:ln>
          <a:effectLst>
            <a:softEdge rad="63500"/>
          </a:effectLst>
        </p:spPr>
        <p:txBody>
          <a:bodyPr wrap="square" rtlCol="0">
            <a:spAutoFit/>
          </a:bodyPr>
          <a:lstStyle/>
          <a:p>
            <a:r>
              <a:rPr lang="ja-JP" altLang="en-US" sz="3600" dirty="0" smtClean="0">
                <a:solidFill>
                  <a:schemeClr val="accent4"/>
                </a:solidFill>
              </a:rPr>
              <a:t>さまざまな気持ちや、状況、時間の表現を、</a:t>
            </a:r>
            <a:endParaRPr lang="en-US" altLang="ja-JP" sz="3600" dirty="0" smtClean="0">
              <a:solidFill>
                <a:schemeClr val="accent4"/>
              </a:solidFill>
            </a:endParaRPr>
          </a:p>
          <a:p>
            <a:r>
              <a:rPr lang="ja-JP" altLang="en-US" sz="3600" dirty="0" smtClean="0">
                <a:solidFill>
                  <a:schemeClr val="accent4"/>
                </a:solidFill>
              </a:rPr>
              <a:t>　　　　　　その１語でカバーできる助動詞は</a:t>
            </a:r>
            <a:endParaRPr kumimoji="1" lang="ja-JP" altLang="en-US" sz="3600" dirty="0">
              <a:solidFill>
                <a:schemeClr val="accent4"/>
              </a:solidFill>
            </a:endParaRPr>
          </a:p>
        </p:txBody>
      </p:sp>
      <p:sp>
        <p:nvSpPr>
          <p:cNvPr id="6" name="テキスト ボックス 5"/>
          <p:cNvSpPr txBox="1"/>
          <p:nvPr/>
        </p:nvSpPr>
        <p:spPr>
          <a:xfrm>
            <a:off x="744933" y="5784348"/>
            <a:ext cx="7846082" cy="646331"/>
          </a:xfrm>
          <a:prstGeom prst="rect">
            <a:avLst/>
          </a:prstGeom>
          <a:solidFill>
            <a:srgbClr val="CCFFFF"/>
          </a:solidFill>
          <a:ln>
            <a:noFill/>
          </a:ln>
        </p:spPr>
        <p:txBody>
          <a:bodyPr wrap="square" rtlCol="0">
            <a:spAutoFit/>
          </a:bodyPr>
          <a:lstStyle/>
          <a:p>
            <a:r>
              <a:rPr lang="ja-JP" altLang="en-US" sz="3600" dirty="0" smtClean="0">
                <a:solidFill>
                  <a:schemeClr val="accent4"/>
                </a:solidFill>
              </a:rPr>
              <a:t>コミュニケーションを支える重要な</a:t>
            </a:r>
            <a:r>
              <a:rPr kumimoji="1" lang="ja-JP" altLang="en-US" sz="3600" dirty="0" smtClean="0">
                <a:solidFill>
                  <a:schemeClr val="accent4"/>
                </a:solidFill>
              </a:rPr>
              <a:t>ことば</a:t>
            </a:r>
            <a:endParaRPr kumimoji="1" lang="ja-JP" altLang="en-US" sz="3600" dirty="0">
              <a:solidFill>
                <a:schemeClr val="accent4"/>
              </a:solidFill>
            </a:endParaRPr>
          </a:p>
        </p:txBody>
      </p:sp>
      <p:sp>
        <p:nvSpPr>
          <p:cNvPr id="7" name="テキスト ボックス 6"/>
          <p:cNvSpPr txBox="1"/>
          <p:nvPr/>
        </p:nvSpPr>
        <p:spPr>
          <a:xfrm>
            <a:off x="251520" y="108154"/>
            <a:ext cx="2016224" cy="584775"/>
          </a:xfrm>
          <a:prstGeom prst="rect">
            <a:avLst/>
          </a:prstGeom>
          <a:solidFill>
            <a:schemeClr val="accent3"/>
          </a:solidFill>
          <a:ln>
            <a:noFill/>
          </a:ln>
          <a:effectLst>
            <a:softEdge rad="63500"/>
          </a:effectLst>
        </p:spPr>
        <p:txBody>
          <a:bodyPr wrap="square" rtlCol="0">
            <a:spAutoFit/>
          </a:bodyPr>
          <a:lstStyle/>
          <a:p>
            <a:r>
              <a:rPr lang="ja-JP" altLang="en-US" sz="3200" dirty="0" smtClean="0">
                <a:solidFill>
                  <a:schemeClr val="accent4"/>
                </a:solidFill>
              </a:rPr>
              <a:t>ところで・・</a:t>
            </a:r>
            <a:endParaRPr kumimoji="1" lang="ja-JP" altLang="en-US" sz="3200" dirty="0">
              <a:solidFill>
                <a:schemeClr val="accent4"/>
              </a:solidFill>
            </a:endParaRPr>
          </a:p>
        </p:txBody>
      </p:sp>
      <p:sp>
        <p:nvSpPr>
          <p:cNvPr id="8" name="テキスト ボックス 7"/>
          <p:cNvSpPr txBox="1"/>
          <p:nvPr/>
        </p:nvSpPr>
        <p:spPr>
          <a:xfrm>
            <a:off x="2637455" y="5151641"/>
            <a:ext cx="4368522" cy="584775"/>
          </a:xfrm>
          <a:prstGeom prst="rect">
            <a:avLst/>
          </a:prstGeom>
          <a:solidFill>
            <a:schemeClr val="accent3"/>
          </a:solidFill>
          <a:ln>
            <a:noFill/>
          </a:ln>
          <a:effectLst>
            <a:softEdge rad="63500"/>
          </a:effectLst>
        </p:spPr>
        <p:txBody>
          <a:bodyPr wrap="square" rtlCol="0">
            <a:spAutoFit/>
          </a:bodyPr>
          <a:lstStyle/>
          <a:p>
            <a:r>
              <a:rPr lang="ja-JP" altLang="en-US" sz="3200" dirty="0" smtClean="0">
                <a:solidFill>
                  <a:schemeClr val="accent4"/>
                </a:solidFill>
              </a:rPr>
              <a:t>その成り立ちから見ても</a:t>
            </a:r>
            <a:endParaRPr kumimoji="1" lang="ja-JP" altLang="en-US" sz="32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1052736"/>
            <a:ext cx="8568952" cy="1938992"/>
          </a:xfrm>
          <a:prstGeom prst="rect">
            <a:avLst/>
          </a:prstGeom>
          <a:solidFill>
            <a:srgbClr val="CCFF99"/>
          </a:solidFill>
          <a:ln>
            <a:noFill/>
          </a:ln>
        </p:spPr>
        <p:txBody>
          <a:bodyPr wrap="square" rtlCol="0">
            <a:spAutoFit/>
          </a:bodyPr>
          <a:lstStyle/>
          <a:p>
            <a:r>
              <a:rPr lang="ja-JP" altLang="en-US" sz="4000" dirty="0" smtClean="0">
                <a:solidFill>
                  <a:schemeClr val="accent4"/>
                </a:solidFill>
              </a:rPr>
              <a:t>助動詞が使えない発達障害の子どもは</a:t>
            </a:r>
            <a:endParaRPr lang="en-US" altLang="ja-JP" sz="4000" dirty="0" smtClean="0">
              <a:solidFill>
                <a:schemeClr val="accent4"/>
              </a:solidFill>
            </a:endParaRPr>
          </a:p>
          <a:p>
            <a:r>
              <a:rPr kumimoji="1" lang="ja-JP" altLang="en-US" sz="4000" dirty="0" smtClean="0">
                <a:solidFill>
                  <a:schemeClr val="accent4"/>
                </a:solidFill>
              </a:rPr>
              <a:t>　コミュニケーションに大きなハンデを</a:t>
            </a:r>
            <a:endParaRPr kumimoji="1" lang="en-US" altLang="ja-JP" sz="4000" dirty="0" smtClean="0">
              <a:solidFill>
                <a:schemeClr val="accent4"/>
              </a:solidFill>
            </a:endParaRPr>
          </a:p>
          <a:p>
            <a:r>
              <a:rPr lang="ja-JP" altLang="en-US" sz="4000" dirty="0" smtClean="0">
                <a:solidFill>
                  <a:schemeClr val="accent4"/>
                </a:solidFill>
              </a:rPr>
              <a:t>　　　　　　　　　　　　　　　　　持っている</a:t>
            </a:r>
            <a:endParaRPr kumimoji="1" lang="ja-JP" altLang="en-US" sz="4000" dirty="0">
              <a:solidFill>
                <a:schemeClr val="accent4"/>
              </a:solidFill>
            </a:endParaRPr>
          </a:p>
        </p:txBody>
      </p:sp>
      <p:sp>
        <p:nvSpPr>
          <p:cNvPr id="6" name="テキスト ボックス 5"/>
          <p:cNvSpPr txBox="1"/>
          <p:nvPr/>
        </p:nvSpPr>
        <p:spPr>
          <a:xfrm>
            <a:off x="323528" y="332656"/>
            <a:ext cx="1584176" cy="646331"/>
          </a:xfrm>
          <a:prstGeom prst="rect">
            <a:avLst/>
          </a:prstGeom>
          <a:noFill/>
          <a:ln>
            <a:noFill/>
          </a:ln>
        </p:spPr>
        <p:txBody>
          <a:bodyPr wrap="square" rtlCol="0">
            <a:spAutoFit/>
          </a:bodyPr>
          <a:lstStyle/>
          <a:p>
            <a:r>
              <a:rPr lang="ja-JP" altLang="en-US" sz="3600" dirty="0" smtClean="0">
                <a:solidFill>
                  <a:schemeClr val="accent4"/>
                </a:solidFill>
              </a:rPr>
              <a:t>だから</a:t>
            </a:r>
            <a:endParaRPr kumimoji="1" lang="ja-JP" altLang="en-US" sz="3600" dirty="0">
              <a:solidFill>
                <a:schemeClr val="accent4"/>
              </a:solidFill>
            </a:endParaRPr>
          </a:p>
        </p:txBody>
      </p:sp>
      <p:pic>
        <p:nvPicPr>
          <p:cNvPr id="55297" name="Picture 1"/>
          <p:cNvPicPr>
            <a:picLocks noChangeAspect="1" noChangeArrowheads="1"/>
          </p:cNvPicPr>
          <p:nvPr/>
        </p:nvPicPr>
        <p:blipFill>
          <a:blip r:embed="rId2" cstate="print"/>
          <a:srcRect/>
          <a:stretch>
            <a:fillRect/>
          </a:stretch>
        </p:blipFill>
        <p:spPr bwMode="auto">
          <a:xfrm>
            <a:off x="2267744" y="4293096"/>
            <a:ext cx="1512168" cy="1731243"/>
          </a:xfrm>
          <a:prstGeom prst="rect">
            <a:avLst/>
          </a:prstGeom>
          <a:noFill/>
          <a:ln w="9525">
            <a:noFill/>
            <a:miter lim="800000"/>
            <a:headEnd/>
            <a:tailEnd/>
          </a:ln>
        </p:spPr>
      </p:pic>
      <p:sp>
        <p:nvSpPr>
          <p:cNvPr id="8" name="角丸四角形吹き出し 7"/>
          <p:cNvSpPr/>
          <p:nvPr/>
        </p:nvSpPr>
        <p:spPr>
          <a:xfrm>
            <a:off x="1547664" y="3284984"/>
            <a:ext cx="2808312" cy="1152128"/>
          </a:xfrm>
          <a:prstGeom prst="wedgeRoundRectCallout">
            <a:avLst>
              <a:gd name="adj1" fmla="val -20276"/>
              <a:gd name="adj2" fmla="val 48390"/>
              <a:gd name="adj3" fmla="val 16667"/>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accent4"/>
                </a:solidFill>
              </a:rPr>
              <a:t>ぼくも</a:t>
            </a:r>
            <a:endParaRPr kumimoji="1" lang="en-US" altLang="ja-JP" sz="3200" dirty="0" smtClean="0">
              <a:solidFill>
                <a:schemeClr val="accent4"/>
              </a:solidFill>
            </a:endParaRPr>
          </a:p>
          <a:p>
            <a:pPr algn="ctr"/>
            <a:r>
              <a:rPr kumimoji="1" lang="ja-JP" altLang="en-US" sz="3200" dirty="0" smtClean="0">
                <a:solidFill>
                  <a:schemeClr val="accent4"/>
                </a:solidFill>
              </a:rPr>
              <a:t>あそび</a:t>
            </a:r>
            <a:r>
              <a:rPr kumimoji="1" lang="ja-JP" altLang="en-US" sz="3200" dirty="0" smtClean="0">
                <a:solidFill>
                  <a:srgbClr val="C00000"/>
                </a:solidFill>
              </a:rPr>
              <a:t>たい・・</a:t>
            </a:r>
            <a:endParaRPr kumimoji="1" lang="ja-JP" altLang="en-US" sz="3200" dirty="0">
              <a:solidFill>
                <a:srgbClr val="C00000"/>
              </a:solidFill>
            </a:endParaRPr>
          </a:p>
        </p:txBody>
      </p:sp>
      <p:grpSp>
        <p:nvGrpSpPr>
          <p:cNvPr id="52" name="グループ化 51"/>
          <p:cNvGrpSpPr/>
          <p:nvPr/>
        </p:nvGrpSpPr>
        <p:grpSpPr>
          <a:xfrm>
            <a:off x="5436096" y="4005064"/>
            <a:ext cx="1728192" cy="1872208"/>
            <a:chOff x="5436096" y="4005064"/>
            <a:chExt cx="1728192" cy="1872208"/>
          </a:xfrm>
        </p:grpSpPr>
        <p:grpSp>
          <p:nvGrpSpPr>
            <p:cNvPr id="34" name="グループ化 33"/>
            <p:cNvGrpSpPr/>
            <p:nvPr/>
          </p:nvGrpSpPr>
          <p:grpSpPr>
            <a:xfrm>
              <a:off x="5436096" y="4005064"/>
              <a:ext cx="1728192" cy="1872208"/>
              <a:chOff x="3021013" y="1916113"/>
              <a:chExt cx="2786062" cy="3036887"/>
            </a:xfrm>
          </p:grpSpPr>
          <p:grpSp>
            <p:nvGrpSpPr>
              <p:cNvPr id="35" name="グループ化 19"/>
              <p:cNvGrpSpPr/>
              <p:nvPr/>
            </p:nvGrpSpPr>
            <p:grpSpPr>
              <a:xfrm>
                <a:off x="3021013" y="1916113"/>
                <a:ext cx="2786062" cy="3036887"/>
                <a:chOff x="3021013" y="1916113"/>
                <a:chExt cx="2786062" cy="3036887"/>
              </a:xfrm>
            </p:grpSpPr>
            <p:sp>
              <p:nvSpPr>
                <p:cNvPr id="38" name="フリーフォーム 37"/>
                <p:cNvSpPr/>
                <p:nvPr/>
              </p:nvSpPr>
              <p:spPr>
                <a:xfrm>
                  <a:off x="3021013" y="3429000"/>
                  <a:ext cx="2786062" cy="1524000"/>
                </a:xfrm>
                <a:custGeom>
                  <a:avLst/>
                  <a:gdLst>
                    <a:gd name="connsiteX0" fmla="*/ 620739 w 2784819"/>
                    <a:gd name="connsiteY0" fmla="*/ 91440 h 1524000"/>
                    <a:gd name="connsiteX1" fmla="*/ 453099 w 2784819"/>
                    <a:gd name="connsiteY1" fmla="*/ 121920 h 1524000"/>
                    <a:gd name="connsiteX2" fmla="*/ 331179 w 2784819"/>
                    <a:gd name="connsiteY2" fmla="*/ 152400 h 1524000"/>
                    <a:gd name="connsiteX3" fmla="*/ 224499 w 2784819"/>
                    <a:gd name="connsiteY3" fmla="*/ 213360 h 1524000"/>
                    <a:gd name="connsiteX4" fmla="*/ 133059 w 2784819"/>
                    <a:gd name="connsiteY4" fmla="*/ 259080 h 1524000"/>
                    <a:gd name="connsiteX5" fmla="*/ 102579 w 2784819"/>
                    <a:gd name="connsiteY5" fmla="*/ 304800 h 1524000"/>
                    <a:gd name="connsiteX6" fmla="*/ 87339 w 2784819"/>
                    <a:gd name="connsiteY6" fmla="*/ 350520 h 1524000"/>
                    <a:gd name="connsiteX7" fmla="*/ 11139 w 2784819"/>
                    <a:gd name="connsiteY7" fmla="*/ 487680 h 1524000"/>
                    <a:gd name="connsiteX8" fmla="*/ 26379 w 2784819"/>
                    <a:gd name="connsiteY8" fmla="*/ 914400 h 1524000"/>
                    <a:gd name="connsiteX9" fmla="*/ 41619 w 2784819"/>
                    <a:gd name="connsiteY9" fmla="*/ 960120 h 1524000"/>
                    <a:gd name="connsiteX10" fmla="*/ 87339 w 2784819"/>
                    <a:gd name="connsiteY10" fmla="*/ 990600 h 1524000"/>
                    <a:gd name="connsiteX11" fmla="*/ 102579 w 2784819"/>
                    <a:gd name="connsiteY11" fmla="*/ 1036320 h 1524000"/>
                    <a:gd name="connsiteX12" fmla="*/ 194019 w 2784819"/>
                    <a:gd name="connsiteY12" fmla="*/ 1097280 h 1524000"/>
                    <a:gd name="connsiteX13" fmla="*/ 239739 w 2784819"/>
                    <a:gd name="connsiteY13" fmla="*/ 1127760 h 1524000"/>
                    <a:gd name="connsiteX14" fmla="*/ 285459 w 2784819"/>
                    <a:gd name="connsiteY14" fmla="*/ 1158240 h 1524000"/>
                    <a:gd name="connsiteX15" fmla="*/ 331179 w 2784819"/>
                    <a:gd name="connsiteY15" fmla="*/ 1173480 h 1524000"/>
                    <a:gd name="connsiteX16" fmla="*/ 361659 w 2784819"/>
                    <a:gd name="connsiteY16" fmla="*/ 1127760 h 1524000"/>
                    <a:gd name="connsiteX17" fmla="*/ 392139 w 2784819"/>
                    <a:gd name="connsiteY17" fmla="*/ 1036320 h 1524000"/>
                    <a:gd name="connsiteX18" fmla="*/ 422619 w 2784819"/>
                    <a:gd name="connsiteY18" fmla="*/ 990600 h 1524000"/>
                    <a:gd name="connsiteX19" fmla="*/ 453099 w 2784819"/>
                    <a:gd name="connsiteY19" fmla="*/ 899160 h 1524000"/>
                    <a:gd name="connsiteX20" fmla="*/ 407379 w 2784819"/>
                    <a:gd name="connsiteY20" fmla="*/ 807720 h 1524000"/>
                    <a:gd name="connsiteX21" fmla="*/ 376899 w 2784819"/>
                    <a:gd name="connsiteY21" fmla="*/ 685800 h 1524000"/>
                    <a:gd name="connsiteX22" fmla="*/ 361659 w 2784819"/>
                    <a:gd name="connsiteY22" fmla="*/ 640080 h 1524000"/>
                    <a:gd name="connsiteX23" fmla="*/ 376899 w 2784819"/>
                    <a:gd name="connsiteY23" fmla="*/ 548640 h 1524000"/>
                    <a:gd name="connsiteX24" fmla="*/ 468339 w 2784819"/>
                    <a:gd name="connsiteY24" fmla="*/ 502920 h 1524000"/>
                    <a:gd name="connsiteX25" fmla="*/ 559779 w 2784819"/>
                    <a:gd name="connsiteY25" fmla="*/ 441960 h 1524000"/>
                    <a:gd name="connsiteX26" fmla="*/ 651219 w 2784819"/>
                    <a:gd name="connsiteY26" fmla="*/ 411480 h 1524000"/>
                    <a:gd name="connsiteX27" fmla="*/ 696939 w 2784819"/>
                    <a:gd name="connsiteY27" fmla="*/ 396240 h 1524000"/>
                    <a:gd name="connsiteX28" fmla="*/ 757899 w 2784819"/>
                    <a:gd name="connsiteY28" fmla="*/ 381000 h 1524000"/>
                    <a:gd name="connsiteX29" fmla="*/ 773139 w 2784819"/>
                    <a:gd name="connsiteY29" fmla="*/ 426720 h 1524000"/>
                    <a:gd name="connsiteX30" fmla="*/ 727419 w 2784819"/>
                    <a:gd name="connsiteY30" fmla="*/ 594360 h 1524000"/>
                    <a:gd name="connsiteX31" fmla="*/ 712179 w 2784819"/>
                    <a:gd name="connsiteY31" fmla="*/ 868680 h 1524000"/>
                    <a:gd name="connsiteX32" fmla="*/ 696939 w 2784819"/>
                    <a:gd name="connsiteY32" fmla="*/ 944880 h 1524000"/>
                    <a:gd name="connsiteX33" fmla="*/ 712179 w 2784819"/>
                    <a:gd name="connsiteY33" fmla="*/ 1097280 h 1524000"/>
                    <a:gd name="connsiteX34" fmla="*/ 727419 w 2784819"/>
                    <a:gd name="connsiteY34" fmla="*/ 1143000 h 1524000"/>
                    <a:gd name="connsiteX35" fmla="*/ 757899 w 2784819"/>
                    <a:gd name="connsiteY35" fmla="*/ 1249680 h 1524000"/>
                    <a:gd name="connsiteX36" fmla="*/ 773139 w 2784819"/>
                    <a:gd name="connsiteY36" fmla="*/ 1463040 h 1524000"/>
                    <a:gd name="connsiteX37" fmla="*/ 834099 w 2784819"/>
                    <a:gd name="connsiteY37" fmla="*/ 1478280 h 1524000"/>
                    <a:gd name="connsiteX38" fmla="*/ 925539 w 2784819"/>
                    <a:gd name="connsiteY38" fmla="*/ 1493520 h 1524000"/>
                    <a:gd name="connsiteX39" fmla="*/ 1001739 w 2784819"/>
                    <a:gd name="connsiteY39" fmla="*/ 1508760 h 1524000"/>
                    <a:gd name="connsiteX40" fmla="*/ 1169379 w 2784819"/>
                    <a:gd name="connsiteY40" fmla="*/ 1524000 h 1524000"/>
                    <a:gd name="connsiteX41" fmla="*/ 1626579 w 2784819"/>
                    <a:gd name="connsiteY41" fmla="*/ 1508760 h 1524000"/>
                    <a:gd name="connsiteX42" fmla="*/ 1687539 w 2784819"/>
                    <a:gd name="connsiteY42" fmla="*/ 1493520 h 1524000"/>
                    <a:gd name="connsiteX43" fmla="*/ 1794219 w 2784819"/>
                    <a:gd name="connsiteY43" fmla="*/ 1478280 h 1524000"/>
                    <a:gd name="connsiteX44" fmla="*/ 2083779 w 2784819"/>
                    <a:gd name="connsiteY44" fmla="*/ 1447800 h 1524000"/>
                    <a:gd name="connsiteX45" fmla="*/ 2083779 w 2784819"/>
                    <a:gd name="connsiteY45" fmla="*/ 731520 h 1524000"/>
                    <a:gd name="connsiteX46" fmla="*/ 2068539 w 2784819"/>
                    <a:gd name="connsiteY46" fmla="*/ 594360 h 1524000"/>
                    <a:gd name="connsiteX47" fmla="*/ 2053299 w 2784819"/>
                    <a:gd name="connsiteY47" fmla="*/ 548640 h 1524000"/>
                    <a:gd name="connsiteX48" fmla="*/ 2007579 w 2784819"/>
                    <a:gd name="connsiteY48" fmla="*/ 518160 h 1524000"/>
                    <a:gd name="connsiteX49" fmla="*/ 2236179 w 2784819"/>
                    <a:gd name="connsiteY49" fmla="*/ 487680 h 1524000"/>
                    <a:gd name="connsiteX50" fmla="*/ 2373339 w 2784819"/>
                    <a:gd name="connsiteY50" fmla="*/ 563880 h 1524000"/>
                    <a:gd name="connsiteX51" fmla="*/ 2464779 w 2784819"/>
                    <a:gd name="connsiteY51" fmla="*/ 640080 h 1524000"/>
                    <a:gd name="connsiteX52" fmla="*/ 2510499 w 2784819"/>
                    <a:gd name="connsiteY52" fmla="*/ 670560 h 1524000"/>
                    <a:gd name="connsiteX53" fmla="*/ 2510499 w 2784819"/>
                    <a:gd name="connsiteY53" fmla="*/ 853440 h 1524000"/>
                    <a:gd name="connsiteX54" fmla="*/ 2449539 w 2784819"/>
                    <a:gd name="connsiteY54" fmla="*/ 944880 h 1524000"/>
                    <a:gd name="connsiteX55" fmla="*/ 2434299 w 2784819"/>
                    <a:gd name="connsiteY55" fmla="*/ 990600 h 1524000"/>
                    <a:gd name="connsiteX56" fmla="*/ 2510499 w 2784819"/>
                    <a:gd name="connsiteY56" fmla="*/ 1066800 h 1524000"/>
                    <a:gd name="connsiteX57" fmla="*/ 2556219 w 2784819"/>
                    <a:gd name="connsiteY57" fmla="*/ 1097280 h 1524000"/>
                    <a:gd name="connsiteX58" fmla="*/ 2571459 w 2784819"/>
                    <a:gd name="connsiteY58" fmla="*/ 1143000 h 1524000"/>
                    <a:gd name="connsiteX59" fmla="*/ 2693379 w 2784819"/>
                    <a:gd name="connsiteY59" fmla="*/ 1112520 h 1524000"/>
                    <a:gd name="connsiteX60" fmla="*/ 2723859 w 2784819"/>
                    <a:gd name="connsiteY60" fmla="*/ 1066800 h 1524000"/>
                    <a:gd name="connsiteX61" fmla="*/ 2769579 w 2784819"/>
                    <a:gd name="connsiteY61" fmla="*/ 1021080 h 1524000"/>
                    <a:gd name="connsiteX62" fmla="*/ 2784819 w 2784819"/>
                    <a:gd name="connsiteY62" fmla="*/ 929640 h 1524000"/>
                    <a:gd name="connsiteX63" fmla="*/ 2769579 w 2784819"/>
                    <a:gd name="connsiteY63" fmla="*/ 426720 h 1524000"/>
                    <a:gd name="connsiteX64" fmla="*/ 2678139 w 2784819"/>
                    <a:gd name="connsiteY64" fmla="*/ 350520 h 1524000"/>
                    <a:gd name="connsiteX65" fmla="*/ 2586699 w 2784819"/>
                    <a:gd name="connsiteY65" fmla="*/ 289560 h 1524000"/>
                    <a:gd name="connsiteX66" fmla="*/ 2540979 w 2784819"/>
                    <a:gd name="connsiteY66" fmla="*/ 259080 h 1524000"/>
                    <a:gd name="connsiteX67" fmla="*/ 2449539 w 2784819"/>
                    <a:gd name="connsiteY67" fmla="*/ 213360 h 1524000"/>
                    <a:gd name="connsiteX68" fmla="*/ 2403819 w 2784819"/>
                    <a:gd name="connsiteY68" fmla="*/ 182880 h 1524000"/>
                    <a:gd name="connsiteX69" fmla="*/ 2266659 w 2784819"/>
                    <a:gd name="connsiteY69" fmla="*/ 137160 h 1524000"/>
                    <a:gd name="connsiteX70" fmla="*/ 2220939 w 2784819"/>
                    <a:gd name="connsiteY70" fmla="*/ 121920 h 1524000"/>
                    <a:gd name="connsiteX71" fmla="*/ 2068539 w 2784819"/>
                    <a:gd name="connsiteY71" fmla="*/ 60960 h 1524000"/>
                    <a:gd name="connsiteX72" fmla="*/ 2022819 w 2784819"/>
                    <a:gd name="connsiteY72" fmla="*/ 45720 h 1524000"/>
                    <a:gd name="connsiteX73" fmla="*/ 1946619 w 2784819"/>
                    <a:gd name="connsiteY73" fmla="*/ 30480 h 1524000"/>
                    <a:gd name="connsiteX74" fmla="*/ 1718019 w 2784819"/>
                    <a:gd name="connsiteY74" fmla="*/ 0 h 1524000"/>
                    <a:gd name="connsiteX75" fmla="*/ 803619 w 2784819"/>
                    <a:gd name="connsiteY75" fmla="*/ 15240 h 1524000"/>
                    <a:gd name="connsiteX76" fmla="*/ 727419 w 2784819"/>
                    <a:gd name="connsiteY76" fmla="*/ 30480 h 1524000"/>
                    <a:gd name="connsiteX77" fmla="*/ 681699 w 2784819"/>
                    <a:gd name="connsiteY77" fmla="*/ 45720 h 1524000"/>
                    <a:gd name="connsiteX78" fmla="*/ 620739 w 2784819"/>
                    <a:gd name="connsiteY78" fmla="*/ 9144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4819" h="1524000">
                      <a:moveTo>
                        <a:pt x="620739" y="91440"/>
                      </a:moveTo>
                      <a:cubicBezTo>
                        <a:pt x="582639" y="104140"/>
                        <a:pt x="594057" y="86681"/>
                        <a:pt x="453099" y="121920"/>
                      </a:cubicBezTo>
                      <a:cubicBezTo>
                        <a:pt x="395851" y="136232"/>
                        <a:pt x="379950" y="131498"/>
                        <a:pt x="331179" y="152400"/>
                      </a:cubicBezTo>
                      <a:cubicBezTo>
                        <a:pt x="144151" y="232555"/>
                        <a:pt x="377553" y="136833"/>
                        <a:pt x="224499" y="213360"/>
                      </a:cubicBezTo>
                      <a:cubicBezTo>
                        <a:pt x="98306" y="276456"/>
                        <a:pt x="264086" y="171729"/>
                        <a:pt x="133059" y="259080"/>
                      </a:cubicBezTo>
                      <a:cubicBezTo>
                        <a:pt x="122899" y="274320"/>
                        <a:pt x="110770" y="288417"/>
                        <a:pt x="102579" y="304800"/>
                      </a:cubicBezTo>
                      <a:cubicBezTo>
                        <a:pt x="95395" y="319168"/>
                        <a:pt x="95141" y="336477"/>
                        <a:pt x="87339" y="350520"/>
                      </a:cubicBezTo>
                      <a:cubicBezTo>
                        <a:pt x="0" y="507730"/>
                        <a:pt x="45623" y="384227"/>
                        <a:pt x="11139" y="487680"/>
                      </a:cubicBezTo>
                      <a:cubicBezTo>
                        <a:pt x="16219" y="629920"/>
                        <a:pt x="17215" y="772365"/>
                        <a:pt x="26379" y="914400"/>
                      </a:cubicBezTo>
                      <a:cubicBezTo>
                        <a:pt x="27413" y="930431"/>
                        <a:pt x="31584" y="947576"/>
                        <a:pt x="41619" y="960120"/>
                      </a:cubicBezTo>
                      <a:cubicBezTo>
                        <a:pt x="53061" y="974423"/>
                        <a:pt x="72099" y="980440"/>
                        <a:pt x="87339" y="990600"/>
                      </a:cubicBezTo>
                      <a:cubicBezTo>
                        <a:pt x="92419" y="1005840"/>
                        <a:pt x="91220" y="1024961"/>
                        <a:pt x="102579" y="1036320"/>
                      </a:cubicBezTo>
                      <a:cubicBezTo>
                        <a:pt x="128482" y="1062223"/>
                        <a:pt x="163539" y="1076960"/>
                        <a:pt x="194019" y="1097280"/>
                      </a:cubicBezTo>
                      <a:lnTo>
                        <a:pt x="239739" y="1127760"/>
                      </a:lnTo>
                      <a:cubicBezTo>
                        <a:pt x="254979" y="1137920"/>
                        <a:pt x="268083" y="1152448"/>
                        <a:pt x="285459" y="1158240"/>
                      </a:cubicBezTo>
                      <a:lnTo>
                        <a:pt x="331179" y="1173480"/>
                      </a:lnTo>
                      <a:cubicBezTo>
                        <a:pt x="341339" y="1158240"/>
                        <a:pt x="354220" y="1144498"/>
                        <a:pt x="361659" y="1127760"/>
                      </a:cubicBezTo>
                      <a:cubicBezTo>
                        <a:pt x="374708" y="1098400"/>
                        <a:pt x="374317" y="1063053"/>
                        <a:pt x="392139" y="1036320"/>
                      </a:cubicBezTo>
                      <a:cubicBezTo>
                        <a:pt x="402299" y="1021080"/>
                        <a:pt x="415180" y="1007338"/>
                        <a:pt x="422619" y="990600"/>
                      </a:cubicBezTo>
                      <a:cubicBezTo>
                        <a:pt x="435668" y="961240"/>
                        <a:pt x="453099" y="899160"/>
                        <a:pt x="453099" y="899160"/>
                      </a:cubicBezTo>
                      <a:cubicBezTo>
                        <a:pt x="414793" y="784242"/>
                        <a:pt x="466465" y="925893"/>
                        <a:pt x="407379" y="807720"/>
                      </a:cubicBezTo>
                      <a:cubicBezTo>
                        <a:pt x="389961" y="772883"/>
                        <a:pt x="385594" y="720579"/>
                        <a:pt x="376899" y="685800"/>
                      </a:cubicBezTo>
                      <a:cubicBezTo>
                        <a:pt x="373003" y="670215"/>
                        <a:pt x="366739" y="655320"/>
                        <a:pt x="361659" y="640080"/>
                      </a:cubicBezTo>
                      <a:cubicBezTo>
                        <a:pt x="366739" y="609600"/>
                        <a:pt x="363080" y="576278"/>
                        <a:pt x="376899" y="548640"/>
                      </a:cubicBezTo>
                      <a:cubicBezTo>
                        <a:pt x="392512" y="517414"/>
                        <a:pt x="443371" y="516791"/>
                        <a:pt x="468339" y="502920"/>
                      </a:cubicBezTo>
                      <a:cubicBezTo>
                        <a:pt x="500361" y="485130"/>
                        <a:pt x="525026" y="453544"/>
                        <a:pt x="559779" y="441960"/>
                      </a:cubicBezTo>
                      <a:lnTo>
                        <a:pt x="651219" y="411480"/>
                      </a:lnTo>
                      <a:cubicBezTo>
                        <a:pt x="666459" y="406400"/>
                        <a:pt x="681354" y="400136"/>
                        <a:pt x="696939" y="396240"/>
                      </a:cubicBezTo>
                      <a:lnTo>
                        <a:pt x="757899" y="381000"/>
                      </a:lnTo>
                      <a:cubicBezTo>
                        <a:pt x="762979" y="396240"/>
                        <a:pt x="774593" y="410722"/>
                        <a:pt x="773139" y="426720"/>
                      </a:cubicBezTo>
                      <a:cubicBezTo>
                        <a:pt x="768842" y="473987"/>
                        <a:pt x="744371" y="543503"/>
                        <a:pt x="727419" y="594360"/>
                      </a:cubicBezTo>
                      <a:cubicBezTo>
                        <a:pt x="722339" y="685800"/>
                        <a:pt x="720113" y="777443"/>
                        <a:pt x="712179" y="868680"/>
                      </a:cubicBezTo>
                      <a:cubicBezTo>
                        <a:pt x="709935" y="894486"/>
                        <a:pt x="696939" y="918977"/>
                        <a:pt x="696939" y="944880"/>
                      </a:cubicBezTo>
                      <a:cubicBezTo>
                        <a:pt x="696939" y="995933"/>
                        <a:pt x="704416" y="1046820"/>
                        <a:pt x="712179" y="1097280"/>
                      </a:cubicBezTo>
                      <a:cubicBezTo>
                        <a:pt x="714622" y="1113158"/>
                        <a:pt x="723006" y="1127554"/>
                        <a:pt x="727419" y="1143000"/>
                      </a:cubicBezTo>
                      <a:cubicBezTo>
                        <a:pt x="765691" y="1276953"/>
                        <a:pt x="721359" y="1140059"/>
                        <a:pt x="757899" y="1249680"/>
                      </a:cubicBezTo>
                      <a:cubicBezTo>
                        <a:pt x="762979" y="1320800"/>
                        <a:pt x="750592" y="1395398"/>
                        <a:pt x="773139" y="1463040"/>
                      </a:cubicBezTo>
                      <a:cubicBezTo>
                        <a:pt x="779763" y="1482911"/>
                        <a:pt x="813560" y="1474172"/>
                        <a:pt x="834099" y="1478280"/>
                      </a:cubicBezTo>
                      <a:cubicBezTo>
                        <a:pt x="864399" y="1484340"/>
                        <a:pt x="895137" y="1487992"/>
                        <a:pt x="925539" y="1493520"/>
                      </a:cubicBezTo>
                      <a:cubicBezTo>
                        <a:pt x="951024" y="1498154"/>
                        <a:pt x="976036" y="1505547"/>
                        <a:pt x="1001739" y="1508760"/>
                      </a:cubicBezTo>
                      <a:cubicBezTo>
                        <a:pt x="1057416" y="1515720"/>
                        <a:pt x="1113499" y="1518920"/>
                        <a:pt x="1169379" y="1524000"/>
                      </a:cubicBezTo>
                      <a:cubicBezTo>
                        <a:pt x="1321779" y="1518920"/>
                        <a:pt x="1474357" y="1517714"/>
                        <a:pt x="1626579" y="1508760"/>
                      </a:cubicBezTo>
                      <a:cubicBezTo>
                        <a:pt x="1647488" y="1507530"/>
                        <a:pt x="1666931" y="1497267"/>
                        <a:pt x="1687539" y="1493520"/>
                      </a:cubicBezTo>
                      <a:cubicBezTo>
                        <a:pt x="1722881" y="1487094"/>
                        <a:pt x="1758518" y="1482247"/>
                        <a:pt x="1794219" y="1478280"/>
                      </a:cubicBezTo>
                      <a:cubicBezTo>
                        <a:pt x="2305815" y="1421436"/>
                        <a:pt x="1684893" y="1497661"/>
                        <a:pt x="2083779" y="1447800"/>
                      </a:cubicBezTo>
                      <a:cubicBezTo>
                        <a:pt x="2105102" y="594874"/>
                        <a:pt x="2126848" y="1076075"/>
                        <a:pt x="2083779" y="731520"/>
                      </a:cubicBezTo>
                      <a:cubicBezTo>
                        <a:pt x="2078073" y="685874"/>
                        <a:pt x="2076102" y="639735"/>
                        <a:pt x="2068539" y="594360"/>
                      </a:cubicBezTo>
                      <a:cubicBezTo>
                        <a:pt x="2065898" y="578514"/>
                        <a:pt x="2063334" y="561184"/>
                        <a:pt x="2053299" y="548640"/>
                      </a:cubicBezTo>
                      <a:cubicBezTo>
                        <a:pt x="2041857" y="534337"/>
                        <a:pt x="2022819" y="528320"/>
                        <a:pt x="2007579" y="518160"/>
                      </a:cubicBezTo>
                      <a:cubicBezTo>
                        <a:pt x="2044600" y="407096"/>
                        <a:pt x="2010196" y="461094"/>
                        <a:pt x="2236179" y="487680"/>
                      </a:cubicBezTo>
                      <a:cubicBezTo>
                        <a:pt x="2285037" y="493428"/>
                        <a:pt x="2340624" y="542070"/>
                        <a:pt x="2373339" y="563880"/>
                      </a:cubicBezTo>
                      <a:cubicBezTo>
                        <a:pt x="2486853" y="639556"/>
                        <a:pt x="2347436" y="542294"/>
                        <a:pt x="2464779" y="640080"/>
                      </a:cubicBezTo>
                      <a:cubicBezTo>
                        <a:pt x="2478850" y="651806"/>
                        <a:pt x="2495259" y="660400"/>
                        <a:pt x="2510499" y="670560"/>
                      </a:cubicBezTo>
                      <a:cubicBezTo>
                        <a:pt x="2528696" y="743349"/>
                        <a:pt x="2541978" y="765300"/>
                        <a:pt x="2510499" y="853440"/>
                      </a:cubicBezTo>
                      <a:cubicBezTo>
                        <a:pt x="2498178" y="887938"/>
                        <a:pt x="2461123" y="910127"/>
                        <a:pt x="2449539" y="944880"/>
                      </a:cubicBezTo>
                      <a:lnTo>
                        <a:pt x="2434299" y="990600"/>
                      </a:lnTo>
                      <a:cubicBezTo>
                        <a:pt x="2556219" y="1071880"/>
                        <a:pt x="2408899" y="965200"/>
                        <a:pt x="2510499" y="1066800"/>
                      </a:cubicBezTo>
                      <a:cubicBezTo>
                        <a:pt x="2523451" y="1079752"/>
                        <a:pt x="2540979" y="1087120"/>
                        <a:pt x="2556219" y="1097280"/>
                      </a:cubicBezTo>
                      <a:cubicBezTo>
                        <a:pt x="2561299" y="1112520"/>
                        <a:pt x="2556219" y="1137920"/>
                        <a:pt x="2571459" y="1143000"/>
                      </a:cubicBezTo>
                      <a:cubicBezTo>
                        <a:pt x="2589849" y="1149130"/>
                        <a:pt x="2668706" y="1120744"/>
                        <a:pt x="2693379" y="1112520"/>
                      </a:cubicBezTo>
                      <a:cubicBezTo>
                        <a:pt x="2703539" y="1097280"/>
                        <a:pt x="2712133" y="1080871"/>
                        <a:pt x="2723859" y="1066800"/>
                      </a:cubicBezTo>
                      <a:cubicBezTo>
                        <a:pt x="2737657" y="1050243"/>
                        <a:pt x="2760826" y="1040775"/>
                        <a:pt x="2769579" y="1021080"/>
                      </a:cubicBezTo>
                      <a:cubicBezTo>
                        <a:pt x="2782129" y="992843"/>
                        <a:pt x="2779739" y="960120"/>
                        <a:pt x="2784819" y="929640"/>
                      </a:cubicBezTo>
                      <a:cubicBezTo>
                        <a:pt x="2779739" y="762000"/>
                        <a:pt x="2783507" y="593858"/>
                        <a:pt x="2769579" y="426720"/>
                      </a:cubicBezTo>
                      <a:cubicBezTo>
                        <a:pt x="2765631" y="379342"/>
                        <a:pt x="2706942" y="367802"/>
                        <a:pt x="2678139" y="350520"/>
                      </a:cubicBezTo>
                      <a:cubicBezTo>
                        <a:pt x="2646727" y="331673"/>
                        <a:pt x="2617179" y="309880"/>
                        <a:pt x="2586699" y="289560"/>
                      </a:cubicBezTo>
                      <a:lnTo>
                        <a:pt x="2540979" y="259080"/>
                      </a:lnTo>
                      <a:cubicBezTo>
                        <a:pt x="2409952" y="171729"/>
                        <a:pt x="2575732" y="276456"/>
                        <a:pt x="2449539" y="213360"/>
                      </a:cubicBezTo>
                      <a:cubicBezTo>
                        <a:pt x="2433156" y="205169"/>
                        <a:pt x="2420557" y="190319"/>
                        <a:pt x="2403819" y="182880"/>
                      </a:cubicBezTo>
                      <a:lnTo>
                        <a:pt x="2266659" y="137160"/>
                      </a:lnTo>
                      <a:cubicBezTo>
                        <a:pt x="2251419" y="132080"/>
                        <a:pt x="2235307" y="129104"/>
                        <a:pt x="2220939" y="121920"/>
                      </a:cubicBezTo>
                      <a:cubicBezTo>
                        <a:pt x="2131242" y="77072"/>
                        <a:pt x="2181532" y="98624"/>
                        <a:pt x="2068539" y="60960"/>
                      </a:cubicBezTo>
                      <a:cubicBezTo>
                        <a:pt x="2053299" y="55880"/>
                        <a:pt x="2038571" y="48870"/>
                        <a:pt x="2022819" y="45720"/>
                      </a:cubicBezTo>
                      <a:cubicBezTo>
                        <a:pt x="1997419" y="40640"/>
                        <a:pt x="1972170" y="34738"/>
                        <a:pt x="1946619" y="30480"/>
                      </a:cubicBezTo>
                      <a:cubicBezTo>
                        <a:pt x="1883523" y="19964"/>
                        <a:pt x="1779662" y="7705"/>
                        <a:pt x="1718019" y="0"/>
                      </a:cubicBezTo>
                      <a:lnTo>
                        <a:pt x="803619" y="15240"/>
                      </a:lnTo>
                      <a:cubicBezTo>
                        <a:pt x="777728" y="16037"/>
                        <a:pt x="752549" y="24198"/>
                        <a:pt x="727419" y="30480"/>
                      </a:cubicBezTo>
                      <a:cubicBezTo>
                        <a:pt x="711834" y="34376"/>
                        <a:pt x="696067" y="38536"/>
                        <a:pt x="681699" y="45720"/>
                      </a:cubicBezTo>
                      <a:cubicBezTo>
                        <a:pt x="647234" y="62953"/>
                        <a:pt x="658839" y="78740"/>
                        <a:pt x="620739" y="91440"/>
                      </a:cubicBezTo>
                      <a:close/>
                    </a:path>
                  </a:pathLst>
                </a:cu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9" name="グループ化 9"/>
                <p:cNvGrpSpPr>
                  <a:grpSpLocks/>
                </p:cNvGrpSpPr>
                <p:nvPr/>
              </p:nvGrpSpPr>
              <p:grpSpPr bwMode="auto">
                <a:xfrm>
                  <a:off x="3635375" y="1916113"/>
                  <a:ext cx="1512888" cy="1727200"/>
                  <a:chOff x="3924300" y="4365625"/>
                  <a:chExt cx="1512888" cy="1727200"/>
                </a:xfrm>
              </p:grpSpPr>
              <p:grpSp>
                <p:nvGrpSpPr>
                  <p:cNvPr id="44" name="グループ化 18"/>
                  <p:cNvGrpSpPr>
                    <a:grpSpLocks/>
                  </p:cNvGrpSpPr>
                  <p:nvPr/>
                </p:nvGrpSpPr>
                <p:grpSpPr bwMode="auto">
                  <a:xfrm>
                    <a:off x="3924300" y="4365625"/>
                    <a:ext cx="1512888" cy="1727200"/>
                    <a:chOff x="3924300" y="4365625"/>
                    <a:chExt cx="1512888" cy="1727200"/>
                  </a:xfrm>
                </p:grpSpPr>
                <p:sp>
                  <p:nvSpPr>
                    <p:cNvPr id="46" name="Freeform 2"/>
                    <p:cNvSpPr>
                      <a:spLocks/>
                    </p:cNvSpPr>
                    <p:nvPr/>
                  </p:nvSpPr>
                  <p:spPr bwMode="auto">
                    <a:xfrm rot="3744376">
                      <a:off x="4365625" y="4211638"/>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47"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8"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50"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45"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grpSp>
            <p:sp>
              <p:nvSpPr>
                <p:cNvPr id="40" name="円/楕円 39"/>
                <p:cNvSpPr/>
                <p:nvPr/>
              </p:nvSpPr>
              <p:spPr>
                <a:xfrm flipH="1" flipV="1">
                  <a:off x="4572000" y="2565400"/>
                  <a:ext cx="144463"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円/楕円 40"/>
                <p:cNvSpPr/>
                <p:nvPr/>
              </p:nvSpPr>
              <p:spPr>
                <a:xfrm flipH="1" flipV="1">
                  <a:off x="3995738" y="2565400"/>
                  <a:ext cx="144462"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6" name="フリーフォーム 35"/>
              <p:cNvSpPr/>
              <p:nvPr/>
            </p:nvSpPr>
            <p:spPr>
              <a:xfrm>
                <a:off x="3276600" y="4292600"/>
                <a:ext cx="503238" cy="409575"/>
              </a:xfrm>
              <a:custGeom>
                <a:avLst/>
                <a:gdLst>
                  <a:gd name="connsiteX0" fmla="*/ 137160 w 452120"/>
                  <a:gd name="connsiteY0" fmla="*/ 10160 h 408706"/>
                  <a:gd name="connsiteX1" fmla="*/ 274320 w 452120"/>
                  <a:gd name="connsiteY1" fmla="*/ 25400 h 408706"/>
                  <a:gd name="connsiteX2" fmla="*/ 381000 w 452120"/>
                  <a:gd name="connsiteY2" fmla="*/ 147320 h 408706"/>
                  <a:gd name="connsiteX3" fmla="*/ 426720 w 452120"/>
                  <a:gd name="connsiteY3" fmla="*/ 238760 h 408706"/>
                  <a:gd name="connsiteX4" fmla="*/ 350520 w 452120"/>
                  <a:gd name="connsiteY4" fmla="*/ 314960 h 408706"/>
                  <a:gd name="connsiteX5" fmla="*/ 320040 w 452120"/>
                  <a:gd name="connsiteY5" fmla="*/ 360680 h 408706"/>
                  <a:gd name="connsiteX6" fmla="*/ 228600 w 452120"/>
                  <a:gd name="connsiteY6" fmla="*/ 391160 h 408706"/>
                  <a:gd name="connsiteX7" fmla="*/ 182880 w 452120"/>
                  <a:gd name="connsiteY7" fmla="*/ 406400 h 408706"/>
                  <a:gd name="connsiteX8" fmla="*/ 15240 w 452120"/>
                  <a:gd name="connsiteY8" fmla="*/ 360680 h 408706"/>
                  <a:gd name="connsiteX9" fmla="*/ 0 w 452120"/>
                  <a:gd name="connsiteY9" fmla="*/ 314960 h 408706"/>
                  <a:gd name="connsiteX10" fmla="*/ 45720 w 452120"/>
                  <a:gd name="connsiteY10" fmla="*/ 208280 h 408706"/>
                  <a:gd name="connsiteX11" fmla="*/ 91440 w 452120"/>
                  <a:gd name="connsiteY11" fmla="*/ 193040 h 408706"/>
                  <a:gd name="connsiteX12" fmla="*/ 121920 w 452120"/>
                  <a:gd name="connsiteY12" fmla="*/ 86360 h 408706"/>
                  <a:gd name="connsiteX13" fmla="*/ 137160 w 452120"/>
                  <a:gd name="connsiteY13" fmla="*/ 10160 h 40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120" h="408706">
                    <a:moveTo>
                      <a:pt x="137160" y="10160"/>
                    </a:moveTo>
                    <a:cubicBezTo>
                      <a:pt x="162560" y="0"/>
                      <a:pt x="229692" y="14243"/>
                      <a:pt x="274320" y="25400"/>
                    </a:cubicBezTo>
                    <a:cubicBezTo>
                      <a:pt x="325120" y="38100"/>
                      <a:pt x="360680" y="116840"/>
                      <a:pt x="381000" y="147320"/>
                    </a:cubicBezTo>
                    <a:cubicBezTo>
                      <a:pt x="420391" y="206406"/>
                      <a:pt x="405688" y="175664"/>
                      <a:pt x="426720" y="238760"/>
                    </a:cubicBezTo>
                    <a:cubicBezTo>
                      <a:pt x="345440" y="360680"/>
                      <a:pt x="452120" y="213360"/>
                      <a:pt x="350520" y="314960"/>
                    </a:cubicBezTo>
                    <a:cubicBezTo>
                      <a:pt x="337568" y="327912"/>
                      <a:pt x="335572" y="350972"/>
                      <a:pt x="320040" y="360680"/>
                    </a:cubicBezTo>
                    <a:cubicBezTo>
                      <a:pt x="292795" y="377708"/>
                      <a:pt x="259080" y="381000"/>
                      <a:pt x="228600" y="391160"/>
                    </a:cubicBezTo>
                    <a:lnTo>
                      <a:pt x="182880" y="406400"/>
                    </a:lnTo>
                    <a:cubicBezTo>
                      <a:pt x="135306" y="400453"/>
                      <a:pt x="53661" y="408706"/>
                      <a:pt x="15240" y="360680"/>
                    </a:cubicBezTo>
                    <a:cubicBezTo>
                      <a:pt x="5205" y="348136"/>
                      <a:pt x="5080" y="330200"/>
                      <a:pt x="0" y="314960"/>
                    </a:cubicBezTo>
                    <a:cubicBezTo>
                      <a:pt x="9151" y="278354"/>
                      <a:pt x="12831" y="234592"/>
                      <a:pt x="45720" y="208280"/>
                    </a:cubicBezTo>
                    <a:cubicBezTo>
                      <a:pt x="58264" y="198245"/>
                      <a:pt x="76200" y="198120"/>
                      <a:pt x="91440" y="193040"/>
                    </a:cubicBezTo>
                    <a:cubicBezTo>
                      <a:pt x="101562" y="162674"/>
                      <a:pt x="118093" y="116978"/>
                      <a:pt x="121920" y="86360"/>
                    </a:cubicBezTo>
                    <a:cubicBezTo>
                      <a:pt x="124440" y="66197"/>
                      <a:pt x="111760" y="20320"/>
                      <a:pt x="137160" y="1016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フリーフォーム 36"/>
              <p:cNvSpPr/>
              <p:nvPr/>
            </p:nvSpPr>
            <p:spPr>
              <a:xfrm rot="6993221">
                <a:off x="5235575" y="4379913"/>
                <a:ext cx="411163" cy="401637"/>
              </a:xfrm>
              <a:custGeom>
                <a:avLst/>
                <a:gdLst>
                  <a:gd name="connsiteX0" fmla="*/ 137160 w 452120"/>
                  <a:gd name="connsiteY0" fmla="*/ 10160 h 408706"/>
                  <a:gd name="connsiteX1" fmla="*/ 274320 w 452120"/>
                  <a:gd name="connsiteY1" fmla="*/ 25400 h 408706"/>
                  <a:gd name="connsiteX2" fmla="*/ 381000 w 452120"/>
                  <a:gd name="connsiteY2" fmla="*/ 147320 h 408706"/>
                  <a:gd name="connsiteX3" fmla="*/ 426720 w 452120"/>
                  <a:gd name="connsiteY3" fmla="*/ 238760 h 408706"/>
                  <a:gd name="connsiteX4" fmla="*/ 350520 w 452120"/>
                  <a:gd name="connsiteY4" fmla="*/ 314960 h 408706"/>
                  <a:gd name="connsiteX5" fmla="*/ 320040 w 452120"/>
                  <a:gd name="connsiteY5" fmla="*/ 360680 h 408706"/>
                  <a:gd name="connsiteX6" fmla="*/ 228600 w 452120"/>
                  <a:gd name="connsiteY6" fmla="*/ 391160 h 408706"/>
                  <a:gd name="connsiteX7" fmla="*/ 182880 w 452120"/>
                  <a:gd name="connsiteY7" fmla="*/ 406400 h 408706"/>
                  <a:gd name="connsiteX8" fmla="*/ 15240 w 452120"/>
                  <a:gd name="connsiteY8" fmla="*/ 360680 h 408706"/>
                  <a:gd name="connsiteX9" fmla="*/ 0 w 452120"/>
                  <a:gd name="connsiteY9" fmla="*/ 314960 h 408706"/>
                  <a:gd name="connsiteX10" fmla="*/ 45720 w 452120"/>
                  <a:gd name="connsiteY10" fmla="*/ 208280 h 408706"/>
                  <a:gd name="connsiteX11" fmla="*/ 91440 w 452120"/>
                  <a:gd name="connsiteY11" fmla="*/ 193040 h 408706"/>
                  <a:gd name="connsiteX12" fmla="*/ 121920 w 452120"/>
                  <a:gd name="connsiteY12" fmla="*/ 86360 h 408706"/>
                  <a:gd name="connsiteX13" fmla="*/ 137160 w 452120"/>
                  <a:gd name="connsiteY13" fmla="*/ 10160 h 40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120" h="408706">
                    <a:moveTo>
                      <a:pt x="137160" y="10160"/>
                    </a:moveTo>
                    <a:cubicBezTo>
                      <a:pt x="162560" y="0"/>
                      <a:pt x="229692" y="14243"/>
                      <a:pt x="274320" y="25400"/>
                    </a:cubicBezTo>
                    <a:cubicBezTo>
                      <a:pt x="325120" y="38100"/>
                      <a:pt x="360680" y="116840"/>
                      <a:pt x="381000" y="147320"/>
                    </a:cubicBezTo>
                    <a:cubicBezTo>
                      <a:pt x="420391" y="206406"/>
                      <a:pt x="405688" y="175664"/>
                      <a:pt x="426720" y="238760"/>
                    </a:cubicBezTo>
                    <a:cubicBezTo>
                      <a:pt x="345440" y="360680"/>
                      <a:pt x="452120" y="213360"/>
                      <a:pt x="350520" y="314960"/>
                    </a:cubicBezTo>
                    <a:cubicBezTo>
                      <a:pt x="337568" y="327912"/>
                      <a:pt x="335572" y="350972"/>
                      <a:pt x="320040" y="360680"/>
                    </a:cubicBezTo>
                    <a:cubicBezTo>
                      <a:pt x="292795" y="377708"/>
                      <a:pt x="259080" y="381000"/>
                      <a:pt x="228600" y="391160"/>
                    </a:cubicBezTo>
                    <a:lnTo>
                      <a:pt x="182880" y="406400"/>
                    </a:lnTo>
                    <a:cubicBezTo>
                      <a:pt x="135306" y="400453"/>
                      <a:pt x="53661" y="408706"/>
                      <a:pt x="15240" y="360680"/>
                    </a:cubicBezTo>
                    <a:cubicBezTo>
                      <a:pt x="5205" y="348136"/>
                      <a:pt x="5080" y="330200"/>
                      <a:pt x="0" y="314960"/>
                    </a:cubicBezTo>
                    <a:cubicBezTo>
                      <a:pt x="9151" y="278354"/>
                      <a:pt x="12831" y="234592"/>
                      <a:pt x="45720" y="208280"/>
                    </a:cubicBezTo>
                    <a:cubicBezTo>
                      <a:pt x="58264" y="198245"/>
                      <a:pt x="76200" y="198120"/>
                      <a:pt x="91440" y="193040"/>
                    </a:cubicBezTo>
                    <a:cubicBezTo>
                      <a:pt x="101562" y="162674"/>
                      <a:pt x="118093" y="116978"/>
                      <a:pt x="121920" y="86360"/>
                    </a:cubicBezTo>
                    <a:cubicBezTo>
                      <a:pt x="124440" y="66197"/>
                      <a:pt x="111760" y="20320"/>
                      <a:pt x="137160" y="1016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9" name="グループ化 53"/>
            <p:cNvGrpSpPr/>
            <p:nvPr/>
          </p:nvGrpSpPr>
          <p:grpSpPr>
            <a:xfrm>
              <a:off x="5868144" y="5301208"/>
              <a:ext cx="936104" cy="504056"/>
              <a:chOff x="4067944" y="2780928"/>
              <a:chExt cx="1008112" cy="648072"/>
            </a:xfrm>
            <a:solidFill>
              <a:srgbClr val="C00000"/>
            </a:solidFill>
          </p:grpSpPr>
          <p:grpSp>
            <p:nvGrpSpPr>
              <p:cNvPr id="10" name="グループ化 12"/>
              <p:cNvGrpSpPr/>
              <p:nvPr/>
            </p:nvGrpSpPr>
            <p:grpSpPr>
              <a:xfrm>
                <a:off x="4067944" y="2780928"/>
                <a:ext cx="1008112" cy="648072"/>
                <a:chOff x="2915816" y="2708920"/>
                <a:chExt cx="1008112" cy="648072"/>
              </a:xfrm>
              <a:grpFill/>
            </p:grpSpPr>
            <p:sp>
              <p:nvSpPr>
                <p:cNvPr id="12" name="片側の 2 つの角を丸めた四角形 11"/>
                <p:cNvSpPr/>
                <p:nvPr/>
              </p:nvSpPr>
              <p:spPr>
                <a:xfrm>
                  <a:off x="2915816" y="2996952"/>
                  <a:ext cx="1008112"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3059832"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3563888"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片側の 2 つの角を丸めた四角形 14"/>
                <p:cNvSpPr/>
                <p:nvPr/>
              </p:nvSpPr>
              <p:spPr>
                <a:xfrm>
                  <a:off x="3131840" y="2708920"/>
                  <a:ext cx="576064"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 name="正方形/長方形 10"/>
              <p:cNvSpPr/>
              <p:nvPr/>
            </p:nvSpPr>
            <p:spPr>
              <a:xfrm>
                <a:off x="4427984" y="2852936"/>
                <a:ext cx="288032" cy="14401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1" name="月 50"/>
            <p:cNvSpPr/>
            <p:nvPr/>
          </p:nvSpPr>
          <p:spPr>
            <a:xfrm rot="16200000">
              <a:off x="6192180" y="4617132"/>
              <a:ext cx="216024" cy="432048"/>
            </a:xfrm>
            <a:prstGeom prst="mo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297"/>
                                        </p:tgtEl>
                                        <p:attrNameLst>
                                          <p:attrName>style.visibility</p:attrName>
                                        </p:attrNameLst>
                                      </p:cBhvr>
                                      <p:to>
                                        <p:strVal val="visible"/>
                                      </p:to>
                                    </p:set>
                                    <p:animEffect transition="in" filter="dissolve">
                                      <p:cBhvr>
                                        <p:cTn id="12" dur="500"/>
                                        <p:tgtEl>
                                          <p:spTgt spid="55297"/>
                                        </p:tgtEl>
                                      </p:cBhvr>
                                    </p:animEffect>
                                  </p:childTnLst>
                                </p:cTn>
                              </p:par>
                              <p:par>
                                <p:cTn id="13" presetID="9"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dissolv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88640"/>
            <a:ext cx="4327336" cy="707886"/>
          </a:xfrm>
          <a:prstGeom prst="rect">
            <a:avLst/>
          </a:prstGeom>
          <a:noFill/>
          <a:ln>
            <a:noFill/>
          </a:ln>
        </p:spPr>
        <p:txBody>
          <a:bodyPr wrap="square" rtlCol="0">
            <a:spAutoFit/>
          </a:bodyPr>
          <a:lstStyle/>
          <a:p>
            <a:r>
              <a:rPr lang="ja-JP" altLang="en-US" sz="4000" dirty="0" smtClean="0">
                <a:solidFill>
                  <a:schemeClr val="accent4"/>
                </a:solidFill>
              </a:rPr>
              <a:t>でも、ときどき</a:t>
            </a:r>
            <a:endParaRPr kumimoji="1" lang="ja-JP" altLang="en-US" sz="4000" dirty="0">
              <a:solidFill>
                <a:schemeClr val="accent4"/>
              </a:solidFill>
            </a:endParaRPr>
          </a:p>
        </p:txBody>
      </p:sp>
      <p:sp>
        <p:nvSpPr>
          <p:cNvPr id="3" name="テキスト ボックス 2"/>
          <p:cNvSpPr txBox="1"/>
          <p:nvPr/>
        </p:nvSpPr>
        <p:spPr>
          <a:xfrm>
            <a:off x="467544" y="908720"/>
            <a:ext cx="8215768" cy="1323439"/>
          </a:xfrm>
          <a:prstGeom prst="rect">
            <a:avLst/>
          </a:prstGeom>
          <a:solidFill>
            <a:srgbClr val="CCFF99"/>
          </a:solidFill>
          <a:ln>
            <a:noFill/>
          </a:ln>
        </p:spPr>
        <p:txBody>
          <a:bodyPr wrap="square" rtlCol="0">
            <a:spAutoFit/>
          </a:bodyPr>
          <a:lstStyle/>
          <a:p>
            <a:r>
              <a:rPr lang="ja-JP" altLang="en-US" sz="4000" dirty="0" smtClean="0">
                <a:solidFill>
                  <a:schemeClr val="accent4"/>
                </a:solidFill>
              </a:rPr>
              <a:t>助動詞だけで受け答えをする</a:t>
            </a:r>
            <a:endParaRPr lang="en-US" altLang="ja-JP" sz="4000" dirty="0" smtClean="0">
              <a:solidFill>
                <a:schemeClr val="accent4"/>
              </a:solidFill>
            </a:endParaRPr>
          </a:p>
          <a:p>
            <a:r>
              <a:rPr kumimoji="1" lang="ja-JP" altLang="en-US" sz="4000" dirty="0" smtClean="0">
                <a:solidFill>
                  <a:schemeClr val="accent4"/>
                </a:solidFill>
              </a:rPr>
              <a:t>　　　　　　　　　　　　　　　子どもがいる</a:t>
            </a:r>
            <a:endParaRPr kumimoji="1" lang="ja-JP" altLang="en-US" sz="4000" dirty="0">
              <a:solidFill>
                <a:schemeClr val="accent4"/>
              </a:solidFill>
            </a:endParaRPr>
          </a:p>
        </p:txBody>
      </p:sp>
      <p:pic>
        <p:nvPicPr>
          <p:cNvPr id="34817" name="Picture 1"/>
          <p:cNvPicPr>
            <a:picLocks noChangeAspect="1" noChangeArrowheads="1"/>
          </p:cNvPicPr>
          <p:nvPr/>
        </p:nvPicPr>
        <p:blipFill>
          <a:blip r:embed="rId2" cstate="print"/>
          <a:srcRect t="40514" r="70541" b="8574"/>
          <a:stretch>
            <a:fillRect/>
          </a:stretch>
        </p:blipFill>
        <p:spPr bwMode="auto">
          <a:xfrm>
            <a:off x="179512" y="3501008"/>
            <a:ext cx="1656184" cy="1544998"/>
          </a:xfrm>
          <a:prstGeom prst="rect">
            <a:avLst/>
          </a:prstGeom>
          <a:noFill/>
          <a:ln w="9525">
            <a:noFill/>
            <a:miter lim="800000"/>
            <a:headEnd/>
            <a:tailEnd/>
          </a:ln>
        </p:spPr>
      </p:pic>
      <p:grpSp>
        <p:nvGrpSpPr>
          <p:cNvPr id="5" name="グループ化 33"/>
          <p:cNvGrpSpPr>
            <a:grpSpLocks/>
          </p:cNvGrpSpPr>
          <p:nvPr/>
        </p:nvGrpSpPr>
        <p:grpSpPr bwMode="auto">
          <a:xfrm>
            <a:off x="7740352" y="3173798"/>
            <a:ext cx="1152128" cy="1728192"/>
            <a:chOff x="7523163" y="1144571"/>
            <a:chExt cx="1225550" cy="2376487"/>
          </a:xfrm>
        </p:grpSpPr>
        <p:sp>
          <p:nvSpPr>
            <p:cNvPr id="6"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7"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8"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9"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0"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1"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2"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13" name="四角形吹き出し 12"/>
          <p:cNvSpPr/>
          <p:nvPr/>
        </p:nvSpPr>
        <p:spPr>
          <a:xfrm>
            <a:off x="4139952" y="2525726"/>
            <a:ext cx="3528392" cy="576064"/>
          </a:xfrm>
          <a:prstGeom prst="wedgeRectCallout">
            <a:avLst>
              <a:gd name="adj1" fmla="val 49411"/>
              <a:gd name="adj2" fmla="val 127581"/>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お昼ごはん、食べた</a:t>
            </a:r>
            <a:r>
              <a:rPr kumimoji="1" lang="ja-JP" altLang="en-US" sz="2800" dirty="0" smtClean="0">
                <a:solidFill>
                  <a:schemeClr val="accent4"/>
                </a:solidFill>
              </a:rPr>
              <a:t>？</a:t>
            </a:r>
            <a:endParaRPr kumimoji="1" lang="ja-JP" altLang="en-US" sz="2800" dirty="0">
              <a:solidFill>
                <a:schemeClr val="accent4"/>
              </a:solidFill>
            </a:endParaRPr>
          </a:p>
        </p:txBody>
      </p:sp>
      <p:sp>
        <p:nvSpPr>
          <p:cNvPr id="14" name="四角形吹き出し 13"/>
          <p:cNvSpPr/>
          <p:nvPr/>
        </p:nvSpPr>
        <p:spPr>
          <a:xfrm>
            <a:off x="2339752" y="2957774"/>
            <a:ext cx="1656184" cy="576064"/>
          </a:xfrm>
          <a:prstGeom prst="wedgeRectCallout">
            <a:avLst>
              <a:gd name="adj1" fmla="val -71393"/>
              <a:gd name="adj2" fmla="val 4821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accent4"/>
                </a:solidFill>
              </a:rPr>
              <a:t>・・</a:t>
            </a:r>
            <a:r>
              <a:rPr kumimoji="1" lang="ja-JP" altLang="en-US" sz="3600" dirty="0" smtClean="0">
                <a:solidFill>
                  <a:srgbClr val="C00000"/>
                </a:solidFill>
              </a:rPr>
              <a:t>た</a:t>
            </a:r>
            <a:r>
              <a:rPr kumimoji="1" lang="ja-JP" altLang="en-US" sz="3600" dirty="0" smtClean="0">
                <a:solidFill>
                  <a:schemeClr val="accent4"/>
                </a:solidFill>
              </a:rPr>
              <a:t>！</a:t>
            </a:r>
            <a:endParaRPr kumimoji="1" lang="ja-JP" altLang="en-US" sz="3600" dirty="0">
              <a:solidFill>
                <a:schemeClr val="accent4"/>
              </a:solidFill>
            </a:endParaRPr>
          </a:p>
        </p:txBody>
      </p:sp>
      <p:sp>
        <p:nvSpPr>
          <p:cNvPr id="15" name="四角形吹き出し 14"/>
          <p:cNvSpPr/>
          <p:nvPr/>
        </p:nvSpPr>
        <p:spPr>
          <a:xfrm>
            <a:off x="4139952" y="3717032"/>
            <a:ext cx="3240360" cy="576064"/>
          </a:xfrm>
          <a:prstGeom prst="wedgeRectCallout">
            <a:avLst>
              <a:gd name="adj1" fmla="val 60949"/>
              <a:gd name="adj2" fmla="val 29695"/>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おうちで食べたの</a:t>
            </a:r>
            <a:r>
              <a:rPr kumimoji="1" lang="ja-JP" altLang="en-US" sz="2800" dirty="0" smtClean="0">
                <a:solidFill>
                  <a:schemeClr val="accent4"/>
                </a:solidFill>
              </a:rPr>
              <a:t>？</a:t>
            </a:r>
            <a:endParaRPr kumimoji="1" lang="ja-JP" altLang="en-US" sz="2800" dirty="0">
              <a:solidFill>
                <a:schemeClr val="accent4"/>
              </a:solidFill>
            </a:endParaRPr>
          </a:p>
        </p:txBody>
      </p:sp>
      <p:sp>
        <p:nvSpPr>
          <p:cNvPr id="16" name="四角形吹き出し 15"/>
          <p:cNvSpPr/>
          <p:nvPr/>
        </p:nvSpPr>
        <p:spPr>
          <a:xfrm>
            <a:off x="1979712" y="4005064"/>
            <a:ext cx="2016224" cy="576064"/>
          </a:xfrm>
          <a:prstGeom prst="wedgeRectCallout">
            <a:avLst>
              <a:gd name="adj1" fmla="val -61369"/>
              <a:gd name="adj2" fmla="val 16468"/>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accent4"/>
                </a:solidFill>
              </a:rPr>
              <a:t>ん・・</a:t>
            </a:r>
            <a:r>
              <a:rPr kumimoji="1" lang="ja-JP" altLang="en-US" sz="3600" dirty="0" smtClean="0">
                <a:solidFill>
                  <a:srgbClr val="C00000"/>
                </a:solidFill>
              </a:rPr>
              <a:t>ない</a:t>
            </a:r>
            <a:endParaRPr kumimoji="1" lang="ja-JP" altLang="en-US" sz="3600" dirty="0">
              <a:solidFill>
                <a:srgbClr val="C00000"/>
              </a:solidFill>
            </a:endParaRPr>
          </a:p>
        </p:txBody>
      </p:sp>
      <p:sp>
        <p:nvSpPr>
          <p:cNvPr id="17" name="四角形吹き出し 16"/>
          <p:cNvSpPr/>
          <p:nvPr/>
        </p:nvSpPr>
        <p:spPr>
          <a:xfrm>
            <a:off x="4139952" y="4757974"/>
            <a:ext cx="3096344" cy="576064"/>
          </a:xfrm>
          <a:prstGeom prst="wedgeRectCallout">
            <a:avLst>
              <a:gd name="adj1" fmla="val 64909"/>
              <a:gd name="adj2" fmla="val -52317"/>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プリント、やる</a:t>
            </a:r>
            <a:r>
              <a:rPr kumimoji="1" lang="ja-JP" altLang="en-US" sz="2800" dirty="0" smtClean="0">
                <a:solidFill>
                  <a:schemeClr val="accent4"/>
                </a:solidFill>
              </a:rPr>
              <a:t>？</a:t>
            </a:r>
            <a:endParaRPr kumimoji="1" lang="ja-JP" altLang="en-US" sz="2800" dirty="0">
              <a:solidFill>
                <a:schemeClr val="accent4"/>
              </a:solidFill>
            </a:endParaRPr>
          </a:p>
        </p:txBody>
      </p:sp>
      <p:sp>
        <p:nvSpPr>
          <p:cNvPr id="18" name="四角形吹き出し 17"/>
          <p:cNvSpPr/>
          <p:nvPr/>
        </p:nvSpPr>
        <p:spPr>
          <a:xfrm>
            <a:off x="1907704" y="5013176"/>
            <a:ext cx="2079848" cy="576064"/>
          </a:xfrm>
          <a:prstGeom prst="wedgeRectCallout">
            <a:avLst>
              <a:gd name="adj1" fmla="val -63872"/>
              <a:gd name="adj2" fmla="val -4967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accent4"/>
                </a:solidFill>
              </a:rPr>
              <a:t>・・</a:t>
            </a:r>
            <a:r>
              <a:rPr kumimoji="1" lang="ja-JP" altLang="en-US" sz="3600" dirty="0" smtClean="0">
                <a:solidFill>
                  <a:srgbClr val="C00000"/>
                </a:solidFill>
              </a:rPr>
              <a:t>たい</a:t>
            </a:r>
            <a:r>
              <a:rPr kumimoji="1" lang="ja-JP" altLang="en-US" sz="3600" dirty="0" smtClean="0">
                <a:solidFill>
                  <a:schemeClr val="accent4"/>
                </a:solidFill>
              </a:rPr>
              <a:t>！</a:t>
            </a:r>
            <a:endParaRPr kumimoji="1" lang="ja-JP" altLang="en-US" sz="3600" dirty="0">
              <a:solidFill>
                <a:schemeClr val="accent4"/>
              </a:solidFill>
            </a:endParaRPr>
          </a:p>
        </p:txBody>
      </p:sp>
      <p:sp>
        <p:nvSpPr>
          <p:cNvPr id="19" name="テキスト ボックス 18"/>
          <p:cNvSpPr txBox="1"/>
          <p:nvPr/>
        </p:nvSpPr>
        <p:spPr>
          <a:xfrm>
            <a:off x="899592" y="5877272"/>
            <a:ext cx="7704856" cy="646331"/>
          </a:xfrm>
          <a:prstGeom prst="rect">
            <a:avLst/>
          </a:prstGeom>
          <a:solidFill>
            <a:srgbClr val="CCFFFF"/>
          </a:solidFill>
          <a:ln>
            <a:noFill/>
          </a:ln>
          <a:effectLst>
            <a:glow rad="139700">
              <a:srgbClr val="FFFF00">
                <a:alpha val="40000"/>
              </a:srgbClr>
            </a:glow>
          </a:effectLst>
        </p:spPr>
        <p:txBody>
          <a:bodyPr wrap="square" rtlCol="0">
            <a:spAutoFit/>
          </a:bodyPr>
          <a:lstStyle/>
          <a:p>
            <a:r>
              <a:rPr lang="ja-JP" altLang="en-US" sz="3600" dirty="0" smtClean="0">
                <a:solidFill>
                  <a:schemeClr val="accent4"/>
                </a:solidFill>
              </a:rPr>
              <a:t>コミュニケーションが非常に取りやすい</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17"/>
                                        </p:tgtEl>
                                        <p:attrNameLst>
                                          <p:attrName>style.visibility</p:attrName>
                                        </p:attrNameLst>
                                      </p:cBhvr>
                                      <p:to>
                                        <p:strVal val="visible"/>
                                      </p:to>
                                    </p:set>
                                    <p:animEffect transition="in" filter="dissolve">
                                      <p:cBhvr>
                                        <p:cTn id="12" dur="500"/>
                                        <p:tgtEl>
                                          <p:spTgt spid="34817"/>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P spid="18" grpId="0" animBg="1"/>
      <p:bldP spid="1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052736"/>
            <a:ext cx="8287776" cy="1938992"/>
          </a:xfrm>
          <a:prstGeom prst="rect">
            <a:avLst/>
          </a:prstGeom>
          <a:solidFill>
            <a:srgbClr val="FFFF99"/>
          </a:solidFill>
          <a:ln>
            <a:noFill/>
          </a:ln>
        </p:spPr>
        <p:txBody>
          <a:bodyPr wrap="square" rtlCol="0">
            <a:spAutoFit/>
          </a:bodyPr>
          <a:lstStyle/>
          <a:p>
            <a:r>
              <a:rPr lang="ja-JP" altLang="en-US" sz="4000" dirty="0" smtClean="0">
                <a:solidFill>
                  <a:schemeClr val="accent4"/>
                </a:solidFill>
              </a:rPr>
              <a:t>ことばの学習においても</a:t>
            </a:r>
            <a:endParaRPr lang="en-US" altLang="ja-JP" sz="4000" dirty="0" smtClean="0">
              <a:solidFill>
                <a:schemeClr val="accent4"/>
              </a:solidFill>
            </a:endParaRPr>
          </a:p>
          <a:p>
            <a:r>
              <a:rPr kumimoji="1" lang="ja-JP" altLang="en-US" sz="4000" dirty="0" smtClean="0">
                <a:solidFill>
                  <a:schemeClr val="accent4"/>
                </a:solidFill>
              </a:rPr>
              <a:t>　　　　　まず学ばせるべきものは</a:t>
            </a:r>
            <a:endParaRPr kumimoji="1" lang="en-US" altLang="ja-JP" sz="4000" dirty="0" smtClean="0">
              <a:solidFill>
                <a:schemeClr val="accent4"/>
              </a:solidFill>
            </a:endParaRPr>
          </a:p>
          <a:p>
            <a:r>
              <a:rPr lang="ja-JP" altLang="en-US" sz="4000" dirty="0" smtClean="0">
                <a:solidFill>
                  <a:schemeClr val="accent4"/>
                </a:solidFill>
              </a:rPr>
              <a:t>　　　　　　　　　　　助動詞</a:t>
            </a:r>
            <a:r>
              <a:rPr kumimoji="1" lang="ja-JP" altLang="en-US" sz="4000" dirty="0" smtClean="0">
                <a:solidFill>
                  <a:schemeClr val="accent4"/>
                </a:solidFill>
              </a:rPr>
              <a:t>かもしれない</a:t>
            </a:r>
            <a:endParaRPr kumimoji="1" lang="ja-JP" altLang="en-US" sz="4000" dirty="0">
              <a:solidFill>
                <a:schemeClr val="accent4"/>
              </a:solidFill>
            </a:endParaRPr>
          </a:p>
        </p:txBody>
      </p:sp>
      <p:sp>
        <p:nvSpPr>
          <p:cNvPr id="3" name="テキスト ボックス 2"/>
          <p:cNvSpPr txBox="1"/>
          <p:nvPr/>
        </p:nvSpPr>
        <p:spPr>
          <a:xfrm>
            <a:off x="2051720" y="4797152"/>
            <a:ext cx="5400600" cy="707886"/>
          </a:xfrm>
          <a:prstGeom prst="rect">
            <a:avLst/>
          </a:prstGeom>
          <a:solidFill>
            <a:srgbClr val="CCFFFF"/>
          </a:solidFill>
          <a:ln>
            <a:noFill/>
          </a:ln>
          <a:effectLst>
            <a:glow rad="228600">
              <a:schemeClr val="accent2">
                <a:satMod val="175000"/>
                <a:alpha val="40000"/>
              </a:schemeClr>
            </a:glow>
          </a:effectLst>
        </p:spPr>
        <p:txBody>
          <a:bodyPr wrap="square" rtlCol="0">
            <a:spAutoFit/>
          </a:bodyPr>
          <a:lstStyle/>
          <a:p>
            <a:r>
              <a:rPr lang="ja-JP" altLang="en-US" sz="4000" dirty="0" smtClean="0">
                <a:solidFill>
                  <a:schemeClr val="accent4"/>
                </a:solidFill>
              </a:rPr>
              <a:t>　実は、学ばせている！</a:t>
            </a:r>
            <a:endParaRPr kumimoji="1" lang="ja-JP" altLang="en-US" sz="4000" dirty="0">
              <a:solidFill>
                <a:schemeClr val="accent4"/>
              </a:solidFill>
            </a:endParaRPr>
          </a:p>
        </p:txBody>
      </p:sp>
      <p:sp>
        <p:nvSpPr>
          <p:cNvPr id="4" name="テキスト ボックス 3"/>
          <p:cNvSpPr txBox="1"/>
          <p:nvPr/>
        </p:nvSpPr>
        <p:spPr>
          <a:xfrm>
            <a:off x="251520" y="260648"/>
            <a:ext cx="5976664" cy="707886"/>
          </a:xfrm>
          <a:prstGeom prst="rect">
            <a:avLst/>
          </a:prstGeom>
          <a:noFill/>
          <a:ln>
            <a:noFill/>
          </a:ln>
        </p:spPr>
        <p:txBody>
          <a:bodyPr wrap="square" rtlCol="0">
            <a:spAutoFit/>
          </a:bodyPr>
          <a:lstStyle/>
          <a:p>
            <a:r>
              <a:rPr kumimoji="1" lang="ja-JP" altLang="en-US" sz="4000" dirty="0" smtClean="0">
                <a:solidFill>
                  <a:schemeClr val="accent4"/>
                </a:solidFill>
              </a:rPr>
              <a:t>そういう子どもを見ていると</a:t>
            </a:r>
            <a:endParaRPr kumimoji="1" lang="ja-JP" altLang="en-US" sz="4000" dirty="0">
              <a:solidFill>
                <a:schemeClr val="accent4"/>
              </a:solidFill>
            </a:endParaRPr>
          </a:p>
        </p:txBody>
      </p:sp>
      <p:sp>
        <p:nvSpPr>
          <p:cNvPr id="5" name="テキスト ボックス 4"/>
          <p:cNvSpPr txBox="1"/>
          <p:nvPr/>
        </p:nvSpPr>
        <p:spPr>
          <a:xfrm>
            <a:off x="4355976" y="3501008"/>
            <a:ext cx="4392488" cy="707886"/>
          </a:xfrm>
          <a:prstGeom prst="rect">
            <a:avLst/>
          </a:prstGeom>
          <a:noFill/>
          <a:ln>
            <a:noFill/>
          </a:ln>
        </p:spPr>
        <p:txBody>
          <a:bodyPr wrap="square" rtlCol="0">
            <a:spAutoFit/>
          </a:bodyPr>
          <a:lstStyle/>
          <a:p>
            <a:r>
              <a:rPr lang="ja-JP" altLang="en-US" sz="4000" dirty="0" smtClean="0">
                <a:solidFill>
                  <a:schemeClr val="accent4"/>
                </a:solidFill>
              </a:rPr>
              <a:t>と思ってしまうが・・</a:t>
            </a:r>
            <a:endParaRPr kumimoji="1"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27784" y="332656"/>
            <a:ext cx="3816424" cy="923330"/>
          </a:xfrm>
          <a:prstGeom prst="rect">
            <a:avLst/>
          </a:prstGeom>
          <a:solidFill>
            <a:schemeClr val="accent3">
              <a:lumMod val="95000"/>
            </a:schemeClr>
          </a:solidFill>
          <a:ln>
            <a:noFill/>
          </a:ln>
          <a:effectLst>
            <a:outerShdw blurRad="50800" dist="38100" dir="2700000" algn="tl" rotWithShape="0">
              <a:prstClr val="black">
                <a:alpha val="40000"/>
              </a:prstClr>
            </a:outerShdw>
          </a:effectLst>
        </p:spPr>
        <p:txBody>
          <a:bodyPr wrap="square" rtlCol="0">
            <a:spAutoFit/>
          </a:bodyPr>
          <a:lstStyle/>
          <a:p>
            <a:r>
              <a:rPr lang="ja-JP" altLang="en-US" sz="5400" dirty="0" smtClean="0">
                <a:solidFill>
                  <a:schemeClr val="accent4"/>
                </a:solidFill>
              </a:rPr>
              <a:t>　チョーダイ</a:t>
            </a:r>
            <a:endParaRPr kumimoji="1" lang="ja-JP" altLang="en-US" sz="5400" dirty="0">
              <a:solidFill>
                <a:schemeClr val="accent4"/>
              </a:solidFill>
            </a:endParaRPr>
          </a:p>
        </p:txBody>
      </p:sp>
      <p:grpSp>
        <p:nvGrpSpPr>
          <p:cNvPr id="5" name="グループ化 33"/>
          <p:cNvGrpSpPr>
            <a:grpSpLocks/>
          </p:cNvGrpSpPr>
          <p:nvPr/>
        </p:nvGrpSpPr>
        <p:grpSpPr bwMode="auto">
          <a:xfrm rot="21406012">
            <a:off x="7348925" y="1804132"/>
            <a:ext cx="1152128" cy="1472990"/>
            <a:chOff x="7523163" y="1144571"/>
            <a:chExt cx="1225550" cy="2376487"/>
          </a:xfrm>
        </p:grpSpPr>
        <p:sp>
          <p:nvSpPr>
            <p:cNvPr id="6"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7"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8"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9"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0"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1"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2"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24" name="グループ化 23"/>
          <p:cNvGrpSpPr/>
          <p:nvPr/>
        </p:nvGrpSpPr>
        <p:grpSpPr>
          <a:xfrm rot="21166583">
            <a:off x="1628823" y="2348404"/>
            <a:ext cx="1224136" cy="1368152"/>
            <a:chOff x="3635896" y="1791417"/>
            <a:chExt cx="1152128" cy="1279081"/>
          </a:xfrm>
        </p:grpSpPr>
        <p:grpSp>
          <p:nvGrpSpPr>
            <p:cNvPr id="13" name="グループ化 12"/>
            <p:cNvGrpSpPr/>
            <p:nvPr/>
          </p:nvGrpSpPr>
          <p:grpSpPr>
            <a:xfrm flipH="1">
              <a:off x="3635896" y="2060848"/>
              <a:ext cx="1152128" cy="1009650"/>
              <a:chOff x="7885113" y="1844675"/>
              <a:chExt cx="1008062" cy="1009650"/>
            </a:xfrm>
          </p:grpSpPr>
          <p:sp>
            <p:nvSpPr>
              <p:cNvPr id="14" name="Oval 12"/>
              <p:cNvSpPr>
                <a:spLocks noChangeArrowheads="1"/>
              </p:cNvSpPr>
              <p:nvPr/>
            </p:nvSpPr>
            <p:spPr bwMode="auto">
              <a:xfrm>
                <a:off x="7956550" y="1844675"/>
                <a:ext cx="936625" cy="1009650"/>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 name="Oval 21"/>
              <p:cNvSpPr>
                <a:spLocks noChangeArrowheads="1"/>
              </p:cNvSpPr>
              <p:nvPr/>
            </p:nvSpPr>
            <p:spPr bwMode="auto">
              <a:xfrm>
                <a:off x="8101013" y="2060575"/>
                <a:ext cx="215900" cy="215900"/>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6" name="Oval 22"/>
              <p:cNvSpPr>
                <a:spLocks noChangeArrowheads="1"/>
              </p:cNvSpPr>
              <p:nvPr/>
            </p:nvSpPr>
            <p:spPr bwMode="auto">
              <a:xfrm>
                <a:off x="8137129" y="2133600"/>
                <a:ext cx="63004" cy="7111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7" name="Oval 23"/>
              <p:cNvSpPr>
                <a:spLocks noChangeArrowheads="1"/>
              </p:cNvSpPr>
              <p:nvPr/>
            </p:nvSpPr>
            <p:spPr bwMode="auto">
              <a:xfrm flipH="1" flipV="1">
                <a:off x="7885113" y="2276475"/>
                <a:ext cx="142875" cy="142875"/>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18" name="Line 29"/>
              <p:cNvSpPr>
                <a:spLocks noChangeShapeType="1"/>
              </p:cNvSpPr>
              <p:nvPr/>
            </p:nvSpPr>
            <p:spPr bwMode="auto">
              <a:xfrm>
                <a:off x="8101013" y="2708275"/>
                <a:ext cx="358775" cy="0"/>
              </a:xfrm>
              <a:prstGeom prst="line">
                <a:avLst/>
              </a:prstGeom>
              <a:noFill/>
              <a:ln w="9525">
                <a:solidFill>
                  <a:schemeClr val="tx1"/>
                </a:solidFill>
                <a:round/>
                <a:headEnd/>
                <a:tailEnd/>
              </a:ln>
            </p:spPr>
            <p:txBody>
              <a:bodyPr/>
              <a:lstStyle/>
              <a:p>
                <a:endParaRPr lang="ja-JP" altLang="en-US"/>
              </a:p>
            </p:txBody>
          </p:sp>
        </p:grpSp>
        <p:sp>
          <p:nvSpPr>
            <p:cNvPr id="22" name="円弧 21"/>
            <p:cNvSpPr/>
            <p:nvPr/>
          </p:nvSpPr>
          <p:spPr>
            <a:xfrm rot="6420380">
              <a:off x="3884694" y="1755651"/>
              <a:ext cx="410635" cy="482167"/>
            </a:xfrm>
            <a:prstGeom prst="arc">
              <a:avLst>
                <a:gd name="adj1" fmla="val 16341708"/>
                <a:gd name="adj2" fmla="val 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p:cNvSpPr/>
            <p:nvPr/>
          </p:nvSpPr>
          <p:spPr>
            <a:xfrm rot="6420380">
              <a:off x="3721170" y="1798583"/>
              <a:ext cx="410635" cy="482167"/>
            </a:xfrm>
            <a:prstGeom prst="arc">
              <a:avLst>
                <a:gd name="adj1" fmla="val 16341708"/>
                <a:gd name="adj2" fmla="val 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7" name="グループ化 53"/>
          <p:cNvGrpSpPr/>
          <p:nvPr/>
        </p:nvGrpSpPr>
        <p:grpSpPr>
          <a:xfrm>
            <a:off x="5436096" y="2780928"/>
            <a:ext cx="1080120" cy="792088"/>
            <a:chOff x="4067944" y="2780928"/>
            <a:chExt cx="1008112" cy="648072"/>
          </a:xfrm>
          <a:solidFill>
            <a:srgbClr val="C00000"/>
          </a:solidFill>
        </p:grpSpPr>
        <p:grpSp>
          <p:nvGrpSpPr>
            <p:cNvPr id="29" name="グループ化 12"/>
            <p:cNvGrpSpPr/>
            <p:nvPr/>
          </p:nvGrpSpPr>
          <p:grpSpPr>
            <a:xfrm>
              <a:off x="4067944" y="2780928"/>
              <a:ext cx="1008112" cy="648072"/>
              <a:chOff x="2915816" y="2708920"/>
              <a:chExt cx="1008112" cy="648072"/>
            </a:xfrm>
            <a:grpFill/>
          </p:grpSpPr>
          <p:sp>
            <p:nvSpPr>
              <p:cNvPr id="31" name="片側の 2 つの角を丸めた四角形 30"/>
              <p:cNvSpPr/>
              <p:nvPr/>
            </p:nvSpPr>
            <p:spPr>
              <a:xfrm>
                <a:off x="2915816" y="2996952"/>
                <a:ext cx="1008112"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3059832"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3563888"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片側の 2 つの角を丸めた四角形 33"/>
              <p:cNvSpPr/>
              <p:nvPr/>
            </p:nvSpPr>
            <p:spPr>
              <a:xfrm>
                <a:off x="3131840" y="2708920"/>
                <a:ext cx="576064"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0" name="正方形/長方形 29"/>
            <p:cNvSpPr/>
            <p:nvPr/>
          </p:nvSpPr>
          <p:spPr>
            <a:xfrm>
              <a:off x="4427984" y="2852936"/>
              <a:ext cx="288032" cy="14401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8" name="四角形吹き出し 47"/>
          <p:cNvSpPr/>
          <p:nvPr/>
        </p:nvSpPr>
        <p:spPr>
          <a:xfrm>
            <a:off x="1835696" y="1484784"/>
            <a:ext cx="5400600" cy="720080"/>
          </a:xfrm>
          <a:prstGeom prst="wedgeRectCallout">
            <a:avLst>
              <a:gd name="adj1" fmla="val 50173"/>
              <a:gd name="adj2" fmla="val 114731"/>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ほしい</a:t>
            </a:r>
            <a:r>
              <a:rPr kumimoji="1" lang="ja-JP" altLang="en-US" sz="3200" dirty="0" smtClean="0">
                <a:solidFill>
                  <a:schemeClr val="accent4"/>
                </a:solidFill>
              </a:rPr>
              <a:t>？</a:t>
            </a:r>
            <a:r>
              <a:rPr lang="ja-JP" altLang="en-US" sz="3200" dirty="0" smtClean="0">
                <a:solidFill>
                  <a:schemeClr val="accent4"/>
                </a:solidFill>
              </a:rPr>
              <a:t>　じゃ、</a:t>
            </a:r>
            <a:r>
              <a:rPr lang="ja-JP" altLang="en-US" sz="3200" dirty="0" smtClean="0">
                <a:solidFill>
                  <a:srgbClr val="C00000"/>
                </a:solidFill>
              </a:rPr>
              <a:t>チョーダイ</a:t>
            </a:r>
            <a:r>
              <a:rPr lang="ja-JP" altLang="en-US" sz="3200" dirty="0" smtClean="0">
                <a:solidFill>
                  <a:schemeClr val="accent4"/>
                </a:solidFill>
              </a:rPr>
              <a:t>して</a:t>
            </a:r>
            <a:endParaRPr kumimoji="1" lang="ja-JP" altLang="en-US" sz="3200" dirty="0">
              <a:solidFill>
                <a:schemeClr val="accent4"/>
              </a:solidFill>
            </a:endParaRPr>
          </a:p>
        </p:txBody>
      </p:sp>
      <p:grpSp>
        <p:nvGrpSpPr>
          <p:cNvPr id="64" name="グループ化 63"/>
          <p:cNvGrpSpPr/>
          <p:nvPr/>
        </p:nvGrpSpPr>
        <p:grpSpPr>
          <a:xfrm>
            <a:off x="6588224" y="3068960"/>
            <a:ext cx="1809254" cy="1233115"/>
            <a:chOff x="4644008" y="4221088"/>
            <a:chExt cx="2673350" cy="1881187"/>
          </a:xfrm>
        </p:grpSpPr>
        <p:grpSp>
          <p:nvGrpSpPr>
            <p:cNvPr id="49" name="グループ化 48"/>
            <p:cNvGrpSpPr/>
            <p:nvPr/>
          </p:nvGrpSpPr>
          <p:grpSpPr>
            <a:xfrm>
              <a:off x="4644008" y="4221088"/>
              <a:ext cx="2673350" cy="1881187"/>
              <a:chOff x="971550" y="2205038"/>
              <a:chExt cx="2673350" cy="1881187"/>
            </a:xfrm>
          </p:grpSpPr>
          <p:sp>
            <p:nvSpPr>
              <p:cNvPr id="50" name="円弧 49"/>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3" name="円弧 52"/>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4" name="円弧 53"/>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62" name="フリーフォーム 61"/>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p:cNvSpPr txBox="1"/>
          <p:nvPr/>
        </p:nvSpPr>
        <p:spPr>
          <a:xfrm>
            <a:off x="539552" y="4293096"/>
            <a:ext cx="8280920" cy="1077218"/>
          </a:xfrm>
          <a:prstGeom prst="rect">
            <a:avLst/>
          </a:prstGeom>
          <a:solidFill>
            <a:srgbClr val="FFCCFF"/>
          </a:solidFill>
        </p:spPr>
        <p:txBody>
          <a:bodyPr wrap="square" rtlCol="0">
            <a:spAutoFit/>
          </a:bodyPr>
          <a:lstStyle/>
          <a:p>
            <a:r>
              <a:rPr kumimoji="1" lang="ja-JP" altLang="en-US" sz="3200" dirty="0" smtClean="0"/>
              <a:t>その</a:t>
            </a:r>
            <a:r>
              <a:rPr lang="ja-JP" altLang="en-US" sz="3200" dirty="0" smtClean="0"/>
              <a:t>際、パチパチなど、手を合わせたり、打ち合せたりする</a:t>
            </a:r>
            <a:r>
              <a:rPr kumimoji="1" lang="ja-JP" altLang="en-US" sz="3200" dirty="0" smtClean="0"/>
              <a:t>身振りを見せ、模倣を促すことも多い</a:t>
            </a:r>
            <a:endParaRPr kumimoji="1" lang="ja-JP" altLang="en-US" sz="3200" dirty="0"/>
          </a:p>
        </p:txBody>
      </p:sp>
      <p:sp>
        <p:nvSpPr>
          <p:cNvPr id="66" name="テキスト ボックス 65"/>
          <p:cNvSpPr txBox="1"/>
          <p:nvPr/>
        </p:nvSpPr>
        <p:spPr>
          <a:xfrm>
            <a:off x="467544" y="5517232"/>
            <a:ext cx="8352928" cy="1077218"/>
          </a:xfrm>
          <a:prstGeom prst="rect">
            <a:avLst/>
          </a:prstGeom>
          <a:solidFill>
            <a:srgbClr val="CCFF99"/>
          </a:solidFill>
        </p:spPr>
        <p:txBody>
          <a:bodyPr wrap="square" rtlCol="0">
            <a:spAutoFit/>
          </a:bodyPr>
          <a:lstStyle/>
          <a:p>
            <a:r>
              <a:rPr lang="ja-JP" altLang="en-US" sz="3200" dirty="0" smtClean="0"/>
              <a:t>日常生活で、もっとも基本的で重要な</a:t>
            </a:r>
            <a:endParaRPr lang="en-US" altLang="ja-JP" sz="3200" dirty="0" smtClean="0"/>
          </a:p>
          <a:p>
            <a:r>
              <a:rPr lang="ja-JP" altLang="en-US" sz="3200" dirty="0" smtClean="0"/>
              <a:t>　　　　　　　「要求表現」の習得を目的としている</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par>
                                <p:cTn id="21" presetID="9"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dissolv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dissolve">
                                      <p:cBhvr>
                                        <p:cTn id="3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5" grpId="0" animBg="1"/>
      <p:bldP spid="6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95736" y="188640"/>
            <a:ext cx="4680520" cy="707886"/>
          </a:xfrm>
          <a:prstGeom prst="rect">
            <a:avLst/>
          </a:prstGeom>
          <a:solidFill>
            <a:srgbClr val="FFCCFF"/>
          </a:solidFill>
          <a:ln>
            <a:noFill/>
          </a:ln>
          <a:effectLst>
            <a:outerShdw blurRad="50800" dist="88900" dir="5400000" algn="t" rotWithShape="0">
              <a:prstClr val="black">
                <a:alpha val="40000"/>
              </a:prstClr>
            </a:outerShdw>
          </a:effectLst>
        </p:spPr>
        <p:txBody>
          <a:bodyPr wrap="square" rtlCol="0">
            <a:spAutoFit/>
          </a:bodyPr>
          <a:lstStyle/>
          <a:p>
            <a:pPr indent="365125"/>
            <a:r>
              <a:rPr kumimoji="1" lang="ja-JP" altLang="en-US" sz="4000" dirty="0" smtClean="0">
                <a:solidFill>
                  <a:schemeClr val="accent4"/>
                </a:solidFill>
              </a:rPr>
              <a:t>チョーダイとは</a:t>
            </a:r>
            <a:r>
              <a:rPr lang="ja-JP" altLang="en-US" sz="4000" dirty="0" smtClean="0">
                <a:solidFill>
                  <a:schemeClr val="accent4"/>
                </a:solidFill>
              </a:rPr>
              <a:t>何か</a:t>
            </a:r>
            <a:endParaRPr kumimoji="1" lang="ja-JP" altLang="en-US" sz="4000" dirty="0">
              <a:solidFill>
                <a:schemeClr val="accent4"/>
              </a:solidFill>
            </a:endParaRPr>
          </a:p>
        </p:txBody>
      </p:sp>
      <p:sp>
        <p:nvSpPr>
          <p:cNvPr id="4" name="テキスト ボックス 3"/>
          <p:cNvSpPr txBox="1"/>
          <p:nvPr/>
        </p:nvSpPr>
        <p:spPr>
          <a:xfrm>
            <a:off x="323528" y="1052736"/>
            <a:ext cx="8640960" cy="1938992"/>
          </a:xfrm>
          <a:prstGeom prst="rect">
            <a:avLst/>
          </a:prstGeom>
          <a:solidFill>
            <a:schemeClr val="bg1"/>
          </a:solidFill>
          <a:ln w="38100" cmpd="dbl">
            <a:solidFill>
              <a:schemeClr val="accent6">
                <a:lumMod val="75000"/>
              </a:schemeClr>
            </a:solidFill>
          </a:ln>
        </p:spPr>
        <p:txBody>
          <a:bodyPr wrap="square" rtlCol="0">
            <a:spAutoFit/>
          </a:bodyPr>
          <a:lstStyle/>
          <a:p>
            <a:pPr indent="92075"/>
            <a:r>
              <a:rPr kumimoji="1" lang="ja-JP" altLang="en-US" sz="4000" dirty="0" smtClean="0">
                <a:solidFill>
                  <a:schemeClr val="accent4"/>
                </a:solidFill>
              </a:rPr>
              <a:t>チョーダイ （頂戴）</a:t>
            </a:r>
            <a:endParaRPr kumimoji="1" lang="en-US" altLang="ja-JP" sz="4000" dirty="0" smtClean="0">
              <a:solidFill>
                <a:schemeClr val="accent4"/>
              </a:solidFill>
            </a:endParaRPr>
          </a:p>
          <a:p>
            <a:pPr indent="92075"/>
            <a:r>
              <a:rPr kumimoji="1" lang="en-US" altLang="ja-JP" sz="4000" dirty="0" smtClean="0">
                <a:solidFill>
                  <a:schemeClr val="accent4"/>
                </a:solidFill>
              </a:rPr>
              <a:t>【</a:t>
            </a:r>
            <a:r>
              <a:rPr kumimoji="1" lang="ja-JP" altLang="en-US" sz="4000" dirty="0" smtClean="0">
                <a:solidFill>
                  <a:schemeClr val="accent4"/>
                </a:solidFill>
              </a:rPr>
              <a:t>名詞</a:t>
            </a:r>
            <a:r>
              <a:rPr kumimoji="1" lang="en-US" altLang="ja-JP" sz="4000" dirty="0" smtClean="0">
                <a:solidFill>
                  <a:schemeClr val="accent4"/>
                </a:solidFill>
              </a:rPr>
              <a:t>】</a:t>
            </a:r>
            <a:r>
              <a:rPr kumimoji="1" lang="ja-JP" altLang="en-US" sz="4000" dirty="0" smtClean="0">
                <a:solidFill>
                  <a:schemeClr val="accent4"/>
                </a:solidFill>
              </a:rPr>
              <a:t>①</a:t>
            </a:r>
            <a:r>
              <a:rPr lang="ja-JP" altLang="en-US" sz="4000" dirty="0" smtClean="0">
                <a:solidFill>
                  <a:schemeClr val="accent4"/>
                </a:solidFill>
              </a:rPr>
              <a:t>「もらう」の敬語</a:t>
            </a:r>
            <a:r>
              <a:rPr lang="ja-JP" altLang="en-US" dirty="0" smtClean="0">
                <a:solidFill>
                  <a:schemeClr val="accent4"/>
                </a:solidFill>
              </a:rPr>
              <a:t>　</a:t>
            </a:r>
            <a:r>
              <a:rPr lang="ja-JP" altLang="en-US" sz="3600" dirty="0" smtClean="0">
                <a:solidFill>
                  <a:schemeClr val="accent4"/>
                </a:solidFill>
              </a:rPr>
              <a:t>（</a:t>
            </a:r>
            <a:r>
              <a:rPr lang="ja-JP" altLang="en-US" sz="3600" u="sng" dirty="0" smtClean="0">
                <a:solidFill>
                  <a:schemeClr val="accent4"/>
                </a:solidFill>
              </a:rPr>
              <a:t>頂戴する</a:t>
            </a:r>
            <a:r>
              <a:rPr lang="ja-JP" altLang="en-US" sz="3600" dirty="0" smtClean="0">
                <a:solidFill>
                  <a:schemeClr val="accent4"/>
                </a:solidFill>
              </a:rPr>
              <a:t>）</a:t>
            </a:r>
            <a:endParaRPr lang="en-US" altLang="ja-JP" sz="4000" dirty="0" smtClean="0">
              <a:solidFill>
                <a:schemeClr val="accent4"/>
              </a:solidFill>
            </a:endParaRPr>
          </a:p>
          <a:p>
            <a:pPr indent="92075"/>
            <a:r>
              <a:rPr kumimoji="1" lang="ja-JP" altLang="en-US" sz="4000" dirty="0" smtClean="0">
                <a:solidFill>
                  <a:schemeClr val="accent4"/>
                </a:solidFill>
              </a:rPr>
              <a:t>　　　　</a:t>
            </a:r>
            <a:r>
              <a:rPr kumimoji="1" lang="ja-JP" altLang="en-US" sz="2000" dirty="0" smtClean="0">
                <a:solidFill>
                  <a:schemeClr val="accent4"/>
                </a:solidFill>
              </a:rPr>
              <a:t>　</a:t>
            </a:r>
            <a:r>
              <a:rPr kumimoji="1" lang="ja-JP" altLang="en-US" sz="4000" dirty="0" smtClean="0">
                <a:solidFill>
                  <a:schemeClr val="accent4"/>
                </a:solidFill>
              </a:rPr>
              <a:t>②もらうことを促すこと</a:t>
            </a:r>
            <a:r>
              <a:rPr kumimoji="1" lang="ja-JP" altLang="en-US" sz="1400" dirty="0" smtClean="0">
                <a:solidFill>
                  <a:schemeClr val="accent4"/>
                </a:solidFill>
              </a:rPr>
              <a:t>　</a:t>
            </a:r>
            <a:r>
              <a:rPr kumimoji="1" lang="ja-JP" altLang="en-US" sz="3200" dirty="0" smtClean="0">
                <a:solidFill>
                  <a:schemeClr val="accent4"/>
                </a:solidFill>
              </a:rPr>
              <a:t>（≒下さい）</a:t>
            </a:r>
            <a:endParaRPr kumimoji="1" lang="ja-JP" altLang="en-US" sz="4000" dirty="0">
              <a:solidFill>
                <a:schemeClr val="accent4"/>
              </a:solidFill>
            </a:endParaRPr>
          </a:p>
        </p:txBody>
      </p:sp>
      <p:sp>
        <p:nvSpPr>
          <p:cNvPr id="5" name="テキスト ボックス 4"/>
          <p:cNvSpPr txBox="1"/>
          <p:nvPr/>
        </p:nvSpPr>
        <p:spPr>
          <a:xfrm>
            <a:off x="395536" y="3068960"/>
            <a:ext cx="8496944" cy="1938992"/>
          </a:xfrm>
          <a:prstGeom prst="rect">
            <a:avLst/>
          </a:prstGeom>
          <a:solidFill>
            <a:srgbClr val="DDFFDD"/>
          </a:solidFill>
          <a:ln>
            <a:noFill/>
          </a:ln>
        </p:spPr>
        <p:txBody>
          <a:bodyPr wrap="square" rtlCol="0">
            <a:spAutoFit/>
          </a:bodyPr>
          <a:lstStyle/>
          <a:p>
            <a:pPr indent="92075"/>
            <a:r>
              <a:rPr lang="ja-JP" altLang="en-US" sz="4000" dirty="0" smtClean="0">
                <a:solidFill>
                  <a:schemeClr val="accent4"/>
                </a:solidFill>
              </a:rPr>
              <a:t>チョーダイは、②の用法で、</a:t>
            </a:r>
            <a:endParaRPr lang="en-US" altLang="ja-JP" sz="4000" dirty="0" smtClean="0">
              <a:solidFill>
                <a:schemeClr val="accent4"/>
              </a:solidFill>
            </a:endParaRPr>
          </a:p>
          <a:p>
            <a:pPr indent="92075"/>
            <a:r>
              <a:rPr lang="ja-JP" altLang="en-US" sz="4000" dirty="0" smtClean="0">
                <a:solidFill>
                  <a:schemeClr val="accent4"/>
                </a:solidFill>
              </a:rPr>
              <a:t>　             要求を伝えることができる</a:t>
            </a:r>
            <a:endParaRPr lang="en-US" altLang="ja-JP" sz="4000" dirty="0" smtClean="0">
              <a:solidFill>
                <a:schemeClr val="accent4"/>
              </a:solidFill>
            </a:endParaRPr>
          </a:p>
          <a:p>
            <a:pPr indent="92075"/>
            <a:r>
              <a:rPr lang="ja-JP" altLang="en-US" sz="4000" dirty="0" smtClean="0">
                <a:solidFill>
                  <a:schemeClr val="accent4"/>
                </a:solidFill>
              </a:rPr>
              <a:t>　　　　　　　</a:t>
            </a:r>
            <a:endParaRPr kumimoji="1" lang="ja-JP" altLang="en-US" sz="4000" dirty="0">
              <a:solidFill>
                <a:schemeClr val="accent4"/>
              </a:solidFill>
            </a:endParaRPr>
          </a:p>
        </p:txBody>
      </p:sp>
      <p:sp>
        <p:nvSpPr>
          <p:cNvPr id="6" name="テキスト ボックス 5"/>
          <p:cNvSpPr txBox="1"/>
          <p:nvPr/>
        </p:nvSpPr>
        <p:spPr>
          <a:xfrm>
            <a:off x="323528" y="5085184"/>
            <a:ext cx="8640960" cy="1200329"/>
          </a:xfrm>
          <a:prstGeom prst="rect">
            <a:avLst/>
          </a:prstGeom>
          <a:solidFill>
            <a:schemeClr val="bg1"/>
          </a:solidFill>
          <a:ln>
            <a:solidFill>
              <a:schemeClr val="tx1"/>
            </a:solidFill>
            <a:prstDash val="lgDashDot"/>
          </a:ln>
        </p:spPr>
        <p:txBody>
          <a:bodyPr wrap="square" rtlCol="0">
            <a:spAutoFit/>
          </a:bodyPr>
          <a:lstStyle/>
          <a:p>
            <a:pPr indent="92075"/>
            <a:r>
              <a:rPr kumimoji="1" lang="ja-JP" altLang="en-US" sz="3600" dirty="0" smtClean="0">
                <a:solidFill>
                  <a:schemeClr val="accent4"/>
                </a:solidFill>
              </a:rPr>
              <a:t>ちなみに、「ください」は、動詞「下さる」</a:t>
            </a:r>
            <a:r>
              <a:rPr lang="ja-JP" altLang="en-US" sz="3600" dirty="0" smtClean="0">
                <a:solidFill>
                  <a:schemeClr val="accent4"/>
                </a:solidFill>
              </a:rPr>
              <a:t>の</a:t>
            </a:r>
            <a:endParaRPr lang="en-US" altLang="ja-JP" sz="3600" dirty="0" smtClean="0">
              <a:solidFill>
                <a:schemeClr val="accent4"/>
              </a:solidFill>
            </a:endParaRPr>
          </a:p>
          <a:p>
            <a:pPr indent="92075"/>
            <a:r>
              <a:rPr lang="ja-JP" altLang="en-US" sz="3600" dirty="0" smtClean="0">
                <a:solidFill>
                  <a:schemeClr val="accent4"/>
                </a:solidFill>
              </a:rPr>
              <a:t>　　　　　　命令形「くだされ」に由来するもの</a:t>
            </a:r>
            <a:endParaRPr kumimoji="1" lang="ja-JP" altLang="en-US" sz="3600" dirty="0">
              <a:solidFill>
                <a:schemeClr val="accent4"/>
              </a:solidFill>
            </a:endParaRPr>
          </a:p>
        </p:txBody>
      </p:sp>
      <p:sp>
        <p:nvSpPr>
          <p:cNvPr id="7" name="右矢印 6"/>
          <p:cNvSpPr/>
          <p:nvPr/>
        </p:nvSpPr>
        <p:spPr>
          <a:xfrm>
            <a:off x="827584" y="4509120"/>
            <a:ext cx="432048" cy="3600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31640" y="4365104"/>
            <a:ext cx="6120680" cy="646331"/>
          </a:xfrm>
          <a:prstGeom prst="rect">
            <a:avLst/>
          </a:prstGeom>
          <a:solidFill>
            <a:schemeClr val="accent3"/>
          </a:solidFill>
          <a:effectLst>
            <a:softEdge rad="63500"/>
          </a:effectLst>
        </p:spPr>
        <p:txBody>
          <a:bodyPr wrap="square" rtlCol="0">
            <a:spAutoFit/>
          </a:bodyPr>
          <a:lstStyle/>
          <a:p>
            <a:r>
              <a:rPr lang="ja-JP" altLang="en-US" sz="3600" dirty="0" smtClean="0">
                <a:solidFill>
                  <a:schemeClr val="accent4"/>
                </a:solidFill>
              </a:rPr>
              <a:t>動詞のような働きを持っている</a:t>
            </a:r>
            <a:endParaRPr kumimoji="1" lang="ja-JP" altLang="en-US" sz="3600" dirty="0"/>
          </a:p>
        </p:txBody>
      </p:sp>
      <p:sp>
        <p:nvSpPr>
          <p:cNvPr id="9" name="テキスト ボックス 8"/>
          <p:cNvSpPr txBox="1"/>
          <p:nvPr/>
        </p:nvSpPr>
        <p:spPr>
          <a:xfrm>
            <a:off x="7380312" y="4437112"/>
            <a:ext cx="1368152" cy="523220"/>
          </a:xfrm>
          <a:prstGeom prst="rect">
            <a:avLst/>
          </a:prstGeom>
          <a:solidFill>
            <a:srgbClr val="FFFF66"/>
          </a:solidFill>
          <a:effectLst>
            <a:softEdge rad="127000"/>
          </a:effectLst>
        </p:spPr>
        <p:txBody>
          <a:bodyPr wrap="square" rtlCol="0">
            <a:spAutoFit/>
          </a:bodyPr>
          <a:lstStyle/>
          <a:p>
            <a:r>
              <a:rPr kumimoji="1" lang="ja-JP" altLang="en-US" sz="2400" dirty="0" smtClean="0"/>
              <a:t>≒</a:t>
            </a:r>
            <a:r>
              <a:rPr kumimoji="1" lang="ja-JP" altLang="en-US" sz="2800" dirty="0" smtClean="0"/>
              <a:t>ｗａｎｔ</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188640"/>
            <a:ext cx="8208912" cy="1200329"/>
          </a:xfrm>
          <a:prstGeom prst="rect">
            <a:avLst/>
          </a:prstGeom>
          <a:noFill/>
          <a:ln>
            <a:noFill/>
          </a:ln>
        </p:spPr>
        <p:txBody>
          <a:bodyPr wrap="square" rtlCol="0">
            <a:spAutoFit/>
          </a:bodyPr>
          <a:lstStyle/>
          <a:p>
            <a:r>
              <a:rPr lang="ja-JP" altLang="en-US" sz="3600" dirty="0" smtClean="0">
                <a:solidFill>
                  <a:schemeClr val="accent4"/>
                </a:solidFill>
              </a:rPr>
              <a:t>「チョーダイ」のほかに、</a:t>
            </a:r>
            <a:endParaRPr lang="en-US" altLang="ja-JP" sz="3600" dirty="0" smtClean="0">
              <a:solidFill>
                <a:schemeClr val="accent4"/>
              </a:solidFill>
            </a:endParaRPr>
          </a:p>
          <a:p>
            <a:r>
              <a:rPr lang="ja-JP" altLang="en-US" sz="3600" dirty="0" smtClean="0">
                <a:solidFill>
                  <a:schemeClr val="accent4"/>
                </a:solidFill>
              </a:rPr>
              <a:t>　　　　よく要求表現として求めるのが</a:t>
            </a:r>
            <a:endParaRPr kumimoji="1" lang="ja-JP" altLang="en-US" sz="3600" dirty="0">
              <a:solidFill>
                <a:schemeClr val="accent4"/>
              </a:solidFill>
            </a:endParaRPr>
          </a:p>
        </p:txBody>
      </p:sp>
      <p:sp>
        <p:nvSpPr>
          <p:cNvPr id="5" name="テキスト ボックス 4"/>
          <p:cNvSpPr txBox="1"/>
          <p:nvPr/>
        </p:nvSpPr>
        <p:spPr>
          <a:xfrm>
            <a:off x="2411760" y="1412776"/>
            <a:ext cx="4536504" cy="83099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r>
              <a:rPr kumimoji="1" lang="ja-JP" altLang="en-US" sz="4800" dirty="0" smtClean="0">
                <a:solidFill>
                  <a:schemeClr val="accent4"/>
                </a:solidFill>
              </a:rPr>
              <a:t>　トッテ！</a:t>
            </a:r>
            <a:r>
              <a:rPr kumimoji="1" lang="ja-JP" altLang="en-US" sz="4000" dirty="0" smtClean="0">
                <a:solidFill>
                  <a:schemeClr val="accent4"/>
                </a:solidFill>
              </a:rPr>
              <a:t>（取っ</a:t>
            </a:r>
            <a:r>
              <a:rPr lang="ja-JP" altLang="en-US" sz="4000" dirty="0" smtClean="0">
                <a:solidFill>
                  <a:schemeClr val="accent4"/>
                </a:solidFill>
              </a:rPr>
              <a:t>て）</a:t>
            </a:r>
            <a:endParaRPr kumimoji="1" lang="ja-JP" altLang="en-US" sz="4800" dirty="0">
              <a:solidFill>
                <a:schemeClr val="accent4"/>
              </a:solidFill>
            </a:endParaRPr>
          </a:p>
        </p:txBody>
      </p:sp>
      <p:sp>
        <p:nvSpPr>
          <p:cNvPr id="8" name="テキスト ボックス 7"/>
          <p:cNvSpPr txBox="1"/>
          <p:nvPr/>
        </p:nvSpPr>
        <p:spPr>
          <a:xfrm>
            <a:off x="323528" y="2420888"/>
            <a:ext cx="8568952" cy="1200329"/>
          </a:xfrm>
          <a:prstGeom prst="rect">
            <a:avLst/>
          </a:prstGeom>
          <a:solidFill>
            <a:schemeClr val="bg1"/>
          </a:solidFill>
          <a:ln>
            <a:solidFill>
              <a:schemeClr val="tx1"/>
            </a:solidFill>
            <a:prstDash val="lgDashDotDot"/>
          </a:ln>
        </p:spPr>
        <p:txBody>
          <a:bodyPr wrap="square" rtlCol="0">
            <a:spAutoFit/>
          </a:bodyPr>
          <a:lstStyle/>
          <a:p>
            <a:r>
              <a:rPr kumimoji="1" lang="ja-JP" altLang="en-US" sz="3600" dirty="0" smtClean="0">
                <a:solidFill>
                  <a:schemeClr val="accent4"/>
                </a:solidFill>
              </a:rPr>
              <a:t>「取っ</a:t>
            </a:r>
            <a:r>
              <a:rPr lang="ja-JP" altLang="en-US" sz="3600" dirty="0" smtClean="0">
                <a:solidFill>
                  <a:schemeClr val="accent4"/>
                </a:solidFill>
              </a:rPr>
              <a:t>て」は、「取る」＋</a:t>
            </a:r>
            <a:r>
              <a:rPr kumimoji="1" lang="ja-JP" altLang="en-US" sz="3600" dirty="0" smtClean="0">
                <a:solidFill>
                  <a:schemeClr val="accent4"/>
                </a:solidFill>
              </a:rPr>
              <a:t>助詞「て」</a:t>
            </a:r>
            <a:r>
              <a:rPr lang="ja-JP" altLang="en-US" sz="3600" dirty="0" smtClean="0">
                <a:solidFill>
                  <a:schemeClr val="accent4"/>
                </a:solidFill>
              </a:rPr>
              <a:t>、動詞「取る」</a:t>
            </a:r>
            <a:r>
              <a:rPr lang="ja-JP" altLang="en-US" sz="3600" dirty="0" smtClean="0">
                <a:solidFill>
                  <a:schemeClr val="accent4"/>
                </a:solidFill>
              </a:rPr>
              <a:t>の</a:t>
            </a:r>
            <a:r>
              <a:rPr lang="ja-JP" altLang="en-US" sz="3600" dirty="0">
                <a:solidFill>
                  <a:schemeClr val="accent4"/>
                </a:solidFill>
              </a:rPr>
              <a:t>依頼</a:t>
            </a:r>
            <a:r>
              <a:rPr lang="ja-JP" altLang="en-US" sz="3600" dirty="0" smtClean="0">
                <a:solidFill>
                  <a:schemeClr val="accent4"/>
                </a:solidFill>
              </a:rPr>
              <a:t>形</a:t>
            </a:r>
            <a:r>
              <a:rPr lang="ja-JP" altLang="en-US" sz="3600" dirty="0" smtClean="0">
                <a:solidFill>
                  <a:schemeClr val="accent4"/>
                </a:solidFill>
              </a:rPr>
              <a:t>等、</a:t>
            </a:r>
            <a:r>
              <a:rPr kumimoji="1" lang="ja-JP" altLang="en-US" sz="3600" dirty="0" smtClean="0">
                <a:solidFill>
                  <a:schemeClr val="accent4"/>
                </a:solidFill>
              </a:rPr>
              <a:t>いくつかの考え方がある</a:t>
            </a:r>
            <a:endParaRPr kumimoji="1" lang="ja-JP" altLang="en-US" sz="3600" dirty="0">
              <a:solidFill>
                <a:schemeClr val="accent4"/>
              </a:solidFill>
            </a:endParaRPr>
          </a:p>
        </p:txBody>
      </p:sp>
      <p:sp>
        <p:nvSpPr>
          <p:cNvPr id="9" name="テキスト ボックス 8"/>
          <p:cNvSpPr txBox="1"/>
          <p:nvPr/>
        </p:nvSpPr>
        <p:spPr>
          <a:xfrm>
            <a:off x="323528" y="3789040"/>
            <a:ext cx="8568952" cy="1200329"/>
          </a:xfrm>
          <a:prstGeom prst="rect">
            <a:avLst/>
          </a:prstGeom>
          <a:solidFill>
            <a:srgbClr val="FFFF66"/>
          </a:solidFill>
          <a:ln>
            <a:noFill/>
          </a:ln>
          <a:effectLst/>
        </p:spPr>
        <p:txBody>
          <a:bodyPr wrap="square" rtlCol="0">
            <a:spAutoFit/>
          </a:bodyPr>
          <a:lstStyle/>
          <a:p>
            <a:r>
              <a:rPr lang="ja-JP" altLang="en-US" sz="3600" dirty="0" smtClean="0">
                <a:solidFill>
                  <a:schemeClr val="accent4"/>
                </a:solidFill>
              </a:rPr>
              <a:t>「チョーダイ」や「トッテ」は、オールマイティに</a:t>
            </a:r>
            <a:endParaRPr lang="en-US" altLang="ja-JP" sz="3600" dirty="0" smtClean="0">
              <a:solidFill>
                <a:schemeClr val="accent4"/>
              </a:solidFill>
            </a:endParaRPr>
          </a:p>
          <a:p>
            <a:r>
              <a:rPr lang="ja-JP" altLang="en-US" sz="3600" dirty="0" smtClean="0">
                <a:solidFill>
                  <a:schemeClr val="accent4"/>
                </a:solidFill>
              </a:rPr>
              <a:t>　</a:t>
            </a:r>
            <a:r>
              <a:rPr lang="ja-JP" altLang="en-US" sz="2400" dirty="0" smtClean="0">
                <a:solidFill>
                  <a:schemeClr val="accent4"/>
                </a:solidFill>
              </a:rPr>
              <a:t>　</a:t>
            </a:r>
            <a:r>
              <a:rPr lang="ja-JP" altLang="en-US" sz="3600" dirty="0" smtClean="0">
                <a:solidFill>
                  <a:schemeClr val="accent4"/>
                </a:solidFill>
              </a:rPr>
              <a:t>色々な場面で使える、ある意味の助動詞</a:t>
            </a:r>
            <a:endParaRPr kumimoji="1" lang="ja-JP" altLang="en-US" sz="3600" dirty="0">
              <a:solidFill>
                <a:schemeClr val="accent4"/>
              </a:solidFill>
            </a:endParaRPr>
          </a:p>
        </p:txBody>
      </p:sp>
      <p:sp>
        <p:nvSpPr>
          <p:cNvPr id="10" name="テキスト ボックス 9"/>
          <p:cNvSpPr txBox="1"/>
          <p:nvPr/>
        </p:nvSpPr>
        <p:spPr>
          <a:xfrm>
            <a:off x="467544" y="5157192"/>
            <a:ext cx="8208912" cy="1200329"/>
          </a:xfrm>
          <a:prstGeom prst="rect">
            <a:avLst/>
          </a:prstGeom>
          <a:solidFill>
            <a:srgbClr val="FFFFCC"/>
          </a:solidFill>
          <a:ln>
            <a:noFill/>
          </a:ln>
        </p:spPr>
        <p:txBody>
          <a:bodyPr wrap="square" rtlCol="0">
            <a:spAutoFit/>
          </a:bodyPr>
          <a:lstStyle/>
          <a:p>
            <a:r>
              <a:rPr lang="ja-JP" altLang="en-US" sz="3600" dirty="0" smtClean="0">
                <a:solidFill>
                  <a:schemeClr val="accent4"/>
                </a:solidFill>
              </a:rPr>
              <a:t>語彙や文法が未熟な子どもに、相互交渉</a:t>
            </a:r>
            <a:endParaRPr lang="en-US" altLang="ja-JP" sz="3600" dirty="0" smtClean="0">
              <a:solidFill>
                <a:schemeClr val="accent4"/>
              </a:solidFill>
            </a:endParaRPr>
          </a:p>
          <a:p>
            <a:r>
              <a:rPr kumimoji="1" lang="ja-JP" altLang="en-US" sz="3600" dirty="0" smtClean="0">
                <a:solidFill>
                  <a:schemeClr val="accent4"/>
                </a:solidFill>
              </a:rPr>
              <a:t>の表現として学ばせるのは最適と言える</a:t>
            </a:r>
            <a:endParaRPr kumimoji="1" lang="ja-JP" altLang="en-US" sz="3600" dirty="0">
              <a:solidFill>
                <a:schemeClr val="accent4"/>
              </a:solidFill>
            </a:endParaRPr>
          </a:p>
        </p:txBody>
      </p:sp>
      <p:sp>
        <p:nvSpPr>
          <p:cNvPr id="7" name="テキスト ボックス 6"/>
          <p:cNvSpPr txBox="1"/>
          <p:nvPr/>
        </p:nvSpPr>
        <p:spPr>
          <a:xfrm>
            <a:off x="395536" y="1916832"/>
            <a:ext cx="792088" cy="584775"/>
          </a:xfrm>
          <a:prstGeom prst="rect">
            <a:avLst/>
          </a:prstGeom>
          <a:noFill/>
        </p:spPr>
        <p:txBody>
          <a:bodyPr wrap="square" rtlCol="0">
            <a:spAutoFit/>
          </a:bodyPr>
          <a:lstStyle/>
          <a:p>
            <a:r>
              <a:rPr kumimoji="1" lang="en-US" altLang="ja-JP" sz="3200" b="1" dirty="0" smtClean="0">
                <a:solidFill>
                  <a:srgbClr val="FF5050"/>
                </a:solidFill>
              </a:rPr>
              <a:t>※</a:t>
            </a:r>
            <a:endParaRPr kumimoji="1" lang="ja-JP" altLang="en-US" sz="3200" b="1" dirty="0">
              <a:solidFill>
                <a:srgbClr val="FF5050"/>
              </a:solidFill>
            </a:endParaRPr>
          </a:p>
        </p:txBody>
      </p:sp>
      <p:grpSp>
        <p:nvGrpSpPr>
          <p:cNvPr id="11" name="グループ化 33"/>
          <p:cNvGrpSpPr>
            <a:grpSpLocks/>
          </p:cNvGrpSpPr>
          <p:nvPr/>
        </p:nvGrpSpPr>
        <p:grpSpPr bwMode="auto">
          <a:xfrm rot="21406012">
            <a:off x="8491697" y="1491947"/>
            <a:ext cx="571533" cy="718609"/>
            <a:chOff x="7523163" y="1144571"/>
            <a:chExt cx="1225550" cy="2376487"/>
          </a:xfrm>
        </p:grpSpPr>
        <p:sp>
          <p:nvSpPr>
            <p:cNvPr id="12"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4"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5"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6"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7"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19" name="グループ化 18"/>
          <p:cNvGrpSpPr/>
          <p:nvPr/>
        </p:nvGrpSpPr>
        <p:grpSpPr>
          <a:xfrm rot="21166583">
            <a:off x="7141417" y="1657515"/>
            <a:ext cx="489711" cy="522474"/>
            <a:chOff x="3635896" y="1791417"/>
            <a:chExt cx="1152128" cy="1279081"/>
          </a:xfrm>
        </p:grpSpPr>
        <p:grpSp>
          <p:nvGrpSpPr>
            <p:cNvPr id="20" name="グループ化 19"/>
            <p:cNvGrpSpPr/>
            <p:nvPr/>
          </p:nvGrpSpPr>
          <p:grpSpPr>
            <a:xfrm flipH="1">
              <a:off x="3635896" y="2060848"/>
              <a:ext cx="1152128" cy="1009650"/>
              <a:chOff x="7885113" y="1844675"/>
              <a:chExt cx="1008062" cy="1009650"/>
            </a:xfrm>
          </p:grpSpPr>
          <p:sp>
            <p:nvSpPr>
              <p:cNvPr id="23" name="Oval 12"/>
              <p:cNvSpPr>
                <a:spLocks noChangeArrowheads="1"/>
              </p:cNvSpPr>
              <p:nvPr/>
            </p:nvSpPr>
            <p:spPr bwMode="auto">
              <a:xfrm>
                <a:off x="7956550" y="1844675"/>
                <a:ext cx="936625" cy="1009650"/>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4" name="Oval 21"/>
              <p:cNvSpPr>
                <a:spLocks noChangeArrowheads="1"/>
              </p:cNvSpPr>
              <p:nvPr/>
            </p:nvSpPr>
            <p:spPr bwMode="auto">
              <a:xfrm>
                <a:off x="8101013" y="2060575"/>
                <a:ext cx="215900" cy="215900"/>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5" name="Oval 22"/>
              <p:cNvSpPr>
                <a:spLocks noChangeArrowheads="1"/>
              </p:cNvSpPr>
              <p:nvPr/>
            </p:nvSpPr>
            <p:spPr bwMode="auto">
              <a:xfrm>
                <a:off x="8137129" y="2133600"/>
                <a:ext cx="63004" cy="7111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6" name="Oval 23"/>
              <p:cNvSpPr>
                <a:spLocks noChangeArrowheads="1"/>
              </p:cNvSpPr>
              <p:nvPr/>
            </p:nvSpPr>
            <p:spPr bwMode="auto">
              <a:xfrm flipH="1" flipV="1">
                <a:off x="7885113" y="2276475"/>
                <a:ext cx="142875" cy="142875"/>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27" name="Line 29"/>
              <p:cNvSpPr>
                <a:spLocks noChangeShapeType="1"/>
              </p:cNvSpPr>
              <p:nvPr/>
            </p:nvSpPr>
            <p:spPr bwMode="auto">
              <a:xfrm>
                <a:off x="8101013" y="2708275"/>
                <a:ext cx="358775" cy="0"/>
              </a:xfrm>
              <a:prstGeom prst="line">
                <a:avLst/>
              </a:prstGeom>
              <a:noFill/>
              <a:ln w="9525">
                <a:solidFill>
                  <a:schemeClr val="tx1"/>
                </a:solidFill>
                <a:round/>
                <a:headEnd/>
                <a:tailEnd/>
              </a:ln>
            </p:spPr>
            <p:txBody>
              <a:bodyPr/>
              <a:lstStyle/>
              <a:p>
                <a:endParaRPr lang="ja-JP" altLang="en-US"/>
              </a:p>
            </p:txBody>
          </p:sp>
        </p:grpSp>
        <p:sp>
          <p:nvSpPr>
            <p:cNvPr id="21" name="円弧 20"/>
            <p:cNvSpPr/>
            <p:nvPr/>
          </p:nvSpPr>
          <p:spPr>
            <a:xfrm rot="6420380">
              <a:off x="3884694" y="1755651"/>
              <a:ext cx="410635" cy="482167"/>
            </a:xfrm>
            <a:prstGeom prst="arc">
              <a:avLst>
                <a:gd name="adj1" fmla="val 16341708"/>
                <a:gd name="adj2" fmla="val 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弧 21"/>
            <p:cNvSpPr/>
            <p:nvPr/>
          </p:nvSpPr>
          <p:spPr>
            <a:xfrm rot="6420380">
              <a:off x="3721170" y="1798583"/>
              <a:ext cx="410635" cy="482167"/>
            </a:xfrm>
            <a:prstGeom prst="arc">
              <a:avLst>
                <a:gd name="adj1" fmla="val 16341708"/>
                <a:gd name="adj2" fmla="val 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8" name="グループ化 53"/>
          <p:cNvGrpSpPr/>
          <p:nvPr/>
        </p:nvGrpSpPr>
        <p:grpSpPr>
          <a:xfrm>
            <a:off x="7956377" y="1844824"/>
            <a:ext cx="410384" cy="334496"/>
            <a:chOff x="4067944" y="2780928"/>
            <a:chExt cx="1008112" cy="648072"/>
          </a:xfrm>
          <a:solidFill>
            <a:srgbClr val="C00000"/>
          </a:solidFill>
        </p:grpSpPr>
        <p:grpSp>
          <p:nvGrpSpPr>
            <p:cNvPr id="29" name="グループ化 12"/>
            <p:cNvGrpSpPr/>
            <p:nvPr/>
          </p:nvGrpSpPr>
          <p:grpSpPr>
            <a:xfrm>
              <a:off x="4067944" y="2780928"/>
              <a:ext cx="1008112" cy="648072"/>
              <a:chOff x="2915816" y="2708920"/>
              <a:chExt cx="1008112" cy="648072"/>
            </a:xfrm>
            <a:grpFill/>
          </p:grpSpPr>
          <p:sp>
            <p:nvSpPr>
              <p:cNvPr id="31" name="片側の 2 つの角を丸めた四角形 30"/>
              <p:cNvSpPr/>
              <p:nvPr/>
            </p:nvSpPr>
            <p:spPr>
              <a:xfrm>
                <a:off x="2915816" y="2996952"/>
                <a:ext cx="1008112"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3059832"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3563888"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片側の 2 つの角を丸めた四角形 33"/>
              <p:cNvSpPr/>
              <p:nvPr/>
            </p:nvSpPr>
            <p:spPr>
              <a:xfrm>
                <a:off x="3131840" y="2708920"/>
                <a:ext cx="576064"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0" name="正方形/長方形 29"/>
            <p:cNvSpPr/>
            <p:nvPr/>
          </p:nvSpPr>
          <p:spPr>
            <a:xfrm>
              <a:off x="4427984" y="2852936"/>
              <a:ext cx="288032" cy="14401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左大かっこ 15"/>
          <p:cNvSpPr/>
          <p:nvPr/>
        </p:nvSpPr>
        <p:spPr>
          <a:xfrm>
            <a:off x="179512" y="1628799"/>
            <a:ext cx="792088" cy="4645193"/>
          </a:xfrm>
          <a:prstGeom prst="leftBracket">
            <a:avLst/>
          </a:prstGeom>
          <a:ln w="571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1979712" y="188640"/>
            <a:ext cx="1944216" cy="83099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r>
              <a:rPr kumimoji="1" lang="ja-JP" altLang="en-US" sz="4800" dirty="0" smtClean="0">
                <a:solidFill>
                  <a:schemeClr val="accent4"/>
                </a:solidFill>
              </a:rPr>
              <a:t>取っ</a:t>
            </a:r>
            <a:r>
              <a:rPr lang="ja-JP" altLang="en-US" sz="4800" dirty="0" smtClean="0">
                <a:solidFill>
                  <a:schemeClr val="accent4"/>
                </a:solidFill>
              </a:rPr>
              <a:t>て</a:t>
            </a:r>
            <a:endParaRPr kumimoji="1" lang="ja-JP" altLang="en-US" sz="4800" dirty="0">
              <a:solidFill>
                <a:schemeClr val="accent4"/>
              </a:solidFill>
            </a:endParaRPr>
          </a:p>
        </p:txBody>
      </p:sp>
      <p:sp>
        <p:nvSpPr>
          <p:cNvPr id="5" name="テキスト ボックス 4"/>
          <p:cNvSpPr txBox="1"/>
          <p:nvPr/>
        </p:nvSpPr>
        <p:spPr>
          <a:xfrm>
            <a:off x="395536" y="332656"/>
            <a:ext cx="1800200" cy="646331"/>
          </a:xfrm>
          <a:prstGeom prst="rect">
            <a:avLst/>
          </a:prstGeom>
          <a:noFill/>
          <a:ln>
            <a:noFill/>
            <a:prstDash val="lgDashDot"/>
          </a:ln>
        </p:spPr>
        <p:txBody>
          <a:bodyPr wrap="square" rtlCol="0">
            <a:spAutoFit/>
          </a:bodyPr>
          <a:lstStyle/>
          <a:p>
            <a:pPr indent="92075"/>
            <a:r>
              <a:rPr lang="ja-JP" altLang="en-US" sz="3600" dirty="0" smtClean="0">
                <a:solidFill>
                  <a:schemeClr val="accent4"/>
                </a:solidFill>
              </a:rPr>
              <a:t>また・・</a:t>
            </a:r>
            <a:endParaRPr kumimoji="1" lang="ja-JP" altLang="en-US" sz="3600" dirty="0">
              <a:solidFill>
                <a:schemeClr val="accent4"/>
              </a:solidFill>
            </a:endParaRPr>
          </a:p>
        </p:txBody>
      </p:sp>
      <p:sp>
        <p:nvSpPr>
          <p:cNvPr id="6" name="テキスト ボックス 5"/>
          <p:cNvSpPr txBox="1"/>
          <p:nvPr/>
        </p:nvSpPr>
        <p:spPr>
          <a:xfrm>
            <a:off x="3851920" y="332656"/>
            <a:ext cx="2160240" cy="646331"/>
          </a:xfrm>
          <a:prstGeom prst="rect">
            <a:avLst/>
          </a:prstGeom>
          <a:noFill/>
          <a:ln>
            <a:noFill/>
            <a:prstDash val="lgDashDot"/>
          </a:ln>
        </p:spPr>
        <p:txBody>
          <a:bodyPr wrap="square" rtlCol="0">
            <a:spAutoFit/>
          </a:bodyPr>
          <a:lstStyle/>
          <a:p>
            <a:pPr indent="92075"/>
            <a:r>
              <a:rPr lang="ja-JP" altLang="en-US" sz="3600" dirty="0" smtClean="0">
                <a:solidFill>
                  <a:schemeClr val="accent4"/>
                </a:solidFill>
              </a:rPr>
              <a:t>は、</a:t>
            </a:r>
            <a:endParaRPr kumimoji="1" lang="ja-JP" altLang="en-US" sz="3600" dirty="0">
              <a:solidFill>
                <a:schemeClr val="accent4"/>
              </a:solidFill>
            </a:endParaRPr>
          </a:p>
        </p:txBody>
      </p:sp>
      <p:sp>
        <p:nvSpPr>
          <p:cNvPr id="7" name="テキスト ボックス 6"/>
          <p:cNvSpPr txBox="1"/>
          <p:nvPr/>
        </p:nvSpPr>
        <p:spPr>
          <a:xfrm>
            <a:off x="251520" y="1268760"/>
            <a:ext cx="8640960" cy="707886"/>
          </a:xfrm>
          <a:prstGeom prst="rect">
            <a:avLst/>
          </a:prstGeom>
          <a:solidFill>
            <a:srgbClr val="FFFF99"/>
          </a:solidFill>
          <a:ln>
            <a:noFill/>
          </a:ln>
          <a:effectLst/>
        </p:spPr>
        <p:txBody>
          <a:bodyPr wrap="square" rtlCol="0">
            <a:spAutoFit/>
          </a:bodyPr>
          <a:lstStyle/>
          <a:p>
            <a:r>
              <a:rPr lang="ja-JP" altLang="en-US" sz="4000" dirty="0" smtClean="0">
                <a:solidFill>
                  <a:srgbClr val="C00000"/>
                </a:solidFill>
              </a:rPr>
              <a:t>●</a:t>
            </a:r>
            <a:r>
              <a:rPr lang="ja-JP" altLang="en-US" sz="4000" dirty="0" smtClean="0">
                <a:solidFill>
                  <a:schemeClr val="accent4"/>
                </a:solidFill>
              </a:rPr>
              <a:t>日本語でよく使われる</a:t>
            </a:r>
            <a:r>
              <a:rPr lang="ja-JP" altLang="en-US" sz="1600" dirty="0" smtClean="0">
                <a:solidFill>
                  <a:schemeClr val="accent4"/>
                </a:solidFill>
              </a:rPr>
              <a:t>　</a:t>
            </a:r>
            <a:r>
              <a:rPr lang="ja-JP" altLang="en-US" sz="4000" dirty="0" smtClean="0">
                <a:solidFill>
                  <a:schemeClr val="accent4"/>
                </a:solidFill>
              </a:rPr>
              <a:t>「</a:t>
            </a:r>
            <a:r>
              <a:rPr lang="ja-JP" altLang="en-US" sz="4000" dirty="0" err="1" smtClean="0">
                <a:solidFill>
                  <a:schemeClr val="accent4"/>
                </a:solidFill>
              </a:rPr>
              <a:t>て</a:t>
            </a:r>
            <a:r>
              <a:rPr lang="ja-JP" altLang="en-US" sz="4000" dirty="0" smtClean="0">
                <a:solidFill>
                  <a:schemeClr val="accent4"/>
                </a:solidFill>
              </a:rPr>
              <a:t>形」の原型</a:t>
            </a:r>
            <a:endParaRPr kumimoji="1" lang="ja-JP" altLang="en-US" sz="4000" dirty="0">
              <a:solidFill>
                <a:schemeClr val="accent4"/>
              </a:solidFill>
            </a:endParaRPr>
          </a:p>
        </p:txBody>
      </p:sp>
      <p:sp>
        <p:nvSpPr>
          <p:cNvPr id="8" name="テキスト ボックス 7"/>
          <p:cNvSpPr txBox="1"/>
          <p:nvPr/>
        </p:nvSpPr>
        <p:spPr>
          <a:xfrm>
            <a:off x="539552" y="2060848"/>
            <a:ext cx="2880320" cy="707886"/>
          </a:xfrm>
          <a:prstGeom prst="rect">
            <a:avLst/>
          </a:prstGeom>
          <a:solidFill>
            <a:srgbClr val="FFD9FF"/>
          </a:solidFill>
          <a:ln>
            <a:noFill/>
          </a:ln>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chemeClr val="accent4"/>
                </a:solidFill>
              </a:rPr>
              <a:t>～</a:t>
            </a:r>
            <a:r>
              <a:rPr lang="ja-JP" altLang="en-US" sz="4000" dirty="0" err="1" smtClean="0">
                <a:solidFill>
                  <a:schemeClr val="accent4"/>
                </a:solidFill>
              </a:rPr>
              <a:t>て</a:t>
            </a:r>
            <a:r>
              <a:rPr lang="ja-JP" altLang="en-US" sz="4000" dirty="0" smtClean="0">
                <a:solidFill>
                  <a:schemeClr val="accent4"/>
                </a:solidFill>
              </a:rPr>
              <a:t>ください</a:t>
            </a:r>
            <a:endParaRPr kumimoji="1" lang="ja-JP" altLang="en-US" sz="4000" dirty="0">
              <a:solidFill>
                <a:schemeClr val="accent4"/>
              </a:solidFill>
            </a:endParaRPr>
          </a:p>
        </p:txBody>
      </p:sp>
      <p:sp>
        <p:nvSpPr>
          <p:cNvPr id="9" name="テキスト ボックス 8"/>
          <p:cNvSpPr txBox="1"/>
          <p:nvPr/>
        </p:nvSpPr>
        <p:spPr>
          <a:xfrm>
            <a:off x="3563888" y="2060848"/>
            <a:ext cx="2232248" cy="707886"/>
          </a:xfrm>
          <a:prstGeom prst="rect">
            <a:avLst/>
          </a:prstGeom>
          <a:solidFill>
            <a:srgbClr val="FFD9FF"/>
          </a:solidFill>
          <a:ln>
            <a:noFill/>
          </a:ln>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chemeClr val="accent4"/>
                </a:solidFill>
              </a:rPr>
              <a:t>～</a:t>
            </a:r>
            <a:r>
              <a:rPr lang="ja-JP" altLang="en-US" sz="4000" dirty="0" err="1" smtClean="0">
                <a:solidFill>
                  <a:schemeClr val="accent4"/>
                </a:solidFill>
              </a:rPr>
              <a:t>て</a:t>
            </a:r>
            <a:r>
              <a:rPr lang="ja-JP" altLang="en-US" sz="4000" dirty="0" smtClean="0">
                <a:solidFill>
                  <a:schemeClr val="accent4"/>
                </a:solidFill>
              </a:rPr>
              <a:t>来る</a:t>
            </a:r>
            <a:endParaRPr kumimoji="1" lang="ja-JP" altLang="en-US" sz="4000" dirty="0">
              <a:solidFill>
                <a:schemeClr val="accent4"/>
              </a:solidFill>
            </a:endParaRPr>
          </a:p>
        </p:txBody>
      </p:sp>
      <p:sp>
        <p:nvSpPr>
          <p:cNvPr id="10" name="テキスト ボックス 9"/>
          <p:cNvSpPr txBox="1"/>
          <p:nvPr/>
        </p:nvSpPr>
        <p:spPr>
          <a:xfrm>
            <a:off x="5940152" y="2060848"/>
            <a:ext cx="2520280" cy="707886"/>
          </a:xfrm>
          <a:prstGeom prst="rect">
            <a:avLst/>
          </a:prstGeom>
          <a:solidFill>
            <a:srgbClr val="FFD9FF"/>
          </a:solidFill>
          <a:ln>
            <a:noFill/>
          </a:ln>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chemeClr val="accent4"/>
                </a:solidFill>
              </a:rPr>
              <a:t>～</a:t>
            </a:r>
            <a:r>
              <a:rPr lang="ja-JP" altLang="en-US" sz="4000" dirty="0" err="1" smtClean="0">
                <a:solidFill>
                  <a:schemeClr val="accent4"/>
                </a:solidFill>
              </a:rPr>
              <a:t>て</a:t>
            </a:r>
            <a:r>
              <a:rPr lang="ja-JP" altLang="en-US" sz="4000" dirty="0" smtClean="0">
                <a:solidFill>
                  <a:schemeClr val="accent4"/>
                </a:solidFill>
              </a:rPr>
              <a:t>もらう</a:t>
            </a:r>
            <a:endParaRPr kumimoji="1" lang="ja-JP" altLang="en-US" sz="4000" dirty="0">
              <a:solidFill>
                <a:schemeClr val="accent4"/>
              </a:solidFill>
            </a:endParaRPr>
          </a:p>
        </p:txBody>
      </p:sp>
      <p:sp>
        <p:nvSpPr>
          <p:cNvPr id="12" name="テキスト ボックス 11"/>
          <p:cNvSpPr txBox="1"/>
          <p:nvPr/>
        </p:nvSpPr>
        <p:spPr>
          <a:xfrm>
            <a:off x="251520" y="2924944"/>
            <a:ext cx="2376264" cy="646331"/>
          </a:xfrm>
          <a:prstGeom prst="rect">
            <a:avLst/>
          </a:prstGeom>
          <a:noFill/>
          <a:ln>
            <a:noFill/>
            <a:prstDash val="lgDashDot"/>
          </a:ln>
        </p:spPr>
        <p:txBody>
          <a:bodyPr wrap="square" rtlCol="0">
            <a:spAutoFit/>
          </a:bodyPr>
          <a:lstStyle/>
          <a:p>
            <a:pPr indent="92075"/>
            <a:r>
              <a:rPr lang="ja-JP" altLang="en-US" sz="3600" dirty="0" smtClean="0">
                <a:solidFill>
                  <a:schemeClr val="accent4"/>
                </a:solidFill>
              </a:rPr>
              <a:t>それから</a:t>
            </a:r>
            <a:endParaRPr kumimoji="1" lang="ja-JP" altLang="en-US" sz="3600" dirty="0">
              <a:solidFill>
                <a:schemeClr val="accent4"/>
              </a:solidFill>
            </a:endParaRPr>
          </a:p>
        </p:txBody>
      </p:sp>
      <p:sp>
        <p:nvSpPr>
          <p:cNvPr id="13" name="テキスト ボックス 12"/>
          <p:cNvSpPr txBox="1"/>
          <p:nvPr/>
        </p:nvSpPr>
        <p:spPr>
          <a:xfrm>
            <a:off x="251520" y="4293096"/>
            <a:ext cx="8640960" cy="1200329"/>
          </a:xfrm>
          <a:prstGeom prst="rect">
            <a:avLst/>
          </a:prstGeom>
          <a:solidFill>
            <a:schemeClr val="bg1">
              <a:lumMod val="95000"/>
            </a:schemeClr>
          </a:solidFill>
          <a:ln>
            <a:noFill/>
          </a:ln>
          <a:effectLst>
            <a:softEdge rad="127000"/>
          </a:effectLst>
        </p:spPr>
        <p:txBody>
          <a:bodyPr wrap="square" rtlCol="0">
            <a:spAutoFit/>
          </a:bodyPr>
          <a:lstStyle/>
          <a:p>
            <a:r>
              <a:rPr lang="ja-JP" altLang="en-US" sz="3600" dirty="0" smtClean="0">
                <a:solidFill>
                  <a:schemeClr val="accent4"/>
                </a:solidFill>
              </a:rPr>
              <a:t>連用形は、活用の中でも出現頻度が</a:t>
            </a:r>
            <a:endParaRPr lang="en-US" altLang="ja-JP" sz="3600" dirty="0" smtClean="0">
              <a:solidFill>
                <a:schemeClr val="accent4"/>
              </a:solidFill>
            </a:endParaRPr>
          </a:p>
          <a:p>
            <a:r>
              <a:rPr lang="ja-JP" altLang="en-US" sz="3600" dirty="0" smtClean="0">
                <a:solidFill>
                  <a:schemeClr val="accent4"/>
                </a:solidFill>
              </a:rPr>
              <a:t>高いが音の変化</a:t>
            </a:r>
            <a:r>
              <a:rPr lang="ja-JP" altLang="en-US" sz="2400" b="1" dirty="0" smtClean="0">
                <a:solidFill>
                  <a:schemeClr val="accent4"/>
                </a:solidFill>
              </a:rPr>
              <a:t>（音便化）</a:t>
            </a:r>
            <a:r>
              <a:rPr lang="ja-JP" altLang="en-US" sz="3600" dirty="0" smtClean="0">
                <a:solidFill>
                  <a:schemeClr val="accent4"/>
                </a:solidFill>
              </a:rPr>
              <a:t>が多様で難しい</a:t>
            </a:r>
            <a:endParaRPr kumimoji="1" lang="ja-JP" altLang="en-US" sz="3600" dirty="0">
              <a:solidFill>
                <a:schemeClr val="accent4"/>
              </a:solidFill>
            </a:endParaRPr>
          </a:p>
        </p:txBody>
      </p:sp>
      <p:sp>
        <p:nvSpPr>
          <p:cNvPr id="14" name="テキスト ボックス 13"/>
          <p:cNvSpPr txBox="1"/>
          <p:nvPr/>
        </p:nvSpPr>
        <p:spPr>
          <a:xfrm>
            <a:off x="827584" y="5481905"/>
            <a:ext cx="8208912" cy="1200329"/>
          </a:xfrm>
          <a:prstGeom prst="rect">
            <a:avLst/>
          </a:prstGeom>
          <a:solidFill>
            <a:srgbClr val="CCFFFF"/>
          </a:solidFill>
          <a:ln>
            <a:noFill/>
            <a:prstDash val="lgDashDot"/>
          </a:ln>
          <a:effectLst>
            <a:softEdge rad="127000"/>
          </a:effectLst>
        </p:spPr>
        <p:txBody>
          <a:bodyPr wrap="square" rtlCol="0">
            <a:spAutoFit/>
          </a:bodyPr>
          <a:lstStyle/>
          <a:p>
            <a:pPr indent="92075"/>
            <a:r>
              <a:rPr lang="ja-JP" altLang="en-US" sz="3600" dirty="0" smtClean="0">
                <a:solidFill>
                  <a:schemeClr val="accent4"/>
                </a:solidFill>
              </a:rPr>
              <a:t>　　日本語の様々な表現と音韻に繋がる</a:t>
            </a:r>
            <a:endParaRPr lang="en-US" altLang="ja-JP" sz="3600" dirty="0" smtClean="0">
              <a:solidFill>
                <a:schemeClr val="accent4"/>
              </a:solidFill>
            </a:endParaRPr>
          </a:p>
          <a:p>
            <a:pPr indent="92075"/>
            <a:r>
              <a:rPr lang="ja-JP" altLang="en-US" sz="3600" dirty="0" smtClean="0">
                <a:solidFill>
                  <a:schemeClr val="accent4"/>
                </a:solidFill>
              </a:rPr>
              <a:t>　　　「取って」の学習は理にも適っている</a:t>
            </a:r>
            <a:endParaRPr kumimoji="1" lang="ja-JP" altLang="en-US" sz="3600" dirty="0">
              <a:solidFill>
                <a:schemeClr val="accent4"/>
              </a:solidFill>
            </a:endParaRPr>
          </a:p>
        </p:txBody>
      </p:sp>
      <p:sp>
        <p:nvSpPr>
          <p:cNvPr id="17" name="左大かっこ 16"/>
          <p:cNvSpPr/>
          <p:nvPr/>
        </p:nvSpPr>
        <p:spPr>
          <a:xfrm>
            <a:off x="179512" y="4208894"/>
            <a:ext cx="792088" cy="2065099"/>
          </a:xfrm>
          <a:prstGeom prst="leftBracket">
            <a:avLst/>
          </a:prstGeom>
          <a:ln w="571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251520" y="3573016"/>
            <a:ext cx="7200800" cy="707886"/>
          </a:xfrm>
          <a:prstGeom prst="rect">
            <a:avLst/>
          </a:prstGeom>
          <a:solidFill>
            <a:srgbClr val="FFFF99"/>
          </a:solidFill>
          <a:ln>
            <a:noFill/>
          </a:ln>
          <a:effectLst/>
        </p:spPr>
        <p:txBody>
          <a:bodyPr wrap="square" rtlCol="0">
            <a:spAutoFit/>
          </a:bodyPr>
          <a:lstStyle/>
          <a:p>
            <a:r>
              <a:rPr lang="ja-JP" altLang="en-US" sz="4000" dirty="0" smtClean="0">
                <a:solidFill>
                  <a:srgbClr val="C00000"/>
                </a:solidFill>
              </a:rPr>
              <a:t>●</a:t>
            </a:r>
            <a:r>
              <a:rPr lang="ja-JP" altLang="en-US" sz="4000" dirty="0" smtClean="0">
                <a:solidFill>
                  <a:schemeClr val="accent4"/>
                </a:solidFill>
              </a:rPr>
              <a:t>「取って」は連用形による接続</a:t>
            </a:r>
            <a:endParaRPr kumimoji="1" lang="ja-JP" altLang="en-US" sz="4000" dirty="0">
              <a:solidFill>
                <a:schemeClr val="accent4"/>
              </a:solidFill>
            </a:endParaRPr>
          </a:p>
        </p:txBody>
      </p:sp>
      <p:sp>
        <p:nvSpPr>
          <p:cNvPr id="15" name="テキスト ボックス 14"/>
          <p:cNvSpPr txBox="1"/>
          <p:nvPr/>
        </p:nvSpPr>
        <p:spPr>
          <a:xfrm>
            <a:off x="215516" y="5541913"/>
            <a:ext cx="1584176" cy="523220"/>
          </a:xfrm>
          <a:prstGeom prst="rect">
            <a:avLst/>
          </a:prstGeom>
          <a:noFill/>
          <a:ln>
            <a:noFill/>
            <a:prstDash val="lgDashDot"/>
          </a:ln>
        </p:spPr>
        <p:txBody>
          <a:bodyPr wrap="square" rtlCol="0">
            <a:spAutoFit/>
          </a:bodyPr>
          <a:lstStyle/>
          <a:p>
            <a:pPr indent="92075"/>
            <a:r>
              <a:rPr lang="ja-JP" altLang="en-US" sz="2800" dirty="0" smtClean="0">
                <a:solidFill>
                  <a:schemeClr val="accent4"/>
                </a:solidFill>
              </a:rPr>
              <a:t>だから、</a:t>
            </a:r>
            <a:endParaRPr kumimoji="1" lang="ja-JP" altLang="en-US" sz="2800" dirty="0">
              <a:solidFill>
                <a:schemeClr val="accent4"/>
              </a:solidFill>
            </a:endParaRPr>
          </a:p>
        </p:txBody>
      </p:sp>
      <p:sp>
        <p:nvSpPr>
          <p:cNvPr id="18" name="テキスト ボックス 17"/>
          <p:cNvSpPr txBox="1"/>
          <p:nvPr/>
        </p:nvSpPr>
        <p:spPr>
          <a:xfrm>
            <a:off x="7805892" y="3645024"/>
            <a:ext cx="1152128" cy="523220"/>
          </a:xfrm>
          <a:prstGeom prst="rect">
            <a:avLst/>
          </a:prstGeom>
          <a:solidFill>
            <a:srgbClr val="CCFF99"/>
          </a:solidFill>
          <a:effectLst>
            <a:softEdge rad="127000"/>
          </a:effectLst>
        </p:spPr>
        <p:txBody>
          <a:bodyPr wrap="square" rtlCol="0">
            <a:spAutoFit/>
          </a:bodyPr>
          <a:lstStyle/>
          <a:p>
            <a:r>
              <a:rPr kumimoji="1" lang="ja-JP" altLang="en-US" sz="2800" dirty="0" smtClean="0"/>
              <a:t>取</a:t>
            </a:r>
            <a:r>
              <a:rPr kumimoji="1" lang="ja-JP" altLang="en-US" sz="2800" b="1" dirty="0" smtClean="0">
                <a:solidFill>
                  <a:srgbClr val="C00000"/>
                </a:solidFill>
              </a:rPr>
              <a:t>っ</a:t>
            </a:r>
            <a:r>
              <a:rPr kumimoji="1" lang="ja-JP" altLang="en-US" sz="2800" dirty="0" smtClean="0"/>
              <a:t>て</a:t>
            </a:r>
            <a:endParaRPr kumimoji="1" lang="ja-JP" altLang="en-US" sz="2800" dirty="0"/>
          </a:p>
        </p:txBody>
      </p:sp>
      <p:sp>
        <p:nvSpPr>
          <p:cNvPr id="19" name="テキスト ボックス 18"/>
          <p:cNvSpPr txBox="1"/>
          <p:nvPr/>
        </p:nvSpPr>
        <p:spPr>
          <a:xfrm>
            <a:off x="7811145" y="4149080"/>
            <a:ext cx="1399411" cy="523220"/>
          </a:xfrm>
          <a:prstGeom prst="rect">
            <a:avLst/>
          </a:prstGeom>
          <a:solidFill>
            <a:srgbClr val="CCFF99"/>
          </a:solidFill>
          <a:effectLst>
            <a:softEdge rad="127000"/>
          </a:effectLst>
        </p:spPr>
        <p:txBody>
          <a:bodyPr wrap="square" rtlCol="0">
            <a:spAutoFit/>
          </a:bodyPr>
          <a:lstStyle/>
          <a:p>
            <a:r>
              <a:rPr lang="ja-JP" altLang="en-US" sz="2800" dirty="0" smtClean="0"/>
              <a:t>聞</a:t>
            </a:r>
            <a:r>
              <a:rPr lang="ja-JP" altLang="en-US" sz="2800" b="1" dirty="0" smtClean="0">
                <a:solidFill>
                  <a:srgbClr val="C00000"/>
                </a:solidFill>
              </a:rPr>
              <a:t>い</a:t>
            </a:r>
            <a:r>
              <a:rPr kumimoji="1" lang="ja-JP" altLang="en-US" sz="2800" dirty="0" smtClean="0"/>
              <a:t>て</a:t>
            </a:r>
            <a:endParaRPr kumimoji="1" lang="ja-JP" altLang="en-US" sz="2800" dirty="0"/>
          </a:p>
        </p:txBody>
      </p:sp>
      <p:sp>
        <p:nvSpPr>
          <p:cNvPr id="20" name="テキスト ボックス 19"/>
          <p:cNvSpPr txBox="1"/>
          <p:nvPr/>
        </p:nvSpPr>
        <p:spPr>
          <a:xfrm>
            <a:off x="7811144" y="4653136"/>
            <a:ext cx="1332856" cy="523220"/>
          </a:xfrm>
          <a:prstGeom prst="rect">
            <a:avLst/>
          </a:prstGeom>
          <a:solidFill>
            <a:srgbClr val="CCFF99"/>
          </a:solidFill>
          <a:effectLst>
            <a:softEdge rad="127000"/>
          </a:effectLst>
        </p:spPr>
        <p:txBody>
          <a:bodyPr wrap="square" rtlCol="0">
            <a:spAutoFit/>
          </a:bodyPr>
          <a:lstStyle/>
          <a:p>
            <a:r>
              <a:rPr kumimoji="1" lang="ja-JP" altLang="en-US" sz="2800" dirty="0" smtClean="0">
                <a:solidFill>
                  <a:schemeClr val="accent4"/>
                </a:solidFill>
              </a:rPr>
              <a:t>飲</a:t>
            </a:r>
            <a:r>
              <a:rPr kumimoji="1" lang="ja-JP" altLang="en-US" sz="2800" b="1" dirty="0" smtClean="0">
                <a:solidFill>
                  <a:srgbClr val="C00000"/>
                </a:solidFill>
              </a:rPr>
              <a:t>んで</a:t>
            </a:r>
            <a:endParaRPr kumimoji="1" lang="ja-JP"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ssolv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ssolve">
                                      <p:cBhvr>
                                        <p:cTn id="70" dur="500"/>
                                        <p:tgtEl>
                                          <p:spTgt spid="1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dissolve">
                                      <p:cBhvr>
                                        <p:cTn id="73" dur="500"/>
                                        <p:tgtEl>
                                          <p:spTgt spid="1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dissolv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6" grpId="0"/>
      <p:bldP spid="7" grpId="0" animBg="1"/>
      <p:bldP spid="8" grpId="0" animBg="1"/>
      <p:bldP spid="9" grpId="0" animBg="1"/>
      <p:bldP spid="10" grpId="0" animBg="1"/>
      <p:bldP spid="12" grpId="0"/>
      <p:bldP spid="13" grpId="0" animBg="1"/>
      <p:bldP spid="14" grpId="0" animBg="1"/>
      <p:bldP spid="17" grpId="0" animBg="1"/>
      <p:bldP spid="11" grpId="0" animBg="1"/>
      <p:bldP spid="15" grpId="0"/>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67544" y="3642360"/>
            <a:ext cx="8208912" cy="3027000"/>
          </a:xfrm>
          <a:prstGeom prst="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67544" y="1268760"/>
            <a:ext cx="8208912" cy="2304256"/>
          </a:xfrm>
          <a:prstGeom prst="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3"/>
          <p:cNvSpPr txBox="1">
            <a:spLocks noChangeArrowheads="1"/>
          </p:cNvSpPr>
          <p:nvPr/>
        </p:nvSpPr>
        <p:spPr bwMode="auto">
          <a:xfrm>
            <a:off x="1655676" y="184864"/>
            <a:ext cx="5832648" cy="83099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800" dirty="0" smtClean="0"/>
              <a:t>日本語の動詞の特徴</a:t>
            </a:r>
            <a:endParaRPr lang="ja-JP" altLang="en-US" sz="4800" dirty="0"/>
          </a:p>
        </p:txBody>
      </p:sp>
      <p:sp>
        <p:nvSpPr>
          <p:cNvPr id="5" name="テキスト ボックス 4"/>
          <p:cNvSpPr txBox="1">
            <a:spLocks noChangeArrowheads="1"/>
          </p:cNvSpPr>
          <p:nvPr/>
        </p:nvSpPr>
        <p:spPr bwMode="auto">
          <a:xfrm>
            <a:off x="683568" y="3789040"/>
            <a:ext cx="6120680" cy="707886"/>
          </a:xfrm>
          <a:prstGeom prst="rect">
            <a:avLst/>
          </a:prstGeom>
          <a:solidFill>
            <a:schemeClr val="bg1"/>
          </a:solidFill>
          <a:ln w="9525">
            <a:noFill/>
            <a:miter lim="800000"/>
            <a:headEnd/>
            <a:tailEnd/>
          </a:ln>
        </p:spPr>
        <p:txBody>
          <a:bodyPr wrap="square">
            <a:spAutoFit/>
          </a:bodyPr>
          <a:lstStyle/>
          <a:p>
            <a:r>
              <a:rPr lang="ja-JP" altLang="en-US" sz="4000" dirty="0" smtClean="0">
                <a:solidFill>
                  <a:srgbClr val="C00000"/>
                </a:solidFill>
              </a:rPr>
              <a:t>●</a:t>
            </a:r>
            <a:r>
              <a:rPr lang="ja-JP" altLang="en-US" sz="4000" dirty="0" smtClean="0"/>
              <a:t>文の中で最後に位置する</a:t>
            </a:r>
            <a:endParaRPr lang="ja-JP" altLang="en-US" sz="4000" dirty="0"/>
          </a:p>
        </p:txBody>
      </p:sp>
      <p:sp>
        <p:nvSpPr>
          <p:cNvPr id="6" name="テキスト ボックス 5"/>
          <p:cNvSpPr txBox="1">
            <a:spLocks noChangeArrowheads="1"/>
          </p:cNvSpPr>
          <p:nvPr/>
        </p:nvSpPr>
        <p:spPr bwMode="auto">
          <a:xfrm>
            <a:off x="683568" y="1412776"/>
            <a:ext cx="5904656" cy="707886"/>
          </a:xfrm>
          <a:prstGeom prst="rect">
            <a:avLst/>
          </a:prstGeom>
          <a:solidFill>
            <a:schemeClr val="bg1"/>
          </a:solidFill>
          <a:ln w="9525">
            <a:noFill/>
            <a:miter lim="800000"/>
            <a:headEnd/>
            <a:tailEnd/>
          </a:ln>
        </p:spPr>
        <p:txBody>
          <a:bodyPr wrap="square">
            <a:spAutoFit/>
          </a:bodyPr>
          <a:lstStyle/>
          <a:p>
            <a:r>
              <a:rPr lang="ja-JP" altLang="en-US" sz="4000" dirty="0" smtClean="0">
                <a:solidFill>
                  <a:srgbClr val="C00000"/>
                </a:solidFill>
              </a:rPr>
              <a:t>●</a:t>
            </a:r>
            <a:r>
              <a:rPr lang="ja-JP" altLang="en-US" sz="4000" dirty="0" smtClean="0"/>
              <a:t>すべてウ列音で終わる</a:t>
            </a:r>
            <a:endParaRPr lang="ja-JP" altLang="en-US" sz="4000" dirty="0"/>
          </a:p>
        </p:txBody>
      </p:sp>
      <p:sp>
        <p:nvSpPr>
          <p:cNvPr id="7" name="テキスト ボックス 6"/>
          <p:cNvSpPr txBox="1">
            <a:spLocks noChangeArrowheads="1"/>
          </p:cNvSpPr>
          <p:nvPr/>
        </p:nvSpPr>
        <p:spPr bwMode="auto">
          <a:xfrm>
            <a:off x="1835696" y="9189640"/>
            <a:ext cx="2088232" cy="707886"/>
          </a:xfrm>
          <a:prstGeom prst="rect">
            <a:avLst/>
          </a:prstGeom>
          <a:noFill/>
          <a:ln w="9525">
            <a:solidFill>
              <a:schemeClr val="tx2"/>
            </a:solidFill>
            <a:miter lim="800000"/>
            <a:headEnd/>
            <a:tailEnd/>
          </a:ln>
        </p:spPr>
        <p:txBody>
          <a:bodyPr wrap="square">
            <a:spAutoFit/>
          </a:bodyPr>
          <a:lstStyle/>
          <a:p>
            <a:r>
              <a:rPr lang="ja-JP" altLang="en-US" sz="4000" dirty="0" smtClean="0"/>
              <a:t>鈴木さん</a:t>
            </a:r>
            <a:endParaRPr lang="ja-JP" altLang="en-US" sz="4000" dirty="0"/>
          </a:p>
        </p:txBody>
      </p:sp>
      <p:sp>
        <p:nvSpPr>
          <p:cNvPr id="8" name="テキスト ボックス 7"/>
          <p:cNvSpPr txBox="1">
            <a:spLocks noChangeArrowheads="1"/>
          </p:cNvSpPr>
          <p:nvPr/>
        </p:nvSpPr>
        <p:spPr bwMode="auto">
          <a:xfrm>
            <a:off x="4211960" y="4581128"/>
            <a:ext cx="1656184" cy="646331"/>
          </a:xfrm>
          <a:prstGeom prst="rect">
            <a:avLst/>
          </a:prstGeom>
          <a:solidFill>
            <a:schemeClr val="bg1"/>
          </a:solidFill>
          <a:ln w="9525">
            <a:solidFill>
              <a:schemeClr val="tx2"/>
            </a:solidFill>
            <a:miter lim="800000"/>
            <a:headEnd/>
            <a:tailEnd/>
          </a:ln>
        </p:spPr>
        <p:txBody>
          <a:bodyPr wrap="square">
            <a:spAutoFit/>
          </a:bodyPr>
          <a:lstStyle/>
          <a:p>
            <a:r>
              <a:rPr lang="ja-JP" altLang="en-US" sz="3600" dirty="0" smtClean="0"/>
              <a:t>ケーキ</a:t>
            </a:r>
            <a:endParaRPr lang="ja-JP" altLang="en-US" sz="3600" dirty="0"/>
          </a:p>
        </p:txBody>
      </p:sp>
      <p:sp>
        <p:nvSpPr>
          <p:cNvPr id="9" name="テキスト ボックス 8"/>
          <p:cNvSpPr txBox="1">
            <a:spLocks noChangeArrowheads="1"/>
          </p:cNvSpPr>
          <p:nvPr/>
        </p:nvSpPr>
        <p:spPr bwMode="auto">
          <a:xfrm>
            <a:off x="3563888" y="4581128"/>
            <a:ext cx="648072" cy="646331"/>
          </a:xfrm>
          <a:prstGeom prst="rect">
            <a:avLst/>
          </a:prstGeom>
          <a:solidFill>
            <a:schemeClr val="bg1"/>
          </a:solidFill>
          <a:ln w="9525">
            <a:solidFill>
              <a:schemeClr val="tx2"/>
            </a:solidFill>
            <a:miter lim="800000"/>
            <a:headEnd/>
            <a:tailEnd/>
          </a:ln>
        </p:spPr>
        <p:txBody>
          <a:bodyPr wrap="square">
            <a:spAutoFit/>
          </a:bodyPr>
          <a:lstStyle/>
          <a:p>
            <a:r>
              <a:rPr lang="ja-JP" altLang="en-US" sz="3600" dirty="0" smtClean="0"/>
              <a:t>が</a:t>
            </a:r>
            <a:endParaRPr lang="ja-JP" altLang="en-US" sz="3600" dirty="0"/>
          </a:p>
        </p:txBody>
      </p:sp>
      <p:sp>
        <p:nvSpPr>
          <p:cNvPr id="10" name="テキスト ボックス 9"/>
          <p:cNvSpPr txBox="1">
            <a:spLocks noChangeArrowheads="1"/>
          </p:cNvSpPr>
          <p:nvPr/>
        </p:nvSpPr>
        <p:spPr bwMode="auto">
          <a:xfrm>
            <a:off x="6516216" y="4581128"/>
            <a:ext cx="1224136" cy="646331"/>
          </a:xfrm>
          <a:prstGeom prst="rect">
            <a:avLst/>
          </a:prstGeom>
          <a:solidFill>
            <a:srgbClr val="FFFF66"/>
          </a:solidFill>
          <a:ln w="53975" cmpd="dbl">
            <a:solidFill>
              <a:schemeClr val="tx2"/>
            </a:solidFill>
            <a:miter lim="800000"/>
            <a:headEnd/>
            <a:tailEnd/>
          </a:ln>
        </p:spPr>
        <p:txBody>
          <a:bodyPr wrap="square">
            <a:spAutoFit/>
          </a:bodyPr>
          <a:lstStyle/>
          <a:p>
            <a:r>
              <a:rPr lang="ja-JP" altLang="en-US" sz="3600" dirty="0" smtClean="0">
                <a:solidFill>
                  <a:schemeClr val="accent4"/>
                </a:solidFill>
              </a:rPr>
              <a:t>買う</a:t>
            </a:r>
            <a:endParaRPr lang="ja-JP" altLang="en-US" sz="3600" dirty="0">
              <a:solidFill>
                <a:schemeClr val="accent4"/>
              </a:solidFill>
            </a:endParaRPr>
          </a:p>
        </p:txBody>
      </p:sp>
      <p:sp>
        <p:nvSpPr>
          <p:cNvPr id="14" name="テキスト ボックス 13"/>
          <p:cNvSpPr txBox="1">
            <a:spLocks noChangeArrowheads="1"/>
          </p:cNvSpPr>
          <p:nvPr/>
        </p:nvSpPr>
        <p:spPr bwMode="auto">
          <a:xfrm>
            <a:off x="1691680" y="2852936"/>
            <a:ext cx="1656184" cy="646331"/>
          </a:xfrm>
          <a:prstGeom prst="rect">
            <a:avLst/>
          </a:prstGeom>
          <a:solidFill>
            <a:schemeClr val="bg1"/>
          </a:solidFill>
          <a:ln w="9525">
            <a:noFill/>
            <a:miter lim="800000"/>
            <a:headEnd/>
            <a:tailEnd/>
          </a:ln>
        </p:spPr>
        <p:txBody>
          <a:bodyPr wrap="square">
            <a:spAutoFit/>
          </a:bodyPr>
          <a:lstStyle/>
          <a:p>
            <a:r>
              <a:rPr lang="ja-JP" altLang="en-US" sz="3600" dirty="0" smtClean="0"/>
              <a:t>ｔａｂｅｒ</a:t>
            </a:r>
            <a:r>
              <a:rPr lang="ja-JP" altLang="en-US" sz="3600" b="1" dirty="0" smtClean="0">
                <a:solidFill>
                  <a:srgbClr val="C00000"/>
                </a:solidFill>
              </a:rPr>
              <a:t>ｕ</a:t>
            </a:r>
            <a:endParaRPr lang="ja-JP" altLang="en-US" sz="3600" b="1" dirty="0">
              <a:solidFill>
                <a:srgbClr val="C00000"/>
              </a:solidFill>
            </a:endParaRPr>
          </a:p>
        </p:txBody>
      </p:sp>
      <p:sp>
        <p:nvSpPr>
          <p:cNvPr id="15" name="テキスト ボックス 14"/>
          <p:cNvSpPr txBox="1">
            <a:spLocks noChangeArrowheads="1"/>
          </p:cNvSpPr>
          <p:nvPr/>
        </p:nvSpPr>
        <p:spPr bwMode="auto">
          <a:xfrm>
            <a:off x="3707904" y="2852936"/>
            <a:ext cx="1080120" cy="646331"/>
          </a:xfrm>
          <a:prstGeom prst="rect">
            <a:avLst/>
          </a:prstGeom>
          <a:solidFill>
            <a:schemeClr val="bg1"/>
          </a:solidFill>
          <a:ln w="9525">
            <a:noFill/>
            <a:miter lim="800000"/>
            <a:headEnd/>
            <a:tailEnd/>
          </a:ln>
        </p:spPr>
        <p:txBody>
          <a:bodyPr wrap="square">
            <a:spAutoFit/>
          </a:bodyPr>
          <a:lstStyle/>
          <a:p>
            <a:r>
              <a:rPr lang="ja-JP" altLang="en-US" sz="3600" dirty="0" smtClean="0"/>
              <a:t>ｉｋ</a:t>
            </a:r>
            <a:r>
              <a:rPr lang="ja-JP" altLang="en-US" sz="3600" b="1" dirty="0" smtClean="0">
                <a:solidFill>
                  <a:srgbClr val="C00000"/>
                </a:solidFill>
              </a:rPr>
              <a:t>ｕ</a:t>
            </a:r>
            <a:endParaRPr lang="ja-JP" altLang="en-US" sz="3600" b="1" dirty="0">
              <a:solidFill>
                <a:srgbClr val="C00000"/>
              </a:solidFill>
            </a:endParaRPr>
          </a:p>
        </p:txBody>
      </p:sp>
      <p:sp>
        <p:nvSpPr>
          <p:cNvPr id="16" name="テキスト ボックス 15"/>
          <p:cNvSpPr txBox="1">
            <a:spLocks noChangeArrowheads="1"/>
          </p:cNvSpPr>
          <p:nvPr/>
        </p:nvSpPr>
        <p:spPr bwMode="auto">
          <a:xfrm>
            <a:off x="5148064" y="2852936"/>
            <a:ext cx="1584176" cy="646331"/>
          </a:xfrm>
          <a:prstGeom prst="rect">
            <a:avLst/>
          </a:prstGeom>
          <a:solidFill>
            <a:schemeClr val="bg1"/>
          </a:solidFill>
          <a:ln w="9525">
            <a:noFill/>
            <a:miter lim="800000"/>
            <a:headEnd/>
            <a:tailEnd/>
          </a:ln>
        </p:spPr>
        <p:txBody>
          <a:bodyPr wrap="square">
            <a:spAutoFit/>
          </a:bodyPr>
          <a:lstStyle/>
          <a:p>
            <a:r>
              <a:rPr lang="ja-JP" altLang="en-US" sz="3600" dirty="0" smtClean="0"/>
              <a:t>ｎｏｍ</a:t>
            </a:r>
            <a:r>
              <a:rPr lang="ja-JP" altLang="en-US" sz="3600" b="1" dirty="0" smtClean="0">
                <a:solidFill>
                  <a:srgbClr val="C00000"/>
                </a:solidFill>
              </a:rPr>
              <a:t>ｕ</a:t>
            </a:r>
            <a:endParaRPr lang="ja-JP" altLang="en-US" sz="3600" b="1" dirty="0">
              <a:solidFill>
                <a:srgbClr val="C00000"/>
              </a:solidFill>
            </a:endParaRPr>
          </a:p>
        </p:txBody>
      </p:sp>
      <p:sp>
        <p:nvSpPr>
          <p:cNvPr id="18" name="テキスト ボックス 17"/>
          <p:cNvSpPr txBox="1">
            <a:spLocks noChangeArrowheads="1"/>
          </p:cNvSpPr>
          <p:nvPr/>
        </p:nvSpPr>
        <p:spPr bwMode="auto">
          <a:xfrm>
            <a:off x="1691680" y="4581129"/>
            <a:ext cx="1872208" cy="646331"/>
          </a:xfrm>
          <a:prstGeom prst="rect">
            <a:avLst/>
          </a:prstGeom>
          <a:solidFill>
            <a:schemeClr val="bg1"/>
          </a:solidFill>
          <a:ln w="9525">
            <a:solidFill>
              <a:schemeClr val="tx2"/>
            </a:solidFill>
            <a:miter lim="800000"/>
            <a:headEnd/>
            <a:tailEnd/>
          </a:ln>
        </p:spPr>
        <p:txBody>
          <a:bodyPr wrap="square">
            <a:spAutoFit/>
          </a:bodyPr>
          <a:lstStyle/>
          <a:p>
            <a:r>
              <a:rPr lang="ja-JP" altLang="en-US" sz="3600" dirty="0" smtClean="0"/>
              <a:t>お母さん</a:t>
            </a:r>
            <a:endParaRPr lang="ja-JP" altLang="en-US" sz="3600" dirty="0"/>
          </a:p>
        </p:txBody>
      </p:sp>
      <p:sp>
        <p:nvSpPr>
          <p:cNvPr id="19" name="テキスト ボックス 18"/>
          <p:cNvSpPr txBox="1">
            <a:spLocks noChangeArrowheads="1"/>
          </p:cNvSpPr>
          <p:nvPr/>
        </p:nvSpPr>
        <p:spPr bwMode="auto">
          <a:xfrm>
            <a:off x="3275856" y="5301208"/>
            <a:ext cx="1368152" cy="646331"/>
          </a:xfrm>
          <a:prstGeom prst="rect">
            <a:avLst/>
          </a:prstGeom>
          <a:solidFill>
            <a:schemeClr val="bg1"/>
          </a:solidFill>
          <a:ln w="9525">
            <a:solidFill>
              <a:schemeClr val="tx2"/>
            </a:solidFill>
            <a:miter lim="800000"/>
            <a:headEnd/>
            <a:tailEnd/>
          </a:ln>
        </p:spPr>
        <p:txBody>
          <a:bodyPr wrap="square">
            <a:spAutoFit/>
          </a:bodyPr>
          <a:lstStyle/>
          <a:p>
            <a:r>
              <a:rPr lang="ja-JP" altLang="en-US" sz="3600" dirty="0" smtClean="0"/>
              <a:t>Ｍ</a:t>
            </a:r>
            <a:r>
              <a:rPr lang="en-US" altLang="ja-JP" sz="3600" dirty="0" smtClean="0"/>
              <a:t>o</a:t>
            </a:r>
            <a:r>
              <a:rPr lang="ja-JP" altLang="en-US" sz="3600" dirty="0" smtClean="0"/>
              <a:t>ｍ</a:t>
            </a:r>
            <a:endParaRPr lang="ja-JP" altLang="en-US" sz="3600" dirty="0"/>
          </a:p>
        </p:txBody>
      </p:sp>
      <p:sp>
        <p:nvSpPr>
          <p:cNvPr id="21" name="テキスト ボックス 20"/>
          <p:cNvSpPr txBox="1">
            <a:spLocks noChangeArrowheads="1"/>
          </p:cNvSpPr>
          <p:nvPr/>
        </p:nvSpPr>
        <p:spPr bwMode="auto">
          <a:xfrm>
            <a:off x="5940152" y="5301208"/>
            <a:ext cx="2088232" cy="646331"/>
          </a:xfrm>
          <a:prstGeom prst="rect">
            <a:avLst/>
          </a:prstGeom>
          <a:solidFill>
            <a:schemeClr val="bg1"/>
          </a:solidFill>
          <a:ln w="9525">
            <a:solidFill>
              <a:schemeClr val="tx2"/>
            </a:solidFill>
            <a:miter lim="800000"/>
            <a:headEnd/>
            <a:tailEnd/>
          </a:ln>
        </p:spPr>
        <p:txBody>
          <a:bodyPr wrap="square">
            <a:spAutoFit/>
          </a:bodyPr>
          <a:lstStyle/>
          <a:p>
            <a:pPr indent="92075"/>
            <a:r>
              <a:rPr lang="en-US" altLang="ja-JP" sz="3600" dirty="0" smtClean="0"/>
              <a:t>the c</a:t>
            </a:r>
            <a:r>
              <a:rPr lang="ja-JP" altLang="en-US" sz="3600" dirty="0" smtClean="0"/>
              <a:t>ａｋｅ</a:t>
            </a:r>
            <a:endParaRPr lang="ja-JP" altLang="en-US" sz="3600" dirty="0"/>
          </a:p>
        </p:txBody>
      </p:sp>
      <p:sp>
        <p:nvSpPr>
          <p:cNvPr id="22" name="テキスト ボックス 21"/>
          <p:cNvSpPr txBox="1">
            <a:spLocks noChangeArrowheads="1"/>
          </p:cNvSpPr>
          <p:nvPr/>
        </p:nvSpPr>
        <p:spPr bwMode="auto">
          <a:xfrm>
            <a:off x="4644008" y="5301208"/>
            <a:ext cx="1296144" cy="646331"/>
          </a:xfrm>
          <a:prstGeom prst="rect">
            <a:avLst/>
          </a:prstGeom>
          <a:solidFill>
            <a:srgbClr val="FFFF66"/>
          </a:solidFill>
          <a:ln w="53975" cmpd="dbl">
            <a:solidFill>
              <a:schemeClr val="tx2"/>
            </a:solidFill>
            <a:miter lim="800000"/>
            <a:headEnd/>
            <a:tailEnd/>
          </a:ln>
        </p:spPr>
        <p:txBody>
          <a:bodyPr wrap="square">
            <a:spAutoFit/>
          </a:bodyPr>
          <a:lstStyle/>
          <a:p>
            <a:r>
              <a:rPr lang="ja-JP" altLang="en-US" sz="3600" dirty="0" smtClean="0">
                <a:solidFill>
                  <a:schemeClr val="accent4"/>
                </a:solidFill>
              </a:rPr>
              <a:t>ｂｕｙｓ</a:t>
            </a:r>
            <a:endParaRPr lang="ja-JP" altLang="en-US" sz="3600" dirty="0">
              <a:solidFill>
                <a:schemeClr val="accent4"/>
              </a:solidFill>
            </a:endParaRPr>
          </a:p>
        </p:txBody>
      </p:sp>
      <p:sp>
        <p:nvSpPr>
          <p:cNvPr id="23" name="テキスト ボックス 22"/>
          <p:cNvSpPr txBox="1">
            <a:spLocks noChangeArrowheads="1"/>
          </p:cNvSpPr>
          <p:nvPr/>
        </p:nvSpPr>
        <p:spPr bwMode="auto">
          <a:xfrm>
            <a:off x="755576" y="5373216"/>
            <a:ext cx="1944216" cy="646331"/>
          </a:xfrm>
          <a:prstGeom prst="rect">
            <a:avLst/>
          </a:prstGeom>
          <a:solidFill>
            <a:schemeClr val="bg1"/>
          </a:solidFill>
          <a:ln w="9525">
            <a:noFill/>
            <a:miter lim="800000"/>
            <a:headEnd/>
            <a:tailEnd/>
          </a:ln>
        </p:spPr>
        <p:txBody>
          <a:bodyPr wrap="square">
            <a:spAutoFit/>
          </a:bodyPr>
          <a:lstStyle/>
          <a:p>
            <a:r>
              <a:rPr lang="ja-JP" altLang="en-US" sz="3600" dirty="0" smtClean="0"/>
              <a:t>英語なら</a:t>
            </a:r>
            <a:endParaRPr lang="ja-JP" altLang="en-US" sz="3600" dirty="0"/>
          </a:p>
        </p:txBody>
      </p:sp>
      <p:sp>
        <p:nvSpPr>
          <p:cNvPr id="24" name="右矢印 23"/>
          <p:cNvSpPr/>
          <p:nvPr/>
        </p:nvSpPr>
        <p:spPr>
          <a:xfrm>
            <a:off x="2771800" y="5517232"/>
            <a:ext cx="360040" cy="2880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a:spLocks noChangeArrowheads="1"/>
          </p:cNvSpPr>
          <p:nvPr/>
        </p:nvSpPr>
        <p:spPr bwMode="auto">
          <a:xfrm>
            <a:off x="5868144" y="4581128"/>
            <a:ext cx="648072" cy="646331"/>
          </a:xfrm>
          <a:prstGeom prst="rect">
            <a:avLst/>
          </a:prstGeom>
          <a:solidFill>
            <a:schemeClr val="bg1"/>
          </a:solidFill>
          <a:ln w="9525">
            <a:solidFill>
              <a:schemeClr val="tx2"/>
            </a:solidFill>
            <a:miter lim="800000"/>
            <a:headEnd/>
            <a:tailEnd/>
          </a:ln>
        </p:spPr>
        <p:txBody>
          <a:bodyPr wrap="square">
            <a:spAutoFit/>
          </a:bodyPr>
          <a:lstStyle/>
          <a:p>
            <a:r>
              <a:rPr lang="ja-JP" altLang="en-US" sz="3600" dirty="0" smtClean="0"/>
              <a:t>を</a:t>
            </a:r>
            <a:endParaRPr lang="ja-JP" altLang="en-US" sz="3600" dirty="0"/>
          </a:p>
        </p:txBody>
      </p:sp>
      <p:sp>
        <p:nvSpPr>
          <p:cNvPr id="26" name="テキスト ボックス 25"/>
          <p:cNvSpPr txBox="1">
            <a:spLocks noChangeArrowheads="1"/>
          </p:cNvSpPr>
          <p:nvPr/>
        </p:nvSpPr>
        <p:spPr bwMode="auto">
          <a:xfrm>
            <a:off x="3275856" y="6021288"/>
            <a:ext cx="3672408" cy="584775"/>
          </a:xfrm>
          <a:prstGeom prst="rect">
            <a:avLst/>
          </a:prstGeom>
          <a:solidFill>
            <a:schemeClr val="bg1"/>
          </a:solidFill>
          <a:ln w="9525">
            <a:noFill/>
            <a:miter lim="800000"/>
            <a:headEnd/>
            <a:tailEnd/>
          </a:ln>
        </p:spPr>
        <p:txBody>
          <a:bodyPr wrap="square">
            <a:spAutoFit/>
          </a:bodyPr>
          <a:lstStyle/>
          <a:p>
            <a:r>
              <a:rPr lang="ja-JP" altLang="en-US" sz="3200" b="1" dirty="0" smtClean="0">
                <a:solidFill>
                  <a:srgbClr val="C00000"/>
                </a:solidFill>
              </a:rPr>
              <a:t>＊</a:t>
            </a:r>
            <a:r>
              <a:rPr lang="ja-JP" altLang="en-US" sz="3200" dirty="0" smtClean="0"/>
              <a:t>主語の次に動詞</a:t>
            </a:r>
            <a:endParaRPr lang="ja-JP" altLang="en-US" sz="3200" dirty="0"/>
          </a:p>
        </p:txBody>
      </p:sp>
      <p:sp>
        <p:nvSpPr>
          <p:cNvPr id="12" name="テキスト ボックス 11"/>
          <p:cNvSpPr txBox="1">
            <a:spLocks noChangeArrowheads="1"/>
          </p:cNvSpPr>
          <p:nvPr/>
        </p:nvSpPr>
        <p:spPr bwMode="auto">
          <a:xfrm>
            <a:off x="3635896" y="2204864"/>
            <a:ext cx="1224136"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行く</a:t>
            </a:r>
            <a:endParaRPr lang="ja-JP" altLang="en-US" sz="4000" dirty="0"/>
          </a:p>
        </p:txBody>
      </p:sp>
      <p:sp>
        <p:nvSpPr>
          <p:cNvPr id="13" name="テキスト ボックス 12"/>
          <p:cNvSpPr txBox="1">
            <a:spLocks noChangeArrowheads="1"/>
          </p:cNvSpPr>
          <p:nvPr/>
        </p:nvSpPr>
        <p:spPr bwMode="auto">
          <a:xfrm>
            <a:off x="5076056" y="2204864"/>
            <a:ext cx="1656184" cy="707886"/>
          </a:xfrm>
          <a:prstGeom prst="rect">
            <a:avLst/>
          </a:prstGeom>
          <a:solidFill>
            <a:schemeClr val="bg1"/>
          </a:solidFill>
          <a:ln w="9525">
            <a:solidFill>
              <a:schemeClr val="tx2"/>
            </a:solidFill>
            <a:miter lim="800000"/>
            <a:headEnd/>
            <a:tailEnd/>
          </a:ln>
        </p:spPr>
        <p:txBody>
          <a:bodyPr wrap="square">
            <a:spAutoFit/>
          </a:bodyPr>
          <a:lstStyle/>
          <a:p>
            <a:r>
              <a:rPr lang="ja-JP" altLang="en-US" sz="2800" dirty="0" smtClean="0"/>
              <a:t>　</a:t>
            </a:r>
            <a:r>
              <a:rPr lang="ja-JP" altLang="en-US" sz="4000" dirty="0" smtClean="0"/>
              <a:t>飲む</a:t>
            </a:r>
            <a:endParaRPr lang="ja-JP" altLang="en-US" sz="4000" dirty="0"/>
          </a:p>
        </p:txBody>
      </p:sp>
      <p:sp>
        <p:nvSpPr>
          <p:cNvPr id="11" name="テキスト ボックス 10"/>
          <p:cNvSpPr txBox="1">
            <a:spLocks noChangeArrowheads="1"/>
          </p:cNvSpPr>
          <p:nvPr/>
        </p:nvSpPr>
        <p:spPr bwMode="auto">
          <a:xfrm>
            <a:off x="1691680" y="2204864"/>
            <a:ext cx="1656184"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食べる</a:t>
            </a:r>
            <a:endParaRPr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ssolve">
                                      <p:cBhvr>
                                        <p:cTn id="58" dur="500"/>
                                        <p:tgtEl>
                                          <p:spTgt spid="2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dissolv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dissolve">
                                      <p:cBhvr>
                                        <p:cTn id="71" dur="500"/>
                                        <p:tgtEl>
                                          <p:spTgt spid="2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dissolve">
                                      <p:cBhvr>
                                        <p:cTn id="74" dur="500"/>
                                        <p:tgtEl>
                                          <p:spTgt spid="1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dissolve">
                                      <p:cBhvr>
                                        <p:cTn id="77" dur="500"/>
                                        <p:tgtEl>
                                          <p:spTgt spid="2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dissolv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dissolve">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5" grpId="0" animBg="1"/>
      <p:bldP spid="6" grpId="0" animBg="1"/>
      <p:bldP spid="8" grpId="0" animBg="1"/>
      <p:bldP spid="9" grpId="0" animBg="1"/>
      <p:bldP spid="10" grpId="0" animBg="1"/>
      <p:bldP spid="14" grpId="0" animBg="1"/>
      <p:bldP spid="15" grpId="0" animBg="1"/>
      <p:bldP spid="16" grpId="0" animBg="1"/>
      <p:bldP spid="18" grpId="0" animBg="1"/>
      <p:bldP spid="19" grpId="0" animBg="1"/>
      <p:bldP spid="21" grpId="0" animBg="1"/>
      <p:bldP spid="22" grpId="0" animBg="1"/>
      <p:bldP spid="23" grpId="0" animBg="1"/>
      <p:bldP spid="24" grpId="0" animBg="1"/>
      <p:bldP spid="25" grpId="0" animBg="1"/>
      <p:bldP spid="26" grpId="0" animBg="1"/>
      <p:bldP spid="12" grpId="0" animBg="1"/>
      <p:bldP spid="13"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908720"/>
            <a:ext cx="8712968" cy="1938992"/>
          </a:xfrm>
          <a:prstGeom prst="rect">
            <a:avLst/>
          </a:prstGeom>
          <a:blipFill>
            <a:blip r:embed="rId2" cstate="print"/>
            <a:tile tx="0" ty="0" sx="100000" sy="100000" flip="none" algn="tl"/>
          </a:blipFill>
          <a:ln>
            <a:noFill/>
          </a:ln>
        </p:spPr>
        <p:txBody>
          <a:bodyPr wrap="square" rtlCol="0">
            <a:spAutoFit/>
          </a:bodyPr>
          <a:lstStyle/>
          <a:p>
            <a:pPr indent="92075"/>
            <a:r>
              <a:rPr lang="ja-JP" altLang="en-US" sz="4000" dirty="0" smtClean="0">
                <a:solidFill>
                  <a:schemeClr val="accent4"/>
                </a:solidFill>
              </a:rPr>
              <a:t>発達障害の子どもに、療育として行う　　</a:t>
            </a:r>
            <a:endParaRPr lang="en-US" altLang="ja-JP" sz="4000" dirty="0" smtClean="0">
              <a:solidFill>
                <a:schemeClr val="accent4"/>
              </a:solidFill>
            </a:endParaRPr>
          </a:p>
          <a:p>
            <a:pPr indent="92075"/>
            <a:r>
              <a:rPr lang="ja-JP" altLang="en-US" sz="4000" dirty="0" smtClean="0">
                <a:solidFill>
                  <a:schemeClr val="accent4"/>
                </a:solidFill>
              </a:rPr>
              <a:t>　「チョーダイ」や「取って！」の促しには</a:t>
            </a:r>
            <a:endParaRPr lang="en-US" altLang="ja-JP" sz="4000" dirty="0" smtClean="0">
              <a:solidFill>
                <a:schemeClr val="accent4"/>
              </a:solidFill>
            </a:endParaRPr>
          </a:p>
          <a:p>
            <a:pPr indent="92075"/>
            <a:r>
              <a:rPr lang="ja-JP" altLang="en-US" sz="4000" dirty="0" smtClean="0">
                <a:solidFill>
                  <a:schemeClr val="accent4"/>
                </a:solidFill>
              </a:rPr>
              <a:t>　　　　　　　　　　　　ひっかかる所がある</a:t>
            </a:r>
            <a:endParaRPr kumimoji="1" lang="ja-JP" altLang="en-US" sz="4000" dirty="0">
              <a:solidFill>
                <a:schemeClr val="accent4"/>
              </a:solidFill>
            </a:endParaRPr>
          </a:p>
        </p:txBody>
      </p:sp>
      <p:sp>
        <p:nvSpPr>
          <p:cNvPr id="6" name="テキスト ボックス 5"/>
          <p:cNvSpPr txBox="1"/>
          <p:nvPr/>
        </p:nvSpPr>
        <p:spPr>
          <a:xfrm>
            <a:off x="251520" y="3717032"/>
            <a:ext cx="8640960" cy="2554545"/>
          </a:xfrm>
          <a:prstGeom prst="rect">
            <a:avLst/>
          </a:prstGeom>
          <a:solidFill>
            <a:srgbClr val="CCFFFF"/>
          </a:solidFill>
          <a:ln>
            <a:noFill/>
          </a:ln>
        </p:spPr>
        <p:txBody>
          <a:bodyPr wrap="square" rtlCol="0">
            <a:spAutoFit/>
          </a:bodyPr>
          <a:lstStyle/>
          <a:p>
            <a:pPr indent="92075"/>
            <a:r>
              <a:rPr lang="ja-JP" altLang="en-US" sz="4000" dirty="0" smtClean="0">
                <a:solidFill>
                  <a:schemeClr val="accent4"/>
                </a:solidFill>
              </a:rPr>
              <a:t>ふつうの子育ての中で、</a:t>
            </a:r>
            <a:endParaRPr lang="en-US" altLang="ja-JP" sz="4000" dirty="0" smtClean="0">
              <a:solidFill>
                <a:schemeClr val="accent4"/>
              </a:solidFill>
            </a:endParaRPr>
          </a:p>
          <a:p>
            <a:pPr indent="92075"/>
            <a:r>
              <a:rPr lang="ja-JP" altLang="en-US" sz="4000" dirty="0" smtClean="0">
                <a:solidFill>
                  <a:schemeClr val="accent4"/>
                </a:solidFill>
              </a:rPr>
              <a:t>　　　「チョーダイ」や「とって！」を　</a:t>
            </a:r>
            <a:endParaRPr lang="en-US" altLang="ja-JP" sz="4000" dirty="0" smtClean="0">
              <a:solidFill>
                <a:schemeClr val="accent4"/>
              </a:solidFill>
            </a:endParaRPr>
          </a:p>
          <a:p>
            <a:pPr indent="92075"/>
            <a:r>
              <a:rPr lang="ja-JP" altLang="en-US" sz="4000" dirty="0" smtClean="0">
                <a:solidFill>
                  <a:schemeClr val="accent4"/>
                </a:solidFill>
              </a:rPr>
              <a:t>　　　　　　子どもに言わせることは</a:t>
            </a:r>
            <a:endParaRPr lang="en-US" altLang="ja-JP" sz="4000" dirty="0" smtClean="0">
              <a:solidFill>
                <a:schemeClr val="accent4"/>
              </a:solidFill>
            </a:endParaRPr>
          </a:p>
          <a:p>
            <a:pPr indent="92075"/>
            <a:r>
              <a:rPr lang="ja-JP" altLang="en-US" sz="4000" dirty="0" smtClean="0">
                <a:solidFill>
                  <a:schemeClr val="accent4"/>
                </a:solidFill>
              </a:rPr>
              <a:t>　　　　　　　　　　　　多分、めったにない</a:t>
            </a:r>
            <a:endParaRPr kumimoji="1" lang="ja-JP" altLang="en-US" sz="4000" dirty="0">
              <a:solidFill>
                <a:schemeClr val="accent4"/>
              </a:solidFill>
            </a:endParaRPr>
          </a:p>
        </p:txBody>
      </p:sp>
      <p:sp>
        <p:nvSpPr>
          <p:cNvPr id="4" name="テキスト ボックス 3"/>
          <p:cNvSpPr txBox="1"/>
          <p:nvPr/>
        </p:nvSpPr>
        <p:spPr>
          <a:xfrm>
            <a:off x="179512" y="188640"/>
            <a:ext cx="2088232" cy="707886"/>
          </a:xfrm>
          <a:prstGeom prst="rect">
            <a:avLst/>
          </a:prstGeom>
          <a:noFill/>
          <a:ln>
            <a:noFill/>
          </a:ln>
        </p:spPr>
        <p:txBody>
          <a:bodyPr wrap="square" rtlCol="0">
            <a:spAutoFit/>
          </a:bodyPr>
          <a:lstStyle/>
          <a:p>
            <a:pPr indent="92075"/>
            <a:r>
              <a:rPr kumimoji="1" lang="ja-JP" altLang="en-US" sz="4000" dirty="0" smtClean="0">
                <a:solidFill>
                  <a:schemeClr val="accent4"/>
                </a:solidFill>
              </a:rPr>
              <a:t>しかし・・</a:t>
            </a:r>
            <a:endParaRPr kumimoji="1" lang="ja-JP" altLang="en-US" sz="4000" dirty="0">
              <a:solidFill>
                <a:schemeClr val="accent4"/>
              </a:solidFill>
            </a:endParaRPr>
          </a:p>
        </p:txBody>
      </p:sp>
      <p:sp>
        <p:nvSpPr>
          <p:cNvPr id="7" name="テキスト ボックス 6"/>
          <p:cNvSpPr txBox="1"/>
          <p:nvPr/>
        </p:nvSpPr>
        <p:spPr>
          <a:xfrm>
            <a:off x="179512" y="2852936"/>
            <a:ext cx="3600400" cy="707886"/>
          </a:xfrm>
          <a:prstGeom prst="rect">
            <a:avLst/>
          </a:prstGeom>
          <a:noFill/>
          <a:ln>
            <a:noFill/>
          </a:ln>
        </p:spPr>
        <p:txBody>
          <a:bodyPr wrap="square" rtlCol="0">
            <a:spAutoFit/>
          </a:bodyPr>
          <a:lstStyle/>
          <a:p>
            <a:pPr indent="92075"/>
            <a:r>
              <a:rPr kumimoji="1" lang="ja-JP" altLang="en-US" sz="4000" dirty="0" smtClean="0">
                <a:solidFill>
                  <a:schemeClr val="accent4"/>
                </a:solidFill>
              </a:rPr>
              <a:t>たとえば・・</a:t>
            </a:r>
            <a:endParaRPr kumimoji="1"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8640960" cy="1323439"/>
          </a:xfrm>
          <a:prstGeom prst="rect">
            <a:avLst/>
          </a:prstGeom>
          <a:solidFill>
            <a:srgbClr val="FFCCFF"/>
          </a:solidFill>
          <a:ln>
            <a:noFill/>
          </a:ln>
        </p:spPr>
        <p:txBody>
          <a:bodyPr wrap="square" rtlCol="0">
            <a:spAutoFit/>
          </a:bodyPr>
          <a:lstStyle/>
          <a:p>
            <a:pPr indent="92075"/>
            <a:r>
              <a:rPr lang="ja-JP" altLang="en-US" sz="4000" dirty="0" smtClean="0">
                <a:solidFill>
                  <a:schemeClr val="accent4"/>
                </a:solidFill>
              </a:rPr>
              <a:t>では、子どもはどのように</a:t>
            </a:r>
            <a:endParaRPr lang="en-US" altLang="ja-JP" sz="4000" dirty="0" smtClean="0">
              <a:solidFill>
                <a:schemeClr val="accent4"/>
              </a:solidFill>
            </a:endParaRPr>
          </a:p>
          <a:p>
            <a:pPr indent="92075"/>
            <a:r>
              <a:rPr kumimoji="1" lang="ja-JP" altLang="en-US" sz="4000" dirty="0" smtClean="0">
                <a:solidFill>
                  <a:schemeClr val="accent4"/>
                </a:solidFill>
              </a:rPr>
              <a:t>　「チョーダイ」や「とって」に触れるのか</a:t>
            </a:r>
            <a:endParaRPr kumimoji="1" lang="ja-JP" altLang="en-US" sz="4000" dirty="0">
              <a:solidFill>
                <a:schemeClr val="accent4"/>
              </a:solidFill>
            </a:endParaRPr>
          </a:p>
        </p:txBody>
      </p:sp>
      <p:sp>
        <p:nvSpPr>
          <p:cNvPr id="5" name="テキスト ボックス 4"/>
          <p:cNvSpPr txBox="1"/>
          <p:nvPr/>
        </p:nvSpPr>
        <p:spPr>
          <a:xfrm>
            <a:off x="683568" y="2060848"/>
            <a:ext cx="7692430" cy="707886"/>
          </a:xfrm>
          <a:prstGeom prst="rect">
            <a:avLst/>
          </a:prstGeom>
          <a:solidFill>
            <a:srgbClr val="CCFF99"/>
          </a:solidFill>
          <a:ln>
            <a:noFill/>
          </a:ln>
          <a:effectLst>
            <a:glow rad="139700">
              <a:schemeClr val="accent2">
                <a:satMod val="175000"/>
                <a:alpha val="40000"/>
              </a:schemeClr>
            </a:glow>
          </a:effectLst>
        </p:spPr>
        <p:txBody>
          <a:bodyPr wrap="square" rtlCol="0">
            <a:spAutoFit/>
          </a:bodyPr>
          <a:lstStyle/>
          <a:p>
            <a:pPr indent="92075"/>
            <a:r>
              <a:rPr lang="ja-JP" altLang="en-US" sz="4000" dirty="0" smtClean="0">
                <a:solidFill>
                  <a:schemeClr val="accent4"/>
                </a:solidFill>
              </a:rPr>
              <a:t>　相手から、言われることばとし</a:t>
            </a:r>
            <a:r>
              <a:rPr lang="ja-JP" altLang="en-US" sz="4000" dirty="0">
                <a:solidFill>
                  <a:schemeClr val="accent4"/>
                </a:solidFill>
              </a:rPr>
              <a:t>て</a:t>
            </a:r>
            <a:endParaRPr kumimoji="1" lang="ja-JP" altLang="en-US" sz="4000" dirty="0">
              <a:solidFill>
                <a:schemeClr val="accent4"/>
              </a:solidFill>
            </a:endParaRPr>
          </a:p>
        </p:txBody>
      </p:sp>
      <p:sp>
        <p:nvSpPr>
          <p:cNvPr id="6" name="テキスト ボックス 5"/>
          <p:cNvSpPr txBox="1"/>
          <p:nvPr/>
        </p:nvSpPr>
        <p:spPr>
          <a:xfrm>
            <a:off x="1259632" y="5551337"/>
            <a:ext cx="6984776" cy="707886"/>
          </a:xfrm>
          <a:prstGeom prst="rect">
            <a:avLst/>
          </a:prstGeom>
          <a:solidFill>
            <a:srgbClr val="FFFF99"/>
          </a:solidFill>
          <a:ln>
            <a:noFill/>
          </a:ln>
          <a:effectLst>
            <a:softEdge rad="63500"/>
          </a:effectLst>
        </p:spPr>
        <p:txBody>
          <a:bodyPr wrap="square" rtlCol="0">
            <a:spAutoFit/>
          </a:bodyPr>
          <a:lstStyle/>
          <a:p>
            <a:pPr indent="92075"/>
            <a:r>
              <a:rPr lang="ja-JP" altLang="en-US" sz="4000" dirty="0" smtClean="0">
                <a:solidFill>
                  <a:schemeClr val="accent4"/>
                </a:solidFill>
              </a:rPr>
              <a:t>だから最初は、相手からの要求</a:t>
            </a:r>
            <a:endParaRPr kumimoji="1" lang="ja-JP" altLang="en-US" sz="4000" dirty="0">
              <a:solidFill>
                <a:schemeClr val="accent4"/>
              </a:solidFill>
            </a:endParaRPr>
          </a:p>
        </p:txBody>
      </p:sp>
      <p:grpSp>
        <p:nvGrpSpPr>
          <p:cNvPr id="8" name="グループ化 17"/>
          <p:cNvGrpSpPr>
            <a:grpSpLocks/>
          </p:cNvGrpSpPr>
          <p:nvPr/>
        </p:nvGrpSpPr>
        <p:grpSpPr bwMode="auto">
          <a:xfrm rot="656102">
            <a:off x="6522608" y="3629498"/>
            <a:ext cx="1106351" cy="1383338"/>
            <a:chOff x="6804024" y="2763027"/>
            <a:chExt cx="1574800" cy="2105836"/>
          </a:xfrm>
        </p:grpSpPr>
        <p:sp>
          <p:nvSpPr>
            <p:cNvPr id="9"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1"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2" name="Freeform 32"/>
            <p:cNvSpPr>
              <a:spLocks/>
            </p:cNvSpPr>
            <p:nvPr/>
          </p:nvSpPr>
          <p:spPr bwMode="auto">
            <a:xfrm>
              <a:off x="6804024" y="2763027"/>
              <a:ext cx="1574800" cy="1427975"/>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13"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4"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30" name="四角形吹き出し 29"/>
          <p:cNvSpPr/>
          <p:nvPr/>
        </p:nvSpPr>
        <p:spPr>
          <a:xfrm>
            <a:off x="2858157" y="3196546"/>
            <a:ext cx="3384376" cy="576064"/>
          </a:xfrm>
          <a:prstGeom prst="wedgeRectCallout">
            <a:avLst>
              <a:gd name="adj1" fmla="val 58729"/>
              <a:gd name="adj2" fmla="val 40656"/>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ボール、</a:t>
            </a:r>
            <a:r>
              <a:rPr lang="ja-JP" altLang="en-US" sz="3200" dirty="0" smtClean="0">
                <a:solidFill>
                  <a:srgbClr val="C00000"/>
                </a:solidFill>
              </a:rPr>
              <a:t>チョーダイ</a:t>
            </a:r>
            <a:endParaRPr kumimoji="1" lang="ja-JP" altLang="en-US" sz="3200" dirty="0">
              <a:solidFill>
                <a:schemeClr val="accent4"/>
              </a:solidFill>
            </a:endParaRPr>
          </a:p>
        </p:txBody>
      </p:sp>
      <p:grpSp>
        <p:nvGrpSpPr>
          <p:cNvPr id="43" name="グループ化 42"/>
          <p:cNvGrpSpPr/>
          <p:nvPr/>
        </p:nvGrpSpPr>
        <p:grpSpPr>
          <a:xfrm>
            <a:off x="1741137" y="3771790"/>
            <a:ext cx="1235194" cy="1348756"/>
            <a:chOff x="2688733" y="4456508"/>
            <a:chExt cx="1235194" cy="1348756"/>
          </a:xfrm>
        </p:grpSpPr>
        <p:grpSp>
          <p:nvGrpSpPr>
            <p:cNvPr id="31" name="グループ化 30"/>
            <p:cNvGrpSpPr/>
            <p:nvPr/>
          </p:nvGrpSpPr>
          <p:grpSpPr>
            <a:xfrm flipH="1">
              <a:off x="2915816" y="4941168"/>
              <a:ext cx="936104" cy="864096"/>
              <a:chOff x="4644008" y="4221088"/>
              <a:chExt cx="2673350" cy="1881187"/>
            </a:xfrm>
          </p:grpSpPr>
          <p:grpSp>
            <p:nvGrpSpPr>
              <p:cNvPr id="32" name="グループ化 48"/>
              <p:cNvGrpSpPr/>
              <p:nvPr/>
            </p:nvGrpSpPr>
            <p:grpSpPr>
              <a:xfrm>
                <a:off x="4644008" y="4221088"/>
                <a:ext cx="2673350" cy="1881187"/>
                <a:chOff x="971550" y="2205038"/>
                <a:chExt cx="2673350" cy="1881187"/>
              </a:xfrm>
            </p:grpSpPr>
            <p:sp>
              <p:nvSpPr>
                <p:cNvPr id="35" name="円弧 34"/>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 name="円弧 35"/>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7" name="円弧 36"/>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33" name="フリーフォーム 32"/>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円/楕円 24"/>
            <p:cNvSpPr/>
            <p:nvPr/>
          </p:nvSpPr>
          <p:spPr bwMode="auto">
            <a:xfrm>
              <a:off x="3419872" y="5157192"/>
              <a:ext cx="504055" cy="46927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15" name="グループ化 10"/>
            <p:cNvGrpSpPr>
              <a:grpSpLocks/>
            </p:cNvGrpSpPr>
            <p:nvPr/>
          </p:nvGrpSpPr>
          <p:grpSpPr bwMode="auto">
            <a:xfrm rot="1817347">
              <a:off x="2688733" y="4456508"/>
              <a:ext cx="853184" cy="758145"/>
              <a:chOff x="3419475" y="5157788"/>
              <a:chExt cx="1512888" cy="1439862"/>
            </a:xfrm>
          </p:grpSpPr>
          <p:sp>
            <p:nvSpPr>
              <p:cNvPr id="1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99792" y="1124744"/>
            <a:ext cx="3672408" cy="707886"/>
          </a:xfrm>
          <a:prstGeom prst="rect">
            <a:avLst/>
          </a:prstGeom>
          <a:solidFill>
            <a:srgbClr val="FFCCFF"/>
          </a:solidFill>
          <a:ln>
            <a:noFill/>
          </a:ln>
          <a:effectLst>
            <a:glow rad="139700">
              <a:schemeClr val="accent2">
                <a:satMod val="175000"/>
                <a:alpha val="40000"/>
              </a:schemeClr>
            </a:glow>
          </a:effectLst>
        </p:spPr>
        <p:txBody>
          <a:bodyPr wrap="square" rtlCol="0">
            <a:spAutoFit/>
          </a:bodyPr>
          <a:lstStyle/>
          <a:p>
            <a:pPr indent="92075"/>
            <a:r>
              <a:rPr lang="ja-JP" altLang="en-US" sz="4000" dirty="0" smtClean="0">
                <a:solidFill>
                  <a:schemeClr val="accent4"/>
                </a:solidFill>
              </a:rPr>
              <a:t>ムードが不可欠</a:t>
            </a:r>
            <a:endParaRPr kumimoji="1" lang="ja-JP" altLang="en-US" sz="4000" dirty="0">
              <a:solidFill>
                <a:schemeClr val="accent4"/>
              </a:solidFill>
            </a:endParaRPr>
          </a:p>
        </p:txBody>
      </p:sp>
      <p:sp>
        <p:nvSpPr>
          <p:cNvPr id="5" name="テキスト ボックス 4"/>
          <p:cNvSpPr txBox="1"/>
          <p:nvPr/>
        </p:nvSpPr>
        <p:spPr>
          <a:xfrm>
            <a:off x="179512" y="188640"/>
            <a:ext cx="7344816" cy="707886"/>
          </a:xfrm>
          <a:prstGeom prst="rect">
            <a:avLst/>
          </a:prstGeom>
          <a:noFill/>
          <a:ln>
            <a:noFill/>
          </a:ln>
        </p:spPr>
        <p:txBody>
          <a:bodyPr wrap="square" rtlCol="0">
            <a:spAutoFit/>
          </a:bodyPr>
          <a:lstStyle/>
          <a:p>
            <a:pPr indent="92075"/>
            <a:r>
              <a:rPr kumimoji="1" lang="ja-JP" altLang="en-US" sz="4000" dirty="0" smtClean="0">
                <a:solidFill>
                  <a:schemeClr val="accent4"/>
                </a:solidFill>
              </a:rPr>
              <a:t>ところで、ことばを覚え、使うには</a:t>
            </a:r>
            <a:endParaRPr kumimoji="1" lang="ja-JP" altLang="en-US" sz="4000" dirty="0">
              <a:solidFill>
                <a:schemeClr val="accent4"/>
              </a:solidFill>
            </a:endParaRPr>
          </a:p>
        </p:txBody>
      </p:sp>
      <p:sp>
        <p:nvSpPr>
          <p:cNvPr id="7" name="テキスト ボックス 6"/>
          <p:cNvSpPr txBox="1"/>
          <p:nvPr/>
        </p:nvSpPr>
        <p:spPr>
          <a:xfrm>
            <a:off x="899592" y="1988840"/>
            <a:ext cx="7344816" cy="707886"/>
          </a:xfrm>
          <a:prstGeom prst="rect">
            <a:avLst/>
          </a:prstGeom>
          <a:noFill/>
          <a:ln>
            <a:noFill/>
          </a:ln>
        </p:spPr>
        <p:txBody>
          <a:bodyPr wrap="square" rtlCol="0">
            <a:spAutoFit/>
          </a:bodyPr>
          <a:lstStyle/>
          <a:p>
            <a:pPr indent="92075"/>
            <a:r>
              <a:rPr lang="ja-JP" altLang="en-US" sz="4000" b="1" dirty="0" smtClean="0">
                <a:solidFill>
                  <a:srgbClr val="C00000"/>
                </a:solidFill>
              </a:rPr>
              <a:t>＊</a:t>
            </a:r>
            <a:r>
              <a:rPr lang="ja-JP" altLang="en-US" sz="4000" dirty="0" smtClean="0">
                <a:solidFill>
                  <a:schemeClr val="accent4"/>
                </a:solidFill>
              </a:rPr>
              <a:t>ムードとは、話し手の心的態度</a:t>
            </a:r>
            <a:endParaRPr kumimoji="1" lang="ja-JP" altLang="en-US" sz="4000" dirty="0">
              <a:solidFill>
                <a:schemeClr val="accent4"/>
              </a:solidFill>
            </a:endParaRPr>
          </a:p>
        </p:txBody>
      </p:sp>
      <p:sp>
        <p:nvSpPr>
          <p:cNvPr id="14" name="四角形吹き出し 13"/>
          <p:cNvSpPr/>
          <p:nvPr/>
        </p:nvSpPr>
        <p:spPr>
          <a:xfrm>
            <a:off x="3203848" y="3429000"/>
            <a:ext cx="2232248" cy="576064"/>
          </a:xfrm>
          <a:prstGeom prst="wedgeRectCallout">
            <a:avLst>
              <a:gd name="adj1" fmla="val -57450"/>
              <a:gd name="adj2" fmla="val 14201"/>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取られた・・</a:t>
            </a:r>
            <a:endParaRPr kumimoji="1" lang="ja-JP" altLang="en-US" sz="3200" dirty="0">
              <a:solidFill>
                <a:schemeClr val="accent4"/>
              </a:solidFill>
            </a:endParaRPr>
          </a:p>
        </p:txBody>
      </p:sp>
      <p:sp>
        <p:nvSpPr>
          <p:cNvPr id="15" name="テキスト ボックス 14"/>
          <p:cNvSpPr txBox="1"/>
          <p:nvPr/>
        </p:nvSpPr>
        <p:spPr>
          <a:xfrm>
            <a:off x="1691680" y="2708920"/>
            <a:ext cx="6336704" cy="584775"/>
          </a:xfrm>
          <a:prstGeom prst="rect">
            <a:avLst/>
          </a:prstGeom>
          <a:solidFill>
            <a:srgbClr val="CCECFF"/>
          </a:solidFill>
          <a:ln>
            <a:noFill/>
          </a:ln>
          <a:effectLst>
            <a:softEdge rad="127000"/>
          </a:effectLst>
        </p:spPr>
        <p:txBody>
          <a:bodyPr wrap="square" rtlCol="0">
            <a:spAutoFit/>
          </a:bodyPr>
          <a:lstStyle/>
          <a:p>
            <a:pPr indent="92075"/>
            <a:r>
              <a:rPr lang="ja-JP" altLang="en-US" sz="3200" dirty="0" smtClean="0">
                <a:solidFill>
                  <a:schemeClr val="accent4"/>
                </a:solidFill>
              </a:rPr>
              <a:t>願い、驚き、推測、命令、疑問　ｅｔｃ．</a:t>
            </a:r>
            <a:endParaRPr kumimoji="1" lang="ja-JP" altLang="en-US" sz="3200" dirty="0">
              <a:solidFill>
                <a:schemeClr val="accent4"/>
              </a:solidFill>
            </a:endParaRPr>
          </a:p>
        </p:txBody>
      </p:sp>
      <p:pic>
        <p:nvPicPr>
          <p:cNvPr id="47105" name="Picture 1"/>
          <p:cNvPicPr>
            <a:picLocks noChangeAspect="1" noChangeArrowheads="1"/>
          </p:cNvPicPr>
          <p:nvPr/>
        </p:nvPicPr>
        <p:blipFill>
          <a:blip r:embed="rId2" cstate="print"/>
          <a:srcRect/>
          <a:stretch>
            <a:fillRect/>
          </a:stretch>
        </p:blipFill>
        <p:spPr bwMode="auto">
          <a:xfrm rot="20874206" flipH="1">
            <a:off x="1680918" y="3343626"/>
            <a:ext cx="1207004" cy="950536"/>
          </a:xfrm>
          <a:prstGeom prst="rect">
            <a:avLst/>
          </a:prstGeom>
          <a:noFill/>
          <a:ln w="9525">
            <a:noFill/>
            <a:miter lim="800000"/>
            <a:headEnd/>
            <a:tailEnd/>
          </a:ln>
        </p:spPr>
      </p:pic>
      <p:sp>
        <p:nvSpPr>
          <p:cNvPr id="16" name="テキスト ボックス 15"/>
          <p:cNvSpPr txBox="1"/>
          <p:nvPr/>
        </p:nvSpPr>
        <p:spPr>
          <a:xfrm>
            <a:off x="5436096" y="3429000"/>
            <a:ext cx="3707904" cy="584775"/>
          </a:xfrm>
          <a:prstGeom prst="rect">
            <a:avLst/>
          </a:prstGeom>
          <a:noFill/>
          <a:ln>
            <a:noFill/>
          </a:ln>
        </p:spPr>
        <p:txBody>
          <a:bodyPr wrap="square" rtlCol="0">
            <a:spAutoFit/>
          </a:bodyPr>
          <a:lstStyle/>
          <a:p>
            <a:pPr indent="92075"/>
            <a:r>
              <a:rPr lang="ja-JP" altLang="en-US" sz="3200" dirty="0" smtClean="0">
                <a:solidFill>
                  <a:schemeClr val="accent4"/>
                </a:solidFill>
              </a:rPr>
              <a:t>受身：被害のムード</a:t>
            </a:r>
            <a:endParaRPr kumimoji="1" lang="ja-JP" altLang="en-US" sz="3200" dirty="0">
              <a:solidFill>
                <a:schemeClr val="accent4"/>
              </a:solidFill>
            </a:endParaRPr>
          </a:p>
        </p:txBody>
      </p:sp>
      <p:grpSp>
        <p:nvGrpSpPr>
          <p:cNvPr id="40" name="グループ化 39"/>
          <p:cNvGrpSpPr/>
          <p:nvPr/>
        </p:nvGrpSpPr>
        <p:grpSpPr>
          <a:xfrm>
            <a:off x="3275856" y="5085184"/>
            <a:ext cx="1189170" cy="1325447"/>
            <a:chOff x="2806766" y="5127889"/>
            <a:chExt cx="1189170" cy="1325447"/>
          </a:xfrm>
        </p:grpSpPr>
        <p:grpSp>
          <p:nvGrpSpPr>
            <p:cNvPr id="25" name="グループ化 24"/>
            <p:cNvGrpSpPr/>
            <p:nvPr/>
          </p:nvGrpSpPr>
          <p:grpSpPr>
            <a:xfrm flipH="1">
              <a:off x="3059832" y="5589240"/>
              <a:ext cx="936104" cy="864096"/>
              <a:chOff x="4644008" y="4221088"/>
              <a:chExt cx="2673350" cy="1881187"/>
            </a:xfrm>
          </p:grpSpPr>
          <p:grpSp>
            <p:nvGrpSpPr>
              <p:cNvPr id="26" name="グループ化 48"/>
              <p:cNvGrpSpPr/>
              <p:nvPr/>
            </p:nvGrpSpPr>
            <p:grpSpPr>
              <a:xfrm>
                <a:off x="4644008" y="4221088"/>
                <a:ext cx="2673350" cy="1881187"/>
                <a:chOff x="971550" y="2205038"/>
                <a:chExt cx="2673350" cy="1881187"/>
              </a:xfrm>
            </p:grpSpPr>
            <p:sp>
              <p:nvSpPr>
                <p:cNvPr id="29" name="円弧 28"/>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 name="円弧 29"/>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 name="円弧 30"/>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7" name="フリーフォーム 26"/>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0"/>
            <p:cNvGrpSpPr>
              <a:grpSpLocks/>
            </p:cNvGrpSpPr>
            <p:nvPr/>
          </p:nvGrpSpPr>
          <p:grpSpPr bwMode="auto">
            <a:xfrm rot="1328625">
              <a:off x="2806766" y="5127889"/>
              <a:ext cx="748395" cy="714052"/>
              <a:chOff x="3419475" y="5157788"/>
              <a:chExt cx="1512888" cy="1439862"/>
            </a:xfrm>
          </p:grpSpPr>
          <p:sp>
            <p:nvSpPr>
              <p:cNvPr id="19"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0"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1"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2"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3" name="Freeform 13"/>
              <p:cNvSpPr>
                <a:spLocks/>
              </p:cNvSpPr>
              <p:nvPr/>
            </p:nvSpPr>
            <p:spPr bwMode="auto">
              <a:xfrm>
                <a:off x="4356100" y="6237288"/>
                <a:ext cx="431800" cy="82550"/>
              </a:xfrm>
              <a:custGeom>
                <a:avLst/>
                <a:gdLst>
                  <a:gd name="T0" fmla="*/ 0 w 272"/>
                  <a:gd name="T1" fmla="*/ 0 h 52"/>
                  <a:gd name="T2" fmla="*/ 2147483646 w 272"/>
                  <a:gd name="T3" fmla="*/ 2147483646 h 52"/>
                  <a:gd name="T4" fmla="*/ 2147483646 w 272"/>
                  <a:gd name="T5" fmla="*/ 2147483646 h 52"/>
                  <a:gd name="T6" fmla="*/ 2147483646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4"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grpSp>
        <p:nvGrpSpPr>
          <p:cNvPr id="32" name="グループ化 17"/>
          <p:cNvGrpSpPr>
            <a:grpSpLocks/>
          </p:cNvGrpSpPr>
          <p:nvPr/>
        </p:nvGrpSpPr>
        <p:grpSpPr bwMode="auto">
          <a:xfrm rot="1044666">
            <a:off x="6588554" y="4891976"/>
            <a:ext cx="800290" cy="1087340"/>
            <a:chOff x="6804025" y="2781300"/>
            <a:chExt cx="1574800" cy="2087563"/>
          </a:xfrm>
        </p:grpSpPr>
        <p:sp>
          <p:nvSpPr>
            <p:cNvPr id="3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6"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37"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38"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39" name="円/楕円 38"/>
          <p:cNvSpPr/>
          <p:nvPr/>
        </p:nvSpPr>
        <p:spPr bwMode="auto">
          <a:xfrm>
            <a:off x="6084168" y="5877272"/>
            <a:ext cx="504055" cy="46927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1" name="テキスト ボックス 40"/>
          <p:cNvSpPr txBox="1"/>
          <p:nvPr/>
        </p:nvSpPr>
        <p:spPr>
          <a:xfrm>
            <a:off x="179512" y="5157192"/>
            <a:ext cx="2736304" cy="1077218"/>
          </a:xfrm>
          <a:prstGeom prst="rect">
            <a:avLst/>
          </a:prstGeom>
          <a:solidFill>
            <a:srgbClr val="CCFFFF"/>
          </a:solidFill>
          <a:ln>
            <a:noFill/>
          </a:ln>
        </p:spPr>
        <p:txBody>
          <a:bodyPr wrap="square" rtlCol="0">
            <a:spAutoFit/>
          </a:bodyPr>
          <a:lstStyle/>
          <a:p>
            <a:pPr indent="92075"/>
            <a:r>
              <a:rPr lang="ja-JP" altLang="en-US" sz="3200" dirty="0" smtClean="0">
                <a:solidFill>
                  <a:schemeClr val="accent4"/>
                </a:solidFill>
              </a:rPr>
              <a:t>欲しい・・</a:t>
            </a:r>
            <a:endParaRPr lang="en-US" altLang="ja-JP" sz="3200" dirty="0" smtClean="0">
              <a:solidFill>
                <a:schemeClr val="accent4"/>
              </a:solidFill>
            </a:endParaRPr>
          </a:p>
          <a:p>
            <a:pPr indent="92075"/>
            <a:r>
              <a:rPr lang="ja-JP" altLang="en-US" sz="3200" dirty="0" smtClean="0">
                <a:solidFill>
                  <a:schemeClr val="accent4"/>
                </a:solidFill>
              </a:rPr>
              <a:t>願望のムード</a:t>
            </a:r>
            <a:endParaRPr kumimoji="1" lang="ja-JP" altLang="en-US" sz="3200" dirty="0">
              <a:solidFill>
                <a:schemeClr val="accent4"/>
              </a:solidFill>
            </a:endParaRPr>
          </a:p>
        </p:txBody>
      </p:sp>
      <p:sp>
        <p:nvSpPr>
          <p:cNvPr id="42" name="円/楕円 41"/>
          <p:cNvSpPr/>
          <p:nvPr/>
        </p:nvSpPr>
        <p:spPr>
          <a:xfrm>
            <a:off x="2843808" y="4941168"/>
            <a:ext cx="1800200" cy="1584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吹き出し 42"/>
          <p:cNvSpPr/>
          <p:nvPr/>
        </p:nvSpPr>
        <p:spPr>
          <a:xfrm>
            <a:off x="4211960" y="5013176"/>
            <a:ext cx="2016224" cy="576064"/>
          </a:xfrm>
          <a:prstGeom prst="wedgeRectCallout">
            <a:avLst>
              <a:gd name="adj1" fmla="val -56694"/>
              <a:gd name="adj2" fmla="val 53884"/>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チョーダイ</a:t>
            </a:r>
            <a:endParaRPr kumimoji="1" lang="ja-JP" altLang="en-US" sz="3200" dirty="0">
              <a:solidFill>
                <a:schemeClr val="accent4"/>
              </a:solidFill>
            </a:endParaRPr>
          </a:p>
        </p:txBody>
      </p:sp>
      <p:cxnSp>
        <p:nvCxnSpPr>
          <p:cNvPr id="45" name="直線矢印コネクタ 44"/>
          <p:cNvCxnSpPr/>
          <p:nvPr/>
        </p:nvCxnSpPr>
        <p:spPr>
          <a:xfrm flipH="1">
            <a:off x="2195736" y="4725144"/>
            <a:ext cx="720080" cy="792088"/>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771800" y="4221088"/>
            <a:ext cx="3528392" cy="584775"/>
          </a:xfrm>
          <a:prstGeom prst="rect">
            <a:avLst/>
          </a:prstGeom>
          <a:solidFill>
            <a:srgbClr val="FFFF66"/>
          </a:solidFill>
          <a:ln>
            <a:noFill/>
          </a:ln>
        </p:spPr>
        <p:txBody>
          <a:bodyPr wrap="square" rtlCol="0">
            <a:spAutoFit/>
          </a:bodyPr>
          <a:lstStyle/>
          <a:p>
            <a:pPr indent="92075"/>
            <a:r>
              <a:rPr lang="ja-JP" altLang="en-US" sz="3200" dirty="0" smtClean="0">
                <a:solidFill>
                  <a:schemeClr val="accent4"/>
                </a:solidFill>
              </a:rPr>
              <a:t>チョーダイだったら</a:t>
            </a:r>
            <a:endParaRPr kumimoji="1" lang="ja-JP" altLang="en-US" sz="32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105"/>
                                        </p:tgtEl>
                                        <p:attrNameLst>
                                          <p:attrName>style.visibility</p:attrName>
                                        </p:attrNameLst>
                                      </p:cBhvr>
                                      <p:to>
                                        <p:strVal val="visible"/>
                                      </p:to>
                                    </p:set>
                                    <p:animEffect transition="in" filter="dissolve">
                                      <p:cBhvr>
                                        <p:cTn id="22" dur="500"/>
                                        <p:tgtEl>
                                          <p:spTgt spid="4710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ssolve">
                                      <p:cBhvr>
                                        <p:cTn id="38" dur="500"/>
                                        <p:tgtEl>
                                          <p:spTgt spid="4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dissolve">
                                      <p:cBhvr>
                                        <p:cTn id="41" dur="500"/>
                                        <p:tgtEl>
                                          <p:spTgt spid="43"/>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dissolv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dissolve">
                                      <p:cBhvr>
                                        <p:cTn id="52" dur="500"/>
                                        <p:tgtEl>
                                          <p:spTgt spid="4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dissolve">
                                      <p:cBhvr>
                                        <p:cTn id="55" dur="500"/>
                                        <p:tgtEl>
                                          <p:spTgt spid="4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dissolv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5" grpId="0" animBg="1"/>
      <p:bldP spid="16" grpId="0"/>
      <p:bldP spid="39" grpId="0" animBg="1"/>
      <p:bldP spid="41" grpId="0" animBg="1"/>
      <p:bldP spid="42" grpId="0" animBg="1"/>
      <p:bldP spid="43" grpId="0" animBg="1"/>
      <p:bldP spid="1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8568952" cy="1938992"/>
          </a:xfrm>
          <a:prstGeom prst="rect">
            <a:avLst/>
          </a:prstGeom>
          <a:solidFill>
            <a:schemeClr val="accent3">
              <a:lumMod val="95000"/>
            </a:schemeClr>
          </a:solidFill>
          <a:ln>
            <a:noFill/>
          </a:ln>
        </p:spPr>
        <p:txBody>
          <a:bodyPr wrap="square" rtlCol="0">
            <a:spAutoFit/>
          </a:bodyPr>
          <a:lstStyle/>
          <a:p>
            <a:pPr indent="92075"/>
            <a:r>
              <a:rPr lang="ja-JP" altLang="en-US" sz="4000" dirty="0" smtClean="0">
                <a:solidFill>
                  <a:schemeClr val="accent4"/>
                </a:solidFill>
              </a:rPr>
              <a:t>でも、初めに「チョーダイ」に出会う</a:t>
            </a:r>
            <a:endParaRPr lang="en-US" altLang="ja-JP" sz="4000" dirty="0" smtClean="0">
              <a:solidFill>
                <a:schemeClr val="accent4"/>
              </a:solidFill>
            </a:endParaRPr>
          </a:p>
          <a:p>
            <a:pPr indent="92075"/>
            <a:r>
              <a:rPr lang="ja-JP" altLang="en-US" sz="4000" dirty="0" smtClean="0">
                <a:solidFill>
                  <a:schemeClr val="accent4"/>
                </a:solidFill>
              </a:rPr>
              <a:t>　　ときの子どもの抱く気持は</a:t>
            </a:r>
            <a:endParaRPr lang="en-US" altLang="ja-JP" sz="4000" dirty="0" smtClean="0">
              <a:solidFill>
                <a:schemeClr val="accent4"/>
              </a:solidFill>
            </a:endParaRPr>
          </a:p>
          <a:p>
            <a:pPr indent="92075"/>
            <a:r>
              <a:rPr lang="ja-JP" altLang="en-US" sz="4000" dirty="0" smtClean="0">
                <a:solidFill>
                  <a:schemeClr val="accent4"/>
                </a:solidFill>
              </a:rPr>
              <a:t>　　　　　　“</a:t>
            </a:r>
            <a:r>
              <a:rPr lang="ja-JP" altLang="en-US" sz="4000" dirty="0" smtClean="0">
                <a:solidFill>
                  <a:srgbClr val="C00000"/>
                </a:solidFill>
              </a:rPr>
              <a:t>欲しい</a:t>
            </a:r>
            <a:r>
              <a:rPr lang="ja-JP" altLang="en-US" sz="4000" dirty="0" smtClean="0">
                <a:solidFill>
                  <a:schemeClr val="accent4"/>
                </a:solidFill>
              </a:rPr>
              <a:t>”ではないのでは・・</a:t>
            </a:r>
            <a:endParaRPr kumimoji="1" lang="ja-JP" altLang="en-US" sz="4000" dirty="0">
              <a:solidFill>
                <a:schemeClr val="accent4"/>
              </a:solidFill>
            </a:endParaRPr>
          </a:p>
        </p:txBody>
      </p:sp>
      <p:sp>
        <p:nvSpPr>
          <p:cNvPr id="5" name="テキスト ボックス 4"/>
          <p:cNvSpPr txBox="1"/>
          <p:nvPr/>
        </p:nvSpPr>
        <p:spPr>
          <a:xfrm>
            <a:off x="6300192" y="5733256"/>
            <a:ext cx="1584176" cy="707886"/>
          </a:xfrm>
          <a:prstGeom prst="rect">
            <a:avLst/>
          </a:prstGeom>
          <a:noFill/>
          <a:ln>
            <a:solidFill>
              <a:schemeClr val="tx1"/>
            </a:solidFill>
          </a:ln>
        </p:spPr>
        <p:txBody>
          <a:bodyPr wrap="square" rtlCol="0">
            <a:spAutoFit/>
          </a:bodyPr>
          <a:lstStyle/>
          <a:p>
            <a:pPr indent="92075"/>
            <a:r>
              <a:rPr lang="ja-JP" altLang="en-US" sz="4000" dirty="0" smtClean="0">
                <a:solidFill>
                  <a:schemeClr val="accent4"/>
                </a:solidFill>
              </a:rPr>
              <a:t>もらう</a:t>
            </a:r>
            <a:endParaRPr kumimoji="1" lang="ja-JP" altLang="en-US" sz="4000" dirty="0">
              <a:solidFill>
                <a:schemeClr val="accent4"/>
              </a:solidFill>
            </a:endParaRPr>
          </a:p>
        </p:txBody>
      </p:sp>
      <p:sp>
        <p:nvSpPr>
          <p:cNvPr id="7" name="テキスト ボックス 6"/>
          <p:cNvSpPr txBox="1"/>
          <p:nvPr/>
        </p:nvSpPr>
        <p:spPr>
          <a:xfrm>
            <a:off x="6228184" y="4221088"/>
            <a:ext cx="1656184" cy="707886"/>
          </a:xfrm>
          <a:prstGeom prst="rect">
            <a:avLst/>
          </a:prstGeom>
          <a:solidFill>
            <a:srgbClr val="CCFFFF"/>
          </a:solidFill>
          <a:ln>
            <a:noFill/>
          </a:ln>
        </p:spPr>
        <p:txBody>
          <a:bodyPr wrap="square" rtlCol="0">
            <a:spAutoFit/>
          </a:bodyPr>
          <a:lstStyle/>
          <a:p>
            <a:pPr indent="92075"/>
            <a:r>
              <a:rPr lang="ja-JP" altLang="en-US" sz="4000" dirty="0" smtClean="0">
                <a:solidFill>
                  <a:schemeClr val="accent4"/>
                </a:solidFill>
              </a:rPr>
              <a:t>欲しい</a:t>
            </a:r>
            <a:endParaRPr kumimoji="1" lang="ja-JP" altLang="en-US" sz="4000" dirty="0">
              <a:solidFill>
                <a:schemeClr val="accent4"/>
              </a:solidFill>
            </a:endParaRPr>
          </a:p>
        </p:txBody>
      </p:sp>
      <p:sp>
        <p:nvSpPr>
          <p:cNvPr id="8" name="テキスト ボックス 7"/>
          <p:cNvSpPr txBox="1"/>
          <p:nvPr/>
        </p:nvSpPr>
        <p:spPr>
          <a:xfrm>
            <a:off x="1331640" y="5733256"/>
            <a:ext cx="1728192" cy="707886"/>
          </a:xfrm>
          <a:prstGeom prst="rect">
            <a:avLst/>
          </a:prstGeom>
          <a:noFill/>
          <a:ln>
            <a:solidFill>
              <a:schemeClr val="tx1"/>
            </a:solidFill>
          </a:ln>
        </p:spPr>
        <p:txBody>
          <a:bodyPr wrap="square" rtlCol="0">
            <a:spAutoFit/>
          </a:bodyPr>
          <a:lstStyle/>
          <a:p>
            <a:pPr indent="92075"/>
            <a:r>
              <a:rPr lang="ja-JP" altLang="en-US" sz="4000" dirty="0" smtClean="0">
                <a:solidFill>
                  <a:schemeClr val="accent4"/>
                </a:solidFill>
              </a:rPr>
              <a:t>あげる</a:t>
            </a:r>
            <a:endParaRPr kumimoji="1" lang="ja-JP" altLang="en-US" sz="4000" dirty="0">
              <a:solidFill>
                <a:schemeClr val="accent4"/>
              </a:solidFill>
            </a:endParaRPr>
          </a:p>
        </p:txBody>
      </p:sp>
      <p:sp>
        <p:nvSpPr>
          <p:cNvPr id="9" name="テキスト ボックス 8"/>
          <p:cNvSpPr txBox="1"/>
          <p:nvPr/>
        </p:nvSpPr>
        <p:spPr>
          <a:xfrm>
            <a:off x="1115616" y="4221088"/>
            <a:ext cx="2232248" cy="707886"/>
          </a:xfrm>
          <a:prstGeom prst="rect">
            <a:avLst/>
          </a:prstGeom>
          <a:solidFill>
            <a:srgbClr val="FFCCFF"/>
          </a:solidFill>
          <a:ln>
            <a:noFill/>
          </a:ln>
        </p:spPr>
        <p:txBody>
          <a:bodyPr wrap="square" rtlCol="0">
            <a:spAutoFit/>
          </a:bodyPr>
          <a:lstStyle/>
          <a:p>
            <a:pPr indent="92075"/>
            <a:r>
              <a:rPr lang="ja-JP" altLang="en-US" sz="4000" dirty="0" smtClean="0">
                <a:solidFill>
                  <a:schemeClr val="accent4"/>
                </a:solidFill>
              </a:rPr>
              <a:t>あげたい</a:t>
            </a:r>
            <a:endParaRPr kumimoji="1" lang="ja-JP" altLang="en-US" sz="4000" dirty="0">
              <a:solidFill>
                <a:schemeClr val="accent4"/>
              </a:solidFill>
            </a:endParaRPr>
          </a:p>
        </p:txBody>
      </p:sp>
      <p:cxnSp>
        <p:nvCxnSpPr>
          <p:cNvPr id="11" name="直線矢印コネクタ 10"/>
          <p:cNvCxnSpPr>
            <a:stCxn id="9" idx="3"/>
          </p:cNvCxnSpPr>
          <p:nvPr/>
        </p:nvCxnSpPr>
        <p:spPr>
          <a:xfrm>
            <a:off x="3347864" y="4575031"/>
            <a:ext cx="2808312" cy="6097"/>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187624" y="4941168"/>
            <a:ext cx="2088232" cy="707886"/>
          </a:xfrm>
          <a:prstGeom prst="rect">
            <a:avLst/>
          </a:prstGeom>
          <a:solidFill>
            <a:srgbClr val="FFCC99"/>
          </a:solidFill>
          <a:ln>
            <a:noFill/>
          </a:ln>
          <a:effectLst>
            <a:softEdge rad="127000"/>
          </a:effectLst>
        </p:spPr>
        <p:txBody>
          <a:bodyPr wrap="square" rtlCol="0">
            <a:spAutoFit/>
          </a:bodyPr>
          <a:lstStyle/>
          <a:p>
            <a:pPr indent="92075"/>
            <a:r>
              <a:rPr lang="ja-JP" altLang="en-US" sz="4000" dirty="0" smtClean="0">
                <a:solidFill>
                  <a:schemeClr val="accent4"/>
                </a:solidFill>
              </a:rPr>
              <a:t>あげよう</a:t>
            </a:r>
            <a:endParaRPr kumimoji="1" lang="ja-JP" altLang="en-US" sz="4000" dirty="0">
              <a:solidFill>
                <a:schemeClr val="accent4"/>
              </a:solidFill>
            </a:endParaRPr>
          </a:p>
        </p:txBody>
      </p:sp>
      <p:grpSp>
        <p:nvGrpSpPr>
          <p:cNvPr id="19" name="グループ化 18"/>
          <p:cNvGrpSpPr/>
          <p:nvPr/>
        </p:nvGrpSpPr>
        <p:grpSpPr>
          <a:xfrm>
            <a:off x="1763688" y="2924944"/>
            <a:ext cx="1235194" cy="1348756"/>
            <a:chOff x="2688733" y="4456508"/>
            <a:chExt cx="1235194" cy="1348756"/>
          </a:xfrm>
        </p:grpSpPr>
        <p:grpSp>
          <p:nvGrpSpPr>
            <p:cNvPr id="20" name="グループ化 30"/>
            <p:cNvGrpSpPr/>
            <p:nvPr/>
          </p:nvGrpSpPr>
          <p:grpSpPr>
            <a:xfrm flipH="1">
              <a:off x="2915816" y="4941168"/>
              <a:ext cx="936104" cy="864096"/>
              <a:chOff x="4644008" y="4221088"/>
              <a:chExt cx="2673350" cy="1881187"/>
            </a:xfrm>
          </p:grpSpPr>
          <p:grpSp>
            <p:nvGrpSpPr>
              <p:cNvPr id="29" name="グループ化 48"/>
              <p:cNvGrpSpPr/>
              <p:nvPr/>
            </p:nvGrpSpPr>
            <p:grpSpPr>
              <a:xfrm>
                <a:off x="4644008" y="4221088"/>
                <a:ext cx="2673350" cy="1881187"/>
                <a:chOff x="971550" y="2205038"/>
                <a:chExt cx="2673350" cy="1881187"/>
              </a:xfrm>
            </p:grpSpPr>
            <p:sp>
              <p:nvSpPr>
                <p:cNvPr id="32" name="円弧 31"/>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 name="円弧 32"/>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 name="円弧 33"/>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30" name="フリーフォーム 29"/>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円/楕円 20"/>
            <p:cNvSpPr/>
            <p:nvPr/>
          </p:nvSpPr>
          <p:spPr bwMode="auto">
            <a:xfrm>
              <a:off x="3419872" y="5157192"/>
              <a:ext cx="504055" cy="46927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22" name="グループ化 10"/>
            <p:cNvGrpSpPr>
              <a:grpSpLocks/>
            </p:cNvGrpSpPr>
            <p:nvPr/>
          </p:nvGrpSpPr>
          <p:grpSpPr bwMode="auto">
            <a:xfrm rot="1817347">
              <a:off x="2688733" y="4456508"/>
              <a:ext cx="853184" cy="758145"/>
              <a:chOff x="3419475" y="5157788"/>
              <a:chExt cx="1512888" cy="1439862"/>
            </a:xfrm>
          </p:grpSpPr>
          <p:sp>
            <p:nvSpPr>
              <p:cNvPr id="23"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4"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5"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6"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7"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8"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sp>
        <p:nvSpPr>
          <p:cNvPr id="35" name="四角形吹き出し 34"/>
          <p:cNvSpPr/>
          <p:nvPr/>
        </p:nvSpPr>
        <p:spPr>
          <a:xfrm>
            <a:off x="2771800" y="2276872"/>
            <a:ext cx="3384376" cy="576064"/>
          </a:xfrm>
          <a:prstGeom prst="wedgeRectCallout">
            <a:avLst>
              <a:gd name="adj1" fmla="val 55577"/>
              <a:gd name="adj2" fmla="val 96212"/>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ボール、</a:t>
            </a:r>
            <a:r>
              <a:rPr lang="ja-JP" altLang="en-US" sz="3200" dirty="0" smtClean="0">
                <a:solidFill>
                  <a:srgbClr val="C00000"/>
                </a:solidFill>
              </a:rPr>
              <a:t>チョーダイ</a:t>
            </a:r>
            <a:endParaRPr kumimoji="1" lang="ja-JP" altLang="en-US" sz="3200" dirty="0">
              <a:solidFill>
                <a:schemeClr val="accent4"/>
              </a:solidFill>
            </a:endParaRPr>
          </a:p>
        </p:txBody>
      </p:sp>
      <p:sp>
        <p:nvSpPr>
          <p:cNvPr id="36" name="テキスト ボックス 35"/>
          <p:cNvSpPr txBox="1"/>
          <p:nvPr/>
        </p:nvSpPr>
        <p:spPr>
          <a:xfrm>
            <a:off x="7498040" y="3171448"/>
            <a:ext cx="1512168" cy="584775"/>
          </a:xfrm>
          <a:prstGeom prst="rect">
            <a:avLst/>
          </a:prstGeom>
          <a:solidFill>
            <a:srgbClr val="FFFF66"/>
          </a:solidFill>
          <a:ln>
            <a:noFill/>
          </a:ln>
        </p:spPr>
        <p:txBody>
          <a:bodyPr wrap="square" rtlCol="0">
            <a:spAutoFit/>
          </a:bodyPr>
          <a:lstStyle/>
          <a:p>
            <a:pPr indent="92075"/>
            <a:r>
              <a:rPr lang="ja-JP" altLang="en-US" sz="3200" dirty="0" smtClean="0">
                <a:solidFill>
                  <a:schemeClr val="accent4"/>
                </a:solidFill>
              </a:rPr>
              <a:t>話し手</a:t>
            </a:r>
            <a:endParaRPr kumimoji="1" lang="ja-JP" altLang="en-US" sz="3200" dirty="0">
              <a:solidFill>
                <a:schemeClr val="accent4"/>
              </a:solidFill>
            </a:endParaRPr>
          </a:p>
        </p:txBody>
      </p:sp>
      <p:grpSp>
        <p:nvGrpSpPr>
          <p:cNvPr id="10" name="グループ化 17"/>
          <p:cNvGrpSpPr>
            <a:grpSpLocks/>
          </p:cNvGrpSpPr>
          <p:nvPr/>
        </p:nvGrpSpPr>
        <p:grpSpPr bwMode="auto">
          <a:xfrm rot="656102">
            <a:off x="6424594" y="2683654"/>
            <a:ext cx="1106351" cy="1417495"/>
            <a:chOff x="6804025" y="2711029"/>
            <a:chExt cx="1574800" cy="2157834"/>
          </a:xfrm>
        </p:grpSpPr>
        <p:sp>
          <p:nvSpPr>
            <p:cNvPr id="1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6" name="Freeform 32"/>
            <p:cNvSpPr>
              <a:spLocks/>
            </p:cNvSpPr>
            <p:nvPr/>
          </p:nvSpPr>
          <p:spPr bwMode="auto">
            <a:xfrm>
              <a:off x="6804025" y="2711029"/>
              <a:ext cx="1574800" cy="1479973"/>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17"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8"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37" name="テキスト ボックス 36"/>
          <p:cNvSpPr txBox="1"/>
          <p:nvPr/>
        </p:nvSpPr>
        <p:spPr>
          <a:xfrm>
            <a:off x="179512" y="3212976"/>
            <a:ext cx="1512168" cy="584775"/>
          </a:xfrm>
          <a:prstGeom prst="rect">
            <a:avLst/>
          </a:prstGeom>
          <a:solidFill>
            <a:srgbClr val="FFFF66"/>
          </a:solidFill>
          <a:ln>
            <a:noFill/>
          </a:ln>
        </p:spPr>
        <p:txBody>
          <a:bodyPr wrap="square" rtlCol="0">
            <a:spAutoFit/>
          </a:bodyPr>
          <a:lstStyle/>
          <a:p>
            <a:pPr indent="92075"/>
            <a:r>
              <a:rPr lang="ja-JP" altLang="en-US" sz="3200" dirty="0" smtClean="0">
                <a:solidFill>
                  <a:schemeClr val="accent4"/>
                </a:solidFill>
              </a:rPr>
              <a:t>聞き手</a:t>
            </a:r>
            <a:endParaRPr kumimoji="1" lang="ja-JP" altLang="en-US" sz="3200" dirty="0">
              <a:solidFill>
                <a:schemeClr val="accent4"/>
              </a:solidFill>
            </a:endParaRPr>
          </a:p>
        </p:txBody>
      </p:sp>
      <p:cxnSp>
        <p:nvCxnSpPr>
          <p:cNvPr id="41" name="直線矢印コネクタ 40"/>
          <p:cNvCxnSpPr/>
          <p:nvPr/>
        </p:nvCxnSpPr>
        <p:spPr>
          <a:xfrm>
            <a:off x="3419872" y="6093296"/>
            <a:ext cx="2736304" cy="6097"/>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ssolv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dissolv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dissolve">
                                      <p:cBhvr>
                                        <p:cTn id="53" dur="500"/>
                                        <p:tgtEl>
                                          <p:spTgt spid="4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dissolv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35" grpId="0" animBg="1"/>
      <p:bldP spid="36" grpId="0" animBg="1"/>
      <p:bldP spid="3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627784" y="1988840"/>
            <a:ext cx="1235194" cy="1348756"/>
            <a:chOff x="2688733" y="4456508"/>
            <a:chExt cx="1235194" cy="1348756"/>
          </a:xfrm>
        </p:grpSpPr>
        <p:grpSp>
          <p:nvGrpSpPr>
            <p:cNvPr id="3" name="グループ化 30"/>
            <p:cNvGrpSpPr/>
            <p:nvPr/>
          </p:nvGrpSpPr>
          <p:grpSpPr>
            <a:xfrm flipH="1">
              <a:off x="2915816" y="4941168"/>
              <a:ext cx="936104" cy="864096"/>
              <a:chOff x="4644008" y="4221088"/>
              <a:chExt cx="2673350" cy="1881187"/>
            </a:xfrm>
          </p:grpSpPr>
          <p:grpSp>
            <p:nvGrpSpPr>
              <p:cNvPr id="12" name="グループ化 48"/>
              <p:cNvGrpSpPr/>
              <p:nvPr/>
            </p:nvGrpSpPr>
            <p:grpSpPr>
              <a:xfrm>
                <a:off x="4644008" y="4221088"/>
                <a:ext cx="2673350" cy="1881187"/>
                <a:chOff x="971550" y="2205038"/>
                <a:chExt cx="2673350" cy="1881187"/>
              </a:xfrm>
            </p:grpSpPr>
            <p:sp>
              <p:nvSpPr>
                <p:cNvPr id="15" name="円弧 14"/>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円弧 15"/>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円弧 16"/>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3" name="フリーフォーム 12"/>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円/楕円 3"/>
            <p:cNvSpPr/>
            <p:nvPr/>
          </p:nvSpPr>
          <p:spPr bwMode="auto">
            <a:xfrm>
              <a:off x="3419872" y="5157192"/>
              <a:ext cx="504055" cy="46927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5" name="グループ化 10"/>
            <p:cNvGrpSpPr>
              <a:grpSpLocks/>
            </p:cNvGrpSpPr>
            <p:nvPr/>
          </p:nvGrpSpPr>
          <p:grpSpPr bwMode="auto">
            <a:xfrm rot="1817347">
              <a:off x="2688733" y="4456508"/>
              <a:ext cx="853184" cy="758145"/>
              <a:chOff x="3419475" y="5157788"/>
              <a:chExt cx="1512888" cy="1439862"/>
            </a:xfrm>
          </p:grpSpPr>
          <p:sp>
            <p:nvSpPr>
              <p:cNvPr id="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1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grpSp>
        <p:nvGrpSpPr>
          <p:cNvPr id="18" name="グループ化 17"/>
          <p:cNvGrpSpPr>
            <a:grpSpLocks/>
          </p:cNvGrpSpPr>
          <p:nvPr/>
        </p:nvGrpSpPr>
        <p:grpSpPr bwMode="auto">
          <a:xfrm rot="1360896">
            <a:off x="5325319" y="1969151"/>
            <a:ext cx="933643" cy="1106607"/>
            <a:chOff x="6804023" y="2547301"/>
            <a:chExt cx="1574800" cy="2321562"/>
          </a:xfrm>
        </p:grpSpPr>
        <p:sp>
          <p:nvSpPr>
            <p:cNvPr id="19"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0"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1"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2" name="Freeform 32"/>
            <p:cNvSpPr>
              <a:spLocks/>
            </p:cNvSpPr>
            <p:nvPr/>
          </p:nvSpPr>
          <p:spPr bwMode="auto">
            <a:xfrm>
              <a:off x="6804023" y="2547301"/>
              <a:ext cx="1574800" cy="1643698"/>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3"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4"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25" name="テキスト ボックス 24"/>
          <p:cNvSpPr txBox="1"/>
          <p:nvPr/>
        </p:nvSpPr>
        <p:spPr>
          <a:xfrm>
            <a:off x="323528" y="260648"/>
            <a:ext cx="8352928" cy="1323439"/>
          </a:xfrm>
          <a:prstGeom prst="rect">
            <a:avLst/>
          </a:prstGeom>
          <a:noFill/>
          <a:ln>
            <a:noFill/>
          </a:ln>
        </p:spPr>
        <p:txBody>
          <a:bodyPr wrap="square" rtlCol="0">
            <a:spAutoFit/>
          </a:bodyPr>
          <a:lstStyle/>
          <a:p>
            <a:pPr indent="92075"/>
            <a:r>
              <a:rPr lang="ja-JP" altLang="en-US" sz="4000" dirty="0" smtClean="0">
                <a:solidFill>
                  <a:schemeClr val="accent4"/>
                </a:solidFill>
              </a:rPr>
              <a:t>相手の心情を直感して、もしくは　</a:t>
            </a:r>
            <a:endParaRPr lang="en-US" altLang="ja-JP" sz="4000" dirty="0" smtClean="0">
              <a:solidFill>
                <a:schemeClr val="accent4"/>
              </a:solidFill>
            </a:endParaRPr>
          </a:p>
          <a:p>
            <a:pPr indent="92075"/>
            <a:r>
              <a:rPr lang="ja-JP" altLang="en-US" sz="4000" dirty="0" smtClean="0">
                <a:solidFill>
                  <a:schemeClr val="accent4"/>
                </a:solidFill>
              </a:rPr>
              <a:t>　　　　　　　　　相手に自分を投影して</a:t>
            </a:r>
            <a:endParaRPr kumimoji="1" lang="ja-JP" altLang="en-US" sz="4000" dirty="0">
              <a:solidFill>
                <a:schemeClr val="accent4"/>
              </a:solidFill>
            </a:endParaRPr>
          </a:p>
        </p:txBody>
      </p:sp>
      <p:cxnSp>
        <p:nvCxnSpPr>
          <p:cNvPr id="26" name="直線矢印コネクタ 25"/>
          <p:cNvCxnSpPr/>
          <p:nvPr/>
        </p:nvCxnSpPr>
        <p:spPr>
          <a:xfrm>
            <a:off x="3635896" y="2276872"/>
            <a:ext cx="1440160"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雲形吹き出し 27"/>
          <p:cNvSpPr/>
          <p:nvPr/>
        </p:nvSpPr>
        <p:spPr>
          <a:xfrm>
            <a:off x="6156176" y="1700808"/>
            <a:ext cx="1080120" cy="864096"/>
          </a:xfrm>
          <a:prstGeom prst="cloudCallout">
            <a:avLst>
              <a:gd name="adj1" fmla="val -16600"/>
              <a:gd name="adj2" fmla="val 30754"/>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39552" y="3356992"/>
            <a:ext cx="8352928" cy="1323439"/>
          </a:xfrm>
          <a:prstGeom prst="rect">
            <a:avLst/>
          </a:prstGeom>
          <a:solidFill>
            <a:srgbClr val="CCFFFF"/>
          </a:solidFill>
          <a:ln>
            <a:noFill/>
          </a:ln>
        </p:spPr>
        <p:txBody>
          <a:bodyPr wrap="square" rtlCol="0">
            <a:spAutoFit/>
          </a:bodyPr>
          <a:lstStyle/>
          <a:p>
            <a:pPr indent="92075"/>
            <a:r>
              <a:rPr lang="ja-JP" altLang="en-US" sz="4000" dirty="0" smtClean="0">
                <a:solidFill>
                  <a:schemeClr val="accent4"/>
                </a:solidFill>
              </a:rPr>
              <a:t>もらう＝“欲しい”という気持ちを</a:t>
            </a:r>
            <a:endParaRPr lang="en-US" altLang="ja-JP" sz="4000" dirty="0" smtClean="0">
              <a:solidFill>
                <a:schemeClr val="accent4"/>
              </a:solidFill>
            </a:endParaRPr>
          </a:p>
          <a:p>
            <a:pPr indent="92075"/>
            <a:r>
              <a:rPr lang="ja-JP" altLang="en-US" sz="4000" dirty="0" smtClean="0">
                <a:solidFill>
                  <a:schemeClr val="accent4"/>
                </a:solidFill>
              </a:rPr>
              <a:t>　　　　　　　　　　　　　　　　　感じている</a:t>
            </a:r>
            <a:endParaRPr kumimoji="1" lang="ja-JP" altLang="en-US" sz="4000" dirty="0">
              <a:solidFill>
                <a:schemeClr val="accent4"/>
              </a:solidFill>
            </a:endParaRPr>
          </a:p>
        </p:txBody>
      </p:sp>
      <p:sp>
        <p:nvSpPr>
          <p:cNvPr id="31" name="テキスト ボックス 30"/>
          <p:cNvSpPr txBox="1"/>
          <p:nvPr/>
        </p:nvSpPr>
        <p:spPr>
          <a:xfrm>
            <a:off x="1691680" y="4653136"/>
            <a:ext cx="6192688" cy="646331"/>
          </a:xfrm>
          <a:prstGeom prst="rect">
            <a:avLst/>
          </a:prstGeom>
          <a:noFill/>
          <a:ln>
            <a:noFill/>
          </a:ln>
        </p:spPr>
        <p:txBody>
          <a:bodyPr wrap="square" rtlCol="0">
            <a:spAutoFit/>
          </a:bodyPr>
          <a:lstStyle/>
          <a:p>
            <a:pPr indent="92075"/>
            <a:r>
              <a:rPr kumimoji="1" lang="ja-JP" altLang="en-US" sz="3600" dirty="0" smtClean="0">
                <a:solidFill>
                  <a:schemeClr val="accent4"/>
                </a:solidFill>
              </a:rPr>
              <a:t>という部分もあるとは思うが・・</a:t>
            </a:r>
            <a:endParaRPr kumimoji="1" lang="ja-JP" altLang="en-US" sz="3600" dirty="0">
              <a:solidFill>
                <a:schemeClr val="accent4"/>
              </a:solidFill>
            </a:endParaRPr>
          </a:p>
        </p:txBody>
      </p:sp>
      <p:sp>
        <p:nvSpPr>
          <p:cNvPr id="32" name="テキスト ボックス 31"/>
          <p:cNvSpPr txBox="1"/>
          <p:nvPr/>
        </p:nvSpPr>
        <p:spPr>
          <a:xfrm>
            <a:off x="317060" y="5517232"/>
            <a:ext cx="8640960" cy="707886"/>
          </a:xfrm>
          <a:prstGeom prst="rect">
            <a:avLst/>
          </a:prstGeom>
          <a:solidFill>
            <a:srgbClr val="FFFF66"/>
          </a:solidFill>
          <a:ln>
            <a:noFill/>
          </a:ln>
        </p:spPr>
        <p:txBody>
          <a:bodyPr wrap="square" rtlCol="0">
            <a:spAutoFit/>
          </a:bodyPr>
          <a:lstStyle/>
          <a:p>
            <a:pPr indent="92075"/>
            <a:r>
              <a:rPr lang="ja-JP" altLang="en-US" sz="4000" dirty="0" smtClean="0">
                <a:solidFill>
                  <a:schemeClr val="accent4"/>
                </a:solidFill>
              </a:rPr>
              <a:t>子どもの直接の行為としては「あげる」</a:t>
            </a:r>
            <a:endParaRPr kumimoji="1"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p:bldP spid="3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206144" y="3014086"/>
            <a:ext cx="8784976" cy="1296144"/>
          </a:xfrm>
          <a:prstGeom prst="roundRect">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66184" y="3302118"/>
            <a:ext cx="3096344" cy="707886"/>
          </a:xfrm>
          <a:prstGeom prst="rect">
            <a:avLst/>
          </a:prstGeom>
          <a:solidFill>
            <a:schemeClr val="accent3"/>
          </a:solidFill>
          <a:ln>
            <a:noFill/>
          </a:ln>
          <a:effectLst>
            <a:glow rad="139700">
              <a:schemeClr val="accent2">
                <a:satMod val="175000"/>
                <a:alpha val="40000"/>
              </a:schemeClr>
            </a:glow>
          </a:effectLst>
        </p:spPr>
        <p:txBody>
          <a:bodyPr wrap="square" rtlCol="0">
            <a:spAutoFit/>
          </a:bodyPr>
          <a:lstStyle/>
          <a:p>
            <a:pPr indent="92075"/>
            <a:r>
              <a:rPr lang="ja-JP" altLang="en-US" sz="4000" dirty="0" smtClean="0">
                <a:solidFill>
                  <a:schemeClr val="accent4"/>
                </a:solidFill>
              </a:rPr>
              <a:t>覚えるムード</a:t>
            </a:r>
            <a:endParaRPr kumimoji="1" lang="ja-JP" altLang="en-US" sz="4000" dirty="0">
              <a:solidFill>
                <a:schemeClr val="accent4"/>
              </a:solidFill>
            </a:endParaRPr>
          </a:p>
        </p:txBody>
      </p:sp>
      <p:sp>
        <p:nvSpPr>
          <p:cNvPr id="5" name="テキスト ボックス 4"/>
          <p:cNvSpPr txBox="1"/>
          <p:nvPr/>
        </p:nvSpPr>
        <p:spPr>
          <a:xfrm>
            <a:off x="638538" y="849562"/>
            <a:ext cx="4536504" cy="1446550"/>
          </a:xfrm>
          <a:prstGeom prst="rect">
            <a:avLst/>
          </a:prstGeom>
          <a:noFill/>
          <a:ln w="76200">
            <a:solidFill>
              <a:schemeClr val="accent5">
                <a:lumMod val="25000"/>
              </a:schemeClr>
            </a:solidFill>
          </a:ln>
          <a:effectLst>
            <a:softEdge rad="31750"/>
          </a:effectLst>
        </p:spPr>
        <p:txBody>
          <a:bodyPr wrap="square" rtlCol="0">
            <a:spAutoFit/>
          </a:bodyPr>
          <a:lstStyle/>
          <a:p>
            <a:pPr indent="92075"/>
            <a:r>
              <a:rPr lang="ja-JP" altLang="en-US" sz="4000" dirty="0" smtClean="0">
                <a:solidFill>
                  <a:schemeClr val="accent4"/>
                </a:solidFill>
              </a:rPr>
              <a:t>最初は、</a:t>
            </a:r>
            <a:r>
              <a:rPr lang="ja-JP" altLang="en-US" sz="4400" dirty="0" smtClean="0">
                <a:solidFill>
                  <a:srgbClr val="C00000"/>
                </a:solidFill>
              </a:rPr>
              <a:t>ｇｅｔ</a:t>
            </a:r>
            <a:r>
              <a:rPr lang="ja-JP" altLang="en-US" sz="4000" dirty="0" smtClean="0">
                <a:solidFill>
                  <a:schemeClr val="accent4"/>
                </a:solidFill>
              </a:rPr>
              <a:t>　</a:t>
            </a:r>
            <a:endParaRPr lang="en-US" altLang="ja-JP" sz="4000" dirty="0" smtClean="0">
              <a:solidFill>
                <a:schemeClr val="accent4"/>
              </a:solidFill>
            </a:endParaRPr>
          </a:p>
          <a:p>
            <a:pPr indent="92075"/>
            <a:r>
              <a:rPr lang="ja-JP" altLang="en-US" sz="4000" dirty="0" smtClean="0">
                <a:solidFill>
                  <a:schemeClr val="accent4"/>
                </a:solidFill>
              </a:rPr>
              <a:t>　　　ではなく　</a:t>
            </a:r>
            <a:r>
              <a:rPr kumimoji="1" lang="ja-JP" altLang="en-US" sz="4400" dirty="0" smtClean="0">
                <a:solidFill>
                  <a:srgbClr val="C00000"/>
                </a:solidFill>
              </a:rPr>
              <a:t>ｇｉｖｅ</a:t>
            </a:r>
            <a:endParaRPr kumimoji="1" lang="ja-JP" altLang="en-US" sz="4000" dirty="0">
              <a:solidFill>
                <a:srgbClr val="C00000"/>
              </a:solidFill>
            </a:endParaRPr>
          </a:p>
        </p:txBody>
      </p:sp>
      <p:sp>
        <p:nvSpPr>
          <p:cNvPr id="6" name="テキスト ボックス 5"/>
          <p:cNvSpPr txBox="1"/>
          <p:nvPr/>
        </p:nvSpPr>
        <p:spPr>
          <a:xfrm>
            <a:off x="205012" y="2469035"/>
            <a:ext cx="4824536" cy="646331"/>
          </a:xfrm>
          <a:prstGeom prst="rect">
            <a:avLst/>
          </a:prstGeom>
          <a:noFill/>
          <a:ln>
            <a:noFill/>
          </a:ln>
        </p:spPr>
        <p:txBody>
          <a:bodyPr wrap="square" rtlCol="0">
            <a:spAutoFit/>
          </a:bodyPr>
          <a:lstStyle/>
          <a:p>
            <a:pPr indent="92075"/>
            <a:r>
              <a:rPr lang="ja-JP" altLang="en-US" sz="3600" dirty="0" smtClean="0">
                <a:solidFill>
                  <a:schemeClr val="accent4"/>
                </a:solidFill>
              </a:rPr>
              <a:t>ことばには、きっと・・</a:t>
            </a:r>
            <a:endParaRPr kumimoji="1" lang="ja-JP" altLang="en-US" sz="3600" dirty="0">
              <a:solidFill>
                <a:schemeClr val="accent4"/>
              </a:solidFill>
            </a:endParaRPr>
          </a:p>
        </p:txBody>
      </p:sp>
      <p:sp>
        <p:nvSpPr>
          <p:cNvPr id="7" name="テキスト ボックス 6"/>
          <p:cNvSpPr txBox="1"/>
          <p:nvPr/>
        </p:nvSpPr>
        <p:spPr>
          <a:xfrm>
            <a:off x="4454616" y="3302118"/>
            <a:ext cx="2592288" cy="707886"/>
          </a:xfrm>
          <a:prstGeom prst="rect">
            <a:avLst/>
          </a:prstGeom>
          <a:solidFill>
            <a:schemeClr val="accent3"/>
          </a:solidFill>
          <a:ln>
            <a:noFill/>
          </a:ln>
          <a:effectLst>
            <a:glow rad="139700">
              <a:schemeClr val="accent2">
                <a:satMod val="175000"/>
                <a:alpha val="40000"/>
              </a:schemeClr>
            </a:glow>
          </a:effectLst>
        </p:spPr>
        <p:txBody>
          <a:bodyPr wrap="square" rtlCol="0">
            <a:spAutoFit/>
          </a:bodyPr>
          <a:lstStyle/>
          <a:p>
            <a:pPr indent="92075"/>
            <a:r>
              <a:rPr lang="ja-JP" altLang="en-US" sz="4000" dirty="0" smtClean="0">
                <a:solidFill>
                  <a:schemeClr val="accent4"/>
                </a:solidFill>
              </a:rPr>
              <a:t>使うムード</a:t>
            </a:r>
            <a:endParaRPr kumimoji="1" lang="ja-JP" altLang="en-US" sz="4000" dirty="0">
              <a:solidFill>
                <a:schemeClr val="accent4"/>
              </a:solidFill>
            </a:endParaRPr>
          </a:p>
        </p:txBody>
      </p:sp>
      <p:grpSp>
        <p:nvGrpSpPr>
          <p:cNvPr id="8" name="グループ化 7"/>
          <p:cNvGrpSpPr/>
          <p:nvPr/>
        </p:nvGrpSpPr>
        <p:grpSpPr>
          <a:xfrm>
            <a:off x="5456007" y="943578"/>
            <a:ext cx="1235194" cy="1348756"/>
            <a:chOff x="2688733" y="4456508"/>
            <a:chExt cx="1235194" cy="1348756"/>
          </a:xfrm>
        </p:grpSpPr>
        <p:grpSp>
          <p:nvGrpSpPr>
            <p:cNvPr id="9" name="グループ化 30"/>
            <p:cNvGrpSpPr/>
            <p:nvPr/>
          </p:nvGrpSpPr>
          <p:grpSpPr>
            <a:xfrm flipH="1">
              <a:off x="2915816" y="4941168"/>
              <a:ext cx="936104" cy="864096"/>
              <a:chOff x="4644008" y="4221088"/>
              <a:chExt cx="2673350" cy="1881187"/>
            </a:xfrm>
          </p:grpSpPr>
          <p:grpSp>
            <p:nvGrpSpPr>
              <p:cNvPr id="18" name="グループ化 48"/>
              <p:cNvGrpSpPr/>
              <p:nvPr/>
            </p:nvGrpSpPr>
            <p:grpSpPr>
              <a:xfrm>
                <a:off x="4644008" y="4221088"/>
                <a:ext cx="2673350" cy="1881187"/>
                <a:chOff x="971550" y="2205038"/>
                <a:chExt cx="2673350" cy="1881187"/>
              </a:xfrm>
            </p:grpSpPr>
            <p:sp>
              <p:nvSpPr>
                <p:cNvPr id="21" name="円弧 20"/>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円弧 21"/>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円弧 22"/>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9" name="フリーフォーム 18"/>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円/楕円 9"/>
            <p:cNvSpPr/>
            <p:nvPr/>
          </p:nvSpPr>
          <p:spPr bwMode="auto">
            <a:xfrm>
              <a:off x="3419872" y="5157192"/>
              <a:ext cx="504055" cy="46927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11" name="グループ化 10"/>
            <p:cNvGrpSpPr>
              <a:grpSpLocks/>
            </p:cNvGrpSpPr>
            <p:nvPr/>
          </p:nvGrpSpPr>
          <p:grpSpPr bwMode="auto">
            <a:xfrm rot="1817347">
              <a:off x="2688733" y="4456508"/>
              <a:ext cx="853184" cy="758145"/>
              <a:chOff x="3419475" y="5157788"/>
              <a:chExt cx="1512888" cy="1439862"/>
            </a:xfrm>
          </p:grpSpPr>
          <p:sp>
            <p:nvSpPr>
              <p:cNvPr id="12"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4"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5"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17"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grpSp>
        <p:nvGrpSpPr>
          <p:cNvPr id="24" name="グループ化 17"/>
          <p:cNvGrpSpPr>
            <a:grpSpLocks/>
          </p:cNvGrpSpPr>
          <p:nvPr/>
        </p:nvGrpSpPr>
        <p:grpSpPr bwMode="auto">
          <a:xfrm rot="1360896">
            <a:off x="7654222" y="991500"/>
            <a:ext cx="933643" cy="1021011"/>
            <a:chOff x="6804024" y="2726874"/>
            <a:chExt cx="1574800" cy="2141989"/>
          </a:xfrm>
        </p:grpSpPr>
        <p:sp>
          <p:nvSpPr>
            <p:cNvPr id="25"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6"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7"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8" name="Freeform 32"/>
            <p:cNvSpPr>
              <a:spLocks/>
            </p:cNvSpPr>
            <p:nvPr/>
          </p:nvSpPr>
          <p:spPr bwMode="auto">
            <a:xfrm>
              <a:off x="6804024" y="2726874"/>
              <a:ext cx="1574800" cy="1464126"/>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9"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30"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31" name="テキスト ボックス 30"/>
          <p:cNvSpPr txBox="1"/>
          <p:nvPr/>
        </p:nvSpPr>
        <p:spPr>
          <a:xfrm>
            <a:off x="3662528" y="3302118"/>
            <a:ext cx="756592" cy="707886"/>
          </a:xfrm>
          <a:prstGeom prst="rect">
            <a:avLst/>
          </a:prstGeom>
          <a:noFill/>
          <a:ln>
            <a:noFill/>
          </a:ln>
        </p:spPr>
        <p:txBody>
          <a:bodyPr wrap="square" rtlCol="0">
            <a:spAutoFit/>
          </a:bodyPr>
          <a:lstStyle/>
          <a:p>
            <a:pPr indent="92075"/>
            <a:r>
              <a:rPr lang="ja-JP" altLang="en-US" sz="4000" dirty="0" smtClean="0">
                <a:solidFill>
                  <a:schemeClr val="accent4"/>
                </a:solidFill>
              </a:rPr>
              <a:t>と</a:t>
            </a:r>
            <a:endParaRPr kumimoji="1" lang="ja-JP" altLang="en-US" sz="4000" dirty="0">
              <a:solidFill>
                <a:schemeClr val="accent4"/>
              </a:solidFill>
            </a:endParaRPr>
          </a:p>
        </p:txBody>
      </p:sp>
      <p:sp>
        <p:nvSpPr>
          <p:cNvPr id="32" name="テキスト ボックス 31"/>
          <p:cNvSpPr txBox="1"/>
          <p:nvPr/>
        </p:nvSpPr>
        <p:spPr>
          <a:xfrm>
            <a:off x="7046904" y="3302118"/>
            <a:ext cx="1800200" cy="707886"/>
          </a:xfrm>
          <a:prstGeom prst="rect">
            <a:avLst/>
          </a:prstGeom>
          <a:noFill/>
          <a:ln>
            <a:noFill/>
          </a:ln>
        </p:spPr>
        <p:txBody>
          <a:bodyPr wrap="square" rtlCol="0">
            <a:spAutoFit/>
          </a:bodyPr>
          <a:lstStyle/>
          <a:p>
            <a:pPr indent="92075"/>
            <a:r>
              <a:rPr lang="ja-JP" altLang="en-US" sz="4000" dirty="0" smtClean="0">
                <a:solidFill>
                  <a:schemeClr val="accent4"/>
                </a:solidFill>
              </a:rPr>
              <a:t>がある</a:t>
            </a:r>
            <a:endParaRPr kumimoji="1" lang="ja-JP" altLang="en-US" sz="4000" dirty="0">
              <a:solidFill>
                <a:schemeClr val="accent4"/>
              </a:solidFill>
            </a:endParaRPr>
          </a:p>
        </p:txBody>
      </p:sp>
      <p:sp>
        <p:nvSpPr>
          <p:cNvPr id="34" name="テキスト ボックス 33"/>
          <p:cNvSpPr txBox="1"/>
          <p:nvPr/>
        </p:nvSpPr>
        <p:spPr>
          <a:xfrm>
            <a:off x="602188" y="4359651"/>
            <a:ext cx="7992888" cy="646331"/>
          </a:xfrm>
          <a:prstGeom prst="rect">
            <a:avLst/>
          </a:prstGeom>
          <a:noFill/>
          <a:ln>
            <a:noFill/>
          </a:ln>
        </p:spPr>
        <p:txBody>
          <a:bodyPr wrap="square" rtlCol="0">
            <a:spAutoFit/>
          </a:bodyPr>
          <a:lstStyle/>
          <a:p>
            <a:pPr indent="92075"/>
            <a:r>
              <a:rPr lang="ja-JP" altLang="en-US" sz="3600" dirty="0" smtClean="0">
                <a:solidFill>
                  <a:schemeClr val="accent4"/>
                </a:solidFill>
              </a:rPr>
              <a:t>日常生活で「チョーダイ」に触れるときの</a:t>
            </a:r>
            <a:endParaRPr kumimoji="1" lang="ja-JP" altLang="en-US" sz="3600" dirty="0">
              <a:solidFill>
                <a:schemeClr val="accent4"/>
              </a:solidFill>
            </a:endParaRPr>
          </a:p>
        </p:txBody>
      </p:sp>
      <p:sp>
        <p:nvSpPr>
          <p:cNvPr id="37" name="テキスト ボックス 36"/>
          <p:cNvSpPr txBox="1"/>
          <p:nvPr/>
        </p:nvSpPr>
        <p:spPr>
          <a:xfrm>
            <a:off x="824846" y="5949280"/>
            <a:ext cx="7992888" cy="646331"/>
          </a:xfrm>
          <a:prstGeom prst="rect">
            <a:avLst/>
          </a:prstGeom>
          <a:solidFill>
            <a:srgbClr val="CCFFFF"/>
          </a:solidFill>
          <a:ln>
            <a:noFill/>
          </a:ln>
          <a:effectLst>
            <a:softEdge rad="127000"/>
          </a:effectLst>
        </p:spPr>
        <p:txBody>
          <a:bodyPr wrap="square" rtlCol="0">
            <a:spAutoFit/>
          </a:bodyPr>
          <a:lstStyle/>
          <a:p>
            <a:pPr indent="92075"/>
            <a:r>
              <a:rPr lang="ja-JP" altLang="en-US" sz="3600" dirty="0" smtClean="0">
                <a:solidFill>
                  <a:schemeClr val="accent4"/>
                </a:solidFill>
              </a:rPr>
              <a:t>「あげたい」という気持ちが含まれている</a:t>
            </a:r>
            <a:endParaRPr kumimoji="1" lang="ja-JP" altLang="en-US" sz="3600" dirty="0">
              <a:solidFill>
                <a:schemeClr val="accent4"/>
              </a:solidFill>
            </a:endParaRPr>
          </a:p>
        </p:txBody>
      </p:sp>
      <p:sp>
        <p:nvSpPr>
          <p:cNvPr id="35" name="テキスト ボックス 34"/>
          <p:cNvSpPr txBox="1"/>
          <p:nvPr/>
        </p:nvSpPr>
        <p:spPr>
          <a:xfrm>
            <a:off x="608822" y="5085184"/>
            <a:ext cx="3096344" cy="707886"/>
          </a:xfrm>
          <a:prstGeom prst="rect">
            <a:avLst/>
          </a:prstGeom>
          <a:solidFill>
            <a:schemeClr val="accent3"/>
          </a:solidFill>
          <a:ln>
            <a:noFill/>
          </a:ln>
          <a:effectLst>
            <a:glow rad="139700">
              <a:schemeClr val="accent2">
                <a:satMod val="175000"/>
                <a:alpha val="40000"/>
              </a:schemeClr>
            </a:glow>
          </a:effectLst>
        </p:spPr>
        <p:txBody>
          <a:bodyPr wrap="square" rtlCol="0">
            <a:spAutoFit/>
          </a:bodyPr>
          <a:lstStyle/>
          <a:p>
            <a:pPr indent="92075"/>
            <a:r>
              <a:rPr lang="ja-JP" altLang="en-US" sz="4000" dirty="0" smtClean="0">
                <a:solidFill>
                  <a:schemeClr val="accent4"/>
                </a:solidFill>
              </a:rPr>
              <a:t>覚えるムード</a:t>
            </a:r>
            <a:endParaRPr kumimoji="1" lang="ja-JP" altLang="en-US" sz="4000" dirty="0">
              <a:solidFill>
                <a:schemeClr val="accent4"/>
              </a:solidFill>
            </a:endParaRPr>
          </a:p>
        </p:txBody>
      </p:sp>
      <p:sp>
        <p:nvSpPr>
          <p:cNvPr id="38" name="テキスト ボックス 37"/>
          <p:cNvSpPr txBox="1"/>
          <p:nvPr/>
        </p:nvSpPr>
        <p:spPr>
          <a:xfrm>
            <a:off x="3705166" y="5085184"/>
            <a:ext cx="1584176" cy="707886"/>
          </a:xfrm>
          <a:prstGeom prst="rect">
            <a:avLst/>
          </a:prstGeom>
          <a:noFill/>
          <a:ln>
            <a:noFill/>
          </a:ln>
        </p:spPr>
        <p:txBody>
          <a:bodyPr wrap="square" rtlCol="0">
            <a:spAutoFit/>
          </a:bodyPr>
          <a:lstStyle/>
          <a:p>
            <a:pPr indent="92075"/>
            <a:r>
              <a:rPr lang="ja-JP" altLang="en-US" sz="4000" dirty="0" err="1" smtClean="0">
                <a:solidFill>
                  <a:schemeClr val="accent4"/>
                </a:solidFill>
              </a:rPr>
              <a:t>には</a:t>
            </a:r>
            <a:endParaRPr kumimoji="1" lang="ja-JP" altLang="en-US" sz="4000" dirty="0">
              <a:solidFill>
                <a:schemeClr val="accent4"/>
              </a:solidFill>
            </a:endParaRPr>
          </a:p>
        </p:txBody>
      </p:sp>
      <p:sp>
        <p:nvSpPr>
          <p:cNvPr id="36" name="テキスト ボックス 35"/>
          <p:cNvSpPr txBox="1"/>
          <p:nvPr/>
        </p:nvSpPr>
        <p:spPr>
          <a:xfrm>
            <a:off x="114108" y="155500"/>
            <a:ext cx="4824536" cy="646331"/>
          </a:xfrm>
          <a:prstGeom prst="rect">
            <a:avLst/>
          </a:prstGeom>
          <a:noFill/>
          <a:ln>
            <a:noFill/>
          </a:ln>
        </p:spPr>
        <p:txBody>
          <a:bodyPr wrap="square" rtlCol="0">
            <a:spAutoFit/>
          </a:bodyPr>
          <a:lstStyle/>
          <a:p>
            <a:pPr indent="92075"/>
            <a:r>
              <a:rPr lang="ja-JP" altLang="en-US" sz="3600" dirty="0" smtClean="0">
                <a:solidFill>
                  <a:schemeClr val="accent4"/>
                </a:solidFill>
              </a:rPr>
              <a:t>ということは・・</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ssolve">
                                      <p:cBhvr>
                                        <p:cTn id="30" dur="500"/>
                                        <p:tgtEl>
                                          <p:spTgt spid="3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ssolv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dissolv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5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dissolv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dissolv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5" grpId="0" animBg="1"/>
      <p:bldP spid="6" grpId="0"/>
      <p:bldP spid="7" grpId="0" animBg="1"/>
      <p:bldP spid="31" grpId="0"/>
      <p:bldP spid="32" grpId="0"/>
      <p:bldP spid="34" grpId="0"/>
      <p:bldP spid="37" grpId="0" animBg="1"/>
      <p:bldP spid="35" grpId="0" animBg="1"/>
      <p:bldP spid="3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260648"/>
            <a:ext cx="8424936" cy="646331"/>
          </a:xfrm>
          <a:prstGeom prst="rect">
            <a:avLst/>
          </a:prstGeom>
          <a:noFill/>
          <a:ln>
            <a:noFill/>
          </a:ln>
        </p:spPr>
        <p:txBody>
          <a:bodyPr wrap="square" rtlCol="0">
            <a:spAutoFit/>
          </a:bodyPr>
          <a:lstStyle/>
          <a:p>
            <a:pPr indent="92075"/>
            <a:r>
              <a:rPr lang="ja-JP" altLang="en-US" sz="3600" dirty="0" smtClean="0">
                <a:solidFill>
                  <a:schemeClr val="accent4"/>
                </a:solidFill>
              </a:rPr>
              <a:t>自分はいままで、ことばの学習にあたって</a:t>
            </a:r>
            <a:endParaRPr kumimoji="1" lang="ja-JP" altLang="en-US" sz="3600" dirty="0">
              <a:solidFill>
                <a:schemeClr val="accent4"/>
              </a:solidFill>
            </a:endParaRPr>
          </a:p>
        </p:txBody>
      </p:sp>
      <p:sp>
        <p:nvSpPr>
          <p:cNvPr id="3" name="テキスト ボックス 2"/>
          <p:cNvSpPr txBox="1"/>
          <p:nvPr/>
        </p:nvSpPr>
        <p:spPr>
          <a:xfrm>
            <a:off x="1547664" y="1052736"/>
            <a:ext cx="2520280" cy="707886"/>
          </a:xfrm>
          <a:prstGeom prst="rect">
            <a:avLst/>
          </a:prstGeom>
          <a:solidFill>
            <a:srgbClr val="DDFFDD"/>
          </a:solidFill>
          <a:ln>
            <a:noFill/>
          </a:ln>
        </p:spPr>
        <p:txBody>
          <a:bodyPr wrap="square" rtlCol="0">
            <a:spAutoFit/>
          </a:bodyPr>
          <a:lstStyle/>
          <a:p>
            <a:pPr indent="92075"/>
            <a:r>
              <a:rPr lang="ja-JP" altLang="en-US" sz="4000" dirty="0" smtClean="0">
                <a:solidFill>
                  <a:schemeClr val="accent4"/>
                </a:solidFill>
              </a:rPr>
              <a:t>使うムード</a:t>
            </a:r>
            <a:endParaRPr kumimoji="1" lang="ja-JP" altLang="en-US" sz="4000" dirty="0">
              <a:solidFill>
                <a:schemeClr val="accent4"/>
              </a:solidFill>
            </a:endParaRPr>
          </a:p>
        </p:txBody>
      </p:sp>
      <p:sp>
        <p:nvSpPr>
          <p:cNvPr id="4" name="テキスト ボックス 3"/>
          <p:cNvSpPr txBox="1"/>
          <p:nvPr/>
        </p:nvSpPr>
        <p:spPr>
          <a:xfrm>
            <a:off x="3995936" y="1052736"/>
            <a:ext cx="2232248" cy="707886"/>
          </a:xfrm>
          <a:prstGeom prst="rect">
            <a:avLst/>
          </a:prstGeom>
          <a:noFill/>
          <a:ln>
            <a:noFill/>
          </a:ln>
        </p:spPr>
        <p:txBody>
          <a:bodyPr wrap="square" rtlCol="0">
            <a:spAutoFit/>
          </a:bodyPr>
          <a:lstStyle/>
          <a:p>
            <a:pPr indent="92075"/>
            <a:r>
              <a:rPr lang="ja-JP" altLang="en-US" sz="4000" dirty="0" smtClean="0">
                <a:solidFill>
                  <a:schemeClr val="accent4"/>
                </a:solidFill>
              </a:rPr>
              <a:t>ばかりを</a:t>
            </a:r>
            <a:endParaRPr kumimoji="1" lang="ja-JP" altLang="en-US" sz="4000" dirty="0">
              <a:solidFill>
                <a:schemeClr val="accent4"/>
              </a:solidFill>
            </a:endParaRPr>
          </a:p>
        </p:txBody>
      </p:sp>
      <p:sp>
        <p:nvSpPr>
          <p:cNvPr id="5" name="テキスト ボックス 4"/>
          <p:cNvSpPr txBox="1"/>
          <p:nvPr/>
        </p:nvSpPr>
        <p:spPr>
          <a:xfrm>
            <a:off x="3203848" y="1772816"/>
            <a:ext cx="4824536" cy="707886"/>
          </a:xfrm>
          <a:prstGeom prst="rect">
            <a:avLst/>
          </a:prstGeom>
          <a:noFill/>
          <a:ln>
            <a:noFill/>
          </a:ln>
        </p:spPr>
        <p:txBody>
          <a:bodyPr wrap="square" rtlCol="0">
            <a:spAutoFit/>
          </a:bodyPr>
          <a:lstStyle/>
          <a:p>
            <a:pPr indent="92075"/>
            <a:r>
              <a:rPr lang="ja-JP" altLang="en-US" sz="4000" dirty="0" smtClean="0">
                <a:solidFill>
                  <a:schemeClr val="accent4"/>
                </a:solidFill>
              </a:rPr>
              <a:t>考えていたように思う</a:t>
            </a:r>
            <a:endParaRPr kumimoji="1" lang="ja-JP" altLang="en-US" sz="4000" dirty="0">
              <a:solidFill>
                <a:schemeClr val="accent4"/>
              </a:solidFill>
            </a:endParaRPr>
          </a:p>
        </p:txBody>
      </p:sp>
      <p:grpSp>
        <p:nvGrpSpPr>
          <p:cNvPr id="7" name="グループ化 33"/>
          <p:cNvGrpSpPr>
            <a:grpSpLocks/>
          </p:cNvGrpSpPr>
          <p:nvPr/>
        </p:nvGrpSpPr>
        <p:grpSpPr bwMode="auto">
          <a:xfrm>
            <a:off x="8028384" y="2636912"/>
            <a:ext cx="792088" cy="1008112"/>
            <a:chOff x="7523163" y="1144571"/>
            <a:chExt cx="1225550" cy="2376487"/>
          </a:xfrm>
        </p:grpSpPr>
        <p:sp>
          <p:nvSpPr>
            <p:cNvPr id="8"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0"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1"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2"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3"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4"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15" name="テキスト ボックス 14"/>
          <p:cNvSpPr txBox="1"/>
          <p:nvPr/>
        </p:nvSpPr>
        <p:spPr>
          <a:xfrm>
            <a:off x="323528" y="2564904"/>
            <a:ext cx="7632848" cy="1200329"/>
          </a:xfrm>
          <a:prstGeom prst="rect">
            <a:avLst/>
          </a:prstGeom>
          <a:solidFill>
            <a:srgbClr val="FFFF99"/>
          </a:solidFill>
          <a:ln>
            <a:noFill/>
          </a:ln>
          <a:effectLst>
            <a:softEdge rad="127000"/>
          </a:effectLst>
        </p:spPr>
        <p:txBody>
          <a:bodyPr wrap="square" rtlCol="0">
            <a:spAutoFit/>
          </a:bodyPr>
          <a:lstStyle/>
          <a:p>
            <a:pPr indent="92075"/>
            <a:r>
              <a:rPr lang="ja-JP" altLang="en-US" sz="3600" dirty="0" smtClean="0">
                <a:solidFill>
                  <a:schemeClr val="accent4"/>
                </a:solidFill>
              </a:rPr>
              <a:t>そのムードが自然に湧くような状況を</a:t>
            </a:r>
            <a:endParaRPr lang="en-US" altLang="ja-JP" sz="3600" dirty="0" smtClean="0">
              <a:solidFill>
                <a:schemeClr val="accent4"/>
              </a:solidFill>
            </a:endParaRPr>
          </a:p>
          <a:p>
            <a:pPr indent="92075"/>
            <a:r>
              <a:rPr lang="ja-JP" altLang="en-US" sz="3600" dirty="0" smtClean="0">
                <a:solidFill>
                  <a:schemeClr val="accent4"/>
                </a:solidFill>
              </a:rPr>
              <a:t>　　設定して、そこでことばを使わせる</a:t>
            </a:r>
            <a:endParaRPr kumimoji="1" lang="ja-JP" altLang="en-US" sz="3600" dirty="0">
              <a:solidFill>
                <a:schemeClr val="accent4"/>
              </a:solidFill>
            </a:endParaRPr>
          </a:p>
        </p:txBody>
      </p:sp>
      <p:pic>
        <p:nvPicPr>
          <p:cNvPr id="44033" name="Picture 1"/>
          <p:cNvPicPr>
            <a:picLocks noChangeAspect="1" noChangeArrowheads="1"/>
          </p:cNvPicPr>
          <p:nvPr/>
        </p:nvPicPr>
        <p:blipFill>
          <a:blip r:embed="rId2" cstate="print">
            <a:lum contrast="5000"/>
          </a:blip>
          <a:srcRect/>
          <a:stretch>
            <a:fillRect/>
          </a:stretch>
        </p:blipFill>
        <p:spPr bwMode="auto">
          <a:xfrm>
            <a:off x="2123728" y="3789040"/>
            <a:ext cx="2303507" cy="16561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44034" name="Picture 2"/>
          <p:cNvPicPr>
            <a:picLocks noChangeAspect="1" noChangeArrowheads="1"/>
          </p:cNvPicPr>
          <p:nvPr/>
        </p:nvPicPr>
        <p:blipFill>
          <a:blip r:embed="rId3" cstate="print">
            <a:lum contrast="5000"/>
          </a:blip>
          <a:srcRect/>
          <a:stretch>
            <a:fillRect/>
          </a:stretch>
        </p:blipFill>
        <p:spPr bwMode="auto">
          <a:xfrm>
            <a:off x="4572000" y="3789040"/>
            <a:ext cx="2304256" cy="16561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7" name="テキスト ボックス 16"/>
          <p:cNvSpPr txBox="1"/>
          <p:nvPr/>
        </p:nvSpPr>
        <p:spPr>
          <a:xfrm>
            <a:off x="971600" y="5517232"/>
            <a:ext cx="7488832" cy="1200329"/>
          </a:xfrm>
          <a:prstGeom prst="rect">
            <a:avLst/>
          </a:prstGeom>
          <a:noFill/>
          <a:ln>
            <a:noFill/>
          </a:ln>
        </p:spPr>
        <p:txBody>
          <a:bodyPr wrap="square" rtlCol="0">
            <a:spAutoFit/>
          </a:bodyPr>
          <a:lstStyle/>
          <a:p>
            <a:pPr indent="92075"/>
            <a:r>
              <a:rPr lang="ja-JP" altLang="en-US" sz="3600" dirty="0" smtClean="0">
                <a:solidFill>
                  <a:schemeClr val="accent4"/>
                </a:solidFill>
              </a:rPr>
              <a:t>生きたことばを作るために</a:t>
            </a:r>
            <a:endParaRPr lang="en-US" altLang="ja-JP" sz="3600" dirty="0" smtClean="0">
              <a:solidFill>
                <a:schemeClr val="accent4"/>
              </a:solidFill>
            </a:endParaRPr>
          </a:p>
          <a:p>
            <a:pPr indent="92075"/>
            <a:r>
              <a:rPr lang="ja-JP" altLang="en-US" sz="3600" dirty="0" smtClean="0">
                <a:solidFill>
                  <a:schemeClr val="accent4"/>
                </a:solidFill>
              </a:rPr>
              <a:t>　　　　それは欠かせないことだが・・</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4033"/>
                                        </p:tgtEl>
                                        <p:attrNameLst>
                                          <p:attrName>style.visibility</p:attrName>
                                        </p:attrNameLst>
                                      </p:cBhvr>
                                      <p:to>
                                        <p:strVal val="visible"/>
                                      </p:to>
                                    </p:set>
                                    <p:animEffect transition="in" filter="dissolve">
                                      <p:cBhvr>
                                        <p:cTn id="28" dur="500"/>
                                        <p:tgtEl>
                                          <p:spTgt spid="44033"/>
                                        </p:tgtEl>
                                      </p:cBhvr>
                                    </p:animEffec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44034"/>
                                        </p:tgtEl>
                                        <p:attrNameLst>
                                          <p:attrName>style.visibility</p:attrName>
                                        </p:attrNameLst>
                                      </p:cBhvr>
                                      <p:to>
                                        <p:strVal val="visible"/>
                                      </p:to>
                                    </p:set>
                                    <p:animEffect transition="in" filter="dissolve">
                                      <p:cBhvr>
                                        <p:cTn id="32" dur="500"/>
                                        <p:tgtEl>
                                          <p:spTgt spid="4403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5" grpId="0" animBg="1"/>
      <p:bldP spid="1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332656"/>
            <a:ext cx="8424936" cy="646331"/>
          </a:xfrm>
          <a:prstGeom prst="rect">
            <a:avLst/>
          </a:prstGeom>
          <a:noFill/>
          <a:ln>
            <a:noFill/>
          </a:ln>
        </p:spPr>
        <p:txBody>
          <a:bodyPr wrap="square" rtlCol="0">
            <a:spAutoFit/>
          </a:bodyPr>
          <a:lstStyle/>
          <a:p>
            <a:pPr indent="92075"/>
            <a:r>
              <a:rPr lang="ja-JP" altLang="en-US" sz="3600" dirty="0" smtClean="0">
                <a:solidFill>
                  <a:schemeClr val="accent4"/>
                </a:solidFill>
              </a:rPr>
              <a:t>発達の初期段階での関わりにおいては</a:t>
            </a:r>
            <a:endParaRPr kumimoji="1" lang="ja-JP" altLang="en-US" sz="3600" dirty="0">
              <a:solidFill>
                <a:schemeClr val="accent4"/>
              </a:solidFill>
            </a:endParaRPr>
          </a:p>
        </p:txBody>
      </p:sp>
      <p:sp>
        <p:nvSpPr>
          <p:cNvPr id="5" name="テキスト ボックス 4"/>
          <p:cNvSpPr txBox="1"/>
          <p:nvPr/>
        </p:nvSpPr>
        <p:spPr>
          <a:xfrm>
            <a:off x="755576" y="1186300"/>
            <a:ext cx="3096344" cy="707886"/>
          </a:xfrm>
          <a:prstGeom prst="rect">
            <a:avLst/>
          </a:prstGeom>
          <a:solidFill>
            <a:srgbClr val="DDFFDD"/>
          </a:solidFill>
          <a:ln>
            <a:noFill/>
          </a:ln>
          <a:effectLst>
            <a:glow rad="139700">
              <a:schemeClr val="accent2">
                <a:satMod val="175000"/>
                <a:alpha val="40000"/>
              </a:schemeClr>
            </a:glow>
          </a:effectLst>
        </p:spPr>
        <p:txBody>
          <a:bodyPr wrap="square" rtlCol="0">
            <a:spAutoFit/>
          </a:bodyPr>
          <a:lstStyle/>
          <a:p>
            <a:pPr indent="92075"/>
            <a:r>
              <a:rPr lang="ja-JP" altLang="en-US" sz="4000" dirty="0" smtClean="0">
                <a:solidFill>
                  <a:schemeClr val="accent4"/>
                </a:solidFill>
              </a:rPr>
              <a:t>覚えるムード</a:t>
            </a:r>
            <a:endParaRPr kumimoji="1" lang="ja-JP" altLang="en-US" sz="4000" dirty="0">
              <a:solidFill>
                <a:schemeClr val="accent4"/>
              </a:solidFill>
            </a:endParaRPr>
          </a:p>
        </p:txBody>
      </p:sp>
      <p:sp>
        <p:nvSpPr>
          <p:cNvPr id="6" name="テキスト ボックス 5"/>
          <p:cNvSpPr txBox="1"/>
          <p:nvPr/>
        </p:nvSpPr>
        <p:spPr>
          <a:xfrm>
            <a:off x="3851920" y="1196752"/>
            <a:ext cx="5292080" cy="707886"/>
          </a:xfrm>
          <a:prstGeom prst="rect">
            <a:avLst/>
          </a:prstGeom>
          <a:noFill/>
          <a:ln>
            <a:noFill/>
          </a:ln>
        </p:spPr>
        <p:txBody>
          <a:bodyPr wrap="square" rtlCol="0">
            <a:spAutoFit/>
          </a:bodyPr>
          <a:lstStyle/>
          <a:p>
            <a:pPr indent="92075"/>
            <a:r>
              <a:rPr kumimoji="1" lang="ja-JP" altLang="en-US" sz="4000" dirty="0" smtClean="0">
                <a:solidFill>
                  <a:schemeClr val="accent4"/>
                </a:solidFill>
              </a:rPr>
              <a:t>も重要</a:t>
            </a:r>
            <a:r>
              <a:rPr lang="ja-JP" altLang="en-US" sz="4000" dirty="0" smtClean="0">
                <a:solidFill>
                  <a:schemeClr val="accent4"/>
                </a:solidFill>
              </a:rPr>
              <a:t>なのではないか</a:t>
            </a:r>
            <a:endParaRPr kumimoji="1" lang="ja-JP" altLang="en-US" sz="4000" dirty="0">
              <a:solidFill>
                <a:schemeClr val="accent4"/>
              </a:solidFill>
            </a:endParaRPr>
          </a:p>
        </p:txBody>
      </p:sp>
      <p:sp>
        <p:nvSpPr>
          <p:cNvPr id="7" name="テキスト ボックス 6"/>
          <p:cNvSpPr txBox="1"/>
          <p:nvPr/>
        </p:nvSpPr>
        <p:spPr>
          <a:xfrm>
            <a:off x="323528" y="2132856"/>
            <a:ext cx="4608512" cy="646331"/>
          </a:xfrm>
          <a:prstGeom prst="rect">
            <a:avLst/>
          </a:prstGeom>
          <a:noFill/>
          <a:ln>
            <a:noFill/>
          </a:ln>
        </p:spPr>
        <p:txBody>
          <a:bodyPr wrap="square" rtlCol="0">
            <a:spAutoFit/>
          </a:bodyPr>
          <a:lstStyle/>
          <a:p>
            <a:pPr indent="92075"/>
            <a:r>
              <a:rPr lang="ja-JP" altLang="en-US" sz="3600" dirty="0" smtClean="0">
                <a:solidFill>
                  <a:schemeClr val="accent4"/>
                </a:solidFill>
              </a:rPr>
              <a:t>「チョーダイ」でいえば</a:t>
            </a:r>
            <a:endParaRPr kumimoji="1" lang="ja-JP" altLang="en-US" sz="3600" dirty="0">
              <a:solidFill>
                <a:schemeClr val="accent4"/>
              </a:solidFill>
            </a:endParaRPr>
          </a:p>
        </p:txBody>
      </p:sp>
      <p:grpSp>
        <p:nvGrpSpPr>
          <p:cNvPr id="8" name="グループ化 33"/>
          <p:cNvGrpSpPr>
            <a:grpSpLocks/>
          </p:cNvGrpSpPr>
          <p:nvPr/>
        </p:nvGrpSpPr>
        <p:grpSpPr bwMode="auto">
          <a:xfrm>
            <a:off x="7164288" y="2708920"/>
            <a:ext cx="792088" cy="1008112"/>
            <a:chOff x="7523163" y="1144571"/>
            <a:chExt cx="1225550" cy="2376487"/>
          </a:xfrm>
        </p:grpSpPr>
        <p:sp>
          <p:nvSpPr>
            <p:cNvPr id="9"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0"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1"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2"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3"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4"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5"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16" name="四角形吹き出し 15"/>
          <p:cNvSpPr/>
          <p:nvPr/>
        </p:nvSpPr>
        <p:spPr>
          <a:xfrm>
            <a:off x="2267744" y="2852936"/>
            <a:ext cx="4680520" cy="648072"/>
          </a:xfrm>
          <a:prstGeom prst="wedgeRectCallout">
            <a:avLst>
              <a:gd name="adj1" fmla="val 50410"/>
              <a:gd name="adj2" fmla="val 25877"/>
            </a:avLst>
          </a:prstGeom>
          <a:solidFill>
            <a:schemeClr val="bg1"/>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欲しいんなら言ってごらん</a:t>
            </a:r>
            <a:endParaRPr kumimoji="1" lang="ja-JP" altLang="en-US" sz="3200" dirty="0">
              <a:solidFill>
                <a:schemeClr val="accent4"/>
              </a:solidFill>
            </a:endParaRPr>
          </a:p>
        </p:txBody>
      </p:sp>
      <p:sp>
        <p:nvSpPr>
          <p:cNvPr id="17" name="テキスト ボックス 16"/>
          <p:cNvSpPr txBox="1"/>
          <p:nvPr/>
        </p:nvSpPr>
        <p:spPr>
          <a:xfrm>
            <a:off x="323528" y="4293096"/>
            <a:ext cx="8568952" cy="1754326"/>
          </a:xfrm>
          <a:prstGeom prst="rect">
            <a:avLst/>
          </a:prstGeom>
          <a:solidFill>
            <a:srgbClr val="CCFFFF"/>
          </a:solidFill>
          <a:ln>
            <a:noFill/>
          </a:ln>
          <a:effectLst>
            <a:softEdge rad="63500"/>
          </a:effectLst>
        </p:spPr>
        <p:txBody>
          <a:bodyPr wrap="square" rtlCol="0">
            <a:spAutoFit/>
          </a:bodyPr>
          <a:lstStyle/>
          <a:p>
            <a:pPr indent="92075"/>
            <a:r>
              <a:rPr lang="ja-JP" altLang="en-US" sz="3600" dirty="0" smtClean="0">
                <a:solidFill>
                  <a:schemeClr val="accent4"/>
                </a:solidFill>
              </a:rPr>
              <a:t>子どもに対して、まず大人から</a:t>
            </a:r>
            <a:endParaRPr lang="en-US" altLang="ja-JP" sz="3600" dirty="0" smtClean="0">
              <a:solidFill>
                <a:schemeClr val="accent4"/>
              </a:solidFill>
            </a:endParaRPr>
          </a:p>
          <a:p>
            <a:pPr indent="92075"/>
            <a:r>
              <a:rPr lang="ja-JP" altLang="en-US" sz="3600" dirty="0" smtClean="0">
                <a:solidFill>
                  <a:schemeClr val="accent4"/>
                </a:solidFill>
              </a:rPr>
              <a:t>　「チョーダイ」をたくさん投げかける</a:t>
            </a:r>
            <a:r>
              <a:rPr kumimoji="1" lang="ja-JP" altLang="en-US" sz="3600" dirty="0" smtClean="0">
                <a:solidFill>
                  <a:schemeClr val="accent4"/>
                </a:solidFill>
              </a:rPr>
              <a:t>ことが</a:t>
            </a:r>
            <a:endParaRPr kumimoji="1" lang="en-US" altLang="ja-JP" sz="3600" dirty="0" smtClean="0">
              <a:solidFill>
                <a:schemeClr val="accent4"/>
              </a:solidFill>
            </a:endParaRPr>
          </a:p>
          <a:p>
            <a:pPr indent="92075"/>
            <a:r>
              <a:rPr lang="ja-JP" altLang="en-US" sz="3600" dirty="0" smtClean="0">
                <a:solidFill>
                  <a:schemeClr val="accent4"/>
                </a:solidFill>
              </a:rPr>
              <a:t>　　　　　　　　　　　　　　　　　　</a:t>
            </a:r>
            <a:r>
              <a:rPr kumimoji="1" lang="ja-JP" altLang="en-US" sz="3600" dirty="0" smtClean="0">
                <a:solidFill>
                  <a:schemeClr val="accent4"/>
                </a:solidFill>
              </a:rPr>
              <a:t>大切なのでは</a:t>
            </a:r>
            <a:endParaRPr kumimoji="1" lang="ja-JP" altLang="en-US" sz="3600" dirty="0">
              <a:solidFill>
                <a:schemeClr val="accent4"/>
              </a:solidFill>
            </a:endParaRPr>
          </a:p>
        </p:txBody>
      </p:sp>
      <p:sp>
        <p:nvSpPr>
          <p:cNvPr id="18" name="テキスト ボックス 17"/>
          <p:cNvSpPr txBox="1"/>
          <p:nvPr/>
        </p:nvSpPr>
        <p:spPr>
          <a:xfrm>
            <a:off x="4932040" y="3501008"/>
            <a:ext cx="2232248" cy="584775"/>
          </a:xfrm>
          <a:prstGeom prst="rect">
            <a:avLst/>
          </a:prstGeom>
          <a:noFill/>
          <a:ln>
            <a:noFill/>
          </a:ln>
        </p:spPr>
        <p:txBody>
          <a:bodyPr wrap="square" rtlCol="0">
            <a:spAutoFit/>
          </a:bodyPr>
          <a:lstStyle/>
          <a:p>
            <a:pPr indent="92075"/>
            <a:r>
              <a:rPr lang="ja-JP" altLang="en-US" sz="3200" dirty="0" smtClean="0">
                <a:solidFill>
                  <a:schemeClr val="accent4"/>
                </a:solidFill>
              </a:rPr>
              <a:t>ではなく・・</a:t>
            </a:r>
            <a:endParaRPr kumimoji="1" lang="ja-JP" altLang="en-US" sz="3200" dirty="0">
              <a:solidFill>
                <a:schemeClr val="accent4"/>
              </a:solidFill>
            </a:endParaRPr>
          </a:p>
        </p:txBody>
      </p:sp>
      <p:grpSp>
        <p:nvGrpSpPr>
          <p:cNvPr id="28" name="グループ化 27"/>
          <p:cNvGrpSpPr/>
          <p:nvPr/>
        </p:nvGrpSpPr>
        <p:grpSpPr>
          <a:xfrm>
            <a:off x="1259632" y="2996952"/>
            <a:ext cx="775803" cy="714339"/>
            <a:chOff x="1170800" y="2783798"/>
            <a:chExt cx="775803" cy="714339"/>
          </a:xfrm>
        </p:grpSpPr>
        <p:grpSp>
          <p:nvGrpSpPr>
            <p:cNvPr id="19" name="グループ化 10"/>
            <p:cNvGrpSpPr>
              <a:grpSpLocks/>
            </p:cNvGrpSpPr>
            <p:nvPr/>
          </p:nvGrpSpPr>
          <p:grpSpPr bwMode="auto">
            <a:xfrm rot="1817347">
              <a:off x="1170800" y="2783798"/>
              <a:ext cx="775803" cy="714339"/>
              <a:chOff x="3419475" y="5157788"/>
              <a:chExt cx="1512888" cy="1439862"/>
            </a:xfrm>
          </p:grpSpPr>
          <p:sp>
            <p:nvSpPr>
              <p:cNvPr id="2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5"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cxnSp>
          <p:nvCxnSpPr>
            <p:cNvPr id="27" name="直線コネクタ 26"/>
            <p:cNvCxnSpPr>
              <a:endCxn id="20" idx="6"/>
            </p:cNvCxnSpPr>
            <p:nvPr/>
          </p:nvCxnSpPr>
          <p:spPr>
            <a:xfrm flipV="1">
              <a:off x="1619672" y="3333436"/>
              <a:ext cx="233409" cy="23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6" grpId="0" animBg="1"/>
      <p:bldP spid="17" grpId="0" animBg="1"/>
      <p:bldP spid="1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339752" y="3068960"/>
            <a:ext cx="1235194" cy="1348756"/>
            <a:chOff x="2688733" y="4456508"/>
            <a:chExt cx="1235194" cy="1348756"/>
          </a:xfrm>
        </p:grpSpPr>
        <p:grpSp>
          <p:nvGrpSpPr>
            <p:cNvPr id="5" name="グループ化 30"/>
            <p:cNvGrpSpPr/>
            <p:nvPr/>
          </p:nvGrpSpPr>
          <p:grpSpPr>
            <a:xfrm flipH="1">
              <a:off x="2915816" y="4941168"/>
              <a:ext cx="936104" cy="864096"/>
              <a:chOff x="4644008" y="4221088"/>
              <a:chExt cx="2673350" cy="1881187"/>
            </a:xfrm>
          </p:grpSpPr>
          <p:grpSp>
            <p:nvGrpSpPr>
              <p:cNvPr id="14" name="グループ化 48"/>
              <p:cNvGrpSpPr/>
              <p:nvPr/>
            </p:nvGrpSpPr>
            <p:grpSpPr>
              <a:xfrm>
                <a:off x="4644008" y="4221088"/>
                <a:ext cx="2673350" cy="1881187"/>
                <a:chOff x="971550" y="2205038"/>
                <a:chExt cx="2673350" cy="1881187"/>
              </a:xfrm>
            </p:grpSpPr>
            <p:sp>
              <p:nvSpPr>
                <p:cNvPr id="17" name="円弧 16"/>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円弧 17"/>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円弧 18"/>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5" name="フリーフォーム 14"/>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円/楕円 5"/>
            <p:cNvSpPr/>
            <p:nvPr/>
          </p:nvSpPr>
          <p:spPr bwMode="auto">
            <a:xfrm>
              <a:off x="3419872" y="5157192"/>
              <a:ext cx="504055" cy="46927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7" name="グループ化 10"/>
            <p:cNvGrpSpPr>
              <a:grpSpLocks/>
            </p:cNvGrpSpPr>
            <p:nvPr/>
          </p:nvGrpSpPr>
          <p:grpSpPr bwMode="auto">
            <a:xfrm rot="1817347">
              <a:off x="2688733" y="4456508"/>
              <a:ext cx="853184" cy="758145"/>
              <a:chOff x="3419475" y="5157788"/>
              <a:chExt cx="1512888" cy="1439862"/>
            </a:xfrm>
          </p:grpSpPr>
          <p:sp>
            <p:nvSpPr>
              <p:cNvPr id="8"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9"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0"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1"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13"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sp>
        <p:nvSpPr>
          <p:cNvPr id="29" name="四角形吹き出し 28"/>
          <p:cNvSpPr/>
          <p:nvPr/>
        </p:nvSpPr>
        <p:spPr>
          <a:xfrm>
            <a:off x="5364088" y="1196752"/>
            <a:ext cx="3384376" cy="576064"/>
          </a:xfrm>
          <a:prstGeom prst="wedgeRectCallout">
            <a:avLst>
              <a:gd name="adj1" fmla="val 17300"/>
              <a:gd name="adj2" fmla="val 80339"/>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ボール、</a:t>
            </a:r>
            <a:r>
              <a:rPr lang="ja-JP" altLang="en-US" sz="3200" dirty="0" smtClean="0">
                <a:solidFill>
                  <a:srgbClr val="C00000"/>
                </a:solidFill>
              </a:rPr>
              <a:t>チョーダイ</a:t>
            </a:r>
            <a:endParaRPr kumimoji="1" lang="ja-JP" altLang="en-US" sz="3200" dirty="0">
              <a:solidFill>
                <a:schemeClr val="accent4"/>
              </a:solidFill>
            </a:endParaRPr>
          </a:p>
        </p:txBody>
      </p:sp>
      <p:grpSp>
        <p:nvGrpSpPr>
          <p:cNvPr id="54" name="グループ化 53"/>
          <p:cNvGrpSpPr/>
          <p:nvPr/>
        </p:nvGrpSpPr>
        <p:grpSpPr>
          <a:xfrm>
            <a:off x="6876256" y="2204864"/>
            <a:ext cx="1296144" cy="2088232"/>
            <a:chOff x="6876256" y="2204864"/>
            <a:chExt cx="1296144" cy="2088232"/>
          </a:xfrm>
        </p:grpSpPr>
        <p:grpSp>
          <p:nvGrpSpPr>
            <p:cNvPr id="20" name="グループ化 33"/>
            <p:cNvGrpSpPr>
              <a:grpSpLocks/>
            </p:cNvGrpSpPr>
            <p:nvPr/>
          </p:nvGrpSpPr>
          <p:grpSpPr bwMode="auto">
            <a:xfrm>
              <a:off x="7380312" y="2204864"/>
              <a:ext cx="792088" cy="1080120"/>
              <a:chOff x="7523163" y="1144571"/>
              <a:chExt cx="1225550" cy="2376487"/>
            </a:xfrm>
          </p:grpSpPr>
          <p:sp>
            <p:nvSpPr>
              <p:cNvPr id="21"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2"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23"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24"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25"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26"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27"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31" name="グループ化 30"/>
            <p:cNvGrpSpPr/>
            <p:nvPr/>
          </p:nvGrpSpPr>
          <p:grpSpPr>
            <a:xfrm>
              <a:off x="6876256" y="2924944"/>
              <a:ext cx="1235195" cy="1368152"/>
              <a:chOff x="4644008" y="4221088"/>
              <a:chExt cx="2673350" cy="1881187"/>
            </a:xfrm>
          </p:grpSpPr>
          <p:grpSp>
            <p:nvGrpSpPr>
              <p:cNvPr id="40" name="グループ化 48"/>
              <p:cNvGrpSpPr/>
              <p:nvPr/>
            </p:nvGrpSpPr>
            <p:grpSpPr>
              <a:xfrm>
                <a:off x="4644008" y="4221088"/>
                <a:ext cx="2673350" cy="1881187"/>
                <a:chOff x="971550" y="2205038"/>
                <a:chExt cx="2673350" cy="1881187"/>
              </a:xfrm>
            </p:grpSpPr>
            <p:sp>
              <p:nvSpPr>
                <p:cNvPr id="43" name="円弧 42"/>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4" name="円弧 43"/>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5" name="円弧 44"/>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1" name="フリーフォーム 40"/>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7" name="四角形吹き出し 46"/>
          <p:cNvSpPr/>
          <p:nvPr/>
        </p:nvSpPr>
        <p:spPr>
          <a:xfrm>
            <a:off x="4932040" y="1916832"/>
            <a:ext cx="2304256" cy="576064"/>
          </a:xfrm>
          <a:prstGeom prst="wedgeRectCallout">
            <a:avLst>
              <a:gd name="adj1" fmla="val 45656"/>
              <a:gd name="adj2" fmla="val 120022"/>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rgbClr val="C00000"/>
                </a:solidFill>
              </a:rPr>
              <a:t>チョーダイ</a:t>
            </a:r>
            <a:r>
              <a:rPr lang="ja-JP" altLang="en-US" sz="3200" dirty="0" smtClean="0">
                <a:solidFill>
                  <a:schemeClr val="tx1"/>
                </a:solidFill>
              </a:rPr>
              <a:t>よ</a:t>
            </a:r>
            <a:endParaRPr kumimoji="1" lang="ja-JP" altLang="en-US" sz="3200" dirty="0">
              <a:solidFill>
                <a:schemeClr val="tx1"/>
              </a:solidFill>
            </a:endParaRPr>
          </a:p>
        </p:txBody>
      </p:sp>
      <p:sp>
        <p:nvSpPr>
          <p:cNvPr id="48" name="角丸四角形吹き出し 47"/>
          <p:cNvSpPr/>
          <p:nvPr/>
        </p:nvSpPr>
        <p:spPr>
          <a:xfrm>
            <a:off x="395536" y="1052736"/>
            <a:ext cx="3528392" cy="648072"/>
          </a:xfrm>
          <a:prstGeom prst="wedgeRoundRectCallout">
            <a:avLst>
              <a:gd name="adj1" fmla="val -20276"/>
              <a:gd name="adj2" fmla="val 48390"/>
              <a:gd name="adj3" fmla="val 16667"/>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なんか言ってるぞ</a:t>
            </a:r>
            <a:endParaRPr kumimoji="1" lang="en-US" altLang="ja-JP" sz="3200" dirty="0" smtClean="0">
              <a:solidFill>
                <a:schemeClr val="accent4"/>
              </a:solidFill>
            </a:endParaRPr>
          </a:p>
        </p:txBody>
      </p:sp>
      <p:sp>
        <p:nvSpPr>
          <p:cNvPr id="49" name="角丸四角形吹き出し 48"/>
          <p:cNvSpPr/>
          <p:nvPr/>
        </p:nvSpPr>
        <p:spPr>
          <a:xfrm>
            <a:off x="395536" y="1772816"/>
            <a:ext cx="3528392" cy="576064"/>
          </a:xfrm>
          <a:prstGeom prst="wedgeRoundRectCallout">
            <a:avLst>
              <a:gd name="adj1" fmla="val -20276"/>
              <a:gd name="adj2" fmla="val 48390"/>
              <a:gd name="adj3" fmla="val 16667"/>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これ、欲しいみたい</a:t>
            </a:r>
            <a:endParaRPr kumimoji="1" lang="en-US" altLang="ja-JP" sz="3200" dirty="0" smtClean="0">
              <a:solidFill>
                <a:schemeClr val="accent4"/>
              </a:solidFill>
            </a:endParaRPr>
          </a:p>
        </p:txBody>
      </p:sp>
      <p:sp>
        <p:nvSpPr>
          <p:cNvPr id="50" name="角丸四角形吹き出し 49"/>
          <p:cNvSpPr/>
          <p:nvPr/>
        </p:nvSpPr>
        <p:spPr>
          <a:xfrm>
            <a:off x="395536" y="2420888"/>
            <a:ext cx="3528392" cy="576064"/>
          </a:xfrm>
          <a:prstGeom prst="wedgeRoundRectCallout">
            <a:avLst>
              <a:gd name="adj1" fmla="val -20276"/>
              <a:gd name="adj2" fmla="val 48390"/>
              <a:gd name="adj3" fmla="val 16667"/>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じゃ、あげようか</a:t>
            </a:r>
            <a:endParaRPr kumimoji="1" lang="en-US" altLang="ja-JP" sz="3200" dirty="0" smtClean="0">
              <a:solidFill>
                <a:schemeClr val="accent4"/>
              </a:solidFill>
            </a:endParaRPr>
          </a:p>
        </p:txBody>
      </p:sp>
      <p:cxnSp>
        <p:nvCxnSpPr>
          <p:cNvPr id="52" name="直線矢印コネクタ 51"/>
          <p:cNvCxnSpPr/>
          <p:nvPr/>
        </p:nvCxnSpPr>
        <p:spPr>
          <a:xfrm flipV="1">
            <a:off x="3779912" y="3861048"/>
            <a:ext cx="3096344" cy="14401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5" name="グループ化 10"/>
          <p:cNvGrpSpPr>
            <a:grpSpLocks/>
          </p:cNvGrpSpPr>
          <p:nvPr/>
        </p:nvGrpSpPr>
        <p:grpSpPr bwMode="auto">
          <a:xfrm rot="1817347">
            <a:off x="4140930" y="4820160"/>
            <a:ext cx="882579" cy="813832"/>
            <a:chOff x="3419475" y="5157788"/>
            <a:chExt cx="1512888" cy="1439862"/>
          </a:xfrm>
        </p:grpSpPr>
        <p:sp>
          <p:nvSpPr>
            <p:cNvPr id="7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7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7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8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88" name="四角形吹き出し 87"/>
          <p:cNvSpPr/>
          <p:nvPr/>
        </p:nvSpPr>
        <p:spPr>
          <a:xfrm>
            <a:off x="4932040" y="4293096"/>
            <a:ext cx="2304256" cy="576064"/>
          </a:xfrm>
          <a:prstGeom prst="wedgeRectCallout">
            <a:avLst>
              <a:gd name="adj1" fmla="val 45656"/>
              <a:gd name="adj2" fmla="val 120022"/>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tx1"/>
                </a:solidFill>
              </a:rPr>
              <a:t>ありがとう！</a:t>
            </a:r>
            <a:endParaRPr kumimoji="1" lang="ja-JP" altLang="en-US" sz="3200" dirty="0">
              <a:solidFill>
                <a:schemeClr val="tx1"/>
              </a:solidFill>
            </a:endParaRPr>
          </a:p>
        </p:txBody>
      </p:sp>
      <p:sp>
        <p:nvSpPr>
          <p:cNvPr id="93" name="角丸四角形吹き出し 92"/>
          <p:cNvSpPr/>
          <p:nvPr/>
        </p:nvSpPr>
        <p:spPr>
          <a:xfrm>
            <a:off x="323528" y="4437112"/>
            <a:ext cx="3744416" cy="576064"/>
          </a:xfrm>
          <a:prstGeom prst="wedgeRoundRectCallout">
            <a:avLst>
              <a:gd name="adj1" fmla="val -20276"/>
              <a:gd name="adj2" fmla="val 48390"/>
              <a:gd name="adj3" fmla="val 16667"/>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あげたら喜んでる・・</a:t>
            </a:r>
            <a:endParaRPr kumimoji="1" lang="en-US" altLang="ja-JP" sz="3200" dirty="0" smtClean="0">
              <a:solidFill>
                <a:schemeClr val="accent4"/>
              </a:solidFill>
            </a:endParaRPr>
          </a:p>
        </p:txBody>
      </p:sp>
      <p:sp>
        <p:nvSpPr>
          <p:cNvPr id="95" name="角丸四角形吹き出し 94"/>
          <p:cNvSpPr/>
          <p:nvPr/>
        </p:nvSpPr>
        <p:spPr>
          <a:xfrm>
            <a:off x="323528" y="5085184"/>
            <a:ext cx="3384376" cy="576064"/>
          </a:xfrm>
          <a:prstGeom prst="wedgeRoundRectCallout">
            <a:avLst>
              <a:gd name="adj1" fmla="val -20276"/>
              <a:gd name="adj2" fmla="val 48390"/>
              <a:gd name="adj3" fmla="val 16667"/>
            </a:avLst>
          </a:prstGeom>
          <a:solidFill>
            <a:srgbClr val="FFFF6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あげて良かった・・</a:t>
            </a:r>
            <a:endParaRPr kumimoji="1" lang="en-US" altLang="ja-JP" sz="3200" dirty="0" smtClean="0">
              <a:solidFill>
                <a:schemeClr val="accent4"/>
              </a:solidFill>
            </a:endParaRPr>
          </a:p>
        </p:txBody>
      </p:sp>
      <p:grpSp>
        <p:nvGrpSpPr>
          <p:cNvPr id="103" name="グループ化 102"/>
          <p:cNvGrpSpPr/>
          <p:nvPr/>
        </p:nvGrpSpPr>
        <p:grpSpPr>
          <a:xfrm>
            <a:off x="3923928" y="5157192"/>
            <a:ext cx="220256" cy="237583"/>
            <a:chOff x="4794892" y="3212976"/>
            <a:chExt cx="220256" cy="237583"/>
          </a:xfrm>
        </p:grpSpPr>
        <p:grpSp>
          <p:nvGrpSpPr>
            <p:cNvPr id="102" name="グループ化 101"/>
            <p:cNvGrpSpPr/>
            <p:nvPr/>
          </p:nvGrpSpPr>
          <p:grpSpPr>
            <a:xfrm>
              <a:off x="4794892" y="3212976"/>
              <a:ext cx="133246" cy="237583"/>
              <a:chOff x="4794892" y="3212976"/>
              <a:chExt cx="133246" cy="237583"/>
            </a:xfrm>
          </p:grpSpPr>
          <p:sp>
            <p:nvSpPr>
              <p:cNvPr id="97" name="円/楕円 96"/>
              <p:cNvSpPr/>
              <p:nvPr/>
            </p:nvSpPr>
            <p:spPr>
              <a:xfrm rot="4689411">
                <a:off x="4821138" y="3343559"/>
                <a:ext cx="80754" cy="1332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コネクタ 98"/>
              <p:cNvCxnSpPr>
                <a:endCxn id="97" idx="1"/>
              </p:cNvCxnSpPr>
              <p:nvPr/>
            </p:nvCxnSpPr>
            <p:spPr>
              <a:xfrm>
                <a:off x="4860032" y="3212976"/>
                <a:ext cx="41731" cy="1595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1" name="フリーフォーム 100"/>
            <p:cNvSpPr/>
            <p:nvPr/>
          </p:nvSpPr>
          <p:spPr>
            <a:xfrm>
              <a:off x="4876800" y="3230880"/>
              <a:ext cx="138348" cy="31582"/>
            </a:xfrm>
            <a:custGeom>
              <a:avLst/>
              <a:gdLst>
                <a:gd name="connsiteX0" fmla="*/ 0 w 138348"/>
                <a:gd name="connsiteY0" fmla="*/ 0 h 31582"/>
                <a:gd name="connsiteX1" fmla="*/ 15240 w 138348"/>
                <a:gd name="connsiteY1" fmla="*/ 30480 h 31582"/>
                <a:gd name="connsiteX2" fmla="*/ 0 w 138348"/>
                <a:gd name="connsiteY2" fmla="*/ 0 h 31582"/>
              </a:gdLst>
              <a:ahLst/>
              <a:cxnLst>
                <a:cxn ang="0">
                  <a:pos x="connsiteX0" y="connsiteY0"/>
                </a:cxn>
                <a:cxn ang="0">
                  <a:pos x="connsiteX1" y="connsiteY1"/>
                </a:cxn>
                <a:cxn ang="0">
                  <a:pos x="connsiteX2" y="connsiteY2"/>
                </a:cxn>
              </a:cxnLst>
              <a:rect l="l" t="t" r="r" b="b"/>
              <a:pathLst>
                <a:path w="138348" h="31582">
                  <a:moveTo>
                    <a:pt x="0" y="0"/>
                  </a:moveTo>
                  <a:cubicBezTo>
                    <a:pt x="0" y="0"/>
                    <a:pt x="138348" y="3123"/>
                    <a:pt x="15240" y="30480"/>
                  </a:cubicBezTo>
                  <a:cubicBezTo>
                    <a:pt x="10281" y="31582"/>
                    <a:pt x="0" y="0"/>
                    <a:pt x="0" y="0"/>
                  </a:cubicBez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テキスト ボックス 103"/>
          <p:cNvSpPr txBox="1"/>
          <p:nvPr/>
        </p:nvSpPr>
        <p:spPr>
          <a:xfrm>
            <a:off x="395536" y="188640"/>
            <a:ext cx="8496944" cy="646331"/>
          </a:xfrm>
          <a:prstGeom prst="rect">
            <a:avLst/>
          </a:prstGeom>
          <a:solidFill>
            <a:srgbClr val="FFD9FF"/>
          </a:solidFill>
          <a:ln>
            <a:noFill/>
          </a:ln>
        </p:spPr>
        <p:txBody>
          <a:bodyPr wrap="square" rtlCol="0">
            <a:spAutoFit/>
          </a:bodyPr>
          <a:lstStyle/>
          <a:p>
            <a:pPr indent="92075"/>
            <a:r>
              <a:rPr lang="ja-JP" altLang="en-US" sz="3600" dirty="0" smtClean="0">
                <a:solidFill>
                  <a:schemeClr val="accent4"/>
                </a:solidFill>
              </a:rPr>
              <a:t>自然習得における「チョーダイ」のムード図</a:t>
            </a:r>
            <a:endParaRPr kumimoji="1" lang="ja-JP" altLang="en-US" sz="3600" dirty="0">
              <a:solidFill>
                <a:schemeClr val="accent4"/>
              </a:solidFill>
            </a:endParaRPr>
          </a:p>
        </p:txBody>
      </p:sp>
      <p:sp>
        <p:nvSpPr>
          <p:cNvPr id="105" name="テキスト ボックス 104"/>
          <p:cNvSpPr txBox="1"/>
          <p:nvPr/>
        </p:nvSpPr>
        <p:spPr>
          <a:xfrm>
            <a:off x="467544" y="5733256"/>
            <a:ext cx="5688632" cy="1077218"/>
          </a:xfrm>
          <a:prstGeom prst="rect">
            <a:avLst/>
          </a:prstGeom>
          <a:solidFill>
            <a:srgbClr val="DDFFDD"/>
          </a:solidFill>
          <a:ln>
            <a:noFill/>
          </a:ln>
          <a:effectLst>
            <a:softEdge rad="127000"/>
          </a:effectLst>
        </p:spPr>
        <p:txBody>
          <a:bodyPr wrap="square" rtlCol="0">
            <a:spAutoFit/>
          </a:bodyPr>
          <a:lstStyle/>
          <a:p>
            <a:pPr indent="92075"/>
            <a:r>
              <a:rPr lang="ja-JP" altLang="en-US" sz="3200" dirty="0" smtClean="0">
                <a:solidFill>
                  <a:schemeClr val="accent4"/>
                </a:solidFill>
              </a:rPr>
              <a:t>「チョーダイ」の出発点は、</a:t>
            </a:r>
            <a:endParaRPr lang="en-US" altLang="ja-JP" sz="3200" dirty="0" smtClean="0">
              <a:solidFill>
                <a:schemeClr val="accent4"/>
              </a:solidFill>
            </a:endParaRPr>
          </a:p>
          <a:p>
            <a:pPr indent="92075"/>
            <a:r>
              <a:rPr lang="ja-JP" altLang="en-US" sz="3200" dirty="0" smtClean="0">
                <a:solidFill>
                  <a:schemeClr val="accent4"/>
                </a:solidFill>
              </a:rPr>
              <a:t>　　　　　　「あげる」という意図</a:t>
            </a:r>
            <a:endParaRPr kumimoji="1" lang="ja-JP" altLang="en-US" sz="3200" dirty="0">
              <a:solidFill>
                <a:schemeClr val="accent4"/>
              </a:solidFill>
            </a:endParaRPr>
          </a:p>
        </p:txBody>
      </p:sp>
      <p:grpSp>
        <p:nvGrpSpPr>
          <p:cNvPr id="82" name="グループ化 81"/>
          <p:cNvGrpSpPr/>
          <p:nvPr/>
        </p:nvGrpSpPr>
        <p:grpSpPr>
          <a:xfrm>
            <a:off x="6876256" y="4437112"/>
            <a:ext cx="1296144" cy="2204864"/>
            <a:chOff x="6876256" y="4437112"/>
            <a:chExt cx="1296144" cy="2204864"/>
          </a:xfrm>
        </p:grpSpPr>
        <p:grpSp>
          <p:nvGrpSpPr>
            <p:cNvPr id="92" name="グループ化 91"/>
            <p:cNvGrpSpPr/>
            <p:nvPr/>
          </p:nvGrpSpPr>
          <p:grpSpPr>
            <a:xfrm>
              <a:off x="6876256" y="4437112"/>
              <a:ext cx="1296144" cy="2204864"/>
              <a:chOff x="6876256" y="4437112"/>
              <a:chExt cx="1296144" cy="2204864"/>
            </a:xfrm>
          </p:grpSpPr>
          <p:grpSp>
            <p:nvGrpSpPr>
              <p:cNvPr id="90" name="グループ化 89"/>
              <p:cNvGrpSpPr/>
              <p:nvPr/>
            </p:nvGrpSpPr>
            <p:grpSpPr>
              <a:xfrm>
                <a:off x="6876256" y="4437112"/>
                <a:ext cx="1296144" cy="2204864"/>
                <a:chOff x="6876256" y="4437112"/>
                <a:chExt cx="1296144" cy="2204864"/>
              </a:xfrm>
            </p:grpSpPr>
            <p:grpSp>
              <p:nvGrpSpPr>
                <p:cNvPr id="55" name="グループ化 54"/>
                <p:cNvGrpSpPr/>
                <p:nvPr/>
              </p:nvGrpSpPr>
              <p:grpSpPr>
                <a:xfrm>
                  <a:off x="6876256" y="4437112"/>
                  <a:ext cx="1296144" cy="2204864"/>
                  <a:chOff x="6876256" y="2204864"/>
                  <a:chExt cx="1296144" cy="2088232"/>
                </a:xfrm>
              </p:grpSpPr>
              <p:grpSp>
                <p:nvGrpSpPr>
                  <p:cNvPr id="56" name="グループ化 33"/>
                  <p:cNvGrpSpPr>
                    <a:grpSpLocks/>
                  </p:cNvGrpSpPr>
                  <p:nvPr/>
                </p:nvGrpSpPr>
                <p:grpSpPr bwMode="auto">
                  <a:xfrm>
                    <a:off x="7380312" y="2204864"/>
                    <a:ext cx="792088" cy="1080120"/>
                    <a:chOff x="7523163" y="1144571"/>
                    <a:chExt cx="1225550" cy="2376487"/>
                  </a:xfrm>
                </p:grpSpPr>
                <p:sp>
                  <p:nvSpPr>
                    <p:cNvPr id="64"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65"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66"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67"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69"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70"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57" name="グループ化 30"/>
                  <p:cNvGrpSpPr/>
                  <p:nvPr/>
                </p:nvGrpSpPr>
                <p:grpSpPr>
                  <a:xfrm>
                    <a:off x="6876256" y="2924944"/>
                    <a:ext cx="1235195" cy="1368152"/>
                    <a:chOff x="4644008" y="4221088"/>
                    <a:chExt cx="2673350" cy="1881187"/>
                  </a:xfrm>
                </p:grpSpPr>
                <p:grpSp>
                  <p:nvGrpSpPr>
                    <p:cNvPr id="58" name="グループ化 48"/>
                    <p:cNvGrpSpPr/>
                    <p:nvPr/>
                  </p:nvGrpSpPr>
                  <p:grpSpPr>
                    <a:xfrm>
                      <a:off x="4644008" y="4221088"/>
                      <a:ext cx="2673350" cy="1881187"/>
                      <a:chOff x="971550" y="2205038"/>
                      <a:chExt cx="2673350" cy="1881187"/>
                    </a:xfrm>
                  </p:grpSpPr>
                  <p:sp>
                    <p:nvSpPr>
                      <p:cNvPr id="61" name="円弧 60"/>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2" name="円弧 61"/>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3" name="円弧 62"/>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59" name="フリーフォーム 58"/>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9" name="円弧 88"/>
                <p:cNvSpPr/>
                <p:nvPr/>
              </p:nvSpPr>
              <p:spPr>
                <a:xfrm rot="8475566">
                  <a:off x="7552314" y="5185471"/>
                  <a:ext cx="401596" cy="23063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91" name="フリーフォーム 90"/>
              <p:cNvSpPr/>
              <p:nvPr/>
            </p:nvSpPr>
            <p:spPr>
              <a:xfrm>
                <a:off x="7686646" y="5059680"/>
                <a:ext cx="97338" cy="185950"/>
              </a:xfrm>
              <a:custGeom>
                <a:avLst/>
                <a:gdLst>
                  <a:gd name="connsiteX0" fmla="*/ 9554 w 97338"/>
                  <a:gd name="connsiteY0" fmla="*/ 15240 h 185950"/>
                  <a:gd name="connsiteX1" fmla="*/ 24794 w 97338"/>
                  <a:gd name="connsiteY1" fmla="*/ 167640 h 185950"/>
                  <a:gd name="connsiteX2" fmla="*/ 85754 w 97338"/>
                  <a:gd name="connsiteY2" fmla="*/ 152400 h 185950"/>
                  <a:gd name="connsiteX3" fmla="*/ 70514 w 97338"/>
                  <a:gd name="connsiteY3" fmla="*/ 76200 h 185950"/>
                  <a:gd name="connsiteX4" fmla="*/ 9554 w 97338"/>
                  <a:gd name="connsiteY4" fmla="*/ 15240 h 1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8" h="185950">
                    <a:moveTo>
                      <a:pt x="9554" y="15240"/>
                    </a:moveTo>
                    <a:cubicBezTo>
                      <a:pt x="1934" y="30480"/>
                      <a:pt x="0" y="123011"/>
                      <a:pt x="24794" y="167640"/>
                    </a:cubicBezTo>
                    <a:cubicBezTo>
                      <a:pt x="34966" y="185950"/>
                      <a:pt x="76387" y="171134"/>
                      <a:pt x="85754" y="152400"/>
                    </a:cubicBezTo>
                    <a:cubicBezTo>
                      <a:pt x="97338" y="129232"/>
                      <a:pt x="79609" y="100454"/>
                      <a:pt x="70514" y="76200"/>
                    </a:cubicBezTo>
                    <a:cubicBezTo>
                      <a:pt x="64083" y="59050"/>
                      <a:pt x="17174" y="0"/>
                      <a:pt x="9554" y="15240"/>
                    </a:cubicBezTo>
                    <a:close/>
                  </a:path>
                </a:pathLst>
              </a:cu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円/楕円 70"/>
            <p:cNvSpPr/>
            <p:nvPr/>
          </p:nvSpPr>
          <p:spPr bwMode="auto">
            <a:xfrm>
              <a:off x="6948264" y="5877272"/>
              <a:ext cx="504055" cy="46927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w="63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83" name="テキスト ボックス 82"/>
          <p:cNvSpPr txBox="1"/>
          <p:nvPr/>
        </p:nvSpPr>
        <p:spPr>
          <a:xfrm>
            <a:off x="5076056" y="5085184"/>
            <a:ext cx="1296144" cy="646331"/>
          </a:xfrm>
          <a:prstGeom prst="rect">
            <a:avLst/>
          </a:prstGeom>
          <a:solidFill>
            <a:srgbClr val="CCFF99"/>
          </a:solidFill>
          <a:ln>
            <a:solidFill>
              <a:schemeClr val="tx1"/>
            </a:solidFill>
            <a:prstDash val="lgDashDot"/>
          </a:ln>
        </p:spPr>
        <p:txBody>
          <a:bodyPr wrap="square" rtlCol="0">
            <a:spAutoFit/>
          </a:bodyPr>
          <a:lstStyle/>
          <a:p>
            <a:r>
              <a:rPr kumimoji="1" lang="ja-JP" altLang="en-US" b="1" dirty="0" smtClean="0"/>
              <a:t>ほめられた</a:t>
            </a:r>
            <a:endParaRPr kumimoji="1" lang="en-US" altLang="ja-JP" b="1" dirty="0" smtClean="0"/>
          </a:p>
          <a:p>
            <a:r>
              <a:rPr lang="ja-JP" altLang="en-US" b="1" dirty="0" smtClean="0"/>
              <a:t>認められた</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dissolve">
                                      <p:cBhvr>
                                        <p:cTn id="32" dur="500"/>
                                        <p:tgtEl>
                                          <p:spTgt spid="82"/>
                                        </p:tgtEl>
                                      </p:cBhvr>
                                    </p:animEffect>
                                  </p:childTnLst>
                                </p:cTn>
                              </p:par>
                              <p:par>
                                <p:cTn id="33" presetID="9"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dissolve">
                                      <p:cBhvr>
                                        <p:cTn id="35" dur="5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dissolve">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dissolve">
                                      <p:cBhvr>
                                        <p:cTn id="45" dur="500"/>
                                        <p:tgtEl>
                                          <p:spTgt spid="9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dissolve">
                                      <p:cBhvr>
                                        <p:cTn id="50" dur="500"/>
                                        <p:tgtEl>
                                          <p:spTgt spid="9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dissolve">
                                      <p:cBhvr>
                                        <p:cTn id="55" dur="500"/>
                                        <p:tgtEl>
                                          <p:spTgt spid="83"/>
                                        </p:tgtEl>
                                      </p:cBhvr>
                                    </p:animEffect>
                                  </p:childTnLst>
                                </p:cTn>
                              </p:par>
                              <p:par>
                                <p:cTn id="56" presetID="9" presetClass="entr" presetSubtype="0" fill="hold" nodeType="with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dissolve">
                                      <p:cBhvr>
                                        <p:cTn id="58" dur="500"/>
                                        <p:tgtEl>
                                          <p:spTgt spid="103"/>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dissolve">
                                      <p:cBhvr>
                                        <p:cTn id="6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7" grpId="0" animBg="1"/>
      <p:bldP spid="48" grpId="0" animBg="1"/>
      <p:bldP spid="49" grpId="0" animBg="1"/>
      <p:bldP spid="50" grpId="0" animBg="1"/>
      <p:bldP spid="88" grpId="0" animBg="1"/>
      <p:bldP spid="93" grpId="0" animBg="1"/>
      <p:bldP spid="95" grpId="0" animBg="1"/>
      <p:bldP spid="105" grpId="0" animBg="1"/>
      <p:bldP spid="8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764704"/>
            <a:ext cx="8424936" cy="1200329"/>
          </a:xfrm>
          <a:prstGeom prst="rect">
            <a:avLst/>
          </a:prstGeom>
          <a:solidFill>
            <a:schemeClr val="accent3">
              <a:lumMod val="95000"/>
            </a:schemeClr>
          </a:solidFill>
          <a:ln>
            <a:noFill/>
          </a:ln>
          <a:effectLst>
            <a:softEdge rad="31750"/>
          </a:effectLst>
        </p:spPr>
        <p:txBody>
          <a:bodyPr wrap="square" rtlCol="0">
            <a:spAutoFit/>
          </a:bodyPr>
          <a:lstStyle/>
          <a:p>
            <a:pPr indent="92075"/>
            <a:r>
              <a:rPr lang="ja-JP" altLang="en-US" sz="3600" dirty="0" smtClean="0">
                <a:solidFill>
                  <a:schemeClr val="accent4"/>
                </a:solidFill>
              </a:rPr>
              <a:t>相手から、表現を求めるよりも</a:t>
            </a:r>
            <a:endParaRPr lang="en-US" altLang="ja-JP" sz="3600" dirty="0" smtClean="0">
              <a:solidFill>
                <a:schemeClr val="accent4"/>
              </a:solidFill>
            </a:endParaRPr>
          </a:p>
          <a:p>
            <a:pPr indent="92075"/>
            <a:r>
              <a:rPr kumimoji="1" lang="ja-JP" altLang="en-US" sz="3600" dirty="0" smtClean="0">
                <a:solidFill>
                  <a:schemeClr val="accent4"/>
                </a:solidFill>
              </a:rPr>
              <a:t>　　　　　まず、たくさん表現を受けてもらう</a:t>
            </a:r>
            <a:endParaRPr kumimoji="1" lang="ja-JP" altLang="en-US" sz="3600" dirty="0">
              <a:solidFill>
                <a:schemeClr val="accent4"/>
              </a:solidFill>
            </a:endParaRPr>
          </a:p>
        </p:txBody>
      </p:sp>
      <p:sp>
        <p:nvSpPr>
          <p:cNvPr id="5" name="テキスト ボックス 4"/>
          <p:cNvSpPr txBox="1"/>
          <p:nvPr/>
        </p:nvSpPr>
        <p:spPr>
          <a:xfrm>
            <a:off x="395536" y="2636912"/>
            <a:ext cx="8424936" cy="1754326"/>
          </a:xfrm>
          <a:prstGeom prst="rect">
            <a:avLst/>
          </a:prstGeom>
          <a:solidFill>
            <a:schemeClr val="accent3">
              <a:lumMod val="95000"/>
            </a:schemeClr>
          </a:solidFill>
          <a:ln>
            <a:noFill/>
          </a:ln>
          <a:effectLst>
            <a:softEdge rad="31750"/>
          </a:effectLst>
        </p:spPr>
        <p:txBody>
          <a:bodyPr wrap="square" rtlCol="0">
            <a:spAutoFit/>
          </a:bodyPr>
          <a:lstStyle/>
          <a:p>
            <a:pPr indent="92075"/>
            <a:r>
              <a:rPr lang="ja-JP" altLang="en-US" sz="3600" dirty="0" smtClean="0">
                <a:solidFill>
                  <a:schemeClr val="accent4"/>
                </a:solidFill>
              </a:rPr>
              <a:t>相手から、気持ちや意図を求めるよりも</a:t>
            </a:r>
            <a:endParaRPr lang="en-US" altLang="ja-JP" sz="3600" dirty="0" smtClean="0">
              <a:solidFill>
                <a:schemeClr val="accent4"/>
              </a:solidFill>
            </a:endParaRPr>
          </a:p>
          <a:p>
            <a:pPr indent="92075"/>
            <a:r>
              <a:rPr kumimoji="1" lang="ja-JP" altLang="en-US" sz="3600" dirty="0" smtClean="0">
                <a:solidFill>
                  <a:schemeClr val="accent4"/>
                </a:solidFill>
              </a:rPr>
              <a:t>　まず、たくさんこちらの気持ちや意図を</a:t>
            </a:r>
            <a:endParaRPr kumimoji="1" lang="en-US" altLang="ja-JP" sz="3600" dirty="0" smtClean="0">
              <a:solidFill>
                <a:schemeClr val="accent4"/>
              </a:solidFill>
            </a:endParaRPr>
          </a:p>
          <a:p>
            <a:pPr indent="92075"/>
            <a:r>
              <a:rPr lang="ja-JP" altLang="en-US" sz="3600" dirty="0" smtClean="0">
                <a:solidFill>
                  <a:schemeClr val="accent4"/>
                </a:solidFill>
              </a:rPr>
              <a:t>　　　伝えて行く</a:t>
            </a:r>
            <a:endParaRPr kumimoji="1" lang="ja-JP" altLang="en-US" sz="3600" dirty="0">
              <a:solidFill>
                <a:schemeClr val="accent4"/>
              </a:solidFill>
            </a:endParaRPr>
          </a:p>
        </p:txBody>
      </p:sp>
      <p:sp>
        <p:nvSpPr>
          <p:cNvPr id="6" name="テキスト ボックス 5"/>
          <p:cNvSpPr txBox="1"/>
          <p:nvPr/>
        </p:nvSpPr>
        <p:spPr>
          <a:xfrm>
            <a:off x="3707904" y="3789040"/>
            <a:ext cx="5184576" cy="646331"/>
          </a:xfrm>
          <a:prstGeom prst="rect">
            <a:avLst/>
          </a:prstGeom>
          <a:solidFill>
            <a:schemeClr val="bg1"/>
          </a:solidFill>
          <a:ln>
            <a:noFill/>
          </a:ln>
          <a:effectLst>
            <a:softEdge rad="31750"/>
          </a:effectLst>
        </p:spPr>
        <p:txBody>
          <a:bodyPr wrap="square" rtlCol="0">
            <a:spAutoFit/>
          </a:bodyPr>
          <a:lstStyle/>
          <a:p>
            <a:pPr indent="92075"/>
            <a:r>
              <a:rPr lang="ja-JP" altLang="en-US" sz="3600" dirty="0" smtClean="0">
                <a:solidFill>
                  <a:schemeClr val="accent4"/>
                </a:solidFill>
              </a:rPr>
              <a:t>ことが、大切なのでは？</a:t>
            </a:r>
            <a:endParaRPr kumimoji="1" lang="ja-JP" altLang="en-US" sz="3600" dirty="0">
              <a:solidFill>
                <a:schemeClr val="accent4"/>
              </a:solidFill>
            </a:endParaRPr>
          </a:p>
        </p:txBody>
      </p:sp>
      <p:sp>
        <p:nvSpPr>
          <p:cNvPr id="7" name="テキスト ボックス 6"/>
          <p:cNvSpPr txBox="1"/>
          <p:nvPr/>
        </p:nvSpPr>
        <p:spPr>
          <a:xfrm>
            <a:off x="323528" y="188640"/>
            <a:ext cx="2736304" cy="646331"/>
          </a:xfrm>
          <a:prstGeom prst="rect">
            <a:avLst/>
          </a:prstGeom>
          <a:noFill/>
          <a:ln>
            <a:noFill/>
          </a:ln>
          <a:effectLst>
            <a:softEdge rad="31750"/>
          </a:effectLst>
        </p:spPr>
        <p:txBody>
          <a:bodyPr wrap="square" rtlCol="0">
            <a:spAutoFit/>
          </a:bodyPr>
          <a:lstStyle/>
          <a:p>
            <a:pPr indent="92075"/>
            <a:r>
              <a:rPr lang="ja-JP" altLang="en-US" sz="3600" dirty="0" smtClean="0">
                <a:solidFill>
                  <a:schemeClr val="accent4"/>
                </a:solidFill>
              </a:rPr>
              <a:t>ことばは・・・</a:t>
            </a:r>
            <a:endParaRPr kumimoji="1" lang="ja-JP" altLang="en-US" sz="3600" dirty="0">
              <a:solidFill>
                <a:schemeClr val="accent4"/>
              </a:solidFill>
            </a:endParaRPr>
          </a:p>
        </p:txBody>
      </p:sp>
      <p:sp>
        <p:nvSpPr>
          <p:cNvPr id="8" name="テキスト ボックス 7"/>
          <p:cNvSpPr txBox="1"/>
          <p:nvPr/>
        </p:nvSpPr>
        <p:spPr>
          <a:xfrm>
            <a:off x="323528" y="1988840"/>
            <a:ext cx="4104456" cy="646331"/>
          </a:xfrm>
          <a:prstGeom prst="rect">
            <a:avLst/>
          </a:prstGeom>
          <a:noFill/>
          <a:ln>
            <a:noFill/>
          </a:ln>
          <a:effectLst>
            <a:softEdge rad="31750"/>
          </a:effectLst>
        </p:spPr>
        <p:txBody>
          <a:bodyPr wrap="square" rtlCol="0">
            <a:spAutoFit/>
          </a:bodyPr>
          <a:lstStyle/>
          <a:p>
            <a:pPr indent="92075"/>
            <a:r>
              <a:rPr lang="ja-JP" altLang="en-US" sz="3600" dirty="0" smtClean="0">
                <a:solidFill>
                  <a:schemeClr val="accent4"/>
                </a:solidFill>
              </a:rPr>
              <a:t>そして、ムードは・・</a:t>
            </a:r>
            <a:endParaRPr kumimoji="1" lang="ja-JP" altLang="en-US" sz="3600" dirty="0">
              <a:solidFill>
                <a:schemeClr val="accent4"/>
              </a:solidFill>
            </a:endParaRPr>
          </a:p>
        </p:txBody>
      </p:sp>
      <p:grpSp>
        <p:nvGrpSpPr>
          <p:cNvPr id="9" name="グループ化 10"/>
          <p:cNvGrpSpPr>
            <a:grpSpLocks/>
          </p:cNvGrpSpPr>
          <p:nvPr/>
        </p:nvGrpSpPr>
        <p:grpSpPr bwMode="auto">
          <a:xfrm rot="1817347">
            <a:off x="1764664" y="5252207"/>
            <a:ext cx="882579" cy="813832"/>
            <a:chOff x="3419475" y="5157788"/>
            <a:chExt cx="1512888" cy="1439862"/>
          </a:xfrm>
        </p:grpSpPr>
        <p:sp>
          <p:nvSpPr>
            <p:cNvPr id="1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15"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41" name="テキスト ボックス 40"/>
          <p:cNvSpPr txBox="1"/>
          <p:nvPr/>
        </p:nvSpPr>
        <p:spPr>
          <a:xfrm>
            <a:off x="683568" y="4581128"/>
            <a:ext cx="2664296" cy="523220"/>
          </a:xfrm>
          <a:prstGeom prst="rect">
            <a:avLst/>
          </a:prstGeom>
          <a:solidFill>
            <a:srgbClr val="CCFF99"/>
          </a:solidFill>
          <a:ln>
            <a:solidFill>
              <a:schemeClr val="tx1"/>
            </a:solidFill>
            <a:prstDash val="lgDashDot"/>
          </a:ln>
        </p:spPr>
        <p:txBody>
          <a:bodyPr wrap="square" rtlCol="0">
            <a:spAutoFit/>
          </a:bodyPr>
          <a:lstStyle/>
          <a:p>
            <a:r>
              <a:rPr lang="ja-JP" altLang="en-US" sz="2800" dirty="0" smtClean="0"/>
              <a:t>とってあげよう！</a:t>
            </a:r>
            <a:endParaRPr kumimoji="1" lang="ja-JP" altLang="en-US" sz="2800" dirty="0"/>
          </a:p>
        </p:txBody>
      </p:sp>
      <p:sp>
        <p:nvSpPr>
          <p:cNvPr id="42" name="平行四辺形 41"/>
          <p:cNvSpPr/>
          <p:nvPr/>
        </p:nvSpPr>
        <p:spPr>
          <a:xfrm>
            <a:off x="3131840" y="5085184"/>
            <a:ext cx="2736304" cy="1584176"/>
          </a:xfrm>
          <a:prstGeom prst="parallelogram">
            <a:avLst/>
          </a:prstGeom>
          <a:blipFill>
            <a:blip r:embed="rId2" cstate="print"/>
            <a:tile tx="0" ty="0" sx="100000" sy="100000" flip="none" algn="tl"/>
          </a:blipFill>
          <a:ln w="6350">
            <a:solidFill>
              <a:schemeClr val="tx1"/>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707904" y="5517232"/>
            <a:ext cx="576064" cy="369332"/>
          </a:xfrm>
          <a:prstGeom prst="rect">
            <a:avLst/>
          </a:prstGeom>
          <a:noFill/>
        </p:spPr>
        <p:txBody>
          <a:bodyPr wrap="square" rtlCol="0">
            <a:spAutoFit/>
          </a:bodyPr>
          <a:lstStyle/>
          <a:p>
            <a:endParaRPr kumimoji="1" lang="ja-JP" altLang="en-US" dirty="0"/>
          </a:p>
        </p:txBody>
      </p:sp>
      <p:grpSp>
        <p:nvGrpSpPr>
          <p:cNvPr id="61" name="グループ化 60"/>
          <p:cNvGrpSpPr/>
          <p:nvPr/>
        </p:nvGrpSpPr>
        <p:grpSpPr>
          <a:xfrm rot="5925076">
            <a:off x="3364004" y="5874836"/>
            <a:ext cx="639135" cy="580937"/>
            <a:chOff x="899592" y="5733256"/>
            <a:chExt cx="1008112" cy="792088"/>
          </a:xfrm>
        </p:grpSpPr>
        <p:sp>
          <p:nvSpPr>
            <p:cNvPr id="60" name="正方形/長方形 59"/>
            <p:cNvSpPr/>
            <p:nvPr/>
          </p:nvSpPr>
          <p:spPr>
            <a:xfrm>
              <a:off x="899592" y="5733256"/>
              <a:ext cx="1008112" cy="792088"/>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46"/>
            <p:cNvGrpSpPr>
              <a:grpSpLocks/>
            </p:cNvGrpSpPr>
            <p:nvPr/>
          </p:nvGrpSpPr>
          <p:grpSpPr bwMode="auto">
            <a:xfrm>
              <a:off x="1115617" y="5805264"/>
              <a:ext cx="648072" cy="575692"/>
              <a:chOff x="4067944" y="2780928"/>
              <a:chExt cx="1008112" cy="648072"/>
            </a:xfrm>
            <a:solidFill>
              <a:srgbClr val="00B050"/>
            </a:solidFill>
          </p:grpSpPr>
          <p:grpSp>
            <p:nvGrpSpPr>
              <p:cNvPr id="54" name="グループ化 12"/>
              <p:cNvGrpSpPr>
                <a:grpSpLocks/>
              </p:cNvGrpSpPr>
              <p:nvPr/>
            </p:nvGrpSpPr>
            <p:grpSpPr bwMode="auto">
              <a:xfrm>
                <a:off x="4067944" y="2780928"/>
                <a:ext cx="1008112" cy="648072"/>
                <a:chOff x="2915816" y="2708920"/>
                <a:chExt cx="1008112" cy="648072"/>
              </a:xfrm>
              <a:grpFill/>
            </p:grpSpPr>
            <p:sp>
              <p:nvSpPr>
                <p:cNvPr id="56" name="片側の 2 つの角を丸めた四角形 55"/>
                <p:cNvSpPr/>
                <p:nvPr/>
              </p:nvSpPr>
              <p:spPr>
                <a:xfrm>
                  <a:off x="2915816" y="2996423"/>
                  <a:ext cx="1008112" cy="289091"/>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56"/>
                <p:cNvSpPr/>
                <p:nvPr/>
              </p:nvSpPr>
              <p:spPr>
                <a:xfrm>
                  <a:off x="3060096" y="3140968"/>
                  <a:ext cx="216420"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片側の 2 つの角を丸めた四角形 58"/>
                <p:cNvSpPr/>
                <p:nvPr/>
              </p:nvSpPr>
              <p:spPr>
                <a:xfrm>
                  <a:off x="3132236" y="2708920"/>
                  <a:ext cx="575272" cy="287503"/>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57"/>
                <p:cNvSpPr/>
                <p:nvPr/>
              </p:nvSpPr>
              <p:spPr>
                <a:xfrm>
                  <a:off x="3563228" y="3140968"/>
                  <a:ext cx="216420"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5" name="正方形/長方形 54"/>
              <p:cNvSpPr/>
              <p:nvPr/>
            </p:nvSpPr>
            <p:spPr>
              <a:xfrm>
                <a:off x="4428644" y="2852407"/>
                <a:ext cx="286712" cy="14454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81" name="グループ化 80"/>
          <p:cNvGrpSpPr/>
          <p:nvPr/>
        </p:nvGrpSpPr>
        <p:grpSpPr>
          <a:xfrm rot="5708259">
            <a:off x="3582164" y="5195076"/>
            <a:ext cx="599231" cy="572304"/>
            <a:chOff x="637801" y="5462187"/>
            <a:chExt cx="992203" cy="893189"/>
          </a:xfrm>
        </p:grpSpPr>
        <p:sp>
          <p:nvSpPr>
            <p:cNvPr id="63" name="正方形/長方形 62"/>
            <p:cNvSpPr/>
            <p:nvPr/>
          </p:nvSpPr>
          <p:spPr>
            <a:xfrm rot="209060">
              <a:off x="637801" y="5462187"/>
              <a:ext cx="992203" cy="893189"/>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9"/>
            <p:cNvGrpSpPr/>
            <p:nvPr/>
          </p:nvGrpSpPr>
          <p:grpSpPr>
            <a:xfrm>
              <a:off x="683568" y="5589241"/>
              <a:ext cx="864096" cy="720080"/>
              <a:chOff x="2285984" y="1571612"/>
              <a:chExt cx="2144126" cy="1408071"/>
            </a:xfrm>
            <a:solidFill>
              <a:srgbClr val="FFCC99"/>
            </a:solidFill>
          </p:grpSpPr>
          <p:sp>
            <p:nvSpPr>
              <p:cNvPr id="72" name="フリーフォーム 71"/>
              <p:cNvSpPr/>
              <p:nvPr/>
            </p:nvSpPr>
            <p:spPr bwMode="auto">
              <a:xfrm>
                <a:off x="2696856" y="2159876"/>
                <a:ext cx="1733254" cy="819807"/>
              </a:xfrm>
              <a:custGeom>
                <a:avLst/>
                <a:gdLst>
                  <a:gd name="connsiteX0" fmla="*/ 46344 w 1733254"/>
                  <a:gd name="connsiteY0" fmla="*/ 346841 h 819807"/>
                  <a:gd name="connsiteX1" fmla="*/ 46344 w 1733254"/>
                  <a:gd name="connsiteY1" fmla="*/ 756745 h 819807"/>
                  <a:gd name="connsiteX2" fmla="*/ 93641 w 1733254"/>
                  <a:gd name="connsiteY2" fmla="*/ 788276 h 819807"/>
                  <a:gd name="connsiteX3" fmla="*/ 172468 w 1733254"/>
                  <a:gd name="connsiteY3" fmla="*/ 772510 h 819807"/>
                  <a:gd name="connsiteX4" fmla="*/ 203999 w 1733254"/>
                  <a:gd name="connsiteY4" fmla="*/ 677917 h 819807"/>
                  <a:gd name="connsiteX5" fmla="*/ 251296 w 1733254"/>
                  <a:gd name="connsiteY5" fmla="*/ 583324 h 819807"/>
                  <a:gd name="connsiteX6" fmla="*/ 298592 w 1733254"/>
                  <a:gd name="connsiteY6" fmla="*/ 441434 h 819807"/>
                  <a:gd name="connsiteX7" fmla="*/ 345889 w 1733254"/>
                  <a:gd name="connsiteY7" fmla="*/ 425669 h 819807"/>
                  <a:gd name="connsiteX8" fmla="*/ 408951 w 1733254"/>
                  <a:gd name="connsiteY8" fmla="*/ 441434 h 819807"/>
                  <a:gd name="connsiteX9" fmla="*/ 440482 w 1733254"/>
                  <a:gd name="connsiteY9" fmla="*/ 488731 h 819807"/>
                  <a:gd name="connsiteX10" fmla="*/ 456247 w 1733254"/>
                  <a:gd name="connsiteY10" fmla="*/ 756745 h 819807"/>
                  <a:gd name="connsiteX11" fmla="*/ 550841 w 1733254"/>
                  <a:gd name="connsiteY11" fmla="*/ 804041 h 819807"/>
                  <a:gd name="connsiteX12" fmla="*/ 661199 w 1733254"/>
                  <a:gd name="connsiteY12" fmla="*/ 756745 h 819807"/>
                  <a:gd name="connsiteX13" fmla="*/ 676965 w 1733254"/>
                  <a:gd name="connsiteY13" fmla="*/ 677917 h 819807"/>
                  <a:gd name="connsiteX14" fmla="*/ 692730 w 1733254"/>
                  <a:gd name="connsiteY14" fmla="*/ 520262 h 819807"/>
                  <a:gd name="connsiteX15" fmla="*/ 929213 w 1733254"/>
                  <a:gd name="connsiteY15" fmla="*/ 488731 h 819807"/>
                  <a:gd name="connsiteX16" fmla="*/ 960744 w 1733254"/>
                  <a:gd name="connsiteY16" fmla="*/ 583324 h 819807"/>
                  <a:gd name="connsiteX17" fmla="*/ 976510 w 1733254"/>
                  <a:gd name="connsiteY17" fmla="*/ 740979 h 819807"/>
                  <a:gd name="connsiteX18" fmla="*/ 1023806 w 1733254"/>
                  <a:gd name="connsiteY18" fmla="*/ 756745 h 819807"/>
                  <a:gd name="connsiteX19" fmla="*/ 1071103 w 1733254"/>
                  <a:gd name="connsiteY19" fmla="*/ 788276 h 819807"/>
                  <a:gd name="connsiteX20" fmla="*/ 1102634 w 1733254"/>
                  <a:gd name="connsiteY20" fmla="*/ 740979 h 819807"/>
                  <a:gd name="connsiteX21" fmla="*/ 1118399 w 1733254"/>
                  <a:gd name="connsiteY21" fmla="*/ 693683 h 819807"/>
                  <a:gd name="connsiteX22" fmla="*/ 1134165 w 1733254"/>
                  <a:gd name="connsiteY22" fmla="*/ 346841 h 819807"/>
                  <a:gd name="connsiteX23" fmla="*/ 1181461 w 1733254"/>
                  <a:gd name="connsiteY23" fmla="*/ 362607 h 819807"/>
                  <a:gd name="connsiteX24" fmla="*/ 1212992 w 1733254"/>
                  <a:gd name="connsiteY24" fmla="*/ 457200 h 819807"/>
                  <a:gd name="connsiteX25" fmla="*/ 1228758 w 1733254"/>
                  <a:gd name="connsiteY25" fmla="*/ 740979 h 819807"/>
                  <a:gd name="connsiteX26" fmla="*/ 1244523 w 1733254"/>
                  <a:gd name="connsiteY26" fmla="*/ 788276 h 819807"/>
                  <a:gd name="connsiteX27" fmla="*/ 1291820 w 1733254"/>
                  <a:gd name="connsiteY27" fmla="*/ 819807 h 819807"/>
                  <a:gd name="connsiteX28" fmla="*/ 1339116 w 1733254"/>
                  <a:gd name="connsiteY28" fmla="*/ 788276 h 819807"/>
                  <a:gd name="connsiteX29" fmla="*/ 1370647 w 1733254"/>
                  <a:gd name="connsiteY29" fmla="*/ 740979 h 819807"/>
                  <a:gd name="connsiteX30" fmla="*/ 1386413 w 1733254"/>
                  <a:gd name="connsiteY30" fmla="*/ 268014 h 819807"/>
                  <a:gd name="connsiteX31" fmla="*/ 1528303 w 1733254"/>
                  <a:gd name="connsiteY31" fmla="*/ 315310 h 819807"/>
                  <a:gd name="connsiteX32" fmla="*/ 1559834 w 1733254"/>
                  <a:gd name="connsiteY32" fmla="*/ 409903 h 819807"/>
                  <a:gd name="connsiteX33" fmla="*/ 1670192 w 1733254"/>
                  <a:gd name="connsiteY33" fmla="*/ 536027 h 819807"/>
                  <a:gd name="connsiteX34" fmla="*/ 1717489 w 1733254"/>
                  <a:gd name="connsiteY34" fmla="*/ 551793 h 819807"/>
                  <a:gd name="connsiteX35" fmla="*/ 1733254 w 1733254"/>
                  <a:gd name="connsiteY35" fmla="*/ 504496 h 819807"/>
                  <a:gd name="connsiteX36" fmla="*/ 1685958 w 1733254"/>
                  <a:gd name="connsiteY36" fmla="*/ 378372 h 819807"/>
                  <a:gd name="connsiteX37" fmla="*/ 1670192 w 1733254"/>
                  <a:gd name="connsiteY37" fmla="*/ 315310 h 819807"/>
                  <a:gd name="connsiteX38" fmla="*/ 1591365 w 1733254"/>
                  <a:gd name="connsiteY38" fmla="*/ 220717 h 819807"/>
                  <a:gd name="connsiteX39" fmla="*/ 1559834 w 1733254"/>
                  <a:gd name="connsiteY39" fmla="*/ 173421 h 819807"/>
                  <a:gd name="connsiteX40" fmla="*/ 1544068 w 1733254"/>
                  <a:gd name="connsiteY40" fmla="*/ 126124 h 819807"/>
                  <a:gd name="connsiteX41" fmla="*/ 1496772 w 1733254"/>
                  <a:gd name="connsiteY41" fmla="*/ 110358 h 819807"/>
                  <a:gd name="connsiteX42" fmla="*/ 1386413 w 1733254"/>
                  <a:gd name="connsiteY42" fmla="*/ 94593 h 819807"/>
                  <a:gd name="connsiteX43" fmla="*/ 1291820 w 1733254"/>
                  <a:gd name="connsiteY43" fmla="*/ 63062 h 819807"/>
                  <a:gd name="connsiteX44" fmla="*/ 1244523 w 1733254"/>
                  <a:gd name="connsiteY44" fmla="*/ 47296 h 819807"/>
                  <a:gd name="connsiteX45" fmla="*/ 929213 w 1733254"/>
                  <a:gd name="connsiteY45" fmla="*/ 63062 h 819807"/>
                  <a:gd name="connsiteX46" fmla="*/ 913447 w 1733254"/>
                  <a:gd name="connsiteY46" fmla="*/ 110358 h 819807"/>
                  <a:gd name="connsiteX47" fmla="*/ 787323 w 1733254"/>
                  <a:gd name="connsiteY47" fmla="*/ 94593 h 819807"/>
                  <a:gd name="connsiteX48" fmla="*/ 724261 w 1733254"/>
                  <a:gd name="connsiteY48" fmla="*/ 63062 h 819807"/>
                  <a:gd name="connsiteX49" fmla="*/ 456247 w 1733254"/>
                  <a:gd name="connsiteY49" fmla="*/ 0 h 819807"/>
                  <a:gd name="connsiteX50" fmla="*/ 330123 w 1733254"/>
                  <a:gd name="connsiteY50" fmla="*/ 31531 h 819807"/>
                  <a:gd name="connsiteX51" fmla="*/ 219765 w 1733254"/>
                  <a:gd name="connsiteY51" fmla="*/ 78827 h 819807"/>
                  <a:gd name="connsiteX52" fmla="*/ 140937 w 1733254"/>
                  <a:gd name="connsiteY52" fmla="*/ 141890 h 819807"/>
                  <a:gd name="connsiteX53" fmla="*/ 109406 w 1733254"/>
                  <a:gd name="connsiteY53" fmla="*/ 236483 h 819807"/>
                  <a:gd name="connsiteX54" fmla="*/ 93641 w 1733254"/>
                  <a:gd name="connsiteY54" fmla="*/ 283779 h 819807"/>
                  <a:gd name="connsiteX55" fmla="*/ 77875 w 1733254"/>
                  <a:gd name="connsiteY55" fmla="*/ 346841 h 819807"/>
                  <a:gd name="connsiteX56" fmla="*/ 46344 w 1733254"/>
                  <a:gd name="connsiteY56" fmla="*/ 346841 h 81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33254" h="819807">
                    <a:moveTo>
                      <a:pt x="46344" y="346841"/>
                    </a:moveTo>
                    <a:cubicBezTo>
                      <a:pt x="41089" y="415158"/>
                      <a:pt x="0" y="467101"/>
                      <a:pt x="46344" y="756745"/>
                    </a:cubicBezTo>
                    <a:cubicBezTo>
                      <a:pt x="49338" y="775455"/>
                      <a:pt x="77875" y="777766"/>
                      <a:pt x="93641" y="788276"/>
                    </a:cubicBezTo>
                    <a:cubicBezTo>
                      <a:pt x="119917" y="783021"/>
                      <a:pt x="153520" y="791458"/>
                      <a:pt x="172468" y="772510"/>
                    </a:cubicBezTo>
                    <a:cubicBezTo>
                      <a:pt x="195970" y="749008"/>
                      <a:pt x="193489" y="709448"/>
                      <a:pt x="203999" y="677917"/>
                    </a:cubicBezTo>
                    <a:cubicBezTo>
                      <a:pt x="225756" y="612647"/>
                      <a:pt x="210548" y="644446"/>
                      <a:pt x="251296" y="583324"/>
                    </a:cubicBezTo>
                    <a:cubicBezTo>
                      <a:pt x="258988" y="537168"/>
                      <a:pt x="255961" y="475539"/>
                      <a:pt x="298592" y="441434"/>
                    </a:cubicBezTo>
                    <a:cubicBezTo>
                      <a:pt x="311569" y="431053"/>
                      <a:pt x="330123" y="430924"/>
                      <a:pt x="345889" y="425669"/>
                    </a:cubicBezTo>
                    <a:cubicBezTo>
                      <a:pt x="366910" y="430924"/>
                      <a:pt x="390922" y="429415"/>
                      <a:pt x="408951" y="441434"/>
                    </a:cubicBezTo>
                    <a:cubicBezTo>
                      <a:pt x="424717" y="451944"/>
                      <a:pt x="437671" y="469993"/>
                      <a:pt x="440482" y="488731"/>
                    </a:cubicBezTo>
                    <a:cubicBezTo>
                      <a:pt x="453757" y="577233"/>
                      <a:pt x="437811" y="669172"/>
                      <a:pt x="456247" y="756745"/>
                    </a:cubicBezTo>
                    <a:cubicBezTo>
                      <a:pt x="460860" y="778658"/>
                      <a:pt x="535132" y="798805"/>
                      <a:pt x="550841" y="804041"/>
                    </a:cubicBezTo>
                    <a:cubicBezTo>
                      <a:pt x="578334" y="797168"/>
                      <a:pt x="643053" y="788501"/>
                      <a:pt x="661199" y="756745"/>
                    </a:cubicBezTo>
                    <a:cubicBezTo>
                      <a:pt x="674494" y="733479"/>
                      <a:pt x="671710" y="704193"/>
                      <a:pt x="676965" y="677917"/>
                    </a:cubicBezTo>
                    <a:cubicBezTo>
                      <a:pt x="682220" y="625365"/>
                      <a:pt x="677198" y="570740"/>
                      <a:pt x="692730" y="520262"/>
                    </a:cubicBezTo>
                    <a:cubicBezTo>
                      <a:pt x="722644" y="423041"/>
                      <a:pt x="894143" y="485808"/>
                      <a:pt x="929213" y="488731"/>
                    </a:cubicBezTo>
                    <a:cubicBezTo>
                      <a:pt x="939723" y="520262"/>
                      <a:pt x="957437" y="550252"/>
                      <a:pt x="960744" y="583324"/>
                    </a:cubicBezTo>
                    <a:cubicBezTo>
                      <a:pt x="965999" y="635876"/>
                      <a:pt x="958461" y="691345"/>
                      <a:pt x="976510" y="740979"/>
                    </a:cubicBezTo>
                    <a:cubicBezTo>
                      <a:pt x="982189" y="756597"/>
                      <a:pt x="1008942" y="749313"/>
                      <a:pt x="1023806" y="756745"/>
                    </a:cubicBezTo>
                    <a:cubicBezTo>
                      <a:pt x="1040753" y="765219"/>
                      <a:pt x="1055337" y="777766"/>
                      <a:pt x="1071103" y="788276"/>
                    </a:cubicBezTo>
                    <a:cubicBezTo>
                      <a:pt x="1081613" y="772510"/>
                      <a:pt x="1094160" y="757927"/>
                      <a:pt x="1102634" y="740979"/>
                    </a:cubicBezTo>
                    <a:cubicBezTo>
                      <a:pt x="1110066" y="726115"/>
                      <a:pt x="1117074" y="710248"/>
                      <a:pt x="1118399" y="693683"/>
                    </a:cubicBezTo>
                    <a:cubicBezTo>
                      <a:pt x="1127628" y="578318"/>
                      <a:pt x="1128910" y="462455"/>
                      <a:pt x="1134165" y="346841"/>
                    </a:cubicBezTo>
                    <a:cubicBezTo>
                      <a:pt x="1149930" y="352096"/>
                      <a:pt x="1171802" y="349084"/>
                      <a:pt x="1181461" y="362607"/>
                    </a:cubicBezTo>
                    <a:cubicBezTo>
                      <a:pt x="1200779" y="389653"/>
                      <a:pt x="1212992" y="457200"/>
                      <a:pt x="1212992" y="457200"/>
                    </a:cubicBezTo>
                    <a:cubicBezTo>
                      <a:pt x="1218247" y="551793"/>
                      <a:pt x="1219776" y="646667"/>
                      <a:pt x="1228758" y="740979"/>
                    </a:cubicBezTo>
                    <a:cubicBezTo>
                      <a:pt x="1230334" y="757523"/>
                      <a:pt x="1234142" y="775299"/>
                      <a:pt x="1244523" y="788276"/>
                    </a:cubicBezTo>
                    <a:cubicBezTo>
                      <a:pt x="1256360" y="803072"/>
                      <a:pt x="1276054" y="809297"/>
                      <a:pt x="1291820" y="819807"/>
                    </a:cubicBezTo>
                    <a:cubicBezTo>
                      <a:pt x="1307585" y="809297"/>
                      <a:pt x="1325718" y="801674"/>
                      <a:pt x="1339116" y="788276"/>
                    </a:cubicBezTo>
                    <a:cubicBezTo>
                      <a:pt x="1352514" y="774878"/>
                      <a:pt x="1368932" y="759849"/>
                      <a:pt x="1370647" y="740979"/>
                    </a:cubicBezTo>
                    <a:cubicBezTo>
                      <a:pt x="1384928" y="583884"/>
                      <a:pt x="1381158" y="425669"/>
                      <a:pt x="1386413" y="268014"/>
                    </a:cubicBezTo>
                    <a:cubicBezTo>
                      <a:pt x="1418520" y="273365"/>
                      <a:pt x="1502526" y="274067"/>
                      <a:pt x="1528303" y="315310"/>
                    </a:cubicBezTo>
                    <a:cubicBezTo>
                      <a:pt x="1545918" y="343495"/>
                      <a:pt x="1541398" y="382248"/>
                      <a:pt x="1559834" y="409903"/>
                    </a:cubicBezTo>
                    <a:cubicBezTo>
                      <a:pt x="1607130" y="480847"/>
                      <a:pt x="1604503" y="503182"/>
                      <a:pt x="1670192" y="536027"/>
                    </a:cubicBezTo>
                    <a:cubicBezTo>
                      <a:pt x="1685056" y="543459"/>
                      <a:pt x="1701723" y="546538"/>
                      <a:pt x="1717489" y="551793"/>
                    </a:cubicBezTo>
                    <a:cubicBezTo>
                      <a:pt x="1722744" y="536027"/>
                      <a:pt x="1733254" y="521114"/>
                      <a:pt x="1733254" y="504496"/>
                    </a:cubicBezTo>
                    <a:cubicBezTo>
                      <a:pt x="1733254" y="436311"/>
                      <a:pt x="1718577" y="427302"/>
                      <a:pt x="1685958" y="378372"/>
                    </a:cubicBezTo>
                    <a:cubicBezTo>
                      <a:pt x="1680703" y="357351"/>
                      <a:pt x="1678727" y="335226"/>
                      <a:pt x="1670192" y="315310"/>
                    </a:cubicBezTo>
                    <a:cubicBezTo>
                      <a:pt x="1649470" y="266960"/>
                      <a:pt x="1624787" y="260823"/>
                      <a:pt x="1591365" y="220717"/>
                    </a:cubicBezTo>
                    <a:cubicBezTo>
                      <a:pt x="1579235" y="206161"/>
                      <a:pt x="1568308" y="190368"/>
                      <a:pt x="1559834" y="173421"/>
                    </a:cubicBezTo>
                    <a:cubicBezTo>
                      <a:pt x="1552402" y="158557"/>
                      <a:pt x="1555819" y="137875"/>
                      <a:pt x="1544068" y="126124"/>
                    </a:cubicBezTo>
                    <a:cubicBezTo>
                      <a:pt x="1532317" y="114373"/>
                      <a:pt x="1513067" y="113617"/>
                      <a:pt x="1496772" y="110358"/>
                    </a:cubicBezTo>
                    <a:cubicBezTo>
                      <a:pt x="1460334" y="103070"/>
                      <a:pt x="1423199" y="99848"/>
                      <a:pt x="1386413" y="94593"/>
                    </a:cubicBezTo>
                    <a:lnTo>
                      <a:pt x="1291820" y="63062"/>
                    </a:lnTo>
                    <a:lnTo>
                      <a:pt x="1244523" y="47296"/>
                    </a:lnTo>
                    <a:cubicBezTo>
                      <a:pt x="1139420" y="52551"/>
                      <a:pt x="1032589" y="43371"/>
                      <a:pt x="929213" y="63062"/>
                    </a:cubicBezTo>
                    <a:cubicBezTo>
                      <a:pt x="912888" y="66171"/>
                      <a:pt x="929669" y="106753"/>
                      <a:pt x="913447" y="110358"/>
                    </a:cubicBezTo>
                    <a:cubicBezTo>
                      <a:pt x="872087" y="119549"/>
                      <a:pt x="829364" y="99848"/>
                      <a:pt x="787323" y="94593"/>
                    </a:cubicBezTo>
                    <a:cubicBezTo>
                      <a:pt x="766302" y="84083"/>
                      <a:pt x="746557" y="70494"/>
                      <a:pt x="724261" y="63062"/>
                    </a:cubicBezTo>
                    <a:cubicBezTo>
                      <a:pt x="680978" y="48634"/>
                      <a:pt x="495269" y="8671"/>
                      <a:pt x="456247" y="0"/>
                    </a:cubicBezTo>
                    <a:cubicBezTo>
                      <a:pt x="409975" y="9254"/>
                      <a:pt x="372544" y="13350"/>
                      <a:pt x="330123" y="31531"/>
                    </a:cubicBezTo>
                    <a:cubicBezTo>
                      <a:pt x="193761" y="89972"/>
                      <a:pt x="330677" y="41857"/>
                      <a:pt x="219765" y="78827"/>
                    </a:cubicBezTo>
                    <a:cubicBezTo>
                      <a:pt x="203054" y="89968"/>
                      <a:pt x="152170" y="119423"/>
                      <a:pt x="140937" y="141890"/>
                    </a:cubicBezTo>
                    <a:cubicBezTo>
                      <a:pt x="126073" y="171618"/>
                      <a:pt x="119916" y="204952"/>
                      <a:pt x="109406" y="236483"/>
                    </a:cubicBezTo>
                    <a:cubicBezTo>
                      <a:pt x="104151" y="252248"/>
                      <a:pt x="97672" y="267657"/>
                      <a:pt x="93641" y="283779"/>
                    </a:cubicBezTo>
                    <a:cubicBezTo>
                      <a:pt x="88386" y="304800"/>
                      <a:pt x="89023" y="328261"/>
                      <a:pt x="77875" y="346841"/>
                    </a:cubicBezTo>
                    <a:cubicBezTo>
                      <a:pt x="71829" y="356917"/>
                      <a:pt x="51599" y="278524"/>
                      <a:pt x="46344" y="346841"/>
                    </a:cubicBezTo>
                    <a:close/>
                  </a:path>
                </a:pathLst>
              </a:custGeom>
              <a:grpFill/>
              <a:ln w="28575" cap="flat" cmpd="sng" algn="ctr">
                <a:solidFill>
                  <a:schemeClr val="tx1"/>
                </a:solidFill>
                <a:prstDash val="solid"/>
                <a:round/>
                <a:headEnd type="none" w="med" len="med"/>
                <a:tailEnd type="none" w="med" len="med"/>
              </a:ln>
              <a:effectLst/>
            </p:spPr>
            <p:txBody>
              <a:bodyPr/>
              <a:lstStyle/>
              <a:p>
                <a:pPr>
                  <a:defRPr/>
                </a:pPr>
                <a:endParaRPr lang="ja-JP" altLang="en-US">
                  <a:ea typeface="ＭＳ Ｐゴシック" charset="-128"/>
                </a:endParaRPr>
              </a:p>
            </p:txBody>
          </p:sp>
          <p:sp>
            <p:nvSpPr>
              <p:cNvPr id="73" name="フリーフォーム 72"/>
              <p:cNvSpPr/>
              <p:nvPr/>
            </p:nvSpPr>
            <p:spPr bwMode="auto">
              <a:xfrm>
                <a:off x="2357422" y="1571612"/>
                <a:ext cx="1128342" cy="1013826"/>
              </a:xfrm>
              <a:custGeom>
                <a:avLst/>
                <a:gdLst>
                  <a:gd name="connsiteX0" fmla="*/ 120843 w 1128342"/>
                  <a:gd name="connsiteY0" fmla="*/ 383222 h 1013826"/>
                  <a:gd name="connsiteX1" fmla="*/ 152374 w 1128342"/>
                  <a:gd name="connsiteY1" fmla="*/ 194036 h 1013826"/>
                  <a:gd name="connsiteX2" fmla="*/ 183905 w 1128342"/>
                  <a:gd name="connsiteY2" fmla="*/ 146739 h 1013826"/>
                  <a:gd name="connsiteX3" fmla="*/ 231202 w 1128342"/>
                  <a:gd name="connsiteY3" fmla="*/ 52146 h 1013826"/>
                  <a:gd name="connsiteX4" fmla="*/ 341560 w 1128342"/>
                  <a:gd name="connsiteY4" fmla="*/ 162505 h 1013826"/>
                  <a:gd name="connsiteX5" fmla="*/ 404623 w 1128342"/>
                  <a:gd name="connsiteY5" fmla="*/ 241332 h 1013826"/>
                  <a:gd name="connsiteX6" fmla="*/ 436154 w 1128342"/>
                  <a:gd name="connsiteY6" fmla="*/ 288629 h 1013826"/>
                  <a:gd name="connsiteX7" fmla="*/ 483450 w 1128342"/>
                  <a:gd name="connsiteY7" fmla="*/ 320160 h 1013826"/>
                  <a:gd name="connsiteX8" fmla="*/ 530747 w 1128342"/>
                  <a:gd name="connsiteY8" fmla="*/ 304395 h 1013826"/>
                  <a:gd name="connsiteX9" fmla="*/ 688402 w 1128342"/>
                  <a:gd name="connsiteY9" fmla="*/ 288629 h 1013826"/>
                  <a:gd name="connsiteX10" fmla="*/ 735698 w 1128342"/>
                  <a:gd name="connsiteY10" fmla="*/ 146739 h 1013826"/>
                  <a:gd name="connsiteX11" fmla="*/ 782995 w 1128342"/>
                  <a:gd name="connsiteY11" fmla="*/ 99443 h 1013826"/>
                  <a:gd name="connsiteX12" fmla="*/ 861823 w 1128342"/>
                  <a:gd name="connsiteY12" fmla="*/ 36381 h 1013826"/>
                  <a:gd name="connsiteX13" fmla="*/ 940650 w 1128342"/>
                  <a:gd name="connsiteY13" fmla="*/ 178270 h 1013826"/>
                  <a:gd name="connsiteX14" fmla="*/ 956416 w 1128342"/>
                  <a:gd name="connsiteY14" fmla="*/ 225567 h 1013826"/>
                  <a:gd name="connsiteX15" fmla="*/ 972181 w 1128342"/>
                  <a:gd name="connsiteY15" fmla="*/ 320160 h 1013826"/>
                  <a:gd name="connsiteX16" fmla="*/ 1035243 w 1128342"/>
                  <a:gd name="connsiteY16" fmla="*/ 335926 h 1013826"/>
                  <a:gd name="connsiteX17" fmla="*/ 1082540 w 1128342"/>
                  <a:gd name="connsiteY17" fmla="*/ 351691 h 1013826"/>
                  <a:gd name="connsiteX18" fmla="*/ 1082540 w 1128342"/>
                  <a:gd name="connsiteY18" fmla="*/ 698532 h 1013826"/>
                  <a:gd name="connsiteX19" fmla="*/ 1066774 w 1128342"/>
                  <a:gd name="connsiteY19" fmla="*/ 745829 h 1013826"/>
                  <a:gd name="connsiteX20" fmla="*/ 1035243 w 1128342"/>
                  <a:gd name="connsiteY20" fmla="*/ 793126 h 1013826"/>
                  <a:gd name="connsiteX21" fmla="*/ 893354 w 1128342"/>
                  <a:gd name="connsiteY21" fmla="*/ 919250 h 1013826"/>
                  <a:gd name="connsiteX22" fmla="*/ 846057 w 1128342"/>
                  <a:gd name="connsiteY22" fmla="*/ 935015 h 1013826"/>
                  <a:gd name="connsiteX23" fmla="*/ 310029 w 1128342"/>
                  <a:gd name="connsiteY23" fmla="*/ 919250 h 1013826"/>
                  <a:gd name="connsiteX24" fmla="*/ 262733 w 1128342"/>
                  <a:gd name="connsiteY24" fmla="*/ 903484 h 1013826"/>
                  <a:gd name="connsiteX25" fmla="*/ 183905 w 1128342"/>
                  <a:gd name="connsiteY25" fmla="*/ 824657 h 1013826"/>
                  <a:gd name="connsiteX26" fmla="*/ 152374 w 1128342"/>
                  <a:gd name="connsiteY26" fmla="*/ 777360 h 1013826"/>
                  <a:gd name="connsiteX27" fmla="*/ 105078 w 1128342"/>
                  <a:gd name="connsiteY27" fmla="*/ 761595 h 1013826"/>
                  <a:gd name="connsiteX28" fmla="*/ 89312 w 1128342"/>
                  <a:gd name="connsiteY28" fmla="*/ 714298 h 1013826"/>
                  <a:gd name="connsiteX29" fmla="*/ 57781 w 1128342"/>
                  <a:gd name="connsiteY29" fmla="*/ 667001 h 1013826"/>
                  <a:gd name="connsiteX30" fmla="*/ 105078 w 1128342"/>
                  <a:gd name="connsiteY30" fmla="*/ 446284 h 1013826"/>
                  <a:gd name="connsiteX31" fmla="*/ 120843 w 1128342"/>
                  <a:gd name="connsiteY31" fmla="*/ 383222 h 101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28342" h="1013826">
                    <a:moveTo>
                      <a:pt x="120843" y="383222"/>
                    </a:moveTo>
                    <a:cubicBezTo>
                      <a:pt x="128726" y="341181"/>
                      <a:pt x="141736" y="222404"/>
                      <a:pt x="152374" y="194036"/>
                    </a:cubicBezTo>
                    <a:cubicBezTo>
                      <a:pt x="159027" y="176294"/>
                      <a:pt x="175431" y="163686"/>
                      <a:pt x="183905" y="146739"/>
                    </a:cubicBezTo>
                    <a:cubicBezTo>
                      <a:pt x="249178" y="16195"/>
                      <a:pt x="140838" y="187694"/>
                      <a:pt x="231202" y="52146"/>
                    </a:cubicBezTo>
                    <a:cubicBezTo>
                      <a:pt x="314449" y="79896"/>
                      <a:pt x="269280" y="54085"/>
                      <a:pt x="341560" y="162505"/>
                    </a:cubicBezTo>
                    <a:cubicBezTo>
                      <a:pt x="438611" y="308081"/>
                      <a:pt x="314762" y="129006"/>
                      <a:pt x="404623" y="241332"/>
                    </a:cubicBezTo>
                    <a:cubicBezTo>
                      <a:pt x="416460" y="256128"/>
                      <a:pt x="422756" y="275231"/>
                      <a:pt x="436154" y="288629"/>
                    </a:cubicBezTo>
                    <a:cubicBezTo>
                      <a:pt x="449552" y="302027"/>
                      <a:pt x="467685" y="309650"/>
                      <a:pt x="483450" y="320160"/>
                    </a:cubicBezTo>
                    <a:cubicBezTo>
                      <a:pt x="499216" y="314905"/>
                      <a:pt x="514322" y="306922"/>
                      <a:pt x="530747" y="304395"/>
                    </a:cubicBezTo>
                    <a:cubicBezTo>
                      <a:pt x="582947" y="296364"/>
                      <a:pt x="642783" y="315240"/>
                      <a:pt x="688402" y="288629"/>
                    </a:cubicBezTo>
                    <a:cubicBezTo>
                      <a:pt x="764087" y="244479"/>
                      <a:pt x="689973" y="192463"/>
                      <a:pt x="735698" y="146739"/>
                    </a:cubicBezTo>
                    <a:cubicBezTo>
                      <a:pt x="751464" y="130974"/>
                      <a:pt x="765867" y="113716"/>
                      <a:pt x="782995" y="99443"/>
                    </a:cubicBezTo>
                    <a:cubicBezTo>
                      <a:pt x="902327" y="0"/>
                      <a:pt x="770084" y="128117"/>
                      <a:pt x="861823" y="36381"/>
                    </a:cubicBezTo>
                    <a:cubicBezTo>
                      <a:pt x="932621" y="107179"/>
                      <a:pt x="902068" y="62525"/>
                      <a:pt x="940650" y="178270"/>
                    </a:cubicBezTo>
                    <a:lnTo>
                      <a:pt x="956416" y="225567"/>
                    </a:lnTo>
                    <a:cubicBezTo>
                      <a:pt x="961671" y="257098"/>
                      <a:pt x="953601" y="294148"/>
                      <a:pt x="972181" y="320160"/>
                    </a:cubicBezTo>
                    <a:cubicBezTo>
                      <a:pt x="984775" y="337792"/>
                      <a:pt x="1014409" y="329973"/>
                      <a:pt x="1035243" y="335926"/>
                    </a:cubicBezTo>
                    <a:cubicBezTo>
                      <a:pt x="1051222" y="340491"/>
                      <a:pt x="1066774" y="346436"/>
                      <a:pt x="1082540" y="351691"/>
                    </a:cubicBezTo>
                    <a:cubicBezTo>
                      <a:pt x="1128342" y="489102"/>
                      <a:pt x="1108687" y="410919"/>
                      <a:pt x="1082540" y="698532"/>
                    </a:cubicBezTo>
                    <a:cubicBezTo>
                      <a:pt x="1081035" y="715082"/>
                      <a:pt x="1074206" y="730965"/>
                      <a:pt x="1066774" y="745829"/>
                    </a:cubicBezTo>
                    <a:cubicBezTo>
                      <a:pt x="1058300" y="762777"/>
                      <a:pt x="1047831" y="778964"/>
                      <a:pt x="1035243" y="793126"/>
                    </a:cubicBezTo>
                    <a:cubicBezTo>
                      <a:pt x="1001820" y="830727"/>
                      <a:pt x="946067" y="892894"/>
                      <a:pt x="893354" y="919250"/>
                    </a:cubicBezTo>
                    <a:cubicBezTo>
                      <a:pt x="878490" y="926682"/>
                      <a:pt x="861823" y="929760"/>
                      <a:pt x="846057" y="935015"/>
                    </a:cubicBezTo>
                    <a:cubicBezTo>
                      <a:pt x="667381" y="929760"/>
                      <a:pt x="488522" y="928898"/>
                      <a:pt x="310029" y="919250"/>
                    </a:cubicBezTo>
                    <a:cubicBezTo>
                      <a:pt x="293435" y="918353"/>
                      <a:pt x="275710" y="913865"/>
                      <a:pt x="262733" y="903484"/>
                    </a:cubicBezTo>
                    <a:cubicBezTo>
                      <a:pt x="0" y="693297"/>
                      <a:pt x="467662" y="1013826"/>
                      <a:pt x="183905" y="824657"/>
                    </a:cubicBezTo>
                    <a:cubicBezTo>
                      <a:pt x="173395" y="808891"/>
                      <a:pt x="167170" y="789197"/>
                      <a:pt x="152374" y="777360"/>
                    </a:cubicBezTo>
                    <a:cubicBezTo>
                      <a:pt x="139397" y="766979"/>
                      <a:pt x="116829" y="773346"/>
                      <a:pt x="105078" y="761595"/>
                    </a:cubicBezTo>
                    <a:cubicBezTo>
                      <a:pt x="93327" y="749844"/>
                      <a:pt x="96744" y="729162"/>
                      <a:pt x="89312" y="714298"/>
                    </a:cubicBezTo>
                    <a:cubicBezTo>
                      <a:pt x="80838" y="697350"/>
                      <a:pt x="68291" y="682767"/>
                      <a:pt x="57781" y="667001"/>
                    </a:cubicBezTo>
                    <a:cubicBezTo>
                      <a:pt x="86109" y="355404"/>
                      <a:pt x="37809" y="580823"/>
                      <a:pt x="105078" y="446284"/>
                    </a:cubicBezTo>
                    <a:cubicBezTo>
                      <a:pt x="141309" y="373822"/>
                      <a:pt x="112960" y="425263"/>
                      <a:pt x="120843" y="383222"/>
                    </a:cubicBezTo>
                    <a:close/>
                  </a:path>
                </a:pathLst>
              </a:custGeom>
              <a:grpFill/>
              <a:ln w="28575" cap="flat" cmpd="sng" algn="ctr">
                <a:solidFill>
                  <a:schemeClr val="tx1"/>
                </a:solidFill>
                <a:prstDash val="solid"/>
                <a:round/>
                <a:headEnd type="none" w="med" len="med"/>
                <a:tailEnd type="none" w="med" len="med"/>
              </a:ln>
              <a:effectLst/>
            </p:spPr>
            <p:txBody>
              <a:bodyPr/>
              <a:lstStyle/>
              <a:p>
                <a:pPr>
                  <a:defRPr/>
                </a:pPr>
                <a:endParaRPr lang="ja-JP" altLang="en-US">
                  <a:ea typeface="ＭＳ Ｐゴシック" charset="-128"/>
                </a:endParaRPr>
              </a:p>
            </p:txBody>
          </p:sp>
          <p:sp>
            <p:nvSpPr>
              <p:cNvPr id="74" name="円弧 73"/>
              <p:cNvSpPr/>
              <p:nvPr/>
            </p:nvSpPr>
            <p:spPr bwMode="auto">
              <a:xfrm>
                <a:off x="2428860" y="2000240"/>
                <a:ext cx="357190" cy="214314"/>
              </a:xfrm>
              <a:prstGeom prst="arc">
                <a:avLst/>
              </a:prstGeom>
              <a:grpFill/>
              <a:ln w="38100" cap="flat" cmpd="sng" algn="ctr">
                <a:solidFill>
                  <a:schemeClr val="tx1"/>
                </a:solidFill>
                <a:prstDash val="solid"/>
                <a:round/>
                <a:headEnd type="none" w="med" len="med"/>
                <a:tailEnd type="none" w="med" len="med"/>
              </a:ln>
              <a:effectLst/>
            </p:spPr>
            <p:txBody>
              <a:bodyPr/>
              <a:lstStyle/>
              <a:p>
                <a:pPr>
                  <a:defRPr/>
                </a:pPr>
                <a:endParaRPr lang="ja-JP" altLang="en-US">
                  <a:ea typeface="ＭＳ Ｐゴシック" charset="-128"/>
                </a:endParaRPr>
              </a:p>
            </p:txBody>
          </p:sp>
          <p:sp>
            <p:nvSpPr>
              <p:cNvPr id="75" name="円弧 74"/>
              <p:cNvSpPr/>
              <p:nvPr/>
            </p:nvSpPr>
            <p:spPr bwMode="auto">
              <a:xfrm rot="1540247" flipH="1">
                <a:off x="3016284" y="2061719"/>
                <a:ext cx="337207" cy="234231"/>
              </a:xfrm>
              <a:prstGeom prst="arc">
                <a:avLst/>
              </a:prstGeom>
              <a:grpFill/>
              <a:ln w="38100" cap="flat" cmpd="sng" algn="ctr">
                <a:solidFill>
                  <a:schemeClr val="tx1"/>
                </a:solidFill>
                <a:prstDash val="solid"/>
                <a:round/>
                <a:headEnd type="none" w="med" len="med"/>
                <a:tailEnd type="none" w="med" len="med"/>
              </a:ln>
              <a:effectLst/>
            </p:spPr>
            <p:txBody>
              <a:bodyPr/>
              <a:lstStyle/>
              <a:p>
                <a:pPr>
                  <a:defRPr/>
                </a:pPr>
                <a:endParaRPr lang="ja-JP" altLang="en-US">
                  <a:ea typeface="ＭＳ Ｐゴシック" charset="-128"/>
                </a:endParaRPr>
              </a:p>
            </p:txBody>
          </p:sp>
          <p:sp>
            <p:nvSpPr>
              <p:cNvPr id="76" name="円/楕円 75"/>
              <p:cNvSpPr/>
              <p:nvPr/>
            </p:nvSpPr>
            <p:spPr bwMode="auto">
              <a:xfrm>
                <a:off x="2786050" y="2357430"/>
                <a:ext cx="71438" cy="45719"/>
              </a:xfrm>
              <a:prstGeom prst="ellipse">
                <a:avLst/>
              </a:prstGeom>
              <a:grpFill/>
              <a:ln w="76200" cap="flat" cmpd="sng" algn="ctr">
                <a:solidFill>
                  <a:schemeClr val="tx1"/>
                </a:solidFill>
                <a:prstDash val="solid"/>
                <a:round/>
                <a:headEnd type="none" w="med" len="med"/>
                <a:tailEnd type="none" w="med" len="med"/>
              </a:ln>
              <a:effectLst/>
            </p:spPr>
            <p:txBody>
              <a:bodyPr/>
              <a:lstStyle/>
              <a:p>
                <a:pPr>
                  <a:defRPr/>
                </a:pPr>
                <a:endParaRPr lang="ja-JP" altLang="en-US">
                  <a:ea typeface="ＭＳ Ｐゴシック" charset="-128"/>
                </a:endParaRPr>
              </a:p>
            </p:txBody>
          </p:sp>
          <p:cxnSp>
            <p:nvCxnSpPr>
              <p:cNvPr id="77" name="直線コネクタ 76"/>
              <p:cNvCxnSpPr/>
              <p:nvPr/>
            </p:nvCxnSpPr>
            <p:spPr bwMode="auto">
              <a:xfrm rot="10800000">
                <a:off x="2285984" y="2285992"/>
                <a:ext cx="357192" cy="1590"/>
              </a:xfrm>
              <a:prstGeom prst="line">
                <a:avLst/>
              </a:prstGeom>
              <a:grpFill/>
              <a:ln w="28575" cap="flat" cmpd="sng" algn="ctr">
                <a:solidFill>
                  <a:schemeClr val="tx1"/>
                </a:solidFill>
                <a:prstDash val="solid"/>
                <a:round/>
                <a:headEnd type="none" w="med" len="med"/>
                <a:tailEnd type="none" w="med" len="med"/>
              </a:ln>
              <a:effectLst/>
            </p:spPr>
          </p:cxnSp>
          <p:cxnSp>
            <p:nvCxnSpPr>
              <p:cNvPr id="78" name="直線コネクタ 77"/>
              <p:cNvCxnSpPr/>
              <p:nvPr/>
            </p:nvCxnSpPr>
            <p:spPr bwMode="auto">
              <a:xfrm rot="10800000">
                <a:off x="3143240" y="2428868"/>
                <a:ext cx="357192" cy="1590"/>
              </a:xfrm>
              <a:prstGeom prst="line">
                <a:avLst/>
              </a:prstGeom>
              <a:grpFill/>
              <a:ln w="28575" cap="flat" cmpd="sng" algn="ctr">
                <a:solidFill>
                  <a:schemeClr val="tx1"/>
                </a:solidFill>
                <a:prstDash val="solid"/>
                <a:round/>
                <a:headEnd type="none" w="med" len="med"/>
                <a:tailEnd type="none" w="med" len="med"/>
              </a:ln>
              <a:effectLst/>
            </p:spPr>
          </p:cxnSp>
          <p:cxnSp>
            <p:nvCxnSpPr>
              <p:cNvPr id="79" name="直線コネクタ 78"/>
              <p:cNvCxnSpPr/>
              <p:nvPr/>
            </p:nvCxnSpPr>
            <p:spPr bwMode="auto">
              <a:xfrm rot="10800000">
                <a:off x="3143240" y="2357430"/>
                <a:ext cx="357192" cy="1590"/>
              </a:xfrm>
              <a:prstGeom prst="line">
                <a:avLst/>
              </a:prstGeom>
              <a:grpFill/>
              <a:ln w="12700" cap="flat" cmpd="sng" algn="ctr">
                <a:solidFill>
                  <a:schemeClr val="tx1"/>
                </a:solidFill>
                <a:prstDash val="solid"/>
                <a:round/>
                <a:headEnd type="none" w="med" len="med"/>
                <a:tailEnd type="none" w="med" len="med"/>
              </a:ln>
              <a:effectLst/>
            </p:spPr>
          </p:cxnSp>
          <p:cxnSp>
            <p:nvCxnSpPr>
              <p:cNvPr id="80" name="直線コネクタ 79"/>
              <p:cNvCxnSpPr/>
              <p:nvPr/>
            </p:nvCxnSpPr>
            <p:spPr bwMode="auto">
              <a:xfrm rot="10800000">
                <a:off x="2285984" y="2357430"/>
                <a:ext cx="357192" cy="1590"/>
              </a:xfrm>
              <a:prstGeom prst="line">
                <a:avLst/>
              </a:prstGeom>
              <a:grpFill/>
              <a:ln w="28575" cap="flat" cmpd="sng" algn="ctr">
                <a:solidFill>
                  <a:schemeClr val="tx1"/>
                </a:solidFill>
                <a:prstDash val="solid"/>
                <a:round/>
                <a:headEnd type="none" w="med" len="med"/>
                <a:tailEnd type="none" w="med" len="med"/>
              </a:ln>
              <a:effectLst/>
            </p:spPr>
          </p:cxnSp>
        </p:grpSp>
      </p:grpSp>
      <p:sp>
        <p:nvSpPr>
          <p:cNvPr id="16" name="四角形吹き出し 15"/>
          <p:cNvSpPr/>
          <p:nvPr/>
        </p:nvSpPr>
        <p:spPr>
          <a:xfrm>
            <a:off x="3491880" y="4509120"/>
            <a:ext cx="3528392" cy="504056"/>
          </a:xfrm>
          <a:prstGeom prst="wedgeRectCallout">
            <a:avLst>
              <a:gd name="adj1" fmla="val 45539"/>
              <a:gd name="adj2" fmla="val 89788"/>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tx1"/>
                </a:solidFill>
              </a:rPr>
              <a:t>ミカン、チョーダイよ</a:t>
            </a:r>
            <a:endParaRPr kumimoji="1" lang="ja-JP" altLang="en-US" sz="3200" dirty="0">
              <a:solidFill>
                <a:schemeClr val="tx1"/>
              </a:solidFill>
            </a:endParaRPr>
          </a:p>
        </p:txBody>
      </p:sp>
      <p:grpSp>
        <p:nvGrpSpPr>
          <p:cNvPr id="98" name="グループ化 97"/>
          <p:cNvGrpSpPr/>
          <p:nvPr/>
        </p:nvGrpSpPr>
        <p:grpSpPr>
          <a:xfrm rot="5834679">
            <a:off x="4231977" y="5251316"/>
            <a:ext cx="659692" cy="576064"/>
            <a:chOff x="323528" y="5949280"/>
            <a:chExt cx="1008112" cy="673842"/>
          </a:xfrm>
        </p:grpSpPr>
        <p:sp>
          <p:nvSpPr>
            <p:cNvPr id="83" name="正方形/長方形 82"/>
            <p:cNvSpPr/>
            <p:nvPr/>
          </p:nvSpPr>
          <p:spPr>
            <a:xfrm>
              <a:off x="323528" y="5949280"/>
              <a:ext cx="1008112" cy="673842"/>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4" name="グループ化 60"/>
            <p:cNvGrpSpPr>
              <a:grpSpLocks/>
            </p:cNvGrpSpPr>
            <p:nvPr/>
          </p:nvGrpSpPr>
          <p:grpSpPr bwMode="auto">
            <a:xfrm rot="5400000">
              <a:off x="755577" y="5949279"/>
              <a:ext cx="108011" cy="684077"/>
              <a:chOff x="5940152" y="3278634"/>
              <a:chExt cx="360040" cy="1014462"/>
            </a:xfrm>
          </p:grpSpPr>
          <p:cxnSp>
            <p:nvCxnSpPr>
              <p:cNvPr id="95" name="直線コネクタ 94"/>
              <p:cNvCxnSpPr/>
              <p:nvPr/>
            </p:nvCxnSpPr>
            <p:spPr>
              <a:xfrm rot="5400000">
                <a:off x="6042833" y="3350678"/>
                <a:ext cx="144087" cy="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6" name="正方形/長方形 95"/>
              <p:cNvSpPr/>
              <p:nvPr/>
            </p:nvSpPr>
            <p:spPr>
              <a:xfrm>
                <a:off x="5940152" y="3501206"/>
                <a:ext cx="360040" cy="791890"/>
              </a:xfrm>
              <a:prstGeom prst="rect">
                <a:avLst/>
              </a:prstGeom>
              <a:solidFill>
                <a:srgbClr val="00B050"/>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二等辺三角形 96"/>
              <p:cNvSpPr/>
              <p:nvPr/>
            </p:nvSpPr>
            <p:spPr>
              <a:xfrm>
                <a:off x="5940152" y="3362977"/>
                <a:ext cx="360040" cy="144087"/>
              </a:xfrm>
              <a:prstGeom prst="triangle">
                <a:avLst/>
              </a:prstGeom>
              <a:solidFill>
                <a:srgbClr val="FFFF66"/>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108" name="グループ化 107"/>
          <p:cNvGrpSpPr/>
          <p:nvPr/>
        </p:nvGrpSpPr>
        <p:grpSpPr>
          <a:xfrm rot="5865575">
            <a:off x="4075789" y="5950067"/>
            <a:ext cx="650328" cy="579820"/>
            <a:chOff x="1187624" y="5949280"/>
            <a:chExt cx="864096" cy="648072"/>
          </a:xfrm>
        </p:grpSpPr>
        <p:sp>
          <p:nvSpPr>
            <p:cNvPr id="100" name="正方形/長方形 99"/>
            <p:cNvSpPr/>
            <p:nvPr/>
          </p:nvSpPr>
          <p:spPr>
            <a:xfrm>
              <a:off x="1187624" y="5949280"/>
              <a:ext cx="864096" cy="648072"/>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 name="グループ化 122"/>
            <p:cNvGrpSpPr>
              <a:grpSpLocks/>
            </p:cNvGrpSpPr>
            <p:nvPr/>
          </p:nvGrpSpPr>
          <p:grpSpPr bwMode="auto">
            <a:xfrm>
              <a:off x="1403648" y="6093296"/>
              <a:ext cx="432048" cy="360040"/>
              <a:chOff x="1259632" y="2996952"/>
              <a:chExt cx="1224136" cy="1008112"/>
            </a:xfrm>
          </p:grpSpPr>
          <p:sp>
            <p:nvSpPr>
              <p:cNvPr id="106" name="円/楕円 105"/>
              <p:cNvSpPr/>
              <p:nvPr/>
            </p:nvSpPr>
            <p:spPr>
              <a:xfrm>
                <a:off x="1259371" y="2996952"/>
                <a:ext cx="1224397" cy="100811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円/楕円 106"/>
              <p:cNvSpPr/>
              <p:nvPr/>
            </p:nvSpPr>
            <p:spPr>
              <a:xfrm>
                <a:off x="1761946" y="3140059"/>
                <a:ext cx="219246" cy="143109"/>
              </a:xfrm>
              <a:prstGeom prst="ellipse">
                <a:avLst/>
              </a:prstGeom>
              <a:solidFill>
                <a:srgbClr val="00B050"/>
              </a:solidFill>
              <a:ln w="3175">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69" name="グループ化 68"/>
          <p:cNvGrpSpPr/>
          <p:nvPr/>
        </p:nvGrpSpPr>
        <p:grpSpPr>
          <a:xfrm>
            <a:off x="6588224" y="4437112"/>
            <a:ext cx="1296144" cy="2204864"/>
            <a:chOff x="6588224" y="4437112"/>
            <a:chExt cx="1296144" cy="2204864"/>
          </a:xfrm>
        </p:grpSpPr>
        <p:grpSp>
          <p:nvGrpSpPr>
            <p:cNvPr id="18" name="グループ化 89"/>
            <p:cNvGrpSpPr/>
            <p:nvPr/>
          </p:nvGrpSpPr>
          <p:grpSpPr>
            <a:xfrm>
              <a:off x="6588224" y="4437112"/>
              <a:ext cx="1296144" cy="2204864"/>
              <a:chOff x="6876256" y="4437112"/>
              <a:chExt cx="1296144" cy="2204864"/>
            </a:xfrm>
          </p:grpSpPr>
          <p:grpSp>
            <p:nvGrpSpPr>
              <p:cNvPr id="20" name="グループ化 54"/>
              <p:cNvGrpSpPr/>
              <p:nvPr/>
            </p:nvGrpSpPr>
            <p:grpSpPr>
              <a:xfrm>
                <a:off x="6876256" y="4437112"/>
                <a:ext cx="1296144" cy="2204864"/>
                <a:chOff x="6876256" y="2204864"/>
                <a:chExt cx="1296144" cy="2088232"/>
              </a:xfrm>
            </p:grpSpPr>
            <p:grpSp>
              <p:nvGrpSpPr>
                <p:cNvPr id="22" name="グループ化 33"/>
                <p:cNvGrpSpPr>
                  <a:grpSpLocks/>
                </p:cNvGrpSpPr>
                <p:nvPr/>
              </p:nvGrpSpPr>
              <p:grpSpPr bwMode="auto">
                <a:xfrm>
                  <a:off x="7380312" y="2204864"/>
                  <a:ext cx="792088" cy="1080120"/>
                  <a:chOff x="7523163" y="1144571"/>
                  <a:chExt cx="1225550" cy="2376487"/>
                </a:xfrm>
              </p:grpSpPr>
              <p:sp>
                <p:nvSpPr>
                  <p:cNvPr id="30"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31"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32"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33"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34"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35"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23" name="グループ化 30"/>
                <p:cNvGrpSpPr/>
                <p:nvPr/>
              </p:nvGrpSpPr>
              <p:grpSpPr>
                <a:xfrm>
                  <a:off x="6876256" y="2924944"/>
                  <a:ext cx="1235195" cy="1368152"/>
                  <a:chOff x="4644008" y="4221088"/>
                  <a:chExt cx="2673350" cy="1881187"/>
                </a:xfrm>
              </p:grpSpPr>
              <p:grpSp>
                <p:nvGrpSpPr>
                  <p:cNvPr id="24" name="グループ化 48"/>
                  <p:cNvGrpSpPr/>
                  <p:nvPr/>
                </p:nvGrpSpPr>
                <p:grpSpPr>
                  <a:xfrm>
                    <a:off x="4644008" y="4221088"/>
                    <a:ext cx="2673350" cy="1881187"/>
                    <a:chOff x="971550" y="2205038"/>
                    <a:chExt cx="2673350" cy="1881187"/>
                  </a:xfrm>
                </p:grpSpPr>
                <p:sp>
                  <p:nvSpPr>
                    <p:cNvPr id="27" name="円弧 26"/>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8" name="円弧 27"/>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 name="円弧 28"/>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5" name="フリーフォーム 24"/>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 name="円弧 20"/>
              <p:cNvSpPr/>
              <p:nvPr/>
            </p:nvSpPr>
            <p:spPr>
              <a:xfrm rot="8475566">
                <a:off x="7552314" y="5185471"/>
                <a:ext cx="401596" cy="23063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09" name="フリーフォーム 108"/>
            <p:cNvSpPr/>
            <p:nvPr/>
          </p:nvSpPr>
          <p:spPr>
            <a:xfrm>
              <a:off x="7380312" y="5013176"/>
              <a:ext cx="97338" cy="185950"/>
            </a:xfrm>
            <a:custGeom>
              <a:avLst/>
              <a:gdLst>
                <a:gd name="connsiteX0" fmla="*/ 9554 w 97338"/>
                <a:gd name="connsiteY0" fmla="*/ 15240 h 185950"/>
                <a:gd name="connsiteX1" fmla="*/ 24794 w 97338"/>
                <a:gd name="connsiteY1" fmla="*/ 167640 h 185950"/>
                <a:gd name="connsiteX2" fmla="*/ 85754 w 97338"/>
                <a:gd name="connsiteY2" fmla="*/ 152400 h 185950"/>
                <a:gd name="connsiteX3" fmla="*/ 70514 w 97338"/>
                <a:gd name="connsiteY3" fmla="*/ 76200 h 185950"/>
                <a:gd name="connsiteX4" fmla="*/ 9554 w 97338"/>
                <a:gd name="connsiteY4" fmla="*/ 15240 h 1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8" h="185950">
                  <a:moveTo>
                    <a:pt x="9554" y="15240"/>
                  </a:moveTo>
                  <a:cubicBezTo>
                    <a:pt x="1934" y="30480"/>
                    <a:pt x="0" y="123011"/>
                    <a:pt x="24794" y="167640"/>
                  </a:cubicBezTo>
                  <a:cubicBezTo>
                    <a:pt x="34966" y="185950"/>
                    <a:pt x="76387" y="171134"/>
                    <a:pt x="85754" y="152400"/>
                  </a:cubicBezTo>
                  <a:cubicBezTo>
                    <a:pt x="97338" y="129232"/>
                    <a:pt x="79609" y="100454"/>
                    <a:pt x="70514" y="76200"/>
                  </a:cubicBezTo>
                  <a:cubicBezTo>
                    <a:pt x="64083" y="59050"/>
                    <a:pt x="17174" y="0"/>
                    <a:pt x="9554" y="15240"/>
                  </a:cubicBezTo>
                  <a:close/>
                </a:path>
              </a:pathLst>
            </a:cu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0" name="テキスト ボックス 109"/>
          <p:cNvSpPr txBox="1"/>
          <p:nvPr/>
        </p:nvSpPr>
        <p:spPr>
          <a:xfrm>
            <a:off x="179512" y="6165304"/>
            <a:ext cx="2808312" cy="646331"/>
          </a:xfrm>
          <a:prstGeom prst="rect">
            <a:avLst/>
          </a:prstGeom>
          <a:noFill/>
        </p:spPr>
        <p:txBody>
          <a:bodyPr wrap="square" rtlCol="0">
            <a:spAutoFit/>
          </a:bodyPr>
          <a:lstStyle/>
          <a:p>
            <a:r>
              <a:rPr kumimoji="1" lang="ja-JP" altLang="en-US" dirty="0" smtClean="0"/>
              <a:t>☞　第１４回学習会</a:t>
            </a:r>
            <a:endParaRPr kumimoji="1" lang="en-US" altLang="ja-JP" dirty="0" smtClean="0"/>
          </a:p>
          <a:p>
            <a:r>
              <a:rPr lang="ja-JP" altLang="en-US" dirty="0" smtClean="0"/>
              <a:t>　　</a:t>
            </a:r>
            <a:r>
              <a:rPr kumimoji="1" lang="ja-JP" altLang="en-US" dirty="0" smtClean="0"/>
              <a:t>「基礎的学習を考える」</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par>
                                <p:cTn id="28" presetID="9" presetClass="entr" presetSubtype="0" fill="hold" nodeType="with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dissolve">
                                      <p:cBhvr>
                                        <p:cTn id="30" dur="500"/>
                                        <p:tgtEl>
                                          <p:spTgt spid="98"/>
                                        </p:tgtEl>
                                      </p:cBhvr>
                                    </p:animEffect>
                                  </p:childTnLst>
                                </p:cTn>
                              </p:par>
                              <p:par>
                                <p:cTn id="31" presetID="9"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dissolve">
                                      <p:cBhvr>
                                        <p:cTn id="33" dur="500"/>
                                        <p:tgtEl>
                                          <p:spTgt spid="81"/>
                                        </p:tgtEl>
                                      </p:cBhvr>
                                    </p:animEffect>
                                  </p:childTnLst>
                                </p:cTn>
                              </p:par>
                              <p:par>
                                <p:cTn id="34" presetID="9" presetClass="entr" presetSubtype="0" fill="hold" nodeType="with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dissolve">
                                      <p:cBhvr>
                                        <p:cTn id="36" dur="500"/>
                                        <p:tgtEl>
                                          <p:spTgt spid="108"/>
                                        </p:tgtEl>
                                      </p:cBhvr>
                                    </p:animEffect>
                                  </p:childTnLst>
                                </p:cTn>
                              </p:par>
                              <p:par>
                                <p:cTn id="37" presetID="9"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dissolve">
                                      <p:cBhvr>
                                        <p:cTn id="39" dur="500"/>
                                        <p:tgtEl>
                                          <p:spTgt spid="61"/>
                                        </p:tgtEl>
                                      </p:cBhvr>
                                    </p:animEffect>
                                  </p:childTnLst>
                                </p:cTn>
                              </p:par>
                              <p:par>
                                <p:cTn id="40" presetID="9"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dissolv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dissolv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dissolve">
                                      <p:cBhvr>
                                        <p:cTn id="6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41" grpId="0" animBg="1"/>
      <p:bldP spid="42" grpId="0" animBg="1"/>
      <p:bldP spid="16" grpId="0" animBg="1"/>
      <p:bldP spid="1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251520" y="1124744"/>
            <a:ext cx="8712968" cy="5472608"/>
          </a:xfrm>
          <a:prstGeom prst="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3"/>
          <p:cNvSpPr txBox="1">
            <a:spLocks noChangeArrowheads="1"/>
          </p:cNvSpPr>
          <p:nvPr/>
        </p:nvSpPr>
        <p:spPr bwMode="auto">
          <a:xfrm>
            <a:off x="1907704" y="188640"/>
            <a:ext cx="5328592" cy="76944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日本語の動詞の特徴</a:t>
            </a:r>
            <a:endParaRPr lang="ja-JP" altLang="en-US" sz="4400" dirty="0"/>
          </a:p>
        </p:txBody>
      </p:sp>
      <p:sp>
        <p:nvSpPr>
          <p:cNvPr id="6" name="テキスト ボックス 5"/>
          <p:cNvSpPr txBox="1">
            <a:spLocks noChangeArrowheads="1"/>
          </p:cNvSpPr>
          <p:nvPr/>
        </p:nvSpPr>
        <p:spPr bwMode="auto">
          <a:xfrm>
            <a:off x="2915816" y="1268760"/>
            <a:ext cx="3312368" cy="707886"/>
          </a:xfrm>
          <a:prstGeom prst="rect">
            <a:avLst/>
          </a:prstGeom>
          <a:solidFill>
            <a:schemeClr val="bg1"/>
          </a:solidFill>
          <a:ln w="9525">
            <a:noFill/>
            <a:miter lim="800000"/>
            <a:headEnd/>
            <a:tailEnd/>
          </a:ln>
        </p:spPr>
        <p:txBody>
          <a:bodyPr wrap="square">
            <a:spAutoFit/>
          </a:bodyPr>
          <a:lstStyle/>
          <a:p>
            <a:r>
              <a:rPr lang="ja-JP" altLang="en-US" sz="4000" dirty="0" smtClean="0">
                <a:solidFill>
                  <a:srgbClr val="C00000"/>
                </a:solidFill>
              </a:rPr>
              <a:t>●</a:t>
            </a:r>
            <a:r>
              <a:rPr lang="ja-JP" altLang="en-US" sz="4000" dirty="0" smtClean="0"/>
              <a:t>活用がある</a:t>
            </a:r>
            <a:endParaRPr lang="ja-JP" altLang="en-US" sz="4000" dirty="0"/>
          </a:p>
        </p:txBody>
      </p:sp>
      <p:sp>
        <p:nvSpPr>
          <p:cNvPr id="7" name="テキスト ボックス 6"/>
          <p:cNvSpPr txBox="1">
            <a:spLocks noChangeArrowheads="1"/>
          </p:cNvSpPr>
          <p:nvPr/>
        </p:nvSpPr>
        <p:spPr bwMode="auto">
          <a:xfrm>
            <a:off x="1835696" y="9189640"/>
            <a:ext cx="2088232" cy="707886"/>
          </a:xfrm>
          <a:prstGeom prst="rect">
            <a:avLst/>
          </a:prstGeom>
          <a:noFill/>
          <a:ln w="9525">
            <a:solidFill>
              <a:schemeClr val="tx2"/>
            </a:solidFill>
            <a:miter lim="800000"/>
            <a:headEnd/>
            <a:tailEnd/>
          </a:ln>
        </p:spPr>
        <p:txBody>
          <a:bodyPr wrap="square">
            <a:spAutoFit/>
          </a:bodyPr>
          <a:lstStyle/>
          <a:p>
            <a:r>
              <a:rPr lang="ja-JP" altLang="en-US" sz="4000" dirty="0" smtClean="0"/>
              <a:t>鈴木さん</a:t>
            </a:r>
            <a:endParaRPr lang="ja-JP" altLang="en-US" sz="4000" dirty="0"/>
          </a:p>
        </p:txBody>
      </p:sp>
      <p:sp>
        <p:nvSpPr>
          <p:cNvPr id="46" name="テキスト ボックス 45"/>
          <p:cNvSpPr txBox="1">
            <a:spLocks noChangeArrowheads="1"/>
          </p:cNvSpPr>
          <p:nvPr/>
        </p:nvSpPr>
        <p:spPr bwMode="auto">
          <a:xfrm>
            <a:off x="1115616" y="2996952"/>
            <a:ext cx="2088232" cy="646331"/>
          </a:xfrm>
          <a:prstGeom prst="rect">
            <a:avLst/>
          </a:prstGeom>
          <a:solidFill>
            <a:schemeClr val="bg1"/>
          </a:solidFill>
          <a:ln w="38100">
            <a:solidFill>
              <a:srgbClr val="0070C0"/>
            </a:solidFill>
            <a:miter lim="800000"/>
            <a:headEnd/>
            <a:tailEnd/>
          </a:ln>
          <a:effectLst>
            <a:softEdge rad="12700"/>
          </a:effectLst>
        </p:spPr>
        <p:txBody>
          <a:bodyPr wrap="square">
            <a:spAutoFit/>
          </a:bodyPr>
          <a:lstStyle/>
          <a:p>
            <a:r>
              <a:rPr lang="ja-JP" altLang="en-US" sz="3600" dirty="0" smtClean="0"/>
              <a:t>五段活用</a:t>
            </a:r>
            <a:endParaRPr lang="ja-JP" altLang="en-US" sz="3600" dirty="0"/>
          </a:p>
        </p:txBody>
      </p:sp>
      <p:sp>
        <p:nvSpPr>
          <p:cNvPr id="43" name="テキスト ボックス 42"/>
          <p:cNvSpPr txBox="1"/>
          <p:nvPr/>
        </p:nvSpPr>
        <p:spPr>
          <a:xfrm>
            <a:off x="611560" y="2060848"/>
            <a:ext cx="8064896" cy="584775"/>
          </a:xfrm>
          <a:prstGeom prst="rect">
            <a:avLst/>
          </a:prstGeom>
          <a:solidFill>
            <a:srgbClr val="CCFFFF"/>
          </a:solidFill>
        </p:spPr>
        <p:txBody>
          <a:bodyPr wrap="square" rtlCol="0">
            <a:spAutoFit/>
          </a:bodyPr>
          <a:lstStyle/>
          <a:p>
            <a:r>
              <a:rPr lang="ja-JP" altLang="en-US" sz="3200" dirty="0" smtClean="0"/>
              <a:t>助動詞や助詞と繋がる場合に、語形が変わる</a:t>
            </a:r>
            <a:endParaRPr kumimoji="1" lang="ja-JP" altLang="en-US" dirty="0"/>
          </a:p>
        </p:txBody>
      </p:sp>
      <p:grpSp>
        <p:nvGrpSpPr>
          <p:cNvPr id="23" name="グループ化 22"/>
          <p:cNvGrpSpPr/>
          <p:nvPr/>
        </p:nvGrpSpPr>
        <p:grpSpPr>
          <a:xfrm>
            <a:off x="2411760" y="2852936"/>
            <a:ext cx="5328592" cy="3588206"/>
            <a:chOff x="2411760" y="2852936"/>
            <a:chExt cx="5328592" cy="3588206"/>
          </a:xfrm>
        </p:grpSpPr>
        <p:cxnSp>
          <p:nvCxnSpPr>
            <p:cNvPr id="38" name="直線コネクタ 37"/>
            <p:cNvCxnSpPr>
              <a:endCxn id="31" idx="1"/>
            </p:cNvCxnSpPr>
            <p:nvPr/>
          </p:nvCxnSpPr>
          <p:spPr>
            <a:xfrm>
              <a:off x="3563888" y="4653136"/>
              <a:ext cx="504056" cy="7139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グループ化 41"/>
            <p:cNvGrpSpPr/>
            <p:nvPr/>
          </p:nvGrpSpPr>
          <p:grpSpPr>
            <a:xfrm>
              <a:off x="2411760" y="2852936"/>
              <a:ext cx="5328592" cy="3588206"/>
              <a:chOff x="2411760" y="2852936"/>
              <a:chExt cx="5328592" cy="3588206"/>
            </a:xfrm>
          </p:grpSpPr>
          <p:cxnSp>
            <p:nvCxnSpPr>
              <p:cNvPr id="40" name="直線コネクタ 39"/>
              <p:cNvCxnSpPr/>
              <p:nvPr/>
            </p:nvCxnSpPr>
            <p:spPr>
              <a:xfrm flipV="1">
                <a:off x="3563888" y="4653136"/>
                <a:ext cx="504056" cy="60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グループ化 35"/>
              <p:cNvGrpSpPr/>
              <p:nvPr/>
            </p:nvGrpSpPr>
            <p:grpSpPr>
              <a:xfrm>
                <a:off x="2411760" y="2852936"/>
                <a:ext cx="5328592" cy="3588206"/>
                <a:chOff x="323528" y="2924944"/>
                <a:chExt cx="5328592" cy="3588206"/>
              </a:xfrm>
            </p:grpSpPr>
            <p:sp>
              <p:nvSpPr>
                <p:cNvPr id="30" name="テキスト ボックス 29"/>
                <p:cNvSpPr txBox="1">
                  <a:spLocks noChangeArrowheads="1"/>
                </p:cNvSpPr>
                <p:nvPr/>
              </p:nvSpPr>
              <p:spPr bwMode="auto">
                <a:xfrm>
                  <a:off x="1979712" y="4365104"/>
                  <a:ext cx="2160240"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行</a:t>
                  </a:r>
                  <a:r>
                    <a:rPr lang="ja-JP" altLang="en-US" sz="900" dirty="0" smtClean="0"/>
                    <a:t>　</a:t>
                  </a:r>
                  <a:r>
                    <a:rPr lang="ja-JP" altLang="en-US" sz="4000" dirty="0" err="1" smtClean="0">
                      <a:solidFill>
                        <a:srgbClr val="C00000"/>
                      </a:solidFill>
                    </a:rPr>
                    <a:t>く</a:t>
                  </a:r>
                  <a:endParaRPr lang="ja-JP" altLang="en-US" sz="4000" dirty="0">
                    <a:solidFill>
                      <a:srgbClr val="C00000"/>
                    </a:solidFill>
                  </a:endParaRPr>
                </a:p>
              </p:txBody>
            </p:sp>
            <p:cxnSp>
              <p:nvCxnSpPr>
                <p:cNvPr id="41" name="直線コネクタ 40"/>
                <p:cNvCxnSpPr>
                  <a:endCxn id="32" idx="1"/>
                </p:cNvCxnSpPr>
                <p:nvPr/>
              </p:nvCxnSpPr>
              <p:spPr>
                <a:xfrm>
                  <a:off x="1475656" y="4725144"/>
                  <a:ext cx="504056" cy="14340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a:spLocks noChangeArrowheads="1"/>
                </p:cNvSpPr>
                <p:nvPr/>
              </p:nvSpPr>
              <p:spPr bwMode="auto">
                <a:xfrm>
                  <a:off x="323528" y="4365104"/>
                  <a:ext cx="1145582"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行く</a:t>
                  </a:r>
                  <a:endParaRPr lang="ja-JP" altLang="en-US" sz="4000" dirty="0"/>
                </a:p>
              </p:txBody>
            </p:sp>
            <p:sp>
              <p:nvSpPr>
                <p:cNvPr id="28" name="テキスト ボックス 27"/>
                <p:cNvSpPr txBox="1">
                  <a:spLocks noChangeArrowheads="1"/>
                </p:cNvSpPr>
                <p:nvPr/>
              </p:nvSpPr>
              <p:spPr bwMode="auto">
                <a:xfrm>
                  <a:off x="1979712" y="2924944"/>
                  <a:ext cx="2160240"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行</a:t>
                  </a:r>
                  <a:r>
                    <a:rPr lang="ja-JP" altLang="en-US" sz="4000" dirty="0" smtClean="0">
                      <a:solidFill>
                        <a:srgbClr val="C00000"/>
                      </a:solidFill>
                    </a:rPr>
                    <a:t>か</a:t>
                  </a:r>
                  <a:r>
                    <a:rPr lang="ja-JP" altLang="en-US" sz="4000" dirty="0" smtClean="0">
                      <a:solidFill>
                        <a:srgbClr val="0070C0"/>
                      </a:solidFill>
                    </a:rPr>
                    <a:t>ない　</a:t>
                  </a:r>
                  <a:endParaRPr lang="ja-JP" altLang="en-US" sz="4000" dirty="0">
                    <a:solidFill>
                      <a:srgbClr val="0070C0"/>
                    </a:solidFill>
                  </a:endParaRPr>
                </a:p>
              </p:txBody>
            </p:sp>
            <p:sp>
              <p:nvSpPr>
                <p:cNvPr id="29" name="テキスト ボックス 28"/>
                <p:cNvSpPr txBox="1">
                  <a:spLocks noChangeArrowheads="1"/>
                </p:cNvSpPr>
                <p:nvPr/>
              </p:nvSpPr>
              <p:spPr bwMode="auto">
                <a:xfrm>
                  <a:off x="1979712" y="3645024"/>
                  <a:ext cx="2160240"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solidFill>
                        <a:schemeClr val="accent4"/>
                      </a:solidFill>
                    </a:rPr>
                    <a:t>行</a:t>
                  </a:r>
                  <a:r>
                    <a:rPr lang="ja-JP" altLang="en-US" sz="4000" dirty="0" smtClean="0">
                      <a:solidFill>
                        <a:srgbClr val="C00000"/>
                      </a:solidFill>
                    </a:rPr>
                    <a:t>き</a:t>
                  </a:r>
                  <a:r>
                    <a:rPr lang="ja-JP" altLang="en-US" sz="1050" dirty="0" smtClean="0">
                      <a:solidFill>
                        <a:srgbClr val="C00000"/>
                      </a:solidFill>
                    </a:rPr>
                    <a:t>　</a:t>
                  </a:r>
                  <a:r>
                    <a:rPr lang="ja-JP" altLang="en-US" sz="4000" dirty="0" smtClean="0">
                      <a:solidFill>
                        <a:srgbClr val="0070C0"/>
                      </a:solidFill>
                    </a:rPr>
                    <a:t>ます</a:t>
                  </a:r>
                  <a:endParaRPr lang="ja-JP" altLang="en-US" sz="4000" dirty="0">
                    <a:solidFill>
                      <a:srgbClr val="0070C0"/>
                    </a:solidFill>
                  </a:endParaRPr>
                </a:p>
              </p:txBody>
            </p:sp>
            <p:sp>
              <p:nvSpPr>
                <p:cNvPr id="31" name="テキスト ボックス 30"/>
                <p:cNvSpPr txBox="1">
                  <a:spLocks noChangeArrowheads="1"/>
                </p:cNvSpPr>
                <p:nvPr/>
              </p:nvSpPr>
              <p:spPr bwMode="auto">
                <a:xfrm>
                  <a:off x="1979712" y="5085184"/>
                  <a:ext cx="2160240"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行</a:t>
                  </a:r>
                  <a:r>
                    <a:rPr lang="ja-JP" altLang="en-US" sz="4000" dirty="0" smtClean="0">
                      <a:solidFill>
                        <a:srgbClr val="C00000"/>
                      </a:solidFill>
                    </a:rPr>
                    <a:t>け</a:t>
                  </a:r>
                  <a:r>
                    <a:rPr lang="ja-JP" altLang="en-US" sz="4000" dirty="0" smtClean="0">
                      <a:solidFill>
                        <a:srgbClr val="0070C0"/>
                      </a:solidFill>
                    </a:rPr>
                    <a:t>ば</a:t>
                  </a:r>
                  <a:endParaRPr lang="ja-JP" altLang="en-US" sz="4000" dirty="0">
                    <a:solidFill>
                      <a:srgbClr val="0070C0"/>
                    </a:solidFill>
                  </a:endParaRPr>
                </a:p>
              </p:txBody>
            </p:sp>
            <p:sp>
              <p:nvSpPr>
                <p:cNvPr id="32" name="テキスト ボックス 31"/>
                <p:cNvSpPr txBox="1">
                  <a:spLocks noChangeArrowheads="1"/>
                </p:cNvSpPr>
                <p:nvPr/>
              </p:nvSpPr>
              <p:spPr bwMode="auto">
                <a:xfrm>
                  <a:off x="1979712" y="5805264"/>
                  <a:ext cx="2160240"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行</a:t>
                  </a:r>
                  <a:r>
                    <a:rPr lang="ja-JP" altLang="en-US" sz="4000" dirty="0" smtClean="0">
                      <a:solidFill>
                        <a:srgbClr val="C00000"/>
                      </a:solidFill>
                    </a:rPr>
                    <a:t>け</a:t>
                  </a:r>
                  <a:r>
                    <a:rPr lang="ja-JP" altLang="en-US" dirty="0" smtClean="0">
                      <a:solidFill>
                        <a:srgbClr val="C00000"/>
                      </a:solidFill>
                    </a:rPr>
                    <a:t>　</a:t>
                  </a:r>
                  <a:endParaRPr lang="ja-JP" altLang="en-US" sz="4000" dirty="0">
                    <a:solidFill>
                      <a:srgbClr val="0070C0"/>
                    </a:solidFill>
                  </a:endParaRPr>
                </a:p>
              </p:txBody>
            </p:sp>
            <p:cxnSp>
              <p:nvCxnSpPr>
                <p:cNvPr id="37" name="直線コネクタ 36"/>
                <p:cNvCxnSpPr>
                  <a:stCxn id="27" idx="3"/>
                  <a:endCxn id="28" idx="1"/>
                </p:cNvCxnSpPr>
                <p:nvPr/>
              </p:nvCxnSpPr>
              <p:spPr>
                <a:xfrm flipV="1">
                  <a:off x="1469110" y="3278887"/>
                  <a:ext cx="510602" cy="14401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1475656" y="4005064"/>
                  <a:ext cx="504056" cy="7200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a:spLocks noChangeArrowheads="1"/>
                </p:cNvSpPr>
                <p:nvPr/>
              </p:nvSpPr>
              <p:spPr bwMode="auto">
                <a:xfrm>
                  <a:off x="4139952" y="2924944"/>
                  <a:ext cx="1512168" cy="707886"/>
                </a:xfrm>
                <a:prstGeom prst="rect">
                  <a:avLst/>
                </a:prstGeom>
                <a:solidFill>
                  <a:schemeClr val="bg1"/>
                </a:solidFill>
                <a:ln w="9525">
                  <a:solidFill>
                    <a:schemeClr val="tx2"/>
                  </a:solidFill>
                  <a:miter lim="800000"/>
                  <a:headEnd/>
                  <a:tailEnd/>
                </a:ln>
              </p:spPr>
              <p:txBody>
                <a:bodyPr wrap="square">
                  <a:spAutoFit/>
                </a:bodyPr>
                <a:lstStyle/>
                <a:p>
                  <a:r>
                    <a:rPr lang="ja-JP" altLang="en-US" sz="4000" dirty="0" smtClean="0"/>
                    <a:t>行</a:t>
                  </a:r>
                  <a:r>
                    <a:rPr lang="ja-JP" altLang="en-US" sz="4000" dirty="0" smtClean="0">
                      <a:solidFill>
                        <a:srgbClr val="C00000"/>
                      </a:solidFill>
                    </a:rPr>
                    <a:t>こ</a:t>
                  </a:r>
                  <a:r>
                    <a:rPr lang="ja-JP" altLang="en-US" sz="4000" dirty="0" smtClean="0">
                      <a:solidFill>
                        <a:srgbClr val="0070C0"/>
                      </a:solidFill>
                    </a:rPr>
                    <a:t>う　</a:t>
                  </a:r>
                  <a:endParaRPr lang="ja-JP" altLang="en-US" sz="4000" dirty="0">
                    <a:solidFill>
                      <a:srgbClr val="0070C0"/>
                    </a:solidFill>
                  </a:endParaRPr>
                </a:p>
              </p:txBody>
            </p:sp>
          </p:grpSp>
        </p:grpSp>
      </p:grpSp>
      <p:sp>
        <p:nvSpPr>
          <p:cNvPr id="34" name="正方形/長方形 33"/>
          <p:cNvSpPr/>
          <p:nvPr/>
        </p:nvSpPr>
        <p:spPr>
          <a:xfrm>
            <a:off x="4644008" y="2852936"/>
            <a:ext cx="504056" cy="36004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804248" y="2852936"/>
            <a:ext cx="504056" cy="72008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dissolv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dissolv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dissolve">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 grpId="0" animBg="1"/>
      <p:bldP spid="46" grpId="0" animBg="1"/>
      <p:bldP spid="43" grpId="0" animBg="1"/>
      <p:bldP spid="34" grpId="0" animBg="1"/>
      <p:bldP spid="2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5576" y="188640"/>
            <a:ext cx="7704856" cy="646331"/>
          </a:xfrm>
          <a:prstGeom prst="rect">
            <a:avLst/>
          </a:prstGeom>
          <a:solidFill>
            <a:schemeClr val="accent3"/>
          </a:solidFill>
          <a:ln>
            <a:noFill/>
          </a:ln>
          <a:effectLst>
            <a:outerShdw blurRad="50800" dist="88900" dir="5400000" algn="t" rotWithShape="0">
              <a:srgbClr val="00B0F0">
                <a:alpha val="40000"/>
              </a:srgbClr>
            </a:outerShdw>
            <a:softEdge rad="31750"/>
          </a:effectLst>
        </p:spPr>
        <p:txBody>
          <a:bodyPr wrap="square" rtlCol="0">
            <a:spAutoFit/>
          </a:bodyPr>
          <a:lstStyle/>
          <a:p>
            <a:pPr indent="92075"/>
            <a:r>
              <a:rPr lang="ja-JP" altLang="en-US" sz="3600" dirty="0" smtClean="0">
                <a:solidFill>
                  <a:schemeClr val="accent4"/>
                </a:solidFill>
              </a:rPr>
              <a:t>人は他者との関わりの中で生きている</a:t>
            </a:r>
            <a:endParaRPr kumimoji="1" lang="ja-JP" altLang="en-US" sz="3600" dirty="0">
              <a:solidFill>
                <a:schemeClr val="accent4"/>
              </a:solidFill>
            </a:endParaRPr>
          </a:p>
        </p:txBody>
      </p:sp>
      <p:sp>
        <p:nvSpPr>
          <p:cNvPr id="3" name="テキスト ボックス 2"/>
          <p:cNvSpPr txBox="1"/>
          <p:nvPr/>
        </p:nvSpPr>
        <p:spPr>
          <a:xfrm>
            <a:off x="1187624" y="980728"/>
            <a:ext cx="7056784" cy="1200329"/>
          </a:xfrm>
          <a:prstGeom prst="rect">
            <a:avLst/>
          </a:prstGeom>
          <a:solidFill>
            <a:schemeClr val="accent3">
              <a:lumMod val="95000"/>
            </a:schemeClr>
          </a:solidFill>
          <a:ln>
            <a:noFill/>
          </a:ln>
          <a:effectLst>
            <a:softEdge rad="63500"/>
          </a:effectLst>
        </p:spPr>
        <p:txBody>
          <a:bodyPr wrap="square" rtlCol="0">
            <a:spAutoFit/>
          </a:bodyPr>
          <a:lstStyle/>
          <a:p>
            <a:pPr indent="92075"/>
            <a:r>
              <a:rPr lang="ja-JP" altLang="en-US" sz="3600" dirty="0" smtClean="0">
                <a:solidFill>
                  <a:schemeClr val="accent4"/>
                </a:solidFill>
              </a:rPr>
              <a:t>自分の中に相手があり</a:t>
            </a:r>
            <a:endParaRPr lang="en-US" altLang="ja-JP" sz="3600" dirty="0" smtClean="0">
              <a:solidFill>
                <a:schemeClr val="accent4"/>
              </a:solidFill>
            </a:endParaRPr>
          </a:p>
          <a:p>
            <a:pPr indent="92075"/>
            <a:r>
              <a:rPr lang="ja-JP" altLang="en-US" sz="3600" dirty="0" smtClean="0">
                <a:solidFill>
                  <a:schemeClr val="accent4"/>
                </a:solidFill>
              </a:rPr>
              <a:t>　　　　　　　相手の中に自分がある</a:t>
            </a:r>
            <a:endParaRPr kumimoji="1" lang="ja-JP" altLang="en-US" sz="3600" dirty="0">
              <a:solidFill>
                <a:schemeClr val="accent4"/>
              </a:solidFill>
            </a:endParaRPr>
          </a:p>
        </p:txBody>
      </p:sp>
      <p:grpSp>
        <p:nvGrpSpPr>
          <p:cNvPr id="20" name="グループ化 10"/>
          <p:cNvGrpSpPr>
            <a:grpSpLocks/>
          </p:cNvGrpSpPr>
          <p:nvPr/>
        </p:nvGrpSpPr>
        <p:grpSpPr bwMode="auto">
          <a:xfrm rot="1817347">
            <a:off x="3060810" y="2371887"/>
            <a:ext cx="882579" cy="813832"/>
            <a:chOff x="3419475" y="5157788"/>
            <a:chExt cx="1512888" cy="1439862"/>
          </a:xfrm>
        </p:grpSpPr>
        <p:sp>
          <p:nvSpPr>
            <p:cNvPr id="21"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2"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3"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4"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5"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6"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27" name="グループ化 17"/>
          <p:cNvGrpSpPr>
            <a:grpSpLocks/>
          </p:cNvGrpSpPr>
          <p:nvPr/>
        </p:nvGrpSpPr>
        <p:grpSpPr bwMode="auto">
          <a:xfrm rot="1360896">
            <a:off x="5394477" y="2199392"/>
            <a:ext cx="933643" cy="1091818"/>
            <a:chOff x="6804024" y="2578327"/>
            <a:chExt cx="1574800" cy="2290536"/>
          </a:xfrm>
        </p:grpSpPr>
        <p:sp>
          <p:nvSpPr>
            <p:cNvPr id="28"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9"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0"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1" name="Freeform 32"/>
            <p:cNvSpPr>
              <a:spLocks/>
            </p:cNvSpPr>
            <p:nvPr/>
          </p:nvSpPr>
          <p:spPr bwMode="auto">
            <a:xfrm>
              <a:off x="6804024" y="2578327"/>
              <a:ext cx="1574800" cy="1612672"/>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32"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33"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53" name="グループ化 52"/>
          <p:cNvGrpSpPr/>
          <p:nvPr/>
        </p:nvGrpSpPr>
        <p:grpSpPr>
          <a:xfrm>
            <a:off x="1403648" y="2060848"/>
            <a:ext cx="1656184" cy="1440160"/>
            <a:chOff x="1331640" y="2780928"/>
            <a:chExt cx="1656184" cy="1440160"/>
          </a:xfrm>
        </p:grpSpPr>
        <p:sp>
          <p:nvSpPr>
            <p:cNvPr id="50" name="円/楕円 49"/>
            <p:cNvSpPr/>
            <p:nvPr/>
          </p:nvSpPr>
          <p:spPr>
            <a:xfrm>
              <a:off x="1331640" y="2780928"/>
              <a:ext cx="1656184" cy="1440160"/>
            </a:xfrm>
            <a:prstGeom prst="ellipse">
              <a:avLst/>
            </a:prstGeom>
            <a:solidFill>
              <a:srgbClr val="FFFF6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1739202" y="3024383"/>
              <a:ext cx="797702" cy="888282"/>
              <a:chOff x="1739202" y="3024383"/>
              <a:chExt cx="797702" cy="888282"/>
            </a:xfrm>
          </p:grpSpPr>
          <p:grpSp>
            <p:nvGrpSpPr>
              <p:cNvPr id="43" name="グループ化 17"/>
              <p:cNvGrpSpPr>
                <a:grpSpLocks/>
              </p:cNvGrpSpPr>
              <p:nvPr/>
            </p:nvGrpSpPr>
            <p:grpSpPr bwMode="auto">
              <a:xfrm rot="20504988" flipH="1">
                <a:off x="1739202" y="3024383"/>
                <a:ext cx="777734" cy="888282"/>
                <a:chOff x="6877050" y="2577549"/>
                <a:chExt cx="1592188" cy="2291314"/>
              </a:xfrm>
            </p:grpSpPr>
            <p:sp>
              <p:nvSpPr>
                <p:cNvPr id="44"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5"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6"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7" name="Freeform 32"/>
                <p:cNvSpPr>
                  <a:spLocks/>
                </p:cNvSpPr>
                <p:nvPr/>
              </p:nvSpPr>
              <p:spPr bwMode="auto">
                <a:xfrm>
                  <a:off x="6910929" y="2577549"/>
                  <a:ext cx="1558309" cy="161345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9"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51" name="円弧 50"/>
              <p:cNvSpPr/>
              <p:nvPr/>
            </p:nvSpPr>
            <p:spPr>
              <a:xfrm rot="10593730">
                <a:off x="2136281" y="3368617"/>
                <a:ext cx="400623" cy="430655"/>
              </a:xfrm>
              <a:prstGeom prst="arc">
                <a:avLst>
                  <a:gd name="adj1" fmla="val 16200000"/>
                  <a:gd name="adj2" fmla="val 1927135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1" name="グループ化 60"/>
          <p:cNvGrpSpPr/>
          <p:nvPr/>
        </p:nvGrpSpPr>
        <p:grpSpPr>
          <a:xfrm>
            <a:off x="6156176" y="2132856"/>
            <a:ext cx="1368152" cy="1296144"/>
            <a:chOff x="6300192" y="2780928"/>
            <a:chExt cx="1368152" cy="1296144"/>
          </a:xfrm>
        </p:grpSpPr>
        <p:sp>
          <p:nvSpPr>
            <p:cNvPr id="41" name="円/楕円 40"/>
            <p:cNvSpPr/>
            <p:nvPr/>
          </p:nvSpPr>
          <p:spPr>
            <a:xfrm>
              <a:off x="6300192" y="2780928"/>
              <a:ext cx="1368152" cy="1296144"/>
            </a:xfrm>
            <a:prstGeom prst="ellipse">
              <a:avLst/>
            </a:prstGeom>
            <a:solidFill>
              <a:srgbClr val="FFFF6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10"/>
            <p:cNvGrpSpPr>
              <a:grpSpLocks/>
            </p:cNvGrpSpPr>
            <p:nvPr/>
          </p:nvGrpSpPr>
          <p:grpSpPr bwMode="auto">
            <a:xfrm rot="20659155" flipH="1">
              <a:off x="6598492" y="3005678"/>
              <a:ext cx="694419" cy="704451"/>
              <a:chOff x="3419475" y="5157788"/>
              <a:chExt cx="1512888" cy="1439862"/>
            </a:xfrm>
          </p:grpSpPr>
          <p:sp>
            <p:nvSpPr>
              <p:cNvPr id="55"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6"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57"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58"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9"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60"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cxnSp>
        <p:nvCxnSpPr>
          <p:cNvPr id="63" name="直線矢印コネクタ 62"/>
          <p:cNvCxnSpPr/>
          <p:nvPr/>
        </p:nvCxnSpPr>
        <p:spPr>
          <a:xfrm>
            <a:off x="4139952" y="2780928"/>
            <a:ext cx="936104" cy="0"/>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39552" y="3429000"/>
            <a:ext cx="8208912" cy="1077218"/>
          </a:xfrm>
          <a:prstGeom prst="rect">
            <a:avLst/>
          </a:prstGeom>
          <a:noFill/>
          <a:ln>
            <a:noFill/>
          </a:ln>
          <a:effectLst>
            <a:softEdge rad="31750"/>
          </a:effectLst>
        </p:spPr>
        <p:txBody>
          <a:bodyPr wrap="square" rtlCol="0">
            <a:spAutoFit/>
          </a:bodyPr>
          <a:lstStyle/>
          <a:p>
            <a:pPr indent="92075"/>
            <a:r>
              <a:rPr lang="ja-JP" altLang="en-US" sz="3200" dirty="0" smtClean="0">
                <a:solidFill>
                  <a:schemeClr val="accent4"/>
                </a:solidFill>
              </a:rPr>
              <a:t>「チョーダイ」のような相互交渉の場合、</a:t>
            </a:r>
            <a:endParaRPr lang="en-US" altLang="ja-JP" sz="3200" dirty="0" smtClean="0">
              <a:solidFill>
                <a:schemeClr val="accent4"/>
              </a:solidFill>
            </a:endParaRPr>
          </a:p>
          <a:p>
            <a:pPr indent="92075"/>
            <a:r>
              <a:rPr kumimoji="1" lang="ja-JP" altLang="en-US" sz="3200" dirty="0" smtClean="0">
                <a:solidFill>
                  <a:schemeClr val="accent4"/>
                </a:solidFill>
              </a:rPr>
              <a:t>　　　　　その気持ち・意図と、ことばの表現は</a:t>
            </a:r>
            <a:endParaRPr kumimoji="1" lang="ja-JP" altLang="en-US" sz="3200" dirty="0">
              <a:solidFill>
                <a:schemeClr val="accent4"/>
              </a:solidFill>
            </a:endParaRPr>
          </a:p>
        </p:txBody>
      </p:sp>
      <p:sp>
        <p:nvSpPr>
          <p:cNvPr id="66" name="テキスト ボックス 65"/>
          <p:cNvSpPr txBox="1"/>
          <p:nvPr/>
        </p:nvSpPr>
        <p:spPr>
          <a:xfrm>
            <a:off x="827584" y="4509120"/>
            <a:ext cx="7776864" cy="646331"/>
          </a:xfrm>
          <a:prstGeom prst="rect">
            <a:avLst/>
          </a:prstGeom>
          <a:solidFill>
            <a:srgbClr val="FFD9FF"/>
          </a:solidFill>
          <a:ln>
            <a:noFill/>
          </a:ln>
          <a:effectLst>
            <a:glow rad="101600">
              <a:schemeClr val="accent2">
                <a:satMod val="175000"/>
                <a:alpha val="40000"/>
              </a:schemeClr>
            </a:glow>
            <a:softEdge rad="31750"/>
          </a:effectLst>
        </p:spPr>
        <p:txBody>
          <a:bodyPr wrap="square" rtlCol="0">
            <a:spAutoFit/>
          </a:bodyPr>
          <a:lstStyle/>
          <a:p>
            <a:pPr indent="92075"/>
            <a:r>
              <a:rPr lang="ja-JP" altLang="en-US" sz="3600" dirty="0" smtClean="0">
                <a:solidFill>
                  <a:schemeClr val="accent4"/>
                </a:solidFill>
              </a:rPr>
              <a:t>豊富な受け手の機会によって育まれる</a:t>
            </a:r>
            <a:endParaRPr kumimoji="1" lang="ja-JP" altLang="en-US" sz="3600" dirty="0">
              <a:solidFill>
                <a:schemeClr val="accent4"/>
              </a:solidFill>
            </a:endParaRPr>
          </a:p>
        </p:txBody>
      </p:sp>
      <p:sp>
        <p:nvSpPr>
          <p:cNvPr id="67" name="テキスト ボックス 66"/>
          <p:cNvSpPr txBox="1"/>
          <p:nvPr/>
        </p:nvSpPr>
        <p:spPr>
          <a:xfrm>
            <a:off x="0" y="5229200"/>
            <a:ext cx="9144000" cy="1569660"/>
          </a:xfrm>
          <a:prstGeom prst="rect">
            <a:avLst/>
          </a:prstGeom>
          <a:solidFill>
            <a:srgbClr val="CCFFFF"/>
          </a:solidFill>
          <a:ln>
            <a:noFill/>
          </a:ln>
          <a:effectLst>
            <a:softEdge rad="317500"/>
          </a:effectLst>
        </p:spPr>
        <p:txBody>
          <a:bodyPr wrap="square" rtlCol="0">
            <a:spAutoFit/>
          </a:bodyPr>
          <a:lstStyle/>
          <a:p>
            <a:pPr indent="92075"/>
            <a:r>
              <a:rPr lang="ja-JP" altLang="en-US" sz="3200" dirty="0" smtClean="0">
                <a:solidFill>
                  <a:schemeClr val="accent4"/>
                </a:solidFill>
              </a:rPr>
              <a:t>　そしてそれが、「あげもらい」や「受身・使役」などの</a:t>
            </a:r>
            <a:endParaRPr lang="en-US" altLang="ja-JP" sz="3200" dirty="0" smtClean="0">
              <a:solidFill>
                <a:schemeClr val="accent4"/>
              </a:solidFill>
            </a:endParaRPr>
          </a:p>
          <a:p>
            <a:pPr indent="92075"/>
            <a:r>
              <a:rPr lang="ja-JP" altLang="en-US" sz="3200" dirty="0" smtClean="0">
                <a:solidFill>
                  <a:schemeClr val="accent4"/>
                </a:solidFill>
              </a:rPr>
              <a:t>　　　　高度な社会性を持つことばの習得に</a:t>
            </a:r>
            <a:endParaRPr lang="en-US" altLang="ja-JP" sz="3200" dirty="0" smtClean="0">
              <a:solidFill>
                <a:schemeClr val="accent4"/>
              </a:solidFill>
            </a:endParaRPr>
          </a:p>
          <a:p>
            <a:pPr indent="92075"/>
            <a:r>
              <a:rPr lang="ja-JP" altLang="en-US" sz="3200" dirty="0" smtClean="0">
                <a:solidFill>
                  <a:schemeClr val="accent4"/>
                </a:solidFill>
              </a:rPr>
              <a:t>　　　　　　　　　　　　　　繋がって行くのではないか</a:t>
            </a:r>
            <a:endParaRPr kumimoji="1" lang="ja-JP" altLang="en-US" sz="32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par>
                                <p:cTn id="21" presetID="9"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dissolve">
                                      <p:cBhvr>
                                        <p:cTn id="23" dur="500"/>
                                        <p:tgtEl>
                                          <p:spTgt spid="61"/>
                                        </p:tgtEl>
                                      </p:cBhvr>
                                    </p:animEffect>
                                  </p:childTnLst>
                                </p:cTn>
                              </p:par>
                              <p:par>
                                <p:cTn id="24" presetID="9"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dissolv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dissolve">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dissolve">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dissolve">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 grpId="0"/>
      <p:bldP spid="66" grpId="0" animBg="1"/>
      <p:bldP spid="6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51720" y="260648"/>
            <a:ext cx="5112568" cy="707886"/>
          </a:xfrm>
          <a:prstGeom prst="rect">
            <a:avLst/>
          </a:prstGeom>
          <a:solidFill>
            <a:srgbClr val="FFFF66"/>
          </a:solidFill>
          <a:ln>
            <a:noFill/>
          </a:ln>
          <a:effectLst>
            <a:outerShdw blurRad="50800" dist="101600" dir="5400000" algn="t" rotWithShape="0">
              <a:srgbClr val="99FF99">
                <a:alpha val="40000"/>
              </a:srgbClr>
            </a:outerShdw>
          </a:effectLst>
        </p:spPr>
        <p:txBody>
          <a:bodyPr wrap="square" rtlCol="0">
            <a:spAutoFit/>
          </a:bodyPr>
          <a:lstStyle/>
          <a:p>
            <a:pPr indent="92075"/>
            <a:r>
              <a:rPr lang="ja-JP" altLang="en-US" sz="4000" dirty="0" smtClean="0">
                <a:solidFill>
                  <a:schemeClr val="accent4"/>
                </a:solidFill>
              </a:rPr>
              <a:t>　助動詞の学習例①</a:t>
            </a:r>
            <a:endParaRPr kumimoji="1" lang="ja-JP" altLang="en-US" sz="4000" dirty="0">
              <a:solidFill>
                <a:schemeClr val="accent4"/>
              </a:solidFill>
            </a:endParaRPr>
          </a:p>
        </p:txBody>
      </p:sp>
      <p:sp>
        <p:nvSpPr>
          <p:cNvPr id="5" name="テキスト ボックス 4"/>
          <p:cNvSpPr txBox="1"/>
          <p:nvPr/>
        </p:nvSpPr>
        <p:spPr>
          <a:xfrm>
            <a:off x="467544" y="1268760"/>
            <a:ext cx="8352928" cy="707886"/>
          </a:xfrm>
          <a:prstGeom prst="rect">
            <a:avLst/>
          </a:prstGeom>
          <a:solidFill>
            <a:srgbClr val="CCFFFF"/>
          </a:solidFill>
          <a:ln>
            <a:noFill/>
          </a:ln>
          <a:effectLst>
            <a:glow rad="101600">
              <a:schemeClr val="accent2">
                <a:satMod val="175000"/>
                <a:alpha val="40000"/>
              </a:schemeClr>
            </a:glow>
          </a:effectLst>
        </p:spPr>
        <p:txBody>
          <a:bodyPr wrap="square" rtlCol="0">
            <a:spAutoFit/>
          </a:bodyPr>
          <a:lstStyle/>
          <a:p>
            <a:pPr indent="92075"/>
            <a:r>
              <a:rPr lang="ja-JP" altLang="en-US" sz="4000" dirty="0" smtClean="0">
                <a:solidFill>
                  <a:schemeClr val="accent4"/>
                </a:solidFill>
              </a:rPr>
              <a:t>助動詞だけを取り出して語用的に使う</a:t>
            </a:r>
            <a:endParaRPr kumimoji="1" lang="ja-JP" altLang="en-US" sz="4000" dirty="0">
              <a:solidFill>
                <a:schemeClr val="accent4"/>
              </a:solidFill>
            </a:endParaRPr>
          </a:p>
        </p:txBody>
      </p:sp>
      <p:pic>
        <p:nvPicPr>
          <p:cNvPr id="6" name="Picture 1"/>
          <p:cNvPicPr>
            <a:picLocks noChangeAspect="1" noChangeArrowheads="1"/>
          </p:cNvPicPr>
          <p:nvPr/>
        </p:nvPicPr>
        <p:blipFill>
          <a:blip r:embed="rId2" cstate="print"/>
          <a:srcRect t="40514" r="70541" b="8574"/>
          <a:stretch>
            <a:fillRect/>
          </a:stretch>
        </p:blipFill>
        <p:spPr bwMode="auto">
          <a:xfrm>
            <a:off x="323528" y="3140968"/>
            <a:ext cx="1475656" cy="1376589"/>
          </a:xfrm>
          <a:prstGeom prst="rect">
            <a:avLst/>
          </a:prstGeom>
          <a:noFill/>
          <a:ln w="9525">
            <a:noFill/>
            <a:miter lim="800000"/>
            <a:headEnd/>
            <a:tailEnd/>
          </a:ln>
        </p:spPr>
      </p:pic>
      <p:grpSp>
        <p:nvGrpSpPr>
          <p:cNvPr id="7" name="グループ化 33"/>
          <p:cNvGrpSpPr>
            <a:grpSpLocks/>
          </p:cNvGrpSpPr>
          <p:nvPr/>
        </p:nvGrpSpPr>
        <p:grpSpPr bwMode="auto">
          <a:xfrm>
            <a:off x="7668344" y="3212976"/>
            <a:ext cx="936104" cy="1152128"/>
            <a:chOff x="7523163" y="1144571"/>
            <a:chExt cx="1225550" cy="2376487"/>
          </a:xfrm>
        </p:grpSpPr>
        <p:sp>
          <p:nvSpPr>
            <p:cNvPr id="8"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0"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1"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2"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3"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4"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24" name="テキスト ボックス 23"/>
          <p:cNvSpPr txBox="1"/>
          <p:nvPr/>
        </p:nvSpPr>
        <p:spPr>
          <a:xfrm>
            <a:off x="1979712" y="2204864"/>
            <a:ext cx="5472608" cy="707886"/>
          </a:xfrm>
          <a:prstGeom prst="rect">
            <a:avLst/>
          </a:prstGeom>
          <a:noFill/>
          <a:ln>
            <a:noFill/>
          </a:ln>
        </p:spPr>
        <p:txBody>
          <a:bodyPr wrap="square" rtlCol="0">
            <a:spAutoFit/>
          </a:bodyPr>
          <a:lstStyle/>
          <a:p>
            <a:pPr indent="92075"/>
            <a:r>
              <a:rPr lang="ja-JP" altLang="en-US" sz="4000" b="1" dirty="0" smtClean="0">
                <a:solidFill>
                  <a:srgbClr val="002060"/>
                </a:solidFill>
              </a:rPr>
              <a:t>◉</a:t>
            </a:r>
            <a:r>
              <a:rPr lang="ja-JP" altLang="en-US" sz="4000" dirty="0" smtClean="0">
                <a:solidFill>
                  <a:schemeClr val="accent4"/>
                </a:solidFill>
              </a:rPr>
              <a:t>否定のときは「</a:t>
            </a:r>
            <a:r>
              <a:rPr lang="en-US" altLang="ja-JP" sz="2400" b="1" dirty="0" smtClean="0">
                <a:solidFill>
                  <a:schemeClr val="accent4"/>
                </a:solidFill>
              </a:rPr>
              <a:t>※※</a:t>
            </a:r>
            <a:r>
              <a:rPr lang="ja-JP" altLang="en-US" sz="4000" dirty="0" smtClean="0">
                <a:solidFill>
                  <a:srgbClr val="C00000"/>
                </a:solidFill>
              </a:rPr>
              <a:t>ナイ」</a:t>
            </a:r>
            <a:endParaRPr kumimoji="1" lang="ja-JP" altLang="en-US" sz="4000" dirty="0">
              <a:solidFill>
                <a:srgbClr val="C00000"/>
              </a:solidFill>
            </a:endParaRPr>
          </a:p>
        </p:txBody>
      </p:sp>
      <p:sp>
        <p:nvSpPr>
          <p:cNvPr id="25" name="テキスト ボックス 24"/>
          <p:cNvSpPr txBox="1"/>
          <p:nvPr/>
        </p:nvSpPr>
        <p:spPr>
          <a:xfrm>
            <a:off x="1979712" y="3140968"/>
            <a:ext cx="5472608" cy="707886"/>
          </a:xfrm>
          <a:prstGeom prst="rect">
            <a:avLst/>
          </a:prstGeom>
          <a:noFill/>
          <a:ln>
            <a:noFill/>
          </a:ln>
        </p:spPr>
        <p:txBody>
          <a:bodyPr wrap="square" rtlCol="0">
            <a:spAutoFit/>
          </a:bodyPr>
          <a:lstStyle/>
          <a:p>
            <a:pPr indent="92075"/>
            <a:r>
              <a:rPr lang="ja-JP" altLang="en-US" sz="4000" b="1" dirty="0" smtClean="0">
                <a:solidFill>
                  <a:srgbClr val="002060"/>
                </a:solidFill>
              </a:rPr>
              <a:t>◉</a:t>
            </a:r>
            <a:r>
              <a:rPr lang="ja-JP" altLang="en-US" sz="4000" dirty="0" smtClean="0">
                <a:solidFill>
                  <a:schemeClr val="accent4"/>
                </a:solidFill>
              </a:rPr>
              <a:t>要望のときは「</a:t>
            </a:r>
            <a:r>
              <a:rPr lang="en-US" altLang="ja-JP" sz="2400" b="1" dirty="0" smtClean="0">
                <a:solidFill>
                  <a:schemeClr val="accent4"/>
                </a:solidFill>
              </a:rPr>
              <a:t>※※</a:t>
            </a:r>
            <a:r>
              <a:rPr lang="ja-JP" altLang="en-US" sz="4000" dirty="0" smtClean="0">
                <a:solidFill>
                  <a:srgbClr val="C00000"/>
                </a:solidFill>
              </a:rPr>
              <a:t>タイ</a:t>
            </a:r>
            <a:r>
              <a:rPr lang="ja-JP" altLang="en-US" sz="4000" dirty="0" smtClean="0">
                <a:solidFill>
                  <a:schemeClr val="accent4"/>
                </a:solidFill>
              </a:rPr>
              <a:t>」</a:t>
            </a:r>
            <a:endParaRPr kumimoji="1" lang="ja-JP" altLang="en-US" sz="4000" dirty="0">
              <a:solidFill>
                <a:schemeClr val="accent4"/>
              </a:solidFill>
            </a:endParaRPr>
          </a:p>
        </p:txBody>
      </p:sp>
      <p:sp>
        <p:nvSpPr>
          <p:cNvPr id="26" name="テキスト ボックス 25"/>
          <p:cNvSpPr txBox="1"/>
          <p:nvPr/>
        </p:nvSpPr>
        <p:spPr>
          <a:xfrm>
            <a:off x="1979712" y="4077072"/>
            <a:ext cx="5472608" cy="707886"/>
          </a:xfrm>
          <a:prstGeom prst="rect">
            <a:avLst/>
          </a:prstGeom>
          <a:noFill/>
          <a:ln>
            <a:noFill/>
          </a:ln>
        </p:spPr>
        <p:txBody>
          <a:bodyPr wrap="square" rtlCol="0">
            <a:spAutoFit/>
          </a:bodyPr>
          <a:lstStyle/>
          <a:p>
            <a:pPr indent="92075"/>
            <a:r>
              <a:rPr lang="ja-JP" altLang="en-US" sz="4000" b="1" dirty="0" smtClean="0">
                <a:solidFill>
                  <a:srgbClr val="002060"/>
                </a:solidFill>
              </a:rPr>
              <a:t>◉</a:t>
            </a:r>
            <a:r>
              <a:rPr lang="ja-JP" altLang="en-US" sz="4000" dirty="0" smtClean="0">
                <a:solidFill>
                  <a:schemeClr val="accent4"/>
                </a:solidFill>
              </a:rPr>
              <a:t>過去のときは「</a:t>
            </a:r>
            <a:r>
              <a:rPr lang="en-US" altLang="ja-JP" sz="2400" b="1" dirty="0" smtClean="0">
                <a:solidFill>
                  <a:schemeClr val="accent4"/>
                </a:solidFill>
              </a:rPr>
              <a:t>※※</a:t>
            </a:r>
            <a:r>
              <a:rPr lang="ja-JP" altLang="en-US" sz="4000" dirty="0" smtClean="0">
                <a:solidFill>
                  <a:srgbClr val="C00000"/>
                </a:solidFill>
              </a:rPr>
              <a:t>タ</a:t>
            </a:r>
            <a:r>
              <a:rPr lang="ja-JP" altLang="en-US" sz="4000" dirty="0" smtClean="0">
                <a:solidFill>
                  <a:schemeClr val="accent4"/>
                </a:solidFill>
              </a:rPr>
              <a:t>」</a:t>
            </a:r>
            <a:endParaRPr kumimoji="1" lang="ja-JP" altLang="en-US" sz="4000" dirty="0">
              <a:solidFill>
                <a:schemeClr val="accent4"/>
              </a:solidFill>
            </a:endParaRPr>
          </a:p>
        </p:txBody>
      </p:sp>
      <p:sp>
        <p:nvSpPr>
          <p:cNvPr id="27" name="テキスト ボックス 26"/>
          <p:cNvSpPr txBox="1"/>
          <p:nvPr/>
        </p:nvSpPr>
        <p:spPr>
          <a:xfrm>
            <a:off x="1979712" y="5013176"/>
            <a:ext cx="5472608" cy="707886"/>
          </a:xfrm>
          <a:prstGeom prst="rect">
            <a:avLst/>
          </a:prstGeom>
          <a:noFill/>
          <a:ln>
            <a:noFill/>
          </a:ln>
        </p:spPr>
        <p:txBody>
          <a:bodyPr wrap="square" rtlCol="0">
            <a:spAutoFit/>
          </a:bodyPr>
          <a:lstStyle/>
          <a:p>
            <a:pPr indent="92075"/>
            <a:r>
              <a:rPr lang="ja-JP" altLang="en-US" sz="4000" b="1" dirty="0" smtClean="0">
                <a:solidFill>
                  <a:srgbClr val="002060"/>
                </a:solidFill>
              </a:rPr>
              <a:t>◉</a:t>
            </a:r>
            <a:r>
              <a:rPr lang="ja-JP" altLang="en-US" sz="4000" dirty="0" smtClean="0">
                <a:solidFill>
                  <a:schemeClr val="accent4"/>
                </a:solidFill>
              </a:rPr>
              <a:t>要請のときは「</a:t>
            </a:r>
            <a:r>
              <a:rPr lang="en-US" altLang="ja-JP" sz="2400" b="1" dirty="0" smtClean="0">
                <a:solidFill>
                  <a:schemeClr val="accent4"/>
                </a:solidFill>
              </a:rPr>
              <a:t>※※</a:t>
            </a:r>
            <a:r>
              <a:rPr lang="ja-JP" altLang="en-US" sz="4000" dirty="0" smtClean="0">
                <a:solidFill>
                  <a:srgbClr val="C00000"/>
                </a:solidFill>
              </a:rPr>
              <a:t>テ</a:t>
            </a:r>
            <a:r>
              <a:rPr lang="ja-JP" altLang="en-US" sz="4000" dirty="0" smtClean="0">
                <a:solidFill>
                  <a:schemeClr val="accent4"/>
                </a:solidFill>
              </a:rPr>
              <a:t>」</a:t>
            </a:r>
            <a:endParaRPr kumimoji="1" lang="ja-JP" altLang="en-US" sz="4000" dirty="0">
              <a:solidFill>
                <a:schemeClr val="accent4"/>
              </a:solidFill>
            </a:endParaRPr>
          </a:p>
        </p:txBody>
      </p:sp>
      <p:sp>
        <p:nvSpPr>
          <p:cNvPr id="28" name="テキスト ボックス 27"/>
          <p:cNvSpPr txBox="1"/>
          <p:nvPr/>
        </p:nvSpPr>
        <p:spPr>
          <a:xfrm>
            <a:off x="7020272" y="5157192"/>
            <a:ext cx="1287760" cy="646331"/>
          </a:xfrm>
          <a:prstGeom prst="rect">
            <a:avLst/>
          </a:prstGeom>
          <a:noFill/>
          <a:ln>
            <a:noFill/>
          </a:ln>
        </p:spPr>
        <p:txBody>
          <a:bodyPr wrap="square" rtlCol="0">
            <a:spAutoFit/>
          </a:bodyPr>
          <a:lstStyle/>
          <a:p>
            <a:pPr indent="92075"/>
            <a:r>
              <a:rPr lang="ja-JP" altLang="en-US" sz="3600" dirty="0" smtClean="0">
                <a:solidFill>
                  <a:schemeClr val="accent4"/>
                </a:solidFill>
              </a:rPr>
              <a:t>など</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25" grpId="0"/>
      <p:bldP spid="26" grpId="0"/>
      <p:bldP spid="27" grpId="0"/>
      <p:bldP spid="2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t="40514" r="70541" b="8574"/>
          <a:stretch>
            <a:fillRect/>
          </a:stretch>
        </p:blipFill>
        <p:spPr bwMode="auto">
          <a:xfrm>
            <a:off x="467544" y="2276872"/>
            <a:ext cx="1475656" cy="1376589"/>
          </a:xfrm>
          <a:prstGeom prst="rect">
            <a:avLst/>
          </a:prstGeom>
          <a:noFill/>
          <a:ln w="9525">
            <a:noFill/>
            <a:miter lim="800000"/>
            <a:headEnd/>
            <a:tailEnd/>
          </a:ln>
        </p:spPr>
      </p:pic>
      <p:grpSp>
        <p:nvGrpSpPr>
          <p:cNvPr id="2" name="グループ化 33"/>
          <p:cNvGrpSpPr>
            <a:grpSpLocks/>
          </p:cNvGrpSpPr>
          <p:nvPr/>
        </p:nvGrpSpPr>
        <p:grpSpPr bwMode="auto">
          <a:xfrm>
            <a:off x="7884368" y="1916832"/>
            <a:ext cx="936104" cy="1368152"/>
            <a:chOff x="7523163" y="1144571"/>
            <a:chExt cx="1225550" cy="2376487"/>
          </a:xfrm>
        </p:grpSpPr>
        <p:sp>
          <p:nvSpPr>
            <p:cNvPr id="8"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0"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1"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2"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3"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4"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19" name="四角形吹き出し 18"/>
          <p:cNvSpPr/>
          <p:nvPr/>
        </p:nvSpPr>
        <p:spPr>
          <a:xfrm>
            <a:off x="4211960" y="1340768"/>
            <a:ext cx="3528392" cy="1224136"/>
          </a:xfrm>
          <a:prstGeom prst="wedgeRectCallout">
            <a:avLst>
              <a:gd name="adj1" fmla="val 56016"/>
              <a:gd name="adj2" fmla="val 33348"/>
            </a:avLst>
          </a:prstGeom>
          <a:solidFill>
            <a:schemeClr val="bg1"/>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食べてない</a:t>
            </a:r>
            <a:r>
              <a:rPr kumimoji="1" lang="ja-JP" altLang="en-US" sz="3200" dirty="0" smtClean="0">
                <a:solidFill>
                  <a:schemeClr val="accent4"/>
                </a:solidFill>
              </a:rPr>
              <a:t>ときは</a:t>
            </a:r>
            <a:endParaRPr kumimoji="1" lang="en-US" altLang="ja-JP" sz="3200" dirty="0" smtClean="0">
              <a:solidFill>
                <a:schemeClr val="accent4"/>
              </a:solidFill>
            </a:endParaRPr>
          </a:p>
          <a:p>
            <a:r>
              <a:rPr kumimoji="1" lang="ja-JP" altLang="en-US" sz="3200" dirty="0" smtClean="0">
                <a:solidFill>
                  <a:schemeClr val="accent4"/>
                </a:solidFill>
              </a:rPr>
              <a:t>「</a:t>
            </a:r>
            <a:r>
              <a:rPr lang="ja-JP" altLang="en-US" sz="2400" dirty="0" smtClean="0">
                <a:solidFill>
                  <a:schemeClr val="accent4"/>
                </a:solidFill>
              </a:rPr>
              <a:t>食べて</a:t>
            </a:r>
            <a:r>
              <a:rPr kumimoji="1" lang="ja-JP" altLang="en-US" sz="2400" dirty="0" smtClean="0">
                <a:solidFill>
                  <a:schemeClr val="accent4"/>
                </a:solidFill>
              </a:rPr>
              <a:t>・・</a:t>
            </a:r>
            <a:r>
              <a:rPr kumimoji="1" lang="ja-JP" altLang="en-US" sz="3600" dirty="0" smtClean="0">
                <a:solidFill>
                  <a:srgbClr val="C00000"/>
                </a:solidFill>
              </a:rPr>
              <a:t>ナイ</a:t>
            </a:r>
            <a:r>
              <a:rPr kumimoji="1" lang="ja-JP" altLang="en-US" sz="3200" dirty="0" smtClean="0">
                <a:solidFill>
                  <a:schemeClr val="accent4"/>
                </a:solidFill>
              </a:rPr>
              <a:t>」だよ</a:t>
            </a:r>
            <a:endParaRPr kumimoji="1" lang="ja-JP" altLang="en-US" sz="3200" dirty="0">
              <a:solidFill>
                <a:schemeClr val="accent4"/>
              </a:solidFill>
            </a:endParaRPr>
          </a:p>
        </p:txBody>
      </p:sp>
      <p:sp>
        <p:nvSpPr>
          <p:cNvPr id="20" name="四角形吹き出し 19"/>
          <p:cNvSpPr/>
          <p:nvPr/>
        </p:nvSpPr>
        <p:spPr>
          <a:xfrm>
            <a:off x="2411760" y="1916832"/>
            <a:ext cx="1656184" cy="648072"/>
          </a:xfrm>
          <a:prstGeom prst="wedgeRectCallout">
            <a:avLst>
              <a:gd name="adj1" fmla="val -68347"/>
              <a:gd name="adj2" fmla="val 3957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rgbClr val="C00000"/>
                </a:solidFill>
              </a:rPr>
              <a:t>ナーイ</a:t>
            </a:r>
            <a:endParaRPr kumimoji="1" lang="ja-JP" altLang="en-US" sz="3600" dirty="0">
              <a:solidFill>
                <a:srgbClr val="C00000"/>
              </a:solidFill>
            </a:endParaRPr>
          </a:p>
        </p:txBody>
      </p:sp>
      <p:sp>
        <p:nvSpPr>
          <p:cNvPr id="21" name="四角形吹き出し 20"/>
          <p:cNvSpPr/>
          <p:nvPr/>
        </p:nvSpPr>
        <p:spPr>
          <a:xfrm>
            <a:off x="4211960" y="2780928"/>
            <a:ext cx="3024336" cy="1296144"/>
          </a:xfrm>
          <a:prstGeom prst="wedgeRectCallout">
            <a:avLst>
              <a:gd name="adj1" fmla="val 66576"/>
              <a:gd name="adj2" fmla="val -28624"/>
            </a:avLst>
          </a:prstGeom>
          <a:solidFill>
            <a:schemeClr val="bg1"/>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accent4"/>
                </a:solidFill>
              </a:rPr>
              <a:t>そういうときは　　</a:t>
            </a:r>
            <a:endParaRPr kumimoji="1" lang="en-US" altLang="ja-JP" sz="3200" dirty="0" smtClean="0">
              <a:solidFill>
                <a:schemeClr val="accent4"/>
              </a:solidFill>
            </a:endParaRPr>
          </a:p>
          <a:p>
            <a:r>
              <a:rPr lang="ja-JP" altLang="en-US" sz="3200" dirty="0" smtClean="0">
                <a:solidFill>
                  <a:schemeClr val="accent4"/>
                </a:solidFill>
              </a:rPr>
              <a:t>　　　</a:t>
            </a:r>
            <a:r>
              <a:rPr kumimoji="1" lang="ja-JP" altLang="en-US" sz="2400" dirty="0" smtClean="0">
                <a:solidFill>
                  <a:schemeClr val="accent4"/>
                </a:solidFill>
              </a:rPr>
              <a:t>やり・・</a:t>
            </a:r>
            <a:r>
              <a:rPr kumimoji="1" lang="ja-JP" altLang="en-US" sz="4000" dirty="0" smtClean="0">
                <a:solidFill>
                  <a:srgbClr val="C00000"/>
                </a:solidFill>
              </a:rPr>
              <a:t>タイ</a:t>
            </a:r>
            <a:r>
              <a:rPr kumimoji="1" lang="ja-JP" altLang="en-US" sz="3200" dirty="0" smtClean="0">
                <a:solidFill>
                  <a:schemeClr val="accent4"/>
                </a:solidFill>
              </a:rPr>
              <a:t>　</a:t>
            </a:r>
            <a:endParaRPr kumimoji="1" lang="ja-JP" altLang="en-US" sz="3200" dirty="0">
              <a:solidFill>
                <a:schemeClr val="accent4"/>
              </a:solidFill>
            </a:endParaRPr>
          </a:p>
        </p:txBody>
      </p:sp>
      <p:sp>
        <p:nvSpPr>
          <p:cNvPr id="22" name="四角形吹き出し 21"/>
          <p:cNvSpPr/>
          <p:nvPr/>
        </p:nvSpPr>
        <p:spPr>
          <a:xfrm>
            <a:off x="2339752" y="2924944"/>
            <a:ext cx="1656184" cy="648072"/>
          </a:xfrm>
          <a:prstGeom prst="wedgeRectCallout">
            <a:avLst>
              <a:gd name="adj1" fmla="val -75709"/>
              <a:gd name="adj2" fmla="val 3957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accent4"/>
                </a:solidFill>
              </a:rPr>
              <a:t>※※</a:t>
            </a:r>
            <a:r>
              <a:rPr lang="ja-JP" altLang="en-US" sz="4000" dirty="0" smtClean="0">
                <a:solidFill>
                  <a:srgbClr val="C00000"/>
                </a:solidFill>
              </a:rPr>
              <a:t>タイ</a:t>
            </a:r>
            <a:endParaRPr kumimoji="1" lang="ja-JP" altLang="en-US" sz="4000" dirty="0">
              <a:solidFill>
                <a:srgbClr val="C00000"/>
              </a:solidFill>
            </a:endParaRPr>
          </a:p>
        </p:txBody>
      </p:sp>
      <p:sp>
        <p:nvSpPr>
          <p:cNvPr id="23" name="テキスト ボックス 22"/>
          <p:cNvSpPr txBox="1"/>
          <p:nvPr/>
        </p:nvSpPr>
        <p:spPr>
          <a:xfrm>
            <a:off x="971600" y="4221088"/>
            <a:ext cx="7848872" cy="1200329"/>
          </a:xfrm>
          <a:prstGeom prst="rect">
            <a:avLst/>
          </a:prstGeom>
          <a:solidFill>
            <a:srgbClr val="FFCC99"/>
          </a:solidFill>
          <a:ln>
            <a:noFill/>
          </a:ln>
        </p:spPr>
        <p:txBody>
          <a:bodyPr wrap="square" rtlCol="0">
            <a:spAutoFit/>
          </a:bodyPr>
          <a:lstStyle/>
          <a:p>
            <a:pPr indent="92075"/>
            <a:r>
              <a:rPr lang="ja-JP" altLang="en-US" sz="3600" dirty="0" smtClean="0">
                <a:solidFill>
                  <a:schemeClr val="accent4"/>
                </a:solidFill>
              </a:rPr>
              <a:t>動詞も添えるが、助動詞部分を</a:t>
            </a:r>
            <a:endParaRPr lang="en-US" altLang="ja-JP" sz="3600" dirty="0" smtClean="0">
              <a:solidFill>
                <a:schemeClr val="accent4"/>
              </a:solidFill>
            </a:endParaRPr>
          </a:p>
          <a:p>
            <a:pPr indent="92075"/>
            <a:r>
              <a:rPr lang="ja-JP" altLang="en-US" sz="3600" dirty="0" smtClean="0">
                <a:solidFill>
                  <a:schemeClr val="accent4"/>
                </a:solidFill>
              </a:rPr>
              <a:t>　　　　　　　　　　　　　　　意識的に強調</a:t>
            </a:r>
            <a:endParaRPr kumimoji="1" lang="ja-JP" altLang="en-US" sz="3600" dirty="0">
              <a:solidFill>
                <a:srgbClr val="C00000"/>
              </a:solidFill>
            </a:endParaRPr>
          </a:p>
        </p:txBody>
      </p:sp>
      <p:sp>
        <p:nvSpPr>
          <p:cNvPr id="29" name="テキスト ボックス 28"/>
          <p:cNvSpPr txBox="1"/>
          <p:nvPr/>
        </p:nvSpPr>
        <p:spPr>
          <a:xfrm>
            <a:off x="1331640" y="5661248"/>
            <a:ext cx="7056784" cy="646331"/>
          </a:xfrm>
          <a:prstGeom prst="rect">
            <a:avLst/>
          </a:prstGeom>
          <a:solidFill>
            <a:schemeClr val="bg1"/>
          </a:solidFill>
          <a:ln>
            <a:noFill/>
          </a:ln>
          <a:effectLst>
            <a:glow rad="139700">
              <a:schemeClr val="accent2">
                <a:satMod val="175000"/>
                <a:alpha val="40000"/>
              </a:schemeClr>
            </a:glow>
          </a:effectLst>
        </p:spPr>
        <p:txBody>
          <a:bodyPr wrap="square" rtlCol="0">
            <a:spAutoFit/>
          </a:bodyPr>
          <a:lstStyle/>
          <a:p>
            <a:pPr indent="92075"/>
            <a:r>
              <a:rPr lang="ja-JP" altLang="en-US" sz="3600" dirty="0" smtClean="0">
                <a:solidFill>
                  <a:schemeClr val="accent4"/>
                </a:solidFill>
              </a:rPr>
              <a:t>会話の理解と伝達力の向上が狙い</a:t>
            </a:r>
            <a:endParaRPr kumimoji="1" lang="ja-JP" altLang="en-US" sz="3600" dirty="0">
              <a:solidFill>
                <a:srgbClr val="C00000"/>
              </a:solidFill>
            </a:endParaRPr>
          </a:p>
        </p:txBody>
      </p:sp>
      <p:sp>
        <p:nvSpPr>
          <p:cNvPr id="25" name="テキスト ボックス 24"/>
          <p:cNvSpPr txBox="1"/>
          <p:nvPr/>
        </p:nvSpPr>
        <p:spPr>
          <a:xfrm>
            <a:off x="971600" y="260648"/>
            <a:ext cx="7416824" cy="646331"/>
          </a:xfrm>
          <a:prstGeom prst="rect">
            <a:avLst/>
          </a:prstGeom>
          <a:solidFill>
            <a:schemeClr val="accent3"/>
          </a:solidFill>
          <a:ln>
            <a:noFill/>
          </a:ln>
          <a:effectLst>
            <a:outerShdw blurRad="50800" dist="38100" dir="2700000" algn="tl" rotWithShape="0">
              <a:prstClr val="black">
                <a:alpha val="40000"/>
              </a:prstClr>
            </a:outerShdw>
          </a:effectLst>
        </p:spPr>
        <p:txBody>
          <a:bodyPr wrap="square" rtlCol="0">
            <a:spAutoFit/>
          </a:bodyPr>
          <a:lstStyle/>
          <a:p>
            <a:pPr indent="92075"/>
            <a:r>
              <a:rPr lang="ja-JP" altLang="en-US" sz="3600" dirty="0" smtClean="0">
                <a:solidFill>
                  <a:schemeClr val="accent4"/>
                </a:solidFill>
              </a:rPr>
              <a:t>コミュニケーションの中での働きかけ</a:t>
            </a:r>
            <a:endParaRPr kumimoji="1" lang="ja-JP" altLang="en-US" sz="3600" dirty="0">
              <a:solidFill>
                <a:srgbClr val="C00000"/>
              </a:solidFill>
            </a:endParaRPr>
          </a:p>
        </p:txBody>
      </p:sp>
      <p:sp>
        <p:nvSpPr>
          <p:cNvPr id="26" name="テキスト ボックス 25"/>
          <p:cNvSpPr txBox="1"/>
          <p:nvPr/>
        </p:nvSpPr>
        <p:spPr>
          <a:xfrm>
            <a:off x="1115616" y="4797152"/>
            <a:ext cx="3096344" cy="523220"/>
          </a:xfrm>
          <a:prstGeom prst="rect">
            <a:avLst/>
          </a:prstGeom>
          <a:solidFill>
            <a:schemeClr val="accent3"/>
          </a:solidFill>
        </p:spPr>
        <p:txBody>
          <a:bodyPr wrap="square" rtlCol="0">
            <a:spAutoFit/>
          </a:bodyPr>
          <a:lstStyle/>
          <a:p>
            <a:r>
              <a:rPr kumimoji="1" lang="ja-JP" altLang="en-US" sz="2800" dirty="0" smtClean="0"/>
              <a:t>プロソディの大切さ</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dissolv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9" grpId="0" animBg="1"/>
      <p:bldP spid="2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8496944" cy="1200329"/>
          </a:xfrm>
          <a:prstGeom prst="rect">
            <a:avLst/>
          </a:prstGeom>
          <a:noFill/>
          <a:ln>
            <a:noFill/>
          </a:ln>
        </p:spPr>
        <p:txBody>
          <a:bodyPr wrap="square" rtlCol="0">
            <a:spAutoFit/>
          </a:bodyPr>
          <a:lstStyle/>
          <a:p>
            <a:pPr indent="92075"/>
            <a:r>
              <a:rPr lang="ja-JP" altLang="en-US" sz="3600" dirty="0" smtClean="0">
                <a:solidFill>
                  <a:schemeClr val="accent4"/>
                </a:solidFill>
              </a:rPr>
              <a:t>しかしふつうは、もちろん</a:t>
            </a:r>
            <a:endParaRPr lang="en-US" altLang="ja-JP" sz="3600" dirty="0" smtClean="0">
              <a:solidFill>
                <a:schemeClr val="accent4"/>
              </a:solidFill>
            </a:endParaRPr>
          </a:p>
          <a:p>
            <a:pPr indent="92075"/>
            <a:r>
              <a:rPr lang="ja-JP" altLang="en-US" sz="3600" dirty="0" smtClean="0">
                <a:solidFill>
                  <a:schemeClr val="accent4"/>
                </a:solidFill>
              </a:rPr>
              <a:t>　　　　助動詞は動詞に付く</a:t>
            </a:r>
            <a:r>
              <a:rPr kumimoji="1" lang="ja-JP" altLang="en-US" sz="3600" dirty="0" smtClean="0">
                <a:solidFill>
                  <a:schemeClr val="accent4"/>
                </a:solidFill>
              </a:rPr>
              <a:t>形で用いられる</a:t>
            </a:r>
            <a:endParaRPr kumimoji="1" lang="ja-JP" altLang="en-US" sz="3600" dirty="0">
              <a:solidFill>
                <a:schemeClr val="accent4"/>
              </a:solidFill>
            </a:endParaRPr>
          </a:p>
        </p:txBody>
      </p:sp>
      <p:sp>
        <p:nvSpPr>
          <p:cNvPr id="5" name="テキスト ボックス 4"/>
          <p:cNvSpPr txBox="1"/>
          <p:nvPr/>
        </p:nvSpPr>
        <p:spPr>
          <a:xfrm>
            <a:off x="1619672" y="1484784"/>
            <a:ext cx="3384376" cy="707886"/>
          </a:xfrm>
          <a:prstGeom prst="rect">
            <a:avLst/>
          </a:prstGeom>
          <a:solidFill>
            <a:srgbClr val="FFFF99"/>
          </a:solidFill>
          <a:ln>
            <a:noFill/>
          </a:ln>
        </p:spPr>
        <p:txBody>
          <a:bodyPr wrap="square" rtlCol="0">
            <a:spAutoFit/>
          </a:bodyPr>
          <a:lstStyle/>
          <a:p>
            <a:pPr indent="92075"/>
            <a:r>
              <a:rPr lang="ja-JP" altLang="en-US" sz="4000" dirty="0" smtClean="0">
                <a:solidFill>
                  <a:schemeClr val="accent4"/>
                </a:solidFill>
              </a:rPr>
              <a:t>動詞＋助動詞</a:t>
            </a:r>
            <a:endParaRPr kumimoji="1" lang="ja-JP" altLang="en-US" sz="4000" dirty="0">
              <a:solidFill>
                <a:schemeClr val="accent4"/>
              </a:solidFill>
            </a:endParaRPr>
          </a:p>
        </p:txBody>
      </p:sp>
      <p:sp>
        <p:nvSpPr>
          <p:cNvPr id="6" name="テキスト ボックス 5"/>
          <p:cNvSpPr txBox="1"/>
          <p:nvPr/>
        </p:nvSpPr>
        <p:spPr>
          <a:xfrm>
            <a:off x="179512" y="2276872"/>
            <a:ext cx="5976664" cy="1754326"/>
          </a:xfrm>
          <a:prstGeom prst="rect">
            <a:avLst/>
          </a:prstGeom>
          <a:solidFill>
            <a:srgbClr val="FFD9FF"/>
          </a:solidFill>
          <a:ln>
            <a:noFill/>
          </a:ln>
        </p:spPr>
        <p:txBody>
          <a:bodyPr wrap="square" rtlCol="0">
            <a:spAutoFit/>
          </a:bodyPr>
          <a:lstStyle/>
          <a:p>
            <a:pPr indent="92075"/>
            <a:r>
              <a:rPr lang="ja-JP" altLang="en-US" sz="3600" dirty="0" smtClean="0">
                <a:solidFill>
                  <a:schemeClr val="accent4"/>
                </a:solidFill>
              </a:rPr>
              <a:t>ただ日本語の場合、</a:t>
            </a:r>
            <a:endParaRPr lang="en-US" altLang="ja-JP" sz="3600" dirty="0" smtClean="0">
              <a:solidFill>
                <a:schemeClr val="accent4"/>
              </a:solidFill>
            </a:endParaRPr>
          </a:p>
          <a:p>
            <a:pPr indent="92075"/>
            <a:r>
              <a:rPr lang="ja-JP" altLang="en-US" sz="3600" dirty="0" smtClean="0">
                <a:solidFill>
                  <a:schemeClr val="accent4"/>
                </a:solidFill>
              </a:rPr>
              <a:t>動詞と助動詞をそのまま繋げても、ことば</a:t>
            </a:r>
            <a:r>
              <a:rPr kumimoji="1" lang="ja-JP" altLang="en-US" sz="3600" dirty="0" smtClean="0">
                <a:solidFill>
                  <a:schemeClr val="accent4"/>
                </a:solidFill>
              </a:rPr>
              <a:t>にならない</a:t>
            </a:r>
            <a:endParaRPr kumimoji="1" lang="ja-JP" altLang="en-US" sz="3600" dirty="0">
              <a:solidFill>
                <a:schemeClr val="accent4"/>
              </a:solidFill>
            </a:endParaRPr>
          </a:p>
        </p:txBody>
      </p:sp>
      <p:sp>
        <p:nvSpPr>
          <p:cNvPr id="7" name="テキスト ボックス 6"/>
          <p:cNvSpPr txBox="1"/>
          <p:nvPr/>
        </p:nvSpPr>
        <p:spPr>
          <a:xfrm>
            <a:off x="76200" y="4365104"/>
            <a:ext cx="6588224" cy="646331"/>
          </a:xfrm>
          <a:prstGeom prst="rect">
            <a:avLst/>
          </a:prstGeom>
          <a:solidFill>
            <a:schemeClr val="accent3">
              <a:lumMod val="95000"/>
            </a:schemeClr>
          </a:solidFill>
          <a:ln>
            <a:noFill/>
          </a:ln>
          <a:effectLst>
            <a:glow rad="139700">
              <a:schemeClr val="accent2">
                <a:satMod val="175000"/>
                <a:alpha val="40000"/>
              </a:schemeClr>
            </a:glow>
          </a:effectLst>
        </p:spPr>
        <p:txBody>
          <a:bodyPr wrap="square" rtlCol="0">
            <a:spAutoFit/>
          </a:bodyPr>
          <a:lstStyle/>
          <a:p>
            <a:r>
              <a:rPr lang="ja-JP" altLang="en-US" sz="3600" dirty="0" smtClean="0">
                <a:solidFill>
                  <a:schemeClr val="accent4"/>
                </a:solidFill>
              </a:rPr>
              <a:t>動詞の語尾の変化</a:t>
            </a:r>
            <a:r>
              <a:rPr kumimoji="1" lang="ja-JP" altLang="en-US" sz="3600" dirty="0" smtClean="0">
                <a:solidFill>
                  <a:schemeClr val="accent4"/>
                </a:solidFill>
              </a:rPr>
              <a:t>＝活用が必要</a:t>
            </a:r>
            <a:endParaRPr kumimoji="1" lang="ja-JP" altLang="en-US" sz="3600" dirty="0">
              <a:solidFill>
                <a:schemeClr val="accent4"/>
              </a:solidFill>
            </a:endParaRPr>
          </a:p>
        </p:txBody>
      </p:sp>
      <p:sp>
        <p:nvSpPr>
          <p:cNvPr id="8" name="テキスト ボックス 7"/>
          <p:cNvSpPr txBox="1"/>
          <p:nvPr/>
        </p:nvSpPr>
        <p:spPr>
          <a:xfrm>
            <a:off x="323528" y="5229200"/>
            <a:ext cx="8640960" cy="1323439"/>
          </a:xfrm>
          <a:prstGeom prst="rect">
            <a:avLst/>
          </a:prstGeom>
          <a:solidFill>
            <a:srgbClr val="CCFF99"/>
          </a:solidFill>
          <a:ln>
            <a:noFill/>
          </a:ln>
          <a:effectLst>
            <a:softEdge rad="317500"/>
          </a:effectLst>
        </p:spPr>
        <p:txBody>
          <a:bodyPr wrap="square" rtlCol="0">
            <a:spAutoFit/>
          </a:bodyPr>
          <a:lstStyle/>
          <a:p>
            <a:pPr indent="92075"/>
            <a:r>
              <a:rPr lang="ja-JP" altLang="en-US" sz="4000" dirty="0" smtClean="0">
                <a:solidFill>
                  <a:schemeClr val="accent4"/>
                </a:solidFill>
              </a:rPr>
              <a:t>助動詞と動詞の活用は</a:t>
            </a:r>
            <a:endParaRPr lang="en-US" altLang="ja-JP" sz="4000" dirty="0" smtClean="0">
              <a:solidFill>
                <a:schemeClr val="accent4"/>
              </a:solidFill>
            </a:endParaRPr>
          </a:p>
          <a:p>
            <a:pPr indent="92075"/>
            <a:r>
              <a:rPr lang="ja-JP" altLang="en-US" sz="4000" dirty="0" smtClean="0">
                <a:solidFill>
                  <a:schemeClr val="accent4"/>
                </a:solidFill>
              </a:rPr>
              <a:t>　　　　セットで使う・学ぶ</a:t>
            </a:r>
            <a:r>
              <a:rPr lang="ja-JP" altLang="en-US" sz="2000" dirty="0" smtClean="0">
                <a:solidFill>
                  <a:schemeClr val="accent4"/>
                </a:solidFill>
              </a:rPr>
              <a:t>　</a:t>
            </a:r>
            <a:r>
              <a:rPr kumimoji="1" lang="ja-JP" altLang="en-US" sz="4000" dirty="0" smtClean="0">
                <a:solidFill>
                  <a:schemeClr val="accent4"/>
                </a:solidFill>
              </a:rPr>
              <a:t>必要がある</a:t>
            </a:r>
            <a:endParaRPr kumimoji="1" lang="ja-JP" altLang="en-US" sz="4000" dirty="0">
              <a:solidFill>
                <a:schemeClr val="accent4"/>
              </a:solidFill>
            </a:endParaRPr>
          </a:p>
        </p:txBody>
      </p:sp>
      <p:sp>
        <p:nvSpPr>
          <p:cNvPr id="9" name="下矢印 8"/>
          <p:cNvSpPr/>
          <p:nvPr/>
        </p:nvSpPr>
        <p:spPr>
          <a:xfrm>
            <a:off x="2915816" y="4005064"/>
            <a:ext cx="360040"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1484784"/>
            <a:ext cx="1656184" cy="646331"/>
          </a:xfrm>
          <a:prstGeom prst="rect">
            <a:avLst/>
          </a:prstGeom>
          <a:noFill/>
          <a:ln>
            <a:noFill/>
          </a:ln>
        </p:spPr>
        <p:txBody>
          <a:bodyPr wrap="square" rtlCol="0">
            <a:spAutoFit/>
          </a:bodyPr>
          <a:lstStyle/>
          <a:p>
            <a:r>
              <a:rPr lang="ja-JP" altLang="en-US" sz="3600" dirty="0" smtClean="0">
                <a:solidFill>
                  <a:schemeClr val="accent4"/>
                </a:solidFill>
              </a:rPr>
              <a:t>学習も</a:t>
            </a:r>
            <a:endParaRPr kumimoji="1" lang="ja-JP" altLang="en-US" sz="3600" dirty="0">
              <a:solidFill>
                <a:schemeClr val="accent4"/>
              </a:solidFill>
            </a:endParaRPr>
          </a:p>
        </p:txBody>
      </p:sp>
      <p:sp>
        <p:nvSpPr>
          <p:cNvPr id="11" name="テキスト ボックス 10"/>
          <p:cNvSpPr txBox="1"/>
          <p:nvPr/>
        </p:nvSpPr>
        <p:spPr>
          <a:xfrm>
            <a:off x="4860032" y="1484784"/>
            <a:ext cx="4896544" cy="646331"/>
          </a:xfrm>
          <a:prstGeom prst="rect">
            <a:avLst/>
          </a:prstGeom>
          <a:noFill/>
          <a:ln>
            <a:noFill/>
          </a:ln>
        </p:spPr>
        <p:txBody>
          <a:bodyPr wrap="square" rtlCol="0">
            <a:spAutoFit/>
          </a:bodyPr>
          <a:lstStyle/>
          <a:p>
            <a:pPr indent="92075"/>
            <a:r>
              <a:rPr lang="ja-JP" altLang="en-US" sz="3600" dirty="0" smtClean="0">
                <a:solidFill>
                  <a:schemeClr val="accent4"/>
                </a:solidFill>
              </a:rPr>
              <a:t>の形での表現が基本</a:t>
            </a:r>
            <a:endParaRPr kumimoji="1" lang="ja-JP" altLang="en-US" sz="3600" dirty="0">
              <a:solidFill>
                <a:schemeClr val="accent4"/>
              </a:solidFill>
            </a:endParaRPr>
          </a:p>
        </p:txBody>
      </p:sp>
      <p:sp>
        <p:nvSpPr>
          <p:cNvPr id="12" name="テキスト ボックス 11"/>
          <p:cNvSpPr txBox="1"/>
          <p:nvPr/>
        </p:nvSpPr>
        <p:spPr>
          <a:xfrm>
            <a:off x="6372200" y="2420888"/>
            <a:ext cx="2088232" cy="707886"/>
          </a:xfrm>
          <a:prstGeom prst="rect">
            <a:avLst/>
          </a:prstGeom>
          <a:solidFill>
            <a:srgbClr val="FFFF66"/>
          </a:solidFill>
          <a:ln>
            <a:noFill/>
          </a:ln>
          <a:effectLst>
            <a:outerShdw blurRad="50800" dist="38100" dir="2700000" algn="tl" rotWithShape="0">
              <a:prstClr val="black">
                <a:alpha val="40000"/>
              </a:prstClr>
            </a:outerShdw>
          </a:effectLst>
        </p:spPr>
        <p:txBody>
          <a:bodyPr wrap="square" rtlCol="0">
            <a:spAutoFit/>
          </a:bodyPr>
          <a:lstStyle/>
          <a:p>
            <a:pPr indent="92075"/>
            <a:r>
              <a:rPr lang="ja-JP" altLang="en-US" sz="4000" dirty="0" err="1" smtClean="0">
                <a:solidFill>
                  <a:schemeClr val="accent4"/>
                </a:solidFill>
              </a:rPr>
              <a:t>行く</a:t>
            </a:r>
            <a:r>
              <a:rPr lang="ja-JP" altLang="en-US" sz="4000" b="1" dirty="0" err="1" smtClean="0">
                <a:solidFill>
                  <a:srgbClr val="C00000"/>
                </a:solidFill>
              </a:rPr>
              <a:t>ない</a:t>
            </a:r>
            <a:endParaRPr kumimoji="1" lang="ja-JP" altLang="en-US" sz="4000" b="1" dirty="0">
              <a:solidFill>
                <a:srgbClr val="C00000"/>
              </a:solidFill>
            </a:endParaRPr>
          </a:p>
        </p:txBody>
      </p:sp>
      <p:sp>
        <p:nvSpPr>
          <p:cNvPr id="14" name="テキスト ボックス 13"/>
          <p:cNvSpPr txBox="1"/>
          <p:nvPr/>
        </p:nvSpPr>
        <p:spPr>
          <a:xfrm>
            <a:off x="6372200" y="3212976"/>
            <a:ext cx="1584176" cy="707886"/>
          </a:xfrm>
          <a:prstGeom prst="rect">
            <a:avLst/>
          </a:prstGeom>
          <a:solidFill>
            <a:srgbClr val="FFFF66"/>
          </a:solidFill>
          <a:ln>
            <a:noFill/>
          </a:ln>
          <a:effectLst>
            <a:outerShdw blurRad="50800" dist="38100" dir="2700000" algn="tl" rotWithShape="0">
              <a:prstClr val="black">
                <a:alpha val="40000"/>
              </a:prstClr>
            </a:outerShdw>
          </a:effectLst>
        </p:spPr>
        <p:txBody>
          <a:bodyPr wrap="square" rtlCol="0">
            <a:spAutoFit/>
          </a:bodyPr>
          <a:lstStyle/>
          <a:p>
            <a:pPr indent="92075"/>
            <a:r>
              <a:rPr lang="ja-JP" altLang="en-US" sz="4000" dirty="0" smtClean="0">
                <a:solidFill>
                  <a:schemeClr val="accent4"/>
                </a:solidFill>
              </a:rPr>
              <a:t>書く</a:t>
            </a:r>
            <a:r>
              <a:rPr lang="ja-JP" altLang="en-US" sz="4000" b="1" dirty="0" err="1" smtClean="0">
                <a:solidFill>
                  <a:srgbClr val="C00000"/>
                </a:solidFill>
              </a:rPr>
              <a:t>た</a:t>
            </a:r>
            <a:endParaRPr kumimoji="1" lang="ja-JP" altLang="en-US" sz="4000" b="1" dirty="0">
              <a:solidFill>
                <a:srgbClr val="C00000"/>
              </a:solidFill>
            </a:endParaRPr>
          </a:p>
        </p:txBody>
      </p:sp>
      <p:sp>
        <p:nvSpPr>
          <p:cNvPr id="16" name="テキスト ボックス 15"/>
          <p:cNvSpPr txBox="1"/>
          <p:nvPr/>
        </p:nvSpPr>
        <p:spPr>
          <a:xfrm>
            <a:off x="6742272" y="4334624"/>
            <a:ext cx="2340768" cy="707886"/>
          </a:xfrm>
          <a:prstGeom prst="rect">
            <a:avLst/>
          </a:prstGeom>
          <a:solidFill>
            <a:srgbClr val="FFFF66"/>
          </a:solidFill>
          <a:ln>
            <a:noFill/>
          </a:ln>
          <a:effectLst>
            <a:outerShdw blurRad="50800" dist="38100" dir="2700000" algn="tl" rotWithShape="0">
              <a:prstClr val="black">
                <a:alpha val="40000"/>
              </a:prstClr>
            </a:outerShdw>
          </a:effectLst>
        </p:spPr>
        <p:txBody>
          <a:bodyPr wrap="square" rtlCol="0">
            <a:spAutoFit/>
          </a:bodyPr>
          <a:lstStyle/>
          <a:p>
            <a:pPr indent="92075"/>
            <a:r>
              <a:rPr lang="ja-JP" altLang="en-US" sz="4000" dirty="0" smtClean="0">
                <a:solidFill>
                  <a:schemeClr val="accent4"/>
                </a:solidFill>
              </a:rPr>
              <a:t>行</a:t>
            </a:r>
            <a:r>
              <a:rPr lang="ja-JP" altLang="en-US" sz="4000" b="1" dirty="0" smtClean="0">
                <a:solidFill>
                  <a:srgbClr val="002060"/>
                </a:solidFill>
              </a:rPr>
              <a:t>か</a:t>
            </a:r>
            <a:r>
              <a:rPr lang="ja-JP" altLang="en-US" sz="4000" b="1" dirty="0" smtClean="0">
                <a:solidFill>
                  <a:srgbClr val="C00000"/>
                </a:solidFill>
              </a:rPr>
              <a:t>ない</a:t>
            </a:r>
            <a:endParaRPr kumimoji="1" lang="ja-JP" altLang="en-US" sz="4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animBg="1"/>
      <p:bldP spid="14" grpId="0" animBg="1"/>
      <p:bldP spid="1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83568" y="2348880"/>
            <a:ext cx="7992888" cy="1800200"/>
          </a:xfrm>
          <a:prstGeom prst="roundRect">
            <a:avLst/>
          </a:prstGeom>
          <a:solidFill>
            <a:srgbClr val="FFFF00">
              <a:alpha val="38824"/>
            </a:srgbClr>
          </a:solidFill>
          <a:ln w="161925">
            <a:solidFill>
              <a:schemeClr val="accent2"/>
            </a:solidFill>
          </a:ln>
          <a:effectLst>
            <a:glow rad="228600">
              <a:srgbClr val="FF9999">
                <a:alpha val="4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92075">
              <a:defRPr/>
            </a:pPr>
            <a:r>
              <a:rPr lang="ja-JP" altLang="en-US" sz="6600" dirty="0" smtClean="0">
                <a:solidFill>
                  <a:schemeClr val="accent4"/>
                </a:solidFill>
              </a:rPr>
              <a:t>　　　</a:t>
            </a:r>
            <a:r>
              <a:rPr lang="ja-JP" altLang="en-US" sz="5400" dirty="0" smtClean="0">
                <a:solidFill>
                  <a:schemeClr val="accent4"/>
                </a:solidFill>
              </a:rPr>
              <a:t>　</a:t>
            </a:r>
            <a:r>
              <a:rPr lang="ja-JP" altLang="en-US" sz="6600" dirty="0" smtClean="0">
                <a:solidFill>
                  <a:schemeClr val="accent4"/>
                </a:solidFill>
              </a:rPr>
              <a:t>コネクター</a:t>
            </a:r>
            <a:endParaRPr lang="ja-JP" altLang="en-US" sz="6600" dirty="0">
              <a:solidFill>
                <a:schemeClr val="accent4"/>
              </a:solidFill>
            </a:endParaRPr>
          </a:p>
        </p:txBody>
      </p:sp>
      <p:sp>
        <p:nvSpPr>
          <p:cNvPr id="4" name="テキスト ボックス 3"/>
          <p:cNvSpPr txBox="1"/>
          <p:nvPr/>
        </p:nvSpPr>
        <p:spPr>
          <a:xfrm>
            <a:off x="3275856" y="4365104"/>
            <a:ext cx="2664296" cy="523220"/>
          </a:xfrm>
          <a:prstGeom prst="rect">
            <a:avLst/>
          </a:prstGeom>
          <a:noFill/>
        </p:spPr>
        <p:txBody>
          <a:bodyPr wrap="square" rtlCol="0">
            <a:spAutoFit/>
          </a:bodyPr>
          <a:lstStyle/>
          <a:p>
            <a:r>
              <a:rPr kumimoji="1" lang="ja-JP" altLang="en-US" sz="2800" dirty="0" smtClean="0">
                <a:solidFill>
                  <a:srgbClr val="C00000"/>
                </a:solidFill>
              </a:rPr>
              <a:t>連結物・接合具</a:t>
            </a:r>
            <a:endParaRPr kumimoji="1" lang="ja-JP" altLang="en-US" sz="2800" dirty="0">
              <a:solidFill>
                <a:srgbClr val="C0000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3419872" y="1556792"/>
            <a:ext cx="1127082" cy="1224136"/>
            <a:chOff x="3419872" y="1700808"/>
            <a:chExt cx="1127082" cy="1008112"/>
          </a:xfrm>
        </p:grpSpPr>
        <p:grpSp>
          <p:nvGrpSpPr>
            <p:cNvPr id="23" name="グループ化 22"/>
            <p:cNvGrpSpPr/>
            <p:nvPr/>
          </p:nvGrpSpPr>
          <p:grpSpPr>
            <a:xfrm>
              <a:off x="3419872" y="1700808"/>
              <a:ext cx="1036395" cy="1008112"/>
              <a:chOff x="3419872" y="1700808"/>
              <a:chExt cx="1036395" cy="1008112"/>
            </a:xfrm>
          </p:grpSpPr>
          <p:cxnSp>
            <p:nvCxnSpPr>
              <p:cNvPr id="5" name="直線コネクタ 4"/>
              <p:cNvCxnSpPr/>
              <p:nvPr/>
            </p:nvCxnSpPr>
            <p:spPr>
              <a:xfrm>
                <a:off x="3419872" y="2036845"/>
                <a:ext cx="509958" cy="0"/>
              </a:xfrm>
              <a:prstGeom prst="line">
                <a:avLst/>
              </a:prstGeom>
              <a:ln w="317500">
                <a:solidFill>
                  <a:srgbClr val="FF000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3462369" y="2260870"/>
                <a:ext cx="467462" cy="0"/>
              </a:xfrm>
              <a:prstGeom prst="line">
                <a:avLst/>
              </a:prstGeom>
              <a:ln w="317500">
                <a:solidFill>
                  <a:srgbClr val="7030A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504865" y="2447558"/>
                <a:ext cx="467462" cy="0"/>
              </a:xfrm>
              <a:prstGeom prst="line">
                <a:avLst/>
              </a:prstGeom>
              <a:ln w="317500">
                <a:solidFill>
                  <a:srgbClr val="00B050"/>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16" name="円柱 15"/>
              <p:cNvSpPr/>
              <p:nvPr/>
            </p:nvSpPr>
            <p:spPr>
              <a:xfrm rot="5400000">
                <a:off x="3540255" y="1792908"/>
                <a:ext cx="1008112" cy="823912"/>
              </a:xfrm>
              <a:prstGeom prst="can">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62446" y="1850158"/>
                <a:ext cx="433638" cy="261362"/>
              </a:xfrm>
              <a:prstGeom prst="rect">
                <a:avLst/>
              </a:prstGeom>
              <a:solidFill>
                <a:srgbClr val="FFFF00"/>
              </a:solidFill>
              <a:ln>
                <a:noFill/>
              </a:ln>
              <a:effectLst>
                <a:reflection blurRad="6350" stA="50000" endA="300" endPos="900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4265184" y="1966101"/>
              <a:ext cx="281770" cy="477527"/>
            </a:xfrm>
            <a:prstGeom prst="rect">
              <a:avLst/>
            </a:prstGeom>
            <a:solidFill>
              <a:srgbClr val="00FFFF"/>
            </a:solidFill>
            <a:ln>
              <a:noFill/>
            </a:ln>
            <a:effectLst>
              <a:reflection blurRad="6350" stA="50000" endA="300" endPos="900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2"/>
          <p:cNvSpPr txBox="1">
            <a:spLocks noChangeArrowheads="1"/>
          </p:cNvSpPr>
          <p:nvPr/>
        </p:nvSpPr>
        <p:spPr bwMode="auto">
          <a:xfrm>
            <a:off x="2339752" y="260648"/>
            <a:ext cx="4680520" cy="769441"/>
          </a:xfrm>
          <a:prstGeom prst="rect">
            <a:avLst/>
          </a:prstGeom>
          <a:solidFill>
            <a:srgbClr val="99FF99"/>
          </a:solidFill>
          <a:ln w="28575">
            <a:noFill/>
            <a:miter lim="800000"/>
            <a:headEnd/>
            <a:tailEnd/>
          </a:ln>
          <a:effectLst>
            <a:outerShdw blurRad="50800" dist="101600" dir="5400000" algn="t" rotWithShape="0">
              <a:srgbClr val="FF99CC">
                <a:alpha val="40000"/>
              </a:srgbClr>
            </a:outerShdw>
          </a:effectLst>
        </p:spPr>
        <p:txBody>
          <a:bodyPr wrap="square">
            <a:spAutoFit/>
          </a:bodyPr>
          <a:lstStyle/>
          <a:p>
            <a:pPr eaLnBrk="1" hangingPunct="1"/>
            <a:r>
              <a:rPr lang="ja-JP" altLang="en-US" sz="4400" dirty="0" smtClean="0">
                <a:solidFill>
                  <a:schemeClr val="accent4"/>
                </a:solidFill>
              </a:rPr>
              <a:t>　　コネクターとは</a:t>
            </a:r>
            <a:endParaRPr lang="ja-JP" altLang="en-US" sz="3600" dirty="0">
              <a:solidFill>
                <a:schemeClr val="accent4"/>
              </a:solidFill>
            </a:endParaRPr>
          </a:p>
        </p:txBody>
      </p:sp>
      <p:cxnSp>
        <p:nvCxnSpPr>
          <p:cNvPr id="29" name="直線矢印コネクタ 28"/>
          <p:cNvCxnSpPr/>
          <p:nvPr/>
        </p:nvCxnSpPr>
        <p:spPr>
          <a:xfrm>
            <a:off x="4716016" y="1268760"/>
            <a:ext cx="0" cy="432048"/>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
          <p:cNvSpPr txBox="1">
            <a:spLocks noChangeArrowheads="1"/>
          </p:cNvSpPr>
          <p:nvPr/>
        </p:nvSpPr>
        <p:spPr bwMode="auto">
          <a:xfrm>
            <a:off x="467544" y="2924944"/>
            <a:ext cx="8280920" cy="707886"/>
          </a:xfrm>
          <a:prstGeom prst="rect">
            <a:avLst/>
          </a:prstGeom>
          <a:solidFill>
            <a:srgbClr val="CCFFFF"/>
          </a:solidFill>
          <a:ln w="28575">
            <a:noFill/>
            <a:miter lim="800000"/>
            <a:headEnd/>
            <a:tailEnd/>
          </a:ln>
          <a:effectLst>
            <a:glow rad="101600">
              <a:schemeClr val="accent2">
                <a:satMod val="175000"/>
                <a:alpha val="40000"/>
              </a:schemeClr>
            </a:glow>
          </a:effectLst>
        </p:spPr>
        <p:txBody>
          <a:bodyPr wrap="square">
            <a:spAutoFit/>
          </a:bodyPr>
          <a:lstStyle/>
          <a:p>
            <a:pPr eaLnBrk="1" hangingPunct="1"/>
            <a:r>
              <a:rPr lang="ja-JP" altLang="en-US" sz="4000" dirty="0" smtClean="0">
                <a:solidFill>
                  <a:schemeClr val="accent4"/>
                </a:solidFill>
              </a:rPr>
              <a:t>２つのものを結合させるための仕掛け</a:t>
            </a:r>
            <a:endParaRPr lang="ja-JP" altLang="en-US" sz="3200" dirty="0">
              <a:solidFill>
                <a:schemeClr val="accent4"/>
              </a:solidFill>
            </a:endParaRPr>
          </a:p>
        </p:txBody>
      </p:sp>
      <p:sp>
        <p:nvSpPr>
          <p:cNvPr id="21" name="テキスト ボックス 2"/>
          <p:cNvSpPr txBox="1">
            <a:spLocks noChangeArrowheads="1"/>
          </p:cNvSpPr>
          <p:nvPr/>
        </p:nvSpPr>
        <p:spPr bwMode="auto">
          <a:xfrm>
            <a:off x="395536" y="3933056"/>
            <a:ext cx="8424936" cy="1938992"/>
          </a:xfrm>
          <a:prstGeom prst="rect">
            <a:avLst/>
          </a:prstGeom>
          <a:solidFill>
            <a:srgbClr val="FFD9FF"/>
          </a:solidFill>
          <a:ln w="28575">
            <a:noFill/>
            <a:miter lim="800000"/>
            <a:headEnd/>
            <a:tailEnd/>
          </a:ln>
        </p:spPr>
        <p:txBody>
          <a:bodyPr wrap="square">
            <a:spAutoFit/>
          </a:bodyPr>
          <a:lstStyle/>
          <a:p>
            <a:pPr eaLnBrk="1" hangingPunct="1"/>
            <a:r>
              <a:rPr lang="ja-JP" altLang="en-US" sz="4000" dirty="0" smtClean="0">
                <a:solidFill>
                  <a:schemeClr val="accent4"/>
                </a:solidFill>
              </a:rPr>
              <a:t>　日本語においては、活用が、</a:t>
            </a:r>
            <a:endParaRPr lang="en-US" altLang="ja-JP" sz="4000" dirty="0" smtClean="0">
              <a:solidFill>
                <a:schemeClr val="accent4"/>
              </a:solidFill>
            </a:endParaRPr>
          </a:p>
          <a:p>
            <a:pPr eaLnBrk="1" hangingPunct="1"/>
            <a:r>
              <a:rPr lang="ja-JP" altLang="en-US" sz="4000" dirty="0" smtClean="0">
                <a:solidFill>
                  <a:schemeClr val="accent4"/>
                </a:solidFill>
              </a:rPr>
              <a:t>　　　　動詞と助動詞（もしくは助詞）を</a:t>
            </a:r>
            <a:endParaRPr lang="en-US" altLang="ja-JP" sz="4000" dirty="0" smtClean="0">
              <a:solidFill>
                <a:schemeClr val="accent4"/>
              </a:solidFill>
            </a:endParaRPr>
          </a:p>
          <a:p>
            <a:pPr eaLnBrk="1" hangingPunct="1"/>
            <a:r>
              <a:rPr lang="ja-JP" altLang="en-US" sz="4000" dirty="0" smtClean="0">
                <a:solidFill>
                  <a:schemeClr val="accent4"/>
                </a:solidFill>
              </a:rPr>
              <a:t>　　　　　　　　　　　結合させるコネクター</a:t>
            </a:r>
            <a:endParaRPr lang="ja-JP" altLang="en-US" sz="3200" dirty="0">
              <a:solidFill>
                <a:schemeClr val="accent4"/>
              </a:solidFill>
            </a:endParaRPr>
          </a:p>
        </p:txBody>
      </p:sp>
      <p:sp>
        <p:nvSpPr>
          <p:cNvPr id="17" name="円柱 16"/>
          <p:cNvSpPr/>
          <p:nvPr/>
        </p:nvSpPr>
        <p:spPr>
          <a:xfrm rot="5400000">
            <a:off x="4383569" y="1817231"/>
            <a:ext cx="709412" cy="764599"/>
          </a:xfrm>
          <a:prstGeom prst="can">
            <a:avLst/>
          </a:prstGeom>
          <a:solidFill>
            <a:srgbClr val="FF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4860032" y="1700808"/>
            <a:ext cx="1359026" cy="1008110"/>
            <a:chOff x="5076054" y="1700809"/>
            <a:chExt cx="1359026" cy="1008110"/>
          </a:xfrm>
        </p:grpSpPr>
        <p:sp>
          <p:nvSpPr>
            <p:cNvPr id="18" name="円柱 9"/>
            <p:cNvSpPr/>
            <p:nvPr/>
          </p:nvSpPr>
          <p:spPr>
            <a:xfrm rot="5400000">
              <a:off x="5114047" y="1662816"/>
              <a:ext cx="1008110" cy="1084095"/>
            </a:xfrm>
            <a:prstGeom prst="can">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V="1">
              <a:off x="5502202" y="2031112"/>
              <a:ext cx="932878" cy="5733"/>
            </a:xfrm>
            <a:prstGeom prst="line">
              <a:avLst/>
            </a:prstGeom>
            <a:ln w="317500">
              <a:solidFill>
                <a:srgbClr val="FF000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5459705" y="2213992"/>
              <a:ext cx="899175" cy="9542"/>
            </a:xfrm>
            <a:prstGeom prst="line">
              <a:avLst/>
            </a:prstGeom>
            <a:ln w="317500">
              <a:solidFill>
                <a:srgbClr val="7030A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580112" y="2492896"/>
              <a:ext cx="720080" cy="0"/>
            </a:xfrm>
            <a:prstGeom prst="line">
              <a:avLst/>
            </a:prstGeom>
            <a:ln w="317500">
              <a:solidFill>
                <a:srgbClr val="00B050"/>
              </a:solidFill>
            </a:ln>
            <a:effectLst>
              <a:softEdge rad="127000"/>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1" grpId="0" animBg="1"/>
      <p:bldP spid="1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818" y="1946"/>
            <a:ext cx="9144000" cy="6902624"/>
          </a:xfrm>
          <a:prstGeom prst="rect">
            <a:avLst/>
          </a:prstGeom>
          <a:solidFill>
            <a:srgbClr val="FFD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2"/>
          <p:cNvSpPr txBox="1">
            <a:spLocks noChangeArrowheads="1"/>
          </p:cNvSpPr>
          <p:nvPr/>
        </p:nvSpPr>
        <p:spPr bwMode="auto">
          <a:xfrm>
            <a:off x="266338" y="950704"/>
            <a:ext cx="8640960" cy="1200329"/>
          </a:xfrm>
          <a:prstGeom prst="rect">
            <a:avLst/>
          </a:prstGeom>
          <a:solidFill>
            <a:schemeClr val="bg1"/>
          </a:solidFill>
          <a:ln w="28575">
            <a:noFill/>
            <a:miter lim="800000"/>
            <a:headEnd/>
            <a:tailEnd/>
          </a:ln>
          <a:effectLst>
            <a:softEdge rad="31750"/>
          </a:effectLst>
        </p:spPr>
        <p:txBody>
          <a:bodyPr wrap="square">
            <a:spAutoFit/>
          </a:bodyPr>
          <a:lstStyle/>
          <a:p>
            <a:pPr eaLnBrk="1" hangingPunct="1"/>
            <a:r>
              <a:rPr lang="ja-JP" altLang="en-US" sz="3600" dirty="0" smtClean="0">
                <a:solidFill>
                  <a:schemeClr val="accent4"/>
                </a:solidFill>
              </a:rPr>
              <a:t>現代の日本語の活用は</a:t>
            </a:r>
            <a:endParaRPr lang="en-US" altLang="ja-JP" sz="3600" dirty="0" smtClean="0">
              <a:solidFill>
                <a:schemeClr val="accent4"/>
              </a:solidFill>
            </a:endParaRPr>
          </a:p>
          <a:p>
            <a:pPr eaLnBrk="1" hangingPunct="1"/>
            <a:r>
              <a:rPr lang="ja-JP" altLang="en-US" sz="3600" dirty="0">
                <a:solidFill>
                  <a:schemeClr val="accent4"/>
                </a:solidFill>
              </a:rPr>
              <a:t>　</a:t>
            </a:r>
            <a:r>
              <a:rPr lang="ja-JP" altLang="en-US" sz="3600" dirty="0" smtClean="0">
                <a:solidFill>
                  <a:schemeClr val="accent4"/>
                </a:solidFill>
              </a:rPr>
              <a:t>　　　　　　どのようにして出来たのだろう？</a:t>
            </a:r>
            <a:endParaRPr lang="ja-JP" altLang="en-US" sz="2800" dirty="0">
              <a:solidFill>
                <a:schemeClr val="accent4"/>
              </a:solidFill>
            </a:endParaRPr>
          </a:p>
        </p:txBody>
      </p:sp>
      <p:sp>
        <p:nvSpPr>
          <p:cNvPr id="6" name="テキスト ボックス 2"/>
          <p:cNvSpPr txBox="1">
            <a:spLocks noChangeArrowheads="1"/>
          </p:cNvSpPr>
          <p:nvPr/>
        </p:nvSpPr>
        <p:spPr bwMode="auto">
          <a:xfrm>
            <a:off x="251520" y="2319745"/>
            <a:ext cx="8655778" cy="646331"/>
          </a:xfrm>
          <a:prstGeom prst="rect">
            <a:avLst/>
          </a:prstGeom>
          <a:solidFill>
            <a:schemeClr val="bg1"/>
          </a:solidFill>
          <a:ln w="28575">
            <a:noFill/>
            <a:miter lim="800000"/>
            <a:headEnd/>
            <a:tailEnd/>
          </a:ln>
          <a:effectLst>
            <a:softEdge rad="31750"/>
          </a:effectLst>
        </p:spPr>
        <p:txBody>
          <a:bodyPr wrap="square">
            <a:spAutoFit/>
          </a:bodyPr>
          <a:lstStyle/>
          <a:p>
            <a:pPr eaLnBrk="1" hangingPunct="1"/>
            <a:r>
              <a:rPr lang="ja-JP" altLang="en-US" sz="3600" dirty="0" smtClean="0">
                <a:solidFill>
                  <a:schemeClr val="accent4"/>
                </a:solidFill>
              </a:rPr>
              <a:t>その経緯は、はっきりと</a:t>
            </a:r>
            <a:r>
              <a:rPr lang="ja-JP" altLang="en-US" sz="3600" dirty="0">
                <a:solidFill>
                  <a:schemeClr val="accent4"/>
                </a:solidFill>
              </a:rPr>
              <a:t>は</a:t>
            </a:r>
            <a:r>
              <a:rPr lang="ja-JP" altLang="en-US" sz="3600" dirty="0" smtClean="0">
                <a:solidFill>
                  <a:schemeClr val="accent4"/>
                </a:solidFill>
              </a:rPr>
              <a:t>わかって</a:t>
            </a:r>
            <a:r>
              <a:rPr lang="ja-JP" altLang="en-US" sz="3600" dirty="0" smtClean="0">
                <a:solidFill>
                  <a:schemeClr val="accent4"/>
                </a:solidFill>
              </a:rPr>
              <a:t>いないが</a:t>
            </a:r>
            <a:endParaRPr lang="ja-JP" altLang="en-US" sz="2800" dirty="0">
              <a:solidFill>
                <a:schemeClr val="accent4"/>
              </a:solidFill>
            </a:endParaRPr>
          </a:p>
        </p:txBody>
      </p:sp>
      <p:sp>
        <p:nvSpPr>
          <p:cNvPr id="8" name="テキスト ボックス 2"/>
          <p:cNvSpPr txBox="1">
            <a:spLocks noChangeArrowheads="1"/>
          </p:cNvSpPr>
          <p:nvPr/>
        </p:nvSpPr>
        <p:spPr bwMode="auto">
          <a:xfrm>
            <a:off x="2024166" y="5511524"/>
            <a:ext cx="6883132" cy="646331"/>
          </a:xfrm>
          <a:prstGeom prst="rect">
            <a:avLst/>
          </a:prstGeom>
          <a:solidFill>
            <a:schemeClr val="bg1"/>
          </a:solidFill>
          <a:ln w="28575">
            <a:noFill/>
            <a:miter lim="800000"/>
            <a:headEnd/>
            <a:tailEnd/>
          </a:ln>
          <a:effectLst>
            <a:softEdge rad="31750"/>
          </a:effectLst>
        </p:spPr>
        <p:txBody>
          <a:bodyPr wrap="square">
            <a:spAutoFit/>
          </a:bodyPr>
          <a:lstStyle/>
          <a:p>
            <a:pPr eaLnBrk="1" hangingPunct="1"/>
            <a:r>
              <a:rPr lang="ja-JP" altLang="en-US" sz="3600" dirty="0" smtClean="0">
                <a:solidFill>
                  <a:schemeClr val="accent4"/>
                </a:solidFill>
              </a:rPr>
              <a:t>というプロセスは確かめられている</a:t>
            </a:r>
            <a:endParaRPr lang="ja-JP" altLang="en-US" sz="2800" dirty="0">
              <a:solidFill>
                <a:schemeClr val="accent4"/>
              </a:solidFill>
            </a:endParaRPr>
          </a:p>
        </p:txBody>
      </p:sp>
      <p:sp>
        <p:nvSpPr>
          <p:cNvPr id="9" name="テキスト ボックス 2"/>
          <p:cNvSpPr txBox="1">
            <a:spLocks noChangeArrowheads="1"/>
          </p:cNvSpPr>
          <p:nvPr/>
        </p:nvSpPr>
        <p:spPr bwMode="auto">
          <a:xfrm>
            <a:off x="292596" y="3333897"/>
            <a:ext cx="8640960" cy="1877437"/>
          </a:xfrm>
          <a:prstGeom prst="rect">
            <a:avLst/>
          </a:prstGeom>
          <a:solidFill>
            <a:schemeClr val="bg1"/>
          </a:solidFill>
          <a:ln w="28575">
            <a:noFill/>
            <a:miter lim="800000"/>
            <a:headEnd/>
            <a:tailEnd/>
          </a:ln>
          <a:effectLst>
            <a:glow rad="63500">
              <a:schemeClr val="accent2">
                <a:satMod val="175000"/>
                <a:alpha val="40000"/>
              </a:schemeClr>
            </a:glow>
            <a:softEdge rad="63500"/>
          </a:effectLst>
        </p:spPr>
        <p:txBody>
          <a:bodyPr wrap="square">
            <a:spAutoFit/>
          </a:bodyPr>
          <a:lstStyle/>
          <a:p>
            <a:pPr eaLnBrk="1" hangingPunct="1"/>
            <a:r>
              <a:rPr lang="ja-JP" altLang="en-US" sz="4000" dirty="0" smtClean="0">
                <a:solidFill>
                  <a:schemeClr val="accent4"/>
                </a:solidFill>
              </a:rPr>
              <a:t>　</a:t>
            </a:r>
            <a:r>
              <a:rPr lang="ja-JP" altLang="en-US" sz="3600" dirty="0" smtClean="0">
                <a:solidFill>
                  <a:schemeClr val="accent4"/>
                </a:solidFill>
              </a:rPr>
              <a:t>ことばとことばが、時代移り変わりの中で</a:t>
            </a:r>
            <a:endParaRPr lang="en-US" altLang="ja-JP" sz="3600" dirty="0" smtClean="0">
              <a:solidFill>
                <a:schemeClr val="accent4"/>
              </a:solidFill>
            </a:endParaRPr>
          </a:p>
          <a:p>
            <a:pPr eaLnBrk="1" hangingPunct="1"/>
            <a:r>
              <a:rPr lang="ja-JP" altLang="en-US" sz="3600" dirty="0">
                <a:solidFill>
                  <a:schemeClr val="accent4"/>
                </a:solidFill>
              </a:rPr>
              <a:t>　</a:t>
            </a:r>
            <a:r>
              <a:rPr lang="ja-JP" altLang="en-US" sz="3600" dirty="0" smtClean="0">
                <a:solidFill>
                  <a:schemeClr val="accent4"/>
                </a:solidFill>
              </a:rPr>
              <a:t>　　より無理なく、滑らかに続くように</a:t>
            </a:r>
            <a:endParaRPr lang="en-US" altLang="ja-JP" sz="3600" dirty="0" smtClean="0">
              <a:solidFill>
                <a:schemeClr val="accent4"/>
              </a:solidFill>
            </a:endParaRPr>
          </a:p>
          <a:p>
            <a:pPr eaLnBrk="1" hangingPunct="1"/>
            <a:r>
              <a:rPr lang="ja-JP" altLang="en-US" sz="3600" dirty="0">
                <a:solidFill>
                  <a:schemeClr val="accent4"/>
                </a:solidFill>
              </a:rPr>
              <a:t>　</a:t>
            </a:r>
            <a:r>
              <a:rPr lang="ja-JP" altLang="en-US" sz="3600" dirty="0" smtClean="0">
                <a:solidFill>
                  <a:schemeClr val="accent4"/>
                </a:solidFill>
              </a:rPr>
              <a:t>　　　　　　</a:t>
            </a:r>
            <a:r>
              <a:rPr lang="ja-JP" altLang="en-US" dirty="0" smtClean="0">
                <a:solidFill>
                  <a:schemeClr val="accent4"/>
                </a:solidFill>
              </a:rPr>
              <a:t>　　　　</a:t>
            </a:r>
            <a:r>
              <a:rPr lang="ja-JP" altLang="en-US" sz="3600" dirty="0" smtClean="0">
                <a:solidFill>
                  <a:schemeClr val="accent4"/>
                </a:solidFill>
              </a:rPr>
              <a:t>動詞の形が変化して行った</a:t>
            </a:r>
            <a:endParaRPr lang="ja-JP" altLang="en-US" sz="2800" dirty="0">
              <a:solidFill>
                <a:schemeClr val="accent4"/>
              </a:solidFill>
            </a:endParaRPr>
          </a:p>
        </p:txBody>
      </p:sp>
      <p:sp>
        <p:nvSpPr>
          <p:cNvPr id="10" name="テキスト ボックス 9"/>
          <p:cNvSpPr txBox="1"/>
          <p:nvPr/>
        </p:nvSpPr>
        <p:spPr>
          <a:xfrm>
            <a:off x="251520" y="135661"/>
            <a:ext cx="3240360" cy="646331"/>
          </a:xfrm>
          <a:prstGeom prst="rect">
            <a:avLst/>
          </a:prstGeom>
          <a:solidFill>
            <a:schemeClr val="bg1"/>
          </a:solidFill>
          <a:ln>
            <a:noFill/>
          </a:ln>
          <a:effectLst>
            <a:softEdge rad="127000"/>
          </a:effectLst>
        </p:spPr>
        <p:txBody>
          <a:bodyPr wrap="square" rtlCol="0">
            <a:spAutoFit/>
          </a:bodyPr>
          <a:lstStyle/>
          <a:p>
            <a:pPr indent="92075"/>
            <a:r>
              <a:rPr lang="ja-JP" altLang="en-US" sz="3600" dirty="0" smtClean="0">
                <a:solidFill>
                  <a:schemeClr val="accent4"/>
                </a:solidFill>
              </a:rPr>
              <a:t>それにしても・・</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台形 13"/>
          <p:cNvSpPr/>
          <p:nvPr/>
        </p:nvSpPr>
        <p:spPr>
          <a:xfrm>
            <a:off x="323528" y="4293096"/>
            <a:ext cx="8820472" cy="2564904"/>
          </a:xfrm>
          <a:prstGeom prst="trapezoid">
            <a:avLst/>
          </a:prstGeom>
          <a:solidFill>
            <a:srgbClr val="FFFF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99592" y="2276872"/>
            <a:ext cx="3672408" cy="707886"/>
          </a:xfrm>
          <a:prstGeom prst="rect">
            <a:avLst/>
          </a:prstGeom>
          <a:noFill/>
          <a:ln>
            <a:solidFill>
              <a:schemeClr val="tx1"/>
            </a:solidFill>
          </a:ln>
        </p:spPr>
        <p:txBody>
          <a:bodyPr wrap="square" rtlCol="0">
            <a:spAutoFit/>
          </a:bodyPr>
          <a:lstStyle/>
          <a:p>
            <a:r>
              <a:rPr lang="ja-JP" altLang="en-US" sz="4000" dirty="0" smtClean="0"/>
              <a:t>飲みて→飲</a:t>
            </a:r>
            <a:r>
              <a:rPr lang="ja-JP" altLang="en-US" sz="4000" dirty="0" smtClean="0">
                <a:solidFill>
                  <a:srgbClr val="C00000"/>
                </a:solidFill>
              </a:rPr>
              <a:t>ん</a:t>
            </a:r>
            <a:r>
              <a:rPr lang="ja-JP" altLang="en-US" sz="4000" dirty="0" smtClean="0"/>
              <a:t>で　</a:t>
            </a:r>
            <a:endParaRPr kumimoji="1" lang="ja-JP" altLang="en-US" sz="4000" dirty="0"/>
          </a:p>
        </p:txBody>
      </p:sp>
      <p:sp>
        <p:nvSpPr>
          <p:cNvPr id="7" name="テキスト ボックス 6"/>
          <p:cNvSpPr txBox="1"/>
          <p:nvPr/>
        </p:nvSpPr>
        <p:spPr>
          <a:xfrm>
            <a:off x="179512" y="2276872"/>
            <a:ext cx="720080" cy="707886"/>
          </a:xfrm>
          <a:prstGeom prst="rect">
            <a:avLst/>
          </a:prstGeom>
          <a:solidFill>
            <a:srgbClr val="CCFF99"/>
          </a:solidFill>
          <a:ln>
            <a:solidFill>
              <a:schemeClr val="tx1"/>
            </a:solidFill>
          </a:ln>
        </p:spPr>
        <p:txBody>
          <a:bodyPr wrap="square" rtlCol="0">
            <a:spAutoFit/>
          </a:bodyPr>
          <a:lstStyle/>
          <a:p>
            <a:r>
              <a:rPr lang="ja-JP" altLang="en-US" sz="4000" dirty="0" smtClean="0">
                <a:solidFill>
                  <a:srgbClr val="C00000"/>
                </a:solidFill>
              </a:rPr>
              <a:t>ん</a:t>
            </a:r>
            <a:r>
              <a:rPr lang="ja-JP" altLang="en-US" sz="4000" dirty="0" smtClean="0"/>
              <a:t>　</a:t>
            </a:r>
            <a:endParaRPr kumimoji="1" lang="ja-JP" altLang="en-US" sz="4000" dirty="0"/>
          </a:p>
        </p:txBody>
      </p:sp>
      <p:sp>
        <p:nvSpPr>
          <p:cNvPr id="9" name="テキスト ボックス 8"/>
          <p:cNvSpPr txBox="1"/>
          <p:nvPr/>
        </p:nvSpPr>
        <p:spPr>
          <a:xfrm>
            <a:off x="4703048" y="2276872"/>
            <a:ext cx="733048" cy="707886"/>
          </a:xfrm>
          <a:prstGeom prst="rect">
            <a:avLst/>
          </a:prstGeom>
          <a:solidFill>
            <a:srgbClr val="CCFF99"/>
          </a:solidFill>
          <a:ln>
            <a:solidFill>
              <a:schemeClr val="tx1"/>
            </a:solidFill>
          </a:ln>
        </p:spPr>
        <p:txBody>
          <a:bodyPr wrap="square" rtlCol="0">
            <a:spAutoFit/>
          </a:bodyPr>
          <a:lstStyle/>
          <a:p>
            <a:pPr indent="92075"/>
            <a:r>
              <a:rPr lang="ja-JP" altLang="en-US" sz="4000" dirty="0" smtClean="0">
                <a:solidFill>
                  <a:srgbClr val="C00000"/>
                </a:solidFill>
              </a:rPr>
              <a:t>っ</a:t>
            </a:r>
            <a:r>
              <a:rPr lang="ja-JP" altLang="en-US" sz="4000" dirty="0" smtClean="0"/>
              <a:t>　</a:t>
            </a:r>
            <a:endParaRPr kumimoji="1" lang="ja-JP" altLang="en-US" sz="4000" dirty="0"/>
          </a:p>
        </p:txBody>
      </p:sp>
      <p:sp>
        <p:nvSpPr>
          <p:cNvPr id="10" name="テキスト ボックス 9"/>
          <p:cNvSpPr txBox="1"/>
          <p:nvPr/>
        </p:nvSpPr>
        <p:spPr>
          <a:xfrm>
            <a:off x="5436096" y="2276872"/>
            <a:ext cx="3489960" cy="707886"/>
          </a:xfrm>
          <a:prstGeom prst="rect">
            <a:avLst/>
          </a:prstGeom>
          <a:noFill/>
          <a:ln>
            <a:solidFill>
              <a:schemeClr val="tx1"/>
            </a:solidFill>
          </a:ln>
        </p:spPr>
        <p:txBody>
          <a:bodyPr wrap="square" rtlCol="0">
            <a:spAutoFit/>
          </a:bodyPr>
          <a:lstStyle/>
          <a:p>
            <a:r>
              <a:rPr lang="ja-JP" altLang="en-US" sz="4000" dirty="0" smtClean="0"/>
              <a:t>行きて→行</a:t>
            </a:r>
            <a:r>
              <a:rPr lang="ja-JP" altLang="en-US" sz="4000" dirty="0" smtClean="0">
                <a:solidFill>
                  <a:srgbClr val="C00000"/>
                </a:solidFill>
              </a:rPr>
              <a:t>っ</a:t>
            </a:r>
            <a:r>
              <a:rPr lang="ja-JP" altLang="en-US" sz="4000" dirty="0" smtClean="0"/>
              <a:t>て　</a:t>
            </a:r>
            <a:endParaRPr kumimoji="1" lang="ja-JP" altLang="en-US" sz="4000" dirty="0"/>
          </a:p>
        </p:txBody>
      </p:sp>
      <p:sp>
        <p:nvSpPr>
          <p:cNvPr id="11" name="Rectangle 2"/>
          <p:cNvSpPr txBox="1">
            <a:spLocks noChangeArrowheads="1"/>
          </p:cNvSpPr>
          <p:nvPr/>
        </p:nvSpPr>
        <p:spPr bwMode="auto">
          <a:xfrm>
            <a:off x="899592" y="3870960"/>
            <a:ext cx="7741488" cy="609600"/>
          </a:xfrm>
          <a:prstGeom prst="rect">
            <a:avLst/>
          </a:prstGeom>
          <a:solidFill>
            <a:srgbClr val="FFCCFF"/>
          </a:solidFill>
          <a:ln w="9525">
            <a:noFill/>
            <a:miter lim="800000"/>
            <a:headEnd/>
            <a:tailEnd/>
          </a:ln>
          <a:effectLst>
            <a:glow rad="139700">
              <a:schemeClr val="accent2">
                <a:satMod val="175000"/>
                <a:alpha val="40000"/>
              </a:schemeClr>
            </a:glow>
          </a:effectLst>
        </p:spPr>
        <p:txBody>
          <a:bodyPr anchor="ctr"/>
          <a:lstStyle/>
          <a:p>
            <a:pPr>
              <a:defRPr/>
            </a:pPr>
            <a:r>
              <a:rPr lang="ja-JP" altLang="en-US" sz="3600" kern="0" dirty="0" smtClean="0">
                <a:solidFill>
                  <a:schemeClr val="tx2"/>
                </a:solidFill>
                <a:latin typeface="+mj-lt"/>
                <a:ea typeface="+mj-ea"/>
                <a:cs typeface="+mj-cs"/>
              </a:rPr>
              <a:t>活用</a:t>
            </a:r>
            <a:r>
              <a:rPr lang="ja-JP" altLang="en-US" sz="3600" kern="0" dirty="0">
                <a:solidFill>
                  <a:schemeClr val="tx2"/>
                </a:solidFill>
                <a:latin typeface="+mj-lt"/>
                <a:ea typeface="+mj-ea"/>
                <a:cs typeface="+mj-cs"/>
              </a:rPr>
              <a:t>は、日本語の</a:t>
            </a:r>
            <a:r>
              <a:rPr lang="ja-JP" altLang="en-US" sz="3600" kern="0" dirty="0" smtClean="0">
                <a:solidFill>
                  <a:schemeClr val="tx2"/>
                </a:solidFill>
                <a:latin typeface="+mj-lt"/>
                <a:ea typeface="+mj-ea"/>
                <a:cs typeface="+mj-cs"/>
              </a:rPr>
              <a:t>音の成り立ちの基盤</a:t>
            </a:r>
            <a:endParaRPr lang="ja-JP" altLang="en-US" sz="3600" kern="0" dirty="0">
              <a:solidFill>
                <a:schemeClr val="tx2"/>
              </a:solidFill>
              <a:latin typeface="+mj-lt"/>
              <a:ea typeface="+mj-ea"/>
              <a:cs typeface="+mj-cs"/>
            </a:endParaRPr>
          </a:p>
        </p:txBody>
      </p:sp>
      <p:sp>
        <p:nvSpPr>
          <p:cNvPr id="12" name="テキスト ボックス 11"/>
          <p:cNvSpPr txBox="1"/>
          <p:nvPr/>
        </p:nvSpPr>
        <p:spPr>
          <a:xfrm>
            <a:off x="1702728" y="4716760"/>
            <a:ext cx="6120680" cy="707886"/>
          </a:xfrm>
          <a:prstGeom prst="rect">
            <a:avLst/>
          </a:prstGeom>
          <a:solidFill>
            <a:schemeClr val="bg1"/>
          </a:solidFill>
          <a:ln>
            <a:solidFill>
              <a:schemeClr val="tx1"/>
            </a:solidFill>
            <a:prstDash val="lgDashDot"/>
          </a:ln>
        </p:spPr>
        <p:txBody>
          <a:bodyPr wrap="square" rtlCol="0">
            <a:spAutoFit/>
          </a:bodyPr>
          <a:lstStyle/>
          <a:p>
            <a:r>
              <a:rPr lang="ja-JP" altLang="en-US" sz="4000" dirty="0" smtClean="0"/>
              <a:t>活用を正しく身につけること　</a:t>
            </a:r>
            <a:endParaRPr kumimoji="1" lang="ja-JP" altLang="en-US" sz="4000" dirty="0"/>
          </a:p>
        </p:txBody>
      </p:sp>
      <p:sp>
        <p:nvSpPr>
          <p:cNvPr id="13" name="テキスト ボックス 12"/>
          <p:cNvSpPr txBox="1"/>
          <p:nvPr/>
        </p:nvSpPr>
        <p:spPr>
          <a:xfrm>
            <a:off x="755576" y="5698584"/>
            <a:ext cx="7920880" cy="646331"/>
          </a:xfrm>
          <a:prstGeom prst="rect">
            <a:avLst/>
          </a:prstGeom>
          <a:solidFill>
            <a:schemeClr val="bg1"/>
          </a:solidFill>
          <a:ln>
            <a:noFill/>
          </a:ln>
          <a:effectLst>
            <a:softEdge rad="63500"/>
          </a:effectLst>
        </p:spPr>
        <p:txBody>
          <a:bodyPr wrap="square" rtlCol="0">
            <a:spAutoFit/>
          </a:bodyPr>
          <a:lstStyle/>
          <a:p>
            <a:r>
              <a:rPr lang="ja-JP" altLang="en-US" sz="3600" dirty="0" smtClean="0"/>
              <a:t>日本語を正しい音で話せることに繋がる</a:t>
            </a:r>
            <a:endParaRPr kumimoji="1" lang="ja-JP" altLang="en-US" sz="3600" dirty="0"/>
          </a:p>
        </p:txBody>
      </p:sp>
      <p:sp>
        <p:nvSpPr>
          <p:cNvPr id="15" name="下矢印 14"/>
          <p:cNvSpPr/>
          <p:nvPr/>
        </p:nvSpPr>
        <p:spPr>
          <a:xfrm>
            <a:off x="4211960" y="5445224"/>
            <a:ext cx="1080120" cy="2880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105905" y="692696"/>
            <a:ext cx="8991600" cy="1384995"/>
            <a:chOff x="179512" y="548680"/>
            <a:chExt cx="8815080" cy="1384995"/>
          </a:xfrm>
        </p:grpSpPr>
        <p:sp>
          <p:nvSpPr>
            <p:cNvPr id="31" name="テキスト ボックス 2"/>
            <p:cNvSpPr txBox="1">
              <a:spLocks noChangeArrowheads="1"/>
            </p:cNvSpPr>
            <p:nvPr/>
          </p:nvSpPr>
          <p:spPr bwMode="auto">
            <a:xfrm>
              <a:off x="179512" y="548680"/>
              <a:ext cx="8815080" cy="1384995"/>
            </a:xfrm>
            <a:prstGeom prst="rect">
              <a:avLst/>
            </a:prstGeom>
            <a:solidFill>
              <a:srgbClr val="CCFFFF"/>
            </a:solidFill>
            <a:ln w="28575">
              <a:solidFill>
                <a:schemeClr val="bg2">
                  <a:lumMod val="40000"/>
                  <a:lumOff val="60000"/>
                </a:schemeClr>
              </a:solidFill>
              <a:miter lim="800000"/>
              <a:headEnd/>
              <a:tailEnd/>
            </a:ln>
            <a:effectLst>
              <a:glow rad="101600">
                <a:srgbClr val="FFFF00">
                  <a:alpha val="40000"/>
                </a:srgbClr>
              </a:glow>
            </a:effectLst>
          </p:spPr>
          <p:txBody>
            <a:bodyPr wrap="square">
              <a:spAutoFit/>
            </a:bodyPr>
            <a:lstStyle/>
            <a:p>
              <a:pPr eaLnBrk="1" hangingPunct="1"/>
              <a:endParaRPr lang="en-US" altLang="ja-JP" sz="400" dirty="0" smtClean="0">
                <a:solidFill>
                  <a:schemeClr val="accent4"/>
                </a:solidFill>
              </a:endParaRPr>
            </a:p>
            <a:p>
              <a:pPr eaLnBrk="1" hangingPunct="1"/>
              <a:r>
                <a:rPr lang="ja-JP" altLang="en-US" sz="4000" dirty="0" smtClean="0">
                  <a:solidFill>
                    <a:schemeClr val="accent4"/>
                  </a:solidFill>
                </a:rPr>
                <a:t>撥音　　</a:t>
              </a:r>
              <a:r>
                <a:rPr lang="ja-JP" altLang="en-US" sz="1600" dirty="0" smtClean="0">
                  <a:solidFill>
                    <a:schemeClr val="accent4"/>
                  </a:solidFill>
                </a:rPr>
                <a:t>　</a:t>
              </a:r>
              <a:r>
                <a:rPr lang="ja-JP" altLang="en-US" sz="4000" dirty="0" smtClean="0">
                  <a:solidFill>
                    <a:schemeClr val="accent4"/>
                  </a:solidFill>
                </a:rPr>
                <a:t>や、拗音　　　　　　　　</a:t>
              </a:r>
              <a:r>
                <a:rPr lang="ja-JP" altLang="en-US" sz="1000" dirty="0" smtClean="0">
                  <a:solidFill>
                    <a:schemeClr val="accent4"/>
                  </a:solidFill>
                </a:rPr>
                <a:t>　</a:t>
              </a:r>
              <a:r>
                <a:rPr lang="ja-JP" altLang="en-US" sz="4000" dirty="0" smtClean="0">
                  <a:solidFill>
                    <a:schemeClr val="accent4"/>
                  </a:solidFill>
                </a:rPr>
                <a:t>は、</a:t>
              </a:r>
              <a:endParaRPr lang="en-US" altLang="ja-JP" sz="4000" dirty="0" smtClean="0">
                <a:solidFill>
                  <a:schemeClr val="accent4"/>
                </a:solidFill>
              </a:endParaRPr>
            </a:p>
            <a:p>
              <a:pPr eaLnBrk="1" hangingPunct="1"/>
              <a:r>
                <a:rPr lang="ja-JP" altLang="en-US" sz="4000" dirty="0" smtClean="0">
                  <a:solidFill>
                    <a:schemeClr val="accent4"/>
                  </a:solidFill>
                </a:rPr>
                <a:t>動詞の語尾変化に伴う音便から生まれた</a:t>
              </a:r>
              <a:endParaRPr lang="ja-JP" altLang="en-US" sz="3200" dirty="0">
                <a:solidFill>
                  <a:schemeClr val="accent4"/>
                </a:solidFill>
              </a:endParaRPr>
            </a:p>
          </p:txBody>
        </p:sp>
        <p:sp>
          <p:nvSpPr>
            <p:cNvPr id="16" name="テキスト ボックス 15"/>
            <p:cNvSpPr txBox="1"/>
            <p:nvPr/>
          </p:nvSpPr>
          <p:spPr>
            <a:xfrm>
              <a:off x="1239235" y="620688"/>
              <a:ext cx="776538" cy="707886"/>
            </a:xfrm>
            <a:prstGeom prst="rect">
              <a:avLst/>
            </a:prstGeom>
            <a:solidFill>
              <a:srgbClr val="FFFF66"/>
            </a:solidFill>
            <a:ln>
              <a:solidFill>
                <a:schemeClr val="bg2">
                  <a:lumMod val="40000"/>
                  <a:lumOff val="60000"/>
                </a:schemeClr>
              </a:solidFill>
            </a:ln>
            <a:effectLst>
              <a:softEdge rad="31750"/>
            </a:effectLst>
          </p:spPr>
          <p:txBody>
            <a:bodyPr wrap="square" rtlCol="0">
              <a:spAutoFit/>
            </a:bodyPr>
            <a:lstStyle/>
            <a:p>
              <a:r>
                <a:rPr kumimoji="1" lang="ja-JP" altLang="en-US" sz="4000" dirty="0" smtClean="0"/>
                <a:t>ん</a:t>
              </a:r>
              <a:endParaRPr kumimoji="1" lang="ja-JP" altLang="en-US" sz="4000" dirty="0"/>
            </a:p>
          </p:txBody>
        </p:sp>
        <p:sp>
          <p:nvSpPr>
            <p:cNvPr id="17" name="テキスト ボックス 16"/>
            <p:cNvSpPr txBox="1"/>
            <p:nvPr/>
          </p:nvSpPr>
          <p:spPr>
            <a:xfrm>
              <a:off x="3921821" y="620688"/>
              <a:ext cx="2611991" cy="707886"/>
            </a:xfrm>
            <a:prstGeom prst="rect">
              <a:avLst/>
            </a:prstGeom>
            <a:solidFill>
              <a:srgbClr val="FFFF66"/>
            </a:solidFill>
            <a:ln>
              <a:solidFill>
                <a:schemeClr val="bg2">
                  <a:lumMod val="40000"/>
                  <a:lumOff val="60000"/>
                </a:schemeClr>
              </a:solidFill>
            </a:ln>
            <a:effectLst>
              <a:softEdge rad="31750"/>
            </a:effectLst>
          </p:spPr>
          <p:txBody>
            <a:bodyPr wrap="square" rtlCol="0">
              <a:spAutoFit/>
            </a:bodyPr>
            <a:lstStyle/>
            <a:p>
              <a:r>
                <a:rPr lang="ja-JP" altLang="en-US" sz="4000" dirty="0" smtClean="0"/>
                <a:t>きゃ、しゃ</a:t>
              </a:r>
              <a:r>
                <a:rPr lang="ja-JP" altLang="en-US" sz="2000" dirty="0" smtClean="0"/>
                <a:t>ｅｔｃ</a:t>
              </a:r>
              <a:endParaRPr kumimoji="1" lang="ja-JP" altLang="en-US" sz="4000" dirty="0"/>
            </a:p>
          </p:txBody>
        </p:sp>
      </p:grpSp>
      <p:sp>
        <p:nvSpPr>
          <p:cNvPr id="19" name="テキスト ボックス 18"/>
          <p:cNvSpPr txBox="1"/>
          <p:nvPr/>
        </p:nvSpPr>
        <p:spPr>
          <a:xfrm>
            <a:off x="0" y="0"/>
            <a:ext cx="3707904" cy="646331"/>
          </a:xfrm>
          <a:prstGeom prst="rect">
            <a:avLst/>
          </a:prstGeom>
          <a:noFill/>
          <a:ln>
            <a:noFill/>
          </a:ln>
        </p:spPr>
        <p:txBody>
          <a:bodyPr wrap="square" rtlCol="0">
            <a:spAutoFit/>
          </a:bodyPr>
          <a:lstStyle/>
          <a:p>
            <a:pPr indent="92075"/>
            <a:r>
              <a:rPr lang="ja-JP" altLang="en-US" sz="3600" dirty="0" smtClean="0">
                <a:solidFill>
                  <a:schemeClr val="accent4"/>
                </a:solidFill>
              </a:rPr>
              <a:t>たとえば・・</a:t>
            </a:r>
            <a:endParaRPr kumimoji="1" lang="ja-JP" altLang="en-US" sz="3600" dirty="0">
              <a:solidFill>
                <a:schemeClr val="accent4"/>
              </a:solidFill>
            </a:endParaRPr>
          </a:p>
        </p:txBody>
      </p:sp>
      <p:sp>
        <p:nvSpPr>
          <p:cNvPr id="20" name="テキスト ボックス 19"/>
          <p:cNvSpPr txBox="1"/>
          <p:nvPr/>
        </p:nvSpPr>
        <p:spPr>
          <a:xfrm>
            <a:off x="179512" y="3068960"/>
            <a:ext cx="8964488" cy="646331"/>
          </a:xfrm>
          <a:prstGeom prst="rect">
            <a:avLst/>
          </a:prstGeom>
          <a:solidFill>
            <a:schemeClr val="accent3">
              <a:lumMod val="95000"/>
            </a:schemeClr>
          </a:solidFill>
          <a:ln>
            <a:noFill/>
          </a:ln>
          <a:effectLst>
            <a:softEdge rad="63500"/>
          </a:effectLst>
        </p:spPr>
        <p:txBody>
          <a:bodyPr wrap="square" rtlCol="0">
            <a:spAutoFit/>
          </a:bodyPr>
          <a:lstStyle/>
          <a:p>
            <a:pPr indent="92075"/>
            <a:r>
              <a:rPr kumimoji="1" lang="ja-JP" altLang="en-US" sz="3600" dirty="0" smtClean="0">
                <a:solidFill>
                  <a:schemeClr val="accent4"/>
                </a:solidFill>
              </a:rPr>
              <a:t>より滑らかに、という流れが新しい音を生んだ</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9" grpId="0" animBg="1"/>
      <p:bldP spid="10" grpId="0" animBg="1"/>
      <p:bldP spid="11" grpId="0" animBg="1"/>
      <p:bldP spid="12" grpId="0" animBg="1"/>
      <p:bldP spid="13" grpId="0" animBg="1"/>
      <p:bldP spid="15" grpId="0" animBg="1"/>
      <p:bldP spid="2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a:spLocks noChangeArrowheads="1"/>
          </p:cNvSpPr>
          <p:nvPr/>
        </p:nvSpPr>
        <p:spPr bwMode="auto">
          <a:xfrm>
            <a:off x="395536" y="836712"/>
            <a:ext cx="8424936" cy="1323439"/>
          </a:xfrm>
          <a:prstGeom prst="rect">
            <a:avLst/>
          </a:prstGeom>
          <a:solidFill>
            <a:srgbClr val="CCFFFF"/>
          </a:solidFill>
          <a:ln w="28575">
            <a:noFill/>
            <a:miter lim="800000"/>
            <a:headEnd/>
            <a:tailEnd/>
          </a:ln>
        </p:spPr>
        <p:txBody>
          <a:bodyPr wrap="square">
            <a:spAutoFit/>
          </a:bodyPr>
          <a:lstStyle/>
          <a:p>
            <a:pPr eaLnBrk="1" hangingPunct="1"/>
            <a:r>
              <a:rPr lang="ja-JP" altLang="en-US" sz="4000" dirty="0" smtClean="0">
                <a:solidFill>
                  <a:schemeClr val="accent4"/>
                </a:solidFill>
              </a:rPr>
              <a:t>自然習得の中で、子どもは</a:t>
            </a:r>
            <a:endParaRPr lang="en-US" altLang="ja-JP" sz="4000" dirty="0" smtClean="0">
              <a:solidFill>
                <a:schemeClr val="accent4"/>
              </a:solidFill>
            </a:endParaRPr>
          </a:p>
          <a:p>
            <a:pPr eaLnBrk="1" hangingPunct="1"/>
            <a:r>
              <a:rPr lang="ja-JP" altLang="en-US" sz="4000" dirty="0" smtClean="0">
                <a:solidFill>
                  <a:schemeClr val="accent4"/>
                </a:solidFill>
              </a:rPr>
              <a:t>どのようにして活用を身につけるのか</a:t>
            </a:r>
            <a:endParaRPr lang="ja-JP" altLang="en-US" sz="3200" dirty="0">
              <a:solidFill>
                <a:schemeClr val="accent4"/>
              </a:solidFill>
            </a:endParaRPr>
          </a:p>
        </p:txBody>
      </p:sp>
      <p:sp>
        <p:nvSpPr>
          <p:cNvPr id="5" name="テキスト ボックス 2"/>
          <p:cNvSpPr txBox="1">
            <a:spLocks noChangeArrowheads="1"/>
          </p:cNvSpPr>
          <p:nvPr/>
        </p:nvSpPr>
        <p:spPr bwMode="auto">
          <a:xfrm>
            <a:off x="467544" y="2348880"/>
            <a:ext cx="8208912" cy="1323439"/>
          </a:xfrm>
          <a:prstGeom prst="rect">
            <a:avLst/>
          </a:prstGeom>
          <a:solidFill>
            <a:srgbClr val="FFD9FF"/>
          </a:solidFill>
          <a:ln w="28575">
            <a:noFill/>
            <a:miter lim="800000"/>
            <a:headEnd/>
            <a:tailEnd/>
          </a:ln>
          <a:effectLst>
            <a:softEdge rad="317500"/>
          </a:effectLst>
        </p:spPr>
        <p:txBody>
          <a:bodyPr wrap="square">
            <a:spAutoFit/>
          </a:bodyPr>
          <a:lstStyle/>
          <a:p>
            <a:pPr eaLnBrk="1" hangingPunct="1"/>
            <a:r>
              <a:rPr lang="ja-JP" altLang="en-US" sz="4000" dirty="0" smtClean="0">
                <a:solidFill>
                  <a:schemeClr val="accent4"/>
                </a:solidFill>
              </a:rPr>
              <a:t>これも、いくつかの考えはあるが、</a:t>
            </a:r>
            <a:endParaRPr lang="en-US" altLang="ja-JP" sz="4000" dirty="0" smtClean="0">
              <a:solidFill>
                <a:schemeClr val="accent4"/>
              </a:solidFill>
            </a:endParaRPr>
          </a:p>
          <a:p>
            <a:pPr eaLnBrk="1" hangingPunct="1"/>
            <a:r>
              <a:rPr lang="ja-JP" altLang="en-US" sz="4000" dirty="0" smtClean="0">
                <a:solidFill>
                  <a:schemeClr val="accent4"/>
                </a:solidFill>
              </a:rPr>
              <a:t>　　　　　　はっきりとはわかっていない</a:t>
            </a:r>
            <a:endParaRPr lang="ja-JP" altLang="en-US" sz="3200" dirty="0">
              <a:solidFill>
                <a:schemeClr val="accent4"/>
              </a:solidFill>
            </a:endParaRPr>
          </a:p>
        </p:txBody>
      </p:sp>
      <p:sp>
        <p:nvSpPr>
          <p:cNvPr id="6" name="テキスト ボックス 5"/>
          <p:cNvSpPr txBox="1"/>
          <p:nvPr/>
        </p:nvSpPr>
        <p:spPr>
          <a:xfrm>
            <a:off x="251520" y="188640"/>
            <a:ext cx="3707904" cy="646331"/>
          </a:xfrm>
          <a:prstGeom prst="rect">
            <a:avLst/>
          </a:prstGeom>
          <a:noFill/>
          <a:ln>
            <a:noFill/>
          </a:ln>
        </p:spPr>
        <p:txBody>
          <a:bodyPr wrap="square" rtlCol="0">
            <a:spAutoFit/>
          </a:bodyPr>
          <a:lstStyle/>
          <a:p>
            <a:pPr indent="92075"/>
            <a:r>
              <a:rPr lang="ja-JP" altLang="en-US" sz="3600" dirty="0" smtClean="0">
                <a:solidFill>
                  <a:schemeClr val="accent4"/>
                </a:solidFill>
              </a:rPr>
              <a:t>それでは・・</a:t>
            </a:r>
            <a:endParaRPr kumimoji="1" lang="ja-JP" altLang="en-US" sz="3600" dirty="0">
              <a:solidFill>
                <a:schemeClr val="accent4"/>
              </a:solidFill>
            </a:endParaRPr>
          </a:p>
        </p:txBody>
      </p:sp>
      <p:sp>
        <p:nvSpPr>
          <p:cNvPr id="7" name="テキスト ボックス 6"/>
          <p:cNvSpPr txBox="1"/>
          <p:nvPr/>
        </p:nvSpPr>
        <p:spPr>
          <a:xfrm>
            <a:off x="137160" y="3861048"/>
            <a:ext cx="8884920" cy="2308324"/>
          </a:xfrm>
          <a:prstGeom prst="rect">
            <a:avLst/>
          </a:prstGeom>
          <a:solidFill>
            <a:srgbClr val="FFFF99"/>
          </a:solidFill>
          <a:ln>
            <a:noFill/>
          </a:ln>
        </p:spPr>
        <p:txBody>
          <a:bodyPr wrap="square" rtlCol="0">
            <a:spAutoFit/>
          </a:bodyPr>
          <a:lstStyle/>
          <a:p>
            <a:r>
              <a:rPr lang="ja-JP" altLang="en-US" sz="3600" dirty="0" smtClean="0">
                <a:solidFill>
                  <a:schemeClr val="accent4"/>
                </a:solidFill>
              </a:rPr>
              <a:t>ことばのテーブルに来てくれている子どもでも</a:t>
            </a:r>
            <a:endParaRPr lang="en-US" altLang="ja-JP" sz="3600" dirty="0" smtClean="0">
              <a:solidFill>
                <a:schemeClr val="accent4"/>
              </a:solidFill>
            </a:endParaRPr>
          </a:p>
          <a:p>
            <a:pPr indent="92075"/>
            <a:r>
              <a:rPr lang="ja-JP" altLang="en-US" sz="3600" dirty="0" smtClean="0">
                <a:solidFill>
                  <a:schemeClr val="accent4"/>
                </a:solidFill>
              </a:rPr>
              <a:t>　発達レベルが同程度なのに、</a:t>
            </a:r>
            <a:endParaRPr lang="en-US" altLang="ja-JP" sz="3600" dirty="0" smtClean="0">
              <a:solidFill>
                <a:schemeClr val="accent4"/>
              </a:solidFill>
            </a:endParaRPr>
          </a:p>
          <a:p>
            <a:pPr indent="92075"/>
            <a:r>
              <a:rPr lang="ja-JP" altLang="en-US" sz="3600" dirty="0" smtClean="0">
                <a:solidFill>
                  <a:schemeClr val="accent4"/>
                </a:solidFill>
              </a:rPr>
              <a:t>　　活用が比較的使いこなせている子どもと</a:t>
            </a:r>
            <a:endParaRPr lang="en-US" altLang="ja-JP" sz="3600" dirty="0" smtClean="0">
              <a:solidFill>
                <a:schemeClr val="accent4"/>
              </a:solidFill>
            </a:endParaRPr>
          </a:p>
          <a:p>
            <a:pPr indent="92075"/>
            <a:r>
              <a:rPr lang="ja-JP" altLang="en-US" sz="3600" dirty="0" smtClean="0">
                <a:solidFill>
                  <a:schemeClr val="accent4"/>
                </a:solidFill>
              </a:rPr>
              <a:t>　　　　　　　使いこなせていない子どもがいる</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188640"/>
            <a:ext cx="3312368" cy="646331"/>
          </a:xfrm>
          <a:prstGeom prst="rect">
            <a:avLst/>
          </a:prstGeom>
          <a:noFill/>
          <a:ln>
            <a:noFill/>
          </a:ln>
        </p:spPr>
        <p:txBody>
          <a:bodyPr wrap="square" rtlCol="0">
            <a:spAutoFit/>
          </a:bodyPr>
          <a:lstStyle/>
          <a:p>
            <a:pPr indent="92075"/>
            <a:r>
              <a:rPr lang="ja-JP" altLang="en-US" sz="3600" dirty="0" smtClean="0">
                <a:solidFill>
                  <a:schemeClr val="accent4"/>
                </a:solidFill>
              </a:rPr>
              <a:t>今後は</a:t>
            </a:r>
            <a:endParaRPr kumimoji="1" lang="ja-JP" altLang="en-US" sz="3600" dirty="0">
              <a:solidFill>
                <a:schemeClr val="accent4"/>
              </a:solidFill>
            </a:endParaRPr>
          </a:p>
        </p:txBody>
      </p:sp>
      <p:sp>
        <p:nvSpPr>
          <p:cNvPr id="5" name="テキスト ボックス 4"/>
          <p:cNvSpPr txBox="1"/>
          <p:nvPr/>
        </p:nvSpPr>
        <p:spPr>
          <a:xfrm>
            <a:off x="179512" y="836712"/>
            <a:ext cx="8712968" cy="1200329"/>
          </a:xfrm>
          <a:prstGeom prst="rect">
            <a:avLst/>
          </a:prstGeom>
          <a:solidFill>
            <a:srgbClr val="FFFF99"/>
          </a:solidFill>
          <a:ln>
            <a:noFill/>
          </a:ln>
        </p:spPr>
        <p:txBody>
          <a:bodyPr wrap="square" rtlCol="0">
            <a:spAutoFit/>
          </a:bodyPr>
          <a:lstStyle/>
          <a:p>
            <a:pPr indent="92075"/>
            <a:r>
              <a:rPr lang="ja-JP" altLang="en-US" sz="3600" dirty="0" smtClean="0">
                <a:solidFill>
                  <a:schemeClr val="accent4"/>
                </a:solidFill>
              </a:rPr>
              <a:t>そのような子どもの発達と、活用の習得との</a:t>
            </a:r>
            <a:endParaRPr lang="en-US" altLang="ja-JP" sz="3600" dirty="0" smtClean="0">
              <a:solidFill>
                <a:schemeClr val="accent4"/>
              </a:solidFill>
            </a:endParaRPr>
          </a:p>
          <a:p>
            <a:pPr indent="92075"/>
            <a:r>
              <a:rPr lang="ja-JP" altLang="en-US" sz="3600" dirty="0" smtClean="0">
                <a:solidFill>
                  <a:schemeClr val="accent4"/>
                </a:solidFill>
              </a:rPr>
              <a:t>　　　　　</a:t>
            </a:r>
            <a:r>
              <a:rPr kumimoji="1" lang="ja-JP" altLang="en-US" sz="3600" dirty="0" smtClean="0">
                <a:solidFill>
                  <a:schemeClr val="accent4"/>
                </a:solidFill>
              </a:rPr>
              <a:t>関連をもっと分析して行くことが必要</a:t>
            </a:r>
            <a:endParaRPr kumimoji="1" lang="ja-JP" altLang="en-US" sz="3600" dirty="0">
              <a:solidFill>
                <a:schemeClr val="accent4"/>
              </a:solidFill>
            </a:endParaRPr>
          </a:p>
        </p:txBody>
      </p:sp>
      <p:sp>
        <p:nvSpPr>
          <p:cNvPr id="6" name="テキスト ボックス 5"/>
          <p:cNvSpPr txBox="1"/>
          <p:nvPr/>
        </p:nvSpPr>
        <p:spPr>
          <a:xfrm>
            <a:off x="179512" y="2132856"/>
            <a:ext cx="6336704" cy="646331"/>
          </a:xfrm>
          <a:prstGeom prst="rect">
            <a:avLst/>
          </a:prstGeom>
          <a:noFill/>
          <a:ln>
            <a:noFill/>
          </a:ln>
        </p:spPr>
        <p:txBody>
          <a:bodyPr wrap="square" rtlCol="0">
            <a:spAutoFit/>
          </a:bodyPr>
          <a:lstStyle/>
          <a:p>
            <a:pPr indent="92075"/>
            <a:r>
              <a:rPr lang="ja-JP" altLang="en-US" sz="3600" dirty="0" smtClean="0">
                <a:solidFill>
                  <a:schemeClr val="accent4"/>
                </a:solidFill>
              </a:rPr>
              <a:t>しかし今の問題として・・</a:t>
            </a:r>
            <a:endParaRPr kumimoji="1" lang="ja-JP" altLang="en-US" sz="3600" dirty="0">
              <a:solidFill>
                <a:schemeClr val="accent4"/>
              </a:solidFill>
            </a:endParaRPr>
          </a:p>
        </p:txBody>
      </p:sp>
      <p:sp>
        <p:nvSpPr>
          <p:cNvPr id="7" name="テキスト ボックス 2"/>
          <p:cNvSpPr txBox="1">
            <a:spLocks noChangeArrowheads="1"/>
          </p:cNvSpPr>
          <p:nvPr/>
        </p:nvSpPr>
        <p:spPr bwMode="auto">
          <a:xfrm>
            <a:off x="323528" y="2852936"/>
            <a:ext cx="8640960" cy="1938992"/>
          </a:xfrm>
          <a:prstGeom prst="rect">
            <a:avLst/>
          </a:prstGeom>
          <a:solidFill>
            <a:srgbClr val="CCFFFF"/>
          </a:solidFill>
          <a:ln w="28575">
            <a:noFill/>
            <a:miter lim="800000"/>
            <a:headEnd/>
            <a:tailEnd/>
          </a:ln>
        </p:spPr>
        <p:txBody>
          <a:bodyPr wrap="square">
            <a:spAutoFit/>
          </a:bodyPr>
          <a:lstStyle/>
          <a:p>
            <a:pPr eaLnBrk="1" hangingPunct="1"/>
            <a:r>
              <a:rPr lang="ja-JP" altLang="en-US" sz="4000" dirty="0" smtClean="0">
                <a:solidFill>
                  <a:schemeClr val="accent4"/>
                </a:solidFill>
              </a:rPr>
              <a:t>発達障害の子どもに</a:t>
            </a:r>
            <a:endParaRPr lang="en-US" altLang="ja-JP" sz="4000" dirty="0" smtClean="0">
              <a:solidFill>
                <a:schemeClr val="accent4"/>
              </a:solidFill>
            </a:endParaRPr>
          </a:p>
          <a:p>
            <a:pPr eaLnBrk="1" hangingPunct="1"/>
            <a:r>
              <a:rPr lang="ja-JP" altLang="en-US" sz="4000" dirty="0" smtClean="0">
                <a:solidFill>
                  <a:schemeClr val="accent4"/>
                </a:solidFill>
              </a:rPr>
              <a:t>　　　　　　どのような学習を行えば</a:t>
            </a:r>
            <a:endParaRPr lang="en-US" altLang="ja-JP" sz="4000" dirty="0" smtClean="0">
              <a:solidFill>
                <a:schemeClr val="accent4"/>
              </a:solidFill>
            </a:endParaRPr>
          </a:p>
          <a:p>
            <a:pPr eaLnBrk="1" hangingPunct="1"/>
            <a:r>
              <a:rPr lang="ja-JP" altLang="en-US" sz="4000" dirty="0" smtClean="0">
                <a:solidFill>
                  <a:schemeClr val="accent4"/>
                </a:solidFill>
              </a:rPr>
              <a:t>　　　　　　　　　　　　活用が身につくのか</a:t>
            </a:r>
            <a:endParaRPr lang="en-US" altLang="ja-JP" sz="4000" dirty="0" smtClean="0">
              <a:solidFill>
                <a:schemeClr val="accent4"/>
              </a:solidFill>
            </a:endParaRPr>
          </a:p>
        </p:txBody>
      </p:sp>
      <p:sp>
        <p:nvSpPr>
          <p:cNvPr id="8" name="テキスト ボックス 7"/>
          <p:cNvSpPr txBox="1"/>
          <p:nvPr/>
        </p:nvSpPr>
        <p:spPr>
          <a:xfrm>
            <a:off x="2267744" y="4797152"/>
            <a:ext cx="6624736" cy="646331"/>
          </a:xfrm>
          <a:prstGeom prst="rect">
            <a:avLst/>
          </a:prstGeom>
          <a:noFill/>
          <a:ln>
            <a:noFill/>
          </a:ln>
        </p:spPr>
        <p:txBody>
          <a:bodyPr wrap="square" rtlCol="0">
            <a:spAutoFit/>
          </a:bodyPr>
          <a:lstStyle/>
          <a:p>
            <a:pPr indent="92075"/>
            <a:r>
              <a:rPr lang="ja-JP" altLang="en-US" sz="3600" dirty="0" smtClean="0">
                <a:solidFill>
                  <a:schemeClr val="accent4"/>
                </a:solidFill>
              </a:rPr>
              <a:t>も、考えて行かなければならない</a:t>
            </a:r>
            <a:endParaRPr kumimoji="1" lang="ja-JP" altLang="en-US" sz="3600" dirty="0">
              <a:solidFill>
                <a:schemeClr val="accent4"/>
              </a:solidFill>
            </a:endParaRPr>
          </a:p>
        </p:txBody>
      </p:sp>
      <p:sp>
        <p:nvSpPr>
          <p:cNvPr id="9" name="テキスト ボックス 8"/>
          <p:cNvSpPr txBox="1"/>
          <p:nvPr/>
        </p:nvSpPr>
        <p:spPr>
          <a:xfrm>
            <a:off x="531500" y="5805264"/>
            <a:ext cx="8424936" cy="584775"/>
          </a:xfrm>
          <a:prstGeom prst="rect">
            <a:avLst/>
          </a:prstGeom>
          <a:noFill/>
          <a:ln>
            <a:noFill/>
          </a:ln>
        </p:spPr>
        <p:txBody>
          <a:bodyPr wrap="square" rtlCol="0">
            <a:spAutoFit/>
          </a:bodyPr>
          <a:lstStyle/>
          <a:p>
            <a:r>
              <a:rPr lang="ja-JP" altLang="en-US" sz="3200" dirty="0" smtClean="0">
                <a:solidFill>
                  <a:schemeClr val="accent4"/>
                </a:solidFill>
              </a:rPr>
              <a:t>それを考える上でヒントになると思われるのが・・</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63392" y="3463263"/>
            <a:ext cx="8712968" cy="3096344"/>
          </a:xfrm>
          <a:prstGeom prst="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1520" y="1196752"/>
            <a:ext cx="8712968" cy="2016224"/>
          </a:xfrm>
          <a:prstGeom prst="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3"/>
          <p:cNvSpPr txBox="1">
            <a:spLocks noChangeArrowheads="1"/>
          </p:cNvSpPr>
          <p:nvPr/>
        </p:nvSpPr>
        <p:spPr bwMode="auto">
          <a:xfrm>
            <a:off x="1475656" y="260648"/>
            <a:ext cx="6552728" cy="83099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800" dirty="0" smtClean="0"/>
              <a:t>　日本語の動詞の現状</a:t>
            </a:r>
            <a:endParaRPr lang="ja-JP" altLang="en-US" sz="4800" dirty="0"/>
          </a:p>
        </p:txBody>
      </p:sp>
      <p:sp>
        <p:nvSpPr>
          <p:cNvPr id="4" name="テキスト ボックス 3"/>
          <p:cNvSpPr txBox="1">
            <a:spLocks noChangeArrowheads="1"/>
          </p:cNvSpPr>
          <p:nvPr/>
        </p:nvSpPr>
        <p:spPr bwMode="auto">
          <a:xfrm>
            <a:off x="395536" y="1340768"/>
            <a:ext cx="7704856" cy="707886"/>
          </a:xfrm>
          <a:prstGeom prst="rect">
            <a:avLst/>
          </a:prstGeom>
          <a:solidFill>
            <a:schemeClr val="bg1"/>
          </a:solidFill>
          <a:ln w="9525">
            <a:noFill/>
            <a:miter lim="800000"/>
            <a:headEnd/>
            <a:tailEnd/>
          </a:ln>
        </p:spPr>
        <p:txBody>
          <a:bodyPr wrap="square">
            <a:spAutoFit/>
          </a:bodyPr>
          <a:lstStyle/>
          <a:p>
            <a:r>
              <a:rPr lang="ja-JP" altLang="en-US" sz="4000" dirty="0" smtClean="0">
                <a:solidFill>
                  <a:srgbClr val="C00000"/>
                </a:solidFill>
              </a:rPr>
              <a:t>●</a:t>
            </a:r>
            <a:r>
              <a:rPr lang="ja-JP" altLang="en-US" sz="4000" dirty="0" smtClean="0"/>
              <a:t>辞書に載る語だけで１万語以上</a:t>
            </a:r>
            <a:endParaRPr lang="ja-JP" altLang="en-US" sz="4000" dirty="0"/>
          </a:p>
        </p:txBody>
      </p:sp>
      <p:sp>
        <p:nvSpPr>
          <p:cNvPr id="5" name="テキスト ボックス 4"/>
          <p:cNvSpPr txBox="1">
            <a:spLocks noChangeArrowheads="1"/>
          </p:cNvSpPr>
          <p:nvPr/>
        </p:nvSpPr>
        <p:spPr bwMode="auto">
          <a:xfrm>
            <a:off x="323528" y="3573016"/>
            <a:ext cx="5616624" cy="707886"/>
          </a:xfrm>
          <a:prstGeom prst="rect">
            <a:avLst/>
          </a:prstGeom>
          <a:solidFill>
            <a:schemeClr val="bg1"/>
          </a:solidFill>
          <a:ln w="9525">
            <a:noFill/>
            <a:miter lim="800000"/>
            <a:headEnd/>
            <a:tailEnd/>
          </a:ln>
        </p:spPr>
        <p:txBody>
          <a:bodyPr wrap="square">
            <a:spAutoFit/>
          </a:bodyPr>
          <a:lstStyle/>
          <a:p>
            <a:r>
              <a:rPr lang="ja-JP" altLang="en-US" sz="4000" dirty="0" smtClean="0">
                <a:solidFill>
                  <a:srgbClr val="C00000"/>
                </a:solidFill>
              </a:rPr>
              <a:t>●</a:t>
            </a:r>
            <a:r>
              <a:rPr lang="ja-JP" altLang="en-US" sz="4000" dirty="0" smtClean="0"/>
              <a:t>日々、増え続けている</a:t>
            </a:r>
            <a:endParaRPr lang="ja-JP" altLang="en-US" sz="4000" dirty="0"/>
          </a:p>
        </p:txBody>
      </p:sp>
      <p:sp>
        <p:nvSpPr>
          <p:cNvPr id="6" name="テキスト ボックス 5"/>
          <p:cNvSpPr txBox="1">
            <a:spLocks noChangeArrowheads="1"/>
          </p:cNvSpPr>
          <p:nvPr/>
        </p:nvSpPr>
        <p:spPr bwMode="auto">
          <a:xfrm>
            <a:off x="1691680" y="5445224"/>
            <a:ext cx="4752528" cy="707886"/>
          </a:xfrm>
          <a:prstGeom prst="rect">
            <a:avLst/>
          </a:prstGeom>
          <a:solidFill>
            <a:schemeClr val="bg1"/>
          </a:solidFill>
          <a:ln w="9525">
            <a:noFill/>
            <a:miter lim="800000"/>
            <a:headEnd/>
            <a:tailEnd/>
          </a:ln>
        </p:spPr>
        <p:txBody>
          <a:bodyPr wrap="square">
            <a:spAutoFit/>
          </a:bodyPr>
          <a:lstStyle/>
          <a:p>
            <a:r>
              <a:rPr lang="ja-JP" altLang="en-US" sz="4000" dirty="0" smtClean="0"/>
              <a:t>消えて行くものもあり</a:t>
            </a:r>
            <a:endParaRPr lang="ja-JP" altLang="en-US" sz="4000" dirty="0"/>
          </a:p>
        </p:txBody>
      </p:sp>
      <p:sp>
        <p:nvSpPr>
          <p:cNvPr id="8" name="上下矢印 7"/>
          <p:cNvSpPr/>
          <p:nvPr/>
        </p:nvSpPr>
        <p:spPr>
          <a:xfrm>
            <a:off x="3347864" y="5013176"/>
            <a:ext cx="288032" cy="432048"/>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55576" y="2204864"/>
            <a:ext cx="2520280" cy="646331"/>
          </a:xfrm>
          <a:prstGeom prst="rect">
            <a:avLst/>
          </a:prstGeom>
          <a:solidFill>
            <a:srgbClr val="CCFF33"/>
          </a:solidFill>
        </p:spPr>
        <p:txBody>
          <a:bodyPr wrap="square" rtlCol="0">
            <a:spAutoFit/>
          </a:bodyPr>
          <a:lstStyle/>
          <a:p>
            <a:r>
              <a:rPr kumimoji="1" lang="ja-JP" altLang="en-US" sz="3600" dirty="0" smtClean="0"/>
              <a:t>「わがねる」</a:t>
            </a:r>
            <a:endParaRPr kumimoji="1" lang="ja-JP" altLang="en-US" sz="3600" dirty="0"/>
          </a:p>
        </p:txBody>
      </p:sp>
      <p:sp>
        <p:nvSpPr>
          <p:cNvPr id="10" name="テキスト ボックス 9"/>
          <p:cNvSpPr txBox="1"/>
          <p:nvPr/>
        </p:nvSpPr>
        <p:spPr>
          <a:xfrm>
            <a:off x="3275856" y="2204864"/>
            <a:ext cx="5184576" cy="646331"/>
          </a:xfrm>
          <a:prstGeom prst="rect">
            <a:avLst/>
          </a:prstGeom>
          <a:solidFill>
            <a:srgbClr val="CCFFFF"/>
          </a:solidFill>
        </p:spPr>
        <p:txBody>
          <a:bodyPr wrap="square" rtlCol="0">
            <a:spAutoFit/>
          </a:bodyPr>
          <a:lstStyle/>
          <a:p>
            <a:r>
              <a:rPr lang="ja-JP" altLang="en-US" sz="3600" b="1" dirty="0" smtClean="0">
                <a:solidFill>
                  <a:srgbClr val="FF9933"/>
                </a:solidFill>
              </a:rPr>
              <a:t>＊</a:t>
            </a:r>
            <a:r>
              <a:rPr lang="ja-JP" altLang="en-US" sz="3600" dirty="0" smtClean="0"/>
              <a:t>たわめ曲げて輪にする</a:t>
            </a:r>
            <a:endParaRPr kumimoji="1" lang="ja-JP" altLang="en-US" sz="3600" dirty="0"/>
          </a:p>
        </p:txBody>
      </p:sp>
      <p:sp>
        <p:nvSpPr>
          <p:cNvPr id="11" name="テキスト ボックス 10"/>
          <p:cNvSpPr txBox="1"/>
          <p:nvPr/>
        </p:nvSpPr>
        <p:spPr>
          <a:xfrm>
            <a:off x="539552" y="4365104"/>
            <a:ext cx="2232248" cy="646331"/>
          </a:xfrm>
          <a:prstGeom prst="rect">
            <a:avLst/>
          </a:prstGeom>
          <a:solidFill>
            <a:srgbClr val="CCFF33"/>
          </a:solidFill>
        </p:spPr>
        <p:txBody>
          <a:bodyPr wrap="square" rtlCol="0">
            <a:spAutoFit/>
          </a:bodyPr>
          <a:lstStyle/>
          <a:p>
            <a:r>
              <a:rPr kumimoji="1" lang="ja-JP" altLang="en-US" sz="3600" dirty="0" smtClean="0"/>
              <a:t>「ディスる」</a:t>
            </a:r>
            <a:endParaRPr kumimoji="1" lang="ja-JP" altLang="en-US" sz="3600" dirty="0"/>
          </a:p>
        </p:txBody>
      </p:sp>
      <p:sp>
        <p:nvSpPr>
          <p:cNvPr id="12" name="テキスト ボックス 11"/>
          <p:cNvSpPr txBox="1"/>
          <p:nvPr/>
        </p:nvSpPr>
        <p:spPr>
          <a:xfrm>
            <a:off x="2771800" y="4365104"/>
            <a:ext cx="2448272" cy="646331"/>
          </a:xfrm>
          <a:prstGeom prst="rect">
            <a:avLst/>
          </a:prstGeom>
          <a:solidFill>
            <a:srgbClr val="CCFFFF"/>
          </a:solidFill>
        </p:spPr>
        <p:txBody>
          <a:bodyPr wrap="square" rtlCol="0">
            <a:spAutoFit/>
          </a:bodyPr>
          <a:lstStyle/>
          <a:p>
            <a:r>
              <a:rPr lang="ja-JP" altLang="en-US" sz="3600" b="1" dirty="0">
                <a:solidFill>
                  <a:srgbClr val="FF9933"/>
                </a:solidFill>
              </a:rPr>
              <a:t>＊</a:t>
            </a:r>
            <a:r>
              <a:rPr lang="ja-JP" altLang="en-US" sz="3600" dirty="0" smtClean="0"/>
              <a:t>侮辱する</a:t>
            </a:r>
            <a:endParaRPr kumimoji="1" lang="ja-JP" altLang="en-US" sz="3600" dirty="0"/>
          </a:p>
        </p:txBody>
      </p:sp>
      <p:sp>
        <p:nvSpPr>
          <p:cNvPr id="15" name="テキスト ボックス 14"/>
          <p:cNvSpPr txBox="1"/>
          <p:nvPr/>
        </p:nvSpPr>
        <p:spPr>
          <a:xfrm>
            <a:off x="5135880" y="4437112"/>
            <a:ext cx="3840480" cy="461665"/>
          </a:xfrm>
          <a:prstGeom prst="rect">
            <a:avLst/>
          </a:prstGeom>
          <a:solidFill>
            <a:schemeClr val="bg1"/>
          </a:solidFill>
          <a:effectLst>
            <a:softEdge rad="127000"/>
          </a:effectLst>
        </p:spPr>
        <p:txBody>
          <a:bodyPr wrap="square" rtlCol="0">
            <a:spAutoFit/>
          </a:bodyPr>
          <a:lstStyle/>
          <a:p>
            <a:r>
              <a:rPr lang="ja-JP" altLang="en-US" sz="2400" b="1" dirty="0" smtClean="0"/>
              <a:t>＊英語の</a:t>
            </a:r>
            <a:r>
              <a:rPr lang="ja-JP" altLang="en-US" sz="2400" b="1" dirty="0" err="1" smtClean="0"/>
              <a:t>ｄ</a:t>
            </a:r>
            <a:r>
              <a:rPr lang="en-US" altLang="ja-JP" sz="2400" b="1" dirty="0" err="1" smtClean="0"/>
              <a:t>i</a:t>
            </a:r>
            <a:r>
              <a:rPr lang="ja-JP" altLang="en-US" sz="2400" b="1" dirty="0" smtClean="0"/>
              <a:t>ｓｒｅｓｐｅｃｔ　から</a:t>
            </a:r>
            <a:endParaRPr kumimoji="1" lang="ja-JP"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4" grpId="0" animBg="1"/>
      <p:bldP spid="5" grpId="0" animBg="1"/>
      <p:bldP spid="6" grpId="0" animBg="1"/>
      <p:bldP spid="8" grpId="0" animBg="1"/>
      <p:bldP spid="9" grpId="0" animBg="1"/>
      <p:bldP spid="10" grpId="0" animBg="1"/>
      <p:bldP spid="11" grpId="0" animBg="1"/>
      <p:bldP spid="12" grpId="0" animBg="1"/>
      <p:bldP spid="1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a:spLocks noChangeArrowheads="1"/>
          </p:cNvSpPr>
          <p:nvPr/>
        </p:nvSpPr>
        <p:spPr bwMode="auto">
          <a:xfrm>
            <a:off x="179512" y="1124744"/>
            <a:ext cx="5976664" cy="646331"/>
          </a:xfrm>
          <a:prstGeom prst="rect">
            <a:avLst/>
          </a:prstGeom>
          <a:solidFill>
            <a:srgbClr val="CCFF99"/>
          </a:solidFill>
          <a:ln w="28575">
            <a:noFill/>
            <a:miter lim="800000"/>
            <a:headEnd/>
            <a:tailEnd/>
          </a:ln>
          <a:effectLst>
            <a:softEdge rad="127000"/>
          </a:effectLst>
        </p:spPr>
        <p:txBody>
          <a:bodyPr wrap="square">
            <a:spAutoFit/>
          </a:bodyPr>
          <a:lstStyle/>
          <a:p>
            <a:pPr eaLnBrk="1" hangingPunct="1"/>
            <a:r>
              <a:rPr lang="ja-JP" altLang="en-US" sz="3600" dirty="0" smtClean="0">
                <a:solidFill>
                  <a:schemeClr val="accent4"/>
                </a:solidFill>
              </a:rPr>
              <a:t>たとえば、機械装置の場合</a:t>
            </a:r>
            <a:endParaRPr lang="ja-JP" altLang="en-US" sz="2800" dirty="0">
              <a:solidFill>
                <a:schemeClr val="accent4"/>
              </a:solidFill>
            </a:endParaRPr>
          </a:p>
        </p:txBody>
      </p:sp>
      <p:grpSp>
        <p:nvGrpSpPr>
          <p:cNvPr id="15" name="グループ化 14"/>
          <p:cNvGrpSpPr/>
          <p:nvPr/>
        </p:nvGrpSpPr>
        <p:grpSpPr>
          <a:xfrm>
            <a:off x="1043608" y="3068960"/>
            <a:ext cx="2960712" cy="224408"/>
            <a:chOff x="755576" y="1628800"/>
            <a:chExt cx="2960712" cy="224408"/>
          </a:xfrm>
        </p:grpSpPr>
        <p:sp>
          <p:nvSpPr>
            <p:cNvPr id="3" name="正方形/長方形 2"/>
            <p:cNvSpPr/>
            <p:nvPr/>
          </p:nvSpPr>
          <p:spPr>
            <a:xfrm>
              <a:off x="755576" y="1700808"/>
              <a:ext cx="2592288" cy="72008"/>
            </a:xfrm>
            <a:prstGeom prst="rect">
              <a:avLst/>
            </a:prstGeom>
            <a:solidFill>
              <a:schemeClr val="accent3">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柱 10"/>
            <p:cNvSpPr/>
            <p:nvPr/>
          </p:nvSpPr>
          <p:spPr>
            <a:xfrm rot="16200000" flipV="1">
              <a:off x="3275856" y="1412776"/>
              <a:ext cx="224408" cy="656456"/>
            </a:xfrm>
            <a:prstGeom prst="can">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5652120" y="2924944"/>
            <a:ext cx="2304254" cy="504056"/>
            <a:chOff x="4139952" y="1484784"/>
            <a:chExt cx="2436930" cy="504056"/>
          </a:xfrm>
        </p:grpSpPr>
        <p:sp>
          <p:nvSpPr>
            <p:cNvPr id="8" name="正方形/長方形 7"/>
            <p:cNvSpPr/>
            <p:nvPr/>
          </p:nvSpPr>
          <p:spPr>
            <a:xfrm flipH="1">
              <a:off x="5005769" y="1628801"/>
              <a:ext cx="1571113" cy="144015"/>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柱 9"/>
            <p:cNvSpPr/>
            <p:nvPr/>
          </p:nvSpPr>
          <p:spPr>
            <a:xfrm rot="16200000">
              <a:off x="4608004" y="1376772"/>
              <a:ext cx="504056" cy="720080"/>
            </a:xfrm>
            <a:prstGeom prst="can">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柱 12"/>
            <p:cNvSpPr/>
            <p:nvPr/>
          </p:nvSpPr>
          <p:spPr>
            <a:xfrm rot="5400000" flipV="1">
              <a:off x="4247964" y="1520788"/>
              <a:ext cx="216024" cy="432048"/>
            </a:xfrm>
            <a:prstGeom prst="can">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矢印コネクタ 16"/>
          <p:cNvCxnSpPr/>
          <p:nvPr/>
        </p:nvCxnSpPr>
        <p:spPr>
          <a:xfrm>
            <a:off x="4499992" y="2996952"/>
            <a:ext cx="792088" cy="0"/>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2"/>
          <p:cNvSpPr txBox="1">
            <a:spLocks noChangeArrowheads="1"/>
          </p:cNvSpPr>
          <p:nvPr/>
        </p:nvSpPr>
        <p:spPr bwMode="auto">
          <a:xfrm>
            <a:off x="611560" y="1772816"/>
            <a:ext cx="8280920" cy="1077218"/>
          </a:xfrm>
          <a:prstGeom prst="rect">
            <a:avLst/>
          </a:prstGeom>
          <a:noFill/>
          <a:ln w="28575">
            <a:noFill/>
            <a:miter lim="800000"/>
            <a:headEnd/>
            <a:tailEnd/>
          </a:ln>
        </p:spPr>
        <p:txBody>
          <a:bodyPr wrap="square">
            <a:spAutoFit/>
          </a:bodyPr>
          <a:lstStyle/>
          <a:p>
            <a:pPr eaLnBrk="1" hangingPunct="1"/>
            <a:r>
              <a:rPr lang="ja-JP" altLang="en-US" sz="3200" dirty="0" smtClean="0">
                <a:solidFill>
                  <a:schemeClr val="accent4"/>
                </a:solidFill>
              </a:rPr>
              <a:t>大きさや形が合わないものを繋げようとするとき既成品の色々なコネクターを試してみる</a:t>
            </a:r>
            <a:endParaRPr lang="ja-JP" altLang="en-US" sz="2400" dirty="0">
              <a:solidFill>
                <a:schemeClr val="accent4"/>
              </a:solidFill>
            </a:endParaRPr>
          </a:p>
        </p:txBody>
      </p:sp>
      <p:grpSp>
        <p:nvGrpSpPr>
          <p:cNvPr id="33" name="グループ化 32"/>
          <p:cNvGrpSpPr/>
          <p:nvPr/>
        </p:nvGrpSpPr>
        <p:grpSpPr>
          <a:xfrm>
            <a:off x="4427984" y="3356992"/>
            <a:ext cx="639440" cy="279648"/>
            <a:chOff x="4292600" y="1844824"/>
            <a:chExt cx="639440" cy="279648"/>
          </a:xfrm>
        </p:grpSpPr>
        <p:sp>
          <p:nvSpPr>
            <p:cNvPr id="19" name="円柱 18"/>
            <p:cNvSpPr/>
            <p:nvPr/>
          </p:nvSpPr>
          <p:spPr>
            <a:xfrm rot="5400000" flipV="1">
              <a:off x="4576192" y="1768624"/>
              <a:ext cx="279648" cy="432048"/>
            </a:xfrm>
            <a:prstGeom prst="can">
              <a:avLst>
                <a:gd name="adj" fmla="val 46193"/>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4292600" y="1972733"/>
              <a:ext cx="287867" cy="1"/>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a:off x="5220072" y="3429000"/>
            <a:ext cx="711696" cy="495672"/>
            <a:chOff x="4292600" y="1844824"/>
            <a:chExt cx="639440" cy="279648"/>
          </a:xfrm>
        </p:grpSpPr>
        <p:sp>
          <p:nvSpPr>
            <p:cNvPr id="35" name="円柱 34"/>
            <p:cNvSpPr/>
            <p:nvPr/>
          </p:nvSpPr>
          <p:spPr>
            <a:xfrm rot="5400000" flipV="1">
              <a:off x="4576192" y="1768624"/>
              <a:ext cx="279648" cy="432048"/>
            </a:xfrm>
            <a:prstGeom prst="can">
              <a:avLst>
                <a:gd name="adj" fmla="val 46193"/>
              </a:avLst>
            </a:prstGeom>
            <a:solidFill>
              <a:srgbClr val="FF5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4292600" y="1972733"/>
              <a:ext cx="287867" cy="1"/>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3635896" y="3429000"/>
            <a:ext cx="495672" cy="360040"/>
            <a:chOff x="4292600" y="1844824"/>
            <a:chExt cx="639440" cy="279648"/>
          </a:xfrm>
          <a:solidFill>
            <a:srgbClr val="00B050"/>
          </a:solidFill>
        </p:grpSpPr>
        <p:sp>
          <p:nvSpPr>
            <p:cNvPr id="38" name="円柱 37"/>
            <p:cNvSpPr/>
            <p:nvPr/>
          </p:nvSpPr>
          <p:spPr>
            <a:xfrm rot="5400000" flipV="1">
              <a:off x="4576192" y="1768624"/>
              <a:ext cx="279648" cy="432048"/>
            </a:xfrm>
            <a:prstGeom prst="can">
              <a:avLst>
                <a:gd name="adj" fmla="val 46193"/>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a:off x="4292600" y="1972733"/>
              <a:ext cx="287867" cy="1"/>
            </a:xfrm>
            <a:prstGeom prst="line">
              <a:avLst/>
            </a:prstGeom>
            <a:grpFill/>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円/楕円 39"/>
          <p:cNvSpPr/>
          <p:nvPr/>
        </p:nvSpPr>
        <p:spPr>
          <a:xfrm>
            <a:off x="4355976" y="3140968"/>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2"/>
          <p:cNvSpPr txBox="1">
            <a:spLocks noChangeArrowheads="1"/>
          </p:cNvSpPr>
          <p:nvPr/>
        </p:nvSpPr>
        <p:spPr bwMode="auto">
          <a:xfrm>
            <a:off x="251520" y="4005064"/>
            <a:ext cx="7560840" cy="646331"/>
          </a:xfrm>
          <a:prstGeom prst="rect">
            <a:avLst/>
          </a:prstGeom>
          <a:solidFill>
            <a:srgbClr val="FFD9FF"/>
          </a:solidFill>
          <a:ln w="28575">
            <a:noFill/>
            <a:miter lim="800000"/>
            <a:headEnd/>
            <a:tailEnd/>
          </a:ln>
          <a:effectLst>
            <a:softEdge rad="127000"/>
          </a:effectLst>
        </p:spPr>
        <p:txBody>
          <a:bodyPr wrap="square">
            <a:spAutoFit/>
          </a:bodyPr>
          <a:lstStyle/>
          <a:p>
            <a:pPr eaLnBrk="1" hangingPunct="1"/>
            <a:r>
              <a:rPr lang="ja-JP" altLang="en-US" sz="3600" dirty="0" smtClean="0">
                <a:solidFill>
                  <a:schemeClr val="accent4"/>
                </a:solidFill>
              </a:rPr>
              <a:t>でも、ことばのコネクターの場合は</a:t>
            </a:r>
            <a:endParaRPr lang="ja-JP" altLang="en-US" sz="2800" dirty="0">
              <a:solidFill>
                <a:schemeClr val="accent4"/>
              </a:solidFill>
            </a:endParaRPr>
          </a:p>
        </p:txBody>
      </p:sp>
      <p:sp>
        <p:nvSpPr>
          <p:cNvPr id="42" name="テキスト ボックス 2"/>
          <p:cNvSpPr txBox="1">
            <a:spLocks noChangeArrowheads="1"/>
          </p:cNvSpPr>
          <p:nvPr/>
        </p:nvSpPr>
        <p:spPr bwMode="auto">
          <a:xfrm>
            <a:off x="179512" y="5229200"/>
            <a:ext cx="8964488" cy="1077218"/>
          </a:xfrm>
          <a:prstGeom prst="rect">
            <a:avLst/>
          </a:prstGeom>
          <a:solidFill>
            <a:srgbClr val="FFFF66"/>
          </a:solidFill>
          <a:ln w="28575">
            <a:noFill/>
            <a:miter lim="800000"/>
            <a:headEnd/>
            <a:tailEnd/>
          </a:ln>
          <a:effectLst>
            <a:softEdge rad="127000"/>
          </a:effectLst>
        </p:spPr>
        <p:txBody>
          <a:bodyPr wrap="square">
            <a:spAutoFit/>
          </a:bodyPr>
          <a:lstStyle/>
          <a:p>
            <a:pPr eaLnBrk="1" hangingPunct="1"/>
            <a:r>
              <a:rPr lang="ja-JP" altLang="en-US" sz="3200" dirty="0" smtClean="0">
                <a:solidFill>
                  <a:schemeClr val="accent4"/>
                </a:solidFill>
              </a:rPr>
              <a:t>ことばとことばを繋いでいるうちに、具合の良い形</a:t>
            </a:r>
            <a:endParaRPr lang="en-US" altLang="ja-JP" sz="3200" dirty="0" smtClean="0">
              <a:solidFill>
                <a:schemeClr val="accent4"/>
              </a:solidFill>
            </a:endParaRPr>
          </a:p>
          <a:p>
            <a:pPr eaLnBrk="1" hangingPunct="1"/>
            <a:r>
              <a:rPr lang="ja-JP" altLang="en-US" sz="3200" dirty="0" smtClean="0">
                <a:solidFill>
                  <a:schemeClr val="accent4"/>
                </a:solidFill>
              </a:rPr>
              <a:t>が粘土のように塑形され、また変化して行ったもの</a:t>
            </a:r>
            <a:endParaRPr lang="en-US" altLang="ja-JP" sz="3200" dirty="0" smtClean="0">
              <a:solidFill>
                <a:schemeClr val="accent4"/>
              </a:solidFill>
            </a:endParaRPr>
          </a:p>
        </p:txBody>
      </p:sp>
      <p:sp>
        <p:nvSpPr>
          <p:cNvPr id="24" name="テキスト ボックス 23"/>
          <p:cNvSpPr txBox="1"/>
          <p:nvPr/>
        </p:nvSpPr>
        <p:spPr>
          <a:xfrm>
            <a:off x="1194239" y="256964"/>
            <a:ext cx="6755355" cy="707886"/>
          </a:xfrm>
          <a:prstGeom prst="rect">
            <a:avLst/>
          </a:prstGeom>
          <a:solidFill>
            <a:srgbClr val="CCFFFF"/>
          </a:solidFill>
          <a:ln>
            <a:solidFill>
              <a:schemeClr val="tx1"/>
            </a:solidFill>
          </a:ln>
        </p:spPr>
        <p:txBody>
          <a:bodyPr wrap="square" rtlCol="0">
            <a:spAutoFit/>
          </a:bodyPr>
          <a:lstStyle/>
          <a:p>
            <a:r>
              <a:rPr lang="ja-JP" altLang="en-US" sz="4000" dirty="0" smtClean="0"/>
              <a:t>ことば</a:t>
            </a:r>
            <a:r>
              <a:rPr lang="ja-JP" altLang="en-US" sz="4000" dirty="0"/>
              <a:t>の</a:t>
            </a:r>
            <a:r>
              <a:rPr kumimoji="1" lang="ja-JP" altLang="en-US" sz="4000" dirty="0" smtClean="0"/>
              <a:t>コネクターの形成過程</a:t>
            </a:r>
            <a:endParaRPr kumimoji="1" lang="ja-JP" altLang="en-US" sz="4000" dirty="0"/>
          </a:p>
        </p:txBody>
      </p:sp>
      <p:sp>
        <p:nvSpPr>
          <p:cNvPr id="25" name="テキスト ボックス 2"/>
          <p:cNvSpPr txBox="1">
            <a:spLocks noChangeArrowheads="1"/>
          </p:cNvSpPr>
          <p:nvPr/>
        </p:nvSpPr>
        <p:spPr bwMode="auto">
          <a:xfrm>
            <a:off x="755576" y="4653136"/>
            <a:ext cx="8136904" cy="584775"/>
          </a:xfrm>
          <a:prstGeom prst="rect">
            <a:avLst/>
          </a:prstGeom>
          <a:noFill/>
          <a:ln w="28575">
            <a:noFill/>
            <a:miter lim="800000"/>
            <a:headEnd/>
            <a:tailEnd/>
          </a:ln>
        </p:spPr>
        <p:txBody>
          <a:bodyPr wrap="square">
            <a:spAutoFit/>
          </a:bodyPr>
          <a:lstStyle/>
          <a:p>
            <a:pPr eaLnBrk="1" hangingPunct="1"/>
            <a:r>
              <a:rPr lang="ja-JP" altLang="en-US" sz="3200" dirty="0" smtClean="0">
                <a:solidFill>
                  <a:schemeClr val="accent4"/>
                </a:solidFill>
              </a:rPr>
              <a:t>既成の接合具が用意されていたわけではない</a:t>
            </a:r>
            <a:endParaRPr lang="ja-JP" altLang="en-US" sz="2400" dirty="0">
              <a:solidFill>
                <a:schemeClr val="accent4"/>
              </a:solidFill>
            </a:endParaRPr>
          </a:p>
        </p:txBody>
      </p:sp>
      <p:sp>
        <p:nvSpPr>
          <p:cNvPr id="26" name="フリーフォーム 25"/>
          <p:cNvSpPr/>
          <p:nvPr/>
        </p:nvSpPr>
        <p:spPr>
          <a:xfrm>
            <a:off x="3087040" y="6312222"/>
            <a:ext cx="438343" cy="341746"/>
          </a:xfrm>
          <a:custGeom>
            <a:avLst/>
            <a:gdLst>
              <a:gd name="connsiteX0" fmla="*/ 182880 w 510351"/>
              <a:gd name="connsiteY0" fmla="*/ 335280 h 341746"/>
              <a:gd name="connsiteX1" fmla="*/ 121920 w 510351"/>
              <a:gd name="connsiteY1" fmla="*/ 320040 h 341746"/>
              <a:gd name="connsiteX2" fmla="*/ 15240 w 510351"/>
              <a:gd name="connsiteY2" fmla="*/ 198120 h 341746"/>
              <a:gd name="connsiteX3" fmla="*/ 0 w 510351"/>
              <a:gd name="connsiteY3" fmla="*/ 152400 h 341746"/>
              <a:gd name="connsiteX4" fmla="*/ 91440 w 510351"/>
              <a:gd name="connsiteY4" fmla="*/ 91440 h 341746"/>
              <a:gd name="connsiteX5" fmla="*/ 106680 w 510351"/>
              <a:gd name="connsiteY5" fmla="*/ 45720 h 341746"/>
              <a:gd name="connsiteX6" fmla="*/ 213360 w 510351"/>
              <a:gd name="connsiteY6" fmla="*/ 0 h 341746"/>
              <a:gd name="connsiteX7" fmla="*/ 350520 w 510351"/>
              <a:gd name="connsiteY7" fmla="*/ 15240 h 341746"/>
              <a:gd name="connsiteX8" fmla="*/ 411480 w 510351"/>
              <a:gd name="connsiteY8" fmla="*/ 45720 h 341746"/>
              <a:gd name="connsiteX9" fmla="*/ 487680 w 510351"/>
              <a:gd name="connsiteY9" fmla="*/ 60960 h 341746"/>
              <a:gd name="connsiteX10" fmla="*/ 487680 w 510351"/>
              <a:gd name="connsiteY10" fmla="*/ 182880 h 341746"/>
              <a:gd name="connsiteX11" fmla="*/ 457200 w 510351"/>
              <a:gd name="connsiteY11" fmla="*/ 289560 h 341746"/>
              <a:gd name="connsiteX12" fmla="*/ 411480 w 510351"/>
              <a:gd name="connsiteY12" fmla="*/ 320040 h 341746"/>
              <a:gd name="connsiteX13" fmla="*/ 182880 w 510351"/>
              <a:gd name="connsiteY13" fmla="*/ 335280 h 34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351" h="341746">
                <a:moveTo>
                  <a:pt x="182880" y="335280"/>
                </a:moveTo>
                <a:cubicBezTo>
                  <a:pt x="134620" y="335280"/>
                  <a:pt x="141172" y="328291"/>
                  <a:pt x="121920" y="320040"/>
                </a:cubicBezTo>
                <a:cubicBezTo>
                  <a:pt x="73519" y="299297"/>
                  <a:pt x="30762" y="244687"/>
                  <a:pt x="15240" y="198120"/>
                </a:cubicBezTo>
                <a:lnTo>
                  <a:pt x="0" y="152400"/>
                </a:lnTo>
                <a:cubicBezTo>
                  <a:pt x="47933" y="136422"/>
                  <a:pt x="58823" y="140365"/>
                  <a:pt x="91440" y="91440"/>
                </a:cubicBezTo>
                <a:cubicBezTo>
                  <a:pt x="100351" y="78074"/>
                  <a:pt x="95321" y="57079"/>
                  <a:pt x="106680" y="45720"/>
                </a:cubicBezTo>
                <a:cubicBezTo>
                  <a:pt x="125512" y="26888"/>
                  <a:pt x="186036" y="9108"/>
                  <a:pt x="213360" y="0"/>
                </a:cubicBezTo>
                <a:cubicBezTo>
                  <a:pt x="259080" y="5080"/>
                  <a:pt x="305697" y="4896"/>
                  <a:pt x="350520" y="15240"/>
                </a:cubicBezTo>
                <a:cubicBezTo>
                  <a:pt x="372657" y="20348"/>
                  <a:pt x="389927" y="38536"/>
                  <a:pt x="411480" y="45720"/>
                </a:cubicBezTo>
                <a:cubicBezTo>
                  <a:pt x="436054" y="53911"/>
                  <a:pt x="462280" y="55880"/>
                  <a:pt x="487680" y="60960"/>
                </a:cubicBezTo>
                <a:cubicBezTo>
                  <a:pt x="510351" y="128973"/>
                  <a:pt x="507297" y="94606"/>
                  <a:pt x="487680" y="182880"/>
                </a:cubicBezTo>
                <a:cubicBezTo>
                  <a:pt x="486838" y="186671"/>
                  <a:pt x="465033" y="279769"/>
                  <a:pt x="457200" y="289560"/>
                </a:cubicBezTo>
                <a:cubicBezTo>
                  <a:pt x="445758" y="303863"/>
                  <a:pt x="429024" y="314777"/>
                  <a:pt x="411480" y="320040"/>
                </a:cubicBezTo>
                <a:cubicBezTo>
                  <a:pt x="339127" y="341746"/>
                  <a:pt x="231140" y="335280"/>
                  <a:pt x="182880" y="335280"/>
                </a:cubicBezTo>
                <a:close/>
              </a:path>
            </a:pathLst>
          </a:custGeom>
          <a:solidFill>
            <a:srgbClr val="CC9900"/>
          </a:solidFill>
          <a:ln w="28575">
            <a:solidFill>
              <a:srgbClr val="99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1790896" y="6312222"/>
            <a:ext cx="462176" cy="369170"/>
          </a:xfrm>
          <a:custGeom>
            <a:avLst/>
            <a:gdLst>
              <a:gd name="connsiteX0" fmla="*/ 87559 w 462176"/>
              <a:gd name="connsiteY0" fmla="*/ 352324 h 369170"/>
              <a:gd name="connsiteX1" fmla="*/ 26599 w 462176"/>
              <a:gd name="connsiteY1" fmla="*/ 306604 h 369170"/>
              <a:gd name="connsiteX2" fmla="*/ 11359 w 462176"/>
              <a:gd name="connsiteY2" fmla="*/ 260884 h 369170"/>
              <a:gd name="connsiteX3" fmla="*/ 133279 w 462176"/>
              <a:gd name="connsiteY3" fmla="*/ 199924 h 369170"/>
              <a:gd name="connsiteX4" fmla="*/ 163759 w 462176"/>
              <a:gd name="connsiteY4" fmla="*/ 154204 h 369170"/>
              <a:gd name="connsiteX5" fmla="*/ 148519 w 462176"/>
              <a:gd name="connsiteY5" fmla="*/ 17044 h 369170"/>
              <a:gd name="connsiteX6" fmla="*/ 209479 w 462176"/>
              <a:gd name="connsiteY6" fmla="*/ 1804 h 369170"/>
              <a:gd name="connsiteX7" fmla="*/ 300919 w 462176"/>
              <a:gd name="connsiteY7" fmla="*/ 17044 h 369170"/>
              <a:gd name="connsiteX8" fmla="*/ 377119 w 462176"/>
              <a:gd name="connsiteY8" fmla="*/ 47524 h 369170"/>
              <a:gd name="connsiteX9" fmla="*/ 422839 w 462176"/>
              <a:gd name="connsiteY9" fmla="*/ 62764 h 369170"/>
              <a:gd name="connsiteX10" fmla="*/ 453319 w 462176"/>
              <a:gd name="connsiteY10" fmla="*/ 108484 h 369170"/>
              <a:gd name="connsiteX11" fmla="*/ 438079 w 462176"/>
              <a:gd name="connsiteY11" fmla="*/ 291364 h 369170"/>
              <a:gd name="connsiteX12" fmla="*/ 361879 w 462176"/>
              <a:gd name="connsiteY12" fmla="*/ 321844 h 369170"/>
              <a:gd name="connsiteX13" fmla="*/ 224719 w 462176"/>
              <a:gd name="connsiteY13" fmla="*/ 337084 h 369170"/>
              <a:gd name="connsiteX14" fmla="*/ 148519 w 462176"/>
              <a:gd name="connsiteY14" fmla="*/ 352324 h 369170"/>
              <a:gd name="connsiteX15" fmla="*/ 87559 w 462176"/>
              <a:gd name="connsiteY15" fmla="*/ 352324 h 3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176" h="369170">
                <a:moveTo>
                  <a:pt x="87559" y="352324"/>
                </a:moveTo>
                <a:cubicBezTo>
                  <a:pt x="67239" y="344704"/>
                  <a:pt x="42860" y="326117"/>
                  <a:pt x="26599" y="306604"/>
                </a:cubicBezTo>
                <a:cubicBezTo>
                  <a:pt x="16315" y="294263"/>
                  <a:pt x="0" y="272243"/>
                  <a:pt x="11359" y="260884"/>
                </a:cubicBezTo>
                <a:cubicBezTo>
                  <a:pt x="43488" y="228755"/>
                  <a:pt x="133279" y="199924"/>
                  <a:pt x="133279" y="199924"/>
                </a:cubicBezTo>
                <a:cubicBezTo>
                  <a:pt x="143439" y="184684"/>
                  <a:pt x="163759" y="172520"/>
                  <a:pt x="163759" y="154204"/>
                </a:cubicBezTo>
                <a:cubicBezTo>
                  <a:pt x="163759" y="65869"/>
                  <a:pt x="49929" y="155069"/>
                  <a:pt x="148519" y="17044"/>
                </a:cubicBezTo>
                <a:cubicBezTo>
                  <a:pt x="160693" y="0"/>
                  <a:pt x="189159" y="6884"/>
                  <a:pt x="209479" y="1804"/>
                </a:cubicBezTo>
                <a:cubicBezTo>
                  <a:pt x="239959" y="6884"/>
                  <a:pt x="271107" y="8914"/>
                  <a:pt x="300919" y="17044"/>
                </a:cubicBezTo>
                <a:cubicBezTo>
                  <a:pt x="327312" y="24242"/>
                  <a:pt x="351504" y="37918"/>
                  <a:pt x="377119" y="47524"/>
                </a:cubicBezTo>
                <a:cubicBezTo>
                  <a:pt x="392161" y="53165"/>
                  <a:pt x="407599" y="57684"/>
                  <a:pt x="422839" y="62764"/>
                </a:cubicBezTo>
                <a:cubicBezTo>
                  <a:pt x="432999" y="78004"/>
                  <a:pt x="452101" y="90208"/>
                  <a:pt x="453319" y="108484"/>
                </a:cubicBezTo>
                <a:cubicBezTo>
                  <a:pt x="457388" y="169520"/>
                  <a:pt x="462176" y="235139"/>
                  <a:pt x="438079" y="291364"/>
                </a:cubicBezTo>
                <a:cubicBezTo>
                  <a:pt x="427303" y="316509"/>
                  <a:pt x="388628" y="316112"/>
                  <a:pt x="361879" y="321844"/>
                </a:cubicBezTo>
                <a:cubicBezTo>
                  <a:pt x="316899" y="331483"/>
                  <a:pt x="270258" y="330578"/>
                  <a:pt x="224719" y="337084"/>
                </a:cubicBezTo>
                <a:cubicBezTo>
                  <a:pt x="199076" y="340747"/>
                  <a:pt x="173649" y="346042"/>
                  <a:pt x="148519" y="352324"/>
                </a:cubicBezTo>
                <a:cubicBezTo>
                  <a:pt x="81133" y="369170"/>
                  <a:pt x="107879" y="359944"/>
                  <a:pt x="87559" y="352324"/>
                </a:cubicBezTo>
                <a:close/>
              </a:path>
            </a:pathLst>
          </a:custGeom>
          <a:solidFill>
            <a:srgbClr val="CC9900"/>
          </a:solidFill>
          <a:ln w="28575">
            <a:solidFill>
              <a:srgbClr val="99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4211796" y="6240214"/>
            <a:ext cx="504055" cy="360040"/>
          </a:xfrm>
          <a:custGeom>
            <a:avLst/>
            <a:gdLst>
              <a:gd name="connsiteX0" fmla="*/ 441960 w 575429"/>
              <a:gd name="connsiteY0" fmla="*/ 328122 h 328122"/>
              <a:gd name="connsiteX1" fmla="*/ 152400 w 575429"/>
              <a:gd name="connsiteY1" fmla="*/ 312882 h 328122"/>
              <a:gd name="connsiteX2" fmla="*/ 60960 w 575429"/>
              <a:gd name="connsiteY2" fmla="*/ 267162 h 328122"/>
              <a:gd name="connsiteX3" fmla="*/ 15240 w 575429"/>
              <a:gd name="connsiteY3" fmla="*/ 251922 h 328122"/>
              <a:gd name="connsiteX4" fmla="*/ 0 w 575429"/>
              <a:gd name="connsiteY4" fmla="*/ 206202 h 328122"/>
              <a:gd name="connsiteX5" fmla="*/ 60960 w 575429"/>
              <a:gd name="connsiteY5" fmla="*/ 99522 h 328122"/>
              <a:gd name="connsiteX6" fmla="*/ 137160 w 575429"/>
              <a:gd name="connsiteY6" fmla="*/ 84282 h 328122"/>
              <a:gd name="connsiteX7" fmla="*/ 182880 w 575429"/>
              <a:gd name="connsiteY7" fmla="*/ 69042 h 328122"/>
              <a:gd name="connsiteX8" fmla="*/ 259080 w 575429"/>
              <a:gd name="connsiteY8" fmla="*/ 53802 h 328122"/>
              <a:gd name="connsiteX9" fmla="*/ 487680 w 575429"/>
              <a:gd name="connsiteY9" fmla="*/ 114762 h 328122"/>
              <a:gd name="connsiteX10" fmla="*/ 518160 w 575429"/>
              <a:gd name="connsiteY10" fmla="*/ 160482 h 328122"/>
              <a:gd name="connsiteX11" fmla="*/ 502920 w 575429"/>
              <a:gd name="connsiteY11" fmla="*/ 312882 h 328122"/>
              <a:gd name="connsiteX12" fmla="*/ 441960 w 575429"/>
              <a:gd name="connsiteY12" fmla="*/ 328122 h 32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429" h="328122">
                <a:moveTo>
                  <a:pt x="441960" y="328122"/>
                </a:moveTo>
                <a:cubicBezTo>
                  <a:pt x="383540" y="328122"/>
                  <a:pt x="248657" y="321633"/>
                  <a:pt x="152400" y="312882"/>
                </a:cubicBezTo>
                <a:cubicBezTo>
                  <a:pt x="105581" y="308626"/>
                  <a:pt x="101487" y="287425"/>
                  <a:pt x="60960" y="267162"/>
                </a:cubicBezTo>
                <a:cubicBezTo>
                  <a:pt x="46592" y="259978"/>
                  <a:pt x="30480" y="257002"/>
                  <a:pt x="15240" y="251922"/>
                </a:cubicBezTo>
                <a:cubicBezTo>
                  <a:pt x="10160" y="236682"/>
                  <a:pt x="0" y="222266"/>
                  <a:pt x="0" y="206202"/>
                </a:cubicBezTo>
                <a:cubicBezTo>
                  <a:pt x="0" y="163979"/>
                  <a:pt x="21490" y="119257"/>
                  <a:pt x="60960" y="99522"/>
                </a:cubicBezTo>
                <a:cubicBezTo>
                  <a:pt x="84128" y="87938"/>
                  <a:pt x="112030" y="90564"/>
                  <a:pt x="137160" y="84282"/>
                </a:cubicBezTo>
                <a:cubicBezTo>
                  <a:pt x="152745" y="80386"/>
                  <a:pt x="167295" y="72938"/>
                  <a:pt x="182880" y="69042"/>
                </a:cubicBezTo>
                <a:cubicBezTo>
                  <a:pt x="208010" y="62760"/>
                  <a:pt x="233680" y="58882"/>
                  <a:pt x="259080" y="53802"/>
                </a:cubicBezTo>
                <a:cubicBezTo>
                  <a:pt x="575429" y="76398"/>
                  <a:pt x="430299" y="0"/>
                  <a:pt x="487680" y="114762"/>
                </a:cubicBezTo>
                <a:cubicBezTo>
                  <a:pt x="495871" y="131145"/>
                  <a:pt x="508000" y="145242"/>
                  <a:pt x="518160" y="160482"/>
                </a:cubicBezTo>
                <a:cubicBezTo>
                  <a:pt x="513080" y="211282"/>
                  <a:pt x="520367" y="264902"/>
                  <a:pt x="502920" y="312882"/>
                </a:cubicBezTo>
                <a:cubicBezTo>
                  <a:pt x="497430" y="327979"/>
                  <a:pt x="500380" y="328122"/>
                  <a:pt x="441960" y="328122"/>
                </a:cubicBezTo>
                <a:close/>
              </a:path>
            </a:pathLst>
          </a:cu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2438968" y="6456238"/>
            <a:ext cx="504056" cy="8384"/>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591096" y="6456238"/>
            <a:ext cx="504056" cy="8384"/>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2"/>
          <p:cNvSpPr txBox="1">
            <a:spLocks noChangeArrowheads="1"/>
          </p:cNvSpPr>
          <p:nvPr/>
        </p:nvSpPr>
        <p:spPr bwMode="auto">
          <a:xfrm>
            <a:off x="4864463" y="6250314"/>
            <a:ext cx="2255770" cy="369332"/>
          </a:xfrm>
          <a:prstGeom prst="rect">
            <a:avLst/>
          </a:prstGeom>
          <a:noFill/>
          <a:ln w="12700">
            <a:solidFill>
              <a:schemeClr val="tx1"/>
            </a:solidFill>
            <a:prstDash val="dash"/>
            <a:miter lim="800000"/>
            <a:headEnd/>
            <a:tailEnd/>
          </a:ln>
        </p:spPr>
        <p:txBody>
          <a:bodyPr wrap="square">
            <a:spAutoFit/>
          </a:bodyPr>
          <a:lstStyle/>
          <a:p>
            <a:pPr eaLnBrk="1" hangingPunct="1"/>
            <a:r>
              <a:rPr lang="ja-JP" altLang="en-US" dirty="0" smtClean="0">
                <a:solidFill>
                  <a:schemeClr val="accent4"/>
                </a:solidFill>
              </a:rPr>
              <a:t>よし丁度よくなったぞ</a:t>
            </a:r>
            <a:endParaRPr lang="ja-JP" altLang="en-US"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par>
                                <p:cTn id="32" presetID="9"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dissolv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dissolv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dissolve">
                                      <p:cBhvr>
                                        <p:cTn id="59" dur="500"/>
                                        <p:tgtEl>
                                          <p:spTgt spid="28"/>
                                        </p:tgtEl>
                                      </p:cBhvr>
                                    </p:animEffect>
                                  </p:childTnLst>
                                </p:cTn>
                              </p:par>
                              <p:par>
                                <p:cTn id="60" presetID="9"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dissolve">
                                      <p:cBhvr>
                                        <p:cTn id="62" dur="500"/>
                                        <p:tgtEl>
                                          <p:spTgt spid="3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dissolve">
                                      <p:cBhvr>
                                        <p:cTn id="65" dur="500"/>
                                        <p:tgtEl>
                                          <p:spTgt spid="26"/>
                                        </p:tgtEl>
                                      </p:cBhvr>
                                    </p:animEffect>
                                  </p:childTnLst>
                                </p:cTn>
                              </p:par>
                              <p:par>
                                <p:cTn id="66" presetID="9"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dissolve">
                                      <p:cBhvr>
                                        <p:cTn id="68" dur="500"/>
                                        <p:tgtEl>
                                          <p:spTgt spid="3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dissolv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dissolv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40" grpId="0" animBg="1"/>
      <p:bldP spid="41" grpId="0" animBg="1"/>
      <p:bldP spid="42" grpId="0" animBg="1"/>
      <p:bldP spid="25" grpId="0"/>
      <p:bldP spid="26" grpId="0" animBg="1"/>
      <p:bldP spid="28" grpId="0" animBg="1"/>
      <p:bldP spid="29" grpId="0" animBg="1"/>
      <p:bldP spid="3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a:spLocks noChangeArrowheads="1"/>
          </p:cNvSpPr>
          <p:nvPr/>
        </p:nvSpPr>
        <p:spPr bwMode="auto">
          <a:xfrm>
            <a:off x="251520" y="2924944"/>
            <a:ext cx="8712968" cy="1200329"/>
          </a:xfrm>
          <a:prstGeom prst="rect">
            <a:avLst/>
          </a:prstGeom>
          <a:solidFill>
            <a:srgbClr val="FFFF66"/>
          </a:solidFill>
          <a:ln w="28575">
            <a:noFill/>
            <a:miter lim="800000"/>
            <a:headEnd/>
            <a:tailEnd/>
          </a:ln>
        </p:spPr>
        <p:txBody>
          <a:bodyPr wrap="square">
            <a:spAutoFit/>
          </a:bodyPr>
          <a:lstStyle/>
          <a:p>
            <a:pPr eaLnBrk="1" hangingPunct="1"/>
            <a:r>
              <a:rPr lang="ja-JP" altLang="en-US" sz="3600" dirty="0" smtClean="0">
                <a:solidFill>
                  <a:schemeClr val="accent4"/>
                </a:solidFill>
              </a:rPr>
              <a:t>１つのことばを知る人間は、もう１つのことばの存在に導かれて、それに向って行く　</a:t>
            </a:r>
            <a:endParaRPr lang="ja-JP" altLang="en-US" sz="2800" dirty="0">
              <a:solidFill>
                <a:schemeClr val="accent4"/>
              </a:solidFill>
            </a:endParaRPr>
          </a:p>
        </p:txBody>
      </p:sp>
      <p:sp>
        <p:nvSpPr>
          <p:cNvPr id="3" name="テキスト ボックス 2"/>
          <p:cNvSpPr txBox="1">
            <a:spLocks noChangeArrowheads="1"/>
          </p:cNvSpPr>
          <p:nvPr/>
        </p:nvSpPr>
        <p:spPr bwMode="auto">
          <a:xfrm>
            <a:off x="251520" y="188640"/>
            <a:ext cx="5760640" cy="707886"/>
          </a:xfrm>
          <a:prstGeom prst="rect">
            <a:avLst/>
          </a:prstGeom>
          <a:noFill/>
          <a:ln w="28575">
            <a:noFill/>
            <a:miter lim="800000"/>
            <a:headEnd/>
            <a:tailEnd/>
          </a:ln>
        </p:spPr>
        <p:txBody>
          <a:bodyPr wrap="square">
            <a:spAutoFit/>
          </a:bodyPr>
          <a:lstStyle/>
          <a:p>
            <a:pPr eaLnBrk="1" hangingPunct="1"/>
            <a:r>
              <a:rPr lang="ja-JP" altLang="en-US" sz="4000" dirty="0" smtClean="0">
                <a:solidFill>
                  <a:schemeClr val="accent4"/>
                </a:solidFill>
              </a:rPr>
              <a:t>はじめに、ことばがある</a:t>
            </a:r>
            <a:endParaRPr lang="ja-JP" altLang="en-US" sz="3200" dirty="0">
              <a:solidFill>
                <a:schemeClr val="accent4"/>
              </a:solidFill>
            </a:endParaRPr>
          </a:p>
        </p:txBody>
      </p:sp>
      <p:cxnSp>
        <p:nvCxnSpPr>
          <p:cNvPr id="8" name="直線矢印コネクタ 7"/>
          <p:cNvCxnSpPr/>
          <p:nvPr/>
        </p:nvCxnSpPr>
        <p:spPr>
          <a:xfrm flipH="1">
            <a:off x="4355976" y="1268760"/>
            <a:ext cx="1224136" cy="648072"/>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フリーフォーム 9"/>
          <p:cNvSpPr/>
          <p:nvPr/>
        </p:nvSpPr>
        <p:spPr>
          <a:xfrm>
            <a:off x="323528" y="2348880"/>
            <a:ext cx="8598728" cy="227642"/>
          </a:xfrm>
          <a:custGeom>
            <a:avLst/>
            <a:gdLst>
              <a:gd name="connsiteX0" fmla="*/ 0 w 8275320"/>
              <a:gd name="connsiteY0" fmla="*/ 172010 h 187250"/>
              <a:gd name="connsiteX1" fmla="*/ 213360 w 8275320"/>
              <a:gd name="connsiteY1" fmla="*/ 141530 h 187250"/>
              <a:gd name="connsiteX2" fmla="*/ 304800 w 8275320"/>
              <a:gd name="connsiteY2" fmla="*/ 80570 h 187250"/>
              <a:gd name="connsiteX3" fmla="*/ 350520 w 8275320"/>
              <a:gd name="connsiteY3" fmla="*/ 50090 h 187250"/>
              <a:gd name="connsiteX4" fmla="*/ 685800 w 8275320"/>
              <a:gd name="connsiteY4" fmla="*/ 65330 h 187250"/>
              <a:gd name="connsiteX5" fmla="*/ 792480 w 8275320"/>
              <a:gd name="connsiteY5" fmla="*/ 95810 h 187250"/>
              <a:gd name="connsiteX6" fmla="*/ 944880 w 8275320"/>
              <a:gd name="connsiteY6" fmla="*/ 172010 h 187250"/>
              <a:gd name="connsiteX7" fmla="*/ 990600 w 8275320"/>
              <a:gd name="connsiteY7" fmla="*/ 187250 h 187250"/>
              <a:gd name="connsiteX8" fmla="*/ 1295400 w 8275320"/>
              <a:gd name="connsiteY8" fmla="*/ 172010 h 187250"/>
              <a:gd name="connsiteX9" fmla="*/ 1341120 w 8275320"/>
              <a:gd name="connsiteY9" fmla="*/ 141530 h 187250"/>
              <a:gd name="connsiteX10" fmla="*/ 1386840 w 8275320"/>
              <a:gd name="connsiteY10" fmla="*/ 126290 h 187250"/>
              <a:gd name="connsiteX11" fmla="*/ 1463040 w 8275320"/>
              <a:gd name="connsiteY11" fmla="*/ 141530 h 187250"/>
              <a:gd name="connsiteX12" fmla="*/ 1584960 w 8275320"/>
              <a:gd name="connsiteY12" fmla="*/ 172010 h 187250"/>
              <a:gd name="connsiteX13" fmla="*/ 1752600 w 8275320"/>
              <a:gd name="connsiteY13" fmla="*/ 156770 h 187250"/>
              <a:gd name="connsiteX14" fmla="*/ 1798320 w 8275320"/>
              <a:gd name="connsiteY14" fmla="*/ 141530 h 187250"/>
              <a:gd name="connsiteX15" fmla="*/ 1996440 w 8275320"/>
              <a:gd name="connsiteY15" fmla="*/ 126290 h 187250"/>
              <a:gd name="connsiteX16" fmla="*/ 2560320 w 8275320"/>
              <a:gd name="connsiteY16" fmla="*/ 111050 h 187250"/>
              <a:gd name="connsiteX17" fmla="*/ 2621280 w 8275320"/>
              <a:gd name="connsiteY17" fmla="*/ 95810 h 187250"/>
              <a:gd name="connsiteX18" fmla="*/ 2849880 w 8275320"/>
              <a:gd name="connsiteY18" fmla="*/ 126290 h 187250"/>
              <a:gd name="connsiteX19" fmla="*/ 3215640 w 8275320"/>
              <a:gd name="connsiteY19" fmla="*/ 111050 h 187250"/>
              <a:gd name="connsiteX20" fmla="*/ 3383280 w 8275320"/>
              <a:gd name="connsiteY20" fmla="*/ 80570 h 187250"/>
              <a:gd name="connsiteX21" fmla="*/ 3474720 w 8275320"/>
              <a:gd name="connsiteY21" fmla="*/ 50090 h 187250"/>
              <a:gd name="connsiteX22" fmla="*/ 3520440 w 8275320"/>
              <a:gd name="connsiteY22" fmla="*/ 80570 h 187250"/>
              <a:gd name="connsiteX23" fmla="*/ 3886200 w 8275320"/>
              <a:gd name="connsiteY23" fmla="*/ 95810 h 187250"/>
              <a:gd name="connsiteX24" fmla="*/ 4389120 w 8275320"/>
              <a:gd name="connsiteY24" fmla="*/ 80570 h 187250"/>
              <a:gd name="connsiteX25" fmla="*/ 4648200 w 8275320"/>
              <a:gd name="connsiteY25" fmla="*/ 95810 h 187250"/>
              <a:gd name="connsiteX26" fmla="*/ 5090160 w 8275320"/>
              <a:gd name="connsiteY26" fmla="*/ 95810 h 187250"/>
              <a:gd name="connsiteX27" fmla="*/ 5577840 w 8275320"/>
              <a:gd name="connsiteY27" fmla="*/ 111050 h 187250"/>
              <a:gd name="connsiteX28" fmla="*/ 5852160 w 8275320"/>
              <a:gd name="connsiteY28" fmla="*/ 111050 h 187250"/>
              <a:gd name="connsiteX29" fmla="*/ 5989320 w 8275320"/>
              <a:gd name="connsiteY29" fmla="*/ 65330 h 187250"/>
              <a:gd name="connsiteX30" fmla="*/ 6035040 w 8275320"/>
              <a:gd name="connsiteY30" fmla="*/ 50090 h 187250"/>
              <a:gd name="connsiteX31" fmla="*/ 6537960 w 8275320"/>
              <a:gd name="connsiteY31" fmla="*/ 65330 h 187250"/>
              <a:gd name="connsiteX32" fmla="*/ 6659880 w 8275320"/>
              <a:gd name="connsiteY32" fmla="*/ 95810 h 187250"/>
              <a:gd name="connsiteX33" fmla="*/ 7071360 w 8275320"/>
              <a:gd name="connsiteY33" fmla="*/ 65330 h 187250"/>
              <a:gd name="connsiteX34" fmla="*/ 7132320 w 8275320"/>
              <a:gd name="connsiteY34" fmla="*/ 34850 h 187250"/>
              <a:gd name="connsiteX35" fmla="*/ 7239000 w 8275320"/>
              <a:gd name="connsiteY35" fmla="*/ 4370 h 187250"/>
              <a:gd name="connsiteX36" fmla="*/ 7299960 w 8275320"/>
              <a:gd name="connsiteY36" fmla="*/ 19610 h 187250"/>
              <a:gd name="connsiteX37" fmla="*/ 7360920 w 8275320"/>
              <a:gd name="connsiteY37" fmla="*/ 50090 h 187250"/>
              <a:gd name="connsiteX38" fmla="*/ 7437120 w 8275320"/>
              <a:gd name="connsiteY38" fmla="*/ 80570 h 187250"/>
              <a:gd name="connsiteX39" fmla="*/ 8244840 w 8275320"/>
              <a:gd name="connsiteY39" fmla="*/ 34850 h 187250"/>
              <a:gd name="connsiteX40" fmla="*/ 8275320 w 8275320"/>
              <a:gd name="connsiteY40" fmla="*/ 4370 h 18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75320" h="187250">
                <a:moveTo>
                  <a:pt x="0" y="172010"/>
                </a:moveTo>
                <a:cubicBezTo>
                  <a:pt x="18341" y="170343"/>
                  <a:pt x="161733" y="170211"/>
                  <a:pt x="213360" y="141530"/>
                </a:cubicBezTo>
                <a:cubicBezTo>
                  <a:pt x="245382" y="123740"/>
                  <a:pt x="274320" y="100890"/>
                  <a:pt x="304800" y="80570"/>
                </a:cubicBezTo>
                <a:lnTo>
                  <a:pt x="350520" y="50090"/>
                </a:lnTo>
                <a:cubicBezTo>
                  <a:pt x="541612" y="97863"/>
                  <a:pt x="430656" y="83555"/>
                  <a:pt x="685800" y="65330"/>
                </a:cubicBezTo>
                <a:cubicBezTo>
                  <a:pt x="721360" y="75490"/>
                  <a:pt x="758283" y="81729"/>
                  <a:pt x="792480" y="95810"/>
                </a:cubicBezTo>
                <a:cubicBezTo>
                  <a:pt x="844998" y="117435"/>
                  <a:pt x="890998" y="154049"/>
                  <a:pt x="944880" y="172010"/>
                </a:cubicBezTo>
                <a:lnTo>
                  <a:pt x="990600" y="187250"/>
                </a:lnTo>
                <a:cubicBezTo>
                  <a:pt x="1092200" y="182170"/>
                  <a:pt x="1194528" y="185167"/>
                  <a:pt x="1295400" y="172010"/>
                </a:cubicBezTo>
                <a:cubicBezTo>
                  <a:pt x="1313562" y="169641"/>
                  <a:pt x="1324737" y="149721"/>
                  <a:pt x="1341120" y="141530"/>
                </a:cubicBezTo>
                <a:cubicBezTo>
                  <a:pt x="1355488" y="134346"/>
                  <a:pt x="1371600" y="131370"/>
                  <a:pt x="1386840" y="126290"/>
                </a:cubicBezTo>
                <a:cubicBezTo>
                  <a:pt x="1412240" y="131370"/>
                  <a:pt x="1437800" y="135705"/>
                  <a:pt x="1463040" y="141530"/>
                </a:cubicBezTo>
                <a:cubicBezTo>
                  <a:pt x="1503858" y="150950"/>
                  <a:pt x="1584960" y="172010"/>
                  <a:pt x="1584960" y="172010"/>
                </a:cubicBezTo>
                <a:cubicBezTo>
                  <a:pt x="1640840" y="166930"/>
                  <a:pt x="1697054" y="164705"/>
                  <a:pt x="1752600" y="156770"/>
                </a:cubicBezTo>
                <a:cubicBezTo>
                  <a:pt x="1768503" y="154498"/>
                  <a:pt x="1782380" y="143523"/>
                  <a:pt x="1798320" y="141530"/>
                </a:cubicBezTo>
                <a:cubicBezTo>
                  <a:pt x="1864044" y="133315"/>
                  <a:pt x="1930258" y="128937"/>
                  <a:pt x="1996440" y="126290"/>
                </a:cubicBezTo>
                <a:cubicBezTo>
                  <a:pt x="2184318" y="118775"/>
                  <a:pt x="2372360" y="116130"/>
                  <a:pt x="2560320" y="111050"/>
                </a:cubicBezTo>
                <a:cubicBezTo>
                  <a:pt x="2580640" y="105970"/>
                  <a:pt x="2600335" y="95810"/>
                  <a:pt x="2621280" y="95810"/>
                </a:cubicBezTo>
                <a:cubicBezTo>
                  <a:pt x="2770447" y="95810"/>
                  <a:pt x="2759186" y="96059"/>
                  <a:pt x="2849880" y="126290"/>
                </a:cubicBezTo>
                <a:cubicBezTo>
                  <a:pt x="2971800" y="121210"/>
                  <a:pt x="3093867" y="118906"/>
                  <a:pt x="3215640" y="111050"/>
                </a:cubicBezTo>
                <a:cubicBezTo>
                  <a:pt x="3265779" y="107815"/>
                  <a:pt x="3332531" y="95795"/>
                  <a:pt x="3383280" y="80570"/>
                </a:cubicBezTo>
                <a:cubicBezTo>
                  <a:pt x="3414054" y="71338"/>
                  <a:pt x="3474720" y="50090"/>
                  <a:pt x="3474720" y="50090"/>
                </a:cubicBezTo>
                <a:cubicBezTo>
                  <a:pt x="3489960" y="60250"/>
                  <a:pt x="3504537" y="71483"/>
                  <a:pt x="3520440" y="80570"/>
                </a:cubicBezTo>
                <a:cubicBezTo>
                  <a:pt x="3654922" y="157417"/>
                  <a:pt x="3636914" y="108274"/>
                  <a:pt x="3886200" y="95810"/>
                </a:cubicBezTo>
                <a:cubicBezTo>
                  <a:pt x="4077820" y="0"/>
                  <a:pt x="3932146" y="60702"/>
                  <a:pt x="4389120" y="80570"/>
                </a:cubicBezTo>
                <a:cubicBezTo>
                  <a:pt x="4475548" y="84328"/>
                  <a:pt x="4561840" y="90730"/>
                  <a:pt x="4648200" y="95810"/>
                </a:cubicBezTo>
                <a:cubicBezTo>
                  <a:pt x="4861376" y="138445"/>
                  <a:pt x="4616928" y="95810"/>
                  <a:pt x="5090160" y="95810"/>
                </a:cubicBezTo>
                <a:cubicBezTo>
                  <a:pt x="5252799" y="95810"/>
                  <a:pt x="5415280" y="105970"/>
                  <a:pt x="5577840" y="111050"/>
                </a:cubicBezTo>
                <a:cubicBezTo>
                  <a:pt x="5709878" y="124254"/>
                  <a:pt x="5728609" y="137525"/>
                  <a:pt x="5852160" y="111050"/>
                </a:cubicBezTo>
                <a:lnTo>
                  <a:pt x="5989320" y="65330"/>
                </a:lnTo>
                <a:lnTo>
                  <a:pt x="6035040" y="50090"/>
                </a:lnTo>
                <a:cubicBezTo>
                  <a:pt x="6202680" y="55170"/>
                  <a:pt x="6370690" y="53091"/>
                  <a:pt x="6537960" y="65330"/>
                </a:cubicBezTo>
                <a:cubicBezTo>
                  <a:pt x="6579739" y="68387"/>
                  <a:pt x="6659880" y="95810"/>
                  <a:pt x="6659880" y="95810"/>
                </a:cubicBezTo>
                <a:cubicBezTo>
                  <a:pt x="6797040" y="85650"/>
                  <a:pt x="6934955" y="82931"/>
                  <a:pt x="7071360" y="65330"/>
                </a:cubicBezTo>
                <a:cubicBezTo>
                  <a:pt x="7093892" y="62423"/>
                  <a:pt x="7111438" y="43799"/>
                  <a:pt x="7132320" y="34850"/>
                </a:cubicBezTo>
                <a:cubicBezTo>
                  <a:pt x="7162929" y="21732"/>
                  <a:pt x="7208066" y="12104"/>
                  <a:pt x="7239000" y="4370"/>
                </a:cubicBezTo>
                <a:cubicBezTo>
                  <a:pt x="7259320" y="9450"/>
                  <a:pt x="7280348" y="12256"/>
                  <a:pt x="7299960" y="19610"/>
                </a:cubicBezTo>
                <a:cubicBezTo>
                  <a:pt x="7321232" y="27587"/>
                  <a:pt x="7340160" y="40863"/>
                  <a:pt x="7360920" y="50090"/>
                </a:cubicBezTo>
                <a:cubicBezTo>
                  <a:pt x="7385919" y="61201"/>
                  <a:pt x="7411720" y="70410"/>
                  <a:pt x="7437120" y="80570"/>
                </a:cubicBezTo>
                <a:cubicBezTo>
                  <a:pt x="7623723" y="74915"/>
                  <a:pt x="8027865" y="74300"/>
                  <a:pt x="8244840" y="34850"/>
                </a:cubicBezTo>
                <a:cubicBezTo>
                  <a:pt x="8258977" y="32280"/>
                  <a:pt x="8265160" y="14530"/>
                  <a:pt x="8275320" y="4370"/>
                </a:cubicBezTo>
              </a:path>
            </a:pathLst>
          </a:custGeom>
          <a:solidFill>
            <a:schemeClr val="accent5">
              <a:lumMod val="5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771800" y="1916832"/>
            <a:ext cx="1620688" cy="707886"/>
          </a:xfrm>
          <a:prstGeom prst="rect">
            <a:avLst/>
          </a:prstGeom>
          <a:solidFill>
            <a:srgbClr val="CCFFFF"/>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t>ことば</a:t>
            </a:r>
            <a:endParaRPr kumimoji="1" lang="ja-JP" altLang="en-US" sz="4000" dirty="0"/>
          </a:p>
        </p:txBody>
      </p:sp>
      <p:sp>
        <p:nvSpPr>
          <p:cNvPr id="11" name="テキスト ボックス 2"/>
          <p:cNvSpPr txBox="1">
            <a:spLocks noChangeArrowheads="1"/>
          </p:cNvSpPr>
          <p:nvPr/>
        </p:nvSpPr>
        <p:spPr bwMode="auto">
          <a:xfrm>
            <a:off x="266408" y="4281774"/>
            <a:ext cx="8712968" cy="646331"/>
          </a:xfrm>
          <a:prstGeom prst="rect">
            <a:avLst/>
          </a:prstGeom>
          <a:solidFill>
            <a:srgbClr val="FFFF66"/>
          </a:solidFill>
          <a:ln w="28575">
            <a:noFill/>
            <a:miter lim="800000"/>
            <a:headEnd/>
            <a:tailEnd/>
          </a:ln>
        </p:spPr>
        <p:txBody>
          <a:bodyPr wrap="square">
            <a:spAutoFit/>
          </a:bodyPr>
          <a:lstStyle/>
          <a:p>
            <a:pPr eaLnBrk="1" hangingPunct="1"/>
            <a:r>
              <a:rPr lang="ja-JP" altLang="en-US" sz="3600" dirty="0" smtClean="0">
                <a:solidFill>
                  <a:schemeClr val="accent4"/>
                </a:solidFill>
              </a:rPr>
              <a:t>そして２つの意味を繋げたいという動機が</a:t>
            </a:r>
            <a:endParaRPr lang="ja-JP" altLang="en-US" sz="2800" dirty="0">
              <a:solidFill>
                <a:schemeClr val="accent4"/>
              </a:solidFill>
            </a:endParaRPr>
          </a:p>
        </p:txBody>
      </p:sp>
      <p:sp>
        <p:nvSpPr>
          <p:cNvPr id="12" name="テキスト ボックス 2"/>
          <p:cNvSpPr txBox="1">
            <a:spLocks noChangeArrowheads="1"/>
          </p:cNvSpPr>
          <p:nvPr/>
        </p:nvSpPr>
        <p:spPr bwMode="auto">
          <a:xfrm>
            <a:off x="163418" y="5125752"/>
            <a:ext cx="8815958" cy="646331"/>
          </a:xfrm>
          <a:prstGeom prst="rect">
            <a:avLst/>
          </a:prstGeom>
          <a:solidFill>
            <a:srgbClr val="99FF99"/>
          </a:solidFill>
          <a:ln w="28575">
            <a:solidFill>
              <a:schemeClr val="accent1"/>
            </a:solidFill>
            <a:miter lim="800000"/>
            <a:headEnd/>
            <a:tailEnd/>
          </a:ln>
          <a:effectLst/>
        </p:spPr>
        <p:txBody>
          <a:bodyPr wrap="square">
            <a:spAutoFit/>
          </a:bodyPr>
          <a:lstStyle/>
          <a:p>
            <a:pPr eaLnBrk="1" hangingPunct="1"/>
            <a:r>
              <a:rPr lang="ja-JP" altLang="en-US" sz="3600" dirty="0" smtClean="0">
                <a:solidFill>
                  <a:schemeClr val="accent4"/>
                </a:solidFill>
                <a:effectLst/>
              </a:rPr>
              <a:t>ことばのコネクターを生み出し変化させて行く</a:t>
            </a:r>
            <a:endParaRPr lang="ja-JP" altLang="en-US" sz="2800" dirty="0">
              <a:solidFill>
                <a:schemeClr val="accent4"/>
              </a:solidFill>
              <a:effectLst/>
            </a:endParaRPr>
          </a:p>
        </p:txBody>
      </p:sp>
      <p:sp>
        <p:nvSpPr>
          <p:cNvPr id="13" name="テキスト ボックス 12"/>
          <p:cNvSpPr txBox="1"/>
          <p:nvPr/>
        </p:nvSpPr>
        <p:spPr>
          <a:xfrm>
            <a:off x="5220072" y="2060848"/>
            <a:ext cx="2808312" cy="646331"/>
          </a:xfrm>
          <a:prstGeom prst="rect">
            <a:avLst/>
          </a:prstGeom>
          <a:solidFill>
            <a:srgbClr val="FFD9FF"/>
          </a:solidFill>
          <a:effectLst>
            <a:softEdge rad="63500"/>
          </a:effectLst>
        </p:spPr>
        <p:txBody>
          <a:bodyPr wrap="square" rtlCol="0">
            <a:spAutoFit/>
          </a:bodyPr>
          <a:lstStyle/>
          <a:p>
            <a:r>
              <a:rPr lang="ja-JP" altLang="en-US" sz="3600" dirty="0" smtClean="0"/>
              <a:t>ことばの接地</a:t>
            </a:r>
            <a:endParaRPr kumimoji="1" lang="ja-JP" altLang="en-US" sz="3600" dirty="0"/>
          </a:p>
        </p:txBody>
      </p:sp>
      <p:sp>
        <p:nvSpPr>
          <p:cNvPr id="14" name="テキスト ボックス 2"/>
          <p:cNvSpPr txBox="1">
            <a:spLocks noChangeArrowheads="1"/>
          </p:cNvSpPr>
          <p:nvPr/>
        </p:nvSpPr>
        <p:spPr bwMode="auto">
          <a:xfrm>
            <a:off x="5321856" y="5861303"/>
            <a:ext cx="3600400" cy="584775"/>
          </a:xfrm>
          <a:prstGeom prst="rect">
            <a:avLst/>
          </a:prstGeom>
          <a:noFill/>
          <a:ln w="28575">
            <a:noFill/>
            <a:miter lim="800000"/>
            <a:headEnd/>
            <a:tailEnd/>
          </a:ln>
        </p:spPr>
        <p:txBody>
          <a:bodyPr wrap="square">
            <a:spAutoFit/>
          </a:bodyPr>
          <a:lstStyle/>
          <a:p>
            <a:pPr eaLnBrk="1" hangingPunct="1"/>
            <a:r>
              <a:rPr lang="ja-JP" altLang="en-US" sz="3200" dirty="0" smtClean="0">
                <a:solidFill>
                  <a:schemeClr val="accent4"/>
                </a:solidFill>
              </a:rPr>
              <a:t>のではないだろうか</a:t>
            </a:r>
            <a:endParaRPr lang="ja-JP" altLang="en-US" sz="2400" dirty="0">
              <a:solidFill>
                <a:schemeClr val="accent4"/>
              </a:solidFill>
            </a:endParaRPr>
          </a:p>
        </p:txBody>
      </p:sp>
      <p:sp>
        <p:nvSpPr>
          <p:cNvPr id="5" name="テキスト ボックス 4"/>
          <p:cNvSpPr txBox="1"/>
          <p:nvPr/>
        </p:nvSpPr>
        <p:spPr>
          <a:xfrm>
            <a:off x="5580112" y="476672"/>
            <a:ext cx="1620688" cy="707886"/>
          </a:xfrm>
          <a:prstGeom prst="rect">
            <a:avLst/>
          </a:prstGeom>
          <a:solidFill>
            <a:srgbClr val="CCFFFF"/>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t>ことば</a:t>
            </a:r>
            <a:endParaRPr kumimoji="1" lang="ja-JP" altLang="en-US" sz="4000" dirty="0"/>
          </a:p>
        </p:txBody>
      </p:sp>
      <p:sp>
        <p:nvSpPr>
          <p:cNvPr id="2" name="円/楕円 1"/>
          <p:cNvSpPr/>
          <p:nvPr/>
        </p:nvSpPr>
        <p:spPr>
          <a:xfrm>
            <a:off x="3995936" y="1544598"/>
            <a:ext cx="792088" cy="756086"/>
          </a:xfrm>
          <a:prstGeom prst="ellipse">
            <a:avLst/>
          </a:prstGeom>
          <a:solidFill>
            <a:srgbClr val="FF9933">
              <a:alpha val="56078"/>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4.72222E-6 -4.85549E-6 L -0.15937 0.1059 " pathEditMode="relative" rAng="0" ptsTypes="AA">
                                      <p:cBhvr>
                                        <p:cTn id="16" dur="2000" fill="hold"/>
                                        <p:tgtEl>
                                          <p:spTgt spid="5"/>
                                        </p:tgtEl>
                                        <p:attrNameLst>
                                          <p:attrName>ppt_x</p:attrName>
                                          <p:attrName>ppt_y</p:attrName>
                                        </p:attrNameLst>
                                      </p:cBhvr>
                                      <p:rCtr x="-8000" y="5300"/>
                                    </p:animMotion>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p:bldP spid="5" grpId="0" animBg="1"/>
      <p:bldP spid="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a:spLocks noChangeArrowheads="1"/>
          </p:cNvSpPr>
          <p:nvPr/>
        </p:nvSpPr>
        <p:spPr bwMode="auto">
          <a:xfrm>
            <a:off x="251520" y="260648"/>
            <a:ext cx="8568952" cy="1200329"/>
          </a:xfrm>
          <a:prstGeom prst="rect">
            <a:avLst/>
          </a:prstGeom>
          <a:noFill/>
          <a:ln w="28575">
            <a:noFill/>
            <a:miter lim="800000"/>
            <a:headEnd/>
            <a:tailEnd/>
          </a:ln>
        </p:spPr>
        <p:txBody>
          <a:bodyPr wrap="square">
            <a:spAutoFit/>
          </a:bodyPr>
          <a:lstStyle/>
          <a:p>
            <a:pPr eaLnBrk="1" hangingPunct="1"/>
            <a:r>
              <a:rPr lang="ja-JP" altLang="en-US" sz="3600" dirty="0" smtClean="0">
                <a:solidFill>
                  <a:schemeClr val="accent4"/>
                </a:solidFill>
              </a:rPr>
              <a:t>以前の学習会で</a:t>
            </a:r>
            <a:r>
              <a:rPr lang="ja-JP" altLang="en-US" sz="2000" dirty="0" smtClean="0">
                <a:solidFill>
                  <a:schemeClr val="accent4"/>
                </a:solidFill>
              </a:rPr>
              <a:t>　</a:t>
            </a:r>
            <a:r>
              <a:rPr lang="ja-JP" altLang="en-US" sz="3600" dirty="0" smtClean="0">
                <a:solidFill>
                  <a:srgbClr val="C00000"/>
                </a:solidFill>
              </a:rPr>
              <a:t>向うアクション</a:t>
            </a:r>
            <a:r>
              <a:rPr lang="ja-JP" altLang="en-US" dirty="0" smtClean="0">
                <a:solidFill>
                  <a:srgbClr val="C00000"/>
                </a:solidFill>
              </a:rPr>
              <a:t>　</a:t>
            </a:r>
            <a:r>
              <a:rPr lang="ja-JP" altLang="en-US" sz="3600" dirty="0" smtClean="0">
                <a:solidFill>
                  <a:schemeClr val="accent4"/>
                </a:solidFill>
              </a:rPr>
              <a:t>という</a:t>
            </a:r>
            <a:endParaRPr lang="en-US" altLang="ja-JP" sz="3600" dirty="0" smtClean="0">
              <a:solidFill>
                <a:schemeClr val="accent4"/>
              </a:solidFill>
            </a:endParaRPr>
          </a:p>
          <a:p>
            <a:pPr eaLnBrk="1" hangingPunct="1"/>
            <a:r>
              <a:rPr lang="ja-JP" altLang="en-US" sz="3600" dirty="0" smtClean="0">
                <a:solidFill>
                  <a:schemeClr val="accent4"/>
                </a:solidFill>
              </a:rPr>
              <a:t>　　　　　　　　　　　　　　　ことばを紹介したが</a:t>
            </a:r>
            <a:endParaRPr lang="ja-JP" altLang="en-US" sz="2800" dirty="0">
              <a:solidFill>
                <a:schemeClr val="accent4"/>
              </a:solidFill>
            </a:endParaRPr>
          </a:p>
        </p:txBody>
      </p:sp>
      <p:sp>
        <p:nvSpPr>
          <p:cNvPr id="5" name="テキスト ボックス 2"/>
          <p:cNvSpPr txBox="1">
            <a:spLocks noChangeArrowheads="1"/>
          </p:cNvSpPr>
          <p:nvPr/>
        </p:nvSpPr>
        <p:spPr bwMode="auto">
          <a:xfrm>
            <a:off x="395536" y="4797152"/>
            <a:ext cx="8748464" cy="1754326"/>
          </a:xfrm>
          <a:prstGeom prst="rect">
            <a:avLst/>
          </a:prstGeom>
          <a:solidFill>
            <a:schemeClr val="bg1">
              <a:lumMod val="95000"/>
            </a:schemeClr>
          </a:solidFill>
          <a:ln w="28575">
            <a:noFill/>
            <a:miter lim="800000"/>
            <a:headEnd/>
            <a:tailEnd/>
          </a:ln>
          <a:effectLst>
            <a:softEdge rad="127000"/>
          </a:effectLst>
        </p:spPr>
        <p:txBody>
          <a:bodyPr wrap="square">
            <a:spAutoFit/>
          </a:bodyPr>
          <a:lstStyle/>
          <a:p>
            <a:pPr eaLnBrk="1" hangingPunct="1"/>
            <a:r>
              <a:rPr lang="ja-JP" altLang="en-US" sz="3600" dirty="0" smtClean="0">
                <a:solidFill>
                  <a:schemeClr val="accent4"/>
                </a:solidFill>
              </a:rPr>
              <a:t>ことばも、人間が、それをよりよく使おうと、</a:t>
            </a:r>
            <a:endParaRPr lang="en-US" altLang="ja-JP" sz="3600" dirty="0" smtClean="0">
              <a:solidFill>
                <a:schemeClr val="accent4"/>
              </a:solidFill>
            </a:endParaRPr>
          </a:p>
          <a:p>
            <a:pPr eaLnBrk="1" hangingPunct="1"/>
            <a:r>
              <a:rPr lang="ja-JP" altLang="en-US" sz="3600" dirty="0" smtClean="0">
                <a:solidFill>
                  <a:schemeClr val="accent4"/>
                </a:solidFill>
              </a:rPr>
              <a:t>　向かい合</a:t>
            </a:r>
            <a:r>
              <a:rPr lang="ja-JP" altLang="en-US" sz="3600" dirty="0">
                <a:solidFill>
                  <a:schemeClr val="accent4"/>
                </a:solidFill>
              </a:rPr>
              <a:t>い</a:t>
            </a:r>
            <a:r>
              <a:rPr lang="ja-JP" altLang="en-US" sz="3600" dirty="0" smtClean="0">
                <a:solidFill>
                  <a:schemeClr val="accent4"/>
                </a:solidFill>
              </a:rPr>
              <a:t>働きかけて行ったことによって</a:t>
            </a:r>
            <a:endParaRPr lang="en-US" altLang="ja-JP" sz="3600" dirty="0" smtClean="0">
              <a:solidFill>
                <a:schemeClr val="accent4"/>
              </a:solidFill>
            </a:endParaRPr>
          </a:p>
          <a:p>
            <a:pPr eaLnBrk="1" hangingPunct="1"/>
            <a:r>
              <a:rPr lang="ja-JP" altLang="en-US" sz="3600" dirty="0">
                <a:solidFill>
                  <a:schemeClr val="accent4"/>
                </a:solidFill>
              </a:rPr>
              <a:t>　</a:t>
            </a:r>
            <a:r>
              <a:rPr lang="ja-JP" altLang="en-US" sz="3600" dirty="0" smtClean="0">
                <a:solidFill>
                  <a:schemeClr val="accent4"/>
                </a:solidFill>
              </a:rPr>
              <a:t>　　時代や文化に適した形に変化してきた</a:t>
            </a:r>
            <a:endParaRPr lang="ja-JP" altLang="en-US" sz="2800" dirty="0">
              <a:solidFill>
                <a:schemeClr val="accent4"/>
              </a:solidFill>
            </a:endParaRPr>
          </a:p>
        </p:txBody>
      </p:sp>
      <p:sp>
        <p:nvSpPr>
          <p:cNvPr id="6" name="テキスト ボックス 5"/>
          <p:cNvSpPr txBox="1"/>
          <p:nvPr/>
        </p:nvSpPr>
        <p:spPr>
          <a:xfrm>
            <a:off x="539552" y="1196752"/>
            <a:ext cx="3672408" cy="369332"/>
          </a:xfrm>
          <a:prstGeom prst="rect">
            <a:avLst/>
          </a:prstGeom>
          <a:noFill/>
        </p:spPr>
        <p:txBody>
          <a:bodyPr wrap="square" rtlCol="0">
            <a:spAutoFit/>
          </a:bodyPr>
          <a:lstStyle/>
          <a:p>
            <a:r>
              <a:rPr kumimoji="1" lang="ja-JP" altLang="en-US" dirty="0" smtClean="0"/>
              <a:t>☞第１４回学習会「基礎的学習」より</a:t>
            </a:r>
            <a:endParaRPr kumimoji="1" lang="ja-JP" altLang="en-US" dirty="0"/>
          </a:p>
        </p:txBody>
      </p:sp>
      <p:pic>
        <p:nvPicPr>
          <p:cNvPr id="43009" name="Picture 1"/>
          <p:cNvPicPr>
            <a:picLocks noChangeAspect="1" noChangeArrowheads="1"/>
          </p:cNvPicPr>
          <p:nvPr/>
        </p:nvPicPr>
        <p:blipFill>
          <a:blip r:embed="rId2" cstate="print"/>
          <a:srcRect/>
          <a:stretch>
            <a:fillRect/>
          </a:stretch>
        </p:blipFill>
        <p:spPr bwMode="auto">
          <a:xfrm>
            <a:off x="971600" y="1556792"/>
            <a:ext cx="7560840" cy="3168352"/>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dissolve">
                                      <p:cBhvr>
                                        <p:cTn id="7" dur="500"/>
                                        <p:tgtEl>
                                          <p:spTgt spid="4300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テキスト ボックス 8"/>
          <p:cNvSpPr txBox="1">
            <a:spLocks noChangeArrowheads="1"/>
          </p:cNvSpPr>
          <p:nvPr/>
        </p:nvSpPr>
        <p:spPr bwMode="auto">
          <a:xfrm>
            <a:off x="251520" y="188640"/>
            <a:ext cx="3815903" cy="646331"/>
          </a:xfrm>
          <a:prstGeom prst="rect">
            <a:avLst/>
          </a:prstGeom>
          <a:noFill/>
          <a:ln w="9525">
            <a:noFill/>
            <a:miter lim="800000"/>
            <a:headEnd/>
            <a:tailEnd/>
          </a:ln>
        </p:spPr>
        <p:txBody>
          <a:bodyPr wrap="square">
            <a:spAutoFit/>
          </a:bodyPr>
          <a:lstStyle/>
          <a:p>
            <a:pPr eaLnBrk="1" hangingPunct="1"/>
            <a:r>
              <a:rPr lang="ja-JP" altLang="en-US" sz="3600" dirty="0" smtClean="0"/>
              <a:t>そう考えると</a:t>
            </a:r>
            <a:endParaRPr lang="en-US" altLang="ja-JP" sz="3600" dirty="0"/>
          </a:p>
        </p:txBody>
      </p:sp>
      <p:sp>
        <p:nvSpPr>
          <p:cNvPr id="89091" name="テキスト ボックス 8"/>
          <p:cNvSpPr txBox="1">
            <a:spLocks noChangeArrowheads="1"/>
          </p:cNvSpPr>
          <p:nvPr/>
        </p:nvSpPr>
        <p:spPr bwMode="auto">
          <a:xfrm>
            <a:off x="251520" y="908720"/>
            <a:ext cx="8569325" cy="1323439"/>
          </a:xfrm>
          <a:prstGeom prst="rect">
            <a:avLst/>
          </a:prstGeom>
          <a:solidFill>
            <a:schemeClr val="bg1">
              <a:lumMod val="95000"/>
            </a:schemeClr>
          </a:solidFill>
          <a:ln w="9525">
            <a:noFill/>
            <a:miter lim="800000"/>
            <a:headEnd/>
            <a:tailEnd/>
          </a:ln>
        </p:spPr>
        <p:txBody>
          <a:bodyPr wrap="square">
            <a:spAutoFit/>
          </a:bodyPr>
          <a:lstStyle/>
          <a:p>
            <a:pPr eaLnBrk="1" hangingPunct="1"/>
            <a:r>
              <a:rPr lang="ja-JP" altLang="en-US" sz="4000" dirty="0"/>
              <a:t>子ども</a:t>
            </a:r>
            <a:r>
              <a:rPr lang="ja-JP" altLang="en-US" sz="4000" dirty="0" smtClean="0"/>
              <a:t>にはまず、ことば（動詞と助動詞）</a:t>
            </a:r>
            <a:endParaRPr lang="en-US" altLang="ja-JP" sz="4000" dirty="0" smtClean="0"/>
          </a:p>
          <a:p>
            <a:pPr eaLnBrk="1" hangingPunct="1"/>
            <a:r>
              <a:rPr lang="ja-JP" altLang="en-US" sz="4000" dirty="0" smtClean="0"/>
              <a:t>　　　　　　　　　　　の存在に気づかせて</a:t>
            </a:r>
            <a:endParaRPr lang="en-US" altLang="ja-JP" sz="4000" dirty="0"/>
          </a:p>
        </p:txBody>
      </p:sp>
      <p:sp>
        <p:nvSpPr>
          <p:cNvPr id="89095" name="テキスト ボックス 8"/>
          <p:cNvSpPr txBox="1">
            <a:spLocks noChangeArrowheads="1"/>
          </p:cNvSpPr>
          <p:nvPr/>
        </p:nvSpPr>
        <p:spPr bwMode="auto">
          <a:xfrm>
            <a:off x="251520" y="2204864"/>
            <a:ext cx="7632848" cy="707886"/>
          </a:xfrm>
          <a:prstGeom prst="rect">
            <a:avLst/>
          </a:prstGeom>
          <a:noFill/>
          <a:ln w="9525">
            <a:noFill/>
            <a:miter lim="800000"/>
            <a:headEnd/>
            <a:tailEnd/>
          </a:ln>
        </p:spPr>
        <p:txBody>
          <a:bodyPr wrap="square">
            <a:spAutoFit/>
          </a:bodyPr>
          <a:lstStyle/>
          <a:p>
            <a:pPr eaLnBrk="1" hangingPunct="1"/>
            <a:r>
              <a:rPr lang="ja-JP" altLang="en-US" sz="4000" dirty="0" smtClean="0"/>
              <a:t>そして、不完全でもいいから</a:t>
            </a:r>
            <a:endParaRPr lang="en-US" altLang="ja-JP" sz="4000" dirty="0"/>
          </a:p>
        </p:txBody>
      </p:sp>
      <p:sp>
        <p:nvSpPr>
          <p:cNvPr id="7" name="テキスト ボックス 8"/>
          <p:cNvSpPr txBox="1">
            <a:spLocks noChangeArrowheads="1"/>
          </p:cNvSpPr>
          <p:nvPr/>
        </p:nvSpPr>
        <p:spPr bwMode="auto">
          <a:xfrm>
            <a:off x="395536" y="2919596"/>
            <a:ext cx="8352928" cy="1323439"/>
          </a:xfrm>
          <a:prstGeom prst="rect">
            <a:avLst/>
          </a:prstGeom>
          <a:solidFill>
            <a:srgbClr val="CCFFCC"/>
          </a:solidFill>
          <a:ln w="9525">
            <a:noFill/>
            <a:miter lim="800000"/>
            <a:headEnd/>
            <a:tailEnd/>
          </a:ln>
        </p:spPr>
        <p:txBody>
          <a:bodyPr wrap="square">
            <a:spAutoFit/>
          </a:bodyPr>
          <a:lstStyle/>
          <a:p>
            <a:pPr eaLnBrk="1" hangingPunct="1"/>
            <a:r>
              <a:rPr lang="ja-JP" altLang="en-US" sz="4000" dirty="0" smtClean="0"/>
              <a:t>ことばとことばを繋ぐ、という</a:t>
            </a:r>
            <a:endParaRPr lang="en-US" altLang="ja-JP" sz="4000" dirty="0" smtClean="0"/>
          </a:p>
          <a:p>
            <a:pPr eaLnBrk="1" hangingPunct="1"/>
            <a:r>
              <a:rPr lang="ja-JP" altLang="en-US" sz="4000" dirty="0" smtClean="0"/>
              <a:t>　　アクションに向かわせる必要がある</a:t>
            </a:r>
            <a:endParaRPr lang="en-US" altLang="ja-JP" sz="4000" dirty="0"/>
          </a:p>
        </p:txBody>
      </p:sp>
      <p:sp>
        <p:nvSpPr>
          <p:cNvPr id="8" name="テキスト ボックス 8"/>
          <p:cNvSpPr txBox="1">
            <a:spLocks noChangeArrowheads="1"/>
          </p:cNvSpPr>
          <p:nvPr/>
        </p:nvSpPr>
        <p:spPr bwMode="auto">
          <a:xfrm>
            <a:off x="107504" y="4365104"/>
            <a:ext cx="8856984" cy="1938992"/>
          </a:xfrm>
          <a:prstGeom prst="rect">
            <a:avLst/>
          </a:prstGeom>
          <a:noFill/>
          <a:ln w="9525">
            <a:noFill/>
            <a:miter lim="800000"/>
            <a:headEnd/>
            <a:tailEnd/>
          </a:ln>
        </p:spPr>
        <p:txBody>
          <a:bodyPr wrap="square">
            <a:spAutoFit/>
          </a:bodyPr>
          <a:lstStyle/>
          <a:p>
            <a:pPr eaLnBrk="1" hangingPunct="1"/>
            <a:r>
              <a:rPr lang="ja-JP" altLang="en-US" sz="4000" dirty="0" smtClean="0"/>
              <a:t>初めは拙くても、その志向が、ことばの　</a:t>
            </a:r>
            <a:endParaRPr lang="en-US" altLang="ja-JP" sz="4000" dirty="0" smtClean="0"/>
          </a:p>
          <a:p>
            <a:pPr eaLnBrk="1" hangingPunct="1"/>
            <a:r>
              <a:rPr lang="ja-JP" altLang="en-US" sz="4000" dirty="0"/>
              <a:t>　</a:t>
            </a:r>
            <a:r>
              <a:rPr lang="ja-JP" altLang="en-US" sz="4000" dirty="0" smtClean="0"/>
              <a:t>直感を育て、知識では決して学べない　</a:t>
            </a:r>
            <a:endParaRPr lang="en-US" altLang="ja-JP" sz="4000" dirty="0" smtClean="0"/>
          </a:p>
          <a:p>
            <a:pPr eaLnBrk="1" hangingPunct="1"/>
            <a:r>
              <a:rPr lang="ja-JP" altLang="en-US" sz="4000" dirty="0"/>
              <a:t>　</a:t>
            </a:r>
            <a:r>
              <a:rPr lang="ja-JP" altLang="en-US" sz="4000" dirty="0" smtClean="0"/>
              <a:t>　　　　　難解な活用を獲得させて行く</a:t>
            </a:r>
            <a:endParaRPr lang="en-US" altLang="ja-JP"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dissolve">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5"/>
                                        </p:tgtEl>
                                        <p:attrNameLst>
                                          <p:attrName>style.visibility</p:attrName>
                                        </p:attrNameLst>
                                      </p:cBhvr>
                                      <p:to>
                                        <p:strVal val="visible"/>
                                      </p:to>
                                    </p:set>
                                    <p:animEffect transition="in" filter="dissolve">
                                      <p:cBhvr>
                                        <p:cTn id="12" dur="500"/>
                                        <p:tgtEl>
                                          <p:spTgt spid="890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89095" grpId="0"/>
      <p:bldP spid="7" grpId="0" animBg="1"/>
      <p:bldP spid="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8"/>
          <p:cNvSpPr txBox="1">
            <a:spLocks noChangeArrowheads="1"/>
          </p:cNvSpPr>
          <p:nvPr/>
        </p:nvSpPr>
        <p:spPr bwMode="auto">
          <a:xfrm>
            <a:off x="323528" y="260648"/>
            <a:ext cx="8424936" cy="1938992"/>
          </a:xfrm>
          <a:prstGeom prst="rect">
            <a:avLst/>
          </a:prstGeom>
          <a:solidFill>
            <a:schemeClr val="accent3"/>
          </a:solidFill>
          <a:ln w="9525">
            <a:noFill/>
            <a:miter lim="800000"/>
            <a:headEnd/>
            <a:tailEnd/>
          </a:ln>
        </p:spPr>
        <p:txBody>
          <a:bodyPr wrap="square">
            <a:spAutoFit/>
          </a:bodyPr>
          <a:lstStyle/>
          <a:p>
            <a:pPr eaLnBrk="1" hangingPunct="1"/>
            <a:r>
              <a:rPr lang="ja-JP" altLang="en-US" sz="4000" dirty="0" smtClean="0"/>
              <a:t>では</a:t>
            </a:r>
            <a:r>
              <a:rPr lang="ja-JP" altLang="en-US" sz="4000" dirty="0"/>
              <a:t>、自然習得が困難</a:t>
            </a:r>
            <a:r>
              <a:rPr lang="ja-JP" altLang="en-US" sz="4000" dirty="0" smtClean="0"/>
              <a:t>な</a:t>
            </a:r>
            <a:endParaRPr lang="en-US" altLang="ja-JP" sz="4000" dirty="0" smtClean="0"/>
          </a:p>
          <a:p>
            <a:pPr eaLnBrk="1" hangingPunct="1"/>
            <a:r>
              <a:rPr lang="ja-JP" altLang="en-US" sz="4000" dirty="0"/>
              <a:t>　</a:t>
            </a:r>
            <a:r>
              <a:rPr lang="ja-JP" altLang="en-US" sz="4000" dirty="0" smtClean="0"/>
              <a:t>　　　　　　発達</a:t>
            </a:r>
            <a:r>
              <a:rPr lang="ja-JP" altLang="en-US" sz="4000" dirty="0"/>
              <a:t>障害のこどもに対して</a:t>
            </a:r>
            <a:endParaRPr lang="en-US" altLang="ja-JP" sz="4000" dirty="0"/>
          </a:p>
          <a:p>
            <a:pPr eaLnBrk="1" hangingPunct="1"/>
            <a:endParaRPr lang="en-US" altLang="ja-JP" sz="4000" dirty="0"/>
          </a:p>
        </p:txBody>
      </p:sp>
      <p:sp>
        <p:nvSpPr>
          <p:cNvPr id="5" name="テキスト ボックス 8"/>
          <p:cNvSpPr txBox="1">
            <a:spLocks noChangeArrowheads="1"/>
          </p:cNvSpPr>
          <p:nvPr/>
        </p:nvSpPr>
        <p:spPr bwMode="auto">
          <a:xfrm>
            <a:off x="323528" y="2708920"/>
            <a:ext cx="8568952" cy="1323439"/>
          </a:xfrm>
          <a:prstGeom prst="rect">
            <a:avLst/>
          </a:prstGeom>
          <a:solidFill>
            <a:srgbClr val="CCFFCC"/>
          </a:solidFill>
          <a:ln w="9525">
            <a:noFill/>
            <a:miter lim="800000"/>
            <a:headEnd/>
            <a:tailEnd/>
          </a:ln>
        </p:spPr>
        <p:txBody>
          <a:bodyPr wrap="square">
            <a:spAutoFit/>
          </a:bodyPr>
          <a:lstStyle/>
          <a:p>
            <a:pPr eaLnBrk="1" hangingPunct="1"/>
            <a:r>
              <a:rPr lang="ja-JP" altLang="en-US" sz="4000" dirty="0" smtClean="0"/>
              <a:t>　どんな学習課題や学習教材が</a:t>
            </a:r>
            <a:endParaRPr lang="en-US" altLang="ja-JP" sz="4000" dirty="0" smtClean="0"/>
          </a:p>
          <a:p>
            <a:pPr eaLnBrk="1" hangingPunct="1"/>
            <a:r>
              <a:rPr lang="ja-JP" altLang="en-US" sz="4000" dirty="0" smtClean="0"/>
              <a:t>　　　　　　　　　　　　　　　　あるだろうか　　　　</a:t>
            </a:r>
            <a:endParaRPr lang="en-US" altLang="ja-JP" sz="4000" dirty="0"/>
          </a:p>
        </p:txBody>
      </p:sp>
      <p:sp>
        <p:nvSpPr>
          <p:cNvPr id="6" name="テキスト ボックス 8"/>
          <p:cNvSpPr txBox="1">
            <a:spLocks noChangeArrowheads="1"/>
          </p:cNvSpPr>
          <p:nvPr/>
        </p:nvSpPr>
        <p:spPr bwMode="auto">
          <a:xfrm>
            <a:off x="323528" y="4365104"/>
            <a:ext cx="8568952" cy="1938992"/>
          </a:xfrm>
          <a:prstGeom prst="rect">
            <a:avLst/>
          </a:prstGeom>
          <a:solidFill>
            <a:srgbClr val="FFD9FF"/>
          </a:solidFill>
          <a:ln w="9525">
            <a:noFill/>
            <a:miter lim="800000"/>
            <a:headEnd/>
            <a:tailEnd/>
          </a:ln>
        </p:spPr>
        <p:txBody>
          <a:bodyPr wrap="square">
            <a:spAutoFit/>
          </a:bodyPr>
          <a:lstStyle/>
          <a:p>
            <a:pPr eaLnBrk="1" hangingPunct="1"/>
            <a:r>
              <a:rPr lang="ja-JP" altLang="en-US" sz="4000" dirty="0" smtClean="0"/>
              <a:t>　また、それらを実施する上で、</a:t>
            </a:r>
            <a:endParaRPr lang="en-US" altLang="ja-JP" sz="4000" dirty="0" smtClean="0"/>
          </a:p>
          <a:p>
            <a:pPr eaLnBrk="1" hangingPunct="1"/>
            <a:r>
              <a:rPr lang="ja-JP" altLang="en-US" sz="4000" dirty="0" smtClean="0"/>
              <a:t>　　　　どのような学習上の工夫が</a:t>
            </a:r>
            <a:endParaRPr lang="en-US" altLang="ja-JP" sz="4000" dirty="0" smtClean="0"/>
          </a:p>
          <a:p>
            <a:pPr eaLnBrk="1" hangingPunct="1"/>
            <a:r>
              <a:rPr lang="ja-JP" altLang="en-US" sz="4000" dirty="0" smtClean="0"/>
              <a:t>　　　　　　　　　　　　考えられるだろうか　　　　</a:t>
            </a:r>
            <a:endParaRPr lang="en-US" altLang="ja-JP" sz="4000" dirty="0"/>
          </a:p>
        </p:txBody>
      </p:sp>
      <p:sp>
        <p:nvSpPr>
          <p:cNvPr id="7" name="テキスト ボックス 8"/>
          <p:cNvSpPr txBox="1">
            <a:spLocks noChangeArrowheads="1"/>
          </p:cNvSpPr>
          <p:nvPr/>
        </p:nvSpPr>
        <p:spPr bwMode="auto">
          <a:xfrm>
            <a:off x="251520" y="1845697"/>
            <a:ext cx="8568952" cy="707886"/>
          </a:xfrm>
          <a:prstGeom prst="rect">
            <a:avLst/>
          </a:prstGeom>
          <a:solidFill>
            <a:schemeClr val="accent3"/>
          </a:solidFill>
          <a:ln w="9525">
            <a:noFill/>
            <a:miter lim="800000"/>
            <a:headEnd/>
            <a:tailEnd/>
          </a:ln>
        </p:spPr>
        <p:txBody>
          <a:bodyPr wrap="square">
            <a:spAutoFit/>
          </a:bodyPr>
          <a:lstStyle/>
          <a:p>
            <a:pPr eaLnBrk="1" hangingPunct="1"/>
            <a:r>
              <a:rPr lang="ja-JP" altLang="en-US" sz="4000" dirty="0" smtClean="0"/>
              <a:t>少しでもことばを繋いで行かせるために</a:t>
            </a:r>
            <a:endParaRPr lang="en-US" altLang="ja-JP"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2807" y="1022872"/>
            <a:ext cx="2974080" cy="461665"/>
          </a:xfrm>
          <a:prstGeom prst="rect">
            <a:avLst/>
          </a:prstGeom>
          <a:solidFill>
            <a:srgbClr val="FFCC99"/>
          </a:solidFill>
          <a:effectLst>
            <a:softEdge rad="63500"/>
          </a:effectLst>
        </p:spPr>
        <p:txBody>
          <a:bodyPr wrap="square">
            <a:spAutoFit/>
          </a:bodyPr>
          <a:lstStyle/>
          <a:p>
            <a:pPr eaLnBrk="1" hangingPunct="1">
              <a:defRPr/>
            </a:pPr>
            <a:r>
              <a:rPr lang="en-US" altLang="ja-JP" sz="2400" dirty="0" smtClean="0"/>
              <a:t>100</a:t>
            </a:r>
            <a:r>
              <a:rPr lang="ja-JP" altLang="en-US" sz="2400" dirty="0" smtClean="0"/>
              <a:t>枚プリント第</a:t>
            </a:r>
            <a:r>
              <a:rPr lang="en-US" altLang="ja-JP" sz="2400" dirty="0" smtClean="0"/>
              <a:t>10</a:t>
            </a:r>
            <a:r>
              <a:rPr lang="ja-JP" altLang="en-US" sz="2400" dirty="0" smtClean="0"/>
              <a:t>集</a:t>
            </a:r>
            <a:endParaRPr lang="ja-JP" altLang="en-US" sz="2400" dirty="0"/>
          </a:p>
        </p:txBody>
      </p:sp>
      <p:sp>
        <p:nvSpPr>
          <p:cNvPr id="155657" name="テキスト ボックス 2"/>
          <p:cNvSpPr txBox="1">
            <a:spLocks noChangeArrowheads="1"/>
          </p:cNvSpPr>
          <p:nvPr/>
        </p:nvSpPr>
        <p:spPr bwMode="auto">
          <a:xfrm>
            <a:off x="4716016" y="1268760"/>
            <a:ext cx="4176712" cy="1200329"/>
          </a:xfrm>
          <a:prstGeom prst="rect">
            <a:avLst/>
          </a:prstGeom>
          <a:solidFill>
            <a:srgbClr val="CCFFFF"/>
          </a:solidFill>
          <a:ln w="28575">
            <a:noFill/>
            <a:miter lim="800000"/>
            <a:headEnd/>
            <a:tailEnd/>
          </a:ln>
        </p:spPr>
        <p:txBody>
          <a:bodyPr>
            <a:spAutoFit/>
          </a:bodyPr>
          <a:lstStyle/>
          <a:p>
            <a:pPr eaLnBrk="1" hangingPunct="1"/>
            <a:r>
              <a:rPr lang="ja-JP" altLang="en-US" sz="3600" dirty="0" smtClean="0">
                <a:solidFill>
                  <a:srgbClr val="0070C0"/>
                </a:solidFill>
              </a:rPr>
              <a:t>★</a:t>
            </a:r>
            <a:r>
              <a:rPr lang="ja-JP" altLang="en-US" sz="3600" dirty="0" smtClean="0"/>
              <a:t>動詞の活用と</a:t>
            </a:r>
            <a:endParaRPr lang="en-US" altLang="ja-JP" sz="3600" dirty="0"/>
          </a:p>
          <a:p>
            <a:pPr eaLnBrk="1" hangingPunct="1"/>
            <a:r>
              <a:rPr lang="ja-JP" altLang="en-US" sz="3600" dirty="0"/>
              <a:t>　　</a:t>
            </a:r>
            <a:r>
              <a:rPr lang="ja-JP" altLang="en-US" sz="3600" dirty="0" smtClean="0"/>
              <a:t>　助動詞のワーク</a:t>
            </a:r>
            <a:endParaRPr lang="ja-JP" altLang="en-US" sz="2800" dirty="0"/>
          </a:p>
        </p:txBody>
      </p:sp>
      <p:sp>
        <p:nvSpPr>
          <p:cNvPr id="9" name="テキスト ボックス 2"/>
          <p:cNvSpPr txBox="1">
            <a:spLocks noChangeArrowheads="1"/>
          </p:cNvSpPr>
          <p:nvPr/>
        </p:nvSpPr>
        <p:spPr bwMode="auto">
          <a:xfrm>
            <a:off x="4644008" y="2636912"/>
            <a:ext cx="2160587" cy="646113"/>
          </a:xfrm>
          <a:prstGeom prst="rect">
            <a:avLst/>
          </a:prstGeom>
          <a:solidFill>
            <a:schemeClr val="accent3"/>
          </a:solidFill>
          <a:ln w="3175">
            <a:solidFill>
              <a:schemeClr val="tx1"/>
            </a:solidFill>
            <a:prstDash val="dash"/>
            <a:miter lim="800000"/>
            <a:headEnd/>
            <a:tailEnd/>
          </a:ln>
        </p:spPr>
        <p:txBody>
          <a:bodyPr>
            <a:spAutoFit/>
          </a:bodyPr>
          <a:lstStyle/>
          <a:p>
            <a:pPr eaLnBrk="1" hangingPunct="1">
              <a:defRPr/>
            </a:pPr>
            <a:r>
              <a:rPr lang="ja-JP" altLang="en-US" sz="3600" dirty="0">
                <a:solidFill>
                  <a:schemeClr val="accent4"/>
                </a:solidFill>
                <a:ea typeface="ＭＳ Ｐゴシック" pitchFamily="50" charset="-128"/>
              </a:rPr>
              <a:t>製作目的</a:t>
            </a:r>
            <a:endParaRPr lang="ja-JP" altLang="en-US" sz="2800" dirty="0">
              <a:solidFill>
                <a:schemeClr val="accent4"/>
              </a:solidFill>
              <a:ea typeface="ＭＳ Ｐゴシック" pitchFamily="50" charset="-128"/>
            </a:endParaRPr>
          </a:p>
        </p:txBody>
      </p:sp>
      <p:sp>
        <p:nvSpPr>
          <p:cNvPr id="11" name="テキスト ボックス 2"/>
          <p:cNvSpPr txBox="1">
            <a:spLocks noChangeArrowheads="1"/>
          </p:cNvSpPr>
          <p:nvPr/>
        </p:nvSpPr>
        <p:spPr bwMode="auto">
          <a:xfrm>
            <a:off x="203623" y="1526020"/>
            <a:ext cx="4032448" cy="769441"/>
          </a:xfrm>
          <a:prstGeom prst="rect">
            <a:avLst/>
          </a:prstGeom>
          <a:solidFill>
            <a:srgbClr val="FFFF66"/>
          </a:solidFill>
          <a:ln w="28575">
            <a:noFill/>
            <a:miter lim="800000"/>
            <a:headEnd/>
            <a:tailEnd/>
          </a:ln>
          <a:effectLst>
            <a:glow rad="139700">
              <a:schemeClr val="accent2">
                <a:satMod val="175000"/>
                <a:alpha val="40000"/>
              </a:schemeClr>
            </a:glow>
          </a:effectLst>
        </p:spPr>
        <p:txBody>
          <a:bodyPr wrap="square">
            <a:spAutoFit/>
          </a:bodyPr>
          <a:lstStyle/>
          <a:p>
            <a:pPr eaLnBrk="1" hangingPunct="1"/>
            <a:r>
              <a:rPr lang="ja-JP" altLang="en-US" sz="4400" dirty="0" smtClean="0">
                <a:solidFill>
                  <a:schemeClr val="accent4"/>
                </a:solidFill>
              </a:rPr>
              <a:t>活用練習ワーク</a:t>
            </a:r>
            <a:endParaRPr lang="ja-JP" altLang="en-US" sz="3600" dirty="0">
              <a:solidFill>
                <a:schemeClr val="accent4"/>
              </a:solidFill>
            </a:endParaRPr>
          </a:p>
        </p:txBody>
      </p:sp>
      <p:pic>
        <p:nvPicPr>
          <p:cNvPr id="4098" name="Picture 2"/>
          <p:cNvPicPr>
            <a:picLocks noChangeAspect="1" noChangeArrowheads="1"/>
          </p:cNvPicPr>
          <p:nvPr/>
        </p:nvPicPr>
        <p:blipFill>
          <a:blip r:embed="rId2" cstate="print">
            <a:lum contrast="5000"/>
          </a:blip>
          <a:srcRect/>
          <a:stretch>
            <a:fillRect/>
          </a:stretch>
        </p:blipFill>
        <p:spPr bwMode="auto">
          <a:xfrm>
            <a:off x="480187" y="2469089"/>
            <a:ext cx="3588104" cy="4341414"/>
          </a:xfrm>
          <a:prstGeom prst="rect">
            <a:avLst/>
          </a:prstGeom>
          <a:noFill/>
          <a:ln w="9525">
            <a:noFill/>
            <a:miter lim="800000"/>
            <a:headEnd/>
            <a:tailEnd/>
          </a:ln>
        </p:spPr>
      </p:pic>
      <p:grpSp>
        <p:nvGrpSpPr>
          <p:cNvPr id="12" name="グループ化 11"/>
          <p:cNvGrpSpPr/>
          <p:nvPr/>
        </p:nvGrpSpPr>
        <p:grpSpPr>
          <a:xfrm>
            <a:off x="4572000" y="3429000"/>
            <a:ext cx="4419600" cy="1077218"/>
            <a:chOff x="4572000" y="3429000"/>
            <a:chExt cx="4419600" cy="1077218"/>
          </a:xfrm>
        </p:grpSpPr>
        <p:sp>
          <p:nvSpPr>
            <p:cNvPr id="8" name="テキスト ボックス 2"/>
            <p:cNvSpPr txBox="1">
              <a:spLocks noChangeArrowheads="1"/>
            </p:cNvSpPr>
            <p:nvPr/>
          </p:nvSpPr>
          <p:spPr bwMode="auto">
            <a:xfrm>
              <a:off x="4644008" y="3429000"/>
              <a:ext cx="4347592" cy="1077218"/>
            </a:xfrm>
            <a:prstGeom prst="rect">
              <a:avLst/>
            </a:prstGeom>
            <a:solidFill>
              <a:schemeClr val="accent3">
                <a:lumMod val="95000"/>
              </a:schemeClr>
            </a:solidFill>
            <a:ln w="28575">
              <a:noFill/>
              <a:miter lim="800000"/>
              <a:headEnd/>
              <a:tailEnd/>
            </a:ln>
            <a:effectLst>
              <a:glow rad="139700">
                <a:schemeClr val="accent2">
                  <a:satMod val="175000"/>
                  <a:alpha val="40000"/>
                </a:schemeClr>
              </a:glow>
            </a:effectLst>
          </p:spPr>
          <p:txBody>
            <a:bodyPr wrap="square">
              <a:spAutoFit/>
            </a:bodyPr>
            <a:lstStyle/>
            <a:p>
              <a:pPr eaLnBrk="1" hangingPunct="1">
                <a:defRPr/>
              </a:pPr>
              <a:r>
                <a:rPr lang="ja-JP" altLang="en-US" sz="3200" dirty="0" smtClean="0"/>
                <a:t>　</a:t>
              </a:r>
              <a:r>
                <a:rPr lang="ja-JP" altLang="ja-JP" sz="3200" dirty="0" smtClean="0"/>
                <a:t>日本語の音韻・語形</a:t>
              </a:r>
              <a:r>
                <a:rPr lang="ja-JP" altLang="en-US" sz="3200" dirty="0" smtClean="0"/>
                <a:t>　</a:t>
              </a:r>
              <a:endParaRPr lang="en-US" altLang="ja-JP" sz="3200" dirty="0" smtClean="0"/>
            </a:p>
            <a:p>
              <a:pPr eaLnBrk="1" hangingPunct="1">
                <a:defRPr/>
              </a:pPr>
              <a:r>
                <a:rPr lang="ja-JP" altLang="en-US" sz="3200" dirty="0" smtClean="0"/>
                <a:t>　に</a:t>
              </a:r>
              <a:r>
                <a:rPr lang="ja-JP" altLang="ja-JP" sz="3200" dirty="0" smtClean="0"/>
                <a:t>対する感性を</a:t>
              </a:r>
              <a:r>
                <a:rPr lang="ja-JP" altLang="en-US" sz="3200" dirty="0" smtClean="0"/>
                <a:t>高める</a:t>
              </a:r>
              <a:endParaRPr lang="ja-JP" altLang="en-US" sz="3200" dirty="0">
                <a:solidFill>
                  <a:schemeClr val="accent4"/>
                </a:solidFill>
                <a:ea typeface="ＭＳ Ｐゴシック" pitchFamily="50" charset="-128"/>
              </a:endParaRPr>
            </a:p>
          </p:txBody>
        </p:sp>
        <p:sp>
          <p:nvSpPr>
            <p:cNvPr id="10" name="テキスト ボックス 9"/>
            <p:cNvSpPr txBox="1"/>
            <p:nvPr/>
          </p:nvSpPr>
          <p:spPr>
            <a:xfrm>
              <a:off x="4572000" y="3459480"/>
              <a:ext cx="504056" cy="523220"/>
            </a:xfrm>
            <a:prstGeom prst="rect">
              <a:avLst/>
            </a:prstGeom>
            <a:noFill/>
          </p:spPr>
          <p:txBody>
            <a:bodyPr wrap="square" rtlCol="0">
              <a:spAutoFit/>
            </a:bodyPr>
            <a:lstStyle/>
            <a:p>
              <a:r>
                <a:rPr kumimoji="1" lang="ja-JP" altLang="en-US" sz="2800" dirty="0" smtClean="0">
                  <a:solidFill>
                    <a:srgbClr val="C00000"/>
                  </a:solidFill>
                </a:rPr>
                <a:t>●</a:t>
              </a:r>
              <a:endParaRPr kumimoji="1" lang="ja-JP" altLang="en-US" sz="2800" dirty="0">
                <a:solidFill>
                  <a:srgbClr val="C00000"/>
                </a:solidFill>
              </a:endParaRPr>
            </a:p>
          </p:txBody>
        </p:sp>
      </p:grpSp>
      <p:grpSp>
        <p:nvGrpSpPr>
          <p:cNvPr id="16" name="グループ化 15"/>
          <p:cNvGrpSpPr/>
          <p:nvPr/>
        </p:nvGrpSpPr>
        <p:grpSpPr>
          <a:xfrm>
            <a:off x="4572000" y="4725144"/>
            <a:ext cx="4434840" cy="1569660"/>
            <a:chOff x="4572000" y="4725144"/>
            <a:chExt cx="4434840" cy="1569660"/>
          </a:xfrm>
        </p:grpSpPr>
        <p:sp>
          <p:nvSpPr>
            <p:cNvPr id="14" name="テキスト ボックス 2"/>
            <p:cNvSpPr txBox="1">
              <a:spLocks noChangeArrowheads="1"/>
            </p:cNvSpPr>
            <p:nvPr/>
          </p:nvSpPr>
          <p:spPr bwMode="auto">
            <a:xfrm>
              <a:off x="4644008" y="4725144"/>
              <a:ext cx="4362832" cy="1569660"/>
            </a:xfrm>
            <a:prstGeom prst="rect">
              <a:avLst/>
            </a:prstGeom>
            <a:solidFill>
              <a:schemeClr val="accent3">
                <a:lumMod val="95000"/>
              </a:schemeClr>
            </a:solidFill>
            <a:ln w="28575">
              <a:noFill/>
              <a:miter lim="800000"/>
              <a:headEnd/>
              <a:tailEnd/>
            </a:ln>
            <a:effectLst>
              <a:glow rad="139700">
                <a:schemeClr val="accent2">
                  <a:satMod val="175000"/>
                  <a:alpha val="40000"/>
                </a:schemeClr>
              </a:glow>
            </a:effectLst>
          </p:spPr>
          <p:txBody>
            <a:bodyPr wrap="square">
              <a:spAutoFit/>
            </a:bodyPr>
            <a:lstStyle/>
            <a:p>
              <a:pPr eaLnBrk="1" hangingPunct="1">
                <a:defRPr/>
              </a:pPr>
              <a:r>
                <a:rPr lang="ja-JP" altLang="en-US" sz="3200" dirty="0" smtClean="0"/>
                <a:t>　さまざまな助動詞を</a:t>
              </a:r>
              <a:endParaRPr lang="en-US" altLang="ja-JP" sz="3200" dirty="0" smtClean="0"/>
            </a:p>
            <a:p>
              <a:pPr eaLnBrk="1" hangingPunct="1">
                <a:defRPr/>
              </a:pPr>
              <a:r>
                <a:rPr lang="ja-JP" altLang="en-US" sz="3200" dirty="0" smtClean="0"/>
                <a:t>　使った</a:t>
              </a:r>
              <a:r>
                <a:rPr lang="ja-JP" altLang="en-US" sz="3200" dirty="0" smtClean="0">
                  <a:solidFill>
                    <a:schemeClr val="accent4"/>
                  </a:solidFill>
                  <a:ea typeface="ＭＳ Ｐゴシック" pitchFamily="50" charset="-128"/>
                </a:rPr>
                <a:t>気持ちや状況の</a:t>
              </a:r>
              <a:endParaRPr lang="en-US" altLang="ja-JP" sz="3200" dirty="0" smtClean="0">
                <a:solidFill>
                  <a:schemeClr val="accent4"/>
                </a:solidFill>
                <a:ea typeface="ＭＳ Ｐゴシック" pitchFamily="50" charset="-128"/>
              </a:endParaRPr>
            </a:p>
            <a:p>
              <a:pPr eaLnBrk="1" hangingPunct="1">
                <a:defRPr/>
              </a:pPr>
              <a:r>
                <a:rPr lang="ja-JP" altLang="en-US" sz="3200" dirty="0" smtClean="0">
                  <a:solidFill>
                    <a:schemeClr val="accent4"/>
                  </a:solidFill>
                </a:rPr>
                <a:t>　　　　　　</a:t>
              </a:r>
              <a:r>
                <a:rPr lang="ja-JP" altLang="en-US" sz="3200" dirty="0" smtClean="0">
                  <a:solidFill>
                    <a:schemeClr val="accent4"/>
                  </a:solidFill>
                  <a:ea typeface="ＭＳ Ｐゴシック" pitchFamily="50" charset="-128"/>
                </a:rPr>
                <a:t>表現に親しむ</a:t>
              </a:r>
              <a:r>
                <a:rPr lang="ja-JP" altLang="en-US" sz="3200" dirty="0" smtClean="0">
                  <a:solidFill>
                    <a:schemeClr val="accent4"/>
                  </a:solidFill>
                </a:rPr>
                <a:t>　　</a:t>
              </a:r>
              <a:endParaRPr lang="ja-JP" altLang="en-US" sz="3200" dirty="0">
                <a:solidFill>
                  <a:schemeClr val="accent4"/>
                </a:solidFill>
                <a:ea typeface="ＭＳ Ｐゴシック" pitchFamily="50" charset="-128"/>
              </a:endParaRPr>
            </a:p>
          </p:txBody>
        </p:sp>
        <p:sp>
          <p:nvSpPr>
            <p:cNvPr id="13" name="テキスト ボックス 12"/>
            <p:cNvSpPr txBox="1"/>
            <p:nvPr/>
          </p:nvSpPr>
          <p:spPr>
            <a:xfrm>
              <a:off x="4572000" y="4739640"/>
              <a:ext cx="504056" cy="523220"/>
            </a:xfrm>
            <a:prstGeom prst="rect">
              <a:avLst/>
            </a:prstGeom>
            <a:noFill/>
          </p:spPr>
          <p:txBody>
            <a:bodyPr wrap="square" rtlCol="0">
              <a:spAutoFit/>
            </a:bodyPr>
            <a:lstStyle/>
            <a:p>
              <a:r>
                <a:rPr kumimoji="1" lang="ja-JP" altLang="en-US" sz="2800" dirty="0" smtClean="0">
                  <a:solidFill>
                    <a:srgbClr val="C00000"/>
                  </a:solidFill>
                </a:rPr>
                <a:t>●</a:t>
              </a:r>
              <a:endParaRPr kumimoji="1" lang="ja-JP" altLang="en-US" sz="2800" dirty="0">
                <a:solidFill>
                  <a:srgbClr val="C00000"/>
                </a:solidFill>
              </a:endParaRPr>
            </a:p>
          </p:txBody>
        </p:sp>
      </p:grpSp>
      <p:sp>
        <p:nvSpPr>
          <p:cNvPr id="15" name="正方形/長方形 14"/>
          <p:cNvSpPr/>
          <p:nvPr/>
        </p:nvSpPr>
        <p:spPr>
          <a:xfrm>
            <a:off x="2219847" y="84097"/>
            <a:ext cx="5112568" cy="720080"/>
          </a:xfrm>
          <a:prstGeom prst="rect">
            <a:avLst/>
          </a:prstGeom>
          <a:solidFill>
            <a:srgbClr val="FFFF66"/>
          </a:solidFill>
          <a:ln>
            <a:noFill/>
          </a:ln>
          <a:effectLst>
            <a:outerShdw blurRad="50800" dist="127000" dir="5400000" algn="t" rotWithShape="0">
              <a:srgbClr val="66FF3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dirty="0" smtClean="0">
                <a:solidFill>
                  <a:schemeClr val="accent4"/>
                </a:solidFill>
              </a:rPr>
              <a:t>　動詞の学習教材④</a:t>
            </a:r>
            <a:endParaRPr lang="ja-JP" altLang="en-US" sz="4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ssolve">
                                      <p:cBhvr>
                                        <p:cTn id="13" dur="500"/>
                                        <p:tgtEl>
                                          <p:spTgt spid="40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5657"/>
                                        </p:tgtEl>
                                        <p:attrNameLst>
                                          <p:attrName>style.visibility</p:attrName>
                                        </p:attrNameLst>
                                      </p:cBhvr>
                                      <p:to>
                                        <p:strVal val="visible"/>
                                      </p:to>
                                    </p:set>
                                    <p:animEffect transition="in" filter="dissolve">
                                      <p:cBhvr>
                                        <p:cTn id="18" dur="500"/>
                                        <p:tgtEl>
                                          <p:spTgt spid="1556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7" grpId="0" animBg="1"/>
      <p:bldP spid="9" grpId="0" animBg="1"/>
      <p:bldP spid="11"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3"/>
          <p:cNvPicPr>
            <a:picLocks noChangeAspect="1" noChangeArrowheads="1"/>
          </p:cNvPicPr>
          <p:nvPr/>
        </p:nvPicPr>
        <p:blipFill>
          <a:blip r:embed="rId2" cstate="print"/>
          <a:srcRect/>
          <a:stretch>
            <a:fillRect/>
          </a:stretch>
        </p:blipFill>
        <p:spPr bwMode="auto">
          <a:xfrm>
            <a:off x="3851920" y="404664"/>
            <a:ext cx="5040560" cy="6264696"/>
          </a:xfrm>
          <a:prstGeom prst="rect">
            <a:avLst/>
          </a:prstGeom>
          <a:noFill/>
          <a:ln w="9525">
            <a:solidFill>
              <a:schemeClr val="accent4"/>
            </a:solidFill>
            <a:miter lim="800000"/>
            <a:headEnd/>
            <a:tailEnd/>
          </a:ln>
          <a:effectLst>
            <a:outerShdw blurRad="50800" dist="38100" dir="2700000" algn="tl" rotWithShape="0">
              <a:prstClr val="black">
                <a:alpha val="40000"/>
              </a:prstClr>
            </a:outerShdw>
          </a:effectLst>
        </p:spPr>
      </p:pic>
      <p:sp>
        <p:nvSpPr>
          <p:cNvPr id="6" name="テキスト ボックス 3"/>
          <p:cNvSpPr txBox="1">
            <a:spLocks noChangeArrowheads="1"/>
          </p:cNvSpPr>
          <p:nvPr/>
        </p:nvSpPr>
        <p:spPr bwMode="auto">
          <a:xfrm>
            <a:off x="611560" y="548680"/>
            <a:ext cx="2736304" cy="707886"/>
          </a:xfrm>
          <a:prstGeom prst="rect">
            <a:avLst/>
          </a:prstGeom>
          <a:solidFill>
            <a:srgbClr val="FFFF99"/>
          </a:solidFill>
          <a:ln w="9525">
            <a:solidFill>
              <a:schemeClr val="tx2"/>
            </a:solidFill>
            <a:miter lim="800000"/>
            <a:headEnd/>
            <a:tailEnd/>
          </a:ln>
        </p:spPr>
        <p:txBody>
          <a:bodyPr wrap="square">
            <a:spAutoFit/>
          </a:bodyPr>
          <a:lstStyle/>
          <a:p>
            <a:pPr eaLnBrk="1" hangingPunct="1"/>
            <a:r>
              <a:rPr lang="ja-JP" altLang="en-US" sz="4000" dirty="0"/>
              <a:t>　</a:t>
            </a:r>
            <a:r>
              <a:rPr lang="ja-JP" altLang="en-US" sz="3600" dirty="0"/>
              <a:t>　</a:t>
            </a:r>
            <a:r>
              <a:rPr lang="ja-JP" altLang="en-US" sz="4000" dirty="0" smtClean="0"/>
              <a:t>課題</a:t>
            </a:r>
            <a:r>
              <a:rPr lang="en-US" altLang="ja-JP" sz="4000" dirty="0" smtClean="0"/>
              <a:t>Ⅰ</a:t>
            </a:r>
            <a:endParaRPr lang="ja-JP" altLang="en-US" sz="4000" dirty="0"/>
          </a:p>
        </p:txBody>
      </p:sp>
      <p:sp>
        <p:nvSpPr>
          <p:cNvPr id="4" name="テキスト ボックス 3"/>
          <p:cNvSpPr txBox="1">
            <a:spLocks noChangeArrowheads="1"/>
          </p:cNvSpPr>
          <p:nvPr/>
        </p:nvSpPr>
        <p:spPr bwMode="auto">
          <a:xfrm>
            <a:off x="251520" y="1556792"/>
            <a:ext cx="3384376" cy="1200329"/>
          </a:xfrm>
          <a:prstGeom prst="rect">
            <a:avLst/>
          </a:prstGeom>
          <a:solidFill>
            <a:srgbClr val="CCFFFF"/>
          </a:solidFill>
          <a:ln w="9525">
            <a:solidFill>
              <a:schemeClr val="tx2"/>
            </a:solidFill>
            <a:miter lim="800000"/>
            <a:headEnd/>
            <a:tailEnd/>
          </a:ln>
        </p:spPr>
        <p:txBody>
          <a:bodyPr wrap="square">
            <a:spAutoFit/>
          </a:bodyPr>
          <a:lstStyle/>
          <a:p>
            <a:pPr eaLnBrk="1" hangingPunct="1"/>
            <a:r>
              <a:rPr lang="ja-JP" altLang="en-US" sz="3600" dirty="0"/>
              <a:t>絵</a:t>
            </a:r>
            <a:r>
              <a:rPr lang="ja-JP" altLang="en-US" sz="3600" dirty="0" smtClean="0"/>
              <a:t>を見てことばをかえてみよう</a:t>
            </a:r>
            <a:endParaRPr lang="ja-JP" altLang="en-US" sz="3600" dirty="0"/>
          </a:p>
        </p:txBody>
      </p:sp>
      <p:sp>
        <p:nvSpPr>
          <p:cNvPr id="5" name="テキスト ボックス 4"/>
          <p:cNvSpPr txBox="1">
            <a:spLocks noChangeArrowheads="1"/>
          </p:cNvSpPr>
          <p:nvPr/>
        </p:nvSpPr>
        <p:spPr bwMode="auto">
          <a:xfrm>
            <a:off x="251520" y="2996952"/>
            <a:ext cx="3384376" cy="2862322"/>
          </a:xfrm>
          <a:prstGeom prst="rect">
            <a:avLst/>
          </a:prstGeom>
          <a:solidFill>
            <a:srgbClr val="FFD9FF"/>
          </a:solidFill>
          <a:ln w="9525">
            <a:solidFill>
              <a:schemeClr val="tx2"/>
            </a:solidFill>
            <a:miter lim="800000"/>
            <a:headEnd/>
            <a:tailEnd/>
          </a:ln>
        </p:spPr>
        <p:txBody>
          <a:bodyPr wrap="square">
            <a:spAutoFit/>
          </a:bodyPr>
          <a:lstStyle/>
          <a:p>
            <a:pPr eaLnBrk="1" hangingPunct="1"/>
            <a:r>
              <a:rPr lang="ja-JP" altLang="en-US" sz="3600" dirty="0" smtClean="0"/>
              <a:t>２つのイラストを対比しながら</a:t>
            </a:r>
            <a:endParaRPr lang="en-US" altLang="ja-JP" sz="3600" dirty="0" smtClean="0"/>
          </a:p>
          <a:p>
            <a:pPr eaLnBrk="1" hangingPunct="1"/>
            <a:r>
              <a:rPr lang="ja-JP" altLang="en-US" sz="3600" dirty="0" smtClean="0"/>
              <a:t>テーマとなる</a:t>
            </a:r>
            <a:endParaRPr lang="en-US" altLang="ja-JP" sz="3600" dirty="0" smtClean="0"/>
          </a:p>
          <a:p>
            <a:pPr eaLnBrk="1" hangingPunct="1"/>
            <a:r>
              <a:rPr lang="ja-JP" altLang="en-US" sz="3600" dirty="0" smtClean="0"/>
              <a:t>助動詞と動詞を</a:t>
            </a:r>
            <a:endParaRPr lang="en-US" altLang="ja-JP" sz="3600" dirty="0" smtClean="0"/>
          </a:p>
          <a:p>
            <a:pPr eaLnBrk="1" hangingPunct="1"/>
            <a:r>
              <a:rPr lang="ja-JP" altLang="en-US" sz="3600" dirty="0" smtClean="0"/>
              <a:t>連結する</a:t>
            </a:r>
            <a:endParaRPr lang="ja-JP" altLang="en-US" sz="3600" dirty="0"/>
          </a:p>
        </p:txBody>
      </p:sp>
      <p:sp>
        <p:nvSpPr>
          <p:cNvPr id="8" name="テキスト ボックス 3"/>
          <p:cNvSpPr txBox="1">
            <a:spLocks noChangeArrowheads="1"/>
          </p:cNvSpPr>
          <p:nvPr/>
        </p:nvSpPr>
        <p:spPr bwMode="auto">
          <a:xfrm>
            <a:off x="6660232" y="2204864"/>
            <a:ext cx="1872208"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たべない</a:t>
            </a:r>
            <a:endParaRPr lang="ja-JP" altLang="en-US" sz="3200" dirty="0">
              <a:solidFill>
                <a:srgbClr val="C00000"/>
              </a:solidFill>
            </a:endParaRPr>
          </a:p>
        </p:txBody>
      </p:sp>
      <p:sp>
        <p:nvSpPr>
          <p:cNvPr id="9" name="テキスト ボックス 3"/>
          <p:cNvSpPr txBox="1">
            <a:spLocks noChangeArrowheads="1"/>
          </p:cNvSpPr>
          <p:nvPr/>
        </p:nvSpPr>
        <p:spPr bwMode="auto">
          <a:xfrm>
            <a:off x="4499992" y="4149080"/>
            <a:ext cx="1440160"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　ねる</a:t>
            </a:r>
            <a:endParaRPr lang="ja-JP" altLang="en-US" sz="3200" dirty="0">
              <a:solidFill>
                <a:srgbClr val="C00000"/>
              </a:solidFill>
            </a:endParaRPr>
          </a:p>
        </p:txBody>
      </p:sp>
      <p:sp>
        <p:nvSpPr>
          <p:cNvPr id="10" name="テキスト ボックス 3"/>
          <p:cNvSpPr txBox="1">
            <a:spLocks noChangeArrowheads="1"/>
          </p:cNvSpPr>
          <p:nvPr/>
        </p:nvSpPr>
        <p:spPr bwMode="auto">
          <a:xfrm>
            <a:off x="6660232" y="4149080"/>
            <a:ext cx="1872208"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　ねない</a:t>
            </a:r>
            <a:endParaRPr lang="ja-JP" altLang="en-US" sz="3200" dirty="0">
              <a:solidFill>
                <a:srgbClr val="C00000"/>
              </a:solidFill>
            </a:endParaRPr>
          </a:p>
        </p:txBody>
      </p:sp>
      <p:sp>
        <p:nvSpPr>
          <p:cNvPr id="11" name="テキスト ボックス 3"/>
          <p:cNvSpPr txBox="1">
            <a:spLocks noChangeArrowheads="1"/>
          </p:cNvSpPr>
          <p:nvPr/>
        </p:nvSpPr>
        <p:spPr bwMode="auto">
          <a:xfrm>
            <a:off x="4499992" y="6093296"/>
            <a:ext cx="1440160"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すてる</a:t>
            </a:r>
            <a:endParaRPr lang="ja-JP" altLang="en-US" sz="3200" dirty="0">
              <a:solidFill>
                <a:srgbClr val="C00000"/>
              </a:solidFill>
            </a:endParaRPr>
          </a:p>
        </p:txBody>
      </p:sp>
      <p:sp>
        <p:nvSpPr>
          <p:cNvPr id="12" name="テキスト ボックス 3"/>
          <p:cNvSpPr txBox="1">
            <a:spLocks noChangeArrowheads="1"/>
          </p:cNvSpPr>
          <p:nvPr/>
        </p:nvSpPr>
        <p:spPr bwMode="auto">
          <a:xfrm>
            <a:off x="6660232" y="6093296"/>
            <a:ext cx="1872208"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すてない</a:t>
            </a:r>
            <a:endParaRPr lang="ja-JP" altLang="en-US" sz="3200" dirty="0">
              <a:solidFill>
                <a:srgbClr val="C00000"/>
              </a:solidFill>
            </a:endParaRPr>
          </a:p>
        </p:txBody>
      </p:sp>
      <p:sp>
        <p:nvSpPr>
          <p:cNvPr id="13" name="テキスト ボックス 12"/>
          <p:cNvSpPr txBox="1"/>
          <p:nvPr/>
        </p:nvSpPr>
        <p:spPr>
          <a:xfrm>
            <a:off x="3707904" y="91440"/>
            <a:ext cx="2895560" cy="523220"/>
          </a:xfrm>
          <a:prstGeom prst="rect">
            <a:avLst/>
          </a:prstGeom>
          <a:solidFill>
            <a:srgbClr val="CCFF99"/>
          </a:solidFill>
          <a:ln>
            <a:noFill/>
          </a:ln>
        </p:spPr>
        <p:txBody>
          <a:bodyPr wrap="square" rtlCol="0">
            <a:spAutoFit/>
          </a:bodyPr>
          <a:lstStyle/>
          <a:p>
            <a:r>
              <a:rPr kumimoji="1" lang="ja-JP" altLang="en-US" sz="2800" dirty="0" smtClean="0"/>
              <a:t>課題Ａ：～ない①</a:t>
            </a:r>
            <a:endParaRPr kumimoji="1" lang="ja-JP" altLang="en-US" sz="2800" dirty="0"/>
          </a:p>
        </p:txBody>
      </p:sp>
      <p:sp>
        <p:nvSpPr>
          <p:cNvPr id="14" name="テキスト ボックス 3"/>
          <p:cNvSpPr txBox="1">
            <a:spLocks noChangeArrowheads="1"/>
          </p:cNvSpPr>
          <p:nvPr/>
        </p:nvSpPr>
        <p:spPr bwMode="auto">
          <a:xfrm>
            <a:off x="4652392" y="2204864"/>
            <a:ext cx="1440160"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たべる</a:t>
            </a:r>
            <a:endParaRPr lang="ja-JP" alt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P spid="11" grpId="0"/>
      <p:bldP spid="12" grpId="0"/>
      <p:bldP spid="13" grpId="0" animBg="1"/>
      <p:bldP spid="1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p:cNvSpPr txBox="1">
            <a:spLocks noChangeArrowheads="1"/>
          </p:cNvSpPr>
          <p:nvPr/>
        </p:nvSpPr>
        <p:spPr bwMode="auto">
          <a:xfrm>
            <a:off x="251520" y="188640"/>
            <a:ext cx="2448271" cy="707886"/>
          </a:xfrm>
          <a:prstGeom prst="rect">
            <a:avLst/>
          </a:prstGeom>
          <a:solidFill>
            <a:srgbClr val="FFFF99"/>
          </a:solidFill>
          <a:ln w="9525">
            <a:solidFill>
              <a:schemeClr val="tx2"/>
            </a:solidFill>
            <a:miter lim="800000"/>
            <a:headEnd/>
            <a:tailEnd/>
          </a:ln>
        </p:spPr>
        <p:txBody>
          <a:bodyPr wrap="square">
            <a:spAutoFit/>
          </a:bodyPr>
          <a:lstStyle/>
          <a:p>
            <a:pPr eaLnBrk="1" hangingPunct="1"/>
            <a:r>
              <a:rPr lang="ja-JP" altLang="en-US" sz="4000" dirty="0"/>
              <a:t>　</a:t>
            </a:r>
            <a:r>
              <a:rPr lang="ja-JP" altLang="en-US" dirty="0"/>
              <a:t>　</a:t>
            </a:r>
            <a:r>
              <a:rPr lang="ja-JP" altLang="en-US" sz="4000" dirty="0" smtClean="0"/>
              <a:t>課題</a:t>
            </a:r>
            <a:r>
              <a:rPr lang="en-US" altLang="ja-JP" sz="4000" dirty="0" smtClean="0"/>
              <a:t>Ⅱ</a:t>
            </a:r>
            <a:endParaRPr lang="ja-JP" altLang="en-US" sz="4000" dirty="0"/>
          </a:p>
        </p:txBody>
      </p:sp>
      <p:pic>
        <p:nvPicPr>
          <p:cNvPr id="146434" name="Picture 2"/>
          <p:cNvPicPr>
            <a:picLocks noChangeAspect="1" noChangeArrowheads="1"/>
          </p:cNvPicPr>
          <p:nvPr/>
        </p:nvPicPr>
        <p:blipFill>
          <a:blip r:embed="rId2" cstate="print"/>
          <a:srcRect/>
          <a:stretch>
            <a:fillRect/>
          </a:stretch>
        </p:blipFill>
        <p:spPr bwMode="auto">
          <a:xfrm>
            <a:off x="755576" y="1772816"/>
            <a:ext cx="7848872" cy="489654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テキスト ボックス 3"/>
          <p:cNvSpPr txBox="1">
            <a:spLocks noChangeArrowheads="1"/>
          </p:cNvSpPr>
          <p:nvPr/>
        </p:nvSpPr>
        <p:spPr bwMode="auto">
          <a:xfrm>
            <a:off x="2699792" y="188640"/>
            <a:ext cx="6264696" cy="677108"/>
          </a:xfrm>
          <a:prstGeom prst="rect">
            <a:avLst/>
          </a:prstGeom>
          <a:solidFill>
            <a:srgbClr val="CCFFFF"/>
          </a:solidFill>
          <a:ln w="9525">
            <a:solidFill>
              <a:schemeClr val="tx2"/>
            </a:solidFill>
            <a:miter lim="800000"/>
            <a:headEnd/>
            <a:tailEnd/>
          </a:ln>
        </p:spPr>
        <p:txBody>
          <a:bodyPr wrap="square">
            <a:spAutoFit/>
          </a:bodyPr>
          <a:lstStyle/>
          <a:p>
            <a:pPr eaLnBrk="1" hangingPunct="1"/>
            <a:r>
              <a:rPr lang="ja-JP" altLang="en-US" sz="3800" dirty="0" smtClean="0"/>
              <a:t>いろんなことばにかえてみよう　</a:t>
            </a:r>
            <a:endParaRPr lang="ja-JP" altLang="en-US" sz="3800" dirty="0"/>
          </a:p>
        </p:txBody>
      </p:sp>
      <p:sp>
        <p:nvSpPr>
          <p:cNvPr id="5" name="テキスト ボックス 4"/>
          <p:cNvSpPr txBox="1">
            <a:spLocks noChangeArrowheads="1"/>
          </p:cNvSpPr>
          <p:nvPr/>
        </p:nvSpPr>
        <p:spPr bwMode="auto">
          <a:xfrm>
            <a:off x="323528" y="980728"/>
            <a:ext cx="8568952" cy="1200329"/>
          </a:xfrm>
          <a:prstGeom prst="rect">
            <a:avLst/>
          </a:prstGeom>
          <a:solidFill>
            <a:srgbClr val="FFD9FF"/>
          </a:solidFill>
          <a:ln w="9525">
            <a:solidFill>
              <a:schemeClr val="tx2"/>
            </a:solidFill>
            <a:miter lim="800000"/>
            <a:headEnd/>
            <a:tailEnd/>
          </a:ln>
        </p:spPr>
        <p:txBody>
          <a:bodyPr wrap="square">
            <a:spAutoFit/>
          </a:bodyPr>
          <a:lstStyle/>
          <a:p>
            <a:pPr eaLnBrk="1" hangingPunct="1"/>
            <a:r>
              <a:rPr lang="ja-JP" altLang="en-US" sz="3600" dirty="0" smtClean="0"/>
              <a:t>１つの動詞を、助動詞（ない・たい・た・う）と</a:t>
            </a:r>
            <a:endParaRPr lang="en-US" altLang="ja-JP" sz="3600" dirty="0" smtClean="0"/>
          </a:p>
          <a:p>
            <a:pPr eaLnBrk="1" hangingPunct="1"/>
            <a:r>
              <a:rPr lang="ja-JP" altLang="en-US" sz="3600" dirty="0" smtClean="0"/>
              <a:t>　　　　　　　　　　　　　　助詞（て）に連結する</a:t>
            </a:r>
            <a:endParaRPr lang="ja-JP" altLang="en-US" sz="3600" dirty="0"/>
          </a:p>
        </p:txBody>
      </p:sp>
      <p:sp>
        <p:nvSpPr>
          <p:cNvPr id="7" name="正方形/長方形 6"/>
          <p:cNvSpPr/>
          <p:nvPr/>
        </p:nvSpPr>
        <p:spPr>
          <a:xfrm>
            <a:off x="827584" y="2204864"/>
            <a:ext cx="7776864" cy="44644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3"/>
          <p:cNvSpPr txBox="1">
            <a:spLocks noChangeArrowheads="1"/>
          </p:cNvSpPr>
          <p:nvPr/>
        </p:nvSpPr>
        <p:spPr bwMode="auto">
          <a:xfrm>
            <a:off x="5580112" y="2420888"/>
            <a:ext cx="1656184" cy="707886"/>
          </a:xfrm>
          <a:prstGeom prst="rect">
            <a:avLst/>
          </a:prstGeom>
          <a:noFill/>
          <a:ln w="9525">
            <a:noFill/>
            <a:miter lim="800000"/>
            <a:headEnd/>
            <a:tailEnd/>
          </a:ln>
        </p:spPr>
        <p:txBody>
          <a:bodyPr wrap="square">
            <a:spAutoFit/>
          </a:bodyPr>
          <a:lstStyle/>
          <a:p>
            <a:pPr eaLnBrk="1" hangingPunct="1"/>
            <a:r>
              <a:rPr lang="ja-JP" altLang="en-US" sz="4000" dirty="0" smtClean="0">
                <a:solidFill>
                  <a:srgbClr val="C00000"/>
                </a:solidFill>
              </a:rPr>
              <a:t>　</a:t>
            </a:r>
            <a:r>
              <a:rPr lang="ja-JP" altLang="en-US" sz="4000" dirty="0" err="1" smtClean="0">
                <a:solidFill>
                  <a:srgbClr val="C00000"/>
                </a:solidFill>
              </a:rPr>
              <a:t>かか</a:t>
            </a:r>
            <a:endParaRPr lang="ja-JP" altLang="en-US" sz="4000" dirty="0">
              <a:solidFill>
                <a:srgbClr val="C00000"/>
              </a:solidFill>
            </a:endParaRPr>
          </a:p>
        </p:txBody>
      </p:sp>
      <p:sp>
        <p:nvSpPr>
          <p:cNvPr id="9" name="テキスト ボックス 3"/>
          <p:cNvSpPr txBox="1">
            <a:spLocks noChangeArrowheads="1"/>
          </p:cNvSpPr>
          <p:nvPr/>
        </p:nvSpPr>
        <p:spPr bwMode="auto">
          <a:xfrm>
            <a:off x="5580112" y="3284984"/>
            <a:ext cx="1656184" cy="707886"/>
          </a:xfrm>
          <a:prstGeom prst="rect">
            <a:avLst/>
          </a:prstGeom>
          <a:noFill/>
          <a:ln w="9525">
            <a:noFill/>
            <a:miter lim="800000"/>
            <a:headEnd/>
            <a:tailEnd/>
          </a:ln>
        </p:spPr>
        <p:txBody>
          <a:bodyPr wrap="square">
            <a:spAutoFit/>
          </a:bodyPr>
          <a:lstStyle/>
          <a:p>
            <a:pPr eaLnBrk="1" hangingPunct="1"/>
            <a:r>
              <a:rPr lang="ja-JP" altLang="en-US" sz="4000" dirty="0" smtClean="0">
                <a:solidFill>
                  <a:srgbClr val="C00000"/>
                </a:solidFill>
              </a:rPr>
              <a:t>　かき</a:t>
            </a:r>
            <a:endParaRPr lang="ja-JP" altLang="en-US" sz="4000" dirty="0">
              <a:solidFill>
                <a:srgbClr val="C00000"/>
              </a:solidFill>
            </a:endParaRPr>
          </a:p>
        </p:txBody>
      </p:sp>
      <p:sp>
        <p:nvSpPr>
          <p:cNvPr id="10" name="テキスト ボックス 3"/>
          <p:cNvSpPr txBox="1">
            <a:spLocks noChangeArrowheads="1"/>
          </p:cNvSpPr>
          <p:nvPr/>
        </p:nvSpPr>
        <p:spPr bwMode="auto">
          <a:xfrm>
            <a:off x="5580112" y="4149080"/>
            <a:ext cx="1728192" cy="707886"/>
          </a:xfrm>
          <a:prstGeom prst="rect">
            <a:avLst/>
          </a:prstGeom>
          <a:noFill/>
          <a:ln w="9525">
            <a:noFill/>
            <a:miter lim="800000"/>
            <a:headEnd/>
            <a:tailEnd/>
          </a:ln>
        </p:spPr>
        <p:txBody>
          <a:bodyPr wrap="square">
            <a:spAutoFit/>
          </a:bodyPr>
          <a:lstStyle/>
          <a:p>
            <a:pPr eaLnBrk="1" hangingPunct="1"/>
            <a:r>
              <a:rPr lang="ja-JP" altLang="en-US" sz="4000" dirty="0" smtClean="0">
                <a:solidFill>
                  <a:srgbClr val="C00000"/>
                </a:solidFill>
              </a:rPr>
              <a:t>　かい</a:t>
            </a:r>
            <a:endParaRPr lang="ja-JP" altLang="en-US" sz="4000" dirty="0">
              <a:solidFill>
                <a:srgbClr val="C00000"/>
              </a:solidFill>
            </a:endParaRPr>
          </a:p>
        </p:txBody>
      </p:sp>
      <p:sp>
        <p:nvSpPr>
          <p:cNvPr id="11" name="テキスト ボックス 3"/>
          <p:cNvSpPr txBox="1">
            <a:spLocks noChangeArrowheads="1"/>
          </p:cNvSpPr>
          <p:nvPr/>
        </p:nvSpPr>
        <p:spPr bwMode="auto">
          <a:xfrm>
            <a:off x="5580112" y="5013176"/>
            <a:ext cx="1656184" cy="707886"/>
          </a:xfrm>
          <a:prstGeom prst="rect">
            <a:avLst/>
          </a:prstGeom>
          <a:noFill/>
          <a:ln w="9525">
            <a:noFill/>
            <a:miter lim="800000"/>
            <a:headEnd/>
            <a:tailEnd/>
          </a:ln>
        </p:spPr>
        <p:txBody>
          <a:bodyPr wrap="square">
            <a:spAutoFit/>
          </a:bodyPr>
          <a:lstStyle/>
          <a:p>
            <a:pPr eaLnBrk="1" hangingPunct="1"/>
            <a:r>
              <a:rPr lang="ja-JP" altLang="en-US" sz="4000" dirty="0" smtClean="0">
                <a:solidFill>
                  <a:srgbClr val="C00000"/>
                </a:solidFill>
              </a:rPr>
              <a:t>　かい</a:t>
            </a:r>
            <a:endParaRPr lang="ja-JP" altLang="en-US" sz="4000" dirty="0">
              <a:solidFill>
                <a:srgbClr val="C00000"/>
              </a:solidFill>
            </a:endParaRPr>
          </a:p>
        </p:txBody>
      </p:sp>
      <p:sp>
        <p:nvSpPr>
          <p:cNvPr id="12" name="テキスト ボックス 3"/>
          <p:cNvSpPr txBox="1">
            <a:spLocks noChangeArrowheads="1"/>
          </p:cNvSpPr>
          <p:nvPr/>
        </p:nvSpPr>
        <p:spPr bwMode="auto">
          <a:xfrm>
            <a:off x="5580112" y="5877272"/>
            <a:ext cx="1656184" cy="707886"/>
          </a:xfrm>
          <a:prstGeom prst="rect">
            <a:avLst/>
          </a:prstGeom>
          <a:noFill/>
          <a:ln w="9525">
            <a:noFill/>
            <a:miter lim="800000"/>
            <a:headEnd/>
            <a:tailEnd/>
          </a:ln>
        </p:spPr>
        <p:txBody>
          <a:bodyPr wrap="square">
            <a:spAutoFit/>
          </a:bodyPr>
          <a:lstStyle/>
          <a:p>
            <a:pPr eaLnBrk="1" hangingPunct="1"/>
            <a:r>
              <a:rPr lang="ja-JP" altLang="en-US" sz="4000" dirty="0" smtClean="0">
                <a:solidFill>
                  <a:srgbClr val="C00000"/>
                </a:solidFill>
              </a:rPr>
              <a:t>　</a:t>
            </a:r>
            <a:r>
              <a:rPr lang="ja-JP" altLang="en-US" sz="4000" dirty="0" err="1" smtClean="0">
                <a:solidFill>
                  <a:srgbClr val="C00000"/>
                </a:solidFill>
              </a:rPr>
              <a:t>かこ</a:t>
            </a:r>
            <a:endParaRPr lang="ja-JP" altLang="en-US" sz="4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P spid="11" grpId="0"/>
      <p:bldP spid="1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print"/>
          <a:srcRect/>
          <a:stretch>
            <a:fillRect/>
          </a:stretch>
        </p:blipFill>
        <p:spPr bwMode="auto">
          <a:xfrm>
            <a:off x="683568" y="1844824"/>
            <a:ext cx="7914903" cy="482453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 name="テキスト ボックス 3"/>
          <p:cNvSpPr txBox="1">
            <a:spLocks noChangeArrowheads="1"/>
          </p:cNvSpPr>
          <p:nvPr/>
        </p:nvSpPr>
        <p:spPr bwMode="auto">
          <a:xfrm>
            <a:off x="251520" y="188640"/>
            <a:ext cx="2448271" cy="707886"/>
          </a:xfrm>
          <a:prstGeom prst="rect">
            <a:avLst/>
          </a:prstGeom>
          <a:solidFill>
            <a:srgbClr val="FFFF99"/>
          </a:solidFill>
          <a:ln w="9525">
            <a:solidFill>
              <a:schemeClr val="tx2"/>
            </a:solidFill>
            <a:miter lim="800000"/>
            <a:headEnd/>
            <a:tailEnd/>
          </a:ln>
        </p:spPr>
        <p:txBody>
          <a:bodyPr wrap="square">
            <a:spAutoFit/>
          </a:bodyPr>
          <a:lstStyle/>
          <a:p>
            <a:pPr eaLnBrk="1" hangingPunct="1"/>
            <a:r>
              <a:rPr lang="ja-JP" altLang="en-US" sz="4000" dirty="0"/>
              <a:t>　</a:t>
            </a:r>
            <a:r>
              <a:rPr lang="ja-JP" altLang="en-US" dirty="0"/>
              <a:t>　</a:t>
            </a:r>
            <a:r>
              <a:rPr lang="ja-JP" altLang="en-US" sz="4000" dirty="0" smtClean="0"/>
              <a:t>課題</a:t>
            </a:r>
            <a:r>
              <a:rPr lang="en-US" altLang="ja-JP" sz="4000" dirty="0" smtClean="0"/>
              <a:t>Ⅲ</a:t>
            </a:r>
            <a:endParaRPr lang="ja-JP" altLang="en-US" sz="4000" dirty="0"/>
          </a:p>
        </p:txBody>
      </p:sp>
      <p:sp>
        <p:nvSpPr>
          <p:cNvPr id="5" name="テキスト ボックス 4"/>
          <p:cNvSpPr txBox="1">
            <a:spLocks noChangeArrowheads="1"/>
          </p:cNvSpPr>
          <p:nvPr/>
        </p:nvSpPr>
        <p:spPr bwMode="auto">
          <a:xfrm>
            <a:off x="2699792" y="188640"/>
            <a:ext cx="4392488" cy="677108"/>
          </a:xfrm>
          <a:prstGeom prst="rect">
            <a:avLst/>
          </a:prstGeom>
          <a:solidFill>
            <a:srgbClr val="CCFFFF"/>
          </a:solidFill>
          <a:ln w="9525">
            <a:solidFill>
              <a:schemeClr val="tx2"/>
            </a:solidFill>
            <a:miter lim="800000"/>
            <a:headEnd/>
            <a:tailEnd/>
          </a:ln>
        </p:spPr>
        <p:txBody>
          <a:bodyPr wrap="square">
            <a:spAutoFit/>
          </a:bodyPr>
          <a:lstStyle/>
          <a:p>
            <a:pPr eaLnBrk="1" hangingPunct="1"/>
            <a:r>
              <a:rPr lang="ja-JP" altLang="en-US" sz="3800" dirty="0" smtClean="0"/>
              <a:t>へんかんれんしゅう</a:t>
            </a:r>
            <a:endParaRPr lang="ja-JP" altLang="en-US" sz="3800" dirty="0"/>
          </a:p>
        </p:txBody>
      </p:sp>
      <p:sp>
        <p:nvSpPr>
          <p:cNvPr id="7" name="テキスト ボックス 6"/>
          <p:cNvSpPr txBox="1">
            <a:spLocks noChangeArrowheads="1"/>
          </p:cNvSpPr>
          <p:nvPr/>
        </p:nvSpPr>
        <p:spPr bwMode="auto">
          <a:xfrm>
            <a:off x="323528" y="1052736"/>
            <a:ext cx="8568952" cy="646331"/>
          </a:xfrm>
          <a:prstGeom prst="rect">
            <a:avLst/>
          </a:prstGeom>
          <a:solidFill>
            <a:srgbClr val="FFD9FF"/>
          </a:solidFill>
          <a:ln w="9525">
            <a:solidFill>
              <a:schemeClr val="tx2"/>
            </a:solidFill>
            <a:miter lim="800000"/>
            <a:headEnd/>
            <a:tailEnd/>
          </a:ln>
        </p:spPr>
        <p:txBody>
          <a:bodyPr wrap="square">
            <a:spAutoFit/>
          </a:bodyPr>
          <a:lstStyle/>
          <a:p>
            <a:pPr eaLnBrk="1" hangingPunct="1"/>
            <a:r>
              <a:rPr lang="ja-JP" altLang="en-US" sz="3600" dirty="0" smtClean="0"/>
              <a:t>さまざまな動詞を、１つの助動詞と連結する</a:t>
            </a:r>
            <a:endParaRPr lang="ja-JP" altLang="en-US" sz="3600" dirty="0"/>
          </a:p>
        </p:txBody>
      </p:sp>
      <p:sp>
        <p:nvSpPr>
          <p:cNvPr id="8" name="テキスト ボックス 3"/>
          <p:cNvSpPr txBox="1">
            <a:spLocks noChangeArrowheads="1"/>
          </p:cNvSpPr>
          <p:nvPr/>
        </p:nvSpPr>
        <p:spPr bwMode="auto">
          <a:xfrm>
            <a:off x="2483768" y="3212976"/>
            <a:ext cx="1656184"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みない</a:t>
            </a:r>
            <a:endParaRPr lang="ja-JP" altLang="en-US" sz="3200" dirty="0">
              <a:solidFill>
                <a:srgbClr val="C00000"/>
              </a:solidFill>
            </a:endParaRPr>
          </a:p>
        </p:txBody>
      </p:sp>
      <p:sp>
        <p:nvSpPr>
          <p:cNvPr id="9" name="テキスト ボックス 3"/>
          <p:cNvSpPr txBox="1">
            <a:spLocks noChangeArrowheads="1"/>
          </p:cNvSpPr>
          <p:nvPr/>
        </p:nvSpPr>
        <p:spPr bwMode="auto">
          <a:xfrm>
            <a:off x="2483768" y="3861048"/>
            <a:ext cx="1944216"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かかない</a:t>
            </a:r>
            <a:endParaRPr lang="ja-JP" altLang="en-US" sz="3200" dirty="0">
              <a:solidFill>
                <a:srgbClr val="C00000"/>
              </a:solidFill>
            </a:endParaRPr>
          </a:p>
        </p:txBody>
      </p:sp>
      <p:sp>
        <p:nvSpPr>
          <p:cNvPr id="10" name="テキスト ボックス 3"/>
          <p:cNvSpPr txBox="1">
            <a:spLocks noChangeArrowheads="1"/>
          </p:cNvSpPr>
          <p:nvPr/>
        </p:nvSpPr>
        <p:spPr bwMode="auto">
          <a:xfrm>
            <a:off x="2483768" y="4539600"/>
            <a:ext cx="1956792"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いかない</a:t>
            </a:r>
            <a:endParaRPr lang="ja-JP" altLang="en-US" sz="3200" dirty="0">
              <a:solidFill>
                <a:srgbClr val="C00000"/>
              </a:solidFill>
            </a:endParaRPr>
          </a:p>
        </p:txBody>
      </p:sp>
      <p:sp>
        <p:nvSpPr>
          <p:cNvPr id="11" name="テキスト ボックス 3"/>
          <p:cNvSpPr txBox="1">
            <a:spLocks noChangeArrowheads="1"/>
          </p:cNvSpPr>
          <p:nvPr/>
        </p:nvSpPr>
        <p:spPr bwMode="auto">
          <a:xfrm>
            <a:off x="2483768" y="5229200"/>
            <a:ext cx="1944216"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のまない</a:t>
            </a:r>
            <a:endParaRPr lang="ja-JP" altLang="en-US" sz="3200" dirty="0">
              <a:solidFill>
                <a:srgbClr val="C00000"/>
              </a:solidFill>
            </a:endParaRPr>
          </a:p>
        </p:txBody>
      </p:sp>
      <p:sp>
        <p:nvSpPr>
          <p:cNvPr id="12" name="テキスト ボックス 3"/>
          <p:cNvSpPr txBox="1">
            <a:spLocks noChangeArrowheads="1"/>
          </p:cNvSpPr>
          <p:nvPr/>
        </p:nvSpPr>
        <p:spPr bwMode="auto">
          <a:xfrm>
            <a:off x="6300192" y="2564904"/>
            <a:ext cx="1656184"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ねない</a:t>
            </a:r>
            <a:endParaRPr lang="ja-JP" altLang="en-US" sz="3200" dirty="0">
              <a:solidFill>
                <a:srgbClr val="C00000"/>
              </a:solidFill>
            </a:endParaRPr>
          </a:p>
        </p:txBody>
      </p:sp>
      <p:sp>
        <p:nvSpPr>
          <p:cNvPr id="13" name="テキスト ボックス 3"/>
          <p:cNvSpPr txBox="1">
            <a:spLocks noChangeArrowheads="1"/>
          </p:cNvSpPr>
          <p:nvPr/>
        </p:nvSpPr>
        <p:spPr bwMode="auto">
          <a:xfrm>
            <a:off x="6372200" y="3212976"/>
            <a:ext cx="1656184"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ださない</a:t>
            </a:r>
            <a:endParaRPr lang="ja-JP" altLang="en-US" sz="3200" dirty="0">
              <a:solidFill>
                <a:srgbClr val="C00000"/>
              </a:solidFill>
            </a:endParaRPr>
          </a:p>
        </p:txBody>
      </p:sp>
      <p:sp>
        <p:nvSpPr>
          <p:cNvPr id="14" name="テキスト ボックス 3"/>
          <p:cNvSpPr txBox="1">
            <a:spLocks noChangeArrowheads="1"/>
          </p:cNvSpPr>
          <p:nvPr/>
        </p:nvSpPr>
        <p:spPr bwMode="auto">
          <a:xfrm>
            <a:off x="6444208" y="3861048"/>
            <a:ext cx="2088232"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あらわない</a:t>
            </a:r>
            <a:endParaRPr lang="ja-JP" altLang="en-US" sz="3200" dirty="0">
              <a:solidFill>
                <a:srgbClr val="C00000"/>
              </a:solidFill>
            </a:endParaRPr>
          </a:p>
        </p:txBody>
      </p:sp>
      <p:sp>
        <p:nvSpPr>
          <p:cNvPr id="15" name="テキスト ボックス 3"/>
          <p:cNvSpPr txBox="1">
            <a:spLocks noChangeArrowheads="1"/>
          </p:cNvSpPr>
          <p:nvPr/>
        </p:nvSpPr>
        <p:spPr bwMode="auto">
          <a:xfrm>
            <a:off x="6228184" y="4509120"/>
            <a:ext cx="1656184"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こない</a:t>
            </a:r>
            <a:endParaRPr lang="ja-JP" altLang="en-US" sz="3200" dirty="0">
              <a:solidFill>
                <a:srgbClr val="C00000"/>
              </a:solidFill>
            </a:endParaRPr>
          </a:p>
        </p:txBody>
      </p:sp>
      <p:sp>
        <p:nvSpPr>
          <p:cNvPr id="16" name="テキスト ボックス 3"/>
          <p:cNvSpPr txBox="1">
            <a:spLocks noChangeArrowheads="1"/>
          </p:cNvSpPr>
          <p:nvPr/>
        </p:nvSpPr>
        <p:spPr bwMode="auto">
          <a:xfrm>
            <a:off x="6300192" y="5229200"/>
            <a:ext cx="1656184" cy="584775"/>
          </a:xfrm>
          <a:prstGeom prst="rect">
            <a:avLst/>
          </a:prstGeom>
          <a:noFill/>
          <a:ln w="9525">
            <a:noFill/>
            <a:miter lim="800000"/>
            <a:headEnd/>
            <a:tailEnd/>
          </a:ln>
        </p:spPr>
        <p:txBody>
          <a:bodyPr wrap="square">
            <a:spAutoFit/>
          </a:bodyPr>
          <a:lstStyle/>
          <a:p>
            <a:pPr eaLnBrk="1" hangingPunct="1"/>
            <a:r>
              <a:rPr lang="ja-JP" altLang="en-US" sz="3200" dirty="0" smtClean="0">
                <a:solidFill>
                  <a:srgbClr val="C00000"/>
                </a:solidFill>
              </a:rPr>
              <a:t>しない</a:t>
            </a:r>
            <a:endParaRPr lang="ja-JP" altLang="en-US" sz="3200" dirty="0">
              <a:solidFill>
                <a:srgbClr val="C00000"/>
              </a:solidFill>
            </a:endParaRPr>
          </a:p>
        </p:txBody>
      </p:sp>
      <p:sp>
        <p:nvSpPr>
          <p:cNvPr id="17" name="テキスト ボックス 3"/>
          <p:cNvSpPr txBox="1">
            <a:spLocks noChangeArrowheads="1"/>
          </p:cNvSpPr>
          <p:nvPr/>
        </p:nvSpPr>
        <p:spPr bwMode="auto">
          <a:xfrm>
            <a:off x="1475656" y="5949280"/>
            <a:ext cx="1440160" cy="523220"/>
          </a:xfrm>
          <a:prstGeom prst="rect">
            <a:avLst/>
          </a:prstGeom>
          <a:noFill/>
          <a:ln w="9525">
            <a:noFill/>
            <a:miter lim="800000"/>
            <a:headEnd/>
            <a:tailEnd/>
          </a:ln>
        </p:spPr>
        <p:txBody>
          <a:bodyPr wrap="square">
            <a:spAutoFit/>
          </a:bodyPr>
          <a:lstStyle/>
          <a:p>
            <a:pPr eaLnBrk="1" hangingPunct="1"/>
            <a:r>
              <a:rPr lang="ja-JP" altLang="en-US" sz="2800" dirty="0" smtClean="0">
                <a:solidFill>
                  <a:srgbClr val="C00000"/>
                </a:solidFill>
              </a:rPr>
              <a:t>よむ</a:t>
            </a:r>
            <a:endParaRPr lang="ja-JP" altLang="en-US" sz="2800" dirty="0">
              <a:solidFill>
                <a:srgbClr val="C00000"/>
              </a:solidFill>
            </a:endParaRPr>
          </a:p>
        </p:txBody>
      </p:sp>
      <p:sp>
        <p:nvSpPr>
          <p:cNvPr id="19" name="テキスト ボックス 3"/>
          <p:cNvSpPr txBox="1">
            <a:spLocks noChangeArrowheads="1"/>
          </p:cNvSpPr>
          <p:nvPr/>
        </p:nvSpPr>
        <p:spPr bwMode="auto">
          <a:xfrm>
            <a:off x="2915816" y="5949280"/>
            <a:ext cx="1872208" cy="523220"/>
          </a:xfrm>
          <a:prstGeom prst="rect">
            <a:avLst/>
          </a:prstGeom>
          <a:noFill/>
          <a:ln w="9525">
            <a:noFill/>
            <a:miter lim="800000"/>
            <a:headEnd/>
            <a:tailEnd/>
          </a:ln>
        </p:spPr>
        <p:txBody>
          <a:bodyPr wrap="square">
            <a:spAutoFit/>
          </a:bodyPr>
          <a:lstStyle/>
          <a:p>
            <a:pPr eaLnBrk="1" hangingPunct="1"/>
            <a:r>
              <a:rPr lang="ja-JP" altLang="en-US" sz="2800" dirty="0" smtClean="0">
                <a:solidFill>
                  <a:srgbClr val="C00000"/>
                </a:solidFill>
              </a:rPr>
              <a:t>よまない</a:t>
            </a:r>
            <a:endParaRPr lang="ja-JP" altLang="en-US" sz="2800" dirty="0">
              <a:solidFill>
                <a:srgbClr val="C00000"/>
              </a:solidFill>
            </a:endParaRPr>
          </a:p>
        </p:txBody>
      </p:sp>
      <p:sp>
        <p:nvSpPr>
          <p:cNvPr id="20" name="テキスト ボックス 3"/>
          <p:cNvSpPr txBox="1">
            <a:spLocks noChangeArrowheads="1"/>
          </p:cNvSpPr>
          <p:nvPr/>
        </p:nvSpPr>
        <p:spPr bwMode="auto">
          <a:xfrm>
            <a:off x="5508104" y="5949280"/>
            <a:ext cx="1368152" cy="523220"/>
          </a:xfrm>
          <a:prstGeom prst="rect">
            <a:avLst/>
          </a:prstGeom>
          <a:noFill/>
          <a:ln w="9525">
            <a:noFill/>
            <a:miter lim="800000"/>
            <a:headEnd/>
            <a:tailEnd/>
          </a:ln>
        </p:spPr>
        <p:txBody>
          <a:bodyPr wrap="square">
            <a:spAutoFit/>
          </a:bodyPr>
          <a:lstStyle/>
          <a:p>
            <a:pPr eaLnBrk="1" hangingPunct="1"/>
            <a:r>
              <a:rPr lang="ja-JP" altLang="en-US" sz="2800" dirty="0" smtClean="0">
                <a:solidFill>
                  <a:srgbClr val="C00000"/>
                </a:solidFill>
              </a:rPr>
              <a:t>おす</a:t>
            </a:r>
            <a:endParaRPr lang="ja-JP" altLang="en-US" sz="2800" dirty="0">
              <a:solidFill>
                <a:srgbClr val="C00000"/>
              </a:solidFill>
            </a:endParaRPr>
          </a:p>
        </p:txBody>
      </p:sp>
      <p:sp>
        <p:nvSpPr>
          <p:cNvPr id="21" name="テキスト ボックス 3"/>
          <p:cNvSpPr txBox="1">
            <a:spLocks noChangeArrowheads="1"/>
          </p:cNvSpPr>
          <p:nvPr/>
        </p:nvSpPr>
        <p:spPr bwMode="auto">
          <a:xfrm>
            <a:off x="6804248" y="5949280"/>
            <a:ext cx="1656184" cy="523220"/>
          </a:xfrm>
          <a:prstGeom prst="rect">
            <a:avLst/>
          </a:prstGeom>
          <a:noFill/>
          <a:ln w="9525">
            <a:noFill/>
            <a:miter lim="800000"/>
            <a:headEnd/>
            <a:tailEnd/>
          </a:ln>
        </p:spPr>
        <p:txBody>
          <a:bodyPr wrap="square">
            <a:spAutoFit/>
          </a:bodyPr>
          <a:lstStyle/>
          <a:p>
            <a:pPr eaLnBrk="1" hangingPunct="1"/>
            <a:r>
              <a:rPr lang="ja-JP" altLang="en-US" sz="2800" dirty="0" smtClean="0">
                <a:solidFill>
                  <a:srgbClr val="C00000"/>
                </a:solidFill>
              </a:rPr>
              <a:t>おさない</a:t>
            </a:r>
            <a:endParaRPr lang="ja-JP" altLang="en-US" sz="2800" dirty="0">
              <a:solidFill>
                <a:srgbClr val="C00000"/>
              </a:solidFill>
            </a:endParaRPr>
          </a:p>
        </p:txBody>
      </p:sp>
      <p:sp>
        <p:nvSpPr>
          <p:cNvPr id="22" name="テキスト ボックス 21"/>
          <p:cNvSpPr txBox="1"/>
          <p:nvPr/>
        </p:nvSpPr>
        <p:spPr>
          <a:xfrm>
            <a:off x="191128" y="1844824"/>
            <a:ext cx="492443" cy="3600400"/>
          </a:xfrm>
          <a:prstGeom prst="rect">
            <a:avLst/>
          </a:prstGeom>
          <a:solidFill>
            <a:srgbClr val="FFFF66"/>
          </a:solidFill>
        </p:spPr>
        <p:txBody>
          <a:bodyPr vert="eaVert" wrap="square" rtlCol="0">
            <a:spAutoFit/>
          </a:bodyPr>
          <a:lstStyle/>
          <a:p>
            <a:r>
              <a:rPr kumimoji="1" lang="ja-JP" altLang="en-US" sz="2000" b="1" dirty="0" smtClean="0"/>
              <a:t>①～⑩で活用の難易度が上がる</a:t>
            </a:r>
            <a:endParaRPr kumimoji="1" lang="ja-JP" altLang="en-US" sz="2000" b="1" dirty="0"/>
          </a:p>
        </p:txBody>
      </p:sp>
      <p:sp>
        <p:nvSpPr>
          <p:cNvPr id="23" name="テキスト ボックス 22"/>
          <p:cNvSpPr txBox="1"/>
          <p:nvPr/>
        </p:nvSpPr>
        <p:spPr>
          <a:xfrm>
            <a:off x="179513" y="5805264"/>
            <a:ext cx="492443" cy="648072"/>
          </a:xfrm>
          <a:prstGeom prst="rect">
            <a:avLst/>
          </a:prstGeom>
          <a:solidFill>
            <a:srgbClr val="CCFF99"/>
          </a:solidFill>
        </p:spPr>
        <p:txBody>
          <a:bodyPr vert="eaVert" wrap="square" rtlCol="0">
            <a:spAutoFit/>
          </a:bodyPr>
          <a:lstStyle/>
          <a:p>
            <a:r>
              <a:rPr kumimoji="1" lang="ja-JP" altLang="en-US" sz="2000" b="1" dirty="0" smtClean="0"/>
              <a:t>自作</a:t>
            </a:r>
            <a:endParaRPr kumimoji="1" lang="ja-JP"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ssolv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dissolv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dissolv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dissolv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dissolve">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P spid="15" grpId="0"/>
      <p:bldP spid="16" grpId="0"/>
      <p:bldP spid="17" grpId="0"/>
      <p:bldP spid="19" grpId="0"/>
      <p:bldP spid="20" grpId="0"/>
      <p:bldP spid="21" grpId="0"/>
      <p:bldP spid="22" grpId="0" animBg="1"/>
      <p:bldP spid="2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a:spLocks noChangeArrowheads="1"/>
          </p:cNvSpPr>
          <p:nvPr/>
        </p:nvSpPr>
        <p:spPr bwMode="auto">
          <a:xfrm>
            <a:off x="467544" y="188640"/>
            <a:ext cx="8352928" cy="738664"/>
          </a:xfrm>
          <a:prstGeom prst="rect">
            <a:avLst/>
          </a:prstGeom>
          <a:solidFill>
            <a:srgbClr val="CCFFFF"/>
          </a:solidFill>
          <a:ln w="28575">
            <a:noFill/>
            <a:miter lim="800000"/>
            <a:headEnd/>
            <a:tailEnd/>
          </a:ln>
          <a:effectLst>
            <a:outerShdw blurRad="50800" dist="101600" dir="5400000" algn="t" rotWithShape="0">
              <a:srgbClr val="92D050">
                <a:alpha val="40000"/>
              </a:srgbClr>
            </a:outerShdw>
          </a:effectLst>
        </p:spPr>
        <p:txBody>
          <a:bodyPr wrap="square">
            <a:spAutoFit/>
          </a:bodyPr>
          <a:lstStyle/>
          <a:p>
            <a:pPr eaLnBrk="1" hangingPunct="1"/>
            <a:r>
              <a:rPr lang="ja-JP" altLang="en-US" sz="4200" dirty="0" smtClean="0">
                <a:solidFill>
                  <a:schemeClr val="accent4"/>
                </a:solidFill>
              </a:rPr>
              <a:t>活用練習ワークの学習上のポイント</a:t>
            </a:r>
            <a:endParaRPr lang="ja-JP" altLang="en-US" sz="4200" dirty="0">
              <a:solidFill>
                <a:schemeClr val="accent4"/>
              </a:solidFill>
            </a:endParaRPr>
          </a:p>
        </p:txBody>
      </p:sp>
      <p:sp>
        <p:nvSpPr>
          <p:cNvPr id="3" name="テキスト ボックス 7"/>
          <p:cNvSpPr txBox="1">
            <a:spLocks noChangeArrowheads="1"/>
          </p:cNvSpPr>
          <p:nvPr/>
        </p:nvSpPr>
        <p:spPr bwMode="auto">
          <a:xfrm>
            <a:off x="1115616" y="1268760"/>
            <a:ext cx="6912768" cy="769441"/>
          </a:xfrm>
          <a:prstGeom prst="rect">
            <a:avLst/>
          </a:prstGeom>
          <a:solidFill>
            <a:srgbClr val="FFFF66"/>
          </a:solidFill>
          <a:ln w="9525">
            <a:noFill/>
            <a:miter lim="800000"/>
            <a:headEnd/>
            <a:tailEnd/>
          </a:ln>
          <a:effectLst>
            <a:glow rad="101600">
              <a:schemeClr val="accent2">
                <a:satMod val="175000"/>
                <a:alpha val="40000"/>
              </a:schemeClr>
            </a:glow>
          </a:effectLst>
        </p:spPr>
        <p:txBody>
          <a:bodyPr wrap="square">
            <a:spAutoFit/>
          </a:bodyPr>
          <a:lstStyle/>
          <a:p>
            <a:r>
              <a:rPr lang="ja-JP" altLang="en-US" sz="4400" dirty="0" smtClean="0">
                <a:solidFill>
                  <a:schemeClr val="accent4"/>
                </a:solidFill>
              </a:rPr>
              <a:t>　プロソディとムードの提示</a:t>
            </a:r>
            <a:endParaRPr lang="ja-JP" altLang="en-US" sz="4400" dirty="0">
              <a:solidFill>
                <a:schemeClr val="accent4"/>
              </a:solidFill>
            </a:endParaRPr>
          </a:p>
        </p:txBody>
      </p:sp>
      <p:sp>
        <p:nvSpPr>
          <p:cNvPr id="5" name="テキスト ボックス 4"/>
          <p:cNvSpPr txBox="1">
            <a:spLocks noChangeArrowheads="1"/>
          </p:cNvSpPr>
          <p:nvPr/>
        </p:nvSpPr>
        <p:spPr bwMode="auto">
          <a:xfrm>
            <a:off x="395536" y="2204864"/>
            <a:ext cx="8496944" cy="1200329"/>
          </a:xfrm>
          <a:prstGeom prst="rect">
            <a:avLst/>
          </a:prstGeom>
          <a:solidFill>
            <a:srgbClr val="CCFF99">
              <a:alpha val="58039"/>
            </a:srgbClr>
          </a:solidFill>
          <a:ln w="9525">
            <a:noFill/>
            <a:miter lim="800000"/>
            <a:headEnd/>
            <a:tailEnd/>
          </a:ln>
        </p:spPr>
        <p:txBody>
          <a:bodyPr wrap="square">
            <a:spAutoFit/>
          </a:bodyPr>
          <a:lstStyle/>
          <a:p>
            <a:r>
              <a:rPr lang="ja-JP" altLang="en-US" sz="3600" dirty="0" smtClean="0"/>
              <a:t>活用練習ワークは、</a:t>
            </a:r>
            <a:endParaRPr lang="en-US" altLang="ja-JP" sz="3600" dirty="0" smtClean="0"/>
          </a:p>
          <a:p>
            <a:r>
              <a:rPr lang="ja-JP" altLang="en-US" sz="3600" dirty="0" smtClean="0"/>
              <a:t>　　　　　　パターンプラクティス（型の学習）</a:t>
            </a:r>
            <a:endParaRPr lang="en-US" altLang="ja-JP" sz="3600" dirty="0" smtClean="0"/>
          </a:p>
        </p:txBody>
      </p:sp>
      <p:sp>
        <p:nvSpPr>
          <p:cNvPr id="6" name="テキスト ボックス 5"/>
          <p:cNvSpPr txBox="1"/>
          <p:nvPr/>
        </p:nvSpPr>
        <p:spPr>
          <a:xfrm>
            <a:off x="395536" y="3861048"/>
            <a:ext cx="8568952" cy="1569660"/>
          </a:xfrm>
          <a:prstGeom prst="rect">
            <a:avLst/>
          </a:prstGeom>
          <a:solidFill>
            <a:srgbClr val="FFD9FF"/>
          </a:solidFill>
          <a:effectLst>
            <a:softEdge rad="31750"/>
          </a:effectLst>
        </p:spPr>
        <p:txBody>
          <a:bodyPr wrap="square" rtlCol="0">
            <a:spAutoFit/>
          </a:bodyPr>
          <a:lstStyle/>
          <a:p>
            <a:r>
              <a:rPr lang="ja-JP" altLang="en-US" sz="3200" dirty="0" smtClean="0"/>
              <a:t>型を繰り返し、「言う・聞く・読む・書く」ことを通して、　</a:t>
            </a:r>
            <a:endParaRPr lang="en-US" altLang="ja-JP" sz="3200" dirty="0" smtClean="0"/>
          </a:p>
          <a:p>
            <a:r>
              <a:rPr lang="ja-JP" altLang="en-US" sz="3200" dirty="0" smtClean="0"/>
              <a:t>　動詞＋助動詞の形や、活用による語尾変化の</a:t>
            </a:r>
            <a:endParaRPr lang="en-US" altLang="ja-JP" sz="3200" dirty="0" smtClean="0"/>
          </a:p>
          <a:p>
            <a:r>
              <a:rPr lang="ja-JP" altLang="en-US" sz="3200" dirty="0" smtClean="0"/>
              <a:t>　　　　　　　　　　　　　　　感覚をつかむことが目的</a:t>
            </a:r>
            <a:endParaRPr kumimoji="1" lang="ja-JP" altLang="en-US" sz="2000" dirty="0"/>
          </a:p>
        </p:txBody>
      </p:sp>
      <p:sp>
        <p:nvSpPr>
          <p:cNvPr id="7" name="正方形/長方形 6"/>
          <p:cNvSpPr/>
          <p:nvPr/>
        </p:nvSpPr>
        <p:spPr>
          <a:xfrm>
            <a:off x="467544" y="5445224"/>
            <a:ext cx="8352928" cy="954107"/>
          </a:xfrm>
          <a:prstGeom prst="rect">
            <a:avLst/>
          </a:prstGeom>
          <a:ln w="38100">
            <a:solidFill>
              <a:srgbClr val="FF5050"/>
            </a:solidFill>
          </a:ln>
        </p:spPr>
        <p:txBody>
          <a:bodyPr wrap="square">
            <a:spAutoFit/>
          </a:bodyPr>
          <a:lstStyle/>
          <a:p>
            <a:r>
              <a:rPr lang="ja-JP" altLang="en-US" sz="2800" dirty="0" smtClean="0"/>
              <a:t>でも実際、子どもたちとこのワークを行っていると、</a:t>
            </a:r>
            <a:endParaRPr lang="en-US" altLang="ja-JP" sz="2800" dirty="0" smtClean="0"/>
          </a:p>
          <a:p>
            <a:r>
              <a:rPr lang="ja-JP" altLang="en-US" sz="2800" dirty="0" smtClean="0"/>
              <a:t>　プロソディ</a:t>
            </a:r>
            <a:r>
              <a:rPr lang="en-US" altLang="ja-JP" sz="2800" dirty="0" smtClean="0"/>
              <a:t>―</a:t>
            </a:r>
            <a:r>
              <a:rPr lang="ja-JP" altLang="en-US" sz="2800" dirty="0" smtClean="0"/>
              <a:t>とムードの重要性に改めて気づかされる</a:t>
            </a:r>
            <a:endParaRPr lang="en-US" altLang="ja-JP" sz="2800" dirty="0" smtClean="0"/>
          </a:p>
        </p:txBody>
      </p:sp>
      <p:sp>
        <p:nvSpPr>
          <p:cNvPr id="8" name="正方形/長方形 7"/>
          <p:cNvSpPr/>
          <p:nvPr/>
        </p:nvSpPr>
        <p:spPr>
          <a:xfrm>
            <a:off x="179512" y="3356992"/>
            <a:ext cx="2448272" cy="523220"/>
          </a:xfrm>
          <a:prstGeom prst="rect">
            <a:avLst/>
          </a:prstGeom>
          <a:solidFill>
            <a:schemeClr val="accent3">
              <a:lumMod val="95000"/>
            </a:schemeClr>
          </a:solidFill>
          <a:ln w="38100">
            <a:noFill/>
          </a:ln>
        </p:spPr>
        <p:txBody>
          <a:bodyPr wrap="square">
            <a:spAutoFit/>
          </a:bodyPr>
          <a:lstStyle/>
          <a:p>
            <a:r>
              <a:rPr lang="ja-JP" altLang="en-US" sz="2800" dirty="0" smtClean="0"/>
              <a:t>意味はともかく</a:t>
            </a:r>
            <a:endParaRPr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79512" y="260648"/>
            <a:ext cx="8784976" cy="1323439"/>
          </a:xfrm>
          <a:prstGeom prst="rect">
            <a:avLst/>
          </a:prstGeom>
          <a:solidFill>
            <a:schemeClr val="bg1"/>
          </a:solidFill>
          <a:ln w="9525">
            <a:noFill/>
            <a:miter lim="800000"/>
            <a:headEnd/>
            <a:tailEnd/>
          </a:ln>
          <a:effectLst/>
          <a:scene3d>
            <a:camera prst="orthographicFront"/>
            <a:lightRig rig="threePt" dir="t"/>
          </a:scene3d>
          <a:sp3d>
            <a:bevelT prst="slope"/>
          </a:sp3d>
        </p:spPr>
        <p:txBody>
          <a:bodyPr wrap="square">
            <a:spAutoFit/>
          </a:bodyPr>
          <a:lstStyle/>
          <a:p>
            <a:r>
              <a:rPr lang="ja-JP" altLang="en-US" sz="4000" dirty="0" smtClean="0"/>
              <a:t>では、日常生活の中では、</a:t>
            </a:r>
            <a:endParaRPr lang="en-US" altLang="ja-JP" sz="4000" dirty="0" smtClean="0"/>
          </a:p>
          <a:p>
            <a:r>
              <a:rPr lang="ja-JP" altLang="en-US" sz="4000" dirty="0" smtClean="0"/>
              <a:t>　　　どのような動詞が多いのだろうか？</a:t>
            </a:r>
            <a:endParaRPr lang="ja-JP" altLang="en-US" sz="4000" dirty="0"/>
          </a:p>
        </p:txBody>
      </p:sp>
      <p:sp>
        <p:nvSpPr>
          <p:cNvPr id="3" name="テキスト ボックス 3"/>
          <p:cNvSpPr txBox="1">
            <a:spLocks noChangeArrowheads="1"/>
          </p:cNvSpPr>
          <p:nvPr/>
        </p:nvSpPr>
        <p:spPr bwMode="auto">
          <a:xfrm>
            <a:off x="395536" y="1844824"/>
            <a:ext cx="8352928" cy="1323439"/>
          </a:xfrm>
          <a:prstGeom prst="rect">
            <a:avLst/>
          </a:prstGeom>
          <a:solidFill>
            <a:srgbClr val="FFFF66"/>
          </a:solidFill>
          <a:ln w="9525">
            <a:noFill/>
            <a:miter lim="800000"/>
            <a:headEnd/>
            <a:tailEnd/>
          </a:ln>
        </p:spPr>
        <p:txBody>
          <a:bodyPr wrap="square">
            <a:spAutoFit/>
          </a:bodyPr>
          <a:lstStyle/>
          <a:p>
            <a:r>
              <a:rPr lang="ja-JP" altLang="en-US" sz="4000" dirty="0" smtClean="0"/>
              <a:t>生活場面での動作を言語化すると</a:t>
            </a:r>
            <a:endParaRPr lang="en-US" altLang="ja-JP" sz="4000" dirty="0" smtClean="0"/>
          </a:p>
          <a:p>
            <a:r>
              <a:rPr lang="ja-JP" altLang="en-US" sz="4000" dirty="0" smtClean="0"/>
              <a:t>　　　　　　　　　どうなるかを調べてみた</a:t>
            </a:r>
            <a:endParaRPr lang="ja-JP" altLang="en-US" sz="4000" dirty="0"/>
          </a:p>
        </p:txBody>
      </p:sp>
      <p:sp>
        <p:nvSpPr>
          <p:cNvPr id="5" name="テキスト ボックス 3"/>
          <p:cNvSpPr txBox="1">
            <a:spLocks noChangeArrowheads="1"/>
          </p:cNvSpPr>
          <p:nvPr/>
        </p:nvSpPr>
        <p:spPr bwMode="auto">
          <a:xfrm>
            <a:off x="251520" y="3501008"/>
            <a:ext cx="8640960" cy="1754326"/>
          </a:xfrm>
          <a:prstGeom prst="rect">
            <a:avLst/>
          </a:prstGeom>
          <a:solidFill>
            <a:srgbClr val="CCFFFF"/>
          </a:solidFill>
          <a:ln w="9525">
            <a:noFill/>
            <a:miter lim="800000"/>
            <a:headEnd/>
            <a:tailEnd/>
          </a:ln>
          <a:effectLst>
            <a:softEdge rad="127000"/>
          </a:effectLst>
        </p:spPr>
        <p:txBody>
          <a:bodyPr wrap="square">
            <a:spAutoFit/>
          </a:bodyPr>
          <a:lstStyle/>
          <a:p>
            <a:r>
              <a:rPr lang="ja-JP" altLang="en-US" sz="3600" dirty="0" smtClean="0"/>
              <a:t>駅から、ことばのテーブルの部屋に　　　</a:t>
            </a:r>
            <a:endParaRPr lang="en-US" altLang="ja-JP" sz="3600" dirty="0" smtClean="0"/>
          </a:p>
          <a:p>
            <a:r>
              <a:rPr lang="ja-JP" altLang="en-US" sz="3600" dirty="0" smtClean="0"/>
              <a:t>　　　　入るまでの間を、動詞を中心に</a:t>
            </a:r>
            <a:endParaRPr lang="en-US" altLang="ja-JP" sz="3600" dirty="0" smtClean="0"/>
          </a:p>
          <a:p>
            <a:r>
              <a:rPr lang="ja-JP" altLang="en-US" sz="3600" dirty="0" smtClean="0"/>
              <a:t>　　　　　　　　　　　　　　ことばにしてみると・・</a:t>
            </a:r>
            <a:endParaRPr lang="ja-JP" altLang="en-US" sz="3600" dirty="0"/>
          </a:p>
        </p:txBody>
      </p:sp>
      <p:sp>
        <p:nvSpPr>
          <p:cNvPr id="6" name="テキスト ボックス 3"/>
          <p:cNvSpPr txBox="1">
            <a:spLocks noChangeArrowheads="1"/>
          </p:cNvSpPr>
          <p:nvPr/>
        </p:nvSpPr>
        <p:spPr bwMode="auto">
          <a:xfrm>
            <a:off x="1475656" y="5517232"/>
            <a:ext cx="6480720" cy="646331"/>
          </a:xfrm>
          <a:prstGeom prst="rect">
            <a:avLst/>
          </a:prstGeom>
          <a:noFill/>
          <a:ln w="9525">
            <a:noFill/>
            <a:miter lim="800000"/>
            <a:headEnd/>
            <a:tailEnd/>
          </a:ln>
        </p:spPr>
        <p:txBody>
          <a:bodyPr wrap="square">
            <a:spAutoFit/>
          </a:bodyPr>
          <a:lstStyle/>
          <a:p>
            <a:r>
              <a:rPr lang="ja-JP" altLang="en-US" sz="3600" dirty="0" smtClean="0"/>
              <a:t>題して、「駅から部屋に入るまで」</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788024" y="764704"/>
            <a:ext cx="4176464" cy="576064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30" name="四角形吹き出し 29"/>
          <p:cNvSpPr/>
          <p:nvPr/>
        </p:nvSpPr>
        <p:spPr>
          <a:xfrm>
            <a:off x="6228184" y="2780928"/>
            <a:ext cx="1584176" cy="576064"/>
          </a:xfrm>
          <a:prstGeom prst="wedgeRectCallout">
            <a:avLst>
              <a:gd name="adj1" fmla="val 55762"/>
              <a:gd name="adj2" fmla="val 617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飲もう！</a:t>
            </a:r>
            <a:endParaRPr kumimoji="1" lang="en-US" altLang="ja-JP" sz="2800" dirty="0" smtClean="0">
              <a:solidFill>
                <a:schemeClr val="accent4"/>
              </a:solidFill>
            </a:endParaRPr>
          </a:p>
        </p:txBody>
      </p:sp>
      <p:sp>
        <p:nvSpPr>
          <p:cNvPr id="4" name="テキスト ボックス 3"/>
          <p:cNvSpPr txBox="1"/>
          <p:nvPr/>
        </p:nvSpPr>
        <p:spPr>
          <a:xfrm>
            <a:off x="323528" y="188640"/>
            <a:ext cx="2160240" cy="523220"/>
          </a:xfrm>
          <a:prstGeom prst="rect">
            <a:avLst/>
          </a:prstGeom>
          <a:noFill/>
          <a:ln>
            <a:noFill/>
          </a:ln>
        </p:spPr>
        <p:txBody>
          <a:bodyPr wrap="square" rtlCol="0">
            <a:spAutoFit/>
          </a:bodyPr>
          <a:lstStyle/>
          <a:p>
            <a:r>
              <a:rPr lang="ja-JP" altLang="en-US" sz="2800" dirty="0" smtClean="0"/>
              <a:t>たとえば・・</a:t>
            </a:r>
            <a:endParaRPr kumimoji="1" lang="ja-JP" altLang="en-US" sz="2800" dirty="0"/>
          </a:p>
        </p:txBody>
      </p:sp>
      <p:sp>
        <p:nvSpPr>
          <p:cNvPr id="5" name="テキスト ボックス 4"/>
          <p:cNvSpPr txBox="1"/>
          <p:nvPr/>
        </p:nvSpPr>
        <p:spPr>
          <a:xfrm>
            <a:off x="251520" y="836712"/>
            <a:ext cx="4392488" cy="1569660"/>
          </a:xfrm>
          <a:prstGeom prst="rect">
            <a:avLst/>
          </a:prstGeom>
          <a:solidFill>
            <a:srgbClr val="FFD9FF"/>
          </a:solidFill>
          <a:ln>
            <a:noFill/>
          </a:ln>
        </p:spPr>
        <p:txBody>
          <a:bodyPr wrap="square" rtlCol="0">
            <a:spAutoFit/>
          </a:bodyPr>
          <a:lstStyle/>
          <a:p>
            <a:r>
              <a:rPr lang="ja-JP" altLang="en-US" sz="3200" dirty="0" smtClean="0"/>
              <a:t>勧誘の意味を持つ</a:t>
            </a:r>
            <a:endParaRPr lang="en-US" altLang="ja-JP" sz="3200" dirty="0" smtClean="0"/>
          </a:p>
          <a:p>
            <a:r>
              <a:rPr lang="ja-JP" altLang="en-US" sz="3200" dirty="0" smtClean="0"/>
              <a:t>　　助動詞「う」を練習</a:t>
            </a:r>
            <a:endParaRPr lang="en-US" altLang="ja-JP" sz="3200" dirty="0" smtClean="0"/>
          </a:p>
          <a:p>
            <a:r>
              <a:rPr lang="ja-JP" altLang="en-US" sz="3200" dirty="0" smtClean="0"/>
              <a:t>　　　　　　　　するときに</a:t>
            </a:r>
            <a:endParaRPr kumimoji="1" lang="ja-JP" altLang="en-US" sz="3200" dirty="0"/>
          </a:p>
        </p:txBody>
      </p:sp>
      <p:sp>
        <p:nvSpPr>
          <p:cNvPr id="6" name="テキスト ボックス 5"/>
          <p:cNvSpPr txBox="1"/>
          <p:nvPr/>
        </p:nvSpPr>
        <p:spPr>
          <a:xfrm>
            <a:off x="251520" y="2636912"/>
            <a:ext cx="4392488" cy="2062103"/>
          </a:xfrm>
          <a:prstGeom prst="rect">
            <a:avLst/>
          </a:prstGeom>
          <a:solidFill>
            <a:srgbClr val="CCFF99"/>
          </a:solidFill>
          <a:ln>
            <a:noFill/>
          </a:ln>
        </p:spPr>
        <p:txBody>
          <a:bodyPr wrap="square" rtlCol="0">
            <a:spAutoFit/>
          </a:bodyPr>
          <a:lstStyle/>
          <a:p>
            <a:r>
              <a:rPr lang="ja-JP" altLang="en-US" sz="3200" dirty="0" smtClean="0"/>
              <a:t>「行こう」「見よう」などの単語を、拳を突き上げて威勢よく、聞かせたり、</a:t>
            </a:r>
            <a:endParaRPr lang="en-US" altLang="ja-JP" sz="3200" dirty="0" smtClean="0"/>
          </a:p>
          <a:p>
            <a:r>
              <a:rPr kumimoji="1" lang="ja-JP" altLang="en-US" sz="3200" dirty="0" smtClean="0"/>
              <a:t>言わせたりすると・・・</a:t>
            </a:r>
            <a:endParaRPr kumimoji="1" lang="ja-JP" altLang="en-US" sz="3200" dirty="0"/>
          </a:p>
        </p:txBody>
      </p:sp>
      <p:sp>
        <p:nvSpPr>
          <p:cNvPr id="7" name="テキスト ボックス 6"/>
          <p:cNvSpPr txBox="1"/>
          <p:nvPr/>
        </p:nvSpPr>
        <p:spPr>
          <a:xfrm>
            <a:off x="251520" y="5013176"/>
            <a:ext cx="4392488" cy="1569660"/>
          </a:xfrm>
          <a:prstGeom prst="rect">
            <a:avLst/>
          </a:prstGeom>
          <a:solidFill>
            <a:srgbClr val="FFFF66"/>
          </a:solidFill>
          <a:ln>
            <a:noFill/>
          </a:ln>
          <a:effectLst>
            <a:glow rad="101600">
              <a:schemeClr val="accent2">
                <a:satMod val="175000"/>
                <a:alpha val="40000"/>
              </a:schemeClr>
            </a:glow>
          </a:effectLst>
        </p:spPr>
        <p:txBody>
          <a:bodyPr wrap="square" rtlCol="0">
            <a:spAutoFit/>
          </a:bodyPr>
          <a:lstStyle/>
          <a:p>
            <a:r>
              <a:rPr lang="ja-JP" altLang="en-US" sz="3200" dirty="0" smtClean="0"/>
              <a:t>新しい動詞が、正しく</a:t>
            </a:r>
            <a:endParaRPr lang="en-US" altLang="ja-JP" sz="3200" dirty="0" smtClean="0"/>
          </a:p>
          <a:p>
            <a:r>
              <a:rPr lang="ja-JP" altLang="en-US" sz="3200" dirty="0" smtClean="0"/>
              <a:t>活用され、助動詞とつながることが多い</a:t>
            </a:r>
            <a:endParaRPr kumimoji="1" lang="ja-JP" altLang="en-US" sz="3200" dirty="0"/>
          </a:p>
        </p:txBody>
      </p:sp>
      <p:sp>
        <p:nvSpPr>
          <p:cNvPr id="8" name="下矢印 7"/>
          <p:cNvSpPr/>
          <p:nvPr/>
        </p:nvSpPr>
        <p:spPr>
          <a:xfrm>
            <a:off x="2051720" y="4725144"/>
            <a:ext cx="360040" cy="2880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79"/>
          <p:cNvGrpSpPr>
            <a:grpSpLocks/>
          </p:cNvGrpSpPr>
          <p:nvPr/>
        </p:nvGrpSpPr>
        <p:grpSpPr bwMode="auto">
          <a:xfrm>
            <a:off x="4788024" y="3140968"/>
            <a:ext cx="936104" cy="792088"/>
            <a:chOff x="467544" y="2636912"/>
            <a:chExt cx="1007393" cy="1008112"/>
          </a:xfrm>
        </p:grpSpPr>
        <p:grpSp>
          <p:nvGrpSpPr>
            <p:cNvPr id="10" name="グループ化 66"/>
            <p:cNvGrpSpPr>
              <a:grpSpLocks/>
            </p:cNvGrpSpPr>
            <p:nvPr/>
          </p:nvGrpSpPr>
          <p:grpSpPr bwMode="auto">
            <a:xfrm>
              <a:off x="467544" y="2636912"/>
              <a:ext cx="1007393" cy="1008112"/>
              <a:chOff x="1476375" y="3860800"/>
              <a:chExt cx="1362075" cy="1531938"/>
            </a:xfrm>
          </p:grpSpPr>
          <p:sp>
            <p:nvSpPr>
              <p:cNvPr id="12"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14"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15"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7"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11" name="フリーフォーム 10"/>
            <p:cNvSpPr/>
            <p:nvPr/>
          </p:nvSpPr>
          <p:spPr>
            <a:xfrm>
              <a:off x="1187534" y="3471978"/>
              <a:ext cx="96295" cy="46040"/>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43" name="グループ化 42"/>
          <p:cNvGrpSpPr/>
          <p:nvPr/>
        </p:nvGrpSpPr>
        <p:grpSpPr>
          <a:xfrm rot="780736">
            <a:off x="4728857" y="4341179"/>
            <a:ext cx="871974" cy="853126"/>
            <a:chOff x="5771881" y="5718716"/>
            <a:chExt cx="1079500" cy="1008063"/>
          </a:xfrm>
        </p:grpSpPr>
        <p:grpSp>
          <p:nvGrpSpPr>
            <p:cNvPr id="32" name="グループ化 66"/>
            <p:cNvGrpSpPr>
              <a:grpSpLocks/>
            </p:cNvGrpSpPr>
            <p:nvPr/>
          </p:nvGrpSpPr>
          <p:grpSpPr bwMode="auto">
            <a:xfrm rot="20622098">
              <a:off x="5771881" y="5718716"/>
              <a:ext cx="1079500" cy="1008063"/>
              <a:chOff x="1476375" y="3860800"/>
              <a:chExt cx="1362075" cy="1531938"/>
            </a:xfrm>
          </p:grpSpPr>
          <p:sp>
            <p:nvSpPr>
              <p:cNvPr id="34"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5"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36"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37"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8"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39"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40" name="円/楕円 39"/>
            <p:cNvSpPr/>
            <p:nvPr/>
          </p:nvSpPr>
          <p:spPr>
            <a:xfrm>
              <a:off x="6575376" y="6361137"/>
              <a:ext cx="160554" cy="2327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四角形吹き出し 40"/>
          <p:cNvSpPr/>
          <p:nvPr/>
        </p:nvSpPr>
        <p:spPr>
          <a:xfrm>
            <a:off x="6012160" y="4077072"/>
            <a:ext cx="1512168" cy="720080"/>
          </a:xfrm>
          <a:prstGeom prst="wedgeRectCallout">
            <a:avLst>
              <a:gd name="adj1" fmla="val -71778"/>
              <a:gd name="adj2" fmla="val 56856"/>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乗ろう！</a:t>
            </a:r>
            <a:endParaRPr kumimoji="1" lang="ja-JP" altLang="en-US" sz="2800" dirty="0">
              <a:solidFill>
                <a:schemeClr val="accent4"/>
              </a:solidFill>
            </a:endParaRPr>
          </a:p>
        </p:txBody>
      </p:sp>
      <p:sp>
        <p:nvSpPr>
          <p:cNvPr id="42" name="テキスト ボックス 41"/>
          <p:cNvSpPr txBox="1"/>
          <p:nvPr/>
        </p:nvSpPr>
        <p:spPr>
          <a:xfrm>
            <a:off x="4499992" y="188640"/>
            <a:ext cx="4644008" cy="584775"/>
          </a:xfrm>
          <a:prstGeom prst="rect">
            <a:avLst/>
          </a:prstGeom>
          <a:noFill/>
          <a:ln>
            <a:noFill/>
          </a:ln>
        </p:spPr>
        <p:txBody>
          <a:bodyPr wrap="square" rtlCol="0">
            <a:spAutoFit/>
          </a:bodyPr>
          <a:lstStyle/>
          <a:p>
            <a:r>
              <a:rPr lang="ja-JP" altLang="en-US" sz="3200" b="1" dirty="0" smtClean="0">
                <a:solidFill>
                  <a:srgbClr val="C00000"/>
                </a:solidFill>
              </a:rPr>
              <a:t>＊</a:t>
            </a:r>
            <a:r>
              <a:rPr lang="ja-JP" altLang="en-US" sz="3200" dirty="0" smtClean="0"/>
              <a:t>活用練習ワーク：</a:t>
            </a:r>
            <a:r>
              <a:rPr lang="ja-JP" altLang="en-US" sz="1600" dirty="0" smtClean="0"/>
              <a:t>　</a:t>
            </a:r>
            <a:r>
              <a:rPr lang="ja-JP" altLang="en-US" sz="3200" dirty="0" smtClean="0">
                <a:solidFill>
                  <a:srgbClr val="C00000"/>
                </a:solidFill>
              </a:rPr>
              <a:t>～</a:t>
            </a:r>
            <a:r>
              <a:rPr lang="ja-JP" altLang="en-US" sz="3200" dirty="0" err="1" smtClean="0">
                <a:solidFill>
                  <a:srgbClr val="C00000"/>
                </a:solidFill>
              </a:rPr>
              <a:t>う</a:t>
            </a:r>
            <a:endParaRPr kumimoji="1" lang="ja-JP" altLang="en-US" sz="3200" dirty="0">
              <a:solidFill>
                <a:srgbClr val="C00000"/>
              </a:solidFill>
            </a:endParaRPr>
          </a:p>
        </p:txBody>
      </p:sp>
      <p:grpSp>
        <p:nvGrpSpPr>
          <p:cNvPr id="47" name="グループ化 46"/>
          <p:cNvGrpSpPr/>
          <p:nvPr/>
        </p:nvGrpSpPr>
        <p:grpSpPr>
          <a:xfrm>
            <a:off x="7452320" y="2204864"/>
            <a:ext cx="1296144" cy="2376264"/>
            <a:chOff x="7452320" y="2204864"/>
            <a:chExt cx="1296144" cy="2376264"/>
          </a:xfrm>
        </p:grpSpPr>
        <p:grpSp>
          <p:nvGrpSpPr>
            <p:cNvPr id="44" name="グループ化 43"/>
            <p:cNvGrpSpPr/>
            <p:nvPr/>
          </p:nvGrpSpPr>
          <p:grpSpPr>
            <a:xfrm>
              <a:off x="7452320" y="2204864"/>
              <a:ext cx="1224136" cy="2376264"/>
              <a:chOff x="7452320" y="2204864"/>
              <a:chExt cx="1224136" cy="2376264"/>
            </a:xfrm>
          </p:grpSpPr>
          <p:sp>
            <p:nvSpPr>
              <p:cNvPr id="27" name="フローチャート : 論理積ゲート 26"/>
              <p:cNvSpPr/>
              <p:nvPr/>
            </p:nvSpPr>
            <p:spPr>
              <a:xfrm rot="16200000">
                <a:off x="7848364" y="3753036"/>
                <a:ext cx="1080120" cy="576064"/>
              </a:xfrm>
              <a:prstGeom prst="flowChartDelay">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rot="20071228">
                <a:off x="7811506" y="2493089"/>
                <a:ext cx="210123" cy="925416"/>
              </a:xfrm>
              <a:prstGeom prst="rect">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452320" y="2204864"/>
                <a:ext cx="360040" cy="360040"/>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ローチャート : 論理積ゲート 45"/>
              <p:cNvSpPr/>
              <p:nvPr/>
            </p:nvSpPr>
            <p:spPr>
              <a:xfrm rot="16200000">
                <a:off x="8136396" y="4041068"/>
                <a:ext cx="792088" cy="288032"/>
              </a:xfrm>
              <a:prstGeom prst="flowChartDelay">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7884368" y="2636912"/>
              <a:ext cx="864096" cy="1080120"/>
              <a:chOff x="7884368" y="2636912"/>
              <a:chExt cx="864096" cy="1080120"/>
            </a:xfrm>
          </p:grpSpPr>
          <p:grpSp>
            <p:nvGrpSpPr>
              <p:cNvPr id="18" name="グループ化 33"/>
              <p:cNvGrpSpPr>
                <a:grpSpLocks/>
              </p:cNvGrpSpPr>
              <p:nvPr/>
            </p:nvGrpSpPr>
            <p:grpSpPr bwMode="auto">
              <a:xfrm rot="353929">
                <a:off x="7884368" y="2636912"/>
                <a:ext cx="864096" cy="1080120"/>
                <a:chOff x="7523163" y="1144571"/>
                <a:chExt cx="1225550" cy="2376487"/>
              </a:xfrm>
            </p:grpSpPr>
            <p:sp>
              <p:nvSpPr>
                <p:cNvPr id="19"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0"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21"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22"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24"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25"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28" name="円/楕円 27"/>
              <p:cNvSpPr/>
              <p:nvPr/>
            </p:nvSpPr>
            <p:spPr>
              <a:xfrm>
                <a:off x="8100392" y="3429000"/>
                <a:ext cx="216024" cy="21602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8" name="グループ化 47"/>
          <p:cNvGrpSpPr/>
          <p:nvPr/>
        </p:nvGrpSpPr>
        <p:grpSpPr>
          <a:xfrm>
            <a:off x="7884368" y="2636912"/>
            <a:ext cx="864096" cy="1944216"/>
            <a:chOff x="7884368" y="2636912"/>
            <a:chExt cx="864096" cy="1944216"/>
          </a:xfrm>
        </p:grpSpPr>
        <p:grpSp>
          <p:nvGrpSpPr>
            <p:cNvPr id="49" name="グループ化 43"/>
            <p:cNvGrpSpPr/>
            <p:nvPr/>
          </p:nvGrpSpPr>
          <p:grpSpPr>
            <a:xfrm>
              <a:off x="8100392" y="3501008"/>
              <a:ext cx="576064" cy="1080120"/>
              <a:chOff x="8100392" y="3501008"/>
              <a:chExt cx="576064" cy="1080120"/>
            </a:xfrm>
          </p:grpSpPr>
          <p:sp>
            <p:nvSpPr>
              <p:cNvPr id="59" name="フローチャート : 論理積ゲート 58"/>
              <p:cNvSpPr/>
              <p:nvPr/>
            </p:nvSpPr>
            <p:spPr>
              <a:xfrm rot="16200000">
                <a:off x="7848364" y="3753036"/>
                <a:ext cx="1080120" cy="576064"/>
              </a:xfrm>
              <a:prstGeom prst="flowChartDelay">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ローチャート : 論理積ゲート 61"/>
              <p:cNvSpPr/>
              <p:nvPr/>
            </p:nvSpPr>
            <p:spPr>
              <a:xfrm rot="16200000">
                <a:off x="8136396" y="4041068"/>
                <a:ext cx="792088" cy="288032"/>
              </a:xfrm>
              <a:prstGeom prst="flowChartDelay">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4"/>
            <p:cNvGrpSpPr/>
            <p:nvPr/>
          </p:nvGrpSpPr>
          <p:grpSpPr>
            <a:xfrm>
              <a:off x="7884368" y="2636912"/>
              <a:ext cx="864096" cy="1080120"/>
              <a:chOff x="7884368" y="2636912"/>
              <a:chExt cx="864096" cy="1080120"/>
            </a:xfrm>
          </p:grpSpPr>
          <p:grpSp>
            <p:nvGrpSpPr>
              <p:cNvPr id="51" name="グループ化 33"/>
              <p:cNvGrpSpPr>
                <a:grpSpLocks/>
              </p:cNvGrpSpPr>
              <p:nvPr/>
            </p:nvGrpSpPr>
            <p:grpSpPr bwMode="auto">
              <a:xfrm rot="353929">
                <a:off x="7884368" y="2636912"/>
                <a:ext cx="864096" cy="1080120"/>
                <a:chOff x="7523163" y="1144571"/>
                <a:chExt cx="1225550" cy="2376487"/>
              </a:xfrm>
            </p:grpSpPr>
            <p:sp>
              <p:nvSpPr>
                <p:cNvPr id="53"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54"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55"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56"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57"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5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52" name="円/楕円 51"/>
              <p:cNvSpPr/>
              <p:nvPr/>
            </p:nvSpPr>
            <p:spPr>
              <a:xfrm>
                <a:off x="8100392" y="3429000"/>
                <a:ext cx="216024" cy="21602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3" name="四角形吹き出し 62"/>
          <p:cNvSpPr/>
          <p:nvPr/>
        </p:nvSpPr>
        <p:spPr>
          <a:xfrm>
            <a:off x="6228184" y="2780928"/>
            <a:ext cx="1584176" cy="567680"/>
          </a:xfrm>
          <a:prstGeom prst="wedgeRectCallout">
            <a:avLst>
              <a:gd name="adj1" fmla="val 42065"/>
              <a:gd name="adj2" fmla="val 6998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飲もう</a:t>
            </a:r>
            <a:endParaRPr kumimoji="1" lang="ja-JP" altLang="en-US" sz="2800" dirty="0">
              <a:solidFill>
                <a:schemeClr val="accent4"/>
              </a:solidFill>
            </a:endParaRPr>
          </a:p>
        </p:txBody>
      </p:sp>
      <p:sp>
        <p:nvSpPr>
          <p:cNvPr id="64" name="四角形吹き出し 63"/>
          <p:cNvSpPr/>
          <p:nvPr/>
        </p:nvSpPr>
        <p:spPr>
          <a:xfrm>
            <a:off x="6228184" y="3356992"/>
            <a:ext cx="1584176" cy="576064"/>
          </a:xfrm>
          <a:prstGeom prst="wedgeRectCallout">
            <a:avLst>
              <a:gd name="adj1" fmla="val 55762"/>
              <a:gd name="adj2" fmla="val 617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行こう</a:t>
            </a:r>
            <a:r>
              <a:rPr kumimoji="1" lang="ja-JP" altLang="en-US" sz="2800" dirty="0" smtClean="0">
                <a:solidFill>
                  <a:schemeClr val="accent4"/>
                </a:solidFill>
              </a:rPr>
              <a:t>！</a:t>
            </a:r>
            <a:endParaRPr kumimoji="1" lang="en-US" altLang="ja-JP" sz="2800" dirty="0" smtClean="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dissolv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63"/>
                                        </p:tgtEl>
                                      </p:cBhvr>
                                    </p:animEffect>
                                    <p:set>
                                      <p:cBhvr>
                                        <p:cTn id="41" dur="1" fill="hold">
                                          <p:stCondLst>
                                            <p:cond delay="499"/>
                                          </p:stCondLst>
                                        </p:cTn>
                                        <p:tgtEl>
                                          <p:spTgt spid="6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dissolve">
                                      <p:cBhvr>
                                        <p:cTn id="46" dur="500"/>
                                        <p:tgtEl>
                                          <p:spTgt spid="4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dissolve">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dissolve">
                                      <p:cBhvr>
                                        <p:cTn id="59" dur="500"/>
                                        <p:tgtEl>
                                          <p:spTgt spid="41"/>
                                        </p:tgtEl>
                                      </p:cBhvr>
                                    </p:animEffect>
                                  </p:childTnLst>
                                </p:cTn>
                              </p:par>
                              <p:par>
                                <p:cTn id="60" presetID="9"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dissolv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dissolv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6" grpId="0" animBg="1"/>
      <p:bldP spid="7" grpId="0" animBg="1"/>
      <p:bldP spid="8" grpId="0" animBg="1"/>
      <p:bldP spid="41" grpId="0" animBg="1"/>
      <p:bldP spid="42" grpId="0"/>
      <p:bldP spid="63" grpId="0" animBg="1"/>
      <p:bldP spid="63" grpId="1" animBg="1"/>
      <p:bldP spid="6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332656"/>
            <a:ext cx="8280920" cy="1754326"/>
          </a:xfrm>
          <a:prstGeom prst="rect">
            <a:avLst/>
          </a:prstGeom>
          <a:solidFill>
            <a:srgbClr val="CCFF99"/>
          </a:solidFill>
          <a:ln>
            <a:noFill/>
          </a:ln>
        </p:spPr>
        <p:txBody>
          <a:bodyPr wrap="square" rtlCol="0">
            <a:spAutoFit/>
          </a:bodyPr>
          <a:lstStyle/>
          <a:p>
            <a:r>
              <a:rPr lang="ja-JP" altLang="en-US" sz="3600" dirty="0" smtClean="0"/>
              <a:t>活用や助動詞が、比較的運用できている</a:t>
            </a:r>
            <a:endParaRPr lang="en-US" altLang="ja-JP" sz="3600" dirty="0" smtClean="0"/>
          </a:p>
          <a:p>
            <a:r>
              <a:rPr lang="ja-JP" altLang="en-US" sz="3600" dirty="0" smtClean="0"/>
              <a:t>　子どもを見ると、プロソディが割合に</a:t>
            </a:r>
            <a:endParaRPr lang="en-US" altLang="ja-JP" sz="3600" dirty="0" smtClean="0"/>
          </a:p>
          <a:p>
            <a:r>
              <a:rPr lang="ja-JP" altLang="en-US" sz="3600" dirty="0" smtClean="0"/>
              <a:t>　　　　　　　　　　　　豊かであることが多い</a:t>
            </a:r>
            <a:endParaRPr kumimoji="1" lang="ja-JP" altLang="en-US" sz="3600" dirty="0"/>
          </a:p>
        </p:txBody>
      </p:sp>
      <p:sp>
        <p:nvSpPr>
          <p:cNvPr id="5" name="テキスト ボックス 4"/>
          <p:cNvSpPr txBox="1"/>
          <p:nvPr/>
        </p:nvSpPr>
        <p:spPr>
          <a:xfrm>
            <a:off x="395536" y="2667692"/>
            <a:ext cx="8280920" cy="2308324"/>
          </a:xfrm>
          <a:prstGeom prst="rect">
            <a:avLst/>
          </a:prstGeom>
          <a:solidFill>
            <a:srgbClr val="FFD9FF"/>
          </a:solidFill>
          <a:ln>
            <a:noFill/>
          </a:ln>
          <a:effectLst>
            <a:glow rad="63500">
              <a:schemeClr val="accent4">
                <a:satMod val="175000"/>
                <a:alpha val="40000"/>
              </a:schemeClr>
            </a:glow>
          </a:effectLst>
        </p:spPr>
        <p:txBody>
          <a:bodyPr wrap="square" rtlCol="0">
            <a:spAutoFit/>
          </a:bodyPr>
          <a:lstStyle/>
          <a:p>
            <a:r>
              <a:rPr lang="ja-JP" altLang="en-US" sz="3600" dirty="0" smtClean="0"/>
              <a:t>「行かない」「行くよ」「行けば？」「行こう」</a:t>
            </a:r>
            <a:endParaRPr lang="en-US" altLang="ja-JP" sz="3600" dirty="0" smtClean="0"/>
          </a:p>
          <a:p>
            <a:r>
              <a:rPr lang="ja-JP" altLang="en-US" sz="3600" dirty="0" smtClean="0"/>
              <a:t>　などの表現形を、唱えて見ると、</a:t>
            </a:r>
            <a:endParaRPr lang="en-US" altLang="ja-JP" sz="3600" dirty="0" smtClean="0"/>
          </a:p>
          <a:p>
            <a:r>
              <a:rPr kumimoji="1" lang="ja-JP" altLang="en-US" sz="3600" dirty="0" smtClean="0"/>
              <a:t>　　アクセントもリズムも抑揚も</a:t>
            </a:r>
            <a:endParaRPr kumimoji="1" lang="en-US" altLang="ja-JP" sz="3600" dirty="0" smtClean="0"/>
          </a:p>
          <a:p>
            <a:r>
              <a:rPr lang="ja-JP" altLang="en-US" sz="3600" dirty="0" smtClean="0"/>
              <a:t>　　　それぞれに異なっていることがわかる</a:t>
            </a:r>
            <a:endParaRPr kumimoji="1" lang="ja-JP" altLang="en-US" sz="3600" dirty="0"/>
          </a:p>
        </p:txBody>
      </p:sp>
      <p:sp>
        <p:nvSpPr>
          <p:cNvPr id="6" name="テキスト ボックス 5"/>
          <p:cNvSpPr txBox="1"/>
          <p:nvPr/>
        </p:nvSpPr>
        <p:spPr>
          <a:xfrm>
            <a:off x="208384" y="5157192"/>
            <a:ext cx="8945880" cy="1200329"/>
          </a:xfrm>
          <a:prstGeom prst="rect">
            <a:avLst/>
          </a:prstGeom>
          <a:solidFill>
            <a:srgbClr val="CCFFFF"/>
          </a:solidFill>
          <a:ln>
            <a:noFill/>
          </a:ln>
          <a:effectLst>
            <a:softEdge rad="317500"/>
          </a:effectLst>
        </p:spPr>
        <p:txBody>
          <a:bodyPr wrap="square" rtlCol="0">
            <a:spAutoFit/>
          </a:bodyPr>
          <a:lstStyle/>
          <a:p>
            <a:r>
              <a:rPr lang="ja-JP" altLang="en-US" sz="3600" dirty="0" smtClean="0"/>
              <a:t>ただ音の違いだけでなく、プロソディの支援を受けて、子どもは、きっと活用を学んでいる</a:t>
            </a:r>
            <a:endParaRPr kumimoji="1" lang="ja-JP" altLang="en-US" sz="3600" dirty="0"/>
          </a:p>
        </p:txBody>
      </p:sp>
      <p:sp>
        <p:nvSpPr>
          <p:cNvPr id="2" name="テキスト ボックス 1"/>
          <p:cNvSpPr txBox="1"/>
          <p:nvPr/>
        </p:nvSpPr>
        <p:spPr>
          <a:xfrm>
            <a:off x="395536" y="2144472"/>
            <a:ext cx="1296144" cy="523220"/>
          </a:xfrm>
          <a:prstGeom prst="rect">
            <a:avLst/>
          </a:prstGeom>
          <a:noFill/>
        </p:spPr>
        <p:txBody>
          <a:bodyPr wrap="square" rtlCol="0">
            <a:spAutoFit/>
          </a:bodyPr>
          <a:lstStyle/>
          <a:p>
            <a:r>
              <a:rPr lang="ja-JP" altLang="en-US" sz="2800" dirty="0" smtClean="0"/>
              <a:t>また・</a:t>
            </a:r>
            <a:r>
              <a:rPr kumimoji="1" lang="ja-JP" altLang="en-US" sz="2800" dirty="0" smtClean="0"/>
              <a:t>・</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712968" cy="707886"/>
          </a:xfrm>
          <a:prstGeom prst="rect">
            <a:avLst/>
          </a:prstGeom>
          <a:solidFill>
            <a:srgbClr val="FFFF66"/>
          </a:solidFill>
          <a:effectLst>
            <a:glow rad="139700">
              <a:schemeClr val="accent2">
                <a:satMod val="175000"/>
                <a:alpha val="40000"/>
              </a:schemeClr>
            </a:glow>
          </a:effectLst>
        </p:spPr>
        <p:txBody>
          <a:bodyPr wrap="square" rtlCol="0">
            <a:spAutoFit/>
          </a:bodyPr>
          <a:lstStyle/>
          <a:p>
            <a:r>
              <a:rPr lang="ja-JP" altLang="en-US" sz="4000" dirty="0" smtClean="0"/>
              <a:t>生活の中の動詞の学習③：</a:t>
            </a:r>
            <a:r>
              <a:rPr lang="ja-JP" altLang="en-US" sz="3600" dirty="0" smtClean="0"/>
              <a:t>助動詞と活用</a:t>
            </a:r>
            <a:endParaRPr kumimoji="1" lang="ja-JP" altLang="en-US" sz="4400" dirty="0"/>
          </a:p>
        </p:txBody>
      </p:sp>
      <p:sp>
        <p:nvSpPr>
          <p:cNvPr id="5" name="テキスト ボックス 4"/>
          <p:cNvSpPr txBox="1"/>
          <p:nvPr/>
        </p:nvSpPr>
        <p:spPr>
          <a:xfrm>
            <a:off x="467544" y="1268760"/>
            <a:ext cx="8352928" cy="1323439"/>
          </a:xfrm>
          <a:prstGeom prst="rect">
            <a:avLst/>
          </a:prstGeom>
          <a:solidFill>
            <a:srgbClr val="CCFFFF"/>
          </a:solidFill>
          <a:ln>
            <a:solidFill>
              <a:schemeClr val="tx1"/>
            </a:solidFill>
          </a:ln>
          <a:effectLst>
            <a:outerShdw blurRad="50800" dist="114300" dir="5400000" algn="t" rotWithShape="0">
              <a:srgbClr val="FFC000">
                <a:alpha val="40000"/>
              </a:srgbClr>
            </a:outerShdw>
          </a:effectLst>
        </p:spPr>
        <p:txBody>
          <a:bodyPr wrap="square" rtlCol="0">
            <a:spAutoFit/>
          </a:bodyPr>
          <a:lstStyle/>
          <a:p>
            <a:r>
              <a:rPr lang="ja-JP" altLang="en-US" sz="4000" dirty="0" smtClean="0"/>
              <a:t>プロソディーやボディーアクションを</a:t>
            </a:r>
            <a:endParaRPr lang="en-US" altLang="ja-JP" sz="4000" dirty="0" smtClean="0"/>
          </a:p>
          <a:p>
            <a:r>
              <a:rPr lang="ja-JP" altLang="en-US" sz="4000" dirty="0" smtClean="0"/>
              <a:t>　　　　　　　　　　　　　　　豊富に使おう</a:t>
            </a:r>
            <a:endParaRPr kumimoji="1" lang="ja-JP" altLang="en-US" sz="4000" dirty="0"/>
          </a:p>
        </p:txBody>
      </p:sp>
      <p:sp>
        <p:nvSpPr>
          <p:cNvPr id="8" name="テキスト ボックス 7"/>
          <p:cNvSpPr txBox="1"/>
          <p:nvPr/>
        </p:nvSpPr>
        <p:spPr>
          <a:xfrm>
            <a:off x="2195736" y="6457890"/>
            <a:ext cx="4680520" cy="400110"/>
          </a:xfrm>
          <a:prstGeom prst="rect">
            <a:avLst/>
          </a:prstGeom>
          <a:noFill/>
        </p:spPr>
        <p:txBody>
          <a:bodyPr wrap="square" rtlCol="0">
            <a:spAutoFit/>
          </a:bodyPr>
          <a:lstStyle/>
          <a:p>
            <a:r>
              <a:rPr kumimoji="1" lang="ja-JP" altLang="en-US" sz="2000" b="1" dirty="0" smtClean="0"/>
              <a:t>☞　第１７回学習会「プロソディを考える」</a:t>
            </a:r>
            <a:endParaRPr kumimoji="1" lang="ja-JP" altLang="en-US" sz="2000" b="1" dirty="0"/>
          </a:p>
        </p:txBody>
      </p:sp>
      <p:grpSp>
        <p:nvGrpSpPr>
          <p:cNvPr id="2" name="グループ化 33"/>
          <p:cNvGrpSpPr>
            <a:grpSpLocks/>
          </p:cNvGrpSpPr>
          <p:nvPr/>
        </p:nvGrpSpPr>
        <p:grpSpPr bwMode="auto">
          <a:xfrm>
            <a:off x="8172400" y="1124744"/>
            <a:ext cx="720080" cy="864096"/>
            <a:chOff x="7523163" y="1144571"/>
            <a:chExt cx="1225550" cy="2376487"/>
          </a:xfrm>
        </p:grpSpPr>
        <p:sp>
          <p:nvSpPr>
            <p:cNvPr id="10"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2"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3"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4"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5"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6"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17" name="テキスト ボックス 16"/>
          <p:cNvSpPr txBox="1"/>
          <p:nvPr/>
        </p:nvSpPr>
        <p:spPr>
          <a:xfrm>
            <a:off x="179512" y="2852936"/>
            <a:ext cx="5783220" cy="584775"/>
          </a:xfrm>
          <a:prstGeom prst="rect">
            <a:avLst/>
          </a:prstGeom>
          <a:noFill/>
        </p:spPr>
        <p:txBody>
          <a:bodyPr wrap="square" rtlCol="0">
            <a:spAutoFit/>
          </a:bodyPr>
          <a:lstStyle/>
          <a:p>
            <a:r>
              <a:rPr kumimoji="1" lang="ja-JP" altLang="en-US" sz="3200" dirty="0" smtClean="0">
                <a:solidFill>
                  <a:srgbClr val="00B050"/>
                </a:solidFill>
              </a:rPr>
              <a:t>●</a:t>
            </a:r>
            <a:r>
              <a:rPr kumimoji="1" lang="ja-JP" altLang="en-US" sz="3200" dirty="0" smtClean="0">
                <a:solidFill>
                  <a:schemeClr val="accent4"/>
                </a:solidFill>
              </a:rPr>
              <a:t>「</a:t>
            </a:r>
            <a:r>
              <a:rPr kumimoji="1" lang="ja-JP" altLang="en-US" sz="3200" dirty="0" smtClean="0"/>
              <a:t>切っ</a:t>
            </a:r>
            <a:r>
              <a:rPr kumimoji="1" lang="ja-JP" altLang="en-US" sz="3200" dirty="0" smtClean="0">
                <a:solidFill>
                  <a:srgbClr val="C00000"/>
                </a:solidFill>
              </a:rPr>
              <a:t>て</a:t>
            </a:r>
            <a:r>
              <a:rPr kumimoji="1" lang="ja-JP" altLang="en-US" sz="3200" dirty="0" smtClean="0"/>
              <a:t>」「飲ん</a:t>
            </a:r>
            <a:r>
              <a:rPr kumimoji="1" lang="ja-JP" altLang="en-US" sz="3200" dirty="0" smtClean="0">
                <a:solidFill>
                  <a:srgbClr val="C00000"/>
                </a:solidFill>
              </a:rPr>
              <a:t>で</a:t>
            </a:r>
            <a:r>
              <a:rPr kumimoji="1" lang="ja-JP" altLang="en-US" sz="3200" dirty="0" smtClean="0"/>
              <a:t>」</a:t>
            </a:r>
            <a:endParaRPr kumimoji="1" lang="ja-JP" altLang="en-US" sz="3200" dirty="0">
              <a:solidFill>
                <a:srgbClr val="FF0000"/>
              </a:solidFill>
            </a:endParaRPr>
          </a:p>
        </p:txBody>
      </p:sp>
      <p:sp>
        <p:nvSpPr>
          <p:cNvPr id="18" name="テキスト ボックス 17"/>
          <p:cNvSpPr txBox="1"/>
          <p:nvPr/>
        </p:nvSpPr>
        <p:spPr>
          <a:xfrm>
            <a:off x="323528" y="3501008"/>
            <a:ext cx="8257149" cy="461665"/>
          </a:xfrm>
          <a:prstGeom prst="rect">
            <a:avLst/>
          </a:prstGeom>
          <a:noFill/>
        </p:spPr>
        <p:txBody>
          <a:bodyPr wrap="square" rtlCol="0">
            <a:spAutoFit/>
          </a:bodyPr>
          <a:lstStyle/>
          <a:p>
            <a:r>
              <a:rPr kumimoji="1" lang="ja-JP" altLang="en-US" sz="2400" b="1" dirty="0" smtClean="0">
                <a:solidFill>
                  <a:srgbClr val="C00000"/>
                </a:solidFill>
              </a:rPr>
              <a:t>＊</a:t>
            </a:r>
            <a:r>
              <a:rPr kumimoji="1" lang="ja-JP" altLang="en-US" sz="2400" dirty="0" smtClean="0"/>
              <a:t>「</a:t>
            </a:r>
            <a:r>
              <a:rPr lang="ja-JP" altLang="en-US" sz="2400" dirty="0"/>
              <a:t>て</a:t>
            </a:r>
            <a:r>
              <a:rPr kumimoji="1" lang="ja-JP" altLang="en-US" sz="2400" dirty="0" smtClean="0"/>
              <a:t>」の所で、「どうぞ！」のように手を前に差し出す</a:t>
            </a:r>
            <a:endParaRPr kumimoji="1" lang="ja-JP" altLang="en-US" sz="2400" dirty="0"/>
          </a:p>
        </p:txBody>
      </p:sp>
      <p:sp>
        <p:nvSpPr>
          <p:cNvPr id="22" name="テキスト ボックス 21"/>
          <p:cNvSpPr txBox="1"/>
          <p:nvPr/>
        </p:nvSpPr>
        <p:spPr>
          <a:xfrm>
            <a:off x="179512" y="4149080"/>
            <a:ext cx="5328592" cy="584775"/>
          </a:xfrm>
          <a:prstGeom prst="rect">
            <a:avLst/>
          </a:prstGeom>
          <a:noFill/>
        </p:spPr>
        <p:txBody>
          <a:bodyPr wrap="square" rtlCol="0">
            <a:spAutoFit/>
          </a:bodyPr>
          <a:lstStyle/>
          <a:p>
            <a:r>
              <a:rPr kumimoji="1" lang="ja-JP" altLang="en-US" sz="3200" dirty="0" smtClean="0">
                <a:solidFill>
                  <a:srgbClr val="00B050"/>
                </a:solidFill>
              </a:rPr>
              <a:t>●</a:t>
            </a:r>
            <a:r>
              <a:rPr kumimoji="1" lang="ja-JP" altLang="en-US" sz="3200" dirty="0" smtClean="0">
                <a:solidFill>
                  <a:schemeClr val="accent4"/>
                </a:solidFill>
              </a:rPr>
              <a:t>「</a:t>
            </a:r>
            <a:r>
              <a:rPr lang="ja-JP" altLang="en-US" sz="3200" dirty="0" smtClean="0"/>
              <a:t>食べ</a:t>
            </a:r>
            <a:r>
              <a:rPr kumimoji="1" lang="ja-JP" altLang="en-US" sz="3200" dirty="0" smtClean="0">
                <a:solidFill>
                  <a:srgbClr val="C00000"/>
                </a:solidFill>
              </a:rPr>
              <a:t>なー</a:t>
            </a:r>
            <a:r>
              <a:rPr kumimoji="1" lang="ja-JP" altLang="en-US" sz="3200" dirty="0" err="1" smtClean="0">
                <a:solidFill>
                  <a:srgbClr val="C00000"/>
                </a:solidFill>
              </a:rPr>
              <a:t>い</a:t>
            </a:r>
            <a:r>
              <a:rPr kumimoji="1" lang="ja-JP" altLang="en-US" sz="3200" dirty="0" smtClean="0"/>
              <a:t>」「行か</a:t>
            </a:r>
            <a:r>
              <a:rPr kumimoji="1" lang="ja-JP" altLang="en-US" sz="3200" dirty="0" smtClean="0">
                <a:solidFill>
                  <a:srgbClr val="C00000"/>
                </a:solidFill>
              </a:rPr>
              <a:t>なー</a:t>
            </a:r>
            <a:r>
              <a:rPr kumimoji="1" lang="ja-JP" altLang="en-US" sz="3200" dirty="0" err="1" smtClean="0">
                <a:solidFill>
                  <a:srgbClr val="C00000"/>
                </a:solidFill>
              </a:rPr>
              <a:t>い</a:t>
            </a:r>
            <a:r>
              <a:rPr kumimoji="1" lang="ja-JP" altLang="en-US" sz="3200" dirty="0" smtClean="0"/>
              <a:t>」</a:t>
            </a:r>
            <a:endParaRPr kumimoji="1" lang="ja-JP" altLang="en-US" sz="3200" dirty="0">
              <a:solidFill>
                <a:srgbClr val="FF0000"/>
              </a:solidFill>
            </a:endParaRPr>
          </a:p>
        </p:txBody>
      </p:sp>
      <p:sp>
        <p:nvSpPr>
          <p:cNvPr id="23" name="テキスト ボックス 22"/>
          <p:cNvSpPr txBox="1"/>
          <p:nvPr/>
        </p:nvSpPr>
        <p:spPr>
          <a:xfrm>
            <a:off x="323528" y="4797152"/>
            <a:ext cx="8257149" cy="461665"/>
          </a:xfrm>
          <a:prstGeom prst="rect">
            <a:avLst/>
          </a:prstGeom>
          <a:noFill/>
        </p:spPr>
        <p:txBody>
          <a:bodyPr wrap="square" rtlCol="0">
            <a:spAutoFit/>
          </a:bodyPr>
          <a:lstStyle/>
          <a:p>
            <a:r>
              <a:rPr kumimoji="1" lang="ja-JP" altLang="en-US" sz="2400" b="1" dirty="0" smtClean="0">
                <a:solidFill>
                  <a:srgbClr val="C00000"/>
                </a:solidFill>
              </a:rPr>
              <a:t>＊</a:t>
            </a:r>
            <a:r>
              <a:rPr kumimoji="1" lang="ja-JP" altLang="en-US" sz="2400" dirty="0" smtClean="0"/>
              <a:t>「</a:t>
            </a:r>
            <a:r>
              <a:rPr lang="ja-JP" altLang="en-US" sz="2400" dirty="0" smtClean="0"/>
              <a:t>ない</a:t>
            </a:r>
            <a:r>
              <a:rPr kumimoji="1" lang="ja-JP" altLang="en-US" sz="2400" dirty="0" smtClean="0"/>
              <a:t>」の所で、手を左右に振る</a:t>
            </a:r>
            <a:endParaRPr kumimoji="1" lang="ja-JP" altLang="en-US" sz="2400" dirty="0"/>
          </a:p>
        </p:txBody>
      </p:sp>
      <p:sp>
        <p:nvSpPr>
          <p:cNvPr id="24" name="フリーフォーム 23"/>
          <p:cNvSpPr/>
          <p:nvPr/>
        </p:nvSpPr>
        <p:spPr>
          <a:xfrm>
            <a:off x="1828800" y="4151124"/>
            <a:ext cx="1036320" cy="109220"/>
          </a:xfrm>
          <a:custGeom>
            <a:avLst/>
            <a:gdLst>
              <a:gd name="connsiteX0" fmla="*/ 0 w 1036320"/>
              <a:gd name="connsiteY0" fmla="*/ 2540 h 109220"/>
              <a:gd name="connsiteX1" fmla="*/ 746760 w 1036320"/>
              <a:gd name="connsiteY1" fmla="*/ 17780 h 109220"/>
              <a:gd name="connsiteX2" fmla="*/ 1036320 w 1036320"/>
              <a:gd name="connsiteY2" fmla="*/ 109220 h 109220"/>
              <a:gd name="connsiteX3" fmla="*/ 1036320 w 1036320"/>
              <a:gd name="connsiteY3" fmla="*/ 109220 h 109220"/>
            </a:gdLst>
            <a:ahLst/>
            <a:cxnLst>
              <a:cxn ang="0">
                <a:pos x="connsiteX0" y="connsiteY0"/>
              </a:cxn>
              <a:cxn ang="0">
                <a:pos x="connsiteX1" y="connsiteY1"/>
              </a:cxn>
              <a:cxn ang="0">
                <a:pos x="connsiteX2" y="connsiteY2"/>
              </a:cxn>
              <a:cxn ang="0">
                <a:pos x="connsiteX3" y="connsiteY3"/>
              </a:cxn>
            </a:cxnLst>
            <a:rect l="l" t="t" r="r" b="b"/>
            <a:pathLst>
              <a:path w="1036320" h="109220">
                <a:moveTo>
                  <a:pt x="0" y="2540"/>
                </a:moveTo>
                <a:cubicBezTo>
                  <a:pt x="287020" y="1270"/>
                  <a:pt x="574040" y="0"/>
                  <a:pt x="746760" y="17780"/>
                </a:cubicBezTo>
                <a:cubicBezTo>
                  <a:pt x="919480" y="35560"/>
                  <a:pt x="1036320" y="109220"/>
                  <a:pt x="1036320" y="109220"/>
                </a:cubicBezTo>
                <a:lnTo>
                  <a:pt x="1036320" y="109220"/>
                </a:lnTo>
              </a:path>
            </a:pathLst>
          </a:cu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a:off x="4211960" y="4149080"/>
            <a:ext cx="1036320" cy="109220"/>
          </a:xfrm>
          <a:custGeom>
            <a:avLst/>
            <a:gdLst>
              <a:gd name="connsiteX0" fmla="*/ 0 w 1036320"/>
              <a:gd name="connsiteY0" fmla="*/ 2540 h 109220"/>
              <a:gd name="connsiteX1" fmla="*/ 746760 w 1036320"/>
              <a:gd name="connsiteY1" fmla="*/ 17780 h 109220"/>
              <a:gd name="connsiteX2" fmla="*/ 1036320 w 1036320"/>
              <a:gd name="connsiteY2" fmla="*/ 109220 h 109220"/>
              <a:gd name="connsiteX3" fmla="*/ 1036320 w 1036320"/>
              <a:gd name="connsiteY3" fmla="*/ 109220 h 109220"/>
            </a:gdLst>
            <a:ahLst/>
            <a:cxnLst>
              <a:cxn ang="0">
                <a:pos x="connsiteX0" y="connsiteY0"/>
              </a:cxn>
              <a:cxn ang="0">
                <a:pos x="connsiteX1" y="connsiteY1"/>
              </a:cxn>
              <a:cxn ang="0">
                <a:pos x="connsiteX2" y="connsiteY2"/>
              </a:cxn>
              <a:cxn ang="0">
                <a:pos x="connsiteX3" y="connsiteY3"/>
              </a:cxn>
            </a:cxnLst>
            <a:rect l="l" t="t" r="r" b="b"/>
            <a:pathLst>
              <a:path w="1036320" h="109220">
                <a:moveTo>
                  <a:pt x="0" y="2540"/>
                </a:moveTo>
                <a:cubicBezTo>
                  <a:pt x="287020" y="1270"/>
                  <a:pt x="574040" y="0"/>
                  <a:pt x="746760" y="17780"/>
                </a:cubicBezTo>
                <a:cubicBezTo>
                  <a:pt x="919480" y="35560"/>
                  <a:pt x="1036320" y="109220"/>
                  <a:pt x="1036320" y="109220"/>
                </a:cubicBezTo>
                <a:lnTo>
                  <a:pt x="1036320" y="109220"/>
                </a:lnTo>
              </a:path>
            </a:pathLst>
          </a:cu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rot="20914266" flipV="1">
            <a:off x="1815721" y="2725330"/>
            <a:ext cx="183965" cy="183204"/>
          </a:xfrm>
          <a:custGeom>
            <a:avLst/>
            <a:gdLst>
              <a:gd name="connsiteX0" fmla="*/ 0 w 1036320"/>
              <a:gd name="connsiteY0" fmla="*/ 2540 h 109220"/>
              <a:gd name="connsiteX1" fmla="*/ 746760 w 1036320"/>
              <a:gd name="connsiteY1" fmla="*/ 17780 h 109220"/>
              <a:gd name="connsiteX2" fmla="*/ 1036320 w 1036320"/>
              <a:gd name="connsiteY2" fmla="*/ 109220 h 109220"/>
              <a:gd name="connsiteX3" fmla="*/ 1036320 w 1036320"/>
              <a:gd name="connsiteY3" fmla="*/ 109220 h 109220"/>
            </a:gdLst>
            <a:ahLst/>
            <a:cxnLst>
              <a:cxn ang="0">
                <a:pos x="connsiteX0" y="connsiteY0"/>
              </a:cxn>
              <a:cxn ang="0">
                <a:pos x="connsiteX1" y="connsiteY1"/>
              </a:cxn>
              <a:cxn ang="0">
                <a:pos x="connsiteX2" y="connsiteY2"/>
              </a:cxn>
              <a:cxn ang="0">
                <a:pos x="connsiteX3" y="connsiteY3"/>
              </a:cxn>
            </a:cxnLst>
            <a:rect l="l" t="t" r="r" b="b"/>
            <a:pathLst>
              <a:path w="1036320" h="109220">
                <a:moveTo>
                  <a:pt x="0" y="2540"/>
                </a:moveTo>
                <a:cubicBezTo>
                  <a:pt x="287020" y="1270"/>
                  <a:pt x="574040" y="0"/>
                  <a:pt x="746760" y="17780"/>
                </a:cubicBezTo>
                <a:cubicBezTo>
                  <a:pt x="919480" y="35560"/>
                  <a:pt x="1036320" y="109220"/>
                  <a:pt x="1036320" y="109220"/>
                </a:cubicBezTo>
                <a:lnTo>
                  <a:pt x="1036320" y="109220"/>
                </a:lnTo>
              </a:path>
            </a:pathLst>
          </a:cu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rot="20914266" flipV="1">
            <a:off x="3364191" y="2725330"/>
            <a:ext cx="183965" cy="183204"/>
          </a:xfrm>
          <a:custGeom>
            <a:avLst/>
            <a:gdLst>
              <a:gd name="connsiteX0" fmla="*/ 0 w 1036320"/>
              <a:gd name="connsiteY0" fmla="*/ 2540 h 109220"/>
              <a:gd name="connsiteX1" fmla="*/ 746760 w 1036320"/>
              <a:gd name="connsiteY1" fmla="*/ 17780 h 109220"/>
              <a:gd name="connsiteX2" fmla="*/ 1036320 w 1036320"/>
              <a:gd name="connsiteY2" fmla="*/ 109220 h 109220"/>
              <a:gd name="connsiteX3" fmla="*/ 1036320 w 1036320"/>
              <a:gd name="connsiteY3" fmla="*/ 109220 h 109220"/>
            </a:gdLst>
            <a:ahLst/>
            <a:cxnLst>
              <a:cxn ang="0">
                <a:pos x="connsiteX0" y="connsiteY0"/>
              </a:cxn>
              <a:cxn ang="0">
                <a:pos x="connsiteX1" y="connsiteY1"/>
              </a:cxn>
              <a:cxn ang="0">
                <a:pos x="connsiteX2" y="connsiteY2"/>
              </a:cxn>
              <a:cxn ang="0">
                <a:pos x="connsiteX3" y="connsiteY3"/>
              </a:cxn>
            </a:cxnLst>
            <a:rect l="l" t="t" r="r" b="b"/>
            <a:pathLst>
              <a:path w="1036320" h="109220">
                <a:moveTo>
                  <a:pt x="0" y="2540"/>
                </a:moveTo>
                <a:cubicBezTo>
                  <a:pt x="287020" y="1270"/>
                  <a:pt x="574040" y="0"/>
                  <a:pt x="746760" y="17780"/>
                </a:cubicBezTo>
                <a:cubicBezTo>
                  <a:pt x="919480" y="35560"/>
                  <a:pt x="1036320" y="109220"/>
                  <a:pt x="1036320" y="109220"/>
                </a:cubicBezTo>
                <a:lnTo>
                  <a:pt x="1036320" y="109220"/>
                </a:lnTo>
              </a:path>
            </a:pathLst>
          </a:cu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p:cNvSpPr txBox="1"/>
          <p:nvPr/>
        </p:nvSpPr>
        <p:spPr>
          <a:xfrm>
            <a:off x="179512" y="5301208"/>
            <a:ext cx="5783220" cy="584775"/>
          </a:xfrm>
          <a:prstGeom prst="rect">
            <a:avLst/>
          </a:prstGeom>
          <a:noFill/>
        </p:spPr>
        <p:txBody>
          <a:bodyPr wrap="square" rtlCol="0">
            <a:spAutoFit/>
          </a:bodyPr>
          <a:lstStyle/>
          <a:p>
            <a:r>
              <a:rPr kumimoji="1" lang="ja-JP" altLang="en-US" sz="3200" dirty="0" smtClean="0">
                <a:solidFill>
                  <a:srgbClr val="00B050"/>
                </a:solidFill>
              </a:rPr>
              <a:t>●</a:t>
            </a:r>
            <a:r>
              <a:rPr kumimoji="1" lang="ja-JP" altLang="en-US" sz="3200" dirty="0" smtClean="0">
                <a:solidFill>
                  <a:schemeClr val="accent4"/>
                </a:solidFill>
              </a:rPr>
              <a:t>「</a:t>
            </a:r>
            <a:r>
              <a:rPr lang="ja-JP" altLang="en-US" sz="3200" dirty="0" smtClean="0">
                <a:solidFill>
                  <a:schemeClr val="tx2"/>
                </a:solidFill>
              </a:rPr>
              <a:t>書い</a:t>
            </a:r>
            <a:r>
              <a:rPr lang="ja-JP" altLang="en-US" sz="3200" dirty="0" smtClean="0">
                <a:solidFill>
                  <a:srgbClr val="C00000"/>
                </a:solidFill>
              </a:rPr>
              <a:t>た</a:t>
            </a:r>
            <a:r>
              <a:rPr kumimoji="1" lang="ja-JP" altLang="en-US" sz="3200" dirty="0" smtClean="0"/>
              <a:t>」「読ん</a:t>
            </a:r>
            <a:r>
              <a:rPr kumimoji="1" lang="ja-JP" altLang="en-US" sz="3200" dirty="0" smtClean="0">
                <a:solidFill>
                  <a:srgbClr val="C00000"/>
                </a:solidFill>
              </a:rPr>
              <a:t>だ</a:t>
            </a:r>
            <a:r>
              <a:rPr kumimoji="1" lang="ja-JP" altLang="en-US" sz="3200" dirty="0" smtClean="0"/>
              <a:t>」</a:t>
            </a:r>
            <a:endParaRPr kumimoji="1" lang="ja-JP" altLang="en-US" sz="3200" dirty="0">
              <a:solidFill>
                <a:srgbClr val="FF0000"/>
              </a:solidFill>
            </a:endParaRPr>
          </a:p>
        </p:txBody>
      </p:sp>
      <p:sp>
        <p:nvSpPr>
          <p:cNvPr id="42" name="テキスト ボックス 41"/>
          <p:cNvSpPr txBox="1"/>
          <p:nvPr/>
        </p:nvSpPr>
        <p:spPr>
          <a:xfrm>
            <a:off x="323528" y="5805264"/>
            <a:ext cx="8257149" cy="461665"/>
          </a:xfrm>
          <a:prstGeom prst="rect">
            <a:avLst/>
          </a:prstGeom>
          <a:noFill/>
        </p:spPr>
        <p:txBody>
          <a:bodyPr wrap="square" rtlCol="0">
            <a:spAutoFit/>
          </a:bodyPr>
          <a:lstStyle/>
          <a:p>
            <a:r>
              <a:rPr kumimoji="1" lang="ja-JP" altLang="en-US" sz="2400" b="1" dirty="0" smtClean="0">
                <a:solidFill>
                  <a:srgbClr val="C00000"/>
                </a:solidFill>
              </a:rPr>
              <a:t>＊</a:t>
            </a:r>
            <a:r>
              <a:rPr kumimoji="1" lang="ja-JP" altLang="en-US" sz="2400" dirty="0" smtClean="0"/>
              <a:t>「</a:t>
            </a:r>
            <a:r>
              <a:rPr lang="ja-JP" altLang="en-US" sz="2400" dirty="0" smtClean="0"/>
              <a:t>た</a:t>
            </a:r>
            <a:r>
              <a:rPr kumimoji="1" lang="ja-JP" altLang="en-US" sz="2400" dirty="0" smtClean="0"/>
              <a:t>」の所で、手を下に向かって押す</a:t>
            </a:r>
            <a:endParaRPr kumimoji="1" lang="ja-JP" altLang="en-US" sz="2400" dirty="0"/>
          </a:p>
        </p:txBody>
      </p:sp>
      <p:grpSp>
        <p:nvGrpSpPr>
          <p:cNvPr id="68" name="グループ化 67"/>
          <p:cNvGrpSpPr/>
          <p:nvPr/>
        </p:nvGrpSpPr>
        <p:grpSpPr>
          <a:xfrm>
            <a:off x="7164288" y="2996952"/>
            <a:ext cx="1152128" cy="792088"/>
            <a:chOff x="7164288" y="2996952"/>
            <a:chExt cx="1152128" cy="792088"/>
          </a:xfrm>
        </p:grpSpPr>
        <p:grpSp>
          <p:nvGrpSpPr>
            <p:cNvPr id="59" name="グループ化 58"/>
            <p:cNvGrpSpPr/>
            <p:nvPr/>
          </p:nvGrpSpPr>
          <p:grpSpPr>
            <a:xfrm>
              <a:off x="7164288" y="2996952"/>
              <a:ext cx="1152128" cy="707886"/>
              <a:chOff x="7164288" y="2996952"/>
              <a:chExt cx="1152128" cy="707886"/>
            </a:xfrm>
          </p:grpSpPr>
          <p:sp>
            <p:nvSpPr>
              <p:cNvPr id="6" name="テキスト ボックス 5"/>
              <p:cNvSpPr txBox="1"/>
              <p:nvPr/>
            </p:nvSpPr>
            <p:spPr>
              <a:xfrm>
                <a:off x="7164288" y="2996952"/>
                <a:ext cx="1152128" cy="707886"/>
              </a:xfrm>
              <a:prstGeom prst="rect">
                <a:avLst/>
              </a:prstGeom>
              <a:solidFill>
                <a:srgbClr val="FFD9FF"/>
              </a:solidFill>
              <a:ln>
                <a:noFill/>
              </a:ln>
              <a:effectLst>
                <a:softEdge rad="127000"/>
              </a:effectLst>
            </p:spPr>
            <p:txBody>
              <a:bodyPr wrap="square" rtlCol="0">
                <a:spAutoFit/>
              </a:bodyPr>
              <a:lstStyle/>
              <a:p>
                <a:endParaRPr kumimoji="1" lang="ja-JP" altLang="en-US" sz="4000" dirty="0"/>
              </a:p>
            </p:txBody>
          </p:sp>
          <p:grpSp>
            <p:nvGrpSpPr>
              <p:cNvPr id="19" name="グループ化 18"/>
              <p:cNvGrpSpPr/>
              <p:nvPr/>
            </p:nvGrpSpPr>
            <p:grpSpPr>
              <a:xfrm rot="2405763">
                <a:off x="7466410" y="2998223"/>
                <a:ext cx="469188" cy="662172"/>
                <a:chOff x="7956104" y="2898740"/>
                <a:chExt cx="469188" cy="662172"/>
              </a:xfrm>
            </p:grpSpPr>
            <p:sp>
              <p:nvSpPr>
                <p:cNvPr id="20" name="フリーフォーム 19"/>
                <p:cNvSpPr/>
                <p:nvPr/>
              </p:nvSpPr>
              <p:spPr>
                <a:xfrm>
                  <a:off x="7956104" y="3231778"/>
                  <a:ext cx="337458" cy="329134"/>
                </a:xfrm>
                <a:custGeom>
                  <a:avLst/>
                  <a:gdLst>
                    <a:gd name="connsiteX0" fmla="*/ 141515 w 337458"/>
                    <a:gd name="connsiteY0" fmla="*/ 32657 h 402771"/>
                    <a:gd name="connsiteX1" fmla="*/ 76200 w 337458"/>
                    <a:gd name="connsiteY1" fmla="*/ 65314 h 402771"/>
                    <a:gd name="connsiteX2" fmla="*/ 43543 w 337458"/>
                    <a:gd name="connsiteY2" fmla="*/ 76200 h 402771"/>
                    <a:gd name="connsiteX3" fmla="*/ 21772 w 337458"/>
                    <a:gd name="connsiteY3" fmla="*/ 108857 h 402771"/>
                    <a:gd name="connsiteX4" fmla="*/ 119743 w 337458"/>
                    <a:gd name="connsiteY4" fmla="*/ 119743 h 402771"/>
                    <a:gd name="connsiteX5" fmla="*/ 108858 w 337458"/>
                    <a:gd name="connsiteY5" fmla="*/ 152400 h 402771"/>
                    <a:gd name="connsiteX6" fmla="*/ 0 w 337458"/>
                    <a:gd name="connsiteY6" fmla="*/ 250371 h 402771"/>
                    <a:gd name="connsiteX7" fmla="*/ 21772 w 337458"/>
                    <a:gd name="connsiteY7" fmla="*/ 326571 h 402771"/>
                    <a:gd name="connsiteX8" fmla="*/ 54429 w 337458"/>
                    <a:gd name="connsiteY8" fmla="*/ 381000 h 402771"/>
                    <a:gd name="connsiteX9" fmla="*/ 97972 w 337458"/>
                    <a:gd name="connsiteY9" fmla="*/ 402771 h 402771"/>
                    <a:gd name="connsiteX10" fmla="*/ 206829 w 337458"/>
                    <a:gd name="connsiteY10" fmla="*/ 391886 h 402771"/>
                    <a:gd name="connsiteX11" fmla="*/ 239486 w 337458"/>
                    <a:gd name="connsiteY11" fmla="*/ 337457 h 402771"/>
                    <a:gd name="connsiteX12" fmla="*/ 261258 w 337458"/>
                    <a:gd name="connsiteY12" fmla="*/ 272143 h 402771"/>
                    <a:gd name="connsiteX13" fmla="*/ 283029 w 337458"/>
                    <a:gd name="connsiteY13" fmla="*/ 228600 h 402771"/>
                    <a:gd name="connsiteX14" fmla="*/ 304800 w 337458"/>
                    <a:gd name="connsiteY14" fmla="*/ 163286 h 402771"/>
                    <a:gd name="connsiteX15" fmla="*/ 337458 w 337458"/>
                    <a:gd name="connsiteY15" fmla="*/ 97971 h 402771"/>
                    <a:gd name="connsiteX16" fmla="*/ 326572 w 337458"/>
                    <a:gd name="connsiteY16" fmla="*/ 65314 h 402771"/>
                    <a:gd name="connsiteX17" fmla="*/ 228600 w 337458"/>
                    <a:gd name="connsiteY17" fmla="*/ 10886 h 402771"/>
                    <a:gd name="connsiteX18" fmla="*/ 185058 w 337458"/>
                    <a:gd name="connsiteY18" fmla="*/ 0 h 402771"/>
                    <a:gd name="connsiteX19" fmla="*/ 141515 w 337458"/>
                    <a:gd name="connsiteY19" fmla="*/ 21771 h 402771"/>
                    <a:gd name="connsiteX20" fmla="*/ 141515 w 337458"/>
                    <a:gd name="connsiteY20" fmla="*/ 32657 h 40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458" h="402771">
                      <a:moveTo>
                        <a:pt x="141515" y="32657"/>
                      </a:moveTo>
                      <a:cubicBezTo>
                        <a:pt x="130629" y="39914"/>
                        <a:pt x="98443" y="55428"/>
                        <a:pt x="76200" y="65314"/>
                      </a:cubicBezTo>
                      <a:cubicBezTo>
                        <a:pt x="65714" y="69974"/>
                        <a:pt x="52503" y="69032"/>
                        <a:pt x="43543" y="76200"/>
                      </a:cubicBezTo>
                      <a:cubicBezTo>
                        <a:pt x="33327" y="84373"/>
                        <a:pt x="29029" y="97971"/>
                        <a:pt x="21772" y="108857"/>
                      </a:cubicBezTo>
                      <a:cubicBezTo>
                        <a:pt x="47299" y="185437"/>
                        <a:pt x="8021" y="103782"/>
                        <a:pt x="119743" y="119743"/>
                      </a:cubicBezTo>
                      <a:cubicBezTo>
                        <a:pt x="131102" y="121366"/>
                        <a:pt x="116026" y="143440"/>
                        <a:pt x="108858" y="152400"/>
                      </a:cubicBezTo>
                      <a:cubicBezTo>
                        <a:pt x="60028" y="213438"/>
                        <a:pt x="49209" y="217567"/>
                        <a:pt x="0" y="250371"/>
                      </a:cubicBezTo>
                      <a:cubicBezTo>
                        <a:pt x="7257" y="275771"/>
                        <a:pt x="14181" y="301269"/>
                        <a:pt x="21772" y="326571"/>
                      </a:cubicBezTo>
                      <a:cubicBezTo>
                        <a:pt x="29960" y="353863"/>
                        <a:pt x="29861" y="364621"/>
                        <a:pt x="54429" y="381000"/>
                      </a:cubicBezTo>
                      <a:cubicBezTo>
                        <a:pt x="67931" y="390001"/>
                        <a:pt x="83458" y="395514"/>
                        <a:pt x="97972" y="402771"/>
                      </a:cubicBezTo>
                      <a:cubicBezTo>
                        <a:pt x="134258" y="399143"/>
                        <a:pt x="173719" y="407168"/>
                        <a:pt x="206829" y="391886"/>
                      </a:cubicBezTo>
                      <a:cubicBezTo>
                        <a:pt x="226040" y="383020"/>
                        <a:pt x="230731" y="356719"/>
                        <a:pt x="239486" y="337457"/>
                      </a:cubicBezTo>
                      <a:cubicBezTo>
                        <a:pt x="248982" y="316565"/>
                        <a:pt x="250995" y="292669"/>
                        <a:pt x="261258" y="272143"/>
                      </a:cubicBezTo>
                      <a:cubicBezTo>
                        <a:pt x="268515" y="257629"/>
                        <a:pt x="277002" y="243667"/>
                        <a:pt x="283029" y="228600"/>
                      </a:cubicBezTo>
                      <a:cubicBezTo>
                        <a:pt x="291552" y="207292"/>
                        <a:pt x="292070" y="182381"/>
                        <a:pt x="304800" y="163286"/>
                      </a:cubicBezTo>
                      <a:cubicBezTo>
                        <a:pt x="332937" y="121081"/>
                        <a:pt x="322435" y="143040"/>
                        <a:pt x="337458" y="97971"/>
                      </a:cubicBezTo>
                      <a:cubicBezTo>
                        <a:pt x="333829" y="87085"/>
                        <a:pt x="334686" y="73428"/>
                        <a:pt x="326572" y="65314"/>
                      </a:cubicBezTo>
                      <a:cubicBezTo>
                        <a:pt x="295379" y="34121"/>
                        <a:pt x="266931" y="21838"/>
                        <a:pt x="228600" y="10886"/>
                      </a:cubicBezTo>
                      <a:cubicBezTo>
                        <a:pt x="214215" y="6776"/>
                        <a:pt x="199572" y="3629"/>
                        <a:pt x="185058" y="0"/>
                      </a:cubicBezTo>
                      <a:cubicBezTo>
                        <a:pt x="170544" y="7257"/>
                        <a:pt x="155017" y="12770"/>
                        <a:pt x="141515" y="21771"/>
                      </a:cubicBezTo>
                      <a:cubicBezTo>
                        <a:pt x="132975" y="27464"/>
                        <a:pt x="152401" y="25400"/>
                        <a:pt x="141515" y="32657"/>
                      </a:cubicBezTo>
                      <a:close/>
                    </a:path>
                  </a:pathLst>
                </a:custGeom>
                <a:solidFill>
                  <a:srgbClr val="FFFF6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rot="18218304">
                  <a:off x="8090078" y="3016202"/>
                  <a:ext cx="452675" cy="217752"/>
                </a:xfrm>
                <a:prstGeom prst="rect">
                  <a:avLst/>
                </a:prstGeom>
                <a:solidFill>
                  <a:srgbClr val="00B0F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p:cNvGrpSpPr/>
            <p:nvPr/>
          </p:nvGrpSpPr>
          <p:grpSpPr>
            <a:xfrm>
              <a:off x="7596337" y="3645024"/>
              <a:ext cx="432048" cy="144016"/>
              <a:chOff x="7812360" y="4221088"/>
              <a:chExt cx="720080" cy="288032"/>
            </a:xfrm>
          </p:grpSpPr>
          <p:cxnSp>
            <p:nvCxnSpPr>
              <p:cNvPr id="44" name="直線コネクタ 43"/>
              <p:cNvCxnSpPr/>
              <p:nvPr/>
            </p:nvCxnSpPr>
            <p:spPr>
              <a:xfrm flipV="1">
                <a:off x="7812360" y="4221088"/>
                <a:ext cx="648072"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8028384" y="4293096"/>
                <a:ext cx="504056"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grpSp>
        <p:nvGrpSpPr>
          <p:cNvPr id="67" name="グループ化 66"/>
          <p:cNvGrpSpPr/>
          <p:nvPr/>
        </p:nvGrpSpPr>
        <p:grpSpPr>
          <a:xfrm>
            <a:off x="5436096" y="4149080"/>
            <a:ext cx="1235181" cy="888642"/>
            <a:chOff x="5436096" y="4149080"/>
            <a:chExt cx="1235181" cy="888642"/>
          </a:xfrm>
        </p:grpSpPr>
        <p:grpSp>
          <p:nvGrpSpPr>
            <p:cNvPr id="60" name="グループ化 59"/>
            <p:cNvGrpSpPr/>
            <p:nvPr/>
          </p:nvGrpSpPr>
          <p:grpSpPr>
            <a:xfrm>
              <a:off x="5436096" y="4293096"/>
              <a:ext cx="1235181" cy="707886"/>
              <a:chOff x="5436096" y="4293096"/>
              <a:chExt cx="1235181" cy="707886"/>
            </a:xfrm>
          </p:grpSpPr>
          <p:sp>
            <p:nvSpPr>
              <p:cNvPr id="73" name="テキスト ボックス 72"/>
              <p:cNvSpPr txBox="1"/>
              <p:nvPr/>
            </p:nvSpPr>
            <p:spPr>
              <a:xfrm>
                <a:off x="5436096" y="4293096"/>
                <a:ext cx="1152128" cy="707886"/>
              </a:xfrm>
              <a:prstGeom prst="rect">
                <a:avLst/>
              </a:prstGeom>
              <a:solidFill>
                <a:srgbClr val="FFD9FF"/>
              </a:solidFill>
              <a:ln>
                <a:noFill/>
              </a:ln>
              <a:effectLst>
                <a:softEdge rad="127000"/>
              </a:effectLst>
            </p:spPr>
            <p:txBody>
              <a:bodyPr wrap="square" rtlCol="0">
                <a:spAutoFit/>
              </a:bodyPr>
              <a:lstStyle/>
              <a:p>
                <a:endParaRPr kumimoji="1" lang="ja-JP" altLang="en-US" sz="4000" dirty="0"/>
              </a:p>
            </p:txBody>
          </p:sp>
          <p:grpSp>
            <p:nvGrpSpPr>
              <p:cNvPr id="34" name="グループ化 33"/>
              <p:cNvGrpSpPr/>
              <p:nvPr/>
            </p:nvGrpSpPr>
            <p:grpSpPr>
              <a:xfrm rot="6508413">
                <a:off x="5661870" y="4361433"/>
                <a:ext cx="469188" cy="662172"/>
                <a:chOff x="7956104" y="2898740"/>
                <a:chExt cx="469188" cy="662172"/>
              </a:xfrm>
            </p:grpSpPr>
            <p:sp>
              <p:nvSpPr>
                <p:cNvPr id="35" name="フリーフォーム 34"/>
                <p:cNvSpPr/>
                <p:nvPr/>
              </p:nvSpPr>
              <p:spPr>
                <a:xfrm>
                  <a:off x="7956104" y="3231778"/>
                  <a:ext cx="337458" cy="329134"/>
                </a:xfrm>
                <a:custGeom>
                  <a:avLst/>
                  <a:gdLst>
                    <a:gd name="connsiteX0" fmla="*/ 141515 w 337458"/>
                    <a:gd name="connsiteY0" fmla="*/ 32657 h 402771"/>
                    <a:gd name="connsiteX1" fmla="*/ 76200 w 337458"/>
                    <a:gd name="connsiteY1" fmla="*/ 65314 h 402771"/>
                    <a:gd name="connsiteX2" fmla="*/ 43543 w 337458"/>
                    <a:gd name="connsiteY2" fmla="*/ 76200 h 402771"/>
                    <a:gd name="connsiteX3" fmla="*/ 21772 w 337458"/>
                    <a:gd name="connsiteY3" fmla="*/ 108857 h 402771"/>
                    <a:gd name="connsiteX4" fmla="*/ 119743 w 337458"/>
                    <a:gd name="connsiteY4" fmla="*/ 119743 h 402771"/>
                    <a:gd name="connsiteX5" fmla="*/ 108858 w 337458"/>
                    <a:gd name="connsiteY5" fmla="*/ 152400 h 402771"/>
                    <a:gd name="connsiteX6" fmla="*/ 0 w 337458"/>
                    <a:gd name="connsiteY6" fmla="*/ 250371 h 402771"/>
                    <a:gd name="connsiteX7" fmla="*/ 21772 w 337458"/>
                    <a:gd name="connsiteY7" fmla="*/ 326571 h 402771"/>
                    <a:gd name="connsiteX8" fmla="*/ 54429 w 337458"/>
                    <a:gd name="connsiteY8" fmla="*/ 381000 h 402771"/>
                    <a:gd name="connsiteX9" fmla="*/ 97972 w 337458"/>
                    <a:gd name="connsiteY9" fmla="*/ 402771 h 402771"/>
                    <a:gd name="connsiteX10" fmla="*/ 206829 w 337458"/>
                    <a:gd name="connsiteY10" fmla="*/ 391886 h 402771"/>
                    <a:gd name="connsiteX11" fmla="*/ 239486 w 337458"/>
                    <a:gd name="connsiteY11" fmla="*/ 337457 h 402771"/>
                    <a:gd name="connsiteX12" fmla="*/ 261258 w 337458"/>
                    <a:gd name="connsiteY12" fmla="*/ 272143 h 402771"/>
                    <a:gd name="connsiteX13" fmla="*/ 283029 w 337458"/>
                    <a:gd name="connsiteY13" fmla="*/ 228600 h 402771"/>
                    <a:gd name="connsiteX14" fmla="*/ 304800 w 337458"/>
                    <a:gd name="connsiteY14" fmla="*/ 163286 h 402771"/>
                    <a:gd name="connsiteX15" fmla="*/ 337458 w 337458"/>
                    <a:gd name="connsiteY15" fmla="*/ 97971 h 402771"/>
                    <a:gd name="connsiteX16" fmla="*/ 326572 w 337458"/>
                    <a:gd name="connsiteY16" fmla="*/ 65314 h 402771"/>
                    <a:gd name="connsiteX17" fmla="*/ 228600 w 337458"/>
                    <a:gd name="connsiteY17" fmla="*/ 10886 h 402771"/>
                    <a:gd name="connsiteX18" fmla="*/ 185058 w 337458"/>
                    <a:gd name="connsiteY18" fmla="*/ 0 h 402771"/>
                    <a:gd name="connsiteX19" fmla="*/ 141515 w 337458"/>
                    <a:gd name="connsiteY19" fmla="*/ 21771 h 402771"/>
                    <a:gd name="connsiteX20" fmla="*/ 141515 w 337458"/>
                    <a:gd name="connsiteY20" fmla="*/ 32657 h 40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458" h="402771">
                      <a:moveTo>
                        <a:pt x="141515" y="32657"/>
                      </a:moveTo>
                      <a:cubicBezTo>
                        <a:pt x="130629" y="39914"/>
                        <a:pt x="98443" y="55428"/>
                        <a:pt x="76200" y="65314"/>
                      </a:cubicBezTo>
                      <a:cubicBezTo>
                        <a:pt x="65714" y="69974"/>
                        <a:pt x="52503" y="69032"/>
                        <a:pt x="43543" y="76200"/>
                      </a:cubicBezTo>
                      <a:cubicBezTo>
                        <a:pt x="33327" y="84373"/>
                        <a:pt x="29029" y="97971"/>
                        <a:pt x="21772" y="108857"/>
                      </a:cubicBezTo>
                      <a:cubicBezTo>
                        <a:pt x="47299" y="185437"/>
                        <a:pt x="8021" y="103782"/>
                        <a:pt x="119743" y="119743"/>
                      </a:cubicBezTo>
                      <a:cubicBezTo>
                        <a:pt x="131102" y="121366"/>
                        <a:pt x="116026" y="143440"/>
                        <a:pt x="108858" y="152400"/>
                      </a:cubicBezTo>
                      <a:cubicBezTo>
                        <a:pt x="60028" y="213438"/>
                        <a:pt x="49209" y="217567"/>
                        <a:pt x="0" y="250371"/>
                      </a:cubicBezTo>
                      <a:cubicBezTo>
                        <a:pt x="7257" y="275771"/>
                        <a:pt x="14181" y="301269"/>
                        <a:pt x="21772" y="326571"/>
                      </a:cubicBezTo>
                      <a:cubicBezTo>
                        <a:pt x="29960" y="353863"/>
                        <a:pt x="29861" y="364621"/>
                        <a:pt x="54429" y="381000"/>
                      </a:cubicBezTo>
                      <a:cubicBezTo>
                        <a:pt x="67931" y="390001"/>
                        <a:pt x="83458" y="395514"/>
                        <a:pt x="97972" y="402771"/>
                      </a:cubicBezTo>
                      <a:cubicBezTo>
                        <a:pt x="134258" y="399143"/>
                        <a:pt x="173719" y="407168"/>
                        <a:pt x="206829" y="391886"/>
                      </a:cubicBezTo>
                      <a:cubicBezTo>
                        <a:pt x="226040" y="383020"/>
                        <a:pt x="230731" y="356719"/>
                        <a:pt x="239486" y="337457"/>
                      </a:cubicBezTo>
                      <a:cubicBezTo>
                        <a:pt x="248982" y="316565"/>
                        <a:pt x="250995" y="292669"/>
                        <a:pt x="261258" y="272143"/>
                      </a:cubicBezTo>
                      <a:cubicBezTo>
                        <a:pt x="268515" y="257629"/>
                        <a:pt x="277002" y="243667"/>
                        <a:pt x="283029" y="228600"/>
                      </a:cubicBezTo>
                      <a:cubicBezTo>
                        <a:pt x="291552" y="207292"/>
                        <a:pt x="292070" y="182381"/>
                        <a:pt x="304800" y="163286"/>
                      </a:cubicBezTo>
                      <a:cubicBezTo>
                        <a:pt x="332937" y="121081"/>
                        <a:pt x="322435" y="143040"/>
                        <a:pt x="337458" y="97971"/>
                      </a:cubicBezTo>
                      <a:cubicBezTo>
                        <a:pt x="333829" y="87085"/>
                        <a:pt x="334686" y="73428"/>
                        <a:pt x="326572" y="65314"/>
                      </a:cubicBezTo>
                      <a:cubicBezTo>
                        <a:pt x="295379" y="34121"/>
                        <a:pt x="266931" y="21838"/>
                        <a:pt x="228600" y="10886"/>
                      </a:cubicBezTo>
                      <a:cubicBezTo>
                        <a:pt x="214215" y="6776"/>
                        <a:pt x="199572" y="3629"/>
                        <a:pt x="185058" y="0"/>
                      </a:cubicBezTo>
                      <a:cubicBezTo>
                        <a:pt x="170544" y="7257"/>
                        <a:pt x="155017" y="12770"/>
                        <a:pt x="141515" y="21771"/>
                      </a:cubicBezTo>
                      <a:cubicBezTo>
                        <a:pt x="132975" y="27464"/>
                        <a:pt x="152401" y="25400"/>
                        <a:pt x="141515" y="32657"/>
                      </a:cubicBezTo>
                      <a:close/>
                    </a:path>
                  </a:pathLst>
                </a:custGeom>
                <a:solidFill>
                  <a:srgbClr val="FFFF6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rot="18218304">
                  <a:off x="8090078" y="3016202"/>
                  <a:ext cx="452675" cy="217752"/>
                </a:xfrm>
                <a:prstGeom prst="rect">
                  <a:avLst/>
                </a:prstGeom>
                <a:solidFill>
                  <a:srgbClr val="00B0F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rot="8097905">
                <a:off x="6105597" y="4217948"/>
                <a:ext cx="469188" cy="662172"/>
                <a:chOff x="7956104" y="2898740"/>
                <a:chExt cx="469188" cy="662172"/>
              </a:xfrm>
            </p:grpSpPr>
            <p:sp>
              <p:nvSpPr>
                <p:cNvPr id="38" name="フリーフォーム 37"/>
                <p:cNvSpPr/>
                <p:nvPr/>
              </p:nvSpPr>
              <p:spPr>
                <a:xfrm>
                  <a:off x="7956104" y="3231778"/>
                  <a:ext cx="337458" cy="329134"/>
                </a:xfrm>
                <a:custGeom>
                  <a:avLst/>
                  <a:gdLst>
                    <a:gd name="connsiteX0" fmla="*/ 141515 w 337458"/>
                    <a:gd name="connsiteY0" fmla="*/ 32657 h 402771"/>
                    <a:gd name="connsiteX1" fmla="*/ 76200 w 337458"/>
                    <a:gd name="connsiteY1" fmla="*/ 65314 h 402771"/>
                    <a:gd name="connsiteX2" fmla="*/ 43543 w 337458"/>
                    <a:gd name="connsiteY2" fmla="*/ 76200 h 402771"/>
                    <a:gd name="connsiteX3" fmla="*/ 21772 w 337458"/>
                    <a:gd name="connsiteY3" fmla="*/ 108857 h 402771"/>
                    <a:gd name="connsiteX4" fmla="*/ 119743 w 337458"/>
                    <a:gd name="connsiteY4" fmla="*/ 119743 h 402771"/>
                    <a:gd name="connsiteX5" fmla="*/ 108858 w 337458"/>
                    <a:gd name="connsiteY5" fmla="*/ 152400 h 402771"/>
                    <a:gd name="connsiteX6" fmla="*/ 0 w 337458"/>
                    <a:gd name="connsiteY6" fmla="*/ 250371 h 402771"/>
                    <a:gd name="connsiteX7" fmla="*/ 21772 w 337458"/>
                    <a:gd name="connsiteY7" fmla="*/ 326571 h 402771"/>
                    <a:gd name="connsiteX8" fmla="*/ 54429 w 337458"/>
                    <a:gd name="connsiteY8" fmla="*/ 381000 h 402771"/>
                    <a:gd name="connsiteX9" fmla="*/ 97972 w 337458"/>
                    <a:gd name="connsiteY9" fmla="*/ 402771 h 402771"/>
                    <a:gd name="connsiteX10" fmla="*/ 206829 w 337458"/>
                    <a:gd name="connsiteY10" fmla="*/ 391886 h 402771"/>
                    <a:gd name="connsiteX11" fmla="*/ 239486 w 337458"/>
                    <a:gd name="connsiteY11" fmla="*/ 337457 h 402771"/>
                    <a:gd name="connsiteX12" fmla="*/ 261258 w 337458"/>
                    <a:gd name="connsiteY12" fmla="*/ 272143 h 402771"/>
                    <a:gd name="connsiteX13" fmla="*/ 283029 w 337458"/>
                    <a:gd name="connsiteY13" fmla="*/ 228600 h 402771"/>
                    <a:gd name="connsiteX14" fmla="*/ 304800 w 337458"/>
                    <a:gd name="connsiteY14" fmla="*/ 163286 h 402771"/>
                    <a:gd name="connsiteX15" fmla="*/ 337458 w 337458"/>
                    <a:gd name="connsiteY15" fmla="*/ 97971 h 402771"/>
                    <a:gd name="connsiteX16" fmla="*/ 326572 w 337458"/>
                    <a:gd name="connsiteY16" fmla="*/ 65314 h 402771"/>
                    <a:gd name="connsiteX17" fmla="*/ 228600 w 337458"/>
                    <a:gd name="connsiteY17" fmla="*/ 10886 h 402771"/>
                    <a:gd name="connsiteX18" fmla="*/ 185058 w 337458"/>
                    <a:gd name="connsiteY18" fmla="*/ 0 h 402771"/>
                    <a:gd name="connsiteX19" fmla="*/ 141515 w 337458"/>
                    <a:gd name="connsiteY19" fmla="*/ 21771 h 402771"/>
                    <a:gd name="connsiteX20" fmla="*/ 141515 w 337458"/>
                    <a:gd name="connsiteY20" fmla="*/ 32657 h 40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458" h="402771">
                      <a:moveTo>
                        <a:pt x="141515" y="32657"/>
                      </a:moveTo>
                      <a:cubicBezTo>
                        <a:pt x="130629" y="39914"/>
                        <a:pt x="98443" y="55428"/>
                        <a:pt x="76200" y="65314"/>
                      </a:cubicBezTo>
                      <a:cubicBezTo>
                        <a:pt x="65714" y="69974"/>
                        <a:pt x="52503" y="69032"/>
                        <a:pt x="43543" y="76200"/>
                      </a:cubicBezTo>
                      <a:cubicBezTo>
                        <a:pt x="33327" y="84373"/>
                        <a:pt x="29029" y="97971"/>
                        <a:pt x="21772" y="108857"/>
                      </a:cubicBezTo>
                      <a:cubicBezTo>
                        <a:pt x="47299" y="185437"/>
                        <a:pt x="8021" y="103782"/>
                        <a:pt x="119743" y="119743"/>
                      </a:cubicBezTo>
                      <a:cubicBezTo>
                        <a:pt x="131102" y="121366"/>
                        <a:pt x="116026" y="143440"/>
                        <a:pt x="108858" y="152400"/>
                      </a:cubicBezTo>
                      <a:cubicBezTo>
                        <a:pt x="60028" y="213438"/>
                        <a:pt x="49209" y="217567"/>
                        <a:pt x="0" y="250371"/>
                      </a:cubicBezTo>
                      <a:cubicBezTo>
                        <a:pt x="7257" y="275771"/>
                        <a:pt x="14181" y="301269"/>
                        <a:pt x="21772" y="326571"/>
                      </a:cubicBezTo>
                      <a:cubicBezTo>
                        <a:pt x="29960" y="353863"/>
                        <a:pt x="29861" y="364621"/>
                        <a:pt x="54429" y="381000"/>
                      </a:cubicBezTo>
                      <a:cubicBezTo>
                        <a:pt x="67931" y="390001"/>
                        <a:pt x="83458" y="395514"/>
                        <a:pt x="97972" y="402771"/>
                      </a:cubicBezTo>
                      <a:cubicBezTo>
                        <a:pt x="134258" y="399143"/>
                        <a:pt x="173719" y="407168"/>
                        <a:pt x="206829" y="391886"/>
                      </a:cubicBezTo>
                      <a:cubicBezTo>
                        <a:pt x="226040" y="383020"/>
                        <a:pt x="230731" y="356719"/>
                        <a:pt x="239486" y="337457"/>
                      </a:cubicBezTo>
                      <a:cubicBezTo>
                        <a:pt x="248982" y="316565"/>
                        <a:pt x="250995" y="292669"/>
                        <a:pt x="261258" y="272143"/>
                      </a:cubicBezTo>
                      <a:cubicBezTo>
                        <a:pt x="268515" y="257629"/>
                        <a:pt x="277002" y="243667"/>
                        <a:pt x="283029" y="228600"/>
                      </a:cubicBezTo>
                      <a:cubicBezTo>
                        <a:pt x="291552" y="207292"/>
                        <a:pt x="292070" y="182381"/>
                        <a:pt x="304800" y="163286"/>
                      </a:cubicBezTo>
                      <a:cubicBezTo>
                        <a:pt x="332937" y="121081"/>
                        <a:pt x="322435" y="143040"/>
                        <a:pt x="337458" y="97971"/>
                      </a:cubicBezTo>
                      <a:cubicBezTo>
                        <a:pt x="333829" y="87085"/>
                        <a:pt x="334686" y="73428"/>
                        <a:pt x="326572" y="65314"/>
                      </a:cubicBezTo>
                      <a:cubicBezTo>
                        <a:pt x="295379" y="34121"/>
                        <a:pt x="266931" y="21838"/>
                        <a:pt x="228600" y="10886"/>
                      </a:cubicBezTo>
                      <a:cubicBezTo>
                        <a:pt x="214215" y="6776"/>
                        <a:pt x="199572" y="3629"/>
                        <a:pt x="185058" y="0"/>
                      </a:cubicBezTo>
                      <a:cubicBezTo>
                        <a:pt x="170544" y="7257"/>
                        <a:pt x="155017" y="12770"/>
                        <a:pt x="141515" y="21771"/>
                      </a:cubicBezTo>
                      <a:cubicBezTo>
                        <a:pt x="132975" y="27464"/>
                        <a:pt x="152401" y="25400"/>
                        <a:pt x="141515" y="32657"/>
                      </a:cubicBezTo>
                      <a:close/>
                    </a:path>
                  </a:pathLst>
                </a:custGeom>
                <a:solidFill>
                  <a:srgbClr val="FFFF6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rot="18218304">
                  <a:off x="8090078" y="3016202"/>
                  <a:ext cx="452675" cy="217752"/>
                </a:xfrm>
                <a:prstGeom prst="rect">
                  <a:avLst/>
                </a:prstGeom>
                <a:solidFill>
                  <a:srgbClr val="00B0F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フリーフォーム 39"/>
            <p:cNvSpPr/>
            <p:nvPr/>
          </p:nvSpPr>
          <p:spPr>
            <a:xfrm rot="20914266" flipV="1">
              <a:off x="5797128" y="4255989"/>
              <a:ext cx="356837" cy="45719"/>
            </a:xfrm>
            <a:custGeom>
              <a:avLst/>
              <a:gdLst>
                <a:gd name="connsiteX0" fmla="*/ 0 w 1036320"/>
                <a:gd name="connsiteY0" fmla="*/ 2540 h 109220"/>
                <a:gd name="connsiteX1" fmla="*/ 746760 w 1036320"/>
                <a:gd name="connsiteY1" fmla="*/ 17780 h 109220"/>
                <a:gd name="connsiteX2" fmla="*/ 1036320 w 1036320"/>
                <a:gd name="connsiteY2" fmla="*/ 109220 h 109220"/>
                <a:gd name="connsiteX3" fmla="*/ 1036320 w 1036320"/>
                <a:gd name="connsiteY3" fmla="*/ 109220 h 109220"/>
              </a:gdLst>
              <a:ahLst/>
              <a:cxnLst>
                <a:cxn ang="0">
                  <a:pos x="connsiteX0" y="connsiteY0"/>
                </a:cxn>
                <a:cxn ang="0">
                  <a:pos x="connsiteX1" y="connsiteY1"/>
                </a:cxn>
                <a:cxn ang="0">
                  <a:pos x="connsiteX2" y="connsiteY2"/>
                </a:cxn>
                <a:cxn ang="0">
                  <a:pos x="connsiteX3" y="connsiteY3"/>
                </a:cxn>
              </a:cxnLst>
              <a:rect l="l" t="t" r="r" b="b"/>
              <a:pathLst>
                <a:path w="1036320" h="109220">
                  <a:moveTo>
                    <a:pt x="0" y="2540"/>
                  </a:moveTo>
                  <a:cubicBezTo>
                    <a:pt x="287020" y="1270"/>
                    <a:pt x="574040" y="0"/>
                    <a:pt x="746760" y="17780"/>
                  </a:cubicBezTo>
                  <a:cubicBezTo>
                    <a:pt x="919480" y="35560"/>
                    <a:pt x="1036320" y="109220"/>
                    <a:pt x="1036320" y="109220"/>
                  </a:cubicBezTo>
                  <a:lnTo>
                    <a:pt x="1036320" y="109220"/>
                  </a:lnTo>
                </a:path>
              </a:pathLst>
            </a:custGeom>
            <a:ln w="381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5" name="グループ化 54"/>
            <p:cNvGrpSpPr/>
            <p:nvPr/>
          </p:nvGrpSpPr>
          <p:grpSpPr>
            <a:xfrm>
              <a:off x="6372200" y="4149080"/>
              <a:ext cx="288032" cy="648072"/>
              <a:chOff x="6372200" y="4221088"/>
              <a:chExt cx="288032" cy="648072"/>
            </a:xfrm>
          </p:grpSpPr>
          <p:sp>
            <p:nvSpPr>
              <p:cNvPr id="53" name="円弧 52"/>
              <p:cNvSpPr/>
              <p:nvPr/>
            </p:nvSpPr>
            <p:spPr>
              <a:xfrm>
                <a:off x="6372200" y="4221088"/>
                <a:ext cx="216024" cy="648072"/>
              </a:xfrm>
              <a:prstGeom prst="arc">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円弧 53"/>
              <p:cNvSpPr/>
              <p:nvPr/>
            </p:nvSpPr>
            <p:spPr>
              <a:xfrm>
                <a:off x="6516216" y="4221088"/>
                <a:ext cx="144016" cy="432048"/>
              </a:xfrm>
              <a:prstGeom prst="arc">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6" name="グループ化 55"/>
            <p:cNvGrpSpPr/>
            <p:nvPr/>
          </p:nvGrpSpPr>
          <p:grpSpPr>
            <a:xfrm rot="17263076" flipH="1">
              <a:off x="5591564" y="4493470"/>
              <a:ext cx="440432" cy="648072"/>
              <a:chOff x="6372200" y="4221088"/>
              <a:chExt cx="288032" cy="648072"/>
            </a:xfrm>
          </p:grpSpPr>
          <p:sp>
            <p:nvSpPr>
              <p:cNvPr id="57" name="円弧 56"/>
              <p:cNvSpPr/>
              <p:nvPr/>
            </p:nvSpPr>
            <p:spPr>
              <a:xfrm>
                <a:off x="6372200" y="4221088"/>
                <a:ext cx="216024" cy="648072"/>
              </a:xfrm>
              <a:prstGeom prst="arc">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円弧 57"/>
              <p:cNvSpPr/>
              <p:nvPr/>
            </p:nvSpPr>
            <p:spPr>
              <a:xfrm>
                <a:off x="6516216" y="4221088"/>
                <a:ext cx="144016" cy="432048"/>
              </a:xfrm>
              <a:prstGeom prst="arc">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5" name="グループ化 64"/>
          <p:cNvGrpSpPr/>
          <p:nvPr/>
        </p:nvGrpSpPr>
        <p:grpSpPr>
          <a:xfrm>
            <a:off x="5364088" y="5307702"/>
            <a:ext cx="1152128" cy="993319"/>
            <a:chOff x="5364088" y="5307702"/>
            <a:chExt cx="1152128" cy="993319"/>
          </a:xfrm>
        </p:grpSpPr>
        <p:grpSp>
          <p:nvGrpSpPr>
            <p:cNvPr id="64" name="グループ化 63"/>
            <p:cNvGrpSpPr/>
            <p:nvPr/>
          </p:nvGrpSpPr>
          <p:grpSpPr>
            <a:xfrm>
              <a:off x="5364088" y="5373216"/>
              <a:ext cx="1152128" cy="707886"/>
              <a:chOff x="5364088" y="5373216"/>
              <a:chExt cx="1152128" cy="707886"/>
            </a:xfrm>
          </p:grpSpPr>
          <p:sp>
            <p:nvSpPr>
              <p:cNvPr id="74" name="テキスト ボックス 73"/>
              <p:cNvSpPr txBox="1"/>
              <p:nvPr/>
            </p:nvSpPr>
            <p:spPr>
              <a:xfrm>
                <a:off x="5364088" y="5373216"/>
                <a:ext cx="1152128" cy="707886"/>
              </a:xfrm>
              <a:prstGeom prst="rect">
                <a:avLst/>
              </a:prstGeom>
              <a:solidFill>
                <a:srgbClr val="FFD9FF"/>
              </a:solidFill>
              <a:ln>
                <a:noFill/>
              </a:ln>
              <a:effectLst>
                <a:softEdge rad="127000"/>
              </a:effectLst>
            </p:spPr>
            <p:txBody>
              <a:bodyPr wrap="square" rtlCol="0">
                <a:spAutoFit/>
              </a:bodyPr>
              <a:lstStyle/>
              <a:p>
                <a:endParaRPr kumimoji="1" lang="ja-JP" altLang="en-US" sz="4000" dirty="0"/>
              </a:p>
            </p:txBody>
          </p:sp>
          <p:grpSp>
            <p:nvGrpSpPr>
              <p:cNvPr id="63" name="グループ化 62"/>
              <p:cNvGrpSpPr/>
              <p:nvPr/>
            </p:nvGrpSpPr>
            <p:grpSpPr>
              <a:xfrm>
                <a:off x="5508104" y="5589240"/>
                <a:ext cx="782640" cy="395517"/>
                <a:chOff x="5652151" y="5741555"/>
                <a:chExt cx="782640" cy="395517"/>
              </a:xfrm>
            </p:grpSpPr>
            <p:sp>
              <p:nvSpPr>
                <p:cNvPr id="61" name="正方形/長方形 60"/>
                <p:cNvSpPr/>
                <p:nvPr/>
              </p:nvSpPr>
              <p:spPr>
                <a:xfrm rot="20624067">
                  <a:off x="5982116" y="5741555"/>
                  <a:ext cx="452675" cy="217752"/>
                </a:xfrm>
                <a:prstGeom prst="rect">
                  <a:avLst/>
                </a:prstGeom>
                <a:solidFill>
                  <a:srgbClr val="00B0F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rot="6612760" flipH="1">
                  <a:off x="5663982" y="5775205"/>
                  <a:ext cx="350036" cy="373697"/>
                </a:xfrm>
                <a:custGeom>
                  <a:avLst/>
                  <a:gdLst>
                    <a:gd name="connsiteX0" fmla="*/ 141515 w 337458"/>
                    <a:gd name="connsiteY0" fmla="*/ 32657 h 402771"/>
                    <a:gd name="connsiteX1" fmla="*/ 76200 w 337458"/>
                    <a:gd name="connsiteY1" fmla="*/ 65314 h 402771"/>
                    <a:gd name="connsiteX2" fmla="*/ 43543 w 337458"/>
                    <a:gd name="connsiteY2" fmla="*/ 76200 h 402771"/>
                    <a:gd name="connsiteX3" fmla="*/ 21772 w 337458"/>
                    <a:gd name="connsiteY3" fmla="*/ 108857 h 402771"/>
                    <a:gd name="connsiteX4" fmla="*/ 119743 w 337458"/>
                    <a:gd name="connsiteY4" fmla="*/ 119743 h 402771"/>
                    <a:gd name="connsiteX5" fmla="*/ 108858 w 337458"/>
                    <a:gd name="connsiteY5" fmla="*/ 152400 h 402771"/>
                    <a:gd name="connsiteX6" fmla="*/ 0 w 337458"/>
                    <a:gd name="connsiteY6" fmla="*/ 250371 h 402771"/>
                    <a:gd name="connsiteX7" fmla="*/ 21772 w 337458"/>
                    <a:gd name="connsiteY7" fmla="*/ 326571 h 402771"/>
                    <a:gd name="connsiteX8" fmla="*/ 54429 w 337458"/>
                    <a:gd name="connsiteY8" fmla="*/ 381000 h 402771"/>
                    <a:gd name="connsiteX9" fmla="*/ 97972 w 337458"/>
                    <a:gd name="connsiteY9" fmla="*/ 402771 h 402771"/>
                    <a:gd name="connsiteX10" fmla="*/ 206829 w 337458"/>
                    <a:gd name="connsiteY10" fmla="*/ 391886 h 402771"/>
                    <a:gd name="connsiteX11" fmla="*/ 239486 w 337458"/>
                    <a:gd name="connsiteY11" fmla="*/ 337457 h 402771"/>
                    <a:gd name="connsiteX12" fmla="*/ 261258 w 337458"/>
                    <a:gd name="connsiteY12" fmla="*/ 272143 h 402771"/>
                    <a:gd name="connsiteX13" fmla="*/ 283029 w 337458"/>
                    <a:gd name="connsiteY13" fmla="*/ 228600 h 402771"/>
                    <a:gd name="connsiteX14" fmla="*/ 304800 w 337458"/>
                    <a:gd name="connsiteY14" fmla="*/ 163286 h 402771"/>
                    <a:gd name="connsiteX15" fmla="*/ 337458 w 337458"/>
                    <a:gd name="connsiteY15" fmla="*/ 97971 h 402771"/>
                    <a:gd name="connsiteX16" fmla="*/ 326572 w 337458"/>
                    <a:gd name="connsiteY16" fmla="*/ 65314 h 402771"/>
                    <a:gd name="connsiteX17" fmla="*/ 228600 w 337458"/>
                    <a:gd name="connsiteY17" fmla="*/ 10886 h 402771"/>
                    <a:gd name="connsiteX18" fmla="*/ 185058 w 337458"/>
                    <a:gd name="connsiteY18" fmla="*/ 0 h 402771"/>
                    <a:gd name="connsiteX19" fmla="*/ 141515 w 337458"/>
                    <a:gd name="connsiteY19" fmla="*/ 21771 h 402771"/>
                    <a:gd name="connsiteX20" fmla="*/ 141515 w 337458"/>
                    <a:gd name="connsiteY20" fmla="*/ 32657 h 40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458" h="402771">
                      <a:moveTo>
                        <a:pt x="141515" y="32657"/>
                      </a:moveTo>
                      <a:cubicBezTo>
                        <a:pt x="130629" y="39914"/>
                        <a:pt x="98443" y="55428"/>
                        <a:pt x="76200" y="65314"/>
                      </a:cubicBezTo>
                      <a:cubicBezTo>
                        <a:pt x="65714" y="69974"/>
                        <a:pt x="52503" y="69032"/>
                        <a:pt x="43543" y="76200"/>
                      </a:cubicBezTo>
                      <a:cubicBezTo>
                        <a:pt x="33327" y="84373"/>
                        <a:pt x="29029" y="97971"/>
                        <a:pt x="21772" y="108857"/>
                      </a:cubicBezTo>
                      <a:cubicBezTo>
                        <a:pt x="47299" y="185437"/>
                        <a:pt x="8021" y="103782"/>
                        <a:pt x="119743" y="119743"/>
                      </a:cubicBezTo>
                      <a:cubicBezTo>
                        <a:pt x="131102" y="121366"/>
                        <a:pt x="116026" y="143440"/>
                        <a:pt x="108858" y="152400"/>
                      </a:cubicBezTo>
                      <a:cubicBezTo>
                        <a:pt x="60028" y="213438"/>
                        <a:pt x="49209" y="217567"/>
                        <a:pt x="0" y="250371"/>
                      </a:cubicBezTo>
                      <a:cubicBezTo>
                        <a:pt x="7257" y="275771"/>
                        <a:pt x="14181" y="301269"/>
                        <a:pt x="21772" y="326571"/>
                      </a:cubicBezTo>
                      <a:cubicBezTo>
                        <a:pt x="29960" y="353863"/>
                        <a:pt x="29861" y="364621"/>
                        <a:pt x="54429" y="381000"/>
                      </a:cubicBezTo>
                      <a:cubicBezTo>
                        <a:pt x="67931" y="390001"/>
                        <a:pt x="83458" y="395514"/>
                        <a:pt x="97972" y="402771"/>
                      </a:cubicBezTo>
                      <a:cubicBezTo>
                        <a:pt x="134258" y="399143"/>
                        <a:pt x="173719" y="407168"/>
                        <a:pt x="206829" y="391886"/>
                      </a:cubicBezTo>
                      <a:cubicBezTo>
                        <a:pt x="226040" y="383020"/>
                        <a:pt x="230731" y="356719"/>
                        <a:pt x="239486" y="337457"/>
                      </a:cubicBezTo>
                      <a:cubicBezTo>
                        <a:pt x="248982" y="316565"/>
                        <a:pt x="250995" y="292669"/>
                        <a:pt x="261258" y="272143"/>
                      </a:cubicBezTo>
                      <a:cubicBezTo>
                        <a:pt x="268515" y="257629"/>
                        <a:pt x="277002" y="243667"/>
                        <a:pt x="283029" y="228600"/>
                      </a:cubicBezTo>
                      <a:cubicBezTo>
                        <a:pt x="291552" y="207292"/>
                        <a:pt x="292070" y="182381"/>
                        <a:pt x="304800" y="163286"/>
                      </a:cubicBezTo>
                      <a:cubicBezTo>
                        <a:pt x="332937" y="121081"/>
                        <a:pt x="322435" y="143040"/>
                        <a:pt x="337458" y="97971"/>
                      </a:cubicBezTo>
                      <a:cubicBezTo>
                        <a:pt x="333829" y="87085"/>
                        <a:pt x="334686" y="73428"/>
                        <a:pt x="326572" y="65314"/>
                      </a:cubicBezTo>
                      <a:cubicBezTo>
                        <a:pt x="295379" y="34121"/>
                        <a:pt x="266931" y="21838"/>
                        <a:pt x="228600" y="10886"/>
                      </a:cubicBezTo>
                      <a:cubicBezTo>
                        <a:pt x="214215" y="6776"/>
                        <a:pt x="199572" y="3629"/>
                        <a:pt x="185058" y="0"/>
                      </a:cubicBezTo>
                      <a:cubicBezTo>
                        <a:pt x="170544" y="7257"/>
                        <a:pt x="155017" y="12770"/>
                        <a:pt x="141515" y="21771"/>
                      </a:cubicBezTo>
                      <a:cubicBezTo>
                        <a:pt x="132975" y="27464"/>
                        <a:pt x="152401" y="25400"/>
                        <a:pt x="141515" y="32657"/>
                      </a:cubicBezTo>
                      <a:close/>
                    </a:path>
                  </a:pathLst>
                </a:custGeom>
                <a:solidFill>
                  <a:srgbClr val="FFFF6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66" name="直線矢印コネクタ 65"/>
            <p:cNvCxnSpPr/>
            <p:nvPr/>
          </p:nvCxnSpPr>
          <p:spPr>
            <a:xfrm>
              <a:off x="5652089" y="6012989"/>
              <a:ext cx="0" cy="288032"/>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0" name="グループ化 69"/>
            <p:cNvGrpSpPr/>
            <p:nvPr/>
          </p:nvGrpSpPr>
          <p:grpSpPr>
            <a:xfrm rot="6462164">
              <a:off x="5530292" y="5407277"/>
              <a:ext cx="351120" cy="151969"/>
              <a:chOff x="7812360" y="4221088"/>
              <a:chExt cx="720080" cy="288032"/>
            </a:xfrm>
          </p:grpSpPr>
          <p:cxnSp>
            <p:nvCxnSpPr>
              <p:cNvPr id="71" name="直線コネクタ 70"/>
              <p:cNvCxnSpPr/>
              <p:nvPr/>
            </p:nvCxnSpPr>
            <p:spPr>
              <a:xfrm flipV="1">
                <a:off x="7812360" y="4221088"/>
                <a:ext cx="648072"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8028384" y="4293096"/>
                <a:ext cx="504056"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75" name="テキスト ボックス 74"/>
          <p:cNvSpPr txBox="1"/>
          <p:nvPr/>
        </p:nvSpPr>
        <p:spPr>
          <a:xfrm>
            <a:off x="6870433" y="4221088"/>
            <a:ext cx="2028096" cy="2308324"/>
          </a:xfrm>
          <a:prstGeom prst="rect">
            <a:avLst/>
          </a:prstGeom>
          <a:solidFill>
            <a:srgbClr val="FFD9FF"/>
          </a:solidFill>
          <a:effectLst>
            <a:glow rad="139700">
              <a:schemeClr val="accent2">
                <a:satMod val="175000"/>
                <a:alpha val="40000"/>
              </a:schemeClr>
            </a:glow>
          </a:effectLst>
        </p:spPr>
        <p:txBody>
          <a:bodyPr wrap="square" rtlCol="0">
            <a:spAutoFit/>
          </a:bodyPr>
          <a:lstStyle/>
          <a:p>
            <a:r>
              <a:rPr kumimoji="1" lang="ja-JP" altLang="en-US" sz="2400" b="1" dirty="0" smtClean="0"/>
              <a:t>～</a:t>
            </a:r>
            <a:r>
              <a:rPr kumimoji="1" lang="ja-JP" altLang="en-US" sz="2400" b="1" dirty="0" err="1" smtClean="0"/>
              <a:t>れば</a:t>
            </a:r>
            <a:r>
              <a:rPr kumimoji="1" lang="ja-JP" altLang="en-US" sz="2400" b="1" dirty="0" smtClean="0"/>
              <a:t>？</a:t>
            </a:r>
            <a:endParaRPr kumimoji="1" lang="en-US" altLang="ja-JP" sz="2400" b="1" dirty="0" smtClean="0"/>
          </a:p>
          <a:p>
            <a:r>
              <a:rPr lang="ja-JP" altLang="en-US" sz="2400" b="1" dirty="0" smtClean="0"/>
              <a:t>～ます</a:t>
            </a:r>
            <a:endParaRPr lang="en-US" altLang="ja-JP" sz="2400" b="1" dirty="0" smtClean="0"/>
          </a:p>
          <a:p>
            <a:r>
              <a:rPr kumimoji="1" lang="ja-JP" altLang="en-US" sz="2400" b="1" dirty="0" smtClean="0"/>
              <a:t>～</a:t>
            </a:r>
            <a:r>
              <a:rPr kumimoji="1" lang="ja-JP" altLang="en-US" sz="2400" b="1" dirty="0" err="1" smtClean="0"/>
              <a:t>ろ</a:t>
            </a:r>
            <a:r>
              <a:rPr kumimoji="1" lang="ja-JP" altLang="en-US" sz="2400" b="1" dirty="0" smtClean="0"/>
              <a:t>！　ｅｔｃ．</a:t>
            </a:r>
            <a:endParaRPr kumimoji="1" lang="en-US" altLang="ja-JP" sz="2400" b="1" dirty="0" smtClean="0"/>
          </a:p>
          <a:p>
            <a:r>
              <a:rPr kumimoji="1" lang="ja-JP" altLang="en-US" sz="2400" b="1" dirty="0" smtClean="0"/>
              <a:t>それぞれの</a:t>
            </a:r>
            <a:endParaRPr kumimoji="1" lang="en-US" altLang="ja-JP" sz="2400" b="1" dirty="0" smtClean="0"/>
          </a:p>
          <a:p>
            <a:r>
              <a:rPr kumimoji="1" lang="ja-JP" altLang="en-US" sz="2400" b="1" dirty="0" smtClean="0"/>
              <a:t>プロソディ</a:t>
            </a:r>
            <a:r>
              <a:rPr kumimoji="1" lang="en-US" altLang="ja-JP" sz="2400" b="1" dirty="0" smtClean="0"/>
              <a:t>―</a:t>
            </a:r>
            <a:r>
              <a:rPr kumimoji="1" lang="ja-JP" altLang="en-US" sz="2400" b="1" dirty="0" smtClean="0"/>
              <a:t>と</a:t>
            </a:r>
            <a:endParaRPr kumimoji="1" lang="en-US" altLang="ja-JP" sz="2400" b="1" dirty="0" smtClean="0"/>
          </a:p>
          <a:p>
            <a:r>
              <a:rPr lang="ja-JP" altLang="en-US" sz="2400" b="1" dirty="0" smtClean="0"/>
              <a:t>　</a:t>
            </a:r>
            <a:r>
              <a:rPr kumimoji="1" lang="ja-JP" altLang="en-US" sz="2400" b="1" dirty="0" smtClean="0"/>
              <a:t>アクション</a:t>
            </a:r>
            <a:r>
              <a:rPr lang="ja-JP" altLang="en-US" sz="2400" b="1" dirty="0" smtClean="0"/>
              <a:t>で</a:t>
            </a:r>
            <a:endParaRPr kumimoji="1" lang="ja-JP"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dissolve">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dissolve">
                                      <p:cBhvr>
                                        <p:cTn id="52" dur="5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dissolv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dissolv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dissolve">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dissolv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dissolve">
                                      <p:cBhvr>
                                        <p:cTn id="7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7" grpId="0"/>
      <p:bldP spid="18" grpId="0"/>
      <p:bldP spid="22" grpId="0"/>
      <p:bldP spid="23" grpId="0"/>
      <p:bldP spid="24" grpId="0" animBg="1"/>
      <p:bldP spid="25" grpId="0" animBg="1"/>
      <p:bldP spid="26" grpId="0" animBg="1"/>
      <p:bldP spid="27" grpId="0" animBg="1"/>
      <p:bldP spid="41" grpId="0"/>
      <p:bldP spid="42" grpId="0"/>
      <p:bldP spid="7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79512" y="188640"/>
            <a:ext cx="8964488" cy="6669360"/>
          </a:xfrm>
          <a:prstGeom prst="ellipse">
            <a:avLst/>
          </a:prstGeom>
          <a:solidFill>
            <a:srgbClr val="FFCC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chemeClr val="tx2"/>
              </a:solidFill>
            </a:endParaRPr>
          </a:p>
        </p:txBody>
      </p:sp>
      <p:sp>
        <p:nvSpPr>
          <p:cNvPr id="5" name="テキスト ボックス 4"/>
          <p:cNvSpPr txBox="1">
            <a:spLocks noChangeArrowheads="1"/>
          </p:cNvSpPr>
          <p:nvPr/>
        </p:nvSpPr>
        <p:spPr bwMode="auto">
          <a:xfrm>
            <a:off x="5148064" y="4725144"/>
            <a:ext cx="3456384" cy="646331"/>
          </a:xfrm>
          <a:prstGeom prst="rect">
            <a:avLst/>
          </a:prstGeom>
          <a:solidFill>
            <a:schemeClr val="bg1"/>
          </a:solidFill>
          <a:ln w="9525">
            <a:solidFill>
              <a:schemeClr val="tx1"/>
            </a:solidFill>
            <a:prstDash val="sysDot"/>
            <a:miter lim="800000"/>
            <a:headEnd/>
            <a:tailEnd/>
          </a:ln>
        </p:spPr>
        <p:txBody>
          <a:bodyPr wrap="square">
            <a:spAutoFit/>
          </a:bodyPr>
          <a:lstStyle/>
          <a:p>
            <a:r>
              <a:rPr lang="ja-JP" altLang="en-US" sz="3600" dirty="0" smtClean="0">
                <a:solidFill>
                  <a:srgbClr val="C00000"/>
                </a:solidFill>
              </a:rPr>
              <a:t>●</a:t>
            </a:r>
            <a:r>
              <a:rPr lang="ja-JP" altLang="en-US" sz="3600" dirty="0" smtClean="0"/>
              <a:t>会話での援助</a:t>
            </a:r>
            <a:endParaRPr lang="ja-JP" altLang="en-US" sz="3600" dirty="0"/>
          </a:p>
        </p:txBody>
      </p:sp>
      <p:sp>
        <p:nvSpPr>
          <p:cNvPr id="7" name="テキスト ボックス 6"/>
          <p:cNvSpPr txBox="1">
            <a:spLocks noChangeArrowheads="1"/>
          </p:cNvSpPr>
          <p:nvPr/>
        </p:nvSpPr>
        <p:spPr bwMode="auto">
          <a:xfrm>
            <a:off x="3203848" y="5589240"/>
            <a:ext cx="2952328" cy="646331"/>
          </a:xfrm>
          <a:prstGeom prst="rect">
            <a:avLst/>
          </a:prstGeom>
          <a:solidFill>
            <a:schemeClr val="bg1"/>
          </a:solidFill>
          <a:ln w="9525">
            <a:solidFill>
              <a:schemeClr val="tx1"/>
            </a:solidFill>
            <a:prstDash val="sysDot"/>
            <a:miter lim="800000"/>
            <a:headEnd/>
            <a:tailEnd/>
          </a:ln>
        </p:spPr>
        <p:txBody>
          <a:bodyPr wrap="square">
            <a:spAutoFit/>
          </a:bodyPr>
          <a:lstStyle/>
          <a:p>
            <a:r>
              <a:rPr lang="ja-JP" altLang="en-US" sz="3600" dirty="0" smtClean="0">
                <a:solidFill>
                  <a:srgbClr val="C00000"/>
                </a:solidFill>
              </a:rPr>
              <a:t>●</a:t>
            </a:r>
            <a:r>
              <a:rPr lang="ja-JP" altLang="en-US" sz="3600" dirty="0" smtClean="0"/>
              <a:t>エラー訂正</a:t>
            </a:r>
            <a:endParaRPr lang="ja-JP" altLang="en-US" sz="3600" dirty="0"/>
          </a:p>
        </p:txBody>
      </p:sp>
      <p:sp>
        <p:nvSpPr>
          <p:cNvPr id="8" name="テキスト ボックス 7"/>
          <p:cNvSpPr txBox="1">
            <a:spLocks noChangeArrowheads="1"/>
          </p:cNvSpPr>
          <p:nvPr/>
        </p:nvSpPr>
        <p:spPr bwMode="auto">
          <a:xfrm>
            <a:off x="539552" y="4725144"/>
            <a:ext cx="4392488" cy="646331"/>
          </a:xfrm>
          <a:prstGeom prst="rect">
            <a:avLst/>
          </a:prstGeom>
          <a:solidFill>
            <a:schemeClr val="bg1"/>
          </a:solidFill>
          <a:ln w="9525">
            <a:solidFill>
              <a:schemeClr val="tx1"/>
            </a:solidFill>
            <a:prstDash val="sysDot"/>
            <a:miter lim="800000"/>
            <a:headEnd/>
            <a:tailEnd/>
          </a:ln>
        </p:spPr>
        <p:txBody>
          <a:bodyPr wrap="square">
            <a:spAutoFit/>
          </a:bodyPr>
          <a:lstStyle/>
          <a:p>
            <a:r>
              <a:rPr lang="ja-JP" altLang="en-US" sz="3600" dirty="0" smtClean="0">
                <a:solidFill>
                  <a:srgbClr val="C00000"/>
                </a:solidFill>
              </a:rPr>
              <a:t>●</a:t>
            </a:r>
            <a:r>
              <a:rPr lang="ja-JP" altLang="en-US" sz="3600" dirty="0" smtClean="0"/>
              <a:t>生活動作の言語化</a:t>
            </a:r>
            <a:endParaRPr lang="ja-JP" altLang="en-US" sz="3600" dirty="0"/>
          </a:p>
        </p:txBody>
      </p:sp>
      <p:sp>
        <p:nvSpPr>
          <p:cNvPr id="6" name="テキスト ボックス 5"/>
          <p:cNvSpPr txBox="1">
            <a:spLocks noChangeArrowheads="1"/>
          </p:cNvSpPr>
          <p:nvPr/>
        </p:nvSpPr>
        <p:spPr bwMode="auto">
          <a:xfrm>
            <a:off x="539552" y="2204864"/>
            <a:ext cx="8280920" cy="1200329"/>
          </a:xfrm>
          <a:prstGeom prst="rect">
            <a:avLst/>
          </a:prstGeom>
          <a:solidFill>
            <a:schemeClr val="bg1"/>
          </a:solidFill>
          <a:ln w="9525">
            <a:noFill/>
            <a:miter lim="800000"/>
            <a:headEnd/>
            <a:tailEnd/>
          </a:ln>
          <a:effectLst>
            <a:softEdge rad="127000"/>
          </a:effectLst>
        </p:spPr>
        <p:txBody>
          <a:bodyPr wrap="square">
            <a:spAutoFit/>
          </a:bodyPr>
          <a:lstStyle/>
          <a:p>
            <a:r>
              <a:rPr lang="ja-JP" altLang="en-US" sz="3600" dirty="0" smtClean="0"/>
              <a:t>　状況があり、文脈があり、</a:t>
            </a:r>
            <a:endParaRPr lang="en-US" altLang="ja-JP" sz="3600" dirty="0" smtClean="0"/>
          </a:p>
          <a:p>
            <a:r>
              <a:rPr lang="ja-JP" altLang="en-US" sz="3600" dirty="0" smtClean="0"/>
              <a:t>　ムード（心情）があり、動機と意欲がある</a:t>
            </a:r>
            <a:endParaRPr lang="ja-JP" altLang="en-US" sz="3600" dirty="0"/>
          </a:p>
        </p:txBody>
      </p:sp>
      <p:sp>
        <p:nvSpPr>
          <p:cNvPr id="9" name="テキスト ボックス 8"/>
          <p:cNvSpPr txBox="1">
            <a:spLocks noChangeArrowheads="1"/>
          </p:cNvSpPr>
          <p:nvPr/>
        </p:nvSpPr>
        <p:spPr bwMode="auto">
          <a:xfrm>
            <a:off x="2123728" y="1268760"/>
            <a:ext cx="5040560" cy="64633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3600" dirty="0" smtClean="0"/>
              <a:t>日常のコミュニケ－ション</a:t>
            </a:r>
            <a:endParaRPr lang="ja-JP" altLang="en-US" sz="3600" dirty="0"/>
          </a:p>
        </p:txBody>
      </p:sp>
      <p:sp>
        <p:nvSpPr>
          <p:cNvPr id="10" name="テキスト ボックス 9"/>
          <p:cNvSpPr txBox="1">
            <a:spLocks noChangeArrowheads="1"/>
          </p:cNvSpPr>
          <p:nvPr/>
        </p:nvSpPr>
        <p:spPr bwMode="auto">
          <a:xfrm>
            <a:off x="1331640" y="3717032"/>
            <a:ext cx="6552728" cy="646331"/>
          </a:xfrm>
          <a:prstGeom prst="rect">
            <a:avLst/>
          </a:prstGeom>
          <a:solidFill>
            <a:srgbClr val="CCFFFF"/>
          </a:solidFill>
          <a:ln w="9525">
            <a:noFill/>
            <a:miter lim="800000"/>
            <a:headEnd/>
            <a:tailEnd/>
          </a:ln>
          <a:effectLst>
            <a:glow rad="228600">
              <a:schemeClr val="accent3">
                <a:alpha val="40000"/>
              </a:schemeClr>
            </a:glow>
          </a:effectLst>
        </p:spPr>
        <p:txBody>
          <a:bodyPr wrap="square">
            <a:spAutoFit/>
          </a:bodyPr>
          <a:lstStyle/>
          <a:p>
            <a:r>
              <a:rPr lang="ja-JP" altLang="en-US" sz="3600" dirty="0" smtClean="0"/>
              <a:t>ことばの学習のもっとも大切な場</a:t>
            </a:r>
            <a:endParaRPr lang="en-US" altLang="ja-JP" sz="3600" dirty="0" smtClean="0"/>
          </a:p>
        </p:txBody>
      </p:sp>
      <p:sp>
        <p:nvSpPr>
          <p:cNvPr id="11" name="テキスト ボックス 10"/>
          <p:cNvSpPr txBox="1"/>
          <p:nvPr/>
        </p:nvSpPr>
        <p:spPr>
          <a:xfrm>
            <a:off x="1115616" y="332656"/>
            <a:ext cx="7056784" cy="646331"/>
          </a:xfrm>
          <a:prstGeom prst="rect">
            <a:avLst/>
          </a:prstGeom>
          <a:solidFill>
            <a:srgbClr val="FFFF66"/>
          </a:solidFill>
          <a:effectLst>
            <a:glow rad="228600">
              <a:schemeClr val="accent6">
                <a:satMod val="175000"/>
                <a:alpha val="40000"/>
              </a:schemeClr>
            </a:glow>
          </a:effectLst>
        </p:spPr>
        <p:txBody>
          <a:bodyPr wrap="square" rtlCol="0">
            <a:spAutoFit/>
          </a:bodyPr>
          <a:lstStyle/>
          <a:p>
            <a:r>
              <a:rPr lang="ja-JP" altLang="en-US" sz="3600" dirty="0" smtClean="0">
                <a:solidFill>
                  <a:schemeClr val="tx2"/>
                </a:solidFill>
              </a:rPr>
              <a:t>生活の中での動詞の学習について</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6" grpId="0" animBg="1"/>
      <p:bldP spid="9"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2267744" y="260648"/>
            <a:ext cx="4392488" cy="646331"/>
          </a:xfrm>
          <a:prstGeom prst="rect">
            <a:avLst/>
          </a:prstGeom>
          <a:solidFill>
            <a:schemeClr val="bg1"/>
          </a:solidFill>
          <a:ln w="9525">
            <a:solidFill>
              <a:schemeClr val="tx1"/>
            </a:solidFill>
            <a:prstDash val="sysDot"/>
            <a:miter lim="800000"/>
            <a:headEnd/>
            <a:tailEnd/>
          </a:ln>
          <a:effectLst>
            <a:outerShdw blurRad="50800" dist="38100" dir="2700000" algn="tl" rotWithShape="0">
              <a:prstClr val="black">
                <a:alpha val="40000"/>
              </a:prstClr>
            </a:outerShdw>
          </a:effectLst>
        </p:spPr>
        <p:txBody>
          <a:bodyPr wrap="square">
            <a:spAutoFit/>
          </a:bodyPr>
          <a:lstStyle/>
          <a:p>
            <a:r>
              <a:rPr lang="ja-JP" altLang="en-US" sz="3600" dirty="0" smtClean="0">
                <a:solidFill>
                  <a:srgbClr val="C00000"/>
                </a:solidFill>
              </a:rPr>
              <a:t>●</a:t>
            </a:r>
            <a:r>
              <a:rPr lang="ja-JP" altLang="en-US" sz="3600" dirty="0" smtClean="0"/>
              <a:t>生活動作の言語化</a:t>
            </a:r>
            <a:endParaRPr lang="ja-JP" altLang="en-US" sz="3600" dirty="0"/>
          </a:p>
        </p:txBody>
      </p:sp>
      <p:sp>
        <p:nvSpPr>
          <p:cNvPr id="3" name="テキスト ボックス 2"/>
          <p:cNvSpPr txBox="1"/>
          <p:nvPr/>
        </p:nvSpPr>
        <p:spPr>
          <a:xfrm>
            <a:off x="2915816" y="1124744"/>
            <a:ext cx="3024336" cy="769441"/>
          </a:xfrm>
          <a:prstGeom prst="rect">
            <a:avLst/>
          </a:prstGeom>
          <a:solidFill>
            <a:srgbClr val="CCFF99"/>
          </a:solidFill>
        </p:spPr>
        <p:txBody>
          <a:bodyPr wrap="square" rtlCol="0">
            <a:spAutoFit/>
          </a:bodyPr>
          <a:lstStyle/>
          <a:p>
            <a:r>
              <a:rPr lang="ja-JP" altLang="en-US" sz="4400" dirty="0" smtClean="0"/>
              <a:t>まずは</a:t>
            </a:r>
            <a:r>
              <a:rPr kumimoji="1" lang="ja-JP" altLang="en-US" sz="4400" dirty="0" smtClean="0"/>
              <a:t>経験</a:t>
            </a:r>
            <a:endParaRPr kumimoji="1" lang="ja-JP" altLang="en-US" sz="4400" dirty="0"/>
          </a:p>
        </p:txBody>
      </p:sp>
      <p:sp>
        <p:nvSpPr>
          <p:cNvPr id="4" name="テキスト ボックス 3"/>
          <p:cNvSpPr txBox="1"/>
          <p:nvPr/>
        </p:nvSpPr>
        <p:spPr>
          <a:xfrm>
            <a:off x="1691680" y="2060848"/>
            <a:ext cx="2232248" cy="707886"/>
          </a:xfrm>
          <a:prstGeom prst="rect">
            <a:avLst/>
          </a:prstGeom>
          <a:solidFill>
            <a:srgbClr val="FFD9FF"/>
          </a:solidFill>
          <a:ln>
            <a:solidFill>
              <a:schemeClr val="tx1"/>
            </a:solidFill>
            <a:prstDash val="lgDash"/>
          </a:ln>
        </p:spPr>
        <p:txBody>
          <a:bodyPr wrap="square" rtlCol="0">
            <a:spAutoFit/>
          </a:bodyPr>
          <a:lstStyle/>
          <a:p>
            <a:r>
              <a:rPr kumimoji="1" lang="ja-JP" altLang="en-US" sz="4000" dirty="0" smtClean="0"/>
              <a:t>直接経験</a:t>
            </a:r>
            <a:endParaRPr kumimoji="1" lang="ja-JP" altLang="en-US" sz="4000" dirty="0"/>
          </a:p>
        </p:txBody>
      </p:sp>
      <p:sp>
        <p:nvSpPr>
          <p:cNvPr id="5" name="テキスト ボックス 4"/>
          <p:cNvSpPr txBox="1"/>
          <p:nvPr/>
        </p:nvSpPr>
        <p:spPr>
          <a:xfrm>
            <a:off x="5148064" y="2060848"/>
            <a:ext cx="2232248" cy="707886"/>
          </a:xfrm>
          <a:prstGeom prst="rect">
            <a:avLst/>
          </a:prstGeom>
          <a:solidFill>
            <a:srgbClr val="FFD9FF"/>
          </a:solidFill>
          <a:ln>
            <a:solidFill>
              <a:schemeClr val="tx1"/>
            </a:solidFill>
            <a:prstDash val="lgDash"/>
          </a:ln>
        </p:spPr>
        <p:txBody>
          <a:bodyPr wrap="square" rtlCol="0">
            <a:spAutoFit/>
          </a:bodyPr>
          <a:lstStyle/>
          <a:p>
            <a:r>
              <a:rPr lang="ja-JP" altLang="en-US" sz="4000" dirty="0" smtClean="0"/>
              <a:t>間接</a:t>
            </a:r>
            <a:r>
              <a:rPr kumimoji="1" lang="ja-JP" altLang="en-US" sz="4000" dirty="0" smtClean="0"/>
              <a:t>経験</a:t>
            </a:r>
            <a:endParaRPr kumimoji="1" lang="ja-JP" altLang="en-US" sz="4000" dirty="0"/>
          </a:p>
        </p:txBody>
      </p:sp>
      <p:cxnSp>
        <p:nvCxnSpPr>
          <p:cNvPr id="7" name="直線矢印コネクタ 6"/>
          <p:cNvCxnSpPr/>
          <p:nvPr/>
        </p:nvCxnSpPr>
        <p:spPr>
          <a:xfrm>
            <a:off x="4499992" y="1988840"/>
            <a:ext cx="0" cy="864096"/>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043608" y="2924944"/>
            <a:ext cx="6696744" cy="646331"/>
          </a:xfrm>
          <a:prstGeom prst="rect">
            <a:avLst/>
          </a:prstGeom>
          <a:solidFill>
            <a:srgbClr val="FFFF66"/>
          </a:solidFill>
        </p:spPr>
        <p:txBody>
          <a:bodyPr wrap="square" rtlCol="0">
            <a:spAutoFit/>
          </a:bodyPr>
          <a:lstStyle/>
          <a:p>
            <a:r>
              <a:rPr lang="ja-JP" altLang="en-US" sz="3600" dirty="0" smtClean="0"/>
              <a:t>したこと・見たことを、ことばにする</a:t>
            </a:r>
            <a:endParaRPr kumimoji="1" lang="ja-JP" altLang="en-US" sz="3600" dirty="0"/>
          </a:p>
        </p:txBody>
      </p:sp>
      <p:grpSp>
        <p:nvGrpSpPr>
          <p:cNvPr id="10" name="グループ化 17"/>
          <p:cNvGrpSpPr>
            <a:grpSpLocks/>
          </p:cNvGrpSpPr>
          <p:nvPr/>
        </p:nvGrpSpPr>
        <p:grpSpPr bwMode="auto">
          <a:xfrm rot="1432086">
            <a:off x="8122642" y="4135969"/>
            <a:ext cx="857007" cy="993480"/>
            <a:chOff x="6804025" y="2781300"/>
            <a:chExt cx="1574800" cy="2087563"/>
          </a:xfrm>
        </p:grpSpPr>
        <p:sp>
          <p:nvSpPr>
            <p:cNvPr id="11"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3"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4"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15"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6"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17" name="グループ化 10"/>
          <p:cNvGrpSpPr>
            <a:grpSpLocks/>
          </p:cNvGrpSpPr>
          <p:nvPr/>
        </p:nvGrpSpPr>
        <p:grpSpPr bwMode="auto">
          <a:xfrm rot="786262">
            <a:off x="880458" y="4065347"/>
            <a:ext cx="697576" cy="650879"/>
            <a:chOff x="3419475" y="5157788"/>
            <a:chExt cx="1512888" cy="1439862"/>
          </a:xfrm>
        </p:grpSpPr>
        <p:sp>
          <p:nvSpPr>
            <p:cNvPr id="18"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0"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1"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2"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3"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4" name="四角形吹き出し 23"/>
          <p:cNvSpPr/>
          <p:nvPr/>
        </p:nvSpPr>
        <p:spPr>
          <a:xfrm>
            <a:off x="4788023" y="3717032"/>
            <a:ext cx="2880321" cy="576064"/>
          </a:xfrm>
          <a:prstGeom prst="wedgeRectCallout">
            <a:avLst>
              <a:gd name="adj1" fmla="val 55994"/>
              <a:gd name="adj2" fmla="val 295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バス、</a:t>
            </a:r>
            <a:r>
              <a:rPr lang="ja-JP" altLang="en-US" sz="3600" dirty="0">
                <a:solidFill>
                  <a:srgbClr val="C00000"/>
                </a:solidFill>
              </a:rPr>
              <a:t>キ</a:t>
            </a:r>
            <a:r>
              <a:rPr lang="ja-JP" altLang="en-US" sz="3600" dirty="0" smtClean="0">
                <a:solidFill>
                  <a:srgbClr val="C00000"/>
                </a:solidFill>
              </a:rPr>
              <a:t>タ</a:t>
            </a:r>
            <a:r>
              <a:rPr lang="ja-JP" altLang="en-US" sz="3600" dirty="0" smtClean="0">
                <a:solidFill>
                  <a:schemeClr val="accent4"/>
                </a:solidFill>
              </a:rPr>
              <a:t>ね</a:t>
            </a:r>
            <a:endParaRPr kumimoji="1" lang="ja-JP" altLang="en-US" sz="3600" dirty="0">
              <a:solidFill>
                <a:schemeClr val="accent4"/>
              </a:solidFill>
            </a:endParaRPr>
          </a:p>
        </p:txBody>
      </p:sp>
      <p:sp>
        <p:nvSpPr>
          <p:cNvPr id="25" name="四角形吹き出し 24"/>
          <p:cNvSpPr/>
          <p:nvPr/>
        </p:nvSpPr>
        <p:spPr>
          <a:xfrm>
            <a:off x="3563889" y="4365104"/>
            <a:ext cx="4104456" cy="576064"/>
          </a:xfrm>
          <a:prstGeom prst="wedgeRectCallout">
            <a:avLst>
              <a:gd name="adj1" fmla="val 57479"/>
              <a:gd name="adj2" fmla="val -339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ロケット、</a:t>
            </a:r>
            <a:r>
              <a:rPr lang="ja-JP" altLang="en-US" sz="3600" dirty="0" smtClean="0">
                <a:solidFill>
                  <a:srgbClr val="C00000"/>
                </a:solidFill>
              </a:rPr>
              <a:t>トンデル</a:t>
            </a:r>
            <a:r>
              <a:rPr lang="ja-JP" altLang="en-US" sz="3600" dirty="0" smtClean="0">
                <a:solidFill>
                  <a:schemeClr val="accent4"/>
                </a:solidFill>
              </a:rPr>
              <a:t>よ</a:t>
            </a:r>
            <a:endParaRPr kumimoji="1" lang="ja-JP" altLang="en-US" sz="3600" dirty="0">
              <a:solidFill>
                <a:schemeClr val="accent4"/>
              </a:solidFill>
            </a:endParaRPr>
          </a:p>
        </p:txBody>
      </p:sp>
      <p:sp>
        <p:nvSpPr>
          <p:cNvPr id="27" name="四角形吹き出し 26"/>
          <p:cNvSpPr/>
          <p:nvPr/>
        </p:nvSpPr>
        <p:spPr>
          <a:xfrm>
            <a:off x="971600" y="5013176"/>
            <a:ext cx="6840760" cy="576064"/>
          </a:xfrm>
          <a:prstGeom prst="wedgeRectCallout">
            <a:avLst>
              <a:gd name="adj1" fmla="val 55043"/>
              <a:gd name="adj2" fmla="val -497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accent4"/>
                </a:solidFill>
              </a:rPr>
              <a:t>電車</a:t>
            </a:r>
            <a:r>
              <a:rPr lang="ja-JP" altLang="en-US" sz="3600" dirty="0" smtClean="0">
                <a:solidFill>
                  <a:schemeClr val="accent4"/>
                </a:solidFill>
              </a:rPr>
              <a:t>、</a:t>
            </a:r>
            <a:r>
              <a:rPr lang="ja-JP" altLang="en-US" sz="3600" dirty="0" smtClean="0">
                <a:solidFill>
                  <a:srgbClr val="C00000"/>
                </a:solidFill>
              </a:rPr>
              <a:t>ノッ</a:t>
            </a:r>
            <a:r>
              <a:rPr lang="ja-JP" altLang="en-US" sz="3600" u="sng" dirty="0" smtClean="0">
                <a:solidFill>
                  <a:srgbClr val="C00000"/>
                </a:solidFill>
              </a:rPr>
              <a:t>タ</a:t>
            </a:r>
            <a:r>
              <a:rPr lang="ja-JP" altLang="en-US" sz="3600" dirty="0" smtClean="0">
                <a:solidFill>
                  <a:schemeClr val="accent4"/>
                </a:solidFill>
              </a:rPr>
              <a:t>ね。</a:t>
            </a:r>
            <a:r>
              <a:rPr lang="ja-JP" altLang="en-US" sz="3600" dirty="0" smtClean="0">
                <a:solidFill>
                  <a:srgbClr val="C00000"/>
                </a:solidFill>
              </a:rPr>
              <a:t>ノッ</a:t>
            </a:r>
            <a:r>
              <a:rPr lang="ja-JP" altLang="en-US" sz="3600" u="sng" dirty="0" smtClean="0">
                <a:solidFill>
                  <a:srgbClr val="C00000"/>
                </a:solidFill>
              </a:rPr>
              <a:t>テ</a:t>
            </a:r>
            <a:r>
              <a:rPr lang="ja-JP" altLang="en-US" sz="3600" dirty="0" smtClean="0">
                <a:solidFill>
                  <a:schemeClr val="accent4"/>
                </a:solidFill>
              </a:rPr>
              <a:t>楽しかったね</a:t>
            </a:r>
            <a:endParaRPr kumimoji="1" lang="ja-JP" altLang="en-US" sz="3600" dirty="0">
              <a:solidFill>
                <a:schemeClr val="accent4"/>
              </a:solidFill>
            </a:endParaRPr>
          </a:p>
        </p:txBody>
      </p:sp>
      <p:grpSp>
        <p:nvGrpSpPr>
          <p:cNvPr id="29" name="グループ化 10"/>
          <p:cNvGrpSpPr>
            <a:grpSpLocks/>
          </p:cNvGrpSpPr>
          <p:nvPr/>
        </p:nvGrpSpPr>
        <p:grpSpPr bwMode="auto">
          <a:xfrm rot="786262">
            <a:off x="820277" y="2059444"/>
            <a:ext cx="697576" cy="650879"/>
            <a:chOff x="3419475" y="5157788"/>
            <a:chExt cx="1512888" cy="1439862"/>
          </a:xfrm>
        </p:grpSpPr>
        <p:sp>
          <p:nvSpPr>
            <p:cNvPr id="3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4"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35"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36" name="テキスト ボックス 35"/>
          <p:cNvSpPr txBox="1"/>
          <p:nvPr/>
        </p:nvSpPr>
        <p:spPr>
          <a:xfrm>
            <a:off x="251520" y="5589240"/>
            <a:ext cx="8640960" cy="1200329"/>
          </a:xfrm>
          <a:prstGeom prst="rect">
            <a:avLst/>
          </a:prstGeom>
          <a:solidFill>
            <a:schemeClr val="bg1">
              <a:lumMod val="95000"/>
            </a:schemeClr>
          </a:solidFill>
          <a:effectLst>
            <a:softEdge rad="127000"/>
          </a:effectLst>
        </p:spPr>
        <p:txBody>
          <a:bodyPr wrap="square" rtlCol="0">
            <a:spAutoFit/>
          </a:bodyPr>
          <a:lstStyle/>
          <a:p>
            <a:r>
              <a:rPr lang="ja-JP" altLang="en-US" sz="3600" dirty="0" smtClean="0"/>
              <a:t>　</a:t>
            </a:r>
            <a:r>
              <a:rPr lang="ja-JP" altLang="en-US" sz="3600" dirty="0" smtClean="0">
                <a:solidFill>
                  <a:srgbClr val="FFC000"/>
                </a:solidFill>
              </a:rPr>
              <a:t>★</a:t>
            </a:r>
            <a:r>
              <a:rPr lang="ja-JP" altLang="en-US" sz="3600" dirty="0" smtClean="0"/>
              <a:t>動詞の形を変えて提示すると、</a:t>
            </a:r>
            <a:endParaRPr lang="en-US" altLang="ja-JP" sz="3600" dirty="0" smtClean="0"/>
          </a:p>
          <a:p>
            <a:r>
              <a:rPr lang="ja-JP" altLang="en-US" sz="3600" dirty="0" smtClean="0"/>
              <a:t>　　　　　　活用に対する気づきを高められる</a:t>
            </a:r>
            <a:endParaRPr kumimoji="1" lang="ja-JP" altLang="en-US" sz="3600" dirty="0"/>
          </a:p>
        </p:txBody>
      </p:sp>
      <p:pic>
        <p:nvPicPr>
          <p:cNvPr id="42" name="図 41" descr="C:\Users\葛西ことばのテーブル\AppData\Local\Microsoft\Windows\Temporary Internet Files\Content.Word\P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772816"/>
            <a:ext cx="936104" cy="10801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dissolv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dissolv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dissolve">
                                      <p:cBhvr>
                                        <p:cTn id="59" dur="500"/>
                                        <p:tgtEl>
                                          <p:spTgt spid="36">
                                            <p:bg/>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dissolve">
                                      <p:cBhvr>
                                        <p:cTn id="62" dur="500"/>
                                        <p:tgtEl>
                                          <p:spTgt spid="36">
                                            <p:txEl>
                                              <p:pRg st="0" end="0"/>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6">
                                            <p:txEl>
                                              <p:pRg st="1" end="1"/>
                                            </p:txEl>
                                          </p:spTgt>
                                        </p:tgtEl>
                                        <p:attrNameLst>
                                          <p:attrName>style.visibility</p:attrName>
                                        </p:attrNameLst>
                                      </p:cBhvr>
                                      <p:to>
                                        <p:strVal val="visible"/>
                                      </p:to>
                                    </p:set>
                                    <p:animEffect transition="in" filter="dissolve">
                                      <p:cBhvr>
                                        <p:cTn id="65"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24" grpId="0" animBg="1"/>
      <p:bldP spid="25" grpId="0" animBg="1"/>
      <p:bldP spid="27" grpId="0" animBg="1"/>
      <p:bldP spid="36" grpId="0" build="allAtOnce"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683568" y="4941168"/>
            <a:ext cx="7488832" cy="1152128"/>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971600" y="1772816"/>
            <a:ext cx="5976664" cy="1224136"/>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テキスト ボックス 7"/>
          <p:cNvSpPr txBox="1">
            <a:spLocks noChangeArrowheads="1"/>
          </p:cNvSpPr>
          <p:nvPr/>
        </p:nvSpPr>
        <p:spPr bwMode="auto">
          <a:xfrm>
            <a:off x="323529" y="1052736"/>
            <a:ext cx="3312368" cy="707886"/>
          </a:xfrm>
          <a:prstGeom prst="rect">
            <a:avLst/>
          </a:prstGeom>
          <a:solidFill>
            <a:srgbClr val="FFFF66"/>
          </a:solidFill>
          <a:ln w="9525">
            <a:noFill/>
            <a:miter lim="800000"/>
            <a:headEnd/>
            <a:tailEnd/>
          </a:ln>
          <a:effectLst>
            <a:softEdge rad="127000"/>
          </a:effectLst>
        </p:spPr>
        <p:txBody>
          <a:bodyPr wrap="square">
            <a:spAutoFit/>
          </a:bodyPr>
          <a:lstStyle/>
          <a:p>
            <a:r>
              <a:rPr lang="ja-JP" altLang="en-US" sz="4000" dirty="0" smtClean="0">
                <a:solidFill>
                  <a:srgbClr val="0070C0"/>
                </a:solidFill>
              </a:rPr>
              <a:t>■</a:t>
            </a:r>
            <a:r>
              <a:rPr lang="ja-JP" altLang="en-US" sz="4000" dirty="0">
                <a:solidFill>
                  <a:schemeClr val="accent4"/>
                </a:solidFill>
              </a:rPr>
              <a:t>文</a:t>
            </a:r>
            <a:r>
              <a:rPr lang="ja-JP" altLang="en-US" sz="4000" dirty="0" smtClean="0">
                <a:solidFill>
                  <a:schemeClr val="accent4"/>
                </a:solidFill>
              </a:rPr>
              <a:t>を拡げる</a:t>
            </a:r>
            <a:endParaRPr lang="ja-JP" altLang="en-US" sz="4000" dirty="0">
              <a:solidFill>
                <a:schemeClr val="accent4"/>
              </a:solidFill>
            </a:endParaRPr>
          </a:p>
        </p:txBody>
      </p:sp>
      <p:grpSp>
        <p:nvGrpSpPr>
          <p:cNvPr id="2" name="グループ化 17"/>
          <p:cNvGrpSpPr>
            <a:grpSpLocks/>
          </p:cNvGrpSpPr>
          <p:nvPr/>
        </p:nvGrpSpPr>
        <p:grpSpPr bwMode="auto">
          <a:xfrm rot="1561721">
            <a:off x="6978384" y="1705236"/>
            <a:ext cx="857007" cy="1064943"/>
            <a:chOff x="6804025" y="2631138"/>
            <a:chExt cx="1574800" cy="2237725"/>
          </a:xfrm>
        </p:grpSpPr>
        <p:sp>
          <p:nvSpPr>
            <p:cNvPr id="10"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1"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2"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3" name="Freeform 32"/>
            <p:cNvSpPr>
              <a:spLocks/>
            </p:cNvSpPr>
            <p:nvPr/>
          </p:nvSpPr>
          <p:spPr bwMode="auto">
            <a:xfrm>
              <a:off x="6804025" y="2631138"/>
              <a:ext cx="1574800" cy="1559862"/>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14"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5"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3" name="グループ化 10"/>
          <p:cNvGrpSpPr>
            <a:grpSpLocks/>
          </p:cNvGrpSpPr>
          <p:nvPr/>
        </p:nvGrpSpPr>
        <p:grpSpPr bwMode="auto">
          <a:xfrm rot="786262">
            <a:off x="676262" y="1987436"/>
            <a:ext cx="697576" cy="650879"/>
            <a:chOff x="3419475" y="5157788"/>
            <a:chExt cx="1512888" cy="1439862"/>
          </a:xfrm>
        </p:grpSpPr>
        <p:sp>
          <p:nvSpPr>
            <p:cNvPr id="17"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8"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9"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0"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2"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3" name="正方形/長方形 22"/>
          <p:cNvSpPr/>
          <p:nvPr/>
        </p:nvSpPr>
        <p:spPr>
          <a:xfrm>
            <a:off x="611560" y="3861048"/>
            <a:ext cx="7776864" cy="1080120"/>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テキスト ボックス 7"/>
          <p:cNvSpPr txBox="1">
            <a:spLocks noChangeArrowheads="1"/>
          </p:cNvSpPr>
          <p:nvPr/>
        </p:nvSpPr>
        <p:spPr bwMode="auto">
          <a:xfrm>
            <a:off x="251519" y="3068960"/>
            <a:ext cx="3744418" cy="707886"/>
          </a:xfrm>
          <a:prstGeom prst="rect">
            <a:avLst/>
          </a:prstGeom>
          <a:solidFill>
            <a:srgbClr val="FFFF66"/>
          </a:solidFill>
          <a:ln w="9525">
            <a:noFill/>
            <a:miter lim="800000"/>
            <a:headEnd/>
            <a:tailEnd/>
          </a:ln>
          <a:effectLst>
            <a:softEdge rad="127000"/>
          </a:effectLst>
        </p:spPr>
        <p:txBody>
          <a:bodyPr wrap="square">
            <a:spAutoFit/>
          </a:bodyPr>
          <a:lstStyle/>
          <a:p>
            <a:r>
              <a:rPr lang="ja-JP" altLang="en-US" sz="4000" dirty="0" smtClean="0">
                <a:solidFill>
                  <a:srgbClr val="0070C0"/>
                </a:solidFill>
              </a:rPr>
              <a:t>■</a:t>
            </a:r>
            <a:r>
              <a:rPr lang="ja-JP" altLang="en-US" sz="4000" dirty="0" smtClean="0">
                <a:solidFill>
                  <a:schemeClr val="accent4"/>
                </a:solidFill>
              </a:rPr>
              <a:t>文法を加える</a:t>
            </a:r>
            <a:endParaRPr lang="ja-JP" altLang="en-US" sz="4000" dirty="0">
              <a:solidFill>
                <a:schemeClr val="accent4"/>
              </a:solidFill>
            </a:endParaRPr>
          </a:p>
        </p:txBody>
      </p:sp>
      <p:sp>
        <p:nvSpPr>
          <p:cNvPr id="31" name="テキスト ボックス 30"/>
          <p:cNvSpPr txBox="1">
            <a:spLocks noChangeArrowheads="1"/>
          </p:cNvSpPr>
          <p:nvPr/>
        </p:nvSpPr>
        <p:spPr bwMode="auto">
          <a:xfrm>
            <a:off x="2699792" y="188640"/>
            <a:ext cx="3744416" cy="707886"/>
          </a:xfrm>
          <a:prstGeom prst="rect">
            <a:avLst/>
          </a:prstGeom>
          <a:solidFill>
            <a:schemeClr val="bg1"/>
          </a:solidFill>
          <a:ln w="9525">
            <a:solidFill>
              <a:schemeClr val="tx1"/>
            </a:solidFill>
            <a:prstDash val="sysDot"/>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solidFill>
                  <a:srgbClr val="C00000"/>
                </a:solidFill>
              </a:rPr>
              <a:t>●</a:t>
            </a:r>
            <a:r>
              <a:rPr lang="ja-JP" altLang="en-US" sz="4000" dirty="0" smtClean="0"/>
              <a:t>会話での援助</a:t>
            </a:r>
            <a:endParaRPr lang="ja-JP" altLang="en-US" sz="4000" dirty="0"/>
          </a:p>
        </p:txBody>
      </p:sp>
      <p:sp>
        <p:nvSpPr>
          <p:cNvPr id="32" name="四角形吹き出し 31"/>
          <p:cNvSpPr/>
          <p:nvPr/>
        </p:nvSpPr>
        <p:spPr>
          <a:xfrm>
            <a:off x="1691680" y="1988840"/>
            <a:ext cx="2016224" cy="648072"/>
          </a:xfrm>
          <a:prstGeom prst="wedgeRectCallout">
            <a:avLst>
              <a:gd name="adj1" fmla="val -62406"/>
              <a:gd name="adj2" fmla="val 178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accent4"/>
                </a:solidFill>
              </a:rPr>
              <a:t>ケーキ</a:t>
            </a:r>
            <a:endParaRPr kumimoji="1" lang="ja-JP" altLang="en-US" sz="3600" dirty="0">
              <a:solidFill>
                <a:schemeClr val="accent4"/>
              </a:solidFill>
            </a:endParaRPr>
          </a:p>
        </p:txBody>
      </p:sp>
      <p:sp>
        <p:nvSpPr>
          <p:cNvPr id="33" name="四角形吹き出し 32"/>
          <p:cNvSpPr/>
          <p:nvPr/>
        </p:nvSpPr>
        <p:spPr>
          <a:xfrm>
            <a:off x="3851920" y="1988840"/>
            <a:ext cx="2736304" cy="648072"/>
          </a:xfrm>
          <a:prstGeom prst="wedgeRectCallout">
            <a:avLst>
              <a:gd name="adj1" fmla="val 63464"/>
              <a:gd name="adj2" fmla="val 389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accent4"/>
                </a:solidFill>
              </a:rPr>
              <a:t>ケーキ</a:t>
            </a:r>
            <a:r>
              <a:rPr kumimoji="1" lang="ja-JP" altLang="en-US" sz="3600" dirty="0" smtClean="0">
                <a:solidFill>
                  <a:srgbClr val="C00000"/>
                </a:solidFill>
              </a:rPr>
              <a:t>買う</a:t>
            </a:r>
            <a:r>
              <a:rPr kumimoji="1" lang="ja-JP" altLang="en-US" sz="3600" dirty="0" smtClean="0">
                <a:solidFill>
                  <a:schemeClr val="accent4"/>
                </a:solidFill>
              </a:rPr>
              <a:t>？</a:t>
            </a:r>
            <a:endParaRPr kumimoji="1" lang="ja-JP" altLang="en-US" sz="3600" dirty="0">
              <a:solidFill>
                <a:schemeClr val="accent4"/>
              </a:solidFill>
            </a:endParaRPr>
          </a:p>
        </p:txBody>
      </p:sp>
      <p:grpSp>
        <p:nvGrpSpPr>
          <p:cNvPr id="4" name="グループ化 17"/>
          <p:cNvGrpSpPr>
            <a:grpSpLocks/>
          </p:cNvGrpSpPr>
          <p:nvPr/>
        </p:nvGrpSpPr>
        <p:grpSpPr bwMode="auto">
          <a:xfrm rot="1432086">
            <a:off x="7940886" y="3805533"/>
            <a:ext cx="857007" cy="1037056"/>
            <a:chOff x="6804025" y="2689736"/>
            <a:chExt cx="1574800" cy="2179127"/>
          </a:xfrm>
        </p:grpSpPr>
        <p:sp>
          <p:nvSpPr>
            <p:cNvPr id="35"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6"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7"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8" name="Freeform 32"/>
            <p:cNvSpPr>
              <a:spLocks/>
            </p:cNvSpPr>
            <p:nvPr/>
          </p:nvSpPr>
          <p:spPr bwMode="auto">
            <a:xfrm>
              <a:off x="6804025" y="2689736"/>
              <a:ext cx="1574800" cy="1501262"/>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39"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0"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5" name="グループ化 10"/>
          <p:cNvGrpSpPr>
            <a:grpSpLocks/>
          </p:cNvGrpSpPr>
          <p:nvPr/>
        </p:nvGrpSpPr>
        <p:grpSpPr bwMode="auto">
          <a:xfrm rot="786262">
            <a:off x="316223" y="4003660"/>
            <a:ext cx="697576" cy="650879"/>
            <a:chOff x="3419475" y="5157788"/>
            <a:chExt cx="1512888" cy="1439862"/>
          </a:xfrm>
        </p:grpSpPr>
        <p:sp>
          <p:nvSpPr>
            <p:cNvPr id="42"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3"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4"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5"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6"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7"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48" name="四角形吹き出し 47"/>
          <p:cNvSpPr/>
          <p:nvPr/>
        </p:nvSpPr>
        <p:spPr>
          <a:xfrm>
            <a:off x="1259632" y="3933056"/>
            <a:ext cx="2592288" cy="648072"/>
          </a:xfrm>
          <a:prstGeom prst="wedgeRectCallout">
            <a:avLst>
              <a:gd name="adj1" fmla="val -57275"/>
              <a:gd name="adj2" fmla="val 24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accent4"/>
                </a:solidFill>
              </a:rPr>
              <a:t>　</a:t>
            </a:r>
            <a:r>
              <a:rPr lang="ja-JP" altLang="en-US" sz="3600" dirty="0" smtClean="0">
                <a:solidFill>
                  <a:schemeClr val="accent4"/>
                </a:solidFill>
              </a:rPr>
              <a:t>フク、</a:t>
            </a:r>
            <a:r>
              <a:rPr kumimoji="1" lang="ja-JP" altLang="en-US" sz="3600" dirty="0" smtClean="0">
                <a:solidFill>
                  <a:schemeClr val="accent4"/>
                </a:solidFill>
              </a:rPr>
              <a:t>キタ</a:t>
            </a:r>
            <a:endParaRPr kumimoji="1" lang="ja-JP" altLang="en-US" sz="3600" dirty="0">
              <a:solidFill>
                <a:schemeClr val="accent4"/>
              </a:solidFill>
            </a:endParaRPr>
          </a:p>
        </p:txBody>
      </p:sp>
      <p:sp>
        <p:nvSpPr>
          <p:cNvPr id="49" name="四角形吹き出し 48"/>
          <p:cNvSpPr/>
          <p:nvPr/>
        </p:nvSpPr>
        <p:spPr>
          <a:xfrm>
            <a:off x="3995936" y="3933056"/>
            <a:ext cx="3672408" cy="648072"/>
          </a:xfrm>
          <a:prstGeom prst="wedgeRectCallout">
            <a:avLst>
              <a:gd name="adj1" fmla="val 55994"/>
              <a:gd name="adj2" fmla="val 295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服</a:t>
            </a:r>
            <a:r>
              <a:rPr lang="ja-JP" altLang="en-US" sz="3600" dirty="0" smtClean="0">
                <a:solidFill>
                  <a:srgbClr val="C00000"/>
                </a:solidFill>
              </a:rPr>
              <a:t>を</a:t>
            </a:r>
            <a:r>
              <a:rPr lang="ja-JP" altLang="en-US" sz="3600" dirty="0" smtClean="0">
                <a:solidFill>
                  <a:schemeClr val="tx1"/>
                </a:solidFill>
              </a:rPr>
              <a:t>着た</a:t>
            </a:r>
            <a:r>
              <a:rPr lang="ja-JP" altLang="en-US" sz="3600" dirty="0" smtClean="0">
                <a:solidFill>
                  <a:schemeClr val="accent4"/>
                </a:solidFill>
              </a:rPr>
              <a:t>ね</a:t>
            </a:r>
            <a:endParaRPr kumimoji="1" lang="ja-JP" altLang="en-US" sz="3600" dirty="0">
              <a:solidFill>
                <a:schemeClr val="accent4"/>
              </a:solidFill>
            </a:endParaRPr>
          </a:p>
        </p:txBody>
      </p:sp>
      <p:grpSp>
        <p:nvGrpSpPr>
          <p:cNvPr id="7" name="グループ化 10"/>
          <p:cNvGrpSpPr>
            <a:grpSpLocks/>
          </p:cNvGrpSpPr>
          <p:nvPr/>
        </p:nvGrpSpPr>
        <p:grpSpPr bwMode="auto">
          <a:xfrm rot="786262">
            <a:off x="324467" y="5207067"/>
            <a:ext cx="697576" cy="650879"/>
            <a:chOff x="3419475" y="5157788"/>
            <a:chExt cx="1512888" cy="1439862"/>
          </a:xfrm>
        </p:grpSpPr>
        <p:sp>
          <p:nvSpPr>
            <p:cNvPr id="58"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9"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60"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1"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62"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63"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64" name="四角形吹き出し 63"/>
          <p:cNvSpPr/>
          <p:nvPr/>
        </p:nvSpPr>
        <p:spPr>
          <a:xfrm>
            <a:off x="1339884" y="5136463"/>
            <a:ext cx="2512036" cy="648072"/>
          </a:xfrm>
          <a:prstGeom prst="wedgeRectCallout">
            <a:avLst>
              <a:gd name="adj1" fmla="val -57275"/>
              <a:gd name="adj2" fmla="val 24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　イク？</a:t>
            </a:r>
            <a:endParaRPr kumimoji="1" lang="ja-JP" altLang="en-US" sz="3600" dirty="0">
              <a:solidFill>
                <a:schemeClr val="accent4"/>
              </a:solidFill>
            </a:endParaRPr>
          </a:p>
        </p:txBody>
      </p:sp>
      <p:sp>
        <p:nvSpPr>
          <p:cNvPr id="65" name="四角形吹き出し 64"/>
          <p:cNvSpPr/>
          <p:nvPr/>
        </p:nvSpPr>
        <p:spPr>
          <a:xfrm>
            <a:off x="4139951" y="5136463"/>
            <a:ext cx="3603669" cy="648072"/>
          </a:xfrm>
          <a:prstGeom prst="wedgeRectCallout">
            <a:avLst>
              <a:gd name="adj1" fmla="val 54278"/>
              <a:gd name="adj2" fmla="val 336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rgbClr val="C00000"/>
                </a:solidFill>
              </a:rPr>
              <a:t>行くよ。行こうね。</a:t>
            </a:r>
            <a:endParaRPr kumimoji="1" lang="ja-JP" altLang="en-US" sz="3600" dirty="0">
              <a:solidFill>
                <a:schemeClr val="tx1"/>
              </a:solidFill>
            </a:endParaRPr>
          </a:p>
        </p:txBody>
      </p:sp>
      <p:grpSp>
        <p:nvGrpSpPr>
          <p:cNvPr id="8" name="グループ化 17"/>
          <p:cNvGrpSpPr>
            <a:grpSpLocks/>
          </p:cNvGrpSpPr>
          <p:nvPr/>
        </p:nvGrpSpPr>
        <p:grpSpPr bwMode="auto">
          <a:xfrm rot="1321480">
            <a:off x="7985541" y="5217495"/>
            <a:ext cx="857007" cy="1015238"/>
            <a:chOff x="6804025" y="2735580"/>
            <a:chExt cx="1574800" cy="2133283"/>
          </a:xfrm>
        </p:grpSpPr>
        <p:sp>
          <p:nvSpPr>
            <p:cNvPr id="67"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68"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69"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70" name="Freeform 32"/>
            <p:cNvSpPr>
              <a:spLocks/>
            </p:cNvSpPr>
            <p:nvPr/>
          </p:nvSpPr>
          <p:spPr bwMode="auto">
            <a:xfrm>
              <a:off x="6804025" y="2735580"/>
              <a:ext cx="1574800" cy="1455419"/>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71"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72"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par>
                                <p:cTn id="39" presetID="9"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dissolv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dissolv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dissolve">
                                      <p:cBhvr>
                                        <p:cTn id="59" dur="500"/>
                                        <p:tgtEl>
                                          <p:spTgt spid="7"/>
                                        </p:tgtEl>
                                      </p:cBhvr>
                                    </p:animEffect>
                                  </p:childTnLst>
                                </p:cTn>
                              </p:par>
                              <p:par>
                                <p:cTn id="60" presetID="9" presetClass="entr" presetSubtype="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dissolv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dissolv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dissolve">
                                      <p:cBhvr>
                                        <p:cTn id="7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animBg="1"/>
      <p:bldP spid="23" grpId="0" animBg="1"/>
      <p:bldP spid="27" grpId="0" animBg="1"/>
      <p:bldP spid="32" grpId="0" animBg="1"/>
      <p:bldP spid="33" grpId="0" animBg="1"/>
      <p:bldP spid="48" grpId="0" animBg="1"/>
      <p:bldP spid="49" grpId="0" animBg="1"/>
      <p:bldP spid="64" grpId="0" animBg="1"/>
      <p:bldP spid="65"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a:spLocks noChangeArrowheads="1"/>
          </p:cNvSpPr>
          <p:nvPr/>
        </p:nvSpPr>
        <p:spPr bwMode="auto">
          <a:xfrm>
            <a:off x="395536" y="1340768"/>
            <a:ext cx="8496944" cy="1323439"/>
          </a:xfrm>
          <a:prstGeom prst="rect">
            <a:avLst/>
          </a:prstGeom>
          <a:solidFill>
            <a:srgbClr val="CCFFFF"/>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文法の誤用（もしくは脱落）と比べて</a:t>
            </a:r>
            <a:endParaRPr lang="en-US" altLang="ja-JP" sz="4000" dirty="0" smtClean="0"/>
          </a:p>
          <a:p>
            <a:r>
              <a:rPr lang="ja-JP" altLang="en-US" sz="4000" dirty="0" smtClean="0"/>
              <a:t>　単語の誤用と遭遇する機会は少ない</a:t>
            </a:r>
            <a:endParaRPr lang="ja-JP" altLang="en-US" sz="4000" dirty="0"/>
          </a:p>
        </p:txBody>
      </p:sp>
      <p:sp>
        <p:nvSpPr>
          <p:cNvPr id="25" name="テキスト ボックス 24"/>
          <p:cNvSpPr txBox="1">
            <a:spLocks noChangeArrowheads="1"/>
          </p:cNvSpPr>
          <p:nvPr/>
        </p:nvSpPr>
        <p:spPr bwMode="auto">
          <a:xfrm>
            <a:off x="359532" y="2890514"/>
            <a:ext cx="8496944" cy="707886"/>
          </a:xfrm>
          <a:prstGeom prst="rect">
            <a:avLst/>
          </a:prstGeom>
          <a:solidFill>
            <a:srgbClr val="FFD9FF"/>
          </a:solidFill>
          <a:ln w="9525">
            <a:noFill/>
            <a:miter lim="800000"/>
            <a:headEnd/>
            <a:tailEnd/>
          </a:ln>
          <a:effectLst>
            <a:softEdge rad="63500"/>
          </a:effectLst>
        </p:spPr>
        <p:txBody>
          <a:bodyPr wrap="square">
            <a:spAutoFit/>
          </a:bodyPr>
          <a:lstStyle/>
          <a:p>
            <a:r>
              <a:rPr lang="ja-JP" altLang="en-US" sz="4000" dirty="0" smtClean="0"/>
              <a:t>単語の誤用場面は、貴重な、学習機会</a:t>
            </a:r>
            <a:endParaRPr lang="ja-JP" altLang="en-US" sz="4000" dirty="0"/>
          </a:p>
        </p:txBody>
      </p:sp>
      <p:sp>
        <p:nvSpPr>
          <p:cNvPr id="26" name="テキスト ボックス 25"/>
          <p:cNvSpPr txBox="1">
            <a:spLocks noChangeArrowheads="1"/>
          </p:cNvSpPr>
          <p:nvPr/>
        </p:nvSpPr>
        <p:spPr bwMode="auto">
          <a:xfrm>
            <a:off x="755576" y="3861048"/>
            <a:ext cx="7272808" cy="707886"/>
          </a:xfrm>
          <a:prstGeom prst="rect">
            <a:avLst/>
          </a:prstGeom>
          <a:solidFill>
            <a:srgbClr val="FFFF66"/>
          </a:solidFill>
          <a:ln w="9525">
            <a:noFill/>
            <a:miter lim="800000"/>
            <a:headEnd/>
            <a:tailEnd/>
          </a:ln>
          <a:effectLst>
            <a:glow rad="139700">
              <a:schemeClr val="accent2">
                <a:satMod val="175000"/>
                <a:alpha val="40000"/>
              </a:schemeClr>
            </a:glow>
            <a:outerShdw blurRad="50800" dist="38100" dir="2700000" algn="tl" rotWithShape="0">
              <a:prstClr val="black">
                <a:alpha val="40000"/>
              </a:prstClr>
            </a:outerShdw>
          </a:effectLst>
        </p:spPr>
        <p:txBody>
          <a:bodyPr wrap="square">
            <a:spAutoFit/>
          </a:bodyPr>
          <a:lstStyle/>
          <a:p>
            <a:r>
              <a:rPr lang="ja-JP" altLang="en-US" sz="4000" dirty="0" smtClean="0"/>
              <a:t>積極的・意識的に、どんどん直す</a:t>
            </a:r>
            <a:endParaRPr lang="ja-JP" altLang="en-US" sz="4000" dirty="0"/>
          </a:p>
        </p:txBody>
      </p:sp>
      <p:grpSp>
        <p:nvGrpSpPr>
          <p:cNvPr id="2" name="グループ化 17"/>
          <p:cNvGrpSpPr>
            <a:grpSpLocks/>
          </p:cNvGrpSpPr>
          <p:nvPr/>
        </p:nvGrpSpPr>
        <p:grpSpPr bwMode="auto">
          <a:xfrm rot="1321480">
            <a:off x="8148319" y="4765644"/>
            <a:ext cx="857007" cy="1080599"/>
            <a:chOff x="6804025" y="2598240"/>
            <a:chExt cx="1574800" cy="2270623"/>
          </a:xfrm>
        </p:grpSpPr>
        <p:sp>
          <p:nvSpPr>
            <p:cNvPr id="28"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9"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0"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1" name="Freeform 32"/>
            <p:cNvSpPr>
              <a:spLocks/>
            </p:cNvSpPr>
            <p:nvPr/>
          </p:nvSpPr>
          <p:spPr bwMode="auto">
            <a:xfrm>
              <a:off x="6804025" y="2598240"/>
              <a:ext cx="1574800" cy="159276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32"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33"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34" name="四角形吹き出し 33"/>
          <p:cNvSpPr/>
          <p:nvPr/>
        </p:nvSpPr>
        <p:spPr>
          <a:xfrm>
            <a:off x="4427984" y="4797152"/>
            <a:ext cx="3384376" cy="648072"/>
          </a:xfrm>
          <a:prstGeom prst="wedgeRectCallout">
            <a:avLst>
              <a:gd name="adj1" fmla="val 57047"/>
              <a:gd name="adj2" fmla="val 34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rgbClr val="C00000"/>
                </a:solidFill>
              </a:rPr>
              <a:t>ころがした、</a:t>
            </a:r>
            <a:r>
              <a:rPr lang="ja-JP" altLang="en-US" sz="3600" dirty="0" smtClean="0">
                <a:solidFill>
                  <a:schemeClr val="accent4"/>
                </a:solidFill>
              </a:rPr>
              <a:t>だよ</a:t>
            </a:r>
            <a:endParaRPr kumimoji="1" lang="ja-JP" altLang="en-US" sz="3600" dirty="0">
              <a:solidFill>
                <a:schemeClr val="accent4"/>
              </a:solidFill>
            </a:endParaRPr>
          </a:p>
        </p:txBody>
      </p:sp>
      <p:sp>
        <p:nvSpPr>
          <p:cNvPr id="35" name="円/楕円 34"/>
          <p:cNvSpPr/>
          <p:nvPr/>
        </p:nvSpPr>
        <p:spPr>
          <a:xfrm>
            <a:off x="3563888" y="5589240"/>
            <a:ext cx="360040" cy="36004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2987824" y="6021288"/>
            <a:ext cx="4968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4067944" y="5805264"/>
            <a:ext cx="1080120" cy="0"/>
          </a:xfrm>
          <a:prstGeom prst="straightConnector1">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a:spLocks noChangeArrowheads="1"/>
          </p:cNvSpPr>
          <p:nvPr/>
        </p:nvSpPr>
        <p:spPr bwMode="auto">
          <a:xfrm>
            <a:off x="179512" y="5661248"/>
            <a:ext cx="2664296" cy="83099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2400" dirty="0" smtClean="0"/>
              <a:t>（注）ただし○</a:t>
            </a:r>
            <a:r>
              <a:rPr lang="en-US" altLang="ja-JP" sz="2400" dirty="0" smtClean="0"/>
              <a:t>×</a:t>
            </a:r>
            <a:r>
              <a:rPr lang="ja-JP" altLang="en-US" sz="2400" dirty="0" smtClean="0"/>
              <a:t>に</a:t>
            </a:r>
            <a:endParaRPr lang="en-US" altLang="ja-JP" sz="2400" dirty="0" smtClean="0"/>
          </a:p>
          <a:p>
            <a:r>
              <a:rPr lang="ja-JP" altLang="en-US" sz="2400" dirty="0"/>
              <a:t>　</a:t>
            </a:r>
            <a:r>
              <a:rPr lang="ja-JP" altLang="en-US" sz="2400" dirty="0" smtClean="0"/>
              <a:t>　ならないように</a:t>
            </a:r>
            <a:endParaRPr lang="ja-JP" altLang="en-US" sz="2400" dirty="0"/>
          </a:p>
        </p:txBody>
      </p:sp>
      <p:sp>
        <p:nvSpPr>
          <p:cNvPr id="18" name="テキスト ボックス 17"/>
          <p:cNvSpPr txBox="1">
            <a:spLocks noChangeArrowheads="1"/>
          </p:cNvSpPr>
          <p:nvPr/>
        </p:nvSpPr>
        <p:spPr bwMode="auto">
          <a:xfrm>
            <a:off x="3059832" y="332656"/>
            <a:ext cx="2952328" cy="646331"/>
          </a:xfrm>
          <a:prstGeom prst="rect">
            <a:avLst/>
          </a:prstGeom>
          <a:solidFill>
            <a:schemeClr val="bg1"/>
          </a:solidFill>
          <a:ln w="9525">
            <a:solidFill>
              <a:schemeClr val="tx1"/>
            </a:solidFill>
            <a:prstDash val="sysDot"/>
            <a:miter lim="800000"/>
            <a:headEnd/>
            <a:tailEnd/>
          </a:ln>
          <a:effectLst>
            <a:outerShdw blurRad="50800" dist="38100" dir="2700000" algn="tl" rotWithShape="0">
              <a:prstClr val="black">
                <a:alpha val="40000"/>
              </a:prstClr>
            </a:outerShdw>
          </a:effectLst>
        </p:spPr>
        <p:txBody>
          <a:bodyPr wrap="square">
            <a:spAutoFit/>
          </a:bodyPr>
          <a:lstStyle/>
          <a:p>
            <a:r>
              <a:rPr lang="ja-JP" altLang="en-US" sz="3600" dirty="0" smtClean="0">
                <a:solidFill>
                  <a:srgbClr val="C00000"/>
                </a:solidFill>
              </a:rPr>
              <a:t>●</a:t>
            </a:r>
            <a:r>
              <a:rPr lang="ja-JP" altLang="en-US" sz="3600" dirty="0" smtClean="0"/>
              <a:t>エラー訂正</a:t>
            </a:r>
            <a:endParaRPr lang="ja-JP" altLang="en-US" sz="3600" dirty="0"/>
          </a:p>
        </p:txBody>
      </p:sp>
      <p:sp>
        <p:nvSpPr>
          <p:cNvPr id="19" name="四角形吹き出し 18"/>
          <p:cNvSpPr/>
          <p:nvPr/>
        </p:nvSpPr>
        <p:spPr>
          <a:xfrm>
            <a:off x="2411760" y="4797152"/>
            <a:ext cx="1872208" cy="648072"/>
          </a:xfrm>
          <a:prstGeom prst="wedgeRectCallout">
            <a:avLst>
              <a:gd name="adj1" fmla="val -63375"/>
              <a:gd name="adj2" fmla="val 178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rgbClr val="002060"/>
                </a:solidFill>
              </a:rPr>
              <a:t>なげた</a:t>
            </a:r>
            <a:r>
              <a:rPr lang="ja-JP" altLang="en-US" sz="3600" dirty="0" smtClean="0">
                <a:solidFill>
                  <a:srgbClr val="C00000"/>
                </a:solidFill>
              </a:rPr>
              <a:t>よ</a:t>
            </a:r>
            <a:endParaRPr kumimoji="1" lang="ja-JP" altLang="en-US" sz="3600" dirty="0">
              <a:solidFill>
                <a:schemeClr val="accent4"/>
              </a:solidFill>
            </a:endParaRPr>
          </a:p>
        </p:txBody>
      </p:sp>
      <p:grpSp>
        <p:nvGrpSpPr>
          <p:cNvPr id="20" name="グループ化 10"/>
          <p:cNvGrpSpPr>
            <a:grpSpLocks/>
          </p:cNvGrpSpPr>
          <p:nvPr/>
        </p:nvGrpSpPr>
        <p:grpSpPr bwMode="auto">
          <a:xfrm rot="786262">
            <a:off x="1252326" y="4867756"/>
            <a:ext cx="697576" cy="650879"/>
            <a:chOff x="3419475" y="5157788"/>
            <a:chExt cx="1512888" cy="1439862"/>
          </a:xfrm>
        </p:grpSpPr>
        <p:sp>
          <p:nvSpPr>
            <p:cNvPr id="21"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2"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7"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6"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8"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39"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9"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dissolve">
                                      <p:cBhvr>
                                        <p:cTn id="30" dur="500"/>
                                        <p:tgtEl>
                                          <p:spTgt spid="35"/>
                                        </p:tgtEl>
                                      </p:cBhvr>
                                    </p:animEffect>
                                  </p:childTnLst>
                                </p:cTn>
                              </p:par>
                              <p:par>
                                <p:cTn id="31" presetID="9"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500"/>
                                        <p:tgtEl>
                                          <p:spTgt spid="41"/>
                                        </p:tgtEl>
                                      </p:cBhvr>
                                    </p:animEffect>
                                  </p:childTnLst>
                                </p:cTn>
                              </p:par>
                              <p:par>
                                <p:cTn id="34" presetID="9"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dissolv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dissolv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dissolve">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4" grpId="0" animBg="1"/>
      <p:bldP spid="35" grpId="0" animBg="1"/>
      <p:bldP spid="42" grpId="0" animBg="1"/>
      <p:bldP spid="19"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テキスト ボックス 6"/>
          <p:cNvSpPr txBox="1">
            <a:spLocks noChangeArrowheads="1"/>
          </p:cNvSpPr>
          <p:nvPr/>
        </p:nvSpPr>
        <p:spPr bwMode="auto">
          <a:xfrm>
            <a:off x="4338695" y="1941827"/>
            <a:ext cx="4349178" cy="1077218"/>
          </a:xfrm>
          <a:prstGeom prst="rect">
            <a:avLst/>
          </a:prstGeom>
          <a:solidFill>
            <a:srgbClr val="FFCCFF"/>
          </a:solidFill>
          <a:ln w="9525">
            <a:noFill/>
            <a:miter lim="800000"/>
            <a:headEnd/>
            <a:tailEnd/>
          </a:ln>
          <a:effectLst>
            <a:softEdge rad="127000"/>
          </a:effectLst>
        </p:spPr>
        <p:txBody>
          <a:bodyPr wrap="square">
            <a:spAutoFit/>
          </a:bodyPr>
          <a:lstStyle/>
          <a:p>
            <a:pPr eaLnBrk="1" hangingPunct="1"/>
            <a:r>
              <a:rPr lang="ja-JP" altLang="en-US" sz="3200" dirty="0"/>
              <a:t>語りの学習を</a:t>
            </a:r>
            <a:r>
              <a:rPr lang="ja-JP" altLang="en-US" sz="3200" dirty="0" smtClean="0"/>
              <a:t>目的として</a:t>
            </a:r>
            <a:endParaRPr lang="en-US" altLang="ja-JP" sz="3200" dirty="0" smtClean="0"/>
          </a:p>
          <a:p>
            <a:pPr eaLnBrk="1" hangingPunct="1"/>
            <a:r>
              <a:rPr lang="ja-JP" altLang="en-US" sz="3200" dirty="0"/>
              <a:t>　</a:t>
            </a:r>
            <a:r>
              <a:rPr lang="ja-JP" altLang="en-US" sz="3200" dirty="0" smtClean="0"/>
              <a:t>　　制作</a:t>
            </a:r>
            <a:r>
              <a:rPr lang="ja-JP" altLang="en-US" sz="3200" dirty="0"/>
              <a:t>した</a:t>
            </a:r>
            <a:r>
              <a:rPr lang="ja-JP" altLang="en-US" sz="3200" dirty="0" smtClean="0"/>
              <a:t>教材だが</a:t>
            </a:r>
            <a:endParaRPr lang="ja-JP" altLang="en-US" sz="3200" dirty="0"/>
          </a:p>
        </p:txBody>
      </p:sp>
      <p:sp>
        <p:nvSpPr>
          <p:cNvPr id="7" name="テキスト ボックス 6"/>
          <p:cNvSpPr txBox="1">
            <a:spLocks noChangeArrowheads="1"/>
          </p:cNvSpPr>
          <p:nvPr/>
        </p:nvSpPr>
        <p:spPr bwMode="auto">
          <a:xfrm>
            <a:off x="1547664" y="990721"/>
            <a:ext cx="6624736" cy="769441"/>
          </a:xfrm>
          <a:prstGeom prst="rect">
            <a:avLst/>
          </a:prstGeom>
          <a:solidFill>
            <a:srgbClr val="FFFFFF"/>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r>
              <a:rPr lang="ja-JP" altLang="en-US" sz="4400" dirty="0" smtClean="0"/>
              <a:t>映像を素材とした動詞学習</a:t>
            </a:r>
            <a:endParaRPr lang="ja-JP" altLang="en-US" sz="4400" dirty="0"/>
          </a:p>
        </p:txBody>
      </p:sp>
      <p:sp>
        <p:nvSpPr>
          <p:cNvPr id="1026" name="Text Box 2"/>
          <p:cNvSpPr txBox="1">
            <a:spLocks noChangeArrowheads="1"/>
          </p:cNvSpPr>
          <p:nvPr/>
        </p:nvSpPr>
        <p:spPr bwMode="auto">
          <a:xfrm>
            <a:off x="1691680" y="3429000"/>
            <a:ext cx="893763" cy="1187450"/>
          </a:xfrm>
          <a:prstGeom prst="rect">
            <a:avLst/>
          </a:prstGeom>
          <a:noFill/>
          <a:ln w="9525">
            <a:noFill/>
            <a:miter lim="800000"/>
            <a:headEnd/>
            <a:tailEnd/>
          </a:ln>
        </p:spPr>
        <p:txBody>
          <a:bodyPr vert="horz" wrap="none" lIns="44640" tIns="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7" name="Text Box 3"/>
          <p:cNvSpPr txBox="1">
            <a:spLocks noChangeArrowheads="1"/>
          </p:cNvSpPr>
          <p:nvPr/>
        </p:nvSpPr>
        <p:spPr bwMode="auto">
          <a:xfrm>
            <a:off x="1699618" y="4549775"/>
            <a:ext cx="885825" cy="949325"/>
          </a:xfrm>
          <a:prstGeom prst="rect">
            <a:avLst/>
          </a:prstGeom>
          <a:noFill/>
          <a:ln w="9525">
            <a:noFill/>
            <a:miter lim="800000"/>
            <a:headEnd/>
            <a:tailEnd/>
          </a:ln>
        </p:spPr>
        <p:txBody>
          <a:bodyPr vert="horz" wrap="none" lIns="44640" tIns="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8" name="Picture 4"/>
          <p:cNvPicPr>
            <a:picLocks noChangeAspect="1" noChangeArrowheads="1"/>
          </p:cNvPicPr>
          <p:nvPr/>
        </p:nvPicPr>
        <p:blipFill>
          <a:blip r:embed="rId2" cstate="print"/>
          <a:srcRect/>
          <a:stretch>
            <a:fillRect/>
          </a:stretch>
        </p:blipFill>
        <p:spPr bwMode="auto">
          <a:xfrm>
            <a:off x="424497" y="2960827"/>
            <a:ext cx="2376264" cy="3059010"/>
          </a:xfrm>
          <a:prstGeom prst="rect">
            <a:avLst/>
          </a:prstGeom>
          <a:solidFill>
            <a:srgbClr val="000000"/>
          </a:solidFill>
          <a:ln w="9525">
            <a:solidFill>
              <a:schemeClr val="tx1"/>
            </a:solidFill>
            <a:miter lim="800000"/>
            <a:headEnd/>
            <a:tailEnd/>
          </a:ln>
          <a:effectLst>
            <a:outerShdw blurRad="50800" dist="38100" dir="2700000" algn="tl" rotWithShape="0">
              <a:prstClr val="black">
                <a:alpha val="40000"/>
              </a:prstClr>
            </a:outerShdw>
          </a:effectLst>
        </p:spPr>
      </p:pic>
      <p:pic>
        <p:nvPicPr>
          <p:cNvPr id="1029" name="Picture 5"/>
          <p:cNvPicPr>
            <a:picLocks noChangeAspect="1" noChangeArrowheads="1"/>
          </p:cNvPicPr>
          <p:nvPr/>
        </p:nvPicPr>
        <p:blipFill>
          <a:blip r:embed="rId3" cstate="print"/>
          <a:srcRect/>
          <a:stretch>
            <a:fillRect/>
          </a:stretch>
        </p:blipFill>
        <p:spPr bwMode="auto">
          <a:xfrm>
            <a:off x="1662982" y="3248980"/>
            <a:ext cx="2376264" cy="295232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0" name="テキスト ボックス 2"/>
          <p:cNvSpPr txBox="1">
            <a:spLocks noChangeArrowheads="1"/>
          </p:cNvSpPr>
          <p:nvPr/>
        </p:nvSpPr>
        <p:spPr bwMode="auto">
          <a:xfrm>
            <a:off x="259532" y="2048194"/>
            <a:ext cx="3600400" cy="769441"/>
          </a:xfrm>
          <a:prstGeom prst="rect">
            <a:avLst/>
          </a:prstGeom>
          <a:solidFill>
            <a:srgbClr val="FFFF66"/>
          </a:solidFill>
          <a:ln w="28575">
            <a:noFill/>
            <a:miter lim="800000"/>
            <a:headEnd/>
            <a:tailEnd/>
          </a:ln>
          <a:effectLst>
            <a:glow rad="139700">
              <a:schemeClr val="accent2">
                <a:satMod val="175000"/>
                <a:alpha val="40000"/>
              </a:schemeClr>
            </a:glow>
          </a:effectLst>
        </p:spPr>
        <p:txBody>
          <a:bodyPr wrap="square">
            <a:spAutoFit/>
          </a:bodyPr>
          <a:lstStyle/>
          <a:p>
            <a:pPr eaLnBrk="1" hangingPunct="1"/>
            <a:r>
              <a:rPr lang="ja-JP" altLang="en-US" sz="4400" dirty="0" smtClean="0">
                <a:solidFill>
                  <a:schemeClr val="accent4"/>
                </a:solidFill>
              </a:rPr>
              <a:t>　１０秒映画</a:t>
            </a:r>
            <a:endParaRPr lang="ja-JP" altLang="en-US" sz="3600" dirty="0">
              <a:solidFill>
                <a:schemeClr val="accent4"/>
              </a:solidFill>
            </a:endParaRPr>
          </a:p>
        </p:txBody>
      </p:sp>
      <p:sp>
        <p:nvSpPr>
          <p:cNvPr id="11" name="テキスト ボックス 10"/>
          <p:cNvSpPr txBox="1"/>
          <p:nvPr/>
        </p:nvSpPr>
        <p:spPr>
          <a:xfrm>
            <a:off x="4212800" y="3747933"/>
            <a:ext cx="4752528" cy="1077218"/>
          </a:xfrm>
          <a:prstGeom prst="rect">
            <a:avLst/>
          </a:prstGeom>
          <a:solidFill>
            <a:srgbClr val="CCFFCC"/>
          </a:solidFill>
        </p:spPr>
        <p:txBody>
          <a:bodyPr wrap="square" rtlCol="0">
            <a:spAutoFit/>
          </a:bodyPr>
          <a:lstStyle/>
          <a:p>
            <a:r>
              <a:rPr kumimoji="1" lang="ja-JP" altLang="en-US" sz="3200" dirty="0" smtClean="0"/>
              <a:t>映像でなければ、</a:t>
            </a:r>
            <a:r>
              <a:rPr lang="ja-JP" altLang="en-US" sz="3200" dirty="0" smtClean="0"/>
              <a:t>表現できない動作や状態の言語化</a:t>
            </a:r>
            <a:endParaRPr lang="en-US" altLang="ja-JP" sz="3200" dirty="0" smtClean="0"/>
          </a:p>
        </p:txBody>
      </p:sp>
      <p:sp>
        <p:nvSpPr>
          <p:cNvPr id="13" name="テキスト ボックス 39"/>
          <p:cNvSpPr txBox="1">
            <a:spLocks noChangeArrowheads="1"/>
          </p:cNvSpPr>
          <p:nvPr/>
        </p:nvSpPr>
        <p:spPr bwMode="auto">
          <a:xfrm>
            <a:off x="4212800" y="4972069"/>
            <a:ext cx="4715446" cy="1077218"/>
          </a:xfrm>
          <a:prstGeom prst="rect">
            <a:avLst/>
          </a:prstGeom>
          <a:solidFill>
            <a:srgbClr val="CCFF99"/>
          </a:solidFill>
          <a:ln w="9525">
            <a:noFill/>
            <a:miter lim="800000"/>
            <a:headEnd/>
            <a:tailEnd/>
          </a:ln>
        </p:spPr>
        <p:txBody>
          <a:bodyPr wrap="square">
            <a:spAutoFit/>
          </a:bodyPr>
          <a:lstStyle/>
          <a:p>
            <a:pPr eaLnBrk="1" hangingPunct="1"/>
            <a:r>
              <a:rPr lang="ja-JP" altLang="en-US" sz="3200" dirty="0" smtClean="0"/>
              <a:t>文脈のある中で、つながり</a:t>
            </a:r>
            <a:endParaRPr lang="en-US" altLang="ja-JP" sz="3200" dirty="0" smtClean="0"/>
          </a:p>
          <a:p>
            <a:pPr eaLnBrk="1" hangingPunct="1"/>
            <a:r>
              <a:rPr lang="ja-JP" altLang="en-US" sz="3200" dirty="0" smtClean="0"/>
              <a:t>　　　を持った動詞の使用</a:t>
            </a:r>
            <a:endParaRPr lang="ja-JP" altLang="en-US" sz="3200" dirty="0"/>
          </a:p>
        </p:txBody>
      </p:sp>
      <p:sp>
        <p:nvSpPr>
          <p:cNvPr id="14" name="テキスト ボックス 13"/>
          <p:cNvSpPr txBox="1"/>
          <p:nvPr/>
        </p:nvSpPr>
        <p:spPr>
          <a:xfrm>
            <a:off x="4281456" y="3047788"/>
            <a:ext cx="4463656" cy="584775"/>
          </a:xfrm>
          <a:prstGeom prst="rect">
            <a:avLst/>
          </a:prstGeom>
          <a:solidFill>
            <a:schemeClr val="accent3"/>
          </a:solidFill>
          <a:ln>
            <a:solidFill>
              <a:schemeClr val="tx1"/>
            </a:solidFill>
            <a:prstDash val="lgDash"/>
          </a:ln>
          <a:effectLst/>
        </p:spPr>
        <p:txBody>
          <a:bodyPr wrap="square">
            <a:spAutoFit/>
          </a:bodyPr>
          <a:lstStyle/>
          <a:p>
            <a:pPr eaLnBrk="1" hangingPunct="1">
              <a:defRPr/>
            </a:pPr>
            <a:r>
              <a:rPr lang="ja-JP" altLang="en-US" sz="3200" dirty="0" smtClean="0"/>
              <a:t>語り＝動詞学習でもある</a:t>
            </a:r>
            <a:endParaRPr lang="ja-JP" altLang="en-US" sz="3200" dirty="0"/>
          </a:p>
        </p:txBody>
      </p:sp>
      <p:sp>
        <p:nvSpPr>
          <p:cNvPr id="15" name="テキスト ボックス 39"/>
          <p:cNvSpPr txBox="1">
            <a:spLocks noChangeArrowheads="1"/>
          </p:cNvSpPr>
          <p:nvPr/>
        </p:nvSpPr>
        <p:spPr bwMode="auto">
          <a:xfrm>
            <a:off x="4039246" y="6052189"/>
            <a:ext cx="5104754" cy="523220"/>
          </a:xfrm>
          <a:prstGeom prst="rect">
            <a:avLst/>
          </a:prstGeom>
          <a:noFill/>
          <a:ln w="9525">
            <a:noFill/>
            <a:miter lim="800000"/>
            <a:headEnd/>
            <a:tailEnd/>
          </a:ln>
        </p:spPr>
        <p:txBody>
          <a:bodyPr wrap="square">
            <a:spAutoFit/>
          </a:bodyPr>
          <a:lstStyle/>
          <a:p>
            <a:pPr eaLnBrk="1" hangingPunct="1"/>
            <a:r>
              <a:rPr lang="ja-JP" altLang="en-US" sz="2800" dirty="0" smtClean="0"/>
              <a:t>などを動詞学習の狙いとしている</a:t>
            </a:r>
            <a:endParaRPr lang="ja-JP" altLang="en-US" sz="2800" dirty="0"/>
          </a:p>
        </p:txBody>
      </p:sp>
      <p:sp>
        <p:nvSpPr>
          <p:cNvPr id="16" name="テキスト ボックス 15"/>
          <p:cNvSpPr txBox="1"/>
          <p:nvPr/>
        </p:nvSpPr>
        <p:spPr>
          <a:xfrm>
            <a:off x="259532" y="6261107"/>
            <a:ext cx="4457680" cy="400110"/>
          </a:xfrm>
          <a:prstGeom prst="rect">
            <a:avLst/>
          </a:prstGeom>
          <a:noFill/>
        </p:spPr>
        <p:txBody>
          <a:bodyPr wrap="square" rtlCol="0">
            <a:spAutoFit/>
          </a:bodyPr>
          <a:lstStyle/>
          <a:p>
            <a:r>
              <a:rPr kumimoji="1" lang="ja-JP" altLang="en-US" sz="2000" b="1" dirty="0" smtClean="0"/>
              <a:t>☞　第８回学習会「語り</a:t>
            </a:r>
            <a:r>
              <a:rPr lang="ja-JP" altLang="en-US" sz="2000" b="1" dirty="0" smtClean="0"/>
              <a:t>を考える</a:t>
            </a:r>
            <a:r>
              <a:rPr kumimoji="1" lang="ja-JP" altLang="en-US" sz="2000" b="1" dirty="0" smtClean="0"/>
              <a:t>」</a:t>
            </a:r>
            <a:endParaRPr kumimoji="1" lang="ja-JP" altLang="en-US" sz="2000" b="1" dirty="0"/>
          </a:p>
        </p:txBody>
      </p:sp>
      <p:sp>
        <p:nvSpPr>
          <p:cNvPr id="17" name="正方形/長方形 16"/>
          <p:cNvSpPr/>
          <p:nvPr/>
        </p:nvSpPr>
        <p:spPr>
          <a:xfrm>
            <a:off x="2219847" y="84097"/>
            <a:ext cx="5112568" cy="720080"/>
          </a:xfrm>
          <a:prstGeom prst="rect">
            <a:avLst/>
          </a:prstGeom>
          <a:solidFill>
            <a:srgbClr val="FFFF66"/>
          </a:solidFill>
          <a:ln>
            <a:noFill/>
          </a:ln>
          <a:effectLst>
            <a:outerShdw blurRad="50800" dist="127000" dir="5400000" algn="t" rotWithShape="0">
              <a:srgbClr val="66FF3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dirty="0" smtClean="0">
                <a:solidFill>
                  <a:schemeClr val="accent4"/>
                </a:solidFill>
              </a:rPr>
              <a:t>　動詞の学習教材⑤</a:t>
            </a:r>
            <a:endParaRPr lang="ja-JP" altLang="en-US" sz="4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ssolve">
                                      <p:cBhvr>
                                        <p:cTn id="15" dur="500"/>
                                        <p:tgtEl>
                                          <p:spTgt spid="1028"/>
                                        </p:tgtEl>
                                      </p:cBhvr>
                                    </p:animEffect>
                                  </p:childTnLst>
                                </p:cTn>
                              </p:par>
                              <p:par>
                                <p:cTn id="16" presetID="9"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dissolve">
                                      <p:cBhvr>
                                        <p:cTn id="18" dur="500"/>
                                        <p:tgtEl>
                                          <p:spTgt spid="102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7591"/>
                                        </p:tgtEl>
                                        <p:attrNameLst>
                                          <p:attrName>style.visibility</p:attrName>
                                        </p:attrNameLst>
                                      </p:cBhvr>
                                      <p:to>
                                        <p:strVal val="visible"/>
                                      </p:to>
                                    </p:set>
                                    <p:animEffect transition="in" filter="dissolve">
                                      <p:cBhvr>
                                        <p:cTn id="23" dur="500"/>
                                        <p:tgtEl>
                                          <p:spTgt spid="6759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P spid="7" grpId="0" animBg="1"/>
      <p:bldP spid="10" grpId="0" animBg="1"/>
      <p:bldP spid="11" grpId="0" animBg="1"/>
      <p:bldP spid="13" grpId="0" animBg="1"/>
      <p:bldP spid="15" grpId="0"/>
      <p:bldP spid="1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83568" y="2420888"/>
            <a:ext cx="7992888" cy="1584176"/>
          </a:xfrm>
          <a:prstGeom prst="roundRect">
            <a:avLst/>
          </a:prstGeom>
          <a:solidFill>
            <a:srgbClr val="FFFF00">
              <a:alpha val="38824"/>
            </a:srgbClr>
          </a:solidFill>
          <a:ln w="161925">
            <a:solidFill>
              <a:schemeClr val="accent2"/>
            </a:solidFill>
          </a:ln>
          <a:effectLst>
            <a:glow rad="228600">
              <a:srgbClr val="FF9999">
                <a:alpha val="4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92075">
              <a:defRPr/>
            </a:pPr>
            <a:r>
              <a:rPr lang="ja-JP" altLang="en-US" sz="6600" dirty="0" smtClean="0">
                <a:solidFill>
                  <a:schemeClr val="accent4"/>
                </a:solidFill>
              </a:rPr>
              <a:t>　</a:t>
            </a:r>
            <a:r>
              <a:rPr lang="ja-JP" altLang="en-US" sz="5400" dirty="0" smtClean="0">
                <a:solidFill>
                  <a:schemeClr val="accent4"/>
                </a:solidFill>
              </a:rPr>
              <a:t>何か</a:t>
            </a:r>
            <a:r>
              <a:rPr lang="en-US" altLang="ja-JP" sz="5400" dirty="0" smtClean="0">
                <a:solidFill>
                  <a:schemeClr val="accent4"/>
                </a:solidFill>
              </a:rPr>
              <a:t>×</a:t>
            </a:r>
            <a:r>
              <a:rPr lang="ja-JP" altLang="en-US" sz="5400" dirty="0" smtClean="0">
                <a:solidFill>
                  <a:schemeClr val="accent4"/>
                </a:solidFill>
              </a:rPr>
              <a:t>何でも　の学び</a:t>
            </a:r>
            <a:endParaRPr lang="ja-JP" altLang="en-US" sz="6600" dirty="0">
              <a:solidFill>
                <a:schemeClr val="accent4"/>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971600" y="1988840"/>
            <a:ext cx="7704856" cy="2088232"/>
          </a:xfrm>
          <a:prstGeom prst="roundRect">
            <a:avLst/>
          </a:prstGeom>
          <a:solidFill>
            <a:schemeClr val="accent3">
              <a:lumMod val="95000"/>
            </a:schemeClr>
          </a:solidFill>
          <a:ln>
            <a:solidFill>
              <a:srgbClr val="FFD9FF"/>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68544" y="168424"/>
            <a:ext cx="8568952" cy="1569660"/>
          </a:xfrm>
          <a:prstGeom prst="rect">
            <a:avLst/>
          </a:prstGeom>
          <a:solidFill>
            <a:srgbClr val="CCFFCC"/>
          </a:solidFill>
        </p:spPr>
        <p:txBody>
          <a:bodyPr wrap="square" rtlCol="0">
            <a:spAutoFit/>
          </a:bodyPr>
          <a:lstStyle/>
          <a:p>
            <a:r>
              <a:rPr kumimoji="1" lang="ja-JP" altLang="en-US" sz="3200" dirty="0" smtClean="0"/>
              <a:t>最近、ＩＴが急速に進歩して</a:t>
            </a:r>
            <a:endParaRPr kumimoji="1" lang="en-US" altLang="ja-JP" sz="3200" dirty="0" smtClean="0"/>
          </a:p>
          <a:p>
            <a:r>
              <a:rPr lang="ja-JP" altLang="en-US" sz="3200" dirty="0" smtClean="0"/>
              <a:t>　ビッグデータと呼ばれる大量情報から</a:t>
            </a:r>
            <a:endParaRPr lang="en-US" altLang="ja-JP" sz="3200" dirty="0" smtClean="0"/>
          </a:p>
          <a:p>
            <a:r>
              <a:rPr kumimoji="1" lang="ja-JP" altLang="en-US" sz="3200" dirty="0" smtClean="0"/>
              <a:t>　　</a:t>
            </a:r>
            <a:r>
              <a:rPr lang="ja-JP" altLang="en-US" sz="3200" dirty="0" smtClean="0"/>
              <a:t>さまざまなものが読み取れるようになっている</a:t>
            </a:r>
            <a:endParaRPr kumimoji="1" lang="ja-JP" altLang="en-US" sz="3200" dirty="0"/>
          </a:p>
        </p:txBody>
      </p:sp>
      <p:sp>
        <p:nvSpPr>
          <p:cNvPr id="3" name="円/楕円 2"/>
          <p:cNvSpPr/>
          <p:nvPr/>
        </p:nvSpPr>
        <p:spPr>
          <a:xfrm>
            <a:off x="1259632" y="2852936"/>
            <a:ext cx="1728192" cy="1008112"/>
          </a:xfrm>
          <a:prstGeom prst="ellipse">
            <a:avLst/>
          </a:prstGeom>
          <a:solidFill>
            <a:srgbClr val="FFD9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accent4"/>
                </a:solidFill>
              </a:rPr>
              <a:t>データ</a:t>
            </a:r>
            <a:endParaRPr kumimoji="1" lang="en-US" altLang="ja-JP" sz="2800" dirty="0" smtClean="0">
              <a:solidFill>
                <a:schemeClr val="accent4"/>
              </a:solidFill>
            </a:endParaRPr>
          </a:p>
          <a:p>
            <a:pPr algn="ctr"/>
            <a:r>
              <a:rPr kumimoji="1" lang="ja-JP" altLang="en-US" sz="2800" dirty="0" smtClean="0">
                <a:solidFill>
                  <a:schemeClr val="accent4"/>
                </a:solidFill>
              </a:rPr>
              <a:t>Ａ</a:t>
            </a:r>
            <a:endParaRPr kumimoji="1" lang="ja-JP" altLang="en-US" sz="2800" dirty="0">
              <a:solidFill>
                <a:schemeClr val="accent4"/>
              </a:solidFill>
            </a:endParaRPr>
          </a:p>
        </p:txBody>
      </p:sp>
      <p:sp>
        <p:nvSpPr>
          <p:cNvPr id="4" name="円/楕円 3"/>
          <p:cNvSpPr/>
          <p:nvPr/>
        </p:nvSpPr>
        <p:spPr>
          <a:xfrm>
            <a:off x="3131840" y="2852936"/>
            <a:ext cx="1656184" cy="1008112"/>
          </a:xfrm>
          <a:prstGeom prst="ellipse">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データ</a:t>
            </a:r>
            <a:endParaRPr kumimoji="1" lang="en-US" altLang="ja-JP" sz="2800" dirty="0" smtClean="0">
              <a:solidFill>
                <a:schemeClr val="accent4"/>
              </a:solidFill>
            </a:endParaRPr>
          </a:p>
          <a:p>
            <a:pPr algn="ctr"/>
            <a:r>
              <a:rPr lang="ja-JP" altLang="en-US" sz="2800" dirty="0" smtClean="0">
                <a:solidFill>
                  <a:schemeClr val="accent4"/>
                </a:solidFill>
              </a:rPr>
              <a:t>Ｂ</a:t>
            </a:r>
            <a:endParaRPr kumimoji="1" lang="ja-JP" altLang="en-US" sz="2800" dirty="0">
              <a:solidFill>
                <a:schemeClr val="accent4"/>
              </a:solidFill>
            </a:endParaRPr>
          </a:p>
        </p:txBody>
      </p:sp>
      <p:sp>
        <p:nvSpPr>
          <p:cNvPr id="5" name="円/楕円 4"/>
          <p:cNvSpPr/>
          <p:nvPr/>
        </p:nvSpPr>
        <p:spPr>
          <a:xfrm>
            <a:off x="4932040" y="2852936"/>
            <a:ext cx="1656184" cy="1008112"/>
          </a:xfrm>
          <a:prstGeom prst="ellipse">
            <a:avLst/>
          </a:prstGeom>
          <a:solidFill>
            <a:srgbClr val="99FF99"/>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accent4"/>
                </a:solidFill>
              </a:rPr>
              <a:t>データ</a:t>
            </a:r>
            <a:endParaRPr kumimoji="1" lang="en-US" altLang="ja-JP" sz="2800" dirty="0" smtClean="0">
              <a:solidFill>
                <a:schemeClr val="accent4"/>
              </a:solidFill>
            </a:endParaRPr>
          </a:p>
          <a:p>
            <a:pPr algn="ctr"/>
            <a:r>
              <a:rPr lang="ja-JP" altLang="en-US" sz="2800" dirty="0" smtClean="0">
                <a:solidFill>
                  <a:schemeClr val="accent4"/>
                </a:solidFill>
              </a:rPr>
              <a:t>Ｃ</a:t>
            </a:r>
            <a:endParaRPr kumimoji="1" lang="ja-JP" altLang="en-US" sz="2800" dirty="0">
              <a:solidFill>
                <a:schemeClr val="accent4"/>
              </a:solidFill>
            </a:endParaRPr>
          </a:p>
        </p:txBody>
      </p:sp>
      <p:sp>
        <p:nvSpPr>
          <p:cNvPr id="6" name="円/楕円 5"/>
          <p:cNvSpPr/>
          <p:nvPr/>
        </p:nvSpPr>
        <p:spPr>
          <a:xfrm>
            <a:off x="6732240" y="2852936"/>
            <a:ext cx="1656184" cy="1008112"/>
          </a:xfrm>
          <a:prstGeom prst="ellipse">
            <a:avLst/>
          </a:prstGeom>
          <a:solidFill>
            <a:schemeClr val="accent1"/>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データ</a:t>
            </a:r>
            <a:endParaRPr kumimoji="1" lang="en-US" altLang="ja-JP" sz="2800" dirty="0" smtClean="0">
              <a:solidFill>
                <a:schemeClr val="accent4"/>
              </a:solidFill>
            </a:endParaRPr>
          </a:p>
          <a:p>
            <a:pPr algn="ctr"/>
            <a:r>
              <a:rPr lang="ja-JP" altLang="en-US" sz="2800" dirty="0" smtClean="0">
                <a:solidFill>
                  <a:schemeClr val="accent4"/>
                </a:solidFill>
              </a:rPr>
              <a:t>Ｄ</a:t>
            </a:r>
            <a:endParaRPr kumimoji="1" lang="ja-JP" altLang="en-US" sz="2800" dirty="0">
              <a:solidFill>
                <a:schemeClr val="accent4"/>
              </a:solidFill>
            </a:endParaRPr>
          </a:p>
        </p:txBody>
      </p:sp>
      <p:sp>
        <p:nvSpPr>
          <p:cNvPr id="8" name="テキスト ボックス 7"/>
          <p:cNvSpPr txBox="1"/>
          <p:nvPr/>
        </p:nvSpPr>
        <p:spPr>
          <a:xfrm>
            <a:off x="3635896" y="1988840"/>
            <a:ext cx="2367880" cy="584775"/>
          </a:xfrm>
          <a:prstGeom prst="rect">
            <a:avLst/>
          </a:prstGeom>
          <a:solidFill>
            <a:schemeClr val="bg1"/>
          </a:solidFill>
          <a:effectLst>
            <a:softEdge rad="63500"/>
          </a:effectLst>
        </p:spPr>
        <p:txBody>
          <a:bodyPr wrap="square" rtlCol="0">
            <a:spAutoFit/>
          </a:bodyPr>
          <a:lstStyle/>
          <a:p>
            <a:r>
              <a:rPr lang="ja-JP" altLang="en-US" sz="3200" dirty="0" smtClean="0"/>
              <a:t>ビッグデータ</a:t>
            </a:r>
            <a:endParaRPr kumimoji="1" lang="ja-JP" altLang="en-US" sz="3200" dirty="0"/>
          </a:p>
        </p:txBody>
      </p:sp>
      <p:sp>
        <p:nvSpPr>
          <p:cNvPr id="11" name="テキスト ボックス 10"/>
          <p:cNvSpPr txBox="1"/>
          <p:nvPr/>
        </p:nvSpPr>
        <p:spPr>
          <a:xfrm>
            <a:off x="106680" y="4293096"/>
            <a:ext cx="5473432" cy="2062103"/>
          </a:xfrm>
          <a:prstGeom prst="rect">
            <a:avLst/>
          </a:prstGeom>
          <a:solidFill>
            <a:srgbClr val="F8F8F8"/>
          </a:solidFill>
        </p:spPr>
        <p:txBody>
          <a:bodyPr wrap="square" rtlCol="0">
            <a:spAutoFit/>
          </a:bodyPr>
          <a:lstStyle/>
          <a:p>
            <a:r>
              <a:rPr lang="ja-JP" altLang="en-US" sz="3200" dirty="0" smtClean="0"/>
              <a:t>たとえばデータＡとデータＣを</a:t>
            </a:r>
            <a:endParaRPr lang="en-US" altLang="ja-JP" sz="3200" dirty="0" smtClean="0"/>
          </a:p>
          <a:p>
            <a:r>
              <a:rPr lang="ja-JP" altLang="en-US" sz="3200" dirty="0" smtClean="0"/>
              <a:t>　関連づけて分析したら</a:t>
            </a:r>
            <a:endParaRPr lang="en-US" altLang="ja-JP" sz="3200" dirty="0" smtClean="0"/>
          </a:p>
          <a:p>
            <a:r>
              <a:rPr lang="ja-JP" altLang="en-US" sz="3200" dirty="0" smtClean="0"/>
              <a:t>　　ある出来事についての</a:t>
            </a:r>
            <a:endParaRPr lang="en-US" altLang="ja-JP" sz="3200" dirty="0" smtClean="0"/>
          </a:p>
          <a:p>
            <a:r>
              <a:rPr lang="ja-JP" altLang="en-US" sz="3200" dirty="0" smtClean="0"/>
              <a:t>　　　原因がつきとめられた！</a:t>
            </a:r>
            <a:endParaRPr kumimoji="1" lang="ja-JP" altLang="en-US" sz="3200" dirty="0"/>
          </a:p>
        </p:txBody>
      </p:sp>
      <p:sp>
        <p:nvSpPr>
          <p:cNvPr id="12" name="テキスト ボックス 11"/>
          <p:cNvSpPr txBox="1"/>
          <p:nvPr/>
        </p:nvSpPr>
        <p:spPr>
          <a:xfrm>
            <a:off x="6660232" y="5013176"/>
            <a:ext cx="576064" cy="584775"/>
          </a:xfrm>
          <a:prstGeom prst="rect">
            <a:avLst/>
          </a:prstGeom>
          <a:noFill/>
        </p:spPr>
        <p:txBody>
          <a:bodyPr wrap="square" rtlCol="0">
            <a:spAutoFit/>
          </a:bodyPr>
          <a:lstStyle/>
          <a:p>
            <a:r>
              <a:rPr kumimoji="1" lang="en-US" altLang="ja-JP" sz="3200" b="1" dirty="0" smtClean="0">
                <a:solidFill>
                  <a:srgbClr val="C00000"/>
                </a:solidFill>
              </a:rPr>
              <a:t>×</a:t>
            </a:r>
            <a:endParaRPr kumimoji="1" lang="ja-JP" altLang="en-US" sz="3200" b="1" dirty="0">
              <a:solidFill>
                <a:srgbClr val="C00000"/>
              </a:solidFill>
            </a:endParaRPr>
          </a:p>
        </p:txBody>
      </p:sp>
      <p:sp>
        <p:nvSpPr>
          <p:cNvPr id="14" name="円/楕円 13"/>
          <p:cNvSpPr/>
          <p:nvPr/>
        </p:nvSpPr>
        <p:spPr>
          <a:xfrm>
            <a:off x="4968552" y="4797152"/>
            <a:ext cx="1728192" cy="1008112"/>
          </a:xfrm>
          <a:prstGeom prst="ellipse">
            <a:avLst/>
          </a:prstGeom>
          <a:solidFill>
            <a:srgbClr val="FFD9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accent4"/>
                </a:solidFill>
              </a:rPr>
              <a:t>データ</a:t>
            </a:r>
            <a:endParaRPr kumimoji="1" lang="en-US" altLang="ja-JP" sz="2800" dirty="0" smtClean="0">
              <a:solidFill>
                <a:schemeClr val="accent4"/>
              </a:solidFill>
            </a:endParaRPr>
          </a:p>
          <a:p>
            <a:pPr algn="ctr"/>
            <a:r>
              <a:rPr kumimoji="1" lang="ja-JP" altLang="en-US" sz="2800" dirty="0" smtClean="0">
                <a:solidFill>
                  <a:schemeClr val="accent4"/>
                </a:solidFill>
              </a:rPr>
              <a:t>Ａ</a:t>
            </a:r>
            <a:endParaRPr kumimoji="1" lang="ja-JP" altLang="en-US" sz="2800" dirty="0">
              <a:solidFill>
                <a:schemeClr val="accent4"/>
              </a:solidFill>
            </a:endParaRPr>
          </a:p>
        </p:txBody>
      </p:sp>
      <p:sp>
        <p:nvSpPr>
          <p:cNvPr id="15" name="円/楕円 14"/>
          <p:cNvSpPr/>
          <p:nvPr/>
        </p:nvSpPr>
        <p:spPr>
          <a:xfrm>
            <a:off x="7236296" y="4797152"/>
            <a:ext cx="1656184" cy="1008112"/>
          </a:xfrm>
          <a:prstGeom prst="ellipse">
            <a:avLst/>
          </a:prstGeom>
          <a:solidFill>
            <a:srgbClr val="99FF99"/>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accent4"/>
                </a:solidFill>
              </a:rPr>
              <a:t>データ</a:t>
            </a:r>
            <a:endParaRPr kumimoji="1" lang="en-US" altLang="ja-JP" sz="2800" dirty="0" smtClean="0">
              <a:solidFill>
                <a:schemeClr val="accent4"/>
              </a:solidFill>
            </a:endParaRPr>
          </a:p>
          <a:p>
            <a:pPr algn="ctr"/>
            <a:r>
              <a:rPr lang="ja-JP" altLang="en-US" sz="2800" dirty="0" smtClean="0">
                <a:solidFill>
                  <a:schemeClr val="accent4"/>
                </a:solidFill>
              </a:rPr>
              <a:t>Ｃ</a:t>
            </a:r>
            <a:endParaRPr kumimoji="1" lang="ja-JP" altLang="en-US" sz="28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6" grpId="0" animBg="1"/>
      <p:bldP spid="8" grpId="0" animBg="1"/>
      <p:bldP spid="11" grpId="0" animBg="1"/>
      <p:bldP spid="12"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763688" y="0"/>
            <a:ext cx="5544616" cy="707886"/>
          </a:xfrm>
          <a:prstGeom prst="rect">
            <a:avLst/>
          </a:prstGeom>
          <a:noFill/>
          <a:ln w="9525">
            <a:noFill/>
            <a:miter lim="800000"/>
            <a:headEnd/>
            <a:tailEnd/>
          </a:ln>
        </p:spPr>
        <p:txBody>
          <a:bodyPr wrap="square">
            <a:spAutoFit/>
          </a:bodyPr>
          <a:lstStyle/>
          <a:p>
            <a:r>
              <a:rPr lang="ja-JP" altLang="en-US" sz="4000" dirty="0" smtClean="0"/>
              <a:t>「駅から部屋に入るまで」</a:t>
            </a:r>
            <a:endParaRPr lang="ja-JP" altLang="en-US" sz="4000" dirty="0"/>
          </a:p>
        </p:txBody>
      </p:sp>
      <p:sp>
        <p:nvSpPr>
          <p:cNvPr id="5" name="テキスト ボックス 3"/>
          <p:cNvSpPr txBox="1">
            <a:spLocks noChangeArrowheads="1"/>
          </p:cNvSpPr>
          <p:nvPr/>
        </p:nvSpPr>
        <p:spPr bwMode="auto">
          <a:xfrm>
            <a:off x="251520" y="692696"/>
            <a:ext cx="8712968" cy="6247864"/>
          </a:xfrm>
          <a:prstGeom prst="rect">
            <a:avLst/>
          </a:prstGeom>
          <a:solidFill>
            <a:srgbClr val="F8F8F8"/>
          </a:solidFill>
          <a:ln w="9525">
            <a:noFill/>
            <a:miter lim="800000"/>
            <a:headEnd/>
            <a:tailEnd/>
          </a:ln>
        </p:spPr>
        <p:txBody>
          <a:bodyPr wrap="square">
            <a:spAutoFit/>
          </a:bodyPr>
          <a:lstStyle/>
          <a:p>
            <a:r>
              <a:rPr lang="ja-JP" altLang="en-US" sz="4000" dirty="0" smtClean="0"/>
              <a:t>駅から、ことばのテーブルの部屋に</a:t>
            </a:r>
            <a:r>
              <a:rPr lang="ja-JP" altLang="en-US" sz="4000" dirty="0" smtClean="0">
                <a:solidFill>
                  <a:srgbClr val="FF0000"/>
                </a:solidFill>
              </a:rPr>
              <a:t>行く</a:t>
            </a:r>
            <a:r>
              <a:rPr lang="ja-JP" altLang="en-US" sz="4000" dirty="0" smtClean="0"/>
              <a:t>。今日は、靴を</a:t>
            </a:r>
            <a:r>
              <a:rPr lang="ja-JP" altLang="en-US" sz="4000" dirty="0" smtClean="0">
                <a:solidFill>
                  <a:srgbClr val="FF0000"/>
                </a:solidFill>
              </a:rPr>
              <a:t>履い</a:t>
            </a:r>
            <a:r>
              <a:rPr lang="ja-JP" altLang="en-US" sz="4000" dirty="0" smtClean="0">
                <a:solidFill>
                  <a:schemeClr val="accent4"/>
                </a:solidFill>
              </a:rPr>
              <a:t>て</a:t>
            </a:r>
            <a:r>
              <a:rPr lang="ja-JP" altLang="en-US" sz="4000" dirty="0" smtClean="0"/>
              <a:t>、帽子を</a:t>
            </a:r>
            <a:r>
              <a:rPr lang="ja-JP" altLang="en-US" sz="4000" dirty="0" smtClean="0">
                <a:solidFill>
                  <a:srgbClr val="FF0000"/>
                </a:solidFill>
              </a:rPr>
              <a:t>被り</a:t>
            </a:r>
            <a:r>
              <a:rPr lang="ja-JP" altLang="en-US" sz="4000" dirty="0" smtClean="0"/>
              <a:t>、服を</a:t>
            </a:r>
            <a:r>
              <a:rPr lang="ja-JP" altLang="en-US" sz="4000" dirty="0" smtClean="0">
                <a:solidFill>
                  <a:srgbClr val="FF0000"/>
                </a:solidFill>
              </a:rPr>
              <a:t>着て</a:t>
            </a:r>
            <a:r>
              <a:rPr lang="ja-JP" altLang="en-US" sz="4000" dirty="0" smtClean="0"/>
              <a:t>、鞄を</a:t>
            </a:r>
            <a:r>
              <a:rPr lang="ja-JP" altLang="en-US" sz="4000" dirty="0" smtClean="0">
                <a:solidFill>
                  <a:srgbClr val="FF0000"/>
                </a:solidFill>
              </a:rPr>
              <a:t>持っ</a:t>
            </a:r>
            <a:r>
              <a:rPr lang="ja-JP" altLang="en-US" sz="4000" dirty="0" smtClean="0"/>
              <a:t>ている。その格好で</a:t>
            </a:r>
            <a:r>
              <a:rPr lang="ja-JP" altLang="en-US" sz="4000" dirty="0" smtClean="0">
                <a:solidFill>
                  <a:srgbClr val="FF0000"/>
                </a:solidFill>
              </a:rPr>
              <a:t>歩く</a:t>
            </a:r>
            <a:r>
              <a:rPr lang="ja-JP" altLang="en-US" sz="4000" dirty="0" smtClean="0"/>
              <a:t>。花壇に</a:t>
            </a:r>
            <a:r>
              <a:rPr lang="ja-JP" altLang="en-US" sz="4000" dirty="0" smtClean="0">
                <a:solidFill>
                  <a:srgbClr val="FF0000"/>
                </a:solidFill>
              </a:rPr>
              <a:t>咲い</a:t>
            </a:r>
            <a:r>
              <a:rPr lang="ja-JP" altLang="en-US" sz="4000" dirty="0" smtClean="0"/>
              <a:t>ている花を</a:t>
            </a:r>
            <a:r>
              <a:rPr lang="ja-JP" altLang="en-US" sz="4000" dirty="0" smtClean="0">
                <a:solidFill>
                  <a:srgbClr val="FF0000"/>
                </a:solidFill>
              </a:rPr>
              <a:t>見る</a:t>
            </a:r>
            <a:r>
              <a:rPr lang="ja-JP" altLang="en-US" sz="4000" dirty="0" smtClean="0"/>
              <a:t>。時間を</a:t>
            </a:r>
            <a:r>
              <a:rPr lang="ja-JP" altLang="en-US" sz="4000" dirty="0" smtClean="0">
                <a:solidFill>
                  <a:srgbClr val="FF0000"/>
                </a:solidFill>
              </a:rPr>
              <a:t>確認する</a:t>
            </a:r>
            <a:r>
              <a:rPr lang="ja-JP" altLang="en-US" sz="4000" dirty="0" smtClean="0"/>
              <a:t>。交差点で</a:t>
            </a:r>
            <a:r>
              <a:rPr lang="ja-JP" altLang="en-US" sz="4000" dirty="0" smtClean="0">
                <a:solidFill>
                  <a:srgbClr val="FF0000"/>
                </a:solidFill>
              </a:rPr>
              <a:t>立ち止まる</a:t>
            </a:r>
            <a:r>
              <a:rPr lang="ja-JP" altLang="en-US" sz="4000" dirty="0" smtClean="0"/>
              <a:t>。信号を</a:t>
            </a:r>
            <a:r>
              <a:rPr lang="ja-JP" altLang="en-US" sz="4000" dirty="0" smtClean="0">
                <a:solidFill>
                  <a:srgbClr val="FF0000"/>
                </a:solidFill>
              </a:rPr>
              <a:t>待つ</a:t>
            </a:r>
            <a:r>
              <a:rPr lang="ja-JP" altLang="en-US" sz="4000" dirty="0" smtClean="0"/>
              <a:t>。信号が</a:t>
            </a:r>
            <a:r>
              <a:rPr lang="ja-JP" altLang="en-US" sz="4000" dirty="0" smtClean="0">
                <a:solidFill>
                  <a:srgbClr val="FF0000"/>
                </a:solidFill>
              </a:rPr>
              <a:t>変わる</a:t>
            </a:r>
            <a:r>
              <a:rPr lang="ja-JP" altLang="en-US" sz="4000" dirty="0" smtClean="0"/>
              <a:t>。また</a:t>
            </a:r>
            <a:r>
              <a:rPr lang="ja-JP" altLang="en-US" sz="4000" dirty="0" smtClean="0">
                <a:solidFill>
                  <a:srgbClr val="FF0000"/>
                </a:solidFill>
              </a:rPr>
              <a:t>歩き出す</a:t>
            </a:r>
            <a:r>
              <a:rPr lang="ja-JP" altLang="en-US" sz="4000" dirty="0" smtClean="0"/>
              <a:t>。前から</a:t>
            </a:r>
            <a:r>
              <a:rPr lang="ja-JP" altLang="en-US" sz="4000" dirty="0" smtClean="0">
                <a:solidFill>
                  <a:srgbClr val="FF0000"/>
                </a:solidFill>
              </a:rPr>
              <a:t>来た</a:t>
            </a:r>
            <a:r>
              <a:rPr lang="ja-JP" altLang="en-US" sz="4000" dirty="0" smtClean="0"/>
              <a:t>人を</a:t>
            </a:r>
            <a:r>
              <a:rPr lang="ja-JP" altLang="en-US" sz="4000" dirty="0" smtClean="0">
                <a:solidFill>
                  <a:srgbClr val="FF0000"/>
                </a:solidFill>
              </a:rPr>
              <a:t>避ける</a:t>
            </a:r>
            <a:r>
              <a:rPr lang="ja-JP" altLang="en-US" sz="4000" dirty="0" smtClean="0"/>
              <a:t>。部屋の</a:t>
            </a:r>
            <a:r>
              <a:rPr lang="ja-JP" altLang="en-US" sz="4000" dirty="0" smtClean="0">
                <a:solidFill>
                  <a:srgbClr val="FF0000"/>
                </a:solidFill>
              </a:rPr>
              <a:t>ある</a:t>
            </a:r>
            <a:r>
              <a:rPr lang="ja-JP" altLang="en-US" sz="4000" dirty="0" smtClean="0"/>
              <a:t>ビルに</a:t>
            </a:r>
            <a:r>
              <a:rPr lang="ja-JP" altLang="en-US" sz="4000" dirty="0" smtClean="0">
                <a:solidFill>
                  <a:srgbClr val="FF0000"/>
                </a:solidFill>
              </a:rPr>
              <a:t>近づく</a:t>
            </a:r>
            <a:r>
              <a:rPr lang="ja-JP" altLang="en-US" sz="4000" dirty="0" smtClean="0"/>
              <a:t>。右に</a:t>
            </a:r>
            <a:r>
              <a:rPr lang="ja-JP" altLang="en-US" sz="4000" dirty="0" smtClean="0">
                <a:solidFill>
                  <a:srgbClr val="FF0000"/>
                </a:solidFill>
              </a:rPr>
              <a:t>曲がる</a:t>
            </a:r>
            <a:r>
              <a:rPr lang="ja-JP" altLang="en-US" sz="4000" dirty="0" smtClean="0"/>
              <a:t>。段差を</a:t>
            </a:r>
            <a:r>
              <a:rPr lang="ja-JP" altLang="en-US" sz="4000" dirty="0" smtClean="0">
                <a:solidFill>
                  <a:srgbClr val="FF0000"/>
                </a:solidFill>
              </a:rPr>
              <a:t>上がる</a:t>
            </a:r>
            <a:r>
              <a:rPr lang="ja-JP" altLang="en-US" sz="4000" dirty="0" smtClean="0"/>
              <a:t>。エレベーターの前に</a:t>
            </a:r>
            <a:r>
              <a:rPr lang="ja-JP" altLang="en-US" sz="4000" dirty="0" smtClean="0">
                <a:solidFill>
                  <a:srgbClr val="FF0000"/>
                </a:solidFill>
              </a:rPr>
              <a:t>立つ</a:t>
            </a:r>
            <a:r>
              <a:rPr lang="ja-JP" altLang="en-US" sz="4000" dirty="0" smtClean="0"/>
              <a:t>。ボタンを</a:t>
            </a:r>
            <a:r>
              <a:rPr lang="ja-JP" altLang="en-US" sz="4000" dirty="0" smtClean="0">
                <a:solidFill>
                  <a:srgbClr val="FF0000"/>
                </a:solidFill>
              </a:rPr>
              <a:t>押す</a:t>
            </a:r>
            <a:r>
              <a:rPr lang="ja-JP" altLang="en-US" sz="4000" dirty="0" smtClean="0"/>
              <a:t>。ドアが</a:t>
            </a:r>
            <a:r>
              <a:rPr lang="ja-JP" altLang="en-US" sz="4000" dirty="0" smtClean="0">
                <a:solidFill>
                  <a:srgbClr val="FF0000"/>
                </a:solidFill>
              </a:rPr>
              <a:t>開く</a:t>
            </a:r>
            <a:r>
              <a:rPr lang="ja-JP" altLang="en-US" sz="4000" dirty="0" smtClean="0">
                <a:solidFill>
                  <a:schemeClr val="accent4"/>
                </a:solidFill>
              </a:rPr>
              <a:t>。中に</a:t>
            </a:r>
            <a:r>
              <a:rPr lang="ja-JP" altLang="en-US" sz="4000" dirty="0" smtClean="0">
                <a:solidFill>
                  <a:srgbClr val="FF0000"/>
                </a:solidFill>
              </a:rPr>
              <a:t>入る</a:t>
            </a:r>
            <a:r>
              <a:rPr lang="ja-JP" altLang="en-US" sz="4000" dirty="0" smtClean="0"/>
              <a:t>・・・・・・・</a:t>
            </a:r>
            <a:endParaRPr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260648"/>
            <a:ext cx="1728192" cy="584775"/>
          </a:xfrm>
          <a:prstGeom prst="rect">
            <a:avLst/>
          </a:prstGeom>
          <a:solidFill>
            <a:schemeClr val="bg1"/>
          </a:solidFill>
        </p:spPr>
        <p:txBody>
          <a:bodyPr wrap="square" rtlCol="0">
            <a:spAutoFit/>
          </a:bodyPr>
          <a:lstStyle/>
          <a:p>
            <a:r>
              <a:rPr kumimoji="1" lang="ja-JP" altLang="en-US" sz="3200" dirty="0" smtClean="0"/>
              <a:t>しかし・・</a:t>
            </a:r>
            <a:endParaRPr kumimoji="1" lang="ja-JP" altLang="en-US" sz="3200" dirty="0"/>
          </a:p>
        </p:txBody>
      </p:sp>
      <p:sp>
        <p:nvSpPr>
          <p:cNvPr id="5" name="テキスト ボックス 4"/>
          <p:cNvSpPr txBox="1"/>
          <p:nvPr/>
        </p:nvSpPr>
        <p:spPr>
          <a:xfrm>
            <a:off x="323528" y="908720"/>
            <a:ext cx="8568952" cy="1077218"/>
          </a:xfrm>
          <a:prstGeom prst="rect">
            <a:avLst/>
          </a:prstGeom>
          <a:solidFill>
            <a:srgbClr val="CCFFCC"/>
          </a:solidFill>
        </p:spPr>
        <p:txBody>
          <a:bodyPr wrap="square" rtlCol="0">
            <a:spAutoFit/>
          </a:bodyPr>
          <a:lstStyle/>
          <a:p>
            <a:r>
              <a:rPr kumimoji="1" lang="ja-JP" altLang="en-US" sz="3200" dirty="0" smtClean="0"/>
              <a:t>情報が多くなればなるほど、どの情報と情報を</a:t>
            </a:r>
            <a:endParaRPr kumimoji="1" lang="en-US" altLang="ja-JP" sz="3200" dirty="0" smtClean="0"/>
          </a:p>
          <a:p>
            <a:r>
              <a:rPr lang="ja-JP" altLang="en-US" sz="3200" dirty="0" smtClean="0"/>
              <a:t>　　　　　　　関連づければ良いのかが、難しくなる</a:t>
            </a:r>
            <a:endParaRPr kumimoji="1" lang="ja-JP" altLang="en-US" sz="3200" dirty="0"/>
          </a:p>
        </p:txBody>
      </p:sp>
      <p:sp>
        <p:nvSpPr>
          <p:cNvPr id="6" name="テキスト ボックス 5"/>
          <p:cNvSpPr txBox="1"/>
          <p:nvPr/>
        </p:nvSpPr>
        <p:spPr>
          <a:xfrm>
            <a:off x="3419872" y="2204864"/>
            <a:ext cx="2952328" cy="584775"/>
          </a:xfrm>
          <a:prstGeom prst="rect">
            <a:avLst/>
          </a:prstGeom>
          <a:solidFill>
            <a:schemeClr val="bg1"/>
          </a:solidFill>
        </p:spPr>
        <p:txBody>
          <a:bodyPr wrap="square" rtlCol="0">
            <a:spAutoFit/>
          </a:bodyPr>
          <a:lstStyle/>
          <a:p>
            <a:r>
              <a:rPr lang="ja-JP" altLang="en-US" sz="3200" dirty="0" smtClean="0"/>
              <a:t>そういった場合</a:t>
            </a:r>
            <a:endParaRPr kumimoji="1" lang="ja-JP" altLang="en-US" sz="3200" dirty="0"/>
          </a:p>
        </p:txBody>
      </p:sp>
      <p:sp>
        <p:nvSpPr>
          <p:cNvPr id="7" name="テキスト ボックス 6"/>
          <p:cNvSpPr txBox="1"/>
          <p:nvPr/>
        </p:nvSpPr>
        <p:spPr>
          <a:xfrm>
            <a:off x="683568" y="3068960"/>
            <a:ext cx="8064896" cy="584775"/>
          </a:xfrm>
          <a:prstGeom prst="rect">
            <a:avLst/>
          </a:prstGeom>
          <a:solidFill>
            <a:srgbClr val="FFD9FF"/>
          </a:solidFill>
        </p:spPr>
        <p:txBody>
          <a:bodyPr wrap="square" rtlCol="0">
            <a:spAutoFit/>
          </a:bodyPr>
          <a:lstStyle/>
          <a:p>
            <a:r>
              <a:rPr lang="ja-JP" altLang="en-US" sz="3200" dirty="0" smtClean="0"/>
              <a:t>２つのうちの１つを固定してみたらどうだろう？</a:t>
            </a:r>
            <a:endParaRPr kumimoji="1" lang="ja-JP" altLang="en-US" sz="3200" dirty="0"/>
          </a:p>
        </p:txBody>
      </p:sp>
      <p:sp>
        <p:nvSpPr>
          <p:cNvPr id="9" name="テキスト ボックス 8"/>
          <p:cNvSpPr txBox="1"/>
          <p:nvPr/>
        </p:nvSpPr>
        <p:spPr>
          <a:xfrm>
            <a:off x="6588224" y="4077072"/>
            <a:ext cx="1872208" cy="584775"/>
          </a:xfrm>
          <a:prstGeom prst="rect">
            <a:avLst/>
          </a:prstGeom>
          <a:solidFill>
            <a:schemeClr val="bg1"/>
          </a:solidFill>
        </p:spPr>
        <p:txBody>
          <a:bodyPr wrap="square" rtlCol="0">
            <a:spAutoFit/>
          </a:bodyPr>
          <a:lstStyle/>
          <a:p>
            <a:r>
              <a:rPr kumimoji="1" lang="ja-JP" altLang="en-US" sz="3200" dirty="0" smtClean="0"/>
              <a:t>ではなく</a:t>
            </a:r>
            <a:endParaRPr kumimoji="1" lang="ja-JP" altLang="en-US" sz="3200" dirty="0"/>
          </a:p>
        </p:txBody>
      </p:sp>
      <p:grpSp>
        <p:nvGrpSpPr>
          <p:cNvPr id="13" name="グループ化 12"/>
          <p:cNvGrpSpPr/>
          <p:nvPr/>
        </p:nvGrpSpPr>
        <p:grpSpPr>
          <a:xfrm>
            <a:off x="3059832" y="4005064"/>
            <a:ext cx="3520008" cy="769441"/>
            <a:chOff x="683568" y="4077072"/>
            <a:chExt cx="3520008" cy="769441"/>
          </a:xfrm>
        </p:grpSpPr>
        <p:sp>
          <p:nvSpPr>
            <p:cNvPr id="8" name="テキスト ボックス 7"/>
            <p:cNvSpPr txBox="1"/>
            <p:nvPr/>
          </p:nvSpPr>
          <p:spPr>
            <a:xfrm>
              <a:off x="683568" y="4149080"/>
              <a:ext cx="1368152" cy="584775"/>
            </a:xfrm>
            <a:prstGeom prst="rect">
              <a:avLst/>
            </a:prstGeom>
            <a:solidFill>
              <a:srgbClr val="FFFF66"/>
            </a:solidFill>
          </p:spPr>
          <p:txBody>
            <a:bodyPr wrap="square" rtlCol="0">
              <a:spAutoFit/>
            </a:bodyPr>
            <a:lstStyle/>
            <a:p>
              <a:r>
                <a:rPr kumimoji="1" lang="ja-JP" altLang="en-US" sz="3200" dirty="0" smtClean="0"/>
                <a:t>変数Ｘ　</a:t>
              </a:r>
              <a:endParaRPr kumimoji="1" lang="ja-JP" altLang="en-US" sz="3200" dirty="0"/>
            </a:p>
          </p:txBody>
        </p:sp>
        <p:sp>
          <p:nvSpPr>
            <p:cNvPr id="11" name="テキスト ボックス 10"/>
            <p:cNvSpPr txBox="1"/>
            <p:nvPr/>
          </p:nvSpPr>
          <p:spPr>
            <a:xfrm>
              <a:off x="2843808" y="4149080"/>
              <a:ext cx="1359768" cy="584775"/>
            </a:xfrm>
            <a:prstGeom prst="rect">
              <a:avLst/>
            </a:prstGeom>
            <a:solidFill>
              <a:srgbClr val="FFFF66"/>
            </a:solidFill>
          </p:spPr>
          <p:txBody>
            <a:bodyPr wrap="square" rtlCol="0">
              <a:spAutoFit/>
            </a:bodyPr>
            <a:lstStyle/>
            <a:p>
              <a:r>
                <a:rPr kumimoji="1" lang="ja-JP" altLang="en-US" sz="3200" dirty="0" smtClean="0"/>
                <a:t>変数Ｘ　</a:t>
              </a:r>
              <a:endParaRPr kumimoji="1" lang="ja-JP" altLang="en-US" sz="3200" dirty="0"/>
            </a:p>
          </p:txBody>
        </p:sp>
        <p:sp>
          <p:nvSpPr>
            <p:cNvPr id="12" name="テキスト ボックス 11"/>
            <p:cNvSpPr txBox="1"/>
            <p:nvPr/>
          </p:nvSpPr>
          <p:spPr>
            <a:xfrm>
              <a:off x="2051720" y="4077072"/>
              <a:ext cx="783704" cy="769441"/>
            </a:xfrm>
            <a:prstGeom prst="rect">
              <a:avLst/>
            </a:prstGeom>
            <a:noFill/>
          </p:spPr>
          <p:txBody>
            <a:bodyPr wrap="square" rtlCol="0">
              <a:spAutoFit/>
            </a:bodyPr>
            <a:lstStyle/>
            <a:p>
              <a:r>
                <a:rPr kumimoji="1" lang="en-US" altLang="ja-JP" sz="4400" b="1" dirty="0" smtClean="0">
                  <a:solidFill>
                    <a:srgbClr val="C00000"/>
                  </a:solidFill>
                </a:rPr>
                <a:t>×</a:t>
              </a:r>
              <a:endParaRPr kumimoji="1" lang="ja-JP" altLang="en-US" sz="4400" b="1" dirty="0">
                <a:solidFill>
                  <a:srgbClr val="C00000"/>
                </a:solidFill>
              </a:endParaRPr>
            </a:p>
          </p:txBody>
        </p:sp>
      </p:grpSp>
      <p:grpSp>
        <p:nvGrpSpPr>
          <p:cNvPr id="14" name="グループ化 13"/>
          <p:cNvGrpSpPr/>
          <p:nvPr/>
        </p:nvGrpSpPr>
        <p:grpSpPr>
          <a:xfrm>
            <a:off x="3059832" y="5445224"/>
            <a:ext cx="3520008" cy="769441"/>
            <a:chOff x="683568" y="4077072"/>
            <a:chExt cx="3520008" cy="769441"/>
          </a:xfrm>
        </p:grpSpPr>
        <p:sp>
          <p:nvSpPr>
            <p:cNvPr id="15" name="テキスト ボックス 14"/>
            <p:cNvSpPr txBox="1"/>
            <p:nvPr/>
          </p:nvSpPr>
          <p:spPr>
            <a:xfrm>
              <a:off x="683568" y="4149080"/>
              <a:ext cx="1368152" cy="584775"/>
            </a:xfrm>
            <a:prstGeom prst="rect">
              <a:avLst/>
            </a:prstGeom>
            <a:solidFill>
              <a:srgbClr val="CCFFFF"/>
            </a:solidFill>
          </p:spPr>
          <p:txBody>
            <a:bodyPr wrap="square" rtlCol="0">
              <a:spAutoFit/>
            </a:bodyPr>
            <a:lstStyle/>
            <a:p>
              <a:r>
                <a:rPr kumimoji="1" lang="ja-JP" altLang="en-US" sz="3200" dirty="0" smtClean="0"/>
                <a:t>定数Ａ　</a:t>
              </a:r>
              <a:endParaRPr kumimoji="1" lang="ja-JP" altLang="en-US" sz="3200" dirty="0"/>
            </a:p>
          </p:txBody>
        </p:sp>
        <p:sp>
          <p:nvSpPr>
            <p:cNvPr id="16" name="テキスト ボックス 15"/>
            <p:cNvSpPr txBox="1"/>
            <p:nvPr/>
          </p:nvSpPr>
          <p:spPr>
            <a:xfrm>
              <a:off x="2843808" y="4149080"/>
              <a:ext cx="1359768" cy="584775"/>
            </a:xfrm>
            <a:prstGeom prst="rect">
              <a:avLst/>
            </a:prstGeom>
            <a:solidFill>
              <a:srgbClr val="FFFF66"/>
            </a:solidFill>
          </p:spPr>
          <p:txBody>
            <a:bodyPr wrap="square" rtlCol="0">
              <a:spAutoFit/>
            </a:bodyPr>
            <a:lstStyle/>
            <a:p>
              <a:r>
                <a:rPr kumimoji="1" lang="ja-JP" altLang="en-US" sz="3200" dirty="0" smtClean="0"/>
                <a:t>変数Ｘ　</a:t>
              </a:r>
              <a:endParaRPr kumimoji="1" lang="ja-JP" altLang="en-US" sz="3200" dirty="0"/>
            </a:p>
          </p:txBody>
        </p:sp>
        <p:sp>
          <p:nvSpPr>
            <p:cNvPr id="17" name="テキスト ボックス 16"/>
            <p:cNvSpPr txBox="1"/>
            <p:nvPr/>
          </p:nvSpPr>
          <p:spPr>
            <a:xfrm>
              <a:off x="2051720" y="4077072"/>
              <a:ext cx="783704" cy="769441"/>
            </a:xfrm>
            <a:prstGeom prst="rect">
              <a:avLst/>
            </a:prstGeom>
            <a:noFill/>
          </p:spPr>
          <p:txBody>
            <a:bodyPr wrap="square" rtlCol="0">
              <a:spAutoFit/>
            </a:bodyPr>
            <a:lstStyle/>
            <a:p>
              <a:r>
                <a:rPr kumimoji="1" lang="en-US" altLang="ja-JP" sz="4400" b="1" dirty="0" smtClean="0">
                  <a:solidFill>
                    <a:srgbClr val="C00000"/>
                  </a:solidFill>
                </a:rPr>
                <a:t>×</a:t>
              </a:r>
              <a:endParaRPr kumimoji="1" lang="ja-JP" altLang="en-US" sz="4400" b="1" dirty="0">
                <a:solidFill>
                  <a:srgbClr val="C00000"/>
                </a:solidFill>
              </a:endParaRPr>
            </a:p>
          </p:txBody>
        </p:sp>
      </p:grpSp>
      <p:sp>
        <p:nvSpPr>
          <p:cNvPr id="18" name="下矢印 17"/>
          <p:cNvSpPr/>
          <p:nvPr/>
        </p:nvSpPr>
        <p:spPr>
          <a:xfrm>
            <a:off x="4572000" y="5013176"/>
            <a:ext cx="576064"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par>
                                <p:cTn id="33" presetID="9"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475656" y="1052736"/>
            <a:ext cx="5976664"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3782" y="2873610"/>
            <a:ext cx="8640960" cy="1077218"/>
          </a:xfrm>
          <a:prstGeom prst="rect">
            <a:avLst/>
          </a:prstGeom>
          <a:solidFill>
            <a:schemeClr val="bg2">
              <a:lumMod val="20000"/>
              <a:lumOff val="80000"/>
            </a:schemeClr>
          </a:solidFill>
          <a:effectLst>
            <a:softEdge rad="63500"/>
          </a:effectLst>
        </p:spPr>
        <p:txBody>
          <a:bodyPr wrap="square" rtlCol="0">
            <a:spAutoFit/>
          </a:bodyPr>
          <a:lstStyle/>
          <a:p>
            <a:r>
              <a:rPr lang="ja-JP" altLang="en-US" sz="3200" dirty="0" smtClean="0"/>
              <a:t>学習会には毎回テーマがあるが、準備をしている</a:t>
            </a:r>
            <a:endParaRPr lang="en-US" altLang="ja-JP" sz="3200" dirty="0" smtClean="0"/>
          </a:p>
          <a:p>
            <a:r>
              <a:rPr lang="ja-JP" altLang="en-US" sz="3200" dirty="0" smtClean="0"/>
              <a:t>　　数カ月は、そのテーマのことばかり考えている</a:t>
            </a:r>
            <a:endParaRPr kumimoji="1" lang="ja-JP" altLang="en-US" sz="3200" dirty="0"/>
          </a:p>
        </p:txBody>
      </p:sp>
      <p:sp>
        <p:nvSpPr>
          <p:cNvPr id="10" name="テキスト ボックス 9"/>
          <p:cNvSpPr txBox="1"/>
          <p:nvPr/>
        </p:nvSpPr>
        <p:spPr>
          <a:xfrm>
            <a:off x="251520" y="4160671"/>
            <a:ext cx="8568952" cy="1077218"/>
          </a:xfrm>
          <a:prstGeom prst="rect">
            <a:avLst/>
          </a:prstGeom>
          <a:solidFill>
            <a:srgbClr val="FFD9FF"/>
          </a:solidFill>
        </p:spPr>
        <p:txBody>
          <a:bodyPr wrap="square" rtlCol="0">
            <a:spAutoFit/>
          </a:bodyPr>
          <a:lstStyle/>
          <a:p>
            <a:r>
              <a:rPr lang="ja-JP" altLang="en-US" sz="3200" dirty="0" smtClean="0"/>
              <a:t>すると、テーマと直接関係のない何かを見たり、</a:t>
            </a:r>
            <a:endParaRPr lang="en-US" altLang="ja-JP" sz="3200" dirty="0" smtClean="0"/>
          </a:p>
          <a:p>
            <a:r>
              <a:rPr lang="ja-JP" altLang="en-US" sz="3200" dirty="0" smtClean="0"/>
              <a:t>　　　　　</a:t>
            </a:r>
            <a:r>
              <a:rPr kumimoji="1" lang="ja-JP" altLang="en-US" sz="3200" dirty="0" smtClean="0"/>
              <a:t>何かを聞いたり、何かをしたりしていても</a:t>
            </a:r>
            <a:endParaRPr kumimoji="1" lang="ja-JP" altLang="en-US" sz="3200" dirty="0"/>
          </a:p>
        </p:txBody>
      </p:sp>
      <p:sp>
        <p:nvSpPr>
          <p:cNvPr id="11" name="テキスト ボックス 10"/>
          <p:cNvSpPr txBox="1"/>
          <p:nvPr/>
        </p:nvSpPr>
        <p:spPr>
          <a:xfrm>
            <a:off x="287524" y="5422697"/>
            <a:ext cx="8568952" cy="1077218"/>
          </a:xfrm>
          <a:prstGeom prst="rect">
            <a:avLst/>
          </a:prstGeom>
          <a:solidFill>
            <a:srgbClr val="FFD9FF"/>
          </a:solidFill>
        </p:spPr>
        <p:txBody>
          <a:bodyPr wrap="square" rtlCol="0">
            <a:spAutoFit/>
          </a:bodyPr>
          <a:lstStyle/>
          <a:p>
            <a:r>
              <a:rPr lang="ja-JP" altLang="en-US" sz="3200" dirty="0" smtClean="0"/>
              <a:t>それを無意識に、テーマと関連づけている</a:t>
            </a:r>
            <a:endParaRPr lang="en-US" altLang="ja-JP" sz="3200" dirty="0" smtClean="0"/>
          </a:p>
          <a:p>
            <a:r>
              <a:rPr lang="ja-JP" altLang="en-US" sz="3200" dirty="0" smtClean="0"/>
              <a:t>　　　　　　　　　　　　　　　　　　　　　　自分に気づく</a:t>
            </a:r>
            <a:endParaRPr kumimoji="1" lang="ja-JP" altLang="en-US" sz="3200" dirty="0"/>
          </a:p>
        </p:txBody>
      </p:sp>
      <p:grpSp>
        <p:nvGrpSpPr>
          <p:cNvPr id="8" name="グループ化 7"/>
          <p:cNvGrpSpPr/>
          <p:nvPr/>
        </p:nvGrpSpPr>
        <p:grpSpPr>
          <a:xfrm>
            <a:off x="1619672" y="1052736"/>
            <a:ext cx="3520008" cy="769441"/>
            <a:chOff x="683568" y="4077072"/>
            <a:chExt cx="3520008" cy="769441"/>
          </a:xfrm>
        </p:grpSpPr>
        <p:sp>
          <p:nvSpPr>
            <p:cNvPr id="9" name="テキスト ボックス 8"/>
            <p:cNvSpPr txBox="1"/>
            <p:nvPr/>
          </p:nvSpPr>
          <p:spPr>
            <a:xfrm>
              <a:off x="683568" y="4149080"/>
              <a:ext cx="1368152" cy="584775"/>
            </a:xfrm>
            <a:prstGeom prst="rect">
              <a:avLst/>
            </a:prstGeom>
            <a:solidFill>
              <a:srgbClr val="CCFFFF"/>
            </a:solidFill>
          </p:spPr>
          <p:txBody>
            <a:bodyPr wrap="square" rtlCol="0">
              <a:spAutoFit/>
            </a:bodyPr>
            <a:lstStyle/>
            <a:p>
              <a:r>
                <a:rPr kumimoji="1" lang="ja-JP" altLang="en-US" sz="3200" dirty="0" smtClean="0"/>
                <a:t>定数Ａ　</a:t>
              </a:r>
              <a:endParaRPr kumimoji="1" lang="ja-JP" altLang="en-US" sz="3200" dirty="0"/>
            </a:p>
          </p:txBody>
        </p:sp>
        <p:sp>
          <p:nvSpPr>
            <p:cNvPr id="12" name="テキスト ボックス 11"/>
            <p:cNvSpPr txBox="1"/>
            <p:nvPr/>
          </p:nvSpPr>
          <p:spPr>
            <a:xfrm>
              <a:off x="2843808" y="4149080"/>
              <a:ext cx="1359768" cy="584775"/>
            </a:xfrm>
            <a:prstGeom prst="rect">
              <a:avLst/>
            </a:prstGeom>
            <a:solidFill>
              <a:srgbClr val="FFFF66"/>
            </a:solidFill>
          </p:spPr>
          <p:txBody>
            <a:bodyPr wrap="square" rtlCol="0">
              <a:spAutoFit/>
            </a:bodyPr>
            <a:lstStyle/>
            <a:p>
              <a:r>
                <a:rPr kumimoji="1" lang="ja-JP" altLang="en-US" sz="3200" dirty="0" smtClean="0"/>
                <a:t>変数Ｘ　</a:t>
              </a:r>
              <a:endParaRPr kumimoji="1" lang="ja-JP" altLang="en-US" sz="3200" dirty="0"/>
            </a:p>
          </p:txBody>
        </p:sp>
        <p:sp>
          <p:nvSpPr>
            <p:cNvPr id="13" name="テキスト ボックス 12"/>
            <p:cNvSpPr txBox="1"/>
            <p:nvPr/>
          </p:nvSpPr>
          <p:spPr>
            <a:xfrm>
              <a:off x="2051720" y="4077072"/>
              <a:ext cx="783704" cy="769441"/>
            </a:xfrm>
            <a:prstGeom prst="rect">
              <a:avLst/>
            </a:prstGeom>
            <a:noFill/>
          </p:spPr>
          <p:txBody>
            <a:bodyPr wrap="square" rtlCol="0">
              <a:spAutoFit/>
            </a:bodyPr>
            <a:lstStyle/>
            <a:p>
              <a:r>
                <a:rPr kumimoji="1" lang="en-US" altLang="ja-JP" sz="4400" b="1" dirty="0" smtClean="0">
                  <a:solidFill>
                    <a:srgbClr val="C00000"/>
                  </a:solidFill>
                </a:rPr>
                <a:t>×</a:t>
              </a:r>
              <a:endParaRPr kumimoji="1" lang="ja-JP" altLang="en-US" sz="4400" b="1" dirty="0">
                <a:solidFill>
                  <a:srgbClr val="C00000"/>
                </a:solidFill>
              </a:endParaRPr>
            </a:p>
          </p:txBody>
        </p:sp>
      </p:grpSp>
      <p:sp>
        <p:nvSpPr>
          <p:cNvPr id="14" name="テキスト ボックス 13"/>
          <p:cNvSpPr txBox="1"/>
          <p:nvPr/>
        </p:nvSpPr>
        <p:spPr>
          <a:xfrm>
            <a:off x="5292080" y="1124744"/>
            <a:ext cx="2088232" cy="584775"/>
          </a:xfrm>
          <a:prstGeom prst="rect">
            <a:avLst/>
          </a:prstGeom>
          <a:solidFill>
            <a:schemeClr val="bg1"/>
          </a:solidFill>
        </p:spPr>
        <p:txBody>
          <a:bodyPr wrap="square" rtlCol="0">
            <a:spAutoFit/>
          </a:bodyPr>
          <a:lstStyle/>
          <a:p>
            <a:r>
              <a:rPr lang="ja-JP" altLang="en-US" sz="3200" dirty="0" smtClean="0"/>
              <a:t>という方式</a:t>
            </a:r>
            <a:endParaRPr kumimoji="1" lang="ja-JP" altLang="en-US" sz="3200" dirty="0"/>
          </a:p>
        </p:txBody>
      </p:sp>
      <p:sp>
        <p:nvSpPr>
          <p:cNvPr id="15" name="テキスト ボックス 14"/>
          <p:cNvSpPr txBox="1"/>
          <p:nvPr/>
        </p:nvSpPr>
        <p:spPr>
          <a:xfrm>
            <a:off x="323528" y="332656"/>
            <a:ext cx="8496944" cy="584775"/>
          </a:xfrm>
          <a:prstGeom prst="rect">
            <a:avLst/>
          </a:prstGeom>
          <a:solidFill>
            <a:schemeClr val="bg1"/>
          </a:solidFill>
        </p:spPr>
        <p:txBody>
          <a:bodyPr wrap="square" rtlCol="0">
            <a:spAutoFit/>
          </a:bodyPr>
          <a:lstStyle/>
          <a:p>
            <a:r>
              <a:rPr kumimoji="1" lang="ja-JP" altLang="en-US" sz="3200" dirty="0" smtClean="0"/>
              <a:t>最近自分は、学習会の準備の必要に迫られて</a:t>
            </a:r>
            <a:endParaRPr kumimoji="1" lang="ja-JP" altLang="en-US" sz="3200" dirty="0"/>
          </a:p>
        </p:txBody>
      </p:sp>
      <p:sp>
        <p:nvSpPr>
          <p:cNvPr id="16" name="テキスト ボックス 15"/>
          <p:cNvSpPr txBox="1"/>
          <p:nvPr/>
        </p:nvSpPr>
        <p:spPr>
          <a:xfrm>
            <a:off x="395536" y="1124744"/>
            <a:ext cx="999728" cy="584775"/>
          </a:xfrm>
          <a:prstGeom prst="rect">
            <a:avLst/>
          </a:prstGeom>
          <a:solidFill>
            <a:schemeClr val="bg1"/>
          </a:solidFill>
        </p:spPr>
        <p:txBody>
          <a:bodyPr wrap="square" rtlCol="0">
            <a:spAutoFit/>
          </a:bodyPr>
          <a:lstStyle/>
          <a:p>
            <a:r>
              <a:rPr kumimoji="1" lang="ja-JP" altLang="en-US" sz="3200" dirty="0" smtClean="0"/>
              <a:t>この</a:t>
            </a:r>
            <a:endParaRPr kumimoji="1" lang="ja-JP" altLang="en-US" sz="3200" dirty="0"/>
          </a:p>
        </p:txBody>
      </p:sp>
      <p:sp>
        <p:nvSpPr>
          <p:cNvPr id="17" name="テキスト ボックス 16"/>
          <p:cNvSpPr txBox="1"/>
          <p:nvPr/>
        </p:nvSpPr>
        <p:spPr>
          <a:xfrm>
            <a:off x="1079104" y="1894185"/>
            <a:ext cx="7813376" cy="584775"/>
          </a:xfrm>
          <a:prstGeom prst="rect">
            <a:avLst/>
          </a:prstGeom>
          <a:noFill/>
        </p:spPr>
        <p:txBody>
          <a:bodyPr wrap="square" rtlCol="0">
            <a:spAutoFit/>
          </a:bodyPr>
          <a:lstStyle/>
          <a:p>
            <a:r>
              <a:rPr lang="ja-JP" altLang="en-US" sz="3200" dirty="0" smtClean="0"/>
              <a:t>無意識に何かを考えていることに気がついた</a:t>
            </a:r>
            <a:endParaRPr kumimoji="1" lang="ja-JP" altLang="en-US" sz="3200" dirty="0"/>
          </a:p>
        </p:txBody>
      </p:sp>
      <p:sp>
        <p:nvSpPr>
          <p:cNvPr id="19" name="テキスト ボックス 18"/>
          <p:cNvSpPr txBox="1"/>
          <p:nvPr/>
        </p:nvSpPr>
        <p:spPr>
          <a:xfrm>
            <a:off x="7524328" y="1124744"/>
            <a:ext cx="639688" cy="584775"/>
          </a:xfrm>
          <a:prstGeom prst="rect">
            <a:avLst/>
          </a:prstGeom>
          <a:solidFill>
            <a:schemeClr val="bg1"/>
          </a:solidFill>
        </p:spPr>
        <p:txBody>
          <a:bodyPr wrap="square" rtlCol="0">
            <a:spAutoFit/>
          </a:bodyPr>
          <a:lstStyle/>
          <a:p>
            <a:r>
              <a:rPr kumimoji="1" lang="ja-JP" altLang="en-US" sz="3200" dirty="0" smtClean="0"/>
              <a:t>で</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0" grpId="0" animBg="1"/>
      <p:bldP spid="11" grpId="0" animBg="1"/>
      <p:bldP spid="14" grpId="0" animBg="1"/>
      <p:bldP spid="16" grpId="0" animBg="1"/>
      <p:bldP spid="17" grpId="0"/>
      <p:bldP spid="19"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332656"/>
            <a:ext cx="1368152" cy="584775"/>
          </a:xfrm>
          <a:prstGeom prst="rect">
            <a:avLst/>
          </a:prstGeom>
          <a:solidFill>
            <a:schemeClr val="bg1"/>
          </a:solidFill>
        </p:spPr>
        <p:txBody>
          <a:bodyPr wrap="square" rtlCol="0">
            <a:spAutoFit/>
          </a:bodyPr>
          <a:lstStyle/>
          <a:p>
            <a:r>
              <a:rPr lang="ja-JP" altLang="en-US" sz="3200" dirty="0" smtClean="0"/>
              <a:t>つまり</a:t>
            </a:r>
            <a:r>
              <a:rPr kumimoji="1" lang="ja-JP" altLang="en-US" sz="3200" dirty="0" smtClean="0"/>
              <a:t>　</a:t>
            </a:r>
            <a:endParaRPr kumimoji="1" lang="ja-JP" altLang="en-US" sz="3200" dirty="0"/>
          </a:p>
        </p:txBody>
      </p:sp>
      <p:sp>
        <p:nvSpPr>
          <p:cNvPr id="7" name="テキスト ボックス 6"/>
          <p:cNvSpPr txBox="1"/>
          <p:nvPr/>
        </p:nvSpPr>
        <p:spPr>
          <a:xfrm>
            <a:off x="395536" y="2276872"/>
            <a:ext cx="8424936" cy="1077218"/>
          </a:xfrm>
          <a:prstGeom prst="rect">
            <a:avLst/>
          </a:prstGeom>
          <a:solidFill>
            <a:srgbClr val="FFD9FF"/>
          </a:solidFill>
          <a:effectLst>
            <a:softEdge rad="127000"/>
          </a:effectLst>
        </p:spPr>
        <p:txBody>
          <a:bodyPr wrap="square" rtlCol="0">
            <a:spAutoFit/>
          </a:bodyPr>
          <a:lstStyle/>
          <a:p>
            <a:r>
              <a:rPr lang="ja-JP" altLang="en-US" sz="3200" dirty="0" smtClean="0"/>
              <a:t>　「何か」とは、いま考えている「テーマ」であり</a:t>
            </a:r>
            <a:endParaRPr lang="en-US" altLang="ja-JP" sz="3200" dirty="0" smtClean="0"/>
          </a:p>
          <a:p>
            <a:r>
              <a:rPr lang="ja-JP" altLang="en-US" sz="3200" dirty="0" smtClean="0"/>
              <a:t>　　　　　　　　　　　　　</a:t>
            </a:r>
            <a:r>
              <a:rPr kumimoji="1" lang="ja-JP" altLang="en-US" sz="3200" dirty="0" smtClean="0"/>
              <a:t>「何でも」とは生活のすべて</a:t>
            </a:r>
            <a:endParaRPr kumimoji="1" lang="ja-JP" altLang="en-US" sz="3200" dirty="0"/>
          </a:p>
        </p:txBody>
      </p:sp>
      <p:sp>
        <p:nvSpPr>
          <p:cNvPr id="10" name="テキスト ボックス 9"/>
          <p:cNvSpPr txBox="1"/>
          <p:nvPr/>
        </p:nvSpPr>
        <p:spPr>
          <a:xfrm>
            <a:off x="395536" y="4149080"/>
            <a:ext cx="8496944" cy="2062103"/>
          </a:xfrm>
          <a:prstGeom prst="rect">
            <a:avLst/>
          </a:prstGeom>
          <a:solidFill>
            <a:schemeClr val="accent3">
              <a:lumMod val="95000"/>
            </a:schemeClr>
          </a:solidFill>
          <a:effectLst>
            <a:glow rad="101600">
              <a:schemeClr val="accent2">
                <a:satMod val="175000"/>
                <a:alpha val="40000"/>
              </a:schemeClr>
            </a:glow>
          </a:effectLst>
        </p:spPr>
        <p:txBody>
          <a:bodyPr wrap="square" rtlCol="0">
            <a:spAutoFit/>
          </a:bodyPr>
          <a:lstStyle/>
          <a:p>
            <a:r>
              <a:rPr lang="ja-JP" altLang="en-US" sz="3200" dirty="0" smtClean="0"/>
              <a:t>　まったく無関係と思われるものの中に</a:t>
            </a:r>
            <a:endParaRPr lang="en-US" altLang="ja-JP" sz="3200" dirty="0" smtClean="0"/>
          </a:p>
          <a:p>
            <a:r>
              <a:rPr kumimoji="1" lang="ja-JP" altLang="en-US" sz="3200" dirty="0" smtClean="0"/>
              <a:t>　　　　テーマとの関連性を見出して</a:t>
            </a:r>
            <a:endParaRPr kumimoji="1" lang="en-US" altLang="ja-JP" sz="3200" dirty="0" smtClean="0"/>
          </a:p>
          <a:p>
            <a:r>
              <a:rPr lang="ja-JP" altLang="en-US" sz="3200" dirty="0" smtClean="0"/>
              <a:t>　　　　　　　　自分にとって貴重と思われる</a:t>
            </a:r>
            <a:endParaRPr lang="en-US" altLang="ja-JP" sz="3200" dirty="0" smtClean="0"/>
          </a:p>
          <a:p>
            <a:r>
              <a:rPr lang="ja-JP" altLang="en-US" sz="3200" dirty="0" smtClean="0"/>
              <a:t>　　　　　　　　　　　　　ヒントが得られることがある</a:t>
            </a:r>
            <a:endParaRPr kumimoji="1" lang="ja-JP" altLang="en-US" sz="3200" dirty="0"/>
          </a:p>
        </p:txBody>
      </p:sp>
      <p:grpSp>
        <p:nvGrpSpPr>
          <p:cNvPr id="8" name="グループ化 7"/>
          <p:cNvGrpSpPr/>
          <p:nvPr/>
        </p:nvGrpSpPr>
        <p:grpSpPr>
          <a:xfrm>
            <a:off x="1763688" y="260648"/>
            <a:ext cx="3520008" cy="769441"/>
            <a:chOff x="683568" y="4077072"/>
            <a:chExt cx="3520008" cy="769441"/>
          </a:xfrm>
        </p:grpSpPr>
        <p:sp>
          <p:nvSpPr>
            <p:cNvPr id="9" name="テキスト ボックス 8"/>
            <p:cNvSpPr txBox="1"/>
            <p:nvPr/>
          </p:nvSpPr>
          <p:spPr>
            <a:xfrm>
              <a:off x="683568" y="4149080"/>
              <a:ext cx="1368152" cy="584775"/>
            </a:xfrm>
            <a:prstGeom prst="rect">
              <a:avLst/>
            </a:prstGeom>
            <a:solidFill>
              <a:srgbClr val="CCFFFF"/>
            </a:solidFill>
          </p:spPr>
          <p:txBody>
            <a:bodyPr wrap="square" rtlCol="0">
              <a:spAutoFit/>
            </a:bodyPr>
            <a:lstStyle/>
            <a:p>
              <a:r>
                <a:rPr kumimoji="1" lang="ja-JP" altLang="en-US" sz="3200" dirty="0" smtClean="0"/>
                <a:t>定数Ａ　</a:t>
              </a:r>
              <a:endParaRPr kumimoji="1" lang="ja-JP" altLang="en-US" sz="3200" dirty="0"/>
            </a:p>
          </p:txBody>
        </p:sp>
        <p:sp>
          <p:nvSpPr>
            <p:cNvPr id="11" name="テキスト ボックス 10"/>
            <p:cNvSpPr txBox="1"/>
            <p:nvPr/>
          </p:nvSpPr>
          <p:spPr>
            <a:xfrm>
              <a:off x="2843808" y="4149080"/>
              <a:ext cx="1359768" cy="584775"/>
            </a:xfrm>
            <a:prstGeom prst="rect">
              <a:avLst/>
            </a:prstGeom>
            <a:solidFill>
              <a:srgbClr val="FFFF66"/>
            </a:solidFill>
          </p:spPr>
          <p:txBody>
            <a:bodyPr wrap="square" rtlCol="0">
              <a:spAutoFit/>
            </a:bodyPr>
            <a:lstStyle/>
            <a:p>
              <a:r>
                <a:rPr kumimoji="1" lang="ja-JP" altLang="en-US" sz="3200" dirty="0" smtClean="0"/>
                <a:t>変数Ｘ　</a:t>
              </a:r>
              <a:endParaRPr kumimoji="1" lang="ja-JP" altLang="en-US" sz="3200" dirty="0"/>
            </a:p>
          </p:txBody>
        </p:sp>
        <p:sp>
          <p:nvSpPr>
            <p:cNvPr id="12" name="テキスト ボックス 11"/>
            <p:cNvSpPr txBox="1"/>
            <p:nvPr/>
          </p:nvSpPr>
          <p:spPr>
            <a:xfrm>
              <a:off x="2051720" y="4077072"/>
              <a:ext cx="783704" cy="769441"/>
            </a:xfrm>
            <a:prstGeom prst="rect">
              <a:avLst/>
            </a:prstGeom>
            <a:noFill/>
          </p:spPr>
          <p:txBody>
            <a:bodyPr wrap="square" rtlCol="0">
              <a:spAutoFit/>
            </a:bodyPr>
            <a:lstStyle/>
            <a:p>
              <a:r>
                <a:rPr kumimoji="1" lang="en-US" altLang="ja-JP" sz="4400" b="1" dirty="0" smtClean="0">
                  <a:solidFill>
                    <a:srgbClr val="C00000"/>
                  </a:solidFill>
                </a:rPr>
                <a:t>×</a:t>
              </a:r>
              <a:endParaRPr kumimoji="1" lang="ja-JP" altLang="en-US" sz="4400" b="1" dirty="0">
                <a:solidFill>
                  <a:srgbClr val="C00000"/>
                </a:solidFill>
              </a:endParaRPr>
            </a:p>
          </p:txBody>
        </p:sp>
      </p:grpSp>
      <p:sp>
        <p:nvSpPr>
          <p:cNvPr id="13" name="テキスト ボックス 12"/>
          <p:cNvSpPr txBox="1"/>
          <p:nvPr/>
        </p:nvSpPr>
        <p:spPr>
          <a:xfrm>
            <a:off x="5436096" y="332656"/>
            <a:ext cx="1512168" cy="584775"/>
          </a:xfrm>
          <a:prstGeom prst="rect">
            <a:avLst/>
          </a:prstGeom>
          <a:solidFill>
            <a:schemeClr val="bg1"/>
          </a:solidFill>
        </p:spPr>
        <p:txBody>
          <a:bodyPr wrap="square" rtlCol="0">
            <a:spAutoFit/>
          </a:bodyPr>
          <a:lstStyle/>
          <a:p>
            <a:r>
              <a:rPr lang="ja-JP" altLang="en-US" sz="3200" dirty="0" smtClean="0"/>
              <a:t>は、</a:t>
            </a:r>
            <a:endParaRPr kumimoji="1" lang="ja-JP" altLang="en-US" sz="3200" dirty="0"/>
          </a:p>
        </p:txBody>
      </p:sp>
      <p:grpSp>
        <p:nvGrpSpPr>
          <p:cNvPr id="15" name="グループ化 14"/>
          <p:cNvGrpSpPr/>
          <p:nvPr/>
        </p:nvGrpSpPr>
        <p:grpSpPr>
          <a:xfrm>
            <a:off x="2623592" y="1150119"/>
            <a:ext cx="3960440" cy="923330"/>
            <a:chOff x="683568" y="4077065"/>
            <a:chExt cx="3652838" cy="657748"/>
          </a:xfrm>
        </p:grpSpPr>
        <p:sp>
          <p:nvSpPr>
            <p:cNvPr id="16" name="テキスト ボックス 15"/>
            <p:cNvSpPr txBox="1"/>
            <p:nvPr/>
          </p:nvSpPr>
          <p:spPr>
            <a:xfrm>
              <a:off x="683568" y="4149080"/>
              <a:ext cx="1368152" cy="504274"/>
            </a:xfrm>
            <a:prstGeom prst="rect">
              <a:avLst/>
            </a:prstGeom>
            <a:solidFill>
              <a:srgbClr val="CCFFFF"/>
            </a:solidFill>
          </p:spPr>
          <p:txBody>
            <a:bodyPr wrap="square" rtlCol="0">
              <a:spAutoFit/>
            </a:bodyPr>
            <a:lstStyle/>
            <a:p>
              <a:pPr indent="182563"/>
              <a:r>
                <a:rPr lang="ja-JP" altLang="en-US" sz="4000" dirty="0" smtClean="0"/>
                <a:t>何か</a:t>
              </a:r>
              <a:r>
                <a:rPr kumimoji="1" lang="ja-JP" altLang="en-US" sz="3200" dirty="0" smtClean="0"/>
                <a:t>　</a:t>
              </a:r>
              <a:endParaRPr kumimoji="1" lang="ja-JP" altLang="en-US" sz="3200" dirty="0"/>
            </a:p>
          </p:txBody>
        </p:sp>
        <p:sp>
          <p:nvSpPr>
            <p:cNvPr id="17" name="テキスト ボックス 16"/>
            <p:cNvSpPr txBox="1"/>
            <p:nvPr/>
          </p:nvSpPr>
          <p:spPr>
            <a:xfrm>
              <a:off x="2843807" y="4149077"/>
              <a:ext cx="1492599" cy="504274"/>
            </a:xfrm>
            <a:prstGeom prst="rect">
              <a:avLst/>
            </a:prstGeom>
            <a:solidFill>
              <a:srgbClr val="FFFF66"/>
            </a:solidFill>
          </p:spPr>
          <p:txBody>
            <a:bodyPr wrap="square" rtlCol="0">
              <a:spAutoFit/>
            </a:bodyPr>
            <a:lstStyle/>
            <a:p>
              <a:r>
                <a:rPr lang="ja-JP" altLang="en-US" sz="4000" dirty="0" smtClean="0"/>
                <a:t>何でも</a:t>
              </a:r>
              <a:r>
                <a:rPr kumimoji="1" lang="ja-JP" altLang="en-US" sz="3200" dirty="0" smtClean="0"/>
                <a:t>　</a:t>
              </a:r>
              <a:endParaRPr kumimoji="1" lang="ja-JP" altLang="en-US" sz="3200" dirty="0"/>
            </a:p>
          </p:txBody>
        </p:sp>
        <p:sp>
          <p:nvSpPr>
            <p:cNvPr id="18" name="テキスト ボックス 17"/>
            <p:cNvSpPr txBox="1"/>
            <p:nvPr/>
          </p:nvSpPr>
          <p:spPr>
            <a:xfrm>
              <a:off x="2051720" y="4077065"/>
              <a:ext cx="783704" cy="657748"/>
            </a:xfrm>
            <a:prstGeom prst="rect">
              <a:avLst/>
            </a:prstGeom>
            <a:noFill/>
          </p:spPr>
          <p:txBody>
            <a:bodyPr wrap="square" rtlCol="0">
              <a:spAutoFit/>
            </a:bodyPr>
            <a:lstStyle/>
            <a:p>
              <a:r>
                <a:rPr kumimoji="1" lang="en-US" altLang="ja-JP" sz="5400" b="1" dirty="0" smtClean="0">
                  <a:solidFill>
                    <a:srgbClr val="C00000"/>
                  </a:solidFill>
                </a:rPr>
                <a:t>×</a:t>
              </a:r>
              <a:endParaRPr kumimoji="1" lang="ja-JP" altLang="en-US" sz="5400" b="1" dirty="0">
                <a:solidFill>
                  <a:srgbClr val="C00000"/>
                </a:solidFill>
              </a:endParaRPr>
            </a:p>
          </p:txBody>
        </p:sp>
      </p:grpSp>
      <p:sp>
        <p:nvSpPr>
          <p:cNvPr id="19" name="テキスト ボックス 18"/>
          <p:cNvSpPr txBox="1"/>
          <p:nvPr/>
        </p:nvSpPr>
        <p:spPr>
          <a:xfrm>
            <a:off x="395536" y="3429000"/>
            <a:ext cx="2160240" cy="584775"/>
          </a:xfrm>
          <a:prstGeom prst="rect">
            <a:avLst/>
          </a:prstGeom>
          <a:solidFill>
            <a:schemeClr val="bg1"/>
          </a:solidFill>
        </p:spPr>
        <p:txBody>
          <a:bodyPr wrap="square" rtlCol="0">
            <a:spAutoFit/>
          </a:bodyPr>
          <a:lstStyle/>
          <a:p>
            <a:r>
              <a:rPr lang="ja-JP" altLang="en-US" sz="3200" dirty="0" smtClean="0"/>
              <a:t>すると・・</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9"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16016" y="548680"/>
            <a:ext cx="2520280" cy="707886"/>
          </a:xfrm>
          <a:prstGeom prst="rect">
            <a:avLst/>
          </a:prstGeom>
          <a:solidFill>
            <a:schemeClr val="bg1"/>
          </a:solidFill>
        </p:spPr>
        <p:txBody>
          <a:bodyPr wrap="square" rtlCol="0">
            <a:spAutoFit/>
          </a:bodyPr>
          <a:lstStyle/>
          <a:p>
            <a:r>
              <a:rPr lang="ja-JP" altLang="en-US" sz="4000" dirty="0" smtClean="0"/>
              <a:t>の学びは</a:t>
            </a:r>
            <a:r>
              <a:rPr kumimoji="1" lang="ja-JP" altLang="en-US" sz="4000" dirty="0" smtClean="0"/>
              <a:t>　</a:t>
            </a:r>
            <a:endParaRPr kumimoji="1" lang="ja-JP" altLang="en-US" sz="4000" dirty="0"/>
          </a:p>
        </p:txBody>
      </p:sp>
      <p:grpSp>
        <p:nvGrpSpPr>
          <p:cNvPr id="3" name="グループ化 2"/>
          <p:cNvGrpSpPr/>
          <p:nvPr/>
        </p:nvGrpSpPr>
        <p:grpSpPr>
          <a:xfrm>
            <a:off x="827584" y="404664"/>
            <a:ext cx="3888432" cy="923330"/>
            <a:chOff x="683568" y="4077065"/>
            <a:chExt cx="3719253" cy="657748"/>
          </a:xfrm>
          <a:solidFill>
            <a:schemeClr val="accent3"/>
          </a:solidFill>
        </p:grpSpPr>
        <p:sp>
          <p:nvSpPr>
            <p:cNvPr id="5" name="テキスト ボックス 4"/>
            <p:cNvSpPr txBox="1"/>
            <p:nvPr/>
          </p:nvSpPr>
          <p:spPr>
            <a:xfrm>
              <a:off x="683568" y="4149080"/>
              <a:ext cx="3719253" cy="504273"/>
            </a:xfrm>
            <a:prstGeom prst="rect">
              <a:avLst/>
            </a:prstGeom>
            <a:grpFill/>
            <a:ln>
              <a:solidFill>
                <a:schemeClr val="tx1"/>
              </a:solidFill>
            </a:ln>
            <a:effectLst>
              <a:outerShdw blurRad="50800" dist="38100" dir="5400000" algn="t" rotWithShape="0">
                <a:prstClr val="black">
                  <a:alpha val="40000"/>
                </a:prstClr>
              </a:outerShdw>
            </a:effectLst>
          </p:spPr>
          <p:txBody>
            <a:bodyPr wrap="square" rtlCol="0">
              <a:spAutoFit/>
            </a:bodyPr>
            <a:lstStyle/>
            <a:p>
              <a:pPr indent="182563"/>
              <a:r>
                <a:rPr lang="ja-JP" altLang="en-US" sz="4000" dirty="0" smtClean="0"/>
                <a:t>何か　　　何でも</a:t>
              </a:r>
              <a:r>
                <a:rPr kumimoji="1" lang="ja-JP" altLang="en-US" sz="3200" dirty="0" smtClean="0"/>
                <a:t>　</a:t>
              </a:r>
              <a:endParaRPr kumimoji="1" lang="ja-JP" altLang="en-US" sz="3200" dirty="0"/>
            </a:p>
          </p:txBody>
        </p:sp>
        <p:sp>
          <p:nvSpPr>
            <p:cNvPr id="7" name="テキスト ボックス 6"/>
            <p:cNvSpPr txBox="1"/>
            <p:nvPr/>
          </p:nvSpPr>
          <p:spPr>
            <a:xfrm>
              <a:off x="1923319" y="4077065"/>
              <a:ext cx="792628" cy="657748"/>
            </a:xfrm>
            <a:prstGeom prst="rect">
              <a:avLst/>
            </a:prstGeom>
            <a:noFill/>
          </p:spPr>
          <p:txBody>
            <a:bodyPr wrap="square" rtlCol="0">
              <a:spAutoFit/>
            </a:bodyPr>
            <a:lstStyle/>
            <a:p>
              <a:r>
                <a:rPr kumimoji="1" lang="en-US" altLang="ja-JP" sz="5400" b="1" dirty="0" smtClean="0">
                  <a:solidFill>
                    <a:schemeClr val="accent4"/>
                  </a:solidFill>
                </a:rPr>
                <a:t>×</a:t>
              </a:r>
              <a:endParaRPr kumimoji="1" lang="ja-JP" altLang="en-US" sz="3200" b="1" dirty="0">
                <a:solidFill>
                  <a:schemeClr val="accent4"/>
                </a:solidFill>
              </a:endParaRPr>
            </a:p>
          </p:txBody>
        </p:sp>
      </p:grpSp>
      <p:sp>
        <p:nvSpPr>
          <p:cNvPr id="8" name="テキスト ボックス 7"/>
          <p:cNvSpPr txBox="1"/>
          <p:nvPr/>
        </p:nvSpPr>
        <p:spPr>
          <a:xfrm>
            <a:off x="1331640" y="1700808"/>
            <a:ext cx="6768752" cy="1200329"/>
          </a:xfrm>
          <a:prstGeom prst="rect">
            <a:avLst/>
          </a:prstGeom>
          <a:solidFill>
            <a:schemeClr val="bg1"/>
          </a:solidFill>
        </p:spPr>
        <p:txBody>
          <a:bodyPr wrap="square" rtlCol="0">
            <a:spAutoFit/>
          </a:bodyPr>
          <a:lstStyle/>
          <a:p>
            <a:r>
              <a:rPr lang="ja-JP" altLang="en-US" sz="3600" dirty="0" smtClean="0"/>
              <a:t>勝手な思い込みや、</a:t>
            </a:r>
            <a:endParaRPr lang="en-US" altLang="ja-JP" sz="3600" dirty="0" smtClean="0"/>
          </a:p>
          <a:p>
            <a:r>
              <a:rPr lang="ja-JP" altLang="en-US" sz="3600" dirty="0"/>
              <a:t>　</a:t>
            </a:r>
            <a:r>
              <a:rPr lang="ja-JP" altLang="en-US" sz="3600" dirty="0" smtClean="0"/>
              <a:t>　ひとりよがりにも陥りやすいが</a:t>
            </a:r>
            <a:r>
              <a:rPr kumimoji="1" lang="ja-JP" altLang="en-US" sz="3600" dirty="0" smtClean="0"/>
              <a:t>　</a:t>
            </a:r>
            <a:endParaRPr kumimoji="1" lang="ja-JP" altLang="en-US" sz="3600" dirty="0"/>
          </a:p>
        </p:txBody>
      </p:sp>
      <p:sp>
        <p:nvSpPr>
          <p:cNvPr id="9" name="テキスト ボックス 8"/>
          <p:cNvSpPr txBox="1"/>
          <p:nvPr/>
        </p:nvSpPr>
        <p:spPr>
          <a:xfrm>
            <a:off x="611560" y="3329355"/>
            <a:ext cx="8052280" cy="2308324"/>
          </a:xfrm>
          <a:prstGeom prst="rect">
            <a:avLst/>
          </a:prstGeom>
          <a:solidFill>
            <a:srgbClr val="CCFFFF"/>
          </a:solidFill>
          <a:effectLst>
            <a:softEdge rad="63500"/>
          </a:effectLst>
        </p:spPr>
        <p:txBody>
          <a:bodyPr wrap="square" rtlCol="0">
            <a:spAutoFit/>
          </a:bodyPr>
          <a:lstStyle/>
          <a:p>
            <a:r>
              <a:rPr lang="ja-JP" altLang="en-US" sz="3600" dirty="0" smtClean="0"/>
              <a:t>　遠く離れていると思っていた</a:t>
            </a:r>
            <a:endParaRPr lang="en-US" altLang="ja-JP" sz="3600" dirty="0" smtClean="0"/>
          </a:p>
          <a:p>
            <a:r>
              <a:rPr lang="ja-JP" altLang="en-US" sz="3600" dirty="0" smtClean="0"/>
              <a:t>　　　２つのものの取り合わせが、</a:t>
            </a:r>
            <a:endParaRPr lang="en-US" altLang="ja-JP" sz="3600" dirty="0" smtClean="0"/>
          </a:p>
          <a:p>
            <a:r>
              <a:rPr lang="ja-JP" altLang="en-US" sz="3600" dirty="0" smtClean="0"/>
              <a:t>　　　　　　思いがけない</a:t>
            </a:r>
            <a:r>
              <a:rPr kumimoji="1" lang="ja-JP" altLang="en-US" sz="3600" dirty="0" smtClean="0"/>
              <a:t>気づきや</a:t>
            </a:r>
            <a:endParaRPr kumimoji="1" lang="en-US" altLang="ja-JP" sz="3600" dirty="0" smtClean="0"/>
          </a:p>
          <a:p>
            <a:r>
              <a:rPr lang="ja-JP" altLang="en-US" sz="3600" dirty="0"/>
              <a:t>　</a:t>
            </a:r>
            <a:r>
              <a:rPr lang="ja-JP" altLang="en-US" sz="3600" dirty="0" smtClean="0"/>
              <a:t>　　　　　　　　　イメージの広がりを</a:t>
            </a:r>
            <a:endParaRPr kumimoji="1" lang="ja-JP" altLang="en-US" sz="3600" dirty="0"/>
          </a:p>
        </p:txBody>
      </p:sp>
      <p:sp>
        <p:nvSpPr>
          <p:cNvPr id="10" name="テキスト ボックス 9"/>
          <p:cNvSpPr txBox="1"/>
          <p:nvPr/>
        </p:nvSpPr>
        <p:spPr>
          <a:xfrm>
            <a:off x="3779912" y="5653080"/>
            <a:ext cx="5256584" cy="646331"/>
          </a:xfrm>
          <a:prstGeom prst="rect">
            <a:avLst/>
          </a:prstGeom>
          <a:solidFill>
            <a:schemeClr val="bg1"/>
          </a:solidFill>
        </p:spPr>
        <p:txBody>
          <a:bodyPr wrap="square" rtlCol="0">
            <a:spAutoFit/>
          </a:bodyPr>
          <a:lstStyle/>
          <a:p>
            <a:r>
              <a:rPr kumimoji="1" lang="ja-JP" altLang="en-US" sz="3600" dirty="0" smtClean="0"/>
              <a:t>もたら</a:t>
            </a:r>
            <a:r>
              <a:rPr lang="ja-JP" altLang="en-US" sz="3600" dirty="0" smtClean="0"/>
              <a:t>してくれる</a:t>
            </a:r>
            <a:r>
              <a:rPr kumimoji="1" lang="ja-JP" altLang="en-US" sz="3600" dirty="0" smtClean="0"/>
              <a:t>ように思う</a:t>
            </a:r>
            <a:endParaRPr kumimoji="1" lang="ja-JP" altLang="en-US" sz="3600" dirty="0"/>
          </a:p>
        </p:txBody>
      </p:sp>
      <p:grpSp>
        <p:nvGrpSpPr>
          <p:cNvPr id="11" name="グループ化 33"/>
          <p:cNvGrpSpPr>
            <a:grpSpLocks/>
          </p:cNvGrpSpPr>
          <p:nvPr/>
        </p:nvGrpSpPr>
        <p:grpSpPr bwMode="auto">
          <a:xfrm>
            <a:off x="7956376" y="3092397"/>
            <a:ext cx="720080" cy="864096"/>
            <a:chOff x="7523163" y="1144571"/>
            <a:chExt cx="1225550" cy="2376487"/>
          </a:xfrm>
        </p:grpSpPr>
        <p:sp>
          <p:nvSpPr>
            <p:cNvPr id="12"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4"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5"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6"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7"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 y="188640"/>
            <a:ext cx="9144000" cy="6480719"/>
          </a:xfrm>
        </p:spPr>
        <p:txBody>
          <a:bodyPr/>
          <a:lstStyle/>
          <a:p>
            <a:pPr eaLnBrk="1" hangingPunct="1">
              <a:lnSpc>
                <a:spcPct val="80000"/>
              </a:lnSpc>
              <a:buFontTx/>
              <a:buNone/>
            </a:pPr>
            <a:r>
              <a:rPr lang="ja-JP" altLang="en-US" sz="2400" dirty="0" smtClean="0"/>
              <a:t>　</a:t>
            </a:r>
            <a:r>
              <a:rPr lang="en-US" altLang="ja-JP" sz="2800" dirty="0" smtClean="0"/>
              <a:t>【</a:t>
            </a:r>
            <a:r>
              <a:rPr lang="ja-JP" altLang="en-US" sz="2800" dirty="0" smtClean="0"/>
              <a:t>参考・引用図書</a:t>
            </a:r>
            <a:r>
              <a:rPr lang="en-US" altLang="ja-JP" sz="2800" dirty="0" smtClean="0"/>
              <a:t>】</a:t>
            </a:r>
          </a:p>
          <a:p>
            <a:pPr eaLnBrk="1" hangingPunct="1">
              <a:lnSpc>
                <a:spcPct val="80000"/>
              </a:lnSpc>
              <a:buFontTx/>
              <a:buNone/>
            </a:pPr>
            <a:r>
              <a:rPr lang="ja-JP" altLang="en-US" sz="2400" dirty="0" smtClean="0"/>
              <a:t>○「レキシコンの構築」　岩波書店</a:t>
            </a:r>
          </a:p>
          <a:p>
            <a:pPr eaLnBrk="1" hangingPunct="1">
              <a:lnSpc>
                <a:spcPct val="80000"/>
              </a:lnSpc>
              <a:buFontTx/>
              <a:buNone/>
            </a:pPr>
            <a:r>
              <a:rPr lang="ja-JP" altLang="en-US" sz="2400" dirty="0" smtClean="0"/>
              <a:t>○「ことばの発達の謎を解く」　ちくまプリマー新書</a:t>
            </a:r>
            <a:endParaRPr lang="en-US" altLang="ja-JP" sz="2400" dirty="0" smtClean="0"/>
          </a:p>
          <a:p>
            <a:pPr eaLnBrk="1" hangingPunct="1">
              <a:lnSpc>
                <a:spcPct val="80000"/>
              </a:lnSpc>
              <a:buFontTx/>
              <a:buNone/>
            </a:pPr>
            <a:r>
              <a:rPr lang="ja-JP" altLang="en-US" sz="2400" dirty="0"/>
              <a:t>○「ことばの誕生」　日本放送出版協会</a:t>
            </a:r>
            <a:endParaRPr lang="en-US" altLang="ja-JP" sz="2400" dirty="0" smtClean="0"/>
          </a:p>
          <a:p>
            <a:pPr eaLnBrk="1" hangingPunct="1">
              <a:lnSpc>
                <a:spcPct val="80000"/>
              </a:lnSpc>
              <a:buFontTx/>
              <a:buNone/>
            </a:pPr>
            <a:r>
              <a:rPr lang="ja-JP" altLang="en-US" sz="2400" dirty="0"/>
              <a:t>○「日本語の文法を考える」　岩波新書　</a:t>
            </a:r>
            <a:endParaRPr lang="en-US" altLang="ja-JP" sz="2400" dirty="0" smtClean="0"/>
          </a:p>
          <a:p>
            <a:pPr eaLnBrk="1" hangingPunct="1">
              <a:lnSpc>
                <a:spcPct val="80000"/>
              </a:lnSpc>
              <a:buFontTx/>
              <a:buNone/>
            </a:pPr>
            <a:r>
              <a:rPr lang="ja-JP" altLang="en-US" sz="2400" dirty="0"/>
              <a:t>○</a:t>
            </a:r>
            <a:r>
              <a:rPr lang="ja-JP" altLang="en-US" sz="2400" dirty="0" smtClean="0"/>
              <a:t>「</a:t>
            </a:r>
            <a:r>
              <a:rPr lang="en-US" altLang="ja-JP" sz="2400" dirty="0" smtClean="0"/>
              <a:t>E</a:t>
            </a:r>
            <a:r>
              <a:rPr lang="ja-JP" altLang="en-US" sz="2400" dirty="0" smtClean="0"/>
              <a:t>ゲイト英和辞典」</a:t>
            </a:r>
            <a:r>
              <a:rPr lang="ja-JP" altLang="en-US" sz="2400" dirty="0"/>
              <a:t>　</a:t>
            </a:r>
            <a:r>
              <a:rPr lang="ja-JP" altLang="en-US" sz="2400" dirty="0" smtClean="0"/>
              <a:t>ベネッセコーポレーション</a:t>
            </a:r>
          </a:p>
          <a:p>
            <a:pPr eaLnBrk="1" hangingPunct="1">
              <a:lnSpc>
                <a:spcPct val="80000"/>
              </a:lnSpc>
              <a:buFontTx/>
              <a:buNone/>
            </a:pPr>
            <a:r>
              <a:rPr lang="ja-JP" altLang="en-US" sz="2400" dirty="0" smtClean="0"/>
              <a:t>○「基礎日本語辞典」　角川書店</a:t>
            </a:r>
            <a:endParaRPr lang="en-US" altLang="ja-JP" sz="2400" dirty="0" smtClean="0"/>
          </a:p>
          <a:p>
            <a:pPr eaLnBrk="1" hangingPunct="1">
              <a:lnSpc>
                <a:spcPct val="80000"/>
              </a:lnSpc>
              <a:buNone/>
            </a:pPr>
            <a:r>
              <a:rPr lang="en-US" altLang="ja-JP" sz="2400" dirty="0"/>
              <a:t>○</a:t>
            </a:r>
            <a:r>
              <a:rPr lang="ja-JP" altLang="en-US" sz="2400" dirty="0"/>
              <a:t>「宮澤賢治に聞く」　文藝春秋　</a:t>
            </a:r>
            <a:r>
              <a:rPr lang="en-US" altLang="ja-JP" sz="2400" dirty="0"/>
              <a:t>○</a:t>
            </a:r>
            <a:r>
              <a:rPr lang="ja-JP" altLang="en-US" sz="2400" dirty="0"/>
              <a:t>「宮沢賢治詩集」　各社</a:t>
            </a:r>
            <a:endParaRPr lang="en-US" altLang="ja-JP" sz="2400" dirty="0"/>
          </a:p>
          <a:p>
            <a:pPr eaLnBrk="1" hangingPunct="1">
              <a:lnSpc>
                <a:spcPct val="80000"/>
              </a:lnSpc>
              <a:buNone/>
            </a:pPr>
            <a:r>
              <a:rPr lang="ja-JP" altLang="en-US" sz="2400" b="1" dirty="0"/>
              <a:t>〇</a:t>
            </a:r>
            <a:r>
              <a:rPr lang="ja-JP" altLang="en-US" sz="2400" dirty="0"/>
              <a:t>「日本語の歴史」岩波新書　〇「はじめて読む日本語の歴史」</a:t>
            </a:r>
            <a:r>
              <a:rPr lang="ja-JP" altLang="en-US" sz="1800" b="1" dirty="0"/>
              <a:t>ベレ出版</a:t>
            </a:r>
            <a:endParaRPr lang="en-US" altLang="ja-JP" sz="1800" b="1" dirty="0"/>
          </a:p>
          <a:p>
            <a:pPr eaLnBrk="1" hangingPunct="1">
              <a:lnSpc>
                <a:spcPct val="80000"/>
              </a:lnSpc>
              <a:buNone/>
            </a:pPr>
            <a:r>
              <a:rPr lang="ja-JP" altLang="en-US" sz="2400" dirty="0" smtClean="0"/>
              <a:t>○「日本語動詞の語相」　</a:t>
            </a:r>
            <a:r>
              <a:rPr lang="ja-JP" altLang="en-US" sz="2400" dirty="0" err="1" smtClean="0"/>
              <a:t>ひつじ</a:t>
            </a:r>
            <a:r>
              <a:rPr lang="ja-JP" altLang="en-US" sz="2400" dirty="0" smtClean="0"/>
              <a:t>書房</a:t>
            </a:r>
            <a:endParaRPr lang="en-US" altLang="ja-JP" sz="2400" dirty="0" smtClean="0"/>
          </a:p>
          <a:p>
            <a:pPr eaLnBrk="1" hangingPunct="1">
              <a:lnSpc>
                <a:spcPct val="80000"/>
              </a:lnSpc>
              <a:buFontTx/>
              <a:buNone/>
            </a:pPr>
            <a:r>
              <a:rPr lang="ja-JP" altLang="en-US" sz="2400" dirty="0" smtClean="0"/>
              <a:t>○「動詞の意味的な文法研究」　明治書院</a:t>
            </a:r>
            <a:endParaRPr lang="en-US" altLang="ja-JP" sz="2400" dirty="0" smtClean="0"/>
          </a:p>
          <a:p>
            <a:pPr eaLnBrk="1" hangingPunct="1">
              <a:lnSpc>
                <a:spcPct val="80000"/>
              </a:lnSpc>
              <a:buNone/>
            </a:pPr>
            <a:r>
              <a:rPr lang="ja-JP" altLang="en-US" sz="2400" dirty="0" smtClean="0"/>
              <a:t>〇「集合知とは何か」「ビックデータと人工知能」　中公新書</a:t>
            </a:r>
            <a:endParaRPr lang="en-US" altLang="ja-JP" sz="2400" dirty="0" smtClean="0"/>
          </a:p>
          <a:p>
            <a:pPr eaLnBrk="1" hangingPunct="1">
              <a:lnSpc>
                <a:spcPct val="80000"/>
              </a:lnSpc>
              <a:buNone/>
            </a:pPr>
            <a:r>
              <a:rPr lang="ja-JP" altLang="en-US" sz="2400" dirty="0"/>
              <a:t>○</a:t>
            </a:r>
            <a:r>
              <a:rPr lang="ja-JP" altLang="en-US" sz="2400" dirty="0" smtClean="0"/>
              <a:t>「平家物語」</a:t>
            </a:r>
            <a:r>
              <a:rPr lang="ja-JP" altLang="en-US" sz="2400" dirty="0"/>
              <a:t>　</a:t>
            </a:r>
            <a:r>
              <a:rPr lang="ja-JP" altLang="en-US" sz="2400" dirty="0" smtClean="0"/>
              <a:t>各社</a:t>
            </a:r>
            <a:r>
              <a:rPr lang="ja-JP" altLang="en-US" sz="2400" dirty="0"/>
              <a:t>　</a:t>
            </a:r>
            <a:endParaRPr lang="en-US" altLang="ja-JP" sz="2400" dirty="0" smtClean="0"/>
          </a:p>
          <a:p>
            <a:pPr eaLnBrk="1" hangingPunct="1">
              <a:lnSpc>
                <a:spcPct val="80000"/>
              </a:lnSpc>
              <a:buNone/>
            </a:pPr>
            <a:r>
              <a:rPr lang="ja-JP" altLang="en-US" sz="2400" dirty="0"/>
              <a:t>○「俳句で楽しく文語文法」　角川学芸</a:t>
            </a:r>
            <a:r>
              <a:rPr lang="ja-JP" altLang="en-US" sz="2400" dirty="0" smtClean="0"/>
              <a:t>出版</a:t>
            </a:r>
            <a:endParaRPr lang="en-US" altLang="ja-JP" sz="2400" dirty="0" smtClean="0"/>
          </a:p>
          <a:p>
            <a:pPr eaLnBrk="1" hangingPunct="1">
              <a:lnSpc>
                <a:spcPct val="80000"/>
              </a:lnSpc>
              <a:buNone/>
            </a:pPr>
            <a:r>
              <a:rPr lang="ja-JP" altLang="en-US" sz="2400" dirty="0"/>
              <a:t>○「ねじとねじ回し」　早川書房</a:t>
            </a:r>
            <a:endParaRPr lang="en-US" altLang="ja-JP" sz="2400" dirty="0"/>
          </a:p>
          <a:p>
            <a:pPr eaLnBrk="1" hangingPunct="1">
              <a:lnSpc>
                <a:spcPct val="80000"/>
              </a:lnSpc>
              <a:buNone/>
            </a:pPr>
            <a:endParaRPr lang="en-US" altLang="ja-JP" sz="2000" dirty="0" smtClean="0"/>
          </a:p>
          <a:p>
            <a:pPr eaLnBrk="1" hangingPunct="1">
              <a:lnSpc>
                <a:spcPct val="80000"/>
              </a:lnSpc>
              <a:buNone/>
            </a:pPr>
            <a:r>
              <a:rPr lang="ja-JP" altLang="en-US" sz="2000" b="1" dirty="0" smtClean="0"/>
              <a:t>＊「日本の子どもの初期の語彙発達」</a:t>
            </a:r>
            <a:r>
              <a:rPr lang="ja-JP" altLang="en-US" sz="1800" dirty="0" smtClean="0"/>
              <a:t>　</a:t>
            </a:r>
            <a:r>
              <a:rPr lang="ja-JP" altLang="en-US" sz="1600" dirty="0" smtClean="0"/>
              <a:t>言語研究　１３２号（２００７）</a:t>
            </a:r>
            <a:endParaRPr lang="en-US" altLang="ja-JP" sz="2000" dirty="0" smtClean="0"/>
          </a:p>
          <a:p>
            <a:pPr eaLnBrk="1" hangingPunct="1">
              <a:lnSpc>
                <a:spcPct val="80000"/>
              </a:lnSpc>
              <a:buNone/>
            </a:pPr>
            <a:endParaRPr lang="en-US" altLang="ja-JP" sz="2000" dirty="0" smtClean="0"/>
          </a:p>
          <a:p>
            <a:pPr eaLnBrk="1" hangingPunct="1">
              <a:lnSpc>
                <a:spcPct val="80000"/>
              </a:lnSpc>
              <a:buFontTx/>
              <a:buNone/>
            </a:pPr>
            <a:endParaRPr lang="en-US" altLang="ja-JP" sz="2400" dirty="0" smtClean="0"/>
          </a:p>
          <a:p>
            <a:pPr eaLnBrk="1" hangingPunct="1">
              <a:lnSpc>
                <a:spcPct val="80000"/>
              </a:lnSpc>
              <a:buFontTx/>
              <a:buNone/>
            </a:pPr>
            <a:endParaRPr lang="en-US" altLang="ja-JP"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467544" y="188640"/>
            <a:ext cx="8136904" cy="646331"/>
          </a:xfrm>
          <a:prstGeom prst="rect">
            <a:avLst/>
          </a:prstGeom>
          <a:solidFill>
            <a:srgbClr val="FFCCFF"/>
          </a:solidFill>
          <a:ln w="9525">
            <a:noFill/>
            <a:miter lim="800000"/>
            <a:headEnd/>
            <a:tailEnd/>
          </a:ln>
          <a:effectLst>
            <a:softEdge rad="63500"/>
          </a:effectLst>
        </p:spPr>
        <p:txBody>
          <a:bodyPr wrap="square">
            <a:spAutoFit/>
          </a:bodyPr>
          <a:lstStyle/>
          <a:p>
            <a:r>
              <a:rPr lang="ja-JP" altLang="en-US" sz="3600" dirty="0" smtClean="0"/>
              <a:t>「駅から部屋に入るまで」に出て来た動詞</a:t>
            </a:r>
            <a:endParaRPr lang="ja-JP" altLang="en-US" sz="3600" dirty="0"/>
          </a:p>
        </p:txBody>
      </p:sp>
      <p:sp>
        <p:nvSpPr>
          <p:cNvPr id="3" name="テキスト ボックス 3"/>
          <p:cNvSpPr txBox="1">
            <a:spLocks noChangeArrowheads="1"/>
          </p:cNvSpPr>
          <p:nvPr/>
        </p:nvSpPr>
        <p:spPr bwMode="auto">
          <a:xfrm>
            <a:off x="6648360" y="1067976"/>
            <a:ext cx="115212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歩く</a:t>
            </a:r>
            <a:endParaRPr lang="ja-JP" altLang="en-US" sz="4000" dirty="0"/>
          </a:p>
        </p:txBody>
      </p:sp>
      <p:sp>
        <p:nvSpPr>
          <p:cNvPr id="6" name="テキスト ボックス 3"/>
          <p:cNvSpPr txBox="1">
            <a:spLocks noChangeArrowheads="1"/>
          </p:cNvSpPr>
          <p:nvPr/>
        </p:nvSpPr>
        <p:spPr bwMode="auto">
          <a:xfrm>
            <a:off x="5352216" y="1067976"/>
            <a:ext cx="1224136"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持つ</a:t>
            </a:r>
            <a:endParaRPr lang="ja-JP" altLang="en-US" sz="4000" dirty="0"/>
          </a:p>
        </p:txBody>
      </p:sp>
      <p:sp>
        <p:nvSpPr>
          <p:cNvPr id="7" name="テキスト ボックス 3"/>
          <p:cNvSpPr txBox="1">
            <a:spLocks noChangeArrowheads="1"/>
          </p:cNvSpPr>
          <p:nvPr/>
        </p:nvSpPr>
        <p:spPr bwMode="auto">
          <a:xfrm>
            <a:off x="1391776" y="1067976"/>
            <a:ext cx="1080120"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履く</a:t>
            </a:r>
            <a:endParaRPr lang="ja-JP" altLang="en-US" sz="4000" dirty="0"/>
          </a:p>
        </p:txBody>
      </p:sp>
      <p:sp>
        <p:nvSpPr>
          <p:cNvPr id="8" name="テキスト ボックス 3"/>
          <p:cNvSpPr txBox="1">
            <a:spLocks noChangeArrowheads="1"/>
          </p:cNvSpPr>
          <p:nvPr/>
        </p:nvSpPr>
        <p:spPr bwMode="auto">
          <a:xfrm>
            <a:off x="179512" y="1844824"/>
            <a:ext cx="115212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見る</a:t>
            </a:r>
            <a:endParaRPr lang="ja-JP" altLang="en-US" sz="4000" dirty="0"/>
          </a:p>
        </p:txBody>
      </p:sp>
      <p:sp>
        <p:nvSpPr>
          <p:cNvPr id="9" name="テキスト ボックス 3"/>
          <p:cNvSpPr txBox="1">
            <a:spLocks noChangeArrowheads="1"/>
          </p:cNvSpPr>
          <p:nvPr/>
        </p:nvSpPr>
        <p:spPr bwMode="auto">
          <a:xfrm>
            <a:off x="2615912" y="1067976"/>
            <a:ext cx="126064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着る</a:t>
            </a:r>
            <a:endParaRPr lang="ja-JP" altLang="en-US" sz="4000" dirty="0"/>
          </a:p>
        </p:txBody>
      </p:sp>
      <p:sp>
        <p:nvSpPr>
          <p:cNvPr id="10" name="テキスト ボックス 3"/>
          <p:cNvSpPr txBox="1">
            <a:spLocks noChangeArrowheads="1"/>
          </p:cNvSpPr>
          <p:nvPr/>
        </p:nvSpPr>
        <p:spPr bwMode="auto">
          <a:xfrm>
            <a:off x="167640" y="1067976"/>
            <a:ext cx="1080120"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行く</a:t>
            </a:r>
            <a:endParaRPr lang="ja-JP" altLang="en-US" sz="4000" dirty="0"/>
          </a:p>
        </p:txBody>
      </p:sp>
      <p:sp>
        <p:nvSpPr>
          <p:cNvPr id="12" name="テキスト ボックス 3"/>
          <p:cNvSpPr txBox="1">
            <a:spLocks noChangeArrowheads="1"/>
          </p:cNvSpPr>
          <p:nvPr/>
        </p:nvSpPr>
        <p:spPr bwMode="auto">
          <a:xfrm>
            <a:off x="3707904" y="1844824"/>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止まる</a:t>
            </a:r>
            <a:endParaRPr lang="ja-JP" altLang="en-US" sz="4000" dirty="0"/>
          </a:p>
        </p:txBody>
      </p:sp>
      <p:sp>
        <p:nvSpPr>
          <p:cNvPr id="13" name="テキスト ボックス 3"/>
          <p:cNvSpPr txBox="1">
            <a:spLocks noChangeArrowheads="1"/>
          </p:cNvSpPr>
          <p:nvPr/>
        </p:nvSpPr>
        <p:spPr bwMode="auto">
          <a:xfrm>
            <a:off x="5436096" y="1844824"/>
            <a:ext cx="129614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待つ</a:t>
            </a:r>
            <a:endParaRPr lang="ja-JP" altLang="en-US" sz="4000" dirty="0"/>
          </a:p>
        </p:txBody>
      </p:sp>
      <p:sp>
        <p:nvSpPr>
          <p:cNvPr id="15" name="テキスト ボックス 3"/>
          <p:cNvSpPr txBox="1">
            <a:spLocks noChangeArrowheads="1"/>
          </p:cNvSpPr>
          <p:nvPr/>
        </p:nvSpPr>
        <p:spPr bwMode="auto">
          <a:xfrm>
            <a:off x="4056072" y="1067976"/>
            <a:ext cx="115212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被る</a:t>
            </a:r>
            <a:endParaRPr lang="ja-JP" altLang="en-US" sz="4000" dirty="0"/>
          </a:p>
        </p:txBody>
      </p:sp>
      <p:sp>
        <p:nvSpPr>
          <p:cNvPr id="16" name="テキスト ボックス 3"/>
          <p:cNvSpPr txBox="1">
            <a:spLocks noChangeArrowheads="1"/>
          </p:cNvSpPr>
          <p:nvPr/>
        </p:nvSpPr>
        <p:spPr bwMode="auto">
          <a:xfrm>
            <a:off x="6432336" y="3444240"/>
            <a:ext cx="129614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待つ</a:t>
            </a:r>
            <a:endParaRPr lang="ja-JP" altLang="en-US" sz="4000" dirty="0"/>
          </a:p>
        </p:txBody>
      </p:sp>
      <p:sp>
        <p:nvSpPr>
          <p:cNvPr id="17" name="テキスト ボックス 3"/>
          <p:cNvSpPr txBox="1">
            <a:spLocks noChangeArrowheads="1"/>
          </p:cNvSpPr>
          <p:nvPr/>
        </p:nvSpPr>
        <p:spPr bwMode="auto">
          <a:xfrm>
            <a:off x="1922120" y="3459480"/>
            <a:ext cx="1728192"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曲がる</a:t>
            </a:r>
            <a:endParaRPr lang="ja-JP" altLang="en-US" sz="4000" dirty="0"/>
          </a:p>
        </p:txBody>
      </p:sp>
      <p:sp>
        <p:nvSpPr>
          <p:cNvPr id="18" name="テキスト ボックス 3"/>
          <p:cNvSpPr txBox="1">
            <a:spLocks noChangeArrowheads="1"/>
          </p:cNvSpPr>
          <p:nvPr/>
        </p:nvSpPr>
        <p:spPr bwMode="auto">
          <a:xfrm>
            <a:off x="5048944" y="3459480"/>
            <a:ext cx="129614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押す</a:t>
            </a:r>
            <a:endParaRPr lang="ja-JP" altLang="en-US" sz="4000" dirty="0"/>
          </a:p>
        </p:txBody>
      </p:sp>
      <p:sp>
        <p:nvSpPr>
          <p:cNvPr id="19" name="テキスト ボックス 3"/>
          <p:cNvSpPr txBox="1">
            <a:spLocks noChangeArrowheads="1"/>
          </p:cNvSpPr>
          <p:nvPr/>
        </p:nvSpPr>
        <p:spPr bwMode="auto">
          <a:xfrm>
            <a:off x="7800488" y="3444240"/>
            <a:ext cx="1524040" cy="70788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ひらく</a:t>
            </a:r>
            <a:endParaRPr lang="ja-JP" altLang="en-US" sz="4000" dirty="0"/>
          </a:p>
        </p:txBody>
      </p:sp>
      <p:sp>
        <p:nvSpPr>
          <p:cNvPr id="20" name="テキスト ボックス 3"/>
          <p:cNvSpPr txBox="1">
            <a:spLocks noChangeArrowheads="1"/>
          </p:cNvSpPr>
          <p:nvPr/>
        </p:nvSpPr>
        <p:spPr bwMode="auto">
          <a:xfrm>
            <a:off x="2699792" y="4221088"/>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閉める</a:t>
            </a:r>
            <a:endParaRPr lang="ja-JP" altLang="en-US" sz="4000" dirty="0"/>
          </a:p>
        </p:txBody>
      </p:sp>
      <p:sp>
        <p:nvSpPr>
          <p:cNvPr id="21" name="テキスト ボックス 3"/>
          <p:cNvSpPr txBox="1">
            <a:spLocks noChangeArrowheads="1"/>
          </p:cNvSpPr>
          <p:nvPr/>
        </p:nvSpPr>
        <p:spPr bwMode="auto">
          <a:xfrm>
            <a:off x="4427984" y="4221088"/>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閉まる</a:t>
            </a:r>
            <a:endParaRPr lang="ja-JP" altLang="en-US" sz="4000" dirty="0"/>
          </a:p>
        </p:txBody>
      </p:sp>
      <p:sp>
        <p:nvSpPr>
          <p:cNvPr id="22" name="テキスト ボックス 3"/>
          <p:cNvSpPr txBox="1">
            <a:spLocks noChangeArrowheads="1"/>
          </p:cNvSpPr>
          <p:nvPr/>
        </p:nvSpPr>
        <p:spPr bwMode="auto">
          <a:xfrm>
            <a:off x="6156176" y="4221088"/>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上がる</a:t>
            </a:r>
            <a:endParaRPr lang="ja-JP" altLang="en-US" sz="4000" dirty="0"/>
          </a:p>
        </p:txBody>
      </p:sp>
      <p:sp>
        <p:nvSpPr>
          <p:cNvPr id="23" name="テキスト ボックス 3"/>
          <p:cNvSpPr txBox="1">
            <a:spLocks noChangeArrowheads="1"/>
          </p:cNvSpPr>
          <p:nvPr/>
        </p:nvSpPr>
        <p:spPr bwMode="auto">
          <a:xfrm>
            <a:off x="4067944" y="5013176"/>
            <a:ext cx="1224136"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立つ</a:t>
            </a:r>
            <a:endParaRPr lang="ja-JP" altLang="en-US" sz="4000" dirty="0"/>
          </a:p>
        </p:txBody>
      </p:sp>
      <p:sp>
        <p:nvSpPr>
          <p:cNvPr id="25" name="テキスト ボックス 3"/>
          <p:cNvSpPr txBox="1">
            <a:spLocks noChangeArrowheads="1"/>
          </p:cNvSpPr>
          <p:nvPr/>
        </p:nvSpPr>
        <p:spPr bwMode="auto">
          <a:xfrm>
            <a:off x="180608" y="5817880"/>
            <a:ext cx="1224136"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回す</a:t>
            </a:r>
            <a:endParaRPr lang="ja-JP" altLang="en-US" sz="4000" dirty="0"/>
          </a:p>
        </p:txBody>
      </p:sp>
      <p:sp>
        <p:nvSpPr>
          <p:cNvPr id="26" name="テキスト ボックス 3"/>
          <p:cNvSpPr txBox="1">
            <a:spLocks noChangeArrowheads="1"/>
          </p:cNvSpPr>
          <p:nvPr/>
        </p:nvSpPr>
        <p:spPr bwMode="auto">
          <a:xfrm>
            <a:off x="5580112" y="5805264"/>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あける</a:t>
            </a:r>
            <a:endParaRPr lang="ja-JP" altLang="en-US" sz="4000" dirty="0"/>
          </a:p>
        </p:txBody>
      </p:sp>
      <p:sp>
        <p:nvSpPr>
          <p:cNvPr id="27" name="テキスト ボックス 3"/>
          <p:cNvSpPr txBox="1">
            <a:spLocks noChangeArrowheads="1"/>
          </p:cNvSpPr>
          <p:nvPr/>
        </p:nvSpPr>
        <p:spPr bwMode="auto">
          <a:xfrm>
            <a:off x="6804248" y="1844824"/>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変わる</a:t>
            </a:r>
            <a:endParaRPr lang="ja-JP" altLang="en-US" sz="4000" dirty="0"/>
          </a:p>
        </p:txBody>
      </p:sp>
      <p:sp>
        <p:nvSpPr>
          <p:cNvPr id="28" name="テキスト ボックス 3"/>
          <p:cNvSpPr txBox="1">
            <a:spLocks noChangeArrowheads="1"/>
          </p:cNvSpPr>
          <p:nvPr/>
        </p:nvSpPr>
        <p:spPr bwMode="auto">
          <a:xfrm>
            <a:off x="123016" y="2649528"/>
            <a:ext cx="2160240"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歩き出す</a:t>
            </a:r>
            <a:endParaRPr lang="ja-JP" altLang="en-US" sz="4000" dirty="0"/>
          </a:p>
        </p:txBody>
      </p:sp>
      <p:sp>
        <p:nvSpPr>
          <p:cNvPr id="29" name="テキスト ボックス 3"/>
          <p:cNvSpPr txBox="1">
            <a:spLocks noChangeArrowheads="1"/>
          </p:cNvSpPr>
          <p:nvPr/>
        </p:nvSpPr>
        <p:spPr bwMode="auto">
          <a:xfrm>
            <a:off x="3840048" y="2674248"/>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避ける</a:t>
            </a:r>
            <a:endParaRPr lang="ja-JP" altLang="en-US" sz="4000" dirty="0"/>
          </a:p>
        </p:txBody>
      </p:sp>
      <p:sp>
        <p:nvSpPr>
          <p:cNvPr id="30" name="テキスト ボックス 3"/>
          <p:cNvSpPr txBox="1">
            <a:spLocks noChangeArrowheads="1"/>
          </p:cNvSpPr>
          <p:nvPr/>
        </p:nvSpPr>
        <p:spPr bwMode="auto">
          <a:xfrm>
            <a:off x="168736" y="3456856"/>
            <a:ext cx="165618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上がる</a:t>
            </a:r>
            <a:endParaRPr lang="ja-JP" altLang="en-US" sz="4000" dirty="0"/>
          </a:p>
        </p:txBody>
      </p:sp>
      <p:sp>
        <p:nvSpPr>
          <p:cNvPr id="31" name="テキスト ボックス 3"/>
          <p:cNvSpPr txBox="1">
            <a:spLocks noChangeArrowheads="1"/>
          </p:cNvSpPr>
          <p:nvPr/>
        </p:nvSpPr>
        <p:spPr bwMode="auto">
          <a:xfrm>
            <a:off x="1403648" y="4221088"/>
            <a:ext cx="1226840" cy="70788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押す</a:t>
            </a:r>
            <a:endParaRPr lang="ja-JP" altLang="en-US" sz="4000" dirty="0"/>
          </a:p>
        </p:txBody>
      </p:sp>
      <p:sp>
        <p:nvSpPr>
          <p:cNvPr id="32" name="テキスト ボックス 3"/>
          <p:cNvSpPr txBox="1">
            <a:spLocks noChangeArrowheads="1"/>
          </p:cNvSpPr>
          <p:nvPr/>
        </p:nvSpPr>
        <p:spPr bwMode="auto">
          <a:xfrm>
            <a:off x="1777400" y="4982696"/>
            <a:ext cx="103592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あく</a:t>
            </a:r>
            <a:endParaRPr lang="ja-JP" altLang="en-US" sz="4000" dirty="0"/>
          </a:p>
        </p:txBody>
      </p:sp>
      <p:sp>
        <p:nvSpPr>
          <p:cNvPr id="33" name="テキスト ボックス 3"/>
          <p:cNvSpPr txBox="1">
            <a:spLocks noChangeArrowheads="1"/>
          </p:cNvSpPr>
          <p:nvPr/>
        </p:nvSpPr>
        <p:spPr bwMode="auto">
          <a:xfrm>
            <a:off x="118552" y="4997936"/>
            <a:ext cx="1584176"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止まる</a:t>
            </a:r>
            <a:endParaRPr lang="ja-JP" altLang="en-US" sz="4000" dirty="0"/>
          </a:p>
        </p:txBody>
      </p:sp>
      <p:sp>
        <p:nvSpPr>
          <p:cNvPr id="34" name="テキスト ボックス 3"/>
          <p:cNvSpPr txBox="1">
            <a:spLocks noChangeArrowheads="1"/>
          </p:cNvSpPr>
          <p:nvPr/>
        </p:nvSpPr>
        <p:spPr bwMode="auto">
          <a:xfrm>
            <a:off x="5301288" y="5013176"/>
            <a:ext cx="2079024" cy="70788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取り出す</a:t>
            </a:r>
            <a:endParaRPr lang="ja-JP" altLang="en-US" sz="4000" dirty="0"/>
          </a:p>
        </p:txBody>
      </p:sp>
      <p:sp>
        <p:nvSpPr>
          <p:cNvPr id="35" name="テキスト ボックス 3"/>
          <p:cNvSpPr txBox="1">
            <a:spLocks noChangeArrowheads="1"/>
          </p:cNvSpPr>
          <p:nvPr/>
        </p:nvSpPr>
        <p:spPr bwMode="auto">
          <a:xfrm>
            <a:off x="1619672" y="5805264"/>
            <a:ext cx="1080120"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あく</a:t>
            </a:r>
            <a:endParaRPr lang="ja-JP" altLang="en-US" sz="4000" dirty="0"/>
          </a:p>
        </p:txBody>
      </p:sp>
      <p:sp>
        <p:nvSpPr>
          <p:cNvPr id="36" name="テキスト ボックス 3"/>
          <p:cNvSpPr txBox="1">
            <a:spLocks noChangeArrowheads="1"/>
          </p:cNvSpPr>
          <p:nvPr/>
        </p:nvSpPr>
        <p:spPr bwMode="auto">
          <a:xfrm>
            <a:off x="2843808" y="5805264"/>
            <a:ext cx="1224136"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回す</a:t>
            </a:r>
            <a:endParaRPr lang="ja-JP" altLang="en-US" sz="4000" dirty="0"/>
          </a:p>
        </p:txBody>
      </p:sp>
      <p:sp>
        <p:nvSpPr>
          <p:cNvPr id="37" name="テキスト ボックス 3"/>
          <p:cNvSpPr txBox="1">
            <a:spLocks noChangeArrowheads="1"/>
          </p:cNvSpPr>
          <p:nvPr/>
        </p:nvSpPr>
        <p:spPr bwMode="auto">
          <a:xfrm>
            <a:off x="4211960" y="5805264"/>
            <a:ext cx="129614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押す</a:t>
            </a:r>
            <a:endParaRPr lang="ja-JP" altLang="en-US" sz="4000" dirty="0"/>
          </a:p>
        </p:txBody>
      </p:sp>
      <p:sp>
        <p:nvSpPr>
          <p:cNvPr id="38" name="テキスト ボックス 3"/>
          <p:cNvSpPr txBox="1">
            <a:spLocks noChangeArrowheads="1"/>
          </p:cNvSpPr>
          <p:nvPr/>
        </p:nvSpPr>
        <p:spPr bwMode="auto">
          <a:xfrm>
            <a:off x="7451304" y="5013176"/>
            <a:ext cx="1692696" cy="70788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入れる</a:t>
            </a:r>
            <a:endParaRPr lang="ja-JP" altLang="en-US" sz="4000" dirty="0"/>
          </a:p>
        </p:txBody>
      </p:sp>
      <p:sp>
        <p:nvSpPr>
          <p:cNvPr id="39" name="テキスト ボックス 3"/>
          <p:cNvSpPr txBox="1">
            <a:spLocks noChangeArrowheads="1"/>
          </p:cNvSpPr>
          <p:nvPr/>
        </p:nvSpPr>
        <p:spPr bwMode="auto">
          <a:xfrm>
            <a:off x="2426176" y="2674248"/>
            <a:ext cx="129614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来る</a:t>
            </a:r>
            <a:endParaRPr lang="ja-JP" altLang="en-US" sz="4000" dirty="0"/>
          </a:p>
        </p:txBody>
      </p:sp>
      <p:sp>
        <p:nvSpPr>
          <p:cNvPr id="41" name="テキスト ボックス 3"/>
          <p:cNvSpPr txBox="1">
            <a:spLocks noChangeArrowheads="1"/>
          </p:cNvSpPr>
          <p:nvPr/>
        </p:nvSpPr>
        <p:spPr bwMode="auto">
          <a:xfrm>
            <a:off x="1403648" y="1844824"/>
            <a:ext cx="223224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確認する</a:t>
            </a:r>
            <a:endParaRPr lang="ja-JP" altLang="en-US" sz="4000" dirty="0"/>
          </a:p>
        </p:txBody>
      </p:sp>
      <p:sp>
        <p:nvSpPr>
          <p:cNvPr id="42" name="テキスト ボックス 3"/>
          <p:cNvSpPr txBox="1">
            <a:spLocks noChangeArrowheads="1"/>
          </p:cNvSpPr>
          <p:nvPr/>
        </p:nvSpPr>
        <p:spPr bwMode="auto">
          <a:xfrm>
            <a:off x="5568240" y="2652152"/>
            <a:ext cx="129614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ある</a:t>
            </a:r>
            <a:endParaRPr lang="ja-JP" altLang="en-US" sz="4000" dirty="0"/>
          </a:p>
        </p:txBody>
      </p:sp>
      <p:sp>
        <p:nvSpPr>
          <p:cNvPr id="43" name="テキスト ボックス 3"/>
          <p:cNvSpPr txBox="1">
            <a:spLocks noChangeArrowheads="1"/>
          </p:cNvSpPr>
          <p:nvPr/>
        </p:nvSpPr>
        <p:spPr bwMode="auto">
          <a:xfrm>
            <a:off x="6936392" y="2652152"/>
            <a:ext cx="151216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近づく</a:t>
            </a:r>
            <a:endParaRPr lang="ja-JP" altLang="en-US" sz="4000" dirty="0"/>
          </a:p>
        </p:txBody>
      </p:sp>
      <p:sp>
        <p:nvSpPr>
          <p:cNvPr id="44" name="テキスト ボックス 3"/>
          <p:cNvSpPr txBox="1">
            <a:spLocks noChangeArrowheads="1"/>
          </p:cNvSpPr>
          <p:nvPr/>
        </p:nvSpPr>
        <p:spPr bwMode="auto">
          <a:xfrm>
            <a:off x="3737560" y="3474720"/>
            <a:ext cx="1224136"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立つ</a:t>
            </a:r>
            <a:endParaRPr lang="ja-JP" altLang="en-US" sz="4000" dirty="0"/>
          </a:p>
        </p:txBody>
      </p:sp>
      <p:sp>
        <p:nvSpPr>
          <p:cNvPr id="45" name="テキスト ボックス 3"/>
          <p:cNvSpPr txBox="1">
            <a:spLocks noChangeArrowheads="1"/>
          </p:cNvSpPr>
          <p:nvPr/>
        </p:nvSpPr>
        <p:spPr bwMode="auto">
          <a:xfrm>
            <a:off x="168736" y="4248944"/>
            <a:ext cx="1164000"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入る</a:t>
            </a:r>
            <a:endParaRPr lang="ja-JP" altLang="en-US" sz="4000" dirty="0"/>
          </a:p>
        </p:txBody>
      </p:sp>
      <p:sp>
        <p:nvSpPr>
          <p:cNvPr id="46" name="テキスト ボックス 3"/>
          <p:cNvSpPr txBox="1">
            <a:spLocks noChangeArrowheads="1"/>
          </p:cNvSpPr>
          <p:nvPr/>
        </p:nvSpPr>
        <p:spPr bwMode="auto">
          <a:xfrm>
            <a:off x="2880360" y="5013176"/>
            <a:ext cx="1143000" cy="70788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出る</a:t>
            </a:r>
            <a:endParaRPr lang="ja-JP" altLang="en-US" sz="4000" dirty="0"/>
          </a:p>
        </p:txBody>
      </p:sp>
      <p:sp>
        <p:nvSpPr>
          <p:cNvPr id="47" name="テキスト ボックス 3"/>
          <p:cNvSpPr txBox="1">
            <a:spLocks noChangeArrowheads="1"/>
          </p:cNvSpPr>
          <p:nvPr/>
        </p:nvSpPr>
        <p:spPr bwMode="auto">
          <a:xfrm>
            <a:off x="7380312" y="5805264"/>
            <a:ext cx="1296144"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入る</a:t>
            </a:r>
            <a:endParaRPr lang="ja-JP" altLang="en-US" sz="4000" dirty="0"/>
          </a:p>
        </p:txBody>
      </p:sp>
      <p:sp>
        <p:nvSpPr>
          <p:cNvPr id="48" name="テキスト ボックス 3"/>
          <p:cNvSpPr txBox="1">
            <a:spLocks noChangeArrowheads="1"/>
          </p:cNvSpPr>
          <p:nvPr/>
        </p:nvSpPr>
        <p:spPr bwMode="auto">
          <a:xfrm>
            <a:off x="7900432" y="1067976"/>
            <a:ext cx="1152128" cy="70221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t>咲く</a:t>
            </a:r>
            <a:endParaRPr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dissolve">
                                      <p:cBhvr>
                                        <p:cTn id="25" dur="500"/>
                                        <p:tgtEl>
                                          <p:spTgt spid="4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dissolve">
                                      <p:cBhvr>
                                        <p:cTn id="43" dur="500"/>
                                        <p:tgtEl>
                                          <p:spTgt spid="4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dissolve">
                                      <p:cBhvr>
                                        <p:cTn id="46" dur="500"/>
                                        <p:tgtEl>
                                          <p:spTgt spid="4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dissolve">
                                      <p:cBhvr>
                                        <p:cTn id="52" dur="500"/>
                                        <p:tgtEl>
                                          <p:spTgt spid="3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500"/>
                                        <p:tgtEl>
                                          <p:spTgt spid="2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dissolve">
                                      <p:cBhvr>
                                        <p:cTn id="58" dur="500"/>
                                        <p:tgtEl>
                                          <p:spTgt spid="3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ssolve">
                                      <p:cBhvr>
                                        <p:cTn id="61" dur="500"/>
                                        <p:tgtEl>
                                          <p:spTgt spid="2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500"/>
                                        <p:tgtEl>
                                          <p:spTgt spid="1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ssolve">
                                      <p:cBhvr>
                                        <p:cTn id="67" dur="500"/>
                                        <p:tgtEl>
                                          <p:spTgt spid="4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dissolve">
                                      <p:cBhvr>
                                        <p:cTn id="70" dur="500"/>
                                        <p:tgtEl>
                                          <p:spTgt spid="1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dissolve">
                                      <p:cBhvr>
                                        <p:cTn id="73" dur="500"/>
                                        <p:tgtEl>
                                          <p:spTgt spid="1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ssolve">
                                      <p:cBhvr>
                                        <p:cTn id="76" dur="500"/>
                                        <p:tgtEl>
                                          <p:spTgt spid="1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dissolve">
                                      <p:cBhvr>
                                        <p:cTn id="79" dur="500"/>
                                        <p:tgtEl>
                                          <p:spTgt spid="45"/>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dissolve">
                                      <p:cBhvr>
                                        <p:cTn id="82" dur="500"/>
                                        <p:tgtEl>
                                          <p:spTgt spid="3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dissolve">
                                      <p:cBhvr>
                                        <p:cTn id="85" dur="500"/>
                                        <p:tgtEl>
                                          <p:spTgt spid="3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dissolve">
                                      <p:cBhvr>
                                        <p:cTn id="91" dur="500"/>
                                        <p:tgtEl>
                                          <p:spTgt spid="21"/>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dissolve">
                                      <p:cBhvr>
                                        <p:cTn id="94" dur="500"/>
                                        <p:tgtEl>
                                          <p:spTgt spid="3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dissolve">
                                      <p:cBhvr>
                                        <p:cTn id="97" dur="500"/>
                                        <p:tgtEl>
                                          <p:spTgt spid="4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dissolve">
                                      <p:cBhvr>
                                        <p:cTn id="100" dur="500"/>
                                        <p:tgtEl>
                                          <p:spTgt spid="2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ssolve">
                                      <p:cBhvr>
                                        <p:cTn id="103" dur="500"/>
                                        <p:tgtEl>
                                          <p:spTgt spid="23"/>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dissolve">
                                      <p:cBhvr>
                                        <p:cTn id="106" dur="500"/>
                                        <p:tgtEl>
                                          <p:spTgt spid="3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dissolve">
                                      <p:cBhvr>
                                        <p:cTn id="109" dur="500"/>
                                        <p:tgtEl>
                                          <p:spTgt spid="46"/>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dissolve">
                                      <p:cBhvr>
                                        <p:cTn id="112" dur="500"/>
                                        <p:tgtEl>
                                          <p:spTgt spid="3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dissolve">
                                      <p:cBhvr>
                                        <p:cTn id="115" dur="500"/>
                                        <p:tgtEl>
                                          <p:spTgt spid="32"/>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dissolve">
                                      <p:cBhvr>
                                        <p:cTn id="118" dur="500"/>
                                        <p:tgtEl>
                                          <p:spTgt spid="35"/>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dissolve">
                                      <p:cBhvr>
                                        <p:cTn id="121" dur="500"/>
                                        <p:tgtEl>
                                          <p:spTgt spid="33"/>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dissolve">
                                      <p:cBhvr>
                                        <p:cTn id="1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755576" y="260648"/>
            <a:ext cx="7813376" cy="1323439"/>
          </a:xfrm>
          <a:prstGeom prst="rect">
            <a:avLst/>
          </a:prstGeom>
          <a:solidFill>
            <a:srgbClr val="CCFF99"/>
          </a:solidFill>
          <a:ln w="9525">
            <a:noFill/>
            <a:miter lim="800000"/>
            <a:headEnd/>
            <a:tailEnd/>
          </a:ln>
          <a:effectLst>
            <a:softEdge rad="127000"/>
          </a:effectLst>
        </p:spPr>
        <p:txBody>
          <a:bodyPr wrap="square">
            <a:spAutoFit/>
          </a:bodyPr>
          <a:lstStyle/>
          <a:p>
            <a:r>
              <a:rPr lang="ja-JP" altLang="en-US" sz="4000" dirty="0" smtClean="0"/>
              <a:t>「駅から部屋に入るまで」における</a:t>
            </a:r>
            <a:endParaRPr lang="en-US" altLang="ja-JP" sz="4000" dirty="0" smtClean="0"/>
          </a:p>
          <a:p>
            <a:r>
              <a:rPr lang="ja-JP" altLang="en-US" sz="4000" dirty="0" smtClean="0"/>
              <a:t>　　　　　　　　　　　　　　　動詞の特徴</a:t>
            </a:r>
            <a:endParaRPr lang="ja-JP" altLang="en-US" sz="4000" dirty="0"/>
          </a:p>
        </p:txBody>
      </p:sp>
      <p:sp>
        <p:nvSpPr>
          <p:cNvPr id="5" name="テキスト ボックス 4"/>
          <p:cNvSpPr txBox="1">
            <a:spLocks noChangeArrowheads="1"/>
          </p:cNvSpPr>
          <p:nvPr/>
        </p:nvSpPr>
        <p:spPr bwMode="auto">
          <a:xfrm>
            <a:off x="323528" y="1700808"/>
            <a:ext cx="8640960" cy="1200329"/>
          </a:xfrm>
          <a:prstGeom prst="rect">
            <a:avLst/>
          </a:prstGeom>
          <a:noFill/>
          <a:ln w="9525">
            <a:solidFill>
              <a:schemeClr val="tx1"/>
            </a:solidFill>
            <a:miter lim="800000"/>
            <a:headEnd/>
            <a:tailEnd/>
          </a:ln>
        </p:spPr>
        <p:txBody>
          <a:bodyPr wrap="square">
            <a:spAutoFit/>
          </a:bodyPr>
          <a:lstStyle/>
          <a:p>
            <a:r>
              <a:rPr lang="ja-JP" altLang="en-US" sz="3600" dirty="0" smtClean="0">
                <a:solidFill>
                  <a:srgbClr val="C00000"/>
                </a:solidFill>
              </a:rPr>
              <a:t>入る・出る</a:t>
            </a:r>
            <a:r>
              <a:rPr lang="ja-JP" altLang="en-US" sz="3600" dirty="0" smtClean="0">
                <a:solidFill>
                  <a:schemeClr val="accent4"/>
                </a:solidFill>
              </a:rPr>
              <a:t>、</a:t>
            </a:r>
            <a:r>
              <a:rPr lang="ja-JP" altLang="en-US" sz="3600" dirty="0" smtClean="0">
                <a:solidFill>
                  <a:srgbClr val="C00000"/>
                </a:solidFill>
              </a:rPr>
              <a:t>あける・閉める</a:t>
            </a:r>
            <a:r>
              <a:rPr lang="ja-JP" altLang="en-US" sz="3600" dirty="0" smtClean="0">
                <a:solidFill>
                  <a:schemeClr val="accent4"/>
                </a:solidFill>
              </a:rPr>
              <a:t>、</a:t>
            </a:r>
            <a:r>
              <a:rPr lang="ja-JP" altLang="en-US" sz="3600" dirty="0" smtClean="0">
                <a:solidFill>
                  <a:srgbClr val="C00000"/>
                </a:solidFill>
              </a:rPr>
              <a:t>入れる・出す</a:t>
            </a:r>
            <a:endParaRPr lang="en-US" altLang="ja-JP" sz="3600" dirty="0" smtClean="0">
              <a:solidFill>
                <a:srgbClr val="C00000"/>
              </a:solidFill>
            </a:endParaRPr>
          </a:p>
          <a:p>
            <a:r>
              <a:rPr lang="ja-JP" altLang="en-US" sz="2000" dirty="0" smtClean="0"/>
              <a:t>　　　　　　　　　　　　　　　　　　　　　　　　</a:t>
            </a:r>
            <a:r>
              <a:rPr lang="ja-JP" altLang="en-US" sz="3600" dirty="0" smtClean="0"/>
              <a:t>などが頻繁に出て来る</a:t>
            </a:r>
            <a:endParaRPr lang="ja-JP" altLang="en-US" sz="4000" dirty="0"/>
          </a:p>
        </p:txBody>
      </p:sp>
      <p:sp>
        <p:nvSpPr>
          <p:cNvPr id="7" name="テキスト ボックス 6"/>
          <p:cNvSpPr txBox="1"/>
          <p:nvPr/>
        </p:nvSpPr>
        <p:spPr>
          <a:xfrm>
            <a:off x="323528" y="2924944"/>
            <a:ext cx="8496944" cy="1569660"/>
          </a:xfrm>
          <a:prstGeom prst="rect">
            <a:avLst/>
          </a:prstGeom>
          <a:solidFill>
            <a:schemeClr val="accent3">
              <a:lumMod val="95000"/>
            </a:schemeClr>
          </a:solidFill>
        </p:spPr>
        <p:txBody>
          <a:bodyPr wrap="square" rtlCol="0">
            <a:spAutoFit/>
          </a:bodyPr>
          <a:lstStyle/>
          <a:p>
            <a:r>
              <a:rPr kumimoji="1" lang="ja-JP" altLang="en-US" sz="3200" dirty="0" smtClean="0">
                <a:solidFill>
                  <a:srgbClr val="FFC000"/>
                </a:solidFill>
              </a:rPr>
              <a:t>★</a:t>
            </a:r>
            <a:r>
              <a:rPr kumimoji="1" lang="ja-JP" altLang="en-US" sz="3200" dirty="0" smtClean="0"/>
              <a:t>食事や入浴などの場面でも、同じように動作</a:t>
            </a:r>
            <a:endParaRPr kumimoji="1" lang="en-US" altLang="ja-JP" sz="3200" dirty="0" smtClean="0"/>
          </a:p>
          <a:p>
            <a:r>
              <a:rPr lang="ja-JP" altLang="en-US" sz="3200" dirty="0" smtClean="0"/>
              <a:t>　</a:t>
            </a:r>
            <a:r>
              <a:rPr kumimoji="1" lang="ja-JP" altLang="en-US" sz="3200" dirty="0" smtClean="0"/>
              <a:t>を言語化してみたが、やはり、これら、モノの出　</a:t>
            </a:r>
            <a:endParaRPr kumimoji="1" lang="en-US" altLang="ja-JP" sz="3200" dirty="0" smtClean="0"/>
          </a:p>
          <a:p>
            <a:r>
              <a:rPr lang="ja-JP" altLang="en-US" sz="3200" dirty="0" smtClean="0"/>
              <a:t>　</a:t>
            </a:r>
            <a:r>
              <a:rPr kumimoji="1" lang="ja-JP" altLang="en-US" sz="3200" dirty="0" smtClean="0"/>
              <a:t>し入れや開閉の動詞が、一番多く登場した</a:t>
            </a:r>
            <a:endParaRPr kumimoji="1" lang="ja-JP" altLang="en-US" sz="2000" dirty="0"/>
          </a:p>
        </p:txBody>
      </p:sp>
      <p:sp>
        <p:nvSpPr>
          <p:cNvPr id="8" name="テキスト ボックス 7"/>
          <p:cNvSpPr txBox="1"/>
          <p:nvPr/>
        </p:nvSpPr>
        <p:spPr>
          <a:xfrm>
            <a:off x="539552" y="4581128"/>
            <a:ext cx="8352928" cy="1077218"/>
          </a:xfrm>
          <a:prstGeom prst="rect">
            <a:avLst/>
          </a:prstGeom>
          <a:solidFill>
            <a:srgbClr val="FFCC99"/>
          </a:solidFill>
          <a:effectLst>
            <a:softEdge rad="127000"/>
          </a:effectLst>
        </p:spPr>
        <p:txBody>
          <a:bodyPr wrap="square" rtlCol="0">
            <a:spAutoFit/>
          </a:bodyPr>
          <a:lstStyle/>
          <a:p>
            <a:r>
              <a:rPr lang="ja-JP" altLang="en-US" sz="3200" dirty="0" smtClean="0"/>
              <a:t>考えてみれば、</a:t>
            </a:r>
            <a:r>
              <a:rPr kumimoji="1" lang="ja-JP" altLang="en-US" sz="3200" dirty="0" smtClean="0"/>
              <a:t>世界は、結局のところ、</a:t>
            </a:r>
            <a:endParaRPr kumimoji="1" lang="en-US" altLang="ja-JP" sz="3200" dirty="0" smtClean="0"/>
          </a:p>
          <a:p>
            <a:r>
              <a:rPr lang="ja-JP" altLang="en-US" sz="3200" dirty="0" smtClean="0"/>
              <a:t>　　　　　　　　　さまざまな内と外で出来ている</a:t>
            </a:r>
            <a:endParaRPr kumimoji="1" lang="ja-JP" altLang="en-US" sz="3200" dirty="0"/>
          </a:p>
        </p:txBody>
      </p:sp>
      <p:sp>
        <p:nvSpPr>
          <p:cNvPr id="10" name="テキスト ボックス 9"/>
          <p:cNvSpPr txBox="1"/>
          <p:nvPr/>
        </p:nvSpPr>
        <p:spPr>
          <a:xfrm>
            <a:off x="539552" y="5805264"/>
            <a:ext cx="8136904" cy="523220"/>
          </a:xfrm>
          <a:prstGeom prst="rect">
            <a:avLst/>
          </a:prstGeom>
          <a:solidFill>
            <a:srgbClr val="CCFFFF"/>
          </a:solidFill>
          <a:effectLst>
            <a:softEdge rad="127000"/>
          </a:effectLst>
        </p:spPr>
        <p:txBody>
          <a:bodyPr wrap="square" rtlCol="0">
            <a:spAutoFit/>
          </a:bodyPr>
          <a:lstStyle/>
          <a:p>
            <a:r>
              <a:rPr lang="ja-JP" altLang="en-US" sz="2800" dirty="0" smtClean="0"/>
              <a:t>　だから</a:t>
            </a:r>
            <a:r>
              <a:rPr kumimoji="1" lang="ja-JP" altLang="en-US" sz="2800" dirty="0" smtClean="0"/>
              <a:t>、これらの動詞が多いのは当然かもしれない</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475656" y="2492896"/>
            <a:ext cx="6480720" cy="923330"/>
          </a:xfrm>
          <a:prstGeom prst="rect">
            <a:avLst/>
          </a:prstGeom>
          <a:solidFill>
            <a:srgbClr val="FFCCFF"/>
          </a:solidFill>
          <a:ln w="9525">
            <a:noFill/>
            <a:miter lim="800000"/>
            <a:headEnd/>
            <a:tailEnd/>
          </a:ln>
          <a:effectLst>
            <a:softEdge rad="127000"/>
          </a:effectLst>
        </p:spPr>
        <p:txBody>
          <a:bodyPr>
            <a:spAutoFit/>
          </a:bodyPr>
          <a:lstStyle/>
          <a:p>
            <a:pPr eaLnBrk="1" hangingPunct="1">
              <a:defRPr/>
            </a:pPr>
            <a:r>
              <a:rPr lang="ja-JP" altLang="en-US" sz="5400" dirty="0"/>
              <a:t>　　　</a:t>
            </a:r>
            <a:r>
              <a:rPr lang="ja-JP" altLang="en-US" sz="5400" dirty="0" smtClean="0"/>
              <a:t>動詞の</a:t>
            </a:r>
            <a:r>
              <a:rPr lang="ja-JP" altLang="en-US" sz="5400" dirty="0"/>
              <a:t>発達</a:t>
            </a:r>
            <a:endParaRPr lang="ja-JP" altLang="en-US" sz="6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3356992"/>
            <a:ext cx="9144000" cy="158417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8" name="正方形/長方形 27"/>
          <p:cNvSpPr/>
          <p:nvPr/>
        </p:nvSpPr>
        <p:spPr>
          <a:xfrm>
            <a:off x="0" y="4979281"/>
            <a:ext cx="9144000" cy="1916832"/>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3015" name="Rectangle 3"/>
          <p:cNvSpPr>
            <a:spLocks noGrp="1" noChangeArrowheads="1"/>
          </p:cNvSpPr>
          <p:nvPr>
            <p:ph type="body" idx="1"/>
          </p:nvPr>
        </p:nvSpPr>
        <p:spPr>
          <a:xfrm>
            <a:off x="0" y="692150"/>
            <a:ext cx="9144000" cy="2665413"/>
          </a:xfrm>
        </p:spPr>
        <p:txBody>
          <a:bodyPr/>
          <a:lstStyle/>
          <a:p>
            <a:pPr>
              <a:lnSpc>
                <a:spcPct val="80000"/>
              </a:lnSpc>
              <a:buFontTx/>
              <a:buNone/>
            </a:pPr>
            <a:r>
              <a:rPr lang="ja-JP" altLang="en-US" sz="2800" dirty="0" smtClean="0"/>
              <a:t>　</a:t>
            </a:r>
          </a:p>
          <a:p>
            <a:pPr>
              <a:lnSpc>
                <a:spcPct val="80000"/>
              </a:lnSpc>
              <a:buFontTx/>
              <a:buNone/>
            </a:pPr>
            <a:r>
              <a:rPr lang="ja-JP" altLang="en-US" sz="2800" b="1" dirty="0" smtClean="0"/>
              <a:t>１０ヶ月　　　１才　　　１才半　　　２才　　　　　　４才　　５才</a:t>
            </a:r>
            <a:endParaRPr lang="ja-JP" altLang="en-US" sz="2000" b="1" dirty="0" smtClean="0">
              <a:solidFill>
                <a:srgbClr val="99CC00"/>
              </a:solidFill>
            </a:endParaRPr>
          </a:p>
          <a:p>
            <a:pPr>
              <a:lnSpc>
                <a:spcPct val="80000"/>
              </a:lnSpc>
              <a:buFontTx/>
              <a:buNone/>
            </a:pPr>
            <a:r>
              <a:rPr lang="ja-JP" altLang="en-US" sz="2800" b="1" dirty="0" smtClean="0"/>
              <a:t>　　　　　</a:t>
            </a:r>
          </a:p>
          <a:p>
            <a:pPr>
              <a:lnSpc>
                <a:spcPct val="80000"/>
              </a:lnSpc>
              <a:buFontTx/>
              <a:buNone/>
            </a:pPr>
            <a:r>
              <a:rPr lang="ja-JP" altLang="en-US" sz="2800" b="1" dirty="0" smtClean="0">
                <a:solidFill>
                  <a:srgbClr val="000066"/>
                </a:solidFill>
              </a:rPr>
              <a:t>              　　始語　　　２語文　　　多語文　　　可逆文理解</a:t>
            </a:r>
          </a:p>
          <a:p>
            <a:pPr>
              <a:lnSpc>
                <a:spcPct val="80000"/>
              </a:lnSpc>
              <a:buFontTx/>
              <a:buNone/>
            </a:pPr>
            <a:r>
              <a:rPr lang="ja-JP" altLang="en-US" sz="2800" b="1" dirty="0" smtClean="0">
                <a:solidFill>
                  <a:srgbClr val="000066"/>
                </a:solidFill>
              </a:rPr>
              <a:t>　            　　表出　　　　表出　　　　表出　　　　　　　</a:t>
            </a:r>
          </a:p>
          <a:p>
            <a:pPr>
              <a:lnSpc>
                <a:spcPct val="80000"/>
              </a:lnSpc>
              <a:buFontTx/>
              <a:buNone/>
            </a:pPr>
            <a:r>
              <a:rPr lang="ja-JP" altLang="en-US" sz="2000" b="1" dirty="0" smtClean="0">
                <a:solidFill>
                  <a:srgbClr val="FFC000"/>
                </a:solidFill>
              </a:rPr>
              <a:t>★</a:t>
            </a:r>
            <a:r>
              <a:rPr lang="ja-JP" altLang="en-US" sz="2000" b="1" dirty="0" smtClean="0">
                <a:solidFill>
                  <a:srgbClr val="000000"/>
                </a:solidFill>
              </a:rPr>
              <a:t>喃語活発化　　　　　　　　　　　　　　　　　　　　　　　　　　　　　　　　　　　</a:t>
            </a:r>
            <a:r>
              <a:rPr lang="ja-JP" altLang="en-US" sz="2000" b="1" dirty="0" smtClean="0">
                <a:solidFill>
                  <a:srgbClr val="FFC000"/>
                </a:solidFill>
              </a:rPr>
              <a:t>★</a:t>
            </a:r>
            <a:r>
              <a:rPr lang="ja-JP" altLang="en-US" sz="2000" b="1" dirty="0" smtClean="0">
                <a:solidFill>
                  <a:srgbClr val="000000"/>
                </a:solidFill>
              </a:rPr>
              <a:t>構音完成　　　　　　　　　　　　　　　　　　　　　　　　　　　　　　　　　</a:t>
            </a:r>
            <a:endParaRPr lang="ja-JP" altLang="en-US" sz="2000" b="1" dirty="0" smtClean="0"/>
          </a:p>
          <a:p>
            <a:pPr>
              <a:lnSpc>
                <a:spcPct val="80000"/>
              </a:lnSpc>
              <a:buFontTx/>
              <a:buNone/>
            </a:pPr>
            <a:r>
              <a:rPr lang="ja-JP" altLang="en-US" sz="2800" b="1" dirty="0" smtClean="0">
                <a:solidFill>
                  <a:srgbClr val="000000"/>
                </a:solidFill>
              </a:rPr>
              <a:t>　　</a:t>
            </a:r>
            <a:r>
              <a:rPr lang="ja-JP" altLang="en-US" sz="1400" b="1" dirty="0" smtClean="0">
                <a:solidFill>
                  <a:srgbClr val="000000"/>
                </a:solidFill>
              </a:rPr>
              <a:t>　</a:t>
            </a:r>
          </a:p>
          <a:p>
            <a:pPr>
              <a:lnSpc>
                <a:spcPct val="80000"/>
              </a:lnSpc>
              <a:buFontTx/>
              <a:buNone/>
            </a:pPr>
            <a:r>
              <a:rPr lang="ja-JP" altLang="en-US" sz="2800" dirty="0" smtClean="0">
                <a:solidFill>
                  <a:srgbClr val="000000"/>
                </a:solidFill>
              </a:rPr>
              <a:t>　</a:t>
            </a:r>
            <a:r>
              <a:rPr lang="ja-JP" altLang="en-US" sz="2800" dirty="0" smtClean="0">
                <a:solidFill>
                  <a:srgbClr val="000066"/>
                </a:solidFill>
              </a:rPr>
              <a:t>　　　　　　　　　　　　　　　　　</a:t>
            </a:r>
            <a:endParaRPr lang="ja-JP" altLang="en-US" sz="2800" dirty="0" smtClean="0">
              <a:solidFill>
                <a:srgbClr val="000000"/>
              </a:solidFill>
            </a:endParaRPr>
          </a:p>
          <a:p>
            <a:pPr>
              <a:lnSpc>
                <a:spcPct val="80000"/>
              </a:lnSpc>
              <a:buFontTx/>
              <a:buNone/>
            </a:pPr>
            <a:r>
              <a:rPr lang="ja-JP" altLang="en-US" sz="2800" dirty="0" smtClean="0">
                <a:solidFill>
                  <a:srgbClr val="000066"/>
                </a:solidFill>
              </a:rPr>
              <a:t>　　　　　　　　　　　　　　　　　　　　　　</a:t>
            </a:r>
          </a:p>
        </p:txBody>
      </p:sp>
      <p:sp>
        <p:nvSpPr>
          <p:cNvPr id="36872" name="Line 4"/>
          <p:cNvSpPr>
            <a:spLocks noChangeShapeType="1"/>
          </p:cNvSpPr>
          <p:nvPr/>
        </p:nvSpPr>
        <p:spPr bwMode="auto">
          <a:xfrm>
            <a:off x="179388" y="1628775"/>
            <a:ext cx="8642350" cy="0"/>
          </a:xfrm>
          <a:prstGeom prst="line">
            <a:avLst/>
          </a:prstGeom>
          <a:noFill/>
          <a:ln w="22225">
            <a:solidFill>
              <a:schemeClr val="tx1"/>
            </a:solidFill>
            <a:round/>
            <a:headEnd/>
            <a:tailEnd/>
          </a:ln>
        </p:spPr>
        <p:txBody>
          <a:bodyPr/>
          <a:lstStyle/>
          <a:p>
            <a:endParaRPr lang="ja-JP" altLang="en-US"/>
          </a:p>
        </p:txBody>
      </p:sp>
      <p:sp>
        <p:nvSpPr>
          <p:cNvPr id="43017" name="Line 6"/>
          <p:cNvSpPr>
            <a:spLocks noChangeShapeType="1"/>
          </p:cNvSpPr>
          <p:nvPr/>
        </p:nvSpPr>
        <p:spPr bwMode="auto">
          <a:xfrm>
            <a:off x="2916238" y="2205038"/>
            <a:ext cx="288925" cy="0"/>
          </a:xfrm>
          <a:prstGeom prst="line">
            <a:avLst/>
          </a:prstGeom>
          <a:noFill/>
          <a:ln w="57150">
            <a:solidFill>
              <a:srgbClr val="FF0000"/>
            </a:solidFill>
            <a:round/>
            <a:headEnd/>
            <a:tailEnd type="triangle" w="med" len="med"/>
          </a:ln>
        </p:spPr>
        <p:txBody>
          <a:bodyPr/>
          <a:lstStyle/>
          <a:p>
            <a:endParaRPr lang="ja-JP" altLang="en-US"/>
          </a:p>
        </p:txBody>
      </p:sp>
      <p:sp>
        <p:nvSpPr>
          <p:cNvPr id="43018" name="Line 7"/>
          <p:cNvSpPr>
            <a:spLocks noChangeShapeType="1"/>
          </p:cNvSpPr>
          <p:nvPr/>
        </p:nvSpPr>
        <p:spPr bwMode="auto">
          <a:xfrm>
            <a:off x="4716463" y="2133600"/>
            <a:ext cx="285750" cy="0"/>
          </a:xfrm>
          <a:prstGeom prst="line">
            <a:avLst/>
          </a:prstGeom>
          <a:noFill/>
          <a:ln w="57150">
            <a:solidFill>
              <a:srgbClr val="FF0000"/>
            </a:solidFill>
            <a:round/>
            <a:headEnd/>
            <a:tailEnd type="triangle" w="med" len="med"/>
          </a:ln>
        </p:spPr>
        <p:txBody>
          <a:bodyPr/>
          <a:lstStyle/>
          <a:p>
            <a:endParaRPr lang="ja-JP" altLang="en-US"/>
          </a:p>
        </p:txBody>
      </p:sp>
      <p:sp>
        <p:nvSpPr>
          <p:cNvPr id="43019" name="Line 8"/>
          <p:cNvSpPr>
            <a:spLocks noChangeShapeType="1"/>
          </p:cNvSpPr>
          <p:nvPr/>
        </p:nvSpPr>
        <p:spPr bwMode="auto">
          <a:xfrm>
            <a:off x="6372225" y="2133600"/>
            <a:ext cx="287338" cy="0"/>
          </a:xfrm>
          <a:prstGeom prst="line">
            <a:avLst/>
          </a:prstGeom>
          <a:noFill/>
          <a:ln w="57150">
            <a:solidFill>
              <a:srgbClr val="FF0000"/>
            </a:solidFill>
            <a:round/>
            <a:headEnd/>
            <a:tailEnd type="triangle" w="med" len="med"/>
          </a:ln>
        </p:spPr>
        <p:txBody>
          <a:bodyPr/>
          <a:lstStyle/>
          <a:p>
            <a:endParaRPr lang="ja-JP" altLang="en-US"/>
          </a:p>
        </p:txBody>
      </p:sp>
      <p:sp>
        <p:nvSpPr>
          <p:cNvPr id="14346" name="Text Box 10"/>
          <p:cNvSpPr txBox="1">
            <a:spLocks noChangeArrowheads="1"/>
          </p:cNvSpPr>
          <p:nvPr/>
        </p:nvSpPr>
        <p:spPr bwMode="auto">
          <a:xfrm>
            <a:off x="2662722" y="2851396"/>
            <a:ext cx="2665412" cy="461963"/>
          </a:xfrm>
          <a:prstGeom prst="rect">
            <a:avLst/>
          </a:prstGeom>
          <a:solidFill>
            <a:srgbClr val="CCFFFF"/>
          </a:solidFill>
          <a:ln w="9525">
            <a:solidFill>
              <a:schemeClr val="tx1"/>
            </a:solidFill>
            <a:miter lim="800000"/>
            <a:headEnd/>
            <a:tailEnd/>
          </a:ln>
        </p:spPr>
        <p:txBody>
          <a:bodyPr>
            <a:spAutoFit/>
          </a:bodyPr>
          <a:lstStyle/>
          <a:p>
            <a:pPr eaLnBrk="1" hangingPunct="1">
              <a:spcBef>
                <a:spcPct val="50000"/>
              </a:spcBef>
              <a:defRPr/>
            </a:pPr>
            <a:r>
              <a:rPr lang="ja-JP" altLang="en-US" sz="2400" b="1" dirty="0">
                <a:solidFill>
                  <a:schemeClr val="accent4"/>
                </a:solidFill>
              </a:rPr>
              <a:t>語彙の爆発的増加</a:t>
            </a:r>
          </a:p>
        </p:txBody>
      </p:sp>
      <p:sp>
        <p:nvSpPr>
          <p:cNvPr id="2" name="テキスト ボックス 1"/>
          <p:cNvSpPr txBox="1">
            <a:spLocks noChangeArrowheads="1"/>
          </p:cNvSpPr>
          <p:nvPr/>
        </p:nvSpPr>
        <p:spPr bwMode="auto">
          <a:xfrm>
            <a:off x="2427000" y="142920"/>
            <a:ext cx="4207098" cy="706437"/>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4000" dirty="0">
                <a:ea typeface="ＭＳ Ｐゴシック" panose="020B0600070205080204" pitchFamily="50" charset="-128"/>
              </a:rPr>
              <a:t>　　</a:t>
            </a:r>
            <a:r>
              <a:rPr lang="ja-JP" altLang="en-US" sz="4000" dirty="0" smtClean="0"/>
              <a:t>ことば</a:t>
            </a:r>
            <a:r>
              <a:rPr lang="ja-JP" altLang="en-US" sz="4000" dirty="0" smtClean="0">
                <a:ea typeface="ＭＳ Ｐゴシック" panose="020B0600070205080204" pitchFamily="50" charset="-128"/>
              </a:rPr>
              <a:t>の</a:t>
            </a:r>
            <a:r>
              <a:rPr lang="ja-JP" altLang="en-US" sz="4000" dirty="0">
                <a:ea typeface="ＭＳ Ｐゴシック" panose="020B0600070205080204" pitchFamily="50" charset="-128"/>
              </a:rPr>
              <a:t>発達</a:t>
            </a:r>
          </a:p>
        </p:txBody>
      </p:sp>
      <p:sp>
        <p:nvSpPr>
          <p:cNvPr id="21" name="テキスト ボックス 2"/>
          <p:cNvSpPr txBox="1">
            <a:spLocks noChangeArrowheads="1"/>
          </p:cNvSpPr>
          <p:nvPr/>
        </p:nvSpPr>
        <p:spPr bwMode="auto">
          <a:xfrm>
            <a:off x="7164288" y="5085184"/>
            <a:ext cx="1656184" cy="523220"/>
          </a:xfrm>
          <a:prstGeom prst="rect">
            <a:avLst/>
          </a:prstGeom>
          <a:solidFill>
            <a:srgbClr val="FFFF99"/>
          </a:solidFill>
          <a:ln w="9525">
            <a:noFill/>
            <a:miter lim="800000"/>
            <a:headEnd/>
            <a:tailEnd/>
          </a:ln>
          <a:effectLst>
            <a:glow rad="139700">
              <a:schemeClr val="accent2">
                <a:satMod val="175000"/>
                <a:alpha val="40000"/>
              </a:schemeClr>
            </a:glow>
          </a:effectLst>
        </p:spPr>
        <p:txBody>
          <a:bodyPr wrap="square">
            <a:spAutoFit/>
          </a:bodyPr>
          <a:lstStyle/>
          <a:p>
            <a:pPr eaLnBrk="1" hangingPunct="1">
              <a:defRPr/>
            </a:pPr>
            <a:r>
              <a:rPr lang="ja-JP" altLang="en-US" sz="2800" dirty="0" smtClean="0"/>
              <a:t>動詞急増</a:t>
            </a:r>
            <a:endParaRPr lang="ja-JP" altLang="en-US" sz="2800" dirty="0"/>
          </a:p>
        </p:txBody>
      </p:sp>
      <p:sp>
        <p:nvSpPr>
          <p:cNvPr id="26" name="テキスト ボックス 1"/>
          <p:cNvSpPr txBox="1">
            <a:spLocks noChangeArrowheads="1"/>
          </p:cNvSpPr>
          <p:nvPr/>
        </p:nvSpPr>
        <p:spPr bwMode="auto">
          <a:xfrm>
            <a:off x="467544" y="5157192"/>
            <a:ext cx="720079" cy="1323439"/>
          </a:xfrm>
          <a:prstGeom prst="rect">
            <a:avLst/>
          </a:prstGeom>
          <a:solidFill>
            <a:srgbClr val="FFFF66"/>
          </a:solidFill>
          <a:ln w="9525">
            <a:noFill/>
            <a:miter lim="800000"/>
            <a:headEnd/>
            <a:tailEnd/>
          </a:ln>
          <a:effectLst>
            <a:softEdge rad="63500"/>
          </a:effectLst>
        </p:spPr>
        <p:txBody>
          <a:bodyPr>
            <a:spAutoFit/>
          </a:bodyPr>
          <a:lstStyle/>
          <a:p>
            <a:pPr eaLnBrk="1" hangingPunct="1">
              <a:defRPr/>
            </a:pPr>
            <a:r>
              <a:rPr lang="ja-JP" altLang="en-US" sz="4000" dirty="0" smtClean="0"/>
              <a:t>動詞</a:t>
            </a:r>
            <a:endParaRPr lang="en-US" altLang="ja-JP" sz="4000" dirty="0"/>
          </a:p>
        </p:txBody>
      </p:sp>
      <p:sp>
        <p:nvSpPr>
          <p:cNvPr id="30" name="テキスト ボックス 1"/>
          <p:cNvSpPr txBox="1">
            <a:spLocks noChangeArrowheads="1"/>
          </p:cNvSpPr>
          <p:nvPr/>
        </p:nvSpPr>
        <p:spPr bwMode="auto">
          <a:xfrm>
            <a:off x="467544" y="3501008"/>
            <a:ext cx="683568" cy="1323439"/>
          </a:xfrm>
          <a:prstGeom prst="rect">
            <a:avLst/>
          </a:prstGeom>
          <a:solidFill>
            <a:schemeClr val="accent3">
              <a:lumMod val="95000"/>
            </a:schemeClr>
          </a:solidFill>
          <a:ln w="9525">
            <a:noFill/>
            <a:miter lim="800000"/>
            <a:headEnd/>
            <a:tailEnd/>
          </a:ln>
          <a:effectLst>
            <a:softEdge rad="63500"/>
          </a:effectLst>
        </p:spPr>
        <p:txBody>
          <a:bodyPr wrap="square">
            <a:spAutoFit/>
          </a:bodyPr>
          <a:lstStyle/>
          <a:p>
            <a:pPr eaLnBrk="1" hangingPunct="1">
              <a:defRPr/>
            </a:pPr>
            <a:r>
              <a:rPr lang="ja-JP" altLang="en-US" sz="4000" dirty="0" smtClean="0"/>
              <a:t>名詞</a:t>
            </a:r>
            <a:endParaRPr lang="en-US" altLang="ja-JP" sz="4000" dirty="0"/>
          </a:p>
        </p:txBody>
      </p:sp>
      <p:sp>
        <p:nvSpPr>
          <p:cNvPr id="16" name="テキスト ボックス 15"/>
          <p:cNvSpPr txBox="1"/>
          <p:nvPr/>
        </p:nvSpPr>
        <p:spPr>
          <a:xfrm>
            <a:off x="2195736" y="4077072"/>
            <a:ext cx="1440160" cy="830997"/>
          </a:xfrm>
          <a:prstGeom prst="rect">
            <a:avLst/>
          </a:prstGeom>
          <a:solidFill>
            <a:schemeClr val="accent3"/>
          </a:solidFill>
          <a:effectLst>
            <a:softEdge rad="63500"/>
          </a:effectLst>
        </p:spPr>
        <p:txBody>
          <a:bodyPr wrap="square" rtlCol="0">
            <a:spAutoFit/>
          </a:bodyPr>
          <a:lstStyle/>
          <a:p>
            <a:r>
              <a:rPr lang="ja-JP" altLang="en-US" sz="2400" b="1" dirty="0" smtClean="0">
                <a:solidFill>
                  <a:schemeClr val="accent4"/>
                </a:solidFill>
              </a:rPr>
              <a:t>事物名称</a:t>
            </a:r>
            <a:endParaRPr lang="en-US" altLang="ja-JP" sz="2400" b="1" dirty="0" smtClean="0">
              <a:solidFill>
                <a:schemeClr val="accent4"/>
              </a:solidFill>
            </a:endParaRPr>
          </a:p>
          <a:p>
            <a:r>
              <a:rPr lang="ja-JP" altLang="en-US" sz="2400" b="1" dirty="0" smtClean="0">
                <a:solidFill>
                  <a:schemeClr val="accent4"/>
                </a:solidFill>
              </a:rPr>
              <a:t>　が中心</a:t>
            </a:r>
            <a:endParaRPr kumimoji="1" lang="ja-JP" altLang="en-US" b="1" dirty="0"/>
          </a:p>
        </p:txBody>
      </p:sp>
      <p:sp>
        <p:nvSpPr>
          <p:cNvPr id="17" name="Text Box 10"/>
          <p:cNvSpPr txBox="1">
            <a:spLocks noChangeArrowheads="1"/>
          </p:cNvSpPr>
          <p:nvPr/>
        </p:nvSpPr>
        <p:spPr bwMode="auto">
          <a:xfrm>
            <a:off x="3913601" y="3947560"/>
            <a:ext cx="1478392" cy="461665"/>
          </a:xfrm>
          <a:prstGeom prst="rect">
            <a:avLst/>
          </a:prstGeom>
          <a:solidFill>
            <a:schemeClr val="accent3"/>
          </a:solidFill>
          <a:ln w="9525">
            <a:solidFill>
              <a:schemeClr val="tx1"/>
            </a:solidFill>
            <a:miter lim="800000"/>
            <a:headEnd/>
            <a:tailEnd/>
          </a:ln>
        </p:spPr>
        <p:txBody>
          <a:bodyPr wrap="square">
            <a:spAutoFit/>
          </a:bodyPr>
          <a:lstStyle/>
          <a:p>
            <a:pPr eaLnBrk="1" hangingPunct="1">
              <a:spcBef>
                <a:spcPct val="50000"/>
              </a:spcBef>
              <a:defRPr/>
            </a:pPr>
            <a:r>
              <a:rPr lang="ja-JP" altLang="en-US" sz="2400" b="1" dirty="0" smtClean="0">
                <a:solidFill>
                  <a:schemeClr val="accent4"/>
                </a:solidFill>
              </a:rPr>
              <a:t>名詞急増</a:t>
            </a:r>
            <a:endParaRPr lang="ja-JP" altLang="en-US" sz="2400" b="1" dirty="0">
              <a:solidFill>
                <a:schemeClr val="accent4"/>
              </a:solidFill>
            </a:endParaRPr>
          </a:p>
        </p:txBody>
      </p:sp>
      <p:cxnSp>
        <p:nvCxnSpPr>
          <p:cNvPr id="19" name="直線矢印コネクタ 18"/>
          <p:cNvCxnSpPr/>
          <p:nvPr/>
        </p:nvCxnSpPr>
        <p:spPr>
          <a:xfrm>
            <a:off x="7452320" y="2420888"/>
            <a:ext cx="0" cy="2664296"/>
          </a:xfrm>
          <a:prstGeom prst="straightConnector1">
            <a:avLst/>
          </a:prstGeom>
          <a:ln w="38100">
            <a:solidFill>
              <a:srgbClr val="00206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092280" y="5589240"/>
            <a:ext cx="1800200" cy="1200329"/>
          </a:xfrm>
          <a:prstGeom prst="rect">
            <a:avLst/>
          </a:prstGeom>
          <a:solidFill>
            <a:schemeClr val="accent3"/>
          </a:solidFill>
          <a:effectLst>
            <a:softEdge rad="63500"/>
          </a:effectLst>
        </p:spPr>
        <p:txBody>
          <a:bodyPr wrap="square" rtlCol="0">
            <a:spAutoFit/>
          </a:bodyPr>
          <a:lstStyle/>
          <a:p>
            <a:r>
              <a:rPr lang="ja-JP" altLang="en-US" sz="2400" b="1" dirty="0" smtClean="0">
                <a:solidFill>
                  <a:schemeClr val="accent4"/>
                </a:solidFill>
              </a:rPr>
              <a:t>動詞の即時マッピング　　</a:t>
            </a:r>
            <a:endParaRPr lang="en-US" altLang="ja-JP" sz="2400" b="1" dirty="0" smtClean="0">
              <a:solidFill>
                <a:schemeClr val="accent4"/>
              </a:solidFill>
            </a:endParaRPr>
          </a:p>
          <a:p>
            <a:r>
              <a:rPr lang="ja-JP" altLang="en-US" sz="2400" b="1" dirty="0" smtClean="0">
                <a:solidFill>
                  <a:schemeClr val="accent4"/>
                </a:solidFill>
              </a:rPr>
              <a:t>　が可能に</a:t>
            </a:r>
            <a:endParaRPr kumimoji="1" lang="ja-JP" altLang="en-US" b="1" dirty="0"/>
          </a:p>
        </p:txBody>
      </p:sp>
      <p:sp>
        <p:nvSpPr>
          <p:cNvPr id="27" name="Text Box 10"/>
          <p:cNvSpPr txBox="1">
            <a:spLocks noChangeArrowheads="1"/>
          </p:cNvSpPr>
          <p:nvPr/>
        </p:nvSpPr>
        <p:spPr bwMode="auto">
          <a:xfrm>
            <a:off x="3816555" y="5078769"/>
            <a:ext cx="1512168" cy="461665"/>
          </a:xfrm>
          <a:prstGeom prst="rect">
            <a:avLst/>
          </a:prstGeom>
          <a:solidFill>
            <a:schemeClr val="accent3"/>
          </a:solidFill>
          <a:ln w="9525">
            <a:solidFill>
              <a:schemeClr val="tx1"/>
            </a:solidFill>
            <a:miter lim="800000"/>
            <a:headEnd/>
            <a:tailEnd/>
          </a:ln>
        </p:spPr>
        <p:txBody>
          <a:bodyPr wrap="square">
            <a:spAutoFit/>
          </a:bodyPr>
          <a:lstStyle/>
          <a:p>
            <a:pPr eaLnBrk="1" hangingPunct="1">
              <a:spcBef>
                <a:spcPct val="50000"/>
              </a:spcBef>
              <a:defRPr/>
            </a:pPr>
            <a:r>
              <a:rPr lang="ja-JP" altLang="en-US" sz="2400" b="1" dirty="0" smtClean="0">
                <a:solidFill>
                  <a:schemeClr val="accent4"/>
                </a:solidFill>
              </a:rPr>
              <a:t>動詞増加</a:t>
            </a:r>
            <a:endParaRPr lang="ja-JP" altLang="en-US" sz="2400" b="1" dirty="0">
              <a:solidFill>
                <a:schemeClr val="accent4"/>
              </a:solidFill>
            </a:endParaRPr>
          </a:p>
        </p:txBody>
      </p:sp>
      <p:sp>
        <p:nvSpPr>
          <p:cNvPr id="29" name="Line 6"/>
          <p:cNvSpPr>
            <a:spLocks noChangeShapeType="1"/>
          </p:cNvSpPr>
          <p:nvPr/>
        </p:nvSpPr>
        <p:spPr bwMode="auto">
          <a:xfrm>
            <a:off x="3527376" y="3895275"/>
            <a:ext cx="396551" cy="354188"/>
          </a:xfrm>
          <a:prstGeom prst="line">
            <a:avLst/>
          </a:prstGeom>
          <a:noFill/>
          <a:ln w="57150">
            <a:solidFill>
              <a:srgbClr val="FF0000"/>
            </a:solidFill>
            <a:round/>
            <a:headEnd/>
            <a:tailEnd type="triangle" w="med" len="med"/>
          </a:ln>
        </p:spPr>
        <p:txBody>
          <a:bodyPr/>
          <a:lstStyle/>
          <a:p>
            <a:endParaRPr lang="ja-JP" altLang="en-US"/>
          </a:p>
        </p:txBody>
      </p:sp>
      <p:sp>
        <p:nvSpPr>
          <p:cNvPr id="31" name="テキスト ボックス 30"/>
          <p:cNvSpPr txBox="1"/>
          <p:nvPr/>
        </p:nvSpPr>
        <p:spPr>
          <a:xfrm>
            <a:off x="3419872" y="5578547"/>
            <a:ext cx="2304256" cy="1200329"/>
          </a:xfrm>
          <a:prstGeom prst="rect">
            <a:avLst/>
          </a:prstGeom>
          <a:solidFill>
            <a:schemeClr val="accent3"/>
          </a:solidFill>
          <a:effectLst>
            <a:softEdge rad="63500"/>
          </a:effectLst>
        </p:spPr>
        <p:txBody>
          <a:bodyPr wrap="square" rtlCol="0">
            <a:spAutoFit/>
          </a:bodyPr>
          <a:lstStyle/>
          <a:p>
            <a:r>
              <a:rPr lang="en-US" altLang="ja-JP" sz="2400" b="1" dirty="0" smtClean="0">
                <a:solidFill>
                  <a:schemeClr val="accent4"/>
                </a:solidFill>
              </a:rPr>
              <a:t>※</a:t>
            </a:r>
            <a:r>
              <a:rPr lang="ja-JP" altLang="en-US" sz="2400" b="1" dirty="0" smtClean="0">
                <a:solidFill>
                  <a:schemeClr val="accent4"/>
                </a:solidFill>
              </a:rPr>
              <a:t>意味理解が</a:t>
            </a:r>
            <a:endParaRPr lang="en-US" altLang="ja-JP" sz="2400" b="1" dirty="0" smtClean="0">
              <a:solidFill>
                <a:schemeClr val="accent4"/>
              </a:solidFill>
            </a:endParaRPr>
          </a:p>
          <a:p>
            <a:r>
              <a:rPr lang="ja-JP" altLang="en-US" sz="2400" b="1" dirty="0" smtClean="0">
                <a:solidFill>
                  <a:schemeClr val="accent4"/>
                </a:solidFill>
              </a:rPr>
              <a:t>　不完全なもの</a:t>
            </a:r>
            <a:endParaRPr lang="en-US" altLang="ja-JP" sz="2400" b="1" dirty="0" smtClean="0">
              <a:solidFill>
                <a:schemeClr val="accent4"/>
              </a:solidFill>
            </a:endParaRPr>
          </a:p>
          <a:p>
            <a:r>
              <a:rPr lang="ja-JP" altLang="en-US" sz="2400" b="1" dirty="0" smtClean="0">
                <a:solidFill>
                  <a:schemeClr val="accent4"/>
                </a:solidFill>
              </a:rPr>
              <a:t>　が多い</a:t>
            </a:r>
            <a:endParaRPr kumimoji="1" lang="ja-JP" altLang="en-US" b="1" dirty="0"/>
          </a:p>
        </p:txBody>
      </p:sp>
      <p:sp>
        <p:nvSpPr>
          <p:cNvPr id="22" name="テキスト ボックス 2"/>
          <p:cNvSpPr txBox="1">
            <a:spLocks noChangeArrowheads="1"/>
          </p:cNvSpPr>
          <p:nvPr/>
        </p:nvSpPr>
        <p:spPr bwMode="auto">
          <a:xfrm>
            <a:off x="3923928" y="3429000"/>
            <a:ext cx="1606111" cy="400110"/>
          </a:xfrm>
          <a:prstGeom prst="rect">
            <a:avLst/>
          </a:prstGeom>
          <a:solidFill>
            <a:srgbClr val="FFFF99"/>
          </a:solidFill>
          <a:ln w="9525">
            <a:noFill/>
            <a:miter lim="800000"/>
            <a:headEnd/>
            <a:tailEnd/>
          </a:ln>
          <a:effectLst>
            <a:glow rad="139700">
              <a:schemeClr val="accent2">
                <a:satMod val="175000"/>
                <a:alpha val="40000"/>
              </a:schemeClr>
            </a:glow>
          </a:effectLst>
        </p:spPr>
        <p:txBody>
          <a:bodyPr wrap="square">
            <a:spAutoFit/>
          </a:bodyPr>
          <a:lstStyle/>
          <a:p>
            <a:pPr eaLnBrk="1" hangingPunct="1">
              <a:defRPr/>
            </a:pPr>
            <a:r>
              <a:rPr lang="ja-JP" altLang="en-US" sz="2000" b="1" dirty="0" smtClean="0">
                <a:ea typeface="ＭＳ Ｐゴシック" charset="-128"/>
              </a:rPr>
              <a:t>コレ</a:t>
            </a:r>
            <a:r>
              <a:rPr lang="ja-JP" altLang="en-US" sz="2000" b="1" dirty="0" smtClean="0">
                <a:latin typeface="Arial" charset="0"/>
                <a:ea typeface="ＭＳ Ｐゴシック" charset="-128"/>
              </a:rPr>
              <a:t>ナニ？期</a:t>
            </a:r>
            <a:endParaRPr lang="ja-JP" altLang="en-US" sz="2000" b="1" dirty="0">
              <a:latin typeface="Arial" charset="0"/>
              <a:ea typeface="ＭＳ Ｐゴシック" charset="-128"/>
            </a:endParaRPr>
          </a:p>
        </p:txBody>
      </p:sp>
      <p:sp>
        <p:nvSpPr>
          <p:cNvPr id="14" name="Text Box 10"/>
          <p:cNvSpPr txBox="1">
            <a:spLocks noChangeArrowheads="1"/>
          </p:cNvSpPr>
          <p:nvPr/>
        </p:nvSpPr>
        <p:spPr bwMode="auto">
          <a:xfrm>
            <a:off x="2149915" y="3514199"/>
            <a:ext cx="1557989" cy="461665"/>
          </a:xfrm>
          <a:prstGeom prst="rect">
            <a:avLst/>
          </a:prstGeom>
          <a:solidFill>
            <a:schemeClr val="accent3"/>
          </a:solidFill>
          <a:ln w="9525">
            <a:solidFill>
              <a:schemeClr val="tx1"/>
            </a:solidFill>
            <a:miter lim="800000"/>
            <a:headEnd/>
            <a:tailEnd/>
          </a:ln>
        </p:spPr>
        <p:txBody>
          <a:bodyPr wrap="square">
            <a:spAutoFit/>
          </a:bodyPr>
          <a:lstStyle/>
          <a:p>
            <a:pPr eaLnBrk="1" hangingPunct="1">
              <a:spcBef>
                <a:spcPct val="50000"/>
              </a:spcBef>
              <a:defRPr/>
            </a:pPr>
            <a:r>
              <a:rPr lang="ja-JP" altLang="en-US" sz="2400" b="1" dirty="0" smtClean="0">
                <a:solidFill>
                  <a:schemeClr val="accent4"/>
                </a:solidFill>
              </a:rPr>
              <a:t>初期５０語</a:t>
            </a:r>
            <a:endParaRPr lang="ja-JP" altLang="en-US" sz="24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5">
                                            <p:txEl>
                                              <p:pRg st="0" end="0"/>
                                            </p:txEl>
                                          </p:spTgt>
                                        </p:tgtEl>
                                        <p:attrNameLst>
                                          <p:attrName>style.visibility</p:attrName>
                                        </p:attrNameLst>
                                      </p:cBhvr>
                                      <p:to>
                                        <p:strVal val="visible"/>
                                      </p:to>
                                    </p:set>
                                    <p:animEffect transition="in" filter="dissolve">
                                      <p:cBhvr>
                                        <p:cTn id="7" dur="500"/>
                                        <p:tgtEl>
                                          <p:spTgt spid="430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15">
                                            <p:txEl>
                                              <p:pRg st="1" end="1"/>
                                            </p:txEl>
                                          </p:spTgt>
                                        </p:tgtEl>
                                        <p:attrNameLst>
                                          <p:attrName>style.visibility</p:attrName>
                                        </p:attrNameLst>
                                      </p:cBhvr>
                                      <p:to>
                                        <p:strVal val="visible"/>
                                      </p:to>
                                    </p:set>
                                    <p:animEffect transition="in" filter="dissolve">
                                      <p:cBhvr>
                                        <p:cTn id="10" dur="500"/>
                                        <p:tgtEl>
                                          <p:spTgt spid="430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3015">
                                            <p:txEl>
                                              <p:pRg st="2" end="2"/>
                                            </p:txEl>
                                          </p:spTgt>
                                        </p:tgtEl>
                                        <p:attrNameLst>
                                          <p:attrName>style.visibility</p:attrName>
                                        </p:attrNameLst>
                                      </p:cBhvr>
                                      <p:to>
                                        <p:strVal val="visible"/>
                                      </p:to>
                                    </p:set>
                                    <p:animEffect transition="in" filter="dissolve">
                                      <p:cBhvr>
                                        <p:cTn id="13" dur="500"/>
                                        <p:tgtEl>
                                          <p:spTgt spid="4301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3015">
                                            <p:txEl>
                                              <p:pRg st="3" end="3"/>
                                            </p:txEl>
                                          </p:spTgt>
                                        </p:tgtEl>
                                        <p:attrNameLst>
                                          <p:attrName>style.visibility</p:attrName>
                                        </p:attrNameLst>
                                      </p:cBhvr>
                                      <p:to>
                                        <p:strVal val="visible"/>
                                      </p:to>
                                    </p:set>
                                    <p:animEffect transition="in" filter="dissolve">
                                      <p:cBhvr>
                                        <p:cTn id="16" dur="500"/>
                                        <p:tgtEl>
                                          <p:spTgt spid="4301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3015">
                                            <p:txEl>
                                              <p:pRg st="4" end="4"/>
                                            </p:txEl>
                                          </p:spTgt>
                                        </p:tgtEl>
                                        <p:attrNameLst>
                                          <p:attrName>style.visibility</p:attrName>
                                        </p:attrNameLst>
                                      </p:cBhvr>
                                      <p:to>
                                        <p:strVal val="visible"/>
                                      </p:to>
                                    </p:set>
                                    <p:animEffect transition="in" filter="dissolve">
                                      <p:cBhvr>
                                        <p:cTn id="19" dur="500"/>
                                        <p:tgtEl>
                                          <p:spTgt spid="4301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3015">
                                            <p:txEl>
                                              <p:pRg st="5" end="5"/>
                                            </p:txEl>
                                          </p:spTgt>
                                        </p:tgtEl>
                                        <p:attrNameLst>
                                          <p:attrName>style.visibility</p:attrName>
                                        </p:attrNameLst>
                                      </p:cBhvr>
                                      <p:to>
                                        <p:strVal val="visible"/>
                                      </p:to>
                                    </p:set>
                                    <p:animEffect transition="in" filter="dissolve">
                                      <p:cBhvr>
                                        <p:cTn id="22" dur="500"/>
                                        <p:tgtEl>
                                          <p:spTgt spid="4301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3015">
                                            <p:txEl>
                                              <p:pRg st="6" end="6"/>
                                            </p:txEl>
                                          </p:spTgt>
                                        </p:tgtEl>
                                        <p:attrNameLst>
                                          <p:attrName>style.visibility</p:attrName>
                                        </p:attrNameLst>
                                      </p:cBhvr>
                                      <p:to>
                                        <p:strVal val="visible"/>
                                      </p:to>
                                    </p:set>
                                    <p:animEffect transition="in" filter="dissolve">
                                      <p:cBhvr>
                                        <p:cTn id="25" dur="500"/>
                                        <p:tgtEl>
                                          <p:spTgt spid="4301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3015">
                                            <p:txEl>
                                              <p:pRg st="7" end="7"/>
                                            </p:txEl>
                                          </p:spTgt>
                                        </p:tgtEl>
                                        <p:attrNameLst>
                                          <p:attrName>style.visibility</p:attrName>
                                        </p:attrNameLst>
                                      </p:cBhvr>
                                      <p:to>
                                        <p:strVal val="visible"/>
                                      </p:to>
                                    </p:set>
                                    <p:animEffect transition="in" filter="dissolve">
                                      <p:cBhvr>
                                        <p:cTn id="28" dur="500"/>
                                        <p:tgtEl>
                                          <p:spTgt spid="4301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3015">
                                            <p:txEl>
                                              <p:pRg st="8" end="8"/>
                                            </p:txEl>
                                          </p:spTgt>
                                        </p:tgtEl>
                                        <p:attrNameLst>
                                          <p:attrName>style.visibility</p:attrName>
                                        </p:attrNameLst>
                                      </p:cBhvr>
                                      <p:to>
                                        <p:strVal val="visible"/>
                                      </p:to>
                                    </p:set>
                                    <p:animEffect transition="in" filter="dissolve">
                                      <p:cBhvr>
                                        <p:cTn id="31" dur="500"/>
                                        <p:tgtEl>
                                          <p:spTgt spid="43015">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6872"/>
                                        </p:tgtEl>
                                        <p:attrNameLst>
                                          <p:attrName>style.visibility</p:attrName>
                                        </p:attrNameLst>
                                      </p:cBhvr>
                                      <p:to>
                                        <p:strVal val="visible"/>
                                      </p:to>
                                    </p:set>
                                    <p:animEffect transition="in" filter="dissolve">
                                      <p:cBhvr>
                                        <p:cTn id="34" dur="500"/>
                                        <p:tgtEl>
                                          <p:spTgt spid="3687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3017"/>
                                        </p:tgtEl>
                                        <p:attrNameLst>
                                          <p:attrName>style.visibility</p:attrName>
                                        </p:attrNameLst>
                                      </p:cBhvr>
                                      <p:to>
                                        <p:strVal val="visible"/>
                                      </p:to>
                                    </p:set>
                                    <p:animEffect transition="in" filter="dissolve">
                                      <p:cBhvr>
                                        <p:cTn id="37" dur="500"/>
                                        <p:tgtEl>
                                          <p:spTgt spid="4301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3018"/>
                                        </p:tgtEl>
                                        <p:attrNameLst>
                                          <p:attrName>style.visibility</p:attrName>
                                        </p:attrNameLst>
                                      </p:cBhvr>
                                      <p:to>
                                        <p:strVal val="visible"/>
                                      </p:to>
                                    </p:set>
                                    <p:animEffect transition="in" filter="dissolve">
                                      <p:cBhvr>
                                        <p:cTn id="40" dur="500"/>
                                        <p:tgtEl>
                                          <p:spTgt spid="4301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3019"/>
                                        </p:tgtEl>
                                        <p:attrNameLst>
                                          <p:attrName>style.visibility</p:attrName>
                                        </p:attrNameLst>
                                      </p:cBhvr>
                                      <p:to>
                                        <p:strVal val="visible"/>
                                      </p:to>
                                    </p:set>
                                    <p:animEffect transition="in" filter="dissolve">
                                      <p:cBhvr>
                                        <p:cTn id="43" dur="500"/>
                                        <p:tgtEl>
                                          <p:spTgt spid="430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dissolve">
                                      <p:cBhvr>
                                        <p:cTn id="51" dur="500"/>
                                        <p:tgtEl>
                                          <p:spTgt spid="2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dissolve">
                                      <p:cBhvr>
                                        <p:cTn id="54" dur="500"/>
                                        <p:tgtEl>
                                          <p:spTgt spid="28"/>
                                        </p:tgtEl>
                                      </p:cBhvr>
                                    </p:animEffect>
                                  </p:childTnLst>
                                </p:cTn>
                              </p:par>
                              <p:par>
                                <p:cTn id="55" presetID="9" presetClass="entr" presetSubtype="0" fill="hold" grpId="1"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4346"/>
                                        </p:tgtEl>
                                        <p:attrNameLst>
                                          <p:attrName>style.visibility</p:attrName>
                                        </p:attrNameLst>
                                      </p:cBhvr>
                                      <p:to>
                                        <p:strVal val="visible"/>
                                      </p:to>
                                    </p:set>
                                    <p:animEffect transition="in" filter="dissolve">
                                      <p:cBhvr>
                                        <p:cTn id="72" dur="500"/>
                                        <p:tgtEl>
                                          <p:spTgt spid="1434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dissolv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dissolve">
                                      <p:cBhvr>
                                        <p:cTn id="82" dur="500"/>
                                        <p:tgtEl>
                                          <p:spTgt spid="2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dissolv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dissolv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dissolv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dissolve">
                                      <p:cBhvr>
                                        <p:cTn id="100" dur="500"/>
                                        <p:tgtEl>
                                          <p:spTgt spid="19"/>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dissolve">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28" grpId="0" animBg="1"/>
      <p:bldP spid="43015" grpId="0" build="p"/>
      <p:bldP spid="36872" grpId="0" animBg="1"/>
      <p:bldP spid="43017" grpId="0" animBg="1"/>
      <p:bldP spid="43018" grpId="0" animBg="1"/>
      <p:bldP spid="43019" grpId="0" animBg="1"/>
      <p:bldP spid="14346" grpId="0" animBg="1"/>
      <p:bldP spid="21" grpId="0" animBg="1"/>
      <p:bldP spid="26" grpId="0" animBg="1"/>
      <p:bldP spid="30" grpId="0" animBg="1"/>
      <p:bldP spid="16" grpId="0" animBg="1"/>
      <p:bldP spid="17" grpId="0" animBg="1"/>
      <p:bldP spid="23" grpId="0" animBg="1"/>
      <p:bldP spid="27" grpId="0" animBg="1"/>
      <p:bldP spid="29" grpId="0" animBg="1"/>
      <p:bldP spid="31" grpId="0" animBg="1"/>
      <p:bldP spid="2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3"/>
          <p:cNvSpPr txBox="1">
            <a:spLocks noChangeArrowheads="1"/>
          </p:cNvSpPr>
          <p:nvPr/>
        </p:nvSpPr>
        <p:spPr bwMode="auto">
          <a:xfrm>
            <a:off x="2051720" y="404664"/>
            <a:ext cx="5328443" cy="83185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800" dirty="0" smtClean="0"/>
              <a:t>　　動詞とは</a:t>
            </a:r>
            <a:r>
              <a:rPr lang="ja-JP" altLang="en-US" sz="4800" dirty="0"/>
              <a:t>何か</a:t>
            </a:r>
          </a:p>
        </p:txBody>
      </p:sp>
      <p:sp>
        <p:nvSpPr>
          <p:cNvPr id="7171" name="テキスト ボックス 4"/>
          <p:cNvSpPr txBox="1">
            <a:spLocks noChangeArrowheads="1"/>
          </p:cNvSpPr>
          <p:nvPr/>
        </p:nvSpPr>
        <p:spPr bwMode="auto">
          <a:xfrm>
            <a:off x="611560" y="1700808"/>
            <a:ext cx="8208912" cy="1323439"/>
          </a:xfrm>
          <a:prstGeom prst="rect">
            <a:avLst/>
          </a:prstGeom>
          <a:solidFill>
            <a:srgbClr val="99FF99">
              <a:alpha val="50196"/>
            </a:srgbClr>
          </a:solidFill>
          <a:ln w="9525">
            <a:solidFill>
              <a:schemeClr val="tx1"/>
            </a:solidFill>
            <a:prstDash val="sysDot"/>
            <a:miter lim="800000"/>
            <a:headEnd/>
            <a:tailEnd/>
          </a:ln>
        </p:spPr>
        <p:txBody>
          <a:bodyPr wrap="square">
            <a:spAutoFit/>
          </a:bodyPr>
          <a:lstStyle/>
          <a:p>
            <a:r>
              <a:rPr lang="ja-JP" altLang="en-US" sz="4000" dirty="0" smtClean="0"/>
              <a:t>事物の動作・作用・状態・存在</a:t>
            </a:r>
            <a:endParaRPr lang="en-US" altLang="ja-JP" sz="4000" dirty="0" smtClean="0"/>
          </a:p>
          <a:p>
            <a:r>
              <a:rPr lang="ja-JP" altLang="en-US" sz="4000" dirty="0" smtClean="0"/>
              <a:t>　　　　　　　　　　　　　　　などを表す語</a:t>
            </a:r>
            <a:endParaRPr lang="ja-JP" altLang="en-US" sz="4000" dirty="0"/>
          </a:p>
        </p:txBody>
      </p:sp>
      <p:sp>
        <p:nvSpPr>
          <p:cNvPr id="4" name="テキスト ボックス 4"/>
          <p:cNvSpPr txBox="1">
            <a:spLocks noChangeArrowheads="1"/>
          </p:cNvSpPr>
          <p:nvPr/>
        </p:nvSpPr>
        <p:spPr bwMode="auto">
          <a:xfrm>
            <a:off x="683568" y="3140968"/>
            <a:ext cx="8208912" cy="707886"/>
          </a:xfrm>
          <a:prstGeom prst="rect">
            <a:avLst/>
          </a:prstGeom>
          <a:noFill/>
          <a:ln w="9525">
            <a:noFill/>
            <a:miter lim="800000"/>
            <a:headEnd/>
            <a:tailEnd/>
          </a:ln>
        </p:spPr>
        <p:txBody>
          <a:bodyPr wrap="square">
            <a:spAutoFit/>
          </a:bodyPr>
          <a:lstStyle/>
          <a:p>
            <a:r>
              <a:rPr lang="ja-JP" altLang="en-US" sz="4000" dirty="0" smtClean="0"/>
              <a:t>　　　　　　　　　　　　　　　「大辞泉」より</a:t>
            </a:r>
            <a:endParaRPr lang="ja-JP" altLang="en-US" sz="4000" dirty="0"/>
          </a:p>
        </p:txBody>
      </p:sp>
      <p:sp>
        <p:nvSpPr>
          <p:cNvPr id="5" name="テキスト ボックス 4"/>
          <p:cNvSpPr txBox="1">
            <a:spLocks noChangeArrowheads="1"/>
          </p:cNvSpPr>
          <p:nvPr/>
        </p:nvSpPr>
        <p:spPr bwMode="auto">
          <a:xfrm>
            <a:off x="323528" y="4221088"/>
            <a:ext cx="8496944" cy="1323439"/>
          </a:xfrm>
          <a:prstGeom prst="rect">
            <a:avLst/>
          </a:prstGeom>
          <a:noFill/>
          <a:ln w="9525">
            <a:noFill/>
            <a:miter lim="800000"/>
            <a:headEnd/>
            <a:tailEnd/>
          </a:ln>
        </p:spPr>
        <p:txBody>
          <a:bodyPr wrap="square">
            <a:spAutoFit/>
          </a:bodyPr>
          <a:lstStyle/>
          <a:p>
            <a:r>
              <a:rPr lang="ja-JP" altLang="en-US" sz="4000" dirty="0" smtClean="0"/>
              <a:t>　　「食べる」「する」「響く」　</a:t>
            </a:r>
            <a:endParaRPr lang="en-US" altLang="ja-JP" sz="4000" dirty="0" smtClean="0"/>
          </a:p>
          <a:p>
            <a:r>
              <a:rPr lang="ja-JP" altLang="en-US" sz="4000" dirty="0" smtClean="0"/>
              <a:t>　　　　「取り出す」「そびえる」「ある」</a:t>
            </a:r>
            <a:r>
              <a:rPr lang="ja-JP" altLang="en-US" sz="3200" dirty="0" smtClean="0"/>
              <a:t>ｅｔｃ</a:t>
            </a:r>
            <a:r>
              <a:rPr lang="en-US" altLang="ja-JP" sz="3200" dirty="0" smtClean="0"/>
              <a:t>.</a:t>
            </a:r>
            <a:r>
              <a:rPr lang="ja-JP" altLang="en-US" sz="3200" dirty="0" smtClean="0"/>
              <a:t>　</a:t>
            </a:r>
            <a:r>
              <a:rPr lang="ja-JP" altLang="en-US" sz="1400" dirty="0" smtClean="0"/>
              <a:t>　　　　　　　　　　　　　　　　　　　　　　　　　</a:t>
            </a:r>
            <a:endParaRPr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ssolv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2123728" y="332656"/>
            <a:ext cx="4824536" cy="70788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4000" dirty="0" smtClean="0"/>
              <a:t>　動詞の</a:t>
            </a:r>
            <a:r>
              <a:rPr lang="ja-JP" altLang="en-US" sz="4000" dirty="0" smtClean="0">
                <a:ea typeface="ＭＳ Ｐゴシック" panose="020B0600070205080204" pitchFamily="50" charset="-128"/>
              </a:rPr>
              <a:t>発達の特徴</a:t>
            </a:r>
            <a:endParaRPr lang="ja-JP" altLang="en-US" sz="4000" dirty="0">
              <a:ea typeface="ＭＳ Ｐゴシック" panose="020B0600070205080204" pitchFamily="50" charset="-128"/>
            </a:endParaRPr>
          </a:p>
        </p:txBody>
      </p:sp>
      <p:sp>
        <p:nvSpPr>
          <p:cNvPr id="5" name="テキスト ボックス 4"/>
          <p:cNvSpPr txBox="1"/>
          <p:nvPr/>
        </p:nvSpPr>
        <p:spPr>
          <a:xfrm>
            <a:off x="899592" y="2852936"/>
            <a:ext cx="7416824" cy="1323439"/>
          </a:xfrm>
          <a:prstGeom prst="rect">
            <a:avLst/>
          </a:prstGeom>
          <a:solidFill>
            <a:srgbClr val="CCFFFF"/>
          </a:solidFill>
        </p:spPr>
        <p:txBody>
          <a:bodyPr wrap="square" rtlCol="0">
            <a:spAutoFit/>
          </a:bodyPr>
          <a:lstStyle/>
          <a:p>
            <a:r>
              <a:rPr kumimoji="1" lang="ja-JP" altLang="en-US" sz="4000" dirty="0" smtClean="0"/>
              <a:t>　動詞は名詞に比べて、</a:t>
            </a:r>
            <a:endParaRPr kumimoji="1" lang="en-US" altLang="ja-JP" sz="4000" dirty="0" smtClean="0"/>
          </a:p>
          <a:p>
            <a:r>
              <a:rPr lang="ja-JP" altLang="en-US" sz="4000" dirty="0" smtClean="0"/>
              <a:t>　　　　　　　　　　　</a:t>
            </a:r>
            <a:r>
              <a:rPr kumimoji="1" lang="ja-JP" altLang="en-US" sz="4000" dirty="0" smtClean="0"/>
              <a:t>習得が遅れる</a:t>
            </a:r>
            <a:endParaRPr kumimoji="1" lang="ja-JP" altLang="en-US" sz="4000" dirty="0"/>
          </a:p>
        </p:txBody>
      </p:sp>
      <p:sp>
        <p:nvSpPr>
          <p:cNvPr id="6" name="テキスト ボックス 5"/>
          <p:cNvSpPr txBox="1"/>
          <p:nvPr/>
        </p:nvSpPr>
        <p:spPr>
          <a:xfrm>
            <a:off x="971600" y="4293096"/>
            <a:ext cx="7344816" cy="707886"/>
          </a:xfrm>
          <a:prstGeom prst="rect">
            <a:avLst/>
          </a:prstGeom>
          <a:solidFill>
            <a:srgbClr val="FFCCFF"/>
          </a:solidFill>
          <a:effectLst>
            <a:glow rad="101600">
              <a:schemeClr val="accent2">
                <a:satMod val="175000"/>
                <a:alpha val="40000"/>
              </a:schemeClr>
            </a:glow>
            <a:softEdge rad="12700"/>
          </a:effectLst>
        </p:spPr>
        <p:txBody>
          <a:bodyPr wrap="square" rtlCol="0">
            <a:spAutoFit/>
          </a:bodyPr>
          <a:lstStyle/>
          <a:p>
            <a:r>
              <a:rPr kumimoji="1" lang="ja-JP" altLang="en-US" sz="4000" dirty="0" smtClean="0"/>
              <a:t>　動詞は名詞よりも習得が難しい</a:t>
            </a:r>
            <a:endParaRPr kumimoji="1" lang="ja-JP" altLang="en-US" sz="4000" dirty="0"/>
          </a:p>
        </p:txBody>
      </p:sp>
      <p:sp>
        <p:nvSpPr>
          <p:cNvPr id="7" name="テキスト ボックス 6"/>
          <p:cNvSpPr txBox="1"/>
          <p:nvPr/>
        </p:nvSpPr>
        <p:spPr>
          <a:xfrm>
            <a:off x="467544" y="1340768"/>
            <a:ext cx="6552728" cy="584775"/>
          </a:xfrm>
          <a:prstGeom prst="rect">
            <a:avLst/>
          </a:prstGeom>
          <a:noFill/>
        </p:spPr>
        <p:txBody>
          <a:bodyPr wrap="square" rtlCol="0">
            <a:spAutoFit/>
          </a:bodyPr>
          <a:lstStyle/>
          <a:p>
            <a:r>
              <a:rPr kumimoji="1" lang="ja-JP" altLang="en-US" sz="3200" dirty="0" smtClean="0">
                <a:solidFill>
                  <a:srgbClr val="C00000"/>
                </a:solidFill>
              </a:rPr>
              <a:t>●</a:t>
            </a:r>
            <a:r>
              <a:rPr kumimoji="1" lang="ja-JP" altLang="en-US" sz="3200" dirty="0" smtClean="0"/>
              <a:t>ことばの発達の初期段階において、</a:t>
            </a:r>
            <a:endParaRPr kumimoji="1" lang="ja-JP" altLang="en-US" sz="3200" dirty="0"/>
          </a:p>
        </p:txBody>
      </p:sp>
      <p:sp>
        <p:nvSpPr>
          <p:cNvPr id="8" name="テキスト ボックス 7"/>
          <p:cNvSpPr txBox="1"/>
          <p:nvPr/>
        </p:nvSpPr>
        <p:spPr>
          <a:xfrm>
            <a:off x="395536" y="5229200"/>
            <a:ext cx="1944216" cy="584775"/>
          </a:xfrm>
          <a:prstGeom prst="rect">
            <a:avLst/>
          </a:prstGeom>
          <a:noFill/>
        </p:spPr>
        <p:txBody>
          <a:bodyPr wrap="square" rtlCol="0">
            <a:spAutoFit/>
          </a:bodyPr>
          <a:lstStyle/>
          <a:p>
            <a:r>
              <a:rPr lang="ja-JP" altLang="en-US" sz="3200" dirty="0" smtClean="0"/>
              <a:t>そして・・</a:t>
            </a:r>
            <a:endParaRPr kumimoji="1" lang="ja-JP" altLang="en-US" sz="3200" dirty="0"/>
          </a:p>
        </p:txBody>
      </p:sp>
      <p:sp>
        <p:nvSpPr>
          <p:cNvPr id="10" name="テキスト ボックス 9"/>
          <p:cNvSpPr txBox="1"/>
          <p:nvPr/>
        </p:nvSpPr>
        <p:spPr>
          <a:xfrm>
            <a:off x="611560" y="5805264"/>
            <a:ext cx="8064896" cy="584775"/>
          </a:xfrm>
          <a:prstGeom prst="rect">
            <a:avLst/>
          </a:prstGeom>
          <a:noFill/>
        </p:spPr>
        <p:txBody>
          <a:bodyPr wrap="square" rtlCol="0">
            <a:spAutoFit/>
          </a:bodyPr>
          <a:lstStyle/>
          <a:p>
            <a:r>
              <a:rPr lang="ja-JP" altLang="en-US" sz="3200" b="1" dirty="0" smtClean="0">
                <a:solidFill>
                  <a:srgbClr val="0070C0"/>
                </a:solidFill>
              </a:rPr>
              <a:t>＊</a:t>
            </a:r>
            <a:r>
              <a:rPr lang="ja-JP" altLang="en-US" sz="3200" dirty="0" smtClean="0"/>
              <a:t>文法の発達とともに動詞の語彙は急増する</a:t>
            </a:r>
            <a:endParaRPr kumimoji="1" lang="ja-JP" altLang="en-US" sz="3200" dirty="0"/>
          </a:p>
        </p:txBody>
      </p:sp>
      <p:sp>
        <p:nvSpPr>
          <p:cNvPr id="12" name="ストライプ矢印 11"/>
          <p:cNvSpPr/>
          <p:nvPr/>
        </p:nvSpPr>
        <p:spPr>
          <a:xfrm rot="5400000">
            <a:off x="4427984" y="5229200"/>
            <a:ext cx="432048" cy="432048"/>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99592" y="1988840"/>
            <a:ext cx="6408712" cy="584775"/>
          </a:xfrm>
          <a:prstGeom prst="rect">
            <a:avLst/>
          </a:prstGeom>
          <a:noFill/>
        </p:spPr>
        <p:txBody>
          <a:bodyPr wrap="square" rtlCol="0">
            <a:spAutoFit/>
          </a:bodyPr>
          <a:lstStyle/>
          <a:p>
            <a:r>
              <a:rPr kumimoji="1" lang="ja-JP" altLang="en-US" sz="3200" dirty="0" smtClean="0">
                <a:solidFill>
                  <a:srgbClr val="C00000"/>
                </a:solidFill>
              </a:rPr>
              <a:t>●</a:t>
            </a:r>
            <a:r>
              <a:rPr kumimoji="1" lang="ja-JP" altLang="en-US" sz="3200" dirty="0" smtClean="0"/>
              <a:t>少なくとも日本語においては、</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4"/>
          <p:cNvSpPr txBox="1">
            <a:spLocks noChangeArrowheads="1"/>
          </p:cNvSpPr>
          <p:nvPr/>
        </p:nvSpPr>
        <p:spPr bwMode="auto">
          <a:xfrm>
            <a:off x="3491880" y="1700808"/>
            <a:ext cx="2232719" cy="707886"/>
          </a:xfrm>
          <a:prstGeom prst="rect">
            <a:avLst/>
          </a:prstGeom>
          <a:noFill/>
          <a:ln w="9525">
            <a:noFill/>
            <a:miter lim="800000"/>
            <a:headEnd/>
            <a:tailEnd/>
          </a:ln>
        </p:spPr>
        <p:txBody>
          <a:bodyPr wrap="square">
            <a:spAutoFit/>
          </a:bodyPr>
          <a:lstStyle/>
          <a:p>
            <a:r>
              <a:rPr lang="ja-JP" altLang="en-US" sz="4000" dirty="0" smtClean="0">
                <a:solidFill>
                  <a:schemeClr val="accent4"/>
                </a:solidFill>
              </a:rPr>
              <a:t>三項</a:t>
            </a:r>
            <a:r>
              <a:rPr lang="ja-JP" altLang="en-US" sz="4000" dirty="0">
                <a:solidFill>
                  <a:schemeClr val="accent4"/>
                </a:solidFill>
              </a:rPr>
              <a:t>関係</a:t>
            </a:r>
            <a:endParaRPr lang="ja-JP" altLang="en-US" sz="3200" dirty="0">
              <a:solidFill>
                <a:schemeClr val="accent4"/>
              </a:solidFill>
            </a:endParaRPr>
          </a:p>
        </p:txBody>
      </p:sp>
      <p:cxnSp>
        <p:nvCxnSpPr>
          <p:cNvPr id="9" name="直線矢印コネクタ 8"/>
          <p:cNvCxnSpPr/>
          <p:nvPr/>
        </p:nvCxnSpPr>
        <p:spPr>
          <a:xfrm flipV="1">
            <a:off x="3347864" y="2636912"/>
            <a:ext cx="2880320" cy="64522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角丸四角形吹き出し 12"/>
          <p:cNvSpPr/>
          <p:nvPr/>
        </p:nvSpPr>
        <p:spPr>
          <a:xfrm flipH="1">
            <a:off x="395536" y="1484784"/>
            <a:ext cx="2665413" cy="1152525"/>
          </a:xfrm>
          <a:prstGeom prst="wedgeRoundRectCallout">
            <a:avLst>
              <a:gd name="adj1" fmla="val 38217"/>
              <a:gd name="adj2" fmla="val 49764"/>
              <a:gd name="adj3" fmla="val 16667"/>
            </a:avLst>
          </a:prstGeom>
          <a:solidFill>
            <a:srgbClr val="FF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dirty="0" smtClean="0">
                <a:solidFill>
                  <a:schemeClr val="accent4"/>
                </a:solidFill>
              </a:rPr>
              <a:t>「りんご」って</a:t>
            </a:r>
            <a:r>
              <a:rPr lang="ja-JP" altLang="en-US" sz="3200" dirty="0">
                <a:solidFill>
                  <a:schemeClr val="accent4"/>
                </a:solidFill>
              </a:rPr>
              <a:t>いうんだな・・</a:t>
            </a:r>
            <a:endParaRPr lang="en-US" altLang="ja-JP" sz="3200" dirty="0">
              <a:solidFill>
                <a:schemeClr val="accent4"/>
              </a:solidFill>
            </a:endParaRPr>
          </a:p>
        </p:txBody>
      </p:sp>
      <p:sp>
        <p:nvSpPr>
          <p:cNvPr id="14" name="円/楕円 13"/>
          <p:cNvSpPr/>
          <p:nvPr/>
        </p:nvSpPr>
        <p:spPr>
          <a:xfrm flipH="1">
            <a:off x="1907704" y="2780928"/>
            <a:ext cx="214312" cy="196850"/>
          </a:xfrm>
          <a:prstGeom prst="ellipse">
            <a:avLst/>
          </a:prstGeom>
          <a:solidFill>
            <a:srgbClr val="FF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2" name="グループ化 17"/>
          <p:cNvGrpSpPr>
            <a:grpSpLocks/>
          </p:cNvGrpSpPr>
          <p:nvPr/>
        </p:nvGrpSpPr>
        <p:grpSpPr bwMode="auto">
          <a:xfrm rot="656102">
            <a:off x="6339880" y="1687208"/>
            <a:ext cx="1574800" cy="2087562"/>
            <a:chOff x="6804025" y="2781300"/>
            <a:chExt cx="1574800" cy="2087563"/>
          </a:xfrm>
        </p:grpSpPr>
        <p:sp>
          <p:nvSpPr>
            <p:cNvPr id="21526"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527"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1528"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1529"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1530"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1531"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3" name="グループ化 10"/>
          <p:cNvGrpSpPr>
            <a:grpSpLocks/>
          </p:cNvGrpSpPr>
          <p:nvPr/>
        </p:nvGrpSpPr>
        <p:grpSpPr bwMode="auto">
          <a:xfrm rot="2297674">
            <a:off x="1990640" y="2961054"/>
            <a:ext cx="1214437" cy="1154113"/>
            <a:chOff x="3419475" y="5157788"/>
            <a:chExt cx="1512888" cy="1439862"/>
          </a:xfrm>
        </p:grpSpPr>
        <p:sp>
          <p:nvSpPr>
            <p:cNvPr id="2152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52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152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152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524"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1525"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cxnSp>
        <p:nvCxnSpPr>
          <p:cNvPr id="40" name="直線矢印コネクタ 39"/>
          <p:cNvCxnSpPr/>
          <p:nvPr/>
        </p:nvCxnSpPr>
        <p:spPr>
          <a:xfrm flipH="1">
            <a:off x="5076056" y="2852936"/>
            <a:ext cx="1214438" cy="936104"/>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275856" y="3573016"/>
            <a:ext cx="1080120" cy="36004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4" name="グループ化 25"/>
          <p:cNvGrpSpPr>
            <a:grpSpLocks/>
          </p:cNvGrpSpPr>
          <p:nvPr/>
        </p:nvGrpSpPr>
        <p:grpSpPr bwMode="auto">
          <a:xfrm>
            <a:off x="4427984" y="3717032"/>
            <a:ext cx="714375" cy="714375"/>
            <a:chOff x="4572000" y="4437063"/>
            <a:chExt cx="714375" cy="714375"/>
          </a:xfrm>
        </p:grpSpPr>
        <p:sp>
          <p:nvSpPr>
            <p:cNvPr id="48" name="円/楕円 47"/>
            <p:cNvSpPr/>
            <p:nvPr/>
          </p:nvSpPr>
          <p:spPr>
            <a:xfrm>
              <a:off x="4572000" y="4508500"/>
              <a:ext cx="714375" cy="642938"/>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9" name="フリーフォーム 48"/>
            <p:cNvSpPr/>
            <p:nvPr/>
          </p:nvSpPr>
          <p:spPr>
            <a:xfrm>
              <a:off x="4859338" y="4437063"/>
              <a:ext cx="76200" cy="246062"/>
            </a:xfrm>
            <a:custGeom>
              <a:avLst/>
              <a:gdLst>
                <a:gd name="connsiteX0" fmla="*/ 0 w 76398"/>
                <a:gd name="connsiteY0" fmla="*/ 0 h 245660"/>
                <a:gd name="connsiteX1" fmla="*/ 54591 w 76398"/>
                <a:gd name="connsiteY1" fmla="*/ 13648 h 245660"/>
                <a:gd name="connsiteX2" fmla="*/ 68239 w 76398"/>
                <a:gd name="connsiteY2" fmla="*/ 54591 h 245660"/>
                <a:gd name="connsiteX3" fmla="*/ 40943 w 76398"/>
                <a:gd name="connsiteY3" fmla="*/ 245660 h 245660"/>
              </a:gdLst>
              <a:ahLst/>
              <a:cxnLst>
                <a:cxn ang="0">
                  <a:pos x="connsiteX0" y="connsiteY0"/>
                </a:cxn>
                <a:cxn ang="0">
                  <a:pos x="connsiteX1" y="connsiteY1"/>
                </a:cxn>
                <a:cxn ang="0">
                  <a:pos x="connsiteX2" y="connsiteY2"/>
                </a:cxn>
                <a:cxn ang="0">
                  <a:pos x="connsiteX3" y="connsiteY3"/>
                </a:cxn>
              </a:cxnLst>
              <a:rect l="l" t="t" r="r" b="b"/>
              <a:pathLst>
                <a:path w="76398" h="245660">
                  <a:moveTo>
                    <a:pt x="0" y="0"/>
                  </a:moveTo>
                  <a:cubicBezTo>
                    <a:pt x="18197" y="4549"/>
                    <a:pt x="39944" y="1931"/>
                    <a:pt x="54591" y="13648"/>
                  </a:cubicBezTo>
                  <a:cubicBezTo>
                    <a:pt x="65825" y="22635"/>
                    <a:pt x="68239" y="40205"/>
                    <a:pt x="68239" y="54591"/>
                  </a:cubicBezTo>
                  <a:cubicBezTo>
                    <a:pt x="68239" y="199516"/>
                    <a:pt x="76398" y="174750"/>
                    <a:pt x="40943" y="24566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50" name="角丸四角形吹き出し 49"/>
          <p:cNvSpPr/>
          <p:nvPr/>
        </p:nvSpPr>
        <p:spPr>
          <a:xfrm>
            <a:off x="5508104" y="3717032"/>
            <a:ext cx="1428750" cy="642937"/>
          </a:xfrm>
          <a:prstGeom prst="wedgeRoundRectCallout">
            <a:avLst>
              <a:gd name="adj1" fmla="val 30314"/>
              <a:gd name="adj2" fmla="val -69108"/>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rPr>
              <a:t>りんご</a:t>
            </a:r>
          </a:p>
        </p:txBody>
      </p:sp>
      <p:sp>
        <p:nvSpPr>
          <p:cNvPr id="33" name="テキスト ボックス 6"/>
          <p:cNvSpPr txBox="1">
            <a:spLocks noChangeArrowheads="1"/>
          </p:cNvSpPr>
          <p:nvPr/>
        </p:nvSpPr>
        <p:spPr bwMode="auto">
          <a:xfrm>
            <a:off x="1979712" y="260648"/>
            <a:ext cx="5256113" cy="769938"/>
          </a:xfrm>
          <a:prstGeom prst="rect">
            <a:avLst/>
          </a:prstGeom>
          <a:solidFill>
            <a:srgbClr val="CCFFFF"/>
          </a:solidFill>
          <a:ln w="38100">
            <a:noFill/>
            <a:miter lim="800000"/>
            <a:headEnd/>
            <a:tailEnd/>
          </a:ln>
        </p:spPr>
        <p:txBody>
          <a:bodyPr wrap="square">
            <a:spAutoFit/>
          </a:bodyPr>
          <a:lstStyle/>
          <a:p>
            <a:pPr>
              <a:spcBef>
                <a:spcPct val="50000"/>
              </a:spcBef>
              <a:defRPr/>
            </a:pPr>
            <a:r>
              <a:rPr lang="ja-JP" altLang="en-US" sz="4400" dirty="0">
                <a:ea typeface="ＭＳ Ｐゴシック" pitchFamily="50" charset="-128"/>
              </a:rPr>
              <a:t>　　　</a:t>
            </a:r>
            <a:r>
              <a:rPr lang="ja-JP" altLang="en-US" sz="4400" dirty="0" smtClean="0"/>
              <a:t>名詞</a:t>
            </a:r>
            <a:r>
              <a:rPr lang="ja-JP" altLang="en-US" sz="4400" dirty="0" smtClean="0">
                <a:ea typeface="ＭＳ Ｐゴシック" pitchFamily="50" charset="-128"/>
              </a:rPr>
              <a:t>の習得</a:t>
            </a:r>
            <a:endParaRPr lang="ja-JP" altLang="en-US" sz="4000" dirty="0">
              <a:ea typeface="ＭＳ Ｐゴシック" pitchFamily="50" charset="-128"/>
            </a:endParaRPr>
          </a:p>
        </p:txBody>
      </p:sp>
      <p:sp>
        <p:nvSpPr>
          <p:cNvPr id="27" name="テキスト ボックス 26"/>
          <p:cNvSpPr txBox="1"/>
          <p:nvPr/>
        </p:nvSpPr>
        <p:spPr>
          <a:xfrm>
            <a:off x="323528" y="4149080"/>
            <a:ext cx="3024336" cy="584775"/>
          </a:xfrm>
          <a:prstGeom prst="rect">
            <a:avLst/>
          </a:prstGeom>
          <a:noFill/>
        </p:spPr>
        <p:txBody>
          <a:bodyPr wrap="square" rtlCol="0">
            <a:spAutoFit/>
          </a:bodyPr>
          <a:lstStyle/>
          <a:p>
            <a:r>
              <a:rPr lang="ja-JP" altLang="en-US" sz="3200" dirty="0" smtClean="0">
                <a:solidFill>
                  <a:srgbClr val="990000"/>
                </a:solidFill>
              </a:rPr>
              <a:t>即時マッピング</a:t>
            </a:r>
            <a:endParaRPr kumimoji="1" lang="ja-JP" altLang="en-US" sz="3200" dirty="0"/>
          </a:p>
        </p:txBody>
      </p:sp>
      <p:grpSp>
        <p:nvGrpSpPr>
          <p:cNvPr id="28" name="グループ化 27"/>
          <p:cNvGrpSpPr/>
          <p:nvPr/>
        </p:nvGrpSpPr>
        <p:grpSpPr>
          <a:xfrm>
            <a:off x="827581" y="2996952"/>
            <a:ext cx="648072" cy="864097"/>
            <a:chOff x="7884423" y="2492375"/>
            <a:chExt cx="647403" cy="918111"/>
          </a:xfrm>
          <a:effectLst>
            <a:outerShdw blurRad="50800" dist="38100" dir="2700000" algn="tl" rotWithShape="0">
              <a:prstClr val="black">
                <a:alpha val="40000"/>
              </a:prstClr>
            </a:outerShdw>
          </a:effectLst>
        </p:grpSpPr>
        <p:grpSp>
          <p:nvGrpSpPr>
            <p:cNvPr id="29" name="グループ化 17"/>
            <p:cNvGrpSpPr/>
            <p:nvPr/>
          </p:nvGrpSpPr>
          <p:grpSpPr>
            <a:xfrm>
              <a:off x="7884423" y="2492375"/>
              <a:ext cx="647403" cy="918111"/>
              <a:chOff x="7884423" y="2492375"/>
              <a:chExt cx="647403" cy="918111"/>
            </a:xfrm>
          </p:grpSpPr>
          <p:sp>
            <p:nvSpPr>
              <p:cNvPr id="31" name="Rectangle 5"/>
              <p:cNvSpPr>
                <a:spLocks noChangeArrowheads="1"/>
              </p:cNvSpPr>
              <p:nvPr/>
            </p:nvSpPr>
            <p:spPr bwMode="auto">
              <a:xfrm>
                <a:off x="7884423" y="2636839"/>
                <a:ext cx="647403" cy="773647"/>
              </a:xfrm>
              <a:prstGeom prst="rect">
                <a:avLst/>
              </a:prstGeom>
              <a:solidFill>
                <a:srgbClr val="CCFFFF"/>
              </a:solidFill>
              <a:ln w="9525">
                <a:solidFill>
                  <a:schemeClr val="tx1"/>
                </a:solidFill>
                <a:miter lim="800000"/>
                <a:headEnd/>
                <a:tailEnd/>
              </a:ln>
            </p:spPr>
            <p:txBody>
              <a:bodyPr wrap="none" anchor="ctr"/>
              <a:lstStyle/>
              <a:p>
                <a:endParaRPr lang="ja-JP" altLang="en-US"/>
              </a:p>
            </p:txBody>
          </p:sp>
          <p:sp>
            <p:nvSpPr>
              <p:cNvPr id="32" name="AutoShape 6"/>
              <p:cNvSpPr>
                <a:spLocks noChangeArrowheads="1"/>
              </p:cNvSpPr>
              <p:nvPr/>
            </p:nvSpPr>
            <p:spPr bwMode="auto">
              <a:xfrm rot="18844264">
                <a:off x="8076406" y="2659857"/>
                <a:ext cx="449263" cy="114300"/>
              </a:xfrm>
              <a:prstGeom prst="leftArrowCallout">
                <a:avLst>
                  <a:gd name="adj1" fmla="val 25000"/>
                  <a:gd name="adj2" fmla="val 12500"/>
                  <a:gd name="adj3" fmla="val 65509"/>
                  <a:gd name="adj4" fmla="val 66667"/>
                </a:avLst>
              </a:prstGeom>
              <a:solidFill>
                <a:srgbClr val="FF0000"/>
              </a:solidFill>
              <a:ln w="9525">
                <a:solidFill>
                  <a:schemeClr val="tx1"/>
                </a:solidFill>
                <a:miter lim="800000"/>
                <a:headEnd/>
                <a:tailEnd/>
              </a:ln>
            </p:spPr>
            <p:txBody>
              <a:bodyPr wrap="none" anchor="ctr"/>
              <a:lstStyle/>
              <a:p>
                <a:endParaRPr lang="ja-JP" altLang="en-US"/>
              </a:p>
            </p:txBody>
          </p:sp>
        </p:grpSp>
        <p:sp>
          <p:nvSpPr>
            <p:cNvPr id="30" name="Oval 7"/>
            <p:cNvSpPr>
              <a:spLocks noChangeArrowheads="1"/>
            </p:cNvSpPr>
            <p:nvPr/>
          </p:nvSpPr>
          <p:spPr bwMode="auto">
            <a:xfrm>
              <a:off x="8101013" y="2781300"/>
              <a:ext cx="142875" cy="142875"/>
            </a:xfrm>
            <a:prstGeom prst="ellipse">
              <a:avLst/>
            </a:prstGeom>
            <a:noFill/>
            <a:ln w="19050">
              <a:solidFill>
                <a:schemeClr val="tx1"/>
              </a:solidFill>
              <a:round/>
              <a:headEnd/>
              <a:tailEnd/>
            </a:ln>
          </p:spPr>
          <p:txBody>
            <a:bodyPr wrap="none" anchor="ctr"/>
            <a:lstStyle/>
            <a:p>
              <a:endParaRPr lang="ja-JP" altLang="en-US"/>
            </a:p>
          </p:txBody>
        </p:sp>
      </p:grpSp>
      <p:sp>
        <p:nvSpPr>
          <p:cNvPr id="34" name="テキスト ボックス 33"/>
          <p:cNvSpPr txBox="1"/>
          <p:nvPr/>
        </p:nvSpPr>
        <p:spPr>
          <a:xfrm>
            <a:off x="323528" y="4653136"/>
            <a:ext cx="8064896" cy="523220"/>
          </a:xfrm>
          <a:prstGeom prst="rect">
            <a:avLst/>
          </a:prstGeom>
          <a:noFill/>
        </p:spPr>
        <p:txBody>
          <a:bodyPr wrap="square" rtlCol="0">
            <a:spAutoFit/>
          </a:bodyPr>
          <a:lstStyle/>
          <a:p>
            <a:r>
              <a:rPr lang="ja-JP" altLang="en-US" sz="2800" b="1" u="sng" dirty="0" smtClean="0">
                <a:solidFill>
                  <a:srgbClr val="FF0000"/>
                </a:solidFill>
              </a:rPr>
              <a:t>！</a:t>
            </a:r>
            <a:r>
              <a:rPr lang="ja-JP" altLang="en-US" sz="2800" u="sng" dirty="0" smtClean="0"/>
              <a:t>モノの名前は、たった１回の経験で学習される</a:t>
            </a:r>
            <a:endParaRPr kumimoji="1" lang="ja-JP" altLang="en-US" sz="2800" u="sng" dirty="0"/>
          </a:p>
        </p:txBody>
      </p:sp>
      <p:sp>
        <p:nvSpPr>
          <p:cNvPr id="35" name="テキスト ボックス 6"/>
          <p:cNvSpPr txBox="1">
            <a:spLocks noChangeArrowheads="1"/>
          </p:cNvSpPr>
          <p:nvPr/>
        </p:nvSpPr>
        <p:spPr bwMode="auto">
          <a:xfrm>
            <a:off x="467544" y="5517232"/>
            <a:ext cx="8352928" cy="646331"/>
          </a:xfrm>
          <a:prstGeom prst="rect">
            <a:avLst/>
          </a:prstGeom>
          <a:solidFill>
            <a:srgbClr val="FFCCFF"/>
          </a:solidFill>
          <a:ln w="38100">
            <a:noFill/>
            <a:miter lim="800000"/>
            <a:headEnd/>
            <a:tailEnd/>
          </a:ln>
          <a:effectLst>
            <a:softEdge rad="63500"/>
          </a:effectLst>
        </p:spPr>
        <p:txBody>
          <a:bodyPr wrap="square">
            <a:spAutoFit/>
          </a:bodyPr>
          <a:lstStyle/>
          <a:p>
            <a:pPr>
              <a:spcBef>
                <a:spcPct val="50000"/>
              </a:spcBef>
              <a:defRPr/>
            </a:pPr>
            <a:r>
              <a:rPr lang="ja-JP" altLang="en-US" sz="3600" dirty="0"/>
              <a:t>「</a:t>
            </a:r>
            <a:r>
              <a:rPr lang="ja-JP" altLang="en-US" sz="3600" dirty="0" smtClean="0"/>
              <a:t>制約」という“思い込み”により可能となる</a:t>
            </a:r>
            <a:endParaRPr lang="ja-JP" altLang="en-US" sz="3200" dirty="0">
              <a:ea typeface="ＭＳ Ｐゴシック" pitchFamily="50" charset="-128"/>
            </a:endParaRPr>
          </a:p>
        </p:txBody>
      </p:sp>
      <p:sp>
        <p:nvSpPr>
          <p:cNvPr id="36" name="下矢印 35"/>
          <p:cNvSpPr/>
          <p:nvPr/>
        </p:nvSpPr>
        <p:spPr>
          <a:xfrm>
            <a:off x="4211960" y="5229200"/>
            <a:ext cx="360040" cy="36004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22608" y="6139016"/>
            <a:ext cx="8064896" cy="523220"/>
          </a:xfrm>
          <a:prstGeom prst="rect">
            <a:avLst/>
          </a:prstGeom>
          <a:noFill/>
        </p:spPr>
        <p:txBody>
          <a:bodyPr wrap="square" rtlCol="0">
            <a:spAutoFit/>
          </a:bodyPr>
          <a:lstStyle/>
          <a:p>
            <a:r>
              <a:rPr lang="ja-JP" altLang="en-US" sz="2800" dirty="0" smtClean="0"/>
              <a:t>ｅｘ．言われた名前は、そのモノの形全体をさしている</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dissolve">
                                      <p:cBhvr>
                                        <p:cTn id="13" dur="500"/>
                                        <p:tgtEl>
                                          <p:spTgt spid="40"/>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dissolve">
                                      <p:cBhvr>
                                        <p:cTn id="19" dur="500"/>
                                        <p:tgtEl>
                                          <p:spTgt spid="44"/>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dissolv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dissolv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dissolv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dissolve">
                                      <p:cBhvr>
                                        <p:cTn id="60" dur="500"/>
                                        <p:tgtEl>
                                          <p:spTgt spid="36"/>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dissolv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dissolve">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3" grpId="0" animBg="1"/>
      <p:bldP spid="14" grpId="0" animBg="1"/>
      <p:bldP spid="50" grpId="0" animBg="1"/>
      <p:bldP spid="27" grpId="0"/>
      <p:bldP spid="34" grpId="0"/>
      <p:bldP spid="35" grpId="0" animBg="1"/>
      <p:bldP spid="36" grpId="0" animBg="1"/>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188640"/>
            <a:ext cx="3816424" cy="646331"/>
          </a:xfrm>
          <a:prstGeom prst="rect">
            <a:avLst/>
          </a:prstGeom>
          <a:noFill/>
          <a:effectLst>
            <a:softEdge rad="63500"/>
          </a:effectLst>
        </p:spPr>
        <p:txBody>
          <a:bodyPr wrap="square" rtlCol="0">
            <a:spAutoFit/>
          </a:bodyPr>
          <a:lstStyle/>
          <a:p>
            <a:r>
              <a:rPr kumimoji="1" lang="ja-JP" altLang="en-US" sz="3600" dirty="0" smtClean="0"/>
              <a:t>しかし動詞は・・</a:t>
            </a:r>
            <a:endParaRPr kumimoji="1" lang="ja-JP" altLang="en-US" sz="3600" dirty="0"/>
          </a:p>
        </p:txBody>
      </p:sp>
      <p:sp>
        <p:nvSpPr>
          <p:cNvPr id="5" name="テキスト ボックス 4"/>
          <p:cNvSpPr txBox="1"/>
          <p:nvPr/>
        </p:nvSpPr>
        <p:spPr>
          <a:xfrm>
            <a:off x="827584" y="980728"/>
            <a:ext cx="7704856" cy="707886"/>
          </a:xfrm>
          <a:prstGeom prst="rect">
            <a:avLst/>
          </a:prstGeom>
          <a:solidFill>
            <a:srgbClr val="FFFF66"/>
          </a:solidFill>
          <a:effectLst/>
        </p:spPr>
        <p:txBody>
          <a:bodyPr wrap="square" rtlCol="0">
            <a:spAutoFit/>
          </a:bodyPr>
          <a:lstStyle/>
          <a:p>
            <a:r>
              <a:rPr lang="ja-JP" altLang="en-US" sz="4000" dirty="0" smtClean="0"/>
              <a:t>名詞のようにすぐには覚えられない</a:t>
            </a:r>
            <a:endParaRPr kumimoji="1" lang="ja-JP" altLang="en-US" sz="4000" dirty="0"/>
          </a:p>
        </p:txBody>
      </p:sp>
      <p:sp>
        <p:nvSpPr>
          <p:cNvPr id="7" name="テキスト ボックス 6"/>
          <p:cNvSpPr txBox="1"/>
          <p:nvPr/>
        </p:nvSpPr>
        <p:spPr>
          <a:xfrm>
            <a:off x="2195736" y="1844824"/>
            <a:ext cx="4968552" cy="646331"/>
          </a:xfrm>
          <a:prstGeom prst="rect">
            <a:avLst/>
          </a:prstGeom>
          <a:solidFill>
            <a:srgbClr val="CCFFFF"/>
          </a:solidFill>
          <a:effectLst>
            <a:softEdge rad="127000"/>
          </a:effectLst>
        </p:spPr>
        <p:txBody>
          <a:bodyPr wrap="square" rtlCol="0">
            <a:spAutoFit/>
          </a:bodyPr>
          <a:lstStyle/>
          <a:p>
            <a:r>
              <a:rPr lang="ja-JP" altLang="en-US" sz="3600" dirty="0" smtClean="0">
                <a:solidFill>
                  <a:schemeClr val="accent4"/>
                </a:solidFill>
              </a:rPr>
              <a:t>即時マッピングできない</a:t>
            </a:r>
            <a:endParaRPr kumimoji="1" lang="ja-JP" altLang="en-US" sz="3600" dirty="0">
              <a:solidFill>
                <a:schemeClr val="accent4"/>
              </a:solidFill>
            </a:endParaRPr>
          </a:p>
        </p:txBody>
      </p:sp>
      <p:sp>
        <p:nvSpPr>
          <p:cNvPr id="8" name="テキスト ボックス 7"/>
          <p:cNvSpPr txBox="1"/>
          <p:nvPr/>
        </p:nvSpPr>
        <p:spPr>
          <a:xfrm>
            <a:off x="539552" y="5229200"/>
            <a:ext cx="8280920" cy="1323439"/>
          </a:xfrm>
          <a:prstGeom prst="rect">
            <a:avLst/>
          </a:prstGeom>
          <a:solidFill>
            <a:srgbClr val="CCFF99"/>
          </a:solidFill>
          <a:effectLst>
            <a:softEdge rad="127000"/>
          </a:effectLst>
        </p:spPr>
        <p:txBody>
          <a:bodyPr wrap="square" rtlCol="0">
            <a:spAutoFit/>
          </a:bodyPr>
          <a:lstStyle/>
          <a:p>
            <a:r>
              <a:rPr lang="ja-JP" altLang="en-US" sz="4000" dirty="0" smtClean="0"/>
              <a:t>　それでもなぜ</a:t>
            </a:r>
            <a:endParaRPr lang="en-US" altLang="ja-JP" sz="4000" dirty="0" smtClean="0"/>
          </a:p>
          <a:p>
            <a:r>
              <a:rPr kumimoji="1" lang="ja-JP" altLang="en-US" sz="4000" dirty="0" smtClean="0"/>
              <a:t>　　　　　　　動詞は習得しずらいのか</a:t>
            </a:r>
            <a:endParaRPr kumimoji="1" lang="ja-JP" altLang="en-US" sz="4000" dirty="0"/>
          </a:p>
        </p:txBody>
      </p:sp>
      <p:grpSp>
        <p:nvGrpSpPr>
          <p:cNvPr id="10" name="グループ化 9"/>
          <p:cNvGrpSpPr/>
          <p:nvPr/>
        </p:nvGrpSpPr>
        <p:grpSpPr>
          <a:xfrm>
            <a:off x="7308304" y="1700808"/>
            <a:ext cx="648072" cy="864097"/>
            <a:chOff x="7884423" y="2492375"/>
            <a:chExt cx="647403" cy="918111"/>
          </a:xfrm>
          <a:effectLst>
            <a:outerShdw blurRad="50800" dist="38100" dir="2700000" algn="tl" rotWithShape="0">
              <a:prstClr val="black">
                <a:alpha val="40000"/>
              </a:prstClr>
            </a:outerShdw>
          </a:effectLst>
        </p:grpSpPr>
        <p:grpSp>
          <p:nvGrpSpPr>
            <p:cNvPr id="11" name="グループ化 17"/>
            <p:cNvGrpSpPr/>
            <p:nvPr/>
          </p:nvGrpSpPr>
          <p:grpSpPr>
            <a:xfrm>
              <a:off x="7884423" y="2492375"/>
              <a:ext cx="647403" cy="918111"/>
              <a:chOff x="7884423" y="2492375"/>
              <a:chExt cx="647403" cy="918111"/>
            </a:xfrm>
          </p:grpSpPr>
          <p:sp>
            <p:nvSpPr>
              <p:cNvPr id="13" name="Rectangle 5"/>
              <p:cNvSpPr>
                <a:spLocks noChangeArrowheads="1"/>
              </p:cNvSpPr>
              <p:nvPr/>
            </p:nvSpPr>
            <p:spPr bwMode="auto">
              <a:xfrm>
                <a:off x="7884423" y="2636839"/>
                <a:ext cx="647403" cy="773647"/>
              </a:xfrm>
              <a:prstGeom prst="rect">
                <a:avLst/>
              </a:prstGeom>
              <a:solidFill>
                <a:srgbClr val="CCFFFF"/>
              </a:solidFill>
              <a:ln w="9525">
                <a:solidFill>
                  <a:schemeClr val="tx1"/>
                </a:solidFill>
                <a:miter lim="800000"/>
                <a:headEnd/>
                <a:tailEnd/>
              </a:ln>
            </p:spPr>
            <p:txBody>
              <a:bodyPr wrap="none" anchor="ctr"/>
              <a:lstStyle/>
              <a:p>
                <a:endParaRPr lang="ja-JP" altLang="en-US"/>
              </a:p>
            </p:txBody>
          </p:sp>
          <p:sp>
            <p:nvSpPr>
              <p:cNvPr id="14" name="AutoShape 6"/>
              <p:cNvSpPr>
                <a:spLocks noChangeArrowheads="1"/>
              </p:cNvSpPr>
              <p:nvPr/>
            </p:nvSpPr>
            <p:spPr bwMode="auto">
              <a:xfrm rot="18844264">
                <a:off x="8076406" y="2659857"/>
                <a:ext cx="449263" cy="114300"/>
              </a:xfrm>
              <a:prstGeom prst="leftArrowCallout">
                <a:avLst>
                  <a:gd name="adj1" fmla="val 25000"/>
                  <a:gd name="adj2" fmla="val 12500"/>
                  <a:gd name="adj3" fmla="val 65509"/>
                  <a:gd name="adj4" fmla="val 66667"/>
                </a:avLst>
              </a:prstGeom>
              <a:solidFill>
                <a:srgbClr val="FF0000"/>
              </a:solidFill>
              <a:ln w="9525">
                <a:solidFill>
                  <a:schemeClr val="tx1"/>
                </a:solidFill>
                <a:miter lim="800000"/>
                <a:headEnd/>
                <a:tailEnd/>
              </a:ln>
            </p:spPr>
            <p:txBody>
              <a:bodyPr wrap="none" anchor="ctr"/>
              <a:lstStyle/>
              <a:p>
                <a:endParaRPr lang="ja-JP" altLang="en-US"/>
              </a:p>
            </p:txBody>
          </p:sp>
        </p:grpSp>
        <p:sp>
          <p:nvSpPr>
            <p:cNvPr id="12" name="Oval 7"/>
            <p:cNvSpPr>
              <a:spLocks noChangeArrowheads="1"/>
            </p:cNvSpPr>
            <p:nvPr/>
          </p:nvSpPr>
          <p:spPr bwMode="auto">
            <a:xfrm>
              <a:off x="8101013" y="2781300"/>
              <a:ext cx="142875" cy="142875"/>
            </a:xfrm>
            <a:prstGeom prst="ellipse">
              <a:avLst/>
            </a:prstGeom>
            <a:noFill/>
            <a:ln w="19050">
              <a:solidFill>
                <a:schemeClr val="tx1"/>
              </a:solidFill>
              <a:round/>
              <a:headEnd/>
              <a:tailEnd/>
            </a:ln>
          </p:spPr>
          <p:txBody>
            <a:bodyPr wrap="none" anchor="ctr"/>
            <a:lstStyle/>
            <a:p>
              <a:endParaRPr lang="ja-JP" altLang="en-US"/>
            </a:p>
          </p:txBody>
        </p:sp>
      </p:grpSp>
      <p:sp>
        <p:nvSpPr>
          <p:cNvPr id="15" name="乗算記号 14"/>
          <p:cNvSpPr/>
          <p:nvPr/>
        </p:nvSpPr>
        <p:spPr>
          <a:xfrm>
            <a:off x="7164288" y="1844824"/>
            <a:ext cx="936104" cy="864096"/>
          </a:xfrm>
          <a:prstGeom prst="mathMultiply">
            <a:avLst>
              <a:gd name="adj1" fmla="val 189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51520" y="2636912"/>
            <a:ext cx="8640960" cy="1754326"/>
          </a:xfrm>
          <a:prstGeom prst="rect">
            <a:avLst/>
          </a:prstGeom>
          <a:solidFill>
            <a:srgbClr val="FFCCFF"/>
          </a:solidFill>
          <a:effectLst>
            <a:softEdge rad="317500"/>
          </a:effectLst>
        </p:spPr>
        <p:txBody>
          <a:bodyPr wrap="square" rtlCol="0">
            <a:spAutoFit/>
          </a:bodyPr>
          <a:lstStyle/>
          <a:p>
            <a:r>
              <a:rPr kumimoji="1" lang="ja-JP" altLang="en-US" sz="3600" dirty="0" smtClean="0"/>
              <a:t>母親からの子どもへの言葉かけは、</a:t>
            </a:r>
            <a:endParaRPr kumimoji="1" lang="en-US" altLang="ja-JP" sz="3600" dirty="0" smtClean="0"/>
          </a:p>
          <a:p>
            <a:r>
              <a:rPr lang="ja-JP" altLang="en-US" sz="3600" dirty="0" smtClean="0"/>
              <a:t>　場面によっては、名詞より動詞の方が多い　　</a:t>
            </a:r>
            <a:endParaRPr lang="en-US" altLang="ja-JP" sz="3600" dirty="0" smtClean="0"/>
          </a:p>
          <a:p>
            <a:r>
              <a:rPr lang="ja-JP" altLang="en-US" sz="3600" dirty="0" smtClean="0"/>
              <a:t>　　　　　　ことがわかっている</a:t>
            </a:r>
            <a:r>
              <a:rPr lang="ja-JP" altLang="en-US" sz="2800" dirty="0" smtClean="0"/>
              <a:t>（小椋の研究より）</a:t>
            </a:r>
            <a:endParaRPr kumimoji="1" lang="ja-JP" altLang="en-US" sz="3600" dirty="0"/>
          </a:p>
        </p:txBody>
      </p:sp>
      <p:grpSp>
        <p:nvGrpSpPr>
          <p:cNvPr id="17" name="グループ化 16"/>
          <p:cNvGrpSpPr/>
          <p:nvPr/>
        </p:nvGrpSpPr>
        <p:grpSpPr>
          <a:xfrm rot="565840">
            <a:off x="6715334" y="4479441"/>
            <a:ext cx="576064" cy="720080"/>
            <a:chOff x="6698508" y="4454799"/>
            <a:chExt cx="941388" cy="1293813"/>
          </a:xfrm>
        </p:grpSpPr>
        <p:grpSp>
          <p:nvGrpSpPr>
            <p:cNvPr id="18" name="グループ化 21"/>
            <p:cNvGrpSpPr>
              <a:grpSpLocks/>
            </p:cNvGrpSpPr>
            <p:nvPr/>
          </p:nvGrpSpPr>
          <p:grpSpPr bwMode="auto">
            <a:xfrm rot="272773" flipH="1">
              <a:off x="6698508" y="4454799"/>
              <a:ext cx="941388" cy="1293813"/>
              <a:chOff x="1112756" y="2706230"/>
              <a:chExt cx="1695716" cy="2191469"/>
            </a:xfrm>
          </p:grpSpPr>
          <p:grpSp>
            <p:nvGrpSpPr>
              <p:cNvPr id="20" name="グループ化 20"/>
              <p:cNvGrpSpPr>
                <a:grpSpLocks/>
              </p:cNvGrpSpPr>
              <p:nvPr/>
            </p:nvGrpSpPr>
            <p:grpSpPr bwMode="auto">
              <a:xfrm>
                <a:off x="1484492" y="2810137"/>
                <a:ext cx="1206737" cy="2087562"/>
                <a:chOff x="1484492" y="2810137"/>
                <a:chExt cx="1206737" cy="2087562"/>
              </a:xfrm>
            </p:grpSpPr>
            <p:grpSp>
              <p:nvGrpSpPr>
                <p:cNvPr id="22" name="グループ化 17"/>
                <p:cNvGrpSpPr>
                  <a:grpSpLocks/>
                </p:cNvGrpSpPr>
                <p:nvPr/>
              </p:nvGrpSpPr>
              <p:grpSpPr bwMode="auto">
                <a:xfrm rot="20976945" flipH="1">
                  <a:off x="1484492" y="2810137"/>
                  <a:ext cx="1181902" cy="2087562"/>
                  <a:chOff x="6877050" y="2781300"/>
                  <a:chExt cx="1223963" cy="2087563"/>
                </a:xfrm>
              </p:grpSpPr>
              <p:sp>
                <p:nvSpPr>
                  <p:cNvPr id="24"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5"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6"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7"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23" name="円弧 22"/>
                <p:cNvSpPr/>
                <p:nvPr/>
              </p:nvSpPr>
              <p:spPr>
                <a:xfrm rot="19946740">
                  <a:off x="2116460" y="3389215"/>
                  <a:ext cx="574769" cy="43291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1" name="フリーフォーム 20"/>
              <p:cNvSpPr/>
              <p:nvPr/>
            </p:nvSpPr>
            <p:spPr>
              <a:xfrm>
                <a:off x="1112756" y="2706230"/>
                <a:ext cx="1695716" cy="1874176"/>
              </a:xfrm>
              <a:custGeom>
                <a:avLst/>
                <a:gdLst>
                  <a:gd name="connsiteX0" fmla="*/ 1485790 w 1524115"/>
                  <a:gd name="connsiteY0" fmla="*/ 464234 h 1943044"/>
                  <a:gd name="connsiteX1" fmla="*/ 1471722 w 1524115"/>
                  <a:gd name="connsiteY1" fmla="*/ 506437 h 1943044"/>
                  <a:gd name="connsiteX2" fmla="*/ 1387316 w 1524115"/>
                  <a:gd name="connsiteY2" fmla="*/ 548640 h 1943044"/>
                  <a:gd name="connsiteX3" fmla="*/ 1288842 w 1524115"/>
                  <a:gd name="connsiteY3" fmla="*/ 590843 h 1943044"/>
                  <a:gd name="connsiteX4" fmla="*/ 1246639 w 1524115"/>
                  <a:gd name="connsiteY4" fmla="*/ 618978 h 1943044"/>
                  <a:gd name="connsiteX5" fmla="*/ 1218504 w 1524115"/>
                  <a:gd name="connsiteY5" fmla="*/ 647114 h 1943044"/>
                  <a:gd name="connsiteX6" fmla="*/ 1077827 w 1524115"/>
                  <a:gd name="connsiteY6" fmla="*/ 689317 h 1943044"/>
                  <a:gd name="connsiteX7" fmla="*/ 1021556 w 1524115"/>
                  <a:gd name="connsiteY7" fmla="*/ 745588 h 1943044"/>
                  <a:gd name="connsiteX8" fmla="*/ 979353 w 1524115"/>
                  <a:gd name="connsiteY8" fmla="*/ 787791 h 1943044"/>
                  <a:gd name="connsiteX9" fmla="*/ 937150 w 1524115"/>
                  <a:gd name="connsiteY9" fmla="*/ 815926 h 1943044"/>
                  <a:gd name="connsiteX10" fmla="*/ 909015 w 1524115"/>
                  <a:gd name="connsiteY10" fmla="*/ 773723 h 1943044"/>
                  <a:gd name="connsiteX11" fmla="*/ 866811 w 1524115"/>
                  <a:gd name="connsiteY11" fmla="*/ 787791 h 1943044"/>
                  <a:gd name="connsiteX12" fmla="*/ 782405 w 1524115"/>
                  <a:gd name="connsiteY12" fmla="*/ 886265 h 1943044"/>
                  <a:gd name="connsiteX13" fmla="*/ 655796 w 1524115"/>
                  <a:gd name="connsiteY13" fmla="*/ 956603 h 1943044"/>
                  <a:gd name="connsiteX14" fmla="*/ 641728 w 1524115"/>
                  <a:gd name="connsiteY14" fmla="*/ 998806 h 1943044"/>
                  <a:gd name="connsiteX15" fmla="*/ 571390 w 1524115"/>
                  <a:gd name="connsiteY15" fmla="*/ 1069145 h 1943044"/>
                  <a:gd name="connsiteX16" fmla="*/ 557322 w 1524115"/>
                  <a:gd name="connsiteY16" fmla="*/ 1111348 h 1943044"/>
                  <a:gd name="connsiteX17" fmla="*/ 501051 w 1524115"/>
                  <a:gd name="connsiteY17" fmla="*/ 1195754 h 1943044"/>
                  <a:gd name="connsiteX18" fmla="*/ 486984 w 1524115"/>
                  <a:gd name="connsiteY18" fmla="*/ 1153551 h 1943044"/>
                  <a:gd name="connsiteX19" fmla="*/ 458848 w 1524115"/>
                  <a:gd name="connsiteY19" fmla="*/ 1181686 h 1943044"/>
                  <a:gd name="connsiteX20" fmla="*/ 430713 w 1524115"/>
                  <a:gd name="connsiteY20" fmla="*/ 1266092 h 1943044"/>
                  <a:gd name="connsiteX21" fmla="*/ 402578 w 1524115"/>
                  <a:gd name="connsiteY21" fmla="*/ 1378634 h 1943044"/>
                  <a:gd name="connsiteX22" fmla="*/ 388510 w 1524115"/>
                  <a:gd name="connsiteY22" fmla="*/ 1420837 h 1943044"/>
                  <a:gd name="connsiteX23" fmla="*/ 374442 w 1524115"/>
                  <a:gd name="connsiteY23" fmla="*/ 1477108 h 1943044"/>
                  <a:gd name="connsiteX24" fmla="*/ 346307 w 1524115"/>
                  <a:gd name="connsiteY24" fmla="*/ 1519311 h 1943044"/>
                  <a:gd name="connsiteX25" fmla="*/ 360375 w 1524115"/>
                  <a:gd name="connsiteY25" fmla="*/ 1758462 h 1943044"/>
                  <a:gd name="connsiteX26" fmla="*/ 374442 w 1524115"/>
                  <a:gd name="connsiteY26" fmla="*/ 1800665 h 1943044"/>
                  <a:gd name="connsiteX27" fmla="*/ 402578 w 1524115"/>
                  <a:gd name="connsiteY27" fmla="*/ 1828800 h 1943044"/>
                  <a:gd name="connsiteX28" fmla="*/ 416645 w 1524115"/>
                  <a:gd name="connsiteY28" fmla="*/ 1885071 h 1943044"/>
                  <a:gd name="connsiteX29" fmla="*/ 416645 w 1524115"/>
                  <a:gd name="connsiteY29" fmla="*/ 1941342 h 1943044"/>
                  <a:gd name="connsiteX30" fmla="*/ 290036 w 1524115"/>
                  <a:gd name="connsiteY30" fmla="*/ 1927274 h 1943044"/>
                  <a:gd name="connsiteX31" fmla="*/ 275968 w 1524115"/>
                  <a:gd name="connsiteY31" fmla="*/ 1885071 h 1943044"/>
                  <a:gd name="connsiteX32" fmla="*/ 233765 w 1524115"/>
                  <a:gd name="connsiteY32" fmla="*/ 1871003 h 1943044"/>
                  <a:gd name="connsiteX33" fmla="*/ 163427 w 1524115"/>
                  <a:gd name="connsiteY33" fmla="*/ 1772529 h 1943044"/>
                  <a:gd name="connsiteX34" fmla="*/ 135291 w 1524115"/>
                  <a:gd name="connsiteY34" fmla="*/ 1744394 h 1943044"/>
                  <a:gd name="connsiteX35" fmla="*/ 121224 w 1524115"/>
                  <a:gd name="connsiteY35" fmla="*/ 1702191 h 1943044"/>
                  <a:gd name="connsiteX36" fmla="*/ 107156 w 1524115"/>
                  <a:gd name="connsiteY36" fmla="*/ 1533378 h 1943044"/>
                  <a:gd name="connsiteX37" fmla="*/ 64953 w 1524115"/>
                  <a:gd name="connsiteY37" fmla="*/ 1477108 h 1943044"/>
                  <a:gd name="connsiteX38" fmla="*/ 64953 w 1524115"/>
                  <a:gd name="connsiteY38" fmla="*/ 773723 h 1943044"/>
                  <a:gd name="connsiteX39" fmla="*/ 107156 w 1524115"/>
                  <a:gd name="connsiteY39" fmla="*/ 548640 h 1943044"/>
                  <a:gd name="connsiteX40" fmla="*/ 121224 w 1524115"/>
                  <a:gd name="connsiteY40" fmla="*/ 492369 h 1943044"/>
                  <a:gd name="connsiteX41" fmla="*/ 177495 w 1524115"/>
                  <a:gd name="connsiteY41" fmla="*/ 407963 h 1943044"/>
                  <a:gd name="connsiteX42" fmla="*/ 219698 w 1524115"/>
                  <a:gd name="connsiteY42" fmla="*/ 295422 h 1943044"/>
                  <a:gd name="connsiteX43" fmla="*/ 247833 w 1524115"/>
                  <a:gd name="connsiteY43" fmla="*/ 267286 h 1943044"/>
                  <a:gd name="connsiteX44" fmla="*/ 304104 w 1524115"/>
                  <a:gd name="connsiteY44" fmla="*/ 182880 h 1943044"/>
                  <a:gd name="connsiteX45" fmla="*/ 402578 w 1524115"/>
                  <a:gd name="connsiteY45" fmla="*/ 126609 h 1943044"/>
                  <a:gd name="connsiteX46" fmla="*/ 486984 w 1524115"/>
                  <a:gd name="connsiteY46" fmla="*/ 56271 h 1943044"/>
                  <a:gd name="connsiteX47" fmla="*/ 529187 w 1524115"/>
                  <a:gd name="connsiteY47" fmla="*/ 42203 h 1943044"/>
                  <a:gd name="connsiteX48" fmla="*/ 669864 w 1524115"/>
                  <a:gd name="connsiteY48" fmla="*/ 14068 h 1943044"/>
                  <a:gd name="connsiteX49" fmla="*/ 726135 w 1524115"/>
                  <a:gd name="connsiteY49" fmla="*/ 0 h 1943044"/>
                  <a:gd name="connsiteX50" fmla="*/ 1218504 w 1524115"/>
                  <a:gd name="connsiteY50" fmla="*/ 14068 h 1943044"/>
                  <a:gd name="connsiteX51" fmla="*/ 1288842 w 1524115"/>
                  <a:gd name="connsiteY51" fmla="*/ 56271 h 1943044"/>
                  <a:gd name="connsiteX52" fmla="*/ 1373248 w 1524115"/>
                  <a:gd name="connsiteY52" fmla="*/ 98474 h 1943044"/>
                  <a:gd name="connsiteX53" fmla="*/ 1387316 w 1524115"/>
                  <a:gd name="connsiteY53" fmla="*/ 140677 h 1943044"/>
                  <a:gd name="connsiteX54" fmla="*/ 1415451 w 1524115"/>
                  <a:gd name="connsiteY54" fmla="*/ 182880 h 1943044"/>
                  <a:gd name="connsiteX55" fmla="*/ 1443587 w 1524115"/>
                  <a:gd name="connsiteY55" fmla="*/ 267286 h 1943044"/>
                  <a:gd name="connsiteX56" fmla="*/ 1457655 w 1524115"/>
                  <a:gd name="connsiteY56" fmla="*/ 309489 h 1943044"/>
                  <a:gd name="connsiteX57" fmla="*/ 1485790 w 1524115"/>
                  <a:gd name="connsiteY57" fmla="*/ 337625 h 1943044"/>
                  <a:gd name="connsiteX58" fmla="*/ 1499858 w 1524115"/>
                  <a:gd name="connsiteY58" fmla="*/ 478302 h 1943044"/>
                  <a:gd name="connsiteX59" fmla="*/ 1485790 w 1524115"/>
                  <a:gd name="connsiteY59" fmla="*/ 464234 h 194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24115" h="1943044">
                    <a:moveTo>
                      <a:pt x="1485790" y="464234"/>
                    </a:moveTo>
                    <a:cubicBezTo>
                      <a:pt x="1481101" y="468923"/>
                      <a:pt x="1480985" y="494858"/>
                      <a:pt x="1471722" y="506437"/>
                    </a:cubicBezTo>
                    <a:cubicBezTo>
                      <a:pt x="1444846" y="540032"/>
                      <a:pt x="1421295" y="531651"/>
                      <a:pt x="1387316" y="548640"/>
                    </a:cubicBezTo>
                    <a:cubicBezTo>
                      <a:pt x="1290167" y="597215"/>
                      <a:pt x="1405953" y="561565"/>
                      <a:pt x="1288842" y="590843"/>
                    </a:cubicBezTo>
                    <a:cubicBezTo>
                      <a:pt x="1274774" y="600221"/>
                      <a:pt x="1259841" y="608416"/>
                      <a:pt x="1246639" y="618978"/>
                    </a:cubicBezTo>
                    <a:cubicBezTo>
                      <a:pt x="1236282" y="627264"/>
                      <a:pt x="1230367" y="641182"/>
                      <a:pt x="1218504" y="647114"/>
                    </a:cubicBezTo>
                    <a:cubicBezTo>
                      <a:pt x="1184258" y="664237"/>
                      <a:pt x="1118211" y="679221"/>
                      <a:pt x="1077827" y="689317"/>
                    </a:cubicBezTo>
                    <a:lnTo>
                      <a:pt x="1021556" y="745588"/>
                    </a:lnTo>
                    <a:cubicBezTo>
                      <a:pt x="1007488" y="759656"/>
                      <a:pt x="995906" y="776756"/>
                      <a:pt x="979353" y="787791"/>
                    </a:cubicBezTo>
                    <a:lnTo>
                      <a:pt x="937150" y="815926"/>
                    </a:lnTo>
                    <a:cubicBezTo>
                      <a:pt x="927772" y="801858"/>
                      <a:pt x="924713" y="780002"/>
                      <a:pt x="909015" y="773723"/>
                    </a:cubicBezTo>
                    <a:cubicBezTo>
                      <a:pt x="895247" y="768216"/>
                      <a:pt x="879149" y="779565"/>
                      <a:pt x="866811" y="787791"/>
                    </a:cubicBezTo>
                    <a:cubicBezTo>
                      <a:pt x="804323" y="829449"/>
                      <a:pt x="840912" y="834259"/>
                      <a:pt x="782405" y="886265"/>
                    </a:cubicBezTo>
                    <a:cubicBezTo>
                      <a:pt x="724360" y="937860"/>
                      <a:pt x="713107" y="937499"/>
                      <a:pt x="655796" y="956603"/>
                    </a:cubicBezTo>
                    <a:cubicBezTo>
                      <a:pt x="651107" y="970671"/>
                      <a:pt x="650625" y="986943"/>
                      <a:pt x="641728" y="998806"/>
                    </a:cubicBezTo>
                    <a:cubicBezTo>
                      <a:pt x="621833" y="1025332"/>
                      <a:pt x="571390" y="1069145"/>
                      <a:pt x="571390" y="1069145"/>
                    </a:cubicBezTo>
                    <a:cubicBezTo>
                      <a:pt x="566701" y="1083213"/>
                      <a:pt x="564523" y="1098385"/>
                      <a:pt x="557322" y="1111348"/>
                    </a:cubicBezTo>
                    <a:cubicBezTo>
                      <a:pt x="540900" y="1140907"/>
                      <a:pt x="501051" y="1195754"/>
                      <a:pt x="501051" y="1195754"/>
                    </a:cubicBezTo>
                    <a:cubicBezTo>
                      <a:pt x="496362" y="1181686"/>
                      <a:pt x="501052" y="1158240"/>
                      <a:pt x="486984" y="1153551"/>
                    </a:cubicBezTo>
                    <a:cubicBezTo>
                      <a:pt x="474401" y="1149357"/>
                      <a:pt x="464780" y="1169823"/>
                      <a:pt x="458848" y="1181686"/>
                    </a:cubicBezTo>
                    <a:cubicBezTo>
                      <a:pt x="445585" y="1208212"/>
                      <a:pt x="440091" y="1237957"/>
                      <a:pt x="430713" y="1266092"/>
                    </a:cubicBezTo>
                    <a:cubicBezTo>
                      <a:pt x="398553" y="1362571"/>
                      <a:pt x="436533" y="1242812"/>
                      <a:pt x="402578" y="1378634"/>
                    </a:cubicBezTo>
                    <a:cubicBezTo>
                      <a:pt x="398982" y="1393020"/>
                      <a:pt x="392584" y="1406579"/>
                      <a:pt x="388510" y="1420837"/>
                    </a:cubicBezTo>
                    <a:cubicBezTo>
                      <a:pt x="383198" y="1439427"/>
                      <a:pt x="382058" y="1459337"/>
                      <a:pt x="374442" y="1477108"/>
                    </a:cubicBezTo>
                    <a:cubicBezTo>
                      <a:pt x="367782" y="1492648"/>
                      <a:pt x="355685" y="1505243"/>
                      <a:pt x="346307" y="1519311"/>
                    </a:cubicBezTo>
                    <a:cubicBezTo>
                      <a:pt x="350996" y="1599028"/>
                      <a:pt x="352429" y="1679003"/>
                      <a:pt x="360375" y="1758462"/>
                    </a:cubicBezTo>
                    <a:cubicBezTo>
                      <a:pt x="361850" y="1773217"/>
                      <a:pt x="366813" y="1787950"/>
                      <a:pt x="374442" y="1800665"/>
                    </a:cubicBezTo>
                    <a:cubicBezTo>
                      <a:pt x="381266" y="1812038"/>
                      <a:pt x="393199" y="1819422"/>
                      <a:pt x="402578" y="1828800"/>
                    </a:cubicBezTo>
                    <a:cubicBezTo>
                      <a:pt x="407267" y="1847557"/>
                      <a:pt x="407998" y="1867778"/>
                      <a:pt x="416645" y="1885071"/>
                    </a:cubicBezTo>
                    <a:cubicBezTo>
                      <a:pt x="441654" y="1935090"/>
                      <a:pt x="466665" y="1891322"/>
                      <a:pt x="416645" y="1941342"/>
                    </a:cubicBezTo>
                    <a:cubicBezTo>
                      <a:pt x="374442" y="1936653"/>
                      <a:pt x="329462" y="1943044"/>
                      <a:pt x="290036" y="1927274"/>
                    </a:cubicBezTo>
                    <a:cubicBezTo>
                      <a:pt x="276268" y="1921767"/>
                      <a:pt x="286453" y="1895556"/>
                      <a:pt x="275968" y="1885071"/>
                    </a:cubicBezTo>
                    <a:cubicBezTo>
                      <a:pt x="265483" y="1874586"/>
                      <a:pt x="247833" y="1875692"/>
                      <a:pt x="233765" y="1871003"/>
                    </a:cubicBezTo>
                    <a:cubicBezTo>
                      <a:pt x="211310" y="1803635"/>
                      <a:pt x="230183" y="1839284"/>
                      <a:pt x="163427" y="1772529"/>
                    </a:cubicBezTo>
                    <a:lnTo>
                      <a:pt x="135291" y="1744394"/>
                    </a:lnTo>
                    <a:cubicBezTo>
                      <a:pt x="130602" y="1730326"/>
                      <a:pt x="123184" y="1716889"/>
                      <a:pt x="121224" y="1702191"/>
                    </a:cubicBezTo>
                    <a:cubicBezTo>
                      <a:pt x="113761" y="1646220"/>
                      <a:pt x="120851" y="1588158"/>
                      <a:pt x="107156" y="1533378"/>
                    </a:cubicBezTo>
                    <a:cubicBezTo>
                      <a:pt x="101470" y="1510632"/>
                      <a:pt x="79021" y="1495865"/>
                      <a:pt x="64953" y="1477108"/>
                    </a:cubicBezTo>
                    <a:cubicBezTo>
                      <a:pt x="0" y="1217302"/>
                      <a:pt x="34345" y="1375688"/>
                      <a:pt x="64953" y="773723"/>
                    </a:cubicBezTo>
                    <a:cubicBezTo>
                      <a:pt x="74911" y="577876"/>
                      <a:pt x="78496" y="648949"/>
                      <a:pt x="107156" y="548640"/>
                    </a:cubicBezTo>
                    <a:cubicBezTo>
                      <a:pt x="112468" y="530050"/>
                      <a:pt x="112577" y="509662"/>
                      <a:pt x="121224" y="492369"/>
                    </a:cubicBezTo>
                    <a:cubicBezTo>
                      <a:pt x="136346" y="462124"/>
                      <a:pt x="177495" y="407963"/>
                      <a:pt x="177495" y="407963"/>
                    </a:cubicBezTo>
                    <a:cubicBezTo>
                      <a:pt x="189867" y="358473"/>
                      <a:pt x="190270" y="339563"/>
                      <a:pt x="219698" y="295422"/>
                    </a:cubicBezTo>
                    <a:cubicBezTo>
                      <a:pt x="227055" y="284386"/>
                      <a:pt x="240476" y="278322"/>
                      <a:pt x="247833" y="267286"/>
                    </a:cubicBezTo>
                    <a:cubicBezTo>
                      <a:pt x="286824" y="208797"/>
                      <a:pt x="258024" y="219743"/>
                      <a:pt x="304104" y="182880"/>
                    </a:cubicBezTo>
                    <a:cubicBezTo>
                      <a:pt x="414876" y="94264"/>
                      <a:pt x="267778" y="222895"/>
                      <a:pt x="402578" y="126609"/>
                    </a:cubicBezTo>
                    <a:cubicBezTo>
                      <a:pt x="475174" y="74755"/>
                      <a:pt x="412559" y="93484"/>
                      <a:pt x="486984" y="56271"/>
                    </a:cubicBezTo>
                    <a:cubicBezTo>
                      <a:pt x="500247" y="49639"/>
                      <a:pt x="514738" y="45537"/>
                      <a:pt x="529187" y="42203"/>
                    </a:cubicBezTo>
                    <a:cubicBezTo>
                      <a:pt x="575783" y="31450"/>
                      <a:pt x="623471" y="25666"/>
                      <a:pt x="669864" y="14068"/>
                    </a:cubicBezTo>
                    <a:lnTo>
                      <a:pt x="726135" y="0"/>
                    </a:lnTo>
                    <a:cubicBezTo>
                      <a:pt x="890258" y="4689"/>
                      <a:pt x="1054541" y="5438"/>
                      <a:pt x="1218504" y="14068"/>
                    </a:cubicBezTo>
                    <a:cubicBezTo>
                      <a:pt x="1264270" y="16477"/>
                      <a:pt x="1258289" y="31828"/>
                      <a:pt x="1288842" y="56271"/>
                    </a:cubicBezTo>
                    <a:cubicBezTo>
                      <a:pt x="1327798" y="87436"/>
                      <a:pt x="1328675" y="83616"/>
                      <a:pt x="1373248" y="98474"/>
                    </a:cubicBezTo>
                    <a:cubicBezTo>
                      <a:pt x="1377937" y="112542"/>
                      <a:pt x="1380684" y="127414"/>
                      <a:pt x="1387316" y="140677"/>
                    </a:cubicBezTo>
                    <a:cubicBezTo>
                      <a:pt x="1394877" y="155799"/>
                      <a:pt x="1408584" y="167430"/>
                      <a:pt x="1415451" y="182880"/>
                    </a:cubicBezTo>
                    <a:cubicBezTo>
                      <a:pt x="1427496" y="209981"/>
                      <a:pt x="1434208" y="239151"/>
                      <a:pt x="1443587" y="267286"/>
                    </a:cubicBezTo>
                    <a:cubicBezTo>
                      <a:pt x="1448276" y="281354"/>
                      <a:pt x="1447170" y="299003"/>
                      <a:pt x="1457655" y="309489"/>
                    </a:cubicBezTo>
                    <a:lnTo>
                      <a:pt x="1485790" y="337625"/>
                    </a:lnTo>
                    <a:cubicBezTo>
                      <a:pt x="1524115" y="452602"/>
                      <a:pt x="1518460" y="385287"/>
                      <a:pt x="1499858" y="478302"/>
                    </a:cubicBezTo>
                    <a:cubicBezTo>
                      <a:pt x="1498938" y="482900"/>
                      <a:pt x="1490479" y="459545"/>
                      <a:pt x="1485790" y="4642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9" name="涙形 18"/>
            <p:cNvSpPr/>
            <p:nvPr/>
          </p:nvSpPr>
          <p:spPr>
            <a:xfrm rot="297357">
              <a:off x="6964284" y="5540472"/>
              <a:ext cx="156953" cy="113555"/>
            </a:xfrm>
            <a:prstGeom prst="teardrop">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四角形吹き出し 27"/>
          <p:cNvSpPr/>
          <p:nvPr/>
        </p:nvSpPr>
        <p:spPr>
          <a:xfrm>
            <a:off x="3546982" y="4623457"/>
            <a:ext cx="2808312" cy="432048"/>
          </a:xfrm>
          <a:prstGeom prst="wedgeRectCallout">
            <a:avLst>
              <a:gd name="adj1" fmla="val 58516"/>
              <a:gd name="adj2" fmla="val 16644"/>
            </a:avLst>
          </a:prstGeom>
          <a:solidFill>
            <a:schemeClr val="accent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ほら走ってるよー</a:t>
            </a:r>
            <a:endParaRPr kumimoji="1" lang="ja-JP" altLang="en-US" sz="2800" dirty="0">
              <a:solidFill>
                <a:schemeClr val="accent4"/>
              </a:solidFill>
            </a:endParaRPr>
          </a:p>
        </p:txBody>
      </p:sp>
      <p:grpSp>
        <p:nvGrpSpPr>
          <p:cNvPr id="29" name="グループ化 28"/>
          <p:cNvGrpSpPr/>
          <p:nvPr/>
        </p:nvGrpSpPr>
        <p:grpSpPr>
          <a:xfrm>
            <a:off x="2178830" y="4623457"/>
            <a:ext cx="576064" cy="504007"/>
            <a:chOff x="5508625" y="5013325"/>
            <a:chExt cx="1079500" cy="1008063"/>
          </a:xfrm>
        </p:grpSpPr>
        <p:sp>
          <p:nvSpPr>
            <p:cNvPr id="30" name="Oval 9"/>
            <p:cNvSpPr>
              <a:spLocks noChangeArrowheads="1"/>
            </p:cNvSpPr>
            <p:nvPr/>
          </p:nvSpPr>
          <p:spPr bwMode="auto">
            <a:xfrm>
              <a:off x="5508625" y="5013325"/>
              <a:ext cx="1008063" cy="10080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1" name="Oval 10"/>
            <p:cNvSpPr>
              <a:spLocks noChangeArrowheads="1"/>
            </p:cNvSpPr>
            <p:nvPr/>
          </p:nvSpPr>
          <p:spPr bwMode="auto">
            <a:xfrm>
              <a:off x="6084888" y="5229225"/>
              <a:ext cx="287337" cy="28733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2" name="Oval 11"/>
            <p:cNvSpPr>
              <a:spLocks noChangeArrowheads="1"/>
            </p:cNvSpPr>
            <p:nvPr/>
          </p:nvSpPr>
          <p:spPr bwMode="auto">
            <a:xfrm>
              <a:off x="6227763" y="5300663"/>
              <a:ext cx="73025"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3" name="Freeform 14"/>
            <p:cNvSpPr>
              <a:spLocks/>
            </p:cNvSpPr>
            <p:nvPr/>
          </p:nvSpPr>
          <p:spPr bwMode="auto">
            <a:xfrm>
              <a:off x="6156325" y="5734050"/>
              <a:ext cx="287338" cy="168275"/>
            </a:xfrm>
            <a:custGeom>
              <a:avLst/>
              <a:gdLst>
                <a:gd name="T0" fmla="*/ 287338 w 242"/>
                <a:gd name="T1" fmla="*/ 23812 h 106"/>
                <a:gd name="T2" fmla="*/ 17810 w 242"/>
                <a:gd name="T3" fmla="*/ 23812 h 106"/>
                <a:gd name="T4" fmla="*/ 179289 w 242"/>
                <a:gd name="T5" fmla="*/ 168275 h 106"/>
                <a:gd name="T6" fmla="*/ 0 60000 65536"/>
                <a:gd name="T7" fmla="*/ 0 60000 65536"/>
                <a:gd name="T8" fmla="*/ 0 60000 65536"/>
                <a:gd name="T9" fmla="*/ 0 w 242"/>
                <a:gd name="T10" fmla="*/ 0 h 106"/>
                <a:gd name="T11" fmla="*/ 242 w 242"/>
                <a:gd name="T12" fmla="*/ 106 h 106"/>
              </a:gdLst>
              <a:ahLst/>
              <a:cxnLst>
                <a:cxn ang="T6">
                  <a:pos x="T0" y="T1"/>
                </a:cxn>
                <a:cxn ang="T7">
                  <a:pos x="T2" y="T3"/>
                </a:cxn>
                <a:cxn ang="T8">
                  <a:pos x="T4" y="T5"/>
                </a:cxn>
              </a:cxnLst>
              <a:rect l="T9" t="T10" r="T11" b="T12"/>
              <a:pathLst>
                <a:path w="242" h="106">
                  <a:moveTo>
                    <a:pt x="242" y="15"/>
                  </a:moveTo>
                  <a:cubicBezTo>
                    <a:pt x="136" y="7"/>
                    <a:pt x="30" y="0"/>
                    <a:pt x="15" y="15"/>
                  </a:cubicBezTo>
                  <a:cubicBezTo>
                    <a:pt x="0" y="30"/>
                    <a:pt x="128" y="91"/>
                    <a:pt x="151" y="106"/>
                  </a:cubicBezTo>
                </a:path>
              </a:pathLst>
            </a:custGeom>
            <a:noFill/>
            <a:ln w="9525">
              <a:solidFill>
                <a:schemeClr val="tx1"/>
              </a:solidFill>
              <a:round/>
              <a:headEnd/>
              <a:tailEnd/>
            </a:ln>
          </p:spPr>
          <p:txBody>
            <a:bodyPr/>
            <a:lstStyle/>
            <a:p>
              <a:endParaRPr lang="ja-JP" altLang="en-US"/>
            </a:p>
          </p:txBody>
        </p:sp>
        <p:sp>
          <p:nvSpPr>
            <p:cNvPr id="34" name="Oval 15"/>
            <p:cNvSpPr>
              <a:spLocks noChangeArrowheads="1"/>
            </p:cNvSpPr>
            <p:nvPr/>
          </p:nvSpPr>
          <p:spPr bwMode="auto">
            <a:xfrm>
              <a:off x="6516688" y="5516563"/>
              <a:ext cx="71437" cy="73025"/>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35" name="グループ化 60"/>
          <p:cNvGrpSpPr>
            <a:grpSpLocks/>
          </p:cNvGrpSpPr>
          <p:nvPr/>
        </p:nvGrpSpPr>
        <p:grpSpPr bwMode="auto">
          <a:xfrm>
            <a:off x="2970918" y="4767473"/>
            <a:ext cx="432048" cy="289148"/>
            <a:chOff x="4067944" y="2708920"/>
            <a:chExt cx="1008112" cy="720080"/>
          </a:xfrm>
          <a:solidFill>
            <a:srgbClr val="00B050"/>
          </a:solidFill>
        </p:grpSpPr>
        <p:grpSp>
          <p:nvGrpSpPr>
            <p:cNvPr id="36" name="グループ化 12"/>
            <p:cNvGrpSpPr>
              <a:grpSpLocks/>
            </p:cNvGrpSpPr>
            <p:nvPr/>
          </p:nvGrpSpPr>
          <p:grpSpPr bwMode="auto">
            <a:xfrm>
              <a:off x="4067944" y="2708920"/>
              <a:ext cx="1008112" cy="720080"/>
              <a:chOff x="2915816" y="2636912"/>
              <a:chExt cx="1008112" cy="720080"/>
            </a:xfrm>
            <a:grpFill/>
          </p:grpSpPr>
          <p:sp>
            <p:nvSpPr>
              <p:cNvPr id="38" name="片側の 2 つの角を丸めた四角形 37"/>
              <p:cNvSpPr/>
              <p:nvPr/>
            </p:nvSpPr>
            <p:spPr>
              <a:xfrm>
                <a:off x="2915816" y="2996952"/>
                <a:ext cx="1008112" cy="288666"/>
              </a:xfrm>
              <a:prstGeom prst="round2Same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a:xfrm>
                <a:off x="3059645" y="3141285"/>
                <a:ext cx="215744" cy="215707"/>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a:xfrm>
                <a:off x="3564355" y="3141285"/>
                <a:ext cx="215744" cy="215707"/>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片側の 2 つの角を丸めた四角形 40"/>
              <p:cNvSpPr/>
              <p:nvPr/>
            </p:nvSpPr>
            <p:spPr>
              <a:xfrm>
                <a:off x="3131560" y="2636912"/>
                <a:ext cx="792368" cy="360040"/>
              </a:xfrm>
              <a:prstGeom prst="round2Same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7" name="正方形/長方形 36"/>
            <p:cNvSpPr/>
            <p:nvPr/>
          </p:nvSpPr>
          <p:spPr>
            <a:xfrm>
              <a:off x="4427517" y="2807891"/>
              <a:ext cx="512293" cy="213168"/>
            </a:xfrm>
            <a:prstGeom prst="rect">
              <a:avLst/>
            </a:prstGeom>
            <a:solidFill>
              <a:schemeClr val="accent5">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500"/>
                                        <p:tgtEl>
                                          <p:spTgt spid="29"/>
                                        </p:tgtEl>
                                      </p:cBhvr>
                                    </p:animEffect>
                                  </p:childTnLst>
                                </p:cTn>
                              </p:par>
                              <p:par>
                                <p:cTn id="32" presetID="9"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5" grpId="0" animBg="1"/>
      <p:bldP spid="16"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31640" y="332656"/>
            <a:ext cx="6336704" cy="76944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3600" dirty="0" smtClean="0"/>
              <a:t>　</a:t>
            </a:r>
            <a:r>
              <a:rPr kumimoji="1" lang="ja-JP" altLang="en-US" sz="4400" dirty="0" smtClean="0"/>
              <a:t>動詞習得が難しい理由</a:t>
            </a:r>
            <a:endParaRPr kumimoji="1" lang="ja-JP" altLang="en-US" sz="4000" dirty="0"/>
          </a:p>
        </p:txBody>
      </p:sp>
      <p:sp>
        <p:nvSpPr>
          <p:cNvPr id="5" name="テキスト ボックス 4"/>
          <p:cNvSpPr txBox="1"/>
          <p:nvPr/>
        </p:nvSpPr>
        <p:spPr>
          <a:xfrm>
            <a:off x="611560" y="1412776"/>
            <a:ext cx="7776863" cy="707886"/>
          </a:xfrm>
          <a:prstGeom prst="rect">
            <a:avLst/>
          </a:prstGeom>
          <a:noFill/>
        </p:spPr>
        <p:txBody>
          <a:bodyPr wrap="square" rtlCol="0">
            <a:spAutoFit/>
          </a:bodyPr>
          <a:lstStyle/>
          <a:p>
            <a:r>
              <a:rPr lang="ja-JP" altLang="en-US" sz="4000" dirty="0" smtClean="0">
                <a:solidFill>
                  <a:srgbClr val="C00000"/>
                </a:solidFill>
              </a:rPr>
              <a:t>●</a:t>
            </a:r>
            <a:r>
              <a:rPr lang="ja-JP" altLang="en-US" sz="4000" dirty="0" smtClean="0"/>
              <a:t>動詞は変化し消えるもの</a:t>
            </a:r>
            <a:endParaRPr lang="en-US" altLang="ja-JP" sz="4000" dirty="0" smtClean="0"/>
          </a:p>
        </p:txBody>
      </p:sp>
      <p:sp>
        <p:nvSpPr>
          <p:cNvPr id="7" name="テキスト ボックス 6"/>
          <p:cNvSpPr txBox="1"/>
          <p:nvPr/>
        </p:nvSpPr>
        <p:spPr>
          <a:xfrm>
            <a:off x="611560" y="2276872"/>
            <a:ext cx="7848872" cy="707886"/>
          </a:xfrm>
          <a:prstGeom prst="rect">
            <a:avLst/>
          </a:prstGeom>
          <a:noFill/>
        </p:spPr>
        <p:txBody>
          <a:bodyPr wrap="square" rtlCol="0">
            <a:spAutoFit/>
          </a:bodyPr>
          <a:lstStyle/>
          <a:p>
            <a:r>
              <a:rPr lang="ja-JP" altLang="en-US" sz="4000" dirty="0" smtClean="0">
                <a:solidFill>
                  <a:srgbClr val="C00000"/>
                </a:solidFill>
              </a:rPr>
              <a:t>●</a:t>
            </a:r>
            <a:r>
              <a:rPr lang="ja-JP" altLang="en-US" sz="4000" dirty="0" smtClean="0"/>
              <a:t>動詞は境目があいまい</a:t>
            </a:r>
            <a:endParaRPr kumimoji="1" lang="ja-JP" altLang="en-US" sz="4000" dirty="0"/>
          </a:p>
        </p:txBody>
      </p:sp>
      <p:sp>
        <p:nvSpPr>
          <p:cNvPr id="8" name="テキスト ボックス 7"/>
          <p:cNvSpPr txBox="1"/>
          <p:nvPr/>
        </p:nvSpPr>
        <p:spPr>
          <a:xfrm>
            <a:off x="611560" y="3140968"/>
            <a:ext cx="6912768" cy="707886"/>
          </a:xfrm>
          <a:prstGeom prst="rect">
            <a:avLst/>
          </a:prstGeom>
          <a:noFill/>
        </p:spPr>
        <p:txBody>
          <a:bodyPr wrap="square" rtlCol="0">
            <a:spAutoFit/>
          </a:bodyPr>
          <a:lstStyle/>
          <a:p>
            <a:r>
              <a:rPr lang="ja-JP" altLang="en-US" sz="4000" dirty="0" smtClean="0">
                <a:solidFill>
                  <a:srgbClr val="C00000"/>
                </a:solidFill>
              </a:rPr>
              <a:t>●</a:t>
            </a:r>
            <a:r>
              <a:rPr lang="ja-JP" altLang="en-US" sz="4000" dirty="0" smtClean="0"/>
              <a:t>動詞は色々な名詞とくっつく</a:t>
            </a:r>
            <a:endParaRPr kumimoji="1" lang="ja-JP" altLang="en-US" sz="4000" dirty="0"/>
          </a:p>
        </p:txBody>
      </p:sp>
      <p:sp>
        <p:nvSpPr>
          <p:cNvPr id="6" name="テキスト ボックス 5"/>
          <p:cNvSpPr txBox="1"/>
          <p:nvPr/>
        </p:nvSpPr>
        <p:spPr>
          <a:xfrm>
            <a:off x="611560" y="4005064"/>
            <a:ext cx="8136904" cy="707886"/>
          </a:xfrm>
          <a:prstGeom prst="rect">
            <a:avLst/>
          </a:prstGeom>
          <a:noFill/>
        </p:spPr>
        <p:txBody>
          <a:bodyPr wrap="square" rtlCol="0">
            <a:spAutoFit/>
          </a:bodyPr>
          <a:lstStyle/>
          <a:p>
            <a:r>
              <a:rPr lang="ja-JP" altLang="en-US" sz="4000" dirty="0" smtClean="0">
                <a:solidFill>
                  <a:srgbClr val="C00000"/>
                </a:solidFill>
              </a:rPr>
              <a:t>●</a:t>
            </a:r>
            <a:r>
              <a:rPr lang="ja-JP" altLang="en-US" sz="4000" dirty="0" smtClean="0"/>
              <a:t>動詞には視座で変わるものがある</a:t>
            </a:r>
            <a:endParaRPr kumimoji="1" lang="ja-JP" altLang="en-US" sz="4000" dirty="0"/>
          </a:p>
        </p:txBody>
      </p:sp>
      <p:sp>
        <p:nvSpPr>
          <p:cNvPr id="9" name="テキスト ボックス 8"/>
          <p:cNvSpPr txBox="1"/>
          <p:nvPr/>
        </p:nvSpPr>
        <p:spPr>
          <a:xfrm>
            <a:off x="611560" y="4869160"/>
            <a:ext cx="8208912" cy="707886"/>
          </a:xfrm>
          <a:prstGeom prst="rect">
            <a:avLst/>
          </a:prstGeom>
          <a:noFill/>
        </p:spPr>
        <p:txBody>
          <a:bodyPr wrap="square" rtlCol="0">
            <a:spAutoFit/>
          </a:bodyPr>
          <a:lstStyle/>
          <a:p>
            <a:r>
              <a:rPr lang="ja-JP" altLang="en-US" sz="4000" dirty="0" smtClean="0">
                <a:solidFill>
                  <a:srgbClr val="C00000"/>
                </a:solidFill>
              </a:rPr>
              <a:t>●</a:t>
            </a:r>
            <a:r>
              <a:rPr lang="ja-JP" altLang="en-US" sz="4000" dirty="0" smtClean="0"/>
              <a:t>動詞は心の動きを表すものがある</a:t>
            </a:r>
            <a:endParaRPr kumimoji="1" lang="ja-JP" altLang="en-US" sz="4000" dirty="0"/>
          </a:p>
        </p:txBody>
      </p:sp>
      <p:sp>
        <p:nvSpPr>
          <p:cNvPr id="10" name="テキスト ボックス 9"/>
          <p:cNvSpPr txBox="1"/>
          <p:nvPr/>
        </p:nvSpPr>
        <p:spPr>
          <a:xfrm>
            <a:off x="611560" y="5733256"/>
            <a:ext cx="8208912" cy="707886"/>
          </a:xfrm>
          <a:prstGeom prst="rect">
            <a:avLst/>
          </a:prstGeom>
          <a:noFill/>
        </p:spPr>
        <p:txBody>
          <a:bodyPr wrap="square" rtlCol="0">
            <a:spAutoFit/>
          </a:bodyPr>
          <a:lstStyle/>
          <a:p>
            <a:r>
              <a:rPr lang="ja-JP" altLang="en-US" sz="4000" dirty="0" smtClean="0">
                <a:solidFill>
                  <a:srgbClr val="C00000"/>
                </a:solidFill>
              </a:rPr>
              <a:t>●</a:t>
            </a:r>
            <a:r>
              <a:rPr lang="ja-JP" altLang="en-US" sz="4000" dirty="0" smtClean="0"/>
              <a:t>動詞は形が変わる</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19672" y="404664"/>
            <a:ext cx="5976664" cy="70788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rgbClr val="C00000"/>
                </a:solidFill>
              </a:rPr>
              <a:t>●</a:t>
            </a:r>
            <a:r>
              <a:rPr lang="ja-JP" altLang="en-US" sz="4000" dirty="0" smtClean="0"/>
              <a:t>動詞は変化し消えるもの</a:t>
            </a:r>
            <a:endParaRPr lang="en-US" altLang="ja-JP" sz="4000" dirty="0" smtClean="0"/>
          </a:p>
        </p:txBody>
      </p:sp>
      <p:sp>
        <p:nvSpPr>
          <p:cNvPr id="26" name="円/楕円 25"/>
          <p:cNvSpPr/>
          <p:nvPr/>
        </p:nvSpPr>
        <p:spPr>
          <a:xfrm>
            <a:off x="6084168" y="1916832"/>
            <a:ext cx="864096" cy="792088"/>
          </a:xfrm>
          <a:prstGeom prst="ellipse">
            <a:avLst/>
          </a:prstGeom>
          <a:blipFill>
            <a:blip r:embed="rId2"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691680" y="3789040"/>
            <a:ext cx="4824536" cy="360040"/>
          </a:xfrm>
          <a:prstGeom prst="rect">
            <a:avLst/>
          </a:prstGeom>
          <a:solidFill>
            <a:srgbClr val="CC99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吹き出し 30"/>
          <p:cNvSpPr/>
          <p:nvPr/>
        </p:nvSpPr>
        <p:spPr>
          <a:xfrm>
            <a:off x="7164288" y="1412776"/>
            <a:ext cx="1512168" cy="1368152"/>
          </a:xfrm>
          <a:prstGeom prst="wedgeRectCallout">
            <a:avLst>
              <a:gd name="adj1" fmla="val -11521"/>
              <a:gd name="adj2" fmla="val 7029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ボール、</a:t>
            </a:r>
            <a:endParaRPr kumimoji="1" lang="en-US" altLang="ja-JP" sz="2800" dirty="0" smtClean="0">
              <a:solidFill>
                <a:schemeClr val="accent4"/>
              </a:solidFill>
            </a:endParaRPr>
          </a:p>
          <a:p>
            <a:r>
              <a:rPr kumimoji="1" lang="ja-JP" altLang="en-US" sz="2800" dirty="0" smtClean="0">
                <a:solidFill>
                  <a:schemeClr val="accent4"/>
                </a:solidFill>
              </a:rPr>
              <a:t>転がった</a:t>
            </a:r>
            <a:endParaRPr kumimoji="1" lang="ja-JP" altLang="en-US" sz="2800" dirty="0">
              <a:solidFill>
                <a:schemeClr val="accent4"/>
              </a:solidFill>
            </a:endParaRPr>
          </a:p>
        </p:txBody>
      </p:sp>
      <p:grpSp>
        <p:nvGrpSpPr>
          <p:cNvPr id="36" name="グループ化 68"/>
          <p:cNvGrpSpPr>
            <a:grpSpLocks/>
          </p:cNvGrpSpPr>
          <p:nvPr/>
        </p:nvGrpSpPr>
        <p:grpSpPr bwMode="auto">
          <a:xfrm flipH="1">
            <a:off x="7812360" y="2852936"/>
            <a:ext cx="1080120" cy="1350516"/>
            <a:chOff x="3059113" y="2636838"/>
            <a:chExt cx="1116012" cy="1206500"/>
          </a:xfrm>
        </p:grpSpPr>
        <p:grpSp>
          <p:nvGrpSpPr>
            <p:cNvPr id="37" name="グループ化 17"/>
            <p:cNvGrpSpPr>
              <a:grpSpLocks/>
            </p:cNvGrpSpPr>
            <p:nvPr/>
          </p:nvGrpSpPr>
          <p:grpSpPr bwMode="auto">
            <a:xfrm rot="19764347" flipH="1">
              <a:off x="3262313" y="2795588"/>
              <a:ext cx="912812" cy="1047750"/>
              <a:chOff x="6877050" y="2781300"/>
              <a:chExt cx="1223963" cy="2087563"/>
            </a:xfrm>
          </p:grpSpPr>
          <p:sp>
            <p:nvSpPr>
              <p:cNvPr id="4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6"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7"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38" name="グループ化 52"/>
            <p:cNvGrpSpPr>
              <a:grpSpLocks/>
            </p:cNvGrpSpPr>
            <p:nvPr/>
          </p:nvGrpSpPr>
          <p:grpSpPr bwMode="auto">
            <a:xfrm>
              <a:off x="3059113" y="2636838"/>
              <a:ext cx="949325" cy="1143000"/>
              <a:chOff x="3059832" y="2636912"/>
              <a:chExt cx="949151" cy="1142608"/>
            </a:xfrm>
          </p:grpSpPr>
          <p:grpSp>
            <p:nvGrpSpPr>
              <p:cNvPr id="39" name="グループ化 46"/>
              <p:cNvGrpSpPr/>
              <p:nvPr/>
            </p:nvGrpSpPr>
            <p:grpSpPr>
              <a:xfrm>
                <a:off x="3059832" y="2636912"/>
                <a:ext cx="949151" cy="1142608"/>
                <a:chOff x="2123728" y="2492896"/>
                <a:chExt cx="949151" cy="1142608"/>
              </a:xfrm>
              <a:solidFill>
                <a:schemeClr val="tx1"/>
              </a:solidFill>
            </p:grpSpPr>
            <p:sp>
              <p:nvSpPr>
                <p:cNvPr id="41" name="フリーフォーム 40"/>
                <p:cNvSpPr/>
                <p:nvPr/>
              </p:nvSpPr>
              <p:spPr>
                <a:xfrm>
                  <a:off x="2123728" y="2492896"/>
                  <a:ext cx="949151" cy="1142608"/>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2" name="フリーフォーム 41"/>
                <p:cNvSpPr/>
                <p:nvPr/>
              </p:nvSpPr>
              <p:spPr>
                <a:xfrm>
                  <a:off x="2487867" y="2492897"/>
                  <a:ext cx="479341" cy="267388"/>
                </a:xfrm>
                <a:custGeom>
                  <a:avLst/>
                  <a:gdLst>
                    <a:gd name="connsiteX0" fmla="*/ 26733 w 479341"/>
                    <a:gd name="connsiteY0" fmla="*/ 108816 h 247820"/>
                    <a:gd name="connsiteX1" fmla="*/ 118173 w 479341"/>
                    <a:gd name="connsiteY1" fmla="*/ 63096 h 247820"/>
                    <a:gd name="connsiteX2" fmla="*/ 209613 w 479341"/>
                    <a:gd name="connsiteY2" fmla="*/ 17376 h 247820"/>
                    <a:gd name="connsiteX3" fmla="*/ 407733 w 479341"/>
                    <a:gd name="connsiteY3" fmla="*/ 32616 h 247820"/>
                    <a:gd name="connsiteX4" fmla="*/ 438213 w 479341"/>
                    <a:gd name="connsiteY4" fmla="*/ 185016 h 247820"/>
                    <a:gd name="connsiteX5" fmla="*/ 392493 w 479341"/>
                    <a:gd name="connsiteY5" fmla="*/ 215496 h 247820"/>
                    <a:gd name="connsiteX6" fmla="*/ 255333 w 479341"/>
                    <a:gd name="connsiteY6" fmla="*/ 245976 h 247820"/>
                    <a:gd name="connsiteX7" fmla="*/ 118173 w 479341"/>
                    <a:gd name="connsiteY7" fmla="*/ 230736 h 247820"/>
                    <a:gd name="connsiteX8" fmla="*/ 102933 w 479341"/>
                    <a:gd name="connsiteY8" fmla="*/ 185016 h 247820"/>
                    <a:gd name="connsiteX9" fmla="*/ 118173 w 479341"/>
                    <a:gd name="connsiteY9" fmla="*/ 93576 h 247820"/>
                    <a:gd name="connsiteX10" fmla="*/ 118173 w 479341"/>
                    <a:gd name="connsiteY10" fmla="*/ 78336 h 24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41" h="247820">
                      <a:moveTo>
                        <a:pt x="26733" y="108816"/>
                      </a:moveTo>
                      <a:cubicBezTo>
                        <a:pt x="141651" y="70510"/>
                        <a:pt x="0" y="122182"/>
                        <a:pt x="118173" y="63096"/>
                      </a:cubicBezTo>
                      <a:cubicBezTo>
                        <a:pt x="244366" y="0"/>
                        <a:pt x="78586" y="104727"/>
                        <a:pt x="209613" y="17376"/>
                      </a:cubicBezTo>
                      <a:cubicBezTo>
                        <a:pt x="275653" y="22456"/>
                        <a:pt x="343476" y="16552"/>
                        <a:pt x="407733" y="32616"/>
                      </a:cubicBezTo>
                      <a:cubicBezTo>
                        <a:pt x="479341" y="50518"/>
                        <a:pt x="455688" y="145697"/>
                        <a:pt x="438213" y="185016"/>
                      </a:cubicBezTo>
                      <a:cubicBezTo>
                        <a:pt x="430774" y="201754"/>
                        <a:pt x="409328" y="208281"/>
                        <a:pt x="392493" y="215496"/>
                      </a:cubicBezTo>
                      <a:cubicBezTo>
                        <a:pt x="373661" y="223567"/>
                        <a:pt x="268895" y="243264"/>
                        <a:pt x="255333" y="245976"/>
                      </a:cubicBezTo>
                      <a:cubicBezTo>
                        <a:pt x="209613" y="240896"/>
                        <a:pt x="160884" y="247820"/>
                        <a:pt x="118173" y="230736"/>
                      </a:cubicBezTo>
                      <a:cubicBezTo>
                        <a:pt x="103258" y="224770"/>
                        <a:pt x="102933" y="201080"/>
                        <a:pt x="102933" y="185016"/>
                      </a:cubicBezTo>
                      <a:cubicBezTo>
                        <a:pt x="102933" y="154116"/>
                        <a:pt x="113803" y="124166"/>
                        <a:pt x="118173" y="93576"/>
                      </a:cubicBezTo>
                      <a:cubicBezTo>
                        <a:pt x="118891" y="88547"/>
                        <a:pt x="118173" y="83416"/>
                        <a:pt x="118173" y="78336"/>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0" name="フリーフォーム 39"/>
              <p:cNvSpPr/>
              <p:nvPr/>
            </p:nvSpPr>
            <p:spPr>
              <a:xfrm>
                <a:off x="3470921" y="3184412"/>
                <a:ext cx="263476" cy="488782"/>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50" name="テキスト ボックス 49"/>
          <p:cNvSpPr txBox="1"/>
          <p:nvPr/>
        </p:nvSpPr>
        <p:spPr>
          <a:xfrm>
            <a:off x="395536" y="4365104"/>
            <a:ext cx="7488832" cy="584775"/>
          </a:xfrm>
          <a:prstGeom prst="rect">
            <a:avLst/>
          </a:prstGeom>
          <a:solidFill>
            <a:srgbClr val="F8F8F8"/>
          </a:solidFill>
        </p:spPr>
        <p:txBody>
          <a:bodyPr wrap="square" rtlCol="0">
            <a:spAutoFit/>
          </a:bodyPr>
          <a:lstStyle/>
          <a:p>
            <a:r>
              <a:rPr kumimoji="1" lang="ja-JP" altLang="en-US" sz="3200" dirty="0" smtClean="0"/>
              <a:t>「転がる」は、最初は速く、次第にゆっくり。</a:t>
            </a:r>
            <a:endParaRPr kumimoji="1" lang="ja-JP" altLang="en-US" sz="3200" dirty="0"/>
          </a:p>
        </p:txBody>
      </p:sp>
      <p:grpSp>
        <p:nvGrpSpPr>
          <p:cNvPr id="51" name="グループ化 39"/>
          <p:cNvGrpSpPr>
            <a:grpSpLocks/>
          </p:cNvGrpSpPr>
          <p:nvPr/>
        </p:nvGrpSpPr>
        <p:grpSpPr bwMode="auto">
          <a:xfrm>
            <a:off x="395536" y="2780928"/>
            <a:ext cx="1150938" cy="1008063"/>
            <a:chOff x="467544" y="2636912"/>
            <a:chExt cx="1007393" cy="1008112"/>
          </a:xfrm>
        </p:grpSpPr>
        <p:grpSp>
          <p:nvGrpSpPr>
            <p:cNvPr id="52" name="グループ化 66"/>
            <p:cNvGrpSpPr>
              <a:grpSpLocks/>
            </p:cNvGrpSpPr>
            <p:nvPr/>
          </p:nvGrpSpPr>
          <p:grpSpPr bwMode="auto">
            <a:xfrm>
              <a:off x="467544" y="2636912"/>
              <a:ext cx="1007393" cy="1008112"/>
              <a:chOff x="1476375" y="3860800"/>
              <a:chExt cx="1362075" cy="1531938"/>
            </a:xfrm>
          </p:grpSpPr>
          <p:sp>
            <p:nvSpPr>
              <p:cNvPr id="54"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5"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56"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57"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8"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9"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53" name="フリーフォーム 52"/>
            <p:cNvSpPr/>
            <p:nvPr/>
          </p:nvSpPr>
          <p:spPr>
            <a:xfrm flipV="1">
              <a:off x="1034788" y="3518017"/>
              <a:ext cx="248397" cy="55044"/>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60" name="テキスト ボックス 59"/>
          <p:cNvSpPr txBox="1"/>
          <p:nvPr/>
        </p:nvSpPr>
        <p:spPr>
          <a:xfrm>
            <a:off x="1547664" y="4941168"/>
            <a:ext cx="7128792" cy="584775"/>
          </a:xfrm>
          <a:prstGeom prst="rect">
            <a:avLst/>
          </a:prstGeom>
          <a:solidFill>
            <a:srgbClr val="F8F8F8"/>
          </a:solidFill>
        </p:spPr>
        <p:txBody>
          <a:bodyPr wrap="square" rtlCol="0">
            <a:spAutoFit/>
          </a:bodyPr>
          <a:lstStyle/>
          <a:p>
            <a:r>
              <a:rPr lang="ja-JP" altLang="en-US" sz="3200" dirty="0" smtClean="0"/>
              <a:t>そして最後は止まり、「転がる」は消える</a:t>
            </a:r>
            <a:endParaRPr kumimoji="1" lang="ja-JP" altLang="en-US" sz="3200" dirty="0"/>
          </a:p>
        </p:txBody>
      </p:sp>
      <p:grpSp>
        <p:nvGrpSpPr>
          <p:cNvPr id="61" name="グループ化 60"/>
          <p:cNvGrpSpPr/>
          <p:nvPr/>
        </p:nvGrpSpPr>
        <p:grpSpPr>
          <a:xfrm>
            <a:off x="960552" y="5877272"/>
            <a:ext cx="576064" cy="576064"/>
            <a:chOff x="1187450" y="3500438"/>
            <a:chExt cx="792163" cy="865187"/>
          </a:xfrm>
        </p:grpSpPr>
        <p:sp>
          <p:nvSpPr>
            <p:cNvPr id="62" name="Oval 25"/>
            <p:cNvSpPr>
              <a:spLocks noChangeArrowheads="1"/>
            </p:cNvSpPr>
            <p:nvPr/>
          </p:nvSpPr>
          <p:spPr bwMode="auto">
            <a:xfrm>
              <a:off x="1187450" y="3573463"/>
              <a:ext cx="792163" cy="7921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63" name="Freeform 26"/>
            <p:cNvSpPr>
              <a:spLocks/>
            </p:cNvSpPr>
            <p:nvPr/>
          </p:nvSpPr>
          <p:spPr bwMode="auto">
            <a:xfrm flipH="1">
              <a:off x="1547813" y="3500438"/>
              <a:ext cx="71437" cy="144462"/>
            </a:xfrm>
            <a:custGeom>
              <a:avLst/>
              <a:gdLst>
                <a:gd name="T0" fmla="*/ 71437 w 46"/>
                <a:gd name="T1" fmla="*/ 0 h 227"/>
                <a:gd name="T2" fmla="*/ 0 w 46"/>
                <a:gd name="T3" fmla="*/ 115824 h 227"/>
                <a:gd name="T4" fmla="*/ 71437 w 46"/>
                <a:gd name="T5" fmla="*/ 144462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0"/>
                  </a:moveTo>
                  <a:cubicBezTo>
                    <a:pt x="23" y="72"/>
                    <a:pt x="0" y="144"/>
                    <a:pt x="0" y="182"/>
                  </a:cubicBezTo>
                  <a:cubicBezTo>
                    <a:pt x="0" y="220"/>
                    <a:pt x="23" y="223"/>
                    <a:pt x="46" y="227"/>
                  </a:cubicBezTo>
                </a:path>
              </a:pathLst>
            </a:custGeom>
            <a:noFill/>
            <a:ln w="57150">
              <a:solidFill>
                <a:schemeClr val="tx1"/>
              </a:solidFill>
              <a:round/>
              <a:headEnd/>
              <a:tailEnd/>
            </a:ln>
          </p:spPr>
          <p:txBody>
            <a:bodyPr/>
            <a:lstStyle/>
            <a:p>
              <a:endParaRPr lang="ja-JP" altLang="en-US"/>
            </a:p>
          </p:txBody>
        </p:sp>
      </p:grpSp>
      <p:sp>
        <p:nvSpPr>
          <p:cNvPr id="64" name="テキスト ボックス 63"/>
          <p:cNvSpPr txBox="1"/>
          <p:nvPr/>
        </p:nvSpPr>
        <p:spPr>
          <a:xfrm>
            <a:off x="1619672" y="5877272"/>
            <a:ext cx="6973728" cy="584775"/>
          </a:xfrm>
          <a:prstGeom prst="rect">
            <a:avLst/>
          </a:prstGeom>
          <a:solidFill>
            <a:srgbClr val="F8F8F8"/>
          </a:solidFill>
        </p:spPr>
        <p:txBody>
          <a:bodyPr wrap="square" rtlCol="0">
            <a:spAutoFit/>
          </a:bodyPr>
          <a:lstStyle/>
          <a:p>
            <a:r>
              <a:rPr lang="ja-JP" altLang="en-US" sz="3200" dirty="0" smtClean="0"/>
              <a:t>モノ（名詞）は、常にそこに、あり続ける</a:t>
            </a:r>
            <a:endParaRPr kumimoji="1" lang="ja-JP" altLang="en-US" sz="3200" dirty="0"/>
          </a:p>
        </p:txBody>
      </p:sp>
      <p:cxnSp>
        <p:nvCxnSpPr>
          <p:cNvPr id="66" name="直線コネクタ 65"/>
          <p:cNvCxnSpPr/>
          <p:nvPr/>
        </p:nvCxnSpPr>
        <p:spPr>
          <a:xfrm>
            <a:off x="467544" y="5661248"/>
            <a:ext cx="82089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par>
                                <p:cTn id="11" presetID="9"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500"/>
                                        <p:tgtEl>
                                          <p:spTgt spid="30"/>
                                        </p:tgtEl>
                                      </p:cBhvr>
                                    </p:animEffect>
                                  </p:childTnLst>
                                </p:cTn>
                              </p:par>
                              <p:par>
                                <p:cTn id="19" presetID="9"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6.11111E-6 7.40741E-7 C -0.01563 0.00069 -0.03108 0.00069 -0.04671 0.00208 C -0.04844 0.00231 -0.05053 0.00277 -0.05174 0.00439 C -0.05296 0.00601 -0.05244 0.00902 -0.0533 0.01111 C -0.05417 0.01296 -0.05556 0.01412 -0.05678 0.01551 C -0.05869 0.02592 -0.06042 0.03541 -0.06511 0.04444 C -0.06876 0.06018 -0.06771 0.07708 -0.06997 0.09328 C -0.07049 0.1081 -0.07066 0.12291 -0.07171 0.13773 C -0.07188 0.14004 -0.07171 0.14444 -0.07344 0.14444 C -0.07553 0.14444 -0.0757 0.14004 -0.07674 0.13773 C -0.08056 0.11597 -0.08421 0.09537 -0.09167 0.07546 C -0.09254 0.07338 -0.09237 0.0706 -0.09341 0.06875 C -0.09584 0.06481 -0.10001 0.06365 -0.1033 0.06226 C -0.10382 0.0625 -0.11598 0.06412 -0.11841 0.06666 C -0.12257 0.07106 -0.1231 0.07939 -0.12674 0.08449 C -0.12848 0.09166 -0.13178 0.09467 -0.13334 0.10208 C -0.13698 0.11898 -0.13907 0.13657 -0.14341 0.15324 C -0.14497 0.13958 -0.14584 0.12361 -0.1533 0.11319 C -0.15626 0.10185 -0.16042 0.10139 -0.16841 0.09768 C -0.17223 0.09838 -0.17639 0.09814 -0.18004 0.1 C -0.18612 0.10324 -0.18751 0.11342 -0.19011 0.1199 C -0.19341 0.12801 -0.19775 0.13889 -0.20174 0.14652 C -0.20226 0.14907 -0.2033 0.15717 -0.20678 0.15764 C -0.21285 0.15833 -0.21893 0.15601 -0.22501 0.15555 C -0.24341 0.15439 -0.26164 0.15393 -0.28004 0.15324 C -0.30139 0.14444 -0.32848 0.15208 -0.35001 0.15324 C -0.40035 0.16088 -0.36007 0.15555 -0.47171 0.15555 " pathEditMode="relative" ptsTypes="ffffffffffffffffffffffffffA">
                                      <p:cBhvr>
                                        <p:cTn id="25" dur="3000" fill="hold"/>
                                        <p:tgtEl>
                                          <p:spTgt spid="26"/>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dissolv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dissolve">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dissolve">
                                      <p:cBhvr>
                                        <p:cTn id="45" dur="500"/>
                                        <p:tgtEl>
                                          <p:spTgt spid="66"/>
                                        </p:tgtEl>
                                      </p:cBhvr>
                                    </p:animEffect>
                                  </p:childTnLst>
                                </p:cTn>
                              </p:par>
                              <p:par>
                                <p:cTn id="46" presetID="9" presetClass="entr" presetSubtype="0"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dissolve">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dissolve">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0" grpId="0" animBg="1"/>
      <p:bldP spid="31" grpId="0" animBg="1"/>
      <p:bldP spid="50" grpId="0" animBg="1"/>
      <p:bldP spid="60" grpId="0" animBg="1"/>
      <p:bldP spid="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7664" y="404664"/>
            <a:ext cx="6120680" cy="70788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rgbClr val="C00000"/>
                </a:solidFill>
              </a:rPr>
              <a:t>●</a:t>
            </a:r>
            <a:r>
              <a:rPr lang="ja-JP" altLang="en-US" sz="4000" dirty="0" smtClean="0"/>
              <a:t>動詞は境い目があいまい</a:t>
            </a:r>
            <a:endParaRPr lang="en-US" altLang="ja-JP" sz="4000" dirty="0" smtClean="0"/>
          </a:p>
        </p:txBody>
      </p:sp>
      <p:sp>
        <p:nvSpPr>
          <p:cNvPr id="26" name="円/楕円 25"/>
          <p:cNvSpPr/>
          <p:nvPr/>
        </p:nvSpPr>
        <p:spPr>
          <a:xfrm>
            <a:off x="6084168" y="1916832"/>
            <a:ext cx="864096" cy="792088"/>
          </a:xfrm>
          <a:prstGeom prst="ellipse">
            <a:avLst/>
          </a:prstGeom>
          <a:blipFill>
            <a:blip r:embed="rId2"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691680" y="3789040"/>
            <a:ext cx="4824536" cy="360040"/>
          </a:xfrm>
          <a:prstGeom prst="rect">
            <a:avLst/>
          </a:prstGeom>
          <a:solidFill>
            <a:srgbClr val="CC99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吹き出し 30"/>
          <p:cNvSpPr/>
          <p:nvPr/>
        </p:nvSpPr>
        <p:spPr>
          <a:xfrm>
            <a:off x="7164288" y="1412776"/>
            <a:ext cx="1800200" cy="1368152"/>
          </a:xfrm>
          <a:prstGeom prst="wedgeRectCallout">
            <a:avLst>
              <a:gd name="adj1" fmla="val -11521"/>
              <a:gd name="adj2" fmla="val 7029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ボール、</a:t>
            </a:r>
            <a:endParaRPr kumimoji="1" lang="en-US" altLang="ja-JP" sz="2800" dirty="0" smtClean="0">
              <a:solidFill>
                <a:schemeClr val="accent4"/>
              </a:solidFill>
            </a:endParaRPr>
          </a:p>
          <a:p>
            <a:r>
              <a:rPr kumimoji="1" lang="ja-JP" altLang="en-US" sz="2800" dirty="0" smtClean="0">
                <a:solidFill>
                  <a:schemeClr val="accent4"/>
                </a:solidFill>
              </a:rPr>
              <a:t>　転がった</a:t>
            </a:r>
            <a:endParaRPr kumimoji="1" lang="ja-JP" altLang="en-US" sz="2800" dirty="0">
              <a:solidFill>
                <a:schemeClr val="accent4"/>
              </a:solidFill>
            </a:endParaRPr>
          </a:p>
        </p:txBody>
      </p:sp>
      <p:sp>
        <p:nvSpPr>
          <p:cNvPr id="32" name="テキスト ボックス 31"/>
          <p:cNvSpPr txBox="1"/>
          <p:nvPr/>
        </p:nvSpPr>
        <p:spPr>
          <a:xfrm>
            <a:off x="6372200" y="4221088"/>
            <a:ext cx="1296144" cy="584775"/>
          </a:xfrm>
          <a:prstGeom prst="rect">
            <a:avLst/>
          </a:prstGeom>
          <a:noFill/>
          <a:ln>
            <a:solidFill>
              <a:schemeClr val="tx1"/>
            </a:solidFill>
          </a:ln>
        </p:spPr>
        <p:txBody>
          <a:bodyPr wrap="square" rtlCol="0">
            <a:spAutoFit/>
          </a:bodyPr>
          <a:lstStyle/>
          <a:p>
            <a:r>
              <a:rPr kumimoji="1" lang="ja-JP" altLang="en-US" sz="3200" dirty="0" smtClean="0"/>
              <a:t>落ちる</a:t>
            </a:r>
            <a:endParaRPr kumimoji="1" lang="ja-JP" altLang="en-US" sz="3200" dirty="0"/>
          </a:p>
        </p:txBody>
      </p:sp>
      <p:sp>
        <p:nvSpPr>
          <p:cNvPr id="33" name="テキスト ボックス 32"/>
          <p:cNvSpPr txBox="1"/>
          <p:nvPr/>
        </p:nvSpPr>
        <p:spPr>
          <a:xfrm>
            <a:off x="4788024" y="4221088"/>
            <a:ext cx="1440160" cy="584775"/>
          </a:xfrm>
          <a:prstGeom prst="rect">
            <a:avLst/>
          </a:prstGeom>
          <a:noFill/>
          <a:ln>
            <a:solidFill>
              <a:schemeClr val="tx1"/>
            </a:solidFill>
          </a:ln>
        </p:spPr>
        <p:txBody>
          <a:bodyPr wrap="square" rtlCol="0">
            <a:spAutoFit/>
          </a:bodyPr>
          <a:lstStyle/>
          <a:p>
            <a:r>
              <a:rPr lang="ja-JP" altLang="en-US" sz="3200" dirty="0" smtClean="0"/>
              <a:t>はずむ</a:t>
            </a:r>
            <a:endParaRPr kumimoji="1" lang="ja-JP" altLang="en-US" sz="3200" dirty="0"/>
          </a:p>
        </p:txBody>
      </p:sp>
      <p:sp>
        <p:nvSpPr>
          <p:cNvPr id="34" name="テキスト ボックス 33"/>
          <p:cNvSpPr txBox="1"/>
          <p:nvPr/>
        </p:nvSpPr>
        <p:spPr>
          <a:xfrm>
            <a:off x="3131840" y="4221088"/>
            <a:ext cx="1440160" cy="584775"/>
          </a:xfrm>
          <a:prstGeom prst="rect">
            <a:avLst/>
          </a:prstGeom>
          <a:solidFill>
            <a:srgbClr val="CCFF99"/>
          </a:solidFill>
          <a:ln>
            <a:solidFill>
              <a:schemeClr val="tx1"/>
            </a:solidFill>
          </a:ln>
        </p:spPr>
        <p:txBody>
          <a:bodyPr wrap="square" rtlCol="0">
            <a:spAutoFit/>
          </a:bodyPr>
          <a:lstStyle/>
          <a:p>
            <a:r>
              <a:rPr lang="ja-JP" altLang="en-US" sz="3200" dirty="0" smtClean="0"/>
              <a:t>転がる</a:t>
            </a:r>
            <a:endParaRPr kumimoji="1" lang="ja-JP" altLang="en-US" sz="3200" dirty="0"/>
          </a:p>
        </p:txBody>
      </p:sp>
      <p:sp>
        <p:nvSpPr>
          <p:cNvPr id="35" name="テキスト ボックス 34"/>
          <p:cNvSpPr txBox="1"/>
          <p:nvPr/>
        </p:nvSpPr>
        <p:spPr>
          <a:xfrm>
            <a:off x="1547664" y="4221088"/>
            <a:ext cx="1368152" cy="584775"/>
          </a:xfrm>
          <a:prstGeom prst="rect">
            <a:avLst/>
          </a:prstGeom>
          <a:noFill/>
          <a:ln>
            <a:solidFill>
              <a:schemeClr val="tx1"/>
            </a:solidFill>
          </a:ln>
        </p:spPr>
        <p:txBody>
          <a:bodyPr wrap="square" rtlCol="0">
            <a:spAutoFit/>
          </a:bodyPr>
          <a:lstStyle/>
          <a:p>
            <a:r>
              <a:rPr lang="ja-JP" altLang="en-US" sz="3200" dirty="0" smtClean="0"/>
              <a:t>止まる</a:t>
            </a:r>
            <a:endParaRPr kumimoji="1" lang="ja-JP" altLang="en-US" sz="3200" dirty="0"/>
          </a:p>
        </p:txBody>
      </p:sp>
      <p:cxnSp>
        <p:nvCxnSpPr>
          <p:cNvPr id="49" name="直線矢印コネクタ 48"/>
          <p:cNvCxnSpPr/>
          <p:nvPr/>
        </p:nvCxnSpPr>
        <p:spPr>
          <a:xfrm>
            <a:off x="1907704" y="5013176"/>
            <a:ext cx="5616624" cy="0"/>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79512" y="5085184"/>
            <a:ext cx="5832648" cy="584775"/>
          </a:xfrm>
          <a:prstGeom prst="rect">
            <a:avLst/>
          </a:prstGeom>
          <a:solidFill>
            <a:srgbClr val="F8F8F8"/>
          </a:solidFill>
        </p:spPr>
        <p:txBody>
          <a:bodyPr wrap="square" rtlCol="0">
            <a:spAutoFit/>
          </a:bodyPr>
          <a:lstStyle/>
          <a:p>
            <a:r>
              <a:rPr kumimoji="1" lang="ja-JP" altLang="en-US" sz="3200" dirty="0" smtClean="0"/>
              <a:t>どの動きまでが「転がる」？</a:t>
            </a:r>
            <a:endParaRPr kumimoji="1" lang="ja-JP" altLang="en-US" sz="3200" dirty="0"/>
          </a:p>
        </p:txBody>
      </p:sp>
      <p:grpSp>
        <p:nvGrpSpPr>
          <p:cNvPr id="7" name="グループ化 39"/>
          <p:cNvGrpSpPr>
            <a:grpSpLocks/>
          </p:cNvGrpSpPr>
          <p:nvPr/>
        </p:nvGrpSpPr>
        <p:grpSpPr bwMode="auto">
          <a:xfrm>
            <a:off x="251520" y="2780928"/>
            <a:ext cx="1150938" cy="1008063"/>
            <a:chOff x="467544" y="2636912"/>
            <a:chExt cx="1007393" cy="1008112"/>
          </a:xfrm>
        </p:grpSpPr>
        <p:grpSp>
          <p:nvGrpSpPr>
            <p:cNvPr id="8" name="グループ化 66"/>
            <p:cNvGrpSpPr>
              <a:grpSpLocks/>
            </p:cNvGrpSpPr>
            <p:nvPr/>
          </p:nvGrpSpPr>
          <p:grpSpPr bwMode="auto">
            <a:xfrm>
              <a:off x="467544" y="2636912"/>
              <a:ext cx="1007393" cy="1008112"/>
              <a:chOff x="1476375" y="3860800"/>
              <a:chExt cx="1362075" cy="1531938"/>
            </a:xfrm>
          </p:grpSpPr>
          <p:sp>
            <p:nvSpPr>
              <p:cNvPr id="54"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5"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56"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57"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8"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9"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53" name="フリーフォーム 52"/>
            <p:cNvSpPr/>
            <p:nvPr/>
          </p:nvSpPr>
          <p:spPr>
            <a:xfrm flipV="1">
              <a:off x="1034788" y="3518017"/>
              <a:ext cx="248397" cy="55044"/>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36" name="グループ化 68"/>
          <p:cNvGrpSpPr>
            <a:grpSpLocks/>
          </p:cNvGrpSpPr>
          <p:nvPr/>
        </p:nvGrpSpPr>
        <p:grpSpPr bwMode="auto">
          <a:xfrm flipH="1">
            <a:off x="7812360" y="2959746"/>
            <a:ext cx="936104" cy="1243706"/>
            <a:chOff x="3059113" y="2599632"/>
            <a:chExt cx="1116012" cy="1243706"/>
          </a:xfrm>
        </p:grpSpPr>
        <p:grpSp>
          <p:nvGrpSpPr>
            <p:cNvPr id="37" name="グループ化 17"/>
            <p:cNvGrpSpPr>
              <a:grpSpLocks/>
            </p:cNvGrpSpPr>
            <p:nvPr/>
          </p:nvGrpSpPr>
          <p:grpSpPr bwMode="auto">
            <a:xfrm rot="19764347" flipH="1">
              <a:off x="3262313" y="2795588"/>
              <a:ext cx="912812" cy="1047750"/>
              <a:chOff x="6877050" y="2781300"/>
              <a:chExt cx="1223963" cy="2087563"/>
            </a:xfrm>
          </p:grpSpPr>
          <p:sp>
            <p:nvSpPr>
              <p:cNvPr id="60"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61"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62"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3"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64"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38" name="グループ化 52"/>
            <p:cNvGrpSpPr>
              <a:grpSpLocks/>
            </p:cNvGrpSpPr>
            <p:nvPr/>
          </p:nvGrpSpPr>
          <p:grpSpPr bwMode="auto">
            <a:xfrm>
              <a:off x="3059113" y="2599632"/>
              <a:ext cx="949325" cy="1180207"/>
              <a:chOff x="3059832" y="2599718"/>
              <a:chExt cx="949151" cy="1179802"/>
            </a:xfrm>
          </p:grpSpPr>
          <p:grpSp>
            <p:nvGrpSpPr>
              <p:cNvPr id="39" name="グループ化 46"/>
              <p:cNvGrpSpPr/>
              <p:nvPr/>
            </p:nvGrpSpPr>
            <p:grpSpPr>
              <a:xfrm>
                <a:off x="3059832" y="2599718"/>
                <a:ext cx="949151" cy="1179802"/>
                <a:chOff x="2123728" y="2455702"/>
                <a:chExt cx="949151" cy="1179802"/>
              </a:xfrm>
              <a:solidFill>
                <a:schemeClr val="tx1"/>
              </a:solidFill>
            </p:grpSpPr>
            <p:sp>
              <p:nvSpPr>
                <p:cNvPr id="51" name="フリーフォーム 50"/>
                <p:cNvSpPr/>
                <p:nvPr/>
              </p:nvSpPr>
              <p:spPr>
                <a:xfrm>
                  <a:off x="2123728" y="2492896"/>
                  <a:ext cx="949151" cy="1142608"/>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2" name="フリーフォーム 51"/>
                <p:cNvSpPr/>
                <p:nvPr/>
              </p:nvSpPr>
              <p:spPr>
                <a:xfrm>
                  <a:off x="2381222" y="2455702"/>
                  <a:ext cx="585987" cy="304584"/>
                </a:xfrm>
                <a:custGeom>
                  <a:avLst/>
                  <a:gdLst>
                    <a:gd name="connsiteX0" fmla="*/ 26733 w 479341"/>
                    <a:gd name="connsiteY0" fmla="*/ 108816 h 247820"/>
                    <a:gd name="connsiteX1" fmla="*/ 118173 w 479341"/>
                    <a:gd name="connsiteY1" fmla="*/ 63096 h 247820"/>
                    <a:gd name="connsiteX2" fmla="*/ 209613 w 479341"/>
                    <a:gd name="connsiteY2" fmla="*/ 17376 h 247820"/>
                    <a:gd name="connsiteX3" fmla="*/ 407733 w 479341"/>
                    <a:gd name="connsiteY3" fmla="*/ 32616 h 247820"/>
                    <a:gd name="connsiteX4" fmla="*/ 438213 w 479341"/>
                    <a:gd name="connsiteY4" fmla="*/ 185016 h 247820"/>
                    <a:gd name="connsiteX5" fmla="*/ 392493 w 479341"/>
                    <a:gd name="connsiteY5" fmla="*/ 215496 h 247820"/>
                    <a:gd name="connsiteX6" fmla="*/ 255333 w 479341"/>
                    <a:gd name="connsiteY6" fmla="*/ 245976 h 247820"/>
                    <a:gd name="connsiteX7" fmla="*/ 118173 w 479341"/>
                    <a:gd name="connsiteY7" fmla="*/ 230736 h 247820"/>
                    <a:gd name="connsiteX8" fmla="*/ 102933 w 479341"/>
                    <a:gd name="connsiteY8" fmla="*/ 185016 h 247820"/>
                    <a:gd name="connsiteX9" fmla="*/ 118173 w 479341"/>
                    <a:gd name="connsiteY9" fmla="*/ 93576 h 247820"/>
                    <a:gd name="connsiteX10" fmla="*/ 118173 w 479341"/>
                    <a:gd name="connsiteY10" fmla="*/ 78336 h 24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41" h="247820">
                      <a:moveTo>
                        <a:pt x="26733" y="108816"/>
                      </a:moveTo>
                      <a:cubicBezTo>
                        <a:pt x="141651" y="70510"/>
                        <a:pt x="0" y="122182"/>
                        <a:pt x="118173" y="63096"/>
                      </a:cubicBezTo>
                      <a:cubicBezTo>
                        <a:pt x="244366" y="0"/>
                        <a:pt x="78586" y="104727"/>
                        <a:pt x="209613" y="17376"/>
                      </a:cubicBezTo>
                      <a:cubicBezTo>
                        <a:pt x="275653" y="22456"/>
                        <a:pt x="343476" y="16552"/>
                        <a:pt x="407733" y="32616"/>
                      </a:cubicBezTo>
                      <a:cubicBezTo>
                        <a:pt x="479341" y="50518"/>
                        <a:pt x="455688" y="145697"/>
                        <a:pt x="438213" y="185016"/>
                      </a:cubicBezTo>
                      <a:cubicBezTo>
                        <a:pt x="430774" y="201754"/>
                        <a:pt x="409328" y="208281"/>
                        <a:pt x="392493" y="215496"/>
                      </a:cubicBezTo>
                      <a:cubicBezTo>
                        <a:pt x="373661" y="223567"/>
                        <a:pt x="268895" y="243264"/>
                        <a:pt x="255333" y="245976"/>
                      </a:cubicBezTo>
                      <a:cubicBezTo>
                        <a:pt x="209613" y="240896"/>
                        <a:pt x="160884" y="247820"/>
                        <a:pt x="118173" y="230736"/>
                      </a:cubicBezTo>
                      <a:cubicBezTo>
                        <a:pt x="103258" y="224770"/>
                        <a:pt x="102933" y="201080"/>
                        <a:pt x="102933" y="185016"/>
                      </a:cubicBezTo>
                      <a:cubicBezTo>
                        <a:pt x="102933" y="154116"/>
                        <a:pt x="113803" y="124166"/>
                        <a:pt x="118173" y="93576"/>
                      </a:cubicBezTo>
                      <a:cubicBezTo>
                        <a:pt x="118891" y="88547"/>
                        <a:pt x="118173" y="83416"/>
                        <a:pt x="118173" y="78336"/>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8" name="フリーフォーム 47"/>
              <p:cNvSpPr/>
              <p:nvPr/>
            </p:nvSpPr>
            <p:spPr>
              <a:xfrm>
                <a:off x="3470921" y="3184412"/>
                <a:ext cx="263476" cy="488782"/>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65" name="テキスト ボックス 64"/>
          <p:cNvSpPr txBox="1"/>
          <p:nvPr/>
        </p:nvSpPr>
        <p:spPr>
          <a:xfrm>
            <a:off x="5004048" y="5085184"/>
            <a:ext cx="4139952" cy="584775"/>
          </a:xfrm>
          <a:prstGeom prst="rect">
            <a:avLst/>
          </a:prstGeom>
          <a:solidFill>
            <a:srgbClr val="FFFF66"/>
          </a:solidFill>
          <a:effectLst>
            <a:softEdge rad="127000"/>
          </a:effectLst>
        </p:spPr>
        <p:txBody>
          <a:bodyPr wrap="square" rtlCol="0">
            <a:spAutoFit/>
          </a:bodyPr>
          <a:lstStyle/>
          <a:p>
            <a:r>
              <a:rPr lang="ja-JP" altLang="en-US" sz="3200" dirty="0" smtClean="0"/>
              <a:t>境い目がわかりにくい</a:t>
            </a:r>
            <a:endParaRPr kumimoji="1" lang="ja-JP" altLang="en-US" sz="3200" dirty="0"/>
          </a:p>
        </p:txBody>
      </p:sp>
      <p:grpSp>
        <p:nvGrpSpPr>
          <p:cNvPr id="40" name="グループ化 39"/>
          <p:cNvGrpSpPr/>
          <p:nvPr/>
        </p:nvGrpSpPr>
        <p:grpSpPr>
          <a:xfrm>
            <a:off x="1968664" y="5949280"/>
            <a:ext cx="576064" cy="576064"/>
            <a:chOff x="1187450" y="3500438"/>
            <a:chExt cx="792163" cy="865187"/>
          </a:xfrm>
        </p:grpSpPr>
        <p:sp>
          <p:nvSpPr>
            <p:cNvPr id="41" name="Oval 25"/>
            <p:cNvSpPr>
              <a:spLocks noChangeArrowheads="1"/>
            </p:cNvSpPr>
            <p:nvPr/>
          </p:nvSpPr>
          <p:spPr bwMode="auto">
            <a:xfrm>
              <a:off x="1187450" y="3573463"/>
              <a:ext cx="792163" cy="7921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42" name="Freeform 26"/>
            <p:cNvSpPr>
              <a:spLocks/>
            </p:cNvSpPr>
            <p:nvPr/>
          </p:nvSpPr>
          <p:spPr bwMode="auto">
            <a:xfrm flipH="1">
              <a:off x="1547813" y="3500438"/>
              <a:ext cx="71437" cy="144462"/>
            </a:xfrm>
            <a:custGeom>
              <a:avLst/>
              <a:gdLst>
                <a:gd name="T0" fmla="*/ 71437 w 46"/>
                <a:gd name="T1" fmla="*/ 0 h 227"/>
                <a:gd name="T2" fmla="*/ 0 w 46"/>
                <a:gd name="T3" fmla="*/ 115824 h 227"/>
                <a:gd name="T4" fmla="*/ 71437 w 46"/>
                <a:gd name="T5" fmla="*/ 144462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0"/>
                  </a:moveTo>
                  <a:cubicBezTo>
                    <a:pt x="23" y="72"/>
                    <a:pt x="0" y="144"/>
                    <a:pt x="0" y="182"/>
                  </a:cubicBezTo>
                  <a:cubicBezTo>
                    <a:pt x="0" y="220"/>
                    <a:pt x="23" y="223"/>
                    <a:pt x="46" y="227"/>
                  </a:cubicBezTo>
                </a:path>
              </a:pathLst>
            </a:custGeom>
            <a:noFill/>
            <a:ln w="57150">
              <a:solidFill>
                <a:schemeClr val="tx1"/>
              </a:solidFill>
              <a:round/>
              <a:headEnd/>
              <a:tailEnd/>
            </a:ln>
          </p:spPr>
          <p:txBody>
            <a:bodyPr/>
            <a:lstStyle/>
            <a:p>
              <a:endParaRPr lang="ja-JP" altLang="en-US"/>
            </a:p>
          </p:txBody>
        </p:sp>
      </p:grpSp>
      <p:sp>
        <p:nvSpPr>
          <p:cNvPr id="43" name="テキスト ボックス 42"/>
          <p:cNvSpPr txBox="1"/>
          <p:nvPr/>
        </p:nvSpPr>
        <p:spPr>
          <a:xfrm>
            <a:off x="2627784" y="5949280"/>
            <a:ext cx="5616624" cy="584775"/>
          </a:xfrm>
          <a:prstGeom prst="rect">
            <a:avLst/>
          </a:prstGeom>
          <a:solidFill>
            <a:srgbClr val="F8F8F8"/>
          </a:solidFill>
        </p:spPr>
        <p:txBody>
          <a:bodyPr wrap="square" rtlCol="0">
            <a:spAutoFit/>
          </a:bodyPr>
          <a:lstStyle/>
          <a:p>
            <a:r>
              <a:rPr lang="ja-JP" altLang="en-US" sz="3200" dirty="0" smtClean="0"/>
              <a:t>モノ（名詞）は、同じ形状を保つ</a:t>
            </a:r>
            <a:endParaRPr kumimoji="1" lang="ja-JP" altLang="en-US" sz="3200" dirty="0"/>
          </a:p>
        </p:txBody>
      </p:sp>
      <p:cxnSp>
        <p:nvCxnSpPr>
          <p:cNvPr id="44" name="直線コネクタ 43"/>
          <p:cNvCxnSpPr/>
          <p:nvPr/>
        </p:nvCxnSpPr>
        <p:spPr>
          <a:xfrm>
            <a:off x="323528" y="5805264"/>
            <a:ext cx="864096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6.11111E-6 7.40741E-7 C -0.01563 0.00069 -0.03108 0.00069 -0.04671 0.00208 C -0.04844 0.00231 -0.05053 0.00277 -0.05174 0.00439 C -0.05296 0.00601 -0.05244 0.00902 -0.0533 0.01111 C -0.05417 0.01296 -0.05556 0.01412 -0.05678 0.01551 C -0.05869 0.02592 -0.06042 0.03541 -0.06511 0.04444 C -0.06876 0.06018 -0.06771 0.07708 -0.06997 0.09328 C -0.07049 0.1081 -0.07066 0.12291 -0.07171 0.13773 C -0.07188 0.14004 -0.07171 0.14444 -0.07344 0.14444 C -0.07553 0.14444 -0.0757 0.14004 -0.07674 0.13773 C -0.08056 0.11597 -0.08421 0.09537 -0.09167 0.07546 C -0.09254 0.07338 -0.09237 0.0706 -0.09341 0.06875 C -0.09584 0.06481 -0.10001 0.06365 -0.1033 0.06226 C -0.10382 0.0625 -0.11598 0.06412 -0.11841 0.06666 C -0.12257 0.07106 -0.1231 0.07939 -0.12674 0.08449 C -0.12848 0.09166 -0.13178 0.09467 -0.13334 0.10208 C -0.13698 0.11898 -0.13907 0.13657 -0.14341 0.15324 C -0.14497 0.13958 -0.14584 0.12361 -0.1533 0.11319 C -0.15626 0.10185 -0.16042 0.10139 -0.16841 0.09768 C -0.17223 0.09838 -0.17639 0.09814 -0.18004 0.1 C -0.18612 0.10324 -0.18751 0.11342 -0.19011 0.1199 C -0.19341 0.12801 -0.19775 0.13889 -0.20174 0.14652 C -0.20226 0.14907 -0.2033 0.15717 -0.20678 0.15764 C -0.21285 0.15833 -0.21893 0.15601 -0.22501 0.15555 C -0.24341 0.15439 -0.26164 0.15393 -0.28004 0.15324 C -0.30139 0.14444 -0.32848 0.15208 -0.35001 0.15324 C -0.40035 0.16088 -0.36007 0.15555 -0.47171 0.15555 " pathEditMode="relative" ptsTypes="ffffffffffffffffffffffffffA">
                                      <p:cBhvr>
                                        <p:cTn id="22" dur="3000" fill="hold"/>
                                        <p:tgtEl>
                                          <p:spTgt spid="26"/>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ssolv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dissolv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dissolve">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dissolv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dissolv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ssolve">
                                      <p:cBhvr>
                                        <p:cTn id="67" dur="500"/>
                                        <p:tgtEl>
                                          <p:spTgt spid="44"/>
                                        </p:tgtEl>
                                      </p:cBhvr>
                                    </p:animEffect>
                                  </p:childTnLst>
                                </p:cTn>
                              </p:par>
                              <p:par>
                                <p:cTn id="68" presetID="9"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dissolv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dissolve">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0" grpId="0" animBg="1"/>
      <p:bldP spid="31" grpId="0" animBg="1"/>
      <p:bldP spid="32" grpId="0" animBg="1"/>
      <p:bldP spid="33" grpId="0" animBg="1"/>
      <p:bldP spid="34" grpId="0" animBg="1"/>
      <p:bldP spid="35" grpId="0" animBg="1"/>
      <p:bldP spid="50" grpId="0" animBg="1"/>
      <p:bldP spid="65"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03648" y="260648"/>
            <a:ext cx="6552728" cy="769441"/>
          </a:xfrm>
          <a:prstGeom prst="rect">
            <a:avLst/>
          </a:prstGeom>
          <a:solidFill>
            <a:srgbClr val="FFFF66"/>
          </a:solidFill>
          <a:effectLst>
            <a:glow rad="139700">
              <a:schemeClr val="accent2">
                <a:satMod val="175000"/>
                <a:alpha val="40000"/>
              </a:schemeClr>
            </a:glow>
          </a:effectLst>
        </p:spPr>
        <p:txBody>
          <a:bodyPr wrap="square" rtlCol="0">
            <a:spAutoFit/>
          </a:bodyPr>
          <a:lstStyle/>
          <a:p>
            <a:r>
              <a:rPr lang="ja-JP" altLang="en-US" sz="4400" dirty="0" smtClean="0"/>
              <a:t>生活の中の動詞の学習①</a:t>
            </a:r>
            <a:endParaRPr kumimoji="1" lang="ja-JP" altLang="en-US" sz="4400" dirty="0"/>
          </a:p>
        </p:txBody>
      </p:sp>
      <p:sp>
        <p:nvSpPr>
          <p:cNvPr id="5" name="テキスト ボックス 4"/>
          <p:cNvSpPr txBox="1"/>
          <p:nvPr/>
        </p:nvSpPr>
        <p:spPr>
          <a:xfrm>
            <a:off x="467544" y="1412776"/>
            <a:ext cx="8352928" cy="1323439"/>
          </a:xfrm>
          <a:prstGeom prst="rect">
            <a:avLst/>
          </a:prstGeom>
          <a:solidFill>
            <a:srgbClr val="CCFFFF"/>
          </a:solidFill>
          <a:ln>
            <a:solidFill>
              <a:schemeClr val="tx1"/>
            </a:solidFill>
          </a:ln>
          <a:effectLst>
            <a:outerShdw blurRad="50800" dist="114300" dir="5400000" algn="t" rotWithShape="0">
              <a:srgbClr val="FFC000">
                <a:alpha val="40000"/>
              </a:srgbClr>
            </a:outerShdw>
          </a:effectLst>
        </p:spPr>
        <p:txBody>
          <a:bodyPr wrap="square" rtlCol="0">
            <a:spAutoFit/>
          </a:bodyPr>
          <a:lstStyle/>
          <a:p>
            <a:r>
              <a:rPr lang="ja-JP" altLang="en-US" sz="4000" dirty="0" smtClean="0"/>
              <a:t>　オノマトペと身振りを</a:t>
            </a:r>
            <a:endParaRPr lang="en-US" altLang="ja-JP" sz="4000" dirty="0" smtClean="0"/>
          </a:p>
          <a:p>
            <a:r>
              <a:rPr lang="ja-JP" altLang="en-US" sz="4000" dirty="0" smtClean="0"/>
              <a:t>　　　　　　　会話の中で豊富に使おう</a:t>
            </a:r>
            <a:endParaRPr kumimoji="1" lang="ja-JP" altLang="en-US" sz="4000" dirty="0"/>
          </a:p>
        </p:txBody>
      </p:sp>
      <p:sp>
        <p:nvSpPr>
          <p:cNvPr id="6" name="テキスト ボックス 5"/>
          <p:cNvSpPr txBox="1"/>
          <p:nvPr/>
        </p:nvSpPr>
        <p:spPr>
          <a:xfrm>
            <a:off x="467544" y="4509120"/>
            <a:ext cx="8352928" cy="1323439"/>
          </a:xfrm>
          <a:prstGeom prst="rect">
            <a:avLst/>
          </a:prstGeom>
          <a:solidFill>
            <a:srgbClr val="FFD9FF"/>
          </a:solidFill>
          <a:ln>
            <a:noFill/>
          </a:ln>
          <a:effectLst>
            <a:softEdge rad="127000"/>
          </a:effectLst>
        </p:spPr>
        <p:txBody>
          <a:bodyPr wrap="square" rtlCol="0">
            <a:spAutoFit/>
          </a:bodyPr>
          <a:lstStyle/>
          <a:p>
            <a:r>
              <a:rPr lang="ja-JP" altLang="en-US" sz="4000" dirty="0" smtClean="0"/>
              <a:t>オノマトペや身振りが、</a:t>
            </a:r>
            <a:endParaRPr lang="en-US" altLang="ja-JP" sz="4000" dirty="0" smtClean="0"/>
          </a:p>
          <a:p>
            <a:r>
              <a:rPr lang="ja-JP" altLang="en-US" sz="4000" dirty="0" smtClean="0"/>
              <a:t>　　　　　　動詞理解の</a:t>
            </a:r>
            <a:r>
              <a:rPr kumimoji="1" lang="ja-JP" altLang="en-US" sz="4000" dirty="0" smtClean="0"/>
              <a:t>手がかりになる</a:t>
            </a:r>
            <a:endParaRPr kumimoji="1" lang="ja-JP" altLang="en-US" sz="4000" dirty="0"/>
          </a:p>
        </p:txBody>
      </p:sp>
      <p:sp>
        <p:nvSpPr>
          <p:cNvPr id="7" name="テキスト ボックス 6"/>
          <p:cNvSpPr txBox="1"/>
          <p:nvPr/>
        </p:nvSpPr>
        <p:spPr>
          <a:xfrm>
            <a:off x="1979712" y="3068960"/>
            <a:ext cx="5544616" cy="584775"/>
          </a:xfrm>
          <a:prstGeom prst="rect">
            <a:avLst/>
          </a:prstGeom>
          <a:noFill/>
        </p:spPr>
        <p:txBody>
          <a:bodyPr wrap="square" rtlCol="0">
            <a:spAutoFit/>
          </a:bodyPr>
          <a:lstStyle/>
          <a:p>
            <a:r>
              <a:rPr kumimoji="1" lang="ja-JP" altLang="en-US" sz="3200" b="1" dirty="0" smtClean="0">
                <a:solidFill>
                  <a:srgbClr val="C00000"/>
                </a:solidFill>
              </a:rPr>
              <a:t>＊</a:t>
            </a:r>
            <a:r>
              <a:rPr kumimoji="1" lang="ja-JP" altLang="en-US" sz="3200" dirty="0" smtClean="0"/>
              <a:t>オノマトペ＝擬音語・擬態語</a:t>
            </a:r>
            <a:endParaRPr kumimoji="1" lang="ja-JP" altLang="en-US" sz="3200" dirty="0"/>
          </a:p>
        </p:txBody>
      </p:sp>
      <p:sp>
        <p:nvSpPr>
          <p:cNvPr id="8" name="テキスト ボックス 7"/>
          <p:cNvSpPr txBox="1"/>
          <p:nvPr/>
        </p:nvSpPr>
        <p:spPr>
          <a:xfrm>
            <a:off x="2483768" y="3717032"/>
            <a:ext cx="4680520" cy="400110"/>
          </a:xfrm>
          <a:prstGeom prst="rect">
            <a:avLst/>
          </a:prstGeom>
          <a:noFill/>
        </p:spPr>
        <p:txBody>
          <a:bodyPr wrap="square" rtlCol="0">
            <a:spAutoFit/>
          </a:bodyPr>
          <a:lstStyle/>
          <a:p>
            <a:r>
              <a:rPr kumimoji="1" lang="ja-JP" altLang="en-US" sz="2000" b="1" dirty="0" smtClean="0"/>
              <a:t>☞　第１７回学習会「プロソディを考える」</a:t>
            </a:r>
            <a:endParaRPr kumimoji="1" lang="ja-JP" altLang="en-US" sz="2000" b="1" dirty="0"/>
          </a:p>
        </p:txBody>
      </p:sp>
      <p:grpSp>
        <p:nvGrpSpPr>
          <p:cNvPr id="9" name="グループ化 33"/>
          <p:cNvGrpSpPr>
            <a:grpSpLocks/>
          </p:cNvGrpSpPr>
          <p:nvPr/>
        </p:nvGrpSpPr>
        <p:grpSpPr bwMode="auto">
          <a:xfrm>
            <a:off x="8028384" y="1124744"/>
            <a:ext cx="720080" cy="864096"/>
            <a:chOff x="7523163" y="1144571"/>
            <a:chExt cx="1225550" cy="2376487"/>
          </a:xfrm>
        </p:grpSpPr>
        <p:sp>
          <p:nvSpPr>
            <p:cNvPr id="10"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2"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3"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4"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5"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6"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899592" y="5733256"/>
            <a:ext cx="7632848" cy="584775"/>
          </a:xfrm>
          <a:prstGeom prst="rect">
            <a:avLst/>
          </a:prstGeom>
          <a:solidFill>
            <a:srgbClr val="FFFF66"/>
          </a:solidFill>
          <a:ln>
            <a:noFill/>
          </a:ln>
          <a:effectLst>
            <a:outerShdw blurRad="50800" dist="127000" dir="5400000" algn="t" rotWithShape="0">
              <a:srgbClr val="66FF33">
                <a:alpha val="40000"/>
              </a:srgbClr>
            </a:outerShdw>
          </a:effectLst>
        </p:spPr>
        <p:txBody>
          <a:bodyPr wrap="square" rtlCol="0">
            <a:spAutoFit/>
          </a:bodyPr>
          <a:lstStyle/>
          <a:p>
            <a:r>
              <a:rPr kumimoji="1" lang="ja-JP" altLang="en-US" sz="3200" dirty="0" smtClean="0"/>
              <a:t>オノマトペと身振りが、動詞の理解を進める</a:t>
            </a:r>
            <a:endParaRPr kumimoji="1" lang="ja-JP" altLang="en-US" sz="3200" dirty="0"/>
          </a:p>
        </p:txBody>
      </p:sp>
      <p:grpSp>
        <p:nvGrpSpPr>
          <p:cNvPr id="2" name="グループ化 17"/>
          <p:cNvGrpSpPr>
            <a:grpSpLocks/>
          </p:cNvGrpSpPr>
          <p:nvPr/>
        </p:nvGrpSpPr>
        <p:grpSpPr bwMode="auto">
          <a:xfrm rot="1561721">
            <a:off x="7436554" y="1458902"/>
            <a:ext cx="1038234" cy="1152683"/>
            <a:chOff x="6877050" y="2619676"/>
            <a:chExt cx="1501773" cy="2249187"/>
          </a:xfrm>
        </p:grpSpPr>
        <p:sp>
          <p:nvSpPr>
            <p:cNvPr id="44"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5"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6"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7" name="Freeform 32"/>
            <p:cNvSpPr>
              <a:spLocks/>
            </p:cNvSpPr>
            <p:nvPr/>
          </p:nvSpPr>
          <p:spPr bwMode="auto">
            <a:xfrm>
              <a:off x="6881679" y="2619676"/>
              <a:ext cx="1497144" cy="1571325"/>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8"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9"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57" name="四角形吹き出し 56"/>
          <p:cNvSpPr/>
          <p:nvPr/>
        </p:nvSpPr>
        <p:spPr>
          <a:xfrm>
            <a:off x="2915816" y="1484784"/>
            <a:ext cx="3744416" cy="648072"/>
          </a:xfrm>
          <a:prstGeom prst="wedgeRectCallout">
            <a:avLst>
              <a:gd name="adj1" fmla="val 63611"/>
              <a:gd name="adj2" fmla="val 34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イスが</a:t>
            </a:r>
            <a:r>
              <a:rPr lang="ja-JP" altLang="en-US" sz="3600" dirty="0" smtClean="0">
                <a:solidFill>
                  <a:srgbClr val="008000"/>
                </a:solidFill>
              </a:rPr>
              <a:t>たおれた</a:t>
            </a:r>
            <a:r>
              <a:rPr lang="ja-JP" altLang="en-US" sz="3600" dirty="0" smtClean="0">
                <a:solidFill>
                  <a:schemeClr val="accent4"/>
                </a:solidFill>
              </a:rPr>
              <a:t>の</a:t>
            </a:r>
            <a:endParaRPr kumimoji="1" lang="ja-JP" altLang="en-US" sz="3600" dirty="0">
              <a:solidFill>
                <a:schemeClr val="accent4"/>
              </a:solidFill>
            </a:endParaRPr>
          </a:p>
        </p:txBody>
      </p:sp>
      <p:sp>
        <p:nvSpPr>
          <p:cNvPr id="60" name="テキスト ボックス 59"/>
          <p:cNvSpPr txBox="1"/>
          <p:nvPr/>
        </p:nvSpPr>
        <p:spPr>
          <a:xfrm>
            <a:off x="2339752" y="836712"/>
            <a:ext cx="648072" cy="707886"/>
          </a:xfrm>
          <a:prstGeom prst="rect">
            <a:avLst/>
          </a:prstGeom>
          <a:noFill/>
        </p:spPr>
        <p:txBody>
          <a:bodyPr wrap="square" rtlCol="0">
            <a:spAutoFit/>
          </a:bodyPr>
          <a:lstStyle/>
          <a:p>
            <a:r>
              <a:rPr kumimoji="1" lang="ja-JP" altLang="en-US" sz="4000" b="1" dirty="0" smtClean="0">
                <a:solidFill>
                  <a:srgbClr val="C00000"/>
                </a:solidFill>
              </a:rPr>
              <a:t>？</a:t>
            </a:r>
            <a:endParaRPr kumimoji="1" lang="ja-JP" altLang="en-US" sz="4000" b="1" dirty="0">
              <a:solidFill>
                <a:srgbClr val="C00000"/>
              </a:solidFill>
            </a:endParaRPr>
          </a:p>
        </p:txBody>
      </p:sp>
      <p:sp>
        <p:nvSpPr>
          <p:cNvPr id="61" name="四角形吹き出し 60"/>
          <p:cNvSpPr/>
          <p:nvPr/>
        </p:nvSpPr>
        <p:spPr>
          <a:xfrm>
            <a:off x="3275856" y="2420888"/>
            <a:ext cx="3240360" cy="648072"/>
          </a:xfrm>
          <a:prstGeom prst="wedgeRectCallout">
            <a:avLst>
              <a:gd name="adj1" fmla="val 49791"/>
              <a:gd name="adj2" fmla="val 31931"/>
            </a:avLst>
          </a:prstGeom>
          <a:solidFill>
            <a:srgbClr val="DDFFDD"/>
          </a:solidFill>
          <a:ln>
            <a:noFill/>
            <a:prstDash val="sysDot"/>
          </a:ln>
          <a:effectLst>
            <a:outerShdw blurRad="50800" dist="88900" algn="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たおれる身振り</a:t>
            </a:r>
            <a:endParaRPr kumimoji="1" lang="ja-JP" altLang="en-US" sz="3600" dirty="0">
              <a:solidFill>
                <a:schemeClr val="accent4"/>
              </a:solidFill>
            </a:endParaRPr>
          </a:p>
        </p:txBody>
      </p:sp>
      <p:grpSp>
        <p:nvGrpSpPr>
          <p:cNvPr id="38" name="グループ化 37"/>
          <p:cNvGrpSpPr/>
          <p:nvPr/>
        </p:nvGrpSpPr>
        <p:grpSpPr>
          <a:xfrm>
            <a:off x="6687857" y="2254354"/>
            <a:ext cx="713031" cy="775486"/>
            <a:chOff x="6831873" y="3190458"/>
            <a:chExt cx="713031" cy="775486"/>
          </a:xfrm>
        </p:grpSpPr>
        <p:sp>
          <p:nvSpPr>
            <p:cNvPr id="63" name="フリーフォーム 62"/>
            <p:cNvSpPr/>
            <p:nvPr/>
          </p:nvSpPr>
          <p:spPr>
            <a:xfrm rot="21003798">
              <a:off x="6831873" y="3556191"/>
              <a:ext cx="672501" cy="378648"/>
            </a:xfrm>
            <a:custGeom>
              <a:avLst/>
              <a:gdLst>
                <a:gd name="connsiteX0" fmla="*/ 520374 w 703254"/>
                <a:gd name="connsiteY0" fmla="*/ 428616 h 463369"/>
                <a:gd name="connsiteX1" fmla="*/ 474654 w 703254"/>
                <a:gd name="connsiteY1" fmla="*/ 337176 h 463369"/>
                <a:gd name="connsiteX2" fmla="*/ 444174 w 703254"/>
                <a:gd name="connsiteY2" fmla="*/ 291456 h 463369"/>
                <a:gd name="connsiteX3" fmla="*/ 428934 w 703254"/>
                <a:gd name="connsiteY3" fmla="*/ 245736 h 463369"/>
                <a:gd name="connsiteX4" fmla="*/ 398454 w 703254"/>
                <a:gd name="connsiteY4" fmla="*/ 200016 h 463369"/>
                <a:gd name="connsiteX5" fmla="*/ 413694 w 703254"/>
                <a:gd name="connsiteY5" fmla="*/ 245736 h 463369"/>
                <a:gd name="connsiteX6" fmla="*/ 230814 w 703254"/>
                <a:gd name="connsiteY6" fmla="*/ 230496 h 463369"/>
                <a:gd name="connsiteX7" fmla="*/ 230814 w 703254"/>
                <a:gd name="connsiteY7" fmla="*/ 139056 h 463369"/>
                <a:gd name="connsiteX8" fmla="*/ 276534 w 703254"/>
                <a:gd name="connsiteY8" fmla="*/ 154296 h 463369"/>
                <a:gd name="connsiteX9" fmla="*/ 32694 w 703254"/>
                <a:gd name="connsiteY9" fmla="*/ 139056 h 463369"/>
                <a:gd name="connsiteX10" fmla="*/ 32694 w 703254"/>
                <a:gd name="connsiteY10" fmla="*/ 17136 h 463369"/>
                <a:gd name="connsiteX11" fmla="*/ 78414 w 703254"/>
                <a:gd name="connsiteY11" fmla="*/ 1896 h 463369"/>
                <a:gd name="connsiteX12" fmla="*/ 352734 w 703254"/>
                <a:gd name="connsiteY12" fmla="*/ 17136 h 463369"/>
                <a:gd name="connsiteX13" fmla="*/ 428934 w 703254"/>
                <a:gd name="connsiteY13" fmla="*/ 108576 h 463369"/>
                <a:gd name="connsiteX14" fmla="*/ 474654 w 703254"/>
                <a:gd name="connsiteY14" fmla="*/ 139056 h 463369"/>
                <a:gd name="connsiteX15" fmla="*/ 535614 w 703254"/>
                <a:gd name="connsiteY15" fmla="*/ 184776 h 463369"/>
                <a:gd name="connsiteX16" fmla="*/ 581334 w 703254"/>
                <a:gd name="connsiteY16" fmla="*/ 215256 h 463369"/>
                <a:gd name="connsiteX17" fmla="*/ 642294 w 703254"/>
                <a:gd name="connsiteY17" fmla="*/ 260976 h 463369"/>
                <a:gd name="connsiteX18" fmla="*/ 703254 w 703254"/>
                <a:gd name="connsiteY18" fmla="*/ 352416 h 463369"/>
                <a:gd name="connsiteX19" fmla="*/ 703254 w 703254"/>
                <a:gd name="connsiteY19" fmla="*/ 443856 h 46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54" h="463369">
                  <a:moveTo>
                    <a:pt x="520374" y="428616"/>
                  </a:moveTo>
                  <a:cubicBezTo>
                    <a:pt x="433023" y="297589"/>
                    <a:pt x="537750" y="463369"/>
                    <a:pt x="474654" y="337176"/>
                  </a:cubicBezTo>
                  <a:cubicBezTo>
                    <a:pt x="466463" y="320793"/>
                    <a:pt x="452365" y="307839"/>
                    <a:pt x="444174" y="291456"/>
                  </a:cubicBezTo>
                  <a:cubicBezTo>
                    <a:pt x="436990" y="277088"/>
                    <a:pt x="436118" y="260104"/>
                    <a:pt x="428934" y="245736"/>
                  </a:cubicBezTo>
                  <a:cubicBezTo>
                    <a:pt x="420743" y="229353"/>
                    <a:pt x="416770" y="200016"/>
                    <a:pt x="398454" y="200016"/>
                  </a:cubicBezTo>
                  <a:cubicBezTo>
                    <a:pt x="382390" y="200016"/>
                    <a:pt x="429499" y="242862"/>
                    <a:pt x="413694" y="245736"/>
                  </a:cubicBezTo>
                  <a:cubicBezTo>
                    <a:pt x="353509" y="256679"/>
                    <a:pt x="291774" y="235576"/>
                    <a:pt x="230814" y="230496"/>
                  </a:cubicBezTo>
                  <a:cubicBezTo>
                    <a:pt x="225008" y="213079"/>
                    <a:pt x="195980" y="156473"/>
                    <a:pt x="230814" y="139056"/>
                  </a:cubicBezTo>
                  <a:cubicBezTo>
                    <a:pt x="245182" y="131872"/>
                    <a:pt x="292598" y="154296"/>
                    <a:pt x="276534" y="154296"/>
                  </a:cubicBezTo>
                  <a:cubicBezTo>
                    <a:pt x="195095" y="154296"/>
                    <a:pt x="113974" y="144136"/>
                    <a:pt x="32694" y="139056"/>
                  </a:cubicBezTo>
                  <a:cubicBezTo>
                    <a:pt x="18134" y="95375"/>
                    <a:pt x="0" y="66177"/>
                    <a:pt x="32694" y="17136"/>
                  </a:cubicBezTo>
                  <a:cubicBezTo>
                    <a:pt x="41605" y="3770"/>
                    <a:pt x="63174" y="6976"/>
                    <a:pt x="78414" y="1896"/>
                  </a:cubicBezTo>
                  <a:cubicBezTo>
                    <a:pt x="169854" y="6976"/>
                    <a:pt x="262770" y="0"/>
                    <a:pt x="352734" y="17136"/>
                  </a:cubicBezTo>
                  <a:cubicBezTo>
                    <a:pt x="383575" y="23011"/>
                    <a:pt x="410150" y="89792"/>
                    <a:pt x="428934" y="108576"/>
                  </a:cubicBezTo>
                  <a:cubicBezTo>
                    <a:pt x="441886" y="121528"/>
                    <a:pt x="459749" y="128410"/>
                    <a:pt x="474654" y="139056"/>
                  </a:cubicBezTo>
                  <a:cubicBezTo>
                    <a:pt x="495323" y="153819"/>
                    <a:pt x="514945" y="170013"/>
                    <a:pt x="535614" y="184776"/>
                  </a:cubicBezTo>
                  <a:cubicBezTo>
                    <a:pt x="550519" y="195422"/>
                    <a:pt x="566429" y="204610"/>
                    <a:pt x="581334" y="215256"/>
                  </a:cubicBezTo>
                  <a:cubicBezTo>
                    <a:pt x="602003" y="230019"/>
                    <a:pt x="625419" y="241992"/>
                    <a:pt x="642294" y="260976"/>
                  </a:cubicBezTo>
                  <a:cubicBezTo>
                    <a:pt x="666631" y="288355"/>
                    <a:pt x="703254" y="315784"/>
                    <a:pt x="703254" y="352416"/>
                  </a:cubicBezTo>
                  <a:lnTo>
                    <a:pt x="703254" y="443856"/>
                  </a:lnTo>
                </a:path>
              </a:pathLst>
            </a:custGeom>
            <a:solidFill>
              <a:srgbClr val="FFFF99"/>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フリーフォーム 61"/>
            <p:cNvSpPr/>
            <p:nvPr/>
          </p:nvSpPr>
          <p:spPr>
            <a:xfrm rot="3542817">
              <a:off x="7019329" y="3337385"/>
              <a:ext cx="672501" cy="378648"/>
            </a:xfrm>
            <a:custGeom>
              <a:avLst/>
              <a:gdLst>
                <a:gd name="connsiteX0" fmla="*/ 520374 w 703254"/>
                <a:gd name="connsiteY0" fmla="*/ 428616 h 463369"/>
                <a:gd name="connsiteX1" fmla="*/ 474654 w 703254"/>
                <a:gd name="connsiteY1" fmla="*/ 337176 h 463369"/>
                <a:gd name="connsiteX2" fmla="*/ 444174 w 703254"/>
                <a:gd name="connsiteY2" fmla="*/ 291456 h 463369"/>
                <a:gd name="connsiteX3" fmla="*/ 428934 w 703254"/>
                <a:gd name="connsiteY3" fmla="*/ 245736 h 463369"/>
                <a:gd name="connsiteX4" fmla="*/ 398454 w 703254"/>
                <a:gd name="connsiteY4" fmla="*/ 200016 h 463369"/>
                <a:gd name="connsiteX5" fmla="*/ 413694 w 703254"/>
                <a:gd name="connsiteY5" fmla="*/ 245736 h 463369"/>
                <a:gd name="connsiteX6" fmla="*/ 230814 w 703254"/>
                <a:gd name="connsiteY6" fmla="*/ 230496 h 463369"/>
                <a:gd name="connsiteX7" fmla="*/ 230814 w 703254"/>
                <a:gd name="connsiteY7" fmla="*/ 139056 h 463369"/>
                <a:gd name="connsiteX8" fmla="*/ 276534 w 703254"/>
                <a:gd name="connsiteY8" fmla="*/ 154296 h 463369"/>
                <a:gd name="connsiteX9" fmla="*/ 32694 w 703254"/>
                <a:gd name="connsiteY9" fmla="*/ 139056 h 463369"/>
                <a:gd name="connsiteX10" fmla="*/ 32694 w 703254"/>
                <a:gd name="connsiteY10" fmla="*/ 17136 h 463369"/>
                <a:gd name="connsiteX11" fmla="*/ 78414 w 703254"/>
                <a:gd name="connsiteY11" fmla="*/ 1896 h 463369"/>
                <a:gd name="connsiteX12" fmla="*/ 352734 w 703254"/>
                <a:gd name="connsiteY12" fmla="*/ 17136 h 463369"/>
                <a:gd name="connsiteX13" fmla="*/ 428934 w 703254"/>
                <a:gd name="connsiteY13" fmla="*/ 108576 h 463369"/>
                <a:gd name="connsiteX14" fmla="*/ 474654 w 703254"/>
                <a:gd name="connsiteY14" fmla="*/ 139056 h 463369"/>
                <a:gd name="connsiteX15" fmla="*/ 535614 w 703254"/>
                <a:gd name="connsiteY15" fmla="*/ 184776 h 463369"/>
                <a:gd name="connsiteX16" fmla="*/ 581334 w 703254"/>
                <a:gd name="connsiteY16" fmla="*/ 215256 h 463369"/>
                <a:gd name="connsiteX17" fmla="*/ 642294 w 703254"/>
                <a:gd name="connsiteY17" fmla="*/ 260976 h 463369"/>
                <a:gd name="connsiteX18" fmla="*/ 703254 w 703254"/>
                <a:gd name="connsiteY18" fmla="*/ 352416 h 463369"/>
                <a:gd name="connsiteX19" fmla="*/ 703254 w 703254"/>
                <a:gd name="connsiteY19" fmla="*/ 443856 h 46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54" h="463369">
                  <a:moveTo>
                    <a:pt x="520374" y="428616"/>
                  </a:moveTo>
                  <a:cubicBezTo>
                    <a:pt x="433023" y="297589"/>
                    <a:pt x="537750" y="463369"/>
                    <a:pt x="474654" y="337176"/>
                  </a:cubicBezTo>
                  <a:cubicBezTo>
                    <a:pt x="466463" y="320793"/>
                    <a:pt x="452365" y="307839"/>
                    <a:pt x="444174" y="291456"/>
                  </a:cubicBezTo>
                  <a:cubicBezTo>
                    <a:pt x="436990" y="277088"/>
                    <a:pt x="436118" y="260104"/>
                    <a:pt x="428934" y="245736"/>
                  </a:cubicBezTo>
                  <a:cubicBezTo>
                    <a:pt x="420743" y="229353"/>
                    <a:pt x="416770" y="200016"/>
                    <a:pt x="398454" y="200016"/>
                  </a:cubicBezTo>
                  <a:cubicBezTo>
                    <a:pt x="382390" y="200016"/>
                    <a:pt x="429499" y="242862"/>
                    <a:pt x="413694" y="245736"/>
                  </a:cubicBezTo>
                  <a:cubicBezTo>
                    <a:pt x="353509" y="256679"/>
                    <a:pt x="291774" y="235576"/>
                    <a:pt x="230814" y="230496"/>
                  </a:cubicBezTo>
                  <a:cubicBezTo>
                    <a:pt x="225008" y="213079"/>
                    <a:pt x="195980" y="156473"/>
                    <a:pt x="230814" y="139056"/>
                  </a:cubicBezTo>
                  <a:cubicBezTo>
                    <a:pt x="245182" y="131872"/>
                    <a:pt x="292598" y="154296"/>
                    <a:pt x="276534" y="154296"/>
                  </a:cubicBezTo>
                  <a:cubicBezTo>
                    <a:pt x="195095" y="154296"/>
                    <a:pt x="113974" y="144136"/>
                    <a:pt x="32694" y="139056"/>
                  </a:cubicBezTo>
                  <a:cubicBezTo>
                    <a:pt x="18134" y="95375"/>
                    <a:pt x="0" y="66177"/>
                    <a:pt x="32694" y="17136"/>
                  </a:cubicBezTo>
                  <a:cubicBezTo>
                    <a:pt x="41605" y="3770"/>
                    <a:pt x="63174" y="6976"/>
                    <a:pt x="78414" y="1896"/>
                  </a:cubicBezTo>
                  <a:cubicBezTo>
                    <a:pt x="169854" y="6976"/>
                    <a:pt x="262770" y="0"/>
                    <a:pt x="352734" y="17136"/>
                  </a:cubicBezTo>
                  <a:cubicBezTo>
                    <a:pt x="383575" y="23011"/>
                    <a:pt x="410150" y="89792"/>
                    <a:pt x="428934" y="108576"/>
                  </a:cubicBezTo>
                  <a:cubicBezTo>
                    <a:pt x="441886" y="121528"/>
                    <a:pt x="459749" y="128410"/>
                    <a:pt x="474654" y="139056"/>
                  </a:cubicBezTo>
                  <a:cubicBezTo>
                    <a:pt x="495323" y="153819"/>
                    <a:pt x="514945" y="170013"/>
                    <a:pt x="535614" y="184776"/>
                  </a:cubicBezTo>
                  <a:cubicBezTo>
                    <a:pt x="550519" y="195422"/>
                    <a:pt x="566429" y="204610"/>
                    <a:pt x="581334" y="215256"/>
                  </a:cubicBezTo>
                  <a:cubicBezTo>
                    <a:pt x="602003" y="230019"/>
                    <a:pt x="625419" y="241992"/>
                    <a:pt x="642294" y="260976"/>
                  </a:cubicBezTo>
                  <a:cubicBezTo>
                    <a:pt x="666631" y="288355"/>
                    <a:pt x="703254" y="315784"/>
                    <a:pt x="703254" y="352416"/>
                  </a:cubicBezTo>
                  <a:lnTo>
                    <a:pt x="703254" y="443856"/>
                  </a:lnTo>
                </a:path>
              </a:pathLst>
            </a:custGeom>
            <a:solidFill>
              <a:srgbClr val="FFFF99"/>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円弧 63"/>
            <p:cNvSpPr/>
            <p:nvPr/>
          </p:nvSpPr>
          <p:spPr>
            <a:xfrm rot="934259" flipH="1">
              <a:off x="6887507" y="3289613"/>
              <a:ext cx="409546" cy="676331"/>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5" name="四角形吹き出し 64"/>
          <p:cNvSpPr/>
          <p:nvPr/>
        </p:nvSpPr>
        <p:spPr>
          <a:xfrm>
            <a:off x="2915816" y="3284984"/>
            <a:ext cx="4464496" cy="648072"/>
          </a:xfrm>
          <a:prstGeom prst="wedgeRectCallout">
            <a:avLst>
              <a:gd name="adj1" fmla="val 57125"/>
              <a:gd name="adj2" fmla="val -503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rgbClr val="C00000"/>
                </a:solidFill>
              </a:rPr>
              <a:t>バタン</a:t>
            </a:r>
            <a:r>
              <a:rPr lang="ja-JP" altLang="en-US" sz="3600" dirty="0" smtClean="0">
                <a:solidFill>
                  <a:schemeClr val="accent4"/>
                </a:solidFill>
              </a:rPr>
              <a:t>って</a:t>
            </a:r>
            <a:r>
              <a:rPr lang="ja-JP" altLang="en-US" sz="3600" dirty="0" smtClean="0">
                <a:solidFill>
                  <a:srgbClr val="008000"/>
                </a:solidFill>
              </a:rPr>
              <a:t>たおれた</a:t>
            </a:r>
            <a:r>
              <a:rPr lang="ja-JP" altLang="en-US" sz="3600" dirty="0" smtClean="0">
                <a:solidFill>
                  <a:schemeClr val="accent4"/>
                </a:solidFill>
              </a:rPr>
              <a:t>の</a:t>
            </a:r>
            <a:endParaRPr kumimoji="1" lang="ja-JP" altLang="en-US" sz="3600" dirty="0">
              <a:solidFill>
                <a:schemeClr val="accent4"/>
              </a:solidFill>
            </a:endParaRPr>
          </a:p>
        </p:txBody>
      </p:sp>
      <p:sp>
        <p:nvSpPr>
          <p:cNvPr id="73" name="テキスト ボックス 72"/>
          <p:cNvSpPr txBox="1"/>
          <p:nvPr/>
        </p:nvSpPr>
        <p:spPr>
          <a:xfrm>
            <a:off x="1907704" y="2420888"/>
            <a:ext cx="567680" cy="707886"/>
          </a:xfrm>
          <a:prstGeom prst="rect">
            <a:avLst/>
          </a:prstGeom>
          <a:noFill/>
        </p:spPr>
        <p:txBody>
          <a:bodyPr wrap="square" rtlCol="0">
            <a:spAutoFit/>
          </a:bodyPr>
          <a:lstStyle/>
          <a:p>
            <a:r>
              <a:rPr kumimoji="1" lang="ja-JP" altLang="en-US" sz="4000" b="1" dirty="0" smtClean="0">
                <a:solidFill>
                  <a:srgbClr val="C00000"/>
                </a:solidFill>
              </a:rPr>
              <a:t>！</a:t>
            </a:r>
            <a:endParaRPr kumimoji="1" lang="ja-JP" altLang="en-US" sz="4000" b="1" dirty="0">
              <a:solidFill>
                <a:srgbClr val="C00000"/>
              </a:solidFill>
            </a:endParaRPr>
          </a:p>
        </p:txBody>
      </p:sp>
      <p:sp>
        <p:nvSpPr>
          <p:cNvPr id="37" name="テキスト ボックス 36"/>
          <p:cNvSpPr txBox="1"/>
          <p:nvPr/>
        </p:nvSpPr>
        <p:spPr>
          <a:xfrm>
            <a:off x="323528" y="260648"/>
            <a:ext cx="2160240" cy="584775"/>
          </a:xfrm>
          <a:prstGeom prst="rect">
            <a:avLst/>
          </a:prstGeom>
          <a:noFill/>
        </p:spPr>
        <p:txBody>
          <a:bodyPr wrap="square" rtlCol="0">
            <a:spAutoFit/>
          </a:bodyPr>
          <a:lstStyle/>
          <a:p>
            <a:r>
              <a:rPr kumimoji="1" lang="ja-JP" altLang="en-US" sz="3200" dirty="0" smtClean="0"/>
              <a:t>たとえば・・</a:t>
            </a:r>
            <a:endParaRPr kumimoji="1" lang="ja-JP" altLang="en-US" sz="3200" dirty="0"/>
          </a:p>
        </p:txBody>
      </p:sp>
      <p:grpSp>
        <p:nvGrpSpPr>
          <p:cNvPr id="54" name="グループ化 53"/>
          <p:cNvGrpSpPr/>
          <p:nvPr/>
        </p:nvGrpSpPr>
        <p:grpSpPr>
          <a:xfrm rot="18440255">
            <a:off x="6803939" y="449207"/>
            <a:ext cx="504056" cy="792088"/>
            <a:chOff x="539552" y="4293096"/>
            <a:chExt cx="504056" cy="792088"/>
          </a:xfrm>
        </p:grpSpPr>
        <p:sp>
          <p:nvSpPr>
            <p:cNvPr id="40" name="正方形/長方形 39"/>
            <p:cNvSpPr/>
            <p:nvPr/>
          </p:nvSpPr>
          <p:spPr>
            <a:xfrm>
              <a:off x="971600" y="4293096"/>
              <a:ext cx="72008" cy="360040"/>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p:cNvGrpSpPr/>
            <p:nvPr/>
          </p:nvGrpSpPr>
          <p:grpSpPr>
            <a:xfrm>
              <a:off x="539552" y="4293096"/>
              <a:ext cx="504056" cy="792088"/>
              <a:chOff x="827584" y="4293096"/>
              <a:chExt cx="504056" cy="792088"/>
            </a:xfrm>
          </p:grpSpPr>
          <p:sp>
            <p:nvSpPr>
              <p:cNvPr id="51" name="正方形/長方形 50"/>
              <p:cNvSpPr/>
              <p:nvPr/>
            </p:nvSpPr>
            <p:spPr>
              <a:xfrm>
                <a:off x="1259632" y="4653136"/>
                <a:ext cx="72008" cy="288032"/>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827584" y="4293096"/>
                <a:ext cx="504056" cy="792088"/>
                <a:chOff x="827584" y="4293096"/>
                <a:chExt cx="504056" cy="792088"/>
              </a:xfrm>
            </p:grpSpPr>
            <p:sp>
              <p:nvSpPr>
                <p:cNvPr id="36" name="平行四辺形 35"/>
                <p:cNvSpPr/>
                <p:nvPr/>
              </p:nvSpPr>
              <p:spPr>
                <a:xfrm>
                  <a:off x="827584" y="4653136"/>
                  <a:ext cx="504056" cy="216024"/>
                </a:xfrm>
                <a:prstGeom prst="parallelogram">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899592" y="4293096"/>
                  <a:ext cx="72008" cy="360040"/>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flipH="1" flipV="1">
                  <a:off x="899592" y="4293096"/>
                  <a:ext cx="432048" cy="144016"/>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187624" y="4869160"/>
                  <a:ext cx="72008" cy="216024"/>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827584" y="4869160"/>
                  <a:ext cx="72008" cy="216024"/>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5" name="円/楕円 54"/>
          <p:cNvSpPr/>
          <p:nvPr/>
        </p:nvSpPr>
        <p:spPr>
          <a:xfrm>
            <a:off x="6372200" y="188640"/>
            <a:ext cx="1368152" cy="129614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7006656" y="452886"/>
            <a:ext cx="835223" cy="319759"/>
            <a:chOff x="7006656" y="452886"/>
            <a:chExt cx="835223" cy="319759"/>
          </a:xfrm>
        </p:grpSpPr>
        <p:sp>
          <p:nvSpPr>
            <p:cNvPr id="56" name="円弧 55"/>
            <p:cNvSpPr/>
            <p:nvPr/>
          </p:nvSpPr>
          <p:spPr>
            <a:xfrm rot="19014467">
              <a:off x="7006656" y="452886"/>
              <a:ext cx="648072" cy="216024"/>
            </a:xfrm>
            <a:prstGeom prst="arc">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p:cNvSpPr/>
            <p:nvPr/>
          </p:nvSpPr>
          <p:spPr>
            <a:xfrm rot="19014467">
              <a:off x="7062758" y="551439"/>
              <a:ext cx="779121" cy="221206"/>
            </a:xfrm>
            <a:prstGeom prst="arc">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6" name="角丸四角形 65"/>
          <p:cNvSpPr/>
          <p:nvPr/>
        </p:nvSpPr>
        <p:spPr>
          <a:xfrm>
            <a:off x="251520" y="1052736"/>
            <a:ext cx="2016224" cy="576064"/>
          </a:xfrm>
          <a:prstGeom prst="roundRect">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たおれ</a:t>
            </a:r>
            <a:r>
              <a:rPr lang="ja-JP" altLang="en-US" sz="2800" dirty="0" smtClean="0">
                <a:solidFill>
                  <a:schemeClr val="accent4"/>
                </a:solidFill>
              </a:rPr>
              <a:t>る？</a:t>
            </a:r>
            <a:endParaRPr kumimoji="1" lang="ja-JP" altLang="en-US" sz="2800" dirty="0">
              <a:solidFill>
                <a:schemeClr val="accent4"/>
              </a:solidFill>
            </a:endParaRPr>
          </a:p>
        </p:txBody>
      </p:sp>
      <p:grpSp>
        <p:nvGrpSpPr>
          <p:cNvPr id="3" name="グループ化 58"/>
          <p:cNvGrpSpPr/>
          <p:nvPr/>
        </p:nvGrpSpPr>
        <p:grpSpPr>
          <a:xfrm>
            <a:off x="1835696" y="1484784"/>
            <a:ext cx="856298" cy="835731"/>
            <a:chOff x="1042370" y="2713451"/>
            <a:chExt cx="856298" cy="835731"/>
          </a:xfrm>
        </p:grpSpPr>
        <p:grpSp>
          <p:nvGrpSpPr>
            <p:cNvPr id="4" name="グループ化 10"/>
            <p:cNvGrpSpPr>
              <a:grpSpLocks/>
            </p:cNvGrpSpPr>
            <p:nvPr/>
          </p:nvGrpSpPr>
          <p:grpSpPr bwMode="auto">
            <a:xfrm rot="1038188">
              <a:off x="1042370" y="2713451"/>
              <a:ext cx="856298" cy="835731"/>
              <a:chOff x="3419475" y="5157788"/>
              <a:chExt cx="1512888" cy="1439862"/>
            </a:xfrm>
          </p:grpSpPr>
          <p:sp>
            <p:nvSpPr>
              <p:cNvPr id="3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5"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58" name="円弧 57"/>
            <p:cNvSpPr/>
            <p:nvPr/>
          </p:nvSpPr>
          <p:spPr>
            <a:xfrm>
              <a:off x="1259632" y="3356992"/>
              <a:ext cx="504056" cy="45719"/>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4" name="角丸四角形 73"/>
          <p:cNvSpPr/>
          <p:nvPr/>
        </p:nvSpPr>
        <p:spPr>
          <a:xfrm>
            <a:off x="251520" y="2852936"/>
            <a:ext cx="1800200" cy="576064"/>
          </a:xfrm>
          <a:prstGeom prst="roundRect">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しってる！</a:t>
            </a:r>
            <a:endParaRPr kumimoji="1" lang="ja-JP" altLang="en-US" sz="2800" dirty="0">
              <a:solidFill>
                <a:schemeClr val="accent4"/>
              </a:solidFill>
            </a:endParaRPr>
          </a:p>
        </p:txBody>
      </p:sp>
      <p:grpSp>
        <p:nvGrpSpPr>
          <p:cNvPr id="5" name="グループ化 10"/>
          <p:cNvGrpSpPr>
            <a:grpSpLocks/>
          </p:cNvGrpSpPr>
          <p:nvPr/>
        </p:nvGrpSpPr>
        <p:grpSpPr bwMode="auto">
          <a:xfrm rot="1721967">
            <a:off x="1899989" y="3150021"/>
            <a:ext cx="837535" cy="781924"/>
            <a:chOff x="3419475" y="5157788"/>
            <a:chExt cx="1512888" cy="1439862"/>
          </a:xfrm>
        </p:grpSpPr>
        <p:sp>
          <p:nvSpPr>
            <p:cNvPr id="67"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68"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69"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70"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1"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72"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75" name="テキスト ボックス 74"/>
          <p:cNvSpPr txBox="1"/>
          <p:nvPr/>
        </p:nvSpPr>
        <p:spPr>
          <a:xfrm>
            <a:off x="2699792" y="4005064"/>
            <a:ext cx="2016224" cy="584775"/>
          </a:xfrm>
          <a:prstGeom prst="rect">
            <a:avLst/>
          </a:prstGeom>
          <a:solidFill>
            <a:srgbClr val="DDFFDD"/>
          </a:solidFill>
          <a:effectLst>
            <a:outerShdw blurRad="50800" dist="63500" dir="16200000" rotWithShape="0">
              <a:srgbClr val="FF0000">
                <a:alpha val="40000"/>
              </a:srgbClr>
            </a:outerShdw>
          </a:effectLst>
        </p:spPr>
        <p:txBody>
          <a:bodyPr wrap="square" rtlCol="0">
            <a:spAutoFit/>
          </a:bodyPr>
          <a:lstStyle/>
          <a:p>
            <a:r>
              <a:rPr lang="ja-JP" altLang="en-US" sz="3200" dirty="0" smtClean="0"/>
              <a:t>オノマトペ</a:t>
            </a:r>
            <a:endParaRPr kumimoji="1" lang="ja-JP" altLang="en-US" sz="3200" dirty="0"/>
          </a:p>
        </p:txBody>
      </p:sp>
      <p:sp>
        <p:nvSpPr>
          <p:cNvPr id="76" name="角丸四角形 75"/>
          <p:cNvSpPr/>
          <p:nvPr/>
        </p:nvSpPr>
        <p:spPr>
          <a:xfrm>
            <a:off x="1319864" y="4797152"/>
            <a:ext cx="7716632" cy="576064"/>
          </a:xfrm>
          <a:prstGeom prst="roundRect">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バタン、ってなることを、「たおれる」っていうのか・・</a:t>
            </a:r>
            <a:endParaRPr kumimoji="1" lang="ja-JP" altLang="en-US" sz="2800" dirty="0">
              <a:solidFill>
                <a:schemeClr val="accent4"/>
              </a:solidFill>
            </a:endParaRPr>
          </a:p>
        </p:txBody>
      </p:sp>
      <p:grpSp>
        <p:nvGrpSpPr>
          <p:cNvPr id="77" name="グループ化 10"/>
          <p:cNvGrpSpPr>
            <a:grpSpLocks/>
          </p:cNvGrpSpPr>
          <p:nvPr/>
        </p:nvGrpSpPr>
        <p:grpSpPr bwMode="auto">
          <a:xfrm rot="803300">
            <a:off x="387820" y="4662188"/>
            <a:ext cx="837535" cy="781924"/>
            <a:chOff x="3419475" y="5157788"/>
            <a:chExt cx="1512888" cy="1439862"/>
          </a:xfrm>
        </p:grpSpPr>
        <p:sp>
          <p:nvSpPr>
            <p:cNvPr id="78"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9"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80"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81"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83"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dissolve">
                                      <p:cBhvr>
                                        <p:cTn id="15" dur="500"/>
                                        <p:tgtEl>
                                          <p:spTgt spid="54"/>
                                        </p:tgtEl>
                                      </p:cBhvr>
                                    </p:animEffect>
                                  </p:childTnLst>
                                </p:cTn>
                              </p:par>
                              <p:par>
                                <p:cTn id="16" presetID="9" presetClass="entr" presetSubtype="0"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dissolve">
                                      <p:cBhvr>
                                        <p:cTn id="18" dur="500"/>
                                        <p:tgtEl>
                                          <p:spTgt spid="8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dissolv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dissolv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dissolve">
                                      <p:cBhvr>
                                        <p:cTn id="31" dur="500"/>
                                        <p:tgtEl>
                                          <p:spTgt spid="6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dissolve">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dissolve">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dissolve">
                                      <p:cBhvr>
                                        <p:cTn id="49" dur="500"/>
                                        <p:tgtEl>
                                          <p:spTgt spid="6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dissolve">
                                      <p:cBhvr>
                                        <p:cTn id="54" dur="500"/>
                                        <p:tgtEl>
                                          <p:spTgt spid="7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dissolve">
                                      <p:cBhvr>
                                        <p:cTn id="59" dur="500"/>
                                        <p:tgtEl>
                                          <p:spTgt spid="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dissolve">
                                      <p:cBhvr>
                                        <p:cTn id="62" dur="500"/>
                                        <p:tgtEl>
                                          <p:spTgt spid="7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dissolve">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dissolve">
                                      <p:cBhvr>
                                        <p:cTn id="70" dur="500"/>
                                        <p:tgtEl>
                                          <p:spTgt spid="7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dissolve">
                                      <p:cBhvr>
                                        <p:cTn id="73" dur="500"/>
                                        <p:tgtEl>
                                          <p:spTgt spid="7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dissolv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7" grpId="0" animBg="1"/>
      <p:bldP spid="60" grpId="0"/>
      <p:bldP spid="61" grpId="0" animBg="1"/>
      <p:bldP spid="65" grpId="0" animBg="1"/>
      <p:bldP spid="73" grpId="0"/>
      <p:bldP spid="55" grpId="0" animBg="1"/>
      <p:bldP spid="66" grpId="0" animBg="1"/>
      <p:bldP spid="74" grpId="0" animBg="1"/>
      <p:bldP spid="75" grpId="0" animBg="1"/>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3568" y="404664"/>
            <a:ext cx="7416824" cy="70788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rgbClr val="C00000"/>
                </a:solidFill>
              </a:rPr>
              <a:t>●</a:t>
            </a:r>
            <a:r>
              <a:rPr lang="ja-JP" altLang="en-US" sz="4000" dirty="0" smtClean="0"/>
              <a:t>動詞は、色々な名詞とつながる</a:t>
            </a:r>
            <a:endParaRPr lang="en-US" altLang="ja-JP" sz="4000" dirty="0" smtClean="0"/>
          </a:p>
        </p:txBody>
      </p:sp>
      <p:sp>
        <p:nvSpPr>
          <p:cNvPr id="26" name="円/楕円 25"/>
          <p:cNvSpPr/>
          <p:nvPr/>
        </p:nvSpPr>
        <p:spPr>
          <a:xfrm>
            <a:off x="5436096" y="1556792"/>
            <a:ext cx="648072" cy="648072"/>
          </a:xfrm>
          <a:prstGeom prst="ellipse">
            <a:avLst/>
          </a:prstGeom>
          <a:blipFill>
            <a:blip r:embed="rId2"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691680" y="3789040"/>
            <a:ext cx="4824536" cy="360040"/>
          </a:xfrm>
          <a:prstGeom prst="rect">
            <a:avLst/>
          </a:prstGeom>
          <a:solidFill>
            <a:srgbClr val="CC99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吹き出し 30"/>
          <p:cNvSpPr/>
          <p:nvPr/>
        </p:nvSpPr>
        <p:spPr>
          <a:xfrm>
            <a:off x="6156176" y="1556792"/>
            <a:ext cx="2793896" cy="504056"/>
          </a:xfrm>
          <a:prstGeom prst="wedgeRectCallout">
            <a:avLst>
              <a:gd name="adj1" fmla="val -22976"/>
              <a:gd name="adj2" fmla="val 6324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ボール、転がった</a:t>
            </a:r>
            <a:endParaRPr kumimoji="1" lang="ja-JP" altLang="en-US" sz="2800" dirty="0">
              <a:solidFill>
                <a:schemeClr val="accent4"/>
              </a:solidFill>
            </a:endParaRPr>
          </a:p>
        </p:txBody>
      </p:sp>
      <p:sp>
        <p:nvSpPr>
          <p:cNvPr id="34" name="テキスト ボックス 33"/>
          <p:cNvSpPr txBox="1"/>
          <p:nvPr/>
        </p:nvSpPr>
        <p:spPr>
          <a:xfrm>
            <a:off x="3707904" y="1412776"/>
            <a:ext cx="1440160" cy="584775"/>
          </a:xfrm>
          <a:prstGeom prst="rect">
            <a:avLst/>
          </a:prstGeom>
          <a:solidFill>
            <a:srgbClr val="CCFF99"/>
          </a:solidFill>
          <a:ln>
            <a:solidFill>
              <a:schemeClr val="tx1"/>
            </a:solidFill>
          </a:ln>
        </p:spPr>
        <p:txBody>
          <a:bodyPr wrap="square" rtlCol="0">
            <a:spAutoFit/>
          </a:bodyPr>
          <a:lstStyle/>
          <a:p>
            <a:r>
              <a:rPr lang="ja-JP" altLang="en-US" sz="3200" dirty="0" smtClean="0"/>
              <a:t>転がる</a:t>
            </a:r>
            <a:endParaRPr kumimoji="1" lang="ja-JP" altLang="en-US" sz="3200" dirty="0"/>
          </a:p>
        </p:txBody>
      </p:sp>
      <p:grpSp>
        <p:nvGrpSpPr>
          <p:cNvPr id="2" name="グループ化 68"/>
          <p:cNvGrpSpPr>
            <a:grpSpLocks/>
          </p:cNvGrpSpPr>
          <p:nvPr/>
        </p:nvGrpSpPr>
        <p:grpSpPr bwMode="auto">
          <a:xfrm rot="20681790" flipH="1">
            <a:off x="8235202" y="552171"/>
            <a:ext cx="689993" cy="900908"/>
            <a:chOff x="3059113" y="2636838"/>
            <a:chExt cx="1116012" cy="1206500"/>
          </a:xfrm>
        </p:grpSpPr>
        <p:grpSp>
          <p:nvGrpSpPr>
            <p:cNvPr id="3" name="グループ化 17"/>
            <p:cNvGrpSpPr>
              <a:grpSpLocks/>
            </p:cNvGrpSpPr>
            <p:nvPr/>
          </p:nvGrpSpPr>
          <p:grpSpPr bwMode="auto">
            <a:xfrm rot="19764347" flipH="1">
              <a:off x="3262313" y="2795588"/>
              <a:ext cx="912812" cy="1047750"/>
              <a:chOff x="6877050" y="2781300"/>
              <a:chExt cx="1223963" cy="2087563"/>
            </a:xfrm>
          </p:grpSpPr>
          <p:sp>
            <p:nvSpPr>
              <p:cNvPr id="4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6"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7"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5" name="グループ化 52"/>
            <p:cNvGrpSpPr>
              <a:grpSpLocks/>
            </p:cNvGrpSpPr>
            <p:nvPr/>
          </p:nvGrpSpPr>
          <p:grpSpPr bwMode="auto">
            <a:xfrm>
              <a:off x="3059113" y="2636838"/>
              <a:ext cx="949325" cy="1143000"/>
              <a:chOff x="3059832" y="2636912"/>
              <a:chExt cx="949151" cy="1142608"/>
            </a:xfrm>
          </p:grpSpPr>
          <p:grpSp>
            <p:nvGrpSpPr>
              <p:cNvPr id="6" name="グループ化 46"/>
              <p:cNvGrpSpPr/>
              <p:nvPr/>
            </p:nvGrpSpPr>
            <p:grpSpPr>
              <a:xfrm>
                <a:off x="3059832" y="2636912"/>
                <a:ext cx="949151" cy="1142608"/>
                <a:chOff x="2123728" y="2492896"/>
                <a:chExt cx="949151" cy="1142608"/>
              </a:xfrm>
              <a:solidFill>
                <a:schemeClr val="tx1"/>
              </a:solidFill>
            </p:grpSpPr>
            <p:sp>
              <p:nvSpPr>
                <p:cNvPr id="41" name="フリーフォーム 40"/>
                <p:cNvSpPr/>
                <p:nvPr/>
              </p:nvSpPr>
              <p:spPr>
                <a:xfrm>
                  <a:off x="2123728" y="2492896"/>
                  <a:ext cx="949151" cy="1142608"/>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2" name="フリーフォーム 41"/>
                <p:cNvSpPr/>
                <p:nvPr/>
              </p:nvSpPr>
              <p:spPr>
                <a:xfrm>
                  <a:off x="2487867" y="2512464"/>
                  <a:ext cx="479341" cy="247820"/>
                </a:xfrm>
                <a:custGeom>
                  <a:avLst/>
                  <a:gdLst>
                    <a:gd name="connsiteX0" fmla="*/ 26733 w 479341"/>
                    <a:gd name="connsiteY0" fmla="*/ 108816 h 247820"/>
                    <a:gd name="connsiteX1" fmla="*/ 118173 w 479341"/>
                    <a:gd name="connsiteY1" fmla="*/ 63096 h 247820"/>
                    <a:gd name="connsiteX2" fmla="*/ 209613 w 479341"/>
                    <a:gd name="connsiteY2" fmla="*/ 17376 h 247820"/>
                    <a:gd name="connsiteX3" fmla="*/ 407733 w 479341"/>
                    <a:gd name="connsiteY3" fmla="*/ 32616 h 247820"/>
                    <a:gd name="connsiteX4" fmla="*/ 438213 w 479341"/>
                    <a:gd name="connsiteY4" fmla="*/ 185016 h 247820"/>
                    <a:gd name="connsiteX5" fmla="*/ 392493 w 479341"/>
                    <a:gd name="connsiteY5" fmla="*/ 215496 h 247820"/>
                    <a:gd name="connsiteX6" fmla="*/ 255333 w 479341"/>
                    <a:gd name="connsiteY6" fmla="*/ 245976 h 247820"/>
                    <a:gd name="connsiteX7" fmla="*/ 118173 w 479341"/>
                    <a:gd name="connsiteY7" fmla="*/ 230736 h 247820"/>
                    <a:gd name="connsiteX8" fmla="*/ 102933 w 479341"/>
                    <a:gd name="connsiteY8" fmla="*/ 185016 h 247820"/>
                    <a:gd name="connsiteX9" fmla="*/ 118173 w 479341"/>
                    <a:gd name="connsiteY9" fmla="*/ 93576 h 247820"/>
                    <a:gd name="connsiteX10" fmla="*/ 118173 w 479341"/>
                    <a:gd name="connsiteY10" fmla="*/ 78336 h 24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41" h="247820">
                      <a:moveTo>
                        <a:pt x="26733" y="108816"/>
                      </a:moveTo>
                      <a:cubicBezTo>
                        <a:pt x="141651" y="70510"/>
                        <a:pt x="0" y="122182"/>
                        <a:pt x="118173" y="63096"/>
                      </a:cubicBezTo>
                      <a:cubicBezTo>
                        <a:pt x="244366" y="0"/>
                        <a:pt x="78586" y="104727"/>
                        <a:pt x="209613" y="17376"/>
                      </a:cubicBezTo>
                      <a:cubicBezTo>
                        <a:pt x="275653" y="22456"/>
                        <a:pt x="343476" y="16552"/>
                        <a:pt x="407733" y="32616"/>
                      </a:cubicBezTo>
                      <a:cubicBezTo>
                        <a:pt x="479341" y="50518"/>
                        <a:pt x="455688" y="145697"/>
                        <a:pt x="438213" y="185016"/>
                      </a:cubicBezTo>
                      <a:cubicBezTo>
                        <a:pt x="430774" y="201754"/>
                        <a:pt x="409328" y="208281"/>
                        <a:pt x="392493" y="215496"/>
                      </a:cubicBezTo>
                      <a:cubicBezTo>
                        <a:pt x="373661" y="223567"/>
                        <a:pt x="268895" y="243264"/>
                        <a:pt x="255333" y="245976"/>
                      </a:cubicBezTo>
                      <a:cubicBezTo>
                        <a:pt x="209613" y="240896"/>
                        <a:pt x="160884" y="247820"/>
                        <a:pt x="118173" y="230736"/>
                      </a:cubicBezTo>
                      <a:cubicBezTo>
                        <a:pt x="103258" y="224770"/>
                        <a:pt x="102933" y="201080"/>
                        <a:pt x="102933" y="185016"/>
                      </a:cubicBezTo>
                      <a:cubicBezTo>
                        <a:pt x="102933" y="154116"/>
                        <a:pt x="113803" y="124166"/>
                        <a:pt x="118173" y="93576"/>
                      </a:cubicBezTo>
                      <a:cubicBezTo>
                        <a:pt x="118891" y="88547"/>
                        <a:pt x="118173" y="83416"/>
                        <a:pt x="118173" y="78336"/>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0" name="フリーフォーム 39"/>
              <p:cNvSpPr/>
              <p:nvPr/>
            </p:nvSpPr>
            <p:spPr>
              <a:xfrm>
                <a:off x="3470921" y="3184412"/>
                <a:ext cx="263476" cy="488782"/>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50" name="テキスト ボックス 49"/>
          <p:cNvSpPr txBox="1"/>
          <p:nvPr/>
        </p:nvSpPr>
        <p:spPr>
          <a:xfrm>
            <a:off x="251520" y="4509120"/>
            <a:ext cx="8640960" cy="584775"/>
          </a:xfrm>
          <a:prstGeom prst="rect">
            <a:avLst/>
          </a:prstGeom>
          <a:solidFill>
            <a:srgbClr val="F8F8F8"/>
          </a:solidFill>
        </p:spPr>
        <p:txBody>
          <a:bodyPr wrap="square" rtlCol="0">
            <a:spAutoFit/>
          </a:bodyPr>
          <a:lstStyle/>
          <a:p>
            <a:r>
              <a:rPr lang="ja-JP" altLang="en-US" sz="3200" dirty="0" smtClean="0"/>
              <a:t>最初に認識した状況＝「転がる」のは「ボール」　　　　　　　　　　　　　　　</a:t>
            </a:r>
            <a:endParaRPr kumimoji="1" lang="ja-JP" altLang="en-US" sz="3200" dirty="0"/>
          </a:p>
        </p:txBody>
      </p:sp>
      <p:grpSp>
        <p:nvGrpSpPr>
          <p:cNvPr id="7" name="グループ化 39"/>
          <p:cNvGrpSpPr>
            <a:grpSpLocks/>
          </p:cNvGrpSpPr>
          <p:nvPr/>
        </p:nvGrpSpPr>
        <p:grpSpPr bwMode="auto">
          <a:xfrm>
            <a:off x="539552" y="2780928"/>
            <a:ext cx="1150938" cy="1008063"/>
            <a:chOff x="467544" y="2636912"/>
            <a:chExt cx="1007393" cy="1008112"/>
          </a:xfrm>
        </p:grpSpPr>
        <p:grpSp>
          <p:nvGrpSpPr>
            <p:cNvPr id="8" name="グループ化 66"/>
            <p:cNvGrpSpPr>
              <a:grpSpLocks/>
            </p:cNvGrpSpPr>
            <p:nvPr/>
          </p:nvGrpSpPr>
          <p:grpSpPr bwMode="auto">
            <a:xfrm>
              <a:off x="467544" y="2636912"/>
              <a:ext cx="1007393" cy="1008112"/>
              <a:chOff x="1476375" y="3860800"/>
              <a:chExt cx="1362075" cy="1531938"/>
            </a:xfrm>
          </p:grpSpPr>
          <p:sp>
            <p:nvSpPr>
              <p:cNvPr id="54"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5"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56"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57"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8"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59"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53" name="フリーフォーム 52"/>
            <p:cNvSpPr/>
            <p:nvPr/>
          </p:nvSpPr>
          <p:spPr>
            <a:xfrm flipV="1">
              <a:off x="1034788" y="3518017"/>
              <a:ext cx="248397" cy="55044"/>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65" name="グループ化 64"/>
          <p:cNvGrpSpPr/>
          <p:nvPr/>
        </p:nvGrpSpPr>
        <p:grpSpPr>
          <a:xfrm>
            <a:off x="5508104" y="2348880"/>
            <a:ext cx="576064" cy="576064"/>
            <a:chOff x="1187450" y="3500438"/>
            <a:chExt cx="792163" cy="865187"/>
          </a:xfrm>
        </p:grpSpPr>
        <p:sp>
          <p:nvSpPr>
            <p:cNvPr id="66" name="Oval 25"/>
            <p:cNvSpPr>
              <a:spLocks noChangeArrowheads="1"/>
            </p:cNvSpPr>
            <p:nvPr/>
          </p:nvSpPr>
          <p:spPr bwMode="auto">
            <a:xfrm>
              <a:off x="1187450" y="3573463"/>
              <a:ext cx="792163" cy="7921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67" name="Freeform 26"/>
            <p:cNvSpPr>
              <a:spLocks/>
            </p:cNvSpPr>
            <p:nvPr/>
          </p:nvSpPr>
          <p:spPr bwMode="auto">
            <a:xfrm flipH="1">
              <a:off x="1547813" y="3500438"/>
              <a:ext cx="71437" cy="144462"/>
            </a:xfrm>
            <a:custGeom>
              <a:avLst/>
              <a:gdLst>
                <a:gd name="T0" fmla="*/ 71437 w 46"/>
                <a:gd name="T1" fmla="*/ 0 h 227"/>
                <a:gd name="T2" fmla="*/ 0 w 46"/>
                <a:gd name="T3" fmla="*/ 115824 h 227"/>
                <a:gd name="T4" fmla="*/ 71437 w 46"/>
                <a:gd name="T5" fmla="*/ 144462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0"/>
                  </a:moveTo>
                  <a:cubicBezTo>
                    <a:pt x="23" y="72"/>
                    <a:pt x="0" y="144"/>
                    <a:pt x="0" y="182"/>
                  </a:cubicBezTo>
                  <a:cubicBezTo>
                    <a:pt x="0" y="220"/>
                    <a:pt x="23" y="223"/>
                    <a:pt x="46" y="227"/>
                  </a:cubicBezTo>
                </a:path>
              </a:pathLst>
            </a:custGeom>
            <a:noFill/>
            <a:ln w="57150">
              <a:solidFill>
                <a:schemeClr val="tx1"/>
              </a:solidFill>
              <a:round/>
              <a:headEnd/>
              <a:tailEnd/>
            </a:ln>
          </p:spPr>
          <p:txBody>
            <a:bodyPr/>
            <a:lstStyle/>
            <a:p>
              <a:endParaRPr lang="ja-JP" altLang="en-US"/>
            </a:p>
          </p:txBody>
        </p:sp>
      </p:grpSp>
      <p:sp>
        <p:nvSpPr>
          <p:cNvPr id="68" name="四角形吹き出し 67"/>
          <p:cNvSpPr/>
          <p:nvPr/>
        </p:nvSpPr>
        <p:spPr>
          <a:xfrm>
            <a:off x="6156176" y="2348880"/>
            <a:ext cx="2793896" cy="504056"/>
          </a:xfrm>
          <a:prstGeom prst="wedgeRectCallout">
            <a:avLst>
              <a:gd name="adj1" fmla="val -22976"/>
              <a:gd name="adj2" fmla="val 6324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リンゴ</a:t>
            </a:r>
            <a:r>
              <a:rPr kumimoji="1" lang="ja-JP" altLang="en-US" sz="2800" dirty="0" smtClean="0">
                <a:solidFill>
                  <a:schemeClr val="accent4"/>
                </a:solidFill>
              </a:rPr>
              <a:t>、転がった</a:t>
            </a:r>
            <a:endParaRPr kumimoji="1" lang="ja-JP" altLang="en-US" sz="2800" dirty="0">
              <a:solidFill>
                <a:schemeClr val="accent4"/>
              </a:solidFill>
            </a:endParaRPr>
          </a:p>
        </p:txBody>
      </p:sp>
      <p:grpSp>
        <p:nvGrpSpPr>
          <p:cNvPr id="70" name="グループ化 60"/>
          <p:cNvGrpSpPr>
            <a:grpSpLocks/>
          </p:cNvGrpSpPr>
          <p:nvPr/>
        </p:nvGrpSpPr>
        <p:grpSpPr bwMode="auto">
          <a:xfrm rot="19267277">
            <a:off x="5699522" y="3106707"/>
            <a:ext cx="121212" cy="652722"/>
            <a:chOff x="5940152" y="3278634"/>
            <a:chExt cx="360040" cy="1014462"/>
          </a:xfrm>
        </p:grpSpPr>
        <p:cxnSp>
          <p:nvCxnSpPr>
            <p:cNvPr id="71" name="直線コネクタ 70"/>
            <p:cNvCxnSpPr/>
            <p:nvPr/>
          </p:nvCxnSpPr>
          <p:spPr>
            <a:xfrm rot="5400000">
              <a:off x="6042833" y="3350678"/>
              <a:ext cx="144087"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5940152" y="3501206"/>
              <a:ext cx="360040" cy="791890"/>
            </a:xfrm>
            <a:prstGeom prst="rect">
              <a:avLst/>
            </a:prstGeom>
            <a:solidFill>
              <a:srgbClr val="00B050"/>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二等辺三角形 72"/>
            <p:cNvSpPr/>
            <p:nvPr/>
          </p:nvSpPr>
          <p:spPr>
            <a:xfrm>
              <a:off x="5940152" y="3362977"/>
              <a:ext cx="360040" cy="144087"/>
            </a:xfrm>
            <a:prstGeom prst="triangle">
              <a:avLst/>
            </a:prstGeom>
            <a:solidFill>
              <a:srgbClr val="FFFF66"/>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74" name="四角形吹き出し 73"/>
          <p:cNvSpPr/>
          <p:nvPr/>
        </p:nvSpPr>
        <p:spPr>
          <a:xfrm>
            <a:off x="6156176" y="3140968"/>
            <a:ext cx="2793896" cy="504056"/>
          </a:xfrm>
          <a:prstGeom prst="wedgeRectCallout">
            <a:avLst>
              <a:gd name="adj1" fmla="val -22976"/>
              <a:gd name="adj2" fmla="val 6324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鉛筆</a:t>
            </a:r>
            <a:r>
              <a:rPr kumimoji="1" lang="ja-JP" altLang="en-US" sz="2800" dirty="0" smtClean="0">
                <a:solidFill>
                  <a:schemeClr val="accent4"/>
                </a:solidFill>
              </a:rPr>
              <a:t>、転がった</a:t>
            </a:r>
            <a:endParaRPr kumimoji="1" lang="ja-JP" altLang="en-US" sz="2800" dirty="0">
              <a:solidFill>
                <a:schemeClr val="accent4"/>
              </a:solidFill>
            </a:endParaRPr>
          </a:p>
        </p:txBody>
      </p:sp>
      <p:sp>
        <p:nvSpPr>
          <p:cNvPr id="38" name="テキスト ボックス 37"/>
          <p:cNvSpPr txBox="1"/>
          <p:nvPr/>
        </p:nvSpPr>
        <p:spPr>
          <a:xfrm>
            <a:off x="467544" y="5085184"/>
            <a:ext cx="4608512" cy="584775"/>
          </a:xfrm>
          <a:prstGeom prst="rect">
            <a:avLst/>
          </a:prstGeom>
          <a:noFill/>
        </p:spPr>
        <p:txBody>
          <a:bodyPr wrap="square" rtlCol="0">
            <a:spAutoFit/>
          </a:bodyPr>
          <a:lstStyle/>
          <a:p>
            <a:r>
              <a:rPr lang="ja-JP" altLang="en-US" sz="3200" dirty="0" smtClean="0"/>
              <a:t>という関係が崩れて行く</a:t>
            </a:r>
            <a:endParaRPr kumimoji="1" lang="ja-JP" altLang="en-US" sz="3200" dirty="0"/>
          </a:p>
        </p:txBody>
      </p:sp>
      <p:grpSp>
        <p:nvGrpSpPr>
          <p:cNvPr id="39" name="グループ化 38"/>
          <p:cNvGrpSpPr/>
          <p:nvPr/>
        </p:nvGrpSpPr>
        <p:grpSpPr>
          <a:xfrm>
            <a:off x="3347864" y="5877272"/>
            <a:ext cx="576064" cy="576064"/>
            <a:chOff x="1187450" y="3500438"/>
            <a:chExt cx="792163" cy="865187"/>
          </a:xfrm>
        </p:grpSpPr>
        <p:sp>
          <p:nvSpPr>
            <p:cNvPr id="48" name="Oval 25"/>
            <p:cNvSpPr>
              <a:spLocks noChangeArrowheads="1"/>
            </p:cNvSpPr>
            <p:nvPr/>
          </p:nvSpPr>
          <p:spPr bwMode="auto">
            <a:xfrm>
              <a:off x="1187450" y="3573463"/>
              <a:ext cx="792163" cy="7921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49" name="Freeform 26"/>
            <p:cNvSpPr>
              <a:spLocks/>
            </p:cNvSpPr>
            <p:nvPr/>
          </p:nvSpPr>
          <p:spPr bwMode="auto">
            <a:xfrm flipH="1">
              <a:off x="1547813" y="3500438"/>
              <a:ext cx="71437" cy="144462"/>
            </a:xfrm>
            <a:custGeom>
              <a:avLst/>
              <a:gdLst>
                <a:gd name="T0" fmla="*/ 71437 w 46"/>
                <a:gd name="T1" fmla="*/ 0 h 227"/>
                <a:gd name="T2" fmla="*/ 0 w 46"/>
                <a:gd name="T3" fmla="*/ 115824 h 227"/>
                <a:gd name="T4" fmla="*/ 71437 w 46"/>
                <a:gd name="T5" fmla="*/ 144462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0"/>
                  </a:moveTo>
                  <a:cubicBezTo>
                    <a:pt x="23" y="72"/>
                    <a:pt x="0" y="144"/>
                    <a:pt x="0" y="182"/>
                  </a:cubicBezTo>
                  <a:cubicBezTo>
                    <a:pt x="0" y="220"/>
                    <a:pt x="23" y="223"/>
                    <a:pt x="46" y="227"/>
                  </a:cubicBezTo>
                </a:path>
              </a:pathLst>
            </a:custGeom>
            <a:noFill/>
            <a:ln w="57150">
              <a:solidFill>
                <a:schemeClr val="tx1"/>
              </a:solidFill>
              <a:round/>
              <a:headEnd/>
              <a:tailEnd/>
            </a:ln>
          </p:spPr>
          <p:txBody>
            <a:bodyPr/>
            <a:lstStyle/>
            <a:p>
              <a:endParaRPr lang="ja-JP" altLang="en-US"/>
            </a:p>
          </p:txBody>
        </p:sp>
      </p:grpSp>
      <p:sp>
        <p:nvSpPr>
          <p:cNvPr id="51" name="テキスト ボックス 50"/>
          <p:cNvSpPr txBox="1"/>
          <p:nvPr/>
        </p:nvSpPr>
        <p:spPr>
          <a:xfrm>
            <a:off x="4139952" y="5877272"/>
            <a:ext cx="3024336" cy="584775"/>
          </a:xfrm>
          <a:prstGeom prst="rect">
            <a:avLst/>
          </a:prstGeom>
          <a:solidFill>
            <a:srgbClr val="F8F8F8"/>
          </a:solidFill>
        </p:spPr>
        <p:txBody>
          <a:bodyPr wrap="square" rtlCol="0">
            <a:spAutoFit/>
          </a:bodyPr>
          <a:lstStyle/>
          <a:p>
            <a:r>
              <a:rPr lang="ja-JP" altLang="en-US" sz="3200" dirty="0" smtClean="0"/>
              <a:t>モノ（名詞）は？</a:t>
            </a:r>
            <a:endParaRPr kumimoji="1" lang="ja-JP" altLang="en-US" sz="3200" dirty="0"/>
          </a:p>
        </p:txBody>
      </p:sp>
      <p:cxnSp>
        <p:nvCxnSpPr>
          <p:cNvPr id="52" name="直線コネクタ 51"/>
          <p:cNvCxnSpPr/>
          <p:nvPr/>
        </p:nvCxnSpPr>
        <p:spPr>
          <a:xfrm>
            <a:off x="323528" y="5805264"/>
            <a:ext cx="864096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4716016" y="5090160"/>
            <a:ext cx="4680520" cy="523220"/>
          </a:xfrm>
          <a:prstGeom prst="rect">
            <a:avLst/>
          </a:prstGeom>
          <a:solidFill>
            <a:srgbClr val="FFFF66"/>
          </a:solidFill>
          <a:effectLst>
            <a:softEdge rad="127000"/>
          </a:effectLst>
        </p:spPr>
        <p:txBody>
          <a:bodyPr wrap="square" rtlCol="0">
            <a:spAutoFit/>
          </a:bodyPr>
          <a:lstStyle/>
          <a:p>
            <a:r>
              <a:rPr lang="ja-JP" altLang="en-US" sz="2800" dirty="0" smtClean="0"/>
              <a:t>あれ？ボールじゃないのに・・</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dissolve">
                                      <p:cBhvr>
                                        <p:cTn id="29" dur="500"/>
                                        <p:tgtEl>
                                          <p:spTgt spid="6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dissolv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dissolve">
                                      <p:cBhvr>
                                        <p:cTn id="37" dur="500"/>
                                        <p:tgtEl>
                                          <p:spTgt spid="7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dissolv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dissolv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dissolve">
                                      <p:cBhvr>
                                        <p:cTn id="60" dur="500"/>
                                        <p:tgtEl>
                                          <p:spTgt spid="51"/>
                                        </p:tgtEl>
                                      </p:cBhvr>
                                    </p:animEffect>
                                  </p:childTnLst>
                                </p:cTn>
                              </p:par>
                              <p:par>
                                <p:cTn id="61" presetID="9"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dissolve">
                                      <p:cBhvr>
                                        <p:cTn id="63" dur="500"/>
                                        <p:tgtEl>
                                          <p:spTgt spid="39"/>
                                        </p:tgtEl>
                                      </p:cBhvr>
                                    </p:animEffect>
                                  </p:childTnLst>
                                </p:cTn>
                              </p:par>
                              <p:par>
                                <p:cTn id="64" presetID="9"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dissolve">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34" grpId="0" animBg="1"/>
      <p:bldP spid="50" grpId="0" animBg="1"/>
      <p:bldP spid="68" grpId="0" animBg="1"/>
      <p:bldP spid="74" grpId="0" animBg="1"/>
      <p:bldP spid="38" grpId="0"/>
      <p:bldP spid="51"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59632" y="1484784"/>
            <a:ext cx="2520280" cy="707886"/>
          </a:xfrm>
          <a:prstGeom prst="rect">
            <a:avLst/>
          </a:prstGeom>
          <a:solidFill>
            <a:srgbClr val="FFD9FF"/>
          </a:solidFill>
          <a:effectLst>
            <a:outerShdw blurRad="50800" dist="38100" dir="2700000" algn="tl" rotWithShape="0">
              <a:prstClr val="black">
                <a:alpha val="40000"/>
              </a:prstClr>
            </a:outerShdw>
          </a:effectLst>
        </p:spPr>
        <p:txBody>
          <a:bodyPr wrap="square" rtlCol="0">
            <a:spAutoFit/>
          </a:bodyPr>
          <a:lstStyle/>
          <a:p>
            <a:r>
              <a:rPr kumimoji="1" lang="ja-JP" altLang="en-US" sz="4000" dirty="0" smtClean="0"/>
              <a:t>行くー来る</a:t>
            </a:r>
            <a:endParaRPr kumimoji="1" lang="ja-JP" altLang="en-US" sz="4000" dirty="0"/>
          </a:p>
        </p:txBody>
      </p:sp>
      <p:sp>
        <p:nvSpPr>
          <p:cNvPr id="7" name="テキスト ボックス 6"/>
          <p:cNvSpPr txBox="1"/>
          <p:nvPr/>
        </p:nvSpPr>
        <p:spPr>
          <a:xfrm>
            <a:off x="5292080" y="1484784"/>
            <a:ext cx="3312368" cy="707886"/>
          </a:xfrm>
          <a:prstGeom prst="rect">
            <a:avLst/>
          </a:prstGeom>
          <a:solidFill>
            <a:srgbClr val="FFD9FF"/>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t>あげる</a:t>
            </a:r>
            <a:r>
              <a:rPr kumimoji="1" lang="ja-JP" altLang="en-US" sz="4000" dirty="0" smtClean="0"/>
              <a:t>ーもらう</a:t>
            </a:r>
            <a:endParaRPr kumimoji="1" lang="ja-JP" altLang="en-US" sz="4000" dirty="0"/>
          </a:p>
        </p:txBody>
      </p:sp>
      <p:sp>
        <p:nvSpPr>
          <p:cNvPr id="10" name="テキスト ボックス 9"/>
          <p:cNvSpPr txBox="1"/>
          <p:nvPr/>
        </p:nvSpPr>
        <p:spPr>
          <a:xfrm>
            <a:off x="539552" y="260648"/>
            <a:ext cx="8136904" cy="70788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rgbClr val="C00000"/>
                </a:solidFill>
              </a:rPr>
              <a:t>●</a:t>
            </a:r>
            <a:r>
              <a:rPr lang="ja-JP" altLang="en-US" sz="4000" dirty="0" smtClean="0"/>
              <a:t>動詞には視座で変わるものがある</a:t>
            </a:r>
            <a:endParaRPr kumimoji="1" lang="ja-JP" altLang="en-US" sz="4000" dirty="0"/>
          </a:p>
        </p:txBody>
      </p:sp>
      <p:sp>
        <p:nvSpPr>
          <p:cNvPr id="5" name="テキスト ボックス 4"/>
          <p:cNvSpPr txBox="1"/>
          <p:nvPr/>
        </p:nvSpPr>
        <p:spPr>
          <a:xfrm>
            <a:off x="251520" y="5157192"/>
            <a:ext cx="1080120" cy="646331"/>
          </a:xfrm>
          <a:prstGeom prst="rect">
            <a:avLst/>
          </a:prstGeom>
          <a:solidFill>
            <a:srgbClr val="CCFFFF"/>
          </a:solidFill>
          <a:ln>
            <a:solidFill>
              <a:schemeClr val="tx1"/>
            </a:solidFill>
          </a:ln>
        </p:spPr>
        <p:txBody>
          <a:bodyPr wrap="square" rtlCol="0">
            <a:spAutoFit/>
          </a:bodyPr>
          <a:lstStyle/>
          <a:p>
            <a:r>
              <a:rPr kumimoji="1" lang="ja-JP" altLang="en-US" sz="3600" dirty="0" smtClean="0"/>
              <a:t>行く</a:t>
            </a:r>
            <a:endParaRPr kumimoji="1" lang="ja-JP" altLang="en-US" sz="3600" dirty="0"/>
          </a:p>
        </p:txBody>
      </p:sp>
      <p:sp>
        <p:nvSpPr>
          <p:cNvPr id="8" name="テキスト ボックス 7"/>
          <p:cNvSpPr txBox="1"/>
          <p:nvPr/>
        </p:nvSpPr>
        <p:spPr>
          <a:xfrm>
            <a:off x="2915816" y="4221088"/>
            <a:ext cx="1080120" cy="646331"/>
          </a:xfrm>
          <a:prstGeom prst="rect">
            <a:avLst/>
          </a:prstGeom>
          <a:solidFill>
            <a:srgbClr val="CCFF99"/>
          </a:solidFill>
          <a:ln>
            <a:solidFill>
              <a:schemeClr val="tx1"/>
            </a:solidFill>
          </a:ln>
        </p:spPr>
        <p:txBody>
          <a:bodyPr wrap="square" rtlCol="0">
            <a:spAutoFit/>
          </a:bodyPr>
          <a:lstStyle/>
          <a:p>
            <a:r>
              <a:rPr kumimoji="1" lang="ja-JP" altLang="en-US" sz="3600" dirty="0" smtClean="0"/>
              <a:t>来る</a:t>
            </a:r>
            <a:endParaRPr kumimoji="1" lang="ja-JP" altLang="en-US" sz="3600" dirty="0"/>
          </a:p>
        </p:txBody>
      </p:sp>
      <p:sp>
        <p:nvSpPr>
          <p:cNvPr id="9" name="テキスト ボックス 8"/>
          <p:cNvSpPr txBox="1"/>
          <p:nvPr/>
        </p:nvSpPr>
        <p:spPr>
          <a:xfrm>
            <a:off x="7308304" y="4725144"/>
            <a:ext cx="1476672" cy="646331"/>
          </a:xfrm>
          <a:prstGeom prst="rect">
            <a:avLst/>
          </a:prstGeom>
          <a:solidFill>
            <a:srgbClr val="CCFF99"/>
          </a:solidFill>
          <a:ln>
            <a:solidFill>
              <a:schemeClr val="tx1"/>
            </a:solidFill>
          </a:ln>
        </p:spPr>
        <p:txBody>
          <a:bodyPr wrap="square" rtlCol="0">
            <a:spAutoFit/>
          </a:bodyPr>
          <a:lstStyle/>
          <a:p>
            <a:r>
              <a:rPr lang="ja-JP" altLang="en-US" sz="3600" dirty="0" smtClean="0"/>
              <a:t>あげる</a:t>
            </a:r>
            <a:endParaRPr kumimoji="1" lang="ja-JP" altLang="en-US" sz="3600" dirty="0"/>
          </a:p>
        </p:txBody>
      </p:sp>
      <p:sp>
        <p:nvSpPr>
          <p:cNvPr id="11" name="テキスト ボックス 10"/>
          <p:cNvSpPr txBox="1"/>
          <p:nvPr/>
        </p:nvSpPr>
        <p:spPr>
          <a:xfrm>
            <a:off x="5148064" y="4725144"/>
            <a:ext cx="1296144" cy="646331"/>
          </a:xfrm>
          <a:prstGeom prst="rect">
            <a:avLst/>
          </a:prstGeom>
          <a:solidFill>
            <a:srgbClr val="CCFFFF"/>
          </a:solidFill>
          <a:ln>
            <a:solidFill>
              <a:schemeClr val="tx1"/>
            </a:solidFill>
          </a:ln>
        </p:spPr>
        <p:txBody>
          <a:bodyPr wrap="square" rtlCol="0">
            <a:spAutoFit/>
          </a:bodyPr>
          <a:lstStyle/>
          <a:p>
            <a:r>
              <a:rPr kumimoji="1" lang="ja-JP" altLang="en-US" sz="3600" dirty="0" smtClean="0"/>
              <a:t>もらう</a:t>
            </a:r>
            <a:endParaRPr kumimoji="1" lang="ja-JP" altLang="en-US" sz="3600" dirty="0"/>
          </a:p>
        </p:txBody>
      </p:sp>
      <p:cxnSp>
        <p:nvCxnSpPr>
          <p:cNvPr id="13" name="直線コネクタ 12"/>
          <p:cNvCxnSpPr/>
          <p:nvPr/>
        </p:nvCxnSpPr>
        <p:spPr>
          <a:xfrm>
            <a:off x="4572000" y="1772816"/>
            <a:ext cx="0" cy="3816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8545" name="Picture 1" descr="045"/>
          <p:cNvPicPr>
            <a:picLocks noChangeAspect="1" noChangeArrowheads="1"/>
          </p:cNvPicPr>
          <p:nvPr/>
        </p:nvPicPr>
        <p:blipFill>
          <a:blip r:embed="rId2" cstate="print"/>
          <a:srcRect/>
          <a:stretch>
            <a:fillRect/>
          </a:stretch>
        </p:blipFill>
        <p:spPr bwMode="auto">
          <a:xfrm>
            <a:off x="5652120" y="2348880"/>
            <a:ext cx="2736304" cy="2223125"/>
          </a:xfrm>
          <a:prstGeom prst="rect">
            <a:avLst/>
          </a:prstGeom>
          <a:noFill/>
          <a:ln w="9525">
            <a:noFill/>
            <a:miter lim="800000"/>
            <a:headEnd/>
            <a:tailEnd/>
          </a:ln>
          <a:effectLst/>
        </p:spPr>
      </p:pic>
      <p:sp>
        <p:nvSpPr>
          <p:cNvPr id="33" name="円弧 32"/>
          <p:cNvSpPr/>
          <p:nvPr/>
        </p:nvSpPr>
        <p:spPr>
          <a:xfrm rot="8063652">
            <a:off x="834387" y="2897596"/>
            <a:ext cx="3311373" cy="1008112"/>
          </a:xfrm>
          <a:prstGeom prst="arc">
            <a:avLst>
              <a:gd name="adj1" fmla="val 16200000"/>
              <a:gd name="adj2" fmla="val 21497788"/>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1" name="グループ化 70"/>
          <p:cNvGrpSpPr/>
          <p:nvPr/>
        </p:nvGrpSpPr>
        <p:grpSpPr>
          <a:xfrm>
            <a:off x="2699792" y="2492896"/>
            <a:ext cx="1152128" cy="1584176"/>
            <a:chOff x="2699792" y="2492896"/>
            <a:chExt cx="3384376" cy="3715302"/>
          </a:xfrm>
        </p:grpSpPr>
        <p:grpSp>
          <p:nvGrpSpPr>
            <p:cNvPr id="52" name="グループ化 31"/>
            <p:cNvGrpSpPr>
              <a:grpSpLocks/>
            </p:cNvGrpSpPr>
            <p:nvPr/>
          </p:nvGrpSpPr>
          <p:grpSpPr bwMode="auto">
            <a:xfrm>
              <a:off x="2699792" y="2492896"/>
              <a:ext cx="3384376" cy="3456384"/>
              <a:chOff x="2195736" y="0"/>
              <a:chExt cx="4113624" cy="7213887"/>
            </a:xfrm>
          </p:grpSpPr>
          <p:sp>
            <p:nvSpPr>
              <p:cNvPr id="53" name="フリーフォーム 52"/>
              <p:cNvSpPr/>
              <p:nvPr/>
            </p:nvSpPr>
            <p:spPr>
              <a:xfrm>
                <a:off x="2195736" y="0"/>
                <a:ext cx="735086" cy="908086"/>
              </a:xfrm>
              <a:custGeom>
                <a:avLst/>
                <a:gdLst>
                  <a:gd name="connsiteX0" fmla="*/ 426720 w 883920"/>
                  <a:gd name="connsiteY0" fmla="*/ 942795 h 942795"/>
                  <a:gd name="connsiteX1" fmla="*/ 365760 w 883920"/>
                  <a:gd name="connsiteY1" fmla="*/ 927555 h 942795"/>
                  <a:gd name="connsiteX2" fmla="*/ 259080 w 883920"/>
                  <a:gd name="connsiteY2" fmla="*/ 836115 h 942795"/>
                  <a:gd name="connsiteX3" fmla="*/ 213360 w 883920"/>
                  <a:gd name="connsiteY3" fmla="*/ 775155 h 942795"/>
                  <a:gd name="connsiteX4" fmla="*/ 167640 w 883920"/>
                  <a:gd name="connsiteY4" fmla="*/ 729435 h 942795"/>
                  <a:gd name="connsiteX5" fmla="*/ 121920 w 883920"/>
                  <a:gd name="connsiteY5" fmla="*/ 637995 h 942795"/>
                  <a:gd name="connsiteX6" fmla="*/ 91440 w 883920"/>
                  <a:gd name="connsiteY6" fmla="*/ 592275 h 942795"/>
                  <a:gd name="connsiteX7" fmla="*/ 76200 w 883920"/>
                  <a:gd name="connsiteY7" fmla="*/ 546555 h 942795"/>
                  <a:gd name="connsiteX8" fmla="*/ 45720 w 883920"/>
                  <a:gd name="connsiteY8" fmla="*/ 485595 h 942795"/>
                  <a:gd name="connsiteX9" fmla="*/ 15240 w 883920"/>
                  <a:gd name="connsiteY9" fmla="*/ 363675 h 942795"/>
                  <a:gd name="connsiteX10" fmla="*/ 0 w 883920"/>
                  <a:gd name="connsiteY10" fmla="*/ 317955 h 942795"/>
                  <a:gd name="connsiteX11" fmla="*/ 15240 w 883920"/>
                  <a:gd name="connsiteY11" fmla="*/ 226515 h 942795"/>
                  <a:gd name="connsiteX12" fmla="*/ 45720 w 883920"/>
                  <a:gd name="connsiteY12" fmla="*/ 180795 h 942795"/>
                  <a:gd name="connsiteX13" fmla="*/ 182880 w 883920"/>
                  <a:gd name="connsiteY13" fmla="*/ 104595 h 942795"/>
                  <a:gd name="connsiteX14" fmla="*/ 259080 w 883920"/>
                  <a:gd name="connsiteY14" fmla="*/ 119835 h 942795"/>
                  <a:gd name="connsiteX15" fmla="*/ 335280 w 883920"/>
                  <a:gd name="connsiteY15" fmla="*/ 43635 h 942795"/>
                  <a:gd name="connsiteX16" fmla="*/ 441960 w 883920"/>
                  <a:gd name="connsiteY16" fmla="*/ 58875 h 942795"/>
                  <a:gd name="connsiteX17" fmla="*/ 502920 w 883920"/>
                  <a:gd name="connsiteY17" fmla="*/ 89355 h 942795"/>
                  <a:gd name="connsiteX18" fmla="*/ 624840 w 883920"/>
                  <a:gd name="connsiteY18" fmla="*/ 58875 h 942795"/>
                  <a:gd name="connsiteX19" fmla="*/ 640080 w 883920"/>
                  <a:gd name="connsiteY19" fmla="*/ 119835 h 942795"/>
                  <a:gd name="connsiteX20" fmla="*/ 822960 w 883920"/>
                  <a:gd name="connsiteY20" fmla="*/ 74115 h 942795"/>
                  <a:gd name="connsiteX21" fmla="*/ 853440 w 883920"/>
                  <a:gd name="connsiteY21" fmla="*/ 119835 h 942795"/>
                  <a:gd name="connsiteX22" fmla="*/ 883920 w 883920"/>
                  <a:gd name="connsiteY22" fmla="*/ 256995 h 942795"/>
                  <a:gd name="connsiteX23" fmla="*/ 853440 w 883920"/>
                  <a:gd name="connsiteY23" fmla="*/ 653235 h 942795"/>
                  <a:gd name="connsiteX24" fmla="*/ 822960 w 883920"/>
                  <a:gd name="connsiteY24" fmla="*/ 698955 h 942795"/>
                  <a:gd name="connsiteX25" fmla="*/ 807720 w 883920"/>
                  <a:gd name="connsiteY25" fmla="*/ 805635 h 942795"/>
                  <a:gd name="connsiteX26" fmla="*/ 670560 w 883920"/>
                  <a:gd name="connsiteY26" fmla="*/ 881835 h 942795"/>
                  <a:gd name="connsiteX27" fmla="*/ 518160 w 883920"/>
                  <a:gd name="connsiteY27" fmla="*/ 897075 h 942795"/>
                  <a:gd name="connsiteX28" fmla="*/ 320040 w 883920"/>
                  <a:gd name="connsiteY28" fmla="*/ 897075 h 94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920" h="942795">
                    <a:moveTo>
                      <a:pt x="426720" y="942795"/>
                    </a:moveTo>
                    <a:cubicBezTo>
                      <a:pt x="406400" y="937715"/>
                      <a:pt x="385012" y="935806"/>
                      <a:pt x="365760" y="927555"/>
                    </a:cubicBezTo>
                    <a:cubicBezTo>
                      <a:pt x="328762" y="911699"/>
                      <a:pt x="281794" y="862074"/>
                      <a:pt x="259080" y="836115"/>
                    </a:cubicBezTo>
                    <a:cubicBezTo>
                      <a:pt x="242354" y="817000"/>
                      <a:pt x="229890" y="794440"/>
                      <a:pt x="213360" y="775155"/>
                    </a:cubicBezTo>
                    <a:cubicBezTo>
                      <a:pt x="199334" y="758791"/>
                      <a:pt x="181438" y="745992"/>
                      <a:pt x="167640" y="729435"/>
                    </a:cubicBezTo>
                    <a:cubicBezTo>
                      <a:pt x="113045" y="663921"/>
                      <a:pt x="156287" y="706728"/>
                      <a:pt x="121920" y="637995"/>
                    </a:cubicBezTo>
                    <a:cubicBezTo>
                      <a:pt x="113729" y="621612"/>
                      <a:pt x="99631" y="608658"/>
                      <a:pt x="91440" y="592275"/>
                    </a:cubicBezTo>
                    <a:cubicBezTo>
                      <a:pt x="84256" y="577907"/>
                      <a:pt x="82528" y="561320"/>
                      <a:pt x="76200" y="546555"/>
                    </a:cubicBezTo>
                    <a:cubicBezTo>
                      <a:pt x="67251" y="525673"/>
                      <a:pt x="52904" y="507148"/>
                      <a:pt x="45720" y="485595"/>
                    </a:cubicBezTo>
                    <a:cubicBezTo>
                      <a:pt x="32473" y="445854"/>
                      <a:pt x="28487" y="403416"/>
                      <a:pt x="15240" y="363675"/>
                    </a:cubicBezTo>
                    <a:lnTo>
                      <a:pt x="0" y="317955"/>
                    </a:lnTo>
                    <a:cubicBezTo>
                      <a:pt x="5080" y="287475"/>
                      <a:pt x="5468" y="255830"/>
                      <a:pt x="15240" y="226515"/>
                    </a:cubicBezTo>
                    <a:cubicBezTo>
                      <a:pt x="21032" y="209139"/>
                      <a:pt x="31936" y="192856"/>
                      <a:pt x="45720" y="180795"/>
                    </a:cubicBezTo>
                    <a:cubicBezTo>
                      <a:pt x="110216" y="124361"/>
                      <a:pt x="120085" y="125527"/>
                      <a:pt x="182880" y="104595"/>
                    </a:cubicBezTo>
                    <a:cubicBezTo>
                      <a:pt x="208280" y="109675"/>
                      <a:pt x="233377" y="123048"/>
                      <a:pt x="259080" y="119835"/>
                    </a:cubicBezTo>
                    <a:cubicBezTo>
                      <a:pt x="296025" y="115217"/>
                      <a:pt x="318655" y="68573"/>
                      <a:pt x="335280" y="43635"/>
                    </a:cubicBezTo>
                    <a:cubicBezTo>
                      <a:pt x="370840" y="48715"/>
                      <a:pt x="409831" y="42811"/>
                      <a:pt x="441960" y="58875"/>
                    </a:cubicBezTo>
                    <a:cubicBezTo>
                      <a:pt x="523240" y="99515"/>
                      <a:pt x="381000" y="129995"/>
                      <a:pt x="502920" y="89355"/>
                    </a:cubicBezTo>
                    <a:cubicBezTo>
                      <a:pt x="534487" y="42004"/>
                      <a:pt x="542415" y="0"/>
                      <a:pt x="624840" y="58875"/>
                    </a:cubicBezTo>
                    <a:cubicBezTo>
                      <a:pt x="641884" y="71049"/>
                      <a:pt x="635000" y="99515"/>
                      <a:pt x="640080" y="119835"/>
                    </a:cubicBezTo>
                    <a:cubicBezTo>
                      <a:pt x="757231" y="41735"/>
                      <a:pt x="695386" y="52853"/>
                      <a:pt x="822960" y="74115"/>
                    </a:cubicBezTo>
                    <a:cubicBezTo>
                      <a:pt x="833120" y="89355"/>
                      <a:pt x="845249" y="103452"/>
                      <a:pt x="853440" y="119835"/>
                    </a:cubicBezTo>
                    <a:cubicBezTo>
                      <a:pt x="872199" y="157352"/>
                      <a:pt x="878067" y="221875"/>
                      <a:pt x="883920" y="256995"/>
                    </a:cubicBezTo>
                    <a:cubicBezTo>
                      <a:pt x="883582" y="262407"/>
                      <a:pt x="865445" y="601212"/>
                      <a:pt x="853440" y="653235"/>
                    </a:cubicBezTo>
                    <a:cubicBezTo>
                      <a:pt x="849321" y="671082"/>
                      <a:pt x="833120" y="683715"/>
                      <a:pt x="822960" y="698955"/>
                    </a:cubicBezTo>
                    <a:cubicBezTo>
                      <a:pt x="817880" y="734515"/>
                      <a:pt x="827005" y="775330"/>
                      <a:pt x="807720" y="805635"/>
                    </a:cubicBezTo>
                    <a:cubicBezTo>
                      <a:pt x="793040" y="828703"/>
                      <a:pt x="711509" y="875535"/>
                      <a:pt x="670560" y="881835"/>
                    </a:cubicBezTo>
                    <a:cubicBezTo>
                      <a:pt x="620100" y="889598"/>
                      <a:pt x="569165" y="894857"/>
                      <a:pt x="518160" y="897075"/>
                    </a:cubicBezTo>
                    <a:cubicBezTo>
                      <a:pt x="452182" y="899944"/>
                      <a:pt x="386080" y="897075"/>
                      <a:pt x="320040" y="897075"/>
                    </a:cubicBezTo>
                  </a:path>
                </a:pathLst>
              </a:custGeom>
              <a:solidFill>
                <a:srgbClr val="FFFF66"/>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54" name="フリーフォーム 53"/>
              <p:cNvSpPr/>
              <p:nvPr/>
            </p:nvSpPr>
            <p:spPr>
              <a:xfrm>
                <a:off x="3275344" y="4148303"/>
                <a:ext cx="2541842" cy="3065584"/>
              </a:xfrm>
              <a:custGeom>
                <a:avLst/>
                <a:gdLst>
                  <a:gd name="connsiteX0" fmla="*/ 472440 w 2374233"/>
                  <a:gd name="connsiteY0" fmla="*/ 198120 h 2687607"/>
                  <a:gd name="connsiteX1" fmla="*/ 411480 w 2374233"/>
                  <a:gd name="connsiteY1" fmla="*/ 289560 h 2687607"/>
                  <a:gd name="connsiteX2" fmla="*/ 381000 w 2374233"/>
                  <a:gd name="connsiteY2" fmla="*/ 335280 h 2687607"/>
                  <a:gd name="connsiteX3" fmla="*/ 365760 w 2374233"/>
                  <a:gd name="connsiteY3" fmla="*/ 548640 h 2687607"/>
                  <a:gd name="connsiteX4" fmla="*/ 335280 w 2374233"/>
                  <a:gd name="connsiteY4" fmla="*/ 670560 h 2687607"/>
                  <a:gd name="connsiteX5" fmla="*/ 320040 w 2374233"/>
                  <a:gd name="connsiteY5" fmla="*/ 762000 h 2687607"/>
                  <a:gd name="connsiteX6" fmla="*/ 274320 w 2374233"/>
                  <a:gd name="connsiteY6" fmla="*/ 883920 h 2687607"/>
                  <a:gd name="connsiteX7" fmla="*/ 152400 w 2374233"/>
                  <a:gd name="connsiteY7" fmla="*/ 1036320 h 2687607"/>
                  <a:gd name="connsiteX8" fmla="*/ 106680 w 2374233"/>
                  <a:gd name="connsiteY8" fmla="*/ 1082040 h 2687607"/>
                  <a:gd name="connsiteX9" fmla="*/ 76200 w 2374233"/>
                  <a:gd name="connsiteY9" fmla="*/ 1173480 h 2687607"/>
                  <a:gd name="connsiteX10" fmla="*/ 45720 w 2374233"/>
                  <a:gd name="connsiteY10" fmla="*/ 1219200 h 2687607"/>
                  <a:gd name="connsiteX11" fmla="*/ 15240 w 2374233"/>
                  <a:gd name="connsiteY11" fmla="*/ 1310640 h 2687607"/>
                  <a:gd name="connsiteX12" fmla="*/ 0 w 2374233"/>
                  <a:gd name="connsiteY12" fmla="*/ 1356360 h 2687607"/>
                  <a:gd name="connsiteX13" fmla="*/ 30480 w 2374233"/>
                  <a:gd name="connsiteY13" fmla="*/ 1417320 h 2687607"/>
                  <a:gd name="connsiteX14" fmla="*/ 106680 w 2374233"/>
                  <a:gd name="connsiteY14" fmla="*/ 1539240 h 2687607"/>
                  <a:gd name="connsiteX15" fmla="*/ 152400 w 2374233"/>
                  <a:gd name="connsiteY15" fmla="*/ 1691640 h 2687607"/>
                  <a:gd name="connsiteX16" fmla="*/ 182880 w 2374233"/>
                  <a:gd name="connsiteY16" fmla="*/ 1752600 h 2687607"/>
                  <a:gd name="connsiteX17" fmla="*/ 243840 w 2374233"/>
                  <a:gd name="connsiteY17" fmla="*/ 1859280 h 2687607"/>
                  <a:gd name="connsiteX18" fmla="*/ 304800 w 2374233"/>
                  <a:gd name="connsiteY18" fmla="*/ 1889760 h 2687607"/>
                  <a:gd name="connsiteX19" fmla="*/ 350520 w 2374233"/>
                  <a:gd name="connsiteY19" fmla="*/ 1950720 h 2687607"/>
                  <a:gd name="connsiteX20" fmla="*/ 457200 w 2374233"/>
                  <a:gd name="connsiteY20" fmla="*/ 2057400 h 2687607"/>
                  <a:gd name="connsiteX21" fmla="*/ 518160 w 2374233"/>
                  <a:gd name="connsiteY21" fmla="*/ 2133600 h 2687607"/>
                  <a:gd name="connsiteX22" fmla="*/ 548640 w 2374233"/>
                  <a:gd name="connsiteY22" fmla="*/ 2179320 h 2687607"/>
                  <a:gd name="connsiteX23" fmla="*/ 609600 w 2374233"/>
                  <a:gd name="connsiteY23" fmla="*/ 2240280 h 2687607"/>
                  <a:gd name="connsiteX24" fmla="*/ 716280 w 2374233"/>
                  <a:gd name="connsiteY24" fmla="*/ 2377440 h 2687607"/>
                  <a:gd name="connsiteX25" fmla="*/ 762000 w 2374233"/>
                  <a:gd name="connsiteY25" fmla="*/ 2484120 h 2687607"/>
                  <a:gd name="connsiteX26" fmla="*/ 838200 w 2374233"/>
                  <a:gd name="connsiteY26" fmla="*/ 2606040 h 2687607"/>
                  <a:gd name="connsiteX27" fmla="*/ 853440 w 2374233"/>
                  <a:gd name="connsiteY27" fmla="*/ 2651760 h 2687607"/>
                  <a:gd name="connsiteX28" fmla="*/ 1097280 w 2374233"/>
                  <a:gd name="connsiteY28" fmla="*/ 2621280 h 2687607"/>
                  <a:gd name="connsiteX29" fmla="*/ 1203960 w 2374233"/>
                  <a:gd name="connsiteY29" fmla="*/ 2606040 h 2687607"/>
                  <a:gd name="connsiteX30" fmla="*/ 1249680 w 2374233"/>
                  <a:gd name="connsiteY30" fmla="*/ 2590800 h 2687607"/>
                  <a:gd name="connsiteX31" fmla="*/ 1356360 w 2374233"/>
                  <a:gd name="connsiteY31" fmla="*/ 2545080 h 2687607"/>
                  <a:gd name="connsiteX32" fmla="*/ 1478280 w 2374233"/>
                  <a:gd name="connsiteY32" fmla="*/ 2529840 h 2687607"/>
                  <a:gd name="connsiteX33" fmla="*/ 1508760 w 2374233"/>
                  <a:gd name="connsiteY33" fmla="*/ 2468880 h 2687607"/>
                  <a:gd name="connsiteX34" fmla="*/ 1432560 w 2374233"/>
                  <a:gd name="connsiteY34" fmla="*/ 2316480 h 2687607"/>
                  <a:gd name="connsiteX35" fmla="*/ 1371600 w 2374233"/>
                  <a:gd name="connsiteY35" fmla="*/ 2270760 h 2687607"/>
                  <a:gd name="connsiteX36" fmla="*/ 1341120 w 2374233"/>
                  <a:gd name="connsiteY36" fmla="*/ 2209800 h 2687607"/>
                  <a:gd name="connsiteX37" fmla="*/ 1295400 w 2374233"/>
                  <a:gd name="connsiteY37" fmla="*/ 2148840 h 2687607"/>
                  <a:gd name="connsiteX38" fmla="*/ 1249680 w 2374233"/>
                  <a:gd name="connsiteY38" fmla="*/ 2026920 h 2687607"/>
                  <a:gd name="connsiteX39" fmla="*/ 1219200 w 2374233"/>
                  <a:gd name="connsiteY39" fmla="*/ 1981200 h 2687607"/>
                  <a:gd name="connsiteX40" fmla="*/ 1203960 w 2374233"/>
                  <a:gd name="connsiteY40" fmla="*/ 1935480 h 2687607"/>
                  <a:gd name="connsiteX41" fmla="*/ 1158240 w 2374233"/>
                  <a:gd name="connsiteY41" fmla="*/ 1813560 h 2687607"/>
                  <a:gd name="connsiteX42" fmla="*/ 1112520 w 2374233"/>
                  <a:gd name="connsiteY42" fmla="*/ 1783080 h 2687607"/>
                  <a:gd name="connsiteX43" fmla="*/ 1082040 w 2374233"/>
                  <a:gd name="connsiteY43" fmla="*/ 1737360 h 2687607"/>
                  <a:gd name="connsiteX44" fmla="*/ 1051560 w 2374233"/>
                  <a:gd name="connsiteY44" fmla="*/ 1600200 h 2687607"/>
                  <a:gd name="connsiteX45" fmla="*/ 1036320 w 2374233"/>
                  <a:gd name="connsiteY45" fmla="*/ 1554480 h 2687607"/>
                  <a:gd name="connsiteX46" fmla="*/ 975360 w 2374233"/>
                  <a:gd name="connsiteY46" fmla="*/ 1539240 h 2687607"/>
                  <a:gd name="connsiteX47" fmla="*/ 944880 w 2374233"/>
                  <a:gd name="connsiteY47" fmla="*/ 1493520 h 2687607"/>
                  <a:gd name="connsiteX48" fmla="*/ 914400 w 2374233"/>
                  <a:gd name="connsiteY48" fmla="*/ 1402080 h 2687607"/>
                  <a:gd name="connsiteX49" fmla="*/ 929640 w 2374233"/>
                  <a:gd name="connsiteY49" fmla="*/ 1341120 h 2687607"/>
                  <a:gd name="connsiteX50" fmla="*/ 960120 w 2374233"/>
                  <a:gd name="connsiteY50" fmla="*/ 1280160 h 2687607"/>
                  <a:gd name="connsiteX51" fmla="*/ 975360 w 2374233"/>
                  <a:gd name="connsiteY51" fmla="*/ 1188720 h 2687607"/>
                  <a:gd name="connsiteX52" fmla="*/ 1005840 w 2374233"/>
                  <a:gd name="connsiteY52" fmla="*/ 1082040 h 2687607"/>
                  <a:gd name="connsiteX53" fmla="*/ 1021080 w 2374233"/>
                  <a:gd name="connsiteY53" fmla="*/ 1021080 h 2687607"/>
                  <a:gd name="connsiteX54" fmla="*/ 1066800 w 2374233"/>
                  <a:gd name="connsiteY54" fmla="*/ 929640 h 2687607"/>
                  <a:gd name="connsiteX55" fmla="*/ 1097280 w 2374233"/>
                  <a:gd name="connsiteY55" fmla="*/ 822960 h 2687607"/>
                  <a:gd name="connsiteX56" fmla="*/ 1112520 w 2374233"/>
                  <a:gd name="connsiteY56" fmla="*/ 670560 h 2687607"/>
                  <a:gd name="connsiteX57" fmla="*/ 1158240 w 2374233"/>
                  <a:gd name="connsiteY57" fmla="*/ 609600 h 2687607"/>
                  <a:gd name="connsiteX58" fmla="*/ 1188720 w 2374233"/>
                  <a:gd name="connsiteY58" fmla="*/ 533400 h 2687607"/>
                  <a:gd name="connsiteX59" fmla="*/ 1203960 w 2374233"/>
                  <a:gd name="connsiteY59" fmla="*/ 487680 h 2687607"/>
                  <a:gd name="connsiteX60" fmla="*/ 1219200 w 2374233"/>
                  <a:gd name="connsiteY60" fmla="*/ 396240 h 2687607"/>
                  <a:gd name="connsiteX61" fmla="*/ 1280160 w 2374233"/>
                  <a:gd name="connsiteY61" fmla="*/ 381000 h 2687607"/>
                  <a:gd name="connsiteX62" fmla="*/ 1325880 w 2374233"/>
                  <a:gd name="connsiteY62" fmla="*/ 396240 h 2687607"/>
                  <a:gd name="connsiteX63" fmla="*/ 1341120 w 2374233"/>
                  <a:gd name="connsiteY63" fmla="*/ 457200 h 2687607"/>
                  <a:gd name="connsiteX64" fmla="*/ 1356360 w 2374233"/>
                  <a:gd name="connsiteY64" fmla="*/ 716280 h 2687607"/>
                  <a:gd name="connsiteX65" fmla="*/ 1386840 w 2374233"/>
                  <a:gd name="connsiteY65" fmla="*/ 883920 h 2687607"/>
                  <a:gd name="connsiteX66" fmla="*/ 1402080 w 2374233"/>
                  <a:gd name="connsiteY66" fmla="*/ 1112520 h 2687607"/>
                  <a:gd name="connsiteX67" fmla="*/ 1478280 w 2374233"/>
                  <a:gd name="connsiteY67" fmla="*/ 1219200 h 2687607"/>
                  <a:gd name="connsiteX68" fmla="*/ 1554480 w 2374233"/>
                  <a:gd name="connsiteY68" fmla="*/ 1310640 h 2687607"/>
                  <a:gd name="connsiteX69" fmla="*/ 1569720 w 2374233"/>
                  <a:gd name="connsiteY69" fmla="*/ 1752600 h 2687607"/>
                  <a:gd name="connsiteX70" fmla="*/ 1600200 w 2374233"/>
                  <a:gd name="connsiteY70" fmla="*/ 1828800 h 2687607"/>
                  <a:gd name="connsiteX71" fmla="*/ 1615440 w 2374233"/>
                  <a:gd name="connsiteY71" fmla="*/ 1935480 h 2687607"/>
                  <a:gd name="connsiteX72" fmla="*/ 1630680 w 2374233"/>
                  <a:gd name="connsiteY72" fmla="*/ 2072640 h 2687607"/>
                  <a:gd name="connsiteX73" fmla="*/ 1645920 w 2374233"/>
                  <a:gd name="connsiteY73" fmla="*/ 2133600 h 2687607"/>
                  <a:gd name="connsiteX74" fmla="*/ 1706880 w 2374233"/>
                  <a:gd name="connsiteY74" fmla="*/ 2194560 h 2687607"/>
                  <a:gd name="connsiteX75" fmla="*/ 1752600 w 2374233"/>
                  <a:gd name="connsiteY75" fmla="*/ 2209800 h 2687607"/>
                  <a:gd name="connsiteX76" fmla="*/ 1706880 w 2374233"/>
                  <a:gd name="connsiteY76" fmla="*/ 2377440 h 2687607"/>
                  <a:gd name="connsiteX77" fmla="*/ 1722120 w 2374233"/>
                  <a:gd name="connsiteY77" fmla="*/ 2529840 h 2687607"/>
                  <a:gd name="connsiteX78" fmla="*/ 1737360 w 2374233"/>
                  <a:gd name="connsiteY78" fmla="*/ 2575560 h 2687607"/>
                  <a:gd name="connsiteX79" fmla="*/ 1798320 w 2374233"/>
                  <a:gd name="connsiteY79" fmla="*/ 2606040 h 2687607"/>
                  <a:gd name="connsiteX80" fmla="*/ 1920240 w 2374233"/>
                  <a:gd name="connsiteY80" fmla="*/ 2590800 h 2687607"/>
                  <a:gd name="connsiteX81" fmla="*/ 1965960 w 2374233"/>
                  <a:gd name="connsiteY81" fmla="*/ 2575560 h 2687607"/>
                  <a:gd name="connsiteX82" fmla="*/ 2026920 w 2374233"/>
                  <a:gd name="connsiteY82" fmla="*/ 2560320 h 2687607"/>
                  <a:gd name="connsiteX83" fmla="*/ 2194560 w 2374233"/>
                  <a:gd name="connsiteY83" fmla="*/ 2529840 h 2687607"/>
                  <a:gd name="connsiteX84" fmla="*/ 2240280 w 2374233"/>
                  <a:gd name="connsiteY84" fmla="*/ 2514600 h 2687607"/>
                  <a:gd name="connsiteX85" fmla="*/ 2346960 w 2374233"/>
                  <a:gd name="connsiteY85" fmla="*/ 2484120 h 2687607"/>
                  <a:gd name="connsiteX86" fmla="*/ 2286000 w 2374233"/>
                  <a:gd name="connsiteY86" fmla="*/ 2270760 h 2687607"/>
                  <a:gd name="connsiteX87" fmla="*/ 2164080 w 2374233"/>
                  <a:gd name="connsiteY87" fmla="*/ 1783080 h 2687607"/>
                  <a:gd name="connsiteX88" fmla="*/ 2133600 w 2374233"/>
                  <a:gd name="connsiteY88" fmla="*/ 1432560 h 2687607"/>
                  <a:gd name="connsiteX89" fmla="*/ 2026920 w 2374233"/>
                  <a:gd name="connsiteY89" fmla="*/ 899160 h 2687607"/>
                  <a:gd name="connsiteX90" fmla="*/ 1981200 w 2374233"/>
                  <a:gd name="connsiteY90" fmla="*/ 762000 h 2687607"/>
                  <a:gd name="connsiteX91" fmla="*/ 1859280 w 2374233"/>
                  <a:gd name="connsiteY91" fmla="*/ 579120 h 2687607"/>
                  <a:gd name="connsiteX92" fmla="*/ 1828800 w 2374233"/>
                  <a:gd name="connsiteY92" fmla="*/ 518160 h 2687607"/>
                  <a:gd name="connsiteX93" fmla="*/ 1798320 w 2374233"/>
                  <a:gd name="connsiteY93" fmla="*/ 472440 h 2687607"/>
                  <a:gd name="connsiteX94" fmla="*/ 1752600 w 2374233"/>
                  <a:gd name="connsiteY94" fmla="*/ 182880 h 2687607"/>
                  <a:gd name="connsiteX95" fmla="*/ 1737360 w 2374233"/>
                  <a:gd name="connsiteY95" fmla="*/ 60960 h 2687607"/>
                  <a:gd name="connsiteX96" fmla="*/ 1661160 w 2374233"/>
                  <a:gd name="connsiteY96" fmla="*/ 30480 h 2687607"/>
                  <a:gd name="connsiteX97" fmla="*/ 1600200 w 2374233"/>
                  <a:gd name="connsiteY97" fmla="*/ 15240 h 2687607"/>
                  <a:gd name="connsiteX98" fmla="*/ 1554480 w 2374233"/>
                  <a:gd name="connsiteY98" fmla="*/ 0 h 2687607"/>
                  <a:gd name="connsiteX99" fmla="*/ 1264920 w 2374233"/>
                  <a:gd name="connsiteY99" fmla="*/ 15240 h 2687607"/>
                  <a:gd name="connsiteX100" fmla="*/ 1143000 w 2374233"/>
                  <a:gd name="connsiteY100" fmla="*/ 30480 h 2687607"/>
                  <a:gd name="connsiteX101" fmla="*/ 868680 w 2374233"/>
                  <a:gd name="connsiteY101" fmla="*/ 45720 h 2687607"/>
                  <a:gd name="connsiteX102" fmla="*/ 777240 w 2374233"/>
                  <a:gd name="connsiteY102" fmla="*/ 76200 h 2687607"/>
                  <a:gd name="connsiteX103" fmla="*/ 640080 w 2374233"/>
                  <a:gd name="connsiteY103" fmla="*/ 106680 h 2687607"/>
                  <a:gd name="connsiteX104" fmla="*/ 579120 w 2374233"/>
                  <a:gd name="connsiteY104" fmla="*/ 137160 h 2687607"/>
                  <a:gd name="connsiteX105" fmla="*/ 533400 w 2374233"/>
                  <a:gd name="connsiteY105" fmla="*/ 182880 h 2687607"/>
                  <a:gd name="connsiteX106" fmla="*/ 472440 w 2374233"/>
                  <a:gd name="connsiteY106" fmla="*/ 198120 h 268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374233" h="2687607">
                    <a:moveTo>
                      <a:pt x="472440" y="198120"/>
                    </a:moveTo>
                    <a:lnTo>
                      <a:pt x="411480" y="289560"/>
                    </a:lnTo>
                    <a:lnTo>
                      <a:pt x="381000" y="335280"/>
                    </a:lnTo>
                    <a:cubicBezTo>
                      <a:pt x="375920" y="406400"/>
                      <a:pt x="375394" y="477993"/>
                      <a:pt x="365760" y="548640"/>
                    </a:cubicBezTo>
                    <a:cubicBezTo>
                      <a:pt x="360100" y="590147"/>
                      <a:pt x="342167" y="629239"/>
                      <a:pt x="335280" y="670560"/>
                    </a:cubicBezTo>
                    <a:cubicBezTo>
                      <a:pt x="330200" y="701040"/>
                      <a:pt x="326743" y="731835"/>
                      <a:pt x="320040" y="762000"/>
                    </a:cubicBezTo>
                    <a:cubicBezTo>
                      <a:pt x="313751" y="790302"/>
                      <a:pt x="280792" y="866662"/>
                      <a:pt x="274320" y="883920"/>
                    </a:cubicBezTo>
                    <a:cubicBezTo>
                      <a:pt x="236949" y="983577"/>
                      <a:pt x="289938" y="898782"/>
                      <a:pt x="152400" y="1036320"/>
                    </a:cubicBezTo>
                    <a:lnTo>
                      <a:pt x="106680" y="1082040"/>
                    </a:lnTo>
                    <a:cubicBezTo>
                      <a:pt x="96520" y="1112520"/>
                      <a:pt x="94022" y="1146747"/>
                      <a:pt x="76200" y="1173480"/>
                    </a:cubicBezTo>
                    <a:cubicBezTo>
                      <a:pt x="66040" y="1188720"/>
                      <a:pt x="53159" y="1202462"/>
                      <a:pt x="45720" y="1219200"/>
                    </a:cubicBezTo>
                    <a:cubicBezTo>
                      <a:pt x="32671" y="1248560"/>
                      <a:pt x="25400" y="1280160"/>
                      <a:pt x="15240" y="1310640"/>
                    </a:cubicBezTo>
                    <a:lnTo>
                      <a:pt x="0" y="1356360"/>
                    </a:lnTo>
                    <a:cubicBezTo>
                      <a:pt x="10160" y="1376680"/>
                      <a:pt x="19447" y="1397461"/>
                      <a:pt x="30480" y="1417320"/>
                    </a:cubicBezTo>
                    <a:cubicBezTo>
                      <a:pt x="61115" y="1472464"/>
                      <a:pt x="74924" y="1491606"/>
                      <a:pt x="106680" y="1539240"/>
                    </a:cubicBezTo>
                    <a:cubicBezTo>
                      <a:pt x="117618" y="1582992"/>
                      <a:pt x="133848" y="1654536"/>
                      <a:pt x="152400" y="1691640"/>
                    </a:cubicBezTo>
                    <a:cubicBezTo>
                      <a:pt x="162560" y="1711960"/>
                      <a:pt x="173931" y="1731718"/>
                      <a:pt x="182880" y="1752600"/>
                    </a:cubicBezTo>
                    <a:cubicBezTo>
                      <a:pt x="205368" y="1805072"/>
                      <a:pt x="189721" y="1812892"/>
                      <a:pt x="243840" y="1859280"/>
                    </a:cubicBezTo>
                    <a:cubicBezTo>
                      <a:pt x="261089" y="1874065"/>
                      <a:pt x="284480" y="1879600"/>
                      <a:pt x="304800" y="1889760"/>
                    </a:cubicBezTo>
                    <a:cubicBezTo>
                      <a:pt x="320040" y="1910080"/>
                      <a:pt x="333434" y="1931926"/>
                      <a:pt x="350520" y="1950720"/>
                    </a:cubicBezTo>
                    <a:cubicBezTo>
                      <a:pt x="384348" y="1987931"/>
                      <a:pt x="425784" y="2018131"/>
                      <a:pt x="457200" y="2057400"/>
                    </a:cubicBezTo>
                    <a:cubicBezTo>
                      <a:pt x="477520" y="2082800"/>
                      <a:pt x="498643" y="2107578"/>
                      <a:pt x="518160" y="2133600"/>
                    </a:cubicBezTo>
                    <a:cubicBezTo>
                      <a:pt x="529150" y="2148253"/>
                      <a:pt x="536720" y="2165413"/>
                      <a:pt x="548640" y="2179320"/>
                    </a:cubicBezTo>
                    <a:cubicBezTo>
                      <a:pt x="567342" y="2201139"/>
                      <a:pt x="591648" y="2217840"/>
                      <a:pt x="609600" y="2240280"/>
                    </a:cubicBezTo>
                    <a:cubicBezTo>
                      <a:pt x="755430" y="2422568"/>
                      <a:pt x="601757" y="2262917"/>
                      <a:pt x="716280" y="2377440"/>
                    </a:cubicBezTo>
                    <a:cubicBezTo>
                      <a:pt x="765337" y="2524610"/>
                      <a:pt x="686672" y="2295799"/>
                      <a:pt x="762000" y="2484120"/>
                    </a:cubicBezTo>
                    <a:cubicBezTo>
                      <a:pt x="808164" y="2599531"/>
                      <a:pt x="760108" y="2553978"/>
                      <a:pt x="838200" y="2606040"/>
                    </a:cubicBezTo>
                    <a:cubicBezTo>
                      <a:pt x="843280" y="2621280"/>
                      <a:pt x="837537" y="2649488"/>
                      <a:pt x="853440" y="2651760"/>
                    </a:cubicBezTo>
                    <a:cubicBezTo>
                      <a:pt x="1104372" y="2687607"/>
                      <a:pt x="979800" y="2644776"/>
                      <a:pt x="1097280" y="2621280"/>
                    </a:cubicBezTo>
                    <a:cubicBezTo>
                      <a:pt x="1132503" y="2614235"/>
                      <a:pt x="1168400" y="2611120"/>
                      <a:pt x="1203960" y="2606040"/>
                    </a:cubicBezTo>
                    <a:cubicBezTo>
                      <a:pt x="1219200" y="2600960"/>
                      <a:pt x="1234915" y="2597128"/>
                      <a:pt x="1249680" y="2590800"/>
                    </a:cubicBezTo>
                    <a:cubicBezTo>
                      <a:pt x="1288396" y="2574207"/>
                      <a:pt x="1314976" y="2552604"/>
                      <a:pt x="1356360" y="2545080"/>
                    </a:cubicBezTo>
                    <a:cubicBezTo>
                      <a:pt x="1396656" y="2537754"/>
                      <a:pt x="1437640" y="2534920"/>
                      <a:pt x="1478280" y="2529840"/>
                    </a:cubicBezTo>
                    <a:cubicBezTo>
                      <a:pt x="1488440" y="2509520"/>
                      <a:pt x="1506251" y="2491459"/>
                      <a:pt x="1508760" y="2468880"/>
                    </a:cubicBezTo>
                    <a:cubicBezTo>
                      <a:pt x="1515872" y="2404873"/>
                      <a:pt x="1473622" y="2357542"/>
                      <a:pt x="1432560" y="2316480"/>
                    </a:cubicBezTo>
                    <a:cubicBezTo>
                      <a:pt x="1414599" y="2298519"/>
                      <a:pt x="1391920" y="2286000"/>
                      <a:pt x="1371600" y="2270760"/>
                    </a:cubicBezTo>
                    <a:cubicBezTo>
                      <a:pt x="1361440" y="2250440"/>
                      <a:pt x="1353161" y="2229065"/>
                      <a:pt x="1341120" y="2209800"/>
                    </a:cubicBezTo>
                    <a:cubicBezTo>
                      <a:pt x="1327658" y="2188261"/>
                      <a:pt x="1307735" y="2171044"/>
                      <a:pt x="1295400" y="2148840"/>
                    </a:cubicBezTo>
                    <a:cubicBezTo>
                      <a:pt x="1183091" y="1946685"/>
                      <a:pt x="1318119" y="2163798"/>
                      <a:pt x="1249680" y="2026920"/>
                    </a:cubicBezTo>
                    <a:cubicBezTo>
                      <a:pt x="1241489" y="2010537"/>
                      <a:pt x="1227391" y="1997583"/>
                      <a:pt x="1219200" y="1981200"/>
                    </a:cubicBezTo>
                    <a:cubicBezTo>
                      <a:pt x="1212016" y="1966832"/>
                      <a:pt x="1208373" y="1950926"/>
                      <a:pt x="1203960" y="1935480"/>
                    </a:cubicBezTo>
                    <a:cubicBezTo>
                      <a:pt x="1191477" y="1891790"/>
                      <a:pt x="1189120" y="1850616"/>
                      <a:pt x="1158240" y="1813560"/>
                    </a:cubicBezTo>
                    <a:cubicBezTo>
                      <a:pt x="1146514" y="1799489"/>
                      <a:pt x="1127760" y="1793240"/>
                      <a:pt x="1112520" y="1783080"/>
                    </a:cubicBezTo>
                    <a:cubicBezTo>
                      <a:pt x="1102360" y="1767840"/>
                      <a:pt x="1089255" y="1754195"/>
                      <a:pt x="1082040" y="1737360"/>
                    </a:cubicBezTo>
                    <a:cubicBezTo>
                      <a:pt x="1072653" y="1715457"/>
                      <a:pt x="1055900" y="1617559"/>
                      <a:pt x="1051560" y="1600200"/>
                    </a:cubicBezTo>
                    <a:cubicBezTo>
                      <a:pt x="1047664" y="1584615"/>
                      <a:pt x="1048864" y="1564515"/>
                      <a:pt x="1036320" y="1554480"/>
                    </a:cubicBezTo>
                    <a:cubicBezTo>
                      <a:pt x="1019964" y="1541396"/>
                      <a:pt x="995680" y="1544320"/>
                      <a:pt x="975360" y="1539240"/>
                    </a:cubicBezTo>
                    <a:cubicBezTo>
                      <a:pt x="965200" y="1524000"/>
                      <a:pt x="952319" y="1510258"/>
                      <a:pt x="944880" y="1493520"/>
                    </a:cubicBezTo>
                    <a:cubicBezTo>
                      <a:pt x="931831" y="1464160"/>
                      <a:pt x="914400" y="1402080"/>
                      <a:pt x="914400" y="1402080"/>
                    </a:cubicBezTo>
                    <a:cubicBezTo>
                      <a:pt x="919480" y="1381760"/>
                      <a:pt x="922286" y="1360732"/>
                      <a:pt x="929640" y="1341120"/>
                    </a:cubicBezTo>
                    <a:cubicBezTo>
                      <a:pt x="937617" y="1319848"/>
                      <a:pt x="953592" y="1301920"/>
                      <a:pt x="960120" y="1280160"/>
                    </a:cubicBezTo>
                    <a:cubicBezTo>
                      <a:pt x="968999" y="1250563"/>
                      <a:pt x="969300" y="1219020"/>
                      <a:pt x="975360" y="1188720"/>
                    </a:cubicBezTo>
                    <a:cubicBezTo>
                      <a:pt x="991241" y="1109315"/>
                      <a:pt x="986473" y="1149824"/>
                      <a:pt x="1005840" y="1082040"/>
                    </a:cubicBezTo>
                    <a:cubicBezTo>
                      <a:pt x="1011594" y="1061901"/>
                      <a:pt x="1013301" y="1040527"/>
                      <a:pt x="1021080" y="1021080"/>
                    </a:cubicBezTo>
                    <a:cubicBezTo>
                      <a:pt x="1033736" y="989440"/>
                      <a:pt x="1052960" y="960781"/>
                      <a:pt x="1066800" y="929640"/>
                    </a:cubicBezTo>
                    <a:cubicBezTo>
                      <a:pt x="1079293" y="901530"/>
                      <a:pt x="1090361" y="850636"/>
                      <a:pt x="1097280" y="822960"/>
                    </a:cubicBezTo>
                    <a:cubicBezTo>
                      <a:pt x="1102360" y="772160"/>
                      <a:pt x="1098495" y="719649"/>
                      <a:pt x="1112520" y="670560"/>
                    </a:cubicBezTo>
                    <a:cubicBezTo>
                      <a:pt x="1119498" y="646137"/>
                      <a:pt x="1145905" y="631804"/>
                      <a:pt x="1158240" y="609600"/>
                    </a:cubicBezTo>
                    <a:cubicBezTo>
                      <a:pt x="1171526" y="585686"/>
                      <a:pt x="1179114" y="559015"/>
                      <a:pt x="1188720" y="533400"/>
                    </a:cubicBezTo>
                    <a:cubicBezTo>
                      <a:pt x="1194361" y="518358"/>
                      <a:pt x="1200475" y="503362"/>
                      <a:pt x="1203960" y="487680"/>
                    </a:cubicBezTo>
                    <a:cubicBezTo>
                      <a:pt x="1210663" y="457515"/>
                      <a:pt x="1201239" y="421385"/>
                      <a:pt x="1219200" y="396240"/>
                    </a:cubicBezTo>
                    <a:cubicBezTo>
                      <a:pt x="1231374" y="379196"/>
                      <a:pt x="1259840" y="386080"/>
                      <a:pt x="1280160" y="381000"/>
                    </a:cubicBezTo>
                    <a:cubicBezTo>
                      <a:pt x="1295400" y="386080"/>
                      <a:pt x="1315845" y="383696"/>
                      <a:pt x="1325880" y="396240"/>
                    </a:cubicBezTo>
                    <a:cubicBezTo>
                      <a:pt x="1338964" y="412596"/>
                      <a:pt x="1339134" y="436349"/>
                      <a:pt x="1341120" y="457200"/>
                    </a:cubicBezTo>
                    <a:cubicBezTo>
                      <a:pt x="1349322" y="543320"/>
                      <a:pt x="1349176" y="630070"/>
                      <a:pt x="1356360" y="716280"/>
                    </a:cubicBezTo>
                    <a:cubicBezTo>
                      <a:pt x="1363186" y="798190"/>
                      <a:pt x="1369521" y="814645"/>
                      <a:pt x="1386840" y="883920"/>
                    </a:cubicBezTo>
                    <a:cubicBezTo>
                      <a:pt x="1391920" y="960120"/>
                      <a:pt x="1393646" y="1036618"/>
                      <a:pt x="1402080" y="1112520"/>
                    </a:cubicBezTo>
                    <a:cubicBezTo>
                      <a:pt x="1408634" y="1171504"/>
                      <a:pt x="1437755" y="1171921"/>
                      <a:pt x="1478280" y="1219200"/>
                    </a:cubicBezTo>
                    <a:cubicBezTo>
                      <a:pt x="1605586" y="1367723"/>
                      <a:pt x="1395942" y="1152102"/>
                      <a:pt x="1554480" y="1310640"/>
                    </a:cubicBezTo>
                    <a:cubicBezTo>
                      <a:pt x="1559560" y="1457960"/>
                      <a:pt x="1556764" y="1605763"/>
                      <a:pt x="1569720" y="1752600"/>
                    </a:cubicBezTo>
                    <a:cubicBezTo>
                      <a:pt x="1572124" y="1779851"/>
                      <a:pt x="1593565" y="1802260"/>
                      <a:pt x="1600200" y="1828800"/>
                    </a:cubicBezTo>
                    <a:cubicBezTo>
                      <a:pt x="1608912" y="1863649"/>
                      <a:pt x="1610985" y="1899836"/>
                      <a:pt x="1615440" y="1935480"/>
                    </a:cubicBezTo>
                    <a:cubicBezTo>
                      <a:pt x="1621146" y="1981126"/>
                      <a:pt x="1623685" y="2027174"/>
                      <a:pt x="1630680" y="2072640"/>
                    </a:cubicBezTo>
                    <a:cubicBezTo>
                      <a:pt x="1633865" y="2093342"/>
                      <a:pt x="1634819" y="2115838"/>
                      <a:pt x="1645920" y="2133600"/>
                    </a:cubicBezTo>
                    <a:cubicBezTo>
                      <a:pt x="1661150" y="2157969"/>
                      <a:pt x="1683496" y="2177857"/>
                      <a:pt x="1706880" y="2194560"/>
                    </a:cubicBezTo>
                    <a:cubicBezTo>
                      <a:pt x="1719952" y="2203897"/>
                      <a:pt x="1737360" y="2204720"/>
                      <a:pt x="1752600" y="2209800"/>
                    </a:cubicBezTo>
                    <a:cubicBezTo>
                      <a:pt x="1718224" y="2347305"/>
                      <a:pt x="1735367" y="2291979"/>
                      <a:pt x="1706880" y="2377440"/>
                    </a:cubicBezTo>
                    <a:cubicBezTo>
                      <a:pt x="1711960" y="2428240"/>
                      <a:pt x="1714357" y="2479380"/>
                      <a:pt x="1722120" y="2529840"/>
                    </a:cubicBezTo>
                    <a:cubicBezTo>
                      <a:pt x="1724563" y="2545718"/>
                      <a:pt x="1726001" y="2564201"/>
                      <a:pt x="1737360" y="2575560"/>
                    </a:cubicBezTo>
                    <a:cubicBezTo>
                      <a:pt x="1753424" y="2591624"/>
                      <a:pt x="1778000" y="2595880"/>
                      <a:pt x="1798320" y="2606040"/>
                    </a:cubicBezTo>
                    <a:cubicBezTo>
                      <a:pt x="1838960" y="2600960"/>
                      <a:pt x="1879944" y="2598126"/>
                      <a:pt x="1920240" y="2590800"/>
                    </a:cubicBezTo>
                    <a:cubicBezTo>
                      <a:pt x="1936045" y="2587926"/>
                      <a:pt x="1950514" y="2579973"/>
                      <a:pt x="1965960" y="2575560"/>
                    </a:cubicBezTo>
                    <a:cubicBezTo>
                      <a:pt x="1986099" y="2569806"/>
                      <a:pt x="2006381" y="2564428"/>
                      <a:pt x="2026920" y="2560320"/>
                    </a:cubicBezTo>
                    <a:cubicBezTo>
                      <a:pt x="2094857" y="2546733"/>
                      <a:pt x="2129180" y="2546185"/>
                      <a:pt x="2194560" y="2529840"/>
                    </a:cubicBezTo>
                    <a:cubicBezTo>
                      <a:pt x="2210145" y="2525944"/>
                      <a:pt x="2224834" y="2519013"/>
                      <a:pt x="2240280" y="2514600"/>
                    </a:cubicBezTo>
                    <a:cubicBezTo>
                      <a:pt x="2374233" y="2476328"/>
                      <a:pt x="2237339" y="2520660"/>
                      <a:pt x="2346960" y="2484120"/>
                    </a:cubicBezTo>
                    <a:cubicBezTo>
                      <a:pt x="2326640" y="2413000"/>
                      <a:pt x="2303939" y="2342517"/>
                      <a:pt x="2286000" y="2270760"/>
                    </a:cubicBezTo>
                    <a:cubicBezTo>
                      <a:pt x="2145273" y="1707854"/>
                      <a:pt x="2267154" y="2126659"/>
                      <a:pt x="2164080" y="1783080"/>
                    </a:cubicBezTo>
                    <a:cubicBezTo>
                      <a:pt x="2153920" y="1666240"/>
                      <a:pt x="2152881" y="1548245"/>
                      <a:pt x="2133600" y="1432560"/>
                    </a:cubicBezTo>
                    <a:cubicBezTo>
                      <a:pt x="2083989" y="1134892"/>
                      <a:pt x="2095382" y="1127365"/>
                      <a:pt x="2026920" y="899160"/>
                    </a:cubicBezTo>
                    <a:cubicBezTo>
                      <a:pt x="2013072" y="852999"/>
                      <a:pt x="1999098" y="806746"/>
                      <a:pt x="1981200" y="762000"/>
                    </a:cubicBezTo>
                    <a:cubicBezTo>
                      <a:pt x="1929393" y="632483"/>
                      <a:pt x="1943724" y="699755"/>
                      <a:pt x="1859280" y="579120"/>
                    </a:cubicBezTo>
                    <a:cubicBezTo>
                      <a:pt x="1846252" y="560508"/>
                      <a:pt x="1840072" y="537885"/>
                      <a:pt x="1828800" y="518160"/>
                    </a:cubicBezTo>
                    <a:cubicBezTo>
                      <a:pt x="1819713" y="502257"/>
                      <a:pt x="1808480" y="487680"/>
                      <a:pt x="1798320" y="472440"/>
                    </a:cubicBezTo>
                    <a:cubicBezTo>
                      <a:pt x="1773094" y="346311"/>
                      <a:pt x="1775362" y="364977"/>
                      <a:pt x="1752600" y="182880"/>
                    </a:cubicBezTo>
                    <a:cubicBezTo>
                      <a:pt x="1747520" y="142240"/>
                      <a:pt x="1758432" y="96080"/>
                      <a:pt x="1737360" y="60960"/>
                    </a:cubicBezTo>
                    <a:cubicBezTo>
                      <a:pt x="1723285" y="37502"/>
                      <a:pt x="1687113" y="39131"/>
                      <a:pt x="1661160" y="30480"/>
                    </a:cubicBezTo>
                    <a:cubicBezTo>
                      <a:pt x="1641289" y="23856"/>
                      <a:pt x="1620339" y="20994"/>
                      <a:pt x="1600200" y="15240"/>
                    </a:cubicBezTo>
                    <a:cubicBezTo>
                      <a:pt x="1584754" y="10827"/>
                      <a:pt x="1569720" y="5080"/>
                      <a:pt x="1554480" y="0"/>
                    </a:cubicBezTo>
                    <a:cubicBezTo>
                      <a:pt x="1457960" y="5080"/>
                      <a:pt x="1361310" y="8100"/>
                      <a:pt x="1264920" y="15240"/>
                    </a:cubicBezTo>
                    <a:cubicBezTo>
                      <a:pt x="1224076" y="18266"/>
                      <a:pt x="1183836" y="27339"/>
                      <a:pt x="1143000" y="30480"/>
                    </a:cubicBezTo>
                    <a:cubicBezTo>
                      <a:pt x="1051689" y="37504"/>
                      <a:pt x="960120" y="40640"/>
                      <a:pt x="868680" y="45720"/>
                    </a:cubicBezTo>
                    <a:cubicBezTo>
                      <a:pt x="838200" y="55880"/>
                      <a:pt x="808932" y="70918"/>
                      <a:pt x="777240" y="76200"/>
                    </a:cubicBezTo>
                    <a:cubicBezTo>
                      <a:pt x="722439" y="85334"/>
                      <a:pt x="687829" y="86216"/>
                      <a:pt x="640080" y="106680"/>
                    </a:cubicBezTo>
                    <a:cubicBezTo>
                      <a:pt x="619198" y="115629"/>
                      <a:pt x="597607" y="123955"/>
                      <a:pt x="579120" y="137160"/>
                    </a:cubicBezTo>
                    <a:cubicBezTo>
                      <a:pt x="561582" y="149687"/>
                      <a:pt x="551333" y="170925"/>
                      <a:pt x="533400" y="182880"/>
                    </a:cubicBezTo>
                    <a:cubicBezTo>
                      <a:pt x="508130" y="199726"/>
                      <a:pt x="495753" y="198120"/>
                      <a:pt x="472440" y="198120"/>
                    </a:cubicBezTo>
                    <a:close/>
                  </a:path>
                </a:pathLst>
              </a:cu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5" name="フリーフォーム 54"/>
              <p:cNvSpPr/>
              <p:nvPr/>
            </p:nvSpPr>
            <p:spPr>
              <a:xfrm>
                <a:off x="2411658" y="692178"/>
                <a:ext cx="3897702" cy="4351511"/>
              </a:xfrm>
              <a:custGeom>
                <a:avLst/>
                <a:gdLst>
                  <a:gd name="connsiteX0" fmla="*/ 1170166 w 3821926"/>
                  <a:gd name="connsiteY0" fmla="*/ 1799015 h 4237415"/>
                  <a:gd name="connsiteX1" fmla="*/ 1093966 w 3821926"/>
                  <a:gd name="connsiteY1" fmla="*/ 1722815 h 4237415"/>
                  <a:gd name="connsiteX2" fmla="*/ 1002526 w 3821926"/>
                  <a:gd name="connsiteY2" fmla="*/ 1646615 h 4237415"/>
                  <a:gd name="connsiteX3" fmla="*/ 941566 w 3821926"/>
                  <a:gd name="connsiteY3" fmla="*/ 1555175 h 4237415"/>
                  <a:gd name="connsiteX4" fmla="*/ 911086 w 3821926"/>
                  <a:gd name="connsiteY4" fmla="*/ 1509455 h 4237415"/>
                  <a:gd name="connsiteX5" fmla="*/ 819646 w 3821926"/>
                  <a:gd name="connsiteY5" fmla="*/ 1311335 h 4237415"/>
                  <a:gd name="connsiteX6" fmla="*/ 773926 w 3821926"/>
                  <a:gd name="connsiteY6" fmla="*/ 1280855 h 4237415"/>
                  <a:gd name="connsiteX7" fmla="*/ 743446 w 3821926"/>
                  <a:gd name="connsiteY7" fmla="*/ 1174175 h 4237415"/>
                  <a:gd name="connsiteX8" fmla="*/ 712966 w 3821926"/>
                  <a:gd name="connsiteY8" fmla="*/ 1128455 h 4237415"/>
                  <a:gd name="connsiteX9" fmla="*/ 697726 w 3821926"/>
                  <a:gd name="connsiteY9" fmla="*/ 1082735 h 4237415"/>
                  <a:gd name="connsiteX10" fmla="*/ 667246 w 3821926"/>
                  <a:gd name="connsiteY10" fmla="*/ 1021775 h 4237415"/>
                  <a:gd name="connsiteX11" fmla="*/ 652006 w 3821926"/>
                  <a:gd name="connsiteY11" fmla="*/ 976055 h 4237415"/>
                  <a:gd name="connsiteX12" fmla="*/ 636766 w 3821926"/>
                  <a:gd name="connsiteY12" fmla="*/ 915095 h 4237415"/>
                  <a:gd name="connsiteX13" fmla="*/ 606286 w 3821926"/>
                  <a:gd name="connsiteY13" fmla="*/ 869375 h 4237415"/>
                  <a:gd name="connsiteX14" fmla="*/ 591046 w 3821926"/>
                  <a:gd name="connsiteY14" fmla="*/ 793175 h 4237415"/>
                  <a:gd name="connsiteX15" fmla="*/ 575806 w 3821926"/>
                  <a:gd name="connsiteY15" fmla="*/ 747455 h 4237415"/>
                  <a:gd name="connsiteX16" fmla="*/ 545326 w 3821926"/>
                  <a:gd name="connsiteY16" fmla="*/ 625535 h 4237415"/>
                  <a:gd name="connsiteX17" fmla="*/ 530086 w 3821926"/>
                  <a:gd name="connsiteY17" fmla="*/ 564575 h 4237415"/>
                  <a:gd name="connsiteX18" fmla="*/ 514846 w 3821926"/>
                  <a:gd name="connsiteY18" fmla="*/ 473135 h 4237415"/>
                  <a:gd name="connsiteX19" fmla="*/ 499606 w 3821926"/>
                  <a:gd name="connsiteY19" fmla="*/ 412175 h 4237415"/>
                  <a:gd name="connsiteX20" fmla="*/ 484366 w 3821926"/>
                  <a:gd name="connsiteY20" fmla="*/ 320735 h 4237415"/>
                  <a:gd name="connsiteX21" fmla="*/ 453886 w 3821926"/>
                  <a:gd name="connsiteY21" fmla="*/ 214055 h 4237415"/>
                  <a:gd name="connsiteX22" fmla="*/ 423406 w 3821926"/>
                  <a:gd name="connsiteY22" fmla="*/ 31175 h 4237415"/>
                  <a:gd name="connsiteX23" fmla="*/ 301486 w 3821926"/>
                  <a:gd name="connsiteY23" fmla="*/ 46415 h 4237415"/>
                  <a:gd name="connsiteX24" fmla="*/ 255766 w 3821926"/>
                  <a:gd name="connsiteY24" fmla="*/ 61655 h 4237415"/>
                  <a:gd name="connsiteX25" fmla="*/ 133846 w 3821926"/>
                  <a:gd name="connsiteY25" fmla="*/ 76895 h 4237415"/>
                  <a:gd name="connsiteX26" fmla="*/ 57646 w 3821926"/>
                  <a:gd name="connsiteY26" fmla="*/ 92135 h 4237415"/>
                  <a:gd name="connsiteX27" fmla="*/ 57646 w 3821926"/>
                  <a:gd name="connsiteY27" fmla="*/ 549335 h 4237415"/>
                  <a:gd name="connsiteX28" fmla="*/ 72886 w 3821926"/>
                  <a:gd name="connsiteY28" fmla="*/ 640775 h 4237415"/>
                  <a:gd name="connsiteX29" fmla="*/ 88126 w 3821926"/>
                  <a:gd name="connsiteY29" fmla="*/ 686495 h 4237415"/>
                  <a:gd name="connsiteX30" fmla="*/ 103366 w 3821926"/>
                  <a:gd name="connsiteY30" fmla="*/ 747455 h 4237415"/>
                  <a:gd name="connsiteX31" fmla="*/ 149086 w 3821926"/>
                  <a:gd name="connsiteY31" fmla="*/ 930335 h 4237415"/>
                  <a:gd name="connsiteX32" fmla="*/ 164326 w 3821926"/>
                  <a:gd name="connsiteY32" fmla="*/ 976055 h 4237415"/>
                  <a:gd name="connsiteX33" fmla="*/ 179566 w 3821926"/>
                  <a:gd name="connsiteY33" fmla="*/ 1021775 h 4237415"/>
                  <a:gd name="connsiteX34" fmla="*/ 210046 w 3821926"/>
                  <a:gd name="connsiteY34" fmla="*/ 1082735 h 4237415"/>
                  <a:gd name="connsiteX35" fmla="*/ 240526 w 3821926"/>
                  <a:gd name="connsiteY35" fmla="*/ 1128455 h 4237415"/>
                  <a:gd name="connsiteX36" fmla="*/ 286246 w 3821926"/>
                  <a:gd name="connsiteY36" fmla="*/ 1219895 h 4237415"/>
                  <a:gd name="connsiteX37" fmla="*/ 316726 w 3821926"/>
                  <a:gd name="connsiteY37" fmla="*/ 1357055 h 4237415"/>
                  <a:gd name="connsiteX38" fmla="*/ 331966 w 3821926"/>
                  <a:gd name="connsiteY38" fmla="*/ 1418015 h 4237415"/>
                  <a:gd name="connsiteX39" fmla="*/ 362446 w 3821926"/>
                  <a:gd name="connsiteY39" fmla="*/ 1478975 h 4237415"/>
                  <a:gd name="connsiteX40" fmla="*/ 377686 w 3821926"/>
                  <a:gd name="connsiteY40" fmla="*/ 1600895 h 4237415"/>
                  <a:gd name="connsiteX41" fmla="*/ 392926 w 3821926"/>
                  <a:gd name="connsiteY41" fmla="*/ 1661855 h 4237415"/>
                  <a:gd name="connsiteX42" fmla="*/ 408166 w 3821926"/>
                  <a:gd name="connsiteY42" fmla="*/ 1738055 h 4237415"/>
                  <a:gd name="connsiteX43" fmla="*/ 423406 w 3821926"/>
                  <a:gd name="connsiteY43" fmla="*/ 1829495 h 4237415"/>
                  <a:gd name="connsiteX44" fmla="*/ 514846 w 3821926"/>
                  <a:gd name="connsiteY44" fmla="*/ 1951415 h 4237415"/>
                  <a:gd name="connsiteX45" fmla="*/ 560566 w 3821926"/>
                  <a:gd name="connsiteY45" fmla="*/ 2027615 h 4237415"/>
                  <a:gd name="connsiteX46" fmla="*/ 667246 w 3821926"/>
                  <a:gd name="connsiteY46" fmla="*/ 2119055 h 4237415"/>
                  <a:gd name="connsiteX47" fmla="*/ 728206 w 3821926"/>
                  <a:gd name="connsiteY47" fmla="*/ 2180015 h 4237415"/>
                  <a:gd name="connsiteX48" fmla="*/ 773926 w 3821926"/>
                  <a:gd name="connsiteY48" fmla="*/ 2225735 h 4237415"/>
                  <a:gd name="connsiteX49" fmla="*/ 804406 w 3821926"/>
                  <a:gd name="connsiteY49" fmla="*/ 2271455 h 4237415"/>
                  <a:gd name="connsiteX50" fmla="*/ 880606 w 3821926"/>
                  <a:gd name="connsiteY50" fmla="*/ 2286695 h 4237415"/>
                  <a:gd name="connsiteX51" fmla="*/ 926326 w 3821926"/>
                  <a:gd name="connsiteY51" fmla="*/ 2301935 h 4237415"/>
                  <a:gd name="connsiteX52" fmla="*/ 972046 w 3821926"/>
                  <a:gd name="connsiteY52" fmla="*/ 2332415 h 4237415"/>
                  <a:gd name="connsiteX53" fmla="*/ 1078726 w 3821926"/>
                  <a:gd name="connsiteY53" fmla="*/ 2362895 h 4237415"/>
                  <a:gd name="connsiteX54" fmla="*/ 1109206 w 3821926"/>
                  <a:gd name="connsiteY54" fmla="*/ 2804855 h 4237415"/>
                  <a:gd name="connsiteX55" fmla="*/ 1124446 w 3821926"/>
                  <a:gd name="connsiteY55" fmla="*/ 2850575 h 4237415"/>
                  <a:gd name="connsiteX56" fmla="*/ 1139686 w 3821926"/>
                  <a:gd name="connsiteY56" fmla="*/ 3262055 h 4237415"/>
                  <a:gd name="connsiteX57" fmla="*/ 1093966 w 3821926"/>
                  <a:gd name="connsiteY57" fmla="*/ 3353495 h 4237415"/>
                  <a:gd name="connsiteX58" fmla="*/ 1063486 w 3821926"/>
                  <a:gd name="connsiteY58" fmla="*/ 3551615 h 4237415"/>
                  <a:gd name="connsiteX59" fmla="*/ 1078726 w 3821926"/>
                  <a:gd name="connsiteY59" fmla="*/ 4237415 h 4237415"/>
                  <a:gd name="connsiteX60" fmla="*/ 1276846 w 3821926"/>
                  <a:gd name="connsiteY60" fmla="*/ 4206935 h 4237415"/>
                  <a:gd name="connsiteX61" fmla="*/ 1383526 w 3821926"/>
                  <a:gd name="connsiteY61" fmla="*/ 4191695 h 4237415"/>
                  <a:gd name="connsiteX62" fmla="*/ 3059926 w 3821926"/>
                  <a:gd name="connsiteY62" fmla="*/ 4176455 h 4237415"/>
                  <a:gd name="connsiteX63" fmla="*/ 3120886 w 3821926"/>
                  <a:gd name="connsiteY63" fmla="*/ 4161215 h 4237415"/>
                  <a:gd name="connsiteX64" fmla="*/ 3212326 w 3821926"/>
                  <a:gd name="connsiteY64" fmla="*/ 4145975 h 4237415"/>
                  <a:gd name="connsiteX65" fmla="*/ 3197086 w 3821926"/>
                  <a:gd name="connsiteY65" fmla="*/ 3902135 h 4237415"/>
                  <a:gd name="connsiteX66" fmla="*/ 3181846 w 3821926"/>
                  <a:gd name="connsiteY66" fmla="*/ 3825935 h 4237415"/>
                  <a:gd name="connsiteX67" fmla="*/ 3136126 w 3821926"/>
                  <a:gd name="connsiteY67" fmla="*/ 3658295 h 4237415"/>
                  <a:gd name="connsiteX68" fmla="*/ 3120886 w 3821926"/>
                  <a:gd name="connsiteY68" fmla="*/ 3353495 h 4237415"/>
                  <a:gd name="connsiteX69" fmla="*/ 3105646 w 3821926"/>
                  <a:gd name="connsiteY69" fmla="*/ 3246815 h 4237415"/>
                  <a:gd name="connsiteX70" fmla="*/ 3059926 w 3821926"/>
                  <a:gd name="connsiteY70" fmla="*/ 3155375 h 4237415"/>
                  <a:gd name="connsiteX71" fmla="*/ 3044686 w 3821926"/>
                  <a:gd name="connsiteY71" fmla="*/ 3063935 h 4237415"/>
                  <a:gd name="connsiteX72" fmla="*/ 3029446 w 3821926"/>
                  <a:gd name="connsiteY72" fmla="*/ 3002975 h 4237415"/>
                  <a:gd name="connsiteX73" fmla="*/ 3044686 w 3821926"/>
                  <a:gd name="connsiteY73" fmla="*/ 2896295 h 4237415"/>
                  <a:gd name="connsiteX74" fmla="*/ 3029446 w 3821926"/>
                  <a:gd name="connsiteY74" fmla="*/ 2621975 h 4237415"/>
                  <a:gd name="connsiteX75" fmla="*/ 3014206 w 3821926"/>
                  <a:gd name="connsiteY75" fmla="*/ 2576255 h 4237415"/>
                  <a:gd name="connsiteX76" fmla="*/ 2998966 w 3821926"/>
                  <a:gd name="connsiteY76" fmla="*/ 2469575 h 4237415"/>
                  <a:gd name="connsiteX77" fmla="*/ 2983726 w 3821926"/>
                  <a:gd name="connsiteY77" fmla="*/ 2423855 h 4237415"/>
                  <a:gd name="connsiteX78" fmla="*/ 3075166 w 3821926"/>
                  <a:gd name="connsiteY78" fmla="*/ 2439095 h 4237415"/>
                  <a:gd name="connsiteX79" fmla="*/ 3151366 w 3821926"/>
                  <a:gd name="connsiteY79" fmla="*/ 2530535 h 4237415"/>
                  <a:gd name="connsiteX80" fmla="*/ 3212326 w 3821926"/>
                  <a:gd name="connsiteY80" fmla="*/ 2637215 h 4237415"/>
                  <a:gd name="connsiteX81" fmla="*/ 3258046 w 3821926"/>
                  <a:gd name="connsiteY81" fmla="*/ 2789615 h 4237415"/>
                  <a:gd name="connsiteX82" fmla="*/ 3273286 w 3821926"/>
                  <a:gd name="connsiteY82" fmla="*/ 2835335 h 4237415"/>
                  <a:gd name="connsiteX83" fmla="*/ 3288526 w 3821926"/>
                  <a:gd name="connsiteY83" fmla="*/ 2881055 h 4237415"/>
                  <a:gd name="connsiteX84" fmla="*/ 3303766 w 3821926"/>
                  <a:gd name="connsiteY84" fmla="*/ 2942015 h 4237415"/>
                  <a:gd name="connsiteX85" fmla="*/ 3349486 w 3821926"/>
                  <a:gd name="connsiteY85" fmla="*/ 3002975 h 4237415"/>
                  <a:gd name="connsiteX86" fmla="*/ 3395206 w 3821926"/>
                  <a:gd name="connsiteY86" fmla="*/ 3170615 h 4237415"/>
                  <a:gd name="connsiteX87" fmla="*/ 3334246 w 3821926"/>
                  <a:gd name="connsiteY87" fmla="*/ 3353495 h 4237415"/>
                  <a:gd name="connsiteX88" fmla="*/ 3288526 w 3821926"/>
                  <a:gd name="connsiteY88" fmla="*/ 3383975 h 4237415"/>
                  <a:gd name="connsiteX89" fmla="*/ 3258046 w 3821926"/>
                  <a:gd name="connsiteY89" fmla="*/ 3429695 h 4237415"/>
                  <a:gd name="connsiteX90" fmla="*/ 3166606 w 3821926"/>
                  <a:gd name="connsiteY90" fmla="*/ 3490655 h 4237415"/>
                  <a:gd name="connsiteX91" fmla="*/ 3136126 w 3821926"/>
                  <a:gd name="connsiteY91" fmla="*/ 3536375 h 4237415"/>
                  <a:gd name="connsiteX92" fmla="*/ 3166606 w 3821926"/>
                  <a:gd name="connsiteY92" fmla="*/ 3582095 h 4237415"/>
                  <a:gd name="connsiteX93" fmla="*/ 3197086 w 3821926"/>
                  <a:gd name="connsiteY93" fmla="*/ 3688775 h 4237415"/>
                  <a:gd name="connsiteX94" fmla="*/ 3227566 w 3821926"/>
                  <a:gd name="connsiteY94" fmla="*/ 3810695 h 4237415"/>
                  <a:gd name="connsiteX95" fmla="*/ 3242806 w 3821926"/>
                  <a:gd name="connsiteY95" fmla="*/ 3902135 h 4237415"/>
                  <a:gd name="connsiteX96" fmla="*/ 3303766 w 3821926"/>
                  <a:gd name="connsiteY96" fmla="*/ 3917375 h 4237415"/>
                  <a:gd name="connsiteX97" fmla="*/ 3471406 w 3821926"/>
                  <a:gd name="connsiteY97" fmla="*/ 3795455 h 4237415"/>
                  <a:gd name="connsiteX98" fmla="*/ 3517126 w 3821926"/>
                  <a:gd name="connsiteY98" fmla="*/ 3749735 h 4237415"/>
                  <a:gd name="connsiteX99" fmla="*/ 3562846 w 3821926"/>
                  <a:gd name="connsiteY99" fmla="*/ 3719255 h 4237415"/>
                  <a:gd name="connsiteX100" fmla="*/ 3700006 w 3821926"/>
                  <a:gd name="connsiteY100" fmla="*/ 3566855 h 4237415"/>
                  <a:gd name="connsiteX101" fmla="*/ 3745726 w 3821926"/>
                  <a:gd name="connsiteY101" fmla="*/ 3399215 h 4237415"/>
                  <a:gd name="connsiteX102" fmla="*/ 3760966 w 3821926"/>
                  <a:gd name="connsiteY102" fmla="*/ 3307775 h 4237415"/>
                  <a:gd name="connsiteX103" fmla="*/ 3791446 w 3821926"/>
                  <a:gd name="connsiteY103" fmla="*/ 3246815 h 4237415"/>
                  <a:gd name="connsiteX104" fmla="*/ 3821926 w 3821926"/>
                  <a:gd name="connsiteY104" fmla="*/ 2987735 h 4237415"/>
                  <a:gd name="connsiteX105" fmla="*/ 3806686 w 3821926"/>
                  <a:gd name="connsiteY105" fmla="*/ 2652455 h 4237415"/>
                  <a:gd name="connsiteX106" fmla="*/ 3791446 w 3821926"/>
                  <a:gd name="connsiteY106" fmla="*/ 2606735 h 4237415"/>
                  <a:gd name="connsiteX107" fmla="*/ 3776206 w 3821926"/>
                  <a:gd name="connsiteY107" fmla="*/ 2545775 h 4237415"/>
                  <a:gd name="connsiteX108" fmla="*/ 3760966 w 3821926"/>
                  <a:gd name="connsiteY108" fmla="*/ 2454335 h 4237415"/>
                  <a:gd name="connsiteX109" fmla="*/ 3715246 w 3821926"/>
                  <a:gd name="connsiteY109" fmla="*/ 2301935 h 4237415"/>
                  <a:gd name="connsiteX110" fmla="*/ 3639046 w 3821926"/>
                  <a:gd name="connsiteY110" fmla="*/ 2164775 h 4237415"/>
                  <a:gd name="connsiteX111" fmla="*/ 3562846 w 3821926"/>
                  <a:gd name="connsiteY111" fmla="*/ 2058095 h 4237415"/>
                  <a:gd name="connsiteX112" fmla="*/ 3517126 w 3821926"/>
                  <a:gd name="connsiteY112" fmla="*/ 2027615 h 4237415"/>
                  <a:gd name="connsiteX113" fmla="*/ 3425686 w 3821926"/>
                  <a:gd name="connsiteY113" fmla="*/ 1936175 h 4237415"/>
                  <a:gd name="connsiteX114" fmla="*/ 3379966 w 3821926"/>
                  <a:gd name="connsiteY114" fmla="*/ 1905695 h 4237415"/>
                  <a:gd name="connsiteX115" fmla="*/ 3334246 w 3821926"/>
                  <a:gd name="connsiteY115" fmla="*/ 1890455 h 4237415"/>
                  <a:gd name="connsiteX116" fmla="*/ 3273286 w 3821926"/>
                  <a:gd name="connsiteY116" fmla="*/ 1859975 h 4237415"/>
                  <a:gd name="connsiteX117" fmla="*/ 3105646 w 3821926"/>
                  <a:gd name="connsiteY117" fmla="*/ 1799015 h 4237415"/>
                  <a:gd name="connsiteX118" fmla="*/ 3014206 w 3821926"/>
                  <a:gd name="connsiteY118" fmla="*/ 1783775 h 4237415"/>
                  <a:gd name="connsiteX119" fmla="*/ 2785606 w 3821926"/>
                  <a:gd name="connsiteY119" fmla="*/ 1753295 h 4237415"/>
                  <a:gd name="connsiteX120" fmla="*/ 2648446 w 3821926"/>
                  <a:gd name="connsiteY120" fmla="*/ 1722815 h 4237415"/>
                  <a:gd name="connsiteX121" fmla="*/ 2602726 w 3821926"/>
                  <a:gd name="connsiteY121" fmla="*/ 1692335 h 4237415"/>
                  <a:gd name="connsiteX122" fmla="*/ 2282686 w 3821926"/>
                  <a:gd name="connsiteY122" fmla="*/ 1738055 h 4237415"/>
                  <a:gd name="connsiteX123" fmla="*/ 2221726 w 3821926"/>
                  <a:gd name="connsiteY123" fmla="*/ 1753295 h 4237415"/>
                  <a:gd name="connsiteX124" fmla="*/ 2130286 w 3821926"/>
                  <a:gd name="connsiteY124" fmla="*/ 1783775 h 4237415"/>
                  <a:gd name="connsiteX125" fmla="*/ 1825486 w 3821926"/>
                  <a:gd name="connsiteY125" fmla="*/ 1768535 h 4237415"/>
                  <a:gd name="connsiteX126" fmla="*/ 1566406 w 3821926"/>
                  <a:gd name="connsiteY126" fmla="*/ 1783775 h 4237415"/>
                  <a:gd name="connsiteX127" fmla="*/ 1474966 w 3821926"/>
                  <a:gd name="connsiteY127" fmla="*/ 1814255 h 4237415"/>
                  <a:gd name="connsiteX128" fmla="*/ 1170166 w 3821926"/>
                  <a:gd name="connsiteY128" fmla="*/ 1799015 h 423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821926" h="4237415">
                    <a:moveTo>
                      <a:pt x="1170166" y="1799015"/>
                    </a:moveTo>
                    <a:cubicBezTo>
                      <a:pt x="1106666" y="1783775"/>
                      <a:pt x="1157466" y="1799015"/>
                      <a:pt x="1093966" y="1722815"/>
                    </a:cubicBezTo>
                    <a:cubicBezTo>
                      <a:pt x="1057296" y="1678811"/>
                      <a:pt x="1047481" y="1676585"/>
                      <a:pt x="1002526" y="1646615"/>
                    </a:cubicBezTo>
                    <a:lnTo>
                      <a:pt x="941566" y="1555175"/>
                    </a:lnTo>
                    <a:cubicBezTo>
                      <a:pt x="931406" y="1539935"/>
                      <a:pt x="917888" y="1526461"/>
                      <a:pt x="911086" y="1509455"/>
                    </a:cubicBezTo>
                    <a:cubicBezTo>
                      <a:pt x="903892" y="1491471"/>
                      <a:pt x="860199" y="1351888"/>
                      <a:pt x="819646" y="1311335"/>
                    </a:cubicBezTo>
                    <a:cubicBezTo>
                      <a:pt x="806694" y="1298383"/>
                      <a:pt x="789166" y="1291015"/>
                      <a:pt x="773926" y="1280855"/>
                    </a:cubicBezTo>
                    <a:cubicBezTo>
                      <a:pt x="769043" y="1261323"/>
                      <a:pt x="754378" y="1196039"/>
                      <a:pt x="743446" y="1174175"/>
                    </a:cubicBezTo>
                    <a:cubicBezTo>
                      <a:pt x="735255" y="1157792"/>
                      <a:pt x="721157" y="1144838"/>
                      <a:pt x="712966" y="1128455"/>
                    </a:cubicBezTo>
                    <a:cubicBezTo>
                      <a:pt x="705782" y="1114087"/>
                      <a:pt x="704054" y="1097500"/>
                      <a:pt x="697726" y="1082735"/>
                    </a:cubicBezTo>
                    <a:cubicBezTo>
                      <a:pt x="688777" y="1061853"/>
                      <a:pt x="676195" y="1042657"/>
                      <a:pt x="667246" y="1021775"/>
                    </a:cubicBezTo>
                    <a:cubicBezTo>
                      <a:pt x="660918" y="1007010"/>
                      <a:pt x="656419" y="991501"/>
                      <a:pt x="652006" y="976055"/>
                    </a:cubicBezTo>
                    <a:cubicBezTo>
                      <a:pt x="646252" y="955916"/>
                      <a:pt x="645017" y="934347"/>
                      <a:pt x="636766" y="915095"/>
                    </a:cubicBezTo>
                    <a:cubicBezTo>
                      <a:pt x="629551" y="898260"/>
                      <a:pt x="616446" y="884615"/>
                      <a:pt x="606286" y="869375"/>
                    </a:cubicBezTo>
                    <a:cubicBezTo>
                      <a:pt x="601206" y="843975"/>
                      <a:pt x="597328" y="818305"/>
                      <a:pt x="591046" y="793175"/>
                    </a:cubicBezTo>
                    <a:cubicBezTo>
                      <a:pt x="587150" y="777590"/>
                      <a:pt x="580033" y="762953"/>
                      <a:pt x="575806" y="747455"/>
                    </a:cubicBezTo>
                    <a:cubicBezTo>
                      <a:pt x="564784" y="707040"/>
                      <a:pt x="555486" y="666175"/>
                      <a:pt x="545326" y="625535"/>
                    </a:cubicBezTo>
                    <a:cubicBezTo>
                      <a:pt x="540246" y="605215"/>
                      <a:pt x="533529" y="585235"/>
                      <a:pt x="530086" y="564575"/>
                    </a:cubicBezTo>
                    <a:cubicBezTo>
                      <a:pt x="525006" y="534095"/>
                      <a:pt x="520906" y="503435"/>
                      <a:pt x="514846" y="473135"/>
                    </a:cubicBezTo>
                    <a:cubicBezTo>
                      <a:pt x="510738" y="452596"/>
                      <a:pt x="503714" y="432714"/>
                      <a:pt x="499606" y="412175"/>
                    </a:cubicBezTo>
                    <a:cubicBezTo>
                      <a:pt x="493546" y="381875"/>
                      <a:pt x="491069" y="350900"/>
                      <a:pt x="484366" y="320735"/>
                    </a:cubicBezTo>
                    <a:cubicBezTo>
                      <a:pt x="460208" y="212024"/>
                      <a:pt x="476014" y="346822"/>
                      <a:pt x="453886" y="214055"/>
                    </a:cubicBezTo>
                    <a:cubicBezTo>
                      <a:pt x="418210" y="0"/>
                      <a:pt x="457702" y="168358"/>
                      <a:pt x="423406" y="31175"/>
                    </a:cubicBezTo>
                    <a:cubicBezTo>
                      <a:pt x="382766" y="36255"/>
                      <a:pt x="341782" y="39089"/>
                      <a:pt x="301486" y="46415"/>
                    </a:cubicBezTo>
                    <a:cubicBezTo>
                      <a:pt x="285681" y="49289"/>
                      <a:pt x="271571" y="58781"/>
                      <a:pt x="255766" y="61655"/>
                    </a:cubicBezTo>
                    <a:cubicBezTo>
                      <a:pt x="215470" y="68981"/>
                      <a:pt x="174326" y="70667"/>
                      <a:pt x="133846" y="76895"/>
                    </a:cubicBezTo>
                    <a:cubicBezTo>
                      <a:pt x="108244" y="80834"/>
                      <a:pt x="83046" y="87055"/>
                      <a:pt x="57646" y="92135"/>
                    </a:cubicBezTo>
                    <a:cubicBezTo>
                      <a:pt x="0" y="265072"/>
                      <a:pt x="33285" y="147381"/>
                      <a:pt x="57646" y="549335"/>
                    </a:cubicBezTo>
                    <a:cubicBezTo>
                      <a:pt x="59515" y="580179"/>
                      <a:pt x="66183" y="610610"/>
                      <a:pt x="72886" y="640775"/>
                    </a:cubicBezTo>
                    <a:cubicBezTo>
                      <a:pt x="76371" y="656457"/>
                      <a:pt x="83713" y="671049"/>
                      <a:pt x="88126" y="686495"/>
                    </a:cubicBezTo>
                    <a:cubicBezTo>
                      <a:pt x="93880" y="706634"/>
                      <a:pt x="99258" y="726916"/>
                      <a:pt x="103366" y="747455"/>
                    </a:cubicBezTo>
                    <a:cubicBezTo>
                      <a:pt x="134149" y="901369"/>
                      <a:pt x="98166" y="777574"/>
                      <a:pt x="149086" y="930335"/>
                    </a:cubicBezTo>
                    <a:lnTo>
                      <a:pt x="164326" y="976055"/>
                    </a:lnTo>
                    <a:cubicBezTo>
                      <a:pt x="169406" y="991295"/>
                      <a:pt x="172382" y="1007407"/>
                      <a:pt x="179566" y="1021775"/>
                    </a:cubicBezTo>
                    <a:cubicBezTo>
                      <a:pt x="189726" y="1042095"/>
                      <a:pt x="198774" y="1063010"/>
                      <a:pt x="210046" y="1082735"/>
                    </a:cubicBezTo>
                    <a:cubicBezTo>
                      <a:pt x="219133" y="1098638"/>
                      <a:pt x="232335" y="1112072"/>
                      <a:pt x="240526" y="1128455"/>
                    </a:cubicBezTo>
                    <a:cubicBezTo>
                      <a:pt x="303622" y="1254648"/>
                      <a:pt x="198895" y="1088868"/>
                      <a:pt x="286246" y="1219895"/>
                    </a:cubicBezTo>
                    <a:cubicBezTo>
                      <a:pt x="323413" y="1368563"/>
                      <a:pt x="278031" y="1182925"/>
                      <a:pt x="316726" y="1357055"/>
                    </a:cubicBezTo>
                    <a:cubicBezTo>
                      <a:pt x="321270" y="1377502"/>
                      <a:pt x="324612" y="1398403"/>
                      <a:pt x="331966" y="1418015"/>
                    </a:cubicBezTo>
                    <a:cubicBezTo>
                      <a:pt x="339943" y="1439287"/>
                      <a:pt x="352286" y="1458655"/>
                      <a:pt x="362446" y="1478975"/>
                    </a:cubicBezTo>
                    <a:cubicBezTo>
                      <a:pt x="367526" y="1519615"/>
                      <a:pt x="370953" y="1560496"/>
                      <a:pt x="377686" y="1600895"/>
                    </a:cubicBezTo>
                    <a:cubicBezTo>
                      <a:pt x="381129" y="1621555"/>
                      <a:pt x="388382" y="1641408"/>
                      <a:pt x="392926" y="1661855"/>
                    </a:cubicBezTo>
                    <a:cubicBezTo>
                      <a:pt x="398545" y="1687141"/>
                      <a:pt x="403532" y="1712570"/>
                      <a:pt x="408166" y="1738055"/>
                    </a:cubicBezTo>
                    <a:cubicBezTo>
                      <a:pt x="413694" y="1768457"/>
                      <a:pt x="414527" y="1799898"/>
                      <a:pt x="423406" y="1829495"/>
                    </a:cubicBezTo>
                    <a:cubicBezTo>
                      <a:pt x="447018" y="1908203"/>
                      <a:pt x="462765" y="1884453"/>
                      <a:pt x="514846" y="1951415"/>
                    </a:cubicBezTo>
                    <a:cubicBezTo>
                      <a:pt x="533032" y="1974797"/>
                      <a:pt x="542380" y="2004233"/>
                      <a:pt x="560566" y="2027615"/>
                    </a:cubicBezTo>
                    <a:cubicBezTo>
                      <a:pt x="600365" y="2078785"/>
                      <a:pt x="619358" y="2087130"/>
                      <a:pt x="667246" y="2119055"/>
                    </a:cubicBezTo>
                    <a:cubicBezTo>
                      <a:pt x="696275" y="2206141"/>
                      <a:pt x="658537" y="2133569"/>
                      <a:pt x="728206" y="2180015"/>
                    </a:cubicBezTo>
                    <a:cubicBezTo>
                      <a:pt x="746139" y="2191970"/>
                      <a:pt x="760128" y="2209178"/>
                      <a:pt x="773926" y="2225735"/>
                    </a:cubicBezTo>
                    <a:cubicBezTo>
                      <a:pt x="785652" y="2239806"/>
                      <a:pt x="788503" y="2262368"/>
                      <a:pt x="804406" y="2271455"/>
                    </a:cubicBezTo>
                    <a:cubicBezTo>
                      <a:pt x="826896" y="2284306"/>
                      <a:pt x="855476" y="2280413"/>
                      <a:pt x="880606" y="2286695"/>
                    </a:cubicBezTo>
                    <a:cubicBezTo>
                      <a:pt x="896191" y="2290591"/>
                      <a:pt x="911958" y="2294751"/>
                      <a:pt x="926326" y="2301935"/>
                    </a:cubicBezTo>
                    <a:cubicBezTo>
                      <a:pt x="942709" y="2310126"/>
                      <a:pt x="955663" y="2324224"/>
                      <a:pt x="972046" y="2332415"/>
                    </a:cubicBezTo>
                    <a:cubicBezTo>
                      <a:pt x="993910" y="2343347"/>
                      <a:pt x="1059194" y="2358012"/>
                      <a:pt x="1078726" y="2362895"/>
                    </a:cubicBezTo>
                    <a:cubicBezTo>
                      <a:pt x="1137691" y="2539791"/>
                      <a:pt x="1077491" y="2344990"/>
                      <a:pt x="1109206" y="2804855"/>
                    </a:cubicBezTo>
                    <a:cubicBezTo>
                      <a:pt x="1110311" y="2820881"/>
                      <a:pt x="1119366" y="2835335"/>
                      <a:pt x="1124446" y="2850575"/>
                    </a:cubicBezTo>
                    <a:cubicBezTo>
                      <a:pt x="1132534" y="2935494"/>
                      <a:pt x="1179845" y="3141578"/>
                      <a:pt x="1139686" y="3262055"/>
                    </a:cubicBezTo>
                    <a:cubicBezTo>
                      <a:pt x="1128910" y="3294384"/>
                      <a:pt x="1109206" y="3323015"/>
                      <a:pt x="1093966" y="3353495"/>
                    </a:cubicBezTo>
                    <a:cubicBezTo>
                      <a:pt x="1089690" y="3379152"/>
                      <a:pt x="1063486" y="3532005"/>
                      <a:pt x="1063486" y="3551615"/>
                    </a:cubicBezTo>
                    <a:cubicBezTo>
                      <a:pt x="1063486" y="3780271"/>
                      <a:pt x="1073646" y="4008815"/>
                      <a:pt x="1078726" y="4237415"/>
                    </a:cubicBezTo>
                    <a:cubicBezTo>
                      <a:pt x="1177215" y="4204585"/>
                      <a:pt x="1094684" y="4228366"/>
                      <a:pt x="1276846" y="4206935"/>
                    </a:cubicBezTo>
                    <a:cubicBezTo>
                      <a:pt x="1312521" y="4202738"/>
                      <a:pt x="1347610" y="4192309"/>
                      <a:pt x="1383526" y="4191695"/>
                    </a:cubicBezTo>
                    <a:lnTo>
                      <a:pt x="3059926" y="4176455"/>
                    </a:lnTo>
                    <a:cubicBezTo>
                      <a:pt x="3080246" y="4171375"/>
                      <a:pt x="3100347" y="4165323"/>
                      <a:pt x="3120886" y="4161215"/>
                    </a:cubicBezTo>
                    <a:cubicBezTo>
                      <a:pt x="3151186" y="4155155"/>
                      <a:pt x="3203607" y="4175620"/>
                      <a:pt x="3212326" y="4145975"/>
                    </a:cubicBezTo>
                    <a:cubicBezTo>
                      <a:pt x="3235305" y="4067846"/>
                      <a:pt x="3204807" y="3983207"/>
                      <a:pt x="3197086" y="3902135"/>
                    </a:cubicBezTo>
                    <a:cubicBezTo>
                      <a:pt x="3194630" y="3876349"/>
                      <a:pt x="3186480" y="3851420"/>
                      <a:pt x="3181846" y="3825935"/>
                    </a:cubicBezTo>
                    <a:cubicBezTo>
                      <a:pt x="3158819" y="3699287"/>
                      <a:pt x="3180994" y="3770466"/>
                      <a:pt x="3136126" y="3658295"/>
                    </a:cubicBezTo>
                    <a:cubicBezTo>
                      <a:pt x="3131046" y="3556695"/>
                      <a:pt x="3128401" y="3454944"/>
                      <a:pt x="3120886" y="3353495"/>
                    </a:cubicBezTo>
                    <a:cubicBezTo>
                      <a:pt x="3118232" y="3317672"/>
                      <a:pt x="3116210" y="3281148"/>
                      <a:pt x="3105646" y="3246815"/>
                    </a:cubicBezTo>
                    <a:cubicBezTo>
                      <a:pt x="3095624" y="3214244"/>
                      <a:pt x="3075166" y="3185855"/>
                      <a:pt x="3059926" y="3155375"/>
                    </a:cubicBezTo>
                    <a:cubicBezTo>
                      <a:pt x="3054846" y="3124895"/>
                      <a:pt x="3050746" y="3094235"/>
                      <a:pt x="3044686" y="3063935"/>
                    </a:cubicBezTo>
                    <a:cubicBezTo>
                      <a:pt x="3040578" y="3043396"/>
                      <a:pt x="3029446" y="3023920"/>
                      <a:pt x="3029446" y="3002975"/>
                    </a:cubicBezTo>
                    <a:cubicBezTo>
                      <a:pt x="3029446" y="2967054"/>
                      <a:pt x="3039606" y="2931855"/>
                      <a:pt x="3044686" y="2896295"/>
                    </a:cubicBezTo>
                    <a:cubicBezTo>
                      <a:pt x="3039606" y="2804855"/>
                      <a:pt x="3038129" y="2713143"/>
                      <a:pt x="3029446" y="2621975"/>
                    </a:cubicBezTo>
                    <a:cubicBezTo>
                      <a:pt x="3027923" y="2605983"/>
                      <a:pt x="3017356" y="2592007"/>
                      <a:pt x="3014206" y="2576255"/>
                    </a:cubicBezTo>
                    <a:cubicBezTo>
                      <a:pt x="3007161" y="2541032"/>
                      <a:pt x="3006011" y="2504798"/>
                      <a:pt x="2998966" y="2469575"/>
                    </a:cubicBezTo>
                    <a:cubicBezTo>
                      <a:pt x="2995816" y="2453823"/>
                      <a:pt x="2968811" y="2429821"/>
                      <a:pt x="2983726" y="2423855"/>
                    </a:cubicBezTo>
                    <a:cubicBezTo>
                      <a:pt x="3012416" y="2412379"/>
                      <a:pt x="3044686" y="2434015"/>
                      <a:pt x="3075166" y="2439095"/>
                    </a:cubicBezTo>
                    <a:cubicBezTo>
                      <a:pt x="3108871" y="2472800"/>
                      <a:pt x="3130148" y="2488100"/>
                      <a:pt x="3151366" y="2530535"/>
                    </a:cubicBezTo>
                    <a:cubicBezTo>
                      <a:pt x="3209546" y="2646896"/>
                      <a:pt x="3101773" y="2489810"/>
                      <a:pt x="3212326" y="2637215"/>
                    </a:cubicBezTo>
                    <a:cubicBezTo>
                      <a:pt x="3235358" y="2729344"/>
                      <a:pt x="3220942" y="2678304"/>
                      <a:pt x="3258046" y="2789615"/>
                    </a:cubicBezTo>
                    <a:lnTo>
                      <a:pt x="3273286" y="2835335"/>
                    </a:lnTo>
                    <a:cubicBezTo>
                      <a:pt x="3278366" y="2850575"/>
                      <a:pt x="3284630" y="2865470"/>
                      <a:pt x="3288526" y="2881055"/>
                    </a:cubicBezTo>
                    <a:cubicBezTo>
                      <a:pt x="3293606" y="2901375"/>
                      <a:pt x="3294399" y="2923281"/>
                      <a:pt x="3303766" y="2942015"/>
                    </a:cubicBezTo>
                    <a:cubicBezTo>
                      <a:pt x="3315125" y="2964733"/>
                      <a:pt x="3334246" y="2982655"/>
                      <a:pt x="3349486" y="3002975"/>
                    </a:cubicBezTo>
                    <a:cubicBezTo>
                      <a:pt x="3388157" y="3118989"/>
                      <a:pt x="3373665" y="3062910"/>
                      <a:pt x="3395206" y="3170615"/>
                    </a:cubicBezTo>
                    <a:cubicBezTo>
                      <a:pt x="3381377" y="3232846"/>
                      <a:pt x="3382640" y="3305101"/>
                      <a:pt x="3334246" y="3353495"/>
                    </a:cubicBezTo>
                    <a:cubicBezTo>
                      <a:pt x="3321294" y="3366447"/>
                      <a:pt x="3303766" y="3373815"/>
                      <a:pt x="3288526" y="3383975"/>
                    </a:cubicBezTo>
                    <a:cubicBezTo>
                      <a:pt x="3278366" y="3399215"/>
                      <a:pt x="3271830" y="3417634"/>
                      <a:pt x="3258046" y="3429695"/>
                    </a:cubicBezTo>
                    <a:cubicBezTo>
                      <a:pt x="3230477" y="3453818"/>
                      <a:pt x="3166606" y="3490655"/>
                      <a:pt x="3166606" y="3490655"/>
                    </a:cubicBezTo>
                    <a:cubicBezTo>
                      <a:pt x="3156446" y="3505895"/>
                      <a:pt x="3136126" y="3518059"/>
                      <a:pt x="3136126" y="3536375"/>
                    </a:cubicBezTo>
                    <a:cubicBezTo>
                      <a:pt x="3136126" y="3554691"/>
                      <a:pt x="3158415" y="3565712"/>
                      <a:pt x="3166606" y="3582095"/>
                    </a:cubicBezTo>
                    <a:cubicBezTo>
                      <a:pt x="3178786" y="3606455"/>
                      <a:pt x="3190575" y="3665988"/>
                      <a:pt x="3197086" y="3688775"/>
                    </a:cubicBezTo>
                    <a:cubicBezTo>
                      <a:pt x="3223524" y="3781307"/>
                      <a:pt x="3204328" y="3682884"/>
                      <a:pt x="3227566" y="3810695"/>
                    </a:cubicBezTo>
                    <a:cubicBezTo>
                      <a:pt x="3233094" y="3841097"/>
                      <a:pt x="3224845" y="3876990"/>
                      <a:pt x="3242806" y="3902135"/>
                    </a:cubicBezTo>
                    <a:cubicBezTo>
                      <a:pt x="3254980" y="3919179"/>
                      <a:pt x="3283446" y="3912295"/>
                      <a:pt x="3303766" y="3917375"/>
                    </a:cubicBezTo>
                    <a:cubicBezTo>
                      <a:pt x="3413514" y="3889938"/>
                      <a:pt x="3349915" y="3916946"/>
                      <a:pt x="3471406" y="3795455"/>
                    </a:cubicBezTo>
                    <a:cubicBezTo>
                      <a:pt x="3486646" y="3780215"/>
                      <a:pt x="3499193" y="3761690"/>
                      <a:pt x="3517126" y="3749735"/>
                    </a:cubicBezTo>
                    <a:cubicBezTo>
                      <a:pt x="3532366" y="3739575"/>
                      <a:pt x="3549156" y="3731424"/>
                      <a:pt x="3562846" y="3719255"/>
                    </a:cubicBezTo>
                    <a:cubicBezTo>
                      <a:pt x="3644896" y="3646321"/>
                      <a:pt x="3644539" y="3640811"/>
                      <a:pt x="3700006" y="3566855"/>
                    </a:cubicBezTo>
                    <a:cubicBezTo>
                      <a:pt x="3719705" y="3507759"/>
                      <a:pt x="3734267" y="3467967"/>
                      <a:pt x="3745726" y="3399215"/>
                    </a:cubicBezTo>
                    <a:cubicBezTo>
                      <a:pt x="3750806" y="3368735"/>
                      <a:pt x="3752087" y="3337372"/>
                      <a:pt x="3760966" y="3307775"/>
                    </a:cubicBezTo>
                    <a:cubicBezTo>
                      <a:pt x="3767494" y="3286015"/>
                      <a:pt x="3781286" y="3267135"/>
                      <a:pt x="3791446" y="3246815"/>
                    </a:cubicBezTo>
                    <a:cubicBezTo>
                      <a:pt x="3805977" y="3159629"/>
                      <a:pt x="3821926" y="3077923"/>
                      <a:pt x="3821926" y="2987735"/>
                    </a:cubicBezTo>
                    <a:cubicBezTo>
                      <a:pt x="3821926" y="2875860"/>
                      <a:pt x="3815608" y="2763974"/>
                      <a:pt x="3806686" y="2652455"/>
                    </a:cubicBezTo>
                    <a:cubicBezTo>
                      <a:pt x="3805405" y="2636442"/>
                      <a:pt x="3795859" y="2622181"/>
                      <a:pt x="3791446" y="2606735"/>
                    </a:cubicBezTo>
                    <a:cubicBezTo>
                      <a:pt x="3785692" y="2586596"/>
                      <a:pt x="3780314" y="2566314"/>
                      <a:pt x="3776206" y="2545775"/>
                    </a:cubicBezTo>
                    <a:cubicBezTo>
                      <a:pt x="3770146" y="2515475"/>
                      <a:pt x="3767026" y="2484635"/>
                      <a:pt x="3760966" y="2454335"/>
                    </a:cubicBezTo>
                    <a:cubicBezTo>
                      <a:pt x="3751984" y="2409426"/>
                      <a:pt x="3730797" y="2340812"/>
                      <a:pt x="3715246" y="2301935"/>
                    </a:cubicBezTo>
                    <a:cubicBezTo>
                      <a:pt x="3699073" y="2261503"/>
                      <a:pt x="3660528" y="2199146"/>
                      <a:pt x="3639046" y="2164775"/>
                    </a:cubicBezTo>
                    <a:cubicBezTo>
                      <a:pt x="3624624" y="2141699"/>
                      <a:pt x="3577749" y="2072998"/>
                      <a:pt x="3562846" y="2058095"/>
                    </a:cubicBezTo>
                    <a:cubicBezTo>
                      <a:pt x="3549894" y="2045143"/>
                      <a:pt x="3530816" y="2039784"/>
                      <a:pt x="3517126" y="2027615"/>
                    </a:cubicBezTo>
                    <a:cubicBezTo>
                      <a:pt x="3484909" y="1998977"/>
                      <a:pt x="3461552" y="1960085"/>
                      <a:pt x="3425686" y="1936175"/>
                    </a:cubicBezTo>
                    <a:cubicBezTo>
                      <a:pt x="3410446" y="1926015"/>
                      <a:pt x="3396349" y="1913886"/>
                      <a:pt x="3379966" y="1905695"/>
                    </a:cubicBezTo>
                    <a:cubicBezTo>
                      <a:pt x="3365598" y="1898511"/>
                      <a:pt x="3349011" y="1896783"/>
                      <a:pt x="3334246" y="1890455"/>
                    </a:cubicBezTo>
                    <a:cubicBezTo>
                      <a:pt x="3313364" y="1881506"/>
                      <a:pt x="3293606" y="1870135"/>
                      <a:pt x="3273286" y="1859975"/>
                    </a:cubicBezTo>
                    <a:cubicBezTo>
                      <a:pt x="3216283" y="1774471"/>
                      <a:pt x="3263536" y="1820067"/>
                      <a:pt x="3105646" y="1799015"/>
                    </a:cubicBezTo>
                    <a:cubicBezTo>
                      <a:pt x="3075017" y="1794931"/>
                      <a:pt x="3044868" y="1787608"/>
                      <a:pt x="3014206" y="1783775"/>
                    </a:cubicBezTo>
                    <a:cubicBezTo>
                      <a:pt x="2678001" y="1741749"/>
                      <a:pt x="2992048" y="1790830"/>
                      <a:pt x="2785606" y="1753295"/>
                    </a:cubicBezTo>
                    <a:cubicBezTo>
                      <a:pt x="2748814" y="1746606"/>
                      <a:pt x="2686833" y="1742008"/>
                      <a:pt x="2648446" y="1722815"/>
                    </a:cubicBezTo>
                    <a:cubicBezTo>
                      <a:pt x="2632063" y="1714624"/>
                      <a:pt x="2617966" y="1702495"/>
                      <a:pt x="2602726" y="1692335"/>
                    </a:cubicBezTo>
                    <a:cubicBezTo>
                      <a:pt x="2164995" y="1721517"/>
                      <a:pt x="2521072" y="1678459"/>
                      <a:pt x="2282686" y="1738055"/>
                    </a:cubicBezTo>
                    <a:cubicBezTo>
                      <a:pt x="2262366" y="1743135"/>
                      <a:pt x="2241788" y="1747276"/>
                      <a:pt x="2221726" y="1753295"/>
                    </a:cubicBezTo>
                    <a:cubicBezTo>
                      <a:pt x="2190952" y="1762527"/>
                      <a:pt x="2130286" y="1783775"/>
                      <a:pt x="2130286" y="1783775"/>
                    </a:cubicBezTo>
                    <a:cubicBezTo>
                      <a:pt x="2028686" y="1778695"/>
                      <a:pt x="1927213" y="1768535"/>
                      <a:pt x="1825486" y="1768535"/>
                    </a:cubicBezTo>
                    <a:cubicBezTo>
                      <a:pt x="1738977" y="1768535"/>
                      <a:pt x="1652189" y="1772586"/>
                      <a:pt x="1566406" y="1783775"/>
                    </a:cubicBezTo>
                    <a:cubicBezTo>
                      <a:pt x="1534547" y="1787931"/>
                      <a:pt x="1474966" y="1814255"/>
                      <a:pt x="1474966" y="1814255"/>
                    </a:cubicBezTo>
                    <a:cubicBezTo>
                      <a:pt x="1165092" y="1798761"/>
                      <a:pt x="1233666" y="1814255"/>
                      <a:pt x="1170166" y="1799015"/>
                    </a:cubicBez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56" name="グループ化 16"/>
              <p:cNvGrpSpPr>
                <a:grpSpLocks/>
              </p:cNvGrpSpPr>
              <p:nvPr/>
            </p:nvGrpSpPr>
            <p:grpSpPr bwMode="auto">
              <a:xfrm>
                <a:off x="3419821" y="333388"/>
                <a:ext cx="2376726" cy="2454373"/>
                <a:chOff x="3419821" y="333388"/>
                <a:chExt cx="2376726" cy="2454373"/>
              </a:xfrm>
            </p:grpSpPr>
            <p:grpSp>
              <p:nvGrpSpPr>
                <p:cNvPr id="57" name="グループ化 26"/>
                <p:cNvGrpSpPr>
                  <a:grpSpLocks/>
                </p:cNvGrpSpPr>
                <p:nvPr/>
              </p:nvGrpSpPr>
              <p:grpSpPr bwMode="auto">
                <a:xfrm>
                  <a:off x="3419821" y="333388"/>
                  <a:ext cx="2376726" cy="2454373"/>
                  <a:chOff x="2123621" y="758585"/>
                  <a:chExt cx="4970244" cy="5477314"/>
                </a:xfrm>
              </p:grpSpPr>
              <p:sp>
                <p:nvSpPr>
                  <p:cNvPr id="59" name="円/楕円 58"/>
                  <p:cNvSpPr/>
                  <p:nvPr/>
                </p:nvSpPr>
                <p:spPr>
                  <a:xfrm>
                    <a:off x="2123621" y="1484879"/>
                    <a:ext cx="4970244" cy="4751020"/>
                  </a:xfrm>
                  <a:prstGeom prst="ellips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0" name="円/楕円 59"/>
                  <p:cNvSpPr/>
                  <p:nvPr/>
                </p:nvSpPr>
                <p:spPr>
                  <a:xfrm>
                    <a:off x="2986857" y="2781578"/>
                    <a:ext cx="1009321" cy="71920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1" name="円/楕円 60"/>
                  <p:cNvSpPr/>
                  <p:nvPr/>
                </p:nvSpPr>
                <p:spPr>
                  <a:xfrm>
                    <a:off x="3348752" y="2852436"/>
                    <a:ext cx="288851" cy="5774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2" name="フリーフォーム 61"/>
                  <p:cNvSpPr/>
                  <p:nvPr/>
                </p:nvSpPr>
                <p:spPr>
                  <a:xfrm>
                    <a:off x="2900533" y="2476890"/>
                    <a:ext cx="1175328" cy="209030"/>
                  </a:xfrm>
                  <a:custGeom>
                    <a:avLst/>
                    <a:gdLst>
                      <a:gd name="connsiteX0" fmla="*/ 14486 w 1175447"/>
                      <a:gd name="connsiteY0" fmla="*/ 208461 h 208461"/>
                      <a:gd name="connsiteX1" fmla="*/ 33536 w 1175447"/>
                      <a:gd name="connsiteY1" fmla="*/ 94161 h 208461"/>
                      <a:gd name="connsiteX2" fmla="*/ 147836 w 1175447"/>
                      <a:gd name="connsiteY2" fmla="*/ 132261 h 208461"/>
                      <a:gd name="connsiteX3" fmla="*/ 204986 w 1175447"/>
                      <a:gd name="connsiteY3" fmla="*/ 94161 h 208461"/>
                      <a:gd name="connsiteX4" fmla="*/ 319286 w 1175447"/>
                      <a:gd name="connsiteY4" fmla="*/ 75111 h 208461"/>
                      <a:gd name="connsiteX5" fmla="*/ 966986 w 1175447"/>
                      <a:gd name="connsiteY5" fmla="*/ 94161 h 208461"/>
                      <a:gd name="connsiteX6" fmla="*/ 1024136 w 1175447"/>
                      <a:gd name="connsiteY6" fmla="*/ 113211 h 208461"/>
                      <a:gd name="connsiteX7" fmla="*/ 1081286 w 1175447"/>
                      <a:gd name="connsiteY7" fmla="*/ 75111 h 208461"/>
                      <a:gd name="connsiteX8" fmla="*/ 1138436 w 1175447"/>
                      <a:gd name="connsiteY8" fmla="*/ 56061 h 208461"/>
                      <a:gd name="connsiteX9" fmla="*/ 1157486 w 1175447"/>
                      <a:gd name="connsiteY9" fmla="*/ 113211 h 208461"/>
                      <a:gd name="connsiteX10" fmla="*/ 1062236 w 1175447"/>
                      <a:gd name="connsiteY10" fmla="*/ 94161 h 208461"/>
                      <a:gd name="connsiteX11" fmla="*/ 947936 w 1175447"/>
                      <a:gd name="connsiteY11" fmla="*/ 75111 h 208461"/>
                      <a:gd name="connsiteX12" fmla="*/ 681236 w 1175447"/>
                      <a:gd name="connsiteY12" fmla="*/ 56061 h 208461"/>
                      <a:gd name="connsiteX13" fmla="*/ 490736 w 1175447"/>
                      <a:gd name="connsiteY13" fmla="*/ 56061 h 208461"/>
                      <a:gd name="connsiteX14" fmla="*/ 471686 w 1175447"/>
                      <a:gd name="connsiteY14" fmla="*/ 113211 h 208461"/>
                      <a:gd name="connsiteX15" fmla="*/ 357386 w 1175447"/>
                      <a:gd name="connsiteY15" fmla="*/ 56061 h 208461"/>
                      <a:gd name="connsiteX16" fmla="*/ 185936 w 1175447"/>
                      <a:gd name="connsiteY16" fmla="*/ 113211 h 208461"/>
                      <a:gd name="connsiteX17" fmla="*/ 128786 w 1175447"/>
                      <a:gd name="connsiteY17" fmla="*/ 132261 h 208461"/>
                      <a:gd name="connsiteX18" fmla="*/ 471686 w 1175447"/>
                      <a:gd name="connsiteY18" fmla="*/ 113211 h 208461"/>
                      <a:gd name="connsiteX19" fmla="*/ 833636 w 1175447"/>
                      <a:gd name="connsiteY19" fmla="*/ 113211 h 208461"/>
                      <a:gd name="connsiteX20" fmla="*/ 1081286 w 1175447"/>
                      <a:gd name="connsiteY20" fmla="*/ 132261 h 208461"/>
                      <a:gd name="connsiteX21" fmla="*/ 1157486 w 1175447"/>
                      <a:gd name="connsiteY21" fmla="*/ 151311 h 20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5447" h="208461">
                        <a:moveTo>
                          <a:pt x="14486" y="208461"/>
                        </a:moveTo>
                        <a:cubicBezTo>
                          <a:pt x="20836" y="170361"/>
                          <a:pt x="0" y="113325"/>
                          <a:pt x="33536" y="94161"/>
                        </a:cubicBezTo>
                        <a:cubicBezTo>
                          <a:pt x="68405" y="74236"/>
                          <a:pt x="147836" y="132261"/>
                          <a:pt x="147836" y="132261"/>
                        </a:cubicBezTo>
                        <a:cubicBezTo>
                          <a:pt x="166886" y="119561"/>
                          <a:pt x="183266" y="101401"/>
                          <a:pt x="204986" y="94161"/>
                        </a:cubicBezTo>
                        <a:cubicBezTo>
                          <a:pt x="241629" y="81947"/>
                          <a:pt x="280660" y="75111"/>
                          <a:pt x="319286" y="75111"/>
                        </a:cubicBezTo>
                        <a:cubicBezTo>
                          <a:pt x="535279" y="75111"/>
                          <a:pt x="751086" y="87811"/>
                          <a:pt x="966986" y="94161"/>
                        </a:cubicBezTo>
                        <a:cubicBezTo>
                          <a:pt x="986036" y="100511"/>
                          <a:pt x="1004329" y="116512"/>
                          <a:pt x="1024136" y="113211"/>
                        </a:cubicBezTo>
                        <a:cubicBezTo>
                          <a:pt x="1046720" y="109447"/>
                          <a:pt x="1060808" y="85350"/>
                          <a:pt x="1081286" y="75111"/>
                        </a:cubicBezTo>
                        <a:cubicBezTo>
                          <a:pt x="1099247" y="66131"/>
                          <a:pt x="1119386" y="62411"/>
                          <a:pt x="1138436" y="56061"/>
                        </a:cubicBezTo>
                        <a:cubicBezTo>
                          <a:pt x="1144786" y="75111"/>
                          <a:pt x="1175447" y="104231"/>
                          <a:pt x="1157486" y="113211"/>
                        </a:cubicBezTo>
                        <a:cubicBezTo>
                          <a:pt x="1128526" y="127691"/>
                          <a:pt x="1094093" y="99953"/>
                          <a:pt x="1062236" y="94161"/>
                        </a:cubicBezTo>
                        <a:cubicBezTo>
                          <a:pt x="1024233" y="87251"/>
                          <a:pt x="986370" y="78954"/>
                          <a:pt x="947936" y="75111"/>
                        </a:cubicBezTo>
                        <a:cubicBezTo>
                          <a:pt x="859252" y="66243"/>
                          <a:pt x="770136" y="62411"/>
                          <a:pt x="681236" y="56061"/>
                        </a:cubicBezTo>
                        <a:cubicBezTo>
                          <a:pt x="539995" y="8981"/>
                          <a:pt x="602857" y="0"/>
                          <a:pt x="490736" y="56061"/>
                        </a:cubicBezTo>
                        <a:cubicBezTo>
                          <a:pt x="484386" y="75111"/>
                          <a:pt x="489647" y="104231"/>
                          <a:pt x="471686" y="113211"/>
                        </a:cubicBezTo>
                        <a:cubicBezTo>
                          <a:pt x="449152" y="124478"/>
                          <a:pt x="367011" y="62478"/>
                          <a:pt x="357386" y="56061"/>
                        </a:cubicBezTo>
                        <a:cubicBezTo>
                          <a:pt x="229703" y="87982"/>
                          <a:pt x="329407" y="59409"/>
                          <a:pt x="185936" y="113211"/>
                        </a:cubicBezTo>
                        <a:cubicBezTo>
                          <a:pt x="167134" y="120262"/>
                          <a:pt x="108706" y="132261"/>
                          <a:pt x="128786" y="132261"/>
                        </a:cubicBezTo>
                        <a:cubicBezTo>
                          <a:pt x="243262" y="132261"/>
                          <a:pt x="357386" y="119561"/>
                          <a:pt x="471686" y="113211"/>
                        </a:cubicBezTo>
                        <a:cubicBezTo>
                          <a:pt x="624380" y="62313"/>
                          <a:pt x="514015" y="91168"/>
                          <a:pt x="833636" y="113211"/>
                        </a:cubicBezTo>
                        <a:lnTo>
                          <a:pt x="1081286" y="132261"/>
                        </a:lnTo>
                        <a:lnTo>
                          <a:pt x="1157486" y="15131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sp>
                <p:nvSpPr>
                  <p:cNvPr id="63" name="フリーフォーム 62"/>
                  <p:cNvSpPr/>
                  <p:nvPr/>
                </p:nvSpPr>
                <p:spPr>
                  <a:xfrm>
                    <a:off x="5221309" y="2494603"/>
                    <a:ext cx="820072" cy="379091"/>
                  </a:xfrm>
                  <a:custGeom>
                    <a:avLst/>
                    <a:gdLst>
                      <a:gd name="connsiteX0" fmla="*/ 0 w 819088"/>
                      <a:gd name="connsiteY0" fmla="*/ 381000 h 381000"/>
                      <a:gd name="connsiteX1" fmla="*/ 95250 w 819088"/>
                      <a:gd name="connsiteY1" fmla="*/ 323850 h 381000"/>
                      <a:gd name="connsiteX2" fmla="*/ 114300 w 819088"/>
                      <a:gd name="connsiteY2" fmla="*/ 266700 h 381000"/>
                      <a:gd name="connsiteX3" fmla="*/ 171450 w 819088"/>
                      <a:gd name="connsiteY3" fmla="*/ 228600 h 381000"/>
                      <a:gd name="connsiteX4" fmla="*/ 228600 w 819088"/>
                      <a:gd name="connsiteY4" fmla="*/ 247650 h 381000"/>
                      <a:gd name="connsiteX5" fmla="*/ 285750 w 819088"/>
                      <a:gd name="connsiteY5" fmla="*/ 209550 h 381000"/>
                      <a:gd name="connsiteX6" fmla="*/ 361950 w 819088"/>
                      <a:gd name="connsiteY6" fmla="*/ 190500 h 381000"/>
                      <a:gd name="connsiteX7" fmla="*/ 457200 w 819088"/>
                      <a:gd name="connsiteY7" fmla="*/ 209550 h 381000"/>
                      <a:gd name="connsiteX8" fmla="*/ 514350 w 819088"/>
                      <a:gd name="connsiteY8" fmla="*/ 228600 h 381000"/>
                      <a:gd name="connsiteX9" fmla="*/ 571500 w 819088"/>
                      <a:gd name="connsiteY9" fmla="*/ 209550 h 381000"/>
                      <a:gd name="connsiteX10" fmla="*/ 666750 w 819088"/>
                      <a:gd name="connsiteY10" fmla="*/ 19050 h 381000"/>
                      <a:gd name="connsiteX11" fmla="*/ 723900 w 819088"/>
                      <a:gd name="connsiteY11" fmla="*/ 0 h 381000"/>
                      <a:gd name="connsiteX12" fmla="*/ 685800 w 819088"/>
                      <a:gd name="connsiteY12" fmla="*/ 57150 h 381000"/>
                      <a:gd name="connsiteX13" fmla="*/ 609600 w 819088"/>
                      <a:gd name="connsiteY13" fmla="*/ 95250 h 381000"/>
                      <a:gd name="connsiteX14" fmla="*/ 552450 w 819088"/>
                      <a:gd name="connsiteY14" fmla="*/ 57150 h 381000"/>
                      <a:gd name="connsiteX15" fmla="*/ 514350 w 819088"/>
                      <a:gd name="connsiteY15" fmla="*/ 133350 h 381000"/>
                      <a:gd name="connsiteX16" fmla="*/ 228600 w 819088"/>
                      <a:gd name="connsiteY16" fmla="*/ 266700 h 381000"/>
                      <a:gd name="connsiteX17" fmla="*/ 19050 w 819088"/>
                      <a:gd name="connsiteY17" fmla="*/ 323850 h 381000"/>
                      <a:gd name="connsiteX18" fmla="*/ 228600 w 819088"/>
                      <a:gd name="connsiteY18" fmla="*/ 342900 h 381000"/>
                      <a:gd name="connsiteX19" fmla="*/ 171450 w 819088"/>
                      <a:gd name="connsiteY19" fmla="*/ 361950 h 381000"/>
                      <a:gd name="connsiteX20" fmla="*/ 247650 w 819088"/>
                      <a:gd name="connsiteY20" fmla="*/ 342900 h 381000"/>
                      <a:gd name="connsiteX21" fmla="*/ 361950 w 819088"/>
                      <a:gd name="connsiteY21" fmla="*/ 304800 h 381000"/>
                      <a:gd name="connsiteX22" fmla="*/ 381000 w 819088"/>
                      <a:gd name="connsiteY22" fmla="*/ 228600 h 381000"/>
                      <a:gd name="connsiteX23" fmla="*/ 438150 w 819088"/>
                      <a:gd name="connsiteY23" fmla="*/ 209550 h 381000"/>
                      <a:gd name="connsiteX24" fmla="*/ 685800 w 819088"/>
                      <a:gd name="connsiteY24" fmla="*/ 152400 h 381000"/>
                      <a:gd name="connsiteX25" fmla="*/ 781050 w 819088"/>
                      <a:gd name="connsiteY25" fmla="*/ 9525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9088" h="381000">
                        <a:moveTo>
                          <a:pt x="0" y="381000"/>
                        </a:moveTo>
                        <a:cubicBezTo>
                          <a:pt x="31750" y="361950"/>
                          <a:pt x="69068" y="350032"/>
                          <a:pt x="95250" y="323850"/>
                        </a:cubicBezTo>
                        <a:cubicBezTo>
                          <a:pt x="109449" y="309651"/>
                          <a:pt x="101756" y="282380"/>
                          <a:pt x="114300" y="266700"/>
                        </a:cubicBezTo>
                        <a:cubicBezTo>
                          <a:pt x="128603" y="248822"/>
                          <a:pt x="152400" y="241300"/>
                          <a:pt x="171450" y="228600"/>
                        </a:cubicBezTo>
                        <a:cubicBezTo>
                          <a:pt x="190500" y="234950"/>
                          <a:pt x="208793" y="250951"/>
                          <a:pt x="228600" y="247650"/>
                        </a:cubicBezTo>
                        <a:cubicBezTo>
                          <a:pt x="251184" y="243886"/>
                          <a:pt x="264706" y="218569"/>
                          <a:pt x="285750" y="209550"/>
                        </a:cubicBezTo>
                        <a:cubicBezTo>
                          <a:pt x="309815" y="199237"/>
                          <a:pt x="336550" y="196850"/>
                          <a:pt x="361950" y="190500"/>
                        </a:cubicBezTo>
                        <a:cubicBezTo>
                          <a:pt x="393700" y="196850"/>
                          <a:pt x="425788" y="201697"/>
                          <a:pt x="457200" y="209550"/>
                        </a:cubicBezTo>
                        <a:cubicBezTo>
                          <a:pt x="476681" y="214420"/>
                          <a:pt x="494270" y="228600"/>
                          <a:pt x="514350" y="228600"/>
                        </a:cubicBezTo>
                        <a:cubicBezTo>
                          <a:pt x="534430" y="228600"/>
                          <a:pt x="552450" y="215900"/>
                          <a:pt x="571500" y="209550"/>
                        </a:cubicBezTo>
                        <a:cubicBezTo>
                          <a:pt x="604184" y="78815"/>
                          <a:pt x="570827" y="67011"/>
                          <a:pt x="666750" y="19050"/>
                        </a:cubicBezTo>
                        <a:cubicBezTo>
                          <a:pt x="684711" y="10070"/>
                          <a:pt x="704850" y="6350"/>
                          <a:pt x="723900" y="0"/>
                        </a:cubicBezTo>
                        <a:cubicBezTo>
                          <a:pt x="819088" y="63458"/>
                          <a:pt x="787807" y="23148"/>
                          <a:pt x="685800" y="57150"/>
                        </a:cubicBezTo>
                        <a:cubicBezTo>
                          <a:pt x="658859" y="66130"/>
                          <a:pt x="635000" y="82550"/>
                          <a:pt x="609600" y="95250"/>
                        </a:cubicBezTo>
                        <a:cubicBezTo>
                          <a:pt x="590550" y="82550"/>
                          <a:pt x="573708" y="48647"/>
                          <a:pt x="552450" y="57150"/>
                        </a:cubicBezTo>
                        <a:cubicBezTo>
                          <a:pt x="526083" y="67697"/>
                          <a:pt x="528961" y="108999"/>
                          <a:pt x="514350" y="133350"/>
                        </a:cubicBezTo>
                        <a:cubicBezTo>
                          <a:pt x="411419" y="304902"/>
                          <a:pt x="465104" y="245200"/>
                          <a:pt x="228600" y="266700"/>
                        </a:cubicBezTo>
                        <a:cubicBezTo>
                          <a:pt x="83583" y="315039"/>
                          <a:pt x="153681" y="296924"/>
                          <a:pt x="19050" y="323850"/>
                        </a:cubicBezTo>
                        <a:cubicBezTo>
                          <a:pt x="88900" y="330200"/>
                          <a:pt x="160556" y="325889"/>
                          <a:pt x="228600" y="342900"/>
                        </a:cubicBezTo>
                        <a:cubicBezTo>
                          <a:pt x="248081" y="347770"/>
                          <a:pt x="151370" y="361950"/>
                          <a:pt x="171450" y="361950"/>
                        </a:cubicBezTo>
                        <a:cubicBezTo>
                          <a:pt x="197632" y="361950"/>
                          <a:pt x="222572" y="350423"/>
                          <a:pt x="247650" y="342900"/>
                        </a:cubicBezTo>
                        <a:cubicBezTo>
                          <a:pt x="286117" y="331360"/>
                          <a:pt x="361950" y="304800"/>
                          <a:pt x="361950" y="304800"/>
                        </a:cubicBezTo>
                        <a:cubicBezTo>
                          <a:pt x="368300" y="279400"/>
                          <a:pt x="364644" y="249044"/>
                          <a:pt x="381000" y="228600"/>
                        </a:cubicBezTo>
                        <a:cubicBezTo>
                          <a:pt x="393544" y="212920"/>
                          <a:pt x="420189" y="218530"/>
                          <a:pt x="438150" y="209550"/>
                        </a:cubicBezTo>
                        <a:cubicBezTo>
                          <a:pt x="594336" y="131457"/>
                          <a:pt x="344477" y="186532"/>
                          <a:pt x="685800" y="152400"/>
                        </a:cubicBezTo>
                        <a:cubicBezTo>
                          <a:pt x="754764" y="106424"/>
                          <a:pt x="722472" y="124539"/>
                          <a:pt x="781050" y="9525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sp>
                <p:nvSpPr>
                  <p:cNvPr id="65" name="フリーフォーム 64"/>
                  <p:cNvSpPr/>
                  <p:nvPr/>
                </p:nvSpPr>
                <p:spPr>
                  <a:xfrm>
                    <a:off x="2186705" y="758585"/>
                    <a:ext cx="4797595" cy="1888364"/>
                  </a:xfrm>
                  <a:custGeom>
                    <a:avLst/>
                    <a:gdLst>
                      <a:gd name="connsiteX0" fmla="*/ 3527090 w 4792814"/>
                      <a:gd name="connsiteY0" fmla="*/ 881349 h 1890999"/>
                      <a:gd name="connsiteX1" fmla="*/ 3260390 w 4792814"/>
                      <a:gd name="connsiteY1" fmla="*/ 1109949 h 1890999"/>
                      <a:gd name="connsiteX2" fmla="*/ 3127040 w 4792814"/>
                      <a:gd name="connsiteY2" fmla="*/ 1167099 h 1890999"/>
                      <a:gd name="connsiteX3" fmla="*/ 3069890 w 4792814"/>
                      <a:gd name="connsiteY3" fmla="*/ 1205199 h 1890999"/>
                      <a:gd name="connsiteX4" fmla="*/ 2955590 w 4792814"/>
                      <a:gd name="connsiteY4" fmla="*/ 1243299 h 1890999"/>
                      <a:gd name="connsiteX5" fmla="*/ 2860340 w 4792814"/>
                      <a:gd name="connsiteY5" fmla="*/ 1300449 h 1890999"/>
                      <a:gd name="connsiteX6" fmla="*/ 2746040 w 4792814"/>
                      <a:gd name="connsiteY6" fmla="*/ 1357599 h 1890999"/>
                      <a:gd name="connsiteX7" fmla="*/ 2707940 w 4792814"/>
                      <a:gd name="connsiteY7" fmla="*/ 1224249 h 1890999"/>
                      <a:gd name="connsiteX8" fmla="*/ 2631740 w 4792814"/>
                      <a:gd name="connsiteY8" fmla="*/ 1243299 h 1890999"/>
                      <a:gd name="connsiteX9" fmla="*/ 2479340 w 4792814"/>
                      <a:gd name="connsiteY9" fmla="*/ 1281399 h 1890999"/>
                      <a:gd name="connsiteX10" fmla="*/ 2384090 w 4792814"/>
                      <a:gd name="connsiteY10" fmla="*/ 1338549 h 1890999"/>
                      <a:gd name="connsiteX11" fmla="*/ 2307890 w 4792814"/>
                      <a:gd name="connsiteY11" fmla="*/ 1357599 h 1890999"/>
                      <a:gd name="connsiteX12" fmla="*/ 2231690 w 4792814"/>
                      <a:gd name="connsiteY12" fmla="*/ 1395699 h 1890999"/>
                      <a:gd name="connsiteX13" fmla="*/ 2155490 w 4792814"/>
                      <a:gd name="connsiteY13" fmla="*/ 1414749 h 1890999"/>
                      <a:gd name="connsiteX14" fmla="*/ 2060240 w 4792814"/>
                      <a:gd name="connsiteY14" fmla="*/ 1452849 h 1890999"/>
                      <a:gd name="connsiteX15" fmla="*/ 1907840 w 4792814"/>
                      <a:gd name="connsiteY15" fmla="*/ 1490949 h 1890999"/>
                      <a:gd name="connsiteX16" fmla="*/ 1850690 w 4792814"/>
                      <a:gd name="connsiteY16" fmla="*/ 1509999 h 1890999"/>
                      <a:gd name="connsiteX17" fmla="*/ 1945940 w 4792814"/>
                      <a:gd name="connsiteY17" fmla="*/ 1376649 h 1890999"/>
                      <a:gd name="connsiteX18" fmla="*/ 1984040 w 4792814"/>
                      <a:gd name="connsiteY18" fmla="*/ 1319499 h 1890999"/>
                      <a:gd name="connsiteX19" fmla="*/ 1907840 w 4792814"/>
                      <a:gd name="connsiteY19" fmla="*/ 1338549 h 1890999"/>
                      <a:gd name="connsiteX20" fmla="*/ 1812590 w 4792814"/>
                      <a:gd name="connsiteY20" fmla="*/ 1357599 h 1890999"/>
                      <a:gd name="connsiteX21" fmla="*/ 1717340 w 4792814"/>
                      <a:gd name="connsiteY21" fmla="*/ 1395699 h 1890999"/>
                      <a:gd name="connsiteX22" fmla="*/ 1526840 w 4792814"/>
                      <a:gd name="connsiteY22" fmla="*/ 1452849 h 1890999"/>
                      <a:gd name="connsiteX23" fmla="*/ 1412540 w 4792814"/>
                      <a:gd name="connsiteY23" fmla="*/ 1490949 h 1890999"/>
                      <a:gd name="connsiteX24" fmla="*/ 1260140 w 4792814"/>
                      <a:gd name="connsiteY24" fmla="*/ 1529049 h 1890999"/>
                      <a:gd name="connsiteX25" fmla="*/ 1183940 w 4792814"/>
                      <a:gd name="connsiteY25" fmla="*/ 1548099 h 1890999"/>
                      <a:gd name="connsiteX26" fmla="*/ 1126790 w 4792814"/>
                      <a:gd name="connsiteY26" fmla="*/ 1567149 h 1890999"/>
                      <a:gd name="connsiteX27" fmla="*/ 1107740 w 4792814"/>
                      <a:gd name="connsiteY27" fmla="*/ 1509999 h 1890999"/>
                      <a:gd name="connsiteX28" fmla="*/ 1031540 w 4792814"/>
                      <a:gd name="connsiteY28" fmla="*/ 1471899 h 1890999"/>
                      <a:gd name="connsiteX29" fmla="*/ 955340 w 4792814"/>
                      <a:gd name="connsiteY29" fmla="*/ 1509999 h 1890999"/>
                      <a:gd name="connsiteX30" fmla="*/ 802940 w 4792814"/>
                      <a:gd name="connsiteY30" fmla="*/ 1567149 h 1890999"/>
                      <a:gd name="connsiteX31" fmla="*/ 612440 w 4792814"/>
                      <a:gd name="connsiteY31" fmla="*/ 1681449 h 1890999"/>
                      <a:gd name="connsiteX32" fmla="*/ 498140 w 4792814"/>
                      <a:gd name="connsiteY32" fmla="*/ 1719549 h 1890999"/>
                      <a:gd name="connsiteX33" fmla="*/ 440990 w 4792814"/>
                      <a:gd name="connsiteY33" fmla="*/ 1757649 h 1890999"/>
                      <a:gd name="connsiteX34" fmla="*/ 326690 w 4792814"/>
                      <a:gd name="connsiteY34" fmla="*/ 1795749 h 1890999"/>
                      <a:gd name="connsiteX35" fmla="*/ 250490 w 4792814"/>
                      <a:gd name="connsiteY35" fmla="*/ 1833849 h 1890999"/>
                      <a:gd name="connsiteX36" fmla="*/ 155240 w 4792814"/>
                      <a:gd name="connsiteY36" fmla="*/ 1852899 h 1890999"/>
                      <a:gd name="connsiteX37" fmla="*/ 21890 w 4792814"/>
                      <a:gd name="connsiteY37" fmla="*/ 1890999 h 1890999"/>
                      <a:gd name="connsiteX38" fmla="*/ 2840 w 4792814"/>
                      <a:gd name="connsiteY38" fmla="*/ 1833849 h 1890999"/>
                      <a:gd name="connsiteX39" fmla="*/ 117140 w 4792814"/>
                      <a:gd name="connsiteY39" fmla="*/ 1643349 h 1890999"/>
                      <a:gd name="connsiteX40" fmla="*/ 136190 w 4792814"/>
                      <a:gd name="connsiteY40" fmla="*/ 1586199 h 1890999"/>
                      <a:gd name="connsiteX41" fmla="*/ 212390 w 4792814"/>
                      <a:gd name="connsiteY41" fmla="*/ 1471899 h 1890999"/>
                      <a:gd name="connsiteX42" fmla="*/ 250490 w 4792814"/>
                      <a:gd name="connsiteY42" fmla="*/ 1357599 h 1890999"/>
                      <a:gd name="connsiteX43" fmla="*/ 288590 w 4792814"/>
                      <a:gd name="connsiteY43" fmla="*/ 1281399 h 1890999"/>
                      <a:gd name="connsiteX44" fmla="*/ 402890 w 4792814"/>
                      <a:gd name="connsiteY44" fmla="*/ 1148049 h 1890999"/>
                      <a:gd name="connsiteX45" fmla="*/ 460040 w 4792814"/>
                      <a:gd name="connsiteY45" fmla="*/ 1109949 h 1890999"/>
                      <a:gd name="connsiteX46" fmla="*/ 479090 w 4792814"/>
                      <a:gd name="connsiteY46" fmla="*/ 976599 h 1890999"/>
                      <a:gd name="connsiteX47" fmla="*/ 536240 w 4792814"/>
                      <a:gd name="connsiteY47" fmla="*/ 919449 h 1890999"/>
                      <a:gd name="connsiteX48" fmla="*/ 593390 w 4792814"/>
                      <a:gd name="connsiteY48" fmla="*/ 843249 h 1890999"/>
                      <a:gd name="connsiteX49" fmla="*/ 688640 w 4792814"/>
                      <a:gd name="connsiteY49" fmla="*/ 728949 h 1890999"/>
                      <a:gd name="connsiteX50" fmla="*/ 745790 w 4792814"/>
                      <a:gd name="connsiteY50" fmla="*/ 709899 h 1890999"/>
                      <a:gd name="connsiteX51" fmla="*/ 936290 w 4792814"/>
                      <a:gd name="connsiteY51" fmla="*/ 633699 h 1890999"/>
                      <a:gd name="connsiteX52" fmla="*/ 993440 w 4792814"/>
                      <a:gd name="connsiteY52" fmla="*/ 614649 h 1890999"/>
                      <a:gd name="connsiteX53" fmla="*/ 1050590 w 4792814"/>
                      <a:gd name="connsiteY53" fmla="*/ 595599 h 1890999"/>
                      <a:gd name="connsiteX54" fmla="*/ 1355390 w 4792814"/>
                      <a:gd name="connsiteY54" fmla="*/ 576549 h 1890999"/>
                      <a:gd name="connsiteX55" fmla="*/ 1450640 w 4792814"/>
                      <a:gd name="connsiteY55" fmla="*/ 462249 h 1890999"/>
                      <a:gd name="connsiteX56" fmla="*/ 1564940 w 4792814"/>
                      <a:gd name="connsiteY56" fmla="*/ 347949 h 1890999"/>
                      <a:gd name="connsiteX57" fmla="*/ 1698290 w 4792814"/>
                      <a:gd name="connsiteY57" fmla="*/ 252699 h 1890999"/>
                      <a:gd name="connsiteX58" fmla="*/ 1831640 w 4792814"/>
                      <a:gd name="connsiteY58" fmla="*/ 195549 h 1890999"/>
                      <a:gd name="connsiteX59" fmla="*/ 1907840 w 4792814"/>
                      <a:gd name="connsiteY59" fmla="*/ 157449 h 1890999"/>
                      <a:gd name="connsiteX60" fmla="*/ 2022140 w 4792814"/>
                      <a:gd name="connsiteY60" fmla="*/ 138399 h 1890999"/>
                      <a:gd name="connsiteX61" fmla="*/ 2117390 w 4792814"/>
                      <a:gd name="connsiteY61" fmla="*/ 81249 h 1890999"/>
                      <a:gd name="connsiteX62" fmla="*/ 2193590 w 4792814"/>
                      <a:gd name="connsiteY62" fmla="*/ 62199 h 1890999"/>
                      <a:gd name="connsiteX63" fmla="*/ 2326940 w 4792814"/>
                      <a:gd name="connsiteY63" fmla="*/ 24099 h 1890999"/>
                      <a:gd name="connsiteX64" fmla="*/ 2536490 w 4792814"/>
                      <a:gd name="connsiteY64" fmla="*/ 5049 h 1890999"/>
                      <a:gd name="connsiteX65" fmla="*/ 3050840 w 4792814"/>
                      <a:gd name="connsiteY65" fmla="*/ 62199 h 1890999"/>
                      <a:gd name="connsiteX66" fmla="*/ 3184190 w 4792814"/>
                      <a:gd name="connsiteY66" fmla="*/ 100299 h 1890999"/>
                      <a:gd name="connsiteX67" fmla="*/ 3336590 w 4792814"/>
                      <a:gd name="connsiteY67" fmla="*/ 195549 h 1890999"/>
                      <a:gd name="connsiteX68" fmla="*/ 3393740 w 4792814"/>
                      <a:gd name="connsiteY68" fmla="*/ 271749 h 1890999"/>
                      <a:gd name="connsiteX69" fmla="*/ 3603290 w 4792814"/>
                      <a:gd name="connsiteY69" fmla="*/ 386049 h 1890999"/>
                      <a:gd name="connsiteX70" fmla="*/ 3774740 w 4792814"/>
                      <a:gd name="connsiteY70" fmla="*/ 481299 h 1890999"/>
                      <a:gd name="connsiteX71" fmla="*/ 3850940 w 4792814"/>
                      <a:gd name="connsiteY71" fmla="*/ 519399 h 1890999"/>
                      <a:gd name="connsiteX72" fmla="*/ 3908090 w 4792814"/>
                      <a:gd name="connsiteY72" fmla="*/ 576549 h 1890999"/>
                      <a:gd name="connsiteX73" fmla="*/ 3965240 w 4792814"/>
                      <a:gd name="connsiteY73" fmla="*/ 614649 h 1890999"/>
                      <a:gd name="connsiteX74" fmla="*/ 4022390 w 4792814"/>
                      <a:gd name="connsiteY74" fmla="*/ 671799 h 1890999"/>
                      <a:gd name="connsiteX75" fmla="*/ 4079540 w 4792814"/>
                      <a:gd name="connsiteY75" fmla="*/ 709899 h 1890999"/>
                      <a:gd name="connsiteX76" fmla="*/ 4174790 w 4792814"/>
                      <a:gd name="connsiteY76" fmla="*/ 843249 h 1890999"/>
                      <a:gd name="connsiteX77" fmla="*/ 4308140 w 4792814"/>
                      <a:gd name="connsiteY77" fmla="*/ 995649 h 1890999"/>
                      <a:gd name="connsiteX78" fmla="*/ 4365290 w 4792814"/>
                      <a:gd name="connsiteY78" fmla="*/ 1090899 h 1890999"/>
                      <a:gd name="connsiteX79" fmla="*/ 4441490 w 4792814"/>
                      <a:gd name="connsiteY79" fmla="*/ 1148049 h 1890999"/>
                      <a:gd name="connsiteX80" fmla="*/ 4498640 w 4792814"/>
                      <a:gd name="connsiteY80" fmla="*/ 1224249 h 1890999"/>
                      <a:gd name="connsiteX81" fmla="*/ 4612940 w 4792814"/>
                      <a:gd name="connsiteY81" fmla="*/ 1319499 h 1890999"/>
                      <a:gd name="connsiteX82" fmla="*/ 4651040 w 4792814"/>
                      <a:gd name="connsiteY82" fmla="*/ 1376649 h 1890999"/>
                      <a:gd name="connsiteX83" fmla="*/ 4765340 w 4792814"/>
                      <a:gd name="connsiteY83" fmla="*/ 1490949 h 1890999"/>
                      <a:gd name="connsiteX84" fmla="*/ 4746290 w 4792814"/>
                      <a:gd name="connsiteY84" fmla="*/ 1833849 h 1890999"/>
                      <a:gd name="connsiteX85" fmla="*/ 4708190 w 4792814"/>
                      <a:gd name="connsiteY85" fmla="*/ 1776699 h 1890999"/>
                      <a:gd name="connsiteX86" fmla="*/ 4651040 w 4792814"/>
                      <a:gd name="connsiteY86" fmla="*/ 1757649 h 1890999"/>
                      <a:gd name="connsiteX87" fmla="*/ 4498640 w 4792814"/>
                      <a:gd name="connsiteY87" fmla="*/ 1662399 h 1890999"/>
                      <a:gd name="connsiteX88" fmla="*/ 4346240 w 4792814"/>
                      <a:gd name="connsiteY88" fmla="*/ 1605249 h 1890999"/>
                      <a:gd name="connsiteX89" fmla="*/ 4270040 w 4792814"/>
                      <a:gd name="connsiteY89" fmla="*/ 1548099 h 1890999"/>
                      <a:gd name="connsiteX90" fmla="*/ 4193840 w 4792814"/>
                      <a:gd name="connsiteY90" fmla="*/ 1471899 h 1890999"/>
                      <a:gd name="connsiteX91" fmla="*/ 4136690 w 4792814"/>
                      <a:gd name="connsiteY91" fmla="*/ 1452849 h 1890999"/>
                      <a:gd name="connsiteX92" fmla="*/ 4079540 w 4792814"/>
                      <a:gd name="connsiteY92" fmla="*/ 1414749 h 1890999"/>
                      <a:gd name="connsiteX93" fmla="*/ 4022390 w 4792814"/>
                      <a:gd name="connsiteY93" fmla="*/ 1357599 h 1890999"/>
                      <a:gd name="connsiteX94" fmla="*/ 3965240 w 4792814"/>
                      <a:gd name="connsiteY94" fmla="*/ 1338549 h 1890999"/>
                      <a:gd name="connsiteX95" fmla="*/ 3850940 w 4792814"/>
                      <a:gd name="connsiteY95" fmla="*/ 1262349 h 1890999"/>
                      <a:gd name="connsiteX96" fmla="*/ 3717590 w 4792814"/>
                      <a:gd name="connsiteY96" fmla="*/ 1224249 h 1890999"/>
                      <a:gd name="connsiteX97" fmla="*/ 3660440 w 4792814"/>
                      <a:gd name="connsiteY97" fmla="*/ 1186149 h 1890999"/>
                      <a:gd name="connsiteX98" fmla="*/ 3527090 w 4792814"/>
                      <a:gd name="connsiteY98" fmla="*/ 1109949 h 1890999"/>
                      <a:gd name="connsiteX99" fmla="*/ 3488990 w 4792814"/>
                      <a:gd name="connsiteY99" fmla="*/ 1052799 h 1890999"/>
                      <a:gd name="connsiteX100" fmla="*/ 3431840 w 4792814"/>
                      <a:gd name="connsiteY100" fmla="*/ 1014699 h 189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792814" h="1890999">
                        <a:moveTo>
                          <a:pt x="3527090" y="881349"/>
                        </a:moveTo>
                        <a:cubicBezTo>
                          <a:pt x="3471571" y="936868"/>
                          <a:pt x="3333704" y="1085511"/>
                          <a:pt x="3260390" y="1109949"/>
                        </a:cubicBezTo>
                        <a:cubicBezTo>
                          <a:pt x="3196274" y="1131321"/>
                          <a:pt x="3192952" y="1129435"/>
                          <a:pt x="3127040" y="1167099"/>
                        </a:cubicBezTo>
                        <a:cubicBezTo>
                          <a:pt x="3107161" y="1178458"/>
                          <a:pt x="3090812" y="1195900"/>
                          <a:pt x="3069890" y="1205199"/>
                        </a:cubicBezTo>
                        <a:cubicBezTo>
                          <a:pt x="3033190" y="1221510"/>
                          <a:pt x="2990028" y="1222636"/>
                          <a:pt x="2955590" y="1243299"/>
                        </a:cubicBezTo>
                        <a:cubicBezTo>
                          <a:pt x="2923840" y="1262349"/>
                          <a:pt x="2893458" y="1283890"/>
                          <a:pt x="2860340" y="1300449"/>
                        </a:cubicBezTo>
                        <a:cubicBezTo>
                          <a:pt x="2702599" y="1379319"/>
                          <a:pt x="2909824" y="1248410"/>
                          <a:pt x="2746040" y="1357599"/>
                        </a:cubicBezTo>
                        <a:cubicBezTo>
                          <a:pt x="2733340" y="1313149"/>
                          <a:pt x="2740629" y="1256938"/>
                          <a:pt x="2707940" y="1224249"/>
                        </a:cubicBezTo>
                        <a:cubicBezTo>
                          <a:pt x="2689427" y="1205736"/>
                          <a:pt x="2657298" y="1237619"/>
                          <a:pt x="2631740" y="1243299"/>
                        </a:cubicBezTo>
                        <a:cubicBezTo>
                          <a:pt x="2592613" y="1251994"/>
                          <a:pt x="2520190" y="1260974"/>
                          <a:pt x="2479340" y="1281399"/>
                        </a:cubicBezTo>
                        <a:cubicBezTo>
                          <a:pt x="2446222" y="1297958"/>
                          <a:pt x="2417925" y="1323511"/>
                          <a:pt x="2384090" y="1338549"/>
                        </a:cubicBezTo>
                        <a:cubicBezTo>
                          <a:pt x="2360165" y="1349182"/>
                          <a:pt x="2332405" y="1348406"/>
                          <a:pt x="2307890" y="1357599"/>
                        </a:cubicBezTo>
                        <a:cubicBezTo>
                          <a:pt x="2281300" y="1367570"/>
                          <a:pt x="2258280" y="1385728"/>
                          <a:pt x="2231690" y="1395699"/>
                        </a:cubicBezTo>
                        <a:cubicBezTo>
                          <a:pt x="2207175" y="1404892"/>
                          <a:pt x="2180328" y="1406470"/>
                          <a:pt x="2155490" y="1414749"/>
                        </a:cubicBezTo>
                        <a:cubicBezTo>
                          <a:pt x="2123049" y="1425563"/>
                          <a:pt x="2092924" y="1442793"/>
                          <a:pt x="2060240" y="1452849"/>
                        </a:cubicBezTo>
                        <a:cubicBezTo>
                          <a:pt x="2010192" y="1468248"/>
                          <a:pt x="1957516" y="1474390"/>
                          <a:pt x="1907840" y="1490949"/>
                        </a:cubicBezTo>
                        <a:lnTo>
                          <a:pt x="1850690" y="1509999"/>
                        </a:lnTo>
                        <a:cubicBezTo>
                          <a:pt x="1943779" y="1416910"/>
                          <a:pt x="1879076" y="1493662"/>
                          <a:pt x="1945940" y="1376649"/>
                        </a:cubicBezTo>
                        <a:cubicBezTo>
                          <a:pt x="1957299" y="1356770"/>
                          <a:pt x="2000229" y="1335688"/>
                          <a:pt x="1984040" y="1319499"/>
                        </a:cubicBezTo>
                        <a:cubicBezTo>
                          <a:pt x="1965527" y="1300986"/>
                          <a:pt x="1933398" y="1332869"/>
                          <a:pt x="1907840" y="1338549"/>
                        </a:cubicBezTo>
                        <a:cubicBezTo>
                          <a:pt x="1876232" y="1345573"/>
                          <a:pt x="1843603" y="1348295"/>
                          <a:pt x="1812590" y="1357599"/>
                        </a:cubicBezTo>
                        <a:cubicBezTo>
                          <a:pt x="1779836" y="1367425"/>
                          <a:pt x="1749359" y="1383692"/>
                          <a:pt x="1717340" y="1395699"/>
                        </a:cubicBezTo>
                        <a:cubicBezTo>
                          <a:pt x="1657209" y="1418248"/>
                          <a:pt x="1585396" y="1434832"/>
                          <a:pt x="1526840" y="1452849"/>
                        </a:cubicBezTo>
                        <a:cubicBezTo>
                          <a:pt x="1488455" y="1464660"/>
                          <a:pt x="1451502" y="1481209"/>
                          <a:pt x="1412540" y="1490949"/>
                        </a:cubicBezTo>
                        <a:lnTo>
                          <a:pt x="1260140" y="1529049"/>
                        </a:lnTo>
                        <a:cubicBezTo>
                          <a:pt x="1234740" y="1535399"/>
                          <a:pt x="1208778" y="1539820"/>
                          <a:pt x="1183940" y="1548099"/>
                        </a:cubicBezTo>
                        <a:lnTo>
                          <a:pt x="1126790" y="1567149"/>
                        </a:lnTo>
                        <a:cubicBezTo>
                          <a:pt x="1120440" y="1548099"/>
                          <a:pt x="1101390" y="1529049"/>
                          <a:pt x="1107740" y="1509999"/>
                        </a:cubicBezTo>
                        <a:cubicBezTo>
                          <a:pt x="1134410" y="1429989"/>
                          <a:pt x="1295277" y="1434222"/>
                          <a:pt x="1031540" y="1471899"/>
                        </a:cubicBezTo>
                        <a:cubicBezTo>
                          <a:pt x="1006140" y="1484599"/>
                          <a:pt x="981930" y="1500028"/>
                          <a:pt x="955340" y="1509999"/>
                        </a:cubicBezTo>
                        <a:cubicBezTo>
                          <a:pt x="834770" y="1555213"/>
                          <a:pt x="920801" y="1496432"/>
                          <a:pt x="802940" y="1567149"/>
                        </a:cubicBezTo>
                        <a:cubicBezTo>
                          <a:pt x="713490" y="1620819"/>
                          <a:pt x="699531" y="1646612"/>
                          <a:pt x="612440" y="1681449"/>
                        </a:cubicBezTo>
                        <a:cubicBezTo>
                          <a:pt x="575152" y="1696364"/>
                          <a:pt x="534840" y="1703238"/>
                          <a:pt x="498140" y="1719549"/>
                        </a:cubicBezTo>
                        <a:cubicBezTo>
                          <a:pt x="477218" y="1728848"/>
                          <a:pt x="461912" y="1748350"/>
                          <a:pt x="440990" y="1757649"/>
                        </a:cubicBezTo>
                        <a:cubicBezTo>
                          <a:pt x="404290" y="1773960"/>
                          <a:pt x="362611" y="1777788"/>
                          <a:pt x="326690" y="1795749"/>
                        </a:cubicBezTo>
                        <a:cubicBezTo>
                          <a:pt x="301290" y="1808449"/>
                          <a:pt x="277431" y="1824869"/>
                          <a:pt x="250490" y="1833849"/>
                        </a:cubicBezTo>
                        <a:cubicBezTo>
                          <a:pt x="219773" y="1844088"/>
                          <a:pt x="186848" y="1845875"/>
                          <a:pt x="155240" y="1852899"/>
                        </a:cubicBezTo>
                        <a:cubicBezTo>
                          <a:pt x="83479" y="1868846"/>
                          <a:pt x="85532" y="1869785"/>
                          <a:pt x="21890" y="1890999"/>
                        </a:cubicBezTo>
                        <a:cubicBezTo>
                          <a:pt x="15540" y="1871949"/>
                          <a:pt x="0" y="1853728"/>
                          <a:pt x="2840" y="1833849"/>
                        </a:cubicBezTo>
                        <a:cubicBezTo>
                          <a:pt x="9580" y="1786666"/>
                          <a:pt x="108773" y="1668449"/>
                          <a:pt x="117140" y="1643349"/>
                        </a:cubicBezTo>
                        <a:cubicBezTo>
                          <a:pt x="123490" y="1624299"/>
                          <a:pt x="126438" y="1603752"/>
                          <a:pt x="136190" y="1586199"/>
                        </a:cubicBezTo>
                        <a:cubicBezTo>
                          <a:pt x="158428" y="1546171"/>
                          <a:pt x="197910" y="1515340"/>
                          <a:pt x="212390" y="1471899"/>
                        </a:cubicBezTo>
                        <a:cubicBezTo>
                          <a:pt x="225090" y="1433799"/>
                          <a:pt x="232529" y="1393520"/>
                          <a:pt x="250490" y="1357599"/>
                        </a:cubicBezTo>
                        <a:cubicBezTo>
                          <a:pt x="263190" y="1332199"/>
                          <a:pt x="273539" y="1305481"/>
                          <a:pt x="288590" y="1281399"/>
                        </a:cubicBezTo>
                        <a:cubicBezTo>
                          <a:pt x="316010" y="1237527"/>
                          <a:pt x="362232" y="1181931"/>
                          <a:pt x="402890" y="1148049"/>
                        </a:cubicBezTo>
                        <a:cubicBezTo>
                          <a:pt x="420479" y="1133392"/>
                          <a:pt x="440990" y="1122649"/>
                          <a:pt x="460040" y="1109949"/>
                        </a:cubicBezTo>
                        <a:cubicBezTo>
                          <a:pt x="466390" y="1065499"/>
                          <a:pt x="462414" y="1018289"/>
                          <a:pt x="479090" y="976599"/>
                        </a:cubicBezTo>
                        <a:cubicBezTo>
                          <a:pt x="489096" y="951585"/>
                          <a:pt x="518707" y="939904"/>
                          <a:pt x="536240" y="919449"/>
                        </a:cubicBezTo>
                        <a:cubicBezTo>
                          <a:pt x="556903" y="895343"/>
                          <a:pt x="574936" y="869085"/>
                          <a:pt x="593390" y="843249"/>
                        </a:cubicBezTo>
                        <a:cubicBezTo>
                          <a:pt x="625337" y="798523"/>
                          <a:pt x="640125" y="761292"/>
                          <a:pt x="688640" y="728949"/>
                        </a:cubicBezTo>
                        <a:cubicBezTo>
                          <a:pt x="705348" y="717810"/>
                          <a:pt x="727333" y="717809"/>
                          <a:pt x="745790" y="709899"/>
                        </a:cubicBezTo>
                        <a:cubicBezTo>
                          <a:pt x="942002" y="625808"/>
                          <a:pt x="676127" y="720420"/>
                          <a:pt x="936290" y="633699"/>
                        </a:cubicBezTo>
                        <a:lnTo>
                          <a:pt x="993440" y="614649"/>
                        </a:lnTo>
                        <a:cubicBezTo>
                          <a:pt x="1012490" y="608299"/>
                          <a:pt x="1030549" y="596852"/>
                          <a:pt x="1050590" y="595599"/>
                        </a:cubicBezTo>
                        <a:lnTo>
                          <a:pt x="1355390" y="576549"/>
                        </a:lnTo>
                        <a:cubicBezTo>
                          <a:pt x="1486276" y="489292"/>
                          <a:pt x="1340151" y="600361"/>
                          <a:pt x="1450640" y="462249"/>
                        </a:cubicBezTo>
                        <a:cubicBezTo>
                          <a:pt x="1484300" y="420175"/>
                          <a:pt x="1521835" y="380278"/>
                          <a:pt x="1564940" y="347949"/>
                        </a:cubicBezTo>
                        <a:cubicBezTo>
                          <a:pt x="1597650" y="323417"/>
                          <a:pt x="1659292" y="274984"/>
                          <a:pt x="1698290" y="252699"/>
                        </a:cubicBezTo>
                        <a:cubicBezTo>
                          <a:pt x="1824652" y="180492"/>
                          <a:pt x="1724779" y="241346"/>
                          <a:pt x="1831640" y="195549"/>
                        </a:cubicBezTo>
                        <a:cubicBezTo>
                          <a:pt x="1857742" y="184362"/>
                          <a:pt x="1880640" y="165609"/>
                          <a:pt x="1907840" y="157449"/>
                        </a:cubicBezTo>
                        <a:cubicBezTo>
                          <a:pt x="1944837" y="146350"/>
                          <a:pt x="1984040" y="144749"/>
                          <a:pt x="2022140" y="138399"/>
                        </a:cubicBezTo>
                        <a:cubicBezTo>
                          <a:pt x="2053890" y="119349"/>
                          <a:pt x="2083555" y="96287"/>
                          <a:pt x="2117390" y="81249"/>
                        </a:cubicBezTo>
                        <a:cubicBezTo>
                          <a:pt x="2141315" y="70616"/>
                          <a:pt x="2168416" y="69392"/>
                          <a:pt x="2193590" y="62199"/>
                        </a:cubicBezTo>
                        <a:cubicBezTo>
                          <a:pt x="2245015" y="47506"/>
                          <a:pt x="2271109" y="31543"/>
                          <a:pt x="2326940" y="24099"/>
                        </a:cubicBezTo>
                        <a:cubicBezTo>
                          <a:pt x="2396463" y="14829"/>
                          <a:pt x="2466640" y="11399"/>
                          <a:pt x="2536490" y="5049"/>
                        </a:cubicBezTo>
                        <a:cubicBezTo>
                          <a:pt x="3043811" y="89603"/>
                          <a:pt x="2459945" y="0"/>
                          <a:pt x="3050840" y="62199"/>
                        </a:cubicBezTo>
                        <a:cubicBezTo>
                          <a:pt x="3063547" y="63537"/>
                          <a:pt x="3165840" y="90290"/>
                          <a:pt x="3184190" y="100299"/>
                        </a:cubicBezTo>
                        <a:cubicBezTo>
                          <a:pt x="3236781" y="128985"/>
                          <a:pt x="3336590" y="195549"/>
                          <a:pt x="3336590" y="195549"/>
                        </a:cubicBezTo>
                        <a:cubicBezTo>
                          <a:pt x="3355640" y="220949"/>
                          <a:pt x="3369167" y="251644"/>
                          <a:pt x="3393740" y="271749"/>
                        </a:cubicBezTo>
                        <a:cubicBezTo>
                          <a:pt x="3562281" y="409646"/>
                          <a:pt x="3489606" y="337327"/>
                          <a:pt x="3603290" y="386049"/>
                        </a:cubicBezTo>
                        <a:cubicBezTo>
                          <a:pt x="3683222" y="420306"/>
                          <a:pt x="3693453" y="436140"/>
                          <a:pt x="3774740" y="481299"/>
                        </a:cubicBezTo>
                        <a:cubicBezTo>
                          <a:pt x="3799564" y="495090"/>
                          <a:pt x="3827832" y="502893"/>
                          <a:pt x="3850940" y="519399"/>
                        </a:cubicBezTo>
                        <a:cubicBezTo>
                          <a:pt x="3872863" y="535058"/>
                          <a:pt x="3887394" y="559302"/>
                          <a:pt x="3908090" y="576549"/>
                        </a:cubicBezTo>
                        <a:cubicBezTo>
                          <a:pt x="3925679" y="591206"/>
                          <a:pt x="3947651" y="599992"/>
                          <a:pt x="3965240" y="614649"/>
                        </a:cubicBezTo>
                        <a:cubicBezTo>
                          <a:pt x="3985936" y="631896"/>
                          <a:pt x="4001694" y="654552"/>
                          <a:pt x="4022390" y="671799"/>
                        </a:cubicBezTo>
                        <a:cubicBezTo>
                          <a:pt x="4039979" y="686456"/>
                          <a:pt x="4063351" y="693710"/>
                          <a:pt x="4079540" y="709899"/>
                        </a:cubicBezTo>
                        <a:cubicBezTo>
                          <a:pt x="4148169" y="778528"/>
                          <a:pt x="4120706" y="778349"/>
                          <a:pt x="4174790" y="843249"/>
                        </a:cubicBezTo>
                        <a:cubicBezTo>
                          <a:pt x="4287697" y="978738"/>
                          <a:pt x="4174351" y="804522"/>
                          <a:pt x="4308140" y="995649"/>
                        </a:cubicBezTo>
                        <a:cubicBezTo>
                          <a:pt x="4329373" y="1025982"/>
                          <a:pt x="4340908" y="1063034"/>
                          <a:pt x="4365290" y="1090899"/>
                        </a:cubicBezTo>
                        <a:cubicBezTo>
                          <a:pt x="4386198" y="1114793"/>
                          <a:pt x="4419039" y="1125598"/>
                          <a:pt x="4441490" y="1148049"/>
                        </a:cubicBezTo>
                        <a:cubicBezTo>
                          <a:pt x="4463941" y="1170500"/>
                          <a:pt x="4476189" y="1201798"/>
                          <a:pt x="4498640" y="1224249"/>
                        </a:cubicBezTo>
                        <a:cubicBezTo>
                          <a:pt x="4648490" y="1374099"/>
                          <a:pt x="4456898" y="1132249"/>
                          <a:pt x="4612940" y="1319499"/>
                        </a:cubicBezTo>
                        <a:cubicBezTo>
                          <a:pt x="4627597" y="1337088"/>
                          <a:pt x="4634851" y="1360460"/>
                          <a:pt x="4651040" y="1376649"/>
                        </a:cubicBezTo>
                        <a:cubicBezTo>
                          <a:pt x="4792814" y="1518423"/>
                          <a:pt x="4675550" y="1356264"/>
                          <a:pt x="4765340" y="1490949"/>
                        </a:cubicBezTo>
                        <a:cubicBezTo>
                          <a:pt x="4758990" y="1605249"/>
                          <a:pt x="4768741" y="1721596"/>
                          <a:pt x="4746290" y="1833849"/>
                        </a:cubicBezTo>
                        <a:cubicBezTo>
                          <a:pt x="4741800" y="1856300"/>
                          <a:pt x="4726068" y="1791002"/>
                          <a:pt x="4708190" y="1776699"/>
                        </a:cubicBezTo>
                        <a:cubicBezTo>
                          <a:pt x="4692510" y="1764155"/>
                          <a:pt x="4668669" y="1767265"/>
                          <a:pt x="4651040" y="1757649"/>
                        </a:cubicBezTo>
                        <a:cubicBezTo>
                          <a:pt x="4598449" y="1728963"/>
                          <a:pt x="4554261" y="1684647"/>
                          <a:pt x="4498640" y="1662399"/>
                        </a:cubicBezTo>
                        <a:cubicBezTo>
                          <a:pt x="4384746" y="1616841"/>
                          <a:pt x="4435831" y="1635113"/>
                          <a:pt x="4346240" y="1605249"/>
                        </a:cubicBezTo>
                        <a:cubicBezTo>
                          <a:pt x="4320840" y="1586199"/>
                          <a:pt x="4293934" y="1569007"/>
                          <a:pt x="4270040" y="1548099"/>
                        </a:cubicBezTo>
                        <a:cubicBezTo>
                          <a:pt x="4243007" y="1524445"/>
                          <a:pt x="4223070" y="1492778"/>
                          <a:pt x="4193840" y="1471899"/>
                        </a:cubicBezTo>
                        <a:cubicBezTo>
                          <a:pt x="4177500" y="1460227"/>
                          <a:pt x="4154651" y="1461829"/>
                          <a:pt x="4136690" y="1452849"/>
                        </a:cubicBezTo>
                        <a:cubicBezTo>
                          <a:pt x="4116212" y="1442610"/>
                          <a:pt x="4097129" y="1429406"/>
                          <a:pt x="4079540" y="1414749"/>
                        </a:cubicBezTo>
                        <a:cubicBezTo>
                          <a:pt x="4058844" y="1397502"/>
                          <a:pt x="4044806" y="1372543"/>
                          <a:pt x="4022390" y="1357599"/>
                        </a:cubicBezTo>
                        <a:cubicBezTo>
                          <a:pt x="4005682" y="1346460"/>
                          <a:pt x="3982793" y="1348301"/>
                          <a:pt x="3965240" y="1338549"/>
                        </a:cubicBezTo>
                        <a:cubicBezTo>
                          <a:pt x="3925212" y="1316311"/>
                          <a:pt x="3895363" y="1273455"/>
                          <a:pt x="3850940" y="1262349"/>
                        </a:cubicBezTo>
                        <a:cubicBezTo>
                          <a:pt x="3826525" y="1256245"/>
                          <a:pt x="3744919" y="1237914"/>
                          <a:pt x="3717590" y="1224249"/>
                        </a:cubicBezTo>
                        <a:cubicBezTo>
                          <a:pt x="3697112" y="1214010"/>
                          <a:pt x="3680319" y="1197508"/>
                          <a:pt x="3660440" y="1186149"/>
                        </a:cubicBezTo>
                        <a:cubicBezTo>
                          <a:pt x="3491253" y="1089471"/>
                          <a:pt x="3666327" y="1202774"/>
                          <a:pt x="3527090" y="1109949"/>
                        </a:cubicBezTo>
                        <a:cubicBezTo>
                          <a:pt x="3514390" y="1090899"/>
                          <a:pt x="3505179" y="1068988"/>
                          <a:pt x="3488990" y="1052799"/>
                        </a:cubicBezTo>
                        <a:cubicBezTo>
                          <a:pt x="3472801" y="1036610"/>
                          <a:pt x="3431840" y="1014699"/>
                          <a:pt x="3431840" y="1014699"/>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sp>
                <p:nvSpPr>
                  <p:cNvPr id="66" name="フリーフォーム 65"/>
                  <p:cNvSpPr/>
                  <p:nvPr/>
                </p:nvSpPr>
                <p:spPr>
                  <a:xfrm>
                    <a:off x="4095782" y="3617701"/>
                    <a:ext cx="919679" cy="878638"/>
                  </a:xfrm>
                  <a:custGeom>
                    <a:avLst/>
                    <a:gdLst>
                      <a:gd name="connsiteX0" fmla="*/ 285750 w 919701"/>
                      <a:gd name="connsiteY0" fmla="*/ 57150 h 876300"/>
                      <a:gd name="connsiteX1" fmla="*/ 247650 w 919701"/>
                      <a:gd name="connsiteY1" fmla="*/ 152400 h 876300"/>
                      <a:gd name="connsiteX2" fmla="*/ 209550 w 919701"/>
                      <a:gd name="connsiteY2" fmla="*/ 209550 h 876300"/>
                      <a:gd name="connsiteX3" fmla="*/ 171450 w 919701"/>
                      <a:gd name="connsiteY3" fmla="*/ 323850 h 876300"/>
                      <a:gd name="connsiteX4" fmla="*/ 152400 w 919701"/>
                      <a:gd name="connsiteY4" fmla="*/ 666750 h 876300"/>
                      <a:gd name="connsiteX5" fmla="*/ 38100 w 919701"/>
                      <a:gd name="connsiteY5" fmla="*/ 685800 h 876300"/>
                      <a:gd name="connsiteX6" fmla="*/ 0 w 919701"/>
                      <a:gd name="connsiteY6" fmla="*/ 742950 h 876300"/>
                      <a:gd name="connsiteX7" fmla="*/ 19050 w 919701"/>
                      <a:gd name="connsiteY7" fmla="*/ 800100 h 876300"/>
                      <a:gd name="connsiteX8" fmla="*/ 76200 w 919701"/>
                      <a:gd name="connsiteY8" fmla="*/ 838200 h 876300"/>
                      <a:gd name="connsiteX9" fmla="*/ 152400 w 919701"/>
                      <a:gd name="connsiteY9" fmla="*/ 857250 h 876300"/>
                      <a:gd name="connsiteX10" fmla="*/ 495300 w 919701"/>
                      <a:gd name="connsiteY10" fmla="*/ 876300 h 876300"/>
                      <a:gd name="connsiteX11" fmla="*/ 742950 w 919701"/>
                      <a:gd name="connsiteY11" fmla="*/ 857250 h 876300"/>
                      <a:gd name="connsiteX12" fmla="*/ 800100 w 919701"/>
                      <a:gd name="connsiteY12" fmla="*/ 838200 h 876300"/>
                      <a:gd name="connsiteX13" fmla="*/ 838200 w 919701"/>
                      <a:gd name="connsiteY13" fmla="*/ 781050 h 876300"/>
                      <a:gd name="connsiteX14" fmla="*/ 895350 w 919701"/>
                      <a:gd name="connsiteY14" fmla="*/ 723900 h 876300"/>
                      <a:gd name="connsiteX15" fmla="*/ 800100 w 919701"/>
                      <a:gd name="connsiteY15" fmla="*/ 647700 h 876300"/>
                      <a:gd name="connsiteX16" fmla="*/ 781050 w 919701"/>
                      <a:gd name="connsiteY16" fmla="*/ 590550 h 876300"/>
                      <a:gd name="connsiteX17" fmla="*/ 742950 w 919701"/>
                      <a:gd name="connsiteY17" fmla="*/ 247650 h 876300"/>
                      <a:gd name="connsiteX18" fmla="*/ 723900 w 919701"/>
                      <a:gd name="connsiteY18" fmla="*/ 171450 h 876300"/>
                      <a:gd name="connsiteX19" fmla="*/ 685800 w 919701"/>
                      <a:gd name="connsiteY19"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9701" h="876300">
                        <a:moveTo>
                          <a:pt x="285750" y="57150"/>
                        </a:moveTo>
                        <a:cubicBezTo>
                          <a:pt x="273050" y="88900"/>
                          <a:pt x="262943" y="121814"/>
                          <a:pt x="247650" y="152400"/>
                        </a:cubicBezTo>
                        <a:cubicBezTo>
                          <a:pt x="237411" y="172878"/>
                          <a:pt x="218849" y="188628"/>
                          <a:pt x="209550" y="209550"/>
                        </a:cubicBezTo>
                        <a:cubicBezTo>
                          <a:pt x="193239" y="246250"/>
                          <a:pt x="171450" y="323850"/>
                          <a:pt x="171450" y="323850"/>
                        </a:cubicBezTo>
                        <a:cubicBezTo>
                          <a:pt x="165100" y="438150"/>
                          <a:pt x="191975" y="559332"/>
                          <a:pt x="152400" y="666750"/>
                        </a:cubicBezTo>
                        <a:cubicBezTo>
                          <a:pt x="139047" y="702994"/>
                          <a:pt x="72648" y="668526"/>
                          <a:pt x="38100" y="685800"/>
                        </a:cubicBezTo>
                        <a:cubicBezTo>
                          <a:pt x="17622" y="696039"/>
                          <a:pt x="12700" y="723900"/>
                          <a:pt x="0" y="742950"/>
                        </a:cubicBezTo>
                        <a:cubicBezTo>
                          <a:pt x="6350" y="762000"/>
                          <a:pt x="6506" y="784420"/>
                          <a:pt x="19050" y="800100"/>
                        </a:cubicBezTo>
                        <a:cubicBezTo>
                          <a:pt x="33353" y="817978"/>
                          <a:pt x="55156" y="829181"/>
                          <a:pt x="76200" y="838200"/>
                        </a:cubicBezTo>
                        <a:cubicBezTo>
                          <a:pt x="100265" y="848513"/>
                          <a:pt x="126326" y="854880"/>
                          <a:pt x="152400" y="857250"/>
                        </a:cubicBezTo>
                        <a:cubicBezTo>
                          <a:pt x="266406" y="867614"/>
                          <a:pt x="381000" y="869950"/>
                          <a:pt x="495300" y="876300"/>
                        </a:cubicBezTo>
                        <a:cubicBezTo>
                          <a:pt x="577850" y="869950"/>
                          <a:pt x="660795" y="867519"/>
                          <a:pt x="742950" y="857250"/>
                        </a:cubicBezTo>
                        <a:cubicBezTo>
                          <a:pt x="762875" y="854759"/>
                          <a:pt x="784420" y="850744"/>
                          <a:pt x="800100" y="838200"/>
                        </a:cubicBezTo>
                        <a:cubicBezTo>
                          <a:pt x="817978" y="823897"/>
                          <a:pt x="823543" y="798639"/>
                          <a:pt x="838200" y="781050"/>
                        </a:cubicBezTo>
                        <a:cubicBezTo>
                          <a:pt x="855447" y="760354"/>
                          <a:pt x="876300" y="742950"/>
                          <a:pt x="895350" y="723900"/>
                        </a:cubicBezTo>
                        <a:cubicBezTo>
                          <a:pt x="849675" y="586874"/>
                          <a:pt x="919701" y="743381"/>
                          <a:pt x="800100" y="647700"/>
                        </a:cubicBezTo>
                        <a:cubicBezTo>
                          <a:pt x="784420" y="635156"/>
                          <a:pt x="787400" y="609600"/>
                          <a:pt x="781050" y="590550"/>
                        </a:cubicBezTo>
                        <a:cubicBezTo>
                          <a:pt x="768350" y="476250"/>
                          <a:pt x="770842" y="359220"/>
                          <a:pt x="742950" y="247650"/>
                        </a:cubicBezTo>
                        <a:cubicBezTo>
                          <a:pt x="736600" y="222250"/>
                          <a:pt x="728204" y="197275"/>
                          <a:pt x="723900" y="171450"/>
                        </a:cubicBezTo>
                        <a:cubicBezTo>
                          <a:pt x="695671" y="2074"/>
                          <a:pt x="742465" y="56665"/>
                          <a:pt x="68580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sp>
              <p:nvSpPr>
                <p:cNvPr id="58" name="フリーフォーム 57"/>
                <p:cNvSpPr/>
                <p:nvPr/>
              </p:nvSpPr>
              <p:spPr>
                <a:xfrm>
                  <a:off x="4212063" y="2205126"/>
                  <a:ext cx="995462" cy="136530"/>
                </a:xfrm>
                <a:custGeom>
                  <a:avLst/>
                  <a:gdLst>
                    <a:gd name="connsiteX0" fmla="*/ 0 w 994873"/>
                    <a:gd name="connsiteY0" fmla="*/ 137160 h 137160"/>
                    <a:gd name="connsiteX1" fmla="*/ 822960 w 994873"/>
                    <a:gd name="connsiteY1" fmla="*/ 121920 h 137160"/>
                    <a:gd name="connsiteX2" fmla="*/ 868680 w 994873"/>
                    <a:gd name="connsiteY2" fmla="*/ 91440 h 137160"/>
                    <a:gd name="connsiteX3" fmla="*/ 960120 w 994873"/>
                    <a:gd name="connsiteY3" fmla="*/ 45720 h 137160"/>
                    <a:gd name="connsiteX4" fmla="*/ 990600 w 994873"/>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873" h="137160">
                      <a:moveTo>
                        <a:pt x="0" y="137160"/>
                      </a:moveTo>
                      <a:cubicBezTo>
                        <a:pt x="274320" y="132080"/>
                        <a:pt x="548972" y="136340"/>
                        <a:pt x="822960" y="121920"/>
                      </a:cubicBezTo>
                      <a:cubicBezTo>
                        <a:pt x="841251" y="120957"/>
                        <a:pt x="852297" y="99631"/>
                        <a:pt x="868680" y="91440"/>
                      </a:cubicBezTo>
                      <a:cubicBezTo>
                        <a:pt x="994873" y="28344"/>
                        <a:pt x="829093" y="133071"/>
                        <a:pt x="960120" y="45720"/>
                      </a:cubicBezTo>
                      <a:lnTo>
                        <a:pt x="99060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grpSp>
        <p:sp>
          <p:nvSpPr>
            <p:cNvPr id="67" name="円/楕円 66"/>
            <p:cNvSpPr/>
            <p:nvPr/>
          </p:nvSpPr>
          <p:spPr bwMode="auto">
            <a:xfrm>
              <a:off x="4860032" y="3140968"/>
              <a:ext cx="397086" cy="1544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8" name="円/楕円 67"/>
            <p:cNvSpPr/>
            <p:nvPr/>
          </p:nvSpPr>
          <p:spPr bwMode="auto">
            <a:xfrm>
              <a:off x="5004048" y="3140968"/>
              <a:ext cx="113639" cy="12398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9" name="フリーフォーム 68"/>
            <p:cNvSpPr/>
            <p:nvPr/>
          </p:nvSpPr>
          <p:spPr>
            <a:xfrm>
              <a:off x="4024851" y="5836920"/>
              <a:ext cx="897669" cy="371278"/>
            </a:xfrm>
            <a:custGeom>
              <a:avLst/>
              <a:gdLst>
                <a:gd name="connsiteX0" fmla="*/ 349029 w 897669"/>
                <a:gd name="connsiteY0" fmla="*/ 91440 h 371278"/>
                <a:gd name="connsiteX1" fmla="*/ 242349 w 897669"/>
                <a:gd name="connsiteY1" fmla="*/ 106680 h 371278"/>
                <a:gd name="connsiteX2" fmla="*/ 150909 w 897669"/>
                <a:gd name="connsiteY2" fmla="*/ 137160 h 371278"/>
                <a:gd name="connsiteX3" fmla="*/ 89949 w 897669"/>
                <a:gd name="connsiteY3" fmla="*/ 152400 h 371278"/>
                <a:gd name="connsiteX4" fmla="*/ 44229 w 897669"/>
                <a:gd name="connsiteY4" fmla="*/ 304800 h 371278"/>
                <a:gd name="connsiteX5" fmla="*/ 89949 w 897669"/>
                <a:gd name="connsiteY5" fmla="*/ 335280 h 371278"/>
                <a:gd name="connsiteX6" fmla="*/ 135669 w 897669"/>
                <a:gd name="connsiteY6" fmla="*/ 350520 h 371278"/>
                <a:gd name="connsiteX7" fmla="*/ 653829 w 897669"/>
                <a:gd name="connsiteY7" fmla="*/ 320040 h 371278"/>
                <a:gd name="connsiteX8" fmla="*/ 790989 w 897669"/>
                <a:gd name="connsiteY8" fmla="*/ 243840 h 371278"/>
                <a:gd name="connsiteX9" fmla="*/ 836709 w 897669"/>
                <a:gd name="connsiteY9" fmla="*/ 213360 h 371278"/>
                <a:gd name="connsiteX10" fmla="*/ 882429 w 897669"/>
                <a:gd name="connsiteY10" fmla="*/ 182880 h 371278"/>
                <a:gd name="connsiteX11" fmla="*/ 897669 w 897669"/>
                <a:gd name="connsiteY11" fmla="*/ 137160 h 371278"/>
                <a:gd name="connsiteX12" fmla="*/ 836709 w 897669"/>
                <a:gd name="connsiteY12" fmla="*/ 15240 h 371278"/>
                <a:gd name="connsiteX13" fmla="*/ 790989 w 897669"/>
                <a:gd name="connsiteY13" fmla="*/ 0 h 371278"/>
                <a:gd name="connsiteX14" fmla="*/ 470949 w 897669"/>
                <a:gd name="connsiteY14" fmla="*/ 30480 h 371278"/>
                <a:gd name="connsiteX15" fmla="*/ 349029 w 897669"/>
                <a:gd name="connsiteY15" fmla="*/ 91440 h 37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7669" h="371278">
                  <a:moveTo>
                    <a:pt x="349029" y="91440"/>
                  </a:moveTo>
                  <a:cubicBezTo>
                    <a:pt x="310929" y="104140"/>
                    <a:pt x="277350" y="98603"/>
                    <a:pt x="242349" y="106680"/>
                  </a:cubicBezTo>
                  <a:cubicBezTo>
                    <a:pt x="211043" y="113904"/>
                    <a:pt x="182078" y="129368"/>
                    <a:pt x="150909" y="137160"/>
                  </a:cubicBezTo>
                  <a:lnTo>
                    <a:pt x="89949" y="152400"/>
                  </a:lnTo>
                  <a:cubicBezTo>
                    <a:pt x="52531" y="208527"/>
                    <a:pt x="0" y="238457"/>
                    <a:pt x="44229" y="304800"/>
                  </a:cubicBezTo>
                  <a:cubicBezTo>
                    <a:pt x="54389" y="320040"/>
                    <a:pt x="73566" y="327089"/>
                    <a:pt x="89949" y="335280"/>
                  </a:cubicBezTo>
                  <a:cubicBezTo>
                    <a:pt x="104317" y="342464"/>
                    <a:pt x="120429" y="345440"/>
                    <a:pt x="135669" y="350520"/>
                  </a:cubicBezTo>
                  <a:cubicBezTo>
                    <a:pt x="398602" y="341756"/>
                    <a:pt x="474497" y="371278"/>
                    <a:pt x="653829" y="320040"/>
                  </a:cubicBezTo>
                  <a:cubicBezTo>
                    <a:pt x="724242" y="299922"/>
                    <a:pt x="709121" y="298419"/>
                    <a:pt x="790989" y="243840"/>
                  </a:cubicBezTo>
                  <a:lnTo>
                    <a:pt x="836709" y="213360"/>
                  </a:lnTo>
                  <a:lnTo>
                    <a:pt x="882429" y="182880"/>
                  </a:lnTo>
                  <a:cubicBezTo>
                    <a:pt x="887509" y="167640"/>
                    <a:pt x="897669" y="153224"/>
                    <a:pt x="897669" y="137160"/>
                  </a:cubicBezTo>
                  <a:cubicBezTo>
                    <a:pt x="897669" y="78458"/>
                    <a:pt x="884548" y="47133"/>
                    <a:pt x="836709" y="15240"/>
                  </a:cubicBezTo>
                  <a:cubicBezTo>
                    <a:pt x="823343" y="6329"/>
                    <a:pt x="806229" y="5080"/>
                    <a:pt x="790989" y="0"/>
                  </a:cubicBezTo>
                  <a:cubicBezTo>
                    <a:pt x="691032" y="6247"/>
                    <a:pt x="573019" y="2643"/>
                    <a:pt x="470949" y="30480"/>
                  </a:cubicBezTo>
                  <a:cubicBezTo>
                    <a:pt x="372319" y="57379"/>
                    <a:pt x="387129" y="78740"/>
                    <a:pt x="349029" y="91440"/>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rot="11927153">
              <a:off x="5111927" y="5795898"/>
              <a:ext cx="897669" cy="371278"/>
            </a:xfrm>
            <a:custGeom>
              <a:avLst/>
              <a:gdLst>
                <a:gd name="connsiteX0" fmla="*/ 349029 w 897669"/>
                <a:gd name="connsiteY0" fmla="*/ 91440 h 371278"/>
                <a:gd name="connsiteX1" fmla="*/ 242349 w 897669"/>
                <a:gd name="connsiteY1" fmla="*/ 106680 h 371278"/>
                <a:gd name="connsiteX2" fmla="*/ 150909 w 897669"/>
                <a:gd name="connsiteY2" fmla="*/ 137160 h 371278"/>
                <a:gd name="connsiteX3" fmla="*/ 89949 w 897669"/>
                <a:gd name="connsiteY3" fmla="*/ 152400 h 371278"/>
                <a:gd name="connsiteX4" fmla="*/ 44229 w 897669"/>
                <a:gd name="connsiteY4" fmla="*/ 304800 h 371278"/>
                <a:gd name="connsiteX5" fmla="*/ 89949 w 897669"/>
                <a:gd name="connsiteY5" fmla="*/ 335280 h 371278"/>
                <a:gd name="connsiteX6" fmla="*/ 135669 w 897669"/>
                <a:gd name="connsiteY6" fmla="*/ 350520 h 371278"/>
                <a:gd name="connsiteX7" fmla="*/ 653829 w 897669"/>
                <a:gd name="connsiteY7" fmla="*/ 320040 h 371278"/>
                <a:gd name="connsiteX8" fmla="*/ 790989 w 897669"/>
                <a:gd name="connsiteY8" fmla="*/ 243840 h 371278"/>
                <a:gd name="connsiteX9" fmla="*/ 836709 w 897669"/>
                <a:gd name="connsiteY9" fmla="*/ 213360 h 371278"/>
                <a:gd name="connsiteX10" fmla="*/ 882429 w 897669"/>
                <a:gd name="connsiteY10" fmla="*/ 182880 h 371278"/>
                <a:gd name="connsiteX11" fmla="*/ 897669 w 897669"/>
                <a:gd name="connsiteY11" fmla="*/ 137160 h 371278"/>
                <a:gd name="connsiteX12" fmla="*/ 836709 w 897669"/>
                <a:gd name="connsiteY12" fmla="*/ 15240 h 371278"/>
                <a:gd name="connsiteX13" fmla="*/ 790989 w 897669"/>
                <a:gd name="connsiteY13" fmla="*/ 0 h 371278"/>
                <a:gd name="connsiteX14" fmla="*/ 470949 w 897669"/>
                <a:gd name="connsiteY14" fmla="*/ 30480 h 371278"/>
                <a:gd name="connsiteX15" fmla="*/ 349029 w 897669"/>
                <a:gd name="connsiteY15" fmla="*/ 91440 h 37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7669" h="371278">
                  <a:moveTo>
                    <a:pt x="349029" y="91440"/>
                  </a:moveTo>
                  <a:cubicBezTo>
                    <a:pt x="310929" y="104140"/>
                    <a:pt x="277350" y="98603"/>
                    <a:pt x="242349" y="106680"/>
                  </a:cubicBezTo>
                  <a:cubicBezTo>
                    <a:pt x="211043" y="113904"/>
                    <a:pt x="182078" y="129368"/>
                    <a:pt x="150909" y="137160"/>
                  </a:cubicBezTo>
                  <a:lnTo>
                    <a:pt x="89949" y="152400"/>
                  </a:lnTo>
                  <a:cubicBezTo>
                    <a:pt x="52531" y="208527"/>
                    <a:pt x="0" y="238457"/>
                    <a:pt x="44229" y="304800"/>
                  </a:cubicBezTo>
                  <a:cubicBezTo>
                    <a:pt x="54389" y="320040"/>
                    <a:pt x="73566" y="327089"/>
                    <a:pt x="89949" y="335280"/>
                  </a:cubicBezTo>
                  <a:cubicBezTo>
                    <a:pt x="104317" y="342464"/>
                    <a:pt x="120429" y="345440"/>
                    <a:pt x="135669" y="350520"/>
                  </a:cubicBezTo>
                  <a:cubicBezTo>
                    <a:pt x="398602" y="341756"/>
                    <a:pt x="474497" y="371278"/>
                    <a:pt x="653829" y="320040"/>
                  </a:cubicBezTo>
                  <a:cubicBezTo>
                    <a:pt x="724242" y="299922"/>
                    <a:pt x="709121" y="298419"/>
                    <a:pt x="790989" y="243840"/>
                  </a:cubicBezTo>
                  <a:lnTo>
                    <a:pt x="836709" y="213360"/>
                  </a:lnTo>
                  <a:lnTo>
                    <a:pt x="882429" y="182880"/>
                  </a:lnTo>
                  <a:cubicBezTo>
                    <a:pt x="887509" y="167640"/>
                    <a:pt x="897669" y="153224"/>
                    <a:pt x="897669" y="137160"/>
                  </a:cubicBezTo>
                  <a:cubicBezTo>
                    <a:pt x="897669" y="78458"/>
                    <a:pt x="884548" y="47133"/>
                    <a:pt x="836709" y="15240"/>
                  </a:cubicBezTo>
                  <a:cubicBezTo>
                    <a:pt x="823343" y="6329"/>
                    <a:pt x="806229" y="5080"/>
                    <a:pt x="790989" y="0"/>
                  </a:cubicBezTo>
                  <a:cubicBezTo>
                    <a:pt x="691032" y="6247"/>
                    <a:pt x="573019" y="2643"/>
                    <a:pt x="470949" y="30480"/>
                  </a:cubicBezTo>
                  <a:cubicBezTo>
                    <a:pt x="372319" y="57379"/>
                    <a:pt x="387129" y="78740"/>
                    <a:pt x="349029" y="91440"/>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ボックス 72"/>
          <p:cNvSpPr txBox="1"/>
          <p:nvPr/>
        </p:nvSpPr>
        <p:spPr>
          <a:xfrm>
            <a:off x="1403648" y="5517232"/>
            <a:ext cx="6768752" cy="584775"/>
          </a:xfrm>
          <a:prstGeom prst="rect">
            <a:avLst/>
          </a:prstGeom>
          <a:noFill/>
        </p:spPr>
        <p:txBody>
          <a:bodyPr wrap="square" rtlCol="0">
            <a:spAutoFit/>
          </a:bodyPr>
          <a:lstStyle/>
          <a:p>
            <a:r>
              <a:rPr kumimoji="1" lang="ja-JP" altLang="en-US" sz="3200" b="1" dirty="0" smtClean="0">
                <a:solidFill>
                  <a:srgbClr val="C00000"/>
                </a:solidFill>
              </a:rPr>
              <a:t>＊</a:t>
            </a:r>
            <a:r>
              <a:rPr kumimoji="1" lang="ja-JP" altLang="en-US" sz="3200" dirty="0" smtClean="0"/>
              <a:t>動詞の理解には視座の確立が必要</a:t>
            </a:r>
            <a:endParaRPr kumimoji="1" lang="ja-JP" altLang="en-US" sz="3200" dirty="0"/>
          </a:p>
        </p:txBody>
      </p:sp>
      <p:sp>
        <p:nvSpPr>
          <p:cNvPr id="75" name="四角形吹き出し 74"/>
          <p:cNvSpPr/>
          <p:nvPr/>
        </p:nvSpPr>
        <p:spPr>
          <a:xfrm>
            <a:off x="1403648" y="2420888"/>
            <a:ext cx="1152128" cy="432048"/>
          </a:xfrm>
          <a:prstGeom prst="wedgeRectCallout">
            <a:avLst>
              <a:gd name="adj1" fmla="val 65748"/>
              <a:gd name="adj2" fmla="val 44863"/>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accent4"/>
                </a:solidFill>
              </a:rPr>
              <a:t>来いや</a:t>
            </a:r>
            <a:endParaRPr kumimoji="1" lang="ja-JP" altLang="en-US" sz="2400" b="1" dirty="0">
              <a:solidFill>
                <a:schemeClr val="accent4"/>
              </a:solidFill>
            </a:endParaRPr>
          </a:p>
        </p:txBody>
      </p:sp>
      <p:sp>
        <p:nvSpPr>
          <p:cNvPr id="76" name="四角形吹き出し 75"/>
          <p:cNvSpPr/>
          <p:nvPr/>
        </p:nvSpPr>
        <p:spPr>
          <a:xfrm>
            <a:off x="1187624" y="3356992"/>
            <a:ext cx="1080120" cy="432048"/>
          </a:xfrm>
          <a:prstGeom prst="wedgeRectCallout">
            <a:avLst>
              <a:gd name="adj1" fmla="val -66882"/>
              <a:gd name="adj2" fmla="val 44863"/>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accent4"/>
                </a:solidFill>
              </a:rPr>
              <a:t>行くぜ</a:t>
            </a:r>
            <a:endParaRPr kumimoji="1" lang="ja-JP" altLang="en-US" sz="2400" b="1" dirty="0">
              <a:solidFill>
                <a:schemeClr val="accent4"/>
              </a:solidFill>
            </a:endParaRPr>
          </a:p>
        </p:txBody>
      </p:sp>
      <p:cxnSp>
        <p:nvCxnSpPr>
          <p:cNvPr id="72" name="直線矢印コネクタ 71"/>
          <p:cNvCxnSpPr/>
          <p:nvPr/>
        </p:nvCxnSpPr>
        <p:spPr>
          <a:xfrm flipH="1">
            <a:off x="6732240" y="3861048"/>
            <a:ext cx="504056" cy="144016"/>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294908" y="3418224"/>
            <a:ext cx="1252757" cy="1594952"/>
            <a:chOff x="294908" y="3418224"/>
            <a:chExt cx="1252757" cy="1594952"/>
          </a:xfrm>
        </p:grpSpPr>
        <p:grpSp>
          <p:nvGrpSpPr>
            <p:cNvPr id="12" name="グループ化 30"/>
            <p:cNvGrpSpPr>
              <a:grpSpLocks/>
            </p:cNvGrpSpPr>
            <p:nvPr/>
          </p:nvGrpSpPr>
          <p:grpSpPr bwMode="auto">
            <a:xfrm>
              <a:off x="345579" y="3490537"/>
              <a:ext cx="1202086" cy="1522639"/>
              <a:chOff x="757494" y="2970213"/>
              <a:chExt cx="1869819" cy="2906712"/>
            </a:xfrm>
          </p:grpSpPr>
          <p:grpSp>
            <p:nvGrpSpPr>
              <p:cNvPr id="14" name="グループ化 39"/>
              <p:cNvGrpSpPr>
                <a:grpSpLocks/>
              </p:cNvGrpSpPr>
              <p:nvPr/>
            </p:nvGrpSpPr>
            <p:grpSpPr bwMode="auto">
              <a:xfrm>
                <a:off x="757494" y="2970213"/>
                <a:ext cx="1869819" cy="2906712"/>
                <a:chOff x="1547664" y="2708073"/>
                <a:chExt cx="2170138" cy="3273142"/>
              </a:xfrm>
            </p:grpSpPr>
            <p:grpSp>
              <p:nvGrpSpPr>
                <p:cNvPr id="16" name="グループ化 36"/>
                <p:cNvGrpSpPr>
                  <a:grpSpLocks/>
                </p:cNvGrpSpPr>
                <p:nvPr/>
              </p:nvGrpSpPr>
              <p:grpSpPr bwMode="auto">
                <a:xfrm>
                  <a:off x="1619223" y="2708073"/>
                  <a:ext cx="935977" cy="936716"/>
                  <a:chOff x="1619223" y="2708073"/>
                  <a:chExt cx="935977" cy="936716"/>
                </a:xfrm>
              </p:grpSpPr>
              <p:sp>
                <p:nvSpPr>
                  <p:cNvPr id="28" name="円/楕円 4"/>
                  <p:cNvSpPr/>
                  <p:nvPr/>
                </p:nvSpPr>
                <p:spPr>
                  <a:xfrm>
                    <a:off x="1619223" y="2708073"/>
                    <a:ext cx="864121" cy="936716"/>
                  </a:xfrm>
                  <a:prstGeom prst="ellipse">
                    <a:avLst/>
                  </a:prstGeom>
                  <a:solidFill>
                    <a:srgbClr val="FFCC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2195918" y="2997669"/>
                    <a:ext cx="215569" cy="21451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31" name="円/楕円 30"/>
                  <p:cNvSpPr/>
                  <p:nvPr/>
                </p:nvSpPr>
                <p:spPr>
                  <a:xfrm>
                    <a:off x="2267774" y="2997669"/>
                    <a:ext cx="143713" cy="143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flipV="1">
                    <a:off x="2483344" y="3212184"/>
                    <a:ext cx="71856" cy="73292"/>
                  </a:xfrm>
                  <a:prstGeom prst="ellipse">
                    <a:avLst/>
                  </a:prstGeom>
                  <a:solidFill>
                    <a:srgbClr val="FFCC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 name="弦 16"/>
                <p:cNvSpPr/>
                <p:nvPr/>
              </p:nvSpPr>
              <p:spPr>
                <a:xfrm rot="5400000">
                  <a:off x="1043239" y="4436343"/>
                  <a:ext cx="2087947" cy="504838"/>
                </a:xfrm>
                <a:prstGeom prst="chord">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8" name="グループ化 20"/>
                <p:cNvGrpSpPr>
                  <a:grpSpLocks/>
                </p:cNvGrpSpPr>
                <p:nvPr/>
              </p:nvGrpSpPr>
              <p:grpSpPr bwMode="auto">
                <a:xfrm>
                  <a:off x="1547664" y="3861048"/>
                  <a:ext cx="866616" cy="1872208"/>
                  <a:chOff x="1691680" y="3812990"/>
                  <a:chExt cx="866616" cy="1872208"/>
                </a:xfrm>
              </p:grpSpPr>
              <p:sp>
                <p:nvSpPr>
                  <p:cNvPr id="26" name="円弧 25"/>
                  <p:cNvSpPr/>
                  <p:nvPr/>
                </p:nvSpPr>
                <p:spPr>
                  <a:xfrm rot="21379517" flipH="1">
                    <a:off x="1750342" y="3813033"/>
                    <a:ext cx="808846" cy="1871645"/>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7" name="円/楕円 26"/>
                  <p:cNvSpPr/>
                  <p:nvPr/>
                </p:nvSpPr>
                <p:spPr>
                  <a:xfrm>
                    <a:off x="1691383" y="4796227"/>
                    <a:ext cx="143713" cy="216303"/>
                  </a:xfrm>
                  <a:prstGeom prst="ellipse">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9" name="グループ化 21"/>
                <p:cNvGrpSpPr>
                  <a:grpSpLocks/>
                </p:cNvGrpSpPr>
                <p:nvPr/>
              </p:nvGrpSpPr>
              <p:grpSpPr bwMode="auto">
                <a:xfrm rot="-4283358">
                  <a:off x="2313646" y="3253734"/>
                  <a:ext cx="1224136" cy="1584176"/>
                  <a:chOff x="1691680" y="3812990"/>
                  <a:chExt cx="866616" cy="1872208"/>
                </a:xfrm>
              </p:grpSpPr>
              <p:sp>
                <p:nvSpPr>
                  <p:cNvPr id="24" name="円弧 23"/>
                  <p:cNvSpPr/>
                  <p:nvPr/>
                </p:nvSpPr>
                <p:spPr>
                  <a:xfrm rot="21379517" flipH="1">
                    <a:off x="1745459" y="3810101"/>
                    <a:ext cx="807411" cy="1874803"/>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円/楕円 24"/>
                  <p:cNvSpPr/>
                  <p:nvPr/>
                </p:nvSpPr>
                <p:spPr>
                  <a:xfrm>
                    <a:off x="1604963" y="4761431"/>
                    <a:ext cx="216407" cy="217747"/>
                  </a:xfrm>
                  <a:prstGeom prst="ellipse">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0" name="円/楕円 19"/>
                <p:cNvSpPr/>
                <p:nvPr/>
              </p:nvSpPr>
              <p:spPr>
                <a:xfrm rot="20766828">
                  <a:off x="2562570" y="5627265"/>
                  <a:ext cx="381393" cy="20915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1" name="直線コネクタ 20"/>
                <p:cNvCxnSpPr/>
                <p:nvPr/>
              </p:nvCxnSpPr>
              <p:spPr>
                <a:xfrm>
                  <a:off x="2267774" y="4724515"/>
                  <a:ext cx="359283" cy="10082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7" idx="2"/>
                </p:cNvCxnSpPr>
                <p:nvPr/>
              </p:nvCxnSpPr>
              <p:spPr>
                <a:xfrm flipH="1">
                  <a:off x="1908492" y="4833177"/>
                  <a:ext cx="183647" cy="10443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rot="20766828">
                  <a:off x="1783203" y="5775639"/>
                  <a:ext cx="379550" cy="20557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フリーフォーム 14"/>
              <p:cNvSpPr/>
              <p:nvPr/>
            </p:nvSpPr>
            <p:spPr>
              <a:xfrm>
                <a:off x="1282700" y="3600450"/>
                <a:ext cx="195263" cy="133350"/>
              </a:xfrm>
              <a:custGeom>
                <a:avLst/>
                <a:gdLst>
                  <a:gd name="connsiteX0" fmla="*/ 196246 w 196246"/>
                  <a:gd name="connsiteY0" fmla="*/ 42098 h 133538"/>
                  <a:gd name="connsiteX1" fmla="*/ 74326 w 196246"/>
                  <a:gd name="connsiteY1" fmla="*/ 26858 h 133538"/>
                  <a:gd name="connsiteX2" fmla="*/ 13366 w 196246"/>
                  <a:gd name="connsiteY2" fmla="*/ 11618 h 133538"/>
                  <a:gd name="connsiteX3" fmla="*/ 28606 w 196246"/>
                  <a:gd name="connsiteY3" fmla="*/ 57338 h 133538"/>
                  <a:gd name="connsiteX4" fmla="*/ 59086 w 196246"/>
                  <a:gd name="connsiteY4" fmla="*/ 103058 h 133538"/>
                  <a:gd name="connsiteX5" fmla="*/ 104806 w 196246"/>
                  <a:gd name="connsiteY5" fmla="*/ 133538 h 1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46" h="133538">
                    <a:moveTo>
                      <a:pt x="196246" y="42098"/>
                    </a:moveTo>
                    <a:cubicBezTo>
                      <a:pt x="155606" y="37018"/>
                      <a:pt x="114725" y="33591"/>
                      <a:pt x="74326" y="26858"/>
                    </a:cubicBezTo>
                    <a:cubicBezTo>
                      <a:pt x="53666" y="23415"/>
                      <a:pt x="30794" y="0"/>
                      <a:pt x="13366" y="11618"/>
                    </a:cubicBezTo>
                    <a:cubicBezTo>
                      <a:pt x="0" y="20529"/>
                      <a:pt x="21422" y="42970"/>
                      <a:pt x="28606" y="57338"/>
                    </a:cubicBezTo>
                    <a:cubicBezTo>
                      <a:pt x="36797" y="73721"/>
                      <a:pt x="46134" y="90106"/>
                      <a:pt x="59086" y="103058"/>
                    </a:cubicBezTo>
                    <a:cubicBezTo>
                      <a:pt x="72038" y="116010"/>
                      <a:pt x="104806" y="133538"/>
                      <a:pt x="104806" y="13353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78" name="フリーフォーム 77"/>
            <p:cNvSpPr/>
            <p:nvPr/>
          </p:nvSpPr>
          <p:spPr>
            <a:xfrm>
              <a:off x="294908" y="3418224"/>
              <a:ext cx="532676" cy="379065"/>
            </a:xfrm>
            <a:custGeom>
              <a:avLst/>
              <a:gdLst>
                <a:gd name="connsiteX0" fmla="*/ 451852 w 497572"/>
                <a:gd name="connsiteY0" fmla="*/ 86976 h 379065"/>
                <a:gd name="connsiteX1" fmla="*/ 406132 w 497572"/>
                <a:gd name="connsiteY1" fmla="*/ 193656 h 379065"/>
                <a:gd name="connsiteX2" fmla="*/ 360412 w 497572"/>
                <a:gd name="connsiteY2" fmla="*/ 224136 h 379065"/>
                <a:gd name="connsiteX3" fmla="*/ 345172 w 497572"/>
                <a:gd name="connsiteY3" fmla="*/ 178416 h 379065"/>
                <a:gd name="connsiteX4" fmla="*/ 284212 w 497572"/>
                <a:gd name="connsiteY4" fmla="*/ 239376 h 379065"/>
                <a:gd name="connsiteX5" fmla="*/ 268972 w 497572"/>
                <a:gd name="connsiteY5" fmla="*/ 193656 h 379065"/>
                <a:gd name="connsiteX6" fmla="*/ 238492 w 497572"/>
                <a:gd name="connsiteY6" fmla="*/ 239376 h 379065"/>
                <a:gd name="connsiteX7" fmla="*/ 116572 w 497572"/>
                <a:gd name="connsiteY7" fmla="*/ 315576 h 379065"/>
                <a:gd name="connsiteX8" fmla="*/ 55612 w 497572"/>
                <a:gd name="connsiteY8" fmla="*/ 330816 h 379065"/>
                <a:gd name="connsiteX9" fmla="*/ 9892 w 497572"/>
                <a:gd name="connsiteY9" fmla="*/ 361296 h 379065"/>
                <a:gd name="connsiteX10" fmla="*/ 70852 w 497572"/>
                <a:gd name="connsiteY10" fmla="*/ 224136 h 379065"/>
                <a:gd name="connsiteX11" fmla="*/ 86092 w 497572"/>
                <a:gd name="connsiteY11" fmla="*/ 163176 h 379065"/>
                <a:gd name="connsiteX12" fmla="*/ 147052 w 497572"/>
                <a:gd name="connsiteY12" fmla="*/ 71736 h 379065"/>
                <a:gd name="connsiteX13" fmla="*/ 192772 w 497572"/>
                <a:gd name="connsiteY13" fmla="*/ 56496 h 379065"/>
                <a:gd name="connsiteX14" fmla="*/ 299452 w 497572"/>
                <a:gd name="connsiteY14" fmla="*/ 10776 h 379065"/>
                <a:gd name="connsiteX15" fmla="*/ 390892 w 497572"/>
                <a:gd name="connsiteY15" fmla="*/ 26016 h 379065"/>
                <a:gd name="connsiteX16" fmla="*/ 497572 w 497572"/>
                <a:gd name="connsiteY16" fmla="*/ 117456 h 37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572" h="379065">
                  <a:moveTo>
                    <a:pt x="451852" y="86976"/>
                  </a:moveTo>
                  <a:cubicBezTo>
                    <a:pt x="440193" y="133611"/>
                    <a:pt x="441214" y="158574"/>
                    <a:pt x="406132" y="193656"/>
                  </a:cubicBezTo>
                  <a:cubicBezTo>
                    <a:pt x="393180" y="206608"/>
                    <a:pt x="375652" y="213976"/>
                    <a:pt x="360412" y="224136"/>
                  </a:cubicBezTo>
                  <a:cubicBezTo>
                    <a:pt x="355332" y="208896"/>
                    <a:pt x="359540" y="185600"/>
                    <a:pt x="345172" y="178416"/>
                  </a:cubicBezTo>
                  <a:cubicBezTo>
                    <a:pt x="298726" y="155193"/>
                    <a:pt x="290018" y="221959"/>
                    <a:pt x="284212" y="239376"/>
                  </a:cubicBezTo>
                  <a:cubicBezTo>
                    <a:pt x="279132" y="224136"/>
                    <a:pt x="285036" y="193656"/>
                    <a:pt x="268972" y="193656"/>
                  </a:cubicBezTo>
                  <a:cubicBezTo>
                    <a:pt x="250656" y="193656"/>
                    <a:pt x="251444" y="226424"/>
                    <a:pt x="238492" y="239376"/>
                  </a:cubicBezTo>
                  <a:cubicBezTo>
                    <a:pt x="209722" y="268146"/>
                    <a:pt x="155203" y="301090"/>
                    <a:pt x="116572" y="315576"/>
                  </a:cubicBezTo>
                  <a:cubicBezTo>
                    <a:pt x="96960" y="322930"/>
                    <a:pt x="75932" y="325736"/>
                    <a:pt x="55612" y="330816"/>
                  </a:cubicBezTo>
                  <a:cubicBezTo>
                    <a:pt x="40372" y="340976"/>
                    <a:pt x="14334" y="379065"/>
                    <a:pt x="9892" y="361296"/>
                  </a:cubicBezTo>
                  <a:cubicBezTo>
                    <a:pt x="0" y="321726"/>
                    <a:pt x="48868" y="257112"/>
                    <a:pt x="70852" y="224136"/>
                  </a:cubicBezTo>
                  <a:cubicBezTo>
                    <a:pt x="75932" y="203816"/>
                    <a:pt x="76725" y="181910"/>
                    <a:pt x="86092" y="163176"/>
                  </a:cubicBezTo>
                  <a:cubicBezTo>
                    <a:pt x="102475" y="130411"/>
                    <a:pt x="112299" y="83320"/>
                    <a:pt x="147052" y="71736"/>
                  </a:cubicBezTo>
                  <a:cubicBezTo>
                    <a:pt x="162292" y="66656"/>
                    <a:pt x="178007" y="62824"/>
                    <a:pt x="192772" y="56496"/>
                  </a:cubicBezTo>
                  <a:cubicBezTo>
                    <a:pt x="324597" y="0"/>
                    <a:pt x="192230" y="46517"/>
                    <a:pt x="299452" y="10776"/>
                  </a:cubicBezTo>
                  <a:cubicBezTo>
                    <a:pt x="329932" y="15856"/>
                    <a:pt x="362369" y="14131"/>
                    <a:pt x="390892" y="26016"/>
                  </a:cubicBezTo>
                  <a:cubicBezTo>
                    <a:pt x="475853" y="61417"/>
                    <a:pt x="470889" y="64090"/>
                    <a:pt x="497572" y="117456"/>
                  </a:cubicBezTo>
                </a:path>
              </a:pathLst>
            </a:cu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0" name="四角形吹き出し 79"/>
          <p:cNvSpPr/>
          <p:nvPr/>
        </p:nvSpPr>
        <p:spPr>
          <a:xfrm>
            <a:off x="7812360" y="2420888"/>
            <a:ext cx="1152128" cy="432048"/>
          </a:xfrm>
          <a:prstGeom prst="wedgeRectCallout">
            <a:avLst>
              <a:gd name="adj1" fmla="val -34783"/>
              <a:gd name="adj2" fmla="val 87192"/>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accent4"/>
                </a:solidFill>
              </a:rPr>
              <a:t>どうぞ</a:t>
            </a:r>
            <a:endParaRPr kumimoji="1" lang="ja-JP" altLang="en-US" sz="2400" b="1" dirty="0">
              <a:solidFill>
                <a:schemeClr val="accent4"/>
              </a:solidFill>
            </a:endParaRPr>
          </a:p>
        </p:txBody>
      </p:sp>
      <p:sp>
        <p:nvSpPr>
          <p:cNvPr id="81" name="四角形吹き出し 80"/>
          <p:cNvSpPr/>
          <p:nvPr/>
        </p:nvSpPr>
        <p:spPr>
          <a:xfrm>
            <a:off x="4716016" y="2564904"/>
            <a:ext cx="1080120" cy="720080"/>
          </a:xfrm>
          <a:prstGeom prst="wedgeRectCallout">
            <a:avLst>
              <a:gd name="adj1" fmla="val 40174"/>
              <a:gd name="adj2" fmla="val 74493"/>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accent4"/>
                </a:solidFill>
              </a:rPr>
              <a:t>サンキュー</a:t>
            </a:r>
            <a:endParaRPr kumimoji="1" lang="ja-JP" altLang="en-US" sz="2400" b="1" dirty="0">
              <a:solidFill>
                <a:schemeClr val="accent4"/>
              </a:solidFill>
            </a:endParaRPr>
          </a:p>
        </p:txBody>
      </p:sp>
      <p:grpSp>
        <p:nvGrpSpPr>
          <p:cNvPr id="74" name="グループ化 73"/>
          <p:cNvGrpSpPr/>
          <p:nvPr/>
        </p:nvGrpSpPr>
        <p:grpSpPr>
          <a:xfrm>
            <a:off x="1682618" y="6204444"/>
            <a:ext cx="576064" cy="576064"/>
            <a:chOff x="1187450" y="3500438"/>
            <a:chExt cx="792163" cy="865187"/>
          </a:xfrm>
        </p:grpSpPr>
        <p:sp>
          <p:nvSpPr>
            <p:cNvPr id="77" name="Oval 25"/>
            <p:cNvSpPr>
              <a:spLocks noChangeArrowheads="1"/>
            </p:cNvSpPr>
            <p:nvPr/>
          </p:nvSpPr>
          <p:spPr bwMode="auto">
            <a:xfrm>
              <a:off x="1187450" y="3573463"/>
              <a:ext cx="792163" cy="7921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82" name="Freeform 26"/>
            <p:cNvSpPr>
              <a:spLocks/>
            </p:cNvSpPr>
            <p:nvPr/>
          </p:nvSpPr>
          <p:spPr bwMode="auto">
            <a:xfrm flipH="1">
              <a:off x="1547813" y="3500438"/>
              <a:ext cx="71437" cy="144462"/>
            </a:xfrm>
            <a:custGeom>
              <a:avLst/>
              <a:gdLst>
                <a:gd name="T0" fmla="*/ 71437 w 46"/>
                <a:gd name="T1" fmla="*/ 0 h 227"/>
                <a:gd name="T2" fmla="*/ 0 w 46"/>
                <a:gd name="T3" fmla="*/ 115824 h 227"/>
                <a:gd name="T4" fmla="*/ 71437 w 46"/>
                <a:gd name="T5" fmla="*/ 144462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0"/>
                  </a:moveTo>
                  <a:cubicBezTo>
                    <a:pt x="23" y="72"/>
                    <a:pt x="0" y="144"/>
                    <a:pt x="0" y="182"/>
                  </a:cubicBezTo>
                  <a:cubicBezTo>
                    <a:pt x="0" y="220"/>
                    <a:pt x="23" y="223"/>
                    <a:pt x="46" y="227"/>
                  </a:cubicBezTo>
                </a:path>
              </a:pathLst>
            </a:custGeom>
            <a:noFill/>
            <a:ln w="57150">
              <a:solidFill>
                <a:schemeClr val="tx1"/>
              </a:solidFill>
              <a:round/>
              <a:headEnd/>
              <a:tailEnd/>
            </a:ln>
          </p:spPr>
          <p:txBody>
            <a:bodyPr/>
            <a:lstStyle/>
            <a:p>
              <a:endParaRPr lang="ja-JP" altLang="en-US"/>
            </a:p>
          </p:txBody>
        </p:sp>
      </p:grpSp>
      <p:sp>
        <p:nvSpPr>
          <p:cNvPr id="83" name="テキスト ボックス 82"/>
          <p:cNvSpPr txBox="1"/>
          <p:nvPr/>
        </p:nvSpPr>
        <p:spPr>
          <a:xfrm>
            <a:off x="2533842" y="6195733"/>
            <a:ext cx="5976664" cy="584775"/>
          </a:xfrm>
          <a:prstGeom prst="rect">
            <a:avLst/>
          </a:prstGeom>
          <a:solidFill>
            <a:srgbClr val="F8F8F8"/>
          </a:solidFill>
        </p:spPr>
        <p:txBody>
          <a:bodyPr wrap="square" rtlCol="0">
            <a:spAutoFit/>
          </a:bodyPr>
          <a:lstStyle/>
          <a:p>
            <a:r>
              <a:rPr lang="ja-JP" altLang="en-US" sz="3200" dirty="0" smtClean="0"/>
              <a:t>モノ（名詞）は、どこから見ても同じ</a:t>
            </a:r>
            <a:endParaRPr kumimoji="1" lang="ja-JP" altLang="en-US" sz="3200" dirty="0"/>
          </a:p>
        </p:txBody>
      </p:sp>
      <p:cxnSp>
        <p:nvCxnSpPr>
          <p:cNvPr id="84" name="直線コネクタ 83"/>
          <p:cNvCxnSpPr/>
          <p:nvPr/>
        </p:nvCxnSpPr>
        <p:spPr>
          <a:xfrm>
            <a:off x="395536" y="6165304"/>
            <a:ext cx="856895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par>
                                <p:cTn id="13" presetID="9"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dissolv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dissolve">
                                      <p:cBhvr>
                                        <p:cTn id="33" dur="500"/>
                                        <p:tgtEl>
                                          <p:spTgt spid="7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dissolve">
                                      <p:cBhvr>
                                        <p:cTn id="38" dur="500"/>
                                        <p:tgtEl>
                                          <p:spTgt spid="7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08545"/>
                                        </p:tgtEl>
                                        <p:attrNameLst>
                                          <p:attrName>style.visibility</p:attrName>
                                        </p:attrNameLst>
                                      </p:cBhvr>
                                      <p:to>
                                        <p:strVal val="visible"/>
                                      </p:to>
                                    </p:set>
                                    <p:animEffect transition="in" filter="dissolve">
                                      <p:cBhvr>
                                        <p:cTn id="51" dur="500"/>
                                        <p:tgtEl>
                                          <p:spTgt spid="108545"/>
                                        </p:tgtEl>
                                      </p:cBhvr>
                                    </p:animEffect>
                                  </p:childTnLst>
                                </p:cTn>
                              </p:par>
                              <p:par>
                                <p:cTn id="52" presetID="9" presetClass="entr" presetSubtype="0" fill="hold" nodeType="with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dissolve">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dissolv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dissolve">
                                      <p:cBhvr>
                                        <p:cTn id="69" dur="500"/>
                                        <p:tgtEl>
                                          <p:spTgt spid="81"/>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dissolve">
                                      <p:cBhvr>
                                        <p:cTn id="74" dur="500"/>
                                        <p:tgtEl>
                                          <p:spTgt spid="80"/>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dissolve">
                                      <p:cBhvr>
                                        <p:cTn id="79" dur="500"/>
                                        <p:tgtEl>
                                          <p:spTgt spid="73"/>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dissolve">
                                      <p:cBhvr>
                                        <p:cTn id="84" dur="500"/>
                                        <p:tgtEl>
                                          <p:spTgt spid="84"/>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dissolve">
                                      <p:cBhvr>
                                        <p:cTn id="87" dur="500"/>
                                        <p:tgtEl>
                                          <p:spTgt spid="83"/>
                                        </p:tgtEl>
                                      </p:cBhvr>
                                    </p:animEffect>
                                  </p:childTnLst>
                                </p:cTn>
                              </p:par>
                              <p:par>
                                <p:cTn id="88" presetID="9" presetClass="entr" presetSubtype="0" fill="hold"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dissolve">
                                      <p:cBhvr>
                                        <p:cTn id="9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9" grpId="0" animBg="1"/>
      <p:bldP spid="11" grpId="0" animBg="1"/>
      <p:bldP spid="33" grpId="0" animBg="1"/>
      <p:bldP spid="73" grpId="0"/>
      <p:bldP spid="75" grpId="0" animBg="1"/>
      <p:bldP spid="76" grpId="0" animBg="1"/>
      <p:bldP spid="80" grpId="0" animBg="1"/>
      <p:bldP spid="81" grpId="0" animBg="1"/>
      <p:bldP spid="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3"/>
          <p:cNvSpPr txBox="1">
            <a:spLocks noChangeArrowheads="1"/>
          </p:cNvSpPr>
          <p:nvPr/>
        </p:nvSpPr>
        <p:spPr bwMode="auto">
          <a:xfrm>
            <a:off x="1547664" y="260648"/>
            <a:ext cx="6120680" cy="708025"/>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square">
            <a:spAutoFit/>
          </a:bodyPr>
          <a:lstStyle/>
          <a:p>
            <a:r>
              <a:rPr lang="ja-JP" altLang="en-US" sz="4000" dirty="0"/>
              <a:t>今回のテーマを選んだ</a:t>
            </a:r>
            <a:r>
              <a:rPr lang="ja-JP" altLang="en-US" sz="4000" dirty="0" smtClean="0"/>
              <a:t>理由</a:t>
            </a:r>
            <a:endParaRPr lang="ja-JP" altLang="en-US" sz="4000" dirty="0"/>
          </a:p>
        </p:txBody>
      </p:sp>
      <p:sp>
        <p:nvSpPr>
          <p:cNvPr id="4099" name="テキスト ボックス 4"/>
          <p:cNvSpPr txBox="1">
            <a:spLocks noChangeArrowheads="1"/>
          </p:cNvSpPr>
          <p:nvPr/>
        </p:nvSpPr>
        <p:spPr bwMode="auto">
          <a:xfrm>
            <a:off x="683568" y="1916832"/>
            <a:ext cx="7848872" cy="1323439"/>
          </a:xfrm>
          <a:prstGeom prst="rect">
            <a:avLst/>
          </a:prstGeom>
          <a:blipFill dpi="0" rotWithShape="1">
            <a:blip r:embed="rId3" cstate="print"/>
            <a:srcRect/>
            <a:tile tx="0" ty="0" sx="100000" sy="100000" flip="none" algn="tl"/>
          </a:blipFill>
          <a:ln w="9525">
            <a:noFill/>
            <a:miter lim="800000"/>
            <a:headEnd/>
            <a:tailEnd/>
          </a:ln>
        </p:spPr>
        <p:txBody>
          <a:bodyPr wrap="square">
            <a:spAutoFit/>
          </a:bodyPr>
          <a:lstStyle/>
          <a:p>
            <a:r>
              <a:rPr lang="ja-JP" altLang="en-US" sz="4000" dirty="0" smtClean="0"/>
              <a:t>　発達障害の子どもの</a:t>
            </a:r>
            <a:endParaRPr lang="en-US" altLang="ja-JP" sz="4000" dirty="0" smtClean="0"/>
          </a:p>
          <a:p>
            <a:r>
              <a:rPr lang="ja-JP" altLang="en-US" sz="4000" dirty="0" smtClean="0"/>
              <a:t>　　　　　　　　動詞の習得の難しさ</a:t>
            </a:r>
            <a:endParaRPr lang="ja-JP" altLang="en-US" sz="4000" dirty="0"/>
          </a:p>
        </p:txBody>
      </p:sp>
      <p:sp>
        <p:nvSpPr>
          <p:cNvPr id="4101" name="テキスト ボックス 7"/>
          <p:cNvSpPr txBox="1">
            <a:spLocks noChangeArrowheads="1"/>
          </p:cNvSpPr>
          <p:nvPr/>
        </p:nvSpPr>
        <p:spPr bwMode="auto">
          <a:xfrm>
            <a:off x="323528" y="3861048"/>
            <a:ext cx="8496944" cy="1200329"/>
          </a:xfrm>
          <a:prstGeom prst="rect">
            <a:avLst/>
          </a:prstGeom>
          <a:noFill/>
          <a:ln w="9525">
            <a:noFill/>
            <a:miter lim="800000"/>
            <a:headEnd/>
            <a:tailEnd/>
          </a:ln>
        </p:spPr>
        <p:txBody>
          <a:bodyPr wrap="square">
            <a:spAutoFit/>
          </a:bodyPr>
          <a:lstStyle/>
          <a:p>
            <a:r>
              <a:rPr lang="ja-JP" altLang="en-US" sz="3600" dirty="0" smtClean="0"/>
              <a:t>　ことばのテーブルに来ている子どもは、</a:t>
            </a:r>
            <a:endParaRPr lang="en-US" altLang="ja-JP" sz="3600" dirty="0" smtClean="0"/>
          </a:p>
          <a:p>
            <a:r>
              <a:rPr lang="ja-JP" altLang="en-US" sz="3600" dirty="0" smtClean="0"/>
              <a:t>　　　　　さまざまな動詞の問題を抱えている</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844824"/>
            <a:ext cx="1296144" cy="707886"/>
          </a:xfrm>
          <a:prstGeom prst="rect">
            <a:avLst/>
          </a:prstGeom>
          <a:solidFill>
            <a:srgbClr val="FFFF66"/>
          </a:solidFill>
          <a:effectLst>
            <a:outerShdw blurRad="50800" dist="38100" dir="2700000" algn="tl" rotWithShape="0">
              <a:prstClr val="black">
                <a:alpha val="40000"/>
              </a:prstClr>
            </a:outerShdw>
          </a:effectLst>
        </p:spPr>
        <p:txBody>
          <a:bodyPr wrap="square" rtlCol="0">
            <a:spAutoFit/>
          </a:bodyPr>
          <a:lstStyle/>
          <a:p>
            <a:r>
              <a:rPr kumimoji="1" lang="ja-JP" altLang="en-US" sz="4000" dirty="0" smtClean="0"/>
              <a:t>喜ぶ</a:t>
            </a:r>
            <a:endParaRPr kumimoji="1" lang="ja-JP" altLang="en-US" sz="4000" dirty="0"/>
          </a:p>
        </p:txBody>
      </p:sp>
      <p:sp>
        <p:nvSpPr>
          <p:cNvPr id="7" name="テキスト ボックス 6"/>
          <p:cNvSpPr txBox="1"/>
          <p:nvPr/>
        </p:nvSpPr>
        <p:spPr>
          <a:xfrm>
            <a:off x="971600" y="3284984"/>
            <a:ext cx="1296144" cy="707886"/>
          </a:xfrm>
          <a:prstGeom prst="rect">
            <a:avLst/>
          </a:prstGeom>
          <a:solidFill>
            <a:srgbClr val="FFFF66"/>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t>怒る</a:t>
            </a:r>
            <a:endParaRPr kumimoji="1" lang="ja-JP" altLang="en-US" sz="4000" dirty="0"/>
          </a:p>
        </p:txBody>
      </p:sp>
      <p:sp>
        <p:nvSpPr>
          <p:cNvPr id="11" name="テキスト ボックス 10"/>
          <p:cNvSpPr txBox="1"/>
          <p:nvPr/>
        </p:nvSpPr>
        <p:spPr>
          <a:xfrm>
            <a:off x="755576" y="404664"/>
            <a:ext cx="7992888" cy="70788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rgbClr val="C00000"/>
                </a:solidFill>
              </a:rPr>
              <a:t>●</a:t>
            </a:r>
            <a:r>
              <a:rPr lang="ja-JP" altLang="en-US" sz="4000" dirty="0" smtClean="0"/>
              <a:t>動詞は心の動きを表すものがある</a:t>
            </a:r>
            <a:endParaRPr kumimoji="1" lang="ja-JP" altLang="en-US" sz="4000" dirty="0"/>
          </a:p>
        </p:txBody>
      </p:sp>
      <p:sp>
        <p:nvSpPr>
          <p:cNvPr id="8" name="テキスト ボックス 7"/>
          <p:cNvSpPr txBox="1"/>
          <p:nvPr/>
        </p:nvSpPr>
        <p:spPr>
          <a:xfrm>
            <a:off x="971600" y="4797152"/>
            <a:ext cx="1296144" cy="707886"/>
          </a:xfrm>
          <a:prstGeom prst="rect">
            <a:avLst/>
          </a:prstGeom>
          <a:solidFill>
            <a:srgbClr val="FFFF66"/>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t>驚く</a:t>
            </a:r>
            <a:endParaRPr kumimoji="1" lang="ja-JP" altLang="en-US" sz="4000" dirty="0"/>
          </a:p>
        </p:txBody>
      </p:sp>
      <p:grpSp>
        <p:nvGrpSpPr>
          <p:cNvPr id="24" name="グループ化 19"/>
          <p:cNvGrpSpPr>
            <a:grpSpLocks/>
          </p:cNvGrpSpPr>
          <p:nvPr/>
        </p:nvGrpSpPr>
        <p:grpSpPr bwMode="auto">
          <a:xfrm>
            <a:off x="6804248" y="4437112"/>
            <a:ext cx="1152128" cy="1152128"/>
            <a:chOff x="3924300" y="4365625"/>
            <a:chExt cx="1512888" cy="1727200"/>
          </a:xfrm>
        </p:grpSpPr>
        <p:grpSp>
          <p:nvGrpSpPr>
            <p:cNvPr id="25" name="グループ化 18"/>
            <p:cNvGrpSpPr>
              <a:grpSpLocks/>
            </p:cNvGrpSpPr>
            <p:nvPr/>
          </p:nvGrpSpPr>
          <p:grpSpPr bwMode="auto">
            <a:xfrm>
              <a:off x="3924300" y="4365625"/>
              <a:ext cx="1512888" cy="1727200"/>
              <a:chOff x="3924300" y="4365625"/>
              <a:chExt cx="1512888" cy="1727200"/>
            </a:xfrm>
          </p:grpSpPr>
          <p:sp>
            <p:nvSpPr>
              <p:cNvPr id="28" name="Freeform 2"/>
              <p:cNvSpPr>
                <a:spLocks/>
              </p:cNvSpPr>
              <p:nvPr/>
            </p:nvSpPr>
            <p:spPr bwMode="auto">
              <a:xfrm rot="3744376">
                <a:off x="4365625" y="4211638"/>
                <a:ext cx="720725" cy="1028700"/>
              </a:xfrm>
              <a:custGeom>
                <a:avLst/>
                <a:gdLst>
                  <a:gd name="T0" fmla="*/ 720725 w 500"/>
                  <a:gd name="T1" fmla="*/ 86422 h 738"/>
                  <a:gd name="T2" fmla="*/ 676040 w 500"/>
                  <a:gd name="T3" fmla="*/ 43211 h 738"/>
                  <a:gd name="T4" fmla="*/ 531895 w 500"/>
                  <a:gd name="T5" fmla="*/ 0 h 738"/>
                  <a:gd name="T6" fmla="*/ 311353 w 500"/>
                  <a:gd name="T7" fmla="*/ 43211 h 738"/>
                  <a:gd name="T8" fmla="*/ 299822 w 500"/>
                  <a:gd name="T9" fmla="*/ 75271 h 738"/>
                  <a:gd name="T10" fmla="*/ 354597 w 500"/>
                  <a:gd name="T11" fmla="*/ 86422 h 738"/>
                  <a:gd name="T12" fmla="*/ 288290 w 500"/>
                  <a:gd name="T13" fmla="*/ 129633 h 738"/>
                  <a:gd name="T14" fmla="*/ 255137 w 500"/>
                  <a:gd name="T15" fmla="*/ 203510 h 738"/>
                  <a:gd name="T16" fmla="*/ 221983 w 500"/>
                  <a:gd name="T17" fmla="*/ 225812 h 738"/>
                  <a:gd name="T18" fmla="*/ 155677 w 500"/>
                  <a:gd name="T19" fmla="*/ 267629 h 738"/>
                  <a:gd name="T20" fmla="*/ 44685 w 500"/>
                  <a:gd name="T21" fmla="*/ 374960 h 738"/>
                  <a:gd name="T22" fmla="*/ 0 w 500"/>
                  <a:gd name="T23" fmla="*/ 493441 h 738"/>
                  <a:gd name="T24" fmla="*/ 11532 w 500"/>
                  <a:gd name="T25" fmla="*/ 621680 h 738"/>
                  <a:gd name="T26" fmla="*/ 23063 w 500"/>
                  <a:gd name="T27" fmla="*/ 942278 h 738"/>
                  <a:gd name="T28" fmla="*/ 34595 w 500"/>
                  <a:gd name="T29" fmla="*/ 1006398 h 738"/>
                  <a:gd name="T30" fmla="*/ 100902 w 500"/>
                  <a:gd name="T31" fmla="*/ 1028700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29"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0"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1" name="Oval 7"/>
              <p:cNvSpPr>
                <a:spLocks noChangeArrowheads="1"/>
              </p:cNvSpPr>
              <p:nvPr/>
            </p:nvSpPr>
            <p:spPr bwMode="auto">
              <a:xfrm>
                <a:off x="4260497" y="4868863"/>
                <a:ext cx="168097" cy="2079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2" name="Oval 8"/>
              <p:cNvSpPr>
                <a:spLocks noChangeArrowheads="1"/>
              </p:cNvSpPr>
              <p:nvPr/>
            </p:nvSpPr>
            <p:spPr bwMode="auto">
              <a:xfrm>
                <a:off x="4344547" y="5381625"/>
                <a:ext cx="672393" cy="508000"/>
              </a:xfrm>
              <a:prstGeom prst="ellipse">
                <a:avLst/>
              </a:prstGeom>
              <a:solidFill>
                <a:srgbClr val="FF9900"/>
              </a:solidFill>
              <a:ln w="9525">
                <a:solidFill>
                  <a:schemeClr val="tx1"/>
                </a:solidFill>
                <a:round/>
                <a:headEnd/>
                <a:tailEnd/>
              </a:ln>
            </p:spPr>
            <p:txBody>
              <a:bodyPr wrap="none" anchor="ctr"/>
              <a:lstStyle/>
              <a:p>
                <a:endParaRPr lang="ja-JP" altLang="en-US"/>
              </a:p>
            </p:txBody>
          </p:sp>
          <p:sp>
            <p:nvSpPr>
              <p:cNvPr id="33" name="Oval 9"/>
              <p:cNvSpPr>
                <a:spLocks noChangeArrowheads="1"/>
              </p:cNvSpPr>
              <p:nvPr/>
            </p:nvSpPr>
            <p:spPr bwMode="auto">
              <a:xfrm flipV="1">
                <a:off x="4643438" y="5178425"/>
                <a:ext cx="53364" cy="122238"/>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26"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7" name="Oval 15"/>
            <p:cNvSpPr>
              <a:spLocks noChangeArrowheads="1"/>
            </p:cNvSpPr>
            <p:nvPr/>
          </p:nvSpPr>
          <p:spPr bwMode="auto">
            <a:xfrm>
              <a:off x="4848843" y="4873625"/>
              <a:ext cx="168099" cy="203200"/>
            </a:xfrm>
            <a:prstGeom prst="ellipse">
              <a:avLst/>
            </a:prstGeom>
            <a:solidFill>
              <a:schemeClr val="tx1"/>
            </a:solidFill>
            <a:ln w="9525">
              <a:solidFill>
                <a:schemeClr val="tx1"/>
              </a:solidFill>
              <a:round/>
              <a:headEnd/>
              <a:tailEnd/>
            </a:ln>
          </p:spPr>
          <p:txBody>
            <a:bodyPr wrap="none" anchor="ctr"/>
            <a:lstStyle/>
            <a:p>
              <a:endParaRPr lang="ja-JP" altLang="en-US"/>
            </a:p>
          </p:txBody>
        </p:sp>
      </p:grpSp>
      <p:grpSp>
        <p:nvGrpSpPr>
          <p:cNvPr id="59" name="グループ化 58"/>
          <p:cNvGrpSpPr/>
          <p:nvPr/>
        </p:nvGrpSpPr>
        <p:grpSpPr>
          <a:xfrm>
            <a:off x="6732240" y="3068960"/>
            <a:ext cx="1224136" cy="1293481"/>
            <a:chOff x="5318200" y="2276872"/>
            <a:chExt cx="1270024" cy="1386101"/>
          </a:xfrm>
        </p:grpSpPr>
        <p:grpSp>
          <p:nvGrpSpPr>
            <p:cNvPr id="34" name="グループ化 33"/>
            <p:cNvGrpSpPr/>
            <p:nvPr/>
          </p:nvGrpSpPr>
          <p:grpSpPr>
            <a:xfrm>
              <a:off x="5364088" y="2276872"/>
              <a:ext cx="1224136" cy="1296144"/>
              <a:chOff x="4283968" y="2420888"/>
              <a:chExt cx="1368152" cy="1439168"/>
            </a:xfrm>
          </p:grpSpPr>
          <p:grpSp>
            <p:nvGrpSpPr>
              <p:cNvPr id="35" name="グループ化 19"/>
              <p:cNvGrpSpPr>
                <a:grpSpLocks/>
              </p:cNvGrpSpPr>
              <p:nvPr/>
            </p:nvGrpSpPr>
            <p:grpSpPr bwMode="auto">
              <a:xfrm>
                <a:off x="4283968" y="2420888"/>
                <a:ext cx="1368152" cy="1439168"/>
                <a:chOff x="3924300" y="4365625"/>
                <a:chExt cx="1512888" cy="1727200"/>
              </a:xfrm>
            </p:grpSpPr>
            <p:grpSp>
              <p:nvGrpSpPr>
                <p:cNvPr id="38" name="グループ化 18"/>
                <p:cNvGrpSpPr>
                  <a:grpSpLocks/>
                </p:cNvGrpSpPr>
                <p:nvPr/>
              </p:nvGrpSpPr>
              <p:grpSpPr bwMode="auto">
                <a:xfrm>
                  <a:off x="3924300" y="4365625"/>
                  <a:ext cx="1512888" cy="1727200"/>
                  <a:chOff x="3924300" y="4365625"/>
                  <a:chExt cx="1512888" cy="1727200"/>
                </a:xfrm>
              </p:grpSpPr>
              <p:sp>
                <p:nvSpPr>
                  <p:cNvPr id="41" name="Freeform 2"/>
                  <p:cNvSpPr>
                    <a:spLocks/>
                  </p:cNvSpPr>
                  <p:nvPr/>
                </p:nvSpPr>
                <p:spPr bwMode="auto">
                  <a:xfrm rot="3744376">
                    <a:off x="4365625" y="4211638"/>
                    <a:ext cx="720725" cy="1028700"/>
                  </a:xfrm>
                  <a:custGeom>
                    <a:avLst/>
                    <a:gdLst>
                      <a:gd name="T0" fmla="*/ 720725 w 500"/>
                      <a:gd name="T1" fmla="*/ 86422 h 738"/>
                      <a:gd name="T2" fmla="*/ 676040 w 500"/>
                      <a:gd name="T3" fmla="*/ 43211 h 738"/>
                      <a:gd name="T4" fmla="*/ 531895 w 500"/>
                      <a:gd name="T5" fmla="*/ 0 h 738"/>
                      <a:gd name="T6" fmla="*/ 311353 w 500"/>
                      <a:gd name="T7" fmla="*/ 43211 h 738"/>
                      <a:gd name="T8" fmla="*/ 299822 w 500"/>
                      <a:gd name="T9" fmla="*/ 75271 h 738"/>
                      <a:gd name="T10" fmla="*/ 354597 w 500"/>
                      <a:gd name="T11" fmla="*/ 86422 h 738"/>
                      <a:gd name="T12" fmla="*/ 288290 w 500"/>
                      <a:gd name="T13" fmla="*/ 129633 h 738"/>
                      <a:gd name="T14" fmla="*/ 255137 w 500"/>
                      <a:gd name="T15" fmla="*/ 203510 h 738"/>
                      <a:gd name="T16" fmla="*/ 221983 w 500"/>
                      <a:gd name="T17" fmla="*/ 225812 h 738"/>
                      <a:gd name="T18" fmla="*/ 155677 w 500"/>
                      <a:gd name="T19" fmla="*/ 267629 h 738"/>
                      <a:gd name="T20" fmla="*/ 44685 w 500"/>
                      <a:gd name="T21" fmla="*/ 374960 h 738"/>
                      <a:gd name="T22" fmla="*/ 0 w 500"/>
                      <a:gd name="T23" fmla="*/ 493441 h 738"/>
                      <a:gd name="T24" fmla="*/ 11532 w 500"/>
                      <a:gd name="T25" fmla="*/ 621680 h 738"/>
                      <a:gd name="T26" fmla="*/ 23063 w 500"/>
                      <a:gd name="T27" fmla="*/ 942278 h 738"/>
                      <a:gd name="T28" fmla="*/ 34595 w 500"/>
                      <a:gd name="T29" fmla="*/ 1006398 h 738"/>
                      <a:gd name="T30" fmla="*/ 100902 w 500"/>
                      <a:gd name="T31" fmla="*/ 1028700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42"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3"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4"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39"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0" name="Oval 15"/>
                <p:cNvSpPr>
                  <a:spLocks noChangeArrowheads="1"/>
                </p:cNvSpPr>
                <p:nvPr/>
              </p:nvSpPr>
              <p:spPr bwMode="auto">
                <a:xfrm>
                  <a:off x="4859338" y="4868863"/>
                  <a:ext cx="100096" cy="274538"/>
                </a:xfrm>
                <a:prstGeom prst="ellipse">
                  <a:avLst/>
                </a:prstGeom>
                <a:solidFill>
                  <a:schemeClr val="tx1"/>
                </a:solidFill>
                <a:ln w="9525">
                  <a:solidFill>
                    <a:schemeClr val="tx1"/>
                  </a:solidFill>
                  <a:round/>
                  <a:headEnd/>
                  <a:tailEnd/>
                </a:ln>
              </p:spPr>
              <p:txBody>
                <a:bodyPr wrap="none" anchor="ctr"/>
                <a:lstStyle/>
                <a:p>
                  <a:endParaRPr lang="ja-JP" altLang="en-US"/>
                </a:p>
              </p:txBody>
            </p:sp>
          </p:grpSp>
          <p:sp>
            <p:nvSpPr>
              <p:cNvPr id="37" name="Oval 15"/>
              <p:cNvSpPr>
                <a:spLocks noChangeArrowheads="1"/>
              </p:cNvSpPr>
              <p:nvPr/>
            </p:nvSpPr>
            <p:spPr bwMode="auto">
              <a:xfrm>
                <a:off x="4644008" y="2852936"/>
                <a:ext cx="90520" cy="228755"/>
              </a:xfrm>
              <a:prstGeom prst="ellipse">
                <a:avLst/>
              </a:prstGeom>
              <a:solidFill>
                <a:schemeClr val="tx1"/>
              </a:solidFill>
              <a:ln w="9525">
                <a:solidFill>
                  <a:schemeClr val="tx1"/>
                </a:solidFill>
                <a:round/>
                <a:headEnd/>
                <a:tailEnd/>
              </a:ln>
            </p:spPr>
            <p:txBody>
              <a:bodyPr wrap="none" anchor="ctr"/>
              <a:lstStyle/>
              <a:p>
                <a:endParaRPr lang="ja-JP" altLang="en-US"/>
              </a:p>
            </p:txBody>
          </p:sp>
        </p:grpSp>
        <p:cxnSp>
          <p:nvCxnSpPr>
            <p:cNvPr id="46" name="直線コネクタ 45"/>
            <p:cNvCxnSpPr/>
            <p:nvPr/>
          </p:nvCxnSpPr>
          <p:spPr>
            <a:xfrm>
              <a:off x="5796136" y="2492896"/>
              <a:ext cx="14401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6012160" y="2492896"/>
              <a:ext cx="14401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円弧 55"/>
            <p:cNvSpPr/>
            <p:nvPr/>
          </p:nvSpPr>
          <p:spPr>
            <a:xfrm rot="20162601">
              <a:off x="5318200" y="3325895"/>
              <a:ext cx="982384" cy="33707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2" name="グループ化 61"/>
          <p:cNvGrpSpPr/>
          <p:nvPr/>
        </p:nvGrpSpPr>
        <p:grpSpPr>
          <a:xfrm>
            <a:off x="3491880" y="2708920"/>
            <a:ext cx="1800200" cy="1944216"/>
            <a:chOff x="3923928" y="2780928"/>
            <a:chExt cx="1800200" cy="1944216"/>
          </a:xfrm>
        </p:grpSpPr>
        <p:grpSp>
          <p:nvGrpSpPr>
            <p:cNvPr id="23" name="グループ化 22"/>
            <p:cNvGrpSpPr/>
            <p:nvPr/>
          </p:nvGrpSpPr>
          <p:grpSpPr>
            <a:xfrm>
              <a:off x="4139952" y="2996952"/>
              <a:ext cx="1368152" cy="1439168"/>
              <a:chOff x="4283968" y="2420888"/>
              <a:chExt cx="1368152" cy="1439168"/>
            </a:xfrm>
          </p:grpSpPr>
          <p:grpSp>
            <p:nvGrpSpPr>
              <p:cNvPr id="9" name="グループ化 19"/>
              <p:cNvGrpSpPr>
                <a:grpSpLocks/>
              </p:cNvGrpSpPr>
              <p:nvPr/>
            </p:nvGrpSpPr>
            <p:grpSpPr bwMode="auto">
              <a:xfrm>
                <a:off x="4283968" y="2420888"/>
                <a:ext cx="1368152" cy="1439168"/>
                <a:chOff x="3924300" y="4365625"/>
                <a:chExt cx="1512888" cy="1727200"/>
              </a:xfrm>
            </p:grpSpPr>
            <p:grpSp>
              <p:nvGrpSpPr>
                <p:cNvPr id="10" name="グループ化 18"/>
                <p:cNvGrpSpPr>
                  <a:grpSpLocks/>
                </p:cNvGrpSpPr>
                <p:nvPr/>
              </p:nvGrpSpPr>
              <p:grpSpPr bwMode="auto">
                <a:xfrm>
                  <a:off x="3924300" y="4365625"/>
                  <a:ext cx="1512888" cy="1727200"/>
                  <a:chOff x="3924300" y="4365625"/>
                  <a:chExt cx="1512888" cy="1727200"/>
                </a:xfrm>
              </p:grpSpPr>
              <p:sp>
                <p:nvSpPr>
                  <p:cNvPr id="14" name="Freeform 2"/>
                  <p:cNvSpPr>
                    <a:spLocks/>
                  </p:cNvSpPr>
                  <p:nvPr/>
                </p:nvSpPr>
                <p:spPr bwMode="auto">
                  <a:xfrm rot="3744376">
                    <a:off x="4365625" y="4211638"/>
                    <a:ext cx="720725" cy="1028700"/>
                  </a:xfrm>
                  <a:custGeom>
                    <a:avLst/>
                    <a:gdLst>
                      <a:gd name="T0" fmla="*/ 720725 w 500"/>
                      <a:gd name="T1" fmla="*/ 86422 h 738"/>
                      <a:gd name="T2" fmla="*/ 676040 w 500"/>
                      <a:gd name="T3" fmla="*/ 43211 h 738"/>
                      <a:gd name="T4" fmla="*/ 531895 w 500"/>
                      <a:gd name="T5" fmla="*/ 0 h 738"/>
                      <a:gd name="T6" fmla="*/ 311353 w 500"/>
                      <a:gd name="T7" fmla="*/ 43211 h 738"/>
                      <a:gd name="T8" fmla="*/ 299822 w 500"/>
                      <a:gd name="T9" fmla="*/ 75271 h 738"/>
                      <a:gd name="T10" fmla="*/ 354597 w 500"/>
                      <a:gd name="T11" fmla="*/ 86422 h 738"/>
                      <a:gd name="T12" fmla="*/ 288290 w 500"/>
                      <a:gd name="T13" fmla="*/ 129633 h 738"/>
                      <a:gd name="T14" fmla="*/ 255137 w 500"/>
                      <a:gd name="T15" fmla="*/ 203510 h 738"/>
                      <a:gd name="T16" fmla="*/ 221983 w 500"/>
                      <a:gd name="T17" fmla="*/ 225812 h 738"/>
                      <a:gd name="T18" fmla="*/ 155677 w 500"/>
                      <a:gd name="T19" fmla="*/ 267629 h 738"/>
                      <a:gd name="T20" fmla="*/ 44685 w 500"/>
                      <a:gd name="T21" fmla="*/ 374960 h 738"/>
                      <a:gd name="T22" fmla="*/ 0 w 500"/>
                      <a:gd name="T23" fmla="*/ 493441 h 738"/>
                      <a:gd name="T24" fmla="*/ 11532 w 500"/>
                      <a:gd name="T25" fmla="*/ 621680 h 738"/>
                      <a:gd name="T26" fmla="*/ 23063 w 500"/>
                      <a:gd name="T27" fmla="*/ 942278 h 738"/>
                      <a:gd name="T28" fmla="*/ 34595 w 500"/>
                      <a:gd name="T29" fmla="*/ 1006398 h 738"/>
                      <a:gd name="T30" fmla="*/ 100902 w 500"/>
                      <a:gd name="T31" fmla="*/ 1028700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5"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9"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12"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3" name="Oval 15"/>
                <p:cNvSpPr>
                  <a:spLocks noChangeArrowheads="1"/>
                </p:cNvSpPr>
                <p:nvPr/>
              </p:nvSpPr>
              <p:spPr bwMode="auto">
                <a:xfrm>
                  <a:off x="4859338" y="4868863"/>
                  <a:ext cx="100096" cy="274538"/>
                </a:xfrm>
                <a:prstGeom prst="ellipse">
                  <a:avLst/>
                </a:prstGeom>
                <a:solidFill>
                  <a:schemeClr val="tx1"/>
                </a:solidFill>
                <a:ln w="9525">
                  <a:solidFill>
                    <a:schemeClr val="tx1"/>
                  </a:solidFill>
                  <a:round/>
                  <a:headEnd/>
                  <a:tailEnd/>
                </a:ln>
              </p:spPr>
              <p:txBody>
                <a:bodyPr wrap="none" anchor="ctr"/>
                <a:lstStyle/>
                <a:p>
                  <a:endParaRPr lang="ja-JP" altLang="en-US"/>
                </a:p>
              </p:txBody>
            </p:sp>
          </p:grpSp>
          <p:cxnSp>
            <p:nvCxnSpPr>
              <p:cNvPr id="21" name="直線コネクタ 20"/>
              <p:cNvCxnSpPr/>
              <p:nvPr/>
            </p:nvCxnSpPr>
            <p:spPr>
              <a:xfrm>
                <a:off x="4716016" y="3573016"/>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15"/>
              <p:cNvSpPr>
                <a:spLocks noChangeArrowheads="1"/>
              </p:cNvSpPr>
              <p:nvPr/>
            </p:nvSpPr>
            <p:spPr bwMode="auto">
              <a:xfrm>
                <a:off x="4644008" y="2852936"/>
                <a:ext cx="90520" cy="228755"/>
              </a:xfrm>
              <a:prstGeom prst="ellipse">
                <a:avLst/>
              </a:prstGeom>
              <a:solidFill>
                <a:schemeClr val="tx1"/>
              </a:solidFill>
              <a:ln w="9525">
                <a:solidFill>
                  <a:schemeClr val="tx1"/>
                </a:solidFill>
                <a:round/>
                <a:headEnd/>
                <a:tailEnd/>
              </a:ln>
            </p:spPr>
            <p:txBody>
              <a:bodyPr wrap="none" anchor="ctr"/>
              <a:lstStyle/>
              <a:p>
                <a:endParaRPr lang="ja-JP" altLang="en-US"/>
              </a:p>
            </p:txBody>
          </p:sp>
        </p:grpSp>
        <p:sp>
          <p:nvSpPr>
            <p:cNvPr id="73" name="正方形/長方形 72"/>
            <p:cNvSpPr/>
            <p:nvPr/>
          </p:nvSpPr>
          <p:spPr>
            <a:xfrm>
              <a:off x="3923928" y="2780928"/>
              <a:ext cx="1800200"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正方形/長方形 73"/>
          <p:cNvSpPr/>
          <p:nvPr/>
        </p:nvSpPr>
        <p:spPr>
          <a:xfrm>
            <a:off x="6444208" y="1720517"/>
            <a:ext cx="1872208" cy="4012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3635896" y="2132856"/>
            <a:ext cx="1656184" cy="523220"/>
          </a:xfrm>
          <a:prstGeom prst="rect">
            <a:avLst/>
          </a:prstGeom>
          <a:noFill/>
        </p:spPr>
        <p:txBody>
          <a:bodyPr wrap="square" rtlCol="0">
            <a:spAutoFit/>
          </a:bodyPr>
          <a:lstStyle/>
          <a:p>
            <a:r>
              <a:rPr kumimoji="1" lang="ja-JP" altLang="en-US" sz="2800" dirty="0" smtClean="0"/>
              <a:t>外見は・・</a:t>
            </a:r>
            <a:endParaRPr kumimoji="1" lang="ja-JP" altLang="en-US" sz="2800" dirty="0"/>
          </a:p>
        </p:txBody>
      </p:sp>
      <p:sp>
        <p:nvSpPr>
          <p:cNvPr id="76" name="テキスト ボックス 75"/>
          <p:cNvSpPr txBox="1"/>
          <p:nvPr/>
        </p:nvSpPr>
        <p:spPr>
          <a:xfrm>
            <a:off x="6376200" y="1220443"/>
            <a:ext cx="2520280" cy="523220"/>
          </a:xfrm>
          <a:prstGeom prst="rect">
            <a:avLst/>
          </a:prstGeom>
          <a:noFill/>
        </p:spPr>
        <p:txBody>
          <a:bodyPr wrap="square" rtlCol="0">
            <a:spAutoFit/>
          </a:bodyPr>
          <a:lstStyle/>
          <a:p>
            <a:r>
              <a:rPr lang="ja-JP" altLang="en-US" sz="2800" dirty="0" smtClean="0"/>
              <a:t>でも内面は</a:t>
            </a:r>
            <a:r>
              <a:rPr kumimoji="1" lang="ja-JP" altLang="en-US" sz="2800" dirty="0" smtClean="0"/>
              <a:t>・・</a:t>
            </a:r>
            <a:endParaRPr kumimoji="1" lang="ja-JP" altLang="en-US" sz="2800" dirty="0"/>
          </a:p>
        </p:txBody>
      </p:sp>
      <p:sp>
        <p:nvSpPr>
          <p:cNvPr id="77" name="テキスト ボックス 76"/>
          <p:cNvSpPr txBox="1"/>
          <p:nvPr/>
        </p:nvSpPr>
        <p:spPr>
          <a:xfrm>
            <a:off x="2411760" y="5373216"/>
            <a:ext cx="3960440" cy="707886"/>
          </a:xfrm>
          <a:prstGeom prst="rect">
            <a:avLst/>
          </a:prstGeom>
          <a:solidFill>
            <a:srgbClr val="CCFF99"/>
          </a:solidFill>
          <a:effectLst>
            <a:softEdge rad="127000"/>
          </a:effectLst>
        </p:spPr>
        <p:txBody>
          <a:bodyPr wrap="square" rtlCol="0">
            <a:spAutoFit/>
          </a:bodyPr>
          <a:lstStyle/>
          <a:p>
            <a:r>
              <a:rPr lang="ja-JP" altLang="en-US" sz="4000" dirty="0" smtClean="0"/>
              <a:t>こころは見えない</a:t>
            </a:r>
            <a:endParaRPr kumimoji="1" lang="ja-JP" altLang="en-US" sz="4000" dirty="0"/>
          </a:p>
        </p:txBody>
      </p:sp>
      <p:grpSp>
        <p:nvGrpSpPr>
          <p:cNvPr id="79" name="グループ化 78"/>
          <p:cNvGrpSpPr/>
          <p:nvPr/>
        </p:nvGrpSpPr>
        <p:grpSpPr>
          <a:xfrm>
            <a:off x="6816477" y="1784465"/>
            <a:ext cx="1152128" cy="1152128"/>
            <a:chOff x="6732240" y="1916832"/>
            <a:chExt cx="1224136" cy="1152128"/>
          </a:xfrm>
        </p:grpSpPr>
        <p:grpSp>
          <p:nvGrpSpPr>
            <p:cNvPr id="72" name="グループ化 71"/>
            <p:cNvGrpSpPr/>
            <p:nvPr/>
          </p:nvGrpSpPr>
          <p:grpSpPr>
            <a:xfrm>
              <a:off x="6732240" y="1916832"/>
              <a:ext cx="1224136" cy="1152128"/>
              <a:chOff x="5220072" y="1196752"/>
              <a:chExt cx="1368152" cy="1439168"/>
            </a:xfrm>
          </p:grpSpPr>
          <p:grpSp>
            <p:nvGrpSpPr>
              <p:cNvPr id="60" name="グループ化 59"/>
              <p:cNvGrpSpPr/>
              <p:nvPr/>
            </p:nvGrpSpPr>
            <p:grpSpPr>
              <a:xfrm>
                <a:off x="5220072" y="1196752"/>
                <a:ext cx="1368152" cy="1439168"/>
                <a:chOff x="4283968" y="2420888"/>
                <a:chExt cx="1368152" cy="1439168"/>
              </a:xfrm>
            </p:grpSpPr>
            <p:grpSp>
              <p:nvGrpSpPr>
                <p:cNvPr id="61" name="グループ化 19"/>
                <p:cNvGrpSpPr>
                  <a:grpSpLocks/>
                </p:cNvGrpSpPr>
                <p:nvPr/>
              </p:nvGrpSpPr>
              <p:grpSpPr bwMode="auto">
                <a:xfrm>
                  <a:off x="4283968" y="2420888"/>
                  <a:ext cx="1368152" cy="1439168"/>
                  <a:chOff x="3924300" y="4365625"/>
                  <a:chExt cx="1512888" cy="1727200"/>
                </a:xfrm>
              </p:grpSpPr>
              <p:grpSp>
                <p:nvGrpSpPr>
                  <p:cNvPr id="64" name="グループ化 18"/>
                  <p:cNvGrpSpPr>
                    <a:grpSpLocks/>
                  </p:cNvGrpSpPr>
                  <p:nvPr/>
                </p:nvGrpSpPr>
                <p:grpSpPr bwMode="auto">
                  <a:xfrm>
                    <a:off x="3924300" y="4365625"/>
                    <a:ext cx="1512888" cy="1727200"/>
                    <a:chOff x="3924300" y="4365625"/>
                    <a:chExt cx="1512888" cy="1727200"/>
                  </a:xfrm>
                </p:grpSpPr>
                <p:sp>
                  <p:nvSpPr>
                    <p:cNvPr id="67" name="Freeform 2"/>
                    <p:cNvSpPr>
                      <a:spLocks/>
                    </p:cNvSpPr>
                    <p:nvPr/>
                  </p:nvSpPr>
                  <p:spPr bwMode="auto">
                    <a:xfrm rot="3744376">
                      <a:off x="4365625" y="4211638"/>
                      <a:ext cx="720725" cy="1028700"/>
                    </a:xfrm>
                    <a:custGeom>
                      <a:avLst/>
                      <a:gdLst>
                        <a:gd name="T0" fmla="*/ 720725 w 500"/>
                        <a:gd name="T1" fmla="*/ 86422 h 738"/>
                        <a:gd name="T2" fmla="*/ 676040 w 500"/>
                        <a:gd name="T3" fmla="*/ 43211 h 738"/>
                        <a:gd name="T4" fmla="*/ 531895 w 500"/>
                        <a:gd name="T5" fmla="*/ 0 h 738"/>
                        <a:gd name="T6" fmla="*/ 311353 w 500"/>
                        <a:gd name="T7" fmla="*/ 43211 h 738"/>
                        <a:gd name="T8" fmla="*/ 299822 w 500"/>
                        <a:gd name="T9" fmla="*/ 75271 h 738"/>
                        <a:gd name="T10" fmla="*/ 354597 w 500"/>
                        <a:gd name="T11" fmla="*/ 86422 h 738"/>
                        <a:gd name="T12" fmla="*/ 288290 w 500"/>
                        <a:gd name="T13" fmla="*/ 129633 h 738"/>
                        <a:gd name="T14" fmla="*/ 255137 w 500"/>
                        <a:gd name="T15" fmla="*/ 203510 h 738"/>
                        <a:gd name="T16" fmla="*/ 221983 w 500"/>
                        <a:gd name="T17" fmla="*/ 225812 h 738"/>
                        <a:gd name="T18" fmla="*/ 155677 w 500"/>
                        <a:gd name="T19" fmla="*/ 267629 h 738"/>
                        <a:gd name="T20" fmla="*/ 44685 w 500"/>
                        <a:gd name="T21" fmla="*/ 374960 h 738"/>
                        <a:gd name="T22" fmla="*/ 0 w 500"/>
                        <a:gd name="T23" fmla="*/ 493441 h 738"/>
                        <a:gd name="T24" fmla="*/ 11532 w 500"/>
                        <a:gd name="T25" fmla="*/ 621680 h 738"/>
                        <a:gd name="T26" fmla="*/ 23063 w 500"/>
                        <a:gd name="T27" fmla="*/ 942278 h 738"/>
                        <a:gd name="T28" fmla="*/ 34595 w 500"/>
                        <a:gd name="T29" fmla="*/ 1006398 h 738"/>
                        <a:gd name="T30" fmla="*/ 100902 w 500"/>
                        <a:gd name="T31" fmla="*/ 1028700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68"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69"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70"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65"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grpSp>
            <p:sp>
              <p:nvSpPr>
                <p:cNvPr id="63" name="Oval 15"/>
                <p:cNvSpPr>
                  <a:spLocks noChangeArrowheads="1"/>
                </p:cNvSpPr>
                <p:nvPr/>
              </p:nvSpPr>
              <p:spPr bwMode="auto">
                <a:xfrm flipH="1">
                  <a:off x="4605885" y="2960576"/>
                  <a:ext cx="131577" cy="57109"/>
                </a:xfrm>
                <a:prstGeom prst="ellipse">
                  <a:avLst/>
                </a:prstGeom>
                <a:solidFill>
                  <a:schemeClr val="tx1"/>
                </a:solidFill>
                <a:ln w="9525">
                  <a:solidFill>
                    <a:schemeClr val="tx1"/>
                  </a:solidFill>
                  <a:round/>
                  <a:headEnd/>
                  <a:tailEnd/>
                </a:ln>
              </p:spPr>
              <p:txBody>
                <a:bodyPr wrap="none" anchor="ctr"/>
                <a:lstStyle/>
                <a:p>
                  <a:endParaRPr lang="ja-JP" altLang="en-US"/>
                </a:p>
              </p:txBody>
            </p:sp>
          </p:grpSp>
          <p:sp>
            <p:nvSpPr>
              <p:cNvPr id="71" name="フリーフォーム 70"/>
              <p:cNvSpPr/>
              <p:nvPr/>
            </p:nvSpPr>
            <p:spPr>
              <a:xfrm rot="21419403">
                <a:off x="5638800" y="2286000"/>
                <a:ext cx="589384" cy="134888"/>
              </a:xfrm>
              <a:custGeom>
                <a:avLst/>
                <a:gdLst>
                  <a:gd name="connsiteX0" fmla="*/ 0 w 563880"/>
                  <a:gd name="connsiteY0" fmla="*/ 0 h 129540"/>
                  <a:gd name="connsiteX1" fmla="*/ 243840 w 563880"/>
                  <a:gd name="connsiteY1" fmla="*/ 121920 h 129540"/>
                  <a:gd name="connsiteX2" fmla="*/ 563880 w 563880"/>
                  <a:gd name="connsiteY2" fmla="*/ 45720 h 129540"/>
                  <a:gd name="connsiteX3" fmla="*/ 563880 w 563880"/>
                  <a:gd name="connsiteY3" fmla="*/ 45720 h 129540"/>
                </a:gdLst>
                <a:ahLst/>
                <a:cxnLst>
                  <a:cxn ang="0">
                    <a:pos x="connsiteX0" y="connsiteY0"/>
                  </a:cxn>
                  <a:cxn ang="0">
                    <a:pos x="connsiteX1" y="connsiteY1"/>
                  </a:cxn>
                  <a:cxn ang="0">
                    <a:pos x="connsiteX2" y="connsiteY2"/>
                  </a:cxn>
                  <a:cxn ang="0">
                    <a:pos x="connsiteX3" y="connsiteY3"/>
                  </a:cxn>
                </a:cxnLst>
                <a:rect l="l" t="t" r="r" b="b"/>
                <a:pathLst>
                  <a:path w="563880" h="129540">
                    <a:moveTo>
                      <a:pt x="0" y="0"/>
                    </a:moveTo>
                    <a:cubicBezTo>
                      <a:pt x="74930" y="57150"/>
                      <a:pt x="149860" y="114300"/>
                      <a:pt x="243840" y="121920"/>
                    </a:cubicBezTo>
                    <a:cubicBezTo>
                      <a:pt x="337820" y="129540"/>
                      <a:pt x="563880" y="45720"/>
                      <a:pt x="563880" y="45720"/>
                    </a:cubicBezTo>
                    <a:lnTo>
                      <a:pt x="563880" y="4572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78" name="Oval 15"/>
            <p:cNvSpPr>
              <a:spLocks noChangeArrowheads="1"/>
            </p:cNvSpPr>
            <p:nvPr/>
          </p:nvSpPr>
          <p:spPr bwMode="auto">
            <a:xfrm flipH="1">
              <a:off x="7524328" y="2348880"/>
              <a:ext cx="117727" cy="45719"/>
            </a:xfrm>
            <a:prstGeom prst="ellipse">
              <a:avLst/>
            </a:prstGeom>
            <a:solidFill>
              <a:schemeClr val="tx1"/>
            </a:solidFill>
            <a:ln w="9525">
              <a:solidFill>
                <a:schemeClr val="tx1"/>
              </a:solidFill>
              <a:round/>
              <a:headEnd/>
              <a:tailEnd/>
            </a:ln>
          </p:spPr>
          <p:txBody>
            <a:bodyPr wrap="none" anchor="ctr"/>
            <a:lstStyle/>
            <a:p>
              <a:endParaRPr lang="ja-JP" altLang="en-US"/>
            </a:p>
          </p:txBody>
        </p:sp>
      </p:grpSp>
      <p:cxnSp>
        <p:nvCxnSpPr>
          <p:cNvPr id="80" name="直線コネクタ 79"/>
          <p:cNvCxnSpPr>
            <a:endCxn id="73" idx="1"/>
          </p:cNvCxnSpPr>
          <p:nvPr/>
        </p:nvCxnSpPr>
        <p:spPr>
          <a:xfrm>
            <a:off x="2267744" y="2276872"/>
            <a:ext cx="1224136" cy="14041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267744" y="3717032"/>
            <a:ext cx="12241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endCxn id="73" idx="1"/>
          </p:cNvCxnSpPr>
          <p:nvPr/>
        </p:nvCxnSpPr>
        <p:spPr>
          <a:xfrm flipV="1">
            <a:off x="2267744" y="3681028"/>
            <a:ext cx="1224136" cy="14761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endCxn id="73" idx="3"/>
          </p:cNvCxnSpPr>
          <p:nvPr/>
        </p:nvCxnSpPr>
        <p:spPr>
          <a:xfrm flipH="1">
            <a:off x="5292080" y="2708920"/>
            <a:ext cx="1512168" cy="972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a:stCxn id="73" idx="3"/>
            <a:endCxn id="29" idx="2"/>
          </p:cNvCxnSpPr>
          <p:nvPr/>
        </p:nvCxnSpPr>
        <p:spPr>
          <a:xfrm>
            <a:off x="5292080" y="3681028"/>
            <a:ext cx="1512168" cy="13798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5292080" y="3717032"/>
            <a:ext cx="1512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2180238" y="6188946"/>
            <a:ext cx="576064" cy="576064"/>
            <a:chOff x="1187450" y="3500438"/>
            <a:chExt cx="792163" cy="865187"/>
          </a:xfrm>
        </p:grpSpPr>
        <p:sp>
          <p:nvSpPr>
            <p:cNvPr id="82" name="Oval 25"/>
            <p:cNvSpPr>
              <a:spLocks noChangeArrowheads="1"/>
            </p:cNvSpPr>
            <p:nvPr/>
          </p:nvSpPr>
          <p:spPr bwMode="auto">
            <a:xfrm>
              <a:off x="1187450" y="3573463"/>
              <a:ext cx="792163" cy="7921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83" name="Freeform 26"/>
            <p:cNvSpPr>
              <a:spLocks/>
            </p:cNvSpPr>
            <p:nvPr/>
          </p:nvSpPr>
          <p:spPr bwMode="auto">
            <a:xfrm flipH="1">
              <a:off x="1547813" y="3500438"/>
              <a:ext cx="71437" cy="144462"/>
            </a:xfrm>
            <a:custGeom>
              <a:avLst/>
              <a:gdLst>
                <a:gd name="T0" fmla="*/ 71437 w 46"/>
                <a:gd name="T1" fmla="*/ 0 h 227"/>
                <a:gd name="T2" fmla="*/ 0 w 46"/>
                <a:gd name="T3" fmla="*/ 115824 h 227"/>
                <a:gd name="T4" fmla="*/ 71437 w 46"/>
                <a:gd name="T5" fmla="*/ 144462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0"/>
                  </a:moveTo>
                  <a:cubicBezTo>
                    <a:pt x="23" y="72"/>
                    <a:pt x="0" y="144"/>
                    <a:pt x="0" y="182"/>
                  </a:cubicBezTo>
                  <a:cubicBezTo>
                    <a:pt x="0" y="220"/>
                    <a:pt x="23" y="223"/>
                    <a:pt x="46" y="227"/>
                  </a:cubicBezTo>
                </a:path>
              </a:pathLst>
            </a:custGeom>
            <a:noFill/>
            <a:ln w="57150">
              <a:solidFill>
                <a:schemeClr val="tx1"/>
              </a:solidFill>
              <a:round/>
              <a:headEnd/>
              <a:tailEnd/>
            </a:ln>
          </p:spPr>
          <p:txBody>
            <a:bodyPr/>
            <a:lstStyle/>
            <a:p>
              <a:endParaRPr lang="ja-JP" altLang="en-US"/>
            </a:p>
          </p:txBody>
        </p:sp>
      </p:grpSp>
      <p:sp>
        <p:nvSpPr>
          <p:cNvPr id="84" name="テキスト ボックス 83"/>
          <p:cNvSpPr txBox="1"/>
          <p:nvPr/>
        </p:nvSpPr>
        <p:spPr>
          <a:xfrm>
            <a:off x="2807296" y="6093296"/>
            <a:ext cx="4068960" cy="584775"/>
          </a:xfrm>
          <a:prstGeom prst="rect">
            <a:avLst/>
          </a:prstGeom>
          <a:solidFill>
            <a:srgbClr val="F8F8F8"/>
          </a:solidFill>
        </p:spPr>
        <p:txBody>
          <a:bodyPr wrap="square" rtlCol="0">
            <a:spAutoFit/>
          </a:bodyPr>
          <a:lstStyle/>
          <a:p>
            <a:r>
              <a:rPr lang="ja-JP" altLang="en-US" sz="3200" dirty="0" smtClean="0"/>
              <a:t>モノ（名詞）は、見える</a:t>
            </a:r>
            <a:endParaRPr kumimoji="1" lang="ja-JP" altLang="en-US" sz="3200" dirty="0"/>
          </a:p>
        </p:txBody>
      </p:sp>
      <p:cxnSp>
        <p:nvCxnSpPr>
          <p:cNvPr id="85" name="直線コネクタ 84"/>
          <p:cNvCxnSpPr/>
          <p:nvPr/>
        </p:nvCxnSpPr>
        <p:spPr>
          <a:xfrm>
            <a:off x="503040" y="6093296"/>
            <a:ext cx="864096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dissolve">
                                      <p:cBhvr>
                                        <p:cTn id="18" dur="500"/>
                                        <p:tgtEl>
                                          <p:spTgt spid="80"/>
                                        </p:tgtEl>
                                      </p:cBhvr>
                                    </p:animEffect>
                                  </p:childTnLst>
                                </p:cTn>
                              </p:par>
                              <p:par>
                                <p:cTn id="19" presetID="9"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dissolve">
                                      <p:cBhvr>
                                        <p:cTn id="21" dur="500"/>
                                        <p:tgtEl>
                                          <p:spTgt spid="81"/>
                                        </p:tgtEl>
                                      </p:cBhvr>
                                    </p:animEffect>
                                  </p:childTnLst>
                                </p:cTn>
                              </p:par>
                              <p:par>
                                <p:cTn id="22" presetID="9"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dissolve">
                                      <p:cBhvr>
                                        <p:cTn id="24" dur="500"/>
                                        <p:tgtEl>
                                          <p:spTgt spid="88"/>
                                        </p:tgtEl>
                                      </p:cBhvr>
                                    </p:animEffect>
                                  </p:childTnLst>
                                </p:cTn>
                              </p:par>
                              <p:par>
                                <p:cTn id="25" presetID="9"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dissolve">
                                      <p:cBhvr>
                                        <p:cTn id="30" dur="500"/>
                                        <p:tgtEl>
                                          <p:spTgt spid="7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dissolv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dissolve">
                                      <p:cBhvr>
                                        <p:cTn id="40" dur="500"/>
                                        <p:tgtEl>
                                          <p:spTgt spid="90"/>
                                        </p:tgtEl>
                                      </p:cBhvr>
                                    </p:animEffect>
                                  </p:childTnLst>
                                </p:cTn>
                              </p:par>
                              <p:par>
                                <p:cTn id="41" presetID="9"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dissolve">
                                      <p:cBhvr>
                                        <p:cTn id="43" dur="500"/>
                                        <p:tgtEl>
                                          <p:spTgt spid="95"/>
                                        </p:tgtEl>
                                      </p:cBhvr>
                                    </p:animEffect>
                                  </p:childTnLst>
                                </p:cTn>
                              </p:par>
                              <p:par>
                                <p:cTn id="44" presetID="9" presetClass="entr" presetSubtype="0" fill="hold"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dissolve">
                                      <p:cBhvr>
                                        <p:cTn id="46" dur="500"/>
                                        <p:tgtEl>
                                          <p:spTgt spid="93"/>
                                        </p:tgtEl>
                                      </p:cBhvr>
                                    </p:animEffect>
                                  </p:childTnLst>
                                </p:cTn>
                              </p:par>
                              <p:par>
                                <p:cTn id="47" presetID="9"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dissolve">
                                      <p:cBhvr>
                                        <p:cTn id="49" dur="500"/>
                                        <p:tgtEl>
                                          <p:spTgt spid="79"/>
                                        </p:tgtEl>
                                      </p:cBhvr>
                                    </p:animEffect>
                                  </p:childTnLst>
                                </p:cTn>
                              </p:par>
                              <p:par>
                                <p:cTn id="50" presetID="9"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dissolve">
                                      <p:cBhvr>
                                        <p:cTn id="52" dur="500"/>
                                        <p:tgtEl>
                                          <p:spTgt spid="59"/>
                                        </p:tgtEl>
                                      </p:cBhvr>
                                    </p:animEffect>
                                  </p:childTnLst>
                                </p:cTn>
                              </p:par>
                              <p:par>
                                <p:cTn id="53" presetID="9"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dissolve">
                                      <p:cBhvr>
                                        <p:cTn id="58" dur="500"/>
                                        <p:tgtEl>
                                          <p:spTgt spid="7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dissolve">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dissolve">
                                      <p:cBhvr>
                                        <p:cTn id="68" dur="500"/>
                                        <p:tgtEl>
                                          <p:spTgt spid="85"/>
                                        </p:tgtEl>
                                      </p:cBhvr>
                                    </p:animEffect>
                                  </p:childTnLst>
                                </p:cTn>
                              </p:par>
                              <p:par>
                                <p:cTn id="69" presetID="9"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dissolve">
                                      <p:cBhvr>
                                        <p:cTn id="71" dur="500"/>
                                        <p:tgtEl>
                                          <p:spTgt spid="6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dissolve">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74" grpId="0" animBg="1"/>
      <p:bldP spid="75" grpId="0"/>
      <p:bldP spid="76" grpId="0"/>
      <p:bldP spid="77" grpId="0" animBg="1"/>
      <p:bldP spid="8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51720" y="260648"/>
            <a:ext cx="4752528" cy="70788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rgbClr val="C00000"/>
                </a:solidFill>
              </a:rPr>
              <a:t>●</a:t>
            </a:r>
            <a:r>
              <a:rPr lang="ja-JP" altLang="en-US" sz="4000" dirty="0" smtClean="0"/>
              <a:t>動詞は形が変わる</a:t>
            </a:r>
            <a:endParaRPr kumimoji="1" lang="ja-JP" altLang="en-US" sz="4000" dirty="0"/>
          </a:p>
        </p:txBody>
      </p:sp>
      <p:sp>
        <p:nvSpPr>
          <p:cNvPr id="76" name="テキスト ボックス 75"/>
          <p:cNvSpPr txBox="1"/>
          <p:nvPr/>
        </p:nvSpPr>
        <p:spPr>
          <a:xfrm>
            <a:off x="3203848" y="3861048"/>
            <a:ext cx="1872208" cy="1077218"/>
          </a:xfrm>
          <a:prstGeom prst="rect">
            <a:avLst/>
          </a:prstGeom>
          <a:noFill/>
        </p:spPr>
        <p:txBody>
          <a:bodyPr wrap="square" rtlCol="0">
            <a:spAutoFit/>
          </a:bodyPr>
          <a:lstStyle/>
          <a:p>
            <a:r>
              <a:rPr lang="ja-JP" altLang="en-US" sz="3600" dirty="0" smtClean="0"/>
              <a:t>「来る」</a:t>
            </a:r>
            <a:endParaRPr lang="en-US" altLang="ja-JP" sz="2800" dirty="0" smtClean="0"/>
          </a:p>
          <a:p>
            <a:r>
              <a:rPr lang="ja-JP" altLang="en-US" sz="2800" dirty="0" smtClean="0"/>
              <a:t>サ変動詞</a:t>
            </a:r>
            <a:endParaRPr kumimoji="1" lang="ja-JP" altLang="en-US" sz="2800" dirty="0"/>
          </a:p>
        </p:txBody>
      </p:sp>
      <p:grpSp>
        <p:nvGrpSpPr>
          <p:cNvPr id="66" name="グループ化 39"/>
          <p:cNvGrpSpPr>
            <a:grpSpLocks/>
          </p:cNvGrpSpPr>
          <p:nvPr/>
        </p:nvGrpSpPr>
        <p:grpSpPr bwMode="auto">
          <a:xfrm>
            <a:off x="1043608" y="2996952"/>
            <a:ext cx="1150938" cy="1008063"/>
            <a:chOff x="467544" y="2636912"/>
            <a:chExt cx="1007393" cy="1008112"/>
          </a:xfrm>
        </p:grpSpPr>
        <p:grpSp>
          <p:nvGrpSpPr>
            <p:cNvPr id="72" name="グループ化 66"/>
            <p:cNvGrpSpPr>
              <a:grpSpLocks/>
            </p:cNvGrpSpPr>
            <p:nvPr/>
          </p:nvGrpSpPr>
          <p:grpSpPr bwMode="auto">
            <a:xfrm>
              <a:off x="467544" y="2636912"/>
              <a:ext cx="1007393" cy="1008112"/>
              <a:chOff x="1476375" y="3860800"/>
              <a:chExt cx="1362075" cy="1531938"/>
            </a:xfrm>
          </p:grpSpPr>
          <p:sp>
            <p:nvSpPr>
              <p:cNvPr id="82"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3"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84"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85"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6"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7"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79" name="フリーフォーム 78"/>
            <p:cNvSpPr/>
            <p:nvPr/>
          </p:nvSpPr>
          <p:spPr>
            <a:xfrm flipV="1">
              <a:off x="1034788" y="3518017"/>
              <a:ext cx="248397" cy="55044"/>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106" name="グループ化 68"/>
          <p:cNvGrpSpPr>
            <a:grpSpLocks/>
          </p:cNvGrpSpPr>
          <p:nvPr/>
        </p:nvGrpSpPr>
        <p:grpSpPr bwMode="auto">
          <a:xfrm rot="21303105" flipH="1">
            <a:off x="7520182" y="1522299"/>
            <a:ext cx="921988" cy="1206357"/>
            <a:chOff x="3059113" y="2636838"/>
            <a:chExt cx="1116012" cy="1206500"/>
          </a:xfrm>
        </p:grpSpPr>
        <p:grpSp>
          <p:nvGrpSpPr>
            <p:cNvPr id="107" name="グループ化 17"/>
            <p:cNvGrpSpPr>
              <a:grpSpLocks/>
            </p:cNvGrpSpPr>
            <p:nvPr/>
          </p:nvGrpSpPr>
          <p:grpSpPr bwMode="auto">
            <a:xfrm rot="19764347" flipH="1">
              <a:off x="3262313" y="2795588"/>
              <a:ext cx="912812" cy="1047750"/>
              <a:chOff x="6877050" y="2781300"/>
              <a:chExt cx="1223963" cy="2087563"/>
            </a:xfrm>
          </p:grpSpPr>
          <p:sp>
            <p:nvSpPr>
              <p:cNvPr id="11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1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1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16"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17"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108" name="グループ化 52"/>
            <p:cNvGrpSpPr>
              <a:grpSpLocks/>
            </p:cNvGrpSpPr>
            <p:nvPr/>
          </p:nvGrpSpPr>
          <p:grpSpPr bwMode="auto">
            <a:xfrm>
              <a:off x="3059113" y="2636838"/>
              <a:ext cx="949325" cy="1143000"/>
              <a:chOff x="3059832" y="2636912"/>
              <a:chExt cx="949151" cy="1142608"/>
            </a:xfrm>
          </p:grpSpPr>
          <p:grpSp>
            <p:nvGrpSpPr>
              <p:cNvPr id="109" name="グループ化 46"/>
              <p:cNvGrpSpPr/>
              <p:nvPr/>
            </p:nvGrpSpPr>
            <p:grpSpPr>
              <a:xfrm>
                <a:off x="3059832" y="2636912"/>
                <a:ext cx="949151" cy="1142608"/>
                <a:chOff x="2123728" y="2492896"/>
                <a:chExt cx="949151" cy="1142608"/>
              </a:xfrm>
              <a:solidFill>
                <a:schemeClr val="tx1"/>
              </a:solidFill>
            </p:grpSpPr>
            <p:sp>
              <p:nvSpPr>
                <p:cNvPr id="111" name="フリーフォーム 110"/>
                <p:cNvSpPr/>
                <p:nvPr/>
              </p:nvSpPr>
              <p:spPr>
                <a:xfrm>
                  <a:off x="2123728" y="2492896"/>
                  <a:ext cx="949151" cy="1142608"/>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2" name="フリーフォーム 111"/>
                <p:cNvSpPr/>
                <p:nvPr/>
              </p:nvSpPr>
              <p:spPr>
                <a:xfrm>
                  <a:off x="2487867" y="2512464"/>
                  <a:ext cx="479341" cy="247820"/>
                </a:xfrm>
                <a:custGeom>
                  <a:avLst/>
                  <a:gdLst>
                    <a:gd name="connsiteX0" fmla="*/ 26733 w 479341"/>
                    <a:gd name="connsiteY0" fmla="*/ 108816 h 247820"/>
                    <a:gd name="connsiteX1" fmla="*/ 118173 w 479341"/>
                    <a:gd name="connsiteY1" fmla="*/ 63096 h 247820"/>
                    <a:gd name="connsiteX2" fmla="*/ 209613 w 479341"/>
                    <a:gd name="connsiteY2" fmla="*/ 17376 h 247820"/>
                    <a:gd name="connsiteX3" fmla="*/ 407733 w 479341"/>
                    <a:gd name="connsiteY3" fmla="*/ 32616 h 247820"/>
                    <a:gd name="connsiteX4" fmla="*/ 438213 w 479341"/>
                    <a:gd name="connsiteY4" fmla="*/ 185016 h 247820"/>
                    <a:gd name="connsiteX5" fmla="*/ 392493 w 479341"/>
                    <a:gd name="connsiteY5" fmla="*/ 215496 h 247820"/>
                    <a:gd name="connsiteX6" fmla="*/ 255333 w 479341"/>
                    <a:gd name="connsiteY6" fmla="*/ 245976 h 247820"/>
                    <a:gd name="connsiteX7" fmla="*/ 118173 w 479341"/>
                    <a:gd name="connsiteY7" fmla="*/ 230736 h 247820"/>
                    <a:gd name="connsiteX8" fmla="*/ 102933 w 479341"/>
                    <a:gd name="connsiteY8" fmla="*/ 185016 h 247820"/>
                    <a:gd name="connsiteX9" fmla="*/ 118173 w 479341"/>
                    <a:gd name="connsiteY9" fmla="*/ 93576 h 247820"/>
                    <a:gd name="connsiteX10" fmla="*/ 118173 w 479341"/>
                    <a:gd name="connsiteY10" fmla="*/ 78336 h 24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41" h="247820">
                      <a:moveTo>
                        <a:pt x="26733" y="108816"/>
                      </a:moveTo>
                      <a:cubicBezTo>
                        <a:pt x="141651" y="70510"/>
                        <a:pt x="0" y="122182"/>
                        <a:pt x="118173" y="63096"/>
                      </a:cubicBezTo>
                      <a:cubicBezTo>
                        <a:pt x="244366" y="0"/>
                        <a:pt x="78586" y="104727"/>
                        <a:pt x="209613" y="17376"/>
                      </a:cubicBezTo>
                      <a:cubicBezTo>
                        <a:pt x="275653" y="22456"/>
                        <a:pt x="343476" y="16552"/>
                        <a:pt x="407733" y="32616"/>
                      </a:cubicBezTo>
                      <a:cubicBezTo>
                        <a:pt x="479341" y="50518"/>
                        <a:pt x="455688" y="145697"/>
                        <a:pt x="438213" y="185016"/>
                      </a:cubicBezTo>
                      <a:cubicBezTo>
                        <a:pt x="430774" y="201754"/>
                        <a:pt x="409328" y="208281"/>
                        <a:pt x="392493" y="215496"/>
                      </a:cubicBezTo>
                      <a:cubicBezTo>
                        <a:pt x="373661" y="223567"/>
                        <a:pt x="268895" y="243264"/>
                        <a:pt x="255333" y="245976"/>
                      </a:cubicBezTo>
                      <a:cubicBezTo>
                        <a:pt x="209613" y="240896"/>
                        <a:pt x="160884" y="247820"/>
                        <a:pt x="118173" y="230736"/>
                      </a:cubicBezTo>
                      <a:cubicBezTo>
                        <a:pt x="103258" y="224770"/>
                        <a:pt x="102933" y="201080"/>
                        <a:pt x="102933" y="185016"/>
                      </a:cubicBezTo>
                      <a:cubicBezTo>
                        <a:pt x="102933" y="154116"/>
                        <a:pt x="113803" y="124166"/>
                        <a:pt x="118173" y="93576"/>
                      </a:cubicBezTo>
                      <a:cubicBezTo>
                        <a:pt x="118891" y="88547"/>
                        <a:pt x="118173" y="83416"/>
                        <a:pt x="118173" y="78336"/>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10" name="フリーフォーム 109"/>
              <p:cNvSpPr/>
              <p:nvPr/>
            </p:nvSpPr>
            <p:spPr>
              <a:xfrm>
                <a:off x="3470921" y="3184412"/>
                <a:ext cx="263476" cy="488782"/>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118" name="四角形吹き出し 117"/>
          <p:cNvSpPr/>
          <p:nvPr/>
        </p:nvSpPr>
        <p:spPr>
          <a:xfrm>
            <a:off x="5004048" y="1124744"/>
            <a:ext cx="1944216" cy="648072"/>
          </a:xfrm>
          <a:prstGeom prst="wedgeRectCallout">
            <a:avLst>
              <a:gd name="adj1" fmla="val 75914"/>
              <a:gd name="adj2" fmla="val 6042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い</a:t>
            </a:r>
            <a:r>
              <a:rPr lang="ja-JP" altLang="en-US" sz="3600" dirty="0" smtClean="0">
                <a:solidFill>
                  <a:srgbClr val="C00000"/>
                </a:solidFill>
              </a:rPr>
              <a:t>く</a:t>
            </a:r>
            <a:r>
              <a:rPr lang="ja-JP" altLang="en-US" sz="3600" dirty="0" smtClean="0">
                <a:solidFill>
                  <a:schemeClr val="accent4"/>
                </a:solidFill>
              </a:rPr>
              <a:t>よー</a:t>
            </a:r>
            <a:endParaRPr kumimoji="1" lang="ja-JP" altLang="en-US" sz="3600" dirty="0">
              <a:solidFill>
                <a:schemeClr val="accent4"/>
              </a:solidFill>
            </a:endParaRPr>
          </a:p>
        </p:txBody>
      </p:sp>
      <p:sp>
        <p:nvSpPr>
          <p:cNvPr id="119" name="四角形吹き出し 118"/>
          <p:cNvSpPr/>
          <p:nvPr/>
        </p:nvSpPr>
        <p:spPr>
          <a:xfrm>
            <a:off x="5004048" y="1772816"/>
            <a:ext cx="1944216" cy="648072"/>
          </a:xfrm>
          <a:prstGeom prst="wedgeRectCallout">
            <a:avLst>
              <a:gd name="adj1" fmla="val 69311"/>
              <a:gd name="adj2" fmla="val 2044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い</a:t>
            </a:r>
            <a:r>
              <a:rPr lang="ja-JP" altLang="en-US" sz="3600" dirty="0" smtClean="0">
                <a:solidFill>
                  <a:srgbClr val="C00000"/>
                </a:solidFill>
              </a:rPr>
              <a:t>っ</a:t>
            </a:r>
            <a:r>
              <a:rPr lang="ja-JP" altLang="en-US" sz="3600" dirty="0" smtClean="0">
                <a:solidFill>
                  <a:schemeClr val="accent4"/>
                </a:solidFill>
              </a:rPr>
              <a:t>てね</a:t>
            </a:r>
            <a:endParaRPr kumimoji="1" lang="ja-JP" altLang="en-US" sz="3600" dirty="0">
              <a:solidFill>
                <a:schemeClr val="accent4"/>
              </a:solidFill>
            </a:endParaRPr>
          </a:p>
        </p:txBody>
      </p:sp>
      <p:sp>
        <p:nvSpPr>
          <p:cNvPr id="120" name="四角形吹き出し 119"/>
          <p:cNvSpPr/>
          <p:nvPr/>
        </p:nvSpPr>
        <p:spPr>
          <a:xfrm>
            <a:off x="5004048" y="2420888"/>
            <a:ext cx="1944216" cy="648072"/>
          </a:xfrm>
          <a:prstGeom prst="wedgeRectCallout">
            <a:avLst>
              <a:gd name="adj1" fmla="val 70095"/>
              <a:gd name="adj2" fmla="val -3364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い</a:t>
            </a:r>
            <a:r>
              <a:rPr lang="ja-JP" altLang="en-US" sz="3600" dirty="0" smtClean="0">
                <a:solidFill>
                  <a:srgbClr val="C00000"/>
                </a:solidFill>
              </a:rPr>
              <a:t>か</a:t>
            </a:r>
            <a:r>
              <a:rPr lang="ja-JP" altLang="en-US" sz="3600" dirty="0" smtClean="0">
                <a:solidFill>
                  <a:schemeClr val="accent4"/>
                </a:solidFill>
              </a:rPr>
              <a:t>ない</a:t>
            </a:r>
            <a:endParaRPr kumimoji="1" lang="ja-JP" altLang="en-US" sz="3600" dirty="0">
              <a:solidFill>
                <a:schemeClr val="accent4"/>
              </a:solidFill>
            </a:endParaRPr>
          </a:p>
        </p:txBody>
      </p:sp>
      <p:sp>
        <p:nvSpPr>
          <p:cNvPr id="121" name="四角形吹き出し 120"/>
          <p:cNvSpPr/>
          <p:nvPr/>
        </p:nvSpPr>
        <p:spPr>
          <a:xfrm>
            <a:off x="5004048" y="3284984"/>
            <a:ext cx="1944216" cy="648072"/>
          </a:xfrm>
          <a:prstGeom prst="wedgeRectCallout">
            <a:avLst>
              <a:gd name="adj1" fmla="val 69311"/>
              <a:gd name="adj2" fmla="val 3455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rgbClr val="C00000"/>
                </a:solidFill>
              </a:rPr>
              <a:t>く</a:t>
            </a:r>
            <a:r>
              <a:rPr lang="ja-JP" altLang="en-US" sz="3600" dirty="0" smtClean="0">
                <a:solidFill>
                  <a:schemeClr val="accent4"/>
                </a:solidFill>
              </a:rPr>
              <a:t>るよ</a:t>
            </a:r>
            <a:endParaRPr kumimoji="1" lang="ja-JP" altLang="en-US" sz="3600" dirty="0">
              <a:solidFill>
                <a:schemeClr val="accent4"/>
              </a:solidFill>
            </a:endParaRPr>
          </a:p>
        </p:txBody>
      </p:sp>
      <p:sp>
        <p:nvSpPr>
          <p:cNvPr id="122" name="四角形吹き出し 121"/>
          <p:cNvSpPr/>
          <p:nvPr/>
        </p:nvSpPr>
        <p:spPr>
          <a:xfrm>
            <a:off x="5004048" y="3933056"/>
            <a:ext cx="1944216" cy="648072"/>
          </a:xfrm>
          <a:prstGeom prst="wedgeRectCallout">
            <a:avLst>
              <a:gd name="adj1" fmla="val 72447"/>
              <a:gd name="adj2" fmla="val -1483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rgbClr val="C00000"/>
                </a:solidFill>
              </a:rPr>
              <a:t>き</a:t>
            </a:r>
            <a:r>
              <a:rPr lang="ja-JP" altLang="en-US" sz="3600" dirty="0" smtClean="0">
                <a:solidFill>
                  <a:schemeClr val="accent4"/>
                </a:solidFill>
              </a:rPr>
              <a:t>たね</a:t>
            </a:r>
            <a:endParaRPr kumimoji="1" lang="ja-JP" altLang="en-US" sz="3600" dirty="0">
              <a:solidFill>
                <a:schemeClr val="accent4"/>
              </a:solidFill>
            </a:endParaRPr>
          </a:p>
        </p:txBody>
      </p:sp>
      <p:grpSp>
        <p:nvGrpSpPr>
          <p:cNvPr id="123" name="グループ化 68"/>
          <p:cNvGrpSpPr>
            <a:grpSpLocks/>
          </p:cNvGrpSpPr>
          <p:nvPr/>
        </p:nvGrpSpPr>
        <p:grpSpPr bwMode="auto">
          <a:xfrm rot="21303105" flipH="1">
            <a:off x="7520418" y="3544040"/>
            <a:ext cx="937830" cy="1200145"/>
            <a:chOff x="3059113" y="2636838"/>
            <a:chExt cx="1116012" cy="1206500"/>
          </a:xfrm>
        </p:grpSpPr>
        <p:grpSp>
          <p:nvGrpSpPr>
            <p:cNvPr id="124" name="グループ化 17"/>
            <p:cNvGrpSpPr>
              <a:grpSpLocks/>
            </p:cNvGrpSpPr>
            <p:nvPr/>
          </p:nvGrpSpPr>
          <p:grpSpPr bwMode="auto">
            <a:xfrm rot="19764347" flipH="1">
              <a:off x="3262313" y="2795588"/>
              <a:ext cx="912812" cy="1047750"/>
              <a:chOff x="6877050" y="2781300"/>
              <a:chExt cx="1223963" cy="2087563"/>
            </a:xfrm>
          </p:grpSpPr>
          <p:sp>
            <p:nvSpPr>
              <p:cNvPr id="130"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1"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32"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33"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34"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125" name="グループ化 52"/>
            <p:cNvGrpSpPr>
              <a:grpSpLocks/>
            </p:cNvGrpSpPr>
            <p:nvPr/>
          </p:nvGrpSpPr>
          <p:grpSpPr bwMode="auto">
            <a:xfrm>
              <a:off x="3059113" y="2636838"/>
              <a:ext cx="949325" cy="1143000"/>
              <a:chOff x="3059832" y="2636912"/>
              <a:chExt cx="949151" cy="1142608"/>
            </a:xfrm>
          </p:grpSpPr>
          <p:grpSp>
            <p:nvGrpSpPr>
              <p:cNvPr id="126" name="グループ化 46"/>
              <p:cNvGrpSpPr/>
              <p:nvPr/>
            </p:nvGrpSpPr>
            <p:grpSpPr>
              <a:xfrm>
                <a:off x="3059832" y="2636912"/>
                <a:ext cx="949151" cy="1142608"/>
                <a:chOff x="2123728" y="2492896"/>
                <a:chExt cx="949151" cy="1142608"/>
              </a:xfrm>
              <a:solidFill>
                <a:schemeClr val="tx1"/>
              </a:solidFill>
            </p:grpSpPr>
            <p:sp>
              <p:nvSpPr>
                <p:cNvPr id="128" name="フリーフォーム 127"/>
                <p:cNvSpPr/>
                <p:nvPr/>
              </p:nvSpPr>
              <p:spPr>
                <a:xfrm>
                  <a:off x="2123728" y="2492896"/>
                  <a:ext cx="949151" cy="1142608"/>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9" name="フリーフォーム 128"/>
                <p:cNvSpPr/>
                <p:nvPr/>
              </p:nvSpPr>
              <p:spPr>
                <a:xfrm>
                  <a:off x="2487867" y="2512464"/>
                  <a:ext cx="479341" cy="247820"/>
                </a:xfrm>
                <a:custGeom>
                  <a:avLst/>
                  <a:gdLst>
                    <a:gd name="connsiteX0" fmla="*/ 26733 w 479341"/>
                    <a:gd name="connsiteY0" fmla="*/ 108816 h 247820"/>
                    <a:gd name="connsiteX1" fmla="*/ 118173 w 479341"/>
                    <a:gd name="connsiteY1" fmla="*/ 63096 h 247820"/>
                    <a:gd name="connsiteX2" fmla="*/ 209613 w 479341"/>
                    <a:gd name="connsiteY2" fmla="*/ 17376 h 247820"/>
                    <a:gd name="connsiteX3" fmla="*/ 407733 w 479341"/>
                    <a:gd name="connsiteY3" fmla="*/ 32616 h 247820"/>
                    <a:gd name="connsiteX4" fmla="*/ 438213 w 479341"/>
                    <a:gd name="connsiteY4" fmla="*/ 185016 h 247820"/>
                    <a:gd name="connsiteX5" fmla="*/ 392493 w 479341"/>
                    <a:gd name="connsiteY5" fmla="*/ 215496 h 247820"/>
                    <a:gd name="connsiteX6" fmla="*/ 255333 w 479341"/>
                    <a:gd name="connsiteY6" fmla="*/ 245976 h 247820"/>
                    <a:gd name="connsiteX7" fmla="*/ 118173 w 479341"/>
                    <a:gd name="connsiteY7" fmla="*/ 230736 h 247820"/>
                    <a:gd name="connsiteX8" fmla="*/ 102933 w 479341"/>
                    <a:gd name="connsiteY8" fmla="*/ 185016 h 247820"/>
                    <a:gd name="connsiteX9" fmla="*/ 118173 w 479341"/>
                    <a:gd name="connsiteY9" fmla="*/ 93576 h 247820"/>
                    <a:gd name="connsiteX10" fmla="*/ 118173 w 479341"/>
                    <a:gd name="connsiteY10" fmla="*/ 78336 h 24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41" h="247820">
                      <a:moveTo>
                        <a:pt x="26733" y="108816"/>
                      </a:moveTo>
                      <a:cubicBezTo>
                        <a:pt x="141651" y="70510"/>
                        <a:pt x="0" y="122182"/>
                        <a:pt x="118173" y="63096"/>
                      </a:cubicBezTo>
                      <a:cubicBezTo>
                        <a:pt x="244366" y="0"/>
                        <a:pt x="78586" y="104727"/>
                        <a:pt x="209613" y="17376"/>
                      </a:cubicBezTo>
                      <a:cubicBezTo>
                        <a:pt x="275653" y="22456"/>
                        <a:pt x="343476" y="16552"/>
                        <a:pt x="407733" y="32616"/>
                      </a:cubicBezTo>
                      <a:cubicBezTo>
                        <a:pt x="479341" y="50518"/>
                        <a:pt x="455688" y="145697"/>
                        <a:pt x="438213" y="185016"/>
                      </a:cubicBezTo>
                      <a:cubicBezTo>
                        <a:pt x="430774" y="201754"/>
                        <a:pt x="409328" y="208281"/>
                        <a:pt x="392493" y="215496"/>
                      </a:cubicBezTo>
                      <a:cubicBezTo>
                        <a:pt x="373661" y="223567"/>
                        <a:pt x="268895" y="243264"/>
                        <a:pt x="255333" y="245976"/>
                      </a:cubicBezTo>
                      <a:cubicBezTo>
                        <a:pt x="209613" y="240896"/>
                        <a:pt x="160884" y="247820"/>
                        <a:pt x="118173" y="230736"/>
                      </a:cubicBezTo>
                      <a:cubicBezTo>
                        <a:pt x="103258" y="224770"/>
                        <a:pt x="102933" y="201080"/>
                        <a:pt x="102933" y="185016"/>
                      </a:cubicBezTo>
                      <a:cubicBezTo>
                        <a:pt x="102933" y="154116"/>
                        <a:pt x="113803" y="124166"/>
                        <a:pt x="118173" y="93576"/>
                      </a:cubicBezTo>
                      <a:cubicBezTo>
                        <a:pt x="118891" y="88547"/>
                        <a:pt x="118173" y="83416"/>
                        <a:pt x="118173" y="78336"/>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7" name="フリーフォーム 126"/>
              <p:cNvSpPr/>
              <p:nvPr/>
            </p:nvSpPr>
            <p:spPr>
              <a:xfrm>
                <a:off x="3470921" y="3184412"/>
                <a:ext cx="263476" cy="488782"/>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135" name="四角形吹き出し 134"/>
          <p:cNvSpPr/>
          <p:nvPr/>
        </p:nvSpPr>
        <p:spPr>
          <a:xfrm>
            <a:off x="5004048" y="4581128"/>
            <a:ext cx="1944216" cy="648072"/>
          </a:xfrm>
          <a:prstGeom prst="wedgeRectCallout">
            <a:avLst>
              <a:gd name="adj1" fmla="val 70095"/>
              <a:gd name="adj2" fmla="val -5245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rgbClr val="C00000"/>
                </a:solidFill>
              </a:rPr>
              <a:t>こ</a:t>
            </a:r>
            <a:r>
              <a:rPr lang="ja-JP" altLang="en-US" sz="3600" dirty="0" smtClean="0">
                <a:solidFill>
                  <a:schemeClr val="accent4"/>
                </a:solidFill>
              </a:rPr>
              <a:t>ない</a:t>
            </a:r>
            <a:endParaRPr kumimoji="1" lang="ja-JP" altLang="en-US" sz="3600" dirty="0">
              <a:solidFill>
                <a:schemeClr val="accent4"/>
              </a:solidFill>
            </a:endParaRPr>
          </a:p>
        </p:txBody>
      </p:sp>
      <p:sp>
        <p:nvSpPr>
          <p:cNvPr id="137" name="Rectangle 2"/>
          <p:cNvSpPr txBox="1">
            <a:spLocks noChangeArrowheads="1"/>
          </p:cNvSpPr>
          <p:nvPr/>
        </p:nvSpPr>
        <p:spPr bwMode="auto">
          <a:xfrm>
            <a:off x="179512" y="5301208"/>
            <a:ext cx="5616624" cy="1224136"/>
          </a:xfrm>
          <a:prstGeom prst="rect">
            <a:avLst/>
          </a:prstGeom>
          <a:solidFill>
            <a:srgbClr val="FFCC99"/>
          </a:solidFill>
          <a:ln w="9525">
            <a:noFill/>
            <a:miter lim="800000"/>
            <a:headEnd/>
            <a:tailEnd/>
          </a:ln>
          <a:effectLst>
            <a:softEdge rad="127000"/>
          </a:effectLst>
        </p:spPr>
        <p:txBody>
          <a:bodyPr anchor="ctr"/>
          <a:lstStyle/>
          <a:p>
            <a:pPr indent="92075" eaLnBrk="0" hangingPunct="0">
              <a:defRPr/>
            </a:pPr>
            <a:r>
              <a:rPr lang="ja-JP" altLang="en-US" sz="3600" kern="0" dirty="0" smtClean="0">
                <a:solidFill>
                  <a:schemeClr val="tx2"/>
                </a:solidFill>
                <a:latin typeface="+mj-lt"/>
                <a:ea typeface="+mj-ea"/>
                <a:cs typeface="+mj-cs"/>
              </a:rPr>
              <a:t>語尾変化と音便化によって</a:t>
            </a:r>
            <a:endParaRPr lang="en-US" altLang="ja-JP" sz="3600" kern="0" dirty="0" smtClean="0">
              <a:solidFill>
                <a:schemeClr val="tx2"/>
              </a:solidFill>
              <a:latin typeface="+mj-lt"/>
              <a:ea typeface="+mj-ea"/>
              <a:cs typeface="+mj-cs"/>
            </a:endParaRPr>
          </a:p>
          <a:p>
            <a:pPr indent="92075" eaLnBrk="0" hangingPunct="0">
              <a:defRPr/>
            </a:pPr>
            <a:r>
              <a:rPr lang="ja-JP" altLang="en-US" sz="3600" kern="0" dirty="0" smtClean="0">
                <a:solidFill>
                  <a:schemeClr val="tx2"/>
                </a:solidFill>
                <a:latin typeface="+mj-lt"/>
                <a:ea typeface="+mj-ea"/>
                <a:cs typeface="+mj-cs"/>
              </a:rPr>
              <a:t>　　　同じ語と認識しずらい</a:t>
            </a:r>
            <a:endParaRPr lang="ja-JP" altLang="en-US" sz="3600" kern="0" dirty="0">
              <a:solidFill>
                <a:schemeClr val="tx2"/>
              </a:solidFill>
              <a:latin typeface="+mj-lt"/>
              <a:ea typeface="+mj-ea"/>
              <a:cs typeface="+mj-cs"/>
            </a:endParaRPr>
          </a:p>
        </p:txBody>
      </p:sp>
      <p:sp>
        <p:nvSpPr>
          <p:cNvPr id="138" name="テキスト ボックス 137"/>
          <p:cNvSpPr txBox="1"/>
          <p:nvPr/>
        </p:nvSpPr>
        <p:spPr>
          <a:xfrm>
            <a:off x="1547664" y="2060848"/>
            <a:ext cx="720080" cy="830997"/>
          </a:xfrm>
          <a:prstGeom prst="rect">
            <a:avLst/>
          </a:prstGeom>
          <a:noFill/>
        </p:spPr>
        <p:txBody>
          <a:bodyPr wrap="square" rtlCol="0">
            <a:spAutoFit/>
          </a:bodyPr>
          <a:lstStyle/>
          <a:p>
            <a:r>
              <a:rPr kumimoji="1" lang="ja-JP" altLang="en-US" sz="4800" b="1" dirty="0" smtClean="0">
                <a:solidFill>
                  <a:srgbClr val="C00000"/>
                </a:solidFill>
              </a:rPr>
              <a:t>？</a:t>
            </a:r>
            <a:endParaRPr kumimoji="1" lang="ja-JP" altLang="en-US" sz="4800" b="1" dirty="0">
              <a:solidFill>
                <a:srgbClr val="C00000"/>
              </a:solidFill>
            </a:endParaRPr>
          </a:p>
        </p:txBody>
      </p:sp>
      <p:sp>
        <p:nvSpPr>
          <p:cNvPr id="139" name="テキスト ボックス 138"/>
          <p:cNvSpPr txBox="1"/>
          <p:nvPr/>
        </p:nvSpPr>
        <p:spPr>
          <a:xfrm>
            <a:off x="3131840" y="1700808"/>
            <a:ext cx="1656184" cy="1077218"/>
          </a:xfrm>
          <a:prstGeom prst="rect">
            <a:avLst/>
          </a:prstGeom>
          <a:noFill/>
        </p:spPr>
        <p:txBody>
          <a:bodyPr wrap="square" rtlCol="0">
            <a:spAutoFit/>
          </a:bodyPr>
          <a:lstStyle/>
          <a:p>
            <a:r>
              <a:rPr lang="ja-JP" altLang="en-US" sz="3600" dirty="0" smtClean="0"/>
              <a:t>「行く」</a:t>
            </a:r>
            <a:endParaRPr lang="en-US" altLang="ja-JP" sz="2800" dirty="0" smtClean="0"/>
          </a:p>
          <a:p>
            <a:r>
              <a:rPr lang="ja-JP" altLang="en-US" sz="2800" dirty="0" smtClean="0"/>
              <a:t>五段活用</a:t>
            </a:r>
            <a:endParaRPr kumimoji="1" lang="ja-JP" altLang="en-US" sz="2800" dirty="0"/>
          </a:p>
        </p:txBody>
      </p:sp>
      <p:cxnSp>
        <p:nvCxnSpPr>
          <p:cNvPr id="140" name="直線矢印コネクタ 139"/>
          <p:cNvCxnSpPr/>
          <p:nvPr/>
        </p:nvCxnSpPr>
        <p:spPr>
          <a:xfrm flipH="1">
            <a:off x="2195736" y="2060848"/>
            <a:ext cx="1008112" cy="1224136"/>
          </a:xfrm>
          <a:prstGeom prst="straightConnector1">
            <a:avLst/>
          </a:prstGeom>
          <a:ln w="57150">
            <a:solidFill>
              <a:srgbClr val="0070C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flipH="1" flipV="1">
            <a:off x="2267744" y="3645024"/>
            <a:ext cx="1008112" cy="504056"/>
          </a:xfrm>
          <a:prstGeom prst="straightConnector1">
            <a:avLst/>
          </a:prstGeom>
          <a:ln w="57150">
            <a:solidFill>
              <a:srgbClr val="0070C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146402" y="5661248"/>
            <a:ext cx="3178126" cy="1015663"/>
          </a:xfrm>
          <a:prstGeom prst="rect">
            <a:avLst/>
          </a:prstGeom>
          <a:solidFill>
            <a:srgbClr val="F8F8F8"/>
          </a:solidFill>
        </p:spPr>
        <p:txBody>
          <a:bodyPr wrap="square" rtlCol="0">
            <a:spAutoFit/>
          </a:bodyPr>
          <a:lstStyle/>
          <a:p>
            <a:r>
              <a:rPr lang="ja-JP" altLang="en-US" sz="3200" dirty="0" smtClean="0"/>
              <a:t>　</a:t>
            </a:r>
            <a:r>
              <a:rPr lang="ja-JP" altLang="en-US" sz="2800" dirty="0" smtClean="0"/>
              <a:t>名詞は</a:t>
            </a:r>
            <a:r>
              <a:rPr lang="ja-JP" altLang="en-US" sz="2800" dirty="0" smtClean="0"/>
              <a:t>、ことばの形が変わらない</a:t>
            </a:r>
            <a:endParaRPr kumimoji="1" lang="ja-JP" altLang="en-US" sz="2800" dirty="0"/>
          </a:p>
        </p:txBody>
      </p:sp>
      <p:grpSp>
        <p:nvGrpSpPr>
          <p:cNvPr id="48" name="グループ化 47"/>
          <p:cNvGrpSpPr/>
          <p:nvPr/>
        </p:nvGrpSpPr>
        <p:grpSpPr>
          <a:xfrm>
            <a:off x="5832396" y="5593015"/>
            <a:ext cx="576064" cy="576064"/>
            <a:chOff x="1187450" y="3500438"/>
            <a:chExt cx="792163" cy="865187"/>
          </a:xfrm>
        </p:grpSpPr>
        <p:sp>
          <p:nvSpPr>
            <p:cNvPr id="50" name="Freeform 26"/>
            <p:cNvSpPr>
              <a:spLocks/>
            </p:cNvSpPr>
            <p:nvPr/>
          </p:nvSpPr>
          <p:spPr bwMode="auto">
            <a:xfrm flipH="1">
              <a:off x="1547813" y="3500438"/>
              <a:ext cx="71437" cy="144462"/>
            </a:xfrm>
            <a:custGeom>
              <a:avLst/>
              <a:gdLst>
                <a:gd name="T0" fmla="*/ 71437 w 46"/>
                <a:gd name="T1" fmla="*/ 0 h 227"/>
                <a:gd name="T2" fmla="*/ 0 w 46"/>
                <a:gd name="T3" fmla="*/ 115824 h 227"/>
                <a:gd name="T4" fmla="*/ 71437 w 46"/>
                <a:gd name="T5" fmla="*/ 144462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0"/>
                  </a:moveTo>
                  <a:cubicBezTo>
                    <a:pt x="23" y="72"/>
                    <a:pt x="0" y="144"/>
                    <a:pt x="0" y="182"/>
                  </a:cubicBezTo>
                  <a:cubicBezTo>
                    <a:pt x="0" y="220"/>
                    <a:pt x="23" y="223"/>
                    <a:pt x="46" y="227"/>
                  </a:cubicBezTo>
                </a:path>
              </a:pathLst>
            </a:custGeom>
            <a:noFill/>
            <a:ln w="57150">
              <a:solidFill>
                <a:schemeClr val="tx1"/>
              </a:solidFill>
              <a:round/>
              <a:headEnd/>
              <a:tailEnd/>
            </a:ln>
          </p:spPr>
          <p:txBody>
            <a:bodyPr/>
            <a:lstStyle/>
            <a:p>
              <a:endParaRPr lang="ja-JP" altLang="en-US"/>
            </a:p>
          </p:txBody>
        </p:sp>
        <p:sp>
          <p:nvSpPr>
            <p:cNvPr id="49" name="Oval 25"/>
            <p:cNvSpPr>
              <a:spLocks noChangeArrowheads="1"/>
            </p:cNvSpPr>
            <p:nvPr/>
          </p:nvSpPr>
          <p:spPr bwMode="auto">
            <a:xfrm>
              <a:off x="1187450" y="3573463"/>
              <a:ext cx="792163" cy="792162"/>
            </a:xfrm>
            <a:prstGeom prst="ellipse">
              <a:avLst/>
            </a:prstGeom>
            <a:solidFill>
              <a:srgbClr val="FF0000"/>
            </a:solidFill>
            <a:ln w="9525">
              <a:solidFill>
                <a:schemeClr val="tx1"/>
              </a:solidFill>
              <a:round/>
              <a:headEnd/>
              <a:tailEnd/>
            </a:ln>
          </p:spPr>
          <p:txBody>
            <a:bodyPr wrap="none" anchor="ctr"/>
            <a:lstStyle/>
            <a:p>
              <a:endParaRPr lang="ja-JP" altLang="en-US"/>
            </a:p>
          </p:txBody>
        </p:sp>
      </p:grpSp>
      <p:grpSp>
        <p:nvGrpSpPr>
          <p:cNvPr id="62" name="グループ化 61"/>
          <p:cNvGrpSpPr/>
          <p:nvPr/>
        </p:nvGrpSpPr>
        <p:grpSpPr>
          <a:xfrm>
            <a:off x="5803262" y="5505511"/>
            <a:ext cx="3096344" cy="1224136"/>
            <a:chOff x="5796136" y="5445224"/>
            <a:chExt cx="3096344" cy="1224136"/>
          </a:xfrm>
        </p:grpSpPr>
        <p:cxnSp>
          <p:nvCxnSpPr>
            <p:cNvPr id="54" name="直線コネクタ 53"/>
            <p:cNvCxnSpPr/>
            <p:nvPr/>
          </p:nvCxnSpPr>
          <p:spPr>
            <a:xfrm flipV="1">
              <a:off x="5796136" y="5445224"/>
              <a:ext cx="0" cy="122413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796136" y="5445224"/>
              <a:ext cx="309634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par>
                                <p:cTn id="8" presetID="9"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dissolve">
                                      <p:cBhvr>
                                        <p:cTn id="15" dur="500"/>
                                        <p:tgtEl>
                                          <p:spTgt spid="1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dissolve">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dissolve">
                                      <p:cBhvr>
                                        <p:cTn id="25" dur="500"/>
                                        <p:tgtEl>
                                          <p:spTgt spid="1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dissolve">
                                      <p:cBhvr>
                                        <p:cTn id="30" dur="500"/>
                                        <p:tgtEl>
                                          <p:spTgt spid="13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dissolve">
                                      <p:cBhvr>
                                        <p:cTn id="35" dur="500"/>
                                        <p:tgtEl>
                                          <p:spTgt spid="139"/>
                                        </p:tgtEl>
                                      </p:cBhvr>
                                    </p:animEffect>
                                  </p:childTnLst>
                                </p:cTn>
                              </p:par>
                              <p:par>
                                <p:cTn id="36" presetID="9" presetClass="entr" presetSubtype="0" fill="hold" nodeType="with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dissolve">
                                      <p:cBhvr>
                                        <p:cTn id="38" dur="500"/>
                                        <p:tgtEl>
                                          <p:spTgt spid="14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dissolve">
                                      <p:cBhvr>
                                        <p:cTn id="43" dur="500"/>
                                        <p:tgtEl>
                                          <p:spTgt spid="121"/>
                                        </p:tgtEl>
                                      </p:cBhvr>
                                    </p:animEffect>
                                  </p:childTnLst>
                                </p:cTn>
                              </p:par>
                              <p:par>
                                <p:cTn id="44" presetID="9" presetClass="entr" presetSubtype="0" fill="hold" nodeType="with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dissolve">
                                      <p:cBhvr>
                                        <p:cTn id="46" dur="500"/>
                                        <p:tgtEl>
                                          <p:spTgt spid="12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dissolve">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dissolve">
                                      <p:cBhvr>
                                        <p:cTn id="56" dur="500"/>
                                        <p:tgtEl>
                                          <p:spTgt spid="13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dissolve">
                                      <p:cBhvr>
                                        <p:cTn id="61" dur="500"/>
                                        <p:tgtEl>
                                          <p:spTgt spid="76"/>
                                        </p:tgtEl>
                                      </p:cBhvr>
                                    </p:animEffect>
                                  </p:childTnLst>
                                </p:cTn>
                              </p:par>
                              <p:par>
                                <p:cTn id="62" presetID="9" presetClass="entr" presetSubtype="0" fill="hold" nodeType="withEffect">
                                  <p:stCondLst>
                                    <p:cond delay="0"/>
                                  </p:stCondLst>
                                  <p:childTnLst>
                                    <p:set>
                                      <p:cBhvr>
                                        <p:cTn id="63" dur="1" fill="hold">
                                          <p:stCondLst>
                                            <p:cond delay="0"/>
                                          </p:stCondLst>
                                        </p:cTn>
                                        <p:tgtEl>
                                          <p:spTgt spid="144"/>
                                        </p:tgtEl>
                                        <p:attrNameLst>
                                          <p:attrName>style.visibility</p:attrName>
                                        </p:attrNameLst>
                                      </p:cBhvr>
                                      <p:to>
                                        <p:strVal val="visible"/>
                                      </p:to>
                                    </p:set>
                                    <p:animEffect transition="in" filter="dissolve">
                                      <p:cBhvr>
                                        <p:cTn id="64" dur="500"/>
                                        <p:tgtEl>
                                          <p:spTgt spid="14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37"/>
                                        </p:tgtEl>
                                        <p:attrNameLst>
                                          <p:attrName>style.visibility</p:attrName>
                                        </p:attrNameLst>
                                      </p:cBhvr>
                                      <p:to>
                                        <p:strVal val="visible"/>
                                      </p:to>
                                    </p:set>
                                    <p:animEffect transition="in" filter="dissolve">
                                      <p:cBhvr>
                                        <p:cTn id="69" dur="500"/>
                                        <p:tgtEl>
                                          <p:spTgt spid="13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dissolve">
                                      <p:cBhvr>
                                        <p:cTn id="74" dur="500"/>
                                        <p:tgtEl>
                                          <p:spTgt spid="62"/>
                                        </p:tgtEl>
                                      </p:cBhvr>
                                    </p:animEffect>
                                  </p:childTnLst>
                                </p:cTn>
                              </p:par>
                              <p:par>
                                <p:cTn id="75" presetID="9"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dissolve">
                                      <p:cBhvr>
                                        <p:cTn id="77" dur="500"/>
                                        <p:tgtEl>
                                          <p:spTgt spid="48"/>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dissolve">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18" grpId="0" animBg="1"/>
      <p:bldP spid="119" grpId="0" animBg="1"/>
      <p:bldP spid="120" grpId="0" animBg="1"/>
      <p:bldP spid="121" grpId="0" animBg="1"/>
      <p:bldP spid="122" grpId="0" animBg="1"/>
      <p:bldP spid="135" grpId="0" animBg="1"/>
      <p:bldP spid="137" grpId="0" animBg="1"/>
      <p:bldP spid="138" grpId="0"/>
      <p:bldP spid="139" grpId="0"/>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87824" y="332656"/>
            <a:ext cx="3096344" cy="707886"/>
          </a:xfrm>
          <a:prstGeom prst="rect">
            <a:avLst/>
          </a:prstGeom>
          <a:solidFill>
            <a:schemeClr val="bg1">
              <a:lumMod val="95000"/>
            </a:schemeClr>
          </a:solidFill>
          <a:effectLst>
            <a:glow rad="139700">
              <a:schemeClr val="accent2">
                <a:satMod val="175000"/>
                <a:alpha val="40000"/>
              </a:schemeClr>
            </a:glow>
          </a:effectLst>
        </p:spPr>
        <p:txBody>
          <a:bodyPr wrap="square" rtlCol="0">
            <a:spAutoFit/>
          </a:bodyPr>
          <a:lstStyle/>
          <a:p>
            <a:r>
              <a:rPr lang="ja-JP" altLang="en-US" sz="4000" dirty="0" smtClean="0"/>
              <a:t>動詞は難しい</a:t>
            </a:r>
            <a:endParaRPr kumimoji="1" lang="ja-JP" altLang="en-US" sz="4000" dirty="0"/>
          </a:p>
        </p:txBody>
      </p:sp>
      <p:sp>
        <p:nvSpPr>
          <p:cNvPr id="5" name="テキスト ボックス 4"/>
          <p:cNvSpPr txBox="1"/>
          <p:nvPr/>
        </p:nvSpPr>
        <p:spPr>
          <a:xfrm>
            <a:off x="467544" y="1340768"/>
            <a:ext cx="8280920" cy="1323439"/>
          </a:xfrm>
          <a:prstGeom prst="rect">
            <a:avLst/>
          </a:prstGeom>
          <a:solidFill>
            <a:srgbClr val="FFCCFF"/>
          </a:solidFill>
          <a:effectLst>
            <a:softEdge rad="127000"/>
          </a:effectLst>
        </p:spPr>
        <p:txBody>
          <a:bodyPr wrap="square" rtlCol="0">
            <a:spAutoFit/>
          </a:bodyPr>
          <a:lstStyle/>
          <a:p>
            <a:r>
              <a:rPr lang="ja-JP" altLang="en-US" sz="4000" dirty="0" smtClean="0"/>
              <a:t>　動詞が指し示すものが、</a:t>
            </a:r>
            <a:endParaRPr lang="en-US" altLang="ja-JP" sz="4000" dirty="0" smtClean="0"/>
          </a:p>
          <a:p>
            <a:r>
              <a:rPr lang="ja-JP" altLang="en-US" sz="4000" dirty="0" smtClean="0"/>
              <a:t>　　　　理解できるようになるためには</a:t>
            </a:r>
            <a:endParaRPr kumimoji="1" lang="ja-JP" altLang="en-US" sz="4000" dirty="0"/>
          </a:p>
        </p:txBody>
      </p:sp>
      <p:sp>
        <p:nvSpPr>
          <p:cNvPr id="6" name="テキスト ボックス 5"/>
          <p:cNvSpPr txBox="1"/>
          <p:nvPr/>
        </p:nvSpPr>
        <p:spPr>
          <a:xfrm>
            <a:off x="467544" y="2996952"/>
            <a:ext cx="8280920" cy="707886"/>
          </a:xfrm>
          <a:prstGeom prst="rect">
            <a:avLst/>
          </a:prstGeom>
          <a:solidFill>
            <a:srgbClr val="CCFFFF"/>
          </a:solidFill>
          <a:effectLst>
            <a:softEdge rad="127000"/>
          </a:effectLst>
        </p:spPr>
        <p:txBody>
          <a:bodyPr wrap="square" rtlCol="0">
            <a:spAutoFit/>
          </a:bodyPr>
          <a:lstStyle/>
          <a:p>
            <a:r>
              <a:rPr lang="ja-JP" altLang="en-US" sz="4000" dirty="0" smtClean="0"/>
              <a:t>　動詞が使われる場面に</a:t>
            </a:r>
            <a:r>
              <a:rPr kumimoji="1" lang="ja-JP" altLang="en-US" sz="4000" dirty="0" smtClean="0"/>
              <a:t>何度も触れ</a:t>
            </a:r>
            <a:endParaRPr kumimoji="1" lang="ja-JP" altLang="en-US" sz="4000" dirty="0"/>
          </a:p>
        </p:txBody>
      </p:sp>
      <p:sp>
        <p:nvSpPr>
          <p:cNvPr id="7" name="テキスト ボックス 6"/>
          <p:cNvSpPr txBox="1"/>
          <p:nvPr/>
        </p:nvSpPr>
        <p:spPr>
          <a:xfrm>
            <a:off x="467544" y="4149080"/>
            <a:ext cx="8280920" cy="1323439"/>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3500000" scaled="1"/>
            <a:tileRect/>
          </a:gradFill>
          <a:effectLst>
            <a:glow rad="139700">
              <a:schemeClr val="accent2">
                <a:satMod val="175000"/>
                <a:alpha val="40000"/>
              </a:schemeClr>
            </a:glow>
          </a:effectLst>
        </p:spPr>
        <p:txBody>
          <a:bodyPr wrap="square" rtlCol="0">
            <a:spAutoFit/>
          </a:bodyPr>
          <a:lstStyle/>
          <a:p>
            <a:r>
              <a:rPr lang="ja-JP" altLang="en-US" sz="4000" dirty="0" smtClean="0"/>
              <a:t>その繰り返しの中で、動詞の意味と</a:t>
            </a:r>
            <a:endParaRPr lang="en-US" altLang="ja-JP" sz="4000" dirty="0" smtClean="0"/>
          </a:p>
          <a:p>
            <a:r>
              <a:rPr lang="ja-JP" altLang="en-US" sz="4000" dirty="0" smtClean="0"/>
              <a:t>文法を洞察</a:t>
            </a:r>
            <a:r>
              <a:rPr kumimoji="1" lang="ja-JP" altLang="en-US" sz="4000" dirty="0" smtClean="0"/>
              <a:t>して行かなければならない</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971600" y="908720"/>
            <a:ext cx="5904656" cy="648071"/>
          </a:xfrm>
          <a:prstGeom prst="rect">
            <a:avLst/>
          </a:prstGeom>
          <a:solidFill>
            <a:srgbClr val="FFCC99"/>
          </a:solidFill>
          <a:ln w="9525">
            <a:noFill/>
            <a:miter lim="800000"/>
            <a:headEnd/>
            <a:tailEnd/>
          </a:ln>
        </p:spPr>
        <p:txBody>
          <a:bodyPr anchor="ctr"/>
          <a:lstStyle/>
          <a:p>
            <a:pPr indent="92075" eaLnBrk="0" hangingPunct="0">
              <a:defRPr/>
            </a:pPr>
            <a:r>
              <a:rPr lang="ja-JP" altLang="en-US" sz="4400" kern="0" dirty="0" smtClean="0">
                <a:solidFill>
                  <a:schemeClr val="tx2"/>
                </a:solidFill>
                <a:latin typeface="+mj-lt"/>
                <a:ea typeface="+mj-ea"/>
                <a:cs typeface="+mj-cs"/>
              </a:rPr>
              <a:t>形と意味の重ね合わせ</a:t>
            </a:r>
            <a:endParaRPr lang="ja-JP" altLang="en-US" sz="4400" kern="0" dirty="0">
              <a:solidFill>
                <a:schemeClr val="tx2"/>
              </a:solidFill>
              <a:latin typeface="+mj-lt"/>
              <a:ea typeface="+mj-ea"/>
              <a:cs typeface="+mj-cs"/>
            </a:endParaRPr>
          </a:p>
        </p:txBody>
      </p:sp>
      <p:sp>
        <p:nvSpPr>
          <p:cNvPr id="44" name="角丸四角形吹き出し 43"/>
          <p:cNvSpPr/>
          <p:nvPr/>
        </p:nvSpPr>
        <p:spPr>
          <a:xfrm>
            <a:off x="4500563" y="1989138"/>
            <a:ext cx="2016125" cy="936625"/>
          </a:xfrm>
          <a:prstGeom prst="wedgeRoundRectCallout">
            <a:avLst>
              <a:gd name="adj1" fmla="val -68453"/>
              <a:gd name="adj2" fmla="val 3482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chemeClr val="tx1"/>
                </a:solidFill>
              </a:rPr>
              <a:t>ジュース、　</a:t>
            </a:r>
            <a:endParaRPr lang="en-US" altLang="ja-JP" sz="2800" dirty="0" smtClean="0">
              <a:solidFill>
                <a:schemeClr val="tx1"/>
              </a:solidFill>
            </a:endParaRPr>
          </a:p>
          <a:p>
            <a:pPr>
              <a:defRPr/>
            </a:pPr>
            <a:r>
              <a:rPr lang="ja-JP" altLang="en-US" sz="2800" dirty="0" smtClean="0">
                <a:solidFill>
                  <a:schemeClr val="tx1"/>
                </a:solidFill>
              </a:rPr>
              <a:t>　　　</a:t>
            </a:r>
            <a:r>
              <a:rPr lang="ja-JP" altLang="en-US" sz="2800" dirty="0" smtClean="0">
                <a:solidFill>
                  <a:srgbClr val="C00000"/>
                </a:solidFill>
              </a:rPr>
              <a:t>のむ</a:t>
            </a:r>
            <a:endParaRPr lang="ja-JP" altLang="en-US" sz="2800" dirty="0">
              <a:solidFill>
                <a:srgbClr val="C00000"/>
              </a:solidFill>
            </a:endParaRPr>
          </a:p>
        </p:txBody>
      </p:sp>
      <p:sp>
        <p:nvSpPr>
          <p:cNvPr id="48" name="フローチャート : 代替処理 47"/>
          <p:cNvSpPr/>
          <p:nvPr/>
        </p:nvSpPr>
        <p:spPr>
          <a:xfrm>
            <a:off x="539750" y="3933825"/>
            <a:ext cx="1728788" cy="720725"/>
          </a:xfrm>
          <a:prstGeom prst="flowChartAlternateProcess">
            <a:avLst/>
          </a:prstGeom>
          <a:solidFill>
            <a:schemeClr val="accent3">
              <a:lumMod val="95000"/>
            </a:schemeClr>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rPr>
              <a:t>なるほど</a:t>
            </a:r>
            <a:r>
              <a:rPr lang="ja-JP" altLang="en-US" sz="2400" dirty="0">
                <a:solidFill>
                  <a:schemeClr val="tx1"/>
                </a:solidFill>
              </a:rPr>
              <a:t>・・</a:t>
            </a:r>
          </a:p>
        </p:txBody>
      </p:sp>
      <p:sp>
        <p:nvSpPr>
          <p:cNvPr id="50" name="角丸四角形吹き出し 49"/>
          <p:cNvSpPr/>
          <p:nvPr/>
        </p:nvSpPr>
        <p:spPr>
          <a:xfrm>
            <a:off x="2555777" y="5445224"/>
            <a:ext cx="2304256" cy="576263"/>
          </a:xfrm>
          <a:prstGeom prst="wedgeRoundRectCallout">
            <a:avLst>
              <a:gd name="adj1" fmla="val -56326"/>
              <a:gd name="adj2" fmla="val -4454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chemeClr val="tx1"/>
                </a:solidFill>
              </a:rPr>
              <a:t>ジュース</a:t>
            </a:r>
            <a:r>
              <a:rPr lang="ja-JP" altLang="en-US" sz="2800" dirty="0" smtClean="0">
                <a:solidFill>
                  <a:srgbClr val="C00000"/>
                </a:solidFill>
              </a:rPr>
              <a:t>のむ</a:t>
            </a:r>
            <a:endParaRPr lang="ja-JP" altLang="en-US" sz="2800" dirty="0">
              <a:solidFill>
                <a:srgbClr val="C00000"/>
              </a:solidFill>
            </a:endParaRPr>
          </a:p>
        </p:txBody>
      </p:sp>
      <p:sp>
        <p:nvSpPr>
          <p:cNvPr id="51" name="フローチャート: 処理 50"/>
          <p:cNvSpPr/>
          <p:nvPr/>
        </p:nvSpPr>
        <p:spPr>
          <a:xfrm>
            <a:off x="5796136" y="4725144"/>
            <a:ext cx="2520280" cy="1080120"/>
          </a:xfrm>
          <a:prstGeom prst="flowChartProcess">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accent4"/>
                </a:solidFill>
              </a:rPr>
              <a:t>はじめは</a:t>
            </a:r>
            <a:endParaRPr lang="en-US" altLang="ja-JP" sz="2800" dirty="0">
              <a:solidFill>
                <a:schemeClr val="accent4"/>
              </a:solidFill>
            </a:endParaRPr>
          </a:p>
          <a:p>
            <a:pPr>
              <a:defRPr/>
            </a:pPr>
            <a:r>
              <a:rPr lang="ja-JP" altLang="en-US" sz="2800" dirty="0" smtClean="0">
                <a:solidFill>
                  <a:schemeClr val="accent4"/>
                </a:solidFill>
              </a:rPr>
              <a:t>　ワンパターン</a:t>
            </a:r>
            <a:endParaRPr lang="ja-JP" altLang="en-US" sz="2800" dirty="0">
              <a:solidFill>
                <a:schemeClr val="accent4"/>
              </a:solidFill>
            </a:endParaRPr>
          </a:p>
        </p:txBody>
      </p:sp>
      <p:grpSp>
        <p:nvGrpSpPr>
          <p:cNvPr id="3" name="グループ化 68"/>
          <p:cNvGrpSpPr>
            <a:grpSpLocks/>
          </p:cNvGrpSpPr>
          <p:nvPr/>
        </p:nvGrpSpPr>
        <p:grpSpPr bwMode="auto">
          <a:xfrm>
            <a:off x="2987675" y="2679508"/>
            <a:ext cx="1116013" cy="1235267"/>
            <a:chOff x="3059113" y="2608071"/>
            <a:chExt cx="1116012" cy="1235267"/>
          </a:xfrm>
        </p:grpSpPr>
        <p:grpSp>
          <p:nvGrpSpPr>
            <p:cNvPr id="4" name="グループ化 17"/>
            <p:cNvGrpSpPr>
              <a:grpSpLocks/>
            </p:cNvGrpSpPr>
            <p:nvPr/>
          </p:nvGrpSpPr>
          <p:grpSpPr bwMode="auto">
            <a:xfrm rot="19764347" flipH="1">
              <a:off x="3262313" y="2795588"/>
              <a:ext cx="912812" cy="1047750"/>
              <a:chOff x="6877050" y="2781300"/>
              <a:chExt cx="1223963" cy="2087563"/>
            </a:xfrm>
          </p:grpSpPr>
          <p:sp>
            <p:nvSpPr>
              <p:cNvPr id="720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20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720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7206"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7207"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5" name="グループ化 52"/>
            <p:cNvGrpSpPr>
              <a:grpSpLocks/>
            </p:cNvGrpSpPr>
            <p:nvPr/>
          </p:nvGrpSpPr>
          <p:grpSpPr bwMode="auto">
            <a:xfrm>
              <a:off x="3059113" y="2608071"/>
              <a:ext cx="949325" cy="1171767"/>
              <a:chOff x="3059832" y="2608155"/>
              <a:chExt cx="949151" cy="1171365"/>
            </a:xfrm>
          </p:grpSpPr>
          <p:grpSp>
            <p:nvGrpSpPr>
              <p:cNvPr id="6" name="グループ化 46"/>
              <p:cNvGrpSpPr/>
              <p:nvPr/>
            </p:nvGrpSpPr>
            <p:grpSpPr>
              <a:xfrm>
                <a:off x="3059832" y="2608155"/>
                <a:ext cx="949151" cy="1171365"/>
                <a:chOff x="2123728" y="2464139"/>
                <a:chExt cx="949151" cy="1171365"/>
              </a:xfrm>
              <a:solidFill>
                <a:schemeClr val="tx1"/>
              </a:solidFill>
            </p:grpSpPr>
            <p:sp>
              <p:nvSpPr>
                <p:cNvPr id="41" name="フリーフォーム 40"/>
                <p:cNvSpPr/>
                <p:nvPr/>
              </p:nvSpPr>
              <p:spPr>
                <a:xfrm>
                  <a:off x="2123728" y="2492896"/>
                  <a:ext cx="949151" cy="1142608"/>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3" name="フリーフォーム 42"/>
                <p:cNvSpPr/>
                <p:nvPr/>
              </p:nvSpPr>
              <p:spPr>
                <a:xfrm rot="21088670">
                  <a:off x="2339862" y="2464139"/>
                  <a:ext cx="627346" cy="265703"/>
                </a:xfrm>
                <a:custGeom>
                  <a:avLst/>
                  <a:gdLst>
                    <a:gd name="connsiteX0" fmla="*/ 26733 w 479341"/>
                    <a:gd name="connsiteY0" fmla="*/ 108816 h 247820"/>
                    <a:gd name="connsiteX1" fmla="*/ 118173 w 479341"/>
                    <a:gd name="connsiteY1" fmla="*/ 63096 h 247820"/>
                    <a:gd name="connsiteX2" fmla="*/ 209613 w 479341"/>
                    <a:gd name="connsiteY2" fmla="*/ 17376 h 247820"/>
                    <a:gd name="connsiteX3" fmla="*/ 407733 w 479341"/>
                    <a:gd name="connsiteY3" fmla="*/ 32616 h 247820"/>
                    <a:gd name="connsiteX4" fmla="*/ 438213 w 479341"/>
                    <a:gd name="connsiteY4" fmla="*/ 185016 h 247820"/>
                    <a:gd name="connsiteX5" fmla="*/ 392493 w 479341"/>
                    <a:gd name="connsiteY5" fmla="*/ 215496 h 247820"/>
                    <a:gd name="connsiteX6" fmla="*/ 255333 w 479341"/>
                    <a:gd name="connsiteY6" fmla="*/ 245976 h 247820"/>
                    <a:gd name="connsiteX7" fmla="*/ 118173 w 479341"/>
                    <a:gd name="connsiteY7" fmla="*/ 230736 h 247820"/>
                    <a:gd name="connsiteX8" fmla="*/ 102933 w 479341"/>
                    <a:gd name="connsiteY8" fmla="*/ 185016 h 247820"/>
                    <a:gd name="connsiteX9" fmla="*/ 118173 w 479341"/>
                    <a:gd name="connsiteY9" fmla="*/ 93576 h 247820"/>
                    <a:gd name="connsiteX10" fmla="*/ 118173 w 479341"/>
                    <a:gd name="connsiteY10" fmla="*/ 78336 h 24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41" h="247820">
                      <a:moveTo>
                        <a:pt x="26733" y="108816"/>
                      </a:moveTo>
                      <a:cubicBezTo>
                        <a:pt x="141651" y="70510"/>
                        <a:pt x="0" y="122182"/>
                        <a:pt x="118173" y="63096"/>
                      </a:cubicBezTo>
                      <a:cubicBezTo>
                        <a:pt x="244366" y="0"/>
                        <a:pt x="78586" y="104727"/>
                        <a:pt x="209613" y="17376"/>
                      </a:cubicBezTo>
                      <a:cubicBezTo>
                        <a:pt x="275653" y="22456"/>
                        <a:pt x="343476" y="16552"/>
                        <a:pt x="407733" y="32616"/>
                      </a:cubicBezTo>
                      <a:cubicBezTo>
                        <a:pt x="479341" y="50518"/>
                        <a:pt x="455688" y="145697"/>
                        <a:pt x="438213" y="185016"/>
                      </a:cubicBezTo>
                      <a:cubicBezTo>
                        <a:pt x="430774" y="201754"/>
                        <a:pt x="409328" y="208281"/>
                        <a:pt x="392493" y="215496"/>
                      </a:cubicBezTo>
                      <a:cubicBezTo>
                        <a:pt x="373661" y="223567"/>
                        <a:pt x="268895" y="243264"/>
                        <a:pt x="255333" y="245976"/>
                      </a:cubicBezTo>
                      <a:cubicBezTo>
                        <a:pt x="209613" y="240896"/>
                        <a:pt x="160884" y="247820"/>
                        <a:pt x="118173" y="230736"/>
                      </a:cubicBezTo>
                      <a:cubicBezTo>
                        <a:pt x="103258" y="224770"/>
                        <a:pt x="102933" y="201080"/>
                        <a:pt x="102933" y="185016"/>
                      </a:cubicBezTo>
                      <a:cubicBezTo>
                        <a:pt x="102933" y="154116"/>
                        <a:pt x="113803" y="124166"/>
                        <a:pt x="118173" y="93576"/>
                      </a:cubicBezTo>
                      <a:cubicBezTo>
                        <a:pt x="118891" y="88547"/>
                        <a:pt x="118173" y="83416"/>
                        <a:pt x="118173" y="78336"/>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52" name="フリーフォーム 51"/>
              <p:cNvSpPr/>
              <p:nvPr/>
            </p:nvSpPr>
            <p:spPr>
              <a:xfrm>
                <a:off x="3470919" y="3184412"/>
                <a:ext cx="263476" cy="488782"/>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49" name="フローチャート : 代替処理 48"/>
          <p:cNvSpPr/>
          <p:nvPr/>
        </p:nvSpPr>
        <p:spPr>
          <a:xfrm>
            <a:off x="2555776" y="4365104"/>
            <a:ext cx="2016125" cy="935038"/>
          </a:xfrm>
          <a:prstGeom prst="flowChartAlternateProcess">
            <a:avLst/>
          </a:prstGeom>
          <a:solidFill>
            <a:schemeClr val="accent3">
              <a:lumMod val="95000"/>
            </a:schemeClr>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rPr>
              <a:t>ぼくも</a:t>
            </a:r>
            <a:endParaRPr lang="en-US" altLang="ja-JP" sz="2400" b="1" dirty="0">
              <a:solidFill>
                <a:schemeClr val="tx1"/>
              </a:solidFill>
            </a:endParaRPr>
          </a:p>
          <a:p>
            <a:pPr>
              <a:defRPr/>
            </a:pPr>
            <a:r>
              <a:rPr lang="ja-JP" altLang="en-US" sz="2400" b="1" dirty="0">
                <a:solidFill>
                  <a:schemeClr val="tx1"/>
                </a:solidFill>
              </a:rPr>
              <a:t>いってみよう</a:t>
            </a:r>
          </a:p>
        </p:txBody>
      </p:sp>
      <p:grpSp>
        <p:nvGrpSpPr>
          <p:cNvPr id="10" name="グループ化 39"/>
          <p:cNvGrpSpPr>
            <a:grpSpLocks/>
          </p:cNvGrpSpPr>
          <p:nvPr/>
        </p:nvGrpSpPr>
        <p:grpSpPr bwMode="auto">
          <a:xfrm>
            <a:off x="755650" y="2781300"/>
            <a:ext cx="1150938" cy="1008063"/>
            <a:chOff x="467544" y="2636912"/>
            <a:chExt cx="1007393" cy="1008112"/>
          </a:xfrm>
        </p:grpSpPr>
        <p:grpSp>
          <p:nvGrpSpPr>
            <p:cNvPr id="12" name="グループ化 66"/>
            <p:cNvGrpSpPr>
              <a:grpSpLocks/>
            </p:cNvGrpSpPr>
            <p:nvPr/>
          </p:nvGrpSpPr>
          <p:grpSpPr bwMode="auto">
            <a:xfrm>
              <a:off x="467544" y="2636912"/>
              <a:ext cx="1007393" cy="1008112"/>
              <a:chOff x="1476375" y="3860800"/>
              <a:chExt cx="1362075" cy="1531938"/>
            </a:xfrm>
          </p:grpSpPr>
          <p:sp>
            <p:nvSpPr>
              <p:cNvPr id="7193"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194"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7195"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7196"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197"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7198"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47" name="フリーフォーム 46"/>
            <p:cNvSpPr/>
            <p:nvPr/>
          </p:nvSpPr>
          <p:spPr>
            <a:xfrm>
              <a:off x="1187309" y="3471978"/>
              <a:ext cx="95876" cy="46040"/>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60" name="右矢印 59"/>
          <p:cNvSpPr/>
          <p:nvPr/>
        </p:nvSpPr>
        <p:spPr>
          <a:xfrm>
            <a:off x="2124075" y="3141663"/>
            <a:ext cx="647700" cy="358775"/>
          </a:xfrm>
          <a:prstGeom prst="rightArrow">
            <a:avLst/>
          </a:prstGeom>
          <a:solidFill>
            <a:srgbClr val="FF66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60"/>
          <p:cNvGrpSpPr>
            <a:grpSpLocks/>
          </p:cNvGrpSpPr>
          <p:nvPr/>
        </p:nvGrpSpPr>
        <p:grpSpPr bwMode="auto">
          <a:xfrm>
            <a:off x="1331640" y="4797152"/>
            <a:ext cx="1006475" cy="1008062"/>
            <a:chOff x="1476375" y="3860800"/>
            <a:chExt cx="1362075" cy="1531938"/>
          </a:xfrm>
        </p:grpSpPr>
        <p:sp>
          <p:nvSpPr>
            <p:cNvPr id="7184"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185"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7186"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7187"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188"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7189"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sp>
          <p:nvSpPr>
            <p:cNvPr id="7190" name="Freeform 10"/>
            <p:cNvSpPr>
              <a:spLocks/>
            </p:cNvSpPr>
            <p:nvPr/>
          </p:nvSpPr>
          <p:spPr bwMode="auto">
            <a:xfrm>
              <a:off x="2339975" y="4941888"/>
              <a:ext cx="393700" cy="307975"/>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sp>
        <p:nvSpPr>
          <p:cNvPr id="53" name="テキスト ボックス 52"/>
          <p:cNvSpPr txBox="1"/>
          <p:nvPr/>
        </p:nvSpPr>
        <p:spPr>
          <a:xfrm>
            <a:off x="251520" y="188640"/>
            <a:ext cx="7056784" cy="584775"/>
          </a:xfrm>
          <a:prstGeom prst="rect">
            <a:avLst/>
          </a:prstGeom>
          <a:noFill/>
        </p:spPr>
        <p:txBody>
          <a:bodyPr wrap="square" rtlCol="0">
            <a:spAutoFit/>
          </a:bodyPr>
          <a:lstStyle/>
          <a:p>
            <a:r>
              <a:rPr kumimoji="1" lang="ja-JP" altLang="en-US" sz="3200" dirty="0" smtClean="0"/>
              <a:t>だから動詞の習得は、</a:t>
            </a:r>
            <a:endParaRPr kumimoji="1" lang="ja-JP" altLang="en-US" sz="3200" dirty="0"/>
          </a:p>
        </p:txBody>
      </p:sp>
      <p:sp>
        <p:nvSpPr>
          <p:cNvPr id="42" name="テキスト ボックス 41"/>
          <p:cNvSpPr txBox="1"/>
          <p:nvPr/>
        </p:nvSpPr>
        <p:spPr>
          <a:xfrm>
            <a:off x="6876256" y="908720"/>
            <a:ext cx="1800200" cy="646331"/>
          </a:xfrm>
          <a:prstGeom prst="rect">
            <a:avLst/>
          </a:prstGeom>
          <a:noFill/>
        </p:spPr>
        <p:txBody>
          <a:bodyPr wrap="square" rtlCol="0">
            <a:spAutoFit/>
          </a:bodyPr>
          <a:lstStyle/>
          <a:p>
            <a:r>
              <a:rPr kumimoji="1" lang="ja-JP" altLang="en-US" sz="3600" dirty="0" smtClean="0"/>
              <a:t>が必要</a:t>
            </a:r>
            <a:endParaRPr kumimoji="1" lang="ja-JP" altLang="en-US" sz="3600" dirty="0"/>
          </a:p>
        </p:txBody>
      </p:sp>
      <p:grpSp>
        <p:nvGrpSpPr>
          <p:cNvPr id="54" name="グループ化 53"/>
          <p:cNvGrpSpPr/>
          <p:nvPr/>
        </p:nvGrpSpPr>
        <p:grpSpPr>
          <a:xfrm>
            <a:off x="6660232" y="2636912"/>
            <a:ext cx="647724" cy="1080270"/>
            <a:chOff x="6732588" y="1844674"/>
            <a:chExt cx="359692" cy="720228"/>
          </a:xfrm>
        </p:grpSpPr>
        <p:grpSp>
          <p:nvGrpSpPr>
            <p:cNvPr id="55" name="グループ化 46"/>
            <p:cNvGrpSpPr>
              <a:grpSpLocks/>
            </p:cNvGrpSpPr>
            <p:nvPr/>
          </p:nvGrpSpPr>
          <p:grpSpPr bwMode="auto">
            <a:xfrm>
              <a:off x="6732588" y="1844674"/>
              <a:ext cx="359692" cy="720228"/>
              <a:chOff x="6948264" y="2276872"/>
              <a:chExt cx="574993" cy="1201070"/>
            </a:xfrm>
          </p:grpSpPr>
          <p:sp>
            <p:nvSpPr>
              <p:cNvPr id="57" name="正方形/長方形 56"/>
              <p:cNvSpPr/>
              <p:nvPr/>
            </p:nvSpPr>
            <p:spPr>
              <a:xfrm flipH="1">
                <a:off x="7283244" y="2276872"/>
                <a:ext cx="45679" cy="86303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台形 57"/>
              <p:cNvSpPr/>
              <p:nvPr/>
            </p:nvSpPr>
            <p:spPr>
              <a:xfrm rot="10800000">
                <a:off x="6948264" y="2708390"/>
                <a:ext cx="574993" cy="769552"/>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6" name="台形 55"/>
            <p:cNvSpPr/>
            <p:nvPr/>
          </p:nvSpPr>
          <p:spPr bwMode="auto">
            <a:xfrm rot="10800000">
              <a:off x="6772575" y="2204861"/>
              <a:ext cx="279911" cy="359940"/>
            </a:xfrm>
            <a:prstGeom prst="trapezoid">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5" name="テキスト ボックス 44"/>
          <p:cNvSpPr txBox="1"/>
          <p:nvPr/>
        </p:nvSpPr>
        <p:spPr>
          <a:xfrm>
            <a:off x="2711624" y="6315080"/>
            <a:ext cx="3888432" cy="400110"/>
          </a:xfrm>
          <a:prstGeom prst="rect">
            <a:avLst/>
          </a:prstGeom>
          <a:noFill/>
        </p:spPr>
        <p:txBody>
          <a:bodyPr wrap="square" rtlCol="0">
            <a:spAutoFit/>
          </a:bodyPr>
          <a:lstStyle/>
          <a:p>
            <a:r>
              <a:rPr kumimoji="1" lang="ja-JP" altLang="en-US" sz="2000" b="1" dirty="0" smtClean="0"/>
              <a:t>☞　第９回学習会「文法を考える」</a:t>
            </a:r>
            <a:endParaRPr kumimoji="1" lang="ja-JP"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dissolve">
                                      <p:cBhvr>
                                        <p:cTn id="26" dur="500"/>
                                        <p:tgtEl>
                                          <p:spTgt spid="44"/>
                                        </p:tgtEl>
                                      </p:cBhvr>
                                    </p:animEffect>
                                  </p:childTnLst>
                                </p:cTn>
                              </p:par>
                              <p:par>
                                <p:cTn id="27" presetID="9"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dissolve">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dissolv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dissolv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dissolv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dissolve">
                                      <p:cBhvr>
                                        <p:cTn id="52" dur="500"/>
                                        <p:tgtEl>
                                          <p:spTgt spid="5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dissolve">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4" grpId="0" animBg="1"/>
      <p:bldP spid="48" grpId="0" animBg="1"/>
      <p:bldP spid="50" grpId="0" animBg="1"/>
      <p:bldP spid="51" grpId="0" animBg="1"/>
      <p:bldP spid="49" grpId="0" animBg="1"/>
      <p:bldP spid="60" grpId="0" animBg="1"/>
      <p:bldP spid="42"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吹き出し 43"/>
          <p:cNvSpPr/>
          <p:nvPr/>
        </p:nvSpPr>
        <p:spPr>
          <a:xfrm>
            <a:off x="4500563" y="1844675"/>
            <a:ext cx="2016125" cy="936625"/>
          </a:xfrm>
          <a:prstGeom prst="wedgeRoundRectCallout">
            <a:avLst>
              <a:gd name="adj1" fmla="val -82845"/>
              <a:gd name="adj2" fmla="val 771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chemeClr val="tx1"/>
                </a:solidFill>
              </a:rPr>
              <a:t>ジュース、</a:t>
            </a:r>
            <a:endParaRPr lang="en-US" altLang="ja-JP" sz="2800" dirty="0" smtClean="0">
              <a:solidFill>
                <a:schemeClr val="tx1"/>
              </a:solidFill>
            </a:endParaRPr>
          </a:p>
          <a:p>
            <a:pPr>
              <a:defRPr/>
            </a:pPr>
            <a:r>
              <a:rPr lang="ja-JP" altLang="en-US" sz="2800" dirty="0" smtClean="0">
                <a:solidFill>
                  <a:schemeClr val="tx1"/>
                </a:solidFill>
              </a:rPr>
              <a:t>　　　</a:t>
            </a:r>
            <a:r>
              <a:rPr lang="ja-JP" altLang="en-US" sz="2800" dirty="0" smtClean="0">
                <a:solidFill>
                  <a:srgbClr val="C00000"/>
                </a:solidFill>
              </a:rPr>
              <a:t>のむ</a:t>
            </a:r>
            <a:endParaRPr lang="ja-JP" altLang="en-US" sz="2800" dirty="0">
              <a:solidFill>
                <a:srgbClr val="C00000"/>
              </a:solidFill>
            </a:endParaRPr>
          </a:p>
        </p:txBody>
      </p:sp>
      <p:sp>
        <p:nvSpPr>
          <p:cNvPr id="47" name="右矢印 46"/>
          <p:cNvSpPr/>
          <p:nvPr/>
        </p:nvSpPr>
        <p:spPr>
          <a:xfrm>
            <a:off x="1619250" y="3357563"/>
            <a:ext cx="639763" cy="431800"/>
          </a:xfrm>
          <a:prstGeom prst="rightArrow">
            <a:avLst/>
          </a:prstGeom>
          <a:solidFill>
            <a:srgbClr val="FF66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角丸四角形吹き出し 57"/>
          <p:cNvSpPr/>
          <p:nvPr/>
        </p:nvSpPr>
        <p:spPr>
          <a:xfrm>
            <a:off x="4572000" y="2852738"/>
            <a:ext cx="1944688" cy="936625"/>
          </a:xfrm>
          <a:prstGeom prst="wedgeRoundRectCallout">
            <a:avLst>
              <a:gd name="adj1" fmla="val -87078"/>
              <a:gd name="adj2" fmla="val 413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chemeClr val="tx1"/>
                </a:solidFill>
              </a:rPr>
              <a:t>カルピス、</a:t>
            </a:r>
            <a:endParaRPr lang="en-US" altLang="ja-JP" sz="2800" dirty="0">
              <a:solidFill>
                <a:schemeClr val="tx1"/>
              </a:solidFill>
            </a:endParaRPr>
          </a:p>
          <a:p>
            <a:pPr>
              <a:defRPr/>
            </a:pPr>
            <a:r>
              <a:rPr lang="ja-JP" altLang="en-US" sz="2800" dirty="0" smtClean="0">
                <a:solidFill>
                  <a:schemeClr val="tx1"/>
                </a:solidFill>
              </a:rPr>
              <a:t>　　　</a:t>
            </a:r>
            <a:r>
              <a:rPr lang="ja-JP" altLang="en-US" sz="2800" dirty="0" smtClean="0">
                <a:solidFill>
                  <a:srgbClr val="C00000"/>
                </a:solidFill>
              </a:rPr>
              <a:t>のむ</a:t>
            </a:r>
            <a:endParaRPr lang="ja-JP" altLang="en-US" sz="2800" dirty="0">
              <a:solidFill>
                <a:srgbClr val="C00000"/>
              </a:solidFill>
            </a:endParaRPr>
          </a:p>
        </p:txBody>
      </p:sp>
      <p:sp>
        <p:nvSpPr>
          <p:cNvPr id="59" name="角丸四角形吹き出し 58"/>
          <p:cNvSpPr/>
          <p:nvPr/>
        </p:nvSpPr>
        <p:spPr>
          <a:xfrm>
            <a:off x="4283968" y="3933825"/>
            <a:ext cx="2232720" cy="935038"/>
          </a:xfrm>
          <a:prstGeom prst="wedgeRoundRectCallout">
            <a:avLst>
              <a:gd name="adj1" fmla="val -68155"/>
              <a:gd name="adj2" fmla="val -481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err="1" smtClean="0">
                <a:solidFill>
                  <a:schemeClr val="tx1"/>
                </a:solidFill>
              </a:rPr>
              <a:t>ぎゅうにゅう、</a:t>
            </a:r>
            <a:endParaRPr lang="en-US" altLang="ja-JP" sz="2800" dirty="0">
              <a:solidFill>
                <a:schemeClr val="tx1"/>
              </a:solidFill>
            </a:endParaRPr>
          </a:p>
          <a:p>
            <a:pPr>
              <a:defRPr/>
            </a:pPr>
            <a:r>
              <a:rPr lang="ja-JP" altLang="en-US" sz="2800" dirty="0" smtClean="0">
                <a:solidFill>
                  <a:schemeClr val="tx1"/>
                </a:solidFill>
              </a:rPr>
              <a:t>　　　　</a:t>
            </a:r>
            <a:r>
              <a:rPr lang="ja-JP" altLang="en-US" sz="2800" dirty="0" smtClean="0">
                <a:solidFill>
                  <a:srgbClr val="C00000"/>
                </a:solidFill>
              </a:rPr>
              <a:t>のむ</a:t>
            </a:r>
            <a:endParaRPr lang="ja-JP" altLang="en-US" sz="2800" dirty="0">
              <a:solidFill>
                <a:srgbClr val="C00000"/>
              </a:solidFill>
            </a:endParaRPr>
          </a:p>
        </p:txBody>
      </p:sp>
      <p:sp>
        <p:nvSpPr>
          <p:cNvPr id="78" name="正方形/長方形 77"/>
          <p:cNvSpPr/>
          <p:nvPr/>
        </p:nvSpPr>
        <p:spPr>
          <a:xfrm>
            <a:off x="1763688" y="5373216"/>
            <a:ext cx="4463702" cy="57626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solidFill>
                  <a:schemeClr val="tx1"/>
                </a:solidFill>
              </a:rPr>
              <a:t>　液体を口からお腹に入れること</a:t>
            </a:r>
            <a:endParaRPr lang="en-US" altLang="ja-JP" sz="2400" b="1" dirty="0">
              <a:solidFill>
                <a:schemeClr val="tx1"/>
              </a:solidFill>
            </a:endParaRPr>
          </a:p>
        </p:txBody>
      </p:sp>
      <p:grpSp>
        <p:nvGrpSpPr>
          <p:cNvPr id="5" name="グループ化 81"/>
          <p:cNvGrpSpPr>
            <a:grpSpLocks/>
          </p:cNvGrpSpPr>
          <p:nvPr/>
        </p:nvGrpSpPr>
        <p:grpSpPr bwMode="auto">
          <a:xfrm>
            <a:off x="2700338" y="2852738"/>
            <a:ext cx="1114425" cy="1176337"/>
            <a:chOff x="2700338" y="2852738"/>
            <a:chExt cx="1114425" cy="1176337"/>
          </a:xfrm>
        </p:grpSpPr>
        <p:grpSp>
          <p:nvGrpSpPr>
            <p:cNvPr id="6" name="グループ化 17"/>
            <p:cNvGrpSpPr>
              <a:grpSpLocks/>
            </p:cNvGrpSpPr>
            <p:nvPr/>
          </p:nvGrpSpPr>
          <p:grpSpPr bwMode="auto">
            <a:xfrm rot="19764347" flipH="1">
              <a:off x="2903538" y="2981325"/>
              <a:ext cx="911225" cy="1047750"/>
              <a:chOff x="6877050" y="2781300"/>
              <a:chExt cx="1223963" cy="2087563"/>
            </a:xfrm>
          </p:grpSpPr>
          <p:sp>
            <p:nvSpPr>
              <p:cNvPr id="8232"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33"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8234"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8235"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8236"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56" name="フリーフォーム 55"/>
            <p:cNvSpPr/>
            <p:nvPr/>
          </p:nvSpPr>
          <p:spPr>
            <a:xfrm>
              <a:off x="2700338" y="2852738"/>
              <a:ext cx="949325" cy="1143000"/>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3" name="フリーフォーム 62"/>
            <p:cNvSpPr/>
            <p:nvPr/>
          </p:nvSpPr>
          <p:spPr>
            <a:xfrm>
              <a:off x="3165475" y="2886075"/>
              <a:ext cx="366713" cy="141288"/>
            </a:xfrm>
            <a:custGeom>
              <a:avLst/>
              <a:gdLst>
                <a:gd name="connsiteX0" fmla="*/ 207089 w 366893"/>
                <a:gd name="connsiteY0" fmla="*/ 48070 h 140982"/>
                <a:gd name="connsiteX1" fmla="*/ 175339 w 366893"/>
                <a:gd name="connsiteY1" fmla="*/ 79820 h 140982"/>
                <a:gd name="connsiteX2" fmla="*/ 149939 w 366893"/>
                <a:gd name="connsiteY2" fmla="*/ 105220 h 140982"/>
                <a:gd name="connsiteX3" fmla="*/ 181689 w 366893"/>
                <a:gd name="connsiteY3" fmla="*/ 92520 h 140982"/>
                <a:gd name="connsiteX4" fmla="*/ 137239 w 366893"/>
                <a:gd name="connsiteY4" fmla="*/ 105220 h 140982"/>
                <a:gd name="connsiteX5" fmla="*/ 111839 w 366893"/>
                <a:gd name="connsiteY5" fmla="*/ 98870 h 140982"/>
                <a:gd name="connsiteX6" fmla="*/ 156289 w 366893"/>
                <a:gd name="connsiteY6" fmla="*/ 67120 h 140982"/>
                <a:gd name="connsiteX7" fmla="*/ 188039 w 366893"/>
                <a:gd name="connsiteY7" fmla="*/ 73470 h 140982"/>
                <a:gd name="connsiteX8" fmla="*/ 162639 w 366893"/>
                <a:gd name="connsiteY8" fmla="*/ 86170 h 140982"/>
                <a:gd name="connsiteX9" fmla="*/ 143589 w 366893"/>
                <a:gd name="connsiteY9" fmla="*/ 98870 h 140982"/>
                <a:gd name="connsiteX10" fmla="*/ 118189 w 366893"/>
                <a:gd name="connsiteY10" fmla="*/ 105220 h 140982"/>
                <a:gd name="connsiteX11" fmla="*/ 99139 w 366893"/>
                <a:gd name="connsiteY11" fmla="*/ 111570 h 140982"/>
                <a:gd name="connsiteX12" fmla="*/ 80089 w 366893"/>
                <a:gd name="connsiteY12" fmla="*/ 105220 h 140982"/>
                <a:gd name="connsiteX13" fmla="*/ 86439 w 366893"/>
                <a:gd name="connsiteY13" fmla="*/ 79820 h 140982"/>
                <a:gd name="connsiteX14" fmla="*/ 111839 w 366893"/>
                <a:gd name="connsiteY14" fmla="*/ 60770 h 140982"/>
                <a:gd name="connsiteX15" fmla="*/ 156289 w 366893"/>
                <a:gd name="connsiteY15" fmla="*/ 35370 h 140982"/>
                <a:gd name="connsiteX16" fmla="*/ 194389 w 366893"/>
                <a:gd name="connsiteY16" fmla="*/ 22670 h 140982"/>
                <a:gd name="connsiteX17" fmla="*/ 188039 w 366893"/>
                <a:gd name="connsiteY17" fmla="*/ 54420 h 140982"/>
                <a:gd name="connsiteX18" fmla="*/ 175339 w 366893"/>
                <a:gd name="connsiteY18" fmla="*/ 73470 h 140982"/>
                <a:gd name="connsiteX19" fmla="*/ 124539 w 366893"/>
                <a:gd name="connsiteY19" fmla="*/ 105220 h 140982"/>
                <a:gd name="connsiteX20" fmla="*/ 92789 w 366893"/>
                <a:gd name="connsiteY20" fmla="*/ 98870 h 140982"/>
                <a:gd name="connsiteX21" fmla="*/ 105489 w 366893"/>
                <a:gd name="connsiteY21" fmla="*/ 79820 h 140982"/>
                <a:gd name="connsiteX22" fmla="*/ 137239 w 366893"/>
                <a:gd name="connsiteY22" fmla="*/ 67120 h 140982"/>
                <a:gd name="connsiteX23" fmla="*/ 200739 w 366893"/>
                <a:gd name="connsiteY23" fmla="*/ 41720 h 140982"/>
                <a:gd name="connsiteX24" fmla="*/ 226139 w 366893"/>
                <a:gd name="connsiteY24" fmla="*/ 22670 h 140982"/>
                <a:gd name="connsiteX25" fmla="*/ 238839 w 366893"/>
                <a:gd name="connsiteY25" fmla="*/ 48070 h 140982"/>
                <a:gd name="connsiteX26" fmla="*/ 194389 w 366893"/>
                <a:gd name="connsiteY26" fmla="*/ 92520 h 140982"/>
                <a:gd name="connsiteX27" fmla="*/ 162639 w 366893"/>
                <a:gd name="connsiteY27" fmla="*/ 136970 h 140982"/>
                <a:gd name="connsiteX28" fmla="*/ 118189 w 366893"/>
                <a:gd name="connsiteY28" fmla="*/ 130620 h 140982"/>
                <a:gd name="connsiteX29" fmla="*/ 111839 w 366893"/>
                <a:gd name="connsiteY29" fmla="*/ 105220 h 140982"/>
                <a:gd name="connsiteX30" fmla="*/ 130889 w 366893"/>
                <a:gd name="connsiteY30" fmla="*/ 79820 h 140982"/>
                <a:gd name="connsiteX31" fmla="*/ 181689 w 366893"/>
                <a:gd name="connsiteY31" fmla="*/ 54420 h 140982"/>
                <a:gd name="connsiteX32" fmla="*/ 219789 w 366893"/>
                <a:gd name="connsiteY32" fmla="*/ 67120 h 140982"/>
                <a:gd name="connsiteX33" fmla="*/ 188039 w 366893"/>
                <a:gd name="connsiteY33" fmla="*/ 92520 h 140982"/>
                <a:gd name="connsiteX34" fmla="*/ 162639 w 366893"/>
                <a:gd name="connsiteY34" fmla="*/ 105220 h 140982"/>
                <a:gd name="connsiteX35" fmla="*/ 111839 w 366893"/>
                <a:gd name="connsiteY35" fmla="*/ 117920 h 140982"/>
                <a:gd name="connsiteX36" fmla="*/ 99139 w 366893"/>
                <a:gd name="connsiteY36" fmla="*/ 98870 h 140982"/>
                <a:gd name="connsiteX37" fmla="*/ 143589 w 366893"/>
                <a:gd name="connsiteY37" fmla="*/ 73470 h 140982"/>
                <a:gd name="connsiteX38" fmla="*/ 168989 w 366893"/>
                <a:gd name="connsiteY38" fmla="*/ 79820 h 140982"/>
                <a:gd name="connsiteX39" fmla="*/ 162639 w 366893"/>
                <a:gd name="connsiteY39" fmla="*/ 98870 h 140982"/>
                <a:gd name="connsiteX40" fmla="*/ 137239 w 366893"/>
                <a:gd name="connsiteY40" fmla="*/ 92520 h 140982"/>
                <a:gd name="connsiteX41" fmla="*/ 149939 w 366893"/>
                <a:gd name="connsiteY41" fmla="*/ 67120 h 140982"/>
                <a:gd name="connsiteX42" fmla="*/ 175339 w 366893"/>
                <a:gd name="connsiteY42" fmla="*/ 54420 h 140982"/>
                <a:gd name="connsiteX43" fmla="*/ 194389 w 366893"/>
                <a:gd name="connsiteY43" fmla="*/ 41720 h 140982"/>
                <a:gd name="connsiteX44" fmla="*/ 245189 w 366893"/>
                <a:gd name="connsiteY44" fmla="*/ 48070 h 140982"/>
                <a:gd name="connsiteX45" fmla="*/ 238839 w 366893"/>
                <a:gd name="connsiteY45" fmla="*/ 73470 h 140982"/>
                <a:gd name="connsiteX46" fmla="*/ 219789 w 366893"/>
                <a:gd name="connsiteY46" fmla="*/ 67120 h 140982"/>
                <a:gd name="connsiteX47" fmla="*/ 194389 w 366893"/>
                <a:gd name="connsiteY47" fmla="*/ 54420 h 140982"/>
                <a:gd name="connsiteX48" fmla="*/ 149939 w 366893"/>
                <a:gd name="connsiteY48" fmla="*/ 48070 h 140982"/>
                <a:gd name="connsiteX49" fmla="*/ 238839 w 366893"/>
                <a:gd name="connsiteY49" fmla="*/ 48070 h 140982"/>
                <a:gd name="connsiteX50" fmla="*/ 200739 w 366893"/>
                <a:gd name="connsiteY50" fmla="*/ 54420 h 140982"/>
                <a:gd name="connsiteX51" fmla="*/ 162639 w 366893"/>
                <a:gd name="connsiteY51" fmla="*/ 48070 h 140982"/>
                <a:gd name="connsiteX52" fmla="*/ 232489 w 366893"/>
                <a:gd name="connsiteY52" fmla="*/ 54420 h 140982"/>
                <a:gd name="connsiteX53" fmla="*/ 207089 w 366893"/>
                <a:gd name="connsiteY53" fmla="*/ 60770 h 140982"/>
                <a:gd name="connsiteX54" fmla="*/ 188039 w 366893"/>
                <a:gd name="connsiteY54" fmla="*/ 67120 h 140982"/>
                <a:gd name="connsiteX55" fmla="*/ 111839 w 366893"/>
                <a:gd name="connsiteY55" fmla="*/ 60770 h 140982"/>
                <a:gd name="connsiteX56" fmla="*/ 175339 w 366893"/>
                <a:gd name="connsiteY56" fmla="*/ 48070 h 140982"/>
                <a:gd name="connsiteX57" fmla="*/ 207089 w 366893"/>
                <a:gd name="connsiteY57" fmla="*/ 54420 h 140982"/>
                <a:gd name="connsiteX58" fmla="*/ 188039 w 366893"/>
                <a:gd name="connsiteY58" fmla="*/ 60770 h 140982"/>
                <a:gd name="connsiteX59" fmla="*/ 149939 w 366893"/>
                <a:gd name="connsiteY59" fmla="*/ 67120 h 140982"/>
                <a:gd name="connsiteX60" fmla="*/ 73739 w 366893"/>
                <a:gd name="connsiteY60" fmla="*/ 60770 h 140982"/>
                <a:gd name="connsiteX61" fmla="*/ 118189 w 366893"/>
                <a:gd name="connsiteY61" fmla="*/ 48070 h 140982"/>
                <a:gd name="connsiteX62" fmla="*/ 149939 w 366893"/>
                <a:gd name="connsiteY62" fmla="*/ 41720 h 140982"/>
                <a:gd name="connsiteX63" fmla="*/ 130889 w 366893"/>
                <a:gd name="connsiteY63" fmla="*/ 48070 h 140982"/>
                <a:gd name="connsiteX64" fmla="*/ 61039 w 366893"/>
                <a:gd name="connsiteY64" fmla="*/ 35370 h 140982"/>
                <a:gd name="connsiteX65" fmla="*/ 41989 w 366893"/>
                <a:gd name="connsiteY65" fmla="*/ 41720 h 140982"/>
                <a:gd name="connsiteX66" fmla="*/ 99139 w 366893"/>
                <a:gd name="connsiteY66" fmla="*/ 48070 h 140982"/>
                <a:gd name="connsiteX67" fmla="*/ 73739 w 366893"/>
                <a:gd name="connsiteY67" fmla="*/ 41720 h 140982"/>
                <a:gd name="connsiteX68" fmla="*/ 92789 w 366893"/>
                <a:gd name="connsiteY68" fmla="*/ 35370 h 140982"/>
                <a:gd name="connsiteX69" fmla="*/ 143589 w 366893"/>
                <a:gd name="connsiteY69" fmla="*/ 29020 h 140982"/>
                <a:gd name="connsiteX70" fmla="*/ 181689 w 366893"/>
                <a:gd name="connsiteY70" fmla="*/ 35370 h 140982"/>
                <a:gd name="connsiteX71" fmla="*/ 162639 w 366893"/>
                <a:gd name="connsiteY71" fmla="*/ 41720 h 140982"/>
                <a:gd name="connsiteX72" fmla="*/ 99139 w 366893"/>
                <a:gd name="connsiteY72" fmla="*/ 48070 h 140982"/>
                <a:gd name="connsiteX73" fmla="*/ 111839 w 366893"/>
                <a:gd name="connsiteY73" fmla="*/ 41720 h 140982"/>
                <a:gd name="connsiteX74" fmla="*/ 61039 w 366893"/>
                <a:gd name="connsiteY74" fmla="*/ 48070 h 140982"/>
                <a:gd name="connsiteX75" fmla="*/ 80089 w 366893"/>
                <a:gd name="connsiteY75" fmla="*/ 41720 h 140982"/>
                <a:gd name="connsiteX76" fmla="*/ 111839 w 366893"/>
                <a:gd name="connsiteY76" fmla="*/ 29020 h 140982"/>
                <a:gd name="connsiteX77" fmla="*/ 162639 w 366893"/>
                <a:gd name="connsiteY77" fmla="*/ 16320 h 140982"/>
                <a:gd name="connsiteX78" fmla="*/ 118189 w 366893"/>
                <a:gd name="connsiteY78" fmla="*/ 35370 h 140982"/>
                <a:gd name="connsiteX79" fmla="*/ 99139 w 366893"/>
                <a:gd name="connsiteY79" fmla="*/ 48070 h 140982"/>
                <a:gd name="connsiteX80" fmla="*/ 130889 w 366893"/>
                <a:gd name="connsiteY80" fmla="*/ 41720 h 140982"/>
                <a:gd name="connsiteX81" fmla="*/ 48339 w 366893"/>
                <a:gd name="connsiteY81" fmla="*/ 48070 h 140982"/>
                <a:gd name="connsiteX82" fmla="*/ 73739 w 366893"/>
                <a:gd name="connsiteY82" fmla="*/ 35370 h 140982"/>
                <a:gd name="connsiteX83" fmla="*/ 92789 w 366893"/>
                <a:gd name="connsiteY83" fmla="*/ 29020 h 140982"/>
                <a:gd name="connsiteX84" fmla="*/ 73739 w 366893"/>
                <a:gd name="connsiteY84" fmla="*/ 41720 h 140982"/>
                <a:gd name="connsiteX85" fmla="*/ 35639 w 366893"/>
                <a:gd name="connsiteY85" fmla="*/ 48070 h 140982"/>
                <a:gd name="connsiteX86" fmla="*/ 16589 w 366893"/>
                <a:gd name="connsiteY86" fmla="*/ 54420 h 140982"/>
                <a:gd name="connsiteX87" fmla="*/ 54689 w 366893"/>
                <a:gd name="connsiteY87" fmla="*/ 35370 h 140982"/>
                <a:gd name="connsiteX88" fmla="*/ 29289 w 366893"/>
                <a:gd name="connsiteY88" fmla="*/ 54420 h 140982"/>
                <a:gd name="connsiteX89" fmla="*/ 67389 w 366893"/>
                <a:gd name="connsiteY89" fmla="*/ 35370 h 140982"/>
                <a:gd name="connsiteX90" fmla="*/ 92789 w 366893"/>
                <a:gd name="connsiteY90" fmla="*/ 29020 h 140982"/>
                <a:gd name="connsiteX91" fmla="*/ 73739 w 366893"/>
                <a:gd name="connsiteY91" fmla="*/ 35370 h 140982"/>
                <a:gd name="connsiteX92" fmla="*/ 16589 w 366893"/>
                <a:gd name="connsiteY92" fmla="*/ 54420 h 140982"/>
                <a:gd name="connsiteX93" fmla="*/ 10239 w 366893"/>
                <a:gd name="connsiteY93" fmla="*/ 48070 h 140982"/>
                <a:gd name="connsiteX94" fmla="*/ 29289 w 366893"/>
                <a:gd name="connsiteY94" fmla="*/ 29020 h 140982"/>
                <a:gd name="connsiteX95" fmla="*/ 80089 w 366893"/>
                <a:gd name="connsiteY95" fmla="*/ 16320 h 140982"/>
                <a:gd name="connsiteX96" fmla="*/ 41989 w 366893"/>
                <a:gd name="connsiteY96" fmla="*/ 35370 h 140982"/>
                <a:gd name="connsiteX97" fmla="*/ 10239 w 366893"/>
                <a:gd name="connsiteY97" fmla="*/ 41720 h 140982"/>
                <a:gd name="connsiteX98" fmla="*/ 29289 w 366893"/>
                <a:gd name="connsiteY98" fmla="*/ 35370 h 140982"/>
                <a:gd name="connsiteX99" fmla="*/ 54689 w 366893"/>
                <a:gd name="connsiteY99" fmla="*/ 22670 h 140982"/>
                <a:gd name="connsiteX100" fmla="*/ 73739 w 366893"/>
                <a:gd name="connsiteY100" fmla="*/ 22670 h 140982"/>
                <a:gd name="connsiteX101" fmla="*/ 99139 w 366893"/>
                <a:gd name="connsiteY101" fmla="*/ 29020 h 140982"/>
                <a:gd name="connsiteX102" fmla="*/ 213439 w 366893"/>
                <a:gd name="connsiteY102" fmla="*/ 41720 h 140982"/>
                <a:gd name="connsiteX103" fmla="*/ 188039 w 366893"/>
                <a:gd name="connsiteY103" fmla="*/ 48070 h 140982"/>
                <a:gd name="connsiteX104" fmla="*/ 207089 w 366893"/>
                <a:gd name="connsiteY104" fmla="*/ 41720 h 140982"/>
                <a:gd name="connsiteX105" fmla="*/ 245189 w 366893"/>
                <a:gd name="connsiteY105" fmla="*/ 48070 h 140982"/>
                <a:gd name="connsiteX106" fmla="*/ 264239 w 366893"/>
                <a:gd name="connsiteY106" fmla="*/ 41720 h 140982"/>
                <a:gd name="connsiteX107" fmla="*/ 283289 w 366893"/>
                <a:gd name="connsiteY107" fmla="*/ 48070 h 140982"/>
                <a:gd name="connsiteX108" fmla="*/ 264239 w 366893"/>
                <a:gd name="connsiteY108" fmla="*/ 54420 h 140982"/>
                <a:gd name="connsiteX109" fmla="*/ 289639 w 366893"/>
                <a:gd name="connsiteY109" fmla="*/ 60770 h 140982"/>
                <a:gd name="connsiteX110" fmla="*/ 346789 w 366893"/>
                <a:gd name="connsiteY110" fmla="*/ 67120 h 140982"/>
                <a:gd name="connsiteX111" fmla="*/ 346789 w 366893"/>
                <a:gd name="connsiteY111" fmla="*/ 67120 h 140982"/>
                <a:gd name="connsiteX112" fmla="*/ 321389 w 366893"/>
                <a:gd name="connsiteY112" fmla="*/ 60770 h 140982"/>
                <a:gd name="connsiteX113" fmla="*/ 359489 w 366893"/>
                <a:gd name="connsiteY113" fmla="*/ 67120 h 140982"/>
                <a:gd name="connsiteX114" fmla="*/ 321389 w 366893"/>
                <a:gd name="connsiteY114" fmla="*/ 54420 h 140982"/>
                <a:gd name="connsiteX115" fmla="*/ 340439 w 366893"/>
                <a:gd name="connsiteY115" fmla="*/ 48070 h 140982"/>
                <a:gd name="connsiteX116" fmla="*/ 359489 w 366893"/>
                <a:gd name="connsiteY116" fmla="*/ 60770 h 140982"/>
                <a:gd name="connsiteX117" fmla="*/ 264239 w 366893"/>
                <a:gd name="connsiteY117" fmla="*/ 67120 h 140982"/>
                <a:gd name="connsiteX118" fmla="*/ 302339 w 366893"/>
                <a:gd name="connsiteY118" fmla="*/ 73470 h 140982"/>
                <a:gd name="connsiteX119" fmla="*/ 321389 w 366893"/>
                <a:gd name="connsiteY119" fmla="*/ 67120 h 140982"/>
                <a:gd name="connsiteX120" fmla="*/ 295989 w 366893"/>
                <a:gd name="connsiteY120" fmla="*/ 60770 h 140982"/>
                <a:gd name="connsiteX121" fmla="*/ 302339 w 366893"/>
                <a:gd name="connsiteY121" fmla="*/ 60770 h 140982"/>
                <a:gd name="connsiteX122" fmla="*/ 270589 w 366893"/>
                <a:gd name="connsiteY122" fmla="*/ 79820 h 140982"/>
                <a:gd name="connsiteX123" fmla="*/ 289639 w 366893"/>
                <a:gd name="connsiteY123" fmla="*/ 73470 h 140982"/>
                <a:gd name="connsiteX124" fmla="*/ 257889 w 366893"/>
                <a:gd name="connsiteY124" fmla="*/ 86170 h 140982"/>
                <a:gd name="connsiteX125" fmla="*/ 29289 w 366893"/>
                <a:gd name="connsiteY125" fmla="*/ 79820 h 140982"/>
                <a:gd name="connsiteX126" fmla="*/ 54689 w 366893"/>
                <a:gd name="connsiteY126" fmla="*/ 67120 h 140982"/>
                <a:gd name="connsiteX127" fmla="*/ 111839 w 366893"/>
                <a:gd name="connsiteY127" fmla="*/ 73470 h 140982"/>
                <a:gd name="connsiteX128" fmla="*/ 118189 w 366893"/>
                <a:gd name="connsiteY128" fmla="*/ 92520 h 140982"/>
                <a:gd name="connsiteX129" fmla="*/ 92789 w 366893"/>
                <a:gd name="connsiteY129" fmla="*/ 98870 h 140982"/>
                <a:gd name="connsiteX130" fmla="*/ 111839 w 366893"/>
                <a:gd name="connsiteY130" fmla="*/ 86170 h 140982"/>
                <a:gd name="connsiteX131" fmla="*/ 130889 w 366893"/>
                <a:gd name="connsiteY131" fmla="*/ 79820 h 140982"/>
                <a:gd name="connsiteX132" fmla="*/ 118189 w 366893"/>
                <a:gd name="connsiteY132" fmla="*/ 105220 h 140982"/>
                <a:gd name="connsiteX133" fmla="*/ 92789 w 366893"/>
                <a:gd name="connsiteY133" fmla="*/ 111570 h 140982"/>
                <a:gd name="connsiteX134" fmla="*/ 73739 w 366893"/>
                <a:gd name="connsiteY134" fmla="*/ 117920 h 140982"/>
                <a:gd name="connsiteX135" fmla="*/ 48339 w 366893"/>
                <a:gd name="connsiteY135" fmla="*/ 111570 h 140982"/>
                <a:gd name="connsiteX136" fmla="*/ 67389 w 366893"/>
                <a:gd name="connsiteY136" fmla="*/ 98870 h 140982"/>
                <a:gd name="connsiteX137" fmla="*/ 86439 w 366893"/>
                <a:gd name="connsiteY137" fmla="*/ 92520 h 140982"/>
                <a:gd name="connsiteX138" fmla="*/ 137239 w 366893"/>
                <a:gd name="connsiteY138" fmla="*/ 79820 h 140982"/>
                <a:gd name="connsiteX139" fmla="*/ 130889 w 366893"/>
                <a:gd name="connsiteY139" fmla="*/ 105220 h 140982"/>
                <a:gd name="connsiteX140" fmla="*/ 80089 w 366893"/>
                <a:gd name="connsiteY140" fmla="*/ 117920 h 140982"/>
                <a:gd name="connsiteX141" fmla="*/ 35639 w 366893"/>
                <a:gd name="connsiteY141" fmla="*/ 111570 h 140982"/>
                <a:gd name="connsiteX142" fmla="*/ 67389 w 366893"/>
                <a:gd name="connsiteY142" fmla="*/ 92520 h 140982"/>
                <a:gd name="connsiteX143" fmla="*/ 92789 w 366893"/>
                <a:gd name="connsiteY143" fmla="*/ 79820 h 140982"/>
                <a:gd name="connsiteX144" fmla="*/ 175339 w 366893"/>
                <a:gd name="connsiteY144" fmla="*/ 54420 h 140982"/>
                <a:gd name="connsiteX145" fmla="*/ 181689 w 366893"/>
                <a:gd name="connsiteY145" fmla="*/ 73470 h 140982"/>
                <a:gd name="connsiteX146" fmla="*/ 118189 w 366893"/>
                <a:gd name="connsiteY146" fmla="*/ 111570 h 140982"/>
                <a:gd name="connsiteX147" fmla="*/ 80089 w 366893"/>
                <a:gd name="connsiteY147" fmla="*/ 124270 h 140982"/>
                <a:gd name="connsiteX148" fmla="*/ 61039 w 366893"/>
                <a:gd name="connsiteY148" fmla="*/ 130620 h 140982"/>
                <a:gd name="connsiteX149" fmla="*/ 35639 w 366893"/>
                <a:gd name="connsiteY149" fmla="*/ 124270 h 140982"/>
                <a:gd name="connsiteX150" fmla="*/ 67389 w 366893"/>
                <a:gd name="connsiteY150" fmla="*/ 86170 h 140982"/>
                <a:gd name="connsiteX151" fmla="*/ 118189 w 366893"/>
                <a:gd name="connsiteY151" fmla="*/ 92520 h 140982"/>
                <a:gd name="connsiteX152" fmla="*/ 99139 w 366893"/>
                <a:gd name="connsiteY152" fmla="*/ 111570 h 140982"/>
                <a:gd name="connsiteX153" fmla="*/ 61039 w 366893"/>
                <a:gd name="connsiteY153" fmla="*/ 105220 h 140982"/>
                <a:gd name="connsiteX154" fmla="*/ 80089 w 366893"/>
                <a:gd name="connsiteY154" fmla="*/ 92520 h 140982"/>
                <a:gd name="connsiteX155" fmla="*/ 99139 w 366893"/>
                <a:gd name="connsiteY155" fmla="*/ 73470 h 140982"/>
                <a:gd name="connsiteX156" fmla="*/ 118189 w 366893"/>
                <a:gd name="connsiteY156" fmla="*/ 67120 h 140982"/>
                <a:gd name="connsiteX157" fmla="*/ 149939 w 366893"/>
                <a:gd name="connsiteY157" fmla="*/ 79820 h 140982"/>
                <a:gd name="connsiteX158" fmla="*/ 99139 w 366893"/>
                <a:gd name="connsiteY158" fmla="*/ 105220 h 140982"/>
                <a:gd name="connsiteX159" fmla="*/ 92789 w 366893"/>
                <a:gd name="connsiteY159" fmla="*/ 86170 h 140982"/>
                <a:gd name="connsiteX160" fmla="*/ 124539 w 366893"/>
                <a:gd name="connsiteY160" fmla="*/ 67120 h 140982"/>
                <a:gd name="connsiteX161" fmla="*/ 143589 w 366893"/>
                <a:gd name="connsiteY161" fmla="*/ 54420 h 140982"/>
                <a:gd name="connsiteX162" fmla="*/ 162639 w 366893"/>
                <a:gd name="connsiteY162" fmla="*/ 67120 h 140982"/>
                <a:gd name="connsiteX163" fmla="*/ 118189 w 366893"/>
                <a:gd name="connsiteY163" fmla="*/ 92520 h 140982"/>
                <a:gd name="connsiteX164" fmla="*/ 67389 w 366893"/>
                <a:gd name="connsiteY164" fmla="*/ 86170 h 140982"/>
                <a:gd name="connsiteX165" fmla="*/ 73739 w 366893"/>
                <a:gd name="connsiteY165" fmla="*/ 67120 h 140982"/>
                <a:gd name="connsiteX166" fmla="*/ 92789 w 366893"/>
                <a:gd name="connsiteY166" fmla="*/ 54420 h 140982"/>
                <a:gd name="connsiteX167" fmla="*/ 130889 w 366893"/>
                <a:gd name="connsiteY167" fmla="*/ 41720 h 140982"/>
                <a:gd name="connsiteX168" fmla="*/ 156289 w 366893"/>
                <a:gd name="connsiteY168" fmla="*/ 48070 h 140982"/>
                <a:gd name="connsiteX169" fmla="*/ 149939 w 366893"/>
                <a:gd name="connsiteY169" fmla="*/ 67120 h 140982"/>
                <a:gd name="connsiteX170" fmla="*/ 105489 w 366893"/>
                <a:gd name="connsiteY170" fmla="*/ 86170 h 140982"/>
                <a:gd name="connsiteX171" fmla="*/ 73739 w 366893"/>
                <a:gd name="connsiteY171" fmla="*/ 79820 h 140982"/>
                <a:gd name="connsiteX172" fmla="*/ 99139 w 366893"/>
                <a:gd name="connsiteY172" fmla="*/ 60770 h 140982"/>
                <a:gd name="connsiteX173" fmla="*/ 137239 w 366893"/>
                <a:gd name="connsiteY173" fmla="*/ 48070 h 140982"/>
                <a:gd name="connsiteX174" fmla="*/ 149939 w 366893"/>
                <a:gd name="connsiteY174" fmla="*/ 73470 h 140982"/>
                <a:gd name="connsiteX175" fmla="*/ 111839 w 366893"/>
                <a:gd name="connsiteY175" fmla="*/ 73470 h 140982"/>
                <a:gd name="connsiteX176" fmla="*/ 130889 w 366893"/>
                <a:gd name="connsiteY176" fmla="*/ 67120 h 140982"/>
                <a:gd name="connsiteX177" fmla="*/ 156289 w 366893"/>
                <a:gd name="connsiteY177" fmla="*/ 54420 h 140982"/>
                <a:gd name="connsiteX178" fmla="*/ 168989 w 366893"/>
                <a:gd name="connsiteY178" fmla="*/ 73470 h 140982"/>
                <a:gd name="connsiteX179" fmla="*/ 149939 w 366893"/>
                <a:gd name="connsiteY179" fmla="*/ 79820 h 140982"/>
                <a:gd name="connsiteX180" fmla="*/ 137239 w 366893"/>
                <a:gd name="connsiteY180" fmla="*/ 48070 h 140982"/>
                <a:gd name="connsiteX181" fmla="*/ 168989 w 366893"/>
                <a:gd name="connsiteY181" fmla="*/ 35370 h 140982"/>
                <a:gd name="connsiteX182" fmla="*/ 175339 w 366893"/>
                <a:gd name="connsiteY182" fmla="*/ 54420 h 140982"/>
                <a:gd name="connsiteX183" fmla="*/ 143589 w 366893"/>
                <a:gd name="connsiteY183" fmla="*/ 86170 h 140982"/>
                <a:gd name="connsiteX184" fmla="*/ 92789 w 366893"/>
                <a:gd name="connsiteY184" fmla="*/ 79820 h 140982"/>
                <a:gd name="connsiteX185" fmla="*/ 111839 w 366893"/>
                <a:gd name="connsiteY185" fmla="*/ 48070 h 140982"/>
                <a:gd name="connsiteX186" fmla="*/ 130889 w 366893"/>
                <a:gd name="connsiteY186" fmla="*/ 35370 h 140982"/>
                <a:gd name="connsiteX187" fmla="*/ 168989 w 366893"/>
                <a:gd name="connsiteY187" fmla="*/ 22670 h 140982"/>
                <a:gd name="connsiteX188" fmla="*/ 188039 w 366893"/>
                <a:gd name="connsiteY188" fmla="*/ 29020 h 140982"/>
                <a:gd name="connsiteX189" fmla="*/ 149939 w 366893"/>
                <a:gd name="connsiteY189" fmla="*/ 79820 h 140982"/>
                <a:gd name="connsiteX190" fmla="*/ 130889 w 366893"/>
                <a:gd name="connsiteY190" fmla="*/ 86170 h 140982"/>
                <a:gd name="connsiteX191" fmla="*/ 92789 w 366893"/>
                <a:gd name="connsiteY191" fmla="*/ 79820 h 140982"/>
                <a:gd name="connsiteX192" fmla="*/ 105489 w 366893"/>
                <a:gd name="connsiteY192" fmla="*/ 54420 h 140982"/>
                <a:gd name="connsiteX193" fmla="*/ 143589 w 366893"/>
                <a:gd name="connsiteY193" fmla="*/ 41720 h 140982"/>
                <a:gd name="connsiteX194" fmla="*/ 162639 w 366893"/>
                <a:gd name="connsiteY194" fmla="*/ 35370 h 140982"/>
                <a:gd name="connsiteX195" fmla="*/ 137239 w 366893"/>
                <a:gd name="connsiteY195" fmla="*/ 92520 h 140982"/>
                <a:gd name="connsiteX196" fmla="*/ 118189 w 366893"/>
                <a:gd name="connsiteY196" fmla="*/ 98870 h 140982"/>
                <a:gd name="connsiteX197" fmla="*/ 99139 w 366893"/>
                <a:gd name="connsiteY197" fmla="*/ 111570 h 140982"/>
                <a:gd name="connsiteX198" fmla="*/ 61039 w 366893"/>
                <a:gd name="connsiteY198" fmla="*/ 105220 h 140982"/>
                <a:gd name="connsiteX199" fmla="*/ 67389 w 366893"/>
                <a:gd name="connsiteY199" fmla="*/ 79820 h 140982"/>
                <a:gd name="connsiteX200" fmla="*/ 86439 w 366893"/>
                <a:gd name="connsiteY200" fmla="*/ 67120 h 140982"/>
                <a:gd name="connsiteX201" fmla="*/ 156289 w 366893"/>
                <a:gd name="connsiteY201" fmla="*/ 35370 h 140982"/>
                <a:gd name="connsiteX202" fmla="*/ 194389 w 366893"/>
                <a:gd name="connsiteY202" fmla="*/ 54420 h 140982"/>
                <a:gd name="connsiteX203" fmla="*/ 175339 w 366893"/>
                <a:gd name="connsiteY203" fmla="*/ 92520 h 140982"/>
                <a:gd name="connsiteX204" fmla="*/ 99139 w 366893"/>
                <a:gd name="connsiteY204" fmla="*/ 124270 h 140982"/>
                <a:gd name="connsiteX205" fmla="*/ 73739 w 366893"/>
                <a:gd name="connsiteY205" fmla="*/ 111570 h 140982"/>
                <a:gd name="connsiteX206" fmla="*/ 73739 w 366893"/>
                <a:gd name="connsiteY206" fmla="*/ 67120 h 140982"/>
                <a:gd name="connsiteX207" fmla="*/ 156289 w 366893"/>
                <a:gd name="connsiteY207" fmla="*/ 41720 h 140982"/>
                <a:gd name="connsiteX208" fmla="*/ 188039 w 366893"/>
                <a:gd name="connsiteY208" fmla="*/ 22670 h 140982"/>
                <a:gd name="connsiteX209" fmla="*/ 226139 w 366893"/>
                <a:gd name="connsiteY209" fmla="*/ 16320 h 140982"/>
                <a:gd name="connsiteX210" fmla="*/ 251539 w 366893"/>
                <a:gd name="connsiteY210" fmla="*/ 9970 h 140982"/>
                <a:gd name="connsiteX211" fmla="*/ 276939 w 366893"/>
                <a:gd name="connsiteY211" fmla="*/ 22670 h 140982"/>
                <a:gd name="connsiteX212" fmla="*/ 226139 w 366893"/>
                <a:gd name="connsiteY212" fmla="*/ 86170 h 140982"/>
                <a:gd name="connsiteX213" fmla="*/ 175339 w 366893"/>
                <a:gd name="connsiteY213" fmla="*/ 79820 h 140982"/>
                <a:gd name="connsiteX214" fmla="*/ 200739 w 366893"/>
                <a:gd name="connsiteY214" fmla="*/ 73470 h 140982"/>
                <a:gd name="connsiteX215" fmla="*/ 238839 w 366893"/>
                <a:gd name="connsiteY215" fmla="*/ 60770 h 140982"/>
                <a:gd name="connsiteX216" fmla="*/ 289639 w 366893"/>
                <a:gd name="connsiteY216" fmla="*/ 67120 h 140982"/>
                <a:gd name="connsiteX217" fmla="*/ 302339 w 366893"/>
                <a:gd name="connsiteY217" fmla="*/ 86170 h 140982"/>
                <a:gd name="connsiteX218" fmla="*/ 283289 w 366893"/>
                <a:gd name="connsiteY218" fmla="*/ 98870 h 140982"/>
                <a:gd name="connsiteX219" fmla="*/ 257889 w 366893"/>
                <a:gd name="connsiteY219" fmla="*/ 92520 h 140982"/>
                <a:gd name="connsiteX220" fmla="*/ 264239 w 366893"/>
                <a:gd name="connsiteY220" fmla="*/ 67120 h 140982"/>
                <a:gd name="connsiteX221" fmla="*/ 295989 w 366893"/>
                <a:gd name="connsiteY221" fmla="*/ 73470 h 140982"/>
                <a:gd name="connsiteX222" fmla="*/ 251539 w 366893"/>
                <a:gd name="connsiteY222" fmla="*/ 86170 h 140982"/>
                <a:gd name="connsiteX223" fmla="*/ 264239 w 366893"/>
                <a:gd name="connsiteY223" fmla="*/ 60770 h 140982"/>
                <a:gd name="connsiteX224" fmla="*/ 308689 w 366893"/>
                <a:gd name="connsiteY224" fmla="*/ 67120 h 140982"/>
                <a:gd name="connsiteX225" fmla="*/ 289639 w 366893"/>
                <a:gd name="connsiteY225" fmla="*/ 73470 h 140982"/>
                <a:gd name="connsiteX226" fmla="*/ 270589 w 366893"/>
                <a:gd name="connsiteY226" fmla="*/ 67120 h 140982"/>
                <a:gd name="connsiteX227" fmla="*/ 321389 w 366893"/>
                <a:gd name="connsiteY227" fmla="*/ 67120 h 140982"/>
                <a:gd name="connsiteX228" fmla="*/ 295989 w 366893"/>
                <a:gd name="connsiteY228" fmla="*/ 73470 h 140982"/>
                <a:gd name="connsiteX229" fmla="*/ 315039 w 366893"/>
                <a:gd name="connsiteY229" fmla="*/ 73470 h 140982"/>
                <a:gd name="connsiteX230" fmla="*/ 295989 w 366893"/>
                <a:gd name="connsiteY230" fmla="*/ 67120 h 140982"/>
                <a:gd name="connsiteX231" fmla="*/ 315039 w 366893"/>
                <a:gd name="connsiteY231" fmla="*/ 79820 h 140982"/>
                <a:gd name="connsiteX232" fmla="*/ 302339 w 366893"/>
                <a:gd name="connsiteY232" fmla="*/ 60770 h 140982"/>
                <a:gd name="connsiteX233" fmla="*/ 283289 w 366893"/>
                <a:gd name="connsiteY233" fmla="*/ 54420 h 140982"/>
                <a:gd name="connsiteX234" fmla="*/ 245189 w 366893"/>
                <a:gd name="connsiteY234" fmla="*/ 67120 h 140982"/>
                <a:gd name="connsiteX235" fmla="*/ 200739 w 366893"/>
                <a:gd name="connsiteY235" fmla="*/ 79820 h 140982"/>
                <a:gd name="connsiteX236" fmla="*/ 124539 w 366893"/>
                <a:gd name="connsiteY236" fmla="*/ 86170 h 140982"/>
                <a:gd name="connsiteX237" fmla="*/ 168989 w 366893"/>
                <a:gd name="connsiteY237" fmla="*/ 79820 h 140982"/>
                <a:gd name="connsiteX238" fmla="*/ 207089 w 366893"/>
                <a:gd name="connsiteY238" fmla="*/ 73470 h 140982"/>
                <a:gd name="connsiteX239" fmla="*/ 232489 w 366893"/>
                <a:gd name="connsiteY239" fmla="*/ 67120 h 140982"/>
                <a:gd name="connsiteX240" fmla="*/ 257889 w 366893"/>
                <a:gd name="connsiteY240" fmla="*/ 73470 h 140982"/>
                <a:gd name="connsiteX241" fmla="*/ 156289 w 366893"/>
                <a:gd name="connsiteY241" fmla="*/ 73470 h 140982"/>
                <a:gd name="connsiteX242" fmla="*/ 213439 w 366893"/>
                <a:gd name="connsiteY242" fmla="*/ 67120 h 140982"/>
                <a:gd name="connsiteX243" fmla="*/ 194389 w 366893"/>
                <a:gd name="connsiteY243" fmla="*/ 79820 h 140982"/>
                <a:gd name="connsiteX244" fmla="*/ 168989 w 366893"/>
                <a:gd name="connsiteY244" fmla="*/ 86170 h 140982"/>
                <a:gd name="connsiteX245" fmla="*/ 137239 w 366893"/>
                <a:gd name="connsiteY245" fmla="*/ 98870 h 140982"/>
                <a:gd name="connsiteX246" fmla="*/ 118189 w 366893"/>
                <a:gd name="connsiteY246" fmla="*/ 92520 h 140982"/>
                <a:gd name="connsiteX247" fmla="*/ 181689 w 366893"/>
                <a:gd name="connsiteY247" fmla="*/ 48070 h 140982"/>
                <a:gd name="connsiteX248" fmla="*/ 270589 w 366893"/>
                <a:gd name="connsiteY248" fmla="*/ 35370 h 140982"/>
                <a:gd name="connsiteX249" fmla="*/ 353139 w 366893"/>
                <a:gd name="connsiteY249" fmla="*/ 60770 h 140982"/>
                <a:gd name="connsiteX250" fmla="*/ 346789 w 366893"/>
                <a:gd name="connsiteY250" fmla="*/ 79820 h 140982"/>
                <a:gd name="connsiteX251" fmla="*/ 276939 w 366893"/>
                <a:gd name="connsiteY251" fmla="*/ 73470 h 140982"/>
                <a:gd name="connsiteX252" fmla="*/ 232489 w 366893"/>
                <a:gd name="connsiteY252" fmla="*/ 67120 h 140982"/>
                <a:gd name="connsiteX253" fmla="*/ 270589 w 366893"/>
                <a:gd name="connsiteY253" fmla="*/ 60770 h 140982"/>
                <a:gd name="connsiteX254" fmla="*/ 327739 w 366893"/>
                <a:gd name="connsiteY254" fmla="*/ 67120 h 140982"/>
                <a:gd name="connsiteX255" fmla="*/ 289639 w 366893"/>
                <a:gd name="connsiteY255" fmla="*/ 60770 h 140982"/>
                <a:gd name="connsiteX256" fmla="*/ 334089 w 366893"/>
                <a:gd name="connsiteY256" fmla="*/ 67120 h 140982"/>
                <a:gd name="connsiteX257" fmla="*/ 264239 w 366893"/>
                <a:gd name="connsiteY257" fmla="*/ 73470 h 140982"/>
                <a:gd name="connsiteX258" fmla="*/ 289639 w 366893"/>
                <a:gd name="connsiteY258" fmla="*/ 67120 h 140982"/>
                <a:gd name="connsiteX259" fmla="*/ 308689 w 366893"/>
                <a:gd name="connsiteY259" fmla="*/ 60770 h 140982"/>
                <a:gd name="connsiteX260" fmla="*/ 283289 w 366893"/>
                <a:gd name="connsiteY260" fmla="*/ 67120 h 140982"/>
                <a:gd name="connsiteX261" fmla="*/ 308689 w 366893"/>
                <a:gd name="connsiteY261" fmla="*/ 73470 h 140982"/>
                <a:gd name="connsiteX262" fmla="*/ 207089 w 366893"/>
                <a:gd name="connsiteY262" fmla="*/ 48070 h 1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366893" h="140982">
                  <a:moveTo>
                    <a:pt x="207089" y="48070"/>
                  </a:moveTo>
                  <a:cubicBezTo>
                    <a:pt x="184864" y="49128"/>
                    <a:pt x="203561" y="46894"/>
                    <a:pt x="175339" y="79820"/>
                  </a:cubicBezTo>
                  <a:cubicBezTo>
                    <a:pt x="167547" y="88911"/>
                    <a:pt x="144584" y="94510"/>
                    <a:pt x="149939" y="105220"/>
                  </a:cubicBezTo>
                  <a:cubicBezTo>
                    <a:pt x="155037" y="115415"/>
                    <a:pt x="192503" y="88915"/>
                    <a:pt x="181689" y="92520"/>
                  </a:cubicBezTo>
                  <a:cubicBezTo>
                    <a:pt x="154360" y="101630"/>
                    <a:pt x="169133" y="97247"/>
                    <a:pt x="137239" y="105220"/>
                  </a:cubicBezTo>
                  <a:cubicBezTo>
                    <a:pt x="128772" y="103103"/>
                    <a:pt x="113956" y="107337"/>
                    <a:pt x="111839" y="98870"/>
                  </a:cubicBezTo>
                  <a:cubicBezTo>
                    <a:pt x="108979" y="87428"/>
                    <a:pt x="153008" y="68761"/>
                    <a:pt x="156289" y="67120"/>
                  </a:cubicBezTo>
                  <a:cubicBezTo>
                    <a:pt x="166872" y="69237"/>
                    <a:pt x="184626" y="63231"/>
                    <a:pt x="188039" y="73470"/>
                  </a:cubicBezTo>
                  <a:cubicBezTo>
                    <a:pt x="191032" y="82450"/>
                    <a:pt x="170858" y="81474"/>
                    <a:pt x="162639" y="86170"/>
                  </a:cubicBezTo>
                  <a:cubicBezTo>
                    <a:pt x="156013" y="89956"/>
                    <a:pt x="150604" y="95864"/>
                    <a:pt x="143589" y="98870"/>
                  </a:cubicBezTo>
                  <a:cubicBezTo>
                    <a:pt x="135567" y="102308"/>
                    <a:pt x="126580" y="102822"/>
                    <a:pt x="118189" y="105220"/>
                  </a:cubicBezTo>
                  <a:cubicBezTo>
                    <a:pt x="111753" y="107059"/>
                    <a:pt x="105489" y="109453"/>
                    <a:pt x="99139" y="111570"/>
                  </a:cubicBezTo>
                  <a:cubicBezTo>
                    <a:pt x="92789" y="109453"/>
                    <a:pt x="82575" y="111435"/>
                    <a:pt x="80089" y="105220"/>
                  </a:cubicBezTo>
                  <a:cubicBezTo>
                    <a:pt x="76848" y="97117"/>
                    <a:pt x="81366" y="86922"/>
                    <a:pt x="86439" y="79820"/>
                  </a:cubicBezTo>
                  <a:cubicBezTo>
                    <a:pt x="92590" y="71208"/>
                    <a:pt x="103227" y="66921"/>
                    <a:pt x="111839" y="60770"/>
                  </a:cubicBezTo>
                  <a:cubicBezTo>
                    <a:pt x="126419" y="50356"/>
                    <a:pt x="139377" y="42135"/>
                    <a:pt x="156289" y="35370"/>
                  </a:cubicBezTo>
                  <a:cubicBezTo>
                    <a:pt x="168718" y="30398"/>
                    <a:pt x="194389" y="22670"/>
                    <a:pt x="194389" y="22670"/>
                  </a:cubicBezTo>
                  <a:cubicBezTo>
                    <a:pt x="192272" y="33253"/>
                    <a:pt x="191829" y="44314"/>
                    <a:pt x="188039" y="54420"/>
                  </a:cubicBezTo>
                  <a:cubicBezTo>
                    <a:pt x="185359" y="61566"/>
                    <a:pt x="180735" y="68074"/>
                    <a:pt x="175339" y="73470"/>
                  </a:cubicBezTo>
                  <a:cubicBezTo>
                    <a:pt x="158853" y="89956"/>
                    <a:pt x="144659" y="95160"/>
                    <a:pt x="124539" y="105220"/>
                  </a:cubicBezTo>
                  <a:cubicBezTo>
                    <a:pt x="113956" y="103103"/>
                    <a:pt x="99265" y="107504"/>
                    <a:pt x="92789" y="98870"/>
                  </a:cubicBezTo>
                  <a:cubicBezTo>
                    <a:pt x="88210" y="92765"/>
                    <a:pt x="99279" y="84256"/>
                    <a:pt x="105489" y="79820"/>
                  </a:cubicBezTo>
                  <a:cubicBezTo>
                    <a:pt x="114764" y="73195"/>
                    <a:pt x="126862" y="71837"/>
                    <a:pt x="137239" y="67120"/>
                  </a:cubicBezTo>
                  <a:cubicBezTo>
                    <a:pt x="193346" y="41617"/>
                    <a:pt x="155294" y="53081"/>
                    <a:pt x="200739" y="41720"/>
                  </a:cubicBezTo>
                  <a:cubicBezTo>
                    <a:pt x="209206" y="35370"/>
                    <a:pt x="215963" y="25577"/>
                    <a:pt x="226139" y="22670"/>
                  </a:cubicBezTo>
                  <a:cubicBezTo>
                    <a:pt x="252480" y="15144"/>
                    <a:pt x="246365" y="38663"/>
                    <a:pt x="238839" y="48070"/>
                  </a:cubicBezTo>
                  <a:cubicBezTo>
                    <a:pt x="225749" y="64432"/>
                    <a:pt x="206012" y="75085"/>
                    <a:pt x="194389" y="92520"/>
                  </a:cubicBezTo>
                  <a:cubicBezTo>
                    <a:pt x="175818" y="120376"/>
                    <a:pt x="186268" y="105465"/>
                    <a:pt x="162639" y="136970"/>
                  </a:cubicBezTo>
                  <a:cubicBezTo>
                    <a:pt x="147822" y="134853"/>
                    <a:pt x="130881" y="138553"/>
                    <a:pt x="118189" y="130620"/>
                  </a:cubicBezTo>
                  <a:cubicBezTo>
                    <a:pt x="110788" y="125995"/>
                    <a:pt x="109722" y="113687"/>
                    <a:pt x="111839" y="105220"/>
                  </a:cubicBezTo>
                  <a:cubicBezTo>
                    <a:pt x="114406" y="94953"/>
                    <a:pt x="123405" y="87304"/>
                    <a:pt x="130889" y="79820"/>
                  </a:cubicBezTo>
                  <a:cubicBezTo>
                    <a:pt x="143571" y="67138"/>
                    <a:pt x="166530" y="60484"/>
                    <a:pt x="181689" y="54420"/>
                  </a:cubicBezTo>
                  <a:cubicBezTo>
                    <a:pt x="194389" y="58653"/>
                    <a:pt x="217588" y="53915"/>
                    <a:pt x="219789" y="67120"/>
                  </a:cubicBezTo>
                  <a:cubicBezTo>
                    <a:pt x="222017" y="80489"/>
                    <a:pt x="199316" y="85002"/>
                    <a:pt x="188039" y="92520"/>
                  </a:cubicBezTo>
                  <a:cubicBezTo>
                    <a:pt x="180163" y="97771"/>
                    <a:pt x="171619" y="102227"/>
                    <a:pt x="162639" y="105220"/>
                  </a:cubicBezTo>
                  <a:cubicBezTo>
                    <a:pt x="146080" y="110740"/>
                    <a:pt x="111839" y="117920"/>
                    <a:pt x="111839" y="117920"/>
                  </a:cubicBezTo>
                  <a:cubicBezTo>
                    <a:pt x="107606" y="111570"/>
                    <a:pt x="96726" y="106110"/>
                    <a:pt x="99139" y="98870"/>
                  </a:cubicBezTo>
                  <a:cubicBezTo>
                    <a:pt x="103944" y="84454"/>
                    <a:pt x="130911" y="77696"/>
                    <a:pt x="143589" y="73470"/>
                  </a:cubicBezTo>
                  <a:cubicBezTo>
                    <a:pt x="152056" y="75587"/>
                    <a:pt x="163753" y="72838"/>
                    <a:pt x="168989" y="79820"/>
                  </a:cubicBezTo>
                  <a:cubicBezTo>
                    <a:pt x="173005" y="85175"/>
                    <a:pt x="168854" y="96384"/>
                    <a:pt x="162639" y="98870"/>
                  </a:cubicBezTo>
                  <a:cubicBezTo>
                    <a:pt x="154536" y="102111"/>
                    <a:pt x="145706" y="94637"/>
                    <a:pt x="137239" y="92520"/>
                  </a:cubicBezTo>
                  <a:cubicBezTo>
                    <a:pt x="141472" y="84053"/>
                    <a:pt x="143246" y="73813"/>
                    <a:pt x="149939" y="67120"/>
                  </a:cubicBezTo>
                  <a:cubicBezTo>
                    <a:pt x="156632" y="60427"/>
                    <a:pt x="167120" y="59116"/>
                    <a:pt x="175339" y="54420"/>
                  </a:cubicBezTo>
                  <a:cubicBezTo>
                    <a:pt x="181965" y="50634"/>
                    <a:pt x="188039" y="45953"/>
                    <a:pt x="194389" y="41720"/>
                  </a:cubicBezTo>
                  <a:cubicBezTo>
                    <a:pt x="211322" y="43837"/>
                    <a:pt x="231303" y="38151"/>
                    <a:pt x="245189" y="48070"/>
                  </a:cubicBezTo>
                  <a:cubicBezTo>
                    <a:pt x="252291" y="53143"/>
                    <a:pt x="245821" y="68234"/>
                    <a:pt x="238839" y="73470"/>
                  </a:cubicBezTo>
                  <a:cubicBezTo>
                    <a:pt x="233484" y="77486"/>
                    <a:pt x="226139" y="69237"/>
                    <a:pt x="219789" y="67120"/>
                  </a:cubicBezTo>
                  <a:cubicBezTo>
                    <a:pt x="231371" y="20794"/>
                    <a:pt x="231020" y="51367"/>
                    <a:pt x="194389" y="54420"/>
                  </a:cubicBezTo>
                  <a:cubicBezTo>
                    <a:pt x="179474" y="55663"/>
                    <a:pt x="164756" y="50187"/>
                    <a:pt x="149939" y="48070"/>
                  </a:cubicBezTo>
                  <a:cubicBezTo>
                    <a:pt x="180182" y="40509"/>
                    <a:pt x="205153" y="31227"/>
                    <a:pt x="238839" y="48070"/>
                  </a:cubicBezTo>
                  <a:cubicBezTo>
                    <a:pt x="250355" y="53828"/>
                    <a:pt x="213439" y="52303"/>
                    <a:pt x="200739" y="54420"/>
                  </a:cubicBezTo>
                  <a:cubicBezTo>
                    <a:pt x="188039" y="52303"/>
                    <a:pt x="149764" y="48070"/>
                    <a:pt x="162639" y="48070"/>
                  </a:cubicBezTo>
                  <a:cubicBezTo>
                    <a:pt x="186018" y="48070"/>
                    <a:pt x="210009" y="47997"/>
                    <a:pt x="232489" y="54420"/>
                  </a:cubicBezTo>
                  <a:cubicBezTo>
                    <a:pt x="240880" y="56818"/>
                    <a:pt x="215480" y="58372"/>
                    <a:pt x="207089" y="60770"/>
                  </a:cubicBezTo>
                  <a:cubicBezTo>
                    <a:pt x="200653" y="62609"/>
                    <a:pt x="194389" y="65003"/>
                    <a:pt x="188039" y="67120"/>
                  </a:cubicBezTo>
                  <a:cubicBezTo>
                    <a:pt x="162639" y="65003"/>
                    <a:pt x="87112" y="66952"/>
                    <a:pt x="111839" y="60770"/>
                  </a:cubicBezTo>
                  <a:cubicBezTo>
                    <a:pt x="149730" y="51297"/>
                    <a:pt x="128631" y="55855"/>
                    <a:pt x="175339" y="48070"/>
                  </a:cubicBezTo>
                  <a:cubicBezTo>
                    <a:pt x="185922" y="50187"/>
                    <a:pt x="199457" y="46788"/>
                    <a:pt x="207089" y="54420"/>
                  </a:cubicBezTo>
                  <a:cubicBezTo>
                    <a:pt x="211822" y="59153"/>
                    <a:pt x="194573" y="59318"/>
                    <a:pt x="188039" y="60770"/>
                  </a:cubicBezTo>
                  <a:cubicBezTo>
                    <a:pt x="175470" y="63563"/>
                    <a:pt x="162639" y="65003"/>
                    <a:pt x="149939" y="67120"/>
                  </a:cubicBezTo>
                  <a:cubicBezTo>
                    <a:pt x="124539" y="65003"/>
                    <a:pt x="49559" y="68830"/>
                    <a:pt x="73739" y="60770"/>
                  </a:cubicBezTo>
                  <a:cubicBezTo>
                    <a:pt x="94953" y="53699"/>
                    <a:pt x="94269" y="53386"/>
                    <a:pt x="118189" y="48070"/>
                  </a:cubicBezTo>
                  <a:cubicBezTo>
                    <a:pt x="128725" y="45729"/>
                    <a:pt x="139146" y="41720"/>
                    <a:pt x="149939" y="41720"/>
                  </a:cubicBezTo>
                  <a:cubicBezTo>
                    <a:pt x="156632" y="41720"/>
                    <a:pt x="137239" y="45953"/>
                    <a:pt x="130889" y="48070"/>
                  </a:cubicBezTo>
                  <a:cubicBezTo>
                    <a:pt x="111139" y="41487"/>
                    <a:pt x="78990" y="29386"/>
                    <a:pt x="61039" y="35370"/>
                  </a:cubicBezTo>
                  <a:lnTo>
                    <a:pt x="41989" y="41720"/>
                  </a:lnTo>
                  <a:cubicBezTo>
                    <a:pt x="61039" y="43837"/>
                    <a:pt x="79972" y="48070"/>
                    <a:pt x="99139" y="48070"/>
                  </a:cubicBezTo>
                  <a:cubicBezTo>
                    <a:pt x="107866" y="48070"/>
                    <a:pt x="77642" y="49526"/>
                    <a:pt x="73739" y="41720"/>
                  </a:cubicBezTo>
                  <a:cubicBezTo>
                    <a:pt x="70746" y="35733"/>
                    <a:pt x="86203" y="36567"/>
                    <a:pt x="92789" y="35370"/>
                  </a:cubicBezTo>
                  <a:cubicBezTo>
                    <a:pt x="109579" y="32317"/>
                    <a:pt x="126656" y="31137"/>
                    <a:pt x="143589" y="29020"/>
                  </a:cubicBezTo>
                  <a:cubicBezTo>
                    <a:pt x="156289" y="31137"/>
                    <a:pt x="170976" y="28228"/>
                    <a:pt x="181689" y="35370"/>
                  </a:cubicBezTo>
                  <a:cubicBezTo>
                    <a:pt x="187258" y="39083"/>
                    <a:pt x="169255" y="40702"/>
                    <a:pt x="162639" y="41720"/>
                  </a:cubicBezTo>
                  <a:cubicBezTo>
                    <a:pt x="141614" y="44955"/>
                    <a:pt x="120306" y="45953"/>
                    <a:pt x="99139" y="48070"/>
                  </a:cubicBezTo>
                  <a:cubicBezTo>
                    <a:pt x="27157" y="66066"/>
                    <a:pt x="116992" y="44297"/>
                    <a:pt x="111839" y="41720"/>
                  </a:cubicBezTo>
                  <a:cubicBezTo>
                    <a:pt x="96575" y="34088"/>
                    <a:pt x="77972" y="45953"/>
                    <a:pt x="61039" y="48070"/>
                  </a:cubicBezTo>
                  <a:cubicBezTo>
                    <a:pt x="67389" y="45953"/>
                    <a:pt x="73822" y="44070"/>
                    <a:pt x="80089" y="41720"/>
                  </a:cubicBezTo>
                  <a:cubicBezTo>
                    <a:pt x="90762" y="37718"/>
                    <a:pt x="100944" y="32372"/>
                    <a:pt x="111839" y="29020"/>
                  </a:cubicBezTo>
                  <a:cubicBezTo>
                    <a:pt x="128522" y="23887"/>
                    <a:pt x="162639" y="16320"/>
                    <a:pt x="162639" y="16320"/>
                  </a:cubicBezTo>
                  <a:cubicBezTo>
                    <a:pt x="114813" y="48204"/>
                    <a:pt x="175596" y="10767"/>
                    <a:pt x="118189" y="35370"/>
                  </a:cubicBezTo>
                  <a:cubicBezTo>
                    <a:pt x="111174" y="38376"/>
                    <a:pt x="92313" y="44657"/>
                    <a:pt x="99139" y="48070"/>
                  </a:cubicBezTo>
                  <a:cubicBezTo>
                    <a:pt x="108792" y="52897"/>
                    <a:pt x="141682" y="41720"/>
                    <a:pt x="130889" y="41720"/>
                  </a:cubicBezTo>
                  <a:cubicBezTo>
                    <a:pt x="103291" y="41720"/>
                    <a:pt x="75856" y="45953"/>
                    <a:pt x="48339" y="48070"/>
                  </a:cubicBezTo>
                  <a:cubicBezTo>
                    <a:pt x="56806" y="43837"/>
                    <a:pt x="65038" y="39099"/>
                    <a:pt x="73739" y="35370"/>
                  </a:cubicBezTo>
                  <a:cubicBezTo>
                    <a:pt x="79891" y="32733"/>
                    <a:pt x="92789" y="22327"/>
                    <a:pt x="92789" y="29020"/>
                  </a:cubicBezTo>
                  <a:cubicBezTo>
                    <a:pt x="92789" y="36652"/>
                    <a:pt x="80979" y="39307"/>
                    <a:pt x="73739" y="41720"/>
                  </a:cubicBezTo>
                  <a:cubicBezTo>
                    <a:pt x="61525" y="45791"/>
                    <a:pt x="48208" y="45277"/>
                    <a:pt x="35639" y="48070"/>
                  </a:cubicBezTo>
                  <a:cubicBezTo>
                    <a:pt x="29105" y="49522"/>
                    <a:pt x="16589" y="61113"/>
                    <a:pt x="16589" y="54420"/>
                  </a:cubicBezTo>
                  <a:cubicBezTo>
                    <a:pt x="16589" y="46214"/>
                    <a:pt x="49991" y="36936"/>
                    <a:pt x="54689" y="35370"/>
                  </a:cubicBezTo>
                  <a:cubicBezTo>
                    <a:pt x="46222" y="41720"/>
                    <a:pt x="18706" y="54420"/>
                    <a:pt x="29289" y="54420"/>
                  </a:cubicBezTo>
                  <a:cubicBezTo>
                    <a:pt x="43488" y="54420"/>
                    <a:pt x="54206" y="40643"/>
                    <a:pt x="67389" y="35370"/>
                  </a:cubicBezTo>
                  <a:cubicBezTo>
                    <a:pt x="75492" y="32129"/>
                    <a:pt x="84062" y="29020"/>
                    <a:pt x="92789" y="29020"/>
                  </a:cubicBezTo>
                  <a:cubicBezTo>
                    <a:pt x="99482" y="29020"/>
                    <a:pt x="80006" y="33020"/>
                    <a:pt x="73739" y="35370"/>
                  </a:cubicBezTo>
                  <a:cubicBezTo>
                    <a:pt x="25915" y="53304"/>
                    <a:pt x="59150" y="43780"/>
                    <a:pt x="16589" y="54420"/>
                  </a:cubicBezTo>
                  <a:cubicBezTo>
                    <a:pt x="42901" y="36879"/>
                    <a:pt x="43043" y="39869"/>
                    <a:pt x="10239" y="48070"/>
                  </a:cubicBezTo>
                  <a:cubicBezTo>
                    <a:pt x="16589" y="41720"/>
                    <a:pt x="21817" y="34001"/>
                    <a:pt x="29289" y="29020"/>
                  </a:cubicBezTo>
                  <a:cubicBezTo>
                    <a:pt x="37657" y="23441"/>
                    <a:pt x="75509" y="17236"/>
                    <a:pt x="80089" y="16320"/>
                  </a:cubicBezTo>
                  <a:cubicBezTo>
                    <a:pt x="61465" y="28736"/>
                    <a:pt x="63021" y="30112"/>
                    <a:pt x="41989" y="35370"/>
                  </a:cubicBezTo>
                  <a:cubicBezTo>
                    <a:pt x="31518" y="37988"/>
                    <a:pt x="0" y="45133"/>
                    <a:pt x="10239" y="41720"/>
                  </a:cubicBezTo>
                  <a:cubicBezTo>
                    <a:pt x="16589" y="39603"/>
                    <a:pt x="23302" y="38363"/>
                    <a:pt x="29289" y="35370"/>
                  </a:cubicBezTo>
                  <a:cubicBezTo>
                    <a:pt x="37756" y="31137"/>
                    <a:pt x="45900" y="26186"/>
                    <a:pt x="54689" y="22670"/>
                  </a:cubicBezTo>
                  <a:cubicBezTo>
                    <a:pt x="111364" y="0"/>
                    <a:pt x="97466" y="6852"/>
                    <a:pt x="73739" y="22670"/>
                  </a:cubicBezTo>
                  <a:cubicBezTo>
                    <a:pt x="82206" y="24787"/>
                    <a:pt x="90460" y="28106"/>
                    <a:pt x="99139" y="29020"/>
                  </a:cubicBezTo>
                  <a:cubicBezTo>
                    <a:pt x="218317" y="41565"/>
                    <a:pt x="160573" y="24098"/>
                    <a:pt x="213439" y="41720"/>
                  </a:cubicBezTo>
                  <a:cubicBezTo>
                    <a:pt x="204972" y="43837"/>
                    <a:pt x="196766" y="48070"/>
                    <a:pt x="188039" y="48070"/>
                  </a:cubicBezTo>
                  <a:cubicBezTo>
                    <a:pt x="181346" y="48070"/>
                    <a:pt x="200396" y="41720"/>
                    <a:pt x="207089" y="41720"/>
                  </a:cubicBezTo>
                  <a:cubicBezTo>
                    <a:pt x="219964" y="41720"/>
                    <a:pt x="232489" y="45953"/>
                    <a:pt x="245189" y="48070"/>
                  </a:cubicBezTo>
                  <a:cubicBezTo>
                    <a:pt x="251539" y="45953"/>
                    <a:pt x="257546" y="41720"/>
                    <a:pt x="264239" y="41720"/>
                  </a:cubicBezTo>
                  <a:cubicBezTo>
                    <a:pt x="270932" y="41720"/>
                    <a:pt x="283289" y="41377"/>
                    <a:pt x="283289" y="48070"/>
                  </a:cubicBezTo>
                  <a:cubicBezTo>
                    <a:pt x="283289" y="54763"/>
                    <a:pt x="270589" y="52303"/>
                    <a:pt x="264239" y="54420"/>
                  </a:cubicBezTo>
                  <a:cubicBezTo>
                    <a:pt x="272706" y="56537"/>
                    <a:pt x="281013" y="59443"/>
                    <a:pt x="289639" y="60770"/>
                  </a:cubicBezTo>
                  <a:cubicBezTo>
                    <a:pt x="308583" y="63685"/>
                    <a:pt x="346789" y="67120"/>
                    <a:pt x="346789" y="67120"/>
                  </a:cubicBezTo>
                  <a:lnTo>
                    <a:pt x="346789" y="67120"/>
                  </a:lnTo>
                  <a:cubicBezTo>
                    <a:pt x="338062" y="67120"/>
                    <a:pt x="312662" y="60770"/>
                    <a:pt x="321389" y="60770"/>
                  </a:cubicBezTo>
                  <a:cubicBezTo>
                    <a:pt x="334264" y="60770"/>
                    <a:pt x="359489" y="79995"/>
                    <a:pt x="359489" y="67120"/>
                  </a:cubicBezTo>
                  <a:cubicBezTo>
                    <a:pt x="359489" y="53733"/>
                    <a:pt x="321389" y="54420"/>
                    <a:pt x="321389" y="54420"/>
                  </a:cubicBezTo>
                  <a:cubicBezTo>
                    <a:pt x="327739" y="52303"/>
                    <a:pt x="333837" y="46970"/>
                    <a:pt x="340439" y="48070"/>
                  </a:cubicBezTo>
                  <a:cubicBezTo>
                    <a:pt x="347967" y="49325"/>
                    <a:pt x="366893" y="58919"/>
                    <a:pt x="359489" y="60770"/>
                  </a:cubicBezTo>
                  <a:cubicBezTo>
                    <a:pt x="328619" y="68488"/>
                    <a:pt x="295989" y="65003"/>
                    <a:pt x="264239" y="67120"/>
                  </a:cubicBezTo>
                  <a:cubicBezTo>
                    <a:pt x="276939" y="69237"/>
                    <a:pt x="289464" y="73470"/>
                    <a:pt x="302339" y="73470"/>
                  </a:cubicBezTo>
                  <a:cubicBezTo>
                    <a:pt x="309032" y="73470"/>
                    <a:pt x="324382" y="73107"/>
                    <a:pt x="321389" y="67120"/>
                  </a:cubicBezTo>
                  <a:cubicBezTo>
                    <a:pt x="317486" y="59314"/>
                    <a:pt x="304456" y="62887"/>
                    <a:pt x="295989" y="60770"/>
                  </a:cubicBezTo>
                  <a:cubicBezTo>
                    <a:pt x="242975" y="78441"/>
                    <a:pt x="303934" y="57581"/>
                    <a:pt x="302339" y="60770"/>
                  </a:cubicBezTo>
                  <a:cubicBezTo>
                    <a:pt x="296819" y="71809"/>
                    <a:pt x="279316" y="71093"/>
                    <a:pt x="270589" y="79820"/>
                  </a:cubicBezTo>
                  <a:cubicBezTo>
                    <a:pt x="265856" y="84553"/>
                    <a:pt x="295626" y="70477"/>
                    <a:pt x="289639" y="73470"/>
                  </a:cubicBezTo>
                  <a:cubicBezTo>
                    <a:pt x="279444" y="78568"/>
                    <a:pt x="268472" y="81937"/>
                    <a:pt x="257889" y="86170"/>
                  </a:cubicBezTo>
                  <a:cubicBezTo>
                    <a:pt x="181689" y="84053"/>
                    <a:pt x="105186" y="86935"/>
                    <a:pt x="29289" y="79820"/>
                  </a:cubicBezTo>
                  <a:cubicBezTo>
                    <a:pt x="19864" y="78936"/>
                    <a:pt x="45251" y="67846"/>
                    <a:pt x="54689" y="67120"/>
                  </a:cubicBezTo>
                  <a:cubicBezTo>
                    <a:pt x="73800" y="65650"/>
                    <a:pt x="92789" y="71353"/>
                    <a:pt x="111839" y="73470"/>
                  </a:cubicBezTo>
                  <a:cubicBezTo>
                    <a:pt x="113956" y="79820"/>
                    <a:pt x="122205" y="87165"/>
                    <a:pt x="118189" y="92520"/>
                  </a:cubicBezTo>
                  <a:cubicBezTo>
                    <a:pt x="112953" y="99502"/>
                    <a:pt x="98960" y="105041"/>
                    <a:pt x="92789" y="98870"/>
                  </a:cubicBezTo>
                  <a:cubicBezTo>
                    <a:pt x="87393" y="93474"/>
                    <a:pt x="105013" y="89583"/>
                    <a:pt x="111839" y="86170"/>
                  </a:cubicBezTo>
                  <a:cubicBezTo>
                    <a:pt x="117826" y="83177"/>
                    <a:pt x="124539" y="81937"/>
                    <a:pt x="130889" y="79820"/>
                  </a:cubicBezTo>
                  <a:cubicBezTo>
                    <a:pt x="126656" y="88287"/>
                    <a:pt x="125461" y="99160"/>
                    <a:pt x="118189" y="105220"/>
                  </a:cubicBezTo>
                  <a:cubicBezTo>
                    <a:pt x="111485" y="110807"/>
                    <a:pt x="101180" y="109172"/>
                    <a:pt x="92789" y="111570"/>
                  </a:cubicBezTo>
                  <a:cubicBezTo>
                    <a:pt x="86353" y="113409"/>
                    <a:pt x="80089" y="115803"/>
                    <a:pt x="73739" y="117920"/>
                  </a:cubicBezTo>
                  <a:cubicBezTo>
                    <a:pt x="65272" y="115803"/>
                    <a:pt x="51099" y="119849"/>
                    <a:pt x="48339" y="111570"/>
                  </a:cubicBezTo>
                  <a:cubicBezTo>
                    <a:pt x="45926" y="104330"/>
                    <a:pt x="60563" y="102283"/>
                    <a:pt x="67389" y="98870"/>
                  </a:cubicBezTo>
                  <a:cubicBezTo>
                    <a:pt x="73376" y="95877"/>
                    <a:pt x="79981" y="94281"/>
                    <a:pt x="86439" y="92520"/>
                  </a:cubicBezTo>
                  <a:cubicBezTo>
                    <a:pt x="103278" y="87927"/>
                    <a:pt x="137239" y="79820"/>
                    <a:pt x="137239" y="79820"/>
                  </a:cubicBezTo>
                  <a:cubicBezTo>
                    <a:pt x="135122" y="88287"/>
                    <a:pt x="138151" y="100379"/>
                    <a:pt x="130889" y="105220"/>
                  </a:cubicBezTo>
                  <a:cubicBezTo>
                    <a:pt x="116366" y="114902"/>
                    <a:pt x="80089" y="117920"/>
                    <a:pt x="80089" y="117920"/>
                  </a:cubicBezTo>
                  <a:cubicBezTo>
                    <a:pt x="65272" y="115803"/>
                    <a:pt x="42332" y="124957"/>
                    <a:pt x="35639" y="111570"/>
                  </a:cubicBezTo>
                  <a:cubicBezTo>
                    <a:pt x="30119" y="100531"/>
                    <a:pt x="56600" y="98514"/>
                    <a:pt x="67389" y="92520"/>
                  </a:cubicBezTo>
                  <a:cubicBezTo>
                    <a:pt x="75664" y="87923"/>
                    <a:pt x="83954" y="83218"/>
                    <a:pt x="92789" y="79820"/>
                  </a:cubicBezTo>
                  <a:cubicBezTo>
                    <a:pt x="133293" y="64242"/>
                    <a:pt x="141291" y="62932"/>
                    <a:pt x="175339" y="54420"/>
                  </a:cubicBezTo>
                  <a:cubicBezTo>
                    <a:pt x="177456" y="60770"/>
                    <a:pt x="185580" y="68023"/>
                    <a:pt x="181689" y="73470"/>
                  </a:cubicBezTo>
                  <a:cubicBezTo>
                    <a:pt x="175726" y="81819"/>
                    <a:pt x="132426" y="105875"/>
                    <a:pt x="118189" y="111570"/>
                  </a:cubicBezTo>
                  <a:cubicBezTo>
                    <a:pt x="105760" y="116542"/>
                    <a:pt x="92789" y="120037"/>
                    <a:pt x="80089" y="124270"/>
                  </a:cubicBezTo>
                  <a:lnTo>
                    <a:pt x="61039" y="130620"/>
                  </a:lnTo>
                  <a:cubicBezTo>
                    <a:pt x="52572" y="128503"/>
                    <a:pt x="38880" y="132373"/>
                    <a:pt x="35639" y="124270"/>
                  </a:cubicBezTo>
                  <a:cubicBezTo>
                    <a:pt x="28855" y="107309"/>
                    <a:pt x="58923" y="91814"/>
                    <a:pt x="67389" y="86170"/>
                  </a:cubicBezTo>
                  <a:lnTo>
                    <a:pt x="118189" y="92520"/>
                  </a:lnTo>
                  <a:cubicBezTo>
                    <a:pt x="125201" y="98130"/>
                    <a:pt x="107905" y="109622"/>
                    <a:pt x="99139" y="111570"/>
                  </a:cubicBezTo>
                  <a:cubicBezTo>
                    <a:pt x="86570" y="114363"/>
                    <a:pt x="73739" y="107337"/>
                    <a:pt x="61039" y="105220"/>
                  </a:cubicBezTo>
                  <a:cubicBezTo>
                    <a:pt x="67389" y="100987"/>
                    <a:pt x="74226" y="97406"/>
                    <a:pt x="80089" y="92520"/>
                  </a:cubicBezTo>
                  <a:cubicBezTo>
                    <a:pt x="86988" y="86771"/>
                    <a:pt x="91667" y="78451"/>
                    <a:pt x="99139" y="73470"/>
                  </a:cubicBezTo>
                  <a:cubicBezTo>
                    <a:pt x="104708" y="69757"/>
                    <a:pt x="111839" y="69237"/>
                    <a:pt x="118189" y="67120"/>
                  </a:cubicBezTo>
                  <a:cubicBezTo>
                    <a:pt x="128772" y="71353"/>
                    <a:pt x="155037" y="69625"/>
                    <a:pt x="149939" y="79820"/>
                  </a:cubicBezTo>
                  <a:cubicBezTo>
                    <a:pt x="141472" y="96753"/>
                    <a:pt x="99139" y="105220"/>
                    <a:pt x="99139" y="105220"/>
                  </a:cubicBezTo>
                  <a:cubicBezTo>
                    <a:pt x="97022" y="98870"/>
                    <a:pt x="89076" y="91739"/>
                    <a:pt x="92789" y="86170"/>
                  </a:cubicBezTo>
                  <a:cubicBezTo>
                    <a:pt x="99635" y="75901"/>
                    <a:pt x="114073" y="73661"/>
                    <a:pt x="124539" y="67120"/>
                  </a:cubicBezTo>
                  <a:cubicBezTo>
                    <a:pt x="131011" y="63075"/>
                    <a:pt x="137239" y="58653"/>
                    <a:pt x="143589" y="54420"/>
                  </a:cubicBezTo>
                  <a:cubicBezTo>
                    <a:pt x="149939" y="58653"/>
                    <a:pt x="164136" y="59636"/>
                    <a:pt x="162639" y="67120"/>
                  </a:cubicBezTo>
                  <a:cubicBezTo>
                    <a:pt x="159893" y="80850"/>
                    <a:pt x="129565" y="88728"/>
                    <a:pt x="118189" y="92520"/>
                  </a:cubicBezTo>
                  <a:cubicBezTo>
                    <a:pt x="101256" y="90403"/>
                    <a:pt x="82206" y="94637"/>
                    <a:pt x="67389" y="86170"/>
                  </a:cubicBezTo>
                  <a:cubicBezTo>
                    <a:pt x="61577" y="82849"/>
                    <a:pt x="69558" y="72347"/>
                    <a:pt x="73739" y="67120"/>
                  </a:cubicBezTo>
                  <a:cubicBezTo>
                    <a:pt x="78507" y="61161"/>
                    <a:pt x="85815" y="57520"/>
                    <a:pt x="92789" y="54420"/>
                  </a:cubicBezTo>
                  <a:cubicBezTo>
                    <a:pt x="105022" y="48983"/>
                    <a:pt x="130889" y="41720"/>
                    <a:pt x="130889" y="41720"/>
                  </a:cubicBezTo>
                  <a:cubicBezTo>
                    <a:pt x="139356" y="43837"/>
                    <a:pt x="151053" y="41088"/>
                    <a:pt x="156289" y="48070"/>
                  </a:cubicBezTo>
                  <a:cubicBezTo>
                    <a:pt x="160305" y="53425"/>
                    <a:pt x="154672" y="62387"/>
                    <a:pt x="149939" y="67120"/>
                  </a:cubicBezTo>
                  <a:cubicBezTo>
                    <a:pt x="142092" y="74967"/>
                    <a:pt x="116874" y="82375"/>
                    <a:pt x="105489" y="86170"/>
                  </a:cubicBezTo>
                  <a:cubicBezTo>
                    <a:pt x="94906" y="84053"/>
                    <a:pt x="76357" y="90291"/>
                    <a:pt x="73739" y="79820"/>
                  </a:cubicBezTo>
                  <a:cubicBezTo>
                    <a:pt x="71172" y="69553"/>
                    <a:pt x="89673" y="65503"/>
                    <a:pt x="99139" y="60770"/>
                  </a:cubicBezTo>
                  <a:cubicBezTo>
                    <a:pt x="111113" y="54783"/>
                    <a:pt x="137239" y="48070"/>
                    <a:pt x="137239" y="48070"/>
                  </a:cubicBezTo>
                  <a:cubicBezTo>
                    <a:pt x="141472" y="56537"/>
                    <a:pt x="151495" y="64133"/>
                    <a:pt x="149939" y="73470"/>
                  </a:cubicBezTo>
                  <a:cubicBezTo>
                    <a:pt x="144859" y="103950"/>
                    <a:pt x="116919" y="76857"/>
                    <a:pt x="111839" y="73470"/>
                  </a:cubicBezTo>
                  <a:cubicBezTo>
                    <a:pt x="118189" y="71353"/>
                    <a:pt x="124737" y="69757"/>
                    <a:pt x="130889" y="67120"/>
                  </a:cubicBezTo>
                  <a:cubicBezTo>
                    <a:pt x="139590" y="63391"/>
                    <a:pt x="146952" y="52864"/>
                    <a:pt x="156289" y="54420"/>
                  </a:cubicBezTo>
                  <a:cubicBezTo>
                    <a:pt x="163817" y="55675"/>
                    <a:pt x="164756" y="67120"/>
                    <a:pt x="168989" y="73470"/>
                  </a:cubicBezTo>
                  <a:cubicBezTo>
                    <a:pt x="162639" y="75587"/>
                    <a:pt x="156632" y="79820"/>
                    <a:pt x="149939" y="79820"/>
                  </a:cubicBezTo>
                  <a:cubicBezTo>
                    <a:pt x="116824" y="79820"/>
                    <a:pt x="102876" y="73842"/>
                    <a:pt x="137239" y="48070"/>
                  </a:cubicBezTo>
                  <a:cubicBezTo>
                    <a:pt x="146358" y="41231"/>
                    <a:pt x="158406" y="39603"/>
                    <a:pt x="168989" y="35370"/>
                  </a:cubicBezTo>
                  <a:cubicBezTo>
                    <a:pt x="171106" y="41720"/>
                    <a:pt x="176439" y="47818"/>
                    <a:pt x="175339" y="54420"/>
                  </a:cubicBezTo>
                  <a:cubicBezTo>
                    <a:pt x="172693" y="70295"/>
                    <a:pt x="154701" y="78762"/>
                    <a:pt x="143589" y="86170"/>
                  </a:cubicBezTo>
                  <a:cubicBezTo>
                    <a:pt x="126656" y="84053"/>
                    <a:pt x="103714" y="92930"/>
                    <a:pt x="92789" y="79820"/>
                  </a:cubicBezTo>
                  <a:cubicBezTo>
                    <a:pt x="84888" y="70338"/>
                    <a:pt x="103807" y="57441"/>
                    <a:pt x="111839" y="48070"/>
                  </a:cubicBezTo>
                  <a:cubicBezTo>
                    <a:pt x="116806" y="42276"/>
                    <a:pt x="123915" y="38470"/>
                    <a:pt x="130889" y="35370"/>
                  </a:cubicBezTo>
                  <a:cubicBezTo>
                    <a:pt x="143122" y="29933"/>
                    <a:pt x="168989" y="22670"/>
                    <a:pt x="168989" y="22670"/>
                  </a:cubicBezTo>
                  <a:cubicBezTo>
                    <a:pt x="175339" y="24787"/>
                    <a:pt x="188039" y="22327"/>
                    <a:pt x="188039" y="29020"/>
                  </a:cubicBezTo>
                  <a:cubicBezTo>
                    <a:pt x="188039" y="53144"/>
                    <a:pt x="168730" y="70425"/>
                    <a:pt x="149939" y="79820"/>
                  </a:cubicBezTo>
                  <a:cubicBezTo>
                    <a:pt x="143952" y="82813"/>
                    <a:pt x="137239" y="84053"/>
                    <a:pt x="130889" y="86170"/>
                  </a:cubicBezTo>
                  <a:cubicBezTo>
                    <a:pt x="118189" y="84053"/>
                    <a:pt x="100832" y="89874"/>
                    <a:pt x="92789" y="79820"/>
                  </a:cubicBezTo>
                  <a:cubicBezTo>
                    <a:pt x="86876" y="72428"/>
                    <a:pt x="97916" y="60100"/>
                    <a:pt x="105489" y="54420"/>
                  </a:cubicBezTo>
                  <a:cubicBezTo>
                    <a:pt x="116199" y="46388"/>
                    <a:pt x="130889" y="45953"/>
                    <a:pt x="143589" y="41720"/>
                  </a:cubicBezTo>
                  <a:lnTo>
                    <a:pt x="162639" y="35370"/>
                  </a:lnTo>
                  <a:cubicBezTo>
                    <a:pt x="156995" y="57948"/>
                    <a:pt x="155548" y="74211"/>
                    <a:pt x="137239" y="92520"/>
                  </a:cubicBezTo>
                  <a:cubicBezTo>
                    <a:pt x="132506" y="97253"/>
                    <a:pt x="124176" y="95877"/>
                    <a:pt x="118189" y="98870"/>
                  </a:cubicBezTo>
                  <a:cubicBezTo>
                    <a:pt x="111363" y="102283"/>
                    <a:pt x="105489" y="107337"/>
                    <a:pt x="99139" y="111570"/>
                  </a:cubicBezTo>
                  <a:cubicBezTo>
                    <a:pt x="86439" y="109453"/>
                    <a:pt x="70143" y="114324"/>
                    <a:pt x="61039" y="105220"/>
                  </a:cubicBezTo>
                  <a:cubicBezTo>
                    <a:pt x="54868" y="99049"/>
                    <a:pt x="62548" y="87082"/>
                    <a:pt x="67389" y="79820"/>
                  </a:cubicBezTo>
                  <a:cubicBezTo>
                    <a:pt x="71622" y="73470"/>
                    <a:pt x="79739" y="70774"/>
                    <a:pt x="86439" y="67120"/>
                  </a:cubicBezTo>
                  <a:cubicBezTo>
                    <a:pt x="131057" y="42783"/>
                    <a:pt x="123581" y="46273"/>
                    <a:pt x="156289" y="35370"/>
                  </a:cubicBezTo>
                  <a:cubicBezTo>
                    <a:pt x="168989" y="41720"/>
                    <a:pt x="189899" y="40950"/>
                    <a:pt x="194389" y="54420"/>
                  </a:cubicBezTo>
                  <a:cubicBezTo>
                    <a:pt x="198879" y="67890"/>
                    <a:pt x="185845" y="82969"/>
                    <a:pt x="175339" y="92520"/>
                  </a:cubicBezTo>
                  <a:cubicBezTo>
                    <a:pt x="153109" y="112729"/>
                    <a:pt x="126137" y="117520"/>
                    <a:pt x="99139" y="124270"/>
                  </a:cubicBezTo>
                  <a:cubicBezTo>
                    <a:pt x="90672" y="120037"/>
                    <a:pt x="81011" y="117630"/>
                    <a:pt x="73739" y="111570"/>
                  </a:cubicBezTo>
                  <a:cubicBezTo>
                    <a:pt x="57491" y="98030"/>
                    <a:pt x="55513" y="82742"/>
                    <a:pt x="73739" y="67120"/>
                  </a:cubicBezTo>
                  <a:cubicBezTo>
                    <a:pt x="85587" y="56965"/>
                    <a:pt x="149722" y="43362"/>
                    <a:pt x="156289" y="41720"/>
                  </a:cubicBezTo>
                  <a:cubicBezTo>
                    <a:pt x="166872" y="35370"/>
                    <a:pt x="176440" y="26888"/>
                    <a:pt x="188039" y="22670"/>
                  </a:cubicBezTo>
                  <a:cubicBezTo>
                    <a:pt x="200139" y="18270"/>
                    <a:pt x="213514" y="18845"/>
                    <a:pt x="226139" y="16320"/>
                  </a:cubicBezTo>
                  <a:cubicBezTo>
                    <a:pt x="234697" y="14608"/>
                    <a:pt x="243072" y="12087"/>
                    <a:pt x="251539" y="9970"/>
                  </a:cubicBezTo>
                  <a:cubicBezTo>
                    <a:pt x="260006" y="14203"/>
                    <a:pt x="276082" y="13243"/>
                    <a:pt x="276939" y="22670"/>
                  </a:cubicBezTo>
                  <a:cubicBezTo>
                    <a:pt x="282555" y="84443"/>
                    <a:pt x="262488" y="78900"/>
                    <a:pt x="226139" y="86170"/>
                  </a:cubicBezTo>
                  <a:cubicBezTo>
                    <a:pt x="209206" y="84053"/>
                    <a:pt x="190603" y="87452"/>
                    <a:pt x="175339" y="79820"/>
                  </a:cubicBezTo>
                  <a:cubicBezTo>
                    <a:pt x="167533" y="75917"/>
                    <a:pt x="192380" y="75978"/>
                    <a:pt x="200739" y="73470"/>
                  </a:cubicBezTo>
                  <a:cubicBezTo>
                    <a:pt x="213561" y="69623"/>
                    <a:pt x="238839" y="60770"/>
                    <a:pt x="238839" y="60770"/>
                  </a:cubicBezTo>
                  <a:cubicBezTo>
                    <a:pt x="255772" y="62887"/>
                    <a:pt x="273794" y="60782"/>
                    <a:pt x="289639" y="67120"/>
                  </a:cubicBezTo>
                  <a:cubicBezTo>
                    <a:pt x="296725" y="69954"/>
                    <a:pt x="303836" y="78686"/>
                    <a:pt x="302339" y="86170"/>
                  </a:cubicBezTo>
                  <a:cubicBezTo>
                    <a:pt x="300842" y="93654"/>
                    <a:pt x="289639" y="94637"/>
                    <a:pt x="283289" y="98870"/>
                  </a:cubicBezTo>
                  <a:cubicBezTo>
                    <a:pt x="274822" y="96753"/>
                    <a:pt x="262379" y="100004"/>
                    <a:pt x="257889" y="92520"/>
                  </a:cubicBezTo>
                  <a:cubicBezTo>
                    <a:pt x="253399" y="85036"/>
                    <a:pt x="256433" y="71023"/>
                    <a:pt x="264239" y="67120"/>
                  </a:cubicBezTo>
                  <a:cubicBezTo>
                    <a:pt x="273892" y="62293"/>
                    <a:pt x="285406" y="71353"/>
                    <a:pt x="295989" y="73470"/>
                  </a:cubicBezTo>
                  <a:cubicBezTo>
                    <a:pt x="292806" y="86203"/>
                    <a:pt x="288080" y="140982"/>
                    <a:pt x="251539" y="86170"/>
                  </a:cubicBezTo>
                  <a:cubicBezTo>
                    <a:pt x="246288" y="78294"/>
                    <a:pt x="260006" y="69237"/>
                    <a:pt x="264239" y="60770"/>
                  </a:cubicBezTo>
                  <a:cubicBezTo>
                    <a:pt x="279056" y="62887"/>
                    <a:pt x="295302" y="60427"/>
                    <a:pt x="308689" y="67120"/>
                  </a:cubicBezTo>
                  <a:cubicBezTo>
                    <a:pt x="314676" y="70113"/>
                    <a:pt x="296332" y="73470"/>
                    <a:pt x="289639" y="73470"/>
                  </a:cubicBezTo>
                  <a:cubicBezTo>
                    <a:pt x="282946" y="73470"/>
                    <a:pt x="276939" y="69237"/>
                    <a:pt x="270589" y="67120"/>
                  </a:cubicBezTo>
                  <a:cubicBezTo>
                    <a:pt x="270589" y="67120"/>
                    <a:pt x="321389" y="50187"/>
                    <a:pt x="321389" y="67120"/>
                  </a:cubicBezTo>
                  <a:cubicBezTo>
                    <a:pt x="321389" y="75847"/>
                    <a:pt x="295989" y="73470"/>
                    <a:pt x="295989" y="73470"/>
                  </a:cubicBezTo>
                  <a:cubicBezTo>
                    <a:pt x="253105" y="59175"/>
                    <a:pt x="292688" y="73470"/>
                    <a:pt x="315039" y="73470"/>
                  </a:cubicBezTo>
                  <a:cubicBezTo>
                    <a:pt x="321732" y="73470"/>
                    <a:pt x="295989" y="60427"/>
                    <a:pt x="295989" y="67120"/>
                  </a:cubicBezTo>
                  <a:cubicBezTo>
                    <a:pt x="295989" y="74752"/>
                    <a:pt x="308689" y="75587"/>
                    <a:pt x="315039" y="79820"/>
                  </a:cubicBezTo>
                  <a:cubicBezTo>
                    <a:pt x="310806" y="73470"/>
                    <a:pt x="308298" y="65538"/>
                    <a:pt x="302339" y="60770"/>
                  </a:cubicBezTo>
                  <a:cubicBezTo>
                    <a:pt x="297112" y="56589"/>
                    <a:pt x="289942" y="53681"/>
                    <a:pt x="283289" y="54420"/>
                  </a:cubicBezTo>
                  <a:cubicBezTo>
                    <a:pt x="269984" y="55898"/>
                    <a:pt x="258061" y="63442"/>
                    <a:pt x="245189" y="67120"/>
                  </a:cubicBezTo>
                  <a:cubicBezTo>
                    <a:pt x="230372" y="71353"/>
                    <a:pt x="215960" y="77417"/>
                    <a:pt x="200739" y="79820"/>
                  </a:cubicBezTo>
                  <a:cubicBezTo>
                    <a:pt x="175563" y="83795"/>
                    <a:pt x="150027" y="86170"/>
                    <a:pt x="124539" y="86170"/>
                  </a:cubicBezTo>
                  <a:cubicBezTo>
                    <a:pt x="109572" y="86170"/>
                    <a:pt x="154196" y="82096"/>
                    <a:pt x="168989" y="79820"/>
                  </a:cubicBezTo>
                  <a:cubicBezTo>
                    <a:pt x="181714" y="77862"/>
                    <a:pt x="194464" y="75995"/>
                    <a:pt x="207089" y="73470"/>
                  </a:cubicBezTo>
                  <a:cubicBezTo>
                    <a:pt x="215647" y="71758"/>
                    <a:pt x="224022" y="69237"/>
                    <a:pt x="232489" y="67120"/>
                  </a:cubicBezTo>
                  <a:cubicBezTo>
                    <a:pt x="240956" y="69237"/>
                    <a:pt x="264060" y="67299"/>
                    <a:pt x="257889" y="73470"/>
                  </a:cubicBezTo>
                  <a:cubicBezTo>
                    <a:pt x="243566" y="87793"/>
                    <a:pt x="158649" y="73706"/>
                    <a:pt x="156289" y="73470"/>
                  </a:cubicBezTo>
                  <a:cubicBezTo>
                    <a:pt x="200739" y="58653"/>
                    <a:pt x="181689" y="56537"/>
                    <a:pt x="213439" y="67120"/>
                  </a:cubicBezTo>
                  <a:cubicBezTo>
                    <a:pt x="207089" y="71353"/>
                    <a:pt x="201404" y="76814"/>
                    <a:pt x="194389" y="79820"/>
                  </a:cubicBezTo>
                  <a:cubicBezTo>
                    <a:pt x="186367" y="83258"/>
                    <a:pt x="177268" y="83410"/>
                    <a:pt x="168989" y="86170"/>
                  </a:cubicBezTo>
                  <a:cubicBezTo>
                    <a:pt x="158175" y="89775"/>
                    <a:pt x="147822" y="94637"/>
                    <a:pt x="137239" y="98870"/>
                  </a:cubicBezTo>
                  <a:cubicBezTo>
                    <a:pt x="130889" y="96753"/>
                    <a:pt x="116072" y="98870"/>
                    <a:pt x="118189" y="92520"/>
                  </a:cubicBezTo>
                  <a:cubicBezTo>
                    <a:pt x="125385" y="70933"/>
                    <a:pt x="160881" y="52451"/>
                    <a:pt x="181689" y="48070"/>
                  </a:cubicBezTo>
                  <a:cubicBezTo>
                    <a:pt x="210981" y="41903"/>
                    <a:pt x="270589" y="35370"/>
                    <a:pt x="270589" y="35370"/>
                  </a:cubicBezTo>
                  <a:cubicBezTo>
                    <a:pt x="298588" y="37703"/>
                    <a:pt x="353139" y="18741"/>
                    <a:pt x="353139" y="60770"/>
                  </a:cubicBezTo>
                  <a:cubicBezTo>
                    <a:pt x="353139" y="67463"/>
                    <a:pt x="348906" y="73470"/>
                    <a:pt x="346789" y="79820"/>
                  </a:cubicBezTo>
                  <a:cubicBezTo>
                    <a:pt x="323506" y="77703"/>
                    <a:pt x="300175" y="76052"/>
                    <a:pt x="276939" y="73470"/>
                  </a:cubicBezTo>
                  <a:cubicBezTo>
                    <a:pt x="262063" y="71817"/>
                    <a:pt x="239182" y="80507"/>
                    <a:pt x="232489" y="67120"/>
                  </a:cubicBezTo>
                  <a:cubicBezTo>
                    <a:pt x="226731" y="55604"/>
                    <a:pt x="257889" y="62887"/>
                    <a:pt x="270589" y="60770"/>
                  </a:cubicBezTo>
                  <a:cubicBezTo>
                    <a:pt x="289639" y="62887"/>
                    <a:pt x="308572" y="67120"/>
                    <a:pt x="327739" y="67120"/>
                  </a:cubicBezTo>
                  <a:cubicBezTo>
                    <a:pt x="340614" y="67120"/>
                    <a:pt x="276764" y="60770"/>
                    <a:pt x="289639" y="60770"/>
                  </a:cubicBezTo>
                  <a:cubicBezTo>
                    <a:pt x="304606" y="60770"/>
                    <a:pt x="319272" y="65003"/>
                    <a:pt x="334089" y="67120"/>
                  </a:cubicBezTo>
                  <a:cubicBezTo>
                    <a:pt x="285750" y="83233"/>
                    <a:pt x="309116" y="82445"/>
                    <a:pt x="264239" y="73470"/>
                  </a:cubicBezTo>
                  <a:cubicBezTo>
                    <a:pt x="272706" y="71353"/>
                    <a:pt x="281248" y="69518"/>
                    <a:pt x="289639" y="67120"/>
                  </a:cubicBezTo>
                  <a:cubicBezTo>
                    <a:pt x="296075" y="65281"/>
                    <a:pt x="315382" y="60770"/>
                    <a:pt x="308689" y="60770"/>
                  </a:cubicBezTo>
                  <a:cubicBezTo>
                    <a:pt x="299962" y="60770"/>
                    <a:pt x="291756" y="65003"/>
                    <a:pt x="283289" y="67120"/>
                  </a:cubicBezTo>
                  <a:lnTo>
                    <a:pt x="308689" y="73470"/>
                  </a:lnTo>
                  <a:cubicBezTo>
                    <a:pt x="277591" y="63104"/>
                    <a:pt x="229314" y="47012"/>
                    <a:pt x="207089" y="48070"/>
                  </a:cubicBez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81" name="星 4 80"/>
          <p:cNvSpPr/>
          <p:nvPr/>
        </p:nvSpPr>
        <p:spPr>
          <a:xfrm>
            <a:off x="323528" y="4581128"/>
            <a:ext cx="647700" cy="792163"/>
          </a:xfrm>
          <a:prstGeom prst="star4">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グループ化 47"/>
          <p:cNvGrpSpPr>
            <a:grpSpLocks/>
          </p:cNvGrpSpPr>
          <p:nvPr/>
        </p:nvGrpSpPr>
        <p:grpSpPr bwMode="auto">
          <a:xfrm>
            <a:off x="683568" y="5013176"/>
            <a:ext cx="1006475" cy="1008062"/>
            <a:chOff x="1476375" y="3860800"/>
            <a:chExt cx="1362075" cy="1531938"/>
          </a:xfrm>
        </p:grpSpPr>
        <p:sp>
          <p:nvSpPr>
            <p:cNvPr id="8222"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23"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8224"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8225"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26"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227"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sp>
          <p:nvSpPr>
            <p:cNvPr id="8228" name="Freeform 10"/>
            <p:cNvSpPr>
              <a:spLocks/>
            </p:cNvSpPr>
            <p:nvPr/>
          </p:nvSpPr>
          <p:spPr bwMode="auto">
            <a:xfrm>
              <a:off x="2339975" y="4941888"/>
              <a:ext cx="393700" cy="307975"/>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grpSp>
        <p:nvGrpSpPr>
          <p:cNvPr id="12" name="グループ化 79"/>
          <p:cNvGrpSpPr>
            <a:grpSpLocks/>
          </p:cNvGrpSpPr>
          <p:nvPr/>
        </p:nvGrpSpPr>
        <p:grpSpPr bwMode="auto">
          <a:xfrm>
            <a:off x="323850" y="2997200"/>
            <a:ext cx="1079500" cy="1008063"/>
            <a:chOff x="467544" y="2636912"/>
            <a:chExt cx="1007393" cy="1008112"/>
          </a:xfrm>
        </p:grpSpPr>
        <p:grpSp>
          <p:nvGrpSpPr>
            <p:cNvPr id="13" name="グループ化 66"/>
            <p:cNvGrpSpPr>
              <a:grpSpLocks/>
            </p:cNvGrpSpPr>
            <p:nvPr/>
          </p:nvGrpSpPr>
          <p:grpSpPr bwMode="auto">
            <a:xfrm>
              <a:off x="467544" y="2636912"/>
              <a:ext cx="1007393" cy="1008112"/>
              <a:chOff x="1476375" y="3860800"/>
              <a:chExt cx="1362075" cy="1531938"/>
            </a:xfrm>
          </p:grpSpPr>
          <p:sp>
            <p:nvSpPr>
              <p:cNvPr id="8216"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17"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8218"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8219"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20"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221"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77" name="フリーフォーム 76"/>
            <p:cNvSpPr/>
            <p:nvPr/>
          </p:nvSpPr>
          <p:spPr>
            <a:xfrm>
              <a:off x="1187534" y="3471978"/>
              <a:ext cx="96295" cy="46040"/>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54" name="正方形/長方形 53"/>
          <p:cNvSpPr/>
          <p:nvPr/>
        </p:nvSpPr>
        <p:spPr>
          <a:xfrm>
            <a:off x="6228184" y="5373216"/>
            <a:ext cx="504056"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solidFill>
                  <a:schemeClr val="tx1"/>
                </a:solidFill>
              </a:rPr>
              <a:t>＝</a:t>
            </a:r>
            <a:endParaRPr lang="en-US" altLang="ja-JP" sz="2800" b="1" dirty="0">
              <a:solidFill>
                <a:schemeClr val="tx1"/>
              </a:solidFill>
            </a:endParaRPr>
          </a:p>
        </p:txBody>
      </p:sp>
      <p:sp>
        <p:nvSpPr>
          <p:cNvPr id="55" name="正方形/長方形 54"/>
          <p:cNvSpPr/>
          <p:nvPr/>
        </p:nvSpPr>
        <p:spPr>
          <a:xfrm>
            <a:off x="6732240" y="5373216"/>
            <a:ext cx="1296144" cy="576262"/>
          </a:xfrm>
          <a:prstGeom prst="rect">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solidFill>
                  <a:schemeClr val="tx1"/>
                </a:solidFill>
              </a:rPr>
              <a:t>　</a:t>
            </a:r>
            <a:r>
              <a:rPr lang="ja-JP" altLang="en-US" sz="2800" dirty="0">
                <a:solidFill>
                  <a:srgbClr val="C00000"/>
                </a:solidFill>
              </a:rPr>
              <a:t>の</a:t>
            </a:r>
            <a:r>
              <a:rPr lang="ja-JP" altLang="en-US" sz="2800" dirty="0" smtClean="0">
                <a:solidFill>
                  <a:srgbClr val="C00000"/>
                </a:solidFill>
              </a:rPr>
              <a:t>む</a:t>
            </a:r>
            <a:endParaRPr lang="en-US" altLang="ja-JP" sz="2400" dirty="0">
              <a:solidFill>
                <a:srgbClr val="C00000"/>
              </a:solidFill>
            </a:endParaRPr>
          </a:p>
        </p:txBody>
      </p:sp>
      <p:sp>
        <p:nvSpPr>
          <p:cNvPr id="57" name="正方形/長方形 56"/>
          <p:cNvSpPr/>
          <p:nvPr/>
        </p:nvSpPr>
        <p:spPr>
          <a:xfrm>
            <a:off x="8028384" y="5373216"/>
            <a:ext cx="85571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solidFill>
                  <a:schemeClr val="tx1"/>
                </a:solidFill>
              </a:rPr>
              <a:t>だ</a:t>
            </a:r>
            <a:r>
              <a:rPr lang="ja-JP" altLang="en-US" sz="2400" b="1" dirty="0" smtClean="0">
                <a:solidFill>
                  <a:srgbClr val="C00000"/>
                </a:solidFill>
              </a:rPr>
              <a:t>！</a:t>
            </a:r>
            <a:endParaRPr lang="en-US" altLang="ja-JP" sz="2400" b="1" dirty="0">
              <a:solidFill>
                <a:srgbClr val="C00000"/>
              </a:solidFill>
            </a:endParaRPr>
          </a:p>
        </p:txBody>
      </p:sp>
      <p:sp>
        <p:nvSpPr>
          <p:cNvPr id="48" name="Rectangle 2"/>
          <p:cNvSpPr txBox="1">
            <a:spLocks noChangeArrowheads="1"/>
          </p:cNvSpPr>
          <p:nvPr/>
        </p:nvSpPr>
        <p:spPr bwMode="auto">
          <a:xfrm>
            <a:off x="1619672" y="332656"/>
            <a:ext cx="5976962" cy="648071"/>
          </a:xfrm>
          <a:prstGeom prst="rect">
            <a:avLst/>
          </a:prstGeom>
          <a:solidFill>
            <a:srgbClr val="FFCC99"/>
          </a:solidFill>
          <a:ln w="9525">
            <a:noFill/>
            <a:miter lim="800000"/>
            <a:headEnd/>
            <a:tailEnd/>
          </a:ln>
        </p:spPr>
        <p:txBody>
          <a:bodyPr anchor="ctr"/>
          <a:lstStyle/>
          <a:p>
            <a:pPr indent="92075" eaLnBrk="0" hangingPunct="0">
              <a:defRPr/>
            </a:pPr>
            <a:r>
              <a:rPr lang="ja-JP" altLang="en-US" sz="4400" kern="0" dirty="0" smtClean="0">
                <a:solidFill>
                  <a:schemeClr val="tx2"/>
                </a:solidFill>
                <a:latin typeface="+mj-lt"/>
                <a:ea typeface="+mj-ea"/>
                <a:cs typeface="+mj-cs"/>
              </a:rPr>
              <a:t>形と意味の重ね合わせ</a:t>
            </a:r>
            <a:endParaRPr lang="ja-JP" altLang="en-US" sz="4400" kern="0" dirty="0">
              <a:solidFill>
                <a:schemeClr val="tx2"/>
              </a:solidFill>
              <a:latin typeface="+mj-lt"/>
              <a:ea typeface="+mj-ea"/>
              <a:cs typeface="+mj-cs"/>
            </a:endParaRPr>
          </a:p>
        </p:txBody>
      </p:sp>
      <p:grpSp>
        <p:nvGrpSpPr>
          <p:cNvPr id="42" name="グループ化 41"/>
          <p:cNvGrpSpPr/>
          <p:nvPr/>
        </p:nvGrpSpPr>
        <p:grpSpPr>
          <a:xfrm>
            <a:off x="6732588" y="1844674"/>
            <a:ext cx="359692" cy="720228"/>
            <a:chOff x="6732588" y="1844674"/>
            <a:chExt cx="359692" cy="720228"/>
          </a:xfrm>
        </p:grpSpPr>
        <p:grpSp>
          <p:nvGrpSpPr>
            <p:cNvPr id="2" name="グループ化 46"/>
            <p:cNvGrpSpPr>
              <a:grpSpLocks/>
            </p:cNvGrpSpPr>
            <p:nvPr/>
          </p:nvGrpSpPr>
          <p:grpSpPr bwMode="auto">
            <a:xfrm>
              <a:off x="6732588" y="1844674"/>
              <a:ext cx="359692" cy="720228"/>
              <a:chOff x="6948264" y="2276872"/>
              <a:chExt cx="574993" cy="1201070"/>
            </a:xfrm>
          </p:grpSpPr>
          <p:sp>
            <p:nvSpPr>
              <p:cNvPr id="46" name="正方形/長方形 45"/>
              <p:cNvSpPr/>
              <p:nvPr/>
            </p:nvSpPr>
            <p:spPr>
              <a:xfrm flipH="1">
                <a:off x="7283244" y="2276872"/>
                <a:ext cx="45679" cy="86303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台形 44"/>
              <p:cNvSpPr/>
              <p:nvPr/>
            </p:nvSpPr>
            <p:spPr>
              <a:xfrm rot="10800000">
                <a:off x="6948264" y="2708390"/>
                <a:ext cx="574993" cy="769552"/>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1" name="台形 40"/>
            <p:cNvSpPr/>
            <p:nvPr/>
          </p:nvSpPr>
          <p:spPr bwMode="auto">
            <a:xfrm rot="10800000">
              <a:off x="6804248" y="2204864"/>
              <a:ext cx="221392" cy="309736"/>
            </a:xfrm>
            <a:prstGeom prst="trapezoid">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43" name="グループ化 42"/>
          <p:cNvGrpSpPr/>
          <p:nvPr/>
        </p:nvGrpSpPr>
        <p:grpSpPr>
          <a:xfrm>
            <a:off x="6732240" y="2852936"/>
            <a:ext cx="359692" cy="720228"/>
            <a:chOff x="6732588" y="1844674"/>
            <a:chExt cx="359692" cy="720228"/>
          </a:xfrm>
        </p:grpSpPr>
        <p:grpSp>
          <p:nvGrpSpPr>
            <p:cNvPr id="49" name="グループ化 46"/>
            <p:cNvGrpSpPr>
              <a:grpSpLocks/>
            </p:cNvGrpSpPr>
            <p:nvPr/>
          </p:nvGrpSpPr>
          <p:grpSpPr bwMode="auto">
            <a:xfrm>
              <a:off x="6732588" y="1844674"/>
              <a:ext cx="359692" cy="720228"/>
              <a:chOff x="6948264" y="2276872"/>
              <a:chExt cx="574993" cy="1201070"/>
            </a:xfrm>
          </p:grpSpPr>
          <p:sp>
            <p:nvSpPr>
              <p:cNvPr id="51" name="正方形/長方形 50"/>
              <p:cNvSpPr/>
              <p:nvPr/>
            </p:nvSpPr>
            <p:spPr>
              <a:xfrm flipH="1">
                <a:off x="7283244" y="2276872"/>
                <a:ext cx="45679" cy="86303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台形 51"/>
              <p:cNvSpPr/>
              <p:nvPr/>
            </p:nvSpPr>
            <p:spPr>
              <a:xfrm rot="10800000">
                <a:off x="6948264" y="2708390"/>
                <a:ext cx="574993" cy="769552"/>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0" name="台形 49"/>
            <p:cNvSpPr/>
            <p:nvPr/>
          </p:nvSpPr>
          <p:spPr bwMode="auto">
            <a:xfrm rot="10800000">
              <a:off x="6804248" y="2204864"/>
              <a:ext cx="221392" cy="309736"/>
            </a:xfrm>
            <a:prstGeom prst="trapezoid">
              <a:avLst/>
            </a:prstGeom>
            <a:solidFill>
              <a:schemeClr val="accent3">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67" name="グループ化 66"/>
          <p:cNvGrpSpPr/>
          <p:nvPr/>
        </p:nvGrpSpPr>
        <p:grpSpPr>
          <a:xfrm>
            <a:off x="6732240" y="4077072"/>
            <a:ext cx="432048" cy="576064"/>
            <a:chOff x="6804248" y="4005064"/>
            <a:chExt cx="936105" cy="1152128"/>
          </a:xfrm>
          <a:solidFill>
            <a:schemeClr val="bg1"/>
          </a:solidFill>
          <a:effectLst>
            <a:outerShdw blurRad="50800" dist="38100" dir="2700000" algn="tl" rotWithShape="0">
              <a:prstClr val="black">
                <a:alpha val="40000"/>
              </a:prstClr>
            </a:outerShdw>
          </a:effectLst>
        </p:grpSpPr>
        <p:sp>
          <p:nvSpPr>
            <p:cNvPr id="60" name="平行四辺形 59"/>
            <p:cNvSpPr/>
            <p:nvPr/>
          </p:nvSpPr>
          <p:spPr>
            <a:xfrm>
              <a:off x="6804248" y="4149080"/>
              <a:ext cx="720080" cy="288032"/>
            </a:xfrm>
            <a:prstGeom prst="parallelogram">
              <a:avLst>
                <a:gd name="adj" fmla="val 60274"/>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flipV="1">
              <a:off x="6948264" y="4005064"/>
              <a:ext cx="576064" cy="14401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平行四辺形 63"/>
            <p:cNvSpPr/>
            <p:nvPr/>
          </p:nvSpPr>
          <p:spPr>
            <a:xfrm rot="5400000" flipV="1">
              <a:off x="7164288" y="4581128"/>
              <a:ext cx="792089" cy="360040"/>
            </a:xfrm>
            <a:prstGeom prst="parallelogram">
              <a:avLst>
                <a:gd name="adj" fmla="val 22649"/>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804248" y="4437112"/>
              <a:ext cx="576064" cy="720080"/>
            </a:xfrm>
            <a:prstGeom prst="rect">
              <a:avLst/>
            </a:prstGeom>
            <a:gr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7380312" y="4149080"/>
              <a:ext cx="360040" cy="288032"/>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par>
                                <p:cTn id="17" presetID="9"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ssolv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par>
                                <p:cTn id="25" presetID="9"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dissolve">
                                      <p:cBhvr>
                                        <p:cTn id="32" dur="500"/>
                                        <p:tgtEl>
                                          <p:spTgt spid="59"/>
                                        </p:tgtEl>
                                      </p:cBhvr>
                                    </p:animEffect>
                                  </p:childTnLst>
                                </p:cTn>
                              </p:par>
                              <p:par>
                                <p:cTn id="33" presetID="9"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dissolve">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dissolve">
                                      <p:cBhvr>
                                        <p:cTn id="40" dur="500"/>
                                        <p:tgtEl>
                                          <p:spTgt spid="81"/>
                                        </p:tgtEl>
                                      </p:cBhvr>
                                    </p:animEffect>
                                  </p:childTnLst>
                                </p:cTn>
                              </p:par>
                              <p:par>
                                <p:cTn id="41" presetID="9"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dissolve">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dissolve">
                                      <p:cBhvr>
                                        <p:cTn id="53" dur="500"/>
                                        <p:tgtEl>
                                          <p:spTgt spid="5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dissolve">
                                      <p:cBhvr>
                                        <p:cTn id="56" dur="500"/>
                                        <p:tgtEl>
                                          <p:spTgt spid="5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dissolve">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58" grpId="0" animBg="1"/>
      <p:bldP spid="59" grpId="0" animBg="1"/>
      <p:bldP spid="78" grpId="0" animBg="1"/>
      <p:bldP spid="81" grpId="0" animBg="1"/>
      <p:bldP spid="54" grpId="0"/>
      <p:bldP spid="55" grpId="0" animBg="1"/>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吹き出し 43"/>
          <p:cNvSpPr/>
          <p:nvPr/>
        </p:nvSpPr>
        <p:spPr>
          <a:xfrm>
            <a:off x="4572000" y="1844824"/>
            <a:ext cx="2016125" cy="936625"/>
          </a:xfrm>
          <a:prstGeom prst="wedgeRoundRectCallout">
            <a:avLst>
              <a:gd name="adj1" fmla="val 70604"/>
              <a:gd name="adj2" fmla="val 544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chemeClr val="tx1"/>
                </a:solidFill>
              </a:rPr>
              <a:t>ジュース、</a:t>
            </a:r>
            <a:endParaRPr lang="en-US" altLang="ja-JP" sz="2800" dirty="0" smtClean="0">
              <a:solidFill>
                <a:schemeClr val="tx1"/>
              </a:solidFill>
            </a:endParaRPr>
          </a:p>
          <a:p>
            <a:pPr>
              <a:defRPr/>
            </a:pPr>
            <a:r>
              <a:rPr lang="ja-JP" altLang="en-US" sz="2800" dirty="0" smtClean="0">
                <a:solidFill>
                  <a:schemeClr val="tx1"/>
                </a:solidFill>
              </a:rPr>
              <a:t>の</a:t>
            </a:r>
            <a:r>
              <a:rPr lang="ja-JP" altLang="en-US" sz="2800" dirty="0" smtClean="0">
                <a:solidFill>
                  <a:srgbClr val="C00000"/>
                </a:solidFill>
              </a:rPr>
              <a:t>み</a:t>
            </a:r>
            <a:r>
              <a:rPr lang="ja-JP" altLang="en-US" sz="2800" dirty="0" smtClean="0">
                <a:solidFill>
                  <a:schemeClr val="tx1"/>
                </a:solidFill>
              </a:rPr>
              <a:t>たいね</a:t>
            </a:r>
            <a:endParaRPr lang="ja-JP" altLang="en-US" sz="2800" dirty="0">
              <a:solidFill>
                <a:schemeClr val="tx1"/>
              </a:solidFill>
            </a:endParaRPr>
          </a:p>
        </p:txBody>
      </p:sp>
      <p:sp>
        <p:nvSpPr>
          <p:cNvPr id="47" name="右矢印 46"/>
          <p:cNvSpPr/>
          <p:nvPr/>
        </p:nvSpPr>
        <p:spPr>
          <a:xfrm>
            <a:off x="2843808" y="3284984"/>
            <a:ext cx="639763" cy="431800"/>
          </a:xfrm>
          <a:prstGeom prst="rightArrow">
            <a:avLst/>
          </a:prstGeom>
          <a:solidFill>
            <a:srgbClr val="FF66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角丸四角形吹き出し 57"/>
          <p:cNvSpPr/>
          <p:nvPr/>
        </p:nvSpPr>
        <p:spPr>
          <a:xfrm>
            <a:off x="4572000" y="2924944"/>
            <a:ext cx="1944688" cy="936625"/>
          </a:xfrm>
          <a:prstGeom prst="wedgeRoundRectCallout">
            <a:avLst>
              <a:gd name="adj1" fmla="val 79845"/>
              <a:gd name="adj2" fmla="val 201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chemeClr val="tx1"/>
                </a:solidFill>
              </a:rPr>
              <a:t>カルピス、</a:t>
            </a:r>
            <a:endParaRPr lang="en-US" altLang="ja-JP" sz="2800" dirty="0">
              <a:solidFill>
                <a:schemeClr val="tx1"/>
              </a:solidFill>
            </a:endParaRPr>
          </a:p>
          <a:p>
            <a:pPr>
              <a:defRPr/>
            </a:pPr>
            <a:r>
              <a:rPr lang="ja-JP" altLang="en-US" sz="2800" dirty="0" smtClean="0">
                <a:solidFill>
                  <a:schemeClr val="tx1"/>
                </a:solidFill>
              </a:rPr>
              <a:t>　の</a:t>
            </a:r>
            <a:r>
              <a:rPr lang="ja-JP" altLang="en-US" sz="2800" dirty="0" smtClean="0">
                <a:solidFill>
                  <a:srgbClr val="C00000"/>
                </a:solidFill>
              </a:rPr>
              <a:t>も</a:t>
            </a:r>
            <a:r>
              <a:rPr lang="ja-JP" altLang="en-US" sz="2800" dirty="0" smtClean="0">
                <a:solidFill>
                  <a:schemeClr val="tx1"/>
                </a:solidFill>
              </a:rPr>
              <a:t>うか</a:t>
            </a:r>
            <a:endParaRPr lang="ja-JP" altLang="en-US" sz="2800" dirty="0">
              <a:solidFill>
                <a:schemeClr val="tx1"/>
              </a:solidFill>
            </a:endParaRPr>
          </a:p>
        </p:txBody>
      </p:sp>
      <p:sp>
        <p:nvSpPr>
          <p:cNvPr id="59" name="角丸四角形吹き出し 58"/>
          <p:cNvSpPr/>
          <p:nvPr/>
        </p:nvSpPr>
        <p:spPr>
          <a:xfrm>
            <a:off x="4572000" y="4005064"/>
            <a:ext cx="2232720" cy="935038"/>
          </a:xfrm>
          <a:prstGeom prst="wedgeRoundRectCallout">
            <a:avLst>
              <a:gd name="adj1" fmla="val 62900"/>
              <a:gd name="adj2" fmla="val -547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err="1" smtClean="0">
                <a:solidFill>
                  <a:schemeClr val="tx1"/>
                </a:solidFill>
              </a:rPr>
              <a:t>ぎゅうにゅう、</a:t>
            </a:r>
            <a:endParaRPr lang="en-US" altLang="ja-JP" sz="2800" dirty="0">
              <a:solidFill>
                <a:schemeClr val="tx1"/>
              </a:solidFill>
            </a:endParaRPr>
          </a:p>
          <a:p>
            <a:pPr>
              <a:defRPr/>
            </a:pPr>
            <a:r>
              <a:rPr lang="ja-JP" altLang="en-US" sz="2800" dirty="0" smtClean="0">
                <a:solidFill>
                  <a:schemeClr val="tx1"/>
                </a:solidFill>
              </a:rPr>
              <a:t>　　の</a:t>
            </a:r>
            <a:r>
              <a:rPr lang="ja-JP" altLang="en-US" sz="2800" dirty="0" smtClean="0">
                <a:solidFill>
                  <a:srgbClr val="C00000"/>
                </a:solidFill>
              </a:rPr>
              <a:t>ん</a:t>
            </a:r>
            <a:r>
              <a:rPr lang="ja-JP" altLang="en-US" sz="2800" dirty="0" smtClean="0">
                <a:solidFill>
                  <a:schemeClr val="tx1"/>
                </a:solidFill>
              </a:rPr>
              <a:t>だよ</a:t>
            </a:r>
            <a:endParaRPr lang="ja-JP" altLang="en-US" sz="2800" dirty="0">
              <a:solidFill>
                <a:schemeClr val="tx1"/>
              </a:solidFill>
            </a:endParaRPr>
          </a:p>
        </p:txBody>
      </p:sp>
      <p:sp>
        <p:nvSpPr>
          <p:cNvPr id="78" name="正方形/長方形 77"/>
          <p:cNvSpPr/>
          <p:nvPr/>
        </p:nvSpPr>
        <p:spPr>
          <a:xfrm>
            <a:off x="1763688" y="5373216"/>
            <a:ext cx="216024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solidFill>
                  <a:schemeClr val="tx1"/>
                </a:solidFill>
              </a:rPr>
              <a:t>　どれもみんな</a:t>
            </a:r>
            <a:endParaRPr lang="en-US" altLang="ja-JP" sz="2400" b="1" dirty="0">
              <a:solidFill>
                <a:schemeClr val="tx1"/>
              </a:solidFill>
            </a:endParaRPr>
          </a:p>
        </p:txBody>
      </p:sp>
      <p:sp>
        <p:nvSpPr>
          <p:cNvPr id="81" name="星 4 80"/>
          <p:cNvSpPr/>
          <p:nvPr/>
        </p:nvSpPr>
        <p:spPr>
          <a:xfrm>
            <a:off x="539552" y="4653136"/>
            <a:ext cx="647700" cy="792163"/>
          </a:xfrm>
          <a:prstGeom prst="star4">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 name="グループ化 47"/>
          <p:cNvGrpSpPr>
            <a:grpSpLocks/>
          </p:cNvGrpSpPr>
          <p:nvPr/>
        </p:nvGrpSpPr>
        <p:grpSpPr bwMode="auto">
          <a:xfrm>
            <a:off x="899592" y="5085184"/>
            <a:ext cx="1006475" cy="936054"/>
            <a:chOff x="1476375" y="3860800"/>
            <a:chExt cx="1362075" cy="1531938"/>
          </a:xfrm>
        </p:grpSpPr>
        <p:sp>
          <p:nvSpPr>
            <p:cNvPr id="8222"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23"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8224"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8225"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26"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227"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sp>
          <p:nvSpPr>
            <p:cNvPr id="8228" name="Freeform 10"/>
            <p:cNvSpPr>
              <a:spLocks/>
            </p:cNvSpPr>
            <p:nvPr/>
          </p:nvSpPr>
          <p:spPr bwMode="auto">
            <a:xfrm>
              <a:off x="2339975" y="4941888"/>
              <a:ext cx="393700" cy="307975"/>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grpSp>
        <p:nvGrpSpPr>
          <p:cNvPr id="5" name="グループ化 79"/>
          <p:cNvGrpSpPr>
            <a:grpSpLocks/>
          </p:cNvGrpSpPr>
          <p:nvPr/>
        </p:nvGrpSpPr>
        <p:grpSpPr bwMode="auto">
          <a:xfrm>
            <a:off x="1547664" y="2996952"/>
            <a:ext cx="1079500" cy="1008063"/>
            <a:chOff x="467544" y="2636912"/>
            <a:chExt cx="1007393" cy="1008112"/>
          </a:xfrm>
        </p:grpSpPr>
        <p:grpSp>
          <p:nvGrpSpPr>
            <p:cNvPr id="6" name="グループ化 66"/>
            <p:cNvGrpSpPr>
              <a:grpSpLocks/>
            </p:cNvGrpSpPr>
            <p:nvPr/>
          </p:nvGrpSpPr>
          <p:grpSpPr bwMode="auto">
            <a:xfrm>
              <a:off x="467544" y="2636912"/>
              <a:ext cx="1007393" cy="1008112"/>
              <a:chOff x="1476375" y="3860800"/>
              <a:chExt cx="1362075" cy="1531938"/>
            </a:xfrm>
          </p:grpSpPr>
          <p:sp>
            <p:nvSpPr>
              <p:cNvPr id="8216"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17"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8218"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8219"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8220"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8221"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77" name="フリーフォーム 76"/>
            <p:cNvSpPr/>
            <p:nvPr/>
          </p:nvSpPr>
          <p:spPr>
            <a:xfrm>
              <a:off x="1187534" y="3471978"/>
              <a:ext cx="96295" cy="46040"/>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55" name="正方形/長方形 54"/>
          <p:cNvSpPr/>
          <p:nvPr/>
        </p:nvSpPr>
        <p:spPr>
          <a:xfrm>
            <a:off x="3923928" y="5373216"/>
            <a:ext cx="1296144" cy="576262"/>
          </a:xfrm>
          <a:prstGeom prst="rect">
            <a:avLst/>
          </a:prstGeom>
          <a:solidFill>
            <a:schemeClr val="bg1"/>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solidFill>
                  <a:schemeClr val="tx1"/>
                </a:solidFill>
              </a:rPr>
              <a:t>　</a:t>
            </a:r>
            <a:r>
              <a:rPr lang="ja-JP" altLang="en-US" sz="2800" dirty="0">
                <a:solidFill>
                  <a:schemeClr val="tx1"/>
                </a:solidFill>
              </a:rPr>
              <a:t>の</a:t>
            </a:r>
            <a:r>
              <a:rPr lang="ja-JP" altLang="en-US" sz="2800" dirty="0" smtClean="0">
                <a:solidFill>
                  <a:schemeClr val="tx1"/>
                </a:solidFill>
              </a:rPr>
              <a:t>む</a:t>
            </a:r>
            <a:endParaRPr lang="en-US" altLang="ja-JP" sz="2400" dirty="0">
              <a:solidFill>
                <a:schemeClr val="tx1"/>
              </a:solidFill>
            </a:endParaRPr>
          </a:p>
        </p:txBody>
      </p:sp>
      <p:sp>
        <p:nvSpPr>
          <p:cNvPr id="57" name="正方形/長方形 56"/>
          <p:cNvSpPr/>
          <p:nvPr/>
        </p:nvSpPr>
        <p:spPr>
          <a:xfrm>
            <a:off x="5220072" y="5373216"/>
            <a:ext cx="85571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solidFill>
                  <a:schemeClr val="tx1"/>
                </a:solidFill>
              </a:rPr>
              <a:t>だ</a:t>
            </a:r>
            <a:r>
              <a:rPr lang="ja-JP" altLang="en-US" sz="2400" b="1" dirty="0" smtClean="0">
                <a:solidFill>
                  <a:srgbClr val="C00000"/>
                </a:solidFill>
              </a:rPr>
              <a:t>！</a:t>
            </a:r>
            <a:endParaRPr lang="en-US" altLang="ja-JP" sz="2400" b="1" dirty="0">
              <a:solidFill>
                <a:srgbClr val="C00000"/>
              </a:solidFill>
            </a:endParaRPr>
          </a:p>
        </p:txBody>
      </p:sp>
      <p:sp>
        <p:nvSpPr>
          <p:cNvPr id="48" name="Rectangle 2"/>
          <p:cNvSpPr txBox="1">
            <a:spLocks noChangeArrowheads="1"/>
          </p:cNvSpPr>
          <p:nvPr/>
        </p:nvSpPr>
        <p:spPr bwMode="auto">
          <a:xfrm>
            <a:off x="1619672" y="332656"/>
            <a:ext cx="5976962" cy="648071"/>
          </a:xfrm>
          <a:prstGeom prst="rect">
            <a:avLst/>
          </a:prstGeom>
          <a:solidFill>
            <a:srgbClr val="FFCC99"/>
          </a:solidFill>
          <a:ln w="9525">
            <a:noFill/>
            <a:miter lim="800000"/>
            <a:headEnd/>
            <a:tailEnd/>
          </a:ln>
        </p:spPr>
        <p:txBody>
          <a:bodyPr anchor="ctr"/>
          <a:lstStyle/>
          <a:p>
            <a:pPr indent="92075" eaLnBrk="0" hangingPunct="0">
              <a:defRPr/>
            </a:pPr>
            <a:r>
              <a:rPr lang="ja-JP" altLang="en-US" sz="4400" kern="0" dirty="0" smtClean="0">
                <a:solidFill>
                  <a:schemeClr val="tx2"/>
                </a:solidFill>
                <a:latin typeface="+mj-lt"/>
                <a:ea typeface="+mj-ea"/>
                <a:cs typeface="+mj-cs"/>
              </a:rPr>
              <a:t>形と意味の重ね合わせ</a:t>
            </a:r>
            <a:endParaRPr lang="ja-JP" altLang="en-US" sz="4400" kern="0" dirty="0">
              <a:solidFill>
                <a:schemeClr val="tx2"/>
              </a:solidFill>
              <a:latin typeface="+mj-lt"/>
              <a:ea typeface="+mj-ea"/>
              <a:cs typeface="+mj-cs"/>
            </a:endParaRPr>
          </a:p>
        </p:txBody>
      </p:sp>
      <p:grpSp>
        <p:nvGrpSpPr>
          <p:cNvPr id="7" name="グループ化 41"/>
          <p:cNvGrpSpPr/>
          <p:nvPr/>
        </p:nvGrpSpPr>
        <p:grpSpPr>
          <a:xfrm>
            <a:off x="3923928" y="1916832"/>
            <a:ext cx="359692" cy="720228"/>
            <a:chOff x="6732588" y="1844674"/>
            <a:chExt cx="359692" cy="720228"/>
          </a:xfrm>
        </p:grpSpPr>
        <p:grpSp>
          <p:nvGrpSpPr>
            <p:cNvPr id="8" name="グループ化 46"/>
            <p:cNvGrpSpPr>
              <a:grpSpLocks/>
            </p:cNvGrpSpPr>
            <p:nvPr/>
          </p:nvGrpSpPr>
          <p:grpSpPr bwMode="auto">
            <a:xfrm>
              <a:off x="6732588" y="1844674"/>
              <a:ext cx="359692" cy="720228"/>
              <a:chOff x="6948264" y="2276872"/>
              <a:chExt cx="574993" cy="1201070"/>
            </a:xfrm>
          </p:grpSpPr>
          <p:sp>
            <p:nvSpPr>
              <p:cNvPr id="46" name="正方形/長方形 45"/>
              <p:cNvSpPr/>
              <p:nvPr/>
            </p:nvSpPr>
            <p:spPr>
              <a:xfrm flipH="1">
                <a:off x="7283244" y="2276872"/>
                <a:ext cx="45679" cy="86303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台形 44"/>
              <p:cNvSpPr/>
              <p:nvPr/>
            </p:nvSpPr>
            <p:spPr>
              <a:xfrm rot="10800000">
                <a:off x="6948264" y="2708390"/>
                <a:ext cx="574993" cy="769552"/>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1" name="台形 40"/>
            <p:cNvSpPr/>
            <p:nvPr/>
          </p:nvSpPr>
          <p:spPr bwMode="auto">
            <a:xfrm rot="10800000">
              <a:off x="6804248" y="2204864"/>
              <a:ext cx="221392" cy="309736"/>
            </a:xfrm>
            <a:prstGeom prst="trapezoid">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9" name="グループ化 42"/>
          <p:cNvGrpSpPr/>
          <p:nvPr/>
        </p:nvGrpSpPr>
        <p:grpSpPr>
          <a:xfrm>
            <a:off x="3923928" y="2852936"/>
            <a:ext cx="359692" cy="720228"/>
            <a:chOff x="6732588" y="1844674"/>
            <a:chExt cx="359692" cy="720228"/>
          </a:xfrm>
        </p:grpSpPr>
        <p:grpSp>
          <p:nvGrpSpPr>
            <p:cNvPr id="10" name="グループ化 46"/>
            <p:cNvGrpSpPr>
              <a:grpSpLocks/>
            </p:cNvGrpSpPr>
            <p:nvPr/>
          </p:nvGrpSpPr>
          <p:grpSpPr bwMode="auto">
            <a:xfrm>
              <a:off x="6732588" y="1844674"/>
              <a:ext cx="359692" cy="720228"/>
              <a:chOff x="6948264" y="2276872"/>
              <a:chExt cx="574993" cy="1201070"/>
            </a:xfrm>
          </p:grpSpPr>
          <p:sp>
            <p:nvSpPr>
              <p:cNvPr id="51" name="正方形/長方形 50"/>
              <p:cNvSpPr/>
              <p:nvPr/>
            </p:nvSpPr>
            <p:spPr>
              <a:xfrm flipH="1">
                <a:off x="7283244" y="2276872"/>
                <a:ext cx="45679" cy="86303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台形 51"/>
              <p:cNvSpPr/>
              <p:nvPr/>
            </p:nvSpPr>
            <p:spPr>
              <a:xfrm rot="10800000">
                <a:off x="6948264" y="2708390"/>
                <a:ext cx="574993" cy="769552"/>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0" name="台形 49"/>
            <p:cNvSpPr/>
            <p:nvPr/>
          </p:nvSpPr>
          <p:spPr bwMode="auto">
            <a:xfrm rot="10800000">
              <a:off x="6804248" y="2204864"/>
              <a:ext cx="221392" cy="309736"/>
            </a:xfrm>
            <a:prstGeom prst="trapezoid">
              <a:avLst/>
            </a:prstGeom>
            <a:solidFill>
              <a:schemeClr val="accent3">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1" name="グループ化 66"/>
          <p:cNvGrpSpPr/>
          <p:nvPr/>
        </p:nvGrpSpPr>
        <p:grpSpPr>
          <a:xfrm>
            <a:off x="3923928" y="4077072"/>
            <a:ext cx="432048" cy="576064"/>
            <a:chOff x="6804248" y="4005064"/>
            <a:chExt cx="936105" cy="1152128"/>
          </a:xfrm>
          <a:solidFill>
            <a:schemeClr val="bg1"/>
          </a:solidFill>
          <a:effectLst>
            <a:outerShdw blurRad="50800" dist="38100" dir="2700000" algn="tl" rotWithShape="0">
              <a:prstClr val="black">
                <a:alpha val="40000"/>
              </a:prstClr>
            </a:outerShdw>
          </a:effectLst>
        </p:grpSpPr>
        <p:sp>
          <p:nvSpPr>
            <p:cNvPr id="60" name="平行四辺形 59"/>
            <p:cNvSpPr/>
            <p:nvPr/>
          </p:nvSpPr>
          <p:spPr>
            <a:xfrm>
              <a:off x="6804248" y="4149080"/>
              <a:ext cx="720080" cy="288032"/>
            </a:xfrm>
            <a:prstGeom prst="parallelogram">
              <a:avLst>
                <a:gd name="adj" fmla="val 60274"/>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flipV="1">
              <a:off x="6948264" y="4005064"/>
              <a:ext cx="576064" cy="14401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平行四辺形 63"/>
            <p:cNvSpPr/>
            <p:nvPr/>
          </p:nvSpPr>
          <p:spPr>
            <a:xfrm rot="5400000" flipV="1">
              <a:off x="7164288" y="4581128"/>
              <a:ext cx="792089" cy="360040"/>
            </a:xfrm>
            <a:prstGeom prst="parallelogram">
              <a:avLst>
                <a:gd name="adj" fmla="val 22649"/>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804248" y="4437112"/>
              <a:ext cx="576064" cy="720080"/>
            </a:xfrm>
            <a:prstGeom prst="rect">
              <a:avLst/>
            </a:prstGeom>
            <a:gr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7380312" y="4149080"/>
              <a:ext cx="360040" cy="288032"/>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8"/>
          <p:cNvGrpSpPr>
            <a:grpSpLocks/>
          </p:cNvGrpSpPr>
          <p:nvPr/>
        </p:nvGrpSpPr>
        <p:grpSpPr bwMode="auto">
          <a:xfrm rot="21303105" flipH="1">
            <a:off x="7214160" y="2599878"/>
            <a:ext cx="937830" cy="1203388"/>
            <a:chOff x="3059113" y="2633578"/>
            <a:chExt cx="1116012" cy="1209760"/>
          </a:xfrm>
        </p:grpSpPr>
        <p:grpSp>
          <p:nvGrpSpPr>
            <p:cNvPr id="67" name="グループ化 17"/>
            <p:cNvGrpSpPr>
              <a:grpSpLocks/>
            </p:cNvGrpSpPr>
            <p:nvPr/>
          </p:nvGrpSpPr>
          <p:grpSpPr bwMode="auto">
            <a:xfrm rot="19764347" flipH="1">
              <a:off x="3262313" y="2795588"/>
              <a:ext cx="912812" cy="1047750"/>
              <a:chOff x="6877050" y="2781300"/>
              <a:chExt cx="1223963" cy="2087563"/>
            </a:xfrm>
          </p:grpSpPr>
          <p:sp>
            <p:nvSpPr>
              <p:cNvPr id="7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7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7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76"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79"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68" name="グループ化 52"/>
            <p:cNvGrpSpPr>
              <a:grpSpLocks/>
            </p:cNvGrpSpPr>
            <p:nvPr/>
          </p:nvGrpSpPr>
          <p:grpSpPr bwMode="auto">
            <a:xfrm>
              <a:off x="3059113" y="2633578"/>
              <a:ext cx="949325" cy="1146260"/>
              <a:chOff x="3059832" y="2633653"/>
              <a:chExt cx="949151" cy="1145867"/>
            </a:xfrm>
          </p:grpSpPr>
          <p:grpSp>
            <p:nvGrpSpPr>
              <p:cNvPr id="69" name="グループ化 46"/>
              <p:cNvGrpSpPr/>
              <p:nvPr/>
            </p:nvGrpSpPr>
            <p:grpSpPr>
              <a:xfrm>
                <a:off x="3059832" y="2633653"/>
                <a:ext cx="949151" cy="1145867"/>
                <a:chOff x="2123728" y="2489637"/>
                <a:chExt cx="949151" cy="1145867"/>
              </a:xfrm>
              <a:solidFill>
                <a:schemeClr val="tx1"/>
              </a:solidFill>
            </p:grpSpPr>
            <p:sp>
              <p:nvSpPr>
                <p:cNvPr id="71" name="フリーフォーム 70"/>
                <p:cNvSpPr/>
                <p:nvPr/>
              </p:nvSpPr>
              <p:spPr>
                <a:xfrm>
                  <a:off x="2123728" y="2492896"/>
                  <a:ext cx="949151" cy="1142608"/>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2" name="フリーフォーム 71"/>
                <p:cNvSpPr/>
                <p:nvPr/>
              </p:nvSpPr>
              <p:spPr>
                <a:xfrm>
                  <a:off x="2473075" y="2489637"/>
                  <a:ext cx="479341" cy="247820"/>
                </a:xfrm>
                <a:custGeom>
                  <a:avLst/>
                  <a:gdLst>
                    <a:gd name="connsiteX0" fmla="*/ 26733 w 479341"/>
                    <a:gd name="connsiteY0" fmla="*/ 108816 h 247820"/>
                    <a:gd name="connsiteX1" fmla="*/ 118173 w 479341"/>
                    <a:gd name="connsiteY1" fmla="*/ 63096 h 247820"/>
                    <a:gd name="connsiteX2" fmla="*/ 209613 w 479341"/>
                    <a:gd name="connsiteY2" fmla="*/ 17376 h 247820"/>
                    <a:gd name="connsiteX3" fmla="*/ 407733 w 479341"/>
                    <a:gd name="connsiteY3" fmla="*/ 32616 h 247820"/>
                    <a:gd name="connsiteX4" fmla="*/ 438213 w 479341"/>
                    <a:gd name="connsiteY4" fmla="*/ 185016 h 247820"/>
                    <a:gd name="connsiteX5" fmla="*/ 392493 w 479341"/>
                    <a:gd name="connsiteY5" fmla="*/ 215496 h 247820"/>
                    <a:gd name="connsiteX6" fmla="*/ 255333 w 479341"/>
                    <a:gd name="connsiteY6" fmla="*/ 245976 h 247820"/>
                    <a:gd name="connsiteX7" fmla="*/ 118173 w 479341"/>
                    <a:gd name="connsiteY7" fmla="*/ 230736 h 247820"/>
                    <a:gd name="connsiteX8" fmla="*/ 102933 w 479341"/>
                    <a:gd name="connsiteY8" fmla="*/ 185016 h 247820"/>
                    <a:gd name="connsiteX9" fmla="*/ 118173 w 479341"/>
                    <a:gd name="connsiteY9" fmla="*/ 93576 h 247820"/>
                    <a:gd name="connsiteX10" fmla="*/ 118173 w 479341"/>
                    <a:gd name="connsiteY10" fmla="*/ 78336 h 24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41" h="247820">
                      <a:moveTo>
                        <a:pt x="26733" y="108816"/>
                      </a:moveTo>
                      <a:cubicBezTo>
                        <a:pt x="141651" y="70510"/>
                        <a:pt x="0" y="122182"/>
                        <a:pt x="118173" y="63096"/>
                      </a:cubicBezTo>
                      <a:cubicBezTo>
                        <a:pt x="244366" y="0"/>
                        <a:pt x="78586" y="104727"/>
                        <a:pt x="209613" y="17376"/>
                      </a:cubicBezTo>
                      <a:cubicBezTo>
                        <a:pt x="275653" y="22456"/>
                        <a:pt x="343476" y="16552"/>
                        <a:pt x="407733" y="32616"/>
                      </a:cubicBezTo>
                      <a:cubicBezTo>
                        <a:pt x="479341" y="50518"/>
                        <a:pt x="455688" y="145697"/>
                        <a:pt x="438213" y="185016"/>
                      </a:cubicBezTo>
                      <a:cubicBezTo>
                        <a:pt x="430774" y="201754"/>
                        <a:pt x="409328" y="208281"/>
                        <a:pt x="392493" y="215496"/>
                      </a:cubicBezTo>
                      <a:cubicBezTo>
                        <a:pt x="373661" y="223567"/>
                        <a:pt x="268895" y="243264"/>
                        <a:pt x="255333" y="245976"/>
                      </a:cubicBezTo>
                      <a:cubicBezTo>
                        <a:pt x="209613" y="240896"/>
                        <a:pt x="160884" y="247820"/>
                        <a:pt x="118173" y="230736"/>
                      </a:cubicBezTo>
                      <a:cubicBezTo>
                        <a:pt x="103258" y="224770"/>
                        <a:pt x="102933" y="201080"/>
                        <a:pt x="102933" y="185016"/>
                      </a:cubicBezTo>
                      <a:cubicBezTo>
                        <a:pt x="102933" y="154116"/>
                        <a:pt x="113803" y="124166"/>
                        <a:pt x="118173" y="93576"/>
                      </a:cubicBezTo>
                      <a:cubicBezTo>
                        <a:pt x="118891" y="88547"/>
                        <a:pt x="118173" y="83416"/>
                        <a:pt x="118173" y="78336"/>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70" name="フリーフォーム 69"/>
              <p:cNvSpPr/>
              <p:nvPr/>
            </p:nvSpPr>
            <p:spPr>
              <a:xfrm>
                <a:off x="3470921" y="3184412"/>
                <a:ext cx="263476" cy="488782"/>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dissolv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dissolv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dissolve">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dissolv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dissolve">
                                      <p:cBhvr>
                                        <p:cTn id="42" dur="500"/>
                                        <p:tgtEl>
                                          <p:spTgt spid="81"/>
                                        </p:tgtEl>
                                      </p:cBhvr>
                                    </p:animEffect>
                                  </p:childTnLst>
                                </p:cTn>
                              </p:par>
                              <p:par>
                                <p:cTn id="43" presetID="9"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dissolve">
                                      <p:cBhvr>
                                        <p:cTn id="50" dur="500"/>
                                        <p:tgtEl>
                                          <p:spTgt spid="7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dissolve">
                                      <p:cBhvr>
                                        <p:cTn id="53" dur="500"/>
                                        <p:tgtEl>
                                          <p:spTgt spid="5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dissolve">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58" grpId="0" animBg="1"/>
      <p:bldP spid="59" grpId="0" animBg="1"/>
      <p:bldP spid="78" grpId="0"/>
      <p:bldP spid="81" grpId="0" animBg="1"/>
      <p:bldP spid="55" grpId="0" animBg="1"/>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11560" y="2348880"/>
            <a:ext cx="7704856" cy="1800200"/>
          </a:xfrm>
          <a:prstGeom prst="roundRect">
            <a:avLst/>
          </a:prstGeom>
          <a:solidFill>
            <a:srgbClr val="FFFF00">
              <a:alpha val="38824"/>
            </a:srgbClr>
          </a:solidFill>
          <a:ln w="161925">
            <a:solidFill>
              <a:schemeClr val="accent2"/>
            </a:solidFill>
          </a:ln>
          <a:effectLst>
            <a:glow rad="228600">
              <a:schemeClr val="accent3">
                <a:lumMod val="8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7200" dirty="0">
                <a:solidFill>
                  <a:schemeClr val="accent4"/>
                </a:solidFill>
              </a:rPr>
              <a:t>　　</a:t>
            </a:r>
            <a:r>
              <a:rPr lang="ja-JP" altLang="en-US" sz="6000" dirty="0" smtClean="0">
                <a:solidFill>
                  <a:schemeClr val="accent4"/>
                </a:solidFill>
              </a:rPr>
              <a:t>　</a:t>
            </a:r>
            <a:r>
              <a:rPr lang="ja-JP" altLang="en-US" sz="5400" dirty="0" smtClean="0">
                <a:solidFill>
                  <a:schemeClr val="accent4"/>
                </a:solidFill>
              </a:rPr>
              <a:t>　 </a:t>
            </a:r>
            <a:r>
              <a:rPr lang="ja-JP" altLang="en-US" sz="7200" dirty="0" smtClean="0">
                <a:solidFill>
                  <a:schemeClr val="accent4"/>
                </a:solidFill>
              </a:rPr>
              <a:t>絵カード</a:t>
            </a:r>
            <a:endParaRPr lang="ja-JP" altLang="en-US" sz="7200" dirty="0">
              <a:solidFill>
                <a:schemeClr val="accent4"/>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35696" y="1268760"/>
            <a:ext cx="5400600" cy="461665"/>
          </a:xfrm>
          <a:prstGeom prst="rect">
            <a:avLst/>
          </a:prstGeom>
          <a:noFill/>
        </p:spPr>
        <p:txBody>
          <a:bodyPr wrap="square" rtlCol="0">
            <a:spAutoFit/>
          </a:bodyPr>
          <a:lstStyle/>
          <a:p>
            <a:r>
              <a:rPr lang="ja-JP" altLang="en-US" sz="2400" dirty="0" smtClean="0"/>
              <a:t>ことばのテーブル</a:t>
            </a:r>
            <a:r>
              <a:rPr lang="ja-JP" altLang="en-US" sz="1400" dirty="0" smtClean="0"/>
              <a:t>　</a:t>
            </a:r>
            <a:r>
              <a:rPr kumimoji="1" lang="ja-JP" altLang="en-US" sz="2400" dirty="0" smtClean="0"/>
              <a:t>言語訓練カード第１集</a:t>
            </a:r>
            <a:endParaRPr kumimoji="1" lang="ja-JP" altLang="en-US" sz="2400" dirty="0"/>
          </a:p>
        </p:txBody>
      </p:sp>
      <p:sp>
        <p:nvSpPr>
          <p:cNvPr id="3" name="テキスト ボックス 2"/>
          <p:cNvSpPr txBox="1"/>
          <p:nvPr/>
        </p:nvSpPr>
        <p:spPr>
          <a:xfrm>
            <a:off x="1691680" y="1700808"/>
            <a:ext cx="5904656" cy="769441"/>
          </a:xfrm>
          <a:prstGeom prst="rect">
            <a:avLst/>
          </a:prstGeom>
          <a:solidFill>
            <a:srgbClr val="CCFFFF"/>
          </a:solidFill>
          <a:ln>
            <a:solidFill>
              <a:schemeClr val="tx2"/>
            </a:solidFill>
          </a:ln>
        </p:spPr>
        <p:txBody>
          <a:bodyPr wrap="square" rtlCol="0">
            <a:spAutoFit/>
          </a:bodyPr>
          <a:lstStyle/>
          <a:p>
            <a:r>
              <a:rPr lang="ja-JP" altLang="en-US" sz="4400" dirty="0" smtClean="0"/>
              <a:t>名詞・動詞１５０絵カ</a:t>
            </a:r>
            <a:r>
              <a:rPr kumimoji="1" lang="ja-JP" altLang="en-US" sz="4400" dirty="0" smtClean="0"/>
              <a:t>ード</a:t>
            </a:r>
            <a:endParaRPr kumimoji="1" lang="ja-JP" altLang="en-US" sz="4400" dirty="0"/>
          </a:p>
        </p:txBody>
      </p:sp>
      <p:sp>
        <p:nvSpPr>
          <p:cNvPr id="4" name="テキスト ボックス 3"/>
          <p:cNvSpPr txBox="1"/>
          <p:nvPr/>
        </p:nvSpPr>
        <p:spPr>
          <a:xfrm>
            <a:off x="827584" y="2564904"/>
            <a:ext cx="7632848" cy="646331"/>
          </a:xfrm>
          <a:prstGeom prst="rect">
            <a:avLst/>
          </a:prstGeom>
          <a:solidFill>
            <a:srgbClr val="FFCCFF"/>
          </a:solidFill>
          <a:effectLst>
            <a:softEdge rad="127000"/>
          </a:effectLst>
        </p:spPr>
        <p:txBody>
          <a:bodyPr wrap="square" rtlCol="0">
            <a:spAutoFit/>
          </a:bodyPr>
          <a:lstStyle/>
          <a:p>
            <a:r>
              <a:rPr lang="ja-JP" altLang="en-US" sz="3600" dirty="0" smtClean="0"/>
              <a:t>日常生活の</a:t>
            </a:r>
            <a:r>
              <a:rPr lang="ja-JP" altLang="en-US" sz="3600" dirty="0" smtClean="0">
                <a:solidFill>
                  <a:schemeClr val="accent4"/>
                </a:solidFill>
              </a:rPr>
              <a:t>基本語</a:t>
            </a:r>
            <a:r>
              <a:rPr lang="ja-JP" altLang="en-US" sz="3600" b="1" dirty="0" smtClean="0">
                <a:solidFill>
                  <a:srgbClr val="C00000"/>
                </a:solidFill>
              </a:rPr>
              <a:t>：</a:t>
            </a:r>
            <a:r>
              <a:rPr lang="ja-JP" altLang="en-US" sz="3600" dirty="0" smtClean="0">
                <a:solidFill>
                  <a:schemeClr val="tx2"/>
                </a:solidFill>
              </a:rPr>
              <a:t>１５０語</a:t>
            </a:r>
            <a:r>
              <a:rPr lang="ja-JP" altLang="en-US" sz="3600" dirty="0" smtClean="0"/>
              <a:t>の絵カード</a:t>
            </a:r>
            <a:endParaRPr kumimoji="1" lang="ja-JP" altLang="en-US" sz="3600" dirty="0"/>
          </a:p>
        </p:txBody>
      </p:sp>
      <p:sp>
        <p:nvSpPr>
          <p:cNvPr id="5" name="テキスト ボックス 4"/>
          <p:cNvSpPr txBox="1"/>
          <p:nvPr/>
        </p:nvSpPr>
        <p:spPr>
          <a:xfrm>
            <a:off x="60960" y="3284984"/>
            <a:ext cx="4943088" cy="646331"/>
          </a:xfrm>
          <a:prstGeom prst="rect">
            <a:avLst/>
          </a:prstGeom>
          <a:noFill/>
        </p:spPr>
        <p:txBody>
          <a:bodyPr wrap="square" rtlCol="0">
            <a:spAutoFit/>
          </a:bodyPr>
          <a:lstStyle/>
          <a:p>
            <a:r>
              <a:rPr lang="ja-JP" altLang="en-US" sz="3600" dirty="0" smtClean="0">
                <a:solidFill>
                  <a:srgbClr val="FFC000"/>
                </a:solidFill>
              </a:rPr>
              <a:t>●</a:t>
            </a:r>
            <a:r>
              <a:rPr lang="ja-JP" altLang="en-US" sz="3600" dirty="0" smtClean="0"/>
              <a:t>名詞１００語</a:t>
            </a:r>
            <a:r>
              <a:rPr lang="ja-JP" altLang="en-US" sz="3200" dirty="0" smtClean="0"/>
              <a:t>（事物絵）</a:t>
            </a:r>
            <a:endParaRPr kumimoji="1" lang="ja-JP" altLang="en-US" sz="3200" dirty="0"/>
          </a:p>
        </p:txBody>
      </p:sp>
      <p:sp>
        <p:nvSpPr>
          <p:cNvPr id="6" name="テキスト ボックス 5"/>
          <p:cNvSpPr txBox="1"/>
          <p:nvPr/>
        </p:nvSpPr>
        <p:spPr>
          <a:xfrm>
            <a:off x="4644008" y="3284984"/>
            <a:ext cx="5040560" cy="646331"/>
          </a:xfrm>
          <a:prstGeom prst="rect">
            <a:avLst/>
          </a:prstGeom>
          <a:noFill/>
        </p:spPr>
        <p:txBody>
          <a:bodyPr wrap="square" rtlCol="0">
            <a:spAutoFit/>
          </a:bodyPr>
          <a:lstStyle/>
          <a:p>
            <a:r>
              <a:rPr lang="ja-JP" altLang="en-US" sz="3600" dirty="0" smtClean="0">
                <a:solidFill>
                  <a:srgbClr val="FFC000"/>
                </a:solidFill>
              </a:rPr>
              <a:t>●</a:t>
            </a:r>
            <a:r>
              <a:rPr lang="ja-JP" altLang="en-US" sz="3600" dirty="0" smtClean="0">
                <a:solidFill>
                  <a:srgbClr val="C00000"/>
                </a:solidFill>
              </a:rPr>
              <a:t>動詞</a:t>
            </a:r>
            <a:r>
              <a:rPr lang="ja-JP" altLang="en-US" sz="2000" dirty="0" smtClean="0">
                <a:solidFill>
                  <a:srgbClr val="C00000"/>
                </a:solidFill>
              </a:rPr>
              <a:t>　</a:t>
            </a:r>
            <a:r>
              <a:rPr lang="ja-JP" altLang="en-US" sz="3600" dirty="0" smtClean="0">
                <a:solidFill>
                  <a:srgbClr val="C00000"/>
                </a:solidFill>
              </a:rPr>
              <a:t>５０語</a:t>
            </a:r>
            <a:r>
              <a:rPr lang="ja-JP" altLang="en-US" sz="3600" dirty="0" smtClean="0"/>
              <a:t>（</a:t>
            </a:r>
            <a:r>
              <a:rPr lang="ja-JP" altLang="en-US" sz="3200" dirty="0" smtClean="0"/>
              <a:t>動作絵）</a:t>
            </a:r>
            <a:endParaRPr kumimoji="1" lang="ja-JP" altLang="en-US" sz="3200" dirty="0"/>
          </a:p>
        </p:txBody>
      </p:sp>
      <p:cxnSp>
        <p:nvCxnSpPr>
          <p:cNvPr id="10" name="直線コネクタ 9"/>
          <p:cNvCxnSpPr/>
          <p:nvPr/>
        </p:nvCxnSpPr>
        <p:spPr>
          <a:xfrm flipH="1">
            <a:off x="4572000" y="3306336"/>
            <a:ext cx="30480" cy="22108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4275" name="Picture 3" descr="003"/>
          <p:cNvPicPr>
            <a:picLocks noChangeAspect="1" noChangeArrowheads="1"/>
          </p:cNvPicPr>
          <p:nvPr/>
        </p:nvPicPr>
        <p:blipFill>
          <a:blip r:embed="rId2" cstate="print"/>
          <a:srcRect/>
          <a:stretch>
            <a:fillRect/>
          </a:stretch>
        </p:blipFill>
        <p:spPr bwMode="auto">
          <a:xfrm>
            <a:off x="6948264" y="3958390"/>
            <a:ext cx="1944216" cy="155884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4276" name="Picture 4" descr="014"/>
          <p:cNvPicPr>
            <a:picLocks noChangeAspect="1" noChangeArrowheads="1"/>
          </p:cNvPicPr>
          <p:nvPr/>
        </p:nvPicPr>
        <p:blipFill>
          <a:blip r:embed="rId3" cstate="print"/>
          <a:srcRect/>
          <a:stretch>
            <a:fillRect/>
          </a:stretch>
        </p:blipFill>
        <p:spPr bwMode="auto">
          <a:xfrm>
            <a:off x="4969042" y="3958390"/>
            <a:ext cx="1835206" cy="155884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3" name="正方形/長方形 12"/>
          <p:cNvSpPr/>
          <p:nvPr/>
        </p:nvSpPr>
        <p:spPr>
          <a:xfrm>
            <a:off x="2105726" y="175103"/>
            <a:ext cx="5220580" cy="720080"/>
          </a:xfrm>
          <a:prstGeom prst="rect">
            <a:avLst/>
          </a:prstGeom>
          <a:solidFill>
            <a:srgbClr val="FFFF66"/>
          </a:solidFill>
          <a:ln>
            <a:noFill/>
          </a:ln>
          <a:effectLst>
            <a:outerShdw blurRad="50800" dist="127000" dir="5400000" algn="t" rotWithShape="0">
              <a:srgbClr val="66FF3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dirty="0" smtClean="0">
                <a:solidFill>
                  <a:schemeClr val="accent4"/>
                </a:solidFill>
              </a:rPr>
              <a:t>　動詞の学習教材①</a:t>
            </a:r>
            <a:endParaRPr lang="ja-JP" altLang="en-US" sz="4400" dirty="0">
              <a:solidFill>
                <a:schemeClr val="accent4"/>
              </a:solidFill>
            </a:endParaRPr>
          </a:p>
        </p:txBody>
      </p:sp>
      <p:sp>
        <p:nvSpPr>
          <p:cNvPr id="18" name="テキスト ボックス 17"/>
          <p:cNvSpPr txBox="1"/>
          <p:nvPr/>
        </p:nvSpPr>
        <p:spPr>
          <a:xfrm>
            <a:off x="755576" y="5733256"/>
            <a:ext cx="7920880" cy="646331"/>
          </a:xfrm>
          <a:prstGeom prst="rect">
            <a:avLst/>
          </a:prstGeom>
          <a:solidFill>
            <a:srgbClr val="CCFF99"/>
          </a:solidFill>
          <a:effectLst>
            <a:softEdge rad="127000"/>
          </a:effectLst>
        </p:spPr>
        <p:txBody>
          <a:bodyPr wrap="square" rtlCol="0">
            <a:spAutoFit/>
          </a:bodyPr>
          <a:lstStyle/>
          <a:p>
            <a:r>
              <a:rPr lang="ja-JP" altLang="en-US" sz="3600" dirty="0" smtClean="0"/>
              <a:t>言語学習の初期段階の教材として製作</a:t>
            </a:r>
            <a:endParaRPr kumimoji="1" lang="ja-JP" altLang="en-US" sz="3600" dirty="0"/>
          </a:p>
        </p:txBody>
      </p:sp>
      <p:pic>
        <p:nvPicPr>
          <p:cNvPr id="7" name="図 6"/>
          <p:cNvPicPr>
            <a:picLocks noChangeAspect="1"/>
          </p:cNvPicPr>
          <p:nvPr/>
        </p:nvPicPr>
        <p:blipFill>
          <a:blip r:embed="rId4" cstate="print"/>
          <a:stretch>
            <a:fillRect/>
          </a:stretch>
        </p:blipFill>
        <p:spPr>
          <a:xfrm>
            <a:off x="532553" y="4005064"/>
            <a:ext cx="1783927" cy="1464282"/>
          </a:xfrm>
          <a:prstGeom prst="rect">
            <a:avLst/>
          </a:prstGeom>
          <a:ln>
            <a:solidFill>
              <a:schemeClr val="tx1"/>
            </a:solidFill>
          </a:ln>
          <a:effectLst>
            <a:outerShdw blurRad="50800" dist="38100" dir="2700000" algn="tl" rotWithShape="0">
              <a:schemeClr val="tx1">
                <a:alpha val="40000"/>
              </a:schemeClr>
            </a:outerShdw>
          </a:effectLst>
        </p:spPr>
      </p:pic>
      <p:pic>
        <p:nvPicPr>
          <p:cNvPr id="8" name="図 7"/>
          <p:cNvPicPr>
            <a:picLocks noChangeAspect="1"/>
          </p:cNvPicPr>
          <p:nvPr/>
        </p:nvPicPr>
        <p:blipFill>
          <a:blip r:embed="rId5" cstate="print"/>
          <a:stretch>
            <a:fillRect/>
          </a:stretch>
        </p:blipFill>
        <p:spPr>
          <a:xfrm>
            <a:off x="2512615" y="4023962"/>
            <a:ext cx="1783927" cy="1464282"/>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9" presetClass="entr" presetSubtype="0" fill="hold" nodeType="withEffect">
                                  <p:stCondLst>
                                    <p:cond delay="0"/>
                                  </p:stCondLst>
                                  <p:childTnLst>
                                    <p:set>
                                      <p:cBhvr>
                                        <p:cTn id="36" dur="1" fill="hold">
                                          <p:stCondLst>
                                            <p:cond delay="0"/>
                                          </p:stCondLst>
                                        </p:cTn>
                                        <p:tgtEl>
                                          <p:spTgt spid="54276"/>
                                        </p:tgtEl>
                                        <p:attrNameLst>
                                          <p:attrName>style.visibility</p:attrName>
                                        </p:attrNameLst>
                                      </p:cBhvr>
                                      <p:to>
                                        <p:strVal val="visible"/>
                                      </p:to>
                                    </p:set>
                                    <p:animEffect transition="in" filter="dissolve">
                                      <p:cBhvr>
                                        <p:cTn id="37" dur="500"/>
                                        <p:tgtEl>
                                          <p:spTgt spid="54276"/>
                                        </p:tgtEl>
                                      </p:cBhvr>
                                    </p:animEffect>
                                  </p:childTnLst>
                                </p:cTn>
                              </p:par>
                              <p:par>
                                <p:cTn id="38" presetID="9" presetClass="entr" presetSubtype="0" fill="hold" nodeType="withEffect">
                                  <p:stCondLst>
                                    <p:cond delay="0"/>
                                  </p:stCondLst>
                                  <p:childTnLst>
                                    <p:set>
                                      <p:cBhvr>
                                        <p:cTn id="39" dur="1" fill="hold">
                                          <p:stCondLst>
                                            <p:cond delay="0"/>
                                          </p:stCondLst>
                                        </p:cTn>
                                        <p:tgtEl>
                                          <p:spTgt spid="54275"/>
                                        </p:tgtEl>
                                        <p:attrNameLst>
                                          <p:attrName>style.visibility</p:attrName>
                                        </p:attrNameLst>
                                      </p:cBhvr>
                                      <p:to>
                                        <p:strVal val="visible"/>
                                      </p:to>
                                    </p:set>
                                    <p:animEffect transition="in" filter="dissolve">
                                      <p:cBhvr>
                                        <p:cTn id="40" dur="500"/>
                                        <p:tgtEl>
                                          <p:spTgt spid="5427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9592" y="121920"/>
            <a:ext cx="7272808" cy="646331"/>
          </a:xfrm>
          <a:prstGeom prst="rect">
            <a:avLst/>
          </a:prstGeom>
          <a:solidFill>
            <a:srgbClr val="99FF99"/>
          </a:solidFill>
        </p:spPr>
        <p:txBody>
          <a:bodyPr wrap="square" rtlCol="0">
            <a:spAutoFit/>
          </a:bodyPr>
          <a:lstStyle/>
          <a:p>
            <a:r>
              <a:rPr lang="ja-JP" altLang="en-US" sz="3600" dirty="0" smtClean="0"/>
              <a:t>名詞・動詞１５０絵カードの動詞リスト</a:t>
            </a:r>
            <a:endParaRPr kumimoji="1" lang="ja-JP" altLang="en-US" sz="3600" dirty="0"/>
          </a:p>
        </p:txBody>
      </p:sp>
      <p:sp>
        <p:nvSpPr>
          <p:cNvPr id="5" name="テキスト ボックス 4"/>
          <p:cNvSpPr txBox="1"/>
          <p:nvPr/>
        </p:nvSpPr>
        <p:spPr>
          <a:xfrm>
            <a:off x="206624" y="821472"/>
            <a:ext cx="1728192" cy="5016758"/>
          </a:xfrm>
          <a:prstGeom prst="rect">
            <a:avLst/>
          </a:prstGeom>
          <a:noFill/>
          <a:ln>
            <a:solidFill>
              <a:schemeClr val="tx2"/>
            </a:solidFill>
          </a:ln>
        </p:spPr>
        <p:txBody>
          <a:bodyPr wrap="square" rtlCol="0">
            <a:spAutoFit/>
          </a:bodyPr>
          <a:lstStyle/>
          <a:p>
            <a:r>
              <a:rPr lang="ja-JP" altLang="en-US" sz="3200" dirty="0" smtClean="0"/>
              <a:t>・寝る</a:t>
            </a:r>
            <a:endParaRPr lang="en-US" altLang="ja-JP" sz="3200" dirty="0" smtClean="0"/>
          </a:p>
          <a:p>
            <a:r>
              <a:rPr kumimoji="1" lang="ja-JP" altLang="en-US" sz="3200" dirty="0" smtClean="0"/>
              <a:t>・食べる</a:t>
            </a:r>
            <a:endParaRPr kumimoji="1" lang="en-US" altLang="ja-JP" sz="3200" dirty="0" smtClean="0"/>
          </a:p>
          <a:p>
            <a:r>
              <a:rPr lang="ja-JP" altLang="en-US" sz="3200" dirty="0" smtClean="0"/>
              <a:t>・走る</a:t>
            </a:r>
            <a:endParaRPr lang="en-US" altLang="ja-JP" sz="3200" dirty="0" smtClean="0"/>
          </a:p>
          <a:p>
            <a:r>
              <a:rPr kumimoji="1" lang="ja-JP" altLang="en-US" sz="3200" dirty="0" smtClean="0"/>
              <a:t>・飲む</a:t>
            </a:r>
            <a:endParaRPr kumimoji="1" lang="en-US" altLang="ja-JP" sz="3200" dirty="0" smtClean="0"/>
          </a:p>
          <a:p>
            <a:r>
              <a:rPr lang="ja-JP" altLang="en-US" sz="3200" dirty="0" smtClean="0"/>
              <a:t>・笑う</a:t>
            </a:r>
            <a:endParaRPr lang="en-US" altLang="ja-JP" sz="3200" dirty="0" smtClean="0"/>
          </a:p>
          <a:p>
            <a:r>
              <a:rPr kumimoji="1" lang="ja-JP" altLang="en-US" sz="3200" dirty="0" smtClean="0"/>
              <a:t>・書く</a:t>
            </a:r>
            <a:endParaRPr kumimoji="1" lang="en-US" altLang="ja-JP" sz="3200" dirty="0" smtClean="0"/>
          </a:p>
          <a:p>
            <a:r>
              <a:rPr lang="ja-JP" altLang="en-US" sz="3200" dirty="0" smtClean="0"/>
              <a:t>・描く</a:t>
            </a:r>
            <a:endParaRPr lang="en-US" altLang="ja-JP" sz="3200" dirty="0" smtClean="0"/>
          </a:p>
          <a:p>
            <a:r>
              <a:rPr kumimoji="1" lang="ja-JP" altLang="en-US" sz="3200" dirty="0" smtClean="0"/>
              <a:t>・着る</a:t>
            </a:r>
            <a:endParaRPr kumimoji="1" lang="en-US" altLang="ja-JP" sz="3200" dirty="0" smtClean="0"/>
          </a:p>
          <a:p>
            <a:r>
              <a:rPr lang="ja-JP" altLang="en-US" sz="3200" dirty="0" smtClean="0"/>
              <a:t>・座る</a:t>
            </a:r>
            <a:endParaRPr lang="en-US" altLang="ja-JP" sz="3200" dirty="0" smtClean="0"/>
          </a:p>
          <a:p>
            <a:r>
              <a:rPr kumimoji="1" lang="ja-JP" altLang="en-US" sz="3200" dirty="0" smtClean="0"/>
              <a:t>・投げる</a:t>
            </a:r>
            <a:endParaRPr kumimoji="1" lang="ja-JP" altLang="en-US" sz="3200" dirty="0"/>
          </a:p>
        </p:txBody>
      </p:sp>
      <p:sp>
        <p:nvSpPr>
          <p:cNvPr id="7" name="テキスト ボックス 6"/>
          <p:cNvSpPr txBox="1"/>
          <p:nvPr/>
        </p:nvSpPr>
        <p:spPr>
          <a:xfrm>
            <a:off x="1934816" y="821472"/>
            <a:ext cx="1728192" cy="5016758"/>
          </a:xfrm>
          <a:prstGeom prst="rect">
            <a:avLst/>
          </a:prstGeom>
          <a:noFill/>
          <a:ln>
            <a:solidFill>
              <a:schemeClr val="tx2"/>
            </a:solidFill>
          </a:ln>
        </p:spPr>
        <p:txBody>
          <a:bodyPr wrap="square" rtlCol="0">
            <a:spAutoFit/>
          </a:bodyPr>
          <a:lstStyle/>
          <a:p>
            <a:r>
              <a:rPr lang="ja-JP" altLang="en-US" sz="3200" dirty="0" smtClean="0"/>
              <a:t>・上がる</a:t>
            </a:r>
            <a:endParaRPr lang="en-US" altLang="ja-JP" sz="3200" dirty="0" smtClean="0"/>
          </a:p>
          <a:p>
            <a:r>
              <a:rPr kumimoji="1" lang="ja-JP" altLang="en-US" sz="3200" dirty="0" smtClean="0"/>
              <a:t>・</a:t>
            </a:r>
            <a:r>
              <a:rPr lang="ja-JP" altLang="en-US" sz="3200" dirty="0" smtClean="0"/>
              <a:t>開ける</a:t>
            </a:r>
            <a:endParaRPr kumimoji="1" lang="en-US" altLang="ja-JP" sz="3200" dirty="0" smtClean="0"/>
          </a:p>
          <a:p>
            <a:r>
              <a:rPr lang="ja-JP" altLang="en-US" sz="3200" dirty="0" smtClean="0"/>
              <a:t>・あげる</a:t>
            </a:r>
            <a:endParaRPr lang="en-US" altLang="ja-JP" sz="3200" dirty="0" smtClean="0"/>
          </a:p>
          <a:p>
            <a:r>
              <a:rPr kumimoji="1" lang="ja-JP" altLang="en-US" sz="3200" dirty="0" smtClean="0"/>
              <a:t>・</a:t>
            </a:r>
            <a:r>
              <a:rPr lang="ja-JP" altLang="en-US" sz="3200" dirty="0" smtClean="0"/>
              <a:t>もらう</a:t>
            </a:r>
            <a:endParaRPr kumimoji="1" lang="en-US" altLang="ja-JP" sz="3200" dirty="0" smtClean="0"/>
          </a:p>
          <a:p>
            <a:r>
              <a:rPr lang="ja-JP" altLang="en-US" sz="3200" dirty="0" smtClean="0"/>
              <a:t>・洗う</a:t>
            </a:r>
            <a:endParaRPr lang="en-US" altLang="ja-JP" sz="3200" dirty="0" smtClean="0"/>
          </a:p>
          <a:p>
            <a:r>
              <a:rPr kumimoji="1" lang="ja-JP" altLang="en-US" sz="3200" dirty="0" smtClean="0"/>
              <a:t>・</a:t>
            </a:r>
            <a:r>
              <a:rPr lang="ja-JP" altLang="en-US" sz="3200" dirty="0" smtClean="0"/>
              <a:t>打つ</a:t>
            </a:r>
            <a:endParaRPr kumimoji="1" lang="en-US" altLang="ja-JP" sz="3200" dirty="0" smtClean="0"/>
          </a:p>
          <a:p>
            <a:r>
              <a:rPr lang="ja-JP" altLang="en-US" sz="3200" dirty="0" smtClean="0"/>
              <a:t>・押す１</a:t>
            </a:r>
            <a:endParaRPr lang="en-US" altLang="ja-JP" sz="3200" dirty="0" smtClean="0"/>
          </a:p>
          <a:p>
            <a:r>
              <a:rPr kumimoji="1" lang="ja-JP" altLang="en-US" sz="3200" dirty="0" smtClean="0"/>
              <a:t>・</a:t>
            </a:r>
            <a:r>
              <a:rPr lang="ja-JP" altLang="en-US" sz="3200" dirty="0" smtClean="0"/>
              <a:t>押す２</a:t>
            </a:r>
            <a:endParaRPr kumimoji="1" lang="en-US" altLang="ja-JP" sz="3200" dirty="0" smtClean="0"/>
          </a:p>
          <a:p>
            <a:r>
              <a:rPr lang="ja-JP" altLang="en-US" sz="3200" dirty="0" smtClean="0"/>
              <a:t>・泳ぐ</a:t>
            </a:r>
            <a:endParaRPr lang="en-US" altLang="ja-JP" sz="3200" dirty="0" smtClean="0"/>
          </a:p>
          <a:p>
            <a:r>
              <a:rPr kumimoji="1" lang="ja-JP" altLang="en-US" sz="3200" dirty="0" smtClean="0"/>
              <a:t>・降りる</a:t>
            </a:r>
            <a:endParaRPr kumimoji="1" lang="ja-JP" altLang="en-US" sz="3200" dirty="0"/>
          </a:p>
        </p:txBody>
      </p:sp>
      <p:sp>
        <p:nvSpPr>
          <p:cNvPr id="8" name="テキスト ボックス 7"/>
          <p:cNvSpPr txBox="1"/>
          <p:nvPr/>
        </p:nvSpPr>
        <p:spPr>
          <a:xfrm>
            <a:off x="3663008" y="821472"/>
            <a:ext cx="1728192" cy="5016758"/>
          </a:xfrm>
          <a:prstGeom prst="rect">
            <a:avLst/>
          </a:prstGeom>
          <a:noFill/>
          <a:ln>
            <a:solidFill>
              <a:schemeClr val="tx2"/>
            </a:solidFill>
          </a:ln>
        </p:spPr>
        <p:txBody>
          <a:bodyPr wrap="square" rtlCol="0">
            <a:spAutoFit/>
          </a:bodyPr>
          <a:lstStyle/>
          <a:p>
            <a:r>
              <a:rPr lang="ja-JP" altLang="en-US" sz="3200" dirty="0" smtClean="0"/>
              <a:t>・買う</a:t>
            </a:r>
            <a:endParaRPr lang="en-US" altLang="ja-JP" sz="3200" dirty="0" smtClean="0"/>
          </a:p>
          <a:p>
            <a:r>
              <a:rPr kumimoji="1" lang="ja-JP" altLang="en-US" sz="3200" dirty="0" smtClean="0"/>
              <a:t>・かける</a:t>
            </a:r>
            <a:endParaRPr kumimoji="1" lang="en-US" altLang="ja-JP" sz="3200" dirty="0" smtClean="0"/>
          </a:p>
          <a:p>
            <a:r>
              <a:rPr lang="ja-JP" altLang="en-US" sz="3200" dirty="0" smtClean="0"/>
              <a:t>・切る１</a:t>
            </a:r>
            <a:endParaRPr lang="en-US" altLang="ja-JP" sz="3200" dirty="0" smtClean="0"/>
          </a:p>
          <a:p>
            <a:r>
              <a:rPr kumimoji="1" lang="ja-JP" altLang="en-US" sz="3200" dirty="0" smtClean="0"/>
              <a:t>・切る２</a:t>
            </a:r>
            <a:endParaRPr kumimoji="1" lang="en-US" altLang="ja-JP" sz="3200" dirty="0" smtClean="0"/>
          </a:p>
          <a:p>
            <a:r>
              <a:rPr lang="ja-JP" altLang="en-US" sz="3200" dirty="0" smtClean="0"/>
              <a:t>・蹴る</a:t>
            </a:r>
            <a:endParaRPr lang="en-US" altLang="ja-JP" sz="3200" dirty="0" smtClean="0"/>
          </a:p>
          <a:p>
            <a:r>
              <a:rPr kumimoji="1" lang="ja-JP" altLang="en-US" sz="3200" dirty="0" smtClean="0"/>
              <a:t>・</a:t>
            </a:r>
            <a:r>
              <a:rPr lang="ja-JP" altLang="en-US" sz="3200" dirty="0" smtClean="0"/>
              <a:t>こぼす</a:t>
            </a:r>
            <a:endParaRPr kumimoji="1" lang="en-US" altLang="ja-JP" sz="3200" dirty="0" smtClean="0"/>
          </a:p>
          <a:p>
            <a:r>
              <a:rPr lang="ja-JP" altLang="en-US" sz="3200" dirty="0" smtClean="0"/>
              <a:t>・転ぶ</a:t>
            </a:r>
            <a:endParaRPr lang="en-US" altLang="ja-JP" sz="3200" dirty="0" smtClean="0"/>
          </a:p>
          <a:p>
            <a:r>
              <a:rPr kumimoji="1" lang="ja-JP" altLang="en-US" sz="3200" dirty="0" smtClean="0"/>
              <a:t>・</a:t>
            </a:r>
            <a:r>
              <a:rPr lang="ja-JP" altLang="en-US" sz="3200" dirty="0" smtClean="0"/>
              <a:t>捨てる</a:t>
            </a:r>
            <a:endParaRPr kumimoji="1" lang="en-US" altLang="ja-JP" sz="3200" dirty="0" smtClean="0"/>
          </a:p>
          <a:p>
            <a:r>
              <a:rPr lang="ja-JP" altLang="en-US" sz="3200" dirty="0" smtClean="0"/>
              <a:t>・叩く</a:t>
            </a:r>
            <a:endParaRPr lang="en-US" altLang="ja-JP" sz="3200" dirty="0" smtClean="0"/>
          </a:p>
          <a:p>
            <a:r>
              <a:rPr kumimoji="1" lang="ja-JP" altLang="en-US" sz="3200" dirty="0" smtClean="0"/>
              <a:t>・泣く</a:t>
            </a:r>
            <a:endParaRPr kumimoji="1" lang="ja-JP" altLang="en-US" sz="3200" dirty="0"/>
          </a:p>
        </p:txBody>
      </p:sp>
      <p:sp>
        <p:nvSpPr>
          <p:cNvPr id="9" name="テキスト ボックス 8"/>
          <p:cNvSpPr txBox="1"/>
          <p:nvPr/>
        </p:nvSpPr>
        <p:spPr>
          <a:xfrm>
            <a:off x="5391200" y="821472"/>
            <a:ext cx="1728192" cy="5016758"/>
          </a:xfrm>
          <a:prstGeom prst="rect">
            <a:avLst/>
          </a:prstGeom>
          <a:noFill/>
          <a:ln>
            <a:solidFill>
              <a:schemeClr val="tx2"/>
            </a:solidFill>
          </a:ln>
        </p:spPr>
        <p:txBody>
          <a:bodyPr wrap="square" rtlCol="0">
            <a:spAutoFit/>
          </a:bodyPr>
          <a:lstStyle/>
          <a:p>
            <a:r>
              <a:rPr lang="ja-JP" altLang="en-US" sz="3200" dirty="0" smtClean="0"/>
              <a:t>・乗る</a:t>
            </a:r>
            <a:endParaRPr lang="en-US" altLang="ja-JP" sz="3200" dirty="0" smtClean="0"/>
          </a:p>
          <a:p>
            <a:r>
              <a:rPr kumimoji="1" lang="ja-JP" altLang="en-US" sz="3200" dirty="0" smtClean="0"/>
              <a:t>・</a:t>
            </a:r>
            <a:r>
              <a:rPr lang="ja-JP" altLang="en-US" sz="3200" dirty="0" smtClean="0"/>
              <a:t>入る</a:t>
            </a:r>
            <a:endParaRPr kumimoji="1" lang="en-US" altLang="ja-JP" sz="3200" dirty="0" smtClean="0"/>
          </a:p>
          <a:p>
            <a:r>
              <a:rPr lang="ja-JP" altLang="en-US" sz="3200" dirty="0" smtClean="0"/>
              <a:t>・飛ぶ</a:t>
            </a:r>
            <a:endParaRPr lang="en-US" altLang="ja-JP" sz="3200" dirty="0" smtClean="0"/>
          </a:p>
          <a:p>
            <a:r>
              <a:rPr kumimoji="1" lang="ja-JP" altLang="en-US" sz="3200" dirty="0" smtClean="0"/>
              <a:t>・</a:t>
            </a:r>
            <a:r>
              <a:rPr lang="ja-JP" altLang="en-US" sz="3200" dirty="0" smtClean="0"/>
              <a:t>測る</a:t>
            </a:r>
            <a:endParaRPr kumimoji="1" lang="en-US" altLang="ja-JP" sz="3200" dirty="0" smtClean="0"/>
          </a:p>
          <a:p>
            <a:r>
              <a:rPr lang="ja-JP" altLang="en-US" sz="3200" dirty="0" smtClean="0"/>
              <a:t>・履く</a:t>
            </a:r>
            <a:endParaRPr lang="en-US" altLang="ja-JP" sz="3200" dirty="0" smtClean="0"/>
          </a:p>
          <a:p>
            <a:r>
              <a:rPr kumimoji="1" lang="ja-JP" altLang="en-US" sz="3200" dirty="0" smtClean="0"/>
              <a:t>・運ぶ</a:t>
            </a:r>
            <a:endParaRPr kumimoji="1" lang="en-US" altLang="ja-JP" sz="3200" dirty="0" smtClean="0"/>
          </a:p>
          <a:p>
            <a:r>
              <a:rPr lang="ja-JP" altLang="en-US" sz="3200" dirty="0" smtClean="0"/>
              <a:t>・引く</a:t>
            </a:r>
            <a:endParaRPr lang="en-US" altLang="ja-JP" sz="3200" dirty="0" smtClean="0"/>
          </a:p>
          <a:p>
            <a:r>
              <a:rPr kumimoji="1" lang="ja-JP" altLang="en-US" sz="3200" dirty="0" smtClean="0"/>
              <a:t>・</a:t>
            </a:r>
            <a:r>
              <a:rPr lang="ja-JP" altLang="en-US" sz="3200" dirty="0" smtClean="0"/>
              <a:t>弾く</a:t>
            </a:r>
            <a:endParaRPr kumimoji="1" lang="en-US" altLang="ja-JP" sz="3200" dirty="0" smtClean="0"/>
          </a:p>
          <a:p>
            <a:r>
              <a:rPr lang="ja-JP" altLang="en-US" sz="3200" dirty="0" smtClean="0"/>
              <a:t>・拭く</a:t>
            </a:r>
            <a:endParaRPr lang="en-US" altLang="ja-JP" sz="3200" dirty="0" smtClean="0"/>
          </a:p>
          <a:p>
            <a:r>
              <a:rPr kumimoji="1" lang="ja-JP" altLang="en-US" sz="3200" dirty="0" smtClean="0"/>
              <a:t>・</a:t>
            </a:r>
            <a:r>
              <a:rPr lang="ja-JP" altLang="en-US" sz="3200" dirty="0" smtClean="0"/>
              <a:t>吹く</a:t>
            </a:r>
            <a:endParaRPr kumimoji="1" lang="ja-JP" altLang="en-US" sz="3200" dirty="0"/>
          </a:p>
        </p:txBody>
      </p:sp>
      <p:sp>
        <p:nvSpPr>
          <p:cNvPr id="10" name="テキスト ボックス 9"/>
          <p:cNvSpPr txBox="1"/>
          <p:nvPr/>
        </p:nvSpPr>
        <p:spPr>
          <a:xfrm>
            <a:off x="7119392" y="821472"/>
            <a:ext cx="1872208" cy="5016758"/>
          </a:xfrm>
          <a:prstGeom prst="rect">
            <a:avLst/>
          </a:prstGeom>
          <a:noFill/>
          <a:ln>
            <a:solidFill>
              <a:schemeClr val="tx2"/>
            </a:solidFill>
          </a:ln>
        </p:spPr>
        <p:txBody>
          <a:bodyPr wrap="square" rtlCol="0">
            <a:spAutoFit/>
          </a:bodyPr>
          <a:lstStyle/>
          <a:p>
            <a:r>
              <a:rPr lang="ja-JP" altLang="en-US" sz="3200" dirty="0" smtClean="0"/>
              <a:t>・干す</a:t>
            </a:r>
            <a:endParaRPr lang="en-US" altLang="ja-JP" sz="3200" dirty="0" smtClean="0"/>
          </a:p>
          <a:p>
            <a:r>
              <a:rPr kumimoji="1" lang="ja-JP" altLang="en-US" sz="3200" dirty="0" smtClean="0"/>
              <a:t>・掘る</a:t>
            </a:r>
            <a:endParaRPr kumimoji="1" lang="en-US" altLang="ja-JP" sz="3200" dirty="0" smtClean="0"/>
          </a:p>
          <a:p>
            <a:r>
              <a:rPr lang="ja-JP" altLang="en-US" sz="3200" dirty="0" smtClean="0"/>
              <a:t>・磨く</a:t>
            </a:r>
            <a:endParaRPr lang="en-US" altLang="ja-JP" sz="3200" dirty="0" smtClean="0"/>
          </a:p>
          <a:p>
            <a:r>
              <a:rPr kumimoji="1" lang="ja-JP" altLang="en-US" sz="3200" dirty="0" smtClean="0"/>
              <a:t>・</a:t>
            </a:r>
            <a:r>
              <a:rPr lang="ja-JP" altLang="en-US" sz="3200" dirty="0" smtClean="0"/>
              <a:t>見る</a:t>
            </a:r>
            <a:endParaRPr kumimoji="1" lang="en-US" altLang="ja-JP" sz="3200" dirty="0" smtClean="0"/>
          </a:p>
          <a:p>
            <a:r>
              <a:rPr lang="ja-JP" altLang="en-US" sz="3200" dirty="0" smtClean="0"/>
              <a:t>・読む</a:t>
            </a:r>
            <a:endParaRPr lang="en-US" altLang="ja-JP" sz="3200" dirty="0" smtClean="0"/>
          </a:p>
          <a:p>
            <a:r>
              <a:rPr kumimoji="1" lang="ja-JP" altLang="en-US" sz="3200" dirty="0" smtClean="0"/>
              <a:t>・</a:t>
            </a:r>
            <a:r>
              <a:rPr lang="ja-JP" altLang="en-US" sz="3200" dirty="0" smtClean="0"/>
              <a:t>渡る</a:t>
            </a:r>
            <a:endParaRPr kumimoji="1" lang="en-US" altLang="ja-JP" sz="3200" dirty="0" smtClean="0"/>
          </a:p>
          <a:p>
            <a:r>
              <a:rPr lang="ja-JP" altLang="en-US" sz="3200" dirty="0" smtClean="0"/>
              <a:t>・落ちる</a:t>
            </a:r>
            <a:endParaRPr lang="en-US" altLang="ja-JP" sz="3200" dirty="0" smtClean="0"/>
          </a:p>
          <a:p>
            <a:r>
              <a:rPr kumimoji="1" lang="ja-JP" altLang="en-US" sz="3200" dirty="0" smtClean="0"/>
              <a:t>・壊れる</a:t>
            </a:r>
            <a:endParaRPr kumimoji="1" lang="en-US" altLang="ja-JP" sz="3200" dirty="0" smtClean="0"/>
          </a:p>
          <a:p>
            <a:r>
              <a:rPr lang="ja-JP" altLang="en-US" sz="3200" dirty="0" smtClean="0"/>
              <a:t>・滑る</a:t>
            </a:r>
            <a:endParaRPr lang="en-US" altLang="ja-JP" sz="3200" dirty="0" smtClean="0"/>
          </a:p>
          <a:p>
            <a:r>
              <a:rPr kumimoji="1" lang="ja-JP" altLang="en-US" sz="3200" dirty="0" smtClean="0"/>
              <a:t>・</a:t>
            </a:r>
            <a:r>
              <a:rPr lang="ja-JP" altLang="en-US" sz="3200" dirty="0" smtClean="0"/>
              <a:t>降る</a:t>
            </a:r>
            <a:endParaRPr kumimoji="1" lang="ja-JP" altLang="en-US" sz="3200" dirty="0"/>
          </a:p>
        </p:txBody>
      </p:sp>
      <p:sp>
        <p:nvSpPr>
          <p:cNvPr id="12" name="テキスト ボックス 11"/>
          <p:cNvSpPr txBox="1">
            <a:spLocks noChangeArrowheads="1"/>
          </p:cNvSpPr>
          <p:nvPr/>
        </p:nvSpPr>
        <p:spPr bwMode="auto">
          <a:xfrm>
            <a:off x="1187624" y="5949280"/>
            <a:ext cx="7416824" cy="584775"/>
          </a:xfrm>
          <a:prstGeom prst="rect">
            <a:avLst/>
          </a:prstGeom>
          <a:noFill/>
          <a:ln w="9525">
            <a:noFill/>
            <a:miter lim="800000"/>
            <a:headEnd/>
            <a:tailEnd/>
          </a:ln>
        </p:spPr>
        <p:txBody>
          <a:bodyPr wrap="square">
            <a:spAutoFit/>
          </a:bodyPr>
          <a:lstStyle/>
          <a:p>
            <a:r>
              <a:rPr lang="ja-JP" altLang="en-US" sz="3200" dirty="0" smtClean="0">
                <a:solidFill>
                  <a:srgbClr val="C00000"/>
                </a:solidFill>
              </a:rPr>
              <a:t>動詞５０語（</a:t>
            </a:r>
            <a:r>
              <a:rPr lang="en-US" altLang="ja-JP" sz="3200" dirty="0" smtClean="0">
                <a:solidFill>
                  <a:srgbClr val="C00000"/>
                </a:solidFill>
              </a:rPr>
              <a:t>※</a:t>
            </a:r>
            <a:r>
              <a:rPr lang="ja-JP" altLang="en-US" sz="3200" dirty="0" smtClean="0">
                <a:solidFill>
                  <a:srgbClr val="C00000"/>
                </a:solidFill>
              </a:rPr>
              <a:t>あげる・もらうは同一カード）</a:t>
            </a:r>
            <a:endParaRPr lang="ja-JP" alt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467544" y="332656"/>
            <a:ext cx="6912768" cy="646331"/>
          </a:xfrm>
          <a:prstGeom prst="rect">
            <a:avLst/>
          </a:prstGeom>
          <a:noFill/>
          <a:ln w="9525">
            <a:noFill/>
            <a:miter lim="800000"/>
            <a:headEnd/>
            <a:tailEnd/>
          </a:ln>
        </p:spPr>
        <p:txBody>
          <a:bodyPr wrap="square">
            <a:spAutoFit/>
          </a:bodyPr>
          <a:lstStyle/>
          <a:p>
            <a:r>
              <a:rPr lang="ja-JP" altLang="en-US" sz="3600" dirty="0" smtClean="0"/>
              <a:t>しかし・・・この絵カード集には</a:t>
            </a:r>
            <a:endParaRPr lang="ja-JP" altLang="en-US" sz="3600" dirty="0"/>
          </a:p>
        </p:txBody>
      </p:sp>
      <p:sp>
        <p:nvSpPr>
          <p:cNvPr id="3" name="テキスト ボックス 2"/>
          <p:cNvSpPr txBox="1">
            <a:spLocks noChangeArrowheads="1"/>
          </p:cNvSpPr>
          <p:nvPr/>
        </p:nvSpPr>
        <p:spPr bwMode="auto">
          <a:xfrm>
            <a:off x="395536" y="1124744"/>
            <a:ext cx="8424936" cy="1323439"/>
          </a:xfrm>
          <a:prstGeom prst="rect">
            <a:avLst/>
          </a:prstGeom>
          <a:solidFill>
            <a:srgbClr val="CCFFFF"/>
          </a:solidFill>
          <a:ln w="9525">
            <a:noFill/>
            <a:miter lim="800000"/>
            <a:headEnd/>
            <a:tailEnd/>
          </a:ln>
        </p:spPr>
        <p:txBody>
          <a:bodyPr wrap="square">
            <a:spAutoFit/>
          </a:bodyPr>
          <a:lstStyle/>
          <a:p>
            <a:r>
              <a:rPr lang="ja-JP" altLang="en-US" sz="4000" dirty="0" smtClean="0"/>
              <a:t>生活基本語と考えられる</a:t>
            </a:r>
            <a:endParaRPr lang="en-US" altLang="ja-JP" sz="4000" dirty="0" smtClean="0"/>
          </a:p>
          <a:p>
            <a:r>
              <a:rPr lang="ja-JP" altLang="en-US" sz="4000" dirty="0" smtClean="0"/>
              <a:t>　　　　　　　多くの動詞が入っていない</a:t>
            </a:r>
            <a:endParaRPr lang="ja-JP" altLang="en-US" sz="4000" dirty="0"/>
          </a:p>
        </p:txBody>
      </p:sp>
      <p:sp>
        <p:nvSpPr>
          <p:cNvPr id="4" name="テキスト ボックス 3"/>
          <p:cNvSpPr txBox="1">
            <a:spLocks noChangeArrowheads="1"/>
          </p:cNvSpPr>
          <p:nvPr/>
        </p:nvSpPr>
        <p:spPr bwMode="auto">
          <a:xfrm>
            <a:off x="467544" y="2708920"/>
            <a:ext cx="1368152"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持つ</a:t>
            </a:r>
            <a:endParaRPr lang="ja-JP" altLang="en-US" sz="4400" dirty="0"/>
          </a:p>
        </p:txBody>
      </p:sp>
      <p:sp>
        <p:nvSpPr>
          <p:cNvPr id="5" name="テキスト ボックス 4"/>
          <p:cNvSpPr txBox="1">
            <a:spLocks noChangeArrowheads="1"/>
          </p:cNvSpPr>
          <p:nvPr/>
        </p:nvSpPr>
        <p:spPr bwMode="auto">
          <a:xfrm>
            <a:off x="2123728" y="2708920"/>
            <a:ext cx="1368152"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出る</a:t>
            </a:r>
            <a:endParaRPr lang="ja-JP" altLang="en-US" sz="4400" dirty="0"/>
          </a:p>
        </p:txBody>
      </p:sp>
      <p:sp>
        <p:nvSpPr>
          <p:cNvPr id="6" name="テキスト ボックス 5"/>
          <p:cNvSpPr txBox="1">
            <a:spLocks noChangeArrowheads="1"/>
          </p:cNvSpPr>
          <p:nvPr/>
        </p:nvSpPr>
        <p:spPr bwMode="auto">
          <a:xfrm>
            <a:off x="3851920" y="2708920"/>
            <a:ext cx="1368152"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帰る</a:t>
            </a:r>
            <a:endParaRPr lang="ja-JP" altLang="en-US" sz="4400" dirty="0"/>
          </a:p>
        </p:txBody>
      </p:sp>
      <p:sp>
        <p:nvSpPr>
          <p:cNvPr id="7" name="テキスト ボックス 6"/>
          <p:cNvSpPr txBox="1">
            <a:spLocks noChangeArrowheads="1"/>
          </p:cNvSpPr>
          <p:nvPr/>
        </p:nvSpPr>
        <p:spPr bwMode="auto">
          <a:xfrm>
            <a:off x="5508104" y="2708920"/>
            <a:ext cx="1368152"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怒る</a:t>
            </a:r>
            <a:endParaRPr lang="ja-JP" altLang="en-US" sz="4400" dirty="0"/>
          </a:p>
        </p:txBody>
      </p:sp>
      <p:sp>
        <p:nvSpPr>
          <p:cNvPr id="8" name="テキスト ボックス 7"/>
          <p:cNvSpPr txBox="1">
            <a:spLocks noChangeArrowheads="1"/>
          </p:cNvSpPr>
          <p:nvPr/>
        </p:nvSpPr>
        <p:spPr bwMode="auto">
          <a:xfrm>
            <a:off x="467544" y="3717032"/>
            <a:ext cx="1872208"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閉める</a:t>
            </a:r>
            <a:endParaRPr lang="ja-JP" altLang="en-US" sz="4400" dirty="0"/>
          </a:p>
        </p:txBody>
      </p:sp>
      <p:sp>
        <p:nvSpPr>
          <p:cNvPr id="9" name="テキスト ボックス 8"/>
          <p:cNvSpPr txBox="1">
            <a:spLocks noChangeArrowheads="1"/>
          </p:cNvSpPr>
          <p:nvPr/>
        </p:nvSpPr>
        <p:spPr bwMode="auto">
          <a:xfrm>
            <a:off x="2555776" y="3717032"/>
            <a:ext cx="1152128"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歩く</a:t>
            </a:r>
            <a:endParaRPr lang="ja-JP" altLang="en-US" sz="4400" dirty="0"/>
          </a:p>
        </p:txBody>
      </p:sp>
      <p:sp>
        <p:nvSpPr>
          <p:cNvPr id="10" name="テキスト ボックス 9"/>
          <p:cNvSpPr txBox="1">
            <a:spLocks noChangeArrowheads="1"/>
          </p:cNvSpPr>
          <p:nvPr/>
        </p:nvSpPr>
        <p:spPr bwMode="auto">
          <a:xfrm>
            <a:off x="7164288" y="2708920"/>
            <a:ext cx="1296144"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来る</a:t>
            </a:r>
            <a:endParaRPr lang="ja-JP" altLang="en-US" sz="4400" dirty="0"/>
          </a:p>
        </p:txBody>
      </p:sp>
      <p:sp>
        <p:nvSpPr>
          <p:cNvPr id="11" name="テキスト ボックス 10"/>
          <p:cNvSpPr txBox="1">
            <a:spLocks noChangeArrowheads="1"/>
          </p:cNvSpPr>
          <p:nvPr/>
        </p:nvSpPr>
        <p:spPr bwMode="auto">
          <a:xfrm>
            <a:off x="6804248" y="5733256"/>
            <a:ext cx="1872208" cy="646331"/>
          </a:xfrm>
          <a:prstGeom prst="rect">
            <a:avLst/>
          </a:prstGeom>
          <a:solidFill>
            <a:schemeClr val="bg1"/>
          </a:solidFill>
          <a:ln w="9525">
            <a:noFill/>
            <a:miter lim="800000"/>
            <a:headEnd/>
            <a:tailEnd/>
          </a:ln>
        </p:spPr>
        <p:txBody>
          <a:bodyPr wrap="square">
            <a:spAutoFit/>
          </a:bodyPr>
          <a:lstStyle/>
          <a:p>
            <a:r>
              <a:rPr lang="ja-JP" altLang="en-US" sz="3600" dirty="0" smtClean="0"/>
              <a:t>などなど</a:t>
            </a:r>
            <a:endParaRPr lang="ja-JP" altLang="en-US" sz="3600" dirty="0"/>
          </a:p>
        </p:txBody>
      </p:sp>
      <p:sp>
        <p:nvSpPr>
          <p:cNvPr id="12" name="テキスト ボックス 11"/>
          <p:cNvSpPr txBox="1">
            <a:spLocks noChangeArrowheads="1"/>
          </p:cNvSpPr>
          <p:nvPr/>
        </p:nvSpPr>
        <p:spPr bwMode="auto">
          <a:xfrm>
            <a:off x="3923928" y="3717032"/>
            <a:ext cx="1656184"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indent="92075"/>
            <a:r>
              <a:rPr lang="ja-JP" altLang="en-US" sz="4400" dirty="0" smtClean="0"/>
              <a:t>ひらく</a:t>
            </a:r>
            <a:endParaRPr lang="ja-JP" altLang="en-US" sz="4400" dirty="0"/>
          </a:p>
        </p:txBody>
      </p:sp>
      <p:sp>
        <p:nvSpPr>
          <p:cNvPr id="13" name="テキスト ボックス 12"/>
          <p:cNvSpPr txBox="1">
            <a:spLocks noChangeArrowheads="1"/>
          </p:cNvSpPr>
          <p:nvPr/>
        </p:nvSpPr>
        <p:spPr bwMode="auto">
          <a:xfrm>
            <a:off x="467544" y="4725144"/>
            <a:ext cx="1368152"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indent="92075"/>
            <a:r>
              <a:rPr lang="ja-JP" altLang="en-US" sz="4400" dirty="0" smtClean="0"/>
              <a:t>取る</a:t>
            </a:r>
            <a:endParaRPr lang="ja-JP" altLang="en-US" sz="4400" dirty="0"/>
          </a:p>
        </p:txBody>
      </p:sp>
      <p:sp>
        <p:nvSpPr>
          <p:cNvPr id="14" name="テキスト ボックス 13"/>
          <p:cNvSpPr txBox="1">
            <a:spLocks noChangeArrowheads="1"/>
          </p:cNvSpPr>
          <p:nvPr/>
        </p:nvSpPr>
        <p:spPr bwMode="auto">
          <a:xfrm>
            <a:off x="2051720" y="4725144"/>
            <a:ext cx="1224136"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引く</a:t>
            </a:r>
            <a:endParaRPr lang="ja-JP" altLang="en-US" sz="4400" dirty="0"/>
          </a:p>
        </p:txBody>
      </p:sp>
      <p:sp>
        <p:nvSpPr>
          <p:cNvPr id="15" name="テキスト ボックス 14"/>
          <p:cNvSpPr txBox="1">
            <a:spLocks noChangeArrowheads="1"/>
          </p:cNvSpPr>
          <p:nvPr/>
        </p:nvSpPr>
        <p:spPr bwMode="auto">
          <a:xfrm>
            <a:off x="7236296" y="3717032"/>
            <a:ext cx="1224136"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脱ぐ</a:t>
            </a:r>
            <a:endParaRPr lang="ja-JP" altLang="en-US" sz="4400" dirty="0"/>
          </a:p>
        </p:txBody>
      </p:sp>
      <p:sp>
        <p:nvSpPr>
          <p:cNvPr id="16" name="テキスト ボックス 15"/>
          <p:cNvSpPr txBox="1">
            <a:spLocks noChangeArrowheads="1"/>
          </p:cNvSpPr>
          <p:nvPr/>
        </p:nvSpPr>
        <p:spPr bwMode="auto">
          <a:xfrm>
            <a:off x="5796136" y="3717032"/>
            <a:ext cx="1224136"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聞く</a:t>
            </a:r>
            <a:endParaRPr lang="ja-JP" altLang="en-US" sz="4400" dirty="0"/>
          </a:p>
        </p:txBody>
      </p:sp>
      <p:sp>
        <p:nvSpPr>
          <p:cNvPr id="17" name="テキスト ボックス 16"/>
          <p:cNvSpPr txBox="1">
            <a:spLocks noChangeArrowheads="1"/>
          </p:cNvSpPr>
          <p:nvPr/>
        </p:nvSpPr>
        <p:spPr bwMode="auto">
          <a:xfrm>
            <a:off x="3491880" y="4725144"/>
            <a:ext cx="1296144"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話す</a:t>
            </a:r>
            <a:endParaRPr lang="ja-JP" altLang="en-US" sz="4400" dirty="0"/>
          </a:p>
        </p:txBody>
      </p:sp>
      <p:sp>
        <p:nvSpPr>
          <p:cNvPr id="18" name="テキスト ボックス 17"/>
          <p:cNvSpPr txBox="1">
            <a:spLocks noChangeArrowheads="1"/>
          </p:cNvSpPr>
          <p:nvPr/>
        </p:nvSpPr>
        <p:spPr bwMode="auto">
          <a:xfrm>
            <a:off x="4932040" y="4725144"/>
            <a:ext cx="1800200"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考える</a:t>
            </a:r>
            <a:endParaRPr lang="ja-JP" altLang="en-US" sz="4400" dirty="0"/>
          </a:p>
        </p:txBody>
      </p:sp>
      <p:sp>
        <p:nvSpPr>
          <p:cNvPr id="19" name="テキスト ボックス 18"/>
          <p:cNvSpPr txBox="1">
            <a:spLocks noChangeArrowheads="1"/>
          </p:cNvSpPr>
          <p:nvPr/>
        </p:nvSpPr>
        <p:spPr bwMode="auto">
          <a:xfrm>
            <a:off x="6876256" y="4725144"/>
            <a:ext cx="1835696"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つける</a:t>
            </a:r>
            <a:endParaRPr lang="ja-JP"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テキスト ボックス 7"/>
          <p:cNvSpPr txBox="1">
            <a:spLocks noChangeArrowheads="1"/>
          </p:cNvSpPr>
          <p:nvPr/>
        </p:nvSpPr>
        <p:spPr bwMode="auto">
          <a:xfrm>
            <a:off x="395536" y="260648"/>
            <a:ext cx="4752528" cy="646331"/>
          </a:xfrm>
          <a:prstGeom prst="rect">
            <a:avLst/>
          </a:prstGeom>
          <a:noFill/>
          <a:ln w="9525">
            <a:noFill/>
            <a:miter lim="800000"/>
            <a:headEnd/>
            <a:tailEnd/>
          </a:ln>
        </p:spPr>
        <p:txBody>
          <a:bodyPr wrap="square">
            <a:spAutoFit/>
          </a:bodyPr>
          <a:lstStyle/>
          <a:p>
            <a:r>
              <a:rPr lang="ja-JP" altLang="en-US" sz="3600" dirty="0" smtClean="0"/>
              <a:t>さまざまな問題とは・・</a:t>
            </a:r>
            <a:endParaRPr lang="ja-JP" altLang="en-US" sz="3600" dirty="0"/>
          </a:p>
        </p:txBody>
      </p:sp>
      <p:sp>
        <p:nvSpPr>
          <p:cNvPr id="7" name="テキスト ボックス 4"/>
          <p:cNvSpPr txBox="1">
            <a:spLocks noChangeArrowheads="1"/>
          </p:cNvSpPr>
          <p:nvPr/>
        </p:nvSpPr>
        <p:spPr bwMode="auto">
          <a:xfrm>
            <a:off x="323528" y="1412776"/>
            <a:ext cx="532859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動詞の語彙が増えない</a:t>
            </a:r>
            <a:endParaRPr lang="ja-JP" altLang="en-US" sz="4000" dirty="0"/>
          </a:p>
        </p:txBody>
      </p:sp>
      <p:sp>
        <p:nvSpPr>
          <p:cNvPr id="8" name="テキスト ボックス 4"/>
          <p:cNvSpPr txBox="1">
            <a:spLocks noChangeArrowheads="1"/>
          </p:cNvSpPr>
          <p:nvPr/>
        </p:nvSpPr>
        <p:spPr bwMode="auto">
          <a:xfrm>
            <a:off x="3347864" y="2492896"/>
            <a:ext cx="532859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動詞の使い方が不適切</a:t>
            </a:r>
            <a:endParaRPr lang="ja-JP" altLang="en-US" sz="4000" dirty="0"/>
          </a:p>
        </p:txBody>
      </p:sp>
      <p:sp>
        <p:nvSpPr>
          <p:cNvPr id="9" name="テキスト ボックス 4"/>
          <p:cNvSpPr txBox="1">
            <a:spLocks noChangeArrowheads="1"/>
          </p:cNvSpPr>
          <p:nvPr/>
        </p:nvSpPr>
        <p:spPr bwMode="auto">
          <a:xfrm>
            <a:off x="323528" y="3717032"/>
            <a:ext cx="7992888"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動詞を限られた表現でしか使えない</a:t>
            </a:r>
            <a:endParaRPr lang="ja-JP" altLang="en-US" sz="4000" dirty="0"/>
          </a:p>
        </p:txBody>
      </p:sp>
      <p:sp>
        <p:nvSpPr>
          <p:cNvPr id="12" name="テキスト ボックス 4"/>
          <p:cNvSpPr txBox="1">
            <a:spLocks noChangeArrowheads="1"/>
          </p:cNvSpPr>
          <p:nvPr/>
        </p:nvSpPr>
        <p:spPr bwMode="auto">
          <a:xfrm>
            <a:off x="3635896" y="4941168"/>
            <a:ext cx="5112568"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動詞を正しく書けない</a:t>
            </a:r>
            <a:endParaRPr lang="ja-JP" altLang="en-US" sz="4000" dirty="0"/>
          </a:p>
        </p:txBody>
      </p:sp>
      <p:sp>
        <p:nvSpPr>
          <p:cNvPr id="11" name="テキスト ボックス 10"/>
          <p:cNvSpPr txBox="1">
            <a:spLocks noChangeArrowheads="1"/>
          </p:cNvSpPr>
          <p:nvPr/>
        </p:nvSpPr>
        <p:spPr bwMode="auto">
          <a:xfrm>
            <a:off x="7236296" y="5872916"/>
            <a:ext cx="1656184" cy="584775"/>
          </a:xfrm>
          <a:prstGeom prst="rect">
            <a:avLst/>
          </a:prstGeom>
          <a:noFill/>
          <a:ln w="9525">
            <a:noFill/>
            <a:miter lim="800000"/>
            <a:headEnd/>
            <a:tailEnd/>
          </a:ln>
        </p:spPr>
        <p:txBody>
          <a:bodyPr wrap="square">
            <a:spAutoFit/>
          </a:bodyPr>
          <a:lstStyle/>
          <a:p>
            <a:r>
              <a:rPr lang="ja-JP" altLang="en-US" sz="3200" dirty="0" smtClean="0"/>
              <a:t>などなど</a:t>
            </a:r>
            <a:endParaRPr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683568" y="260648"/>
            <a:ext cx="8064896" cy="707886"/>
          </a:xfrm>
          <a:prstGeom prst="rect">
            <a:avLst/>
          </a:prstGeom>
          <a:solidFill>
            <a:srgbClr val="CCFFFF"/>
          </a:solidFill>
          <a:ln w="9525">
            <a:noFill/>
            <a:miter lim="800000"/>
            <a:headEnd/>
            <a:tailEnd/>
          </a:ln>
        </p:spPr>
        <p:txBody>
          <a:bodyPr wrap="square">
            <a:spAutoFit/>
          </a:bodyPr>
          <a:lstStyle/>
          <a:p>
            <a:r>
              <a:rPr lang="ja-JP" altLang="en-US" sz="4000" dirty="0" smtClean="0"/>
              <a:t>なぜ、これらの語が、入っていない</a:t>
            </a:r>
            <a:r>
              <a:rPr lang="ja-JP" altLang="en-US" sz="4000" dirty="0"/>
              <a:t>か</a:t>
            </a:r>
            <a:endParaRPr lang="en-US" altLang="ja-JP" sz="4000" dirty="0" smtClean="0"/>
          </a:p>
        </p:txBody>
      </p:sp>
      <p:sp>
        <p:nvSpPr>
          <p:cNvPr id="5" name="テキスト ボックス 4"/>
          <p:cNvSpPr txBox="1">
            <a:spLocks noChangeArrowheads="1"/>
          </p:cNvSpPr>
          <p:nvPr/>
        </p:nvSpPr>
        <p:spPr bwMode="auto">
          <a:xfrm>
            <a:off x="1979712" y="1484784"/>
            <a:ext cx="5184576" cy="769441"/>
          </a:xfrm>
          <a:prstGeom prst="rect">
            <a:avLst/>
          </a:prstGeom>
          <a:solidFill>
            <a:srgbClr val="FFFF66"/>
          </a:solidFill>
          <a:ln w="9525">
            <a:noFill/>
            <a:miter lim="800000"/>
            <a:headEnd/>
            <a:tailEnd/>
          </a:ln>
          <a:effectLst>
            <a:glow rad="101600">
              <a:schemeClr val="accent2">
                <a:satMod val="175000"/>
                <a:alpha val="40000"/>
              </a:schemeClr>
            </a:glow>
          </a:effectLst>
        </p:spPr>
        <p:txBody>
          <a:bodyPr wrap="square">
            <a:spAutoFit/>
          </a:bodyPr>
          <a:lstStyle/>
          <a:p>
            <a:r>
              <a:rPr lang="ja-JP" altLang="en-US" sz="4000" dirty="0" smtClean="0"/>
              <a:t>　</a:t>
            </a:r>
            <a:r>
              <a:rPr lang="ja-JP" altLang="en-US" sz="4400" dirty="0" smtClean="0"/>
              <a:t>絵で表しにくいから</a:t>
            </a:r>
            <a:endParaRPr lang="en-US" altLang="ja-JP" sz="4400" dirty="0" smtClean="0"/>
          </a:p>
        </p:txBody>
      </p:sp>
      <p:sp>
        <p:nvSpPr>
          <p:cNvPr id="6" name="下矢印 5"/>
          <p:cNvSpPr/>
          <p:nvPr/>
        </p:nvSpPr>
        <p:spPr>
          <a:xfrm>
            <a:off x="4283968" y="1052736"/>
            <a:ext cx="576064" cy="36004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a:spLocks noChangeArrowheads="1"/>
          </p:cNvSpPr>
          <p:nvPr/>
        </p:nvSpPr>
        <p:spPr bwMode="auto">
          <a:xfrm>
            <a:off x="1115616" y="2348880"/>
            <a:ext cx="7200800" cy="646331"/>
          </a:xfrm>
          <a:prstGeom prst="rect">
            <a:avLst/>
          </a:prstGeom>
          <a:noFill/>
          <a:ln w="9525">
            <a:noFill/>
            <a:miter lim="800000"/>
            <a:headEnd/>
            <a:tailEnd/>
          </a:ln>
        </p:spPr>
        <p:txBody>
          <a:bodyPr wrap="square">
            <a:spAutoFit/>
          </a:bodyPr>
          <a:lstStyle/>
          <a:p>
            <a:r>
              <a:rPr lang="ja-JP" altLang="en-US" sz="3600" dirty="0" smtClean="0"/>
              <a:t>絵にしにくい動詞をタイプ分けすると</a:t>
            </a:r>
            <a:endParaRPr lang="en-US" altLang="ja-JP" sz="4000" dirty="0" smtClean="0"/>
          </a:p>
        </p:txBody>
      </p:sp>
      <p:sp>
        <p:nvSpPr>
          <p:cNvPr id="8" name="テキスト ボックス 7"/>
          <p:cNvSpPr txBox="1">
            <a:spLocks noChangeArrowheads="1"/>
          </p:cNvSpPr>
          <p:nvPr/>
        </p:nvSpPr>
        <p:spPr bwMode="auto">
          <a:xfrm>
            <a:off x="467544" y="3068960"/>
            <a:ext cx="4752528" cy="646331"/>
          </a:xfrm>
          <a:prstGeom prst="rect">
            <a:avLst/>
          </a:prstGeom>
          <a:solidFill>
            <a:srgbClr val="CCFF99">
              <a:alpha val="52941"/>
            </a:srgbClr>
          </a:solidFill>
          <a:ln w="9525">
            <a:solidFill>
              <a:schemeClr val="tx2"/>
            </a:solidFill>
            <a:miter lim="800000"/>
            <a:headEnd/>
            <a:tailEnd/>
          </a:ln>
        </p:spPr>
        <p:txBody>
          <a:bodyPr wrap="square">
            <a:spAutoFit/>
          </a:bodyPr>
          <a:lstStyle/>
          <a:p>
            <a:r>
              <a:rPr lang="ja-JP" altLang="en-US" sz="3600" dirty="0" smtClean="0"/>
              <a:t>出る・入る・来る・開ける</a:t>
            </a:r>
            <a:endParaRPr lang="ja-JP" altLang="en-US" sz="3600" dirty="0"/>
          </a:p>
        </p:txBody>
      </p:sp>
      <p:sp>
        <p:nvSpPr>
          <p:cNvPr id="9" name="テキスト ボックス 8"/>
          <p:cNvSpPr txBox="1">
            <a:spLocks noChangeArrowheads="1"/>
          </p:cNvSpPr>
          <p:nvPr/>
        </p:nvSpPr>
        <p:spPr bwMode="auto">
          <a:xfrm>
            <a:off x="467544" y="4509120"/>
            <a:ext cx="4752528" cy="646331"/>
          </a:xfrm>
          <a:prstGeom prst="rect">
            <a:avLst/>
          </a:prstGeom>
          <a:solidFill>
            <a:srgbClr val="CCFF99">
              <a:alpha val="52941"/>
            </a:srgbClr>
          </a:solidFill>
          <a:ln w="9525">
            <a:solidFill>
              <a:schemeClr val="tx2"/>
            </a:solidFill>
            <a:miter lim="800000"/>
            <a:headEnd/>
            <a:tailEnd/>
          </a:ln>
        </p:spPr>
        <p:txBody>
          <a:bodyPr wrap="square">
            <a:spAutoFit/>
          </a:bodyPr>
          <a:lstStyle/>
          <a:p>
            <a:r>
              <a:rPr lang="ja-JP" altLang="en-US" sz="3600" dirty="0" smtClean="0"/>
              <a:t>脱ぐ・着る・乗る・降りる</a:t>
            </a:r>
            <a:endParaRPr lang="ja-JP" altLang="en-US" sz="3600" dirty="0"/>
          </a:p>
        </p:txBody>
      </p:sp>
      <p:sp>
        <p:nvSpPr>
          <p:cNvPr id="10" name="テキスト ボックス 9"/>
          <p:cNvSpPr txBox="1">
            <a:spLocks noChangeArrowheads="1"/>
          </p:cNvSpPr>
          <p:nvPr/>
        </p:nvSpPr>
        <p:spPr bwMode="auto">
          <a:xfrm>
            <a:off x="467544" y="3789040"/>
            <a:ext cx="4752528" cy="646331"/>
          </a:xfrm>
          <a:prstGeom prst="rect">
            <a:avLst/>
          </a:prstGeom>
          <a:solidFill>
            <a:srgbClr val="CCFF99">
              <a:alpha val="52941"/>
            </a:srgbClr>
          </a:solidFill>
          <a:ln w="9525">
            <a:solidFill>
              <a:schemeClr val="tx2"/>
            </a:solidFill>
            <a:miter lim="800000"/>
            <a:headEnd/>
            <a:tailEnd/>
          </a:ln>
        </p:spPr>
        <p:txBody>
          <a:bodyPr wrap="square">
            <a:spAutoFit/>
          </a:bodyPr>
          <a:lstStyle/>
          <a:p>
            <a:r>
              <a:rPr lang="ja-JP" altLang="en-US" sz="3600" dirty="0" smtClean="0"/>
              <a:t>歩く・待つ・見る・聞く</a:t>
            </a:r>
            <a:endParaRPr lang="ja-JP" altLang="en-US" sz="3600" dirty="0"/>
          </a:p>
        </p:txBody>
      </p:sp>
      <p:sp>
        <p:nvSpPr>
          <p:cNvPr id="11" name="テキスト ボックス 10"/>
          <p:cNvSpPr txBox="1">
            <a:spLocks noChangeArrowheads="1"/>
          </p:cNvSpPr>
          <p:nvPr/>
        </p:nvSpPr>
        <p:spPr bwMode="auto">
          <a:xfrm>
            <a:off x="467544" y="5229201"/>
            <a:ext cx="4752528" cy="646331"/>
          </a:xfrm>
          <a:prstGeom prst="rect">
            <a:avLst/>
          </a:prstGeom>
          <a:solidFill>
            <a:srgbClr val="CCFF99">
              <a:alpha val="52941"/>
            </a:srgbClr>
          </a:solidFill>
          <a:ln w="9525">
            <a:solidFill>
              <a:schemeClr val="tx2"/>
            </a:solidFill>
            <a:miter lim="800000"/>
            <a:headEnd/>
            <a:tailEnd/>
          </a:ln>
        </p:spPr>
        <p:txBody>
          <a:bodyPr wrap="square">
            <a:spAutoFit/>
          </a:bodyPr>
          <a:lstStyle/>
          <a:p>
            <a:r>
              <a:rPr lang="ja-JP" altLang="en-US" sz="3600" dirty="0" smtClean="0"/>
              <a:t>喜ぶ・怒る・驚く</a:t>
            </a:r>
            <a:endParaRPr lang="ja-JP" altLang="en-US" sz="3600" dirty="0"/>
          </a:p>
        </p:txBody>
      </p:sp>
      <p:sp>
        <p:nvSpPr>
          <p:cNvPr id="12" name="テキスト ボックス 11"/>
          <p:cNvSpPr txBox="1">
            <a:spLocks noChangeArrowheads="1"/>
          </p:cNvSpPr>
          <p:nvPr/>
        </p:nvSpPr>
        <p:spPr bwMode="auto">
          <a:xfrm>
            <a:off x="467544" y="5949280"/>
            <a:ext cx="4752528" cy="646331"/>
          </a:xfrm>
          <a:prstGeom prst="rect">
            <a:avLst/>
          </a:prstGeom>
          <a:solidFill>
            <a:srgbClr val="CCFF99">
              <a:alpha val="52941"/>
            </a:srgbClr>
          </a:solidFill>
          <a:ln w="9525">
            <a:solidFill>
              <a:schemeClr val="tx2"/>
            </a:solidFill>
            <a:miter lim="800000"/>
            <a:headEnd/>
            <a:tailEnd/>
          </a:ln>
        </p:spPr>
        <p:txBody>
          <a:bodyPr wrap="square">
            <a:spAutoFit/>
          </a:bodyPr>
          <a:lstStyle/>
          <a:p>
            <a:r>
              <a:rPr lang="ja-JP" altLang="en-US" sz="3600" dirty="0" smtClean="0"/>
              <a:t>取り出す・歩き出す</a:t>
            </a:r>
            <a:endParaRPr lang="ja-JP" altLang="en-US" sz="3600" dirty="0"/>
          </a:p>
        </p:txBody>
      </p:sp>
      <p:sp>
        <p:nvSpPr>
          <p:cNvPr id="13" name="テキスト ボックス 12"/>
          <p:cNvSpPr txBox="1">
            <a:spLocks noChangeArrowheads="1"/>
          </p:cNvSpPr>
          <p:nvPr/>
        </p:nvSpPr>
        <p:spPr bwMode="auto">
          <a:xfrm>
            <a:off x="5220072" y="3068960"/>
            <a:ext cx="3384376" cy="646331"/>
          </a:xfrm>
          <a:prstGeom prst="rect">
            <a:avLst/>
          </a:prstGeom>
          <a:solidFill>
            <a:srgbClr val="FFCC99"/>
          </a:solidFill>
          <a:ln w="9525">
            <a:noFill/>
            <a:miter lim="800000"/>
            <a:headEnd/>
            <a:tailEnd/>
          </a:ln>
          <a:effectLst>
            <a:softEdge rad="127000"/>
          </a:effectLst>
        </p:spPr>
        <p:txBody>
          <a:bodyPr wrap="square">
            <a:spAutoFit/>
          </a:bodyPr>
          <a:lstStyle/>
          <a:p>
            <a:r>
              <a:rPr lang="ja-JP" altLang="en-US" sz="3600" dirty="0" smtClean="0"/>
              <a:t>方向を持つ動詞</a:t>
            </a:r>
            <a:endParaRPr lang="ja-JP" altLang="en-US" sz="3600" dirty="0"/>
          </a:p>
        </p:txBody>
      </p:sp>
      <p:sp>
        <p:nvSpPr>
          <p:cNvPr id="14" name="テキスト ボックス 13"/>
          <p:cNvSpPr txBox="1">
            <a:spLocks noChangeArrowheads="1"/>
          </p:cNvSpPr>
          <p:nvPr/>
        </p:nvSpPr>
        <p:spPr bwMode="auto">
          <a:xfrm>
            <a:off x="5220072" y="4509120"/>
            <a:ext cx="3923928" cy="646331"/>
          </a:xfrm>
          <a:prstGeom prst="rect">
            <a:avLst/>
          </a:prstGeom>
          <a:solidFill>
            <a:srgbClr val="FFCC99"/>
          </a:solidFill>
          <a:ln w="9525">
            <a:noFill/>
            <a:miter lim="800000"/>
            <a:headEnd/>
            <a:tailEnd/>
          </a:ln>
          <a:effectLst>
            <a:softEdge rad="127000"/>
          </a:effectLst>
        </p:spPr>
        <p:txBody>
          <a:bodyPr wrap="square">
            <a:spAutoFit/>
          </a:bodyPr>
          <a:lstStyle/>
          <a:p>
            <a:r>
              <a:rPr lang="ja-JP" altLang="en-US" sz="3600" dirty="0" smtClean="0"/>
              <a:t>反対語のある動詞</a:t>
            </a:r>
            <a:endParaRPr lang="ja-JP" altLang="en-US" sz="3600" dirty="0"/>
          </a:p>
        </p:txBody>
      </p:sp>
      <p:sp>
        <p:nvSpPr>
          <p:cNvPr id="15" name="テキスト ボックス 14"/>
          <p:cNvSpPr txBox="1">
            <a:spLocks noChangeArrowheads="1"/>
          </p:cNvSpPr>
          <p:nvPr/>
        </p:nvSpPr>
        <p:spPr bwMode="auto">
          <a:xfrm>
            <a:off x="5220072" y="3789040"/>
            <a:ext cx="3672408" cy="646331"/>
          </a:xfrm>
          <a:prstGeom prst="rect">
            <a:avLst/>
          </a:prstGeom>
          <a:solidFill>
            <a:srgbClr val="FFCC99"/>
          </a:solidFill>
          <a:ln w="9525">
            <a:noFill/>
            <a:miter lim="800000"/>
            <a:headEnd/>
            <a:tailEnd/>
          </a:ln>
          <a:effectLst>
            <a:softEdge rad="127000"/>
          </a:effectLst>
        </p:spPr>
        <p:txBody>
          <a:bodyPr wrap="square">
            <a:spAutoFit/>
          </a:bodyPr>
          <a:lstStyle/>
          <a:p>
            <a:r>
              <a:rPr lang="ja-JP" altLang="en-US" sz="3600" dirty="0" smtClean="0"/>
              <a:t>状態を表す動詞</a:t>
            </a:r>
            <a:endParaRPr lang="ja-JP" altLang="en-US" sz="3600" dirty="0"/>
          </a:p>
        </p:txBody>
      </p:sp>
      <p:sp>
        <p:nvSpPr>
          <p:cNvPr id="16" name="テキスト ボックス 15"/>
          <p:cNvSpPr txBox="1">
            <a:spLocks noChangeArrowheads="1"/>
          </p:cNvSpPr>
          <p:nvPr/>
        </p:nvSpPr>
        <p:spPr bwMode="auto">
          <a:xfrm>
            <a:off x="5220072" y="5949280"/>
            <a:ext cx="2376264" cy="646331"/>
          </a:xfrm>
          <a:prstGeom prst="rect">
            <a:avLst/>
          </a:prstGeom>
          <a:solidFill>
            <a:srgbClr val="FFCC99"/>
          </a:solidFill>
          <a:ln w="9525">
            <a:noFill/>
            <a:miter lim="800000"/>
            <a:headEnd/>
            <a:tailEnd/>
          </a:ln>
          <a:effectLst>
            <a:softEdge rad="127000"/>
          </a:effectLst>
        </p:spPr>
        <p:txBody>
          <a:bodyPr wrap="square">
            <a:spAutoFit/>
          </a:bodyPr>
          <a:lstStyle/>
          <a:p>
            <a:r>
              <a:rPr lang="ja-JP" altLang="en-US" sz="3600" dirty="0" smtClean="0"/>
              <a:t>複合動詞</a:t>
            </a:r>
            <a:endParaRPr lang="ja-JP" altLang="en-US" sz="3600" dirty="0"/>
          </a:p>
        </p:txBody>
      </p:sp>
      <p:sp>
        <p:nvSpPr>
          <p:cNvPr id="18" name="テキスト ボックス 17"/>
          <p:cNvSpPr txBox="1">
            <a:spLocks noChangeArrowheads="1"/>
          </p:cNvSpPr>
          <p:nvPr/>
        </p:nvSpPr>
        <p:spPr bwMode="auto">
          <a:xfrm>
            <a:off x="5220072" y="5229200"/>
            <a:ext cx="3672408" cy="646331"/>
          </a:xfrm>
          <a:prstGeom prst="rect">
            <a:avLst/>
          </a:prstGeom>
          <a:solidFill>
            <a:srgbClr val="FFCC99"/>
          </a:solidFill>
          <a:ln w="9525">
            <a:noFill/>
            <a:miter lim="800000"/>
            <a:headEnd/>
            <a:tailEnd/>
          </a:ln>
          <a:effectLst>
            <a:softEdge rad="127000"/>
          </a:effectLst>
        </p:spPr>
        <p:txBody>
          <a:bodyPr wrap="square">
            <a:spAutoFit/>
          </a:bodyPr>
          <a:lstStyle/>
          <a:p>
            <a:r>
              <a:rPr lang="ja-JP" altLang="en-US" sz="3600" dirty="0" smtClean="0"/>
              <a:t>心理を表す動詞</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dissolv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dissolv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755576" y="332656"/>
            <a:ext cx="7920880" cy="646331"/>
          </a:xfrm>
          <a:prstGeom prst="rect">
            <a:avLst/>
          </a:prstGeom>
          <a:solidFill>
            <a:srgbClr val="CCFF99"/>
          </a:solidFill>
          <a:ln w="9525">
            <a:noFill/>
            <a:miter lim="800000"/>
            <a:headEnd/>
            <a:tailEnd/>
          </a:ln>
        </p:spPr>
        <p:txBody>
          <a:bodyPr wrap="square">
            <a:spAutoFit/>
          </a:bodyPr>
          <a:lstStyle/>
          <a:p>
            <a:r>
              <a:rPr lang="ja-JP" altLang="en-US" sz="3600" dirty="0" smtClean="0"/>
              <a:t>　なぜこれらの動詞が絵カードにないか</a:t>
            </a:r>
            <a:endParaRPr lang="ja-JP" altLang="en-US" sz="3600" dirty="0"/>
          </a:p>
        </p:txBody>
      </p:sp>
      <p:sp>
        <p:nvSpPr>
          <p:cNvPr id="5" name="テキスト ボックス 4"/>
          <p:cNvSpPr txBox="1">
            <a:spLocks noChangeArrowheads="1"/>
          </p:cNvSpPr>
          <p:nvPr/>
        </p:nvSpPr>
        <p:spPr bwMode="auto">
          <a:xfrm>
            <a:off x="1403648" y="5085184"/>
            <a:ext cx="6336704" cy="646331"/>
          </a:xfrm>
          <a:prstGeom prst="rect">
            <a:avLst/>
          </a:prstGeom>
          <a:solidFill>
            <a:srgbClr val="CCFFFF"/>
          </a:solidFill>
          <a:ln w="9525">
            <a:solidFill>
              <a:schemeClr val="tx1"/>
            </a:solidFill>
            <a:miter lim="800000"/>
            <a:headEnd/>
            <a:tailEnd/>
          </a:ln>
          <a:effectLst>
            <a:glow rad="139700">
              <a:schemeClr val="accent2">
                <a:satMod val="175000"/>
                <a:alpha val="40000"/>
              </a:schemeClr>
            </a:glow>
          </a:effectLst>
        </p:spPr>
        <p:txBody>
          <a:bodyPr wrap="square">
            <a:spAutoFit/>
          </a:bodyPr>
          <a:lstStyle/>
          <a:p>
            <a:r>
              <a:rPr lang="ja-JP" altLang="en-US" sz="3600" b="1" dirty="0" smtClean="0">
                <a:solidFill>
                  <a:srgbClr val="C00000"/>
                </a:solidFill>
              </a:rPr>
              <a:t>　！</a:t>
            </a:r>
            <a:r>
              <a:rPr lang="ja-JP" altLang="en-US" sz="3600" dirty="0" smtClean="0"/>
              <a:t>静止した絵で表現しずらい</a:t>
            </a:r>
            <a:endParaRPr lang="ja-JP" altLang="en-US" sz="3600" dirty="0"/>
          </a:p>
        </p:txBody>
      </p:sp>
      <p:sp>
        <p:nvSpPr>
          <p:cNvPr id="6" name="テキスト ボックス 5"/>
          <p:cNvSpPr txBox="1">
            <a:spLocks noChangeArrowheads="1"/>
          </p:cNvSpPr>
          <p:nvPr/>
        </p:nvSpPr>
        <p:spPr bwMode="auto">
          <a:xfrm>
            <a:off x="251520" y="1268760"/>
            <a:ext cx="2016224" cy="1200329"/>
          </a:xfrm>
          <a:prstGeom prst="rect">
            <a:avLst/>
          </a:prstGeom>
          <a:solidFill>
            <a:srgbClr val="FFCC99">
              <a:alpha val="74118"/>
            </a:srgbClr>
          </a:solidFill>
          <a:ln w="9525">
            <a:noFill/>
            <a:miter lim="800000"/>
            <a:headEnd/>
            <a:tailEnd/>
          </a:ln>
          <a:effectLst>
            <a:softEdge rad="127000"/>
          </a:effectLst>
        </p:spPr>
        <p:txBody>
          <a:bodyPr wrap="square">
            <a:spAutoFit/>
          </a:bodyPr>
          <a:lstStyle/>
          <a:p>
            <a:r>
              <a:rPr lang="ja-JP" altLang="en-US" sz="3600" dirty="0" smtClean="0"/>
              <a:t>方向を</a:t>
            </a:r>
            <a:endParaRPr lang="en-US" altLang="ja-JP" sz="3600" dirty="0" smtClean="0"/>
          </a:p>
          <a:p>
            <a:r>
              <a:rPr lang="ja-JP" altLang="en-US" sz="3600" dirty="0" smtClean="0"/>
              <a:t>持つ動詞</a:t>
            </a:r>
            <a:endParaRPr lang="ja-JP" altLang="en-US" sz="3600" dirty="0"/>
          </a:p>
        </p:txBody>
      </p:sp>
      <p:sp>
        <p:nvSpPr>
          <p:cNvPr id="7" name="テキスト ボックス 6"/>
          <p:cNvSpPr txBox="1">
            <a:spLocks noChangeArrowheads="1"/>
          </p:cNvSpPr>
          <p:nvPr/>
        </p:nvSpPr>
        <p:spPr bwMode="auto">
          <a:xfrm>
            <a:off x="2411760" y="1268760"/>
            <a:ext cx="2016224" cy="1200329"/>
          </a:xfrm>
          <a:prstGeom prst="rect">
            <a:avLst/>
          </a:prstGeom>
          <a:solidFill>
            <a:srgbClr val="FFCC99">
              <a:alpha val="74118"/>
            </a:srgbClr>
          </a:solidFill>
          <a:ln w="9525">
            <a:noFill/>
            <a:miter lim="800000"/>
            <a:headEnd/>
            <a:tailEnd/>
          </a:ln>
          <a:effectLst>
            <a:softEdge rad="127000"/>
          </a:effectLst>
        </p:spPr>
        <p:txBody>
          <a:bodyPr wrap="square">
            <a:spAutoFit/>
          </a:bodyPr>
          <a:lstStyle/>
          <a:p>
            <a:r>
              <a:rPr lang="ja-JP" altLang="en-US" sz="3600" dirty="0" smtClean="0"/>
              <a:t>状態を</a:t>
            </a:r>
            <a:endParaRPr lang="en-US" altLang="ja-JP" sz="3600" dirty="0" smtClean="0"/>
          </a:p>
          <a:p>
            <a:r>
              <a:rPr lang="ja-JP" altLang="en-US" sz="3600" dirty="0" smtClean="0"/>
              <a:t>表す動詞</a:t>
            </a:r>
            <a:endParaRPr lang="ja-JP" altLang="en-US" sz="3600" dirty="0"/>
          </a:p>
        </p:txBody>
      </p:sp>
      <p:sp>
        <p:nvSpPr>
          <p:cNvPr id="8" name="テキスト ボックス 7"/>
          <p:cNvSpPr txBox="1">
            <a:spLocks noChangeArrowheads="1"/>
          </p:cNvSpPr>
          <p:nvPr/>
        </p:nvSpPr>
        <p:spPr bwMode="auto">
          <a:xfrm>
            <a:off x="4572000" y="1196752"/>
            <a:ext cx="2088232" cy="1200329"/>
          </a:xfrm>
          <a:prstGeom prst="rect">
            <a:avLst/>
          </a:prstGeom>
          <a:solidFill>
            <a:srgbClr val="FFCC99">
              <a:alpha val="74118"/>
            </a:srgbClr>
          </a:solidFill>
          <a:ln w="9525">
            <a:noFill/>
            <a:miter lim="800000"/>
            <a:headEnd/>
            <a:tailEnd/>
          </a:ln>
          <a:effectLst>
            <a:softEdge rad="127000"/>
          </a:effectLst>
        </p:spPr>
        <p:txBody>
          <a:bodyPr wrap="square">
            <a:spAutoFit/>
          </a:bodyPr>
          <a:lstStyle/>
          <a:p>
            <a:r>
              <a:rPr lang="ja-JP" altLang="en-US" sz="3600" dirty="0" smtClean="0"/>
              <a:t>反対語のある動詞</a:t>
            </a:r>
            <a:endParaRPr lang="ja-JP" altLang="en-US" sz="3600" dirty="0"/>
          </a:p>
        </p:txBody>
      </p:sp>
      <p:sp>
        <p:nvSpPr>
          <p:cNvPr id="9" name="テキスト ボックス 8"/>
          <p:cNvSpPr txBox="1">
            <a:spLocks noChangeArrowheads="1"/>
          </p:cNvSpPr>
          <p:nvPr/>
        </p:nvSpPr>
        <p:spPr bwMode="auto">
          <a:xfrm>
            <a:off x="6660232" y="1484784"/>
            <a:ext cx="2483768" cy="646331"/>
          </a:xfrm>
          <a:prstGeom prst="rect">
            <a:avLst/>
          </a:prstGeom>
          <a:solidFill>
            <a:srgbClr val="FFCC99">
              <a:alpha val="74118"/>
            </a:srgbClr>
          </a:solidFill>
          <a:ln w="9525">
            <a:noFill/>
            <a:miter lim="800000"/>
            <a:headEnd/>
            <a:tailEnd/>
          </a:ln>
          <a:effectLst>
            <a:softEdge rad="127000"/>
          </a:effectLst>
        </p:spPr>
        <p:txBody>
          <a:bodyPr wrap="square">
            <a:spAutoFit/>
          </a:bodyPr>
          <a:lstStyle/>
          <a:p>
            <a:r>
              <a:rPr lang="ja-JP" altLang="en-US" sz="3600" dirty="0" smtClean="0"/>
              <a:t>心理の動詞</a:t>
            </a:r>
            <a:endParaRPr lang="ja-JP" altLang="en-US" sz="3600" dirty="0"/>
          </a:p>
        </p:txBody>
      </p:sp>
      <p:sp>
        <p:nvSpPr>
          <p:cNvPr id="12" name="テキスト ボックス 11"/>
          <p:cNvSpPr txBox="1">
            <a:spLocks noChangeArrowheads="1"/>
          </p:cNvSpPr>
          <p:nvPr/>
        </p:nvSpPr>
        <p:spPr bwMode="auto">
          <a:xfrm>
            <a:off x="539552" y="2852936"/>
            <a:ext cx="8208912" cy="1200329"/>
          </a:xfrm>
          <a:prstGeom prst="rect">
            <a:avLst/>
          </a:prstGeom>
          <a:noFill/>
          <a:ln w="3175">
            <a:solidFill>
              <a:srgbClr val="FFC000"/>
            </a:solidFill>
            <a:miter lim="800000"/>
            <a:headEnd/>
            <a:tailEnd/>
          </a:ln>
          <a:effectLst>
            <a:glow rad="139700">
              <a:schemeClr val="accent2">
                <a:satMod val="175000"/>
                <a:alpha val="40000"/>
              </a:schemeClr>
            </a:glow>
          </a:effectLst>
        </p:spPr>
        <p:txBody>
          <a:bodyPr wrap="square">
            <a:spAutoFit/>
          </a:bodyPr>
          <a:lstStyle/>
          <a:p>
            <a:r>
              <a:rPr lang="ja-JP" altLang="en-US" sz="3600" dirty="0" smtClean="0">
                <a:solidFill>
                  <a:schemeClr val="accent4"/>
                </a:solidFill>
              </a:rPr>
              <a:t>　動作の方向や、時間の推移、</a:t>
            </a:r>
            <a:endParaRPr lang="en-US" altLang="ja-JP" sz="3600" dirty="0" smtClean="0">
              <a:solidFill>
                <a:schemeClr val="accent4"/>
              </a:solidFill>
            </a:endParaRPr>
          </a:p>
          <a:p>
            <a:r>
              <a:rPr lang="ja-JP" altLang="en-US" sz="3600" dirty="0" smtClean="0">
                <a:solidFill>
                  <a:schemeClr val="accent4"/>
                </a:solidFill>
              </a:rPr>
              <a:t>　　　　　　　　　　事物の状態、心の動き</a:t>
            </a:r>
            <a:endParaRPr lang="ja-JP" altLang="en-US" sz="3600" dirty="0"/>
          </a:p>
        </p:txBody>
      </p:sp>
      <p:cxnSp>
        <p:nvCxnSpPr>
          <p:cNvPr id="14" name="直線矢印コネクタ 13"/>
          <p:cNvCxnSpPr/>
          <p:nvPr/>
        </p:nvCxnSpPr>
        <p:spPr>
          <a:xfrm>
            <a:off x="1331640" y="2348880"/>
            <a:ext cx="504056" cy="43204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347864" y="2348880"/>
            <a:ext cx="144016" cy="43204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436096" y="2276872"/>
            <a:ext cx="0" cy="50405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7380312" y="2060848"/>
            <a:ext cx="216024" cy="7200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131840" y="4293096"/>
            <a:ext cx="2952328" cy="584775"/>
          </a:xfrm>
          <a:prstGeom prst="rect">
            <a:avLst/>
          </a:prstGeom>
          <a:noFill/>
        </p:spPr>
        <p:txBody>
          <a:bodyPr wrap="square" rtlCol="0">
            <a:spAutoFit/>
          </a:bodyPr>
          <a:lstStyle/>
          <a:p>
            <a:r>
              <a:rPr kumimoji="1" lang="ja-JP" altLang="en-US" sz="3200" dirty="0" smtClean="0"/>
              <a:t>これらのものは</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02"/>
          <p:cNvPicPr>
            <a:picLocks noChangeAspect="1" noChangeArrowheads="1"/>
          </p:cNvPicPr>
          <p:nvPr/>
        </p:nvPicPr>
        <p:blipFill>
          <a:blip r:embed="rId2" cstate="print"/>
          <a:srcRect/>
          <a:stretch>
            <a:fillRect/>
          </a:stretch>
        </p:blipFill>
        <p:spPr bwMode="auto">
          <a:xfrm>
            <a:off x="323528" y="1628800"/>
            <a:ext cx="1695873" cy="1440160"/>
          </a:xfrm>
          <a:prstGeom prst="rect">
            <a:avLst/>
          </a:prstGeom>
          <a:noFill/>
          <a:ln w="9525">
            <a:solidFill>
              <a:schemeClr val="accent4"/>
            </a:solidFill>
            <a:miter lim="800000"/>
            <a:headEnd/>
            <a:tailEnd/>
          </a:ln>
          <a:effectLst>
            <a:outerShdw blurRad="50800" dist="38100" dir="2700000" algn="tl" rotWithShape="0">
              <a:prstClr val="black">
                <a:alpha val="40000"/>
              </a:prstClr>
            </a:outerShdw>
          </a:effectLst>
        </p:spPr>
      </p:pic>
      <p:sp>
        <p:nvSpPr>
          <p:cNvPr id="5" name="テキスト ボックス 4"/>
          <p:cNvSpPr txBox="1">
            <a:spLocks noChangeArrowheads="1"/>
          </p:cNvSpPr>
          <p:nvPr/>
        </p:nvSpPr>
        <p:spPr bwMode="auto">
          <a:xfrm>
            <a:off x="2051720" y="1844824"/>
            <a:ext cx="2520280" cy="1077218"/>
          </a:xfrm>
          <a:prstGeom prst="rect">
            <a:avLst/>
          </a:prstGeom>
          <a:noFill/>
          <a:ln w="9525">
            <a:noFill/>
            <a:miter lim="800000"/>
            <a:headEnd/>
            <a:tailEnd/>
          </a:ln>
        </p:spPr>
        <p:txBody>
          <a:bodyPr wrap="square">
            <a:spAutoFit/>
          </a:bodyPr>
          <a:lstStyle/>
          <a:p>
            <a:r>
              <a:rPr lang="ja-JP" altLang="en-US" sz="3200" dirty="0" smtClean="0"/>
              <a:t>着てるの？　</a:t>
            </a:r>
            <a:endParaRPr lang="en-US" altLang="ja-JP" sz="3200" dirty="0" smtClean="0"/>
          </a:p>
          <a:p>
            <a:r>
              <a:rPr lang="ja-JP" altLang="en-US" sz="3200" dirty="0" smtClean="0"/>
              <a:t>脱いでるの？</a:t>
            </a:r>
            <a:endParaRPr lang="ja-JP" altLang="en-US" sz="3200" dirty="0"/>
          </a:p>
        </p:txBody>
      </p:sp>
      <p:pic>
        <p:nvPicPr>
          <p:cNvPr id="6" name="Picture 3" descr="049"/>
          <p:cNvPicPr>
            <a:picLocks noChangeAspect="1" noChangeArrowheads="1"/>
          </p:cNvPicPr>
          <p:nvPr/>
        </p:nvPicPr>
        <p:blipFill>
          <a:blip r:embed="rId3" cstate="print"/>
          <a:srcRect/>
          <a:stretch>
            <a:fillRect/>
          </a:stretch>
        </p:blipFill>
        <p:spPr bwMode="auto">
          <a:xfrm>
            <a:off x="4788024" y="1628800"/>
            <a:ext cx="1728192" cy="15121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8" name="テキスト ボックス 7"/>
          <p:cNvSpPr txBox="1">
            <a:spLocks noChangeArrowheads="1"/>
          </p:cNvSpPr>
          <p:nvPr/>
        </p:nvSpPr>
        <p:spPr bwMode="auto">
          <a:xfrm>
            <a:off x="6623720" y="1916832"/>
            <a:ext cx="2520280" cy="1077218"/>
          </a:xfrm>
          <a:prstGeom prst="rect">
            <a:avLst/>
          </a:prstGeom>
          <a:noFill/>
          <a:ln w="9525">
            <a:noFill/>
            <a:miter lim="800000"/>
            <a:headEnd/>
            <a:tailEnd/>
          </a:ln>
        </p:spPr>
        <p:txBody>
          <a:bodyPr wrap="square">
            <a:spAutoFit/>
          </a:bodyPr>
          <a:lstStyle/>
          <a:p>
            <a:r>
              <a:rPr lang="ja-JP" altLang="en-US" sz="3200" dirty="0" smtClean="0"/>
              <a:t>開けてるの</a:t>
            </a:r>
            <a:endParaRPr lang="en-US" altLang="ja-JP" sz="3200" dirty="0" smtClean="0"/>
          </a:p>
          <a:p>
            <a:r>
              <a:rPr lang="ja-JP" altLang="en-US" sz="3200" dirty="0" smtClean="0"/>
              <a:t>閉めてるの？</a:t>
            </a:r>
            <a:endParaRPr lang="ja-JP" altLang="en-US" sz="3200" dirty="0"/>
          </a:p>
        </p:txBody>
      </p:sp>
      <p:sp>
        <p:nvSpPr>
          <p:cNvPr id="10" name="テキスト ボックス 9"/>
          <p:cNvSpPr txBox="1">
            <a:spLocks noChangeArrowheads="1"/>
          </p:cNvSpPr>
          <p:nvPr/>
        </p:nvSpPr>
        <p:spPr bwMode="auto">
          <a:xfrm>
            <a:off x="467544" y="188640"/>
            <a:ext cx="8136904" cy="646331"/>
          </a:xfrm>
          <a:prstGeom prst="rect">
            <a:avLst/>
          </a:prstGeom>
          <a:solidFill>
            <a:srgbClr val="FFCC99">
              <a:alpha val="74118"/>
            </a:srgbClr>
          </a:solidFill>
          <a:ln w="9525">
            <a:noFill/>
            <a:miter lim="800000"/>
            <a:headEnd/>
            <a:tailEnd/>
          </a:ln>
          <a:effectLst>
            <a:softEdge rad="127000"/>
          </a:effectLst>
        </p:spPr>
        <p:txBody>
          <a:bodyPr wrap="square">
            <a:spAutoFit/>
          </a:bodyPr>
          <a:lstStyle/>
          <a:p>
            <a:r>
              <a:rPr lang="ja-JP" altLang="en-US" sz="3600" dirty="0" smtClean="0"/>
              <a:t>　１５０カードに採り上げているものでも・・</a:t>
            </a:r>
            <a:endParaRPr lang="ja-JP" altLang="en-US" sz="3600" dirty="0"/>
          </a:p>
        </p:txBody>
      </p:sp>
      <p:sp>
        <p:nvSpPr>
          <p:cNvPr id="13" name="テキスト ボックス 12"/>
          <p:cNvSpPr txBox="1">
            <a:spLocks noChangeArrowheads="1"/>
          </p:cNvSpPr>
          <p:nvPr/>
        </p:nvSpPr>
        <p:spPr bwMode="auto">
          <a:xfrm>
            <a:off x="683568" y="3356992"/>
            <a:ext cx="7920880" cy="646331"/>
          </a:xfrm>
          <a:prstGeom prst="rect">
            <a:avLst/>
          </a:prstGeom>
          <a:solidFill>
            <a:srgbClr val="FFCC99">
              <a:alpha val="74118"/>
            </a:srgbClr>
          </a:solidFill>
          <a:ln w="9525">
            <a:noFill/>
            <a:miter lim="800000"/>
            <a:headEnd/>
            <a:tailEnd/>
          </a:ln>
          <a:effectLst>
            <a:softEdge rad="127000"/>
          </a:effectLst>
        </p:spPr>
        <p:txBody>
          <a:bodyPr wrap="square">
            <a:spAutoFit/>
          </a:bodyPr>
          <a:lstStyle/>
          <a:p>
            <a:r>
              <a:rPr lang="ja-JP" altLang="en-US" sz="3600" dirty="0" smtClean="0"/>
              <a:t>　動詞を、絵で表現するには限界がある</a:t>
            </a:r>
            <a:endParaRPr lang="ja-JP" altLang="en-US" sz="3600" dirty="0"/>
          </a:p>
        </p:txBody>
      </p:sp>
      <p:sp>
        <p:nvSpPr>
          <p:cNvPr id="14" name="テキスト ボックス 13"/>
          <p:cNvSpPr txBox="1">
            <a:spLocks noChangeArrowheads="1"/>
          </p:cNvSpPr>
          <p:nvPr/>
        </p:nvSpPr>
        <p:spPr bwMode="auto">
          <a:xfrm>
            <a:off x="3059832" y="4005064"/>
            <a:ext cx="3168352" cy="646331"/>
          </a:xfrm>
          <a:prstGeom prst="rect">
            <a:avLst/>
          </a:prstGeom>
          <a:noFill/>
          <a:ln w="9525">
            <a:noFill/>
            <a:miter lim="800000"/>
            <a:headEnd/>
            <a:tailEnd/>
          </a:ln>
          <a:effectLst>
            <a:softEdge rad="127000"/>
          </a:effectLst>
        </p:spPr>
        <p:txBody>
          <a:bodyPr wrap="square">
            <a:spAutoFit/>
          </a:bodyPr>
          <a:lstStyle/>
          <a:p>
            <a:r>
              <a:rPr lang="ja-JP" altLang="en-US" sz="3600" dirty="0" smtClean="0"/>
              <a:t>そしてそれは・・</a:t>
            </a:r>
            <a:endParaRPr lang="ja-JP" altLang="en-US" sz="3600" dirty="0"/>
          </a:p>
        </p:txBody>
      </p:sp>
      <p:sp>
        <p:nvSpPr>
          <p:cNvPr id="15" name="テキスト ボックス 14"/>
          <p:cNvSpPr txBox="1">
            <a:spLocks noChangeArrowheads="1"/>
          </p:cNvSpPr>
          <p:nvPr/>
        </p:nvSpPr>
        <p:spPr bwMode="auto">
          <a:xfrm>
            <a:off x="395536" y="4653136"/>
            <a:ext cx="8424936" cy="1261884"/>
          </a:xfrm>
          <a:prstGeom prst="rect">
            <a:avLst/>
          </a:prstGeom>
          <a:solidFill>
            <a:srgbClr val="CCFFFF"/>
          </a:solidFill>
          <a:ln w="9525">
            <a:noFill/>
            <a:miter lim="800000"/>
            <a:headEnd/>
            <a:tailEnd/>
          </a:ln>
        </p:spPr>
        <p:txBody>
          <a:bodyPr wrap="square">
            <a:spAutoFit/>
          </a:bodyPr>
          <a:lstStyle/>
          <a:p>
            <a:r>
              <a:rPr lang="ja-JP" altLang="en-US" sz="3800" dirty="0" smtClean="0"/>
              <a:t>　子どもが生活の中で、</a:t>
            </a:r>
            <a:endParaRPr lang="en-US" altLang="ja-JP" sz="3800" dirty="0" smtClean="0"/>
          </a:p>
          <a:p>
            <a:r>
              <a:rPr lang="ja-JP" altLang="en-US" sz="3800" dirty="0" smtClean="0"/>
              <a:t>　　　　　　動詞の意味を推測する難しさ</a:t>
            </a:r>
            <a:endParaRPr lang="ja-JP" altLang="en-US" sz="3800" dirty="0"/>
          </a:p>
        </p:txBody>
      </p:sp>
      <p:sp>
        <p:nvSpPr>
          <p:cNvPr id="16" name="テキスト ボックス 15"/>
          <p:cNvSpPr txBox="1">
            <a:spLocks noChangeArrowheads="1"/>
          </p:cNvSpPr>
          <p:nvPr/>
        </p:nvSpPr>
        <p:spPr bwMode="auto">
          <a:xfrm>
            <a:off x="827584" y="5940569"/>
            <a:ext cx="3184512" cy="584775"/>
          </a:xfrm>
          <a:prstGeom prst="rect">
            <a:avLst/>
          </a:prstGeom>
          <a:noFill/>
          <a:ln w="9525">
            <a:noFill/>
            <a:miter lim="800000"/>
            <a:headEnd/>
            <a:tailEnd/>
          </a:ln>
          <a:effectLst>
            <a:softEdge rad="127000"/>
          </a:effectLst>
        </p:spPr>
        <p:txBody>
          <a:bodyPr wrap="square">
            <a:spAutoFit/>
          </a:bodyPr>
          <a:lstStyle/>
          <a:p>
            <a:r>
              <a:rPr lang="ja-JP" altLang="en-US" sz="3200" dirty="0" smtClean="0"/>
              <a:t>と、重なっている</a:t>
            </a:r>
            <a:endParaRPr lang="ja-JP" altLang="en-US" sz="3200" dirty="0"/>
          </a:p>
        </p:txBody>
      </p:sp>
      <p:sp>
        <p:nvSpPr>
          <p:cNvPr id="17" name="テキスト ボックス 16"/>
          <p:cNvSpPr txBox="1">
            <a:spLocks noChangeArrowheads="1"/>
          </p:cNvSpPr>
          <p:nvPr/>
        </p:nvSpPr>
        <p:spPr bwMode="auto">
          <a:xfrm>
            <a:off x="3923928" y="6021288"/>
            <a:ext cx="4896544" cy="461665"/>
          </a:xfrm>
          <a:prstGeom prst="rect">
            <a:avLst/>
          </a:prstGeom>
          <a:noFill/>
          <a:ln w="9525">
            <a:noFill/>
            <a:miter lim="800000"/>
            <a:headEnd/>
            <a:tailEnd/>
          </a:ln>
          <a:effectLst>
            <a:softEdge rad="127000"/>
          </a:effectLst>
        </p:spPr>
        <p:txBody>
          <a:bodyPr wrap="square">
            <a:spAutoFit/>
          </a:bodyPr>
          <a:lstStyle/>
          <a:p>
            <a:r>
              <a:rPr lang="ja-JP" altLang="en-US" sz="2400" b="1" dirty="0" smtClean="0"/>
              <a:t>☞　「動詞習得が難しい理由」</a:t>
            </a:r>
            <a:endParaRPr lang="ja-JP" altLang="en-US" sz="2400" b="1" dirty="0"/>
          </a:p>
        </p:txBody>
      </p:sp>
      <p:sp>
        <p:nvSpPr>
          <p:cNvPr id="18" name="テキスト ボックス 17"/>
          <p:cNvSpPr txBox="1">
            <a:spLocks noChangeArrowheads="1"/>
          </p:cNvSpPr>
          <p:nvPr/>
        </p:nvSpPr>
        <p:spPr bwMode="auto">
          <a:xfrm>
            <a:off x="523392" y="810908"/>
            <a:ext cx="1296144"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smtClean="0"/>
              <a:t>着る</a:t>
            </a:r>
            <a:endParaRPr lang="ja-JP" altLang="en-US" sz="4400" dirty="0"/>
          </a:p>
        </p:txBody>
      </p:sp>
      <p:sp>
        <p:nvSpPr>
          <p:cNvPr id="19" name="テキスト ボックス 18"/>
          <p:cNvSpPr txBox="1">
            <a:spLocks noChangeArrowheads="1"/>
          </p:cNvSpPr>
          <p:nvPr/>
        </p:nvSpPr>
        <p:spPr bwMode="auto">
          <a:xfrm>
            <a:off x="4788024" y="780822"/>
            <a:ext cx="1835696" cy="76944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400" dirty="0"/>
              <a:t>開</a:t>
            </a:r>
            <a:r>
              <a:rPr lang="ja-JP" altLang="en-US" sz="4400" dirty="0" smtClean="0"/>
              <a:t>ける</a:t>
            </a:r>
            <a:endParaRPr lang="ja-JP"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animBg="1"/>
      <p:bldP spid="14" grpId="0"/>
      <p:bldP spid="15" grpId="0" animBg="1"/>
      <p:bldP spid="16" grpId="0"/>
      <p:bldP spid="17" grpId="0"/>
      <p:bldP spid="18"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301208"/>
            <a:ext cx="9144000" cy="1556793"/>
          </a:xfrm>
          <a:prstGeom prst="rect">
            <a:avLst/>
          </a:prstGeom>
          <a:solidFill>
            <a:srgbClr val="FFCC6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a:spLocks noChangeArrowheads="1"/>
          </p:cNvSpPr>
          <p:nvPr/>
        </p:nvSpPr>
        <p:spPr bwMode="auto">
          <a:xfrm>
            <a:off x="1475656" y="188640"/>
            <a:ext cx="5760640" cy="646331"/>
          </a:xfrm>
          <a:prstGeom prst="rect">
            <a:avLst/>
          </a:prstGeom>
          <a:solidFill>
            <a:schemeClr val="bg1"/>
          </a:solidFill>
          <a:ln w="9525">
            <a:noFill/>
            <a:miter lim="800000"/>
            <a:headEnd/>
            <a:tailEnd/>
          </a:ln>
        </p:spPr>
        <p:txBody>
          <a:bodyPr wrap="square">
            <a:spAutoFit/>
          </a:bodyPr>
          <a:lstStyle/>
          <a:p>
            <a:r>
              <a:rPr lang="ja-JP" altLang="en-US" sz="3600" dirty="0" smtClean="0"/>
              <a:t>また、絵で表現された動作</a:t>
            </a:r>
            <a:r>
              <a:rPr lang="ja-JP" altLang="en-US" sz="3200" dirty="0" smtClean="0"/>
              <a:t>は</a:t>
            </a:r>
            <a:endParaRPr lang="ja-JP" altLang="en-US" sz="3200" dirty="0"/>
          </a:p>
        </p:txBody>
      </p:sp>
      <p:sp>
        <p:nvSpPr>
          <p:cNvPr id="5" name="テキスト ボックス 4"/>
          <p:cNvSpPr txBox="1">
            <a:spLocks noChangeArrowheads="1"/>
          </p:cNvSpPr>
          <p:nvPr/>
        </p:nvSpPr>
        <p:spPr bwMode="auto">
          <a:xfrm>
            <a:off x="683568" y="836712"/>
            <a:ext cx="7272808" cy="584775"/>
          </a:xfrm>
          <a:prstGeom prst="rect">
            <a:avLst/>
          </a:prstGeom>
          <a:noFill/>
          <a:ln w="9525">
            <a:noFill/>
            <a:miter lim="800000"/>
            <a:headEnd/>
            <a:tailEnd/>
          </a:ln>
        </p:spPr>
        <p:txBody>
          <a:bodyPr wrap="square">
            <a:spAutoFit/>
          </a:bodyPr>
          <a:lstStyle/>
          <a:p>
            <a:r>
              <a:rPr lang="ja-JP" altLang="en-US" sz="3200" dirty="0" smtClean="0">
                <a:solidFill>
                  <a:srgbClr val="FFC000"/>
                </a:solidFill>
              </a:rPr>
              <a:t>●</a:t>
            </a:r>
            <a:r>
              <a:rPr lang="ja-JP" altLang="en-US" sz="3200" dirty="0" smtClean="0"/>
              <a:t>動作の中での一場面を切り取ったもの</a:t>
            </a:r>
            <a:endParaRPr lang="ja-JP" altLang="en-US" sz="3200" dirty="0"/>
          </a:p>
        </p:txBody>
      </p:sp>
      <p:sp>
        <p:nvSpPr>
          <p:cNvPr id="6" name="テキスト ボックス 5"/>
          <p:cNvSpPr txBox="1">
            <a:spLocks noChangeArrowheads="1"/>
          </p:cNvSpPr>
          <p:nvPr/>
        </p:nvSpPr>
        <p:spPr bwMode="auto">
          <a:xfrm>
            <a:off x="683568" y="1412776"/>
            <a:ext cx="7357824" cy="584775"/>
          </a:xfrm>
          <a:prstGeom prst="rect">
            <a:avLst/>
          </a:prstGeom>
          <a:noFill/>
          <a:ln w="9525">
            <a:noFill/>
            <a:miter lim="800000"/>
            <a:headEnd/>
            <a:tailEnd/>
          </a:ln>
        </p:spPr>
        <p:txBody>
          <a:bodyPr wrap="square">
            <a:spAutoFit/>
          </a:bodyPr>
          <a:lstStyle/>
          <a:p>
            <a:r>
              <a:rPr lang="ja-JP" altLang="en-US" sz="3200" dirty="0" smtClean="0">
                <a:solidFill>
                  <a:srgbClr val="FFC000"/>
                </a:solidFill>
              </a:rPr>
              <a:t>●</a:t>
            </a:r>
            <a:r>
              <a:rPr lang="ja-JP" altLang="en-US" sz="3200" dirty="0" smtClean="0"/>
              <a:t>特定の状況だけを表したもの</a:t>
            </a:r>
            <a:endParaRPr lang="ja-JP" altLang="en-US" sz="3200" dirty="0"/>
          </a:p>
        </p:txBody>
      </p:sp>
      <p:sp>
        <p:nvSpPr>
          <p:cNvPr id="7" name="テキスト ボックス 6"/>
          <p:cNvSpPr txBox="1">
            <a:spLocks noChangeArrowheads="1"/>
          </p:cNvSpPr>
          <p:nvPr/>
        </p:nvSpPr>
        <p:spPr bwMode="auto">
          <a:xfrm>
            <a:off x="179512" y="2060848"/>
            <a:ext cx="8605464" cy="1569660"/>
          </a:xfrm>
          <a:prstGeom prst="rect">
            <a:avLst/>
          </a:prstGeom>
          <a:solidFill>
            <a:srgbClr val="FFCCFF"/>
          </a:solidFill>
          <a:ln w="9525">
            <a:noFill/>
            <a:miter lim="800000"/>
            <a:headEnd/>
            <a:tailEnd/>
          </a:ln>
          <a:effectLst>
            <a:softEdge rad="127000"/>
          </a:effectLst>
        </p:spPr>
        <p:txBody>
          <a:bodyPr wrap="square">
            <a:spAutoFit/>
          </a:bodyPr>
          <a:lstStyle/>
          <a:p>
            <a:r>
              <a:rPr lang="ja-JP" altLang="en-US" sz="3200" dirty="0" smtClean="0"/>
              <a:t>だから、子どもが、絵カードによる学習で、その絵を見て動詞が言えたり、絵を選択できるようになっても、日常会話で使えるとは限らない</a:t>
            </a:r>
            <a:endParaRPr lang="ja-JP" altLang="en-US" sz="3200" dirty="0"/>
          </a:p>
        </p:txBody>
      </p:sp>
      <p:sp>
        <p:nvSpPr>
          <p:cNvPr id="8" name="テキスト ボックス 7"/>
          <p:cNvSpPr txBox="1">
            <a:spLocks noChangeArrowheads="1"/>
          </p:cNvSpPr>
          <p:nvPr/>
        </p:nvSpPr>
        <p:spPr bwMode="auto">
          <a:xfrm>
            <a:off x="251520" y="4437112"/>
            <a:ext cx="6840760" cy="584775"/>
          </a:xfrm>
          <a:prstGeom prst="rect">
            <a:avLst/>
          </a:prstGeom>
          <a:solidFill>
            <a:srgbClr val="CCFF99"/>
          </a:solidFill>
          <a:ln w="9525">
            <a:noFill/>
            <a:miter lim="800000"/>
            <a:headEnd/>
            <a:tailEnd/>
          </a:ln>
          <a:effectLst>
            <a:softEdge rad="127000"/>
          </a:effectLst>
        </p:spPr>
        <p:txBody>
          <a:bodyPr wrap="square">
            <a:spAutoFit/>
          </a:bodyPr>
          <a:lstStyle/>
          <a:p>
            <a:r>
              <a:rPr lang="ja-JP" altLang="en-US" sz="3200" dirty="0" smtClean="0"/>
              <a:t>生きたことばの習得にはなっていない</a:t>
            </a:r>
            <a:endParaRPr lang="ja-JP" altLang="en-US" sz="3200" dirty="0"/>
          </a:p>
        </p:txBody>
      </p:sp>
      <p:sp>
        <p:nvSpPr>
          <p:cNvPr id="9" name="テキスト ボックス 8"/>
          <p:cNvSpPr txBox="1">
            <a:spLocks noChangeArrowheads="1"/>
          </p:cNvSpPr>
          <p:nvPr/>
        </p:nvSpPr>
        <p:spPr bwMode="auto">
          <a:xfrm>
            <a:off x="323528" y="5077089"/>
            <a:ext cx="8712968" cy="584775"/>
          </a:xfrm>
          <a:prstGeom prst="rect">
            <a:avLst/>
          </a:prstGeom>
          <a:noFill/>
          <a:ln w="9525">
            <a:noFill/>
            <a:miter lim="800000"/>
            <a:headEnd/>
            <a:tailEnd/>
          </a:ln>
        </p:spPr>
        <p:txBody>
          <a:bodyPr wrap="square">
            <a:spAutoFit/>
          </a:bodyPr>
          <a:lstStyle/>
          <a:p>
            <a:r>
              <a:rPr lang="ja-JP" altLang="en-US" sz="3200" dirty="0" smtClean="0"/>
              <a:t>では動詞の絵カードに学習意義はないのだろうか</a:t>
            </a:r>
            <a:endParaRPr lang="ja-JP" altLang="en-US" sz="3200" dirty="0"/>
          </a:p>
        </p:txBody>
      </p:sp>
      <p:sp>
        <p:nvSpPr>
          <p:cNvPr id="10" name="テキスト ボックス 9"/>
          <p:cNvSpPr txBox="1">
            <a:spLocks noChangeArrowheads="1"/>
          </p:cNvSpPr>
          <p:nvPr/>
        </p:nvSpPr>
        <p:spPr bwMode="auto">
          <a:xfrm>
            <a:off x="2094228" y="5797169"/>
            <a:ext cx="4536504" cy="707886"/>
          </a:xfrm>
          <a:prstGeom prst="rect">
            <a:avLst/>
          </a:prstGeom>
          <a:solidFill>
            <a:srgbClr val="F8F8F8"/>
          </a:solidFill>
          <a:ln w="9525">
            <a:noFill/>
            <a:miter lim="800000"/>
            <a:headEnd/>
            <a:tailEnd/>
          </a:ln>
          <a:effectLst>
            <a:glow rad="139700">
              <a:schemeClr val="accent2">
                <a:satMod val="175000"/>
                <a:alpha val="40000"/>
              </a:schemeClr>
            </a:glow>
          </a:effectLst>
        </p:spPr>
        <p:txBody>
          <a:bodyPr wrap="square">
            <a:spAutoFit/>
          </a:bodyPr>
          <a:lstStyle/>
          <a:p>
            <a:r>
              <a:rPr lang="ja-JP" altLang="en-US" sz="4000" dirty="0" smtClean="0"/>
              <a:t>意義はいろいろある</a:t>
            </a:r>
            <a:endParaRPr lang="ja-JP" altLang="en-US" sz="4000" dirty="0"/>
          </a:p>
        </p:txBody>
      </p:sp>
      <p:sp>
        <p:nvSpPr>
          <p:cNvPr id="12" name="テキスト ボックス 11"/>
          <p:cNvSpPr txBox="1">
            <a:spLocks noChangeArrowheads="1"/>
          </p:cNvSpPr>
          <p:nvPr/>
        </p:nvSpPr>
        <p:spPr bwMode="auto">
          <a:xfrm>
            <a:off x="899592" y="3717032"/>
            <a:ext cx="6912768" cy="584775"/>
          </a:xfrm>
          <a:prstGeom prst="rect">
            <a:avLst/>
          </a:prstGeom>
          <a:solidFill>
            <a:srgbClr val="CCFFFF"/>
          </a:solidFill>
          <a:ln w="9525">
            <a:noFill/>
            <a:miter lim="800000"/>
            <a:headEnd/>
            <a:tailEnd/>
          </a:ln>
          <a:effectLst>
            <a:glow rad="101600">
              <a:schemeClr val="accent2">
                <a:satMod val="175000"/>
                <a:alpha val="40000"/>
              </a:schemeClr>
            </a:glow>
          </a:effectLst>
        </p:spPr>
        <p:txBody>
          <a:bodyPr wrap="square">
            <a:spAutoFit/>
          </a:bodyPr>
          <a:lstStyle/>
          <a:p>
            <a:r>
              <a:rPr lang="ja-JP" altLang="en-US" sz="3200" dirty="0" smtClean="0"/>
              <a:t>その絵に、ことばのラベルを貼っただけ</a:t>
            </a:r>
            <a:endParaRPr lang="ja-JP" altLang="en-US" sz="3200" dirty="0"/>
          </a:p>
        </p:txBody>
      </p:sp>
      <p:sp>
        <p:nvSpPr>
          <p:cNvPr id="13" name="正方形/長方形 12"/>
          <p:cNvSpPr/>
          <p:nvPr/>
        </p:nvSpPr>
        <p:spPr>
          <a:xfrm>
            <a:off x="611560" y="836712"/>
            <a:ext cx="7776864" cy="1152128"/>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a:spLocks noChangeArrowheads="1"/>
          </p:cNvSpPr>
          <p:nvPr/>
        </p:nvSpPr>
        <p:spPr bwMode="auto">
          <a:xfrm>
            <a:off x="7812360" y="3717032"/>
            <a:ext cx="504056" cy="584775"/>
          </a:xfrm>
          <a:prstGeom prst="rect">
            <a:avLst/>
          </a:prstGeom>
          <a:noFill/>
          <a:ln w="9525">
            <a:noFill/>
            <a:miter lim="800000"/>
            <a:headEnd/>
            <a:tailEnd/>
          </a:ln>
        </p:spPr>
        <p:txBody>
          <a:bodyPr wrap="square">
            <a:spAutoFit/>
          </a:bodyPr>
          <a:lstStyle/>
          <a:p>
            <a:r>
              <a:rPr lang="ja-JP" altLang="en-US" sz="3200" dirty="0" smtClean="0"/>
              <a:t>で</a:t>
            </a:r>
            <a:endParaRPr lang="ja-JP" altLang="en-US" sz="3200" dirty="0"/>
          </a:p>
        </p:txBody>
      </p:sp>
      <p:sp>
        <p:nvSpPr>
          <p:cNvPr id="15" name="テキスト ボックス 14"/>
          <p:cNvSpPr txBox="1">
            <a:spLocks noChangeArrowheads="1"/>
          </p:cNvSpPr>
          <p:nvPr/>
        </p:nvSpPr>
        <p:spPr bwMode="auto">
          <a:xfrm>
            <a:off x="6876256" y="4437112"/>
            <a:ext cx="1944216" cy="584775"/>
          </a:xfrm>
          <a:prstGeom prst="rect">
            <a:avLst/>
          </a:prstGeom>
          <a:noFill/>
          <a:ln w="9525">
            <a:noFill/>
            <a:miter lim="800000"/>
            <a:headEnd/>
            <a:tailEnd/>
          </a:ln>
        </p:spPr>
        <p:txBody>
          <a:bodyPr wrap="square">
            <a:spAutoFit/>
          </a:bodyPr>
          <a:lstStyle/>
          <a:p>
            <a:r>
              <a:rPr lang="ja-JP" altLang="en-US" sz="3200" dirty="0" smtClean="0"/>
              <a:t>ことも多い</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animBg="1"/>
      <p:bldP spid="8" grpId="0" animBg="1"/>
      <p:bldP spid="9" grpId="0"/>
      <p:bldP spid="10" grpId="0" animBg="1"/>
      <p:bldP spid="12" grpId="0" animBg="1"/>
      <p:bldP spid="13" grpId="0" animBg="1"/>
      <p:bldP spid="11"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a:spLocks noChangeArrowheads="1"/>
          </p:cNvSpPr>
          <p:nvPr/>
        </p:nvSpPr>
        <p:spPr bwMode="auto">
          <a:xfrm>
            <a:off x="971600" y="188640"/>
            <a:ext cx="7416824" cy="707886"/>
          </a:xfrm>
          <a:prstGeom prst="rect">
            <a:avLst/>
          </a:prstGeom>
          <a:solidFill>
            <a:srgbClr val="FFCCFF"/>
          </a:solidFill>
          <a:ln w="9525">
            <a:noFill/>
            <a:miter lim="800000"/>
            <a:headEnd/>
            <a:tailEnd/>
          </a:ln>
          <a:effectLst>
            <a:outerShdw blurRad="50800" dist="76200" dir="5400000" algn="t" rotWithShape="0">
              <a:srgbClr val="FFFF00">
                <a:alpha val="40000"/>
              </a:srgbClr>
            </a:outerShdw>
          </a:effectLst>
        </p:spPr>
        <p:txBody>
          <a:bodyPr wrap="square">
            <a:spAutoFit/>
          </a:bodyPr>
          <a:lstStyle/>
          <a:p>
            <a:r>
              <a:rPr lang="ja-JP" altLang="en-US" sz="4000" dirty="0" smtClean="0"/>
              <a:t>絵カードによる動詞学習の意義①</a:t>
            </a:r>
            <a:endParaRPr lang="ja-JP" altLang="en-US" sz="4000" dirty="0"/>
          </a:p>
        </p:txBody>
      </p:sp>
      <p:sp>
        <p:nvSpPr>
          <p:cNvPr id="7" name="テキスト ボックス 6"/>
          <p:cNvSpPr txBox="1">
            <a:spLocks noChangeArrowheads="1"/>
          </p:cNvSpPr>
          <p:nvPr/>
        </p:nvSpPr>
        <p:spPr bwMode="auto">
          <a:xfrm>
            <a:off x="899592" y="1124744"/>
            <a:ext cx="7632848" cy="707886"/>
          </a:xfrm>
          <a:prstGeom prst="rect">
            <a:avLst/>
          </a:prstGeom>
          <a:solidFill>
            <a:srgbClr val="CCFFFF"/>
          </a:solidFill>
          <a:ln w="9525">
            <a:noFill/>
            <a:miter lim="800000"/>
            <a:headEnd/>
            <a:tailEnd/>
          </a:ln>
          <a:effectLst>
            <a:glow rad="101600">
              <a:schemeClr val="accent2">
                <a:satMod val="175000"/>
                <a:alpha val="40000"/>
              </a:schemeClr>
            </a:glow>
          </a:effectLst>
        </p:spPr>
        <p:txBody>
          <a:bodyPr wrap="square">
            <a:spAutoFit/>
          </a:bodyPr>
          <a:lstStyle/>
          <a:p>
            <a:r>
              <a:rPr lang="ja-JP" altLang="en-US" sz="4000" dirty="0" smtClean="0"/>
              <a:t>動詞の意味する概念と記号の認識</a:t>
            </a:r>
            <a:endParaRPr lang="ja-JP" altLang="en-US" sz="4000" dirty="0"/>
          </a:p>
        </p:txBody>
      </p:sp>
      <p:sp>
        <p:nvSpPr>
          <p:cNvPr id="8" name="テキスト ボックス 7"/>
          <p:cNvSpPr txBox="1">
            <a:spLocks noChangeArrowheads="1"/>
          </p:cNvSpPr>
          <p:nvPr/>
        </p:nvSpPr>
        <p:spPr bwMode="auto">
          <a:xfrm>
            <a:off x="304920" y="2091328"/>
            <a:ext cx="8640960" cy="1138773"/>
          </a:xfrm>
          <a:prstGeom prst="rect">
            <a:avLst/>
          </a:prstGeom>
          <a:solidFill>
            <a:srgbClr val="FFFF66"/>
          </a:solidFill>
          <a:ln w="9525">
            <a:noFill/>
            <a:miter lim="800000"/>
            <a:headEnd/>
            <a:tailEnd/>
          </a:ln>
        </p:spPr>
        <p:txBody>
          <a:bodyPr wrap="square">
            <a:spAutoFit/>
          </a:bodyPr>
          <a:lstStyle/>
          <a:p>
            <a:r>
              <a:rPr lang="ja-JP" altLang="en-US" sz="3400" dirty="0" smtClean="0"/>
              <a:t>動詞を習得するには、さまざまな情報の中から　　　　　　　</a:t>
            </a:r>
            <a:endParaRPr lang="en-US" altLang="ja-JP" sz="3400" dirty="0" smtClean="0"/>
          </a:p>
          <a:p>
            <a:r>
              <a:rPr lang="ja-JP" altLang="en-US" sz="3400" dirty="0" smtClean="0"/>
              <a:t>　　　　その動作や行為を取り出す必要がある</a:t>
            </a:r>
            <a:endParaRPr lang="ja-JP" altLang="en-US" sz="3400" dirty="0"/>
          </a:p>
        </p:txBody>
      </p:sp>
      <p:sp>
        <p:nvSpPr>
          <p:cNvPr id="5" name="テキスト ボックス 4"/>
          <p:cNvSpPr txBox="1">
            <a:spLocks noChangeArrowheads="1"/>
          </p:cNvSpPr>
          <p:nvPr/>
        </p:nvSpPr>
        <p:spPr bwMode="auto">
          <a:xfrm>
            <a:off x="539552" y="3284984"/>
            <a:ext cx="2700808" cy="584775"/>
          </a:xfrm>
          <a:prstGeom prst="rect">
            <a:avLst/>
          </a:prstGeom>
          <a:noFill/>
          <a:ln w="9525">
            <a:noFill/>
            <a:miter lim="800000"/>
            <a:headEnd/>
            <a:tailEnd/>
          </a:ln>
        </p:spPr>
        <p:txBody>
          <a:bodyPr wrap="square">
            <a:spAutoFit/>
          </a:bodyPr>
          <a:lstStyle/>
          <a:p>
            <a:r>
              <a:rPr lang="ja-JP" altLang="en-US" sz="3200" dirty="0" smtClean="0"/>
              <a:t>そのためには</a:t>
            </a:r>
            <a:endParaRPr lang="ja-JP" altLang="en-US" sz="3200" dirty="0"/>
          </a:p>
        </p:txBody>
      </p:sp>
      <p:sp>
        <p:nvSpPr>
          <p:cNvPr id="9" name="テキスト ボックス 8"/>
          <p:cNvSpPr txBox="1">
            <a:spLocks noChangeArrowheads="1"/>
          </p:cNvSpPr>
          <p:nvPr/>
        </p:nvSpPr>
        <p:spPr bwMode="auto">
          <a:xfrm>
            <a:off x="1187624" y="3861048"/>
            <a:ext cx="6192688" cy="707886"/>
          </a:xfrm>
          <a:prstGeom prst="rect">
            <a:avLst/>
          </a:prstGeom>
          <a:solidFill>
            <a:srgbClr val="CCFF99"/>
          </a:solidFill>
          <a:ln w="9525">
            <a:noFill/>
            <a:miter lim="800000"/>
            <a:headEnd/>
            <a:tailEnd/>
          </a:ln>
        </p:spPr>
        <p:txBody>
          <a:bodyPr wrap="square">
            <a:spAutoFit/>
          </a:bodyPr>
          <a:lstStyle/>
          <a:p>
            <a:r>
              <a:rPr lang="ja-JP" altLang="en-US" sz="4000" dirty="0" smtClean="0"/>
              <a:t>動詞の意味する動作に注目</a:t>
            </a:r>
            <a:endParaRPr lang="ja-JP" altLang="en-US" sz="4000" dirty="0"/>
          </a:p>
        </p:txBody>
      </p:sp>
      <p:sp>
        <p:nvSpPr>
          <p:cNvPr id="10" name="テキスト ボックス 9"/>
          <p:cNvSpPr txBox="1">
            <a:spLocks noChangeArrowheads="1"/>
          </p:cNvSpPr>
          <p:nvPr/>
        </p:nvSpPr>
        <p:spPr bwMode="auto">
          <a:xfrm>
            <a:off x="1403648" y="4725144"/>
            <a:ext cx="4176464" cy="707886"/>
          </a:xfrm>
          <a:prstGeom prst="rect">
            <a:avLst/>
          </a:prstGeom>
          <a:solidFill>
            <a:schemeClr val="bg2">
              <a:lumMod val="20000"/>
              <a:lumOff val="80000"/>
            </a:schemeClr>
          </a:solidFill>
          <a:ln w="9525">
            <a:noFill/>
            <a:miter lim="800000"/>
            <a:headEnd/>
            <a:tailEnd/>
          </a:ln>
        </p:spPr>
        <p:txBody>
          <a:bodyPr wrap="square">
            <a:spAutoFit/>
          </a:bodyPr>
          <a:lstStyle/>
          <a:p>
            <a:r>
              <a:rPr lang="ja-JP" altLang="en-US" sz="4000" dirty="0" smtClean="0"/>
              <a:t>その動作を主題化</a:t>
            </a:r>
            <a:endParaRPr lang="ja-JP" altLang="en-US" sz="4000" dirty="0"/>
          </a:p>
        </p:txBody>
      </p:sp>
      <p:sp>
        <p:nvSpPr>
          <p:cNvPr id="11" name="テキスト ボックス 10"/>
          <p:cNvSpPr txBox="1">
            <a:spLocks noChangeArrowheads="1"/>
          </p:cNvSpPr>
          <p:nvPr/>
        </p:nvSpPr>
        <p:spPr bwMode="auto">
          <a:xfrm>
            <a:off x="7380312" y="3861048"/>
            <a:ext cx="864096" cy="646331"/>
          </a:xfrm>
          <a:prstGeom prst="rect">
            <a:avLst/>
          </a:prstGeom>
          <a:noFill/>
          <a:ln w="9525">
            <a:noFill/>
            <a:miter lim="800000"/>
            <a:headEnd/>
            <a:tailEnd/>
          </a:ln>
        </p:spPr>
        <p:txBody>
          <a:bodyPr wrap="square">
            <a:spAutoFit/>
          </a:bodyPr>
          <a:lstStyle/>
          <a:p>
            <a:r>
              <a:rPr lang="ja-JP" altLang="en-US" sz="3600" dirty="0" smtClean="0"/>
              <a:t>し</a:t>
            </a:r>
            <a:r>
              <a:rPr lang="ja-JP" altLang="en-US" sz="3200" dirty="0" smtClean="0"/>
              <a:t>、</a:t>
            </a:r>
            <a:endParaRPr lang="ja-JP" altLang="en-US" sz="3200" dirty="0"/>
          </a:p>
        </p:txBody>
      </p:sp>
      <p:sp>
        <p:nvSpPr>
          <p:cNvPr id="12" name="テキスト ボックス 11"/>
          <p:cNvSpPr txBox="1">
            <a:spLocks noChangeArrowheads="1"/>
          </p:cNvSpPr>
          <p:nvPr/>
        </p:nvSpPr>
        <p:spPr bwMode="auto">
          <a:xfrm>
            <a:off x="5580112" y="4797152"/>
            <a:ext cx="3563888" cy="584775"/>
          </a:xfrm>
          <a:prstGeom prst="rect">
            <a:avLst/>
          </a:prstGeom>
          <a:noFill/>
          <a:ln w="9525">
            <a:noFill/>
            <a:miter lim="800000"/>
            <a:headEnd/>
            <a:tailEnd/>
          </a:ln>
        </p:spPr>
        <p:txBody>
          <a:bodyPr wrap="square">
            <a:spAutoFit/>
          </a:bodyPr>
          <a:lstStyle/>
          <a:p>
            <a:r>
              <a:rPr lang="ja-JP" altLang="en-US" sz="3200" dirty="0" smtClean="0"/>
              <a:t>しなければならない</a:t>
            </a:r>
            <a:endParaRPr lang="ja-JP" altLang="en-US" sz="3200" dirty="0"/>
          </a:p>
        </p:txBody>
      </p:sp>
      <p:sp>
        <p:nvSpPr>
          <p:cNvPr id="13" name="テキスト ボックス 12"/>
          <p:cNvSpPr txBox="1">
            <a:spLocks noChangeArrowheads="1"/>
          </p:cNvSpPr>
          <p:nvPr/>
        </p:nvSpPr>
        <p:spPr bwMode="auto">
          <a:xfrm>
            <a:off x="251520" y="4797152"/>
            <a:ext cx="1296144" cy="584775"/>
          </a:xfrm>
          <a:prstGeom prst="rect">
            <a:avLst/>
          </a:prstGeom>
          <a:noFill/>
          <a:ln w="9525">
            <a:noFill/>
            <a:miter lim="800000"/>
            <a:headEnd/>
            <a:tailEnd/>
          </a:ln>
        </p:spPr>
        <p:txBody>
          <a:bodyPr wrap="square">
            <a:spAutoFit/>
          </a:bodyPr>
          <a:lstStyle/>
          <a:p>
            <a:r>
              <a:rPr lang="ja-JP" altLang="en-US" sz="3200" dirty="0" smtClean="0"/>
              <a:t>そして</a:t>
            </a:r>
            <a:endParaRPr lang="ja-JP" altLang="en-US" sz="3200" dirty="0"/>
          </a:p>
        </p:txBody>
      </p:sp>
      <p:sp>
        <p:nvSpPr>
          <p:cNvPr id="14" name="テキスト ボックス 13"/>
          <p:cNvSpPr txBox="1">
            <a:spLocks noChangeArrowheads="1"/>
          </p:cNvSpPr>
          <p:nvPr/>
        </p:nvSpPr>
        <p:spPr bwMode="auto">
          <a:xfrm>
            <a:off x="2699792" y="5733256"/>
            <a:ext cx="3888432" cy="646331"/>
          </a:xfrm>
          <a:prstGeom prst="rect">
            <a:avLst/>
          </a:prstGeom>
          <a:solidFill>
            <a:srgbClr val="FFCC99"/>
          </a:solidFill>
          <a:ln w="9525">
            <a:noFill/>
            <a:miter lim="800000"/>
            <a:headEnd/>
            <a:tailEnd/>
          </a:ln>
          <a:effectLst>
            <a:glow rad="139700">
              <a:schemeClr val="accent2">
                <a:satMod val="175000"/>
                <a:alpha val="40000"/>
              </a:schemeClr>
            </a:glow>
          </a:effectLst>
        </p:spPr>
        <p:txBody>
          <a:bodyPr wrap="square">
            <a:spAutoFit/>
          </a:bodyPr>
          <a:lstStyle/>
          <a:p>
            <a:r>
              <a:rPr lang="ja-JP" altLang="en-US" sz="3600" dirty="0" smtClean="0"/>
              <a:t>主題意識の必要性</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p:bldP spid="9" grpId="0" animBg="1"/>
      <p:bldP spid="10" grpId="0" animBg="1"/>
      <p:bldP spid="11" grpId="0"/>
      <p:bldP spid="12" grpId="0"/>
      <p:bldP spid="13" grpId="0"/>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11560" y="836712"/>
            <a:ext cx="8064500" cy="1323439"/>
          </a:xfrm>
          <a:prstGeom prst="rect">
            <a:avLst/>
          </a:prstGeom>
          <a:solidFill>
            <a:schemeClr val="accent3">
              <a:lumMod val="95000"/>
            </a:schemeClr>
          </a:solidFill>
          <a:ln>
            <a:solidFill>
              <a:schemeClr val="tx1"/>
            </a:solidFill>
          </a:ln>
        </p:spPr>
        <p:txBody>
          <a:bodyPr>
            <a:spAutoFit/>
          </a:bodyPr>
          <a:lstStyle/>
          <a:p>
            <a:pPr eaLnBrk="1" hangingPunct="1">
              <a:defRPr/>
            </a:pPr>
            <a:r>
              <a:rPr lang="ja-JP" altLang="en-US" sz="4000" kern="0" dirty="0">
                <a:ea typeface="ＭＳ Ｐゴシック" panose="020B0600070205080204" pitchFamily="50" charset="-128"/>
              </a:rPr>
              <a:t>　発達障害の</a:t>
            </a:r>
            <a:r>
              <a:rPr lang="ja-JP" altLang="en-US" sz="4000" kern="0" dirty="0" smtClean="0">
                <a:ea typeface="ＭＳ Ｐゴシック" panose="020B0600070205080204" pitchFamily="50" charset="-128"/>
              </a:rPr>
              <a:t>子どもは</a:t>
            </a:r>
            <a:endParaRPr lang="en-US" altLang="ja-JP" sz="4000" kern="0" dirty="0">
              <a:ea typeface="ＭＳ Ｐゴシック" panose="020B0600070205080204" pitchFamily="50" charset="-128"/>
            </a:endParaRPr>
          </a:p>
          <a:p>
            <a:pPr eaLnBrk="1" hangingPunct="1">
              <a:defRPr/>
            </a:pPr>
            <a:r>
              <a:rPr lang="ja-JP" altLang="en-US" sz="4000" kern="0" dirty="0">
                <a:ea typeface="ＭＳ Ｐゴシック" panose="020B0600070205080204" pitchFamily="50" charset="-128"/>
              </a:rPr>
              <a:t>　　　　　　主題</a:t>
            </a:r>
            <a:r>
              <a:rPr lang="ja-JP" altLang="en-US" sz="4000" kern="0" dirty="0" smtClean="0">
                <a:ea typeface="ＭＳ Ｐゴシック" panose="020B0600070205080204" pitchFamily="50" charset="-128"/>
              </a:rPr>
              <a:t>意識を持つのが苦手</a:t>
            </a:r>
            <a:endParaRPr lang="en-US" altLang="ja-JP" sz="4000" kern="0" dirty="0">
              <a:ea typeface="ＭＳ Ｐゴシック" panose="020B0600070205080204" pitchFamily="50" charset="-128"/>
            </a:endParaRPr>
          </a:p>
        </p:txBody>
      </p:sp>
      <p:sp>
        <p:nvSpPr>
          <p:cNvPr id="33" name="正方形/長方形 32"/>
          <p:cNvSpPr/>
          <p:nvPr/>
        </p:nvSpPr>
        <p:spPr>
          <a:xfrm>
            <a:off x="323528" y="3212976"/>
            <a:ext cx="8648640" cy="1077218"/>
          </a:xfrm>
          <a:prstGeom prst="rect">
            <a:avLst/>
          </a:prstGeom>
          <a:solidFill>
            <a:srgbClr val="FFFF99"/>
          </a:solidFill>
          <a:ln>
            <a:noFill/>
          </a:ln>
          <a:effectLst>
            <a:softEdge rad="63500"/>
          </a:effectLst>
        </p:spPr>
        <p:txBody>
          <a:bodyPr wrap="square">
            <a:spAutoFit/>
          </a:bodyPr>
          <a:lstStyle/>
          <a:p>
            <a:pPr eaLnBrk="1" hangingPunct="1">
              <a:defRPr/>
            </a:pPr>
            <a:r>
              <a:rPr lang="ja-JP" altLang="en-US" sz="3200" kern="0" dirty="0">
                <a:ea typeface="ＭＳ Ｐゴシック" panose="020B0600070205080204" pitchFamily="50" charset="-128"/>
              </a:rPr>
              <a:t>さまざまなもの</a:t>
            </a:r>
            <a:r>
              <a:rPr lang="ja-JP" altLang="en-US" sz="3200" kern="0" dirty="0" smtClean="0">
                <a:ea typeface="ＭＳ Ｐゴシック" panose="020B0600070205080204" pitchFamily="50" charset="-128"/>
              </a:rPr>
              <a:t>から注目</a:t>
            </a:r>
            <a:r>
              <a:rPr lang="ja-JP" altLang="en-US" sz="3200" kern="0" dirty="0">
                <a:ea typeface="ＭＳ Ｐゴシック" panose="020B0600070205080204" pitchFamily="50" charset="-128"/>
              </a:rPr>
              <a:t>するものを</a:t>
            </a:r>
            <a:r>
              <a:rPr lang="ja-JP" altLang="en-US" sz="3200" kern="0" dirty="0" smtClean="0">
                <a:ea typeface="ＭＳ Ｐゴシック" panose="020B0600070205080204" pitchFamily="50" charset="-128"/>
              </a:rPr>
              <a:t>絞り込み　</a:t>
            </a:r>
            <a:endParaRPr lang="en-US" altLang="ja-JP" sz="3200" kern="0" dirty="0" smtClean="0">
              <a:ea typeface="ＭＳ Ｐゴシック" panose="020B0600070205080204" pitchFamily="50" charset="-128"/>
            </a:endParaRPr>
          </a:p>
          <a:p>
            <a:pPr eaLnBrk="1" hangingPunct="1">
              <a:defRPr/>
            </a:pPr>
            <a:r>
              <a:rPr lang="ja-JP" altLang="en-US" sz="3200" kern="0" dirty="0" smtClean="0"/>
              <a:t>　　　　　　　　</a:t>
            </a:r>
            <a:r>
              <a:rPr lang="ja-JP" altLang="en-US" sz="3200" kern="0" dirty="0" smtClean="0">
                <a:ea typeface="ＭＳ Ｐゴシック" panose="020B0600070205080204" pitchFamily="50" charset="-128"/>
              </a:rPr>
              <a:t>そして</a:t>
            </a:r>
            <a:r>
              <a:rPr lang="ja-JP" altLang="en-US" sz="3200" kern="0" dirty="0">
                <a:ea typeface="ＭＳ Ｐゴシック" panose="020B0600070205080204" pitchFamily="50" charset="-128"/>
              </a:rPr>
              <a:t>、それに注目しつづける意識</a:t>
            </a:r>
            <a:endParaRPr lang="en-US" altLang="ja-JP" sz="3200" kern="0" dirty="0">
              <a:ea typeface="ＭＳ Ｐゴシック" panose="020B0600070205080204" pitchFamily="50" charset="-128"/>
            </a:endParaRPr>
          </a:p>
        </p:txBody>
      </p:sp>
      <p:sp>
        <p:nvSpPr>
          <p:cNvPr id="15" name="正方形/長方形 14"/>
          <p:cNvSpPr/>
          <p:nvPr/>
        </p:nvSpPr>
        <p:spPr>
          <a:xfrm>
            <a:off x="323528" y="2564904"/>
            <a:ext cx="3168353" cy="646331"/>
          </a:xfrm>
          <a:prstGeom prst="rect">
            <a:avLst/>
          </a:prstGeom>
          <a:noFill/>
          <a:ln>
            <a:noFill/>
          </a:ln>
        </p:spPr>
        <p:txBody>
          <a:bodyPr wrap="square">
            <a:spAutoFit/>
          </a:bodyPr>
          <a:lstStyle/>
          <a:p>
            <a:pPr eaLnBrk="1" hangingPunct="1">
              <a:defRPr/>
            </a:pPr>
            <a:r>
              <a:rPr lang="ja-JP" altLang="en-US" sz="3600" kern="0" dirty="0">
                <a:solidFill>
                  <a:schemeClr val="accent4"/>
                </a:solidFill>
                <a:ea typeface="ＭＳ Ｐゴシック" panose="020B0600070205080204" pitchFamily="50" charset="-128"/>
              </a:rPr>
              <a:t>主題意識</a:t>
            </a:r>
            <a:r>
              <a:rPr lang="ja-JP" altLang="en-US" sz="3600" kern="0" dirty="0">
                <a:ea typeface="ＭＳ Ｐゴシック" panose="020B0600070205080204" pitchFamily="50" charset="-128"/>
              </a:rPr>
              <a:t>とは</a:t>
            </a:r>
            <a:endParaRPr lang="en-US" altLang="ja-JP" sz="3600" kern="0" dirty="0">
              <a:ea typeface="ＭＳ Ｐゴシック" panose="020B0600070205080204" pitchFamily="50" charset="-128"/>
            </a:endParaRPr>
          </a:p>
        </p:txBody>
      </p:sp>
      <p:sp>
        <p:nvSpPr>
          <p:cNvPr id="116744" name="テキスト ボックス 16"/>
          <p:cNvSpPr txBox="1">
            <a:spLocks noChangeArrowheads="1"/>
          </p:cNvSpPr>
          <p:nvPr/>
        </p:nvSpPr>
        <p:spPr bwMode="auto">
          <a:xfrm>
            <a:off x="251520" y="188640"/>
            <a:ext cx="1872208" cy="646112"/>
          </a:xfrm>
          <a:prstGeom prst="rect">
            <a:avLst/>
          </a:prstGeom>
          <a:noFill/>
          <a:ln w="9525">
            <a:noFill/>
            <a:miter lim="800000"/>
            <a:headEnd/>
            <a:tailEnd/>
          </a:ln>
        </p:spPr>
        <p:txBody>
          <a:bodyPr wrap="square">
            <a:spAutoFit/>
          </a:bodyPr>
          <a:lstStyle/>
          <a:p>
            <a:pPr eaLnBrk="1" hangingPunct="1"/>
            <a:r>
              <a:rPr lang="ja-JP" altLang="en-US" sz="3600" dirty="0" smtClean="0"/>
              <a:t>しかし・・</a:t>
            </a:r>
            <a:endParaRPr lang="en-US" altLang="ja-JP" sz="3600" dirty="0"/>
          </a:p>
        </p:txBody>
      </p:sp>
      <p:grpSp>
        <p:nvGrpSpPr>
          <p:cNvPr id="19" name="グループ化 10"/>
          <p:cNvGrpSpPr>
            <a:grpSpLocks/>
          </p:cNvGrpSpPr>
          <p:nvPr/>
        </p:nvGrpSpPr>
        <p:grpSpPr bwMode="auto">
          <a:xfrm rot="1328625">
            <a:off x="2618876" y="5024605"/>
            <a:ext cx="1003499" cy="913246"/>
            <a:chOff x="3419475" y="5157788"/>
            <a:chExt cx="1512888" cy="1439862"/>
          </a:xfrm>
        </p:grpSpPr>
        <p:sp>
          <p:nvSpPr>
            <p:cNvPr id="2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 name="Freeform 13"/>
            <p:cNvSpPr>
              <a:spLocks/>
            </p:cNvSpPr>
            <p:nvPr/>
          </p:nvSpPr>
          <p:spPr bwMode="auto">
            <a:xfrm>
              <a:off x="4356100" y="6237288"/>
              <a:ext cx="431800" cy="82550"/>
            </a:xfrm>
            <a:custGeom>
              <a:avLst/>
              <a:gdLst>
                <a:gd name="T0" fmla="*/ 0 w 272"/>
                <a:gd name="T1" fmla="*/ 0 h 52"/>
                <a:gd name="T2" fmla="*/ 2147483646 w 272"/>
                <a:gd name="T3" fmla="*/ 2147483646 h 52"/>
                <a:gd name="T4" fmla="*/ 2147483646 w 272"/>
                <a:gd name="T5" fmla="*/ 2147483646 h 52"/>
                <a:gd name="T6" fmla="*/ 2147483646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6"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29" name="グループ化 42"/>
          <p:cNvGrpSpPr>
            <a:grpSpLocks/>
          </p:cNvGrpSpPr>
          <p:nvPr/>
        </p:nvGrpSpPr>
        <p:grpSpPr bwMode="auto">
          <a:xfrm rot="318698">
            <a:off x="4811915" y="4751696"/>
            <a:ext cx="598864" cy="543944"/>
            <a:chOff x="1128367" y="3799084"/>
            <a:chExt cx="858056" cy="998068"/>
          </a:xfrm>
        </p:grpSpPr>
        <p:cxnSp>
          <p:nvCxnSpPr>
            <p:cNvPr id="30" name="直線コネクタ 29"/>
            <p:cNvCxnSpPr/>
            <p:nvPr/>
          </p:nvCxnSpPr>
          <p:spPr>
            <a:xfrm rot="5400000">
              <a:off x="1255905" y="4507120"/>
              <a:ext cx="5753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涙形 30"/>
            <p:cNvSpPr/>
            <p:nvPr/>
          </p:nvSpPr>
          <p:spPr>
            <a:xfrm rot="732846">
              <a:off x="1081951" y="4116535"/>
              <a:ext cx="431407" cy="166874"/>
            </a:xfrm>
            <a:prstGeom prst="teardrop">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涙形 31"/>
            <p:cNvSpPr/>
            <p:nvPr/>
          </p:nvSpPr>
          <p:spPr>
            <a:xfrm rot="8126600">
              <a:off x="1435831" y="3998596"/>
              <a:ext cx="431407" cy="76285"/>
            </a:xfrm>
            <a:prstGeom prst="teardrop">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涙形 33"/>
            <p:cNvSpPr/>
            <p:nvPr/>
          </p:nvSpPr>
          <p:spPr>
            <a:xfrm rot="10273729">
              <a:off x="1553328" y="4108629"/>
              <a:ext cx="431407" cy="120785"/>
            </a:xfrm>
            <a:prstGeom prst="teardrop">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涙形 34"/>
            <p:cNvSpPr/>
            <p:nvPr/>
          </p:nvSpPr>
          <p:spPr>
            <a:xfrm rot="4268494">
              <a:off x="1235056" y="3942119"/>
              <a:ext cx="432284" cy="133229"/>
            </a:xfrm>
            <a:prstGeom prst="teardrop">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6" name="グループ化 139"/>
          <p:cNvGrpSpPr>
            <a:grpSpLocks/>
          </p:cNvGrpSpPr>
          <p:nvPr/>
        </p:nvGrpSpPr>
        <p:grpSpPr bwMode="auto">
          <a:xfrm>
            <a:off x="4644008" y="5445224"/>
            <a:ext cx="936377" cy="648072"/>
            <a:chOff x="2771800" y="1813786"/>
            <a:chExt cx="1368716" cy="1012906"/>
          </a:xfrm>
        </p:grpSpPr>
        <p:grpSp>
          <p:nvGrpSpPr>
            <p:cNvPr id="37" name="グループ化 122"/>
            <p:cNvGrpSpPr>
              <a:grpSpLocks/>
            </p:cNvGrpSpPr>
            <p:nvPr/>
          </p:nvGrpSpPr>
          <p:grpSpPr bwMode="auto">
            <a:xfrm>
              <a:off x="2771800" y="1813786"/>
              <a:ext cx="1368716" cy="1012906"/>
              <a:chOff x="2771800" y="1813786"/>
              <a:chExt cx="1368716" cy="1012906"/>
            </a:xfrm>
          </p:grpSpPr>
          <p:sp>
            <p:nvSpPr>
              <p:cNvPr id="41" name="フリーフォーム 40"/>
              <p:cNvSpPr/>
              <p:nvPr/>
            </p:nvSpPr>
            <p:spPr>
              <a:xfrm>
                <a:off x="2771800" y="2132899"/>
                <a:ext cx="1368716" cy="693793"/>
              </a:xfrm>
              <a:custGeom>
                <a:avLst/>
                <a:gdLst>
                  <a:gd name="connsiteX0" fmla="*/ 589702 w 1368716"/>
                  <a:gd name="connsiteY0" fmla="*/ 152400 h 693836"/>
                  <a:gd name="connsiteX1" fmla="*/ 1031662 w 1368716"/>
                  <a:gd name="connsiteY1" fmla="*/ 137160 h 693836"/>
                  <a:gd name="connsiteX2" fmla="*/ 1077382 w 1368716"/>
                  <a:gd name="connsiteY2" fmla="*/ 121920 h 693836"/>
                  <a:gd name="connsiteX3" fmla="*/ 1123102 w 1368716"/>
                  <a:gd name="connsiteY3" fmla="*/ 76200 h 693836"/>
                  <a:gd name="connsiteX4" fmla="*/ 1260262 w 1368716"/>
                  <a:gd name="connsiteY4" fmla="*/ 30480 h 693836"/>
                  <a:gd name="connsiteX5" fmla="*/ 1305982 w 1368716"/>
                  <a:gd name="connsiteY5" fmla="*/ 15240 h 693836"/>
                  <a:gd name="connsiteX6" fmla="*/ 1351702 w 1368716"/>
                  <a:gd name="connsiteY6" fmla="*/ 0 h 693836"/>
                  <a:gd name="connsiteX7" fmla="*/ 1366942 w 1368716"/>
                  <a:gd name="connsiteY7" fmla="*/ 45720 h 693836"/>
                  <a:gd name="connsiteX8" fmla="*/ 1336462 w 1368716"/>
                  <a:gd name="connsiteY8" fmla="*/ 137160 h 693836"/>
                  <a:gd name="connsiteX9" fmla="*/ 1245022 w 1368716"/>
                  <a:gd name="connsiteY9" fmla="*/ 182880 h 693836"/>
                  <a:gd name="connsiteX10" fmla="*/ 1153582 w 1368716"/>
                  <a:gd name="connsiteY10" fmla="*/ 228600 h 693836"/>
                  <a:gd name="connsiteX11" fmla="*/ 1138342 w 1368716"/>
                  <a:gd name="connsiteY11" fmla="*/ 518160 h 693836"/>
                  <a:gd name="connsiteX12" fmla="*/ 1123102 w 1368716"/>
                  <a:gd name="connsiteY12" fmla="*/ 563880 h 693836"/>
                  <a:gd name="connsiteX13" fmla="*/ 1031662 w 1368716"/>
                  <a:gd name="connsiteY13" fmla="*/ 594360 h 693836"/>
                  <a:gd name="connsiteX14" fmla="*/ 1001182 w 1368716"/>
                  <a:gd name="connsiteY14" fmla="*/ 548640 h 693836"/>
                  <a:gd name="connsiteX15" fmla="*/ 940222 w 1368716"/>
                  <a:gd name="connsiteY15" fmla="*/ 381000 h 693836"/>
                  <a:gd name="connsiteX16" fmla="*/ 894502 w 1368716"/>
                  <a:gd name="connsiteY16" fmla="*/ 396240 h 693836"/>
                  <a:gd name="connsiteX17" fmla="*/ 864022 w 1368716"/>
                  <a:gd name="connsiteY17" fmla="*/ 487680 h 693836"/>
                  <a:gd name="connsiteX18" fmla="*/ 848782 w 1368716"/>
                  <a:gd name="connsiteY18" fmla="*/ 609600 h 693836"/>
                  <a:gd name="connsiteX19" fmla="*/ 726862 w 1368716"/>
                  <a:gd name="connsiteY19" fmla="*/ 579120 h 693836"/>
                  <a:gd name="connsiteX20" fmla="*/ 711622 w 1368716"/>
                  <a:gd name="connsiteY20" fmla="*/ 411480 h 693836"/>
                  <a:gd name="connsiteX21" fmla="*/ 635422 w 1368716"/>
                  <a:gd name="connsiteY21" fmla="*/ 426720 h 693836"/>
                  <a:gd name="connsiteX22" fmla="*/ 620182 w 1368716"/>
                  <a:gd name="connsiteY22" fmla="*/ 487680 h 693836"/>
                  <a:gd name="connsiteX23" fmla="*/ 589702 w 1368716"/>
                  <a:gd name="connsiteY23" fmla="*/ 533400 h 693836"/>
                  <a:gd name="connsiteX24" fmla="*/ 543982 w 1368716"/>
                  <a:gd name="connsiteY24" fmla="*/ 624840 h 693836"/>
                  <a:gd name="connsiteX25" fmla="*/ 498262 w 1368716"/>
                  <a:gd name="connsiteY25" fmla="*/ 655320 h 693836"/>
                  <a:gd name="connsiteX26" fmla="*/ 422062 w 1368716"/>
                  <a:gd name="connsiteY26" fmla="*/ 640080 h 693836"/>
                  <a:gd name="connsiteX27" fmla="*/ 406822 w 1368716"/>
                  <a:gd name="connsiteY27" fmla="*/ 594360 h 693836"/>
                  <a:gd name="connsiteX28" fmla="*/ 483022 w 1368716"/>
                  <a:gd name="connsiteY28" fmla="*/ 518160 h 693836"/>
                  <a:gd name="connsiteX29" fmla="*/ 467782 w 1368716"/>
                  <a:gd name="connsiteY29" fmla="*/ 426720 h 693836"/>
                  <a:gd name="connsiteX30" fmla="*/ 376342 w 1368716"/>
                  <a:gd name="connsiteY30" fmla="*/ 457200 h 693836"/>
                  <a:gd name="connsiteX31" fmla="*/ 330622 w 1368716"/>
                  <a:gd name="connsiteY31" fmla="*/ 472440 h 693836"/>
                  <a:gd name="connsiteX32" fmla="*/ 284902 w 1368716"/>
                  <a:gd name="connsiteY32" fmla="*/ 487680 h 693836"/>
                  <a:gd name="connsiteX33" fmla="*/ 193462 w 1368716"/>
                  <a:gd name="connsiteY33" fmla="*/ 548640 h 693836"/>
                  <a:gd name="connsiteX34" fmla="*/ 102022 w 1368716"/>
                  <a:gd name="connsiteY34" fmla="*/ 609600 h 693836"/>
                  <a:gd name="connsiteX35" fmla="*/ 10582 w 1368716"/>
                  <a:gd name="connsiteY35" fmla="*/ 548640 h 693836"/>
                  <a:gd name="connsiteX36" fmla="*/ 86782 w 1368716"/>
                  <a:gd name="connsiteY36" fmla="*/ 472440 h 693836"/>
                  <a:gd name="connsiteX37" fmla="*/ 132502 w 1368716"/>
                  <a:gd name="connsiteY37" fmla="*/ 426720 h 693836"/>
                  <a:gd name="connsiteX38" fmla="*/ 178222 w 1368716"/>
                  <a:gd name="connsiteY38" fmla="*/ 411480 h 693836"/>
                  <a:gd name="connsiteX39" fmla="*/ 269662 w 1368716"/>
                  <a:gd name="connsiteY39" fmla="*/ 350520 h 693836"/>
                  <a:gd name="connsiteX40" fmla="*/ 361102 w 1368716"/>
                  <a:gd name="connsiteY40" fmla="*/ 320040 h 693836"/>
                  <a:gd name="connsiteX41" fmla="*/ 391582 w 1368716"/>
                  <a:gd name="connsiteY41" fmla="*/ 274320 h 693836"/>
                  <a:gd name="connsiteX42" fmla="*/ 528742 w 1368716"/>
                  <a:gd name="connsiteY42" fmla="*/ 213360 h 693836"/>
                  <a:gd name="connsiteX43" fmla="*/ 589702 w 1368716"/>
                  <a:gd name="connsiteY43" fmla="*/ 198120 h 693836"/>
                  <a:gd name="connsiteX44" fmla="*/ 635422 w 1368716"/>
                  <a:gd name="connsiteY44" fmla="*/ 182880 h 69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68716" h="693836">
                    <a:moveTo>
                      <a:pt x="589702" y="152400"/>
                    </a:moveTo>
                    <a:cubicBezTo>
                      <a:pt x="737022" y="147320"/>
                      <a:pt x="884542" y="146355"/>
                      <a:pt x="1031662" y="137160"/>
                    </a:cubicBezTo>
                    <a:cubicBezTo>
                      <a:pt x="1047695" y="136158"/>
                      <a:pt x="1064016" y="130831"/>
                      <a:pt x="1077382" y="121920"/>
                    </a:cubicBezTo>
                    <a:cubicBezTo>
                      <a:pt x="1095315" y="109965"/>
                      <a:pt x="1104262" y="86667"/>
                      <a:pt x="1123102" y="76200"/>
                    </a:cubicBezTo>
                    <a:lnTo>
                      <a:pt x="1260262" y="30480"/>
                    </a:lnTo>
                    <a:lnTo>
                      <a:pt x="1305982" y="15240"/>
                    </a:lnTo>
                    <a:lnTo>
                      <a:pt x="1351702" y="0"/>
                    </a:lnTo>
                    <a:cubicBezTo>
                      <a:pt x="1356782" y="15240"/>
                      <a:pt x="1368716" y="29754"/>
                      <a:pt x="1366942" y="45720"/>
                    </a:cubicBezTo>
                    <a:cubicBezTo>
                      <a:pt x="1363394" y="77652"/>
                      <a:pt x="1366942" y="127000"/>
                      <a:pt x="1336462" y="137160"/>
                    </a:cubicBezTo>
                    <a:cubicBezTo>
                      <a:pt x="1221544" y="175466"/>
                      <a:pt x="1363195" y="123794"/>
                      <a:pt x="1245022" y="182880"/>
                    </a:cubicBezTo>
                    <a:cubicBezTo>
                      <a:pt x="1118829" y="245976"/>
                      <a:pt x="1284609" y="141249"/>
                      <a:pt x="1153582" y="228600"/>
                    </a:cubicBezTo>
                    <a:cubicBezTo>
                      <a:pt x="1148502" y="325120"/>
                      <a:pt x="1147093" y="421903"/>
                      <a:pt x="1138342" y="518160"/>
                    </a:cubicBezTo>
                    <a:cubicBezTo>
                      <a:pt x="1136888" y="534158"/>
                      <a:pt x="1136174" y="554543"/>
                      <a:pt x="1123102" y="563880"/>
                    </a:cubicBezTo>
                    <a:cubicBezTo>
                      <a:pt x="1096958" y="582554"/>
                      <a:pt x="1031662" y="594360"/>
                      <a:pt x="1031662" y="594360"/>
                    </a:cubicBezTo>
                    <a:cubicBezTo>
                      <a:pt x="1021502" y="579120"/>
                      <a:pt x="1005301" y="566487"/>
                      <a:pt x="1001182" y="548640"/>
                    </a:cubicBezTo>
                    <a:cubicBezTo>
                      <a:pt x="960489" y="372304"/>
                      <a:pt x="1041881" y="414886"/>
                      <a:pt x="940222" y="381000"/>
                    </a:cubicBezTo>
                    <a:cubicBezTo>
                      <a:pt x="924982" y="386080"/>
                      <a:pt x="903839" y="383168"/>
                      <a:pt x="894502" y="396240"/>
                    </a:cubicBezTo>
                    <a:cubicBezTo>
                      <a:pt x="875828" y="422384"/>
                      <a:pt x="864022" y="487680"/>
                      <a:pt x="864022" y="487680"/>
                    </a:cubicBezTo>
                    <a:cubicBezTo>
                      <a:pt x="858942" y="528320"/>
                      <a:pt x="873927" y="577271"/>
                      <a:pt x="848782" y="609600"/>
                    </a:cubicBezTo>
                    <a:cubicBezTo>
                      <a:pt x="783265" y="693836"/>
                      <a:pt x="748407" y="611438"/>
                      <a:pt x="726862" y="579120"/>
                    </a:cubicBezTo>
                    <a:cubicBezTo>
                      <a:pt x="721782" y="523240"/>
                      <a:pt x="740491" y="459594"/>
                      <a:pt x="711622" y="411480"/>
                    </a:cubicBezTo>
                    <a:cubicBezTo>
                      <a:pt x="698295" y="389268"/>
                      <a:pt x="655321" y="410137"/>
                      <a:pt x="635422" y="426720"/>
                    </a:cubicBezTo>
                    <a:cubicBezTo>
                      <a:pt x="619331" y="440129"/>
                      <a:pt x="628433" y="468428"/>
                      <a:pt x="620182" y="487680"/>
                    </a:cubicBezTo>
                    <a:cubicBezTo>
                      <a:pt x="612967" y="504515"/>
                      <a:pt x="597893" y="517017"/>
                      <a:pt x="589702" y="533400"/>
                    </a:cubicBezTo>
                    <a:cubicBezTo>
                      <a:pt x="564912" y="582980"/>
                      <a:pt x="587658" y="581164"/>
                      <a:pt x="543982" y="624840"/>
                    </a:cubicBezTo>
                    <a:cubicBezTo>
                      <a:pt x="531030" y="637792"/>
                      <a:pt x="513502" y="645160"/>
                      <a:pt x="498262" y="655320"/>
                    </a:cubicBezTo>
                    <a:cubicBezTo>
                      <a:pt x="472862" y="650240"/>
                      <a:pt x="443615" y="654448"/>
                      <a:pt x="422062" y="640080"/>
                    </a:cubicBezTo>
                    <a:cubicBezTo>
                      <a:pt x="408696" y="631169"/>
                      <a:pt x="404181" y="610206"/>
                      <a:pt x="406822" y="594360"/>
                    </a:cubicBezTo>
                    <a:cubicBezTo>
                      <a:pt x="413172" y="556260"/>
                      <a:pt x="456352" y="535940"/>
                      <a:pt x="483022" y="518160"/>
                    </a:cubicBezTo>
                    <a:cubicBezTo>
                      <a:pt x="477942" y="487680"/>
                      <a:pt x="494611" y="442051"/>
                      <a:pt x="467782" y="426720"/>
                    </a:cubicBezTo>
                    <a:cubicBezTo>
                      <a:pt x="439886" y="410780"/>
                      <a:pt x="406822" y="447040"/>
                      <a:pt x="376342" y="457200"/>
                    </a:cubicBezTo>
                    <a:lnTo>
                      <a:pt x="330622" y="472440"/>
                    </a:lnTo>
                    <a:cubicBezTo>
                      <a:pt x="315382" y="477520"/>
                      <a:pt x="298268" y="478769"/>
                      <a:pt x="284902" y="487680"/>
                    </a:cubicBezTo>
                    <a:cubicBezTo>
                      <a:pt x="254422" y="508000"/>
                      <a:pt x="219365" y="522737"/>
                      <a:pt x="193462" y="548640"/>
                    </a:cubicBezTo>
                    <a:cubicBezTo>
                      <a:pt x="136383" y="605719"/>
                      <a:pt x="168189" y="587544"/>
                      <a:pt x="102022" y="609600"/>
                    </a:cubicBezTo>
                    <a:cubicBezTo>
                      <a:pt x="64914" y="602178"/>
                      <a:pt x="0" y="612131"/>
                      <a:pt x="10582" y="548640"/>
                    </a:cubicBezTo>
                    <a:cubicBezTo>
                      <a:pt x="17792" y="505378"/>
                      <a:pt x="59252" y="495382"/>
                      <a:pt x="86782" y="472440"/>
                    </a:cubicBezTo>
                    <a:cubicBezTo>
                      <a:pt x="103339" y="458642"/>
                      <a:pt x="114569" y="438675"/>
                      <a:pt x="132502" y="426720"/>
                    </a:cubicBezTo>
                    <a:cubicBezTo>
                      <a:pt x="145868" y="417809"/>
                      <a:pt x="164179" y="419282"/>
                      <a:pt x="178222" y="411480"/>
                    </a:cubicBezTo>
                    <a:cubicBezTo>
                      <a:pt x="210244" y="393690"/>
                      <a:pt x="234909" y="362104"/>
                      <a:pt x="269662" y="350520"/>
                    </a:cubicBezTo>
                    <a:lnTo>
                      <a:pt x="361102" y="320040"/>
                    </a:lnTo>
                    <a:cubicBezTo>
                      <a:pt x="371262" y="304800"/>
                      <a:pt x="378630" y="287272"/>
                      <a:pt x="391582" y="274320"/>
                    </a:cubicBezTo>
                    <a:cubicBezTo>
                      <a:pt x="424941" y="240961"/>
                      <a:pt x="488501" y="223420"/>
                      <a:pt x="528742" y="213360"/>
                    </a:cubicBezTo>
                    <a:cubicBezTo>
                      <a:pt x="549062" y="208280"/>
                      <a:pt x="569563" y="203874"/>
                      <a:pt x="589702" y="198120"/>
                    </a:cubicBezTo>
                    <a:cubicBezTo>
                      <a:pt x="605148" y="193707"/>
                      <a:pt x="635422" y="182880"/>
                      <a:pt x="635422" y="182880"/>
                    </a:cubicBezTo>
                  </a:path>
                </a:pathLst>
              </a:custGeom>
              <a:solidFill>
                <a:srgbClr val="DAA60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2" name="フリーフォーム 41"/>
              <p:cNvSpPr/>
              <p:nvPr/>
            </p:nvSpPr>
            <p:spPr>
              <a:xfrm>
                <a:off x="2830550" y="1813786"/>
                <a:ext cx="841554" cy="687442"/>
              </a:xfrm>
              <a:custGeom>
                <a:avLst/>
                <a:gdLst>
                  <a:gd name="connsiteX0" fmla="*/ 340132 w 843052"/>
                  <a:gd name="connsiteY0" fmla="*/ 15014 h 687826"/>
                  <a:gd name="connsiteX1" fmla="*/ 65812 w 843052"/>
                  <a:gd name="connsiteY1" fmla="*/ 30254 h 687826"/>
                  <a:gd name="connsiteX2" fmla="*/ 35332 w 843052"/>
                  <a:gd name="connsiteY2" fmla="*/ 121694 h 687826"/>
                  <a:gd name="connsiteX3" fmla="*/ 248692 w 843052"/>
                  <a:gd name="connsiteY3" fmla="*/ 167414 h 687826"/>
                  <a:gd name="connsiteX4" fmla="*/ 218212 w 843052"/>
                  <a:gd name="connsiteY4" fmla="*/ 258854 h 687826"/>
                  <a:gd name="connsiteX5" fmla="*/ 172492 w 843052"/>
                  <a:gd name="connsiteY5" fmla="*/ 350294 h 687826"/>
                  <a:gd name="connsiteX6" fmla="*/ 157252 w 843052"/>
                  <a:gd name="connsiteY6" fmla="*/ 396014 h 687826"/>
                  <a:gd name="connsiteX7" fmla="*/ 65812 w 843052"/>
                  <a:gd name="connsiteY7" fmla="*/ 472214 h 687826"/>
                  <a:gd name="connsiteX8" fmla="*/ 65812 w 843052"/>
                  <a:gd name="connsiteY8" fmla="*/ 609374 h 687826"/>
                  <a:gd name="connsiteX9" fmla="*/ 126772 w 843052"/>
                  <a:gd name="connsiteY9" fmla="*/ 624614 h 687826"/>
                  <a:gd name="connsiteX10" fmla="*/ 172492 w 843052"/>
                  <a:gd name="connsiteY10" fmla="*/ 655094 h 687826"/>
                  <a:gd name="connsiteX11" fmla="*/ 263932 w 843052"/>
                  <a:gd name="connsiteY11" fmla="*/ 685574 h 687826"/>
                  <a:gd name="connsiteX12" fmla="*/ 492532 w 843052"/>
                  <a:gd name="connsiteY12" fmla="*/ 670334 h 687826"/>
                  <a:gd name="connsiteX13" fmla="*/ 523012 w 843052"/>
                  <a:gd name="connsiteY13" fmla="*/ 624614 h 687826"/>
                  <a:gd name="connsiteX14" fmla="*/ 553492 w 843052"/>
                  <a:gd name="connsiteY14" fmla="*/ 533174 h 687826"/>
                  <a:gd name="connsiteX15" fmla="*/ 583972 w 843052"/>
                  <a:gd name="connsiteY15" fmla="*/ 487454 h 687826"/>
                  <a:gd name="connsiteX16" fmla="*/ 614452 w 843052"/>
                  <a:gd name="connsiteY16" fmla="*/ 396014 h 687826"/>
                  <a:gd name="connsiteX17" fmla="*/ 583972 w 843052"/>
                  <a:gd name="connsiteY17" fmla="*/ 274094 h 687826"/>
                  <a:gd name="connsiteX18" fmla="*/ 629692 w 843052"/>
                  <a:gd name="connsiteY18" fmla="*/ 258854 h 687826"/>
                  <a:gd name="connsiteX19" fmla="*/ 797332 w 843052"/>
                  <a:gd name="connsiteY19" fmla="*/ 289334 h 687826"/>
                  <a:gd name="connsiteX20" fmla="*/ 843052 w 843052"/>
                  <a:gd name="connsiteY20" fmla="*/ 197894 h 687826"/>
                  <a:gd name="connsiteX21" fmla="*/ 736372 w 843052"/>
                  <a:gd name="connsiteY21" fmla="*/ 121694 h 687826"/>
                  <a:gd name="connsiteX22" fmla="*/ 401092 w 843052"/>
                  <a:gd name="connsiteY22" fmla="*/ 91214 h 687826"/>
                  <a:gd name="connsiteX23" fmla="*/ 340132 w 843052"/>
                  <a:gd name="connsiteY23" fmla="*/ 15014 h 68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3052" h="687826">
                    <a:moveTo>
                      <a:pt x="340132" y="15014"/>
                    </a:moveTo>
                    <a:cubicBezTo>
                      <a:pt x="284252" y="4854"/>
                      <a:pt x="152251" y="0"/>
                      <a:pt x="65812" y="30254"/>
                    </a:cubicBezTo>
                    <a:cubicBezTo>
                      <a:pt x="35487" y="40868"/>
                      <a:pt x="35332" y="121694"/>
                      <a:pt x="35332" y="121694"/>
                    </a:cubicBezTo>
                    <a:cubicBezTo>
                      <a:pt x="73356" y="311815"/>
                      <a:pt x="0" y="76980"/>
                      <a:pt x="248692" y="167414"/>
                    </a:cubicBezTo>
                    <a:cubicBezTo>
                      <a:pt x="278886" y="178394"/>
                      <a:pt x="228372" y="228374"/>
                      <a:pt x="218212" y="258854"/>
                    </a:cubicBezTo>
                    <a:cubicBezTo>
                      <a:pt x="179906" y="373772"/>
                      <a:pt x="231578" y="232121"/>
                      <a:pt x="172492" y="350294"/>
                    </a:cubicBezTo>
                    <a:cubicBezTo>
                      <a:pt x="165308" y="364662"/>
                      <a:pt x="166163" y="382648"/>
                      <a:pt x="157252" y="396014"/>
                    </a:cubicBezTo>
                    <a:cubicBezTo>
                      <a:pt x="133783" y="431217"/>
                      <a:pt x="99548" y="449723"/>
                      <a:pt x="65812" y="472214"/>
                    </a:cubicBezTo>
                    <a:cubicBezTo>
                      <a:pt x="50519" y="518093"/>
                      <a:pt x="29237" y="558169"/>
                      <a:pt x="65812" y="609374"/>
                    </a:cubicBezTo>
                    <a:cubicBezTo>
                      <a:pt x="77986" y="626418"/>
                      <a:pt x="106452" y="619534"/>
                      <a:pt x="126772" y="624614"/>
                    </a:cubicBezTo>
                    <a:cubicBezTo>
                      <a:pt x="142012" y="634774"/>
                      <a:pt x="155754" y="647655"/>
                      <a:pt x="172492" y="655094"/>
                    </a:cubicBezTo>
                    <a:cubicBezTo>
                      <a:pt x="201852" y="668143"/>
                      <a:pt x="263932" y="685574"/>
                      <a:pt x="263932" y="685574"/>
                    </a:cubicBezTo>
                    <a:cubicBezTo>
                      <a:pt x="340132" y="680494"/>
                      <a:pt x="418193" y="687826"/>
                      <a:pt x="492532" y="670334"/>
                    </a:cubicBezTo>
                    <a:cubicBezTo>
                      <a:pt x="510361" y="666139"/>
                      <a:pt x="515573" y="641352"/>
                      <a:pt x="523012" y="624614"/>
                    </a:cubicBezTo>
                    <a:cubicBezTo>
                      <a:pt x="536061" y="595254"/>
                      <a:pt x="535670" y="559907"/>
                      <a:pt x="553492" y="533174"/>
                    </a:cubicBezTo>
                    <a:cubicBezTo>
                      <a:pt x="563652" y="517934"/>
                      <a:pt x="576533" y="504192"/>
                      <a:pt x="583972" y="487454"/>
                    </a:cubicBezTo>
                    <a:cubicBezTo>
                      <a:pt x="597021" y="458094"/>
                      <a:pt x="614452" y="396014"/>
                      <a:pt x="614452" y="396014"/>
                    </a:cubicBezTo>
                    <a:cubicBezTo>
                      <a:pt x="604292" y="355374"/>
                      <a:pt x="579346" y="315729"/>
                      <a:pt x="583972" y="274094"/>
                    </a:cubicBezTo>
                    <a:cubicBezTo>
                      <a:pt x="585746" y="258128"/>
                      <a:pt x="613628" y="258854"/>
                      <a:pt x="629692" y="258854"/>
                    </a:cubicBezTo>
                    <a:cubicBezTo>
                      <a:pt x="684298" y="258854"/>
                      <a:pt x="743978" y="275995"/>
                      <a:pt x="797332" y="289334"/>
                    </a:cubicBezTo>
                    <a:cubicBezTo>
                      <a:pt x="812743" y="266218"/>
                      <a:pt x="843052" y="229442"/>
                      <a:pt x="843052" y="197894"/>
                    </a:cubicBezTo>
                    <a:cubicBezTo>
                      <a:pt x="843052" y="130161"/>
                      <a:pt x="792252" y="140321"/>
                      <a:pt x="736372" y="121694"/>
                    </a:cubicBezTo>
                    <a:cubicBezTo>
                      <a:pt x="598958" y="75889"/>
                      <a:pt x="706694" y="107298"/>
                      <a:pt x="401092" y="91214"/>
                    </a:cubicBezTo>
                    <a:cubicBezTo>
                      <a:pt x="346918" y="55098"/>
                      <a:pt x="396012" y="25174"/>
                      <a:pt x="340132" y="15014"/>
                    </a:cubicBezTo>
                    <a:close/>
                  </a:path>
                </a:pathLst>
              </a:cu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3132240" y="2061456"/>
                <a:ext cx="142905" cy="14288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p>
            </p:txBody>
          </p:sp>
          <p:sp>
            <p:nvSpPr>
              <p:cNvPr id="44" name="円/楕円 43"/>
              <p:cNvSpPr/>
              <p:nvPr/>
            </p:nvSpPr>
            <p:spPr>
              <a:xfrm>
                <a:off x="2916294" y="2348816"/>
                <a:ext cx="71452" cy="71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9" name="円/楕円 38"/>
            <p:cNvSpPr/>
            <p:nvPr/>
          </p:nvSpPr>
          <p:spPr>
            <a:xfrm flipH="1">
              <a:off x="3132240" y="2061456"/>
              <a:ext cx="71452" cy="1428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45" name="グループ化 20"/>
          <p:cNvGrpSpPr>
            <a:grpSpLocks/>
          </p:cNvGrpSpPr>
          <p:nvPr/>
        </p:nvGrpSpPr>
        <p:grpSpPr bwMode="auto">
          <a:xfrm>
            <a:off x="4860032" y="6237312"/>
            <a:ext cx="432048" cy="432048"/>
            <a:chOff x="4356859" y="1541417"/>
            <a:chExt cx="1016046" cy="1037035"/>
          </a:xfrm>
        </p:grpSpPr>
        <p:sp>
          <p:nvSpPr>
            <p:cNvPr id="46" name="円/楕円 45"/>
            <p:cNvSpPr/>
            <p:nvPr/>
          </p:nvSpPr>
          <p:spPr>
            <a:xfrm>
              <a:off x="4356859" y="1651081"/>
              <a:ext cx="1016046" cy="927371"/>
            </a:xfrm>
            <a:prstGeom prst="ellipse">
              <a:avLst/>
            </a:prstGeom>
            <a:solidFill>
              <a:srgbClr val="FF9900"/>
            </a:solid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フリーフォーム 46"/>
            <p:cNvSpPr/>
            <p:nvPr/>
          </p:nvSpPr>
          <p:spPr>
            <a:xfrm>
              <a:off x="4852760" y="1541417"/>
              <a:ext cx="57304" cy="27415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8" name="フリーフォーム 47"/>
            <p:cNvSpPr/>
            <p:nvPr/>
          </p:nvSpPr>
          <p:spPr>
            <a:xfrm rot="5400000">
              <a:off x="4896435" y="1681580"/>
              <a:ext cx="69136" cy="279909"/>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9" name="円/楕円 48"/>
          <p:cNvSpPr/>
          <p:nvPr/>
        </p:nvSpPr>
        <p:spPr>
          <a:xfrm>
            <a:off x="4716016" y="4581128"/>
            <a:ext cx="792088"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p:cNvCxnSpPr/>
          <p:nvPr/>
        </p:nvCxnSpPr>
        <p:spPr>
          <a:xfrm flipV="1">
            <a:off x="3635896" y="5085184"/>
            <a:ext cx="1008112" cy="216024"/>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683568" y="4869160"/>
            <a:ext cx="1728192" cy="1008112"/>
          </a:xfrm>
          <a:prstGeom prst="roundRect">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いまは</a:t>
            </a:r>
            <a:endParaRPr kumimoji="1" lang="en-US" altLang="ja-JP" sz="2800" dirty="0" smtClean="0">
              <a:solidFill>
                <a:schemeClr val="accent4"/>
              </a:solidFill>
            </a:endParaRPr>
          </a:p>
          <a:p>
            <a:pPr algn="ctr"/>
            <a:r>
              <a:rPr kumimoji="1" lang="ja-JP" altLang="en-US" sz="2800" dirty="0" smtClean="0">
                <a:solidFill>
                  <a:schemeClr val="accent4"/>
                </a:solidFill>
              </a:rPr>
              <a:t>これだ！</a:t>
            </a:r>
            <a:endParaRPr kumimoji="1" lang="ja-JP" altLang="en-US" sz="28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par>
                                <p:cTn id="26" presetID="9"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dissolv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dissolve">
                                      <p:cBhvr>
                                        <p:cTn id="36" dur="500"/>
                                        <p:tgtEl>
                                          <p:spTgt spid="5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dissolv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dissolve">
                                      <p:cBhvr>
                                        <p:cTn id="4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3" grpId="0" animBg="1"/>
      <p:bldP spid="15" grpId="0"/>
      <p:bldP spid="49" grpId="0" animBg="1"/>
      <p:bldP spid="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323528" y="260648"/>
            <a:ext cx="8568952" cy="1323439"/>
          </a:xfrm>
          <a:prstGeom prst="rect">
            <a:avLst/>
          </a:prstGeom>
          <a:solidFill>
            <a:srgbClr val="FFCCFF"/>
          </a:solidFill>
          <a:ln w="9525">
            <a:noFill/>
            <a:miter lim="800000"/>
            <a:headEnd/>
            <a:tailEnd/>
          </a:ln>
          <a:effectLst/>
        </p:spPr>
        <p:txBody>
          <a:bodyPr wrap="square">
            <a:spAutoFit/>
          </a:bodyPr>
          <a:lstStyle/>
          <a:p>
            <a:r>
              <a:rPr lang="ja-JP" altLang="en-US" sz="4000" dirty="0" smtClean="0"/>
              <a:t>動作を絵にして示し</a:t>
            </a:r>
            <a:endParaRPr lang="en-US" altLang="ja-JP" sz="4000" dirty="0" smtClean="0"/>
          </a:p>
          <a:p>
            <a:r>
              <a:rPr lang="ja-JP" altLang="en-US" sz="4000" dirty="0" smtClean="0"/>
              <a:t>　　　それを言語化（名づけ）することは</a:t>
            </a:r>
            <a:endParaRPr lang="ja-JP" altLang="en-US" sz="4000" dirty="0"/>
          </a:p>
        </p:txBody>
      </p:sp>
      <p:pic>
        <p:nvPicPr>
          <p:cNvPr id="6" name="Picture 2" descr="017"/>
          <p:cNvPicPr>
            <a:picLocks noChangeAspect="1" noChangeArrowheads="1"/>
          </p:cNvPicPr>
          <p:nvPr/>
        </p:nvPicPr>
        <p:blipFill>
          <a:blip r:embed="rId2" cstate="print"/>
          <a:srcRect/>
          <a:stretch>
            <a:fillRect/>
          </a:stretch>
        </p:blipFill>
        <p:spPr bwMode="auto">
          <a:xfrm>
            <a:off x="6948264" y="4293096"/>
            <a:ext cx="1800200" cy="1728192"/>
          </a:xfrm>
          <a:prstGeom prst="rect">
            <a:avLst/>
          </a:prstGeom>
          <a:noFill/>
          <a:ln w="9525">
            <a:solidFill>
              <a:schemeClr val="accent4"/>
            </a:solidFill>
            <a:miter lim="800000"/>
            <a:headEnd/>
            <a:tailEnd/>
          </a:ln>
          <a:effectLst>
            <a:outerShdw blurRad="50800" dist="38100" dir="2700000" algn="tl" rotWithShape="0">
              <a:prstClr val="black">
                <a:alpha val="40000"/>
              </a:prstClr>
            </a:outerShdw>
          </a:effectLst>
        </p:spPr>
      </p:pic>
      <p:sp>
        <p:nvSpPr>
          <p:cNvPr id="14" name="円/楕円 13"/>
          <p:cNvSpPr/>
          <p:nvPr/>
        </p:nvSpPr>
        <p:spPr>
          <a:xfrm>
            <a:off x="6948264" y="4293096"/>
            <a:ext cx="1728192" cy="1728192"/>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6" name="テキスト ボックス 15"/>
          <p:cNvSpPr txBox="1">
            <a:spLocks noChangeArrowheads="1"/>
          </p:cNvSpPr>
          <p:nvPr/>
        </p:nvSpPr>
        <p:spPr bwMode="auto">
          <a:xfrm>
            <a:off x="251520" y="1844824"/>
            <a:ext cx="7416824" cy="707886"/>
          </a:xfrm>
          <a:prstGeom prst="rect">
            <a:avLst/>
          </a:prstGeom>
          <a:solidFill>
            <a:srgbClr val="CCFFFF"/>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solidFill>
                  <a:srgbClr val="C00000"/>
                </a:solidFill>
              </a:rPr>
              <a:t>●</a:t>
            </a:r>
            <a:r>
              <a:rPr lang="ja-JP" altLang="en-US" sz="4000" dirty="0" smtClean="0"/>
              <a:t>動作の分節化</a:t>
            </a:r>
            <a:r>
              <a:rPr lang="ja-JP" altLang="en-US" sz="3200" dirty="0" smtClean="0"/>
              <a:t>（取り出し）</a:t>
            </a:r>
            <a:r>
              <a:rPr lang="ja-JP" altLang="en-US" sz="4000" dirty="0" smtClean="0"/>
              <a:t>・焦点化</a:t>
            </a:r>
            <a:endParaRPr lang="ja-JP" altLang="en-US" sz="4000" dirty="0"/>
          </a:p>
        </p:txBody>
      </p:sp>
      <p:sp>
        <p:nvSpPr>
          <p:cNvPr id="17" name="テキスト ボックス 16"/>
          <p:cNvSpPr txBox="1">
            <a:spLocks noChangeArrowheads="1"/>
          </p:cNvSpPr>
          <p:nvPr/>
        </p:nvSpPr>
        <p:spPr bwMode="auto">
          <a:xfrm>
            <a:off x="258108" y="2780928"/>
            <a:ext cx="7410236" cy="707886"/>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4000" dirty="0" smtClean="0">
                <a:solidFill>
                  <a:srgbClr val="C00000"/>
                </a:solidFill>
              </a:rPr>
              <a:t>●</a:t>
            </a:r>
            <a:r>
              <a:rPr lang="ja-JP" altLang="en-US" sz="4000" dirty="0" smtClean="0"/>
              <a:t>その概念に、ことばがあること</a:t>
            </a:r>
            <a:endParaRPr lang="ja-JP" altLang="en-US" sz="4000" dirty="0"/>
          </a:p>
        </p:txBody>
      </p:sp>
      <p:sp>
        <p:nvSpPr>
          <p:cNvPr id="18" name="テキスト ボックス 17"/>
          <p:cNvSpPr txBox="1">
            <a:spLocks noChangeArrowheads="1"/>
          </p:cNvSpPr>
          <p:nvPr/>
        </p:nvSpPr>
        <p:spPr bwMode="auto">
          <a:xfrm>
            <a:off x="3923928" y="3501008"/>
            <a:ext cx="5189592" cy="646331"/>
          </a:xfrm>
          <a:prstGeom prst="rect">
            <a:avLst/>
          </a:prstGeom>
          <a:noFill/>
          <a:ln w="9525">
            <a:noFill/>
            <a:miter lim="800000"/>
            <a:headEnd/>
            <a:tailEnd/>
          </a:ln>
          <a:effectLst/>
        </p:spPr>
        <p:txBody>
          <a:bodyPr wrap="square">
            <a:spAutoFit/>
          </a:bodyPr>
          <a:lstStyle/>
          <a:p>
            <a:r>
              <a:rPr lang="ja-JP" altLang="en-US" sz="3600" dirty="0" smtClean="0"/>
              <a:t>に気づかせる効果がある</a:t>
            </a:r>
            <a:endParaRPr lang="ja-JP" altLang="en-US" sz="3600" dirty="0"/>
          </a:p>
        </p:txBody>
      </p:sp>
      <p:sp>
        <p:nvSpPr>
          <p:cNvPr id="19" name="テキスト ボックス 18"/>
          <p:cNvSpPr txBox="1">
            <a:spLocks noChangeArrowheads="1"/>
          </p:cNvSpPr>
          <p:nvPr/>
        </p:nvSpPr>
        <p:spPr bwMode="auto">
          <a:xfrm>
            <a:off x="7668344" y="1916832"/>
            <a:ext cx="1728192" cy="646331"/>
          </a:xfrm>
          <a:prstGeom prst="rect">
            <a:avLst/>
          </a:prstGeom>
          <a:noFill/>
          <a:ln w="9525">
            <a:noFill/>
            <a:miter lim="800000"/>
            <a:headEnd/>
            <a:tailEnd/>
          </a:ln>
          <a:effectLst/>
        </p:spPr>
        <p:txBody>
          <a:bodyPr wrap="square">
            <a:spAutoFit/>
          </a:bodyPr>
          <a:lstStyle/>
          <a:p>
            <a:r>
              <a:rPr lang="ja-JP" altLang="en-US" sz="3600" dirty="0" smtClean="0"/>
              <a:t>を促し</a:t>
            </a:r>
            <a:endParaRPr lang="ja-JP" altLang="en-US" sz="3600" dirty="0"/>
          </a:p>
        </p:txBody>
      </p:sp>
      <p:sp>
        <p:nvSpPr>
          <p:cNvPr id="20" name="正方形/長方形 19"/>
          <p:cNvSpPr/>
          <p:nvPr/>
        </p:nvSpPr>
        <p:spPr>
          <a:xfrm>
            <a:off x="251520" y="4797152"/>
            <a:ext cx="4824536" cy="504056"/>
          </a:xfrm>
          <a:prstGeom prst="rect">
            <a:avLst/>
          </a:prstGeom>
          <a:solidFill>
            <a:srgbClr val="CCFFFF"/>
          </a:solidFill>
          <a:ln>
            <a:noFill/>
            <a:prstDash val="sysDot"/>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ja-JP" altLang="en-US" sz="3200" dirty="0" smtClean="0">
                <a:solidFill>
                  <a:srgbClr val="C00000"/>
                </a:solidFill>
              </a:rPr>
              <a:t>●</a:t>
            </a:r>
            <a:r>
              <a:rPr lang="ja-JP" altLang="en-US" sz="3200" dirty="0" smtClean="0">
                <a:solidFill>
                  <a:schemeClr val="accent4"/>
                </a:solidFill>
              </a:rPr>
              <a:t>（走ること）がテーマだ！</a:t>
            </a:r>
            <a:endParaRPr lang="ja-JP" altLang="en-US" sz="2400" b="1" dirty="0">
              <a:solidFill>
                <a:schemeClr val="accent4"/>
              </a:solidFill>
            </a:endParaRPr>
          </a:p>
        </p:txBody>
      </p:sp>
      <p:sp>
        <p:nvSpPr>
          <p:cNvPr id="21" name="正方形/長方形 20"/>
          <p:cNvSpPr/>
          <p:nvPr/>
        </p:nvSpPr>
        <p:spPr>
          <a:xfrm>
            <a:off x="251520" y="4149080"/>
            <a:ext cx="4032448" cy="576064"/>
          </a:xfrm>
          <a:prstGeom prst="rect">
            <a:avLst/>
          </a:prstGeom>
          <a:solidFill>
            <a:srgbClr val="CCFF99"/>
          </a:solidFill>
          <a:ln>
            <a:noFill/>
            <a:prstDash val="sysDot"/>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ja-JP" altLang="en-US" sz="2800" dirty="0" smtClean="0">
                <a:solidFill>
                  <a:schemeClr val="accent4"/>
                </a:solidFill>
              </a:rPr>
              <a:t>靴や男の子や手ではなく</a:t>
            </a:r>
            <a:endParaRPr lang="ja-JP" altLang="en-US" sz="2000" b="1" dirty="0">
              <a:solidFill>
                <a:schemeClr val="accent4"/>
              </a:solidFill>
            </a:endParaRPr>
          </a:p>
        </p:txBody>
      </p:sp>
      <p:cxnSp>
        <p:nvCxnSpPr>
          <p:cNvPr id="23" name="直線矢印コネクタ 22"/>
          <p:cNvCxnSpPr/>
          <p:nvPr/>
        </p:nvCxnSpPr>
        <p:spPr>
          <a:xfrm flipV="1">
            <a:off x="6300192" y="5157192"/>
            <a:ext cx="504056" cy="17824"/>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51520" y="5517232"/>
            <a:ext cx="4824536" cy="504056"/>
          </a:xfrm>
          <a:prstGeom prst="rect">
            <a:avLst/>
          </a:prstGeom>
          <a:solidFill>
            <a:srgbClr val="FFFF66"/>
          </a:solidFill>
          <a:ln>
            <a:noFill/>
            <a:prstDash val="sysDot"/>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ja-JP" altLang="en-US" sz="3200" dirty="0" smtClean="0">
                <a:solidFill>
                  <a:srgbClr val="C00000"/>
                </a:solidFill>
              </a:rPr>
              <a:t>●</a:t>
            </a:r>
            <a:r>
              <a:rPr lang="ja-JP" altLang="en-US" sz="3200" dirty="0" smtClean="0">
                <a:solidFill>
                  <a:schemeClr val="accent4"/>
                </a:solidFill>
              </a:rPr>
              <a:t>「走る」っていうんだ！</a:t>
            </a:r>
            <a:endParaRPr lang="ja-JP" altLang="en-US" sz="2400" b="1" dirty="0">
              <a:solidFill>
                <a:schemeClr val="accent4"/>
              </a:solidFill>
            </a:endParaRPr>
          </a:p>
        </p:txBody>
      </p:sp>
      <p:sp>
        <p:nvSpPr>
          <p:cNvPr id="24" name="星 4 23"/>
          <p:cNvSpPr/>
          <p:nvPr/>
        </p:nvSpPr>
        <p:spPr>
          <a:xfrm>
            <a:off x="5304142" y="4318116"/>
            <a:ext cx="647700" cy="792163"/>
          </a:xfrm>
          <a:prstGeom prst="star4">
            <a:avLst/>
          </a:prstGeom>
          <a:solidFill>
            <a:srgbClr val="FFCC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5" name="グループ化 14"/>
          <p:cNvGrpSpPr/>
          <p:nvPr/>
        </p:nvGrpSpPr>
        <p:grpSpPr>
          <a:xfrm>
            <a:off x="5304142" y="4856014"/>
            <a:ext cx="1003499" cy="913246"/>
            <a:chOff x="5363651" y="4731546"/>
            <a:chExt cx="1003499" cy="913246"/>
          </a:xfrm>
        </p:grpSpPr>
        <p:grpSp>
          <p:nvGrpSpPr>
            <p:cNvPr id="7" name="グループ化 10"/>
            <p:cNvGrpSpPr>
              <a:grpSpLocks/>
            </p:cNvGrpSpPr>
            <p:nvPr/>
          </p:nvGrpSpPr>
          <p:grpSpPr bwMode="auto">
            <a:xfrm rot="1328625">
              <a:off x="5363651" y="4731546"/>
              <a:ext cx="1003499" cy="913246"/>
              <a:chOff x="3419475" y="5157788"/>
              <a:chExt cx="1512888" cy="1439862"/>
            </a:xfrm>
          </p:grpSpPr>
          <p:sp>
            <p:nvSpPr>
              <p:cNvPr id="8"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9"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0"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1"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3"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34" name="Freeform 10"/>
            <p:cNvSpPr>
              <a:spLocks/>
            </p:cNvSpPr>
            <p:nvPr/>
          </p:nvSpPr>
          <p:spPr bwMode="auto">
            <a:xfrm>
              <a:off x="5966557" y="5383762"/>
              <a:ext cx="290916" cy="188181"/>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par>
                                <p:cTn id="36" presetID="9"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p:bldP spid="19" grpId="0"/>
      <p:bldP spid="20" grpId="0" animBg="1"/>
      <p:bldP spid="21" grpId="0" animBg="1"/>
      <p:bldP spid="27"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a:spLocks noChangeArrowheads="1"/>
          </p:cNvSpPr>
          <p:nvPr/>
        </p:nvSpPr>
        <p:spPr bwMode="auto">
          <a:xfrm>
            <a:off x="971600" y="332656"/>
            <a:ext cx="7200800" cy="707886"/>
          </a:xfrm>
          <a:prstGeom prst="rect">
            <a:avLst/>
          </a:prstGeom>
          <a:solidFill>
            <a:srgbClr val="FFCCFF"/>
          </a:solidFill>
          <a:ln w="9525">
            <a:noFill/>
            <a:miter lim="800000"/>
            <a:headEnd/>
            <a:tailEnd/>
          </a:ln>
          <a:effectLst>
            <a:outerShdw blurRad="50800" dist="76200" dir="5400000" algn="t" rotWithShape="0">
              <a:srgbClr val="FFFF00">
                <a:alpha val="40000"/>
              </a:srgbClr>
            </a:outerShdw>
          </a:effectLst>
        </p:spPr>
        <p:txBody>
          <a:bodyPr wrap="square">
            <a:spAutoFit/>
          </a:bodyPr>
          <a:lstStyle/>
          <a:p>
            <a:r>
              <a:rPr lang="ja-JP" altLang="en-US" sz="4000" dirty="0" smtClean="0"/>
              <a:t>動作絵による動詞学習の意義②</a:t>
            </a:r>
            <a:endParaRPr lang="ja-JP" altLang="en-US" sz="4000" dirty="0"/>
          </a:p>
        </p:txBody>
      </p:sp>
      <p:sp>
        <p:nvSpPr>
          <p:cNvPr id="7" name="テキスト ボックス 6"/>
          <p:cNvSpPr txBox="1">
            <a:spLocks noChangeArrowheads="1"/>
          </p:cNvSpPr>
          <p:nvPr/>
        </p:nvSpPr>
        <p:spPr bwMode="auto">
          <a:xfrm>
            <a:off x="1043608" y="1340768"/>
            <a:ext cx="7056784" cy="769441"/>
          </a:xfrm>
          <a:prstGeom prst="rect">
            <a:avLst/>
          </a:prstGeom>
          <a:solidFill>
            <a:srgbClr val="CCFFFF"/>
          </a:solidFill>
          <a:ln w="9525">
            <a:noFill/>
            <a:miter lim="800000"/>
            <a:headEnd/>
            <a:tailEnd/>
          </a:ln>
          <a:effectLst>
            <a:glow rad="101600">
              <a:schemeClr val="accent2">
                <a:satMod val="175000"/>
                <a:alpha val="40000"/>
              </a:schemeClr>
            </a:glow>
          </a:effectLst>
        </p:spPr>
        <p:txBody>
          <a:bodyPr wrap="square">
            <a:spAutoFit/>
          </a:bodyPr>
          <a:lstStyle/>
          <a:p>
            <a:r>
              <a:rPr lang="ja-JP" altLang="en-US" sz="4400" dirty="0" smtClean="0"/>
              <a:t>　　　　</a:t>
            </a:r>
            <a:r>
              <a:rPr lang="ja-JP" altLang="en-US" sz="2800" dirty="0" smtClean="0"/>
              <a:t>　</a:t>
            </a:r>
            <a:r>
              <a:rPr lang="ja-JP" altLang="en-US" sz="4400" dirty="0" smtClean="0"/>
              <a:t>意図への気づき</a:t>
            </a:r>
            <a:endParaRPr lang="ja-JP" altLang="en-US" sz="4400" dirty="0"/>
          </a:p>
        </p:txBody>
      </p:sp>
      <p:sp>
        <p:nvSpPr>
          <p:cNvPr id="9" name="テキスト ボックス 8"/>
          <p:cNvSpPr txBox="1">
            <a:spLocks noChangeArrowheads="1"/>
          </p:cNvSpPr>
          <p:nvPr/>
        </p:nvSpPr>
        <p:spPr bwMode="auto">
          <a:xfrm>
            <a:off x="647564" y="2473198"/>
            <a:ext cx="8208912" cy="707886"/>
          </a:xfrm>
          <a:prstGeom prst="rect">
            <a:avLst/>
          </a:prstGeom>
          <a:noFill/>
          <a:ln w="9525">
            <a:noFill/>
            <a:miter lim="800000"/>
            <a:headEnd/>
            <a:tailEnd/>
          </a:ln>
          <a:effectLst>
            <a:softEdge rad="127000"/>
          </a:effectLst>
        </p:spPr>
        <p:txBody>
          <a:bodyPr wrap="square">
            <a:spAutoFit/>
          </a:bodyPr>
          <a:lstStyle/>
          <a:p>
            <a:r>
              <a:rPr lang="ja-JP" altLang="en-US" sz="3600" dirty="0" smtClean="0"/>
              <a:t>動詞絵カードには、さまざまな</a:t>
            </a:r>
            <a:r>
              <a:rPr lang="ja-JP" altLang="en-US" sz="4000" dirty="0" smtClean="0">
                <a:solidFill>
                  <a:srgbClr val="C00000"/>
                </a:solidFill>
              </a:rPr>
              <a:t>意図</a:t>
            </a:r>
            <a:r>
              <a:rPr lang="ja-JP" altLang="en-US" sz="3600" dirty="0" smtClean="0"/>
              <a:t>がある</a:t>
            </a:r>
            <a:r>
              <a:rPr lang="ja-JP" altLang="en-US" sz="3200" dirty="0" smtClean="0"/>
              <a:t>　</a:t>
            </a:r>
            <a:endParaRPr lang="ja-JP" altLang="en-US" sz="3200" dirty="0"/>
          </a:p>
        </p:txBody>
      </p:sp>
      <p:sp>
        <p:nvSpPr>
          <p:cNvPr id="14" name="テキスト ボックス 13"/>
          <p:cNvSpPr txBox="1">
            <a:spLocks noChangeArrowheads="1"/>
          </p:cNvSpPr>
          <p:nvPr/>
        </p:nvSpPr>
        <p:spPr bwMode="auto">
          <a:xfrm>
            <a:off x="287524" y="3573016"/>
            <a:ext cx="8568952" cy="1200329"/>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ja-JP" altLang="en-US" sz="3600" dirty="0" smtClean="0"/>
              <a:t>それら</a:t>
            </a:r>
            <a:r>
              <a:rPr lang="ja-JP" altLang="en-US" sz="3600" dirty="0"/>
              <a:t>の</a:t>
            </a:r>
            <a:r>
              <a:rPr lang="ja-JP" altLang="en-US" sz="3600" dirty="0" smtClean="0"/>
              <a:t>意図に、学習を通して気づくことに</a:t>
            </a:r>
            <a:endParaRPr lang="en-US" altLang="ja-JP" sz="3600" dirty="0" smtClean="0"/>
          </a:p>
          <a:p>
            <a:r>
              <a:rPr lang="ja-JP" altLang="en-US" sz="3600" dirty="0" smtClean="0"/>
              <a:t>　　　　　　　　　　　　　　　　　　　　意義がある</a:t>
            </a:r>
            <a:endParaRPr lang="ja-JP" altLang="en-US" sz="3200" dirty="0"/>
          </a:p>
        </p:txBody>
      </p:sp>
      <p:pic>
        <p:nvPicPr>
          <p:cNvPr id="29" name="Picture 1" descr="003"/>
          <p:cNvPicPr>
            <a:picLocks noChangeAspect="1" noChangeArrowheads="1"/>
          </p:cNvPicPr>
          <p:nvPr/>
        </p:nvPicPr>
        <p:blipFill>
          <a:blip r:embed="rId3" cstate="print"/>
          <a:srcRect/>
          <a:stretch>
            <a:fillRect/>
          </a:stretch>
        </p:blipFill>
        <p:spPr bwMode="auto">
          <a:xfrm>
            <a:off x="4614682" y="5295443"/>
            <a:ext cx="1440160" cy="122300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6" name="星 4 15"/>
          <p:cNvSpPr/>
          <p:nvPr/>
        </p:nvSpPr>
        <p:spPr>
          <a:xfrm>
            <a:off x="2816760" y="4915620"/>
            <a:ext cx="647700" cy="792163"/>
          </a:xfrm>
          <a:prstGeom prst="star4">
            <a:avLst/>
          </a:prstGeom>
          <a:solidFill>
            <a:srgbClr val="FFCC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7" name="グループ化 16"/>
          <p:cNvGrpSpPr/>
          <p:nvPr/>
        </p:nvGrpSpPr>
        <p:grpSpPr>
          <a:xfrm rot="256410">
            <a:off x="2809924" y="5450322"/>
            <a:ext cx="1003499" cy="913246"/>
            <a:chOff x="5363651" y="4731546"/>
            <a:chExt cx="1003499" cy="913246"/>
          </a:xfrm>
        </p:grpSpPr>
        <p:grpSp>
          <p:nvGrpSpPr>
            <p:cNvPr id="18" name="グループ化 10"/>
            <p:cNvGrpSpPr>
              <a:grpSpLocks/>
            </p:cNvGrpSpPr>
            <p:nvPr/>
          </p:nvGrpSpPr>
          <p:grpSpPr bwMode="auto">
            <a:xfrm rot="1328625">
              <a:off x="5363651" y="4731546"/>
              <a:ext cx="1003499" cy="913246"/>
              <a:chOff x="3419475" y="5157788"/>
              <a:chExt cx="1512888" cy="1439862"/>
            </a:xfrm>
          </p:grpSpPr>
          <p:sp>
            <p:nvSpPr>
              <p:cNvPr id="3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3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3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3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34"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19" name="Freeform 10"/>
            <p:cNvSpPr>
              <a:spLocks/>
            </p:cNvSpPr>
            <p:nvPr/>
          </p:nvSpPr>
          <p:spPr bwMode="auto">
            <a:xfrm>
              <a:off x="5966557" y="5383762"/>
              <a:ext cx="290916" cy="188181"/>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4"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4088" y="799919"/>
            <a:ext cx="3456384" cy="2160240"/>
          </a:xfrm>
          <a:prstGeom prst="rect">
            <a:avLst/>
          </a:prstGeom>
          <a:solidFill>
            <a:srgbClr val="CC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89872" y="211188"/>
            <a:ext cx="5832648" cy="707886"/>
          </a:xfrm>
          <a:prstGeom prst="rect">
            <a:avLst/>
          </a:prstGeom>
          <a:solidFill>
            <a:srgbClr val="DDFFDD"/>
          </a:solidFill>
          <a:effectLst>
            <a:glow rad="139700">
              <a:schemeClr val="accent2">
                <a:satMod val="175000"/>
                <a:alpha val="40000"/>
              </a:schemeClr>
            </a:glow>
          </a:effectLst>
        </p:spPr>
        <p:txBody>
          <a:bodyPr wrap="square" rtlCol="0">
            <a:spAutoFit/>
          </a:bodyPr>
          <a:lstStyle/>
          <a:p>
            <a:r>
              <a:rPr lang="ja-JP" altLang="en-US" sz="4000" dirty="0" smtClean="0"/>
              <a:t>意図①：課題・教材的意図</a:t>
            </a:r>
            <a:endParaRPr kumimoji="1" lang="ja-JP" altLang="en-US" sz="4000" dirty="0"/>
          </a:p>
        </p:txBody>
      </p:sp>
      <p:sp>
        <p:nvSpPr>
          <p:cNvPr id="5" name="テキスト ボックス 4"/>
          <p:cNvSpPr txBox="1">
            <a:spLocks noChangeArrowheads="1"/>
          </p:cNvSpPr>
          <p:nvPr/>
        </p:nvSpPr>
        <p:spPr bwMode="auto">
          <a:xfrm>
            <a:off x="5976156" y="1208655"/>
            <a:ext cx="2448272" cy="1200329"/>
          </a:xfrm>
          <a:prstGeom prst="rect">
            <a:avLst/>
          </a:prstGeom>
          <a:solidFill>
            <a:srgbClr val="FFD9FF"/>
          </a:solidFill>
          <a:ln w="9525">
            <a:solidFill>
              <a:schemeClr val="tx1"/>
            </a:solidFill>
            <a:miter lim="800000"/>
            <a:headEnd/>
            <a:tailEnd/>
          </a:ln>
        </p:spPr>
        <p:txBody>
          <a:bodyPr wrap="square">
            <a:spAutoFit/>
          </a:bodyPr>
          <a:lstStyle/>
          <a:p>
            <a:r>
              <a:rPr lang="ja-JP" altLang="en-US" sz="3600" dirty="0" smtClean="0"/>
              <a:t>絵を描いた</a:t>
            </a:r>
            <a:endParaRPr lang="en-US" altLang="ja-JP" sz="3600" dirty="0" smtClean="0"/>
          </a:p>
          <a:p>
            <a:r>
              <a:rPr lang="ja-JP" altLang="en-US" sz="3600" dirty="0" smtClean="0"/>
              <a:t>　人の意図</a:t>
            </a:r>
            <a:endParaRPr lang="ja-JP" altLang="en-US" sz="3600" dirty="0"/>
          </a:p>
        </p:txBody>
      </p:sp>
      <p:sp>
        <p:nvSpPr>
          <p:cNvPr id="6" name="テキスト ボックス 5"/>
          <p:cNvSpPr txBox="1">
            <a:spLocks noChangeArrowheads="1"/>
          </p:cNvSpPr>
          <p:nvPr/>
        </p:nvSpPr>
        <p:spPr bwMode="auto">
          <a:xfrm>
            <a:off x="6658023" y="3464189"/>
            <a:ext cx="2304256" cy="1200329"/>
          </a:xfrm>
          <a:prstGeom prst="rect">
            <a:avLst/>
          </a:prstGeom>
          <a:solidFill>
            <a:srgbClr val="FFD9FF"/>
          </a:solidFill>
          <a:ln w="9525">
            <a:solidFill>
              <a:schemeClr val="tx1"/>
            </a:solidFill>
            <a:miter lim="800000"/>
            <a:headEnd/>
            <a:tailEnd/>
          </a:ln>
        </p:spPr>
        <p:txBody>
          <a:bodyPr wrap="square">
            <a:spAutoFit/>
          </a:bodyPr>
          <a:lstStyle/>
          <a:p>
            <a:r>
              <a:rPr lang="ja-JP" altLang="en-US" sz="3600" dirty="0" smtClean="0"/>
              <a:t>絵を示した</a:t>
            </a:r>
            <a:endParaRPr lang="en-US" altLang="ja-JP" sz="3600" dirty="0" smtClean="0"/>
          </a:p>
          <a:p>
            <a:r>
              <a:rPr lang="ja-JP" altLang="en-US" sz="3600" dirty="0" smtClean="0"/>
              <a:t>人の意図</a:t>
            </a:r>
            <a:endParaRPr lang="ja-JP" altLang="en-US" sz="3600" dirty="0"/>
          </a:p>
        </p:txBody>
      </p:sp>
      <p:sp>
        <p:nvSpPr>
          <p:cNvPr id="11" name="テキスト ボックス 10"/>
          <p:cNvSpPr txBox="1">
            <a:spLocks noChangeArrowheads="1"/>
          </p:cNvSpPr>
          <p:nvPr/>
        </p:nvSpPr>
        <p:spPr bwMode="auto">
          <a:xfrm>
            <a:off x="323528" y="5445224"/>
            <a:ext cx="3600400" cy="584775"/>
          </a:xfrm>
          <a:prstGeom prst="rect">
            <a:avLst/>
          </a:prstGeom>
          <a:solidFill>
            <a:schemeClr val="accent1"/>
          </a:solidFill>
          <a:ln w="9525">
            <a:noFill/>
            <a:miter lim="800000"/>
            <a:headEnd/>
            <a:tailEnd/>
          </a:ln>
          <a:effectLst>
            <a:softEdge rad="127000"/>
          </a:effectLst>
        </p:spPr>
        <p:txBody>
          <a:bodyPr wrap="square">
            <a:spAutoFit/>
          </a:bodyPr>
          <a:lstStyle/>
          <a:p>
            <a:r>
              <a:rPr lang="ja-JP" altLang="en-US" sz="3200" dirty="0" smtClean="0"/>
              <a:t>　共通認識の育成</a:t>
            </a:r>
            <a:endParaRPr lang="ja-JP" altLang="en-US" sz="3200" dirty="0"/>
          </a:p>
        </p:txBody>
      </p:sp>
      <p:sp>
        <p:nvSpPr>
          <p:cNvPr id="12" name="テキスト ボックス 11"/>
          <p:cNvSpPr txBox="1"/>
          <p:nvPr/>
        </p:nvSpPr>
        <p:spPr>
          <a:xfrm>
            <a:off x="179512" y="6093296"/>
            <a:ext cx="3744416" cy="400110"/>
          </a:xfrm>
          <a:prstGeom prst="rect">
            <a:avLst/>
          </a:prstGeom>
          <a:noFill/>
        </p:spPr>
        <p:txBody>
          <a:bodyPr wrap="square" rtlCol="0">
            <a:spAutoFit/>
          </a:bodyPr>
          <a:lstStyle/>
          <a:p>
            <a:r>
              <a:rPr kumimoji="1" lang="ja-JP" altLang="en-US" sz="2000" b="1" dirty="0" smtClean="0"/>
              <a:t>☞第９回学習会「文法を考える｝</a:t>
            </a:r>
            <a:endParaRPr kumimoji="1" lang="ja-JP" altLang="en-US" b="1" dirty="0"/>
          </a:p>
        </p:txBody>
      </p:sp>
      <p:pic>
        <p:nvPicPr>
          <p:cNvPr id="101377" name="Picture 1" descr="003"/>
          <p:cNvPicPr>
            <a:picLocks noChangeAspect="1" noChangeArrowheads="1"/>
          </p:cNvPicPr>
          <p:nvPr/>
        </p:nvPicPr>
        <p:blipFill>
          <a:blip r:embed="rId2" cstate="print"/>
          <a:srcRect/>
          <a:stretch>
            <a:fillRect/>
          </a:stretch>
        </p:blipFill>
        <p:spPr bwMode="auto">
          <a:xfrm>
            <a:off x="3203848" y="1196752"/>
            <a:ext cx="2592288" cy="220140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grpSp>
        <p:nvGrpSpPr>
          <p:cNvPr id="14" name="グループ化 10"/>
          <p:cNvGrpSpPr>
            <a:grpSpLocks/>
          </p:cNvGrpSpPr>
          <p:nvPr/>
        </p:nvGrpSpPr>
        <p:grpSpPr bwMode="auto">
          <a:xfrm rot="1328625">
            <a:off x="962691" y="2000270"/>
            <a:ext cx="1003499" cy="913246"/>
            <a:chOff x="3419475" y="5157788"/>
            <a:chExt cx="1512888" cy="1439862"/>
          </a:xfrm>
        </p:grpSpPr>
        <p:sp>
          <p:nvSpPr>
            <p:cNvPr id="15"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6"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7"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8"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9" name="Freeform 13"/>
            <p:cNvSpPr>
              <a:spLocks/>
            </p:cNvSpPr>
            <p:nvPr/>
          </p:nvSpPr>
          <p:spPr bwMode="auto">
            <a:xfrm>
              <a:off x="4356100" y="6237288"/>
              <a:ext cx="431800" cy="82550"/>
            </a:xfrm>
            <a:custGeom>
              <a:avLst/>
              <a:gdLst>
                <a:gd name="T0" fmla="*/ 0 w 272"/>
                <a:gd name="T1" fmla="*/ 0 h 52"/>
                <a:gd name="T2" fmla="*/ 2147483646 w 272"/>
                <a:gd name="T3" fmla="*/ 2147483646 h 52"/>
                <a:gd name="T4" fmla="*/ 2147483646 w 272"/>
                <a:gd name="T5" fmla="*/ 2147483646 h 52"/>
                <a:gd name="T6" fmla="*/ 2147483646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0"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21" name="グループ化 33"/>
          <p:cNvGrpSpPr>
            <a:grpSpLocks/>
          </p:cNvGrpSpPr>
          <p:nvPr/>
        </p:nvGrpSpPr>
        <p:grpSpPr bwMode="auto">
          <a:xfrm>
            <a:off x="5899606" y="3374508"/>
            <a:ext cx="701284" cy="824452"/>
            <a:chOff x="7523163" y="1144571"/>
            <a:chExt cx="1225550" cy="2376487"/>
          </a:xfrm>
        </p:grpSpPr>
        <p:sp>
          <p:nvSpPr>
            <p:cNvPr id="22"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3"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24"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endParaRPr lang="ja-JP" altLang="en-US">
                <a:latin typeface="Calibri" pitchFamily="34" charset="0"/>
              </a:endParaRPr>
            </a:p>
          </p:txBody>
        </p:sp>
        <p:sp>
          <p:nvSpPr>
            <p:cNvPr id="25"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26"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27"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2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44" name="四角形吹き出し 43"/>
          <p:cNvSpPr/>
          <p:nvPr/>
        </p:nvSpPr>
        <p:spPr>
          <a:xfrm>
            <a:off x="179512" y="1196752"/>
            <a:ext cx="2880320" cy="648072"/>
          </a:xfrm>
          <a:prstGeom prst="wedgeRectCallout">
            <a:avLst>
              <a:gd name="adj1" fmla="val -20833"/>
              <a:gd name="adj2" fmla="val 41336"/>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なんかやってるな</a:t>
            </a:r>
            <a:endParaRPr kumimoji="1" lang="ja-JP" altLang="en-US" sz="2800" dirty="0">
              <a:solidFill>
                <a:schemeClr val="accent4"/>
              </a:solidFill>
            </a:endParaRPr>
          </a:p>
        </p:txBody>
      </p:sp>
      <p:sp>
        <p:nvSpPr>
          <p:cNvPr id="52" name="四角形吹き出し 51"/>
          <p:cNvSpPr/>
          <p:nvPr/>
        </p:nvSpPr>
        <p:spPr>
          <a:xfrm>
            <a:off x="217757" y="3154870"/>
            <a:ext cx="2880320" cy="864096"/>
          </a:xfrm>
          <a:prstGeom prst="wedgeRectCallout">
            <a:avLst>
              <a:gd name="adj1" fmla="val -20833"/>
              <a:gd name="adj2" fmla="val 41336"/>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先生も一生懸命</a:t>
            </a:r>
            <a:endParaRPr lang="en-US" altLang="ja-JP" sz="2800" dirty="0" smtClean="0">
              <a:solidFill>
                <a:schemeClr val="accent4"/>
              </a:solidFill>
            </a:endParaRPr>
          </a:p>
          <a:p>
            <a:r>
              <a:rPr lang="ja-JP" altLang="en-US" sz="2800" dirty="0" smtClean="0">
                <a:solidFill>
                  <a:schemeClr val="accent4"/>
                </a:solidFill>
              </a:rPr>
              <a:t>同じことしてるぞ</a:t>
            </a:r>
            <a:endParaRPr kumimoji="1" lang="ja-JP" altLang="en-US" sz="2800" dirty="0">
              <a:solidFill>
                <a:schemeClr val="accent4"/>
              </a:solidFill>
            </a:endParaRPr>
          </a:p>
        </p:txBody>
      </p:sp>
      <p:sp>
        <p:nvSpPr>
          <p:cNvPr id="53" name="四角形吹き出し 52"/>
          <p:cNvSpPr/>
          <p:nvPr/>
        </p:nvSpPr>
        <p:spPr>
          <a:xfrm>
            <a:off x="4146508" y="3436194"/>
            <a:ext cx="1564320" cy="576064"/>
          </a:xfrm>
          <a:prstGeom prst="wedgeRectCallout">
            <a:avLst>
              <a:gd name="adj1" fmla="val 59316"/>
              <a:gd name="adj2" fmla="val 45513"/>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ほら見て</a:t>
            </a:r>
            <a:endParaRPr kumimoji="1" lang="ja-JP" altLang="en-US" sz="2800" dirty="0">
              <a:solidFill>
                <a:schemeClr val="accent4"/>
              </a:solidFill>
            </a:endParaRPr>
          </a:p>
        </p:txBody>
      </p:sp>
      <p:cxnSp>
        <p:nvCxnSpPr>
          <p:cNvPr id="54" name="直線矢印コネクタ 53"/>
          <p:cNvCxnSpPr/>
          <p:nvPr/>
        </p:nvCxnSpPr>
        <p:spPr>
          <a:xfrm>
            <a:off x="3923928" y="4147965"/>
            <a:ext cx="1872208"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2051720" y="2348880"/>
            <a:ext cx="1008112"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a:spLocks noChangeArrowheads="1"/>
          </p:cNvSpPr>
          <p:nvPr/>
        </p:nvSpPr>
        <p:spPr bwMode="auto">
          <a:xfrm>
            <a:off x="5148064" y="5373216"/>
            <a:ext cx="3672408" cy="1077218"/>
          </a:xfrm>
          <a:prstGeom prst="rect">
            <a:avLst/>
          </a:prstGeom>
          <a:solidFill>
            <a:srgbClr val="DDFFDD"/>
          </a:solidFill>
          <a:ln w="9525">
            <a:noFill/>
            <a:miter lim="800000"/>
            <a:headEnd/>
            <a:tailEnd/>
          </a:ln>
          <a:effectLst>
            <a:glow rad="63500">
              <a:schemeClr val="accent6">
                <a:satMod val="175000"/>
                <a:alpha val="40000"/>
              </a:schemeClr>
            </a:glow>
            <a:softEdge rad="31750"/>
          </a:effectLst>
        </p:spPr>
        <p:txBody>
          <a:bodyPr wrap="square">
            <a:spAutoFit/>
          </a:bodyPr>
          <a:lstStyle/>
          <a:p>
            <a:r>
              <a:rPr lang="ja-JP" altLang="en-US" sz="3200" dirty="0" smtClean="0"/>
              <a:t>名詞（事物絵）にも</a:t>
            </a:r>
            <a:endParaRPr lang="en-US" altLang="ja-JP" sz="3200" dirty="0" smtClean="0"/>
          </a:p>
          <a:p>
            <a:r>
              <a:rPr lang="ja-JP" altLang="en-US" sz="3200" dirty="0" smtClean="0"/>
              <a:t>　　　　共通するもの</a:t>
            </a:r>
            <a:endParaRPr lang="ja-JP" altLang="en-US" sz="3200" dirty="0"/>
          </a:p>
        </p:txBody>
      </p:sp>
      <p:sp>
        <p:nvSpPr>
          <p:cNvPr id="64" name="四角形吹き出し 63"/>
          <p:cNvSpPr/>
          <p:nvPr/>
        </p:nvSpPr>
        <p:spPr>
          <a:xfrm>
            <a:off x="3923928" y="5445224"/>
            <a:ext cx="1224136" cy="864096"/>
          </a:xfrm>
          <a:prstGeom prst="wedgeRectCallout">
            <a:avLst>
              <a:gd name="adj1" fmla="val -20833"/>
              <a:gd name="adj2" fmla="val 41336"/>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accent4"/>
                </a:solidFill>
              </a:rPr>
              <a:t>でも</a:t>
            </a:r>
            <a:endParaRPr kumimoji="1" lang="en-US" altLang="ja-JP" sz="2800" dirty="0" smtClean="0">
              <a:solidFill>
                <a:schemeClr val="accent4"/>
              </a:solidFill>
            </a:endParaRPr>
          </a:p>
          <a:p>
            <a:r>
              <a:rPr kumimoji="1" lang="ja-JP" altLang="en-US" sz="2800" dirty="0" smtClean="0">
                <a:solidFill>
                  <a:schemeClr val="accent4"/>
                </a:solidFill>
              </a:rPr>
              <a:t>これは</a:t>
            </a:r>
            <a:endParaRPr kumimoji="1" lang="ja-JP" altLang="en-US" sz="2800" dirty="0">
              <a:solidFill>
                <a:schemeClr val="accent4"/>
              </a:solidFill>
            </a:endParaRPr>
          </a:p>
        </p:txBody>
      </p:sp>
      <p:sp>
        <p:nvSpPr>
          <p:cNvPr id="58" name="四角形吹き出し 57"/>
          <p:cNvSpPr/>
          <p:nvPr/>
        </p:nvSpPr>
        <p:spPr>
          <a:xfrm>
            <a:off x="5981209" y="2443931"/>
            <a:ext cx="2417748" cy="858569"/>
          </a:xfrm>
          <a:prstGeom prst="wedgeRectCallout">
            <a:avLst>
              <a:gd name="adj1" fmla="val 41654"/>
              <a:gd name="adj2" fmla="val 25476"/>
            </a:avLst>
          </a:prstGeom>
          <a:solidFill>
            <a:schemeClr val="bg1"/>
          </a:solid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accent4"/>
                </a:solidFill>
              </a:rPr>
              <a:t>洗ってる所</a:t>
            </a:r>
            <a:endParaRPr lang="en-US" altLang="ja-JP" sz="2800" dirty="0" smtClean="0">
              <a:solidFill>
                <a:schemeClr val="accent4"/>
              </a:solidFill>
            </a:endParaRPr>
          </a:p>
          <a:p>
            <a:r>
              <a:rPr lang="ja-JP" altLang="en-US" sz="2800" dirty="0" smtClean="0">
                <a:solidFill>
                  <a:schemeClr val="accent4"/>
                </a:solidFill>
              </a:rPr>
              <a:t>　って解って！</a:t>
            </a:r>
            <a:endParaRPr kumimoji="1" lang="ja-JP" altLang="en-US" sz="2800" dirty="0">
              <a:solidFill>
                <a:schemeClr val="accent4"/>
              </a:solidFill>
            </a:endParaRPr>
          </a:p>
        </p:txBody>
      </p:sp>
      <p:grpSp>
        <p:nvGrpSpPr>
          <p:cNvPr id="60" name="グループ化 59"/>
          <p:cNvGrpSpPr/>
          <p:nvPr/>
        </p:nvGrpSpPr>
        <p:grpSpPr>
          <a:xfrm>
            <a:off x="5712018" y="3997405"/>
            <a:ext cx="881895" cy="864096"/>
            <a:chOff x="4644008" y="4221088"/>
            <a:chExt cx="2673350" cy="1881187"/>
          </a:xfrm>
        </p:grpSpPr>
        <p:grpSp>
          <p:nvGrpSpPr>
            <p:cNvPr id="69" name="グループ化 48"/>
            <p:cNvGrpSpPr/>
            <p:nvPr/>
          </p:nvGrpSpPr>
          <p:grpSpPr>
            <a:xfrm>
              <a:off x="4644008" y="4221088"/>
              <a:ext cx="2673350" cy="1881187"/>
              <a:chOff x="971550" y="2205038"/>
              <a:chExt cx="2673350" cy="1881187"/>
            </a:xfrm>
          </p:grpSpPr>
          <p:sp>
            <p:nvSpPr>
              <p:cNvPr id="72" name="円弧 71"/>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3" name="円弧 72"/>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4" name="円弧 73"/>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70" name="フリーフォーム 69"/>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rot="19910944">
            <a:off x="5739618" y="4405652"/>
            <a:ext cx="324365" cy="414363"/>
            <a:chOff x="5739618" y="4405652"/>
            <a:chExt cx="324365" cy="414363"/>
          </a:xfrm>
        </p:grpSpPr>
        <p:sp>
          <p:nvSpPr>
            <p:cNvPr id="3" name="円弧 2"/>
            <p:cNvSpPr/>
            <p:nvPr/>
          </p:nvSpPr>
          <p:spPr>
            <a:xfrm rot="19017629" flipH="1">
              <a:off x="5739618" y="4472707"/>
              <a:ext cx="269741" cy="34730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円弧 74"/>
            <p:cNvSpPr/>
            <p:nvPr/>
          </p:nvSpPr>
          <p:spPr>
            <a:xfrm rot="19017629" flipH="1">
              <a:off x="5794242" y="4405652"/>
              <a:ext cx="269741" cy="34730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0" name="テキスト ボックス 9"/>
          <p:cNvSpPr txBox="1">
            <a:spLocks noChangeArrowheads="1"/>
          </p:cNvSpPr>
          <p:nvPr/>
        </p:nvSpPr>
        <p:spPr bwMode="auto">
          <a:xfrm>
            <a:off x="745756" y="4770581"/>
            <a:ext cx="7920880" cy="584775"/>
          </a:xfrm>
          <a:prstGeom prst="rect">
            <a:avLst/>
          </a:prstGeom>
          <a:solidFill>
            <a:srgbClr val="FFFF66"/>
          </a:solidFill>
          <a:ln w="9525">
            <a:noFill/>
            <a:miter lim="800000"/>
            <a:headEnd/>
            <a:tailEnd/>
          </a:ln>
          <a:effectLst>
            <a:softEdge rad="127000"/>
          </a:effectLst>
        </p:spPr>
        <p:txBody>
          <a:bodyPr wrap="square">
            <a:spAutoFit/>
          </a:bodyPr>
          <a:lstStyle/>
          <a:p>
            <a:r>
              <a:rPr lang="ja-JP" altLang="en-US" sz="3200" dirty="0" smtClean="0"/>
              <a:t>ここ（動作）に気づいて主題を置いてほしい！</a:t>
            </a:r>
            <a:endParaRPr lang="ja-JP" altLang="en-US" sz="3200" dirty="0"/>
          </a:p>
        </p:txBody>
      </p:sp>
      <p:grpSp>
        <p:nvGrpSpPr>
          <p:cNvPr id="43" name="グループ化 42"/>
          <p:cNvGrpSpPr/>
          <p:nvPr/>
        </p:nvGrpSpPr>
        <p:grpSpPr>
          <a:xfrm>
            <a:off x="8189689" y="1929898"/>
            <a:ext cx="711696" cy="1016323"/>
            <a:chOff x="8172400" y="2420888"/>
            <a:chExt cx="711696" cy="1016323"/>
          </a:xfrm>
        </p:grpSpPr>
        <p:grpSp>
          <p:nvGrpSpPr>
            <p:cNvPr id="29" name="グループ化 33"/>
            <p:cNvGrpSpPr>
              <a:grpSpLocks/>
            </p:cNvGrpSpPr>
            <p:nvPr/>
          </p:nvGrpSpPr>
          <p:grpSpPr bwMode="auto">
            <a:xfrm>
              <a:off x="8172400" y="2564904"/>
              <a:ext cx="711696" cy="872307"/>
              <a:chOff x="7523163" y="1144571"/>
              <a:chExt cx="1225550" cy="2376487"/>
            </a:xfrm>
          </p:grpSpPr>
          <p:sp>
            <p:nvSpPr>
              <p:cNvPr id="30"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31"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32"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endParaRPr lang="ja-JP" altLang="en-US">
                  <a:latin typeface="Calibri" pitchFamily="34" charset="0"/>
                </a:endParaRPr>
              </a:p>
            </p:txBody>
          </p:sp>
          <p:sp>
            <p:nvSpPr>
              <p:cNvPr id="33"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34"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35"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36"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40" name="グループ化 39"/>
            <p:cNvGrpSpPr/>
            <p:nvPr/>
          </p:nvGrpSpPr>
          <p:grpSpPr>
            <a:xfrm>
              <a:off x="8316416" y="2420888"/>
              <a:ext cx="504056" cy="288032"/>
              <a:chOff x="8316416" y="2420888"/>
              <a:chExt cx="504056" cy="288032"/>
            </a:xfrm>
          </p:grpSpPr>
          <p:sp>
            <p:nvSpPr>
              <p:cNvPr id="38" name="円/楕円 37"/>
              <p:cNvSpPr/>
              <p:nvPr/>
            </p:nvSpPr>
            <p:spPr>
              <a:xfrm>
                <a:off x="8316416" y="2492896"/>
                <a:ext cx="504056" cy="216024"/>
              </a:xfrm>
              <a:prstGeom prst="ellipse">
                <a:avLst/>
              </a:prstGeom>
              <a:solidFill>
                <a:srgbClr val="C0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8532440" y="2420888"/>
                <a:ext cx="72008" cy="72008"/>
              </a:xfrm>
              <a:prstGeom prst="ellipse">
                <a:avLst/>
              </a:prstGeom>
              <a:solidFill>
                <a:srgbClr val="C0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フリーフォーム 41"/>
            <p:cNvSpPr/>
            <p:nvPr/>
          </p:nvSpPr>
          <p:spPr>
            <a:xfrm flipV="1">
              <a:off x="8342971" y="3212975"/>
              <a:ext cx="117461" cy="45719"/>
            </a:xfrm>
            <a:custGeom>
              <a:avLst/>
              <a:gdLst>
                <a:gd name="connsiteX0" fmla="*/ 23789 w 320533"/>
                <a:gd name="connsiteY0" fmla="*/ 121920 h 179082"/>
                <a:gd name="connsiteX1" fmla="*/ 54269 w 320533"/>
                <a:gd name="connsiteY1" fmla="*/ 167640 h 179082"/>
                <a:gd name="connsiteX2" fmla="*/ 99989 w 320533"/>
                <a:gd name="connsiteY2" fmla="*/ 60960 h 179082"/>
                <a:gd name="connsiteX3" fmla="*/ 160949 w 320533"/>
                <a:gd name="connsiteY3" fmla="*/ 30480 h 179082"/>
                <a:gd name="connsiteX4" fmla="*/ 221909 w 320533"/>
                <a:gd name="connsiteY4" fmla="*/ 15240 h 179082"/>
                <a:gd name="connsiteX5" fmla="*/ 267629 w 320533"/>
                <a:gd name="connsiteY5" fmla="*/ 0 h 179082"/>
                <a:gd name="connsiteX6" fmla="*/ 313349 w 320533"/>
                <a:gd name="connsiteY6" fmla="*/ 15240 h 179082"/>
                <a:gd name="connsiteX7" fmla="*/ 298109 w 320533"/>
                <a:gd name="connsiteY7" fmla="*/ 60960 h 179082"/>
                <a:gd name="connsiteX8" fmla="*/ 221909 w 320533"/>
                <a:gd name="connsiteY8" fmla="*/ 137160 h 179082"/>
                <a:gd name="connsiteX9" fmla="*/ 160949 w 320533"/>
                <a:gd name="connsiteY9" fmla="*/ 106680 h 179082"/>
                <a:gd name="connsiteX10" fmla="*/ 237149 w 320533"/>
                <a:gd name="connsiteY10" fmla="*/ 121920 h 179082"/>
                <a:gd name="connsiteX11" fmla="*/ 191429 w 320533"/>
                <a:gd name="connsiteY11" fmla="*/ 137160 h 179082"/>
                <a:gd name="connsiteX12" fmla="*/ 99989 w 320533"/>
                <a:gd name="connsiteY12" fmla="*/ 121920 h 179082"/>
                <a:gd name="connsiteX13" fmla="*/ 115229 w 320533"/>
                <a:gd name="connsiteY13" fmla="*/ 60960 h 179082"/>
                <a:gd name="connsiteX14" fmla="*/ 206669 w 320533"/>
                <a:gd name="connsiteY14" fmla="*/ 76200 h 179082"/>
                <a:gd name="connsiteX15" fmla="*/ 84749 w 320533"/>
                <a:gd name="connsiteY15" fmla="*/ 91440 h 179082"/>
                <a:gd name="connsiteX16" fmla="*/ 99989 w 320533"/>
                <a:gd name="connsiteY16" fmla="*/ 30480 h 179082"/>
                <a:gd name="connsiteX17" fmla="*/ 130469 w 320533"/>
                <a:gd name="connsiteY17" fmla="*/ 91440 h 179082"/>
                <a:gd name="connsiteX18" fmla="*/ 145709 w 320533"/>
                <a:gd name="connsiteY18" fmla="*/ 106680 h 179082"/>
                <a:gd name="connsiteX19" fmla="*/ 221909 w 320533"/>
                <a:gd name="connsiteY19" fmla="*/ 137160 h 179082"/>
                <a:gd name="connsiteX20" fmla="*/ 176189 w 320533"/>
                <a:gd name="connsiteY20" fmla="*/ 152400 h 179082"/>
                <a:gd name="connsiteX21" fmla="*/ 23789 w 320533"/>
                <a:gd name="connsiteY21" fmla="*/ 121920 h 179082"/>
                <a:gd name="connsiteX22" fmla="*/ 54269 w 320533"/>
                <a:gd name="connsiteY22" fmla="*/ 76200 h 179082"/>
                <a:gd name="connsiteX23" fmla="*/ 237149 w 320533"/>
                <a:gd name="connsiteY23" fmla="*/ 76200 h 179082"/>
                <a:gd name="connsiteX24" fmla="*/ 252389 w 320533"/>
                <a:gd name="connsiteY24" fmla="*/ 137160 h 179082"/>
                <a:gd name="connsiteX25" fmla="*/ 160949 w 320533"/>
                <a:gd name="connsiteY25" fmla="*/ 121920 h 179082"/>
                <a:gd name="connsiteX26" fmla="*/ 206669 w 320533"/>
                <a:gd name="connsiteY26" fmla="*/ 106680 h 179082"/>
                <a:gd name="connsiteX27" fmla="*/ 252389 w 320533"/>
                <a:gd name="connsiteY27" fmla="*/ 121920 h 179082"/>
                <a:gd name="connsiteX28" fmla="*/ 221909 w 320533"/>
                <a:gd name="connsiteY28" fmla="*/ 167640 h 179082"/>
                <a:gd name="connsiteX29" fmla="*/ 191429 w 320533"/>
                <a:gd name="connsiteY29" fmla="*/ 121920 h 179082"/>
                <a:gd name="connsiteX30" fmla="*/ 237149 w 320533"/>
                <a:gd name="connsiteY30" fmla="*/ 121920 h 179082"/>
                <a:gd name="connsiteX31" fmla="*/ 221909 w 320533"/>
                <a:gd name="connsiteY31" fmla="*/ 76200 h 179082"/>
                <a:gd name="connsiteX32" fmla="*/ 267629 w 320533"/>
                <a:gd name="connsiteY32" fmla="*/ 91440 h 179082"/>
                <a:gd name="connsiteX33" fmla="*/ 282869 w 320533"/>
                <a:gd name="connsiteY33" fmla="*/ 91440 h 179082"/>
                <a:gd name="connsiteX34" fmla="*/ 221909 w 320533"/>
                <a:gd name="connsiteY34" fmla="*/ 76200 h 179082"/>
                <a:gd name="connsiteX35" fmla="*/ 267629 w 320533"/>
                <a:gd name="connsiteY35" fmla="*/ 91440 h 179082"/>
                <a:gd name="connsiteX36" fmla="*/ 206669 w 320533"/>
                <a:gd name="connsiteY36" fmla="*/ 106680 h 179082"/>
                <a:gd name="connsiteX37" fmla="*/ 160949 w 320533"/>
                <a:gd name="connsiteY37" fmla="*/ 60960 h 179082"/>
                <a:gd name="connsiteX38" fmla="*/ 145709 w 320533"/>
                <a:gd name="connsiteY38" fmla="*/ 15240 h 179082"/>
                <a:gd name="connsiteX39" fmla="*/ 237149 w 320533"/>
                <a:gd name="connsiteY39" fmla="*/ 30480 h 179082"/>
                <a:gd name="connsiteX40" fmla="*/ 252389 w 320533"/>
                <a:gd name="connsiteY40" fmla="*/ 76200 h 179082"/>
                <a:gd name="connsiteX41" fmla="*/ 206669 w 320533"/>
                <a:gd name="connsiteY41" fmla="*/ 45720 h 1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533" h="179082">
                  <a:moveTo>
                    <a:pt x="23789" y="121920"/>
                  </a:moveTo>
                  <a:cubicBezTo>
                    <a:pt x="33949" y="137160"/>
                    <a:pt x="39966" y="179082"/>
                    <a:pt x="54269" y="167640"/>
                  </a:cubicBezTo>
                  <a:cubicBezTo>
                    <a:pt x="84479" y="143472"/>
                    <a:pt x="76237" y="91499"/>
                    <a:pt x="99989" y="60960"/>
                  </a:cubicBezTo>
                  <a:cubicBezTo>
                    <a:pt x="113937" y="43027"/>
                    <a:pt x="139677" y="38457"/>
                    <a:pt x="160949" y="30480"/>
                  </a:cubicBezTo>
                  <a:cubicBezTo>
                    <a:pt x="180561" y="23126"/>
                    <a:pt x="201770" y="20994"/>
                    <a:pt x="221909" y="15240"/>
                  </a:cubicBezTo>
                  <a:cubicBezTo>
                    <a:pt x="237355" y="10827"/>
                    <a:pt x="252389" y="5080"/>
                    <a:pt x="267629" y="0"/>
                  </a:cubicBezTo>
                  <a:cubicBezTo>
                    <a:pt x="282869" y="5080"/>
                    <a:pt x="306165" y="872"/>
                    <a:pt x="313349" y="15240"/>
                  </a:cubicBezTo>
                  <a:cubicBezTo>
                    <a:pt x="320533" y="29608"/>
                    <a:pt x="305293" y="46592"/>
                    <a:pt x="298109" y="60960"/>
                  </a:cubicBezTo>
                  <a:cubicBezTo>
                    <a:pt x="272709" y="111760"/>
                    <a:pt x="267629" y="106680"/>
                    <a:pt x="221909" y="137160"/>
                  </a:cubicBezTo>
                  <a:cubicBezTo>
                    <a:pt x="201589" y="127000"/>
                    <a:pt x="144885" y="122744"/>
                    <a:pt x="160949" y="106680"/>
                  </a:cubicBezTo>
                  <a:cubicBezTo>
                    <a:pt x="179265" y="88364"/>
                    <a:pt x="218833" y="103604"/>
                    <a:pt x="237149" y="121920"/>
                  </a:cubicBezTo>
                  <a:cubicBezTo>
                    <a:pt x="248508" y="133279"/>
                    <a:pt x="206669" y="132080"/>
                    <a:pt x="191429" y="137160"/>
                  </a:cubicBezTo>
                  <a:cubicBezTo>
                    <a:pt x="160949" y="132080"/>
                    <a:pt x="121839" y="143770"/>
                    <a:pt x="99989" y="121920"/>
                  </a:cubicBezTo>
                  <a:cubicBezTo>
                    <a:pt x="85178" y="107109"/>
                    <a:pt x="95977" y="69211"/>
                    <a:pt x="115229" y="60960"/>
                  </a:cubicBezTo>
                  <a:cubicBezTo>
                    <a:pt x="143631" y="48788"/>
                    <a:pt x="176189" y="71120"/>
                    <a:pt x="206669" y="76200"/>
                  </a:cubicBezTo>
                  <a:cubicBezTo>
                    <a:pt x="175871" y="96732"/>
                    <a:pt x="127326" y="144661"/>
                    <a:pt x="84749" y="91440"/>
                  </a:cubicBezTo>
                  <a:cubicBezTo>
                    <a:pt x="71665" y="75084"/>
                    <a:pt x="94909" y="50800"/>
                    <a:pt x="99989" y="30480"/>
                  </a:cubicBezTo>
                  <a:cubicBezTo>
                    <a:pt x="110149" y="50800"/>
                    <a:pt x="134204" y="69031"/>
                    <a:pt x="130469" y="91440"/>
                  </a:cubicBezTo>
                  <a:cubicBezTo>
                    <a:pt x="125893" y="118895"/>
                    <a:pt x="0" y="143107"/>
                    <a:pt x="145709" y="106680"/>
                  </a:cubicBezTo>
                  <a:cubicBezTo>
                    <a:pt x="171109" y="116840"/>
                    <a:pt x="206734" y="114398"/>
                    <a:pt x="221909" y="137160"/>
                  </a:cubicBezTo>
                  <a:cubicBezTo>
                    <a:pt x="230820" y="150526"/>
                    <a:pt x="192206" y="153632"/>
                    <a:pt x="176189" y="152400"/>
                  </a:cubicBezTo>
                  <a:cubicBezTo>
                    <a:pt x="124536" y="148427"/>
                    <a:pt x="74589" y="132080"/>
                    <a:pt x="23789" y="121920"/>
                  </a:cubicBezTo>
                  <a:cubicBezTo>
                    <a:pt x="33949" y="106680"/>
                    <a:pt x="37886" y="84391"/>
                    <a:pt x="54269" y="76200"/>
                  </a:cubicBezTo>
                  <a:cubicBezTo>
                    <a:pt x="115229" y="45720"/>
                    <a:pt x="176189" y="66040"/>
                    <a:pt x="237149" y="76200"/>
                  </a:cubicBezTo>
                  <a:cubicBezTo>
                    <a:pt x="242229" y="96520"/>
                    <a:pt x="270350" y="126384"/>
                    <a:pt x="252389" y="137160"/>
                  </a:cubicBezTo>
                  <a:cubicBezTo>
                    <a:pt x="225892" y="153058"/>
                    <a:pt x="186660" y="139060"/>
                    <a:pt x="160949" y="121920"/>
                  </a:cubicBezTo>
                  <a:cubicBezTo>
                    <a:pt x="147583" y="113009"/>
                    <a:pt x="191429" y="111760"/>
                    <a:pt x="206669" y="106680"/>
                  </a:cubicBezTo>
                  <a:cubicBezTo>
                    <a:pt x="221909" y="111760"/>
                    <a:pt x="248493" y="106335"/>
                    <a:pt x="252389" y="121920"/>
                  </a:cubicBezTo>
                  <a:cubicBezTo>
                    <a:pt x="256831" y="139689"/>
                    <a:pt x="240225" y="167640"/>
                    <a:pt x="221909" y="167640"/>
                  </a:cubicBezTo>
                  <a:cubicBezTo>
                    <a:pt x="203593" y="167640"/>
                    <a:pt x="201589" y="137160"/>
                    <a:pt x="191429" y="121920"/>
                  </a:cubicBezTo>
                  <a:cubicBezTo>
                    <a:pt x="229735" y="7002"/>
                    <a:pt x="178063" y="121920"/>
                    <a:pt x="237149" y="121920"/>
                  </a:cubicBezTo>
                  <a:cubicBezTo>
                    <a:pt x="253213" y="121920"/>
                    <a:pt x="210550" y="87559"/>
                    <a:pt x="221909" y="76200"/>
                  </a:cubicBezTo>
                  <a:cubicBezTo>
                    <a:pt x="233268" y="64841"/>
                    <a:pt x="252389" y="86360"/>
                    <a:pt x="267629" y="91440"/>
                  </a:cubicBezTo>
                  <a:cubicBezTo>
                    <a:pt x="202038" y="113304"/>
                    <a:pt x="206324" y="110576"/>
                    <a:pt x="282869" y="91440"/>
                  </a:cubicBezTo>
                  <a:cubicBezTo>
                    <a:pt x="262549" y="86360"/>
                    <a:pt x="242854" y="76200"/>
                    <a:pt x="221909" y="76200"/>
                  </a:cubicBezTo>
                  <a:cubicBezTo>
                    <a:pt x="205845" y="76200"/>
                    <a:pt x="274813" y="77072"/>
                    <a:pt x="267629" y="91440"/>
                  </a:cubicBezTo>
                  <a:cubicBezTo>
                    <a:pt x="258262" y="110174"/>
                    <a:pt x="226989" y="101600"/>
                    <a:pt x="206669" y="106680"/>
                  </a:cubicBezTo>
                  <a:cubicBezTo>
                    <a:pt x="191429" y="91440"/>
                    <a:pt x="172904" y="78893"/>
                    <a:pt x="160949" y="60960"/>
                  </a:cubicBezTo>
                  <a:cubicBezTo>
                    <a:pt x="152038" y="47594"/>
                    <a:pt x="130794" y="21206"/>
                    <a:pt x="145709" y="15240"/>
                  </a:cubicBezTo>
                  <a:cubicBezTo>
                    <a:pt x="174399" y="3764"/>
                    <a:pt x="206669" y="25400"/>
                    <a:pt x="237149" y="30480"/>
                  </a:cubicBezTo>
                  <a:cubicBezTo>
                    <a:pt x="242229" y="45720"/>
                    <a:pt x="263748" y="64841"/>
                    <a:pt x="252389" y="76200"/>
                  </a:cubicBezTo>
                  <a:cubicBezTo>
                    <a:pt x="201850" y="126739"/>
                    <a:pt x="206669" y="55715"/>
                    <a:pt x="206669" y="45720"/>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5" name="四角形吹き出し 64"/>
          <p:cNvSpPr/>
          <p:nvPr/>
        </p:nvSpPr>
        <p:spPr>
          <a:xfrm>
            <a:off x="219694" y="4082264"/>
            <a:ext cx="2743968" cy="508324"/>
          </a:xfrm>
          <a:prstGeom prst="wedgeRectCallout">
            <a:avLst>
              <a:gd name="adj1" fmla="val -20833"/>
              <a:gd name="adj2" fmla="val 41336"/>
            </a:avLst>
          </a:prstGeom>
          <a:solidFill>
            <a:srgbClr val="99FF99"/>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accent4"/>
                </a:solidFill>
              </a:rPr>
              <a:t>バシャバシャか！</a:t>
            </a:r>
            <a:endParaRPr kumimoji="1" lang="ja-JP" altLang="en-US" sz="2600" b="1" dirty="0">
              <a:solidFill>
                <a:schemeClr val="accent4"/>
              </a:solidFill>
            </a:endParaRPr>
          </a:p>
        </p:txBody>
      </p:sp>
      <p:sp>
        <p:nvSpPr>
          <p:cNvPr id="81" name="星 4 80"/>
          <p:cNvSpPr/>
          <p:nvPr/>
        </p:nvSpPr>
        <p:spPr>
          <a:xfrm>
            <a:off x="2752824" y="3187694"/>
            <a:ext cx="647700" cy="792163"/>
          </a:xfrm>
          <a:prstGeom prst="star4">
            <a:avLst/>
          </a:prstGeom>
          <a:solidFill>
            <a:srgbClr val="FFCC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82" name="グループ化 81"/>
          <p:cNvGrpSpPr/>
          <p:nvPr/>
        </p:nvGrpSpPr>
        <p:grpSpPr>
          <a:xfrm>
            <a:off x="2752824" y="3725592"/>
            <a:ext cx="1003499" cy="913246"/>
            <a:chOff x="5363651" y="4731546"/>
            <a:chExt cx="1003499" cy="913246"/>
          </a:xfrm>
        </p:grpSpPr>
        <p:grpSp>
          <p:nvGrpSpPr>
            <p:cNvPr id="83" name="グループ化 10"/>
            <p:cNvGrpSpPr>
              <a:grpSpLocks/>
            </p:cNvGrpSpPr>
            <p:nvPr/>
          </p:nvGrpSpPr>
          <p:grpSpPr bwMode="auto">
            <a:xfrm rot="1328625">
              <a:off x="5363651" y="4731546"/>
              <a:ext cx="1003499" cy="913246"/>
              <a:chOff x="3419475" y="5157788"/>
              <a:chExt cx="1512888" cy="1439862"/>
            </a:xfrm>
          </p:grpSpPr>
          <p:sp>
            <p:nvSpPr>
              <p:cNvPr id="85"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86"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87"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88"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89"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84" name="Freeform 10"/>
            <p:cNvSpPr>
              <a:spLocks/>
            </p:cNvSpPr>
            <p:nvPr/>
          </p:nvSpPr>
          <p:spPr bwMode="auto">
            <a:xfrm>
              <a:off x="5966557" y="5383762"/>
              <a:ext cx="290916" cy="188181"/>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1377"/>
                                        </p:tgtEl>
                                        <p:attrNameLst>
                                          <p:attrName>style.visibility</p:attrName>
                                        </p:attrNameLst>
                                      </p:cBhvr>
                                      <p:to>
                                        <p:strVal val="visible"/>
                                      </p:to>
                                    </p:set>
                                    <p:animEffect transition="in" filter="dissolve">
                                      <p:cBhvr>
                                        <p:cTn id="7" dur="500"/>
                                        <p:tgtEl>
                                          <p:spTgt spid="1013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dissolv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dissolv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dissolv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dissolve">
                                      <p:cBhvr>
                                        <p:cTn id="49" dur="500"/>
                                        <p:tgtEl>
                                          <p:spTgt spid="53"/>
                                        </p:tgtEl>
                                      </p:cBhvr>
                                    </p:animEffect>
                                  </p:childTnLst>
                                </p:cTn>
                              </p:par>
                              <p:par>
                                <p:cTn id="50" presetID="9"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par>
                                <p:cTn id="53" presetID="9"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dissolv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dissolve">
                                      <p:cBhvr>
                                        <p:cTn id="60" dur="500"/>
                                        <p:tgtEl>
                                          <p:spTgt spid="82"/>
                                        </p:tgtEl>
                                      </p:cBhvr>
                                    </p:animEffect>
                                  </p:childTnLst>
                                </p:cTn>
                              </p:par>
                              <p:par>
                                <p:cTn id="61" presetID="9"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dissolve">
                                      <p:cBhvr>
                                        <p:cTn id="63" dur="500"/>
                                        <p:tgtEl>
                                          <p:spTgt spid="5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dissolve">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dissolve">
                                      <p:cBhvr>
                                        <p:cTn id="71" dur="500"/>
                                        <p:tgtEl>
                                          <p:spTgt spid="8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dissolve">
                                      <p:cBhvr>
                                        <p:cTn id="74" dur="500"/>
                                        <p:tgtEl>
                                          <p:spTgt spid="6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dissolv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dissolve">
                                      <p:cBhvr>
                                        <p:cTn id="84" dur="500"/>
                                        <p:tgtEl>
                                          <p:spTgt spid="1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dissolv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dissolve">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dissolve">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11" grpId="0" animBg="1"/>
      <p:bldP spid="12" grpId="0"/>
      <p:bldP spid="44" grpId="0" animBg="1"/>
      <p:bldP spid="52" grpId="0" animBg="1"/>
      <p:bldP spid="53" grpId="0" animBg="1"/>
      <p:bldP spid="55" grpId="0" animBg="1"/>
      <p:bldP spid="64" grpId="0"/>
      <p:bldP spid="58" grpId="0" animBg="1"/>
      <p:bldP spid="10" grpId="0" animBg="1"/>
      <p:bldP spid="65" grpId="0" animBg="1"/>
      <p:bldP spid="8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003"/>
          <p:cNvPicPr>
            <a:picLocks noChangeAspect="1" noChangeArrowheads="1"/>
          </p:cNvPicPr>
          <p:nvPr/>
        </p:nvPicPr>
        <p:blipFill>
          <a:blip r:embed="rId2" cstate="print"/>
          <a:srcRect/>
          <a:stretch>
            <a:fillRect/>
          </a:stretch>
        </p:blipFill>
        <p:spPr bwMode="auto">
          <a:xfrm>
            <a:off x="3491880" y="2564904"/>
            <a:ext cx="2459015" cy="208823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2" name="テキスト ボックス 21"/>
          <p:cNvSpPr txBox="1"/>
          <p:nvPr/>
        </p:nvSpPr>
        <p:spPr>
          <a:xfrm>
            <a:off x="683568" y="1124744"/>
            <a:ext cx="8136904" cy="1323439"/>
          </a:xfrm>
          <a:prstGeom prst="rect">
            <a:avLst/>
          </a:prstGeom>
          <a:solidFill>
            <a:schemeClr val="accent3">
              <a:lumMod val="95000"/>
            </a:schemeClr>
          </a:solidFill>
          <a:effectLst>
            <a:softEdge rad="127000"/>
          </a:effectLst>
        </p:spPr>
        <p:txBody>
          <a:bodyPr wrap="square" rtlCol="0">
            <a:spAutoFit/>
          </a:bodyPr>
          <a:lstStyle/>
          <a:p>
            <a:r>
              <a:rPr lang="ja-JP" altLang="en-US" sz="4000" dirty="0" smtClean="0"/>
              <a:t>　動詞の絵カードには、その中に</a:t>
            </a:r>
            <a:endParaRPr lang="en-US" altLang="ja-JP" sz="4000" dirty="0" smtClean="0"/>
          </a:p>
          <a:p>
            <a:r>
              <a:rPr lang="ja-JP" altLang="en-US" sz="4000" dirty="0" smtClean="0"/>
              <a:t>　　　　　</a:t>
            </a:r>
            <a:r>
              <a:rPr lang="ja-JP" altLang="en-US" sz="4000" dirty="0" smtClean="0">
                <a:solidFill>
                  <a:srgbClr val="C00000"/>
                </a:solidFill>
              </a:rPr>
              <a:t>複数の動作をする人</a:t>
            </a:r>
            <a:r>
              <a:rPr lang="ja-JP" altLang="en-US" sz="4000" dirty="0" smtClean="0"/>
              <a:t>がいる　　　　　　</a:t>
            </a:r>
            <a:endParaRPr kumimoji="1" lang="ja-JP" altLang="en-US" dirty="0"/>
          </a:p>
        </p:txBody>
      </p:sp>
      <p:sp>
        <p:nvSpPr>
          <p:cNvPr id="8" name="テキスト ボックス 7"/>
          <p:cNvSpPr txBox="1">
            <a:spLocks noChangeArrowheads="1"/>
          </p:cNvSpPr>
          <p:nvPr/>
        </p:nvSpPr>
        <p:spPr bwMode="auto">
          <a:xfrm>
            <a:off x="251520" y="4797152"/>
            <a:ext cx="8640960" cy="1323439"/>
          </a:xfrm>
          <a:prstGeom prst="rect">
            <a:avLst/>
          </a:prstGeom>
          <a:solidFill>
            <a:srgbClr val="FFFF99"/>
          </a:solidFill>
          <a:ln w="9525">
            <a:noFill/>
            <a:miter lim="800000"/>
            <a:headEnd/>
            <a:tailEnd/>
          </a:ln>
          <a:effectLst>
            <a:softEdge rad="127000"/>
          </a:effectLst>
        </p:spPr>
        <p:txBody>
          <a:bodyPr wrap="square">
            <a:spAutoFit/>
          </a:bodyPr>
          <a:lstStyle/>
          <a:p>
            <a:r>
              <a:rPr lang="ja-JP" altLang="en-US" sz="4000" dirty="0" smtClean="0"/>
              <a:t>その複数の動作者の</a:t>
            </a:r>
            <a:endParaRPr lang="en-US" altLang="ja-JP" sz="4000" dirty="0" smtClean="0"/>
          </a:p>
          <a:p>
            <a:r>
              <a:rPr lang="ja-JP" altLang="en-US" sz="4000" dirty="0" smtClean="0"/>
              <a:t>　　　　　意図に気づく</a:t>
            </a:r>
            <a:r>
              <a:rPr lang="ja-JP" altLang="en-US" sz="1050" dirty="0" smtClean="0"/>
              <a:t>　</a:t>
            </a:r>
            <a:r>
              <a:rPr lang="ja-JP" altLang="en-US" sz="4000" dirty="0" smtClean="0"/>
              <a:t>ことに意義がある</a:t>
            </a:r>
            <a:endParaRPr lang="ja-JP" altLang="en-US" sz="4000" dirty="0"/>
          </a:p>
        </p:txBody>
      </p:sp>
      <p:sp>
        <p:nvSpPr>
          <p:cNvPr id="7" name="テキスト ボックス 6"/>
          <p:cNvSpPr txBox="1"/>
          <p:nvPr/>
        </p:nvSpPr>
        <p:spPr>
          <a:xfrm>
            <a:off x="1187624" y="260648"/>
            <a:ext cx="6696744" cy="707886"/>
          </a:xfrm>
          <a:prstGeom prst="rect">
            <a:avLst/>
          </a:prstGeom>
          <a:solidFill>
            <a:srgbClr val="DDFFDD"/>
          </a:solidFill>
          <a:effectLst>
            <a:glow rad="139700">
              <a:schemeClr val="accent2">
                <a:satMod val="175000"/>
                <a:alpha val="40000"/>
              </a:schemeClr>
            </a:glow>
          </a:effectLst>
        </p:spPr>
        <p:txBody>
          <a:bodyPr wrap="square" rtlCol="0">
            <a:spAutoFit/>
          </a:bodyPr>
          <a:lstStyle/>
          <a:p>
            <a:r>
              <a:rPr lang="ja-JP" altLang="en-US" sz="4000" dirty="0" smtClean="0"/>
              <a:t>　　　意図②：動作者の意図</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7"/>
          <p:cNvSpPr txBox="1">
            <a:spLocks noChangeArrowheads="1"/>
          </p:cNvSpPr>
          <p:nvPr/>
        </p:nvSpPr>
        <p:spPr bwMode="auto">
          <a:xfrm>
            <a:off x="1835696" y="188640"/>
            <a:ext cx="6048672" cy="646331"/>
          </a:xfrm>
          <a:prstGeom prst="rect">
            <a:avLst/>
          </a:prstGeom>
          <a:solidFill>
            <a:srgbClr val="FFCCFF"/>
          </a:solidFill>
          <a:ln w="9525">
            <a:noFill/>
            <a:miter lim="800000"/>
            <a:headEnd/>
            <a:tailEnd/>
          </a:ln>
          <a:effectLst>
            <a:softEdge rad="127000"/>
          </a:effectLst>
        </p:spPr>
        <p:txBody>
          <a:bodyPr wrap="square">
            <a:spAutoFit/>
          </a:bodyPr>
          <a:lstStyle/>
          <a:p>
            <a:r>
              <a:rPr lang="ja-JP" altLang="en-US" sz="3600" dirty="0" smtClean="0"/>
              <a:t>動詞における問題（発話の例）</a:t>
            </a:r>
            <a:endParaRPr lang="ja-JP" altLang="en-US" sz="3600" dirty="0"/>
          </a:p>
        </p:txBody>
      </p:sp>
      <p:sp>
        <p:nvSpPr>
          <p:cNvPr id="5" name="テキスト ボックス 4"/>
          <p:cNvSpPr txBox="1">
            <a:spLocks noChangeArrowheads="1"/>
          </p:cNvSpPr>
          <p:nvPr/>
        </p:nvSpPr>
        <p:spPr bwMode="auto">
          <a:xfrm>
            <a:off x="251520" y="1916832"/>
            <a:ext cx="388843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おちゃ、食べた</a:t>
            </a:r>
            <a:endParaRPr lang="ja-JP" altLang="en-US" sz="4000" dirty="0"/>
          </a:p>
        </p:txBody>
      </p:sp>
      <p:sp>
        <p:nvSpPr>
          <p:cNvPr id="6" name="テキスト ボックス 5"/>
          <p:cNvSpPr txBox="1">
            <a:spLocks noChangeArrowheads="1"/>
          </p:cNvSpPr>
          <p:nvPr/>
        </p:nvSpPr>
        <p:spPr bwMode="auto">
          <a:xfrm>
            <a:off x="251520" y="2852936"/>
            <a:ext cx="388843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ケーキをあげる</a:t>
            </a:r>
            <a:endParaRPr lang="ja-JP" altLang="en-US" sz="4000" dirty="0"/>
          </a:p>
        </p:txBody>
      </p:sp>
      <p:sp>
        <p:nvSpPr>
          <p:cNvPr id="7" name="テキスト ボックス 6"/>
          <p:cNvSpPr txBox="1">
            <a:spLocks noChangeArrowheads="1"/>
          </p:cNvSpPr>
          <p:nvPr/>
        </p:nvSpPr>
        <p:spPr bwMode="auto">
          <a:xfrm>
            <a:off x="251520" y="3789040"/>
            <a:ext cx="388843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花を割った</a:t>
            </a:r>
            <a:endParaRPr lang="ja-JP" altLang="en-US" sz="4000" dirty="0"/>
          </a:p>
        </p:txBody>
      </p:sp>
      <p:sp>
        <p:nvSpPr>
          <p:cNvPr id="8" name="テキスト ボックス 7"/>
          <p:cNvSpPr txBox="1">
            <a:spLocks noChangeArrowheads="1"/>
          </p:cNvSpPr>
          <p:nvPr/>
        </p:nvSpPr>
        <p:spPr bwMode="auto">
          <a:xfrm>
            <a:off x="251520" y="5661248"/>
            <a:ext cx="388843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学校にき</a:t>
            </a:r>
            <a:r>
              <a:rPr lang="ja-JP" altLang="en-US" sz="3200" b="1" dirty="0" smtClean="0"/>
              <a:t>（来）</a:t>
            </a:r>
            <a:r>
              <a:rPr lang="ja-JP" altLang="en-US" sz="4000" dirty="0" smtClean="0"/>
              <a:t>ない</a:t>
            </a:r>
            <a:endParaRPr lang="en-US" altLang="ja-JP" sz="4000" dirty="0" smtClean="0"/>
          </a:p>
        </p:txBody>
      </p:sp>
      <p:sp>
        <p:nvSpPr>
          <p:cNvPr id="9" name="テキスト ボックス 8"/>
          <p:cNvSpPr txBox="1">
            <a:spLocks noChangeArrowheads="1"/>
          </p:cNvSpPr>
          <p:nvPr/>
        </p:nvSpPr>
        <p:spPr bwMode="auto">
          <a:xfrm>
            <a:off x="251520" y="4725144"/>
            <a:ext cx="388843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手をあらない</a:t>
            </a:r>
            <a:endParaRPr lang="ja-JP" altLang="en-US" sz="4000" dirty="0"/>
          </a:p>
        </p:txBody>
      </p:sp>
      <p:sp>
        <p:nvSpPr>
          <p:cNvPr id="10" name="テキスト ボックス 9"/>
          <p:cNvSpPr txBox="1">
            <a:spLocks noChangeArrowheads="1"/>
          </p:cNvSpPr>
          <p:nvPr/>
        </p:nvSpPr>
        <p:spPr bwMode="auto">
          <a:xfrm>
            <a:off x="251520" y="980728"/>
            <a:ext cx="388843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飛行機、ブーン</a:t>
            </a:r>
            <a:endParaRPr lang="ja-JP" altLang="en-US" sz="4000" dirty="0"/>
          </a:p>
        </p:txBody>
      </p:sp>
      <p:grpSp>
        <p:nvGrpSpPr>
          <p:cNvPr id="25" name="グループ化 24"/>
          <p:cNvGrpSpPr/>
          <p:nvPr/>
        </p:nvGrpSpPr>
        <p:grpSpPr>
          <a:xfrm>
            <a:off x="4067944" y="1916832"/>
            <a:ext cx="4752528" cy="707886"/>
            <a:chOff x="4067944" y="1916832"/>
            <a:chExt cx="4752528" cy="707886"/>
          </a:xfrm>
        </p:grpSpPr>
        <p:sp>
          <p:nvSpPr>
            <p:cNvPr id="12" name="テキスト ボックス 11"/>
            <p:cNvSpPr txBox="1">
              <a:spLocks noChangeArrowheads="1"/>
            </p:cNvSpPr>
            <p:nvPr/>
          </p:nvSpPr>
          <p:spPr bwMode="auto">
            <a:xfrm>
              <a:off x="4427984" y="1916832"/>
              <a:ext cx="4392488" cy="707886"/>
            </a:xfrm>
            <a:prstGeom prst="rect">
              <a:avLst/>
            </a:prstGeom>
            <a:solidFill>
              <a:srgbClr val="FFCC66"/>
            </a:solidFill>
            <a:ln w="9525">
              <a:noFill/>
              <a:miter lim="800000"/>
              <a:headEnd/>
              <a:tailEnd/>
            </a:ln>
            <a:effectLst>
              <a:softEdge rad="127000"/>
            </a:effectLst>
          </p:spPr>
          <p:txBody>
            <a:bodyPr wrap="square">
              <a:spAutoFit/>
            </a:bodyPr>
            <a:lstStyle/>
            <a:p>
              <a:r>
                <a:rPr lang="ja-JP" altLang="en-US" sz="4000" dirty="0" smtClean="0"/>
                <a:t>「飲んだ」の誤り</a:t>
              </a:r>
              <a:endParaRPr lang="ja-JP" altLang="en-US" sz="4000" dirty="0"/>
            </a:p>
          </p:txBody>
        </p:sp>
        <p:cxnSp>
          <p:nvCxnSpPr>
            <p:cNvPr id="19" name="直線矢印コネクタ 18"/>
            <p:cNvCxnSpPr/>
            <p:nvPr/>
          </p:nvCxnSpPr>
          <p:spPr>
            <a:xfrm flipV="1">
              <a:off x="4067944" y="2276872"/>
              <a:ext cx="432048" cy="6097"/>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4067944" y="3789040"/>
            <a:ext cx="4752528" cy="707886"/>
            <a:chOff x="4067944" y="3789040"/>
            <a:chExt cx="4752528" cy="707886"/>
          </a:xfrm>
        </p:grpSpPr>
        <p:sp>
          <p:nvSpPr>
            <p:cNvPr id="14" name="テキスト ボックス 13"/>
            <p:cNvSpPr txBox="1">
              <a:spLocks noChangeArrowheads="1"/>
            </p:cNvSpPr>
            <p:nvPr/>
          </p:nvSpPr>
          <p:spPr bwMode="auto">
            <a:xfrm>
              <a:off x="4427984" y="3789040"/>
              <a:ext cx="4392488" cy="707886"/>
            </a:xfrm>
            <a:prstGeom prst="rect">
              <a:avLst/>
            </a:prstGeom>
            <a:solidFill>
              <a:srgbClr val="FFCC66"/>
            </a:solidFill>
            <a:ln w="9525">
              <a:noFill/>
              <a:miter lim="800000"/>
              <a:headEnd/>
              <a:tailEnd/>
            </a:ln>
            <a:effectLst>
              <a:softEdge rad="127000"/>
            </a:effectLst>
          </p:spPr>
          <p:txBody>
            <a:bodyPr wrap="square">
              <a:spAutoFit/>
            </a:bodyPr>
            <a:lstStyle/>
            <a:p>
              <a:r>
                <a:rPr lang="ja-JP" altLang="en-US" sz="4000" dirty="0" smtClean="0"/>
                <a:t>「折った」の誤り</a:t>
              </a:r>
              <a:endParaRPr lang="ja-JP" altLang="en-US" sz="4000" dirty="0"/>
            </a:p>
          </p:txBody>
        </p:sp>
        <p:cxnSp>
          <p:nvCxnSpPr>
            <p:cNvPr id="21" name="直線矢印コネクタ 20"/>
            <p:cNvCxnSpPr/>
            <p:nvPr/>
          </p:nvCxnSpPr>
          <p:spPr>
            <a:xfrm flipV="1">
              <a:off x="4067944" y="4149080"/>
              <a:ext cx="432048" cy="6097"/>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4067944" y="4725144"/>
            <a:ext cx="4824536" cy="707886"/>
            <a:chOff x="4067944" y="4725144"/>
            <a:chExt cx="4824536" cy="707886"/>
          </a:xfrm>
        </p:grpSpPr>
        <p:sp>
          <p:nvSpPr>
            <p:cNvPr id="15" name="テキスト ボックス 14"/>
            <p:cNvSpPr txBox="1">
              <a:spLocks noChangeArrowheads="1"/>
            </p:cNvSpPr>
            <p:nvPr/>
          </p:nvSpPr>
          <p:spPr bwMode="auto">
            <a:xfrm>
              <a:off x="4427982" y="4725144"/>
              <a:ext cx="4464498" cy="707886"/>
            </a:xfrm>
            <a:prstGeom prst="rect">
              <a:avLst/>
            </a:prstGeom>
            <a:solidFill>
              <a:srgbClr val="FFCC66"/>
            </a:solidFill>
            <a:ln w="9525">
              <a:noFill/>
              <a:miter lim="800000"/>
              <a:headEnd/>
              <a:tailEnd/>
            </a:ln>
            <a:effectLst>
              <a:softEdge rad="127000"/>
            </a:effectLst>
          </p:spPr>
          <p:txBody>
            <a:bodyPr wrap="square">
              <a:spAutoFit/>
            </a:bodyPr>
            <a:lstStyle/>
            <a:p>
              <a:r>
                <a:rPr lang="ja-JP" altLang="en-US" sz="4000" dirty="0" smtClean="0"/>
                <a:t>「あらわない」の誤り</a:t>
              </a:r>
              <a:endParaRPr lang="ja-JP" altLang="en-US" sz="4000" dirty="0"/>
            </a:p>
          </p:txBody>
        </p:sp>
        <p:cxnSp>
          <p:nvCxnSpPr>
            <p:cNvPr id="22" name="直線矢印コネクタ 21"/>
            <p:cNvCxnSpPr/>
            <p:nvPr/>
          </p:nvCxnSpPr>
          <p:spPr>
            <a:xfrm flipV="1">
              <a:off x="4067944" y="5085184"/>
              <a:ext cx="432048" cy="6097"/>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4067944" y="5661248"/>
            <a:ext cx="4824536" cy="707886"/>
            <a:chOff x="4067944" y="5661248"/>
            <a:chExt cx="4824536" cy="707886"/>
          </a:xfrm>
        </p:grpSpPr>
        <p:sp>
          <p:nvSpPr>
            <p:cNvPr id="16" name="テキスト ボックス 15"/>
            <p:cNvSpPr txBox="1">
              <a:spLocks noChangeArrowheads="1"/>
            </p:cNvSpPr>
            <p:nvPr/>
          </p:nvSpPr>
          <p:spPr bwMode="auto">
            <a:xfrm>
              <a:off x="4427984" y="5661248"/>
              <a:ext cx="4464496" cy="707886"/>
            </a:xfrm>
            <a:prstGeom prst="rect">
              <a:avLst/>
            </a:prstGeom>
            <a:solidFill>
              <a:srgbClr val="FFCC66"/>
            </a:solidFill>
            <a:ln w="9525">
              <a:noFill/>
              <a:miter lim="800000"/>
              <a:headEnd/>
              <a:tailEnd/>
            </a:ln>
            <a:effectLst>
              <a:softEdge rad="127000"/>
            </a:effectLst>
          </p:spPr>
          <p:txBody>
            <a:bodyPr wrap="square">
              <a:spAutoFit/>
            </a:bodyPr>
            <a:lstStyle/>
            <a:p>
              <a:r>
                <a:rPr lang="ja-JP" altLang="en-US" sz="4000" dirty="0" smtClean="0"/>
                <a:t>「こ（来）ない」の誤り</a:t>
              </a:r>
              <a:endParaRPr lang="ja-JP" altLang="en-US" sz="4000" dirty="0"/>
            </a:p>
          </p:txBody>
        </p:sp>
        <p:cxnSp>
          <p:nvCxnSpPr>
            <p:cNvPr id="23" name="直線矢印コネクタ 22"/>
            <p:cNvCxnSpPr/>
            <p:nvPr/>
          </p:nvCxnSpPr>
          <p:spPr>
            <a:xfrm flipV="1">
              <a:off x="4067944" y="6021288"/>
              <a:ext cx="432048" cy="6097"/>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4067944" y="980729"/>
            <a:ext cx="4752528" cy="705958"/>
            <a:chOff x="4067944" y="980729"/>
            <a:chExt cx="4752528" cy="705958"/>
          </a:xfrm>
        </p:grpSpPr>
        <p:sp>
          <p:nvSpPr>
            <p:cNvPr id="11" name="テキスト ボックス 10"/>
            <p:cNvSpPr txBox="1">
              <a:spLocks noChangeArrowheads="1"/>
            </p:cNvSpPr>
            <p:nvPr/>
          </p:nvSpPr>
          <p:spPr bwMode="auto">
            <a:xfrm>
              <a:off x="4427983" y="980729"/>
              <a:ext cx="4392489" cy="705958"/>
            </a:xfrm>
            <a:prstGeom prst="rect">
              <a:avLst/>
            </a:prstGeom>
            <a:solidFill>
              <a:srgbClr val="FFCC66"/>
            </a:solidFill>
            <a:ln w="9525">
              <a:noFill/>
              <a:miter lim="800000"/>
              <a:headEnd/>
              <a:tailEnd/>
            </a:ln>
            <a:effectLst>
              <a:softEdge rad="127000"/>
            </a:effectLst>
          </p:spPr>
          <p:txBody>
            <a:bodyPr wrap="square">
              <a:spAutoFit/>
            </a:bodyPr>
            <a:lstStyle/>
            <a:p>
              <a:r>
                <a:rPr lang="ja-JP" altLang="en-US" sz="4000" dirty="0" smtClean="0"/>
                <a:t>「飛ぶ」が幼児語</a:t>
              </a:r>
              <a:endParaRPr lang="ja-JP" altLang="en-US" sz="4000" dirty="0"/>
            </a:p>
          </p:txBody>
        </p:sp>
        <p:cxnSp>
          <p:nvCxnSpPr>
            <p:cNvPr id="18" name="直線矢印コネクタ 17"/>
            <p:cNvCxnSpPr/>
            <p:nvPr/>
          </p:nvCxnSpPr>
          <p:spPr>
            <a:xfrm flipV="1">
              <a:off x="4067944" y="1339788"/>
              <a:ext cx="432048" cy="608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4067944" y="2852936"/>
            <a:ext cx="4752528" cy="707886"/>
            <a:chOff x="4067944" y="2852936"/>
            <a:chExt cx="4752528" cy="707886"/>
          </a:xfrm>
        </p:grpSpPr>
        <p:sp>
          <p:nvSpPr>
            <p:cNvPr id="13" name="テキスト ボックス 12"/>
            <p:cNvSpPr txBox="1">
              <a:spLocks noChangeArrowheads="1"/>
            </p:cNvSpPr>
            <p:nvPr/>
          </p:nvSpPr>
          <p:spPr bwMode="auto">
            <a:xfrm>
              <a:off x="4427984" y="2852936"/>
              <a:ext cx="4392488" cy="707886"/>
            </a:xfrm>
            <a:prstGeom prst="rect">
              <a:avLst/>
            </a:prstGeom>
            <a:solidFill>
              <a:srgbClr val="FFCC66"/>
            </a:solidFill>
            <a:ln w="9525">
              <a:noFill/>
              <a:miter lim="800000"/>
              <a:headEnd/>
              <a:tailEnd/>
            </a:ln>
            <a:effectLst>
              <a:softEdge rad="127000"/>
            </a:effectLst>
          </p:spPr>
          <p:txBody>
            <a:bodyPr wrap="square">
              <a:spAutoFit/>
            </a:bodyPr>
            <a:lstStyle/>
            <a:p>
              <a:r>
                <a:rPr lang="ja-JP" altLang="en-US" sz="4000" dirty="0" smtClean="0"/>
                <a:t>「もらう」の誤り</a:t>
              </a:r>
              <a:endParaRPr lang="ja-JP" altLang="en-US" sz="4000" dirty="0"/>
            </a:p>
          </p:txBody>
        </p:sp>
        <p:cxnSp>
          <p:nvCxnSpPr>
            <p:cNvPr id="20" name="直線矢印コネクタ 19"/>
            <p:cNvCxnSpPr/>
            <p:nvPr/>
          </p:nvCxnSpPr>
          <p:spPr>
            <a:xfrm flipV="1">
              <a:off x="4067944" y="3206897"/>
              <a:ext cx="432048" cy="608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dissolv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dissolv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323528" y="260648"/>
            <a:ext cx="8136904" cy="769441"/>
          </a:xfrm>
          <a:prstGeom prst="rect">
            <a:avLst/>
          </a:prstGeom>
          <a:solidFill>
            <a:schemeClr val="bg1"/>
          </a:solidFill>
          <a:ln w="38100">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wrap="square">
            <a:spAutoFit/>
          </a:bodyPr>
          <a:lstStyle/>
          <a:p>
            <a:r>
              <a:rPr lang="ja-JP" altLang="en-US" sz="4400" dirty="0" smtClean="0"/>
              <a:t>複数の動作主と、その意図とは</a:t>
            </a:r>
            <a:endParaRPr lang="ja-JP" altLang="en-US" sz="4400" dirty="0"/>
          </a:p>
        </p:txBody>
      </p:sp>
      <p:sp>
        <p:nvSpPr>
          <p:cNvPr id="5" name="テキスト ボックス 4"/>
          <p:cNvSpPr txBox="1">
            <a:spLocks noChangeArrowheads="1"/>
          </p:cNvSpPr>
          <p:nvPr/>
        </p:nvSpPr>
        <p:spPr bwMode="auto">
          <a:xfrm>
            <a:off x="323528" y="3573016"/>
            <a:ext cx="3312368" cy="707886"/>
          </a:xfrm>
          <a:prstGeom prst="rect">
            <a:avLst/>
          </a:prstGeom>
          <a:solidFill>
            <a:schemeClr val="bg1"/>
          </a:solidFill>
          <a:ln w="9525">
            <a:solidFill>
              <a:schemeClr val="tx1"/>
            </a:solidFill>
            <a:miter lim="800000"/>
            <a:headEnd/>
            <a:tailEnd/>
          </a:ln>
        </p:spPr>
        <p:txBody>
          <a:bodyPr wrap="square">
            <a:spAutoFit/>
          </a:bodyPr>
          <a:lstStyle/>
          <a:p>
            <a:r>
              <a:rPr lang="ja-JP" altLang="en-US" sz="4000" dirty="0" smtClean="0">
                <a:solidFill>
                  <a:srgbClr val="FFC000"/>
                </a:solidFill>
              </a:rPr>
              <a:t>●</a:t>
            </a:r>
            <a:r>
              <a:rPr lang="ja-JP" altLang="en-US" sz="4000" dirty="0" smtClean="0"/>
              <a:t>他者の意図</a:t>
            </a:r>
            <a:endParaRPr lang="ja-JP" altLang="en-US" sz="4000" dirty="0"/>
          </a:p>
        </p:txBody>
      </p:sp>
      <p:sp>
        <p:nvSpPr>
          <p:cNvPr id="6" name="テキスト ボックス 5"/>
          <p:cNvSpPr txBox="1">
            <a:spLocks noChangeArrowheads="1"/>
          </p:cNvSpPr>
          <p:nvPr/>
        </p:nvSpPr>
        <p:spPr bwMode="auto">
          <a:xfrm>
            <a:off x="323528" y="5085184"/>
            <a:ext cx="3240360" cy="707886"/>
          </a:xfrm>
          <a:prstGeom prst="rect">
            <a:avLst/>
          </a:prstGeom>
          <a:solidFill>
            <a:schemeClr val="bg1"/>
          </a:solidFill>
          <a:ln w="9525">
            <a:solidFill>
              <a:schemeClr val="tx1"/>
            </a:solidFill>
            <a:miter lim="800000"/>
            <a:headEnd/>
            <a:tailEnd/>
          </a:ln>
        </p:spPr>
        <p:txBody>
          <a:bodyPr wrap="square">
            <a:spAutoFit/>
          </a:bodyPr>
          <a:lstStyle/>
          <a:p>
            <a:r>
              <a:rPr lang="ja-JP" altLang="en-US" sz="4000" dirty="0" smtClean="0">
                <a:solidFill>
                  <a:srgbClr val="FFC000"/>
                </a:solidFill>
              </a:rPr>
              <a:t>●</a:t>
            </a:r>
            <a:r>
              <a:rPr lang="ja-JP" altLang="en-US" sz="4000" dirty="0" smtClean="0"/>
              <a:t>自分の意図</a:t>
            </a:r>
            <a:endParaRPr lang="ja-JP" altLang="en-US" sz="4000" dirty="0"/>
          </a:p>
        </p:txBody>
      </p:sp>
      <p:sp>
        <p:nvSpPr>
          <p:cNvPr id="7" name="テキスト ボックス 6"/>
          <p:cNvSpPr txBox="1">
            <a:spLocks noChangeArrowheads="1"/>
          </p:cNvSpPr>
          <p:nvPr/>
        </p:nvSpPr>
        <p:spPr bwMode="auto">
          <a:xfrm>
            <a:off x="323528" y="2132856"/>
            <a:ext cx="5760640" cy="707886"/>
          </a:xfrm>
          <a:prstGeom prst="rect">
            <a:avLst/>
          </a:prstGeom>
          <a:solidFill>
            <a:schemeClr val="bg1"/>
          </a:solidFill>
          <a:ln w="9525">
            <a:solidFill>
              <a:schemeClr val="tx1"/>
            </a:solidFill>
            <a:miter lim="800000"/>
            <a:headEnd/>
            <a:tailEnd/>
          </a:ln>
        </p:spPr>
        <p:txBody>
          <a:bodyPr wrap="square">
            <a:spAutoFit/>
          </a:bodyPr>
          <a:lstStyle/>
          <a:p>
            <a:r>
              <a:rPr lang="ja-JP" altLang="en-US" sz="4000" dirty="0" smtClean="0">
                <a:solidFill>
                  <a:srgbClr val="FFC000"/>
                </a:solidFill>
              </a:rPr>
              <a:t>●</a:t>
            </a:r>
            <a:r>
              <a:rPr lang="ja-JP" altLang="en-US" sz="4000" dirty="0" smtClean="0"/>
              <a:t>描かれている人の意図</a:t>
            </a:r>
            <a:endParaRPr lang="ja-JP" altLang="en-US" sz="4000" dirty="0"/>
          </a:p>
        </p:txBody>
      </p:sp>
      <p:sp>
        <p:nvSpPr>
          <p:cNvPr id="8" name="テキスト ボックス 7"/>
          <p:cNvSpPr txBox="1">
            <a:spLocks noChangeArrowheads="1"/>
          </p:cNvSpPr>
          <p:nvPr/>
        </p:nvSpPr>
        <p:spPr bwMode="auto">
          <a:xfrm>
            <a:off x="395536" y="4293096"/>
            <a:ext cx="6768752" cy="646331"/>
          </a:xfrm>
          <a:prstGeom prst="rect">
            <a:avLst/>
          </a:prstGeom>
          <a:no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料理の前に、ママもやってるな</a:t>
            </a:r>
            <a:endParaRPr lang="ja-JP" altLang="en-US" sz="3600" dirty="0"/>
          </a:p>
        </p:txBody>
      </p:sp>
      <p:sp>
        <p:nvSpPr>
          <p:cNvPr id="9" name="テキスト ボックス 8"/>
          <p:cNvSpPr txBox="1">
            <a:spLocks noChangeArrowheads="1"/>
          </p:cNvSpPr>
          <p:nvPr/>
        </p:nvSpPr>
        <p:spPr bwMode="auto">
          <a:xfrm>
            <a:off x="395536" y="5805264"/>
            <a:ext cx="7128792" cy="646331"/>
          </a:xfrm>
          <a:prstGeom prst="rect">
            <a:avLst/>
          </a:prstGeom>
          <a:no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外から帰ったら、僕もしてるよ！</a:t>
            </a:r>
            <a:endParaRPr lang="ja-JP" altLang="en-US" sz="3600" dirty="0"/>
          </a:p>
        </p:txBody>
      </p:sp>
      <p:sp>
        <p:nvSpPr>
          <p:cNvPr id="10" name="テキスト ボックス 9"/>
          <p:cNvSpPr txBox="1">
            <a:spLocks noChangeArrowheads="1"/>
          </p:cNvSpPr>
          <p:nvPr/>
        </p:nvSpPr>
        <p:spPr bwMode="auto">
          <a:xfrm>
            <a:off x="323528" y="2852936"/>
            <a:ext cx="7416824" cy="646331"/>
          </a:xfrm>
          <a:prstGeom prst="rect">
            <a:avLst/>
          </a:prstGeom>
          <a:no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この子、おやつ食べるのかな・・</a:t>
            </a:r>
            <a:endParaRPr lang="ja-JP" altLang="en-US" sz="3600" dirty="0"/>
          </a:p>
        </p:txBody>
      </p:sp>
      <p:pic>
        <p:nvPicPr>
          <p:cNvPr id="14" name="Picture 1" descr="003"/>
          <p:cNvPicPr>
            <a:picLocks noChangeAspect="1" noChangeArrowheads="1"/>
          </p:cNvPicPr>
          <p:nvPr/>
        </p:nvPicPr>
        <p:blipFill>
          <a:blip r:embed="rId2" cstate="print"/>
          <a:srcRect/>
          <a:stretch>
            <a:fillRect/>
          </a:stretch>
        </p:blipFill>
        <p:spPr bwMode="auto">
          <a:xfrm>
            <a:off x="6228183" y="1196752"/>
            <a:ext cx="1800201" cy="152875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grpSp>
        <p:nvGrpSpPr>
          <p:cNvPr id="2" name="グループ化 10"/>
          <p:cNvGrpSpPr>
            <a:grpSpLocks/>
          </p:cNvGrpSpPr>
          <p:nvPr/>
        </p:nvGrpSpPr>
        <p:grpSpPr bwMode="auto">
          <a:xfrm rot="1328625">
            <a:off x="2659061" y="1243672"/>
            <a:ext cx="767670" cy="698248"/>
            <a:chOff x="3419475" y="5157788"/>
            <a:chExt cx="1512888" cy="1439862"/>
          </a:xfrm>
        </p:grpSpPr>
        <p:sp>
          <p:nvSpPr>
            <p:cNvPr id="1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0" name="Freeform 13"/>
            <p:cNvSpPr>
              <a:spLocks/>
            </p:cNvSpPr>
            <p:nvPr/>
          </p:nvSpPr>
          <p:spPr bwMode="auto">
            <a:xfrm>
              <a:off x="4356100" y="6237288"/>
              <a:ext cx="431800" cy="82550"/>
            </a:xfrm>
            <a:custGeom>
              <a:avLst/>
              <a:gdLst>
                <a:gd name="T0" fmla="*/ 0 w 272"/>
                <a:gd name="T1" fmla="*/ 0 h 52"/>
                <a:gd name="T2" fmla="*/ 2147483646 w 272"/>
                <a:gd name="T3" fmla="*/ 2147483646 h 52"/>
                <a:gd name="T4" fmla="*/ 2147483646 w 272"/>
                <a:gd name="T5" fmla="*/ 2147483646 h 52"/>
                <a:gd name="T6" fmla="*/ 2147483646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1"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cxnSp>
        <p:nvCxnSpPr>
          <p:cNvPr id="22" name="直線矢印コネクタ 21"/>
          <p:cNvCxnSpPr/>
          <p:nvPr/>
        </p:nvCxnSpPr>
        <p:spPr>
          <a:xfrm>
            <a:off x="3635896" y="1556792"/>
            <a:ext cx="252028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6300192" y="1124744"/>
            <a:ext cx="1728192" cy="172546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 name="グループ化 2"/>
          <p:cNvGrpSpPr/>
          <p:nvPr/>
        </p:nvGrpSpPr>
        <p:grpSpPr>
          <a:xfrm>
            <a:off x="7075616" y="3532791"/>
            <a:ext cx="1093392" cy="1645200"/>
            <a:chOff x="7540798" y="3638705"/>
            <a:chExt cx="1093392" cy="1645200"/>
          </a:xfrm>
        </p:grpSpPr>
        <p:grpSp>
          <p:nvGrpSpPr>
            <p:cNvPr id="24" name="グループ化 17"/>
            <p:cNvGrpSpPr>
              <a:grpSpLocks/>
            </p:cNvGrpSpPr>
            <p:nvPr/>
          </p:nvGrpSpPr>
          <p:grpSpPr bwMode="auto">
            <a:xfrm rot="656102">
              <a:off x="7849506" y="3638705"/>
              <a:ext cx="784684" cy="962256"/>
              <a:chOff x="6804025" y="2781300"/>
              <a:chExt cx="1574800" cy="2087563"/>
            </a:xfrm>
          </p:grpSpPr>
          <p:sp>
            <p:nvSpPr>
              <p:cNvPr id="25"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6"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7"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8"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9"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30"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nvGrpSpPr>
            <p:cNvPr id="32" name="グループ化 31"/>
            <p:cNvGrpSpPr/>
            <p:nvPr/>
          </p:nvGrpSpPr>
          <p:grpSpPr>
            <a:xfrm>
              <a:off x="7540798" y="4419809"/>
              <a:ext cx="881895" cy="864096"/>
              <a:chOff x="4644008" y="4221088"/>
              <a:chExt cx="2673350" cy="1881187"/>
            </a:xfrm>
          </p:grpSpPr>
          <p:grpSp>
            <p:nvGrpSpPr>
              <p:cNvPr id="33" name="グループ化 48"/>
              <p:cNvGrpSpPr/>
              <p:nvPr/>
            </p:nvGrpSpPr>
            <p:grpSpPr>
              <a:xfrm>
                <a:off x="4644008" y="4221088"/>
                <a:ext cx="2673350" cy="1881187"/>
                <a:chOff x="971550" y="2205038"/>
                <a:chExt cx="2673350" cy="1881187"/>
              </a:xfrm>
            </p:grpSpPr>
            <p:sp>
              <p:nvSpPr>
                <p:cNvPr id="36" name="円弧 35"/>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7" name="円弧 36"/>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 name="円弧 37"/>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34" name="フリーフォーム 33"/>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rot="19910944">
              <a:off x="7544006" y="4759593"/>
              <a:ext cx="324365" cy="414363"/>
              <a:chOff x="5739618" y="4405652"/>
              <a:chExt cx="324365" cy="414363"/>
            </a:xfrm>
          </p:grpSpPr>
          <p:sp>
            <p:nvSpPr>
              <p:cNvPr id="40" name="円弧 39"/>
              <p:cNvSpPr/>
              <p:nvPr/>
            </p:nvSpPr>
            <p:spPr>
              <a:xfrm rot="19017629" flipH="1">
                <a:off x="5739618" y="4472707"/>
                <a:ext cx="269741" cy="34730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rot="19017629" flipH="1">
                <a:off x="5794242" y="4405652"/>
                <a:ext cx="269741" cy="34730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1" name="グループ化 10"/>
          <p:cNvGrpSpPr/>
          <p:nvPr/>
        </p:nvGrpSpPr>
        <p:grpSpPr>
          <a:xfrm>
            <a:off x="7127498" y="5359309"/>
            <a:ext cx="968260" cy="1175964"/>
            <a:chOff x="7627609" y="5212771"/>
            <a:chExt cx="968260" cy="1175964"/>
          </a:xfrm>
        </p:grpSpPr>
        <p:grpSp>
          <p:nvGrpSpPr>
            <p:cNvPr id="42" name="グループ化 10"/>
            <p:cNvGrpSpPr>
              <a:grpSpLocks/>
            </p:cNvGrpSpPr>
            <p:nvPr/>
          </p:nvGrpSpPr>
          <p:grpSpPr bwMode="auto">
            <a:xfrm rot="19971365" flipH="1">
              <a:off x="7903752" y="5212771"/>
              <a:ext cx="692117" cy="618511"/>
              <a:chOff x="3419475" y="5157788"/>
              <a:chExt cx="1512888" cy="1439862"/>
            </a:xfrm>
          </p:grpSpPr>
          <p:sp>
            <p:nvSpPr>
              <p:cNvPr id="43"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4"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5"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6"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7" name="Freeform 13"/>
              <p:cNvSpPr>
                <a:spLocks/>
              </p:cNvSpPr>
              <p:nvPr/>
            </p:nvSpPr>
            <p:spPr bwMode="auto">
              <a:xfrm>
                <a:off x="4356100" y="6237288"/>
                <a:ext cx="431800" cy="82550"/>
              </a:xfrm>
              <a:custGeom>
                <a:avLst/>
                <a:gdLst>
                  <a:gd name="T0" fmla="*/ 0 w 272"/>
                  <a:gd name="T1" fmla="*/ 0 h 52"/>
                  <a:gd name="T2" fmla="*/ 2147483646 w 272"/>
                  <a:gd name="T3" fmla="*/ 2147483646 h 52"/>
                  <a:gd name="T4" fmla="*/ 2147483646 w 272"/>
                  <a:gd name="T5" fmla="*/ 2147483646 h 52"/>
                  <a:gd name="T6" fmla="*/ 2147483646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8"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58" name="グループ化 57"/>
            <p:cNvGrpSpPr/>
            <p:nvPr/>
          </p:nvGrpSpPr>
          <p:grpSpPr>
            <a:xfrm>
              <a:off x="7633832" y="5727632"/>
              <a:ext cx="801582" cy="659041"/>
              <a:chOff x="4644008" y="4221088"/>
              <a:chExt cx="2673350" cy="1881187"/>
            </a:xfrm>
          </p:grpSpPr>
          <p:grpSp>
            <p:nvGrpSpPr>
              <p:cNvPr id="62" name="グループ化 48"/>
              <p:cNvGrpSpPr/>
              <p:nvPr/>
            </p:nvGrpSpPr>
            <p:grpSpPr>
              <a:xfrm>
                <a:off x="4644008" y="4221088"/>
                <a:ext cx="2673350" cy="1881187"/>
                <a:chOff x="971550" y="2205038"/>
                <a:chExt cx="2673350" cy="1881187"/>
              </a:xfrm>
            </p:grpSpPr>
            <p:sp>
              <p:nvSpPr>
                <p:cNvPr id="65" name="円弧 64"/>
                <p:cNvSpPr/>
                <p:nvPr/>
              </p:nvSpPr>
              <p:spPr>
                <a:xfrm rot="5400000">
                  <a:off x="1295401" y="1881187"/>
                  <a:ext cx="1223962"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6" name="円弧 65"/>
                <p:cNvSpPr/>
                <p:nvPr/>
              </p:nvSpPr>
              <p:spPr>
                <a:xfrm rot="5400000">
                  <a:off x="1511300" y="1952625"/>
                  <a:ext cx="1223963" cy="1871663"/>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7" name="円弧 66"/>
                <p:cNvSpPr/>
                <p:nvPr/>
              </p:nvSpPr>
              <p:spPr>
                <a:xfrm rot="838746">
                  <a:off x="2205038" y="2644775"/>
                  <a:ext cx="1439862" cy="144145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63" name="フリーフォーム 62"/>
              <p:cNvSpPr/>
              <p:nvPr/>
            </p:nvSpPr>
            <p:spPr>
              <a:xfrm>
                <a:off x="5076056" y="5157192"/>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5220072" y="5373216"/>
                <a:ext cx="841774" cy="533400"/>
              </a:xfrm>
              <a:custGeom>
                <a:avLst/>
                <a:gdLst>
                  <a:gd name="connsiteX0" fmla="*/ 777240 w 841774"/>
                  <a:gd name="connsiteY0" fmla="*/ 91440 h 533400"/>
                  <a:gd name="connsiteX1" fmla="*/ 609600 w 841774"/>
                  <a:gd name="connsiteY1" fmla="*/ 76200 h 533400"/>
                  <a:gd name="connsiteX2" fmla="*/ 472440 w 841774"/>
                  <a:gd name="connsiteY2" fmla="*/ 15240 h 533400"/>
                  <a:gd name="connsiteX3" fmla="*/ 426720 w 841774"/>
                  <a:gd name="connsiteY3" fmla="*/ 0 h 533400"/>
                  <a:gd name="connsiteX4" fmla="*/ 350520 w 841774"/>
                  <a:gd name="connsiteY4" fmla="*/ 15240 h 533400"/>
                  <a:gd name="connsiteX5" fmla="*/ 350520 w 841774"/>
                  <a:gd name="connsiteY5" fmla="*/ 106680 h 533400"/>
                  <a:gd name="connsiteX6" fmla="*/ 396240 w 841774"/>
                  <a:gd name="connsiteY6" fmla="*/ 121920 h 533400"/>
                  <a:gd name="connsiteX7" fmla="*/ 457200 w 841774"/>
                  <a:gd name="connsiteY7" fmla="*/ 182880 h 533400"/>
                  <a:gd name="connsiteX8" fmla="*/ 502920 w 841774"/>
                  <a:gd name="connsiteY8" fmla="*/ 213360 h 533400"/>
                  <a:gd name="connsiteX9" fmla="*/ 457200 w 841774"/>
                  <a:gd name="connsiteY9" fmla="*/ 228600 h 533400"/>
                  <a:gd name="connsiteX10" fmla="*/ 365760 w 841774"/>
                  <a:gd name="connsiteY10" fmla="*/ 198120 h 533400"/>
                  <a:gd name="connsiteX11" fmla="*/ 274320 w 841774"/>
                  <a:gd name="connsiteY11" fmla="*/ 152400 h 533400"/>
                  <a:gd name="connsiteX12" fmla="*/ 76200 w 841774"/>
                  <a:gd name="connsiteY12" fmla="*/ 167640 h 533400"/>
                  <a:gd name="connsiteX13" fmla="*/ 45720 w 841774"/>
                  <a:gd name="connsiteY13" fmla="*/ 259080 h 533400"/>
                  <a:gd name="connsiteX14" fmla="*/ 0 w 841774"/>
                  <a:gd name="connsiteY14" fmla="*/ 350520 h 533400"/>
                  <a:gd name="connsiteX15" fmla="*/ 45720 w 841774"/>
                  <a:gd name="connsiteY15" fmla="*/ 381000 h 533400"/>
                  <a:gd name="connsiteX16" fmla="*/ 106680 w 841774"/>
                  <a:gd name="connsiteY16" fmla="*/ 426720 h 533400"/>
                  <a:gd name="connsiteX17" fmla="*/ 152400 w 841774"/>
                  <a:gd name="connsiteY17" fmla="*/ 441960 h 533400"/>
                  <a:gd name="connsiteX18" fmla="*/ 198120 w 841774"/>
                  <a:gd name="connsiteY18" fmla="*/ 472440 h 533400"/>
                  <a:gd name="connsiteX19" fmla="*/ 228600 w 841774"/>
                  <a:gd name="connsiteY19" fmla="*/ 518160 h 533400"/>
                  <a:gd name="connsiteX20" fmla="*/ 320040 w 841774"/>
                  <a:gd name="connsiteY20" fmla="*/ 533400 h 533400"/>
                  <a:gd name="connsiteX21" fmla="*/ 579120 w 841774"/>
                  <a:gd name="connsiteY21" fmla="*/ 518160 h 533400"/>
                  <a:gd name="connsiteX22" fmla="*/ 701040 w 841774"/>
                  <a:gd name="connsiteY22" fmla="*/ 472440 h 533400"/>
                  <a:gd name="connsiteX23" fmla="*/ 792480 w 841774"/>
                  <a:gd name="connsiteY23" fmla="*/ 441960 h 533400"/>
                  <a:gd name="connsiteX24" fmla="*/ 807720 w 841774"/>
                  <a:gd name="connsiteY24" fmla="*/ 396240 h 533400"/>
                  <a:gd name="connsiteX25" fmla="*/ 838200 w 841774"/>
                  <a:gd name="connsiteY25" fmla="*/ 350520 h 533400"/>
                  <a:gd name="connsiteX26" fmla="*/ 822960 w 841774"/>
                  <a:gd name="connsiteY26" fmla="*/ 243840 h 533400"/>
                  <a:gd name="connsiteX27" fmla="*/ 777240 w 841774"/>
                  <a:gd name="connsiteY27" fmla="*/ 152400 h 533400"/>
                  <a:gd name="connsiteX28" fmla="*/ 777240 w 841774"/>
                  <a:gd name="connsiteY28" fmla="*/ 9144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774" h="533400">
                    <a:moveTo>
                      <a:pt x="777240" y="91440"/>
                    </a:moveTo>
                    <a:cubicBezTo>
                      <a:pt x="749300" y="78740"/>
                      <a:pt x="664857" y="85951"/>
                      <a:pt x="609600" y="76200"/>
                    </a:cubicBezTo>
                    <a:cubicBezTo>
                      <a:pt x="488072" y="54754"/>
                      <a:pt x="552139" y="55090"/>
                      <a:pt x="472440" y="15240"/>
                    </a:cubicBezTo>
                    <a:cubicBezTo>
                      <a:pt x="458072" y="8056"/>
                      <a:pt x="441960" y="5080"/>
                      <a:pt x="426720" y="0"/>
                    </a:cubicBezTo>
                    <a:cubicBezTo>
                      <a:pt x="401320" y="5080"/>
                      <a:pt x="372073" y="872"/>
                      <a:pt x="350520" y="15240"/>
                    </a:cubicBezTo>
                    <a:cubicBezTo>
                      <a:pt x="326136" y="31496"/>
                      <a:pt x="334264" y="90424"/>
                      <a:pt x="350520" y="106680"/>
                    </a:cubicBezTo>
                    <a:cubicBezTo>
                      <a:pt x="361879" y="118039"/>
                      <a:pt x="381000" y="116840"/>
                      <a:pt x="396240" y="121920"/>
                    </a:cubicBezTo>
                    <a:cubicBezTo>
                      <a:pt x="416560" y="142240"/>
                      <a:pt x="435381" y="164178"/>
                      <a:pt x="457200" y="182880"/>
                    </a:cubicBezTo>
                    <a:cubicBezTo>
                      <a:pt x="471107" y="194800"/>
                      <a:pt x="502920" y="195044"/>
                      <a:pt x="502920" y="213360"/>
                    </a:cubicBezTo>
                    <a:cubicBezTo>
                      <a:pt x="502920" y="229424"/>
                      <a:pt x="472440" y="223520"/>
                      <a:pt x="457200" y="228600"/>
                    </a:cubicBezTo>
                    <a:cubicBezTo>
                      <a:pt x="426720" y="218440"/>
                      <a:pt x="392493" y="215942"/>
                      <a:pt x="365760" y="198120"/>
                    </a:cubicBezTo>
                    <a:cubicBezTo>
                      <a:pt x="306674" y="158729"/>
                      <a:pt x="337416" y="173432"/>
                      <a:pt x="274320" y="152400"/>
                    </a:cubicBezTo>
                    <a:cubicBezTo>
                      <a:pt x="208280" y="157480"/>
                      <a:pt x="136221" y="139630"/>
                      <a:pt x="76200" y="167640"/>
                    </a:cubicBezTo>
                    <a:cubicBezTo>
                      <a:pt x="47085" y="181227"/>
                      <a:pt x="63542" y="232347"/>
                      <a:pt x="45720" y="259080"/>
                    </a:cubicBezTo>
                    <a:cubicBezTo>
                      <a:pt x="6329" y="318166"/>
                      <a:pt x="21032" y="287424"/>
                      <a:pt x="0" y="350520"/>
                    </a:cubicBezTo>
                    <a:cubicBezTo>
                      <a:pt x="15240" y="360680"/>
                      <a:pt x="30815" y="370354"/>
                      <a:pt x="45720" y="381000"/>
                    </a:cubicBezTo>
                    <a:cubicBezTo>
                      <a:pt x="66389" y="395763"/>
                      <a:pt x="84627" y="414118"/>
                      <a:pt x="106680" y="426720"/>
                    </a:cubicBezTo>
                    <a:cubicBezTo>
                      <a:pt x="120628" y="434690"/>
                      <a:pt x="138032" y="434776"/>
                      <a:pt x="152400" y="441960"/>
                    </a:cubicBezTo>
                    <a:cubicBezTo>
                      <a:pt x="168783" y="450151"/>
                      <a:pt x="182880" y="462280"/>
                      <a:pt x="198120" y="472440"/>
                    </a:cubicBezTo>
                    <a:cubicBezTo>
                      <a:pt x="208280" y="487680"/>
                      <a:pt x="212217" y="509969"/>
                      <a:pt x="228600" y="518160"/>
                    </a:cubicBezTo>
                    <a:cubicBezTo>
                      <a:pt x="256238" y="531979"/>
                      <a:pt x="289140" y="533400"/>
                      <a:pt x="320040" y="533400"/>
                    </a:cubicBezTo>
                    <a:cubicBezTo>
                      <a:pt x="406549" y="533400"/>
                      <a:pt x="492760" y="523240"/>
                      <a:pt x="579120" y="518160"/>
                    </a:cubicBezTo>
                    <a:cubicBezTo>
                      <a:pt x="658685" y="465117"/>
                      <a:pt x="589496" y="502861"/>
                      <a:pt x="701040" y="472440"/>
                    </a:cubicBezTo>
                    <a:cubicBezTo>
                      <a:pt x="732037" y="463986"/>
                      <a:pt x="792480" y="441960"/>
                      <a:pt x="792480" y="441960"/>
                    </a:cubicBezTo>
                    <a:cubicBezTo>
                      <a:pt x="797560" y="426720"/>
                      <a:pt x="800536" y="410608"/>
                      <a:pt x="807720" y="396240"/>
                    </a:cubicBezTo>
                    <a:cubicBezTo>
                      <a:pt x="815911" y="379857"/>
                      <a:pt x="836377" y="368745"/>
                      <a:pt x="838200" y="350520"/>
                    </a:cubicBezTo>
                    <a:cubicBezTo>
                      <a:pt x="841774" y="314777"/>
                      <a:pt x="830005" y="279063"/>
                      <a:pt x="822960" y="243840"/>
                    </a:cubicBezTo>
                    <a:cubicBezTo>
                      <a:pt x="810191" y="179996"/>
                      <a:pt x="807209" y="212338"/>
                      <a:pt x="777240" y="152400"/>
                    </a:cubicBezTo>
                    <a:cubicBezTo>
                      <a:pt x="758787" y="115494"/>
                      <a:pt x="805180" y="104140"/>
                      <a:pt x="777240" y="91440"/>
                    </a:cubicBez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rot="19910944">
              <a:off x="7627609" y="5974372"/>
              <a:ext cx="324365" cy="414363"/>
              <a:chOff x="5739618" y="4405652"/>
              <a:chExt cx="324365" cy="414363"/>
            </a:xfrm>
          </p:grpSpPr>
          <p:sp>
            <p:nvSpPr>
              <p:cNvPr id="60" name="円弧 59"/>
              <p:cNvSpPr/>
              <p:nvPr/>
            </p:nvSpPr>
            <p:spPr>
              <a:xfrm rot="19017629" flipH="1">
                <a:off x="5739618" y="4472707"/>
                <a:ext cx="269741" cy="34730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p:cNvSpPr/>
              <p:nvPr/>
            </p:nvSpPr>
            <p:spPr>
              <a:xfrm rot="19017629" flipH="1">
                <a:off x="5794242" y="4405652"/>
                <a:ext cx="269741" cy="34730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ssolv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3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矢印コネクタ 16"/>
          <p:cNvCxnSpPr/>
          <p:nvPr/>
        </p:nvCxnSpPr>
        <p:spPr>
          <a:xfrm>
            <a:off x="2483768" y="1700808"/>
            <a:ext cx="1008112" cy="21602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1" descr="003"/>
          <p:cNvPicPr>
            <a:picLocks noChangeAspect="1" noChangeArrowheads="1"/>
          </p:cNvPicPr>
          <p:nvPr/>
        </p:nvPicPr>
        <p:blipFill>
          <a:blip r:embed="rId2" cstate="print"/>
          <a:srcRect/>
          <a:stretch>
            <a:fillRect/>
          </a:stretch>
        </p:blipFill>
        <p:spPr bwMode="auto">
          <a:xfrm>
            <a:off x="3635896" y="1412776"/>
            <a:ext cx="1950254" cy="16561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53" name="テキスト ボックス 52"/>
          <p:cNvSpPr txBox="1">
            <a:spLocks noChangeArrowheads="1"/>
          </p:cNvSpPr>
          <p:nvPr/>
        </p:nvSpPr>
        <p:spPr bwMode="auto">
          <a:xfrm>
            <a:off x="1403648" y="3861048"/>
            <a:ext cx="6768752" cy="707886"/>
          </a:xfrm>
          <a:prstGeom prst="rect">
            <a:avLst/>
          </a:prstGeom>
          <a:solidFill>
            <a:srgbClr val="CCFFFF"/>
          </a:solidFill>
          <a:ln w="9525">
            <a:noFill/>
            <a:miter lim="800000"/>
            <a:headEnd/>
            <a:tailEnd/>
          </a:ln>
          <a:effectLst/>
        </p:spPr>
        <p:txBody>
          <a:bodyPr wrap="square">
            <a:spAutoFit/>
          </a:bodyPr>
          <a:lstStyle/>
          <a:p>
            <a:r>
              <a:rPr lang="ja-JP" altLang="en-US" sz="4000" dirty="0" smtClean="0"/>
              <a:t>みんなと共有する１枚の絵から</a:t>
            </a:r>
            <a:endParaRPr lang="ja-JP" altLang="en-US" sz="4000" dirty="0"/>
          </a:p>
        </p:txBody>
      </p:sp>
      <p:sp>
        <p:nvSpPr>
          <p:cNvPr id="54" name="下矢印 53"/>
          <p:cNvSpPr/>
          <p:nvPr/>
        </p:nvSpPr>
        <p:spPr>
          <a:xfrm>
            <a:off x="4427984" y="3284984"/>
            <a:ext cx="576064" cy="36004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a:spLocks noChangeArrowheads="1"/>
          </p:cNvSpPr>
          <p:nvPr/>
        </p:nvSpPr>
        <p:spPr bwMode="auto">
          <a:xfrm>
            <a:off x="251520" y="4797152"/>
            <a:ext cx="8712968" cy="1200329"/>
          </a:xfrm>
          <a:prstGeom prst="rect">
            <a:avLst/>
          </a:prstGeom>
          <a:solidFill>
            <a:srgbClr val="CCFF99"/>
          </a:solidFill>
          <a:ln w="9525">
            <a:noFill/>
            <a:miter lim="800000"/>
            <a:headEnd/>
            <a:tailEnd/>
          </a:ln>
          <a:effectLst>
            <a:softEdge rad="127000"/>
          </a:effectLst>
        </p:spPr>
        <p:txBody>
          <a:bodyPr wrap="square">
            <a:spAutoFit/>
          </a:bodyPr>
          <a:lstStyle/>
          <a:p>
            <a:r>
              <a:rPr lang="ja-JP" altLang="en-US" sz="3600" dirty="0" smtClean="0"/>
              <a:t>一人一人が、それぞれの経験や</a:t>
            </a:r>
            <a:endParaRPr lang="en-US" altLang="ja-JP" sz="3600" dirty="0" smtClean="0"/>
          </a:p>
          <a:p>
            <a:r>
              <a:rPr lang="ja-JP" altLang="en-US" sz="3600" dirty="0" smtClean="0"/>
              <a:t>　　　イメージを思い浮かべなければならない</a:t>
            </a:r>
            <a:endParaRPr lang="ja-JP" altLang="en-US" sz="3600" dirty="0"/>
          </a:p>
        </p:txBody>
      </p:sp>
      <p:sp>
        <p:nvSpPr>
          <p:cNvPr id="33" name="テキスト ボックス 32"/>
          <p:cNvSpPr txBox="1">
            <a:spLocks noChangeArrowheads="1"/>
          </p:cNvSpPr>
          <p:nvPr/>
        </p:nvSpPr>
        <p:spPr bwMode="auto">
          <a:xfrm>
            <a:off x="827584" y="260648"/>
            <a:ext cx="7560840" cy="738664"/>
          </a:xfrm>
          <a:prstGeom prst="rect">
            <a:avLst/>
          </a:prstGeom>
          <a:solidFill>
            <a:srgbClr val="FFCCFF"/>
          </a:solidFill>
          <a:ln w="9525">
            <a:noFill/>
            <a:miter lim="800000"/>
            <a:headEnd/>
            <a:tailEnd/>
          </a:ln>
          <a:effectLst>
            <a:glow rad="101600">
              <a:schemeClr val="accent2">
                <a:satMod val="175000"/>
                <a:alpha val="40000"/>
              </a:schemeClr>
            </a:glow>
          </a:effectLst>
        </p:spPr>
        <p:txBody>
          <a:bodyPr wrap="square">
            <a:spAutoFit/>
          </a:bodyPr>
          <a:lstStyle/>
          <a:p>
            <a:r>
              <a:rPr lang="ja-JP" altLang="en-US" sz="4200" dirty="0"/>
              <a:t>動詞</a:t>
            </a:r>
            <a:r>
              <a:rPr lang="ja-JP" altLang="en-US" sz="4200" dirty="0" smtClean="0"/>
              <a:t>カードの絵は、記号＝ことば</a:t>
            </a:r>
            <a:endParaRPr lang="ja-JP" altLang="en-US" sz="4200" dirty="0"/>
          </a:p>
        </p:txBody>
      </p:sp>
      <p:pic>
        <p:nvPicPr>
          <p:cNvPr id="97281" name="Picture 1"/>
          <p:cNvPicPr>
            <a:picLocks noChangeAspect="1" noChangeArrowheads="1"/>
          </p:cNvPicPr>
          <p:nvPr/>
        </p:nvPicPr>
        <p:blipFill>
          <a:blip r:embed="rId3" cstate="print"/>
          <a:srcRect/>
          <a:stretch>
            <a:fillRect/>
          </a:stretch>
        </p:blipFill>
        <p:spPr bwMode="auto">
          <a:xfrm>
            <a:off x="1331640" y="2276872"/>
            <a:ext cx="1368152" cy="1440160"/>
          </a:xfrm>
          <a:prstGeom prst="rect">
            <a:avLst/>
          </a:prstGeom>
          <a:noFill/>
          <a:ln w="9525">
            <a:noFill/>
            <a:miter lim="800000"/>
            <a:headEnd/>
            <a:tailEnd/>
          </a:ln>
        </p:spPr>
      </p:pic>
      <p:pic>
        <p:nvPicPr>
          <p:cNvPr id="97282" name="Picture 2"/>
          <p:cNvPicPr>
            <a:picLocks noChangeAspect="1" noChangeArrowheads="1"/>
          </p:cNvPicPr>
          <p:nvPr/>
        </p:nvPicPr>
        <p:blipFill>
          <a:blip r:embed="rId4" cstate="print"/>
          <a:srcRect/>
          <a:stretch>
            <a:fillRect/>
          </a:stretch>
        </p:blipFill>
        <p:spPr bwMode="auto">
          <a:xfrm>
            <a:off x="1331640" y="1052736"/>
            <a:ext cx="1224136" cy="1619323"/>
          </a:xfrm>
          <a:prstGeom prst="rect">
            <a:avLst/>
          </a:prstGeom>
          <a:noFill/>
          <a:ln w="9525">
            <a:noFill/>
            <a:miter lim="800000"/>
            <a:headEnd/>
            <a:tailEnd/>
          </a:ln>
        </p:spPr>
      </p:pic>
      <p:pic>
        <p:nvPicPr>
          <p:cNvPr id="97283" name="Picture 3"/>
          <p:cNvPicPr>
            <a:picLocks noChangeAspect="1" noChangeArrowheads="1"/>
          </p:cNvPicPr>
          <p:nvPr/>
        </p:nvPicPr>
        <p:blipFill>
          <a:blip r:embed="rId5" cstate="print"/>
          <a:srcRect/>
          <a:stretch>
            <a:fillRect/>
          </a:stretch>
        </p:blipFill>
        <p:spPr bwMode="auto">
          <a:xfrm rot="21122049" flipH="1">
            <a:off x="6683208" y="1068597"/>
            <a:ext cx="1370203" cy="1466179"/>
          </a:xfrm>
          <a:prstGeom prst="rect">
            <a:avLst/>
          </a:prstGeom>
          <a:noFill/>
          <a:ln w="9525">
            <a:noFill/>
            <a:miter lim="800000"/>
            <a:headEnd/>
            <a:tailEnd/>
          </a:ln>
        </p:spPr>
      </p:pic>
      <p:pic>
        <p:nvPicPr>
          <p:cNvPr id="97284" name="Picture 4"/>
          <p:cNvPicPr>
            <a:picLocks noChangeAspect="1" noChangeArrowheads="1"/>
          </p:cNvPicPr>
          <p:nvPr/>
        </p:nvPicPr>
        <p:blipFill>
          <a:blip r:embed="rId6" cstate="print"/>
          <a:srcRect/>
          <a:stretch>
            <a:fillRect/>
          </a:stretch>
        </p:blipFill>
        <p:spPr bwMode="auto">
          <a:xfrm flipH="1">
            <a:off x="6732239" y="2204864"/>
            <a:ext cx="1289373" cy="1440160"/>
          </a:xfrm>
          <a:prstGeom prst="rect">
            <a:avLst/>
          </a:prstGeom>
          <a:noFill/>
          <a:ln w="9525">
            <a:noFill/>
            <a:miter lim="800000"/>
            <a:headEnd/>
            <a:tailEnd/>
          </a:ln>
        </p:spPr>
      </p:pic>
      <p:cxnSp>
        <p:nvCxnSpPr>
          <p:cNvPr id="39" name="直線矢印コネクタ 38"/>
          <p:cNvCxnSpPr/>
          <p:nvPr/>
        </p:nvCxnSpPr>
        <p:spPr>
          <a:xfrm flipV="1">
            <a:off x="2555776" y="2420888"/>
            <a:ext cx="936104" cy="21602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5724128" y="1700808"/>
            <a:ext cx="936104" cy="2160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flipV="1">
            <a:off x="5724130" y="2420890"/>
            <a:ext cx="936102" cy="21602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dissolv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7282"/>
                                        </p:tgtEl>
                                        <p:attrNameLst>
                                          <p:attrName>style.visibility</p:attrName>
                                        </p:attrNameLst>
                                      </p:cBhvr>
                                      <p:to>
                                        <p:strVal val="visible"/>
                                      </p:to>
                                    </p:set>
                                    <p:animEffect transition="in" filter="dissolve">
                                      <p:cBhvr>
                                        <p:cTn id="15" dur="500"/>
                                        <p:tgtEl>
                                          <p:spTgt spid="97282"/>
                                        </p:tgtEl>
                                      </p:cBhvr>
                                    </p:animEffect>
                                  </p:childTnLst>
                                </p:cTn>
                              </p:par>
                              <p:par>
                                <p:cTn id="16" presetID="9" presetClass="entr" presetSubtype="0" fill="hold" nodeType="withEffect">
                                  <p:stCondLst>
                                    <p:cond delay="0"/>
                                  </p:stCondLst>
                                  <p:childTnLst>
                                    <p:set>
                                      <p:cBhvr>
                                        <p:cTn id="17" dur="1" fill="hold">
                                          <p:stCondLst>
                                            <p:cond delay="0"/>
                                          </p:stCondLst>
                                        </p:cTn>
                                        <p:tgtEl>
                                          <p:spTgt spid="97281"/>
                                        </p:tgtEl>
                                        <p:attrNameLst>
                                          <p:attrName>style.visibility</p:attrName>
                                        </p:attrNameLst>
                                      </p:cBhvr>
                                      <p:to>
                                        <p:strVal val="visible"/>
                                      </p:to>
                                    </p:set>
                                    <p:animEffect transition="in" filter="dissolve">
                                      <p:cBhvr>
                                        <p:cTn id="18" dur="500"/>
                                        <p:tgtEl>
                                          <p:spTgt spid="97281"/>
                                        </p:tgtEl>
                                      </p:cBhvr>
                                    </p:animEffect>
                                  </p:childTnLst>
                                </p:cTn>
                              </p:par>
                              <p:par>
                                <p:cTn id="19" presetID="9" presetClass="entr" presetSubtype="0" fill="hold" nodeType="withEffect">
                                  <p:stCondLst>
                                    <p:cond delay="0"/>
                                  </p:stCondLst>
                                  <p:childTnLst>
                                    <p:set>
                                      <p:cBhvr>
                                        <p:cTn id="20" dur="1" fill="hold">
                                          <p:stCondLst>
                                            <p:cond delay="0"/>
                                          </p:stCondLst>
                                        </p:cTn>
                                        <p:tgtEl>
                                          <p:spTgt spid="97283"/>
                                        </p:tgtEl>
                                        <p:attrNameLst>
                                          <p:attrName>style.visibility</p:attrName>
                                        </p:attrNameLst>
                                      </p:cBhvr>
                                      <p:to>
                                        <p:strVal val="visible"/>
                                      </p:to>
                                    </p:set>
                                    <p:animEffect transition="in" filter="dissolve">
                                      <p:cBhvr>
                                        <p:cTn id="21" dur="500"/>
                                        <p:tgtEl>
                                          <p:spTgt spid="97283"/>
                                        </p:tgtEl>
                                      </p:cBhvr>
                                    </p:animEffect>
                                  </p:childTnLst>
                                </p:cTn>
                              </p:par>
                              <p:par>
                                <p:cTn id="22" presetID="9" presetClass="entr" presetSubtype="0" fill="hold" nodeType="withEffect">
                                  <p:stCondLst>
                                    <p:cond delay="0"/>
                                  </p:stCondLst>
                                  <p:childTnLst>
                                    <p:set>
                                      <p:cBhvr>
                                        <p:cTn id="23" dur="1" fill="hold">
                                          <p:stCondLst>
                                            <p:cond delay="0"/>
                                          </p:stCondLst>
                                        </p:cTn>
                                        <p:tgtEl>
                                          <p:spTgt spid="97284"/>
                                        </p:tgtEl>
                                        <p:attrNameLst>
                                          <p:attrName>style.visibility</p:attrName>
                                        </p:attrNameLst>
                                      </p:cBhvr>
                                      <p:to>
                                        <p:strVal val="visible"/>
                                      </p:to>
                                    </p:set>
                                    <p:animEffect transition="in" filter="dissolve">
                                      <p:cBhvr>
                                        <p:cTn id="24" dur="500"/>
                                        <p:tgtEl>
                                          <p:spTgt spid="97284"/>
                                        </p:tgtEl>
                                      </p:cBhvr>
                                    </p:animEffect>
                                  </p:childTnLst>
                                </p:cTn>
                              </p:par>
                              <p:par>
                                <p:cTn id="25" presetID="9"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par>
                                <p:cTn id="28" presetID="9"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par>
                                <p:cTn id="31" presetID="9"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par>
                                <p:cTn id="34" presetID="9"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dissolv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dissolv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rrowheads="1"/>
          </p:cNvSpPr>
          <p:nvPr/>
        </p:nvSpPr>
        <p:spPr bwMode="auto">
          <a:xfrm>
            <a:off x="683568" y="3893776"/>
            <a:ext cx="7920880" cy="707886"/>
          </a:xfrm>
          <a:prstGeom prst="rect">
            <a:avLst/>
          </a:prstGeom>
          <a:solidFill>
            <a:schemeClr val="accent3">
              <a:lumMod val="95000"/>
            </a:schemeClr>
          </a:solidFill>
          <a:ln w="9525">
            <a:noFill/>
            <a:miter lim="800000"/>
            <a:headEnd/>
            <a:tailEnd/>
          </a:ln>
          <a:effectLst>
            <a:softEdge rad="63500"/>
          </a:effectLst>
        </p:spPr>
        <p:txBody>
          <a:bodyPr wrap="square">
            <a:spAutoFit/>
          </a:bodyPr>
          <a:lstStyle/>
          <a:p>
            <a:r>
              <a:rPr lang="ja-JP" altLang="en-US" sz="4000" dirty="0" smtClean="0"/>
              <a:t>絵を通して、自分や他者につながり</a:t>
            </a:r>
            <a:endParaRPr lang="ja-JP" altLang="en-US" sz="4000" dirty="0"/>
          </a:p>
        </p:txBody>
      </p:sp>
      <p:grpSp>
        <p:nvGrpSpPr>
          <p:cNvPr id="2" name="グループ化 10"/>
          <p:cNvGrpSpPr>
            <a:grpSpLocks/>
          </p:cNvGrpSpPr>
          <p:nvPr/>
        </p:nvGrpSpPr>
        <p:grpSpPr bwMode="auto">
          <a:xfrm rot="1328625">
            <a:off x="1344741" y="2293149"/>
            <a:ext cx="1017997" cy="907345"/>
            <a:chOff x="3419475" y="5157788"/>
            <a:chExt cx="1512888" cy="1439862"/>
          </a:xfrm>
        </p:grpSpPr>
        <p:sp>
          <p:nvSpPr>
            <p:cNvPr id="8"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9"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0"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1"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2" name="Freeform 13"/>
            <p:cNvSpPr>
              <a:spLocks/>
            </p:cNvSpPr>
            <p:nvPr/>
          </p:nvSpPr>
          <p:spPr bwMode="auto">
            <a:xfrm>
              <a:off x="4356100" y="6237288"/>
              <a:ext cx="431800" cy="82550"/>
            </a:xfrm>
            <a:custGeom>
              <a:avLst/>
              <a:gdLst>
                <a:gd name="T0" fmla="*/ 0 w 272"/>
                <a:gd name="T1" fmla="*/ 0 h 52"/>
                <a:gd name="T2" fmla="*/ 2147483646 w 272"/>
                <a:gd name="T3" fmla="*/ 2147483646 h 52"/>
                <a:gd name="T4" fmla="*/ 2147483646 w 272"/>
                <a:gd name="T5" fmla="*/ 2147483646 h 52"/>
                <a:gd name="T6" fmla="*/ 2147483646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13"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cxnSp>
        <p:nvCxnSpPr>
          <p:cNvPr id="16" name="直線矢印コネクタ 15"/>
          <p:cNvCxnSpPr/>
          <p:nvPr/>
        </p:nvCxnSpPr>
        <p:spPr>
          <a:xfrm flipV="1">
            <a:off x="2440907" y="2224476"/>
            <a:ext cx="3888432" cy="32403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507424" y="2926841"/>
            <a:ext cx="3960440" cy="21602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1" descr="003"/>
          <p:cNvPicPr>
            <a:picLocks noChangeAspect="1" noChangeArrowheads="1"/>
          </p:cNvPicPr>
          <p:nvPr/>
        </p:nvPicPr>
        <p:blipFill>
          <a:blip r:embed="rId2" cstate="print"/>
          <a:srcRect/>
          <a:stretch>
            <a:fillRect/>
          </a:stretch>
        </p:blipFill>
        <p:spPr bwMode="auto">
          <a:xfrm>
            <a:off x="3227504" y="1990737"/>
            <a:ext cx="1950254" cy="16561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grpSp>
        <p:nvGrpSpPr>
          <p:cNvPr id="35" name="グループ化 34"/>
          <p:cNvGrpSpPr/>
          <p:nvPr/>
        </p:nvGrpSpPr>
        <p:grpSpPr>
          <a:xfrm>
            <a:off x="6343734" y="2745304"/>
            <a:ext cx="1224136" cy="1296144"/>
            <a:chOff x="6516216" y="2636912"/>
            <a:chExt cx="1224136" cy="1296144"/>
          </a:xfrm>
        </p:grpSpPr>
        <p:sp>
          <p:nvSpPr>
            <p:cNvPr id="32" name="円/楕円 31"/>
            <p:cNvSpPr/>
            <p:nvPr/>
          </p:nvSpPr>
          <p:spPr>
            <a:xfrm>
              <a:off x="6516216" y="2636912"/>
              <a:ext cx="1224136" cy="1296144"/>
            </a:xfrm>
            <a:prstGeom prst="ellipse">
              <a:avLst/>
            </a:prstGeom>
            <a:solidFill>
              <a:srgbClr val="FFFF6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0"/>
            <p:cNvGrpSpPr>
              <a:grpSpLocks/>
            </p:cNvGrpSpPr>
            <p:nvPr/>
          </p:nvGrpSpPr>
          <p:grpSpPr bwMode="auto">
            <a:xfrm rot="20672261" flipH="1">
              <a:off x="6673219" y="2879054"/>
              <a:ext cx="838122" cy="751393"/>
              <a:chOff x="3419475" y="5157788"/>
              <a:chExt cx="1512888" cy="1439862"/>
            </a:xfrm>
          </p:grpSpPr>
          <p:sp>
            <p:nvSpPr>
              <p:cNvPr id="22"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3"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4"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5"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6" name="Freeform 13"/>
              <p:cNvSpPr>
                <a:spLocks/>
              </p:cNvSpPr>
              <p:nvPr/>
            </p:nvSpPr>
            <p:spPr bwMode="auto">
              <a:xfrm>
                <a:off x="4356100" y="6237288"/>
                <a:ext cx="431800" cy="82550"/>
              </a:xfrm>
              <a:custGeom>
                <a:avLst/>
                <a:gdLst>
                  <a:gd name="T0" fmla="*/ 0 w 272"/>
                  <a:gd name="T1" fmla="*/ 0 h 52"/>
                  <a:gd name="T2" fmla="*/ 2147483646 w 272"/>
                  <a:gd name="T3" fmla="*/ 2147483646 h 52"/>
                  <a:gd name="T4" fmla="*/ 2147483646 w 272"/>
                  <a:gd name="T5" fmla="*/ 2147483646 h 52"/>
                  <a:gd name="T6" fmla="*/ 2147483646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7" name="Freeform 15"/>
              <p:cNvSpPr>
                <a:spLocks/>
              </p:cNvSpPr>
              <p:nvPr/>
            </p:nvSpPr>
            <p:spPr bwMode="auto">
              <a:xfrm>
                <a:off x="3419475" y="5157788"/>
                <a:ext cx="792163" cy="846137"/>
              </a:xfrm>
              <a:custGeom>
                <a:avLst/>
                <a:gdLst>
                  <a:gd name="T0" fmla="*/ 2147483646 w 436"/>
                  <a:gd name="T1" fmla="*/ 2147483646 h 488"/>
                  <a:gd name="T2" fmla="*/ 2147483646 w 436"/>
                  <a:gd name="T3" fmla="*/ 2147483646 h 488"/>
                  <a:gd name="T4" fmla="*/ 2147483646 w 436"/>
                  <a:gd name="T5" fmla="*/ 2147483646 h 488"/>
                  <a:gd name="T6" fmla="*/ 2147483646 w 436"/>
                  <a:gd name="T7" fmla="*/ 2147483646 h 488"/>
                  <a:gd name="T8" fmla="*/ 2147483646 w 436"/>
                  <a:gd name="T9" fmla="*/ 2147483646 h 488"/>
                  <a:gd name="T10" fmla="*/ 2147483646 w 436"/>
                  <a:gd name="T11" fmla="*/ 2147483646 h 488"/>
                  <a:gd name="T12" fmla="*/ 2147483646 w 436"/>
                  <a:gd name="T13" fmla="*/ 2147483646 h 488"/>
                  <a:gd name="T14" fmla="*/ 2147483646 w 436"/>
                  <a:gd name="T15" fmla="*/ 2147483646 h 488"/>
                  <a:gd name="T16" fmla="*/ 2147483646 w 436"/>
                  <a:gd name="T17" fmla="*/ 2147483646 h 488"/>
                  <a:gd name="T18" fmla="*/ 2147483646 w 436"/>
                  <a:gd name="T19" fmla="*/ 2147483646 h 488"/>
                  <a:gd name="T20" fmla="*/ 2147483646 w 436"/>
                  <a:gd name="T21" fmla="*/ 2147483646 h 488"/>
                  <a:gd name="T22" fmla="*/ 2147483646 w 436"/>
                  <a:gd name="T23" fmla="*/ 2147483646 h 488"/>
                  <a:gd name="T24" fmla="*/ 2147483646 w 436"/>
                  <a:gd name="T25" fmla="*/ 2147483646 h 488"/>
                  <a:gd name="T26" fmla="*/ 2147483646 w 436"/>
                  <a:gd name="T27" fmla="*/ 2147483646 h 488"/>
                  <a:gd name="T28" fmla="*/ 2147483646 w 436"/>
                  <a:gd name="T29" fmla="*/ 2147483646 h 488"/>
                  <a:gd name="T30" fmla="*/ 2147483646 w 436"/>
                  <a:gd name="T31" fmla="*/ 2147483646 h 488"/>
                  <a:gd name="T32" fmla="*/ 2147483646 w 436"/>
                  <a:gd name="T33" fmla="*/ 2147483646 h 488"/>
                  <a:gd name="T34" fmla="*/ 2147483646 w 43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grpSp>
        <p:nvGrpSpPr>
          <p:cNvPr id="36" name="グループ化 35"/>
          <p:cNvGrpSpPr/>
          <p:nvPr/>
        </p:nvGrpSpPr>
        <p:grpSpPr>
          <a:xfrm>
            <a:off x="6235722" y="1522921"/>
            <a:ext cx="1440160" cy="1512168"/>
            <a:chOff x="6444208" y="1340768"/>
            <a:chExt cx="1440160" cy="1512168"/>
          </a:xfrm>
        </p:grpSpPr>
        <p:sp>
          <p:nvSpPr>
            <p:cNvPr id="31" name="円/楕円 30"/>
            <p:cNvSpPr/>
            <p:nvPr/>
          </p:nvSpPr>
          <p:spPr>
            <a:xfrm>
              <a:off x="6444208" y="1340768"/>
              <a:ext cx="1440160" cy="1512168"/>
            </a:xfrm>
            <a:prstGeom prst="ellipse">
              <a:avLst/>
            </a:prstGeom>
            <a:solidFill>
              <a:srgbClr val="FFFF6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17"/>
            <p:cNvGrpSpPr>
              <a:grpSpLocks/>
            </p:cNvGrpSpPr>
            <p:nvPr/>
          </p:nvGrpSpPr>
          <p:grpSpPr bwMode="auto">
            <a:xfrm rot="1627245">
              <a:off x="6774542" y="1615781"/>
              <a:ext cx="819550" cy="1015092"/>
              <a:chOff x="6804025" y="2781300"/>
              <a:chExt cx="1574800" cy="2087563"/>
            </a:xfrm>
          </p:grpSpPr>
          <p:sp>
            <p:nvSpPr>
              <p:cNvPr id="47"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48"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9"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50"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51"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52"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grpSp>
      <p:sp>
        <p:nvSpPr>
          <p:cNvPr id="53" name="テキスト ボックス 52"/>
          <p:cNvSpPr txBox="1">
            <a:spLocks noChangeArrowheads="1"/>
          </p:cNvSpPr>
          <p:nvPr/>
        </p:nvSpPr>
        <p:spPr bwMode="auto">
          <a:xfrm>
            <a:off x="755576" y="5118918"/>
            <a:ext cx="7776864" cy="1323439"/>
          </a:xfrm>
          <a:prstGeom prst="rect">
            <a:avLst/>
          </a:prstGeom>
          <a:solidFill>
            <a:srgbClr val="CCFFFF"/>
          </a:solidFill>
          <a:ln w="9525">
            <a:noFill/>
            <a:miter lim="800000"/>
            <a:headEnd/>
            <a:tailEnd/>
          </a:ln>
          <a:effectLst/>
        </p:spPr>
        <p:txBody>
          <a:bodyPr wrap="square">
            <a:spAutoFit/>
          </a:bodyPr>
          <a:lstStyle/>
          <a:p>
            <a:r>
              <a:rPr lang="ja-JP" altLang="en-US" sz="4000" dirty="0" smtClean="0"/>
              <a:t>自分や他者の意図を</a:t>
            </a:r>
            <a:endParaRPr lang="en-US" altLang="ja-JP" sz="4000" dirty="0" smtClean="0"/>
          </a:p>
          <a:p>
            <a:r>
              <a:rPr lang="ja-JP" altLang="en-US" sz="4000" dirty="0"/>
              <a:t>　</a:t>
            </a:r>
            <a:r>
              <a:rPr lang="ja-JP" altLang="en-US" sz="4000" dirty="0" smtClean="0"/>
              <a:t>　　　　　　　　　感じることができる</a:t>
            </a:r>
            <a:endParaRPr lang="ja-JP" altLang="en-US" sz="4000" dirty="0"/>
          </a:p>
        </p:txBody>
      </p:sp>
      <p:sp>
        <p:nvSpPr>
          <p:cNvPr id="54" name="下矢印 53"/>
          <p:cNvSpPr/>
          <p:nvPr/>
        </p:nvSpPr>
        <p:spPr>
          <a:xfrm>
            <a:off x="4211960" y="4653136"/>
            <a:ext cx="576064" cy="459363"/>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a:spLocks noChangeArrowheads="1"/>
          </p:cNvSpPr>
          <p:nvPr/>
        </p:nvSpPr>
        <p:spPr bwMode="auto">
          <a:xfrm>
            <a:off x="138445" y="154996"/>
            <a:ext cx="4104456" cy="646331"/>
          </a:xfrm>
          <a:prstGeom prst="rect">
            <a:avLst/>
          </a:prstGeom>
          <a:noFill/>
          <a:ln w="9525">
            <a:noFill/>
            <a:miter lim="800000"/>
            <a:headEnd/>
            <a:tailEnd/>
          </a:ln>
          <a:effectLst/>
        </p:spPr>
        <p:txBody>
          <a:bodyPr wrap="square">
            <a:spAutoFit/>
          </a:bodyPr>
          <a:lstStyle/>
          <a:p>
            <a:r>
              <a:rPr lang="ja-JP" altLang="en-US" sz="3600" dirty="0" smtClean="0"/>
              <a:t>だから動作絵は</a:t>
            </a:r>
            <a:endParaRPr lang="ja-JP" altLang="en-US" sz="4000" dirty="0"/>
          </a:p>
        </p:txBody>
      </p:sp>
      <p:sp>
        <p:nvSpPr>
          <p:cNvPr id="38" name="テキスト ボックス 37"/>
          <p:cNvSpPr txBox="1">
            <a:spLocks noChangeArrowheads="1"/>
          </p:cNvSpPr>
          <p:nvPr/>
        </p:nvSpPr>
        <p:spPr bwMode="auto">
          <a:xfrm>
            <a:off x="2557391" y="876627"/>
            <a:ext cx="3543798" cy="707886"/>
          </a:xfrm>
          <a:prstGeom prst="rect">
            <a:avLst/>
          </a:prstGeom>
          <a:solidFill>
            <a:srgbClr val="FFCCFF"/>
          </a:solidFill>
          <a:ln w="9525">
            <a:noFill/>
            <a:miter lim="800000"/>
            <a:headEnd/>
            <a:tailEnd/>
          </a:ln>
          <a:effectLst>
            <a:glow rad="101600">
              <a:schemeClr val="accent2">
                <a:satMod val="175000"/>
                <a:alpha val="40000"/>
              </a:schemeClr>
            </a:glow>
          </a:effectLst>
        </p:spPr>
        <p:txBody>
          <a:bodyPr wrap="square">
            <a:spAutoFit/>
          </a:bodyPr>
          <a:lstStyle/>
          <a:p>
            <a:r>
              <a:rPr lang="ja-JP" altLang="en-US" sz="4000" dirty="0" smtClean="0"/>
              <a:t>こころへの通路</a:t>
            </a:r>
            <a:endParaRPr lang="ja-JP" altLang="en-US" sz="4000" dirty="0"/>
          </a:p>
        </p:txBody>
      </p:sp>
      <p:sp>
        <p:nvSpPr>
          <p:cNvPr id="40" name="テキスト ボックス 39"/>
          <p:cNvSpPr txBox="1">
            <a:spLocks noChangeArrowheads="1"/>
          </p:cNvSpPr>
          <p:nvPr/>
        </p:nvSpPr>
        <p:spPr bwMode="auto">
          <a:xfrm>
            <a:off x="6138655" y="914458"/>
            <a:ext cx="2215982" cy="646331"/>
          </a:xfrm>
          <a:prstGeom prst="rect">
            <a:avLst/>
          </a:prstGeom>
          <a:noFill/>
          <a:ln w="9525">
            <a:noFill/>
            <a:miter lim="800000"/>
            <a:headEnd/>
            <a:tailEnd/>
          </a:ln>
          <a:effectLst/>
        </p:spPr>
        <p:txBody>
          <a:bodyPr wrap="square">
            <a:spAutoFit/>
          </a:bodyPr>
          <a:lstStyle/>
          <a:p>
            <a:r>
              <a:rPr lang="ja-JP" altLang="en-US" sz="3600" dirty="0" smtClean="0"/>
              <a:t>とも</a:t>
            </a:r>
            <a:r>
              <a:rPr lang="ja-JP" altLang="en-US" sz="3600" dirty="0"/>
              <a:t>言</a:t>
            </a:r>
            <a:r>
              <a:rPr lang="ja-JP" altLang="en-US" sz="3600" dirty="0" smtClean="0"/>
              <a:t>える</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dissolve">
                                      <p:cBhvr>
                                        <p:cTn id="44" dur="500"/>
                                        <p:tgtEl>
                                          <p:spTgt spid="5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3" grpId="0" animBg="1"/>
      <p:bldP spid="54" grpId="0" animBg="1"/>
      <p:bldP spid="38" grpId="0" animBg="1"/>
      <p:bldP spid="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539552" y="3933056"/>
            <a:ext cx="8280920" cy="1938992"/>
          </a:xfrm>
          <a:prstGeom prst="rect">
            <a:avLst/>
          </a:prstGeom>
          <a:solidFill>
            <a:srgbClr val="CCECFF"/>
          </a:solidFill>
          <a:ln w="9525">
            <a:noFill/>
            <a:miter lim="800000"/>
            <a:headEnd/>
            <a:tailEnd/>
          </a:ln>
          <a:effectLst>
            <a:softEdge rad="31750"/>
          </a:effectLst>
        </p:spPr>
        <p:txBody>
          <a:bodyPr wrap="square">
            <a:spAutoFit/>
          </a:bodyPr>
          <a:lstStyle/>
          <a:p>
            <a:r>
              <a:rPr lang="ja-JP" altLang="en-US" sz="4000" dirty="0" smtClean="0"/>
              <a:t>動詞の習得は、</a:t>
            </a:r>
            <a:endParaRPr lang="en-US" altLang="ja-JP" sz="4000" dirty="0" smtClean="0"/>
          </a:p>
          <a:p>
            <a:r>
              <a:rPr lang="ja-JP" altLang="en-US" sz="4000" dirty="0" smtClean="0"/>
              <a:t>　　　人間の</a:t>
            </a:r>
            <a:r>
              <a:rPr lang="ja-JP" altLang="en-US" sz="4000" dirty="0" smtClean="0">
                <a:solidFill>
                  <a:srgbClr val="C00000"/>
                </a:solidFill>
              </a:rPr>
              <a:t>意図に対する洞察</a:t>
            </a:r>
            <a:r>
              <a:rPr lang="ja-JP" altLang="en-US" sz="4000" dirty="0" smtClean="0"/>
              <a:t>を</a:t>
            </a:r>
            <a:endParaRPr lang="en-US" altLang="ja-JP" sz="4000" dirty="0" smtClean="0"/>
          </a:p>
          <a:p>
            <a:r>
              <a:rPr lang="ja-JP" altLang="en-US" sz="4000" dirty="0" smtClean="0"/>
              <a:t>　　　　　　　　　　　基盤としているから</a:t>
            </a:r>
            <a:endParaRPr lang="ja-JP" altLang="en-US" sz="4000" dirty="0"/>
          </a:p>
        </p:txBody>
      </p:sp>
      <p:sp>
        <p:nvSpPr>
          <p:cNvPr id="3" name="テキスト ボックス 2"/>
          <p:cNvSpPr txBox="1">
            <a:spLocks noChangeArrowheads="1"/>
          </p:cNvSpPr>
          <p:nvPr/>
        </p:nvSpPr>
        <p:spPr bwMode="auto">
          <a:xfrm>
            <a:off x="362422" y="381494"/>
            <a:ext cx="2952328" cy="646331"/>
          </a:xfrm>
          <a:prstGeom prst="rect">
            <a:avLst/>
          </a:prstGeom>
          <a:noFill/>
          <a:ln w="9525">
            <a:noFill/>
            <a:miter lim="800000"/>
            <a:headEnd/>
            <a:tailEnd/>
          </a:ln>
          <a:effectLst>
            <a:softEdge rad="127000"/>
          </a:effectLst>
        </p:spPr>
        <p:txBody>
          <a:bodyPr wrap="square">
            <a:spAutoFit/>
          </a:bodyPr>
          <a:lstStyle/>
          <a:p>
            <a:r>
              <a:rPr lang="ja-JP" altLang="en-US" sz="3600" dirty="0" smtClean="0"/>
              <a:t>では、なぜ</a:t>
            </a:r>
            <a:endParaRPr lang="ja-JP" altLang="en-US" sz="3600" dirty="0"/>
          </a:p>
        </p:txBody>
      </p:sp>
      <p:sp>
        <p:nvSpPr>
          <p:cNvPr id="4" name="テキスト ボックス 3"/>
          <p:cNvSpPr txBox="1">
            <a:spLocks noChangeArrowheads="1"/>
          </p:cNvSpPr>
          <p:nvPr/>
        </p:nvSpPr>
        <p:spPr bwMode="auto">
          <a:xfrm>
            <a:off x="467544" y="1412776"/>
            <a:ext cx="8352928" cy="1323439"/>
          </a:xfrm>
          <a:prstGeom prst="rect">
            <a:avLst/>
          </a:prstGeom>
          <a:solidFill>
            <a:srgbClr val="FFD9FF"/>
          </a:solidFill>
          <a:ln w="9525">
            <a:noFill/>
            <a:miter lim="800000"/>
            <a:headEnd/>
            <a:tailEnd/>
          </a:ln>
          <a:effectLst>
            <a:softEdge rad="127000"/>
          </a:effectLst>
        </p:spPr>
        <p:txBody>
          <a:bodyPr wrap="square">
            <a:spAutoFit/>
          </a:bodyPr>
          <a:lstStyle/>
          <a:p>
            <a:r>
              <a:rPr lang="ja-JP" altLang="en-US" sz="4000" dirty="0" smtClean="0"/>
              <a:t>色々な意図に気づくことが</a:t>
            </a:r>
            <a:endParaRPr lang="en-US" altLang="ja-JP" sz="4000" dirty="0" smtClean="0"/>
          </a:p>
          <a:p>
            <a:r>
              <a:rPr lang="ja-JP" altLang="en-US" sz="4000" dirty="0" smtClean="0"/>
              <a:t>　　　動詞の学習に大切なのだろうか</a:t>
            </a:r>
            <a:endParaRPr lang="ja-JP" altLang="en-US" sz="4000" dirty="0"/>
          </a:p>
        </p:txBody>
      </p:sp>
      <p:sp>
        <p:nvSpPr>
          <p:cNvPr id="5" name="テキスト ボックス 4"/>
          <p:cNvSpPr txBox="1">
            <a:spLocks noChangeArrowheads="1"/>
          </p:cNvSpPr>
          <p:nvPr/>
        </p:nvSpPr>
        <p:spPr bwMode="auto">
          <a:xfrm>
            <a:off x="3635896" y="2924944"/>
            <a:ext cx="2952328" cy="646331"/>
          </a:xfrm>
          <a:prstGeom prst="rect">
            <a:avLst/>
          </a:prstGeom>
          <a:noFill/>
          <a:ln w="9525">
            <a:noFill/>
            <a:miter lim="800000"/>
            <a:headEnd/>
            <a:tailEnd/>
          </a:ln>
          <a:effectLst>
            <a:softEdge rad="127000"/>
          </a:effectLst>
        </p:spPr>
        <p:txBody>
          <a:bodyPr wrap="square">
            <a:spAutoFit/>
          </a:bodyPr>
          <a:lstStyle/>
          <a:p>
            <a:r>
              <a:rPr lang="ja-JP" altLang="en-US" sz="3600" dirty="0" smtClean="0"/>
              <a:t>それは・・</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2123728" y="332656"/>
            <a:ext cx="5184576" cy="769441"/>
          </a:xfrm>
          <a:prstGeom prst="rect">
            <a:avLst/>
          </a:prstGeom>
          <a:solidFill>
            <a:srgbClr val="FFFF66"/>
          </a:solidFill>
          <a:ln w="38100">
            <a:noFill/>
            <a:miter lim="800000"/>
            <a:headEnd/>
            <a:tailEnd/>
          </a:ln>
          <a:effectLst>
            <a:glow rad="228600">
              <a:srgbClr val="FF0000">
                <a:alpha val="40000"/>
              </a:srgbClr>
            </a:glow>
          </a:effectLst>
        </p:spPr>
        <p:txBody>
          <a:bodyPr wrap="square">
            <a:spAutoFit/>
          </a:bodyPr>
          <a:lstStyle/>
          <a:p>
            <a:r>
              <a:rPr lang="ja-JP" altLang="en-US" sz="4400" dirty="0" smtClean="0"/>
              <a:t>動詞には意図がある</a:t>
            </a:r>
            <a:endParaRPr lang="ja-JP" altLang="en-US" sz="4400" dirty="0"/>
          </a:p>
        </p:txBody>
      </p:sp>
      <p:sp>
        <p:nvSpPr>
          <p:cNvPr id="5" name="テキスト ボックス 4"/>
          <p:cNvSpPr txBox="1">
            <a:spLocks noChangeArrowheads="1"/>
          </p:cNvSpPr>
          <p:nvPr/>
        </p:nvSpPr>
        <p:spPr bwMode="auto">
          <a:xfrm>
            <a:off x="6084168" y="1772816"/>
            <a:ext cx="2844824" cy="646331"/>
          </a:xfrm>
          <a:prstGeom prst="rect">
            <a:avLst/>
          </a:prstGeom>
          <a:solidFill>
            <a:srgbClr val="CCFF99"/>
          </a:solidFill>
          <a:ln w="9525">
            <a:noFill/>
            <a:miter lim="800000"/>
            <a:headEnd/>
            <a:tailEnd/>
          </a:ln>
        </p:spPr>
        <p:txBody>
          <a:bodyPr wrap="square">
            <a:spAutoFit/>
          </a:bodyPr>
          <a:lstStyle/>
          <a:p>
            <a:r>
              <a:rPr lang="ja-JP" altLang="en-US" sz="3600" dirty="0" smtClean="0"/>
              <a:t>名詞との違い</a:t>
            </a:r>
            <a:endParaRPr lang="ja-JP" altLang="en-US" sz="3600" dirty="0"/>
          </a:p>
        </p:txBody>
      </p:sp>
      <p:pic>
        <p:nvPicPr>
          <p:cNvPr id="162818" name="Picture 2" descr="018"/>
          <p:cNvPicPr>
            <a:picLocks noChangeAspect="1" noChangeArrowheads="1"/>
          </p:cNvPicPr>
          <p:nvPr/>
        </p:nvPicPr>
        <p:blipFill>
          <a:blip r:embed="rId2" cstate="print"/>
          <a:srcRect/>
          <a:stretch>
            <a:fillRect/>
          </a:stretch>
        </p:blipFill>
        <p:spPr bwMode="auto">
          <a:xfrm>
            <a:off x="6732240" y="2564904"/>
            <a:ext cx="1778000" cy="15144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 name="テキスト ボックス 6"/>
          <p:cNvSpPr txBox="1">
            <a:spLocks noChangeArrowheads="1"/>
          </p:cNvSpPr>
          <p:nvPr/>
        </p:nvSpPr>
        <p:spPr bwMode="auto">
          <a:xfrm>
            <a:off x="323528" y="1772816"/>
            <a:ext cx="5400600" cy="1323439"/>
          </a:xfrm>
          <a:prstGeom prst="rect">
            <a:avLst/>
          </a:prstGeom>
          <a:solidFill>
            <a:schemeClr val="bg1"/>
          </a:solidFill>
          <a:ln w="9525">
            <a:solidFill>
              <a:schemeClr val="tx1"/>
            </a:solidFill>
            <a:prstDash val="dash"/>
            <a:miter lim="800000"/>
            <a:headEnd/>
            <a:tailEnd/>
          </a:ln>
        </p:spPr>
        <p:txBody>
          <a:bodyPr wrap="square">
            <a:spAutoFit/>
          </a:bodyPr>
          <a:lstStyle/>
          <a:p>
            <a:r>
              <a:rPr lang="ja-JP" altLang="en-US" sz="4000" dirty="0" smtClean="0">
                <a:solidFill>
                  <a:srgbClr val="C00000"/>
                </a:solidFill>
              </a:rPr>
              <a:t>食べる</a:t>
            </a:r>
            <a:r>
              <a:rPr lang="ja-JP" altLang="en-US" sz="4000" dirty="0" smtClean="0"/>
              <a:t>も、</a:t>
            </a:r>
            <a:r>
              <a:rPr lang="ja-JP" altLang="en-US" sz="4000" dirty="0" smtClean="0">
                <a:solidFill>
                  <a:srgbClr val="C00000"/>
                </a:solidFill>
              </a:rPr>
              <a:t>寝る</a:t>
            </a:r>
            <a:r>
              <a:rPr lang="ja-JP" altLang="en-US" sz="4000" dirty="0" smtClean="0"/>
              <a:t>も、</a:t>
            </a:r>
            <a:r>
              <a:rPr lang="ja-JP" altLang="en-US" sz="4000" dirty="0" smtClean="0">
                <a:solidFill>
                  <a:srgbClr val="C00000"/>
                </a:solidFill>
              </a:rPr>
              <a:t>叩く</a:t>
            </a:r>
            <a:r>
              <a:rPr lang="ja-JP" altLang="en-US" sz="4000" dirty="0" smtClean="0"/>
              <a:t>も</a:t>
            </a:r>
            <a:endParaRPr lang="en-US" altLang="ja-JP" sz="4000" dirty="0" smtClean="0"/>
          </a:p>
          <a:p>
            <a:r>
              <a:rPr lang="ja-JP" altLang="en-US" sz="4000" dirty="0" smtClean="0">
                <a:solidFill>
                  <a:srgbClr val="C00000"/>
                </a:solidFill>
              </a:rPr>
              <a:t>飲む</a:t>
            </a:r>
            <a:r>
              <a:rPr lang="ja-JP" altLang="en-US" sz="4000" dirty="0" smtClean="0"/>
              <a:t>も、</a:t>
            </a:r>
            <a:r>
              <a:rPr lang="ja-JP" altLang="en-US" sz="4000" dirty="0" smtClean="0">
                <a:solidFill>
                  <a:srgbClr val="C00000"/>
                </a:solidFill>
              </a:rPr>
              <a:t>走る</a:t>
            </a:r>
            <a:r>
              <a:rPr lang="ja-JP" altLang="en-US" sz="4000" dirty="0" smtClean="0"/>
              <a:t>も・・</a:t>
            </a:r>
            <a:endParaRPr lang="ja-JP" altLang="en-US" sz="4000" dirty="0"/>
          </a:p>
        </p:txBody>
      </p:sp>
      <p:sp>
        <p:nvSpPr>
          <p:cNvPr id="8" name="テキスト ボックス 7"/>
          <p:cNvSpPr txBox="1">
            <a:spLocks noChangeArrowheads="1"/>
          </p:cNvSpPr>
          <p:nvPr/>
        </p:nvSpPr>
        <p:spPr bwMode="auto">
          <a:xfrm>
            <a:off x="539552" y="3284984"/>
            <a:ext cx="4824536" cy="707886"/>
          </a:xfrm>
          <a:prstGeom prst="rect">
            <a:avLst/>
          </a:prstGeom>
          <a:solidFill>
            <a:srgbClr val="CCFFFF"/>
          </a:solidFill>
          <a:ln w="9525">
            <a:noFill/>
            <a:miter lim="800000"/>
            <a:headEnd/>
            <a:tailEnd/>
          </a:ln>
        </p:spPr>
        <p:txBody>
          <a:bodyPr wrap="square">
            <a:spAutoFit/>
          </a:bodyPr>
          <a:lstStyle/>
          <a:p>
            <a:r>
              <a:rPr lang="ja-JP" altLang="en-US" sz="4000" dirty="0" smtClean="0"/>
              <a:t>意図を持ってすること</a:t>
            </a:r>
            <a:endParaRPr lang="ja-JP" altLang="en-US" sz="4000" dirty="0"/>
          </a:p>
        </p:txBody>
      </p:sp>
      <p:sp>
        <p:nvSpPr>
          <p:cNvPr id="9" name="テキスト ボックス 8"/>
          <p:cNvSpPr txBox="1">
            <a:spLocks noChangeArrowheads="1"/>
          </p:cNvSpPr>
          <p:nvPr/>
        </p:nvSpPr>
        <p:spPr bwMode="auto">
          <a:xfrm>
            <a:off x="395536" y="4293096"/>
            <a:ext cx="8352928" cy="1938992"/>
          </a:xfrm>
          <a:prstGeom prst="rect">
            <a:avLst/>
          </a:prstGeom>
          <a:solidFill>
            <a:srgbClr val="FFCC99"/>
          </a:solidFill>
          <a:ln w="9525">
            <a:noFill/>
            <a:miter lim="800000"/>
            <a:headEnd/>
            <a:tailEnd/>
          </a:ln>
          <a:effectLst>
            <a:glow rad="101600">
              <a:schemeClr val="accent2">
                <a:satMod val="175000"/>
                <a:alpha val="40000"/>
              </a:schemeClr>
            </a:glow>
          </a:effectLst>
        </p:spPr>
        <p:txBody>
          <a:bodyPr wrap="square">
            <a:spAutoFit/>
          </a:bodyPr>
          <a:lstStyle/>
          <a:p>
            <a:r>
              <a:rPr lang="ja-JP" altLang="en-US" sz="4000" dirty="0" smtClean="0"/>
              <a:t>動詞の背景には</a:t>
            </a:r>
            <a:endParaRPr lang="en-US" altLang="ja-JP" sz="4000" dirty="0" smtClean="0"/>
          </a:p>
          <a:p>
            <a:r>
              <a:rPr lang="ja-JP" altLang="en-US" sz="4000" dirty="0" smtClean="0"/>
              <a:t>　　　意図があることを</a:t>
            </a:r>
            <a:endParaRPr lang="en-US" altLang="ja-JP" sz="4000" dirty="0" smtClean="0"/>
          </a:p>
          <a:p>
            <a:r>
              <a:rPr lang="ja-JP" altLang="en-US" sz="4000" dirty="0" smtClean="0"/>
              <a:t>　　　　　　　知っていなければならない</a:t>
            </a:r>
            <a:endParaRPr lang="ja-JP" altLang="en-US" sz="4000" dirty="0"/>
          </a:p>
        </p:txBody>
      </p:sp>
      <p:sp>
        <p:nvSpPr>
          <p:cNvPr id="11" name="左右矢印 10"/>
          <p:cNvSpPr/>
          <p:nvPr/>
        </p:nvSpPr>
        <p:spPr>
          <a:xfrm>
            <a:off x="5508104" y="3501008"/>
            <a:ext cx="864096" cy="216024"/>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5940152" y="1556792"/>
            <a:ext cx="0" cy="2520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62818"/>
                                        </p:tgtEl>
                                        <p:attrNameLst>
                                          <p:attrName>style.visibility</p:attrName>
                                        </p:attrNameLst>
                                      </p:cBhvr>
                                      <p:to>
                                        <p:strVal val="visible"/>
                                      </p:to>
                                    </p:set>
                                    <p:animEffect transition="in" filter="dissolve">
                                      <p:cBhvr>
                                        <p:cTn id="20" dur="500"/>
                                        <p:tgtEl>
                                          <p:spTgt spid="162818"/>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2051720" y="260648"/>
            <a:ext cx="5184576" cy="769441"/>
          </a:xfrm>
          <a:prstGeom prst="rect">
            <a:avLst/>
          </a:prstGeom>
          <a:solidFill>
            <a:srgbClr val="FFFF66"/>
          </a:solidFill>
          <a:ln w="38100">
            <a:noFill/>
            <a:miter lim="800000"/>
            <a:headEnd/>
            <a:tailEnd/>
          </a:ln>
          <a:effectLst>
            <a:glow rad="228600">
              <a:srgbClr val="FF0000">
                <a:alpha val="40000"/>
              </a:srgbClr>
            </a:glow>
          </a:effectLst>
        </p:spPr>
        <p:txBody>
          <a:bodyPr wrap="square">
            <a:spAutoFit/>
          </a:bodyPr>
          <a:lstStyle/>
          <a:p>
            <a:r>
              <a:rPr lang="ja-JP" altLang="en-US" sz="4400" dirty="0" smtClean="0"/>
              <a:t>動詞習得のためには</a:t>
            </a:r>
            <a:endParaRPr lang="ja-JP" altLang="en-US" sz="4400" dirty="0"/>
          </a:p>
        </p:txBody>
      </p:sp>
      <p:sp>
        <p:nvSpPr>
          <p:cNvPr id="5" name="テキスト ボックス 4"/>
          <p:cNvSpPr txBox="1">
            <a:spLocks noChangeArrowheads="1"/>
          </p:cNvSpPr>
          <p:nvPr/>
        </p:nvSpPr>
        <p:spPr bwMode="auto">
          <a:xfrm>
            <a:off x="827584" y="1196752"/>
            <a:ext cx="7560840" cy="707886"/>
          </a:xfrm>
          <a:prstGeom prst="rect">
            <a:avLst/>
          </a:prstGeom>
          <a:solidFill>
            <a:srgbClr val="F8F8F8"/>
          </a:solidFill>
          <a:ln w="9525">
            <a:noFill/>
            <a:miter lim="800000"/>
            <a:headEnd/>
            <a:tailEnd/>
          </a:ln>
          <a:effectLst>
            <a:softEdge rad="63500"/>
          </a:effectLst>
        </p:spPr>
        <p:txBody>
          <a:bodyPr wrap="square">
            <a:spAutoFit/>
          </a:bodyPr>
          <a:lstStyle/>
          <a:p>
            <a:r>
              <a:rPr lang="ja-JP" altLang="en-US" sz="4000" dirty="0" smtClean="0"/>
              <a:t>名詞よりも進んだ</a:t>
            </a:r>
            <a:r>
              <a:rPr lang="ja-JP" altLang="en-US" sz="1100" dirty="0" smtClean="0"/>
              <a:t>　</a:t>
            </a:r>
            <a:r>
              <a:rPr lang="ja-JP" altLang="en-US" sz="4000" dirty="0" smtClean="0"/>
              <a:t>心の理解が必要</a:t>
            </a:r>
            <a:endParaRPr lang="ja-JP" altLang="en-US" sz="4000" dirty="0"/>
          </a:p>
        </p:txBody>
      </p:sp>
      <p:sp>
        <p:nvSpPr>
          <p:cNvPr id="8" name="テキスト ボックス 7"/>
          <p:cNvSpPr txBox="1">
            <a:spLocks noChangeArrowheads="1"/>
          </p:cNvSpPr>
          <p:nvPr/>
        </p:nvSpPr>
        <p:spPr bwMode="auto">
          <a:xfrm>
            <a:off x="5220072" y="5301208"/>
            <a:ext cx="3456384" cy="1200329"/>
          </a:xfrm>
          <a:prstGeom prst="rect">
            <a:avLst/>
          </a:prstGeom>
          <a:solidFill>
            <a:srgbClr val="CCFF99"/>
          </a:solidFill>
          <a:ln w="9525">
            <a:noFill/>
            <a:miter lim="800000"/>
            <a:headEnd/>
            <a:tailEnd/>
          </a:ln>
          <a:effectLst>
            <a:glow rad="139700">
              <a:schemeClr val="accent2">
                <a:satMod val="175000"/>
                <a:alpha val="40000"/>
              </a:schemeClr>
            </a:glow>
          </a:effectLst>
        </p:spPr>
        <p:txBody>
          <a:bodyPr wrap="square">
            <a:spAutoFit/>
          </a:bodyPr>
          <a:lstStyle/>
          <a:p>
            <a:r>
              <a:rPr lang="ja-JP" altLang="en-US" sz="3600" dirty="0" smtClean="0"/>
              <a:t>その人は</a:t>
            </a:r>
            <a:endParaRPr lang="en-US" altLang="ja-JP" sz="3600" dirty="0" smtClean="0"/>
          </a:p>
          <a:p>
            <a:r>
              <a:rPr lang="ja-JP" altLang="en-US" sz="3600" dirty="0" smtClean="0"/>
              <a:t>　　認識している</a:t>
            </a:r>
            <a:endParaRPr lang="ja-JP" altLang="en-US" sz="4000" dirty="0"/>
          </a:p>
        </p:txBody>
      </p:sp>
      <p:sp>
        <p:nvSpPr>
          <p:cNvPr id="9" name="テキスト ボックス 8"/>
          <p:cNvSpPr txBox="1">
            <a:spLocks noChangeArrowheads="1"/>
          </p:cNvSpPr>
          <p:nvPr/>
        </p:nvSpPr>
        <p:spPr bwMode="auto">
          <a:xfrm>
            <a:off x="251520" y="260648"/>
            <a:ext cx="1728192" cy="707886"/>
          </a:xfrm>
          <a:prstGeom prst="rect">
            <a:avLst/>
          </a:prstGeom>
          <a:noFill/>
          <a:ln w="9525">
            <a:noFill/>
            <a:miter lim="800000"/>
            <a:headEnd/>
            <a:tailEnd/>
          </a:ln>
          <a:effectLst/>
        </p:spPr>
        <p:txBody>
          <a:bodyPr wrap="square">
            <a:spAutoFit/>
          </a:bodyPr>
          <a:lstStyle/>
          <a:p>
            <a:r>
              <a:rPr lang="ja-JP" altLang="en-US" sz="4000" dirty="0" smtClean="0"/>
              <a:t>だから</a:t>
            </a:r>
            <a:endParaRPr lang="ja-JP" altLang="en-US" sz="4000" dirty="0"/>
          </a:p>
        </p:txBody>
      </p:sp>
      <p:pic>
        <p:nvPicPr>
          <p:cNvPr id="105473" name="Picture 1"/>
          <p:cNvPicPr>
            <a:picLocks noChangeAspect="1" noChangeArrowheads="1"/>
          </p:cNvPicPr>
          <p:nvPr/>
        </p:nvPicPr>
        <p:blipFill>
          <a:blip r:embed="rId2" cstate="print"/>
          <a:srcRect/>
          <a:stretch>
            <a:fillRect/>
          </a:stretch>
        </p:blipFill>
        <p:spPr bwMode="auto">
          <a:xfrm>
            <a:off x="4139952" y="2060848"/>
            <a:ext cx="4248472" cy="2736304"/>
          </a:xfrm>
          <a:prstGeom prst="rect">
            <a:avLst/>
          </a:prstGeom>
          <a:noFill/>
          <a:ln w="9525">
            <a:solidFill>
              <a:schemeClr val="accent4"/>
            </a:solidFill>
            <a:miter lim="800000"/>
            <a:headEnd/>
            <a:tailEnd/>
          </a:ln>
          <a:effectLst>
            <a:outerShdw blurRad="50800" dist="38100" dir="2700000" algn="tl" rotWithShape="0">
              <a:prstClr val="black">
                <a:alpha val="40000"/>
              </a:prstClr>
            </a:outerShdw>
          </a:effectLst>
        </p:spPr>
      </p:pic>
      <p:sp>
        <p:nvSpPr>
          <p:cNvPr id="41" name="テキスト ボックス 40"/>
          <p:cNvSpPr txBox="1"/>
          <p:nvPr/>
        </p:nvSpPr>
        <p:spPr>
          <a:xfrm>
            <a:off x="323528" y="3717032"/>
            <a:ext cx="3744416" cy="954107"/>
          </a:xfrm>
          <a:prstGeom prst="rect">
            <a:avLst/>
          </a:prstGeom>
          <a:solidFill>
            <a:srgbClr val="FFD9FF"/>
          </a:solidFill>
          <a:effectLst>
            <a:softEdge rad="63500"/>
          </a:effectLst>
        </p:spPr>
        <p:txBody>
          <a:bodyPr wrap="square" rtlCol="0">
            <a:spAutoFit/>
          </a:bodyPr>
          <a:lstStyle/>
          <a:p>
            <a:r>
              <a:rPr kumimoji="1" lang="ja-JP" altLang="en-US" sz="2800" dirty="0" smtClean="0"/>
              <a:t>名詞の習得は他者の</a:t>
            </a:r>
            <a:endParaRPr kumimoji="1" lang="en-US" altLang="ja-JP" sz="2800" dirty="0" smtClean="0"/>
          </a:p>
          <a:p>
            <a:r>
              <a:rPr lang="ja-JP" altLang="en-US" sz="2800" dirty="0" smtClean="0"/>
              <a:t>　</a:t>
            </a:r>
            <a:r>
              <a:rPr kumimoji="1" lang="ja-JP" altLang="en-US" sz="2800" dirty="0" smtClean="0"/>
              <a:t>心への気づきでもある</a:t>
            </a:r>
            <a:endParaRPr kumimoji="1" lang="ja-JP" altLang="en-US" sz="2800" dirty="0"/>
          </a:p>
        </p:txBody>
      </p:sp>
      <p:sp>
        <p:nvSpPr>
          <p:cNvPr id="42" name="角丸四角形吹き出し 41"/>
          <p:cNvSpPr/>
          <p:nvPr/>
        </p:nvSpPr>
        <p:spPr>
          <a:xfrm>
            <a:off x="323528" y="2708920"/>
            <a:ext cx="3600400" cy="936104"/>
          </a:xfrm>
          <a:prstGeom prst="wedgeRoundRectCallout">
            <a:avLst>
              <a:gd name="adj1" fmla="val -19849"/>
              <a:gd name="adj2" fmla="val 39708"/>
              <a:gd name="adj3" fmla="val 16667"/>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お母さんも同じものが</a:t>
            </a:r>
            <a:endParaRPr kumimoji="1" lang="en-US" altLang="ja-JP" sz="2800" dirty="0" smtClean="0">
              <a:solidFill>
                <a:schemeClr val="tx1"/>
              </a:solidFill>
            </a:endParaRPr>
          </a:p>
          <a:p>
            <a:r>
              <a:rPr lang="ja-JP" altLang="en-US" sz="2800" dirty="0" smtClean="0">
                <a:solidFill>
                  <a:schemeClr val="tx1"/>
                </a:solidFill>
              </a:rPr>
              <a:t>　　　　</a:t>
            </a:r>
            <a:r>
              <a:rPr kumimoji="1" lang="ja-JP" altLang="en-US" sz="2800" dirty="0" smtClean="0">
                <a:solidFill>
                  <a:schemeClr val="tx1"/>
                </a:solidFill>
              </a:rPr>
              <a:t>見えてるんだ！</a:t>
            </a:r>
            <a:endParaRPr kumimoji="1" lang="ja-JP" altLang="en-US" sz="2800" dirty="0">
              <a:solidFill>
                <a:schemeClr val="tx1"/>
              </a:solidFill>
            </a:endParaRPr>
          </a:p>
        </p:txBody>
      </p:sp>
      <p:cxnSp>
        <p:nvCxnSpPr>
          <p:cNvPr id="44" name="直線矢印コネクタ 43"/>
          <p:cNvCxnSpPr/>
          <p:nvPr/>
        </p:nvCxnSpPr>
        <p:spPr>
          <a:xfrm>
            <a:off x="3707904" y="3212976"/>
            <a:ext cx="576064" cy="0"/>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a:spLocks noChangeArrowheads="1"/>
          </p:cNvSpPr>
          <p:nvPr/>
        </p:nvSpPr>
        <p:spPr bwMode="auto">
          <a:xfrm>
            <a:off x="467544" y="5301208"/>
            <a:ext cx="4320480" cy="1200329"/>
          </a:xfrm>
          <a:prstGeom prst="rect">
            <a:avLst/>
          </a:prstGeom>
          <a:noFill/>
          <a:ln w="9525">
            <a:solidFill>
              <a:schemeClr val="tx1"/>
            </a:solidFill>
            <a:miter lim="800000"/>
            <a:headEnd/>
            <a:tailEnd/>
          </a:ln>
          <a:effectLst/>
        </p:spPr>
        <p:txBody>
          <a:bodyPr wrap="square">
            <a:spAutoFit/>
          </a:bodyPr>
          <a:lstStyle/>
          <a:p>
            <a:r>
              <a:rPr lang="ja-JP" altLang="en-US" sz="3600" dirty="0" smtClean="0"/>
              <a:t>名詞習得に必要な</a:t>
            </a:r>
            <a:endParaRPr lang="en-US" altLang="ja-JP" sz="3600" dirty="0" smtClean="0"/>
          </a:p>
          <a:p>
            <a:r>
              <a:rPr lang="ja-JP" altLang="en-US" sz="3600" dirty="0" smtClean="0"/>
              <a:t>　　　　　　心の理解は</a:t>
            </a:r>
            <a:endParaRPr lang="en-US" altLang="ja-JP" sz="3600" dirty="0" smtClean="0"/>
          </a:p>
        </p:txBody>
      </p:sp>
      <p:cxnSp>
        <p:nvCxnSpPr>
          <p:cNvPr id="16" name="直線コネクタ 15"/>
          <p:cNvCxnSpPr/>
          <p:nvPr/>
        </p:nvCxnSpPr>
        <p:spPr>
          <a:xfrm>
            <a:off x="971600" y="1844824"/>
            <a:ext cx="3528392"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a:spLocks noChangeArrowheads="1"/>
          </p:cNvSpPr>
          <p:nvPr/>
        </p:nvSpPr>
        <p:spPr bwMode="auto">
          <a:xfrm>
            <a:off x="395536" y="4725144"/>
            <a:ext cx="1800200" cy="584775"/>
          </a:xfrm>
          <a:prstGeom prst="rect">
            <a:avLst/>
          </a:prstGeom>
          <a:noFill/>
          <a:ln w="9525">
            <a:noFill/>
            <a:miter lim="800000"/>
            <a:headEnd/>
            <a:tailEnd/>
          </a:ln>
          <a:effectLst/>
        </p:spPr>
        <p:txBody>
          <a:bodyPr wrap="square">
            <a:spAutoFit/>
          </a:bodyPr>
          <a:lstStyle/>
          <a:p>
            <a:r>
              <a:rPr lang="ja-JP" altLang="en-US" sz="3200" dirty="0" smtClean="0"/>
              <a:t>そして</a:t>
            </a:r>
            <a:endParaRPr lang="ja-JP" altLang="en-US" sz="3200" dirty="0"/>
          </a:p>
        </p:txBody>
      </p:sp>
      <p:sp>
        <p:nvSpPr>
          <p:cNvPr id="18" name="右矢印 17"/>
          <p:cNvSpPr/>
          <p:nvPr/>
        </p:nvSpPr>
        <p:spPr>
          <a:xfrm>
            <a:off x="4788024" y="5733256"/>
            <a:ext cx="360040" cy="3600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a:spLocks noChangeArrowheads="1"/>
          </p:cNvSpPr>
          <p:nvPr/>
        </p:nvSpPr>
        <p:spPr bwMode="auto">
          <a:xfrm>
            <a:off x="251520" y="1988840"/>
            <a:ext cx="4320480" cy="523220"/>
          </a:xfrm>
          <a:prstGeom prst="rect">
            <a:avLst/>
          </a:prstGeom>
          <a:solidFill>
            <a:schemeClr val="accent5"/>
          </a:solidFill>
          <a:ln w="9525">
            <a:solidFill>
              <a:schemeClr val="tx1"/>
            </a:solidFill>
            <a:prstDash val="dash"/>
            <a:miter lim="800000"/>
            <a:headEnd/>
            <a:tailEnd/>
          </a:ln>
        </p:spPr>
        <p:txBody>
          <a:bodyPr wrap="square">
            <a:spAutoFit/>
          </a:bodyPr>
          <a:lstStyle/>
          <a:p>
            <a:r>
              <a:rPr lang="ja-JP" altLang="en-US" sz="2800" b="1" dirty="0" smtClean="0">
                <a:solidFill>
                  <a:srgbClr val="C00000"/>
                </a:solidFill>
              </a:rPr>
              <a:t>！</a:t>
            </a:r>
            <a:r>
              <a:rPr lang="ja-JP" altLang="en-US" sz="2800" dirty="0" smtClean="0"/>
              <a:t>名詞の習得にも心がいる</a:t>
            </a:r>
            <a:endParaRPr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5473"/>
                                        </p:tgtEl>
                                        <p:attrNameLst>
                                          <p:attrName>style.visibility</p:attrName>
                                        </p:attrNameLst>
                                      </p:cBhvr>
                                      <p:to>
                                        <p:strVal val="visible"/>
                                      </p:to>
                                    </p:set>
                                    <p:animEffect transition="in" filter="dissolve">
                                      <p:cBhvr>
                                        <p:cTn id="22" dur="500"/>
                                        <p:tgtEl>
                                          <p:spTgt spid="10547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par>
                                <p:cTn id="28" presetID="9"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dissolv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dissolv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1" grpId="0" animBg="1"/>
      <p:bldP spid="42" grpId="0" animBg="1"/>
      <p:bldP spid="48" grpId="0" animBg="1"/>
      <p:bldP spid="17" grpId="0"/>
      <p:bldP spid="18"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rrowheads="1"/>
          </p:cNvSpPr>
          <p:nvPr/>
        </p:nvSpPr>
        <p:spPr bwMode="auto">
          <a:xfrm>
            <a:off x="5868144" y="5517232"/>
            <a:ext cx="2520280" cy="646331"/>
          </a:xfrm>
          <a:prstGeom prst="rect">
            <a:avLst/>
          </a:prstGeom>
          <a:solidFill>
            <a:srgbClr val="FFFF66"/>
          </a:solidFill>
          <a:ln w="9525">
            <a:noFill/>
            <a:miter lim="800000"/>
            <a:headEnd/>
            <a:tailEnd/>
          </a:ln>
          <a:effectLst>
            <a:softEdge rad="63500"/>
          </a:effectLst>
        </p:spPr>
        <p:txBody>
          <a:bodyPr wrap="square">
            <a:spAutoFit/>
          </a:bodyPr>
          <a:lstStyle/>
          <a:p>
            <a:r>
              <a:rPr lang="ja-JP" altLang="en-US" sz="3600" dirty="0" smtClean="0"/>
              <a:t>他者の意図</a:t>
            </a:r>
            <a:endParaRPr lang="ja-JP" altLang="en-US" sz="3600" dirty="0"/>
          </a:p>
        </p:txBody>
      </p:sp>
      <p:sp>
        <p:nvSpPr>
          <p:cNvPr id="6" name="テキスト ボックス 5"/>
          <p:cNvSpPr txBox="1">
            <a:spLocks noChangeArrowheads="1"/>
          </p:cNvSpPr>
          <p:nvPr/>
        </p:nvSpPr>
        <p:spPr bwMode="auto">
          <a:xfrm>
            <a:off x="251520" y="260648"/>
            <a:ext cx="4752528" cy="707886"/>
          </a:xfrm>
          <a:prstGeom prst="rect">
            <a:avLst/>
          </a:prstGeom>
          <a:noFill/>
          <a:ln w="9525">
            <a:noFill/>
            <a:miter lim="800000"/>
            <a:headEnd/>
            <a:tailEnd/>
          </a:ln>
          <a:effectLst/>
        </p:spPr>
        <p:txBody>
          <a:bodyPr wrap="square">
            <a:spAutoFit/>
          </a:bodyPr>
          <a:lstStyle/>
          <a:p>
            <a:r>
              <a:rPr lang="ja-JP" altLang="en-US" sz="4000" dirty="0" smtClean="0"/>
              <a:t>では、動詞の場合は</a:t>
            </a:r>
            <a:endParaRPr lang="ja-JP" altLang="en-US" sz="4000" dirty="0"/>
          </a:p>
        </p:txBody>
      </p:sp>
      <p:grpSp>
        <p:nvGrpSpPr>
          <p:cNvPr id="17" name="グループ化 79"/>
          <p:cNvGrpSpPr>
            <a:grpSpLocks/>
          </p:cNvGrpSpPr>
          <p:nvPr/>
        </p:nvGrpSpPr>
        <p:grpSpPr bwMode="auto">
          <a:xfrm>
            <a:off x="2771800" y="1484784"/>
            <a:ext cx="1079500" cy="1008063"/>
            <a:chOff x="467544" y="2636912"/>
            <a:chExt cx="1007393" cy="1008112"/>
          </a:xfrm>
        </p:grpSpPr>
        <p:grpSp>
          <p:nvGrpSpPr>
            <p:cNvPr id="18" name="グループ化 66"/>
            <p:cNvGrpSpPr>
              <a:grpSpLocks/>
            </p:cNvGrpSpPr>
            <p:nvPr/>
          </p:nvGrpSpPr>
          <p:grpSpPr bwMode="auto">
            <a:xfrm>
              <a:off x="467544" y="2636912"/>
              <a:ext cx="1007393" cy="1008112"/>
              <a:chOff x="1476375" y="3860800"/>
              <a:chExt cx="1362075" cy="1531938"/>
            </a:xfrm>
          </p:grpSpPr>
          <p:sp>
            <p:nvSpPr>
              <p:cNvPr id="20"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22"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23"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4"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25"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19" name="フリーフォーム 18"/>
            <p:cNvSpPr/>
            <p:nvPr/>
          </p:nvSpPr>
          <p:spPr>
            <a:xfrm>
              <a:off x="1187534" y="3471978"/>
              <a:ext cx="96295" cy="46040"/>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71" name="グループ化 70"/>
          <p:cNvGrpSpPr/>
          <p:nvPr/>
        </p:nvGrpSpPr>
        <p:grpSpPr>
          <a:xfrm>
            <a:off x="5148064" y="908720"/>
            <a:ext cx="1329569" cy="1665147"/>
            <a:chOff x="4610583" y="908720"/>
            <a:chExt cx="1329569" cy="1665147"/>
          </a:xfrm>
        </p:grpSpPr>
        <p:sp>
          <p:nvSpPr>
            <p:cNvPr id="46" name="フローチャート : 論理積ゲート 45"/>
            <p:cNvSpPr/>
            <p:nvPr/>
          </p:nvSpPr>
          <p:spPr>
            <a:xfrm rot="16200000">
              <a:off x="5076056" y="1916832"/>
              <a:ext cx="576064" cy="576064"/>
            </a:xfrm>
            <a:prstGeom prst="flowChartDelay">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4610583" y="908720"/>
              <a:ext cx="1329569" cy="1665147"/>
              <a:chOff x="4610583" y="908720"/>
              <a:chExt cx="1329569" cy="1665147"/>
            </a:xfrm>
          </p:grpSpPr>
          <p:sp>
            <p:nvSpPr>
              <p:cNvPr id="47" name="フリーフォーム 46"/>
              <p:cNvSpPr/>
              <p:nvPr/>
            </p:nvSpPr>
            <p:spPr>
              <a:xfrm rot="2127440">
                <a:off x="4812814" y="1920062"/>
                <a:ext cx="407762" cy="464090"/>
              </a:xfrm>
              <a:custGeom>
                <a:avLst/>
                <a:gdLst>
                  <a:gd name="connsiteX0" fmla="*/ 400142 w 407762"/>
                  <a:gd name="connsiteY0" fmla="*/ 10160 h 464090"/>
                  <a:gd name="connsiteX1" fmla="*/ 339182 w 407762"/>
                  <a:gd name="connsiteY1" fmla="*/ 25400 h 464090"/>
                  <a:gd name="connsiteX2" fmla="*/ 262982 w 407762"/>
                  <a:gd name="connsiteY2" fmla="*/ 40640 h 464090"/>
                  <a:gd name="connsiteX3" fmla="*/ 171542 w 407762"/>
                  <a:gd name="connsiteY3" fmla="*/ 71120 h 464090"/>
                  <a:gd name="connsiteX4" fmla="*/ 80102 w 407762"/>
                  <a:gd name="connsiteY4" fmla="*/ 132080 h 464090"/>
                  <a:gd name="connsiteX5" fmla="*/ 49622 w 407762"/>
                  <a:gd name="connsiteY5" fmla="*/ 177800 h 464090"/>
                  <a:gd name="connsiteX6" fmla="*/ 34382 w 407762"/>
                  <a:gd name="connsiteY6" fmla="*/ 254000 h 464090"/>
                  <a:gd name="connsiteX7" fmla="*/ 19142 w 407762"/>
                  <a:gd name="connsiteY7" fmla="*/ 299720 h 464090"/>
                  <a:gd name="connsiteX8" fmla="*/ 34382 w 407762"/>
                  <a:gd name="connsiteY8" fmla="*/ 436880 h 464090"/>
                  <a:gd name="connsiteX9" fmla="*/ 156302 w 407762"/>
                  <a:gd name="connsiteY9" fmla="*/ 421640 h 464090"/>
                  <a:gd name="connsiteX10" fmla="*/ 186782 w 407762"/>
                  <a:gd name="connsiteY10" fmla="*/ 330200 h 464090"/>
                  <a:gd name="connsiteX11" fmla="*/ 232502 w 407762"/>
                  <a:gd name="connsiteY11" fmla="*/ 284480 h 464090"/>
                  <a:gd name="connsiteX12" fmla="*/ 293462 w 407762"/>
                  <a:gd name="connsiteY12" fmla="*/ 193040 h 464090"/>
                  <a:gd name="connsiteX13" fmla="*/ 339182 w 407762"/>
                  <a:gd name="connsiteY13" fmla="*/ 177800 h 464090"/>
                  <a:gd name="connsiteX14" fmla="*/ 384902 w 407762"/>
                  <a:gd name="connsiteY14" fmla="*/ 86360 h 464090"/>
                  <a:gd name="connsiteX15" fmla="*/ 400142 w 407762"/>
                  <a:gd name="connsiteY15" fmla="*/ 10160 h 4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762" h="464090">
                    <a:moveTo>
                      <a:pt x="400142" y="10160"/>
                    </a:moveTo>
                    <a:cubicBezTo>
                      <a:pt x="392522" y="0"/>
                      <a:pt x="359629" y="20856"/>
                      <a:pt x="339182" y="25400"/>
                    </a:cubicBezTo>
                    <a:cubicBezTo>
                      <a:pt x="313896" y="31019"/>
                      <a:pt x="287972" y="33824"/>
                      <a:pt x="262982" y="40640"/>
                    </a:cubicBezTo>
                    <a:cubicBezTo>
                      <a:pt x="231985" y="49094"/>
                      <a:pt x="198275" y="53298"/>
                      <a:pt x="171542" y="71120"/>
                    </a:cubicBezTo>
                    <a:lnTo>
                      <a:pt x="80102" y="132080"/>
                    </a:lnTo>
                    <a:cubicBezTo>
                      <a:pt x="69942" y="147320"/>
                      <a:pt x="56053" y="160650"/>
                      <a:pt x="49622" y="177800"/>
                    </a:cubicBezTo>
                    <a:cubicBezTo>
                      <a:pt x="40527" y="202054"/>
                      <a:pt x="40664" y="228870"/>
                      <a:pt x="34382" y="254000"/>
                    </a:cubicBezTo>
                    <a:cubicBezTo>
                      <a:pt x="30486" y="269585"/>
                      <a:pt x="24222" y="284480"/>
                      <a:pt x="19142" y="299720"/>
                    </a:cubicBezTo>
                    <a:cubicBezTo>
                      <a:pt x="24222" y="345440"/>
                      <a:pt x="0" y="406318"/>
                      <a:pt x="34382" y="436880"/>
                    </a:cubicBezTo>
                    <a:cubicBezTo>
                      <a:pt x="64993" y="464090"/>
                      <a:pt x="122749" y="445127"/>
                      <a:pt x="156302" y="421640"/>
                    </a:cubicBezTo>
                    <a:cubicBezTo>
                      <a:pt x="182623" y="403215"/>
                      <a:pt x="164064" y="352918"/>
                      <a:pt x="186782" y="330200"/>
                    </a:cubicBezTo>
                    <a:cubicBezTo>
                      <a:pt x="202022" y="314960"/>
                      <a:pt x="219270" y="301493"/>
                      <a:pt x="232502" y="284480"/>
                    </a:cubicBezTo>
                    <a:cubicBezTo>
                      <a:pt x="254992" y="255564"/>
                      <a:pt x="258709" y="204624"/>
                      <a:pt x="293462" y="193040"/>
                    </a:cubicBezTo>
                    <a:lnTo>
                      <a:pt x="339182" y="177800"/>
                    </a:lnTo>
                    <a:cubicBezTo>
                      <a:pt x="364870" y="139268"/>
                      <a:pt x="375888" y="131429"/>
                      <a:pt x="384902" y="86360"/>
                    </a:cubicBezTo>
                    <a:cubicBezTo>
                      <a:pt x="386895" y="76397"/>
                      <a:pt x="407762" y="20320"/>
                      <a:pt x="400142" y="10160"/>
                    </a:cubicBezTo>
                    <a:close/>
                  </a:path>
                </a:pathLst>
              </a:cu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rot="20461571" flipH="1">
                <a:off x="5508104" y="1916832"/>
                <a:ext cx="360040" cy="576064"/>
              </a:xfrm>
              <a:custGeom>
                <a:avLst/>
                <a:gdLst>
                  <a:gd name="connsiteX0" fmla="*/ 400142 w 407762"/>
                  <a:gd name="connsiteY0" fmla="*/ 10160 h 464090"/>
                  <a:gd name="connsiteX1" fmla="*/ 339182 w 407762"/>
                  <a:gd name="connsiteY1" fmla="*/ 25400 h 464090"/>
                  <a:gd name="connsiteX2" fmla="*/ 262982 w 407762"/>
                  <a:gd name="connsiteY2" fmla="*/ 40640 h 464090"/>
                  <a:gd name="connsiteX3" fmla="*/ 171542 w 407762"/>
                  <a:gd name="connsiteY3" fmla="*/ 71120 h 464090"/>
                  <a:gd name="connsiteX4" fmla="*/ 80102 w 407762"/>
                  <a:gd name="connsiteY4" fmla="*/ 132080 h 464090"/>
                  <a:gd name="connsiteX5" fmla="*/ 49622 w 407762"/>
                  <a:gd name="connsiteY5" fmla="*/ 177800 h 464090"/>
                  <a:gd name="connsiteX6" fmla="*/ 34382 w 407762"/>
                  <a:gd name="connsiteY6" fmla="*/ 254000 h 464090"/>
                  <a:gd name="connsiteX7" fmla="*/ 19142 w 407762"/>
                  <a:gd name="connsiteY7" fmla="*/ 299720 h 464090"/>
                  <a:gd name="connsiteX8" fmla="*/ 34382 w 407762"/>
                  <a:gd name="connsiteY8" fmla="*/ 436880 h 464090"/>
                  <a:gd name="connsiteX9" fmla="*/ 156302 w 407762"/>
                  <a:gd name="connsiteY9" fmla="*/ 421640 h 464090"/>
                  <a:gd name="connsiteX10" fmla="*/ 186782 w 407762"/>
                  <a:gd name="connsiteY10" fmla="*/ 330200 h 464090"/>
                  <a:gd name="connsiteX11" fmla="*/ 232502 w 407762"/>
                  <a:gd name="connsiteY11" fmla="*/ 284480 h 464090"/>
                  <a:gd name="connsiteX12" fmla="*/ 293462 w 407762"/>
                  <a:gd name="connsiteY12" fmla="*/ 193040 h 464090"/>
                  <a:gd name="connsiteX13" fmla="*/ 339182 w 407762"/>
                  <a:gd name="connsiteY13" fmla="*/ 177800 h 464090"/>
                  <a:gd name="connsiteX14" fmla="*/ 384902 w 407762"/>
                  <a:gd name="connsiteY14" fmla="*/ 86360 h 464090"/>
                  <a:gd name="connsiteX15" fmla="*/ 400142 w 407762"/>
                  <a:gd name="connsiteY15" fmla="*/ 10160 h 4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7762" h="464090">
                    <a:moveTo>
                      <a:pt x="400142" y="10160"/>
                    </a:moveTo>
                    <a:cubicBezTo>
                      <a:pt x="392522" y="0"/>
                      <a:pt x="359629" y="20856"/>
                      <a:pt x="339182" y="25400"/>
                    </a:cubicBezTo>
                    <a:cubicBezTo>
                      <a:pt x="313896" y="31019"/>
                      <a:pt x="287972" y="33824"/>
                      <a:pt x="262982" y="40640"/>
                    </a:cubicBezTo>
                    <a:cubicBezTo>
                      <a:pt x="231985" y="49094"/>
                      <a:pt x="198275" y="53298"/>
                      <a:pt x="171542" y="71120"/>
                    </a:cubicBezTo>
                    <a:lnTo>
                      <a:pt x="80102" y="132080"/>
                    </a:lnTo>
                    <a:cubicBezTo>
                      <a:pt x="69942" y="147320"/>
                      <a:pt x="56053" y="160650"/>
                      <a:pt x="49622" y="177800"/>
                    </a:cubicBezTo>
                    <a:cubicBezTo>
                      <a:pt x="40527" y="202054"/>
                      <a:pt x="40664" y="228870"/>
                      <a:pt x="34382" y="254000"/>
                    </a:cubicBezTo>
                    <a:cubicBezTo>
                      <a:pt x="30486" y="269585"/>
                      <a:pt x="24222" y="284480"/>
                      <a:pt x="19142" y="299720"/>
                    </a:cubicBezTo>
                    <a:cubicBezTo>
                      <a:pt x="24222" y="345440"/>
                      <a:pt x="0" y="406318"/>
                      <a:pt x="34382" y="436880"/>
                    </a:cubicBezTo>
                    <a:cubicBezTo>
                      <a:pt x="64993" y="464090"/>
                      <a:pt x="122749" y="445127"/>
                      <a:pt x="156302" y="421640"/>
                    </a:cubicBezTo>
                    <a:cubicBezTo>
                      <a:pt x="182623" y="403215"/>
                      <a:pt x="164064" y="352918"/>
                      <a:pt x="186782" y="330200"/>
                    </a:cubicBezTo>
                    <a:cubicBezTo>
                      <a:pt x="202022" y="314960"/>
                      <a:pt x="219270" y="301493"/>
                      <a:pt x="232502" y="284480"/>
                    </a:cubicBezTo>
                    <a:cubicBezTo>
                      <a:pt x="254992" y="255564"/>
                      <a:pt x="258709" y="204624"/>
                      <a:pt x="293462" y="193040"/>
                    </a:cubicBezTo>
                    <a:lnTo>
                      <a:pt x="339182" y="177800"/>
                    </a:lnTo>
                    <a:cubicBezTo>
                      <a:pt x="364870" y="139268"/>
                      <a:pt x="375888" y="131429"/>
                      <a:pt x="384902" y="86360"/>
                    </a:cubicBezTo>
                    <a:cubicBezTo>
                      <a:pt x="386895" y="76397"/>
                      <a:pt x="407762" y="20320"/>
                      <a:pt x="400142" y="10160"/>
                    </a:cubicBezTo>
                    <a:close/>
                  </a:path>
                </a:pathLst>
              </a:cu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5724128" y="2348880"/>
                <a:ext cx="216024" cy="216024"/>
              </a:xfrm>
              <a:custGeom>
                <a:avLst/>
                <a:gdLst>
                  <a:gd name="connsiteX0" fmla="*/ 90696 w 260140"/>
                  <a:gd name="connsiteY0" fmla="*/ 0 h 167640"/>
                  <a:gd name="connsiteX1" fmla="*/ 44976 w 260140"/>
                  <a:gd name="connsiteY1" fmla="*/ 30480 h 167640"/>
                  <a:gd name="connsiteX2" fmla="*/ 29736 w 260140"/>
                  <a:gd name="connsiteY2" fmla="*/ 137160 h 167640"/>
                  <a:gd name="connsiteX3" fmla="*/ 75456 w 260140"/>
                  <a:gd name="connsiteY3" fmla="*/ 167640 h 167640"/>
                  <a:gd name="connsiteX4" fmla="*/ 182136 w 260140"/>
                  <a:gd name="connsiteY4" fmla="*/ 152400 h 167640"/>
                  <a:gd name="connsiteX5" fmla="*/ 227856 w 260140"/>
                  <a:gd name="connsiteY5" fmla="*/ 137160 h 167640"/>
                  <a:gd name="connsiteX6" fmla="*/ 258336 w 260140"/>
                  <a:gd name="connsiteY6" fmla="*/ 91440 h 167640"/>
                  <a:gd name="connsiteX7" fmla="*/ 243096 w 260140"/>
                  <a:gd name="connsiteY7" fmla="*/ 30480 h 167640"/>
                  <a:gd name="connsiteX8" fmla="*/ 90696 w 260140"/>
                  <a:gd name="connsiteY8" fmla="*/ 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140" h="167640">
                    <a:moveTo>
                      <a:pt x="90696" y="0"/>
                    </a:moveTo>
                    <a:cubicBezTo>
                      <a:pt x="57676" y="0"/>
                      <a:pt x="57928" y="17528"/>
                      <a:pt x="44976" y="30480"/>
                    </a:cubicBezTo>
                    <a:cubicBezTo>
                      <a:pt x="11670" y="63786"/>
                      <a:pt x="0" y="92555"/>
                      <a:pt x="29736" y="137160"/>
                    </a:cubicBezTo>
                    <a:cubicBezTo>
                      <a:pt x="39896" y="152400"/>
                      <a:pt x="60216" y="157480"/>
                      <a:pt x="75456" y="167640"/>
                    </a:cubicBezTo>
                    <a:cubicBezTo>
                      <a:pt x="111016" y="162560"/>
                      <a:pt x="146913" y="159445"/>
                      <a:pt x="182136" y="152400"/>
                    </a:cubicBezTo>
                    <a:cubicBezTo>
                      <a:pt x="197888" y="149250"/>
                      <a:pt x="215312" y="147195"/>
                      <a:pt x="227856" y="137160"/>
                    </a:cubicBezTo>
                    <a:cubicBezTo>
                      <a:pt x="242159" y="125718"/>
                      <a:pt x="248176" y="106680"/>
                      <a:pt x="258336" y="91440"/>
                    </a:cubicBezTo>
                    <a:cubicBezTo>
                      <a:pt x="253256" y="71120"/>
                      <a:pt x="260140" y="42654"/>
                      <a:pt x="243096" y="30480"/>
                    </a:cubicBezTo>
                    <a:cubicBezTo>
                      <a:pt x="219422" y="13570"/>
                      <a:pt x="123716" y="0"/>
                      <a:pt x="90696" y="0"/>
                    </a:cubicBez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p:cNvGrpSpPr/>
              <p:nvPr/>
            </p:nvGrpSpPr>
            <p:grpSpPr>
              <a:xfrm>
                <a:off x="4860032" y="908720"/>
                <a:ext cx="1077224" cy="1121781"/>
                <a:chOff x="4718912" y="1011075"/>
                <a:chExt cx="1848116" cy="1879173"/>
              </a:xfrm>
            </p:grpSpPr>
            <p:grpSp>
              <p:nvGrpSpPr>
                <p:cNvPr id="31" name="グループ化 28"/>
                <p:cNvGrpSpPr>
                  <a:grpSpLocks/>
                </p:cNvGrpSpPr>
                <p:nvPr/>
              </p:nvGrpSpPr>
              <p:grpSpPr bwMode="auto">
                <a:xfrm rot="424685">
                  <a:off x="4718912" y="1011075"/>
                  <a:ext cx="1848116" cy="1879173"/>
                  <a:chOff x="5148263" y="3644900"/>
                  <a:chExt cx="1079500" cy="1008063"/>
                </a:xfrm>
              </p:grpSpPr>
              <p:sp>
                <p:nvSpPr>
                  <p:cNvPr id="33" name="円/楕円 32"/>
                  <p:cNvSpPr/>
                  <p:nvPr/>
                </p:nvSpPr>
                <p:spPr>
                  <a:xfrm>
                    <a:off x="5219700" y="3716338"/>
                    <a:ext cx="865188" cy="936625"/>
                  </a:xfrm>
                  <a:prstGeom prst="ellipse">
                    <a:avLst/>
                  </a:prstGeom>
                  <a:solidFill>
                    <a:srgbClr val="FFFF9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4" name="グループ化 54"/>
                  <p:cNvGrpSpPr>
                    <a:grpSpLocks/>
                  </p:cNvGrpSpPr>
                  <p:nvPr/>
                </p:nvGrpSpPr>
                <p:grpSpPr bwMode="auto">
                  <a:xfrm>
                    <a:off x="5364163" y="4005263"/>
                    <a:ext cx="214312" cy="144462"/>
                    <a:chOff x="5401330" y="4037111"/>
                    <a:chExt cx="214292" cy="144215"/>
                  </a:xfrm>
                </p:grpSpPr>
                <p:sp>
                  <p:nvSpPr>
                    <p:cNvPr id="40" name="Oval 22"/>
                    <p:cNvSpPr>
                      <a:spLocks noChangeArrowheads="1"/>
                    </p:cNvSpPr>
                    <p:nvPr/>
                  </p:nvSpPr>
                  <p:spPr bwMode="auto">
                    <a:xfrm rot="19581144" flipH="1">
                      <a:off x="5401330" y="4037111"/>
                      <a:ext cx="214292" cy="144215"/>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1" name="Oval 24"/>
                    <p:cNvSpPr>
                      <a:spLocks noChangeArrowheads="1"/>
                    </p:cNvSpPr>
                    <p:nvPr/>
                  </p:nvSpPr>
                  <p:spPr bwMode="auto">
                    <a:xfrm rot="19764347" flipH="1">
                      <a:off x="5500376" y="4091475"/>
                      <a:ext cx="71947" cy="51362"/>
                    </a:xfrm>
                    <a:prstGeom prst="ellipse">
                      <a:avLst/>
                    </a:prstGeom>
                    <a:solidFill>
                      <a:schemeClr val="tx1"/>
                    </a:solidFill>
                    <a:ln w="9525">
                      <a:solidFill>
                        <a:schemeClr val="tx1"/>
                      </a:solidFill>
                      <a:round/>
                      <a:headEnd/>
                      <a:tailEnd/>
                    </a:ln>
                  </p:spPr>
                  <p:txBody>
                    <a:bodyPr wrap="none" anchor="ctr"/>
                    <a:lstStyle/>
                    <a:p>
                      <a:endParaRPr lang="ja-JP" altLang="en-US"/>
                    </a:p>
                  </p:txBody>
                </p:sp>
              </p:grpSp>
              <p:grpSp>
                <p:nvGrpSpPr>
                  <p:cNvPr id="35" name="グループ化 57"/>
                  <p:cNvGrpSpPr>
                    <a:grpSpLocks/>
                  </p:cNvGrpSpPr>
                  <p:nvPr/>
                </p:nvGrpSpPr>
                <p:grpSpPr bwMode="auto">
                  <a:xfrm rot="-6759960">
                    <a:off x="5720556" y="3985419"/>
                    <a:ext cx="193675" cy="122238"/>
                    <a:chOff x="5401330" y="4037111"/>
                    <a:chExt cx="214292" cy="144215"/>
                  </a:xfrm>
                </p:grpSpPr>
                <p:sp>
                  <p:nvSpPr>
                    <p:cNvPr id="38" name="Oval 22"/>
                    <p:cNvSpPr>
                      <a:spLocks noChangeArrowheads="1"/>
                    </p:cNvSpPr>
                    <p:nvPr/>
                  </p:nvSpPr>
                  <p:spPr bwMode="auto">
                    <a:xfrm rot="19581144" flipH="1">
                      <a:off x="5401330" y="4037111"/>
                      <a:ext cx="214292" cy="144215"/>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9" name="Oval 24"/>
                    <p:cNvSpPr>
                      <a:spLocks noChangeArrowheads="1"/>
                    </p:cNvSpPr>
                    <p:nvPr/>
                  </p:nvSpPr>
                  <p:spPr bwMode="auto">
                    <a:xfrm rot="19764347">
                      <a:off x="5458070" y="4052526"/>
                      <a:ext cx="64741" cy="76121"/>
                    </a:xfrm>
                    <a:prstGeom prst="ellipse">
                      <a:avLst/>
                    </a:prstGeom>
                    <a:solidFill>
                      <a:schemeClr val="tx1"/>
                    </a:solidFill>
                    <a:ln w="9525">
                      <a:solidFill>
                        <a:schemeClr val="tx1"/>
                      </a:solidFill>
                      <a:round/>
                      <a:headEnd/>
                      <a:tailEnd/>
                    </a:ln>
                  </p:spPr>
                  <p:txBody>
                    <a:bodyPr wrap="none" anchor="ctr"/>
                    <a:lstStyle/>
                    <a:p>
                      <a:endParaRPr lang="ja-JP" altLang="en-US"/>
                    </a:p>
                  </p:txBody>
                </p:sp>
              </p:grpSp>
              <p:sp>
                <p:nvSpPr>
                  <p:cNvPr id="36" name="フリーフォーム 35"/>
                  <p:cNvSpPr/>
                  <p:nvPr/>
                </p:nvSpPr>
                <p:spPr>
                  <a:xfrm>
                    <a:off x="5148263" y="3644900"/>
                    <a:ext cx="1079500" cy="938213"/>
                  </a:xfrm>
                  <a:custGeom>
                    <a:avLst/>
                    <a:gdLst>
                      <a:gd name="connsiteX0" fmla="*/ 170283 w 1206603"/>
                      <a:gd name="connsiteY0" fmla="*/ 327832 h 937432"/>
                      <a:gd name="connsiteX1" fmla="*/ 307443 w 1206603"/>
                      <a:gd name="connsiteY1" fmla="*/ 312592 h 937432"/>
                      <a:gd name="connsiteX2" fmla="*/ 398883 w 1206603"/>
                      <a:gd name="connsiteY2" fmla="*/ 282112 h 937432"/>
                      <a:gd name="connsiteX3" fmla="*/ 505563 w 1206603"/>
                      <a:gd name="connsiteY3" fmla="*/ 266872 h 937432"/>
                      <a:gd name="connsiteX4" fmla="*/ 856083 w 1206603"/>
                      <a:gd name="connsiteY4" fmla="*/ 327832 h 937432"/>
                      <a:gd name="connsiteX5" fmla="*/ 901803 w 1206603"/>
                      <a:gd name="connsiteY5" fmla="*/ 373552 h 937432"/>
                      <a:gd name="connsiteX6" fmla="*/ 947523 w 1206603"/>
                      <a:gd name="connsiteY6" fmla="*/ 464992 h 937432"/>
                      <a:gd name="connsiteX7" fmla="*/ 978003 w 1206603"/>
                      <a:gd name="connsiteY7" fmla="*/ 556432 h 937432"/>
                      <a:gd name="connsiteX8" fmla="*/ 1069443 w 1206603"/>
                      <a:gd name="connsiteY8" fmla="*/ 708832 h 937432"/>
                      <a:gd name="connsiteX9" fmla="*/ 1115163 w 1206603"/>
                      <a:gd name="connsiteY9" fmla="*/ 754552 h 937432"/>
                      <a:gd name="connsiteX10" fmla="*/ 1176123 w 1206603"/>
                      <a:gd name="connsiteY10" fmla="*/ 830752 h 937432"/>
                      <a:gd name="connsiteX11" fmla="*/ 1206603 w 1206603"/>
                      <a:gd name="connsiteY11" fmla="*/ 739312 h 937432"/>
                      <a:gd name="connsiteX12" fmla="*/ 1191363 w 1206603"/>
                      <a:gd name="connsiteY12" fmla="*/ 541192 h 937432"/>
                      <a:gd name="connsiteX13" fmla="*/ 1160883 w 1206603"/>
                      <a:gd name="connsiteY13" fmla="*/ 495472 h 937432"/>
                      <a:gd name="connsiteX14" fmla="*/ 1145643 w 1206603"/>
                      <a:gd name="connsiteY14" fmla="*/ 449752 h 937432"/>
                      <a:gd name="connsiteX15" fmla="*/ 1038963 w 1206603"/>
                      <a:gd name="connsiteY15" fmla="*/ 327832 h 937432"/>
                      <a:gd name="connsiteX16" fmla="*/ 962763 w 1206603"/>
                      <a:gd name="connsiteY16" fmla="*/ 251632 h 937432"/>
                      <a:gd name="connsiteX17" fmla="*/ 825603 w 1206603"/>
                      <a:gd name="connsiteY17" fmla="*/ 129712 h 937432"/>
                      <a:gd name="connsiteX18" fmla="*/ 779883 w 1206603"/>
                      <a:gd name="connsiteY18" fmla="*/ 114472 h 937432"/>
                      <a:gd name="connsiteX19" fmla="*/ 749403 w 1206603"/>
                      <a:gd name="connsiteY19" fmla="*/ 68752 h 937432"/>
                      <a:gd name="connsiteX20" fmla="*/ 688443 w 1206603"/>
                      <a:gd name="connsiteY20" fmla="*/ 53512 h 937432"/>
                      <a:gd name="connsiteX21" fmla="*/ 642723 w 1206603"/>
                      <a:gd name="connsiteY21" fmla="*/ 38272 h 937432"/>
                      <a:gd name="connsiteX22" fmla="*/ 536043 w 1206603"/>
                      <a:gd name="connsiteY22" fmla="*/ 7792 h 937432"/>
                      <a:gd name="connsiteX23" fmla="*/ 307443 w 1206603"/>
                      <a:gd name="connsiteY23" fmla="*/ 23032 h 937432"/>
                      <a:gd name="connsiteX24" fmla="*/ 170283 w 1206603"/>
                      <a:gd name="connsiteY24" fmla="*/ 99232 h 937432"/>
                      <a:gd name="connsiteX25" fmla="*/ 124563 w 1206603"/>
                      <a:gd name="connsiteY25" fmla="*/ 144952 h 937432"/>
                      <a:gd name="connsiteX26" fmla="*/ 78843 w 1206603"/>
                      <a:gd name="connsiteY26" fmla="*/ 175432 h 937432"/>
                      <a:gd name="connsiteX27" fmla="*/ 63603 w 1206603"/>
                      <a:gd name="connsiteY27" fmla="*/ 221152 h 937432"/>
                      <a:gd name="connsiteX28" fmla="*/ 33123 w 1206603"/>
                      <a:gd name="connsiteY28" fmla="*/ 266872 h 937432"/>
                      <a:gd name="connsiteX29" fmla="*/ 2643 w 1206603"/>
                      <a:gd name="connsiteY29" fmla="*/ 419272 h 937432"/>
                      <a:gd name="connsiteX30" fmla="*/ 17883 w 1206603"/>
                      <a:gd name="connsiteY30" fmla="*/ 785032 h 937432"/>
                      <a:gd name="connsiteX31" fmla="*/ 63603 w 1206603"/>
                      <a:gd name="connsiteY31" fmla="*/ 830752 h 937432"/>
                      <a:gd name="connsiteX32" fmla="*/ 155043 w 1206603"/>
                      <a:gd name="connsiteY32" fmla="*/ 891712 h 937432"/>
                      <a:gd name="connsiteX33" fmla="*/ 200763 w 1206603"/>
                      <a:gd name="connsiteY33" fmla="*/ 922192 h 937432"/>
                      <a:gd name="connsiteX34" fmla="*/ 246483 w 1206603"/>
                      <a:gd name="connsiteY34" fmla="*/ 937432 h 937432"/>
                      <a:gd name="connsiteX35" fmla="*/ 246483 w 1206603"/>
                      <a:gd name="connsiteY35" fmla="*/ 510712 h 937432"/>
                      <a:gd name="connsiteX36" fmla="*/ 231243 w 1206603"/>
                      <a:gd name="connsiteY36" fmla="*/ 464992 h 937432"/>
                      <a:gd name="connsiteX37" fmla="*/ 231243 w 1206603"/>
                      <a:gd name="connsiteY37" fmla="*/ 373552 h 93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06603" h="937432">
                        <a:moveTo>
                          <a:pt x="170283" y="327832"/>
                        </a:moveTo>
                        <a:cubicBezTo>
                          <a:pt x="216003" y="322752"/>
                          <a:pt x="262335" y="321614"/>
                          <a:pt x="307443" y="312592"/>
                        </a:cubicBezTo>
                        <a:cubicBezTo>
                          <a:pt x="338948" y="306291"/>
                          <a:pt x="367077" y="286656"/>
                          <a:pt x="398883" y="282112"/>
                        </a:cubicBezTo>
                        <a:lnTo>
                          <a:pt x="505563" y="266872"/>
                        </a:lnTo>
                        <a:cubicBezTo>
                          <a:pt x="980095" y="289469"/>
                          <a:pt x="743003" y="192136"/>
                          <a:pt x="856083" y="327832"/>
                        </a:cubicBezTo>
                        <a:cubicBezTo>
                          <a:pt x="869881" y="344389"/>
                          <a:pt x="886563" y="358312"/>
                          <a:pt x="901803" y="373552"/>
                        </a:cubicBezTo>
                        <a:cubicBezTo>
                          <a:pt x="957383" y="540293"/>
                          <a:pt x="868741" y="287733"/>
                          <a:pt x="947523" y="464992"/>
                        </a:cubicBezTo>
                        <a:cubicBezTo>
                          <a:pt x="960572" y="494352"/>
                          <a:pt x="963635" y="527695"/>
                          <a:pt x="978003" y="556432"/>
                        </a:cubicBezTo>
                        <a:cubicBezTo>
                          <a:pt x="1002055" y="604536"/>
                          <a:pt x="1032662" y="672051"/>
                          <a:pt x="1069443" y="708832"/>
                        </a:cubicBezTo>
                        <a:lnTo>
                          <a:pt x="1115163" y="754552"/>
                        </a:lnTo>
                        <a:cubicBezTo>
                          <a:pt x="1116194" y="757644"/>
                          <a:pt x="1139842" y="859777"/>
                          <a:pt x="1176123" y="830752"/>
                        </a:cubicBezTo>
                        <a:cubicBezTo>
                          <a:pt x="1201211" y="810681"/>
                          <a:pt x="1206603" y="739312"/>
                          <a:pt x="1206603" y="739312"/>
                        </a:cubicBezTo>
                        <a:cubicBezTo>
                          <a:pt x="1201523" y="673272"/>
                          <a:pt x="1203569" y="606293"/>
                          <a:pt x="1191363" y="541192"/>
                        </a:cubicBezTo>
                        <a:cubicBezTo>
                          <a:pt x="1187988" y="523190"/>
                          <a:pt x="1169074" y="511855"/>
                          <a:pt x="1160883" y="495472"/>
                        </a:cubicBezTo>
                        <a:cubicBezTo>
                          <a:pt x="1153699" y="481104"/>
                          <a:pt x="1153445" y="463795"/>
                          <a:pt x="1145643" y="449752"/>
                        </a:cubicBezTo>
                        <a:cubicBezTo>
                          <a:pt x="1093349" y="355623"/>
                          <a:pt x="1105750" y="372357"/>
                          <a:pt x="1038963" y="327832"/>
                        </a:cubicBezTo>
                        <a:cubicBezTo>
                          <a:pt x="976156" y="233621"/>
                          <a:pt x="1045890" y="325523"/>
                          <a:pt x="962763" y="251632"/>
                        </a:cubicBezTo>
                        <a:cubicBezTo>
                          <a:pt x="910832" y="205472"/>
                          <a:pt x="884897" y="159359"/>
                          <a:pt x="825603" y="129712"/>
                        </a:cubicBezTo>
                        <a:cubicBezTo>
                          <a:pt x="811235" y="122528"/>
                          <a:pt x="795123" y="119552"/>
                          <a:pt x="779883" y="114472"/>
                        </a:cubicBezTo>
                        <a:cubicBezTo>
                          <a:pt x="769723" y="99232"/>
                          <a:pt x="764643" y="78912"/>
                          <a:pt x="749403" y="68752"/>
                        </a:cubicBezTo>
                        <a:cubicBezTo>
                          <a:pt x="731975" y="57134"/>
                          <a:pt x="708582" y="59266"/>
                          <a:pt x="688443" y="53512"/>
                        </a:cubicBezTo>
                        <a:cubicBezTo>
                          <a:pt x="672997" y="49099"/>
                          <a:pt x="658169" y="42685"/>
                          <a:pt x="642723" y="38272"/>
                        </a:cubicBezTo>
                        <a:cubicBezTo>
                          <a:pt x="508770" y="0"/>
                          <a:pt x="645664" y="44332"/>
                          <a:pt x="536043" y="7792"/>
                        </a:cubicBezTo>
                        <a:cubicBezTo>
                          <a:pt x="459843" y="12872"/>
                          <a:pt x="383345" y="14598"/>
                          <a:pt x="307443" y="23032"/>
                        </a:cubicBezTo>
                        <a:cubicBezTo>
                          <a:pt x="264324" y="27823"/>
                          <a:pt x="189911" y="79604"/>
                          <a:pt x="170283" y="99232"/>
                        </a:cubicBezTo>
                        <a:cubicBezTo>
                          <a:pt x="155043" y="114472"/>
                          <a:pt x="141120" y="131154"/>
                          <a:pt x="124563" y="144952"/>
                        </a:cubicBezTo>
                        <a:cubicBezTo>
                          <a:pt x="110492" y="156678"/>
                          <a:pt x="94083" y="165272"/>
                          <a:pt x="78843" y="175432"/>
                        </a:cubicBezTo>
                        <a:cubicBezTo>
                          <a:pt x="73763" y="190672"/>
                          <a:pt x="70787" y="206784"/>
                          <a:pt x="63603" y="221152"/>
                        </a:cubicBezTo>
                        <a:cubicBezTo>
                          <a:pt x="55412" y="237535"/>
                          <a:pt x="40338" y="250037"/>
                          <a:pt x="33123" y="266872"/>
                        </a:cubicBezTo>
                        <a:cubicBezTo>
                          <a:pt x="20722" y="295807"/>
                          <a:pt x="6081" y="398644"/>
                          <a:pt x="2643" y="419272"/>
                        </a:cubicBezTo>
                        <a:cubicBezTo>
                          <a:pt x="7723" y="541192"/>
                          <a:pt x="0" y="664324"/>
                          <a:pt x="17883" y="785032"/>
                        </a:cubicBezTo>
                        <a:cubicBezTo>
                          <a:pt x="21042" y="806352"/>
                          <a:pt x="46590" y="817520"/>
                          <a:pt x="63603" y="830752"/>
                        </a:cubicBezTo>
                        <a:cubicBezTo>
                          <a:pt x="92519" y="853242"/>
                          <a:pt x="124563" y="871392"/>
                          <a:pt x="155043" y="891712"/>
                        </a:cubicBezTo>
                        <a:cubicBezTo>
                          <a:pt x="170283" y="901872"/>
                          <a:pt x="183387" y="916400"/>
                          <a:pt x="200763" y="922192"/>
                        </a:cubicBezTo>
                        <a:lnTo>
                          <a:pt x="246483" y="937432"/>
                        </a:lnTo>
                        <a:cubicBezTo>
                          <a:pt x="300617" y="775029"/>
                          <a:pt x="272642" y="876934"/>
                          <a:pt x="246483" y="510712"/>
                        </a:cubicBezTo>
                        <a:cubicBezTo>
                          <a:pt x="245338" y="494688"/>
                          <a:pt x="233017" y="480958"/>
                          <a:pt x="231243" y="464992"/>
                        </a:cubicBezTo>
                        <a:cubicBezTo>
                          <a:pt x="227877" y="434698"/>
                          <a:pt x="231243" y="404032"/>
                          <a:pt x="231243" y="373552"/>
                        </a:cubicBezTo>
                      </a:path>
                    </a:pathLst>
                  </a:custGeom>
                  <a:solidFill>
                    <a:schemeClr val="tx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7" name="円/楕円 36"/>
                  <p:cNvSpPr/>
                  <p:nvPr/>
                </p:nvSpPr>
                <p:spPr>
                  <a:xfrm>
                    <a:off x="5651500" y="4221163"/>
                    <a:ext cx="73025" cy="71437"/>
                  </a:xfrm>
                  <a:prstGeom prst="ellipse">
                    <a:avLst/>
                  </a:prstGeom>
                  <a:solidFill>
                    <a:srgbClr val="FFFF9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2" name="フリーフォーム 41"/>
                <p:cNvSpPr/>
                <p:nvPr/>
              </p:nvSpPr>
              <p:spPr>
                <a:xfrm>
                  <a:off x="5334000" y="2438400"/>
                  <a:ext cx="624840" cy="154940"/>
                </a:xfrm>
                <a:custGeom>
                  <a:avLst/>
                  <a:gdLst>
                    <a:gd name="connsiteX0" fmla="*/ 0 w 624840"/>
                    <a:gd name="connsiteY0" fmla="*/ 30480 h 154940"/>
                    <a:gd name="connsiteX1" fmla="*/ 182880 w 624840"/>
                    <a:gd name="connsiteY1" fmla="*/ 106680 h 154940"/>
                    <a:gd name="connsiteX2" fmla="*/ 381000 w 624840"/>
                    <a:gd name="connsiteY2" fmla="*/ 137160 h 154940"/>
                    <a:gd name="connsiteX3" fmla="*/ 624840 w 624840"/>
                    <a:gd name="connsiteY3" fmla="*/ 0 h 154940"/>
                    <a:gd name="connsiteX4" fmla="*/ 624840 w 624840"/>
                    <a:gd name="connsiteY4" fmla="*/ 0 h 15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 h="154940">
                      <a:moveTo>
                        <a:pt x="0" y="30480"/>
                      </a:moveTo>
                      <a:cubicBezTo>
                        <a:pt x="59690" y="59690"/>
                        <a:pt x="119380" y="88900"/>
                        <a:pt x="182880" y="106680"/>
                      </a:cubicBezTo>
                      <a:cubicBezTo>
                        <a:pt x="246380" y="124460"/>
                        <a:pt x="307340" y="154940"/>
                        <a:pt x="381000" y="137160"/>
                      </a:cubicBezTo>
                      <a:cubicBezTo>
                        <a:pt x="454660" y="119380"/>
                        <a:pt x="624840" y="0"/>
                        <a:pt x="624840" y="0"/>
                      </a:cubicBezTo>
                      <a:lnTo>
                        <a:pt x="624840" y="0"/>
                      </a:lnTo>
                    </a:path>
                  </a:pathLst>
                </a:cu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8" name="グループ化 67"/>
              <p:cNvGrpSpPr/>
              <p:nvPr/>
            </p:nvGrpSpPr>
            <p:grpSpPr>
              <a:xfrm>
                <a:off x="4689584" y="2185239"/>
                <a:ext cx="235194" cy="388628"/>
                <a:chOff x="4689584" y="2185239"/>
                <a:chExt cx="235194" cy="388628"/>
              </a:xfrm>
            </p:grpSpPr>
            <p:cxnSp>
              <p:nvCxnSpPr>
                <p:cNvPr id="53" name="直線コネクタ 52"/>
                <p:cNvCxnSpPr>
                  <a:endCxn id="51" idx="1"/>
                </p:cNvCxnSpPr>
                <p:nvPr/>
              </p:nvCxnSpPr>
              <p:spPr>
                <a:xfrm flipH="1" flipV="1">
                  <a:off x="4689584" y="2185239"/>
                  <a:ext cx="170448" cy="37966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7" name="フリーフォーム 66"/>
                <p:cNvSpPr/>
                <p:nvPr/>
              </p:nvSpPr>
              <p:spPr>
                <a:xfrm>
                  <a:off x="4769556" y="2435578"/>
                  <a:ext cx="155222" cy="138289"/>
                </a:xfrm>
                <a:custGeom>
                  <a:avLst/>
                  <a:gdLst>
                    <a:gd name="connsiteX0" fmla="*/ 31044 w 155222"/>
                    <a:gd name="connsiteY0" fmla="*/ 138289 h 138289"/>
                    <a:gd name="connsiteX1" fmla="*/ 5644 w 155222"/>
                    <a:gd name="connsiteY1" fmla="*/ 62089 h 138289"/>
                    <a:gd name="connsiteX2" fmla="*/ 64911 w 155222"/>
                    <a:gd name="connsiteY2" fmla="*/ 2822 h 138289"/>
                    <a:gd name="connsiteX3" fmla="*/ 141111 w 155222"/>
                    <a:gd name="connsiteY3" fmla="*/ 45155 h 138289"/>
                    <a:gd name="connsiteX4" fmla="*/ 149577 w 155222"/>
                    <a:gd name="connsiteY4" fmla="*/ 112889 h 138289"/>
                    <a:gd name="connsiteX5" fmla="*/ 149577 w 155222"/>
                    <a:gd name="connsiteY5" fmla="*/ 112889 h 1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2" h="138289">
                      <a:moveTo>
                        <a:pt x="31044" y="138289"/>
                      </a:moveTo>
                      <a:cubicBezTo>
                        <a:pt x="15522" y="111478"/>
                        <a:pt x="0" y="84667"/>
                        <a:pt x="5644" y="62089"/>
                      </a:cubicBezTo>
                      <a:cubicBezTo>
                        <a:pt x="11288" y="39511"/>
                        <a:pt x="42333" y="5644"/>
                        <a:pt x="64911" y="2822"/>
                      </a:cubicBezTo>
                      <a:cubicBezTo>
                        <a:pt x="87489" y="0"/>
                        <a:pt x="127000" y="26811"/>
                        <a:pt x="141111" y="45155"/>
                      </a:cubicBezTo>
                      <a:cubicBezTo>
                        <a:pt x="155222" y="63499"/>
                        <a:pt x="149577" y="112889"/>
                        <a:pt x="149577" y="112889"/>
                      </a:cubicBezTo>
                      <a:lnTo>
                        <a:pt x="149577" y="112889"/>
                      </a:lnTo>
                    </a:path>
                  </a:pathLst>
                </a:cu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1" name="フリーフォーム 50"/>
              <p:cNvSpPr/>
              <p:nvPr/>
            </p:nvSpPr>
            <p:spPr>
              <a:xfrm rot="1720637">
                <a:off x="4610583" y="2171440"/>
                <a:ext cx="216024" cy="216024"/>
              </a:xfrm>
              <a:custGeom>
                <a:avLst/>
                <a:gdLst>
                  <a:gd name="connsiteX0" fmla="*/ 90696 w 260140"/>
                  <a:gd name="connsiteY0" fmla="*/ 0 h 167640"/>
                  <a:gd name="connsiteX1" fmla="*/ 44976 w 260140"/>
                  <a:gd name="connsiteY1" fmla="*/ 30480 h 167640"/>
                  <a:gd name="connsiteX2" fmla="*/ 29736 w 260140"/>
                  <a:gd name="connsiteY2" fmla="*/ 137160 h 167640"/>
                  <a:gd name="connsiteX3" fmla="*/ 75456 w 260140"/>
                  <a:gd name="connsiteY3" fmla="*/ 167640 h 167640"/>
                  <a:gd name="connsiteX4" fmla="*/ 182136 w 260140"/>
                  <a:gd name="connsiteY4" fmla="*/ 152400 h 167640"/>
                  <a:gd name="connsiteX5" fmla="*/ 227856 w 260140"/>
                  <a:gd name="connsiteY5" fmla="*/ 137160 h 167640"/>
                  <a:gd name="connsiteX6" fmla="*/ 258336 w 260140"/>
                  <a:gd name="connsiteY6" fmla="*/ 91440 h 167640"/>
                  <a:gd name="connsiteX7" fmla="*/ 243096 w 260140"/>
                  <a:gd name="connsiteY7" fmla="*/ 30480 h 167640"/>
                  <a:gd name="connsiteX8" fmla="*/ 90696 w 260140"/>
                  <a:gd name="connsiteY8" fmla="*/ 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140" h="167640">
                    <a:moveTo>
                      <a:pt x="90696" y="0"/>
                    </a:moveTo>
                    <a:cubicBezTo>
                      <a:pt x="57676" y="0"/>
                      <a:pt x="57928" y="17528"/>
                      <a:pt x="44976" y="30480"/>
                    </a:cubicBezTo>
                    <a:cubicBezTo>
                      <a:pt x="11670" y="63786"/>
                      <a:pt x="0" y="92555"/>
                      <a:pt x="29736" y="137160"/>
                    </a:cubicBezTo>
                    <a:cubicBezTo>
                      <a:pt x="39896" y="152400"/>
                      <a:pt x="60216" y="157480"/>
                      <a:pt x="75456" y="167640"/>
                    </a:cubicBezTo>
                    <a:cubicBezTo>
                      <a:pt x="111016" y="162560"/>
                      <a:pt x="146913" y="159445"/>
                      <a:pt x="182136" y="152400"/>
                    </a:cubicBezTo>
                    <a:cubicBezTo>
                      <a:pt x="197888" y="149250"/>
                      <a:pt x="215312" y="147195"/>
                      <a:pt x="227856" y="137160"/>
                    </a:cubicBezTo>
                    <a:cubicBezTo>
                      <a:pt x="242159" y="125718"/>
                      <a:pt x="248176" y="106680"/>
                      <a:pt x="258336" y="91440"/>
                    </a:cubicBezTo>
                    <a:cubicBezTo>
                      <a:pt x="253256" y="71120"/>
                      <a:pt x="260140" y="42654"/>
                      <a:pt x="243096" y="30480"/>
                    </a:cubicBezTo>
                    <a:cubicBezTo>
                      <a:pt x="219422" y="13570"/>
                      <a:pt x="123716" y="0"/>
                      <a:pt x="90696" y="0"/>
                    </a:cubicBez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 name="グループ化 69"/>
          <p:cNvGrpSpPr/>
          <p:nvPr/>
        </p:nvGrpSpPr>
        <p:grpSpPr>
          <a:xfrm>
            <a:off x="5508104" y="2204864"/>
            <a:ext cx="944498" cy="923925"/>
            <a:chOff x="4932040" y="2204864"/>
            <a:chExt cx="944498" cy="923925"/>
          </a:xfrm>
        </p:grpSpPr>
        <p:grpSp>
          <p:nvGrpSpPr>
            <p:cNvPr id="26" name="グループ化 25"/>
            <p:cNvGrpSpPr/>
            <p:nvPr/>
          </p:nvGrpSpPr>
          <p:grpSpPr>
            <a:xfrm>
              <a:off x="4932040" y="2204864"/>
              <a:ext cx="863600" cy="923925"/>
              <a:chOff x="6588125" y="2276475"/>
              <a:chExt cx="863600" cy="923925"/>
            </a:xfrm>
          </p:grpSpPr>
          <p:sp>
            <p:nvSpPr>
              <p:cNvPr id="27" name="テキスト ボックス 26"/>
              <p:cNvSpPr txBox="1"/>
              <p:nvPr/>
            </p:nvSpPr>
            <p:spPr>
              <a:xfrm>
                <a:off x="6588125" y="2276475"/>
                <a:ext cx="863600" cy="923925"/>
              </a:xfrm>
              <a:prstGeom prst="rect">
                <a:avLst/>
              </a:prstGeom>
              <a:noFill/>
            </p:spPr>
            <p:txBody>
              <a:bodyPr>
                <a:spAutoFit/>
              </a:bodyPr>
              <a:lstStyle/>
              <a:p>
                <a:pPr>
                  <a:defRPr/>
                </a:pPr>
                <a:r>
                  <a:rPr lang="en-US" altLang="ja-JP" sz="5400" b="1" dirty="0">
                    <a:latin typeface="DF食物"/>
                  </a:rPr>
                  <a:t>X</a:t>
                </a:r>
                <a:endParaRPr lang="ja-JP" altLang="en-US" sz="5400" b="1" dirty="0"/>
              </a:p>
            </p:txBody>
          </p:sp>
          <p:sp>
            <p:nvSpPr>
              <p:cNvPr id="28" name="円/楕円 27"/>
              <p:cNvSpPr/>
              <p:nvPr/>
            </p:nvSpPr>
            <p:spPr>
              <a:xfrm>
                <a:off x="6948264" y="256490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月 43"/>
            <p:cNvSpPr/>
            <p:nvPr/>
          </p:nvSpPr>
          <p:spPr>
            <a:xfrm rot="16048382">
              <a:off x="5307924" y="2429560"/>
              <a:ext cx="196608" cy="940621"/>
            </a:xfrm>
            <a:prstGeom prst="moon">
              <a:avLst/>
            </a:prstGeom>
            <a:solidFill>
              <a:srgbClr val="CCFFFF"/>
            </a:solidFill>
            <a:ln w="3175">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72" name="角丸四角形吹き出し 71"/>
          <p:cNvSpPr/>
          <p:nvPr/>
        </p:nvSpPr>
        <p:spPr>
          <a:xfrm>
            <a:off x="323528" y="1340768"/>
            <a:ext cx="2304256" cy="648072"/>
          </a:xfrm>
          <a:prstGeom prst="wedgeRoundRectCallout">
            <a:avLst>
              <a:gd name="adj1" fmla="val -19849"/>
              <a:gd name="adj2" fmla="val 39708"/>
              <a:gd name="adj3" fmla="val 16667"/>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食べ</a:t>
            </a:r>
            <a:r>
              <a:rPr lang="ja-JP" altLang="en-US" sz="2800" dirty="0" smtClean="0">
                <a:solidFill>
                  <a:srgbClr val="C00000"/>
                </a:solidFill>
              </a:rPr>
              <a:t>たい</a:t>
            </a:r>
            <a:r>
              <a:rPr lang="ja-JP" altLang="en-US" sz="2800" dirty="0" smtClean="0">
                <a:solidFill>
                  <a:schemeClr val="tx1"/>
                </a:solidFill>
              </a:rPr>
              <a:t>んだ</a:t>
            </a:r>
            <a:endParaRPr kumimoji="1" lang="ja-JP" altLang="en-US" sz="2800" dirty="0">
              <a:solidFill>
                <a:schemeClr val="tx1"/>
              </a:solidFill>
            </a:endParaRPr>
          </a:p>
        </p:txBody>
      </p:sp>
      <p:sp>
        <p:nvSpPr>
          <p:cNvPr id="73" name="角丸四角形吹き出し 72"/>
          <p:cNvSpPr/>
          <p:nvPr/>
        </p:nvSpPr>
        <p:spPr>
          <a:xfrm>
            <a:off x="323528" y="2204864"/>
            <a:ext cx="2448272" cy="936104"/>
          </a:xfrm>
          <a:prstGeom prst="wedgeRoundRectCallout">
            <a:avLst>
              <a:gd name="adj1" fmla="val -19849"/>
              <a:gd name="adj2" fmla="val 39708"/>
              <a:gd name="adj3" fmla="val 16667"/>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食べ</a:t>
            </a:r>
            <a:r>
              <a:rPr lang="ja-JP" altLang="en-US" sz="2800" dirty="0" smtClean="0">
                <a:solidFill>
                  <a:srgbClr val="C00000"/>
                </a:solidFill>
              </a:rPr>
              <a:t>よう</a:t>
            </a:r>
            <a:r>
              <a:rPr lang="ja-JP" altLang="en-US" sz="2800" dirty="0" smtClean="0">
                <a:solidFill>
                  <a:schemeClr val="tx1"/>
                </a:solidFill>
              </a:rPr>
              <a:t>と</a:t>
            </a:r>
            <a:endParaRPr lang="en-US" altLang="ja-JP" sz="2800" dirty="0" smtClean="0">
              <a:solidFill>
                <a:schemeClr val="tx1"/>
              </a:solidFill>
            </a:endParaRPr>
          </a:p>
          <a:p>
            <a:r>
              <a:rPr lang="ja-JP" altLang="en-US" sz="2800" dirty="0" smtClean="0">
                <a:solidFill>
                  <a:schemeClr val="tx1"/>
                </a:solidFill>
              </a:rPr>
              <a:t>　しているんだ</a:t>
            </a:r>
            <a:endParaRPr kumimoji="1" lang="ja-JP" altLang="en-US" sz="2800" dirty="0">
              <a:solidFill>
                <a:schemeClr val="tx1"/>
              </a:solidFill>
            </a:endParaRPr>
          </a:p>
        </p:txBody>
      </p:sp>
      <p:sp>
        <p:nvSpPr>
          <p:cNvPr id="74" name="テキスト ボックス 73"/>
          <p:cNvSpPr txBox="1">
            <a:spLocks noChangeArrowheads="1"/>
          </p:cNvSpPr>
          <p:nvPr/>
        </p:nvSpPr>
        <p:spPr bwMode="auto">
          <a:xfrm>
            <a:off x="5220072" y="3573016"/>
            <a:ext cx="3384376" cy="1754326"/>
          </a:xfrm>
          <a:prstGeom prst="rect">
            <a:avLst/>
          </a:prstGeom>
          <a:solidFill>
            <a:srgbClr val="CCFF99"/>
          </a:solidFill>
          <a:ln w="9525">
            <a:noFill/>
            <a:miter lim="800000"/>
            <a:headEnd/>
            <a:tailEnd/>
          </a:ln>
          <a:effectLst>
            <a:glow rad="139700">
              <a:schemeClr val="accent2">
                <a:satMod val="175000"/>
                <a:alpha val="40000"/>
              </a:schemeClr>
            </a:glow>
          </a:effectLst>
        </p:spPr>
        <p:txBody>
          <a:bodyPr wrap="square">
            <a:spAutoFit/>
          </a:bodyPr>
          <a:lstStyle/>
          <a:p>
            <a:r>
              <a:rPr lang="ja-JP" altLang="en-US" sz="3600" dirty="0" smtClean="0"/>
              <a:t>その人は</a:t>
            </a:r>
            <a:endParaRPr lang="en-US" altLang="ja-JP" sz="3600" dirty="0" smtClean="0"/>
          </a:p>
          <a:p>
            <a:r>
              <a:rPr lang="ja-JP" altLang="en-US" sz="3600" dirty="0" smtClean="0"/>
              <a:t>　　そうしようと</a:t>
            </a:r>
            <a:endParaRPr lang="en-US" altLang="ja-JP" sz="3600" dirty="0" smtClean="0"/>
          </a:p>
          <a:p>
            <a:r>
              <a:rPr lang="ja-JP" altLang="en-US" sz="3600" dirty="0" smtClean="0"/>
              <a:t>　　　　　している</a:t>
            </a:r>
            <a:endParaRPr lang="ja-JP" altLang="en-US" sz="3600" dirty="0"/>
          </a:p>
        </p:txBody>
      </p:sp>
      <p:sp>
        <p:nvSpPr>
          <p:cNvPr id="75" name="テキスト ボックス 74"/>
          <p:cNvSpPr txBox="1">
            <a:spLocks noChangeArrowheads="1"/>
          </p:cNvSpPr>
          <p:nvPr/>
        </p:nvSpPr>
        <p:spPr bwMode="auto">
          <a:xfrm>
            <a:off x="395536" y="3861048"/>
            <a:ext cx="4320480" cy="1200329"/>
          </a:xfrm>
          <a:prstGeom prst="rect">
            <a:avLst/>
          </a:prstGeom>
          <a:noFill/>
          <a:ln w="9525">
            <a:solidFill>
              <a:schemeClr val="tx1"/>
            </a:solidFill>
            <a:miter lim="800000"/>
            <a:headEnd/>
            <a:tailEnd/>
          </a:ln>
          <a:effectLst/>
        </p:spPr>
        <p:txBody>
          <a:bodyPr wrap="square">
            <a:spAutoFit/>
          </a:bodyPr>
          <a:lstStyle/>
          <a:p>
            <a:r>
              <a:rPr lang="ja-JP" altLang="en-US" sz="3600" dirty="0" smtClean="0"/>
              <a:t>動詞習得に、</a:t>
            </a:r>
            <a:endParaRPr lang="en-US" altLang="ja-JP" sz="3600" dirty="0" smtClean="0"/>
          </a:p>
          <a:p>
            <a:r>
              <a:rPr lang="ja-JP" altLang="en-US" sz="3600" dirty="0" smtClean="0"/>
              <a:t>　必要な心の理解は</a:t>
            </a:r>
            <a:endParaRPr lang="en-US" altLang="ja-JP" sz="3600" dirty="0" smtClean="0"/>
          </a:p>
        </p:txBody>
      </p:sp>
      <p:sp>
        <p:nvSpPr>
          <p:cNvPr id="76" name="右矢印 75"/>
          <p:cNvSpPr/>
          <p:nvPr/>
        </p:nvSpPr>
        <p:spPr>
          <a:xfrm>
            <a:off x="4788024" y="4293096"/>
            <a:ext cx="360040" cy="3600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吹き出し 76"/>
          <p:cNvSpPr/>
          <p:nvPr/>
        </p:nvSpPr>
        <p:spPr>
          <a:xfrm>
            <a:off x="6732240" y="980728"/>
            <a:ext cx="2016224" cy="1080120"/>
          </a:xfrm>
          <a:prstGeom prst="wedgeRectCallout">
            <a:avLst>
              <a:gd name="adj1" fmla="val -58626"/>
              <a:gd name="adj2" fmla="val 26050"/>
            </a:avLst>
          </a:prstGeom>
          <a:solidFill>
            <a:schemeClr val="accent3"/>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2"/>
                </a:solidFill>
              </a:rPr>
              <a:t>さあ、</a:t>
            </a:r>
            <a:endParaRPr kumimoji="1" lang="en-US" altLang="ja-JP" sz="2800" dirty="0" smtClean="0">
              <a:solidFill>
                <a:schemeClr val="tx2"/>
              </a:solidFill>
            </a:endParaRPr>
          </a:p>
          <a:p>
            <a:pPr algn="ctr"/>
            <a:r>
              <a:rPr kumimoji="1" lang="ja-JP" altLang="en-US" sz="2800" dirty="0" smtClean="0">
                <a:solidFill>
                  <a:schemeClr val="tx2"/>
                </a:solidFill>
              </a:rPr>
              <a:t>食べるぞー</a:t>
            </a:r>
            <a:endParaRPr kumimoji="1" lang="ja-JP" altLang="en-US" sz="2800" dirty="0">
              <a:solidFill>
                <a:schemeClr val="tx2"/>
              </a:solidFill>
            </a:endParaRPr>
          </a:p>
        </p:txBody>
      </p:sp>
      <p:cxnSp>
        <p:nvCxnSpPr>
          <p:cNvPr id="80" name="直線矢印コネクタ 79"/>
          <p:cNvCxnSpPr/>
          <p:nvPr/>
        </p:nvCxnSpPr>
        <p:spPr>
          <a:xfrm>
            <a:off x="4067944" y="1916832"/>
            <a:ext cx="936104"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dissolve">
                                      <p:cBhvr>
                                        <p:cTn id="10" dur="500"/>
                                        <p:tgtEl>
                                          <p:spTgt spid="80"/>
                                        </p:tgtEl>
                                      </p:cBhvr>
                                    </p:animEffect>
                                  </p:childTnLst>
                                </p:cTn>
                              </p:par>
                              <p:par>
                                <p:cTn id="11" presetID="9"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dissolve">
                                      <p:cBhvr>
                                        <p:cTn id="13" dur="500"/>
                                        <p:tgtEl>
                                          <p:spTgt spid="71"/>
                                        </p:tgtEl>
                                      </p:cBhvr>
                                    </p:animEffect>
                                  </p:childTnLst>
                                </p:cTn>
                              </p:par>
                              <p:par>
                                <p:cTn id="14" presetID="9"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dissolve">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dissolve">
                                      <p:cBhvr>
                                        <p:cTn id="21" dur="500"/>
                                        <p:tgtEl>
                                          <p:spTgt spid="7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dissolv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dissolve">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dissolve">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dissolve">
                                      <p:cBhvr>
                                        <p:cTn id="41" dur="500"/>
                                        <p:tgtEl>
                                          <p:spTgt spid="7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ssolv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2" grpId="0" animBg="1"/>
      <p:bldP spid="73" grpId="0" animBg="1"/>
      <p:bldP spid="74" grpId="0" animBg="1"/>
      <p:bldP spid="75" grpId="0" animBg="1"/>
      <p:bldP spid="76" grpId="0" animBg="1"/>
      <p:bldP spid="7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467544" y="4869160"/>
            <a:ext cx="8352928" cy="1200329"/>
          </a:xfrm>
          <a:prstGeom prst="rect">
            <a:avLst/>
          </a:prstGeom>
          <a:solidFill>
            <a:srgbClr val="DDFFDD"/>
          </a:solidFill>
          <a:ln w="9525">
            <a:noFill/>
            <a:miter lim="800000"/>
            <a:headEnd/>
            <a:tailEnd/>
          </a:ln>
          <a:effectLst>
            <a:softEdge rad="317500"/>
          </a:effectLst>
        </p:spPr>
        <p:txBody>
          <a:bodyPr wrap="square">
            <a:spAutoFit/>
          </a:bodyPr>
          <a:lstStyle/>
          <a:p>
            <a:r>
              <a:rPr lang="ja-JP" altLang="en-US" sz="3600" dirty="0" smtClean="0"/>
              <a:t>他者と自分の意図に気づくことを通して　　</a:t>
            </a:r>
            <a:endParaRPr lang="en-US" altLang="ja-JP" sz="3600" dirty="0" smtClean="0"/>
          </a:p>
          <a:p>
            <a:r>
              <a:rPr lang="ja-JP" altLang="en-US" sz="3600" dirty="0" smtClean="0"/>
              <a:t>　　　　生活の中で多くの動詞を学んで行く　　　　　</a:t>
            </a:r>
            <a:endParaRPr lang="en-US" altLang="ja-JP" sz="3600" dirty="0" smtClean="0"/>
          </a:p>
        </p:txBody>
      </p:sp>
      <p:sp>
        <p:nvSpPr>
          <p:cNvPr id="5" name="テキスト ボックス 4"/>
          <p:cNvSpPr txBox="1">
            <a:spLocks noChangeArrowheads="1"/>
          </p:cNvSpPr>
          <p:nvPr/>
        </p:nvSpPr>
        <p:spPr bwMode="auto">
          <a:xfrm>
            <a:off x="251520" y="188640"/>
            <a:ext cx="4752528" cy="646331"/>
          </a:xfrm>
          <a:prstGeom prst="rect">
            <a:avLst/>
          </a:prstGeom>
          <a:noFill/>
          <a:ln w="9525">
            <a:noFill/>
            <a:miter lim="800000"/>
            <a:headEnd/>
            <a:tailEnd/>
          </a:ln>
          <a:effectLst/>
        </p:spPr>
        <p:txBody>
          <a:bodyPr wrap="square">
            <a:spAutoFit/>
          </a:bodyPr>
          <a:lstStyle/>
          <a:p>
            <a:r>
              <a:rPr lang="ja-JP" altLang="en-US" sz="3600" dirty="0" smtClean="0"/>
              <a:t>それから・・</a:t>
            </a:r>
            <a:endParaRPr lang="ja-JP" altLang="en-US" sz="3600" dirty="0"/>
          </a:p>
        </p:txBody>
      </p:sp>
      <p:grpSp>
        <p:nvGrpSpPr>
          <p:cNvPr id="6" name="グループ化 79"/>
          <p:cNvGrpSpPr>
            <a:grpSpLocks/>
          </p:cNvGrpSpPr>
          <p:nvPr/>
        </p:nvGrpSpPr>
        <p:grpSpPr bwMode="auto">
          <a:xfrm>
            <a:off x="3707904" y="1196752"/>
            <a:ext cx="1079500" cy="1008063"/>
            <a:chOff x="467544" y="2636912"/>
            <a:chExt cx="1007393" cy="1008112"/>
          </a:xfrm>
        </p:grpSpPr>
        <p:grpSp>
          <p:nvGrpSpPr>
            <p:cNvPr id="7" name="グループ化 66"/>
            <p:cNvGrpSpPr>
              <a:grpSpLocks/>
            </p:cNvGrpSpPr>
            <p:nvPr/>
          </p:nvGrpSpPr>
          <p:grpSpPr bwMode="auto">
            <a:xfrm>
              <a:off x="467544" y="2636912"/>
              <a:ext cx="1007393" cy="1008112"/>
              <a:chOff x="1476375" y="3860800"/>
              <a:chExt cx="1362075" cy="1531938"/>
            </a:xfrm>
          </p:grpSpPr>
          <p:sp>
            <p:nvSpPr>
              <p:cNvPr id="9"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11"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12"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4"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8" name="フリーフォーム 7"/>
            <p:cNvSpPr/>
            <p:nvPr/>
          </p:nvSpPr>
          <p:spPr>
            <a:xfrm>
              <a:off x="1187534" y="3471978"/>
              <a:ext cx="96295" cy="46040"/>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15" name="グループ化 14"/>
          <p:cNvGrpSpPr/>
          <p:nvPr/>
        </p:nvGrpSpPr>
        <p:grpSpPr>
          <a:xfrm>
            <a:off x="6516216" y="1196752"/>
            <a:ext cx="944498" cy="923925"/>
            <a:chOff x="4932040" y="2204864"/>
            <a:chExt cx="944498" cy="923925"/>
          </a:xfrm>
        </p:grpSpPr>
        <p:grpSp>
          <p:nvGrpSpPr>
            <p:cNvPr id="16" name="グループ化 25"/>
            <p:cNvGrpSpPr/>
            <p:nvPr/>
          </p:nvGrpSpPr>
          <p:grpSpPr>
            <a:xfrm>
              <a:off x="4932040" y="2204864"/>
              <a:ext cx="863600" cy="923925"/>
              <a:chOff x="6588125" y="2276475"/>
              <a:chExt cx="863600" cy="923925"/>
            </a:xfrm>
          </p:grpSpPr>
          <p:sp>
            <p:nvSpPr>
              <p:cNvPr id="18" name="テキスト ボックス 17"/>
              <p:cNvSpPr txBox="1"/>
              <p:nvPr/>
            </p:nvSpPr>
            <p:spPr>
              <a:xfrm>
                <a:off x="6588125" y="2276475"/>
                <a:ext cx="863600" cy="923925"/>
              </a:xfrm>
              <a:prstGeom prst="rect">
                <a:avLst/>
              </a:prstGeom>
              <a:noFill/>
            </p:spPr>
            <p:txBody>
              <a:bodyPr>
                <a:spAutoFit/>
              </a:bodyPr>
              <a:lstStyle/>
              <a:p>
                <a:pPr>
                  <a:defRPr/>
                </a:pPr>
                <a:r>
                  <a:rPr lang="en-US" altLang="ja-JP" sz="5400" b="1" dirty="0">
                    <a:latin typeface="DF食物"/>
                  </a:rPr>
                  <a:t>X</a:t>
                </a:r>
                <a:endParaRPr lang="ja-JP" altLang="en-US" sz="5400" b="1" dirty="0"/>
              </a:p>
            </p:txBody>
          </p:sp>
          <p:sp>
            <p:nvSpPr>
              <p:cNvPr id="19" name="円/楕円 18"/>
              <p:cNvSpPr/>
              <p:nvPr/>
            </p:nvSpPr>
            <p:spPr>
              <a:xfrm>
                <a:off x="6948264" y="256490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月 16"/>
            <p:cNvSpPr/>
            <p:nvPr/>
          </p:nvSpPr>
          <p:spPr>
            <a:xfrm rot="16048382">
              <a:off x="5307924" y="2429560"/>
              <a:ext cx="196608" cy="940621"/>
            </a:xfrm>
            <a:prstGeom prst="moon">
              <a:avLst/>
            </a:prstGeom>
            <a:solidFill>
              <a:srgbClr val="CCFFFF"/>
            </a:solidFill>
            <a:ln w="3175">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20" name="直線矢印コネクタ 19"/>
          <p:cNvCxnSpPr/>
          <p:nvPr/>
        </p:nvCxnSpPr>
        <p:spPr>
          <a:xfrm>
            <a:off x="4932040" y="1700808"/>
            <a:ext cx="1368152"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1547664" y="908720"/>
            <a:ext cx="2016224" cy="648072"/>
          </a:xfrm>
          <a:prstGeom prst="wedgeRoundRectCallout">
            <a:avLst>
              <a:gd name="adj1" fmla="val -19849"/>
              <a:gd name="adj2" fmla="val 39708"/>
              <a:gd name="adj3" fmla="val 16667"/>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食べ</a:t>
            </a:r>
            <a:r>
              <a:rPr lang="ja-JP" altLang="en-US" sz="2800" dirty="0" smtClean="0">
                <a:solidFill>
                  <a:srgbClr val="C00000"/>
                </a:solidFill>
              </a:rPr>
              <a:t>たい</a:t>
            </a:r>
            <a:r>
              <a:rPr lang="ja-JP" altLang="en-US" sz="2800" dirty="0" smtClean="0">
                <a:solidFill>
                  <a:schemeClr val="tx1"/>
                </a:solidFill>
              </a:rPr>
              <a:t>・・</a:t>
            </a:r>
            <a:endParaRPr kumimoji="1" lang="ja-JP" altLang="en-US" sz="2800" dirty="0">
              <a:solidFill>
                <a:schemeClr val="tx1"/>
              </a:solidFill>
            </a:endParaRPr>
          </a:p>
        </p:txBody>
      </p:sp>
      <p:sp>
        <p:nvSpPr>
          <p:cNvPr id="24" name="角丸四角形吹き出し 23"/>
          <p:cNvSpPr/>
          <p:nvPr/>
        </p:nvSpPr>
        <p:spPr>
          <a:xfrm>
            <a:off x="1547664" y="1628800"/>
            <a:ext cx="2016224" cy="648072"/>
          </a:xfrm>
          <a:prstGeom prst="wedgeRoundRectCallout">
            <a:avLst>
              <a:gd name="adj1" fmla="val -19849"/>
              <a:gd name="adj2" fmla="val 39708"/>
              <a:gd name="adj3" fmla="val 16667"/>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食べ</a:t>
            </a:r>
            <a:r>
              <a:rPr lang="ja-JP" altLang="en-US" sz="2800" dirty="0" smtClean="0">
                <a:solidFill>
                  <a:srgbClr val="C00000"/>
                </a:solidFill>
              </a:rPr>
              <a:t>よう！</a:t>
            </a:r>
            <a:endParaRPr kumimoji="1" lang="ja-JP" altLang="en-US" sz="2800" dirty="0">
              <a:solidFill>
                <a:schemeClr val="tx1"/>
              </a:solidFill>
            </a:endParaRPr>
          </a:p>
        </p:txBody>
      </p:sp>
      <p:sp>
        <p:nvSpPr>
          <p:cNvPr id="25" name="テキスト ボックス 24"/>
          <p:cNvSpPr txBox="1">
            <a:spLocks noChangeArrowheads="1"/>
          </p:cNvSpPr>
          <p:nvPr/>
        </p:nvSpPr>
        <p:spPr bwMode="auto">
          <a:xfrm>
            <a:off x="3563888" y="3933056"/>
            <a:ext cx="2520280" cy="646331"/>
          </a:xfrm>
          <a:prstGeom prst="rect">
            <a:avLst/>
          </a:prstGeom>
          <a:solidFill>
            <a:srgbClr val="FFFF66"/>
          </a:solidFill>
          <a:ln w="9525">
            <a:noFill/>
            <a:miter lim="800000"/>
            <a:headEnd/>
            <a:tailEnd/>
          </a:ln>
          <a:effectLst>
            <a:softEdge rad="63500"/>
          </a:effectLst>
        </p:spPr>
        <p:txBody>
          <a:bodyPr wrap="square">
            <a:spAutoFit/>
          </a:bodyPr>
          <a:lstStyle/>
          <a:p>
            <a:r>
              <a:rPr lang="ja-JP" altLang="en-US" sz="3600" dirty="0" smtClean="0"/>
              <a:t>自分の意図</a:t>
            </a:r>
            <a:endParaRPr lang="ja-JP" altLang="en-US" sz="3600" dirty="0"/>
          </a:p>
        </p:txBody>
      </p:sp>
      <p:sp>
        <p:nvSpPr>
          <p:cNvPr id="26" name="テキスト ボックス 25"/>
          <p:cNvSpPr txBox="1">
            <a:spLocks noChangeArrowheads="1"/>
          </p:cNvSpPr>
          <p:nvPr/>
        </p:nvSpPr>
        <p:spPr bwMode="auto">
          <a:xfrm>
            <a:off x="2627784" y="2564904"/>
            <a:ext cx="4176464" cy="1200329"/>
          </a:xfrm>
          <a:prstGeom prst="rect">
            <a:avLst/>
          </a:prstGeom>
          <a:solidFill>
            <a:srgbClr val="CCFF99"/>
          </a:solidFill>
          <a:ln w="9525">
            <a:noFill/>
            <a:miter lim="800000"/>
            <a:headEnd/>
            <a:tailEnd/>
          </a:ln>
          <a:effectLst>
            <a:glow rad="139700">
              <a:schemeClr val="accent2">
                <a:satMod val="175000"/>
                <a:alpha val="40000"/>
              </a:schemeClr>
            </a:glow>
          </a:effectLst>
        </p:spPr>
        <p:txBody>
          <a:bodyPr wrap="square">
            <a:spAutoFit/>
          </a:bodyPr>
          <a:lstStyle/>
          <a:p>
            <a:r>
              <a:rPr lang="ja-JP" altLang="en-US" sz="3600" dirty="0" smtClean="0"/>
              <a:t>自分は</a:t>
            </a:r>
            <a:endParaRPr lang="en-US" altLang="ja-JP" sz="3600" dirty="0" smtClean="0"/>
          </a:p>
          <a:p>
            <a:r>
              <a:rPr lang="ja-JP" altLang="en-US" sz="3600" dirty="0" smtClean="0"/>
              <a:t>　　　そうしようとする</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332656"/>
            <a:ext cx="7992888" cy="646331"/>
          </a:xfrm>
          <a:prstGeom prst="rect">
            <a:avLst/>
          </a:prstGeom>
          <a:solidFill>
            <a:srgbClr val="CCFFFF"/>
          </a:solidFill>
          <a:ln>
            <a:noFill/>
          </a:ln>
        </p:spPr>
        <p:txBody>
          <a:bodyPr wrap="square" rtlCol="0">
            <a:spAutoFit/>
          </a:bodyPr>
          <a:lstStyle/>
          <a:p>
            <a:r>
              <a:rPr lang="ja-JP" altLang="en-US" sz="3600" dirty="0" smtClean="0"/>
              <a:t>動詞を絵で学ぶことは解りにくいし難しい</a:t>
            </a:r>
            <a:endParaRPr kumimoji="1" lang="ja-JP" altLang="en-US" sz="4000" dirty="0"/>
          </a:p>
        </p:txBody>
      </p:sp>
      <p:sp>
        <p:nvSpPr>
          <p:cNvPr id="3" name="テキスト ボックス 2"/>
          <p:cNvSpPr txBox="1"/>
          <p:nvPr/>
        </p:nvSpPr>
        <p:spPr>
          <a:xfrm>
            <a:off x="3779912" y="1052736"/>
            <a:ext cx="1872208" cy="646331"/>
          </a:xfrm>
          <a:prstGeom prst="rect">
            <a:avLst/>
          </a:prstGeom>
          <a:solidFill>
            <a:schemeClr val="accent3"/>
          </a:solidFill>
          <a:ln>
            <a:noFill/>
          </a:ln>
        </p:spPr>
        <p:txBody>
          <a:bodyPr wrap="square" rtlCol="0">
            <a:spAutoFit/>
          </a:bodyPr>
          <a:lstStyle/>
          <a:p>
            <a:r>
              <a:rPr lang="ja-JP" altLang="en-US" sz="3600" dirty="0" smtClean="0"/>
              <a:t>　でも・・</a:t>
            </a:r>
            <a:endParaRPr kumimoji="1" lang="ja-JP" altLang="en-US" sz="4000" dirty="0"/>
          </a:p>
        </p:txBody>
      </p:sp>
      <p:sp>
        <p:nvSpPr>
          <p:cNvPr id="5" name="テキスト ボックス 4"/>
          <p:cNvSpPr txBox="1"/>
          <p:nvPr/>
        </p:nvSpPr>
        <p:spPr>
          <a:xfrm>
            <a:off x="395536" y="1700808"/>
            <a:ext cx="8568952" cy="1200329"/>
          </a:xfrm>
          <a:prstGeom prst="rect">
            <a:avLst/>
          </a:prstGeom>
          <a:solidFill>
            <a:srgbClr val="FFCCFF"/>
          </a:solidFill>
          <a:ln>
            <a:solidFill>
              <a:schemeClr val="tx2"/>
            </a:solidFill>
          </a:ln>
          <a:effectLst>
            <a:glow rad="63500">
              <a:schemeClr val="accent2">
                <a:satMod val="175000"/>
                <a:alpha val="40000"/>
              </a:schemeClr>
            </a:glow>
          </a:effectLst>
        </p:spPr>
        <p:txBody>
          <a:bodyPr wrap="square" rtlCol="0">
            <a:spAutoFit/>
          </a:bodyPr>
          <a:lstStyle/>
          <a:p>
            <a:r>
              <a:rPr lang="ja-JP" altLang="en-US" sz="3600" dirty="0" smtClean="0"/>
              <a:t>絵を記号として理解し、それを自分や</a:t>
            </a:r>
            <a:endParaRPr lang="en-US" altLang="ja-JP" sz="3600" dirty="0" smtClean="0"/>
          </a:p>
          <a:p>
            <a:r>
              <a:rPr lang="ja-JP" altLang="en-US" sz="3600" dirty="0" smtClean="0"/>
              <a:t>他者に置き換えられるようになることが重要　　　　　</a:t>
            </a:r>
            <a:endParaRPr kumimoji="1" lang="ja-JP" altLang="en-US" sz="4000" dirty="0"/>
          </a:p>
        </p:txBody>
      </p:sp>
      <p:sp>
        <p:nvSpPr>
          <p:cNvPr id="6" name="テキスト ボックス 5"/>
          <p:cNvSpPr txBox="1"/>
          <p:nvPr/>
        </p:nvSpPr>
        <p:spPr>
          <a:xfrm>
            <a:off x="1835696" y="3212976"/>
            <a:ext cx="5544616" cy="646331"/>
          </a:xfrm>
          <a:prstGeom prst="rect">
            <a:avLst/>
          </a:prstGeom>
          <a:solidFill>
            <a:srgbClr val="CCFF99"/>
          </a:solidFill>
          <a:ln>
            <a:noFill/>
          </a:ln>
          <a:effectLst>
            <a:softEdge rad="127000"/>
          </a:effectLst>
        </p:spPr>
        <p:txBody>
          <a:bodyPr wrap="square" rtlCol="0">
            <a:spAutoFit/>
          </a:bodyPr>
          <a:lstStyle/>
          <a:p>
            <a:r>
              <a:rPr lang="ja-JP" altLang="en-US" sz="3600" dirty="0" smtClean="0"/>
              <a:t>その心の洞察への深まりが</a:t>
            </a:r>
            <a:endParaRPr kumimoji="1" lang="ja-JP" altLang="en-US" sz="4000" dirty="0"/>
          </a:p>
        </p:txBody>
      </p:sp>
      <p:sp>
        <p:nvSpPr>
          <p:cNvPr id="7" name="テキスト ボックス 6"/>
          <p:cNvSpPr txBox="1"/>
          <p:nvPr/>
        </p:nvSpPr>
        <p:spPr>
          <a:xfrm>
            <a:off x="390952" y="4005064"/>
            <a:ext cx="8496944" cy="2308324"/>
          </a:xfrm>
          <a:prstGeom prst="rect">
            <a:avLst/>
          </a:prstGeom>
          <a:solidFill>
            <a:srgbClr val="FFFF66"/>
          </a:solidFill>
          <a:ln>
            <a:noFill/>
          </a:ln>
          <a:effectLst>
            <a:outerShdw blurRad="50800" dist="38100" dir="2700000" algn="tl" rotWithShape="0">
              <a:prstClr val="black">
                <a:alpha val="40000"/>
              </a:prstClr>
            </a:outerShdw>
            <a:softEdge rad="317500"/>
          </a:effectLst>
        </p:spPr>
        <p:txBody>
          <a:bodyPr wrap="square" rtlCol="0">
            <a:spAutoFit/>
          </a:bodyPr>
          <a:lstStyle/>
          <a:p>
            <a:r>
              <a:rPr lang="ja-JP" altLang="en-US" sz="3600" dirty="0" smtClean="0"/>
              <a:t>　　</a:t>
            </a:r>
            <a:endParaRPr lang="en-US" altLang="ja-JP" sz="3600" dirty="0" smtClean="0"/>
          </a:p>
          <a:p>
            <a:r>
              <a:rPr lang="ja-JP" altLang="en-US" sz="3600" dirty="0"/>
              <a:t>　</a:t>
            </a:r>
            <a:r>
              <a:rPr lang="ja-JP" altLang="en-US" sz="3600" dirty="0" smtClean="0"/>
              <a:t>意図のことばである</a:t>
            </a:r>
            <a:endParaRPr lang="en-US" altLang="ja-JP" sz="3600" dirty="0" smtClean="0"/>
          </a:p>
          <a:p>
            <a:r>
              <a:rPr lang="ja-JP" altLang="en-US" sz="3600" dirty="0" smtClean="0"/>
              <a:t>　　　　　　　　　　　動詞の習得の糧になる</a:t>
            </a:r>
            <a:endParaRPr lang="en-US" altLang="ja-JP" sz="3600" dirty="0" smtClean="0"/>
          </a:p>
          <a:p>
            <a:r>
              <a:rPr lang="ja-JP" altLang="en-US" sz="3600" dirty="0" smtClean="0"/>
              <a:t>　　　　　　　　　　　　　　　</a:t>
            </a:r>
            <a:endParaRPr lang="en-US" altLang="ja-JP" sz="3600" dirty="0" smtClean="0"/>
          </a:p>
        </p:txBody>
      </p:sp>
      <p:sp>
        <p:nvSpPr>
          <p:cNvPr id="2" name="下矢印 1"/>
          <p:cNvSpPr/>
          <p:nvPr/>
        </p:nvSpPr>
        <p:spPr>
          <a:xfrm>
            <a:off x="4211960" y="3859307"/>
            <a:ext cx="576064" cy="361781"/>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260648"/>
            <a:ext cx="3168352" cy="646331"/>
          </a:xfrm>
          <a:prstGeom prst="rect">
            <a:avLst/>
          </a:prstGeom>
          <a:solidFill>
            <a:schemeClr val="accent3"/>
          </a:solidFill>
          <a:ln>
            <a:noFill/>
          </a:ln>
        </p:spPr>
        <p:txBody>
          <a:bodyPr wrap="square" rtlCol="0">
            <a:spAutoFit/>
          </a:bodyPr>
          <a:lstStyle/>
          <a:p>
            <a:r>
              <a:rPr lang="ja-JP" altLang="en-US" sz="3600" dirty="0" smtClean="0"/>
              <a:t>そう考えると・・</a:t>
            </a:r>
            <a:endParaRPr kumimoji="1" lang="ja-JP" altLang="en-US" sz="4000" dirty="0"/>
          </a:p>
        </p:txBody>
      </p:sp>
      <p:sp>
        <p:nvSpPr>
          <p:cNvPr id="5" name="テキスト ボックス 4"/>
          <p:cNvSpPr txBox="1"/>
          <p:nvPr/>
        </p:nvSpPr>
        <p:spPr>
          <a:xfrm>
            <a:off x="251520" y="1052736"/>
            <a:ext cx="4968552" cy="1200329"/>
          </a:xfrm>
          <a:prstGeom prst="rect">
            <a:avLst/>
          </a:prstGeom>
          <a:solidFill>
            <a:schemeClr val="accent3"/>
          </a:solidFill>
          <a:ln>
            <a:noFill/>
          </a:ln>
        </p:spPr>
        <p:txBody>
          <a:bodyPr wrap="square" rtlCol="0">
            <a:spAutoFit/>
          </a:bodyPr>
          <a:lstStyle/>
          <a:p>
            <a:r>
              <a:rPr lang="ja-JP" altLang="en-US" sz="3600" dirty="0" smtClean="0"/>
              <a:t>わかりにくい動作絵にも</a:t>
            </a:r>
            <a:endParaRPr lang="en-US" altLang="ja-JP" sz="3600" dirty="0" smtClean="0"/>
          </a:p>
          <a:p>
            <a:r>
              <a:rPr lang="ja-JP" altLang="en-US" sz="3600" dirty="0" smtClean="0"/>
              <a:t>　　　　　　　　意義がある</a:t>
            </a:r>
            <a:endParaRPr kumimoji="1" lang="ja-JP" altLang="en-US" sz="4000" dirty="0"/>
          </a:p>
        </p:txBody>
      </p:sp>
      <p:sp>
        <p:nvSpPr>
          <p:cNvPr id="7" name="テキスト ボックス 6"/>
          <p:cNvSpPr txBox="1"/>
          <p:nvPr/>
        </p:nvSpPr>
        <p:spPr>
          <a:xfrm>
            <a:off x="323528" y="5013176"/>
            <a:ext cx="8568952" cy="1200329"/>
          </a:xfrm>
          <a:prstGeom prst="rect">
            <a:avLst/>
          </a:prstGeom>
          <a:solidFill>
            <a:srgbClr val="FFD9FF"/>
          </a:solidFill>
          <a:ln>
            <a:noFill/>
          </a:ln>
        </p:spPr>
        <p:txBody>
          <a:bodyPr wrap="square" rtlCol="0">
            <a:spAutoFit/>
          </a:bodyPr>
          <a:lstStyle/>
          <a:p>
            <a:r>
              <a:rPr lang="ja-JP" altLang="en-US" sz="3600" dirty="0" smtClean="0"/>
              <a:t>もっと難しい動詞を、絵にして</a:t>
            </a:r>
            <a:endParaRPr lang="en-US" altLang="ja-JP" sz="3600" dirty="0" smtClean="0"/>
          </a:p>
          <a:p>
            <a:r>
              <a:rPr kumimoji="1" lang="ja-JP" altLang="en-US" sz="3600" dirty="0" smtClean="0"/>
              <a:t>　　　　　　　　　　　　示すことにも</a:t>
            </a:r>
            <a:r>
              <a:rPr lang="ja-JP" altLang="en-US" sz="3600" dirty="0" smtClean="0"/>
              <a:t>意義がある</a:t>
            </a:r>
            <a:endParaRPr kumimoji="1" lang="ja-JP" altLang="en-US" sz="4000" dirty="0"/>
          </a:p>
        </p:txBody>
      </p:sp>
      <p:pic>
        <p:nvPicPr>
          <p:cNvPr id="8" name="Picture 3" descr="049"/>
          <p:cNvPicPr>
            <a:picLocks noChangeAspect="1" noChangeArrowheads="1"/>
          </p:cNvPicPr>
          <p:nvPr/>
        </p:nvPicPr>
        <p:blipFill>
          <a:blip r:embed="rId2" cstate="print"/>
          <a:srcRect/>
          <a:stretch>
            <a:fillRect/>
          </a:stretch>
        </p:blipFill>
        <p:spPr bwMode="auto">
          <a:xfrm>
            <a:off x="5148064" y="332656"/>
            <a:ext cx="3528392" cy="27363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0" name="テキスト ボックス 9"/>
          <p:cNvSpPr txBox="1"/>
          <p:nvPr/>
        </p:nvSpPr>
        <p:spPr>
          <a:xfrm>
            <a:off x="3923928" y="4077072"/>
            <a:ext cx="1512168" cy="646331"/>
          </a:xfrm>
          <a:prstGeom prst="rect">
            <a:avLst/>
          </a:prstGeom>
          <a:solidFill>
            <a:schemeClr val="accent3"/>
          </a:solidFill>
          <a:ln>
            <a:noFill/>
          </a:ln>
        </p:spPr>
        <p:txBody>
          <a:bodyPr wrap="square" rtlCol="0">
            <a:spAutoFit/>
          </a:bodyPr>
          <a:lstStyle/>
          <a:p>
            <a:r>
              <a:rPr lang="ja-JP" altLang="en-US" sz="3600" dirty="0" smtClean="0"/>
              <a:t>そして</a:t>
            </a:r>
            <a:endParaRPr kumimoji="1" lang="ja-JP" altLang="en-US" sz="4000" dirty="0"/>
          </a:p>
        </p:txBody>
      </p:sp>
      <p:sp>
        <p:nvSpPr>
          <p:cNvPr id="12" name="円/楕円 11"/>
          <p:cNvSpPr/>
          <p:nvPr/>
        </p:nvSpPr>
        <p:spPr>
          <a:xfrm>
            <a:off x="395536" y="2276872"/>
            <a:ext cx="4608512" cy="1656184"/>
          </a:xfrm>
          <a:prstGeom prst="ellipse">
            <a:avLst/>
          </a:prstGeom>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細かい表現にも</a:t>
            </a:r>
            <a:endParaRPr lang="en-US" altLang="ja-JP" sz="2800" dirty="0" smtClean="0">
              <a:solidFill>
                <a:schemeClr val="tx1"/>
              </a:solidFill>
            </a:endParaRPr>
          </a:p>
          <a:p>
            <a:r>
              <a:rPr kumimoji="1" lang="ja-JP" altLang="en-US" sz="2800" dirty="0" smtClean="0">
                <a:solidFill>
                  <a:schemeClr val="tx1"/>
                </a:solidFill>
              </a:rPr>
              <a:t>　気づいて欲しい・・</a:t>
            </a:r>
            <a:endParaRPr kumimoji="1" lang="ja-JP" altLang="en-US" sz="2800" dirty="0">
              <a:solidFill>
                <a:schemeClr val="tx1"/>
              </a:solidFill>
            </a:endParaRPr>
          </a:p>
        </p:txBody>
      </p:sp>
      <p:sp>
        <p:nvSpPr>
          <p:cNvPr id="13" name="円/楕円 12"/>
          <p:cNvSpPr/>
          <p:nvPr/>
        </p:nvSpPr>
        <p:spPr>
          <a:xfrm>
            <a:off x="7956376" y="2348880"/>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948264" y="1268760"/>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380312" y="1052736"/>
            <a:ext cx="79208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164288" y="620688"/>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7"/>
          <p:cNvSpPr txBox="1">
            <a:spLocks noChangeArrowheads="1"/>
          </p:cNvSpPr>
          <p:nvPr/>
        </p:nvSpPr>
        <p:spPr bwMode="auto">
          <a:xfrm>
            <a:off x="1691680" y="188640"/>
            <a:ext cx="5616624" cy="646331"/>
          </a:xfrm>
          <a:prstGeom prst="rect">
            <a:avLst/>
          </a:prstGeom>
          <a:solidFill>
            <a:srgbClr val="FFCCFF"/>
          </a:solidFill>
          <a:ln w="9525">
            <a:noFill/>
            <a:miter lim="800000"/>
            <a:headEnd/>
            <a:tailEnd/>
          </a:ln>
          <a:effectLst>
            <a:softEdge rad="127000"/>
          </a:effectLst>
        </p:spPr>
        <p:txBody>
          <a:bodyPr wrap="square">
            <a:spAutoFit/>
          </a:bodyPr>
          <a:lstStyle/>
          <a:p>
            <a:r>
              <a:rPr lang="ja-JP" altLang="en-US" sz="3600" dirty="0" smtClean="0"/>
              <a:t>動詞における問題例（理解）</a:t>
            </a:r>
            <a:endParaRPr lang="ja-JP" altLang="en-US" sz="3600" dirty="0"/>
          </a:p>
        </p:txBody>
      </p:sp>
      <p:sp>
        <p:nvSpPr>
          <p:cNvPr id="5" name="テキスト ボックス 4"/>
          <p:cNvSpPr txBox="1">
            <a:spLocks noChangeArrowheads="1"/>
          </p:cNvSpPr>
          <p:nvPr/>
        </p:nvSpPr>
        <p:spPr bwMode="auto">
          <a:xfrm>
            <a:off x="323528" y="980728"/>
            <a:ext cx="8424936" cy="1323439"/>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「ジャブジャブ」という幼児語や身振りがないと</a:t>
            </a:r>
            <a:endParaRPr lang="ja-JP" altLang="en-US" sz="4000" dirty="0"/>
          </a:p>
        </p:txBody>
      </p:sp>
      <p:sp>
        <p:nvSpPr>
          <p:cNvPr id="6" name="テキスト ボックス 5"/>
          <p:cNvSpPr txBox="1">
            <a:spLocks noChangeArrowheads="1"/>
          </p:cNvSpPr>
          <p:nvPr/>
        </p:nvSpPr>
        <p:spPr bwMode="auto">
          <a:xfrm>
            <a:off x="323528" y="3429000"/>
            <a:ext cx="8424936"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「Ａさんがくれた」ということばを　　　</a:t>
            </a:r>
            <a:endParaRPr lang="ja-JP" altLang="en-US" sz="4000" dirty="0"/>
          </a:p>
        </p:txBody>
      </p:sp>
      <p:sp>
        <p:nvSpPr>
          <p:cNvPr id="8" name="テキスト ボックス 7"/>
          <p:cNvSpPr txBox="1">
            <a:spLocks noChangeArrowheads="1"/>
          </p:cNvSpPr>
          <p:nvPr/>
        </p:nvSpPr>
        <p:spPr bwMode="auto">
          <a:xfrm>
            <a:off x="323528" y="5013176"/>
            <a:ext cx="6048672"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「行けない」と言われたのを</a:t>
            </a:r>
            <a:endParaRPr lang="ja-JP" altLang="en-US" sz="4000" dirty="0"/>
          </a:p>
        </p:txBody>
      </p:sp>
      <p:sp>
        <p:nvSpPr>
          <p:cNvPr id="10" name="テキスト ボックス 9"/>
          <p:cNvSpPr txBox="1">
            <a:spLocks noChangeArrowheads="1"/>
          </p:cNvSpPr>
          <p:nvPr/>
        </p:nvSpPr>
        <p:spPr bwMode="auto">
          <a:xfrm>
            <a:off x="323528" y="2492896"/>
            <a:ext cx="8424936" cy="707886"/>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r>
              <a:rPr lang="ja-JP" altLang="en-US" sz="4000" dirty="0" smtClean="0"/>
              <a:t>「紙を折って」という指示で</a:t>
            </a:r>
            <a:endParaRPr lang="ja-JP" altLang="en-US" sz="4000" u="sng" dirty="0"/>
          </a:p>
        </p:txBody>
      </p:sp>
      <p:sp>
        <p:nvSpPr>
          <p:cNvPr id="7" name="テキスト ボックス 6"/>
          <p:cNvSpPr txBox="1"/>
          <p:nvPr/>
        </p:nvSpPr>
        <p:spPr>
          <a:xfrm>
            <a:off x="2483768" y="1628800"/>
            <a:ext cx="5040560" cy="707886"/>
          </a:xfrm>
          <a:prstGeom prst="rect">
            <a:avLst/>
          </a:prstGeom>
          <a:solidFill>
            <a:srgbClr val="FFCC99"/>
          </a:solidFill>
          <a:effectLst>
            <a:softEdge rad="127000"/>
          </a:effectLst>
        </p:spPr>
        <p:txBody>
          <a:bodyPr wrap="square" rtlCol="0">
            <a:spAutoFit/>
          </a:bodyPr>
          <a:lstStyle/>
          <a:p>
            <a:r>
              <a:rPr lang="ja-JP" altLang="en-US" sz="4000" dirty="0" smtClean="0"/>
              <a:t>「洗う」が理解できない</a:t>
            </a:r>
            <a:endParaRPr kumimoji="1" lang="ja-JP" altLang="en-US" sz="4000" dirty="0"/>
          </a:p>
        </p:txBody>
      </p:sp>
      <p:sp>
        <p:nvSpPr>
          <p:cNvPr id="9" name="テキスト ボックス 8"/>
          <p:cNvSpPr txBox="1"/>
          <p:nvPr/>
        </p:nvSpPr>
        <p:spPr>
          <a:xfrm>
            <a:off x="6084168" y="2492896"/>
            <a:ext cx="2664296" cy="707886"/>
          </a:xfrm>
          <a:prstGeom prst="rect">
            <a:avLst/>
          </a:prstGeom>
          <a:solidFill>
            <a:srgbClr val="FFCC99"/>
          </a:solidFill>
          <a:effectLst>
            <a:softEdge rad="127000"/>
          </a:effectLst>
        </p:spPr>
        <p:txBody>
          <a:bodyPr wrap="square" rtlCol="0">
            <a:spAutoFit/>
          </a:bodyPr>
          <a:lstStyle/>
          <a:p>
            <a:r>
              <a:rPr lang="ja-JP" altLang="en-US" sz="4000" dirty="0" smtClean="0"/>
              <a:t>紙を切る</a:t>
            </a:r>
            <a:endParaRPr kumimoji="1" lang="ja-JP" altLang="en-US" sz="4000" dirty="0"/>
          </a:p>
        </p:txBody>
      </p:sp>
      <p:sp>
        <p:nvSpPr>
          <p:cNvPr id="11" name="テキスト ボックス 10"/>
          <p:cNvSpPr txBox="1"/>
          <p:nvPr/>
        </p:nvSpPr>
        <p:spPr>
          <a:xfrm>
            <a:off x="1691680" y="4149080"/>
            <a:ext cx="7056784" cy="707886"/>
          </a:xfrm>
          <a:prstGeom prst="rect">
            <a:avLst/>
          </a:prstGeom>
          <a:solidFill>
            <a:srgbClr val="FFCC99"/>
          </a:solidFill>
          <a:effectLst>
            <a:softEdge rad="127000"/>
          </a:effectLst>
        </p:spPr>
        <p:txBody>
          <a:bodyPr wrap="square" rtlCol="0">
            <a:spAutoFit/>
          </a:bodyPr>
          <a:lstStyle/>
          <a:p>
            <a:r>
              <a:rPr lang="ja-JP" altLang="en-US" sz="4000" dirty="0" smtClean="0"/>
              <a:t>「Ａさんが貰った」と捉えてしまう</a:t>
            </a:r>
            <a:endParaRPr kumimoji="1" lang="ja-JP" altLang="en-US" sz="4000" dirty="0"/>
          </a:p>
        </p:txBody>
      </p:sp>
      <p:sp>
        <p:nvSpPr>
          <p:cNvPr id="13" name="テキスト ボックス 12"/>
          <p:cNvSpPr txBox="1"/>
          <p:nvPr/>
        </p:nvSpPr>
        <p:spPr>
          <a:xfrm>
            <a:off x="1403648" y="5733256"/>
            <a:ext cx="7416824" cy="707886"/>
          </a:xfrm>
          <a:prstGeom prst="rect">
            <a:avLst/>
          </a:prstGeom>
          <a:solidFill>
            <a:srgbClr val="FFCC99"/>
          </a:solidFill>
          <a:effectLst>
            <a:softEdge rad="127000"/>
          </a:effectLst>
        </p:spPr>
        <p:txBody>
          <a:bodyPr wrap="square" rtlCol="0">
            <a:spAutoFit/>
          </a:bodyPr>
          <a:lstStyle/>
          <a:p>
            <a:r>
              <a:rPr lang="ja-JP" altLang="en-US" sz="4000" dirty="0" smtClean="0"/>
              <a:t>「行かない」（拒否）と捉えてしまう</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7" grpId="0" animBg="1"/>
      <p:bldP spid="9" grpId="0" animBg="1"/>
      <p:bldP spid="11"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51920" y="3861048"/>
            <a:ext cx="2160240" cy="707886"/>
          </a:xfrm>
          <a:prstGeom prst="rect">
            <a:avLst/>
          </a:prstGeom>
          <a:solidFill>
            <a:srgbClr val="CC9900">
              <a:alpha val="47059"/>
            </a:srgbClr>
          </a:solidFill>
        </p:spPr>
        <p:txBody>
          <a:bodyPr wrap="square" rtlCol="0">
            <a:spAutoFit/>
          </a:bodyPr>
          <a:lstStyle/>
          <a:p>
            <a:r>
              <a:rPr lang="ja-JP" altLang="en-US" sz="3600" dirty="0" smtClean="0"/>
              <a:t>　</a:t>
            </a:r>
            <a:r>
              <a:rPr lang="ja-JP" altLang="en-US" sz="4000" dirty="0" smtClean="0"/>
              <a:t>ねたむ</a:t>
            </a:r>
            <a:endParaRPr kumimoji="1" lang="ja-JP" altLang="en-US" sz="4000" dirty="0"/>
          </a:p>
        </p:txBody>
      </p:sp>
      <p:sp>
        <p:nvSpPr>
          <p:cNvPr id="6" name="テキスト ボックス 5"/>
          <p:cNvSpPr txBox="1"/>
          <p:nvPr/>
        </p:nvSpPr>
        <p:spPr>
          <a:xfrm>
            <a:off x="1835696" y="4797152"/>
            <a:ext cx="6336704" cy="646331"/>
          </a:xfrm>
          <a:prstGeom prst="rect">
            <a:avLst/>
          </a:prstGeom>
          <a:solidFill>
            <a:srgbClr val="DDFFDD"/>
          </a:solidFill>
          <a:ln>
            <a:solidFill>
              <a:schemeClr val="tx2"/>
            </a:solidFill>
          </a:ln>
        </p:spPr>
        <p:txBody>
          <a:bodyPr wrap="square" rtlCol="0">
            <a:spAutoFit/>
          </a:bodyPr>
          <a:lstStyle/>
          <a:p>
            <a:r>
              <a:rPr lang="ja-JP" altLang="en-US" sz="3600" dirty="0" smtClean="0"/>
              <a:t>　絵から状況や文脈を読み取る</a:t>
            </a:r>
            <a:endParaRPr kumimoji="1" lang="ja-JP" altLang="en-US" sz="4000" dirty="0"/>
          </a:p>
        </p:txBody>
      </p:sp>
      <p:sp>
        <p:nvSpPr>
          <p:cNvPr id="7" name="テキスト ボックス 6"/>
          <p:cNvSpPr txBox="1"/>
          <p:nvPr/>
        </p:nvSpPr>
        <p:spPr>
          <a:xfrm>
            <a:off x="323528" y="5805264"/>
            <a:ext cx="8568952" cy="646331"/>
          </a:xfrm>
          <a:prstGeom prst="rect">
            <a:avLst/>
          </a:prstGeom>
          <a:solidFill>
            <a:srgbClr val="FFD9FF"/>
          </a:solidFill>
          <a:ln>
            <a:noFill/>
          </a:ln>
        </p:spPr>
        <p:txBody>
          <a:bodyPr wrap="square" rtlCol="0">
            <a:spAutoFit/>
          </a:bodyPr>
          <a:lstStyle/>
          <a:p>
            <a:r>
              <a:rPr lang="ja-JP" altLang="en-US" sz="3600" dirty="0" smtClean="0"/>
              <a:t>でも、動詞の学習はまず基本的なものから</a:t>
            </a:r>
            <a:endParaRPr kumimoji="1" lang="ja-JP" altLang="en-US" sz="4000" dirty="0"/>
          </a:p>
        </p:txBody>
      </p:sp>
      <p:pic>
        <p:nvPicPr>
          <p:cNvPr id="8" name="図 7"/>
          <p:cNvPicPr/>
          <p:nvPr/>
        </p:nvPicPr>
        <p:blipFill>
          <a:blip r:embed="rId2" cstate="print">
            <a:lum contrast="5000"/>
            <a:extLst>
              <a:ext uri="{BEBA8EAE-BF5A-486C-A8C5-ECC9F3942E4B}">
                <a14:imgProps xmlns:a14="http://schemas.microsoft.com/office/drawing/2010/main">
                  <a14:imgLayer r:embed="rId3">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rot="5400000">
            <a:off x="3096647" y="-496247"/>
            <a:ext cx="3528392" cy="4898166"/>
          </a:xfrm>
          <a:prstGeom prst="rect">
            <a:avLst/>
          </a:prstGeom>
          <a:noFill/>
          <a:ln w="12700" cmpd="sng">
            <a:solidFill>
              <a:schemeClr val="accent4"/>
            </a:solidFill>
          </a:ln>
          <a:effectLst>
            <a:outerShdw blurRad="50800" dist="38100" dir="2700000" algn="tl" rotWithShape="0">
              <a:prstClr val="black">
                <a:alpha val="40000"/>
              </a:prstClr>
            </a:outerShdw>
          </a:effectLst>
        </p:spPr>
      </p:pic>
      <p:sp>
        <p:nvSpPr>
          <p:cNvPr id="10" name="円/楕円 9"/>
          <p:cNvSpPr/>
          <p:nvPr/>
        </p:nvSpPr>
        <p:spPr>
          <a:xfrm>
            <a:off x="1691680" y="764704"/>
            <a:ext cx="2808312" cy="288032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11560" y="1700808"/>
            <a:ext cx="8280920" cy="1200329"/>
          </a:xfrm>
          <a:prstGeom prst="rect">
            <a:avLst/>
          </a:prstGeom>
          <a:solidFill>
            <a:srgbClr val="FFD9FF"/>
          </a:solidFill>
          <a:ln>
            <a:noFill/>
          </a:ln>
        </p:spPr>
        <p:txBody>
          <a:bodyPr wrap="square" rtlCol="0">
            <a:spAutoFit/>
          </a:bodyPr>
          <a:lstStyle/>
          <a:p>
            <a:r>
              <a:rPr lang="ja-JP" altLang="en-US" sz="3600" dirty="0" smtClean="0"/>
              <a:t>　動詞の初期学習は</a:t>
            </a:r>
            <a:endParaRPr lang="en-US" altLang="ja-JP" sz="3600" dirty="0" smtClean="0"/>
          </a:p>
          <a:p>
            <a:r>
              <a:rPr lang="ja-JP" altLang="en-US" sz="3600" dirty="0" smtClean="0"/>
              <a:t>　　　　　　まず、どんなことばから</a:t>
            </a:r>
            <a:r>
              <a:rPr kumimoji="1" lang="ja-JP" altLang="en-US" sz="3600" dirty="0" smtClean="0"/>
              <a:t>始めるか</a:t>
            </a:r>
            <a:endParaRPr kumimoji="1" lang="ja-JP" altLang="en-US" sz="4000" dirty="0"/>
          </a:p>
        </p:txBody>
      </p:sp>
      <p:sp>
        <p:nvSpPr>
          <p:cNvPr id="5" name="テキスト ボックス 4"/>
          <p:cNvSpPr txBox="1"/>
          <p:nvPr/>
        </p:nvSpPr>
        <p:spPr>
          <a:xfrm>
            <a:off x="1115616" y="4005064"/>
            <a:ext cx="7416824" cy="1323439"/>
          </a:xfrm>
          <a:prstGeom prst="rect">
            <a:avLst/>
          </a:prstGeom>
          <a:solidFill>
            <a:srgbClr val="CCFFFF"/>
          </a:solidFill>
          <a:effectLst>
            <a:glow rad="139700">
              <a:schemeClr val="accent2">
                <a:satMod val="175000"/>
                <a:alpha val="40000"/>
              </a:schemeClr>
            </a:glow>
          </a:effectLst>
        </p:spPr>
        <p:txBody>
          <a:bodyPr wrap="square" rtlCol="0">
            <a:spAutoFit/>
          </a:bodyPr>
          <a:lstStyle/>
          <a:p>
            <a:r>
              <a:rPr kumimoji="1" lang="ja-JP" altLang="en-US" sz="4000" dirty="0" smtClean="0"/>
              <a:t>動詞の学習は、</a:t>
            </a:r>
            <a:endParaRPr kumimoji="1" lang="en-US" altLang="ja-JP" sz="4000" dirty="0" smtClean="0"/>
          </a:p>
          <a:p>
            <a:r>
              <a:rPr lang="ja-JP" altLang="en-US" sz="4000" dirty="0" smtClean="0"/>
              <a:t>　　　　　　</a:t>
            </a:r>
            <a:r>
              <a:rPr kumimoji="1" lang="ja-JP" altLang="en-US" sz="4000" dirty="0" smtClean="0"/>
              <a:t>大きな動詞から始める</a:t>
            </a:r>
            <a:endParaRPr kumimoji="1" lang="en-US" altLang="ja-JP" sz="4000" dirty="0" smtClean="0"/>
          </a:p>
        </p:txBody>
      </p:sp>
      <p:sp>
        <p:nvSpPr>
          <p:cNvPr id="4" name="テキスト ボックス 3"/>
          <p:cNvSpPr txBox="1"/>
          <p:nvPr/>
        </p:nvSpPr>
        <p:spPr>
          <a:xfrm>
            <a:off x="1115616" y="620688"/>
            <a:ext cx="6768752" cy="584775"/>
          </a:xfrm>
          <a:prstGeom prst="rect">
            <a:avLst/>
          </a:prstGeom>
          <a:noFill/>
        </p:spPr>
        <p:txBody>
          <a:bodyPr wrap="square" rtlCol="0">
            <a:spAutoFit/>
          </a:bodyPr>
          <a:lstStyle/>
          <a:p>
            <a:r>
              <a:rPr lang="ja-JP" altLang="en-US" sz="3200" dirty="0" smtClean="0"/>
              <a:t>ということで、絵カードなども素材として</a:t>
            </a:r>
            <a:endParaRPr kumimoji="1" lang="ja-JP" altLang="en-US" sz="3200" dirty="0"/>
          </a:p>
        </p:txBody>
      </p:sp>
      <p:sp>
        <p:nvSpPr>
          <p:cNvPr id="6" name="下矢印 5"/>
          <p:cNvSpPr/>
          <p:nvPr/>
        </p:nvSpPr>
        <p:spPr>
          <a:xfrm>
            <a:off x="4499992" y="3068960"/>
            <a:ext cx="720080" cy="598903"/>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63888" y="1124744"/>
            <a:ext cx="1728192" cy="707886"/>
          </a:xfrm>
          <a:prstGeom prst="rect">
            <a:avLst/>
          </a:prstGeom>
          <a:solidFill>
            <a:srgbClr val="FFFF66"/>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t>食べる</a:t>
            </a:r>
            <a:endParaRPr kumimoji="1" lang="ja-JP" altLang="en-US" sz="4000" dirty="0"/>
          </a:p>
        </p:txBody>
      </p:sp>
      <p:sp>
        <p:nvSpPr>
          <p:cNvPr id="6" name="テキスト ボックス 5"/>
          <p:cNvSpPr txBox="1">
            <a:spLocks noChangeArrowheads="1"/>
          </p:cNvSpPr>
          <p:nvPr/>
        </p:nvSpPr>
        <p:spPr bwMode="auto">
          <a:xfrm>
            <a:off x="2555776" y="188640"/>
            <a:ext cx="3672408" cy="769441"/>
          </a:xfrm>
          <a:prstGeom prst="rect">
            <a:avLst/>
          </a:prstGeom>
          <a:solidFill>
            <a:srgbClr val="CCFF99"/>
          </a:solidFill>
          <a:ln w="9525">
            <a:noFill/>
            <a:miter lim="800000"/>
            <a:headEnd/>
            <a:tailEnd/>
          </a:ln>
        </p:spPr>
        <p:txBody>
          <a:bodyPr wrap="square">
            <a:spAutoFit/>
          </a:bodyPr>
          <a:lstStyle/>
          <a:p>
            <a:r>
              <a:rPr lang="ja-JP" altLang="en-US" sz="4400" dirty="0" smtClean="0"/>
              <a:t>　大きな動詞</a:t>
            </a:r>
            <a:endParaRPr lang="ja-JP" altLang="en-US" sz="4400" dirty="0"/>
          </a:p>
        </p:txBody>
      </p:sp>
      <p:sp>
        <p:nvSpPr>
          <p:cNvPr id="7" name="テキスト ボックス 6"/>
          <p:cNvSpPr txBox="1"/>
          <p:nvPr/>
        </p:nvSpPr>
        <p:spPr>
          <a:xfrm>
            <a:off x="683568" y="4149080"/>
            <a:ext cx="7920880" cy="1200329"/>
          </a:xfrm>
          <a:prstGeom prst="rect">
            <a:avLst/>
          </a:prstGeom>
          <a:solidFill>
            <a:srgbClr val="FFD9FF"/>
          </a:solidFill>
          <a:effectLst>
            <a:softEdge rad="63500"/>
          </a:effectLst>
        </p:spPr>
        <p:txBody>
          <a:bodyPr wrap="square" rtlCol="0">
            <a:spAutoFit/>
          </a:bodyPr>
          <a:lstStyle/>
          <a:p>
            <a:r>
              <a:rPr lang="ja-JP" altLang="en-US" sz="3600" dirty="0" smtClean="0"/>
              <a:t>噛む・飲み込む・吸う・なめる・持つ</a:t>
            </a:r>
            <a:endParaRPr lang="en-US" altLang="ja-JP" sz="3600" dirty="0" smtClean="0"/>
          </a:p>
          <a:p>
            <a:r>
              <a:rPr lang="ja-JP" altLang="en-US" sz="3600" dirty="0" smtClean="0"/>
              <a:t>　　　　　　　つかむ・入れる・味わう　ｅｔｃ</a:t>
            </a:r>
            <a:r>
              <a:rPr lang="en-US" altLang="ja-JP" sz="3600" dirty="0" smtClean="0"/>
              <a:t>.</a:t>
            </a:r>
            <a:endParaRPr kumimoji="1" lang="ja-JP" altLang="en-US" sz="3600" dirty="0"/>
          </a:p>
        </p:txBody>
      </p:sp>
      <p:sp>
        <p:nvSpPr>
          <p:cNvPr id="9" name="テキスト ボックス 8"/>
          <p:cNvSpPr txBox="1"/>
          <p:nvPr/>
        </p:nvSpPr>
        <p:spPr>
          <a:xfrm>
            <a:off x="107504" y="2579430"/>
            <a:ext cx="3024336" cy="1569660"/>
          </a:xfrm>
          <a:prstGeom prst="rect">
            <a:avLst/>
          </a:prstGeom>
          <a:noFill/>
        </p:spPr>
        <p:txBody>
          <a:bodyPr wrap="square" rtlCol="0">
            <a:spAutoFit/>
          </a:bodyPr>
          <a:lstStyle/>
          <a:p>
            <a:r>
              <a:rPr lang="ja-JP" altLang="en-US" sz="3200" dirty="0" smtClean="0"/>
              <a:t>「食べる」という</a:t>
            </a:r>
            <a:endParaRPr lang="en-US" altLang="ja-JP" sz="3200" dirty="0" smtClean="0"/>
          </a:p>
          <a:p>
            <a:r>
              <a:rPr lang="ja-JP" altLang="en-US" sz="3200" dirty="0" smtClean="0"/>
              <a:t>　行為を細分化</a:t>
            </a:r>
            <a:endParaRPr lang="en-US" altLang="ja-JP" sz="3200" dirty="0" smtClean="0"/>
          </a:p>
          <a:p>
            <a:r>
              <a:rPr lang="ja-JP" altLang="en-US" sz="3200" dirty="0" smtClean="0"/>
              <a:t>　　　　すれば・・</a:t>
            </a:r>
            <a:endParaRPr kumimoji="1" lang="ja-JP" altLang="en-US" sz="3200" dirty="0"/>
          </a:p>
        </p:txBody>
      </p:sp>
      <p:sp>
        <p:nvSpPr>
          <p:cNvPr id="10" name="テキスト ボックス 9"/>
          <p:cNvSpPr txBox="1"/>
          <p:nvPr/>
        </p:nvSpPr>
        <p:spPr>
          <a:xfrm>
            <a:off x="971600" y="5877272"/>
            <a:ext cx="4824536" cy="646331"/>
          </a:xfrm>
          <a:prstGeom prst="rect">
            <a:avLst/>
          </a:prstGeom>
          <a:noFill/>
        </p:spPr>
        <p:txBody>
          <a:bodyPr wrap="square" rtlCol="0">
            <a:spAutoFit/>
          </a:bodyPr>
          <a:lstStyle/>
          <a:p>
            <a:r>
              <a:rPr kumimoji="1" lang="ja-JP" altLang="en-US" sz="3600" dirty="0" smtClean="0"/>
              <a:t>それらをすべて</a:t>
            </a:r>
            <a:r>
              <a:rPr lang="ja-JP" altLang="en-US" sz="3600" dirty="0" smtClean="0"/>
              <a:t>まとめて</a:t>
            </a:r>
            <a:endParaRPr kumimoji="1" lang="ja-JP" altLang="en-US" sz="3600" dirty="0"/>
          </a:p>
        </p:txBody>
      </p:sp>
      <p:pic>
        <p:nvPicPr>
          <p:cNvPr id="4" name="Picture 5" descr="011"/>
          <p:cNvPicPr>
            <a:picLocks noChangeAspect="1" noChangeArrowheads="1"/>
          </p:cNvPicPr>
          <p:nvPr/>
        </p:nvPicPr>
        <p:blipFill>
          <a:blip r:embed="rId2" cstate="print"/>
          <a:srcRect/>
          <a:stretch>
            <a:fillRect/>
          </a:stretch>
        </p:blipFill>
        <p:spPr bwMode="auto">
          <a:xfrm>
            <a:off x="3131840" y="1988840"/>
            <a:ext cx="2520280" cy="1996243"/>
          </a:xfrm>
          <a:prstGeom prst="rect">
            <a:avLst/>
          </a:prstGeom>
          <a:ln>
            <a:noFill/>
          </a:ln>
          <a:effectLst>
            <a:outerShdw blurRad="292100" dist="139700" dir="2700000" algn="tl" rotWithShape="0">
              <a:srgbClr val="333333">
                <a:alpha val="65000"/>
              </a:srgbClr>
            </a:outerShdw>
          </a:effectLst>
        </p:spPr>
      </p:pic>
      <p:sp>
        <p:nvSpPr>
          <p:cNvPr id="11" name="テキスト ボックス 10"/>
          <p:cNvSpPr txBox="1"/>
          <p:nvPr/>
        </p:nvSpPr>
        <p:spPr>
          <a:xfrm>
            <a:off x="395536" y="5301208"/>
            <a:ext cx="5472608" cy="584775"/>
          </a:xfrm>
          <a:prstGeom prst="rect">
            <a:avLst/>
          </a:prstGeom>
          <a:noFill/>
        </p:spPr>
        <p:txBody>
          <a:bodyPr wrap="square" rtlCol="0">
            <a:spAutoFit/>
          </a:bodyPr>
          <a:lstStyle/>
          <a:p>
            <a:r>
              <a:rPr lang="ja-JP" altLang="en-US" sz="3200" dirty="0" smtClean="0"/>
              <a:t>さまざまな動詞が出て来るが</a:t>
            </a:r>
            <a:endParaRPr kumimoji="1" lang="ja-JP" altLang="en-US" sz="3200" dirty="0"/>
          </a:p>
        </p:txBody>
      </p:sp>
      <p:sp>
        <p:nvSpPr>
          <p:cNvPr id="12" name="テキスト ボックス 11"/>
          <p:cNvSpPr txBox="1"/>
          <p:nvPr/>
        </p:nvSpPr>
        <p:spPr>
          <a:xfrm>
            <a:off x="5724128" y="5805264"/>
            <a:ext cx="1728192" cy="707886"/>
          </a:xfrm>
          <a:prstGeom prst="rect">
            <a:avLst/>
          </a:prstGeom>
          <a:solidFill>
            <a:srgbClr val="FFFF66"/>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t>食べる</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0" grpId="0"/>
      <p:bldP spid="11" grpId="0"/>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2411760" y="332656"/>
            <a:ext cx="4608512" cy="769441"/>
          </a:xfrm>
          <a:prstGeom prst="rect">
            <a:avLst/>
          </a:prstGeom>
          <a:solidFill>
            <a:srgbClr val="CCFF99"/>
          </a:solidFill>
          <a:ln w="9525">
            <a:noFill/>
            <a:miter lim="800000"/>
            <a:headEnd/>
            <a:tailEnd/>
          </a:ln>
        </p:spPr>
        <p:txBody>
          <a:bodyPr wrap="square">
            <a:spAutoFit/>
          </a:bodyPr>
          <a:lstStyle/>
          <a:p>
            <a:r>
              <a:rPr lang="ja-JP" altLang="en-US" sz="4400" dirty="0" smtClean="0"/>
              <a:t>　大きな動詞とは</a:t>
            </a:r>
            <a:endParaRPr lang="ja-JP" altLang="en-US" sz="4400" dirty="0"/>
          </a:p>
        </p:txBody>
      </p:sp>
      <p:sp>
        <p:nvSpPr>
          <p:cNvPr id="3" name="テキスト ボックス 2"/>
          <p:cNvSpPr txBox="1"/>
          <p:nvPr/>
        </p:nvSpPr>
        <p:spPr>
          <a:xfrm>
            <a:off x="395536" y="2060848"/>
            <a:ext cx="8496944" cy="1323439"/>
          </a:xfrm>
          <a:prstGeom prst="rect">
            <a:avLst/>
          </a:prstGeom>
          <a:solidFill>
            <a:srgbClr val="FFCC99"/>
          </a:solidFill>
          <a:effectLst>
            <a:glow rad="101600">
              <a:schemeClr val="accent2">
                <a:satMod val="175000"/>
                <a:alpha val="40000"/>
              </a:schemeClr>
            </a:glow>
          </a:effectLst>
        </p:spPr>
        <p:txBody>
          <a:bodyPr wrap="square" rtlCol="0">
            <a:spAutoFit/>
          </a:bodyPr>
          <a:lstStyle/>
          <a:p>
            <a:r>
              <a:rPr kumimoji="1" lang="ja-JP" altLang="en-US" sz="4000" dirty="0" smtClean="0"/>
              <a:t>生活のスクリプト（系列行為）の</a:t>
            </a:r>
            <a:endParaRPr kumimoji="1" lang="en-US" altLang="ja-JP" sz="4000" dirty="0" smtClean="0"/>
          </a:p>
          <a:p>
            <a:r>
              <a:rPr lang="ja-JP" altLang="en-US" sz="4000" dirty="0" smtClean="0"/>
              <a:t>　　　　　　　　　</a:t>
            </a:r>
            <a:r>
              <a:rPr kumimoji="1" lang="ja-JP" altLang="en-US" sz="4000" dirty="0" smtClean="0"/>
              <a:t>タイトルとなるような</a:t>
            </a:r>
            <a:r>
              <a:rPr lang="ja-JP" altLang="en-US" sz="4000" dirty="0" smtClean="0"/>
              <a:t>動詞</a:t>
            </a:r>
            <a:endParaRPr kumimoji="1" lang="ja-JP" altLang="en-US" sz="4000" dirty="0"/>
          </a:p>
        </p:txBody>
      </p:sp>
      <p:sp>
        <p:nvSpPr>
          <p:cNvPr id="4" name="テキスト ボックス 3"/>
          <p:cNvSpPr txBox="1"/>
          <p:nvPr/>
        </p:nvSpPr>
        <p:spPr>
          <a:xfrm>
            <a:off x="1223628" y="1258307"/>
            <a:ext cx="7128792" cy="646331"/>
          </a:xfrm>
          <a:prstGeom prst="rect">
            <a:avLst/>
          </a:prstGeom>
          <a:solidFill>
            <a:srgbClr val="FFD9FF"/>
          </a:solidFill>
          <a:effectLst>
            <a:softEdge rad="63500"/>
          </a:effectLst>
        </p:spPr>
        <p:txBody>
          <a:bodyPr wrap="square" rtlCol="0">
            <a:spAutoFit/>
          </a:bodyPr>
          <a:lstStyle/>
          <a:p>
            <a:r>
              <a:rPr lang="ja-JP" altLang="en-US" sz="3600" dirty="0" smtClean="0"/>
              <a:t>人が大きな目的・意図を持って行う、</a:t>
            </a:r>
            <a:endParaRPr kumimoji="1" lang="ja-JP" altLang="en-US" sz="3600" dirty="0"/>
          </a:p>
        </p:txBody>
      </p:sp>
      <p:sp>
        <p:nvSpPr>
          <p:cNvPr id="5" name="テキスト ボックス 4"/>
          <p:cNvSpPr txBox="1"/>
          <p:nvPr/>
        </p:nvSpPr>
        <p:spPr>
          <a:xfrm>
            <a:off x="899592" y="3573016"/>
            <a:ext cx="1728192" cy="646331"/>
          </a:xfrm>
          <a:prstGeom prst="rect">
            <a:avLst/>
          </a:prstGeom>
          <a:noFill/>
        </p:spPr>
        <p:txBody>
          <a:bodyPr wrap="square" rtlCol="0">
            <a:spAutoFit/>
          </a:bodyPr>
          <a:lstStyle/>
          <a:p>
            <a:r>
              <a:rPr lang="ja-JP" altLang="en-US" sz="3600" dirty="0" smtClean="0"/>
              <a:t>食べる</a:t>
            </a:r>
            <a:endParaRPr kumimoji="1" lang="ja-JP" altLang="en-US" sz="3600" dirty="0"/>
          </a:p>
        </p:txBody>
      </p:sp>
      <p:sp>
        <p:nvSpPr>
          <p:cNvPr id="6" name="テキスト ボックス 5"/>
          <p:cNvSpPr txBox="1"/>
          <p:nvPr/>
        </p:nvSpPr>
        <p:spPr>
          <a:xfrm>
            <a:off x="2771800" y="3501008"/>
            <a:ext cx="1584176" cy="707886"/>
          </a:xfrm>
          <a:prstGeom prst="rect">
            <a:avLst/>
          </a:prstGeom>
          <a:noFill/>
        </p:spPr>
        <p:txBody>
          <a:bodyPr wrap="square" rtlCol="0">
            <a:spAutoFit/>
          </a:bodyPr>
          <a:lstStyle/>
          <a:p>
            <a:r>
              <a:rPr lang="ja-JP" altLang="en-US" sz="4000" dirty="0" smtClean="0"/>
              <a:t>　</a:t>
            </a:r>
            <a:r>
              <a:rPr lang="ja-JP" altLang="en-US" sz="3600" dirty="0" smtClean="0"/>
              <a:t>行く</a:t>
            </a:r>
            <a:endParaRPr kumimoji="1" lang="ja-JP" altLang="en-US" sz="3600" dirty="0"/>
          </a:p>
        </p:txBody>
      </p:sp>
      <p:pic>
        <p:nvPicPr>
          <p:cNvPr id="8" name="Picture 4" descr="005"/>
          <p:cNvPicPr>
            <a:picLocks noChangeAspect="1" noChangeArrowheads="1"/>
          </p:cNvPicPr>
          <p:nvPr/>
        </p:nvPicPr>
        <p:blipFill>
          <a:blip r:embed="rId2" cstate="print"/>
          <a:srcRect/>
          <a:stretch>
            <a:fillRect/>
          </a:stretch>
        </p:blipFill>
        <p:spPr bwMode="auto">
          <a:xfrm>
            <a:off x="6660232" y="4149080"/>
            <a:ext cx="1872208" cy="15121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9" name="Picture 5" descr="011"/>
          <p:cNvPicPr>
            <a:picLocks noChangeAspect="1" noChangeArrowheads="1"/>
          </p:cNvPicPr>
          <p:nvPr/>
        </p:nvPicPr>
        <p:blipFill>
          <a:blip r:embed="rId3" cstate="print"/>
          <a:srcRect/>
          <a:stretch>
            <a:fillRect/>
          </a:stretch>
        </p:blipFill>
        <p:spPr bwMode="auto">
          <a:xfrm>
            <a:off x="683568" y="4149080"/>
            <a:ext cx="1780666" cy="15121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 name="Picture 6" descr="014"/>
          <p:cNvPicPr>
            <a:picLocks noChangeAspect="1" noChangeArrowheads="1"/>
          </p:cNvPicPr>
          <p:nvPr/>
        </p:nvPicPr>
        <p:blipFill>
          <a:blip r:embed="rId4" cstate="print"/>
          <a:srcRect/>
          <a:stretch>
            <a:fillRect/>
          </a:stretch>
        </p:blipFill>
        <p:spPr bwMode="auto">
          <a:xfrm>
            <a:off x="4644008" y="4149080"/>
            <a:ext cx="1872208" cy="15121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1" name="テキスト ボックス 10"/>
          <p:cNvSpPr txBox="1"/>
          <p:nvPr/>
        </p:nvSpPr>
        <p:spPr>
          <a:xfrm>
            <a:off x="4788024" y="3573016"/>
            <a:ext cx="1728192" cy="646331"/>
          </a:xfrm>
          <a:prstGeom prst="rect">
            <a:avLst/>
          </a:prstGeom>
          <a:noFill/>
        </p:spPr>
        <p:txBody>
          <a:bodyPr wrap="square" rtlCol="0">
            <a:spAutoFit/>
          </a:bodyPr>
          <a:lstStyle/>
          <a:p>
            <a:r>
              <a:rPr lang="ja-JP" altLang="en-US" sz="3600" dirty="0" smtClean="0"/>
              <a:t>　寝る</a:t>
            </a:r>
            <a:endParaRPr kumimoji="1" lang="ja-JP" altLang="en-US" sz="3600" dirty="0"/>
          </a:p>
        </p:txBody>
      </p:sp>
      <p:sp>
        <p:nvSpPr>
          <p:cNvPr id="12" name="テキスト ボックス 11"/>
          <p:cNvSpPr txBox="1"/>
          <p:nvPr/>
        </p:nvSpPr>
        <p:spPr>
          <a:xfrm>
            <a:off x="6804248" y="3501008"/>
            <a:ext cx="1440160" cy="707886"/>
          </a:xfrm>
          <a:prstGeom prst="rect">
            <a:avLst/>
          </a:prstGeom>
          <a:noFill/>
        </p:spPr>
        <p:txBody>
          <a:bodyPr wrap="square" rtlCol="0">
            <a:spAutoFit/>
          </a:bodyPr>
          <a:lstStyle/>
          <a:p>
            <a:r>
              <a:rPr lang="ja-JP" altLang="en-US" sz="4000" dirty="0" smtClean="0"/>
              <a:t>　</a:t>
            </a:r>
            <a:r>
              <a:rPr lang="ja-JP" altLang="en-US" sz="3600" dirty="0" smtClean="0"/>
              <a:t>書く</a:t>
            </a:r>
            <a:endParaRPr kumimoji="1" lang="ja-JP" altLang="en-US" sz="3600" dirty="0"/>
          </a:p>
        </p:txBody>
      </p:sp>
      <p:pic>
        <p:nvPicPr>
          <p:cNvPr id="7" name="図 6"/>
          <p:cNvPicPr>
            <a:picLocks noChangeAspect="1"/>
          </p:cNvPicPr>
          <p:nvPr/>
        </p:nvPicPr>
        <p:blipFill>
          <a:blip r:embed="rId5" cstate="print"/>
          <a:stretch>
            <a:fillRect/>
          </a:stretch>
        </p:blipFill>
        <p:spPr>
          <a:xfrm>
            <a:off x="2665456" y="4149080"/>
            <a:ext cx="1813922" cy="1512168"/>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3573016"/>
            <a:ext cx="8640960" cy="30243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a:spLocks noChangeArrowheads="1"/>
          </p:cNvSpPr>
          <p:nvPr/>
        </p:nvSpPr>
        <p:spPr bwMode="auto">
          <a:xfrm>
            <a:off x="251520" y="260648"/>
            <a:ext cx="5688632" cy="646331"/>
          </a:xfrm>
          <a:prstGeom prst="rect">
            <a:avLst/>
          </a:prstGeom>
          <a:solidFill>
            <a:schemeClr val="accent3"/>
          </a:solidFill>
          <a:ln w="9525">
            <a:noFill/>
            <a:miter lim="800000"/>
            <a:headEnd/>
            <a:tailEnd/>
          </a:ln>
        </p:spPr>
        <p:txBody>
          <a:bodyPr wrap="square">
            <a:spAutoFit/>
          </a:bodyPr>
          <a:lstStyle/>
          <a:p>
            <a:r>
              <a:rPr lang="ja-JP" altLang="en-US" sz="3600" dirty="0" smtClean="0"/>
              <a:t>これらの「大きな動詞」は</a:t>
            </a:r>
            <a:endParaRPr lang="ja-JP" altLang="en-US" sz="3600" dirty="0"/>
          </a:p>
        </p:txBody>
      </p:sp>
      <p:sp>
        <p:nvSpPr>
          <p:cNvPr id="3" name="テキスト ボックス 2"/>
          <p:cNvSpPr txBox="1">
            <a:spLocks noChangeArrowheads="1"/>
          </p:cNvSpPr>
          <p:nvPr/>
        </p:nvSpPr>
        <p:spPr bwMode="auto">
          <a:xfrm>
            <a:off x="395536" y="2204864"/>
            <a:ext cx="8424936" cy="1323439"/>
          </a:xfrm>
          <a:prstGeom prst="rect">
            <a:avLst/>
          </a:prstGeom>
          <a:noFill/>
          <a:ln w="9525">
            <a:noFill/>
            <a:miter lim="800000"/>
            <a:headEnd/>
            <a:tailEnd/>
          </a:ln>
        </p:spPr>
        <p:txBody>
          <a:bodyPr wrap="square">
            <a:spAutoFit/>
          </a:bodyPr>
          <a:lstStyle/>
          <a:p>
            <a:r>
              <a:rPr lang="ja-JP" altLang="en-US" sz="4000" dirty="0" smtClean="0"/>
              <a:t>では、生活と学習の中で、</a:t>
            </a:r>
            <a:endParaRPr lang="en-US" altLang="ja-JP" sz="4000" dirty="0" smtClean="0"/>
          </a:p>
          <a:p>
            <a:r>
              <a:rPr lang="ja-JP" altLang="en-US" sz="4000" dirty="0" smtClean="0"/>
              <a:t>　　　　　　　　大きな動詞を覚えたら・・・</a:t>
            </a:r>
            <a:endParaRPr lang="ja-JP" altLang="en-US" sz="4000" dirty="0"/>
          </a:p>
        </p:txBody>
      </p:sp>
      <p:sp>
        <p:nvSpPr>
          <p:cNvPr id="4" name="テキスト ボックス 3"/>
          <p:cNvSpPr txBox="1">
            <a:spLocks noChangeArrowheads="1"/>
          </p:cNvSpPr>
          <p:nvPr/>
        </p:nvSpPr>
        <p:spPr bwMode="auto">
          <a:xfrm>
            <a:off x="539552" y="3717032"/>
            <a:ext cx="7992888" cy="1323439"/>
          </a:xfrm>
          <a:prstGeom prst="rect">
            <a:avLst/>
          </a:prstGeom>
          <a:solidFill>
            <a:schemeClr val="bg1"/>
          </a:solidFill>
          <a:ln w="9525">
            <a:noFill/>
            <a:miter lim="800000"/>
            <a:headEnd/>
            <a:tailEnd/>
          </a:ln>
          <a:effectLst>
            <a:softEdge rad="63500"/>
          </a:effectLst>
        </p:spPr>
        <p:txBody>
          <a:bodyPr wrap="square">
            <a:spAutoFit/>
          </a:bodyPr>
          <a:lstStyle/>
          <a:p>
            <a:r>
              <a:rPr lang="ja-JP" altLang="en-US" sz="4000" dirty="0" smtClean="0"/>
              <a:t>もっと意味するところの難しい</a:t>
            </a:r>
            <a:endParaRPr lang="en-US" altLang="ja-JP" sz="4000" dirty="0" smtClean="0"/>
          </a:p>
          <a:p>
            <a:r>
              <a:rPr lang="ja-JP" altLang="en-US" sz="4000" dirty="0" smtClean="0"/>
              <a:t>　動詞はどのように覚えるのだろうか</a:t>
            </a:r>
            <a:endParaRPr lang="ja-JP" altLang="en-US" sz="4000" dirty="0"/>
          </a:p>
        </p:txBody>
      </p:sp>
      <p:sp>
        <p:nvSpPr>
          <p:cNvPr id="5" name="テキスト ボックス 4"/>
          <p:cNvSpPr txBox="1">
            <a:spLocks noChangeArrowheads="1"/>
          </p:cNvSpPr>
          <p:nvPr/>
        </p:nvSpPr>
        <p:spPr bwMode="auto">
          <a:xfrm>
            <a:off x="539552" y="5085184"/>
            <a:ext cx="7992888" cy="1323439"/>
          </a:xfrm>
          <a:prstGeom prst="rect">
            <a:avLst/>
          </a:prstGeom>
          <a:solidFill>
            <a:schemeClr val="bg1"/>
          </a:solidFill>
          <a:ln w="9525">
            <a:noFill/>
            <a:miter lim="800000"/>
            <a:headEnd/>
            <a:tailEnd/>
          </a:ln>
          <a:effectLst>
            <a:softEdge rad="63500"/>
          </a:effectLst>
        </p:spPr>
        <p:txBody>
          <a:bodyPr wrap="square">
            <a:spAutoFit/>
          </a:bodyPr>
          <a:lstStyle/>
          <a:p>
            <a:r>
              <a:rPr lang="ja-JP" altLang="en-US" sz="4000" dirty="0" smtClean="0"/>
              <a:t>また、どのように</a:t>
            </a:r>
            <a:endParaRPr lang="en-US" altLang="ja-JP" sz="4000" dirty="0" smtClean="0"/>
          </a:p>
          <a:p>
            <a:r>
              <a:rPr lang="ja-JP" altLang="en-US" sz="4000" dirty="0" smtClean="0"/>
              <a:t>　　　学習して行けばいいのだろうか</a:t>
            </a:r>
            <a:endParaRPr lang="ja-JP" altLang="en-US" sz="4000" dirty="0"/>
          </a:p>
        </p:txBody>
      </p:sp>
      <p:sp>
        <p:nvSpPr>
          <p:cNvPr id="7" name="テキスト ボックス 6"/>
          <p:cNvSpPr txBox="1"/>
          <p:nvPr/>
        </p:nvSpPr>
        <p:spPr>
          <a:xfrm>
            <a:off x="323528" y="908720"/>
            <a:ext cx="8568952" cy="1323439"/>
          </a:xfrm>
          <a:prstGeom prst="rect">
            <a:avLst/>
          </a:prstGeom>
          <a:solidFill>
            <a:srgbClr val="CCFF99"/>
          </a:solidFill>
        </p:spPr>
        <p:txBody>
          <a:bodyPr wrap="square" rtlCol="0">
            <a:spAutoFit/>
          </a:bodyPr>
          <a:lstStyle/>
          <a:p>
            <a:r>
              <a:rPr lang="ja-JP" altLang="en-US" sz="4000" dirty="0" smtClean="0"/>
              <a:t>まとまりの強い名詞的な動詞</a:t>
            </a:r>
            <a:endParaRPr lang="en-US" altLang="ja-JP" sz="4000" dirty="0" smtClean="0"/>
          </a:p>
          <a:p>
            <a:r>
              <a:rPr lang="ja-JP" altLang="en-US" sz="4000" dirty="0" smtClean="0"/>
              <a:t>　　　　　　　　　　と言えるかもしれない</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animBg="1"/>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11560" y="2348880"/>
            <a:ext cx="7704856" cy="1800200"/>
          </a:xfrm>
          <a:prstGeom prst="roundRect">
            <a:avLst/>
          </a:prstGeom>
          <a:solidFill>
            <a:srgbClr val="FFFF00">
              <a:alpha val="38824"/>
            </a:srgbClr>
          </a:solidFill>
          <a:ln w="161925">
            <a:solidFill>
              <a:schemeClr val="accent2"/>
            </a:solidFill>
          </a:ln>
          <a:effectLst>
            <a:glow rad="228600">
              <a:schemeClr val="accent3">
                <a:lumMod val="8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7200" dirty="0">
                <a:solidFill>
                  <a:schemeClr val="accent4"/>
                </a:solidFill>
              </a:rPr>
              <a:t>　　　　　コア</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テキスト ボックス 3"/>
          <p:cNvSpPr txBox="1">
            <a:spLocks noChangeArrowheads="1"/>
          </p:cNvSpPr>
          <p:nvPr/>
        </p:nvSpPr>
        <p:spPr bwMode="auto">
          <a:xfrm>
            <a:off x="2123728" y="188640"/>
            <a:ext cx="5040560" cy="830263"/>
          </a:xfrm>
          <a:prstGeom prst="rect">
            <a:avLst/>
          </a:prstGeom>
          <a:solidFill>
            <a:srgbClr val="99FFCC"/>
          </a:solidFill>
          <a:ln w="9525">
            <a:noFill/>
            <a:miter lim="800000"/>
            <a:headEnd/>
            <a:tailEnd/>
          </a:ln>
          <a:effectLst>
            <a:outerShdw blurRad="50800" dist="63500" dir="5400000" algn="t" rotWithShape="0">
              <a:srgbClr val="FFFF00">
                <a:alpha val="40000"/>
              </a:srgbClr>
            </a:outerShdw>
            <a:softEdge rad="127000"/>
          </a:effectLst>
        </p:spPr>
        <p:txBody>
          <a:bodyPr wrap="square">
            <a:spAutoFit/>
          </a:bodyPr>
          <a:lstStyle/>
          <a:p>
            <a:pPr eaLnBrk="1" hangingPunct="1"/>
            <a:r>
              <a:rPr lang="ja-JP" altLang="en-US" sz="4800"/>
              <a:t>　「コア」とは何か</a:t>
            </a:r>
          </a:p>
        </p:txBody>
      </p:sp>
      <p:sp>
        <p:nvSpPr>
          <p:cNvPr id="110595" name="テキスト ボックス 4"/>
          <p:cNvSpPr txBox="1">
            <a:spLocks noChangeArrowheads="1"/>
          </p:cNvSpPr>
          <p:nvPr/>
        </p:nvSpPr>
        <p:spPr bwMode="auto">
          <a:xfrm>
            <a:off x="251520" y="1196752"/>
            <a:ext cx="8568680" cy="707886"/>
          </a:xfrm>
          <a:prstGeom prst="rect">
            <a:avLst/>
          </a:prstGeom>
          <a:solidFill>
            <a:srgbClr val="FFCCFF"/>
          </a:solidFill>
          <a:ln w="9525">
            <a:noFill/>
            <a:miter lim="800000"/>
            <a:headEnd/>
            <a:tailEnd/>
          </a:ln>
          <a:effectLst>
            <a:softEdge rad="127000"/>
          </a:effectLst>
        </p:spPr>
        <p:txBody>
          <a:bodyPr>
            <a:spAutoFit/>
          </a:bodyPr>
          <a:lstStyle/>
          <a:p>
            <a:pPr eaLnBrk="1" hangingPunct="1">
              <a:defRPr/>
            </a:pPr>
            <a:r>
              <a:rPr lang="ja-JP" altLang="en-US" sz="4000" dirty="0">
                <a:ea typeface="ＭＳ Ｐゴシック" panose="020B0600070205080204" pitchFamily="50" charset="-128"/>
              </a:rPr>
              <a:t>それぞれの単語における本質的な意味</a:t>
            </a:r>
          </a:p>
        </p:txBody>
      </p:sp>
      <p:sp>
        <p:nvSpPr>
          <p:cNvPr id="7" name="テキスト ボックス 5"/>
          <p:cNvSpPr txBox="1">
            <a:spLocks noChangeArrowheads="1"/>
          </p:cNvSpPr>
          <p:nvPr/>
        </p:nvSpPr>
        <p:spPr bwMode="auto">
          <a:xfrm>
            <a:off x="755576" y="1916832"/>
            <a:ext cx="7621478" cy="523220"/>
          </a:xfrm>
          <a:prstGeom prst="rect">
            <a:avLst/>
          </a:prstGeom>
          <a:solidFill>
            <a:schemeClr val="bg1"/>
          </a:solidFill>
          <a:ln w="9525">
            <a:noFill/>
            <a:miter lim="800000"/>
            <a:headEnd/>
            <a:tailEnd/>
          </a:ln>
        </p:spPr>
        <p:txBody>
          <a:bodyPr wrap="square">
            <a:spAutoFit/>
          </a:bodyPr>
          <a:lstStyle/>
          <a:p>
            <a:pPr eaLnBrk="1" hangingPunct="1"/>
            <a:r>
              <a:rPr lang="en-US" altLang="ja-JP" sz="2800" dirty="0"/>
              <a:t>※</a:t>
            </a:r>
            <a:r>
              <a:rPr lang="ja-JP" altLang="en-US" sz="2800" dirty="0"/>
              <a:t>主に英語教育の中で提唱されている用語・理論</a:t>
            </a:r>
          </a:p>
        </p:txBody>
      </p:sp>
      <p:sp>
        <p:nvSpPr>
          <p:cNvPr id="8" name="テキスト ボックス 7"/>
          <p:cNvSpPr txBox="1"/>
          <p:nvPr/>
        </p:nvSpPr>
        <p:spPr>
          <a:xfrm>
            <a:off x="323528" y="2564904"/>
            <a:ext cx="8568952" cy="1323439"/>
          </a:xfrm>
          <a:prstGeom prst="rect">
            <a:avLst/>
          </a:prstGeom>
          <a:solidFill>
            <a:schemeClr val="bg1">
              <a:lumMod val="95000"/>
            </a:schemeClr>
          </a:solidFill>
        </p:spPr>
        <p:txBody>
          <a:bodyPr wrap="square" rtlCol="0">
            <a:spAutoFit/>
          </a:bodyPr>
          <a:lstStyle/>
          <a:p>
            <a:r>
              <a:rPr lang="ja-JP" altLang="en-US" sz="4000" dirty="0" smtClean="0">
                <a:solidFill>
                  <a:schemeClr val="accent4"/>
                </a:solidFill>
              </a:rPr>
              <a:t>名詞にも動詞にも助詞にも</a:t>
            </a:r>
            <a:endParaRPr lang="en-US" altLang="ja-JP" sz="4000" dirty="0" smtClean="0">
              <a:solidFill>
                <a:schemeClr val="accent4"/>
              </a:solidFill>
            </a:endParaRPr>
          </a:p>
          <a:p>
            <a:r>
              <a:rPr lang="ja-JP" altLang="en-US" sz="4000" dirty="0" smtClean="0">
                <a:solidFill>
                  <a:schemeClr val="accent4"/>
                </a:solidFill>
              </a:rPr>
              <a:t>　　　　　　　　　　コアがあると言われる</a:t>
            </a:r>
            <a:endParaRPr kumimoji="1" lang="ja-JP" altLang="en-US" sz="4000" dirty="0">
              <a:solidFill>
                <a:schemeClr val="accent4"/>
              </a:solidFill>
            </a:endParaRPr>
          </a:p>
        </p:txBody>
      </p:sp>
      <p:sp>
        <p:nvSpPr>
          <p:cNvPr id="9" name="角丸四角形 8"/>
          <p:cNvSpPr/>
          <p:nvPr/>
        </p:nvSpPr>
        <p:spPr>
          <a:xfrm>
            <a:off x="1547664" y="4149080"/>
            <a:ext cx="2088232" cy="504056"/>
          </a:xfrm>
          <a:prstGeom prst="roundRect">
            <a:avLst/>
          </a:prstGeom>
          <a:solidFill>
            <a:srgbClr val="CCFF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使い方Ａ</a:t>
            </a:r>
            <a:endParaRPr kumimoji="1" lang="ja-JP" altLang="en-US" sz="2800" dirty="0">
              <a:solidFill>
                <a:schemeClr val="accent4"/>
              </a:solidFill>
            </a:endParaRPr>
          </a:p>
        </p:txBody>
      </p:sp>
      <p:sp>
        <p:nvSpPr>
          <p:cNvPr id="10" name="角丸四角形 9"/>
          <p:cNvSpPr/>
          <p:nvPr/>
        </p:nvSpPr>
        <p:spPr>
          <a:xfrm>
            <a:off x="5724128" y="4149080"/>
            <a:ext cx="2088232" cy="504056"/>
          </a:xfrm>
          <a:prstGeom prst="roundRect">
            <a:avLst/>
          </a:prstGeom>
          <a:solidFill>
            <a:srgbClr val="CCFF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使い方Ｂ</a:t>
            </a:r>
            <a:endParaRPr kumimoji="1" lang="ja-JP" altLang="en-US" sz="2800" dirty="0">
              <a:solidFill>
                <a:schemeClr val="accent4"/>
              </a:solidFill>
            </a:endParaRPr>
          </a:p>
        </p:txBody>
      </p:sp>
      <p:sp>
        <p:nvSpPr>
          <p:cNvPr id="11" name="角丸四角形 10"/>
          <p:cNvSpPr/>
          <p:nvPr/>
        </p:nvSpPr>
        <p:spPr>
          <a:xfrm>
            <a:off x="1547664" y="5157192"/>
            <a:ext cx="2088232" cy="504056"/>
          </a:xfrm>
          <a:prstGeom prst="roundRect">
            <a:avLst/>
          </a:prstGeom>
          <a:solidFill>
            <a:srgbClr val="CCFF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使い方Ｃ</a:t>
            </a:r>
            <a:endParaRPr kumimoji="1" lang="ja-JP" altLang="en-US" sz="2800" dirty="0">
              <a:solidFill>
                <a:schemeClr val="accent4"/>
              </a:solidFill>
            </a:endParaRPr>
          </a:p>
        </p:txBody>
      </p:sp>
      <p:sp>
        <p:nvSpPr>
          <p:cNvPr id="12" name="角丸四角形 11"/>
          <p:cNvSpPr/>
          <p:nvPr/>
        </p:nvSpPr>
        <p:spPr>
          <a:xfrm>
            <a:off x="5724128" y="5157192"/>
            <a:ext cx="2088232" cy="504056"/>
          </a:xfrm>
          <a:prstGeom prst="roundRect">
            <a:avLst/>
          </a:prstGeom>
          <a:solidFill>
            <a:srgbClr val="CCFF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solidFill>
              </a:rPr>
              <a:t>使い方Ｄ</a:t>
            </a:r>
            <a:endParaRPr kumimoji="1" lang="ja-JP" altLang="en-US" sz="2800" dirty="0">
              <a:solidFill>
                <a:schemeClr val="accent4"/>
              </a:solidFill>
            </a:endParaRPr>
          </a:p>
        </p:txBody>
      </p:sp>
      <p:cxnSp>
        <p:nvCxnSpPr>
          <p:cNvPr id="13" name="直線矢印コネクタ 12"/>
          <p:cNvCxnSpPr>
            <a:endCxn id="10" idx="1"/>
          </p:cNvCxnSpPr>
          <p:nvPr/>
        </p:nvCxnSpPr>
        <p:spPr>
          <a:xfrm flipV="1">
            <a:off x="5220072" y="4401108"/>
            <a:ext cx="504056" cy="18002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043608" y="5949280"/>
            <a:ext cx="7525344" cy="646331"/>
          </a:xfrm>
          <a:prstGeom prst="rect">
            <a:avLst/>
          </a:prstGeom>
          <a:solidFill>
            <a:srgbClr val="FFFF66"/>
          </a:solidFill>
          <a:effectLst>
            <a:softEdge rad="63500"/>
          </a:effectLst>
        </p:spPr>
        <p:txBody>
          <a:bodyPr wrap="square" rtlCol="0">
            <a:spAutoFit/>
          </a:bodyPr>
          <a:lstStyle/>
          <a:p>
            <a:r>
              <a:rPr lang="ja-JP" altLang="en-US" sz="3600" dirty="0" smtClean="0">
                <a:solidFill>
                  <a:schemeClr val="accent4"/>
                </a:solidFill>
              </a:rPr>
              <a:t>コアから様々な使い方が派生して行く</a:t>
            </a:r>
            <a:endParaRPr kumimoji="1" lang="ja-JP" altLang="en-US" sz="3600" dirty="0">
              <a:solidFill>
                <a:schemeClr val="accent4"/>
              </a:solidFill>
            </a:endParaRPr>
          </a:p>
        </p:txBody>
      </p:sp>
      <p:cxnSp>
        <p:nvCxnSpPr>
          <p:cNvPr id="15" name="直線矢印コネクタ 14"/>
          <p:cNvCxnSpPr/>
          <p:nvPr/>
        </p:nvCxnSpPr>
        <p:spPr>
          <a:xfrm flipH="1">
            <a:off x="3635896" y="5301208"/>
            <a:ext cx="432048" cy="21602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3635896" y="4293096"/>
            <a:ext cx="488393" cy="25127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148064" y="5265204"/>
            <a:ext cx="576064" cy="14401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3923928" y="4365104"/>
            <a:ext cx="1368152" cy="1224136"/>
          </a:xfrm>
          <a:prstGeom prst="ellipse">
            <a:avLst/>
          </a:prstGeom>
          <a:solidFill>
            <a:srgbClr val="FFCC99"/>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accent4"/>
                </a:solidFill>
              </a:rPr>
              <a:t>コア</a:t>
            </a:r>
            <a:endParaRPr kumimoji="1" lang="ja-JP" altLang="en-US" sz="32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ssolve">
                                      <p:cBhvr>
                                        <p:cTn id="7" dur="500"/>
                                        <p:tgtEl>
                                          <p:spTgt spid="1105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21184" y="112360"/>
            <a:ext cx="3168352" cy="830997"/>
          </a:xfrm>
          <a:prstGeom prst="rect">
            <a:avLst/>
          </a:prstGeom>
          <a:solidFill>
            <a:srgbClr val="FFFF66"/>
          </a:solidFill>
          <a:effectLst>
            <a:outerShdw blurRad="50800" dist="38100" dir="2700000" algn="tl" rotWithShape="0">
              <a:prstClr val="black">
                <a:alpha val="40000"/>
              </a:prstClr>
            </a:outerShdw>
          </a:effectLst>
        </p:spPr>
        <p:txBody>
          <a:bodyPr wrap="square" rtlCol="0">
            <a:spAutoFit/>
          </a:bodyPr>
          <a:lstStyle/>
          <a:p>
            <a:r>
              <a:rPr lang="ja-JP" altLang="en-US" sz="4800" dirty="0" smtClean="0">
                <a:solidFill>
                  <a:schemeClr val="accent4"/>
                </a:solidFill>
              </a:rPr>
              <a:t>名詞のコア</a:t>
            </a:r>
            <a:endParaRPr kumimoji="1" lang="ja-JP" altLang="en-US" sz="4800" dirty="0">
              <a:solidFill>
                <a:schemeClr val="accent4"/>
              </a:solidFill>
            </a:endParaRPr>
          </a:p>
        </p:txBody>
      </p:sp>
      <p:sp>
        <p:nvSpPr>
          <p:cNvPr id="3" name="テキスト ボックス 2"/>
          <p:cNvSpPr txBox="1"/>
          <p:nvPr/>
        </p:nvSpPr>
        <p:spPr>
          <a:xfrm>
            <a:off x="2571016" y="1048544"/>
            <a:ext cx="4248472" cy="830997"/>
          </a:xfrm>
          <a:prstGeom prst="rect">
            <a:avLst/>
          </a:prstGeom>
          <a:solidFill>
            <a:schemeClr val="bg1"/>
          </a:solidFill>
          <a:ln>
            <a:solidFill>
              <a:schemeClr val="tx1"/>
            </a:solidFill>
          </a:ln>
        </p:spPr>
        <p:txBody>
          <a:bodyPr wrap="square" rtlCol="0">
            <a:spAutoFit/>
          </a:bodyPr>
          <a:lstStyle/>
          <a:p>
            <a:r>
              <a:rPr lang="ja-JP" altLang="en-US" sz="4800" dirty="0" smtClean="0">
                <a:solidFill>
                  <a:schemeClr val="accent4"/>
                </a:solidFill>
              </a:rPr>
              <a:t>英語の　</a:t>
            </a:r>
            <a:r>
              <a:rPr lang="ja-JP" altLang="en-US" sz="4800" b="1" dirty="0" smtClean="0">
                <a:solidFill>
                  <a:srgbClr val="002060"/>
                </a:solidFill>
              </a:rPr>
              <a:t>ｇａｍｅ</a:t>
            </a:r>
            <a:endParaRPr kumimoji="1" lang="ja-JP" altLang="en-US" sz="4800" b="1" dirty="0">
              <a:solidFill>
                <a:srgbClr val="002060"/>
              </a:solidFill>
            </a:endParaRPr>
          </a:p>
        </p:txBody>
      </p:sp>
      <p:sp>
        <p:nvSpPr>
          <p:cNvPr id="5" name="テキスト ボックス 4"/>
          <p:cNvSpPr txBox="1"/>
          <p:nvPr/>
        </p:nvSpPr>
        <p:spPr>
          <a:xfrm>
            <a:off x="179512" y="2780928"/>
            <a:ext cx="4320480" cy="707886"/>
          </a:xfrm>
          <a:prstGeom prst="rect">
            <a:avLst/>
          </a:prstGeom>
          <a:solidFill>
            <a:schemeClr val="bg1"/>
          </a:solidFill>
          <a:ln>
            <a:noFill/>
          </a:ln>
        </p:spPr>
        <p:txBody>
          <a:bodyPr wrap="square" rtlCol="0">
            <a:spAutoFit/>
          </a:bodyPr>
          <a:lstStyle/>
          <a:p>
            <a:r>
              <a:rPr lang="ja-JP" altLang="en-US" sz="4000" dirty="0" smtClean="0">
                <a:solidFill>
                  <a:srgbClr val="FF0000"/>
                </a:solidFill>
              </a:rPr>
              <a:t>●</a:t>
            </a:r>
            <a:r>
              <a:rPr lang="ja-JP" altLang="en-US" sz="4000" dirty="0" smtClean="0">
                <a:solidFill>
                  <a:schemeClr val="accent4"/>
                </a:solidFill>
              </a:rPr>
              <a:t>試合、競技</a:t>
            </a:r>
            <a:endParaRPr kumimoji="1" lang="ja-JP" altLang="en-US" sz="4000" dirty="0">
              <a:solidFill>
                <a:schemeClr val="accent4"/>
              </a:solidFill>
            </a:endParaRPr>
          </a:p>
        </p:txBody>
      </p:sp>
      <p:sp>
        <p:nvSpPr>
          <p:cNvPr id="6" name="テキスト ボックス 5"/>
          <p:cNvSpPr txBox="1"/>
          <p:nvPr/>
        </p:nvSpPr>
        <p:spPr>
          <a:xfrm>
            <a:off x="179512" y="3501008"/>
            <a:ext cx="4320480" cy="707886"/>
          </a:xfrm>
          <a:prstGeom prst="rect">
            <a:avLst/>
          </a:prstGeom>
          <a:solidFill>
            <a:schemeClr val="bg1"/>
          </a:solidFill>
          <a:ln>
            <a:noFill/>
          </a:ln>
        </p:spPr>
        <p:txBody>
          <a:bodyPr wrap="square" rtlCol="0">
            <a:spAutoFit/>
          </a:bodyPr>
          <a:lstStyle/>
          <a:p>
            <a:r>
              <a:rPr lang="ja-JP" altLang="en-US" sz="4000" dirty="0" smtClean="0">
                <a:solidFill>
                  <a:srgbClr val="FF0000"/>
                </a:solidFill>
              </a:rPr>
              <a:t>●</a:t>
            </a:r>
            <a:r>
              <a:rPr lang="ja-JP" altLang="en-US" sz="4000" dirty="0" smtClean="0">
                <a:solidFill>
                  <a:schemeClr val="accent4"/>
                </a:solidFill>
              </a:rPr>
              <a:t>猟の獲物</a:t>
            </a:r>
            <a:endParaRPr kumimoji="1" lang="ja-JP" altLang="en-US" sz="4000" dirty="0">
              <a:solidFill>
                <a:schemeClr val="accent4"/>
              </a:solidFill>
            </a:endParaRPr>
          </a:p>
        </p:txBody>
      </p:sp>
      <p:sp>
        <p:nvSpPr>
          <p:cNvPr id="7" name="テキスト ボックス 6"/>
          <p:cNvSpPr txBox="1"/>
          <p:nvPr/>
        </p:nvSpPr>
        <p:spPr>
          <a:xfrm>
            <a:off x="179512" y="4221088"/>
            <a:ext cx="4248472" cy="707886"/>
          </a:xfrm>
          <a:prstGeom prst="rect">
            <a:avLst/>
          </a:prstGeom>
          <a:solidFill>
            <a:schemeClr val="bg1"/>
          </a:solidFill>
          <a:ln>
            <a:noFill/>
          </a:ln>
        </p:spPr>
        <p:txBody>
          <a:bodyPr wrap="square" rtlCol="0">
            <a:spAutoFit/>
          </a:bodyPr>
          <a:lstStyle/>
          <a:p>
            <a:r>
              <a:rPr lang="ja-JP" altLang="en-US" sz="4000" dirty="0" smtClean="0">
                <a:solidFill>
                  <a:srgbClr val="FF0000"/>
                </a:solidFill>
              </a:rPr>
              <a:t>●</a:t>
            </a:r>
            <a:r>
              <a:rPr lang="ja-JP" altLang="en-US" sz="4000" dirty="0" smtClean="0">
                <a:solidFill>
                  <a:schemeClr val="accent4"/>
                </a:solidFill>
              </a:rPr>
              <a:t>計略</a:t>
            </a:r>
            <a:endParaRPr kumimoji="1" lang="ja-JP" altLang="en-US" sz="4000" dirty="0">
              <a:solidFill>
                <a:schemeClr val="accent4"/>
              </a:solidFill>
            </a:endParaRPr>
          </a:p>
        </p:txBody>
      </p:sp>
      <p:sp>
        <p:nvSpPr>
          <p:cNvPr id="10" name="テキスト ボックス 9"/>
          <p:cNvSpPr txBox="1"/>
          <p:nvPr/>
        </p:nvSpPr>
        <p:spPr>
          <a:xfrm>
            <a:off x="215008" y="2060848"/>
            <a:ext cx="4104456" cy="707886"/>
          </a:xfrm>
          <a:prstGeom prst="rect">
            <a:avLst/>
          </a:prstGeom>
          <a:solidFill>
            <a:schemeClr val="bg1"/>
          </a:solidFill>
          <a:ln>
            <a:noFill/>
          </a:ln>
        </p:spPr>
        <p:txBody>
          <a:bodyPr wrap="square" rtlCol="0">
            <a:spAutoFit/>
          </a:bodyPr>
          <a:lstStyle/>
          <a:p>
            <a:r>
              <a:rPr lang="ja-JP" altLang="en-US" sz="4000" dirty="0" smtClean="0">
                <a:solidFill>
                  <a:srgbClr val="FF0000"/>
                </a:solidFill>
              </a:rPr>
              <a:t>●</a:t>
            </a:r>
            <a:r>
              <a:rPr lang="ja-JP" altLang="en-US" sz="4000" dirty="0" smtClean="0">
                <a:solidFill>
                  <a:schemeClr val="accent4"/>
                </a:solidFill>
              </a:rPr>
              <a:t>遊び、ゲーム</a:t>
            </a:r>
            <a:endParaRPr kumimoji="1" lang="ja-JP" altLang="en-US" sz="4000" dirty="0">
              <a:solidFill>
                <a:schemeClr val="accent4"/>
              </a:solidFill>
            </a:endParaRPr>
          </a:p>
        </p:txBody>
      </p:sp>
      <p:sp>
        <p:nvSpPr>
          <p:cNvPr id="11" name="右中かっこ 10"/>
          <p:cNvSpPr/>
          <p:nvPr/>
        </p:nvSpPr>
        <p:spPr>
          <a:xfrm>
            <a:off x="3707904" y="2348880"/>
            <a:ext cx="864096" cy="2376264"/>
          </a:xfrm>
          <a:prstGeom prst="rightBrace">
            <a:avLst>
              <a:gd name="adj1" fmla="val 8333"/>
              <a:gd name="adj2" fmla="val 4942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4644008" y="3212976"/>
            <a:ext cx="3996952" cy="707886"/>
          </a:xfrm>
          <a:prstGeom prst="rect">
            <a:avLst/>
          </a:prstGeom>
          <a:solidFill>
            <a:schemeClr val="bg1">
              <a:lumMod val="95000"/>
            </a:schemeClr>
          </a:solidFill>
          <a:ln>
            <a:noFill/>
          </a:ln>
          <a:effectLst>
            <a:glow rad="139700">
              <a:schemeClr val="accent2">
                <a:satMod val="175000"/>
                <a:alpha val="40000"/>
              </a:schemeClr>
            </a:glow>
          </a:effectLst>
        </p:spPr>
        <p:txBody>
          <a:bodyPr wrap="square" rtlCol="0">
            <a:spAutoFit/>
          </a:bodyPr>
          <a:lstStyle/>
          <a:p>
            <a:r>
              <a:rPr lang="ja-JP" altLang="en-US" sz="4000" dirty="0" smtClean="0">
                <a:solidFill>
                  <a:schemeClr val="accent4"/>
                </a:solidFill>
              </a:rPr>
              <a:t>駆け引きを楽しむ</a:t>
            </a:r>
            <a:endParaRPr kumimoji="1" lang="ja-JP" altLang="en-US" sz="4000" dirty="0">
              <a:solidFill>
                <a:srgbClr val="FF0000"/>
              </a:solidFill>
            </a:endParaRPr>
          </a:p>
        </p:txBody>
      </p:sp>
      <p:sp>
        <p:nvSpPr>
          <p:cNvPr id="13" name="テキスト ボックス 12"/>
          <p:cNvSpPr txBox="1"/>
          <p:nvPr/>
        </p:nvSpPr>
        <p:spPr>
          <a:xfrm>
            <a:off x="426016" y="4903782"/>
            <a:ext cx="1872208" cy="707886"/>
          </a:xfrm>
          <a:prstGeom prst="rect">
            <a:avLst/>
          </a:prstGeom>
          <a:solidFill>
            <a:schemeClr val="bg1"/>
          </a:solidFill>
          <a:ln>
            <a:noFill/>
          </a:ln>
        </p:spPr>
        <p:txBody>
          <a:bodyPr wrap="square" rtlCol="0">
            <a:spAutoFit/>
          </a:bodyPr>
          <a:lstStyle/>
          <a:p>
            <a:r>
              <a:rPr lang="ja-JP" altLang="en-US" sz="4000" b="1" dirty="0" smtClean="0">
                <a:solidFill>
                  <a:srgbClr val="7030A0"/>
                </a:solidFill>
              </a:rPr>
              <a:t>＊</a:t>
            </a:r>
            <a:r>
              <a:rPr lang="ja-JP" altLang="en-US" sz="4000" dirty="0" smtClean="0">
                <a:solidFill>
                  <a:schemeClr val="accent4"/>
                </a:solidFill>
              </a:rPr>
              <a:t>競技　　　</a:t>
            </a:r>
            <a:endParaRPr kumimoji="1" lang="ja-JP" altLang="en-US" sz="4000" dirty="0">
              <a:solidFill>
                <a:schemeClr val="accent4"/>
              </a:solidFill>
            </a:endParaRPr>
          </a:p>
        </p:txBody>
      </p:sp>
      <p:sp>
        <p:nvSpPr>
          <p:cNvPr id="14" name="テキスト ボックス 13"/>
          <p:cNvSpPr txBox="1"/>
          <p:nvPr/>
        </p:nvSpPr>
        <p:spPr>
          <a:xfrm>
            <a:off x="2195736" y="4903782"/>
            <a:ext cx="4278952" cy="707886"/>
          </a:xfrm>
          <a:prstGeom prst="rect">
            <a:avLst/>
          </a:prstGeom>
          <a:solidFill>
            <a:schemeClr val="bg1"/>
          </a:solidFill>
          <a:ln>
            <a:noFill/>
          </a:ln>
        </p:spPr>
        <p:txBody>
          <a:bodyPr wrap="square" rtlCol="0">
            <a:spAutoFit/>
          </a:bodyPr>
          <a:lstStyle/>
          <a:p>
            <a:r>
              <a:rPr lang="ja-JP" altLang="en-US" sz="4000" dirty="0" smtClean="0">
                <a:solidFill>
                  <a:schemeClr val="accent4"/>
                </a:solidFill>
              </a:rPr>
              <a:t>・野球やバスケット</a:t>
            </a:r>
            <a:endParaRPr kumimoji="1" lang="ja-JP" altLang="en-US" sz="4000" dirty="0">
              <a:solidFill>
                <a:schemeClr val="accent4"/>
              </a:solidFill>
            </a:endParaRPr>
          </a:p>
        </p:txBody>
      </p:sp>
      <p:sp>
        <p:nvSpPr>
          <p:cNvPr id="15" name="テキスト ボックス 14"/>
          <p:cNvSpPr txBox="1"/>
          <p:nvPr/>
        </p:nvSpPr>
        <p:spPr>
          <a:xfrm>
            <a:off x="6228184" y="4797152"/>
            <a:ext cx="1728192" cy="707886"/>
          </a:xfrm>
          <a:prstGeom prst="rect">
            <a:avLst/>
          </a:prstGeom>
          <a:solidFill>
            <a:schemeClr val="bg1"/>
          </a:solidFill>
          <a:ln>
            <a:noFill/>
          </a:ln>
        </p:spPr>
        <p:txBody>
          <a:bodyPr wrap="square" rtlCol="0">
            <a:spAutoFit/>
          </a:bodyPr>
          <a:lstStyle/>
          <a:p>
            <a:r>
              <a:rPr lang="ja-JP" altLang="en-US" sz="4000" b="1" dirty="0" smtClean="0">
                <a:solidFill>
                  <a:srgbClr val="002060"/>
                </a:solidFill>
              </a:rPr>
              <a:t>ｇａｍｅ</a:t>
            </a:r>
            <a:endParaRPr kumimoji="1" lang="ja-JP" altLang="en-US" sz="4000" b="1" dirty="0">
              <a:solidFill>
                <a:srgbClr val="002060"/>
              </a:solidFill>
            </a:endParaRPr>
          </a:p>
        </p:txBody>
      </p:sp>
      <p:sp>
        <p:nvSpPr>
          <p:cNvPr id="16" name="テキスト ボックス 15"/>
          <p:cNvSpPr txBox="1"/>
          <p:nvPr/>
        </p:nvSpPr>
        <p:spPr>
          <a:xfrm>
            <a:off x="2195736" y="5517232"/>
            <a:ext cx="4350960" cy="707886"/>
          </a:xfrm>
          <a:prstGeom prst="rect">
            <a:avLst/>
          </a:prstGeom>
          <a:solidFill>
            <a:schemeClr val="bg1"/>
          </a:solidFill>
          <a:ln>
            <a:noFill/>
          </a:ln>
        </p:spPr>
        <p:txBody>
          <a:bodyPr wrap="square" rtlCol="0">
            <a:spAutoFit/>
          </a:bodyPr>
          <a:lstStyle/>
          <a:p>
            <a:r>
              <a:rPr lang="ja-JP" altLang="en-US" sz="4000" dirty="0" smtClean="0">
                <a:solidFill>
                  <a:schemeClr val="accent4"/>
                </a:solidFill>
              </a:rPr>
              <a:t>・相撲やボクシング</a:t>
            </a:r>
            <a:endParaRPr kumimoji="1" lang="ja-JP" altLang="en-US" sz="4000" dirty="0">
              <a:solidFill>
                <a:schemeClr val="accent4"/>
              </a:solidFill>
            </a:endParaRPr>
          </a:p>
        </p:txBody>
      </p:sp>
      <p:sp>
        <p:nvSpPr>
          <p:cNvPr id="17" name="テキスト ボックス 16"/>
          <p:cNvSpPr txBox="1"/>
          <p:nvPr/>
        </p:nvSpPr>
        <p:spPr>
          <a:xfrm>
            <a:off x="6289536" y="5473457"/>
            <a:ext cx="2182688" cy="707886"/>
          </a:xfrm>
          <a:prstGeom prst="rect">
            <a:avLst/>
          </a:prstGeom>
          <a:noFill/>
          <a:ln>
            <a:noFill/>
          </a:ln>
        </p:spPr>
        <p:txBody>
          <a:bodyPr wrap="square" rtlCol="0">
            <a:spAutoFit/>
          </a:bodyPr>
          <a:lstStyle/>
          <a:p>
            <a:r>
              <a:rPr lang="ja-JP" altLang="en-US" sz="4000" b="1" dirty="0" smtClean="0">
                <a:solidFill>
                  <a:srgbClr val="002060"/>
                </a:solidFill>
              </a:rPr>
              <a:t>ｍａｔｃｈ</a:t>
            </a:r>
            <a:endParaRPr kumimoji="1" lang="ja-JP" altLang="en-US" sz="4000" b="1" dirty="0">
              <a:solidFill>
                <a:srgbClr val="002060"/>
              </a:solidFill>
            </a:endParaRPr>
          </a:p>
        </p:txBody>
      </p:sp>
      <p:sp>
        <p:nvSpPr>
          <p:cNvPr id="18" name="下矢印 17"/>
          <p:cNvSpPr/>
          <p:nvPr/>
        </p:nvSpPr>
        <p:spPr>
          <a:xfrm>
            <a:off x="6876256" y="4149080"/>
            <a:ext cx="360040" cy="648072"/>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807888" y="6187440"/>
            <a:ext cx="3744416" cy="523220"/>
          </a:xfrm>
          <a:prstGeom prst="rect">
            <a:avLst/>
          </a:prstGeom>
          <a:noFill/>
          <a:ln>
            <a:noFill/>
          </a:ln>
        </p:spPr>
        <p:txBody>
          <a:bodyPr wrap="square" rtlCol="0">
            <a:spAutoFit/>
          </a:bodyPr>
          <a:lstStyle/>
          <a:p>
            <a:r>
              <a:rPr lang="ja-JP" altLang="en-US" sz="2800" dirty="0" smtClean="0">
                <a:solidFill>
                  <a:schemeClr val="accent4"/>
                </a:solidFill>
              </a:rPr>
              <a:t>「Ｅゲイト英和辞典」より</a:t>
            </a:r>
            <a:endParaRPr kumimoji="1" lang="ja-JP"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ssolv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ssolve">
                                      <p:cBhvr>
                                        <p:cTn id="65" dur="500"/>
                                        <p:tgtEl>
                                          <p:spTgt spid="1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332656"/>
            <a:ext cx="5472608" cy="646331"/>
          </a:xfrm>
          <a:prstGeom prst="rect">
            <a:avLst/>
          </a:prstGeom>
          <a:noFill/>
        </p:spPr>
        <p:txBody>
          <a:bodyPr wrap="square" rtlCol="0">
            <a:spAutoFit/>
          </a:bodyPr>
          <a:lstStyle/>
          <a:p>
            <a:r>
              <a:rPr lang="ja-JP" altLang="en-US" sz="3600" dirty="0" smtClean="0">
                <a:solidFill>
                  <a:schemeClr val="accent4"/>
                </a:solidFill>
              </a:rPr>
              <a:t>しかし、コアの考え方は・・・</a:t>
            </a:r>
            <a:endParaRPr kumimoji="1" lang="ja-JP" altLang="en-US" sz="3600" dirty="0">
              <a:solidFill>
                <a:schemeClr val="accent4"/>
              </a:solidFill>
            </a:endParaRPr>
          </a:p>
        </p:txBody>
      </p:sp>
      <p:sp>
        <p:nvSpPr>
          <p:cNvPr id="5" name="テキスト ボックス 4"/>
          <p:cNvSpPr txBox="1"/>
          <p:nvPr/>
        </p:nvSpPr>
        <p:spPr>
          <a:xfrm>
            <a:off x="395536" y="1107530"/>
            <a:ext cx="8424936" cy="1323439"/>
          </a:xfrm>
          <a:prstGeom prst="rect">
            <a:avLst/>
          </a:prstGeom>
          <a:solidFill>
            <a:srgbClr val="CCFF99"/>
          </a:solidFill>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chemeClr val="accent4"/>
                </a:solidFill>
              </a:rPr>
              <a:t>　名詞よりも、動詞において、</a:t>
            </a:r>
            <a:endParaRPr lang="en-US" altLang="ja-JP" sz="4000" dirty="0" smtClean="0">
              <a:solidFill>
                <a:schemeClr val="accent4"/>
              </a:solidFill>
            </a:endParaRPr>
          </a:p>
          <a:p>
            <a:r>
              <a:rPr lang="ja-JP" altLang="en-US" sz="4000" dirty="0" smtClean="0">
                <a:solidFill>
                  <a:schemeClr val="accent4"/>
                </a:solidFill>
              </a:rPr>
              <a:t>　　　　　　　　　　　　　　よりフィットする</a:t>
            </a:r>
            <a:endParaRPr kumimoji="1" lang="ja-JP" altLang="en-US" sz="4000" dirty="0">
              <a:solidFill>
                <a:schemeClr val="accent4"/>
              </a:solidFill>
            </a:endParaRPr>
          </a:p>
        </p:txBody>
      </p:sp>
      <p:sp>
        <p:nvSpPr>
          <p:cNvPr id="6" name="テキスト ボックス 5"/>
          <p:cNvSpPr txBox="1"/>
          <p:nvPr/>
        </p:nvSpPr>
        <p:spPr>
          <a:xfrm>
            <a:off x="395536" y="2680568"/>
            <a:ext cx="8424936" cy="1938992"/>
          </a:xfrm>
          <a:prstGeom prst="rect">
            <a:avLst/>
          </a:prstGeom>
          <a:solidFill>
            <a:srgbClr val="FFD9FF"/>
          </a:solidFill>
        </p:spPr>
        <p:txBody>
          <a:bodyPr wrap="square" rtlCol="0">
            <a:spAutoFit/>
          </a:bodyPr>
          <a:lstStyle/>
          <a:p>
            <a:r>
              <a:rPr lang="ja-JP" altLang="en-US" sz="4000" dirty="0" smtClean="0">
                <a:solidFill>
                  <a:schemeClr val="accent4"/>
                </a:solidFill>
              </a:rPr>
              <a:t>動詞は、名詞よりもさらに、</a:t>
            </a:r>
            <a:endParaRPr lang="en-US" altLang="ja-JP" sz="4000" dirty="0" smtClean="0">
              <a:solidFill>
                <a:schemeClr val="accent4"/>
              </a:solidFill>
            </a:endParaRPr>
          </a:p>
          <a:p>
            <a:r>
              <a:rPr lang="ja-JP" altLang="en-US" sz="4000" dirty="0" smtClean="0">
                <a:solidFill>
                  <a:schemeClr val="accent4"/>
                </a:solidFill>
              </a:rPr>
              <a:t>　ひとつの単語が、さまざまな意味に</a:t>
            </a:r>
            <a:endParaRPr lang="en-US" altLang="ja-JP" sz="4000" dirty="0" smtClean="0">
              <a:solidFill>
                <a:schemeClr val="accent4"/>
              </a:solidFill>
            </a:endParaRPr>
          </a:p>
          <a:p>
            <a:r>
              <a:rPr lang="ja-JP" altLang="en-US" sz="4000" dirty="0" smtClean="0">
                <a:solidFill>
                  <a:schemeClr val="accent4"/>
                </a:solidFill>
              </a:rPr>
              <a:t>　　　　　　　　　　　使われることが多い</a:t>
            </a:r>
            <a:endParaRPr kumimoji="1" lang="ja-JP" altLang="en-US" sz="3600" dirty="0">
              <a:solidFill>
                <a:schemeClr val="accent4"/>
              </a:solidFill>
            </a:endParaRPr>
          </a:p>
        </p:txBody>
      </p:sp>
      <p:sp>
        <p:nvSpPr>
          <p:cNvPr id="7" name="テキスト ボックス 6"/>
          <p:cNvSpPr txBox="1"/>
          <p:nvPr/>
        </p:nvSpPr>
        <p:spPr>
          <a:xfrm>
            <a:off x="683568" y="4869160"/>
            <a:ext cx="7992888" cy="1200329"/>
          </a:xfrm>
          <a:prstGeom prst="rect">
            <a:avLst/>
          </a:prstGeom>
          <a:solidFill>
            <a:srgbClr val="FFFF66"/>
          </a:solidFill>
          <a:effectLst>
            <a:softEdge rad="317500"/>
          </a:effectLst>
        </p:spPr>
        <p:txBody>
          <a:bodyPr wrap="square" rtlCol="0">
            <a:spAutoFit/>
          </a:bodyPr>
          <a:lstStyle/>
          <a:p>
            <a:r>
              <a:rPr lang="ja-JP" altLang="en-US" sz="3600" dirty="0" smtClean="0">
                <a:solidFill>
                  <a:schemeClr val="accent4"/>
                </a:solidFill>
              </a:rPr>
              <a:t>   そしてそれらの多様な意味は、</a:t>
            </a:r>
            <a:endParaRPr lang="en-US" altLang="ja-JP" sz="3600" dirty="0" smtClean="0">
              <a:solidFill>
                <a:schemeClr val="accent4"/>
              </a:solidFill>
            </a:endParaRPr>
          </a:p>
          <a:p>
            <a:r>
              <a:rPr lang="ja-JP" altLang="en-US" sz="3600" dirty="0" smtClean="0">
                <a:solidFill>
                  <a:schemeClr val="accent4"/>
                </a:solidFill>
              </a:rPr>
              <a:t>　　　　    ひとつのコアから派生している</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台形 15"/>
          <p:cNvSpPr/>
          <p:nvPr/>
        </p:nvSpPr>
        <p:spPr>
          <a:xfrm>
            <a:off x="5690" y="1652291"/>
            <a:ext cx="9144000" cy="4536504"/>
          </a:xfrm>
          <a:prstGeom prst="trapezoid">
            <a:avLst>
              <a:gd name="adj" fmla="val 22925"/>
            </a:avLst>
          </a:prstGeom>
          <a:solidFill>
            <a:srgbClr val="FFFF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474" name="テキスト ボックス 3"/>
          <p:cNvSpPr txBox="1">
            <a:spLocks noChangeArrowheads="1"/>
          </p:cNvSpPr>
          <p:nvPr/>
        </p:nvSpPr>
        <p:spPr bwMode="auto">
          <a:xfrm>
            <a:off x="2339752" y="260648"/>
            <a:ext cx="4608512" cy="769441"/>
          </a:xfrm>
          <a:prstGeom prst="rect">
            <a:avLst/>
          </a:prstGeom>
          <a:solidFill>
            <a:srgbClr val="FFFF99"/>
          </a:solidFill>
          <a:ln w="9525">
            <a:noFill/>
            <a:miter lim="800000"/>
            <a:headEnd/>
            <a:tailEnd/>
          </a:ln>
          <a:scene3d>
            <a:camera prst="orthographicFront"/>
            <a:lightRig rig="threePt" dir="t"/>
          </a:scene3d>
          <a:sp3d>
            <a:bevelT w="139700" prst="cross"/>
          </a:sp3d>
        </p:spPr>
        <p:txBody>
          <a:bodyPr wrap="square">
            <a:spAutoFit/>
          </a:bodyPr>
          <a:lstStyle/>
          <a:p>
            <a:pPr eaLnBrk="1" hangingPunct="1"/>
            <a:r>
              <a:rPr lang="ja-JP" altLang="en-US" sz="4400" dirty="0" smtClean="0"/>
              <a:t>英語の動詞のコア</a:t>
            </a:r>
            <a:endParaRPr lang="ja-JP" altLang="en-US" sz="4400" dirty="0"/>
          </a:p>
        </p:txBody>
      </p:sp>
      <p:sp>
        <p:nvSpPr>
          <p:cNvPr id="111619" name="テキスト ボックス 4"/>
          <p:cNvSpPr txBox="1">
            <a:spLocks noChangeArrowheads="1"/>
          </p:cNvSpPr>
          <p:nvPr/>
        </p:nvSpPr>
        <p:spPr bwMode="auto">
          <a:xfrm>
            <a:off x="827088" y="1412875"/>
            <a:ext cx="2376487" cy="1016000"/>
          </a:xfrm>
          <a:prstGeom prst="rect">
            <a:avLst/>
          </a:prstGeom>
          <a:solidFill>
            <a:schemeClr val="bg1">
              <a:lumMod val="95000"/>
            </a:schemeClr>
          </a:solidFill>
          <a:ln w="9525">
            <a:solidFill>
              <a:schemeClr val="tx1"/>
            </a:solidFill>
            <a:miter lim="800000"/>
            <a:headEnd/>
            <a:tailEnd/>
          </a:ln>
        </p:spPr>
        <p:txBody>
          <a:bodyPr>
            <a:spAutoFit/>
          </a:bodyPr>
          <a:lstStyle/>
          <a:p>
            <a:pPr eaLnBrk="1" hangingPunct="1">
              <a:defRPr/>
            </a:pPr>
            <a:r>
              <a:rPr lang="ja-JP" altLang="en-US" sz="6000" dirty="0">
                <a:ea typeface="ＭＳ Ｐゴシック" panose="020B0600070205080204" pitchFamily="50" charset="-128"/>
              </a:rPr>
              <a:t>ｂｒｅａｋ</a:t>
            </a:r>
            <a:endParaRPr lang="ja-JP" altLang="en-US" sz="5400" dirty="0">
              <a:ea typeface="ＭＳ Ｐゴシック" panose="020B0600070205080204" pitchFamily="50" charset="-128"/>
            </a:endParaRPr>
          </a:p>
        </p:txBody>
      </p:sp>
      <p:sp>
        <p:nvSpPr>
          <p:cNvPr id="103428" name="テキスト ボックス 4"/>
          <p:cNvSpPr txBox="1">
            <a:spLocks noChangeArrowheads="1"/>
          </p:cNvSpPr>
          <p:nvPr/>
        </p:nvSpPr>
        <p:spPr bwMode="auto">
          <a:xfrm>
            <a:off x="3492500" y="1268413"/>
            <a:ext cx="4967932" cy="1323975"/>
          </a:xfrm>
          <a:prstGeom prst="rect">
            <a:avLst/>
          </a:prstGeom>
          <a:solidFill>
            <a:srgbClr val="99FFCC"/>
          </a:solidFill>
          <a:ln w="9525">
            <a:solidFill>
              <a:schemeClr val="tx1"/>
            </a:solidFill>
            <a:prstDash val="sysDash"/>
            <a:miter lim="800000"/>
            <a:headEnd/>
            <a:tailEnd/>
          </a:ln>
        </p:spPr>
        <p:txBody>
          <a:bodyPr wrap="square">
            <a:spAutoFit/>
          </a:bodyPr>
          <a:lstStyle/>
          <a:p>
            <a:pPr eaLnBrk="1" hangingPunct="1"/>
            <a:r>
              <a:rPr lang="ja-JP" altLang="en-US" sz="4000"/>
              <a:t>（力を加えて）</a:t>
            </a:r>
            <a:endParaRPr lang="en-US" altLang="ja-JP" sz="4000"/>
          </a:p>
          <a:p>
            <a:pPr eaLnBrk="1" hangingPunct="1"/>
            <a:r>
              <a:rPr lang="ja-JP" altLang="en-US" sz="4000"/>
              <a:t>　　形・流れをこわす</a:t>
            </a:r>
          </a:p>
        </p:txBody>
      </p:sp>
      <p:sp>
        <p:nvSpPr>
          <p:cNvPr id="103429" name="テキスト ボックス 4"/>
          <p:cNvSpPr txBox="1">
            <a:spLocks noChangeArrowheads="1"/>
          </p:cNvSpPr>
          <p:nvPr/>
        </p:nvSpPr>
        <p:spPr bwMode="auto">
          <a:xfrm>
            <a:off x="1187451" y="2708275"/>
            <a:ext cx="4896717" cy="708025"/>
          </a:xfrm>
          <a:prstGeom prst="rect">
            <a:avLst/>
          </a:prstGeom>
          <a:solidFill>
            <a:schemeClr val="bg1"/>
          </a:solidFill>
          <a:ln w="9525">
            <a:noFill/>
            <a:miter lim="800000"/>
            <a:headEnd/>
            <a:tailEnd/>
          </a:ln>
        </p:spPr>
        <p:txBody>
          <a:bodyPr wrap="square">
            <a:spAutoFit/>
          </a:bodyPr>
          <a:lstStyle/>
          <a:p>
            <a:pPr eaLnBrk="1" hangingPunct="1"/>
            <a:r>
              <a:rPr lang="ja-JP" altLang="en-US" sz="4000" dirty="0">
                <a:solidFill>
                  <a:srgbClr val="C00000"/>
                </a:solidFill>
              </a:rPr>
              <a:t>＊</a:t>
            </a:r>
            <a:r>
              <a:rPr lang="ja-JP" altLang="en-US" sz="4000" dirty="0"/>
              <a:t>ｂｒｅａｋ　ａ　ｗｉｎｄｏｗ</a:t>
            </a:r>
          </a:p>
        </p:txBody>
      </p:sp>
      <p:sp>
        <p:nvSpPr>
          <p:cNvPr id="103430" name="テキスト ボックス 4"/>
          <p:cNvSpPr txBox="1">
            <a:spLocks noChangeArrowheads="1"/>
          </p:cNvSpPr>
          <p:nvPr/>
        </p:nvSpPr>
        <p:spPr bwMode="auto">
          <a:xfrm>
            <a:off x="1187624" y="3501008"/>
            <a:ext cx="4318168" cy="707886"/>
          </a:xfrm>
          <a:prstGeom prst="rect">
            <a:avLst/>
          </a:prstGeom>
          <a:solidFill>
            <a:schemeClr val="bg1"/>
          </a:solidFill>
          <a:ln w="9525">
            <a:noFill/>
            <a:miter lim="800000"/>
            <a:headEnd/>
            <a:tailEnd/>
          </a:ln>
        </p:spPr>
        <p:txBody>
          <a:bodyPr wrap="square">
            <a:spAutoFit/>
          </a:bodyPr>
          <a:lstStyle/>
          <a:p>
            <a:r>
              <a:rPr lang="ja-JP" altLang="en-US" sz="4000" dirty="0" smtClean="0">
                <a:solidFill>
                  <a:srgbClr val="C00000"/>
                </a:solidFill>
              </a:rPr>
              <a:t>＊</a:t>
            </a:r>
            <a:r>
              <a:rPr lang="ja-JP" altLang="en-US" sz="4000" dirty="0" smtClean="0"/>
              <a:t>ｂｒｅａｋ　</a:t>
            </a:r>
            <a:r>
              <a:rPr lang="en-US" altLang="ja-JP" sz="4000" dirty="0" smtClean="0"/>
              <a:t>a</a:t>
            </a:r>
            <a:r>
              <a:rPr lang="ja-JP" altLang="en-US" sz="4000" dirty="0" smtClean="0"/>
              <a:t>　</a:t>
            </a:r>
            <a:r>
              <a:rPr lang="en-US" altLang="ja-JP" sz="4000" dirty="0" smtClean="0">
                <a:latin typeface="+mn-ea"/>
                <a:ea typeface="+mn-ea"/>
              </a:rPr>
              <a:t>horse</a:t>
            </a:r>
            <a:endParaRPr lang="ja-JP" altLang="en-US" sz="4000" dirty="0">
              <a:latin typeface="+mn-ea"/>
              <a:ea typeface="+mn-ea"/>
            </a:endParaRPr>
          </a:p>
        </p:txBody>
      </p:sp>
      <p:sp>
        <p:nvSpPr>
          <p:cNvPr id="7" name="テキスト ボックス 4"/>
          <p:cNvSpPr txBox="1">
            <a:spLocks noChangeArrowheads="1"/>
          </p:cNvSpPr>
          <p:nvPr/>
        </p:nvSpPr>
        <p:spPr bwMode="auto">
          <a:xfrm>
            <a:off x="1258888" y="6021388"/>
            <a:ext cx="7129462" cy="584200"/>
          </a:xfrm>
          <a:prstGeom prst="rect">
            <a:avLst/>
          </a:prstGeom>
          <a:solidFill>
            <a:schemeClr val="accent3"/>
          </a:solidFill>
          <a:ln w="9525">
            <a:noFill/>
            <a:prstDash val="sysDash"/>
            <a:miter lim="800000"/>
            <a:headEnd/>
            <a:tailEnd/>
          </a:ln>
        </p:spPr>
        <p:txBody>
          <a:bodyPr>
            <a:spAutoFit/>
          </a:bodyPr>
          <a:lstStyle/>
          <a:p>
            <a:pPr eaLnBrk="1" hangingPunct="1">
              <a:defRPr/>
            </a:pPr>
            <a:r>
              <a:rPr lang="ja-JP" altLang="en-US" sz="3200" dirty="0">
                <a:ea typeface="ＭＳ Ｐゴシック" panose="020B0600070205080204" pitchFamily="50" charset="-128"/>
              </a:rPr>
              <a:t>田中茂範他編「Ｅ－ゲイト英和辞典」より</a:t>
            </a:r>
          </a:p>
        </p:txBody>
      </p:sp>
      <p:sp>
        <p:nvSpPr>
          <p:cNvPr id="103432" name="テキスト ボックス 4"/>
          <p:cNvSpPr txBox="1">
            <a:spLocks noChangeArrowheads="1"/>
          </p:cNvSpPr>
          <p:nvPr/>
        </p:nvSpPr>
        <p:spPr bwMode="auto">
          <a:xfrm>
            <a:off x="1187624" y="4293096"/>
            <a:ext cx="3888606" cy="708025"/>
          </a:xfrm>
          <a:prstGeom prst="rect">
            <a:avLst/>
          </a:prstGeom>
          <a:solidFill>
            <a:schemeClr val="bg1"/>
          </a:solidFill>
          <a:ln w="9525">
            <a:noFill/>
            <a:miter lim="800000"/>
            <a:headEnd/>
            <a:tailEnd/>
          </a:ln>
        </p:spPr>
        <p:txBody>
          <a:bodyPr wrap="square">
            <a:spAutoFit/>
          </a:bodyPr>
          <a:lstStyle/>
          <a:p>
            <a:pPr eaLnBrk="1" hangingPunct="1"/>
            <a:r>
              <a:rPr lang="ja-JP" altLang="en-US" sz="4000" dirty="0">
                <a:solidFill>
                  <a:srgbClr val="C00000"/>
                </a:solidFill>
              </a:rPr>
              <a:t>＊</a:t>
            </a:r>
            <a:r>
              <a:rPr lang="ja-JP" altLang="en-US" sz="4000" dirty="0"/>
              <a:t>ｈｅａｒｔ　ｂｒｅａｋ</a:t>
            </a:r>
          </a:p>
        </p:txBody>
      </p:sp>
      <p:sp>
        <p:nvSpPr>
          <p:cNvPr id="103433" name="テキスト ボックス 4"/>
          <p:cNvSpPr txBox="1">
            <a:spLocks noChangeArrowheads="1"/>
          </p:cNvSpPr>
          <p:nvPr/>
        </p:nvSpPr>
        <p:spPr bwMode="auto">
          <a:xfrm>
            <a:off x="1187624" y="5085184"/>
            <a:ext cx="3888606" cy="708025"/>
          </a:xfrm>
          <a:prstGeom prst="rect">
            <a:avLst/>
          </a:prstGeom>
          <a:solidFill>
            <a:schemeClr val="bg1"/>
          </a:solidFill>
          <a:ln w="9525">
            <a:noFill/>
            <a:miter lim="800000"/>
            <a:headEnd/>
            <a:tailEnd/>
          </a:ln>
        </p:spPr>
        <p:txBody>
          <a:bodyPr wrap="square">
            <a:spAutoFit/>
          </a:bodyPr>
          <a:lstStyle/>
          <a:p>
            <a:pPr eaLnBrk="1" hangingPunct="1"/>
            <a:r>
              <a:rPr lang="ja-JP" altLang="en-US" sz="4000">
                <a:solidFill>
                  <a:srgbClr val="C00000"/>
                </a:solidFill>
              </a:rPr>
              <a:t>＊</a:t>
            </a:r>
            <a:r>
              <a:rPr lang="ja-JP" altLang="en-US" sz="4000"/>
              <a:t>ｃｏｆｆｅｅ　ｂｒｅａｋ</a:t>
            </a:r>
          </a:p>
        </p:txBody>
      </p:sp>
      <p:sp>
        <p:nvSpPr>
          <p:cNvPr id="10" name="テキスト ボックス 9"/>
          <p:cNvSpPr txBox="1"/>
          <p:nvPr/>
        </p:nvSpPr>
        <p:spPr>
          <a:xfrm>
            <a:off x="179512" y="188640"/>
            <a:ext cx="1872208" cy="646331"/>
          </a:xfrm>
          <a:prstGeom prst="rect">
            <a:avLst/>
          </a:prstGeom>
          <a:noFill/>
        </p:spPr>
        <p:txBody>
          <a:bodyPr wrap="square" rtlCol="0">
            <a:spAutoFit/>
          </a:bodyPr>
          <a:lstStyle/>
          <a:p>
            <a:r>
              <a:rPr lang="ja-JP" altLang="en-US" sz="3600" dirty="0" smtClean="0">
                <a:solidFill>
                  <a:schemeClr val="accent4"/>
                </a:solidFill>
              </a:rPr>
              <a:t>たとえば</a:t>
            </a:r>
            <a:endParaRPr kumimoji="1" lang="ja-JP" altLang="en-US" sz="3600" dirty="0">
              <a:solidFill>
                <a:schemeClr val="accent4"/>
              </a:solidFill>
            </a:endParaRPr>
          </a:p>
        </p:txBody>
      </p:sp>
      <p:sp>
        <p:nvSpPr>
          <p:cNvPr id="11" name="テキスト ボックス 3"/>
          <p:cNvSpPr txBox="1">
            <a:spLocks noChangeArrowheads="1"/>
          </p:cNvSpPr>
          <p:nvPr/>
        </p:nvSpPr>
        <p:spPr bwMode="auto">
          <a:xfrm>
            <a:off x="6084168" y="2708920"/>
            <a:ext cx="2016224" cy="646331"/>
          </a:xfrm>
          <a:prstGeom prst="rect">
            <a:avLst/>
          </a:prstGeom>
          <a:solidFill>
            <a:srgbClr val="FFD9FF"/>
          </a:solidFill>
          <a:ln w="9525">
            <a:noFill/>
            <a:miter lim="800000"/>
            <a:headEnd/>
            <a:tailEnd/>
          </a:ln>
        </p:spPr>
        <p:txBody>
          <a:bodyPr wrap="square">
            <a:spAutoFit/>
          </a:bodyPr>
          <a:lstStyle/>
          <a:p>
            <a:pPr eaLnBrk="1" hangingPunct="1"/>
            <a:r>
              <a:rPr lang="ja-JP" altLang="en-US" sz="3600" dirty="0" smtClean="0"/>
              <a:t>窓を破る</a:t>
            </a:r>
            <a:endParaRPr lang="ja-JP" altLang="en-US" sz="3600" dirty="0"/>
          </a:p>
        </p:txBody>
      </p:sp>
      <p:sp>
        <p:nvSpPr>
          <p:cNvPr id="12" name="テキスト ボックス 3"/>
          <p:cNvSpPr txBox="1">
            <a:spLocks noChangeArrowheads="1"/>
          </p:cNvSpPr>
          <p:nvPr/>
        </p:nvSpPr>
        <p:spPr bwMode="auto">
          <a:xfrm>
            <a:off x="5505792" y="3542926"/>
            <a:ext cx="2808312" cy="646331"/>
          </a:xfrm>
          <a:prstGeom prst="rect">
            <a:avLst/>
          </a:prstGeom>
          <a:solidFill>
            <a:srgbClr val="FFD9FF"/>
          </a:solidFill>
          <a:ln w="9525">
            <a:noFill/>
            <a:miter lim="800000"/>
            <a:headEnd/>
            <a:tailEnd/>
          </a:ln>
        </p:spPr>
        <p:txBody>
          <a:bodyPr wrap="square">
            <a:spAutoFit/>
          </a:bodyPr>
          <a:lstStyle/>
          <a:p>
            <a:pPr eaLnBrk="1" hangingPunct="1"/>
            <a:r>
              <a:rPr lang="ja-JP" altLang="en-US" sz="3600" dirty="0"/>
              <a:t>馬</a:t>
            </a:r>
            <a:r>
              <a:rPr lang="ja-JP" altLang="en-US" sz="3600" dirty="0" smtClean="0"/>
              <a:t>を調教する</a:t>
            </a:r>
            <a:endParaRPr lang="ja-JP" altLang="en-US" sz="3600" dirty="0"/>
          </a:p>
        </p:txBody>
      </p:sp>
      <p:sp>
        <p:nvSpPr>
          <p:cNvPr id="13" name="テキスト ボックス 3"/>
          <p:cNvSpPr txBox="1">
            <a:spLocks noChangeArrowheads="1"/>
          </p:cNvSpPr>
          <p:nvPr/>
        </p:nvSpPr>
        <p:spPr bwMode="auto">
          <a:xfrm>
            <a:off x="5076056" y="4365104"/>
            <a:ext cx="2016224" cy="646331"/>
          </a:xfrm>
          <a:prstGeom prst="rect">
            <a:avLst/>
          </a:prstGeom>
          <a:solidFill>
            <a:srgbClr val="FFD9FF"/>
          </a:solidFill>
          <a:ln w="9525">
            <a:noFill/>
            <a:miter lim="800000"/>
            <a:headEnd/>
            <a:tailEnd/>
          </a:ln>
        </p:spPr>
        <p:txBody>
          <a:bodyPr wrap="square">
            <a:spAutoFit/>
          </a:bodyPr>
          <a:lstStyle/>
          <a:p>
            <a:pPr eaLnBrk="1" hangingPunct="1"/>
            <a:r>
              <a:rPr lang="ja-JP" altLang="en-US" sz="3600" dirty="0" smtClean="0"/>
              <a:t>失恋する</a:t>
            </a:r>
            <a:endParaRPr lang="ja-JP" altLang="en-US" sz="3600" dirty="0"/>
          </a:p>
        </p:txBody>
      </p:sp>
      <p:sp>
        <p:nvSpPr>
          <p:cNvPr id="14" name="テキスト ボックス 3"/>
          <p:cNvSpPr txBox="1">
            <a:spLocks noChangeArrowheads="1"/>
          </p:cNvSpPr>
          <p:nvPr/>
        </p:nvSpPr>
        <p:spPr bwMode="auto">
          <a:xfrm>
            <a:off x="5076056" y="5085184"/>
            <a:ext cx="2016224" cy="646331"/>
          </a:xfrm>
          <a:prstGeom prst="rect">
            <a:avLst/>
          </a:prstGeom>
          <a:solidFill>
            <a:srgbClr val="FFD9FF"/>
          </a:solidFill>
          <a:ln w="9525">
            <a:noFill/>
            <a:miter lim="800000"/>
            <a:headEnd/>
            <a:tailEnd/>
          </a:ln>
        </p:spPr>
        <p:txBody>
          <a:bodyPr wrap="square">
            <a:spAutoFit/>
          </a:bodyPr>
          <a:lstStyle/>
          <a:p>
            <a:pPr eaLnBrk="1" hangingPunct="1"/>
            <a:r>
              <a:rPr lang="ja-JP" altLang="en-US" sz="3600" dirty="0" smtClean="0"/>
              <a:t>休憩する</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dissolve">
                                      <p:cBhvr>
                                        <p:cTn id="7" dur="500"/>
                                        <p:tgtEl>
                                          <p:spTgt spid="111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dissolve">
                                      <p:cBhvr>
                                        <p:cTn id="12" dur="500"/>
                                        <p:tgtEl>
                                          <p:spTgt spid="103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430"/>
                                        </p:tgtEl>
                                        <p:attrNameLst>
                                          <p:attrName>style.visibility</p:attrName>
                                        </p:attrNameLst>
                                      </p:cBhvr>
                                      <p:to>
                                        <p:strVal val="visible"/>
                                      </p:to>
                                    </p:set>
                                    <p:animEffect transition="in" filter="dissolve">
                                      <p:cBhvr>
                                        <p:cTn id="17" dur="500"/>
                                        <p:tgtEl>
                                          <p:spTgt spid="10343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3429"/>
                                        </p:tgtEl>
                                        <p:attrNameLst>
                                          <p:attrName>style.visibility</p:attrName>
                                        </p:attrNameLst>
                                      </p:cBhvr>
                                      <p:to>
                                        <p:strVal val="visible"/>
                                      </p:to>
                                    </p:set>
                                    <p:animEffect transition="in" filter="dissolve">
                                      <p:cBhvr>
                                        <p:cTn id="20" dur="500"/>
                                        <p:tgtEl>
                                          <p:spTgt spid="10342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3432"/>
                                        </p:tgtEl>
                                        <p:attrNameLst>
                                          <p:attrName>style.visibility</p:attrName>
                                        </p:attrNameLst>
                                      </p:cBhvr>
                                      <p:to>
                                        <p:strVal val="visible"/>
                                      </p:to>
                                    </p:set>
                                    <p:animEffect transition="in" filter="dissolve">
                                      <p:cBhvr>
                                        <p:cTn id="23" dur="500"/>
                                        <p:tgtEl>
                                          <p:spTgt spid="10343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3433"/>
                                        </p:tgtEl>
                                        <p:attrNameLst>
                                          <p:attrName>style.visibility</p:attrName>
                                        </p:attrNameLst>
                                      </p:cBhvr>
                                      <p:to>
                                        <p:strVal val="visible"/>
                                      </p:to>
                                    </p:set>
                                    <p:animEffect transition="in" filter="dissolve">
                                      <p:cBhvr>
                                        <p:cTn id="29" dur="500"/>
                                        <p:tgtEl>
                                          <p:spTgt spid="10343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1619" grpId="0" animBg="1"/>
      <p:bldP spid="103428" grpId="0" animBg="1"/>
      <p:bldP spid="103429" grpId="0" animBg="1"/>
      <p:bldP spid="103430" grpId="0" animBg="1"/>
      <p:bldP spid="7" grpId="0" animBg="1"/>
      <p:bldP spid="103432" grpId="0" animBg="1"/>
      <p:bldP spid="103433"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テキスト ボックス 10"/>
          <p:cNvSpPr txBox="1">
            <a:spLocks noChangeArrowheads="1"/>
          </p:cNvSpPr>
          <p:nvPr/>
        </p:nvSpPr>
        <p:spPr bwMode="auto">
          <a:xfrm>
            <a:off x="899592" y="980728"/>
            <a:ext cx="7704856" cy="1323439"/>
          </a:xfrm>
          <a:prstGeom prst="rect">
            <a:avLst/>
          </a:prstGeom>
          <a:blipFill dpi="0" rotWithShape="1">
            <a:blip r:embed="rId2" cstate="print"/>
            <a:srcRect/>
            <a:tile tx="0" ty="0" sx="100000" sy="100000" flip="none" algn="tl"/>
          </a:blipFill>
          <a:ln w="9525">
            <a:noFill/>
            <a:miter lim="800000"/>
            <a:headEnd/>
            <a:tailEnd/>
          </a:ln>
          <a:effectLst>
            <a:glow rad="101600">
              <a:schemeClr val="accent2">
                <a:satMod val="175000"/>
                <a:alpha val="40000"/>
              </a:schemeClr>
            </a:glow>
          </a:effectLst>
        </p:spPr>
        <p:txBody>
          <a:bodyPr wrap="square">
            <a:spAutoFit/>
          </a:bodyPr>
          <a:lstStyle/>
          <a:p>
            <a:r>
              <a:rPr lang="ja-JP" altLang="en-US" sz="4000" dirty="0" smtClean="0"/>
              <a:t>どのような働きかけが</a:t>
            </a:r>
            <a:endParaRPr lang="en-US" altLang="ja-JP" sz="4000" dirty="0" smtClean="0"/>
          </a:p>
          <a:p>
            <a:r>
              <a:rPr lang="ja-JP" altLang="en-US" sz="4000" dirty="0" smtClean="0"/>
              <a:t>　　　　　　　　　　有効なのだろうか</a:t>
            </a:r>
            <a:endParaRPr lang="ja-JP" altLang="en-US" sz="4000" dirty="0"/>
          </a:p>
        </p:txBody>
      </p:sp>
      <p:sp>
        <p:nvSpPr>
          <p:cNvPr id="10" name="テキスト ボックス 7"/>
          <p:cNvSpPr txBox="1">
            <a:spLocks noChangeArrowheads="1"/>
          </p:cNvSpPr>
          <p:nvPr/>
        </p:nvSpPr>
        <p:spPr bwMode="auto">
          <a:xfrm>
            <a:off x="323528" y="188640"/>
            <a:ext cx="8640960" cy="646331"/>
          </a:xfrm>
          <a:prstGeom prst="rect">
            <a:avLst/>
          </a:prstGeom>
          <a:noFill/>
          <a:ln w="9525">
            <a:noFill/>
            <a:miter lim="800000"/>
            <a:headEnd/>
            <a:tailEnd/>
          </a:ln>
        </p:spPr>
        <p:txBody>
          <a:bodyPr wrap="square">
            <a:spAutoFit/>
          </a:bodyPr>
          <a:lstStyle/>
          <a:p>
            <a:r>
              <a:rPr lang="ja-JP" altLang="en-US" sz="3600" dirty="0" smtClean="0"/>
              <a:t>動詞の習得を援助するには</a:t>
            </a:r>
            <a:endParaRPr lang="ja-JP" altLang="en-US" sz="3600" dirty="0"/>
          </a:p>
        </p:txBody>
      </p:sp>
      <p:sp>
        <p:nvSpPr>
          <p:cNvPr id="11" name="テキスト ボックス 10"/>
          <p:cNvSpPr txBox="1">
            <a:spLocks noChangeArrowheads="1"/>
          </p:cNvSpPr>
          <p:nvPr/>
        </p:nvSpPr>
        <p:spPr bwMode="auto">
          <a:xfrm>
            <a:off x="4572000" y="4005065"/>
            <a:ext cx="4392488" cy="646331"/>
          </a:xfrm>
          <a:prstGeom prst="rect">
            <a:avLst/>
          </a:prstGeom>
          <a:solidFill>
            <a:schemeClr val="accent3">
              <a:lumMod val="95000"/>
            </a:schemeClr>
          </a:solid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どんな動詞を学ぶか</a:t>
            </a:r>
            <a:endParaRPr lang="ja-JP" altLang="en-US" sz="3600" dirty="0"/>
          </a:p>
        </p:txBody>
      </p:sp>
      <p:sp>
        <p:nvSpPr>
          <p:cNvPr id="13" name="テキスト ボックス 12"/>
          <p:cNvSpPr txBox="1">
            <a:spLocks noChangeArrowheads="1"/>
          </p:cNvSpPr>
          <p:nvPr/>
        </p:nvSpPr>
        <p:spPr bwMode="auto">
          <a:xfrm>
            <a:off x="4587240" y="5373216"/>
            <a:ext cx="4373880" cy="1200329"/>
          </a:xfrm>
          <a:prstGeom prst="rect">
            <a:avLst/>
          </a:prstGeom>
          <a:solidFill>
            <a:schemeClr val="accent3">
              <a:lumMod val="95000"/>
            </a:schemeClr>
          </a:solid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どんな教材</a:t>
            </a:r>
            <a:r>
              <a:rPr lang="ja-JP" altLang="en-US" sz="3600" dirty="0"/>
              <a:t>・</a:t>
            </a:r>
            <a:r>
              <a:rPr lang="ja-JP" altLang="en-US" sz="3600" dirty="0" smtClean="0"/>
              <a:t>課題か</a:t>
            </a:r>
            <a:endParaRPr lang="en-US" altLang="ja-JP" sz="3600" dirty="0" smtClean="0"/>
          </a:p>
          <a:p>
            <a:r>
              <a:rPr lang="ja-JP" altLang="en-US" sz="3600" dirty="0" smtClean="0"/>
              <a:t>　　　　　　　　</a:t>
            </a:r>
            <a:endParaRPr lang="ja-JP" altLang="en-US" sz="4000" dirty="0"/>
          </a:p>
        </p:txBody>
      </p:sp>
      <p:sp>
        <p:nvSpPr>
          <p:cNvPr id="14" name="テキスト ボックス 13"/>
          <p:cNvSpPr txBox="1">
            <a:spLocks noChangeArrowheads="1"/>
          </p:cNvSpPr>
          <p:nvPr/>
        </p:nvSpPr>
        <p:spPr bwMode="auto">
          <a:xfrm>
            <a:off x="323528" y="5157192"/>
            <a:ext cx="4104456" cy="646331"/>
          </a:xfrm>
          <a:prstGeom prst="rect">
            <a:avLst/>
          </a:prstGeom>
          <a:solidFill>
            <a:schemeClr val="accent3">
              <a:lumMod val="95000"/>
            </a:schemeClr>
          </a:solid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場面や状況の工夫</a:t>
            </a:r>
            <a:endParaRPr lang="ja-JP" altLang="en-US" sz="3600" dirty="0"/>
          </a:p>
        </p:txBody>
      </p:sp>
      <p:sp>
        <p:nvSpPr>
          <p:cNvPr id="8" name="円/楕円 7"/>
          <p:cNvSpPr/>
          <p:nvPr/>
        </p:nvSpPr>
        <p:spPr>
          <a:xfrm>
            <a:off x="683568" y="2636912"/>
            <a:ext cx="3456384" cy="10801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2"/>
                </a:solidFill>
              </a:rPr>
              <a:t>生活の中で</a:t>
            </a:r>
            <a:endParaRPr kumimoji="1" lang="ja-JP" altLang="en-US" sz="3600" dirty="0">
              <a:solidFill>
                <a:schemeClr val="tx2"/>
              </a:solidFill>
            </a:endParaRPr>
          </a:p>
        </p:txBody>
      </p:sp>
      <p:sp>
        <p:nvSpPr>
          <p:cNvPr id="9" name="円/楕円 8"/>
          <p:cNvSpPr/>
          <p:nvPr/>
        </p:nvSpPr>
        <p:spPr>
          <a:xfrm>
            <a:off x="5148064" y="2636912"/>
            <a:ext cx="3456384" cy="1080120"/>
          </a:xfrm>
          <a:prstGeom prst="ellipse">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2"/>
                </a:solidFill>
              </a:rPr>
              <a:t>学習として</a:t>
            </a:r>
            <a:endParaRPr kumimoji="1" lang="ja-JP" altLang="en-US" sz="3600" dirty="0">
              <a:solidFill>
                <a:schemeClr val="tx2"/>
              </a:solidFill>
            </a:endParaRPr>
          </a:p>
        </p:txBody>
      </p:sp>
      <p:sp>
        <p:nvSpPr>
          <p:cNvPr id="16" name="テキスト ボックス 15"/>
          <p:cNvSpPr txBox="1">
            <a:spLocks noChangeArrowheads="1"/>
          </p:cNvSpPr>
          <p:nvPr/>
        </p:nvSpPr>
        <p:spPr bwMode="auto">
          <a:xfrm>
            <a:off x="323528" y="4149080"/>
            <a:ext cx="3888432" cy="646331"/>
          </a:xfrm>
          <a:prstGeom prst="rect">
            <a:avLst/>
          </a:prstGeom>
          <a:solidFill>
            <a:schemeClr val="accent3">
              <a:lumMod val="95000"/>
            </a:schemeClr>
          </a:solid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会話の工夫</a:t>
            </a:r>
            <a:endParaRPr lang="ja-JP" altLang="en-US" sz="3600" dirty="0"/>
          </a:p>
        </p:txBody>
      </p:sp>
      <p:cxnSp>
        <p:nvCxnSpPr>
          <p:cNvPr id="18" name="直線コネクタ 17"/>
          <p:cNvCxnSpPr/>
          <p:nvPr/>
        </p:nvCxnSpPr>
        <p:spPr>
          <a:xfrm>
            <a:off x="4511040" y="2652152"/>
            <a:ext cx="0" cy="393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a:spLocks noChangeArrowheads="1"/>
          </p:cNvSpPr>
          <p:nvPr/>
        </p:nvSpPr>
        <p:spPr bwMode="auto">
          <a:xfrm>
            <a:off x="4564045" y="4718942"/>
            <a:ext cx="4431632" cy="646331"/>
          </a:xfrm>
          <a:prstGeom prst="rect">
            <a:avLst/>
          </a:prstGeom>
          <a:solidFill>
            <a:schemeClr val="accent3">
              <a:lumMod val="95000"/>
            </a:schemeClr>
          </a:solidFill>
          <a:ln w="9525">
            <a:noFill/>
            <a:miter lim="800000"/>
            <a:headEnd/>
            <a:tailEnd/>
          </a:ln>
        </p:spPr>
        <p:txBody>
          <a:bodyPr wrap="square">
            <a:spAutoFit/>
          </a:bodyPr>
          <a:lstStyle/>
          <a:p>
            <a:r>
              <a:rPr lang="ja-JP" altLang="en-US" sz="3600" b="1" dirty="0" smtClean="0">
                <a:solidFill>
                  <a:srgbClr val="C00000"/>
                </a:solidFill>
              </a:rPr>
              <a:t>・</a:t>
            </a:r>
            <a:r>
              <a:rPr lang="ja-JP" altLang="en-US" sz="3600" dirty="0" smtClean="0"/>
              <a:t>どんな順序で学ぶか</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ssolve">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11" grpId="0" animBg="1"/>
      <p:bldP spid="13" grpId="0" animBg="1"/>
      <p:bldP spid="14" grpId="0" animBg="1"/>
      <p:bldP spid="8" grpId="0" animBg="1"/>
      <p:bldP spid="9" grpId="0" animBg="1"/>
      <p:bldP spid="16"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7704" y="188640"/>
            <a:ext cx="5616624" cy="769441"/>
          </a:xfrm>
          <a:prstGeom prst="rect">
            <a:avLst/>
          </a:prstGeom>
          <a:solidFill>
            <a:srgbClr val="FFFF99"/>
          </a:solidFill>
          <a:scene3d>
            <a:camera prst="orthographicFront"/>
            <a:lightRig rig="threePt" dir="t"/>
          </a:scene3d>
          <a:sp3d>
            <a:bevelT w="139700" prst="cross"/>
          </a:sp3d>
        </p:spPr>
        <p:txBody>
          <a:bodyPr wrap="square" rtlCol="0">
            <a:spAutoFit/>
          </a:bodyPr>
          <a:lstStyle/>
          <a:p>
            <a:r>
              <a:rPr lang="ja-JP" altLang="en-US" sz="4400" dirty="0" smtClean="0">
                <a:solidFill>
                  <a:schemeClr val="accent4"/>
                </a:solidFill>
              </a:rPr>
              <a:t>　日本語の動詞のコア</a:t>
            </a:r>
            <a:endParaRPr kumimoji="1" lang="ja-JP" altLang="en-US" sz="4400" dirty="0">
              <a:solidFill>
                <a:schemeClr val="accent4"/>
              </a:solidFill>
            </a:endParaRPr>
          </a:p>
        </p:txBody>
      </p:sp>
      <p:sp>
        <p:nvSpPr>
          <p:cNvPr id="12" name="テキスト ボックス 11"/>
          <p:cNvSpPr txBox="1"/>
          <p:nvPr/>
        </p:nvSpPr>
        <p:spPr>
          <a:xfrm>
            <a:off x="323528" y="2060848"/>
            <a:ext cx="8568952" cy="1944216"/>
          </a:xfrm>
          <a:prstGeom prst="rect">
            <a:avLst/>
          </a:prstGeom>
          <a:solidFill>
            <a:schemeClr val="bg1">
              <a:lumMod val="95000"/>
            </a:schemeClr>
          </a:solidFill>
          <a:ln>
            <a:noFill/>
          </a:ln>
          <a:effectLst>
            <a:glow rad="139700">
              <a:schemeClr val="accent2">
                <a:satMod val="175000"/>
                <a:alpha val="40000"/>
              </a:schemeClr>
            </a:glow>
          </a:effectLst>
        </p:spPr>
        <p:txBody>
          <a:bodyPr wrap="square" rtlCol="0">
            <a:spAutoFit/>
          </a:bodyPr>
          <a:lstStyle/>
          <a:p>
            <a:r>
              <a:rPr lang="ja-JP" altLang="en-US" sz="4000" dirty="0" smtClean="0">
                <a:solidFill>
                  <a:schemeClr val="accent4"/>
                </a:solidFill>
              </a:rPr>
              <a:t>あるものを放すまいと、手を伸ばして</a:t>
            </a:r>
            <a:endParaRPr lang="en-US" altLang="ja-JP" sz="4000" dirty="0" smtClean="0">
              <a:solidFill>
                <a:schemeClr val="accent4"/>
              </a:solidFill>
            </a:endParaRPr>
          </a:p>
          <a:p>
            <a:r>
              <a:rPr lang="ja-JP" altLang="en-US" sz="4000" dirty="0" smtClean="0">
                <a:solidFill>
                  <a:schemeClr val="accent4"/>
                </a:solidFill>
              </a:rPr>
              <a:t>手指全部を曲げるようにして、掌との間に握りしめしっかりと、とらえる</a:t>
            </a:r>
            <a:endParaRPr kumimoji="1" lang="ja-JP" altLang="en-US" sz="4000" dirty="0">
              <a:solidFill>
                <a:srgbClr val="FF0000"/>
              </a:solidFill>
            </a:endParaRPr>
          </a:p>
        </p:txBody>
      </p:sp>
      <p:sp>
        <p:nvSpPr>
          <p:cNvPr id="14" name="テキスト ボックス 13"/>
          <p:cNvSpPr txBox="1"/>
          <p:nvPr/>
        </p:nvSpPr>
        <p:spPr>
          <a:xfrm>
            <a:off x="1763688" y="5805264"/>
            <a:ext cx="2915816" cy="646331"/>
          </a:xfrm>
          <a:prstGeom prst="rect">
            <a:avLst/>
          </a:prstGeom>
          <a:solidFill>
            <a:schemeClr val="accent3"/>
          </a:solidFill>
          <a:ln w="3175">
            <a:solidFill>
              <a:schemeClr val="tx1"/>
            </a:solidFill>
            <a:prstDash val="sysDot"/>
          </a:ln>
        </p:spPr>
        <p:txBody>
          <a:bodyPr wrap="square" rtlCol="0">
            <a:spAutoFit/>
          </a:bodyPr>
          <a:lstStyle/>
          <a:p>
            <a:r>
              <a:rPr lang="ja-JP" altLang="en-US" sz="3600" dirty="0" smtClean="0">
                <a:solidFill>
                  <a:schemeClr val="accent4"/>
                </a:solidFill>
              </a:rPr>
              <a:t>獲物を</a:t>
            </a:r>
            <a:r>
              <a:rPr lang="ja-JP" altLang="en-US" sz="3600" dirty="0" smtClean="0">
                <a:solidFill>
                  <a:srgbClr val="C00000"/>
                </a:solidFill>
              </a:rPr>
              <a:t>つかむ</a:t>
            </a:r>
            <a:endParaRPr kumimoji="1" lang="ja-JP" altLang="en-US" sz="3600" dirty="0">
              <a:solidFill>
                <a:srgbClr val="C00000"/>
              </a:solidFill>
            </a:endParaRPr>
          </a:p>
        </p:txBody>
      </p:sp>
      <p:sp>
        <p:nvSpPr>
          <p:cNvPr id="16" name="テキスト ボックス 15"/>
          <p:cNvSpPr txBox="1"/>
          <p:nvPr/>
        </p:nvSpPr>
        <p:spPr>
          <a:xfrm>
            <a:off x="323528" y="4077072"/>
            <a:ext cx="8568952" cy="584775"/>
          </a:xfrm>
          <a:prstGeom prst="rect">
            <a:avLst/>
          </a:prstGeom>
          <a:solidFill>
            <a:srgbClr val="CCFFFF"/>
          </a:solidFill>
          <a:ln>
            <a:noFill/>
          </a:ln>
          <a:effectLst>
            <a:softEdge rad="127000"/>
          </a:effectLst>
        </p:spPr>
        <p:txBody>
          <a:bodyPr wrap="square" rtlCol="0">
            <a:spAutoFit/>
          </a:bodyPr>
          <a:lstStyle/>
          <a:p>
            <a:r>
              <a:rPr lang="ja-JP" altLang="en-US" sz="3200" b="1" dirty="0" smtClean="0">
                <a:solidFill>
                  <a:srgbClr val="C00000"/>
                </a:solidFill>
              </a:rPr>
              <a:t>“</a:t>
            </a:r>
            <a:r>
              <a:rPr lang="ja-JP" altLang="en-US" sz="3200" dirty="0" smtClean="0">
                <a:solidFill>
                  <a:schemeClr val="accent4"/>
                </a:solidFill>
              </a:rPr>
              <a:t>めったに手にできない事物を自分のものにする</a:t>
            </a:r>
            <a:r>
              <a:rPr lang="ja-JP" altLang="en-US" sz="3200" b="1" dirty="0" smtClean="0">
                <a:solidFill>
                  <a:srgbClr val="C00000"/>
                </a:solidFill>
              </a:rPr>
              <a:t>”　　　　　　　　　　</a:t>
            </a:r>
            <a:endParaRPr kumimoji="1" lang="ja-JP" altLang="en-US" sz="3200" dirty="0">
              <a:solidFill>
                <a:schemeClr val="accent4"/>
              </a:solidFill>
            </a:endParaRPr>
          </a:p>
        </p:txBody>
      </p:sp>
      <p:sp>
        <p:nvSpPr>
          <p:cNvPr id="19" name="テキスト ボックス 18"/>
          <p:cNvSpPr txBox="1"/>
          <p:nvPr/>
        </p:nvSpPr>
        <p:spPr>
          <a:xfrm>
            <a:off x="5220072" y="5085184"/>
            <a:ext cx="3744416" cy="523220"/>
          </a:xfrm>
          <a:prstGeom prst="rect">
            <a:avLst/>
          </a:prstGeom>
          <a:noFill/>
          <a:ln>
            <a:noFill/>
          </a:ln>
        </p:spPr>
        <p:txBody>
          <a:bodyPr wrap="square" rtlCol="0">
            <a:spAutoFit/>
          </a:bodyPr>
          <a:lstStyle/>
          <a:p>
            <a:r>
              <a:rPr lang="ja-JP" altLang="en-US" sz="2800" dirty="0" smtClean="0">
                <a:solidFill>
                  <a:schemeClr val="accent4"/>
                </a:solidFill>
              </a:rPr>
              <a:t>「日本語表現辞典」より</a:t>
            </a:r>
            <a:endParaRPr kumimoji="1" lang="ja-JP" altLang="en-US" sz="2800" dirty="0">
              <a:solidFill>
                <a:srgbClr val="FF0000"/>
              </a:solidFill>
            </a:endParaRPr>
          </a:p>
        </p:txBody>
      </p:sp>
      <p:sp>
        <p:nvSpPr>
          <p:cNvPr id="20" name="テキスト ボックス 19"/>
          <p:cNvSpPr txBox="1"/>
          <p:nvPr/>
        </p:nvSpPr>
        <p:spPr>
          <a:xfrm>
            <a:off x="3599892" y="1053635"/>
            <a:ext cx="2016224" cy="830997"/>
          </a:xfrm>
          <a:prstGeom prst="rect">
            <a:avLst/>
          </a:prstGeom>
          <a:solidFill>
            <a:schemeClr val="bg1"/>
          </a:solidFill>
          <a:ln>
            <a:solidFill>
              <a:schemeClr val="tx1"/>
            </a:solidFill>
          </a:ln>
        </p:spPr>
        <p:txBody>
          <a:bodyPr wrap="square" rtlCol="0">
            <a:spAutoFit/>
          </a:bodyPr>
          <a:lstStyle/>
          <a:p>
            <a:r>
              <a:rPr lang="ja-JP" altLang="en-US" sz="4800" dirty="0" smtClean="0">
                <a:solidFill>
                  <a:srgbClr val="C00000"/>
                </a:solidFill>
              </a:rPr>
              <a:t>つかむ</a:t>
            </a:r>
            <a:endParaRPr kumimoji="1" lang="ja-JP" altLang="en-US" sz="4800" dirty="0">
              <a:solidFill>
                <a:srgbClr val="C00000"/>
              </a:solidFill>
            </a:endParaRPr>
          </a:p>
        </p:txBody>
      </p:sp>
      <p:sp>
        <p:nvSpPr>
          <p:cNvPr id="21" name="テキスト ボックス 20"/>
          <p:cNvSpPr txBox="1"/>
          <p:nvPr/>
        </p:nvSpPr>
        <p:spPr>
          <a:xfrm>
            <a:off x="4752020" y="5805264"/>
            <a:ext cx="2871936" cy="646331"/>
          </a:xfrm>
          <a:prstGeom prst="rect">
            <a:avLst/>
          </a:prstGeom>
          <a:solidFill>
            <a:schemeClr val="accent3"/>
          </a:solidFill>
          <a:ln w="3175">
            <a:solidFill>
              <a:schemeClr val="tx1"/>
            </a:solidFill>
            <a:prstDash val="sysDot"/>
          </a:ln>
        </p:spPr>
        <p:txBody>
          <a:bodyPr wrap="square" rtlCol="0">
            <a:spAutoFit/>
          </a:bodyPr>
          <a:lstStyle/>
          <a:p>
            <a:r>
              <a:rPr lang="ja-JP" altLang="en-US" sz="3600" dirty="0" smtClean="0">
                <a:solidFill>
                  <a:schemeClr val="accent4"/>
                </a:solidFill>
              </a:rPr>
              <a:t>情報を</a:t>
            </a:r>
            <a:r>
              <a:rPr lang="ja-JP" altLang="en-US" sz="3600" dirty="0" smtClean="0">
                <a:solidFill>
                  <a:srgbClr val="C00000"/>
                </a:solidFill>
              </a:rPr>
              <a:t>つかむ</a:t>
            </a:r>
            <a:endParaRPr kumimoji="1" lang="ja-JP" altLang="en-US" sz="3600" dirty="0">
              <a:solidFill>
                <a:srgbClr val="C00000"/>
              </a:solidFill>
            </a:endParaRPr>
          </a:p>
        </p:txBody>
      </p:sp>
      <p:sp>
        <p:nvSpPr>
          <p:cNvPr id="22" name="下矢印 21"/>
          <p:cNvSpPr/>
          <p:nvPr/>
        </p:nvSpPr>
        <p:spPr>
          <a:xfrm>
            <a:off x="4427984" y="5229200"/>
            <a:ext cx="648072" cy="50405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779912" y="4581128"/>
            <a:ext cx="5364088" cy="523220"/>
          </a:xfrm>
          <a:prstGeom prst="rect">
            <a:avLst/>
          </a:prstGeom>
          <a:noFill/>
        </p:spPr>
        <p:txBody>
          <a:bodyPr wrap="square" rtlCol="0">
            <a:spAutoFit/>
          </a:bodyPr>
          <a:lstStyle/>
          <a:p>
            <a:r>
              <a:rPr lang="ja-JP" altLang="en-US" b="1" dirty="0" smtClean="0">
                <a:solidFill>
                  <a:srgbClr val="C00000"/>
                </a:solidFill>
              </a:rPr>
              <a:t>　　</a:t>
            </a:r>
            <a:r>
              <a:rPr lang="ja-JP" altLang="en-US" sz="2800" dirty="0" smtClean="0">
                <a:solidFill>
                  <a:schemeClr val="accent4"/>
                </a:solidFill>
              </a:rPr>
              <a:t>という意味が加わる場合も多い</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p:bldP spid="20" grpId="0" animBg="1"/>
      <p:bldP spid="21" grpId="0" animBg="1"/>
      <p:bldP spid="22" grpId="0" animBg="1"/>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79512" y="2852936"/>
            <a:ext cx="8827328" cy="3771096"/>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11560" y="1124744"/>
            <a:ext cx="8064896" cy="1446550"/>
          </a:xfrm>
          <a:prstGeom prst="rect">
            <a:avLst/>
          </a:prstGeom>
          <a:solidFill>
            <a:srgbClr val="FFFF66"/>
          </a:solidFill>
          <a:effectLst>
            <a:glow rad="101600">
              <a:schemeClr val="accent2">
                <a:satMod val="175000"/>
                <a:alpha val="40000"/>
              </a:schemeClr>
            </a:glow>
          </a:effectLst>
        </p:spPr>
        <p:txBody>
          <a:bodyPr wrap="square" rtlCol="0">
            <a:spAutoFit/>
          </a:bodyPr>
          <a:lstStyle/>
          <a:p>
            <a:r>
              <a:rPr lang="ja-JP" altLang="en-US" sz="4400" dirty="0" smtClean="0">
                <a:solidFill>
                  <a:schemeClr val="accent4"/>
                </a:solidFill>
              </a:rPr>
              <a:t>　動詞の使い方の</a:t>
            </a:r>
            <a:endParaRPr lang="en-US" altLang="ja-JP" sz="4400" dirty="0" smtClean="0">
              <a:solidFill>
                <a:schemeClr val="accent4"/>
              </a:solidFill>
            </a:endParaRPr>
          </a:p>
          <a:p>
            <a:r>
              <a:rPr lang="ja-JP" altLang="en-US" sz="4400" dirty="0" smtClean="0">
                <a:solidFill>
                  <a:schemeClr val="accent4"/>
                </a:solidFill>
              </a:rPr>
              <a:t>　　　　　　誤りとなってあらわれる</a:t>
            </a:r>
            <a:endParaRPr kumimoji="1" lang="ja-JP" altLang="en-US" sz="4400" dirty="0">
              <a:solidFill>
                <a:schemeClr val="accent4"/>
              </a:solidFill>
            </a:endParaRPr>
          </a:p>
        </p:txBody>
      </p:sp>
      <p:sp>
        <p:nvSpPr>
          <p:cNvPr id="3" name="テキスト ボックス 2"/>
          <p:cNvSpPr txBox="1"/>
          <p:nvPr/>
        </p:nvSpPr>
        <p:spPr>
          <a:xfrm>
            <a:off x="323528" y="260648"/>
            <a:ext cx="8280920" cy="646331"/>
          </a:xfrm>
          <a:prstGeom prst="rect">
            <a:avLst/>
          </a:prstGeom>
          <a:noFill/>
        </p:spPr>
        <p:txBody>
          <a:bodyPr wrap="square" rtlCol="0">
            <a:spAutoFit/>
          </a:bodyPr>
          <a:lstStyle/>
          <a:p>
            <a:r>
              <a:rPr lang="ja-JP" altLang="en-US" sz="3600" dirty="0" smtClean="0">
                <a:solidFill>
                  <a:schemeClr val="accent4"/>
                </a:solidFill>
              </a:rPr>
              <a:t>このコアが認識されていないと・・</a:t>
            </a:r>
            <a:endParaRPr kumimoji="1" lang="ja-JP" altLang="en-US" sz="3600" dirty="0">
              <a:solidFill>
                <a:schemeClr val="accent4"/>
              </a:solidFill>
            </a:endParaRPr>
          </a:p>
        </p:txBody>
      </p:sp>
      <p:sp>
        <p:nvSpPr>
          <p:cNvPr id="4" name="テキスト ボックス 3"/>
          <p:cNvSpPr txBox="1"/>
          <p:nvPr/>
        </p:nvSpPr>
        <p:spPr>
          <a:xfrm>
            <a:off x="3347864" y="3023632"/>
            <a:ext cx="2304256" cy="707886"/>
          </a:xfrm>
          <a:prstGeom prst="rect">
            <a:avLst/>
          </a:prstGeom>
          <a:solidFill>
            <a:srgbClr val="FFCCFF"/>
          </a:solidFill>
          <a:ln>
            <a:solidFill>
              <a:schemeClr val="tx1"/>
            </a:solidFill>
            <a:prstDash val="sysDash"/>
          </a:ln>
        </p:spPr>
        <p:txBody>
          <a:bodyPr wrap="square" rtlCol="0">
            <a:spAutoFit/>
          </a:bodyPr>
          <a:lstStyle/>
          <a:p>
            <a:r>
              <a:rPr lang="ja-JP" altLang="en-US" sz="4000" dirty="0" smtClean="0">
                <a:solidFill>
                  <a:schemeClr val="accent4"/>
                </a:solidFill>
              </a:rPr>
              <a:t>誤りの例</a:t>
            </a:r>
            <a:endParaRPr kumimoji="1" lang="ja-JP" altLang="en-US" sz="4000" dirty="0">
              <a:solidFill>
                <a:schemeClr val="accent4"/>
              </a:solidFill>
            </a:endParaRPr>
          </a:p>
        </p:txBody>
      </p:sp>
      <p:sp>
        <p:nvSpPr>
          <p:cNvPr id="5" name="テキスト ボックス 4"/>
          <p:cNvSpPr txBox="1"/>
          <p:nvPr/>
        </p:nvSpPr>
        <p:spPr>
          <a:xfrm>
            <a:off x="323528" y="4751824"/>
            <a:ext cx="8496944" cy="707886"/>
          </a:xfrm>
          <a:prstGeom prst="rect">
            <a:avLst/>
          </a:prstGeom>
          <a:solidFill>
            <a:schemeClr val="accent3"/>
          </a:solidFill>
        </p:spPr>
        <p:txBody>
          <a:bodyPr wrap="square" rtlCol="0">
            <a:spAutoFit/>
          </a:bodyPr>
          <a:lstStyle/>
          <a:p>
            <a:r>
              <a:rPr lang="ja-JP" altLang="en-US" sz="4000" b="1" dirty="0" smtClean="0">
                <a:solidFill>
                  <a:srgbClr val="00B050"/>
                </a:solidFill>
              </a:rPr>
              <a:t>＊</a:t>
            </a:r>
            <a:r>
              <a:rPr lang="ja-JP" altLang="en-US" sz="4000" dirty="0" smtClean="0">
                <a:solidFill>
                  <a:schemeClr val="accent4"/>
                </a:solidFill>
              </a:rPr>
              <a:t>玉を</a:t>
            </a:r>
            <a:r>
              <a:rPr lang="ja-JP" altLang="en-US" sz="4000" dirty="0" smtClean="0">
                <a:solidFill>
                  <a:srgbClr val="002060"/>
                </a:solidFill>
              </a:rPr>
              <a:t>切った</a:t>
            </a:r>
            <a:r>
              <a:rPr lang="ja-JP" altLang="en-US" sz="2400" dirty="0" smtClean="0">
                <a:solidFill>
                  <a:srgbClr val="002060"/>
                </a:solidFill>
              </a:rPr>
              <a:t>　</a:t>
            </a:r>
            <a:r>
              <a:rPr lang="ja-JP" altLang="en-US" sz="4000" dirty="0" smtClean="0">
                <a:solidFill>
                  <a:schemeClr val="accent4"/>
                </a:solidFill>
              </a:rPr>
              <a:t>（実際は「</a:t>
            </a:r>
            <a:r>
              <a:rPr lang="ja-JP" altLang="en-US" sz="4000" dirty="0" smtClean="0">
                <a:solidFill>
                  <a:srgbClr val="C00000"/>
                </a:solidFill>
              </a:rPr>
              <a:t>割った</a:t>
            </a:r>
            <a:r>
              <a:rPr lang="ja-JP" altLang="en-US" sz="4000" dirty="0" smtClean="0">
                <a:solidFill>
                  <a:schemeClr val="accent4"/>
                </a:solidFill>
              </a:rPr>
              <a:t>」）</a:t>
            </a:r>
            <a:endParaRPr kumimoji="1" lang="ja-JP" altLang="en-US" sz="4000" dirty="0">
              <a:solidFill>
                <a:schemeClr val="accent4"/>
              </a:solidFill>
            </a:endParaRPr>
          </a:p>
        </p:txBody>
      </p:sp>
      <p:sp>
        <p:nvSpPr>
          <p:cNvPr id="6" name="テキスト ボックス 5"/>
          <p:cNvSpPr txBox="1"/>
          <p:nvPr/>
        </p:nvSpPr>
        <p:spPr>
          <a:xfrm>
            <a:off x="323529" y="3887728"/>
            <a:ext cx="8496944" cy="707886"/>
          </a:xfrm>
          <a:prstGeom prst="rect">
            <a:avLst/>
          </a:prstGeom>
          <a:solidFill>
            <a:schemeClr val="accent3"/>
          </a:solidFill>
        </p:spPr>
        <p:txBody>
          <a:bodyPr wrap="square" rtlCol="0">
            <a:spAutoFit/>
          </a:bodyPr>
          <a:lstStyle/>
          <a:p>
            <a:r>
              <a:rPr lang="ja-JP" altLang="en-US" sz="4000" b="1" dirty="0" smtClean="0">
                <a:solidFill>
                  <a:srgbClr val="00B050"/>
                </a:solidFill>
              </a:rPr>
              <a:t>＊</a:t>
            </a:r>
            <a:r>
              <a:rPr lang="ja-JP" altLang="en-US" sz="4000" dirty="0" smtClean="0">
                <a:solidFill>
                  <a:schemeClr val="accent4"/>
                </a:solidFill>
              </a:rPr>
              <a:t>虫を</a:t>
            </a:r>
            <a:r>
              <a:rPr lang="ja-JP" altLang="en-US" sz="4000" dirty="0" smtClean="0">
                <a:solidFill>
                  <a:srgbClr val="002060"/>
                </a:solidFill>
              </a:rPr>
              <a:t>握った</a:t>
            </a:r>
            <a:r>
              <a:rPr lang="ja-JP" altLang="en-US" sz="2400" dirty="0" smtClean="0">
                <a:solidFill>
                  <a:srgbClr val="002060"/>
                </a:solidFill>
              </a:rPr>
              <a:t>　</a:t>
            </a:r>
            <a:r>
              <a:rPr lang="ja-JP" altLang="en-US" sz="4000" dirty="0" smtClean="0">
                <a:solidFill>
                  <a:schemeClr val="accent4"/>
                </a:solidFill>
              </a:rPr>
              <a:t>（実際は「</a:t>
            </a:r>
            <a:r>
              <a:rPr lang="ja-JP" altLang="en-US" sz="4000" dirty="0" smtClean="0">
                <a:solidFill>
                  <a:srgbClr val="C00000"/>
                </a:solidFill>
              </a:rPr>
              <a:t>つかんだ</a:t>
            </a:r>
            <a:r>
              <a:rPr lang="ja-JP" altLang="en-US" sz="4000" dirty="0" smtClean="0">
                <a:solidFill>
                  <a:schemeClr val="accent4"/>
                </a:solidFill>
              </a:rPr>
              <a:t>」）</a:t>
            </a:r>
            <a:endParaRPr kumimoji="1" lang="ja-JP" altLang="en-US" sz="4000" dirty="0">
              <a:solidFill>
                <a:schemeClr val="accent4"/>
              </a:solidFill>
            </a:endParaRPr>
          </a:p>
        </p:txBody>
      </p:sp>
      <p:sp>
        <p:nvSpPr>
          <p:cNvPr id="7" name="テキスト ボックス 6"/>
          <p:cNvSpPr txBox="1"/>
          <p:nvPr/>
        </p:nvSpPr>
        <p:spPr>
          <a:xfrm>
            <a:off x="323528" y="5615920"/>
            <a:ext cx="8496944" cy="707886"/>
          </a:xfrm>
          <a:prstGeom prst="rect">
            <a:avLst/>
          </a:prstGeom>
          <a:solidFill>
            <a:schemeClr val="accent3"/>
          </a:solidFill>
        </p:spPr>
        <p:txBody>
          <a:bodyPr wrap="square" rtlCol="0">
            <a:spAutoFit/>
          </a:bodyPr>
          <a:lstStyle/>
          <a:p>
            <a:r>
              <a:rPr lang="ja-JP" altLang="en-US" sz="4000" b="1" dirty="0" smtClean="0">
                <a:solidFill>
                  <a:srgbClr val="00B050"/>
                </a:solidFill>
              </a:rPr>
              <a:t>＊</a:t>
            </a:r>
            <a:r>
              <a:rPr lang="ja-JP" altLang="en-US" sz="4000" dirty="0" smtClean="0">
                <a:solidFill>
                  <a:schemeClr val="accent4"/>
                </a:solidFill>
              </a:rPr>
              <a:t>アイスを</a:t>
            </a:r>
            <a:r>
              <a:rPr lang="ja-JP" altLang="en-US" sz="4000" dirty="0" smtClean="0">
                <a:solidFill>
                  <a:srgbClr val="002060"/>
                </a:solidFill>
              </a:rPr>
              <a:t>噛んだ</a:t>
            </a:r>
            <a:r>
              <a:rPr lang="ja-JP" altLang="en-US" sz="1600" dirty="0" smtClean="0">
                <a:solidFill>
                  <a:srgbClr val="002060"/>
                </a:solidFill>
              </a:rPr>
              <a:t>　</a:t>
            </a:r>
            <a:r>
              <a:rPr lang="ja-JP" altLang="en-US" sz="4000" dirty="0" smtClean="0">
                <a:solidFill>
                  <a:schemeClr val="accent4"/>
                </a:solidFill>
              </a:rPr>
              <a:t>（実際は「</a:t>
            </a:r>
            <a:r>
              <a:rPr lang="ja-JP" altLang="en-US" sz="4000" dirty="0" smtClean="0">
                <a:solidFill>
                  <a:srgbClr val="C00000"/>
                </a:solidFill>
              </a:rPr>
              <a:t>かじった</a:t>
            </a:r>
            <a:r>
              <a:rPr lang="ja-JP" altLang="en-US" sz="4000" dirty="0" smtClean="0">
                <a:solidFill>
                  <a:schemeClr val="accent4"/>
                </a:solidFill>
              </a:rPr>
              <a:t>」）</a:t>
            </a:r>
            <a:endParaRPr kumimoji="1"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5"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79512" y="188640"/>
            <a:ext cx="8712968" cy="1938992"/>
          </a:xfrm>
          <a:prstGeom prst="rect">
            <a:avLst/>
          </a:prstGeom>
          <a:solidFill>
            <a:srgbClr val="FFFF99"/>
          </a:solidFill>
          <a:ln w="9525">
            <a:noFill/>
            <a:miter lim="800000"/>
            <a:headEnd/>
            <a:tailEnd/>
          </a:ln>
          <a:effectLst>
            <a:softEdge rad="127000"/>
          </a:effectLst>
        </p:spPr>
        <p:txBody>
          <a:bodyPr wrap="square">
            <a:spAutoFit/>
          </a:bodyPr>
          <a:lstStyle/>
          <a:p>
            <a:pPr eaLnBrk="1" hangingPunct="1">
              <a:defRPr/>
            </a:pPr>
            <a:r>
              <a:rPr lang="ja-JP" altLang="en-US" sz="4000" dirty="0">
                <a:ea typeface="ＭＳ Ｐゴシック" panose="020B0600070205080204" pitchFamily="50" charset="-128"/>
              </a:rPr>
              <a:t>発達障害の子どもとの会話で、</a:t>
            </a:r>
            <a:endParaRPr lang="en-US" altLang="ja-JP" sz="4000" dirty="0">
              <a:ea typeface="ＭＳ Ｐゴシック" panose="020B0600070205080204" pitchFamily="50" charset="-128"/>
            </a:endParaRPr>
          </a:p>
          <a:p>
            <a:pPr eaLnBrk="1" hangingPunct="1">
              <a:defRPr/>
            </a:pPr>
            <a:r>
              <a:rPr lang="ja-JP" altLang="en-US" sz="4000" dirty="0" smtClean="0">
                <a:ea typeface="ＭＳ Ｐゴシック" panose="020B0600070205080204" pitchFamily="50" charset="-128"/>
              </a:rPr>
              <a:t>　語義（語の意味）の</a:t>
            </a:r>
            <a:r>
              <a:rPr lang="ja-JP" altLang="en-US" sz="4000" dirty="0">
                <a:ea typeface="ＭＳ Ｐゴシック" panose="020B0600070205080204" pitchFamily="50" charset="-128"/>
              </a:rPr>
              <a:t>ズレや不正確さを</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a:t>
            </a:r>
            <a:r>
              <a:rPr lang="ja-JP" altLang="en-US" sz="4000" dirty="0" smtClean="0">
                <a:ea typeface="ＭＳ Ｐゴシック" panose="020B0600070205080204" pitchFamily="50" charset="-128"/>
              </a:rPr>
              <a:t>　</a:t>
            </a:r>
            <a:r>
              <a:rPr lang="ja-JP" altLang="en-US" sz="4000" dirty="0">
                <a:ea typeface="ＭＳ Ｐゴシック" panose="020B0600070205080204" pitchFamily="50" charset="-128"/>
              </a:rPr>
              <a:t>　　　　</a:t>
            </a:r>
            <a:r>
              <a:rPr lang="ja-JP" altLang="en-US" sz="4000" dirty="0" smtClean="0">
                <a:ea typeface="ＭＳ Ｐゴシック" panose="020B0600070205080204" pitchFamily="50" charset="-128"/>
              </a:rPr>
              <a:t>　　感じる</a:t>
            </a:r>
            <a:r>
              <a:rPr lang="ja-JP" altLang="en-US" sz="4000" dirty="0">
                <a:ea typeface="ＭＳ Ｐゴシック" panose="020B0600070205080204" pitchFamily="50" charset="-128"/>
              </a:rPr>
              <a:t>ことは</a:t>
            </a:r>
            <a:r>
              <a:rPr lang="ja-JP" altLang="en-US" sz="4000" dirty="0" smtClean="0">
                <a:ea typeface="ＭＳ Ｐゴシック" panose="020B0600070205080204" pitchFamily="50" charset="-128"/>
              </a:rPr>
              <a:t>多い</a:t>
            </a:r>
            <a:endParaRPr lang="ja-JP" altLang="en-US" sz="4000" dirty="0">
              <a:ea typeface="ＭＳ Ｐゴシック" panose="020B0600070205080204" pitchFamily="50" charset="-128"/>
            </a:endParaRPr>
          </a:p>
        </p:txBody>
      </p:sp>
      <p:sp>
        <p:nvSpPr>
          <p:cNvPr id="105477" name="テキスト ボックス 3"/>
          <p:cNvSpPr txBox="1">
            <a:spLocks noChangeArrowheads="1"/>
          </p:cNvSpPr>
          <p:nvPr/>
        </p:nvSpPr>
        <p:spPr bwMode="auto">
          <a:xfrm>
            <a:off x="2159732" y="2924944"/>
            <a:ext cx="4752528" cy="707886"/>
          </a:xfrm>
          <a:prstGeom prst="rect">
            <a:avLst/>
          </a:prstGeom>
          <a:solidFill>
            <a:srgbClr val="99FFCC"/>
          </a:solidFill>
          <a:ln w="9525">
            <a:noFill/>
            <a:miter lim="800000"/>
            <a:headEnd/>
            <a:tailEnd/>
          </a:ln>
          <a:effectLst>
            <a:softEdge rad="127000"/>
          </a:effectLst>
        </p:spPr>
        <p:txBody>
          <a:bodyPr wrap="square">
            <a:spAutoFit/>
          </a:bodyPr>
          <a:lstStyle/>
          <a:p>
            <a:pPr eaLnBrk="1" hangingPunct="1"/>
            <a:r>
              <a:rPr lang="ja-JP" altLang="en-US" sz="4000" dirty="0" smtClean="0"/>
              <a:t>動詞や形容詞、副詞</a:t>
            </a:r>
            <a:endParaRPr lang="ja-JP" altLang="en-US" sz="4000" dirty="0"/>
          </a:p>
        </p:txBody>
      </p:sp>
      <p:sp>
        <p:nvSpPr>
          <p:cNvPr id="105480" name="テキスト ボックス 4"/>
          <p:cNvSpPr txBox="1">
            <a:spLocks noChangeArrowheads="1"/>
          </p:cNvSpPr>
          <p:nvPr/>
        </p:nvSpPr>
        <p:spPr bwMode="auto">
          <a:xfrm>
            <a:off x="323528" y="4005064"/>
            <a:ext cx="8568952" cy="1754326"/>
          </a:xfrm>
          <a:prstGeom prst="rect">
            <a:avLst/>
          </a:prstGeom>
          <a:solidFill>
            <a:schemeClr val="accent3">
              <a:lumMod val="95000"/>
            </a:schemeClr>
          </a:solidFill>
          <a:ln w="9525">
            <a:noFill/>
            <a:miter lim="800000"/>
            <a:headEnd/>
            <a:tailEnd/>
          </a:ln>
        </p:spPr>
        <p:txBody>
          <a:bodyPr wrap="square">
            <a:spAutoFit/>
          </a:bodyPr>
          <a:lstStyle/>
          <a:p>
            <a:pPr eaLnBrk="1" hangingPunct="1"/>
            <a:r>
              <a:rPr lang="ja-JP" altLang="en-US" sz="3600" dirty="0" smtClean="0"/>
              <a:t>　語義は、本来、日常</a:t>
            </a:r>
            <a:r>
              <a:rPr lang="ja-JP" altLang="en-US" sz="3600" dirty="0"/>
              <a:t>場面</a:t>
            </a:r>
            <a:r>
              <a:rPr lang="ja-JP" altLang="en-US" sz="3600" dirty="0" smtClean="0"/>
              <a:t>で</a:t>
            </a:r>
            <a:endParaRPr lang="en-US" altLang="ja-JP" sz="3600" dirty="0" smtClean="0"/>
          </a:p>
          <a:p>
            <a:pPr eaLnBrk="1" hangingPunct="1"/>
            <a:r>
              <a:rPr lang="ja-JP" altLang="en-US" sz="3600" dirty="0" smtClean="0"/>
              <a:t>　　　　　豊富なことばの刺激</a:t>
            </a:r>
            <a:r>
              <a:rPr lang="ja-JP" altLang="en-US" sz="3600" dirty="0"/>
              <a:t>を</a:t>
            </a:r>
            <a:r>
              <a:rPr lang="ja-JP" altLang="en-US" sz="3600" dirty="0" smtClean="0"/>
              <a:t>受け</a:t>
            </a:r>
            <a:r>
              <a:rPr lang="ja-JP" altLang="en-US" sz="3600" dirty="0"/>
              <a:t>　　</a:t>
            </a:r>
            <a:endParaRPr lang="en-US" altLang="ja-JP" sz="3600" dirty="0"/>
          </a:p>
          <a:p>
            <a:pPr eaLnBrk="1" hangingPunct="1"/>
            <a:r>
              <a:rPr lang="ja-JP" altLang="en-US" sz="3600" dirty="0"/>
              <a:t>　　　　　　</a:t>
            </a:r>
            <a:r>
              <a:rPr lang="ja-JP" altLang="en-US" sz="3600" dirty="0" smtClean="0"/>
              <a:t>　　　　</a:t>
            </a:r>
            <a:r>
              <a:rPr lang="ja-JP" altLang="en-US" sz="3600" dirty="0"/>
              <a:t>　　</a:t>
            </a:r>
            <a:r>
              <a:rPr lang="ja-JP" altLang="en-US" sz="3600" dirty="0" smtClean="0"/>
              <a:t>自然に習得</a:t>
            </a:r>
            <a:r>
              <a:rPr lang="ja-JP" altLang="en-US" sz="3600" dirty="0"/>
              <a:t>して行く</a:t>
            </a:r>
            <a:r>
              <a:rPr lang="ja-JP" altLang="en-US" sz="3600" dirty="0" smtClean="0"/>
              <a:t>もの</a:t>
            </a:r>
            <a:endParaRPr lang="ja-JP" altLang="en-US" sz="3600" dirty="0"/>
          </a:p>
        </p:txBody>
      </p:sp>
      <p:sp>
        <p:nvSpPr>
          <p:cNvPr id="12" name="テキスト ボックス 11"/>
          <p:cNvSpPr txBox="1"/>
          <p:nvPr/>
        </p:nvSpPr>
        <p:spPr>
          <a:xfrm>
            <a:off x="3563888" y="2154052"/>
            <a:ext cx="1512168" cy="584775"/>
          </a:xfrm>
          <a:prstGeom prst="rect">
            <a:avLst/>
          </a:prstGeom>
          <a:noFill/>
        </p:spPr>
        <p:txBody>
          <a:bodyPr wrap="square" rtlCol="0">
            <a:spAutoFit/>
          </a:bodyPr>
          <a:lstStyle/>
          <a:p>
            <a:r>
              <a:rPr lang="ja-JP" altLang="en-US" sz="3200" dirty="0" smtClean="0"/>
              <a:t>　とくに</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dissolve">
                                      <p:cBhvr>
                                        <p:cTn id="12" dur="500"/>
                                        <p:tgtEl>
                                          <p:spTgt spid="1054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80"/>
                                        </p:tgtEl>
                                        <p:attrNameLst>
                                          <p:attrName>style.visibility</p:attrName>
                                        </p:attrNameLst>
                                      </p:cBhvr>
                                      <p:to>
                                        <p:strVal val="visible"/>
                                      </p:to>
                                    </p:set>
                                    <p:animEffect transition="in" filter="dissolve">
                                      <p:cBhvr>
                                        <p:cTn id="17" dur="500"/>
                                        <p:tgtEl>
                                          <p:spTgt spid="105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P spid="105480" grpId="0" animBg="1"/>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4370" y="925579"/>
            <a:ext cx="8568952" cy="1938992"/>
          </a:xfrm>
          <a:prstGeom prst="rect">
            <a:avLst/>
          </a:prstGeom>
          <a:solidFill>
            <a:srgbClr val="FFCCFF"/>
          </a:solidFill>
        </p:spPr>
        <p:txBody>
          <a:bodyPr wrap="square" rtlCol="0">
            <a:spAutoFit/>
          </a:bodyPr>
          <a:lstStyle/>
          <a:p>
            <a:r>
              <a:rPr lang="ja-JP" altLang="en-US" sz="4000" dirty="0" smtClean="0">
                <a:solidFill>
                  <a:schemeClr val="accent4"/>
                </a:solidFill>
              </a:rPr>
              <a:t>動詞のコアは、</a:t>
            </a:r>
            <a:endParaRPr lang="en-US" altLang="ja-JP" sz="4000" dirty="0" smtClean="0">
              <a:solidFill>
                <a:schemeClr val="accent4"/>
              </a:solidFill>
            </a:endParaRPr>
          </a:p>
          <a:p>
            <a:r>
              <a:rPr lang="ja-JP" altLang="en-US" sz="4000" dirty="0" smtClean="0">
                <a:solidFill>
                  <a:schemeClr val="accent4"/>
                </a:solidFill>
              </a:rPr>
              <a:t>　日常のコミュニケーションの中では　</a:t>
            </a:r>
            <a:endParaRPr lang="en-US" altLang="ja-JP" sz="4000" dirty="0" smtClean="0">
              <a:solidFill>
                <a:schemeClr val="accent4"/>
              </a:solidFill>
            </a:endParaRPr>
          </a:p>
          <a:p>
            <a:r>
              <a:rPr lang="ja-JP" altLang="en-US" sz="4000" dirty="0" smtClean="0">
                <a:solidFill>
                  <a:schemeClr val="accent4"/>
                </a:solidFill>
              </a:rPr>
              <a:t>　　どのように認識されていくのだろうか</a:t>
            </a:r>
            <a:endParaRPr kumimoji="1" lang="ja-JP" altLang="en-US" sz="4000" dirty="0">
              <a:solidFill>
                <a:schemeClr val="accent4"/>
              </a:solidFill>
            </a:endParaRPr>
          </a:p>
        </p:txBody>
      </p:sp>
      <p:sp>
        <p:nvSpPr>
          <p:cNvPr id="5" name="テキスト ボックス 4"/>
          <p:cNvSpPr txBox="1"/>
          <p:nvPr/>
        </p:nvSpPr>
        <p:spPr>
          <a:xfrm>
            <a:off x="323528" y="188640"/>
            <a:ext cx="1296144" cy="707886"/>
          </a:xfrm>
          <a:prstGeom prst="rect">
            <a:avLst/>
          </a:prstGeom>
          <a:noFill/>
        </p:spPr>
        <p:txBody>
          <a:bodyPr wrap="square" rtlCol="0">
            <a:spAutoFit/>
          </a:bodyPr>
          <a:lstStyle/>
          <a:p>
            <a:r>
              <a:rPr lang="ja-JP" altLang="en-US" sz="4000" dirty="0" smtClean="0">
                <a:solidFill>
                  <a:schemeClr val="accent4"/>
                </a:solidFill>
              </a:rPr>
              <a:t>では</a:t>
            </a:r>
            <a:endParaRPr kumimoji="1" lang="ja-JP" altLang="en-US" sz="4000" dirty="0">
              <a:solidFill>
                <a:schemeClr val="accent4"/>
              </a:solidFill>
            </a:endParaRPr>
          </a:p>
        </p:txBody>
      </p:sp>
      <p:sp>
        <p:nvSpPr>
          <p:cNvPr id="6" name="テキスト ボックス 5"/>
          <p:cNvSpPr txBox="1"/>
          <p:nvPr/>
        </p:nvSpPr>
        <p:spPr>
          <a:xfrm>
            <a:off x="746418" y="3585223"/>
            <a:ext cx="7704856" cy="646331"/>
          </a:xfrm>
          <a:prstGeom prst="rect">
            <a:avLst/>
          </a:prstGeom>
          <a:solidFill>
            <a:srgbClr val="CCFF99"/>
          </a:solidFill>
        </p:spPr>
        <p:txBody>
          <a:bodyPr wrap="square" rtlCol="0">
            <a:spAutoFit/>
          </a:bodyPr>
          <a:lstStyle/>
          <a:p>
            <a:r>
              <a:rPr lang="ja-JP" altLang="en-US" sz="3600" dirty="0" smtClean="0">
                <a:solidFill>
                  <a:schemeClr val="accent4"/>
                </a:solidFill>
              </a:rPr>
              <a:t>その動詞＝動作の場面に繰り返し触れ</a:t>
            </a:r>
            <a:endParaRPr kumimoji="1" lang="ja-JP" altLang="en-US" sz="3600" dirty="0"/>
          </a:p>
        </p:txBody>
      </p:sp>
      <p:sp>
        <p:nvSpPr>
          <p:cNvPr id="7" name="テキスト ボックス 6"/>
          <p:cNvSpPr txBox="1"/>
          <p:nvPr/>
        </p:nvSpPr>
        <p:spPr>
          <a:xfrm>
            <a:off x="611560" y="4842659"/>
            <a:ext cx="8136904" cy="1200329"/>
          </a:xfrm>
          <a:prstGeom prst="rect">
            <a:avLst/>
          </a:prstGeom>
          <a:solidFill>
            <a:srgbClr val="CCFFFF"/>
          </a:solidFill>
        </p:spPr>
        <p:txBody>
          <a:bodyPr wrap="square" rtlCol="0">
            <a:spAutoFit/>
          </a:bodyPr>
          <a:lstStyle/>
          <a:p>
            <a:r>
              <a:rPr lang="ja-JP" altLang="en-US" sz="3600" dirty="0" smtClean="0">
                <a:solidFill>
                  <a:schemeClr val="accent4"/>
                </a:solidFill>
              </a:rPr>
              <a:t>その状況を表すことばに</a:t>
            </a:r>
            <a:endParaRPr lang="en-US" altLang="ja-JP" sz="3600" dirty="0" smtClean="0">
              <a:solidFill>
                <a:schemeClr val="accent4"/>
              </a:solidFill>
            </a:endParaRPr>
          </a:p>
          <a:p>
            <a:r>
              <a:rPr lang="ja-JP" altLang="en-US" sz="3600" dirty="0">
                <a:solidFill>
                  <a:schemeClr val="accent4"/>
                </a:solidFill>
              </a:rPr>
              <a:t>　</a:t>
            </a:r>
            <a:r>
              <a:rPr lang="ja-JP" altLang="en-US" sz="3600" dirty="0" smtClean="0">
                <a:solidFill>
                  <a:schemeClr val="accent4"/>
                </a:solidFill>
              </a:rPr>
              <a:t>　　触れることによって、洞察されて行く</a:t>
            </a:r>
            <a:endParaRPr kumimoji="1" lang="ja-JP" altLang="en-US" sz="3600" dirty="0"/>
          </a:p>
        </p:txBody>
      </p:sp>
      <p:sp>
        <p:nvSpPr>
          <p:cNvPr id="8" name="下矢印 7"/>
          <p:cNvSpPr/>
          <p:nvPr/>
        </p:nvSpPr>
        <p:spPr>
          <a:xfrm>
            <a:off x="4211960" y="2897877"/>
            <a:ext cx="612068" cy="52651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14370" y="3429000"/>
            <a:ext cx="8568952" cy="288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779912" y="4238939"/>
            <a:ext cx="1296144" cy="584775"/>
          </a:xfrm>
          <a:prstGeom prst="rect">
            <a:avLst/>
          </a:prstGeom>
          <a:noFill/>
        </p:spPr>
        <p:txBody>
          <a:bodyPr wrap="square" rtlCol="0">
            <a:spAutoFit/>
          </a:bodyPr>
          <a:lstStyle/>
          <a:p>
            <a:r>
              <a:rPr lang="ja-JP" altLang="en-US" sz="3200" dirty="0" smtClean="0">
                <a:solidFill>
                  <a:schemeClr val="accent4"/>
                </a:solidFill>
              </a:rPr>
              <a:t>そし</a:t>
            </a:r>
            <a:r>
              <a:rPr lang="ja-JP" altLang="en-US" sz="3200" dirty="0">
                <a:solidFill>
                  <a:schemeClr val="accent4"/>
                </a:solidFill>
              </a:rPr>
              <a:t>て</a:t>
            </a:r>
            <a:endParaRPr kumimoji="1" lang="ja-JP" altLang="en-US" sz="32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 grpId="0" animBg="1"/>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95536" y="980728"/>
            <a:ext cx="8424936" cy="2952328"/>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843808" y="188640"/>
            <a:ext cx="4104456" cy="707886"/>
          </a:xfrm>
          <a:prstGeom prst="rect">
            <a:avLst/>
          </a:prstGeom>
          <a:noFill/>
        </p:spPr>
        <p:txBody>
          <a:bodyPr wrap="square" rtlCol="0">
            <a:spAutoFit/>
          </a:bodyPr>
          <a:lstStyle/>
          <a:p>
            <a:r>
              <a:rPr lang="ja-JP" altLang="en-US" sz="4000" dirty="0" smtClean="0">
                <a:solidFill>
                  <a:srgbClr val="C00000"/>
                </a:solidFill>
              </a:rPr>
              <a:t>「破く」</a:t>
            </a:r>
            <a:r>
              <a:rPr lang="ja-JP" altLang="en-US" sz="4000" dirty="0" smtClean="0">
                <a:solidFill>
                  <a:schemeClr val="accent4"/>
                </a:solidFill>
              </a:rPr>
              <a:t>だったら・・・</a:t>
            </a:r>
            <a:endParaRPr kumimoji="1" lang="ja-JP" altLang="en-US" sz="4000" dirty="0">
              <a:solidFill>
                <a:schemeClr val="accent4"/>
              </a:solidFill>
            </a:endParaRPr>
          </a:p>
        </p:txBody>
      </p:sp>
      <p:sp>
        <p:nvSpPr>
          <p:cNvPr id="13" name="四角形吹き出し 12"/>
          <p:cNvSpPr/>
          <p:nvPr/>
        </p:nvSpPr>
        <p:spPr>
          <a:xfrm>
            <a:off x="899592" y="1124744"/>
            <a:ext cx="2880320" cy="792088"/>
          </a:xfrm>
          <a:prstGeom prst="wedgeRectCallout">
            <a:avLst>
              <a:gd name="adj1" fmla="val -56283"/>
              <a:gd name="adj2" fmla="val 31716"/>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schemeClr val="accent4"/>
                </a:solidFill>
              </a:rPr>
              <a:t>テストを破く</a:t>
            </a:r>
            <a:endParaRPr lang="ja-JP" altLang="en-US" sz="4000" dirty="0">
              <a:solidFill>
                <a:schemeClr val="accent4"/>
              </a:solidFill>
            </a:endParaRPr>
          </a:p>
        </p:txBody>
      </p:sp>
      <p:sp>
        <p:nvSpPr>
          <p:cNvPr id="16" name="四角形吹き出し 15"/>
          <p:cNvSpPr/>
          <p:nvPr/>
        </p:nvSpPr>
        <p:spPr>
          <a:xfrm>
            <a:off x="5508104" y="1124744"/>
            <a:ext cx="2808312" cy="792088"/>
          </a:xfrm>
          <a:prstGeom prst="wedgeRectCallout">
            <a:avLst>
              <a:gd name="adj1" fmla="val 60121"/>
              <a:gd name="adj2" fmla="val 25944"/>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schemeClr val="accent4"/>
                </a:solidFill>
              </a:rPr>
              <a:t>手で破く</a:t>
            </a:r>
            <a:endParaRPr lang="ja-JP" altLang="en-US" sz="4000" dirty="0">
              <a:solidFill>
                <a:schemeClr val="accent4"/>
              </a:solidFill>
            </a:endParaRPr>
          </a:p>
        </p:txBody>
      </p:sp>
      <p:sp>
        <p:nvSpPr>
          <p:cNvPr id="17" name="四角形吹き出し 16"/>
          <p:cNvSpPr/>
          <p:nvPr/>
        </p:nvSpPr>
        <p:spPr>
          <a:xfrm>
            <a:off x="899592" y="2060848"/>
            <a:ext cx="2808312" cy="792088"/>
          </a:xfrm>
          <a:prstGeom prst="wedgeRectCallout">
            <a:avLst>
              <a:gd name="adj1" fmla="val -56283"/>
              <a:gd name="adj2" fmla="val 31716"/>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schemeClr val="accent4"/>
                </a:solidFill>
              </a:rPr>
              <a:t>ママが破く</a:t>
            </a:r>
            <a:endParaRPr lang="ja-JP" altLang="en-US" sz="4000" dirty="0">
              <a:solidFill>
                <a:schemeClr val="accent4"/>
              </a:solidFill>
            </a:endParaRPr>
          </a:p>
        </p:txBody>
      </p:sp>
      <p:sp>
        <p:nvSpPr>
          <p:cNvPr id="18" name="四角形吹き出し 17"/>
          <p:cNvSpPr/>
          <p:nvPr/>
        </p:nvSpPr>
        <p:spPr>
          <a:xfrm>
            <a:off x="5508104" y="2060848"/>
            <a:ext cx="3168352" cy="792088"/>
          </a:xfrm>
          <a:prstGeom prst="wedgeRectCallout">
            <a:avLst>
              <a:gd name="adj1" fmla="val 53771"/>
              <a:gd name="adj2" fmla="val 18248"/>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schemeClr val="accent4"/>
                </a:solidFill>
              </a:rPr>
              <a:t>ビリビリと破く</a:t>
            </a:r>
            <a:endParaRPr lang="ja-JP" altLang="en-US" sz="4000" dirty="0">
              <a:solidFill>
                <a:schemeClr val="accent4"/>
              </a:solidFill>
            </a:endParaRPr>
          </a:p>
        </p:txBody>
      </p:sp>
      <p:sp>
        <p:nvSpPr>
          <p:cNvPr id="19" name="四角形吹き出し 18"/>
          <p:cNvSpPr/>
          <p:nvPr/>
        </p:nvSpPr>
        <p:spPr>
          <a:xfrm>
            <a:off x="899592" y="2996952"/>
            <a:ext cx="2808312" cy="792088"/>
          </a:xfrm>
          <a:prstGeom prst="wedgeRectCallout">
            <a:avLst>
              <a:gd name="adj1" fmla="val -56283"/>
              <a:gd name="adj2" fmla="val 31716"/>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schemeClr val="accent4"/>
                </a:solidFill>
              </a:rPr>
              <a:t>怒って破く</a:t>
            </a:r>
            <a:endParaRPr lang="ja-JP" altLang="en-US" sz="4000" dirty="0">
              <a:solidFill>
                <a:schemeClr val="accent4"/>
              </a:solidFill>
            </a:endParaRPr>
          </a:p>
        </p:txBody>
      </p:sp>
      <p:sp>
        <p:nvSpPr>
          <p:cNvPr id="20" name="四角形吹き出し 19"/>
          <p:cNvSpPr/>
          <p:nvPr/>
        </p:nvSpPr>
        <p:spPr>
          <a:xfrm>
            <a:off x="5508104" y="2996952"/>
            <a:ext cx="2880320" cy="792088"/>
          </a:xfrm>
          <a:prstGeom prst="wedgeRectCallout">
            <a:avLst>
              <a:gd name="adj1" fmla="val 58004"/>
              <a:gd name="adj2" fmla="val 1440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solidFill>
                  <a:schemeClr val="accent4"/>
                </a:solidFill>
              </a:rPr>
              <a:t>半分に破く</a:t>
            </a:r>
            <a:endParaRPr lang="ja-JP" altLang="en-US" sz="4000" dirty="0">
              <a:solidFill>
                <a:schemeClr val="accent4"/>
              </a:solidFill>
            </a:endParaRPr>
          </a:p>
        </p:txBody>
      </p:sp>
      <p:sp>
        <p:nvSpPr>
          <p:cNvPr id="11" name="下矢印 10"/>
          <p:cNvSpPr/>
          <p:nvPr/>
        </p:nvSpPr>
        <p:spPr>
          <a:xfrm>
            <a:off x="4499992" y="5301208"/>
            <a:ext cx="504056" cy="36004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4211960" y="2708920"/>
            <a:ext cx="936104" cy="1006025"/>
            <a:chOff x="4139952" y="5463521"/>
            <a:chExt cx="720080" cy="772799"/>
          </a:xfrm>
        </p:grpSpPr>
        <p:grpSp>
          <p:nvGrpSpPr>
            <p:cNvPr id="14" name="グループ化 19"/>
            <p:cNvGrpSpPr/>
            <p:nvPr/>
          </p:nvGrpSpPr>
          <p:grpSpPr>
            <a:xfrm>
              <a:off x="4139952" y="5463521"/>
              <a:ext cx="720080" cy="772799"/>
              <a:chOff x="3924300" y="4236615"/>
              <a:chExt cx="1512888" cy="1856210"/>
            </a:xfrm>
          </p:grpSpPr>
          <p:sp>
            <p:nvSpPr>
              <p:cNvPr id="22" name="Freeform 2"/>
              <p:cNvSpPr>
                <a:spLocks/>
              </p:cNvSpPr>
              <p:nvPr/>
            </p:nvSpPr>
            <p:spPr bwMode="auto">
              <a:xfrm rot="3744376">
                <a:off x="4269480" y="4151023"/>
                <a:ext cx="85751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23"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4"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5" name="Oval 7"/>
              <p:cNvSpPr>
                <a:spLocks noChangeArrowheads="1"/>
              </p:cNvSpPr>
              <p:nvPr/>
            </p:nvSpPr>
            <p:spPr bwMode="auto">
              <a:xfrm>
                <a:off x="4284663" y="4868863"/>
                <a:ext cx="144462"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6"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sp>
            <p:nvSpPr>
              <p:cNvPr id="27"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8" name="Oval 15"/>
              <p:cNvSpPr>
                <a:spLocks noChangeArrowheads="1"/>
              </p:cNvSpPr>
              <p:nvPr/>
            </p:nvSpPr>
            <p:spPr bwMode="auto">
              <a:xfrm>
                <a:off x="4859338" y="4868863"/>
                <a:ext cx="144462"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grpSp>
        <p:sp>
          <p:nvSpPr>
            <p:cNvPr id="15" name="円弧 14"/>
            <p:cNvSpPr/>
            <p:nvPr/>
          </p:nvSpPr>
          <p:spPr>
            <a:xfrm rot="10800000">
              <a:off x="4355976" y="6021288"/>
              <a:ext cx="504056" cy="4571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9" name="テキスト ボックス 28"/>
          <p:cNvSpPr txBox="1"/>
          <p:nvPr/>
        </p:nvSpPr>
        <p:spPr>
          <a:xfrm>
            <a:off x="467544" y="4005064"/>
            <a:ext cx="8424936" cy="1200329"/>
          </a:xfrm>
          <a:prstGeom prst="rect">
            <a:avLst/>
          </a:prstGeom>
          <a:solidFill>
            <a:schemeClr val="accent3">
              <a:lumMod val="95000"/>
            </a:schemeClr>
          </a:solidFill>
          <a:effectLst>
            <a:softEdge rad="127000"/>
          </a:effectLst>
        </p:spPr>
        <p:txBody>
          <a:bodyPr wrap="square" rtlCol="0">
            <a:spAutoFit/>
          </a:bodyPr>
          <a:lstStyle/>
          <a:p>
            <a:r>
              <a:rPr lang="ja-JP" altLang="en-US" sz="3600" dirty="0" smtClean="0">
                <a:solidFill>
                  <a:schemeClr val="accent4"/>
                </a:solidFill>
              </a:rPr>
              <a:t>これらの状況と、</a:t>
            </a:r>
            <a:endParaRPr lang="en-US" altLang="ja-JP" sz="3600" dirty="0" smtClean="0">
              <a:solidFill>
                <a:schemeClr val="accent4"/>
              </a:solidFill>
            </a:endParaRPr>
          </a:p>
          <a:p>
            <a:r>
              <a:rPr lang="ja-JP" altLang="en-US" sz="3600" dirty="0" smtClean="0">
                <a:solidFill>
                  <a:schemeClr val="accent4"/>
                </a:solidFill>
              </a:rPr>
              <a:t>　そのことばの表現の重ね合わせによって</a:t>
            </a:r>
            <a:endParaRPr kumimoji="1" lang="ja-JP" altLang="en-US" sz="3600" dirty="0">
              <a:solidFill>
                <a:schemeClr val="accent4"/>
              </a:solidFill>
            </a:endParaRPr>
          </a:p>
        </p:txBody>
      </p:sp>
      <p:sp>
        <p:nvSpPr>
          <p:cNvPr id="30" name="テキスト ボックス 29"/>
          <p:cNvSpPr txBox="1"/>
          <p:nvPr/>
        </p:nvSpPr>
        <p:spPr>
          <a:xfrm>
            <a:off x="1691680" y="5805264"/>
            <a:ext cx="6264696" cy="707886"/>
          </a:xfrm>
          <a:prstGeom prst="rect">
            <a:avLst/>
          </a:prstGeom>
          <a:solidFill>
            <a:srgbClr val="CCFFFF"/>
          </a:solidFill>
          <a:effectLst>
            <a:glow rad="139700">
              <a:schemeClr val="accent2">
                <a:satMod val="175000"/>
                <a:alpha val="40000"/>
              </a:schemeClr>
            </a:glow>
          </a:effectLst>
        </p:spPr>
        <p:txBody>
          <a:bodyPr wrap="square" rtlCol="0">
            <a:spAutoFit/>
          </a:bodyPr>
          <a:lstStyle/>
          <a:p>
            <a:r>
              <a:rPr lang="ja-JP" altLang="en-US" sz="4000" dirty="0" smtClean="0">
                <a:solidFill>
                  <a:schemeClr val="accent4"/>
                </a:solidFill>
              </a:rPr>
              <a:t>動詞のコアが洞察されて行く</a:t>
            </a:r>
            <a:endParaRPr kumimoji="1" lang="ja-JP" altLang="en-US" sz="4000" dirty="0">
              <a:solidFill>
                <a:schemeClr val="accent4"/>
              </a:solidFill>
            </a:endParaRPr>
          </a:p>
        </p:txBody>
      </p:sp>
      <p:pic>
        <p:nvPicPr>
          <p:cNvPr id="84993" name="Picture 1"/>
          <p:cNvPicPr>
            <a:picLocks noChangeAspect="1" noChangeArrowheads="1"/>
          </p:cNvPicPr>
          <p:nvPr/>
        </p:nvPicPr>
        <p:blipFill>
          <a:blip r:embed="rId2" cstate="print"/>
          <a:srcRect/>
          <a:stretch>
            <a:fillRect/>
          </a:stretch>
        </p:blipFill>
        <p:spPr bwMode="auto">
          <a:xfrm>
            <a:off x="4067944" y="1124744"/>
            <a:ext cx="1213368" cy="1224136"/>
          </a:xfrm>
          <a:prstGeom prst="rect">
            <a:avLst/>
          </a:prstGeom>
          <a:noFill/>
          <a:ln w="9525">
            <a:noFill/>
            <a:miter lim="800000"/>
            <a:headEnd/>
            <a:tailEnd/>
          </a:ln>
          <a:effectLst>
            <a:glow rad="101600">
              <a:srgbClr val="FF0000">
                <a:alpha val="40000"/>
              </a:srgbClr>
            </a:glow>
          </a:effectLst>
        </p:spPr>
      </p:pic>
      <p:sp>
        <p:nvSpPr>
          <p:cNvPr id="31" name="円/楕円 30"/>
          <p:cNvSpPr/>
          <p:nvPr/>
        </p:nvSpPr>
        <p:spPr>
          <a:xfrm>
            <a:off x="4211960" y="2420888"/>
            <a:ext cx="144016" cy="144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4427984" y="2564904"/>
            <a:ext cx="144016" cy="144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23528" y="188640"/>
            <a:ext cx="2016224" cy="646331"/>
          </a:xfrm>
          <a:prstGeom prst="rect">
            <a:avLst/>
          </a:prstGeom>
          <a:noFill/>
        </p:spPr>
        <p:txBody>
          <a:bodyPr wrap="square" rtlCol="0">
            <a:spAutoFit/>
          </a:bodyPr>
          <a:lstStyle/>
          <a:p>
            <a:r>
              <a:rPr lang="ja-JP" altLang="en-US" sz="3600" dirty="0" smtClean="0">
                <a:solidFill>
                  <a:schemeClr val="accent4"/>
                </a:solidFill>
              </a:rPr>
              <a:t>たとえ</a:t>
            </a:r>
            <a:r>
              <a:rPr lang="ja-JP" altLang="en-US" sz="3600" dirty="0">
                <a:solidFill>
                  <a:schemeClr val="accent4"/>
                </a:solidFill>
              </a:rPr>
              <a:t>ば</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par>
                                <p:cTn id="21" presetID="9" presetClass="entr" presetSubtype="0" fill="hold" nodeType="withEffect">
                                  <p:stCondLst>
                                    <p:cond delay="0"/>
                                  </p:stCondLst>
                                  <p:childTnLst>
                                    <p:set>
                                      <p:cBhvr>
                                        <p:cTn id="22" dur="1" fill="hold">
                                          <p:stCondLst>
                                            <p:cond delay="0"/>
                                          </p:stCondLst>
                                        </p:cTn>
                                        <p:tgtEl>
                                          <p:spTgt spid="84993"/>
                                        </p:tgtEl>
                                        <p:attrNameLst>
                                          <p:attrName>style.visibility</p:attrName>
                                        </p:attrNameLst>
                                      </p:cBhvr>
                                      <p:to>
                                        <p:strVal val="visible"/>
                                      </p:to>
                                    </p:set>
                                    <p:animEffect transition="in" filter="dissolve">
                                      <p:cBhvr>
                                        <p:cTn id="23" dur="500"/>
                                        <p:tgtEl>
                                          <p:spTgt spid="8499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dissolv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dissolve">
                                      <p:cBhvr>
                                        <p:cTn id="66" dur="500"/>
                                        <p:tgtEl>
                                          <p:spTgt spid="11"/>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dissolv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13" grpId="0" animBg="1"/>
      <p:bldP spid="16" grpId="0" animBg="1"/>
      <p:bldP spid="17" grpId="0" animBg="1"/>
      <p:bldP spid="18" grpId="0" animBg="1"/>
      <p:bldP spid="19" grpId="0" animBg="1"/>
      <p:bldP spid="20" grpId="0" animBg="1"/>
      <p:bldP spid="11" grpId="0" animBg="1"/>
      <p:bldP spid="29" grpId="0" animBg="1"/>
      <p:bldP spid="30" grpId="0" animBg="1"/>
      <p:bldP spid="31" grpId="0" animBg="1"/>
      <p:bldP spid="3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1556792"/>
            <a:ext cx="8064896" cy="1323439"/>
          </a:xfrm>
          <a:prstGeom prst="rect">
            <a:avLst/>
          </a:prstGeom>
          <a:solidFill>
            <a:srgbClr val="FFD9FF"/>
          </a:solidFill>
          <a:effectLst>
            <a:glow rad="228600">
              <a:schemeClr val="accent2">
                <a:satMod val="175000"/>
                <a:alpha val="40000"/>
              </a:schemeClr>
            </a:glow>
          </a:effectLst>
        </p:spPr>
        <p:txBody>
          <a:bodyPr wrap="square" rtlCol="0">
            <a:spAutoFit/>
          </a:bodyPr>
          <a:lstStyle/>
          <a:p>
            <a:r>
              <a:rPr lang="ja-JP" altLang="en-US" sz="4000" dirty="0" smtClean="0">
                <a:solidFill>
                  <a:schemeClr val="accent4"/>
                </a:solidFill>
              </a:rPr>
              <a:t>薄っぺら</a:t>
            </a:r>
            <a:r>
              <a:rPr lang="ja-JP" altLang="en-US" sz="4000" dirty="0" err="1" smtClean="0">
                <a:solidFill>
                  <a:schemeClr val="accent4"/>
                </a:solidFill>
              </a:rPr>
              <a:t>くて、</a:t>
            </a:r>
            <a:r>
              <a:rPr lang="ja-JP" altLang="en-US" sz="4000" dirty="0" smtClean="0">
                <a:solidFill>
                  <a:schemeClr val="accent4"/>
                </a:solidFill>
              </a:rPr>
              <a:t>柔らかいものを、</a:t>
            </a:r>
            <a:endParaRPr lang="en-US" altLang="ja-JP" sz="4000" dirty="0" smtClean="0">
              <a:solidFill>
                <a:schemeClr val="accent4"/>
              </a:solidFill>
            </a:endParaRPr>
          </a:p>
          <a:p>
            <a:r>
              <a:rPr lang="ja-JP" altLang="en-US" sz="4000" dirty="0" smtClean="0">
                <a:solidFill>
                  <a:schemeClr val="accent4"/>
                </a:solidFill>
              </a:rPr>
              <a:t>　（主に）手で、千切って、</a:t>
            </a:r>
            <a:r>
              <a:rPr lang="ja-JP" altLang="en-US" sz="4000" u="sng" dirty="0" smtClean="0">
                <a:solidFill>
                  <a:schemeClr val="accent4"/>
                </a:solidFill>
              </a:rPr>
              <a:t>ダメにする</a:t>
            </a:r>
            <a:endParaRPr kumimoji="1" lang="ja-JP" altLang="en-US" sz="4000" u="sng" dirty="0">
              <a:solidFill>
                <a:schemeClr val="accent4"/>
              </a:solidFill>
            </a:endParaRPr>
          </a:p>
        </p:txBody>
      </p:sp>
      <p:sp>
        <p:nvSpPr>
          <p:cNvPr id="5" name="テキスト ボックス 3"/>
          <p:cNvSpPr txBox="1">
            <a:spLocks noChangeArrowheads="1"/>
          </p:cNvSpPr>
          <p:nvPr/>
        </p:nvSpPr>
        <p:spPr bwMode="auto">
          <a:xfrm>
            <a:off x="1619672" y="332656"/>
            <a:ext cx="5976664" cy="769441"/>
          </a:xfrm>
          <a:prstGeom prst="rect">
            <a:avLst/>
          </a:prstGeom>
          <a:solidFill>
            <a:srgbClr val="FFFF66"/>
          </a:solidFill>
          <a:ln w="3175">
            <a:noFill/>
            <a:miter lim="800000"/>
            <a:headEnd/>
            <a:tailEnd/>
          </a:ln>
          <a:scene3d>
            <a:camera prst="orthographicFront"/>
            <a:lightRig rig="threePt" dir="t"/>
          </a:scene3d>
          <a:sp3d>
            <a:bevelT w="114300" prst="hardEdge"/>
          </a:sp3d>
        </p:spPr>
        <p:txBody>
          <a:bodyPr wrap="square">
            <a:spAutoFit/>
          </a:bodyPr>
          <a:lstStyle/>
          <a:p>
            <a:r>
              <a:rPr lang="ja-JP" altLang="en-US" sz="4000" dirty="0" smtClean="0"/>
              <a:t>　　　</a:t>
            </a:r>
            <a:r>
              <a:rPr lang="ja-JP" altLang="en-US" sz="4400" dirty="0" smtClean="0"/>
              <a:t>動詞「破く」のコア</a:t>
            </a:r>
            <a:endParaRPr lang="en-US" altLang="ja-JP" sz="3600" dirty="0"/>
          </a:p>
        </p:txBody>
      </p:sp>
      <p:sp>
        <p:nvSpPr>
          <p:cNvPr id="6" name="テキスト ボックス 5"/>
          <p:cNvSpPr txBox="1"/>
          <p:nvPr/>
        </p:nvSpPr>
        <p:spPr>
          <a:xfrm>
            <a:off x="1208963" y="3228111"/>
            <a:ext cx="7056784" cy="646331"/>
          </a:xfrm>
          <a:prstGeom prst="rect">
            <a:avLst/>
          </a:prstGeom>
          <a:noFill/>
        </p:spPr>
        <p:txBody>
          <a:bodyPr wrap="square" rtlCol="0">
            <a:spAutoFit/>
          </a:bodyPr>
          <a:lstStyle/>
          <a:p>
            <a:r>
              <a:rPr lang="ja-JP" altLang="en-US" sz="3600" dirty="0" smtClean="0">
                <a:solidFill>
                  <a:schemeClr val="accent4"/>
                </a:solidFill>
              </a:rPr>
              <a:t>そして今度は、そのコアを踏まえて</a:t>
            </a:r>
            <a:endParaRPr kumimoji="1" lang="ja-JP" altLang="en-US" sz="3600" dirty="0">
              <a:solidFill>
                <a:schemeClr val="accent4"/>
              </a:solidFill>
            </a:endParaRPr>
          </a:p>
        </p:txBody>
      </p:sp>
      <p:sp>
        <p:nvSpPr>
          <p:cNvPr id="7" name="テキスト ボックス 6"/>
          <p:cNvSpPr txBox="1"/>
          <p:nvPr/>
        </p:nvSpPr>
        <p:spPr>
          <a:xfrm>
            <a:off x="755576" y="4149080"/>
            <a:ext cx="7704856" cy="646331"/>
          </a:xfrm>
          <a:prstGeom prst="rect">
            <a:avLst/>
          </a:prstGeom>
          <a:solidFill>
            <a:srgbClr val="DDFFDD"/>
          </a:solidFill>
        </p:spPr>
        <p:txBody>
          <a:bodyPr wrap="square" rtlCol="0">
            <a:spAutoFit/>
          </a:bodyPr>
          <a:lstStyle/>
          <a:p>
            <a:r>
              <a:rPr lang="ja-JP" altLang="en-US" sz="3600" dirty="0" smtClean="0">
                <a:solidFill>
                  <a:schemeClr val="accent4"/>
                </a:solidFill>
              </a:rPr>
              <a:t>新しい場面に、ことばを当てはめて行く</a:t>
            </a:r>
            <a:endParaRPr kumimoji="1" lang="ja-JP" altLang="en-US" sz="3600" dirty="0">
              <a:solidFill>
                <a:schemeClr val="accent4"/>
              </a:solidFill>
            </a:endParaRPr>
          </a:p>
        </p:txBody>
      </p:sp>
      <p:sp>
        <p:nvSpPr>
          <p:cNvPr id="24" name="四角形吹き出し 23"/>
          <p:cNvSpPr/>
          <p:nvPr/>
        </p:nvSpPr>
        <p:spPr>
          <a:xfrm>
            <a:off x="2771800" y="5157192"/>
            <a:ext cx="5544616" cy="720080"/>
          </a:xfrm>
          <a:prstGeom prst="wedgeRectCallout">
            <a:avLst>
              <a:gd name="adj1" fmla="val -54824"/>
              <a:gd name="adj2" fmla="val 2440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accent4"/>
                </a:solidFill>
              </a:rPr>
              <a:t>リョウ君がカード、</a:t>
            </a:r>
            <a:r>
              <a:rPr kumimoji="1" lang="ja-JP" altLang="en-US" sz="3600" dirty="0" smtClean="0">
                <a:solidFill>
                  <a:srgbClr val="C00000"/>
                </a:solidFill>
              </a:rPr>
              <a:t>破い</a:t>
            </a:r>
            <a:r>
              <a:rPr kumimoji="1" lang="ja-JP" altLang="en-US" sz="3600" dirty="0" smtClean="0">
                <a:solidFill>
                  <a:schemeClr val="accent4"/>
                </a:solidFill>
              </a:rPr>
              <a:t>たの</a:t>
            </a:r>
            <a:endParaRPr kumimoji="1" lang="ja-JP" altLang="en-US" sz="3600" dirty="0">
              <a:solidFill>
                <a:schemeClr val="accent4"/>
              </a:solidFill>
            </a:endParaRPr>
          </a:p>
        </p:txBody>
      </p:sp>
      <p:grpSp>
        <p:nvGrpSpPr>
          <p:cNvPr id="15" name="グループ化 14"/>
          <p:cNvGrpSpPr/>
          <p:nvPr/>
        </p:nvGrpSpPr>
        <p:grpSpPr>
          <a:xfrm>
            <a:off x="1356983" y="5179182"/>
            <a:ext cx="940805" cy="952109"/>
            <a:chOff x="1356983" y="5179182"/>
            <a:chExt cx="940805" cy="952109"/>
          </a:xfrm>
        </p:grpSpPr>
        <p:grpSp>
          <p:nvGrpSpPr>
            <p:cNvPr id="17" name="グループ化 24"/>
            <p:cNvGrpSpPr>
              <a:grpSpLocks/>
            </p:cNvGrpSpPr>
            <p:nvPr/>
          </p:nvGrpSpPr>
          <p:grpSpPr bwMode="auto">
            <a:xfrm rot="1696073">
              <a:off x="1356983" y="5179182"/>
              <a:ext cx="940805" cy="952109"/>
              <a:chOff x="755650" y="4437063"/>
              <a:chExt cx="1584325" cy="1655762"/>
            </a:xfrm>
          </p:grpSpPr>
          <p:sp>
            <p:nvSpPr>
              <p:cNvPr id="18" name="Freeform 12"/>
              <p:cNvSpPr>
                <a:spLocks/>
              </p:cNvSpPr>
              <p:nvPr/>
            </p:nvSpPr>
            <p:spPr bwMode="auto">
              <a:xfrm>
                <a:off x="755650" y="4437063"/>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9" name="Oval 8"/>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0" name="Oval 10"/>
              <p:cNvSpPr>
                <a:spLocks noChangeArrowheads="1"/>
              </p:cNvSpPr>
              <p:nvPr/>
            </p:nvSpPr>
            <p:spPr bwMode="auto">
              <a:xfrm>
                <a:off x="1331913" y="4724400"/>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1" name="Oval 9"/>
              <p:cNvSpPr>
                <a:spLocks noChangeArrowheads="1"/>
              </p:cNvSpPr>
              <p:nvPr/>
            </p:nvSpPr>
            <p:spPr bwMode="auto">
              <a:xfrm>
                <a:off x="1547813" y="4797425"/>
                <a:ext cx="144462" cy="144463"/>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2" name="Oval 11"/>
              <p:cNvSpPr>
                <a:spLocks noChangeArrowheads="1"/>
              </p:cNvSpPr>
              <p:nvPr/>
            </p:nvSpPr>
            <p:spPr bwMode="auto">
              <a:xfrm>
                <a:off x="1908175" y="5373688"/>
                <a:ext cx="360363" cy="431800"/>
              </a:xfrm>
              <a:prstGeom prst="ellipse">
                <a:avLst/>
              </a:prstGeom>
              <a:solidFill>
                <a:srgbClr val="FF9900"/>
              </a:solidFill>
              <a:ln w="9525">
                <a:solidFill>
                  <a:schemeClr val="tx1"/>
                </a:solidFill>
                <a:round/>
                <a:headEnd/>
                <a:tailEnd/>
              </a:ln>
            </p:spPr>
            <p:txBody>
              <a:bodyPr wrap="none" anchor="ctr"/>
              <a:lstStyle/>
              <a:p>
                <a:pPr eaLnBrk="1" hangingPunct="1"/>
                <a:endParaRPr lang="ja-JP" altLang="en-US"/>
              </a:p>
            </p:txBody>
          </p:sp>
          <p:sp>
            <p:nvSpPr>
              <p:cNvPr id="23" name="Oval 13"/>
              <p:cNvSpPr>
                <a:spLocks noChangeArrowheads="1"/>
              </p:cNvSpPr>
              <p:nvPr/>
            </p:nvSpPr>
            <p:spPr bwMode="auto">
              <a:xfrm>
                <a:off x="2195513" y="4797425"/>
                <a:ext cx="144462" cy="144463"/>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grpSp>
        <p:sp>
          <p:nvSpPr>
            <p:cNvPr id="14" name="フリーフォーム 13"/>
            <p:cNvSpPr/>
            <p:nvPr/>
          </p:nvSpPr>
          <p:spPr>
            <a:xfrm>
              <a:off x="1691680" y="5589240"/>
              <a:ext cx="159205" cy="248920"/>
            </a:xfrm>
            <a:custGeom>
              <a:avLst/>
              <a:gdLst>
                <a:gd name="connsiteX0" fmla="*/ 140752 w 159205"/>
                <a:gd name="connsiteY0" fmla="*/ 5080 h 248920"/>
                <a:gd name="connsiteX1" fmla="*/ 49312 w 159205"/>
                <a:gd name="connsiteY1" fmla="*/ 127000 h 248920"/>
                <a:gd name="connsiteX2" fmla="*/ 34072 w 159205"/>
                <a:gd name="connsiteY2" fmla="*/ 172720 h 248920"/>
                <a:gd name="connsiteX3" fmla="*/ 3592 w 159205"/>
                <a:gd name="connsiteY3" fmla="*/ 218440 h 248920"/>
                <a:gd name="connsiteX4" fmla="*/ 49312 w 159205"/>
                <a:gd name="connsiteY4" fmla="*/ 248920 h 248920"/>
                <a:gd name="connsiteX5" fmla="*/ 95032 w 159205"/>
                <a:gd name="connsiteY5" fmla="*/ 233680 h 248920"/>
                <a:gd name="connsiteX6" fmla="*/ 110272 w 159205"/>
                <a:gd name="connsiteY6" fmla="*/ 142240 h 248920"/>
                <a:gd name="connsiteX7" fmla="*/ 140752 w 159205"/>
                <a:gd name="connsiteY7" fmla="*/ 96520 h 248920"/>
                <a:gd name="connsiteX8" fmla="*/ 140752 w 159205"/>
                <a:gd name="connsiteY8" fmla="*/ 5080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205" h="248920">
                  <a:moveTo>
                    <a:pt x="140752" y="5080"/>
                  </a:moveTo>
                  <a:cubicBezTo>
                    <a:pt x="125512" y="10160"/>
                    <a:pt x="139009" y="82152"/>
                    <a:pt x="49312" y="127000"/>
                  </a:cubicBezTo>
                  <a:cubicBezTo>
                    <a:pt x="44232" y="142240"/>
                    <a:pt x="41256" y="158352"/>
                    <a:pt x="34072" y="172720"/>
                  </a:cubicBezTo>
                  <a:cubicBezTo>
                    <a:pt x="25881" y="189103"/>
                    <a:pt x="0" y="200479"/>
                    <a:pt x="3592" y="218440"/>
                  </a:cubicBezTo>
                  <a:cubicBezTo>
                    <a:pt x="7184" y="236401"/>
                    <a:pt x="34072" y="238760"/>
                    <a:pt x="49312" y="248920"/>
                  </a:cubicBezTo>
                  <a:cubicBezTo>
                    <a:pt x="64552" y="243840"/>
                    <a:pt x="87062" y="247628"/>
                    <a:pt x="95032" y="233680"/>
                  </a:cubicBezTo>
                  <a:cubicBezTo>
                    <a:pt x="110363" y="206851"/>
                    <a:pt x="100500" y="171555"/>
                    <a:pt x="110272" y="142240"/>
                  </a:cubicBezTo>
                  <a:cubicBezTo>
                    <a:pt x="116064" y="124864"/>
                    <a:pt x="132561" y="112903"/>
                    <a:pt x="140752" y="96520"/>
                  </a:cubicBezTo>
                  <a:cubicBezTo>
                    <a:pt x="159205" y="59614"/>
                    <a:pt x="155992" y="0"/>
                    <a:pt x="140752" y="5080"/>
                  </a:cubicBezTo>
                  <a:close/>
                </a:path>
              </a:pathLst>
            </a:cu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2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p:cNvPicPr>
            <a:picLocks noChangeAspect="1" noChangeArrowheads="1"/>
          </p:cNvPicPr>
          <p:nvPr/>
        </p:nvPicPr>
        <p:blipFill>
          <a:blip r:embed="rId2" cstate="print">
            <a:lum contrast="5000"/>
          </a:blip>
          <a:srcRect/>
          <a:stretch>
            <a:fillRect/>
          </a:stretch>
        </p:blipFill>
        <p:spPr bwMode="auto">
          <a:xfrm>
            <a:off x="467544" y="1916833"/>
            <a:ext cx="4176463" cy="30963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38243" name="Picture 3"/>
          <p:cNvPicPr>
            <a:picLocks noChangeAspect="1" noChangeArrowheads="1"/>
          </p:cNvPicPr>
          <p:nvPr/>
        </p:nvPicPr>
        <p:blipFill>
          <a:blip r:embed="rId3" cstate="print">
            <a:lum contrast="5000"/>
          </a:blip>
          <a:srcRect/>
          <a:stretch>
            <a:fillRect/>
          </a:stretch>
        </p:blipFill>
        <p:spPr bwMode="auto">
          <a:xfrm>
            <a:off x="4211960" y="2924944"/>
            <a:ext cx="4590083" cy="361299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 name="曲折矢印 6"/>
          <p:cNvSpPr/>
          <p:nvPr/>
        </p:nvSpPr>
        <p:spPr>
          <a:xfrm rot="10800000" flipH="1">
            <a:off x="3347864" y="5013176"/>
            <a:ext cx="1080120" cy="648072"/>
          </a:xfrm>
          <a:prstGeom prst="bentArrow">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179512" y="1772816"/>
            <a:ext cx="8784976" cy="494802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67544" y="5661248"/>
            <a:ext cx="3168352" cy="707886"/>
          </a:xfrm>
          <a:prstGeom prst="rect">
            <a:avLst/>
          </a:prstGeom>
          <a:solidFill>
            <a:srgbClr val="FFCCFF"/>
          </a:solidFill>
        </p:spPr>
        <p:txBody>
          <a:bodyPr wrap="square" rtlCol="0">
            <a:spAutoFit/>
          </a:bodyPr>
          <a:lstStyle/>
          <a:p>
            <a:r>
              <a:rPr kumimoji="1" lang="ja-JP" altLang="en-US" sz="2000" b="1" dirty="0" smtClean="0"/>
              <a:t>第９回学習会</a:t>
            </a:r>
            <a:endParaRPr kumimoji="1" lang="en-US" altLang="ja-JP" sz="2000" b="1" dirty="0" smtClean="0"/>
          </a:p>
          <a:p>
            <a:r>
              <a:rPr kumimoji="1" lang="ja-JP" altLang="en-US" sz="2000" b="1" dirty="0" smtClean="0"/>
              <a:t>「文法について考える」より</a:t>
            </a:r>
            <a:endParaRPr kumimoji="1" lang="ja-JP" altLang="en-US" sz="2000" b="1" dirty="0"/>
          </a:p>
        </p:txBody>
      </p:sp>
      <p:sp>
        <p:nvSpPr>
          <p:cNvPr id="10" name="テキスト ボックス 9"/>
          <p:cNvSpPr txBox="1"/>
          <p:nvPr/>
        </p:nvSpPr>
        <p:spPr>
          <a:xfrm>
            <a:off x="251520" y="188640"/>
            <a:ext cx="5760640" cy="523220"/>
          </a:xfrm>
          <a:prstGeom prst="rect">
            <a:avLst/>
          </a:prstGeom>
          <a:noFill/>
        </p:spPr>
        <p:txBody>
          <a:bodyPr wrap="square" rtlCol="0">
            <a:spAutoFit/>
          </a:bodyPr>
          <a:lstStyle/>
          <a:p>
            <a:r>
              <a:rPr lang="ja-JP" altLang="en-US" sz="2800" dirty="0" smtClean="0"/>
              <a:t>以前、文法をテーマとした学習会で</a:t>
            </a:r>
            <a:endParaRPr kumimoji="1" lang="ja-JP" altLang="en-US" sz="2800" dirty="0"/>
          </a:p>
        </p:txBody>
      </p:sp>
      <p:sp>
        <p:nvSpPr>
          <p:cNvPr id="11" name="テキスト ボックス 10"/>
          <p:cNvSpPr txBox="1"/>
          <p:nvPr/>
        </p:nvSpPr>
        <p:spPr>
          <a:xfrm>
            <a:off x="323528" y="692696"/>
            <a:ext cx="8496944" cy="1015663"/>
          </a:xfrm>
          <a:prstGeom prst="rect">
            <a:avLst/>
          </a:prstGeom>
          <a:noFill/>
        </p:spPr>
        <p:txBody>
          <a:bodyPr wrap="square" rtlCol="0">
            <a:spAutoFit/>
          </a:bodyPr>
          <a:lstStyle/>
          <a:p>
            <a:r>
              <a:rPr lang="ja-JP" altLang="en-US" sz="2800" dirty="0" smtClean="0">
                <a:solidFill>
                  <a:schemeClr val="accent4"/>
                </a:solidFill>
              </a:rPr>
              <a:t>文法を導くものとして、いろいろ</a:t>
            </a:r>
            <a:r>
              <a:rPr lang="ja-JP" altLang="en-US" sz="2800" dirty="0" smtClean="0"/>
              <a:t>なことばや知識と</a:t>
            </a:r>
            <a:endParaRPr lang="en-US" altLang="ja-JP" sz="2800" dirty="0" smtClean="0"/>
          </a:p>
          <a:p>
            <a:r>
              <a:rPr lang="ja-JP" altLang="en-US" sz="2800" dirty="0" smtClean="0"/>
              <a:t>　　　つながり合った</a:t>
            </a:r>
            <a:r>
              <a:rPr lang="ja-JP" altLang="en-US" sz="3200" dirty="0" smtClean="0">
                <a:solidFill>
                  <a:srgbClr val="C00000"/>
                </a:solidFill>
              </a:rPr>
              <a:t>ギザギザことば</a:t>
            </a:r>
            <a:r>
              <a:rPr lang="ja-JP" altLang="en-US" dirty="0" smtClean="0">
                <a:solidFill>
                  <a:srgbClr val="C00000"/>
                </a:solidFill>
              </a:rPr>
              <a:t>　</a:t>
            </a:r>
            <a:r>
              <a:rPr lang="ja-JP" altLang="en-US" sz="2800" dirty="0" smtClean="0"/>
              <a:t>を紹介したが・・</a:t>
            </a:r>
            <a:r>
              <a:rPr kumimoji="1" lang="ja-JP" altLang="en-US" sz="2800" dirty="0" smtClean="0"/>
              <a:t>　　　　　　</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8243"/>
                                        </p:tgtEl>
                                        <p:attrNameLst>
                                          <p:attrName>style.visibility</p:attrName>
                                        </p:attrNameLst>
                                      </p:cBhvr>
                                      <p:to>
                                        <p:strVal val="visible"/>
                                      </p:to>
                                    </p:set>
                                    <p:animEffect transition="in" filter="dissolve">
                                      <p:cBhvr>
                                        <p:cTn id="12" dur="500"/>
                                        <p:tgtEl>
                                          <p:spTgt spid="138243"/>
                                        </p:tgtEl>
                                      </p:cBhvr>
                                    </p:animEffect>
                                  </p:childTnLst>
                                </p:cTn>
                              </p:par>
                              <p:par>
                                <p:cTn id="13" presetID="9" presetClass="entr" presetSubtype="0" fill="hold" nodeType="withEffect">
                                  <p:stCondLst>
                                    <p:cond delay="0"/>
                                  </p:stCondLst>
                                  <p:childTnLst>
                                    <p:set>
                                      <p:cBhvr>
                                        <p:cTn id="14" dur="1" fill="hold">
                                          <p:stCondLst>
                                            <p:cond delay="0"/>
                                          </p:stCondLst>
                                        </p:cTn>
                                        <p:tgtEl>
                                          <p:spTgt spid="138244"/>
                                        </p:tgtEl>
                                        <p:attrNameLst>
                                          <p:attrName>style.visibility</p:attrName>
                                        </p:attrNameLst>
                                      </p:cBhvr>
                                      <p:to>
                                        <p:strVal val="visible"/>
                                      </p:to>
                                    </p:set>
                                    <p:animEffect transition="in" filter="dissolve">
                                      <p:cBhvr>
                                        <p:cTn id="15" dur="500"/>
                                        <p:tgtEl>
                                          <p:spTgt spid="13824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爆発 1 8"/>
          <p:cNvSpPr/>
          <p:nvPr/>
        </p:nvSpPr>
        <p:spPr>
          <a:xfrm flipV="1">
            <a:off x="2123728" y="2492896"/>
            <a:ext cx="4608512" cy="2520305"/>
          </a:xfrm>
          <a:prstGeom prst="irregularSeal1">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8484" name="テキスト ボックス 9"/>
          <p:cNvSpPr txBox="1">
            <a:spLocks noChangeArrowheads="1"/>
          </p:cNvSpPr>
          <p:nvPr/>
        </p:nvSpPr>
        <p:spPr bwMode="auto">
          <a:xfrm>
            <a:off x="3779912" y="3356992"/>
            <a:ext cx="1440160" cy="769441"/>
          </a:xfrm>
          <a:prstGeom prst="rect">
            <a:avLst/>
          </a:prstGeom>
          <a:solidFill>
            <a:srgbClr val="FFCCFF"/>
          </a:solidFill>
          <a:ln w="9525">
            <a:noFill/>
            <a:miter lim="800000"/>
            <a:headEnd/>
            <a:tailEnd/>
          </a:ln>
          <a:effectLst>
            <a:softEdge rad="127000"/>
          </a:effectLst>
        </p:spPr>
        <p:txBody>
          <a:bodyPr wrap="square">
            <a:spAutoFit/>
          </a:bodyPr>
          <a:lstStyle/>
          <a:p>
            <a:pPr indent="92075"/>
            <a:r>
              <a:rPr lang="ja-JP" altLang="en-US" sz="4400" dirty="0" smtClean="0">
                <a:latin typeface="IWA GゴシックM" pitchFamily="17" charset="-128"/>
                <a:ea typeface="IWA GゴシックM" pitchFamily="17" charset="-128"/>
              </a:rPr>
              <a:t>破く</a:t>
            </a:r>
            <a:endParaRPr lang="ja-JP" altLang="en-US" sz="4400" dirty="0">
              <a:latin typeface="IWA GゴシックM" pitchFamily="17" charset="-128"/>
              <a:ea typeface="IWA GゴシックM" pitchFamily="17" charset="-128"/>
            </a:endParaRPr>
          </a:p>
        </p:txBody>
      </p:sp>
      <p:sp>
        <p:nvSpPr>
          <p:cNvPr id="148485" name="テキスト ボックス 10"/>
          <p:cNvSpPr txBox="1">
            <a:spLocks noChangeArrowheads="1"/>
          </p:cNvSpPr>
          <p:nvPr/>
        </p:nvSpPr>
        <p:spPr bwMode="auto">
          <a:xfrm>
            <a:off x="5796136" y="2204864"/>
            <a:ext cx="1079500" cy="646331"/>
          </a:xfrm>
          <a:prstGeom prst="rect">
            <a:avLst/>
          </a:prstGeom>
          <a:noFill/>
          <a:ln w="9525">
            <a:noFill/>
            <a:miter lim="800000"/>
            <a:headEnd/>
            <a:tailEnd/>
          </a:ln>
        </p:spPr>
        <p:txBody>
          <a:bodyPr>
            <a:spAutoFit/>
          </a:bodyPr>
          <a:lstStyle/>
          <a:p>
            <a:r>
              <a:rPr lang="ja-JP" altLang="en-US" sz="3600" dirty="0" smtClean="0"/>
              <a:t>怒る</a:t>
            </a:r>
            <a:endParaRPr lang="ja-JP" altLang="en-US" sz="3600" dirty="0"/>
          </a:p>
        </p:txBody>
      </p:sp>
      <p:sp>
        <p:nvSpPr>
          <p:cNvPr id="148486" name="テキスト ボックス 11"/>
          <p:cNvSpPr txBox="1">
            <a:spLocks noChangeArrowheads="1"/>
          </p:cNvSpPr>
          <p:nvPr/>
        </p:nvSpPr>
        <p:spPr bwMode="auto">
          <a:xfrm>
            <a:off x="6804025" y="2781300"/>
            <a:ext cx="1584325" cy="646331"/>
          </a:xfrm>
          <a:prstGeom prst="rect">
            <a:avLst/>
          </a:prstGeom>
          <a:noFill/>
          <a:ln w="9525">
            <a:noFill/>
            <a:miter lim="800000"/>
            <a:headEnd/>
            <a:tailEnd/>
          </a:ln>
        </p:spPr>
        <p:txBody>
          <a:bodyPr>
            <a:spAutoFit/>
          </a:bodyPr>
          <a:lstStyle/>
          <a:p>
            <a:r>
              <a:rPr lang="ja-JP" altLang="en-US" sz="3600" dirty="0" smtClean="0"/>
              <a:t>友だち</a:t>
            </a:r>
            <a:endParaRPr lang="ja-JP" altLang="en-US" sz="3600" dirty="0"/>
          </a:p>
        </p:txBody>
      </p:sp>
      <p:sp>
        <p:nvSpPr>
          <p:cNvPr id="148487" name="テキスト ボックス 12"/>
          <p:cNvSpPr txBox="1">
            <a:spLocks noChangeArrowheads="1"/>
          </p:cNvSpPr>
          <p:nvPr/>
        </p:nvSpPr>
        <p:spPr bwMode="auto">
          <a:xfrm>
            <a:off x="4283968" y="2132856"/>
            <a:ext cx="1368151" cy="646331"/>
          </a:xfrm>
          <a:prstGeom prst="rect">
            <a:avLst/>
          </a:prstGeom>
          <a:noFill/>
          <a:ln w="9525">
            <a:noFill/>
            <a:miter lim="800000"/>
            <a:headEnd/>
            <a:tailEnd/>
          </a:ln>
        </p:spPr>
        <p:txBody>
          <a:bodyPr wrap="square">
            <a:spAutoFit/>
          </a:bodyPr>
          <a:lstStyle/>
          <a:p>
            <a:r>
              <a:rPr lang="ja-JP" altLang="en-US" sz="3600" dirty="0" smtClean="0"/>
              <a:t>テスト</a:t>
            </a:r>
            <a:endParaRPr lang="ja-JP" altLang="en-US" sz="3600" dirty="0"/>
          </a:p>
        </p:txBody>
      </p:sp>
      <p:sp>
        <p:nvSpPr>
          <p:cNvPr id="148488" name="テキスト ボックス 13"/>
          <p:cNvSpPr txBox="1">
            <a:spLocks noChangeArrowheads="1"/>
          </p:cNvSpPr>
          <p:nvPr/>
        </p:nvSpPr>
        <p:spPr bwMode="auto">
          <a:xfrm>
            <a:off x="6588125" y="3789363"/>
            <a:ext cx="1655763" cy="646112"/>
          </a:xfrm>
          <a:prstGeom prst="rect">
            <a:avLst/>
          </a:prstGeom>
          <a:noFill/>
          <a:ln w="9525">
            <a:noFill/>
            <a:miter lim="800000"/>
            <a:headEnd/>
            <a:tailEnd/>
          </a:ln>
        </p:spPr>
        <p:txBody>
          <a:bodyPr>
            <a:spAutoFit/>
          </a:bodyPr>
          <a:lstStyle/>
          <a:p>
            <a:r>
              <a:rPr lang="ja-JP" altLang="en-US" sz="3600" dirty="0" smtClean="0"/>
              <a:t>捨てる</a:t>
            </a:r>
            <a:endParaRPr lang="ja-JP" altLang="en-US" sz="3600" dirty="0"/>
          </a:p>
        </p:txBody>
      </p:sp>
      <p:sp>
        <p:nvSpPr>
          <p:cNvPr id="148490" name="テキスト ボックス 15"/>
          <p:cNvSpPr txBox="1">
            <a:spLocks noChangeArrowheads="1"/>
          </p:cNvSpPr>
          <p:nvPr/>
        </p:nvSpPr>
        <p:spPr bwMode="auto">
          <a:xfrm>
            <a:off x="4644008" y="4941168"/>
            <a:ext cx="1368425" cy="646112"/>
          </a:xfrm>
          <a:prstGeom prst="rect">
            <a:avLst/>
          </a:prstGeom>
          <a:noFill/>
          <a:ln w="9525">
            <a:noFill/>
            <a:miter lim="800000"/>
            <a:headEnd/>
            <a:tailEnd/>
          </a:ln>
        </p:spPr>
        <p:txBody>
          <a:bodyPr>
            <a:spAutoFit/>
          </a:bodyPr>
          <a:lstStyle/>
          <a:p>
            <a:r>
              <a:rPr lang="ja-JP" altLang="en-US" sz="3600" dirty="0" smtClean="0"/>
              <a:t>　本</a:t>
            </a:r>
            <a:endParaRPr lang="ja-JP" altLang="en-US" sz="3600" dirty="0"/>
          </a:p>
        </p:txBody>
      </p:sp>
      <p:sp>
        <p:nvSpPr>
          <p:cNvPr id="148492" name="テキスト ボックス 17"/>
          <p:cNvSpPr txBox="1">
            <a:spLocks noChangeArrowheads="1"/>
          </p:cNvSpPr>
          <p:nvPr/>
        </p:nvSpPr>
        <p:spPr bwMode="auto">
          <a:xfrm>
            <a:off x="827088" y="4652963"/>
            <a:ext cx="1512887" cy="646112"/>
          </a:xfrm>
          <a:prstGeom prst="rect">
            <a:avLst/>
          </a:prstGeom>
          <a:noFill/>
          <a:ln w="9525">
            <a:noFill/>
            <a:miter lim="800000"/>
            <a:headEnd/>
            <a:tailEnd/>
          </a:ln>
        </p:spPr>
        <p:txBody>
          <a:bodyPr>
            <a:spAutoFit/>
          </a:bodyPr>
          <a:lstStyle/>
          <a:p>
            <a:r>
              <a:rPr lang="ja-JP" altLang="en-US" sz="3600" dirty="0"/>
              <a:t>折り紙</a:t>
            </a:r>
          </a:p>
        </p:txBody>
      </p:sp>
      <p:sp>
        <p:nvSpPr>
          <p:cNvPr id="148493" name="テキスト ボックス 18"/>
          <p:cNvSpPr txBox="1">
            <a:spLocks noChangeArrowheads="1"/>
          </p:cNvSpPr>
          <p:nvPr/>
        </p:nvSpPr>
        <p:spPr bwMode="auto">
          <a:xfrm>
            <a:off x="3275856" y="1916832"/>
            <a:ext cx="1079500" cy="646112"/>
          </a:xfrm>
          <a:prstGeom prst="rect">
            <a:avLst/>
          </a:prstGeom>
          <a:noFill/>
          <a:ln w="9525">
            <a:noFill/>
            <a:miter lim="800000"/>
            <a:headEnd/>
            <a:tailEnd/>
          </a:ln>
        </p:spPr>
        <p:txBody>
          <a:bodyPr>
            <a:spAutoFit/>
          </a:bodyPr>
          <a:lstStyle/>
          <a:p>
            <a:r>
              <a:rPr lang="ja-JP" altLang="en-US" sz="3600" dirty="0" smtClean="0"/>
              <a:t>　手</a:t>
            </a:r>
            <a:endParaRPr lang="ja-JP" altLang="en-US" sz="3600" dirty="0"/>
          </a:p>
        </p:txBody>
      </p:sp>
      <p:sp>
        <p:nvSpPr>
          <p:cNvPr id="148494" name="テキスト ボックス 19"/>
          <p:cNvSpPr txBox="1">
            <a:spLocks noChangeArrowheads="1"/>
          </p:cNvSpPr>
          <p:nvPr/>
        </p:nvSpPr>
        <p:spPr bwMode="auto">
          <a:xfrm>
            <a:off x="2483768" y="2348880"/>
            <a:ext cx="1223962" cy="647700"/>
          </a:xfrm>
          <a:prstGeom prst="rect">
            <a:avLst/>
          </a:prstGeom>
          <a:noFill/>
          <a:ln w="9525">
            <a:noFill/>
            <a:miter lim="800000"/>
            <a:headEnd/>
            <a:tailEnd/>
          </a:ln>
        </p:spPr>
        <p:txBody>
          <a:bodyPr>
            <a:spAutoFit/>
          </a:bodyPr>
          <a:lstStyle/>
          <a:p>
            <a:r>
              <a:rPr lang="ja-JP" altLang="en-US" sz="3600" dirty="0" smtClean="0"/>
              <a:t>ママ</a:t>
            </a:r>
            <a:endParaRPr lang="ja-JP" altLang="en-US" sz="3600" dirty="0"/>
          </a:p>
        </p:txBody>
      </p:sp>
      <p:sp>
        <p:nvSpPr>
          <p:cNvPr id="148495" name="テキスト ボックス 20"/>
          <p:cNvSpPr txBox="1">
            <a:spLocks noChangeArrowheads="1"/>
          </p:cNvSpPr>
          <p:nvPr/>
        </p:nvSpPr>
        <p:spPr bwMode="auto">
          <a:xfrm>
            <a:off x="395288" y="2636838"/>
            <a:ext cx="2016125" cy="646112"/>
          </a:xfrm>
          <a:prstGeom prst="rect">
            <a:avLst/>
          </a:prstGeom>
          <a:noFill/>
          <a:ln w="9525">
            <a:noFill/>
            <a:miter lim="800000"/>
            <a:headEnd/>
            <a:tailEnd/>
          </a:ln>
        </p:spPr>
        <p:txBody>
          <a:bodyPr>
            <a:spAutoFit/>
          </a:bodyPr>
          <a:lstStyle/>
          <a:p>
            <a:r>
              <a:rPr lang="ja-JP" altLang="en-US" sz="3600" dirty="0" smtClean="0"/>
              <a:t>　　　泣く</a:t>
            </a:r>
            <a:endParaRPr lang="ja-JP" altLang="en-US" sz="3600" dirty="0"/>
          </a:p>
        </p:txBody>
      </p:sp>
      <p:sp>
        <p:nvSpPr>
          <p:cNvPr id="148496" name="テキスト ボックス 21"/>
          <p:cNvSpPr txBox="1">
            <a:spLocks noChangeArrowheads="1"/>
          </p:cNvSpPr>
          <p:nvPr/>
        </p:nvSpPr>
        <p:spPr bwMode="auto">
          <a:xfrm>
            <a:off x="1258888" y="3644900"/>
            <a:ext cx="1225550" cy="646113"/>
          </a:xfrm>
          <a:prstGeom prst="rect">
            <a:avLst/>
          </a:prstGeom>
          <a:noFill/>
          <a:ln w="9525">
            <a:noFill/>
            <a:miter lim="800000"/>
            <a:headEnd/>
            <a:tailEnd/>
          </a:ln>
        </p:spPr>
        <p:txBody>
          <a:bodyPr>
            <a:spAutoFit/>
          </a:bodyPr>
          <a:lstStyle/>
          <a:p>
            <a:r>
              <a:rPr lang="ja-JP" altLang="en-US" sz="3600" dirty="0" smtClean="0"/>
              <a:t>ゴミ</a:t>
            </a:r>
            <a:endParaRPr lang="ja-JP" altLang="en-US" sz="3600" dirty="0"/>
          </a:p>
        </p:txBody>
      </p:sp>
      <p:sp>
        <p:nvSpPr>
          <p:cNvPr id="18" name="テキスト ボックス 13"/>
          <p:cNvSpPr txBox="1">
            <a:spLocks noChangeArrowheads="1"/>
          </p:cNvSpPr>
          <p:nvPr/>
        </p:nvSpPr>
        <p:spPr bwMode="auto">
          <a:xfrm>
            <a:off x="5940152" y="4365104"/>
            <a:ext cx="1655763" cy="646112"/>
          </a:xfrm>
          <a:prstGeom prst="rect">
            <a:avLst/>
          </a:prstGeom>
          <a:noFill/>
          <a:ln w="9525">
            <a:noFill/>
            <a:miter lim="800000"/>
            <a:headEnd/>
            <a:tailEnd/>
          </a:ln>
        </p:spPr>
        <p:txBody>
          <a:bodyPr>
            <a:spAutoFit/>
          </a:bodyPr>
          <a:lstStyle/>
          <a:p>
            <a:r>
              <a:rPr lang="ja-JP" altLang="en-US" sz="3600" dirty="0" smtClean="0"/>
              <a:t>約束</a:t>
            </a:r>
            <a:endParaRPr lang="ja-JP" altLang="en-US" sz="3600" dirty="0"/>
          </a:p>
        </p:txBody>
      </p:sp>
      <p:sp>
        <p:nvSpPr>
          <p:cNvPr id="20" name="テキスト ボックス 15"/>
          <p:cNvSpPr txBox="1">
            <a:spLocks noChangeArrowheads="1"/>
          </p:cNvSpPr>
          <p:nvPr/>
        </p:nvSpPr>
        <p:spPr bwMode="auto">
          <a:xfrm>
            <a:off x="3347864" y="4725144"/>
            <a:ext cx="1152401" cy="646331"/>
          </a:xfrm>
          <a:prstGeom prst="rect">
            <a:avLst/>
          </a:prstGeom>
          <a:noFill/>
          <a:ln w="9525">
            <a:noFill/>
            <a:miter lim="800000"/>
            <a:headEnd/>
            <a:tailEnd/>
          </a:ln>
        </p:spPr>
        <p:txBody>
          <a:bodyPr wrap="square">
            <a:spAutoFit/>
          </a:bodyPr>
          <a:lstStyle/>
          <a:p>
            <a:r>
              <a:rPr lang="ja-JP" altLang="en-US" sz="3600" dirty="0" smtClean="0"/>
              <a:t>乱暴</a:t>
            </a:r>
            <a:endParaRPr lang="ja-JP" altLang="en-US" sz="3600" dirty="0"/>
          </a:p>
        </p:txBody>
      </p:sp>
      <p:sp>
        <p:nvSpPr>
          <p:cNvPr id="17" name="テキスト ボックス 3"/>
          <p:cNvSpPr txBox="1">
            <a:spLocks noChangeArrowheads="1"/>
          </p:cNvSpPr>
          <p:nvPr/>
        </p:nvSpPr>
        <p:spPr bwMode="auto">
          <a:xfrm>
            <a:off x="2555776" y="5733256"/>
            <a:ext cx="4032448" cy="707886"/>
          </a:xfrm>
          <a:prstGeom prst="rect">
            <a:avLst/>
          </a:prstGeom>
          <a:solidFill>
            <a:srgbClr val="CCFFFF"/>
          </a:solidFill>
          <a:ln w="3175">
            <a:noFill/>
            <a:miter lim="800000"/>
            <a:headEnd/>
            <a:tailEnd/>
          </a:ln>
          <a:effectLst>
            <a:glow rad="101600">
              <a:schemeClr val="accent2">
                <a:satMod val="175000"/>
                <a:alpha val="40000"/>
              </a:schemeClr>
            </a:glow>
          </a:effectLst>
        </p:spPr>
        <p:txBody>
          <a:bodyPr wrap="square">
            <a:spAutoFit/>
          </a:bodyPr>
          <a:lstStyle/>
          <a:p>
            <a:r>
              <a:rPr lang="ja-JP" altLang="en-US" sz="4000" dirty="0" smtClean="0"/>
              <a:t>コア獲得に繋がる</a:t>
            </a:r>
            <a:endParaRPr lang="en-US" altLang="ja-JP" sz="3600" dirty="0"/>
          </a:p>
        </p:txBody>
      </p:sp>
      <p:sp>
        <p:nvSpPr>
          <p:cNvPr id="19" name="テキスト ボックス 18"/>
          <p:cNvSpPr txBox="1"/>
          <p:nvPr/>
        </p:nvSpPr>
        <p:spPr>
          <a:xfrm>
            <a:off x="179512" y="260648"/>
            <a:ext cx="3600400" cy="646331"/>
          </a:xfrm>
          <a:prstGeom prst="rect">
            <a:avLst/>
          </a:prstGeom>
          <a:noFill/>
        </p:spPr>
        <p:txBody>
          <a:bodyPr wrap="square" rtlCol="0">
            <a:spAutoFit/>
          </a:bodyPr>
          <a:lstStyle/>
          <a:p>
            <a:r>
              <a:rPr lang="ja-JP" altLang="en-US" sz="3600" dirty="0" smtClean="0">
                <a:solidFill>
                  <a:schemeClr val="accent4"/>
                </a:solidFill>
              </a:rPr>
              <a:t>動詞においても、</a:t>
            </a:r>
            <a:endParaRPr kumimoji="1" lang="ja-JP" altLang="en-US" sz="3600" dirty="0"/>
          </a:p>
        </p:txBody>
      </p:sp>
      <p:sp>
        <p:nvSpPr>
          <p:cNvPr id="21" name="テキスト ボックス 20"/>
          <p:cNvSpPr txBox="1"/>
          <p:nvPr/>
        </p:nvSpPr>
        <p:spPr>
          <a:xfrm>
            <a:off x="3563888" y="260648"/>
            <a:ext cx="5580112" cy="646331"/>
          </a:xfrm>
          <a:prstGeom prst="rect">
            <a:avLst/>
          </a:prstGeom>
          <a:noFill/>
        </p:spPr>
        <p:txBody>
          <a:bodyPr wrap="square" rtlCol="0">
            <a:spAutoFit/>
          </a:bodyPr>
          <a:lstStyle/>
          <a:p>
            <a:r>
              <a:rPr lang="ja-JP" altLang="en-US" sz="3600" dirty="0" smtClean="0">
                <a:solidFill>
                  <a:schemeClr val="accent4"/>
                </a:solidFill>
              </a:rPr>
              <a:t>色々なことばと繋がり合った</a:t>
            </a:r>
            <a:endParaRPr kumimoji="1" lang="ja-JP" altLang="en-US" sz="3600" dirty="0"/>
          </a:p>
        </p:txBody>
      </p:sp>
      <p:sp>
        <p:nvSpPr>
          <p:cNvPr id="22" name="テキスト ボックス 3"/>
          <p:cNvSpPr txBox="1">
            <a:spLocks noChangeArrowheads="1"/>
          </p:cNvSpPr>
          <p:nvPr/>
        </p:nvSpPr>
        <p:spPr bwMode="auto">
          <a:xfrm>
            <a:off x="1187624" y="1052736"/>
            <a:ext cx="3528392" cy="707886"/>
          </a:xfrm>
          <a:prstGeom prst="rect">
            <a:avLst/>
          </a:prstGeom>
          <a:solidFill>
            <a:srgbClr val="FFFF66"/>
          </a:solidFill>
          <a:ln w="3175">
            <a:noFill/>
            <a:miter lim="800000"/>
            <a:headEnd/>
            <a:tailEnd/>
          </a:ln>
        </p:spPr>
        <p:txBody>
          <a:bodyPr wrap="square">
            <a:spAutoFit/>
          </a:bodyPr>
          <a:lstStyle/>
          <a:p>
            <a:r>
              <a:rPr lang="ja-JP" altLang="en-US" sz="4000" dirty="0" smtClean="0"/>
              <a:t>ギザギザことば</a:t>
            </a:r>
            <a:endParaRPr lang="en-US" altLang="ja-JP" sz="3600" dirty="0"/>
          </a:p>
        </p:txBody>
      </p:sp>
      <p:sp>
        <p:nvSpPr>
          <p:cNvPr id="23" name="テキスト ボックス 22"/>
          <p:cNvSpPr txBox="1"/>
          <p:nvPr/>
        </p:nvSpPr>
        <p:spPr>
          <a:xfrm>
            <a:off x="4716016" y="1052736"/>
            <a:ext cx="3024336" cy="707886"/>
          </a:xfrm>
          <a:prstGeom prst="rect">
            <a:avLst/>
          </a:prstGeom>
          <a:noFill/>
        </p:spPr>
        <p:txBody>
          <a:bodyPr wrap="square" rtlCol="0">
            <a:spAutoFit/>
          </a:bodyPr>
          <a:lstStyle/>
          <a:p>
            <a:r>
              <a:rPr lang="ja-JP" altLang="en-US" sz="4000" dirty="0" smtClean="0">
                <a:solidFill>
                  <a:schemeClr val="accent4"/>
                </a:solidFill>
              </a:rPr>
              <a:t>になることが</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dissolve">
                                      <p:cBhvr>
                                        <p:cTn id="7" dur="500"/>
                                        <p:tgtEl>
                                          <p:spTgt spid="1484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8495"/>
                                        </p:tgtEl>
                                        <p:attrNameLst>
                                          <p:attrName>style.visibility</p:attrName>
                                        </p:attrNameLst>
                                      </p:cBhvr>
                                      <p:to>
                                        <p:strVal val="visible"/>
                                      </p:to>
                                    </p:set>
                                    <p:animEffect transition="in" filter="dissolve">
                                      <p:cBhvr>
                                        <p:cTn id="30" dur="500"/>
                                        <p:tgtEl>
                                          <p:spTgt spid="14849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8496"/>
                                        </p:tgtEl>
                                        <p:attrNameLst>
                                          <p:attrName>style.visibility</p:attrName>
                                        </p:attrNameLst>
                                      </p:cBhvr>
                                      <p:to>
                                        <p:strVal val="visible"/>
                                      </p:to>
                                    </p:set>
                                    <p:animEffect transition="in" filter="dissolve">
                                      <p:cBhvr>
                                        <p:cTn id="33" dur="500"/>
                                        <p:tgtEl>
                                          <p:spTgt spid="14849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48492"/>
                                        </p:tgtEl>
                                        <p:attrNameLst>
                                          <p:attrName>style.visibility</p:attrName>
                                        </p:attrNameLst>
                                      </p:cBhvr>
                                      <p:to>
                                        <p:strVal val="visible"/>
                                      </p:to>
                                    </p:set>
                                    <p:animEffect transition="in" filter="dissolve">
                                      <p:cBhvr>
                                        <p:cTn id="36" dur="500"/>
                                        <p:tgtEl>
                                          <p:spTgt spid="14849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48490"/>
                                        </p:tgtEl>
                                        <p:attrNameLst>
                                          <p:attrName>style.visibility</p:attrName>
                                        </p:attrNameLst>
                                      </p:cBhvr>
                                      <p:to>
                                        <p:strVal val="visible"/>
                                      </p:to>
                                    </p:set>
                                    <p:animEffect transition="in" filter="dissolve">
                                      <p:cBhvr>
                                        <p:cTn id="42" dur="500"/>
                                        <p:tgtEl>
                                          <p:spTgt spid="14849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48488"/>
                                        </p:tgtEl>
                                        <p:attrNameLst>
                                          <p:attrName>style.visibility</p:attrName>
                                        </p:attrNameLst>
                                      </p:cBhvr>
                                      <p:to>
                                        <p:strVal val="visible"/>
                                      </p:to>
                                    </p:set>
                                    <p:animEffect transition="in" filter="dissolve">
                                      <p:cBhvr>
                                        <p:cTn id="48" dur="500"/>
                                        <p:tgtEl>
                                          <p:spTgt spid="14848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48486"/>
                                        </p:tgtEl>
                                        <p:attrNameLst>
                                          <p:attrName>style.visibility</p:attrName>
                                        </p:attrNameLst>
                                      </p:cBhvr>
                                      <p:to>
                                        <p:strVal val="visible"/>
                                      </p:to>
                                    </p:set>
                                    <p:animEffect transition="in" filter="dissolve">
                                      <p:cBhvr>
                                        <p:cTn id="51" dur="500"/>
                                        <p:tgtEl>
                                          <p:spTgt spid="14848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48485"/>
                                        </p:tgtEl>
                                        <p:attrNameLst>
                                          <p:attrName>style.visibility</p:attrName>
                                        </p:attrNameLst>
                                      </p:cBhvr>
                                      <p:to>
                                        <p:strVal val="visible"/>
                                      </p:to>
                                    </p:set>
                                    <p:animEffect transition="in" filter="dissolve">
                                      <p:cBhvr>
                                        <p:cTn id="54" dur="500"/>
                                        <p:tgtEl>
                                          <p:spTgt spid="14848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8487"/>
                                        </p:tgtEl>
                                        <p:attrNameLst>
                                          <p:attrName>style.visibility</p:attrName>
                                        </p:attrNameLst>
                                      </p:cBhvr>
                                      <p:to>
                                        <p:strVal val="visible"/>
                                      </p:to>
                                    </p:set>
                                    <p:animEffect transition="in" filter="dissolve">
                                      <p:cBhvr>
                                        <p:cTn id="57" dur="500"/>
                                        <p:tgtEl>
                                          <p:spTgt spid="14848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48493"/>
                                        </p:tgtEl>
                                        <p:attrNameLst>
                                          <p:attrName>style.visibility</p:attrName>
                                        </p:attrNameLst>
                                      </p:cBhvr>
                                      <p:to>
                                        <p:strVal val="visible"/>
                                      </p:to>
                                    </p:set>
                                    <p:animEffect transition="in" filter="dissolve">
                                      <p:cBhvr>
                                        <p:cTn id="60" dur="500"/>
                                        <p:tgtEl>
                                          <p:spTgt spid="14849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48494"/>
                                        </p:tgtEl>
                                        <p:attrNameLst>
                                          <p:attrName>style.visibility</p:attrName>
                                        </p:attrNameLst>
                                      </p:cBhvr>
                                      <p:to>
                                        <p:strVal val="visible"/>
                                      </p:to>
                                    </p:set>
                                    <p:animEffect transition="in" filter="dissolve">
                                      <p:cBhvr>
                                        <p:cTn id="63" dur="500"/>
                                        <p:tgtEl>
                                          <p:spTgt spid="14849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ssolv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8484" grpId="0" animBg="1"/>
      <p:bldP spid="148485" grpId="0"/>
      <p:bldP spid="148486" grpId="0"/>
      <p:bldP spid="148487" grpId="0"/>
      <p:bldP spid="148488" grpId="0"/>
      <p:bldP spid="148490" grpId="0"/>
      <p:bldP spid="148492" grpId="0"/>
      <p:bldP spid="148493" grpId="0"/>
      <p:bldP spid="148494" grpId="0"/>
      <p:bldP spid="148495" grpId="0"/>
      <p:bldP spid="148496" grpId="0"/>
      <p:bldP spid="18" grpId="0"/>
      <p:bldP spid="20" grpId="0"/>
      <p:bldP spid="17" grpId="0" animBg="1"/>
      <p:bldP spid="21" grpId="0"/>
      <p:bldP spid="22" grpId="0" animBg="1"/>
      <p:bldP spid="2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64800" y="49230"/>
            <a:ext cx="9144000" cy="1440021"/>
          </a:xfrm>
          <a:prstGeom prst="rect">
            <a:avLst/>
          </a:prstGeom>
          <a:solidFill>
            <a:srgbClr val="FFFF66"/>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410" name="テキスト ボックス 3"/>
          <p:cNvSpPr txBox="1">
            <a:spLocks noChangeArrowheads="1"/>
          </p:cNvSpPr>
          <p:nvPr/>
        </p:nvSpPr>
        <p:spPr bwMode="auto">
          <a:xfrm>
            <a:off x="196642" y="2532061"/>
            <a:ext cx="8892480" cy="646331"/>
          </a:xfrm>
          <a:prstGeom prst="rect">
            <a:avLst/>
          </a:prstGeom>
          <a:solidFill>
            <a:srgbClr val="CCFFFF"/>
          </a:solidFill>
          <a:ln w="9525">
            <a:noFill/>
            <a:miter lim="800000"/>
            <a:headEnd/>
            <a:tailEnd/>
          </a:ln>
        </p:spPr>
        <p:txBody>
          <a:bodyPr wrap="square">
            <a:spAutoFit/>
          </a:bodyPr>
          <a:lstStyle/>
          <a:p>
            <a:pPr eaLnBrk="1" hangingPunct="1"/>
            <a:r>
              <a:rPr lang="ja-JP" altLang="en-US" sz="3600" dirty="0" smtClean="0">
                <a:solidFill>
                  <a:srgbClr val="FF0000"/>
                </a:solidFill>
              </a:rPr>
              <a:t>●</a:t>
            </a:r>
            <a:r>
              <a:rPr lang="ja-JP" altLang="en-US" sz="3600" dirty="0" smtClean="0"/>
              <a:t>経験とことばの表現に触れる機会を増やす</a:t>
            </a:r>
            <a:endParaRPr lang="ja-JP" altLang="en-US" sz="3600" dirty="0"/>
          </a:p>
        </p:txBody>
      </p:sp>
      <p:sp>
        <p:nvSpPr>
          <p:cNvPr id="56323" name="テキスト ボックス 4"/>
          <p:cNvSpPr txBox="1">
            <a:spLocks noChangeArrowheads="1"/>
          </p:cNvSpPr>
          <p:nvPr/>
        </p:nvSpPr>
        <p:spPr bwMode="auto">
          <a:xfrm>
            <a:off x="971600" y="188640"/>
            <a:ext cx="8050480" cy="646331"/>
          </a:xfrm>
          <a:prstGeom prst="rect">
            <a:avLst/>
          </a:prstGeom>
          <a:solidFill>
            <a:schemeClr val="bg1"/>
          </a:solidFill>
          <a:ln w="9525">
            <a:noFill/>
            <a:miter lim="800000"/>
            <a:headEnd/>
            <a:tailEnd/>
          </a:ln>
          <a:effectLst>
            <a:softEdge rad="63500"/>
          </a:effectLst>
        </p:spPr>
        <p:txBody>
          <a:bodyPr wrap="square">
            <a:spAutoFit/>
          </a:bodyPr>
          <a:lstStyle/>
          <a:p>
            <a:pPr eaLnBrk="1" hangingPunct="1"/>
            <a:r>
              <a:rPr lang="ja-JP" altLang="en-US" sz="3600" dirty="0" smtClean="0"/>
              <a:t>動詞のギザギザことば</a:t>
            </a:r>
            <a:r>
              <a:rPr lang="ja-JP" altLang="en-US" sz="3600" dirty="0"/>
              <a:t>を育てるために</a:t>
            </a:r>
            <a:r>
              <a:rPr lang="ja-JP" altLang="en-US" sz="3600" dirty="0" smtClean="0"/>
              <a:t>は</a:t>
            </a:r>
            <a:endParaRPr lang="ja-JP" altLang="en-US" sz="3600" dirty="0"/>
          </a:p>
        </p:txBody>
      </p:sp>
      <p:sp>
        <p:nvSpPr>
          <p:cNvPr id="145421" name="テキスト ボックス 18"/>
          <p:cNvSpPr txBox="1">
            <a:spLocks noChangeArrowheads="1"/>
          </p:cNvSpPr>
          <p:nvPr/>
        </p:nvSpPr>
        <p:spPr bwMode="auto">
          <a:xfrm>
            <a:off x="714366" y="3327507"/>
            <a:ext cx="1151607" cy="646331"/>
          </a:xfrm>
          <a:prstGeom prst="rect">
            <a:avLst/>
          </a:prstGeom>
          <a:solidFill>
            <a:srgbClr val="FFFF66"/>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r>
              <a:rPr lang="ja-JP" altLang="en-US" sz="3600" dirty="0" smtClean="0"/>
              <a:t>貼る</a:t>
            </a:r>
            <a:endParaRPr lang="ja-JP" altLang="en-US" sz="3600" dirty="0"/>
          </a:p>
        </p:txBody>
      </p:sp>
      <p:sp>
        <p:nvSpPr>
          <p:cNvPr id="145422" name="テキスト ボックス 19"/>
          <p:cNvSpPr txBox="1">
            <a:spLocks noChangeArrowheads="1"/>
          </p:cNvSpPr>
          <p:nvPr/>
        </p:nvSpPr>
        <p:spPr bwMode="auto">
          <a:xfrm>
            <a:off x="1887627" y="3371389"/>
            <a:ext cx="6571679" cy="584775"/>
          </a:xfrm>
          <a:prstGeom prst="rect">
            <a:avLst/>
          </a:prstGeom>
          <a:solidFill>
            <a:schemeClr val="bg1"/>
          </a:solidFill>
          <a:ln w="9525">
            <a:noFill/>
            <a:miter lim="800000"/>
            <a:headEnd/>
            <a:tailEnd/>
          </a:ln>
        </p:spPr>
        <p:txBody>
          <a:bodyPr wrap="square">
            <a:spAutoFit/>
          </a:bodyPr>
          <a:lstStyle/>
          <a:p>
            <a:pPr eaLnBrk="1" hangingPunct="1"/>
            <a:r>
              <a:rPr lang="ja-JP" altLang="en-US" sz="3200" dirty="0" smtClean="0"/>
              <a:t>糊で貼る、ぴったり貼る、壁に貼る・</a:t>
            </a:r>
            <a:r>
              <a:rPr lang="ja-JP" altLang="en-US" sz="3200" dirty="0"/>
              <a:t>・</a:t>
            </a:r>
          </a:p>
        </p:txBody>
      </p:sp>
      <p:sp>
        <p:nvSpPr>
          <p:cNvPr id="15" name="テキスト ボックス 14"/>
          <p:cNvSpPr txBox="1"/>
          <p:nvPr/>
        </p:nvSpPr>
        <p:spPr>
          <a:xfrm>
            <a:off x="10726" y="203729"/>
            <a:ext cx="1060688" cy="646331"/>
          </a:xfrm>
          <a:prstGeom prst="rect">
            <a:avLst/>
          </a:prstGeom>
          <a:solidFill>
            <a:schemeClr val="bg1"/>
          </a:solidFill>
          <a:effectLst>
            <a:softEdge rad="127000"/>
          </a:effectLst>
        </p:spPr>
        <p:txBody>
          <a:bodyPr wrap="square" rtlCol="0">
            <a:spAutoFit/>
          </a:bodyPr>
          <a:lstStyle/>
          <a:p>
            <a:r>
              <a:rPr lang="ja-JP" altLang="en-US" sz="3600" dirty="0" smtClean="0">
                <a:solidFill>
                  <a:schemeClr val="accent4"/>
                </a:solidFill>
              </a:rPr>
              <a:t>では</a:t>
            </a:r>
            <a:endParaRPr kumimoji="1" lang="ja-JP" altLang="en-US" sz="3600" dirty="0">
              <a:solidFill>
                <a:schemeClr val="accent4"/>
              </a:solidFill>
            </a:endParaRPr>
          </a:p>
        </p:txBody>
      </p:sp>
      <p:sp>
        <p:nvSpPr>
          <p:cNvPr id="16" name="テキスト ボックス 15"/>
          <p:cNvSpPr txBox="1"/>
          <p:nvPr/>
        </p:nvSpPr>
        <p:spPr>
          <a:xfrm>
            <a:off x="2569599" y="6294216"/>
            <a:ext cx="3888432" cy="400110"/>
          </a:xfrm>
          <a:prstGeom prst="rect">
            <a:avLst/>
          </a:prstGeom>
          <a:noFill/>
        </p:spPr>
        <p:txBody>
          <a:bodyPr wrap="square" rtlCol="0">
            <a:spAutoFit/>
          </a:bodyPr>
          <a:lstStyle/>
          <a:p>
            <a:r>
              <a:rPr kumimoji="1" lang="ja-JP" altLang="en-US" sz="2000" b="1" dirty="0" smtClean="0"/>
              <a:t>☞　第９回学習会「文法を考える」</a:t>
            </a:r>
            <a:endParaRPr kumimoji="1" lang="ja-JP" altLang="en-US" sz="2000" b="1" dirty="0"/>
          </a:p>
        </p:txBody>
      </p:sp>
      <p:sp>
        <p:nvSpPr>
          <p:cNvPr id="18" name="テキスト ボックス 3"/>
          <p:cNvSpPr txBox="1">
            <a:spLocks noChangeArrowheads="1"/>
          </p:cNvSpPr>
          <p:nvPr/>
        </p:nvSpPr>
        <p:spPr bwMode="auto">
          <a:xfrm>
            <a:off x="166813" y="4414891"/>
            <a:ext cx="8892480" cy="646331"/>
          </a:xfrm>
          <a:prstGeom prst="rect">
            <a:avLst/>
          </a:prstGeom>
          <a:solidFill>
            <a:srgbClr val="CCFFFF"/>
          </a:solidFill>
          <a:ln w="9525">
            <a:noFill/>
            <a:miter lim="800000"/>
            <a:headEnd/>
            <a:tailEnd/>
          </a:ln>
        </p:spPr>
        <p:txBody>
          <a:bodyPr wrap="square">
            <a:spAutoFit/>
          </a:bodyPr>
          <a:lstStyle/>
          <a:p>
            <a:pPr eaLnBrk="1" hangingPunct="1"/>
            <a:r>
              <a:rPr lang="ja-JP" altLang="en-US" sz="3600" dirty="0" smtClean="0">
                <a:solidFill>
                  <a:srgbClr val="FF0000"/>
                </a:solidFill>
              </a:rPr>
              <a:t>●</a:t>
            </a:r>
            <a:r>
              <a:rPr lang="ja-JP" altLang="en-US" sz="3600" dirty="0" smtClean="0"/>
              <a:t>事物の</a:t>
            </a:r>
            <a:r>
              <a:rPr lang="ja-JP" altLang="en-US" sz="3600" dirty="0"/>
              <a:t>連想能力</a:t>
            </a:r>
            <a:r>
              <a:rPr lang="ja-JP" altLang="en-US" sz="3600" dirty="0" smtClean="0"/>
              <a:t>や関係づけ</a:t>
            </a:r>
            <a:r>
              <a:rPr lang="ja-JP" altLang="en-US" sz="3600" dirty="0"/>
              <a:t>の力を育てる</a:t>
            </a:r>
          </a:p>
        </p:txBody>
      </p:sp>
      <p:sp>
        <p:nvSpPr>
          <p:cNvPr id="17" name="テキスト ボックス 4"/>
          <p:cNvSpPr txBox="1">
            <a:spLocks noChangeArrowheads="1"/>
          </p:cNvSpPr>
          <p:nvPr/>
        </p:nvSpPr>
        <p:spPr bwMode="auto">
          <a:xfrm>
            <a:off x="1192952" y="708256"/>
            <a:ext cx="7956376" cy="646331"/>
          </a:xfrm>
          <a:prstGeom prst="rect">
            <a:avLst/>
          </a:prstGeom>
          <a:solidFill>
            <a:schemeClr val="bg1"/>
          </a:solidFill>
          <a:ln w="9525">
            <a:noFill/>
            <a:miter lim="800000"/>
            <a:headEnd/>
            <a:tailEnd/>
          </a:ln>
          <a:effectLst>
            <a:softEdge rad="63500"/>
          </a:effectLst>
        </p:spPr>
        <p:txBody>
          <a:bodyPr wrap="square">
            <a:spAutoFit/>
          </a:bodyPr>
          <a:lstStyle/>
          <a:p>
            <a:pPr eaLnBrk="1" hangingPunct="1"/>
            <a:r>
              <a:rPr lang="ja-JP" altLang="en-US" sz="3600" dirty="0" smtClean="0"/>
              <a:t>生活や学習でどんなことが必要だろうか</a:t>
            </a:r>
            <a:endParaRPr lang="ja-JP" altLang="en-US" sz="3600" dirty="0"/>
          </a:p>
        </p:txBody>
      </p:sp>
      <p:sp>
        <p:nvSpPr>
          <p:cNvPr id="25" name="テキスト ボックス 24"/>
          <p:cNvSpPr txBox="1"/>
          <p:nvPr/>
        </p:nvSpPr>
        <p:spPr>
          <a:xfrm>
            <a:off x="1899117" y="5173575"/>
            <a:ext cx="936104" cy="864096"/>
          </a:xfrm>
          <a:prstGeom prst="rect">
            <a:avLst/>
          </a:prstGeom>
          <a:noFill/>
        </p:spPr>
        <p:txBody>
          <a:bodyPr wrap="square" rtlCol="0">
            <a:spAutoFit/>
          </a:bodyPr>
          <a:lstStyle/>
          <a:p>
            <a:r>
              <a:rPr lang="ja-JP" altLang="en-US" sz="2400" b="1" dirty="0" smtClean="0"/>
              <a:t>懐中電灯</a:t>
            </a:r>
            <a:endParaRPr kumimoji="1" lang="ja-JP" altLang="en-US" sz="2400" b="1" dirty="0"/>
          </a:p>
        </p:txBody>
      </p:sp>
      <p:pic>
        <p:nvPicPr>
          <p:cNvPr id="80899" name="Picture 3"/>
          <p:cNvPicPr>
            <a:picLocks noChangeAspect="1" noChangeArrowheads="1"/>
          </p:cNvPicPr>
          <p:nvPr/>
        </p:nvPicPr>
        <p:blipFill>
          <a:blip r:embed="rId2" cstate="print"/>
          <a:srcRect/>
          <a:stretch>
            <a:fillRect/>
          </a:stretch>
        </p:blipFill>
        <p:spPr bwMode="auto">
          <a:xfrm>
            <a:off x="2979237" y="5101567"/>
            <a:ext cx="1085850" cy="838200"/>
          </a:xfrm>
          <a:prstGeom prst="rect">
            <a:avLst/>
          </a:prstGeom>
          <a:noFill/>
          <a:ln w="9525">
            <a:noFill/>
            <a:miter lim="800000"/>
            <a:headEnd/>
            <a:tailEnd/>
          </a:ln>
        </p:spPr>
      </p:pic>
      <p:pic>
        <p:nvPicPr>
          <p:cNvPr id="80900" name="Picture 4"/>
          <p:cNvPicPr>
            <a:picLocks noChangeAspect="1" noChangeArrowheads="1"/>
          </p:cNvPicPr>
          <p:nvPr/>
        </p:nvPicPr>
        <p:blipFill>
          <a:blip r:embed="rId3" cstate="print"/>
          <a:srcRect/>
          <a:stretch>
            <a:fillRect/>
          </a:stretch>
        </p:blipFill>
        <p:spPr bwMode="auto">
          <a:xfrm>
            <a:off x="4962769" y="5101567"/>
            <a:ext cx="1219200" cy="966217"/>
          </a:xfrm>
          <a:prstGeom prst="rect">
            <a:avLst/>
          </a:prstGeom>
          <a:noFill/>
          <a:ln w="9525">
            <a:noFill/>
            <a:miter lim="800000"/>
            <a:headEnd/>
            <a:tailEnd/>
          </a:ln>
        </p:spPr>
      </p:pic>
      <p:sp>
        <p:nvSpPr>
          <p:cNvPr id="26" name="テキスト ボックス 25"/>
          <p:cNvSpPr txBox="1"/>
          <p:nvPr/>
        </p:nvSpPr>
        <p:spPr>
          <a:xfrm>
            <a:off x="6175123" y="5317224"/>
            <a:ext cx="936104" cy="461665"/>
          </a:xfrm>
          <a:prstGeom prst="rect">
            <a:avLst/>
          </a:prstGeom>
          <a:noFill/>
        </p:spPr>
        <p:txBody>
          <a:bodyPr wrap="square" rtlCol="0">
            <a:spAutoFit/>
          </a:bodyPr>
          <a:lstStyle/>
          <a:p>
            <a:r>
              <a:rPr lang="ja-JP" altLang="en-US" sz="2400" b="1" dirty="0" smtClean="0"/>
              <a:t>台風</a:t>
            </a:r>
            <a:endParaRPr kumimoji="1" lang="ja-JP" altLang="en-US" sz="2400" b="1" dirty="0"/>
          </a:p>
        </p:txBody>
      </p:sp>
      <p:sp>
        <p:nvSpPr>
          <p:cNvPr id="27" name="左右矢印 26"/>
          <p:cNvSpPr/>
          <p:nvPr/>
        </p:nvSpPr>
        <p:spPr>
          <a:xfrm>
            <a:off x="4130249" y="5533615"/>
            <a:ext cx="720080" cy="216024"/>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290170" y="1554396"/>
            <a:ext cx="6552728" cy="769441"/>
          </a:xfrm>
          <a:prstGeom prst="rect">
            <a:avLst/>
          </a:prstGeom>
          <a:solidFill>
            <a:srgbClr val="FFFF66"/>
          </a:solidFill>
          <a:effectLst>
            <a:glow rad="139700">
              <a:schemeClr val="accent2">
                <a:satMod val="175000"/>
                <a:alpha val="40000"/>
              </a:schemeClr>
            </a:glow>
          </a:effectLst>
        </p:spPr>
        <p:txBody>
          <a:bodyPr wrap="square" rtlCol="0">
            <a:spAutoFit/>
          </a:bodyPr>
          <a:lstStyle/>
          <a:p>
            <a:r>
              <a:rPr lang="ja-JP" altLang="en-US" sz="4400" dirty="0" smtClean="0"/>
              <a:t>生活の中の動詞の学習②</a:t>
            </a:r>
            <a:endParaRPr kumimoji="1" lang="ja-JP"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5410"/>
                                        </p:tgtEl>
                                        <p:attrNameLst>
                                          <p:attrName>style.visibility</p:attrName>
                                        </p:attrNameLst>
                                      </p:cBhvr>
                                      <p:to>
                                        <p:strVal val="visible"/>
                                      </p:to>
                                    </p:set>
                                    <p:animEffect transition="in" filter="dissolve">
                                      <p:cBhvr>
                                        <p:cTn id="20" dur="500"/>
                                        <p:tgtEl>
                                          <p:spTgt spid="1454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5421"/>
                                        </p:tgtEl>
                                        <p:attrNameLst>
                                          <p:attrName>style.visibility</p:attrName>
                                        </p:attrNameLst>
                                      </p:cBhvr>
                                      <p:to>
                                        <p:strVal val="visible"/>
                                      </p:to>
                                    </p:set>
                                    <p:animEffect transition="in" filter="dissolve">
                                      <p:cBhvr>
                                        <p:cTn id="25" dur="500"/>
                                        <p:tgtEl>
                                          <p:spTgt spid="1454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5422"/>
                                        </p:tgtEl>
                                        <p:attrNameLst>
                                          <p:attrName>style.visibility</p:attrName>
                                        </p:attrNameLst>
                                      </p:cBhvr>
                                      <p:to>
                                        <p:strVal val="visible"/>
                                      </p:to>
                                    </p:set>
                                    <p:animEffect transition="in" filter="dissolve">
                                      <p:cBhvr>
                                        <p:cTn id="28" dur="500"/>
                                        <p:tgtEl>
                                          <p:spTgt spid="14542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par>
                                <p:cTn id="39" presetID="9" presetClass="entr" presetSubtype="0" fill="hold" nodeType="withEffect">
                                  <p:stCondLst>
                                    <p:cond delay="0"/>
                                  </p:stCondLst>
                                  <p:childTnLst>
                                    <p:set>
                                      <p:cBhvr>
                                        <p:cTn id="40" dur="1" fill="hold">
                                          <p:stCondLst>
                                            <p:cond delay="0"/>
                                          </p:stCondLst>
                                        </p:cTn>
                                        <p:tgtEl>
                                          <p:spTgt spid="80899"/>
                                        </p:tgtEl>
                                        <p:attrNameLst>
                                          <p:attrName>style.visibility</p:attrName>
                                        </p:attrNameLst>
                                      </p:cBhvr>
                                      <p:to>
                                        <p:strVal val="visible"/>
                                      </p:to>
                                    </p:set>
                                    <p:animEffect transition="in" filter="dissolve">
                                      <p:cBhvr>
                                        <p:cTn id="41" dur="500"/>
                                        <p:tgtEl>
                                          <p:spTgt spid="80899"/>
                                        </p:tgtEl>
                                      </p:cBhvr>
                                    </p:animEffect>
                                  </p:childTnLst>
                                </p:cTn>
                              </p:par>
                              <p:par>
                                <p:cTn id="42" presetID="9" presetClass="entr" presetSubtype="0" fill="hold" nodeType="withEffect">
                                  <p:stCondLst>
                                    <p:cond delay="0"/>
                                  </p:stCondLst>
                                  <p:childTnLst>
                                    <p:set>
                                      <p:cBhvr>
                                        <p:cTn id="43" dur="1" fill="hold">
                                          <p:stCondLst>
                                            <p:cond delay="0"/>
                                          </p:stCondLst>
                                        </p:cTn>
                                        <p:tgtEl>
                                          <p:spTgt spid="80900"/>
                                        </p:tgtEl>
                                        <p:attrNameLst>
                                          <p:attrName>style.visibility</p:attrName>
                                        </p:attrNameLst>
                                      </p:cBhvr>
                                      <p:to>
                                        <p:strVal val="visible"/>
                                      </p:to>
                                    </p:set>
                                    <p:animEffect transition="in" filter="dissolve">
                                      <p:cBhvr>
                                        <p:cTn id="44" dur="500"/>
                                        <p:tgtEl>
                                          <p:spTgt spid="8090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5410" grpId="0" animBg="1"/>
      <p:bldP spid="145421" grpId="0" animBg="1"/>
      <p:bldP spid="145422" grpId="0" animBg="1"/>
      <p:bldP spid="16" grpId="0"/>
      <p:bldP spid="18" grpId="0" animBg="1"/>
      <p:bldP spid="17" grpId="0" animBg="1"/>
      <p:bldP spid="25" grpId="0"/>
      <p:bldP spid="26" grpId="0"/>
      <p:bldP spid="27" grpId="0" animBg="1"/>
      <p:bldP spid="1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467544" y="2636912"/>
            <a:ext cx="8208912" cy="1446550"/>
          </a:xfrm>
          <a:prstGeom prst="rect">
            <a:avLst/>
          </a:prstGeom>
          <a:solidFill>
            <a:srgbClr val="FFFF66"/>
          </a:solidFill>
          <a:ln w="3175">
            <a:noFill/>
            <a:miter lim="800000"/>
            <a:headEnd/>
            <a:tailEnd/>
          </a:ln>
          <a:effectLst>
            <a:glow rad="139700">
              <a:schemeClr val="accent2">
                <a:satMod val="175000"/>
                <a:alpha val="40000"/>
              </a:schemeClr>
            </a:glow>
          </a:effectLst>
        </p:spPr>
        <p:txBody>
          <a:bodyPr wrap="square">
            <a:spAutoFit/>
          </a:bodyPr>
          <a:lstStyle/>
          <a:p>
            <a:r>
              <a:rPr lang="ja-JP" altLang="en-US" sz="4400" dirty="0" smtClean="0"/>
              <a:t>　コアとギザギザことばを</a:t>
            </a:r>
            <a:endParaRPr lang="en-US" altLang="ja-JP" sz="4400" dirty="0" smtClean="0"/>
          </a:p>
          <a:p>
            <a:r>
              <a:rPr lang="ja-JP" altLang="en-US" sz="4400" dirty="0" smtClean="0"/>
              <a:t>　　　　獲得するための学習課題</a:t>
            </a:r>
            <a:endParaRPr lang="en-US" altLang="ja-JP"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340768"/>
            <a:ext cx="9144000" cy="5040560"/>
          </a:xfrm>
          <a:prstGeom prst="rect">
            <a:avLst/>
          </a:prstGeom>
          <a:blipFill>
            <a:blip r:embed="rId2" cstate="print"/>
            <a:tile tx="0" ty="0" sx="100000" sy="100000" flip="none" algn="tl"/>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8" name="Rectangle 2"/>
          <p:cNvSpPr txBox="1">
            <a:spLocks noChangeArrowheads="1"/>
          </p:cNvSpPr>
          <p:nvPr/>
        </p:nvSpPr>
        <p:spPr bwMode="auto">
          <a:xfrm>
            <a:off x="4716016" y="2132856"/>
            <a:ext cx="4032250" cy="719137"/>
          </a:xfrm>
          <a:prstGeom prst="rect">
            <a:avLst/>
          </a:prstGeom>
          <a:solidFill>
            <a:schemeClr val="accent3"/>
          </a:solidFill>
          <a:ln w="57150">
            <a:solidFill>
              <a:srgbClr val="009900"/>
            </a:solidFill>
            <a:miter lim="800000"/>
            <a:headEnd/>
            <a:tailEnd/>
          </a:ln>
        </p:spPr>
        <p:txBody>
          <a:bodyPr anchor="ctr"/>
          <a:lstStyle/>
          <a:p>
            <a:pPr indent="274638">
              <a:defRPr/>
            </a:pPr>
            <a:r>
              <a:rPr lang="ja-JP" altLang="en-US" sz="2800" kern="0" dirty="0">
                <a:solidFill>
                  <a:schemeClr val="tx2"/>
                </a:solidFill>
                <a:latin typeface="+mj-lt"/>
                <a:ea typeface="+mj-ea"/>
                <a:cs typeface="+mj-cs"/>
              </a:rPr>
              <a:t>　</a:t>
            </a:r>
            <a:r>
              <a:rPr lang="ja-JP" altLang="en-US" sz="2800" kern="0" dirty="0" smtClean="0">
                <a:solidFill>
                  <a:schemeClr val="tx2"/>
                </a:solidFill>
                <a:latin typeface="+mj-lt"/>
                <a:ea typeface="+mj-ea"/>
                <a:cs typeface="+mj-cs"/>
              </a:rPr>
              <a:t>　　　　</a:t>
            </a:r>
            <a:r>
              <a:rPr lang="ja-JP" altLang="en-US" sz="4400" kern="0" dirty="0" smtClean="0">
                <a:solidFill>
                  <a:schemeClr val="tx2"/>
                </a:solidFill>
                <a:latin typeface="+mj-lt"/>
                <a:ea typeface="+mj-ea"/>
                <a:cs typeface="+mj-cs"/>
              </a:rPr>
              <a:t>コア</a:t>
            </a:r>
            <a:endParaRPr lang="ja-JP" altLang="en-US" sz="6000" kern="0" dirty="0">
              <a:solidFill>
                <a:schemeClr val="tx2"/>
              </a:solidFill>
              <a:latin typeface="+mj-lt"/>
              <a:ea typeface="+mj-ea"/>
              <a:cs typeface="+mj-cs"/>
            </a:endParaRPr>
          </a:p>
        </p:txBody>
      </p:sp>
      <p:pic>
        <p:nvPicPr>
          <p:cNvPr id="8201" name="Picture 11"/>
          <p:cNvPicPr>
            <a:picLocks noChangeAspect="1" noChangeArrowheads="1"/>
          </p:cNvPicPr>
          <p:nvPr/>
        </p:nvPicPr>
        <p:blipFill>
          <a:blip r:embed="rId3" cstate="print"/>
          <a:srcRect/>
          <a:stretch>
            <a:fillRect/>
          </a:stretch>
        </p:blipFill>
        <p:spPr bwMode="auto">
          <a:xfrm>
            <a:off x="1116013" y="260350"/>
            <a:ext cx="1257300" cy="1406525"/>
          </a:xfrm>
          <a:prstGeom prst="rect">
            <a:avLst/>
          </a:prstGeom>
          <a:noFill/>
          <a:ln w="9525">
            <a:noFill/>
            <a:miter lim="800000"/>
            <a:headEnd/>
            <a:tailEnd/>
          </a:ln>
        </p:spPr>
      </p:pic>
      <p:sp>
        <p:nvSpPr>
          <p:cNvPr id="11" name="横巻き 10"/>
          <p:cNvSpPr/>
          <p:nvPr/>
        </p:nvSpPr>
        <p:spPr>
          <a:xfrm>
            <a:off x="2339975" y="188913"/>
            <a:ext cx="4752975" cy="1079500"/>
          </a:xfrm>
          <a:prstGeom prst="horizontalScroll">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kern="0" dirty="0">
                <a:solidFill>
                  <a:schemeClr val="tx2"/>
                </a:solidFill>
              </a:rPr>
              <a:t>　</a:t>
            </a:r>
            <a:r>
              <a:rPr lang="ja-JP" altLang="en-US" sz="4000" kern="0" dirty="0">
                <a:solidFill>
                  <a:schemeClr val="tx2"/>
                </a:solidFill>
              </a:rPr>
              <a:t>今回のキーワード</a:t>
            </a:r>
            <a:endParaRPr lang="ja-JP" altLang="en-US" sz="3600" kern="0" dirty="0">
              <a:solidFill>
                <a:schemeClr val="tx2"/>
              </a:solidFill>
            </a:endParaRPr>
          </a:p>
        </p:txBody>
      </p:sp>
      <p:sp>
        <p:nvSpPr>
          <p:cNvPr id="14" name="Rectangle 2"/>
          <p:cNvSpPr txBox="1">
            <a:spLocks noChangeArrowheads="1"/>
          </p:cNvSpPr>
          <p:nvPr/>
        </p:nvSpPr>
        <p:spPr bwMode="auto">
          <a:xfrm>
            <a:off x="1763688" y="4509120"/>
            <a:ext cx="5472608" cy="719137"/>
          </a:xfrm>
          <a:prstGeom prst="rect">
            <a:avLst/>
          </a:prstGeom>
          <a:solidFill>
            <a:schemeClr val="accent3"/>
          </a:solidFill>
          <a:ln w="57150">
            <a:solidFill>
              <a:srgbClr val="009900"/>
            </a:solidFill>
            <a:miter lim="800000"/>
            <a:headEnd/>
            <a:tailEnd/>
          </a:ln>
        </p:spPr>
        <p:txBody>
          <a:bodyPr anchor="ctr"/>
          <a:lstStyle/>
          <a:p>
            <a:pPr indent="182563">
              <a:defRPr/>
            </a:pPr>
            <a:r>
              <a:rPr lang="ja-JP" altLang="en-US" sz="4000" kern="0" dirty="0" smtClean="0">
                <a:solidFill>
                  <a:schemeClr val="tx2"/>
                </a:solidFill>
                <a:latin typeface="+mj-lt"/>
                <a:ea typeface="+mj-ea"/>
                <a:cs typeface="+mj-cs"/>
              </a:rPr>
              <a:t>「何か</a:t>
            </a:r>
            <a:r>
              <a:rPr lang="en-US" altLang="ja-JP" sz="4000" kern="0" dirty="0" smtClean="0">
                <a:solidFill>
                  <a:schemeClr val="tx2"/>
                </a:solidFill>
                <a:latin typeface="+mj-lt"/>
                <a:ea typeface="+mj-ea"/>
                <a:cs typeface="+mj-cs"/>
              </a:rPr>
              <a:t>×</a:t>
            </a:r>
            <a:r>
              <a:rPr lang="ja-JP" altLang="en-US" sz="4000" kern="0" dirty="0" smtClean="0">
                <a:solidFill>
                  <a:schemeClr val="tx2"/>
                </a:solidFill>
                <a:latin typeface="+mj-lt"/>
                <a:ea typeface="+mj-ea"/>
                <a:cs typeface="+mj-cs"/>
              </a:rPr>
              <a:t>何でも」の学び</a:t>
            </a:r>
            <a:endParaRPr lang="ja-JP" altLang="en-US" sz="4000" kern="0" dirty="0">
              <a:solidFill>
                <a:schemeClr val="tx2"/>
              </a:solidFill>
              <a:latin typeface="+mj-lt"/>
              <a:ea typeface="+mj-ea"/>
              <a:cs typeface="+mj-cs"/>
            </a:endParaRPr>
          </a:p>
        </p:txBody>
      </p:sp>
      <p:sp>
        <p:nvSpPr>
          <p:cNvPr id="17" name="Rectangle 2"/>
          <p:cNvSpPr txBox="1">
            <a:spLocks noChangeArrowheads="1"/>
          </p:cNvSpPr>
          <p:nvPr/>
        </p:nvSpPr>
        <p:spPr bwMode="auto">
          <a:xfrm>
            <a:off x="395536" y="3284984"/>
            <a:ext cx="4032448" cy="719138"/>
          </a:xfrm>
          <a:prstGeom prst="rect">
            <a:avLst/>
          </a:prstGeom>
          <a:solidFill>
            <a:schemeClr val="accent3"/>
          </a:solidFill>
          <a:ln w="57150">
            <a:solidFill>
              <a:srgbClr val="009900"/>
            </a:solidFill>
            <a:miter lim="800000"/>
            <a:headEnd/>
            <a:tailEnd/>
          </a:ln>
        </p:spPr>
        <p:txBody>
          <a:bodyPr anchor="ctr"/>
          <a:lstStyle/>
          <a:p>
            <a:pPr>
              <a:defRPr/>
            </a:pPr>
            <a:r>
              <a:rPr lang="ja-JP" altLang="en-US" sz="4000" kern="0" dirty="0" smtClean="0">
                <a:solidFill>
                  <a:schemeClr val="tx2"/>
                </a:solidFill>
                <a:latin typeface="+mj-lt"/>
                <a:ea typeface="+mj-ea"/>
                <a:cs typeface="+mj-cs"/>
              </a:rPr>
              <a:t>　　    助動詞</a:t>
            </a:r>
            <a:endParaRPr lang="ja-JP" altLang="en-US" sz="4000" kern="0" dirty="0">
              <a:solidFill>
                <a:schemeClr val="tx2"/>
              </a:solidFill>
              <a:latin typeface="+mj-lt"/>
              <a:ea typeface="+mj-ea"/>
              <a:cs typeface="+mj-cs"/>
            </a:endParaRPr>
          </a:p>
        </p:txBody>
      </p:sp>
      <p:sp>
        <p:nvSpPr>
          <p:cNvPr id="16" name="Rectangle 2"/>
          <p:cNvSpPr txBox="1">
            <a:spLocks noChangeArrowheads="1"/>
          </p:cNvSpPr>
          <p:nvPr/>
        </p:nvSpPr>
        <p:spPr bwMode="auto">
          <a:xfrm>
            <a:off x="4716016" y="3284984"/>
            <a:ext cx="4032448" cy="719138"/>
          </a:xfrm>
          <a:prstGeom prst="rect">
            <a:avLst/>
          </a:prstGeom>
          <a:solidFill>
            <a:schemeClr val="accent3"/>
          </a:solidFill>
          <a:ln w="57150">
            <a:solidFill>
              <a:srgbClr val="009900"/>
            </a:solidFill>
            <a:miter lim="800000"/>
            <a:headEnd/>
            <a:tailEnd/>
          </a:ln>
        </p:spPr>
        <p:txBody>
          <a:bodyPr anchor="ctr"/>
          <a:lstStyle/>
          <a:p>
            <a:pPr>
              <a:defRPr/>
            </a:pPr>
            <a:r>
              <a:rPr lang="ja-JP" altLang="en-US" sz="4000" kern="0" dirty="0" smtClean="0">
                <a:solidFill>
                  <a:schemeClr val="tx2"/>
                </a:solidFill>
                <a:latin typeface="+mj-lt"/>
                <a:ea typeface="+mj-ea"/>
                <a:cs typeface="+mj-cs"/>
              </a:rPr>
              <a:t>　　　コネクター</a:t>
            </a:r>
            <a:endParaRPr lang="ja-JP" altLang="en-US" sz="4000" kern="0" dirty="0">
              <a:solidFill>
                <a:schemeClr val="tx2"/>
              </a:solidFill>
              <a:latin typeface="+mj-lt"/>
              <a:ea typeface="+mj-ea"/>
              <a:cs typeface="+mj-cs"/>
            </a:endParaRPr>
          </a:p>
        </p:txBody>
      </p:sp>
      <p:sp>
        <p:nvSpPr>
          <p:cNvPr id="19" name="Rectangle 2"/>
          <p:cNvSpPr txBox="1">
            <a:spLocks noChangeArrowheads="1"/>
          </p:cNvSpPr>
          <p:nvPr/>
        </p:nvSpPr>
        <p:spPr bwMode="auto">
          <a:xfrm>
            <a:off x="395536" y="2132856"/>
            <a:ext cx="4032448" cy="719138"/>
          </a:xfrm>
          <a:prstGeom prst="rect">
            <a:avLst/>
          </a:prstGeom>
          <a:solidFill>
            <a:schemeClr val="accent3"/>
          </a:solidFill>
          <a:ln w="57150">
            <a:solidFill>
              <a:srgbClr val="009900"/>
            </a:solidFill>
            <a:miter lim="800000"/>
            <a:headEnd/>
            <a:tailEnd/>
          </a:ln>
        </p:spPr>
        <p:txBody>
          <a:bodyPr anchor="ctr"/>
          <a:lstStyle/>
          <a:p>
            <a:pPr>
              <a:defRPr/>
            </a:pPr>
            <a:r>
              <a:rPr lang="ja-JP" altLang="en-US" sz="4000" kern="0" dirty="0" smtClean="0">
                <a:solidFill>
                  <a:schemeClr val="tx2"/>
                </a:solidFill>
                <a:latin typeface="+mj-lt"/>
                <a:ea typeface="+mj-ea"/>
                <a:cs typeface="+mj-cs"/>
              </a:rPr>
              <a:t>　　　絵カード</a:t>
            </a:r>
            <a:endParaRPr lang="ja-JP" altLang="en-US" sz="4000" kern="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7" grpId="0" animBg="1"/>
      <p:bldP spid="16" grpId="0" animBg="1"/>
      <p:bldP spid="1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
          <p:cNvSpPr txBox="1">
            <a:spLocks noChangeArrowheads="1"/>
          </p:cNvSpPr>
          <p:nvPr/>
        </p:nvSpPr>
        <p:spPr bwMode="auto">
          <a:xfrm>
            <a:off x="323528" y="3429000"/>
            <a:ext cx="3816424" cy="1323439"/>
          </a:xfrm>
          <a:prstGeom prst="rect">
            <a:avLst/>
          </a:prstGeom>
          <a:solidFill>
            <a:srgbClr val="CCFFFF"/>
          </a:solidFill>
          <a:ln w="9525">
            <a:noFill/>
            <a:miter lim="800000"/>
            <a:headEnd/>
            <a:tailEnd/>
          </a:ln>
          <a:effectLst>
            <a:softEdge rad="63500"/>
          </a:effectLst>
        </p:spPr>
        <p:txBody>
          <a:bodyPr wrap="square">
            <a:spAutoFit/>
          </a:bodyPr>
          <a:lstStyle/>
          <a:p>
            <a:pPr eaLnBrk="1" hangingPunct="1"/>
            <a:r>
              <a:rPr lang="ja-JP" altLang="en-US" sz="4000" dirty="0" smtClean="0"/>
              <a:t>　関連づけの</a:t>
            </a:r>
            <a:endParaRPr lang="en-US" altLang="ja-JP" sz="4000" dirty="0" smtClean="0"/>
          </a:p>
          <a:p>
            <a:pPr eaLnBrk="1" hangingPunct="1"/>
            <a:r>
              <a:rPr lang="ja-JP" altLang="en-US" sz="4000" dirty="0" smtClean="0"/>
              <a:t>　　　動詞学習</a:t>
            </a:r>
            <a:endParaRPr lang="en-US" altLang="ja-JP" sz="4000" dirty="0"/>
          </a:p>
        </p:txBody>
      </p:sp>
      <p:sp>
        <p:nvSpPr>
          <p:cNvPr id="5" name="テキスト ボックス 11"/>
          <p:cNvSpPr txBox="1">
            <a:spLocks noChangeArrowheads="1"/>
          </p:cNvSpPr>
          <p:nvPr/>
        </p:nvSpPr>
        <p:spPr bwMode="auto">
          <a:xfrm>
            <a:off x="251520" y="1700808"/>
            <a:ext cx="3888432" cy="1323439"/>
          </a:xfrm>
          <a:prstGeom prst="rect">
            <a:avLst/>
          </a:prstGeom>
          <a:solidFill>
            <a:srgbClr val="FFFF99"/>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r>
              <a:rPr lang="ja-JP" altLang="en-US" sz="4000" dirty="0" smtClean="0"/>
              <a:t>２つのことばを</a:t>
            </a:r>
            <a:endParaRPr lang="en-US" altLang="ja-JP" sz="4000" dirty="0" smtClean="0"/>
          </a:p>
          <a:p>
            <a:pPr eaLnBrk="1" hangingPunct="1"/>
            <a:r>
              <a:rPr lang="ja-JP" altLang="en-US" sz="4000" dirty="0" smtClean="0"/>
              <a:t>使って文を作ろう</a:t>
            </a:r>
            <a:endParaRPr lang="en-US" altLang="ja-JP" sz="4000" dirty="0"/>
          </a:p>
        </p:txBody>
      </p:sp>
      <p:pic>
        <p:nvPicPr>
          <p:cNvPr id="172034" name="Picture 2"/>
          <p:cNvPicPr>
            <a:picLocks noChangeAspect="1" noChangeArrowheads="1"/>
          </p:cNvPicPr>
          <p:nvPr/>
        </p:nvPicPr>
        <p:blipFill>
          <a:blip r:embed="rId2" cstate="print"/>
          <a:srcRect/>
          <a:stretch>
            <a:fillRect/>
          </a:stretch>
        </p:blipFill>
        <p:spPr bwMode="auto">
          <a:xfrm>
            <a:off x="4427984" y="1124744"/>
            <a:ext cx="4320480" cy="554461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 name="テキスト ボックス 11"/>
          <p:cNvSpPr txBox="1">
            <a:spLocks noChangeArrowheads="1"/>
          </p:cNvSpPr>
          <p:nvPr/>
        </p:nvSpPr>
        <p:spPr bwMode="auto">
          <a:xfrm>
            <a:off x="4572000" y="3573016"/>
            <a:ext cx="4104456" cy="461665"/>
          </a:xfrm>
          <a:prstGeom prst="rect">
            <a:avLst/>
          </a:prstGeom>
          <a:noFill/>
          <a:ln w="9525">
            <a:noFill/>
            <a:miter lim="800000"/>
            <a:headEnd/>
            <a:tailEnd/>
          </a:ln>
        </p:spPr>
        <p:txBody>
          <a:bodyPr wrap="square">
            <a:spAutoFit/>
          </a:bodyPr>
          <a:lstStyle/>
          <a:p>
            <a:pPr eaLnBrk="1" hangingPunct="1"/>
            <a:r>
              <a:rPr lang="ja-JP" altLang="en-US" sz="2400" b="1" dirty="0" smtClean="0">
                <a:solidFill>
                  <a:srgbClr val="0070C0"/>
                </a:solidFill>
              </a:rPr>
              <a:t>ともだち</a:t>
            </a:r>
            <a:r>
              <a:rPr lang="ja-JP" altLang="en-US" sz="2400" b="1" dirty="0" smtClean="0">
                <a:solidFill>
                  <a:srgbClr val="C00000"/>
                </a:solidFill>
              </a:rPr>
              <a:t>に</a:t>
            </a:r>
            <a:r>
              <a:rPr lang="ja-JP" altLang="en-US" sz="2400" b="1" dirty="0" err="1" smtClean="0">
                <a:solidFill>
                  <a:srgbClr val="0070C0"/>
                </a:solidFill>
              </a:rPr>
              <a:t>ねんが</a:t>
            </a:r>
            <a:r>
              <a:rPr lang="ja-JP" altLang="en-US" sz="2400" b="1" dirty="0" smtClean="0">
                <a:solidFill>
                  <a:srgbClr val="0070C0"/>
                </a:solidFill>
              </a:rPr>
              <a:t>じょう</a:t>
            </a:r>
            <a:r>
              <a:rPr lang="ja-JP" altLang="en-US" sz="2400" b="1" dirty="0" smtClean="0">
                <a:solidFill>
                  <a:srgbClr val="C00000"/>
                </a:solidFill>
              </a:rPr>
              <a:t>を出す</a:t>
            </a:r>
            <a:endParaRPr lang="en-US" altLang="ja-JP" sz="2400" b="1" dirty="0">
              <a:solidFill>
                <a:srgbClr val="C00000"/>
              </a:solidFill>
            </a:endParaRPr>
          </a:p>
        </p:txBody>
      </p:sp>
      <p:sp>
        <p:nvSpPr>
          <p:cNvPr id="8" name="テキスト ボックス 11"/>
          <p:cNvSpPr txBox="1">
            <a:spLocks noChangeArrowheads="1"/>
          </p:cNvSpPr>
          <p:nvPr/>
        </p:nvSpPr>
        <p:spPr bwMode="auto">
          <a:xfrm>
            <a:off x="323528" y="4941168"/>
            <a:ext cx="3816424" cy="1323439"/>
          </a:xfrm>
          <a:prstGeom prst="rect">
            <a:avLst/>
          </a:prstGeom>
          <a:solidFill>
            <a:srgbClr val="FFCCFF"/>
          </a:solidFill>
          <a:ln w="9525">
            <a:noFill/>
            <a:miter lim="800000"/>
            <a:headEnd/>
            <a:tailEnd/>
          </a:ln>
          <a:effectLst>
            <a:glow rad="139700">
              <a:schemeClr val="accent2">
                <a:satMod val="175000"/>
                <a:alpha val="40000"/>
              </a:schemeClr>
            </a:glow>
          </a:effectLst>
        </p:spPr>
        <p:txBody>
          <a:bodyPr wrap="square">
            <a:spAutoFit/>
          </a:bodyPr>
          <a:lstStyle/>
          <a:p>
            <a:pPr eaLnBrk="1" hangingPunct="1"/>
            <a:r>
              <a:rPr lang="ja-JP" altLang="en-US" sz="4000" dirty="0" smtClean="0"/>
              <a:t>動詞</a:t>
            </a:r>
            <a:r>
              <a:rPr lang="ja-JP" altLang="en-US" sz="4000" dirty="0"/>
              <a:t>の想起</a:t>
            </a:r>
            <a:r>
              <a:rPr lang="ja-JP" altLang="en-US" sz="4000" dirty="0" smtClean="0"/>
              <a:t>と</a:t>
            </a:r>
            <a:endParaRPr lang="en-US" altLang="ja-JP" sz="4000" dirty="0" smtClean="0"/>
          </a:p>
          <a:p>
            <a:pPr eaLnBrk="1" hangingPunct="1"/>
            <a:r>
              <a:rPr lang="ja-JP" altLang="en-US" sz="4000" dirty="0" smtClean="0"/>
              <a:t>　妥当性</a:t>
            </a:r>
            <a:r>
              <a:rPr lang="ja-JP" altLang="en-US" sz="4000" dirty="0"/>
              <a:t>を重視</a:t>
            </a:r>
            <a:endParaRPr lang="en-US" altLang="ja-JP" sz="4000" dirty="0"/>
          </a:p>
        </p:txBody>
      </p:sp>
      <p:sp>
        <p:nvSpPr>
          <p:cNvPr id="9" name="正方形/長方形 8"/>
          <p:cNvSpPr/>
          <p:nvPr/>
        </p:nvSpPr>
        <p:spPr>
          <a:xfrm>
            <a:off x="2231740" y="130384"/>
            <a:ext cx="5256584" cy="720080"/>
          </a:xfrm>
          <a:prstGeom prst="rect">
            <a:avLst/>
          </a:prstGeom>
          <a:solidFill>
            <a:srgbClr val="FFFF66"/>
          </a:solidFill>
          <a:ln>
            <a:noFill/>
          </a:ln>
          <a:effectLst>
            <a:outerShdw blurRad="50800" dist="127000" dir="5400000" algn="t" rotWithShape="0">
              <a:srgbClr val="66FF3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dirty="0" smtClean="0">
                <a:solidFill>
                  <a:schemeClr val="accent4"/>
                </a:solidFill>
              </a:rPr>
              <a:t>　動詞の学習教材②</a:t>
            </a:r>
            <a:endParaRPr lang="ja-JP" altLang="en-US" sz="4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72034"/>
                                        </p:tgtEl>
                                        <p:attrNameLst>
                                          <p:attrName>style.visibility</p:attrName>
                                        </p:attrNameLst>
                                      </p:cBhvr>
                                      <p:to>
                                        <p:strVal val="visible"/>
                                      </p:to>
                                    </p:set>
                                    <p:animEffect transition="in" filter="dissolve">
                                      <p:cBhvr>
                                        <p:cTn id="10" dur="500"/>
                                        <p:tgtEl>
                                          <p:spTgt spid="17203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cstate="print"/>
          <a:srcRect/>
          <a:stretch>
            <a:fillRect/>
          </a:stretch>
        </p:blipFill>
        <p:spPr bwMode="auto">
          <a:xfrm>
            <a:off x="4283968" y="332656"/>
            <a:ext cx="4608512" cy="63367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5" name="テキスト ボックス 11"/>
          <p:cNvSpPr txBox="1">
            <a:spLocks noChangeArrowheads="1"/>
          </p:cNvSpPr>
          <p:nvPr/>
        </p:nvSpPr>
        <p:spPr bwMode="auto">
          <a:xfrm>
            <a:off x="179512" y="1556792"/>
            <a:ext cx="3888432" cy="1323439"/>
          </a:xfrm>
          <a:prstGeom prst="rect">
            <a:avLst/>
          </a:prstGeom>
          <a:solidFill>
            <a:srgbClr val="FFFF99"/>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r>
              <a:rPr lang="ja-JP" altLang="en-US" sz="4000" dirty="0" smtClean="0"/>
              <a:t>２つのことばを</a:t>
            </a:r>
            <a:endParaRPr lang="en-US" altLang="ja-JP" sz="4000" dirty="0" smtClean="0"/>
          </a:p>
          <a:p>
            <a:pPr eaLnBrk="1" hangingPunct="1"/>
            <a:r>
              <a:rPr lang="ja-JP" altLang="en-US" sz="4000" dirty="0" smtClean="0"/>
              <a:t>使って文を作ろう</a:t>
            </a:r>
            <a:endParaRPr lang="en-US" altLang="ja-JP" sz="4000" dirty="0"/>
          </a:p>
        </p:txBody>
      </p:sp>
      <p:sp>
        <p:nvSpPr>
          <p:cNvPr id="7" name="テキスト ボックス 11"/>
          <p:cNvSpPr txBox="1">
            <a:spLocks noChangeArrowheads="1"/>
          </p:cNvSpPr>
          <p:nvPr/>
        </p:nvSpPr>
        <p:spPr bwMode="auto">
          <a:xfrm>
            <a:off x="4716016" y="4509120"/>
            <a:ext cx="3672408" cy="461665"/>
          </a:xfrm>
          <a:prstGeom prst="rect">
            <a:avLst/>
          </a:prstGeom>
          <a:noFill/>
          <a:ln w="9525">
            <a:noFill/>
            <a:miter lim="800000"/>
            <a:headEnd/>
            <a:tailEnd/>
          </a:ln>
        </p:spPr>
        <p:txBody>
          <a:bodyPr wrap="square">
            <a:spAutoFit/>
          </a:bodyPr>
          <a:lstStyle/>
          <a:p>
            <a:pPr eaLnBrk="1" hangingPunct="1"/>
            <a:r>
              <a:rPr lang="ja-JP" altLang="en-US" sz="2400" b="1" dirty="0" smtClean="0">
                <a:solidFill>
                  <a:srgbClr val="0070C0"/>
                </a:solidFill>
              </a:rPr>
              <a:t>せんせい</a:t>
            </a:r>
            <a:r>
              <a:rPr lang="ja-JP" altLang="en-US" sz="2400" b="1" dirty="0" smtClean="0"/>
              <a:t>が</a:t>
            </a:r>
            <a:r>
              <a:rPr lang="ja-JP" altLang="en-US" sz="2400" b="1" dirty="0">
                <a:solidFill>
                  <a:srgbClr val="C00000"/>
                </a:solidFill>
              </a:rPr>
              <a:t>　</a:t>
            </a:r>
            <a:r>
              <a:rPr lang="ja-JP" altLang="en-US" sz="2400" b="1" dirty="0" smtClean="0">
                <a:solidFill>
                  <a:srgbClr val="0070C0"/>
                </a:solidFill>
              </a:rPr>
              <a:t>ほん</a:t>
            </a:r>
            <a:r>
              <a:rPr lang="ja-JP" altLang="en-US" sz="2400" b="1" dirty="0" smtClean="0"/>
              <a:t>を</a:t>
            </a:r>
            <a:r>
              <a:rPr lang="ja-JP" altLang="en-US" sz="2400" b="1" dirty="0" smtClean="0">
                <a:solidFill>
                  <a:srgbClr val="C00000"/>
                </a:solidFill>
              </a:rPr>
              <a:t>　よむ</a:t>
            </a:r>
            <a:endParaRPr lang="en-US" altLang="ja-JP" sz="2400" b="1" dirty="0">
              <a:solidFill>
                <a:srgbClr val="C00000"/>
              </a:solidFill>
            </a:endParaRPr>
          </a:p>
        </p:txBody>
      </p:sp>
      <p:sp>
        <p:nvSpPr>
          <p:cNvPr id="8" name="テキスト ボックス 11"/>
          <p:cNvSpPr txBox="1">
            <a:spLocks noChangeArrowheads="1"/>
          </p:cNvSpPr>
          <p:nvPr/>
        </p:nvSpPr>
        <p:spPr bwMode="auto">
          <a:xfrm>
            <a:off x="467544" y="3068960"/>
            <a:ext cx="3312368" cy="707886"/>
          </a:xfrm>
          <a:prstGeom prst="rect">
            <a:avLst/>
          </a:prstGeom>
          <a:solidFill>
            <a:srgbClr val="FFCCFF"/>
          </a:solidFill>
          <a:ln w="9525">
            <a:solidFill>
              <a:schemeClr val="tx1"/>
            </a:solidFill>
            <a:prstDash val="lgDashDotDot"/>
            <a:miter lim="800000"/>
            <a:headEnd/>
            <a:tailEnd/>
          </a:ln>
        </p:spPr>
        <p:txBody>
          <a:bodyPr wrap="square">
            <a:spAutoFit/>
          </a:bodyPr>
          <a:lstStyle/>
          <a:p>
            <a:pPr eaLnBrk="1" hangingPunct="1"/>
            <a:r>
              <a:rPr lang="ja-JP" altLang="en-US" sz="4000" dirty="0" smtClean="0"/>
              <a:t>　単語選択型</a:t>
            </a:r>
            <a:endParaRPr lang="en-US" altLang="ja-JP" sz="4000" dirty="0"/>
          </a:p>
        </p:txBody>
      </p:sp>
      <p:sp>
        <p:nvSpPr>
          <p:cNvPr id="9" name="テキスト ボックス 11"/>
          <p:cNvSpPr txBox="1">
            <a:spLocks noChangeArrowheads="1"/>
          </p:cNvSpPr>
          <p:nvPr/>
        </p:nvSpPr>
        <p:spPr bwMode="auto">
          <a:xfrm>
            <a:off x="4644008" y="6093296"/>
            <a:ext cx="4104456" cy="461665"/>
          </a:xfrm>
          <a:prstGeom prst="rect">
            <a:avLst/>
          </a:prstGeom>
          <a:noFill/>
          <a:ln w="9525">
            <a:noFill/>
            <a:miter lim="800000"/>
            <a:headEnd/>
            <a:tailEnd/>
          </a:ln>
        </p:spPr>
        <p:txBody>
          <a:bodyPr wrap="square">
            <a:spAutoFit/>
          </a:bodyPr>
          <a:lstStyle/>
          <a:p>
            <a:pPr eaLnBrk="1" hangingPunct="1"/>
            <a:r>
              <a:rPr lang="ja-JP" altLang="en-US" sz="2400" b="1" dirty="0" smtClean="0">
                <a:solidFill>
                  <a:srgbClr val="0070C0"/>
                </a:solidFill>
              </a:rPr>
              <a:t>ほうちょう</a:t>
            </a:r>
            <a:r>
              <a:rPr lang="ja-JP" altLang="en-US" sz="2400" b="1" dirty="0" smtClean="0"/>
              <a:t>で</a:t>
            </a:r>
            <a:r>
              <a:rPr lang="ja-JP" altLang="en-US" sz="2400" b="1" dirty="0">
                <a:solidFill>
                  <a:srgbClr val="C00000"/>
                </a:solidFill>
              </a:rPr>
              <a:t>　</a:t>
            </a:r>
            <a:r>
              <a:rPr lang="ja-JP" altLang="en-US" sz="2400" b="1" dirty="0" smtClean="0">
                <a:solidFill>
                  <a:srgbClr val="0070C0"/>
                </a:solidFill>
              </a:rPr>
              <a:t>だいこん</a:t>
            </a:r>
            <a:r>
              <a:rPr lang="ja-JP" altLang="en-US" sz="2400" b="1" dirty="0" smtClean="0"/>
              <a:t>を</a:t>
            </a:r>
            <a:r>
              <a:rPr lang="ja-JP" altLang="en-US" sz="2400" b="1" dirty="0">
                <a:solidFill>
                  <a:srgbClr val="C00000"/>
                </a:solidFill>
              </a:rPr>
              <a:t>　</a:t>
            </a:r>
            <a:r>
              <a:rPr lang="ja-JP" altLang="en-US" sz="2400" b="1" dirty="0" smtClean="0">
                <a:solidFill>
                  <a:srgbClr val="C00000"/>
                </a:solidFill>
              </a:rPr>
              <a:t>きる</a:t>
            </a:r>
            <a:endParaRPr lang="en-US" altLang="ja-JP" sz="2400" b="1" dirty="0">
              <a:solidFill>
                <a:srgbClr val="C00000"/>
              </a:solidFill>
            </a:endParaRPr>
          </a:p>
        </p:txBody>
      </p:sp>
      <p:sp>
        <p:nvSpPr>
          <p:cNvPr id="10" name="テキスト ボックス 11"/>
          <p:cNvSpPr txBox="1">
            <a:spLocks noChangeArrowheads="1"/>
          </p:cNvSpPr>
          <p:nvPr/>
        </p:nvSpPr>
        <p:spPr bwMode="auto">
          <a:xfrm>
            <a:off x="179512" y="4365104"/>
            <a:ext cx="3960440" cy="1200329"/>
          </a:xfrm>
          <a:prstGeom prst="rect">
            <a:avLst/>
          </a:prstGeom>
          <a:solidFill>
            <a:srgbClr val="CCFFFF"/>
          </a:solidFill>
          <a:ln w="9525">
            <a:noFill/>
            <a:miter lim="800000"/>
            <a:headEnd/>
            <a:tailEnd/>
          </a:ln>
          <a:effectLst>
            <a:softEdge rad="63500"/>
          </a:effectLst>
        </p:spPr>
        <p:txBody>
          <a:bodyPr wrap="square">
            <a:spAutoFit/>
          </a:bodyPr>
          <a:lstStyle/>
          <a:p>
            <a:pPr eaLnBrk="1" hangingPunct="1"/>
            <a:r>
              <a:rPr lang="ja-JP" altLang="en-US" sz="3600" dirty="0" smtClean="0"/>
              <a:t>関連性の高い名詞</a:t>
            </a:r>
            <a:endParaRPr lang="en-US" altLang="ja-JP" sz="3600" dirty="0" smtClean="0"/>
          </a:p>
          <a:p>
            <a:pPr eaLnBrk="1" hangingPunct="1"/>
            <a:r>
              <a:rPr lang="ja-JP" altLang="en-US" sz="3600" dirty="0" smtClean="0"/>
              <a:t>を選択して文を作る</a:t>
            </a:r>
            <a:endParaRPr lang="en-US" altLang="ja-JP" sz="3600" dirty="0"/>
          </a:p>
        </p:txBody>
      </p:sp>
      <p:sp>
        <p:nvSpPr>
          <p:cNvPr id="11" name="テキスト ボックス 11"/>
          <p:cNvSpPr txBox="1">
            <a:spLocks noChangeArrowheads="1"/>
          </p:cNvSpPr>
          <p:nvPr/>
        </p:nvSpPr>
        <p:spPr bwMode="auto">
          <a:xfrm>
            <a:off x="5364088" y="3861048"/>
            <a:ext cx="1260648" cy="400110"/>
          </a:xfrm>
          <a:prstGeom prst="rect">
            <a:avLst/>
          </a:prstGeom>
          <a:noFill/>
          <a:ln w="9525">
            <a:noFill/>
            <a:miter lim="800000"/>
            <a:headEnd/>
            <a:tailEnd/>
          </a:ln>
        </p:spPr>
        <p:txBody>
          <a:bodyPr wrap="square">
            <a:spAutoFit/>
          </a:bodyPr>
          <a:lstStyle/>
          <a:p>
            <a:pPr eaLnBrk="1" hangingPunct="1"/>
            <a:r>
              <a:rPr lang="ja-JP" altLang="en-US" sz="2000" b="1" dirty="0" smtClean="0">
                <a:solidFill>
                  <a:srgbClr val="0070C0"/>
                </a:solidFill>
              </a:rPr>
              <a:t>せんせい</a:t>
            </a:r>
            <a:endParaRPr lang="en-US" altLang="ja-JP" sz="2400" b="1" dirty="0">
              <a:solidFill>
                <a:srgbClr val="0070C0"/>
              </a:solidFill>
            </a:endParaRPr>
          </a:p>
        </p:txBody>
      </p:sp>
      <p:sp>
        <p:nvSpPr>
          <p:cNvPr id="12" name="テキスト ボックス 11"/>
          <p:cNvSpPr txBox="1">
            <a:spLocks noChangeArrowheads="1"/>
          </p:cNvSpPr>
          <p:nvPr/>
        </p:nvSpPr>
        <p:spPr bwMode="auto">
          <a:xfrm>
            <a:off x="6804248" y="3861048"/>
            <a:ext cx="1260648" cy="400110"/>
          </a:xfrm>
          <a:prstGeom prst="rect">
            <a:avLst/>
          </a:prstGeom>
          <a:noFill/>
          <a:ln w="9525">
            <a:noFill/>
            <a:miter lim="800000"/>
            <a:headEnd/>
            <a:tailEnd/>
          </a:ln>
        </p:spPr>
        <p:txBody>
          <a:bodyPr wrap="square">
            <a:spAutoFit/>
          </a:bodyPr>
          <a:lstStyle/>
          <a:p>
            <a:pPr eaLnBrk="1" hangingPunct="1"/>
            <a:r>
              <a:rPr lang="ja-JP" altLang="en-US" sz="2000" b="1" dirty="0" smtClean="0">
                <a:solidFill>
                  <a:srgbClr val="C00000"/>
                </a:solidFill>
              </a:rPr>
              <a:t>　</a:t>
            </a:r>
            <a:r>
              <a:rPr lang="ja-JP" altLang="en-US" sz="2000" b="1" dirty="0" smtClean="0">
                <a:solidFill>
                  <a:srgbClr val="0070C0"/>
                </a:solidFill>
              </a:rPr>
              <a:t>ほん</a:t>
            </a:r>
            <a:endParaRPr lang="en-US" altLang="ja-JP" sz="2400" b="1" dirty="0">
              <a:solidFill>
                <a:srgbClr val="0070C0"/>
              </a:solidFill>
            </a:endParaRPr>
          </a:p>
        </p:txBody>
      </p:sp>
      <p:sp>
        <p:nvSpPr>
          <p:cNvPr id="13" name="テキスト ボックス 11"/>
          <p:cNvSpPr txBox="1">
            <a:spLocks noChangeArrowheads="1"/>
          </p:cNvSpPr>
          <p:nvPr/>
        </p:nvSpPr>
        <p:spPr bwMode="auto">
          <a:xfrm>
            <a:off x="5364088" y="5373216"/>
            <a:ext cx="1260648" cy="400110"/>
          </a:xfrm>
          <a:prstGeom prst="rect">
            <a:avLst/>
          </a:prstGeom>
          <a:noFill/>
          <a:ln w="9525">
            <a:noFill/>
            <a:miter lim="800000"/>
            <a:headEnd/>
            <a:tailEnd/>
          </a:ln>
        </p:spPr>
        <p:txBody>
          <a:bodyPr wrap="square">
            <a:spAutoFit/>
          </a:bodyPr>
          <a:lstStyle/>
          <a:p>
            <a:pPr eaLnBrk="1" hangingPunct="1"/>
            <a:r>
              <a:rPr lang="ja-JP" altLang="en-US" sz="2000" b="1" dirty="0" smtClean="0">
                <a:solidFill>
                  <a:srgbClr val="0070C0"/>
                </a:solidFill>
              </a:rPr>
              <a:t>ほうちょう</a:t>
            </a:r>
            <a:endParaRPr lang="en-US" altLang="ja-JP" sz="2400" b="1" dirty="0">
              <a:solidFill>
                <a:srgbClr val="0070C0"/>
              </a:solidFill>
            </a:endParaRPr>
          </a:p>
        </p:txBody>
      </p:sp>
      <p:sp>
        <p:nvSpPr>
          <p:cNvPr id="14" name="テキスト ボックス 11"/>
          <p:cNvSpPr txBox="1">
            <a:spLocks noChangeArrowheads="1"/>
          </p:cNvSpPr>
          <p:nvPr/>
        </p:nvSpPr>
        <p:spPr bwMode="auto">
          <a:xfrm>
            <a:off x="6804248" y="5373216"/>
            <a:ext cx="1260648" cy="400110"/>
          </a:xfrm>
          <a:prstGeom prst="rect">
            <a:avLst/>
          </a:prstGeom>
          <a:noFill/>
          <a:ln w="9525">
            <a:noFill/>
            <a:miter lim="800000"/>
            <a:headEnd/>
            <a:tailEnd/>
          </a:ln>
        </p:spPr>
        <p:txBody>
          <a:bodyPr wrap="square">
            <a:spAutoFit/>
          </a:bodyPr>
          <a:lstStyle/>
          <a:p>
            <a:pPr eaLnBrk="1" hangingPunct="1"/>
            <a:r>
              <a:rPr lang="ja-JP" altLang="en-US" sz="2000" b="1" dirty="0" smtClean="0">
                <a:solidFill>
                  <a:srgbClr val="0070C0"/>
                </a:solidFill>
              </a:rPr>
              <a:t>だいこん</a:t>
            </a:r>
            <a:endParaRPr lang="en-US" altLang="ja-JP"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p:bldP spid="13" grpId="0"/>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11"/>
          <p:cNvSpPr txBox="1">
            <a:spLocks noChangeArrowheads="1"/>
          </p:cNvSpPr>
          <p:nvPr/>
        </p:nvSpPr>
        <p:spPr bwMode="auto">
          <a:xfrm>
            <a:off x="1187624" y="188640"/>
            <a:ext cx="6696744" cy="707886"/>
          </a:xfrm>
          <a:prstGeom prst="rect">
            <a:avLst/>
          </a:prstGeom>
          <a:solidFill>
            <a:srgbClr val="CCFFFF"/>
          </a:solidFill>
          <a:ln w="9525">
            <a:noFill/>
            <a:miter lim="800000"/>
            <a:headEnd/>
            <a:tailEnd/>
          </a:ln>
          <a:effectLst>
            <a:outerShdw blurRad="63500" sx="102000" sy="102000" algn="ctr" rotWithShape="0">
              <a:prstClr val="black">
                <a:alpha val="40000"/>
              </a:prstClr>
            </a:outerShdw>
          </a:effectLst>
        </p:spPr>
        <p:txBody>
          <a:bodyPr wrap="square">
            <a:spAutoFit/>
          </a:bodyPr>
          <a:lstStyle/>
          <a:p>
            <a:pPr eaLnBrk="1" hangingPunct="1"/>
            <a:r>
              <a:rPr lang="ja-JP" altLang="en-US" sz="4000" dirty="0" smtClean="0"/>
              <a:t>ほうちょうで、だいこんを、切る</a:t>
            </a:r>
            <a:endParaRPr lang="en-US" altLang="ja-JP" sz="4000" dirty="0"/>
          </a:p>
        </p:txBody>
      </p:sp>
      <p:sp>
        <p:nvSpPr>
          <p:cNvPr id="3" name="テキスト ボックス 11"/>
          <p:cNvSpPr txBox="1">
            <a:spLocks noChangeArrowheads="1"/>
          </p:cNvSpPr>
          <p:nvPr/>
        </p:nvSpPr>
        <p:spPr bwMode="auto">
          <a:xfrm>
            <a:off x="1259632" y="1196752"/>
            <a:ext cx="2232248" cy="769441"/>
          </a:xfrm>
          <a:prstGeom prst="rect">
            <a:avLst/>
          </a:prstGeom>
          <a:solidFill>
            <a:srgbClr val="FFCCFF"/>
          </a:solidFill>
          <a:ln w="9525">
            <a:solidFill>
              <a:schemeClr val="accent4"/>
            </a:solidFill>
            <a:miter lim="800000"/>
            <a:headEnd/>
            <a:tailEnd/>
          </a:ln>
        </p:spPr>
        <p:txBody>
          <a:bodyPr wrap="square">
            <a:spAutoFit/>
          </a:bodyPr>
          <a:lstStyle/>
          <a:p>
            <a:pPr indent="92075" eaLnBrk="1" hangingPunct="1">
              <a:defRPr/>
            </a:pPr>
            <a:r>
              <a:rPr lang="ja-JP" altLang="en-US" sz="4400" dirty="0" smtClean="0"/>
              <a:t>　大根</a:t>
            </a:r>
            <a:endParaRPr lang="en-US" altLang="ja-JP" sz="4400" dirty="0"/>
          </a:p>
        </p:txBody>
      </p:sp>
      <p:sp>
        <p:nvSpPr>
          <p:cNvPr id="12" name="テキスト ボックス 11"/>
          <p:cNvSpPr txBox="1">
            <a:spLocks noChangeArrowheads="1"/>
          </p:cNvSpPr>
          <p:nvPr/>
        </p:nvSpPr>
        <p:spPr bwMode="auto">
          <a:xfrm>
            <a:off x="5724128" y="1196752"/>
            <a:ext cx="2592388" cy="768350"/>
          </a:xfrm>
          <a:prstGeom prst="rect">
            <a:avLst/>
          </a:prstGeom>
          <a:solidFill>
            <a:srgbClr val="CCFF99"/>
          </a:solidFill>
          <a:ln w="9525">
            <a:solidFill>
              <a:schemeClr val="accent4"/>
            </a:solidFill>
            <a:miter lim="800000"/>
            <a:headEnd/>
            <a:tailEnd/>
          </a:ln>
        </p:spPr>
        <p:txBody>
          <a:bodyPr>
            <a:spAutoFit/>
          </a:bodyPr>
          <a:lstStyle/>
          <a:p>
            <a:pPr eaLnBrk="1" hangingPunct="1">
              <a:defRPr/>
            </a:pPr>
            <a:r>
              <a:rPr lang="ja-JP" altLang="en-US" sz="4400" dirty="0"/>
              <a:t>ほうちょう</a:t>
            </a:r>
            <a:endParaRPr lang="en-US" altLang="ja-JP" sz="4400" dirty="0"/>
          </a:p>
        </p:txBody>
      </p:sp>
      <p:sp>
        <p:nvSpPr>
          <p:cNvPr id="14" name="テキスト ボックス 11"/>
          <p:cNvSpPr txBox="1">
            <a:spLocks noChangeArrowheads="1"/>
          </p:cNvSpPr>
          <p:nvPr/>
        </p:nvSpPr>
        <p:spPr bwMode="auto">
          <a:xfrm>
            <a:off x="323528" y="2060848"/>
            <a:ext cx="3888432" cy="769441"/>
          </a:xfrm>
          <a:prstGeom prst="rect">
            <a:avLst/>
          </a:prstGeom>
          <a:solidFill>
            <a:schemeClr val="accent3"/>
          </a:solidFill>
          <a:ln w="9525">
            <a:solidFill>
              <a:schemeClr val="tx1"/>
            </a:solidFill>
            <a:prstDash val="sysDot"/>
            <a:miter lim="800000"/>
            <a:headEnd/>
            <a:tailEnd/>
          </a:ln>
        </p:spPr>
        <p:txBody>
          <a:bodyPr wrap="square">
            <a:spAutoFit/>
          </a:bodyPr>
          <a:lstStyle/>
          <a:p>
            <a:pPr eaLnBrk="1" hangingPunct="1">
              <a:defRPr/>
            </a:pPr>
            <a:r>
              <a:rPr lang="ja-JP" altLang="en-US" sz="4400" dirty="0" smtClean="0"/>
              <a:t>大根を食べる</a:t>
            </a:r>
            <a:endParaRPr lang="en-US" altLang="ja-JP" sz="4400" dirty="0"/>
          </a:p>
        </p:txBody>
      </p:sp>
      <p:sp>
        <p:nvSpPr>
          <p:cNvPr id="19" name="テキスト ボックス 11"/>
          <p:cNvSpPr txBox="1">
            <a:spLocks noChangeArrowheads="1"/>
          </p:cNvSpPr>
          <p:nvPr/>
        </p:nvSpPr>
        <p:spPr bwMode="auto">
          <a:xfrm>
            <a:off x="395288" y="2852738"/>
            <a:ext cx="3816350" cy="769937"/>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smtClean="0"/>
              <a:t>大根を</a:t>
            </a:r>
            <a:r>
              <a:rPr lang="ja-JP" altLang="en-US" sz="4400" dirty="0"/>
              <a:t>切る</a:t>
            </a:r>
            <a:endParaRPr lang="en-US" altLang="ja-JP" sz="4400" dirty="0"/>
          </a:p>
        </p:txBody>
      </p:sp>
      <p:sp>
        <p:nvSpPr>
          <p:cNvPr id="20" name="テキスト ボックス 11"/>
          <p:cNvSpPr txBox="1">
            <a:spLocks noChangeArrowheads="1"/>
          </p:cNvSpPr>
          <p:nvPr/>
        </p:nvSpPr>
        <p:spPr bwMode="auto">
          <a:xfrm>
            <a:off x="395288" y="4437063"/>
            <a:ext cx="3816350" cy="769937"/>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smtClean="0"/>
              <a:t>大根をぬく</a:t>
            </a:r>
            <a:endParaRPr lang="en-US" altLang="ja-JP" sz="4400" dirty="0"/>
          </a:p>
        </p:txBody>
      </p:sp>
      <p:sp>
        <p:nvSpPr>
          <p:cNvPr id="21" name="テキスト ボックス 11"/>
          <p:cNvSpPr txBox="1">
            <a:spLocks noChangeArrowheads="1"/>
          </p:cNvSpPr>
          <p:nvPr/>
        </p:nvSpPr>
        <p:spPr bwMode="auto">
          <a:xfrm>
            <a:off x="395288" y="3644900"/>
            <a:ext cx="3816350" cy="769938"/>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smtClean="0"/>
              <a:t>大根ができる</a:t>
            </a:r>
            <a:endParaRPr lang="en-US" altLang="ja-JP" sz="4400" dirty="0"/>
          </a:p>
        </p:txBody>
      </p:sp>
      <p:sp>
        <p:nvSpPr>
          <p:cNvPr id="22" name="テキスト ボックス 11"/>
          <p:cNvSpPr txBox="1">
            <a:spLocks noChangeArrowheads="1"/>
          </p:cNvSpPr>
          <p:nvPr/>
        </p:nvSpPr>
        <p:spPr bwMode="auto">
          <a:xfrm>
            <a:off x="4716463" y="2060575"/>
            <a:ext cx="4176712" cy="769938"/>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a:t>ほうちょうを買う</a:t>
            </a:r>
            <a:endParaRPr lang="en-US" altLang="ja-JP" sz="4400" dirty="0"/>
          </a:p>
        </p:txBody>
      </p:sp>
      <p:sp>
        <p:nvSpPr>
          <p:cNvPr id="23" name="テキスト ボックス 11"/>
          <p:cNvSpPr txBox="1">
            <a:spLocks noChangeArrowheads="1"/>
          </p:cNvSpPr>
          <p:nvPr/>
        </p:nvSpPr>
        <p:spPr bwMode="auto">
          <a:xfrm>
            <a:off x="4716463" y="2852738"/>
            <a:ext cx="4176712" cy="769937"/>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a:t>ほうちょうを使う</a:t>
            </a:r>
            <a:endParaRPr lang="en-US" altLang="ja-JP" sz="4400" dirty="0"/>
          </a:p>
        </p:txBody>
      </p:sp>
      <p:sp>
        <p:nvSpPr>
          <p:cNvPr id="24" name="テキスト ボックス 11"/>
          <p:cNvSpPr txBox="1">
            <a:spLocks noChangeArrowheads="1"/>
          </p:cNvSpPr>
          <p:nvPr/>
        </p:nvSpPr>
        <p:spPr bwMode="auto">
          <a:xfrm>
            <a:off x="4716463" y="3644900"/>
            <a:ext cx="4176712" cy="769938"/>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a:t>ほうちょうで切る</a:t>
            </a:r>
            <a:endParaRPr lang="en-US" altLang="ja-JP" sz="4400" dirty="0"/>
          </a:p>
        </p:txBody>
      </p:sp>
      <p:sp>
        <p:nvSpPr>
          <p:cNvPr id="25" name="テキスト ボックス 11"/>
          <p:cNvSpPr txBox="1">
            <a:spLocks noChangeArrowheads="1"/>
          </p:cNvSpPr>
          <p:nvPr/>
        </p:nvSpPr>
        <p:spPr bwMode="auto">
          <a:xfrm>
            <a:off x="4716463" y="4437063"/>
            <a:ext cx="4176712" cy="769937"/>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a:t>ほう</a:t>
            </a:r>
            <a:r>
              <a:rPr lang="ja-JP" altLang="en-US" sz="4400" dirty="0" smtClean="0"/>
              <a:t>ちょうがあ</a:t>
            </a:r>
            <a:r>
              <a:rPr lang="ja-JP" altLang="en-US" sz="4400" dirty="0"/>
              <a:t>る</a:t>
            </a:r>
            <a:endParaRPr lang="en-US" altLang="ja-JP" sz="4400" dirty="0"/>
          </a:p>
        </p:txBody>
      </p:sp>
      <p:sp>
        <p:nvSpPr>
          <p:cNvPr id="26" name="正方形/長方形 25"/>
          <p:cNvSpPr/>
          <p:nvPr/>
        </p:nvSpPr>
        <p:spPr>
          <a:xfrm>
            <a:off x="395288" y="2852738"/>
            <a:ext cx="3816350" cy="792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正方形/長方形 26"/>
          <p:cNvSpPr/>
          <p:nvPr/>
        </p:nvSpPr>
        <p:spPr>
          <a:xfrm>
            <a:off x="4716463" y="3644900"/>
            <a:ext cx="4176712" cy="7921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8" name="テキスト ボックス 11"/>
          <p:cNvSpPr txBox="1">
            <a:spLocks noChangeArrowheads="1"/>
          </p:cNvSpPr>
          <p:nvPr/>
        </p:nvSpPr>
        <p:spPr bwMode="auto">
          <a:xfrm>
            <a:off x="1691680" y="5517232"/>
            <a:ext cx="5760640" cy="707886"/>
          </a:xfrm>
          <a:prstGeom prst="rect">
            <a:avLst/>
          </a:prstGeom>
          <a:solidFill>
            <a:srgbClr val="FFFF66"/>
          </a:solidFill>
          <a:ln w="9525">
            <a:noFill/>
            <a:miter lim="800000"/>
            <a:headEnd/>
            <a:tailEnd/>
          </a:ln>
        </p:spPr>
        <p:txBody>
          <a:bodyPr wrap="square">
            <a:spAutoFit/>
          </a:bodyPr>
          <a:lstStyle/>
          <a:p>
            <a:pPr eaLnBrk="1" hangingPunct="1"/>
            <a:r>
              <a:rPr lang="ja-JP" altLang="en-US" sz="4000" dirty="0"/>
              <a:t>共通の動詞「切る」を選択</a:t>
            </a:r>
            <a:endParaRPr lang="en-US" altLang="ja-JP" sz="4000" dirty="0"/>
          </a:p>
        </p:txBody>
      </p:sp>
      <p:sp>
        <p:nvSpPr>
          <p:cNvPr id="29" name="下矢印 28"/>
          <p:cNvSpPr/>
          <p:nvPr/>
        </p:nvSpPr>
        <p:spPr>
          <a:xfrm>
            <a:off x="3707904" y="5229200"/>
            <a:ext cx="1584176" cy="21602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正方形/長方形 16"/>
          <p:cNvSpPr/>
          <p:nvPr/>
        </p:nvSpPr>
        <p:spPr>
          <a:xfrm>
            <a:off x="167640" y="76200"/>
            <a:ext cx="8900160" cy="6690360"/>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131840" y="6309320"/>
            <a:ext cx="3888432" cy="400110"/>
          </a:xfrm>
          <a:prstGeom prst="rect">
            <a:avLst/>
          </a:prstGeom>
          <a:noFill/>
        </p:spPr>
        <p:txBody>
          <a:bodyPr wrap="square" rtlCol="0">
            <a:spAutoFit/>
          </a:bodyPr>
          <a:lstStyle/>
          <a:p>
            <a:r>
              <a:rPr kumimoji="1" lang="ja-JP" altLang="en-US" sz="2000" b="1" dirty="0" smtClean="0"/>
              <a:t>第９回学習会「文法を考える」より</a:t>
            </a:r>
            <a:endParaRPr kumimoji="1" lang="ja-JP"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500"/>
                                        <p:tgtEl>
                                          <p:spTgt spid="2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dissolve">
                                      <p:cBhvr>
                                        <p:cTn id="56" dur="500"/>
                                        <p:tgtEl>
                                          <p:spTgt spid="2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1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1"/>
          <p:cNvSpPr txBox="1">
            <a:spLocks noChangeArrowheads="1"/>
          </p:cNvSpPr>
          <p:nvPr/>
        </p:nvSpPr>
        <p:spPr bwMode="auto">
          <a:xfrm>
            <a:off x="1619250" y="333375"/>
            <a:ext cx="1728788" cy="769441"/>
          </a:xfrm>
          <a:prstGeom prst="rect">
            <a:avLst/>
          </a:prstGeom>
          <a:solidFill>
            <a:srgbClr val="FFCCFF"/>
          </a:solidFill>
          <a:ln w="9525">
            <a:solidFill>
              <a:schemeClr val="accent4"/>
            </a:solidFill>
            <a:miter lim="800000"/>
            <a:headEnd/>
            <a:tailEnd/>
          </a:ln>
        </p:spPr>
        <p:txBody>
          <a:bodyPr>
            <a:spAutoFit/>
          </a:bodyPr>
          <a:lstStyle/>
          <a:p>
            <a:pPr indent="92075" eaLnBrk="1" hangingPunct="1">
              <a:defRPr/>
            </a:pPr>
            <a:r>
              <a:rPr lang="ja-JP" altLang="en-US" sz="4400" dirty="0" smtClean="0"/>
              <a:t>大根</a:t>
            </a:r>
            <a:endParaRPr lang="en-US" altLang="ja-JP" sz="4400" dirty="0"/>
          </a:p>
        </p:txBody>
      </p:sp>
      <p:sp>
        <p:nvSpPr>
          <p:cNvPr id="12" name="テキスト ボックス 11"/>
          <p:cNvSpPr txBox="1">
            <a:spLocks noChangeArrowheads="1"/>
          </p:cNvSpPr>
          <p:nvPr/>
        </p:nvSpPr>
        <p:spPr bwMode="auto">
          <a:xfrm>
            <a:off x="5508625" y="333375"/>
            <a:ext cx="2592388" cy="768350"/>
          </a:xfrm>
          <a:prstGeom prst="rect">
            <a:avLst/>
          </a:prstGeom>
          <a:solidFill>
            <a:srgbClr val="CCFF99"/>
          </a:solidFill>
          <a:ln w="9525">
            <a:solidFill>
              <a:schemeClr val="accent4"/>
            </a:solidFill>
            <a:miter lim="800000"/>
            <a:headEnd/>
            <a:tailEnd/>
          </a:ln>
        </p:spPr>
        <p:txBody>
          <a:bodyPr>
            <a:spAutoFit/>
          </a:bodyPr>
          <a:lstStyle/>
          <a:p>
            <a:pPr eaLnBrk="1" hangingPunct="1">
              <a:defRPr/>
            </a:pPr>
            <a:r>
              <a:rPr lang="ja-JP" altLang="en-US" sz="4400" dirty="0"/>
              <a:t>ほうちょう</a:t>
            </a:r>
            <a:endParaRPr lang="en-US" altLang="ja-JP" sz="4400" dirty="0"/>
          </a:p>
        </p:txBody>
      </p:sp>
      <p:sp>
        <p:nvSpPr>
          <p:cNvPr id="60420" name="テキスト ボックス 11"/>
          <p:cNvSpPr txBox="1">
            <a:spLocks noChangeArrowheads="1"/>
          </p:cNvSpPr>
          <p:nvPr/>
        </p:nvSpPr>
        <p:spPr bwMode="auto">
          <a:xfrm>
            <a:off x="1115616" y="1557338"/>
            <a:ext cx="3024584" cy="769441"/>
          </a:xfrm>
          <a:prstGeom prst="rect">
            <a:avLst/>
          </a:prstGeom>
          <a:noFill/>
          <a:ln w="9525">
            <a:noFill/>
            <a:prstDash val="sysDot"/>
            <a:miter lim="800000"/>
            <a:headEnd/>
            <a:tailEnd/>
          </a:ln>
        </p:spPr>
        <p:txBody>
          <a:bodyPr wrap="square">
            <a:spAutoFit/>
          </a:bodyPr>
          <a:lstStyle/>
          <a:p>
            <a:pPr eaLnBrk="1" hangingPunct="1"/>
            <a:r>
              <a:rPr lang="ja-JP" altLang="en-US" sz="4400" dirty="0" smtClean="0"/>
              <a:t>大根を切る</a:t>
            </a:r>
            <a:endParaRPr lang="en-US" altLang="ja-JP" sz="4400" dirty="0"/>
          </a:p>
        </p:txBody>
      </p:sp>
      <p:sp>
        <p:nvSpPr>
          <p:cNvPr id="24" name="テキスト ボックス 11"/>
          <p:cNvSpPr txBox="1">
            <a:spLocks noChangeArrowheads="1"/>
          </p:cNvSpPr>
          <p:nvPr/>
        </p:nvSpPr>
        <p:spPr bwMode="auto">
          <a:xfrm>
            <a:off x="4787900" y="1557338"/>
            <a:ext cx="4176713" cy="768350"/>
          </a:xfrm>
          <a:prstGeom prst="rect">
            <a:avLst/>
          </a:prstGeom>
          <a:solidFill>
            <a:schemeClr val="accent3"/>
          </a:solidFill>
          <a:ln w="9525">
            <a:noFill/>
            <a:prstDash val="sysDot"/>
            <a:miter lim="800000"/>
            <a:headEnd/>
            <a:tailEnd/>
          </a:ln>
        </p:spPr>
        <p:txBody>
          <a:bodyPr>
            <a:spAutoFit/>
          </a:bodyPr>
          <a:lstStyle/>
          <a:p>
            <a:pPr eaLnBrk="1" hangingPunct="1">
              <a:defRPr/>
            </a:pPr>
            <a:r>
              <a:rPr lang="ja-JP" altLang="en-US" sz="4400" dirty="0" smtClean="0"/>
              <a:t>ほうちょうで切る</a:t>
            </a:r>
            <a:endParaRPr lang="en-US" altLang="ja-JP" sz="4400" dirty="0"/>
          </a:p>
        </p:txBody>
      </p:sp>
      <p:sp>
        <p:nvSpPr>
          <p:cNvPr id="60422" name="テキスト ボックス 11"/>
          <p:cNvSpPr txBox="1">
            <a:spLocks noChangeArrowheads="1"/>
          </p:cNvSpPr>
          <p:nvPr/>
        </p:nvSpPr>
        <p:spPr bwMode="auto">
          <a:xfrm>
            <a:off x="1403350" y="2420938"/>
            <a:ext cx="2520950" cy="646112"/>
          </a:xfrm>
          <a:prstGeom prst="rect">
            <a:avLst/>
          </a:prstGeom>
          <a:solidFill>
            <a:srgbClr val="FFFF66"/>
          </a:solidFill>
          <a:ln w="9525">
            <a:noFill/>
            <a:miter lim="800000"/>
            <a:headEnd/>
            <a:tailEnd/>
          </a:ln>
        </p:spPr>
        <p:txBody>
          <a:bodyPr>
            <a:spAutoFit/>
          </a:bodyPr>
          <a:lstStyle/>
          <a:p>
            <a:pPr eaLnBrk="1" hangingPunct="1"/>
            <a:r>
              <a:rPr lang="ja-JP" altLang="en-US" sz="3600"/>
              <a:t>動作の対象</a:t>
            </a:r>
            <a:endParaRPr lang="en-US" altLang="ja-JP" sz="3600"/>
          </a:p>
        </p:txBody>
      </p:sp>
      <p:sp>
        <p:nvSpPr>
          <p:cNvPr id="30" name="テキスト ボックス 11"/>
          <p:cNvSpPr txBox="1">
            <a:spLocks noChangeArrowheads="1"/>
          </p:cNvSpPr>
          <p:nvPr/>
        </p:nvSpPr>
        <p:spPr bwMode="auto">
          <a:xfrm>
            <a:off x="1187624" y="3789363"/>
            <a:ext cx="2808115" cy="769441"/>
          </a:xfrm>
          <a:prstGeom prst="rect">
            <a:avLst/>
          </a:prstGeom>
          <a:solidFill>
            <a:schemeClr val="accent3"/>
          </a:solidFill>
          <a:ln w="9525">
            <a:solidFill>
              <a:schemeClr val="tx1"/>
            </a:solidFill>
            <a:prstDash val="sysDot"/>
            <a:miter lim="800000"/>
            <a:headEnd/>
            <a:tailEnd/>
          </a:ln>
        </p:spPr>
        <p:txBody>
          <a:bodyPr wrap="square">
            <a:spAutoFit/>
          </a:bodyPr>
          <a:lstStyle/>
          <a:p>
            <a:pPr eaLnBrk="1" hangingPunct="1">
              <a:defRPr/>
            </a:pPr>
            <a:r>
              <a:rPr lang="ja-JP" altLang="en-US" sz="4400" dirty="0" smtClean="0"/>
              <a:t>だいこん</a:t>
            </a:r>
            <a:r>
              <a:rPr lang="ja-JP" altLang="en-US" sz="4400" dirty="0" smtClean="0">
                <a:solidFill>
                  <a:srgbClr val="FF0000"/>
                </a:solidFill>
              </a:rPr>
              <a:t>を</a:t>
            </a:r>
            <a:endParaRPr lang="en-US" altLang="ja-JP" sz="4400" dirty="0"/>
          </a:p>
        </p:txBody>
      </p:sp>
      <p:cxnSp>
        <p:nvCxnSpPr>
          <p:cNvPr id="32" name="直線矢印コネクタ 31"/>
          <p:cNvCxnSpPr>
            <a:stCxn id="60422" idx="2"/>
          </p:cNvCxnSpPr>
          <p:nvPr/>
        </p:nvCxnSpPr>
        <p:spPr>
          <a:xfrm>
            <a:off x="2663825" y="3067050"/>
            <a:ext cx="684213" cy="722313"/>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11"/>
          <p:cNvSpPr txBox="1">
            <a:spLocks noChangeArrowheads="1"/>
          </p:cNvSpPr>
          <p:nvPr/>
        </p:nvSpPr>
        <p:spPr bwMode="auto">
          <a:xfrm>
            <a:off x="3995738" y="3789363"/>
            <a:ext cx="3024187" cy="768350"/>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a:t>ほうちょう</a:t>
            </a:r>
            <a:r>
              <a:rPr lang="ja-JP" altLang="en-US" sz="4400" dirty="0">
                <a:solidFill>
                  <a:srgbClr val="FF0000"/>
                </a:solidFill>
              </a:rPr>
              <a:t>で</a:t>
            </a:r>
            <a:endParaRPr lang="en-US" altLang="ja-JP" sz="4400" dirty="0"/>
          </a:p>
        </p:txBody>
      </p:sp>
      <p:sp>
        <p:nvSpPr>
          <p:cNvPr id="36" name="テキスト ボックス 11"/>
          <p:cNvSpPr txBox="1">
            <a:spLocks noChangeArrowheads="1"/>
          </p:cNvSpPr>
          <p:nvPr/>
        </p:nvSpPr>
        <p:spPr bwMode="auto">
          <a:xfrm>
            <a:off x="7019925" y="3789363"/>
            <a:ext cx="1439863" cy="768350"/>
          </a:xfrm>
          <a:prstGeom prst="rect">
            <a:avLst/>
          </a:prstGeom>
          <a:solidFill>
            <a:schemeClr val="accent3"/>
          </a:solidFill>
          <a:ln w="9525">
            <a:solidFill>
              <a:schemeClr val="tx1"/>
            </a:solidFill>
            <a:prstDash val="sysDot"/>
            <a:miter lim="800000"/>
            <a:headEnd/>
            <a:tailEnd/>
          </a:ln>
        </p:spPr>
        <p:txBody>
          <a:bodyPr>
            <a:spAutoFit/>
          </a:bodyPr>
          <a:lstStyle/>
          <a:p>
            <a:pPr eaLnBrk="1" hangingPunct="1">
              <a:defRPr/>
            </a:pPr>
            <a:r>
              <a:rPr lang="ja-JP" altLang="en-US" sz="4400" dirty="0"/>
              <a:t>切る</a:t>
            </a:r>
            <a:endParaRPr lang="en-US" altLang="ja-JP" sz="4400" dirty="0"/>
          </a:p>
        </p:txBody>
      </p:sp>
      <p:cxnSp>
        <p:nvCxnSpPr>
          <p:cNvPr id="38" name="直線矢印コネクタ 37"/>
          <p:cNvCxnSpPr/>
          <p:nvPr/>
        </p:nvCxnSpPr>
        <p:spPr>
          <a:xfrm flipH="1">
            <a:off x="5707061" y="2982282"/>
            <a:ext cx="1258887" cy="793750"/>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a:spLocks noChangeArrowheads="1"/>
          </p:cNvSpPr>
          <p:nvPr/>
        </p:nvSpPr>
        <p:spPr bwMode="auto">
          <a:xfrm>
            <a:off x="323528" y="4797152"/>
            <a:ext cx="8568952" cy="1323439"/>
          </a:xfrm>
          <a:prstGeom prst="rect">
            <a:avLst/>
          </a:prstGeom>
          <a:solidFill>
            <a:srgbClr val="CCECFF"/>
          </a:solidFill>
          <a:ln w="9525">
            <a:noFill/>
            <a:miter lim="800000"/>
            <a:headEnd/>
            <a:tailEnd/>
          </a:ln>
          <a:effectLst>
            <a:glow rad="63500">
              <a:schemeClr val="accent2">
                <a:satMod val="175000"/>
                <a:alpha val="40000"/>
              </a:schemeClr>
            </a:glow>
            <a:outerShdw blurRad="50800" dist="38100" dir="2700000" algn="tl" rotWithShape="0">
              <a:prstClr val="black">
                <a:alpha val="40000"/>
              </a:prstClr>
            </a:outerShdw>
          </a:effectLst>
        </p:spPr>
        <p:txBody>
          <a:bodyPr>
            <a:spAutoFit/>
          </a:bodyPr>
          <a:lstStyle/>
          <a:p>
            <a:pPr eaLnBrk="1" hangingPunct="1">
              <a:defRPr/>
            </a:pPr>
            <a:r>
              <a:rPr lang="ja-JP" altLang="en-US" sz="4000" b="1" dirty="0">
                <a:solidFill>
                  <a:srgbClr val="FF6600"/>
                </a:solidFill>
              </a:rPr>
              <a:t>　　　！</a:t>
            </a:r>
            <a:r>
              <a:rPr lang="ja-JP" altLang="en-US" sz="4000" dirty="0"/>
              <a:t>動詞を正しく選んだ時点で</a:t>
            </a:r>
            <a:endParaRPr lang="en-US" altLang="ja-JP" sz="4000" dirty="0"/>
          </a:p>
          <a:p>
            <a:pPr eaLnBrk="1" hangingPunct="1">
              <a:defRPr/>
            </a:pPr>
            <a:r>
              <a:rPr lang="ja-JP" altLang="en-US" sz="4000" dirty="0"/>
              <a:t>二つの言葉の関係性が把握されている</a:t>
            </a:r>
            <a:endParaRPr lang="en-US" altLang="ja-JP" sz="4000" dirty="0"/>
          </a:p>
        </p:txBody>
      </p:sp>
      <p:cxnSp>
        <p:nvCxnSpPr>
          <p:cNvPr id="43" name="直線コネクタ 42"/>
          <p:cNvCxnSpPr/>
          <p:nvPr/>
        </p:nvCxnSpPr>
        <p:spPr>
          <a:xfrm>
            <a:off x="4572000" y="260350"/>
            <a:ext cx="0" cy="3024188"/>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67640" y="76200"/>
            <a:ext cx="8900160" cy="6690360"/>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131840" y="6309320"/>
            <a:ext cx="3888432" cy="400110"/>
          </a:xfrm>
          <a:prstGeom prst="rect">
            <a:avLst/>
          </a:prstGeom>
          <a:noFill/>
        </p:spPr>
        <p:txBody>
          <a:bodyPr wrap="square" rtlCol="0">
            <a:spAutoFit/>
          </a:bodyPr>
          <a:lstStyle/>
          <a:p>
            <a:r>
              <a:rPr kumimoji="1" lang="ja-JP" altLang="en-US" sz="2000" b="1" dirty="0" smtClean="0"/>
              <a:t>第９回学習会「文法を考える」より</a:t>
            </a:r>
            <a:endParaRPr kumimoji="1" lang="ja-JP" altLang="en-US" sz="2000" b="1" dirty="0"/>
          </a:p>
        </p:txBody>
      </p:sp>
      <p:sp>
        <p:nvSpPr>
          <p:cNvPr id="60423" name="テキスト ボックス 11"/>
          <p:cNvSpPr txBox="1">
            <a:spLocks noChangeArrowheads="1"/>
          </p:cNvSpPr>
          <p:nvPr/>
        </p:nvSpPr>
        <p:spPr bwMode="auto">
          <a:xfrm>
            <a:off x="6336505" y="2387035"/>
            <a:ext cx="1223962" cy="646113"/>
          </a:xfrm>
          <a:prstGeom prst="rect">
            <a:avLst/>
          </a:prstGeom>
          <a:solidFill>
            <a:srgbClr val="FFFF66"/>
          </a:solidFill>
          <a:ln w="9525">
            <a:noFill/>
            <a:miter lim="800000"/>
            <a:headEnd/>
            <a:tailEnd/>
          </a:ln>
        </p:spPr>
        <p:txBody>
          <a:bodyPr>
            <a:spAutoFit/>
          </a:bodyPr>
          <a:lstStyle/>
          <a:p>
            <a:pPr eaLnBrk="1" hangingPunct="1"/>
            <a:r>
              <a:rPr lang="ja-JP" altLang="en-US" sz="3600"/>
              <a:t>手段</a:t>
            </a:r>
            <a:endParaRPr lang="en-US" altLang="ja-JP"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ssolve">
                                      <p:cBhvr>
                                        <p:cTn id="7" dur="500"/>
                                        <p:tgtEl>
                                          <p:spTgt spid="604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dissolve">
                                      <p:cBhvr>
                                        <p:cTn id="12" dur="500"/>
                                        <p:tgtEl>
                                          <p:spTgt spid="604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par>
                                <p:cTn id="18" presetID="9"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dissolve">
                                      <p:cBhvr>
                                        <p:cTn id="20" dur="500"/>
                                        <p:tgtEl>
                                          <p:spTgt spid="3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500"/>
                                        <p:tgtEl>
                                          <p:spTgt spid="3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dissolve">
                                      <p:cBhvr>
                                        <p:cTn id="26" dur="500"/>
                                        <p:tgtEl>
                                          <p:spTgt spid="3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dissolv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P spid="30" grpId="0" animBg="1"/>
      <p:bldP spid="35" grpId="0" animBg="1"/>
      <p:bldP spid="36" grpId="0" animBg="1"/>
      <p:bldP spid="6042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テキスト ボックス 4"/>
          <p:cNvSpPr txBox="1">
            <a:spLocks noChangeArrowheads="1"/>
          </p:cNvSpPr>
          <p:nvPr/>
        </p:nvSpPr>
        <p:spPr bwMode="auto">
          <a:xfrm>
            <a:off x="1691680" y="332656"/>
            <a:ext cx="5904656" cy="830997"/>
          </a:xfrm>
          <a:prstGeom prst="rect">
            <a:avLst/>
          </a:prstGeom>
          <a:solidFill>
            <a:srgbClr val="FFCCFF"/>
          </a:solidFill>
          <a:ln w="9525">
            <a:noFill/>
            <a:miter lim="800000"/>
            <a:headEnd/>
            <a:tailEnd/>
          </a:ln>
          <a:effectLst>
            <a:glow rad="101600">
              <a:schemeClr val="accent2">
                <a:satMod val="175000"/>
                <a:alpha val="40000"/>
              </a:schemeClr>
            </a:glow>
          </a:effectLst>
        </p:spPr>
        <p:txBody>
          <a:bodyPr wrap="square">
            <a:spAutoFit/>
          </a:bodyPr>
          <a:lstStyle/>
          <a:p>
            <a:pPr eaLnBrk="1" hangingPunct="1"/>
            <a:r>
              <a:rPr lang="ja-JP" altLang="en-US" sz="4400" dirty="0" smtClean="0"/>
              <a:t>　　　</a:t>
            </a:r>
            <a:r>
              <a:rPr lang="ja-JP" altLang="en-US" sz="4800" dirty="0" smtClean="0"/>
              <a:t>動詞は文の要</a:t>
            </a:r>
            <a:endParaRPr lang="en-US" altLang="ja-JP" sz="4400" dirty="0"/>
          </a:p>
        </p:txBody>
      </p:sp>
      <p:sp>
        <p:nvSpPr>
          <p:cNvPr id="8" name="テキスト ボックス 7"/>
          <p:cNvSpPr txBox="1"/>
          <p:nvPr/>
        </p:nvSpPr>
        <p:spPr>
          <a:xfrm>
            <a:off x="1403424" y="1629544"/>
            <a:ext cx="2376488" cy="768350"/>
          </a:xfrm>
          <a:prstGeom prst="rect">
            <a:avLst/>
          </a:prstGeom>
          <a:noFill/>
          <a:ln w="28575">
            <a:solidFill>
              <a:schemeClr val="accent6">
                <a:lumMod val="75000"/>
              </a:schemeClr>
            </a:solidFill>
          </a:ln>
        </p:spPr>
        <p:txBody>
          <a:bodyPr>
            <a:spAutoFit/>
          </a:bodyPr>
          <a:lstStyle/>
          <a:p>
            <a:pPr eaLnBrk="1" hangingPunct="1">
              <a:defRPr/>
            </a:pPr>
            <a:r>
              <a:rPr lang="ja-JP" altLang="en-US" sz="4400" dirty="0"/>
              <a:t>お母さん</a:t>
            </a:r>
          </a:p>
        </p:txBody>
      </p:sp>
      <p:sp>
        <p:nvSpPr>
          <p:cNvPr id="9" name="テキスト ボックス 8"/>
          <p:cNvSpPr txBox="1"/>
          <p:nvPr/>
        </p:nvSpPr>
        <p:spPr>
          <a:xfrm>
            <a:off x="5796037" y="1629544"/>
            <a:ext cx="1800225" cy="768350"/>
          </a:xfrm>
          <a:prstGeom prst="rect">
            <a:avLst/>
          </a:prstGeom>
          <a:noFill/>
          <a:ln w="28575">
            <a:solidFill>
              <a:schemeClr val="accent6">
                <a:lumMod val="75000"/>
              </a:schemeClr>
            </a:solidFill>
          </a:ln>
        </p:spPr>
        <p:txBody>
          <a:bodyPr>
            <a:spAutoFit/>
          </a:bodyPr>
          <a:lstStyle/>
          <a:p>
            <a:pPr eaLnBrk="1" hangingPunct="1">
              <a:defRPr/>
            </a:pPr>
            <a:r>
              <a:rPr lang="ja-JP" altLang="en-US" sz="4400" dirty="0"/>
              <a:t>りんご</a:t>
            </a:r>
          </a:p>
        </p:txBody>
      </p:sp>
      <p:sp>
        <p:nvSpPr>
          <p:cNvPr id="10" name="テキスト ボックス 9"/>
          <p:cNvSpPr txBox="1"/>
          <p:nvPr/>
        </p:nvSpPr>
        <p:spPr>
          <a:xfrm>
            <a:off x="4067249" y="1629544"/>
            <a:ext cx="1441450" cy="768350"/>
          </a:xfrm>
          <a:prstGeom prst="rect">
            <a:avLst/>
          </a:prstGeom>
          <a:noFill/>
          <a:ln w="28575">
            <a:solidFill>
              <a:schemeClr val="accent6">
                <a:lumMod val="75000"/>
              </a:schemeClr>
            </a:solidFill>
          </a:ln>
        </p:spPr>
        <p:txBody>
          <a:bodyPr>
            <a:spAutoFit/>
          </a:bodyPr>
          <a:lstStyle/>
          <a:p>
            <a:pPr eaLnBrk="1" hangingPunct="1">
              <a:defRPr/>
            </a:pPr>
            <a:r>
              <a:rPr lang="ja-JP" altLang="en-US" sz="4400" dirty="0"/>
              <a:t>包丁</a:t>
            </a:r>
          </a:p>
        </p:txBody>
      </p:sp>
      <p:cxnSp>
        <p:nvCxnSpPr>
          <p:cNvPr id="13" name="直線コネクタ 12"/>
          <p:cNvCxnSpPr/>
          <p:nvPr/>
        </p:nvCxnSpPr>
        <p:spPr>
          <a:xfrm>
            <a:off x="2700412" y="2421707"/>
            <a:ext cx="1292225" cy="795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435674" y="2421707"/>
            <a:ext cx="1220788" cy="795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787974" y="2421707"/>
            <a:ext cx="0" cy="719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3779912" y="2924944"/>
            <a:ext cx="1944687" cy="1008063"/>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400" dirty="0">
                <a:solidFill>
                  <a:schemeClr val="accent4"/>
                </a:solidFill>
              </a:rPr>
              <a:t>切る</a:t>
            </a:r>
          </a:p>
        </p:txBody>
      </p:sp>
      <p:sp>
        <p:nvSpPr>
          <p:cNvPr id="28" name="テキスト ボックス 27"/>
          <p:cNvSpPr txBox="1">
            <a:spLocks noChangeArrowheads="1"/>
          </p:cNvSpPr>
          <p:nvPr/>
        </p:nvSpPr>
        <p:spPr bwMode="auto">
          <a:xfrm>
            <a:off x="611560" y="5445224"/>
            <a:ext cx="3528764" cy="769441"/>
          </a:xfrm>
          <a:prstGeom prst="rect">
            <a:avLst/>
          </a:prstGeom>
          <a:solidFill>
            <a:srgbClr val="CCFF99"/>
          </a:solidFill>
          <a:ln w="9525">
            <a:noFill/>
            <a:miter lim="800000"/>
            <a:headEnd/>
            <a:tailEnd/>
          </a:ln>
          <a:effectLst>
            <a:softEdge rad="127000"/>
          </a:effectLst>
        </p:spPr>
        <p:txBody>
          <a:bodyPr wrap="square">
            <a:spAutoFit/>
          </a:bodyPr>
          <a:lstStyle/>
          <a:p>
            <a:pPr eaLnBrk="1" hangingPunct="1"/>
            <a:r>
              <a:rPr lang="ja-JP" altLang="en-US" sz="4400" dirty="0" smtClean="0"/>
              <a:t>動詞が拡がる</a:t>
            </a:r>
            <a:endParaRPr lang="en-US" altLang="ja-JP" sz="4400" dirty="0"/>
          </a:p>
        </p:txBody>
      </p:sp>
      <p:sp>
        <p:nvSpPr>
          <p:cNvPr id="32" name="テキスト ボックス 31"/>
          <p:cNvSpPr txBox="1">
            <a:spLocks noChangeArrowheads="1"/>
          </p:cNvSpPr>
          <p:nvPr/>
        </p:nvSpPr>
        <p:spPr bwMode="auto">
          <a:xfrm>
            <a:off x="4860032" y="5445224"/>
            <a:ext cx="3887787" cy="769938"/>
          </a:xfrm>
          <a:prstGeom prst="rect">
            <a:avLst/>
          </a:prstGeom>
          <a:solidFill>
            <a:schemeClr val="accent3">
              <a:lumMod val="95000"/>
            </a:schemeClr>
          </a:solidFill>
          <a:ln w="28575">
            <a:solidFill>
              <a:schemeClr val="tx1"/>
            </a:solidFill>
            <a:prstDash val="sysDot"/>
            <a:miter lim="800000"/>
            <a:headEnd/>
            <a:tailEnd/>
          </a:ln>
        </p:spPr>
        <p:txBody>
          <a:bodyPr>
            <a:spAutoFit/>
          </a:bodyPr>
          <a:lstStyle/>
          <a:p>
            <a:pPr eaLnBrk="1" hangingPunct="1">
              <a:defRPr/>
            </a:pPr>
            <a:r>
              <a:rPr lang="ja-JP" altLang="en-US" sz="4400" dirty="0"/>
              <a:t>文と文法を導く</a:t>
            </a:r>
            <a:endParaRPr lang="en-US" altLang="ja-JP" sz="4400" dirty="0"/>
          </a:p>
        </p:txBody>
      </p:sp>
      <p:sp>
        <p:nvSpPr>
          <p:cNvPr id="14" name="テキスト ボックス 13"/>
          <p:cNvSpPr txBox="1">
            <a:spLocks noChangeArrowheads="1"/>
          </p:cNvSpPr>
          <p:nvPr/>
        </p:nvSpPr>
        <p:spPr bwMode="auto">
          <a:xfrm>
            <a:off x="1763688" y="4365104"/>
            <a:ext cx="6120680" cy="707886"/>
          </a:xfrm>
          <a:prstGeom prst="rect">
            <a:avLst/>
          </a:prstGeom>
          <a:solidFill>
            <a:srgbClr val="FFFF99"/>
          </a:solidFill>
          <a:ln w="9525">
            <a:noFill/>
            <a:miter lim="800000"/>
            <a:headEnd/>
            <a:tailEnd/>
          </a:ln>
        </p:spPr>
        <p:txBody>
          <a:bodyPr wrap="square">
            <a:spAutoFit/>
          </a:bodyPr>
          <a:lstStyle/>
          <a:p>
            <a:pPr eaLnBrk="1" hangingPunct="1"/>
            <a:r>
              <a:rPr lang="ja-JP" altLang="en-US" sz="4000" dirty="0" smtClean="0"/>
              <a:t>単語の関係性を統べるもの</a:t>
            </a:r>
            <a:endParaRPr lang="en-US" altLang="ja-JP" sz="4000" dirty="0"/>
          </a:p>
        </p:txBody>
      </p:sp>
      <p:sp>
        <p:nvSpPr>
          <p:cNvPr id="16" name="右矢印 15"/>
          <p:cNvSpPr/>
          <p:nvPr/>
        </p:nvSpPr>
        <p:spPr>
          <a:xfrm rot="5400000">
            <a:off x="4608004" y="3969060"/>
            <a:ext cx="360040" cy="4320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4211960" y="5661248"/>
            <a:ext cx="504056"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67640" y="76200"/>
            <a:ext cx="8900160" cy="6690360"/>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131840" y="6309320"/>
            <a:ext cx="3888432" cy="400110"/>
          </a:xfrm>
          <a:prstGeom prst="rect">
            <a:avLst/>
          </a:prstGeom>
          <a:noFill/>
        </p:spPr>
        <p:txBody>
          <a:bodyPr wrap="square" rtlCol="0">
            <a:spAutoFit/>
          </a:bodyPr>
          <a:lstStyle/>
          <a:p>
            <a:r>
              <a:rPr kumimoji="1" lang="ja-JP" altLang="en-US" sz="2000" b="1" dirty="0" smtClean="0"/>
              <a:t>第９回学習会「文法を考える」より</a:t>
            </a:r>
            <a:endParaRPr kumimoji="1" lang="ja-JP"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ssolve">
                                      <p:cBhvr>
                                        <p:cTn id="48" dur="500"/>
                                        <p:tgtEl>
                                          <p:spTgt spid="2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P spid="28" grpId="0" animBg="1"/>
      <p:bldP spid="32" grpId="0" animBg="1"/>
      <p:bldP spid="14" grpId="0" animBg="1"/>
      <p:bldP spid="16" grpId="0" animBg="1"/>
      <p:bldP spid="21" grpId="0" animBg="1"/>
      <p:bldP spid="2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テキスト ボックス 3"/>
          <p:cNvSpPr txBox="1">
            <a:spLocks noChangeArrowheads="1"/>
          </p:cNvSpPr>
          <p:nvPr/>
        </p:nvSpPr>
        <p:spPr bwMode="auto">
          <a:xfrm>
            <a:off x="1763688" y="1057962"/>
            <a:ext cx="5616624" cy="769441"/>
          </a:xfrm>
          <a:prstGeom prst="rect">
            <a:avLst/>
          </a:prstGeom>
          <a:solidFill>
            <a:srgbClr val="CCFF99"/>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4400" dirty="0" smtClean="0"/>
              <a:t>　　共起語</a:t>
            </a:r>
            <a:r>
              <a:rPr lang="ja-JP" altLang="en-US" sz="4400" dirty="0"/>
              <a:t>想起</a:t>
            </a:r>
            <a:r>
              <a:rPr lang="ja-JP" altLang="en-US" sz="4400" dirty="0" smtClean="0">
                <a:ea typeface="ＭＳ Ｐゴシック" pitchFamily="50" charset="-128"/>
              </a:rPr>
              <a:t>問題</a:t>
            </a:r>
            <a:endParaRPr lang="ja-JP" altLang="en-US" sz="4400" dirty="0">
              <a:ea typeface="ＭＳ Ｐゴシック" pitchFamily="50" charset="-128"/>
            </a:endParaRPr>
          </a:p>
        </p:txBody>
      </p:sp>
      <p:sp>
        <p:nvSpPr>
          <p:cNvPr id="113667" name="テキスト ボックス 4"/>
          <p:cNvSpPr txBox="1">
            <a:spLocks noChangeArrowheads="1"/>
          </p:cNvSpPr>
          <p:nvPr/>
        </p:nvSpPr>
        <p:spPr bwMode="auto">
          <a:xfrm>
            <a:off x="395563" y="3861048"/>
            <a:ext cx="8568312" cy="64633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3600" dirty="0">
                <a:solidFill>
                  <a:srgbClr val="C00000"/>
                </a:solidFill>
                <a:ea typeface="ＭＳ Ｐゴシック" pitchFamily="50" charset="-128"/>
              </a:rPr>
              <a:t>●</a:t>
            </a:r>
            <a:r>
              <a:rPr lang="ja-JP" altLang="en-US" sz="3600" dirty="0" smtClean="0">
                <a:ea typeface="ＭＳ Ｐゴシック" pitchFamily="50" charset="-128"/>
              </a:rPr>
              <a:t>動詞と共起する名詞の想起問題</a:t>
            </a:r>
            <a:endParaRPr lang="ja-JP" altLang="en-US" sz="3600" dirty="0">
              <a:ea typeface="ＭＳ Ｐゴシック" pitchFamily="50" charset="-128"/>
            </a:endParaRPr>
          </a:p>
        </p:txBody>
      </p:sp>
      <p:sp>
        <p:nvSpPr>
          <p:cNvPr id="113668" name="テキスト ボックス 5"/>
          <p:cNvSpPr txBox="1">
            <a:spLocks noChangeArrowheads="1"/>
          </p:cNvSpPr>
          <p:nvPr/>
        </p:nvSpPr>
        <p:spPr bwMode="auto">
          <a:xfrm>
            <a:off x="395536" y="4725144"/>
            <a:ext cx="8568952" cy="64633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3600" dirty="0">
                <a:solidFill>
                  <a:srgbClr val="C00000"/>
                </a:solidFill>
                <a:ea typeface="ＭＳ Ｐゴシック" pitchFamily="50" charset="-128"/>
              </a:rPr>
              <a:t>●</a:t>
            </a:r>
            <a:r>
              <a:rPr lang="ja-JP" altLang="en-US" sz="3600" dirty="0" smtClean="0">
                <a:ea typeface="ＭＳ Ｐゴシック" pitchFamily="50" charset="-128"/>
              </a:rPr>
              <a:t>名詞と共起する動詞の想起問題</a:t>
            </a:r>
            <a:endParaRPr lang="ja-JP" altLang="en-US" sz="3600" dirty="0">
              <a:ea typeface="ＭＳ Ｐゴシック" pitchFamily="50" charset="-128"/>
            </a:endParaRPr>
          </a:p>
        </p:txBody>
      </p:sp>
      <p:sp>
        <p:nvSpPr>
          <p:cNvPr id="6" name="テキスト ボックス 5"/>
          <p:cNvSpPr txBox="1">
            <a:spLocks noChangeArrowheads="1"/>
          </p:cNvSpPr>
          <p:nvPr/>
        </p:nvSpPr>
        <p:spPr bwMode="auto">
          <a:xfrm>
            <a:off x="395536" y="5589240"/>
            <a:ext cx="8568952" cy="64633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3600" dirty="0" smtClean="0">
                <a:solidFill>
                  <a:srgbClr val="C00000"/>
                </a:solidFill>
                <a:ea typeface="ＭＳ Ｐゴシック" pitchFamily="50" charset="-128"/>
              </a:rPr>
              <a:t>●</a:t>
            </a:r>
            <a:r>
              <a:rPr lang="ja-JP" altLang="en-US" sz="3600" dirty="0" smtClean="0"/>
              <a:t>助詞＋</a:t>
            </a:r>
            <a:r>
              <a:rPr lang="ja-JP" altLang="en-US" sz="3600" dirty="0" smtClean="0">
                <a:ea typeface="ＭＳ Ｐゴシック" pitchFamily="50" charset="-128"/>
              </a:rPr>
              <a:t>動詞と共起する名詞の想起問題</a:t>
            </a:r>
            <a:endParaRPr lang="ja-JP" altLang="en-US" sz="3600" dirty="0">
              <a:ea typeface="ＭＳ Ｐゴシック" pitchFamily="50" charset="-128"/>
            </a:endParaRPr>
          </a:p>
        </p:txBody>
      </p:sp>
      <p:sp>
        <p:nvSpPr>
          <p:cNvPr id="8" name="テキスト ボックス 3"/>
          <p:cNvSpPr txBox="1">
            <a:spLocks noChangeArrowheads="1"/>
          </p:cNvSpPr>
          <p:nvPr/>
        </p:nvSpPr>
        <p:spPr bwMode="auto">
          <a:xfrm>
            <a:off x="1187624" y="1988840"/>
            <a:ext cx="6840760" cy="1077218"/>
          </a:xfrm>
          <a:prstGeom prst="rect">
            <a:avLst/>
          </a:prstGeom>
          <a:noFill/>
          <a:ln w="3175">
            <a:solidFill>
              <a:srgbClr val="0070C0"/>
            </a:solidFill>
            <a:prstDash val="sysDot"/>
            <a:miter lim="800000"/>
            <a:headEnd/>
            <a:tailEnd/>
          </a:ln>
          <a:effectLst/>
        </p:spPr>
        <p:txBody>
          <a:bodyPr wrap="square">
            <a:spAutoFit/>
          </a:bodyPr>
          <a:lstStyle/>
          <a:p>
            <a:pPr eaLnBrk="1" hangingPunct="1">
              <a:defRPr/>
            </a:pPr>
            <a:r>
              <a:rPr lang="ja-JP" altLang="en-US" sz="3200" b="1" dirty="0" smtClean="0">
                <a:solidFill>
                  <a:srgbClr val="C00000"/>
                </a:solidFill>
              </a:rPr>
              <a:t>＊</a:t>
            </a:r>
            <a:r>
              <a:rPr lang="ja-JP" altLang="en-US" sz="3200" dirty="0" smtClean="0"/>
              <a:t>共起とは、ある単語といっしょに、</a:t>
            </a:r>
            <a:endParaRPr lang="en-US" altLang="ja-JP" sz="3200" dirty="0" smtClean="0"/>
          </a:p>
          <a:p>
            <a:pPr eaLnBrk="1" hangingPunct="1">
              <a:defRPr/>
            </a:pPr>
            <a:r>
              <a:rPr lang="ja-JP" altLang="en-US" sz="3200" dirty="0" smtClean="0"/>
              <a:t>　</a:t>
            </a:r>
            <a:r>
              <a:rPr lang="ja-JP" altLang="en-US" sz="2000" dirty="0" smtClean="0"/>
              <a:t>　</a:t>
            </a:r>
            <a:r>
              <a:rPr lang="ja-JP" altLang="en-US" sz="3200" dirty="0" smtClean="0"/>
              <a:t>特定の単語が頻度多く使われること</a:t>
            </a:r>
            <a:endParaRPr lang="ja-JP" altLang="en-US" sz="3200" dirty="0">
              <a:ea typeface="ＭＳ Ｐゴシック" pitchFamily="50" charset="-128"/>
            </a:endParaRPr>
          </a:p>
        </p:txBody>
      </p:sp>
      <p:sp>
        <p:nvSpPr>
          <p:cNvPr id="9" name="テキスト ボックス 3"/>
          <p:cNvSpPr txBox="1">
            <a:spLocks noChangeArrowheads="1"/>
          </p:cNvSpPr>
          <p:nvPr/>
        </p:nvSpPr>
        <p:spPr bwMode="auto">
          <a:xfrm>
            <a:off x="1907704" y="3066058"/>
            <a:ext cx="5328592" cy="523220"/>
          </a:xfrm>
          <a:prstGeom prst="rect">
            <a:avLst/>
          </a:prstGeom>
          <a:noFill/>
          <a:ln w="9525">
            <a:noFill/>
            <a:miter lim="800000"/>
            <a:headEnd/>
            <a:tailEnd/>
          </a:ln>
          <a:effectLst/>
        </p:spPr>
        <p:txBody>
          <a:bodyPr wrap="square">
            <a:spAutoFit/>
          </a:bodyPr>
          <a:lstStyle/>
          <a:p>
            <a:pPr eaLnBrk="1" hangingPunct="1">
              <a:defRPr/>
            </a:pPr>
            <a:r>
              <a:rPr lang="ja-JP" altLang="en-US" sz="2800" b="1" dirty="0" smtClean="0">
                <a:solidFill>
                  <a:srgbClr val="002060"/>
                </a:solidFill>
              </a:rPr>
              <a:t>□</a:t>
            </a:r>
            <a:r>
              <a:rPr lang="ja-JP" altLang="en-US" sz="1000" b="1" dirty="0" smtClean="0">
                <a:solidFill>
                  <a:srgbClr val="002060"/>
                </a:solidFill>
              </a:rPr>
              <a:t>　</a:t>
            </a:r>
            <a:r>
              <a:rPr lang="ja-JP" altLang="en-US" sz="2800" dirty="0" smtClean="0"/>
              <a:t>選挙⇔投票　　</a:t>
            </a:r>
            <a:r>
              <a:rPr lang="ja-JP" altLang="en-US" sz="2800" b="1" dirty="0">
                <a:solidFill>
                  <a:srgbClr val="002060"/>
                </a:solidFill>
              </a:rPr>
              <a:t> </a:t>
            </a:r>
            <a:r>
              <a:rPr lang="ja-JP" altLang="en-US" sz="2800" b="1" dirty="0" smtClean="0">
                <a:solidFill>
                  <a:srgbClr val="002060"/>
                </a:solidFill>
              </a:rPr>
              <a:t>□</a:t>
            </a:r>
            <a:r>
              <a:rPr lang="ja-JP" altLang="en-US" sz="2800" b="1" dirty="0">
                <a:solidFill>
                  <a:srgbClr val="002060"/>
                </a:solidFill>
              </a:rPr>
              <a:t> </a:t>
            </a:r>
            <a:r>
              <a:rPr lang="ja-JP" altLang="en-US" sz="2800" dirty="0" smtClean="0"/>
              <a:t>新聞⇔配る　　</a:t>
            </a:r>
            <a:endParaRPr lang="ja-JP" altLang="en-US" sz="2800" dirty="0">
              <a:ea typeface="ＭＳ Ｐゴシック" pitchFamily="50" charset="-128"/>
            </a:endParaRPr>
          </a:p>
        </p:txBody>
      </p:sp>
      <p:sp>
        <p:nvSpPr>
          <p:cNvPr id="10" name="正方形/長方形 9"/>
          <p:cNvSpPr/>
          <p:nvPr/>
        </p:nvSpPr>
        <p:spPr>
          <a:xfrm>
            <a:off x="2015716" y="127345"/>
            <a:ext cx="5112568" cy="720080"/>
          </a:xfrm>
          <a:prstGeom prst="rect">
            <a:avLst/>
          </a:prstGeom>
          <a:solidFill>
            <a:srgbClr val="FFFF66"/>
          </a:solidFill>
          <a:ln>
            <a:noFill/>
          </a:ln>
          <a:effectLst>
            <a:outerShdw blurRad="50800" dist="127000" dir="5400000" algn="t" rotWithShape="0">
              <a:srgbClr val="66FF3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dirty="0" smtClean="0">
                <a:solidFill>
                  <a:schemeClr val="accent4"/>
                </a:solidFill>
              </a:rPr>
              <a:t>　動詞の学習教材③</a:t>
            </a:r>
            <a:endParaRPr lang="ja-JP" altLang="en-US" sz="4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ssolve">
                                      <p:cBhvr>
                                        <p:cTn id="7" dur="500"/>
                                        <p:tgtEl>
                                          <p:spTgt spid="1136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3667"/>
                                        </p:tgtEl>
                                        <p:attrNameLst>
                                          <p:attrName>style.visibility</p:attrName>
                                        </p:attrNameLst>
                                      </p:cBhvr>
                                      <p:to>
                                        <p:strVal val="visible"/>
                                      </p:to>
                                    </p:set>
                                    <p:animEffect transition="in" filter="dissolve">
                                      <p:cBhvr>
                                        <p:cTn id="22" dur="500"/>
                                        <p:tgtEl>
                                          <p:spTgt spid="11366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3668"/>
                                        </p:tgtEl>
                                        <p:attrNameLst>
                                          <p:attrName>style.visibility</p:attrName>
                                        </p:attrNameLst>
                                      </p:cBhvr>
                                      <p:to>
                                        <p:strVal val="visible"/>
                                      </p:to>
                                    </p:set>
                                    <p:animEffect transition="in" filter="dissolve">
                                      <p:cBhvr>
                                        <p:cTn id="25" dur="500"/>
                                        <p:tgtEl>
                                          <p:spTgt spid="11366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668"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23528" y="980728"/>
            <a:ext cx="5832648" cy="5688632"/>
            <a:chOff x="323528" y="980728"/>
            <a:chExt cx="5832648" cy="5688632"/>
          </a:xfrm>
        </p:grpSpPr>
        <p:pic>
          <p:nvPicPr>
            <p:cNvPr id="2050" name="Picture 2"/>
            <p:cNvPicPr>
              <a:picLocks noChangeAspect="1" noChangeArrowheads="1"/>
            </p:cNvPicPr>
            <p:nvPr/>
          </p:nvPicPr>
          <p:blipFill>
            <a:blip r:embed="rId2" cstate="print">
              <a:lum contrast="5000"/>
            </a:blip>
            <a:srcRect/>
            <a:stretch>
              <a:fillRect/>
            </a:stretch>
          </p:blipFill>
          <p:spPr bwMode="auto">
            <a:xfrm>
              <a:off x="323528" y="980728"/>
              <a:ext cx="5832648" cy="568863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cxnSp>
          <p:nvCxnSpPr>
            <p:cNvPr id="4" name="直線コネクタ 3"/>
            <p:cNvCxnSpPr/>
            <p:nvPr/>
          </p:nvCxnSpPr>
          <p:spPr>
            <a:xfrm>
              <a:off x="1282492" y="6019956"/>
              <a:ext cx="0" cy="51681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テキスト ボックス 4"/>
          <p:cNvSpPr txBox="1">
            <a:spLocks noChangeArrowheads="1"/>
          </p:cNvSpPr>
          <p:nvPr/>
        </p:nvSpPr>
        <p:spPr bwMode="auto">
          <a:xfrm>
            <a:off x="1043608" y="188640"/>
            <a:ext cx="6985272" cy="64633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3600" dirty="0">
                <a:solidFill>
                  <a:srgbClr val="C00000"/>
                </a:solidFill>
                <a:ea typeface="ＭＳ Ｐゴシック" pitchFamily="50" charset="-128"/>
              </a:rPr>
              <a:t>●</a:t>
            </a:r>
            <a:r>
              <a:rPr lang="ja-JP" altLang="en-US" sz="3600" dirty="0" smtClean="0">
                <a:ea typeface="ＭＳ Ｐゴシック" pitchFamily="50" charset="-128"/>
              </a:rPr>
              <a:t>動詞と共起する名詞の想起問題</a:t>
            </a:r>
            <a:endParaRPr lang="ja-JP" altLang="en-US" sz="3600" dirty="0">
              <a:ea typeface="ＭＳ Ｐゴシック" pitchFamily="50" charset="-128"/>
            </a:endParaRPr>
          </a:p>
        </p:txBody>
      </p:sp>
      <p:sp>
        <p:nvSpPr>
          <p:cNvPr id="15" name="テキスト ボックス 14"/>
          <p:cNvSpPr txBox="1"/>
          <p:nvPr/>
        </p:nvSpPr>
        <p:spPr>
          <a:xfrm>
            <a:off x="1691680" y="4293096"/>
            <a:ext cx="1618938" cy="646331"/>
          </a:xfrm>
          <a:prstGeom prst="rect">
            <a:avLst/>
          </a:prstGeom>
          <a:noFill/>
        </p:spPr>
        <p:txBody>
          <a:bodyPr wrap="square" rtlCol="0">
            <a:spAutoFit/>
          </a:bodyPr>
          <a:lstStyle/>
          <a:p>
            <a:r>
              <a:rPr kumimoji="1" lang="ja-JP" altLang="en-US" sz="3600" dirty="0" smtClean="0">
                <a:solidFill>
                  <a:srgbClr val="C00000"/>
                </a:solidFill>
              </a:rPr>
              <a:t>シャツ</a:t>
            </a:r>
            <a:endParaRPr kumimoji="1" lang="ja-JP" altLang="en-US" sz="3600" dirty="0">
              <a:solidFill>
                <a:srgbClr val="C00000"/>
              </a:solidFill>
            </a:endParaRPr>
          </a:p>
        </p:txBody>
      </p:sp>
      <p:sp>
        <p:nvSpPr>
          <p:cNvPr id="16" name="テキスト ボックス 15"/>
          <p:cNvSpPr txBox="1"/>
          <p:nvPr/>
        </p:nvSpPr>
        <p:spPr>
          <a:xfrm>
            <a:off x="1763688" y="2636912"/>
            <a:ext cx="1618938" cy="646331"/>
          </a:xfrm>
          <a:prstGeom prst="rect">
            <a:avLst/>
          </a:prstGeom>
          <a:noFill/>
        </p:spPr>
        <p:txBody>
          <a:bodyPr wrap="square" rtlCol="0">
            <a:spAutoFit/>
          </a:bodyPr>
          <a:lstStyle/>
          <a:p>
            <a:r>
              <a:rPr lang="ja-JP" altLang="en-US" sz="3600" dirty="0" smtClean="0">
                <a:solidFill>
                  <a:srgbClr val="C00000"/>
                </a:solidFill>
              </a:rPr>
              <a:t>テスト</a:t>
            </a:r>
            <a:endParaRPr kumimoji="1" lang="ja-JP" altLang="en-US" sz="3600" dirty="0">
              <a:solidFill>
                <a:srgbClr val="C00000"/>
              </a:solidFill>
            </a:endParaRPr>
          </a:p>
        </p:txBody>
      </p:sp>
      <p:sp>
        <p:nvSpPr>
          <p:cNvPr id="17" name="テキスト ボックス 16"/>
          <p:cNvSpPr txBox="1"/>
          <p:nvPr/>
        </p:nvSpPr>
        <p:spPr>
          <a:xfrm>
            <a:off x="4788024" y="3068960"/>
            <a:ext cx="1584176" cy="707886"/>
          </a:xfrm>
          <a:prstGeom prst="rect">
            <a:avLst/>
          </a:prstGeom>
          <a:noFill/>
        </p:spPr>
        <p:txBody>
          <a:bodyPr wrap="square" rtlCol="0">
            <a:spAutoFit/>
          </a:bodyPr>
          <a:lstStyle/>
          <a:p>
            <a:endParaRPr kumimoji="1" lang="ja-JP" altLang="en-US" sz="4000" dirty="0">
              <a:solidFill>
                <a:srgbClr val="C00000"/>
              </a:solidFill>
            </a:endParaRPr>
          </a:p>
        </p:txBody>
      </p:sp>
      <p:sp>
        <p:nvSpPr>
          <p:cNvPr id="18" name="テキスト ボックス 17"/>
          <p:cNvSpPr txBox="1"/>
          <p:nvPr/>
        </p:nvSpPr>
        <p:spPr>
          <a:xfrm>
            <a:off x="1691680" y="3429000"/>
            <a:ext cx="1618938" cy="707886"/>
          </a:xfrm>
          <a:prstGeom prst="rect">
            <a:avLst/>
          </a:prstGeom>
          <a:noFill/>
        </p:spPr>
        <p:txBody>
          <a:bodyPr wrap="square" rtlCol="0">
            <a:spAutoFit/>
          </a:bodyPr>
          <a:lstStyle/>
          <a:p>
            <a:r>
              <a:rPr kumimoji="1" lang="ja-JP" altLang="en-US" sz="4000" dirty="0" smtClean="0">
                <a:solidFill>
                  <a:srgbClr val="C00000"/>
                </a:solidFill>
              </a:rPr>
              <a:t>　</a:t>
            </a:r>
            <a:r>
              <a:rPr kumimoji="1" lang="ja-JP" altLang="en-US" sz="3600" dirty="0" smtClean="0">
                <a:solidFill>
                  <a:srgbClr val="C00000"/>
                </a:solidFill>
              </a:rPr>
              <a:t>本</a:t>
            </a:r>
            <a:endParaRPr kumimoji="1" lang="ja-JP" altLang="en-US" sz="4000" dirty="0">
              <a:solidFill>
                <a:srgbClr val="C00000"/>
              </a:solidFill>
            </a:endParaRPr>
          </a:p>
        </p:txBody>
      </p:sp>
      <p:sp>
        <p:nvSpPr>
          <p:cNvPr id="19" name="テキスト ボックス 18"/>
          <p:cNvSpPr txBox="1"/>
          <p:nvPr/>
        </p:nvSpPr>
        <p:spPr>
          <a:xfrm>
            <a:off x="1855335" y="5157192"/>
            <a:ext cx="1398173" cy="646331"/>
          </a:xfrm>
          <a:prstGeom prst="rect">
            <a:avLst/>
          </a:prstGeom>
          <a:noFill/>
        </p:spPr>
        <p:txBody>
          <a:bodyPr wrap="square" rtlCol="0">
            <a:spAutoFit/>
          </a:bodyPr>
          <a:lstStyle/>
          <a:p>
            <a:r>
              <a:rPr kumimoji="1" lang="ja-JP" altLang="en-US" sz="3600" dirty="0" smtClean="0">
                <a:solidFill>
                  <a:srgbClr val="C00000"/>
                </a:solidFill>
              </a:rPr>
              <a:t>包み</a:t>
            </a:r>
            <a:endParaRPr kumimoji="1" lang="ja-JP" altLang="en-US" sz="3600" dirty="0">
              <a:solidFill>
                <a:srgbClr val="C00000"/>
              </a:solidFill>
            </a:endParaRPr>
          </a:p>
        </p:txBody>
      </p:sp>
      <p:sp>
        <p:nvSpPr>
          <p:cNvPr id="20" name="テキスト ボックス 19"/>
          <p:cNvSpPr txBox="1"/>
          <p:nvPr/>
        </p:nvSpPr>
        <p:spPr>
          <a:xfrm>
            <a:off x="1848788" y="5949280"/>
            <a:ext cx="1471763" cy="646331"/>
          </a:xfrm>
          <a:prstGeom prst="rect">
            <a:avLst/>
          </a:prstGeom>
          <a:noFill/>
        </p:spPr>
        <p:txBody>
          <a:bodyPr wrap="square" rtlCol="0">
            <a:spAutoFit/>
          </a:bodyPr>
          <a:lstStyle/>
          <a:p>
            <a:r>
              <a:rPr kumimoji="1" lang="ja-JP" altLang="en-US" sz="3600" dirty="0" smtClean="0">
                <a:solidFill>
                  <a:srgbClr val="C00000"/>
                </a:solidFill>
              </a:rPr>
              <a:t>障子</a:t>
            </a:r>
            <a:endParaRPr kumimoji="1" lang="ja-JP" altLang="en-US" sz="3600" dirty="0">
              <a:solidFill>
                <a:srgbClr val="C00000"/>
              </a:solidFill>
            </a:endParaRPr>
          </a:p>
        </p:txBody>
      </p:sp>
      <p:sp>
        <p:nvSpPr>
          <p:cNvPr id="22" name="テキスト ボックス 21"/>
          <p:cNvSpPr txBox="1"/>
          <p:nvPr/>
        </p:nvSpPr>
        <p:spPr bwMode="auto">
          <a:xfrm>
            <a:off x="467544" y="1052736"/>
            <a:ext cx="4824536" cy="584775"/>
          </a:xfrm>
          <a:prstGeom prst="rect">
            <a:avLst/>
          </a:prstGeom>
          <a:solidFill>
            <a:srgbClr val="FFFF66"/>
          </a:solidFill>
        </p:spPr>
        <p:txBody>
          <a:bodyPr wrap="square">
            <a:spAutoFit/>
          </a:bodyPr>
          <a:lstStyle/>
          <a:p>
            <a:pPr eaLnBrk="1" hangingPunct="1">
              <a:defRPr/>
            </a:pPr>
            <a:r>
              <a:rPr lang="ja-JP" altLang="en-US" sz="3200" dirty="0" smtClean="0"/>
              <a:t>「破く」を使うものを考えよう</a:t>
            </a:r>
            <a:endParaRPr lang="ja-JP" altLang="en-US" sz="3200" dirty="0">
              <a:ea typeface="ＭＳ Ｐゴシック" pitchFamily="50" charset="-128"/>
            </a:endParaRPr>
          </a:p>
        </p:txBody>
      </p:sp>
      <p:sp>
        <p:nvSpPr>
          <p:cNvPr id="11" name="テキスト ボックス 10"/>
          <p:cNvSpPr txBox="1"/>
          <p:nvPr/>
        </p:nvSpPr>
        <p:spPr bwMode="auto">
          <a:xfrm>
            <a:off x="6337438" y="1312657"/>
            <a:ext cx="2592288" cy="2062103"/>
          </a:xfrm>
          <a:prstGeom prst="rect">
            <a:avLst/>
          </a:prstGeom>
          <a:solidFill>
            <a:srgbClr val="CCECFF"/>
          </a:solidFill>
          <a:ln>
            <a:solidFill>
              <a:schemeClr val="tx1"/>
            </a:solidFill>
            <a:prstDash val="sysDot"/>
          </a:ln>
        </p:spPr>
        <p:txBody>
          <a:bodyPr wrap="square">
            <a:spAutoFit/>
          </a:bodyPr>
          <a:lstStyle/>
          <a:p>
            <a:pPr eaLnBrk="1" hangingPunct="1">
              <a:defRPr/>
            </a:pPr>
            <a:r>
              <a:rPr lang="ja-JP" altLang="en-US" sz="3200" dirty="0" smtClean="0"/>
              <a:t>テーマとなる</a:t>
            </a:r>
            <a:endParaRPr lang="en-US" altLang="ja-JP" sz="3200" dirty="0" smtClean="0"/>
          </a:p>
          <a:p>
            <a:pPr eaLnBrk="1" hangingPunct="1">
              <a:defRPr/>
            </a:pPr>
            <a:r>
              <a:rPr lang="ja-JP" altLang="en-US" sz="3200" dirty="0" smtClean="0"/>
              <a:t>動詞の対象と</a:t>
            </a:r>
            <a:endParaRPr lang="en-US" altLang="ja-JP" sz="3200" dirty="0" smtClean="0"/>
          </a:p>
          <a:p>
            <a:pPr eaLnBrk="1" hangingPunct="1">
              <a:defRPr/>
            </a:pPr>
            <a:r>
              <a:rPr lang="ja-JP" altLang="en-US" sz="3200" dirty="0" smtClean="0">
                <a:ea typeface="ＭＳ Ｐゴシック" pitchFamily="50" charset="-128"/>
              </a:rPr>
              <a:t>なる事物を</a:t>
            </a:r>
            <a:endParaRPr lang="en-US" altLang="ja-JP" sz="3200" dirty="0" smtClean="0">
              <a:ea typeface="ＭＳ Ｐゴシック" pitchFamily="50" charset="-128"/>
            </a:endParaRPr>
          </a:p>
          <a:p>
            <a:pPr eaLnBrk="1" hangingPunct="1">
              <a:defRPr/>
            </a:pPr>
            <a:r>
              <a:rPr lang="ja-JP" altLang="en-US" sz="3200" dirty="0" smtClean="0"/>
              <a:t>想起する</a:t>
            </a:r>
            <a:endParaRPr lang="ja-JP" altLang="en-US" sz="3200" dirty="0">
              <a:ea typeface="ＭＳ Ｐゴシック" pitchFamily="50" charset="-128"/>
            </a:endParaRPr>
          </a:p>
        </p:txBody>
      </p:sp>
      <p:grpSp>
        <p:nvGrpSpPr>
          <p:cNvPr id="12" name="グループ化 33"/>
          <p:cNvGrpSpPr>
            <a:grpSpLocks/>
          </p:cNvGrpSpPr>
          <p:nvPr/>
        </p:nvGrpSpPr>
        <p:grpSpPr bwMode="auto">
          <a:xfrm>
            <a:off x="8244408" y="5144430"/>
            <a:ext cx="620307" cy="864096"/>
            <a:chOff x="7523163" y="1144571"/>
            <a:chExt cx="1225550" cy="2376487"/>
          </a:xfrm>
        </p:grpSpPr>
        <p:sp>
          <p:nvSpPr>
            <p:cNvPr id="13"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21"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23"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24"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25" name="Oval 33"/>
            <p:cNvSpPr>
              <a:spLocks noChangeArrowheads="1"/>
            </p:cNvSpPr>
            <p:nvPr/>
          </p:nvSpPr>
          <p:spPr bwMode="auto">
            <a:xfrm>
              <a:off x="7667625" y="1863708"/>
              <a:ext cx="504825" cy="504825"/>
            </a:xfrm>
            <a:prstGeom prst="ellipse">
              <a:avLst/>
            </a:prstGeom>
            <a:noFill/>
            <a:ln w="19050">
              <a:solidFill>
                <a:schemeClr val="tx1"/>
              </a:solidFill>
              <a:round/>
              <a:headEnd/>
              <a:tailEnd/>
            </a:ln>
          </p:spPr>
          <p:txBody>
            <a:bodyPr wrap="none" anchor="ctr"/>
            <a:lstStyle/>
            <a:p>
              <a:endParaRPr lang="ja-JP" altLang="en-US">
                <a:latin typeface="Calibri" pitchFamily="34" charset="0"/>
              </a:endParaRPr>
            </a:p>
          </p:txBody>
        </p:sp>
        <p:sp>
          <p:nvSpPr>
            <p:cNvPr id="26"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27" name="四角形吹き出し 26"/>
          <p:cNvSpPr/>
          <p:nvPr/>
        </p:nvSpPr>
        <p:spPr>
          <a:xfrm>
            <a:off x="6337438" y="3495865"/>
            <a:ext cx="2527277" cy="1527460"/>
          </a:xfrm>
          <a:prstGeom prst="wedgeRectCallout">
            <a:avLst>
              <a:gd name="adj1" fmla="val 22148"/>
              <a:gd name="adj2" fmla="val 63747"/>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accent4"/>
                </a:solidFill>
              </a:rPr>
              <a:t>パソコン破く、っていわないよねー</a:t>
            </a:r>
            <a:endParaRPr lang="en-US" altLang="ja-JP" sz="2400" dirty="0" smtClean="0">
              <a:solidFill>
                <a:schemeClr val="accent4"/>
              </a:solidFill>
            </a:endParaRPr>
          </a:p>
          <a:p>
            <a:r>
              <a:rPr lang="ja-JP" altLang="en-US" sz="2400" dirty="0" smtClean="0">
                <a:solidFill>
                  <a:schemeClr val="accent4"/>
                </a:solidFill>
              </a:rPr>
              <a:t>じゃあ、どんなものなら言うかな～</a:t>
            </a:r>
            <a:endParaRPr kumimoji="1" lang="ja-JP" altLang="en-US" sz="28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par>
                                <p:cTn id="21" presetID="9"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animBg="1"/>
      <p:bldP spid="11" grpId="0" animBg="1"/>
      <p:bldP spid="2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5000"/>
          </a:blip>
          <a:srcRect/>
          <a:stretch>
            <a:fillRect/>
          </a:stretch>
        </p:blipFill>
        <p:spPr bwMode="auto">
          <a:xfrm>
            <a:off x="1331639" y="1648436"/>
            <a:ext cx="6877901" cy="3521392"/>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3" name="テキスト ボックス 5"/>
          <p:cNvSpPr txBox="1">
            <a:spLocks noChangeArrowheads="1"/>
          </p:cNvSpPr>
          <p:nvPr/>
        </p:nvSpPr>
        <p:spPr bwMode="auto">
          <a:xfrm>
            <a:off x="1331640" y="210013"/>
            <a:ext cx="6768752" cy="64633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3600" dirty="0">
                <a:solidFill>
                  <a:srgbClr val="C00000"/>
                </a:solidFill>
                <a:ea typeface="ＭＳ Ｐゴシック" pitchFamily="50" charset="-128"/>
              </a:rPr>
              <a:t>●</a:t>
            </a:r>
            <a:r>
              <a:rPr lang="ja-JP" altLang="en-US" sz="3600" dirty="0" smtClean="0">
                <a:ea typeface="ＭＳ Ｐゴシック" pitchFamily="50" charset="-128"/>
              </a:rPr>
              <a:t>名詞と共起する</a:t>
            </a:r>
            <a:r>
              <a:rPr lang="ja-JP" altLang="en-US" sz="3600" dirty="0">
                <a:ea typeface="ＭＳ Ｐゴシック" pitchFamily="50" charset="-128"/>
              </a:rPr>
              <a:t>動詞を想起する</a:t>
            </a:r>
          </a:p>
        </p:txBody>
      </p:sp>
      <p:sp>
        <p:nvSpPr>
          <p:cNvPr id="16" name="テキスト ボックス 15"/>
          <p:cNvSpPr txBox="1"/>
          <p:nvPr/>
        </p:nvSpPr>
        <p:spPr>
          <a:xfrm>
            <a:off x="5508104" y="2600835"/>
            <a:ext cx="1224136" cy="769441"/>
          </a:xfrm>
          <a:prstGeom prst="rect">
            <a:avLst/>
          </a:prstGeom>
          <a:noFill/>
        </p:spPr>
        <p:txBody>
          <a:bodyPr wrap="square" rtlCol="0">
            <a:spAutoFit/>
          </a:bodyPr>
          <a:lstStyle/>
          <a:p>
            <a:r>
              <a:rPr lang="ja-JP" altLang="en-US" sz="4400" dirty="0" smtClean="0">
                <a:solidFill>
                  <a:srgbClr val="C00000"/>
                </a:solidFill>
              </a:rPr>
              <a:t>お</a:t>
            </a:r>
            <a:r>
              <a:rPr kumimoji="1" lang="ja-JP" altLang="en-US" sz="4400" dirty="0" smtClean="0">
                <a:solidFill>
                  <a:srgbClr val="C00000"/>
                </a:solidFill>
              </a:rPr>
              <a:t>る</a:t>
            </a:r>
            <a:endParaRPr kumimoji="1" lang="ja-JP" altLang="en-US" sz="4400" dirty="0">
              <a:solidFill>
                <a:srgbClr val="C00000"/>
              </a:solidFill>
            </a:endParaRPr>
          </a:p>
        </p:txBody>
      </p:sp>
      <p:sp>
        <p:nvSpPr>
          <p:cNvPr id="17" name="テキスト ボックス 16"/>
          <p:cNvSpPr txBox="1"/>
          <p:nvPr/>
        </p:nvSpPr>
        <p:spPr>
          <a:xfrm>
            <a:off x="5508104" y="3430365"/>
            <a:ext cx="1769160" cy="769441"/>
          </a:xfrm>
          <a:prstGeom prst="rect">
            <a:avLst/>
          </a:prstGeom>
          <a:noFill/>
        </p:spPr>
        <p:txBody>
          <a:bodyPr wrap="square" rtlCol="0">
            <a:spAutoFit/>
          </a:bodyPr>
          <a:lstStyle/>
          <a:p>
            <a:r>
              <a:rPr lang="ja-JP" altLang="en-US" sz="4400" dirty="0" smtClean="0">
                <a:solidFill>
                  <a:srgbClr val="C00000"/>
                </a:solidFill>
              </a:rPr>
              <a:t>やぶく</a:t>
            </a:r>
            <a:endParaRPr kumimoji="1" lang="ja-JP" altLang="en-US" sz="4400" dirty="0">
              <a:solidFill>
                <a:srgbClr val="C00000"/>
              </a:solidFill>
            </a:endParaRPr>
          </a:p>
        </p:txBody>
      </p:sp>
      <p:sp>
        <p:nvSpPr>
          <p:cNvPr id="19" name="テキスト ボックス 18"/>
          <p:cNvSpPr txBox="1"/>
          <p:nvPr/>
        </p:nvSpPr>
        <p:spPr>
          <a:xfrm>
            <a:off x="5580112" y="4287397"/>
            <a:ext cx="2232248" cy="769441"/>
          </a:xfrm>
          <a:prstGeom prst="rect">
            <a:avLst/>
          </a:prstGeom>
          <a:noFill/>
        </p:spPr>
        <p:txBody>
          <a:bodyPr wrap="square" rtlCol="0">
            <a:spAutoFit/>
          </a:bodyPr>
          <a:lstStyle/>
          <a:p>
            <a:r>
              <a:rPr kumimoji="1" lang="ja-JP" altLang="en-US" sz="4400" dirty="0" smtClean="0">
                <a:solidFill>
                  <a:srgbClr val="C00000"/>
                </a:solidFill>
              </a:rPr>
              <a:t>まるめる</a:t>
            </a:r>
            <a:endParaRPr kumimoji="1" lang="ja-JP" altLang="en-US" sz="4400" dirty="0">
              <a:solidFill>
                <a:srgbClr val="C00000"/>
              </a:solidFill>
            </a:endParaRPr>
          </a:p>
        </p:txBody>
      </p:sp>
      <p:sp>
        <p:nvSpPr>
          <p:cNvPr id="20" name="テキスト ボックス 19"/>
          <p:cNvSpPr txBox="1"/>
          <p:nvPr/>
        </p:nvSpPr>
        <p:spPr bwMode="auto">
          <a:xfrm>
            <a:off x="2807804" y="943935"/>
            <a:ext cx="3816424" cy="584775"/>
          </a:xfrm>
          <a:prstGeom prst="rect">
            <a:avLst/>
          </a:prstGeom>
          <a:solidFill>
            <a:srgbClr val="FFFF66"/>
          </a:solidFill>
        </p:spPr>
        <p:txBody>
          <a:bodyPr wrap="square">
            <a:spAutoFit/>
          </a:bodyPr>
          <a:lstStyle/>
          <a:p>
            <a:pPr eaLnBrk="1" hangingPunct="1">
              <a:defRPr/>
            </a:pPr>
            <a:r>
              <a:rPr lang="ja-JP" altLang="en-US" sz="3200" dirty="0" smtClean="0"/>
              <a:t>どんなことを　する？</a:t>
            </a:r>
            <a:endParaRPr lang="ja-JP" altLang="en-US" sz="3200" dirty="0">
              <a:ea typeface="ＭＳ Ｐゴシック" pitchFamily="50" charset="-128"/>
            </a:endParaRPr>
          </a:p>
        </p:txBody>
      </p:sp>
      <p:sp>
        <p:nvSpPr>
          <p:cNvPr id="8" name="テキスト ボックス 7"/>
          <p:cNvSpPr txBox="1"/>
          <p:nvPr/>
        </p:nvSpPr>
        <p:spPr bwMode="auto">
          <a:xfrm>
            <a:off x="437673" y="4959946"/>
            <a:ext cx="3706839" cy="1569660"/>
          </a:xfrm>
          <a:prstGeom prst="rect">
            <a:avLst/>
          </a:prstGeom>
          <a:solidFill>
            <a:srgbClr val="CCECFF"/>
          </a:solidFill>
          <a:ln>
            <a:solidFill>
              <a:schemeClr val="tx1"/>
            </a:solidFill>
            <a:prstDash val="sysDot"/>
          </a:ln>
        </p:spPr>
        <p:txBody>
          <a:bodyPr wrap="square">
            <a:spAutoFit/>
          </a:bodyPr>
          <a:lstStyle/>
          <a:p>
            <a:pPr eaLnBrk="1" hangingPunct="1">
              <a:defRPr/>
            </a:pPr>
            <a:r>
              <a:rPr lang="ja-JP" altLang="en-US" sz="3200" dirty="0" smtClean="0"/>
              <a:t>テーマとなる</a:t>
            </a:r>
            <a:endParaRPr lang="en-US" altLang="ja-JP" sz="3200" dirty="0" smtClean="0"/>
          </a:p>
          <a:p>
            <a:pPr eaLnBrk="1" hangingPunct="1">
              <a:defRPr/>
            </a:pPr>
            <a:r>
              <a:rPr lang="ja-JP" altLang="en-US" sz="3200" dirty="0" smtClean="0"/>
              <a:t>名詞（事物）に対してする動作</a:t>
            </a:r>
            <a:r>
              <a:rPr lang="ja-JP" altLang="en-US" sz="3200" dirty="0" smtClean="0">
                <a:ea typeface="ＭＳ Ｐゴシック" pitchFamily="50" charset="-128"/>
              </a:rPr>
              <a:t>を</a:t>
            </a:r>
            <a:r>
              <a:rPr lang="ja-JP" altLang="en-US" sz="3200" dirty="0" smtClean="0"/>
              <a:t>想起する</a:t>
            </a:r>
            <a:endParaRPr lang="ja-JP" altLang="en-US" sz="3200" dirty="0">
              <a:ea typeface="ＭＳ Ｐゴシック" pitchFamily="50" charset="-128"/>
            </a:endParaRPr>
          </a:p>
        </p:txBody>
      </p:sp>
      <p:grpSp>
        <p:nvGrpSpPr>
          <p:cNvPr id="9" name="グループ化 33"/>
          <p:cNvGrpSpPr>
            <a:grpSpLocks/>
          </p:cNvGrpSpPr>
          <p:nvPr/>
        </p:nvGrpSpPr>
        <p:grpSpPr bwMode="auto">
          <a:xfrm>
            <a:off x="7310231" y="5457321"/>
            <a:ext cx="620307" cy="864096"/>
            <a:chOff x="7523163" y="1144571"/>
            <a:chExt cx="1225550" cy="2376487"/>
          </a:xfrm>
        </p:grpSpPr>
        <p:sp>
          <p:nvSpPr>
            <p:cNvPr id="10"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2"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3"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4"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5" name="Oval 33"/>
            <p:cNvSpPr>
              <a:spLocks noChangeArrowheads="1"/>
            </p:cNvSpPr>
            <p:nvPr/>
          </p:nvSpPr>
          <p:spPr bwMode="auto">
            <a:xfrm>
              <a:off x="7667625" y="1863708"/>
              <a:ext cx="504825" cy="504825"/>
            </a:xfrm>
            <a:prstGeom prst="ellipse">
              <a:avLst/>
            </a:prstGeom>
            <a:noFill/>
            <a:ln w="19050">
              <a:solidFill>
                <a:schemeClr val="tx1"/>
              </a:solidFill>
              <a:round/>
              <a:headEnd/>
              <a:tailEnd/>
            </a:ln>
          </p:spPr>
          <p:txBody>
            <a:bodyPr wrap="none" anchor="ctr"/>
            <a:lstStyle/>
            <a:p>
              <a:endParaRPr lang="ja-JP" altLang="en-US">
                <a:latin typeface="Calibri" pitchFamily="34" charset="0"/>
              </a:endParaRPr>
            </a:p>
          </p:txBody>
        </p:sp>
        <p:sp>
          <p:nvSpPr>
            <p:cNvPr id="1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21" name="四角形吹き出し 20"/>
          <p:cNvSpPr/>
          <p:nvPr/>
        </p:nvSpPr>
        <p:spPr>
          <a:xfrm>
            <a:off x="4448870" y="5411486"/>
            <a:ext cx="2527277" cy="831781"/>
          </a:xfrm>
          <a:prstGeom prst="wedgeRectCallout">
            <a:avLst>
              <a:gd name="adj1" fmla="val 61043"/>
              <a:gd name="adj2" fmla="val 23765"/>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accent4"/>
                </a:solidFill>
              </a:rPr>
              <a:t>かみ</a:t>
            </a:r>
            <a:r>
              <a:rPr lang="ja-JP" altLang="en-US" sz="2400" dirty="0">
                <a:solidFill>
                  <a:schemeClr val="accent4"/>
                </a:solidFill>
              </a:rPr>
              <a:t>は</a:t>
            </a:r>
            <a:r>
              <a:rPr lang="ja-JP" altLang="en-US" sz="2400" dirty="0" smtClean="0">
                <a:solidFill>
                  <a:schemeClr val="accent4"/>
                </a:solidFill>
              </a:rPr>
              <a:t>、どんな</a:t>
            </a:r>
            <a:endParaRPr lang="en-US" altLang="ja-JP" sz="2400" dirty="0" smtClean="0">
              <a:solidFill>
                <a:schemeClr val="accent4"/>
              </a:solidFill>
            </a:endParaRPr>
          </a:p>
          <a:p>
            <a:r>
              <a:rPr lang="ja-JP" altLang="en-US" sz="2400" dirty="0" smtClean="0">
                <a:solidFill>
                  <a:schemeClr val="accent4"/>
                </a:solidFill>
              </a:rPr>
              <a:t>ことをするかな～</a:t>
            </a:r>
            <a:endParaRPr kumimoji="1" lang="ja-JP" altLang="en-US" sz="28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dissolv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animBg="1"/>
      <p:bldP spid="8" grpId="0" animBg="1"/>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4"/>
          <p:cNvSpPr txBox="1">
            <a:spLocks noChangeArrowheads="1"/>
          </p:cNvSpPr>
          <p:nvPr/>
        </p:nvSpPr>
        <p:spPr bwMode="auto">
          <a:xfrm>
            <a:off x="323528" y="332656"/>
            <a:ext cx="8496944" cy="646331"/>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3600" dirty="0" smtClean="0">
                <a:solidFill>
                  <a:srgbClr val="C00000"/>
                </a:solidFill>
                <a:ea typeface="ＭＳ Ｐゴシック" pitchFamily="50" charset="-128"/>
              </a:rPr>
              <a:t>●</a:t>
            </a:r>
            <a:r>
              <a:rPr lang="ja-JP" altLang="en-US" sz="3600" dirty="0" smtClean="0">
                <a:ea typeface="ＭＳ Ｐゴシック" pitchFamily="50" charset="-128"/>
              </a:rPr>
              <a:t>助詞＋動詞と共起する名詞の想起問題</a:t>
            </a:r>
            <a:endParaRPr lang="ja-JP" altLang="en-US" sz="3600" dirty="0">
              <a:ea typeface="ＭＳ Ｐゴシック" pitchFamily="50" charset="-128"/>
            </a:endParaRPr>
          </a:p>
        </p:txBody>
      </p:sp>
      <p:sp>
        <p:nvSpPr>
          <p:cNvPr id="5" name="正方形/長方形 4"/>
          <p:cNvSpPr/>
          <p:nvPr/>
        </p:nvSpPr>
        <p:spPr>
          <a:xfrm>
            <a:off x="437825" y="1210394"/>
            <a:ext cx="7951021" cy="46799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7524" name="テキスト ボックス 6"/>
          <p:cNvSpPr txBox="1">
            <a:spLocks noChangeArrowheads="1"/>
          </p:cNvSpPr>
          <p:nvPr/>
        </p:nvSpPr>
        <p:spPr bwMode="auto">
          <a:xfrm>
            <a:off x="683568" y="2996952"/>
            <a:ext cx="1655763" cy="1384995"/>
          </a:xfrm>
          <a:prstGeom prst="rect">
            <a:avLst/>
          </a:prstGeom>
          <a:solidFill>
            <a:schemeClr val="bg1"/>
          </a:solidFill>
          <a:ln w="9525">
            <a:solidFill>
              <a:schemeClr val="tx1"/>
            </a:solidFill>
            <a:miter lim="800000"/>
            <a:headEnd/>
            <a:tailEnd/>
          </a:ln>
        </p:spPr>
        <p:txBody>
          <a:bodyPr>
            <a:spAutoFit/>
          </a:bodyPr>
          <a:lstStyle/>
          <a:p>
            <a:pPr eaLnBrk="1" hangingPunct="1"/>
            <a:endParaRPr lang="en-US" altLang="ja-JP" sz="2000" dirty="0" smtClean="0"/>
          </a:p>
          <a:p>
            <a:pPr indent="274638" eaLnBrk="1" hangingPunct="1"/>
            <a:r>
              <a:rPr lang="ja-JP" altLang="en-US" sz="4400" dirty="0" smtClean="0"/>
              <a:t>破く</a:t>
            </a:r>
            <a:endParaRPr lang="en-US" altLang="ja-JP" sz="4400" dirty="0" smtClean="0"/>
          </a:p>
          <a:p>
            <a:pPr eaLnBrk="1" hangingPunct="1"/>
            <a:endParaRPr lang="ja-JP" altLang="en-US" sz="2000" dirty="0"/>
          </a:p>
        </p:txBody>
      </p:sp>
      <p:sp>
        <p:nvSpPr>
          <p:cNvPr id="8" name="テキスト ボックス 7"/>
          <p:cNvSpPr txBox="1"/>
          <p:nvPr/>
        </p:nvSpPr>
        <p:spPr>
          <a:xfrm>
            <a:off x="3203848" y="1593664"/>
            <a:ext cx="4464496" cy="769441"/>
          </a:xfrm>
          <a:prstGeom prst="rect">
            <a:avLst/>
          </a:prstGeom>
          <a:noFill/>
          <a:ln>
            <a:solidFill>
              <a:schemeClr val="tx1"/>
            </a:solidFill>
          </a:ln>
        </p:spPr>
        <p:txBody>
          <a:bodyPr wrap="square">
            <a:spAutoFit/>
          </a:bodyPr>
          <a:lstStyle/>
          <a:p>
            <a:pPr eaLnBrk="1" hangingPunct="1">
              <a:defRPr/>
            </a:pPr>
            <a:r>
              <a:rPr lang="ja-JP" altLang="en-US" sz="4400" dirty="0">
                <a:ea typeface="ＭＳ Ｐゴシック" pitchFamily="50" charset="-128"/>
              </a:rPr>
              <a:t>（</a:t>
            </a:r>
            <a:r>
              <a:rPr lang="ja-JP" altLang="en-US" sz="4400" b="1" dirty="0">
                <a:solidFill>
                  <a:schemeClr val="accent4"/>
                </a:solidFill>
                <a:latin typeface="IWApGゴシックB" pitchFamily="1" charset="-128"/>
                <a:ea typeface="IWApGゴシックB" pitchFamily="1" charset="-128"/>
              </a:rPr>
              <a:t>かみ</a:t>
            </a:r>
            <a:r>
              <a:rPr lang="ja-JP" altLang="en-US" sz="4400" dirty="0">
                <a:ea typeface="ＭＳ Ｐゴシック" pitchFamily="50" charset="-128"/>
              </a:rPr>
              <a:t>）</a:t>
            </a:r>
            <a:r>
              <a:rPr lang="ja-JP" altLang="en-US" sz="4400" dirty="0" smtClean="0">
                <a:ea typeface="ＭＳ Ｐゴシック" pitchFamily="50" charset="-128"/>
              </a:rPr>
              <a:t>を</a:t>
            </a:r>
            <a:r>
              <a:rPr lang="ja-JP" altLang="en-US" sz="4400" dirty="0" smtClean="0">
                <a:effectLst>
                  <a:outerShdw blurRad="38100" dist="38100" dir="2700000" algn="tl">
                    <a:srgbClr val="000000">
                      <a:alpha val="43137"/>
                    </a:srgbClr>
                  </a:outerShdw>
                </a:effectLst>
                <a:ea typeface="ＭＳ Ｐゴシック" pitchFamily="50" charset="-128"/>
              </a:rPr>
              <a:t>、</a:t>
            </a:r>
            <a:r>
              <a:rPr lang="ja-JP" altLang="en-US" sz="4400" dirty="0" smtClean="0">
                <a:ea typeface="ＭＳ Ｐゴシック" pitchFamily="50" charset="-128"/>
              </a:rPr>
              <a:t>破く</a:t>
            </a:r>
            <a:endParaRPr lang="ja-JP" altLang="en-US" sz="4400" dirty="0">
              <a:ea typeface="ＭＳ Ｐゴシック" pitchFamily="50" charset="-128"/>
            </a:endParaRPr>
          </a:p>
        </p:txBody>
      </p:sp>
      <p:sp>
        <p:nvSpPr>
          <p:cNvPr id="9" name="テキスト ボックス 8"/>
          <p:cNvSpPr txBox="1"/>
          <p:nvPr/>
        </p:nvSpPr>
        <p:spPr>
          <a:xfrm>
            <a:off x="3203848" y="2780928"/>
            <a:ext cx="4464496" cy="769441"/>
          </a:xfrm>
          <a:prstGeom prst="rect">
            <a:avLst/>
          </a:prstGeom>
          <a:noFill/>
          <a:ln>
            <a:solidFill>
              <a:schemeClr val="tx1"/>
            </a:solidFill>
          </a:ln>
        </p:spPr>
        <p:txBody>
          <a:bodyPr wrap="square">
            <a:spAutoFit/>
          </a:bodyPr>
          <a:lstStyle/>
          <a:p>
            <a:pPr eaLnBrk="1" hangingPunct="1">
              <a:defRPr/>
            </a:pPr>
            <a:r>
              <a:rPr lang="ja-JP" altLang="en-US" sz="4400" dirty="0">
                <a:ea typeface="ＭＳ Ｐゴシック" pitchFamily="50" charset="-128"/>
              </a:rPr>
              <a:t>（</a:t>
            </a:r>
            <a:r>
              <a:rPr lang="ja-JP" altLang="en-US" sz="4400" dirty="0">
                <a:solidFill>
                  <a:srgbClr val="C00000"/>
                </a:solidFill>
                <a:ea typeface="ＭＳ Ｐゴシック" pitchFamily="50" charset="-128"/>
              </a:rPr>
              <a:t>　　　</a:t>
            </a:r>
            <a:r>
              <a:rPr lang="ja-JP" altLang="en-US" sz="4400" dirty="0" smtClean="0">
                <a:ea typeface="ＭＳ Ｐゴシック" pitchFamily="50" charset="-128"/>
              </a:rPr>
              <a:t>）</a:t>
            </a:r>
            <a:r>
              <a:rPr lang="ja-JP" altLang="en-US" sz="4400" dirty="0" smtClean="0"/>
              <a:t>で</a:t>
            </a:r>
            <a:r>
              <a:rPr lang="ja-JP" altLang="en-US" sz="4400" dirty="0" smtClean="0">
                <a:effectLst>
                  <a:outerShdw blurRad="38100" dist="38100" dir="2700000" algn="tl">
                    <a:srgbClr val="000000">
                      <a:alpha val="43137"/>
                    </a:srgbClr>
                  </a:outerShdw>
                </a:effectLst>
              </a:rPr>
              <a:t>、</a:t>
            </a:r>
            <a:r>
              <a:rPr lang="ja-JP" altLang="en-US" sz="4400" dirty="0" smtClean="0"/>
              <a:t>破く</a:t>
            </a:r>
            <a:endParaRPr lang="ja-JP" altLang="en-US" sz="4400" dirty="0">
              <a:ea typeface="ＭＳ Ｐゴシック" pitchFamily="50" charset="-128"/>
            </a:endParaRPr>
          </a:p>
        </p:txBody>
      </p:sp>
      <p:sp>
        <p:nvSpPr>
          <p:cNvPr id="11" name="テキスト ボックス 10"/>
          <p:cNvSpPr txBox="1"/>
          <p:nvPr/>
        </p:nvSpPr>
        <p:spPr>
          <a:xfrm>
            <a:off x="3198628" y="4868918"/>
            <a:ext cx="4536504" cy="769441"/>
          </a:xfrm>
          <a:prstGeom prst="rect">
            <a:avLst/>
          </a:prstGeom>
          <a:noFill/>
          <a:ln>
            <a:solidFill>
              <a:schemeClr val="tx1"/>
            </a:solidFill>
          </a:ln>
        </p:spPr>
        <p:txBody>
          <a:bodyPr wrap="square">
            <a:spAutoFit/>
          </a:bodyPr>
          <a:lstStyle/>
          <a:p>
            <a:pPr eaLnBrk="1" hangingPunct="1">
              <a:defRPr/>
            </a:pPr>
            <a:r>
              <a:rPr lang="ja-JP" altLang="en-US" sz="4400" dirty="0">
                <a:ea typeface="ＭＳ Ｐゴシック" pitchFamily="50" charset="-128"/>
              </a:rPr>
              <a:t>（</a:t>
            </a:r>
            <a:r>
              <a:rPr lang="ja-JP" altLang="en-US" sz="4400" dirty="0">
                <a:solidFill>
                  <a:srgbClr val="C00000"/>
                </a:solidFill>
                <a:ea typeface="ＭＳ Ｐゴシック" pitchFamily="50" charset="-128"/>
              </a:rPr>
              <a:t>　　　</a:t>
            </a:r>
            <a:r>
              <a:rPr lang="ja-JP" altLang="en-US" sz="4400" dirty="0" smtClean="0">
                <a:solidFill>
                  <a:srgbClr val="C00000"/>
                </a:solidFill>
                <a:ea typeface="ＭＳ Ｐゴシック" pitchFamily="50" charset="-128"/>
              </a:rPr>
              <a:t>　　</a:t>
            </a:r>
            <a:r>
              <a:rPr lang="ja-JP" altLang="en-US" sz="4400" dirty="0" smtClean="0">
                <a:ea typeface="ＭＳ Ｐゴシック" pitchFamily="50" charset="-128"/>
              </a:rPr>
              <a:t>）と</a:t>
            </a:r>
            <a:r>
              <a:rPr lang="ja-JP" altLang="en-US" sz="4400" dirty="0" smtClean="0">
                <a:effectLst>
                  <a:outerShdw blurRad="38100" dist="38100" dir="2700000" algn="tl">
                    <a:srgbClr val="000000">
                      <a:alpha val="43137"/>
                    </a:srgbClr>
                  </a:outerShdw>
                </a:effectLst>
              </a:rPr>
              <a:t>、</a:t>
            </a:r>
            <a:r>
              <a:rPr lang="ja-JP" altLang="en-US" sz="4400" dirty="0" smtClean="0"/>
              <a:t>破く</a:t>
            </a:r>
            <a:endParaRPr lang="ja-JP" altLang="en-US" sz="4400" dirty="0">
              <a:ea typeface="ＭＳ Ｐゴシック" pitchFamily="50" charset="-128"/>
            </a:endParaRPr>
          </a:p>
        </p:txBody>
      </p:sp>
      <p:sp>
        <p:nvSpPr>
          <p:cNvPr id="14" name="テキスト ボックス 13"/>
          <p:cNvSpPr txBox="1"/>
          <p:nvPr/>
        </p:nvSpPr>
        <p:spPr>
          <a:xfrm>
            <a:off x="3203848" y="3861048"/>
            <a:ext cx="4536504" cy="769441"/>
          </a:xfrm>
          <a:prstGeom prst="rect">
            <a:avLst/>
          </a:prstGeom>
          <a:noFill/>
          <a:ln>
            <a:solidFill>
              <a:schemeClr val="tx1"/>
            </a:solidFill>
          </a:ln>
        </p:spPr>
        <p:txBody>
          <a:bodyPr wrap="square">
            <a:spAutoFit/>
          </a:bodyPr>
          <a:lstStyle/>
          <a:p>
            <a:pPr eaLnBrk="1" hangingPunct="1">
              <a:defRPr/>
            </a:pPr>
            <a:r>
              <a:rPr lang="ja-JP" altLang="en-US" sz="4400" dirty="0">
                <a:ea typeface="ＭＳ Ｐゴシック" pitchFamily="50" charset="-128"/>
              </a:rPr>
              <a:t>（</a:t>
            </a:r>
            <a:r>
              <a:rPr lang="ja-JP" altLang="en-US" sz="4400" dirty="0">
                <a:solidFill>
                  <a:srgbClr val="C00000"/>
                </a:solidFill>
                <a:ea typeface="ＭＳ Ｐゴシック" pitchFamily="50" charset="-128"/>
              </a:rPr>
              <a:t>　　　</a:t>
            </a:r>
            <a:r>
              <a:rPr lang="ja-JP" altLang="en-US" sz="4400" dirty="0" smtClean="0">
                <a:ea typeface="ＭＳ Ｐゴシック" pitchFamily="50" charset="-128"/>
              </a:rPr>
              <a:t>）</a:t>
            </a:r>
            <a:r>
              <a:rPr lang="ja-JP" altLang="en-US" sz="4400" dirty="0" smtClean="0"/>
              <a:t>が</a:t>
            </a:r>
            <a:r>
              <a:rPr lang="ja-JP" altLang="en-US" sz="4400" dirty="0" smtClean="0">
                <a:effectLst>
                  <a:outerShdw blurRad="38100" dist="38100" dir="2700000" algn="tl">
                    <a:srgbClr val="000000">
                      <a:alpha val="43137"/>
                    </a:srgbClr>
                  </a:outerShdw>
                </a:effectLst>
              </a:rPr>
              <a:t>、</a:t>
            </a:r>
            <a:r>
              <a:rPr lang="ja-JP" altLang="en-US" sz="4400" dirty="0" smtClean="0"/>
              <a:t>破く</a:t>
            </a:r>
            <a:endParaRPr lang="ja-JP" altLang="en-US" sz="4400" dirty="0">
              <a:ea typeface="ＭＳ Ｐゴシック" pitchFamily="50" charset="-128"/>
            </a:endParaRPr>
          </a:p>
        </p:txBody>
      </p:sp>
      <p:sp>
        <p:nvSpPr>
          <p:cNvPr id="15" name="テキスト ボックス 14"/>
          <p:cNvSpPr txBox="1"/>
          <p:nvPr/>
        </p:nvSpPr>
        <p:spPr>
          <a:xfrm>
            <a:off x="3468662" y="2763651"/>
            <a:ext cx="1440160" cy="769441"/>
          </a:xfrm>
          <a:prstGeom prst="rect">
            <a:avLst/>
          </a:prstGeom>
          <a:noFill/>
        </p:spPr>
        <p:txBody>
          <a:bodyPr wrap="square" rtlCol="0">
            <a:spAutoFit/>
          </a:bodyPr>
          <a:lstStyle/>
          <a:p>
            <a:r>
              <a:rPr lang="ja-JP" altLang="en-US" sz="4000" dirty="0" smtClean="0">
                <a:solidFill>
                  <a:srgbClr val="C00000"/>
                </a:solidFill>
              </a:rPr>
              <a:t>　</a:t>
            </a:r>
            <a:r>
              <a:rPr lang="ja-JP" altLang="en-US" sz="4400" dirty="0" smtClean="0">
                <a:solidFill>
                  <a:srgbClr val="C00000"/>
                </a:solidFill>
              </a:rPr>
              <a:t>手</a:t>
            </a:r>
            <a:endParaRPr kumimoji="1" lang="ja-JP" altLang="en-US" sz="4400" dirty="0">
              <a:solidFill>
                <a:srgbClr val="C00000"/>
              </a:solidFill>
            </a:endParaRPr>
          </a:p>
        </p:txBody>
      </p:sp>
      <p:sp>
        <p:nvSpPr>
          <p:cNvPr id="16" name="テキスト ボックス 15"/>
          <p:cNvSpPr txBox="1"/>
          <p:nvPr/>
        </p:nvSpPr>
        <p:spPr>
          <a:xfrm>
            <a:off x="3204783" y="3939880"/>
            <a:ext cx="1584176" cy="707886"/>
          </a:xfrm>
          <a:prstGeom prst="rect">
            <a:avLst/>
          </a:prstGeom>
          <a:noFill/>
        </p:spPr>
        <p:txBody>
          <a:bodyPr wrap="square" rtlCol="0">
            <a:spAutoFit/>
          </a:bodyPr>
          <a:lstStyle/>
          <a:p>
            <a:r>
              <a:rPr kumimoji="1" lang="ja-JP" altLang="en-US" sz="4000" dirty="0" smtClean="0">
                <a:solidFill>
                  <a:srgbClr val="C00000"/>
                </a:solidFill>
              </a:rPr>
              <a:t>　ママ</a:t>
            </a:r>
            <a:endParaRPr kumimoji="1" lang="ja-JP" altLang="en-US" sz="4000" dirty="0">
              <a:solidFill>
                <a:srgbClr val="C00000"/>
              </a:solidFill>
            </a:endParaRPr>
          </a:p>
        </p:txBody>
      </p:sp>
      <p:sp>
        <p:nvSpPr>
          <p:cNvPr id="18" name="テキスト ボックス 17"/>
          <p:cNvSpPr txBox="1"/>
          <p:nvPr/>
        </p:nvSpPr>
        <p:spPr>
          <a:xfrm>
            <a:off x="3563888" y="4890987"/>
            <a:ext cx="2088232" cy="707886"/>
          </a:xfrm>
          <a:prstGeom prst="rect">
            <a:avLst/>
          </a:prstGeom>
          <a:noFill/>
        </p:spPr>
        <p:txBody>
          <a:bodyPr wrap="square" rtlCol="0">
            <a:spAutoFit/>
          </a:bodyPr>
          <a:lstStyle/>
          <a:p>
            <a:r>
              <a:rPr lang="ja-JP" altLang="en-US" sz="4000" dirty="0">
                <a:solidFill>
                  <a:srgbClr val="C00000"/>
                </a:solidFill>
              </a:rPr>
              <a:t>ビリビリ</a:t>
            </a:r>
            <a:r>
              <a:rPr kumimoji="1" lang="ja-JP" altLang="en-US" sz="4000" dirty="0" smtClean="0">
                <a:solidFill>
                  <a:srgbClr val="C00000"/>
                </a:solidFill>
              </a:rPr>
              <a:t>　　</a:t>
            </a:r>
            <a:endParaRPr kumimoji="1" lang="ja-JP" altLang="en-US" sz="4000" dirty="0">
              <a:solidFill>
                <a:srgbClr val="C00000"/>
              </a:solidFill>
            </a:endParaRPr>
          </a:p>
        </p:txBody>
      </p:sp>
      <p:cxnSp>
        <p:nvCxnSpPr>
          <p:cNvPr id="21" name="直線コネクタ 20"/>
          <p:cNvCxnSpPr>
            <a:stCxn id="107524" idx="3"/>
            <a:endCxn id="8" idx="1"/>
          </p:cNvCxnSpPr>
          <p:nvPr/>
        </p:nvCxnSpPr>
        <p:spPr>
          <a:xfrm flipV="1">
            <a:off x="2339331" y="1978385"/>
            <a:ext cx="864517" cy="1711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9" idx="1"/>
          </p:cNvCxnSpPr>
          <p:nvPr/>
        </p:nvCxnSpPr>
        <p:spPr>
          <a:xfrm flipV="1">
            <a:off x="2339752" y="3165649"/>
            <a:ext cx="864096" cy="468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14" idx="1"/>
          </p:cNvCxnSpPr>
          <p:nvPr/>
        </p:nvCxnSpPr>
        <p:spPr>
          <a:xfrm>
            <a:off x="2339752" y="3633992"/>
            <a:ext cx="864096" cy="611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07524" idx="3"/>
            <a:endCxn id="11" idx="1"/>
          </p:cNvCxnSpPr>
          <p:nvPr/>
        </p:nvCxnSpPr>
        <p:spPr>
          <a:xfrm>
            <a:off x="2339331" y="3689450"/>
            <a:ext cx="859297" cy="1564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bwMode="auto">
          <a:xfrm>
            <a:off x="225781" y="5981226"/>
            <a:ext cx="8738708" cy="584775"/>
          </a:xfrm>
          <a:prstGeom prst="rect">
            <a:avLst/>
          </a:prstGeom>
          <a:solidFill>
            <a:srgbClr val="CCECFF"/>
          </a:solidFill>
          <a:ln>
            <a:solidFill>
              <a:schemeClr val="tx1"/>
            </a:solidFill>
            <a:prstDash val="sysDot"/>
          </a:ln>
        </p:spPr>
        <p:txBody>
          <a:bodyPr wrap="square">
            <a:spAutoFit/>
          </a:bodyPr>
          <a:lstStyle/>
          <a:p>
            <a:pPr eaLnBrk="1" hangingPunct="1">
              <a:defRPr/>
            </a:pPr>
            <a:r>
              <a:rPr lang="ja-JP" altLang="en-US" sz="3200" dirty="0" smtClean="0"/>
              <a:t>動詞・助詞それぞれの条件を満たす語を想起する</a:t>
            </a:r>
            <a:endParaRPr lang="ja-JP" altLang="en-US" sz="3200" dirty="0">
              <a:ea typeface="ＭＳ Ｐゴシック" pitchFamily="50" charset="-128"/>
            </a:endParaRPr>
          </a:p>
        </p:txBody>
      </p:sp>
      <p:grpSp>
        <p:nvGrpSpPr>
          <p:cNvPr id="22" name="グループ化 33"/>
          <p:cNvGrpSpPr>
            <a:grpSpLocks/>
          </p:cNvGrpSpPr>
          <p:nvPr/>
        </p:nvGrpSpPr>
        <p:grpSpPr bwMode="auto">
          <a:xfrm>
            <a:off x="8388846" y="4966184"/>
            <a:ext cx="620307" cy="864096"/>
            <a:chOff x="7523163" y="1144571"/>
            <a:chExt cx="1225550" cy="2376487"/>
          </a:xfrm>
        </p:grpSpPr>
        <p:sp>
          <p:nvSpPr>
            <p:cNvPr id="24"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6"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28"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29"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30"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31" name="Oval 33"/>
            <p:cNvSpPr>
              <a:spLocks noChangeArrowheads="1"/>
            </p:cNvSpPr>
            <p:nvPr/>
          </p:nvSpPr>
          <p:spPr bwMode="auto">
            <a:xfrm>
              <a:off x="7667625" y="1863708"/>
              <a:ext cx="504825" cy="504825"/>
            </a:xfrm>
            <a:prstGeom prst="ellipse">
              <a:avLst/>
            </a:prstGeom>
            <a:noFill/>
            <a:ln w="19050">
              <a:solidFill>
                <a:schemeClr val="tx1"/>
              </a:solidFill>
              <a:round/>
              <a:headEnd/>
              <a:tailEnd/>
            </a:ln>
          </p:spPr>
          <p:txBody>
            <a:bodyPr wrap="none" anchor="ctr"/>
            <a:lstStyle/>
            <a:p>
              <a:endParaRPr lang="ja-JP" altLang="en-US">
                <a:latin typeface="Calibri" pitchFamily="34" charset="0"/>
              </a:endParaRPr>
            </a:p>
          </p:txBody>
        </p:sp>
        <p:sp>
          <p:nvSpPr>
            <p:cNvPr id="32"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33" name="四角形吹き出し 32"/>
          <p:cNvSpPr/>
          <p:nvPr/>
        </p:nvSpPr>
        <p:spPr>
          <a:xfrm>
            <a:off x="7342918" y="3928530"/>
            <a:ext cx="1666235" cy="831781"/>
          </a:xfrm>
          <a:prstGeom prst="wedgeRectCallout">
            <a:avLst>
              <a:gd name="adj1" fmla="val 20709"/>
              <a:gd name="adj2" fmla="val 80105"/>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accent4"/>
                </a:solidFill>
              </a:rPr>
              <a:t>どんな</a:t>
            </a:r>
            <a:r>
              <a:rPr lang="ja-JP" altLang="en-US" sz="2400" dirty="0">
                <a:solidFill>
                  <a:schemeClr val="accent4"/>
                </a:solidFill>
              </a:rPr>
              <a:t>音</a:t>
            </a:r>
            <a:r>
              <a:rPr lang="ja-JP" altLang="en-US" sz="2400" dirty="0" smtClean="0">
                <a:solidFill>
                  <a:schemeClr val="accent4"/>
                </a:solidFill>
              </a:rPr>
              <a:t>が</a:t>
            </a:r>
            <a:endParaRPr lang="en-US" altLang="ja-JP" sz="2400" dirty="0" smtClean="0">
              <a:solidFill>
                <a:schemeClr val="accent4"/>
              </a:solidFill>
            </a:endParaRPr>
          </a:p>
          <a:p>
            <a:r>
              <a:rPr lang="ja-JP" altLang="en-US" sz="2400" dirty="0" smtClean="0">
                <a:solidFill>
                  <a:schemeClr val="accent4"/>
                </a:solidFill>
              </a:rPr>
              <a:t>するかな～</a:t>
            </a:r>
            <a:endParaRPr kumimoji="1" lang="ja-JP" altLang="en-US" sz="28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dissolve">
                                      <p:cBhvr>
                                        <p:cTn id="7" dur="500"/>
                                        <p:tgtEl>
                                          <p:spTgt spid="1075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dissolve">
                                      <p:cBhvr>
                                        <p:cTn id="57" dur="500"/>
                                        <p:tgtEl>
                                          <p:spTgt spid="33"/>
                                        </p:tgtEl>
                                      </p:cBhvr>
                                    </p:animEffect>
                                  </p:childTnLst>
                                </p:cTn>
                              </p:par>
                              <p:par>
                                <p:cTn id="58" presetID="9"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dissolv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dissolve">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7524" grpId="0" animBg="1"/>
      <p:bldP spid="8" grpId="0" animBg="1"/>
      <p:bldP spid="9" grpId="0" animBg="1"/>
      <p:bldP spid="9" grpId="1" animBg="1"/>
      <p:bldP spid="11" grpId="0" animBg="1"/>
      <p:bldP spid="14" grpId="0" animBg="1"/>
      <p:bldP spid="15" grpId="0"/>
      <p:bldP spid="16" grpId="0"/>
      <p:bldP spid="18" grpId="0"/>
      <p:bldP spid="17" grpId="0" animBg="1"/>
      <p:bldP spid="3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1"/>
          <p:cNvGraphicFramePr>
            <a:graphicFrameLocks noChangeAspect="1"/>
          </p:cNvGraphicFramePr>
          <p:nvPr/>
        </p:nvGraphicFramePr>
        <p:xfrm>
          <a:off x="4283968" y="260648"/>
          <a:ext cx="4680520" cy="6311900"/>
        </p:xfrm>
        <a:graphic>
          <a:graphicData uri="http://schemas.openxmlformats.org/presentationml/2006/ole">
            <mc:AlternateContent xmlns:mc="http://schemas.openxmlformats.org/markup-compatibility/2006">
              <mc:Choice xmlns:v="urn:schemas-microsoft-com:vml" Requires="v">
                <p:oleObj spid="_x0000_s17422" name="Acrobat Document" r:id="rId3" imgW="3931866" imgH="5554926" progId="AcroExch.Document.7">
                  <p:link updateAutomatic="1"/>
                </p:oleObj>
              </mc:Choice>
              <mc:Fallback>
                <p:oleObj name="Acrobat Document" r:id="rId3" imgW="3931866" imgH="5554926" progId="AcroExch.Document.7">
                  <p:link updateAutomatic="1"/>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60648"/>
                        <a:ext cx="4680520" cy="6311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5"/>
          <p:cNvSpPr txBox="1">
            <a:spLocks noChangeArrowheads="1"/>
          </p:cNvSpPr>
          <p:nvPr/>
        </p:nvSpPr>
        <p:spPr bwMode="auto">
          <a:xfrm>
            <a:off x="6372200" y="1125538"/>
            <a:ext cx="1439888" cy="584200"/>
          </a:xfrm>
          <a:prstGeom prst="rect">
            <a:avLst/>
          </a:prstGeom>
          <a:noFill/>
          <a:ln w="9525">
            <a:noFill/>
            <a:miter lim="800000"/>
            <a:headEnd/>
            <a:tailEnd/>
          </a:ln>
        </p:spPr>
        <p:txBody>
          <a:bodyPr wrap="square">
            <a:spAutoFit/>
          </a:bodyPr>
          <a:lstStyle/>
          <a:p>
            <a:pPr>
              <a:spcBef>
                <a:spcPct val="50000"/>
              </a:spcBef>
            </a:pPr>
            <a:r>
              <a:rPr lang="ja-JP" altLang="en-US" dirty="0">
                <a:solidFill>
                  <a:srgbClr val="000099"/>
                </a:solidFill>
              </a:rPr>
              <a:t>　</a:t>
            </a:r>
            <a:r>
              <a:rPr lang="ja-JP" altLang="en-US" sz="3200" dirty="0" err="1">
                <a:solidFill>
                  <a:schemeClr val="accent4"/>
                </a:solidFill>
              </a:rPr>
              <a:t>ばす</a:t>
            </a:r>
            <a:endParaRPr lang="ja-JP" altLang="en-US" dirty="0">
              <a:solidFill>
                <a:schemeClr val="accent4"/>
              </a:solidFill>
            </a:endParaRPr>
          </a:p>
        </p:txBody>
      </p:sp>
      <p:sp>
        <p:nvSpPr>
          <p:cNvPr id="1029" name="Text Box 6"/>
          <p:cNvSpPr txBox="1">
            <a:spLocks noChangeArrowheads="1"/>
          </p:cNvSpPr>
          <p:nvPr/>
        </p:nvSpPr>
        <p:spPr bwMode="auto">
          <a:xfrm>
            <a:off x="8028384" y="1124744"/>
            <a:ext cx="432991" cy="584775"/>
          </a:xfrm>
          <a:prstGeom prst="rect">
            <a:avLst/>
          </a:prstGeom>
          <a:noFill/>
          <a:ln w="9525">
            <a:noFill/>
            <a:miter lim="800000"/>
            <a:headEnd/>
            <a:tailEnd/>
          </a:ln>
        </p:spPr>
        <p:txBody>
          <a:bodyPr wrap="square">
            <a:spAutoFit/>
          </a:bodyPr>
          <a:lstStyle/>
          <a:p>
            <a:pPr>
              <a:spcBef>
                <a:spcPct val="50000"/>
              </a:spcBef>
            </a:pPr>
            <a:r>
              <a:rPr lang="ja-JP" altLang="en-US" sz="3200" dirty="0">
                <a:solidFill>
                  <a:schemeClr val="accent4"/>
                </a:solidFill>
              </a:rPr>
              <a:t>に</a:t>
            </a:r>
          </a:p>
        </p:txBody>
      </p:sp>
      <p:sp>
        <p:nvSpPr>
          <p:cNvPr id="1030" name="Text Box 7"/>
          <p:cNvSpPr txBox="1">
            <a:spLocks noChangeArrowheads="1"/>
          </p:cNvSpPr>
          <p:nvPr/>
        </p:nvSpPr>
        <p:spPr bwMode="auto">
          <a:xfrm>
            <a:off x="6372225" y="2349500"/>
            <a:ext cx="1511300" cy="584200"/>
          </a:xfrm>
          <a:prstGeom prst="rect">
            <a:avLst/>
          </a:prstGeom>
          <a:noFill/>
          <a:ln w="9525">
            <a:noFill/>
            <a:miter lim="800000"/>
            <a:headEnd/>
            <a:tailEnd/>
          </a:ln>
        </p:spPr>
        <p:txBody>
          <a:bodyPr>
            <a:spAutoFit/>
          </a:bodyPr>
          <a:lstStyle/>
          <a:p>
            <a:pPr>
              <a:spcBef>
                <a:spcPct val="50000"/>
              </a:spcBef>
            </a:pPr>
            <a:r>
              <a:rPr lang="ja-JP" altLang="en-US" dirty="0">
                <a:solidFill>
                  <a:srgbClr val="000099"/>
                </a:solidFill>
              </a:rPr>
              <a:t>　</a:t>
            </a:r>
            <a:r>
              <a:rPr lang="ja-JP" altLang="en-US" sz="3200" dirty="0" err="1">
                <a:solidFill>
                  <a:schemeClr val="accent4"/>
                </a:solidFill>
              </a:rPr>
              <a:t>ふね</a:t>
            </a:r>
            <a:endParaRPr lang="ja-JP" altLang="en-US" sz="1600" dirty="0">
              <a:solidFill>
                <a:schemeClr val="accent4"/>
              </a:solidFill>
            </a:endParaRPr>
          </a:p>
        </p:txBody>
      </p:sp>
      <p:sp>
        <p:nvSpPr>
          <p:cNvPr id="1031" name="Text Box 8"/>
          <p:cNvSpPr txBox="1">
            <a:spLocks noChangeArrowheads="1"/>
          </p:cNvSpPr>
          <p:nvPr/>
        </p:nvSpPr>
        <p:spPr bwMode="auto">
          <a:xfrm>
            <a:off x="6372225" y="3573016"/>
            <a:ext cx="1743075" cy="584775"/>
          </a:xfrm>
          <a:prstGeom prst="rect">
            <a:avLst/>
          </a:prstGeom>
          <a:noFill/>
          <a:ln w="9525">
            <a:noFill/>
            <a:miter lim="800000"/>
            <a:headEnd/>
            <a:tailEnd/>
          </a:ln>
        </p:spPr>
        <p:txBody>
          <a:bodyPr wrap="square">
            <a:spAutoFit/>
          </a:bodyPr>
          <a:lstStyle/>
          <a:p>
            <a:pPr>
              <a:spcBef>
                <a:spcPct val="50000"/>
              </a:spcBef>
            </a:pPr>
            <a:r>
              <a:rPr lang="ja-JP" altLang="en-US" sz="3200" dirty="0" err="1">
                <a:solidFill>
                  <a:schemeClr val="tx2"/>
                </a:solidFill>
              </a:rPr>
              <a:t>ひこ</a:t>
            </a:r>
            <a:r>
              <a:rPr lang="ja-JP" altLang="en-US" sz="3200" dirty="0">
                <a:solidFill>
                  <a:schemeClr val="tx2"/>
                </a:solidFill>
              </a:rPr>
              <a:t>うき</a:t>
            </a:r>
          </a:p>
        </p:txBody>
      </p:sp>
      <p:sp>
        <p:nvSpPr>
          <p:cNvPr id="1032" name="Text Box 9"/>
          <p:cNvSpPr txBox="1">
            <a:spLocks noChangeArrowheads="1"/>
          </p:cNvSpPr>
          <p:nvPr/>
        </p:nvSpPr>
        <p:spPr bwMode="auto">
          <a:xfrm>
            <a:off x="8028384" y="2349500"/>
            <a:ext cx="432991" cy="584200"/>
          </a:xfrm>
          <a:prstGeom prst="rect">
            <a:avLst/>
          </a:prstGeom>
          <a:noFill/>
          <a:ln w="9525">
            <a:noFill/>
            <a:miter lim="800000"/>
            <a:headEnd/>
            <a:tailEnd/>
          </a:ln>
        </p:spPr>
        <p:txBody>
          <a:bodyPr wrap="square">
            <a:spAutoFit/>
          </a:bodyPr>
          <a:lstStyle/>
          <a:p>
            <a:pPr>
              <a:spcBef>
                <a:spcPct val="50000"/>
              </a:spcBef>
            </a:pPr>
            <a:r>
              <a:rPr lang="ja-JP" altLang="en-US" sz="3200" dirty="0">
                <a:solidFill>
                  <a:schemeClr val="accent4"/>
                </a:solidFill>
              </a:rPr>
              <a:t>に</a:t>
            </a:r>
          </a:p>
        </p:txBody>
      </p:sp>
      <p:sp>
        <p:nvSpPr>
          <p:cNvPr id="1033" name="Text Box 10"/>
          <p:cNvSpPr txBox="1">
            <a:spLocks noChangeArrowheads="1"/>
          </p:cNvSpPr>
          <p:nvPr/>
        </p:nvSpPr>
        <p:spPr bwMode="auto">
          <a:xfrm>
            <a:off x="8027988" y="3573463"/>
            <a:ext cx="504825" cy="584200"/>
          </a:xfrm>
          <a:prstGeom prst="rect">
            <a:avLst/>
          </a:prstGeom>
          <a:noFill/>
          <a:ln w="9525">
            <a:noFill/>
            <a:miter lim="800000"/>
            <a:headEnd/>
            <a:tailEnd/>
          </a:ln>
        </p:spPr>
        <p:txBody>
          <a:bodyPr>
            <a:spAutoFit/>
          </a:bodyPr>
          <a:lstStyle/>
          <a:p>
            <a:pPr>
              <a:spcBef>
                <a:spcPct val="50000"/>
              </a:spcBef>
            </a:pPr>
            <a:r>
              <a:rPr lang="ja-JP" altLang="en-US" sz="3200" dirty="0">
                <a:solidFill>
                  <a:schemeClr val="tx2"/>
                </a:solidFill>
              </a:rPr>
              <a:t>に</a:t>
            </a:r>
          </a:p>
        </p:txBody>
      </p:sp>
      <p:pic>
        <p:nvPicPr>
          <p:cNvPr id="1027" name="Picture 3"/>
          <p:cNvPicPr>
            <a:picLocks noChangeAspect="1" noChangeArrowheads="1"/>
          </p:cNvPicPr>
          <p:nvPr/>
        </p:nvPicPr>
        <p:blipFill>
          <a:blip r:embed="rId5" cstate="print"/>
          <a:srcRect/>
          <a:stretch>
            <a:fillRect/>
          </a:stretch>
        </p:blipFill>
        <p:spPr bwMode="auto">
          <a:xfrm>
            <a:off x="1043608" y="1988840"/>
            <a:ext cx="2460274" cy="3168352"/>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13" name="テキスト ボックス 12"/>
          <p:cNvSpPr txBox="1"/>
          <p:nvPr/>
        </p:nvSpPr>
        <p:spPr>
          <a:xfrm>
            <a:off x="0" y="188640"/>
            <a:ext cx="4211960" cy="646331"/>
          </a:xfrm>
          <a:prstGeom prst="rect">
            <a:avLst/>
          </a:prstGeom>
          <a:solidFill>
            <a:srgbClr val="FFCC99"/>
          </a:solidFill>
          <a:effectLst>
            <a:softEdge rad="63500"/>
          </a:effectLst>
        </p:spPr>
        <p:txBody>
          <a:bodyPr wrap="square">
            <a:spAutoFit/>
          </a:bodyPr>
          <a:lstStyle/>
          <a:p>
            <a:pPr eaLnBrk="1" hangingPunct="1">
              <a:defRPr/>
            </a:pPr>
            <a:r>
              <a:rPr lang="en-US" altLang="ja-JP" sz="3600" dirty="0" smtClean="0">
                <a:ea typeface="ＭＳ Ｐゴシック" pitchFamily="50" charset="-128"/>
              </a:rPr>
              <a:t>100</a:t>
            </a:r>
            <a:r>
              <a:rPr lang="ja-JP" altLang="en-US" sz="3600" dirty="0" smtClean="0">
                <a:ea typeface="ＭＳ Ｐゴシック" pitchFamily="50" charset="-128"/>
              </a:rPr>
              <a:t>枚プリント</a:t>
            </a:r>
            <a:r>
              <a:rPr lang="ja-JP" altLang="en-US" sz="3600" dirty="0" smtClean="0"/>
              <a:t>第９集</a:t>
            </a:r>
            <a:endParaRPr lang="ja-JP" altLang="en-US" sz="3600" dirty="0">
              <a:ea typeface="ＭＳ Ｐゴシック" pitchFamily="50" charset="-128"/>
            </a:endParaRPr>
          </a:p>
        </p:txBody>
      </p:sp>
      <p:sp>
        <p:nvSpPr>
          <p:cNvPr id="14" name="テキスト ボックス 2"/>
          <p:cNvSpPr txBox="1">
            <a:spLocks noChangeArrowheads="1"/>
          </p:cNvSpPr>
          <p:nvPr/>
        </p:nvSpPr>
        <p:spPr bwMode="auto">
          <a:xfrm>
            <a:off x="179512" y="908720"/>
            <a:ext cx="4032448" cy="769441"/>
          </a:xfrm>
          <a:prstGeom prst="rect">
            <a:avLst/>
          </a:prstGeom>
          <a:solidFill>
            <a:srgbClr val="FFFF66"/>
          </a:solidFill>
          <a:ln w="28575">
            <a:noFill/>
            <a:miter lim="800000"/>
            <a:headEnd/>
            <a:tailEnd/>
          </a:ln>
          <a:effectLst>
            <a:glow rad="139700">
              <a:schemeClr val="accent2">
                <a:satMod val="175000"/>
                <a:alpha val="40000"/>
              </a:schemeClr>
            </a:glow>
          </a:effectLst>
        </p:spPr>
        <p:txBody>
          <a:bodyPr wrap="square">
            <a:spAutoFit/>
          </a:bodyPr>
          <a:lstStyle/>
          <a:p>
            <a:pPr eaLnBrk="1" hangingPunct="1"/>
            <a:r>
              <a:rPr lang="ja-JP" altLang="en-US" sz="4400" dirty="0" smtClean="0">
                <a:solidFill>
                  <a:schemeClr val="accent4"/>
                </a:solidFill>
              </a:rPr>
              <a:t>連語練習ワーク</a:t>
            </a:r>
            <a:endParaRPr lang="ja-JP" altLang="en-US" sz="3600" dirty="0">
              <a:solidFill>
                <a:schemeClr val="accent4"/>
              </a:solidFill>
            </a:endParaRPr>
          </a:p>
        </p:txBody>
      </p:sp>
      <p:sp>
        <p:nvSpPr>
          <p:cNvPr id="15" name="Text Box 8"/>
          <p:cNvSpPr txBox="1">
            <a:spLocks noChangeArrowheads="1"/>
          </p:cNvSpPr>
          <p:nvPr/>
        </p:nvSpPr>
        <p:spPr bwMode="auto">
          <a:xfrm>
            <a:off x="6300192" y="5013176"/>
            <a:ext cx="1743075" cy="584200"/>
          </a:xfrm>
          <a:prstGeom prst="rect">
            <a:avLst/>
          </a:prstGeom>
          <a:noFill/>
          <a:ln w="9525">
            <a:noFill/>
            <a:miter lim="800000"/>
            <a:headEnd/>
            <a:tailEnd/>
          </a:ln>
        </p:spPr>
        <p:txBody>
          <a:bodyPr>
            <a:spAutoFit/>
          </a:bodyPr>
          <a:lstStyle/>
          <a:p>
            <a:pPr>
              <a:spcBef>
                <a:spcPct val="50000"/>
              </a:spcBef>
            </a:pPr>
            <a:r>
              <a:rPr lang="ja-JP" altLang="en-US" sz="3200" dirty="0" smtClean="0">
                <a:solidFill>
                  <a:srgbClr val="000099"/>
                </a:solidFill>
              </a:rPr>
              <a:t>　</a:t>
            </a:r>
            <a:r>
              <a:rPr lang="ja-JP" altLang="en-US" sz="3200" dirty="0" smtClean="0">
                <a:solidFill>
                  <a:srgbClr val="C00000"/>
                </a:solidFill>
              </a:rPr>
              <a:t>くるま</a:t>
            </a:r>
            <a:endParaRPr lang="ja-JP" altLang="en-US" sz="3200" dirty="0">
              <a:solidFill>
                <a:srgbClr val="C00000"/>
              </a:solidFill>
            </a:endParaRPr>
          </a:p>
        </p:txBody>
      </p:sp>
      <p:sp>
        <p:nvSpPr>
          <p:cNvPr id="16" name="Text Box 10"/>
          <p:cNvSpPr txBox="1">
            <a:spLocks noChangeArrowheads="1"/>
          </p:cNvSpPr>
          <p:nvPr/>
        </p:nvSpPr>
        <p:spPr bwMode="auto">
          <a:xfrm>
            <a:off x="8028384" y="5013176"/>
            <a:ext cx="504825" cy="584200"/>
          </a:xfrm>
          <a:prstGeom prst="rect">
            <a:avLst/>
          </a:prstGeom>
          <a:noFill/>
          <a:ln w="9525">
            <a:noFill/>
            <a:miter lim="800000"/>
            <a:headEnd/>
            <a:tailEnd/>
          </a:ln>
        </p:spPr>
        <p:txBody>
          <a:bodyPr>
            <a:spAutoFit/>
          </a:bodyPr>
          <a:lstStyle/>
          <a:p>
            <a:pPr>
              <a:spcBef>
                <a:spcPct val="50000"/>
              </a:spcBef>
            </a:pPr>
            <a:r>
              <a:rPr lang="ja-JP" altLang="en-US" sz="3200" dirty="0">
                <a:solidFill>
                  <a:schemeClr val="tx2"/>
                </a:solidFill>
              </a:rPr>
              <a:t>に</a:t>
            </a:r>
          </a:p>
        </p:txBody>
      </p:sp>
      <p:grpSp>
        <p:nvGrpSpPr>
          <p:cNvPr id="2" name="グループ化 25"/>
          <p:cNvGrpSpPr/>
          <p:nvPr/>
        </p:nvGrpSpPr>
        <p:grpSpPr>
          <a:xfrm>
            <a:off x="4644009" y="4797152"/>
            <a:ext cx="1296144" cy="826889"/>
            <a:chOff x="4644009" y="4797152"/>
            <a:chExt cx="1296144" cy="826889"/>
          </a:xfrm>
        </p:grpSpPr>
        <p:sp>
          <p:nvSpPr>
            <p:cNvPr id="22" name="フリーフォーム 21"/>
            <p:cNvSpPr/>
            <p:nvPr/>
          </p:nvSpPr>
          <p:spPr>
            <a:xfrm>
              <a:off x="4644009" y="4797152"/>
              <a:ext cx="1296144" cy="703776"/>
            </a:xfrm>
            <a:custGeom>
              <a:avLst/>
              <a:gdLst>
                <a:gd name="connsiteX0" fmla="*/ 177800 w 1334885"/>
                <a:gd name="connsiteY0" fmla="*/ 735144 h 775784"/>
                <a:gd name="connsiteX1" fmla="*/ 162560 w 1334885"/>
                <a:gd name="connsiteY1" fmla="*/ 491304 h 775784"/>
                <a:gd name="connsiteX2" fmla="*/ 254000 w 1334885"/>
                <a:gd name="connsiteY2" fmla="*/ 460824 h 775784"/>
                <a:gd name="connsiteX3" fmla="*/ 497840 w 1334885"/>
                <a:gd name="connsiteY3" fmla="*/ 430344 h 775784"/>
                <a:gd name="connsiteX4" fmla="*/ 528320 w 1334885"/>
                <a:gd name="connsiteY4" fmla="*/ 323664 h 775784"/>
                <a:gd name="connsiteX5" fmla="*/ 543560 w 1334885"/>
                <a:gd name="connsiteY5" fmla="*/ 95064 h 775784"/>
                <a:gd name="connsiteX6" fmla="*/ 558800 w 1334885"/>
                <a:gd name="connsiteY6" fmla="*/ 49344 h 775784"/>
                <a:gd name="connsiteX7" fmla="*/ 604520 w 1334885"/>
                <a:gd name="connsiteY7" fmla="*/ 34104 h 775784"/>
                <a:gd name="connsiteX8" fmla="*/ 726440 w 1334885"/>
                <a:gd name="connsiteY8" fmla="*/ 18864 h 775784"/>
                <a:gd name="connsiteX9" fmla="*/ 817880 w 1334885"/>
                <a:gd name="connsiteY9" fmla="*/ 3624 h 775784"/>
                <a:gd name="connsiteX10" fmla="*/ 1259840 w 1334885"/>
                <a:gd name="connsiteY10" fmla="*/ 18864 h 775784"/>
                <a:gd name="connsiteX11" fmla="*/ 1290320 w 1334885"/>
                <a:gd name="connsiteY11" fmla="*/ 64584 h 775784"/>
                <a:gd name="connsiteX12" fmla="*/ 1320800 w 1334885"/>
                <a:gd name="connsiteY12" fmla="*/ 156024 h 775784"/>
                <a:gd name="connsiteX13" fmla="*/ 1305560 w 1334885"/>
                <a:gd name="connsiteY13" fmla="*/ 719904 h 775784"/>
                <a:gd name="connsiteX14" fmla="*/ 1229360 w 1334885"/>
                <a:gd name="connsiteY14" fmla="*/ 735144 h 775784"/>
                <a:gd name="connsiteX15" fmla="*/ 177800 w 1334885"/>
                <a:gd name="connsiteY15" fmla="*/ 735144 h 77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4885" h="775784">
                  <a:moveTo>
                    <a:pt x="177800" y="735144"/>
                  </a:moveTo>
                  <a:cubicBezTo>
                    <a:pt x="0" y="694504"/>
                    <a:pt x="140763" y="569772"/>
                    <a:pt x="162560" y="491304"/>
                  </a:cubicBezTo>
                  <a:cubicBezTo>
                    <a:pt x="171159" y="460347"/>
                    <a:pt x="222119" y="464809"/>
                    <a:pt x="254000" y="460824"/>
                  </a:cubicBezTo>
                  <a:lnTo>
                    <a:pt x="497840" y="430344"/>
                  </a:lnTo>
                  <a:cubicBezTo>
                    <a:pt x="507285" y="402010"/>
                    <a:pt x="525376" y="351632"/>
                    <a:pt x="528320" y="323664"/>
                  </a:cubicBezTo>
                  <a:cubicBezTo>
                    <a:pt x="536315" y="247714"/>
                    <a:pt x="535126" y="170966"/>
                    <a:pt x="543560" y="95064"/>
                  </a:cubicBezTo>
                  <a:cubicBezTo>
                    <a:pt x="545334" y="79098"/>
                    <a:pt x="547441" y="60703"/>
                    <a:pt x="558800" y="49344"/>
                  </a:cubicBezTo>
                  <a:cubicBezTo>
                    <a:pt x="570159" y="37985"/>
                    <a:pt x="588715" y="36978"/>
                    <a:pt x="604520" y="34104"/>
                  </a:cubicBezTo>
                  <a:cubicBezTo>
                    <a:pt x="644816" y="26778"/>
                    <a:pt x="685895" y="24656"/>
                    <a:pt x="726440" y="18864"/>
                  </a:cubicBezTo>
                  <a:cubicBezTo>
                    <a:pt x="757030" y="14494"/>
                    <a:pt x="787400" y="8704"/>
                    <a:pt x="817880" y="3624"/>
                  </a:cubicBezTo>
                  <a:cubicBezTo>
                    <a:pt x="965200" y="8704"/>
                    <a:pt x="1113644" y="0"/>
                    <a:pt x="1259840" y="18864"/>
                  </a:cubicBezTo>
                  <a:cubicBezTo>
                    <a:pt x="1278006" y="21208"/>
                    <a:pt x="1282881" y="47846"/>
                    <a:pt x="1290320" y="64584"/>
                  </a:cubicBezTo>
                  <a:cubicBezTo>
                    <a:pt x="1303369" y="93944"/>
                    <a:pt x="1320800" y="156024"/>
                    <a:pt x="1320800" y="156024"/>
                  </a:cubicBezTo>
                  <a:cubicBezTo>
                    <a:pt x="1315720" y="343984"/>
                    <a:pt x="1334885" y="534176"/>
                    <a:pt x="1305560" y="719904"/>
                  </a:cubicBezTo>
                  <a:cubicBezTo>
                    <a:pt x="1301520" y="745490"/>
                    <a:pt x="1255263" y="735144"/>
                    <a:pt x="1229360" y="735144"/>
                  </a:cubicBezTo>
                  <a:cubicBezTo>
                    <a:pt x="185961" y="735144"/>
                    <a:pt x="355600" y="775784"/>
                    <a:pt x="177800" y="735144"/>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4983480" y="5486400"/>
              <a:ext cx="304800" cy="137641"/>
            </a:xfrm>
            <a:custGeom>
              <a:avLst/>
              <a:gdLst>
                <a:gd name="connsiteX0" fmla="*/ 0 w 304800"/>
                <a:gd name="connsiteY0" fmla="*/ 0 h 137641"/>
                <a:gd name="connsiteX1" fmla="*/ 15240 w 304800"/>
                <a:gd name="connsiteY1" fmla="*/ 60960 h 137641"/>
                <a:gd name="connsiteX2" fmla="*/ 30480 w 304800"/>
                <a:gd name="connsiteY2" fmla="*/ 106680 h 137641"/>
                <a:gd name="connsiteX3" fmla="*/ 121920 w 304800"/>
                <a:gd name="connsiteY3" fmla="*/ 137160 h 137641"/>
                <a:gd name="connsiteX4" fmla="*/ 259080 w 304800"/>
                <a:gd name="connsiteY4" fmla="*/ 121920 h 137641"/>
                <a:gd name="connsiteX5" fmla="*/ 289560 w 304800"/>
                <a:gd name="connsiteY5" fmla="*/ 76200 h 137641"/>
                <a:gd name="connsiteX6" fmla="*/ 304800 w 304800"/>
                <a:gd name="connsiteY6" fmla="*/ 15240 h 1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37641">
                  <a:moveTo>
                    <a:pt x="0" y="0"/>
                  </a:moveTo>
                  <a:cubicBezTo>
                    <a:pt x="5080" y="20320"/>
                    <a:pt x="9486" y="40821"/>
                    <a:pt x="15240" y="60960"/>
                  </a:cubicBezTo>
                  <a:cubicBezTo>
                    <a:pt x="19653" y="76406"/>
                    <a:pt x="17408" y="97343"/>
                    <a:pt x="30480" y="106680"/>
                  </a:cubicBezTo>
                  <a:cubicBezTo>
                    <a:pt x="56624" y="125354"/>
                    <a:pt x="121920" y="137160"/>
                    <a:pt x="121920" y="137160"/>
                  </a:cubicBezTo>
                  <a:cubicBezTo>
                    <a:pt x="167640" y="132080"/>
                    <a:pt x="215848" y="137641"/>
                    <a:pt x="259080" y="121920"/>
                  </a:cubicBezTo>
                  <a:cubicBezTo>
                    <a:pt x="276293" y="115661"/>
                    <a:pt x="282345" y="93035"/>
                    <a:pt x="289560" y="76200"/>
                  </a:cubicBezTo>
                  <a:cubicBezTo>
                    <a:pt x="297811" y="56948"/>
                    <a:pt x="304800" y="15240"/>
                    <a:pt x="304800" y="1524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a:off x="5508104" y="5445224"/>
              <a:ext cx="288032" cy="144016"/>
            </a:xfrm>
            <a:custGeom>
              <a:avLst/>
              <a:gdLst>
                <a:gd name="connsiteX0" fmla="*/ 0 w 304800"/>
                <a:gd name="connsiteY0" fmla="*/ 0 h 137641"/>
                <a:gd name="connsiteX1" fmla="*/ 15240 w 304800"/>
                <a:gd name="connsiteY1" fmla="*/ 60960 h 137641"/>
                <a:gd name="connsiteX2" fmla="*/ 30480 w 304800"/>
                <a:gd name="connsiteY2" fmla="*/ 106680 h 137641"/>
                <a:gd name="connsiteX3" fmla="*/ 121920 w 304800"/>
                <a:gd name="connsiteY3" fmla="*/ 137160 h 137641"/>
                <a:gd name="connsiteX4" fmla="*/ 259080 w 304800"/>
                <a:gd name="connsiteY4" fmla="*/ 121920 h 137641"/>
                <a:gd name="connsiteX5" fmla="*/ 289560 w 304800"/>
                <a:gd name="connsiteY5" fmla="*/ 76200 h 137641"/>
                <a:gd name="connsiteX6" fmla="*/ 304800 w 304800"/>
                <a:gd name="connsiteY6" fmla="*/ 15240 h 1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37641">
                  <a:moveTo>
                    <a:pt x="0" y="0"/>
                  </a:moveTo>
                  <a:cubicBezTo>
                    <a:pt x="5080" y="20320"/>
                    <a:pt x="9486" y="40821"/>
                    <a:pt x="15240" y="60960"/>
                  </a:cubicBezTo>
                  <a:cubicBezTo>
                    <a:pt x="19653" y="76406"/>
                    <a:pt x="17408" y="97343"/>
                    <a:pt x="30480" y="106680"/>
                  </a:cubicBezTo>
                  <a:cubicBezTo>
                    <a:pt x="56624" y="125354"/>
                    <a:pt x="121920" y="137160"/>
                    <a:pt x="121920" y="137160"/>
                  </a:cubicBezTo>
                  <a:cubicBezTo>
                    <a:pt x="167640" y="132080"/>
                    <a:pt x="215848" y="137641"/>
                    <a:pt x="259080" y="121920"/>
                  </a:cubicBezTo>
                  <a:cubicBezTo>
                    <a:pt x="276293" y="115661"/>
                    <a:pt x="282345" y="93035"/>
                    <a:pt x="289560" y="76200"/>
                  </a:cubicBezTo>
                  <a:cubicBezTo>
                    <a:pt x="297811" y="56948"/>
                    <a:pt x="304800" y="15240"/>
                    <a:pt x="304800" y="1524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a:off x="5192675" y="4876184"/>
              <a:ext cx="687764" cy="449139"/>
            </a:xfrm>
            <a:custGeom>
              <a:avLst/>
              <a:gdLst>
                <a:gd name="connsiteX0" fmla="*/ 49885 w 687764"/>
                <a:gd name="connsiteY0" fmla="*/ 366376 h 449139"/>
                <a:gd name="connsiteX1" fmla="*/ 141325 w 687764"/>
                <a:gd name="connsiteY1" fmla="*/ 46336 h 449139"/>
                <a:gd name="connsiteX2" fmla="*/ 217525 w 687764"/>
                <a:gd name="connsiteY2" fmla="*/ 31096 h 449139"/>
                <a:gd name="connsiteX3" fmla="*/ 263245 w 687764"/>
                <a:gd name="connsiteY3" fmla="*/ 15856 h 449139"/>
                <a:gd name="connsiteX4" fmla="*/ 583285 w 687764"/>
                <a:gd name="connsiteY4" fmla="*/ 31096 h 449139"/>
                <a:gd name="connsiteX5" fmla="*/ 613765 w 687764"/>
                <a:gd name="connsiteY5" fmla="*/ 122536 h 449139"/>
                <a:gd name="connsiteX6" fmla="*/ 629005 w 687764"/>
                <a:gd name="connsiteY6" fmla="*/ 168256 h 449139"/>
                <a:gd name="connsiteX7" fmla="*/ 644245 w 687764"/>
                <a:gd name="connsiteY7" fmla="*/ 213976 h 449139"/>
                <a:gd name="connsiteX8" fmla="*/ 629005 w 687764"/>
                <a:gd name="connsiteY8" fmla="*/ 396856 h 449139"/>
                <a:gd name="connsiteX9" fmla="*/ 65125 w 687764"/>
                <a:gd name="connsiteY9" fmla="*/ 381616 h 449139"/>
                <a:gd name="connsiteX10" fmla="*/ 34645 w 687764"/>
                <a:gd name="connsiteY10" fmla="*/ 335896 h 449139"/>
                <a:gd name="connsiteX11" fmla="*/ 49885 w 687764"/>
                <a:gd name="connsiteY11" fmla="*/ 366376 h 44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764" h="449139">
                  <a:moveTo>
                    <a:pt x="49885" y="366376"/>
                  </a:moveTo>
                  <a:cubicBezTo>
                    <a:pt x="67665" y="318116"/>
                    <a:pt x="0" y="81667"/>
                    <a:pt x="141325" y="46336"/>
                  </a:cubicBezTo>
                  <a:cubicBezTo>
                    <a:pt x="166455" y="40054"/>
                    <a:pt x="192395" y="37378"/>
                    <a:pt x="217525" y="31096"/>
                  </a:cubicBezTo>
                  <a:cubicBezTo>
                    <a:pt x="233110" y="27200"/>
                    <a:pt x="248005" y="20936"/>
                    <a:pt x="263245" y="15856"/>
                  </a:cubicBezTo>
                  <a:cubicBezTo>
                    <a:pt x="369925" y="20936"/>
                    <a:pt x="481111" y="0"/>
                    <a:pt x="583285" y="31096"/>
                  </a:cubicBezTo>
                  <a:cubicBezTo>
                    <a:pt x="614022" y="40451"/>
                    <a:pt x="603605" y="92056"/>
                    <a:pt x="613765" y="122536"/>
                  </a:cubicBezTo>
                  <a:lnTo>
                    <a:pt x="629005" y="168256"/>
                  </a:lnTo>
                  <a:lnTo>
                    <a:pt x="644245" y="213976"/>
                  </a:lnTo>
                  <a:cubicBezTo>
                    <a:pt x="639165" y="274936"/>
                    <a:pt x="687764" y="379847"/>
                    <a:pt x="629005" y="396856"/>
                  </a:cubicBezTo>
                  <a:cubicBezTo>
                    <a:pt x="448391" y="449139"/>
                    <a:pt x="252172" y="400800"/>
                    <a:pt x="65125" y="381616"/>
                  </a:cubicBezTo>
                  <a:cubicBezTo>
                    <a:pt x="46904" y="379747"/>
                    <a:pt x="42836" y="352279"/>
                    <a:pt x="34645" y="335896"/>
                  </a:cubicBezTo>
                  <a:cubicBezTo>
                    <a:pt x="31432" y="329470"/>
                    <a:pt x="32105" y="414636"/>
                    <a:pt x="49885" y="3663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Text Box 10"/>
          <p:cNvSpPr txBox="1">
            <a:spLocks noChangeArrowheads="1"/>
          </p:cNvSpPr>
          <p:nvPr/>
        </p:nvSpPr>
        <p:spPr bwMode="auto">
          <a:xfrm>
            <a:off x="7956376" y="5589240"/>
            <a:ext cx="1008112" cy="584775"/>
          </a:xfrm>
          <a:prstGeom prst="rect">
            <a:avLst/>
          </a:prstGeom>
          <a:noFill/>
          <a:ln w="9525">
            <a:noFill/>
            <a:miter lim="800000"/>
            <a:headEnd/>
            <a:tailEnd/>
          </a:ln>
        </p:spPr>
        <p:txBody>
          <a:bodyPr wrap="square">
            <a:spAutoFit/>
          </a:bodyPr>
          <a:lstStyle/>
          <a:p>
            <a:pPr>
              <a:spcBef>
                <a:spcPct val="50000"/>
              </a:spcBef>
            </a:pPr>
            <a:r>
              <a:rPr lang="ja-JP" altLang="en-US" sz="3200" dirty="0">
                <a:solidFill>
                  <a:schemeClr val="tx2"/>
                </a:solidFill>
              </a:rPr>
              <a:t>のる</a:t>
            </a:r>
          </a:p>
        </p:txBody>
      </p:sp>
      <p:cxnSp>
        <p:nvCxnSpPr>
          <p:cNvPr id="31" name="直線矢印コネクタ 30"/>
          <p:cNvCxnSpPr/>
          <p:nvPr/>
        </p:nvCxnSpPr>
        <p:spPr>
          <a:xfrm>
            <a:off x="6012160" y="5301208"/>
            <a:ext cx="648072"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4572000" y="4581128"/>
            <a:ext cx="4248472" cy="1656184"/>
          </a:xfrm>
          <a:prstGeom prst="roundRect">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51520" y="5517232"/>
            <a:ext cx="4392488" cy="954107"/>
          </a:xfrm>
          <a:prstGeom prst="rect">
            <a:avLst/>
          </a:prstGeom>
          <a:solidFill>
            <a:schemeClr val="accent3">
              <a:lumMod val="95000"/>
            </a:schemeClr>
          </a:solidFill>
          <a:ln>
            <a:solidFill>
              <a:schemeClr val="tx2"/>
            </a:solidFill>
            <a:prstDash val="sysDash"/>
          </a:ln>
        </p:spPr>
        <p:txBody>
          <a:bodyPr wrap="square" rtlCol="0">
            <a:spAutoFit/>
          </a:bodyPr>
          <a:lstStyle/>
          <a:p>
            <a:r>
              <a:rPr kumimoji="1" lang="ja-JP" altLang="en-US" sz="2800" dirty="0" smtClean="0"/>
              <a:t>「（に）乗る」と共起する</a:t>
            </a:r>
            <a:endParaRPr kumimoji="1" lang="en-US" altLang="ja-JP" sz="2800" dirty="0" smtClean="0"/>
          </a:p>
          <a:p>
            <a:r>
              <a:rPr lang="ja-JP" altLang="en-US" sz="2800" dirty="0" smtClean="0"/>
              <a:t>ことば</a:t>
            </a:r>
            <a:r>
              <a:rPr kumimoji="1" lang="ja-JP" altLang="en-US" sz="2800" dirty="0" smtClean="0"/>
              <a:t>を想起して連語を作る</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dissolv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dissolv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dissolve">
                                      <p:cBhvr>
                                        <p:cTn id="27" dur="500"/>
                                        <p:tgtEl>
                                          <p:spTgt spid="103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dissolve">
                                      <p:cBhvr>
                                        <p:cTn id="30" dur="500"/>
                                        <p:tgtEl>
                                          <p:spTgt spid="103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31"/>
                                        </p:tgtEl>
                                        <p:attrNameLst>
                                          <p:attrName>style.visibility</p:attrName>
                                        </p:attrNameLst>
                                      </p:cBhvr>
                                      <p:to>
                                        <p:strVal val="visible"/>
                                      </p:to>
                                    </p:set>
                                    <p:animEffect transition="in" filter="dissolve">
                                      <p:cBhvr>
                                        <p:cTn id="35" dur="500"/>
                                        <p:tgtEl>
                                          <p:spTgt spid="103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33"/>
                                        </p:tgtEl>
                                        <p:attrNameLst>
                                          <p:attrName>style.visibility</p:attrName>
                                        </p:attrNameLst>
                                      </p:cBhvr>
                                      <p:to>
                                        <p:strVal val="visible"/>
                                      </p:to>
                                    </p:set>
                                    <p:animEffect transition="in" filter="dissolve">
                                      <p:cBhvr>
                                        <p:cTn id="38" dur="500"/>
                                        <p:tgtEl>
                                          <p:spTgt spid="103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dissolv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dissolve">
                                      <p:cBhvr>
                                        <p:cTn id="53" dur="500"/>
                                        <p:tgtEl>
                                          <p:spTgt spid="3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dissolv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p:bldP spid="1030" grpId="0"/>
      <p:bldP spid="1031" grpId="0"/>
      <p:bldP spid="1032" grpId="0"/>
      <p:bldP spid="1033" grpId="0"/>
      <p:bldP spid="15" grpId="0"/>
      <p:bldP spid="16" grpId="0"/>
      <p:bldP spid="26" grpId="0"/>
      <p:bldP spid="42"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 字 31"/>
          <p:cNvSpPr/>
          <p:nvPr/>
        </p:nvSpPr>
        <p:spPr>
          <a:xfrm rot="10800000" flipH="1">
            <a:off x="683568" y="1052736"/>
            <a:ext cx="8136904" cy="4392488"/>
          </a:xfrm>
          <a:prstGeom prst="corner">
            <a:avLst>
              <a:gd name="adj1" fmla="val 48824"/>
              <a:gd name="adj2" fmla="val 135710"/>
            </a:avLst>
          </a:prstGeom>
          <a:solidFill>
            <a:srgbClr val="FFCCFF"/>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L 字 30"/>
          <p:cNvSpPr/>
          <p:nvPr/>
        </p:nvSpPr>
        <p:spPr>
          <a:xfrm flipH="1">
            <a:off x="4716016" y="2852936"/>
            <a:ext cx="4104456" cy="2592288"/>
          </a:xfrm>
          <a:prstGeom prst="corner">
            <a:avLst>
              <a:gd name="adj1" fmla="val 50000"/>
              <a:gd name="adj2" fmla="val 158112"/>
            </a:avLst>
          </a:prstGeom>
          <a:solidFill>
            <a:srgbClr val="CCFF99"/>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H="1">
            <a:off x="3491880" y="2492896"/>
            <a:ext cx="936104" cy="7920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4499992" y="1772816"/>
            <a:ext cx="0" cy="35961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339752" y="188640"/>
            <a:ext cx="4248472" cy="584775"/>
          </a:xfrm>
          <a:prstGeom prst="rect">
            <a:avLst/>
          </a:prstGeom>
          <a:solidFill>
            <a:schemeClr val="accent3">
              <a:lumMod val="95000"/>
            </a:schemeClr>
          </a:solidFill>
          <a:ln>
            <a:noFill/>
          </a:ln>
          <a:effectLst>
            <a:glow rad="101600">
              <a:schemeClr val="accent2">
                <a:satMod val="175000"/>
                <a:alpha val="40000"/>
              </a:schemeClr>
            </a:glow>
          </a:effectLst>
        </p:spPr>
        <p:txBody>
          <a:bodyPr>
            <a:spAutoFit/>
          </a:bodyPr>
          <a:lstStyle/>
          <a:p>
            <a:pPr>
              <a:defRPr/>
            </a:pPr>
            <a:r>
              <a:rPr lang="ja-JP" altLang="en-US" sz="3200" dirty="0"/>
              <a:t>今回のお話しの流れ図</a:t>
            </a:r>
          </a:p>
        </p:txBody>
      </p:sp>
      <p:sp>
        <p:nvSpPr>
          <p:cNvPr id="9222" name="テキスト ボックス 4"/>
          <p:cNvSpPr txBox="1">
            <a:spLocks noChangeArrowheads="1"/>
          </p:cNvSpPr>
          <p:nvPr/>
        </p:nvSpPr>
        <p:spPr bwMode="auto">
          <a:xfrm>
            <a:off x="1763688" y="1196752"/>
            <a:ext cx="5831929" cy="584200"/>
          </a:xfrm>
          <a:prstGeom prst="rect">
            <a:avLst/>
          </a:prstGeom>
          <a:solidFill>
            <a:srgbClr val="FFCC66"/>
          </a:solidFill>
          <a:ln w="9525">
            <a:solidFill>
              <a:schemeClr val="tx2"/>
            </a:solidFill>
            <a:miter lim="800000"/>
            <a:headEnd/>
            <a:tailEnd/>
          </a:ln>
        </p:spPr>
        <p:txBody>
          <a:bodyPr wrap="square">
            <a:spAutoFit/>
          </a:bodyPr>
          <a:lstStyle/>
          <a:p>
            <a:r>
              <a:rPr lang="ja-JP" altLang="en-US" sz="3200" dirty="0"/>
              <a:t>　　日本語の</a:t>
            </a:r>
            <a:r>
              <a:rPr lang="ja-JP" altLang="en-US" sz="3200" dirty="0" smtClean="0"/>
              <a:t>動詞の</a:t>
            </a:r>
            <a:r>
              <a:rPr lang="ja-JP" altLang="en-US" sz="3200" dirty="0"/>
              <a:t>基礎知識</a:t>
            </a:r>
          </a:p>
        </p:txBody>
      </p:sp>
      <p:sp>
        <p:nvSpPr>
          <p:cNvPr id="6" name="テキスト ボックス 5"/>
          <p:cNvSpPr txBox="1"/>
          <p:nvPr/>
        </p:nvSpPr>
        <p:spPr>
          <a:xfrm>
            <a:off x="1259632" y="3284984"/>
            <a:ext cx="3240360" cy="584775"/>
          </a:xfrm>
          <a:prstGeom prst="rect">
            <a:avLst/>
          </a:prstGeom>
          <a:solidFill>
            <a:srgbClr val="FFFF99"/>
          </a:solidFill>
          <a:ln>
            <a:noFill/>
          </a:ln>
          <a:effectLst>
            <a:softEdge rad="63500"/>
          </a:effectLst>
        </p:spPr>
        <p:txBody>
          <a:bodyPr wrap="square">
            <a:spAutoFit/>
          </a:bodyPr>
          <a:lstStyle/>
          <a:p>
            <a:pPr>
              <a:defRPr/>
            </a:pPr>
            <a:r>
              <a:rPr lang="ja-JP" altLang="en-US" sz="3200" dirty="0" smtClean="0"/>
              <a:t>　　動詞の発達</a:t>
            </a:r>
            <a:endParaRPr lang="ja-JP" altLang="en-US" sz="3200" dirty="0"/>
          </a:p>
        </p:txBody>
      </p:sp>
      <p:sp>
        <p:nvSpPr>
          <p:cNvPr id="7" name="テキスト ボックス 6"/>
          <p:cNvSpPr txBox="1"/>
          <p:nvPr/>
        </p:nvSpPr>
        <p:spPr>
          <a:xfrm>
            <a:off x="2195736" y="2132856"/>
            <a:ext cx="5040560" cy="584775"/>
          </a:xfrm>
          <a:prstGeom prst="rect">
            <a:avLst/>
          </a:prstGeom>
          <a:solidFill>
            <a:srgbClr val="FFFF99"/>
          </a:solidFill>
          <a:ln>
            <a:noFill/>
          </a:ln>
          <a:effectLst>
            <a:softEdge rad="63500"/>
          </a:effectLst>
        </p:spPr>
        <p:txBody>
          <a:bodyPr wrap="square">
            <a:spAutoFit/>
          </a:bodyPr>
          <a:lstStyle/>
          <a:p>
            <a:pPr>
              <a:defRPr/>
            </a:pPr>
            <a:r>
              <a:rPr lang="ja-JP" altLang="en-US" sz="3200" dirty="0" smtClean="0"/>
              <a:t>日本語の動詞の種類・特徴</a:t>
            </a:r>
            <a:endParaRPr lang="ja-JP" altLang="en-US" sz="3200" dirty="0"/>
          </a:p>
        </p:txBody>
      </p:sp>
      <p:sp>
        <p:nvSpPr>
          <p:cNvPr id="16" name="テキスト ボックス 15"/>
          <p:cNvSpPr txBox="1"/>
          <p:nvPr/>
        </p:nvSpPr>
        <p:spPr>
          <a:xfrm>
            <a:off x="755576" y="4437112"/>
            <a:ext cx="3960440" cy="584775"/>
          </a:xfrm>
          <a:prstGeom prst="rect">
            <a:avLst/>
          </a:prstGeom>
          <a:solidFill>
            <a:srgbClr val="FFFFCC"/>
          </a:solidFill>
          <a:ln>
            <a:solidFill>
              <a:srgbClr val="FFCCFF"/>
            </a:solidFill>
          </a:ln>
          <a:effectLst>
            <a:softEdge rad="63500"/>
          </a:effectLst>
        </p:spPr>
        <p:txBody>
          <a:bodyPr wrap="square">
            <a:spAutoFit/>
          </a:bodyPr>
          <a:lstStyle/>
          <a:p>
            <a:pPr>
              <a:defRPr/>
            </a:pPr>
            <a:r>
              <a:rPr lang="ja-JP" altLang="en-US" sz="3200" dirty="0" smtClean="0"/>
              <a:t>動詞の活用と助動詞</a:t>
            </a:r>
            <a:endParaRPr lang="ja-JP" altLang="en-US" sz="3200" dirty="0"/>
          </a:p>
        </p:txBody>
      </p:sp>
      <p:sp>
        <p:nvSpPr>
          <p:cNvPr id="9243" name="テキスト ボックス 20"/>
          <p:cNvSpPr txBox="1">
            <a:spLocks noChangeArrowheads="1"/>
          </p:cNvSpPr>
          <p:nvPr/>
        </p:nvSpPr>
        <p:spPr bwMode="auto">
          <a:xfrm>
            <a:off x="5220072" y="3212976"/>
            <a:ext cx="3312368" cy="584775"/>
          </a:xfrm>
          <a:prstGeom prst="rect">
            <a:avLst/>
          </a:prstGeom>
          <a:solidFill>
            <a:srgbClr val="CBF3FD"/>
          </a:solidFill>
          <a:ln w="9525">
            <a:solidFill>
              <a:schemeClr val="tx2"/>
            </a:solidFill>
            <a:miter lim="800000"/>
            <a:headEnd/>
            <a:tailEnd/>
          </a:ln>
        </p:spPr>
        <p:txBody>
          <a:bodyPr wrap="square">
            <a:spAutoFit/>
          </a:bodyPr>
          <a:lstStyle/>
          <a:p>
            <a:r>
              <a:rPr lang="ja-JP" altLang="en-US" sz="3200" dirty="0"/>
              <a:t>　</a:t>
            </a:r>
            <a:r>
              <a:rPr lang="ja-JP" altLang="en-US" sz="3200" dirty="0" smtClean="0"/>
              <a:t>　動詞の学習</a:t>
            </a:r>
            <a:endParaRPr lang="ja-JP" altLang="en-US" sz="3200" dirty="0"/>
          </a:p>
        </p:txBody>
      </p:sp>
      <p:sp>
        <p:nvSpPr>
          <p:cNvPr id="9245" name="テキスト ボックス 23"/>
          <p:cNvSpPr txBox="1">
            <a:spLocks noChangeArrowheads="1"/>
          </p:cNvSpPr>
          <p:nvPr/>
        </p:nvSpPr>
        <p:spPr bwMode="auto">
          <a:xfrm>
            <a:off x="2771800" y="5733256"/>
            <a:ext cx="3743325" cy="585788"/>
          </a:xfrm>
          <a:prstGeom prst="rect">
            <a:avLst/>
          </a:prstGeom>
          <a:solidFill>
            <a:schemeClr val="accent3">
              <a:lumMod val="95000"/>
            </a:schemeClr>
          </a:solidFill>
          <a:ln w="9525">
            <a:solidFill>
              <a:schemeClr val="tx2"/>
            </a:solidFill>
            <a:miter lim="800000"/>
            <a:headEnd/>
            <a:tailEnd/>
          </a:ln>
        </p:spPr>
        <p:txBody>
          <a:bodyPr>
            <a:spAutoFit/>
          </a:bodyPr>
          <a:lstStyle/>
          <a:p>
            <a:pPr>
              <a:defRPr/>
            </a:pPr>
            <a:r>
              <a:rPr lang="ja-JP" altLang="en-US" sz="3200" dirty="0"/>
              <a:t>学びについての考え</a:t>
            </a:r>
          </a:p>
        </p:txBody>
      </p:sp>
      <p:cxnSp>
        <p:nvCxnSpPr>
          <p:cNvPr id="23" name="直線矢印コネクタ 22"/>
          <p:cNvCxnSpPr/>
          <p:nvPr/>
        </p:nvCxnSpPr>
        <p:spPr>
          <a:xfrm>
            <a:off x="4572000" y="5445224"/>
            <a:ext cx="0" cy="28803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6732240" y="4365104"/>
            <a:ext cx="0" cy="43204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グループ化 41"/>
          <p:cNvGrpSpPr/>
          <p:nvPr/>
        </p:nvGrpSpPr>
        <p:grpSpPr>
          <a:xfrm>
            <a:off x="4427984" y="3501008"/>
            <a:ext cx="648072" cy="72008"/>
            <a:chOff x="7164288" y="548680"/>
            <a:chExt cx="648072" cy="72008"/>
          </a:xfrm>
        </p:grpSpPr>
        <p:cxnSp>
          <p:nvCxnSpPr>
            <p:cNvPr id="38" name="直線コネクタ 37"/>
            <p:cNvCxnSpPr/>
            <p:nvPr/>
          </p:nvCxnSpPr>
          <p:spPr>
            <a:xfrm>
              <a:off x="7164288" y="548680"/>
              <a:ext cx="6480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164288" y="620688"/>
              <a:ext cx="6480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42"/>
          <p:cNvGrpSpPr/>
          <p:nvPr/>
        </p:nvGrpSpPr>
        <p:grpSpPr>
          <a:xfrm rot="5400000">
            <a:off x="2591780" y="4113076"/>
            <a:ext cx="576064" cy="72008"/>
            <a:chOff x="7164288" y="548680"/>
            <a:chExt cx="648072" cy="72008"/>
          </a:xfrm>
        </p:grpSpPr>
        <p:cxnSp>
          <p:nvCxnSpPr>
            <p:cNvPr id="44" name="直線コネクタ 43"/>
            <p:cNvCxnSpPr/>
            <p:nvPr/>
          </p:nvCxnSpPr>
          <p:spPr>
            <a:xfrm>
              <a:off x="7164288" y="548680"/>
              <a:ext cx="6480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164288" y="620688"/>
              <a:ext cx="6480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21"/>
          <p:cNvSpPr txBox="1"/>
          <p:nvPr/>
        </p:nvSpPr>
        <p:spPr>
          <a:xfrm>
            <a:off x="5580112" y="4725144"/>
            <a:ext cx="2448272" cy="584775"/>
          </a:xfrm>
          <a:prstGeom prst="rect">
            <a:avLst/>
          </a:prstGeom>
          <a:solidFill>
            <a:schemeClr val="bg1"/>
          </a:solidFill>
          <a:ln>
            <a:solidFill>
              <a:srgbClr val="FFCCFF"/>
            </a:solidFill>
          </a:ln>
          <a:effectLst>
            <a:softEdge rad="63500"/>
          </a:effectLst>
        </p:spPr>
        <p:txBody>
          <a:bodyPr wrap="square">
            <a:spAutoFit/>
          </a:bodyPr>
          <a:lstStyle/>
          <a:p>
            <a:pPr indent="92075">
              <a:defRPr/>
            </a:pPr>
            <a:r>
              <a:rPr lang="ja-JP" altLang="en-US" sz="3200" dirty="0" smtClean="0"/>
              <a:t>発展的学習</a:t>
            </a:r>
            <a:endParaRPr lang="ja-JP" altLang="en-US" sz="3200" dirty="0"/>
          </a:p>
        </p:txBody>
      </p:sp>
      <p:sp>
        <p:nvSpPr>
          <p:cNvPr id="15" name="テキスト ボックス 14"/>
          <p:cNvSpPr txBox="1"/>
          <p:nvPr/>
        </p:nvSpPr>
        <p:spPr>
          <a:xfrm>
            <a:off x="5580112" y="3933056"/>
            <a:ext cx="2448272" cy="584775"/>
          </a:xfrm>
          <a:prstGeom prst="rect">
            <a:avLst/>
          </a:prstGeom>
          <a:solidFill>
            <a:schemeClr val="bg1"/>
          </a:solidFill>
          <a:ln>
            <a:solidFill>
              <a:srgbClr val="FFCCFF"/>
            </a:solidFill>
          </a:ln>
          <a:effectLst>
            <a:softEdge rad="63500"/>
          </a:effectLst>
        </p:spPr>
        <p:txBody>
          <a:bodyPr wrap="square">
            <a:spAutoFit/>
          </a:bodyPr>
          <a:lstStyle/>
          <a:p>
            <a:pPr indent="92075">
              <a:defRPr/>
            </a:pPr>
            <a:r>
              <a:rPr lang="ja-JP" altLang="en-US" sz="3200" dirty="0" smtClean="0"/>
              <a:t>初期的学習</a:t>
            </a:r>
            <a:endParaRPr lang="ja-JP" altLang="en-US" sz="3200" dirty="0"/>
          </a:p>
        </p:txBody>
      </p:sp>
      <p:grpSp>
        <p:nvGrpSpPr>
          <p:cNvPr id="25" name="グループ化 41"/>
          <p:cNvGrpSpPr/>
          <p:nvPr/>
        </p:nvGrpSpPr>
        <p:grpSpPr>
          <a:xfrm>
            <a:off x="4572000" y="4725144"/>
            <a:ext cx="504056" cy="72008"/>
            <a:chOff x="7164288" y="548680"/>
            <a:chExt cx="648072" cy="72008"/>
          </a:xfrm>
        </p:grpSpPr>
        <p:cxnSp>
          <p:nvCxnSpPr>
            <p:cNvPr id="26" name="直線コネクタ 25"/>
            <p:cNvCxnSpPr/>
            <p:nvPr/>
          </p:nvCxnSpPr>
          <p:spPr>
            <a:xfrm>
              <a:off x="7164288" y="548680"/>
              <a:ext cx="6480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164288" y="620688"/>
              <a:ext cx="6480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dissolve">
                                      <p:cBhvr>
                                        <p:cTn id="10" dur="5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243"/>
                                        </p:tgtEl>
                                        <p:attrNameLst>
                                          <p:attrName>style.visibility</p:attrName>
                                        </p:attrNameLst>
                                      </p:cBhvr>
                                      <p:to>
                                        <p:strVal val="visible"/>
                                      </p:to>
                                    </p:set>
                                    <p:animEffect transition="in" filter="dissolve">
                                      <p:cBhvr>
                                        <p:cTn id="34" dur="500"/>
                                        <p:tgtEl>
                                          <p:spTgt spid="924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dissolv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dissolve">
                                      <p:cBhvr>
                                        <p:cTn id="55" dur="500"/>
                                        <p:tgtEl>
                                          <p:spTgt spid="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ssolve">
                                      <p:cBhvr>
                                        <p:cTn id="58" dur="500"/>
                                        <p:tgtEl>
                                          <p:spTgt spid="16"/>
                                        </p:tgtEl>
                                      </p:cBhvr>
                                    </p:animEffect>
                                  </p:childTnLst>
                                </p:cTn>
                              </p:par>
                              <p:par>
                                <p:cTn id="59" presetID="9"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ssolv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dissolve">
                                      <p:cBhvr>
                                        <p:cTn id="66" dur="500"/>
                                        <p:tgtEl>
                                          <p:spTgt spid="2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9245"/>
                                        </p:tgtEl>
                                        <p:attrNameLst>
                                          <p:attrName>style.visibility</p:attrName>
                                        </p:attrNameLst>
                                      </p:cBhvr>
                                      <p:to>
                                        <p:strVal val="visible"/>
                                      </p:to>
                                    </p:set>
                                    <p:animEffect transition="in" filter="dissolve">
                                      <p:cBhvr>
                                        <p:cTn id="69" dur="500"/>
                                        <p:tgtEl>
                                          <p:spTgt spid="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9222" grpId="0" animBg="1"/>
      <p:bldP spid="6" grpId="0" animBg="1"/>
      <p:bldP spid="7" grpId="0" animBg="1"/>
      <p:bldP spid="16" grpId="0" animBg="1"/>
      <p:bldP spid="9243" grpId="0" animBg="1"/>
      <p:bldP spid="9245" grpId="0" animBg="1"/>
      <p:bldP spid="22" grpId="0" animBg="1"/>
      <p:bldP spid="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755825" y="189777"/>
            <a:ext cx="7992888" cy="707886"/>
          </a:xfrm>
          <a:prstGeom prst="rect">
            <a:avLst/>
          </a:prstGeom>
          <a:solidFill>
            <a:srgbClr val="FFFF66"/>
          </a:solidFill>
          <a:ln w="9525">
            <a:noFill/>
            <a:miter lim="800000"/>
            <a:headEnd/>
            <a:tailEnd/>
          </a:ln>
          <a:effectLst>
            <a:softEdge rad="63500"/>
          </a:effectLst>
        </p:spPr>
        <p:txBody>
          <a:bodyPr>
            <a:spAutoFit/>
          </a:bodyPr>
          <a:lstStyle/>
          <a:p>
            <a:pPr eaLnBrk="1" hangingPunct="1">
              <a:defRPr/>
            </a:pPr>
            <a:r>
              <a:rPr lang="ja-JP" altLang="en-US" sz="4000" dirty="0" smtClean="0"/>
              <a:t>　　共起語想起</a:t>
            </a:r>
            <a:r>
              <a:rPr lang="ja-JP" altLang="en-US" sz="4000" dirty="0" smtClean="0">
                <a:ea typeface="ＭＳ Ｐゴシック" pitchFamily="50" charset="-128"/>
              </a:rPr>
              <a:t>問題</a:t>
            </a:r>
            <a:r>
              <a:rPr lang="ja-JP" altLang="en-US" sz="4000" dirty="0">
                <a:ea typeface="ＭＳ Ｐゴシック" pitchFamily="50" charset="-128"/>
              </a:rPr>
              <a:t>の目的・意義</a:t>
            </a:r>
          </a:p>
        </p:txBody>
      </p:sp>
      <p:sp>
        <p:nvSpPr>
          <p:cNvPr id="109573" name="テキスト ボックス 3"/>
          <p:cNvSpPr txBox="1">
            <a:spLocks noChangeArrowheads="1"/>
          </p:cNvSpPr>
          <p:nvPr/>
        </p:nvSpPr>
        <p:spPr bwMode="auto">
          <a:xfrm>
            <a:off x="647787" y="1125353"/>
            <a:ext cx="8208963" cy="1323439"/>
          </a:xfrm>
          <a:prstGeom prst="rect">
            <a:avLst/>
          </a:prstGeom>
          <a:solidFill>
            <a:srgbClr val="FFCCFF"/>
          </a:solidFill>
          <a:ln w="9525">
            <a:noFill/>
            <a:miter lim="800000"/>
            <a:headEnd/>
            <a:tailEnd/>
          </a:ln>
        </p:spPr>
        <p:txBody>
          <a:bodyPr>
            <a:spAutoFit/>
          </a:bodyPr>
          <a:lstStyle/>
          <a:p>
            <a:pPr eaLnBrk="1" hangingPunct="1"/>
            <a:r>
              <a:rPr lang="ja-JP" altLang="en-US" sz="4000" dirty="0" smtClean="0"/>
              <a:t>共起率の高い単語</a:t>
            </a:r>
            <a:r>
              <a:rPr lang="ja-JP" altLang="en-US" sz="4000" dirty="0"/>
              <a:t>を複数個、</a:t>
            </a:r>
            <a:endParaRPr lang="en-US" altLang="ja-JP" sz="4000" dirty="0"/>
          </a:p>
          <a:p>
            <a:pPr eaLnBrk="1" hangingPunct="1"/>
            <a:r>
              <a:rPr lang="ja-JP" altLang="en-US" sz="4000" dirty="0"/>
              <a:t>　　　　　　　　　　　想起することにより</a:t>
            </a:r>
            <a:endParaRPr lang="ja-JP" altLang="en-US" sz="5400" dirty="0"/>
          </a:p>
        </p:txBody>
      </p:sp>
      <p:sp>
        <p:nvSpPr>
          <p:cNvPr id="109574" name="テキスト ボックス 3"/>
          <p:cNvSpPr txBox="1">
            <a:spLocks noChangeArrowheads="1"/>
          </p:cNvSpPr>
          <p:nvPr/>
        </p:nvSpPr>
        <p:spPr bwMode="auto">
          <a:xfrm>
            <a:off x="468313" y="5013325"/>
            <a:ext cx="6624637" cy="1323439"/>
          </a:xfrm>
          <a:prstGeom prst="rect">
            <a:avLst/>
          </a:prstGeom>
          <a:solidFill>
            <a:srgbClr val="99FFCC"/>
          </a:solidFill>
          <a:ln w="9525">
            <a:solidFill>
              <a:schemeClr val="tx1"/>
            </a:solidFill>
            <a:miter lim="800000"/>
            <a:headEnd/>
            <a:tailEnd/>
          </a:ln>
        </p:spPr>
        <p:txBody>
          <a:bodyPr>
            <a:spAutoFit/>
          </a:bodyPr>
          <a:lstStyle/>
          <a:p>
            <a:pPr eaLnBrk="1" hangingPunct="1"/>
            <a:r>
              <a:rPr lang="ja-JP" altLang="en-US" sz="4000" dirty="0"/>
              <a:t>テーマと</a:t>
            </a:r>
            <a:r>
              <a:rPr lang="ja-JP" altLang="en-US" sz="4000" dirty="0" smtClean="0"/>
              <a:t>なる</a:t>
            </a:r>
            <a:r>
              <a:rPr lang="ja-JP" altLang="en-US" sz="2000" dirty="0" smtClean="0"/>
              <a:t>　</a:t>
            </a:r>
            <a:r>
              <a:rPr lang="en-US" altLang="ja-JP" sz="4000" dirty="0" smtClean="0"/>
              <a:t>[</a:t>
            </a:r>
            <a:r>
              <a:rPr lang="ja-JP" altLang="en-US" sz="4000" dirty="0" smtClean="0"/>
              <a:t>動詞</a:t>
            </a:r>
            <a:r>
              <a:rPr lang="en-US" altLang="ja-JP" sz="4000" dirty="0" smtClean="0"/>
              <a:t>]</a:t>
            </a:r>
            <a:r>
              <a:rPr lang="ja-JP" altLang="en-US" sz="4000" dirty="0" smtClean="0"/>
              <a:t>の</a:t>
            </a:r>
            <a:endParaRPr lang="en-US" altLang="ja-JP" sz="4000" dirty="0"/>
          </a:p>
          <a:p>
            <a:pPr eaLnBrk="1" hangingPunct="1"/>
            <a:r>
              <a:rPr lang="ja-JP" altLang="en-US" sz="4000" dirty="0"/>
              <a:t>　　　　</a:t>
            </a:r>
            <a:r>
              <a:rPr lang="ja-JP" altLang="en-US" sz="4000" dirty="0" smtClean="0"/>
              <a:t>　語義</a:t>
            </a:r>
            <a:r>
              <a:rPr lang="ja-JP" altLang="en-US" sz="4000" dirty="0"/>
              <a:t>の抽出をはかる</a:t>
            </a:r>
            <a:endParaRPr lang="ja-JP" altLang="en-US" sz="5400" dirty="0"/>
          </a:p>
        </p:txBody>
      </p:sp>
      <p:sp>
        <p:nvSpPr>
          <p:cNvPr id="109575" name="テキスト ボックス 6"/>
          <p:cNvSpPr txBox="1">
            <a:spLocks noChangeArrowheads="1"/>
          </p:cNvSpPr>
          <p:nvPr/>
        </p:nvSpPr>
        <p:spPr bwMode="auto">
          <a:xfrm>
            <a:off x="2987675" y="3357563"/>
            <a:ext cx="1223963" cy="708025"/>
          </a:xfrm>
          <a:prstGeom prst="rect">
            <a:avLst/>
          </a:prstGeom>
          <a:solidFill>
            <a:srgbClr val="99FF66"/>
          </a:solidFill>
          <a:ln w="9525">
            <a:solidFill>
              <a:schemeClr val="tx1"/>
            </a:solidFill>
            <a:miter lim="800000"/>
            <a:headEnd/>
            <a:tailEnd/>
          </a:ln>
        </p:spPr>
        <p:txBody>
          <a:bodyPr>
            <a:spAutoFit/>
          </a:bodyPr>
          <a:lstStyle/>
          <a:p>
            <a:pPr eaLnBrk="1" hangingPunct="1"/>
            <a:r>
              <a:rPr lang="ja-JP" altLang="en-US" sz="4000"/>
              <a:t>動詞</a:t>
            </a:r>
          </a:p>
        </p:txBody>
      </p:sp>
      <p:cxnSp>
        <p:nvCxnSpPr>
          <p:cNvPr id="9" name="直線矢印コネクタ 8"/>
          <p:cNvCxnSpPr>
            <a:stCxn id="109575" idx="1"/>
            <a:endCxn id="109577" idx="3"/>
          </p:cNvCxnSpPr>
          <p:nvPr/>
        </p:nvCxnSpPr>
        <p:spPr>
          <a:xfrm flipH="1" flipV="1">
            <a:off x="2627313" y="2990850"/>
            <a:ext cx="360362" cy="7207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577" name="テキスト ボックス 9"/>
          <p:cNvSpPr txBox="1">
            <a:spLocks noChangeArrowheads="1"/>
          </p:cNvSpPr>
          <p:nvPr/>
        </p:nvSpPr>
        <p:spPr bwMode="auto">
          <a:xfrm>
            <a:off x="1403350" y="2636838"/>
            <a:ext cx="1223963" cy="708025"/>
          </a:xfrm>
          <a:prstGeom prst="rect">
            <a:avLst/>
          </a:prstGeom>
          <a:noFill/>
          <a:ln w="9525">
            <a:solidFill>
              <a:schemeClr val="tx1"/>
            </a:solidFill>
            <a:miter lim="800000"/>
            <a:headEnd/>
            <a:tailEnd/>
          </a:ln>
        </p:spPr>
        <p:txBody>
          <a:bodyPr>
            <a:spAutoFit/>
          </a:bodyPr>
          <a:lstStyle/>
          <a:p>
            <a:pPr eaLnBrk="1" hangingPunct="1"/>
            <a:r>
              <a:rPr lang="ja-JP" altLang="en-US" sz="4000"/>
              <a:t>名詞</a:t>
            </a:r>
          </a:p>
        </p:txBody>
      </p:sp>
      <p:sp>
        <p:nvSpPr>
          <p:cNvPr id="109578" name="テキスト ボックス 10"/>
          <p:cNvSpPr txBox="1">
            <a:spLocks noChangeArrowheads="1"/>
          </p:cNvSpPr>
          <p:nvPr/>
        </p:nvSpPr>
        <p:spPr bwMode="auto">
          <a:xfrm>
            <a:off x="5219700" y="3357563"/>
            <a:ext cx="1223963" cy="708025"/>
          </a:xfrm>
          <a:prstGeom prst="rect">
            <a:avLst/>
          </a:prstGeom>
          <a:solidFill>
            <a:srgbClr val="99FF66"/>
          </a:solidFill>
          <a:ln w="9525">
            <a:solidFill>
              <a:schemeClr val="tx1"/>
            </a:solidFill>
            <a:miter lim="800000"/>
            <a:headEnd/>
            <a:tailEnd/>
          </a:ln>
        </p:spPr>
        <p:txBody>
          <a:bodyPr>
            <a:spAutoFit/>
          </a:bodyPr>
          <a:lstStyle/>
          <a:p>
            <a:pPr eaLnBrk="1" hangingPunct="1"/>
            <a:r>
              <a:rPr lang="ja-JP" altLang="en-US" sz="4000"/>
              <a:t>名詞</a:t>
            </a:r>
          </a:p>
        </p:txBody>
      </p:sp>
      <p:cxnSp>
        <p:nvCxnSpPr>
          <p:cNvPr id="12" name="直線矢印コネクタ 11"/>
          <p:cNvCxnSpPr>
            <a:stCxn id="109578" idx="3"/>
          </p:cNvCxnSpPr>
          <p:nvPr/>
        </p:nvCxnSpPr>
        <p:spPr>
          <a:xfrm>
            <a:off x="6443663" y="3711575"/>
            <a:ext cx="649287" cy="476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092950" y="3357563"/>
            <a:ext cx="1223963" cy="708025"/>
          </a:xfrm>
          <a:prstGeom prst="rect">
            <a:avLst/>
          </a:prstGeom>
          <a:solidFill>
            <a:schemeClr val="accent3"/>
          </a:solidFill>
          <a:ln>
            <a:solidFill>
              <a:schemeClr val="tx1"/>
            </a:solidFill>
          </a:ln>
        </p:spPr>
        <p:txBody>
          <a:bodyPr>
            <a:spAutoFit/>
          </a:bodyPr>
          <a:lstStyle/>
          <a:p>
            <a:pPr eaLnBrk="1" hangingPunct="1">
              <a:defRPr/>
            </a:pPr>
            <a:r>
              <a:rPr lang="ja-JP" altLang="en-US" sz="4000" dirty="0">
                <a:ea typeface="ＭＳ Ｐゴシック" pitchFamily="50" charset="-128"/>
              </a:rPr>
              <a:t>動詞</a:t>
            </a:r>
          </a:p>
        </p:txBody>
      </p:sp>
      <p:sp>
        <p:nvSpPr>
          <p:cNvPr id="109581" name="テキスト ボックス 16"/>
          <p:cNvSpPr txBox="1">
            <a:spLocks noChangeArrowheads="1"/>
          </p:cNvSpPr>
          <p:nvPr/>
        </p:nvSpPr>
        <p:spPr bwMode="auto">
          <a:xfrm>
            <a:off x="1403350" y="3357563"/>
            <a:ext cx="1223963" cy="708025"/>
          </a:xfrm>
          <a:prstGeom prst="rect">
            <a:avLst/>
          </a:prstGeom>
          <a:noFill/>
          <a:ln w="9525">
            <a:solidFill>
              <a:schemeClr val="tx1"/>
            </a:solidFill>
            <a:miter lim="800000"/>
            <a:headEnd/>
            <a:tailEnd/>
          </a:ln>
        </p:spPr>
        <p:txBody>
          <a:bodyPr>
            <a:spAutoFit/>
          </a:bodyPr>
          <a:lstStyle/>
          <a:p>
            <a:pPr eaLnBrk="1" hangingPunct="1"/>
            <a:r>
              <a:rPr lang="ja-JP" altLang="en-US" sz="4000"/>
              <a:t>名詞</a:t>
            </a:r>
          </a:p>
        </p:txBody>
      </p:sp>
      <p:sp>
        <p:nvSpPr>
          <p:cNvPr id="109582" name="テキスト ボックス 17"/>
          <p:cNvSpPr txBox="1">
            <a:spLocks noChangeArrowheads="1"/>
          </p:cNvSpPr>
          <p:nvPr/>
        </p:nvSpPr>
        <p:spPr bwMode="auto">
          <a:xfrm>
            <a:off x="1403350" y="4076700"/>
            <a:ext cx="1223963" cy="708025"/>
          </a:xfrm>
          <a:prstGeom prst="rect">
            <a:avLst/>
          </a:prstGeom>
          <a:noFill/>
          <a:ln w="9525">
            <a:solidFill>
              <a:schemeClr val="tx1"/>
            </a:solidFill>
            <a:miter lim="800000"/>
            <a:headEnd/>
            <a:tailEnd/>
          </a:ln>
        </p:spPr>
        <p:txBody>
          <a:bodyPr>
            <a:spAutoFit/>
          </a:bodyPr>
          <a:lstStyle/>
          <a:p>
            <a:pPr eaLnBrk="1" hangingPunct="1"/>
            <a:r>
              <a:rPr lang="ja-JP" altLang="en-US" sz="4000"/>
              <a:t>名詞</a:t>
            </a:r>
          </a:p>
        </p:txBody>
      </p:sp>
      <p:cxnSp>
        <p:nvCxnSpPr>
          <p:cNvPr id="20" name="直線矢印コネクタ 19"/>
          <p:cNvCxnSpPr>
            <a:stCxn id="109575" idx="1"/>
          </p:cNvCxnSpPr>
          <p:nvPr/>
        </p:nvCxnSpPr>
        <p:spPr>
          <a:xfrm flipH="1" flipV="1">
            <a:off x="2627313" y="3644900"/>
            <a:ext cx="360362" cy="6667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09575" idx="1"/>
          </p:cNvCxnSpPr>
          <p:nvPr/>
        </p:nvCxnSpPr>
        <p:spPr>
          <a:xfrm flipH="1">
            <a:off x="2627313" y="3711575"/>
            <a:ext cx="360362" cy="6540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092950" y="4076700"/>
            <a:ext cx="1223963" cy="708025"/>
          </a:xfrm>
          <a:prstGeom prst="rect">
            <a:avLst/>
          </a:prstGeom>
          <a:solidFill>
            <a:schemeClr val="accent3"/>
          </a:solidFill>
          <a:ln>
            <a:solidFill>
              <a:schemeClr val="tx1"/>
            </a:solidFill>
          </a:ln>
        </p:spPr>
        <p:txBody>
          <a:bodyPr>
            <a:spAutoFit/>
          </a:bodyPr>
          <a:lstStyle/>
          <a:p>
            <a:pPr eaLnBrk="1" hangingPunct="1">
              <a:defRPr/>
            </a:pPr>
            <a:r>
              <a:rPr lang="ja-JP" altLang="en-US" sz="4000" dirty="0">
                <a:ea typeface="ＭＳ Ｐゴシック" pitchFamily="50" charset="-128"/>
              </a:rPr>
              <a:t>動詞</a:t>
            </a:r>
          </a:p>
        </p:txBody>
      </p:sp>
      <p:sp>
        <p:nvSpPr>
          <p:cNvPr id="25" name="テキスト ボックス 24"/>
          <p:cNvSpPr txBox="1"/>
          <p:nvPr/>
        </p:nvSpPr>
        <p:spPr>
          <a:xfrm>
            <a:off x="7092950" y="2636838"/>
            <a:ext cx="1223963" cy="708025"/>
          </a:xfrm>
          <a:prstGeom prst="rect">
            <a:avLst/>
          </a:prstGeom>
          <a:solidFill>
            <a:schemeClr val="accent3"/>
          </a:solidFill>
          <a:ln>
            <a:solidFill>
              <a:schemeClr val="tx1"/>
            </a:solidFill>
          </a:ln>
        </p:spPr>
        <p:txBody>
          <a:bodyPr>
            <a:spAutoFit/>
          </a:bodyPr>
          <a:lstStyle/>
          <a:p>
            <a:pPr eaLnBrk="1" hangingPunct="1">
              <a:defRPr/>
            </a:pPr>
            <a:r>
              <a:rPr lang="ja-JP" altLang="en-US" sz="4000" dirty="0">
                <a:ea typeface="ＭＳ Ｐゴシック" pitchFamily="50" charset="-128"/>
              </a:rPr>
              <a:t>動詞</a:t>
            </a:r>
          </a:p>
        </p:txBody>
      </p:sp>
      <p:cxnSp>
        <p:nvCxnSpPr>
          <p:cNvPr id="26" name="直線矢印コネクタ 25"/>
          <p:cNvCxnSpPr>
            <a:endCxn id="24" idx="1"/>
          </p:cNvCxnSpPr>
          <p:nvPr/>
        </p:nvCxnSpPr>
        <p:spPr>
          <a:xfrm>
            <a:off x="6443663" y="3716338"/>
            <a:ext cx="649287" cy="71437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25" idx="1"/>
          </p:cNvCxnSpPr>
          <p:nvPr/>
        </p:nvCxnSpPr>
        <p:spPr>
          <a:xfrm flipV="1">
            <a:off x="6443663" y="2990850"/>
            <a:ext cx="649287" cy="7254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644008" y="2780928"/>
            <a:ext cx="0" cy="1871663"/>
          </a:xfrm>
          <a:prstGeom prst="line">
            <a:avLst/>
          </a:prstGeom>
          <a:ln w="285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7380288" y="5229225"/>
            <a:ext cx="720725" cy="720725"/>
          </a:xfrm>
          <a:prstGeom prst="ellipse">
            <a:avLst/>
          </a:prstGeom>
          <a:solidFill>
            <a:srgbClr val="FFC000">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6" name="円/楕円 35"/>
          <p:cNvSpPr/>
          <p:nvPr/>
        </p:nvSpPr>
        <p:spPr>
          <a:xfrm>
            <a:off x="7885113" y="5229225"/>
            <a:ext cx="719137" cy="720725"/>
          </a:xfrm>
          <a:prstGeom prst="ellipse">
            <a:avLst/>
          </a:prstGeom>
          <a:solidFill>
            <a:srgbClr val="FFC000">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7" name="円/楕円 36"/>
          <p:cNvSpPr/>
          <p:nvPr/>
        </p:nvSpPr>
        <p:spPr>
          <a:xfrm>
            <a:off x="7667625" y="5589588"/>
            <a:ext cx="720725" cy="719137"/>
          </a:xfrm>
          <a:prstGeom prst="ellipse">
            <a:avLst/>
          </a:prstGeom>
          <a:solidFill>
            <a:srgbClr val="FFC000">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8" name="円/楕円 37"/>
          <p:cNvSpPr/>
          <p:nvPr/>
        </p:nvSpPr>
        <p:spPr>
          <a:xfrm>
            <a:off x="7884368" y="5589240"/>
            <a:ext cx="288032" cy="288032"/>
          </a:xfrm>
          <a:prstGeom prst="ellipse">
            <a:avLst/>
          </a:pr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28" name="直線矢印コネクタ 27"/>
          <p:cNvCxnSpPr/>
          <p:nvPr/>
        </p:nvCxnSpPr>
        <p:spPr>
          <a:xfrm flipV="1">
            <a:off x="6778921" y="5732462"/>
            <a:ext cx="1249066" cy="269479"/>
          </a:xfrm>
          <a:prstGeom prst="straightConnector1">
            <a:avLst/>
          </a:prstGeom>
          <a:ln w="57150">
            <a:solidFill>
              <a:srgbClr val="0070C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dissolve">
                                      <p:cBhvr>
                                        <p:cTn id="7" dur="500"/>
                                        <p:tgtEl>
                                          <p:spTgt spid="109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575"/>
                                        </p:tgtEl>
                                        <p:attrNameLst>
                                          <p:attrName>style.visibility</p:attrName>
                                        </p:attrNameLst>
                                      </p:cBhvr>
                                      <p:to>
                                        <p:strVal val="visible"/>
                                      </p:to>
                                    </p:set>
                                    <p:animEffect transition="in" filter="dissolve">
                                      <p:cBhvr>
                                        <p:cTn id="12" dur="500"/>
                                        <p:tgtEl>
                                          <p:spTgt spid="109575"/>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9582"/>
                                        </p:tgtEl>
                                        <p:attrNameLst>
                                          <p:attrName>style.visibility</p:attrName>
                                        </p:attrNameLst>
                                      </p:cBhvr>
                                      <p:to>
                                        <p:strVal val="visible"/>
                                      </p:to>
                                    </p:set>
                                    <p:animEffect transition="in" filter="dissolve">
                                      <p:cBhvr>
                                        <p:cTn id="24" dur="500"/>
                                        <p:tgtEl>
                                          <p:spTgt spid="10958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9581"/>
                                        </p:tgtEl>
                                        <p:attrNameLst>
                                          <p:attrName>style.visibility</p:attrName>
                                        </p:attrNameLst>
                                      </p:cBhvr>
                                      <p:to>
                                        <p:strVal val="visible"/>
                                      </p:to>
                                    </p:set>
                                    <p:animEffect transition="in" filter="dissolve">
                                      <p:cBhvr>
                                        <p:cTn id="27" dur="500"/>
                                        <p:tgtEl>
                                          <p:spTgt spid="10958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9577"/>
                                        </p:tgtEl>
                                        <p:attrNameLst>
                                          <p:attrName>style.visibility</p:attrName>
                                        </p:attrNameLst>
                                      </p:cBhvr>
                                      <p:to>
                                        <p:strVal val="visible"/>
                                      </p:to>
                                    </p:set>
                                    <p:animEffect transition="in" filter="dissolve">
                                      <p:cBhvr>
                                        <p:cTn id="30" dur="500"/>
                                        <p:tgtEl>
                                          <p:spTgt spid="1095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9578"/>
                                        </p:tgtEl>
                                        <p:attrNameLst>
                                          <p:attrName>style.visibility</p:attrName>
                                        </p:attrNameLst>
                                      </p:cBhvr>
                                      <p:to>
                                        <p:strVal val="visible"/>
                                      </p:to>
                                    </p:set>
                                    <p:animEffect transition="in" filter="dissolve">
                                      <p:cBhvr>
                                        <p:cTn id="35" dur="500"/>
                                        <p:tgtEl>
                                          <p:spTgt spid="109578"/>
                                        </p:tgtEl>
                                      </p:cBhvr>
                                    </p:animEffect>
                                  </p:childTnLst>
                                </p:cTn>
                              </p:par>
                              <p:par>
                                <p:cTn id="36" presetID="9"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dissolve">
                                      <p:cBhvr>
                                        <p:cTn id="44" dur="500"/>
                                        <p:tgtEl>
                                          <p:spTgt spid="31"/>
                                        </p:tgtEl>
                                      </p:cBhvr>
                                    </p:animEffect>
                                  </p:childTnLst>
                                </p:cTn>
                              </p:par>
                              <p:par>
                                <p:cTn id="45" presetID="9"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dissolve">
                                      <p:cBhvr>
                                        <p:cTn id="56" dur="500"/>
                                        <p:tgtEl>
                                          <p:spTgt spid="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9574"/>
                                        </p:tgtEl>
                                        <p:attrNameLst>
                                          <p:attrName>style.visibility</p:attrName>
                                        </p:attrNameLst>
                                      </p:cBhvr>
                                      <p:to>
                                        <p:strVal val="visible"/>
                                      </p:to>
                                    </p:set>
                                    <p:animEffect transition="in" filter="dissolve">
                                      <p:cBhvr>
                                        <p:cTn id="61" dur="500"/>
                                        <p:tgtEl>
                                          <p:spTgt spid="10957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dissolve">
                                      <p:cBhvr>
                                        <p:cTn id="69" dur="500"/>
                                        <p:tgtEl>
                                          <p:spTgt spid="3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dissolve">
                                      <p:cBhvr>
                                        <p:cTn id="72" dur="500"/>
                                        <p:tgtEl>
                                          <p:spTgt spid="3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dissolve">
                                      <p:cBhvr>
                                        <p:cTn id="77" dur="500"/>
                                        <p:tgtEl>
                                          <p:spTgt spid="38"/>
                                        </p:tgtEl>
                                      </p:cBhvr>
                                    </p:animEffect>
                                  </p:childTnLst>
                                </p:cTn>
                              </p:par>
                              <p:par>
                                <p:cTn id="78" presetID="9"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dissolv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109574" grpId="0" animBg="1"/>
      <p:bldP spid="109575" grpId="0" animBg="1"/>
      <p:bldP spid="109577" grpId="0" animBg="1"/>
      <p:bldP spid="109578" grpId="0" animBg="1"/>
      <p:bldP spid="13" grpId="0" animBg="1"/>
      <p:bldP spid="109581" grpId="0" animBg="1"/>
      <p:bldP spid="109582" grpId="0" animBg="1"/>
      <p:bldP spid="24" grpId="0" animBg="1"/>
      <p:bldP spid="25" grpId="0" animBg="1"/>
      <p:bldP spid="35" grpId="0" animBg="1"/>
      <p:bldP spid="36" grpId="0" animBg="1"/>
      <p:bldP spid="3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60648"/>
            <a:ext cx="8496944" cy="2308324"/>
          </a:xfrm>
          <a:prstGeom prst="rect">
            <a:avLst/>
          </a:prstGeom>
          <a:solidFill>
            <a:schemeClr val="bg1">
              <a:lumMod val="95000"/>
            </a:schemeClr>
          </a:solidFill>
        </p:spPr>
        <p:txBody>
          <a:bodyPr wrap="square" rtlCol="0">
            <a:spAutoFit/>
          </a:bodyPr>
          <a:lstStyle/>
          <a:p>
            <a:r>
              <a:rPr kumimoji="1" lang="ja-JP" altLang="en-US" sz="3600" dirty="0" smtClean="0"/>
              <a:t>これまであげた動詞の学習問題では</a:t>
            </a:r>
            <a:endParaRPr kumimoji="1" lang="en-US" altLang="ja-JP" sz="3600" dirty="0" smtClean="0"/>
          </a:p>
          <a:p>
            <a:r>
              <a:rPr lang="ja-JP" altLang="en-US" sz="3600" dirty="0" smtClean="0"/>
              <a:t>おおむね、動詞が</a:t>
            </a:r>
            <a:r>
              <a:rPr lang="ja-JP" altLang="en-US" sz="3600" dirty="0" smtClean="0">
                <a:solidFill>
                  <a:srgbClr val="C00000"/>
                </a:solidFill>
              </a:rPr>
              <a:t>基本形</a:t>
            </a:r>
            <a:r>
              <a:rPr lang="ja-JP" altLang="en-US" sz="2800" dirty="0" smtClean="0"/>
              <a:t>（辞書形）</a:t>
            </a:r>
            <a:r>
              <a:rPr lang="ja-JP" altLang="en-US" sz="3600" dirty="0" smtClean="0"/>
              <a:t>で</a:t>
            </a:r>
            <a:endParaRPr lang="en-US" altLang="ja-JP" sz="3600" dirty="0" smtClean="0"/>
          </a:p>
          <a:p>
            <a:r>
              <a:rPr lang="ja-JP" altLang="en-US" sz="3600" dirty="0" smtClean="0"/>
              <a:t>　　　　　　　　　提示</a:t>
            </a:r>
            <a:r>
              <a:rPr kumimoji="1" lang="ja-JP" altLang="en-US" sz="3600" dirty="0" smtClean="0"/>
              <a:t>されていたが・・</a:t>
            </a:r>
            <a:endParaRPr kumimoji="1" lang="en-US" altLang="ja-JP" sz="3600" dirty="0" smtClean="0"/>
          </a:p>
          <a:p>
            <a:endParaRPr kumimoji="1" lang="ja-JP" altLang="en-US" sz="3600" dirty="0"/>
          </a:p>
        </p:txBody>
      </p:sp>
      <p:sp>
        <p:nvSpPr>
          <p:cNvPr id="3" name="テキスト ボックス 6"/>
          <p:cNvSpPr txBox="1">
            <a:spLocks noChangeArrowheads="1"/>
          </p:cNvSpPr>
          <p:nvPr/>
        </p:nvSpPr>
        <p:spPr bwMode="auto">
          <a:xfrm>
            <a:off x="7164288" y="1052736"/>
            <a:ext cx="1440309" cy="646331"/>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indent="182563" eaLnBrk="1" hangingPunct="1"/>
            <a:r>
              <a:rPr lang="ja-JP" altLang="en-US" sz="3600" dirty="0" smtClean="0"/>
              <a:t>かく</a:t>
            </a:r>
            <a:endParaRPr lang="ja-JP" altLang="en-US" sz="3600" dirty="0"/>
          </a:p>
        </p:txBody>
      </p:sp>
      <p:sp>
        <p:nvSpPr>
          <p:cNvPr id="4" name="テキスト ボックス 6"/>
          <p:cNvSpPr txBox="1">
            <a:spLocks noChangeArrowheads="1"/>
          </p:cNvSpPr>
          <p:nvPr/>
        </p:nvSpPr>
        <p:spPr bwMode="auto">
          <a:xfrm>
            <a:off x="7164288" y="1772816"/>
            <a:ext cx="1440309" cy="646331"/>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r>
              <a:rPr lang="ja-JP" altLang="en-US" sz="3600" dirty="0" smtClean="0"/>
              <a:t>やぶく</a:t>
            </a:r>
            <a:endParaRPr lang="ja-JP" altLang="en-US" sz="3600" dirty="0"/>
          </a:p>
        </p:txBody>
      </p:sp>
      <p:sp>
        <p:nvSpPr>
          <p:cNvPr id="5" name="テキスト ボックス 4"/>
          <p:cNvSpPr txBox="1"/>
          <p:nvPr/>
        </p:nvSpPr>
        <p:spPr>
          <a:xfrm>
            <a:off x="395536" y="2852936"/>
            <a:ext cx="8424936" cy="1200329"/>
          </a:xfrm>
          <a:prstGeom prst="rect">
            <a:avLst/>
          </a:prstGeom>
          <a:solidFill>
            <a:srgbClr val="DDFFDD"/>
          </a:solidFill>
        </p:spPr>
        <p:txBody>
          <a:bodyPr wrap="square" rtlCol="0">
            <a:spAutoFit/>
          </a:bodyPr>
          <a:lstStyle/>
          <a:p>
            <a:r>
              <a:rPr lang="ja-JP" altLang="en-US" sz="3600" dirty="0" smtClean="0"/>
              <a:t>日常生活のコミュニケーションの中で、</a:t>
            </a:r>
            <a:endParaRPr lang="en-US" altLang="ja-JP" sz="3600" dirty="0" smtClean="0"/>
          </a:p>
          <a:p>
            <a:r>
              <a:rPr kumimoji="1" lang="ja-JP" altLang="en-US" sz="3600" dirty="0" smtClean="0"/>
              <a:t>　　基本形で動詞が使われることは少ない</a:t>
            </a:r>
            <a:endParaRPr kumimoji="1" lang="ja-JP" altLang="en-US" sz="3600" dirty="0"/>
          </a:p>
        </p:txBody>
      </p:sp>
      <p:sp>
        <p:nvSpPr>
          <p:cNvPr id="6" name="テキスト ボックス 5"/>
          <p:cNvSpPr txBox="1"/>
          <p:nvPr/>
        </p:nvSpPr>
        <p:spPr>
          <a:xfrm>
            <a:off x="467544" y="4337229"/>
            <a:ext cx="8280920" cy="646331"/>
          </a:xfrm>
          <a:prstGeom prst="rect">
            <a:avLst/>
          </a:prstGeom>
          <a:solidFill>
            <a:srgbClr val="CCFF99"/>
          </a:solidFill>
        </p:spPr>
        <p:txBody>
          <a:bodyPr wrap="square" rtlCol="0">
            <a:spAutoFit/>
          </a:bodyPr>
          <a:lstStyle/>
          <a:p>
            <a:r>
              <a:rPr lang="ja-JP" altLang="en-US" sz="3600" dirty="0" smtClean="0"/>
              <a:t>多くの場合、動詞のあとに何かついている</a:t>
            </a:r>
            <a:endParaRPr kumimoji="1" lang="ja-JP" altLang="en-US" sz="3600" dirty="0"/>
          </a:p>
        </p:txBody>
      </p:sp>
      <p:sp>
        <p:nvSpPr>
          <p:cNvPr id="7" name="テキスト ボックス 6"/>
          <p:cNvSpPr txBox="1"/>
          <p:nvPr/>
        </p:nvSpPr>
        <p:spPr>
          <a:xfrm>
            <a:off x="2519772" y="5661248"/>
            <a:ext cx="4176464" cy="646331"/>
          </a:xfrm>
          <a:prstGeom prst="rect">
            <a:avLst/>
          </a:prstGeom>
          <a:solidFill>
            <a:srgbClr val="FFFF66"/>
          </a:solidFill>
          <a:effectLst>
            <a:glow rad="139700">
              <a:schemeClr val="accent2">
                <a:satMod val="175000"/>
                <a:alpha val="40000"/>
              </a:schemeClr>
            </a:glow>
          </a:effectLst>
        </p:spPr>
        <p:txBody>
          <a:bodyPr wrap="square" rtlCol="0">
            <a:spAutoFit/>
          </a:bodyPr>
          <a:lstStyle/>
          <a:p>
            <a:r>
              <a:rPr lang="ja-JP" altLang="en-US" sz="3600" dirty="0" smtClean="0"/>
              <a:t>助動詞がついている</a:t>
            </a:r>
            <a:endParaRPr kumimoji="1" lang="ja-JP" altLang="en-US" sz="3600" dirty="0"/>
          </a:p>
        </p:txBody>
      </p:sp>
      <p:sp>
        <p:nvSpPr>
          <p:cNvPr id="8" name="下矢印 7"/>
          <p:cNvSpPr/>
          <p:nvPr/>
        </p:nvSpPr>
        <p:spPr>
          <a:xfrm>
            <a:off x="4283968" y="5075145"/>
            <a:ext cx="576064" cy="43204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83568" y="2348880"/>
            <a:ext cx="7992888" cy="1800200"/>
          </a:xfrm>
          <a:prstGeom prst="roundRect">
            <a:avLst/>
          </a:prstGeom>
          <a:solidFill>
            <a:srgbClr val="FFFF00">
              <a:alpha val="38824"/>
            </a:srgbClr>
          </a:solidFill>
          <a:ln w="161925">
            <a:solidFill>
              <a:schemeClr val="accent2"/>
            </a:solidFill>
          </a:ln>
          <a:effectLst>
            <a:glow rad="228600">
              <a:srgbClr val="FF9999">
                <a:alpha val="4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92075">
              <a:defRPr/>
            </a:pPr>
            <a:r>
              <a:rPr lang="ja-JP" altLang="en-US" sz="6600" dirty="0" smtClean="0">
                <a:solidFill>
                  <a:schemeClr val="accent4"/>
                </a:solidFill>
              </a:rPr>
              <a:t>　　　　</a:t>
            </a:r>
            <a:r>
              <a:rPr lang="ja-JP" altLang="en-US" sz="4400" dirty="0" smtClean="0">
                <a:solidFill>
                  <a:schemeClr val="accent4"/>
                </a:solidFill>
              </a:rPr>
              <a:t>　</a:t>
            </a:r>
            <a:r>
              <a:rPr lang="ja-JP" altLang="en-US" sz="6600" dirty="0" smtClean="0">
                <a:solidFill>
                  <a:schemeClr val="accent4"/>
                </a:solidFill>
              </a:rPr>
              <a:t>助動詞</a:t>
            </a:r>
            <a:endParaRPr lang="ja-JP" altLang="en-US" sz="6600" dirty="0">
              <a:solidFill>
                <a:schemeClr val="accent4"/>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4529" y="0"/>
            <a:ext cx="8802410" cy="7173416"/>
          </a:xfrm>
          <a:prstGeom prst="rect">
            <a:avLst/>
          </a:prstGeom>
          <a:noFill/>
        </p:spPr>
        <p:txBody>
          <a:bodyPr vert="eaVert" wrap="square" rtlCol="0">
            <a:spAutoFit/>
          </a:bodyPr>
          <a:lstStyle/>
          <a:p>
            <a:r>
              <a:rPr lang="ja-JP" altLang="ja-JP" sz="2800" dirty="0" smtClean="0">
                <a:latin typeface="+mn-ea"/>
                <a:ea typeface="+mn-ea"/>
              </a:rPr>
              <a:t>雨ニモマケズ</a:t>
            </a:r>
            <a:r>
              <a:rPr lang="ja-JP" altLang="en-US" sz="2800" dirty="0" smtClean="0">
                <a:latin typeface="+mn-ea"/>
                <a:ea typeface="+mn-ea"/>
              </a:rPr>
              <a:t>　</a:t>
            </a:r>
            <a:r>
              <a:rPr lang="ja-JP" altLang="ja-JP" sz="2800" dirty="0" smtClean="0">
                <a:latin typeface="+mn-ea"/>
                <a:ea typeface="+mn-ea"/>
              </a:rPr>
              <a:t>風ニモマケズ</a:t>
            </a:r>
          </a:p>
          <a:p>
            <a:r>
              <a:rPr lang="ja-JP" altLang="ja-JP" sz="2800" dirty="0" smtClean="0">
                <a:latin typeface="+mn-ea"/>
                <a:ea typeface="+mn-ea"/>
              </a:rPr>
              <a:t>雪ニモ夏ノ暑サニモマケヌ</a:t>
            </a:r>
          </a:p>
          <a:p>
            <a:r>
              <a:rPr lang="ja-JP" altLang="ja-JP" sz="2800" dirty="0" smtClean="0">
                <a:latin typeface="+mn-ea"/>
                <a:ea typeface="+mn-ea"/>
              </a:rPr>
              <a:t>丈夫ナカラダヲモチ</a:t>
            </a:r>
            <a:r>
              <a:rPr lang="ja-JP" altLang="en-US" sz="2800" dirty="0" smtClean="0">
                <a:latin typeface="+mn-ea"/>
                <a:ea typeface="+mn-ea"/>
              </a:rPr>
              <a:t>　</a:t>
            </a:r>
            <a:r>
              <a:rPr lang="ja-JP" altLang="ja-JP" sz="2800" dirty="0" smtClean="0">
                <a:latin typeface="+mn-ea"/>
                <a:ea typeface="+mn-ea"/>
              </a:rPr>
              <a:t>慾ハナク</a:t>
            </a:r>
          </a:p>
          <a:p>
            <a:r>
              <a:rPr lang="ja-JP" altLang="ja-JP" sz="2800" dirty="0" smtClean="0">
                <a:latin typeface="+mn-ea"/>
                <a:ea typeface="+mn-ea"/>
              </a:rPr>
              <a:t>決シテ瞋ラズ</a:t>
            </a:r>
            <a:r>
              <a:rPr lang="ja-JP" altLang="en-US" sz="2800" dirty="0" smtClean="0">
                <a:latin typeface="+mn-ea"/>
                <a:ea typeface="+mn-ea"/>
              </a:rPr>
              <a:t>　</a:t>
            </a:r>
            <a:r>
              <a:rPr lang="ja-JP" altLang="ja-JP" sz="2800" dirty="0" smtClean="0">
                <a:latin typeface="+mn-ea"/>
                <a:ea typeface="+mn-ea"/>
              </a:rPr>
              <a:t>イツモシヅカニワラッテヰル</a:t>
            </a:r>
            <a:endParaRPr lang="en-US" altLang="ja-JP" sz="2800" dirty="0" smtClean="0">
              <a:latin typeface="+mn-ea"/>
              <a:ea typeface="+mn-ea"/>
            </a:endParaRPr>
          </a:p>
          <a:p>
            <a:r>
              <a:rPr lang="ja-JP" altLang="ja-JP" sz="2800" dirty="0" smtClean="0">
                <a:latin typeface="+mn-ea"/>
                <a:ea typeface="+mn-ea"/>
              </a:rPr>
              <a:t>一日ニ玄米四合ト味噌ト少シノ野菜ヲタベ</a:t>
            </a:r>
            <a:endParaRPr lang="en-US" altLang="ja-JP" sz="2800" dirty="0" smtClean="0">
              <a:latin typeface="+mn-ea"/>
              <a:ea typeface="+mn-ea"/>
            </a:endParaRPr>
          </a:p>
          <a:p>
            <a:r>
              <a:rPr lang="ja-JP" altLang="ja-JP" sz="2800" dirty="0" smtClean="0">
                <a:latin typeface="+mn-ea"/>
                <a:ea typeface="+mn-ea"/>
              </a:rPr>
              <a:t>アラユルコトヲ</a:t>
            </a:r>
            <a:r>
              <a:rPr lang="ja-JP" altLang="en-US" sz="2800" dirty="0" smtClean="0">
                <a:latin typeface="+mn-ea"/>
                <a:ea typeface="+mn-ea"/>
              </a:rPr>
              <a:t>　</a:t>
            </a:r>
            <a:r>
              <a:rPr lang="ja-JP" altLang="ja-JP" sz="2800" dirty="0" smtClean="0">
                <a:latin typeface="+mn-ea"/>
                <a:ea typeface="+mn-ea"/>
              </a:rPr>
              <a:t>ジブンヲカンジョウニ入レズニ</a:t>
            </a:r>
            <a:endParaRPr lang="en-US" altLang="ja-JP" sz="2800" dirty="0" smtClean="0">
              <a:latin typeface="+mn-ea"/>
              <a:ea typeface="+mn-ea"/>
            </a:endParaRPr>
          </a:p>
          <a:p>
            <a:r>
              <a:rPr lang="ja-JP" altLang="ja-JP" sz="2800" dirty="0" smtClean="0">
                <a:latin typeface="+mn-ea"/>
                <a:ea typeface="+mn-ea"/>
              </a:rPr>
              <a:t>ヨクミキキシ</a:t>
            </a:r>
            <a:r>
              <a:rPr lang="ja-JP" altLang="en-US" sz="2800" dirty="0" smtClean="0">
                <a:latin typeface="+mn-ea"/>
                <a:ea typeface="+mn-ea"/>
              </a:rPr>
              <a:t>　</a:t>
            </a:r>
            <a:r>
              <a:rPr lang="ja-JP" altLang="ja-JP" sz="2800" dirty="0" smtClean="0">
                <a:latin typeface="+mn-ea"/>
                <a:ea typeface="+mn-ea"/>
              </a:rPr>
              <a:t>ワカリ</a:t>
            </a:r>
            <a:r>
              <a:rPr lang="ja-JP" altLang="en-US" sz="2800" dirty="0" smtClean="0">
                <a:latin typeface="+mn-ea"/>
                <a:ea typeface="+mn-ea"/>
              </a:rPr>
              <a:t>　</a:t>
            </a:r>
            <a:r>
              <a:rPr lang="ja-JP" altLang="ja-JP" sz="2800" dirty="0" smtClean="0">
                <a:latin typeface="+mn-ea"/>
                <a:ea typeface="+mn-ea"/>
              </a:rPr>
              <a:t>ソシテワスレズ</a:t>
            </a:r>
            <a:endParaRPr lang="en-US" altLang="ja-JP" sz="2800" dirty="0" smtClean="0">
              <a:latin typeface="+mn-ea"/>
              <a:ea typeface="+mn-ea"/>
            </a:endParaRPr>
          </a:p>
          <a:p>
            <a:r>
              <a:rPr lang="ja-JP" altLang="ja-JP" sz="2800" dirty="0" smtClean="0">
                <a:latin typeface="+mn-ea"/>
                <a:ea typeface="+mn-ea"/>
              </a:rPr>
              <a:t>野原ノ松ノ林ノ</a:t>
            </a:r>
            <a:r>
              <a:rPr lang="ja-JP" altLang="en-US" sz="2800" dirty="0" smtClean="0">
                <a:latin typeface="+mn-ea"/>
                <a:ea typeface="+mn-ea"/>
              </a:rPr>
              <a:t>陰</a:t>
            </a:r>
            <a:r>
              <a:rPr lang="ja-JP" altLang="ja-JP" sz="2800" dirty="0" smtClean="0">
                <a:latin typeface="+mn-ea"/>
                <a:ea typeface="+mn-ea"/>
              </a:rPr>
              <a:t>ノ小サナ萓ブキノ小屋ニヰテ</a:t>
            </a:r>
            <a:endParaRPr lang="en-US" altLang="ja-JP" sz="2800" dirty="0" smtClean="0">
              <a:latin typeface="+mn-ea"/>
              <a:ea typeface="+mn-ea"/>
            </a:endParaRPr>
          </a:p>
          <a:p>
            <a:r>
              <a:rPr lang="ja-JP" altLang="ja-JP" sz="2800" dirty="0" smtClean="0">
                <a:latin typeface="+mn-ea"/>
                <a:ea typeface="+mn-ea"/>
              </a:rPr>
              <a:t>東ニ病気ノコドモアレバ行</a:t>
            </a:r>
            <a:r>
              <a:rPr lang="ja-JP" altLang="ja-JP" sz="2800" dirty="0" err="1" smtClean="0">
                <a:latin typeface="+mn-ea"/>
                <a:ea typeface="+mn-ea"/>
              </a:rPr>
              <a:t>ッ</a:t>
            </a:r>
            <a:r>
              <a:rPr lang="ja-JP" altLang="ja-JP" sz="2800" dirty="0" smtClean="0">
                <a:latin typeface="+mn-ea"/>
                <a:ea typeface="+mn-ea"/>
              </a:rPr>
              <a:t>テ看病シテヤリ</a:t>
            </a:r>
          </a:p>
          <a:p>
            <a:r>
              <a:rPr lang="ja-JP" altLang="ja-JP" sz="2800" dirty="0" smtClean="0">
                <a:latin typeface="+mn-ea"/>
                <a:ea typeface="+mn-ea"/>
              </a:rPr>
              <a:t>西ニツカレタ母アレバ</a:t>
            </a:r>
            <a:endParaRPr lang="en-US" altLang="ja-JP" sz="2800" dirty="0" smtClean="0">
              <a:latin typeface="+mn-ea"/>
              <a:ea typeface="+mn-ea"/>
            </a:endParaRPr>
          </a:p>
          <a:p>
            <a:r>
              <a:rPr lang="ja-JP" altLang="ja-JP" sz="2800" dirty="0" smtClean="0">
                <a:latin typeface="+mn-ea"/>
                <a:ea typeface="+mn-ea"/>
              </a:rPr>
              <a:t>行</a:t>
            </a:r>
            <a:r>
              <a:rPr lang="ja-JP" altLang="ja-JP" sz="2800" dirty="0" err="1" smtClean="0">
                <a:latin typeface="+mn-ea"/>
                <a:ea typeface="+mn-ea"/>
              </a:rPr>
              <a:t>ッ</a:t>
            </a:r>
            <a:r>
              <a:rPr lang="ja-JP" altLang="ja-JP" sz="2800" dirty="0" smtClean="0">
                <a:latin typeface="+mn-ea"/>
                <a:ea typeface="+mn-ea"/>
              </a:rPr>
              <a:t>テソノ稲ノ朿ヲ負ヒ</a:t>
            </a:r>
            <a:endParaRPr lang="en-US" altLang="ja-JP" sz="2800" dirty="0" smtClean="0">
              <a:latin typeface="+mn-ea"/>
              <a:ea typeface="+mn-ea"/>
            </a:endParaRPr>
          </a:p>
          <a:p>
            <a:r>
              <a:rPr lang="ja-JP" altLang="ja-JP" sz="2800" dirty="0" smtClean="0">
                <a:latin typeface="+mn-ea"/>
                <a:ea typeface="+mn-ea"/>
              </a:rPr>
              <a:t>南ニ死ニサウナ人アレバ</a:t>
            </a:r>
            <a:endParaRPr lang="en-US" altLang="ja-JP" sz="2800" dirty="0" smtClean="0">
              <a:latin typeface="+mn-ea"/>
              <a:ea typeface="+mn-ea"/>
            </a:endParaRPr>
          </a:p>
          <a:p>
            <a:r>
              <a:rPr lang="ja-JP" altLang="ja-JP" sz="2800" dirty="0" smtClean="0">
                <a:latin typeface="+mn-ea"/>
                <a:ea typeface="+mn-ea"/>
              </a:rPr>
              <a:t>行</a:t>
            </a:r>
            <a:r>
              <a:rPr lang="ja-JP" altLang="ja-JP" sz="2800" dirty="0" err="1" smtClean="0">
                <a:latin typeface="+mn-ea"/>
                <a:ea typeface="+mn-ea"/>
              </a:rPr>
              <a:t>ッ</a:t>
            </a:r>
            <a:r>
              <a:rPr lang="ja-JP" altLang="ja-JP" sz="2800" dirty="0" smtClean="0">
                <a:latin typeface="+mn-ea"/>
                <a:ea typeface="+mn-ea"/>
              </a:rPr>
              <a:t>テコハガラナクテモイヽトイヒ</a:t>
            </a:r>
            <a:endParaRPr lang="en-US" altLang="ja-JP" sz="2800" dirty="0" smtClean="0">
              <a:latin typeface="+mn-ea"/>
              <a:ea typeface="+mn-ea"/>
            </a:endParaRPr>
          </a:p>
          <a:p>
            <a:r>
              <a:rPr lang="ja-JP" altLang="ja-JP" sz="2800" dirty="0" smtClean="0">
                <a:latin typeface="+mn-ea"/>
                <a:ea typeface="+mn-ea"/>
              </a:rPr>
              <a:t>北ニケンクヮヤソショウガアレバ</a:t>
            </a:r>
            <a:endParaRPr lang="en-US" altLang="ja-JP" sz="2800" dirty="0" smtClean="0">
              <a:latin typeface="+mn-ea"/>
              <a:ea typeface="+mn-ea"/>
            </a:endParaRPr>
          </a:p>
          <a:p>
            <a:r>
              <a:rPr lang="ja-JP" altLang="ja-JP" sz="2800" dirty="0" smtClean="0">
                <a:latin typeface="+mn-ea"/>
                <a:ea typeface="+mn-ea"/>
              </a:rPr>
              <a:t>ツマラナイカラヤメロトイヒ</a:t>
            </a:r>
            <a:endParaRPr lang="en-US" altLang="ja-JP" sz="2800" dirty="0" smtClean="0">
              <a:latin typeface="+mn-ea"/>
              <a:ea typeface="+mn-ea"/>
            </a:endParaRPr>
          </a:p>
          <a:p>
            <a:r>
              <a:rPr lang="ja-JP" altLang="ja-JP" sz="2800" dirty="0" smtClean="0">
                <a:latin typeface="+mn-ea"/>
                <a:ea typeface="+mn-ea"/>
              </a:rPr>
              <a:t>ヒドリノトキハ</a:t>
            </a:r>
            <a:r>
              <a:rPr lang="ja-JP" altLang="en-US" sz="2800" dirty="0" smtClean="0">
                <a:latin typeface="+mn-ea"/>
                <a:ea typeface="+mn-ea"/>
              </a:rPr>
              <a:t>　</a:t>
            </a:r>
            <a:r>
              <a:rPr lang="ja-JP" altLang="ja-JP" sz="2800" dirty="0" smtClean="0">
                <a:latin typeface="+mn-ea"/>
                <a:ea typeface="+mn-ea"/>
              </a:rPr>
              <a:t>ナミダヲナガシ</a:t>
            </a:r>
            <a:r>
              <a:rPr lang="en-US" altLang="ja-JP" sz="2800" dirty="0" smtClean="0">
                <a:latin typeface="+mn-ea"/>
                <a:ea typeface="+mn-ea"/>
              </a:rPr>
              <a:t> </a:t>
            </a:r>
            <a:endParaRPr lang="ja-JP" altLang="ja-JP" sz="2800" dirty="0" smtClean="0">
              <a:latin typeface="+mn-ea"/>
              <a:ea typeface="+mn-ea"/>
            </a:endParaRPr>
          </a:p>
          <a:p>
            <a:r>
              <a:rPr lang="ja-JP" altLang="ja-JP" sz="2800" dirty="0" smtClean="0">
                <a:latin typeface="+mn-ea"/>
                <a:ea typeface="+mn-ea"/>
              </a:rPr>
              <a:t>サムサノナツハ</a:t>
            </a:r>
            <a:r>
              <a:rPr lang="ja-JP" altLang="en-US" sz="2800" dirty="0" smtClean="0">
                <a:latin typeface="+mn-ea"/>
                <a:ea typeface="+mn-ea"/>
              </a:rPr>
              <a:t>　</a:t>
            </a:r>
            <a:r>
              <a:rPr lang="ja-JP" altLang="ja-JP" sz="2800" dirty="0" smtClean="0">
                <a:latin typeface="+mn-ea"/>
                <a:ea typeface="+mn-ea"/>
              </a:rPr>
              <a:t>オロオロアルキ</a:t>
            </a:r>
            <a:endParaRPr lang="en-US" altLang="ja-JP" sz="2800" dirty="0" smtClean="0">
              <a:latin typeface="+mn-ea"/>
              <a:ea typeface="+mn-ea"/>
            </a:endParaRPr>
          </a:p>
          <a:p>
            <a:r>
              <a:rPr lang="ja-JP" altLang="ja-JP" sz="2800" dirty="0" smtClean="0">
                <a:latin typeface="+mn-ea"/>
                <a:ea typeface="+mn-ea"/>
              </a:rPr>
              <a:t>ミンナニデクノボ丨トヨバレ　</a:t>
            </a:r>
            <a:endParaRPr lang="en-US" altLang="ja-JP" sz="2800" dirty="0" smtClean="0">
              <a:latin typeface="+mn-ea"/>
              <a:ea typeface="+mn-ea"/>
            </a:endParaRPr>
          </a:p>
          <a:p>
            <a:r>
              <a:rPr lang="ja-JP" altLang="ja-JP" sz="2800" dirty="0" smtClean="0">
                <a:latin typeface="+mn-ea"/>
                <a:ea typeface="+mn-ea"/>
              </a:rPr>
              <a:t>ホメラレモセズ</a:t>
            </a:r>
            <a:r>
              <a:rPr lang="ja-JP" altLang="en-US" sz="2800" dirty="0" smtClean="0">
                <a:latin typeface="+mn-ea"/>
                <a:ea typeface="+mn-ea"/>
              </a:rPr>
              <a:t>　</a:t>
            </a:r>
            <a:r>
              <a:rPr lang="ja-JP" altLang="ja-JP" sz="2800" dirty="0" smtClean="0">
                <a:latin typeface="+mn-ea"/>
                <a:ea typeface="+mn-ea"/>
              </a:rPr>
              <a:t>クニモサレズ　</a:t>
            </a:r>
            <a:endParaRPr lang="en-US" altLang="ja-JP" sz="2800" dirty="0" smtClean="0">
              <a:latin typeface="+mn-ea"/>
              <a:ea typeface="+mn-ea"/>
            </a:endParaRPr>
          </a:p>
          <a:p>
            <a:r>
              <a:rPr lang="ja-JP" altLang="ja-JP" sz="2800" dirty="0" smtClean="0">
                <a:latin typeface="+mn-ea"/>
                <a:ea typeface="+mn-ea"/>
              </a:rPr>
              <a:t>サウイフモノニ</a:t>
            </a:r>
            <a:r>
              <a:rPr lang="ja-JP" altLang="en-US" sz="2800" dirty="0" smtClean="0">
                <a:latin typeface="+mn-ea"/>
                <a:ea typeface="+mn-ea"/>
              </a:rPr>
              <a:t>　</a:t>
            </a:r>
            <a:r>
              <a:rPr lang="ja-JP" altLang="ja-JP" sz="2800" dirty="0" smtClean="0">
                <a:latin typeface="+mn-ea"/>
                <a:ea typeface="+mn-ea"/>
              </a:rPr>
              <a:t>ワタシハナ</a:t>
            </a:r>
            <a:r>
              <a:rPr lang="ja-JP" altLang="en-US" sz="2800" dirty="0" smtClean="0">
                <a:latin typeface="+mn-ea"/>
                <a:ea typeface="+mn-ea"/>
              </a:rPr>
              <a:t>リ</a:t>
            </a:r>
            <a:r>
              <a:rPr lang="ja-JP" altLang="en-US" sz="1200" dirty="0" smtClean="0">
                <a:latin typeface="+mn-ea"/>
                <a:ea typeface="+mn-ea"/>
              </a:rPr>
              <a:t>　</a:t>
            </a:r>
            <a:r>
              <a:rPr lang="ja-JP" altLang="ja-JP" sz="2800" dirty="0" smtClean="0">
                <a:latin typeface="+mn-ea"/>
                <a:ea typeface="+mn-ea"/>
              </a:rPr>
              <a:t>タイ</a:t>
            </a:r>
            <a:endParaRPr kumimoji="1" lang="ja-JP" altLang="en-US" sz="2800" dirty="0">
              <a:latin typeface="HG正楷書体-PRO" pitchFamily="66" charset="-128"/>
              <a:ea typeface="HG正楷書体-PRO" pitchFamily="66" charset="-128"/>
            </a:endParaRPr>
          </a:p>
        </p:txBody>
      </p:sp>
      <p:sp>
        <p:nvSpPr>
          <p:cNvPr id="5" name="正方形/長方形 4"/>
          <p:cNvSpPr/>
          <p:nvPr/>
        </p:nvSpPr>
        <p:spPr>
          <a:xfrm>
            <a:off x="221040" y="4365104"/>
            <a:ext cx="504056" cy="8317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388424" y="2132856"/>
            <a:ext cx="432048"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956376" y="0"/>
            <a:ext cx="432048" cy="4005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550616" y="30480"/>
            <a:ext cx="432048" cy="458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092280"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60232" y="0"/>
            <a:ext cx="504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68144"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436096"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004048"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572000"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139952"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707904"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75856"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843808"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411760"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979712"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547664"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187624"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55576"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0" y="0"/>
            <a:ext cx="7555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300192" y="0"/>
            <a:ext cx="4320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0" nodeType="clickEffect">
                                  <p:stCondLst>
                                    <p:cond delay="0"/>
                                  </p:stCondLst>
                                  <p:childTnLst>
                                    <p:animEffect transition="out" filter="dissolv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0" nodeType="clickEffect">
                                  <p:stCondLst>
                                    <p:cond delay="0"/>
                                  </p:stCondLst>
                                  <p:childTnLst>
                                    <p:animEffect transition="out" filter="dissolv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0" nodeType="clickEffect">
                                  <p:stCondLst>
                                    <p:cond delay="0"/>
                                  </p:stCondLst>
                                  <p:childTnLst>
                                    <p:animEffect transition="out" filter="dissolv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9" presetClass="exit" presetSubtype="0" fill="hold" grpId="0" nodeType="clickEffect">
                                  <p:stCondLst>
                                    <p:cond delay="0"/>
                                  </p:stCondLst>
                                  <p:childTnLst>
                                    <p:animEffect transition="out" filter="dissolv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0" nodeType="clickEffect">
                                  <p:stCondLst>
                                    <p:cond delay="0"/>
                                  </p:stCondLst>
                                  <p:childTnLst>
                                    <p:animEffect transition="out" filter="dissolv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dissolve">
                                      <p:cBhvr>
                                        <p:cTn id="10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88640"/>
            <a:ext cx="8280920" cy="2369880"/>
          </a:xfrm>
          <a:prstGeom prst="rect">
            <a:avLst/>
          </a:prstGeom>
          <a:solidFill>
            <a:schemeClr val="accent3"/>
          </a:solidFill>
          <a:ln>
            <a:noFill/>
          </a:ln>
          <a:effectLst>
            <a:glow rad="139700">
              <a:schemeClr val="accent2">
                <a:satMod val="175000"/>
                <a:alpha val="40000"/>
              </a:schemeClr>
            </a:glow>
          </a:effectLst>
        </p:spPr>
        <p:txBody>
          <a:bodyPr wrap="square" rtlCol="0">
            <a:spAutoFit/>
          </a:bodyPr>
          <a:lstStyle/>
          <a:p>
            <a:r>
              <a:rPr lang="ja-JP" altLang="en-US" sz="4000" dirty="0" smtClean="0">
                <a:solidFill>
                  <a:schemeClr val="accent4"/>
                </a:solidFill>
              </a:rPr>
              <a:t>作家の井上ひさしさんは、この詩を</a:t>
            </a:r>
            <a:endParaRPr lang="en-US" altLang="ja-JP" sz="4000" dirty="0" smtClean="0">
              <a:solidFill>
                <a:schemeClr val="accent4"/>
              </a:solidFill>
            </a:endParaRPr>
          </a:p>
          <a:p>
            <a:r>
              <a:rPr kumimoji="1" lang="ja-JP" altLang="en-US" sz="4000" dirty="0" smtClean="0">
                <a:solidFill>
                  <a:srgbClr val="C00000"/>
                </a:solidFill>
              </a:rPr>
              <a:t>　膠着語</a:t>
            </a:r>
            <a:r>
              <a:rPr kumimoji="1" lang="ja-JP" altLang="en-US" sz="4000" dirty="0" smtClean="0">
                <a:solidFill>
                  <a:schemeClr val="accent4"/>
                </a:solidFill>
              </a:rPr>
              <a:t>としての日本語の特徴を</a:t>
            </a:r>
            <a:endParaRPr kumimoji="1" lang="en-US" altLang="ja-JP" sz="4000" dirty="0" smtClean="0">
              <a:solidFill>
                <a:schemeClr val="accent4"/>
              </a:solidFill>
            </a:endParaRPr>
          </a:p>
          <a:p>
            <a:r>
              <a:rPr lang="ja-JP" altLang="en-US" sz="4000" dirty="0" smtClean="0">
                <a:solidFill>
                  <a:schemeClr val="accent4"/>
                </a:solidFill>
              </a:rPr>
              <a:t>　最大限に生かした作品とされている</a:t>
            </a:r>
            <a:r>
              <a:rPr kumimoji="1" lang="ja-JP" altLang="en-US" sz="4000" dirty="0" smtClean="0">
                <a:solidFill>
                  <a:schemeClr val="accent4"/>
                </a:solidFill>
              </a:rPr>
              <a:t>　　　　　　　　　　　　　　</a:t>
            </a:r>
            <a:endParaRPr kumimoji="1" lang="en-US" altLang="ja-JP" sz="4000" dirty="0" smtClean="0">
              <a:solidFill>
                <a:schemeClr val="accent4"/>
              </a:solidFill>
            </a:endParaRPr>
          </a:p>
          <a:p>
            <a:pPr indent="4664075"/>
            <a:r>
              <a:rPr kumimoji="1" lang="en-US" altLang="ja-JP" sz="2800" dirty="0" smtClean="0">
                <a:solidFill>
                  <a:schemeClr val="accent4"/>
                </a:solidFill>
              </a:rPr>
              <a:t>『</a:t>
            </a:r>
            <a:r>
              <a:rPr kumimoji="1" lang="ja-JP" altLang="en-US" sz="2800" dirty="0" smtClean="0">
                <a:solidFill>
                  <a:schemeClr val="accent4"/>
                </a:solidFill>
              </a:rPr>
              <a:t>宮澤賢治に聞く</a:t>
            </a:r>
            <a:r>
              <a:rPr kumimoji="1" lang="en-US" altLang="ja-JP" sz="2800" dirty="0" smtClean="0">
                <a:solidFill>
                  <a:schemeClr val="accent4"/>
                </a:solidFill>
              </a:rPr>
              <a:t>』</a:t>
            </a:r>
            <a:r>
              <a:rPr kumimoji="1" lang="ja-JP" altLang="en-US" sz="2800" dirty="0" smtClean="0">
                <a:solidFill>
                  <a:schemeClr val="accent4"/>
                </a:solidFill>
              </a:rPr>
              <a:t>より</a:t>
            </a:r>
            <a:endParaRPr kumimoji="1" lang="ja-JP" altLang="en-US" sz="4000" dirty="0">
              <a:solidFill>
                <a:schemeClr val="accent4"/>
              </a:solidFill>
            </a:endParaRPr>
          </a:p>
        </p:txBody>
      </p:sp>
      <p:sp>
        <p:nvSpPr>
          <p:cNvPr id="5" name="テキスト ボックス 4"/>
          <p:cNvSpPr txBox="1"/>
          <p:nvPr/>
        </p:nvSpPr>
        <p:spPr>
          <a:xfrm>
            <a:off x="2987824" y="2780928"/>
            <a:ext cx="3312368" cy="769441"/>
          </a:xfrm>
          <a:prstGeom prst="rect">
            <a:avLst/>
          </a:prstGeom>
          <a:solidFill>
            <a:srgbClr val="F8F8F8"/>
          </a:solidFill>
          <a:effectLst>
            <a:outerShdw blurRad="50800" dist="38100" dir="5400000" algn="t" rotWithShape="0">
              <a:prstClr val="black">
                <a:alpha val="40000"/>
              </a:prstClr>
            </a:outerShdw>
          </a:effectLst>
        </p:spPr>
        <p:txBody>
          <a:bodyPr wrap="square" rtlCol="0">
            <a:spAutoFit/>
          </a:bodyPr>
          <a:lstStyle/>
          <a:p>
            <a:r>
              <a:rPr kumimoji="1" lang="ja-JP" altLang="en-US" sz="4400" dirty="0" smtClean="0"/>
              <a:t>　膠着語とは</a:t>
            </a:r>
            <a:endParaRPr kumimoji="1" lang="ja-JP" altLang="en-US" sz="4400" dirty="0"/>
          </a:p>
        </p:txBody>
      </p:sp>
      <p:sp>
        <p:nvSpPr>
          <p:cNvPr id="6" name="テキスト ボックス 5"/>
          <p:cNvSpPr txBox="1"/>
          <p:nvPr/>
        </p:nvSpPr>
        <p:spPr>
          <a:xfrm>
            <a:off x="467544" y="3717032"/>
            <a:ext cx="8424936" cy="1323439"/>
          </a:xfrm>
          <a:prstGeom prst="rect">
            <a:avLst/>
          </a:prstGeom>
          <a:solidFill>
            <a:srgbClr val="FFCCFF"/>
          </a:solidFill>
        </p:spPr>
        <p:txBody>
          <a:bodyPr wrap="square" rtlCol="0">
            <a:spAutoFit/>
          </a:bodyPr>
          <a:lstStyle/>
          <a:p>
            <a:r>
              <a:rPr lang="ja-JP" altLang="en-US" sz="4000" dirty="0" smtClean="0"/>
              <a:t>単語がペタペタとくっつき繋がって行き</a:t>
            </a:r>
            <a:endParaRPr lang="en-US" altLang="ja-JP" sz="4000" dirty="0" smtClean="0"/>
          </a:p>
          <a:p>
            <a:r>
              <a:rPr lang="ja-JP" altLang="en-US" sz="4000" dirty="0" smtClean="0"/>
              <a:t>結論が最後に来る</a:t>
            </a:r>
            <a:endParaRPr kumimoji="1" lang="ja-JP" altLang="en-US" sz="4000" dirty="0"/>
          </a:p>
        </p:txBody>
      </p:sp>
      <p:sp>
        <p:nvSpPr>
          <p:cNvPr id="7" name="テキスト ボックス 6"/>
          <p:cNvSpPr txBox="1"/>
          <p:nvPr/>
        </p:nvSpPr>
        <p:spPr>
          <a:xfrm>
            <a:off x="4644008" y="4437112"/>
            <a:ext cx="4032448" cy="523220"/>
          </a:xfrm>
          <a:prstGeom prst="rect">
            <a:avLst/>
          </a:prstGeom>
          <a:solidFill>
            <a:schemeClr val="accent3"/>
          </a:solidFill>
        </p:spPr>
        <p:txBody>
          <a:bodyPr wrap="square" rtlCol="0">
            <a:spAutoFit/>
          </a:bodyPr>
          <a:lstStyle/>
          <a:p>
            <a:r>
              <a:rPr lang="ja-JP" altLang="en-US" sz="2800" b="1" dirty="0" smtClean="0">
                <a:solidFill>
                  <a:srgbClr val="C00000"/>
                </a:solidFill>
              </a:rPr>
              <a:t>＊</a:t>
            </a:r>
            <a:r>
              <a:rPr lang="ja-JP" altLang="en-US" sz="2800" dirty="0" smtClean="0"/>
              <a:t>動詞が文の最後に来る</a:t>
            </a:r>
            <a:endParaRPr kumimoji="1" lang="ja-JP" altLang="en-US" sz="2800" dirty="0"/>
          </a:p>
        </p:txBody>
      </p:sp>
      <p:sp>
        <p:nvSpPr>
          <p:cNvPr id="8" name="テキスト ボックス 7"/>
          <p:cNvSpPr txBox="1"/>
          <p:nvPr/>
        </p:nvSpPr>
        <p:spPr>
          <a:xfrm>
            <a:off x="467544" y="5157192"/>
            <a:ext cx="8496944" cy="954107"/>
          </a:xfrm>
          <a:prstGeom prst="rect">
            <a:avLst/>
          </a:prstGeom>
          <a:solidFill>
            <a:schemeClr val="accent3"/>
          </a:solidFill>
        </p:spPr>
        <p:txBody>
          <a:bodyPr wrap="square" rtlCol="0">
            <a:spAutoFit/>
          </a:bodyPr>
          <a:lstStyle/>
          <a:p>
            <a:r>
              <a:rPr lang="ja-JP" altLang="en-US" sz="2800" dirty="0" smtClean="0"/>
              <a:t>私は母と妹と、家の近くにできた、大きなスーパーの</a:t>
            </a:r>
            <a:endParaRPr lang="en-US" altLang="ja-JP" sz="2800" dirty="0" smtClean="0"/>
          </a:p>
          <a:p>
            <a:r>
              <a:rPr lang="ja-JP" altLang="en-US" sz="2800" dirty="0" smtClean="0"/>
              <a:t>　　　　　　　　　　　　　　　　　　　チラシ配りを、し</a:t>
            </a:r>
            <a:r>
              <a:rPr lang="ja-JP" altLang="en-US" sz="2800" dirty="0" smtClean="0">
                <a:solidFill>
                  <a:srgbClr val="C00000"/>
                </a:solidFill>
              </a:rPr>
              <a:t>なかった</a:t>
            </a:r>
            <a:endParaRPr kumimoji="1" lang="ja-JP" altLang="en-US" sz="2800" dirty="0">
              <a:solidFill>
                <a:srgbClr val="C00000"/>
              </a:solidFill>
            </a:endParaRPr>
          </a:p>
        </p:txBody>
      </p:sp>
      <p:sp>
        <p:nvSpPr>
          <p:cNvPr id="9" name="テキスト ボックス 8"/>
          <p:cNvSpPr txBox="1"/>
          <p:nvPr/>
        </p:nvSpPr>
        <p:spPr>
          <a:xfrm>
            <a:off x="1331640" y="6093296"/>
            <a:ext cx="6229200" cy="523220"/>
          </a:xfrm>
          <a:prstGeom prst="rect">
            <a:avLst/>
          </a:prstGeom>
          <a:solidFill>
            <a:schemeClr val="accent3"/>
          </a:solidFill>
        </p:spPr>
        <p:txBody>
          <a:bodyPr wrap="square" rtlCol="0">
            <a:spAutoFit/>
          </a:bodyPr>
          <a:lstStyle/>
          <a:p>
            <a:r>
              <a:rPr lang="ja-JP" altLang="en-US" sz="2800" dirty="0" smtClean="0"/>
              <a:t>英語なら・・　Ｉ　</a:t>
            </a:r>
            <a:r>
              <a:rPr lang="ja-JP" altLang="en-US" sz="2800" dirty="0" smtClean="0">
                <a:solidFill>
                  <a:srgbClr val="C00000"/>
                </a:solidFill>
              </a:rPr>
              <a:t>ｄｉｄ</a:t>
            </a:r>
            <a:r>
              <a:rPr lang="en-US" altLang="ja-JP" sz="2800" dirty="0" smtClean="0">
                <a:solidFill>
                  <a:srgbClr val="C00000"/>
                </a:solidFill>
              </a:rPr>
              <a:t>’</a:t>
            </a:r>
            <a:r>
              <a:rPr lang="ja-JP" altLang="en-US" sz="2800" dirty="0" smtClean="0">
                <a:solidFill>
                  <a:srgbClr val="C00000"/>
                </a:solidFill>
              </a:rPr>
              <a:t>ｎｔ</a:t>
            </a:r>
            <a:r>
              <a:rPr lang="ja-JP" altLang="en-US" sz="1400" dirty="0" smtClean="0">
                <a:solidFill>
                  <a:srgbClr val="C00000"/>
                </a:solidFill>
              </a:rPr>
              <a:t>　</a:t>
            </a:r>
            <a:r>
              <a:rPr lang="ja-JP" altLang="en-US" sz="2800" dirty="0" smtClean="0">
                <a:solidFill>
                  <a:srgbClr val="C00000"/>
                </a:solidFill>
              </a:rPr>
              <a:t>ｄｅｌｉ</a:t>
            </a:r>
            <a:r>
              <a:rPr lang="en-US" altLang="ja-JP" sz="2800" dirty="0" smtClean="0">
                <a:solidFill>
                  <a:srgbClr val="C00000"/>
                </a:solidFill>
              </a:rPr>
              <a:t>v</a:t>
            </a:r>
            <a:r>
              <a:rPr lang="ja-JP" altLang="en-US" sz="2800" dirty="0" smtClean="0">
                <a:solidFill>
                  <a:srgbClr val="C00000"/>
                </a:solidFill>
              </a:rPr>
              <a:t>ｅｒ　</a:t>
            </a:r>
            <a:r>
              <a:rPr lang="en-US" altLang="ja-JP" sz="2800" dirty="0" smtClean="0">
                <a:solidFill>
                  <a:srgbClr val="C00000"/>
                </a:solidFill>
              </a:rPr>
              <a:t>~</a:t>
            </a:r>
            <a:r>
              <a:rPr lang="ja-JP" altLang="en-US" sz="2800" dirty="0" smtClean="0">
                <a:solidFill>
                  <a:srgbClr val="C00000"/>
                </a:solidFill>
              </a:rPr>
              <a:t>　</a:t>
            </a:r>
            <a:endParaRPr kumimoji="1" lang="ja-JP" altLang="en-US" sz="2800" dirty="0">
              <a:solidFill>
                <a:srgbClr val="C00000"/>
              </a:solidFill>
            </a:endParaRPr>
          </a:p>
        </p:txBody>
      </p:sp>
      <p:sp>
        <p:nvSpPr>
          <p:cNvPr id="10" name="正方形/長方形 9"/>
          <p:cNvSpPr/>
          <p:nvPr/>
        </p:nvSpPr>
        <p:spPr>
          <a:xfrm>
            <a:off x="2771800" y="5229200"/>
            <a:ext cx="2664296"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36096" y="5229200"/>
            <a:ext cx="237626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812360" y="5229200"/>
            <a:ext cx="432048"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76056" y="5589240"/>
            <a:ext cx="1944216"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092280" y="5661248"/>
            <a:ext cx="296416"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380312" y="5589240"/>
            <a:ext cx="1512168"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95536" y="3068960"/>
            <a:ext cx="8568952" cy="1938992"/>
          </a:xfrm>
          <a:prstGeom prst="rect">
            <a:avLst/>
          </a:prstGeom>
          <a:solidFill>
            <a:srgbClr val="FFCCFF"/>
          </a:solidFill>
          <a:effectLst>
            <a:softEdge rad="317500"/>
          </a:effectLst>
        </p:spPr>
        <p:txBody>
          <a:bodyPr wrap="square" rtlCol="0">
            <a:spAutoFit/>
          </a:bodyPr>
          <a:lstStyle/>
          <a:p>
            <a:r>
              <a:rPr lang="ja-JP" altLang="en-US" sz="4000" dirty="0" smtClean="0"/>
              <a:t>「雨ニモ負ケズ」の詩は、最後の最後に</a:t>
            </a:r>
            <a:endParaRPr lang="en-US" altLang="ja-JP" sz="4000" dirty="0" smtClean="0"/>
          </a:p>
          <a:p>
            <a:r>
              <a:rPr kumimoji="1" lang="ja-JP" altLang="en-US" sz="4000" dirty="0" smtClean="0"/>
              <a:t>　　それが作者の“願い”であることが</a:t>
            </a:r>
            <a:endParaRPr kumimoji="1" lang="en-US" altLang="ja-JP" sz="4000" dirty="0" smtClean="0"/>
          </a:p>
          <a:p>
            <a:r>
              <a:rPr lang="ja-JP" altLang="en-US" sz="4000" dirty="0" smtClean="0"/>
              <a:t>　　　　　　　　　　　　　　　　　</a:t>
            </a:r>
            <a:r>
              <a:rPr kumimoji="1" lang="ja-JP" altLang="en-US" sz="4000" dirty="0" smtClean="0"/>
              <a:t>明かされる</a:t>
            </a:r>
            <a:endParaRPr kumimoji="1" lang="ja-JP" altLang="en-US" sz="4000" dirty="0"/>
          </a:p>
        </p:txBody>
      </p:sp>
      <p:sp>
        <p:nvSpPr>
          <p:cNvPr id="5" name="テキスト ボックス 4"/>
          <p:cNvSpPr txBox="1"/>
          <p:nvPr/>
        </p:nvSpPr>
        <p:spPr>
          <a:xfrm>
            <a:off x="1835696" y="1268760"/>
            <a:ext cx="1152128" cy="707886"/>
          </a:xfrm>
          <a:prstGeom prst="rect">
            <a:avLst/>
          </a:prstGeom>
          <a:solidFill>
            <a:srgbClr val="FFFF66"/>
          </a:solidFill>
          <a:ln>
            <a:solidFill>
              <a:schemeClr val="tx2"/>
            </a:solidFill>
          </a:ln>
        </p:spPr>
        <p:txBody>
          <a:bodyPr wrap="square" rtlCol="0">
            <a:spAutoFit/>
          </a:bodyPr>
          <a:lstStyle/>
          <a:p>
            <a:r>
              <a:rPr lang="ja-JP" altLang="en-US" sz="4000" dirty="0" err="1" smtClean="0">
                <a:solidFill>
                  <a:schemeClr val="accent4"/>
                </a:solidFill>
              </a:rPr>
              <a:t>たい</a:t>
            </a:r>
            <a:endParaRPr kumimoji="1" lang="ja-JP" altLang="en-US" sz="4000" dirty="0">
              <a:solidFill>
                <a:schemeClr val="accent4"/>
              </a:solidFill>
            </a:endParaRPr>
          </a:p>
        </p:txBody>
      </p:sp>
      <p:sp>
        <p:nvSpPr>
          <p:cNvPr id="11" name="テキスト ボックス 10"/>
          <p:cNvSpPr txBox="1"/>
          <p:nvPr/>
        </p:nvSpPr>
        <p:spPr>
          <a:xfrm>
            <a:off x="2987824" y="1268760"/>
            <a:ext cx="4680520" cy="707886"/>
          </a:xfrm>
          <a:prstGeom prst="rect">
            <a:avLst/>
          </a:prstGeom>
          <a:solidFill>
            <a:srgbClr val="CCFFFF"/>
          </a:solidFill>
          <a:ln>
            <a:solidFill>
              <a:schemeClr val="tx2"/>
            </a:solidFill>
          </a:ln>
        </p:spPr>
        <p:txBody>
          <a:bodyPr wrap="square" rtlCol="0">
            <a:spAutoFit/>
          </a:bodyPr>
          <a:lstStyle/>
          <a:p>
            <a:r>
              <a:rPr lang="ja-JP" altLang="en-US" sz="4000" dirty="0" smtClean="0">
                <a:solidFill>
                  <a:schemeClr val="accent4"/>
                </a:solidFill>
              </a:rPr>
              <a:t>希望・願望の助動詞</a:t>
            </a:r>
            <a:endParaRPr kumimoji="1" lang="ja-JP" altLang="en-US" sz="4000" dirty="0">
              <a:solidFill>
                <a:schemeClr val="accent4"/>
              </a:solidFill>
            </a:endParaRPr>
          </a:p>
        </p:txBody>
      </p:sp>
      <p:sp>
        <p:nvSpPr>
          <p:cNvPr id="12" name="四角形吹き出し 11"/>
          <p:cNvSpPr/>
          <p:nvPr/>
        </p:nvSpPr>
        <p:spPr>
          <a:xfrm>
            <a:off x="1187624" y="2204864"/>
            <a:ext cx="3384376" cy="648072"/>
          </a:xfrm>
          <a:prstGeom prst="wedgeRect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ごはんを食べたい</a:t>
            </a:r>
            <a:endParaRPr lang="ja-JP" altLang="en-US" sz="2000" dirty="0">
              <a:solidFill>
                <a:schemeClr val="accent4"/>
              </a:solidFill>
            </a:endParaRPr>
          </a:p>
        </p:txBody>
      </p:sp>
      <p:sp>
        <p:nvSpPr>
          <p:cNvPr id="13" name="四角形吹き出し 12"/>
          <p:cNvSpPr/>
          <p:nvPr/>
        </p:nvSpPr>
        <p:spPr>
          <a:xfrm>
            <a:off x="4788024" y="2204864"/>
            <a:ext cx="3024336" cy="639688"/>
          </a:xfrm>
          <a:prstGeom prst="wedgeRect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accent4"/>
                </a:solidFill>
              </a:rPr>
              <a:t>公園に行きたい</a:t>
            </a:r>
            <a:endParaRPr lang="ja-JP" altLang="en-US" sz="2000" dirty="0">
              <a:solidFill>
                <a:schemeClr val="accent4"/>
              </a:solidFill>
            </a:endParaRPr>
          </a:p>
        </p:txBody>
      </p:sp>
      <p:sp>
        <p:nvSpPr>
          <p:cNvPr id="15" name="テキスト ボックス 14"/>
          <p:cNvSpPr txBox="1"/>
          <p:nvPr/>
        </p:nvSpPr>
        <p:spPr>
          <a:xfrm>
            <a:off x="683568" y="5229200"/>
            <a:ext cx="8136904" cy="1323439"/>
          </a:xfrm>
          <a:prstGeom prst="rect">
            <a:avLst/>
          </a:prstGeom>
          <a:solidFill>
            <a:srgbClr val="DDFFDD"/>
          </a:solidFill>
          <a:ln>
            <a:noFill/>
          </a:ln>
          <a:effectLst>
            <a:softEdge rad="63500"/>
          </a:effectLst>
        </p:spPr>
        <p:txBody>
          <a:bodyPr wrap="square" rtlCol="0">
            <a:spAutoFit/>
          </a:bodyPr>
          <a:lstStyle/>
          <a:p>
            <a:r>
              <a:rPr lang="ja-JP" altLang="en-US" sz="4000" dirty="0" smtClean="0"/>
              <a:t>日本語は、文の末尾の助動詞が</a:t>
            </a:r>
            <a:endParaRPr lang="en-US" altLang="ja-JP" sz="4000" dirty="0" smtClean="0"/>
          </a:p>
          <a:p>
            <a:r>
              <a:rPr kumimoji="1" lang="ja-JP" altLang="en-US" sz="4000" dirty="0" smtClean="0">
                <a:solidFill>
                  <a:srgbClr val="C00000"/>
                </a:solidFill>
              </a:rPr>
              <a:t>　　　　　　　　　　　　</a:t>
            </a:r>
            <a:r>
              <a:rPr kumimoji="1" lang="ja-JP" altLang="en-US" sz="4000" dirty="0" smtClean="0">
                <a:solidFill>
                  <a:schemeClr val="accent4"/>
                </a:solidFill>
              </a:rPr>
              <a:t>意味を決定づける</a:t>
            </a:r>
            <a:endParaRPr kumimoji="1" lang="ja-JP" altLang="en-US" sz="4000" dirty="0">
              <a:solidFill>
                <a:schemeClr val="accent4"/>
              </a:solidFill>
            </a:endParaRPr>
          </a:p>
        </p:txBody>
      </p:sp>
      <p:sp>
        <p:nvSpPr>
          <p:cNvPr id="9" name="テキスト ボックス 8"/>
          <p:cNvSpPr txBox="1"/>
          <p:nvPr/>
        </p:nvSpPr>
        <p:spPr>
          <a:xfrm>
            <a:off x="179512" y="362868"/>
            <a:ext cx="792088" cy="584775"/>
          </a:xfrm>
          <a:prstGeom prst="rect">
            <a:avLst/>
          </a:prstGeom>
          <a:solidFill>
            <a:schemeClr val="accent3"/>
          </a:solidFill>
          <a:ln>
            <a:solidFill>
              <a:schemeClr val="tx2"/>
            </a:solidFill>
            <a:prstDash val="dash"/>
          </a:ln>
        </p:spPr>
        <p:txBody>
          <a:bodyPr wrap="square" rtlCol="0">
            <a:spAutoFit/>
          </a:bodyPr>
          <a:lstStyle/>
          <a:p>
            <a:r>
              <a:rPr lang="ja-JP" altLang="en-US" sz="1600" b="1" dirty="0" smtClean="0">
                <a:solidFill>
                  <a:schemeClr val="accent4"/>
                </a:solidFill>
              </a:rPr>
              <a:t>雨ニモ</a:t>
            </a:r>
            <a:endParaRPr lang="en-US" altLang="ja-JP" sz="1600" b="1" dirty="0" smtClean="0">
              <a:solidFill>
                <a:schemeClr val="accent4"/>
              </a:solidFill>
            </a:endParaRPr>
          </a:p>
          <a:p>
            <a:r>
              <a:rPr lang="ja-JP" altLang="en-US" sz="1600" b="1" dirty="0" smtClean="0">
                <a:solidFill>
                  <a:schemeClr val="accent4"/>
                </a:solidFill>
              </a:rPr>
              <a:t>マケズ</a:t>
            </a:r>
            <a:endParaRPr kumimoji="1" lang="ja-JP" altLang="en-US" sz="1600" b="1" dirty="0">
              <a:solidFill>
                <a:schemeClr val="accent4"/>
              </a:solidFill>
            </a:endParaRPr>
          </a:p>
        </p:txBody>
      </p:sp>
      <p:sp>
        <p:nvSpPr>
          <p:cNvPr id="4" name="テキスト ボックス 3"/>
          <p:cNvSpPr txBox="1"/>
          <p:nvPr/>
        </p:nvSpPr>
        <p:spPr>
          <a:xfrm>
            <a:off x="1043608" y="461871"/>
            <a:ext cx="7272808" cy="707886"/>
          </a:xfrm>
          <a:prstGeom prst="rect">
            <a:avLst/>
          </a:prstGeom>
          <a:solidFill>
            <a:srgbClr val="DDFFDD"/>
          </a:solidFill>
          <a:ln>
            <a:noFill/>
          </a:ln>
          <a:effectLst>
            <a:softEdge rad="63500"/>
          </a:effectLst>
        </p:spPr>
        <p:txBody>
          <a:bodyPr wrap="square" rtlCol="0">
            <a:spAutoFit/>
          </a:bodyPr>
          <a:lstStyle/>
          <a:p>
            <a:r>
              <a:rPr kumimoji="1" lang="ja-JP" altLang="en-US" sz="4000" dirty="0" smtClean="0"/>
              <a:t>そういうものに　わたしはなり</a:t>
            </a:r>
            <a:r>
              <a:rPr kumimoji="1" lang="ja-JP" altLang="en-US" sz="4000" dirty="0" smtClean="0">
                <a:solidFill>
                  <a:srgbClr val="C00000"/>
                </a:solidFill>
              </a:rPr>
              <a:t>たい</a:t>
            </a:r>
            <a:endParaRPr kumimoji="1" lang="ja-JP" altLang="en-US" sz="4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1" grpId="0" animBg="1"/>
      <p:bldP spid="12" grpId="0" animBg="1"/>
      <p:bldP spid="13" grpId="0" animBg="1"/>
      <p:bldP spid="1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9612" y="307856"/>
            <a:ext cx="7200800" cy="707886"/>
          </a:xfrm>
          <a:prstGeom prst="rect">
            <a:avLst/>
          </a:prstGeom>
          <a:solidFill>
            <a:schemeClr val="accent3"/>
          </a:solidFill>
        </p:spPr>
        <p:txBody>
          <a:bodyPr wrap="square" rtlCol="0">
            <a:spAutoFit/>
          </a:bodyPr>
          <a:lstStyle/>
          <a:p>
            <a:r>
              <a:rPr lang="ja-JP" altLang="en-US" sz="4000" dirty="0" smtClean="0"/>
              <a:t>日本語で動詞を使うということは</a:t>
            </a:r>
            <a:endParaRPr kumimoji="1" lang="ja-JP" altLang="en-US" sz="4000" dirty="0"/>
          </a:p>
        </p:txBody>
      </p:sp>
      <p:sp>
        <p:nvSpPr>
          <p:cNvPr id="5" name="テキスト ボックス 4"/>
          <p:cNvSpPr txBox="1"/>
          <p:nvPr/>
        </p:nvSpPr>
        <p:spPr>
          <a:xfrm>
            <a:off x="467544" y="1249015"/>
            <a:ext cx="8280920" cy="1323439"/>
          </a:xfrm>
          <a:prstGeom prst="rect">
            <a:avLst/>
          </a:prstGeom>
          <a:solidFill>
            <a:srgbClr val="FFD9FF"/>
          </a:solidFill>
          <a:effectLst>
            <a:glow rad="139700">
              <a:schemeClr val="accent2">
                <a:satMod val="175000"/>
                <a:alpha val="40000"/>
              </a:schemeClr>
            </a:glow>
          </a:effectLst>
        </p:spPr>
        <p:txBody>
          <a:bodyPr wrap="square" rtlCol="0">
            <a:spAutoFit/>
          </a:bodyPr>
          <a:lstStyle/>
          <a:p>
            <a:r>
              <a:rPr lang="ja-JP" altLang="en-US" sz="4000" dirty="0" smtClean="0"/>
              <a:t>　　助動詞を使うということに</a:t>
            </a:r>
            <a:endParaRPr lang="en-US" altLang="ja-JP" sz="4000" dirty="0" smtClean="0"/>
          </a:p>
          <a:p>
            <a:r>
              <a:rPr lang="ja-JP" altLang="en-US" sz="4000" dirty="0" smtClean="0"/>
              <a:t>　　　　　　　　　　　　　　　ほかならない</a:t>
            </a:r>
            <a:endParaRPr kumimoji="1" lang="ja-JP" altLang="en-US" sz="4000" dirty="0"/>
          </a:p>
        </p:txBody>
      </p:sp>
      <p:sp>
        <p:nvSpPr>
          <p:cNvPr id="6" name="テキスト ボックス 5"/>
          <p:cNvSpPr txBox="1"/>
          <p:nvPr/>
        </p:nvSpPr>
        <p:spPr>
          <a:xfrm>
            <a:off x="1475656" y="2708920"/>
            <a:ext cx="6768752" cy="707886"/>
          </a:xfrm>
          <a:prstGeom prst="rect">
            <a:avLst/>
          </a:prstGeom>
          <a:solidFill>
            <a:schemeClr val="accent3"/>
          </a:solidFill>
        </p:spPr>
        <p:txBody>
          <a:bodyPr wrap="square" rtlCol="0">
            <a:spAutoFit/>
          </a:bodyPr>
          <a:lstStyle/>
          <a:p>
            <a:r>
              <a:rPr lang="ja-JP" altLang="en-US" sz="4000" dirty="0" smtClean="0"/>
              <a:t>では、助動詞とは何だろうか？</a:t>
            </a:r>
            <a:endParaRPr kumimoji="1" lang="ja-JP" altLang="en-US" sz="4000" dirty="0"/>
          </a:p>
        </p:txBody>
      </p:sp>
      <p:sp>
        <p:nvSpPr>
          <p:cNvPr id="8" name="テキスト ボックス 7"/>
          <p:cNvSpPr txBox="1"/>
          <p:nvPr/>
        </p:nvSpPr>
        <p:spPr>
          <a:xfrm>
            <a:off x="539552" y="3501008"/>
            <a:ext cx="8280920" cy="1323439"/>
          </a:xfrm>
          <a:prstGeom prst="rect">
            <a:avLst/>
          </a:prstGeom>
          <a:solidFill>
            <a:srgbClr val="CCFFFF"/>
          </a:solidFill>
          <a:ln w="41275" cmpd="dbl">
            <a:solidFill>
              <a:schemeClr val="tx1"/>
            </a:solidFill>
          </a:ln>
        </p:spPr>
        <p:txBody>
          <a:bodyPr wrap="square" rtlCol="0">
            <a:spAutoFit/>
          </a:bodyPr>
          <a:lstStyle/>
          <a:p>
            <a:r>
              <a:rPr lang="ja-JP" altLang="en-US" sz="4000" dirty="0" smtClean="0">
                <a:solidFill>
                  <a:schemeClr val="accent4"/>
                </a:solidFill>
              </a:rPr>
              <a:t>助動詞は、動詞や形容詞について</a:t>
            </a:r>
            <a:endParaRPr lang="en-US" altLang="ja-JP" sz="4000" dirty="0" smtClean="0">
              <a:solidFill>
                <a:schemeClr val="accent4"/>
              </a:solidFill>
            </a:endParaRPr>
          </a:p>
          <a:p>
            <a:r>
              <a:rPr lang="ja-JP" altLang="en-US" sz="4000" dirty="0" smtClean="0">
                <a:solidFill>
                  <a:schemeClr val="accent4"/>
                </a:solidFill>
              </a:rPr>
              <a:t>　　　　意味を加える働きをすることば</a:t>
            </a:r>
            <a:endParaRPr kumimoji="1" lang="ja-JP" altLang="en-US" sz="4000" dirty="0">
              <a:solidFill>
                <a:schemeClr val="accent4"/>
              </a:solidFill>
            </a:endParaRPr>
          </a:p>
        </p:txBody>
      </p:sp>
      <p:sp>
        <p:nvSpPr>
          <p:cNvPr id="9" name="テキスト ボックス 8"/>
          <p:cNvSpPr txBox="1"/>
          <p:nvPr/>
        </p:nvSpPr>
        <p:spPr>
          <a:xfrm>
            <a:off x="323528" y="5085184"/>
            <a:ext cx="8640960" cy="1323439"/>
          </a:xfrm>
          <a:prstGeom prst="rect">
            <a:avLst/>
          </a:prstGeom>
          <a:solidFill>
            <a:srgbClr val="FFFF99"/>
          </a:solidFill>
          <a:ln>
            <a:noFill/>
          </a:ln>
          <a:effectLst>
            <a:outerShdw blurRad="50800" dist="101600" dir="16200000" rotWithShape="0">
              <a:srgbClr val="FFC000">
                <a:alpha val="40000"/>
              </a:srgbClr>
            </a:outerShdw>
          </a:effectLst>
        </p:spPr>
        <p:txBody>
          <a:bodyPr wrap="square" rtlCol="0">
            <a:spAutoFit/>
          </a:bodyPr>
          <a:lstStyle/>
          <a:p>
            <a:r>
              <a:rPr lang="ja-JP" altLang="en-US" sz="4000" dirty="0" smtClean="0">
                <a:solidFill>
                  <a:schemeClr val="accent4"/>
                </a:solidFill>
              </a:rPr>
              <a:t>この助動詞により、さまざまな状況や</a:t>
            </a:r>
            <a:endParaRPr lang="en-US" altLang="ja-JP" sz="4000" dirty="0" smtClean="0">
              <a:solidFill>
                <a:schemeClr val="accent4"/>
              </a:solidFill>
            </a:endParaRPr>
          </a:p>
          <a:p>
            <a:r>
              <a:rPr lang="ja-JP" altLang="en-US" sz="4000" dirty="0" smtClean="0">
                <a:solidFill>
                  <a:schemeClr val="accent4"/>
                </a:solidFill>
              </a:rPr>
              <a:t>　　　　　　　　気持ちを表すことができる</a:t>
            </a:r>
            <a:endParaRPr kumimoji="1"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1680" y="332656"/>
            <a:ext cx="5832648" cy="707886"/>
          </a:xfrm>
          <a:prstGeom prst="rect">
            <a:avLst/>
          </a:prstGeom>
          <a:solidFill>
            <a:srgbClr val="FFFF99"/>
          </a:solidFill>
          <a:ln>
            <a:noFill/>
          </a:ln>
          <a:scene3d>
            <a:camera prst="orthographicFront"/>
            <a:lightRig rig="threePt" dir="t"/>
          </a:scene3d>
          <a:sp3d>
            <a:bevelT prst="slope"/>
          </a:sp3d>
        </p:spPr>
        <p:txBody>
          <a:bodyPr wrap="square" rtlCol="0">
            <a:spAutoFit/>
          </a:bodyPr>
          <a:lstStyle/>
          <a:p>
            <a:r>
              <a:rPr lang="ja-JP" altLang="en-US" sz="4000" dirty="0" smtClean="0">
                <a:solidFill>
                  <a:schemeClr val="accent4"/>
                </a:solidFill>
              </a:rPr>
              <a:t>日本語の代表的な助動詞</a:t>
            </a:r>
            <a:endParaRPr kumimoji="1" lang="ja-JP" altLang="en-US" sz="4000" dirty="0">
              <a:solidFill>
                <a:schemeClr val="accent4"/>
              </a:solidFill>
            </a:endParaRPr>
          </a:p>
        </p:txBody>
      </p:sp>
      <p:sp>
        <p:nvSpPr>
          <p:cNvPr id="3" name="テキスト ボックス 2"/>
          <p:cNvSpPr txBox="1"/>
          <p:nvPr/>
        </p:nvSpPr>
        <p:spPr>
          <a:xfrm>
            <a:off x="1259632" y="1412776"/>
            <a:ext cx="1728192" cy="707886"/>
          </a:xfrm>
          <a:prstGeom prst="rect">
            <a:avLst/>
          </a:prstGeom>
          <a:solidFill>
            <a:srgbClr val="CCFFFF"/>
          </a:solidFill>
          <a:ln>
            <a:noFill/>
          </a:ln>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chemeClr val="accent4"/>
                </a:solidFill>
              </a:rPr>
              <a:t>　ない</a:t>
            </a:r>
            <a:endParaRPr kumimoji="1" lang="ja-JP" altLang="en-US" sz="4000" dirty="0">
              <a:solidFill>
                <a:schemeClr val="accent4"/>
              </a:solidFill>
            </a:endParaRPr>
          </a:p>
        </p:txBody>
      </p:sp>
      <p:sp>
        <p:nvSpPr>
          <p:cNvPr id="4" name="テキスト ボックス 3"/>
          <p:cNvSpPr txBox="1"/>
          <p:nvPr/>
        </p:nvSpPr>
        <p:spPr>
          <a:xfrm>
            <a:off x="1331640" y="2492896"/>
            <a:ext cx="1656184" cy="707886"/>
          </a:xfrm>
          <a:prstGeom prst="rect">
            <a:avLst/>
          </a:prstGeom>
          <a:solidFill>
            <a:srgbClr val="CCFFFF"/>
          </a:solidFill>
          <a:ln>
            <a:noFill/>
          </a:ln>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chemeClr val="accent4"/>
                </a:solidFill>
              </a:rPr>
              <a:t>　</a:t>
            </a:r>
            <a:r>
              <a:rPr lang="ja-JP" altLang="en-US" sz="4000" dirty="0" err="1" smtClean="0">
                <a:solidFill>
                  <a:schemeClr val="accent4"/>
                </a:solidFill>
              </a:rPr>
              <a:t>たい</a:t>
            </a:r>
            <a:endParaRPr kumimoji="1" lang="ja-JP" altLang="en-US" sz="4000" dirty="0">
              <a:solidFill>
                <a:schemeClr val="accent4"/>
              </a:solidFill>
            </a:endParaRPr>
          </a:p>
        </p:txBody>
      </p:sp>
      <p:sp>
        <p:nvSpPr>
          <p:cNvPr id="5" name="テキスト ボックス 4"/>
          <p:cNvSpPr txBox="1"/>
          <p:nvPr/>
        </p:nvSpPr>
        <p:spPr>
          <a:xfrm>
            <a:off x="1331640" y="3573016"/>
            <a:ext cx="1656184" cy="707886"/>
          </a:xfrm>
          <a:prstGeom prst="rect">
            <a:avLst/>
          </a:prstGeom>
          <a:solidFill>
            <a:srgbClr val="CCFFFF"/>
          </a:solidFill>
          <a:ln>
            <a:noFill/>
          </a:ln>
          <a:effectLst>
            <a:outerShdw blurRad="50800" dist="38100" dir="2700000" algn="tl" rotWithShape="0">
              <a:prstClr val="black">
                <a:alpha val="40000"/>
              </a:prstClr>
            </a:outerShdw>
          </a:effectLst>
        </p:spPr>
        <p:txBody>
          <a:bodyPr wrap="square" rtlCol="0">
            <a:spAutoFit/>
          </a:bodyPr>
          <a:lstStyle/>
          <a:p>
            <a:pPr indent="182563"/>
            <a:r>
              <a:rPr lang="ja-JP" altLang="en-US" sz="4000" dirty="0" smtClean="0">
                <a:solidFill>
                  <a:schemeClr val="accent4"/>
                </a:solidFill>
              </a:rPr>
              <a:t>　た</a:t>
            </a:r>
            <a:endParaRPr kumimoji="1" lang="ja-JP" altLang="en-US" sz="4000" dirty="0">
              <a:solidFill>
                <a:schemeClr val="accent4"/>
              </a:solidFill>
            </a:endParaRPr>
          </a:p>
        </p:txBody>
      </p:sp>
      <p:sp>
        <p:nvSpPr>
          <p:cNvPr id="6" name="テキスト ボックス 5"/>
          <p:cNvSpPr txBox="1"/>
          <p:nvPr/>
        </p:nvSpPr>
        <p:spPr>
          <a:xfrm>
            <a:off x="1331640" y="4653136"/>
            <a:ext cx="1656184" cy="707886"/>
          </a:xfrm>
          <a:prstGeom prst="rect">
            <a:avLst/>
          </a:prstGeom>
          <a:solidFill>
            <a:srgbClr val="CCFFFF"/>
          </a:solidFill>
          <a:ln>
            <a:noFill/>
          </a:ln>
          <a:effectLst>
            <a:outerShdw blurRad="50800" dist="38100" dir="2700000" algn="tl" rotWithShape="0">
              <a:prstClr val="black">
                <a:alpha val="40000"/>
              </a:prstClr>
            </a:outerShdw>
          </a:effectLst>
        </p:spPr>
        <p:txBody>
          <a:bodyPr wrap="square" rtlCol="0">
            <a:spAutoFit/>
          </a:bodyPr>
          <a:lstStyle/>
          <a:p>
            <a:r>
              <a:rPr lang="ja-JP" altLang="en-US" sz="4000" dirty="0" smtClean="0">
                <a:solidFill>
                  <a:schemeClr val="accent4"/>
                </a:solidFill>
              </a:rPr>
              <a:t>　ます</a:t>
            </a:r>
            <a:endParaRPr kumimoji="1" lang="ja-JP" altLang="en-US" sz="4000" dirty="0">
              <a:solidFill>
                <a:schemeClr val="accent4"/>
              </a:solidFill>
            </a:endParaRPr>
          </a:p>
        </p:txBody>
      </p:sp>
      <p:sp>
        <p:nvSpPr>
          <p:cNvPr id="7" name="テキスト ボックス 6"/>
          <p:cNvSpPr txBox="1"/>
          <p:nvPr/>
        </p:nvSpPr>
        <p:spPr>
          <a:xfrm>
            <a:off x="1403648" y="5733256"/>
            <a:ext cx="1587176" cy="707886"/>
          </a:xfrm>
          <a:prstGeom prst="rect">
            <a:avLst/>
          </a:prstGeom>
          <a:solidFill>
            <a:srgbClr val="CCFFFF"/>
          </a:solidFill>
          <a:ln>
            <a:noFill/>
          </a:ln>
          <a:effectLst>
            <a:outerShdw blurRad="50800" dist="38100" dir="2700000" algn="tl" rotWithShape="0">
              <a:prstClr val="black">
                <a:alpha val="40000"/>
              </a:prstClr>
            </a:outerShdw>
          </a:effectLst>
        </p:spPr>
        <p:txBody>
          <a:bodyPr wrap="square" rtlCol="0">
            <a:spAutoFit/>
          </a:bodyPr>
          <a:lstStyle/>
          <a:p>
            <a:pPr indent="92075"/>
            <a:r>
              <a:rPr lang="ja-JP" altLang="en-US" sz="4000" dirty="0" smtClean="0">
                <a:solidFill>
                  <a:schemeClr val="accent4"/>
                </a:solidFill>
              </a:rPr>
              <a:t>　ば</a:t>
            </a:r>
            <a:endParaRPr kumimoji="1" lang="ja-JP" altLang="en-US" sz="4000" dirty="0">
              <a:solidFill>
                <a:schemeClr val="accent4"/>
              </a:solidFill>
            </a:endParaRPr>
          </a:p>
        </p:txBody>
      </p:sp>
      <p:sp>
        <p:nvSpPr>
          <p:cNvPr id="8" name="テキスト ボックス 7"/>
          <p:cNvSpPr txBox="1"/>
          <p:nvPr/>
        </p:nvSpPr>
        <p:spPr>
          <a:xfrm>
            <a:off x="3203848" y="1412776"/>
            <a:ext cx="1800200" cy="707886"/>
          </a:xfrm>
          <a:prstGeom prst="rect">
            <a:avLst/>
          </a:prstGeom>
          <a:solidFill>
            <a:srgbClr val="FFD9FF"/>
          </a:solidFill>
          <a:ln>
            <a:noFill/>
          </a:ln>
          <a:effectLst/>
        </p:spPr>
        <p:txBody>
          <a:bodyPr wrap="square" rtlCol="0">
            <a:spAutoFit/>
          </a:bodyPr>
          <a:lstStyle/>
          <a:p>
            <a:r>
              <a:rPr lang="ja-JP" altLang="en-US" sz="4000" dirty="0" smtClean="0">
                <a:solidFill>
                  <a:schemeClr val="accent4"/>
                </a:solidFill>
              </a:rPr>
              <a:t>　否定</a:t>
            </a:r>
            <a:endParaRPr kumimoji="1" lang="ja-JP" altLang="en-US" sz="4000" dirty="0">
              <a:solidFill>
                <a:schemeClr val="accent4"/>
              </a:solidFill>
            </a:endParaRPr>
          </a:p>
        </p:txBody>
      </p:sp>
      <p:sp>
        <p:nvSpPr>
          <p:cNvPr id="9" name="テキスト ボックス 8"/>
          <p:cNvSpPr txBox="1"/>
          <p:nvPr/>
        </p:nvSpPr>
        <p:spPr>
          <a:xfrm>
            <a:off x="5148064" y="1412776"/>
            <a:ext cx="2952328" cy="707886"/>
          </a:xfrm>
          <a:prstGeom prst="rect">
            <a:avLst/>
          </a:prstGeom>
          <a:noFill/>
          <a:ln>
            <a:noFill/>
          </a:ln>
          <a:effectLst/>
        </p:spPr>
        <p:txBody>
          <a:bodyPr wrap="square" rtlCol="0">
            <a:spAutoFit/>
          </a:bodyPr>
          <a:lstStyle/>
          <a:p>
            <a:r>
              <a:rPr lang="ja-JP" altLang="en-US" sz="4000" dirty="0" smtClean="0">
                <a:solidFill>
                  <a:schemeClr val="accent4"/>
                </a:solidFill>
              </a:rPr>
              <a:t>＊行か</a:t>
            </a:r>
            <a:r>
              <a:rPr lang="ja-JP" altLang="en-US" sz="4000" dirty="0" smtClean="0">
                <a:solidFill>
                  <a:srgbClr val="FF0000"/>
                </a:solidFill>
              </a:rPr>
              <a:t>ない</a:t>
            </a:r>
            <a:endParaRPr kumimoji="1" lang="ja-JP" altLang="en-US" sz="4000" dirty="0">
              <a:solidFill>
                <a:srgbClr val="FF0000"/>
              </a:solidFill>
            </a:endParaRPr>
          </a:p>
        </p:txBody>
      </p:sp>
      <p:sp>
        <p:nvSpPr>
          <p:cNvPr id="10" name="テキスト ボックス 9"/>
          <p:cNvSpPr txBox="1"/>
          <p:nvPr/>
        </p:nvSpPr>
        <p:spPr>
          <a:xfrm>
            <a:off x="3203848" y="2492896"/>
            <a:ext cx="1800200" cy="707886"/>
          </a:xfrm>
          <a:prstGeom prst="rect">
            <a:avLst/>
          </a:prstGeom>
          <a:solidFill>
            <a:srgbClr val="FFD9FF"/>
          </a:solidFill>
          <a:ln>
            <a:noFill/>
          </a:ln>
          <a:effectLst/>
        </p:spPr>
        <p:txBody>
          <a:bodyPr wrap="square" rtlCol="0">
            <a:spAutoFit/>
          </a:bodyPr>
          <a:lstStyle/>
          <a:p>
            <a:r>
              <a:rPr lang="ja-JP" altLang="en-US" sz="4000" dirty="0" smtClean="0">
                <a:solidFill>
                  <a:schemeClr val="accent4"/>
                </a:solidFill>
              </a:rPr>
              <a:t>　希望</a:t>
            </a:r>
            <a:endParaRPr kumimoji="1" lang="ja-JP" altLang="en-US" sz="4000" dirty="0">
              <a:solidFill>
                <a:schemeClr val="accent4"/>
              </a:solidFill>
            </a:endParaRPr>
          </a:p>
        </p:txBody>
      </p:sp>
      <p:sp>
        <p:nvSpPr>
          <p:cNvPr id="11" name="テキスト ボックス 10"/>
          <p:cNvSpPr txBox="1"/>
          <p:nvPr/>
        </p:nvSpPr>
        <p:spPr>
          <a:xfrm>
            <a:off x="5148064" y="2492896"/>
            <a:ext cx="2952328" cy="707886"/>
          </a:xfrm>
          <a:prstGeom prst="rect">
            <a:avLst/>
          </a:prstGeom>
          <a:noFill/>
          <a:ln>
            <a:noFill/>
          </a:ln>
          <a:effectLst/>
        </p:spPr>
        <p:txBody>
          <a:bodyPr wrap="square" rtlCol="0">
            <a:spAutoFit/>
          </a:bodyPr>
          <a:lstStyle/>
          <a:p>
            <a:r>
              <a:rPr lang="ja-JP" altLang="en-US" sz="4000" dirty="0" smtClean="0">
                <a:solidFill>
                  <a:schemeClr val="accent4"/>
                </a:solidFill>
              </a:rPr>
              <a:t>＊行き</a:t>
            </a:r>
            <a:r>
              <a:rPr lang="ja-JP" altLang="en-US" sz="4000" dirty="0" smtClean="0">
                <a:solidFill>
                  <a:srgbClr val="FF0000"/>
                </a:solidFill>
              </a:rPr>
              <a:t>たい</a:t>
            </a:r>
            <a:endParaRPr kumimoji="1" lang="ja-JP" altLang="en-US" sz="4000" dirty="0">
              <a:solidFill>
                <a:srgbClr val="FF0000"/>
              </a:solidFill>
            </a:endParaRPr>
          </a:p>
        </p:txBody>
      </p:sp>
      <p:sp>
        <p:nvSpPr>
          <p:cNvPr id="12" name="テキスト ボックス 11"/>
          <p:cNvSpPr txBox="1"/>
          <p:nvPr/>
        </p:nvSpPr>
        <p:spPr>
          <a:xfrm>
            <a:off x="3203848" y="3573016"/>
            <a:ext cx="2664296" cy="707886"/>
          </a:xfrm>
          <a:prstGeom prst="rect">
            <a:avLst/>
          </a:prstGeom>
          <a:solidFill>
            <a:srgbClr val="FFD9FF"/>
          </a:solidFill>
          <a:ln>
            <a:noFill/>
          </a:ln>
          <a:effectLst/>
        </p:spPr>
        <p:txBody>
          <a:bodyPr wrap="square" rtlCol="0">
            <a:spAutoFit/>
          </a:bodyPr>
          <a:lstStyle/>
          <a:p>
            <a:r>
              <a:rPr kumimoji="1" lang="ja-JP" altLang="en-US" sz="4000" dirty="0" smtClean="0">
                <a:solidFill>
                  <a:schemeClr val="accent4"/>
                </a:solidFill>
              </a:rPr>
              <a:t>過去・完了</a:t>
            </a:r>
            <a:endParaRPr kumimoji="1" lang="ja-JP" altLang="en-US" sz="4000" dirty="0">
              <a:solidFill>
                <a:schemeClr val="accent4"/>
              </a:solidFill>
            </a:endParaRPr>
          </a:p>
        </p:txBody>
      </p:sp>
      <p:sp>
        <p:nvSpPr>
          <p:cNvPr id="13" name="テキスト ボックス 12"/>
          <p:cNvSpPr txBox="1"/>
          <p:nvPr/>
        </p:nvSpPr>
        <p:spPr>
          <a:xfrm>
            <a:off x="5868144" y="3573016"/>
            <a:ext cx="2160240" cy="707886"/>
          </a:xfrm>
          <a:prstGeom prst="rect">
            <a:avLst/>
          </a:prstGeom>
          <a:noFill/>
          <a:ln>
            <a:noFill/>
          </a:ln>
          <a:effectLst/>
        </p:spPr>
        <p:txBody>
          <a:bodyPr wrap="square" rtlCol="0">
            <a:spAutoFit/>
          </a:bodyPr>
          <a:lstStyle/>
          <a:p>
            <a:r>
              <a:rPr lang="ja-JP" altLang="en-US" sz="4000" dirty="0" smtClean="0">
                <a:solidFill>
                  <a:schemeClr val="accent4"/>
                </a:solidFill>
              </a:rPr>
              <a:t>＊行っ</a:t>
            </a:r>
            <a:r>
              <a:rPr lang="ja-JP" altLang="en-US" sz="4000" dirty="0" smtClean="0">
                <a:solidFill>
                  <a:srgbClr val="FF0000"/>
                </a:solidFill>
              </a:rPr>
              <a:t>た</a:t>
            </a:r>
            <a:endParaRPr kumimoji="1" lang="ja-JP" altLang="en-US" sz="4000" dirty="0">
              <a:solidFill>
                <a:srgbClr val="FF0000"/>
              </a:solidFill>
            </a:endParaRPr>
          </a:p>
        </p:txBody>
      </p:sp>
      <p:sp>
        <p:nvSpPr>
          <p:cNvPr id="14" name="テキスト ボックス 13"/>
          <p:cNvSpPr txBox="1"/>
          <p:nvPr/>
        </p:nvSpPr>
        <p:spPr>
          <a:xfrm>
            <a:off x="3203848" y="4653136"/>
            <a:ext cx="1800200" cy="707886"/>
          </a:xfrm>
          <a:prstGeom prst="rect">
            <a:avLst/>
          </a:prstGeom>
          <a:solidFill>
            <a:srgbClr val="FFD9FF"/>
          </a:solidFill>
          <a:ln>
            <a:noFill/>
          </a:ln>
          <a:effectLst/>
        </p:spPr>
        <p:txBody>
          <a:bodyPr wrap="square" rtlCol="0">
            <a:spAutoFit/>
          </a:bodyPr>
          <a:lstStyle/>
          <a:p>
            <a:r>
              <a:rPr lang="ja-JP" altLang="en-US" sz="4000" dirty="0" smtClean="0">
                <a:solidFill>
                  <a:schemeClr val="accent4"/>
                </a:solidFill>
              </a:rPr>
              <a:t>　丁寧</a:t>
            </a:r>
            <a:endParaRPr kumimoji="1" lang="ja-JP" altLang="en-US" sz="4000" dirty="0">
              <a:solidFill>
                <a:schemeClr val="accent4"/>
              </a:solidFill>
            </a:endParaRPr>
          </a:p>
        </p:txBody>
      </p:sp>
      <p:sp>
        <p:nvSpPr>
          <p:cNvPr id="15" name="テキスト ボックス 14"/>
          <p:cNvSpPr txBox="1"/>
          <p:nvPr/>
        </p:nvSpPr>
        <p:spPr>
          <a:xfrm>
            <a:off x="5148064" y="4653136"/>
            <a:ext cx="2952328" cy="707886"/>
          </a:xfrm>
          <a:prstGeom prst="rect">
            <a:avLst/>
          </a:prstGeom>
          <a:noFill/>
          <a:ln>
            <a:noFill/>
          </a:ln>
          <a:effectLst/>
        </p:spPr>
        <p:txBody>
          <a:bodyPr wrap="square" rtlCol="0">
            <a:spAutoFit/>
          </a:bodyPr>
          <a:lstStyle/>
          <a:p>
            <a:r>
              <a:rPr lang="ja-JP" altLang="en-US" sz="4000" dirty="0" smtClean="0">
                <a:solidFill>
                  <a:schemeClr val="accent4"/>
                </a:solidFill>
              </a:rPr>
              <a:t>＊行き</a:t>
            </a:r>
            <a:r>
              <a:rPr lang="ja-JP" altLang="en-US" sz="4000" dirty="0" smtClean="0">
                <a:solidFill>
                  <a:srgbClr val="FF0000"/>
                </a:solidFill>
              </a:rPr>
              <a:t>ます</a:t>
            </a:r>
            <a:endParaRPr kumimoji="1" lang="ja-JP" altLang="en-US" sz="4000" dirty="0">
              <a:solidFill>
                <a:srgbClr val="FF0000"/>
              </a:solidFill>
            </a:endParaRPr>
          </a:p>
        </p:txBody>
      </p:sp>
      <p:sp>
        <p:nvSpPr>
          <p:cNvPr id="16" name="テキスト ボックス 15"/>
          <p:cNvSpPr txBox="1"/>
          <p:nvPr/>
        </p:nvSpPr>
        <p:spPr>
          <a:xfrm>
            <a:off x="3202702" y="5762168"/>
            <a:ext cx="1800200" cy="707886"/>
          </a:xfrm>
          <a:prstGeom prst="rect">
            <a:avLst/>
          </a:prstGeom>
          <a:solidFill>
            <a:srgbClr val="FFD9FF"/>
          </a:solidFill>
          <a:ln>
            <a:noFill/>
          </a:ln>
          <a:effectLst/>
        </p:spPr>
        <p:txBody>
          <a:bodyPr wrap="square" rtlCol="0">
            <a:spAutoFit/>
          </a:bodyPr>
          <a:lstStyle/>
          <a:p>
            <a:r>
              <a:rPr lang="ja-JP" altLang="en-US" sz="4000" dirty="0" smtClean="0">
                <a:solidFill>
                  <a:schemeClr val="accent4"/>
                </a:solidFill>
              </a:rPr>
              <a:t>　仮定</a:t>
            </a:r>
            <a:endParaRPr kumimoji="1" lang="ja-JP" altLang="en-US" sz="4000" dirty="0">
              <a:solidFill>
                <a:schemeClr val="accent4"/>
              </a:solidFill>
            </a:endParaRPr>
          </a:p>
        </p:txBody>
      </p:sp>
      <p:sp>
        <p:nvSpPr>
          <p:cNvPr id="17" name="テキスト ボックス 16"/>
          <p:cNvSpPr txBox="1"/>
          <p:nvPr/>
        </p:nvSpPr>
        <p:spPr>
          <a:xfrm>
            <a:off x="5148064" y="5762168"/>
            <a:ext cx="2952328" cy="707886"/>
          </a:xfrm>
          <a:prstGeom prst="rect">
            <a:avLst/>
          </a:prstGeom>
          <a:noFill/>
          <a:ln>
            <a:noFill/>
          </a:ln>
          <a:effectLst/>
        </p:spPr>
        <p:txBody>
          <a:bodyPr wrap="square" rtlCol="0">
            <a:spAutoFit/>
          </a:bodyPr>
          <a:lstStyle/>
          <a:p>
            <a:r>
              <a:rPr lang="ja-JP" altLang="en-US" sz="4000" dirty="0" smtClean="0">
                <a:solidFill>
                  <a:schemeClr val="accent4"/>
                </a:solidFill>
              </a:rPr>
              <a:t>＊行け</a:t>
            </a:r>
            <a:r>
              <a:rPr lang="ja-JP" altLang="en-US" sz="4000" dirty="0" smtClean="0">
                <a:solidFill>
                  <a:srgbClr val="FF0000"/>
                </a:solidFill>
              </a:rPr>
              <a:t>ば</a:t>
            </a:r>
            <a:endParaRPr kumimoji="1" lang="ja-JP" alt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dissolv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11760" y="1118647"/>
            <a:ext cx="1512168" cy="707886"/>
          </a:xfrm>
          <a:prstGeom prst="rect">
            <a:avLst/>
          </a:prstGeom>
          <a:solidFill>
            <a:srgbClr val="CCFFFF"/>
          </a:solidFill>
          <a:ln>
            <a:noFill/>
          </a:ln>
          <a:effectLst>
            <a:outerShdw blurRad="50800" dist="38100" dir="2700000" algn="tl" rotWithShape="0">
              <a:prstClr val="black">
                <a:alpha val="40000"/>
              </a:prstClr>
            </a:outerShdw>
          </a:effectLst>
        </p:spPr>
        <p:txBody>
          <a:bodyPr wrap="square" rtlCol="0">
            <a:spAutoFit/>
          </a:bodyPr>
          <a:lstStyle/>
          <a:p>
            <a:pPr indent="182563"/>
            <a:r>
              <a:rPr lang="ja-JP" altLang="en-US" sz="4000" dirty="0" smtClean="0">
                <a:solidFill>
                  <a:schemeClr val="accent4"/>
                </a:solidFill>
              </a:rPr>
              <a:t>　た</a:t>
            </a:r>
            <a:endParaRPr kumimoji="1" lang="ja-JP" altLang="en-US" sz="4000" dirty="0">
              <a:solidFill>
                <a:schemeClr val="accent4"/>
              </a:solidFill>
            </a:endParaRPr>
          </a:p>
        </p:txBody>
      </p:sp>
      <p:sp>
        <p:nvSpPr>
          <p:cNvPr id="5" name="テキスト ボックス 4"/>
          <p:cNvSpPr txBox="1"/>
          <p:nvPr/>
        </p:nvSpPr>
        <p:spPr>
          <a:xfrm>
            <a:off x="251520" y="188640"/>
            <a:ext cx="3888432" cy="707886"/>
          </a:xfrm>
          <a:prstGeom prst="rect">
            <a:avLst/>
          </a:prstGeom>
          <a:solidFill>
            <a:srgbClr val="FFD9FF"/>
          </a:solidFill>
          <a:ln>
            <a:noFill/>
          </a:ln>
          <a:effectLst/>
        </p:spPr>
        <p:txBody>
          <a:bodyPr wrap="square" rtlCol="0">
            <a:spAutoFit/>
          </a:bodyPr>
          <a:lstStyle/>
          <a:p>
            <a:r>
              <a:rPr lang="ja-JP" altLang="en-US" sz="4000" dirty="0" smtClean="0">
                <a:solidFill>
                  <a:schemeClr val="accent4"/>
                </a:solidFill>
              </a:rPr>
              <a:t>現代語の助動詞</a:t>
            </a:r>
            <a:endParaRPr kumimoji="1" lang="ja-JP" altLang="en-US" sz="4000" dirty="0">
              <a:solidFill>
                <a:schemeClr val="accent4"/>
              </a:solidFill>
            </a:endParaRPr>
          </a:p>
        </p:txBody>
      </p:sp>
      <p:sp>
        <p:nvSpPr>
          <p:cNvPr id="6" name="テキスト ボックス 5"/>
          <p:cNvSpPr txBox="1"/>
          <p:nvPr/>
        </p:nvSpPr>
        <p:spPr>
          <a:xfrm>
            <a:off x="3923928" y="1118647"/>
            <a:ext cx="1872208" cy="707886"/>
          </a:xfrm>
          <a:prstGeom prst="rect">
            <a:avLst/>
          </a:prstGeom>
          <a:solidFill>
            <a:schemeClr val="accent3"/>
          </a:solidFill>
          <a:ln>
            <a:noFill/>
          </a:ln>
          <a:effectLst/>
        </p:spPr>
        <p:txBody>
          <a:bodyPr wrap="square" rtlCol="0">
            <a:spAutoFit/>
          </a:bodyPr>
          <a:lstStyle/>
          <a:p>
            <a:r>
              <a:rPr lang="ja-JP" altLang="en-US" sz="4000" dirty="0" smtClean="0">
                <a:solidFill>
                  <a:schemeClr val="accent4"/>
                </a:solidFill>
              </a:rPr>
              <a:t>の用法</a:t>
            </a:r>
            <a:endParaRPr kumimoji="1" lang="ja-JP" altLang="en-US" sz="4000" dirty="0">
              <a:solidFill>
                <a:schemeClr val="accent4"/>
              </a:solidFill>
            </a:endParaRPr>
          </a:p>
        </p:txBody>
      </p:sp>
      <p:sp>
        <p:nvSpPr>
          <p:cNvPr id="7" name="テキスト ボックス 6"/>
          <p:cNvSpPr txBox="1"/>
          <p:nvPr/>
        </p:nvSpPr>
        <p:spPr>
          <a:xfrm>
            <a:off x="323528" y="2924944"/>
            <a:ext cx="8496944" cy="720080"/>
          </a:xfrm>
          <a:prstGeom prst="rect">
            <a:avLst/>
          </a:prstGeom>
          <a:solidFill>
            <a:schemeClr val="bg1"/>
          </a:solidFill>
          <a:ln w="3175">
            <a:solidFill>
              <a:schemeClr val="tx1"/>
            </a:solidFill>
          </a:ln>
        </p:spPr>
        <p:txBody>
          <a:bodyPr wrap="square" rtlCol="0">
            <a:spAutoFit/>
          </a:bodyPr>
          <a:lstStyle/>
          <a:p>
            <a:r>
              <a:rPr lang="ja-JP" altLang="en-US" sz="4000" dirty="0" smtClean="0">
                <a:solidFill>
                  <a:schemeClr val="accent4"/>
                </a:solidFill>
              </a:rPr>
              <a:t>②存続を表す　「手紙にかい</a:t>
            </a:r>
            <a:r>
              <a:rPr lang="ja-JP" altLang="en-US" sz="4000" dirty="0" smtClean="0">
                <a:solidFill>
                  <a:srgbClr val="C00000"/>
                </a:solidFill>
              </a:rPr>
              <a:t>た</a:t>
            </a:r>
            <a:r>
              <a:rPr lang="ja-JP" altLang="en-US" sz="4000" dirty="0" smtClean="0">
                <a:solidFill>
                  <a:schemeClr val="accent4"/>
                </a:solidFill>
              </a:rPr>
              <a:t>絵」</a:t>
            </a:r>
            <a:endParaRPr kumimoji="1" lang="ja-JP" altLang="en-US" sz="4000" dirty="0">
              <a:solidFill>
                <a:schemeClr val="accent4"/>
              </a:solidFill>
            </a:endParaRPr>
          </a:p>
        </p:txBody>
      </p:sp>
      <p:sp>
        <p:nvSpPr>
          <p:cNvPr id="8" name="テキスト ボックス 7"/>
          <p:cNvSpPr txBox="1"/>
          <p:nvPr/>
        </p:nvSpPr>
        <p:spPr>
          <a:xfrm>
            <a:off x="323546" y="3645024"/>
            <a:ext cx="8496926" cy="707886"/>
          </a:xfrm>
          <a:prstGeom prst="rect">
            <a:avLst/>
          </a:prstGeom>
          <a:solidFill>
            <a:schemeClr val="bg1"/>
          </a:solidFill>
          <a:ln w="3175">
            <a:solidFill>
              <a:schemeClr val="tx1"/>
            </a:solidFill>
          </a:ln>
        </p:spPr>
        <p:txBody>
          <a:bodyPr wrap="square" rtlCol="0">
            <a:spAutoFit/>
          </a:bodyPr>
          <a:lstStyle/>
          <a:p>
            <a:r>
              <a:rPr lang="ja-JP" altLang="en-US" sz="4000" dirty="0" smtClean="0">
                <a:solidFill>
                  <a:schemeClr val="accent4"/>
                </a:solidFill>
              </a:rPr>
              <a:t>③確認を表す　「明日は給料日だっ</a:t>
            </a:r>
            <a:r>
              <a:rPr lang="ja-JP" altLang="en-US" sz="4000" dirty="0" smtClean="0">
                <a:solidFill>
                  <a:srgbClr val="C00000"/>
                </a:solidFill>
              </a:rPr>
              <a:t>た</a:t>
            </a:r>
            <a:r>
              <a:rPr lang="ja-JP" altLang="en-US" sz="4000" dirty="0" smtClean="0">
                <a:solidFill>
                  <a:schemeClr val="accent4"/>
                </a:solidFill>
              </a:rPr>
              <a:t>」</a:t>
            </a:r>
            <a:endParaRPr kumimoji="1" lang="ja-JP" altLang="en-US" sz="4000" dirty="0">
              <a:solidFill>
                <a:schemeClr val="accent4"/>
              </a:solidFill>
            </a:endParaRPr>
          </a:p>
        </p:txBody>
      </p:sp>
      <p:sp>
        <p:nvSpPr>
          <p:cNvPr id="9" name="テキスト ボックス 8"/>
          <p:cNvSpPr txBox="1"/>
          <p:nvPr/>
        </p:nvSpPr>
        <p:spPr>
          <a:xfrm>
            <a:off x="323546" y="4365104"/>
            <a:ext cx="8495910" cy="720080"/>
          </a:xfrm>
          <a:prstGeom prst="rect">
            <a:avLst/>
          </a:prstGeom>
          <a:solidFill>
            <a:schemeClr val="bg1"/>
          </a:solidFill>
          <a:ln w="3175">
            <a:solidFill>
              <a:schemeClr val="tx1"/>
            </a:solidFill>
          </a:ln>
        </p:spPr>
        <p:txBody>
          <a:bodyPr wrap="square" rtlCol="0">
            <a:spAutoFit/>
          </a:bodyPr>
          <a:lstStyle/>
          <a:p>
            <a:r>
              <a:rPr lang="ja-JP" altLang="en-US" sz="4000" dirty="0" smtClean="0">
                <a:solidFill>
                  <a:schemeClr val="accent4"/>
                </a:solidFill>
              </a:rPr>
              <a:t>④決心を表す　「よし、決め</a:t>
            </a:r>
            <a:r>
              <a:rPr lang="ja-JP" altLang="en-US" sz="4000" dirty="0" smtClean="0">
                <a:solidFill>
                  <a:srgbClr val="C00000"/>
                </a:solidFill>
              </a:rPr>
              <a:t>た</a:t>
            </a:r>
            <a:r>
              <a:rPr lang="ja-JP" altLang="en-US" sz="4000" dirty="0" smtClean="0">
                <a:solidFill>
                  <a:schemeClr val="accent4"/>
                </a:solidFill>
              </a:rPr>
              <a:t>！」</a:t>
            </a:r>
            <a:endParaRPr kumimoji="1" lang="ja-JP" altLang="en-US" sz="4000" dirty="0">
              <a:solidFill>
                <a:schemeClr val="accent4"/>
              </a:solidFill>
            </a:endParaRPr>
          </a:p>
        </p:txBody>
      </p:sp>
      <p:sp>
        <p:nvSpPr>
          <p:cNvPr id="10" name="テキスト ボックス 9"/>
          <p:cNvSpPr txBox="1"/>
          <p:nvPr/>
        </p:nvSpPr>
        <p:spPr>
          <a:xfrm>
            <a:off x="323528" y="2204864"/>
            <a:ext cx="8496944" cy="720080"/>
          </a:xfrm>
          <a:prstGeom prst="rect">
            <a:avLst/>
          </a:prstGeom>
          <a:solidFill>
            <a:schemeClr val="bg1"/>
          </a:solidFill>
          <a:ln w="3175">
            <a:solidFill>
              <a:schemeClr val="tx1"/>
            </a:solidFill>
          </a:ln>
        </p:spPr>
        <p:txBody>
          <a:bodyPr wrap="square" rtlCol="0">
            <a:spAutoFit/>
          </a:bodyPr>
          <a:lstStyle/>
          <a:p>
            <a:r>
              <a:rPr lang="ja-JP" altLang="en-US" sz="4000" dirty="0" smtClean="0">
                <a:solidFill>
                  <a:schemeClr val="accent4"/>
                </a:solidFill>
              </a:rPr>
              <a:t>①完了を表す　「さっき、届い</a:t>
            </a:r>
            <a:r>
              <a:rPr lang="ja-JP" altLang="en-US" sz="4000" dirty="0" smtClean="0">
                <a:solidFill>
                  <a:srgbClr val="C00000"/>
                </a:solidFill>
              </a:rPr>
              <a:t>た</a:t>
            </a:r>
            <a:r>
              <a:rPr lang="ja-JP" altLang="en-US" sz="4000" dirty="0" smtClean="0">
                <a:solidFill>
                  <a:schemeClr val="accent4"/>
                </a:solidFill>
              </a:rPr>
              <a:t>」</a:t>
            </a:r>
            <a:endParaRPr kumimoji="1" lang="ja-JP" altLang="en-US" sz="4000" dirty="0">
              <a:solidFill>
                <a:schemeClr val="accent4"/>
              </a:solidFill>
            </a:endParaRPr>
          </a:p>
        </p:txBody>
      </p:sp>
      <p:sp>
        <p:nvSpPr>
          <p:cNvPr id="16" name="テキスト ボックス 15"/>
          <p:cNvSpPr txBox="1"/>
          <p:nvPr/>
        </p:nvSpPr>
        <p:spPr>
          <a:xfrm>
            <a:off x="323546" y="5085184"/>
            <a:ext cx="8495910" cy="707886"/>
          </a:xfrm>
          <a:prstGeom prst="rect">
            <a:avLst/>
          </a:prstGeom>
          <a:solidFill>
            <a:schemeClr val="bg1"/>
          </a:solidFill>
          <a:ln w="3175">
            <a:solidFill>
              <a:schemeClr val="tx1"/>
            </a:solidFill>
          </a:ln>
        </p:spPr>
        <p:txBody>
          <a:bodyPr wrap="square" rtlCol="0">
            <a:spAutoFit/>
          </a:bodyPr>
          <a:lstStyle/>
          <a:p>
            <a:r>
              <a:rPr lang="ja-JP" altLang="en-US" sz="4000" dirty="0" smtClean="0">
                <a:solidFill>
                  <a:schemeClr val="accent4"/>
                </a:solidFill>
              </a:rPr>
              <a:t>⑤軽い命令を表す　「どい</a:t>
            </a:r>
            <a:r>
              <a:rPr lang="ja-JP" altLang="en-US" sz="4000" dirty="0" smtClean="0">
                <a:solidFill>
                  <a:srgbClr val="C00000"/>
                </a:solidFill>
              </a:rPr>
              <a:t>た</a:t>
            </a:r>
            <a:r>
              <a:rPr lang="ja-JP" altLang="en-US" sz="4000" dirty="0" smtClean="0">
                <a:solidFill>
                  <a:schemeClr val="accent4"/>
                </a:solidFill>
              </a:rPr>
              <a:t>、どい</a:t>
            </a:r>
            <a:r>
              <a:rPr lang="ja-JP" altLang="en-US" sz="4000" dirty="0" smtClean="0">
                <a:solidFill>
                  <a:srgbClr val="C00000"/>
                </a:solidFill>
              </a:rPr>
              <a:t>た</a:t>
            </a:r>
            <a:r>
              <a:rPr lang="ja-JP" altLang="en-US" sz="4000" dirty="0" smtClean="0">
                <a:solidFill>
                  <a:schemeClr val="accent4"/>
                </a:solidFill>
              </a:rPr>
              <a:t>」</a:t>
            </a:r>
            <a:endParaRPr kumimoji="1"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88640"/>
            <a:ext cx="8640960" cy="1323439"/>
          </a:xfrm>
          <a:prstGeom prst="rect">
            <a:avLst/>
          </a:prstGeom>
          <a:noFill/>
          <a:ln>
            <a:noFill/>
          </a:ln>
        </p:spPr>
        <p:txBody>
          <a:bodyPr wrap="square" rtlCol="0">
            <a:spAutoFit/>
          </a:bodyPr>
          <a:lstStyle/>
          <a:p>
            <a:r>
              <a:rPr lang="ja-JP" altLang="en-US" sz="4000" dirty="0" smtClean="0">
                <a:solidFill>
                  <a:schemeClr val="accent4"/>
                </a:solidFill>
              </a:rPr>
              <a:t>さまざ</a:t>
            </a:r>
            <a:r>
              <a:rPr lang="ja-JP" altLang="en-US" sz="4000" dirty="0">
                <a:solidFill>
                  <a:schemeClr val="accent4"/>
                </a:solidFill>
              </a:rPr>
              <a:t>ま</a:t>
            </a:r>
            <a:r>
              <a:rPr lang="ja-JP" altLang="en-US" sz="4000" dirty="0" smtClean="0">
                <a:solidFill>
                  <a:schemeClr val="accent4"/>
                </a:solidFill>
              </a:rPr>
              <a:t>な意味を持つ、</a:t>
            </a:r>
            <a:endParaRPr lang="en-US" altLang="ja-JP" sz="4000" dirty="0" smtClean="0">
              <a:solidFill>
                <a:schemeClr val="accent4"/>
              </a:solidFill>
            </a:endParaRPr>
          </a:p>
          <a:p>
            <a:r>
              <a:rPr lang="ja-JP" altLang="en-US" sz="4000" dirty="0" smtClean="0">
                <a:solidFill>
                  <a:schemeClr val="accent4"/>
                </a:solidFill>
              </a:rPr>
              <a:t>　　　　　　　現代語の助動詞「た」</a:t>
            </a:r>
            <a:r>
              <a:rPr lang="ja-JP" altLang="en-US" sz="600" dirty="0" smtClean="0">
                <a:solidFill>
                  <a:schemeClr val="accent4"/>
                </a:solidFill>
              </a:rPr>
              <a:t>　</a:t>
            </a:r>
            <a:r>
              <a:rPr lang="ja-JP" altLang="en-US" sz="4000" dirty="0" smtClean="0">
                <a:solidFill>
                  <a:schemeClr val="accent4"/>
                </a:solidFill>
              </a:rPr>
              <a:t>は、</a:t>
            </a:r>
            <a:endParaRPr kumimoji="1" lang="ja-JP" altLang="en-US" sz="4000" dirty="0">
              <a:solidFill>
                <a:schemeClr val="accent4"/>
              </a:solidFill>
            </a:endParaRPr>
          </a:p>
        </p:txBody>
      </p:sp>
      <p:sp>
        <p:nvSpPr>
          <p:cNvPr id="4" name="テキスト ボックス 3"/>
          <p:cNvSpPr txBox="1"/>
          <p:nvPr/>
        </p:nvSpPr>
        <p:spPr>
          <a:xfrm>
            <a:off x="2483768" y="2276872"/>
            <a:ext cx="1080120" cy="707886"/>
          </a:xfrm>
          <a:prstGeom prst="rect">
            <a:avLst/>
          </a:prstGeom>
          <a:solidFill>
            <a:srgbClr val="CCFF99"/>
          </a:solidFill>
          <a:ln>
            <a:solidFill>
              <a:schemeClr val="tx2"/>
            </a:solidFill>
          </a:ln>
        </p:spPr>
        <p:txBody>
          <a:bodyPr wrap="square" rtlCol="0">
            <a:spAutoFit/>
          </a:bodyPr>
          <a:lstStyle/>
          <a:p>
            <a:pPr indent="274638"/>
            <a:r>
              <a:rPr lang="ja-JP" altLang="en-US" sz="4000" dirty="0" smtClean="0">
                <a:solidFill>
                  <a:schemeClr val="accent4"/>
                </a:solidFill>
              </a:rPr>
              <a:t>き</a:t>
            </a:r>
            <a:endParaRPr kumimoji="1" lang="ja-JP" altLang="en-US" sz="4000" dirty="0">
              <a:solidFill>
                <a:schemeClr val="accent4"/>
              </a:solidFill>
            </a:endParaRPr>
          </a:p>
        </p:txBody>
      </p:sp>
      <p:sp>
        <p:nvSpPr>
          <p:cNvPr id="5" name="テキスト ボックス 4"/>
          <p:cNvSpPr txBox="1"/>
          <p:nvPr/>
        </p:nvSpPr>
        <p:spPr>
          <a:xfrm>
            <a:off x="2483768" y="2996952"/>
            <a:ext cx="1080120" cy="707886"/>
          </a:xfrm>
          <a:prstGeom prst="rect">
            <a:avLst/>
          </a:prstGeom>
          <a:solidFill>
            <a:srgbClr val="CCFF99"/>
          </a:solidFill>
          <a:ln>
            <a:solidFill>
              <a:schemeClr val="tx2"/>
            </a:solidFill>
          </a:ln>
        </p:spPr>
        <p:txBody>
          <a:bodyPr wrap="square" rtlCol="0">
            <a:spAutoFit/>
          </a:bodyPr>
          <a:lstStyle/>
          <a:p>
            <a:r>
              <a:rPr lang="ja-JP" altLang="en-US" sz="4000" dirty="0" smtClean="0">
                <a:solidFill>
                  <a:schemeClr val="accent4"/>
                </a:solidFill>
              </a:rPr>
              <a:t>けり</a:t>
            </a:r>
            <a:endParaRPr kumimoji="1" lang="ja-JP" altLang="en-US" sz="4000" dirty="0">
              <a:solidFill>
                <a:schemeClr val="accent4"/>
              </a:solidFill>
            </a:endParaRPr>
          </a:p>
        </p:txBody>
      </p:sp>
      <p:sp>
        <p:nvSpPr>
          <p:cNvPr id="6" name="テキスト ボックス 5"/>
          <p:cNvSpPr txBox="1"/>
          <p:nvPr/>
        </p:nvSpPr>
        <p:spPr>
          <a:xfrm>
            <a:off x="2483768" y="3717032"/>
            <a:ext cx="1080120" cy="707886"/>
          </a:xfrm>
          <a:prstGeom prst="rect">
            <a:avLst/>
          </a:prstGeom>
          <a:solidFill>
            <a:srgbClr val="CCFF99"/>
          </a:solidFill>
          <a:ln>
            <a:solidFill>
              <a:schemeClr val="tx2"/>
            </a:solidFill>
          </a:ln>
        </p:spPr>
        <p:txBody>
          <a:bodyPr wrap="square" rtlCol="0">
            <a:spAutoFit/>
          </a:bodyPr>
          <a:lstStyle/>
          <a:p>
            <a:pPr indent="182563"/>
            <a:r>
              <a:rPr lang="ja-JP" altLang="en-US" sz="4000" dirty="0" smtClean="0">
                <a:solidFill>
                  <a:schemeClr val="accent4"/>
                </a:solidFill>
              </a:rPr>
              <a:t>つ</a:t>
            </a:r>
            <a:endParaRPr kumimoji="1" lang="ja-JP" altLang="en-US" sz="4000" dirty="0">
              <a:solidFill>
                <a:schemeClr val="accent4"/>
              </a:solidFill>
            </a:endParaRPr>
          </a:p>
        </p:txBody>
      </p:sp>
      <p:sp>
        <p:nvSpPr>
          <p:cNvPr id="7" name="テキスト ボックス 6"/>
          <p:cNvSpPr txBox="1"/>
          <p:nvPr/>
        </p:nvSpPr>
        <p:spPr>
          <a:xfrm>
            <a:off x="2483768" y="4437112"/>
            <a:ext cx="1080120" cy="707886"/>
          </a:xfrm>
          <a:prstGeom prst="rect">
            <a:avLst/>
          </a:prstGeom>
          <a:solidFill>
            <a:srgbClr val="CCFF99"/>
          </a:solidFill>
          <a:ln>
            <a:solidFill>
              <a:schemeClr val="tx2"/>
            </a:solidFill>
          </a:ln>
        </p:spPr>
        <p:txBody>
          <a:bodyPr wrap="square" rtlCol="0">
            <a:spAutoFit/>
          </a:bodyPr>
          <a:lstStyle/>
          <a:p>
            <a:pPr indent="182563"/>
            <a:r>
              <a:rPr lang="ja-JP" altLang="en-US" sz="4000" dirty="0" smtClean="0">
                <a:solidFill>
                  <a:schemeClr val="accent4"/>
                </a:solidFill>
              </a:rPr>
              <a:t>ぬ</a:t>
            </a:r>
            <a:endParaRPr kumimoji="1" lang="ja-JP" altLang="en-US" sz="4000" dirty="0">
              <a:solidFill>
                <a:schemeClr val="accent4"/>
              </a:solidFill>
            </a:endParaRPr>
          </a:p>
        </p:txBody>
      </p:sp>
      <p:sp>
        <p:nvSpPr>
          <p:cNvPr id="8" name="テキスト ボックス 7"/>
          <p:cNvSpPr txBox="1"/>
          <p:nvPr/>
        </p:nvSpPr>
        <p:spPr>
          <a:xfrm>
            <a:off x="2483768" y="5157192"/>
            <a:ext cx="1080120" cy="707886"/>
          </a:xfrm>
          <a:prstGeom prst="rect">
            <a:avLst/>
          </a:prstGeom>
          <a:solidFill>
            <a:srgbClr val="CCFF99"/>
          </a:solidFill>
          <a:ln>
            <a:solidFill>
              <a:schemeClr val="tx2"/>
            </a:solidFill>
          </a:ln>
        </p:spPr>
        <p:txBody>
          <a:bodyPr wrap="square" rtlCol="0">
            <a:spAutoFit/>
          </a:bodyPr>
          <a:lstStyle/>
          <a:p>
            <a:r>
              <a:rPr lang="ja-JP" altLang="en-US" sz="4000" dirty="0" smtClean="0">
                <a:solidFill>
                  <a:schemeClr val="accent4"/>
                </a:solidFill>
              </a:rPr>
              <a:t>たり</a:t>
            </a:r>
            <a:endParaRPr kumimoji="1" lang="ja-JP" altLang="en-US" sz="4000" dirty="0">
              <a:solidFill>
                <a:schemeClr val="accent4"/>
              </a:solidFill>
            </a:endParaRPr>
          </a:p>
        </p:txBody>
      </p:sp>
      <p:sp>
        <p:nvSpPr>
          <p:cNvPr id="9" name="テキスト ボックス 8"/>
          <p:cNvSpPr txBox="1"/>
          <p:nvPr/>
        </p:nvSpPr>
        <p:spPr>
          <a:xfrm>
            <a:off x="2483768" y="5877272"/>
            <a:ext cx="1080120" cy="707886"/>
          </a:xfrm>
          <a:prstGeom prst="rect">
            <a:avLst/>
          </a:prstGeom>
          <a:solidFill>
            <a:srgbClr val="CCFF99"/>
          </a:solidFill>
          <a:ln>
            <a:solidFill>
              <a:schemeClr val="tx2"/>
            </a:solidFill>
          </a:ln>
        </p:spPr>
        <p:txBody>
          <a:bodyPr wrap="square" rtlCol="0">
            <a:spAutoFit/>
          </a:bodyPr>
          <a:lstStyle/>
          <a:p>
            <a:pPr indent="274638"/>
            <a:r>
              <a:rPr lang="ja-JP" altLang="en-US" sz="4000" dirty="0" smtClean="0">
                <a:solidFill>
                  <a:schemeClr val="accent4"/>
                </a:solidFill>
              </a:rPr>
              <a:t>り</a:t>
            </a:r>
            <a:endParaRPr kumimoji="1" lang="ja-JP" altLang="en-US" sz="4000" dirty="0">
              <a:solidFill>
                <a:schemeClr val="accent4"/>
              </a:solidFill>
            </a:endParaRPr>
          </a:p>
        </p:txBody>
      </p:sp>
      <p:sp>
        <p:nvSpPr>
          <p:cNvPr id="10" name="テキスト ボックス 9"/>
          <p:cNvSpPr txBox="1"/>
          <p:nvPr/>
        </p:nvSpPr>
        <p:spPr>
          <a:xfrm>
            <a:off x="5220072" y="3933056"/>
            <a:ext cx="1224136" cy="707886"/>
          </a:xfrm>
          <a:prstGeom prst="rect">
            <a:avLst/>
          </a:prstGeom>
          <a:solidFill>
            <a:srgbClr val="CCFFFF"/>
          </a:solidFill>
          <a:ln>
            <a:solidFill>
              <a:schemeClr val="tx2"/>
            </a:solidFill>
          </a:ln>
        </p:spPr>
        <p:txBody>
          <a:bodyPr wrap="square" rtlCol="0">
            <a:spAutoFit/>
          </a:bodyPr>
          <a:lstStyle/>
          <a:p>
            <a:pPr indent="274638"/>
            <a:r>
              <a:rPr lang="ja-JP" altLang="en-US" sz="4000" dirty="0" smtClean="0">
                <a:solidFill>
                  <a:schemeClr val="accent4"/>
                </a:solidFill>
              </a:rPr>
              <a:t>た</a:t>
            </a:r>
            <a:endParaRPr kumimoji="1" lang="ja-JP" altLang="en-US" sz="4000" dirty="0">
              <a:solidFill>
                <a:schemeClr val="accent4"/>
              </a:solidFill>
            </a:endParaRPr>
          </a:p>
        </p:txBody>
      </p:sp>
      <p:sp>
        <p:nvSpPr>
          <p:cNvPr id="14" name="テキスト ボックス 13"/>
          <p:cNvSpPr txBox="1"/>
          <p:nvPr/>
        </p:nvSpPr>
        <p:spPr>
          <a:xfrm>
            <a:off x="395536" y="1484784"/>
            <a:ext cx="8461448" cy="707886"/>
          </a:xfrm>
          <a:prstGeom prst="rect">
            <a:avLst/>
          </a:prstGeom>
          <a:solidFill>
            <a:srgbClr val="FFFF99"/>
          </a:solidFill>
          <a:ln>
            <a:noFill/>
          </a:ln>
          <a:effectLst>
            <a:softEdge rad="63500"/>
          </a:effectLst>
        </p:spPr>
        <p:txBody>
          <a:bodyPr wrap="square" rtlCol="0">
            <a:spAutoFit/>
          </a:bodyPr>
          <a:lstStyle/>
          <a:p>
            <a:r>
              <a:rPr lang="ja-JP" altLang="en-US" sz="4000" dirty="0" smtClean="0">
                <a:solidFill>
                  <a:schemeClr val="accent4"/>
                </a:solidFill>
              </a:rPr>
              <a:t>６つの古語の助動詞が統合されたもの</a:t>
            </a:r>
            <a:endParaRPr kumimoji="1" lang="ja-JP" altLang="en-US" sz="4000" dirty="0">
              <a:solidFill>
                <a:schemeClr val="accent4"/>
              </a:solidFill>
            </a:endParaRPr>
          </a:p>
        </p:txBody>
      </p:sp>
      <p:cxnSp>
        <p:nvCxnSpPr>
          <p:cNvPr id="16" name="直線コネクタ 15"/>
          <p:cNvCxnSpPr>
            <a:stCxn id="4" idx="3"/>
            <a:endCxn id="10" idx="1"/>
          </p:cNvCxnSpPr>
          <p:nvPr/>
        </p:nvCxnSpPr>
        <p:spPr>
          <a:xfrm>
            <a:off x="3563888" y="2630815"/>
            <a:ext cx="1656184"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3"/>
            <a:endCxn id="10" idx="1"/>
          </p:cNvCxnSpPr>
          <p:nvPr/>
        </p:nvCxnSpPr>
        <p:spPr>
          <a:xfrm flipV="1">
            <a:off x="3563888" y="4286999"/>
            <a:ext cx="1656184" cy="122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10" idx="1"/>
          </p:cNvCxnSpPr>
          <p:nvPr/>
        </p:nvCxnSpPr>
        <p:spPr>
          <a:xfrm flipV="1">
            <a:off x="3563888" y="4286999"/>
            <a:ext cx="1656184" cy="58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10" idx="1"/>
          </p:cNvCxnSpPr>
          <p:nvPr/>
        </p:nvCxnSpPr>
        <p:spPr>
          <a:xfrm>
            <a:off x="3563888" y="4077072"/>
            <a:ext cx="1656184" cy="2099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10" idx="1"/>
          </p:cNvCxnSpPr>
          <p:nvPr/>
        </p:nvCxnSpPr>
        <p:spPr>
          <a:xfrm>
            <a:off x="3563888" y="3356992"/>
            <a:ext cx="1656184" cy="930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endCxn id="10" idx="1"/>
          </p:cNvCxnSpPr>
          <p:nvPr/>
        </p:nvCxnSpPr>
        <p:spPr>
          <a:xfrm flipV="1">
            <a:off x="3563888" y="4286999"/>
            <a:ext cx="1656184" cy="195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076056" y="3068960"/>
            <a:ext cx="1512168" cy="830997"/>
          </a:xfrm>
          <a:prstGeom prst="rect">
            <a:avLst/>
          </a:prstGeom>
          <a:noFill/>
        </p:spPr>
        <p:txBody>
          <a:bodyPr wrap="square" rtlCol="0">
            <a:spAutoFit/>
          </a:bodyPr>
          <a:lstStyle/>
          <a:p>
            <a:r>
              <a:rPr kumimoji="1" lang="ja-JP" altLang="en-US" sz="2400" dirty="0" smtClean="0"/>
              <a:t>現代語の</a:t>
            </a:r>
            <a:endParaRPr kumimoji="1" lang="en-US" altLang="ja-JP" sz="2400" dirty="0" smtClean="0"/>
          </a:p>
          <a:p>
            <a:r>
              <a:rPr lang="ja-JP" altLang="en-US" sz="2400" dirty="0" smtClean="0"/>
              <a:t>　　助動詞</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par>
                                <p:cTn id="36" presetID="9"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par>
                                <p:cTn id="39" presetID="9"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par>
                                <p:cTn id="42" presetID="9"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par>
                                <p:cTn id="45" presetID="9"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ssolve">
                                      <p:cBhvr>
                                        <p:cTn id="52" dur="500"/>
                                        <p:tgtEl>
                                          <p:spTgt spid="3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animBg="1"/>
      <p:bldP spid="34" grpId="0"/>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39269</TotalTime>
  <Words>5469</Words>
  <Application>Microsoft Office PowerPoint</Application>
  <PresentationFormat>画面に合わせる (4:3)</PresentationFormat>
  <Paragraphs>1562</Paragraphs>
  <Slides>154</Slides>
  <Notes>10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リンクの設定</vt:lpstr>
      </vt:variant>
      <vt:variant>
        <vt:i4>1</vt:i4>
      </vt:variant>
      <vt:variant>
        <vt:lpstr>スライド タイトル</vt:lpstr>
      </vt:variant>
      <vt:variant>
        <vt:i4>154</vt:i4>
      </vt:variant>
    </vt:vector>
  </HeadingPairs>
  <TitlesOfParts>
    <vt:vector size="164" baseType="lpstr">
      <vt:lpstr>HG正楷書体-PRO</vt:lpstr>
      <vt:lpstr>IWA GゴシックM</vt:lpstr>
      <vt:lpstr>IWApGゴシックB</vt:lpstr>
      <vt:lpstr>ＭＳ Ｐゴシック</vt:lpstr>
      <vt:lpstr>ＭＳ Ｐ明朝</vt:lpstr>
      <vt:lpstr>Arial</vt:lpstr>
      <vt:lpstr>Calibri</vt:lpstr>
      <vt:lpstr>DF食物</vt:lpstr>
      <vt:lpstr>標準デザイン</vt:lpstr>
      <vt:lpst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FJ-USER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J.M</dc:creator>
  <cp:lastModifiedBy>葛西ことばのテーブル</cp:lastModifiedBy>
  <cp:revision>2791</cp:revision>
  <cp:lastPrinted>2017-09-15T03:01:33Z</cp:lastPrinted>
  <dcterms:created xsi:type="dcterms:W3CDTF">2008-03-13T21:13:47Z</dcterms:created>
  <dcterms:modified xsi:type="dcterms:W3CDTF">2017-09-17T11:15:11Z</dcterms:modified>
</cp:coreProperties>
</file>