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1"/>
  </p:notesMasterIdLst>
  <p:handoutMasterIdLst>
    <p:handoutMasterId r:id="rId162"/>
  </p:handoutMasterIdLst>
  <p:sldIdLst>
    <p:sldId id="1522" r:id="rId2"/>
    <p:sldId id="1523" r:id="rId3"/>
    <p:sldId id="1541" r:id="rId4"/>
    <p:sldId id="1524" r:id="rId5"/>
    <p:sldId id="1542" r:id="rId6"/>
    <p:sldId id="1564" r:id="rId7"/>
    <p:sldId id="1543" r:id="rId8"/>
    <p:sldId id="1563" r:id="rId9"/>
    <p:sldId id="1644" r:id="rId10"/>
    <p:sldId id="1544" r:id="rId11"/>
    <p:sldId id="1545" r:id="rId12"/>
    <p:sldId id="1571" r:id="rId13"/>
    <p:sldId id="1546" r:id="rId14"/>
    <p:sldId id="1525" r:id="rId15"/>
    <p:sldId id="1724" r:id="rId16"/>
    <p:sldId id="1531" r:id="rId17"/>
    <p:sldId id="1725" r:id="rId18"/>
    <p:sldId id="1559" r:id="rId19"/>
    <p:sldId id="1560" r:id="rId20"/>
    <p:sldId id="1547" r:id="rId21"/>
    <p:sldId id="1566" r:id="rId22"/>
    <p:sldId id="1726" r:id="rId23"/>
    <p:sldId id="1727" r:id="rId24"/>
    <p:sldId id="1561" r:id="rId25"/>
    <p:sldId id="1532" r:id="rId26"/>
    <p:sldId id="1533" r:id="rId27"/>
    <p:sldId id="1576" r:id="rId28"/>
    <p:sldId id="1530" r:id="rId29"/>
    <p:sldId id="1659" r:id="rId30"/>
    <p:sldId id="1548" r:id="rId31"/>
    <p:sldId id="1529" r:id="rId32"/>
    <p:sldId id="1661" r:id="rId33"/>
    <p:sldId id="1550" r:id="rId34"/>
    <p:sldId id="1574" r:id="rId35"/>
    <p:sldId id="1647" r:id="rId36"/>
    <p:sldId id="1570" r:id="rId37"/>
    <p:sldId id="1569" r:id="rId38"/>
    <p:sldId id="1578" r:id="rId39"/>
    <p:sldId id="1573" r:id="rId40"/>
    <p:sldId id="1662" r:id="rId41"/>
    <p:sldId id="1577" r:id="rId42"/>
    <p:sldId id="1666" r:id="rId43"/>
    <p:sldId id="1579" r:id="rId44"/>
    <p:sldId id="1663" r:id="rId45"/>
    <p:sldId id="1664" r:id="rId46"/>
    <p:sldId id="1665" r:id="rId47"/>
    <p:sldId id="1599" r:id="rId48"/>
    <p:sldId id="1600" r:id="rId49"/>
    <p:sldId id="1588" r:id="rId50"/>
    <p:sldId id="1594" r:id="rId51"/>
    <p:sldId id="1595" r:id="rId52"/>
    <p:sldId id="1708" r:id="rId53"/>
    <p:sldId id="1709" r:id="rId54"/>
    <p:sldId id="1710" r:id="rId55"/>
    <p:sldId id="1711" r:id="rId56"/>
    <p:sldId id="1712" r:id="rId57"/>
    <p:sldId id="1713" r:id="rId58"/>
    <p:sldId id="1714" r:id="rId59"/>
    <p:sldId id="1715" r:id="rId60"/>
    <p:sldId id="1716" r:id="rId61"/>
    <p:sldId id="1717" r:id="rId62"/>
    <p:sldId id="1718" r:id="rId63"/>
    <p:sldId id="1719" r:id="rId64"/>
    <p:sldId id="1720" r:id="rId65"/>
    <p:sldId id="1721" r:id="rId66"/>
    <p:sldId id="1722" r:id="rId67"/>
    <p:sldId id="1723" r:id="rId68"/>
    <p:sldId id="1589" r:id="rId69"/>
    <p:sldId id="1638" r:id="rId70"/>
    <p:sldId id="1639" r:id="rId71"/>
    <p:sldId id="1598" r:id="rId72"/>
    <p:sldId id="1535" r:id="rId73"/>
    <p:sldId id="1660" r:id="rId74"/>
    <p:sldId id="1591" r:id="rId75"/>
    <p:sldId id="1603" r:id="rId76"/>
    <p:sldId id="1604" r:id="rId77"/>
    <p:sldId id="1672" r:id="rId78"/>
    <p:sldId id="1605" r:id="rId79"/>
    <p:sldId id="1633" r:id="rId80"/>
    <p:sldId id="1728" r:id="rId81"/>
    <p:sldId id="1636" r:id="rId82"/>
    <p:sldId id="1667" r:id="rId83"/>
    <p:sldId id="1670" r:id="rId84"/>
    <p:sldId id="1669" r:id="rId85"/>
    <p:sldId id="1580" r:id="rId86"/>
    <p:sldId id="1641" r:id="rId87"/>
    <p:sldId id="1643" r:id="rId88"/>
    <p:sldId id="1673" r:id="rId89"/>
    <p:sldId id="1536" r:id="rId90"/>
    <p:sldId id="1649" r:id="rId91"/>
    <p:sldId id="1656" r:id="rId92"/>
    <p:sldId id="1652" r:id="rId93"/>
    <p:sldId id="1640" r:id="rId94"/>
    <p:sldId id="1616" r:id="rId95"/>
    <p:sldId id="1674" r:id="rId96"/>
    <p:sldId id="1676" r:id="rId97"/>
    <p:sldId id="1677" r:id="rId98"/>
    <p:sldId id="1678" r:id="rId99"/>
    <p:sldId id="1679" r:id="rId100"/>
    <p:sldId id="1680" r:id="rId101"/>
    <p:sldId id="1681" r:id="rId102"/>
    <p:sldId id="1682" r:id="rId103"/>
    <p:sldId id="1675" r:id="rId104"/>
    <p:sldId id="1683" r:id="rId105"/>
    <p:sldId id="1684" r:id="rId106"/>
    <p:sldId id="1686" r:id="rId107"/>
    <p:sldId id="1687" r:id="rId108"/>
    <p:sldId id="1645" r:id="rId109"/>
    <p:sldId id="1587" r:id="rId110"/>
    <p:sldId id="1601" r:id="rId111"/>
    <p:sldId id="1648" r:id="rId112"/>
    <p:sldId id="1685" r:id="rId113"/>
    <p:sldId id="1657" r:id="rId114"/>
    <p:sldId id="1615" r:id="rId115"/>
    <p:sldId id="1688" r:id="rId116"/>
    <p:sldId id="1538" r:id="rId117"/>
    <p:sldId id="1441" r:id="rId118"/>
    <p:sldId id="1508" r:id="rId119"/>
    <p:sldId id="1498" r:id="rId120"/>
    <p:sldId id="1516" r:id="rId121"/>
    <p:sldId id="1513" r:id="rId122"/>
    <p:sldId id="1440" r:id="rId123"/>
    <p:sldId id="1160" r:id="rId124"/>
    <p:sldId id="1691" r:id="rId125"/>
    <p:sldId id="1689" r:id="rId126"/>
    <p:sldId id="1690" r:id="rId127"/>
    <p:sldId id="1693" r:id="rId128"/>
    <p:sldId id="1692" r:id="rId129"/>
    <p:sldId id="1696" r:id="rId130"/>
    <p:sldId id="1492" r:id="rId131"/>
    <p:sldId id="1493" r:id="rId132"/>
    <p:sldId id="1494" r:id="rId133"/>
    <p:sldId id="1495" r:id="rId134"/>
    <p:sldId id="1697" r:id="rId135"/>
    <p:sldId id="1517" r:id="rId136"/>
    <p:sldId id="1466" r:id="rId137"/>
    <p:sldId id="1608" r:id="rId138"/>
    <p:sldId id="1609" r:id="rId139"/>
    <p:sldId id="1610" r:id="rId140"/>
    <p:sldId id="1611" r:id="rId141"/>
    <p:sldId id="1698" r:id="rId142"/>
    <p:sldId id="1700" r:id="rId143"/>
    <p:sldId id="1701" r:id="rId144"/>
    <p:sldId id="1705" r:id="rId145"/>
    <p:sldId id="1699" r:id="rId146"/>
    <p:sldId id="1703" r:id="rId147"/>
    <p:sldId id="1478" r:id="rId148"/>
    <p:sldId id="1477" r:id="rId149"/>
    <p:sldId id="1704" r:id="rId150"/>
    <p:sldId id="1706" r:id="rId151"/>
    <p:sldId id="1505" r:id="rId152"/>
    <p:sldId id="1506" r:id="rId153"/>
    <p:sldId id="1519" r:id="rId154"/>
    <p:sldId id="1707" r:id="rId155"/>
    <p:sldId id="1520" r:id="rId156"/>
    <p:sldId id="1551" r:id="rId157"/>
    <p:sldId id="1556" r:id="rId158"/>
    <p:sldId id="1632" r:id="rId159"/>
    <p:sldId id="1521" r:id="rId160"/>
  </p:sldIdLst>
  <p:sldSz cx="9144000" cy="6858000" type="screen4x3"/>
  <p:notesSz cx="6735763" cy="98663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CCFFFF"/>
    <a:srgbClr val="FFFF99"/>
    <a:srgbClr val="FF6600"/>
    <a:srgbClr val="FFFFCC"/>
    <a:srgbClr val="FFCC66"/>
    <a:srgbClr val="000000"/>
    <a:srgbClr val="FFCC99"/>
    <a:srgbClr val="99FF99"/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498" autoAdjust="0"/>
    <p:restoredTop sz="99617" autoAdjust="0"/>
  </p:normalViewPr>
  <p:slideViewPr>
    <p:cSldViewPr>
      <p:cViewPr>
        <p:scale>
          <a:sx n="50" d="100"/>
          <a:sy n="50" d="100"/>
        </p:scale>
        <p:origin x="-1190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298"/>
    </p:cViewPr>
  </p:sorterViewPr>
  <p:notesViewPr>
    <p:cSldViewPr>
      <p:cViewPr varScale="1">
        <p:scale>
          <a:sx n="58" d="100"/>
          <a:sy n="58" d="100"/>
        </p:scale>
        <p:origin x="2430" y="66"/>
      </p:cViewPr>
      <p:guideLst>
        <p:guide orient="horz" pos="3108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F651883-809C-471B-AB74-99BC5D570C7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028856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93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289539F-A55F-4EC3-8F9F-CDA7DAF3B8C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3369842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504D51-52A4-41B8-9FA8-F2543E7A5F2F}" type="slidenum">
              <a:rPr lang="en-US" altLang="ja-JP" smtClean="0"/>
              <a:pPr/>
              <a:t>1</a:t>
            </a:fld>
            <a:endParaRPr lang="en-US" altLang="ja-JP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smtClean="0">
              <a:ea typeface="ＭＳ Ｐ明朝" charset="-128"/>
            </a:endParaRPr>
          </a:p>
          <a:p>
            <a:pPr eaLnBrk="1" hangingPunct="1"/>
            <a:endParaRPr lang="en-US" altLang="ja-JP" smtClean="0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590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955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41F0FC-4888-4BD7-9CB4-CC5F963817F4}" type="slidenum">
              <a:rPr lang="en-US" altLang="ja-JP" smtClean="0"/>
              <a:pPr/>
              <a:t>11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xmlns="" val="379693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461963"/>
            <a:ext cx="4932363" cy="3700462"/>
          </a:xfrm>
          <a:ln/>
        </p:spPr>
      </p:sp>
      <p:sp>
        <p:nvSpPr>
          <p:cNvPr id="196611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255588" y="4700588"/>
            <a:ext cx="3536950" cy="434975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smtClean="0">
                <a:ea typeface="ＭＳ Ｐ明朝" charset="-128"/>
              </a:rPr>
              <a:t>【</a:t>
            </a:r>
            <a:r>
              <a:rPr lang="ja-JP" altLang="en-US" smtClean="0">
                <a:ea typeface="ＭＳ Ｐ明朝" charset="-128"/>
              </a:rPr>
              <a:t>学習内容</a:t>
            </a:r>
            <a:r>
              <a:rPr lang="en-US" altLang="ja-JP" smtClean="0">
                <a:ea typeface="ＭＳ Ｐ明朝" charset="-128"/>
              </a:rPr>
              <a:t>】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１　ＰＣ入力（かなＢ）</a:t>
            </a:r>
            <a:endParaRPr lang="en-US" altLang="ja-JP" smtClean="0"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　　＊口頭作文</a:t>
            </a:r>
            <a:endParaRPr lang="en-US" altLang="ja-JP" smtClean="0"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　　　　　クリスマスのこと</a:t>
            </a:r>
            <a:endParaRPr lang="en-US" altLang="ja-JP" smtClean="0"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２　質問練習：初もうで</a:t>
            </a:r>
            <a:endParaRPr lang="en-US" altLang="ja-JP" smtClean="0"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３　会話⑨</a:t>
            </a:r>
            <a:endParaRPr lang="en-US" altLang="ja-JP" smtClean="0"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　　　　</a:t>
            </a:r>
            <a:endParaRPr lang="en-US" altLang="ja-JP" smtClean="0"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４　フット⑥　　　　</a:t>
            </a:r>
            <a:endParaRPr lang="en-US" altLang="ja-JP" smtClean="0"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４　伝える練習⑧：～は～で山に行く</a:t>
            </a:r>
            <a:endParaRPr lang="en-US" altLang="ja-JP" smtClean="0"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　　　　表現ＯＫ</a:t>
            </a:r>
            <a:endParaRPr lang="en-US" altLang="ja-JP" smtClean="0"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５　聴解</a:t>
            </a:r>
            <a:endParaRPr lang="en-US" altLang="ja-JP" smtClean="0"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　　　ＲＤ説明２６　＋１／３</a:t>
            </a:r>
            <a:endParaRPr lang="en-US" altLang="ja-JP" smtClean="0"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６　拡大⑦</a:t>
            </a:r>
            <a:endParaRPr lang="en-US" altLang="ja-JP" smtClean="0"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　　　　</a:t>
            </a:r>
            <a:endParaRPr lang="en-US" altLang="ja-JP" smtClean="0">
              <a:ea typeface="ＭＳ Ｐ明朝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smtClean="0">
                <a:ea typeface="ＭＳ Ｐ明朝" charset="-128"/>
              </a:rPr>
              <a:t>７　ＨＷチェック</a:t>
            </a:r>
            <a:endParaRPr lang="en-US" altLang="ja-JP" smtClean="0">
              <a:ea typeface="ＭＳ Ｐ明朝" charset="-128"/>
            </a:endParaRPr>
          </a:p>
        </p:txBody>
      </p:sp>
      <p:sp>
        <p:nvSpPr>
          <p:cNvPr id="19661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1AFBD2-B77E-4650-B572-95ACB0F35A7D}" type="slidenum">
              <a:rPr lang="ja-JP" altLang="en-US" smtClean="0"/>
              <a:pPr/>
              <a:t>12</a:t>
            </a:fld>
            <a:endParaRPr lang="ja-JP" altLang="en-US" smtClean="0"/>
          </a:p>
        </p:txBody>
      </p:sp>
      <p:sp>
        <p:nvSpPr>
          <p:cNvPr id="5" name="ノート プレースホルダ 2"/>
          <p:cNvSpPr txBox="1">
            <a:spLocks/>
          </p:cNvSpPr>
          <p:nvPr/>
        </p:nvSpPr>
        <p:spPr bwMode="auto">
          <a:xfrm>
            <a:off x="3792538" y="8429625"/>
            <a:ext cx="2665412" cy="3492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altLang="ja-JP" sz="900" dirty="0">
                <a:latin typeface="+mn-lt"/>
                <a:ea typeface="+mn-ea"/>
              </a:rPr>
              <a:t>【</a:t>
            </a:r>
            <a:r>
              <a:rPr lang="ja-JP" altLang="en-US" sz="1100" dirty="0">
                <a:latin typeface="+mn-lt"/>
                <a:ea typeface="+mn-ea"/>
              </a:rPr>
              <a:t>ｉｎｆｏｒｍａｔｉｏｎ</a:t>
            </a:r>
            <a:r>
              <a:rPr lang="en-US" altLang="ja-JP" sz="1100" dirty="0">
                <a:latin typeface="+mn-lt"/>
                <a:ea typeface="+mn-ea"/>
              </a:rPr>
              <a:t>】</a:t>
            </a:r>
          </a:p>
          <a:p>
            <a:pPr>
              <a:defRPr/>
            </a:pPr>
            <a:endParaRPr lang="ja-JP" altLang="en-US" sz="300" dirty="0">
              <a:latin typeface="+mn-lt"/>
              <a:ea typeface="+mn-ea"/>
            </a:endParaRPr>
          </a:p>
        </p:txBody>
      </p:sp>
      <p:sp>
        <p:nvSpPr>
          <p:cNvPr id="6" name="四角形吹き出し 5"/>
          <p:cNvSpPr/>
          <p:nvPr/>
        </p:nvSpPr>
        <p:spPr>
          <a:xfrm>
            <a:off x="5262563" y="4240213"/>
            <a:ext cx="1333500" cy="461962"/>
          </a:xfrm>
          <a:prstGeom prst="wedgeRectCallout">
            <a:avLst>
              <a:gd name="adj1" fmla="val -64642"/>
              <a:gd name="adj2" fmla="val 10834"/>
            </a:avLst>
          </a:prstGeom>
          <a:solidFill>
            <a:schemeClr val="bg1"/>
          </a:solidFill>
          <a:ln w="95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1200" dirty="0" err="1">
                <a:solidFill>
                  <a:schemeClr val="tx1"/>
                </a:solidFill>
              </a:rPr>
              <a:t>。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96615" name="テキスト ボックス 6"/>
          <p:cNvSpPr txBox="1">
            <a:spLocks noChangeArrowheads="1"/>
          </p:cNvSpPr>
          <p:nvPr/>
        </p:nvSpPr>
        <p:spPr bwMode="auto">
          <a:xfrm>
            <a:off x="211138" y="4240213"/>
            <a:ext cx="6384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/>
              <a:t>２０１６年１月５日　</a:t>
            </a:r>
            <a:endParaRPr lang="ja-JP" altLang="en-US" b="1">
              <a:solidFill>
                <a:srgbClr val="00206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792538" y="4700588"/>
            <a:ext cx="2665412" cy="28463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100" dirty="0">
                <a:ea typeface="ＭＳ Ｐゴシック" pitchFamily="50" charset="-128"/>
              </a:rPr>
              <a:t>●ＨＷ</a:t>
            </a:r>
            <a:endParaRPr lang="en-US" altLang="ja-JP" sz="110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１　しりとりを書こう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３　絵を探そう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４　伝える練習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５　ＲＤ説明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６　○</a:t>
            </a:r>
            <a:r>
              <a:rPr lang="en-US" altLang="ja-JP" sz="1050" dirty="0">
                <a:ea typeface="ＭＳ Ｐゴシック" pitchFamily="50" charset="-128"/>
              </a:rPr>
              <a:t>×</a:t>
            </a:r>
            <a:r>
              <a:rPr lang="ja-JP" altLang="en-US" sz="1050" dirty="0">
                <a:ea typeface="ＭＳ Ｐゴシック" pitchFamily="50" charset="-128"/>
              </a:rPr>
              <a:t>問題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７　単語配列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８　おしゃべりをつなげよう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９　足りない線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１０　形合わせ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１１　フット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１２　Ｐ配列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１３　なかまわけ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１４　俳句のことば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 dirty="0">
                <a:ea typeface="ＭＳ Ｐゴシック" pitchFamily="50" charset="-128"/>
              </a:rPr>
              <a:t>１５　３</a:t>
            </a:r>
            <a:r>
              <a:rPr lang="en-US" altLang="ja-JP" sz="1050" dirty="0">
                <a:ea typeface="ＭＳ Ｐゴシック" pitchFamily="50" charset="-128"/>
              </a:rPr>
              <a:t>W</a:t>
            </a:r>
            <a:r>
              <a:rPr lang="ja-JP" altLang="en-US" sz="1050" dirty="0">
                <a:ea typeface="ＭＳ Ｐゴシック" pitchFamily="50" charset="-128"/>
              </a:rPr>
              <a:t>連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1050">
                <a:ea typeface="ＭＳ Ｐゴシック" pitchFamily="50" charset="-128"/>
              </a:rPr>
              <a:t>１６</a:t>
            </a:r>
            <a:r>
              <a:rPr lang="ja-JP" altLang="en-US" sz="1050" dirty="0">
                <a:ea typeface="ＭＳ Ｐゴシック" pitchFamily="50" charset="-128"/>
              </a:rPr>
              <a:t>　定義</a:t>
            </a:r>
            <a:endParaRPr lang="en-US" altLang="ja-JP" sz="1050" dirty="0">
              <a:ea typeface="ＭＳ Ｐゴシック" pitchFamily="50" charset="-128"/>
            </a:endParaRPr>
          </a:p>
          <a:p>
            <a:pPr>
              <a:defRPr/>
            </a:pP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96617" name="正方形/長方形 8"/>
          <p:cNvSpPr>
            <a:spLocks noChangeArrowheads="1"/>
          </p:cNvSpPr>
          <p:nvPr/>
        </p:nvSpPr>
        <p:spPr bwMode="auto">
          <a:xfrm>
            <a:off x="3792538" y="8118475"/>
            <a:ext cx="2687637" cy="277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【</a:t>
            </a:r>
            <a:r>
              <a:rPr lang="ja-JP" altLang="en-US" sz="1200"/>
              <a:t>ａｓｓｅｓｍｅｎｔ</a:t>
            </a:r>
            <a:r>
              <a:rPr lang="en-US" altLang="ja-JP" sz="1200"/>
              <a:t>】</a:t>
            </a:r>
          </a:p>
        </p:txBody>
      </p:sp>
      <p:sp>
        <p:nvSpPr>
          <p:cNvPr id="10" name="ノート プレースホルダ 2"/>
          <p:cNvSpPr txBox="1">
            <a:spLocks/>
          </p:cNvSpPr>
          <p:nvPr/>
        </p:nvSpPr>
        <p:spPr bwMode="auto">
          <a:xfrm>
            <a:off x="3792538" y="7807325"/>
            <a:ext cx="2687637" cy="309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sz="1200" dirty="0">
                <a:latin typeface="+mn-lt"/>
                <a:ea typeface="+mn-ea"/>
              </a:rPr>
              <a:t>【</a:t>
            </a:r>
            <a:r>
              <a:rPr lang="ja-JP" altLang="en-US" sz="1100" dirty="0">
                <a:latin typeface="+mn-lt"/>
                <a:ea typeface="+mn-ea"/>
              </a:rPr>
              <a:t>主訴・希望</a:t>
            </a:r>
            <a:r>
              <a:rPr lang="en-US" altLang="ja-JP" sz="1100" dirty="0">
                <a:latin typeface="+mn-lt"/>
                <a:ea typeface="+mn-ea"/>
              </a:rPr>
              <a:t>】</a:t>
            </a:r>
            <a:endParaRPr lang="ja-JP" altLang="en-US" sz="12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010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976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63E83-A4FE-497B-A27C-036E9FE3AC93}" type="slidenum">
              <a:rPr lang="en-US" altLang="ja-JP" smtClean="0"/>
              <a:pPr/>
              <a:t>25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xmlns="" val="338806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50AAF-F3E6-42CD-B97B-B1040B9C1C4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8A5AF-96FE-4F20-92D8-847B94F879E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692A4-93B6-4304-97F6-688248ADEE7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E64EF-8F43-44E0-AC02-1E598982DAA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32A48-E6D8-45E4-AEBC-DD8F277C9FF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6DC9E-C8E2-4833-97E3-3F0E8659F5F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A70B-690B-4A88-96C3-C7CA365E017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3E5D9-5DED-49FD-B38A-9B4D019913E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00DD2-15ED-4E57-B164-146337813E4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19078-17EE-4BBD-9ABB-76ACB30B4E4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35C4C-EEE3-47C7-85EB-1C6FF80A4BE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067EF-FC3E-4070-9734-9364A00CA64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9452881-E56F-44F3-8E04-9CC8A05DE80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audio" Target="../media/audio6.wav"/><Relationship Id="rId11" Type="http://schemas.openxmlformats.org/officeDocument/2006/relationships/image" Target="../media/image66.png"/><Relationship Id="rId5" Type="http://schemas.openxmlformats.org/officeDocument/2006/relationships/audio" Target="../media/audio5.wav"/><Relationship Id="rId10" Type="http://schemas.openxmlformats.org/officeDocument/2006/relationships/slideLayout" Target="../slideLayouts/slideLayout2.xml"/><Relationship Id="rId4" Type="http://schemas.openxmlformats.org/officeDocument/2006/relationships/audio" Target="../media/audio4.wav"/><Relationship Id="rId9" Type="http://schemas.openxmlformats.org/officeDocument/2006/relationships/audio" Target="../media/audio9.wav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4.emf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1.emf"/><Relationship Id="rId4" Type="http://schemas.openxmlformats.org/officeDocument/2006/relationships/image" Target="../media/image79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1.emf"/><Relationship Id="rId4" Type="http://schemas.openxmlformats.org/officeDocument/2006/relationships/image" Target="../media/image79.emf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68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/>
            </a:extLst>
          </p:cNvPr>
          <p:cNvSpPr/>
          <p:nvPr/>
        </p:nvSpPr>
        <p:spPr>
          <a:xfrm>
            <a:off x="0" y="1052513"/>
            <a:ext cx="9144000" cy="367263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512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79388" y="188913"/>
            <a:ext cx="6121400" cy="523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800" dirty="0">
                <a:latin typeface="Arial" panose="020B0604020202020204" pitchFamily="34" charset="0"/>
                <a:ea typeface="ＭＳ Ｐゴシック" pitchFamily="50" charset="-128"/>
              </a:rPr>
              <a:t>２０１９年３月　ことばのテーブル学習会　</a:t>
            </a:r>
          </a:p>
        </p:txBody>
      </p:sp>
      <p:sp>
        <p:nvSpPr>
          <p:cNvPr id="2" name="テキスト ボックス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572000" y="4869160"/>
            <a:ext cx="4214813" cy="150810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2400" b="1" dirty="0" smtClean="0"/>
              <a:t>　　　　言語</a:t>
            </a:r>
            <a:r>
              <a:rPr lang="ja-JP" altLang="en-US" sz="2400" b="1" dirty="0"/>
              <a:t>・学習指導室</a:t>
            </a:r>
            <a:endParaRPr lang="en-US" altLang="ja-JP" sz="2400" b="1" dirty="0"/>
          </a:p>
          <a:p>
            <a:pPr algn="ctr">
              <a:defRPr/>
            </a:pPr>
            <a:r>
              <a:rPr lang="ja-JP" altLang="en-US" sz="3200" dirty="0"/>
              <a:t>葛西ことばのテーブル</a:t>
            </a:r>
          </a:p>
          <a:p>
            <a:pPr>
              <a:defRPr/>
            </a:pPr>
            <a:r>
              <a:rPr lang="ja-JP" altLang="en-US" sz="2400" dirty="0"/>
              <a:t>　　　　　　</a:t>
            </a:r>
            <a:r>
              <a:rPr lang="ja-JP" altLang="en-US" sz="3600" dirty="0"/>
              <a:t>三好純太</a:t>
            </a:r>
            <a:endParaRPr lang="ja-JP" altLang="en-US" dirty="0"/>
          </a:p>
        </p:txBody>
      </p:sp>
      <p:sp>
        <p:nvSpPr>
          <p:cNvPr id="3" name="テキスト ボックス 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115616" y="2276872"/>
            <a:ext cx="6912768" cy="196977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>
            <a:glow rad="63500">
              <a:srgbClr val="FFFF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>
            <a:spAutoFit/>
          </a:bodyPr>
          <a:lstStyle/>
          <a:p>
            <a:pPr indent="179388">
              <a:defRPr/>
            </a:pPr>
            <a:r>
              <a:rPr lang="ja-JP" altLang="en-US" sz="1400" dirty="0"/>
              <a:t>　　</a:t>
            </a:r>
            <a:endParaRPr lang="en-US" altLang="ja-JP" sz="1400" dirty="0"/>
          </a:p>
          <a:p>
            <a:pPr indent="269875">
              <a:defRPr/>
            </a:pPr>
            <a:r>
              <a:rPr lang="ja-JP" altLang="en-US" sz="4400" dirty="0"/>
              <a:t>プレゼンテーションと</a:t>
            </a:r>
            <a:endParaRPr lang="en-US" altLang="ja-JP" sz="4400" dirty="0"/>
          </a:p>
          <a:p>
            <a:pPr indent="269875">
              <a:defRPr/>
            </a:pPr>
            <a:r>
              <a:rPr lang="ja-JP" altLang="en-US" sz="4400" dirty="0"/>
              <a:t>　　　　作文について考える</a:t>
            </a:r>
            <a:r>
              <a:rPr lang="ja-JP" altLang="en-US" sz="4000" dirty="0"/>
              <a:t>　　　　　　　</a:t>
            </a:r>
            <a:endParaRPr lang="en-US" altLang="ja-JP" sz="2800" dirty="0"/>
          </a:p>
          <a:p>
            <a:pPr indent="179388">
              <a:defRPr/>
            </a:pPr>
            <a:endParaRPr lang="en-US" altLang="ja-JP" sz="2000" dirty="0"/>
          </a:p>
        </p:txBody>
      </p:sp>
      <p:sp>
        <p:nvSpPr>
          <p:cNvPr id="2060" name="テキスト ボックス 6"/>
          <p:cNvSpPr txBox="1">
            <a:spLocks noChangeArrowheads="1"/>
          </p:cNvSpPr>
          <p:nvPr/>
        </p:nvSpPr>
        <p:spPr bwMode="auto">
          <a:xfrm>
            <a:off x="684213" y="1341438"/>
            <a:ext cx="7992243" cy="64611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3600"/>
              <a:t>キーワードから考えることばの学習（２１）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テキスト ボックス 3"/>
          <p:cNvSpPr txBox="1">
            <a:spLocks noChangeArrowheads="1"/>
          </p:cNvSpPr>
          <p:nvPr/>
        </p:nvSpPr>
        <p:spPr bwMode="auto">
          <a:xfrm>
            <a:off x="2195513" y="188913"/>
            <a:ext cx="4897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4000">
                <a:solidFill>
                  <a:srgbClr val="C00000"/>
                </a:solidFill>
              </a:rPr>
              <a:t>●</a:t>
            </a:r>
            <a:r>
              <a:rPr lang="ja-JP" altLang="en-US" sz="4000"/>
              <a:t>ノート機能について</a:t>
            </a:r>
          </a:p>
        </p:txBody>
      </p:sp>
      <p:sp>
        <p:nvSpPr>
          <p:cNvPr id="11267" name="テキスト ボックス 4"/>
          <p:cNvSpPr txBox="1">
            <a:spLocks noChangeArrowheads="1"/>
          </p:cNvSpPr>
          <p:nvPr/>
        </p:nvSpPr>
        <p:spPr bwMode="auto">
          <a:xfrm>
            <a:off x="323528" y="980728"/>
            <a:ext cx="8569325" cy="1754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altLang="ja-JP" sz="3600" dirty="0" smtClean="0"/>
              <a:t>2009</a:t>
            </a:r>
            <a:r>
              <a:rPr lang="ja-JP" altLang="en-US" sz="3600" dirty="0" smtClean="0"/>
              <a:t>年</a:t>
            </a:r>
            <a:r>
              <a:rPr lang="ja-JP" altLang="en-US" sz="3600" dirty="0"/>
              <a:t>より、ことばのテーブルでは、</a:t>
            </a:r>
            <a:endParaRPr lang="en-US" altLang="ja-JP" sz="3600" dirty="0"/>
          </a:p>
          <a:p>
            <a:r>
              <a:rPr lang="ja-JP" altLang="en-US" sz="3600" dirty="0"/>
              <a:t>　指導記録を、</a:t>
            </a:r>
            <a:r>
              <a:rPr lang="ja-JP" altLang="en-US" sz="3600" dirty="0" smtClean="0"/>
              <a:t>パワーポイントの</a:t>
            </a:r>
            <a:endParaRPr lang="en-US" altLang="ja-JP" sz="3600" dirty="0"/>
          </a:p>
          <a:p>
            <a:r>
              <a:rPr lang="ja-JP" altLang="en-US" sz="3600" dirty="0"/>
              <a:t>　　　　</a:t>
            </a:r>
            <a:r>
              <a:rPr lang="ja-JP" altLang="en-US" sz="3600" dirty="0" smtClean="0"/>
              <a:t>　デジタルデータ</a:t>
            </a:r>
            <a:r>
              <a:rPr lang="ja-JP" altLang="en-US" sz="3600" dirty="0"/>
              <a:t>として保存している</a:t>
            </a:r>
          </a:p>
        </p:txBody>
      </p:sp>
      <p:sp>
        <p:nvSpPr>
          <p:cNvPr id="11269" name="テキスト ボックス 6"/>
          <p:cNvSpPr txBox="1">
            <a:spLocks noChangeArrowheads="1"/>
          </p:cNvSpPr>
          <p:nvPr/>
        </p:nvSpPr>
        <p:spPr bwMode="auto">
          <a:xfrm>
            <a:off x="259080" y="4581525"/>
            <a:ext cx="8705408" cy="175432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3600" dirty="0"/>
              <a:t>日々の指導で</a:t>
            </a:r>
            <a:r>
              <a:rPr lang="ja-JP" altLang="en-US" sz="3600" dirty="0" smtClean="0"/>
              <a:t>の文字入力</a:t>
            </a:r>
            <a:r>
              <a:rPr lang="ja-JP" altLang="en-US" sz="3600" dirty="0"/>
              <a:t>練習や口頭</a:t>
            </a:r>
            <a:r>
              <a:rPr lang="ja-JP" altLang="en-US" sz="3600" dirty="0" smtClean="0"/>
              <a:t>作文、</a:t>
            </a:r>
            <a:endParaRPr lang="en-US" altLang="ja-JP" sz="3600" dirty="0"/>
          </a:p>
          <a:p>
            <a:r>
              <a:rPr lang="ja-JP" altLang="en-US" sz="3600" dirty="0" smtClean="0"/>
              <a:t>　　　　</a:t>
            </a:r>
            <a:r>
              <a:rPr lang="en-US" altLang="ja-JP" sz="3600" dirty="0" smtClean="0"/>
              <a:t>10</a:t>
            </a:r>
            <a:r>
              <a:rPr lang="ja-JP" altLang="en-US" sz="3600" dirty="0"/>
              <a:t>秒映画の</a:t>
            </a:r>
            <a:r>
              <a:rPr lang="ja-JP" altLang="en-US" sz="3600" dirty="0" smtClean="0"/>
              <a:t>言語化</a:t>
            </a:r>
            <a:r>
              <a:rPr lang="ja-JP" altLang="en-US" sz="1400" dirty="0" smtClean="0"/>
              <a:t>　</a:t>
            </a:r>
            <a:r>
              <a:rPr lang="ja-JP" altLang="en-US" sz="3600" dirty="0" smtClean="0"/>
              <a:t>などを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スライド</a:t>
            </a:r>
            <a:r>
              <a:rPr lang="en-US" altLang="ja-JP" sz="3600" dirty="0"/>
              <a:t>1</a:t>
            </a:r>
            <a:r>
              <a:rPr lang="ja-JP" altLang="en-US" sz="3600" dirty="0"/>
              <a:t>～</a:t>
            </a:r>
            <a:r>
              <a:rPr lang="en-US" altLang="ja-JP" sz="3600" dirty="0"/>
              <a:t>2</a:t>
            </a:r>
            <a:r>
              <a:rPr lang="ja-JP" altLang="en-US" sz="3600" dirty="0"/>
              <a:t>ページ分に作成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323850" y="3068638"/>
            <a:ext cx="8569325" cy="1296467"/>
            <a:chOff x="323850" y="3068638"/>
            <a:chExt cx="8569325" cy="1296467"/>
          </a:xfrm>
        </p:grpSpPr>
        <p:sp>
          <p:nvSpPr>
            <p:cNvPr id="11268" name="テキスト ボックス 5"/>
            <p:cNvSpPr txBox="1">
              <a:spLocks noChangeArrowheads="1"/>
            </p:cNvSpPr>
            <p:nvPr/>
          </p:nvSpPr>
          <p:spPr bwMode="auto">
            <a:xfrm>
              <a:off x="323850" y="3068638"/>
              <a:ext cx="8569325" cy="120015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r>
                <a:rPr lang="ja-JP" altLang="en-US" sz="3600" dirty="0"/>
                <a:t>子どもひとりずつに、パワーポイントの</a:t>
              </a:r>
              <a:endParaRPr lang="en-US" altLang="ja-JP" sz="3600" dirty="0"/>
            </a:p>
            <a:p>
              <a:r>
                <a:rPr lang="ja-JP" altLang="en-US" sz="3600" dirty="0"/>
                <a:t>　　　　　　　　　　　　　　　個人ファイルを作成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51720" y="3140969"/>
              <a:ext cx="1224136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3645024"/>
              <a:ext cx="576064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81886">
              <a:off x="1397461" y="3621702"/>
              <a:ext cx="634998" cy="67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99792" y="3573016"/>
              <a:ext cx="648072" cy="72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  <p:bldP spid="1126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51520" y="332656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では、シークエンスのまとめ方として</a:t>
            </a:r>
            <a:endParaRPr lang="ja-JP" altLang="en-US" sz="3600" dirty="0"/>
          </a:p>
        </p:txBody>
      </p:sp>
      <p:sp>
        <p:nvSpPr>
          <p:cNvPr id="5" name="正方形/長方形 4"/>
          <p:cNvSpPr/>
          <p:nvPr/>
        </p:nvSpPr>
        <p:spPr>
          <a:xfrm>
            <a:off x="1115616" y="980728"/>
            <a:ext cx="8028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　どのようなことが大切になるのだろうか</a:t>
            </a:r>
            <a:endParaRPr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323528" y="177281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「プリントを～」の話に戻って考えると</a:t>
            </a:r>
            <a:endParaRPr lang="ja-JP" altLang="en-US" sz="3600" dirty="0"/>
          </a:p>
        </p:txBody>
      </p:sp>
      <p:sp>
        <p:nvSpPr>
          <p:cNvPr id="7" name="正方形/長方形 6"/>
          <p:cNvSpPr/>
          <p:nvPr/>
        </p:nvSpPr>
        <p:spPr>
          <a:xfrm>
            <a:off x="611560" y="256490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加えた３枚の写真にその手がかりがある</a:t>
            </a:r>
            <a:endParaRPr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5536" y="3284984"/>
            <a:ext cx="84969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［</a:t>
            </a:r>
            <a:r>
              <a:rPr lang="ja-JP" altLang="en-US" sz="3600" dirty="0" smtClean="0">
                <a:solidFill>
                  <a:srgbClr val="C00000"/>
                </a:solidFill>
              </a:rPr>
              <a:t>展売会場</a:t>
            </a:r>
            <a:r>
              <a:rPr lang="ja-JP" altLang="en-US" sz="3600" dirty="0" smtClean="0"/>
              <a:t>］と［</a:t>
            </a:r>
            <a:r>
              <a:rPr lang="ja-JP" altLang="en-US" sz="3600" dirty="0" smtClean="0">
                <a:solidFill>
                  <a:srgbClr val="C00000"/>
                </a:solidFill>
              </a:rPr>
              <a:t>新潟駅］</a:t>
            </a:r>
            <a:r>
              <a:rPr lang="ja-JP" altLang="en-US" sz="3600" dirty="0" smtClean="0"/>
              <a:t>と［</a:t>
            </a:r>
            <a:r>
              <a:rPr lang="ja-JP" altLang="en-US" sz="3600" dirty="0" smtClean="0">
                <a:solidFill>
                  <a:srgbClr val="C00000"/>
                </a:solidFill>
              </a:rPr>
              <a:t>栃尾に行くバス</a:t>
            </a:r>
            <a:r>
              <a:rPr lang="ja-JP" altLang="en-US" sz="3600" dirty="0" smtClean="0"/>
              <a:t>］</a:t>
            </a:r>
            <a:endParaRPr kumimoji="1" lang="ja-JP" altLang="en-US" sz="3600" dirty="0"/>
          </a:p>
        </p:txBody>
      </p:sp>
      <p:sp>
        <p:nvSpPr>
          <p:cNvPr id="9" name="正方形/長方形 8"/>
          <p:cNvSpPr/>
          <p:nvPr/>
        </p:nvSpPr>
        <p:spPr>
          <a:xfrm>
            <a:off x="1907704" y="4077072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３枚は、場所や移動の写真</a:t>
            </a:r>
            <a:endParaRPr lang="ja-JP" altLang="en-US" sz="3600" dirty="0"/>
          </a:p>
        </p:txBody>
      </p:sp>
      <p:sp>
        <p:nvSpPr>
          <p:cNvPr id="10" name="正方形/長方形 9"/>
          <p:cNvSpPr/>
          <p:nvPr/>
        </p:nvSpPr>
        <p:spPr>
          <a:xfrm>
            <a:off x="227192" y="4869160"/>
            <a:ext cx="8748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各シークエンスの</a:t>
            </a:r>
            <a:r>
              <a:rPr lang="ja-JP" altLang="en-US" sz="3200" b="1" dirty="0" smtClean="0">
                <a:solidFill>
                  <a:srgbClr val="FFC000"/>
                </a:solidFill>
              </a:rPr>
              <a:t>［</a:t>
            </a:r>
            <a:r>
              <a:rPr lang="ja-JP" altLang="en-US" sz="3200" dirty="0" smtClean="0"/>
              <a:t>舞台や起点</a:t>
            </a:r>
            <a:r>
              <a:rPr lang="ja-JP" altLang="en-US" sz="3200" b="1" dirty="0" smtClean="0">
                <a:solidFill>
                  <a:srgbClr val="FFC000"/>
                </a:solidFill>
              </a:rPr>
              <a:t>］</a:t>
            </a:r>
            <a:r>
              <a:rPr lang="ja-JP" altLang="en-US" sz="3200" dirty="0" smtClean="0"/>
              <a:t>を明確に示したら</a:t>
            </a:r>
            <a:endParaRPr lang="ja-JP" altLang="en-US" sz="3200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251520" y="1700808"/>
            <a:ext cx="8496944" cy="0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1979712" y="5589240"/>
            <a:ext cx="5489003" cy="584775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ja-JP" altLang="en-US" sz="3200" dirty="0" smtClean="0"/>
              <a:t>話の展開がわかりやすくなった</a:t>
            </a:r>
            <a:endParaRPr lang="ja-JP" altLang="en-US" sz="3200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1907704" y="4653136"/>
            <a:ext cx="532859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/>
      <p:bldP spid="1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55576" y="3356992"/>
            <a:ext cx="2664296" cy="58477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シークエンス１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419872" y="3356992"/>
            <a:ext cx="2664296" cy="58477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シークエンス２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84168" y="3356992"/>
            <a:ext cx="2664296" cy="58477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シークエンス</a:t>
            </a:r>
            <a:r>
              <a:rPr lang="ja-JP" altLang="en-US" sz="3200" dirty="0" smtClean="0"/>
              <a:t>３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59632" y="332656"/>
            <a:ext cx="6768752" cy="646331"/>
          </a:xfrm>
          <a:prstGeom prst="rect">
            <a:avLst/>
          </a:prstGeom>
          <a:solidFill>
            <a:srgbClr val="FFE7FF"/>
          </a:solidFill>
          <a:effectLst>
            <a:glow rad="1397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シークエンスのまとめ方のポイント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539552" y="1340768"/>
            <a:ext cx="8208912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シークエンスの始まりに明確な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　　　　　　　　　　　刻みを入れる　</a:t>
            </a:r>
            <a:endParaRPr lang="ja-JP" altLang="en-US" sz="4000" dirty="0"/>
          </a:p>
        </p:txBody>
      </p:sp>
      <p:sp>
        <p:nvSpPr>
          <p:cNvPr id="28" name="正方形/長方形 27"/>
          <p:cNvSpPr/>
          <p:nvPr/>
        </p:nvSpPr>
        <p:spPr>
          <a:xfrm>
            <a:off x="323528" y="4221088"/>
            <a:ext cx="8683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写真の場合なら、</a:t>
            </a:r>
            <a:r>
              <a:rPr lang="ja-JP" altLang="en-US" sz="3600" dirty="0" smtClean="0">
                <a:solidFill>
                  <a:srgbClr val="C00000"/>
                </a:solidFill>
              </a:rPr>
              <a:t>到着場所や到着時間の</a:t>
            </a:r>
            <a:endParaRPr lang="en-US" altLang="ja-JP" sz="3600" dirty="0" smtClean="0">
              <a:solidFill>
                <a:srgbClr val="C00000"/>
              </a:solidFill>
            </a:endParaRPr>
          </a:p>
          <a:p>
            <a:r>
              <a:rPr lang="ja-JP" altLang="en-US" sz="3600" dirty="0" smtClean="0">
                <a:solidFill>
                  <a:srgbClr val="C00000"/>
                </a:solidFill>
              </a:rPr>
              <a:t>　　　　　　　　　マーキング</a:t>
            </a:r>
            <a:r>
              <a:rPr lang="ja-JP" altLang="en-US" sz="3600" dirty="0" smtClean="0"/>
              <a:t>となるものがいい</a:t>
            </a:r>
            <a:endParaRPr lang="ja-JP" altLang="en-US" sz="3600" dirty="0"/>
          </a:p>
        </p:txBody>
      </p:sp>
      <p:sp>
        <p:nvSpPr>
          <p:cNvPr id="29" name="正方形/長方形 28"/>
          <p:cNvSpPr/>
          <p:nvPr/>
        </p:nvSpPr>
        <p:spPr>
          <a:xfrm>
            <a:off x="899592" y="5733256"/>
            <a:ext cx="7560840" cy="64633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駅、バス停、会場、時計、朝日、月</a:t>
            </a:r>
            <a:r>
              <a:rPr lang="en-US" altLang="ja-JP" sz="3600" dirty="0" smtClean="0"/>
              <a:t>etc.</a:t>
            </a:r>
            <a:endParaRPr lang="ja-JP" altLang="en-US" sz="3600" dirty="0"/>
          </a:p>
        </p:txBody>
      </p:sp>
      <p:grpSp>
        <p:nvGrpSpPr>
          <p:cNvPr id="26" name="グループ化 25"/>
          <p:cNvGrpSpPr/>
          <p:nvPr/>
        </p:nvGrpSpPr>
        <p:grpSpPr>
          <a:xfrm>
            <a:off x="637848" y="2852936"/>
            <a:ext cx="230832" cy="1080120"/>
            <a:chOff x="637848" y="2852936"/>
            <a:chExt cx="230832" cy="1080120"/>
          </a:xfrm>
        </p:grpSpPr>
        <p:cxnSp>
          <p:nvCxnSpPr>
            <p:cNvPr id="11" name="直線コネクタ 10"/>
            <p:cNvCxnSpPr/>
            <p:nvPr/>
          </p:nvCxnSpPr>
          <p:spPr>
            <a:xfrm>
              <a:off x="755576" y="3068960"/>
              <a:ext cx="0" cy="864096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/>
            <p:cNvSpPr/>
            <p:nvPr/>
          </p:nvSpPr>
          <p:spPr>
            <a:xfrm>
              <a:off x="637848" y="2852936"/>
              <a:ext cx="230832" cy="37794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>
              <a:glow rad="2286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3275856" y="2852936"/>
            <a:ext cx="230832" cy="1080120"/>
            <a:chOff x="637848" y="2852936"/>
            <a:chExt cx="230832" cy="1080120"/>
          </a:xfrm>
        </p:grpSpPr>
        <p:cxnSp>
          <p:nvCxnSpPr>
            <p:cNvPr id="31" name="直線コネクタ 30"/>
            <p:cNvCxnSpPr/>
            <p:nvPr/>
          </p:nvCxnSpPr>
          <p:spPr>
            <a:xfrm>
              <a:off x="755576" y="3068960"/>
              <a:ext cx="0" cy="864096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正方形/長方形 31"/>
            <p:cNvSpPr/>
            <p:nvPr/>
          </p:nvSpPr>
          <p:spPr>
            <a:xfrm>
              <a:off x="637848" y="2852936"/>
              <a:ext cx="230832" cy="37794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>
              <a:glow rad="2286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5993512" y="2828176"/>
            <a:ext cx="230832" cy="1080120"/>
            <a:chOff x="637848" y="2852936"/>
            <a:chExt cx="230832" cy="1080120"/>
          </a:xfrm>
        </p:grpSpPr>
        <p:cxnSp>
          <p:nvCxnSpPr>
            <p:cNvPr id="34" name="直線コネクタ 33"/>
            <p:cNvCxnSpPr/>
            <p:nvPr/>
          </p:nvCxnSpPr>
          <p:spPr>
            <a:xfrm>
              <a:off x="755576" y="3068960"/>
              <a:ext cx="0" cy="864096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正方形/長方形 34"/>
            <p:cNvSpPr/>
            <p:nvPr/>
          </p:nvSpPr>
          <p:spPr>
            <a:xfrm>
              <a:off x="637848" y="2852936"/>
              <a:ext cx="230832" cy="37794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>
              <a:glow rad="2286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下矢印 35"/>
          <p:cNvSpPr/>
          <p:nvPr/>
        </p:nvSpPr>
        <p:spPr>
          <a:xfrm>
            <a:off x="4067944" y="5373216"/>
            <a:ext cx="864096" cy="36004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 animBg="1"/>
      <p:bldP spid="28" grpId="0"/>
      <p:bldP spid="29" grpId="0" animBg="1"/>
      <p:bldP spid="3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971600" y="476672"/>
            <a:ext cx="7776864" cy="646331"/>
          </a:xfrm>
          <a:prstGeom prst="rect">
            <a:avLst/>
          </a:prstGeom>
          <a:solidFill>
            <a:srgbClr val="FFE7F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ことばの場合は、何が刻みなるだろうか</a:t>
            </a:r>
            <a:endParaRPr lang="ja-JP" altLang="en-US" sz="3600" dirty="0"/>
          </a:p>
        </p:txBody>
      </p:sp>
      <p:sp>
        <p:nvSpPr>
          <p:cNvPr id="5" name="正方形/長方形 4"/>
          <p:cNvSpPr/>
          <p:nvPr/>
        </p:nvSpPr>
        <p:spPr>
          <a:xfrm>
            <a:off x="1187624" y="1484784"/>
            <a:ext cx="216024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ひとつは</a:t>
            </a:r>
            <a:endParaRPr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971600" y="2348880"/>
            <a:ext cx="7381328" cy="646331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「２日目の夜は、映画館に行きました」</a:t>
            </a:r>
            <a:endParaRPr lang="ja-JP" altLang="en-US" sz="3600" dirty="0"/>
          </a:p>
        </p:txBody>
      </p:sp>
      <p:sp>
        <p:nvSpPr>
          <p:cNvPr id="7" name="正方形/長方形 6"/>
          <p:cNvSpPr/>
          <p:nvPr/>
        </p:nvSpPr>
        <p:spPr>
          <a:xfrm>
            <a:off x="3203848" y="1412776"/>
            <a:ext cx="3168352" cy="76944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　</a:t>
            </a:r>
            <a:r>
              <a:rPr lang="ja-JP" altLang="en-US" sz="4400" dirty="0" smtClean="0"/>
              <a:t>いつ・どこ</a:t>
            </a:r>
            <a:endParaRPr lang="ja-JP" altLang="en-US" sz="3600" dirty="0"/>
          </a:p>
        </p:txBody>
      </p:sp>
      <p:sp>
        <p:nvSpPr>
          <p:cNvPr id="8" name="正方形/長方形 7"/>
          <p:cNvSpPr/>
          <p:nvPr/>
        </p:nvSpPr>
        <p:spPr>
          <a:xfrm>
            <a:off x="395536" y="3140968"/>
            <a:ext cx="8280920" cy="1200329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　新しい時と場所をまず告げて、場面が</a:t>
            </a:r>
            <a:endParaRPr lang="en-US" altLang="ja-JP" sz="3600" dirty="0" smtClean="0"/>
          </a:p>
          <a:p>
            <a:r>
              <a:rPr lang="ja-JP" altLang="en-US" sz="3600" dirty="0" smtClean="0"/>
              <a:t>　　転換されたことを聞き手に意識させる</a:t>
            </a:r>
            <a:endParaRPr lang="ja-JP" altLang="en-US" sz="3600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4797152"/>
            <a:ext cx="284380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もうひとつは</a:t>
            </a:r>
            <a:endParaRPr lang="ja-JP" altLang="en-US" sz="3600" dirty="0"/>
          </a:p>
        </p:txBody>
      </p:sp>
      <p:sp>
        <p:nvSpPr>
          <p:cNvPr id="10" name="正方形/長方形 9"/>
          <p:cNvSpPr/>
          <p:nvPr/>
        </p:nvSpPr>
        <p:spPr>
          <a:xfrm>
            <a:off x="2649880" y="4797152"/>
            <a:ext cx="4896544" cy="70788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シークエンスの名づけ</a:t>
            </a:r>
            <a:endParaRPr lang="ja-JP" altLang="en-US" sz="3600" dirty="0"/>
          </a:p>
        </p:txBody>
      </p:sp>
      <p:sp>
        <p:nvSpPr>
          <p:cNvPr id="11" name="正方形/長方形 10"/>
          <p:cNvSpPr/>
          <p:nvPr/>
        </p:nvSpPr>
        <p:spPr>
          <a:xfrm>
            <a:off x="3059832" y="5661248"/>
            <a:ext cx="2448272" cy="646331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innerShdw blurRad="114300">
              <a:prstClr val="black"/>
            </a:innerShdw>
            <a:softEdge rad="3175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タイトリング</a:t>
            </a:r>
            <a:endParaRPr lang="ja-JP" altLang="en-US" sz="3600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179512" y="4581128"/>
            <a:ext cx="8784976" cy="0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5364088" y="5661248"/>
            <a:ext cx="377991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solidFill>
                  <a:srgbClr val="C00000"/>
                </a:solidFill>
              </a:rPr>
              <a:t>＊</a:t>
            </a:r>
            <a:r>
              <a:rPr lang="ja-JP" altLang="en-US" sz="3200" dirty="0" smtClean="0"/>
              <a:t>題名をつけること</a:t>
            </a:r>
            <a:endParaRPr lang="ja-JP" altLang="en-US" sz="3200" dirty="0"/>
          </a:p>
        </p:txBody>
      </p:sp>
      <p:cxnSp>
        <p:nvCxnSpPr>
          <p:cNvPr id="17" name="直線コネクタ 16"/>
          <p:cNvCxnSpPr/>
          <p:nvPr/>
        </p:nvCxnSpPr>
        <p:spPr>
          <a:xfrm>
            <a:off x="4716016" y="5517232"/>
            <a:ext cx="0" cy="144016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0" y="47667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では</a:t>
            </a:r>
            <a:endParaRPr kumimoji="1" lang="ja-JP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83568" y="2420888"/>
            <a:ext cx="3312368" cy="707886"/>
          </a:xfrm>
          <a:prstGeom prst="rect">
            <a:avLst/>
          </a:prstGeom>
          <a:solidFill>
            <a:srgbClr val="CCFFFF"/>
          </a:solidFill>
          <a:ln w="381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S</a:t>
            </a:r>
            <a:r>
              <a:rPr lang="ja-JP" altLang="en-US" sz="2800" dirty="0" smtClean="0"/>
              <a:t>（シークエンス）</a:t>
            </a:r>
            <a:r>
              <a:rPr lang="ja-JP" altLang="en-US" sz="4000" b="1" dirty="0" smtClean="0">
                <a:solidFill>
                  <a:srgbClr val="C00000"/>
                </a:solidFill>
              </a:rPr>
              <a:t>１</a:t>
            </a:r>
            <a:endParaRPr kumimoji="1" lang="ja-JP" altLang="en-US" sz="5400" b="1" dirty="0">
              <a:solidFill>
                <a:srgbClr val="C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95936" y="2420888"/>
            <a:ext cx="4608512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シークエンスタイトル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3568" y="5013176"/>
            <a:ext cx="3312368" cy="707886"/>
          </a:xfrm>
          <a:prstGeom prst="rect">
            <a:avLst/>
          </a:prstGeom>
          <a:solidFill>
            <a:srgbClr val="CCFFFF"/>
          </a:solidFill>
          <a:ln w="381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 smtClean="0"/>
              <a:t>　</a:t>
            </a:r>
            <a:r>
              <a:rPr lang="en-US" altLang="ja-JP" sz="4000" dirty="0" smtClean="0"/>
              <a:t>S</a:t>
            </a:r>
            <a:r>
              <a:rPr lang="ja-JP" altLang="en-US" sz="4000" b="1" dirty="0" smtClean="0">
                <a:solidFill>
                  <a:srgbClr val="C00000"/>
                </a:solidFill>
              </a:rPr>
              <a:t>４</a:t>
            </a:r>
            <a:endParaRPr kumimoji="1"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95936" y="5013176"/>
            <a:ext cx="4608512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シークエンスタイトル</a:t>
            </a:r>
            <a:endParaRPr kumimoji="1" lang="ja-JP" altLang="en-US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568" y="4149080"/>
            <a:ext cx="3312368" cy="707886"/>
          </a:xfrm>
          <a:prstGeom prst="rect">
            <a:avLst/>
          </a:prstGeom>
          <a:solidFill>
            <a:srgbClr val="CCFFFF"/>
          </a:solidFill>
          <a:ln w="381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/>
              <a:t>　</a:t>
            </a:r>
            <a:r>
              <a:rPr kumimoji="1" lang="en-US" altLang="ja-JP" sz="4000" dirty="0" smtClean="0"/>
              <a:t>S</a:t>
            </a:r>
            <a:r>
              <a:rPr kumimoji="1" lang="ja-JP" altLang="en-US" sz="4000" b="1" dirty="0" smtClean="0">
                <a:solidFill>
                  <a:srgbClr val="C00000"/>
                </a:solidFill>
              </a:rPr>
              <a:t>３</a:t>
            </a:r>
            <a:endParaRPr kumimoji="1"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95936" y="4149080"/>
            <a:ext cx="4608512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シークエンスタイトル</a:t>
            </a:r>
            <a:endParaRPr kumimoji="1" lang="ja-JP" altLang="en-US" sz="4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3568" y="3284984"/>
            <a:ext cx="3312368" cy="707886"/>
          </a:xfrm>
          <a:prstGeom prst="rect">
            <a:avLst/>
          </a:prstGeom>
          <a:solidFill>
            <a:srgbClr val="CCFFFF"/>
          </a:solidFill>
          <a:ln w="381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　　　　</a:t>
            </a:r>
            <a:r>
              <a:rPr kumimoji="1" lang="en-US" altLang="ja-JP" sz="4000" dirty="0" smtClean="0"/>
              <a:t>S</a:t>
            </a:r>
            <a:r>
              <a:rPr kumimoji="1" lang="ja-JP" altLang="en-US" sz="4000" b="1" dirty="0" smtClean="0">
                <a:solidFill>
                  <a:srgbClr val="C00000"/>
                </a:solidFill>
              </a:rPr>
              <a:t>２</a:t>
            </a:r>
            <a:endParaRPr kumimoji="1"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95936" y="3284984"/>
            <a:ext cx="4608512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シークエンスタイトル</a:t>
            </a:r>
            <a:endParaRPr kumimoji="1" lang="ja-JP" altLang="en-US" sz="4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3568" y="1412776"/>
            <a:ext cx="2304256" cy="707886"/>
          </a:xfrm>
          <a:prstGeom prst="rect">
            <a:avLst/>
          </a:prstGeom>
          <a:solidFill>
            <a:srgbClr val="CCFF99"/>
          </a:solidFill>
          <a:ln w="381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お話全体</a:t>
            </a:r>
            <a:endParaRPr kumimoji="1" lang="ja-JP" altLang="en-US" sz="4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059832" y="1412776"/>
            <a:ext cx="3888432" cy="707886"/>
          </a:xfrm>
          <a:prstGeom prst="rect">
            <a:avLst/>
          </a:prstGeom>
          <a:solidFill>
            <a:srgbClr val="FFFF37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　　全体タイトル</a:t>
            </a:r>
            <a:endParaRPr kumimoji="1" lang="ja-JP" altLang="en-US" sz="4000" dirty="0"/>
          </a:p>
        </p:txBody>
      </p:sp>
      <p:sp>
        <p:nvSpPr>
          <p:cNvPr id="14" name="正方形/長方形 13"/>
          <p:cNvSpPr/>
          <p:nvPr/>
        </p:nvSpPr>
        <p:spPr>
          <a:xfrm>
            <a:off x="395536" y="1196752"/>
            <a:ext cx="8424936" cy="46805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71600" y="260648"/>
            <a:ext cx="763284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/>
              <a:t>お話や作文におけるタイトル構造</a:t>
            </a:r>
            <a:endParaRPr kumimoji="1" lang="en-US" altLang="ja-JP" sz="4000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3568" y="5877272"/>
            <a:ext cx="7992888" cy="646331"/>
          </a:xfrm>
          <a:prstGeom prst="rect">
            <a:avLst/>
          </a:prstGeom>
          <a:solidFill>
            <a:srgbClr val="CC99FF"/>
          </a:solidFill>
          <a:ln>
            <a:noFill/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各シークエンスの区切り・範囲の明確化</a:t>
            </a:r>
            <a:endParaRPr kumimoji="1"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395536" y="260648"/>
            <a:ext cx="309634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たとえば・・</a:t>
            </a:r>
            <a:endParaRPr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227896" y="908720"/>
            <a:ext cx="8748464" cy="175432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小学校でときどき、子どもたちが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お店屋さんをして互いに遊び合う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「～祭り」的なイベントがあるが・・</a:t>
            </a:r>
            <a:endParaRPr lang="ja-JP" altLang="en-US" sz="3600" dirty="0"/>
          </a:p>
        </p:txBody>
      </p:sp>
      <p:sp>
        <p:nvSpPr>
          <p:cNvPr id="7" name="正方形/長方形 6"/>
          <p:cNvSpPr/>
          <p:nvPr/>
        </p:nvSpPr>
        <p:spPr>
          <a:xfrm>
            <a:off x="467544" y="2708920"/>
            <a:ext cx="835292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いろいろなお店を回って遊んだ話を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子どもがしてくれるときに　</a:t>
            </a:r>
            <a:endParaRPr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7544" y="4005064"/>
            <a:ext cx="8424936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シークエンスの切れ目が曖昧で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よくわからないことが多い</a:t>
            </a:r>
            <a:endParaRPr kumimoji="1" lang="ja-JP" altLang="en-US" sz="3600" dirty="0"/>
          </a:p>
        </p:txBody>
      </p:sp>
      <p:sp>
        <p:nvSpPr>
          <p:cNvPr id="9" name="正方形/長方形 8"/>
          <p:cNvSpPr/>
          <p:nvPr/>
        </p:nvSpPr>
        <p:spPr>
          <a:xfrm>
            <a:off x="1187624" y="5373216"/>
            <a:ext cx="6984776" cy="1077218"/>
          </a:xfrm>
          <a:prstGeom prst="rect">
            <a:avLst/>
          </a:prstGeom>
          <a:solidFill>
            <a:srgbClr val="FFE7FF"/>
          </a:solidFill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「魚釣りをして、つれなかったけど</a:t>
            </a:r>
            <a:endParaRPr lang="en-US" altLang="ja-JP" sz="3200" dirty="0" smtClean="0"/>
          </a:p>
          <a:p>
            <a:r>
              <a:rPr lang="ja-JP" altLang="en-US" sz="3200" dirty="0" smtClean="0"/>
              <a:t>　　　　　　　　　　　　　くじは１等でした。」</a:t>
            </a:r>
            <a:endParaRPr lang="ja-JP" altLang="en-US" sz="3200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8244408" y="5589240"/>
            <a:ext cx="576064" cy="720080"/>
            <a:chOff x="8172400" y="5517232"/>
            <a:chExt cx="576064" cy="864096"/>
          </a:xfrm>
        </p:grpSpPr>
        <p:grpSp>
          <p:nvGrpSpPr>
            <p:cNvPr id="13" name="グループ化 33"/>
            <p:cNvGrpSpPr>
              <a:grpSpLocks/>
            </p:cNvGrpSpPr>
            <p:nvPr/>
          </p:nvGrpSpPr>
          <p:grpSpPr bwMode="auto">
            <a:xfrm>
              <a:off x="8172400" y="5517232"/>
              <a:ext cx="576064" cy="864096"/>
              <a:chOff x="7523163" y="1144571"/>
              <a:chExt cx="1225550" cy="2376487"/>
            </a:xfrm>
          </p:grpSpPr>
          <p:sp>
            <p:nvSpPr>
              <p:cNvPr id="15" name="Oval 27"/>
              <p:cNvSpPr>
                <a:spLocks noChangeArrowheads="1"/>
              </p:cNvSpPr>
              <p:nvPr/>
            </p:nvSpPr>
            <p:spPr bwMode="auto">
              <a:xfrm>
                <a:off x="7667625" y="1144571"/>
                <a:ext cx="1081088" cy="2376487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6" name="Oval 28"/>
              <p:cNvSpPr>
                <a:spLocks noChangeArrowheads="1"/>
              </p:cNvSpPr>
              <p:nvPr/>
            </p:nvSpPr>
            <p:spPr bwMode="auto">
              <a:xfrm>
                <a:off x="7739063" y="1935146"/>
                <a:ext cx="360362" cy="2905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7" name="Oval 29"/>
              <p:cNvSpPr>
                <a:spLocks noChangeArrowheads="1"/>
              </p:cNvSpPr>
              <p:nvPr/>
            </p:nvSpPr>
            <p:spPr bwMode="auto">
              <a:xfrm>
                <a:off x="7812088" y="2008171"/>
                <a:ext cx="71437" cy="1444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8" name="Oval 30"/>
              <p:cNvSpPr>
                <a:spLocks noChangeArrowheads="1"/>
              </p:cNvSpPr>
              <p:nvPr/>
            </p:nvSpPr>
            <p:spPr bwMode="auto">
              <a:xfrm>
                <a:off x="7523163" y="2511408"/>
                <a:ext cx="215900" cy="215900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9" name="Oval 33"/>
              <p:cNvSpPr>
                <a:spLocks noChangeArrowheads="1"/>
              </p:cNvSpPr>
              <p:nvPr/>
            </p:nvSpPr>
            <p:spPr bwMode="auto">
              <a:xfrm>
                <a:off x="7667625" y="1863708"/>
                <a:ext cx="504825" cy="5048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20" name="Line 34"/>
              <p:cNvSpPr>
                <a:spLocks noChangeShapeType="1"/>
              </p:cNvSpPr>
              <p:nvPr/>
            </p:nvSpPr>
            <p:spPr bwMode="auto">
              <a:xfrm>
                <a:off x="8170863" y="2079608"/>
                <a:ext cx="3603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cxnSp>
          <p:nvCxnSpPr>
            <p:cNvPr id="22" name="直線コネクタ 21"/>
            <p:cNvCxnSpPr>
              <a:stCxn id="15" idx="3"/>
            </p:cNvCxnSpPr>
            <p:nvPr/>
          </p:nvCxnSpPr>
          <p:spPr>
            <a:xfrm flipV="1">
              <a:off x="8314722" y="6237312"/>
              <a:ext cx="217718" cy="174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テキスト ボックス 31"/>
          <p:cNvSpPr txBox="1"/>
          <p:nvPr/>
        </p:nvSpPr>
        <p:spPr>
          <a:xfrm>
            <a:off x="8172400" y="515719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FF0000"/>
                </a:solidFill>
              </a:rPr>
              <a:t>？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3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395536" y="1052736"/>
            <a:ext cx="8496944" cy="3456384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323528" y="188640"/>
            <a:ext cx="453650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そのような話のときは</a:t>
            </a:r>
            <a:endParaRPr lang="ja-JP" altLang="en-US" sz="3600" dirty="0"/>
          </a:p>
        </p:txBody>
      </p:sp>
      <p:sp>
        <p:nvSpPr>
          <p:cNvPr id="5" name="正方形/長方形 4"/>
          <p:cNvSpPr/>
          <p:nvPr/>
        </p:nvSpPr>
        <p:spPr>
          <a:xfrm>
            <a:off x="2267744" y="1556792"/>
            <a:ext cx="5040560" cy="646331"/>
          </a:xfrm>
          <a:prstGeom prst="rect">
            <a:avLst/>
          </a:prstGeom>
          <a:solidFill>
            <a:srgbClr val="FFE7FF"/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「ふなぼりっこ祭りのこと」</a:t>
            </a:r>
            <a:endParaRPr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2987824" y="2276872"/>
            <a:ext cx="5760640" cy="5847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まず「魚釣り」に行きました。</a:t>
            </a:r>
            <a:endParaRPr lang="ja-JP" altLang="en-US" sz="3200" dirty="0"/>
          </a:p>
        </p:txBody>
      </p:sp>
      <p:sp>
        <p:nvSpPr>
          <p:cNvPr id="7" name="正方形/長方形 6"/>
          <p:cNvSpPr/>
          <p:nvPr/>
        </p:nvSpPr>
        <p:spPr>
          <a:xfrm>
            <a:off x="2987824" y="2996952"/>
            <a:ext cx="5760640" cy="5847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つぎに、「宝くじ」に行きました。</a:t>
            </a:r>
            <a:endParaRPr lang="ja-JP" altLang="en-US" sz="3200" dirty="0"/>
          </a:p>
        </p:txBody>
      </p:sp>
      <p:sp>
        <p:nvSpPr>
          <p:cNvPr id="8" name="正方形/長方形 7"/>
          <p:cNvSpPr/>
          <p:nvPr/>
        </p:nvSpPr>
        <p:spPr>
          <a:xfrm>
            <a:off x="2987824" y="3717032"/>
            <a:ext cx="5760640" cy="5847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それから「的当て」に行きました。</a:t>
            </a:r>
            <a:endParaRPr lang="ja-JP" altLang="en-US" sz="3200" dirty="0"/>
          </a:p>
        </p:txBody>
      </p:sp>
      <p:sp>
        <p:nvSpPr>
          <p:cNvPr id="9" name="正方形/長方形 8"/>
          <p:cNvSpPr/>
          <p:nvPr/>
        </p:nvSpPr>
        <p:spPr>
          <a:xfrm>
            <a:off x="3275856" y="836712"/>
            <a:ext cx="2664296" cy="646331"/>
          </a:xfrm>
          <a:prstGeom prst="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全体タイトル</a:t>
            </a:r>
            <a:endParaRPr lang="ja-JP" altLang="en-US" sz="3600" dirty="0"/>
          </a:p>
        </p:txBody>
      </p:sp>
      <p:sp>
        <p:nvSpPr>
          <p:cNvPr id="10" name="正方形/長方形 9"/>
          <p:cNvSpPr/>
          <p:nvPr/>
        </p:nvSpPr>
        <p:spPr>
          <a:xfrm>
            <a:off x="611560" y="2276872"/>
            <a:ext cx="2304256" cy="58477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3200" dirty="0" smtClean="0"/>
              <a:t>S</a:t>
            </a:r>
            <a:r>
              <a:rPr lang="ja-JP" altLang="en-US" sz="3200" dirty="0" smtClean="0"/>
              <a:t>１：タイトル</a:t>
            </a:r>
            <a:endParaRPr lang="ja-JP" altLang="en-US" sz="3200" dirty="0"/>
          </a:p>
        </p:txBody>
      </p:sp>
      <p:sp>
        <p:nvSpPr>
          <p:cNvPr id="11" name="正方形/長方形 10"/>
          <p:cNvSpPr/>
          <p:nvPr/>
        </p:nvSpPr>
        <p:spPr>
          <a:xfrm>
            <a:off x="611560" y="2996952"/>
            <a:ext cx="2304256" cy="58477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3200" dirty="0" smtClean="0"/>
              <a:t>S</a:t>
            </a:r>
            <a:r>
              <a:rPr lang="ja-JP" altLang="en-US" sz="3200" dirty="0" smtClean="0"/>
              <a:t>２：タイトル</a:t>
            </a:r>
            <a:endParaRPr lang="ja-JP" altLang="en-US" sz="3200" dirty="0"/>
          </a:p>
        </p:txBody>
      </p:sp>
      <p:sp>
        <p:nvSpPr>
          <p:cNvPr id="12" name="正方形/長方形 11"/>
          <p:cNvSpPr/>
          <p:nvPr/>
        </p:nvSpPr>
        <p:spPr>
          <a:xfrm>
            <a:off x="611560" y="3717032"/>
            <a:ext cx="2304256" cy="58477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3200" dirty="0" smtClean="0"/>
              <a:t>S</a:t>
            </a:r>
            <a:r>
              <a:rPr lang="ja-JP" altLang="en-US" sz="3200" dirty="0" smtClean="0"/>
              <a:t>３：タイトル</a:t>
            </a:r>
            <a:endParaRPr lang="ja-JP" altLang="en-US" sz="3200" dirty="0"/>
          </a:p>
        </p:txBody>
      </p:sp>
      <p:sp>
        <p:nvSpPr>
          <p:cNvPr id="14" name="正方形/長方形 13"/>
          <p:cNvSpPr/>
          <p:nvPr/>
        </p:nvSpPr>
        <p:spPr>
          <a:xfrm>
            <a:off x="395536" y="4653136"/>
            <a:ext cx="8496944" cy="1754326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のように、各シークエンスの先頭に</a:t>
            </a:r>
            <a:endParaRPr lang="en-US" altLang="ja-JP" sz="3600" dirty="0" smtClean="0"/>
          </a:p>
          <a:p>
            <a:r>
              <a:rPr lang="ja-JP" altLang="en-US" sz="3600" dirty="0" smtClean="0"/>
              <a:t>　　タイトル的な</a:t>
            </a:r>
            <a:r>
              <a:rPr lang="en-US" altLang="ja-JP" sz="3600" dirty="0" smtClean="0"/>
              <a:t>1</a:t>
            </a:r>
            <a:r>
              <a:rPr lang="ja-JP" altLang="en-US" sz="3600" dirty="0" smtClean="0"/>
              <a:t>文を入れてくれると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話の構造がわかりやすく聴きやすい</a:t>
            </a:r>
            <a:endParaRPr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95536" y="188640"/>
            <a:ext cx="849694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シークエンスは、その区画が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　明確であることが大切　</a:t>
            </a:r>
            <a:endParaRPr lang="ja-JP" altLang="en-US" sz="3600" dirty="0"/>
          </a:p>
        </p:txBody>
      </p:sp>
      <p:sp>
        <p:nvSpPr>
          <p:cNvPr id="5" name="正方形/長方形 4"/>
          <p:cNvSpPr/>
          <p:nvPr/>
        </p:nvSpPr>
        <p:spPr>
          <a:xfrm>
            <a:off x="251520" y="1484784"/>
            <a:ext cx="187220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それなら</a:t>
            </a:r>
            <a:endParaRPr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5868144" y="2204864"/>
            <a:ext cx="306084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もあるだろうか　</a:t>
            </a:r>
            <a:endParaRPr lang="ja-JP" altLang="en-US" sz="3600" dirty="0"/>
          </a:p>
        </p:txBody>
      </p:sp>
      <p:sp>
        <p:nvSpPr>
          <p:cNvPr id="7" name="正方形/長方形 6"/>
          <p:cNvSpPr/>
          <p:nvPr/>
        </p:nvSpPr>
        <p:spPr>
          <a:xfrm>
            <a:off x="2123728" y="1484784"/>
            <a:ext cx="6624736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それならシークエンス終了の刻み</a:t>
            </a:r>
            <a:endParaRPr lang="ja-JP" altLang="en-US" sz="3600" dirty="0"/>
          </a:p>
        </p:txBody>
      </p:sp>
      <p:sp>
        <p:nvSpPr>
          <p:cNvPr id="8" name="正方形/長方形 7"/>
          <p:cNvSpPr/>
          <p:nvPr/>
        </p:nvSpPr>
        <p:spPr>
          <a:xfrm>
            <a:off x="323528" y="2924944"/>
            <a:ext cx="8640960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真澄の旅日記や、芭蕉の俳句紀行などでは</a:t>
            </a:r>
            <a:endParaRPr lang="ja-JP" altLang="en-US" sz="3600" dirty="0"/>
          </a:p>
        </p:txBody>
      </p:sp>
      <p:sp>
        <p:nvSpPr>
          <p:cNvPr id="9" name="正方形/長方形 8"/>
          <p:cNvSpPr/>
          <p:nvPr/>
        </p:nvSpPr>
        <p:spPr>
          <a:xfrm>
            <a:off x="323528" y="2348880"/>
            <a:ext cx="273630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たとえば・・</a:t>
            </a:r>
            <a:endParaRPr lang="ja-JP" altLang="en-US" sz="3600" dirty="0"/>
          </a:p>
        </p:txBody>
      </p:sp>
      <p:sp>
        <p:nvSpPr>
          <p:cNvPr id="10" name="正方形/長方形 9"/>
          <p:cNvSpPr/>
          <p:nvPr/>
        </p:nvSpPr>
        <p:spPr>
          <a:xfrm>
            <a:off x="755576" y="3645024"/>
            <a:ext cx="777686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>
                <a:solidFill>
                  <a:srgbClr val="C00000"/>
                </a:solidFill>
              </a:rPr>
              <a:t>和歌や俳句</a:t>
            </a:r>
            <a:r>
              <a:rPr lang="ja-JP" altLang="en-US" sz="3600" dirty="0" smtClean="0"/>
              <a:t>が、そのシークエンスの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最後に置かれていることが多い</a:t>
            </a:r>
            <a:endParaRPr lang="ja-JP" altLang="en-US" sz="3600" dirty="0"/>
          </a:p>
        </p:txBody>
      </p:sp>
      <p:sp>
        <p:nvSpPr>
          <p:cNvPr id="11" name="正方形/長方形 10"/>
          <p:cNvSpPr/>
          <p:nvPr/>
        </p:nvSpPr>
        <p:spPr>
          <a:xfrm>
            <a:off x="755576" y="5445224"/>
            <a:ext cx="6984776" cy="646331"/>
          </a:xfrm>
          <a:prstGeom prst="rect">
            <a:avLst/>
          </a:prstGeom>
          <a:solidFill>
            <a:srgbClr val="FFE7FF"/>
          </a:solidFill>
          <a:ln>
            <a:noFill/>
            <a:prstDash val="sysDot"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地の文（散文）と詩との性質の違い</a:t>
            </a:r>
            <a:endParaRPr lang="ja-JP" altLang="en-US" sz="3600" dirty="0"/>
          </a:p>
        </p:txBody>
      </p:sp>
      <p:sp>
        <p:nvSpPr>
          <p:cNvPr id="12" name="正方形/長方形 11"/>
          <p:cNvSpPr/>
          <p:nvPr/>
        </p:nvSpPr>
        <p:spPr>
          <a:xfrm>
            <a:off x="467544" y="4797152"/>
            <a:ext cx="244827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その理由は</a:t>
            </a:r>
            <a:endParaRPr lang="ja-JP" altLang="en-US" sz="3600" dirty="0"/>
          </a:p>
        </p:txBody>
      </p:sp>
      <p:sp>
        <p:nvSpPr>
          <p:cNvPr id="13" name="正方形/長方形 12"/>
          <p:cNvSpPr/>
          <p:nvPr/>
        </p:nvSpPr>
        <p:spPr>
          <a:xfrm>
            <a:off x="5148064" y="6021288"/>
            <a:ext cx="374441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という点もあるが・・</a:t>
            </a:r>
            <a:endParaRPr lang="ja-JP" altLang="en-US" sz="3200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8676456" y="1052736"/>
            <a:ext cx="230832" cy="1080120"/>
            <a:chOff x="637848" y="2852936"/>
            <a:chExt cx="230832" cy="1080120"/>
          </a:xfrm>
        </p:grpSpPr>
        <p:cxnSp>
          <p:nvCxnSpPr>
            <p:cNvPr id="15" name="直線コネクタ 14"/>
            <p:cNvCxnSpPr/>
            <p:nvPr/>
          </p:nvCxnSpPr>
          <p:spPr>
            <a:xfrm>
              <a:off x="755576" y="3068960"/>
              <a:ext cx="0" cy="864096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正方形/長方形 15"/>
            <p:cNvSpPr/>
            <p:nvPr/>
          </p:nvSpPr>
          <p:spPr>
            <a:xfrm>
              <a:off x="637848" y="2852936"/>
              <a:ext cx="230832" cy="37794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>
              <a:glow rad="2286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51520" y="404664"/>
            <a:ext cx="27363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もうひとつは</a:t>
            </a:r>
            <a:endParaRPr lang="ja-JP" altLang="en-US" sz="3200" dirty="0"/>
          </a:p>
        </p:txBody>
      </p:sp>
      <p:sp>
        <p:nvSpPr>
          <p:cNvPr id="5" name="正方形/長方形 4"/>
          <p:cNvSpPr/>
          <p:nvPr/>
        </p:nvSpPr>
        <p:spPr>
          <a:xfrm>
            <a:off x="2699792" y="404664"/>
            <a:ext cx="561662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rgbClr val="7030A0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和歌や俳句は、心情の凝縮</a:t>
            </a:r>
            <a:endParaRPr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2951312" y="1196752"/>
            <a:ext cx="619268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という点にあるのではないだろうか</a:t>
            </a:r>
            <a:endParaRPr lang="ja-JP" altLang="en-US" sz="3200" dirty="0"/>
          </a:p>
        </p:txBody>
      </p:sp>
      <p:sp>
        <p:nvSpPr>
          <p:cNvPr id="7" name="正方形/長方形 6"/>
          <p:cNvSpPr/>
          <p:nvPr/>
        </p:nvSpPr>
        <p:spPr>
          <a:xfrm>
            <a:off x="539552" y="1988840"/>
            <a:ext cx="698477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一連の出来事への心情を吐露して</a:t>
            </a:r>
            <a:endParaRPr lang="ja-JP" altLang="en-US" sz="3600" dirty="0"/>
          </a:p>
        </p:txBody>
      </p:sp>
      <p:sp>
        <p:nvSpPr>
          <p:cNvPr id="8" name="正方形/長方形 7"/>
          <p:cNvSpPr/>
          <p:nvPr/>
        </p:nvSpPr>
        <p:spPr>
          <a:xfrm>
            <a:off x="2987824" y="2636912"/>
            <a:ext cx="590465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そのシークエンスを締めくくる</a:t>
            </a:r>
            <a:endParaRPr lang="ja-JP" altLang="en-US" sz="3600" dirty="0"/>
          </a:p>
        </p:txBody>
      </p:sp>
      <p:sp>
        <p:nvSpPr>
          <p:cNvPr id="9" name="正方形/長方形 8"/>
          <p:cNvSpPr/>
          <p:nvPr/>
        </p:nvSpPr>
        <p:spPr>
          <a:xfrm>
            <a:off x="167640" y="3429000"/>
            <a:ext cx="8854440" cy="1077218"/>
          </a:xfrm>
          <a:prstGeom prst="rect">
            <a:avLst/>
          </a:prstGeom>
          <a:solidFill>
            <a:srgbClr val="FFE7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そういえば、自分も、プレゼン中のシークエンスを　　　</a:t>
            </a:r>
            <a:endParaRPr lang="en-US" altLang="ja-JP" sz="3200" dirty="0" smtClean="0"/>
          </a:p>
          <a:p>
            <a:r>
              <a:rPr lang="ja-JP" altLang="en-US" sz="3200" dirty="0" smtClean="0"/>
              <a:t>　　　　　　　　     同じように感想で終えることが多い</a:t>
            </a:r>
            <a:endParaRPr lang="en-US" altLang="ja-JP" sz="3200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179512" y="4509120"/>
            <a:ext cx="8759512" cy="553998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3000" dirty="0" smtClean="0"/>
              <a:t>「プリントはあまり売れませんでした。</a:t>
            </a:r>
            <a:r>
              <a:rPr lang="ja-JP" altLang="en-US" sz="3000" dirty="0" smtClean="0">
                <a:solidFill>
                  <a:srgbClr val="C00000"/>
                </a:solidFill>
              </a:rPr>
              <a:t>悔しかったです</a:t>
            </a:r>
            <a:r>
              <a:rPr lang="ja-JP" altLang="en-US" sz="3000" dirty="0" smtClean="0"/>
              <a:t>」</a:t>
            </a:r>
            <a:endParaRPr lang="ja-JP" altLang="en-US" sz="3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395536" y="1916832"/>
            <a:ext cx="8496944" cy="13681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23528" y="5229200"/>
            <a:ext cx="8568952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たとえば作文などでも、出来事の感想の記述が　　</a:t>
            </a:r>
            <a:endParaRPr lang="en-US" altLang="ja-JP" sz="3200" dirty="0" smtClean="0"/>
          </a:p>
          <a:p>
            <a:r>
              <a:rPr lang="ja-JP" altLang="en-US" sz="3200" dirty="0" smtClean="0"/>
              <a:t>　　　終了のマーキングとして効果的と思われる</a:t>
            </a:r>
            <a:endParaRPr lang="ja-JP" altLang="en-US" sz="3200" dirty="0"/>
          </a:p>
        </p:txBody>
      </p:sp>
      <p:sp>
        <p:nvSpPr>
          <p:cNvPr id="13" name="円/楕円 12"/>
          <p:cNvSpPr/>
          <p:nvPr/>
        </p:nvSpPr>
        <p:spPr>
          <a:xfrm>
            <a:off x="251520" y="4293096"/>
            <a:ext cx="720080" cy="3600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accent4"/>
                </a:solidFill>
              </a:rPr>
              <a:t>S1</a:t>
            </a:r>
            <a:endParaRPr kumimoji="1" lang="ja-JP" altLang="en-US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テキスト ボックス 3"/>
          <p:cNvSpPr txBox="1">
            <a:spLocks noChangeArrowheads="1"/>
          </p:cNvSpPr>
          <p:nvPr/>
        </p:nvSpPr>
        <p:spPr bwMode="auto">
          <a:xfrm>
            <a:off x="5148064" y="2564904"/>
            <a:ext cx="3672408" cy="523220"/>
          </a:xfrm>
          <a:prstGeom prst="rect">
            <a:avLst/>
          </a:prstGeom>
          <a:solidFill>
            <a:srgbClr val="FFFF53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2800" dirty="0"/>
              <a:t>プレゼン想定資料収集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260648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ここまでシークエンスの問題を考えてきたが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5536" y="908720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この頃はプレゼンを前提としている旅行などでは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1484784"/>
            <a:ext cx="8568952" cy="1200329"/>
          </a:xfrm>
          <a:prstGeom prst="rect">
            <a:avLst/>
          </a:prstGeom>
          <a:solidFill>
            <a:srgbClr val="FFE7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　</a:t>
            </a:r>
            <a:r>
              <a:rPr lang="ja-JP" altLang="en-US" sz="3600" dirty="0" smtClean="0"/>
              <a:t>移動し、到着した駅や景色などを</a:t>
            </a:r>
            <a:endParaRPr lang="en-US" altLang="ja-JP" sz="3600" dirty="0" smtClean="0"/>
          </a:p>
          <a:p>
            <a:r>
              <a:rPr kumimoji="1" lang="ja-JP" altLang="en-US" sz="3600" dirty="0" smtClean="0"/>
              <a:t>　できるだけ写真に撮るように心がけている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520" y="314096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ということで、日々プレゼンを行っているのだが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1560" y="3789040"/>
            <a:ext cx="7237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最近はそのプレゼンに触発されてか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3528" y="4509120"/>
            <a:ext cx="8622352" cy="1754326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子どもが、写真や動画などを持参して</a:t>
            </a:r>
            <a:endParaRPr lang="en-US" altLang="ja-JP" sz="3600" dirty="0" smtClean="0"/>
          </a:p>
          <a:p>
            <a:r>
              <a:rPr lang="ja-JP" altLang="en-US" sz="3600" dirty="0" smtClean="0"/>
              <a:t>　　自分の体験を</a:t>
            </a:r>
            <a:r>
              <a:rPr lang="ja-JP" altLang="en-US" sz="3600" dirty="0" smtClean="0">
                <a:solidFill>
                  <a:srgbClr val="C00000"/>
                </a:solidFill>
              </a:rPr>
              <a:t>プレゼン</a:t>
            </a:r>
            <a:r>
              <a:rPr lang="ja-JP" altLang="en-US" sz="3600" dirty="0" smtClean="0"/>
              <a:t>してくれることが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　　　　　　　多くなってきた</a:t>
            </a:r>
            <a:endParaRPr kumimoji="1" lang="ja-JP" altLang="en-US" dirty="0"/>
          </a:p>
        </p:txBody>
      </p:sp>
      <p:grpSp>
        <p:nvGrpSpPr>
          <p:cNvPr id="10" name="グループ化 33"/>
          <p:cNvGrpSpPr>
            <a:grpSpLocks/>
          </p:cNvGrpSpPr>
          <p:nvPr/>
        </p:nvGrpSpPr>
        <p:grpSpPr bwMode="auto">
          <a:xfrm rot="445832">
            <a:off x="8421053" y="1506044"/>
            <a:ext cx="363437" cy="533544"/>
            <a:chOff x="7523163" y="1144571"/>
            <a:chExt cx="1225550" cy="2376487"/>
          </a:xfrm>
        </p:grpSpPr>
        <p:sp>
          <p:nvSpPr>
            <p:cNvPr id="11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2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3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4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7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0" name="グループ化 19"/>
          <p:cNvGrpSpPr/>
          <p:nvPr/>
        </p:nvGrpSpPr>
        <p:grpSpPr>
          <a:xfrm rot="452617">
            <a:off x="7969618" y="1646771"/>
            <a:ext cx="288344" cy="220751"/>
            <a:chOff x="0" y="2780928"/>
            <a:chExt cx="683568" cy="432048"/>
          </a:xfrm>
        </p:grpSpPr>
        <p:sp>
          <p:nvSpPr>
            <p:cNvPr id="18" name="角丸四角形 17"/>
            <p:cNvSpPr/>
            <p:nvPr/>
          </p:nvSpPr>
          <p:spPr>
            <a:xfrm>
              <a:off x="0" y="2780928"/>
              <a:ext cx="683568" cy="43204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179512" y="2852936"/>
              <a:ext cx="360040" cy="288032"/>
            </a:xfrm>
            <a:prstGeom prst="ellipse">
              <a:avLst/>
            </a:prstGeom>
            <a:solidFill>
              <a:schemeClr val="accent3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4" grpId="0"/>
      <p:bldP spid="5" grpId="0" animBg="1"/>
      <p:bldP spid="7" grpId="0"/>
      <p:bldP spid="8" grpId="0"/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テキスト ボックス 1"/>
          <p:cNvSpPr txBox="1">
            <a:spLocks noChangeArrowheads="1"/>
          </p:cNvSpPr>
          <p:nvPr/>
        </p:nvSpPr>
        <p:spPr bwMode="auto">
          <a:xfrm>
            <a:off x="755576" y="260648"/>
            <a:ext cx="7848600" cy="76993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r>
              <a:rPr lang="ja-JP" altLang="en-US" sz="4400"/>
              <a:t>子どもからのプレゼンテーション</a:t>
            </a:r>
          </a:p>
        </p:txBody>
      </p:sp>
      <p:sp>
        <p:nvSpPr>
          <p:cNvPr id="98307" name="テキスト ボックス 2"/>
          <p:cNvSpPr txBox="1">
            <a:spLocks noChangeArrowheads="1"/>
          </p:cNvSpPr>
          <p:nvPr/>
        </p:nvSpPr>
        <p:spPr bwMode="auto">
          <a:xfrm>
            <a:off x="323528" y="1268760"/>
            <a:ext cx="8640960" cy="238033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3600" dirty="0"/>
              <a:t>口頭</a:t>
            </a:r>
            <a:r>
              <a:rPr lang="ja-JP" altLang="en-US" sz="3600" dirty="0" smtClean="0"/>
              <a:t>作文などで、</a:t>
            </a:r>
            <a:endParaRPr lang="en-US" altLang="ja-JP" sz="3600" dirty="0" smtClean="0"/>
          </a:p>
          <a:p>
            <a:r>
              <a:rPr lang="ja-JP" altLang="en-US" sz="3600" dirty="0" smtClean="0"/>
              <a:t>　自分の体験を話す際に、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写真</a:t>
            </a:r>
            <a:r>
              <a:rPr lang="ja-JP" altLang="en-US" sz="3600" dirty="0"/>
              <a:t>や動画</a:t>
            </a:r>
            <a:r>
              <a:rPr lang="ja-JP" altLang="en-US" sz="3600" dirty="0" smtClean="0"/>
              <a:t>、ときに物品</a:t>
            </a:r>
            <a:r>
              <a:rPr lang="ja-JP" altLang="en-US" sz="3600" dirty="0"/>
              <a:t>など</a:t>
            </a:r>
            <a:r>
              <a:rPr lang="ja-JP" altLang="en-US" sz="3600" dirty="0" smtClean="0"/>
              <a:t>を見せて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　　説明・紹介をしてくれる</a:t>
            </a:r>
            <a:endParaRPr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5536" y="3573016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スマホや</a:t>
            </a:r>
            <a:r>
              <a:rPr kumimoji="1" lang="en-US" altLang="ja-JP" sz="3600" dirty="0" err="1" smtClean="0"/>
              <a:t>iPad</a:t>
            </a:r>
            <a:r>
              <a:rPr kumimoji="1" lang="ja-JP" altLang="en-US" sz="3600" dirty="0" smtClean="0"/>
              <a:t>で撮った写真や動画　　</a:t>
            </a:r>
            <a:endParaRPr kumimoji="1" lang="en-US" altLang="ja-JP" sz="3600" dirty="0" smtClean="0"/>
          </a:p>
          <a:p>
            <a:r>
              <a:rPr lang="ja-JP" altLang="en-US" sz="2400" dirty="0" smtClean="0"/>
              <a:t>　</a:t>
            </a:r>
            <a:r>
              <a:rPr kumimoji="1" lang="ja-JP" altLang="en-US" sz="3600" dirty="0" smtClean="0"/>
              <a:t>パンフレットやチラシ、料理のレシピ</a:t>
            </a:r>
            <a:endParaRPr kumimoji="1" lang="en-US" altLang="ja-JP" sz="3600" dirty="0" smtClean="0"/>
          </a:p>
          <a:p>
            <a:r>
              <a:rPr lang="ja-JP" altLang="en-US" sz="3600" dirty="0" smtClean="0"/>
              <a:t>　旅先で買った物や拾った物、そして</a:t>
            </a:r>
            <a:r>
              <a:rPr lang="ja-JP" altLang="en-US" sz="3600" dirty="0" smtClean="0">
                <a:solidFill>
                  <a:srgbClr val="C00000"/>
                </a:solidFill>
              </a:rPr>
              <a:t>お土産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7584" y="5373216"/>
            <a:ext cx="7848872" cy="1200329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なかには詳細なレポートを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作って来てくれる子どももいる</a:t>
            </a:r>
            <a:endParaRPr kumimoji="1" lang="ja-JP" altLang="en-US" sz="3600" dirty="0"/>
          </a:p>
        </p:txBody>
      </p:sp>
      <p:grpSp>
        <p:nvGrpSpPr>
          <p:cNvPr id="6" name="グループ化 21"/>
          <p:cNvGrpSpPr>
            <a:grpSpLocks/>
          </p:cNvGrpSpPr>
          <p:nvPr/>
        </p:nvGrpSpPr>
        <p:grpSpPr bwMode="auto">
          <a:xfrm rot="409220">
            <a:off x="293869" y="2686245"/>
            <a:ext cx="876446" cy="765430"/>
            <a:chOff x="2928926" y="2857496"/>
            <a:chExt cx="1071570" cy="963606"/>
          </a:xfrm>
        </p:grpSpPr>
        <p:grpSp>
          <p:nvGrpSpPr>
            <p:cNvPr id="9" name="グループ化 3"/>
            <p:cNvGrpSpPr>
              <a:grpSpLocks/>
            </p:cNvGrpSpPr>
            <p:nvPr/>
          </p:nvGrpSpPr>
          <p:grpSpPr bwMode="auto">
            <a:xfrm rot="-726639">
              <a:off x="2928928" y="2857498"/>
              <a:ext cx="1023924" cy="963607"/>
              <a:chOff x="1476375" y="3860800"/>
              <a:chExt cx="1300163" cy="1531938"/>
            </a:xfrm>
          </p:grpSpPr>
          <p:sp>
            <p:nvSpPr>
              <p:cNvPr id="11" name="Oval 4"/>
              <p:cNvSpPr>
                <a:spLocks noChangeArrowheads="1"/>
              </p:cNvSpPr>
              <p:nvPr/>
            </p:nvSpPr>
            <p:spPr bwMode="auto">
              <a:xfrm flipH="1">
                <a:off x="1665288" y="4024313"/>
                <a:ext cx="1111250" cy="136842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2" name="Freeform 5"/>
              <p:cNvSpPr>
                <a:spLocks/>
              </p:cNvSpPr>
              <p:nvPr/>
            </p:nvSpPr>
            <p:spPr bwMode="auto">
              <a:xfrm flipH="1">
                <a:off x="1476375" y="3860800"/>
                <a:ext cx="1125538" cy="855663"/>
              </a:xfrm>
              <a:custGeom>
                <a:avLst/>
                <a:gdLst>
                  <a:gd name="T0" fmla="*/ 2147483647 w 735"/>
                  <a:gd name="T1" fmla="*/ 2147483647 h 539"/>
                  <a:gd name="T2" fmla="*/ 2147483647 w 735"/>
                  <a:gd name="T3" fmla="*/ 2147483647 h 539"/>
                  <a:gd name="T4" fmla="*/ 2147483647 w 735"/>
                  <a:gd name="T5" fmla="*/ 2147483647 h 539"/>
                  <a:gd name="T6" fmla="*/ 2147483647 w 735"/>
                  <a:gd name="T7" fmla="*/ 2147483647 h 539"/>
                  <a:gd name="T8" fmla="*/ 2147483647 w 735"/>
                  <a:gd name="T9" fmla="*/ 2147483647 h 539"/>
                  <a:gd name="T10" fmla="*/ 2147483647 w 735"/>
                  <a:gd name="T11" fmla="*/ 2147483647 h 539"/>
                  <a:gd name="T12" fmla="*/ 2147483647 w 735"/>
                  <a:gd name="T13" fmla="*/ 2147483647 h 539"/>
                  <a:gd name="T14" fmla="*/ 2147483647 w 735"/>
                  <a:gd name="T15" fmla="*/ 2147483647 h 539"/>
                  <a:gd name="T16" fmla="*/ 2147483647 w 735"/>
                  <a:gd name="T17" fmla="*/ 2147483647 h 539"/>
                  <a:gd name="T18" fmla="*/ 2147483647 w 735"/>
                  <a:gd name="T19" fmla="*/ 2147483647 h 539"/>
                  <a:gd name="T20" fmla="*/ 2147483647 w 735"/>
                  <a:gd name="T21" fmla="*/ 2147483647 h 539"/>
                  <a:gd name="T22" fmla="*/ 2147483647 w 735"/>
                  <a:gd name="T23" fmla="*/ 2147483647 h 539"/>
                  <a:gd name="T24" fmla="*/ 2147483647 w 735"/>
                  <a:gd name="T25" fmla="*/ 2147483647 h 539"/>
                  <a:gd name="T26" fmla="*/ 2147483647 w 735"/>
                  <a:gd name="T27" fmla="*/ 2147483647 h 539"/>
                  <a:gd name="T28" fmla="*/ 2147483647 w 735"/>
                  <a:gd name="T29" fmla="*/ 2147483647 h 539"/>
                  <a:gd name="T30" fmla="*/ 2147483647 w 735"/>
                  <a:gd name="T31" fmla="*/ 2147483647 h 539"/>
                  <a:gd name="T32" fmla="*/ 2147483647 w 735"/>
                  <a:gd name="T33" fmla="*/ 2147483647 h 539"/>
                  <a:gd name="T34" fmla="*/ 2147483647 w 735"/>
                  <a:gd name="T35" fmla="*/ 2147483647 h 539"/>
                  <a:gd name="T36" fmla="*/ 2147483647 w 735"/>
                  <a:gd name="T37" fmla="*/ 2147483647 h 539"/>
                  <a:gd name="T38" fmla="*/ 2147483647 w 735"/>
                  <a:gd name="T39" fmla="*/ 2147483647 h 539"/>
                  <a:gd name="T40" fmla="*/ 2147483647 w 735"/>
                  <a:gd name="T41" fmla="*/ 2147483647 h 539"/>
                  <a:gd name="T42" fmla="*/ 2147483647 w 735"/>
                  <a:gd name="T43" fmla="*/ 2147483647 h 539"/>
                  <a:gd name="T44" fmla="*/ 2147483647 w 735"/>
                  <a:gd name="T45" fmla="*/ 2147483647 h 539"/>
                  <a:gd name="T46" fmla="*/ 2147483647 w 735"/>
                  <a:gd name="T47" fmla="*/ 2147483647 h 539"/>
                  <a:gd name="T48" fmla="*/ 0 w 735"/>
                  <a:gd name="T49" fmla="*/ 2147483647 h 539"/>
                  <a:gd name="T50" fmla="*/ 2147483647 w 735"/>
                  <a:gd name="T51" fmla="*/ 2147483647 h 5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35"/>
                  <a:gd name="T79" fmla="*/ 0 h 539"/>
                  <a:gd name="T80" fmla="*/ 735 w 735"/>
                  <a:gd name="T81" fmla="*/ 539 h 5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35" h="539">
                    <a:moveTo>
                      <a:pt x="64" y="163"/>
                    </a:moveTo>
                    <a:cubicBezTo>
                      <a:pt x="73" y="200"/>
                      <a:pt x="80" y="214"/>
                      <a:pt x="112" y="235"/>
                    </a:cubicBezTo>
                    <a:cubicBezTo>
                      <a:pt x="128" y="283"/>
                      <a:pt x="108" y="248"/>
                      <a:pt x="184" y="267"/>
                    </a:cubicBezTo>
                    <a:cubicBezTo>
                      <a:pt x="204" y="272"/>
                      <a:pt x="221" y="285"/>
                      <a:pt x="240" y="291"/>
                    </a:cubicBezTo>
                    <a:cubicBezTo>
                      <a:pt x="243" y="283"/>
                      <a:pt x="240" y="267"/>
                      <a:pt x="248" y="267"/>
                    </a:cubicBezTo>
                    <a:cubicBezTo>
                      <a:pt x="256" y="267"/>
                      <a:pt x="252" y="283"/>
                      <a:pt x="256" y="291"/>
                    </a:cubicBezTo>
                    <a:cubicBezTo>
                      <a:pt x="263" y="304"/>
                      <a:pt x="284" y="332"/>
                      <a:pt x="296" y="339"/>
                    </a:cubicBezTo>
                    <a:cubicBezTo>
                      <a:pt x="311" y="347"/>
                      <a:pt x="344" y="355"/>
                      <a:pt x="344" y="355"/>
                    </a:cubicBezTo>
                    <a:cubicBezTo>
                      <a:pt x="386" y="341"/>
                      <a:pt x="376" y="321"/>
                      <a:pt x="416" y="347"/>
                    </a:cubicBezTo>
                    <a:cubicBezTo>
                      <a:pt x="438" y="380"/>
                      <a:pt x="488" y="443"/>
                      <a:pt x="488" y="443"/>
                    </a:cubicBezTo>
                    <a:cubicBezTo>
                      <a:pt x="498" y="474"/>
                      <a:pt x="504" y="488"/>
                      <a:pt x="536" y="499"/>
                    </a:cubicBezTo>
                    <a:cubicBezTo>
                      <a:pt x="544" y="494"/>
                      <a:pt x="550" y="483"/>
                      <a:pt x="560" y="483"/>
                    </a:cubicBezTo>
                    <a:cubicBezTo>
                      <a:pt x="570" y="483"/>
                      <a:pt x="575" y="495"/>
                      <a:pt x="584" y="499"/>
                    </a:cubicBezTo>
                    <a:cubicBezTo>
                      <a:pt x="619" y="514"/>
                      <a:pt x="655" y="517"/>
                      <a:pt x="688" y="539"/>
                    </a:cubicBezTo>
                    <a:cubicBezTo>
                      <a:pt x="678" y="227"/>
                      <a:pt x="735" y="320"/>
                      <a:pt x="584" y="219"/>
                    </a:cubicBezTo>
                    <a:cubicBezTo>
                      <a:pt x="574" y="204"/>
                      <a:pt x="570" y="186"/>
                      <a:pt x="560" y="171"/>
                    </a:cubicBezTo>
                    <a:cubicBezTo>
                      <a:pt x="554" y="162"/>
                      <a:pt x="543" y="156"/>
                      <a:pt x="536" y="147"/>
                    </a:cubicBezTo>
                    <a:cubicBezTo>
                      <a:pt x="529" y="137"/>
                      <a:pt x="525" y="126"/>
                      <a:pt x="520" y="115"/>
                    </a:cubicBezTo>
                    <a:cubicBezTo>
                      <a:pt x="454" y="137"/>
                      <a:pt x="466" y="63"/>
                      <a:pt x="416" y="51"/>
                    </a:cubicBezTo>
                    <a:cubicBezTo>
                      <a:pt x="382" y="43"/>
                      <a:pt x="347" y="46"/>
                      <a:pt x="312" y="43"/>
                    </a:cubicBezTo>
                    <a:cubicBezTo>
                      <a:pt x="304" y="35"/>
                      <a:pt x="298" y="24"/>
                      <a:pt x="288" y="19"/>
                    </a:cubicBezTo>
                    <a:cubicBezTo>
                      <a:pt x="273" y="11"/>
                      <a:pt x="240" y="3"/>
                      <a:pt x="240" y="3"/>
                    </a:cubicBezTo>
                    <a:cubicBezTo>
                      <a:pt x="163" y="18"/>
                      <a:pt x="231" y="0"/>
                      <a:pt x="176" y="27"/>
                    </a:cubicBezTo>
                    <a:cubicBezTo>
                      <a:pt x="143" y="43"/>
                      <a:pt x="99" y="46"/>
                      <a:pt x="64" y="51"/>
                    </a:cubicBezTo>
                    <a:cubicBezTo>
                      <a:pt x="34" y="61"/>
                      <a:pt x="27" y="81"/>
                      <a:pt x="0" y="99"/>
                    </a:cubicBezTo>
                    <a:cubicBezTo>
                      <a:pt x="10" y="149"/>
                      <a:pt x="16" y="151"/>
                      <a:pt x="64" y="163"/>
                    </a:cubicBezTo>
                    <a:close/>
                  </a:path>
                </a:pathLst>
              </a:custGeom>
              <a:solidFill>
                <a:srgbClr val="8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" name="Freeform 6"/>
              <p:cNvSpPr>
                <a:spLocks/>
              </p:cNvSpPr>
              <p:nvPr/>
            </p:nvSpPr>
            <p:spPr bwMode="auto">
              <a:xfrm flipH="1">
                <a:off x="2339975" y="4221163"/>
                <a:ext cx="227013" cy="287337"/>
              </a:xfrm>
              <a:custGeom>
                <a:avLst/>
                <a:gdLst>
                  <a:gd name="T0" fmla="*/ 0 w 148"/>
                  <a:gd name="T1" fmla="*/ 2147483647 h 103"/>
                  <a:gd name="T2" fmla="*/ 2147483647 w 148"/>
                  <a:gd name="T3" fmla="*/ 2147483647 h 103"/>
                  <a:gd name="T4" fmla="*/ 2147483647 w 148"/>
                  <a:gd name="T5" fmla="*/ 2147483647 h 103"/>
                  <a:gd name="T6" fmla="*/ 0 60000 65536"/>
                  <a:gd name="T7" fmla="*/ 0 60000 65536"/>
                  <a:gd name="T8" fmla="*/ 0 60000 65536"/>
                  <a:gd name="T9" fmla="*/ 0 w 148"/>
                  <a:gd name="T10" fmla="*/ 0 h 103"/>
                  <a:gd name="T11" fmla="*/ 148 w 148"/>
                  <a:gd name="T12" fmla="*/ 103 h 10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8" h="103">
                    <a:moveTo>
                      <a:pt x="0" y="12"/>
                    </a:moveTo>
                    <a:cubicBezTo>
                      <a:pt x="37" y="6"/>
                      <a:pt x="75" y="0"/>
                      <a:pt x="100" y="15"/>
                    </a:cubicBezTo>
                    <a:cubicBezTo>
                      <a:pt x="125" y="30"/>
                      <a:pt x="142" y="88"/>
                      <a:pt x="148" y="103"/>
                    </a:cubicBezTo>
                  </a:path>
                </a:pathLst>
              </a:cu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Oval 8"/>
              <p:cNvSpPr>
                <a:spLocks noChangeArrowheads="1"/>
              </p:cNvSpPr>
              <p:nvPr/>
            </p:nvSpPr>
            <p:spPr bwMode="auto">
              <a:xfrm>
                <a:off x="2484438" y="4437063"/>
                <a:ext cx="142875" cy="36036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" name="Oval 9"/>
              <p:cNvSpPr>
                <a:spLocks noChangeArrowheads="1"/>
              </p:cNvSpPr>
              <p:nvPr/>
            </p:nvSpPr>
            <p:spPr bwMode="auto">
              <a:xfrm>
                <a:off x="2555875" y="4508500"/>
                <a:ext cx="71438" cy="21590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2339975" y="4941888"/>
                <a:ext cx="393700" cy="307975"/>
              </a:xfrm>
              <a:custGeom>
                <a:avLst/>
                <a:gdLst>
                  <a:gd name="T0" fmla="*/ 2147483647 w 248"/>
                  <a:gd name="T1" fmla="*/ 0 h 194"/>
                  <a:gd name="T2" fmla="*/ 2147483647 w 248"/>
                  <a:gd name="T3" fmla="*/ 2147483647 h 194"/>
                  <a:gd name="T4" fmla="*/ 2147483647 w 248"/>
                  <a:gd name="T5" fmla="*/ 2147483647 h 194"/>
                  <a:gd name="T6" fmla="*/ 0 w 248"/>
                  <a:gd name="T7" fmla="*/ 2147483647 h 194"/>
                  <a:gd name="T8" fmla="*/ 2147483647 w 248"/>
                  <a:gd name="T9" fmla="*/ 2147483647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194"/>
                  <a:gd name="T17" fmla="*/ 248 w 248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194">
                    <a:moveTo>
                      <a:pt x="248" y="0"/>
                    </a:moveTo>
                    <a:cubicBezTo>
                      <a:pt x="230" y="2"/>
                      <a:pt x="161" y="8"/>
                      <a:pt x="136" y="16"/>
                    </a:cubicBezTo>
                    <a:cubicBezTo>
                      <a:pt x="10" y="58"/>
                      <a:pt x="193" y="10"/>
                      <a:pt x="72" y="40"/>
                    </a:cubicBezTo>
                    <a:cubicBezTo>
                      <a:pt x="28" y="69"/>
                      <a:pt x="16" y="72"/>
                      <a:pt x="0" y="120"/>
                    </a:cubicBezTo>
                    <a:cubicBezTo>
                      <a:pt x="18" y="194"/>
                      <a:pt x="69" y="192"/>
                      <a:pt x="136" y="192"/>
                    </a:cubicBezTo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0" name="円/楕円 9"/>
            <p:cNvSpPr/>
            <p:nvPr/>
          </p:nvSpPr>
          <p:spPr>
            <a:xfrm>
              <a:off x="3855400" y="3137889"/>
              <a:ext cx="71115" cy="69678"/>
            </a:xfrm>
            <a:prstGeom prst="ellipse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7668344" y="3933056"/>
            <a:ext cx="360040" cy="432048"/>
            <a:chOff x="7668344" y="3933056"/>
            <a:chExt cx="648072" cy="648072"/>
          </a:xfrm>
        </p:grpSpPr>
        <p:sp>
          <p:nvSpPr>
            <p:cNvPr id="17" name="平行四辺形 16"/>
            <p:cNvSpPr/>
            <p:nvPr/>
          </p:nvSpPr>
          <p:spPr>
            <a:xfrm>
              <a:off x="7668344" y="3933056"/>
              <a:ext cx="648072" cy="648072"/>
            </a:xfrm>
            <a:prstGeom prst="parallelogram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平行四辺形 17"/>
            <p:cNvSpPr/>
            <p:nvPr/>
          </p:nvSpPr>
          <p:spPr>
            <a:xfrm>
              <a:off x="7740352" y="4005064"/>
              <a:ext cx="495672" cy="495672"/>
            </a:xfrm>
            <a:prstGeom prst="parallelogram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8028384" y="4077072"/>
            <a:ext cx="720080" cy="432048"/>
            <a:chOff x="7668344" y="3933056"/>
            <a:chExt cx="648072" cy="648072"/>
          </a:xfrm>
        </p:grpSpPr>
        <p:sp>
          <p:nvSpPr>
            <p:cNvPr id="21" name="平行四辺形 20"/>
            <p:cNvSpPr/>
            <p:nvPr/>
          </p:nvSpPr>
          <p:spPr>
            <a:xfrm>
              <a:off x="7668344" y="3933056"/>
              <a:ext cx="648072" cy="648072"/>
            </a:xfrm>
            <a:prstGeom prst="parallelogram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平行四辺形 21"/>
            <p:cNvSpPr/>
            <p:nvPr/>
          </p:nvSpPr>
          <p:spPr>
            <a:xfrm>
              <a:off x="7740352" y="4005064"/>
              <a:ext cx="495672" cy="495672"/>
            </a:xfrm>
            <a:prstGeom prst="parallelogram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animBg="1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テキスト ボックス 4"/>
          <p:cNvSpPr txBox="1">
            <a:spLocks noChangeArrowheads="1"/>
          </p:cNvSpPr>
          <p:nvPr/>
        </p:nvSpPr>
        <p:spPr bwMode="auto">
          <a:xfrm>
            <a:off x="395536" y="1196752"/>
            <a:ext cx="8496870" cy="1754326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3600" dirty="0"/>
              <a:t>指導内容やホームワークについて</a:t>
            </a:r>
            <a:r>
              <a:rPr lang="ja-JP" altLang="en-US" sz="3600" dirty="0" smtClean="0"/>
              <a:t>は</a:t>
            </a:r>
            <a:endParaRPr lang="en-US" altLang="ja-JP" sz="3600" dirty="0" smtClean="0"/>
          </a:p>
          <a:p>
            <a:r>
              <a:rPr lang="ja-JP" altLang="en-US" sz="3600" dirty="0" smtClean="0"/>
              <a:t>　　指導時間中もしくは指導後に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紙</a:t>
            </a:r>
            <a:r>
              <a:rPr lang="ja-JP" altLang="en-US" sz="3600" dirty="0"/>
              <a:t>のルーズリーフ</a:t>
            </a:r>
            <a:r>
              <a:rPr lang="ja-JP" altLang="en-US" sz="3600" dirty="0" smtClean="0"/>
              <a:t>に記入</a:t>
            </a:r>
            <a:r>
              <a:rPr lang="ja-JP" altLang="en-US" sz="3600" dirty="0"/>
              <a:t>・記録</a:t>
            </a:r>
          </a:p>
        </p:txBody>
      </p:sp>
      <p:sp>
        <p:nvSpPr>
          <p:cNvPr id="12291" name="テキスト ボックス 5"/>
          <p:cNvSpPr txBox="1">
            <a:spLocks noChangeArrowheads="1"/>
          </p:cNvSpPr>
          <p:nvPr/>
        </p:nvSpPr>
        <p:spPr bwMode="auto">
          <a:xfrm>
            <a:off x="467544" y="3356992"/>
            <a:ext cx="8424862" cy="1200329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ja-JP" altLang="en-US" sz="3600" dirty="0"/>
              <a:t>指導後、ルーズリーフに記載した内容</a:t>
            </a:r>
            <a:r>
              <a:rPr lang="ja-JP" altLang="en-US" sz="3600" dirty="0" smtClean="0"/>
              <a:t>を</a:t>
            </a:r>
            <a:endParaRPr lang="en-US" altLang="ja-JP" sz="3600" dirty="0"/>
          </a:p>
          <a:p>
            <a:r>
              <a:rPr lang="ja-JP" altLang="en-US" sz="3600" dirty="0" smtClean="0"/>
              <a:t>　　　　　パワーポイント</a:t>
            </a:r>
            <a:r>
              <a:rPr lang="ja-JP" altLang="en-US" sz="3600" dirty="0"/>
              <a:t>のノート部分に</a:t>
            </a:r>
            <a:r>
              <a:rPr lang="ja-JP" altLang="en-US" sz="3600" dirty="0" smtClean="0"/>
              <a:t>転記</a:t>
            </a:r>
            <a:endParaRPr lang="ja-JP" altLang="en-US" sz="3600" dirty="0"/>
          </a:p>
        </p:txBody>
      </p:sp>
      <p:sp>
        <p:nvSpPr>
          <p:cNvPr id="12292" name="テキスト ボックス 6"/>
          <p:cNvSpPr txBox="1">
            <a:spLocks noChangeArrowheads="1"/>
          </p:cNvSpPr>
          <p:nvPr/>
        </p:nvSpPr>
        <p:spPr bwMode="auto">
          <a:xfrm>
            <a:off x="467544" y="4797152"/>
            <a:ext cx="8424936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　指導開始から現在までの記録を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紙および電子ファイルとして保存</a:t>
            </a:r>
            <a:endParaRPr lang="ja-JP" altLang="en-US" sz="3600" dirty="0"/>
          </a:p>
        </p:txBody>
      </p:sp>
      <p:sp>
        <p:nvSpPr>
          <p:cNvPr id="5" name="テキスト ボックス 3"/>
          <p:cNvSpPr txBox="1">
            <a:spLocks noChangeArrowheads="1"/>
          </p:cNvSpPr>
          <p:nvPr/>
        </p:nvSpPr>
        <p:spPr bwMode="auto">
          <a:xfrm>
            <a:off x="1403648" y="188640"/>
            <a:ext cx="5976664" cy="7080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　　　　指導の記録方法</a:t>
            </a:r>
            <a:endParaRPr lang="ja-JP" altLang="en-US" sz="4000" dirty="0"/>
          </a:p>
        </p:txBody>
      </p:sp>
      <p:sp>
        <p:nvSpPr>
          <p:cNvPr id="6" name="下矢印 5"/>
          <p:cNvSpPr/>
          <p:nvPr/>
        </p:nvSpPr>
        <p:spPr>
          <a:xfrm>
            <a:off x="4355976" y="2996952"/>
            <a:ext cx="504056" cy="36004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33"/>
          <p:cNvGrpSpPr>
            <a:grpSpLocks/>
          </p:cNvGrpSpPr>
          <p:nvPr/>
        </p:nvGrpSpPr>
        <p:grpSpPr bwMode="auto">
          <a:xfrm rot="21123007">
            <a:off x="8218984" y="1370763"/>
            <a:ext cx="482896" cy="707180"/>
            <a:chOff x="7523163" y="1144571"/>
            <a:chExt cx="1225550" cy="2376487"/>
          </a:xfrm>
        </p:grpSpPr>
        <p:sp>
          <p:nvSpPr>
            <p:cNvPr id="8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9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0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1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2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2761496" y="6043384"/>
            <a:ext cx="432048" cy="432048"/>
            <a:chOff x="2123728" y="6237312"/>
            <a:chExt cx="432048" cy="4320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フローチャート: 処理 14"/>
            <p:cNvSpPr/>
            <p:nvPr/>
          </p:nvSpPr>
          <p:spPr>
            <a:xfrm>
              <a:off x="2123728" y="6237312"/>
              <a:ext cx="360040" cy="360040"/>
            </a:xfrm>
            <a:prstGeom prst="flowChartProcess">
              <a:avLst/>
            </a:prstGeom>
            <a:solidFill>
              <a:schemeClr val="accent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ローチャート: 処理 15"/>
            <p:cNvSpPr/>
            <p:nvPr/>
          </p:nvSpPr>
          <p:spPr>
            <a:xfrm>
              <a:off x="2195736" y="6309320"/>
              <a:ext cx="360040" cy="360040"/>
            </a:xfrm>
            <a:prstGeom prst="flowChartProcess">
              <a:avLst/>
            </a:prstGeom>
            <a:solidFill>
              <a:schemeClr val="accent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049768" y="5995000"/>
            <a:ext cx="504056" cy="548680"/>
            <a:chOff x="5364088" y="6093296"/>
            <a:chExt cx="504056" cy="548680"/>
          </a:xfrm>
        </p:grpSpPr>
        <p:sp>
          <p:nvSpPr>
            <p:cNvPr id="19" name="正方形/長方形 18"/>
            <p:cNvSpPr/>
            <p:nvPr/>
          </p:nvSpPr>
          <p:spPr>
            <a:xfrm>
              <a:off x="5364088" y="6165304"/>
              <a:ext cx="487680" cy="4572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ローチャート: 処理 17"/>
            <p:cNvSpPr/>
            <p:nvPr/>
          </p:nvSpPr>
          <p:spPr>
            <a:xfrm>
              <a:off x="5364088" y="6093296"/>
              <a:ext cx="504056" cy="548680"/>
            </a:xfrm>
            <a:prstGeom prst="flowChartProcess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i="1" dirty="0" smtClean="0">
                  <a:solidFill>
                    <a:schemeClr val="accent3"/>
                  </a:solidFill>
                </a:rPr>
                <a:t>SD</a:t>
              </a:r>
              <a:endParaRPr kumimoji="1" lang="ja-JP" altLang="en-US" sz="1600" b="1" i="1" dirty="0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 animBg="1"/>
      <p:bldP spid="12292" grpId="0" animBg="1"/>
      <p:bldP spid="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476375" y="188913"/>
            <a:ext cx="6048375" cy="584200"/>
          </a:xfrm>
          <a:prstGeom prst="rect">
            <a:avLst/>
          </a:prstGeom>
          <a:solidFill>
            <a:srgbClr val="CC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/>
              <a:t>子どもからのプレゼンテーション例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460339" cy="565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476375" y="188913"/>
            <a:ext cx="6048375" cy="584200"/>
          </a:xfrm>
          <a:prstGeom prst="rect">
            <a:avLst/>
          </a:prstGeom>
          <a:solidFill>
            <a:srgbClr val="CC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/>
              <a:t>子どもからのプレゼンテーション例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3635513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564904"/>
            <a:ext cx="3672408" cy="28411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D:\DCIM\101NIKON\DSCN2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653136"/>
            <a:ext cx="2592288" cy="18448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5536" y="332656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子どもがいろいろな資料を使って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プレゼンをしてくれることには</a:t>
            </a:r>
            <a:endParaRPr lang="en-US" altLang="ja-JP" sz="3600" dirty="0" smtClean="0"/>
          </a:p>
          <a:p>
            <a:r>
              <a:rPr kumimoji="1" lang="ja-JP" altLang="en-US" sz="3600" dirty="0" smtClean="0"/>
              <a:t>　　　　　　　　　　　　たくさんの意義がある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51720" y="3212976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solidFill>
                  <a:srgbClr val="00B0F0"/>
                </a:solidFill>
              </a:rPr>
              <a:t>●</a:t>
            </a:r>
            <a:r>
              <a:rPr lang="ja-JP" altLang="en-US" sz="4000" dirty="0" smtClean="0"/>
              <a:t>話の理解を援助する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64088" y="393305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という働きがある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43608" y="242088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まず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95736" y="242088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聞き手に対して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3568" y="4869160"/>
            <a:ext cx="8136904" cy="1200329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ことばだけでは十分に表現できない</a:t>
            </a:r>
            <a:endParaRPr lang="en-US" altLang="ja-JP" sz="3600" dirty="0" smtClean="0"/>
          </a:p>
          <a:p>
            <a:r>
              <a:rPr kumimoji="1" lang="ja-JP" altLang="en-US" sz="3600" dirty="0" smtClean="0"/>
              <a:t>　　　　　　　コト・モノを伝えることができる</a:t>
            </a:r>
            <a:endParaRPr kumimoji="1" lang="ja-JP" altLang="en-US" sz="3600" dirty="0"/>
          </a:p>
        </p:txBody>
      </p:sp>
      <p:sp>
        <p:nvSpPr>
          <p:cNvPr id="10" name="正方形/長方形 9"/>
          <p:cNvSpPr/>
          <p:nvPr/>
        </p:nvSpPr>
        <p:spPr>
          <a:xfrm>
            <a:off x="683568" y="2276872"/>
            <a:ext cx="8208912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33"/>
          <p:cNvGrpSpPr>
            <a:grpSpLocks/>
          </p:cNvGrpSpPr>
          <p:nvPr/>
        </p:nvGrpSpPr>
        <p:grpSpPr bwMode="auto">
          <a:xfrm rot="21151580">
            <a:off x="8073723" y="3030518"/>
            <a:ext cx="564067" cy="733985"/>
            <a:chOff x="7523163" y="1144571"/>
            <a:chExt cx="1225550" cy="2376487"/>
          </a:xfrm>
        </p:grpSpPr>
        <p:sp>
          <p:nvSpPr>
            <p:cNvPr id="12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4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6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7236296" y="27089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ほんとだ！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  <p:bldP spid="19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395536" y="260648"/>
            <a:ext cx="84249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また、旅行などで撮った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複数の写真を見せてくれる場合</a:t>
            </a:r>
            <a:endParaRPr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4221088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solidFill>
                  <a:srgbClr val="00B0F0"/>
                </a:solidFill>
              </a:rPr>
              <a:t>●</a:t>
            </a:r>
            <a:r>
              <a:rPr lang="ja-JP" altLang="en-US" sz="4000" dirty="0" smtClean="0"/>
              <a:t>子どもに、シークエンスについての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　　　　　　　　気づきをもたらす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　　　　　　　　　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179512" y="1556792"/>
            <a:ext cx="8748464" cy="1200329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その写真が、お話におけるシークエンスの　　</a:t>
            </a:r>
            <a:endParaRPr lang="en-US" altLang="ja-JP" sz="3600" dirty="0" smtClean="0"/>
          </a:p>
          <a:p>
            <a:r>
              <a:rPr lang="ja-JP" altLang="en-US" sz="3600" dirty="0" smtClean="0"/>
              <a:t>　</a:t>
            </a:r>
            <a:r>
              <a:rPr lang="ja-JP" altLang="en-US" sz="2400" dirty="0" smtClean="0"/>
              <a:t>　</a:t>
            </a:r>
            <a:r>
              <a:rPr lang="ja-JP" altLang="en-US" sz="3600" dirty="0" smtClean="0"/>
              <a:t>起点や代表として機能していることが多い</a:t>
            </a:r>
            <a:endParaRPr lang="ja-JP" altLang="en-US" sz="3600" dirty="0"/>
          </a:p>
        </p:txBody>
      </p:sp>
      <p:sp>
        <p:nvSpPr>
          <p:cNvPr id="7" name="正方形/長方形 6"/>
          <p:cNvSpPr/>
          <p:nvPr/>
        </p:nvSpPr>
        <p:spPr>
          <a:xfrm>
            <a:off x="467544" y="2780928"/>
            <a:ext cx="828092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つまり、写真を見せながら説明することは</a:t>
            </a:r>
            <a:endParaRPr lang="ja-JP" altLang="en-US" sz="3600" dirty="0"/>
          </a:p>
        </p:txBody>
      </p:sp>
      <p:sp>
        <p:nvSpPr>
          <p:cNvPr id="8" name="正方形/長方形 7"/>
          <p:cNvSpPr/>
          <p:nvPr/>
        </p:nvSpPr>
        <p:spPr>
          <a:xfrm>
            <a:off x="539552" y="4221088"/>
            <a:ext cx="8280920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139952" y="5589240"/>
            <a:ext cx="468052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という働きも持っている</a:t>
            </a:r>
            <a:endParaRPr lang="ja-JP" altLang="en-US" sz="3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9064" y="3501008"/>
            <a:ext cx="8173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話を聴きやすく、分かりやすくするとともに</a:t>
            </a:r>
            <a:endParaRPr kumimoji="1" lang="ja-JP" altLang="en-US" sz="3600" dirty="0"/>
          </a:p>
        </p:txBody>
      </p:sp>
      <p:grpSp>
        <p:nvGrpSpPr>
          <p:cNvPr id="39" name="グループ化 38"/>
          <p:cNvGrpSpPr/>
          <p:nvPr/>
        </p:nvGrpSpPr>
        <p:grpSpPr>
          <a:xfrm>
            <a:off x="1475656" y="5085184"/>
            <a:ext cx="2376264" cy="307778"/>
            <a:chOff x="1475656" y="5085184"/>
            <a:chExt cx="2376264" cy="307778"/>
          </a:xfrm>
        </p:grpSpPr>
        <p:sp>
          <p:nvSpPr>
            <p:cNvPr id="27" name="正方形/長方形 26"/>
            <p:cNvSpPr/>
            <p:nvPr/>
          </p:nvSpPr>
          <p:spPr>
            <a:xfrm>
              <a:off x="1475656" y="5085184"/>
              <a:ext cx="432048" cy="3077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r>
                <a:rPr lang="en-US" altLang="ja-JP" sz="1400" b="1" dirty="0" smtClean="0"/>
                <a:t>S</a:t>
              </a:r>
              <a:r>
                <a:rPr lang="ja-JP" altLang="en-US" sz="1400" b="1" dirty="0" smtClean="0"/>
                <a:t>１</a:t>
              </a:r>
              <a:endParaRPr lang="ja-JP" altLang="en-US" sz="1400" b="1" dirty="0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2051720" y="5085184"/>
              <a:ext cx="432048" cy="3077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r>
                <a:rPr lang="en-US" altLang="ja-JP" sz="1400" b="1" dirty="0" smtClean="0"/>
                <a:t>S2</a:t>
              </a:r>
              <a:endParaRPr lang="ja-JP" altLang="en-US" sz="1400" b="1" dirty="0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2699792" y="5085184"/>
              <a:ext cx="432048" cy="3077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r>
                <a:rPr lang="en-US" altLang="ja-JP" sz="1400" b="1" dirty="0" smtClean="0"/>
                <a:t>S3</a:t>
              </a:r>
              <a:endParaRPr lang="ja-JP" altLang="en-US" sz="1400" b="1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3347864" y="5085185"/>
              <a:ext cx="504056" cy="3077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r>
                <a:rPr lang="en-US" altLang="ja-JP" sz="1400" b="1" dirty="0" smtClean="0"/>
                <a:t>S3</a:t>
              </a:r>
              <a:endParaRPr lang="ja-JP" altLang="en-US" sz="1400" b="1" dirty="0"/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1331640" y="5373216"/>
            <a:ext cx="2664296" cy="432048"/>
            <a:chOff x="1331640" y="5373216"/>
            <a:chExt cx="2664296" cy="432048"/>
          </a:xfrm>
        </p:grpSpPr>
        <p:sp>
          <p:nvSpPr>
            <p:cNvPr id="14" name="正方形/長方形 13"/>
            <p:cNvSpPr/>
            <p:nvPr/>
          </p:nvSpPr>
          <p:spPr>
            <a:xfrm>
              <a:off x="1403648" y="5373216"/>
              <a:ext cx="504056" cy="432048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051720" y="5373216"/>
              <a:ext cx="504056" cy="432048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699792" y="5373216"/>
              <a:ext cx="504056" cy="432048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3347864" y="5373216"/>
              <a:ext cx="504056" cy="432048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7" name="グループ化 36"/>
            <p:cNvGrpSpPr/>
            <p:nvPr/>
          </p:nvGrpSpPr>
          <p:grpSpPr>
            <a:xfrm>
              <a:off x="1331640" y="5445224"/>
              <a:ext cx="2664296" cy="288032"/>
              <a:chOff x="1331640" y="5445224"/>
              <a:chExt cx="2664296" cy="288032"/>
            </a:xfrm>
          </p:grpSpPr>
          <p:sp>
            <p:nvSpPr>
              <p:cNvPr id="32" name="テキスト ボックス 31"/>
              <p:cNvSpPr txBox="1"/>
              <p:nvPr/>
            </p:nvSpPr>
            <p:spPr>
              <a:xfrm>
                <a:off x="1331640" y="5445224"/>
                <a:ext cx="7200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b="1" i="1" dirty="0" smtClean="0"/>
                  <a:t>Photo</a:t>
                </a:r>
                <a:endParaRPr kumimoji="1" lang="ja-JP" altLang="en-US" sz="1200" b="1" i="1" dirty="0"/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1979712" y="5445224"/>
                <a:ext cx="711696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b="1" i="1" dirty="0" smtClean="0"/>
                  <a:t>Photo</a:t>
                </a:r>
                <a:endParaRPr kumimoji="1" lang="ja-JP" altLang="en-US" sz="1200" b="1" i="1" dirty="0"/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2627784" y="5445224"/>
                <a:ext cx="792088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b="1" i="1" dirty="0" smtClean="0"/>
                  <a:t>Photo</a:t>
                </a:r>
                <a:endParaRPr kumimoji="1" lang="ja-JP" altLang="en-US" sz="1200" b="1" i="1" dirty="0"/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3275856" y="5445224"/>
                <a:ext cx="7200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b="1" i="1" dirty="0" smtClean="0"/>
                  <a:t>Photo</a:t>
                </a:r>
                <a:endParaRPr kumimoji="1" lang="ja-JP" altLang="en-US" sz="1200" b="1" i="1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1" grpId="0"/>
      <p:bldP spid="1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テキスト ボックス 4"/>
          <p:cNvSpPr txBox="1">
            <a:spLocks noChangeArrowheads="1"/>
          </p:cNvSpPr>
          <p:nvPr/>
        </p:nvSpPr>
        <p:spPr bwMode="auto">
          <a:xfrm>
            <a:off x="468313" y="1268760"/>
            <a:ext cx="84961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子どもが自発的に持って来る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写真</a:t>
            </a:r>
            <a:r>
              <a:rPr lang="ja-JP" altLang="en-US" sz="4000" dirty="0"/>
              <a:t>や動画等</a:t>
            </a:r>
            <a:r>
              <a:rPr lang="ja-JP" altLang="en-US" sz="4000" dirty="0" smtClean="0"/>
              <a:t>は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　本当</a:t>
            </a:r>
            <a:r>
              <a:rPr lang="ja-JP" altLang="en-US" sz="4000" dirty="0"/>
              <a:t>に人に見せたいと思うもの</a:t>
            </a:r>
          </a:p>
        </p:txBody>
      </p:sp>
      <p:sp>
        <p:nvSpPr>
          <p:cNvPr id="7" name="四角形吹き出し 6"/>
          <p:cNvSpPr/>
          <p:nvPr/>
        </p:nvSpPr>
        <p:spPr>
          <a:xfrm>
            <a:off x="6732240" y="3429000"/>
            <a:ext cx="1224285" cy="576064"/>
          </a:xfrm>
          <a:prstGeom prst="wedgeRectCallout">
            <a:avLst>
              <a:gd name="adj1" fmla="val 62570"/>
              <a:gd name="adj2" fmla="val 507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おー！</a:t>
            </a:r>
            <a:endParaRPr lang="ja-JP" altLang="en-US" sz="2800" dirty="0"/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395536" y="332656"/>
            <a:ext cx="2592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そして何より</a:t>
            </a:r>
            <a:endParaRPr lang="ja-JP" altLang="en-US" sz="3600" dirty="0"/>
          </a:p>
        </p:txBody>
      </p:sp>
      <p:grpSp>
        <p:nvGrpSpPr>
          <p:cNvPr id="26" name="グループ化 25"/>
          <p:cNvGrpSpPr/>
          <p:nvPr/>
        </p:nvGrpSpPr>
        <p:grpSpPr>
          <a:xfrm>
            <a:off x="2627784" y="3356992"/>
            <a:ext cx="3960440" cy="769441"/>
            <a:chOff x="2627784" y="3645024"/>
            <a:chExt cx="3960440" cy="769441"/>
          </a:xfrm>
        </p:grpSpPr>
        <p:sp>
          <p:nvSpPr>
            <p:cNvPr id="99332" name="テキスト ボックス 5"/>
            <p:cNvSpPr txBox="1">
              <a:spLocks noChangeArrowheads="1"/>
            </p:cNvSpPr>
            <p:nvPr/>
          </p:nvSpPr>
          <p:spPr bwMode="auto">
            <a:xfrm>
              <a:off x="2627784" y="3645024"/>
              <a:ext cx="3960440" cy="7694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sz="4400" dirty="0"/>
                <a:t>だから面白い！</a:t>
              </a:r>
            </a:p>
          </p:txBody>
        </p:sp>
        <p:grpSp>
          <p:nvGrpSpPr>
            <p:cNvPr id="25" name="グループ化 24"/>
            <p:cNvGrpSpPr/>
            <p:nvPr/>
          </p:nvGrpSpPr>
          <p:grpSpPr>
            <a:xfrm>
              <a:off x="2627784" y="3645024"/>
              <a:ext cx="3816424" cy="720080"/>
              <a:chOff x="2627784" y="4221088"/>
              <a:chExt cx="3816424" cy="720080"/>
            </a:xfrm>
          </p:grpSpPr>
          <p:cxnSp>
            <p:nvCxnSpPr>
              <p:cNvPr id="10" name="直線コネクタ 9"/>
              <p:cNvCxnSpPr/>
              <p:nvPr/>
            </p:nvCxnSpPr>
            <p:spPr>
              <a:xfrm>
                <a:off x="2627784" y="4941168"/>
                <a:ext cx="3816424" cy="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>
                <a:off x="2627784" y="4221088"/>
                <a:ext cx="3816424" cy="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グループ化 22"/>
          <p:cNvGrpSpPr/>
          <p:nvPr/>
        </p:nvGrpSpPr>
        <p:grpSpPr>
          <a:xfrm>
            <a:off x="8172400" y="3212976"/>
            <a:ext cx="668771" cy="830705"/>
            <a:chOff x="8172400" y="4509120"/>
            <a:chExt cx="668771" cy="830705"/>
          </a:xfrm>
        </p:grpSpPr>
        <p:grpSp>
          <p:nvGrpSpPr>
            <p:cNvPr id="14" name="グループ化 33"/>
            <p:cNvGrpSpPr>
              <a:grpSpLocks/>
            </p:cNvGrpSpPr>
            <p:nvPr/>
          </p:nvGrpSpPr>
          <p:grpSpPr bwMode="auto">
            <a:xfrm>
              <a:off x="8172400" y="4509120"/>
              <a:ext cx="668771" cy="830705"/>
              <a:chOff x="7523163" y="1144571"/>
              <a:chExt cx="1225550" cy="2376487"/>
            </a:xfrm>
          </p:grpSpPr>
          <p:sp>
            <p:nvSpPr>
              <p:cNvPr id="15" name="Oval 27"/>
              <p:cNvSpPr>
                <a:spLocks noChangeArrowheads="1"/>
              </p:cNvSpPr>
              <p:nvPr/>
            </p:nvSpPr>
            <p:spPr bwMode="auto">
              <a:xfrm>
                <a:off x="7667625" y="1144571"/>
                <a:ext cx="1081088" cy="2376487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6" name="Oval 28"/>
              <p:cNvSpPr>
                <a:spLocks noChangeArrowheads="1"/>
              </p:cNvSpPr>
              <p:nvPr/>
            </p:nvSpPr>
            <p:spPr bwMode="auto">
              <a:xfrm>
                <a:off x="7739063" y="1935146"/>
                <a:ext cx="360362" cy="2905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7" name="Oval 29"/>
              <p:cNvSpPr>
                <a:spLocks noChangeArrowheads="1"/>
              </p:cNvSpPr>
              <p:nvPr/>
            </p:nvSpPr>
            <p:spPr bwMode="auto">
              <a:xfrm>
                <a:off x="7812088" y="2008171"/>
                <a:ext cx="71437" cy="1444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8" name="Oval 30"/>
              <p:cNvSpPr>
                <a:spLocks noChangeArrowheads="1"/>
              </p:cNvSpPr>
              <p:nvPr/>
            </p:nvSpPr>
            <p:spPr bwMode="auto">
              <a:xfrm>
                <a:off x="7523163" y="2511408"/>
                <a:ext cx="215900" cy="215900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20" name="Oval 33"/>
              <p:cNvSpPr>
                <a:spLocks noChangeArrowheads="1"/>
              </p:cNvSpPr>
              <p:nvPr/>
            </p:nvSpPr>
            <p:spPr bwMode="auto">
              <a:xfrm>
                <a:off x="7667625" y="1863708"/>
                <a:ext cx="504825" cy="504825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21" name="Line 34"/>
              <p:cNvSpPr>
                <a:spLocks noChangeShapeType="1"/>
              </p:cNvSpPr>
              <p:nvPr/>
            </p:nvSpPr>
            <p:spPr bwMode="auto">
              <a:xfrm>
                <a:off x="8170863" y="2079608"/>
                <a:ext cx="3603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2" name="円/楕円 21"/>
            <p:cNvSpPr/>
            <p:nvPr/>
          </p:nvSpPr>
          <p:spPr>
            <a:xfrm flipV="1">
              <a:off x="8316416" y="5109589"/>
              <a:ext cx="122352" cy="11961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323528" y="4437112"/>
            <a:ext cx="8640960" cy="187743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ことばは拙くても、写真や動画なら</a:t>
            </a:r>
            <a:endParaRPr lang="en-US" altLang="ja-JP" sz="3600" dirty="0" smtClean="0"/>
          </a:p>
          <a:p>
            <a:r>
              <a:rPr lang="ja-JP" altLang="en-US" sz="3600" dirty="0" smtClean="0"/>
              <a:t>　</a:t>
            </a:r>
            <a:r>
              <a:rPr lang="ja-JP" altLang="en-US" sz="4000" dirty="0" smtClean="0">
                <a:solidFill>
                  <a:srgbClr val="C00000"/>
                </a:solidFill>
              </a:rPr>
              <a:t>伝えたいこと、そして、伝えたい気持ち</a:t>
            </a:r>
            <a:r>
              <a:rPr lang="ja-JP" altLang="en-US" sz="4000" dirty="0" smtClean="0"/>
              <a:t>　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　　　　　　　　　　</a:t>
            </a:r>
            <a:r>
              <a:rPr lang="ja-JP" altLang="en-US" sz="3600" dirty="0" smtClean="0"/>
              <a:t>が、相手に伝わる</a:t>
            </a:r>
            <a:endParaRPr lang="ja-JP" altLang="en-US" sz="36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915816" y="260648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 smtClean="0">
                <a:solidFill>
                  <a:srgbClr val="00B0F0"/>
                </a:solidFill>
              </a:rPr>
              <a:t>●</a:t>
            </a:r>
            <a:r>
              <a:rPr lang="ja-JP" altLang="en-US" sz="4400" dirty="0" smtClean="0"/>
              <a:t>話が楽しく面白くなる</a:t>
            </a:r>
            <a:endParaRPr kumimoji="1" lang="ja-JP" altLang="en-US" sz="4400" dirty="0"/>
          </a:p>
        </p:txBody>
      </p:sp>
      <p:sp>
        <p:nvSpPr>
          <p:cNvPr id="29" name="正方形/長方形 28"/>
          <p:cNvSpPr/>
          <p:nvPr/>
        </p:nvSpPr>
        <p:spPr>
          <a:xfrm>
            <a:off x="2987824" y="260648"/>
            <a:ext cx="5688632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/>
          <p:cNvGrpSpPr/>
          <p:nvPr/>
        </p:nvGrpSpPr>
        <p:grpSpPr>
          <a:xfrm>
            <a:off x="3995936" y="5733256"/>
            <a:ext cx="784827" cy="714255"/>
            <a:chOff x="2811435" y="5777330"/>
            <a:chExt cx="784827" cy="714255"/>
          </a:xfrm>
        </p:grpSpPr>
        <p:grpSp>
          <p:nvGrpSpPr>
            <p:cNvPr id="27" name="グループ化 21"/>
            <p:cNvGrpSpPr>
              <a:grpSpLocks/>
            </p:cNvGrpSpPr>
            <p:nvPr/>
          </p:nvGrpSpPr>
          <p:grpSpPr bwMode="auto">
            <a:xfrm rot="409220">
              <a:off x="2811435" y="5777330"/>
              <a:ext cx="784827" cy="714255"/>
              <a:chOff x="2928926" y="2857496"/>
              <a:chExt cx="1071570" cy="963606"/>
            </a:xfrm>
          </p:grpSpPr>
          <p:grpSp>
            <p:nvGrpSpPr>
              <p:cNvPr id="30" name="グループ化 3"/>
              <p:cNvGrpSpPr>
                <a:grpSpLocks/>
              </p:cNvGrpSpPr>
              <p:nvPr/>
            </p:nvGrpSpPr>
            <p:grpSpPr bwMode="auto">
              <a:xfrm rot="-726639">
                <a:off x="2928928" y="2857498"/>
                <a:ext cx="1023924" cy="963607"/>
                <a:chOff x="1476375" y="3860800"/>
                <a:chExt cx="1300163" cy="1531938"/>
              </a:xfrm>
            </p:grpSpPr>
            <p:sp>
              <p:nvSpPr>
                <p:cNvPr id="32" name="Oval 4"/>
                <p:cNvSpPr>
                  <a:spLocks noChangeArrowheads="1"/>
                </p:cNvSpPr>
                <p:nvPr/>
              </p:nvSpPr>
              <p:spPr bwMode="auto">
                <a:xfrm flipH="1">
                  <a:off x="1665288" y="4024313"/>
                  <a:ext cx="1111250" cy="1368425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33" name="Freeform 5"/>
                <p:cNvSpPr>
                  <a:spLocks/>
                </p:cNvSpPr>
                <p:nvPr/>
              </p:nvSpPr>
              <p:spPr bwMode="auto">
                <a:xfrm flipH="1">
                  <a:off x="1476375" y="3860800"/>
                  <a:ext cx="1125538" cy="855663"/>
                </a:xfrm>
                <a:custGeom>
                  <a:avLst/>
                  <a:gdLst>
                    <a:gd name="T0" fmla="*/ 2147483647 w 735"/>
                    <a:gd name="T1" fmla="*/ 2147483647 h 539"/>
                    <a:gd name="T2" fmla="*/ 2147483647 w 735"/>
                    <a:gd name="T3" fmla="*/ 2147483647 h 539"/>
                    <a:gd name="T4" fmla="*/ 2147483647 w 735"/>
                    <a:gd name="T5" fmla="*/ 2147483647 h 539"/>
                    <a:gd name="T6" fmla="*/ 2147483647 w 735"/>
                    <a:gd name="T7" fmla="*/ 2147483647 h 539"/>
                    <a:gd name="T8" fmla="*/ 2147483647 w 735"/>
                    <a:gd name="T9" fmla="*/ 2147483647 h 539"/>
                    <a:gd name="T10" fmla="*/ 2147483647 w 735"/>
                    <a:gd name="T11" fmla="*/ 2147483647 h 539"/>
                    <a:gd name="T12" fmla="*/ 2147483647 w 735"/>
                    <a:gd name="T13" fmla="*/ 2147483647 h 539"/>
                    <a:gd name="T14" fmla="*/ 2147483647 w 735"/>
                    <a:gd name="T15" fmla="*/ 2147483647 h 539"/>
                    <a:gd name="T16" fmla="*/ 2147483647 w 735"/>
                    <a:gd name="T17" fmla="*/ 2147483647 h 539"/>
                    <a:gd name="T18" fmla="*/ 2147483647 w 735"/>
                    <a:gd name="T19" fmla="*/ 2147483647 h 539"/>
                    <a:gd name="T20" fmla="*/ 2147483647 w 735"/>
                    <a:gd name="T21" fmla="*/ 2147483647 h 539"/>
                    <a:gd name="T22" fmla="*/ 2147483647 w 735"/>
                    <a:gd name="T23" fmla="*/ 2147483647 h 539"/>
                    <a:gd name="T24" fmla="*/ 2147483647 w 735"/>
                    <a:gd name="T25" fmla="*/ 2147483647 h 539"/>
                    <a:gd name="T26" fmla="*/ 2147483647 w 735"/>
                    <a:gd name="T27" fmla="*/ 2147483647 h 539"/>
                    <a:gd name="T28" fmla="*/ 2147483647 w 735"/>
                    <a:gd name="T29" fmla="*/ 2147483647 h 539"/>
                    <a:gd name="T30" fmla="*/ 2147483647 w 735"/>
                    <a:gd name="T31" fmla="*/ 2147483647 h 539"/>
                    <a:gd name="T32" fmla="*/ 2147483647 w 735"/>
                    <a:gd name="T33" fmla="*/ 2147483647 h 539"/>
                    <a:gd name="T34" fmla="*/ 2147483647 w 735"/>
                    <a:gd name="T35" fmla="*/ 2147483647 h 539"/>
                    <a:gd name="T36" fmla="*/ 2147483647 w 735"/>
                    <a:gd name="T37" fmla="*/ 2147483647 h 539"/>
                    <a:gd name="T38" fmla="*/ 2147483647 w 735"/>
                    <a:gd name="T39" fmla="*/ 2147483647 h 539"/>
                    <a:gd name="T40" fmla="*/ 2147483647 w 735"/>
                    <a:gd name="T41" fmla="*/ 2147483647 h 539"/>
                    <a:gd name="T42" fmla="*/ 2147483647 w 735"/>
                    <a:gd name="T43" fmla="*/ 2147483647 h 539"/>
                    <a:gd name="T44" fmla="*/ 2147483647 w 735"/>
                    <a:gd name="T45" fmla="*/ 2147483647 h 539"/>
                    <a:gd name="T46" fmla="*/ 2147483647 w 735"/>
                    <a:gd name="T47" fmla="*/ 2147483647 h 539"/>
                    <a:gd name="T48" fmla="*/ 0 w 735"/>
                    <a:gd name="T49" fmla="*/ 2147483647 h 539"/>
                    <a:gd name="T50" fmla="*/ 2147483647 w 735"/>
                    <a:gd name="T51" fmla="*/ 2147483647 h 53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35"/>
                    <a:gd name="T79" fmla="*/ 0 h 539"/>
                    <a:gd name="T80" fmla="*/ 735 w 735"/>
                    <a:gd name="T81" fmla="*/ 539 h 539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35" h="539">
                      <a:moveTo>
                        <a:pt x="64" y="163"/>
                      </a:moveTo>
                      <a:cubicBezTo>
                        <a:pt x="73" y="200"/>
                        <a:pt x="80" y="214"/>
                        <a:pt x="112" y="235"/>
                      </a:cubicBezTo>
                      <a:cubicBezTo>
                        <a:pt x="128" y="283"/>
                        <a:pt x="108" y="248"/>
                        <a:pt x="184" y="267"/>
                      </a:cubicBezTo>
                      <a:cubicBezTo>
                        <a:pt x="204" y="272"/>
                        <a:pt x="221" y="285"/>
                        <a:pt x="240" y="291"/>
                      </a:cubicBezTo>
                      <a:cubicBezTo>
                        <a:pt x="243" y="283"/>
                        <a:pt x="240" y="267"/>
                        <a:pt x="248" y="267"/>
                      </a:cubicBezTo>
                      <a:cubicBezTo>
                        <a:pt x="256" y="267"/>
                        <a:pt x="252" y="283"/>
                        <a:pt x="256" y="291"/>
                      </a:cubicBezTo>
                      <a:cubicBezTo>
                        <a:pt x="263" y="304"/>
                        <a:pt x="284" y="332"/>
                        <a:pt x="296" y="339"/>
                      </a:cubicBezTo>
                      <a:cubicBezTo>
                        <a:pt x="311" y="347"/>
                        <a:pt x="344" y="355"/>
                        <a:pt x="344" y="355"/>
                      </a:cubicBezTo>
                      <a:cubicBezTo>
                        <a:pt x="386" y="341"/>
                        <a:pt x="376" y="321"/>
                        <a:pt x="416" y="347"/>
                      </a:cubicBezTo>
                      <a:cubicBezTo>
                        <a:pt x="438" y="380"/>
                        <a:pt x="488" y="443"/>
                        <a:pt x="488" y="443"/>
                      </a:cubicBezTo>
                      <a:cubicBezTo>
                        <a:pt x="498" y="474"/>
                        <a:pt x="504" y="488"/>
                        <a:pt x="536" y="499"/>
                      </a:cubicBezTo>
                      <a:cubicBezTo>
                        <a:pt x="544" y="494"/>
                        <a:pt x="550" y="483"/>
                        <a:pt x="560" y="483"/>
                      </a:cubicBezTo>
                      <a:cubicBezTo>
                        <a:pt x="570" y="483"/>
                        <a:pt x="575" y="495"/>
                        <a:pt x="584" y="499"/>
                      </a:cubicBezTo>
                      <a:cubicBezTo>
                        <a:pt x="619" y="514"/>
                        <a:pt x="655" y="517"/>
                        <a:pt x="688" y="539"/>
                      </a:cubicBezTo>
                      <a:cubicBezTo>
                        <a:pt x="678" y="227"/>
                        <a:pt x="735" y="320"/>
                        <a:pt x="584" y="219"/>
                      </a:cubicBezTo>
                      <a:cubicBezTo>
                        <a:pt x="574" y="204"/>
                        <a:pt x="570" y="186"/>
                        <a:pt x="560" y="171"/>
                      </a:cubicBezTo>
                      <a:cubicBezTo>
                        <a:pt x="554" y="162"/>
                        <a:pt x="543" y="156"/>
                        <a:pt x="536" y="147"/>
                      </a:cubicBezTo>
                      <a:cubicBezTo>
                        <a:pt x="529" y="137"/>
                        <a:pt x="525" y="126"/>
                        <a:pt x="520" y="115"/>
                      </a:cubicBezTo>
                      <a:cubicBezTo>
                        <a:pt x="454" y="137"/>
                        <a:pt x="466" y="63"/>
                        <a:pt x="416" y="51"/>
                      </a:cubicBezTo>
                      <a:cubicBezTo>
                        <a:pt x="382" y="43"/>
                        <a:pt x="347" y="46"/>
                        <a:pt x="312" y="43"/>
                      </a:cubicBezTo>
                      <a:cubicBezTo>
                        <a:pt x="304" y="35"/>
                        <a:pt x="298" y="24"/>
                        <a:pt x="288" y="19"/>
                      </a:cubicBezTo>
                      <a:cubicBezTo>
                        <a:pt x="273" y="11"/>
                        <a:pt x="240" y="3"/>
                        <a:pt x="240" y="3"/>
                      </a:cubicBezTo>
                      <a:cubicBezTo>
                        <a:pt x="163" y="18"/>
                        <a:pt x="231" y="0"/>
                        <a:pt x="176" y="27"/>
                      </a:cubicBezTo>
                      <a:cubicBezTo>
                        <a:pt x="143" y="43"/>
                        <a:pt x="99" y="46"/>
                        <a:pt x="64" y="51"/>
                      </a:cubicBezTo>
                      <a:cubicBezTo>
                        <a:pt x="34" y="61"/>
                        <a:pt x="27" y="81"/>
                        <a:pt x="0" y="99"/>
                      </a:cubicBezTo>
                      <a:cubicBezTo>
                        <a:pt x="10" y="149"/>
                        <a:pt x="16" y="151"/>
                        <a:pt x="64" y="163"/>
                      </a:cubicBez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" name="Freeform 6"/>
                <p:cNvSpPr>
                  <a:spLocks/>
                </p:cNvSpPr>
                <p:nvPr/>
              </p:nvSpPr>
              <p:spPr bwMode="auto">
                <a:xfrm flipH="1">
                  <a:off x="2339975" y="4221163"/>
                  <a:ext cx="227013" cy="287337"/>
                </a:xfrm>
                <a:custGeom>
                  <a:avLst/>
                  <a:gdLst>
                    <a:gd name="T0" fmla="*/ 0 w 148"/>
                    <a:gd name="T1" fmla="*/ 2147483647 h 103"/>
                    <a:gd name="T2" fmla="*/ 2147483647 w 148"/>
                    <a:gd name="T3" fmla="*/ 2147483647 h 103"/>
                    <a:gd name="T4" fmla="*/ 2147483647 w 148"/>
                    <a:gd name="T5" fmla="*/ 2147483647 h 103"/>
                    <a:gd name="T6" fmla="*/ 0 60000 65536"/>
                    <a:gd name="T7" fmla="*/ 0 60000 65536"/>
                    <a:gd name="T8" fmla="*/ 0 60000 65536"/>
                    <a:gd name="T9" fmla="*/ 0 w 148"/>
                    <a:gd name="T10" fmla="*/ 0 h 103"/>
                    <a:gd name="T11" fmla="*/ 148 w 148"/>
                    <a:gd name="T12" fmla="*/ 103 h 10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8" h="103">
                      <a:moveTo>
                        <a:pt x="0" y="12"/>
                      </a:moveTo>
                      <a:cubicBezTo>
                        <a:pt x="37" y="6"/>
                        <a:pt x="75" y="0"/>
                        <a:pt x="100" y="15"/>
                      </a:cubicBezTo>
                      <a:cubicBezTo>
                        <a:pt x="125" y="30"/>
                        <a:pt x="142" y="88"/>
                        <a:pt x="148" y="103"/>
                      </a:cubicBezTo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" name="Oval 8"/>
                <p:cNvSpPr>
                  <a:spLocks noChangeArrowheads="1"/>
                </p:cNvSpPr>
                <p:nvPr/>
              </p:nvSpPr>
              <p:spPr bwMode="auto">
                <a:xfrm>
                  <a:off x="2484438" y="4437063"/>
                  <a:ext cx="142875" cy="36036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36" name="Oval 9"/>
                <p:cNvSpPr>
                  <a:spLocks noChangeArrowheads="1"/>
                </p:cNvSpPr>
                <p:nvPr/>
              </p:nvSpPr>
              <p:spPr bwMode="auto">
                <a:xfrm>
                  <a:off x="2555875" y="4508500"/>
                  <a:ext cx="71438" cy="21590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31" name="円/楕円 30"/>
              <p:cNvSpPr/>
              <p:nvPr/>
            </p:nvSpPr>
            <p:spPr>
              <a:xfrm>
                <a:off x="3855400" y="3137889"/>
                <a:ext cx="71115" cy="69678"/>
              </a:xfrm>
              <a:prstGeom prst="ellipse">
                <a:avLst/>
              </a:prstGeom>
              <a:solidFill>
                <a:srgbClr val="FFFF9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38" name="フリーフォーム 37"/>
            <p:cNvSpPr/>
            <p:nvPr/>
          </p:nvSpPr>
          <p:spPr>
            <a:xfrm>
              <a:off x="3203848" y="6309320"/>
              <a:ext cx="274320" cy="101600"/>
            </a:xfrm>
            <a:custGeom>
              <a:avLst/>
              <a:gdLst>
                <a:gd name="connsiteX0" fmla="*/ 0 w 274320"/>
                <a:gd name="connsiteY0" fmla="*/ 0 h 101600"/>
                <a:gd name="connsiteX1" fmla="*/ 76200 w 274320"/>
                <a:gd name="connsiteY1" fmla="*/ 91440 h 101600"/>
                <a:gd name="connsiteX2" fmla="*/ 274320 w 274320"/>
                <a:gd name="connsiteY2" fmla="*/ 60960 h 101600"/>
                <a:gd name="connsiteX3" fmla="*/ 274320 w 274320"/>
                <a:gd name="connsiteY3" fmla="*/ 6096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101600">
                  <a:moveTo>
                    <a:pt x="0" y="0"/>
                  </a:moveTo>
                  <a:cubicBezTo>
                    <a:pt x="15240" y="40640"/>
                    <a:pt x="30480" y="81280"/>
                    <a:pt x="76200" y="91440"/>
                  </a:cubicBezTo>
                  <a:cubicBezTo>
                    <a:pt x="121920" y="101600"/>
                    <a:pt x="274320" y="60960"/>
                    <a:pt x="274320" y="60960"/>
                  </a:cubicBezTo>
                  <a:lnTo>
                    <a:pt x="274320" y="6096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7" grpId="0" animBg="1"/>
      <p:bldP spid="24" grpId="0" animBg="1"/>
      <p:bldP spid="28" grpId="0"/>
      <p:bldP spid="2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259632" y="404664"/>
            <a:ext cx="6696744" cy="707886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人に何</a:t>
            </a:r>
            <a:r>
              <a:rPr lang="ja-JP" altLang="en-US" sz="4000" dirty="0" smtClean="0"/>
              <a:t>かを伝えたいと思うこと</a:t>
            </a:r>
            <a:endParaRPr kumimoji="1" lang="ja-JP" altLang="en-US" sz="4000" dirty="0"/>
          </a:p>
        </p:txBody>
      </p:sp>
      <p:sp>
        <p:nvSpPr>
          <p:cNvPr id="5" name="正方形/長方形 4"/>
          <p:cNvSpPr/>
          <p:nvPr/>
        </p:nvSpPr>
        <p:spPr>
          <a:xfrm>
            <a:off x="1547664" y="1412776"/>
            <a:ext cx="6120680" cy="646331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　ことばの発達を促す原動力</a:t>
            </a:r>
            <a:endParaRPr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2" y="3284984"/>
            <a:ext cx="8352928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その子が、生活の中で、何かをしながら、　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「あ、このこと、こんど先生にお話にしよう」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552" y="2132856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たとえば、ある子どもは、ことばのテーブルで　　</a:t>
            </a:r>
            <a:endParaRPr lang="en-US" altLang="ja-JP" sz="3200" dirty="0" smtClean="0"/>
          </a:p>
          <a:p>
            <a:r>
              <a:rPr lang="ja-JP" altLang="en-US" sz="3200" dirty="0" smtClean="0"/>
              <a:t>　　　自分の経験を話すことが習慣になってから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55168" y="450912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と言うようになった、と家族の方から伺った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544" y="5229200"/>
            <a:ext cx="8352928" cy="1077218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伝えること＝ことば　を想定しながら</a:t>
            </a:r>
            <a:r>
              <a:rPr kumimoji="1" lang="ja-JP" altLang="en-US" sz="3200" dirty="0" smtClean="0"/>
              <a:t>、何かを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　　　　</a:t>
            </a:r>
            <a:r>
              <a:rPr kumimoji="1" lang="ja-JP" altLang="en-US" sz="3200" dirty="0" smtClean="0"/>
              <a:t>すること</a:t>
            </a:r>
            <a:r>
              <a:rPr lang="ja-JP" altLang="en-US" sz="3200" dirty="0" smtClean="0"/>
              <a:t>は、単語や文法習得を援助する</a:t>
            </a:r>
            <a:endParaRPr kumimoji="1" lang="ja-JP" altLang="en-US" sz="3200" dirty="0"/>
          </a:p>
        </p:txBody>
      </p:sp>
      <p:sp>
        <p:nvSpPr>
          <p:cNvPr id="10" name="下矢印 9"/>
          <p:cNvSpPr/>
          <p:nvPr/>
        </p:nvSpPr>
        <p:spPr>
          <a:xfrm>
            <a:off x="4211960" y="1196752"/>
            <a:ext cx="864096" cy="288032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9"/>
          <p:cNvGrpSpPr>
            <a:grpSpLocks/>
          </p:cNvGrpSpPr>
          <p:nvPr/>
        </p:nvGrpSpPr>
        <p:grpSpPr bwMode="auto">
          <a:xfrm>
            <a:off x="755576" y="4437112"/>
            <a:ext cx="648072" cy="575072"/>
            <a:chOff x="3924300" y="4365625"/>
            <a:chExt cx="1512888" cy="1727200"/>
          </a:xfrm>
        </p:grpSpPr>
        <p:grpSp>
          <p:nvGrpSpPr>
            <p:cNvPr id="12" name="グループ化 18"/>
            <p:cNvGrpSpPr>
              <a:grpSpLocks/>
            </p:cNvGrpSpPr>
            <p:nvPr/>
          </p:nvGrpSpPr>
          <p:grpSpPr bwMode="auto">
            <a:xfrm>
              <a:off x="3924300" y="4365625"/>
              <a:ext cx="1512888" cy="1727200"/>
              <a:chOff x="3924300" y="4365625"/>
              <a:chExt cx="1512888" cy="1727200"/>
            </a:xfrm>
          </p:grpSpPr>
          <p:sp>
            <p:nvSpPr>
              <p:cNvPr id="15" name="Freeform 2"/>
              <p:cNvSpPr>
                <a:spLocks/>
              </p:cNvSpPr>
              <p:nvPr/>
            </p:nvSpPr>
            <p:spPr bwMode="auto">
              <a:xfrm rot="3744376">
                <a:off x="4365625" y="4211638"/>
                <a:ext cx="720725" cy="1028700"/>
              </a:xfrm>
              <a:custGeom>
                <a:avLst/>
                <a:gdLst>
                  <a:gd name="T0" fmla="*/ 720725 w 500"/>
                  <a:gd name="T1" fmla="*/ 86422 h 738"/>
                  <a:gd name="T2" fmla="*/ 676040 w 500"/>
                  <a:gd name="T3" fmla="*/ 43211 h 738"/>
                  <a:gd name="T4" fmla="*/ 531895 w 500"/>
                  <a:gd name="T5" fmla="*/ 0 h 738"/>
                  <a:gd name="T6" fmla="*/ 311353 w 500"/>
                  <a:gd name="T7" fmla="*/ 43211 h 738"/>
                  <a:gd name="T8" fmla="*/ 299822 w 500"/>
                  <a:gd name="T9" fmla="*/ 75271 h 738"/>
                  <a:gd name="T10" fmla="*/ 354597 w 500"/>
                  <a:gd name="T11" fmla="*/ 86422 h 738"/>
                  <a:gd name="T12" fmla="*/ 288290 w 500"/>
                  <a:gd name="T13" fmla="*/ 129633 h 738"/>
                  <a:gd name="T14" fmla="*/ 255137 w 500"/>
                  <a:gd name="T15" fmla="*/ 203510 h 738"/>
                  <a:gd name="T16" fmla="*/ 221983 w 500"/>
                  <a:gd name="T17" fmla="*/ 225812 h 738"/>
                  <a:gd name="T18" fmla="*/ 155677 w 500"/>
                  <a:gd name="T19" fmla="*/ 267629 h 738"/>
                  <a:gd name="T20" fmla="*/ 44685 w 500"/>
                  <a:gd name="T21" fmla="*/ 374960 h 738"/>
                  <a:gd name="T22" fmla="*/ 0 w 500"/>
                  <a:gd name="T23" fmla="*/ 493441 h 738"/>
                  <a:gd name="T24" fmla="*/ 11532 w 500"/>
                  <a:gd name="T25" fmla="*/ 621680 h 738"/>
                  <a:gd name="T26" fmla="*/ 23063 w 500"/>
                  <a:gd name="T27" fmla="*/ 942278 h 738"/>
                  <a:gd name="T28" fmla="*/ 34595 w 500"/>
                  <a:gd name="T29" fmla="*/ 1006398 h 738"/>
                  <a:gd name="T30" fmla="*/ 100902 w 500"/>
                  <a:gd name="T31" fmla="*/ 1028700 h 73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00"/>
                  <a:gd name="T49" fmla="*/ 0 h 738"/>
                  <a:gd name="T50" fmla="*/ 500 w 500"/>
                  <a:gd name="T51" fmla="*/ 738 h 73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00" h="738">
                    <a:moveTo>
                      <a:pt x="500" y="62"/>
                    </a:moveTo>
                    <a:cubicBezTo>
                      <a:pt x="489" y="52"/>
                      <a:pt x="482" y="39"/>
                      <a:pt x="469" y="31"/>
                    </a:cubicBezTo>
                    <a:cubicBezTo>
                      <a:pt x="441" y="14"/>
                      <a:pt x="401" y="8"/>
                      <a:pt x="369" y="0"/>
                    </a:cubicBezTo>
                    <a:cubicBezTo>
                      <a:pt x="311" y="6"/>
                      <a:pt x="270" y="15"/>
                      <a:pt x="216" y="31"/>
                    </a:cubicBezTo>
                    <a:cubicBezTo>
                      <a:pt x="213" y="39"/>
                      <a:pt x="202" y="48"/>
                      <a:pt x="208" y="54"/>
                    </a:cubicBezTo>
                    <a:cubicBezTo>
                      <a:pt x="217" y="63"/>
                      <a:pt x="249" y="49"/>
                      <a:pt x="246" y="62"/>
                    </a:cubicBezTo>
                    <a:cubicBezTo>
                      <a:pt x="242" y="80"/>
                      <a:pt x="200" y="93"/>
                      <a:pt x="200" y="93"/>
                    </a:cubicBezTo>
                    <a:cubicBezTo>
                      <a:pt x="227" y="132"/>
                      <a:pt x="221" y="136"/>
                      <a:pt x="177" y="146"/>
                    </a:cubicBezTo>
                    <a:cubicBezTo>
                      <a:pt x="169" y="151"/>
                      <a:pt x="163" y="159"/>
                      <a:pt x="154" y="162"/>
                    </a:cubicBezTo>
                    <a:cubicBezTo>
                      <a:pt x="95" y="180"/>
                      <a:pt x="93" y="148"/>
                      <a:pt x="108" y="192"/>
                    </a:cubicBezTo>
                    <a:cubicBezTo>
                      <a:pt x="88" y="225"/>
                      <a:pt x="63" y="248"/>
                      <a:pt x="31" y="269"/>
                    </a:cubicBezTo>
                    <a:cubicBezTo>
                      <a:pt x="21" y="301"/>
                      <a:pt x="24" y="330"/>
                      <a:pt x="0" y="354"/>
                    </a:cubicBezTo>
                    <a:cubicBezTo>
                      <a:pt x="32" y="384"/>
                      <a:pt x="21" y="407"/>
                      <a:pt x="8" y="446"/>
                    </a:cubicBezTo>
                    <a:cubicBezTo>
                      <a:pt x="11" y="523"/>
                      <a:pt x="12" y="599"/>
                      <a:pt x="16" y="676"/>
                    </a:cubicBezTo>
                    <a:cubicBezTo>
                      <a:pt x="17" y="692"/>
                      <a:pt x="14" y="710"/>
                      <a:pt x="24" y="722"/>
                    </a:cubicBezTo>
                    <a:cubicBezTo>
                      <a:pt x="35" y="734"/>
                      <a:pt x="70" y="738"/>
                      <a:pt x="70" y="738"/>
                    </a:cubicBez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" name="Oval 3"/>
              <p:cNvSpPr>
                <a:spLocks noChangeArrowheads="1"/>
              </p:cNvSpPr>
              <p:nvPr/>
            </p:nvSpPr>
            <p:spPr bwMode="auto">
              <a:xfrm>
                <a:off x="3924300" y="4508500"/>
                <a:ext cx="1512888" cy="158432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" name="Oval 4"/>
              <p:cNvSpPr>
                <a:spLocks noChangeArrowheads="1"/>
              </p:cNvSpPr>
              <p:nvPr/>
            </p:nvSpPr>
            <p:spPr bwMode="auto">
              <a:xfrm>
                <a:off x="4140200" y="4797425"/>
                <a:ext cx="431800" cy="43338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" name="Oval 7"/>
              <p:cNvSpPr>
                <a:spLocks noChangeArrowheads="1"/>
              </p:cNvSpPr>
              <p:nvPr/>
            </p:nvSpPr>
            <p:spPr bwMode="auto">
              <a:xfrm>
                <a:off x="4284663" y="4868863"/>
                <a:ext cx="144462" cy="1444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" name="Oval 8"/>
              <p:cNvSpPr>
                <a:spLocks noChangeArrowheads="1"/>
              </p:cNvSpPr>
              <p:nvPr/>
            </p:nvSpPr>
            <p:spPr bwMode="auto">
              <a:xfrm>
                <a:off x="4500563" y="5661025"/>
                <a:ext cx="360362" cy="287338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" name="Oval 9"/>
              <p:cNvSpPr>
                <a:spLocks noChangeArrowheads="1"/>
              </p:cNvSpPr>
              <p:nvPr/>
            </p:nvSpPr>
            <p:spPr bwMode="auto">
              <a:xfrm>
                <a:off x="4643438" y="5300663"/>
                <a:ext cx="144462" cy="144462"/>
              </a:xfrm>
              <a:prstGeom prst="ellipse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4716463" y="4797425"/>
              <a:ext cx="431800" cy="43338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4859338" y="4868863"/>
              <a:ext cx="144462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>
            <a:extLst>
              <a:ext uri="{FF2B5EF4-FFF2-40B4-BE49-F238E27FC236}"/>
            </a:extLst>
          </p:cNvPr>
          <p:cNvSpPr/>
          <p:nvPr/>
        </p:nvSpPr>
        <p:spPr>
          <a:xfrm>
            <a:off x="899592" y="2276872"/>
            <a:ext cx="7488832" cy="1800200"/>
          </a:xfrm>
          <a:prstGeom prst="roundRect">
            <a:avLst/>
          </a:prstGeom>
          <a:solidFill>
            <a:srgbClr val="FFFF00">
              <a:alpha val="38824"/>
            </a:srgbClr>
          </a:solidFill>
          <a:ln w="161925">
            <a:solidFill>
              <a:schemeClr val="accent2"/>
            </a:solidFill>
          </a:ln>
          <a:effectLst>
            <a:glow rad="228600">
              <a:srgbClr val="FF9999">
                <a:alpha val="40000"/>
              </a:srgb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6600" dirty="0">
                <a:solidFill>
                  <a:schemeClr val="accent4"/>
                </a:solidFill>
              </a:rPr>
              <a:t>　</a:t>
            </a:r>
            <a:r>
              <a:rPr lang="ja-JP" altLang="en-US" sz="4800" dirty="0">
                <a:solidFill>
                  <a:schemeClr val="accent4"/>
                </a:solidFill>
              </a:rPr>
              <a:t>　</a:t>
            </a:r>
            <a:r>
              <a:rPr lang="ja-JP" altLang="en-US" sz="3200" dirty="0">
                <a:solidFill>
                  <a:schemeClr val="accent4"/>
                </a:solidFill>
              </a:rPr>
              <a:t>　</a:t>
            </a:r>
            <a:r>
              <a:rPr lang="ja-JP" altLang="en-US" sz="6600" dirty="0">
                <a:solidFill>
                  <a:schemeClr val="accent4"/>
                </a:solidFill>
              </a:rPr>
              <a:t>つたえる作文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331913" y="404813"/>
            <a:ext cx="6697662" cy="83099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　作文と</a:t>
            </a:r>
            <a:r>
              <a:rPr lang="ja-JP" altLang="en-US" sz="4800" kern="0" dirty="0" smtClean="0">
                <a:ea typeface="ＭＳ Ｐゴシック" panose="020B0600070205080204" pitchFamily="50" charset="-128"/>
              </a:rPr>
              <a:t>はなにか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51520" y="2204864"/>
            <a:ext cx="8712968" cy="707886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①文章を作ること、またその作った文章。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51520" y="3789040"/>
            <a:ext cx="8712968" cy="1323439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②教師の指導のもとに、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　　　　　　　　　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　生徒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が文章を作ること。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88224" y="5445224"/>
            <a:ext cx="2304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200" kern="0" dirty="0" smtClean="0">
                <a:ea typeface="ＭＳ Ｐゴシック" panose="020B0600070205080204" pitchFamily="50" charset="-128"/>
              </a:rPr>
              <a:t>広辞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苑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より</a:t>
            </a:r>
            <a:endParaRPr lang="ja-JP" altLang="en-US" sz="3200" dirty="0"/>
          </a:p>
        </p:txBody>
      </p:sp>
      <p:sp>
        <p:nvSpPr>
          <p:cNvPr id="6" name="正方形/長方形 5"/>
          <p:cNvSpPr/>
          <p:nvPr/>
        </p:nvSpPr>
        <p:spPr>
          <a:xfrm>
            <a:off x="182880" y="1844824"/>
            <a:ext cx="8869680" cy="3528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95536" y="620688"/>
            <a:ext cx="8281615" cy="76835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ea typeface="ＭＳ Ｐゴシック" panose="020B0600070205080204" pitchFamily="50" charset="-128"/>
              </a:rPr>
              <a:t>学習としての作文の</a:t>
            </a:r>
            <a:r>
              <a:rPr lang="ja-JP" altLang="en-US" sz="4400" kern="0" dirty="0" smtClean="0">
                <a:ea typeface="ＭＳ Ｐゴシック" panose="020B0600070205080204" pitchFamily="50" charset="-128"/>
              </a:rPr>
              <a:t>目的は</a:t>
            </a:r>
            <a:r>
              <a:rPr lang="ja-JP" altLang="en-US" sz="4400" kern="0" dirty="0">
                <a:ea typeface="ＭＳ Ｐゴシック" panose="020B0600070205080204" pitchFamily="50" charset="-128"/>
              </a:rPr>
              <a:t>何か？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0825" y="1844675"/>
            <a:ext cx="8642350" cy="37861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b="1" kern="0" dirty="0" smtClean="0">
                <a:solidFill>
                  <a:srgbClr val="C00000"/>
                </a:solidFill>
                <a:ea typeface="ＭＳ Ｐゴシック" panose="020B0600070205080204" pitchFamily="50" charset="-128"/>
              </a:rPr>
              <a:t>・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日本語力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を磨くため？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・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社会性向上のため？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・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コミュニケーション能力をつけるため？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・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知的能力・思考力をつけるため？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・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日本語力や国語力評価のため？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・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表現する喜びのため？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251520" y="332656"/>
            <a:ext cx="8713787" cy="1446213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ea typeface="ＭＳ Ｐゴシック" panose="020B0600070205080204" pitchFamily="50" charset="-128"/>
              </a:rPr>
              <a:t>作文は、できなければ、また、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　</a:t>
            </a:r>
            <a:r>
              <a:rPr lang="ja-JP" altLang="en-US" sz="4400" kern="0" dirty="0">
                <a:ea typeface="ＭＳ Ｐゴシック" panose="020B0600070205080204" pitchFamily="50" charset="-128"/>
              </a:rPr>
              <a:t>上手くなければ、いけないものか？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95536" y="3068960"/>
            <a:ext cx="8425309" cy="25542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・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国語を中心した成績や入試のため？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・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将来の就労のため？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・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人とのコミュニケーションのため？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・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「書く」という活動の楽しみのため？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7172" name="テキスト ボックス 5"/>
          <p:cNvSpPr txBox="1">
            <a:spLocks noChangeArrowheads="1"/>
          </p:cNvSpPr>
          <p:nvPr/>
        </p:nvSpPr>
        <p:spPr bwMode="auto">
          <a:xfrm>
            <a:off x="1187624" y="2132856"/>
            <a:ext cx="69834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3200" dirty="0"/>
              <a:t>そうであるとすれば、それはなぜか？</a:t>
            </a:r>
            <a:endParaRPr lang="en-US" altLang="ja-JP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1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正方形/長方形 4"/>
          <p:cNvSpPr>
            <a:spLocks noChangeArrowheads="1"/>
          </p:cNvSpPr>
          <p:nvPr/>
        </p:nvSpPr>
        <p:spPr bwMode="auto">
          <a:xfrm>
            <a:off x="539552" y="1799854"/>
            <a:ext cx="8136903" cy="39703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800" dirty="0"/>
              <a:t>３月４日　月曜日　晴れ</a:t>
            </a:r>
          </a:p>
          <a:p>
            <a:pPr>
              <a:defRPr/>
            </a:pPr>
            <a:r>
              <a:rPr lang="ja-JP" altLang="en-US" sz="2800" dirty="0"/>
              <a:t>「野球の試合のこと」</a:t>
            </a:r>
            <a:endParaRPr lang="en-US" altLang="ja-JP" sz="2800" dirty="0"/>
          </a:p>
          <a:p>
            <a:pPr>
              <a:defRPr/>
            </a:pPr>
            <a:r>
              <a:rPr lang="ja-JP" altLang="en-US" sz="2800" dirty="0"/>
              <a:t>　きのう、野球の試合がありました。ぼくたち西葛西ファイターズは、浦安マリーンズと対戦しました。ぼくは７番ライトで出場しました。試合は、３対１で、ぼくたちファイターズが勝ちました。ぼくは３打席１安打でした。守備では、ボールが１回も来ませんでした。試合のあと、みんなでアイスを食べました。つぎの試合は、また来週の日曜日です。</a:t>
            </a:r>
            <a:endParaRPr lang="en-US" altLang="ja-JP" sz="2800" dirty="0"/>
          </a:p>
        </p:txBody>
      </p:sp>
      <p:sp>
        <p:nvSpPr>
          <p:cNvPr id="13315" name="テキスト ボックス 3"/>
          <p:cNvSpPr txBox="1">
            <a:spLocks noChangeArrowheads="1"/>
          </p:cNvSpPr>
          <p:nvPr/>
        </p:nvSpPr>
        <p:spPr bwMode="auto">
          <a:xfrm>
            <a:off x="467544" y="188913"/>
            <a:ext cx="8208912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ja-JP" sz="4000" dirty="0" smtClean="0"/>
              <a:t>PP</a:t>
            </a:r>
            <a:r>
              <a:rPr lang="ja-JP" altLang="en-US" sz="2800" dirty="0" smtClean="0"/>
              <a:t>（パワーポイント）</a:t>
            </a:r>
            <a:r>
              <a:rPr lang="ja-JP" altLang="en-US" sz="4000" dirty="0" smtClean="0"/>
              <a:t>に</a:t>
            </a:r>
            <a:r>
              <a:rPr lang="ja-JP" altLang="en-US" sz="4000" dirty="0"/>
              <a:t>よる</a:t>
            </a:r>
            <a:r>
              <a:rPr lang="ja-JP" altLang="en-US" sz="4000" dirty="0" smtClean="0"/>
              <a:t>指導録サンプル</a:t>
            </a:r>
            <a:endParaRPr lang="ja-JP" altLang="en-US" sz="40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251520" y="1556792"/>
            <a:ext cx="8712968" cy="5112568"/>
            <a:chOff x="251520" y="1556792"/>
            <a:chExt cx="8712968" cy="5112568"/>
          </a:xfrm>
        </p:grpSpPr>
        <p:sp>
          <p:nvSpPr>
            <p:cNvPr id="9" name="二等辺三角形 8"/>
            <p:cNvSpPr/>
            <p:nvPr/>
          </p:nvSpPr>
          <p:spPr>
            <a:xfrm>
              <a:off x="899592" y="5949280"/>
              <a:ext cx="7560840" cy="720080"/>
            </a:xfrm>
            <a:prstGeom prst="triangle">
              <a:avLst>
                <a:gd name="adj" fmla="val 4940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51520" y="1556792"/>
              <a:ext cx="8712968" cy="4464496"/>
            </a:xfrm>
            <a:prstGeom prst="rect">
              <a:avLst/>
            </a:prstGeom>
            <a:noFill/>
            <a:ln w="1905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曲折矢印 3"/>
          <p:cNvSpPr/>
          <p:nvPr/>
        </p:nvSpPr>
        <p:spPr>
          <a:xfrm rot="16200000">
            <a:off x="3743908" y="5697252"/>
            <a:ext cx="648072" cy="576064"/>
          </a:xfrm>
          <a:prstGeom prst="bentArrow">
            <a:avLst>
              <a:gd name="adj1" fmla="val 21480"/>
              <a:gd name="adj2" fmla="val 34387"/>
              <a:gd name="adj3" fmla="val 36829"/>
              <a:gd name="adj4" fmla="val 4800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3317" name="テキスト ボックス 4"/>
          <p:cNvSpPr txBox="1">
            <a:spLocks noChangeArrowheads="1"/>
          </p:cNvSpPr>
          <p:nvPr/>
        </p:nvSpPr>
        <p:spPr bwMode="auto">
          <a:xfrm>
            <a:off x="4139952" y="5949280"/>
            <a:ext cx="4391025" cy="584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r>
              <a:rPr lang="ja-JP" altLang="en-US" sz="3200" dirty="0"/>
              <a:t>子どもと作った口頭作文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08747" y="1004340"/>
            <a:ext cx="3543382" cy="461665"/>
          </a:xfrm>
          <a:prstGeom prst="rect">
            <a:avLst/>
          </a:prstGeom>
          <a:solidFill>
            <a:srgbClr val="FFE7FF"/>
          </a:solidFill>
          <a:ln>
            <a:solidFill>
              <a:schemeClr val="tx2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＊子どもが見ている画面</a:t>
            </a:r>
            <a:endParaRPr kumimoji="1" lang="ja-JP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4" grpId="0" animBg="1"/>
      <p:bldP spid="13317" grpId="0" animBg="1"/>
      <p:bldP spid="6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39552" y="260648"/>
            <a:ext cx="8352928" cy="1323439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日本人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にとって、学校で作文を書く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　　　　　　　　　ことは当たり前だが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11560" y="1844824"/>
            <a:ext cx="8280920" cy="1938992"/>
          </a:xfrm>
          <a:prstGeom prst="rect">
            <a:avLst/>
          </a:prstGeom>
          <a:solidFill>
            <a:srgbClr val="FFFF66"/>
          </a:solidFill>
          <a:ln>
            <a:solidFill>
              <a:schemeClr val="tx2"/>
            </a:solidFill>
            <a:prstDash val="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世界中の多くの国では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日本のような、学校での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　　　　作文学習は行われていない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23528" y="4149080"/>
            <a:ext cx="8640960" cy="1938992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日本の作文教育は、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　　どのような経緯で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　　　　　現在に到っているのだろうか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95537" y="260648"/>
            <a:ext cx="8352928" cy="769441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ea typeface="ＭＳ Ｐゴシック" panose="020B0600070205080204" pitchFamily="50" charset="-128"/>
              </a:rPr>
              <a:t>　日本における作文教育の流れ？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19250" y="2133600"/>
            <a:ext cx="2808288" cy="706438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生活綴り方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627313" y="3068638"/>
            <a:ext cx="2160587" cy="708025"/>
          </a:xfrm>
          <a:prstGeom prst="rect">
            <a:avLst/>
          </a:prstGeom>
          <a:noFill/>
          <a:ln>
            <a:solidFill>
              <a:schemeClr val="accent5">
                <a:lumMod val="25000"/>
              </a:schemeClr>
            </a:solidFill>
            <a:prstDash val="dash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綴り方科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787900" y="3068638"/>
            <a:ext cx="295245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＊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綴り方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教師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250825" y="3933825"/>
            <a:ext cx="8642350" cy="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67544" y="1556792"/>
            <a:ext cx="769" cy="475193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755650" y="1268413"/>
            <a:ext cx="3311525" cy="70802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作文（さくもん）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1188" y="4076700"/>
            <a:ext cx="936625" cy="523875"/>
          </a:xfrm>
          <a:prstGeom prst="rect">
            <a:avLst/>
          </a:prstGeom>
          <a:noFill/>
          <a:ln>
            <a:solidFill>
              <a:schemeClr val="accent5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2800" dirty="0"/>
              <a:t>戦後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1619250" y="4149725"/>
            <a:ext cx="3528813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作文（さくぶん）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292080" y="4149080"/>
            <a:ext cx="2663825" cy="708025"/>
          </a:xfrm>
          <a:prstGeom prst="rect">
            <a:avLst/>
          </a:prstGeom>
          <a:noFill/>
          <a:ln>
            <a:solidFill>
              <a:schemeClr val="accent5">
                <a:lumMod val="25000"/>
              </a:schemeClr>
            </a:solidFill>
            <a:prstDash val="dash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綴り方運動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724128" y="4941168"/>
            <a:ext cx="3024188" cy="646331"/>
          </a:xfrm>
          <a:prstGeom prst="rect">
            <a:avLst/>
          </a:prstGeom>
          <a:noFill/>
          <a:ln>
            <a:noFill/>
            <a:prstDash val="dash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solidFill>
                  <a:srgbClr val="FFC000"/>
                </a:solidFill>
                <a:ea typeface="ＭＳ Ｐゴシック" panose="020B0600070205080204" pitchFamily="50" charset="-128"/>
              </a:rPr>
              <a:t>★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山</a:t>
            </a:r>
            <a:r>
              <a:rPr lang="ja-JP" altLang="en-US" sz="3600" kern="0" dirty="0" err="1">
                <a:ea typeface="ＭＳ Ｐゴシック" panose="020B0600070205080204" pitchFamily="50" charset="-128"/>
              </a:rPr>
              <a:t>びこ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学校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411760" y="5733256"/>
            <a:ext cx="2232025" cy="708025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入試項目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908175" y="4941888"/>
            <a:ext cx="3024188" cy="646112"/>
          </a:xfrm>
          <a:prstGeom prst="rect">
            <a:avLst/>
          </a:prstGeom>
          <a:noFill/>
          <a:ln>
            <a:noFill/>
            <a:prstDash val="dash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b="1" kern="0" dirty="0">
                <a:solidFill>
                  <a:srgbClr val="0070C0"/>
                </a:solidFill>
                <a:ea typeface="ＭＳ Ｐゴシック" panose="020B0600070205080204" pitchFamily="50" charset="-128"/>
              </a:rPr>
              <a:t>＊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文章構成法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140200" y="1268413"/>
            <a:ext cx="4752975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＊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説明文を文語で作る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391025" y="2133600"/>
            <a:ext cx="4752975" cy="646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＊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日常生活を綴る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3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/>
      <p:bldP spid="22" grpId="0"/>
      <p:bldP spid="2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テキスト ボックス 4"/>
          <p:cNvSpPr txBox="1">
            <a:spLocks noChangeArrowheads="1"/>
          </p:cNvSpPr>
          <p:nvPr/>
        </p:nvSpPr>
        <p:spPr bwMode="auto">
          <a:xfrm>
            <a:off x="323528" y="980728"/>
            <a:ext cx="77048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3600" dirty="0" smtClean="0"/>
              <a:t>学校の作文授業で、よく教えられる</a:t>
            </a:r>
            <a:endParaRPr lang="ja-JP" altLang="en-US" sz="2400" dirty="0"/>
          </a:p>
        </p:txBody>
      </p:sp>
      <p:sp>
        <p:nvSpPr>
          <p:cNvPr id="26627" name="テキスト ボックス 5"/>
          <p:cNvSpPr txBox="1">
            <a:spLocks noChangeArrowheads="1"/>
          </p:cNvSpPr>
          <p:nvPr/>
        </p:nvSpPr>
        <p:spPr bwMode="auto">
          <a:xfrm>
            <a:off x="251520" y="1700808"/>
            <a:ext cx="8713787" cy="1754326"/>
          </a:xfrm>
          <a:prstGeom prst="rect">
            <a:avLst/>
          </a:prstGeom>
          <a:solidFill>
            <a:srgbClr val="FFFF66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3600" dirty="0"/>
              <a:t>テーマを決め、</a:t>
            </a:r>
            <a:r>
              <a:rPr lang="ja-JP" altLang="en-US" sz="3600" dirty="0" smtClean="0"/>
              <a:t>書こうと思うこと</a:t>
            </a:r>
            <a:r>
              <a:rPr lang="ja-JP" altLang="en-US" sz="3600" dirty="0"/>
              <a:t>を</a:t>
            </a:r>
            <a:r>
              <a:rPr lang="ja-JP" altLang="en-US" sz="3600" dirty="0" smtClean="0"/>
              <a:t>、</a:t>
            </a:r>
            <a:endParaRPr lang="en-US" altLang="ja-JP" sz="3600" dirty="0" smtClean="0"/>
          </a:p>
          <a:p>
            <a:pPr eaLnBrk="1" hangingPunct="1"/>
            <a:r>
              <a:rPr lang="ja-JP" altLang="en-US" sz="3600" dirty="0" smtClean="0"/>
              <a:t>　　　　まず箇条書きに</a:t>
            </a:r>
            <a:r>
              <a:rPr lang="ja-JP" altLang="en-US" sz="3600" dirty="0"/>
              <a:t>し</a:t>
            </a:r>
            <a:r>
              <a:rPr lang="ja-JP" altLang="en-US" sz="3600" dirty="0" smtClean="0"/>
              <a:t>、章立て、</a:t>
            </a:r>
            <a:endParaRPr lang="en-US" altLang="ja-JP" sz="3600" dirty="0" smtClean="0"/>
          </a:p>
          <a:p>
            <a:pPr eaLnBrk="1" hangingPunct="1"/>
            <a:r>
              <a:rPr lang="ja-JP" altLang="en-US" sz="3600" dirty="0" smtClean="0"/>
              <a:t>　　　　　　　それ</a:t>
            </a:r>
            <a:r>
              <a:rPr lang="ja-JP" altLang="en-US" sz="3600" dirty="0"/>
              <a:t>から</a:t>
            </a:r>
            <a:r>
              <a:rPr lang="ja-JP" altLang="en-US" sz="3600" dirty="0" smtClean="0"/>
              <a:t>、それら</a:t>
            </a:r>
            <a:r>
              <a:rPr lang="ja-JP" altLang="en-US" sz="3600" dirty="0"/>
              <a:t>をつないで行く</a:t>
            </a:r>
            <a:endParaRPr lang="ja-JP" altLang="en-US" sz="2400" dirty="0"/>
          </a:p>
        </p:txBody>
      </p:sp>
      <p:sp>
        <p:nvSpPr>
          <p:cNvPr id="26628" name="テキスト ボックス 6"/>
          <p:cNvSpPr txBox="1">
            <a:spLocks noChangeArrowheads="1"/>
          </p:cNvSpPr>
          <p:nvPr/>
        </p:nvSpPr>
        <p:spPr bwMode="auto">
          <a:xfrm>
            <a:off x="251520" y="3645024"/>
            <a:ext cx="4248472" cy="646331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ja-JP" altLang="en-US" sz="3600" dirty="0" smtClean="0"/>
              <a:t>テーマ：野球チーム</a:t>
            </a:r>
            <a:endParaRPr lang="ja-JP" altLang="en-US" sz="2400" dirty="0"/>
          </a:p>
        </p:txBody>
      </p:sp>
      <p:sp>
        <p:nvSpPr>
          <p:cNvPr id="26632" name="テキスト ボックス 10"/>
          <p:cNvSpPr txBox="1">
            <a:spLocks noChangeArrowheads="1"/>
          </p:cNvSpPr>
          <p:nvPr/>
        </p:nvSpPr>
        <p:spPr bwMode="auto">
          <a:xfrm>
            <a:off x="5724128" y="3501008"/>
            <a:ext cx="31683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3600" dirty="0"/>
              <a:t>と</a:t>
            </a:r>
            <a:r>
              <a:rPr lang="ja-JP" altLang="en-US" sz="3600" dirty="0" smtClean="0"/>
              <a:t>いうのがある</a:t>
            </a:r>
            <a:endParaRPr lang="ja-JP" altLang="en-US" sz="2400" dirty="0"/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4716016" y="4221088"/>
            <a:ext cx="4427984" cy="175432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3600" dirty="0"/>
              <a:t>このよう</a:t>
            </a:r>
            <a:r>
              <a:rPr lang="ja-JP" altLang="en-US" sz="3600" dirty="0" smtClean="0"/>
              <a:t>な作成方法の　</a:t>
            </a:r>
            <a:endParaRPr lang="en-US" altLang="ja-JP" sz="3600" dirty="0" smtClean="0"/>
          </a:p>
          <a:p>
            <a:pPr eaLnBrk="1" hangingPunct="1"/>
            <a:r>
              <a:rPr lang="ja-JP" altLang="en-US" sz="3600" dirty="0" smtClean="0"/>
              <a:t>　　理論的背景と</a:t>
            </a:r>
            <a:endParaRPr lang="en-US" altLang="ja-JP" sz="3600" dirty="0" smtClean="0"/>
          </a:p>
          <a:p>
            <a:pPr eaLnBrk="1" hangingPunct="1"/>
            <a:r>
              <a:rPr lang="ja-JP" altLang="en-US" sz="3600" dirty="0" smtClean="0"/>
              <a:t>　　　　なっているもの</a:t>
            </a:r>
            <a:endParaRPr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5536" y="188640"/>
            <a:ext cx="8352928" cy="64633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文章構成法（コンポジション理論）について</a:t>
            </a:r>
            <a:endParaRPr kumimoji="1" lang="ja-JP" altLang="en-US" sz="3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3528" y="4437112"/>
            <a:ext cx="4176464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①メンバーのこと</a:t>
            </a:r>
            <a:endParaRPr kumimoji="1" lang="ja-JP" altLang="en-US" sz="36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3528" y="5157192"/>
            <a:ext cx="4176464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②最近の試合のこと</a:t>
            </a:r>
            <a:endParaRPr kumimoji="1" lang="ja-JP" altLang="en-US" sz="36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3528" y="5877272"/>
            <a:ext cx="4176464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③将来の夢のこと</a:t>
            </a:r>
            <a:endParaRPr kumimoji="1" lang="ja-JP" altLang="en-US" sz="3600" dirty="0"/>
          </a:p>
        </p:txBody>
      </p:sp>
      <p:grpSp>
        <p:nvGrpSpPr>
          <p:cNvPr id="18" name="グループ化 44"/>
          <p:cNvGrpSpPr>
            <a:grpSpLocks/>
          </p:cNvGrpSpPr>
          <p:nvPr/>
        </p:nvGrpSpPr>
        <p:grpSpPr bwMode="auto">
          <a:xfrm>
            <a:off x="4067944" y="5805264"/>
            <a:ext cx="784101" cy="648072"/>
            <a:chOff x="2843808" y="6093296"/>
            <a:chExt cx="999728" cy="764704"/>
          </a:xfrm>
        </p:grpSpPr>
        <p:grpSp>
          <p:nvGrpSpPr>
            <p:cNvPr id="19" name="グループ化 43"/>
            <p:cNvGrpSpPr>
              <a:grpSpLocks/>
            </p:cNvGrpSpPr>
            <p:nvPr/>
          </p:nvGrpSpPr>
          <p:grpSpPr bwMode="auto">
            <a:xfrm>
              <a:off x="2843808" y="6093296"/>
              <a:ext cx="999728" cy="764704"/>
              <a:chOff x="4076328" y="6012944"/>
              <a:chExt cx="999728" cy="764704"/>
            </a:xfrm>
          </p:grpSpPr>
          <p:sp>
            <p:nvSpPr>
              <p:cNvPr id="21" name="円/楕円 20"/>
              <p:cNvSpPr/>
              <p:nvPr/>
            </p:nvSpPr>
            <p:spPr>
              <a:xfrm>
                <a:off x="4076328" y="6012944"/>
                <a:ext cx="999728" cy="764704"/>
              </a:xfrm>
              <a:prstGeom prst="ellipse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4284208" y="6093856"/>
                <a:ext cx="215814" cy="215767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4355617" y="6093856"/>
                <a:ext cx="63475" cy="134855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grpSp>
            <p:nvGrpSpPr>
              <p:cNvPr id="24" name="グループ化 13"/>
              <p:cNvGrpSpPr>
                <a:grpSpLocks/>
              </p:cNvGrpSpPr>
              <p:nvPr/>
            </p:nvGrpSpPr>
            <p:grpSpPr bwMode="auto">
              <a:xfrm>
                <a:off x="4644008" y="6093296"/>
                <a:ext cx="216024" cy="216024"/>
                <a:chOff x="4436368" y="6245696"/>
                <a:chExt cx="216024" cy="216024"/>
              </a:xfrm>
            </p:grpSpPr>
            <p:sp>
              <p:nvSpPr>
                <p:cNvPr id="26" name="円/楕円 25"/>
                <p:cNvSpPr/>
                <p:nvPr/>
              </p:nvSpPr>
              <p:spPr>
                <a:xfrm>
                  <a:off x="4436788" y="6246257"/>
                  <a:ext cx="215814" cy="215767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7" name="円/楕円 26"/>
                <p:cNvSpPr/>
                <p:nvPr/>
              </p:nvSpPr>
              <p:spPr>
                <a:xfrm>
                  <a:off x="4508197" y="6246257"/>
                  <a:ext cx="63475" cy="134855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cxnSp>
            <p:nvCxnSpPr>
              <p:cNvPr id="25" name="直線コネクタ 24"/>
              <p:cNvCxnSpPr/>
              <p:nvPr/>
            </p:nvCxnSpPr>
            <p:spPr>
              <a:xfrm>
                <a:off x="4355617" y="6525390"/>
                <a:ext cx="431629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円/楕円 19"/>
            <p:cNvSpPr/>
            <p:nvPr/>
          </p:nvSpPr>
          <p:spPr>
            <a:xfrm>
              <a:off x="3275437" y="6382043"/>
              <a:ext cx="72996" cy="71393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8" name="四角形吹き出し 27"/>
          <p:cNvSpPr/>
          <p:nvPr/>
        </p:nvSpPr>
        <p:spPr>
          <a:xfrm>
            <a:off x="5076056" y="6021288"/>
            <a:ext cx="2808312" cy="432048"/>
          </a:xfrm>
          <a:prstGeom prst="wedgeRectCallout">
            <a:avLst>
              <a:gd name="adj1" fmla="val -56675"/>
              <a:gd name="adj2" fmla="val -452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 smtClean="0">
                <a:solidFill>
                  <a:schemeClr val="accent4"/>
                </a:solidFill>
              </a:rPr>
              <a:t>よし。さあ、書くぞ</a:t>
            </a:r>
            <a:endParaRPr kumimoji="1" lang="ja-JP" altLang="en-US" sz="2800" dirty="0">
              <a:solidFill>
                <a:schemeClr val="accent4"/>
              </a:solidFill>
            </a:endParaRPr>
          </a:p>
        </p:txBody>
      </p:sp>
      <p:sp>
        <p:nvSpPr>
          <p:cNvPr id="29" name="右矢印 28"/>
          <p:cNvSpPr/>
          <p:nvPr/>
        </p:nvSpPr>
        <p:spPr>
          <a:xfrm>
            <a:off x="4644008" y="4941168"/>
            <a:ext cx="288032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26627" grpId="0" animBg="1"/>
      <p:bldP spid="26628" grpId="0" animBg="1"/>
      <p:bldP spid="26632" grpId="0"/>
      <p:bldP spid="11" grpId="0" animBg="1"/>
      <p:bldP spid="15" grpId="0" animBg="1"/>
      <p:bldP spid="16" grpId="0" animBg="1"/>
      <p:bldP spid="17" grpId="0" animBg="1"/>
      <p:bldP spid="28" grpId="0" animBg="1"/>
      <p:bldP spid="29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43608" y="2492896"/>
            <a:ext cx="7128792" cy="150810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 smtClean="0">
                <a:ea typeface="ＭＳ Ｐゴシック" panose="020B0600070205080204" pitchFamily="50" charset="-128"/>
              </a:rPr>
              <a:t>　ことばのテーブルでの</a:t>
            </a:r>
            <a:endParaRPr lang="en-US" altLang="ja-JP" sz="44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400" kern="0" dirty="0" smtClean="0">
                <a:ea typeface="ＭＳ Ｐゴシック" panose="020B0600070205080204" pitchFamily="50" charset="-128"/>
              </a:rPr>
              <a:t>　　　　　　　　　　</a:t>
            </a:r>
            <a:r>
              <a:rPr lang="ja-JP" altLang="en-US" sz="4800" kern="0" dirty="0" smtClean="0">
                <a:ea typeface="ＭＳ Ｐゴシック" panose="020B0600070205080204" pitchFamily="50" charset="-128"/>
              </a:rPr>
              <a:t>作文の学習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テキスト ボックス 1"/>
          <p:cNvSpPr txBox="1">
            <a:spLocks noChangeArrowheads="1"/>
          </p:cNvSpPr>
          <p:nvPr/>
        </p:nvSpPr>
        <p:spPr bwMode="auto">
          <a:xfrm>
            <a:off x="250825" y="188913"/>
            <a:ext cx="849763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ことばのテーブルでは、</a:t>
            </a:r>
            <a:r>
              <a:rPr lang="en-US" altLang="ja-JP" sz="3600" dirty="0" smtClean="0"/>
              <a:t>PC</a:t>
            </a:r>
            <a:r>
              <a:rPr lang="ja-JP" altLang="en-US" sz="3600" dirty="0" smtClean="0"/>
              <a:t>を使って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</a:t>
            </a:r>
            <a:r>
              <a:rPr lang="ja-JP" altLang="en-US" sz="3600" dirty="0" smtClean="0">
                <a:solidFill>
                  <a:srgbClr val="C00000"/>
                </a:solidFill>
              </a:rPr>
              <a:t>口頭作文</a:t>
            </a:r>
            <a:r>
              <a:rPr lang="ja-JP" altLang="en-US" sz="3600" dirty="0" smtClean="0"/>
              <a:t>という学習を行っている</a:t>
            </a:r>
            <a:endParaRPr lang="ja-JP" altLang="en-US" sz="3600" dirty="0"/>
          </a:p>
        </p:txBody>
      </p:sp>
      <p:pic>
        <p:nvPicPr>
          <p:cNvPr id="922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6752036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四角形吹き出し 5"/>
          <p:cNvSpPr/>
          <p:nvPr/>
        </p:nvSpPr>
        <p:spPr>
          <a:xfrm>
            <a:off x="7092280" y="4005064"/>
            <a:ext cx="1872208" cy="1368152"/>
          </a:xfrm>
          <a:prstGeom prst="wedgeRectCallout">
            <a:avLst>
              <a:gd name="adj1" fmla="val -68683"/>
              <a:gd name="adj2" fmla="val -3681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 smtClean="0">
                <a:solidFill>
                  <a:schemeClr val="accent4"/>
                </a:solidFill>
              </a:rPr>
              <a:t>今日は</a:t>
            </a:r>
            <a:endParaRPr kumimoji="1" lang="en-US" altLang="ja-JP" sz="2800" dirty="0" smtClean="0">
              <a:solidFill>
                <a:schemeClr val="accent4"/>
              </a:solidFill>
            </a:endParaRPr>
          </a:p>
          <a:p>
            <a:pPr algn="ctr"/>
            <a:r>
              <a:rPr kumimoji="1" lang="ja-JP" altLang="en-US" sz="2800" dirty="0" smtClean="0">
                <a:solidFill>
                  <a:schemeClr val="accent4"/>
                </a:solidFill>
              </a:rPr>
              <a:t>何のお話してくれる？</a:t>
            </a:r>
            <a:endParaRPr kumimoji="1" lang="ja-JP" altLang="en-US" sz="2800" dirty="0">
              <a:solidFill>
                <a:schemeClr val="accent4"/>
              </a:solidFill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467544" y="1412776"/>
            <a:ext cx="1872208" cy="1368152"/>
          </a:xfrm>
          <a:prstGeom prst="wedgeRectCallout">
            <a:avLst>
              <a:gd name="adj1" fmla="val 33069"/>
              <a:gd name="adj2" fmla="val 6678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dirty="0" smtClean="0">
                <a:solidFill>
                  <a:schemeClr val="accent4"/>
                </a:solidFill>
              </a:rPr>
              <a:t>えーと・・</a:t>
            </a:r>
            <a:endParaRPr kumimoji="1" lang="en-US" altLang="ja-JP" sz="2800" dirty="0" smtClean="0">
              <a:solidFill>
                <a:schemeClr val="accent4"/>
              </a:solidFill>
            </a:endParaRPr>
          </a:p>
          <a:p>
            <a:pPr algn="ctr"/>
            <a:r>
              <a:rPr lang="ja-JP" altLang="en-US" sz="2800" dirty="0" smtClean="0">
                <a:solidFill>
                  <a:schemeClr val="accent4"/>
                </a:solidFill>
              </a:rPr>
              <a:t>スイミング　のこと！</a:t>
            </a:r>
            <a:endParaRPr kumimoji="1" lang="ja-JP" altLang="en-US" sz="28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/>
        </p:nvSpPr>
        <p:spPr>
          <a:xfrm>
            <a:off x="1043608" y="1196752"/>
            <a:ext cx="7056784" cy="316835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403648" y="1412776"/>
            <a:ext cx="6335713" cy="7080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子どもに口頭で文を作らせる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403648" y="2420888"/>
            <a:ext cx="633638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指導者が</a:t>
            </a:r>
            <a:r>
              <a:rPr lang="en-US" altLang="ja-JP" sz="4000" kern="0" dirty="0">
                <a:ea typeface="ＭＳ Ｐゴシック" panose="020B0600070205080204" pitchFamily="50" charset="-128"/>
              </a:rPr>
              <a:t>PC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に文を入力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する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403648" y="3429000"/>
            <a:ext cx="6336704" cy="7080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作成した文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を子どもが読む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339752" y="260648"/>
            <a:ext cx="4392488" cy="707886"/>
          </a:xfrm>
          <a:prstGeom prst="rect">
            <a:avLst/>
          </a:prstGeom>
          <a:solidFill>
            <a:schemeClr val="accent3"/>
          </a:solidFill>
          <a:ln w="28575">
            <a:solidFill>
              <a:srgbClr val="C00000"/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口頭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作文の進め方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4427984" y="2132856"/>
            <a:ext cx="360040" cy="288032"/>
          </a:xfrm>
          <a:prstGeom prst="downArrow">
            <a:avLst/>
          </a:prstGeom>
          <a:solidFill>
            <a:schemeClr val="accent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下矢印 18"/>
          <p:cNvSpPr/>
          <p:nvPr/>
        </p:nvSpPr>
        <p:spPr>
          <a:xfrm>
            <a:off x="4427984" y="3140968"/>
            <a:ext cx="360040" cy="288032"/>
          </a:xfrm>
          <a:prstGeom prst="downArrow">
            <a:avLst/>
          </a:prstGeom>
          <a:solidFill>
            <a:schemeClr val="accent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232088" y="4498072"/>
            <a:ext cx="882047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solidFill>
                  <a:srgbClr val="C000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文は、指導者が援助しながら共同で作成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43840" y="5157192"/>
            <a:ext cx="890016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solidFill>
                  <a:srgbClr val="C000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話すテーマのみ、事前に考えてきてもらう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59080" y="5805264"/>
            <a:ext cx="86334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solidFill>
                  <a:srgbClr val="C000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おしゃべりではなく、“語り”として話す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 animBg="1"/>
      <p:bldP spid="6" grpId="0" animBg="1"/>
      <p:bldP spid="7" grpId="0" animBg="1"/>
      <p:bldP spid="18" grpId="0" animBg="1"/>
      <p:bldP spid="19" grpId="0" animBg="1"/>
      <p:bldP spid="25" grpId="0" animBg="1"/>
      <p:bldP spid="27" grpId="0" animBg="1"/>
      <p:bldP spid="28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979712" y="5373216"/>
            <a:ext cx="5400675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　＊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平日モード・休日モード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051720" y="260648"/>
            <a:ext cx="5544616" cy="707886"/>
          </a:xfrm>
          <a:prstGeom prst="rect">
            <a:avLst/>
          </a:prstGeom>
          <a:solidFill>
            <a:schemeClr val="accent3"/>
          </a:solidFill>
          <a:ln w="28575">
            <a:solidFill>
              <a:srgbClr val="C00000"/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口頭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作文のテーマ・内容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7584" y="1412776"/>
            <a:ext cx="7776864" cy="707886"/>
          </a:xfrm>
          <a:prstGeom prst="rect">
            <a:avLst/>
          </a:prstGeom>
          <a:solidFill>
            <a:srgbClr val="CC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基本的には子ども</a:t>
            </a:r>
            <a:r>
              <a:rPr lang="ja-JP" altLang="en-US" sz="4000" dirty="0" smtClean="0"/>
              <a:t>が自由に決める</a:t>
            </a:r>
            <a:endParaRPr kumimoji="1" lang="ja-JP" altLang="en-US" sz="4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251520" y="2348880"/>
            <a:ext cx="8604448" cy="707886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ただ、子どもの話す力が未熟な場合は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67544" y="3068960"/>
            <a:ext cx="8352928" cy="1323439"/>
          </a:xfrm>
          <a:prstGeom prst="rect">
            <a:avLst/>
          </a:prstGeom>
          <a:solidFill>
            <a:srgbClr val="FFFFCC"/>
          </a:solidFill>
          <a:ln w="28575"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その日の出来事などを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　定型的な枠組みで話をしてもらう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27784" y="4509120"/>
            <a:ext cx="4248472" cy="707886"/>
          </a:xfrm>
          <a:prstGeom prst="rect">
            <a:avLst/>
          </a:prstGeom>
          <a:solidFill>
            <a:srgbClr val="FFE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　　</a:t>
            </a:r>
            <a:r>
              <a:rPr kumimoji="1" lang="ja-JP" altLang="en-US" sz="4000" dirty="0" smtClean="0"/>
              <a:t>「きょうのこと」</a:t>
            </a: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3" grpId="0" animBg="1"/>
      <p:bldP spid="14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5000"/>
          </a:blip>
          <a:srcRect/>
          <a:stretch>
            <a:fillRect/>
          </a:stretch>
        </p:blipFill>
        <p:spPr bwMode="auto">
          <a:xfrm>
            <a:off x="251520" y="1124744"/>
            <a:ext cx="4176464" cy="54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contrast="5000"/>
          </a:blip>
          <a:srcRect/>
          <a:stretch>
            <a:fillRect/>
          </a:stretch>
        </p:blipFill>
        <p:spPr bwMode="auto">
          <a:xfrm>
            <a:off x="4644008" y="1124744"/>
            <a:ext cx="4248472" cy="54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正方形/長方形 5"/>
          <p:cNvSpPr/>
          <p:nvPr/>
        </p:nvSpPr>
        <p:spPr>
          <a:xfrm>
            <a:off x="1763688" y="260648"/>
            <a:ext cx="5760640" cy="64633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その日の出来事の定型報告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51520" y="332656"/>
            <a:ext cx="8604448" cy="646331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また、特定のテーマ・出来事の場合は　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9512" y="1052736"/>
            <a:ext cx="8640960" cy="1323439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r>
              <a:rPr lang="ja-JP" altLang="en-US" sz="4000" kern="0" dirty="0" smtClean="0">
                <a:ea typeface="ＭＳ Ｐゴシック" panose="020B0600070205080204" pitchFamily="50" charset="-128"/>
              </a:rPr>
              <a:t>まず、「いつ・どこ・だれ・なに」を使って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　　全体の概要を伝える練習をする</a:t>
            </a:r>
            <a:endParaRPr kumimoji="1" lang="ja-JP" altLang="en-US" sz="4000" dirty="0"/>
          </a:p>
        </p:txBody>
      </p:sp>
      <p:sp>
        <p:nvSpPr>
          <p:cNvPr id="6" name="正方形/長方形 5"/>
          <p:cNvSpPr/>
          <p:nvPr/>
        </p:nvSpPr>
        <p:spPr>
          <a:xfrm>
            <a:off x="611560" y="2492896"/>
            <a:ext cx="8064500" cy="4031873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solidFill>
                  <a:schemeClr val="accent4"/>
                </a:solidFill>
                <a:ea typeface="ＭＳ Ｐゴシック" panose="020B0600070205080204" pitchFamily="50" charset="-128"/>
              </a:rPr>
              <a:t>「クイズ集会のこと」</a:t>
            </a:r>
            <a:endParaRPr lang="en-US" altLang="ja-JP" sz="4000" kern="0" dirty="0">
              <a:solidFill>
                <a:schemeClr val="accent4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endParaRPr lang="en-US" altLang="ja-JP" sz="1600" kern="0" dirty="0">
              <a:solidFill>
                <a:schemeClr val="accent4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solidFill>
                  <a:schemeClr val="accent4"/>
                </a:solidFill>
                <a:ea typeface="ＭＳ Ｐゴシック" panose="020B0600070205080204" pitchFamily="50" charset="-128"/>
              </a:rPr>
              <a:t>２月１５日の木曜日に、体育館で、</a:t>
            </a:r>
            <a:endParaRPr lang="en-US" altLang="ja-JP" sz="4000" kern="0" dirty="0">
              <a:solidFill>
                <a:schemeClr val="accent4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solidFill>
                  <a:schemeClr val="accent4"/>
                </a:solidFill>
                <a:ea typeface="ＭＳ Ｐゴシック" panose="020B0600070205080204" pitchFamily="50" charset="-128"/>
              </a:rPr>
              <a:t>ゲーム集会がありました。</a:t>
            </a:r>
            <a:endParaRPr lang="en-US" altLang="ja-JP" sz="4000" kern="0" dirty="0">
              <a:solidFill>
                <a:schemeClr val="accent4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solidFill>
                  <a:schemeClr val="accent4"/>
                </a:solidFill>
                <a:ea typeface="ＭＳ Ｐゴシック" panose="020B0600070205080204" pitchFamily="50" charset="-128"/>
              </a:rPr>
              <a:t>クイズをしました。３年２組が、</a:t>
            </a:r>
            <a:r>
              <a:rPr lang="ja-JP" altLang="en-US" sz="4000" kern="0" dirty="0" err="1">
                <a:solidFill>
                  <a:schemeClr val="accent4"/>
                </a:solidFill>
                <a:ea typeface="ＭＳ Ｐゴシック" panose="020B0600070205080204" pitchFamily="50" charset="-128"/>
              </a:rPr>
              <a:t>ゆうしょうしました。</a:t>
            </a:r>
            <a:r>
              <a:rPr lang="ja-JP" altLang="en-US" sz="4000" kern="0" dirty="0">
                <a:solidFill>
                  <a:schemeClr val="accent4"/>
                </a:solidFill>
                <a:ea typeface="ＭＳ Ｐゴシック" panose="020B0600070205080204" pitchFamily="50" charset="-128"/>
              </a:rPr>
              <a:t>ぼくたちの３年１組は、３位でした。</a:t>
            </a:r>
            <a:endParaRPr lang="en-US" altLang="ja-JP" sz="4000" kern="0" dirty="0">
              <a:solidFill>
                <a:schemeClr val="accent4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39750" y="188913"/>
            <a:ext cx="8135938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　　異なる経験を、最初から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　　　　　どれも上手に語ることはできない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84213" y="1557338"/>
            <a:ext cx="8135937" cy="120015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　これなら語れる、という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　　　　　　パターンを増やすことが大切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83568" y="2924944"/>
            <a:ext cx="8136706" cy="1200329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運動会パターン・病気パターン・試合パターン・遠足パターン・・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・</a:t>
            </a:r>
            <a:r>
              <a:rPr lang="en-US" altLang="ja-JP" sz="3600" kern="0" dirty="0" smtClean="0">
                <a:ea typeface="ＭＳ Ｐゴシック" panose="020B0600070205080204" pitchFamily="50" charset="-128"/>
              </a:rPr>
              <a:t>e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ｔｃ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．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11188" y="4292600"/>
            <a:ext cx="8137525" cy="230822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５月２８日に、野球の試合がありました。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ぼくたち小岩スターズは、葛飾ナインズと対戦しました。僕は、ライトで８番で出場しました。試合は４対２で小岩スターズが・・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755576" y="2204864"/>
            <a:ext cx="576064" cy="595709"/>
            <a:chOff x="827088" y="4344988"/>
            <a:chExt cx="1512887" cy="1747837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827088" y="4508500"/>
              <a:ext cx="1512887" cy="1584325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1116013" y="5013325"/>
              <a:ext cx="360362" cy="360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1258888" y="5084763"/>
              <a:ext cx="144462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1547813" y="5373688"/>
              <a:ext cx="144462" cy="144462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1692275" y="5013325"/>
              <a:ext cx="360363" cy="360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1835150" y="5084763"/>
              <a:ext cx="144463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 rot="3425685">
              <a:off x="1254125" y="4200526"/>
              <a:ext cx="719137" cy="1008062"/>
            </a:xfrm>
            <a:custGeom>
              <a:avLst/>
              <a:gdLst>
                <a:gd name="T0" fmla="*/ 719137 w 500"/>
                <a:gd name="T1" fmla="*/ 84688 h 738"/>
                <a:gd name="T2" fmla="*/ 674551 w 500"/>
                <a:gd name="T3" fmla="*/ 42344 h 738"/>
                <a:gd name="T4" fmla="*/ 530723 w 500"/>
                <a:gd name="T5" fmla="*/ 0 h 738"/>
                <a:gd name="T6" fmla="*/ 310667 w 500"/>
                <a:gd name="T7" fmla="*/ 42344 h 738"/>
                <a:gd name="T8" fmla="*/ 299161 w 500"/>
                <a:gd name="T9" fmla="*/ 73761 h 738"/>
                <a:gd name="T10" fmla="*/ 353815 w 500"/>
                <a:gd name="T11" fmla="*/ 84688 h 738"/>
                <a:gd name="T12" fmla="*/ 287655 w 500"/>
                <a:gd name="T13" fmla="*/ 127032 h 738"/>
                <a:gd name="T14" fmla="*/ 254575 w 500"/>
                <a:gd name="T15" fmla="*/ 199427 h 738"/>
                <a:gd name="T16" fmla="*/ 221494 w 500"/>
                <a:gd name="T17" fmla="*/ 221282 h 738"/>
                <a:gd name="T18" fmla="*/ 155334 w 500"/>
                <a:gd name="T19" fmla="*/ 262260 h 738"/>
                <a:gd name="T20" fmla="*/ 44586 w 500"/>
                <a:gd name="T21" fmla="*/ 367437 h 738"/>
                <a:gd name="T22" fmla="*/ 0 w 500"/>
                <a:gd name="T23" fmla="*/ 483542 h 738"/>
                <a:gd name="T24" fmla="*/ 11506 w 500"/>
                <a:gd name="T25" fmla="*/ 609208 h 738"/>
                <a:gd name="T26" fmla="*/ 23012 w 500"/>
                <a:gd name="T27" fmla="*/ 923374 h 738"/>
                <a:gd name="T28" fmla="*/ 34519 w 500"/>
                <a:gd name="T29" fmla="*/ 986207 h 738"/>
                <a:gd name="T30" fmla="*/ 100679 w 500"/>
                <a:gd name="T31" fmla="*/ 1008062 h 7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0"/>
                <a:gd name="T49" fmla="*/ 0 h 738"/>
                <a:gd name="T50" fmla="*/ 500 w 500"/>
                <a:gd name="T51" fmla="*/ 738 h 7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0" h="738">
                  <a:moveTo>
                    <a:pt x="500" y="62"/>
                  </a:moveTo>
                  <a:cubicBezTo>
                    <a:pt x="489" y="52"/>
                    <a:pt x="482" y="39"/>
                    <a:pt x="469" y="31"/>
                  </a:cubicBezTo>
                  <a:cubicBezTo>
                    <a:pt x="441" y="14"/>
                    <a:pt x="401" y="8"/>
                    <a:pt x="369" y="0"/>
                  </a:cubicBezTo>
                  <a:cubicBezTo>
                    <a:pt x="311" y="6"/>
                    <a:pt x="270" y="15"/>
                    <a:pt x="216" y="31"/>
                  </a:cubicBezTo>
                  <a:cubicBezTo>
                    <a:pt x="213" y="39"/>
                    <a:pt x="202" y="48"/>
                    <a:pt x="208" y="54"/>
                  </a:cubicBezTo>
                  <a:cubicBezTo>
                    <a:pt x="217" y="63"/>
                    <a:pt x="249" y="49"/>
                    <a:pt x="246" y="62"/>
                  </a:cubicBezTo>
                  <a:cubicBezTo>
                    <a:pt x="242" y="80"/>
                    <a:pt x="200" y="93"/>
                    <a:pt x="200" y="93"/>
                  </a:cubicBezTo>
                  <a:cubicBezTo>
                    <a:pt x="227" y="132"/>
                    <a:pt x="221" y="136"/>
                    <a:pt x="177" y="146"/>
                  </a:cubicBezTo>
                  <a:cubicBezTo>
                    <a:pt x="169" y="151"/>
                    <a:pt x="163" y="159"/>
                    <a:pt x="154" y="162"/>
                  </a:cubicBezTo>
                  <a:cubicBezTo>
                    <a:pt x="95" y="180"/>
                    <a:pt x="93" y="148"/>
                    <a:pt x="108" y="192"/>
                  </a:cubicBezTo>
                  <a:cubicBezTo>
                    <a:pt x="88" y="225"/>
                    <a:pt x="63" y="248"/>
                    <a:pt x="31" y="269"/>
                  </a:cubicBezTo>
                  <a:cubicBezTo>
                    <a:pt x="21" y="301"/>
                    <a:pt x="24" y="330"/>
                    <a:pt x="0" y="354"/>
                  </a:cubicBezTo>
                  <a:cubicBezTo>
                    <a:pt x="32" y="384"/>
                    <a:pt x="21" y="407"/>
                    <a:pt x="8" y="446"/>
                  </a:cubicBezTo>
                  <a:cubicBezTo>
                    <a:pt x="11" y="523"/>
                    <a:pt x="12" y="599"/>
                    <a:pt x="16" y="676"/>
                  </a:cubicBezTo>
                  <a:cubicBezTo>
                    <a:pt x="17" y="692"/>
                    <a:pt x="14" y="710"/>
                    <a:pt x="24" y="722"/>
                  </a:cubicBezTo>
                  <a:cubicBezTo>
                    <a:pt x="35" y="734"/>
                    <a:pt x="70" y="738"/>
                    <a:pt x="70" y="73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187450" y="5734050"/>
              <a:ext cx="792163" cy="142875"/>
            </a:xfrm>
            <a:custGeom>
              <a:avLst/>
              <a:gdLst>
                <a:gd name="T0" fmla="*/ 0 w 499"/>
                <a:gd name="T1" fmla="*/ 0 h 1"/>
                <a:gd name="T2" fmla="*/ 792163 w 499"/>
                <a:gd name="T3" fmla="*/ 0 h 1"/>
                <a:gd name="T4" fmla="*/ 0 60000 65536"/>
                <a:gd name="T5" fmla="*/ 0 60000 65536"/>
                <a:gd name="T6" fmla="*/ 0 w 499"/>
                <a:gd name="T7" fmla="*/ 0 h 1"/>
                <a:gd name="T8" fmla="*/ 499 w 49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9" h="1">
                  <a:moveTo>
                    <a:pt x="0" y="0"/>
                  </a:moveTo>
                  <a:cubicBezTo>
                    <a:pt x="208" y="0"/>
                    <a:pt x="416" y="0"/>
                    <a:pt x="49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1259632" y="2276872"/>
            <a:ext cx="936104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よし！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/>
          <p:cNvPicPr>
            <a:picLocks noChangeAspect="1" noChangeArrowheads="1"/>
          </p:cNvPicPr>
          <p:nvPr/>
        </p:nvPicPr>
        <p:blipFill>
          <a:blip r:embed="rId2" cstate="print">
            <a:lum contrast="4000"/>
          </a:blip>
          <a:srcRect/>
          <a:stretch>
            <a:fillRect/>
          </a:stretch>
        </p:blipFill>
        <p:spPr bwMode="auto">
          <a:xfrm>
            <a:off x="530225" y="1069975"/>
            <a:ext cx="4608513" cy="562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5" name="直線矢印コネクタ 4"/>
          <p:cNvCxnSpPr/>
          <p:nvPr/>
        </p:nvCxnSpPr>
        <p:spPr>
          <a:xfrm flipV="1">
            <a:off x="4140200" y="1628775"/>
            <a:ext cx="2016125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0" name="テキスト ボックス 6"/>
          <p:cNvSpPr txBox="1">
            <a:spLocks noChangeArrowheads="1"/>
          </p:cNvSpPr>
          <p:nvPr/>
        </p:nvSpPr>
        <p:spPr bwMode="auto">
          <a:xfrm>
            <a:off x="6011863" y="1412875"/>
            <a:ext cx="2232025" cy="5238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800"/>
              <a:t>スライド部分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35600" y="1916113"/>
            <a:ext cx="3529013" cy="2308324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2800" dirty="0"/>
              <a:t>おもに</a:t>
            </a:r>
            <a:r>
              <a:rPr lang="ja-JP" altLang="en-US" sz="2800" dirty="0">
                <a:solidFill>
                  <a:schemeClr val="tx2"/>
                </a:solidFill>
              </a:rPr>
              <a:t>、子どもによる</a:t>
            </a:r>
            <a:endParaRPr lang="en-US" altLang="ja-JP" sz="28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ja-JP" altLang="en-US" sz="2800" dirty="0" smtClean="0">
                <a:solidFill>
                  <a:schemeClr val="tx2"/>
                </a:solidFill>
              </a:rPr>
              <a:t>　表出活動を</a:t>
            </a:r>
            <a:r>
              <a:rPr lang="ja-JP" altLang="en-US" sz="2800" dirty="0">
                <a:solidFill>
                  <a:schemeClr val="tx2"/>
                </a:solidFill>
              </a:rPr>
              <a:t>記載する</a:t>
            </a:r>
            <a:endParaRPr lang="en-US" altLang="ja-JP" sz="28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ja-JP" altLang="en-US" sz="3000" dirty="0">
                <a:solidFill>
                  <a:srgbClr val="FF9999"/>
                </a:solidFill>
              </a:rPr>
              <a:t>●</a:t>
            </a:r>
            <a:r>
              <a:rPr lang="ja-JP" altLang="en-US" sz="3000" dirty="0">
                <a:solidFill>
                  <a:schemeClr val="tx2"/>
                </a:solidFill>
              </a:rPr>
              <a:t>口頭作文</a:t>
            </a:r>
            <a:endParaRPr lang="en-US" altLang="ja-JP" sz="30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ja-JP" altLang="en-US" sz="3000" dirty="0">
                <a:solidFill>
                  <a:srgbClr val="FF9999"/>
                </a:solidFill>
              </a:rPr>
              <a:t>●</a:t>
            </a:r>
            <a:r>
              <a:rPr lang="ja-JP" altLang="en-US" sz="3000" dirty="0">
                <a:solidFill>
                  <a:schemeClr val="tx2"/>
                </a:solidFill>
              </a:rPr>
              <a:t>１０秒映画の説明</a:t>
            </a:r>
            <a:endParaRPr lang="en-US" altLang="ja-JP" sz="30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ja-JP" altLang="en-US" sz="2800" dirty="0">
                <a:solidFill>
                  <a:schemeClr val="tx2"/>
                </a:solidFill>
              </a:rPr>
              <a:t>　　　　　　　　　　　など</a:t>
            </a:r>
            <a:endParaRPr lang="ja-JP" altLang="en-US" dirty="0"/>
          </a:p>
        </p:txBody>
      </p:sp>
      <p:sp>
        <p:nvSpPr>
          <p:cNvPr id="14342" name="テキスト ボックス 11"/>
          <p:cNvSpPr txBox="1">
            <a:spLocks noChangeArrowheads="1"/>
          </p:cNvSpPr>
          <p:nvPr/>
        </p:nvSpPr>
        <p:spPr bwMode="auto">
          <a:xfrm>
            <a:off x="6227763" y="4437112"/>
            <a:ext cx="1800621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2800"/>
              <a:t>ノート部分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46360" y="5013325"/>
            <a:ext cx="3851920" cy="1384995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800" dirty="0"/>
              <a:t>その日の指導記録</a:t>
            </a:r>
            <a:r>
              <a:rPr lang="ja-JP" altLang="en-US" sz="2800" dirty="0" smtClean="0"/>
              <a:t>や</a:t>
            </a:r>
            <a:endParaRPr lang="en-US" altLang="ja-JP" sz="2800" dirty="0" smtClean="0"/>
          </a:p>
          <a:p>
            <a:pPr>
              <a:defRPr/>
            </a:pPr>
            <a:r>
              <a:rPr lang="ja-JP" altLang="en-US" sz="2800" dirty="0" smtClean="0"/>
              <a:t>ホームワーク、インフォメーション</a:t>
            </a:r>
            <a:r>
              <a:rPr lang="ja-JP" altLang="en-US" sz="2800" dirty="0"/>
              <a:t>などを記載する</a:t>
            </a:r>
            <a:endParaRPr lang="ja-JP" altLang="en-US" dirty="0"/>
          </a:p>
        </p:txBody>
      </p:sp>
      <p:cxnSp>
        <p:nvCxnSpPr>
          <p:cNvPr id="14" name="直線矢印コネクタ 13"/>
          <p:cNvCxnSpPr>
            <a:endCxn id="14342" idx="1"/>
          </p:cNvCxnSpPr>
          <p:nvPr/>
        </p:nvCxnSpPr>
        <p:spPr>
          <a:xfrm flipV="1">
            <a:off x="4643438" y="4698722"/>
            <a:ext cx="1584325" cy="98704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テキスト ボックス 3"/>
          <p:cNvSpPr txBox="1">
            <a:spLocks noChangeArrowheads="1"/>
          </p:cNvSpPr>
          <p:nvPr/>
        </p:nvSpPr>
        <p:spPr bwMode="auto">
          <a:xfrm>
            <a:off x="611188" y="200025"/>
            <a:ext cx="8208962" cy="708025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4000"/>
              <a:t>PP</a:t>
            </a:r>
            <a:r>
              <a:rPr lang="ja-JP" altLang="en-US" sz="4000"/>
              <a:t>による指導録サンプル：ノート部分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  <p:bldP spid="10" grpId="0" animBg="1"/>
      <p:bldP spid="14342" grpId="0" animBg="1"/>
      <p:bldP spid="1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684213" y="260350"/>
            <a:ext cx="7704137" cy="830263"/>
          </a:xfrm>
          <a:prstGeom prst="rect">
            <a:avLst/>
          </a:prstGeom>
          <a:solidFill>
            <a:srgbClr val="FFCCFF"/>
          </a:solidFill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　　　口頭作文のポイント</a:t>
            </a:r>
            <a:endParaRPr lang="en-US" altLang="ja-JP" sz="48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91680" y="1628775"/>
            <a:ext cx="410445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solidFill>
                  <a:srgbClr val="FFCC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400" kern="0" dirty="0">
                <a:ea typeface="ＭＳ Ｐゴシック" panose="020B0600070205080204" pitchFamily="50" charset="-128"/>
              </a:rPr>
              <a:t>指導者の援助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691680" y="2780928"/>
            <a:ext cx="453695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solidFill>
                  <a:srgbClr val="FFCC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400" kern="0" dirty="0">
                <a:ea typeface="ＭＳ Ｐゴシック" panose="020B0600070205080204" pitchFamily="50" charset="-128"/>
              </a:rPr>
              <a:t>作文の推敲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691680" y="3933056"/>
            <a:ext cx="698544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solidFill>
                  <a:srgbClr val="FFCC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400" kern="0" dirty="0">
                <a:ea typeface="ＭＳ Ｐゴシック" panose="020B0600070205080204" pitchFamily="50" charset="-128"/>
              </a:rPr>
              <a:t>作文についての質問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691680" y="5013176"/>
            <a:ext cx="698544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solidFill>
                  <a:srgbClr val="FFCC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400" kern="0" dirty="0" smtClean="0">
                <a:ea typeface="ＭＳ Ｐゴシック" panose="020B0600070205080204" pitchFamily="50" charset="-128"/>
              </a:rPr>
              <a:t>作文を音読する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268538" y="260649"/>
            <a:ext cx="467995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solidFill>
                  <a:srgbClr val="FFCC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800" kern="0" dirty="0">
                <a:ea typeface="ＭＳ Ｐゴシック" panose="020B0600070205080204" pitchFamily="50" charset="-128"/>
              </a:rPr>
              <a:t>指導者の援助</a:t>
            </a:r>
            <a:endParaRPr lang="en-US" altLang="ja-JP" sz="4800" kern="0" dirty="0">
              <a:ea typeface="ＭＳ Ｐゴシック" panose="020B0600070205080204" pitchFamily="50" charset="-128"/>
            </a:endParaRPr>
          </a:p>
        </p:txBody>
      </p:sp>
      <p:grpSp>
        <p:nvGrpSpPr>
          <p:cNvPr id="2" name="グループ化 33"/>
          <p:cNvGrpSpPr>
            <a:grpSpLocks/>
          </p:cNvGrpSpPr>
          <p:nvPr/>
        </p:nvGrpSpPr>
        <p:grpSpPr bwMode="auto">
          <a:xfrm>
            <a:off x="7884368" y="2636912"/>
            <a:ext cx="576064" cy="792088"/>
            <a:chOff x="7523163" y="1144571"/>
            <a:chExt cx="1225550" cy="2376487"/>
          </a:xfrm>
        </p:grpSpPr>
        <p:sp>
          <p:nvSpPr>
            <p:cNvPr id="150536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0537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0538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0539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0540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0541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0542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9" name="正方形/長方形 28"/>
          <p:cNvSpPr/>
          <p:nvPr/>
        </p:nvSpPr>
        <p:spPr>
          <a:xfrm>
            <a:off x="683568" y="1196752"/>
            <a:ext cx="8064251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テーマについて、必要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と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思われる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　情報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を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問い、文章に入れさせる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30" name="四角形吹き出し 29"/>
          <p:cNvSpPr/>
          <p:nvPr/>
        </p:nvSpPr>
        <p:spPr>
          <a:xfrm>
            <a:off x="4644008" y="2780928"/>
            <a:ext cx="2881312" cy="576262"/>
          </a:xfrm>
          <a:prstGeom prst="wedgeRectCallout">
            <a:avLst>
              <a:gd name="adj1" fmla="val 59810"/>
              <a:gd name="adj2" fmla="val 24625"/>
            </a:avLst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いつ、行ったの？</a:t>
            </a:r>
          </a:p>
        </p:txBody>
      </p:sp>
      <p:sp>
        <p:nvSpPr>
          <p:cNvPr id="31" name="四角形吹き出し 30"/>
          <p:cNvSpPr/>
          <p:nvPr/>
        </p:nvSpPr>
        <p:spPr>
          <a:xfrm>
            <a:off x="1331640" y="2780928"/>
            <a:ext cx="2881312" cy="576262"/>
          </a:xfrm>
          <a:prstGeom prst="wedgeRectCallout">
            <a:avLst>
              <a:gd name="adj1" fmla="val 60339"/>
              <a:gd name="adj2" fmla="val 24616"/>
            </a:avLst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誰と、行ったの？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11560" y="3501008"/>
            <a:ext cx="8208912" cy="1200329"/>
          </a:xfrm>
          <a:prstGeom prst="rect">
            <a:avLst/>
          </a:prstGeom>
          <a:solidFill>
            <a:srgbClr val="CCFFFF"/>
          </a:solidFill>
          <a:ln>
            <a:noFill/>
            <a:prstDash val="sysDash"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　とく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に、５Ｗ１Ｈのような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、話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の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骨子</a:t>
            </a:r>
            <a:endParaRPr lang="en-US" altLang="ja-JP" sz="36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　　　　　と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なる部分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の想起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・言語化を促す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3568" y="4869160"/>
            <a:ext cx="8136904" cy="707886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/>
              <a:t>　ことばや文法の修正を行う</a:t>
            </a:r>
            <a:endParaRPr kumimoji="1" lang="ja-JP" altLang="en-US" sz="4000" dirty="0"/>
          </a:p>
        </p:txBody>
      </p:sp>
      <p:grpSp>
        <p:nvGrpSpPr>
          <p:cNvPr id="16" name="グループ化 33"/>
          <p:cNvGrpSpPr>
            <a:grpSpLocks/>
          </p:cNvGrpSpPr>
          <p:nvPr/>
        </p:nvGrpSpPr>
        <p:grpSpPr bwMode="auto">
          <a:xfrm>
            <a:off x="7956376" y="5517232"/>
            <a:ext cx="576064" cy="792088"/>
            <a:chOff x="7523163" y="1144571"/>
            <a:chExt cx="1225550" cy="2376487"/>
          </a:xfrm>
        </p:grpSpPr>
        <p:sp>
          <p:nvSpPr>
            <p:cNvPr id="17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8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9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0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1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3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4" name="四角形吹き出し 23"/>
          <p:cNvSpPr/>
          <p:nvPr/>
        </p:nvSpPr>
        <p:spPr>
          <a:xfrm>
            <a:off x="1475656" y="5733256"/>
            <a:ext cx="6192688" cy="576262"/>
          </a:xfrm>
          <a:prstGeom prst="wedgeRectCallout">
            <a:avLst>
              <a:gd name="adj1" fmla="val 55009"/>
              <a:gd name="adj2" fmla="val 14047"/>
            </a:avLst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2800" dirty="0" smtClean="0">
                <a:solidFill>
                  <a:schemeClr val="accent4"/>
                </a:solidFill>
              </a:rPr>
              <a:t>そこは、楽しい、じゃなくて、楽しみ、だな</a:t>
            </a:r>
            <a:endParaRPr lang="ja-JP" altLang="en-US" sz="28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3" grpId="0" animBg="1"/>
      <p:bldP spid="15" grpId="0" animBg="1"/>
      <p:bldP spid="24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411413" y="188913"/>
            <a:ext cx="4752975" cy="8636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solidFill>
                  <a:srgbClr val="FFCC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800" kern="0" dirty="0">
                <a:ea typeface="ＭＳ Ｐゴシック" panose="020B0600070205080204" pitchFamily="50" charset="-128"/>
              </a:rPr>
              <a:t>作文の推敲</a:t>
            </a:r>
            <a:endParaRPr lang="en-US" altLang="ja-JP" sz="4800" kern="0" dirty="0">
              <a:ea typeface="ＭＳ Ｐゴシック" panose="020B0600070205080204" pitchFamily="50" charset="-128"/>
            </a:endParaRPr>
          </a:p>
        </p:txBody>
      </p:sp>
      <p:grpSp>
        <p:nvGrpSpPr>
          <p:cNvPr id="2" name="グループ化 33"/>
          <p:cNvGrpSpPr>
            <a:grpSpLocks/>
          </p:cNvGrpSpPr>
          <p:nvPr/>
        </p:nvGrpSpPr>
        <p:grpSpPr bwMode="auto">
          <a:xfrm rot="21446764">
            <a:off x="6467698" y="2724989"/>
            <a:ext cx="745106" cy="1070977"/>
            <a:chOff x="7523163" y="1144571"/>
            <a:chExt cx="1225550" cy="2376487"/>
          </a:xfrm>
        </p:grpSpPr>
        <p:sp>
          <p:nvSpPr>
            <p:cNvPr id="151568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1569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1570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1571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1572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1573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1574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467544" y="1124744"/>
            <a:ext cx="8208267" cy="1323439"/>
          </a:xfrm>
          <a:prstGeom prst="rect">
            <a:avLst/>
          </a:prstGeom>
          <a:solidFill>
            <a:srgbClr val="FFE7FF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できた作文に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、変更・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修正や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　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追加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・削除がないかを点検させる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17" name="四角形吹き出し 16"/>
          <p:cNvSpPr/>
          <p:nvPr/>
        </p:nvSpPr>
        <p:spPr>
          <a:xfrm>
            <a:off x="3059832" y="2636912"/>
            <a:ext cx="2881312" cy="576262"/>
          </a:xfrm>
          <a:prstGeom prst="wedgeRectCallout">
            <a:avLst>
              <a:gd name="adj1" fmla="val 66157"/>
              <a:gd name="adj2" fmla="val 37848"/>
            </a:avLst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これで合ってる？</a:t>
            </a:r>
          </a:p>
        </p:txBody>
      </p:sp>
      <p:sp>
        <p:nvSpPr>
          <p:cNvPr id="18" name="四角形吹き出し 17"/>
          <p:cNvSpPr/>
          <p:nvPr/>
        </p:nvSpPr>
        <p:spPr>
          <a:xfrm>
            <a:off x="3059832" y="3284984"/>
            <a:ext cx="2881312" cy="576262"/>
          </a:xfrm>
          <a:prstGeom prst="wedgeRectCallout">
            <a:avLst>
              <a:gd name="adj1" fmla="val 66157"/>
              <a:gd name="adj2" fmla="val 11393"/>
            </a:avLst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もう他にない？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79512" y="4293096"/>
            <a:ext cx="8748712" cy="70802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  <a:prstDash val="sysDash"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推敲というプロセスの存在に気づかせる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31" name="四角形吹き出し 30"/>
          <p:cNvSpPr/>
          <p:nvPr/>
        </p:nvSpPr>
        <p:spPr>
          <a:xfrm>
            <a:off x="2771800" y="5157192"/>
            <a:ext cx="5328592" cy="576262"/>
          </a:xfrm>
          <a:prstGeom prst="wedgeRectCallout">
            <a:avLst>
              <a:gd name="adj1" fmla="val -56193"/>
              <a:gd name="adj2" fmla="val 24623"/>
            </a:avLst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あ、やっぱり、「３組の</a:t>
            </a:r>
            <a:r>
              <a:rPr lang="ja-JP" altLang="en-US" sz="2800" dirty="0" smtClean="0">
                <a:solidFill>
                  <a:schemeClr val="accent4"/>
                </a:solidFill>
              </a:rPr>
              <a:t>」を入れて</a:t>
            </a:r>
            <a:r>
              <a:rPr lang="ja-JP" altLang="en-US" sz="2800" dirty="0">
                <a:solidFill>
                  <a:schemeClr val="accent4"/>
                </a:solidFill>
              </a:rPr>
              <a:t>！</a:t>
            </a:r>
          </a:p>
        </p:txBody>
      </p:sp>
      <p:sp>
        <p:nvSpPr>
          <p:cNvPr id="23" name="下矢印 22"/>
          <p:cNvSpPr/>
          <p:nvPr/>
        </p:nvSpPr>
        <p:spPr>
          <a:xfrm>
            <a:off x="4211960" y="3933056"/>
            <a:ext cx="720080" cy="28803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03648" y="5877272"/>
            <a:ext cx="6768752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rgbClr val="FF0000"/>
                </a:solidFill>
              </a:rPr>
              <a:t>！</a:t>
            </a:r>
            <a:r>
              <a:rPr kumimoji="1" lang="ja-JP" altLang="en-US" sz="2800" dirty="0" smtClean="0"/>
              <a:t>電子機器は、文の修正が行いやすく便利</a:t>
            </a:r>
            <a:endParaRPr kumimoji="1" lang="ja-JP" altLang="en-US" sz="2800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1614974" y="5129967"/>
            <a:ext cx="868406" cy="774530"/>
            <a:chOff x="1614974" y="5129967"/>
            <a:chExt cx="868406" cy="774530"/>
          </a:xfrm>
        </p:grpSpPr>
        <p:grpSp>
          <p:nvGrpSpPr>
            <p:cNvPr id="3" name="グループ化 22"/>
            <p:cNvGrpSpPr>
              <a:grpSpLocks/>
            </p:cNvGrpSpPr>
            <p:nvPr/>
          </p:nvGrpSpPr>
          <p:grpSpPr bwMode="auto">
            <a:xfrm rot="1098478">
              <a:off x="1614974" y="5129967"/>
              <a:ext cx="868406" cy="774530"/>
              <a:chOff x="3419475" y="5157788"/>
              <a:chExt cx="1512888" cy="1439862"/>
            </a:xfrm>
          </p:grpSpPr>
          <p:sp>
            <p:nvSpPr>
              <p:cNvPr id="151562" name="Oval 8"/>
              <p:cNvSpPr>
                <a:spLocks noChangeArrowheads="1"/>
              </p:cNvSpPr>
              <p:nvPr/>
            </p:nvSpPr>
            <p:spPr bwMode="auto">
              <a:xfrm>
                <a:off x="3492500" y="5229225"/>
                <a:ext cx="1368425" cy="136842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51563" name="Oval 9"/>
              <p:cNvSpPr>
                <a:spLocks noChangeArrowheads="1"/>
              </p:cNvSpPr>
              <p:nvPr/>
            </p:nvSpPr>
            <p:spPr bwMode="auto">
              <a:xfrm>
                <a:off x="4284663" y="5516563"/>
                <a:ext cx="215900" cy="21748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51564" name="Oval 10"/>
              <p:cNvSpPr>
                <a:spLocks noChangeArrowheads="1"/>
              </p:cNvSpPr>
              <p:nvPr/>
            </p:nvSpPr>
            <p:spPr bwMode="auto">
              <a:xfrm>
                <a:off x="4356100" y="5516563"/>
                <a:ext cx="144463" cy="1444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51565" name="Oval 11"/>
              <p:cNvSpPr>
                <a:spLocks noChangeArrowheads="1"/>
              </p:cNvSpPr>
              <p:nvPr/>
            </p:nvSpPr>
            <p:spPr bwMode="auto">
              <a:xfrm>
                <a:off x="4787900" y="5661025"/>
                <a:ext cx="144463" cy="14446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51567" name="Freeform 15"/>
              <p:cNvSpPr>
                <a:spLocks/>
              </p:cNvSpPr>
              <p:nvPr/>
            </p:nvSpPr>
            <p:spPr bwMode="auto">
              <a:xfrm>
                <a:off x="3419475" y="5157788"/>
                <a:ext cx="792163" cy="846137"/>
              </a:xfrm>
              <a:custGeom>
                <a:avLst/>
                <a:gdLst>
                  <a:gd name="T0" fmla="*/ 2147483647 w 436"/>
                  <a:gd name="T1" fmla="*/ 2147483647 h 488"/>
                  <a:gd name="T2" fmla="*/ 2147483647 w 436"/>
                  <a:gd name="T3" fmla="*/ 2147483647 h 488"/>
                  <a:gd name="T4" fmla="*/ 2147483647 w 436"/>
                  <a:gd name="T5" fmla="*/ 2147483647 h 488"/>
                  <a:gd name="T6" fmla="*/ 2147483647 w 436"/>
                  <a:gd name="T7" fmla="*/ 2147483647 h 488"/>
                  <a:gd name="T8" fmla="*/ 2147483647 w 436"/>
                  <a:gd name="T9" fmla="*/ 2147483647 h 488"/>
                  <a:gd name="T10" fmla="*/ 2147483647 w 436"/>
                  <a:gd name="T11" fmla="*/ 2147483647 h 488"/>
                  <a:gd name="T12" fmla="*/ 2147483647 w 436"/>
                  <a:gd name="T13" fmla="*/ 2147483647 h 488"/>
                  <a:gd name="T14" fmla="*/ 2147483647 w 436"/>
                  <a:gd name="T15" fmla="*/ 2147483647 h 488"/>
                  <a:gd name="T16" fmla="*/ 2147483647 w 436"/>
                  <a:gd name="T17" fmla="*/ 2147483647 h 488"/>
                  <a:gd name="T18" fmla="*/ 2147483647 w 436"/>
                  <a:gd name="T19" fmla="*/ 2147483647 h 488"/>
                  <a:gd name="T20" fmla="*/ 2147483647 w 436"/>
                  <a:gd name="T21" fmla="*/ 2147483647 h 488"/>
                  <a:gd name="T22" fmla="*/ 2147483647 w 436"/>
                  <a:gd name="T23" fmla="*/ 2147483647 h 488"/>
                  <a:gd name="T24" fmla="*/ 2147483647 w 436"/>
                  <a:gd name="T25" fmla="*/ 2147483647 h 488"/>
                  <a:gd name="T26" fmla="*/ 2147483647 w 436"/>
                  <a:gd name="T27" fmla="*/ 2147483647 h 488"/>
                  <a:gd name="T28" fmla="*/ 2147483647 w 436"/>
                  <a:gd name="T29" fmla="*/ 2147483647 h 488"/>
                  <a:gd name="T30" fmla="*/ 2147483647 w 436"/>
                  <a:gd name="T31" fmla="*/ 2147483647 h 488"/>
                  <a:gd name="T32" fmla="*/ 2147483647 w 436"/>
                  <a:gd name="T33" fmla="*/ 2147483647 h 488"/>
                  <a:gd name="T34" fmla="*/ 2147483647 w 436"/>
                  <a:gd name="T35" fmla="*/ 2147483647 h 48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36"/>
                  <a:gd name="T55" fmla="*/ 0 h 488"/>
                  <a:gd name="T56" fmla="*/ 436 w 436"/>
                  <a:gd name="T57" fmla="*/ 488 h 48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36" h="488">
                    <a:moveTo>
                      <a:pt x="436" y="48"/>
                    </a:moveTo>
                    <a:cubicBezTo>
                      <a:pt x="416" y="127"/>
                      <a:pt x="357" y="177"/>
                      <a:pt x="315" y="243"/>
                    </a:cubicBezTo>
                    <a:cubicBezTo>
                      <a:pt x="312" y="232"/>
                      <a:pt x="316" y="217"/>
                      <a:pt x="307" y="210"/>
                    </a:cubicBezTo>
                    <a:cubicBezTo>
                      <a:pt x="302" y="206"/>
                      <a:pt x="252" y="240"/>
                      <a:pt x="242" y="243"/>
                    </a:cubicBezTo>
                    <a:cubicBezTo>
                      <a:pt x="210" y="289"/>
                      <a:pt x="210" y="312"/>
                      <a:pt x="161" y="324"/>
                    </a:cubicBezTo>
                    <a:cubicBezTo>
                      <a:pt x="142" y="342"/>
                      <a:pt x="130" y="362"/>
                      <a:pt x="112" y="381"/>
                    </a:cubicBezTo>
                    <a:cubicBezTo>
                      <a:pt x="101" y="426"/>
                      <a:pt x="86" y="470"/>
                      <a:pt x="39" y="486"/>
                    </a:cubicBezTo>
                    <a:cubicBezTo>
                      <a:pt x="36" y="478"/>
                      <a:pt x="39" y="464"/>
                      <a:pt x="31" y="462"/>
                    </a:cubicBezTo>
                    <a:cubicBezTo>
                      <a:pt x="21" y="460"/>
                      <a:pt x="7" y="488"/>
                      <a:pt x="6" y="478"/>
                    </a:cubicBezTo>
                    <a:cubicBezTo>
                      <a:pt x="0" y="432"/>
                      <a:pt x="11" y="386"/>
                      <a:pt x="15" y="340"/>
                    </a:cubicBezTo>
                    <a:cubicBezTo>
                      <a:pt x="20" y="280"/>
                      <a:pt x="20" y="296"/>
                      <a:pt x="55" y="243"/>
                    </a:cubicBezTo>
                    <a:cubicBezTo>
                      <a:pt x="60" y="235"/>
                      <a:pt x="71" y="218"/>
                      <a:pt x="71" y="218"/>
                    </a:cubicBezTo>
                    <a:cubicBezTo>
                      <a:pt x="88" y="150"/>
                      <a:pt x="63" y="211"/>
                      <a:pt x="104" y="178"/>
                    </a:cubicBezTo>
                    <a:cubicBezTo>
                      <a:pt x="112" y="172"/>
                      <a:pt x="114" y="161"/>
                      <a:pt x="120" y="153"/>
                    </a:cubicBezTo>
                    <a:cubicBezTo>
                      <a:pt x="143" y="125"/>
                      <a:pt x="145" y="129"/>
                      <a:pt x="177" y="113"/>
                    </a:cubicBezTo>
                    <a:cubicBezTo>
                      <a:pt x="187" y="82"/>
                      <a:pt x="194" y="74"/>
                      <a:pt x="225" y="64"/>
                    </a:cubicBezTo>
                    <a:cubicBezTo>
                      <a:pt x="291" y="0"/>
                      <a:pt x="285" y="25"/>
                      <a:pt x="412" y="32"/>
                    </a:cubicBezTo>
                    <a:cubicBezTo>
                      <a:pt x="430" y="59"/>
                      <a:pt x="421" y="63"/>
                      <a:pt x="436" y="48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6" name="Freeform 10"/>
            <p:cNvSpPr>
              <a:spLocks/>
            </p:cNvSpPr>
            <p:nvPr/>
          </p:nvSpPr>
          <p:spPr bwMode="auto">
            <a:xfrm rot="761314">
              <a:off x="2135431" y="5699995"/>
              <a:ext cx="241433" cy="133413"/>
            </a:xfrm>
            <a:custGeom>
              <a:avLst/>
              <a:gdLst>
                <a:gd name="T0" fmla="*/ 2147483647 w 248"/>
                <a:gd name="T1" fmla="*/ 0 h 194"/>
                <a:gd name="T2" fmla="*/ 2147483647 w 248"/>
                <a:gd name="T3" fmla="*/ 2147483647 h 194"/>
                <a:gd name="T4" fmla="*/ 2147483647 w 248"/>
                <a:gd name="T5" fmla="*/ 2147483647 h 194"/>
                <a:gd name="T6" fmla="*/ 0 w 248"/>
                <a:gd name="T7" fmla="*/ 2147483647 h 194"/>
                <a:gd name="T8" fmla="*/ 2147483647 w 248"/>
                <a:gd name="T9" fmla="*/ 2147483647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194"/>
                <a:gd name="T17" fmla="*/ 248 w 248"/>
                <a:gd name="T18" fmla="*/ 194 h 1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194">
                  <a:moveTo>
                    <a:pt x="248" y="0"/>
                  </a:moveTo>
                  <a:cubicBezTo>
                    <a:pt x="230" y="2"/>
                    <a:pt x="161" y="8"/>
                    <a:pt x="136" y="16"/>
                  </a:cubicBezTo>
                  <a:cubicBezTo>
                    <a:pt x="10" y="58"/>
                    <a:pt x="193" y="10"/>
                    <a:pt x="72" y="40"/>
                  </a:cubicBezTo>
                  <a:cubicBezTo>
                    <a:pt x="28" y="69"/>
                    <a:pt x="16" y="72"/>
                    <a:pt x="0" y="120"/>
                  </a:cubicBezTo>
                  <a:cubicBezTo>
                    <a:pt x="18" y="194"/>
                    <a:pt x="69" y="192"/>
                    <a:pt x="136" y="192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31" grpId="0" animBg="1"/>
      <p:bldP spid="23" grpId="0" animBg="1"/>
      <p:bldP spid="2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258888" y="260649"/>
            <a:ext cx="69850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solidFill>
                  <a:srgbClr val="FFCC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800" kern="0" dirty="0">
                <a:ea typeface="ＭＳ Ｐゴシック" panose="020B0600070205080204" pitchFamily="50" charset="-128"/>
              </a:rPr>
              <a:t>作文についての質問</a:t>
            </a:r>
            <a:endParaRPr lang="en-US" altLang="ja-JP" sz="4800" kern="0" dirty="0"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82784" y="1207800"/>
            <a:ext cx="8424862" cy="14462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ea typeface="ＭＳ Ｐゴシック" panose="020B0600070205080204" pitchFamily="50" charset="-128"/>
              </a:rPr>
              <a:t>完成した作文の内容について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400" kern="0" dirty="0">
                <a:ea typeface="ＭＳ Ｐゴシック" panose="020B0600070205080204" pitchFamily="50" charset="-128"/>
              </a:rPr>
              <a:t>　　　　　　　　　　指導者が質問する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17" name="四角形吹き出し 16"/>
          <p:cNvSpPr/>
          <p:nvPr/>
        </p:nvSpPr>
        <p:spPr>
          <a:xfrm>
            <a:off x="467544" y="2803024"/>
            <a:ext cx="7057206" cy="576262"/>
          </a:xfrm>
          <a:prstGeom prst="wedgeRectCallout">
            <a:avLst>
              <a:gd name="adj1" fmla="val 52249"/>
              <a:gd name="adj2" fmla="val 27266"/>
            </a:avLst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じゃ質問！</a:t>
            </a:r>
            <a:r>
              <a:rPr lang="ja-JP" altLang="en-US" sz="800" dirty="0">
                <a:solidFill>
                  <a:schemeClr val="accent4"/>
                </a:solidFill>
              </a:rPr>
              <a:t>　</a:t>
            </a:r>
            <a:r>
              <a:rPr lang="ja-JP" altLang="en-US" sz="2800" dirty="0" smtClean="0">
                <a:solidFill>
                  <a:schemeClr val="accent4"/>
                </a:solidFill>
              </a:rPr>
              <a:t>くじの１等って何だったんですか？</a:t>
            </a:r>
            <a:endParaRPr lang="ja-JP" altLang="en-US" sz="2800" dirty="0">
              <a:solidFill>
                <a:schemeClr val="accent4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49032" y="3501008"/>
            <a:ext cx="8827328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聞き手も話に関心を寄せ、話に参画する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187624" y="4437112"/>
            <a:ext cx="7056784" cy="70788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b="1" kern="0" dirty="0" smtClean="0">
                <a:solidFill>
                  <a:srgbClr val="00B0F0"/>
                </a:solidFill>
                <a:ea typeface="ＭＳ Ｐゴシック" panose="020B0600070205080204" pitchFamily="50" charset="-128"/>
              </a:rPr>
              <a:t>＊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話し手の伝える意欲を高める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grpSp>
        <p:nvGrpSpPr>
          <p:cNvPr id="2" name="グループ化 33"/>
          <p:cNvGrpSpPr>
            <a:grpSpLocks/>
          </p:cNvGrpSpPr>
          <p:nvPr/>
        </p:nvGrpSpPr>
        <p:grpSpPr bwMode="auto">
          <a:xfrm>
            <a:off x="7801313" y="2746256"/>
            <a:ext cx="648072" cy="792088"/>
            <a:chOff x="7523163" y="1144571"/>
            <a:chExt cx="1225550" cy="2376487"/>
          </a:xfrm>
        </p:grpSpPr>
        <p:sp>
          <p:nvSpPr>
            <p:cNvPr id="152588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2589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2590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2591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2592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2593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2594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6" name="下矢印 15"/>
          <p:cNvSpPr/>
          <p:nvPr/>
        </p:nvSpPr>
        <p:spPr>
          <a:xfrm>
            <a:off x="4211960" y="4221088"/>
            <a:ext cx="576064" cy="21602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467544" y="5445224"/>
            <a:ext cx="8280920" cy="707886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b="1" kern="0" dirty="0" smtClean="0">
                <a:solidFill>
                  <a:srgbClr val="00B0F0"/>
                </a:solidFill>
                <a:ea typeface="ＭＳ Ｐゴシック" panose="020B0600070205080204" pitchFamily="50" charset="-128"/>
              </a:rPr>
              <a:t>＊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作文は人に伝えるもの、だと気づく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23928" y="501317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そして</a:t>
            </a:r>
            <a:endParaRPr kumimoji="1" lang="ja-JP" altLang="en-US" sz="32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91680" y="6165304"/>
            <a:ext cx="6085184" cy="40011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/>
              <a:t>本当に伝えたいことなら、子どもも熱心に質問に答える</a:t>
            </a:r>
            <a:endParaRPr kumimoji="1" lang="ja-JP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5" grpId="0" animBg="1"/>
      <p:bldP spid="16" grpId="0" animBg="1"/>
      <p:bldP spid="19" grpId="0" animBg="1"/>
      <p:bldP spid="20" grpId="0"/>
      <p:bldP spid="2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2483768" y="188640"/>
            <a:ext cx="403319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solidFill>
                  <a:srgbClr val="FFCC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800" kern="0" dirty="0" smtClean="0">
                <a:ea typeface="ＭＳ Ｐゴシック" panose="020B0600070205080204" pitchFamily="50" charset="-128"/>
              </a:rPr>
              <a:t>作文の音読</a:t>
            </a:r>
            <a:endParaRPr lang="en-US" altLang="ja-JP" sz="4800" kern="0" dirty="0"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67544" y="1097280"/>
            <a:ext cx="8424862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 smtClean="0">
                <a:ea typeface="ＭＳ Ｐゴシック" panose="020B0600070205080204" pitchFamily="50" charset="-128"/>
              </a:rPr>
              <a:t>出来上がった作文の音読を通して</a:t>
            </a:r>
            <a:endParaRPr lang="en-US" altLang="ja-JP" sz="44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400" kern="0" dirty="0" smtClean="0">
                <a:ea typeface="ＭＳ Ｐゴシック" panose="020B0600070205080204" pitchFamily="50" charset="-128"/>
              </a:rPr>
              <a:t>　</a:t>
            </a:r>
            <a:r>
              <a:rPr lang="ja-JP" altLang="en-US" sz="2800" kern="0" dirty="0" smtClean="0">
                <a:ea typeface="ＭＳ Ｐゴシック" panose="020B0600070205080204" pitchFamily="50" charset="-128"/>
              </a:rPr>
              <a:t>　</a:t>
            </a:r>
            <a:r>
              <a:rPr lang="ja-JP" altLang="en-US" sz="4400" kern="0" dirty="0" smtClean="0">
                <a:ea typeface="ＭＳ Ｐゴシック" panose="020B0600070205080204" pitchFamily="50" charset="-128"/>
              </a:rPr>
              <a:t>援助を受けた整った文に触れる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899592" y="2708920"/>
            <a:ext cx="7632848" cy="1323439"/>
          </a:xfrm>
          <a:prstGeom prst="rect">
            <a:avLst/>
          </a:prstGeom>
          <a:solidFill>
            <a:srgbClr val="EDE3CB"/>
          </a:solidFill>
          <a:ln w="114300" cmpd="dbl">
            <a:solidFill>
              <a:schemeClr val="bg1"/>
            </a:solidFill>
            <a:prstDash val="sysDot"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子どもの初期の作文は、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　　基本的に大人が手伝うもの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9552" y="407707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とくに語彙や文法に未熟さがある子どもは</a:t>
            </a:r>
            <a:endParaRPr kumimoji="1" lang="ja-JP" altLang="en-US" sz="3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27584" y="4797152"/>
            <a:ext cx="7848872" cy="707886"/>
          </a:xfrm>
          <a:prstGeom prst="rect">
            <a:avLst/>
          </a:prstGeom>
          <a:solidFill>
            <a:srgbClr val="FFCC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表現の見本を示さなければならない</a:t>
            </a:r>
            <a:endParaRPr kumimoji="1" lang="ja-JP" altLang="en-US" sz="4000" dirty="0"/>
          </a:p>
        </p:txBody>
      </p:sp>
      <p:sp>
        <p:nvSpPr>
          <p:cNvPr id="22" name="四角形吹き出し 21"/>
          <p:cNvSpPr/>
          <p:nvPr/>
        </p:nvSpPr>
        <p:spPr>
          <a:xfrm>
            <a:off x="2339752" y="5661248"/>
            <a:ext cx="6048672" cy="648072"/>
          </a:xfrm>
          <a:prstGeom prst="wedgeRectCallout">
            <a:avLst>
              <a:gd name="adj1" fmla="val -52579"/>
              <a:gd name="adj2" fmla="val 24875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そうか、こんなふうに書けばいいのか！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grpSp>
        <p:nvGrpSpPr>
          <p:cNvPr id="23" name="グループ化 44"/>
          <p:cNvGrpSpPr>
            <a:grpSpLocks/>
          </p:cNvGrpSpPr>
          <p:nvPr/>
        </p:nvGrpSpPr>
        <p:grpSpPr bwMode="auto">
          <a:xfrm>
            <a:off x="1331640" y="5733256"/>
            <a:ext cx="720080" cy="621159"/>
            <a:chOff x="2843808" y="6093296"/>
            <a:chExt cx="999728" cy="764704"/>
          </a:xfrm>
        </p:grpSpPr>
        <p:grpSp>
          <p:nvGrpSpPr>
            <p:cNvPr id="24" name="グループ化 43"/>
            <p:cNvGrpSpPr>
              <a:grpSpLocks/>
            </p:cNvGrpSpPr>
            <p:nvPr/>
          </p:nvGrpSpPr>
          <p:grpSpPr bwMode="auto">
            <a:xfrm>
              <a:off x="2843808" y="6093296"/>
              <a:ext cx="999728" cy="764704"/>
              <a:chOff x="4076328" y="6012944"/>
              <a:chExt cx="999728" cy="764704"/>
            </a:xfrm>
          </p:grpSpPr>
          <p:sp>
            <p:nvSpPr>
              <p:cNvPr id="26" name="円/楕円 25"/>
              <p:cNvSpPr/>
              <p:nvPr/>
            </p:nvSpPr>
            <p:spPr>
              <a:xfrm>
                <a:off x="4076328" y="6012944"/>
                <a:ext cx="999728" cy="764704"/>
              </a:xfrm>
              <a:prstGeom prst="ellipse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7" name="円/楕円 26"/>
              <p:cNvSpPr/>
              <p:nvPr/>
            </p:nvSpPr>
            <p:spPr>
              <a:xfrm>
                <a:off x="4284208" y="6093856"/>
                <a:ext cx="215814" cy="215767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8" name="円/楕円 27"/>
              <p:cNvSpPr/>
              <p:nvPr/>
            </p:nvSpPr>
            <p:spPr>
              <a:xfrm>
                <a:off x="4355617" y="6093856"/>
                <a:ext cx="63475" cy="134855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grpSp>
            <p:nvGrpSpPr>
              <p:cNvPr id="29" name="グループ化 13"/>
              <p:cNvGrpSpPr>
                <a:grpSpLocks/>
              </p:cNvGrpSpPr>
              <p:nvPr/>
            </p:nvGrpSpPr>
            <p:grpSpPr bwMode="auto">
              <a:xfrm>
                <a:off x="4644008" y="6093296"/>
                <a:ext cx="216024" cy="216024"/>
                <a:chOff x="4436368" y="6245696"/>
                <a:chExt cx="216024" cy="216024"/>
              </a:xfrm>
            </p:grpSpPr>
            <p:sp>
              <p:nvSpPr>
                <p:cNvPr id="31" name="円/楕円 30"/>
                <p:cNvSpPr/>
                <p:nvPr/>
              </p:nvSpPr>
              <p:spPr>
                <a:xfrm>
                  <a:off x="4436788" y="6246257"/>
                  <a:ext cx="215814" cy="215767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32" name="円/楕円 31"/>
                <p:cNvSpPr/>
                <p:nvPr/>
              </p:nvSpPr>
              <p:spPr>
                <a:xfrm>
                  <a:off x="4508197" y="6246257"/>
                  <a:ext cx="63475" cy="134855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cxnSp>
            <p:nvCxnSpPr>
              <p:cNvPr id="30" name="直線コネクタ 29"/>
              <p:cNvCxnSpPr/>
              <p:nvPr/>
            </p:nvCxnSpPr>
            <p:spPr>
              <a:xfrm>
                <a:off x="4355617" y="6525390"/>
                <a:ext cx="431629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円/楕円 24"/>
            <p:cNvSpPr/>
            <p:nvPr/>
          </p:nvSpPr>
          <p:spPr>
            <a:xfrm>
              <a:off x="3275437" y="6382043"/>
              <a:ext cx="72996" cy="71393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1" grpId="0" animBg="1"/>
      <p:bldP spid="2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755576" y="4653136"/>
            <a:ext cx="7056784" cy="576064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2051720" y="332656"/>
            <a:ext cx="5543550" cy="768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ea typeface="ＭＳ Ｐゴシック" panose="020B0600070205080204" pitchFamily="50" charset="-128"/>
              </a:rPr>
              <a:t>　　読み返しの大切さ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11560" y="1268760"/>
            <a:ext cx="8064896" cy="1323439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作った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ところまでの文章を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　　　　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　　　　何度も音読して見る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55576" y="3212976"/>
            <a:ext cx="662362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①誤りや重複に気づく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55576" y="3933056"/>
            <a:ext cx="640715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②文のリズムに気づく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55576" y="4581128"/>
            <a:ext cx="80645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③新たな内容の発見につながる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23528" y="5445224"/>
            <a:ext cx="8531919" cy="120015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＊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こころの流れ（軌跡）を辿ること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が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　　　　　　　　　　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　そこ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から先の道筋を示す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9552" y="404664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さらに</a:t>
            </a:r>
            <a:endParaRPr kumimoji="1" lang="ja-JP" altLang="en-US" sz="4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3568" y="249289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そのことにより</a:t>
            </a:r>
            <a:endParaRPr kumimoji="1" lang="ja-JP" altLang="en-US" sz="3600" dirty="0"/>
          </a:p>
        </p:txBody>
      </p:sp>
      <p:sp>
        <p:nvSpPr>
          <p:cNvPr id="12" name="正方形/長方形 11"/>
          <p:cNvSpPr/>
          <p:nvPr/>
        </p:nvSpPr>
        <p:spPr>
          <a:xfrm>
            <a:off x="683568" y="3140968"/>
            <a:ext cx="7920880" cy="216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6" grpId="0"/>
      <p:bldP spid="7" grpId="0"/>
      <p:bldP spid="8" grpId="0"/>
      <p:bldP spid="9" grpId="0" animBg="1"/>
      <p:bldP spid="11" grpId="0"/>
      <p:bldP spid="1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録音されたサウンド">
            <a:hlinkClick r:id="" action="ppaction://media"/>
          </p:cNvPr>
          <p:cNvPicPr>
            <a:picLocks noRot="1" noChangeAspect="1"/>
          </p:cNvPicPr>
          <p:nvPr>
            <a:wavAudioFile r:embed="rId1" name="録音されたサウンド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72500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録音されたサウンド">
            <a:hlinkClick r:id="" action="ppaction://media"/>
          </p:cNvPr>
          <p:cNvPicPr>
            <a:picLocks noRot="1" noChangeAspect="1"/>
          </p:cNvPicPr>
          <p:nvPr>
            <a:wavAudioFile r:embed="rId2" name="録音されたサウンド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72500" y="6215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録音されたサウンド">
            <a:hlinkClick r:id="" action="ppaction://media"/>
          </p:cNvPr>
          <p:cNvPicPr>
            <a:picLocks noRot="1" noChangeAspect="1"/>
          </p:cNvPicPr>
          <p:nvPr>
            <a:wavAudioFile r:embed="rId3" name="録音されたサウンド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72500" y="635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録音されたサウンド">
            <a:hlinkClick r:id="" action="ppaction://media"/>
          </p:cNvPr>
          <p:cNvPicPr>
            <a:picLocks noRot="1" noChangeAspect="1"/>
          </p:cNvPicPr>
          <p:nvPr>
            <a:wavAudioFile r:embed="rId4" name="録音されたサウンド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01063" y="635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録音されたサウンド">
            <a:hlinkClick r:id="" action="ppaction://media"/>
          </p:cNvPr>
          <p:cNvPicPr>
            <a:picLocks noRot="1" noChangeAspect="1"/>
          </p:cNvPicPr>
          <p:nvPr>
            <a:wavAudioFile r:embed="rId5" name="録音されたサウンド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72500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録音されたサウンド">
            <a:hlinkClick r:id="" action="ppaction://media"/>
          </p:cNvPr>
          <p:cNvPicPr>
            <a:picLocks noRot="1" noChangeAspect="1"/>
          </p:cNvPicPr>
          <p:nvPr>
            <a:wavAudioFile r:embed="rId6" name="録音されたサウンド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72500" y="6215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録音されたサウンド">
            <a:hlinkClick r:id="" action="ppaction://media"/>
          </p:cNvPr>
          <p:cNvPicPr>
            <a:picLocks noRot="1" noChangeAspect="1"/>
          </p:cNvPicPr>
          <p:nvPr>
            <a:wavAudioFile r:embed="rId7" name="録音されたサウンド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29625" y="635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録音されたサウンド">
            <a:hlinkClick r:id="" action="ppaction://media"/>
          </p:cNvPr>
          <p:cNvPicPr>
            <a:picLocks noRot="1" noChangeAspect="1"/>
          </p:cNvPicPr>
          <p:nvPr>
            <a:wavAudioFile r:embed="rId8" name="録音されたサウンド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01063" y="6215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録音されたサウンド">
            <a:hlinkClick r:id="" action="ppaction://media"/>
          </p:cNvPr>
          <p:cNvPicPr>
            <a:picLocks noRot="1" noChangeAspect="1"/>
          </p:cNvPicPr>
          <p:nvPr>
            <a:wavAudioFile r:embed="rId9" name="録音されたサウンド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72500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正方形/長方形 55"/>
          <p:cNvSpPr/>
          <p:nvPr/>
        </p:nvSpPr>
        <p:spPr>
          <a:xfrm>
            <a:off x="8215313" y="5857875"/>
            <a:ext cx="785812" cy="78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323850" y="188913"/>
            <a:ext cx="9217025" cy="790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ことばのテーブルでの口頭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作文は</a:t>
            </a:r>
            <a:endParaRPr lang="ja-JP" altLang="en-US" sz="40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323528" y="3429000"/>
            <a:ext cx="8568630" cy="136815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作文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との共通性が高く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、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　　</a:t>
            </a: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作文能力に直接つながって行く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活動</a:t>
            </a:r>
            <a:endParaRPr lang="ja-JP" altLang="en-US" sz="40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39752" y="1052736"/>
            <a:ext cx="4752528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" name="テキスト ボックス 52"/>
          <p:cNvSpPr txBox="1"/>
          <p:nvPr/>
        </p:nvSpPr>
        <p:spPr>
          <a:xfrm>
            <a:off x="5724128" y="479715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と考えているが</a:t>
            </a:r>
            <a:endParaRPr kumimoji="1" lang="ja-JP" altLang="en-US" sz="3600" dirty="0"/>
          </a:p>
        </p:txBody>
      </p:sp>
      <p:sp>
        <p:nvSpPr>
          <p:cNvPr id="54" name="正方形/長方形 53"/>
          <p:cNvSpPr/>
          <p:nvPr/>
        </p:nvSpPr>
        <p:spPr>
          <a:xfrm>
            <a:off x="2483768" y="5589240"/>
            <a:ext cx="439248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一方</a:t>
            </a:r>
            <a:r>
              <a:rPr lang="ja-JP" altLang="en-US" sz="40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で、限界もある</a:t>
            </a:r>
            <a:endParaRPr lang="en-US" altLang="ja-JP" sz="40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4" grpId="0" animBg="1"/>
      <p:bldP spid="53" grpId="0"/>
      <p:bldP spid="5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539552" y="1700213"/>
            <a:ext cx="8064896" cy="144780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 smtClean="0">
                <a:solidFill>
                  <a:srgbClr val="7030A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4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子ども</a:t>
            </a:r>
            <a:r>
              <a:rPr lang="ja-JP" altLang="en-US" sz="44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から先生への</a:t>
            </a:r>
            <a:endParaRPr lang="en-US" altLang="ja-JP" sz="44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4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　　　　　　２者間での伝達になる</a:t>
            </a:r>
            <a:endParaRPr lang="en-US" altLang="ja-JP" sz="44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39552" y="3501008"/>
            <a:ext cx="8064500" cy="76835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solidFill>
                  <a:srgbClr val="7030A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4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制作</a:t>
            </a:r>
            <a:r>
              <a:rPr lang="ja-JP" altLang="en-US" sz="44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時間・文字数の</a:t>
            </a:r>
            <a:r>
              <a:rPr lang="ja-JP" altLang="en-US" sz="44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限定</a:t>
            </a:r>
            <a:endParaRPr lang="en-US" altLang="ja-JP" sz="44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39552" y="4581128"/>
            <a:ext cx="8064500" cy="769441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 smtClean="0">
                <a:solidFill>
                  <a:srgbClr val="7030A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4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ひとりきり</a:t>
            </a:r>
            <a:r>
              <a:rPr lang="ja-JP" altLang="en-US" sz="44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で</a:t>
            </a:r>
            <a:r>
              <a:rPr lang="ja-JP" altLang="en-US" sz="44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書く活動で</a:t>
            </a:r>
            <a:r>
              <a:rPr lang="ja-JP" altLang="en-US" sz="44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はない</a:t>
            </a:r>
            <a:endParaRPr lang="en-US" altLang="ja-JP" sz="44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2050" name="Text Box 2" descr="格子 (小)"/>
          <p:cNvSpPr txBox="1">
            <a:spLocks noChangeArrowheads="1"/>
          </p:cNvSpPr>
          <p:nvPr/>
        </p:nvSpPr>
        <p:spPr bwMode="auto">
          <a:xfrm>
            <a:off x="1475656" y="260648"/>
            <a:ext cx="6264696" cy="720080"/>
          </a:xfrm>
          <a:prstGeom prst="rect">
            <a:avLst/>
          </a:prstGeom>
          <a:pattFill prst="smGrid">
            <a:fgClr>
              <a:srgbClr val="FFFFCC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itchFamily="49" charset="-128"/>
                <a:ea typeface="ＭＳ ゴシック" pitchFamily="49" charset="-128"/>
                <a:cs typeface="ＭＳ Ｐゴシック" pitchFamily="50" charset="-128"/>
              </a:rPr>
              <a:t>　　　　</a:t>
            </a:r>
            <a:r>
              <a:rPr kumimoji="1" lang="ja-JP" alt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itchFamily="49" charset="-128"/>
                <a:ea typeface="ＭＳ ゴシック" pitchFamily="49" charset="-128"/>
                <a:cs typeface="ＭＳ Ｐゴシック" pitchFamily="50" charset="-128"/>
              </a:rPr>
              <a:t>口頭作文の限界</a:t>
            </a:r>
            <a:endParaRPr kumimoji="1" lang="ja-JP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611560" y="332656"/>
            <a:ext cx="7992690" cy="144780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 smtClean="0">
                <a:solidFill>
                  <a:srgbClr val="7030A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4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子ども</a:t>
            </a:r>
            <a:r>
              <a:rPr lang="ja-JP" altLang="en-US" sz="44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から先生への</a:t>
            </a:r>
            <a:endParaRPr lang="en-US" altLang="ja-JP" sz="44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4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　　　　　　２者間での伝達になる</a:t>
            </a:r>
            <a:endParaRPr lang="en-US" altLang="ja-JP" sz="44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560" y="1844824"/>
            <a:ext cx="799288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rgbClr val="C00000"/>
                </a:solidFill>
              </a:rPr>
              <a:t>＊</a:t>
            </a:r>
            <a:r>
              <a:rPr kumimoji="1" lang="ja-JP" altLang="en-US" sz="3600" dirty="0" smtClean="0"/>
              <a:t>作文は本来、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　　　不特定多数の人を</a:t>
            </a:r>
            <a:endParaRPr kumimoji="1" lang="en-US" altLang="ja-JP" sz="3600" dirty="0" smtClean="0"/>
          </a:p>
          <a:p>
            <a:r>
              <a:rPr lang="ja-JP" altLang="en-US" sz="3600" dirty="0" smtClean="0"/>
              <a:t>　　　　　　　</a:t>
            </a:r>
            <a:r>
              <a:rPr kumimoji="1" lang="ja-JP" altLang="en-US" sz="3600" dirty="0" smtClean="0"/>
              <a:t>対象とするもの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3573016"/>
            <a:ext cx="7992888" cy="1754326"/>
          </a:xfrm>
          <a:prstGeom prst="rect">
            <a:avLst/>
          </a:prstGeom>
          <a:solidFill>
            <a:srgbClr val="FFCC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先生に対する伝達である口頭作文では</a:t>
            </a:r>
            <a:endParaRPr lang="en-US" altLang="ja-JP" sz="3600" dirty="0" smtClean="0"/>
          </a:p>
          <a:p>
            <a:r>
              <a:rPr kumimoji="1" lang="ja-JP" altLang="en-US" sz="3600" dirty="0" smtClean="0"/>
              <a:t>　　　　どうしても、客観性や一般性の</a:t>
            </a:r>
            <a:endParaRPr kumimoji="1" lang="en-US" altLang="ja-JP" sz="3600" dirty="0" smtClean="0"/>
          </a:p>
          <a:p>
            <a:r>
              <a:rPr lang="ja-JP" altLang="en-US" sz="3600" dirty="0" smtClean="0"/>
              <a:t>　　　　　　　　　　　　　　　意識が薄くなる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568" y="5373216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できた作文を、俳句のように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　　　　　　　　　　</a:t>
            </a:r>
            <a:r>
              <a:rPr kumimoji="1" lang="ja-JP" altLang="en-US" sz="3200" dirty="0" smtClean="0"/>
              <a:t>壁に貼れるといいんだけど・・</a:t>
            </a:r>
            <a:endParaRPr kumimoji="1" lang="ja-JP" altLang="en-US" sz="3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492896"/>
            <a:ext cx="936104" cy="94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452320" y="1916832"/>
            <a:ext cx="719488" cy="86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380312" y="2636912"/>
            <a:ext cx="815773" cy="91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100392" y="1916832"/>
            <a:ext cx="863386" cy="8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172400" y="2636912"/>
            <a:ext cx="761811" cy="88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正方形/長方形 13"/>
          <p:cNvSpPr/>
          <p:nvPr/>
        </p:nvSpPr>
        <p:spPr>
          <a:xfrm>
            <a:off x="7308304" y="1916832"/>
            <a:ext cx="1656184" cy="15121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6732240" y="2708920"/>
            <a:ext cx="432048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グループ化 54"/>
          <p:cNvGrpSpPr/>
          <p:nvPr/>
        </p:nvGrpSpPr>
        <p:grpSpPr>
          <a:xfrm>
            <a:off x="6516216" y="2852936"/>
            <a:ext cx="576064" cy="360040"/>
            <a:chOff x="6516216" y="2780928"/>
            <a:chExt cx="648072" cy="432048"/>
          </a:xfrm>
        </p:grpSpPr>
        <p:sp>
          <p:nvSpPr>
            <p:cNvPr id="17" name="平行四辺形 16"/>
            <p:cNvSpPr/>
            <p:nvPr/>
          </p:nvSpPr>
          <p:spPr>
            <a:xfrm>
              <a:off x="6516216" y="2780928"/>
              <a:ext cx="648072" cy="432048"/>
            </a:xfrm>
            <a:prstGeom prst="parallelogram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コネクタ 18"/>
            <p:cNvCxnSpPr/>
            <p:nvPr/>
          </p:nvCxnSpPr>
          <p:spPr>
            <a:xfrm flipH="1">
              <a:off x="6876256" y="2852936"/>
              <a:ext cx="108012" cy="36004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flipH="1">
              <a:off x="6732240" y="2852936"/>
              <a:ext cx="108012" cy="36004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6804248" y="2852936"/>
              <a:ext cx="108012" cy="36004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flipH="1">
              <a:off x="6660232" y="2852936"/>
              <a:ext cx="108012" cy="36004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H="1">
              <a:off x="7010400" y="2874818"/>
              <a:ext cx="41564" cy="17318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H="1">
              <a:off x="6588224" y="2852936"/>
              <a:ext cx="108012" cy="36004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角丸四角形 55"/>
          <p:cNvSpPr/>
          <p:nvPr/>
        </p:nvSpPr>
        <p:spPr>
          <a:xfrm>
            <a:off x="5652120" y="1942232"/>
            <a:ext cx="1440160" cy="504056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00" b="1" dirty="0" smtClean="0">
                <a:solidFill>
                  <a:schemeClr val="accent4"/>
                </a:solidFill>
              </a:rPr>
              <a:t>みんなが</a:t>
            </a:r>
            <a:endParaRPr kumimoji="1" lang="en-US" altLang="ja-JP" sz="1600" b="1" dirty="0" smtClean="0">
              <a:solidFill>
                <a:schemeClr val="accent4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accent4"/>
                </a:solidFill>
              </a:rPr>
              <a:t>わかるように</a:t>
            </a:r>
            <a:endParaRPr kumimoji="1" lang="ja-JP" altLang="en-US" sz="16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/>
      <p:bldP spid="14" grpId="0" animBg="1"/>
      <p:bldP spid="56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187624" y="332656"/>
            <a:ext cx="6804868" cy="76835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solidFill>
                  <a:srgbClr val="7030A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4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制作</a:t>
            </a:r>
            <a:r>
              <a:rPr lang="ja-JP" altLang="en-US" sz="44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時間・文字数の</a:t>
            </a:r>
            <a:r>
              <a:rPr lang="ja-JP" altLang="en-US" sz="44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限定</a:t>
            </a:r>
            <a:endParaRPr lang="en-US" altLang="ja-JP" sz="44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1268760"/>
            <a:ext cx="53285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制作</a:t>
            </a:r>
            <a:r>
              <a:rPr kumimoji="1" lang="ja-JP" altLang="en-US" sz="3600" dirty="0" smtClean="0"/>
              <a:t>時間や文字数の制限</a:t>
            </a:r>
            <a:r>
              <a:rPr lang="ja-JP" altLang="en-US" sz="3600" dirty="0" smtClean="0"/>
              <a:t>　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2564904"/>
            <a:ext cx="8640960" cy="1754326"/>
          </a:xfrm>
          <a:prstGeom prst="rect">
            <a:avLst/>
          </a:prstGeom>
          <a:solidFill>
            <a:srgbClr val="FFE7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　どうしても、事実の正しい報告や</a:t>
            </a:r>
            <a:endParaRPr kumimoji="1" lang="en-US" altLang="ja-JP" sz="3600" dirty="0" smtClean="0"/>
          </a:p>
          <a:p>
            <a:r>
              <a:rPr lang="ja-JP" altLang="en-US" sz="3600" dirty="0" smtClean="0"/>
              <a:t>　　　　わかりやすい記述を優先して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それにとどまってしまいやすい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552" y="4437112"/>
            <a:ext cx="8280920" cy="1200329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物事に対する細かい描写や、</a:t>
            </a:r>
            <a:endParaRPr lang="en-US" altLang="ja-JP" sz="3600" dirty="0" smtClean="0"/>
          </a:p>
          <a:p>
            <a:r>
              <a:rPr lang="ja-JP" altLang="en-US" sz="3600" dirty="0" smtClean="0"/>
              <a:t>　こころの動きなどを盛り込むことが難しい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55776" y="1844824"/>
            <a:ext cx="62646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また子どもの能力的</a:t>
            </a:r>
            <a:r>
              <a:rPr kumimoji="1" lang="ja-JP" altLang="en-US" sz="3600" dirty="0" smtClean="0"/>
              <a:t>制限もあり</a:t>
            </a:r>
            <a:r>
              <a:rPr lang="ja-JP" altLang="en-US" sz="3600" dirty="0" smtClean="0"/>
              <a:t>　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75656" y="5805264"/>
            <a:ext cx="5458544" cy="52322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口頭作文では副詞の出番が少ない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48264" y="5877272"/>
            <a:ext cx="2016224" cy="369332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やっと、さっぱり・・</a:t>
            </a:r>
            <a:endParaRPr kumimoji="1" lang="ja-JP" altLang="en-US" b="1" dirty="0"/>
          </a:p>
        </p:txBody>
      </p:sp>
      <p:grpSp>
        <p:nvGrpSpPr>
          <p:cNvPr id="11" name="グループ化 13"/>
          <p:cNvGrpSpPr>
            <a:grpSpLocks/>
          </p:cNvGrpSpPr>
          <p:nvPr/>
        </p:nvGrpSpPr>
        <p:grpSpPr bwMode="auto">
          <a:xfrm>
            <a:off x="6372200" y="4509120"/>
            <a:ext cx="576064" cy="432445"/>
            <a:chOff x="5796136" y="2060848"/>
            <a:chExt cx="1080120" cy="1152128"/>
          </a:xfrm>
        </p:grpSpPr>
        <p:grpSp>
          <p:nvGrpSpPr>
            <p:cNvPr id="12" name="グループ化 5"/>
            <p:cNvGrpSpPr>
              <a:grpSpLocks/>
            </p:cNvGrpSpPr>
            <p:nvPr/>
          </p:nvGrpSpPr>
          <p:grpSpPr bwMode="auto">
            <a:xfrm>
              <a:off x="5796136" y="2060848"/>
              <a:ext cx="1080120" cy="1152128"/>
              <a:chOff x="6444208" y="578701"/>
              <a:chExt cx="1322969" cy="1407757"/>
            </a:xfrm>
          </p:grpSpPr>
          <p:sp>
            <p:nvSpPr>
              <p:cNvPr id="15" name="フリーフォーム 14"/>
              <p:cNvSpPr/>
              <p:nvPr/>
            </p:nvSpPr>
            <p:spPr>
              <a:xfrm>
                <a:off x="6444208" y="1412496"/>
                <a:ext cx="1322969" cy="573962"/>
              </a:xfrm>
              <a:custGeom>
                <a:avLst/>
                <a:gdLst>
                  <a:gd name="connsiteX0" fmla="*/ 1079129 w 1322969"/>
                  <a:gd name="connsiteY0" fmla="*/ 228600 h 573682"/>
                  <a:gd name="connsiteX1" fmla="*/ 865769 w 1322969"/>
                  <a:gd name="connsiteY1" fmla="*/ 259080 h 573682"/>
                  <a:gd name="connsiteX2" fmla="*/ 820049 w 1322969"/>
                  <a:gd name="connsiteY2" fmla="*/ 289560 h 573682"/>
                  <a:gd name="connsiteX3" fmla="*/ 804809 w 1322969"/>
                  <a:gd name="connsiteY3" fmla="*/ 335280 h 573682"/>
                  <a:gd name="connsiteX4" fmla="*/ 713369 w 1322969"/>
                  <a:gd name="connsiteY4" fmla="*/ 381000 h 573682"/>
                  <a:gd name="connsiteX5" fmla="*/ 652409 w 1322969"/>
                  <a:gd name="connsiteY5" fmla="*/ 411480 h 573682"/>
                  <a:gd name="connsiteX6" fmla="*/ 560969 w 1322969"/>
                  <a:gd name="connsiteY6" fmla="*/ 441960 h 573682"/>
                  <a:gd name="connsiteX7" fmla="*/ 469529 w 1322969"/>
                  <a:gd name="connsiteY7" fmla="*/ 472440 h 573682"/>
                  <a:gd name="connsiteX8" fmla="*/ 423809 w 1322969"/>
                  <a:gd name="connsiteY8" fmla="*/ 487680 h 573682"/>
                  <a:gd name="connsiteX9" fmla="*/ 362849 w 1322969"/>
                  <a:gd name="connsiteY9" fmla="*/ 518160 h 573682"/>
                  <a:gd name="connsiteX10" fmla="*/ 210449 w 1322969"/>
                  <a:gd name="connsiteY10" fmla="*/ 548640 h 573682"/>
                  <a:gd name="connsiteX11" fmla="*/ 27569 w 1322969"/>
                  <a:gd name="connsiteY11" fmla="*/ 533400 h 573682"/>
                  <a:gd name="connsiteX12" fmla="*/ 88529 w 1322969"/>
                  <a:gd name="connsiteY12" fmla="*/ 441960 h 573682"/>
                  <a:gd name="connsiteX13" fmla="*/ 119009 w 1322969"/>
                  <a:gd name="connsiteY13" fmla="*/ 350520 h 573682"/>
                  <a:gd name="connsiteX14" fmla="*/ 134249 w 1322969"/>
                  <a:gd name="connsiteY14" fmla="*/ 304800 h 573682"/>
                  <a:gd name="connsiteX15" fmla="*/ 149489 w 1322969"/>
                  <a:gd name="connsiteY15" fmla="*/ 259080 h 573682"/>
                  <a:gd name="connsiteX16" fmla="*/ 210449 w 1322969"/>
                  <a:gd name="connsiteY16" fmla="*/ 167640 h 573682"/>
                  <a:gd name="connsiteX17" fmla="*/ 240929 w 1322969"/>
                  <a:gd name="connsiteY17" fmla="*/ 121920 h 573682"/>
                  <a:gd name="connsiteX18" fmla="*/ 347609 w 1322969"/>
                  <a:gd name="connsiteY18" fmla="*/ 30480 h 573682"/>
                  <a:gd name="connsiteX19" fmla="*/ 484769 w 1322969"/>
                  <a:gd name="connsiteY19" fmla="*/ 0 h 573682"/>
                  <a:gd name="connsiteX20" fmla="*/ 804809 w 1322969"/>
                  <a:gd name="connsiteY20" fmla="*/ 15240 h 573682"/>
                  <a:gd name="connsiteX21" fmla="*/ 896249 w 1322969"/>
                  <a:gd name="connsiteY21" fmla="*/ 60960 h 573682"/>
                  <a:gd name="connsiteX22" fmla="*/ 987689 w 1322969"/>
                  <a:gd name="connsiteY22" fmla="*/ 106680 h 573682"/>
                  <a:gd name="connsiteX23" fmla="*/ 1048649 w 1322969"/>
                  <a:gd name="connsiteY23" fmla="*/ 182880 h 573682"/>
                  <a:gd name="connsiteX24" fmla="*/ 1079129 w 1322969"/>
                  <a:gd name="connsiteY24" fmla="*/ 228600 h 573682"/>
                  <a:gd name="connsiteX25" fmla="*/ 1155329 w 1322969"/>
                  <a:gd name="connsiteY25" fmla="*/ 243840 h 573682"/>
                  <a:gd name="connsiteX26" fmla="*/ 1246769 w 1322969"/>
                  <a:gd name="connsiteY26" fmla="*/ 274320 h 573682"/>
                  <a:gd name="connsiteX27" fmla="*/ 1322969 w 1322969"/>
                  <a:gd name="connsiteY27" fmla="*/ 335280 h 57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22969" h="573682">
                    <a:moveTo>
                      <a:pt x="1079129" y="228600"/>
                    </a:moveTo>
                    <a:cubicBezTo>
                      <a:pt x="1036299" y="232494"/>
                      <a:pt x="924407" y="229761"/>
                      <a:pt x="865769" y="259080"/>
                    </a:cubicBezTo>
                    <a:cubicBezTo>
                      <a:pt x="849386" y="267271"/>
                      <a:pt x="835289" y="279400"/>
                      <a:pt x="820049" y="289560"/>
                    </a:cubicBezTo>
                    <a:cubicBezTo>
                      <a:pt x="814969" y="304800"/>
                      <a:pt x="814844" y="322736"/>
                      <a:pt x="804809" y="335280"/>
                    </a:cubicBezTo>
                    <a:cubicBezTo>
                      <a:pt x="779342" y="367114"/>
                      <a:pt x="746980" y="366595"/>
                      <a:pt x="713369" y="381000"/>
                    </a:cubicBezTo>
                    <a:cubicBezTo>
                      <a:pt x="692487" y="389949"/>
                      <a:pt x="673503" y="403043"/>
                      <a:pt x="652409" y="411480"/>
                    </a:cubicBezTo>
                    <a:cubicBezTo>
                      <a:pt x="622578" y="423412"/>
                      <a:pt x="591449" y="431800"/>
                      <a:pt x="560969" y="441960"/>
                    </a:cubicBezTo>
                    <a:lnTo>
                      <a:pt x="469529" y="472440"/>
                    </a:lnTo>
                    <a:cubicBezTo>
                      <a:pt x="454289" y="477520"/>
                      <a:pt x="438177" y="480496"/>
                      <a:pt x="423809" y="487680"/>
                    </a:cubicBezTo>
                    <a:cubicBezTo>
                      <a:pt x="403489" y="497840"/>
                      <a:pt x="384121" y="510183"/>
                      <a:pt x="362849" y="518160"/>
                    </a:cubicBezTo>
                    <a:cubicBezTo>
                      <a:pt x="326474" y="531801"/>
                      <a:pt x="242054" y="543373"/>
                      <a:pt x="210449" y="548640"/>
                    </a:cubicBezTo>
                    <a:cubicBezTo>
                      <a:pt x="149489" y="543560"/>
                      <a:pt x="73605" y="573682"/>
                      <a:pt x="27569" y="533400"/>
                    </a:cubicBezTo>
                    <a:cubicBezTo>
                      <a:pt x="0" y="509277"/>
                      <a:pt x="76945" y="476713"/>
                      <a:pt x="88529" y="441960"/>
                    </a:cubicBezTo>
                    <a:lnTo>
                      <a:pt x="119009" y="350520"/>
                    </a:lnTo>
                    <a:lnTo>
                      <a:pt x="134249" y="304800"/>
                    </a:lnTo>
                    <a:cubicBezTo>
                      <a:pt x="139329" y="289560"/>
                      <a:pt x="140578" y="272446"/>
                      <a:pt x="149489" y="259080"/>
                    </a:cubicBezTo>
                    <a:lnTo>
                      <a:pt x="210449" y="167640"/>
                    </a:lnTo>
                    <a:cubicBezTo>
                      <a:pt x="220609" y="152400"/>
                      <a:pt x="227977" y="134872"/>
                      <a:pt x="240929" y="121920"/>
                    </a:cubicBezTo>
                    <a:cubicBezTo>
                      <a:pt x="276961" y="85888"/>
                      <a:pt x="301991" y="56547"/>
                      <a:pt x="347609" y="30480"/>
                    </a:cubicBezTo>
                    <a:cubicBezTo>
                      <a:pt x="378506" y="12825"/>
                      <a:pt x="462384" y="3731"/>
                      <a:pt x="484769" y="0"/>
                    </a:cubicBezTo>
                    <a:cubicBezTo>
                      <a:pt x="591449" y="5080"/>
                      <a:pt x="698377" y="6371"/>
                      <a:pt x="804809" y="15240"/>
                    </a:cubicBezTo>
                    <a:cubicBezTo>
                      <a:pt x="850776" y="19071"/>
                      <a:pt x="856693" y="41182"/>
                      <a:pt x="896249" y="60960"/>
                    </a:cubicBezTo>
                    <a:cubicBezTo>
                      <a:pt x="1022442" y="124056"/>
                      <a:pt x="856662" y="19329"/>
                      <a:pt x="987689" y="106680"/>
                    </a:cubicBezTo>
                    <a:cubicBezTo>
                      <a:pt x="1017358" y="195687"/>
                      <a:pt x="979715" y="113946"/>
                      <a:pt x="1048649" y="182880"/>
                    </a:cubicBezTo>
                    <a:cubicBezTo>
                      <a:pt x="1061601" y="195832"/>
                      <a:pt x="1063226" y="219513"/>
                      <a:pt x="1079129" y="228600"/>
                    </a:cubicBezTo>
                    <a:cubicBezTo>
                      <a:pt x="1101619" y="241451"/>
                      <a:pt x="1130339" y="237024"/>
                      <a:pt x="1155329" y="243840"/>
                    </a:cubicBezTo>
                    <a:cubicBezTo>
                      <a:pt x="1186326" y="252294"/>
                      <a:pt x="1246769" y="274320"/>
                      <a:pt x="1246769" y="274320"/>
                    </a:cubicBezTo>
                    <a:cubicBezTo>
                      <a:pt x="1300521" y="328072"/>
                      <a:pt x="1273212" y="310401"/>
                      <a:pt x="1322969" y="335280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  <p:sp>
            <p:nvSpPr>
              <p:cNvPr id="16" name="フリーフォーム 15"/>
              <p:cNvSpPr/>
              <p:nvPr/>
            </p:nvSpPr>
            <p:spPr>
              <a:xfrm rot="3006744">
                <a:off x="6714906" y="953923"/>
                <a:ext cx="1324378" cy="573934"/>
              </a:xfrm>
              <a:custGeom>
                <a:avLst/>
                <a:gdLst>
                  <a:gd name="connsiteX0" fmla="*/ 1079129 w 1322969"/>
                  <a:gd name="connsiteY0" fmla="*/ 228600 h 573682"/>
                  <a:gd name="connsiteX1" fmla="*/ 865769 w 1322969"/>
                  <a:gd name="connsiteY1" fmla="*/ 259080 h 573682"/>
                  <a:gd name="connsiteX2" fmla="*/ 820049 w 1322969"/>
                  <a:gd name="connsiteY2" fmla="*/ 289560 h 573682"/>
                  <a:gd name="connsiteX3" fmla="*/ 804809 w 1322969"/>
                  <a:gd name="connsiteY3" fmla="*/ 335280 h 573682"/>
                  <a:gd name="connsiteX4" fmla="*/ 713369 w 1322969"/>
                  <a:gd name="connsiteY4" fmla="*/ 381000 h 573682"/>
                  <a:gd name="connsiteX5" fmla="*/ 652409 w 1322969"/>
                  <a:gd name="connsiteY5" fmla="*/ 411480 h 573682"/>
                  <a:gd name="connsiteX6" fmla="*/ 560969 w 1322969"/>
                  <a:gd name="connsiteY6" fmla="*/ 441960 h 573682"/>
                  <a:gd name="connsiteX7" fmla="*/ 469529 w 1322969"/>
                  <a:gd name="connsiteY7" fmla="*/ 472440 h 573682"/>
                  <a:gd name="connsiteX8" fmla="*/ 423809 w 1322969"/>
                  <a:gd name="connsiteY8" fmla="*/ 487680 h 573682"/>
                  <a:gd name="connsiteX9" fmla="*/ 362849 w 1322969"/>
                  <a:gd name="connsiteY9" fmla="*/ 518160 h 573682"/>
                  <a:gd name="connsiteX10" fmla="*/ 210449 w 1322969"/>
                  <a:gd name="connsiteY10" fmla="*/ 548640 h 573682"/>
                  <a:gd name="connsiteX11" fmla="*/ 27569 w 1322969"/>
                  <a:gd name="connsiteY11" fmla="*/ 533400 h 573682"/>
                  <a:gd name="connsiteX12" fmla="*/ 88529 w 1322969"/>
                  <a:gd name="connsiteY12" fmla="*/ 441960 h 573682"/>
                  <a:gd name="connsiteX13" fmla="*/ 119009 w 1322969"/>
                  <a:gd name="connsiteY13" fmla="*/ 350520 h 573682"/>
                  <a:gd name="connsiteX14" fmla="*/ 134249 w 1322969"/>
                  <a:gd name="connsiteY14" fmla="*/ 304800 h 573682"/>
                  <a:gd name="connsiteX15" fmla="*/ 149489 w 1322969"/>
                  <a:gd name="connsiteY15" fmla="*/ 259080 h 573682"/>
                  <a:gd name="connsiteX16" fmla="*/ 210449 w 1322969"/>
                  <a:gd name="connsiteY16" fmla="*/ 167640 h 573682"/>
                  <a:gd name="connsiteX17" fmla="*/ 240929 w 1322969"/>
                  <a:gd name="connsiteY17" fmla="*/ 121920 h 573682"/>
                  <a:gd name="connsiteX18" fmla="*/ 347609 w 1322969"/>
                  <a:gd name="connsiteY18" fmla="*/ 30480 h 573682"/>
                  <a:gd name="connsiteX19" fmla="*/ 484769 w 1322969"/>
                  <a:gd name="connsiteY19" fmla="*/ 0 h 573682"/>
                  <a:gd name="connsiteX20" fmla="*/ 804809 w 1322969"/>
                  <a:gd name="connsiteY20" fmla="*/ 15240 h 573682"/>
                  <a:gd name="connsiteX21" fmla="*/ 896249 w 1322969"/>
                  <a:gd name="connsiteY21" fmla="*/ 60960 h 573682"/>
                  <a:gd name="connsiteX22" fmla="*/ 987689 w 1322969"/>
                  <a:gd name="connsiteY22" fmla="*/ 106680 h 573682"/>
                  <a:gd name="connsiteX23" fmla="*/ 1048649 w 1322969"/>
                  <a:gd name="connsiteY23" fmla="*/ 182880 h 573682"/>
                  <a:gd name="connsiteX24" fmla="*/ 1079129 w 1322969"/>
                  <a:gd name="connsiteY24" fmla="*/ 228600 h 573682"/>
                  <a:gd name="connsiteX25" fmla="*/ 1155329 w 1322969"/>
                  <a:gd name="connsiteY25" fmla="*/ 243840 h 573682"/>
                  <a:gd name="connsiteX26" fmla="*/ 1246769 w 1322969"/>
                  <a:gd name="connsiteY26" fmla="*/ 274320 h 573682"/>
                  <a:gd name="connsiteX27" fmla="*/ 1322969 w 1322969"/>
                  <a:gd name="connsiteY27" fmla="*/ 335280 h 57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22969" h="573682">
                    <a:moveTo>
                      <a:pt x="1079129" y="228600"/>
                    </a:moveTo>
                    <a:cubicBezTo>
                      <a:pt x="1036299" y="232494"/>
                      <a:pt x="924407" y="229761"/>
                      <a:pt x="865769" y="259080"/>
                    </a:cubicBezTo>
                    <a:cubicBezTo>
                      <a:pt x="849386" y="267271"/>
                      <a:pt x="835289" y="279400"/>
                      <a:pt x="820049" y="289560"/>
                    </a:cubicBezTo>
                    <a:cubicBezTo>
                      <a:pt x="814969" y="304800"/>
                      <a:pt x="814844" y="322736"/>
                      <a:pt x="804809" y="335280"/>
                    </a:cubicBezTo>
                    <a:cubicBezTo>
                      <a:pt x="779342" y="367114"/>
                      <a:pt x="746980" y="366595"/>
                      <a:pt x="713369" y="381000"/>
                    </a:cubicBezTo>
                    <a:cubicBezTo>
                      <a:pt x="692487" y="389949"/>
                      <a:pt x="673503" y="403043"/>
                      <a:pt x="652409" y="411480"/>
                    </a:cubicBezTo>
                    <a:cubicBezTo>
                      <a:pt x="622578" y="423412"/>
                      <a:pt x="591449" y="431800"/>
                      <a:pt x="560969" y="441960"/>
                    </a:cubicBezTo>
                    <a:lnTo>
                      <a:pt x="469529" y="472440"/>
                    </a:lnTo>
                    <a:cubicBezTo>
                      <a:pt x="454289" y="477520"/>
                      <a:pt x="438177" y="480496"/>
                      <a:pt x="423809" y="487680"/>
                    </a:cubicBezTo>
                    <a:cubicBezTo>
                      <a:pt x="403489" y="497840"/>
                      <a:pt x="384121" y="510183"/>
                      <a:pt x="362849" y="518160"/>
                    </a:cubicBezTo>
                    <a:cubicBezTo>
                      <a:pt x="326474" y="531801"/>
                      <a:pt x="242054" y="543373"/>
                      <a:pt x="210449" y="548640"/>
                    </a:cubicBezTo>
                    <a:cubicBezTo>
                      <a:pt x="149489" y="543560"/>
                      <a:pt x="73605" y="573682"/>
                      <a:pt x="27569" y="533400"/>
                    </a:cubicBezTo>
                    <a:cubicBezTo>
                      <a:pt x="0" y="509277"/>
                      <a:pt x="76945" y="476713"/>
                      <a:pt x="88529" y="441960"/>
                    </a:cubicBezTo>
                    <a:lnTo>
                      <a:pt x="119009" y="350520"/>
                    </a:lnTo>
                    <a:lnTo>
                      <a:pt x="134249" y="304800"/>
                    </a:lnTo>
                    <a:cubicBezTo>
                      <a:pt x="139329" y="289560"/>
                      <a:pt x="140578" y="272446"/>
                      <a:pt x="149489" y="259080"/>
                    </a:cubicBezTo>
                    <a:lnTo>
                      <a:pt x="210449" y="167640"/>
                    </a:lnTo>
                    <a:cubicBezTo>
                      <a:pt x="220609" y="152400"/>
                      <a:pt x="227977" y="134872"/>
                      <a:pt x="240929" y="121920"/>
                    </a:cubicBezTo>
                    <a:cubicBezTo>
                      <a:pt x="276961" y="85888"/>
                      <a:pt x="301991" y="56547"/>
                      <a:pt x="347609" y="30480"/>
                    </a:cubicBezTo>
                    <a:cubicBezTo>
                      <a:pt x="378506" y="12825"/>
                      <a:pt x="462384" y="3731"/>
                      <a:pt x="484769" y="0"/>
                    </a:cubicBezTo>
                    <a:cubicBezTo>
                      <a:pt x="591449" y="5080"/>
                      <a:pt x="698377" y="6371"/>
                      <a:pt x="804809" y="15240"/>
                    </a:cubicBezTo>
                    <a:cubicBezTo>
                      <a:pt x="850776" y="19071"/>
                      <a:pt x="856693" y="41182"/>
                      <a:pt x="896249" y="60960"/>
                    </a:cubicBezTo>
                    <a:cubicBezTo>
                      <a:pt x="1022442" y="124056"/>
                      <a:pt x="856662" y="19329"/>
                      <a:pt x="987689" y="106680"/>
                    </a:cubicBezTo>
                    <a:cubicBezTo>
                      <a:pt x="1017358" y="195687"/>
                      <a:pt x="979715" y="113946"/>
                      <a:pt x="1048649" y="182880"/>
                    </a:cubicBezTo>
                    <a:cubicBezTo>
                      <a:pt x="1061601" y="195832"/>
                      <a:pt x="1063226" y="219513"/>
                      <a:pt x="1079129" y="228600"/>
                    </a:cubicBezTo>
                    <a:cubicBezTo>
                      <a:pt x="1101619" y="241451"/>
                      <a:pt x="1130339" y="237024"/>
                      <a:pt x="1155329" y="243840"/>
                    </a:cubicBezTo>
                    <a:cubicBezTo>
                      <a:pt x="1186326" y="252294"/>
                      <a:pt x="1246769" y="274320"/>
                      <a:pt x="1246769" y="274320"/>
                    </a:cubicBezTo>
                    <a:cubicBezTo>
                      <a:pt x="1300521" y="328072"/>
                      <a:pt x="1273212" y="310401"/>
                      <a:pt x="1322969" y="335280"/>
                    </a:cubicBezTo>
                  </a:path>
                </a:pathLst>
              </a:custGeom>
              <a:solidFill>
                <a:srgbClr val="00B050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</p:grpSp>
        <p:sp>
          <p:nvSpPr>
            <p:cNvPr id="13" name="フリーフォーム 12"/>
            <p:cNvSpPr/>
            <p:nvPr/>
          </p:nvSpPr>
          <p:spPr>
            <a:xfrm>
              <a:off x="6126526" y="2332217"/>
              <a:ext cx="716373" cy="426890"/>
            </a:xfrm>
            <a:custGeom>
              <a:avLst/>
              <a:gdLst>
                <a:gd name="connsiteX0" fmla="*/ 0 w 716280"/>
                <a:gd name="connsiteY0" fmla="*/ 0 h 426720"/>
                <a:gd name="connsiteX1" fmla="*/ 274320 w 716280"/>
                <a:gd name="connsiteY1" fmla="*/ 45720 h 426720"/>
                <a:gd name="connsiteX2" fmla="*/ 518160 w 716280"/>
                <a:gd name="connsiteY2" fmla="*/ 198120 h 426720"/>
                <a:gd name="connsiteX3" fmla="*/ 716280 w 716280"/>
                <a:gd name="connsiteY3" fmla="*/ 426720 h 426720"/>
                <a:gd name="connsiteX4" fmla="*/ 716280 w 716280"/>
                <a:gd name="connsiteY4" fmla="*/ 426720 h 42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80" h="426720">
                  <a:moveTo>
                    <a:pt x="0" y="0"/>
                  </a:moveTo>
                  <a:cubicBezTo>
                    <a:pt x="93980" y="6350"/>
                    <a:pt x="187960" y="12700"/>
                    <a:pt x="274320" y="45720"/>
                  </a:cubicBezTo>
                  <a:cubicBezTo>
                    <a:pt x="360680" y="78740"/>
                    <a:pt x="444500" y="134620"/>
                    <a:pt x="518160" y="198120"/>
                  </a:cubicBezTo>
                  <a:cubicBezTo>
                    <a:pt x="591820" y="261620"/>
                    <a:pt x="716280" y="426720"/>
                    <a:pt x="716280" y="426720"/>
                  </a:cubicBezTo>
                  <a:lnTo>
                    <a:pt x="716280" y="426720"/>
                  </a:lnTo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5897794" y="2824173"/>
              <a:ext cx="746554" cy="299934"/>
            </a:xfrm>
            <a:custGeom>
              <a:avLst/>
              <a:gdLst>
                <a:gd name="connsiteX0" fmla="*/ 0 w 746760"/>
                <a:gd name="connsiteY0" fmla="*/ 299720 h 299720"/>
                <a:gd name="connsiteX1" fmla="*/ 167640 w 746760"/>
                <a:gd name="connsiteY1" fmla="*/ 147320 h 299720"/>
                <a:gd name="connsiteX2" fmla="*/ 487680 w 746760"/>
                <a:gd name="connsiteY2" fmla="*/ 10160 h 299720"/>
                <a:gd name="connsiteX3" fmla="*/ 746760 w 746760"/>
                <a:gd name="connsiteY3" fmla="*/ 86360 h 299720"/>
                <a:gd name="connsiteX4" fmla="*/ 746760 w 746760"/>
                <a:gd name="connsiteY4" fmla="*/ 86360 h 299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760" h="299720">
                  <a:moveTo>
                    <a:pt x="0" y="299720"/>
                  </a:moveTo>
                  <a:cubicBezTo>
                    <a:pt x="43180" y="247650"/>
                    <a:pt x="86360" y="195580"/>
                    <a:pt x="167640" y="147320"/>
                  </a:cubicBezTo>
                  <a:cubicBezTo>
                    <a:pt x="248920" y="99060"/>
                    <a:pt x="391160" y="20320"/>
                    <a:pt x="487680" y="10160"/>
                  </a:cubicBezTo>
                  <a:cubicBezTo>
                    <a:pt x="584200" y="0"/>
                    <a:pt x="746760" y="86360"/>
                    <a:pt x="746760" y="86360"/>
                  </a:cubicBezTo>
                  <a:lnTo>
                    <a:pt x="746760" y="86360"/>
                  </a:lnTo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7092280" y="4509120"/>
            <a:ext cx="432048" cy="416000"/>
            <a:chOff x="2508250" y="3660775"/>
            <a:chExt cx="1198563" cy="1208088"/>
          </a:xfrm>
        </p:grpSpPr>
        <p:sp>
          <p:nvSpPr>
            <p:cNvPr id="28" name="Oval 9"/>
            <p:cNvSpPr>
              <a:spLocks noChangeArrowheads="1"/>
            </p:cNvSpPr>
            <p:nvPr/>
          </p:nvSpPr>
          <p:spPr bwMode="auto">
            <a:xfrm>
              <a:off x="2555875" y="3716338"/>
              <a:ext cx="1150938" cy="1152525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" name="Oval 10"/>
            <p:cNvSpPr>
              <a:spLocks noChangeArrowheads="1"/>
            </p:cNvSpPr>
            <p:nvPr/>
          </p:nvSpPr>
          <p:spPr bwMode="auto">
            <a:xfrm>
              <a:off x="3276600" y="3933825"/>
              <a:ext cx="360363" cy="360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 flipH="1">
              <a:off x="3516363" y="4149725"/>
              <a:ext cx="47576" cy="4571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 flipV="1">
              <a:off x="3348038" y="4508500"/>
              <a:ext cx="288925" cy="73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Freeform 40"/>
            <p:cNvSpPr>
              <a:spLocks/>
            </p:cNvSpPr>
            <p:nvPr/>
          </p:nvSpPr>
          <p:spPr bwMode="auto">
            <a:xfrm>
              <a:off x="2508250" y="3660775"/>
              <a:ext cx="692150" cy="676275"/>
            </a:xfrm>
            <a:custGeom>
              <a:avLst/>
              <a:gdLst>
                <a:gd name="T0" fmla="*/ 692150 w 436"/>
                <a:gd name="T1" fmla="*/ 52388 h 426"/>
                <a:gd name="T2" fmla="*/ 677863 w 436"/>
                <a:gd name="T3" fmla="*/ 163513 h 426"/>
                <a:gd name="T4" fmla="*/ 650875 w 436"/>
                <a:gd name="T5" fmla="*/ 204788 h 426"/>
                <a:gd name="T6" fmla="*/ 484188 w 436"/>
                <a:gd name="T7" fmla="*/ 427038 h 426"/>
                <a:gd name="T8" fmla="*/ 428625 w 436"/>
                <a:gd name="T9" fmla="*/ 371475 h 426"/>
                <a:gd name="T10" fmla="*/ 401637 w 436"/>
                <a:gd name="T11" fmla="*/ 412750 h 426"/>
                <a:gd name="T12" fmla="*/ 304800 w 436"/>
                <a:gd name="T13" fmla="*/ 481013 h 426"/>
                <a:gd name="T14" fmla="*/ 193675 w 436"/>
                <a:gd name="T15" fmla="*/ 550863 h 426"/>
                <a:gd name="T16" fmla="*/ 123825 w 436"/>
                <a:gd name="T17" fmla="*/ 647700 h 426"/>
                <a:gd name="T18" fmla="*/ 41275 w 436"/>
                <a:gd name="T19" fmla="*/ 676275 h 426"/>
                <a:gd name="T20" fmla="*/ 12700 w 436"/>
                <a:gd name="T21" fmla="*/ 647700 h 426"/>
                <a:gd name="T22" fmla="*/ 123825 w 436"/>
                <a:gd name="T23" fmla="*/ 357187 h 426"/>
                <a:gd name="T24" fmla="*/ 193675 w 436"/>
                <a:gd name="T25" fmla="*/ 246063 h 426"/>
                <a:gd name="T26" fmla="*/ 276225 w 436"/>
                <a:gd name="T27" fmla="*/ 163513 h 426"/>
                <a:gd name="T28" fmla="*/ 346075 w 436"/>
                <a:gd name="T29" fmla="*/ 122238 h 426"/>
                <a:gd name="T30" fmla="*/ 373062 w 436"/>
                <a:gd name="T31" fmla="*/ 93662 h 426"/>
                <a:gd name="T32" fmla="*/ 692150 w 436"/>
                <a:gd name="T33" fmla="*/ 52388 h 4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6"/>
                <a:gd name="T52" fmla="*/ 0 h 426"/>
                <a:gd name="T53" fmla="*/ 436 w 436"/>
                <a:gd name="T54" fmla="*/ 426 h 4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6" h="426">
                  <a:moveTo>
                    <a:pt x="436" y="33"/>
                  </a:moveTo>
                  <a:cubicBezTo>
                    <a:pt x="433" y="56"/>
                    <a:pt x="433" y="80"/>
                    <a:pt x="427" y="103"/>
                  </a:cubicBezTo>
                  <a:cubicBezTo>
                    <a:pt x="424" y="113"/>
                    <a:pt x="415" y="120"/>
                    <a:pt x="410" y="129"/>
                  </a:cubicBezTo>
                  <a:cubicBezTo>
                    <a:pt x="383" y="183"/>
                    <a:pt x="369" y="247"/>
                    <a:pt x="305" y="269"/>
                  </a:cubicBezTo>
                  <a:cubicBezTo>
                    <a:pt x="301" y="257"/>
                    <a:pt x="298" y="222"/>
                    <a:pt x="270" y="234"/>
                  </a:cubicBezTo>
                  <a:cubicBezTo>
                    <a:pt x="260" y="238"/>
                    <a:pt x="260" y="252"/>
                    <a:pt x="253" y="260"/>
                  </a:cubicBezTo>
                  <a:cubicBezTo>
                    <a:pt x="235" y="282"/>
                    <a:pt x="219" y="295"/>
                    <a:pt x="192" y="303"/>
                  </a:cubicBezTo>
                  <a:cubicBezTo>
                    <a:pt x="170" y="325"/>
                    <a:pt x="151" y="337"/>
                    <a:pt x="122" y="347"/>
                  </a:cubicBezTo>
                  <a:cubicBezTo>
                    <a:pt x="102" y="367"/>
                    <a:pt x="101" y="396"/>
                    <a:pt x="78" y="408"/>
                  </a:cubicBezTo>
                  <a:cubicBezTo>
                    <a:pt x="62" y="416"/>
                    <a:pt x="26" y="426"/>
                    <a:pt x="26" y="426"/>
                  </a:cubicBezTo>
                  <a:cubicBezTo>
                    <a:pt x="20" y="420"/>
                    <a:pt x="9" y="416"/>
                    <a:pt x="8" y="408"/>
                  </a:cubicBezTo>
                  <a:cubicBezTo>
                    <a:pt x="0" y="355"/>
                    <a:pt x="57" y="271"/>
                    <a:pt x="78" y="225"/>
                  </a:cubicBezTo>
                  <a:cubicBezTo>
                    <a:pt x="109" y="157"/>
                    <a:pt x="76" y="187"/>
                    <a:pt x="122" y="155"/>
                  </a:cubicBezTo>
                  <a:cubicBezTo>
                    <a:pt x="134" y="122"/>
                    <a:pt x="140" y="113"/>
                    <a:pt x="174" y="103"/>
                  </a:cubicBezTo>
                  <a:cubicBezTo>
                    <a:pt x="222" y="55"/>
                    <a:pt x="158" y="113"/>
                    <a:pt x="218" y="77"/>
                  </a:cubicBezTo>
                  <a:cubicBezTo>
                    <a:pt x="225" y="73"/>
                    <a:pt x="229" y="65"/>
                    <a:pt x="235" y="59"/>
                  </a:cubicBezTo>
                  <a:cubicBezTo>
                    <a:pt x="294" y="0"/>
                    <a:pt x="272" y="41"/>
                    <a:pt x="436" y="33"/>
                  </a:cubicBezTo>
                  <a:close/>
                </a:path>
              </a:pathLst>
            </a:custGeom>
            <a:solidFill>
              <a:srgbClr val="3333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43608" y="3284984"/>
            <a:ext cx="7272808" cy="830997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　　　菅江真澄について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15365" name="テキスト ボックス 2"/>
          <p:cNvSpPr txBox="1">
            <a:spLocks noChangeArrowheads="1"/>
          </p:cNvSpPr>
          <p:nvPr/>
        </p:nvSpPr>
        <p:spPr bwMode="auto">
          <a:xfrm>
            <a:off x="251520" y="332656"/>
            <a:ext cx="7920880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4000" dirty="0"/>
              <a:t>パワーポイントを使った</a:t>
            </a:r>
            <a:endParaRPr lang="en-US" altLang="ja-JP" sz="4000" dirty="0"/>
          </a:p>
          <a:p>
            <a:r>
              <a:rPr lang="ja-JP" altLang="en-US" sz="4000" dirty="0"/>
              <a:t>　　　　　</a:t>
            </a:r>
            <a:r>
              <a:rPr lang="ja-JP" altLang="en-US" sz="4000" dirty="0" smtClean="0"/>
              <a:t>　プレゼンテーション</a:t>
            </a:r>
            <a:r>
              <a:rPr lang="ja-JP" altLang="en-US" sz="4000" dirty="0"/>
              <a:t>の一例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971600" y="332656"/>
            <a:ext cx="7560840" cy="769441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solidFill>
                  <a:srgbClr val="7030A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4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一人きりで</a:t>
            </a:r>
            <a:r>
              <a:rPr lang="ja-JP" altLang="en-US" sz="44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書く活動で</a:t>
            </a:r>
            <a:r>
              <a:rPr lang="ja-JP" altLang="en-US" sz="44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はない</a:t>
            </a:r>
            <a:endParaRPr lang="en-US" altLang="ja-JP" sz="44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83568" y="1268760"/>
            <a:ext cx="8064896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作文という活動の本来の姿は</a:t>
            </a:r>
            <a:endParaRPr lang="en-US" altLang="ja-JP" sz="4000" kern="0" dirty="0" smtClean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　　　　　　</a:t>
            </a:r>
            <a:r>
              <a:rPr lang="ja-JP" altLang="en-US" sz="4000" kern="0" dirty="0" smtClean="0">
                <a:solidFill>
                  <a:srgbClr val="C00000"/>
                </a:solidFill>
                <a:ea typeface="ＭＳ Ｐゴシック" panose="020B0600070205080204" pitchFamily="50" charset="-128"/>
              </a:rPr>
              <a:t>自分ひとりだけで行うもの</a:t>
            </a:r>
            <a:endParaRPr lang="en-US" altLang="ja-JP" sz="4000" kern="0" dirty="0">
              <a:solidFill>
                <a:srgbClr val="C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67544" y="2780928"/>
            <a:ext cx="8424936" cy="707886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　ひとりで試行錯誤しながら文を紡ぐ</a:t>
            </a:r>
            <a:endParaRPr lang="en-US" altLang="ja-JP" sz="4000" kern="0" dirty="0">
              <a:solidFill>
                <a:srgbClr val="C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9552" y="3789040"/>
            <a:ext cx="3168352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自分との対話</a:t>
            </a:r>
            <a:endParaRPr lang="en-US" altLang="ja-JP" sz="4000" kern="0" dirty="0">
              <a:solidFill>
                <a:srgbClr val="C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23528" y="5085184"/>
            <a:ext cx="8640960" cy="1261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800" kern="0" dirty="0" smtClean="0">
                <a:solidFill>
                  <a:srgbClr val="FFC000"/>
                </a:solidFill>
                <a:ea typeface="ＭＳ Ｐゴシック" panose="020B0600070205080204" pitchFamily="50" charset="-128"/>
              </a:rPr>
              <a:t>★</a:t>
            </a:r>
            <a:r>
              <a:rPr lang="ja-JP" altLang="en-US" sz="38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共に作る口頭作文が</a:t>
            </a:r>
            <a:endParaRPr lang="en-US" altLang="ja-JP" sz="3800" kern="0" dirty="0" smtClean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8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　　本来の作文につながって行けばと思う</a:t>
            </a:r>
            <a:endParaRPr lang="en-US" altLang="ja-JP" sz="3800" kern="0" dirty="0">
              <a:solidFill>
                <a:srgbClr val="C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79912" y="3789040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であり</a:t>
            </a:r>
            <a:endParaRPr kumimoji="1" lang="ja-JP" altLang="en-US" sz="4000" dirty="0"/>
          </a:p>
        </p:txBody>
      </p:sp>
      <p:sp>
        <p:nvSpPr>
          <p:cNvPr id="10" name="正方形/長方形 9"/>
          <p:cNvSpPr/>
          <p:nvPr/>
        </p:nvSpPr>
        <p:spPr>
          <a:xfrm>
            <a:off x="5292080" y="3789040"/>
            <a:ext cx="3672408" cy="707886"/>
          </a:xfrm>
          <a:prstGeom prst="rect">
            <a:avLst/>
          </a:prstGeom>
          <a:solidFill>
            <a:srgbClr val="FFE7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自我を育むもの</a:t>
            </a:r>
            <a:endParaRPr lang="en-US" altLang="ja-JP" sz="4000" kern="0" dirty="0">
              <a:solidFill>
                <a:srgbClr val="C00000"/>
              </a:solidFill>
              <a:ea typeface="ＭＳ Ｐゴシック" panose="020B0600070205080204" pitchFamily="50" charset="-128"/>
            </a:endParaRPr>
          </a:p>
        </p:txBody>
      </p:sp>
      <p:grpSp>
        <p:nvGrpSpPr>
          <p:cNvPr id="11" name="グループ化 24"/>
          <p:cNvGrpSpPr>
            <a:grpSpLocks/>
          </p:cNvGrpSpPr>
          <p:nvPr/>
        </p:nvGrpSpPr>
        <p:grpSpPr bwMode="auto">
          <a:xfrm>
            <a:off x="7956376" y="4869160"/>
            <a:ext cx="504056" cy="504056"/>
            <a:chOff x="4382891" y="2741889"/>
            <a:chExt cx="1439896" cy="1485619"/>
          </a:xfrm>
        </p:grpSpPr>
        <p:sp>
          <p:nvSpPr>
            <p:cNvPr id="12" name="Oval 6"/>
            <p:cNvSpPr>
              <a:spLocks noChangeArrowheads="1"/>
            </p:cNvSpPr>
            <p:nvPr/>
          </p:nvSpPr>
          <p:spPr bwMode="auto">
            <a:xfrm flipH="1">
              <a:off x="4382891" y="2787645"/>
              <a:ext cx="1439896" cy="143986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 rot="20106786" flipH="1">
              <a:off x="4406124" y="2741889"/>
              <a:ext cx="1339047" cy="865188"/>
            </a:xfrm>
            <a:custGeom>
              <a:avLst/>
              <a:gdLst>
                <a:gd name="T0" fmla="*/ 2147483646 w 671"/>
                <a:gd name="T1" fmla="*/ 2147483646 h 545"/>
                <a:gd name="T2" fmla="*/ 2147483646 w 671"/>
                <a:gd name="T3" fmla="*/ 2147483646 h 545"/>
                <a:gd name="T4" fmla="*/ 2147483646 w 671"/>
                <a:gd name="T5" fmla="*/ 2147483646 h 545"/>
                <a:gd name="T6" fmla="*/ 2147483646 w 671"/>
                <a:gd name="T7" fmla="*/ 2147483646 h 545"/>
                <a:gd name="T8" fmla="*/ 2147483646 w 671"/>
                <a:gd name="T9" fmla="*/ 2147483646 h 545"/>
                <a:gd name="T10" fmla="*/ 2147483646 w 671"/>
                <a:gd name="T11" fmla="*/ 2147483646 h 545"/>
                <a:gd name="T12" fmla="*/ 2147483646 w 671"/>
                <a:gd name="T13" fmla="*/ 2147483646 h 545"/>
                <a:gd name="T14" fmla="*/ 2147483646 w 671"/>
                <a:gd name="T15" fmla="*/ 2147483646 h 545"/>
                <a:gd name="T16" fmla="*/ 2147483646 w 671"/>
                <a:gd name="T17" fmla="*/ 2147483646 h 545"/>
                <a:gd name="T18" fmla="*/ 2147483646 w 671"/>
                <a:gd name="T19" fmla="*/ 2147483646 h 545"/>
                <a:gd name="T20" fmla="*/ 2147483646 w 671"/>
                <a:gd name="T21" fmla="*/ 2147483646 h 545"/>
                <a:gd name="T22" fmla="*/ 2147483646 w 671"/>
                <a:gd name="T23" fmla="*/ 2147483646 h 545"/>
                <a:gd name="T24" fmla="*/ 2147483646 w 671"/>
                <a:gd name="T25" fmla="*/ 2147483646 h 545"/>
                <a:gd name="T26" fmla="*/ 2147483646 w 671"/>
                <a:gd name="T27" fmla="*/ 2147483646 h 545"/>
                <a:gd name="T28" fmla="*/ 2147483646 w 671"/>
                <a:gd name="T29" fmla="*/ 2147483646 h 545"/>
                <a:gd name="T30" fmla="*/ 2147483646 w 671"/>
                <a:gd name="T31" fmla="*/ 2147483646 h 545"/>
                <a:gd name="T32" fmla="*/ 2147483646 w 671"/>
                <a:gd name="T33" fmla="*/ 2147483646 h 545"/>
                <a:gd name="T34" fmla="*/ 2147483646 w 671"/>
                <a:gd name="T35" fmla="*/ 2147483646 h 545"/>
                <a:gd name="T36" fmla="*/ 2147483646 w 671"/>
                <a:gd name="T37" fmla="*/ 2147483646 h 545"/>
                <a:gd name="T38" fmla="*/ 2147483646 w 671"/>
                <a:gd name="T39" fmla="*/ 2147483646 h 545"/>
                <a:gd name="T40" fmla="*/ 2147483646 w 671"/>
                <a:gd name="T41" fmla="*/ 2147483646 h 545"/>
                <a:gd name="T42" fmla="*/ 2147483646 w 671"/>
                <a:gd name="T43" fmla="*/ 2147483646 h 545"/>
                <a:gd name="T44" fmla="*/ 2147483646 w 671"/>
                <a:gd name="T45" fmla="*/ 2147483646 h 545"/>
                <a:gd name="T46" fmla="*/ 2147483646 w 671"/>
                <a:gd name="T47" fmla="*/ 2147483646 h 545"/>
                <a:gd name="T48" fmla="*/ 2147483646 w 671"/>
                <a:gd name="T49" fmla="*/ 2147483646 h 545"/>
                <a:gd name="T50" fmla="*/ 2147483646 w 671"/>
                <a:gd name="T51" fmla="*/ 2147483646 h 545"/>
                <a:gd name="T52" fmla="*/ 2147483646 w 671"/>
                <a:gd name="T53" fmla="*/ 2147483646 h 545"/>
                <a:gd name="T54" fmla="*/ 2147483646 w 671"/>
                <a:gd name="T55" fmla="*/ 2147483646 h 5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71"/>
                <a:gd name="T85" fmla="*/ 0 h 545"/>
                <a:gd name="T86" fmla="*/ 671 w 671"/>
                <a:gd name="T87" fmla="*/ 545 h 5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71" h="545">
                  <a:moveTo>
                    <a:pt x="614" y="92"/>
                  </a:moveTo>
                  <a:cubicBezTo>
                    <a:pt x="600" y="103"/>
                    <a:pt x="585" y="112"/>
                    <a:pt x="572" y="125"/>
                  </a:cubicBezTo>
                  <a:cubicBezTo>
                    <a:pt x="565" y="132"/>
                    <a:pt x="563" y="143"/>
                    <a:pt x="556" y="150"/>
                  </a:cubicBezTo>
                  <a:cubicBezTo>
                    <a:pt x="546" y="160"/>
                    <a:pt x="532" y="164"/>
                    <a:pt x="523" y="174"/>
                  </a:cubicBezTo>
                  <a:cubicBezTo>
                    <a:pt x="428" y="277"/>
                    <a:pt x="501" y="225"/>
                    <a:pt x="441" y="265"/>
                  </a:cubicBezTo>
                  <a:cubicBezTo>
                    <a:pt x="441" y="264"/>
                    <a:pt x="426" y="216"/>
                    <a:pt x="424" y="216"/>
                  </a:cubicBezTo>
                  <a:cubicBezTo>
                    <a:pt x="409" y="212"/>
                    <a:pt x="376" y="263"/>
                    <a:pt x="375" y="265"/>
                  </a:cubicBezTo>
                  <a:cubicBezTo>
                    <a:pt x="365" y="297"/>
                    <a:pt x="354" y="311"/>
                    <a:pt x="326" y="331"/>
                  </a:cubicBezTo>
                  <a:cubicBezTo>
                    <a:pt x="321" y="338"/>
                    <a:pt x="300" y="376"/>
                    <a:pt x="284" y="372"/>
                  </a:cubicBezTo>
                  <a:cubicBezTo>
                    <a:pt x="276" y="370"/>
                    <a:pt x="282" y="353"/>
                    <a:pt x="276" y="347"/>
                  </a:cubicBezTo>
                  <a:cubicBezTo>
                    <a:pt x="270" y="341"/>
                    <a:pt x="260" y="342"/>
                    <a:pt x="252" y="339"/>
                  </a:cubicBezTo>
                  <a:cubicBezTo>
                    <a:pt x="195" y="382"/>
                    <a:pt x="173" y="454"/>
                    <a:pt x="112" y="495"/>
                  </a:cubicBezTo>
                  <a:cubicBezTo>
                    <a:pt x="106" y="490"/>
                    <a:pt x="103" y="479"/>
                    <a:pt x="95" y="479"/>
                  </a:cubicBezTo>
                  <a:cubicBezTo>
                    <a:pt x="67" y="479"/>
                    <a:pt x="54" y="524"/>
                    <a:pt x="38" y="537"/>
                  </a:cubicBezTo>
                  <a:cubicBezTo>
                    <a:pt x="31" y="542"/>
                    <a:pt x="21" y="542"/>
                    <a:pt x="13" y="545"/>
                  </a:cubicBezTo>
                  <a:cubicBezTo>
                    <a:pt x="20" y="407"/>
                    <a:pt x="0" y="235"/>
                    <a:pt x="103" y="125"/>
                  </a:cubicBezTo>
                  <a:cubicBezTo>
                    <a:pt x="126" y="41"/>
                    <a:pt x="168" y="58"/>
                    <a:pt x="235" y="35"/>
                  </a:cubicBezTo>
                  <a:cubicBezTo>
                    <a:pt x="262" y="26"/>
                    <a:pt x="282" y="11"/>
                    <a:pt x="309" y="2"/>
                  </a:cubicBezTo>
                  <a:cubicBezTo>
                    <a:pt x="350" y="5"/>
                    <a:pt x="393" y="0"/>
                    <a:pt x="433" y="10"/>
                  </a:cubicBezTo>
                  <a:cubicBezTo>
                    <a:pt x="441" y="12"/>
                    <a:pt x="433" y="32"/>
                    <a:pt x="441" y="35"/>
                  </a:cubicBezTo>
                  <a:cubicBezTo>
                    <a:pt x="448" y="37"/>
                    <a:pt x="450" y="22"/>
                    <a:pt x="457" y="18"/>
                  </a:cubicBezTo>
                  <a:cubicBezTo>
                    <a:pt x="464" y="13"/>
                    <a:pt x="474" y="13"/>
                    <a:pt x="482" y="10"/>
                  </a:cubicBezTo>
                  <a:cubicBezTo>
                    <a:pt x="535" y="16"/>
                    <a:pt x="566" y="22"/>
                    <a:pt x="614" y="35"/>
                  </a:cubicBezTo>
                  <a:cubicBezTo>
                    <a:pt x="657" y="63"/>
                    <a:pt x="662" y="93"/>
                    <a:pt x="671" y="142"/>
                  </a:cubicBezTo>
                  <a:cubicBezTo>
                    <a:pt x="668" y="150"/>
                    <a:pt x="671" y="164"/>
                    <a:pt x="663" y="166"/>
                  </a:cubicBezTo>
                  <a:cubicBezTo>
                    <a:pt x="634" y="173"/>
                    <a:pt x="638" y="135"/>
                    <a:pt x="630" y="125"/>
                  </a:cubicBezTo>
                  <a:cubicBezTo>
                    <a:pt x="624" y="117"/>
                    <a:pt x="609" y="118"/>
                    <a:pt x="605" y="109"/>
                  </a:cubicBezTo>
                  <a:cubicBezTo>
                    <a:pt x="602" y="103"/>
                    <a:pt x="611" y="98"/>
                    <a:pt x="614" y="92"/>
                  </a:cubicBezTo>
                  <a:close/>
                </a:path>
              </a:pathLst>
            </a:custGeom>
            <a:solidFill>
              <a:srgbClr val="3333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H="1">
              <a:off x="4786314" y="3286124"/>
              <a:ext cx="0" cy="1428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 flipH="1">
              <a:off x="4929190" y="3571876"/>
              <a:ext cx="253989" cy="71438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 flipV="1">
              <a:off x="4857752" y="3929066"/>
              <a:ext cx="42207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 flipH="1">
              <a:off x="5357818" y="3286124"/>
              <a:ext cx="0" cy="1428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9" name="Group 5"/>
          <p:cNvGrpSpPr>
            <a:grpSpLocks/>
          </p:cNvGrpSpPr>
          <p:nvPr/>
        </p:nvGrpSpPr>
        <p:grpSpPr bwMode="auto">
          <a:xfrm rot="952844">
            <a:off x="6578861" y="4664403"/>
            <a:ext cx="685854" cy="553532"/>
            <a:chOff x="884" y="1434"/>
            <a:chExt cx="907" cy="953"/>
          </a:xfrm>
        </p:grpSpPr>
        <p:sp>
          <p:nvSpPr>
            <p:cNvPr id="20" name="Oval 6"/>
            <p:cNvSpPr>
              <a:spLocks noChangeArrowheads="1"/>
            </p:cNvSpPr>
            <p:nvPr/>
          </p:nvSpPr>
          <p:spPr bwMode="auto">
            <a:xfrm>
              <a:off x="930" y="1480"/>
              <a:ext cx="771" cy="90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884" y="1434"/>
              <a:ext cx="717" cy="545"/>
            </a:xfrm>
            <a:custGeom>
              <a:avLst/>
              <a:gdLst>
                <a:gd name="T0" fmla="*/ 93807809 w 671"/>
                <a:gd name="T1" fmla="*/ 92 h 545"/>
                <a:gd name="T2" fmla="*/ 87252728 w 671"/>
                <a:gd name="T3" fmla="*/ 125 h 545"/>
                <a:gd name="T4" fmla="*/ 84929403 w 671"/>
                <a:gd name="T5" fmla="*/ 150 h 545"/>
                <a:gd name="T6" fmla="*/ 79777053 w 671"/>
                <a:gd name="T7" fmla="*/ 174 h 545"/>
                <a:gd name="T8" fmla="*/ 67220948 w 671"/>
                <a:gd name="T9" fmla="*/ 265 h 545"/>
                <a:gd name="T10" fmla="*/ 64476468 w 671"/>
                <a:gd name="T11" fmla="*/ 216 h 545"/>
                <a:gd name="T12" fmla="*/ 57109005 w 671"/>
                <a:gd name="T13" fmla="*/ 265 h 545"/>
                <a:gd name="T14" fmla="*/ 49673402 w 671"/>
                <a:gd name="T15" fmla="*/ 331 h 545"/>
                <a:gd name="T16" fmla="*/ 43184543 w 671"/>
                <a:gd name="T17" fmla="*/ 372 h 545"/>
                <a:gd name="T18" fmla="*/ 42074369 w 671"/>
                <a:gd name="T19" fmla="*/ 347 h 545"/>
                <a:gd name="T20" fmla="*/ 38326579 w 671"/>
                <a:gd name="T21" fmla="*/ 339 h 545"/>
                <a:gd name="T22" fmla="*/ 17045363 w 671"/>
                <a:gd name="T23" fmla="*/ 495 h 545"/>
                <a:gd name="T24" fmla="*/ 14653500 w 671"/>
                <a:gd name="T25" fmla="*/ 479 h 545"/>
                <a:gd name="T26" fmla="*/ 5881363 w 671"/>
                <a:gd name="T27" fmla="*/ 537 h 545"/>
                <a:gd name="T28" fmla="*/ 1905181 w 671"/>
                <a:gd name="T29" fmla="*/ 545 h 545"/>
                <a:gd name="T30" fmla="*/ 15901056 w 671"/>
                <a:gd name="T31" fmla="*/ 125 h 545"/>
                <a:gd name="T32" fmla="*/ 35770839 w 671"/>
                <a:gd name="T33" fmla="*/ 35 h 545"/>
                <a:gd name="T34" fmla="*/ 47224327 w 671"/>
                <a:gd name="T35" fmla="*/ 2 h 545"/>
                <a:gd name="T36" fmla="*/ 66130089 w 671"/>
                <a:gd name="T37" fmla="*/ 10 h 545"/>
                <a:gd name="T38" fmla="*/ 67220948 w 671"/>
                <a:gd name="T39" fmla="*/ 35 h 545"/>
                <a:gd name="T40" fmla="*/ 69677785 w 671"/>
                <a:gd name="T41" fmla="*/ 18 h 545"/>
                <a:gd name="T42" fmla="*/ 73400687 w 671"/>
                <a:gd name="T43" fmla="*/ 10 h 545"/>
                <a:gd name="T44" fmla="*/ 93807809 w 671"/>
                <a:gd name="T45" fmla="*/ 35 h 545"/>
                <a:gd name="T46" fmla="*/ 102254474 w 671"/>
                <a:gd name="T47" fmla="*/ 142 h 545"/>
                <a:gd name="T48" fmla="*/ 101043437 w 671"/>
                <a:gd name="T49" fmla="*/ 166 h 545"/>
                <a:gd name="T50" fmla="*/ 95979754 w 671"/>
                <a:gd name="T51" fmla="*/ 125 h 545"/>
                <a:gd name="T52" fmla="*/ 92187683 w 671"/>
                <a:gd name="T53" fmla="*/ 109 h 545"/>
                <a:gd name="T54" fmla="*/ 93807809 w 671"/>
                <a:gd name="T55" fmla="*/ 92 h 5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71"/>
                <a:gd name="T85" fmla="*/ 0 h 545"/>
                <a:gd name="T86" fmla="*/ 671 w 671"/>
                <a:gd name="T87" fmla="*/ 545 h 5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71" h="545">
                  <a:moveTo>
                    <a:pt x="614" y="92"/>
                  </a:moveTo>
                  <a:cubicBezTo>
                    <a:pt x="600" y="103"/>
                    <a:pt x="585" y="112"/>
                    <a:pt x="572" y="125"/>
                  </a:cubicBezTo>
                  <a:cubicBezTo>
                    <a:pt x="565" y="132"/>
                    <a:pt x="563" y="143"/>
                    <a:pt x="556" y="150"/>
                  </a:cubicBezTo>
                  <a:cubicBezTo>
                    <a:pt x="546" y="160"/>
                    <a:pt x="532" y="164"/>
                    <a:pt x="523" y="174"/>
                  </a:cubicBezTo>
                  <a:cubicBezTo>
                    <a:pt x="428" y="277"/>
                    <a:pt x="501" y="225"/>
                    <a:pt x="441" y="265"/>
                  </a:cubicBezTo>
                  <a:cubicBezTo>
                    <a:pt x="441" y="264"/>
                    <a:pt x="426" y="216"/>
                    <a:pt x="424" y="216"/>
                  </a:cubicBezTo>
                  <a:cubicBezTo>
                    <a:pt x="409" y="212"/>
                    <a:pt x="376" y="263"/>
                    <a:pt x="375" y="265"/>
                  </a:cubicBezTo>
                  <a:cubicBezTo>
                    <a:pt x="365" y="297"/>
                    <a:pt x="354" y="311"/>
                    <a:pt x="326" y="331"/>
                  </a:cubicBezTo>
                  <a:cubicBezTo>
                    <a:pt x="321" y="338"/>
                    <a:pt x="300" y="376"/>
                    <a:pt x="284" y="372"/>
                  </a:cubicBezTo>
                  <a:cubicBezTo>
                    <a:pt x="276" y="370"/>
                    <a:pt x="282" y="353"/>
                    <a:pt x="276" y="347"/>
                  </a:cubicBezTo>
                  <a:cubicBezTo>
                    <a:pt x="270" y="341"/>
                    <a:pt x="260" y="342"/>
                    <a:pt x="252" y="339"/>
                  </a:cubicBezTo>
                  <a:cubicBezTo>
                    <a:pt x="195" y="382"/>
                    <a:pt x="173" y="454"/>
                    <a:pt x="112" y="495"/>
                  </a:cubicBezTo>
                  <a:cubicBezTo>
                    <a:pt x="106" y="490"/>
                    <a:pt x="103" y="479"/>
                    <a:pt x="95" y="479"/>
                  </a:cubicBezTo>
                  <a:cubicBezTo>
                    <a:pt x="67" y="479"/>
                    <a:pt x="54" y="524"/>
                    <a:pt x="38" y="537"/>
                  </a:cubicBezTo>
                  <a:cubicBezTo>
                    <a:pt x="31" y="542"/>
                    <a:pt x="21" y="542"/>
                    <a:pt x="13" y="545"/>
                  </a:cubicBezTo>
                  <a:cubicBezTo>
                    <a:pt x="20" y="407"/>
                    <a:pt x="0" y="235"/>
                    <a:pt x="103" y="125"/>
                  </a:cubicBezTo>
                  <a:cubicBezTo>
                    <a:pt x="126" y="41"/>
                    <a:pt x="168" y="58"/>
                    <a:pt x="235" y="35"/>
                  </a:cubicBezTo>
                  <a:cubicBezTo>
                    <a:pt x="262" y="26"/>
                    <a:pt x="282" y="11"/>
                    <a:pt x="309" y="2"/>
                  </a:cubicBezTo>
                  <a:cubicBezTo>
                    <a:pt x="350" y="5"/>
                    <a:pt x="393" y="0"/>
                    <a:pt x="433" y="10"/>
                  </a:cubicBezTo>
                  <a:cubicBezTo>
                    <a:pt x="441" y="12"/>
                    <a:pt x="433" y="32"/>
                    <a:pt x="441" y="35"/>
                  </a:cubicBezTo>
                  <a:cubicBezTo>
                    <a:pt x="448" y="37"/>
                    <a:pt x="450" y="22"/>
                    <a:pt x="457" y="18"/>
                  </a:cubicBezTo>
                  <a:cubicBezTo>
                    <a:pt x="464" y="13"/>
                    <a:pt x="474" y="13"/>
                    <a:pt x="482" y="10"/>
                  </a:cubicBezTo>
                  <a:cubicBezTo>
                    <a:pt x="535" y="16"/>
                    <a:pt x="566" y="22"/>
                    <a:pt x="614" y="35"/>
                  </a:cubicBezTo>
                  <a:cubicBezTo>
                    <a:pt x="657" y="63"/>
                    <a:pt x="662" y="93"/>
                    <a:pt x="671" y="142"/>
                  </a:cubicBezTo>
                  <a:cubicBezTo>
                    <a:pt x="668" y="150"/>
                    <a:pt x="671" y="164"/>
                    <a:pt x="663" y="166"/>
                  </a:cubicBezTo>
                  <a:cubicBezTo>
                    <a:pt x="634" y="173"/>
                    <a:pt x="638" y="135"/>
                    <a:pt x="630" y="125"/>
                  </a:cubicBezTo>
                  <a:cubicBezTo>
                    <a:pt x="624" y="117"/>
                    <a:pt x="609" y="118"/>
                    <a:pt x="605" y="109"/>
                  </a:cubicBezTo>
                  <a:cubicBezTo>
                    <a:pt x="602" y="103"/>
                    <a:pt x="611" y="98"/>
                    <a:pt x="614" y="92"/>
                  </a:cubicBezTo>
                  <a:close/>
                </a:path>
              </a:pathLst>
            </a:custGeom>
            <a:solidFill>
              <a:srgbClr val="3333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1565" y="1752"/>
              <a:ext cx="0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Oval 9"/>
            <p:cNvSpPr>
              <a:spLocks noChangeArrowheads="1"/>
            </p:cNvSpPr>
            <p:nvPr/>
          </p:nvSpPr>
          <p:spPr bwMode="auto">
            <a:xfrm>
              <a:off x="1655" y="1979"/>
              <a:ext cx="136" cy="45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 flipV="1">
              <a:off x="1429" y="2160"/>
              <a:ext cx="2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cxnSp>
        <p:nvCxnSpPr>
          <p:cNvPr id="27" name="直線矢印コネクタ 26"/>
          <p:cNvCxnSpPr/>
          <p:nvPr/>
        </p:nvCxnSpPr>
        <p:spPr>
          <a:xfrm>
            <a:off x="7236296" y="4941168"/>
            <a:ext cx="648072" cy="144016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/>
        </p:nvSpPr>
        <p:spPr>
          <a:xfrm>
            <a:off x="7812360" y="4653136"/>
            <a:ext cx="864096" cy="792088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30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539552" y="332656"/>
            <a:ext cx="8136904" cy="707886"/>
          </a:xfrm>
          <a:prstGeom prst="rect">
            <a:avLst/>
          </a:prstGeom>
          <a:solidFill>
            <a:srgbClr val="FFCC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口頭作文のほか行っている作文学習</a:t>
            </a:r>
            <a:endParaRPr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99792" y="3861048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rgbClr val="FFC000"/>
                </a:solidFill>
              </a:rPr>
              <a:t>●</a:t>
            </a:r>
            <a:r>
              <a:rPr kumimoji="1" lang="ja-JP" altLang="en-US" sz="4800" dirty="0" smtClean="0"/>
              <a:t>報告練習</a:t>
            </a:r>
            <a:endParaRPr kumimoji="1" lang="ja-JP" altLang="en-US" sz="4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99792" y="1556792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rgbClr val="FFC000"/>
                </a:solidFill>
              </a:rPr>
              <a:t>●</a:t>
            </a:r>
            <a:r>
              <a:rPr lang="ja-JP" altLang="en-US" sz="4800" dirty="0" smtClean="0"/>
              <a:t>テーマ作文</a:t>
            </a:r>
            <a:endParaRPr kumimoji="1" lang="ja-JP" altLang="en-US" sz="4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99792" y="2708920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rgbClr val="FFC000"/>
                </a:solidFill>
              </a:rPr>
              <a:t>●</a:t>
            </a:r>
            <a:r>
              <a:rPr lang="ja-JP" altLang="en-US" sz="4800" dirty="0" smtClean="0"/>
              <a:t>観察作文</a:t>
            </a:r>
            <a:endParaRPr kumimoji="1" lang="ja-JP" altLang="en-US" sz="4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99792" y="501317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rgbClr val="FFC000"/>
                </a:solidFill>
              </a:rPr>
              <a:t>●</a:t>
            </a:r>
            <a:r>
              <a:rPr lang="ja-JP" altLang="en-US" sz="4800" dirty="0" smtClean="0"/>
              <a:t>創作</a:t>
            </a:r>
            <a:r>
              <a:rPr kumimoji="1" lang="ja-JP" altLang="en-US" sz="4800" dirty="0" smtClean="0"/>
              <a:t>練習</a:t>
            </a:r>
            <a:endParaRPr kumimoji="1" lang="ja-JP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5000"/>
          </a:blip>
          <a:srcRect/>
          <a:stretch>
            <a:fillRect/>
          </a:stretch>
        </p:blipFill>
        <p:spPr bwMode="auto">
          <a:xfrm>
            <a:off x="419100" y="1700808"/>
            <a:ext cx="8305800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804" name="テキスト ボックス 5"/>
          <p:cNvSpPr txBox="1">
            <a:spLocks noChangeArrowheads="1"/>
          </p:cNvSpPr>
          <p:nvPr/>
        </p:nvSpPr>
        <p:spPr bwMode="auto">
          <a:xfrm>
            <a:off x="4283968" y="5445224"/>
            <a:ext cx="396093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2400" b="1" dirty="0">
                <a:solidFill>
                  <a:srgbClr val="0070C0"/>
                </a:solidFill>
              </a:rPr>
              <a:t>何でもいいから</a:t>
            </a:r>
            <a:r>
              <a:rPr lang="ja-JP" altLang="en-US" sz="2400" b="1" dirty="0" smtClean="0">
                <a:solidFill>
                  <a:srgbClr val="0070C0"/>
                </a:solidFill>
              </a:rPr>
              <a:t>、</a:t>
            </a:r>
            <a:endParaRPr lang="en-US" altLang="ja-JP" sz="2400" b="1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ja-JP" altLang="en-US" sz="2400" b="1" dirty="0" smtClean="0">
                <a:solidFill>
                  <a:srgbClr val="0070C0"/>
                </a:solidFill>
              </a:rPr>
              <a:t>最後の行</a:t>
            </a:r>
            <a:r>
              <a:rPr lang="ja-JP" altLang="en-US" sz="2400" b="1" dirty="0">
                <a:solidFill>
                  <a:srgbClr val="0070C0"/>
                </a:solidFill>
              </a:rPr>
              <a:t>まで字を埋める</a:t>
            </a:r>
            <a:r>
              <a:rPr lang="ja-JP" altLang="en-US" sz="2800" dirty="0">
                <a:solidFill>
                  <a:srgbClr val="C00000"/>
                </a:solidFill>
              </a:rPr>
              <a:t>　　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843808" y="188640"/>
            <a:ext cx="396044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 smtClean="0">
                <a:solidFill>
                  <a:srgbClr val="FFC0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400" kern="0" dirty="0" smtClean="0">
                <a:solidFill>
                  <a:schemeClr val="accent4"/>
                </a:solidFill>
                <a:ea typeface="ＭＳ Ｐゴシック" panose="020B0600070205080204" pitchFamily="50" charset="-128"/>
              </a:rPr>
              <a:t>テーマ</a:t>
            </a:r>
            <a:r>
              <a:rPr lang="ja-JP" altLang="en-US" sz="44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作文</a:t>
            </a:r>
            <a:endParaRPr lang="en-US" altLang="ja-JP" sz="48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7" name="右矢印 6"/>
          <p:cNvSpPr/>
          <p:nvPr/>
        </p:nvSpPr>
        <p:spPr>
          <a:xfrm>
            <a:off x="7740352" y="5949280"/>
            <a:ext cx="360040" cy="216024"/>
          </a:xfrm>
          <a:prstGeom prst="rightArrow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544" y="99060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srgbClr val="C00000"/>
                </a:solidFill>
              </a:rPr>
              <a:t>＊</a:t>
            </a:r>
            <a:r>
              <a:rPr lang="ja-JP" altLang="en-US" sz="3200" dirty="0" smtClean="0">
                <a:solidFill>
                  <a:schemeClr val="accent4"/>
                </a:solidFill>
              </a:rPr>
              <a:t>どんなことでもいいから思い浮かぶことを書く</a:t>
            </a:r>
            <a:endParaRPr kumimoji="1" lang="ja-JP" alt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07904" y="2564904"/>
            <a:ext cx="48965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b="1" dirty="0" smtClean="0">
                <a:solidFill>
                  <a:srgbClr val="FF0000"/>
                </a:solidFill>
              </a:rPr>
              <a:t>　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ぼくは、ラーメンが大好きです。お店で食べるときは、いつも、みそラーメンです。くるまやで食べています。家で食べるときは</a:t>
            </a:r>
            <a:endParaRPr lang="en-US" altLang="ja-JP" sz="2800" b="1" dirty="0" smtClean="0">
              <a:solidFill>
                <a:srgbClr val="FF0000"/>
              </a:solidFill>
            </a:endParaRPr>
          </a:p>
          <a:p>
            <a:r>
              <a:rPr lang="ja-JP" altLang="en-US" sz="2800" b="1" dirty="0" smtClean="0">
                <a:solidFill>
                  <a:srgbClr val="FF0000"/>
                </a:solidFill>
              </a:rPr>
              <a:t>チキンラーメンをつくって、たべていますが、タマゴを、いれると</a:t>
            </a:r>
            <a:endParaRPr lang="en-US" altLang="ja-JP" sz="2800" b="1" dirty="0" smtClean="0">
              <a:solidFill>
                <a:srgbClr val="FF0000"/>
              </a:solidFill>
            </a:endParaRPr>
          </a:p>
          <a:p>
            <a:r>
              <a:rPr lang="ja-JP" altLang="en-US" sz="2800" b="1" dirty="0" smtClean="0">
                <a:solidFill>
                  <a:srgbClr val="FF0000"/>
                </a:solidFill>
              </a:rPr>
              <a:t>・・・</a:t>
            </a:r>
            <a:endParaRPr lang="en-US" altLang="ja-JP" sz="2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1"/>
      <p:bldP spid="7" grpId="0" animBg="1"/>
      <p:bldP spid="9" grpId="0"/>
      <p:bldP spid="10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051050" y="260350"/>
            <a:ext cx="5185246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テーマ作文の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目的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67544" y="1124744"/>
            <a:ext cx="8280920" cy="132238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「</a:t>
            </a:r>
            <a:r>
              <a:rPr lang="ja-JP" altLang="en-US" sz="40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何でもいいからとりあえず書く」</a:t>
            </a:r>
            <a:endParaRPr lang="en-US" altLang="ja-JP" sz="40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　　　　　　　　</a:t>
            </a:r>
            <a:r>
              <a:rPr lang="ja-JP" altLang="en-US" sz="24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　</a:t>
            </a:r>
            <a:r>
              <a:rPr lang="ja-JP" altLang="en-US" sz="40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と</a:t>
            </a:r>
            <a:r>
              <a:rPr lang="ja-JP" altLang="en-US" sz="40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いう行為になれる</a:t>
            </a:r>
            <a:endParaRPr lang="en-US" altLang="ja-JP" sz="44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83568" y="2564904"/>
            <a:ext cx="6624736" cy="1200329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まず何かを書き出すことに</a:t>
            </a:r>
            <a:r>
              <a:rPr lang="ja-JP" altLang="en-US" sz="36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より</a:t>
            </a:r>
            <a:endParaRPr lang="en-US" altLang="ja-JP" sz="36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　　　</a:t>
            </a:r>
            <a:r>
              <a:rPr lang="ja-JP" altLang="en-US" sz="36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　意味</a:t>
            </a:r>
            <a:r>
              <a:rPr lang="ja-JP" altLang="en-US" sz="36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が生み出されていく</a:t>
            </a:r>
            <a:endParaRPr lang="en-US" altLang="ja-JP" sz="40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3563888" y="3789040"/>
            <a:ext cx="504056" cy="288032"/>
          </a:xfrm>
          <a:prstGeom prst="downArrow">
            <a:avLst/>
          </a:pr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83568" y="4149080"/>
            <a:ext cx="6552728" cy="1200329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自分</a:t>
            </a:r>
            <a:r>
              <a:rPr lang="ja-JP" altLang="en-US" sz="36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のこころにあるものに</a:t>
            </a:r>
            <a:endParaRPr lang="en-US" altLang="ja-JP" sz="36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　　　　　　　　　</a:t>
            </a:r>
            <a:r>
              <a:rPr lang="ja-JP" altLang="en-US" sz="36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気づいて</a:t>
            </a:r>
            <a:r>
              <a:rPr lang="ja-JP" altLang="en-US" sz="36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行く作業</a:t>
            </a:r>
            <a:endParaRPr lang="en-US" altLang="ja-JP" sz="40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1560" y="5445224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C00000"/>
                </a:solidFill>
              </a:rPr>
              <a:t>＊</a:t>
            </a:r>
            <a:r>
              <a:rPr kumimoji="1" lang="ja-JP" altLang="en-US" sz="3200" dirty="0" smtClean="0"/>
              <a:t>内容の整合性や文法・語彙の不適切、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　　　　　　</a:t>
            </a:r>
            <a:r>
              <a:rPr kumimoji="1" lang="ja-JP" altLang="en-US" sz="3200" dirty="0" smtClean="0"/>
              <a:t>表記の問題などにはこだわらない</a:t>
            </a:r>
            <a:endParaRPr kumimoji="1" lang="ja-JP" altLang="en-US" sz="1600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7380312" y="2708920"/>
            <a:ext cx="0" cy="25922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7524328" y="3429000"/>
            <a:ext cx="1368152" cy="954107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文章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構成法</a:t>
            </a:r>
            <a:endParaRPr kumimoji="1" lang="ja-JP" altLang="en-US" sz="2800" dirty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7164288" y="3933056"/>
            <a:ext cx="432048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/>
          <p:cNvGrpSpPr/>
          <p:nvPr/>
        </p:nvGrpSpPr>
        <p:grpSpPr>
          <a:xfrm>
            <a:off x="7720782" y="1628801"/>
            <a:ext cx="1315714" cy="1080120"/>
            <a:chOff x="7720782" y="1628801"/>
            <a:chExt cx="1315714" cy="108012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contrast="5000"/>
            </a:blip>
            <a:srcRect/>
            <a:stretch>
              <a:fillRect/>
            </a:stretch>
          </p:blipFill>
          <p:spPr bwMode="auto">
            <a:xfrm>
              <a:off x="7720782" y="1628801"/>
              <a:ext cx="1315714" cy="10801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8609409" y="1844824"/>
              <a:ext cx="427087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b="1" dirty="0" smtClean="0"/>
                <a:t>かく</a:t>
              </a:r>
              <a:endParaRPr kumimoji="1" lang="ja-JP" altLang="en-US" sz="105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  <p:bldP spid="18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11560" y="18864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まず何かを書く場合、</a:t>
            </a:r>
            <a:endParaRPr kumimoji="1" lang="ja-JP" altLang="en-US" sz="3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9552" y="908720"/>
            <a:ext cx="8136904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取りあえず、目に浮ぶ「景色」を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　　　　　書くことが多い</a:t>
            </a:r>
            <a:endParaRPr kumimoji="1" lang="ja-JP" altLang="en-US" sz="3600" dirty="0"/>
          </a:p>
        </p:txBody>
      </p:sp>
      <p:sp>
        <p:nvSpPr>
          <p:cNvPr id="5" name="正方形/長方形 4"/>
          <p:cNvSpPr/>
          <p:nvPr/>
        </p:nvSpPr>
        <p:spPr>
          <a:xfrm>
            <a:off x="251520" y="2204864"/>
            <a:ext cx="5328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でも周辺的なことを</a:t>
            </a:r>
            <a:endParaRPr lang="en-US" altLang="ja-JP" sz="3200" dirty="0" smtClean="0"/>
          </a:p>
          <a:p>
            <a:r>
              <a:rPr lang="ja-JP" altLang="en-US" sz="3200" dirty="0" smtClean="0"/>
              <a:t>　　　　　　　書いて行くにつれ</a:t>
            </a:r>
            <a:endParaRPr lang="ja-JP" altLang="en-US" sz="3200" dirty="0"/>
          </a:p>
        </p:txBody>
      </p:sp>
      <p:sp>
        <p:nvSpPr>
          <p:cNvPr id="6" name="正方形/長方形 5"/>
          <p:cNvSpPr/>
          <p:nvPr/>
        </p:nvSpPr>
        <p:spPr>
          <a:xfrm>
            <a:off x="395536" y="3789040"/>
            <a:ext cx="4896544" cy="1569660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また本当に自分が</a:t>
            </a:r>
            <a:endParaRPr lang="en-US" altLang="ja-JP" sz="3200" dirty="0" smtClean="0"/>
          </a:p>
          <a:p>
            <a:r>
              <a:rPr lang="ja-JP" altLang="en-US" sz="3200" dirty="0" smtClean="0"/>
              <a:t>　　　言いたかったことや</a:t>
            </a:r>
            <a:endParaRPr lang="en-US" altLang="ja-JP" sz="3200" dirty="0" smtClean="0"/>
          </a:p>
          <a:p>
            <a:r>
              <a:rPr lang="ja-JP" altLang="en-US" sz="3200" dirty="0" smtClean="0"/>
              <a:t>　　　　　　　　感じていたこと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395536" y="5373216"/>
            <a:ext cx="3240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に気づかされる</a:t>
            </a:r>
            <a:endParaRPr lang="en-US" altLang="ja-JP" sz="3200" dirty="0" smtClean="0"/>
          </a:p>
          <a:p>
            <a:r>
              <a:rPr lang="ja-JP" altLang="en-US" sz="3200" dirty="0" smtClean="0"/>
              <a:t>　　　　ことが多い</a:t>
            </a:r>
            <a:endParaRPr lang="ja-JP" altLang="en-US" sz="3200" dirty="0"/>
          </a:p>
        </p:txBody>
      </p:sp>
      <p:sp>
        <p:nvSpPr>
          <p:cNvPr id="8" name="正方形/長方形 7"/>
          <p:cNvSpPr/>
          <p:nvPr/>
        </p:nvSpPr>
        <p:spPr>
          <a:xfrm>
            <a:off x="3563888" y="5589240"/>
            <a:ext cx="2232248" cy="707886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　</a:t>
            </a:r>
            <a:r>
              <a:rPr lang="ja-JP" altLang="en-US" sz="4000" dirty="0" smtClean="0"/>
              <a:t>暗黙知</a:t>
            </a:r>
            <a:endParaRPr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66474" y="2492896"/>
            <a:ext cx="553998" cy="4104456"/>
          </a:xfrm>
          <a:prstGeom prst="rect">
            <a:avLst/>
          </a:prstGeom>
          <a:solidFill>
            <a:srgbClr val="FFCC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 smtClean="0"/>
              <a:t>秋風や　模様のちが</a:t>
            </a:r>
            <a:r>
              <a:rPr kumimoji="1" lang="ja-JP" altLang="en-US" sz="2400" b="1" dirty="0" err="1" smtClean="0"/>
              <a:t>ふ</a:t>
            </a:r>
            <a:r>
              <a:rPr kumimoji="1" lang="ja-JP" altLang="en-US" sz="2400" b="1" dirty="0" smtClean="0"/>
              <a:t>　皿二つ</a:t>
            </a:r>
            <a:endParaRPr kumimoji="1" lang="ja-JP" altLang="en-US" sz="24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41075" y="2682240"/>
            <a:ext cx="2031325" cy="4175760"/>
          </a:xfrm>
          <a:prstGeom prst="rect">
            <a:avLst/>
          </a:prstGeom>
          <a:noFill/>
          <a:ln w="38100" cmpd="dbl">
            <a:noFill/>
          </a:ln>
        </p:spPr>
        <p:txBody>
          <a:bodyPr vert="eaVert" wrap="square" rtlCol="0">
            <a:spAutoFit/>
          </a:bodyPr>
          <a:lstStyle/>
          <a:p>
            <a:r>
              <a:rPr kumimoji="1" lang="ja-JP" altLang="en-US" sz="2000" dirty="0" smtClean="0"/>
              <a:t>　</a:t>
            </a:r>
            <a:r>
              <a:rPr lang="en-US" altLang="ja-JP" sz="2000" b="1" dirty="0" err="1" smtClean="0"/>
              <a:t>模様</a:t>
            </a:r>
            <a:r>
              <a:rPr lang="ja-JP" altLang="ja-JP" sz="2000" b="1" dirty="0" smtClean="0"/>
              <a:t>のちがう</a:t>
            </a:r>
            <a:r>
              <a:rPr lang="en-US" altLang="ja-JP" sz="2000" b="1" dirty="0" smtClean="0"/>
              <a:t>二</a:t>
            </a:r>
            <a:r>
              <a:rPr lang="ja-JP" altLang="ja-JP" sz="2000" b="1" dirty="0" err="1" smtClean="0"/>
              <a:t>つのお</a:t>
            </a:r>
            <a:r>
              <a:rPr lang="en-US" altLang="ja-JP" sz="2000" b="1" dirty="0" smtClean="0"/>
              <a:t>皿</a:t>
            </a:r>
            <a:r>
              <a:rPr lang="ja-JP" altLang="ja-JP" sz="2000" b="1" dirty="0" err="1" smtClean="0"/>
              <a:t>。</a:t>
            </a:r>
            <a:r>
              <a:rPr lang="ja-JP" altLang="ja-JP" sz="2000" b="1" dirty="0" smtClean="0"/>
              <a:t>いつ</a:t>
            </a:r>
            <a:r>
              <a:rPr lang="en-US" altLang="ja-JP" sz="2000" b="1" dirty="0" smtClean="0"/>
              <a:t>買</a:t>
            </a:r>
            <a:r>
              <a:rPr lang="ja-JP" altLang="ja-JP" sz="2000" b="1" dirty="0" smtClean="0"/>
              <a:t>ったんだろう？　それとも、</a:t>
            </a:r>
            <a:r>
              <a:rPr lang="en-US" altLang="ja-JP" sz="2000" b="1" dirty="0" smtClean="0"/>
              <a:t>も</a:t>
            </a:r>
            <a:r>
              <a:rPr lang="ja-JP" altLang="ja-JP" sz="2000" b="1" dirty="0" err="1" smtClean="0"/>
              <a:t>らったのかな。</a:t>
            </a:r>
            <a:r>
              <a:rPr lang="en-US" altLang="ja-JP" sz="2000" b="1" dirty="0" smtClean="0"/>
              <a:t>形</a:t>
            </a:r>
            <a:r>
              <a:rPr lang="ja-JP" altLang="ja-JP" sz="2000" b="1" dirty="0" smtClean="0"/>
              <a:t>も</a:t>
            </a:r>
            <a:r>
              <a:rPr lang="en-US" altLang="ja-JP" sz="2000" b="1" dirty="0" smtClean="0"/>
              <a:t>大</a:t>
            </a:r>
            <a:r>
              <a:rPr lang="ja-JP" altLang="ja-JP" sz="2000" b="1" dirty="0" smtClean="0"/>
              <a:t>きさも、よく</a:t>
            </a:r>
            <a:r>
              <a:rPr lang="en-US" altLang="ja-JP" sz="2000" b="1" dirty="0" smtClean="0"/>
              <a:t>似</a:t>
            </a:r>
            <a:r>
              <a:rPr lang="ja-JP" altLang="ja-JP" sz="2000" b="1" dirty="0" smtClean="0"/>
              <a:t>ているけれど。そうか</a:t>
            </a:r>
            <a:r>
              <a:rPr lang="ja-JP" altLang="en-US" sz="2000" b="1" dirty="0" smtClean="0"/>
              <a:t>。</a:t>
            </a:r>
            <a:r>
              <a:rPr lang="ja-JP" altLang="ja-JP" sz="2000" b="1" dirty="0" smtClean="0"/>
              <a:t>ちがう、ってことは、</a:t>
            </a:r>
            <a:r>
              <a:rPr lang="en-US" altLang="ja-JP" sz="2000" b="1" dirty="0" smtClean="0"/>
              <a:t>似</a:t>
            </a:r>
            <a:r>
              <a:rPr lang="ja-JP" altLang="ja-JP" sz="2000" b="1" dirty="0" smtClean="0"/>
              <a:t>ていることでもあるんだなあ</a:t>
            </a:r>
            <a:r>
              <a:rPr lang="ja-JP" altLang="en-US" sz="2000" b="1" dirty="0" smtClean="0"/>
              <a:t>。</a:t>
            </a:r>
            <a:r>
              <a:rPr lang="ja-JP" altLang="ja-JP" sz="2000" b="1" dirty="0" smtClean="0"/>
              <a:t>お</a:t>
            </a:r>
            <a:r>
              <a:rPr lang="en-US" altLang="ja-JP" sz="2000" b="1" dirty="0" smtClean="0"/>
              <a:t>皿</a:t>
            </a:r>
            <a:r>
              <a:rPr lang="ja-JP" altLang="ja-JP" sz="2000" b="1" dirty="0" smtClean="0"/>
              <a:t>の</a:t>
            </a:r>
            <a:r>
              <a:rPr lang="en-US" altLang="ja-JP" sz="2000" b="1" dirty="0" smtClean="0"/>
              <a:t>上</a:t>
            </a:r>
            <a:r>
              <a:rPr lang="ja-JP" altLang="ja-JP" sz="2000" b="1" dirty="0" smtClean="0"/>
              <a:t>を、</a:t>
            </a:r>
            <a:r>
              <a:rPr lang="en-US" altLang="ja-JP" sz="2000" b="1" dirty="0" err="1" smtClean="0"/>
              <a:t>秋風</a:t>
            </a:r>
            <a:r>
              <a:rPr lang="ja-JP" altLang="ja-JP" sz="2000" b="1" dirty="0" smtClean="0"/>
              <a:t>が吹き</a:t>
            </a:r>
            <a:r>
              <a:rPr lang="en-US" altLang="ja-JP" sz="2000" b="1" dirty="0" smtClean="0"/>
              <a:t>過</a:t>
            </a:r>
            <a:r>
              <a:rPr lang="ja-JP" altLang="ja-JP" sz="2000" b="1" dirty="0" err="1" smtClean="0"/>
              <a:t>ぎて</a:t>
            </a:r>
            <a:r>
              <a:rPr lang="en-US" altLang="ja-JP" sz="2000" b="1" dirty="0" smtClean="0"/>
              <a:t>行</a:t>
            </a:r>
            <a:r>
              <a:rPr lang="ja-JP" altLang="ja-JP" sz="2000" b="1" dirty="0" smtClean="0"/>
              <a:t>くよ</a:t>
            </a:r>
            <a:r>
              <a:rPr lang="ja-JP" altLang="ja-JP" sz="2000" dirty="0" smtClean="0"/>
              <a:t>。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36096" y="2276872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/>
              <a:t>「俳句をよもう」の解釈文</a:t>
            </a:r>
            <a:endParaRPr kumimoji="1" lang="ja-JP" altLang="en-US" sz="2000" b="1" dirty="0"/>
          </a:p>
        </p:txBody>
      </p:sp>
      <p:pic>
        <p:nvPicPr>
          <p:cNvPr id="1026" name="Picture 2" descr="敬語ちゃん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5580112" y="2924944"/>
            <a:ext cx="539552" cy="105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正方形/長方形 12"/>
          <p:cNvSpPr/>
          <p:nvPr/>
        </p:nvSpPr>
        <p:spPr>
          <a:xfrm>
            <a:off x="6084168" y="2636912"/>
            <a:ext cx="2160240" cy="4129648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5292080" y="4221088"/>
            <a:ext cx="648072" cy="0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51520" y="3212976"/>
            <a:ext cx="3744416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何かを思いついたり</a:t>
            </a:r>
            <a:endParaRPr kumimoji="1" lang="ja-JP" altLang="en-US" dirty="0"/>
          </a:p>
        </p:txBody>
      </p:sp>
      <p:grpSp>
        <p:nvGrpSpPr>
          <p:cNvPr id="15" name="グループ化 31"/>
          <p:cNvGrpSpPr>
            <a:grpSpLocks/>
          </p:cNvGrpSpPr>
          <p:nvPr/>
        </p:nvGrpSpPr>
        <p:grpSpPr bwMode="auto">
          <a:xfrm>
            <a:off x="6948264" y="548680"/>
            <a:ext cx="1008112" cy="792088"/>
            <a:chOff x="7164288" y="2852936"/>
            <a:chExt cx="1192824" cy="881042"/>
          </a:xfrm>
        </p:grpSpPr>
        <p:grpSp>
          <p:nvGrpSpPr>
            <p:cNvPr id="17" name="グループ化 30"/>
            <p:cNvGrpSpPr>
              <a:grpSpLocks/>
            </p:cNvGrpSpPr>
            <p:nvPr/>
          </p:nvGrpSpPr>
          <p:grpSpPr bwMode="auto">
            <a:xfrm>
              <a:off x="7164288" y="2852936"/>
              <a:ext cx="1192824" cy="881042"/>
              <a:chOff x="7331629" y="2996952"/>
              <a:chExt cx="1192824" cy="881042"/>
            </a:xfrm>
          </p:grpSpPr>
          <p:grpSp>
            <p:nvGrpSpPr>
              <p:cNvPr id="19" name="グループ化 44"/>
              <p:cNvGrpSpPr>
                <a:grpSpLocks/>
              </p:cNvGrpSpPr>
              <p:nvPr/>
            </p:nvGrpSpPr>
            <p:grpSpPr bwMode="auto">
              <a:xfrm>
                <a:off x="7524328" y="2996952"/>
                <a:ext cx="1000125" cy="765175"/>
                <a:chOff x="2843808" y="6093296"/>
                <a:chExt cx="999728" cy="764704"/>
              </a:xfrm>
            </p:grpSpPr>
            <p:sp>
              <p:nvSpPr>
                <p:cNvPr id="22" name="円/楕円 21"/>
                <p:cNvSpPr/>
                <p:nvPr/>
              </p:nvSpPr>
              <p:spPr bwMode="auto">
                <a:xfrm>
                  <a:off x="2843040" y="6093296"/>
                  <a:ext cx="1000496" cy="764686"/>
                </a:xfrm>
                <a:prstGeom prst="ellipse">
                  <a:avLst/>
                </a:prstGeom>
                <a:solidFill>
                  <a:srgbClr val="FFFF9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3" name="円/楕円 22"/>
                <p:cNvSpPr/>
                <p:nvPr/>
              </p:nvSpPr>
              <p:spPr>
                <a:xfrm>
                  <a:off x="3274316" y="6382036"/>
                  <a:ext cx="74521" cy="71392"/>
                </a:xfrm>
                <a:prstGeom prst="ellipse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20" name="円弧 19"/>
              <p:cNvSpPr/>
              <p:nvPr/>
            </p:nvSpPr>
            <p:spPr>
              <a:xfrm rot="20495508">
                <a:off x="7331629" y="3573201"/>
                <a:ext cx="965998" cy="304793"/>
              </a:xfrm>
              <a:prstGeom prst="arc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1" name="フリーフォーム 20"/>
              <p:cNvSpPr/>
              <p:nvPr/>
            </p:nvSpPr>
            <p:spPr>
              <a:xfrm>
                <a:off x="7772593" y="3149348"/>
                <a:ext cx="183999" cy="63498"/>
              </a:xfrm>
              <a:custGeom>
                <a:avLst/>
                <a:gdLst>
                  <a:gd name="connsiteX0" fmla="*/ 0 w 248659"/>
                  <a:gd name="connsiteY0" fmla="*/ 20059 h 65779"/>
                  <a:gd name="connsiteX1" fmla="*/ 60960 w 248659"/>
                  <a:gd name="connsiteY1" fmla="*/ 35299 h 65779"/>
                  <a:gd name="connsiteX2" fmla="*/ 152400 w 248659"/>
                  <a:gd name="connsiteY2" fmla="*/ 65779 h 65779"/>
                  <a:gd name="connsiteX3" fmla="*/ 198120 w 248659"/>
                  <a:gd name="connsiteY3" fmla="*/ 50539 h 65779"/>
                  <a:gd name="connsiteX4" fmla="*/ 228600 w 248659"/>
                  <a:gd name="connsiteY4" fmla="*/ 4819 h 6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59" h="65779">
                    <a:moveTo>
                      <a:pt x="0" y="20059"/>
                    </a:moveTo>
                    <a:cubicBezTo>
                      <a:pt x="20320" y="25139"/>
                      <a:pt x="40898" y="29280"/>
                      <a:pt x="60960" y="35299"/>
                    </a:cubicBezTo>
                    <a:cubicBezTo>
                      <a:pt x="91734" y="44531"/>
                      <a:pt x="152400" y="65779"/>
                      <a:pt x="152400" y="65779"/>
                    </a:cubicBezTo>
                    <a:cubicBezTo>
                      <a:pt x="167640" y="60699"/>
                      <a:pt x="186761" y="61898"/>
                      <a:pt x="198120" y="50539"/>
                    </a:cubicBezTo>
                    <a:cubicBezTo>
                      <a:pt x="248659" y="0"/>
                      <a:pt x="186641" y="4819"/>
                      <a:pt x="228600" y="4819"/>
                    </a:cubicBezTo>
                  </a:path>
                </a:pathLst>
              </a:cu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18" name="フリーフォーム 17"/>
            <p:cNvSpPr/>
            <p:nvPr/>
          </p:nvSpPr>
          <p:spPr>
            <a:xfrm>
              <a:off x="7884424" y="2997396"/>
              <a:ext cx="183999" cy="61911"/>
            </a:xfrm>
            <a:custGeom>
              <a:avLst/>
              <a:gdLst>
                <a:gd name="connsiteX0" fmla="*/ 0 w 248659"/>
                <a:gd name="connsiteY0" fmla="*/ 20059 h 65779"/>
                <a:gd name="connsiteX1" fmla="*/ 60960 w 248659"/>
                <a:gd name="connsiteY1" fmla="*/ 35299 h 65779"/>
                <a:gd name="connsiteX2" fmla="*/ 152400 w 248659"/>
                <a:gd name="connsiteY2" fmla="*/ 65779 h 65779"/>
                <a:gd name="connsiteX3" fmla="*/ 198120 w 248659"/>
                <a:gd name="connsiteY3" fmla="*/ 50539 h 65779"/>
                <a:gd name="connsiteX4" fmla="*/ 228600 w 248659"/>
                <a:gd name="connsiteY4" fmla="*/ 4819 h 6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659" h="65779">
                  <a:moveTo>
                    <a:pt x="0" y="20059"/>
                  </a:moveTo>
                  <a:cubicBezTo>
                    <a:pt x="20320" y="25139"/>
                    <a:pt x="40898" y="29280"/>
                    <a:pt x="60960" y="35299"/>
                  </a:cubicBezTo>
                  <a:cubicBezTo>
                    <a:pt x="91734" y="44531"/>
                    <a:pt x="152400" y="65779"/>
                    <a:pt x="152400" y="65779"/>
                  </a:cubicBezTo>
                  <a:cubicBezTo>
                    <a:pt x="167640" y="60699"/>
                    <a:pt x="186761" y="61898"/>
                    <a:pt x="198120" y="50539"/>
                  </a:cubicBezTo>
                  <a:cubicBezTo>
                    <a:pt x="248659" y="0"/>
                    <a:pt x="186641" y="4819"/>
                    <a:pt x="228600" y="4819"/>
                  </a:cubicBezTo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5" name="円/楕円 24"/>
          <p:cNvSpPr/>
          <p:nvPr/>
        </p:nvSpPr>
        <p:spPr>
          <a:xfrm>
            <a:off x="8028384" y="260648"/>
            <a:ext cx="432048" cy="43204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7812360" y="404664"/>
            <a:ext cx="144016" cy="13563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  <p:bldP spid="8" grpId="0" animBg="1"/>
      <p:bldP spid="9" grpId="0" animBg="1"/>
      <p:bldP spid="10" grpId="0"/>
      <p:bldP spid="12" grpId="0"/>
      <p:bldP spid="13" grpId="0" animBg="1"/>
      <p:bldP spid="14" grpId="0" animBg="1"/>
      <p:bldP spid="25" grpId="0" animBg="1"/>
      <p:bldP spid="26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contrast="5000"/>
          </a:blip>
          <a:srcRect/>
          <a:stretch>
            <a:fillRect/>
          </a:stretch>
        </p:blipFill>
        <p:spPr bwMode="auto">
          <a:xfrm>
            <a:off x="323529" y="1772816"/>
            <a:ext cx="8568952" cy="4752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円/楕円 31"/>
          <p:cNvSpPr/>
          <p:nvPr/>
        </p:nvSpPr>
        <p:spPr>
          <a:xfrm>
            <a:off x="7164288" y="332656"/>
            <a:ext cx="1440160" cy="6480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105273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rgbClr val="C00000"/>
                </a:solidFill>
              </a:rPr>
              <a:t>＊</a:t>
            </a:r>
            <a:r>
              <a:rPr kumimoji="1" lang="ja-JP" altLang="en-US" sz="3600" dirty="0" smtClean="0"/>
              <a:t>事物を細かく観察して描写する練習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59832" y="260648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C000"/>
                </a:solidFill>
              </a:rPr>
              <a:t>●</a:t>
            </a:r>
            <a:r>
              <a:rPr kumimoji="1" lang="ja-JP" altLang="en-US" sz="4400" dirty="0" smtClean="0"/>
              <a:t>観察作文</a:t>
            </a:r>
            <a:endParaRPr kumimoji="1" lang="ja-JP" altLang="en-US" sz="4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568" y="3284984"/>
            <a:ext cx="7776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rgbClr val="FF0000"/>
                </a:solidFill>
              </a:rPr>
              <a:t>　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ぼくが、いま、つかっている</a:t>
            </a:r>
            <a:r>
              <a:rPr lang="ja-JP" altLang="en-US" sz="3200" b="1" dirty="0" err="1" smtClean="0">
                <a:solidFill>
                  <a:srgbClr val="FF0000"/>
                </a:solidFill>
              </a:rPr>
              <a:t>ふで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箱は、青いふで箱です。形は長四角です。ふたをあけてつかいます。きいろい星のマークが、３つ、ついています。小学校にはいるときに、おばあちゃんに、かってもらいました。</a:t>
            </a:r>
            <a:endParaRPr lang="en-US" altLang="ja-JP" sz="3200" b="1" dirty="0" smtClean="0">
              <a:solidFill>
                <a:srgbClr val="FF0000"/>
              </a:solidFill>
            </a:endParaRPr>
          </a:p>
        </p:txBody>
      </p:sp>
      <p:grpSp>
        <p:nvGrpSpPr>
          <p:cNvPr id="12" name="グループ化 41"/>
          <p:cNvGrpSpPr/>
          <p:nvPr/>
        </p:nvGrpSpPr>
        <p:grpSpPr>
          <a:xfrm>
            <a:off x="7380312" y="476672"/>
            <a:ext cx="1008112" cy="360040"/>
            <a:chOff x="899592" y="2060848"/>
            <a:chExt cx="1152128" cy="504056"/>
          </a:xfrm>
        </p:grpSpPr>
        <p:sp>
          <p:nvSpPr>
            <p:cNvPr id="13" name="直方体 12"/>
            <p:cNvSpPr/>
            <p:nvPr/>
          </p:nvSpPr>
          <p:spPr>
            <a:xfrm>
              <a:off x="899592" y="2060848"/>
              <a:ext cx="1152128" cy="504056"/>
            </a:xfrm>
            <a:prstGeom prst="cube">
              <a:avLst>
                <a:gd name="adj" fmla="val 37094"/>
              </a:avLst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1270680" y="2307352"/>
              <a:ext cx="216024" cy="0"/>
            </a:xfrm>
            <a:prstGeom prst="line">
              <a:avLst/>
            </a:prstGeom>
            <a:ln w="76200" cmpd="thickThin">
              <a:solidFill>
                <a:srgbClr val="E3D4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星 5 14"/>
            <p:cNvSpPr/>
            <p:nvPr/>
          </p:nvSpPr>
          <p:spPr>
            <a:xfrm>
              <a:off x="1619672" y="2060848"/>
              <a:ext cx="144016" cy="144016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星 5 15"/>
            <p:cNvSpPr/>
            <p:nvPr/>
          </p:nvSpPr>
          <p:spPr>
            <a:xfrm>
              <a:off x="1187624" y="2060848"/>
              <a:ext cx="144016" cy="144016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星 5 16"/>
            <p:cNvSpPr/>
            <p:nvPr/>
          </p:nvSpPr>
          <p:spPr>
            <a:xfrm>
              <a:off x="1403648" y="2060848"/>
              <a:ext cx="144016" cy="144016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/>
      <p:bldP spid="8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339752" y="260648"/>
            <a:ext cx="4968552" cy="70788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　　</a:t>
            </a:r>
            <a:r>
              <a:rPr lang="ja-JP" altLang="en-US" sz="2000" kern="0" dirty="0">
                <a:ea typeface="ＭＳ Ｐゴシック" panose="020B0600070205080204" pitchFamily="50" charset="-128"/>
              </a:rPr>
              <a:t>　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細部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を描写する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83768" y="1628800"/>
            <a:ext cx="6336704" cy="1754326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対象をよく見て、また、それに</a:t>
            </a:r>
            <a:endParaRPr lang="en-US" altLang="ja-JP" sz="3600" kern="0" dirty="0" smtClean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　ついての記憶を思い起こして</a:t>
            </a:r>
            <a:endParaRPr lang="en-US" altLang="ja-JP" sz="3600" kern="0" dirty="0" smtClean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　　　　わかったことを何でも書く</a:t>
            </a:r>
            <a:endParaRPr lang="en-US" altLang="ja-JP" sz="36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grpSp>
        <p:nvGrpSpPr>
          <p:cNvPr id="43" name="グループ化 42"/>
          <p:cNvGrpSpPr/>
          <p:nvPr/>
        </p:nvGrpSpPr>
        <p:grpSpPr>
          <a:xfrm>
            <a:off x="539552" y="1916832"/>
            <a:ext cx="1584176" cy="1370061"/>
            <a:chOff x="539552" y="908720"/>
            <a:chExt cx="1584176" cy="1370061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539552" y="908720"/>
              <a:ext cx="1584176" cy="1370061"/>
              <a:chOff x="3021013" y="1916113"/>
              <a:chExt cx="2786062" cy="3036887"/>
            </a:xfrm>
          </p:grpSpPr>
          <p:grpSp>
            <p:nvGrpSpPr>
              <p:cNvPr id="10" name="グループ化 19"/>
              <p:cNvGrpSpPr/>
              <p:nvPr/>
            </p:nvGrpSpPr>
            <p:grpSpPr>
              <a:xfrm>
                <a:off x="3021013" y="1916113"/>
                <a:ext cx="2786062" cy="3036887"/>
                <a:chOff x="3021013" y="1916113"/>
                <a:chExt cx="2786062" cy="3036887"/>
              </a:xfrm>
            </p:grpSpPr>
            <p:sp>
              <p:nvSpPr>
                <p:cNvPr id="13" name="フリーフォーム 12"/>
                <p:cNvSpPr/>
                <p:nvPr/>
              </p:nvSpPr>
              <p:spPr>
                <a:xfrm>
                  <a:off x="3021013" y="3429000"/>
                  <a:ext cx="2786062" cy="1524000"/>
                </a:xfrm>
                <a:custGeom>
                  <a:avLst/>
                  <a:gdLst>
                    <a:gd name="connsiteX0" fmla="*/ 620739 w 2784819"/>
                    <a:gd name="connsiteY0" fmla="*/ 91440 h 1524000"/>
                    <a:gd name="connsiteX1" fmla="*/ 453099 w 2784819"/>
                    <a:gd name="connsiteY1" fmla="*/ 121920 h 1524000"/>
                    <a:gd name="connsiteX2" fmla="*/ 331179 w 2784819"/>
                    <a:gd name="connsiteY2" fmla="*/ 152400 h 1524000"/>
                    <a:gd name="connsiteX3" fmla="*/ 224499 w 2784819"/>
                    <a:gd name="connsiteY3" fmla="*/ 213360 h 1524000"/>
                    <a:gd name="connsiteX4" fmla="*/ 133059 w 2784819"/>
                    <a:gd name="connsiteY4" fmla="*/ 259080 h 1524000"/>
                    <a:gd name="connsiteX5" fmla="*/ 102579 w 2784819"/>
                    <a:gd name="connsiteY5" fmla="*/ 304800 h 1524000"/>
                    <a:gd name="connsiteX6" fmla="*/ 87339 w 2784819"/>
                    <a:gd name="connsiteY6" fmla="*/ 350520 h 1524000"/>
                    <a:gd name="connsiteX7" fmla="*/ 11139 w 2784819"/>
                    <a:gd name="connsiteY7" fmla="*/ 487680 h 1524000"/>
                    <a:gd name="connsiteX8" fmla="*/ 26379 w 2784819"/>
                    <a:gd name="connsiteY8" fmla="*/ 914400 h 1524000"/>
                    <a:gd name="connsiteX9" fmla="*/ 41619 w 2784819"/>
                    <a:gd name="connsiteY9" fmla="*/ 960120 h 1524000"/>
                    <a:gd name="connsiteX10" fmla="*/ 87339 w 2784819"/>
                    <a:gd name="connsiteY10" fmla="*/ 990600 h 1524000"/>
                    <a:gd name="connsiteX11" fmla="*/ 102579 w 2784819"/>
                    <a:gd name="connsiteY11" fmla="*/ 1036320 h 1524000"/>
                    <a:gd name="connsiteX12" fmla="*/ 194019 w 2784819"/>
                    <a:gd name="connsiteY12" fmla="*/ 1097280 h 1524000"/>
                    <a:gd name="connsiteX13" fmla="*/ 239739 w 2784819"/>
                    <a:gd name="connsiteY13" fmla="*/ 1127760 h 1524000"/>
                    <a:gd name="connsiteX14" fmla="*/ 285459 w 2784819"/>
                    <a:gd name="connsiteY14" fmla="*/ 1158240 h 1524000"/>
                    <a:gd name="connsiteX15" fmla="*/ 331179 w 2784819"/>
                    <a:gd name="connsiteY15" fmla="*/ 1173480 h 1524000"/>
                    <a:gd name="connsiteX16" fmla="*/ 361659 w 2784819"/>
                    <a:gd name="connsiteY16" fmla="*/ 1127760 h 1524000"/>
                    <a:gd name="connsiteX17" fmla="*/ 392139 w 2784819"/>
                    <a:gd name="connsiteY17" fmla="*/ 1036320 h 1524000"/>
                    <a:gd name="connsiteX18" fmla="*/ 422619 w 2784819"/>
                    <a:gd name="connsiteY18" fmla="*/ 990600 h 1524000"/>
                    <a:gd name="connsiteX19" fmla="*/ 453099 w 2784819"/>
                    <a:gd name="connsiteY19" fmla="*/ 899160 h 1524000"/>
                    <a:gd name="connsiteX20" fmla="*/ 407379 w 2784819"/>
                    <a:gd name="connsiteY20" fmla="*/ 807720 h 1524000"/>
                    <a:gd name="connsiteX21" fmla="*/ 376899 w 2784819"/>
                    <a:gd name="connsiteY21" fmla="*/ 685800 h 1524000"/>
                    <a:gd name="connsiteX22" fmla="*/ 361659 w 2784819"/>
                    <a:gd name="connsiteY22" fmla="*/ 640080 h 1524000"/>
                    <a:gd name="connsiteX23" fmla="*/ 376899 w 2784819"/>
                    <a:gd name="connsiteY23" fmla="*/ 548640 h 1524000"/>
                    <a:gd name="connsiteX24" fmla="*/ 468339 w 2784819"/>
                    <a:gd name="connsiteY24" fmla="*/ 502920 h 1524000"/>
                    <a:gd name="connsiteX25" fmla="*/ 559779 w 2784819"/>
                    <a:gd name="connsiteY25" fmla="*/ 441960 h 1524000"/>
                    <a:gd name="connsiteX26" fmla="*/ 651219 w 2784819"/>
                    <a:gd name="connsiteY26" fmla="*/ 411480 h 1524000"/>
                    <a:gd name="connsiteX27" fmla="*/ 696939 w 2784819"/>
                    <a:gd name="connsiteY27" fmla="*/ 396240 h 1524000"/>
                    <a:gd name="connsiteX28" fmla="*/ 757899 w 2784819"/>
                    <a:gd name="connsiteY28" fmla="*/ 381000 h 1524000"/>
                    <a:gd name="connsiteX29" fmla="*/ 773139 w 2784819"/>
                    <a:gd name="connsiteY29" fmla="*/ 426720 h 1524000"/>
                    <a:gd name="connsiteX30" fmla="*/ 727419 w 2784819"/>
                    <a:gd name="connsiteY30" fmla="*/ 594360 h 1524000"/>
                    <a:gd name="connsiteX31" fmla="*/ 712179 w 2784819"/>
                    <a:gd name="connsiteY31" fmla="*/ 868680 h 1524000"/>
                    <a:gd name="connsiteX32" fmla="*/ 696939 w 2784819"/>
                    <a:gd name="connsiteY32" fmla="*/ 944880 h 1524000"/>
                    <a:gd name="connsiteX33" fmla="*/ 712179 w 2784819"/>
                    <a:gd name="connsiteY33" fmla="*/ 1097280 h 1524000"/>
                    <a:gd name="connsiteX34" fmla="*/ 727419 w 2784819"/>
                    <a:gd name="connsiteY34" fmla="*/ 1143000 h 1524000"/>
                    <a:gd name="connsiteX35" fmla="*/ 757899 w 2784819"/>
                    <a:gd name="connsiteY35" fmla="*/ 1249680 h 1524000"/>
                    <a:gd name="connsiteX36" fmla="*/ 773139 w 2784819"/>
                    <a:gd name="connsiteY36" fmla="*/ 1463040 h 1524000"/>
                    <a:gd name="connsiteX37" fmla="*/ 834099 w 2784819"/>
                    <a:gd name="connsiteY37" fmla="*/ 1478280 h 1524000"/>
                    <a:gd name="connsiteX38" fmla="*/ 925539 w 2784819"/>
                    <a:gd name="connsiteY38" fmla="*/ 1493520 h 1524000"/>
                    <a:gd name="connsiteX39" fmla="*/ 1001739 w 2784819"/>
                    <a:gd name="connsiteY39" fmla="*/ 1508760 h 1524000"/>
                    <a:gd name="connsiteX40" fmla="*/ 1169379 w 2784819"/>
                    <a:gd name="connsiteY40" fmla="*/ 1524000 h 1524000"/>
                    <a:gd name="connsiteX41" fmla="*/ 1626579 w 2784819"/>
                    <a:gd name="connsiteY41" fmla="*/ 1508760 h 1524000"/>
                    <a:gd name="connsiteX42" fmla="*/ 1687539 w 2784819"/>
                    <a:gd name="connsiteY42" fmla="*/ 1493520 h 1524000"/>
                    <a:gd name="connsiteX43" fmla="*/ 1794219 w 2784819"/>
                    <a:gd name="connsiteY43" fmla="*/ 1478280 h 1524000"/>
                    <a:gd name="connsiteX44" fmla="*/ 2083779 w 2784819"/>
                    <a:gd name="connsiteY44" fmla="*/ 1447800 h 1524000"/>
                    <a:gd name="connsiteX45" fmla="*/ 2083779 w 2784819"/>
                    <a:gd name="connsiteY45" fmla="*/ 731520 h 1524000"/>
                    <a:gd name="connsiteX46" fmla="*/ 2068539 w 2784819"/>
                    <a:gd name="connsiteY46" fmla="*/ 594360 h 1524000"/>
                    <a:gd name="connsiteX47" fmla="*/ 2053299 w 2784819"/>
                    <a:gd name="connsiteY47" fmla="*/ 548640 h 1524000"/>
                    <a:gd name="connsiteX48" fmla="*/ 2007579 w 2784819"/>
                    <a:gd name="connsiteY48" fmla="*/ 518160 h 1524000"/>
                    <a:gd name="connsiteX49" fmla="*/ 2236179 w 2784819"/>
                    <a:gd name="connsiteY49" fmla="*/ 487680 h 1524000"/>
                    <a:gd name="connsiteX50" fmla="*/ 2373339 w 2784819"/>
                    <a:gd name="connsiteY50" fmla="*/ 563880 h 1524000"/>
                    <a:gd name="connsiteX51" fmla="*/ 2464779 w 2784819"/>
                    <a:gd name="connsiteY51" fmla="*/ 640080 h 1524000"/>
                    <a:gd name="connsiteX52" fmla="*/ 2510499 w 2784819"/>
                    <a:gd name="connsiteY52" fmla="*/ 670560 h 1524000"/>
                    <a:gd name="connsiteX53" fmla="*/ 2510499 w 2784819"/>
                    <a:gd name="connsiteY53" fmla="*/ 853440 h 1524000"/>
                    <a:gd name="connsiteX54" fmla="*/ 2449539 w 2784819"/>
                    <a:gd name="connsiteY54" fmla="*/ 944880 h 1524000"/>
                    <a:gd name="connsiteX55" fmla="*/ 2434299 w 2784819"/>
                    <a:gd name="connsiteY55" fmla="*/ 990600 h 1524000"/>
                    <a:gd name="connsiteX56" fmla="*/ 2510499 w 2784819"/>
                    <a:gd name="connsiteY56" fmla="*/ 1066800 h 1524000"/>
                    <a:gd name="connsiteX57" fmla="*/ 2556219 w 2784819"/>
                    <a:gd name="connsiteY57" fmla="*/ 1097280 h 1524000"/>
                    <a:gd name="connsiteX58" fmla="*/ 2571459 w 2784819"/>
                    <a:gd name="connsiteY58" fmla="*/ 1143000 h 1524000"/>
                    <a:gd name="connsiteX59" fmla="*/ 2693379 w 2784819"/>
                    <a:gd name="connsiteY59" fmla="*/ 1112520 h 1524000"/>
                    <a:gd name="connsiteX60" fmla="*/ 2723859 w 2784819"/>
                    <a:gd name="connsiteY60" fmla="*/ 1066800 h 1524000"/>
                    <a:gd name="connsiteX61" fmla="*/ 2769579 w 2784819"/>
                    <a:gd name="connsiteY61" fmla="*/ 1021080 h 1524000"/>
                    <a:gd name="connsiteX62" fmla="*/ 2784819 w 2784819"/>
                    <a:gd name="connsiteY62" fmla="*/ 929640 h 1524000"/>
                    <a:gd name="connsiteX63" fmla="*/ 2769579 w 2784819"/>
                    <a:gd name="connsiteY63" fmla="*/ 426720 h 1524000"/>
                    <a:gd name="connsiteX64" fmla="*/ 2678139 w 2784819"/>
                    <a:gd name="connsiteY64" fmla="*/ 350520 h 1524000"/>
                    <a:gd name="connsiteX65" fmla="*/ 2586699 w 2784819"/>
                    <a:gd name="connsiteY65" fmla="*/ 289560 h 1524000"/>
                    <a:gd name="connsiteX66" fmla="*/ 2540979 w 2784819"/>
                    <a:gd name="connsiteY66" fmla="*/ 259080 h 1524000"/>
                    <a:gd name="connsiteX67" fmla="*/ 2449539 w 2784819"/>
                    <a:gd name="connsiteY67" fmla="*/ 213360 h 1524000"/>
                    <a:gd name="connsiteX68" fmla="*/ 2403819 w 2784819"/>
                    <a:gd name="connsiteY68" fmla="*/ 182880 h 1524000"/>
                    <a:gd name="connsiteX69" fmla="*/ 2266659 w 2784819"/>
                    <a:gd name="connsiteY69" fmla="*/ 137160 h 1524000"/>
                    <a:gd name="connsiteX70" fmla="*/ 2220939 w 2784819"/>
                    <a:gd name="connsiteY70" fmla="*/ 121920 h 1524000"/>
                    <a:gd name="connsiteX71" fmla="*/ 2068539 w 2784819"/>
                    <a:gd name="connsiteY71" fmla="*/ 60960 h 1524000"/>
                    <a:gd name="connsiteX72" fmla="*/ 2022819 w 2784819"/>
                    <a:gd name="connsiteY72" fmla="*/ 45720 h 1524000"/>
                    <a:gd name="connsiteX73" fmla="*/ 1946619 w 2784819"/>
                    <a:gd name="connsiteY73" fmla="*/ 30480 h 1524000"/>
                    <a:gd name="connsiteX74" fmla="*/ 1718019 w 2784819"/>
                    <a:gd name="connsiteY74" fmla="*/ 0 h 1524000"/>
                    <a:gd name="connsiteX75" fmla="*/ 803619 w 2784819"/>
                    <a:gd name="connsiteY75" fmla="*/ 15240 h 1524000"/>
                    <a:gd name="connsiteX76" fmla="*/ 727419 w 2784819"/>
                    <a:gd name="connsiteY76" fmla="*/ 30480 h 1524000"/>
                    <a:gd name="connsiteX77" fmla="*/ 681699 w 2784819"/>
                    <a:gd name="connsiteY77" fmla="*/ 45720 h 1524000"/>
                    <a:gd name="connsiteX78" fmla="*/ 620739 w 2784819"/>
                    <a:gd name="connsiteY78" fmla="*/ 9144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2784819" h="1524000">
                      <a:moveTo>
                        <a:pt x="620739" y="91440"/>
                      </a:moveTo>
                      <a:cubicBezTo>
                        <a:pt x="582639" y="104140"/>
                        <a:pt x="594057" y="86681"/>
                        <a:pt x="453099" y="121920"/>
                      </a:cubicBezTo>
                      <a:cubicBezTo>
                        <a:pt x="395851" y="136232"/>
                        <a:pt x="379950" y="131498"/>
                        <a:pt x="331179" y="152400"/>
                      </a:cubicBezTo>
                      <a:cubicBezTo>
                        <a:pt x="144151" y="232555"/>
                        <a:pt x="377553" y="136833"/>
                        <a:pt x="224499" y="213360"/>
                      </a:cubicBezTo>
                      <a:cubicBezTo>
                        <a:pt x="98306" y="276456"/>
                        <a:pt x="264086" y="171729"/>
                        <a:pt x="133059" y="259080"/>
                      </a:cubicBezTo>
                      <a:cubicBezTo>
                        <a:pt x="122899" y="274320"/>
                        <a:pt x="110770" y="288417"/>
                        <a:pt x="102579" y="304800"/>
                      </a:cubicBezTo>
                      <a:cubicBezTo>
                        <a:pt x="95395" y="319168"/>
                        <a:pt x="95141" y="336477"/>
                        <a:pt x="87339" y="350520"/>
                      </a:cubicBezTo>
                      <a:cubicBezTo>
                        <a:pt x="0" y="507730"/>
                        <a:pt x="45623" y="384227"/>
                        <a:pt x="11139" y="487680"/>
                      </a:cubicBezTo>
                      <a:cubicBezTo>
                        <a:pt x="16219" y="629920"/>
                        <a:pt x="17215" y="772365"/>
                        <a:pt x="26379" y="914400"/>
                      </a:cubicBezTo>
                      <a:cubicBezTo>
                        <a:pt x="27413" y="930431"/>
                        <a:pt x="31584" y="947576"/>
                        <a:pt x="41619" y="960120"/>
                      </a:cubicBezTo>
                      <a:cubicBezTo>
                        <a:pt x="53061" y="974423"/>
                        <a:pt x="72099" y="980440"/>
                        <a:pt x="87339" y="990600"/>
                      </a:cubicBezTo>
                      <a:cubicBezTo>
                        <a:pt x="92419" y="1005840"/>
                        <a:pt x="91220" y="1024961"/>
                        <a:pt x="102579" y="1036320"/>
                      </a:cubicBezTo>
                      <a:cubicBezTo>
                        <a:pt x="128482" y="1062223"/>
                        <a:pt x="163539" y="1076960"/>
                        <a:pt x="194019" y="1097280"/>
                      </a:cubicBezTo>
                      <a:lnTo>
                        <a:pt x="239739" y="1127760"/>
                      </a:lnTo>
                      <a:cubicBezTo>
                        <a:pt x="254979" y="1137920"/>
                        <a:pt x="268083" y="1152448"/>
                        <a:pt x="285459" y="1158240"/>
                      </a:cubicBezTo>
                      <a:lnTo>
                        <a:pt x="331179" y="1173480"/>
                      </a:lnTo>
                      <a:cubicBezTo>
                        <a:pt x="341339" y="1158240"/>
                        <a:pt x="354220" y="1144498"/>
                        <a:pt x="361659" y="1127760"/>
                      </a:cubicBezTo>
                      <a:cubicBezTo>
                        <a:pt x="374708" y="1098400"/>
                        <a:pt x="374317" y="1063053"/>
                        <a:pt x="392139" y="1036320"/>
                      </a:cubicBezTo>
                      <a:cubicBezTo>
                        <a:pt x="402299" y="1021080"/>
                        <a:pt x="415180" y="1007338"/>
                        <a:pt x="422619" y="990600"/>
                      </a:cubicBezTo>
                      <a:cubicBezTo>
                        <a:pt x="435668" y="961240"/>
                        <a:pt x="453099" y="899160"/>
                        <a:pt x="453099" y="899160"/>
                      </a:cubicBezTo>
                      <a:cubicBezTo>
                        <a:pt x="414793" y="784242"/>
                        <a:pt x="466465" y="925893"/>
                        <a:pt x="407379" y="807720"/>
                      </a:cubicBezTo>
                      <a:cubicBezTo>
                        <a:pt x="389961" y="772883"/>
                        <a:pt x="385594" y="720579"/>
                        <a:pt x="376899" y="685800"/>
                      </a:cubicBezTo>
                      <a:cubicBezTo>
                        <a:pt x="373003" y="670215"/>
                        <a:pt x="366739" y="655320"/>
                        <a:pt x="361659" y="640080"/>
                      </a:cubicBezTo>
                      <a:cubicBezTo>
                        <a:pt x="366739" y="609600"/>
                        <a:pt x="363080" y="576278"/>
                        <a:pt x="376899" y="548640"/>
                      </a:cubicBezTo>
                      <a:cubicBezTo>
                        <a:pt x="392512" y="517414"/>
                        <a:pt x="443371" y="516791"/>
                        <a:pt x="468339" y="502920"/>
                      </a:cubicBezTo>
                      <a:cubicBezTo>
                        <a:pt x="500361" y="485130"/>
                        <a:pt x="525026" y="453544"/>
                        <a:pt x="559779" y="441960"/>
                      </a:cubicBezTo>
                      <a:lnTo>
                        <a:pt x="651219" y="411480"/>
                      </a:lnTo>
                      <a:cubicBezTo>
                        <a:pt x="666459" y="406400"/>
                        <a:pt x="681354" y="400136"/>
                        <a:pt x="696939" y="396240"/>
                      </a:cubicBezTo>
                      <a:lnTo>
                        <a:pt x="757899" y="381000"/>
                      </a:lnTo>
                      <a:cubicBezTo>
                        <a:pt x="762979" y="396240"/>
                        <a:pt x="774593" y="410722"/>
                        <a:pt x="773139" y="426720"/>
                      </a:cubicBezTo>
                      <a:cubicBezTo>
                        <a:pt x="768842" y="473987"/>
                        <a:pt x="744371" y="543503"/>
                        <a:pt x="727419" y="594360"/>
                      </a:cubicBezTo>
                      <a:cubicBezTo>
                        <a:pt x="722339" y="685800"/>
                        <a:pt x="720113" y="777443"/>
                        <a:pt x="712179" y="868680"/>
                      </a:cubicBezTo>
                      <a:cubicBezTo>
                        <a:pt x="709935" y="894486"/>
                        <a:pt x="696939" y="918977"/>
                        <a:pt x="696939" y="944880"/>
                      </a:cubicBezTo>
                      <a:cubicBezTo>
                        <a:pt x="696939" y="995933"/>
                        <a:pt x="704416" y="1046820"/>
                        <a:pt x="712179" y="1097280"/>
                      </a:cubicBezTo>
                      <a:cubicBezTo>
                        <a:pt x="714622" y="1113158"/>
                        <a:pt x="723006" y="1127554"/>
                        <a:pt x="727419" y="1143000"/>
                      </a:cubicBezTo>
                      <a:cubicBezTo>
                        <a:pt x="765691" y="1276953"/>
                        <a:pt x="721359" y="1140059"/>
                        <a:pt x="757899" y="1249680"/>
                      </a:cubicBezTo>
                      <a:cubicBezTo>
                        <a:pt x="762979" y="1320800"/>
                        <a:pt x="750592" y="1395398"/>
                        <a:pt x="773139" y="1463040"/>
                      </a:cubicBezTo>
                      <a:cubicBezTo>
                        <a:pt x="779763" y="1482911"/>
                        <a:pt x="813560" y="1474172"/>
                        <a:pt x="834099" y="1478280"/>
                      </a:cubicBezTo>
                      <a:cubicBezTo>
                        <a:pt x="864399" y="1484340"/>
                        <a:pt x="895137" y="1487992"/>
                        <a:pt x="925539" y="1493520"/>
                      </a:cubicBezTo>
                      <a:cubicBezTo>
                        <a:pt x="951024" y="1498154"/>
                        <a:pt x="976036" y="1505547"/>
                        <a:pt x="1001739" y="1508760"/>
                      </a:cubicBezTo>
                      <a:cubicBezTo>
                        <a:pt x="1057416" y="1515720"/>
                        <a:pt x="1113499" y="1518920"/>
                        <a:pt x="1169379" y="1524000"/>
                      </a:cubicBezTo>
                      <a:cubicBezTo>
                        <a:pt x="1321779" y="1518920"/>
                        <a:pt x="1474357" y="1517714"/>
                        <a:pt x="1626579" y="1508760"/>
                      </a:cubicBezTo>
                      <a:cubicBezTo>
                        <a:pt x="1647488" y="1507530"/>
                        <a:pt x="1666931" y="1497267"/>
                        <a:pt x="1687539" y="1493520"/>
                      </a:cubicBezTo>
                      <a:cubicBezTo>
                        <a:pt x="1722881" y="1487094"/>
                        <a:pt x="1758518" y="1482247"/>
                        <a:pt x="1794219" y="1478280"/>
                      </a:cubicBezTo>
                      <a:cubicBezTo>
                        <a:pt x="2305815" y="1421436"/>
                        <a:pt x="1684893" y="1497661"/>
                        <a:pt x="2083779" y="1447800"/>
                      </a:cubicBezTo>
                      <a:cubicBezTo>
                        <a:pt x="2105102" y="594874"/>
                        <a:pt x="2126848" y="1076075"/>
                        <a:pt x="2083779" y="731520"/>
                      </a:cubicBezTo>
                      <a:cubicBezTo>
                        <a:pt x="2078073" y="685874"/>
                        <a:pt x="2076102" y="639735"/>
                        <a:pt x="2068539" y="594360"/>
                      </a:cubicBezTo>
                      <a:cubicBezTo>
                        <a:pt x="2065898" y="578514"/>
                        <a:pt x="2063334" y="561184"/>
                        <a:pt x="2053299" y="548640"/>
                      </a:cubicBezTo>
                      <a:cubicBezTo>
                        <a:pt x="2041857" y="534337"/>
                        <a:pt x="2022819" y="528320"/>
                        <a:pt x="2007579" y="518160"/>
                      </a:cubicBezTo>
                      <a:cubicBezTo>
                        <a:pt x="2044600" y="407096"/>
                        <a:pt x="2010196" y="461094"/>
                        <a:pt x="2236179" y="487680"/>
                      </a:cubicBezTo>
                      <a:cubicBezTo>
                        <a:pt x="2285037" y="493428"/>
                        <a:pt x="2340624" y="542070"/>
                        <a:pt x="2373339" y="563880"/>
                      </a:cubicBezTo>
                      <a:cubicBezTo>
                        <a:pt x="2486853" y="639556"/>
                        <a:pt x="2347436" y="542294"/>
                        <a:pt x="2464779" y="640080"/>
                      </a:cubicBezTo>
                      <a:cubicBezTo>
                        <a:pt x="2478850" y="651806"/>
                        <a:pt x="2495259" y="660400"/>
                        <a:pt x="2510499" y="670560"/>
                      </a:cubicBezTo>
                      <a:cubicBezTo>
                        <a:pt x="2528696" y="743349"/>
                        <a:pt x="2541978" y="765300"/>
                        <a:pt x="2510499" y="853440"/>
                      </a:cubicBezTo>
                      <a:cubicBezTo>
                        <a:pt x="2498178" y="887938"/>
                        <a:pt x="2461123" y="910127"/>
                        <a:pt x="2449539" y="944880"/>
                      </a:cubicBezTo>
                      <a:lnTo>
                        <a:pt x="2434299" y="990600"/>
                      </a:lnTo>
                      <a:cubicBezTo>
                        <a:pt x="2556219" y="1071880"/>
                        <a:pt x="2408899" y="965200"/>
                        <a:pt x="2510499" y="1066800"/>
                      </a:cubicBezTo>
                      <a:cubicBezTo>
                        <a:pt x="2523451" y="1079752"/>
                        <a:pt x="2540979" y="1087120"/>
                        <a:pt x="2556219" y="1097280"/>
                      </a:cubicBezTo>
                      <a:cubicBezTo>
                        <a:pt x="2561299" y="1112520"/>
                        <a:pt x="2556219" y="1137920"/>
                        <a:pt x="2571459" y="1143000"/>
                      </a:cubicBezTo>
                      <a:cubicBezTo>
                        <a:pt x="2589849" y="1149130"/>
                        <a:pt x="2668706" y="1120744"/>
                        <a:pt x="2693379" y="1112520"/>
                      </a:cubicBezTo>
                      <a:cubicBezTo>
                        <a:pt x="2703539" y="1097280"/>
                        <a:pt x="2712133" y="1080871"/>
                        <a:pt x="2723859" y="1066800"/>
                      </a:cubicBezTo>
                      <a:cubicBezTo>
                        <a:pt x="2737657" y="1050243"/>
                        <a:pt x="2760826" y="1040775"/>
                        <a:pt x="2769579" y="1021080"/>
                      </a:cubicBezTo>
                      <a:cubicBezTo>
                        <a:pt x="2782129" y="992843"/>
                        <a:pt x="2779739" y="960120"/>
                        <a:pt x="2784819" y="929640"/>
                      </a:cubicBezTo>
                      <a:cubicBezTo>
                        <a:pt x="2779739" y="762000"/>
                        <a:pt x="2783507" y="593858"/>
                        <a:pt x="2769579" y="426720"/>
                      </a:cubicBezTo>
                      <a:cubicBezTo>
                        <a:pt x="2765631" y="379342"/>
                        <a:pt x="2706942" y="367802"/>
                        <a:pt x="2678139" y="350520"/>
                      </a:cubicBezTo>
                      <a:cubicBezTo>
                        <a:pt x="2646727" y="331673"/>
                        <a:pt x="2617179" y="309880"/>
                        <a:pt x="2586699" y="289560"/>
                      </a:cubicBezTo>
                      <a:lnTo>
                        <a:pt x="2540979" y="259080"/>
                      </a:lnTo>
                      <a:cubicBezTo>
                        <a:pt x="2409952" y="171729"/>
                        <a:pt x="2575732" y="276456"/>
                        <a:pt x="2449539" y="213360"/>
                      </a:cubicBezTo>
                      <a:cubicBezTo>
                        <a:pt x="2433156" y="205169"/>
                        <a:pt x="2420557" y="190319"/>
                        <a:pt x="2403819" y="182880"/>
                      </a:cubicBezTo>
                      <a:lnTo>
                        <a:pt x="2266659" y="137160"/>
                      </a:lnTo>
                      <a:cubicBezTo>
                        <a:pt x="2251419" y="132080"/>
                        <a:pt x="2235307" y="129104"/>
                        <a:pt x="2220939" y="121920"/>
                      </a:cubicBezTo>
                      <a:cubicBezTo>
                        <a:pt x="2131242" y="77072"/>
                        <a:pt x="2181532" y="98624"/>
                        <a:pt x="2068539" y="60960"/>
                      </a:cubicBezTo>
                      <a:cubicBezTo>
                        <a:pt x="2053299" y="55880"/>
                        <a:pt x="2038571" y="48870"/>
                        <a:pt x="2022819" y="45720"/>
                      </a:cubicBezTo>
                      <a:cubicBezTo>
                        <a:pt x="1997419" y="40640"/>
                        <a:pt x="1972170" y="34738"/>
                        <a:pt x="1946619" y="30480"/>
                      </a:cubicBezTo>
                      <a:cubicBezTo>
                        <a:pt x="1883523" y="19964"/>
                        <a:pt x="1779662" y="7705"/>
                        <a:pt x="1718019" y="0"/>
                      </a:cubicBezTo>
                      <a:lnTo>
                        <a:pt x="803619" y="15240"/>
                      </a:lnTo>
                      <a:cubicBezTo>
                        <a:pt x="777728" y="16037"/>
                        <a:pt x="752549" y="24198"/>
                        <a:pt x="727419" y="30480"/>
                      </a:cubicBezTo>
                      <a:cubicBezTo>
                        <a:pt x="711834" y="34376"/>
                        <a:pt x="696067" y="38536"/>
                        <a:pt x="681699" y="45720"/>
                      </a:cubicBezTo>
                      <a:cubicBezTo>
                        <a:pt x="647234" y="62953"/>
                        <a:pt x="658839" y="78740"/>
                        <a:pt x="620739" y="91440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grpSp>
              <p:nvGrpSpPr>
                <p:cNvPr id="14" name="グループ化 9"/>
                <p:cNvGrpSpPr>
                  <a:grpSpLocks/>
                </p:cNvGrpSpPr>
                <p:nvPr/>
              </p:nvGrpSpPr>
              <p:grpSpPr bwMode="auto">
                <a:xfrm>
                  <a:off x="3635375" y="1916113"/>
                  <a:ext cx="1512888" cy="1727200"/>
                  <a:chOff x="3924300" y="4365625"/>
                  <a:chExt cx="1512888" cy="1727200"/>
                </a:xfrm>
              </p:grpSpPr>
              <p:grpSp>
                <p:nvGrpSpPr>
                  <p:cNvPr id="19" name="グループ化 18"/>
                  <p:cNvGrpSpPr>
                    <a:grpSpLocks/>
                  </p:cNvGrpSpPr>
                  <p:nvPr/>
                </p:nvGrpSpPr>
                <p:grpSpPr bwMode="auto">
                  <a:xfrm>
                    <a:off x="3924300" y="4365625"/>
                    <a:ext cx="1512888" cy="1727200"/>
                    <a:chOff x="3924300" y="4365625"/>
                    <a:chExt cx="1512888" cy="1727200"/>
                  </a:xfrm>
                </p:grpSpPr>
                <p:sp>
                  <p:nvSpPr>
                    <p:cNvPr id="21" name="Freeform 2"/>
                    <p:cNvSpPr>
                      <a:spLocks/>
                    </p:cNvSpPr>
                    <p:nvPr/>
                  </p:nvSpPr>
                  <p:spPr bwMode="auto">
                    <a:xfrm rot="3744376">
                      <a:off x="4365625" y="4211638"/>
                      <a:ext cx="720725" cy="1028700"/>
                    </a:xfrm>
                    <a:custGeom>
                      <a:avLst/>
                      <a:gdLst>
                        <a:gd name="T0" fmla="*/ 2147483647 w 500"/>
                        <a:gd name="T1" fmla="*/ 2147483647 h 738"/>
                        <a:gd name="T2" fmla="*/ 2147483647 w 500"/>
                        <a:gd name="T3" fmla="*/ 2147483647 h 738"/>
                        <a:gd name="T4" fmla="*/ 2147483647 w 500"/>
                        <a:gd name="T5" fmla="*/ 0 h 738"/>
                        <a:gd name="T6" fmla="*/ 2147483647 w 500"/>
                        <a:gd name="T7" fmla="*/ 2147483647 h 738"/>
                        <a:gd name="T8" fmla="*/ 2147483647 w 500"/>
                        <a:gd name="T9" fmla="*/ 2147483647 h 738"/>
                        <a:gd name="T10" fmla="*/ 2147483647 w 500"/>
                        <a:gd name="T11" fmla="*/ 2147483647 h 738"/>
                        <a:gd name="T12" fmla="*/ 2147483647 w 500"/>
                        <a:gd name="T13" fmla="*/ 2147483647 h 738"/>
                        <a:gd name="T14" fmla="*/ 2147483647 w 500"/>
                        <a:gd name="T15" fmla="*/ 2147483647 h 738"/>
                        <a:gd name="T16" fmla="*/ 2147483647 w 500"/>
                        <a:gd name="T17" fmla="*/ 2147483647 h 738"/>
                        <a:gd name="T18" fmla="*/ 2147483647 w 500"/>
                        <a:gd name="T19" fmla="*/ 2147483647 h 738"/>
                        <a:gd name="T20" fmla="*/ 2147483647 w 500"/>
                        <a:gd name="T21" fmla="*/ 2147483647 h 738"/>
                        <a:gd name="T22" fmla="*/ 0 w 500"/>
                        <a:gd name="T23" fmla="*/ 2147483647 h 738"/>
                        <a:gd name="T24" fmla="*/ 2147483647 w 500"/>
                        <a:gd name="T25" fmla="*/ 2147483647 h 738"/>
                        <a:gd name="T26" fmla="*/ 2147483647 w 500"/>
                        <a:gd name="T27" fmla="*/ 2147483647 h 738"/>
                        <a:gd name="T28" fmla="*/ 2147483647 w 500"/>
                        <a:gd name="T29" fmla="*/ 2147483647 h 738"/>
                        <a:gd name="T30" fmla="*/ 2147483647 w 500"/>
                        <a:gd name="T31" fmla="*/ 2147483647 h 738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00"/>
                        <a:gd name="T49" fmla="*/ 0 h 738"/>
                        <a:gd name="T50" fmla="*/ 500 w 500"/>
                        <a:gd name="T51" fmla="*/ 738 h 738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00" h="738">
                          <a:moveTo>
                            <a:pt x="500" y="62"/>
                          </a:moveTo>
                          <a:cubicBezTo>
                            <a:pt x="489" y="52"/>
                            <a:pt x="482" y="39"/>
                            <a:pt x="469" y="31"/>
                          </a:cubicBezTo>
                          <a:cubicBezTo>
                            <a:pt x="441" y="14"/>
                            <a:pt x="401" y="8"/>
                            <a:pt x="369" y="0"/>
                          </a:cubicBezTo>
                          <a:cubicBezTo>
                            <a:pt x="311" y="6"/>
                            <a:pt x="270" y="15"/>
                            <a:pt x="216" y="31"/>
                          </a:cubicBezTo>
                          <a:cubicBezTo>
                            <a:pt x="213" y="39"/>
                            <a:pt x="202" y="48"/>
                            <a:pt x="208" y="54"/>
                          </a:cubicBezTo>
                          <a:cubicBezTo>
                            <a:pt x="217" y="63"/>
                            <a:pt x="249" y="49"/>
                            <a:pt x="246" y="62"/>
                          </a:cubicBezTo>
                          <a:cubicBezTo>
                            <a:pt x="242" y="80"/>
                            <a:pt x="200" y="93"/>
                            <a:pt x="200" y="93"/>
                          </a:cubicBezTo>
                          <a:cubicBezTo>
                            <a:pt x="227" y="132"/>
                            <a:pt x="221" y="136"/>
                            <a:pt x="177" y="146"/>
                          </a:cubicBezTo>
                          <a:cubicBezTo>
                            <a:pt x="169" y="151"/>
                            <a:pt x="163" y="159"/>
                            <a:pt x="154" y="162"/>
                          </a:cubicBezTo>
                          <a:cubicBezTo>
                            <a:pt x="95" y="180"/>
                            <a:pt x="93" y="148"/>
                            <a:pt x="108" y="192"/>
                          </a:cubicBezTo>
                          <a:cubicBezTo>
                            <a:pt x="88" y="225"/>
                            <a:pt x="63" y="248"/>
                            <a:pt x="31" y="269"/>
                          </a:cubicBezTo>
                          <a:cubicBezTo>
                            <a:pt x="21" y="301"/>
                            <a:pt x="24" y="330"/>
                            <a:pt x="0" y="354"/>
                          </a:cubicBezTo>
                          <a:cubicBezTo>
                            <a:pt x="32" y="384"/>
                            <a:pt x="21" y="407"/>
                            <a:pt x="8" y="446"/>
                          </a:cubicBezTo>
                          <a:cubicBezTo>
                            <a:pt x="11" y="523"/>
                            <a:pt x="12" y="599"/>
                            <a:pt x="16" y="676"/>
                          </a:cubicBezTo>
                          <a:cubicBezTo>
                            <a:pt x="17" y="692"/>
                            <a:pt x="14" y="710"/>
                            <a:pt x="24" y="722"/>
                          </a:cubicBezTo>
                          <a:cubicBezTo>
                            <a:pt x="35" y="734"/>
                            <a:pt x="70" y="738"/>
                            <a:pt x="70" y="738"/>
                          </a:cubicBezTo>
                        </a:path>
                      </a:pathLst>
                    </a:cu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" name="Oval 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4300" y="4508500"/>
                      <a:ext cx="1512888" cy="1584325"/>
                    </a:xfrm>
                    <a:prstGeom prst="ellipse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3" name="Oval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0200" y="4797425"/>
                      <a:ext cx="431800" cy="43338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4" name="Oval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0563" y="5661025"/>
                      <a:ext cx="360362" cy="287338"/>
                    </a:xfrm>
                    <a:prstGeom prst="ellipse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5" name="Oval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3438" y="5300663"/>
                      <a:ext cx="144462" cy="144462"/>
                    </a:xfrm>
                    <a:prstGeom prst="ellipse">
                      <a:avLst/>
                    </a:prstGeom>
                    <a:solidFill>
                      <a:srgbClr val="FF99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20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716463" y="4797425"/>
                    <a:ext cx="431800" cy="43338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15" name="円/楕円 14"/>
                <p:cNvSpPr/>
                <p:nvPr/>
              </p:nvSpPr>
              <p:spPr>
                <a:xfrm flipH="1" flipV="1">
                  <a:off x="4572000" y="2565400"/>
                  <a:ext cx="144463" cy="18891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6" name="円/楕円 15"/>
                <p:cNvSpPr/>
                <p:nvPr/>
              </p:nvSpPr>
              <p:spPr>
                <a:xfrm flipH="1" flipV="1">
                  <a:off x="3995738" y="2565400"/>
                  <a:ext cx="144462" cy="18891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11" name="フリーフォーム 10"/>
              <p:cNvSpPr/>
              <p:nvPr/>
            </p:nvSpPr>
            <p:spPr>
              <a:xfrm>
                <a:off x="3276600" y="4292600"/>
                <a:ext cx="503238" cy="409575"/>
              </a:xfrm>
              <a:custGeom>
                <a:avLst/>
                <a:gdLst>
                  <a:gd name="connsiteX0" fmla="*/ 137160 w 452120"/>
                  <a:gd name="connsiteY0" fmla="*/ 10160 h 408706"/>
                  <a:gd name="connsiteX1" fmla="*/ 274320 w 452120"/>
                  <a:gd name="connsiteY1" fmla="*/ 25400 h 408706"/>
                  <a:gd name="connsiteX2" fmla="*/ 381000 w 452120"/>
                  <a:gd name="connsiteY2" fmla="*/ 147320 h 408706"/>
                  <a:gd name="connsiteX3" fmla="*/ 426720 w 452120"/>
                  <a:gd name="connsiteY3" fmla="*/ 238760 h 408706"/>
                  <a:gd name="connsiteX4" fmla="*/ 350520 w 452120"/>
                  <a:gd name="connsiteY4" fmla="*/ 314960 h 408706"/>
                  <a:gd name="connsiteX5" fmla="*/ 320040 w 452120"/>
                  <a:gd name="connsiteY5" fmla="*/ 360680 h 408706"/>
                  <a:gd name="connsiteX6" fmla="*/ 228600 w 452120"/>
                  <a:gd name="connsiteY6" fmla="*/ 391160 h 408706"/>
                  <a:gd name="connsiteX7" fmla="*/ 182880 w 452120"/>
                  <a:gd name="connsiteY7" fmla="*/ 406400 h 408706"/>
                  <a:gd name="connsiteX8" fmla="*/ 15240 w 452120"/>
                  <a:gd name="connsiteY8" fmla="*/ 360680 h 408706"/>
                  <a:gd name="connsiteX9" fmla="*/ 0 w 452120"/>
                  <a:gd name="connsiteY9" fmla="*/ 314960 h 408706"/>
                  <a:gd name="connsiteX10" fmla="*/ 45720 w 452120"/>
                  <a:gd name="connsiteY10" fmla="*/ 208280 h 408706"/>
                  <a:gd name="connsiteX11" fmla="*/ 91440 w 452120"/>
                  <a:gd name="connsiteY11" fmla="*/ 193040 h 408706"/>
                  <a:gd name="connsiteX12" fmla="*/ 121920 w 452120"/>
                  <a:gd name="connsiteY12" fmla="*/ 86360 h 408706"/>
                  <a:gd name="connsiteX13" fmla="*/ 137160 w 452120"/>
                  <a:gd name="connsiteY13" fmla="*/ 10160 h 40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2120" h="408706">
                    <a:moveTo>
                      <a:pt x="137160" y="10160"/>
                    </a:moveTo>
                    <a:cubicBezTo>
                      <a:pt x="162560" y="0"/>
                      <a:pt x="229692" y="14243"/>
                      <a:pt x="274320" y="25400"/>
                    </a:cubicBezTo>
                    <a:cubicBezTo>
                      <a:pt x="325120" y="38100"/>
                      <a:pt x="360680" y="116840"/>
                      <a:pt x="381000" y="147320"/>
                    </a:cubicBezTo>
                    <a:cubicBezTo>
                      <a:pt x="420391" y="206406"/>
                      <a:pt x="405688" y="175664"/>
                      <a:pt x="426720" y="238760"/>
                    </a:cubicBezTo>
                    <a:cubicBezTo>
                      <a:pt x="345440" y="360680"/>
                      <a:pt x="452120" y="213360"/>
                      <a:pt x="350520" y="314960"/>
                    </a:cubicBezTo>
                    <a:cubicBezTo>
                      <a:pt x="337568" y="327912"/>
                      <a:pt x="335572" y="350972"/>
                      <a:pt x="320040" y="360680"/>
                    </a:cubicBezTo>
                    <a:cubicBezTo>
                      <a:pt x="292795" y="377708"/>
                      <a:pt x="259080" y="381000"/>
                      <a:pt x="228600" y="391160"/>
                    </a:cubicBezTo>
                    <a:lnTo>
                      <a:pt x="182880" y="406400"/>
                    </a:lnTo>
                    <a:cubicBezTo>
                      <a:pt x="135306" y="400453"/>
                      <a:pt x="53661" y="408706"/>
                      <a:pt x="15240" y="360680"/>
                    </a:cubicBezTo>
                    <a:cubicBezTo>
                      <a:pt x="5205" y="348136"/>
                      <a:pt x="5080" y="330200"/>
                      <a:pt x="0" y="314960"/>
                    </a:cubicBezTo>
                    <a:cubicBezTo>
                      <a:pt x="9151" y="278354"/>
                      <a:pt x="12831" y="234592"/>
                      <a:pt x="45720" y="208280"/>
                    </a:cubicBezTo>
                    <a:cubicBezTo>
                      <a:pt x="58264" y="198245"/>
                      <a:pt x="76200" y="198120"/>
                      <a:pt x="91440" y="193040"/>
                    </a:cubicBezTo>
                    <a:cubicBezTo>
                      <a:pt x="101562" y="162674"/>
                      <a:pt x="118093" y="116978"/>
                      <a:pt x="121920" y="86360"/>
                    </a:cubicBezTo>
                    <a:cubicBezTo>
                      <a:pt x="124440" y="66197"/>
                      <a:pt x="111760" y="20320"/>
                      <a:pt x="137160" y="10160"/>
                    </a:cubicBezTo>
                    <a:close/>
                  </a:path>
                </a:pathLst>
              </a:custGeom>
              <a:solidFill>
                <a:srgbClr val="FFFF6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2" name="フリーフォーム 11"/>
              <p:cNvSpPr/>
              <p:nvPr/>
            </p:nvSpPr>
            <p:spPr>
              <a:xfrm rot="6993221">
                <a:off x="5235575" y="4379913"/>
                <a:ext cx="411163" cy="401637"/>
              </a:xfrm>
              <a:custGeom>
                <a:avLst/>
                <a:gdLst>
                  <a:gd name="connsiteX0" fmla="*/ 137160 w 452120"/>
                  <a:gd name="connsiteY0" fmla="*/ 10160 h 408706"/>
                  <a:gd name="connsiteX1" fmla="*/ 274320 w 452120"/>
                  <a:gd name="connsiteY1" fmla="*/ 25400 h 408706"/>
                  <a:gd name="connsiteX2" fmla="*/ 381000 w 452120"/>
                  <a:gd name="connsiteY2" fmla="*/ 147320 h 408706"/>
                  <a:gd name="connsiteX3" fmla="*/ 426720 w 452120"/>
                  <a:gd name="connsiteY3" fmla="*/ 238760 h 408706"/>
                  <a:gd name="connsiteX4" fmla="*/ 350520 w 452120"/>
                  <a:gd name="connsiteY4" fmla="*/ 314960 h 408706"/>
                  <a:gd name="connsiteX5" fmla="*/ 320040 w 452120"/>
                  <a:gd name="connsiteY5" fmla="*/ 360680 h 408706"/>
                  <a:gd name="connsiteX6" fmla="*/ 228600 w 452120"/>
                  <a:gd name="connsiteY6" fmla="*/ 391160 h 408706"/>
                  <a:gd name="connsiteX7" fmla="*/ 182880 w 452120"/>
                  <a:gd name="connsiteY7" fmla="*/ 406400 h 408706"/>
                  <a:gd name="connsiteX8" fmla="*/ 15240 w 452120"/>
                  <a:gd name="connsiteY8" fmla="*/ 360680 h 408706"/>
                  <a:gd name="connsiteX9" fmla="*/ 0 w 452120"/>
                  <a:gd name="connsiteY9" fmla="*/ 314960 h 408706"/>
                  <a:gd name="connsiteX10" fmla="*/ 45720 w 452120"/>
                  <a:gd name="connsiteY10" fmla="*/ 208280 h 408706"/>
                  <a:gd name="connsiteX11" fmla="*/ 91440 w 452120"/>
                  <a:gd name="connsiteY11" fmla="*/ 193040 h 408706"/>
                  <a:gd name="connsiteX12" fmla="*/ 121920 w 452120"/>
                  <a:gd name="connsiteY12" fmla="*/ 86360 h 408706"/>
                  <a:gd name="connsiteX13" fmla="*/ 137160 w 452120"/>
                  <a:gd name="connsiteY13" fmla="*/ 10160 h 40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2120" h="408706">
                    <a:moveTo>
                      <a:pt x="137160" y="10160"/>
                    </a:moveTo>
                    <a:cubicBezTo>
                      <a:pt x="162560" y="0"/>
                      <a:pt x="229692" y="14243"/>
                      <a:pt x="274320" y="25400"/>
                    </a:cubicBezTo>
                    <a:cubicBezTo>
                      <a:pt x="325120" y="38100"/>
                      <a:pt x="360680" y="116840"/>
                      <a:pt x="381000" y="147320"/>
                    </a:cubicBezTo>
                    <a:cubicBezTo>
                      <a:pt x="420391" y="206406"/>
                      <a:pt x="405688" y="175664"/>
                      <a:pt x="426720" y="238760"/>
                    </a:cubicBezTo>
                    <a:cubicBezTo>
                      <a:pt x="345440" y="360680"/>
                      <a:pt x="452120" y="213360"/>
                      <a:pt x="350520" y="314960"/>
                    </a:cubicBezTo>
                    <a:cubicBezTo>
                      <a:pt x="337568" y="327912"/>
                      <a:pt x="335572" y="350972"/>
                      <a:pt x="320040" y="360680"/>
                    </a:cubicBezTo>
                    <a:cubicBezTo>
                      <a:pt x="292795" y="377708"/>
                      <a:pt x="259080" y="381000"/>
                      <a:pt x="228600" y="391160"/>
                    </a:cubicBezTo>
                    <a:lnTo>
                      <a:pt x="182880" y="406400"/>
                    </a:lnTo>
                    <a:cubicBezTo>
                      <a:pt x="135306" y="400453"/>
                      <a:pt x="53661" y="408706"/>
                      <a:pt x="15240" y="360680"/>
                    </a:cubicBezTo>
                    <a:cubicBezTo>
                      <a:pt x="5205" y="348136"/>
                      <a:pt x="5080" y="330200"/>
                      <a:pt x="0" y="314960"/>
                    </a:cubicBezTo>
                    <a:cubicBezTo>
                      <a:pt x="9151" y="278354"/>
                      <a:pt x="12831" y="234592"/>
                      <a:pt x="45720" y="208280"/>
                    </a:cubicBezTo>
                    <a:cubicBezTo>
                      <a:pt x="58264" y="198245"/>
                      <a:pt x="76200" y="198120"/>
                      <a:pt x="91440" y="193040"/>
                    </a:cubicBezTo>
                    <a:cubicBezTo>
                      <a:pt x="101562" y="162674"/>
                      <a:pt x="118093" y="116978"/>
                      <a:pt x="121920" y="86360"/>
                    </a:cubicBezTo>
                    <a:cubicBezTo>
                      <a:pt x="124440" y="66197"/>
                      <a:pt x="111760" y="20320"/>
                      <a:pt x="137160" y="10160"/>
                    </a:cubicBezTo>
                    <a:close/>
                  </a:path>
                </a:pathLst>
              </a:custGeom>
              <a:solidFill>
                <a:srgbClr val="FFFF6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grpSp>
          <p:nvGrpSpPr>
            <p:cNvPr id="42" name="グループ化 41"/>
            <p:cNvGrpSpPr/>
            <p:nvPr/>
          </p:nvGrpSpPr>
          <p:grpSpPr>
            <a:xfrm>
              <a:off x="1043608" y="1988840"/>
              <a:ext cx="648072" cy="288032"/>
              <a:chOff x="899592" y="2060848"/>
              <a:chExt cx="1152128" cy="504056"/>
            </a:xfrm>
          </p:grpSpPr>
          <p:sp>
            <p:nvSpPr>
              <p:cNvPr id="27" name="直方体 26"/>
              <p:cNvSpPr/>
              <p:nvPr/>
            </p:nvSpPr>
            <p:spPr>
              <a:xfrm>
                <a:off x="899592" y="2060848"/>
                <a:ext cx="1152128" cy="504056"/>
              </a:xfrm>
              <a:prstGeom prst="cube">
                <a:avLst>
                  <a:gd name="adj" fmla="val 37094"/>
                </a:avLst>
              </a:prstGeom>
              <a:solidFill>
                <a:srgbClr val="0070C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0" name="直線コネクタ 29"/>
              <p:cNvCxnSpPr/>
              <p:nvPr/>
            </p:nvCxnSpPr>
            <p:spPr>
              <a:xfrm>
                <a:off x="1270680" y="2307352"/>
                <a:ext cx="216024" cy="0"/>
              </a:xfrm>
              <a:prstGeom prst="line">
                <a:avLst/>
              </a:prstGeom>
              <a:ln w="76200" cmpd="thickThin">
                <a:solidFill>
                  <a:srgbClr val="E3D4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星 5 38"/>
              <p:cNvSpPr/>
              <p:nvPr/>
            </p:nvSpPr>
            <p:spPr>
              <a:xfrm>
                <a:off x="1619672" y="2060848"/>
                <a:ext cx="144016" cy="144016"/>
              </a:xfrm>
              <a:prstGeom prst="star5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星 5 39"/>
              <p:cNvSpPr/>
              <p:nvPr/>
            </p:nvSpPr>
            <p:spPr>
              <a:xfrm>
                <a:off x="1187624" y="2060848"/>
                <a:ext cx="144016" cy="144016"/>
              </a:xfrm>
              <a:prstGeom prst="star5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星 5 40"/>
              <p:cNvSpPr/>
              <p:nvPr/>
            </p:nvSpPr>
            <p:spPr>
              <a:xfrm>
                <a:off x="1403648" y="2060848"/>
                <a:ext cx="144016" cy="144016"/>
              </a:xfrm>
              <a:prstGeom prst="star5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4" name="四角形吹き出し 43"/>
          <p:cNvSpPr/>
          <p:nvPr/>
        </p:nvSpPr>
        <p:spPr>
          <a:xfrm>
            <a:off x="539552" y="764704"/>
            <a:ext cx="1584176" cy="1008112"/>
          </a:xfrm>
          <a:prstGeom prst="wedgeRectCallout">
            <a:avLst>
              <a:gd name="adj1" fmla="val -19951"/>
              <a:gd name="adj2" fmla="val 46627"/>
            </a:avLst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 smtClean="0">
                <a:solidFill>
                  <a:schemeClr val="accent4"/>
                </a:solidFill>
              </a:rPr>
              <a:t>えーと、</a:t>
            </a:r>
            <a:endParaRPr kumimoji="1" lang="en-US" altLang="ja-JP" sz="2800" dirty="0" smtClean="0">
              <a:solidFill>
                <a:schemeClr val="accent4"/>
              </a:solidFill>
            </a:endParaRPr>
          </a:p>
          <a:p>
            <a:r>
              <a:rPr lang="ja-JP" altLang="en-US" sz="2800" dirty="0" smtClean="0">
                <a:solidFill>
                  <a:schemeClr val="accent4"/>
                </a:solidFill>
              </a:rPr>
              <a:t>　色は・・</a:t>
            </a:r>
            <a:endParaRPr kumimoji="1" lang="ja-JP" altLang="en-US" sz="2800" dirty="0">
              <a:solidFill>
                <a:schemeClr val="accent4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467544" y="3717032"/>
            <a:ext cx="8424936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solidFill>
                  <a:srgbClr val="FFC0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36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色・大きさ・形・数 などの</a:t>
            </a:r>
            <a:endParaRPr lang="en-US" altLang="ja-JP" sz="3600" kern="0" dirty="0" smtClean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　　形容を表すことばを使う機会になる</a:t>
            </a:r>
            <a:endParaRPr lang="en-US" altLang="ja-JP" sz="36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467544" y="5013176"/>
            <a:ext cx="8496944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solidFill>
                  <a:srgbClr val="FFC0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36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モノの機能や、値段、所有のプロセス</a:t>
            </a:r>
            <a:endParaRPr lang="en-US" altLang="ja-JP" sz="3600" kern="0" dirty="0" smtClean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　　　　など、社会的事柄を知る機会になる</a:t>
            </a:r>
            <a:endParaRPr lang="en-US" altLang="ja-JP" sz="36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 animBg="1"/>
      <p:bldP spid="45" grpId="0"/>
      <p:bldP spid="46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テキスト ボックス 3"/>
          <p:cNvSpPr txBox="1">
            <a:spLocks noChangeArrowheads="1"/>
          </p:cNvSpPr>
          <p:nvPr/>
        </p:nvSpPr>
        <p:spPr bwMode="auto">
          <a:xfrm>
            <a:off x="2051050" y="188913"/>
            <a:ext cx="50403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sz="4000" dirty="0"/>
              <a:t>　　</a:t>
            </a:r>
            <a:r>
              <a:rPr lang="ja-JP" altLang="en-US" sz="4800" dirty="0">
                <a:solidFill>
                  <a:srgbClr val="FFC000"/>
                </a:solidFill>
              </a:rPr>
              <a:t>●</a:t>
            </a:r>
            <a:r>
              <a:rPr lang="ja-JP" altLang="en-US" sz="4800" dirty="0"/>
              <a:t>報告練習</a:t>
            </a:r>
          </a:p>
        </p:txBody>
      </p:sp>
      <p:sp>
        <p:nvSpPr>
          <p:cNvPr id="61443" name="テキスト ボックス 4"/>
          <p:cNvSpPr txBox="1">
            <a:spLocks noChangeArrowheads="1"/>
          </p:cNvSpPr>
          <p:nvPr/>
        </p:nvSpPr>
        <p:spPr bwMode="auto">
          <a:xfrm>
            <a:off x="4644008" y="2060848"/>
            <a:ext cx="3888432" cy="646331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3600" dirty="0" smtClean="0"/>
              <a:t>自分</a:t>
            </a:r>
            <a:r>
              <a:rPr lang="ja-JP" altLang="en-US" sz="3600" dirty="0"/>
              <a:t>のことを話そう</a:t>
            </a:r>
          </a:p>
        </p:txBody>
      </p:sp>
      <p:sp>
        <p:nvSpPr>
          <p:cNvPr id="61445" name="テキスト ボックス 6"/>
          <p:cNvSpPr txBox="1">
            <a:spLocks noChangeArrowheads="1"/>
          </p:cNvSpPr>
          <p:nvPr/>
        </p:nvSpPr>
        <p:spPr bwMode="auto">
          <a:xfrm>
            <a:off x="1763688" y="980728"/>
            <a:ext cx="56166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3600" b="1" dirty="0">
                <a:solidFill>
                  <a:srgbClr val="C00000"/>
                </a:solidFill>
              </a:rPr>
              <a:t>＊</a:t>
            </a:r>
            <a:r>
              <a:rPr lang="ja-JP" altLang="en-US" sz="3600" dirty="0"/>
              <a:t>報告における表現を学ぶ</a:t>
            </a:r>
          </a:p>
        </p:txBody>
      </p:sp>
      <p:sp>
        <p:nvSpPr>
          <p:cNvPr id="61447" name="テキスト ボックス 9"/>
          <p:cNvSpPr txBox="1">
            <a:spLocks noChangeArrowheads="1"/>
          </p:cNvSpPr>
          <p:nvPr/>
        </p:nvSpPr>
        <p:spPr bwMode="auto">
          <a:xfrm>
            <a:off x="4716016" y="4653136"/>
            <a:ext cx="3672408" cy="1754326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3600" dirty="0"/>
              <a:t>家で記入して</a:t>
            </a:r>
            <a:r>
              <a:rPr lang="ja-JP" altLang="en-US" sz="3600" dirty="0" smtClean="0"/>
              <a:t>きて</a:t>
            </a:r>
            <a:endParaRPr lang="en-US" altLang="ja-JP" sz="3600" dirty="0" smtClean="0"/>
          </a:p>
          <a:p>
            <a:pPr eaLnBrk="1" hangingPunct="1"/>
            <a:r>
              <a:rPr lang="ja-JP" altLang="en-US" sz="3600" dirty="0" smtClean="0"/>
              <a:t>　次の指導時に</a:t>
            </a:r>
            <a:endParaRPr lang="en-US" altLang="ja-JP" sz="3600" dirty="0" smtClean="0"/>
          </a:p>
          <a:p>
            <a:pPr eaLnBrk="1" hangingPunct="1"/>
            <a:r>
              <a:rPr lang="ja-JP" altLang="en-US" sz="3600" dirty="0" smtClean="0"/>
              <a:t>　　　　　報告</a:t>
            </a:r>
            <a:r>
              <a:rPr lang="ja-JP" altLang="en-US" sz="3600" dirty="0"/>
              <a:t>する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"/>
          </a:blip>
          <a:srcRect/>
          <a:stretch>
            <a:fillRect/>
          </a:stretch>
        </p:blipFill>
        <p:spPr bwMode="auto">
          <a:xfrm>
            <a:off x="323528" y="1700808"/>
            <a:ext cx="3888432" cy="4824536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テキスト ボックス 8"/>
          <p:cNvSpPr txBox="1"/>
          <p:nvPr/>
        </p:nvSpPr>
        <p:spPr>
          <a:xfrm>
            <a:off x="755576" y="278092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箱根、京都、大阪、富士山など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7584" y="386104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富士山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9592" y="48691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南極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5576" y="580526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家族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、学校の先生や友だちなど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644008" y="2852936"/>
            <a:ext cx="4176464" cy="156966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200" kern="0" dirty="0">
                <a:ea typeface="ＭＳ Ｐゴシック" panose="020B0600070205080204" pitchFamily="50" charset="-128"/>
              </a:rPr>
              <a:t>各テーマに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ついて</a:t>
            </a:r>
            <a:endParaRPr lang="en-US" altLang="ja-JP" sz="32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200" kern="0" dirty="0" smtClean="0">
                <a:ea typeface="ＭＳ Ｐゴシック" panose="020B0600070205080204" pitchFamily="50" charset="-128"/>
              </a:rPr>
              <a:t>　自分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自身の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経験を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200" kern="0" dirty="0">
                <a:ea typeface="ＭＳ Ｐゴシック" panose="020B0600070205080204" pitchFamily="50" charset="-128"/>
              </a:rPr>
              <a:t>　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　思い出し、報告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する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5" grpId="0"/>
      <p:bldP spid="61447" grpId="0" animBg="1"/>
      <p:bldP spid="9" grpId="0"/>
      <p:bldP spid="10" grpId="0"/>
      <p:bldP spid="11" grpId="0"/>
      <p:bldP spid="12" grpId="0"/>
      <p:bldP spid="13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827088" y="260350"/>
            <a:ext cx="7632700" cy="70802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「自分のことを話そう」の伝達形式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67544" y="2348880"/>
            <a:ext cx="842486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どんなところに旅行に行ったことがある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か、　</a:t>
            </a:r>
            <a:endParaRPr lang="en-US" altLang="ja-JP" sz="36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solidFill>
                  <a:srgbClr val="C00000"/>
                </a:solidFill>
                <a:ea typeface="ＭＳ Ｐゴシック" panose="020B0600070205080204" pitchFamily="50" charset="-128"/>
              </a:rPr>
              <a:t>　は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、箱根や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京都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、大阪、富士山</a:t>
            </a:r>
            <a:r>
              <a:rPr lang="ja-JP" altLang="en-US" sz="3600" kern="0" dirty="0" smtClean="0">
                <a:solidFill>
                  <a:srgbClr val="C00000"/>
                </a:solidFill>
                <a:ea typeface="ＭＳ Ｐゴシック" panose="020B0600070205080204" pitchFamily="50" charset="-128"/>
              </a:rPr>
              <a:t>など</a:t>
            </a:r>
            <a:r>
              <a:rPr lang="ja-JP" altLang="en-US" sz="36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です。</a:t>
            </a:r>
            <a:endParaRPr lang="en-US" altLang="ja-JP" sz="4000" kern="0" dirty="0">
              <a:solidFill>
                <a:srgbClr val="C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67544" y="3789040"/>
            <a:ext cx="8424862" cy="7080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いちばんよかったところ</a:t>
            </a:r>
            <a:r>
              <a:rPr lang="ja-JP" altLang="en-US" sz="36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は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、富士山</a:t>
            </a:r>
            <a:r>
              <a:rPr lang="ja-JP" altLang="en-US" sz="3600" kern="0" dirty="0" smtClean="0">
                <a:solidFill>
                  <a:srgbClr val="C00000"/>
                </a:solidFill>
                <a:ea typeface="ＭＳ Ｐゴシック" panose="020B0600070205080204" pitchFamily="50" charset="-128"/>
              </a:rPr>
              <a:t>です</a:t>
            </a: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。</a:t>
            </a:r>
            <a:endParaRPr lang="en-US" altLang="ja-JP" sz="4400" kern="0" dirty="0">
              <a:solidFill>
                <a:srgbClr val="C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6"/>
          <p:cNvSpPr txBox="1">
            <a:spLocks noChangeArrowheads="1"/>
          </p:cNvSpPr>
          <p:nvPr/>
        </p:nvSpPr>
        <p:spPr bwMode="auto">
          <a:xfrm>
            <a:off x="323528" y="4581128"/>
            <a:ext cx="69124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3200" dirty="0" smtClean="0"/>
              <a:t>報告</a:t>
            </a:r>
            <a:r>
              <a:rPr lang="ja-JP" altLang="en-US" sz="3200" dirty="0"/>
              <a:t>内容をつなげて文章にすれば</a:t>
            </a:r>
            <a:endParaRPr lang="ja-JP" altLang="en-US" sz="3600" dirty="0"/>
          </a:p>
        </p:txBody>
      </p:sp>
      <p:sp>
        <p:nvSpPr>
          <p:cNvPr id="10" name="テキスト ボックス 8"/>
          <p:cNvSpPr txBox="1">
            <a:spLocks noChangeArrowheads="1"/>
          </p:cNvSpPr>
          <p:nvPr/>
        </p:nvSpPr>
        <p:spPr bwMode="auto">
          <a:xfrm>
            <a:off x="1979712" y="5229200"/>
            <a:ext cx="554461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200" dirty="0">
                <a:ea typeface="ＭＳ Ｐゴシック" panose="020B0600070205080204" pitchFamily="50" charset="-128"/>
              </a:rPr>
              <a:t>簡単な</a:t>
            </a:r>
            <a:r>
              <a:rPr lang="ja-JP" altLang="en-US" sz="3200" dirty="0" smtClean="0">
                <a:ea typeface="ＭＳ Ｐゴシック" panose="020B0600070205080204" pitchFamily="50" charset="-128"/>
              </a:rPr>
              <a:t>作文にすることもでき</a:t>
            </a:r>
            <a:r>
              <a:rPr lang="ja-JP" altLang="en-US" sz="3600" dirty="0" smtClean="0">
                <a:ea typeface="ＭＳ Ｐゴシック" panose="020B0600070205080204" pitchFamily="50" charset="-128"/>
              </a:rPr>
              <a:t>る</a:t>
            </a:r>
            <a:endParaRPr lang="ja-JP" altLang="en-US" sz="3600" dirty="0">
              <a:ea typeface="ＭＳ Ｐゴシック" panose="020B0600070205080204" pitchFamily="50" charset="-128"/>
            </a:endParaRPr>
          </a:p>
        </p:txBody>
      </p:sp>
      <p:sp>
        <p:nvSpPr>
          <p:cNvPr id="27" name="下矢印 26"/>
          <p:cNvSpPr/>
          <p:nvPr/>
        </p:nvSpPr>
        <p:spPr>
          <a:xfrm>
            <a:off x="4139952" y="3573016"/>
            <a:ext cx="674360" cy="21602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下矢印 28"/>
          <p:cNvSpPr/>
          <p:nvPr/>
        </p:nvSpPr>
        <p:spPr>
          <a:xfrm>
            <a:off x="4139952" y="2132856"/>
            <a:ext cx="674360" cy="21602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6"/>
          <p:cNvSpPr txBox="1">
            <a:spLocks noChangeArrowheads="1"/>
          </p:cNvSpPr>
          <p:nvPr/>
        </p:nvSpPr>
        <p:spPr bwMode="auto">
          <a:xfrm>
            <a:off x="539552" y="6021288"/>
            <a:ext cx="84249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3200" dirty="0" smtClean="0">
                <a:solidFill>
                  <a:srgbClr val="00B0F0"/>
                </a:solidFill>
              </a:rPr>
              <a:t>■</a:t>
            </a:r>
            <a:r>
              <a:rPr lang="ja-JP" altLang="en-US" sz="3200" dirty="0" smtClean="0"/>
              <a:t>インタビュータイプ</a:t>
            </a:r>
            <a:r>
              <a:rPr lang="ja-JP" altLang="en-US" sz="2400" dirty="0" smtClean="0"/>
              <a:t>　</a:t>
            </a:r>
            <a:r>
              <a:rPr lang="ja-JP" altLang="en-US" sz="3200" dirty="0" smtClean="0">
                <a:solidFill>
                  <a:srgbClr val="00B0F0"/>
                </a:solidFill>
              </a:rPr>
              <a:t>■</a:t>
            </a:r>
            <a:r>
              <a:rPr lang="ja-JP" altLang="en-US" sz="3200" dirty="0" smtClean="0"/>
              <a:t>調査報告タイプ</a:t>
            </a:r>
            <a:r>
              <a:rPr lang="ja-JP" altLang="en-US" sz="2400" dirty="0" smtClean="0"/>
              <a:t>　</a:t>
            </a:r>
            <a:r>
              <a:rPr lang="ja-JP" altLang="en-US" sz="3200" dirty="0" smtClean="0"/>
              <a:t>もあり</a:t>
            </a:r>
            <a:endParaRPr lang="ja-JP" altLang="en-US" sz="3600" dirty="0"/>
          </a:p>
        </p:txBody>
      </p:sp>
      <p:cxnSp>
        <p:nvCxnSpPr>
          <p:cNvPr id="32" name="直線コネクタ 31"/>
          <p:cNvCxnSpPr/>
          <p:nvPr/>
        </p:nvCxnSpPr>
        <p:spPr>
          <a:xfrm>
            <a:off x="326192" y="6010240"/>
            <a:ext cx="8604448" cy="0"/>
          </a:xfrm>
          <a:prstGeom prst="line">
            <a:avLst/>
          </a:prstGeom>
          <a:ln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7236296" y="1124745"/>
            <a:ext cx="1152128" cy="28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/>
              <a:t>お願いします</a:t>
            </a:r>
            <a:endParaRPr kumimoji="1" lang="ja-JP" altLang="en-US" sz="1200" b="1" dirty="0"/>
          </a:p>
        </p:txBody>
      </p:sp>
      <p:sp>
        <p:nvSpPr>
          <p:cNvPr id="37" name="四角形吹き出し 36"/>
          <p:cNvSpPr/>
          <p:nvPr/>
        </p:nvSpPr>
        <p:spPr>
          <a:xfrm>
            <a:off x="467544" y="1556792"/>
            <a:ext cx="8352928" cy="576064"/>
          </a:xfrm>
          <a:prstGeom prst="wedgeRectCallout">
            <a:avLst>
              <a:gd name="adj1" fmla="val -43659"/>
              <a:gd name="adj2" fmla="val -64958"/>
            </a:avLst>
          </a:prstGeom>
          <a:solidFill>
            <a:schemeClr val="accent3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r>
              <a:rPr lang="ja-JP" altLang="en-US" sz="3600" kern="0" dirty="0" smtClean="0">
                <a:solidFill>
                  <a:srgbClr val="C00000"/>
                </a:solidFill>
                <a:ea typeface="ＭＳ Ｐゴシック" panose="020B0600070205080204" pitchFamily="50" charset="-128"/>
              </a:rPr>
              <a:t>それでは</a:t>
            </a:r>
            <a:r>
              <a:rPr lang="ja-JP" altLang="en-US" sz="3600" kern="0" dirty="0" smtClean="0">
                <a:solidFill>
                  <a:schemeClr val="accent4"/>
                </a:solidFill>
                <a:ea typeface="ＭＳ Ｐゴシック" panose="020B0600070205080204" pitchFamily="50" charset="-128"/>
              </a:rPr>
              <a:t>旅行</a:t>
            </a:r>
            <a:r>
              <a:rPr lang="ja-JP" altLang="en-US" sz="3600" kern="0" dirty="0" smtClean="0">
                <a:solidFill>
                  <a:srgbClr val="C00000"/>
                </a:solidFill>
                <a:ea typeface="ＭＳ Ｐゴシック" panose="020B0600070205080204" pitchFamily="50" charset="-128"/>
              </a:rPr>
              <a:t>について、お話しします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。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grpSp>
        <p:nvGrpSpPr>
          <p:cNvPr id="11" name="グループ化 33"/>
          <p:cNvGrpSpPr>
            <a:grpSpLocks/>
          </p:cNvGrpSpPr>
          <p:nvPr/>
        </p:nvGrpSpPr>
        <p:grpSpPr bwMode="auto">
          <a:xfrm rot="21446764">
            <a:off x="8261714" y="922276"/>
            <a:ext cx="626089" cy="790731"/>
            <a:chOff x="7523163" y="1144571"/>
            <a:chExt cx="1225550" cy="2376487"/>
          </a:xfrm>
        </p:grpSpPr>
        <p:sp>
          <p:nvSpPr>
            <p:cNvPr id="12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4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6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323528" y="980728"/>
            <a:ext cx="648072" cy="648072"/>
            <a:chOff x="1614974" y="5129967"/>
            <a:chExt cx="868406" cy="774530"/>
          </a:xfrm>
        </p:grpSpPr>
        <p:grpSp>
          <p:nvGrpSpPr>
            <p:cNvPr id="39" name="グループ化 22"/>
            <p:cNvGrpSpPr>
              <a:grpSpLocks/>
            </p:cNvGrpSpPr>
            <p:nvPr/>
          </p:nvGrpSpPr>
          <p:grpSpPr bwMode="auto">
            <a:xfrm rot="1098478">
              <a:off x="1614974" y="5129967"/>
              <a:ext cx="868406" cy="774530"/>
              <a:chOff x="3419475" y="5157788"/>
              <a:chExt cx="1512888" cy="1439862"/>
            </a:xfrm>
          </p:grpSpPr>
          <p:sp>
            <p:nvSpPr>
              <p:cNvPr id="41" name="Oval 8"/>
              <p:cNvSpPr>
                <a:spLocks noChangeArrowheads="1"/>
              </p:cNvSpPr>
              <p:nvPr/>
            </p:nvSpPr>
            <p:spPr bwMode="auto">
              <a:xfrm>
                <a:off x="3492500" y="5229225"/>
                <a:ext cx="1368425" cy="136842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42" name="Oval 9"/>
              <p:cNvSpPr>
                <a:spLocks noChangeArrowheads="1"/>
              </p:cNvSpPr>
              <p:nvPr/>
            </p:nvSpPr>
            <p:spPr bwMode="auto">
              <a:xfrm>
                <a:off x="4284663" y="5516563"/>
                <a:ext cx="215900" cy="21748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43" name="Oval 10"/>
              <p:cNvSpPr>
                <a:spLocks noChangeArrowheads="1"/>
              </p:cNvSpPr>
              <p:nvPr/>
            </p:nvSpPr>
            <p:spPr bwMode="auto">
              <a:xfrm>
                <a:off x="4356100" y="5516563"/>
                <a:ext cx="144463" cy="1444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44" name="Oval 11"/>
              <p:cNvSpPr>
                <a:spLocks noChangeArrowheads="1"/>
              </p:cNvSpPr>
              <p:nvPr/>
            </p:nvSpPr>
            <p:spPr bwMode="auto">
              <a:xfrm>
                <a:off x="4787900" y="5661025"/>
                <a:ext cx="144463" cy="14446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45" name="Freeform 15"/>
              <p:cNvSpPr>
                <a:spLocks/>
              </p:cNvSpPr>
              <p:nvPr/>
            </p:nvSpPr>
            <p:spPr bwMode="auto">
              <a:xfrm>
                <a:off x="3419475" y="5157788"/>
                <a:ext cx="792163" cy="846137"/>
              </a:xfrm>
              <a:custGeom>
                <a:avLst/>
                <a:gdLst>
                  <a:gd name="T0" fmla="*/ 2147483647 w 436"/>
                  <a:gd name="T1" fmla="*/ 2147483647 h 488"/>
                  <a:gd name="T2" fmla="*/ 2147483647 w 436"/>
                  <a:gd name="T3" fmla="*/ 2147483647 h 488"/>
                  <a:gd name="T4" fmla="*/ 2147483647 w 436"/>
                  <a:gd name="T5" fmla="*/ 2147483647 h 488"/>
                  <a:gd name="T6" fmla="*/ 2147483647 w 436"/>
                  <a:gd name="T7" fmla="*/ 2147483647 h 488"/>
                  <a:gd name="T8" fmla="*/ 2147483647 w 436"/>
                  <a:gd name="T9" fmla="*/ 2147483647 h 488"/>
                  <a:gd name="T10" fmla="*/ 2147483647 w 436"/>
                  <a:gd name="T11" fmla="*/ 2147483647 h 488"/>
                  <a:gd name="T12" fmla="*/ 2147483647 w 436"/>
                  <a:gd name="T13" fmla="*/ 2147483647 h 488"/>
                  <a:gd name="T14" fmla="*/ 2147483647 w 436"/>
                  <a:gd name="T15" fmla="*/ 2147483647 h 488"/>
                  <a:gd name="T16" fmla="*/ 2147483647 w 436"/>
                  <a:gd name="T17" fmla="*/ 2147483647 h 488"/>
                  <a:gd name="T18" fmla="*/ 2147483647 w 436"/>
                  <a:gd name="T19" fmla="*/ 2147483647 h 488"/>
                  <a:gd name="T20" fmla="*/ 2147483647 w 436"/>
                  <a:gd name="T21" fmla="*/ 2147483647 h 488"/>
                  <a:gd name="T22" fmla="*/ 2147483647 w 436"/>
                  <a:gd name="T23" fmla="*/ 2147483647 h 488"/>
                  <a:gd name="T24" fmla="*/ 2147483647 w 436"/>
                  <a:gd name="T25" fmla="*/ 2147483647 h 488"/>
                  <a:gd name="T26" fmla="*/ 2147483647 w 436"/>
                  <a:gd name="T27" fmla="*/ 2147483647 h 488"/>
                  <a:gd name="T28" fmla="*/ 2147483647 w 436"/>
                  <a:gd name="T29" fmla="*/ 2147483647 h 488"/>
                  <a:gd name="T30" fmla="*/ 2147483647 w 436"/>
                  <a:gd name="T31" fmla="*/ 2147483647 h 488"/>
                  <a:gd name="T32" fmla="*/ 2147483647 w 436"/>
                  <a:gd name="T33" fmla="*/ 2147483647 h 488"/>
                  <a:gd name="T34" fmla="*/ 2147483647 w 436"/>
                  <a:gd name="T35" fmla="*/ 2147483647 h 48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36"/>
                  <a:gd name="T55" fmla="*/ 0 h 488"/>
                  <a:gd name="T56" fmla="*/ 436 w 436"/>
                  <a:gd name="T57" fmla="*/ 488 h 48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36" h="488">
                    <a:moveTo>
                      <a:pt x="436" y="48"/>
                    </a:moveTo>
                    <a:cubicBezTo>
                      <a:pt x="416" y="127"/>
                      <a:pt x="357" y="177"/>
                      <a:pt x="315" y="243"/>
                    </a:cubicBezTo>
                    <a:cubicBezTo>
                      <a:pt x="312" y="232"/>
                      <a:pt x="316" y="217"/>
                      <a:pt x="307" y="210"/>
                    </a:cubicBezTo>
                    <a:cubicBezTo>
                      <a:pt x="302" y="206"/>
                      <a:pt x="252" y="240"/>
                      <a:pt x="242" y="243"/>
                    </a:cubicBezTo>
                    <a:cubicBezTo>
                      <a:pt x="210" y="289"/>
                      <a:pt x="210" y="312"/>
                      <a:pt x="161" y="324"/>
                    </a:cubicBezTo>
                    <a:cubicBezTo>
                      <a:pt x="142" y="342"/>
                      <a:pt x="130" y="362"/>
                      <a:pt x="112" y="381"/>
                    </a:cubicBezTo>
                    <a:cubicBezTo>
                      <a:pt x="101" y="426"/>
                      <a:pt x="86" y="470"/>
                      <a:pt x="39" y="486"/>
                    </a:cubicBezTo>
                    <a:cubicBezTo>
                      <a:pt x="36" y="478"/>
                      <a:pt x="39" y="464"/>
                      <a:pt x="31" y="462"/>
                    </a:cubicBezTo>
                    <a:cubicBezTo>
                      <a:pt x="21" y="460"/>
                      <a:pt x="7" y="488"/>
                      <a:pt x="6" y="478"/>
                    </a:cubicBezTo>
                    <a:cubicBezTo>
                      <a:pt x="0" y="432"/>
                      <a:pt x="11" y="386"/>
                      <a:pt x="15" y="340"/>
                    </a:cubicBezTo>
                    <a:cubicBezTo>
                      <a:pt x="20" y="280"/>
                      <a:pt x="20" y="296"/>
                      <a:pt x="55" y="243"/>
                    </a:cubicBezTo>
                    <a:cubicBezTo>
                      <a:pt x="60" y="235"/>
                      <a:pt x="71" y="218"/>
                      <a:pt x="71" y="218"/>
                    </a:cubicBezTo>
                    <a:cubicBezTo>
                      <a:pt x="88" y="150"/>
                      <a:pt x="63" y="211"/>
                      <a:pt x="104" y="178"/>
                    </a:cubicBezTo>
                    <a:cubicBezTo>
                      <a:pt x="112" y="172"/>
                      <a:pt x="114" y="161"/>
                      <a:pt x="120" y="153"/>
                    </a:cubicBezTo>
                    <a:cubicBezTo>
                      <a:pt x="143" y="125"/>
                      <a:pt x="145" y="129"/>
                      <a:pt x="177" y="113"/>
                    </a:cubicBezTo>
                    <a:cubicBezTo>
                      <a:pt x="187" y="82"/>
                      <a:pt x="194" y="74"/>
                      <a:pt x="225" y="64"/>
                    </a:cubicBezTo>
                    <a:cubicBezTo>
                      <a:pt x="291" y="0"/>
                      <a:pt x="285" y="25"/>
                      <a:pt x="412" y="32"/>
                    </a:cubicBezTo>
                    <a:cubicBezTo>
                      <a:pt x="430" y="59"/>
                      <a:pt x="421" y="63"/>
                      <a:pt x="436" y="48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0" name="Freeform 10"/>
            <p:cNvSpPr>
              <a:spLocks/>
            </p:cNvSpPr>
            <p:nvPr/>
          </p:nvSpPr>
          <p:spPr bwMode="auto">
            <a:xfrm rot="761314">
              <a:off x="2135431" y="5699995"/>
              <a:ext cx="241433" cy="133413"/>
            </a:xfrm>
            <a:custGeom>
              <a:avLst/>
              <a:gdLst>
                <a:gd name="T0" fmla="*/ 2147483647 w 248"/>
                <a:gd name="T1" fmla="*/ 0 h 194"/>
                <a:gd name="T2" fmla="*/ 2147483647 w 248"/>
                <a:gd name="T3" fmla="*/ 2147483647 h 194"/>
                <a:gd name="T4" fmla="*/ 2147483647 w 248"/>
                <a:gd name="T5" fmla="*/ 2147483647 h 194"/>
                <a:gd name="T6" fmla="*/ 0 w 248"/>
                <a:gd name="T7" fmla="*/ 2147483647 h 194"/>
                <a:gd name="T8" fmla="*/ 2147483647 w 248"/>
                <a:gd name="T9" fmla="*/ 2147483647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194"/>
                <a:gd name="T17" fmla="*/ 248 w 248"/>
                <a:gd name="T18" fmla="*/ 194 h 1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194">
                  <a:moveTo>
                    <a:pt x="248" y="0"/>
                  </a:moveTo>
                  <a:cubicBezTo>
                    <a:pt x="230" y="2"/>
                    <a:pt x="161" y="8"/>
                    <a:pt x="136" y="16"/>
                  </a:cubicBezTo>
                  <a:cubicBezTo>
                    <a:pt x="10" y="58"/>
                    <a:pt x="193" y="10"/>
                    <a:pt x="72" y="40"/>
                  </a:cubicBezTo>
                  <a:cubicBezTo>
                    <a:pt x="28" y="69"/>
                    <a:pt x="16" y="72"/>
                    <a:pt x="0" y="120"/>
                  </a:cubicBezTo>
                  <a:cubicBezTo>
                    <a:pt x="18" y="194"/>
                    <a:pt x="69" y="192"/>
                    <a:pt x="136" y="192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27" grpId="0" animBg="1"/>
      <p:bldP spid="29" grpId="0" animBg="1"/>
      <p:bldP spid="30" grpId="0"/>
      <p:bldP spid="36" grpId="0"/>
      <p:bldP spid="37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555776" y="4365104"/>
            <a:ext cx="4248323" cy="7699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　　　</a:t>
            </a:r>
            <a:r>
              <a:rPr lang="ja-JP" altLang="en-US" sz="4400" kern="0" dirty="0" smtClean="0">
                <a:ea typeface="ＭＳ Ｐゴシック" panose="020B0600070205080204" pitchFamily="50" charset="-128"/>
              </a:rPr>
              <a:t>俳句作り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411760" y="5229200"/>
            <a:ext cx="4536504" cy="1077218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200" kern="0" dirty="0" smtClean="0">
                <a:ea typeface="ＭＳ Ｐゴシック" panose="020B0600070205080204" pitchFamily="50" charset="-128"/>
              </a:rPr>
              <a:t>事実の伝達から離れ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200" kern="0" dirty="0">
                <a:ea typeface="ＭＳ Ｐゴシック" panose="020B0600070205080204" pitchFamily="50" charset="-128"/>
              </a:rPr>
              <a:t>　　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想像の面白さ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を知る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3"/>
          <p:cNvSpPr txBox="1">
            <a:spLocks noChangeArrowheads="1"/>
          </p:cNvSpPr>
          <p:nvPr/>
        </p:nvSpPr>
        <p:spPr bwMode="auto">
          <a:xfrm>
            <a:off x="2051050" y="188913"/>
            <a:ext cx="50403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sz="4000" dirty="0"/>
              <a:t>　　</a:t>
            </a:r>
            <a:r>
              <a:rPr lang="ja-JP" altLang="en-US" sz="4800" dirty="0" smtClean="0">
                <a:solidFill>
                  <a:srgbClr val="FFC000"/>
                </a:solidFill>
              </a:rPr>
              <a:t>●</a:t>
            </a:r>
            <a:r>
              <a:rPr lang="ja-JP" altLang="en-US" sz="4800" dirty="0" smtClean="0"/>
              <a:t>創作練習</a:t>
            </a:r>
            <a:endParaRPr lang="ja-JP" altLang="en-US" sz="4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544" y="1844824"/>
            <a:ext cx="8424936" cy="1754326"/>
          </a:xfrm>
          <a:prstGeom prst="rect">
            <a:avLst/>
          </a:prstGeom>
          <a:solidFill>
            <a:srgbClr val="FFE7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学校の作文学習の中には、</a:t>
            </a:r>
            <a:endParaRPr kumimoji="1" lang="en-US" altLang="ja-JP" sz="3600" dirty="0" smtClean="0"/>
          </a:p>
          <a:p>
            <a:r>
              <a:rPr lang="ja-JP" altLang="en-US" sz="3600" dirty="0" smtClean="0"/>
              <a:t>　「</a:t>
            </a:r>
            <a:r>
              <a:rPr kumimoji="1" lang="ja-JP" altLang="en-US" sz="3600" dirty="0" smtClean="0"/>
              <a:t>自分でお話を作ってみよう」のような</a:t>
            </a:r>
            <a:endParaRPr kumimoji="1" lang="en-US" altLang="ja-JP" sz="3600" dirty="0" smtClean="0"/>
          </a:p>
          <a:p>
            <a:r>
              <a:rPr kumimoji="1" lang="ja-JP" altLang="en-US" sz="3600" dirty="0" smtClean="0"/>
              <a:t>　　　　　創作をテーマとする場合があるが</a:t>
            </a:r>
            <a:endParaRPr kumimoji="1" lang="ja-JP" altLang="en-US" sz="3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75656" y="1052736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 smtClean="0">
                <a:solidFill>
                  <a:srgbClr val="C00000"/>
                </a:solidFill>
              </a:rPr>
              <a:t>＊</a:t>
            </a:r>
            <a:r>
              <a:rPr lang="ja-JP" altLang="en-US" sz="4000" dirty="0" smtClean="0"/>
              <a:t>お話を想像し</a:t>
            </a:r>
            <a:r>
              <a:rPr kumimoji="1" lang="ja-JP" altLang="en-US" sz="4000" dirty="0" smtClean="0"/>
              <a:t>創作する練習</a:t>
            </a:r>
            <a:endParaRPr kumimoji="1" lang="ja-JP" altLang="en-US" sz="4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43608" y="3645024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ことばのテーブルでの創作学習は</a:t>
            </a:r>
            <a:endParaRPr kumimoji="1" lang="ja-JP" altLang="en-US" sz="3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00753" y="4365104"/>
            <a:ext cx="1015663" cy="2088232"/>
          </a:xfrm>
          <a:prstGeom prst="rect">
            <a:avLst/>
          </a:prstGeom>
          <a:solidFill>
            <a:srgbClr val="99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spAutoFit/>
          </a:bodyPr>
          <a:lstStyle/>
          <a:p>
            <a:r>
              <a:rPr kumimoji="1" lang="ja-JP" altLang="en-US" b="1" dirty="0" smtClean="0"/>
              <a:t>雪がふる　</a:t>
            </a:r>
            <a:endParaRPr kumimoji="1" lang="en-US" altLang="ja-JP" b="1" dirty="0" smtClean="0"/>
          </a:p>
          <a:p>
            <a:r>
              <a:rPr kumimoji="1" lang="ja-JP" altLang="en-US" b="1" dirty="0" smtClean="0"/>
              <a:t>　　外に出ようよ</a:t>
            </a:r>
            <a:endParaRPr kumimoji="1" lang="en-US" altLang="ja-JP" b="1" dirty="0" smtClean="0"/>
          </a:p>
          <a:p>
            <a:r>
              <a:rPr lang="ja-JP" altLang="en-US" b="1" dirty="0" smtClean="0"/>
              <a:t>　　　　　</a:t>
            </a:r>
            <a:r>
              <a:rPr kumimoji="1" lang="ja-JP" altLang="en-US" b="1" dirty="0" smtClean="0"/>
              <a:t>　　</a:t>
            </a:r>
            <a:r>
              <a:rPr lang="ja-JP" altLang="en-US" b="1" dirty="0" smtClean="0"/>
              <a:t>雪だるま</a:t>
            </a:r>
            <a:endParaRPr kumimoji="1" lang="ja-JP" alt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15616" y="4365104"/>
            <a:ext cx="1015663" cy="2088232"/>
          </a:xfrm>
          <a:prstGeom prst="rect">
            <a:avLst/>
          </a:prstGeom>
          <a:solidFill>
            <a:srgbClr val="99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b="1" dirty="0" smtClean="0"/>
              <a:t>ふるさとの</a:t>
            </a:r>
            <a:r>
              <a:rPr kumimoji="1" lang="ja-JP" altLang="en-US" b="1" dirty="0" smtClean="0"/>
              <a:t>　</a:t>
            </a:r>
            <a:endParaRPr kumimoji="1" lang="en-US" altLang="ja-JP" b="1" dirty="0" smtClean="0"/>
          </a:p>
          <a:p>
            <a:r>
              <a:rPr kumimoji="1" lang="ja-JP" altLang="en-US" b="1" dirty="0" smtClean="0"/>
              <a:t>　　</a:t>
            </a:r>
            <a:r>
              <a:rPr lang="ja-JP" altLang="en-US" b="1" dirty="0" smtClean="0"/>
              <a:t>たけのこの里</a:t>
            </a:r>
            <a:endParaRPr kumimoji="1" lang="en-US" altLang="ja-JP" b="1" dirty="0" smtClean="0"/>
          </a:p>
          <a:p>
            <a:r>
              <a:rPr lang="ja-JP" altLang="en-US" b="1" dirty="0" smtClean="0"/>
              <a:t>　　　　　</a:t>
            </a:r>
            <a:r>
              <a:rPr kumimoji="1" lang="ja-JP" altLang="en-US" b="1" dirty="0" smtClean="0"/>
              <a:t>　　明治かな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9" grpId="0" animBg="1"/>
      <p:bldP spid="10" grpId="0"/>
      <p:bldP spid="11" grpId="0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971550" y="260350"/>
            <a:ext cx="7489825" cy="83026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　　　　　　菅江真澄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908175" y="981075"/>
            <a:ext cx="5040313" cy="830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　　</a:t>
            </a:r>
            <a:r>
              <a:rPr lang="ja-JP" altLang="en-US" sz="4400" kern="0" dirty="0">
                <a:ea typeface="ＭＳ Ｐゴシック" panose="020B0600070205080204" pitchFamily="50" charset="-128"/>
              </a:rPr>
              <a:t>（</a:t>
            </a:r>
            <a:r>
              <a:rPr lang="en-US" altLang="ja-JP" sz="4400" kern="0" dirty="0">
                <a:ea typeface="ＭＳ Ｐゴシック" panose="020B0600070205080204" pitchFamily="50" charset="-128"/>
              </a:rPr>
              <a:t>1754</a:t>
            </a:r>
            <a:r>
              <a:rPr lang="ja-JP" altLang="en-US" sz="4400" kern="0" dirty="0">
                <a:ea typeface="ＭＳ Ｐゴシック" panose="020B0600070205080204" pitchFamily="50" charset="-128"/>
              </a:rPr>
              <a:t>～</a:t>
            </a:r>
            <a:r>
              <a:rPr lang="en-US" altLang="ja-JP" sz="4400" kern="0" dirty="0">
                <a:ea typeface="ＭＳ Ｐゴシック" panose="020B0600070205080204" pitchFamily="50" charset="-128"/>
              </a:rPr>
              <a:t>1829</a:t>
            </a:r>
            <a:r>
              <a:rPr lang="ja-JP" altLang="en-US" sz="4400" kern="0" dirty="0">
                <a:ea typeface="ＭＳ Ｐゴシック" panose="020B0600070205080204" pitchFamily="50" charset="-128"/>
              </a:rPr>
              <a:t>）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203575" y="1989138"/>
            <a:ext cx="5689600" cy="6461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・江戸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時代の旅行家・文筆家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03575" y="2852738"/>
            <a:ext cx="5689600" cy="17541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prstDash val="sysDash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北日本をくまなく歩き、そこで見聞した地誌・民俗についての膨大な記録を残す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79882" y="5445224"/>
            <a:ext cx="8964118" cy="1200329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「菅江真澄全集」「菅江真澄遊覧記」などの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　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　著作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を通して真澄の旅を知ることができる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55776" y="4797152"/>
            <a:ext cx="2736304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原本は秋田県立博物館蔵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3568" y="443711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菅江真澄肖像</a:t>
            </a:r>
            <a:endParaRPr kumimoji="1" lang="ja-JP" altLang="en-US" sz="2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contrast="5000"/>
          </a:blip>
          <a:srcRect/>
          <a:stretch>
            <a:fillRect/>
          </a:stretch>
        </p:blipFill>
        <p:spPr bwMode="auto">
          <a:xfrm>
            <a:off x="179512" y="1844824"/>
            <a:ext cx="27363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323528" y="4797152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C00000"/>
                </a:solidFill>
              </a:rPr>
              <a:t>※</a:t>
            </a:r>
            <a:r>
              <a:rPr kumimoji="1" lang="ja-JP" altLang="en-US" sz="2000" b="1" dirty="0" smtClean="0">
                <a:solidFill>
                  <a:srgbClr val="C00000"/>
                </a:solidFill>
              </a:rPr>
              <a:t>三好による模写</a:t>
            </a:r>
            <a:endParaRPr kumimoji="1" lang="ja-JP" alt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187624" y="2348880"/>
            <a:ext cx="7128792" cy="132343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作文・プレゼンテーションの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　　集団での学習課題として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/>
          <p:cNvGrpSpPr/>
          <p:nvPr/>
        </p:nvGrpSpPr>
        <p:grpSpPr>
          <a:xfrm>
            <a:off x="2267744" y="2492896"/>
            <a:ext cx="4608512" cy="1987664"/>
            <a:chOff x="2267744" y="2377440"/>
            <a:chExt cx="4608512" cy="1987664"/>
          </a:xfrm>
        </p:grpSpPr>
        <p:sp>
          <p:nvSpPr>
            <p:cNvPr id="23" name="正方形/長方形 22"/>
            <p:cNvSpPr/>
            <p:nvPr/>
          </p:nvSpPr>
          <p:spPr>
            <a:xfrm>
              <a:off x="2268538" y="2420938"/>
              <a:ext cx="4606925" cy="19431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2267744" y="2377440"/>
              <a:ext cx="4608512" cy="1987664"/>
            </a:xfrm>
            <a:prstGeom prst="rect">
              <a:avLst/>
            </a:prstGeom>
            <a:noFill/>
            <a:ln w="76200"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651500" y="4724400"/>
            <a:ext cx="1141413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96188" y="5013325"/>
            <a:ext cx="1296987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732588" y="3789363"/>
            <a:ext cx="1223962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4836" flipH="1">
            <a:off x="7743825" y="4068763"/>
            <a:ext cx="1141413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3" y="5013325"/>
            <a:ext cx="12858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21"/>
          <p:cNvGrpSpPr>
            <a:grpSpLocks/>
          </p:cNvGrpSpPr>
          <p:nvPr/>
        </p:nvGrpSpPr>
        <p:grpSpPr bwMode="auto">
          <a:xfrm rot="-782221">
            <a:off x="1066800" y="4641850"/>
            <a:ext cx="1365250" cy="1641475"/>
            <a:chOff x="1115616" y="2708920"/>
            <a:chExt cx="1695714" cy="2188779"/>
          </a:xfrm>
        </p:grpSpPr>
        <p:grpSp>
          <p:nvGrpSpPr>
            <p:cNvPr id="178193" name="グループ化 20"/>
            <p:cNvGrpSpPr>
              <a:grpSpLocks/>
            </p:cNvGrpSpPr>
            <p:nvPr/>
          </p:nvGrpSpPr>
          <p:grpSpPr bwMode="auto">
            <a:xfrm>
              <a:off x="1484492" y="2810137"/>
              <a:ext cx="1210552" cy="2087562"/>
              <a:chOff x="1484492" y="2810137"/>
              <a:chExt cx="1210552" cy="2087562"/>
            </a:xfrm>
          </p:grpSpPr>
          <p:grpSp>
            <p:nvGrpSpPr>
              <p:cNvPr id="178195" name="グループ化 17"/>
              <p:cNvGrpSpPr>
                <a:grpSpLocks/>
              </p:cNvGrpSpPr>
              <p:nvPr/>
            </p:nvGrpSpPr>
            <p:grpSpPr bwMode="auto">
              <a:xfrm rot="20976945" flipH="1">
                <a:off x="1484492" y="2810137"/>
                <a:ext cx="1181902" cy="2087562"/>
                <a:chOff x="6877050" y="2781300"/>
                <a:chExt cx="1223963" cy="2087563"/>
              </a:xfrm>
            </p:grpSpPr>
            <p:sp>
              <p:nvSpPr>
                <p:cNvPr id="178198" name="Oval 8"/>
                <p:cNvSpPr>
                  <a:spLocks noChangeArrowheads="1"/>
                </p:cNvSpPr>
                <p:nvPr/>
              </p:nvSpPr>
              <p:spPr bwMode="auto">
                <a:xfrm rot="-1209814">
                  <a:off x="6877050" y="2781300"/>
                  <a:ext cx="1223963" cy="2087563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178199" name="Oval 22"/>
                <p:cNvSpPr>
                  <a:spLocks noChangeArrowheads="1"/>
                </p:cNvSpPr>
                <p:nvPr/>
              </p:nvSpPr>
              <p:spPr bwMode="auto">
                <a:xfrm rot="183203">
                  <a:off x="6877050" y="3573463"/>
                  <a:ext cx="287338" cy="28733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178200" name="Oval 24"/>
                <p:cNvSpPr>
                  <a:spLocks noChangeArrowheads="1"/>
                </p:cNvSpPr>
                <p:nvPr/>
              </p:nvSpPr>
              <p:spPr bwMode="auto">
                <a:xfrm>
                  <a:off x="6948488" y="3716338"/>
                  <a:ext cx="71437" cy="7302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178201" name="Oval 37"/>
                <p:cNvSpPr>
                  <a:spLocks noChangeArrowheads="1"/>
                </p:cNvSpPr>
                <p:nvPr/>
              </p:nvSpPr>
              <p:spPr bwMode="auto">
                <a:xfrm>
                  <a:off x="6948488" y="4292600"/>
                  <a:ext cx="144462" cy="144463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</p:grpSp>
          <p:sp>
            <p:nvSpPr>
              <p:cNvPr id="13" name="円弧 12"/>
              <p:cNvSpPr/>
              <p:nvPr/>
            </p:nvSpPr>
            <p:spPr>
              <a:xfrm rot="11269262">
                <a:off x="1921713" y="4163532"/>
                <a:ext cx="575754" cy="431829"/>
              </a:xfrm>
              <a:prstGeom prst="arc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15" name="円弧 14"/>
              <p:cNvSpPr/>
              <p:nvPr/>
            </p:nvSpPr>
            <p:spPr>
              <a:xfrm rot="19946740">
                <a:off x="2041407" y="3223476"/>
                <a:ext cx="569840" cy="431829"/>
              </a:xfrm>
              <a:prstGeom prst="arc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</p:grpSp>
        <p:sp>
          <p:nvSpPr>
            <p:cNvPr id="14" name="フリーフォーム 13"/>
            <p:cNvSpPr/>
            <p:nvPr/>
          </p:nvSpPr>
          <p:spPr>
            <a:xfrm>
              <a:off x="1060955" y="2623775"/>
              <a:ext cx="1695714" cy="1871258"/>
            </a:xfrm>
            <a:custGeom>
              <a:avLst/>
              <a:gdLst>
                <a:gd name="connsiteX0" fmla="*/ 1485790 w 1524115"/>
                <a:gd name="connsiteY0" fmla="*/ 464234 h 1943044"/>
                <a:gd name="connsiteX1" fmla="*/ 1471722 w 1524115"/>
                <a:gd name="connsiteY1" fmla="*/ 506437 h 1943044"/>
                <a:gd name="connsiteX2" fmla="*/ 1387316 w 1524115"/>
                <a:gd name="connsiteY2" fmla="*/ 548640 h 1943044"/>
                <a:gd name="connsiteX3" fmla="*/ 1288842 w 1524115"/>
                <a:gd name="connsiteY3" fmla="*/ 590843 h 1943044"/>
                <a:gd name="connsiteX4" fmla="*/ 1246639 w 1524115"/>
                <a:gd name="connsiteY4" fmla="*/ 618978 h 1943044"/>
                <a:gd name="connsiteX5" fmla="*/ 1218504 w 1524115"/>
                <a:gd name="connsiteY5" fmla="*/ 647114 h 1943044"/>
                <a:gd name="connsiteX6" fmla="*/ 1077827 w 1524115"/>
                <a:gd name="connsiteY6" fmla="*/ 689317 h 1943044"/>
                <a:gd name="connsiteX7" fmla="*/ 1021556 w 1524115"/>
                <a:gd name="connsiteY7" fmla="*/ 745588 h 1943044"/>
                <a:gd name="connsiteX8" fmla="*/ 979353 w 1524115"/>
                <a:gd name="connsiteY8" fmla="*/ 787791 h 1943044"/>
                <a:gd name="connsiteX9" fmla="*/ 937150 w 1524115"/>
                <a:gd name="connsiteY9" fmla="*/ 815926 h 1943044"/>
                <a:gd name="connsiteX10" fmla="*/ 909015 w 1524115"/>
                <a:gd name="connsiteY10" fmla="*/ 773723 h 1943044"/>
                <a:gd name="connsiteX11" fmla="*/ 866811 w 1524115"/>
                <a:gd name="connsiteY11" fmla="*/ 787791 h 1943044"/>
                <a:gd name="connsiteX12" fmla="*/ 782405 w 1524115"/>
                <a:gd name="connsiteY12" fmla="*/ 886265 h 1943044"/>
                <a:gd name="connsiteX13" fmla="*/ 655796 w 1524115"/>
                <a:gd name="connsiteY13" fmla="*/ 956603 h 1943044"/>
                <a:gd name="connsiteX14" fmla="*/ 641728 w 1524115"/>
                <a:gd name="connsiteY14" fmla="*/ 998806 h 1943044"/>
                <a:gd name="connsiteX15" fmla="*/ 571390 w 1524115"/>
                <a:gd name="connsiteY15" fmla="*/ 1069145 h 1943044"/>
                <a:gd name="connsiteX16" fmla="*/ 557322 w 1524115"/>
                <a:gd name="connsiteY16" fmla="*/ 1111348 h 1943044"/>
                <a:gd name="connsiteX17" fmla="*/ 501051 w 1524115"/>
                <a:gd name="connsiteY17" fmla="*/ 1195754 h 1943044"/>
                <a:gd name="connsiteX18" fmla="*/ 486984 w 1524115"/>
                <a:gd name="connsiteY18" fmla="*/ 1153551 h 1943044"/>
                <a:gd name="connsiteX19" fmla="*/ 458848 w 1524115"/>
                <a:gd name="connsiteY19" fmla="*/ 1181686 h 1943044"/>
                <a:gd name="connsiteX20" fmla="*/ 430713 w 1524115"/>
                <a:gd name="connsiteY20" fmla="*/ 1266092 h 1943044"/>
                <a:gd name="connsiteX21" fmla="*/ 402578 w 1524115"/>
                <a:gd name="connsiteY21" fmla="*/ 1378634 h 1943044"/>
                <a:gd name="connsiteX22" fmla="*/ 388510 w 1524115"/>
                <a:gd name="connsiteY22" fmla="*/ 1420837 h 1943044"/>
                <a:gd name="connsiteX23" fmla="*/ 374442 w 1524115"/>
                <a:gd name="connsiteY23" fmla="*/ 1477108 h 1943044"/>
                <a:gd name="connsiteX24" fmla="*/ 346307 w 1524115"/>
                <a:gd name="connsiteY24" fmla="*/ 1519311 h 1943044"/>
                <a:gd name="connsiteX25" fmla="*/ 360375 w 1524115"/>
                <a:gd name="connsiteY25" fmla="*/ 1758462 h 1943044"/>
                <a:gd name="connsiteX26" fmla="*/ 374442 w 1524115"/>
                <a:gd name="connsiteY26" fmla="*/ 1800665 h 1943044"/>
                <a:gd name="connsiteX27" fmla="*/ 402578 w 1524115"/>
                <a:gd name="connsiteY27" fmla="*/ 1828800 h 1943044"/>
                <a:gd name="connsiteX28" fmla="*/ 416645 w 1524115"/>
                <a:gd name="connsiteY28" fmla="*/ 1885071 h 1943044"/>
                <a:gd name="connsiteX29" fmla="*/ 416645 w 1524115"/>
                <a:gd name="connsiteY29" fmla="*/ 1941342 h 1943044"/>
                <a:gd name="connsiteX30" fmla="*/ 290036 w 1524115"/>
                <a:gd name="connsiteY30" fmla="*/ 1927274 h 1943044"/>
                <a:gd name="connsiteX31" fmla="*/ 275968 w 1524115"/>
                <a:gd name="connsiteY31" fmla="*/ 1885071 h 1943044"/>
                <a:gd name="connsiteX32" fmla="*/ 233765 w 1524115"/>
                <a:gd name="connsiteY32" fmla="*/ 1871003 h 1943044"/>
                <a:gd name="connsiteX33" fmla="*/ 163427 w 1524115"/>
                <a:gd name="connsiteY33" fmla="*/ 1772529 h 1943044"/>
                <a:gd name="connsiteX34" fmla="*/ 135291 w 1524115"/>
                <a:gd name="connsiteY34" fmla="*/ 1744394 h 1943044"/>
                <a:gd name="connsiteX35" fmla="*/ 121224 w 1524115"/>
                <a:gd name="connsiteY35" fmla="*/ 1702191 h 1943044"/>
                <a:gd name="connsiteX36" fmla="*/ 107156 w 1524115"/>
                <a:gd name="connsiteY36" fmla="*/ 1533378 h 1943044"/>
                <a:gd name="connsiteX37" fmla="*/ 64953 w 1524115"/>
                <a:gd name="connsiteY37" fmla="*/ 1477108 h 1943044"/>
                <a:gd name="connsiteX38" fmla="*/ 64953 w 1524115"/>
                <a:gd name="connsiteY38" fmla="*/ 773723 h 1943044"/>
                <a:gd name="connsiteX39" fmla="*/ 107156 w 1524115"/>
                <a:gd name="connsiteY39" fmla="*/ 548640 h 1943044"/>
                <a:gd name="connsiteX40" fmla="*/ 121224 w 1524115"/>
                <a:gd name="connsiteY40" fmla="*/ 492369 h 1943044"/>
                <a:gd name="connsiteX41" fmla="*/ 177495 w 1524115"/>
                <a:gd name="connsiteY41" fmla="*/ 407963 h 1943044"/>
                <a:gd name="connsiteX42" fmla="*/ 219698 w 1524115"/>
                <a:gd name="connsiteY42" fmla="*/ 295422 h 1943044"/>
                <a:gd name="connsiteX43" fmla="*/ 247833 w 1524115"/>
                <a:gd name="connsiteY43" fmla="*/ 267286 h 1943044"/>
                <a:gd name="connsiteX44" fmla="*/ 304104 w 1524115"/>
                <a:gd name="connsiteY44" fmla="*/ 182880 h 1943044"/>
                <a:gd name="connsiteX45" fmla="*/ 402578 w 1524115"/>
                <a:gd name="connsiteY45" fmla="*/ 126609 h 1943044"/>
                <a:gd name="connsiteX46" fmla="*/ 486984 w 1524115"/>
                <a:gd name="connsiteY46" fmla="*/ 56271 h 1943044"/>
                <a:gd name="connsiteX47" fmla="*/ 529187 w 1524115"/>
                <a:gd name="connsiteY47" fmla="*/ 42203 h 1943044"/>
                <a:gd name="connsiteX48" fmla="*/ 669864 w 1524115"/>
                <a:gd name="connsiteY48" fmla="*/ 14068 h 1943044"/>
                <a:gd name="connsiteX49" fmla="*/ 726135 w 1524115"/>
                <a:gd name="connsiteY49" fmla="*/ 0 h 1943044"/>
                <a:gd name="connsiteX50" fmla="*/ 1218504 w 1524115"/>
                <a:gd name="connsiteY50" fmla="*/ 14068 h 1943044"/>
                <a:gd name="connsiteX51" fmla="*/ 1288842 w 1524115"/>
                <a:gd name="connsiteY51" fmla="*/ 56271 h 1943044"/>
                <a:gd name="connsiteX52" fmla="*/ 1373248 w 1524115"/>
                <a:gd name="connsiteY52" fmla="*/ 98474 h 1943044"/>
                <a:gd name="connsiteX53" fmla="*/ 1387316 w 1524115"/>
                <a:gd name="connsiteY53" fmla="*/ 140677 h 1943044"/>
                <a:gd name="connsiteX54" fmla="*/ 1415451 w 1524115"/>
                <a:gd name="connsiteY54" fmla="*/ 182880 h 1943044"/>
                <a:gd name="connsiteX55" fmla="*/ 1443587 w 1524115"/>
                <a:gd name="connsiteY55" fmla="*/ 267286 h 1943044"/>
                <a:gd name="connsiteX56" fmla="*/ 1457655 w 1524115"/>
                <a:gd name="connsiteY56" fmla="*/ 309489 h 1943044"/>
                <a:gd name="connsiteX57" fmla="*/ 1485790 w 1524115"/>
                <a:gd name="connsiteY57" fmla="*/ 337625 h 1943044"/>
                <a:gd name="connsiteX58" fmla="*/ 1499858 w 1524115"/>
                <a:gd name="connsiteY58" fmla="*/ 478302 h 1943044"/>
                <a:gd name="connsiteX59" fmla="*/ 1485790 w 1524115"/>
                <a:gd name="connsiteY59" fmla="*/ 464234 h 194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524115" h="1943044">
                  <a:moveTo>
                    <a:pt x="1485790" y="464234"/>
                  </a:moveTo>
                  <a:cubicBezTo>
                    <a:pt x="1481101" y="468923"/>
                    <a:pt x="1480985" y="494858"/>
                    <a:pt x="1471722" y="506437"/>
                  </a:cubicBezTo>
                  <a:cubicBezTo>
                    <a:pt x="1444846" y="540032"/>
                    <a:pt x="1421295" y="531651"/>
                    <a:pt x="1387316" y="548640"/>
                  </a:cubicBezTo>
                  <a:cubicBezTo>
                    <a:pt x="1290167" y="597215"/>
                    <a:pt x="1405953" y="561565"/>
                    <a:pt x="1288842" y="590843"/>
                  </a:cubicBezTo>
                  <a:cubicBezTo>
                    <a:pt x="1274774" y="600221"/>
                    <a:pt x="1259841" y="608416"/>
                    <a:pt x="1246639" y="618978"/>
                  </a:cubicBezTo>
                  <a:cubicBezTo>
                    <a:pt x="1236282" y="627264"/>
                    <a:pt x="1230367" y="641182"/>
                    <a:pt x="1218504" y="647114"/>
                  </a:cubicBezTo>
                  <a:cubicBezTo>
                    <a:pt x="1184258" y="664237"/>
                    <a:pt x="1118211" y="679221"/>
                    <a:pt x="1077827" y="689317"/>
                  </a:cubicBezTo>
                  <a:lnTo>
                    <a:pt x="1021556" y="745588"/>
                  </a:lnTo>
                  <a:cubicBezTo>
                    <a:pt x="1007488" y="759656"/>
                    <a:pt x="995906" y="776756"/>
                    <a:pt x="979353" y="787791"/>
                  </a:cubicBezTo>
                  <a:lnTo>
                    <a:pt x="937150" y="815926"/>
                  </a:lnTo>
                  <a:cubicBezTo>
                    <a:pt x="927772" y="801858"/>
                    <a:pt x="924713" y="780002"/>
                    <a:pt x="909015" y="773723"/>
                  </a:cubicBezTo>
                  <a:cubicBezTo>
                    <a:pt x="895247" y="768216"/>
                    <a:pt x="879149" y="779565"/>
                    <a:pt x="866811" y="787791"/>
                  </a:cubicBezTo>
                  <a:cubicBezTo>
                    <a:pt x="804323" y="829449"/>
                    <a:pt x="840912" y="834259"/>
                    <a:pt x="782405" y="886265"/>
                  </a:cubicBezTo>
                  <a:cubicBezTo>
                    <a:pt x="724360" y="937860"/>
                    <a:pt x="713107" y="937499"/>
                    <a:pt x="655796" y="956603"/>
                  </a:cubicBezTo>
                  <a:cubicBezTo>
                    <a:pt x="651107" y="970671"/>
                    <a:pt x="650625" y="986943"/>
                    <a:pt x="641728" y="998806"/>
                  </a:cubicBezTo>
                  <a:cubicBezTo>
                    <a:pt x="621833" y="1025332"/>
                    <a:pt x="571390" y="1069145"/>
                    <a:pt x="571390" y="1069145"/>
                  </a:cubicBezTo>
                  <a:cubicBezTo>
                    <a:pt x="566701" y="1083213"/>
                    <a:pt x="564523" y="1098385"/>
                    <a:pt x="557322" y="1111348"/>
                  </a:cubicBezTo>
                  <a:cubicBezTo>
                    <a:pt x="540900" y="1140907"/>
                    <a:pt x="501051" y="1195754"/>
                    <a:pt x="501051" y="1195754"/>
                  </a:cubicBezTo>
                  <a:cubicBezTo>
                    <a:pt x="496362" y="1181686"/>
                    <a:pt x="501052" y="1158240"/>
                    <a:pt x="486984" y="1153551"/>
                  </a:cubicBezTo>
                  <a:cubicBezTo>
                    <a:pt x="474401" y="1149357"/>
                    <a:pt x="464780" y="1169823"/>
                    <a:pt x="458848" y="1181686"/>
                  </a:cubicBezTo>
                  <a:cubicBezTo>
                    <a:pt x="445585" y="1208212"/>
                    <a:pt x="440091" y="1237957"/>
                    <a:pt x="430713" y="1266092"/>
                  </a:cubicBezTo>
                  <a:cubicBezTo>
                    <a:pt x="398553" y="1362571"/>
                    <a:pt x="436533" y="1242812"/>
                    <a:pt x="402578" y="1378634"/>
                  </a:cubicBezTo>
                  <a:cubicBezTo>
                    <a:pt x="398982" y="1393020"/>
                    <a:pt x="392584" y="1406579"/>
                    <a:pt x="388510" y="1420837"/>
                  </a:cubicBezTo>
                  <a:cubicBezTo>
                    <a:pt x="383198" y="1439427"/>
                    <a:pt x="382058" y="1459337"/>
                    <a:pt x="374442" y="1477108"/>
                  </a:cubicBezTo>
                  <a:cubicBezTo>
                    <a:pt x="367782" y="1492648"/>
                    <a:pt x="355685" y="1505243"/>
                    <a:pt x="346307" y="1519311"/>
                  </a:cubicBezTo>
                  <a:cubicBezTo>
                    <a:pt x="350996" y="1599028"/>
                    <a:pt x="352429" y="1679003"/>
                    <a:pt x="360375" y="1758462"/>
                  </a:cubicBezTo>
                  <a:cubicBezTo>
                    <a:pt x="361850" y="1773217"/>
                    <a:pt x="366813" y="1787950"/>
                    <a:pt x="374442" y="1800665"/>
                  </a:cubicBezTo>
                  <a:cubicBezTo>
                    <a:pt x="381266" y="1812038"/>
                    <a:pt x="393199" y="1819422"/>
                    <a:pt x="402578" y="1828800"/>
                  </a:cubicBezTo>
                  <a:cubicBezTo>
                    <a:pt x="407267" y="1847557"/>
                    <a:pt x="407998" y="1867778"/>
                    <a:pt x="416645" y="1885071"/>
                  </a:cubicBezTo>
                  <a:cubicBezTo>
                    <a:pt x="441654" y="1935090"/>
                    <a:pt x="466665" y="1891322"/>
                    <a:pt x="416645" y="1941342"/>
                  </a:cubicBezTo>
                  <a:cubicBezTo>
                    <a:pt x="374442" y="1936653"/>
                    <a:pt x="329462" y="1943044"/>
                    <a:pt x="290036" y="1927274"/>
                  </a:cubicBezTo>
                  <a:cubicBezTo>
                    <a:pt x="276268" y="1921767"/>
                    <a:pt x="286453" y="1895556"/>
                    <a:pt x="275968" y="1885071"/>
                  </a:cubicBezTo>
                  <a:cubicBezTo>
                    <a:pt x="265483" y="1874586"/>
                    <a:pt x="247833" y="1875692"/>
                    <a:pt x="233765" y="1871003"/>
                  </a:cubicBezTo>
                  <a:cubicBezTo>
                    <a:pt x="211310" y="1803635"/>
                    <a:pt x="230183" y="1839284"/>
                    <a:pt x="163427" y="1772529"/>
                  </a:cubicBezTo>
                  <a:lnTo>
                    <a:pt x="135291" y="1744394"/>
                  </a:lnTo>
                  <a:cubicBezTo>
                    <a:pt x="130602" y="1730326"/>
                    <a:pt x="123184" y="1716889"/>
                    <a:pt x="121224" y="1702191"/>
                  </a:cubicBezTo>
                  <a:cubicBezTo>
                    <a:pt x="113761" y="1646220"/>
                    <a:pt x="120851" y="1588158"/>
                    <a:pt x="107156" y="1533378"/>
                  </a:cubicBezTo>
                  <a:cubicBezTo>
                    <a:pt x="101470" y="1510632"/>
                    <a:pt x="79021" y="1495865"/>
                    <a:pt x="64953" y="1477108"/>
                  </a:cubicBezTo>
                  <a:cubicBezTo>
                    <a:pt x="0" y="1217302"/>
                    <a:pt x="34345" y="1375688"/>
                    <a:pt x="64953" y="773723"/>
                  </a:cubicBezTo>
                  <a:cubicBezTo>
                    <a:pt x="74911" y="577876"/>
                    <a:pt x="78496" y="648949"/>
                    <a:pt x="107156" y="548640"/>
                  </a:cubicBezTo>
                  <a:cubicBezTo>
                    <a:pt x="112468" y="530050"/>
                    <a:pt x="112577" y="509662"/>
                    <a:pt x="121224" y="492369"/>
                  </a:cubicBezTo>
                  <a:cubicBezTo>
                    <a:pt x="136346" y="462124"/>
                    <a:pt x="177495" y="407963"/>
                    <a:pt x="177495" y="407963"/>
                  </a:cubicBezTo>
                  <a:cubicBezTo>
                    <a:pt x="189867" y="358473"/>
                    <a:pt x="190270" y="339563"/>
                    <a:pt x="219698" y="295422"/>
                  </a:cubicBezTo>
                  <a:cubicBezTo>
                    <a:pt x="227055" y="284386"/>
                    <a:pt x="240476" y="278322"/>
                    <a:pt x="247833" y="267286"/>
                  </a:cubicBezTo>
                  <a:cubicBezTo>
                    <a:pt x="286824" y="208797"/>
                    <a:pt x="258024" y="219743"/>
                    <a:pt x="304104" y="182880"/>
                  </a:cubicBezTo>
                  <a:cubicBezTo>
                    <a:pt x="414876" y="94264"/>
                    <a:pt x="267778" y="222895"/>
                    <a:pt x="402578" y="126609"/>
                  </a:cubicBezTo>
                  <a:cubicBezTo>
                    <a:pt x="475174" y="74755"/>
                    <a:pt x="412559" y="93484"/>
                    <a:pt x="486984" y="56271"/>
                  </a:cubicBezTo>
                  <a:cubicBezTo>
                    <a:pt x="500247" y="49639"/>
                    <a:pt x="514738" y="45537"/>
                    <a:pt x="529187" y="42203"/>
                  </a:cubicBezTo>
                  <a:cubicBezTo>
                    <a:pt x="575783" y="31450"/>
                    <a:pt x="623471" y="25666"/>
                    <a:pt x="669864" y="14068"/>
                  </a:cubicBezTo>
                  <a:lnTo>
                    <a:pt x="726135" y="0"/>
                  </a:lnTo>
                  <a:cubicBezTo>
                    <a:pt x="890258" y="4689"/>
                    <a:pt x="1054541" y="5438"/>
                    <a:pt x="1218504" y="14068"/>
                  </a:cubicBezTo>
                  <a:cubicBezTo>
                    <a:pt x="1264270" y="16477"/>
                    <a:pt x="1258289" y="31828"/>
                    <a:pt x="1288842" y="56271"/>
                  </a:cubicBezTo>
                  <a:cubicBezTo>
                    <a:pt x="1327798" y="87436"/>
                    <a:pt x="1328675" y="83616"/>
                    <a:pt x="1373248" y="98474"/>
                  </a:cubicBezTo>
                  <a:cubicBezTo>
                    <a:pt x="1377937" y="112542"/>
                    <a:pt x="1380684" y="127414"/>
                    <a:pt x="1387316" y="140677"/>
                  </a:cubicBezTo>
                  <a:cubicBezTo>
                    <a:pt x="1394877" y="155799"/>
                    <a:pt x="1408584" y="167430"/>
                    <a:pt x="1415451" y="182880"/>
                  </a:cubicBezTo>
                  <a:cubicBezTo>
                    <a:pt x="1427496" y="209981"/>
                    <a:pt x="1434208" y="239151"/>
                    <a:pt x="1443587" y="267286"/>
                  </a:cubicBezTo>
                  <a:cubicBezTo>
                    <a:pt x="1448276" y="281354"/>
                    <a:pt x="1447170" y="299003"/>
                    <a:pt x="1457655" y="309489"/>
                  </a:cubicBezTo>
                  <a:lnTo>
                    <a:pt x="1485790" y="337625"/>
                  </a:lnTo>
                  <a:cubicBezTo>
                    <a:pt x="1524115" y="452602"/>
                    <a:pt x="1518460" y="385287"/>
                    <a:pt x="1499858" y="478302"/>
                  </a:cubicBezTo>
                  <a:cubicBezTo>
                    <a:pt x="1498938" y="482900"/>
                    <a:pt x="1490479" y="459545"/>
                    <a:pt x="1485790" y="46423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cxnSp>
        <p:nvCxnSpPr>
          <p:cNvPr id="25" name="直線矢印コネクタ 24"/>
          <p:cNvCxnSpPr/>
          <p:nvPr/>
        </p:nvCxnSpPr>
        <p:spPr>
          <a:xfrm flipV="1">
            <a:off x="2339975" y="3573463"/>
            <a:ext cx="792163" cy="115252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 flipV="1">
            <a:off x="5795963" y="3573463"/>
            <a:ext cx="792162" cy="10795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/>
        </p:nvSpPr>
        <p:spPr>
          <a:xfrm>
            <a:off x="5364163" y="3716338"/>
            <a:ext cx="3779837" cy="287972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4" name="角丸四角形吹き出し 23"/>
          <p:cNvSpPr/>
          <p:nvPr/>
        </p:nvSpPr>
        <p:spPr>
          <a:xfrm>
            <a:off x="395288" y="2708275"/>
            <a:ext cx="1800225" cy="1582738"/>
          </a:xfrm>
          <a:prstGeom prst="wedgeRoundRectCallout">
            <a:avLst>
              <a:gd name="adj1" fmla="val -15726"/>
              <a:gd name="adj2" fmla="val 67874"/>
              <a:gd name="adj3" fmla="val 16667"/>
            </a:avLst>
          </a:prstGeom>
          <a:solidFill>
            <a:srgbClr val="FFFFCC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みんなで、</a:t>
            </a:r>
            <a:endParaRPr lang="en-US" altLang="ja-JP" sz="2800" dirty="0">
              <a:solidFill>
                <a:schemeClr val="accent4"/>
              </a:solidFill>
            </a:endParaRPr>
          </a:p>
          <a:p>
            <a:pPr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作文を</a:t>
            </a:r>
            <a:endParaRPr lang="en-US" altLang="ja-JP" sz="2800" dirty="0">
              <a:solidFill>
                <a:schemeClr val="accent4"/>
              </a:solidFill>
            </a:endParaRPr>
          </a:p>
          <a:p>
            <a:pPr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作ろう！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23528" y="1052736"/>
            <a:ext cx="8640960" cy="132343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solidFill>
                  <a:srgbClr val="C00000"/>
                </a:solidFill>
                <a:ea typeface="ＭＳ Ｐゴシック" panose="020B0600070205080204" pitchFamily="50" charset="-128"/>
              </a:rPr>
              <a:t>＊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指導者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が援助しながら、クラス全員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で　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　　　協力して、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ひとつの作文を作る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2987675" y="188913"/>
            <a:ext cx="3887788" cy="790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ja-JP" altLang="en-US" sz="4400" kern="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●</a:t>
            </a:r>
            <a:r>
              <a:rPr lang="ja-JP" altLang="en-US" sz="4400" kern="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共同作文</a:t>
            </a:r>
            <a:endParaRPr lang="en-US" altLang="ja-JP" sz="4400" kern="0" dirty="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6" name="グループ化 35"/>
          <p:cNvGrpSpPr/>
          <p:nvPr/>
        </p:nvGrpSpPr>
        <p:grpSpPr>
          <a:xfrm>
            <a:off x="3347864" y="4221088"/>
            <a:ext cx="288032" cy="144016"/>
            <a:chOff x="3635896" y="4941168"/>
            <a:chExt cx="288032" cy="144016"/>
          </a:xfrm>
        </p:grpSpPr>
        <p:sp>
          <p:nvSpPr>
            <p:cNvPr id="33" name="角丸四角形 32"/>
            <p:cNvSpPr/>
            <p:nvPr/>
          </p:nvSpPr>
          <p:spPr>
            <a:xfrm>
              <a:off x="3635896" y="4941168"/>
              <a:ext cx="288032" cy="144016"/>
            </a:xfrm>
            <a:prstGeom prst="round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5" name="直線コネクタ 34"/>
            <p:cNvCxnSpPr/>
            <p:nvPr/>
          </p:nvCxnSpPr>
          <p:spPr>
            <a:xfrm>
              <a:off x="3635896" y="5013176"/>
              <a:ext cx="288032" cy="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4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テキスト ボックス 3"/>
          <p:cNvSpPr txBox="1">
            <a:spLocks noChangeArrowheads="1"/>
          </p:cNvSpPr>
          <p:nvPr/>
        </p:nvSpPr>
        <p:spPr bwMode="auto">
          <a:xfrm>
            <a:off x="250825" y="260350"/>
            <a:ext cx="3960813" cy="6461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ja-JP" altLang="en-US" sz="3600"/>
              <a:t>テーマ：遠足のこと</a:t>
            </a:r>
          </a:p>
        </p:txBody>
      </p:sp>
      <p:pic>
        <p:nvPicPr>
          <p:cNvPr id="1792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940425" y="5013325"/>
            <a:ext cx="90011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580063" y="4005263"/>
            <a:ext cx="1023937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443663" y="4089400"/>
            <a:ext cx="96520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4836" flipH="1">
            <a:off x="7224713" y="4271963"/>
            <a:ext cx="900112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3" y="5013325"/>
            <a:ext cx="1014412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9208" name="グループ化 21"/>
          <p:cNvGrpSpPr>
            <a:grpSpLocks/>
          </p:cNvGrpSpPr>
          <p:nvPr/>
        </p:nvGrpSpPr>
        <p:grpSpPr bwMode="auto">
          <a:xfrm rot="-782221">
            <a:off x="1563688" y="4348163"/>
            <a:ext cx="1304925" cy="1563687"/>
            <a:chOff x="1115616" y="2708920"/>
            <a:chExt cx="1695714" cy="2188779"/>
          </a:xfrm>
        </p:grpSpPr>
        <p:grpSp>
          <p:nvGrpSpPr>
            <p:cNvPr id="179223" name="グループ化 20"/>
            <p:cNvGrpSpPr>
              <a:grpSpLocks/>
            </p:cNvGrpSpPr>
            <p:nvPr/>
          </p:nvGrpSpPr>
          <p:grpSpPr bwMode="auto">
            <a:xfrm>
              <a:off x="1484492" y="2810137"/>
              <a:ext cx="1210552" cy="2087562"/>
              <a:chOff x="1484492" y="2810137"/>
              <a:chExt cx="1210552" cy="2087562"/>
            </a:xfrm>
          </p:grpSpPr>
          <p:grpSp>
            <p:nvGrpSpPr>
              <p:cNvPr id="179225" name="グループ化 17"/>
              <p:cNvGrpSpPr>
                <a:grpSpLocks/>
              </p:cNvGrpSpPr>
              <p:nvPr/>
            </p:nvGrpSpPr>
            <p:grpSpPr bwMode="auto">
              <a:xfrm rot="20976945" flipH="1">
                <a:off x="1484492" y="2810137"/>
                <a:ext cx="1181902" cy="2087562"/>
                <a:chOff x="6877050" y="2781300"/>
                <a:chExt cx="1223963" cy="2087563"/>
              </a:xfrm>
            </p:grpSpPr>
            <p:sp>
              <p:nvSpPr>
                <p:cNvPr id="179228" name="Oval 8"/>
                <p:cNvSpPr>
                  <a:spLocks noChangeArrowheads="1"/>
                </p:cNvSpPr>
                <p:nvPr/>
              </p:nvSpPr>
              <p:spPr bwMode="auto">
                <a:xfrm rot="-1209814">
                  <a:off x="6877050" y="2781300"/>
                  <a:ext cx="1223963" cy="2087563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179229" name="Oval 22"/>
                <p:cNvSpPr>
                  <a:spLocks noChangeArrowheads="1"/>
                </p:cNvSpPr>
                <p:nvPr/>
              </p:nvSpPr>
              <p:spPr bwMode="auto">
                <a:xfrm rot="183203">
                  <a:off x="6877050" y="3573463"/>
                  <a:ext cx="287338" cy="28733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179230" name="Oval 24"/>
                <p:cNvSpPr>
                  <a:spLocks noChangeArrowheads="1"/>
                </p:cNvSpPr>
                <p:nvPr/>
              </p:nvSpPr>
              <p:spPr bwMode="auto">
                <a:xfrm>
                  <a:off x="6948488" y="3716338"/>
                  <a:ext cx="71437" cy="7302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179231" name="Oval 37"/>
                <p:cNvSpPr>
                  <a:spLocks noChangeArrowheads="1"/>
                </p:cNvSpPr>
                <p:nvPr/>
              </p:nvSpPr>
              <p:spPr bwMode="auto">
                <a:xfrm>
                  <a:off x="6948488" y="4292600"/>
                  <a:ext cx="144462" cy="144463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</p:grpSp>
          <p:sp>
            <p:nvSpPr>
              <p:cNvPr id="13" name="円弧 12"/>
              <p:cNvSpPr/>
              <p:nvPr/>
            </p:nvSpPr>
            <p:spPr>
              <a:xfrm rot="11269262">
                <a:off x="1931454" y="4202538"/>
                <a:ext cx="596181" cy="419978"/>
              </a:xfrm>
              <a:prstGeom prst="arc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15" name="円弧 14"/>
              <p:cNvSpPr/>
              <p:nvPr/>
            </p:nvSpPr>
            <p:spPr>
              <a:xfrm rot="19946740">
                <a:off x="2041817" y="3282519"/>
                <a:ext cx="587931" cy="424424"/>
              </a:xfrm>
              <a:prstGeom prst="arc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</p:grpSp>
        <p:sp>
          <p:nvSpPr>
            <p:cNvPr id="14" name="フリーフォーム 13"/>
            <p:cNvSpPr/>
            <p:nvPr/>
          </p:nvSpPr>
          <p:spPr>
            <a:xfrm>
              <a:off x="1110470" y="2703462"/>
              <a:ext cx="1695714" cy="1873239"/>
            </a:xfrm>
            <a:custGeom>
              <a:avLst/>
              <a:gdLst>
                <a:gd name="connsiteX0" fmla="*/ 1485790 w 1524115"/>
                <a:gd name="connsiteY0" fmla="*/ 464234 h 1943044"/>
                <a:gd name="connsiteX1" fmla="*/ 1471722 w 1524115"/>
                <a:gd name="connsiteY1" fmla="*/ 506437 h 1943044"/>
                <a:gd name="connsiteX2" fmla="*/ 1387316 w 1524115"/>
                <a:gd name="connsiteY2" fmla="*/ 548640 h 1943044"/>
                <a:gd name="connsiteX3" fmla="*/ 1288842 w 1524115"/>
                <a:gd name="connsiteY3" fmla="*/ 590843 h 1943044"/>
                <a:gd name="connsiteX4" fmla="*/ 1246639 w 1524115"/>
                <a:gd name="connsiteY4" fmla="*/ 618978 h 1943044"/>
                <a:gd name="connsiteX5" fmla="*/ 1218504 w 1524115"/>
                <a:gd name="connsiteY5" fmla="*/ 647114 h 1943044"/>
                <a:gd name="connsiteX6" fmla="*/ 1077827 w 1524115"/>
                <a:gd name="connsiteY6" fmla="*/ 689317 h 1943044"/>
                <a:gd name="connsiteX7" fmla="*/ 1021556 w 1524115"/>
                <a:gd name="connsiteY7" fmla="*/ 745588 h 1943044"/>
                <a:gd name="connsiteX8" fmla="*/ 979353 w 1524115"/>
                <a:gd name="connsiteY8" fmla="*/ 787791 h 1943044"/>
                <a:gd name="connsiteX9" fmla="*/ 937150 w 1524115"/>
                <a:gd name="connsiteY9" fmla="*/ 815926 h 1943044"/>
                <a:gd name="connsiteX10" fmla="*/ 909015 w 1524115"/>
                <a:gd name="connsiteY10" fmla="*/ 773723 h 1943044"/>
                <a:gd name="connsiteX11" fmla="*/ 866811 w 1524115"/>
                <a:gd name="connsiteY11" fmla="*/ 787791 h 1943044"/>
                <a:gd name="connsiteX12" fmla="*/ 782405 w 1524115"/>
                <a:gd name="connsiteY12" fmla="*/ 886265 h 1943044"/>
                <a:gd name="connsiteX13" fmla="*/ 655796 w 1524115"/>
                <a:gd name="connsiteY13" fmla="*/ 956603 h 1943044"/>
                <a:gd name="connsiteX14" fmla="*/ 641728 w 1524115"/>
                <a:gd name="connsiteY14" fmla="*/ 998806 h 1943044"/>
                <a:gd name="connsiteX15" fmla="*/ 571390 w 1524115"/>
                <a:gd name="connsiteY15" fmla="*/ 1069145 h 1943044"/>
                <a:gd name="connsiteX16" fmla="*/ 557322 w 1524115"/>
                <a:gd name="connsiteY16" fmla="*/ 1111348 h 1943044"/>
                <a:gd name="connsiteX17" fmla="*/ 501051 w 1524115"/>
                <a:gd name="connsiteY17" fmla="*/ 1195754 h 1943044"/>
                <a:gd name="connsiteX18" fmla="*/ 486984 w 1524115"/>
                <a:gd name="connsiteY18" fmla="*/ 1153551 h 1943044"/>
                <a:gd name="connsiteX19" fmla="*/ 458848 w 1524115"/>
                <a:gd name="connsiteY19" fmla="*/ 1181686 h 1943044"/>
                <a:gd name="connsiteX20" fmla="*/ 430713 w 1524115"/>
                <a:gd name="connsiteY20" fmla="*/ 1266092 h 1943044"/>
                <a:gd name="connsiteX21" fmla="*/ 402578 w 1524115"/>
                <a:gd name="connsiteY21" fmla="*/ 1378634 h 1943044"/>
                <a:gd name="connsiteX22" fmla="*/ 388510 w 1524115"/>
                <a:gd name="connsiteY22" fmla="*/ 1420837 h 1943044"/>
                <a:gd name="connsiteX23" fmla="*/ 374442 w 1524115"/>
                <a:gd name="connsiteY23" fmla="*/ 1477108 h 1943044"/>
                <a:gd name="connsiteX24" fmla="*/ 346307 w 1524115"/>
                <a:gd name="connsiteY24" fmla="*/ 1519311 h 1943044"/>
                <a:gd name="connsiteX25" fmla="*/ 360375 w 1524115"/>
                <a:gd name="connsiteY25" fmla="*/ 1758462 h 1943044"/>
                <a:gd name="connsiteX26" fmla="*/ 374442 w 1524115"/>
                <a:gd name="connsiteY26" fmla="*/ 1800665 h 1943044"/>
                <a:gd name="connsiteX27" fmla="*/ 402578 w 1524115"/>
                <a:gd name="connsiteY27" fmla="*/ 1828800 h 1943044"/>
                <a:gd name="connsiteX28" fmla="*/ 416645 w 1524115"/>
                <a:gd name="connsiteY28" fmla="*/ 1885071 h 1943044"/>
                <a:gd name="connsiteX29" fmla="*/ 416645 w 1524115"/>
                <a:gd name="connsiteY29" fmla="*/ 1941342 h 1943044"/>
                <a:gd name="connsiteX30" fmla="*/ 290036 w 1524115"/>
                <a:gd name="connsiteY30" fmla="*/ 1927274 h 1943044"/>
                <a:gd name="connsiteX31" fmla="*/ 275968 w 1524115"/>
                <a:gd name="connsiteY31" fmla="*/ 1885071 h 1943044"/>
                <a:gd name="connsiteX32" fmla="*/ 233765 w 1524115"/>
                <a:gd name="connsiteY32" fmla="*/ 1871003 h 1943044"/>
                <a:gd name="connsiteX33" fmla="*/ 163427 w 1524115"/>
                <a:gd name="connsiteY33" fmla="*/ 1772529 h 1943044"/>
                <a:gd name="connsiteX34" fmla="*/ 135291 w 1524115"/>
                <a:gd name="connsiteY34" fmla="*/ 1744394 h 1943044"/>
                <a:gd name="connsiteX35" fmla="*/ 121224 w 1524115"/>
                <a:gd name="connsiteY35" fmla="*/ 1702191 h 1943044"/>
                <a:gd name="connsiteX36" fmla="*/ 107156 w 1524115"/>
                <a:gd name="connsiteY36" fmla="*/ 1533378 h 1943044"/>
                <a:gd name="connsiteX37" fmla="*/ 64953 w 1524115"/>
                <a:gd name="connsiteY37" fmla="*/ 1477108 h 1943044"/>
                <a:gd name="connsiteX38" fmla="*/ 64953 w 1524115"/>
                <a:gd name="connsiteY38" fmla="*/ 773723 h 1943044"/>
                <a:gd name="connsiteX39" fmla="*/ 107156 w 1524115"/>
                <a:gd name="connsiteY39" fmla="*/ 548640 h 1943044"/>
                <a:gd name="connsiteX40" fmla="*/ 121224 w 1524115"/>
                <a:gd name="connsiteY40" fmla="*/ 492369 h 1943044"/>
                <a:gd name="connsiteX41" fmla="*/ 177495 w 1524115"/>
                <a:gd name="connsiteY41" fmla="*/ 407963 h 1943044"/>
                <a:gd name="connsiteX42" fmla="*/ 219698 w 1524115"/>
                <a:gd name="connsiteY42" fmla="*/ 295422 h 1943044"/>
                <a:gd name="connsiteX43" fmla="*/ 247833 w 1524115"/>
                <a:gd name="connsiteY43" fmla="*/ 267286 h 1943044"/>
                <a:gd name="connsiteX44" fmla="*/ 304104 w 1524115"/>
                <a:gd name="connsiteY44" fmla="*/ 182880 h 1943044"/>
                <a:gd name="connsiteX45" fmla="*/ 402578 w 1524115"/>
                <a:gd name="connsiteY45" fmla="*/ 126609 h 1943044"/>
                <a:gd name="connsiteX46" fmla="*/ 486984 w 1524115"/>
                <a:gd name="connsiteY46" fmla="*/ 56271 h 1943044"/>
                <a:gd name="connsiteX47" fmla="*/ 529187 w 1524115"/>
                <a:gd name="connsiteY47" fmla="*/ 42203 h 1943044"/>
                <a:gd name="connsiteX48" fmla="*/ 669864 w 1524115"/>
                <a:gd name="connsiteY48" fmla="*/ 14068 h 1943044"/>
                <a:gd name="connsiteX49" fmla="*/ 726135 w 1524115"/>
                <a:gd name="connsiteY49" fmla="*/ 0 h 1943044"/>
                <a:gd name="connsiteX50" fmla="*/ 1218504 w 1524115"/>
                <a:gd name="connsiteY50" fmla="*/ 14068 h 1943044"/>
                <a:gd name="connsiteX51" fmla="*/ 1288842 w 1524115"/>
                <a:gd name="connsiteY51" fmla="*/ 56271 h 1943044"/>
                <a:gd name="connsiteX52" fmla="*/ 1373248 w 1524115"/>
                <a:gd name="connsiteY52" fmla="*/ 98474 h 1943044"/>
                <a:gd name="connsiteX53" fmla="*/ 1387316 w 1524115"/>
                <a:gd name="connsiteY53" fmla="*/ 140677 h 1943044"/>
                <a:gd name="connsiteX54" fmla="*/ 1415451 w 1524115"/>
                <a:gd name="connsiteY54" fmla="*/ 182880 h 1943044"/>
                <a:gd name="connsiteX55" fmla="*/ 1443587 w 1524115"/>
                <a:gd name="connsiteY55" fmla="*/ 267286 h 1943044"/>
                <a:gd name="connsiteX56" fmla="*/ 1457655 w 1524115"/>
                <a:gd name="connsiteY56" fmla="*/ 309489 h 1943044"/>
                <a:gd name="connsiteX57" fmla="*/ 1485790 w 1524115"/>
                <a:gd name="connsiteY57" fmla="*/ 337625 h 1943044"/>
                <a:gd name="connsiteX58" fmla="*/ 1499858 w 1524115"/>
                <a:gd name="connsiteY58" fmla="*/ 478302 h 1943044"/>
                <a:gd name="connsiteX59" fmla="*/ 1485790 w 1524115"/>
                <a:gd name="connsiteY59" fmla="*/ 464234 h 194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524115" h="1943044">
                  <a:moveTo>
                    <a:pt x="1485790" y="464234"/>
                  </a:moveTo>
                  <a:cubicBezTo>
                    <a:pt x="1481101" y="468923"/>
                    <a:pt x="1480985" y="494858"/>
                    <a:pt x="1471722" y="506437"/>
                  </a:cubicBezTo>
                  <a:cubicBezTo>
                    <a:pt x="1444846" y="540032"/>
                    <a:pt x="1421295" y="531651"/>
                    <a:pt x="1387316" y="548640"/>
                  </a:cubicBezTo>
                  <a:cubicBezTo>
                    <a:pt x="1290167" y="597215"/>
                    <a:pt x="1405953" y="561565"/>
                    <a:pt x="1288842" y="590843"/>
                  </a:cubicBezTo>
                  <a:cubicBezTo>
                    <a:pt x="1274774" y="600221"/>
                    <a:pt x="1259841" y="608416"/>
                    <a:pt x="1246639" y="618978"/>
                  </a:cubicBezTo>
                  <a:cubicBezTo>
                    <a:pt x="1236282" y="627264"/>
                    <a:pt x="1230367" y="641182"/>
                    <a:pt x="1218504" y="647114"/>
                  </a:cubicBezTo>
                  <a:cubicBezTo>
                    <a:pt x="1184258" y="664237"/>
                    <a:pt x="1118211" y="679221"/>
                    <a:pt x="1077827" y="689317"/>
                  </a:cubicBezTo>
                  <a:lnTo>
                    <a:pt x="1021556" y="745588"/>
                  </a:lnTo>
                  <a:cubicBezTo>
                    <a:pt x="1007488" y="759656"/>
                    <a:pt x="995906" y="776756"/>
                    <a:pt x="979353" y="787791"/>
                  </a:cubicBezTo>
                  <a:lnTo>
                    <a:pt x="937150" y="815926"/>
                  </a:lnTo>
                  <a:cubicBezTo>
                    <a:pt x="927772" y="801858"/>
                    <a:pt x="924713" y="780002"/>
                    <a:pt x="909015" y="773723"/>
                  </a:cubicBezTo>
                  <a:cubicBezTo>
                    <a:pt x="895247" y="768216"/>
                    <a:pt x="879149" y="779565"/>
                    <a:pt x="866811" y="787791"/>
                  </a:cubicBezTo>
                  <a:cubicBezTo>
                    <a:pt x="804323" y="829449"/>
                    <a:pt x="840912" y="834259"/>
                    <a:pt x="782405" y="886265"/>
                  </a:cubicBezTo>
                  <a:cubicBezTo>
                    <a:pt x="724360" y="937860"/>
                    <a:pt x="713107" y="937499"/>
                    <a:pt x="655796" y="956603"/>
                  </a:cubicBezTo>
                  <a:cubicBezTo>
                    <a:pt x="651107" y="970671"/>
                    <a:pt x="650625" y="986943"/>
                    <a:pt x="641728" y="998806"/>
                  </a:cubicBezTo>
                  <a:cubicBezTo>
                    <a:pt x="621833" y="1025332"/>
                    <a:pt x="571390" y="1069145"/>
                    <a:pt x="571390" y="1069145"/>
                  </a:cubicBezTo>
                  <a:cubicBezTo>
                    <a:pt x="566701" y="1083213"/>
                    <a:pt x="564523" y="1098385"/>
                    <a:pt x="557322" y="1111348"/>
                  </a:cubicBezTo>
                  <a:cubicBezTo>
                    <a:pt x="540900" y="1140907"/>
                    <a:pt x="501051" y="1195754"/>
                    <a:pt x="501051" y="1195754"/>
                  </a:cubicBezTo>
                  <a:cubicBezTo>
                    <a:pt x="496362" y="1181686"/>
                    <a:pt x="501052" y="1158240"/>
                    <a:pt x="486984" y="1153551"/>
                  </a:cubicBezTo>
                  <a:cubicBezTo>
                    <a:pt x="474401" y="1149357"/>
                    <a:pt x="464780" y="1169823"/>
                    <a:pt x="458848" y="1181686"/>
                  </a:cubicBezTo>
                  <a:cubicBezTo>
                    <a:pt x="445585" y="1208212"/>
                    <a:pt x="440091" y="1237957"/>
                    <a:pt x="430713" y="1266092"/>
                  </a:cubicBezTo>
                  <a:cubicBezTo>
                    <a:pt x="398553" y="1362571"/>
                    <a:pt x="436533" y="1242812"/>
                    <a:pt x="402578" y="1378634"/>
                  </a:cubicBezTo>
                  <a:cubicBezTo>
                    <a:pt x="398982" y="1393020"/>
                    <a:pt x="392584" y="1406579"/>
                    <a:pt x="388510" y="1420837"/>
                  </a:cubicBezTo>
                  <a:cubicBezTo>
                    <a:pt x="383198" y="1439427"/>
                    <a:pt x="382058" y="1459337"/>
                    <a:pt x="374442" y="1477108"/>
                  </a:cubicBezTo>
                  <a:cubicBezTo>
                    <a:pt x="367782" y="1492648"/>
                    <a:pt x="355685" y="1505243"/>
                    <a:pt x="346307" y="1519311"/>
                  </a:cubicBezTo>
                  <a:cubicBezTo>
                    <a:pt x="350996" y="1599028"/>
                    <a:pt x="352429" y="1679003"/>
                    <a:pt x="360375" y="1758462"/>
                  </a:cubicBezTo>
                  <a:cubicBezTo>
                    <a:pt x="361850" y="1773217"/>
                    <a:pt x="366813" y="1787950"/>
                    <a:pt x="374442" y="1800665"/>
                  </a:cubicBezTo>
                  <a:cubicBezTo>
                    <a:pt x="381266" y="1812038"/>
                    <a:pt x="393199" y="1819422"/>
                    <a:pt x="402578" y="1828800"/>
                  </a:cubicBezTo>
                  <a:cubicBezTo>
                    <a:pt x="407267" y="1847557"/>
                    <a:pt x="407998" y="1867778"/>
                    <a:pt x="416645" y="1885071"/>
                  </a:cubicBezTo>
                  <a:cubicBezTo>
                    <a:pt x="441654" y="1935090"/>
                    <a:pt x="466665" y="1891322"/>
                    <a:pt x="416645" y="1941342"/>
                  </a:cubicBezTo>
                  <a:cubicBezTo>
                    <a:pt x="374442" y="1936653"/>
                    <a:pt x="329462" y="1943044"/>
                    <a:pt x="290036" y="1927274"/>
                  </a:cubicBezTo>
                  <a:cubicBezTo>
                    <a:pt x="276268" y="1921767"/>
                    <a:pt x="286453" y="1895556"/>
                    <a:pt x="275968" y="1885071"/>
                  </a:cubicBezTo>
                  <a:cubicBezTo>
                    <a:pt x="265483" y="1874586"/>
                    <a:pt x="247833" y="1875692"/>
                    <a:pt x="233765" y="1871003"/>
                  </a:cubicBezTo>
                  <a:cubicBezTo>
                    <a:pt x="211310" y="1803635"/>
                    <a:pt x="230183" y="1839284"/>
                    <a:pt x="163427" y="1772529"/>
                  </a:cubicBezTo>
                  <a:lnTo>
                    <a:pt x="135291" y="1744394"/>
                  </a:lnTo>
                  <a:cubicBezTo>
                    <a:pt x="130602" y="1730326"/>
                    <a:pt x="123184" y="1716889"/>
                    <a:pt x="121224" y="1702191"/>
                  </a:cubicBezTo>
                  <a:cubicBezTo>
                    <a:pt x="113761" y="1646220"/>
                    <a:pt x="120851" y="1588158"/>
                    <a:pt x="107156" y="1533378"/>
                  </a:cubicBezTo>
                  <a:cubicBezTo>
                    <a:pt x="101470" y="1510632"/>
                    <a:pt x="79021" y="1495865"/>
                    <a:pt x="64953" y="1477108"/>
                  </a:cubicBezTo>
                  <a:cubicBezTo>
                    <a:pt x="0" y="1217302"/>
                    <a:pt x="34345" y="1375688"/>
                    <a:pt x="64953" y="773723"/>
                  </a:cubicBezTo>
                  <a:cubicBezTo>
                    <a:pt x="74911" y="577876"/>
                    <a:pt x="78496" y="648949"/>
                    <a:pt x="107156" y="548640"/>
                  </a:cubicBezTo>
                  <a:cubicBezTo>
                    <a:pt x="112468" y="530050"/>
                    <a:pt x="112577" y="509662"/>
                    <a:pt x="121224" y="492369"/>
                  </a:cubicBezTo>
                  <a:cubicBezTo>
                    <a:pt x="136346" y="462124"/>
                    <a:pt x="177495" y="407963"/>
                    <a:pt x="177495" y="407963"/>
                  </a:cubicBezTo>
                  <a:cubicBezTo>
                    <a:pt x="189867" y="358473"/>
                    <a:pt x="190270" y="339563"/>
                    <a:pt x="219698" y="295422"/>
                  </a:cubicBezTo>
                  <a:cubicBezTo>
                    <a:pt x="227055" y="284386"/>
                    <a:pt x="240476" y="278322"/>
                    <a:pt x="247833" y="267286"/>
                  </a:cubicBezTo>
                  <a:cubicBezTo>
                    <a:pt x="286824" y="208797"/>
                    <a:pt x="258024" y="219743"/>
                    <a:pt x="304104" y="182880"/>
                  </a:cubicBezTo>
                  <a:cubicBezTo>
                    <a:pt x="414876" y="94264"/>
                    <a:pt x="267778" y="222895"/>
                    <a:pt x="402578" y="126609"/>
                  </a:cubicBezTo>
                  <a:cubicBezTo>
                    <a:pt x="475174" y="74755"/>
                    <a:pt x="412559" y="93484"/>
                    <a:pt x="486984" y="56271"/>
                  </a:cubicBezTo>
                  <a:cubicBezTo>
                    <a:pt x="500247" y="49639"/>
                    <a:pt x="514738" y="45537"/>
                    <a:pt x="529187" y="42203"/>
                  </a:cubicBezTo>
                  <a:cubicBezTo>
                    <a:pt x="575783" y="31450"/>
                    <a:pt x="623471" y="25666"/>
                    <a:pt x="669864" y="14068"/>
                  </a:cubicBezTo>
                  <a:lnTo>
                    <a:pt x="726135" y="0"/>
                  </a:lnTo>
                  <a:cubicBezTo>
                    <a:pt x="890258" y="4689"/>
                    <a:pt x="1054541" y="5438"/>
                    <a:pt x="1218504" y="14068"/>
                  </a:cubicBezTo>
                  <a:cubicBezTo>
                    <a:pt x="1264270" y="16477"/>
                    <a:pt x="1258289" y="31828"/>
                    <a:pt x="1288842" y="56271"/>
                  </a:cubicBezTo>
                  <a:cubicBezTo>
                    <a:pt x="1327798" y="87436"/>
                    <a:pt x="1328675" y="83616"/>
                    <a:pt x="1373248" y="98474"/>
                  </a:cubicBezTo>
                  <a:cubicBezTo>
                    <a:pt x="1377937" y="112542"/>
                    <a:pt x="1380684" y="127414"/>
                    <a:pt x="1387316" y="140677"/>
                  </a:cubicBezTo>
                  <a:cubicBezTo>
                    <a:pt x="1394877" y="155799"/>
                    <a:pt x="1408584" y="167430"/>
                    <a:pt x="1415451" y="182880"/>
                  </a:cubicBezTo>
                  <a:cubicBezTo>
                    <a:pt x="1427496" y="209981"/>
                    <a:pt x="1434208" y="239151"/>
                    <a:pt x="1443587" y="267286"/>
                  </a:cubicBezTo>
                  <a:cubicBezTo>
                    <a:pt x="1448276" y="281354"/>
                    <a:pt x="1447170" y="299003"/>
                    <a:pt x="1457655" y="309489"/>
                  </a:cubicBezTo>
                  <a:lnTo>
                    <a:pt x="1485790" y="337625"/>
                  </a:lnTo>
                  <a:cubicBezTo>
                    <a:pt x="1524115" y="452602"/>
                    <a:pt x="1518460" y="385287"/>
                    <a:pt x="1499858" y="478302"/>
                  </a:cubicBezTo>
                  <a:cubicBezTo>
                    <a:pt x="1498938" y="482900"/>
                    <a:pt x="1490479" y="459545"/>
                    <a:pt x="1485790" y="46423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sp>
        <p:nvSpPr>
          <p:cNvPr id="23" name="正方形/長方形 22"/>
          <p:cNvSpPr/>
          <p:nvPr/>
        </p:nvSpPr>
        <p:spPr>
          <a:xfrm>
            <a:off x="2771775" y="1125538"/>
            <a:ext cx="4537075" cy="251936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2843213" y="2781300"/>
            <a:ext cx="792162" cy="115252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 flipV="1">
            <a:off x="6659563" y="2924175"/>
            <a:ext cx="73025" cy="100965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/>
        </p:nvSpPr>
        <p:spPr>
          <a:xfrm>
            <a:off x="5435600" y="3860800"/>
            <a:ext cx="2808288" cy="216058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7" name="四角形吹き出し 26"/>
          <p:cNvSpPr/>
          <p:nvPr/>
        </p:nvSpPr>
        <p:spPr>
          <a:xfrm>
            <a:off x="323850" y="2492375"/>
            <a:ext cx="2232025" cy="576263"/>
          </a:xfrm>
          <a:prstGeom prst="wedgeRectCallout">
            <a:avLst>
              <a:gd name="adj1" fmla="val 33554"/>
              <a:gd name="adj2" fmla="val 70640"/>
            </a:avLst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何で行った？</a:t>
            </a:r>
          </a:p>
        </p:txBody>
      </p:sp>
      <p:sp>
        <p:nvSpPr>
          <p:cNvPr id="24" name="四角形吹き出し 23"/>
          <p:cNvSpPr/>
          <p:nvPr/>
        </p:nvSpPr>
        <p:spPr>
          <a:xfrm>
            <a:off x="323850" y="1484313"/>
            <a:ext cx="2232025" cy="576262"/>
          </a:xfrm>
          <a:prstGeom prst="wedgeRectCallout">
            <a:avLst>
              <a:gd name="adj1" fmla="val 33554"/>
              <a:gd name="adj2" fmla="val 70640"/>
            </a:avLst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いつだっけ？</a:t>
            </a:r>
          </a:p>
        </p:txBody>
      </p:sp>
      <p:sp>
        <p:nvSpPr>
          <p:cNvPr id="28" name="四角形吹き出し 27"/>
          <p:cNvSpPr/>
          <p:nvPr/>
        </p:nvSpPr>
        <p:spPr>
          <a:xfrm>
            <a:off x="323850" y="3357563"/>
            <a:ext cx="2232025" cy="576262"/>
          </a:xfrm>
          <a:prstGeom prst="wedgeRectCallout">
            <a:avLst>
              <a:gd name="adj1" fmla="val 33554"/>
              <a:gd name="adj2" fmla="val 70640"/>
            </a:avLst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どこだっけ？</a:t>
            </a:r>
          </a:p>
        </p:txBody>
      </p:sp>
      <p:sp>
        <p:nvSpPr>
          <p:cNvPr id="79888" name="テキスト ボックス 3"/>
          <p:cNvSpPr txBox="1">
            <a:spLocks noChangeArrowheads="1"/>
          </p:cNvSpPr>
          <p:nvPr/>
        </p:nvSpPr>
        <p:spPr bwMode="auto">
          <a:xfrm>
            <a:off x="2843213" y="1268413"/>
            <a:ext cx="4321175" cy="95408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ja-JP" altLang="en-US" sz="2800"/>
              <a:t>６月１４日に、バスで高尾山に行きました。</a:t>
            </a:r>
          </a:p>
        </p:txBody>
      </p:sp>
      <p:sp>
        <p:nvSpPr>
          <p:cNvPr id="34" name="角丸四角形吹き出し 33"/>
          <p:cNvSpPr/>
          <p:nvPr/>
        </p:nvSpPr>
        <p:spPr>
          <a:xfrm>
            <a:off x="3059113" y="3860800"/>
            <a:ext cx="1655762" cy="1582738"/>
          </a:xfrm>
          <a:prstGeom prst="wedgeRoundRectCallout">
            <a:avLst>
              <a:gd name="adj1" fmla="val -59906"/>
              <a:gd name="adj2" fmla="val 17211"/>
              <a:gd name="adj3" fmla="val 16667"/>
            </a:avLst>
          </a:prstGeom>
          <a:solidFill>
            <a:srgbClr val="FFFFCC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じゃあ、</a:t>
            </a:r>
            <a:endParaRPr lang="en-US" altLang="ja-JP" sz="2800" dirty="0">
              <a:solidFill>
                <a:schemeClr val="accent4"/>
              </a:solidFill>
            </a:endParaRPr>
          </a:p>
          <a:p>
            <a:pPr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文にして</a:t>
            </a:r>
            <a:endParaRPr lang="en-US" altLang="ja-JP" sz="2800" dirty="0">
              <a:solidFill>
                <a:schemeClr val="accent4"/>
              </a:solidFill>
            </a:endParaRPr>
          </a:p>
          <a:p>
            <a:pPr eaLnBrk="1" hangingPunct="1">
              <a:defRPr/>
            </a:pPr>
            <a:r>
              <a:rPr lang="ja-JP" altLang="en-US" sz="2800" dirty="0">
                <a:solidFill>
                  <a:schemeClr val="accent4"/>
                </a:solidFill>
              </a:rPr>
              <a:t>みよう！</a:t>
            </a:r>
          </a:p>
        </p:txBody>
      </p:sp>
      <p:sp>
        <p:nvSpPr>
          <p:cNvPr id="79890" name="テキスト ボックス 31"/>
          <p:cNvSpPr txBox="1">
            <a:spLocks noChangeArrowheads="1"/>
          </p:cNvSpPr>
          <p:nvPr/>
        </p:nvSpPr>
        <p:spPr bwMode="auto">
          <a:xfrm>
            <a:off x="7668344" y="1556792"/>
            <a:ext cx="1152525" cy="646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ja-JP" altLang="en-US" sz="3600"/>
              <a:t>常識</a:t>
            </a:r>
          </a:p>
        </p:txBody>
      </p:sp>
      <p:sp>
        <p:nvSpPr>
          <p:cNvPr id="79891" name="テキスト ボックス 32"/>
          <p:cNvSpPr txBox="1">
            <a:spLocks noChangeArrowheads="1"/>
          </p:cNvSpPr>
          <p:nvPr/>
        </p:nvSpPr>
        <p:spPr bwMode="auto">
          <a:xfrm>
            <a:off x="7461250" y="2435225"/>
            <a:ext cx="1584325" cy="646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ja-JP" altLang="en-US" sz="3600"/>
              <a:t>共有性</a:t>
            </a:r>
          </a:p>
        </p:txBody>
      </p:sp>
      <p:sp>
        <p:nvSpPr>
          <p:cNvPr id="32" name="四角形吹き出し 31"/>
          <p:cNvSpPr/>
          <p:nvPr/>
        </p:nvSpPr>
        <p:spPr>
          <a:xfrm>
            <a:off x="7092950" y="3573463"/>
            <a:ext cx="1835150" cy="503237"/>
          </a:xfrm>
          <a:prstGeom prst="wedgeRectCallout">
            <a:avLst>
              <a:gd name="adj1" fmla="val -20833"/>
              <a:gd name="adj2" fmla="val 95758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2400" b="1" dirty="0">
                <a:solidFill>
                  <a:schemeClr val="accent4"/>
                </a:solidFill>
              </a:rPr>
              <a:t>６月１４日！</a:t>
            </a:r>
          </a:p>
        </p:txBody>
      </p:sp>
      <p:sp>
        <p:nvSpPr>
          <p:cNvPr id="33" name="四角形吹き出し 32"/>
          <p:cNvSpPr/>
          <p:nvPr/>
        </p:nvSpPr>
        <p:spPr>
          <a:xfrm>
            <a:off x="7380288" y="6021388"/>
            <a:ext cx="1439862" cy="647700"/>
          </a:xfrm>
          <a:prstGeom prst="wedgeRectCallout">
            <a:avLst>
              <a:gd name="adj1" fmla="val -44698"/>
              <a:gd name="adj2" fmla="val -81619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2400" b="1" dirty="0">
                <a:solidFill>
                  <a:schemeClr val="accent4"/>
                </a:solidFill>
              </a:rPr>
              <a:t>高尾山！</a:t>
            </a:r>
          </a:p>
        </p:txBody>
      </p:sp>
      <p:sp>
        <p:nvSpPr>
          <p:cNvPr id="35" name="四角形吹き出し 34"/>
          <p:cNvSpPr/>
          <p:nvPr/>
        </p:nvSpPr>
        <p:spPr>
          <a:xfrm>
            <a:off x="4859338" y="5732463"/>
            <a:ext cx="1081087" cy="504825"/>
          </a:xfrm>
          <a:prstGeom prst="wedgeRectCallout">
            <a:avLst>
              <a:gd name="adj1" fmla="val 60527"/>
              <a:gd name="adj2" fmla="val -70533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2400" b="1" dirty="0">
                <a:solidFill>
                  <a:schemeClr val="accent4"/>
                </a:solidFill>
              </a:rPr>
              <a:t>バス！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9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8" grpId="0" animBg="1"/>
      <p:bldP spid="79888" grpId="0" animBg="1"/>
      <p:bldP spid="34" grpId="0" animBg="1"/>
      <p:bldP spid="79890" grpId="0" animBg="1"/>
      <p:bldP spid="79891" grpId="0" animBg="1"/>
      <p:bldP spid="32" grpId="0" animBg="1"/>
      <p:bldP spid="33" grpId="0" animBg="1"/>
      <p:bldP spid="35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908175" y="260350"/>
            <a:ext cx="5472113" cy="70802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　　「共同作文」の目的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67544" y="1340768"/>
            <a:ext cx="8280400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b="1" kern="0" dirty="0" smtClean="0">
                <a:solidFill>
                  <a:srgbClr val="C00000"/>
                </a:solidFill>
                <a:ea typeface="ＭＳ Ｐゴシック" panose="020B0600070205080204" pitchFamily="50" charset="-128"/>
              </a:rPr>
              <a:t>＊</a:t>
            </a:r>
            <a:r>
              <a:rPr lang="ja-JP" altLang="en-US" sz="40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協同</a:t>
            </a:r>
            <a:r>
              <a:rPr lang="ja-JP" altLang="en-US" sz="40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学習により、</a:t>
            </a:r>
            <a:endParaRPr lang="en-US" altLang="ja-JP" sz="40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　　　　　　相乗的な能力の向上を図る</a:t>
            </a:r>
            <a:endParaRPr lang="en-US" altLang="ja-JP" sz="44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39552" y="2996952"/>
            <a:ext cx="7993063" cy="1323975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・</a:t>
            </a:r>
            <a:r>
              <a:rPr lang="ja-JP" altLang="en-US" sz="40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能力の乏しい子どもには、</a:t>
            </a:r>
            <a:endParaRPr lang="en-US" altLang="ja-JP" sz="40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　　　　文章完成の達成感を持たせる</a:t>
            </a:r>
            <a:endParaRPr lang="en-US" altLang="ja-JP" sz="44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39552" y="4653136"/>
            <a:ext cx="8280400" cy="1323439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・</a:t>
            </a:r>
            <a:r>
              <a:rPr lang="ja-JP" altLang="en-US" sz="40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能力の高い子どもには</a:t>
            </a:r>
            <a:r>
              <a:rPr lang="ja-JP" altLang="en-US" sz="40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、教授</a:t>
            </a:r>
            <a:r>
              <a:rPr lang="ja-JP" altLang="en-US" sz="4000" kern="0" dirty="0">
                <a:solidFill>
                  <a:schemeClr val="tx2"/>
                </a:solidFill>
                <a:ea typeface="ＭＳ Ｐゴシック" panose="020B0600070205080204" pitchFamily="50" charset="-128"/>
              </a:rPr>
              <a:t>・</a:t>
            </a:r>
            <a:r>
              <a:rPr lang="ja-JP" altLang="en-US" sz="40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伝達</a:t>
            </a:r>
            <a:endParaRPr lang="en-US" altLang="ja-JP" sz="4000" kern="0" dirty="0" smtClean="0">
              <a:solidFill>
                <a:schemeClr val="tx2"/>
              </a:solidFill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solidFill>
                  <a:schemeClr val="tx2"/>
                </a:solidFill>
                <a:ea typeface="ＭＳ Ｐゴシック" panose="020B0600070205080204" pitchFamily="50" charset="-128"/>
              </a:rPr>
              <a:t>　　　　　　により知識を活性化させる</a:t>
            </a:r>
            <a:endParaRPr lang="en-US" altLang="ja-JP" sz="4400" kern="0" dirty="0">
              <a:solidFill>
                <a:schemeClr val="tx2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106680"/>
            <a:ext cx="8640960" cy="116208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ja-JP" altLang="en-US" sz="4400" kern="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●</a:t>
            </a:r>
            <a:r>
              <a:rPr lang="ja-JP" altLang="en-US" sz="4400" kern="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グループ単位によるプレゼン</a:t>
            </a:r>
            <a:endParaRPr lang="en-US" altLang="ja-JP" sz="4400" kern="0" dirty="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1152128" cy="118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581128"/>
            <a:ext cx="111131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501008"/>
            <a:ext cx="143603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437112"/>
            <a:ext cx="1150515" cy="131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3429000"/>
            <a:ext cx="1080120" cy="128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581128"/>
            <a:ext cx="973336" cy="114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テキスト ボックス 17"/>
          <p:cNvSpPr txBox="1"/>
          <p:nvPr/>
        </p:nvSpPr>
        <p:spPr>
          <a:xfrm>
            <a:off x="827584" y="2780928"/>
            <a:ext cx="2736304" cy="584775"/>
          </a:xfrm>
          <a:prstGeom prst="rect">
            <a:avLst/>
          </a:prstGeom>
          <a:solidFill>
            <a:srgbClr val="FFFF66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「東海道」担当</a:t>
            </a:r>
            <a:endParaRPr kumimoji="1" lang="ja-JP" altLang="en-US" sz="32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51720" y="1268760"/>
            <a:ext cx="5328592" cy="584775"/>
          </a:xfrm>
          <a:prstGeom prst="rect">
            <a:avLst/>
          </a:prstGeom>
          <a:solidFill>
            <a:srgbClr val="FFE7FF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chemeClr val="accent3"/>
                </a:solidFill>
              </a:rPr>
              <a:t>【</a:t>
            </a:r>
            <a:r>
              <a:rPr lang="ja-JP" altLang="en-US" sz="3200" dirty="0" smtClean="0"/>
              <a:t>五街道についてのプレゼン</a:t>
            </a:r>
            <a:r>
              <a:rPr lang="en-US" altLang="ja-JP" sz="3200" dirty="0" smtClean="0">
                <a:solidFill>
                  <a:schemeClr val="accent3"/>
                </a:solidFill>
              </a:rPr>
              <a:t>】</a:t>
            </a:r>
            <a:endParaRPr kumimoji="1" lang="ja-JP" altLang="en-US" sz="3200" dirty="0">
              <a:solidFill>
                <a:schemeClr val="accent3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87624" y="2132856"/>
            <a:ext cx="2088232" cy="58477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A</a:t>
            </a:r>
            <a:r>
              <a:rPr lang="ja-JP" altLang="en-US" sz="3200" dirty="0" smtClean="0"/>
              <a:t>グループ</a:t>
            </a:r>
            <a:endParaRPr kumimoji="1" lang="ja-JP" altLang="en-US" sz="3200" dirty="0"/>
          </a:p>
        </p:txBody>
      </p:sp>
      <p:sp>
        <p:nvSpPr>
          <p:cNvPr id="31" name="四角形吹き出し 30"/>
          <p:cNvSpPr/>
          <p:nvPr/>
        </p:nvSpPr>
        <p:spPr>
          <a:xfrm>
            <a:off x="1691680" y="5805264"/>
            <a:ext cx="6516216" cy="576064"/>
          </a:xfrm>
          <a:prstGeom prst="wedgeRectCallout">
            <a:avLst>
              <a:gd name="adj1" fmla="val -44537"/>
              <a:gd name="adj2" fmla="val 30220"/>
            </a:avLst>
          </a:prstGeom>
          <a:solidFill>
            <a:srgbClr val="EDE3CB"/>
          </a:solidFill>
          <a:ln w="952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 smtClean="0">
                <a:solidFill>
                  <a:schemeClr val="accent4"/>
                </a:solidFill>
              </a:rPr>
              <a:t>共同で制作し、分担して発表する</a:t>
            </a:r>
            <a:endParaRPr kumimoji="1" lang="ja-JP" altLang="en-US" sz="3600" dirty="0">
              <a:solidFill>
                <a:schemeClr val="accent4"/>
              </a:solidFill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611560" y="3501008"/>
            <a:ext cx="3168352" cy="208823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" name="グループ化 32"/>
          <p:cNvGrpSpPr/>
          <p:nvPr/>
        </p:nvGrpSpPr>
        <p:grpSpPr>
          <a:xfrm>
            <a:off x="6228184" y="2780928"/>
            <a:ext cx="2592288" cy="2677656"/>
            <a:chOff x="6300192" y="2636912"/>
            <a:chExt cx="2592288" cy="2677656"/>
          </a:xfrm>
          <a:solidFill>
            <a:srgbClr val="FFFFCC"/>
          </a:solidFill>
        </p:grpSpPr>
        <p:sp>
          <p:nvSpPr>
            <p:cNvPr id="23" name="テキスト ボックス 22"/>
            <p:cNvSpPr txBox="1"/>
            <p:nvPr/>
          </p:nvSpPr>
          <p:spPr>
            <a:xfrm>
              <a:off x="6300192" y="2636912"/>
              <a:ext cx="2592288" cy="26776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ja-JP" altLang="en-US" sz="2800" dirty="0" smtClean="0"/>
                <a:t>　　</a:t>
              </a:r>
              <a:r>
                <a:rPr lang="ja-JP" altLang="en-US" sz="2800" u="sng" dirty="0" smtClean="0">
                  <a:solidFill>
                    <a:srgbClr val="002060"/>
                  </a:solidFill>
                </a:rPr>
                <a:t>東海道</a:t>
              </a:r>
              <a:endParaRPr kumimoji="1" lang="en-US" altLang="ja-JP" sz="2800" dirty="0" smtClean="0"/>
            </a:p>
            <a:p>
              <a:endParaRPr lang="en-US" altLang="ja-JP" sz="2800" dirty="0" smtClean="0"/>
            </a:p>
            <a:p>
              <a:endParaRPr kumimoji="1" lang="en-US" altLang="ja-JP" sz="2800" dirty="0" smtClean="0"/>
            </a:p>
            <a:p>
              <a:endParaRPr lang="en-US" altLang="ja-JP" sz="2800" dirty="0" smtClean="0"/>
            </a:p>
            <a:p>
              <a:endParaRPr kumimoji="1" lang="en-US" altLang="ja-JP" sz="2800" dirty="0" smtClean="0"/>
            </a:p>
            <a:p>
              <a:endParaRPr kumimoji="1" lang="ja-JP" altLang="en-US" sz="2800" dirty="0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6516216" y="4437112"/>
              <a:ext cx="648072" cy="720080"/>
            </a:xfrm>
            <a:prstGeom prst="ellipse">
              <a:avLst/>
            </a:prstGeom>
            <a:solidFill>
              <a:srgbClr val="CCFF9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>
                  <a:solidFill>
                    <a:schemeClr val="accent4"/>
                  </a:solidFill>
                </a:rPr>
                <a:t>京都</a:t>
              </a:r>
              <a:endParaRPr kumimoji="1" lang="ja-JP" altLang="en-US" b="1" dirty="0">
                <a:solidFill>
                  <a:schemeClr val="accent4"/>
                </a:solidFill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7884368" y="3212976"/>
              <a:ext cx="648072" cy="720080"/>
            </a:xfrm>
            <a:prstGeom prst="ellipse">
              <a:avLst/>
            </a:prstGeom>
            <a:solidFill>
              <a:srgbClr val="CCFF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>
                  <a:solidFill>
                    <a:schemeClr val="accent4"/>
                  </a:solidFill>
                </a:rPr>
                <a:t>江戸</a:t>
              </a:r>
              <a:endParaRPr kumimoji="1" lang="ja-JP" altLang="en-US" b="1" dirty="0">
                <a:solidFill>
                  <a:schemeClr val="accent4"/>
                </a:solidFill>
              </a:endParaRPr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7956376" y="4005064"/>
              <a:ext cx="144016" cy="144016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7884368" y="4221088"/>
              <a:ext cx="144016" cy="144016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7812360" y="4437112"/>
              <a:ext cx="144016" cy="144016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7668344" y="4581128"/>
              <a:ext cx="144016" cy="144016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7452320" y="4653136"/>
              <a:ext cx="144016" cy="144016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7236296" y="4725144"/>
              <a:ext cx="144016" cy="144016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596336" y="4869160"/>
              <a:ext cx="1224136" cy="369332"/>
            </a:xfrm>
            <a:prstGeom prst="rect">
              <a:avLst/>
            </a:prstGeom>
            <a:solidFill>
              <a:schemeClr val="accent3"/>
            </a:solidFill>
            <a:ln w="3175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５３の宿場</a:t>
              </a:r>
              <a:endParaRPr kumimoji="1" lang="ja-JP" altLang="en-US" dirty="0"/>
            </a:p>
          </p:txBody>
        </p:sp>
      </p:grpSp>
      <p:sp>
        <p:nvSpPr>
          <p:cNvPr id="14" name="四角形吹き出し 13"/>
          <p:cNvSpPr/>
          <p:nvPr/>
        </p:nvSpPr>
        <p:spPr>
          <a:xfrm>
            <a:off x="3923928" y="2420888"/>
            <a:ext cx="2664296" cy="2088232"/>
          </a:xfrm>
          <a:prstGeom prst="wedgeRectCallout">
            <a:avLst>
              <a:gd name="adj1" fmla="val -60553"/>
              <a:gd name="adj2" fmla="val 31679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b="1" dirty="0" smtClean="0">
                <a:solidFill>
                  <a:schemeClr val="accent4"/>
                </a:solidFill>
              </a:rPr>
              <a:t>私たちは</a:t>
            </a:r>
            <a:endParaRPr kumimoji="1" lang="en-US" altLang="ja-JP" sz="2400" b="1" dirty="0" smtClean="0">
              <a:solidFill>
                <a:schemeClr val="accent4"/>
              </a:solidFill>
            </a:endParaRPr>
          </a:p>
          <a:p>
            <a:r>
              <a:rPr kumimoji="1" lang="ja-JP" altLang="en-US" sz="2400" b="1" dirty="0" smtClean="0">
                <a:solidFill>
                  <a:schemeClr val="accent4"/>
                </a:solidFill>
              </a:rPr>
              <a:t>「東海道」について</a:t>
            </a:r>
            <a:endParaRPr kumimoji="1" lang="en-US" altLang="ja-JP" sz="2400" b="1" dirty="0" smtClean="0">
              <a:solidFill>
                <a:schemeClr val="accent4"/>
              </a:solidFill>
            </a:endParaRPr>
          </a:p>
          <a:p>
            <a:r>
              <a:rPr kumimoji="1" lang="ja-JP" altLang="en-US" sz="2400" b="1" dirty="0" smtClean="0">
                <a:solidFill>
                  <a:schemeClr val="accent4"/>
                </a:solidFill>
              </a:rPr>
              <a:t>発表します。</a:t>
            </a:r>
            <a:endParaRPr kumimoji="1" lang="en-US" altLang="ja-JP" sz="2400" b="1" dirty="0" smtClean="0">
              <a:solidFill>
                <a:schemeClr val="accent4"/>
              </a:solidFill>
            </a:endParaRPr>
          </a:p>
          <a:p>
            <a:r>
              <a:rPr lang="ja-JP" altLang="en-US" sz="2400" b="1" dirty="0" smtClean="0">
                <a:solidFill>
                  <a:schemeClr val="accent4"/>
                </a:solidFill>
              </a:rPr>
              <a:t>まずこの地図を</a:t>
            </a:r>
            <a:endParaRPr lang="en-US" altLang="ja-JP" sz="2400" b="1" dirty="0" smtClean="0">
              <a:solidFill>
                <a:schemeClr val="accent4"/>
              </a:solidFill>
            </a:endParaRPr>
          </a:p>
          <a:p>
            <a:r>
              <a:rPr kumimoji="1" lang="ja-JP" altLang="en-US" sz="2400" b="1" dirty="0" smtClean="0">
                <a:solidFill>
                  <a:schemeClr val="accent4"/>
                </a:solidFill>
              </a:rPr>
              <a:t>ごらんください。</a:t>
            </a:r>
            <a:endParaRPr kumimoji="1" lang="ja-JP" altLang="en-US" sz="2400" b="1" dirty="0">
              <a:solidFill>
                <a:schemeClr val="accent4"/>
              </a:solidFill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>
            <a:off x="6156176" y="3789040"/>
            <a:ext cx="936104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0" grpId="0" animBg="1"/>
      <p:bldP spid="31" grpId="0" animBg="1"/>
      <p:bldP spid="32" grpId="0" animBg="1"/>
      <p:bldP spid="14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043608" y="836712"/>
            <a:ext cx="7128792" cy="76944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ea typeface="ＭＳ Ｐゴシック" panose="020B0600070205080204" pitchFamily="50" charset="-128"/>
              </a:rPr>
              <a:t>　</a:t>
            </a:r>
            <a:r>
              <a:rPr lang="ja-JP" altLang="en-US" sz="4400" kern="0" dirty="0" smtClean="0">
                <a:ea typeface="ＭＳ Ｐゴシック" panose="020B0600070205080204" pitchFamily="50" charset="-128"/>
              </a:rPr>
              <a:t>先生や家族も作文</a:t>
            </a:r>
            <a:r>
              <a:rPr lang="ja-JP" altLang="en-US" sz="4400" kern="0" dirty="0">
                <a:ea typeface="ＭＳ Ｐゴシック" panose="020B0600070205080204" pitchFamily="50" charset="-128"/>
              </a:rPr>
              <a:t>を</a:t>
            </a:r>
            <a:r>
              <a:rPr lang="ja-JP" altLang="en-US" sz="4400" kern="0" dirty="0" smtClean="0">
                <a:ea typeface="ＭＳ Ｐゴシック" panose="020B0600070205080204" pitchFamily="50" charset="-128"/>
              </a:rPr>
              <a:t>書こう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51520" y="188640"/>
            <a:ext cx="3528392" cy="6463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そしてさいごに・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・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187624" y="1628800"/>
            <a:ext cx="6840760" cy="70788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作文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を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書いて、子ども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と読み合う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27584" y="5589240"/>
            <a:ext cx="7632848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　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学びは、つねにかわりばんこがいい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8" name="下矢印 7"/>
          <p:cNvSpPr/>
          <p:nvPr/>
        </p:nvSpPr>
        <p:spPr>
          <a:xfrm>
            <a:off x="4355976" y="5229200"/>
            <a:ext cx="648072" cy="36004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23528" y="2420888"/>
            <a:ext cx="8496944" cy="156966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200" kern="0" dirty="0" smtClean="0">
                <a:ea typeface="ＭＳ Ｐゴシック" panose="020B0600070205080204" pitchFamily="50" charset="-128"/>
              </a:rPr>
              <a:t>生活綴り方運動で知られる無着成恭著の</a:t>
            </a:r>
            <a:endParaRPr lang="en-US" altLang="ja-JP" sz="32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200" kern="0" dirty="0" smtClean="0">
                <a:ea typeface="ＭＳ Ｐゴシック" panose="020B0600070205080204" pitchFamily="50" charset="-128"/>
              </a:rPr>
              <a:t>　「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山</a:t>
            </a:r>
            <a:r>
              <a:rPr lang="ja-JP" altLang="en-US" sz="3200" kern="0" dirty="0" err="1">
                <a:ea typeface="ＭＳ Ｐゴシック" panose="020B0600070205080204" pitchFamily="50" charset="-128"/>
              </a:rPr>
              <a:t>びこ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学校」を映画化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した「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山</a:t>
            </a:r>
            <a:r>
              <a:rPr lang="ja-JP" altLang="en-US" sz="3200" kern="0" dirty="0" err="1">
                <a:ea typeface="ＭＳ Ｐゴシック" panose="020B0600070205080204" pitchFamily="50" charset="-128"/>
              </a:rPr>
              <a:t>びこ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学級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」に</a:t>
            </a:r>
            <a:endParaRPr lang="en-US" altLang="ja-JP" sz="32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200" kern="0" dirty="0" smtClean="0">
                <a:ea typeface="ＭＳ Ｐゴシック" panose="020B0600070205080204" pitchFamily="50" charset="-128"/>
              </a:rPr>
              <a:t>　　　　　　　　　　　　　　　　　興味深い場面が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ある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115616" y="4149080"/>
            <a:ext cx="7345213" cy="107721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200" kern="0" dirty="0">
                <a:ea typeface="ＭＳ Ｐゴシック" panose="020B0600070205080204" pitchFamily="50" charset="-128"/>
              </a:rPr>
              <a:t>担任の先生が、生徒たち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に、自分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の生活について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の「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作文」を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読み聞かせる</a:t>
            </a:r>
            <a:endParaRPr lang="en-US" altLang="ja-JP" sz="28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>
            <a:extLst>
              <a:ext uri="{FF2B5EF4-FFF2-40B4-BE49-F238E27FC236}"/>
            </a:extLst>
          </p:cNvPr>
          <p:cNvSpPr/>
          <p:nvPr/>
        </p:nvSpPr>
        <p:spPr>
          <a:xfrm>
            <a:off x="899592" y="2276872"/>
            <a:ext cx="7488832" cy="1800200"/>
          </a:xfrm>
          <a:prstGeom prst="roundRect">
            <a:avLst/>
          </a:prstGeom>
          <a:solidFill>
            <a:srgbClr val="FFFF00">
              <a:alpha val="38824"/>
            </a:srgbClr>
          </a:solidFill>
          <a:ln w="161925">
            <a:solidFill>
              <a:schemeClr val="accent2"/>
            </a:solidFill>
          </a:ln>
          <a:effectLst>
            <a:glow rad="228600">
              <a:srgbClr val="FF9999">
                <a:alpha val="40000"/>
              </a:srgb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6600" dirty="0">
                <a:solidFill>
                  <a:schemeClr val="accent4"/>
                </a:solidFill>
              </a:rPr>
              <a:t>　</a:t>
            </a:r>
            <a:r>
              <a:rPr lang="ja-JP" altLang="en-US" sz="4800" dirty="0">
                <a:solidFill>
                  <a:schemeClr val="accent4"/>
                </a:solidFill>
              </a:rPr>
              <a:t>　</a:t>
            </a:r>
            <a:r>
              <a:rPr lang="ja-JP" altLang="en-US" sz="3200" dirty="0">
                <a:solidFill>
                  <a:schemeClr val="accent4"/>
                </a:solidFill>
              </a:rPr>
              <a:t>　　　　</a:t>
            </a:r>
            <a:r>
              <a:rPr lang="ja-JP" altLang="en-US" sz="6600" dirty="0">
                <a:solidFill>
                  <a:schemeClr val="accent4"/>
                </a:solidFill>
              </a:rPr>
              <a:t>旅の学び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正方形/長方形 3"/>
          <p:cNvSpPr>
            <a:spLocks noChangeArrowheads="1"/>
          </p:cNvSpPr>
          <p:nvPr/>
        </p:nvSpPr>
        <p:spPr bwMode="auto">
          <a:xfrm>
            <a:off x="899592" y="260648"/>
            <a:ext cx="7560840" cy="707886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旅は、作文やプレゼンよく似ている</a:t>
            </a:r>
            <a:endParaRPr lang="ja-JP" altLang="en-US" sz="4000" dirty="0"/>
          </a:p>
        </p:txBody>
      </p:sp>
      <p:sp>
        <p:nvSpPr>
          <p:cNvPr id="188420" name="正方形/長方形 6"/>
          <p:cNvSpPr>
            <a:spLocks noChangeArrowheads="1"/>
          </p:cNvSpPr>
          <p:nvPr/>
        </p:nvSpPr>
        <p:spPr bwMode="auto">
          <a:xfrm>
            <a:off x="323528" y="1052736"/>
            <a:ext cx="85689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>
                <a:solidFill>
                  <a:srgbClr val="C00000"/>
                </a:solidFill>
              </a:rPr>
              <a:t>目的地（テーマ）</a:t>
            </a:r>
            <a:r>
              <a:rPr lang="ja-JP" altLang="en-US" sz="3600" dirty="0" smtClean="0"/>
              <a:t>があって、そこに向かって　</a:t>
            </a:r>
            <a:endParaRPr lang="en-US" altLang="ja-JP" sz="3600" dirty="0" smtClean="0"/>
          </a:p>
          <a:p>
            <a:r>
              <a:rPr lang="ja-JP" altLang="en-US" sz="3600" dirty="0" smtClean="0">
                <a:solidFill>
                  <a:srgbClr val="C00000"/>
                </a:solidFill>
              </a:rPr>
              <a:t>　行く（書く）</a:t>
            </a:r>
            <a:r>
              <a:rPr lang="ja-JP" altLang="en-US" sz="3600" dirty="0" smtClean="0"/>
              <a:t>のだが、途中</a:t>
            </a:r>
            <a:r>
              <a:rPr lang="ja-JP" altLang="en-US" sz="3600" dirty="0" smtClean="0">
                <a:solidFill>
                  <a:srgbClr val="C00000"/>
                </a:solidFill>
              </a:rPr>
              <a:t>寄り道</a:t>
            </a:r>
            <a:r>
              <a:rPr lang="ja-JP" altLang="en-US" sz="3600" dirty="0" smtClean="0"/>
              <a:t>をしてしまい</a:t>
            </a:r>
            <a:endParaRPr lang="ja-JP" altLang="en-US" sz="3600" dirty="0"/>
          </a:p>
        </p:txBody>
      </p:sp>
      <p:sp>
        <p:nvSpPr>
          <p:cNvPr id="5" name="正方形/長方形 6"/>
          <p:cNvSpPr>
            <a:spLocks noChangeArrowheads="1"/>
          </p:cNvSpPr>
          <p:nvPr/>
        </p:nvSpPr>
        <p:spPr bwMode="auto">
          <a:xfrm>
            <a:off x="323528" y="2348880"/>
            <a:ext cx="8568952" cy="1200329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　計画していたのとは、違う旅（作品）に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　　なってしまうことも多い</a:t>
            </a:r>
            <a:endParaRPr lang="ja-JP" altLang="en-US" sz="3600" dirty="0"/>
          </a:p>
        </p:txBody>
      </p:sp>
      <p:sp>
        <p:nvSpPr>
          <p:cNvPr id="6" name="正方形/長方形 7"/>
          <p:cNvSpPr>
            <a:spLocks noChangeArrowheads="1"/>
          </p:cNvSpPr>
          <p:nvPr/>
        </p:nvSpPr>
        <p:spPr bwMode="auto">
          <a:xfrm>
            <a:off x="395536" y="3861048"/>
            <a:ext cx="8496944" cy="1200329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3600" dirty="0"/>
              <a:t>その予定調和で</a:t>
            </a:r>
            <a:r>
              <a:rPr lang="ja-JP" altLang="en-US" sz="3600" dirty="0" smtClean="0"/>
              <a:t>ないプロセスが</a:t>
            </a:r>
            <a:endParaRPr lang="en-US" altLang="ja-JP" sz="3600" dirty="0"/>
          </a:p>
          <a:p>
            <a:r>
              <a:rPr lang="ja-JP" altLang="en-US" sz="3600" dirty="0"/>
              <a:t>　　</a:t>
            </a:r>
            <a:r>
              <a:rPr lang="ja-JP" altLang="en-US" sz="3600" dirty="0" smtClean="0"/>
              <a:t>　自分のこころにあったものを気づかせ</a:t>
            </a:r>
            <a:endParaRPr lang="ja-JP" altLang="en-US" sz="3600" dirty="0"/>
          </a:p>
        </p:txBody>
      </p:sp>
      <p:sp>
        <p:nvSpPr>
          <p:cNvPr id="7" name="正方形/長方形 7"/>
          <p:cNvSpPr>
            <a:spLocks noChangeArrowheads="1"/>
          </p:cNvSpPr>
          <p:nvPr/>
        </p:nvSpPr>
        <p:spPr bwMode="auto">
          <a:xfrm>
            <a:off x="323528" y="3212976"/>
            <a:ext cx="1080119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でも</a:t>
            </a:r>
            <a:endParaRPr lang="ja-JP" altLang="en-US" sz="3600" dirty="0"/>
          </a:p>
        </p:txBody>
      </p:sp>
      <p:sp>
        <p:nvSpPr>
          <p:cNvPr id="8" name="正方形/長方形 7"/>
          <p:cNvSpPr>
            <a:spLocks noChangeArrowheads="1"/>
          </p:cNvSpPr>
          <p:nvPr/>
        </p:nvSpPr>
        <p:spPr bwMode="auto">
          <a:xfrm>
            <a:off x="395536" y="5229200"/>
            <a:ext cx="8496944" cy="120032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歩みを進める（書き進める）ことによって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こころは拡がり、膨らんでいく</a:t>
            </a:r>
            <a:endParaRPr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0" grpId="0"/>
      <p:bldP spid="5" grpId="0" animBg="1"/>
      <p:bldP spid="6" grpId="0" animBg="1"/>
      <p:bldP spid="7" grpId="0" animBg="1"/>
      <p:bldP spid="8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915816" y="260648"/>
            <a:ext cx="3528392" cy="6461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ja-JP" altLang="en-US" sz="3600" dirty="0"/>
              <a:t>旅</a:t>
            </a:r>
            <a:r>
              <a:rPr lang="ja-JP" altLang="en-US" sz="3600" dirty="0" smtClean="0"/>
              <a:t>は移動の連続</a:t>
            </a:r>
            <a:endParaRPr lang="ja-JP" altLang="en-US" sz="3600" dirty="0"/>
          </a:p>
        </p:txBody>
      </p:sp>
      <p:sp>
        <p:nvSpPr>
          <p:cNvPr id="6" name="テキスト ボックス 6"/>
          <p:cNvSpPr txBox="1">
            <a:spLocks noChangeArrowheads="1"/>
          </p:cNvSpPr>
          <p:nvPr/>
        </p:nvSpPr>
        <p:spPr bwMode="auto">
          <a:xfrm>
            <a:off x="467544" y="1052736"/>
            <a:ext cx="8280400" cy="120032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r>
              <a:rPr lang="ja-JP" altLang="en-US" sz="3600" dirty="0" smtClean="0"/>
              <a:t>黙々</a:t>
            </a:r>
            <a:r>
              <a:rPr lang="ja-JP" altLang="en-US" sz="3600" dirty="0"/>
              <a:t>と歩く時間は</a:t>
            </a:r>
            <a:r>
              <a:rPr lang="ja-JP" altLang="en-US" sz="3600" dirty="0" smtClean="0"/>
              <a:t>、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図らずも人に、考える時間を与える</a:t>
            </a:r>
            <a:endParaRPr lang="ja-JP" altLang="en-US" sz="3600" dirty="0"/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213360" y="2924945"/>
            <a:ext cx="8823960" cy="3077766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秋田にある真澄の墓碑銘には、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　　　　　　こう記されている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</a:t>
            </a:r>
            <a:endParaRPr lang="en-US" altLang="ja-JP" sz="3600" dirty="0" smtClean="0"/>
          </a:p>
          <a:p>
            <a:endParaRPr lang="en-US" altLang="ja-JP" sz="1400" dirty="0" smtClean="0"/>
          </a:p>
          <a:p>
            <a:r>
              <a:rPr lang="ja-JP" altLang="en-US" sz="3600" dirty="0" smtClean="0"/>
              <a:t>　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　　　　　　　　</a:t>
            </a:r>
            <a:endParaRPr lang="ja-JP" altLang="en-US" sz="3600" dirty="0"/>
          </a:p>
        </p:txBody>
      </p:sp>
      <p:sp>
        <p:nvSpPr>
          <p:cNvPr id="8" name="テキスト ボックス 6"/>
          <p:cNvSpPr txBox="1">
            <a:spLocks noChangeArrowheads="1"/>
          </p:cNvSpPr>
          <p:nvPr/>
        </p:nvSpPr>
        <p:spPr bwMode="auto">
          <a:xfrm>
            <a:off x="2339752" y="5733256"/>
            <a:ext cx="4392488" cy="64633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　書を持ち旅に出よう</a:t>
            </a:r>
            <a:endParaRPr lang="ja-JP" altLang="en-US" sz="3600" dirty="0"/>
          </a:p>
        </p:txBody>
      </p:sp>
      <p:sp>
        <p:nvSpPr>
          <p:cNvPr id="9" name="正方形/長方形 7"/>
          <p:cNvSpPr>
            <a:spLocks noChangeArrowheads="1"/>
          </p:cNvSpPr>
          <p:nvPr/>
        </p:nvSpPr>
        <p:spPr bwMode="auto">
          <a:xfrm>
            <a:off x="971600" y="260648"/>
            <a:ext cx="194421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それから</a:t>
            </a:r>
            <a:endParaRPr lang="ja-JP" altLang="en-US" sz="3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5536" y="4221088"/>
            <a:ext cx="8447856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三河の国より、雲はなれてここに来たり。</a:t>
            </a:r>
            <a:endParaRPr lang="en-US" altLang="ja-JP" sz="3600" dirty="0" smtClean="0"/>
          </a:p>
          <a:p>
            <a:r>
              <a:rPr lang="ja-JP" altLang="en-US" sz="3600" dirty="0" smtClean="0"/>
              <a:t>夕星の輝くように、年あまねく</a:t>
            </a:r>
            <a:r>
              <a:rPr lang="ja-JP" altLang="en-US" sz="3600" dirty="0" smtClean="0">
                <a:solidFill>
                  <a:srgbClr val="C00000"/>
                </a:solidFill>
              </a:rPr>
              <a:t>旅の学び</a:t>
            </a:r>
            <a:r>
              <a:rPr lang="ja-JP" altLang="en-US" sz="3600" dirty="0" smtClean="0"/>
              <a:t>を・・</a:t>
            </a:r>
            <a:endParaRPr kumimoji="1" lang="ja-JP" altLang="en-US" dirty="0"/>
          </a:p>
        </p:txBody>
      </p:sp>
      <p:sp>
        <p:nvSpPr>
          <p:cNvPr id="11" name="テキスト ボックス 3"/>
          <p:cNvSpPr txBox="1">
            <a:spLocks noChangeArrowheads="1"/>
          </p:cNvSpPr>
          <p:nvPr/>
        </p:nvSpPr>
        <p:spPr bwMode="auto">
          <a:xfrm>
            <a:off x="251520" y="2276872"/>
            <a:ext cx="889248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solidFill>
                  <a:srgbClr val="FFC000"/>
                </a:solidFill>
              </a:rPr>
              <a:t>★</a:t>
            </a:r>
            <a:r>
              <a:rPr lang="ja-JP" altLang="en-US" sz="3200" dirty="0" smtClean="0"/>
              <a:t>菅</a:t>
            </a:r>
            <a:r>
              <a:rPr lang="ja-JP" altLang="en-US" sz="3200" dirty="0"/>
              <a:t>江真澄は旅の中</a:t>
            </a:r>
            <a:r>
              <a:rPr lang="ja-JP" altLang="en-US" sz="3200" dirty="0" smtClean="0"/>
              <a:t>で、知</a:t>
            </a:r>
            <a:r>
              <a:rPr lang="ja-JP" altLang="en-US" sz="3200" dirty="0"/>
              <a:t>の巨人になっていった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42875"/>
            <a:ext cx="9289031" cy="63817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ja-JP" altLang="en-US" sz="2400" dirty="0" smtClean="0"/>
              <a:t>　</a:t>
            </a:r>
            <a:r>
              <a:rPr lang="en-US" altLang="ja-JP" sz="2800" dirty="0" smtClean="0"/>
              <a:t>【</a:t>
            </a:r>
            <a:r>
              <a:rPr lang="ja-JP" altLang="en-US" sz="2800" dirty="0" smtClean="0"/>
              <a:t>参考・引用図書および文献</a:t>
            </a:r>
            <a:r>
              <a:rPr lang="en-US" altLang="ja-JP" sz="2800" dirty="0" smtClean="0"/>
              <a:t>】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 smtClean="0"/>
              <a:t>○</a:t>
            </a:r>
            <a:r>
              <a:rPr lang="en-US" altLang="ja-JP" sz="2800" dirty="0" smtClean="0"/>
              <a:t>『</a:t>
            </a:r>
            <a:r>
              <a:rPr lang="ja-JP" altLang="en-US" sz="2800" dirty="0" smtClean="0"/>
              <a:t>人はなぜ書くのか</a:t>
            </a:r>
            <a:r>
              <a:rPr lang="en-US" altLang="ja-JP" sz="2800" dirty="0" smtClean="0"/>
              <a:t>』</a:t>
            </a:r>
            <a:r>
              <a:rPr lang="ja-JP" altLang="en-US" sz="2800" dirty="0" smtClean="0"/>
              <a:t>　</a:t>
            </a:r>
            <a:r>
              <a:rPr lang="ja-JP" altLang="en-US" sz="2400" dirty="0" smtClean="0"/>
              <a:t>認知科学選書</a:t>
            </a:r>
            <a:r>
              <a:rPr lang="en-US" altLang="ja-JP" sz="2400" dirty="0" smtClean="0"/>
              <a:t>16</a:t>
            </a:r>
            <a:r>
              <a:rPr lang="ja-JP" altLang="en-US" sz="2400" dirty="0" smtClean="0"/>
              <a:t>　東京大学出版社</a:t>
            </a:r>
            <a:endParaRPr lang="en-US" altLang="ja-JP" sz="24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 smtClean="0"/>
              <a:t>○</a:t>
            </a:r>
            <a:r>
              <a:rPr lang="en-US" altLang="ja-JP" sz="2800" dirty="0" smtClean="0"/>
              <a:t>『</a:t>
            </a:r>
            <a:r>
              <a:rPr lang="ja-JP" altLang="en-US" sz="2800" dirty="0" smtClean="0"/>
              <a:t>山</a:t>
            </a:r>
            <a:r>
              <a:rPr lang="ja-JP" altLang="en-US" sz="2800" dirty="0" err="1" smtClean="0"/>
              <a:t>びこ</a:t>
            </a:r>
            <a:r>
              <a:rPr lang="ja-JP" altLang="en-US" sz="2800" dirty="0" smtClean="0"/>
              <a:t>学校</a:t>
            </a:r>
            <a:r>
              <a:rPr lang="en-US" altLang="ja-JP" sz="2800" dirty="0" smtClean="0"/>
              <a:t>』</a:t>
            </a:r>
            <a:r>
              <a:rPr lang="ja-JP" altLang="en-US" sz="2800" dirty="0" smtClean="0"/>
              <a:t>　</a:t>
            </a:r>
            <a:r>
              <a:rPr lang="ja-JP" altLang="en-US" sz="2400" dirty="0" smtClean="0"/>
              <a:t>岩波新書</a:t>
            </a:r>
            <a:endParaRPr lang="en-US" altLang="ja-JP" sz="24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b="1" dirty="0" smtClean="0"/>
              <a:t>□　</a:t>
            </a:r>
            <a:r>
              <a:rPr lang="en-US" altLang="ja-JP" sz="2800" dirty="0" smtClean="0"/>
              <a:t>DVD</a:t>
            </a:r>
            <a:r>
              <a:rPr lang="en-US" altLang="ja-JP" sz="2800" b="1" dirty="0" smtClean="0"/>
              <a:t>『</a:t>
            </a:r>
            <a:r>
              <a:rPr lang="ja-JP" altLang="en-US" sz="2800" b="1" dirty="0" smtClean="0"/>
              <a:t>やまびこ学級</a:t>
            </a:r>
            <a:r>
              <a:rPr lang="en-US" altLang="ja-JP" sz="2800" b="1" dirty="0" smtClean="0"/>
              <a:t>』</a:t>
            </a:r>
            <a:r>
              <a:rPr lang="ja-JP" altLang="en-US" sz="2800" b="1" dirty="0" smtClean="0"/>
              <a:t>　</a:t>
            </a:r>
            <a:r>
              <a:rPr lang="ja-JP" altLang="en-US" sz="2000" dirty="0" smtClean="0"/>
              <a:t>（</a:t>
            </a:r>
            <a:r>
              <a:rPr lang="en-US" altLang="ja-JP" sz="2000" dirty="0" smtClean="0"/>
              <a:t>1952</a:t>
            </a:r>
            <a:r>
              <a:rPr lang="ja-JP" altLang="en-US" sz="2000" dirty="0" smtClean="0"/>
              <a:t>年八木プロ制作）</a:t>
            </a:r>
            <a:r>
              <a:rPr lang="ja-JP" altLang="en-US" sz="200" dirty="0" smtClean="0"/>
              <a:t>　　　　　　　　</a:t>
            </a:r>
            <a:r>
              <a:rPr lang="ja-JP" altLang="en-US" sz="2400" dirty="0" smtClean="0"/>
              <a:t>紀伊國屋書店</a:t>
            </a:r>
            <a:endParaRPr lang="en-US" altLang="ja-JP" sz="24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 smtClean="0"/>
              <a:t>○「山</a:t>
            </a:r>
            <a:r>
              <a:rPr lang="ja-JP" altLang="en-US" sz="2800" dirty="0" err="1" smtClean="0"/>
              <a:t>びこ</a:t>
            </a:r>
            <a:r>
              <a:rPr lang="ja-JP" altLang="en-US" sz="2800" dirty="0" smtClean="0"/>
              <a:t>学校と戦後教育学</a:t>
            </a:r>
            <a:r>
              <a:rPr lang="ja-JP" altLang="en-US" sz="100" dirty="0" smtClean="0"/>
              <a:t>　</a:t>
            </a:r>
            <a:r>
              <a:rPr lang="ja-JP" altLang="en-US" sz="2800" dirty="0" smtClean="0"/>
              <a:t>序説」</a:t>
            </a:r>
            <a:r>
              <a:rPr lang="ja-JP" altLang="en-US" sz="1800" dirty="0" smtClean="0"/>
              <a:t>東和光大学現代人間学部紀要第</a:t>
            </a:r>
            <a:r>
              <a:rPr lang="en-US" altLang="ja-JP" sz="1800" dirty="0" smtClean="0"/>
              <a:t>6</a:t>
            </a:r>
            <a:r>
              <a:rPr lang="ja-JP" altLang="en-US" sz="1800" dirty="0" smtClean="0"/>
              <a:t>号</a:t>
            </a:r>
            <a:endParaRPr lang="en-US" altLang="ja-JP" sz="28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 smtClean="0"/>
              <a:t>○「森岡健二におけるコンポジション理論」</a:t>
            </a:r>
            <a:r>
              <a:rPr lang="ja-JP" altLang="en-US" sz="1800" dirty="0" smtClean="0"/>
              <a:t>学芸国語教育研究第</a:t>
            </a:r>
            <a:r>
              <a:rPr lang="en-US" altLang="ja-JP" sz="1800" dirty="0" smtClean="0"/>
              <a:t>17</a:t>
            </a:r>
            <a:r>
              <a:rPr lang="ja-JP" altLang="en-US" sz="1800" dirty="0" err="1" smtClean="0"/>
              <a:t>．</a:t>
            </a:r>
            <a:r>
              <a:rPr lang="en-US" altLang="ja-JP" sz="1800" dirty="0" smtClean="0"/>
              <a:t>1</a:t>
            </a:r>
            <a:endParaRPr lang="en-US" altLang="ja-JP" sz="28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 smtClean="0"/>
              <a:t>○</a:t>
            </a:r>
            <a:r>
              <a:rPr lang="en-US" altLang="ja-JP" sz="2800" dirty="0" smtClean="0"/>
              <a:t>『</a:t>
            </a:r>
            <a:r>
              <a:rPr lang="ja-JP" altLang="en-US" sz="2800" dirty="0" smtClean="0"/>
              <a:t>想像力</a:t>
            </a:r>
            <a:r>
              <a:rPr lang="en-US" altLang="ja-JP" sz="2800" dirty="0" smtClean="0"/>
              <a:t>』</a:t>
            </a:r>
            <a:r>
              <a:rPr lang="ja-JP" altLang="en-US" sz="2800" dirty="0" smtClean="0"/>
              <a:t>　</a:t>
            </a:r>
            <a:r>
              <a:rPr lang="ja-JP" altLang="en-US" sz="2400" b="1" dirty="0" smtClean="0"/>
              <a:t>講談社現代新書</a:t>
            </a:r>
            <a:endParaRPr lang="en-US" altLang="ja-JP" sz="24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800" dirty="0" smtClean="0"/>
              <a:t>○</a:t>
            </a:r>
            <a:r>
              <a:rPr lang="en-US" altLang="ja-JP" sz="2800" dirty="0" smtClean="0"/>
              <a:t>『</a:t>
            </a:r>
            <a:r>
              <a:rPr lang="ja-JP" altLang="en-US" sz="2800" dirty="0" smtClean="0"/>
              <a:t>言語発達心理学</a:t>
            </a:r>
            <a:r>
              <a:rPr lang="ja-JP" altLang="en-US" sz="2000" b="1" dirty="0" smtClean="0"/>
              <a:t>～</a:t>
            </a:r>
            <a:r>
              <a:rPr lang="ja-JP" altLang="en-US" sz="2000" b="1" dirty="0" err="1" smtClean="0"/>
              <a:t>読む書く話すの</a:t>
            </a:r>
            <a:r>
              <a:rPr lang="ja-JP" altLang="en-US" sz="2000" b="1" dirty="0" smtClean="0"/>
              <a:t>発達～</a:t>
            </a:r>
            <a:r>
              <a:rPr lang="en-US" altLang="ja-JP" sz="2800" dirty="0" smtClean="0"/>
              <a:t>』</a:t>
            </a:r>
            <a:r>
              <a:rPr lang="ja-JP" altLang="en-US" sz="2800" b="1" dirty="0" smtClean="0"/>
              <a:t> </a:t>
            </a:r>
            <a:r>
              <a:rPr lang="ja-JP" altLang="en-US" sz="2000" dirty="0" smtClean="0"/>
              <a:t>（財）放送大学教育振興会　</a:t>
            </a:r>
            <a:endParaRPr lang="en-US" altLang="ja-JP" sz="2800" dirty="0" smtClean="0"/>
          </a:p>
          <a:p>
            <a:pPr>
              <a:lnSpc>
                <a:spcPct val="80000"/>
              </a:lnSpc>
              <a:buNone/>
            </a:pPr>
            <a:r>
              <a:rPr lang="ja-JP" altLang="en-US" sz="2800" dirty="0" smtClean="0"/>
              <a:t>○</a:t>
            </a:r>
            <a:r>
              <a:rPr lang="en-US" altLang="ja-JP" sz="2800" dirty="0" smtClean="0"/>
              <a:t>『</a:t>
            </a:r>
            <a:r>
              <a:rPr lang="ja-JP" altLang="en-US" sz="2800" dirty="0" smtClean="0"/>
              <a:t>作文ダイキライ</a:t>
            </a:r>
            <a:r>
              <a:rPr lang="en-US" altLang="ja-JP" sz="2800" dirty="0" smtClean="0"/>
              <a:t>』</a:t>
            </a:r>
            <a:r>
              <a:rPr lang="ja-JP" altLang="en-US" sz="2800" dirty="0" smtClean="0"/>
              <a:t>　</a:t>
            </a:r>
            <a:r>
              <a:rPr lang="ja-JP" altLang="en-US" sz="2400" dirty="0" smtClean="0"/>
              <a:t>学研</a:t>
            </a:r>
            <a:r>
              <a:rPr lang="en-US" altLang="ja-JP" sz="2400" dirty="0" smtClean="0"/>
              <a:t>M</a:t>
            </a:r>
            <a:r>
              <a:rPr lang="ja-JP" altLang="en-US" sz="2400" dirty="0" smtClean="0"/>
              <a:t>文庫</a:t>
            </a:r>
            <a:endParaRPr lang="en-US" altLang="ja-JP" sz="2400" dirty="0" smtClean="0"/>
          </a:p>
          <a:p>
            <a:pPr>
              <a:lnSpc>
                <a:spcPct val="80000"/>
              </a:lnSpc>
              <a:buNone/>
            </a:pPr>
            <a:r>
              <a:rPr lang="ja-JP" altLang="en-US" sz="2800" dirty="0" smtClean="0"/>
              <a:t>○</a:t>
            </a:r>
            <a:r>
              <a:rPr lang="en-US" altLang="ja-JP" sz="2800" dirty="0" smtClean="0"/>
              <a:t>『</a:t>
            </a:r>
            <a:r>
              <a:rPr lang="ja-JP" altLang="en-US" sz="2800" dirty="0" smtClean="0"/>
              <a:t>生活綴り方再入門</a:t>
            </a:r>
            <a:r>
              <a:rPr lang="en-US" altLang="ja-JP" sz="2800" dirty="0" smtClean="0"/>
              <a:t>』</a:t>
            </a:r>
            <a:r>
              <a:rPr lang="ja-JP" altLang="en-US" sz="2800" dirty="0" smtClean="0"/>
              <a:t>　</a:t>
            </a:r>
            <a:r>
              <a:rPr lang="ja-JP" altLang="en-US" sz="2400" dirty="0" smtClean="0"/>
              <a:t>地歴社</a:t>
            </a:r>
            <a:endParaRPr lang="en-US" altLang="ja-JP" sz="2800" dirty="0" smtClean="0"/>
          </a:p>
          <a:p>
            <a:pPr>
              <a:lnSpc>
                <a:spcPct val="80000"/>
              </a:lnSpc>
              <a:buNone/>
            </a:pPr>
            <a:r>
              <a:rPr lang="ja-JP" altLang="en-US" sz="2800" dirty="0" smtClean="0"/>
              <a:t>○</a:t>
            </a:r>
            <a:r>
              <a:rPr lang="en-US" altLang="ja-JP" sz="2800" dirty="0" smtClean="0"/>
              <a:t>『</a:t>
            </a:r>
            <a:r>
              <a:rPr lang="ja-JP" altLang="en-US" sz="2800" dirty="0" smtClean="0"/>
              <a:t>菅江真澄遊覧記</a:t>
            </a:r>
            <a:r>
              <a:rPr lang="ja-JP" altLang="en-US" sz="1000" dirty="0" smtClean="0"/>
              <a:t>　</a:t>
            </a:r>
            <a:r>
              <a:rPr lang="en-US" altLang="ja-JP" sz="2800" dirty="0" smtClean="0"/>
              <a:t>1</a:t>
            </a:r>
            <a:r>
              <a:rPr lang="ja-JP" altLang="en-US" sz="2800" dirty="0" smtClean="0"/>
              <a:t>～</a:t>
            </a:r>
            <a:r>
              <a:rPr lang="en-US" altLang="ja-JP" sz="2800" dirty="0" smtClean="0"/>
              <a:t>5</a:t>
            </a:r>
            <a:r>
              <a:rPr lang="ja-JP" altLang="en-US" sz="2800" dirty="0" smtClean="0"/>
              <a:t>巻</a:t>
            </a:r>
            <a:r>
              <a:rPr lang="en-US" altLang="ja-JP" sz="2800" dirty="0" smtClean="0"/>
              <a:t>』</a:t>
            </a:r>
            <a:r>
              <a:rPr lang="ja-JP" altLang="en-US" sz="1100" dirty="0" smtClean="0"/>
              <a:t>　</a:t>
            </a:r>
            <a:r>
              <a:rPr lang="ja-JP" altLang="en-US" sz="2400" dirty="0" smtClean="0"/>
              <a:t>平凡社</a:t>
            </a:r>
            <a:r>
              <a:rPr lang="ja-JP" altLang="en-US" sz="1100" dirty="0" smtClean="0"/>
              <a:t>　</a:t>
            </a:r>
            <a:r>
              <a:rPr lang="en-US" altLang="ja-JP" sz="2400" b="1" dirty="0" smtClean="0"/>
              <a:t>『</a:t>
            </a:r>
            <a:r>
              <a:rPr lang="ja-JP" altLang="en-US" sz="2400" b="1" dirty="0" smtClean="0"/>
              <a:t>菅江真澄全集</a:t>
            </a:r>
            <a:r>
              <a:rPr lang="en-US" altLang="ja-JP" sz="2400" b="1" dirty="0" smtClean="0"/>
              <a:t>』</a:t>
            </a:r>
            <a:r>
              <a:rPr lang="ja-JP" altLang="en-US" sz="2400" b="1" dirty="0" smtClean="0"/>
              <a:t>　</a:t>
            </a:r>
            <a:r>
              <a:rPr lang="ja-JP" altLang="en-US" sz="2400" dirty="0" smtClean="0"/>
              <a:t>未来社</a:t>
            </a:r>
            <a:endParaRPr lang="en-US" altLang="ja-JP" sz="2400" b="1" dirty="0" smtClean="0"/>
          </a:p>
          <a:p>
            <a:pPr>
              <a:lnSpc>
                <a:spcPct val="80000"/>
              </a:lnSpc>
              <a:buNone/>
            </a:pPr>
            <a:r>
              <a:rPr lang="ja-JP" altLang="en-US" sz="2800" dirty="0" smtClean="0"/>
              <a:t>○</a:t>
            </a:r>
            <a:r>
              <a:rPr lang="en-US" altLang="ja-JP" sz="2800" dirty="0" smtClean="0"/>
              <a:t>『</a:t>
            </a:r>
            <a:r>
              <a:rPr lang="ja-JP" altLang="en-US" sz="2800" dirty="0" smtClean="0"/>
              <a:t>菅江真澄　</a:t>
            </a:r>
            <a:r>
              <a:rPr lang="ja-JP" altLang="en-US" sz="2000" dirty="0" smtClean="0"/>
              <a:t>旅人たちの歴史</a:t>
            </a:r>
            <a:r>
              <a:rPr lang="en-US" altLang="ja-JP" sz="2000" dirty="0" smtClean="0"/>
              <a:t>2 </a:t>
            </a:r>
            <a:r>
              <a:rPr lang="en-US" altLang="ja-JP" sz="2800" dirty="0" smtClean="0"/>
              <a:t>』</a:t>
            </a:r>
            <a:r>
              <a:rPr lang="ja-JP" altLang="en-US" sz="2800" dirty="0" smtClean="0"/>
              <a:t>　</a:t>
            </a:r>
            <a:r>
              <a:rPr lang="ja-JP" altLang="en-US" sz="2400" dirty="0" smtClean="0"/>
              <a:t>未来社</a:t>
            </a:r>
            <a:endParaRPr lang="en-US" altLang="ja-JP" sz="2400" dirty="0" smtClean="0"/>
          </a:p>
          <a:p>
            <a:pPr>
              <a:lnSpc>
                <a:spcPct val="80000"/>
              </a:lnSpc>
              <a:buNone/>
            </a:pPr>
            <a:r>
              <a:rPr lang="ja-JP" altLang="en-US" sz="2800" dirty="0" smtClean="0"/>
              <a:t>○</a:t>
            </a:r>
            <a:r>
              <a:rPr lang="en-US" altLang="ja-JP" sz="2800" dirty="0" smtClean="0"/>
              <a:t>『</a:t>
            </a:r>
            <a:r>
              <a:rPr lang="ja-JP" altLang="en-US" sz="2800" dirty="0" smtClean="0"/>
              <a:t>辺境を歩いた人々</a:t>
            </a:r>
            <a:r>
              <a:rPr lang="en-US" altLang="ja-JP" sz="2800" dirty="0" smtClean="0"/>
              <a:t>』</a:t>
            </a:r>
            <a:r>
              <a:rPr lang="ja-JP" altLang="en-US" sz="2800" dirty="0" smtClean="0"/>
              <a:t>　</a:t>
            </a:r>
            <a:r>
              <a:rPr lang="ja-JP" altLang="en-US" sz="2400" dirty="0" smtClean="0"/>
              <a:t>河出文庫</a:t>
            </a:r>
            <a:endParaRPr lang="en-US" altLang="ja-JP" sz="2800" b="1" dirty="0" smtClean="0"/>
          </a:p>
          <a:p>
            <a:pPr>
              <a:lnSpc>
                <a:spcPct val="80000"/>
              </a:lnSpc>
              <a:buNone/>
            </a:pPr>
            <a:r>
              <a:rPr lang="ja-JP" altLang="en-US" sz="2800" dirty="0" smtClean="0"/>
              <a:t>○</a:t>
            </a:r>
            <a:r>
              <a:rPr lang="en-US" altLang="ja-JP" sz="2800" dirty="0" smtClean="0"/>
              <a:t>『</a:t>
            </a:r>
            <a:r>
              <a:rPr lang="ja-JP" altLang="en-US" sz="2800" dirty="0" smtClean="0"/>
              <a:t>探求の人</a:t>
            </a:r>
            <a:r>
              <a:rPr lang="ja-JP" altLang="en-US" sz="1800" dirty="0" smtClean="0"/>
              <a:t>　</a:t>
            </a:r>
            <a:r>
              <a:rPr lang="ja-JP" altLang="en-US" sz="2800" dirty="0" smtClean="0"/>
              <a:t>菅江真澄</a:t>
            </a:r>
            <a:r>
              <a:rPr lang="en-US" altLang="ja-JP" sz="2800" dirty="0" smtClean="0"/>
              <a:t>』</a:t>
            </a:r>
            <a:r>
              <a:rPr lang="ja-JP" altLang="en-US" sz="2800" dirty="0" smtClean="0"/>
              <a:t>　</a:t>
            </a:r>
            <a:r>
              <a:rPr lang="ja-JP" altLang="en-US" sz="2400" dirty="0" smtClean="0"/>
              <a:t>無明舎出版</a:t>
            </a:r>
            <a:endParaRPr lang="en-US" altLang="ja-JP" sz="2400" dirty="0" smtClean="0"/>
          </a:p>
          <a:p>
            <a:pPr>
              <a:lnSpc>
                <a:spcPct val="80000"/>
              </a:lnSpc>
              <a:buNone/>
            </a:pPr>
            <a:r>
              <a:rPr lang="ja-JP" altLang="en-US" sz="2800" dirty="0" smtClean="0"/>
              <a:t>○</a:t>
            </a:r>
            <a:r>
              <a:rPr lang="en-US" altLang="ja-JP" sz="2800" dirty="0" smtClean="0"/>
              <a:t>『</a:t>
            </a:r>
            <a:r>
              <a:rPr lang="ja-JP" altLang="en-US" sz="2800" dirty="0" smtClean="0"/>
              <a:t>なぜ和歌を詠むのか</a:t>
            </a:r>
            <a:r>
              <a:rPr lang="en-US" altLang="ja-JP" sz="2800" dirty="0" smtClean="0"/>
              <a:t>』</a:t>
            </a:r>
            <a:r>
              <a:rPr lang="ja-JP" altLang="en-US" sz="2800" dirty="0" smtClean="0"/>
              <a:t>　</a:t>
            </a:r>
            <a:r>
              <a:rPr lang="ja-JP" altLang="en-US" sz="2400" dirty="0" smtClean="0"/>
              <a:t>笠間書院</a:t>
            </a:r>
            <a:endParaRPr lang="en-US" altLang="ja-JP" sz="2400" dirty="0" smtClean="0"/>
          </a:p>
          <a:p>
            <a:pPr>
              <a:lnSpc>
                <a:spcPct val="80000"/>
              </a:lnSpc>
              <a:buFontTx/>
              <a:buNone/>
            </a:pPr>
            <a:endParaRPr lang="ja-JP" altLang="en-US" sz="2000" dirty="0" smtClean="0"/>
          </a:p>
        </p:txBody>
      </p:sp>
      <p:sp>
        <p:nvSpPr>
          <p:cNvPr id="216068" name="AutoShape 4"/>
          <p:cNvSpPr>
            <a:spLocks noChangeArrowheads="1"/>
          </p:cNvSpPr>
          <p:nvPr/>
        </p:nvSpPr>
        <p:spPr bwMode="auto">
          <a:xfrm>
            <a:off x="179512" y="188641"/>
            <a:ext cx="288032" cy="241572"/>
          </a:xfrm>
          <a:prstGeom prst="star5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228184" y="5013176"/>
            <a:ext cx="2592288" cy="109260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 smtClean="0"/>
              <a:t>菅江真澄関連画像</a:t>
            </a:r>
            <a:endParaRPr kumimoji="1" lang="en-US" altLang="ja-JP" sz="2000" b="1" dirty="0" smtClean="0"/>
          </a:p>
          <a:p>
            <a:endParaRPr kumimoji="1" lang="en-US" altLang="ja-JP" sz="500" dirty="0" smtClean="0"/>
          </a:p>
          <a:p>
            <a:r>
              <a:rPr lang="ja-JP" altLang="en-US" sz="2000" dirty="0" smtClean="0"/>
              <a:t>秋田県立博物館より</a:t>
            </a:r>
            <a:endParaRPr lang="en-US" altLang="ja-JP" sz="2000" dirty="0" smtClean="0"/>
          </a:p>
          <a:p>
            <a:r>
              <a:rPr lang="ja-JP" altLang="en-US" sz="2000" dirty="0" smtClean="0"/>
              <a:t>　　　</a:t>
            </a:r>
            <a:r>
              <a:rPr lang="ja-JP" altLang="en-US" dirty="0" smtClean="0"/>
              <a:t>　　　　　</a:t>
            </a:r>
            <a:r>
              <a:rPr kumimoji="1" lang="ja-JP" altLang="en-US" sz="2000" dirty="0" smtClean="0"/>
              <a:t>使用許諾</a:t>
            </a:r>
            <a:endParaRPr kumimoji="1" lang="ja-JP" altLang="en-US" sz="2000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31656" y="4343400"/>
            <a:ext cx="8892480" cy="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900113" y="188913"/>
            <a:ext cx="7489825" cy="83185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　　　　　　</a:t>
            </a:r>
            <a:r>
              <a:rPr lang="ja-JP" altLang="en-US" sz="4400" kern="0" dirty="0">
                <a:ea typeface="ＭＳ Ｐゴシック" panose="020B0600070205080204" pitchFamily="50" charset="-128"/>
              </a:rPr>
              <a:t>真澄の足跡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95288" y="1196975"/>
            <a:ext cx="8497887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三河で生まれる。本名白井秀雄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95288" y="2060575"/>
            <a:ext cx="8497887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天明</a:t>
            </a:r>
            <a:r>
              <a:rPr lang="en-US" altLang="ja-JP" sz="4000" kern="0" dirty="0">
                <a:ea typeface="ＭＳ Ｐゴシック" panose="020B0600070205080204" pitchFamily="50" charset="-128"/>
              </a:rPr>
              <a:t>3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年、</a:t>
            </a:r>
            <a:r>
              <a:rPr lang="en-US" altLang="ja-JP" sz="4000" kern="0" dirty="0">
                <a:ea typeface="ＭＳ Ｐゴシック" panose="020B0600070205080204" pitchFamily="50" charset="-128"/>
              </a:rPr>
              <a:t>30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才で故郷を離れ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、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　　　　　　　東北地方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への旅に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出る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95288" y="3500438"/>
            <a:ext cx="8497887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●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その後、主に北日本を旅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しながら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　　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　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各地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の地誌や民俗を克明に記録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95288" y="5013176"/>
            <a:ext cx="8497887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●</a:t>
            </a:r>
            <a:r>
              <a:rPr lang="en-US" altLang="ja-JP" sz="4000" kern="0" dirty="0">
                <a:ea typeface="ＭＳ Ｐゴシック" panose="020B0600070205080204" pitchFamily="50" charset="-128"/>
              </a:rPr>
              <a:t>50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代後半以降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は秋田に暮らし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、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　　主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に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秋田地方の地誌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編纂を行う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テキスト ボックス 3"/>
          <p:cNvSpPr txBox="1">
            <a:spLocks noChangeArrowheads="1"/>
          </p:cNvSpPr>
          <p:nvPr/>
        </p:nvSpPr>
        <p:spPr bwMode="auto">
          <a:xfrm>
            <a:off x="1043608" y="5661248"/>
            <a:ext cx="2808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1200" dirty="0"/>
              <a:t>　</a:t>
            </a:r>
            <a:r>
              <a:rPr lang="ja-JP" altLang="en-US" sz="2000" dirty="0"/>
              <a:t>「月の出羽路」より</a:t>
            </a:r>
            <a:endParaRPr lang="ja-JP" altLang="en-US" sz="2400" dirty="0"/>
          </a:p>
        </p:txBody>
      </p:sp>
      <p:sp>
        <p:nvSpPr>
          <p:cNvPr id="7" name="テキスト ボックス 3"/>
          <p:cNvSpPr txBox="1">
            <a:spLocks noChangeArrowheads="1"/>
          </p:cNvSpPr>
          <p:nvPr/>
        </p:nvSpPr>
        <p:spPr bwMode="auto">
          <a:xfrm>
            <a:off x="5940152" y="5661248"/>
            <a:ext cx="3024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 smtClean="0"/>
              <a:t>　　</a:t>
            </a:r>
            <a:r>
              <a:rPr lang="ja-JP" altLang="en-US" sz="2000" dirty="0" smtClean="0"/>
              <a:t>「男鹿の寒風」より</a:t>
            </a:r>
            <a:endParaRPr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55776" y="188640"/>
            <a:ext cx="43924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kern="0" dirty="0" smtClean="0">
                <a:ea typeface="ＭＳ Ｐゴシック" panose="020B0600070205080204" pitchFamily="50" charset="-128"/>
              </a:rPr>
              <a:t>真澄の旅日記</a:t>
            </a:r>
            <a:endParaRPr kumimoji="1" lang="ja-JP" altLang="en-US" sz="3600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2555776" y="185697"/>
            <a:ext cx="4392488" cy="0"/>
          </a:xfrm>
          <a:prstGeom prst="line">
            <a:avLst/>
          </a:prstGeom>
          <a:ln w="76200">
            <a:solidFill>
              <a:srgbClr val="CC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2555776" y="836712"/>
            <a:ext cx="4392488" cy="0"/>
          </a:xfrm>
          <a:prstGeom prst="line">
            <a:avLst/>
          </a:prstGeom>
          <a:ln w="76200">
            <a:solidFill>
              <a:srgbClr val="CC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203848" y="6165304"/>
            <a:ext cx="3168352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原本は秋田県立博物館蔵写本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052736"/>
            <a:ext cx="3499994" cy="453650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テキスト ボックス 12"/>
          <p:cNvSpPr txBox="1"/>
          <p:nvPr/>
        </p:nvSpPr>
        <p:spPr>
          <a:xfrm>
            <a:off x="3635896" y="5733256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C00000"/>
                </a:solidFill>
              </a:rPr>
              <a:t>※</a:t>
            </a:r>
            <a:r>
              <a:rPr kumimoji="1" lang="ja-JP" altLang="en-US" sz="2000" b="1" dirty="0" smtClean="0">
                <a:solidFill>
                  <a:srgbClr val="C00000"/>
                </a:solidFill>
              </a:rPr>
              <a:t>三好による模写</a:t>
            </a:r>
            <a:endParaRPr kumimoji="1" lang="ja-JP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contrast="5000"/>
          </a:blip>
          <a:srcRect/>
          <a:stretch>
            <a:fillRect/>
          </a:stretch>
        </p:blipFill>
        <p:spPr bwMode="auto">
          <a:xfrm>
            <a:off x="755576" y="1052736"/>
            <a:ext cx="3600400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95536" y="260648"/>
            <a:ext cx="806450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真澄は書いた旅日記をどうしたか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987824" y="1052736"/>
            <a:ext cx="568801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何のために書いたのか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043608" y="2492896"/>
            <a:ext cx="7416800" cy="769441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ea typeface="ＭＳ Ｐゴシック" panose="020B0600070205080204" pitchFamily="50" charset="-128"/>
              </a:rPr>
              <a:t>　　人に見せるために書いた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4355976" y="1988840"/>
            <a:ext cx="576262" cy="4318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464" name="テキスト ボックス 9"/>
          <p:cNvSpPr txBox="1">
            <a:spLocks noChangeArrowheads="1"/>
          </p:cNvSpPr>
          <p:nvPr/>
        </p:nvSpPr>
        <p:spPr bwMode="auto">
          <a:xfrm>
            <a:off x="1094558" y="1080925"/>
            <a:ext cx="22336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/>
              <a:t>あるいは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76225" y="3587750"/>
            <a:ext cx="8702675" cy="120015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同じ日記の写本を作り、その土地の人に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　　　　　　　　　　　　　　譲り渡すこともあった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9942" y="5013176"/>
            <a:ext cx="9114020" cy="1200329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地域の人にとって、自分たちの地誌や生活を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　調べたものは、貴重な資料であり感謝された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9464" grpId="0"/>
      <p:bldP spid="1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50825" y="260350"/>
            <a:ext cx="856932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人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に見てもらうための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日記なのだから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1520" y="1772816"/>
            <a:ext cx="8642350" cy="1938992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どうしたらしたら、より分かりやすく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　　　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伝える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ことができるか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　　　　　　　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どう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したら、より効果的か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75856" y="908720"/>
            <a:ext cx="5616624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自分が知らせたいことを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483768" y="5661248"/>
            <a:ext cx="6480622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について工夫と努力を重ねた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50825" y="3861049"/>
            <a:ext cx="3529087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そうして、たぶん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115616" y="4653136"/>
            <a:ext cx="6984776" cy="769441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ea typeface="ＭＳ Ｐゴシック" panose="020B0600070205080204" pitchFamily="50" charset="-128"/>
              </a:rPr>
              <a:t>どうしたら楽しんでもらえるか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99592" y="404664"/>
            <a:ext cx="7416824" cy="830997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プレゼンテーションとは何か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250825" y="1484313"/>
            <a:ext cx="8893175" cy="2016125"/>
            <a:chOff x="250825" y="1484313"/>
            <a:chExt cx="8893175" cy="2016125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250825" y="1484313"/>
              <a:ext cx="8893175" cy="2016125"/>
              <a:chOff x="250825" y="1484313"/>
              <a:chExt cx="8893175" cy="2016125"/>
            </a:xfrm>
          </p:grpSpPr>
          <p:sp>
            <p:nvSpPr>
              <p:cNvPr id="6" name="正方形/長方形 5"/>
              <p:cNvSpPr/>
              <p:nvPr/>
            </p:nvSpPr>
            <p:spPr>
              <a:xfrm>
                <a:off x="250825" y="1484313"/>
                <a:ext cx="8713788" cy="2016125"/>
              </a:xfrm>
              <a:prstGeom prst="rect">
                <a:avLst/>
              </a:prstGeom>
              <a:solidFill>
                <a:srgbClr val="FFFF9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3078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300038" y="1557338"/>
                <a:ext cx="7656512" cy="646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ja-JP" altLang="en-US" sz="3600" dirty="0">
                    <a:solidFill>
                      <a:srgbClr val="002060"/>
                    </a:solidFill>
                  </a:rPr>
                  <a:t>●</a:t>
                </a:r>
                <a:r>
                  <a:rPr lang="ja-JP" altLang="en-US" sz="3600" dirty="0"/>
                  <a:t>提示・説明・表現</a:t>
                </a:r>
              </a:p>
            </p:txBody>
          </p:sp>
          <p:sp>
            <p:nvSpPr>
              <p:cNvPr id="3079" name="テキスト ボックス 4"/>
              <p:cNvSpPr txBox="1">
                <a:spLocks noChangeArrowheads="1"/>
              </p:cNvSpPr>
              <p:nvPr/>
            </p:nvSpPr>
            <p:spPr bwMode="auto">
              <a:xfrm>
                <a:off x="288925" y="2205038"/>
                <a:ext cx="8855075" cy="1200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ja-JP" altLang="en-US" sz="3600" dirty="0">
                    <a:solidFill>
                      <a:srgbClr val="002060"/>
                    </a:solidFill>
                  </a:rPr>
                  <a:t>●</a:t>
                </a:r>
                <a:r>
                  <a:rPr lang="ja-JP" altLang="en-US" sz="3600" dirty="0"/>
                  <a:t>自分の考えを他者が理解しやすいように</a:t>
                </a:r>
                <a:endParaRPr lang="en-US" altLang="ja-JP" sz="3600" dirty="0"/>
              </a:p>
              <a:p>
                <a:r>
                  <a:rPr lang="ja-JP" altLang="en-US" sz="3600" dirty="0"/>
                  <a:t>　</a:t>
                </a:r>
                <a:r>
                  <a:rPr lang="ja-JP" altLang="en-US" dirty="0"/>
                  <a:t>　</a:t>
                </a:r>
                <a:r>
                  <a:rPr lang="ja-JP" altLang="en-US" sz="3600" dirty="0"/>
                  <a:t>目に見える形で示すこと</a:t>
                </a:r>
              </a:p>
            </p:txBody>
          </p:sp>
        </p:grpSp>
        <p:sp>
          <p:nvSpPr>
            <p:cNvPr id="3080" name="テキスト ボックス 6"/>
            <p:cNvSpPr txBox="1">
              <a:spLocks noChangeArrowheads="1"/>
            </p:cNvSpPr>
            <p:nvPr/>
          </p:nvSpPr>
          <p:spPr bwMode="auto">
            <a:xfrm>
              <a:off x="6156325" y="2924175"/>
              <a:ext cx="2592388" cy="522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ja-JP" altLang="en-US" sz="2800"/>
                <a:t>三省堂　大辞林</a:t>
              </a:r>
            </a:p>
          </p:txBody>
        </p:sp>
      </p:grpSp>
      <p:grpSp>
        <p:nvGrpSpPr>
          <p:cNvPr id="3081" name="グループ化 10"/>
          <p:cNvGrpSpPr>
            <a:grpSpLocks/>
          </p:cNvGrpSpPr>
          <p:nvPr/>
        </p:nvGrpSpPr>
        <p:grpSpPr bwMode="auto">
          <a:xfrm>
            <a:off x="250825" y="3829050"/>
            <a:ext cx="8893175" cy="2665413"/>
            <a:chOff x="250825" y="1268413"/>
            <a:chExt cx="8893175" cy="2665413"/>
          </a:xfrm>
        </p:grpSpPr>
        <p:sp>
          <p:nvSpPr>
            <p:cNvPr id="12" name="正方形/長方形 11"/>
            <p:cNvSpPr/>
            <p:nvPr/>
          </p:nvSpPr>
          <p:spPr>
            <a:xfrm>
              <a:off x="250825" y="1268413"/>
              <a:ext cx="8713788" cy="2665413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083" name="テキスト ボックス 2"/>
            <p:cNvSpPr txBox="1">
              <a:spLocks noChangeArrowheads="1"/>
            </p:cNvSpPr>
            <p:nvPr/>
          </p:nvSpPr>
          <p:spPr bwMode="auto">
            <a:xfrm>
              <a:off x="300038" y="1341438"/>
              <a:ext cx="7656512" cy="6461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ja-JP" altLang="en-US" sz="3600" dirty="0">
                  <a:solidFill>
                    <a:srgbClr val="002060"/>
                  </a:solidFill>
                </a:rPr>
                <a:t>●</a:t>
              </a:r>
              <a:r>
                <a:rPr lang="ja-JP" altLang="en-US" sz="3600" dirty="0"/>
                <a:t>商品をわかりやすく説明すること</a:t>
              </a:r>
            </a:p>
          </p:txBody>
        </p:sp>
        <p:sp>
          <p:nvSpPr>
            <p:cNvPr id="3084" name="テキスト ボックス 4"/>
            <p:cNvSpPr txBox="1">
              <a:spLocks noChangeArrowheads="1"/>
            </p:cNvSpPr>
            <p:nvPr/>
          </p:nvSpPr>
          <p:spPr bwMode="auto">
            <a:xfrm>
              <a:off x="288925" y="1989138"/>
              <a:ext cx="8855075" cy="1754326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ja-JP" altLang="en-US" sz="3600" dirty="0">
                  <a:solidFill>
                    <a:srgbClr val="002060"/>
                  </a:solidFill>
                </a:rPr>
                <a:t>●</a:t>
              </a:r>
              <a:r>
                <a:rPr lang="ja-JP" altLang="en-US" sz="3600" dirty="0"/>
                <a:t>口頭で説明するだけでなく、スライドやビデ</a:t>
              </a:r>
              <a:endParaRPr lang="en-US" altLang="ja-JP" sz="3600" dirty="0"/>
            </a:p>
            <a:p>
              <a:r>
                <a:rPr lang="ja-JP" altLang="en-US" sz="3600" dirty="0"/>
                <a:t>　オなどの説明用具を使って、大がかりに、</a:t>
              </a:r>
              <a:endParaRPr lang="en-US" altLang="ja-JP" sz="3600" dirty="0"/>
            </a:p>
            <a:p>
              <a:r>
                <a:rPr lang="ja-JP" altLang="en-US" sz="3600" dirty="0"/>
                <a:t>　実施することもある</a:t>
              </a:r>
              <a:r>
                <a:rPr lang="ja-JP" altLang="en-US" sz="3600" dirty="0" smtClean="0"/>
                <a:t>。</a:t>
              </a:r>
              <a:endParaRPr lang="ja-JP" altLang="en-US" sz="3600" dirty="0"/>
            </a:p>
          </p:txBody>
        </p:sp>
        <p:sp>
          <p:nvSpPr>
            <p:cNvPr id="3085" name="テキスト ボックス 6"/>
            <p:cNvSpPr txBox="1">
              <a:spLocks noChangeArrowheads="1"/>
            </p:cNvSpPr>
            <p:nvPr/>
          </p:nvSpPr>
          <p:spPr bwMode="auto">
            <a:xfrm>
              <a:off x="5580063" y="3284538"/>
              <a:ext cx="3095625" cy="46196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ja-JP" altLang="en-US" sz="2400" b="1" dirty="0"/>
                <a:t>流通用語辞典</a:t>
              </a:r>
              <a:r>
                <a:rPr lang="ja-JP" altLang="en-US" sz="2000" dirty="0"/>
                <a:t>（</a:t>
              </a:r>
              <a:r>
                <a:rPr lang="en-US" altLang="ja-JP" sz="2000" dirty="0"/>
                <a:t>Jericho)</a:t>
              </a:r>
              <a:endParaRPr lang="ja-JP" alt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900113" y="188913"/>
            <a:ext cx="7489825" cy="83185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　　　　</a:t>
            </a:r>
            <a:r>
              <a:rPr lang="ja-JP" altLang="en-US" sz="4400" kern="0" dirty="0">
                <a:ea typeface="ＭＳ Ｐゴシック" panose="020B0600070205080204" pitchFamily="50" charset="-128"/>
              </a:rPr>
              <a:t>真澄の記録方法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88938" y="1181762"/>
            <a:ext cx="882015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　真澄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は、旅日記の体裁で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、</a:t>
            </a:r>
            <a:endParaRPr lang="en-US" altLang="ja-JP" sz="36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　　　　各地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の事柄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を記録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したが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、</a:t>
            </a:r>
            <a:endParaRPr lang="en-US" altLang="ja-JP" sz="36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　　　　　　　　日記は主に３つ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のメディア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で</a:t>
            </a:r>
            <a:endParaRPr lang="en-US" altLang="ja-JP" sz="36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　　　　　　　　　　　　　　　　　　構成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されている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203848" y="3645024"/>
            <a:ext cx="2880320" cy="7080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　１　文章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03848" y="5373216"/>
            <a:ext cx="2880320" cy="7080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　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３</a:t>
            </a: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　</a:t>
            </a:r>
            <a:r>
              <a:rPr lang="ja-JP" altLang="en-US" sz="24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　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絵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203848" y="4509120"/>
            <a:ext cx="2880320" cy="7080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　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２</a:t>
            </a: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　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和歌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63888" y="623731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☞「シークエンス」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339975" y="260350"/>
            <a:ext cx="4464050" cy="70788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　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絵に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ついて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95536" y="1196752"/>
            <a:ext cx="8425755" cy="70788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b="1" kern="0" dirty="0" smtClean="0">
                <a:solidFill>
                  <a:srgbClr val="C00000"/>
                </a:solidFill>
                <a:ea typeface="ＭＳ Ｐゴシック" panose="020B0600070205080204" pitchFamily="50" charset="-128"/>
              </a:rPr>
              <a:t>＊</a:t>
            </a:r>
            <a:r>
              <a:rPr lang="ja-JP" altLang="en-US" sz="4000" kern="0" dirty="0" smtClean="0">
                <a:ea typeface="ＭＳ Ｐゴシック" panose="020B0600070205080204" pitchFamily="50" charset="-128"/>
              </a:rPr>
              <a:t>真澄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は日記の中に多くの絵を残した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23528" y="2060575"/>
            <a:ext cx="856895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風景を始め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、人物、服飾、道具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、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植物、人々</a:t>
            </a:r>
            <a:endParaRPr lang="en-US" altLang="ja-JP" sz="36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　の暮らしのさま</a:t>
            </a:r>
            <a:r>
              <a:rPr lang="ja-JP" altLang="en-US" sz="1200" kern="0" dirty="0" smtClean="0">
                <a:ea typeface="ＭＳ Ｐゴシック" panose="020B0600070205080204" pitchFamily="50" charset="-128"/>
              </a:rPr>
              <a:t>　</a:t>
            </a:r>
            <a:r>
              <a:rPr lang="en-US" altLang="ja-JP" sz="3600" kern="0" dirty="0" smtClean="0">
                <a:ea typeface="ＭＳ Ｐゴシック" panose="020B0600070205080204" pitchFamily="50" charset="-128"/>
              </a:rPr>
              <a:t>etc</a:t>
            </a:r>
            <a:r>
              <a:rPr lang="en-US" altLang="ja-JP" sz="3600" kern="0" dirty="0">
                <a:ea typeface="ＭＳ Ｐゴシック" panose="020B0600070205080204" pitchFamily="50" charset="-128"/>
              </a:rPr>
              <a:t>. 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あらゆるものを克明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に</a:t>
            </a:r>
            <a:endParaRPr lang="en-US" altLang="ja-JP" sz="36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　　描き、貴重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な歴史資料となっているが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・・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50825" y="3933825"/>
            <a:ext cx="8642350" cy="175432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真澄は、その絵の見せ方に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も</a:t>
            </a:r>
            <a:endParaRPr lang="en-US" altLang="ja-JP" sz="36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　　　　　　　　色々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な工夫を施している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。</a:t>
            </a:r>
            <a:endParaRPr lang="en-US" altLang="ja-JP" sz="36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　　　　　　　　　　　その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中で代表的なのが・・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843808" y="5805264"/>
            <a:ext cx="3672408" cy="708025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50800" dist="139700" dir="2700000" algn="tl" rotWithShape="0">
              <a:srgbClr val="FFFF37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「絵引」の手法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672408" cy="4464496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正方形/長方形 4"/>
          <p:cNvSpPr/>
          <p:nvPr/>
        </p:nvSpPr>
        <p:spPr>
          <a:xfrm>
            <a:off x="4572000" y="2204864"/>
            <a:ext cx="4450080" cy="353943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200" kern="0" dirty="0" smtClean="0">
                <a:ea typeface="ＭＳ Ｐゴシック" panose="020B0600070205080204" pitchFamily="50" charset="-128"/>
              </a:rPr>
              <a:t>菊池は、</a:t>
            </a:r>
            <a:endParaRPr lang="en-US" altLang="ja-JP" sz="32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2800" kern="0" dirty="0" smtClean="0">
                <a:ea typeface="ＭＳ Ｐゴシック" panose="020B0600070205080204" pitchFamily="50" charset="-128"/>
              </a:rPr>
              <a:t>「探求の人菅江真澄」</a:t>
            </a:r>
            <a:r>
              <a:rPr lang="ja-JP" altLang="en-US" sz="1600" kern="0" dirty="0" smtClean="0">
                <a:ea typeface="ＭＳ Ｐゴシック" panose="020B0600070205080204" pitchFamily="50" charset="-128"/>
              </a:rPr>
              <a:t>（</a:t>
            </a:r>
            <a:r>
              <a:rPr lang="en-US" altLang="ja-JP" sz="2000" kern="0" dirty="0" smtClean="0">
                <a:ea typeface="ＭＳ Ｐゴシック" panose="020B0600070205080204" pitchFamily="50" charset="-128"/>
              </a:rPr>
              <a:t>2017</a:t>
            </a:r>
            <a:r>
              <a:rPr lang="ja-JP" altLang="en-US" sz="2000" kern="0" dirty="0" smtClean="0">
                <a:ea typeface="ＭＳ Ｐゴシック" panose="020B0600070205080204" pitchFamily="50" charset="-128"/>
              </a:rPr>
              <a:t>）</a:t>
            </a:r>
            <a:endParaRPr lang="en-US" altLang="ja-JP" sz="2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2000" kern="0" dirty="0" smtClean="0">
                <a:ea typeface="ＭＳ Ｐゴシック" panose="020B0600070205080204" pitchFamily="50" charset="-128"/>
              </a:rPr>
              <a:t>　　　　　　　　　　　　　　　　　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の中で</a:t>
            </a:r>
            <a:endParaRPr lang="en-US" altLang="ja-JP" sz="36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200" kern="0" dirty="0" smtClean="0">
                <a:ea typeface="ＭＳ Ｐゴシック" panose="020B0600070205080204" pitchFamily="50" charset="-128"/>
              </a:rPr>
              <a:t>絵引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のスタイル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は</a:t>
            </a:r>
            <a:endParaRPr lang="en-US" altLang="ja-JP" sz="32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200" kern="0" dirty="0" smtClean="0">
                <a:ea typeface="ＭＳ Ｐゴシック" panose="020B0600070205080204" pitchFamily="50" charset="-128"/>
              </a:rPr>
              <a:t>　「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真澄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の独創性が</a:t>
            </a:r>
            <a:endParaRPr lang="en-US" altLang="ja-JP" sz="32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200" kern="0" dirty="0" smtClean="0">
                <a:ea typeface="ＭＳ Ｐゴシック" panose="020B0600070205080204" pitchFamily="50" charset="-128"/>
              </a:rPr>
              <a:t>　　きわめて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高い試み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」</a:t>
            </a:r>
            <a:endParaRPr lang="en-US" altLang="ja-JP" sz="36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　　　　　と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述べている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23850" y="260350"/>
            <a:ext cx="8640763" cy="1200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b="1" kern="0" dirty="0">
                <a:solidFill>
                  <a:srgbClr val="C00000"/>
                </a:solidFill>
                <a:ea typeface="ＭＳ Ｐゴシック" panose="020B0600070205080204" pitchFamily="50" charset="-128"/>
              </a:rPr>
              <a:t>絵引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とは、絵に描かれた事物の一つ一つに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　番号をつけて、名前付け・解説をするもの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2339752" y="2060848"/>
            <a:ext cx="288032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1907704" y="1916832"/>
            <a:ext cx="481930" cy="22096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円/楕円 11"/>
          <p:cNvSpPr/>
          <p:nvPr/>
        </p:nvSpPr>
        <p:spPr>
          <a:xfrm>
            <a:off x="1517526" y="4807843"/>
            <a:ext cx="288032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3" name="直線矢印コネクタ 12"/>
          <p:cNvCxnSpPr>
            <a:stCxn id="22" idx="5"/>
          </p:cNvCxnSpPr>
          <p:nvPr/>
        </p:nvCxnSpPr>
        <p:spPr>
          <a:xfrm>
            <a:off x="929419" y="4106899"/>
            <a:ext cx="660427" cy="732434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円/楕円 19"/>
          <p:cNvSpPr/>
          <p:nvPr/>
        </p:nvSpPr>
        <p:spPr>
          <a:xfrm>
            <a:off x="1619672" y="1700808"/>
            <a:ext cx="288032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683568" y="3861048"/>
            <a:ext cx="288032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8024" y="6093296"/>
            <a:ext cx="3240360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原本</a:t>
            </a:r>
            <a:r>
              <a:rPr lang="ja-JP" altLang="en-US" dirty="0" smtClean="0"/>
              <a:t>は秋田</a:t>
            </a:r>
            <a:r>
              <a:rPr kumimoji="1" lang="ja-JP" altLang="en-US" dirty="0" smtClean="0"/>
              <a:t>県立博物館蔵写本</a:t>
            </a:r>
            <a:endParaRPr kumimoji="1" lang="ja-JP" altLang="en-US" dirty="0"/>
          </a:p>
        </p:txBody>
      </p:sp>
      <p:sp>
        <p:nvSpPr>
          <p:cNvPr id="14" name="テキスト ボックス 3"/>
          <p:cNvSpPr txBox="1">
            <a:spLocks noChangeArrowheads="1"/>
          </p:cNvSpPr>
          <p:nvPr/>
        </p:nvSpPr>
        <p:spPr bwMode="auto">
          <a:xfrm>
            <a:off x="395536" y="6093296"/>
            <a:ext cx="252028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000" dirty="0" smtClean="0"/>
              <a:t>「</a:t>
            </a:r>
            <a:r>
              <a:rPr lang="ja-JP" altLang="en-US" sz="2000" dirty="0"/>
              <a:t>月の出羽路」より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55776" y="609329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C00000"/>
                </a:solidFill>
              </a:rPr>
              <a:t>※</a:t>
            </a:r>
            <a:r>
              <a:rPr kumimoji="1" lang="ja-JP" altLang="en-US" sz="2000" b="1" dirty="0" smtClean="0">
                <a:solidFill>
                  <a:srgbClr val="C00000"/>
                </a:solidFill>
              </a:rPr>
              <a:t>三好による模写</a:t>
            </a:r>
            <a:endParaRPr kumimoji="1" lang="ja-JP" alt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20" grpId="0" animBg="1"/>
      <p:bldP spid="22" grpId="0" animBg="1"/>
      <p:bldP spid="11" grpId="0" animBg="1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contrast="5000"/>
          </a:blip>
          <a:srcRect/>
          <a:stretch>
            <a:fillRect/>
          </a:stretch>
        </p:blipFill>
        <p:spPr bwMode="auto">
          <a:xfrm>
            <a:off x="611560" y="2060848"/>
            <a:ext cx="3456384" cy="4176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正方形/長方形 3"/>
          <p:cNvSpPr/>
          <p:nvPr/>
        </p:nvSpPr>
        <p:spPr>
          <a:xfrm>
            <a:off x="323850" y="77788"/>
            <a:ext cx="864076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また真澄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は</a:t>
            </a:r>
            <a:r>
              <a:rPr lang="ja-JP" altLang="en-US" sz="3600" kern="0" dirty="0" smtClean="0">
                <a:ea typeface="ＭＳ Ｐゴシック" panose="020B0600070205080204" pitchFamily="50" charset="-128"/>
              </a:rPr>
              <a:t>、文章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に沿って風景を描いた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139952" y="1988840"/>
            <a:ext cx="5004048" cy="1077218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200" kern="0" dirty="0">
                <a:ea typeface="ＭＳ Ｐゴシック" panose="020B0600070205080204" pitchFamily="50" charset="-128"/>
              </a:rPr>
              <a:t>日記の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文を読みながら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、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200" kern="0" dirty="0">
                <a:ea typeface="ＭＳ Ｐゴシック" panose="020B0600070205080204" pitchFamily="50" charset="-128"/>
              </a:rPr>
              <a:t>　同時</a:t>
            </a:r>
            <a:r>
              <a:rPr lang="ja-JP" altLang="en-US" sz="3200" kern="0" dirty="0" smtClean="0">
                <a:ea typeface="ＭＳ Ｐゴシック" panose="020B0600070205080204" pitchFamily="50" charset="-128"/>
              </a:rPr>
              <a:t>に、絵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を目で追うと　　</a:t>
            </a:r>
            <a:r>
              <a:rPr lang="ja-JP" altLang="en-US" kern="0" dirty="0">
                <a:ea typeface="ＭＳ Ｐゴシック" panose="020B0600070205080204" pitchFamily="50" charset="-128"/>
              </a:rPr>
              <a:t>　</a:t>
            </a:r>
            <a:endParaRPr lang="en-US" altLang="ja-JP" sz="28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693920" y="5157192"/>
            <a:ext cx="430017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真澄の旅日記には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2400" kern="0" dirty="0">
                <a:ea typeface="ＭＳ Ｐゴシック" panose="020B0600070205080204" pitchFamily="50" charset="-128"/>
              </a:rPr>
              <a:t>　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動画機能もあった！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651500" y="6381750"/>
            <a:ext cx="2665413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sz="2000" kern="0" dirty="0">
                <a:ea typeface="ＭＳ Ｐゴシック" panose="020B0600070205080204" pitchFamily="50" charset="-128"/>
              </a:rPr>
              <a:t>※</a:t>
            </a:r>
            <a:r>
              <a:rPr lang="ja-JP" altLang="en-US" sz="2000" kern="0" dirty="0">
                <a:ea typeface="ＭＳ Ｐゴシック" panose="020B0600070205080204" pitchFamily="50" charset="-128"/>
              </a:rPr>
              <a:t>あくまで個人的見解</a:t>
            </a:r>
            <a:endParaRPr lang="en-US" altLang="ja-JP" kern="0" dirty="0"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1188" y="728663"/>
            <a:ext cx="8353425" cy="1200150"/>
          </a:xfrm>
          <a:prstGeom prst="rect">
            <a:avLst/>
          </a:prstGeom>
          <a:solidFill>
            <a:srgbClr val="FFFF66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その風景画の多くにも、絵の中の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　　各部分に番号を振り、解説を施している</a:t>
            </a:r>
            <a:endParaRPr lang="ja-JP" altLang="en-US" sz="3600" dirty="0"/>
          </a:p>
        </p:txBody>
      </p:sp>
      <p:sp>
        <p:nvSpPr>
          <p:cNvPr id="25611" name="テキスト ボックス 8"/>
          <p:cNvSpPr txBox="1">
            <a:spLocks noChangeArrowheads="1"/>
          </p:cNvSpPr>
          <p:nvPr/>
        </p:nvSpPr>
        <p:spPr bwMode="auto">
          <a:xfrm>
            <a:off x="281112" y="6364312"/>
            <a:ext cx="203228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「月の</a:t>
            </a:r>
            <a:r>
              <a:rPr lang="ja-JP" altLang="en-US" dirty="0" smtClean="0"/>
              <a:t>出羽路」</a:t>
            </a:r>
            <a:r>
              <a:rPr lang="ja-JP" altLang="en-US" dirty="0"/>
              <a:t>より</a:t>
            </a:r>
          </a:p>
        </p:txBody>
      </p:sp>
      <p:sp>
        <p:nvSpPr>
          <p:cNvPr id="11" name="円/楕円 10"/>
          <p:cNvSpPr/>
          <p:nvPr/>
        </p:nvSpPr>
        <p:spPr>
          <a:xfrm>
            <a:off x="2843808" y="4509120"/>
            <a:ext cx="288032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1691680" y="4509120"/>
            <a:ext cx="288032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4139952" y="3068960"/>
            <a:ext cx="5004048" cy="2134111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200" kern="0" dirty="0">
                <a:ea typeface="ＭＳ Ｐゴシック" panose="020B0600070205080204" pitchFamily="50" charset="-128"/>
              </a:rPr>
              <a:t>　</a:t>
            </a:r>
            <a:r>
              <a:rPr lang="ja-JP" altLang="en-US" kern="0" dirty="0">
                <a:ea typeface="ＭＳ Ｐゴシック" panose="020B0600070205080204" pitchFamily="50" charset="-128"/>
              </a:rPr>
              <a:t>　</a:t>
            </a:r>
            <a:r>
              <a:rPr lang="ja-JP" altLang="en-US" sz="700" kern="0" dirty="0">
                <a:ea typeface="ＭＳ Ｐゴシック" panose="020B0600070205080204" pitchFamily="50" charset="-128"/>
              </a:rPr>
              <a:t>　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読者は歩く真澄と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200" kern="0" dirty="0">
                <a:ea typeface="ＭＳ Ｐゴシック" panose="020B0600070205080204" pitchFamily="50" charset="-128"/>
              </a:rPr>
              <a:t>　　　一体になって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200" kern="0" dirty="0">
                <a:ea typeface="ＭＳ Ｐゴシック" panose="020B0600070205080204" pitchFamily="50" charset="-128"/>
              </a:rPr>
              <a:t>　　　　変化する景色を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200" kern="0" dirty="0">
                <a:ea typeface="ＭＳ Ｐゴシック" panose="020B0600070205080204" pitchFamily="50" charset="-128"/>
              </a:rPr>
              <a:t>　　　　　</a:t>
            </a:r>
            <a:r>
              <a:rPr lang="ja-JP" altLang="en-US" sz="2000" kern="0" dirty="0">
                <a:ea typeface="ＭＳ Ｐゴシック" panose="020B0600070205080204" pitchFamily="50" charset="-128"/>
              </a:rPr>
              <a:t>　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見ていくことになる</a:t>
            </a:r>
            <a:endParaRPr lang="en-US" altLang="ja-JP" sz="2800" kern="0" dirty="0">
              <a:ea typeface="ＭＳ Ｐゴシック" panose="020B060007020508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921000" y="2132856"/>
            <a:ext cx="858912" cy="17281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1879600" y="2132856"/>
            <a:ext cx="1036216" cy="17281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>
            <a:off x="3131839" y="2420888"/>
            <a:ext cx="792089" cy="2160239"/>
          </a:xfrm>
          <a:custGeom>
            <a:avLst/>
            <a:gdLst>
              <a:gd name="connsiteX0" fmla="*/ 0 w 584616"/>
              <a:gd name="connsiteY0" fmla="*/ 2563318 h 2563318"/>
              <a:gd name="connsiteX1" fmla="*/ 434714 w 584616"/>
              <a:gd name="connsiteY1" fmla="*/ 2248525 h 2563318"/>
              <a:gd name="connsiteX2" fmla="*/ 554636 w 584616"/>
              <a:gd name="connsiteY2" fmla="*/ 1424066 h 2563318"/>
              <a:gd name="connsiteX3" fmla="*/ 584616 w 584616"/>
              <a:gd name="connsiteY3" fmla="*/ 554636 h 2563318"/>
              <a:gd name="connsiteX4" fmla="*/ 554636 w 584616"/>
              <a:gd name="connsiteY4" fmla="*/ 209863 h 2563318"/>
              <a:gd name="connsiteX5" fmla="*/ 464695 w 584616"/>
              <a:gd name="connsiteY5" fmla="*/ 0 h 2563318"/>
              <a:gd name="connsiteX6" fmla="*/ 464695 w 584616"/>
              <a:gd name="connsiteY6" fmla="*/ 0 h 256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616" h="2563318">
                <a:moveTo>
                  <a:pt x="0" y="2563318"/>
                </a:moveTo>
                <a:cubicBezTo>
                  <a:pt x="171137" y="2500859"/>
                  <a:pt x="342275" y="2438400"/>
                  <a:pt x="434714" y="2248525"/>
                </a:cubicBezTo>
                <a:cubicBezTo>
                  <a:pt x="527153" y="2058650"/>
                  <a:pt x="529652" y="1706381"/>
                  <a:pt x="554636" y="1424066"/>
                </a:cubicBezTo>
                <a:cubicBezTo>
                  <a:pt x="579620" y="1141751"/>
                  <a:pt x="584616" y="757003"/>
                  <a:pt x="584616" y="554636"/>
                </a:cubicBezTo>
                <a:cubicBezTo>
                  <a:pt x="584616" y="352269"/>
                  <a:pt x="574623" y="302302"/>
                  <a:pt x="554636" y="209863"/>
                </a:cubicBezTo>
                <a:cubicBezTo>
                  <a:pt x="534649" y="117424"/>
                  <a:pt x="464695" y="0"/>
                  <a:pt x="464695" y="0"/>
                </a:cubicBezTo>
                <a:lnTo>
                  <a:pt x="464695" y="0"/>
                </a:lnTo>
              </a:path>
            </a:pathLst>
          </a:cu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C00000"/>
              </a:solidFill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3491880" y="2204864"/>
            <a:ext cx="288032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2699792" y="2132856"/>
            <a:ext cx="229675" cy="2378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77120" y="6364312"/>
            <a:ext cx="2207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C00000"/>
                </a:solidFill>
              </a:rPr>
              <a:t>※</a:t>
            </a:r>
            <a:r>
              <a:rPr kumimoji="1" lang="ja-JP" altLang="en-US" sz="2000" b="1" dirty="0" smtClean="0">
                <a:solidFill>
                  <a:srgbClr val="C00000"/>
                </a:solidFill>
              </a:rPr>
              <a:t>三好による模写</a:t>
            </a:r>
            <a:endParaRPr kumimoji="1" lang="ja-JP" altLang="en-US" sz="2000" b="1" dirty="0">
              <a:solidFill>
                <a:srgbClr val="C00000"/>
              </a:solidFill>
            </a:endParaRPr>
          </a:p>
        </p:txBody>
      </p:sp>
      <p:sp>
        <p:nvSpPr>
          <p:cNvPr id="17" name="フリーフォーム 16"/>
          <p:cNvSpPr/>
          <p:nvPr/>
        </p:nvSpPr>
        <p:spPr>
          <a:xfrm>
            <a:off x="1979713" y="2348880"/>
            <a:ext cx="864095" cy="2304256"/>
          </a:xfrm>
          <a:custGeom>
            <a:avLst/>
            <a:gdLst>
              <a:gd name="connsiteX0" fmla="*/ 0 w 1094281"/>
              <a:gd name="connsiteY0" fmla="*/ 2495862 h 2495862"/>
              <a:gd name="connsiteX1" fmla="*/ 884419 w 1094281"/>
              <a:gd name="connsiteY1" fmla="*/ 2046157 h 2495862"/>
              <a:gd name="connsiteX2" fmla="*/ 1064301 w 1094281"/>
              <a:gd name="connsiteY2" fmla="*/ 861934 h 2495862"/>
              <a:gd name="connsiteX3" fmla="*/ 1064301 w 1094281"/>
              <a:gd name="connsiteY3" fmla="*/ 142406 h 2495862"/>
              <a:gd name="connsiteX4" fmla="*/ 1004341 w 1094281"/>
              <a:gd name="connsiteY4" fmla="*/ 7495 h 2495862"/>
              <a:gd name="connsiteX5" fmla="*/ 1004341 w 1094281"/>
              <a:gd name="connsiteY5" fmla="*/ 7495 h 249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4281" h="2495862">
                <a:moveTo>
                  <a:pt x="0" y="2495862"/>
                </a:moveTo>
                <a:cubicBezTo>
                  <a:pt x="353518" y="2407170"/>
                  <a:pt x="707036" y="2318478"/>
                  <a:pt x="884419" y="2046157"/>
                </a:cubicBezTo>
                <a:cubicBezTo>
                  <a:pt x="1061803" y="1773836"/>
                  <a:pt x="1034321" y="1179226"/>
                  <a:pt x="1064301" y="861934"/>
                </a:cubicBezTo>
                <a:cubicBezTo>
                  <a:pt x="1094281" y="544642"/>
                  <a:pt x="1074294" y="284812"/>
                  <a:pt x="1064301" y="142406"/>
                </a:cubicBezTo>
                <a:cubicBezTo>
                  <a:pt x="1054308" y="0"/>
                  <a:pt x="1004341" y="7495"/>
                  <a:pt x="1004341" y="7495"/>
                </a:cubicBezTo>
                <a:lnTo>
                  <a:pt x="1004341" y="7495"/>
                </a:lnTo>
              </a:path>
            </a:pathLst>
          </a:cu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25611" grpId="0" animBg="1"/>
      <p:bldP spid="11" grpId="0" animBg="1"/>
      <p:bldP spid="12" grpId="0" animBg="1"/>
      <p:bldP spid="19" grpId="0" animBg="1"/>
      <p:bldP spid="15" grpId="0" animBg="1"/>
      <p:bldP spid="16" grpId="0" animBg="1"/>
      <p:bldP spid="13" grpId="0" animBg="1"/>
      <p:bldP spid="18" grpId="0" animBg="1"/>
      <p:bldP spid="20" grpId="0" animBg="1"/>
      <p:bldP spid="22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95288" y="260350"/>
            <a:ext cx="7848600" cy="706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このように、様々な工夫をしながら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23528" y="1196752"/>
            <a:ext cx="8569325" cy="132238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情報や考えを、他者に目に見える形で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　　　　　　わかりやすく示すこと</a:t>
            </a:r>
            <a:r>
              <a:rPr lang="ja-JP" altLang="en-US" sz="3200" kern="0" dirty="0">
                <a:ea typeface="ＭＳ Ｐゴシック" panose="020B0600070205080204" pitchFamily="50" charset="-128"/>
              </a:rPr>
              <a:t>（大辞林）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267744" y="2564904"/>
            <a:ext cx="6660257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を、生涯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をかけて追求した真澄は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547664" y="4365104"/>
            <a:ext cx="5976664" cy="769441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glow rad="139700">
              <a:srgbClr val="FF0000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ea typeface="ＭＳ Ｐゴシック" panose="020B0600070205080204" pitchFamily="50" charset="-128"/>
              </a:rPr>
              <a:t>　プレゼンのパイオニア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635896" y="5301208"/>
            <a:ext cx="5256213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200" kern="0" dirty="0">
                <a:ea typeface="ＭＳ Ｐゴシック" panose="020B0600070205080204" pitchFamily="50" charset="-128"/>
              </a:rPr>
              <a:t>と呼べるのではないだろうか</a:t>
            </a:r>
            <a:endParaRPr lang="en-US" altLang="ja-JP" sz="2800" kern="0" dirty="0"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83568" y="3429000"/>
            <a:ext cx="7632848" cy="646331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そのような意味で、プレゼンターであり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/>
            </a:extLst>
          </p:cNvPr>
          <p:cNvSpPr/>
          <p:nvPr/>
        </p:nvSpPr>
        <p:spPr>
          <a:xfrm>
            <a:off x="0" y="1412776"/>
            <a:ext cx="9144000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8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555776" y="2996952"/>
            <a:ext cx="4248150" cy="719138"/>
          </a:xfrm>
          <a:prstGeom prst="rect">
            <a:avLst/>
          </a:prstGeom>
          <a:solidFill>
            <a:schemeClr val="accent3"/>
          </a:solidFill>
          <a:ln w="57150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indent="449263">
              <a:defRPr/>
            </a:pPr>
            <a:r>
              <a:rPr lang="ja-JP" alt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　関心と共感</a:t>
            </a:r>
            <a:endParaRPr lang="ja-JP" altLang="en-US" sz="8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67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260350"/>
            <a:ext cx="12573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横巻き 10">
            <a:extLst>
              <a:ext uri="{FF2B5EF4-FFF2-40B4-BE49-F238E27FC236}"/>
            </a:extLst>
          </p:cNvPr>
          <p:cNvSpPr/>
          <p:nvPr/>
        </p:nvSpPr>
        <p:spPr>
          <a:xfrm>
            <a:off x="2339975" y="188913"/>
            <a:ext cx="4752975" cy="1079500"/>
          </a:xfrm>
          <a:prstGeom prst="horizontalScroll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3600" kern="0" dirty="0">
                <a:solidFill>
                  <a:schemeClr val="tx2"/>
                </a:solidFill>
              </a:rPr>
              <a:t>　</a:t>
            </a:r>
            <a:r>
              <a:rPr lang="ja-JP" altLang="en-US" sz="4000" kern="0" dirty="0">
                <a:solidFill>
                  <a:schemeClr val="tx2"/>
                </a:solidFill>
              </a:rPr>
              <a:t>今回のキーワード</a:t>
            </a:r>
            <a:endParaRPr lang="ja-JP" altLang="en-US" sz="3600" kern="0" dirty="0">
              <a:solidFill>
                <a:schemeClr val="tx2"/>
              </a:solidFill>
            </a:endParaRPr>
          </a:p>
        </p:txBody>
      </p:sp>
      <p:sp>
        <p:nvSpPr>
          <p:cNvPr id="16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555776" y="1916832"/>
            <a:ext cx="4248150" cy="719138"/>
          </a:xfrm>
          <a:prstGeom prst="rect">
            <a:avLst/>
          </a:prstGeom>
          <a:solidFill>
            <a:schemeClr val="accent3"/>
          </a:solidFill>
          <a:ln w="57150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ja-JP" alt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　　字幕スライド</a:t>
            </a:r>
          </a:p>
        </p:txBody>
      </p:sp>
      <p:sp>
        <p:nvSpPr>
          <p:cNvPr id="9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555776" y="4077072"/>
            <a:ext cx="4248150" cy="719138"/>
          </a:xfrm>
          <a:prstGeom prst="rect">
            <a:avLst/>
          </a:prstGeom>
          <a:solidFill>
            <a:schemeClr val="accent3"/>
          </a:solidFill>
          <a:ln w="57150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indent="360363">
              <a:defRPr/>
            </a:pPr>
            <a:r>
              <a:rPr lang="ja-JP" alt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　シークエンス</a:t>
            </a:r>
          </a:p>
        </p:txBody>
      </p:sp>
      <p:sp>
        <p:nvSpPr>
          <p:cNvPr id="12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555776" y="5157192"/>
            <a:ext cx="4248150" cy="719138"/>
          </a:xfrm>
          <a:prstGeom prst="rect">
            <a:avLst/>
          </a:prstGeom>
          <a:solidFill>
            <a:schemeClr val="accent3"/>
          </a:solidFill>
          <a:ln w="57150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indent="179388" algn="ctr">
              <a:defRPr/>
            </a:pPr>
            <a:r>
              <a:rPr lang="ja-JP" altLang="en-US" sz="4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旅の学び</a:t>
            </a:r>
            <a:endParaRPr lang="ja-JP" altLang="en-US" sz="4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9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矢印コネクタ 8">
            <a:extLst>
              <a:ext uri="{FF2B5EF4-FFF2-40B4-BE49-F238E27FC236}"/>
            </a:extLst>
          </p:cNvPr>
          <p:cNvCxnSpPr/>
          <p:nvPr/>
        </p:nvCxnSpPr>
        <p:spPr>
          <a:xfrm>
            <a:off x="4643438" y="1628775"/>
            <a:ext cx="0" cy="107950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/>
            </a:extLst>
          </p:cNvPr>
          <p:cNvSpPr txBox="1"/>
          <p:nvPr/>
        </p:nvSpPr>
        <p:spPr>
          <a:xfrm>
            <a:off x="2555776" y="188640"/>
            <a:ext cx="4248472" cy="58477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200" dirty="0">
                <a:ea typeface="ＭＳ Ｐゴシック" pitchFamily="50" charset="-128"/>
              </a:rPr>
              <a:t>今回のお話しの流れ図</a:t>
            </a:r>
          </a:p>
        </p:txBody>
      </p:sp>
      <p:sp>
        <p:nvSpPr>
          <p:cNvPr id="29702" name="テキスト ボックス 4"/>
          <p:cNvSpPr txBox="1">
            <a:spLocks noChangeArrowheads="1"/>
          </p:cNvSpPr>
          <p:nvPr/>
        </p:nvSpPr>
        <p:spPr bwMode="auto">
          <a:xfrm>
            <a:off x="1692275" y="1052513"/>
            <a:ext cx="5976069" cy="5842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3200" dirty="0"/>
              <a:t>　</a:t>
            </a:r>
            <a:r>
              <a:rPr lang="ja-JP" altLang="en-US" sz="3200" dirty="0" smtClean="0"/>
              <a:t>プレゼンテ</a:t>
            </a:r>
            <a:r>
              <a:rPr lang="en-US" altLang="ja-JP" sz="3200" dirty="0" smtClean="0"/>
              <a:t>―</a:t>
            </a:r>
            <a:r>
              <a:rPr lang="ja-JP" altLang="en-US" sz="3200" dirty="0" smtClean="0"/>
              <a:t>ションの</a:t>
            </a:r>
            <a:r>
              <a:rPr lang="ja-JP" altLang="en-US" sz="3200" dirty="0"/>
              <a:t>基礎知識</a:t>
            </a:r>
          </a:p>
        </p:txBody>
      </p:sp>
      <p:cxnSp>
        <p:nvCxnSpPr>
          <p:cNvPr id="13" name="直線矢印コネクタ 12">
            <a:extLst>
              <a:ext uri="{FF2B5EF4-FFF2-40B4-BE49-F238E27FC236}"/>
            </a:extLst>
          </p:cNvPr>
          <p:cNvCxnSpPr>
            <a:endCxn id="29716" idx="0"/>
          </p:cNvCxnSpPr>
          <p:nvPr/>
        </p:nvCxnSpPr>
        <p:spPr>
          <a:xfrm>
            <a:off x="4643438" y="3213100"/>
            <a:ext cx="36872" cy="79216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10" name="テキスト ボックス 20"/>
          <p:cNvSpPr txBox="1">
            <a:spLocks noChangeArrowheads="1"/>
          </p:cNvSpPr>
          <p:nvPr/>
        </p:nvSpPr>
        <p:spPr bwMode="auto">
          <a:xfrm>
            <a:off x="2700338" y="5157788"/>
            <a:ext cx="3744912" cy="584775"/>
          </a:xfrm>
          <a:prstGeom prst="rect">
            <a:avLst/>
          </a:prstGeom>
          <a:solidFill>
            <a:srgbClr val="CBF3FD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sz="3200" dirty="0" smtClean="0"/>
              <a:t>作文について考える</a:t>
            </a:r>
            <a:endParaRPr lang="ja-JP" altLang="en-US" sz="3200" dirty="0"/>
          </a:p>
        </p:txBody>
      </p:sp>
      <p:cxnSp>
        <p:nvCxnSpPr>
          <p:cNvPr id="22" name="直線矢印コネクタ 21">
            <a:extLst>
              <a:ext uri="{FF2B5EF4-FFF2-40B4-BE49-F238E27FC236}"/>
            </a:extLst>
          </p:cNvPr>
          <p:cNvCxnSpPr/>
          <p:nvPr/>
        </p:nvCxnSpPr>
        <p:spPr>
          <a:xfrm>
            <a:off x="4643438" y="4508500"/>
            <a:ext cx="0" cy="64928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5" name="テキスト ボックス 2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700338" y="5949950"/>
            <a:ext cx="3743325" cy="585788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200" dirty="0">
                <a:ea typeface="ＭＳ Ｐゴシック" pitchFamily="50" charset="-128"/>
              </a:rPr>
              <a:t>学びについての考え</a:t>
            </a:r>
          </a:p>
        </p:txBody>
      </p:sp>
      <p:sp>
        <p:nvSpPr>
          <p:cNvPr id="19" name="テキスト ボックス 18">
            <a:extLst>
              <a:ext uri="{FF2B5EF4-FFF2-40B4-BE49-F238E27FC236}"/>
            </a:extLst>
          </p:cNvPr>
          <p:cNvSpPr txBox="1"/>
          <p:nvPr/>
        </p:nvSpPr>
        <p:spPr>
          <a:xfrm>
            <a:off x="1691680" y="1844824"/>
            <a:ext cx="5976664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dash"/>
          </a:ln>
          <a:effectLst/>
        </p:spPr>
        <p:txBody>
          <a:bodyPr wrap="square">
            <a:spAutoFit/>
          </a:bodyPr>
          <a:lstStyle/>
          <a:p>
            <a:pPr indent="90488" eaLnBrk="1" hangingPunct="1">
              <a:defRPr/>
            </a:pPr>
            <a:r>
              <a:rPr lang="ja-JP" altLang="en-US" sz="3200" dirty="0" smtClean="0">
                <a:ea typeface="ＭＳ Ｐゴシック" pitchFamily="50" charset="-128"/>
              </a:rPr>
              <a:t>　　プレゼンテーションの実例</a:t>
            </a:r>
            <a:endParaRPr lang="ja-JP" altLang="en-US" sz="3200" dirty="0">
              <a:ea typeface="ＭＳ Ｐゴシック" pitchFamily="50" charset="-128"/>
            </a:endParaRPr>
          </a:p>
        </p:txBody>
      </p:sp>
      <p:sp>
        <p:nvSpPr>
          <p:cNvPr id="29716" name="テキスト ボックス 9"/>
          <p:cNvSpPr txBox="1">
            <a:spLocks noChangeArrowheads="1"/>
          </p:cNvSpPr>
          <p:nvPr/>
        </p:nvSpPr>
        <p:spPr bwMode="auto">
          <a:xfrm>
            <a:off x="1692275" y="4005263"/>
            <a:ext cx="5976069" cy="584775"/>
          </a:xfrm>
          <a:prstGeom prst="rect">
            <a:avLst/>
          </a:prstGeom>
          <a:solidFill>
            <a:srgbClr val="CCCC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3200" dirty="0"/>
              <a:t>　</a:t>
            </a:r>
            <a:r>
              <a:rPr lang="ja-JP" altLang="en-US" sz="3200" dirty="0" smtClean="0"/>
              <a:t>学習としてのプレゼンテーション</a:t>
            </a:r>
            <a:endParaRPr lang="ja-JP" altLang="en-US" sz="3200" dirty="0"/>
          </a:p>
        </p:txBody>
      </p:sp>
      <p:sp>
        <p:nvSpPr>
          <p:cNvPr id="14" name="円/楕円 13">
            <a:extLst>
              <a:ext uri="{FF2B5EF4-FFF2-40B4-BE49-F238E27FC236}"/>
            </a:extLst>
          </p:cNvPr>
          <p:cNvSpPr/>
          <p:nvPr/>
        </p:nvSpPr>
        <p:spPr>
          <a:xfrm>
            <a:off x="3563888" y="3356992"/>
            <a:ext cx="2088232" cy="43204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b="1" dirty="0" smtClean="0">
                <a:solidFill>
                  <a:schemeClr val="accent4"/>
                </a:solidFill>
              </a:rPr>
              <a:t>字幕スライド</a:t>
            </a:r>
            <a:endParaRPr lang="ja-JP" altLang="en-US" b="1" dirty="0">
              <a:solidFill>
                <a:schemeClr val="accent4"/>
              </a:solidFill>
            </a:endParaRPr>
          </a:p>
        </p:txBody>
      </p:sp>
      <p:sp>
        <p:nvSpPr>
          <p:cNvPr id="16" name="円/楕円 15">
            <a:extLst>
              <a:ext uri="{FF2B5EF4-FFF2-40B4-BE49-F238E27FC236}"/>
            </a:extLst>
          </p:cNvPr>
          <p:cNvSpPr/>
          <p:nvPr/>
        </p:nvSpPr>
        <p:spPr>
          <a:xfrm>
            <a:off x="6948264" y="1844824"/>
            <a:ext cx="1692696" cy="576064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b="1" dirty="0" smtClean="0">
                <a:solidFill>
                  <a:schemeClr val="accent4"/>
                </a:solidFill>
              </a:rPr>
              <a:t>菅江真澄</a:t>
            </a:r>
            <a:endParaRPr lang="en-US" altLang="ja-JP" b="1" dirty="0" smtClean="0">
              <a:solidFill>
                <a:schemeClr val="accent4"/>
              </a:solidFill>
            </a:endParaRPr>
          </a:p>
          <a:p>
            <a:pPr>
              <a:defRPr/>
            </a:pPr>
            <a:r>
              <a:rPr lang="ja-JP" altLang="en-US" b="1" dirty="0" smtClean="0">
                <a:solidFill>
                  <a:schemeClr val="accent4"/>
                </a:solidFill>
              </a:rPr>
              <a:t>　　の紹介</a:t>
            </a:r>
            <a:endParaRPr lang="ja-JP" altLang="en-US" b="1" dirty="0">
              <a:solidFill>
                <a:schemeClr val="accent4"/>
              </a:solidFill>
            </a:endParaRPr>
          </a:p>
        </p:txBody>
      </p:sp>
      <p:sp>
        <p:nvSpPr>
          <p:cNvPr id="29723" name="テキスト ボックス 9"/>
          <p:cNvSpPr txBox="1">
            <a:spLocks noChangeArrowheads="1"/>
          </p:cNvSpPr>
          <p:nvPr/>
        </p:nvSpPr>
        <p:spPr bwMode="auto">
          <a:xfrm>
            <a:off x="1619250" y="2708275"/>
            <a:ext cx="6049094" cy="58477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ja-JP" altLang="en-US" sz="3200" dirty="0" smtClean="0"/>
              <a:t>自分のプレゼンテーションの手法</a:t>
            </a:r>
            <a:endParaRPr lang="ja-JP" altLang="en-US" sz="3200" dirty="0"/>
          </a:p>
        </p:txBody>
      </p:sp>
      <p:sp>
        <p:nvSpPr>
          <p:cNvPr id="17" name="円/楕円 16">
            <a:extLst>
              <a:ext uri="{FF2B5EF4-FFF2-40B4-BE49-F238E27FC236}"/>
            </a:extLst>
          </p:cNvPr>
          <p:cNvSpPr/>
          <p:nvPr/>
        </p:nvSpPr>
        <p:spPr>
          <a:xfrm>
            <a:off x="1835696" y="4653136"/>
            <a:ext cx="2880320" cy="43204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b="1" dirty="0" smtClean="0">
                <a:solidFill>
                  <a:schemeClr val="accent4"/>
                </a:solidFill>
              </a:rPr>
              <a:t>関心と共感</a:t>
            </a:r>
            <a:endParaRPr lang="ja-JP" altLang="en-US" b="1" dirty="0">
              <a:solidFill>
                <a:schemeClr val="accent4"/>
              </a:solidFill>
            </a:endParaRPr>
          </a:p>
        </p:txBody>
      </p:sp>
      <p:sp>
        <p:nvSpPr>
          <p:cNvPr id="18" name="円/楕円 17">
            <a:extLst>
              <a:ext uri="{FF2B5EF4-FFF2-40B4-BE49-F238E27FC236}"/>
            </a:extLst>
          </p:cNvPr>
          <p:cNvSpPr/>
          <p:nvPr/>
        </p:nvSpPr>
        <p:spPr>
          <a:xfrm>
            <a:off x="4932040" y="4653136"/>
            <a:ext cx="2304256" cy="43204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b="1" dirty="0" smtClean="0">
                <a:solidFill>
                  <a:schemeClr val="accent4"/>
                </a:solidFill>
              </a:rPr>
              <a:t>シークエンス</a:t>
            </a:r>
            <a:endParaRPr lang="ja-JP" altLang="en-US" b="1" dirty="0">
              <a:solidFill>
                <a:schemeClr val="accent4"/>
              </a:solidFill>
            </a:endParaRPr>
          </a:p>
        </p:txBody>
      </p:sp>
      <p:sp>
        <p:nvSpPr>
          <p:cNvPr id="20" name="円/楕円 19">
            <a:extLst>
              <a:ext uri="{FF2B5EF4-FFF2-40B4-BE49-F238E27FC236}"/>
            </a:extLst>
          </p:cNvPr>
          <p:cNvSpPr/>
          <p:nvPr/>
        </p:nvSpPr>
        <p:spPr>
          <a:xfrm>
            <a:off x="6300192" y="6021288"/>
            <a:ext cx="2304256" cy="43204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b="1" dirty="0" smtClean="0">
                <a:solidFill>
                  <a:schemeClr val="accent4"/>
                </a:solidFill>
              </a:rPr>
              <a:t>旅の学び</a:t>
            </a:r>
            <a:endParaRPr lang="ja-JP" altLang="en-US" b="1" dirty="0">
              <a:solidFill>
                <a:schemeClr val="accent4"/>
              </a:solidFill>
            </a:endParaRPr>
          </a:p>
        </p:txBody>
      </p:sp>
      <p:sp>
        <p:nvSpPr>
          <p:cNvPr id="21" name="円/楕円 20">
            <a:extLst>
              <a:ext uri="{FF2B5EF4-FFF2-40B4-BE49-F238E27FC236}"/>
            </a:extLst>
          </p:cNvPr>
          <p:cNvSpPr/>
          <p:nvPr/>
        </p:nvSpPr>
        <p:spPr>
          <a:xfrm>
            <a:off x="6372200" y="5229200"/>
            <a:ext cx="2304256" cy="43204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b="1" dirty="0" smtClean="0">
                <a:solidFill>
                  <a:schemeClr val="accent4"/>
                </a:solidFill>
              </a:rPr>
              <a:t>つたえる作文</a:t>
            </a:r>
            <a:endParaRPr lang="ja-JP" altLang="en-US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animBg="1"/>
      <p:bldP spid="29710" grpId="0" animBg="1"/>
      <p:bldP spid="9245" grpId="0" animBg="1"/>
      <p:bldP spid="19" grpId="0" animBg="1"/>
      <p:bldP spid="29716" grpId="0" animBg="1"/>
      <p:bldP spid="14" grpId="0" animBg="1"/>
      <p:bldP spid="16" grpId="0" animBg="1"/>
      <p:bldP spid="29723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83568" y="2492896"/>
            <a:ext cx="7704856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4800" dirty="0"/>
              <a:t>　プレゼンテーション</a:t>
            </a:r>
            <a:endParaRPr lang="en-US" altLang="ja-JP" sz="4800" dirty="0"/>
          </a:p>
          <a:p>
            <a:pPr>
              <a:defRPr/>
            </a:pPr>
            <a:r>
              <a:rPr lang="ja-JP" altLang="en-US" sz="4800" dirty="0"/>
              <a:t>　　　　　　　　について考える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テキスト ボックス 1"/>
          <p:cNvSpPr txBox="1">
            <a:spLocks noChangeArrowheads="1"/>
          </p:cNvSpPr>
          <p:nvPr/>
        </p:nvSpPr>
        <p:spPr bwMode="auto">
          <a:xfrm>
            <a:off x="683568" y="260648"/>
            <a:ext cx="7920111" cy="769441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400" dirty="0" smtClean="0"/>
              <a:t>　自分自身のプレゼンについて</a:t>
            </a:r>
            <a:endParaRPr lang="ja-JP" altLang="en-US" sz="4400" dirty="0"/>
          </a:p>
        </p:txBody>
      </p:sp>
      <p:sp>
        <p:nvSpPr>
          <p:cNvPr id="31747" name="テキスト ボックス 2"/>
          <p:cNvSpPr txBox="1">
            <a:spLocks noChangeArrowheads="1"/>
          </p:cNvSpPr>
          <p:nvPr/>
        </p:nvSpPr>
        <p:spPr bwMode="auto">
          <a:xfrm>
            <a:off x="467544" y="5229200"/>
            <a:ext cx="8351961" cy="1200329"/>
          </a:xfrm>
          <a:prstGeom prst="rect">
            <a:avLst/>
          </a:prstGeom>
          <a:solidFill>
            <a:srgbClr val="FFFF37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自分</a:t>
            </a:r>
            <a:r>
              <a:rPr lang="ja-JP" altLang="en-US" sz="3600" dirty="0"/>
              <a:t>のプレゼンの</a:t>
            </a:r>
            <a:r>
              <a:rPr lang="ja-JP" altLang="en-US" sz="3600" dirty="0" smtClean="0"/>
              <a:t>型といえるようなものを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少しずつ作り上げて</a:t>
            </a:r>
            <a:r>
              <a:rPr lang="ja-JP" altLang="en-US" sz="3600" dirty="0"/>
              <a:t>きた</a:t>
            </a:r>
          </a:p>
        </p:txBody>
      </p:sp>
      <p:sp>
        <p:nvSpPr>
          <p:cNvPr id="5" name="テキスト ボックス 2"/>
          <p:cNvSpPr txBox="1">
            <a:spLocks noChangeArrowheads="1"/>
          </p:cNvSpPr>
          <p:nvPr/>
        </p:nvSpPr>
        <p:spPr bwMode="auto">
          <a:xfrm>
            <a:off x="395536" y="1079292"/>
            <a:ext cx="856895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　不特定多数の聴き手を対象にした</a:t>
            </a:r>
            <a:endParaRPr lang="en-US" altLang="ja-JP" sz="3600" dirty="0" smtClean="0"/>
          </a:p>
          <a:p>
            <a:r>
              <a:rPr lang="ja-JP" altLang="en-US" sz="3600" dirty="0" smtClean="0"/>
              <a:t>　　「発表・報告」という意味でのプレゼンを　　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研修会や学習会などで、続けてきた</a:t>
            </a:r>
            <a:endParaRPr lang="ja-JP" altLang="en-US" sz="3600" dirty="0"/>
          </a:p>
        </p:txBody>
      </p:sp>
      <p:sp>
        <p:nvSpPr>
          <p:cNvPr id="6" name="テキスト ボックス 2"/>
          <p:cNvSpPr txBox="1">
            <a:spLocks noChangeArrowheads="1"/>
          </p:cNvSpPr>
          <p:nvPr/>
        </p:nvSpPr>
        <p:spPr bwMode="auto">
          <a:xfrm>
            <a:off x="251520" y="2924944"/>
            <a:ext cx="8640960" cy="1918667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3800" dirty="0" smtClean="0"/>
              <a:t>　プレゼンは、時代とともに</a:t>
            </a:r>
            <a:endParaRPr lang="en-US" altLang="ja-JP" sz="3800" dirty="0" smtClean="0"/>
          </a:p>
          <a:p>
            <a:r>
              <a:rPr lang="ja-JP" altLang="en-US" sz="3800" dirty="0" smtClean="0"/>
              <a:t>　　　　</a:t>
            </a:r>
            <a:r>
              <a:rPr lang="en-US" altLang="ja-JP" sz="3800" dirty="0" smtClean="0"/>
              <a:t>PC</a:t>
            </a:r>
            <a:r>
              <a:rPr lang="ja-JP" altLang="en-US" sz="3800" dirty="0" smtClean="0"/>
              <a:t>に装備されたソフトを</a:t>
            </a:r>
            <a:endParaRPr lang="en-US" altLang="ja-JP" sz="3800" dirty="0" smtClean="0"/>
          </a:p>
          <a:p>
            <a:r>
              <a:rPr lang="ja-JP" altLang="en-US" sz="3800" dirty="0" smtClean="0"/>
              <a:t>　　　　　　　　使ったものになっていったが</a:t>
            </a:r>
            <a:endParaRPr lang="en-US" altLang="ja-JP" sz="38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5536" y="465313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そのなかで</a:t>
            </a:r>
            <a:endParaRPr kumimoji="1"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/>
      <p:bldP spid="5" grpId="0"/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51520" y="2636912"/>
            <a:ext cx="8712968" cy="2585323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 smtClean="0"/>
              <a:t>プレゼンをうまく行うための工夫が、</a:t>
            </a:r>
            <a:endParaRPr lang="en-US" altLang="ja-JP" sz="3600" dirty="0" smtClean="0"/>
          </a:p>
          <a:p>
            <a:pPr>
              <a:defRPr/>
            </a:pPr>
            <a:r>
              <a:rPr lang="ja-JP" altLang="en-US" sz="3600" dirty="0" smtClean="0"/>
              <a:t>　　</a:t>
            </a:r>
            <a:r>
              <a:rPr lang="ja-JP" altLang="en-US" sz="5400" dirty="0" smtClean="0"/>
              <a:t>　　</a:t>
            </a:r>
            <a:endParaRPr lang="en-US" altLang="ja-JP" sz="3600" dirty="0" smtClean="0"/>
          </a:p>
          <a:p>
            <a:pPr>
              <a:defRPr/>
            </a:pPr>
            <a:r>
              <a:rPr lang="ja-JP" altLang="en-US" sz="3600" dirty="0" smtClean="0"/>
              <a:t>　　　　　援助したり、影響を与えている</a:t>
            </a:r>
            <a:endParaRPr lang="en-US" altLang="ja-JP" sz="3600" dirty="0" smtClean="0"/>
          </a:p>
          <a:p>
            <a:pPr>
              <a:defRPr/>
            </a:pPr>
            <a:r>
              <a:rPr lang="ja-JP" altLang="en-US" sz="3600" dirty="0" smtClean="0"/>
              <a:t>　　　　　　　　　　　　　　　と感じるようになった</a:t>
            </a:r>
            <a:endParaRPr lang="ja-JP" altLang="en-US" sz="3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260648"/>
            <a:ext cx="5400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 smtClean="0"/>
              <a:t>自分なりのプレゼンの型は</a:t>
            </a:r>
            <a:endParaRPr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91680" y="980728"/>
            <a:ext cx="5616624" cy="769441"/>
          </a:xfrm>
          <a:prstGeom prst="rect">
            <a:avLst/>
          </a:prstGeom>
          <a:solidFill>
            <a:schemeClr val="accent3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 smtClean="0"/>
              <a:t>　プレゼン作りの </a:t>
            </a:r>
            <a:r>
              <a:rPr lang="ja-JP" altLang="en-US" sz="4400" b="1" dirty="0" err="1" smtClean="0">
                <a:solidFill>
                  <a:srgbClr val="C00000"/>
                </a:solidFill>
              </a:rPr>
              <a:t>ｈ</a:t>
            </a:r>
            <a:r>
              <a:rPr lang="en-US" altLang="ja-JP" sz="4400" b="1" dirty="0" err="1" smtClean="0">
                <a:solidFill>
                  <a:srgbClr val="C00000"/>
                </a:solidFill>
              </a:rPr>
              <a:t>ow</a:t>
            </a:r>
            <a:r>
              <a:rPr lang="en-US" altLang="ja-JP" sz="4400" b="1" dirty="0" smtClean="0">
                <a:solidFill>
                  <a:srgbClr val="C00000"/>
                </a:solidFill>
              </a:rPr>
              <a:t> to</a:t>
            </a:r>
            <a:r>
              <a:rPr lang="ja-JP" altLang="en-US" sz="4400" dirty="0" smtClean="0"/>
              <a:t>　</a:t>
            </a:r>
            <a:r>
              <a:rPr lang="ja-JP" altLang="en-US" sz="3600" dirty="0" smtClean="0"/>
              <a:t>　　　　　　</a:t>
            </a:r>
            <a:endParaRPr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2" y="1916832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として、多少の参考になる部分もあるかと思うが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5576" y="3356992"/>
            <a:ext cx="4392488" cy="646331"/>
          </a:xfrm>
          <a:prstGeom prst="rect">
            <a:avLst/>
          </a:prstGeom>
          <a:solidFill>
            <a:schemeClr val="accent3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考えることそれ自体を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11760" y="5229200"/>
            <a:ext cx="6732240" cy="646331"/>
          </a:xfrm>
          <a:prstGeom prst="rect">
            <a:avLst/>
          </a:prstGeom>
          <a:solidFill>
            <a:srgbClr val="CCFF99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 smtClean="0"/>
              <a:t>プレゼン作りの持つ意義について</a:t>
            </a:r>
            <a:endParaRPr lang="en-US" altLang="ja-JP" sz="36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1520" y="5229200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ということで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08104" y="5805264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まず考えてみたい</a:t>
            </a:r>
            <a:endParaRPr kumimoji="1" lang="ja-JP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187624" y="260648"/>
            <a:ext cx="6768752" cy="830997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　プレゼンテ</a:t>
            </a:r>
            <a:r>
              <a:rPr lang="en-US" altLang="ja-JP" sz="4800" kern="0" dirty="0">
                <a:ea typeface="ＭＳ Ｐゴシック" panose="020B0600070205080204" pitchFamily="50" charset="-128"/>
              </a:rPr>
              <a:t>―</a:t>
            </a:r>
            <a:r>
              <a:rPr lang="ja-JP" altLang="en-US" sz="4800" kern="0" dirty="0">
                <a:ea typeface="ＭＳ Ｐゴシック" panose="020B0600070205080204" pitchFamily="50" charset="-128"/>
              </a:rPr>
              <a:t>ションとは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grpSp>
        <p:nvGrpSpPr>
          <p:cNvPr id="4101" name="グループ化 10"/>
          <p:cNvGrpSpPr>
            <a:grpSpLocks/>
          </p:cNvGrpSpPr>
          <p:nvPr/>
        </p:nvGrpSpPr>
        <p:grpSpPr bwMode="auto">
          <a:xfrm>
            <a:off x="235585" y="1514793"/>
            <a:ext cx="8713788" cy="2447925"/>
            <a:chOff x="250825" y="4076700"/>
            <a:chExt cx="8713788" cy="2447925"/>
          </a:xfrm>
        </p:grpSpPr>
        <p:sp>
          <p:nvSpPr>
            <p:cNvPr id="8" name="正方形/長方形 7"/>
            <p:cNvSpPr/>
            <p:nvPr/>
          </p:nvSpPr>
          <p:spPr>
            <a:xfrm>
              <a:off x="250825" y="4076700"/>
              <a:ext cx="8713788" cy="2447925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107" name="テキスト ボックス 8"/>
            <p:cNvSpPr txBox="1">
              <a:spLocks noChangeArrowheads="1"/>
            </p:cNvSpPr>
            <p:nvPr/>
          </p:nvSpPr>
          <p:spPr bwMode="auto">
            <a:xfrm>
              <a:off x="300038" y="4076700"/>
              <a:ext cx="8593137" cy="230822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ja-JP" altLang="en-US" sz="3600" dirty="0">
                  <a:solidFill>
                    <a:srgbClr val="002060"/>
                  </a:solidFill>
                </a:rPr>
                <a:t>●</a:t>
              </a:r>
              <a:r>
                <a:rPr lang="ja-JP" altLang="en-US" sz="3600" dirty="0"/>
                <a:t>本来は広告会社が広告主に対して行う、</a:t>
              </a:r>
              <a:endParaRPr lang="en-US" altLang="ja-JP" sz="3600" dirty="0"/>
            </a:p>
            <a:p>
              <a:r>
                <a:rPr lang="ja-JP" altLang="en-US" sz="3600" dirty="0"/>
                <a:t>　宣伝計画の提示を意味したが、研究発表</a:t>
              </a:r>
              <a:endParaRPr lang="en-US" altLang="ja-JP" sz="3600" dirty="0"/>
            </a:p>
            <a:p>
              <a:r>
                <a:rPr lang="ja-JP" altLang="en-US" sz="3600" dirty="0"/>
                <a:t>　や様々な計画案の発表もプレゼンと</a:t>
              </a:r>
              <a:r>
                <a:rPr lang="ja-JP" altLang="en-US" sz="3600" dirty="0" err="1"/>
                <a:t>呼ば</a:t>
              </a:r>
              <a:endParaRPr lang="en-US" altLang="ja-JP" sz="3600" dirty="0"/>
            </a:p>
            <a:p>
              <a:r>
                <a:rPr lang="ja-JP" altLang="en-US" sz="3600" dirty="0"/>
                <a:t>　</a:t>
              </a:r>
              <a:r>
                <a:rPr lang="ja-JP" altLang="en-US" sz="3600" dirty="0" err="1"/>
                <a:t>れるように</a:t>
              </a:r>
              <a:r>
                <a:rPr lang="ja-JP" altLang="en-US" sz="3600" dirty="0"/>
                <a:t>なった。</a:t>
              </a:r>
            </a:p>
          </p:txBody>
        </p:sp>
        <p:sp>
          <p:nvSpPr>
            <p:cNvPr id="4108" name="テキスト ボックス 10"/>
            <p:cNvSpPr txBox="1">
              <a:spLocks noChangeArrowheads="1"/>
            </p:cNvSpPr>
            <p:nvPr/>
          </p:nvSpPr>
          <p:spPr bwMode="auto">
            <a:xfrm>
              <a:off x="5019289" y="5990907"/>
              <a:ext cx="3816424" cy="46196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sz="2400" b="1"/>
                <a:t>美術用語事典</a:t>
              </a:r>
              <a:r>
                <a:rPr lang="ja-JP" altLang="en-US" sz="2000"/>
                <a:t>（横浜美術学院）　</a:t>
              </a: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611560" y="4149080"/>
            <a:ext cx="3527425" cy="708025"/>
          </a:xfrm>
          <a:prstGeom prst="rect">
            <a:avLst/>
          </a:prstGeom>
          <a:solidFill>
            <a:srgbClr val="FFCCCC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4000" b="1" dirty="0">
                <a:solidFill>
                  <a:srgbClr val="C00000"/>
                </a:solidFill>
              </a:rPr>
              <a:t>＊</a:t>
            </a:r>
            <a:r>
              <a:rPr lang="ja-JP" altLang="en-US" sz="4000" dirty="0"/>
              <a:t>プレゼンター　　　　　</a:t>
            </a:r>
          </a:p>
        </p:txBody>
      </p:sp>
      <p:sp>
        <p:nvSpPr>
          <p:cNvPr id="4105" name="テキスト ボックス 12"/>
          <p:cNvSpPr txBox="1">
            <a:spLocks noChangeArrowheads="1"/>
          </p:cNvSpPr>
          <p:nvPr/>
        </p:nvSpPr>
        <p:spPr bwMode="auto">
          <a:xfrm>
            <a:off x="899592" y="4869160"/>
            <a:ext cx="62646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/>
              <a:t>プレゼンテーションを行う人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6444208" y="4293096"/>
            <a:ext cx="2232248" cy="1800200"/>
            <a:chOff x="6372200" y="4365104"/>
            <a:chExt cx="2232248" cy="1800200"/>
          </a:xfrm>
        </p:grpSpPr>
        <p:sp>
          <p:nvSpPr>
            <p:cNvPr id="23" name="正方形/長方形 22"/>
            <p:cNvSpPr/>
            <p:nvPr/>
          </p:nvSpPr>
          <p:spPr>
            <a:xfrm>
              <a:off x="6372200" y="4365104"/>
              <a:ext cx="1800200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6588224" y="4653136"/>
              <a:ext cx="432048" cy="432048"/>
            </a:xfrm>
            <a:prstGeom prst="ellipse">
              <a:avLst/>
            </a:prstGeom>
            <a:solidFill>
              <a:srgbClr val="FDAD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6948264" y="5229200"/>
              <a:ext cx="720080" cy="28803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二等辺三角形 25"/>
            <p:cNvSpPr/>
            <p:nvPr/>
          </p:nvSpPr>
          <p:spPr>
            <a:xfrm>
              <a:off x="7452320" y="4653136"/>
              <a:ext cx="432048" cy="360040"/>
            </a:xfrm>
            <a:prstGeom prst="triangle">
              <a:avLst/>
            </a:prstGeom>
            <a:solidFill>
              <a:srgbClr val="CC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矢印コネクタ 27"/>
            <p:cNvCxnSpPr/>
            <p:nvPr/>
          </p:nvCxnSpPr>
          <p:spPr>
            <a:xfrm>
              <a:off x="7092280" y="4869160"/>
              <a:ext cx="360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6804248" y="4869160"/>
              <a:ext cx="648072" cy="1152128"/>
            </a:xfrm>
            <a:prstGeom prst="line">
              <a:avLst/>
            </a:prstGeom>
            <a:ln w="38100">
              <a:solidFill>
                <a:srgbClr val="66330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>
              <a:off x="7308303" y="4613445"/>
              <a:ext cx="1296145" cy="1551859"/>
              <a:chOff x="7380311" y="4541437"/>
              <a:chExt cx="1296145" cy="1551859"/>
            </a:xfrm>
          </p:grpSpPr>
          <p:grpSp>
            <p:nvGrpSpPr>
              <p:cNvPr id="9" name="グループ化 8"/>
              <p:cNvGrpSpPr/>
              <p:nvPr/>
            </p:nvGrpSpPr>
            <p:grpSpPr>
              <a:xfrm>
                <a:off x="7380311" y="4581128"/>
                <a:ext cx="1296145" cy="1512168"/>
                <a:chOff x="4337550" y="2420938"/>
                <a:chExt cx="2266450" cy="3281362"/>
              </a:xfrm>
            </p:grpSpPr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5435600" y="2420938"/>
                  <a:ext cx="1079500" cy="1225550"/>
                  <a:chOff x="3415" y="1543"/>
                  <a:chExt cx="680" cy="772"/>
                </a:xfrm>
              </p:grpSpPr>
              <p:sp>
                <p:nvSpPr>
                  <p:cNvPr id="14" name="Oval 3"/>
                  <p:cNvSpPr>
                    <a:spLocks noChangeArrowheads="1"/>
                  </p:cNvSpPr>
                  <p:nvPr/>
                </p:nvSpPr>
                <p:spPr bwMode="auto">
                  <a:xfrm>
                    <a:off x="3415" y="1543"/>
                    <a:ext cx="680" cy="772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5" name="Freeform 4"/>
                  <p:cNvSpPr>
                    <a:spLocks/>
                  </p:cNvSpPr>
                  <p:nvPr/>
                </p:nvSpPr>
                <p:spPr bwMode="auto">
                  <a:xfrm>
                    <a:off x="3506" y="1718"/>
                    <a:ext cx="13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91" y="0"/>
                      </a:cxn>
                      <a:cxn ang="0">
                        <a:pos x="149" y="46"/>
                      </a:cxn>
                      <a:cxn ang="0">
                        <a:pos x="136" y="91"/>
                      </a:cxn>
                    </a:cxnLst>
                    <a:rect l="0" t="0" r="r" b="b"/>
                    <a:pathLst>
                      <a:path w="156" h="91">
                        <a:moveTo>
                          <a:pt x="0" y="46"/>
                        </a:moveTo>
                        <a:cubicBezTo>
                          <a:pt x="33" y="23"/>
                          <a:pt x="66" y="0"/>
                          <a:pt x="91" y="0"/>
                        </a:cubicBezTo>
                        <a:cubicBezTo>
                          <a:pt x="116" y="0"/>
                          <a:pt x="142" y="31"/>
                          <a:pt x="149" y="46"/>
                        </a:cubicBezTo>
                        <a:cubicBezTo>
                          <a:pt x="156" y="61"/>
                          <a:pt x="146" y="76"/>
                          <a:pt x="136" y="91"/>
                        </a:cubicBezTo>
                      </a:path>
                    </a:pathLst>
                  </a:cu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6" name="Freeform 5"/>
                  <p:cNvSpPr>
                    <a:spLocks/>
                  </p:cNvSpPr>
                  <p:nvPr/>
                </p:nvSpPr>
                <p:spPr bwMode="auto">
                  <a:xfrm>
                    <a:off x="3778" y="1704"/>
                    <a:ext cx="13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91" y="0"/>
                      </a:cxn>
                      <a:cxn ang="0">
                        <a:pos x="149" y="46"/>
                      </a:cxn>
                      <a:cxn ang="0">
                        <a:pos x="136" y="91"/>
                      </a:cxn>
                    </a:cxnLst>
                    <a:rect l="0" t="0" r="r" b="b"/>
                    <a:pathLst>
                      <a:path w="156" h="91">
                        <a:moveTo>
                          <a:pt x="0" y="46"/>
                        </a:moveTo>
                        <a:cubicBezTo>
                          <a:pt x="33" y="23"/>
                          <a:pt x="66" y="0"/>
                          <a:pt x="91" y="0"/>
                        </a:cubicBezTo>
                        <a:cubicBezTo>
                          <a:pt x="116" y="0"/>
                          <a:pt x="142" y="31"/>
                          <a:pt x="149" y="46"/>
                        </a:cubicBezTo>
                        <a:cubicBezTo>
                          <a:pt x="156" y="61"/>
                          <a:pt x="146" y="76"/>
                          <a:pt x="136" y="91"/>
                        </a:cubicBezTo>
                      </a:path>
                    </a:pathLst>
                  </a:cu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3551" y="1752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8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3833" y="1752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9" name="Freeform 8"/>
                  <p:cNvSpPr>
                    <a:spLocks/>
                  </p:cNvSpPr>
                  <p:nvPr/>
                </p:nvSpPr>
                <p:spPr bwMode="auto">
                  <a:xfrm>
                    <a:off x="3606" y="2115"/>
                    <a:ext cx="261" cy="64"/>
                  </a:xfrm>
                  <a:custGeom>
                    <a:avLst/>
                    <a:gdLst/>
                    <a:ahLst/>
                    <a:cxnLst>
                      <a:cxn ang="0">
                        <a:pos x="0" y="48"/>
                      </a:cxn>
                      <a:cxn ang="0">
                        <a:pos x="133" y="56"/>
                      </a:cxn>
                      <a:cxn ang="0">
                        <a:pos x="261" y="0"/>
                      </a:cxn>
                    </a:cxnLst>
                    <a:rect l="0" t="0" r="r" b="b"/>
                    <a:pathLst>
                      <a:path w="261" h="64">
                        <a:moveTo>
                          <a:pt x="0" y="48"/>
                        </a:moveTo>
                        <a:cubicBezTo>
                          <a:pt x="45" y="56"/>
                          <a:pt x="90" y="64"/>
                          <a:pt x="133" y="56"/>
                        </a:cubicBezTo>
                        <a:cubicBezTo>
                          <a:pt x="176" y="48"/>
                          <a:pt x="238" y="9"/>
                          <a:pt x="261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11" name="Freeform 19"/>
                <p:cNvSpPr>
                  <a:spLocks/>
                </p:cNvSpPr>
                <p:nvPr/>
              </p:nvSpPr>
              <p:spPr bwMode="auto">
                <a:xfrm>
                  <a:off x="4622800" y="3556000"/>
                  <a:ext cx="1981200" cy="2146300"/>
                </a:xfrm>
                <a:custGeom>
                  <a:avLst/>
                  <a:gdLst/>
                  <a:ahLst/>
                  <a:cxnLst>
                    <a:cxn ang="0">
                      <a:pos x="776" y="88"/>
                    </a:cxn>
                    <a:cxn ang="0">
                      <a:pos x="648" y="248"/>
                    </a:cxn>
                    <a:cxn ang="0">
                      <a:pos x="0" y="904"/>
                    </a:cxn>
                    <a:cxn ang="0">
                      <a:pos x="32" y="952"/>
                    </a:cxn>
                    <a:cxn ang="0">
                      <a:pos x="40" y="976"/>
                    </a:cxn>
                    <a:cxn ang="0">
                      <a:pos x="112" y="1008"/>
                    </a:cxn>
                    <a:cxn ang="0">
                      <a:pos x="232" y="944"/>
                    </a:cxn>
                    <a:cxn ang="0">
                      <a:pos x="280" y="896"/>
                    </a:cxn>
                    <a:cxn ang="0">
                      <a:pos x="304" y="888"/>
                    </a:cxn>
                    <a:cxn ang="0">
                      <a:pos x="352" y="848"/>
                    </a:cxn>
                    <a:cxn ang="0">
                      <a:pos x="568" y="696"/>
                    </a:cxn>
                    <a:cxn ang="0">
                      <a:pos x="640" y="592"/>
                    </a:cxn>
                    <a:cxn ang="0">
                      <a:pos x="768" y="424"/>
                    </a:cxn>
                    <a:cxn ang="0">
                      <a:pos x="760" y="1128"/>
                    </a:cxn>
                    <a:cxn ang="0">
                      <a:pos x="752" y="1288"/>
                    </a:cxn>
                    <a:cxn ang="0">
                      <a:pos x="744" y="1320"/>
                    </a:cxn>
                    <a:cxn ang="0">
                      <a:pos x="840" y="1352"/>
                    </a:cxn>
                    <a:cxn ang="0">
                      <a:pos x="1128" y="1328"/>
                    </a:cxn>
                    <a:cxn ang="0">
                      <a:pos x="1208" y="1272"/>
                    </a:cxn>
                    <a:cxn ang="0">
                      <a:pos x="1248" y="912"/>
                    </a:cxn>
                    <a:cxn ang="0">
                      <a:pos x="1232" y="560"/>
                    </a:cxn>
                    <a:cxn ang="0">
                      <a:pos x="1208" y="488"/>
                    </a:cxn>
                    <a:cxn ang="0">
                      <a:pos x="1184" y="376"/>
                    </a:cxn>
                    <a:cxn ang="0">
                      <a:pos x="1152" y="216"/>
                    </a:cxn>
                    <a:cxn ang="0">
                      <a:pos x="1088" y="56"/>
                    </a:cxn>
                    <a:cxn ang="0">
                      <a:pos x="1056" y="0"/>
                    </a:cxn>
                  </a:cxnLst>
                  <a:rect l="0" t="0" r="r" b="b"/>
                  <a:pathLst>
                    <a:path w="1248" h="1352">
                      <a:moveTo>
                        <a:pt x="776" y="88"/>
                      </a:moveTo>
                      <a:cubicBezTo>
                        <a:pt x="718" y="146"/>
                        <a:pt x="701" y="179"/>
                        <a:pt x="648" y="248"/>
                      </a:cubicBezTo>
                      <a:cubicBezTo>
                        <a:pt x="471" y="475"/>
                        <a:pt x="264" y="772"/>
                        <a:pt x="0" y="904"/>
                      </a:cubicBezTo>
                      <a:cubicBezTo>
                        <a:pt x="11" y="920"/>
                        <a:pt x="21" y="936"/>
                        <a:pt x="32" y="952"/>
                      </a:cubicBezTo>
                      <a:cubicBezTo>
                        <a:pt x="37" y="959"/>
                        <a:pt x="35" y="969"/>
                        <a:pt x="40" y="976"/>
                      </a:cubicBezTo>
                      <a:cubicBezTo>
                        <a:pt x="56" y="997"/>
                        <a:pt x="112" y="1008"/>
                        <a:pt x="112" y="1008"/>
                      </a:cubicBezTo>
                      <a:cubicBezTo>
                        <a:pt x="152" y="988"/>
                        <a:pt x="193" y="966"/>
                        <a:pt x="232" y="944"/>
                      </a:cubicBezTo>
                      <a:cubicBezTo>
                        <a:pt x="333" y="888"/>
                        <a:pt x="212" y="950"/>
                        <a:pt x="280" y="896"/>
                      </a:cubicBezTo>
                      <a:cubicBezTo>
                        <a:pt x="287" y="891"/>
                        <a:pt x="296" y="892"/>
                        <a:pt x="304" y="888"/>
                      </a:cubicBezTo>
                      <a:cubicBezTo>
                        <a:pt x="346" y="867"/>
                        <a:pt x="311" y="877"/>
                        <a:pt x="352" y="848"/>
                      </a:cubicBezTo>
                      <a:cubicBezTo>
                        <a:pt x="419" y="800"/>
                        <a:pt x="520" y="768"/>
                        <a:pt x="568" y="696"/>
                      </a:cubicBezTo>
                      <a:cubicBezTo>
                        <a:pt x="590" y="663"/>
                        <a:pt x="623" y="627"/>
                        <a:pt x="640" y="592"/>
                      </a:cubicBezTo>
                      <a:cubicBezTo>
                        <a:pt x="672" y="527"/>
                        <a:pt x="709" y="468"/>
                        <a:pt x="768" y="424"/>
                      </a:cubicBezTo>
                      <a:cubicBezTo>
                        <a:pt x="771" y="670"/>
                        <a:pt x="807" y="895"/>
                        <a:pt x="760" y="1128"/>
                      </a:cubicBezTo>
                      <a:cubicBezTo>
                        <a:pt x="757" y="1181"/>
                        <a:pt x="756" y="1235"/>
                        <a:pt x="752" y="1288"/>
                      </a:cubicBezTo>
                      <a:cubicBezTo>
                        <a:pt x="751" y="1299"/>
                        <a:pt x="739" y="1310"/>
                        <a:pt x="744" y="1320"/>
                      </a:cubicBezTo>
                      <a:cubicBezTo>
                        <a:pt x="759" y="1350"/>
                        <a:pt x="807" y="1344"/>
                        <a:pt x="840" y="1352"/>
                      </a:cubicBezTo>
                      <a:cubicBezTo>
                        <a:pt x="944" y="1346"/>
                        <a:pt x="1026" y="1335"/>
                        <a:pt x="1128" y="1328"/>
                      </a:cubicBezTo>
                      <a:cubicBezTo>
                        <a:pt x="1171" y="1317"/>
                        <a:pt x="1181" y="1308"/>
                        <a:pt x="1208" y="1272"/>
                      </a:cubicBezTo>
                      <a:cubicBezTo>
                        <a:pt x="1214" y="1150"/>
                        <a:pt x="1224" y="1032"/>
                        <a:pt x="1248" y="912"/>
                      </a:cubicBezTo>
                      <a:cubicBezTo>
                        <a:pt x="1246" y="871"/>
                        <a:pt x="1237" y="619"/>
                        <a:pt x="1232" y="560"/>
                      </a:cubicBezTo>
                      <a:cubicBezTo>
                        <a:pt x="1229" y="527"/>
                        <a:pt x="1217" y="521"/>
                        <a:pt x="1208" y="488"/>
                      </a:cubicBezTo>
                      <a:cubicBezTo>
                        <a:pt x="1198" y="451"/>
                        <a:pt x="1191" y="413"/>
                        <a:pt x="1184" y="376"/>
                      </a:cubicBezTo>
                      <a:cubicBezTo>
                        <a:pt x="1173" y="322"/>
                        <a:pt x="1169" y="268"/>
                        <a:pt x="1152" y="216"/>
                      </a:cubicBezTo>
                      <a:cubicBezTo>
                        <a:pt x="1143" y="154"/>
                        <a:pt x="1133" y="101"/>
                        <a:pt x="1088" y="56"/>
                      </a:cubicBezTo>
                      <a:cubicBezTo>
                        <a:pt x="1081" y="34"/>
                        <a:pt x="1073" y="17"/>
                        <a:pt x="1056" y="0"/>
                      </a:cubicBezTo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" name="Freeform 20"/>
                <p:cNvSpPr>
                  <a:spLocks/>
                </p:cNvSpPr>
                <p:nvPr/>
              </p:nvSpPr>
              <p:spPr bwMode="auto">
                <a:xfrm>
                  <a:off x="4337550" y="4941888"/>
                  <a:ext cx="431298" cy="447902"/>
                </a:xfrm>
                <a:custGeom>
                  <a:avLst/>
                  <a:gdLst/>
                  <a:ahLst/>
                  <a:cxnLst>
                    <a:cxn ang="0">
                      <a:pos x="311" y="0"/>
                    </a:cxn>
                    <a:cxn ang="0">
                      <a:pos x="191" y="8"/>
                    </a:cxn>
                    <a:cxn ang="0">
                      <a:pos x="143" y="24"/>
                    </a:cxn>
                    <a:cxn ang="0">
                      <a:pos x="135" y="96"/>
                    </a:cxn>
                    <a:cxn ang="0">
                      <a:pos x="39" y="144"/>
                    </a:cxn>
                    <a:cxn ang="0">
                      <a:pos x="31" y="296"/>
                    </a:cxn>
                    <a:cxn ang="0">
                      <a:pos x="71" y="368"/>
                    </a:cxn>
                    <a:cxn ang="0">
                      <a:pos x="191" y="360"/>
                    </a:cxn>
                    <a:cxn ang="0">
                      <a:pos x="215" y="336"/>
                    </a:cxn>
                    <a:cxn ang="0">
                      <a:pos x="287" y="280"/>
                    </a:cxn>
                    <a:cxn ang="0">
                      <a:pos x="303" y="232"/>
                    </a:cxn>
                    <a:cxn ang="0">
                      <a:pos x="319" y="208"/>
                    </a:cxn>
                    <a:cxn ang="0">
                      <a:pos x="335" y="160"/>
                    </a:cxn>
                    <a:cxn ang="0">
                      <a:pos x="351" y="136"/>
                    </a:cxn>
                  </a:cxnLst>
                  <a:rect l="0" t="0" r="r" b="b"/>
                  <a:pathLst>
                    <a:path w="351" h="369">
                      <a:moveTo>
                        <a:pt x="311" y="0"/>
                      </a:moveTo>
                      <a:cubicBezTo>
                        <a:pt x="271" y="3"/>
                        <a:pt x="231" y="2"/>
                        <a:pt x="191" y="8"/>
                      </a:cubicBezTo>
                      <a:cubicBezTo>
                        <a:pt x="174" y="10"/>
                        <a:pt x="143" y="24"/>
                        <a:pt x="143" y="24"/>
                      </a:cubicBezTo>
                      <a:cubicBezTo>
                        <a:pt x="140" y="48"/>
                        <a:pt x="143" y="73"/>
                        <a:pt x="135" y="96"/>
                      </a:cubicBezTo>
                      <a:cubicBezTo>
                        <a:pt x="131" y="108"/>
                        <a:pt x="61" y="129"/>
                        <a:pt x="39" y="144"/>
                      </a:cubicBezTo>
                      <a:cubicBezTo>
                        <a:pt x="0" y="202"/>
                        <a:pt x="17" y="166"/>
                        <a:pt x="31" y="296"/>
                      </a:cubicBezTo>
                      <a:cubicBezTo>
                        <a:pt x="34" y="323"/>
                        <a:pt x="71" y="368"/>
                        <a:pt x="71" y="368"/>
                      </a:cubicBezTo>
                      <a:cubicBezTo>
                        <a:pt x="111" y="365"/>
                        <a:pt x="152" y="369"/>
                        <a:pt x="191" y="360"/>
                      </a:cubicBezTo>
                      <a:cubicBezTo>
                        <a:pt x="202" y="358"/>
                        <a:pt x="206" y="343"/>
                        <a:pt x="215" y="336"/>
                      </a:cubicBezTo>
                      <a:cubicBezTo>
                        <a:pt x="238" y="317"/>
                        <a:pt x="262" y="297"/>
                        <a:pt x="287" y="280"/>
                      </a:cubicBezTo>
                      <a:cubicBezTo>
                        <a:pt x="292" y="264"/>
                        <a:pt x="294" y="246"/>
                        <a:pt x="303" y="232"/>
                      </a:cubicBezTo>
                      <a:cubicBezTo>
                        <a:pt x="308" y="224"/>
                        <a:pt x="315" y="217"/>
                        <a:pt x="319" y="208"/>
                      </a:cubicBezTo>
                      <a:cubicBezTo>
                        <a:pt x="326" y="193"/>
                        <a:pt x="326" y="174"/>
                        <a:pt x="335" y="160"/>
                      </a:cubicBezTo>
                      <a:cubicBezTo>
                        <a:pt x="340" y="152"/>
                        <a:pt x="351" y="136"/>
                        <a:pt x="351" y="136"/>
                      </a:cubicBezTo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20" name="フリーフォーム 19"/>
              <p:cNvSpPr/>
              <p:nvPr/>
            </p:nvSpPr>
            <p:spPr>
              <a:xfrm>
                <a:off x="8119126" y="4541437"/>
                <a:ext cx="440909" cy="154953"/>
              </a:xfrm>
              <a:custGeom>
                <a:avLst/>
                <a:gdLst>
                  <a:gd name="connsiteX0" fmla="*/ 275366 w 440909"/>
                  <a:gd name="connsiteY0" fmla="*/ 75533 h 154953"/>
                  <a:gd name="connsiteX1" fmla="*/ 170435 w 440909"/>
                  <a:gd name="connsiteY1" fmla="*/ 105514 h 154953"/>
                  <a:gd name="connsiteX2" fmla="*/ 125464 w 440909"/>
                  <a:gd name="connsiteY2" fmla="*/ 90524 h 154953"/>
                  <a:gd name="connsiteX3" fmla="*/ 5543 w 440909"/>
                  <a:gd name="connsiteY3" fmla="*/ 90524 h 154953"/>
                  <a:gd name="connsiteX4" fmla="*/ 65504 w 440909"/>
                  <a:gd name="connsiteY4" fmla="*/ 30563 h 154953"/>
                  <a:gd name="connsiteX5" fmla="*/ 155444 w 440909"/>
                  <a:gd name="connsiteY5" fmla="*/ 583 h 154953"/>
                  <a:gd name="connsiteX6" fmla="*/ 320336 w 440909"/>
                  <a:gd name="connsiteY6" fmla="*/ 15573 h 154953"/>
                  <a:gd name="connsiteX7" fmla="*/ 440258 w 440909"/>
                  <a:gd name="connsiteY7" fmla="*/ 105514 h 154953"/>
                  <a:gd name="connsiteX8" fmla="*/ 425267 w 440909"/>
                  <a:gd name="connsiteY8" fmla="*/ 150484 h 154953"/>
                  <a:gd name="connsiteX9" fmla="*/ 335326 w 440909"/>
                  <a:gd name="connsiteY9" fmla="*/ 120504 h 154953"/>
                  <a:gd name="connsiteX10" fmla="*/ 275366 w 440909"/>
                  <a:gd name="connsiteY10" fmla="*/ 75533 h 15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909" h="154953">
                    <a:moveTo>
                      <a:pt x="275366" y="75533"/>
                    </a:moveTo>
                    <a:cubicBezTo>
                      <a:pt x="247884" y="73035"/>
                      <a:pt x="189260" y="105514"/>
                      <a:pt x="170435" y="105514"/>
                    </a:cubicBezTo>
                    <a:cubicBezTo>
                      <a:pt x="154634" y="105514"/>
                      <a:pt x="140454" y="95521"/>
                      <a:pt x="125464" y="90524"/>
                    </a:cubicBezTo>
                    <a:cubicBezTo>
                      <a:pt x="106805" y="96744"/>
                      <a:pt x="14587" y="135746"/>
                      <a:pt x="5543" y="90524"/>
                    </a:cubicBezTo>
                    <a:cubicBezTo>
                      <a:pt x="0" y="62807"/>
                      <a:pt x="38689" y="39501"/>
                      <a:pt x="65504" y="30563"/>
                    </a:cubicBezTo>
                    <a:lnTo>
                      <a:pt x="155444" y="583"/>
                    </a:lnTo>
                    <a:cubicBezTo>
                      <a:pt x="210408" y="5580"/>
                      <a:pt x="267388" y="0"/>
                      <a:pt x="320336" y="15573"/>
                    </a:cubicBezTo>
                    <a:cubicBezTo>
                      <a:pt x="368362" y="29698"/>
                      <a:pt x="405852" y="71108"/>
                      <a:pt x="440258" y="105514"/>
                    </a:cubicBezTo>
                    <a:cubicBezTo>
                      <a:pt x="435261" y="120504"/>
                      <a:pt x="440909" y="148249"/>
                      <a:pt x="425267" y="150484"/>
                    </a:cubicBezTo>
                    <a:cubicBezTo>
                      <a:pt x="393983" y="154953"/>
                      <a:pt x="365306" y="130497"/>
                      <a:pt x="335326" y="120504"/>
                    </a:cubicBezTo>
                    <a:cubicBezTo>
                      <a:pt x="280875" y="102354"/>
                      <a:pt x="302848" y="78031"/>
                      <a:pt x="275366" y="75533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8172400" y="4869160"/>
                <a:ext cx="72008" cy="72008"/>
              </a:xfrm>
              <a:prstGeom prst="ellipse">
                <a:avLst/>
              </a:prstGeom>
              <a:solidFill>
                <a:srgbClr val="FFFF9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10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線矢印コネクタ 14"/>
          <p:cNvCxnSpPr/>
          <p:nvPr/>
        </p:nvCxnSpPr>
        <p:spPr>
          <a:xfrm>
            <a:off x="4284663" y="4797425"/>
            <a:ext cx="0" cy="28733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4284663" y="5589588"/>
            <a:ext cx="0" cy="287337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2339975" y="3789363"/>
            <a:ext cx="0" cy="43180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2339975" y="1844675"/>
            <a:ext cx="0" cy="43180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323528" y="332656"/>
            <a:ext cx="8568952" cy="584775"/>
          </a:xfrm>
          <a:prstGeom prst="rect">
            <a:avLst/>
          </a:prstGeom>
          <a:solidFill>
            <a:srgbClr val="FFFF66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/>
              <a:t>ことばのテーブル学習会のプレゼンの作り方（１）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8313" y="1268413"/>
            <a:ext cx="3816350" cy="585787"/>
          </a:xfrm>
          <a:prstGeom prst="rect">
            <a:avLst/>
          </a:prstGeom>
          <a:solidFill>
            <a:srgbClr val="CCFFFF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/>
              <a:t>話のテーマを決める</a:t>
            </a:r>
          </a:p>
        </p:txBody>
      </p:sp>
      <p:sp>
        <p:nvSpPr>
          <p:cNvPr id="32774" name="テキスト ボックス 5"/>
          <p:cNvSpPr txBox="1">
            <a:spLocks noChangeArrowheads="1"/>
          </p:cNvSpPr>
          <p:nvPr/>
        </p:nvSpPr>
        <p:spPr bwMode="auto">
          <a:xfrm>
            <a:off x="4787900" y="1196975"/>
            <a:ext cx="4176713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200"/>
              <a:t>日ごろの生活の中で</a:t>
            </a:r>
            <a:endParaRPr lang="en-US" altLang="ja-JP" sz="3200"/>
          </a:p>
          <a:p>
            <a:r>
              <a:rPr lang="ja-JP" altLang="en-US" sz="3200"/>
              <a:t>何となく常に考えている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8313" y="2276475"/>
            <a:ext cx="3816350" cy="1570038"/>
          </a:xfrm>
          <a:prstGeom prst="rect">
            <a:avLst/>
          </a:prstGeom>
          <a:solidFill>
            <a:srgbClr val="CCFFFF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/>
              <a:t>思い浮かぶことや</a:t>
            </a:r>
            <a:endParaRPr lang="en-US" altLang="ja-JP" sz="3200" dirty="0"/>
          </a:p>
          <a:p>
            <a:pPr>
              <a:defRPr/>
            </a:pPr>
            <a:r>
              <a:rPr lang="ja-JP" altLang="en-US" sz="3200" dirty="0"/>
              <a:t>気づいたことを</a:t>
            </a:r>
            <a:endParaRPr lang="en-US" altLang="ja-JP" sz="3200" dirty="0"/>
          </a:p>
          <a:p>
            <a:pPr>
              <a:defRPr/>
            </a:pPr>
            <a:r>
              <a:rPr lang="ja-JP" altLang="en-US" sz="3200" dirty="0"/>
              <a:t>整理カードなどに書く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8313" y="4221163"/>
            <a:ext cx="5327650" cy="584200"/>
          </a:xfrm>
          <a:prstGeom prst="rect">
            <a:avLst/>
          </a:prstGeom>
          <a:solidFill>
            <a:srgbClr val="CCFFFF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/>
              <a:t>適当にどんどんスライドを作る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3850" y="5013325"/>
            <a:ext cx="8569325" cy="584200"/>
          </a:xfrm>
          <a:prstGeom prst="rect">
            <a:avLst/>
          </a:prstGeom>
          <a:solidFill>
            <a:srgbClr val="CCFFFF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/>
              <a:t>スライド作りの過程で、新しい内容を増やして行く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4213" y="5876925"/>
            <a:ext cx="7848600" cy="585788"/>
          </a:xfrm>
          <a:prstGeom prst="rect">
            <a:avLst/>
          </a:prstGeom>
          <a:solidFill>
            <a:srgbClr val="CCFFFF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/>
              <a:t>スライドが</a:t>
            </a:r>
            <a:r>
              <a:rPr lang="en-US" altLang="ja-JP" sz="3200" dirty="0"/>
              <a:t>200</a:t>
            </a:r>
            <a:r>
              <a:rPr lang="ja-JP" altLang="en-US" sz="3200" dirty="0"/>
              <a:t>枚程になったところで整理する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084168" y="3789040"/>
            <a:ext cx="2664296" cy="1077218"/>
          </a:xfrm>
          <a:prstGeom prst="rect">
            <a:avLst/>
          </a:prstGeom>
          <a:solidFill>
            <a:srgbClr val="FFCCFF"/>
          </a:solidFill>
          <a:effectLst>
            <a:glow rad="228600">
              <a:srgbClr val="C00000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/>
              <a:t>「はじめに」を</a:t>
            </a:r>
            <a:endParaRPr lang="en-US" altLang="ja-JP" sz="3200" dirty="0"/>
          </a:p>
          <a:p>
            <a:pPr>
              <a:defRPr/>
            </a:pPr>
            <a:r>
              <a:rPr lang="ja-JP" altLang="en-US" sz="3200" dirty="0"/>
              <a:t>　　書き始める</a:t>
            </a:r>
          </a:p>
        </p:txBody>
      </p:sp>
      <p:cxnSp>
        <p:nvCxnSpPr>
          <p:cNvPr id="21" name="直線コネクタ 20"/>
          <p:cNvCxnSpPr>
            <a:stCxn id="5" idx="3"/>
          </p:cNvCxnSpPr>
          <p:nvPr/>
        </p:nvCxnSpPr>
        <p:spPr>
          <a:xfrm flipV="1">
            <a:off x="4284663" y="1557338"/>
            <a:ext cx="503237" cy="31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4284663" y="3068638"/>
            <a:ext cx="503237" cy="476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8" name="テキスト ボックス 7"/>
          <p:cNvSpPr txBox="1">
            <a:spLocks noChangeArrowheads="1"/>
          </p:cNvSpPr>
          <p:nvPr/>
        </p:nvSpPr>
        <p:spPr bwMode="auto">
          <a:xfrm>
            <a:off x="4643438" y="2565400"/>
            <a:ext cx="4249737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200"/>
              <a:t>最近は、直接スライドに　</a:t>
            </a:r>
            <a:endParaRPr lang="en-US" altLang="ja-JP" sz="3200"/>
          </a:p>
          <a:p>
            <a:r>
              <a:rPr lang="ja-JP" altLang="en-US" sz="3200"/>
              <a:t>　書く（作る）ことも多い</a:t>
            </a:r>
          </a:p>
        </p:txBody>
      </p:sp>
      <p:grpSp>
        <p:nvGrpSpPr>
          <p:cNvPr id="17" name="グループ化 33"/>
          <p:cNvGrpSpPr>
            <a:grpSpLocks/>
          </p:cNvGrpSpPr>
          <p:nvPr/>
        </p:nvGrpSpPr>
        <p:grpSpPr bwMode="auto">
          <a:xfrm rot="204536">
            <a:off x="8641094" y="705889"/>
            <a:ext cx="457803" cy="474122"/>
            <a:chOff x="7523163" y="1144571"/>
            <a:chExt cx="1225550" cy="2376487"/>
          </a:xfrm>
        </p:grpSpPr>
        <p:sp>
          <p:nvSpPr>
            <p:cNvPr id="18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0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3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4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5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7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774" grpId="0" animBg="1"/>
      <p:bldP spid="7" grpId="0" animBg="1"/>
      <p:bldP spid="9" grpId="0" animBg="1"/>
      <p:bldP spid="10" grpId="0" animBg="1"/>
      <p:bldP spid="11" grpId="0" animBg="1"/>
      <p:bldP spid="19" grpId="0" animBg="1"/>
      <p:bldP spid="3278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15616" y="332656"/>
            <a:ext cx="7056784" cy="707886"/>
          </a:xfrm>
          <a:prstGeom prst="rect">
            <a:avLst/>
          </a:prstGeom>
          <a:solidFill>
            <a:srgbClr val="FFFF66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179388">
              <a:defRPr/>
            </a:pPr>
            <a:r>
              <a:rPr lang="ja-JP" altLang="en-US" sz="4000" dirty="0"/>
              <a:t>　　　スライド作成の過程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16013" y="1412875"/>
            <a:ext cx="6840537" cy="584200"/>
          </a:xfrm>
          <a:prstGeom prst="rect">
            <a:avLst/>
          </a:prstGeom>
          <a:solidFill>
            <a:srgbClr val="CCFFFF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/>
              <a:t>　最初はメモ的なものを大まかに作る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650" y="2492375"/>
            <a:ext cx="7777163" cy="1077913"/>
          </a:xfrm>
          <a:prstGeom prst="rect">
            <a:avLst/>
          </a:prstGeom>
          <a:solidFill>
            <a:srgbClr val="CCFFFF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3200" dirty="0"/>
              <a:t>1</a:t>
            </a:r>
            <a:r>
              <a:rPr lang="ja-JP" altLang="en-US" sz="3200" dirty="0"/>
              <a:t>枚</a:t>
            </a:r>
            <a:r>
              <a:rPr lang="en-US" altLang="ja-JP" sz="3200" dirty="0"/>
              <a:t>1</a:t>
            </a:r>
            <a:r>
              <a:rPr lang="ja-JP" altLang="en-US" sz="3200" dirty="0"/>
              <a:t>枚のスライドのレイアウトを整えたり、</a:t>
            </a:r>
            <a:endParaRPr lang="en-US" altLang="ja-JP" sz="3200" dirty="0"/>
          </a:p>
          <a:p>
            <a:pPr>
              <a:defRPr/>
            </a:pPr>
            <a:r>
              <a:rPr lang="ja-JP" altLang="en-US" sz="3200" dirty="0"/>
              <a:t>図形効果（色・影・ぼかしｅｔｃ．）などを加える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5576" y="4005064"/>
            <a:ext cx="7775575" cy="1077218"/>
          </a:xfrm>
          <a:prstGeom prst="rect">
            <a:avLst/>
          </a:prstGeom>
          <a:solidFill>
            <a:srgbClr val="CCFFFF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 smtClean="0"/>
              <a:t>スライドの内容（文面・イラスト等）の</a:t>
            </a:r>
            <a:endParaRPr lang="en-US" altLang="ja-JP" sz="3200" dirty="0" smtClean="0"/>
          </a:p>
          <a:p>
            <a:pPr>
              <a:defRPr/>
            </a:pPr>
            <a:r>
              <a:rPr lang="ja-JP" altLang="en-US" sz="3200" dirty="0" smtClean="0"/>
              <a:t>　　　　　　　細かい推敲・調整や、修正を行う</a:t>
            </a:r>
            <a:endParaRPr lang="en-US" altLang="ja-JP" sz="3200" dirty="0" smtClean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4427984" y="2060848"/>
            <a:ext cx="0" cy="43180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4427984" y="3573016"/>
            <a:ext cx="0" cy="43180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195736" y="5589240"/>
            <a:ext cx="4536504" cy="584775"/>
          </a:xfrm>
          <a:prstGeom prst="rect">
            <a:avLst/>
          </a:prstGeom>
          <a:solidFill>
            <a:srgbClr val="CCFFFF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 smtClean="0"/>
              <a:t>アニメーションを設定する</a:t>
            </a:r>
            <a:endParaRPr lang="en-US" altLang="ja-JP" sz="3200" dirty="0" smtClean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427984" y="5157192"/>
            <a:ext cx="0" cy="43180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33"/>
          <p:cNvGrpSpPr>
            <a:grpSpLocks/>
          </p:cNvGrpSpPr>
          <p:nvPr/>
        </p:nvGrpSpPr>
        <p:grpSpPr bwMode="auto">
          <a:xfrm rot="21437017">
            <a:off x="8349561" y="1336822"/>
            <a:ext cx="526076" cy="617882"/>
            <a:chOff x="7523163" y="1144571"/>
            <a:chExt cx="1225550" cy="2376487"/>
          </a:xfrm>
        </p:grpSpPr>
        <p:sp>
          <p:nvSpPr>
            <p:cNvPr id="11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2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3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4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7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5536" y="260648"/>
            <a:ext cx="784887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 smtClean="0"/>
              <a:t>このようなスライド作りに</a:t>
            </a:r>
            <a:endParaRPr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43608" y="2924944"/>
            <a:ext cx="777686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 smtClean="0"/>
              <a:t>その中で、いちばんの</a:t>
            </a:r>
            <a:endParaRPr lang="en-US" altLang="ja-JP" sz="3600" dirty="0" smtClean="0"/>
          </a:p>
          <a:p>
            <a:pPr>
              <a:defRPr/>
            </a:pPr>
            <a:r>
              <a:rPr lang="ja-JP" altLang="en-US" sz="3600" dirty="0" smtClean="0"/>
              <a:t>　　　　特徴ではないかと思われるのが</a:t>
            </a:r>
            <a:endParaRPr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1268760"/>
            <a:ext cx="8496944" cy="1200329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自分なりに思いついた工夫を</a:t>
            </a:r>
            <a:endParaRPr kumimoji="1" lang="en-US" altLang="ja-JP" sz="3600" dirty="0" smtClean="0"/>
          </a:p>
          <a:p>
            <a:r>
              <a:rPr lang="ja-JP" altLang="en-US" sz="3600" dirty="0" smtClean="0"/>
              <a:t>　　　　　　　　ところどころ</a:t>
            </a:r>
            <a:r>
              <a:rPr kumimoji="1" lang="ja-JP" altLang="en-US" sz="3600" dirty="0" smtClean="0"/>
              <a:t>採り入れているが</a:t>
            </a:r>
            <a:endParaRPr kumimoji="1" lang="en-US" altLang="ja-JP" sz="20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71600" y="4797152"/>
            <a:ext cx="7560840" cy="707886"/>
          </a:xfrm>
          <a:prstGeom prst="rect">
            <a:avLst/>
          </a:prstGeom>
          <a:gradFill flip="none" rotWithShape="1">
            <a:gsLst>
              <a:gs pos="0">
                <a:srgbClr val="CCFF66">
                  <a:tint val="66000"/>
                  <a:satMod val="160000"/>
                </a:srgbClr>
              </a:gs>
              <a:gs pos="50000">
                <a:srgbClr val="CCFF66">
                  <a:tint val="44500"/>
                  <a:satMod val="160000"/>
                </a:srgbClr>
              </a:gs>
              <a:gs pos="100000">
                <a:srgbClr val="CC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4000" dirty="0" smtClean="0"/>
              <a:t>「字幕スライド」と名づけているもの</a:t>
            </a:r>
            <a:endParaRPr lang="en-US" altLang="ja-JP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>
            <a:extLst>
              <a:ext uri="{FF2B5EF4-FFF2-40B4-BE49-F238E27FC236}"/>
            </a:extLst>
          </p:cNvPr>
          <p:cNvSpPr/>
          <p:nvPr/>
        </p:nvSpPr>
        <p:spPr>
          <a:xfrm>
            <a:off x="899592" y="2276872"/>
            <a:ext cx="7488832" cy="1800200"/>
          </a:xfrm>
          <a:prstGeom prst="roundRect">
            <a:avLst/>
          </a:prstGeom>
          <a:solidFill>
            <a:srgbClr val="FFFF00">
              <a:alpha val="38824"/>
            </a:srgbClr>
          </a:solidFill>
          <a:ln w="161925">
            <a:solidFill>
              <a:schemeClr val="accent2"/>
            </a:solidFill>
          </a:ln>
          <a:effectLst>
            <a:glow rad="228600">
              <a:srgbClr val="FF9999">
                <a:alpha val="40000"/>
              </a:srgb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6600" dirty="0">
                <a:solidFill>
                  <a:schemeClr val="accent4"/>
                </a:solidFill>
              </a:rPr>
              <a:t>　　</a:t>
            </a:r>
            <a:r>
              <a:rPr lang="ja-JP" altLang="en-US" sz="4400" dirty="0">
                <a:solidFill>
                  <a:schemeClr val="accent4"/>
                </a:solidFill>
              </a:rPr>
              <a:t>　</a:t>
            </a:r>
            <a:r>
              <a:rPr lang="ja-JP" altLang="en-US" sz="6600" dirty="0">
                <a:solidFill>
                  <a:schemeClr val="accent4"/>
                </a:solidFill>
              </a:rPr>
              <a:t>字幕スライド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1259632" y="332656"/>
            <a:ext cx="6768479" cy="76944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400" dirty="0" smtClean="0"/>
              <a:t>　　　　字幕スライドとは</a:t>
            </a:r>
            <a:endParaRPr lang="ja-JP" altLang="en-US" sz="4400" dirty="0"/>
          </a:p>
        </p:txBody>
      </p:sp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323528" y="1484784"/>
            <a:ext cx="8568952" cy="1446550"/>
          </a:xfrm>
          <a:prstGeom prst="rect">
            <a:avLst/>
          </a:prstGeom>
          <a:solidFill>
            <a:srgbClr val="FFE7FF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4400" dirty="0" smtClean="0"/>
              <a:t>プレゼンで話すことばのほとんどを</a:t>
            </a:r>
            <a:endParaRPr lang="en-US" altLang="ja-JP" sz="4400" dirty="0" smtClean="0"/>
          </a:p>
          <a:p>
            <a:r>
              <a:rPr lang="ja-JP" altLang="en-US" sz="4400" dirty="0" smtClean="0"/>
              <a:t>　　　　　　　　　　　スライドにのせる</a:t>
            </a:r>
            <a:endParaRPr lang="ja-JP" altLang="en-US" sz="4400" dirty="0"/>
          </a:p>
        </p:txBody>
      </p:sp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323528" y="3645024"/>
            <a:ext cx="8568952" cy="769441"/>
          </a:xfrm>
          <a:prstGeom prst="rect">
            <a:avLst/>
          </a:prstGeom>
          <a:solidFill>
            <a:srgbClr val="FFE7FF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ja-JP" altLang="en-US" sz="4400" dirty="0" smtClean="0"/>
              <a:t>話す順序で、スライドに出現させる</a:t>
            </a:r>
            <a:endParaRPr lang="ja-JP" altLang="en-US" sz="4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23928" y="299695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そして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323528" y="5229200"/>
            <a:ext cx="8568952" cy="120032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話が途中で止まってしまわないプレゼンを　　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</a:t>
            </a:r>
            <a:r>
              <a:rPr lang="ja-JP" altLang="en-US" sz="2400" dirty="0" smtClean="0"/>
              <a:t>　</a:t>
            </a:r>
            <a:r>
              <a:rPr lang="ja-JP" altLang="en-US" sz="3600" dirty="0" smtClean="0"/>
              <a:t>試行錯誤する中で、出来ていったもの</a:t>
            </a:r>
            <a:endParaRPr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32240" y="443711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というもの</a:t>
            </a:r>
            <a:endParaRPr kumimoji="1"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5000"/>
          </a:blip>
          <a:srcRect/>
          <a:stretch>
            <a:fillRect/>
          </a:stretch>
        </p:blipFill>
        <p:spPr bwMode="auto">
          <a:xfrm>
            <a:off x="827584" y="908720"/>
            <a:ext cx="7762875" cy="50405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正方形/長方形 8"/>
          <p:cNvSpPr>
            <a:spLocks noChangeArrowheads="1"/>
          </p:cNvSpPr>
          <p:nvPr/>
        </p:nvSpPr>
        <p:spPr bwMode="auto">
          <a:xfrm>
            <a:off x="277813" y="114300"/>
            <a:ext cx="5616575" cy="646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ja-JP" altLang="en-US" sz="3600"/>
              <a:t>以前作っていたスライドの例</a:t>
            </a:r>
          </a:p>
        </p:txBody>
      </p:sp>
      <p:sp>
        <p:nvSpPr>
          <p:cNvPr id="6" name="正方形/長方形 9"/>
          <p:cNvSpPr>
            <a:spLocks noChangeArrowheads="1"/>
          </p:cNvSpPr>
          <p:nvPr/>
        </p:nvSpPr>
        <p:spPr bwMode="auto">
          <a:xfrm>
            <a:off x="6084888" y="260350"/>
            <a:ext cx="2663825" cy="40005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/>
              <a:t>「ひらがなの指導」より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6021288"/>
            <a:ext cx="8245424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</a:rPr>
              <a:t>▲</a:t>
            </a:r>
            <a:r>
              <a:rPr kumimoji="1" lang="ja-JP" altLang="en-US" sz="2800" dirty="0" smtClean="0"/>
              <a:t>項目と内容のみを記載　　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▲</a:t>
            </a:r>
            <a:r>
              <a:rPr kumimoji="1" lang="ja-JP" altLang="en-US" sz="2800" dirty="0" smtClean="0"/>
              <a:t>一度に全内容が</a:t>
            </a:r>
            <a:r>
              <a:rPr lang="ja-JP" altLang="en-US" sz="2800" dirty="0" smtClean="0"/>
              <a:t>出現</a:t>
            </a:r>
            <a:r>
              <a:rPr kumimoji="1" lang="ja-JP" altLang="en-US" sz="2800" dirty="0" smtClean="0"/>
              <a:t>　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テキスト ボックス 1"/>
          <p:cNvSpPr txBox="1">
            <a:spLocks noChangeArrowheads="1"/>
          </p:cNvSpPr>
          <p:nvPr/>
        </p:nvSpPr>
        <p:spPr bwMode="auto">
          <a:xfrm>
            <a:off x="468313" y="981075"/>
            <a:ext cx="29511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 dirty="0"/>
              <a:t>　では・・もし</a:t>
            </a:r>
          </a:p>
        </p:txBody>
      </p:sp>
      <p:sp>
        <p:nvSpPr>
          <p:cNvPr id="63491" name="テキスト ボックス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23528" y="1772816"/>
            <a:ext cx="8568952" cy="175432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600" dirty="0"/>
              <a:t>このやりとりで、「やっと」ということばを</a:t>
            </a:r>
            <a:endParaRPr lang="en-US" altLang="ja-JP" sz="3600" dirty="0"/>
          </a:p>
          <a:p>
            <a:pPr>
              <a:defRPr/>
            </a:pPr>
            <a:r>
              <a:rPr lang="ja-JP" altLang="en-US" sz="3600" dirty="0"/>
              <a:t>　しょう君が、覚えることができるとするなら</a:t>
            </a:r>
            <a:endParaRPr lang="en-US" altLang="ja-JP" sz="3600" dirty="0"/>
          </a:p>
          <a:p>
            <a:pPr>
              <a:defRPr/>
            </a:pPr>
            <a:r>
              <a:rPr lang="ja-JP" altLang="en-US" sz="3600" dirty="0"/>
              <a:t>　　しょう君の方では、どんなことが必要か。</a:t>
            </a:r>
          </a:p>
        </p:txBody>
      </p:sp>
      <p:sp>
        <p:nvSpPr>
          <p:cNvPr id="101382" name="テキスト ボックス 1"/>
          <p:cNvSpPr txBox="1">
            <a:spLocks noChangeArrowheads="1"/>
          </p:cNvSpPr>
          <p:nvPr/>
        </p:nvSpPr>
        <p:spPr bwMode="auto">
          <a:xfrm>
            <a:off x="3203575" y="3644900"/>
            <a:ext cx="2952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/>
              <a:t>それはたぶん</a:t>
            </a:r>
          </a:p>
        </p:txBody>
      </p:sp>
      <p:sp>
        <p:nvSpPr>
          <p:cNvPr id="7" name="フローチャート : 代替処理 6">
            <a:extLst>
              <a:ext uri="{FF2B5EF4-FFF2-40B4-BE49-F238E27FC236}"/>
            </a:extLst>
          </p:cNvPr>
          <p:cNvSpPr/>
          <p:nvPr/>
        </p:nvSpPr>
        <p:spPr>
          <a:xfrm>
            <a:off x="1619250" y="4508500"/>
            <a:ext cx="2592388" cy="1152525"/>
          </a:xfrm>
          <a:prstGeom prst="flowChartAlternateProcess">
            <a:avLst/>
          </a:prstGeom>
          <a:solidFill>
            <a:srgbClr val="CCFFFF"/>
          </a:solidFill>
          <a:ln w="5715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3600" dirty="0">
                <a:solidFill>
                  <a:schemeClr val="tx1"/>
                </a:solidFill>
              </a:rPr>
              <a:t>文脈の理解</a:t>
            </a:r>
          </a:p>
        </p:txBody>
      </p:sp>
      <p:sp>
        <p:nvSpPr>
          <p:cNvPr id="101384" name="テキスト ボックス 1"/>
          <p:cNvSpPr txBox="1">
            <a:spLocks noChangeArrowheads="1"/>
          </p:cNvSpPr>
          <p:nvPr/>
        </p:nvSpPr>
        <p:spPr bwMode="auto">
          <a:xfrm>
            <a:off x="4356100" y="4724400"/>
            <a:ext cx="576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/>
              <a:t>と</a:t>
            </a:r>
          </a:p>
        </p:txBody>
      </p:sp>
      <p:sp>
        <p:nvSpPr>
          <p:cNvPr id="9" name="フローチャート : 代替処理 8">
            <a:extLst>
              <a:ext uri="{FF2B5EF4-FFF2-40B4-BE49-F238E27FC236}"/>
            </a:extLst>
          </p:cNvPr>
          <p:cNvSpPr/>
          <p:nvPr/>
        </p:nvSpPr>
        <p:spPr>
          <a:xfrm>
            <a:off x="5148263" y="4508500"/>
            <a:ext cx="2592387" cy="1152525"/>
          </a:xfrm>
          <a:prstGeom prst="flowChartAlternateProcess">
            <a:avLst/>
          </a:prstGeom>
          <a:solidFill>
            <a:srgbClr val="FFCCFF"/>
          </a:solidFill>
          <a:ln w="5715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3600" dirty="0">
                <a:solidFill>
                  <a:schemeClr val="tx1"/>
                </a:solidFill>
              </a:rPr>
              <a:t>共感</a:t>
            </a:r>
          </a:p>
        </p:txBody>
      </p:sp>
      <p:sp>
        <p:nvSpPr>
          <p:cNvPr id="101386" name="テキスト ボックス 1"/>
          <p:cNvSpPr txBox="1">
            <a:spLocks noChangeArrowheads="1"/>
          </p:cNvSpPr>
          <p:nvPr/>
        </p:nvSpPr>
        <p:spPr bwMode="auto">
          <a:xfrm>
            <a:off x="3563938" y="5876925"/>
            <a:ext cx="24479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200"/>
              <a:t>だと思われる</a:t>
            </a:r>
          </a:p>
        </p:txBody>
      </p:sp>
      <p:sp>
        <p:nvSpPr>
          <p:cNvPr id="39947" name="テキスト ボックス 11"/>
          <p:cNvSpPr txBox="1">
            <a:spLocks noChangeArrowheads="1"/>
          </p:cNvSpPr>
          <p:nvPr/>
        </p:nvSpPr>
        <p:spPr bwMode="auto">
          <a:xfrm>
            <a:off x="611188" y="188913"/>
            <a:ext cx="8080375" cy="5222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r>
              <a:rPr lang="ja-JP" altLang="en-US" sz="2800"/>
              <a:t>字幕スライドの例：学習会「副詞について考える」より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50825" y="836613"/>
            <a:ext cx="8713788" cy="5832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/>
      <p:bldP spid="7" grpId="0" animBg="1"/>
      <p:bldP spid="101384" grpId="0"/>
      <p:bldP spid="9" grpId="0" animBg="1"/>
      <p:bldP spid="10138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25" y="728663"/>
            <a:ext cx="79057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テキスト ボックス 5"/>
          <p:cNvSpPr txBox="1">
            <a:spLocks noChangeArrowheads="1"/>
          </p:cNvSpPr>
          <p:nvPr/>
        </p:nvSpPr>
        <p:spPr bwMode="auto">
          <a:xfrm>
            <a:off x="900113" y="908050"/>
            <a:ext cx="358775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/>
              <a:t>０</a:t>
            </a:r>
          </a:p>
        </p:txBody>
      </p:sp>
      <p:sp>
        <p:nvSpPr>
          <p:cNvPr id="40964" name="テキスト ボックス 6"/>
          <p:cNvSpPr txBox="1">
            <a:spLocks noChangeArrowheads="1"/>
          </p:cNvSpPr>
          <p:nvPr/>
        </p:nvSpPr>
        <p:spPr bwMode="auto">
          <a:xfrm>
            <a:off x="611188" y="2276475"/>
            <a:ext cx="360362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/>
              <a:t>１</a:t>
            </a:r>
          </a:p>
        </p:txBody>
      </p:sp>
      <p:sp>
        <p:nvSpPr>
          <p:cNvPr id="40965" name="テキスト ボックス 8"/>
          <p:cNvSpPr txBox="1">
            <a:spLocks noChangeArrowheads="1"/>
          </p:cNvSpPr>
          <p:nvPr/>
        </p:nvSpPr>
        <p:spPr bwMode="auto">
          <a:xfrm>
            <a:off x="2987675" y="3429000"/>
            <a:ext cx="360363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/>
              <a:t>２</a:t>
            </a:r>
          </a:p>
        </p:txBody>
      </p:sp>
      <p:sp>
        <p:nvSpPr>
          <p:cNvPr id="40966" name="テキスト ボックス 9"/>
          <p:cNvSpPr txBox="1">
            <a:spLocks noChangeArrowheads="1"/>
          </p:cNvSpPr>
          <p:nvPr/>
        </p:nvSpPr>
        <p:spPr bwMode="auto">
          <a:xfrm>
            <a:off x="1331913" y="4365625"/>
            <a:ext cx="360362" cy="368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/>
              <a:t>３</a:t>
            </a:r>
          </a:p>
        </p:txBody>
      </p:sp>
      <p:sp>
        <p:nvSpPr>
          <p:cNvPr id="40967" name="テキスト ボックス 10"/>
          <p:cNvSpPr txBox="1">
            <a:spLocks noChangeArrowheads="1"/>
          </p:cNvSpPr>
          <p:nvPr/>
        </p:nvSpPr>
        <p:spPr bwMode="auto">
          <a:xfrm>
            <a:off x="3276600" y="5373688"/>
            <a:ext cx="358775" cy="368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/>
              <a:t>４</a:t>
            </a: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1187450" y="476250"/>
            <a:ext cx="936625" cy="544513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9" name="テキスト ボックス 13"/>
          <p:cNvSpPr txBox="1">
            <a:spLocks noChangeArrowheads="1"/>
          </p:cNvSpPr>
          <p:nvPr/>
        </p:nvSpPr>
        <p:spPr bwMode="auto">
          <a:xfrm>
            <a:off x="2195513" y="260350"/>
            <a:ext cx="3384599" cy="52322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 dirty="0"/>
              <a:t>アニメーションの順序</a:t>
            </a:r>
          </a:p>
        </p:txBody>
      </p:sp>
      <p:sp>
        <p:nvSpPr>
          <p:cNvPr id="40970" name="テキスト ボックス 13"/>
          <p:cNvSpPr txBox="1">
            <a:spLocks noChangeArrowheads="1"/>
          </p:cNvSpPr>
          <p:nvPr/>
        </p:nvSpPr>
        <p:spPr bwMode="auto">
          <a:xfrm>
            <a:off x="2484438" y="6165850"/>
            <a:ext cx="4895850" cy="3683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/>
              <a:t>第</a:t>
            </a:r>
            <a:r>
              <a:rPr lang="en-US" altLang="ja-JP"/>
              <a:t>20</a:t>
            </a:r>
            <a:r>
              <a:rPr lang="ja-JP" altLang="en-US"/>
              <a:t>回学習会「副詞について考える」スライドより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/>
      <p:bldP spid="40964" grpId="0" animBg="1"/>
      <p:bldP spid="40965" grpId="0" animBg="1"/>
      <p:bldP spid="40966" grpId="0" animBg="1"/>
      <p:bldP spid="4096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テキスト ボックス 3"/>
          <p:cNvSpPr txBox="1">
            <a:spLocks noChangeArrowheads="1"/>
          </p:cNvSpPr>
          <p:nvPr/>
        </p:nvSpPr>
        <p:spPr bwMode="auto">
          <a:xfrm>
            <a:off x="1547664" y="332656"/>
            <a:ext cx="6264275" cy="76835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ja-JP" altLang="en-US" sz="4400"/>
              <a:t>字幕スライド作成プロセス</a:t>
            </a:r>
          </a:p>
        </p:txBody>
      </p:sp>
      <p:sp>
        <p:nvSpPr>
          <p:cNvPr id="41987" name="テキスト ボックス 4"/>
          <p:cNvSpPr txBox="1">
            <a:spLocks noChangeArrowheads="1"/>
          </p:cNvSpPr>
          <p:nvPr/>
        </p:nvSpPr>
        <p:spPr bwMode="auto">
          <a:xfrm>
            <a:off x="250825" y="1412875"/>
            <a:ext cx="8642350" cy="13239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ja-JP" altLang="en-US" sz="4000" dirty="0"/>
              <a:t>テキストボックスを使って、</a:t>
            </a:r>
            <a:endParaRPr lang="en-US" altLang="ja-JP" sz="4000" dirty="0"/>
          </a:p>
          <a:p>
            <a:r>
              <a:rPr lang="ja-JP" altLang="en-US" sz="4000" dirty="0"/>
              <a:t>　スライド内のコンテンツ（内容）を作成</a:t>
            </a:r>
          </a:p>
        </p:txBody>
      </p:sp>
      <p:sp>
        <p:nvSpPr>
          <p:cNvPr id="41988" name="テキスト ボックス 5"/>
          <p:cNvSpPr txBox="1">
            <a:spLocks noChangeArrowheads="1"/>
          </p:cNvSpPr>
          <p:nvPr/>
        </p:nvSpPr>
        <p:spPr bwMode="auto">
          <a:xfrm>
            <a:off x="251520" y="3284984"/>
            <a:ext cx="8640762" cy="7080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ja-JP" altLang="en-US" sz="4000"/>
              <a:t>テキストボックスにアニメーションを設定</a:t>
            </a:r>
          </a:p>
        </p:txBody>
      </p:sp>
      <p:sp>
        <p:nvSpPr>
          <p:cNvPr id="41989" name="テキスト ボックス 5"/>
          <p:cNvSpPr txBox="1">
            <a:spLocks noChangeArrowheads="1"/>
          </p:cNvSpPr>
          <p:nvPr/>
        </p:nvSpPr>
        <p:spPr bwMode="auto">
          <a:xfrm>
            <a:off x="899592" y="4077072"/>
            <a:ext cx="712879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b="1" dirty="0" smtClean="0">
                <a:solidFill>
                  <a:srgbClr val="C00000"/>
                </a:solidFill>
              </a:rPr>
              <a:t>＊</a:t>
            </a:r>
            <a:r>
              <a:rPr lang="ja-JP" altLang="en-US" sz="3600" dirty="0" smtClean="0"/>
              <a:t>スライド上</a:t>
            </a:r>
            <a:r>
              <a:rPr lang="ja-JP" altLang="en-US" sz="3600" dirty="0"/>
              <a:t>への出現・消去が中心</a:t>
            </a:r>
          </a:p>
        </p:txBody>
      </p:sp>
      <p:sp>
        <p:nvSpPr>
          <p:cNvPr id="41990" name="テキスト ボックス 5"/>
          <p:cNvSpPr txBox="1">
            <a:spLocks noChangeArrowheads="1"/>
          </p:cNvSpPr>
          <p:nvPr/>
        </p:nvSpPr>
        <p:spPr bwMode="auto">
          <a:xfrm>
            <a:off x="1692275" y="5373688"/>
            <a:ext cx="5832475" cy="7080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ja-JP" altLang="en-US" sz="4000"/>
              <a:t>アニメーションの作動確認</a:t>
            </a: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4427984" y="2780928"/>
            <a:ext cx="0" cy="43180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4427984" y="4869160"/>
            <a:ext cx="0" cy="43180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テキスト ボックス 3"/>
          <p:cNvSpPr txBox="1">
            <a:spLocks noChangeArrowheads="1"/>
          </p:cNvSpPr>
          <p:nvPr/>
        </p:nvSpPr>
        <p:spPr bwMode="auto">
          <a:xfrm>
            <a:off x="1403648" y="332656"/>
            <a:ext cx="6840760" cy="769441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4400" dirty="0" smtClean="0"/>
              <a:t>　字幕</a:t>
            </a:r>
            <a:r>
              <a:rPr lang="ja-JP" altLang="en-US" sz="4400" dirty="0"/>
              <a:t>スライド</a:t>
            </a:r>
            <a:r>
              <a:rPr lang="ja-JP" altLang="en-US" sz="4400" dirty="0" smtClean="0"/>
              <a:t>の目的・役割</a:t>
            </a:r>
            <a:endParaRPr lang="ja-JP" altLang="en-US" sz="4400" dirty="0"/>
          </a:p>
        </p:txBody>
      </p:sp>
      <p:sp>
        <p:nvSpPr>
          <p:cNvPr id="43011" name="テキスト ボックス 4"/>
          <p:cNvSpPr txBox="1">
            <a:spLocks noChangeArrowheads="1"/>
          </p:cNvSpPr>
          <p:nvPr/>
        </p:nvSpPr>
        <p:spPr bwMode="auto">
          <a:xfrm>
            <a:off x="2267744" y="1340768"/>
            <a:ext cx="4968552" cy="76944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400" b="1" dirty="0" smtClean="0">
                <a:solidFill>
                  <a:srgbClr val="C00000"/>
                </a:solidFill>
              </a:rPr>
              <a:t>　</a:t>
            </a:r>
            <a:r>
              <a:rPr lang="en-US" altLang="ja-JP" sz="4400" b="1" dirty="0" smtClean="0">
                <a:solidFill>
                  <a:srgbClr val="C00000"/>
                </a:solidFill>
              </a:rPr>
              <a:t>1</a:t>
            </a:r>
            <a:r>
              <a:rPr lang="ja-JP" altLang="en-US" sz="4400" dirty="0" smtClean="0"/>
              <a:t>　発表者</a:t>
            </a:r>
            <a:r>
              <a:rPr lang="ja-JP" altLang="en-US" sz="4400" dirty="0"/>
              <a:t>にとって</a:t>
            </a:r>
          </a:p>
        </p:txBody>
      </p:sp>
      <p:sp>
        <p:nvSpPr>
          <p:cNvPr id="43012" name="テキスト ボックス 5"/>
          <p:cNvSpPr txBox="1">
            <a:spLocks noChangeArrowheads="1"/>
          </p:cNvSpPr>
          <p:nvPr/>
        </p:nvSpPr>
        <p:spPr bwMode="auto">
          <a:xfrm>
            <a:off x="323528" y="2276872"/>
            <a:ext cx="4248472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>
                <a:solidFill>
                  <a:srgbClr val="0070C0"/>
                </a:solidFill>
              </a:rPr>
              <a:t>●</a:t>
            </a:r>
            <a:r>
              <a:rPr lang="ja-JP" altLang="en-US" sz="4000" dirty="0" smtClean="0"/>
              <a:t>話に</a:t>
            </a:r>
            <a:r>
              <a:rPr lang="ja-JP" altLang="en-US" sz="4000" dirty="0"/>
              <a:t>詰まらない</a:t>
            </a:r>
          </a:p>
        </p:txBody>
      </p:sp>
      <p:sp>
        <p:nvSpPr>
          <p:cNvPr id="5" name="テキスト ボックス 5"/>
          <p:cNvSpPr txBox="1">
            <a:spLocks noChangeArrowheads="1"/>
          </p:cNvSpPr>
          <p:nvPr/>
        </p:nvSpPr>
        <p:spPr bwMode="auto">
          <a:xfrm>
            <a:off x="971600" y="3068960"/>
            <a:ext cx="7920880" cy="175432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スライドが、シナリオを兼ねているので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何を言いたいか忘れてしまって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頭が真っ白になることがない</a:t>
            </a:r>
            <a:endParaRPr lang="ja-JP" altLang="en-US" sz="3600" dirty="0"/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251520" y="4941168"/>
            <a:ext cx="777686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>
                <a:solidFill>
                  <a:srgbClr val="0070C0"/>
                </a:solidFill>
              </a:rPr>
              <a:t>●</a:t>
            </a:r>
            <a:r>
              <a:rPr lang="ja-JP" altLang="en-US" sz="4000" dirty="0" smtClean="0"/>
              <a:t>プレゼンの尺（長さ）の見当がつく</a:t>
            </a:r>
            <a:endParaRPr lang="ja-JP" altLang="en-US" sz="4000" dirty="0"/>
          </a:p>
        </p:txBody>
      </p:sp>
      <p:grpSp>
        <p:nvGrpSpPr>
          <p:cNvPr id="7" name="グループ化 33"/>
          <p:cNvGrpSpPr>
            <a:grpSpLocks/>
          </p:cNvGrpSpPr>
          <p:nvPr/>
        </p:nvGrpSpPr>
        <p:grpSpPr bwMode="auto">
          <a:xfrm>
            <a:off x="7470902" y="1284493"/>
            <a:ext cx="682915" cy="800421"/>
            <a:chOff x="7523163" y="1144571"/>
            <a:chExt cx="1225550" cy="2376487"/>
          </a:xfrm>
        </p:grpSpPr>
        <p:sp>
          <p:nvSpPr>
            <p:cNvPr id="8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9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0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1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2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  <p:bldP spid="43012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テキスト ボックス 2"/>
          <p:cNvSpPr txBox="1">
            <a:spLocks noChangeArrowheads="1"/>
          </p:cNvSpPr>
          <p:nvPr/>
        </p:nvSpPr>
        <p:spPr bwMode="auto">
          <a:xfrm>
            <a:off x="395288" y="333375"/>
            <a:ext cx="6121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/>
              <a:t>そして、プレゼンを行う際に</a:t>
            </a:r>
          </a:p>
        </p:txBody>
      </p:sp>
      <p:sp>
        <p:nvSpPr>
          <p:cNvPr id="5123" name="テキスト ボックス 4"/>
          <p:cNvSpPr txBox="1">
            <a:spLocks noChangeArrowheads="1"/>
          </p:cNvSpPr>
          <p:nvPr/>
        </p:nvSpPr>
        <p:spPr bwMode="auto">
          <a:xfrm>
            <a:off x="468313" y="1125538"/>
            <a:ext cx="84248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 dirty="0"/>
              <a:t>現在、もっともポピュラーに使われている</a:t>
            </a:r>
            <a:endParaRPr lang="en-US" altLang="ja-JP" sz="3600" dirty="0"/>
          </a:p>
          <a:p>
            <a:r>
              <a:rPr lang="ja-JP" altLang="en-US" sz="3600" dirty="0"/>
              <a:t>　　　　　　　　　　　　　　　説明用具といえば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95736" y="2636912"/>
            <a:ext cx="4536504" cy="923330"/>
          </a:xfrm>
          <a:prstGeom prst="rect">
            <a:avLst/>
          </a:prstGeom>
          <a:solidFill>
            <a:srgbClr val="CCFFFF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5400" dirty="0"/>
              <a:t>パワーポイント</a:t>
            </a:r>
          </a:p>
        </p:txBody>
      </p:sp>
      <p:sp>
        <p:nvSpPr>
          <p:cNvPr id="5127" name="テキスト ボックス 6"/>
          <p:cNvSpPr txBox="1">
            <a:spLocks noChangeArrowheads="1"/>
          </p:cNvSpPr>
          <p:nvPr/>
        </p:nvSpPr>
        <p:spPr bwMode="auto">
          <a:xfrm>
            <a:off x="6011863" y="3860800"/>
            <a:ext cx="2663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200" dirty="0"/>
              <a:t>だと思われる</a:t>
            </a:r>
          </a:p>
        </p:txBody>
      </p:sp>
      <p:sp>
        <p:nvSpPr>
          <p:cNvPr id="5128" name="テキスト ボックス 6"/>
          <p:cNvSpPr txBox="1">
            <a:spLocks noChangeArrowheads="1"/>
          </p:cNvSpPr>
          <p:nvPr/>
        </p:nvSpPr>
        <p:spPr bwMode="auto">
          <a:xfrm>
            <a:off x="1187450" y="4724400"/>
            <a:ext cx="6913563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 dirty="0"/>
              <a:t>では、パワーポイントは</a:t>
            </a:r>
            <a:endParaRPr lang="en-US" altLang="ja-JP" sz="3200" dirty="0"/>
          </a:p>
          <a:p>
            <a:r>
              <a:rPr lang="ja-JP" altLang="en-US" sz="3200" dirty="0"/>
              <a:t>　　　　　　</a:t>
            </a:r>
            <a:r>
              <a:rPr lang="ja-JP" altLang="en-US" sz="3600" dirty="0"/>
              <a:t>どのようなものだろうか？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6" grpId="0" animBg="1"/>
      <p:bldP spid="5127" grpId="0"/>
      <p:bldP spid="51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テキスト ボックス 3"/>
          <p:cNvSpPr txBox="1">
            <a:spLocks noChangeArrowheads="1"/>
          </p:cNvSpPr>
          <p:nvPr/>
        </p:nvSpPr>
        <p:spPr bwMode="auto">
          <a:xfrm>
            <a:off x="1331640" y="188640"/>
            <a:ext cx="6840760" cy="769441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4400" dirty="0" smtClean="0"/>
              <a:t>　字幕</a:t>
            </a:r>
            <a:r>
              <a:rPr lang="ja-JP" altLang="en-US" sz="4400" dirty="0"/>
              <a:t>スライド</a:t>
            </a:r>
            <a:r>
              <a:rPr lang="ja-JP" altLang="en-US" sz="4400" dirty="0" smtClean="0"/>
              <a:t>の目的・役割</a:t>
            </a:r>
            <a:endParaRPr lang="ja-JP" altLang="en-US" sz="4400" dirty="0"/>
          </a:p>
        </p:txBody>
      </p:sp>
      <p:sp>
        <p:nvSpPr>
          <p:cNvPr id="43011" name="テキスト ボックス 4"/>
          <p:cNvSpPr txBox="1">
            <a:spLocks noChangeArrowheads="1"/>
          </p:cNvSpPr>
          <p:nvPr/>
        </p:nvSpPr>
        <p:spPr bwMode="auto">
          <a:xfrm>
            <a:off x="2195736" y="1124744"/>
            <a:ext cx="4968552" cy="76944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400" b="1" dirty="0" smtClean="0">
                <a:solidFill>
                  <a:srgbClr val="C00000"/>
                </a:solidFill>
              </a:rPr>
              <a:t>　</a:t>
            </a:r>
            <a:r>
              <a:rPr lang="en-US" altLang="ja-JP" sz="4400" b="1" dirty="0" smtClean="0">
                <a:solidFill>
                  <a:srgbClr val="C00000"/>
                </a:solidFill>
              </a:rPr>
              <a:t>2</a:t>
            </a:r>
            <a:r>
              <a:rPr lang="ja-JP" altLang="en-US" sz="4400" dirty="0" smtClean="0"/>
              <a:t>　聴き手に</a:t>
            </a:r>
            <a:r>
              <a:rPr lang="ja-JP" altLang="en-US" sz="4400" dirty="0"/>
              <a:t>とって</a:t>
            </a:r>
          </a:p>
        </p:txBody>
      </p:sp>
      <p:sp>
        <p:nvSpPr>
          <p:cNvPr id="43012" name="テキスト ボックス 5"/>
          <p:cNvSpPr txBox="1">
            <a:spLocks noChangeArrowheads="1"/>
          </p:cNvSpPr>
          <p:nvPr/>
        </p:nvSpPr>
        <p:spPr bwMode="auto">
          <a:xfrm>
            <a:off x="323528" y="2060848"/>
            <a:ext cx="633670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>
                <a:solidFill>
                  <a:srgbClr val="0070C0"/>
                </a:solidFill>
              </a:rPr>
              <a:t>●</a:t>
            </a:r>
            <a:r>
              <a:rPr lang="ja-JP" altLang="en-US" sz="4000" dirty="0" smtClean="0"/>
              <a:t>説明の流れを追いやすい</a:t>
            </a:r>
            <a:endParaRPr lang="ja-JP" altLang="en-US" sz="4000" dirty="0"/>
          </a:p>
        </p:txBody>
      </p:sp>
      <p:sp>
        <p:nvSpPr>
          <p:cNvPr id="5" name="テキスト ボックス 5"/>
          <p:cNvSpPr txBox="1">
            <a:spLocks noChangeArrowheads="1"/>
          </p:cNvSpPr>
          <p:nvPr/>
        </p:nvSpPr>
        <p:spPr bwMode="auto">
          <a:xfrm>
            <a:off x="755576" y="2708920"/>
            <a:ext cx="8388424" cy="175432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　</a:t>
            </a:r>
            <a:r>
              <a:rPr lang="ja-JP" altLang="en-US" dirty="0" smtClean="0"/>
              <a:t>　</a:t>
            </a:r>
            <a:r>
              <a:rPr lang="ja-JP" altLang="en-US" sz="3600" dirty="0" smtClean="0"/>
              <a:t>アニメーションを追うことで、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いまスライド上のどの部分についての　　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話をしているかがわかる</a:t>
            </a:r>
            <a:endParaRPr lang="ja-JP" altLang="en-US" sz="3600" dirty="0"/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251520" y="4437112"/>
            <a:ext cx="777686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>
                <a:solidFill>
                  <a:srgbClr val="0070C0"/>
                </a:solidFill>
              </a:rPr>
              <a:t>●</a:t>
            </a:r>
            <a:r>
              <a:rPr lang="ja-JP" altLang="en-US" sz="4000" dirty="0" smtClean="0"/>
              <a:t>話のつながりがわかりやすい</a:t>
            </a:r>
            <a:endParaRPr lang="ja-JP" altLang="en-US" sz="4000" dirty="0"/>
          </a:p>
        </p:txBody>
      </p:sp>
      <p:sp>
        <p:nvSpPr>
          <p:cNvPr id="7" name="テキスト ボックス 5"/>
          <p:cNvSpPr txBox="1">
            <a:spLocks noChangeArrowheads="1"/>
          </p:cNvSpPr>
          <p:nvPr/>
        </p:nvSpPr>
        <p:spPr bwMode="auto">
          <a:xfrm>
            <a:off x="755576" y="5157192"/>
            <a:ext cx="8388424" cy="1200329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　各スライド間が、ことばでつながっている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ので、話のつながりもわかりやすい</a:t>
            </a:r>
            <a:endParaRPr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80605" y="6250898"/>
            <a:ext cx="5976664" cy="461665"/>
          </a:xfrm>
          <a:prstGeom prst="rect">
            <a:avLst/>
          </a:prstGeom>
          <a:solidFill>
            <a:srgbClr val="FFFF37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のでは、と思っているのだが、どうだろうか？</a:t>
            </a:r>
            <a:endParaRPr kumimoji="1" lang="ja-JP" altLang="en-US" sz="24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536" y="5805264"/>
            <a:ext cx="1779048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accent4"/>
                </a:solidFill>
              </a:rPr>
              <a:t>のりしろスライド</a:t>
            </a:r>
            <a:endParaRPr kumimoji="1" lang="ja-JP" altLang="en-US" b="1" dirty="0">
              <a:solidFill>
                <a:schemeClr val="accent4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5536" y="6237312"/>
            <a:ext cx="648072" cy="276999"/>
          </a:xfrm>
          <a:prstGeom prst="rect">
            <a:avLst/>
          </a:prstGeom>
          <a:solidFill>
            <a:srgbClr val="FFFF66">
              <a:alpha val="47843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 smtClean="0"/>
              <a:t>①</a:t>
            </a:r>
            <a:endParaRPr kumimoji="1" lang="ja-JP" altLang="en-US" sz="12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71600" y="6237312"/>
            <a:ext cx="648072" cy="276999"/>
          </a:xfrm>
          <a:prstGeom prst="rect">
            <a:avLst/>
          </a:prstGeom>
          <a:solidFill>
            <a:srgbClr val="FFFF66">
              <a:alpha val="6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 smtClean="0"/>
              <a:t>②</a:t>
            </a:r>
            <a:endParaRPr kumimoji="1" lang="ja-JP" altLang="en-US" sz="12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547664" y="6237312"/>
            <a:ext cx="648072" cy="276999"/>
          </a:xfrm>
          <a:prstGeom prst="rect">
            <a:avLst/>
          </a:prstGeom>
          <a:solidFill>
            <a:srgbClr val="FFFF37">
              <a:alpha val="58039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dirty="0" smtClean="0"/>
              <a:t>③</a:t>
            </a:r>
            <a:endParaRPr kumimoji="1" lang="ja-JP" altLang="en-US" sz="1200" b="1" dirty="0"/>
          </a:p>
        </p:txBody>
      </p:sp>
      <p:grpSp>
        <p:nvGrpSpPr>
          <p:cNvPr id="20" name="グループ化 26"/>
          <p:cNvGrpSpPr>
            <a:grpSpLocks/>
          </p:cNvGrpSpPr>
          <p:nvPr/>
        </p:nvGrpSpPr>
        <p:grpSpPr bwMode="auto">
          <a:xfrm>
            <a:off x="1547664" y="1268760"/>
            <a:ext cx="538311" cy="503560"/>
            <a:chOff x="2195513" y="2924175"/>
            <a:chExt cx="1258887" cy="1203325"/>
          </a:xfrm>
        </p:grpSpPr>
        <p:grpSp>
          <p:nvGrpSpPr>
            <p:cNvPr id="21" name="グループ化 22"/>
            <p:cNvGrpSpPr>
              <a:grpSpLocks/>
            </p:cNvGrpSpPr>
            <p:nvPr/>
          </p:nvGrpSpPr>
          <p:grpSpPr bwMode="auto">
            <a:xfrm>
              <a:off x="2195513" y="2924175"/>
              <a:ext cx="1258887" cy="1203325"/>
              <a:chOff x="1331640" y="3861048"/>
              <a:chExt cx="1258484" cy="1203826"/>
            </a:xfrm>
          </p:grpSpPr>
          <p:grpSp>
            <p:nvGrpSpPr>
              <p:cNvPr id="23" name="グループ化 21"/>
              <p:cNvGrpSpPr>
                <a:grpSpLocks/>
              </p:cNvGrpSpPr>
              <p:nvPr/>
            </p:nvGrpSpPr>
            <p:grpSpPr bwMode="auto">
              <a:xfrm>
                <a:off x="1331640" y="3861048"/>
                <a:ext cx="1258484" cy="1203826"/>
                <a:chOff x="1395816" y="3945340"/>
                <a:chExt cx="1258484" cy="1203826"/>
              </a:xfrm>
            </p:grpSpPr>
            <p:sp>
              <p:nvSpPr>
                <p:cNvPr id="26" name="フリーフォーム 25"/>
                <p:cNvSpPr/>
                <p:nvPr/>
              </p:nvSpPr>
              <p:spPr>
                <a:xfrm rot="376162">
                  <a:off x="1395816" y="4356674"/>
                  <a:ext cx="134894" cy="311280"/>
                </a:xfrm>
                <a:custGeom>
                  <a:avLst/>
                  <a:gdLst>
                    <a:gd name="connsiteX0" fmla="*/ 140457 w 153157"/>
                    <a:gd name="connsiteY0" fmla="*/ 25046 h 279046"/>
                    <a:gd name="connsiteX1" fmla="*/ 757 w 153157"/>
                    <a:gd name="connsiteY1" fmla="*/ 75846 h 279046"/>
                    <a:gd name="connsiteX2" fmla="*/ 13457 w 153157"/>
                    <a:gd name="connsiteY2" fmla="*/ 113946 h 279046"/>
                    <a:gd name="connsiteX3" fmla="*/ 51557 w 153157"/>
                    <a:gd name="connsiteY3" fmla="*/ 202846 h 279046"/>
                    <a:gd name="connsiteX4" fmla="*/ 64257 w 153157"/>
                    <a:gd name="connsiteY4" fmla="*/ 240946 h 279046"/>
                    <a:gd name="connsiteX5" fmla="*/ 102357 w 153157"/>
                    <a:gd name="connsiteY5" fmla="*/ 266346 h 279046"/>
                    <a:gd name="connsiteX6" fmla="*/ 153157 w 153157"/>
                    <a:gd name="connsiteY6" fmla="*/ 279046 h 279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157" h="279046">
                      <a:moveTo>
                        <a:pt x="140457" y="25046"/>
                      </a:moveTo>
                      <a:cubicBezTo>
                        <a:pt x="83254" y="30766"/>
                        <a:pt x="757" y="0"/>
                        <a:pt x="757" y="75846"/>
                      </a:cubicBezTo>
                      <a:cubicBezTo>
                        <a:pt x="757" y="89233"/>
                        <a:pt x="9779" y="101074"/>
                        <a:pt x="13457" y="113946"/>
                      </a:cubicBezTo>
                      <a:cubicBezTo>
                        <a:pt x="48699" y="237293"/>
                        <a:pt x="0" y="99732"/>
                        <a:pt x="51557" y="202846"/>
                      </a:cubicBezTo>
                      <a:cubicBezTo>
                        <a:pt x="57544" y="214820"/>
                        <a:pt x="55894" y="230493"/>
                        <a:pt x="64257" y="240946"/>
                      </a:cubicBezTo>
                      <a:cubicBezTo>
                        <a:pt x="73792" y="252865"/>
                        <a:pt x="88328" y="260333"/>
                        <a:pt x="102357" y="266346"/>
                      </a:cubicBezTo>
                      <a:cubicBezTo>
                        <a:pt x="118400" y="273222"/>
                        <a:pt x="153157" y="279046"/>
                        <a:pt x="153157" y="279046"/>
                      </a:cubicBezTo>
                    </a:path>
                  </a:pathLst>
                </a:custGeom>
                <a:solidFill>
                  <a:srgbClr val="FFFF99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7" name="フリーフォーム 26"/>
                <p:cNvSpPr/>
                <p:nvPr/>
              </p:nvSpPr>
              <p:spPr>
                <a:xfrm>
                  <a:off x="1475166" y="4148625"/>
                  <a:ext cx="1126764" cy="1000541"/>
                </a:xfrm>
                <a:custGeom>
                  <a:avLst/>
                  <a:gdLst>
                    <a:gd name="connsiteX0" fmla="*/ 68650 w 1122750"/>
                    <a:gd name="connsiteY0" fmla="*/ 129061 h 1000086"/>
                    <a:gd name="connsiteX1" fmla="*/ 55950 w 1122750"/>
                    <a:gd name="connsiteY1" fmla="*/ 446561 h 1000086"/>
                    <a:gd name="connsiteX2" fmla="*/ 17850 w 1122750"/>
                    <a:gd name="connsiteY2" fmla="*/ 484661 h 1000086"/>
                    <a:gd name="connsiteX3" fmla="*/ 5150 w 1122750"/>
                    <a:gd name="connsiteY3" fmla="*/ 548161 h 1000086"/>
                    <a:gd name="connsiteX4" fmla="*/ 17850 w 1122750"/>
                    <a:gd name="connsiteY4" fmla="*/ 789461 h 1000086"/>
                    <a:gd name="connsiteX5" fmla="*/ 106750 w 1122750"/>
                    <a:gd name="connsiteY5" fmla="*/ 840261 h 1000086"/>
                    <a:gd name="connsiteX6" fmla="*/ 157550 w 1122750"/>
                    <a:gd name="connsiteY6" fmla="*/ 865661 h 1000086"/>
                    <a:gd name="connsiteX7" fmla="*/ 195650 w 1122750"/>
                    <a:gd name="connsiteY7" fmla="*/ 891061 h 1000086"/>
                    <a:gd name="connsiteX8" fmla="*/ 246450 w 1122750"/>
                    <a:gd name="connsiteY8" fmla="*/ 903761 h 1000086"/>
                    <a:gd name="connsiteX9" fmla="*/ 284550 w 1122750"/>
                    <a:gd name="connsiteY9" fmla="*/ 916461 h 1000086"/>
                    <a:gd name="connsiteX10" fmla="*/ 335350 w 1122750"/>
                    <a:gd name="connsiteY10" fmla="*/ 941861 h 1000086"/>
                    <a:gd name="connsiteX11" fmla="*/ 500450 w 1122750"/>
                    <a:gd name="connsiteY11" fmla="*/ 954561 h 1000086"/>
                    <a:gd name="connsiteX12" fmla="*/ 767150 w 1122750"/>
                    <a:gd name="connsiteY12" fmla="*/ 967261 h 1000086"/>
                    <a:gd name="connsiteX13" fmla="*/ 817950 w 1122750"/>
                    <a:gd name="connsiteY13" fmla="*/ 941861 h 1000086"/>
                    <a:gd name="connsiteX14" fmla="*/ 856050 w 1122750"/>
                    <a:gd name="connsiteY14" fmla="*/ 916461 h 1000086"/>
                    <a:gd name="connsiteX15" fmla="*/ 944950 w 1122750"/>
                    <a:gd name="connsiteY15" fmla="*/ 891061 h 1000086"/>
                    <a:gd name="connsiteX16" fmla="*/ 995750 w 1122750"/>
                    <a:gd name="connsiteY16" fmla="*/ 789461 h 1000086"/>
                    <a:gd name="connsiteX17" fmla="*/ 1033850 w 1122750"/>
                    <a:gd name="connsiteY17" fmla="*/ 700561 h 1000086"/>
                    <a:gd name="connsiteX18" fmla="*/ 1046550 w 1122750"/>
                    <a:gd name="connsiteY18" fmla="*/ 649761 h 1000086"/>
                    <a:gd name="connsiteX19" fmla="*/ 1084650 w 1122750"/>
                    <a:gd name="connsiteY19" fmla="*/ 522761 h 1000086"/>
                    <a:gd name="connsiteX20" fmla="*/ 1097350 w 1122750"/>
                    <a:gd name="connsiteY20" fmla="*/ 433861 h 1000086"/>
                    <a:gd name="connsiteX21" fmla="*/ 1110050 w 1122750"/>
                    <a:gd name="connsiteY21" fmla="*/ 383061 h 1000086"/>
                    <a:gd name="connsiteX22" fmla="*/ 1122750 w 1122750"/>
                    <a:gd name="connsiteY22" fmla="*/ 281461 h 1000086"/>
                    <a:gd name="connsiteX23" fmla="*/ 1110050 w 1122750"/>
                    <a:gd name="connsiteY23" fmla="*/ 167161 h 1000086"/>
                    <a:gd name="connsiteX24" fmla="*/ 1084650 w 1122750"/>
                    <a:gd name="connsiteY24" fmla="*/ 14761 h 1000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22750" h="1000086">
                      <a:moveTo>
                        <a:pt x="68650" y="129061"/>
                      </a:moveTo>
                      <a:cubicBezTo>
                        <a:pt x="64417" y="234894"/>
                        <a:pt x="70929" y="341708"/>
                        <a:pt x="55950" y="446561"/>
                      </a:cubicBezTo>
                      <a:cubicBezTo>
                        <a:pt x="53410" y="464341"/>
                        <a:pt x="25882" y="468597"/>
                        <a:pt x="17850" y="484661"/>
                      </a:cubicBezTo>
                      <a:cubicBezTo>
                        <a:pt x="8197" y="503968"/>
                        <a:pt x="9383" y="526994"/>
                        <a:pt x="5150" y="548161"/>
                      </a:cubicBezTo>
                      <a:cubicBezTo>
                        <a:pt x="9383" y="628594"/>
                        <a:pt x="0" y="710919"/>
                        <a:pt x="17850" y="789461"/>
                      </a:cubicBezTo>
                      <a:cubicBezTo>
                        <a:pt x="25034" y="821072"/>
                        <a:pt x="82928" y="830052"/>
                        <a:pt x="106750" y="840261"/>
                      </a:cubicBezTo>
                      <a:cubicBezTo>
                        <a:pt x="124151" y="847719"/>
                        <a:pt x="141112" y="856268"/>
                        <a:pt x="157550" y="865661"/>
                      </a:cubicBezTo>
                      <a:cubicBezTo>
                        <a:pt x="170802" y="873234"/>
                        <a:pt x="181621" y="885048"/>
                        <a:pt x="195650" y="891061"/>
                      </a:cubicBezTo>
                      <a:cubicBezTo>
                        <a:pt x="211693" y="897937"/>
                        <a:pt x="229667" y="898966"/>
                        <a:pt x="246450" y="903761"/>
                      </a:cubicBezTo>
                      <a:cubicBezTo>
                        <a:pt x="259322" y="907439"/>
                        <a:pt x="272245" y="911188"/>
                        <a:pt x="284550" y="916461"/>
                      </a:cubicBezTo>
                      <a:cubicBezTo>
                        <a:pt x="301951" y="923919"/>
                        <a:pt x="316706" y="938571"/>
                        <a:pt x="335350" y="941861"/>
                      </a:cubicBezTo>
                      <a:cubicBezTo>
                        <a:pt x="389706" y="951453"/>
                        <a:pt x="445417" y="950328"/>
                        <a:pt x="500450" y="954561"/>
                      </a:cubicBezTo>
                      <a:cubicBezTo>
                        <a:pt x="637025" y="1000086"/>
                        <a:pt x="549935" y="981742"/>
                        <a:pt x="767150" y="967261"/>
                      </a:cubicBezTo>
                      <a:cubicBezTo>
                        <a:pt x="784083" y="958794"/>
                        <a:pt x="801512" y="951254"/>
                        <a:pt x="817950" y="941861"/>
                      </a:cubicBezTo>
                      <a:cubicBezTo>
                        <a:pt x="831202" y="934288"/>
                        <a:pt x="842398" y="923287"/>
                        <a:pt x="856050" y="916461"/>
                      </a:cubicBezTo>
                      <a:cubicBezTo>
                        <a:pt x="874270" y="907351"/>
                        <a:pt x="928674" y="895130"/>
                        <a:pt x="944950" y="891061"/>
                      </a:cubicBezTo>
                      <a:cubicBezTo>
                        <a:pt x="976135" y="766321"/>
                        <a:pt x="930986" y="918988"/>
                        <a:pt x="995750" y="789461"/>
                      </a:cubicBezTo>
                      <a:cubicBezTo>
                        <a:pt x="1077760" y="625442"/>
                        <a:pt x="941396" y="839243"/>
                        <a:pt x="1033850" y="700561"/>
                      </a:cubicBezTo>
                      <a:cubicBezTo>
                        <a:pt x="1038083" y="683628"/>
                        <a:pt x="1041534" y="666479"/>
                        <a:pt x="1046550" y="649761"/>
                      </a:cubicBezTo>
                      <a:cubicBezTo>
                        <a:pt x="1061844" y="598782"/>
                        <a:pt x="1075643" y="572299"/>
                        <a:pt x="1084650" y="522761"/>
                      </a:cubicBezTo>
                      <a:cubicBezTo>
                        <a:pt x="1090005" y="493310"/>
                        <a:pt x="1091995" y="463312"/>
                        <a:pt x="1097350" y="433861"/>
                      </a:cubicBezTo>
                      <a:cubicBezTo>
                        <a:pt x="1100472" y="416688"/>
                        <a:pt x="1107181" y="400278"/>
                        <a:pt x="1110050" y="383061"/>
                      </a:cubicBezTo>
                      <a:cubicBezTo>
                        <a:pt x="1115661" y="349395"/>
                        <a:pt x="1118517" y="315328"/>
                        <a:pt x="1122750" y="281461"/>
                      </a:cubicBezTo>
                      <a:cubicBezTo>
                        <a:pt x="1118517" y="243361"/>
                        <a:pt x="1117568" y="204751"/>
                        <a:pt x="1110050" y="167161"/>
                      </a:cubicBezTo>
                      <a:cubicBezTo>
                        <a:pt x="1076618" y="0"/>
                        <a:pt x="1084650" y="181168"/>
                        <a:pt x="1084650" y="14761"/>
                      </a:cubicBezTo>
                    </a:path>
                  </a:pathLst>
                </a:custGeom>
                <a:solidFill>
                  <a:srgbClr val="FFFF99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8" name="フリーフォーム 27"/>
                <p:cNvSpPr/>
                <p:nvPr/>
              </p:nvSpPr>
              <p:spPr>
                <a:xfrm>
                  <a:off x="1475166" y="3945340"/>
                  <a:ext cx="1179134" cy="474861"/>
                </a:xfrm>
                <a:custGeom>
                  <a:avLst/>
                  <a:gdLst>
                    <a:gd name="connsiteX0" fmla="*/ 660400 w 1244600"/>
                    <a:gd name="connsiteY0" fmla="*/ 232960 h 474850"/>
                    <a:gd name="connsiteX1" fmla="*/ 584200 w 1244600"/>
                    <a:gd name="connsiteY1" fmla="*/ 283760 h 474850"/>
                    <a:gd name="connsiteX2" fmla="*/ 546100 w 1244600"/>
                    <a:gd name="connsiteY2" fmla="*/ 309160 h 474850"/>
                    <a:gd name="connsiteX3" fmla="*/ 508000 w 1244600"/>
                    <a:gd name="connsiteY3" fmla="*/ 321860 h 474850"/>
                    <a:gd name="connsiteX4" fmla="*/ 469900 w 1244600"/>
                    <a:gd name="connsiteY4" fmla="*/ 296460 h 474850"/>
                    <a:gd name="connsiteX5" fmla="*/ 406400 w 1244600"/>
                    <a:gd name="connsiteY5" fmla="*/ 359960 h 474850"/>
                    <a:gd name="connsiteX6" fmla="*/ 254000 w 1244600"/>
                    <a:gd name="connsiteY6" fmla="*/ 347260 h 474850"/>
                    <a:gd name="connsiteX7" fmla="*/ 152400 w 1244600"/>
                    <a:gd name="connsiteY7" fmla="*/ 398060 h 474850"/>
                    <a:gd name="connsiteX8" fmla="*/ 152400 w 1244600"/>
                    <a:gd name="connsiteY8" fmla="*/ 398060 h 474850"/>
                    <a:gd name="connsiteX9" fmla="*/ 76200 w 1244600"/>
                    <a:gd name="connsiteY9" fmla="*/ 423460 h 474850"/>
                    <a:gd name="connsiteX10" fmla="*/ 25400 w 1244600"/>
                    <a:gd name="connsiteY10" fmla="*/ 359960 h 474850"/>
                    <a:gd name="connsiteX11" fmla="*/ 12700 w 1244600"/>
                    <a:gd name="connsiteY11" fmla="*/ 309160 h 474850"/>
                    <a:gd name="connsiteX12" fmla="*/ 0 w 1244600"/>
                    <a:gd name="connsiteY12" fmla="*/ 271060 h 474850"/>
                    <a:gd name="connsiteX13" fmla="*/ 25400 w 1244600"/>
                    <a:gd name="connsiteY13" fmla="*/ 220260 h 474850"/>
                    <a:gd name="connsiteX14" fmla="*/ 76200 w 1244600"/>
                    <a:gd name="connsiteY14" fmla="*/ 169460 h 474850"/>
                    <a:gd name="connsiteX15" fmla="*/ 393700 w 1244600"/>
                    <a:gd name="connsiteY15" fmla="*/ 105960 h 474850"/>
                    <a:gd name="connsiteX16" fmla="*/ 406400 w 1244600"/>
                    <a:gd name="connsiteY16" fmla="*/ 67860 h 474850"/>
                    <a:gd name="connsiteX17" fmla="*/ 546100 w 1244600"/>
                    <a:gd name="connsiteY17" fmla="*/ 29760 h 474850"/>
                    <a:gd name="connsiteX18" fmla="*/ 596900 w 1244600"/>
                    <a:gd name="connsiteY18" fmla="*/ 4360 h 474850"/>
                    <a:gd name="connsiteX19" fmla="*/ 825500 w 1244600"/>
                    <a:gd name="connsiteY19" fmla="*/ 29760 h 474850"/>
                    <a:gd name="connsiteX20" fmla="*/ 863600 w 1244600"/>
                    <a:gd name="connsiteY20" fmla="*/ 55160 h 474850"/>
                    <a:gd name="connsiteX21" fmla="*/ 889000 w 1244600"/>
                    <a:gd name="connsiteY21" fmla="*/ 93260 h 474850"/>
                    <a:gd name="connsiteX22" fmla="*/ 901700 w 1244600"/>
                    <a:gd name="connsiteY22" fmla="*/ 55160 h 474850"/>
                    <a:gd name="connsiteX23" fmla="*/ 1168400 w 1244600"/>
                    <a:gd name="connsiteY23" fmla="*/ 67860 h 474850"/>
                    <a:gd name="connsiteX24" fmla="*/ 1219200 w 1244600"/>
                    <a:gd name="connsiteY24" fmla="*/ 182160 h 474850"/>
                    <a:gd name="connsiteX25" fmla="*/ 1231900 w 1244600"/>
                    <a:gd name="connsiteY25" fmla="*/ 220260 h 474850"/>
                    <a:gd name="connsiteX26" fmla="*/ 1244600 w 1244600"/>
                    <a:gd name="connsiteY26" fmla="*/ 258360 h 474850"/>
                    <a:gd name="connsiteX27" fmla="*/ 1206500 w 1244600"/>
                    <a:gd name="connsiteY27" fmla="*/ 283760 h 474850"/>
                    <a:gd name="connsiteX28" fmla="*/ 1028700 w 1244600"/>
                    <a:gd name="connsiteY28" fmla="*/ 258360 h 474850"/>
                    <a:gd name="connsiteX29" fmla="*/ 990600 w 1244600"/>
                    <a:gd name="connsiteY29" fmla="*/ 232960 h 474850"/>
                    <a:gd name="connsiteX30" fmla="*/ 914400 w 1244600"/>
                    <a:gd name="connsiteY30" fmla="*/ 271060 h 474850"/>
                    <a:gd name="connsiteX31" fmla="*/ 876300 w 1244600"/>
                    <a:gd name="connsiteY31" fmla="*/ 283760 h 474850"/>
                    <a:gd name="connsiteX32" fmla="*/ 660400 w 1244600"/>
                    <a:gd name="connsiteY32" fmla="*/ 232960 h 47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44600" h="474850">
                      <a:moveTo>
                        <a:pt x="660400" y="232960"/>
                      </a:moveTo>
                      <a:lnTo>
                        <a:pt x="584200" y="283760"/>
                      </a:lnTo>
                      <a:cubicBezTo>
                        <a:pt x="571500" y="292227"/>
                        <a:pt x="560580" y="304333"/>
                        <a:pt x="546100" y="309160"/>
                      </a:cubicBezTo>
                      <a:lnTo>
                        <a:pt x="508000" y="321860"/>
                      </a:lnTo>
                      <a:cubicBezTo>
                        <a:pt x="495300" y="313393"/>
                        <a:pt x="485164" y="296460"/>
                        <a:pt x="469900" y="296460"/>
                      </a:cubicBezTo>
                      <a:cubicBezTo>
                        <a:pt x="441678" y="296460"/>
                        <a:pt x="417689" y="343027"/>
                        <a:pt x="406400" y="359960"/>
                      </a:cubicBezTo>
                      <a:cubicBezTo>
                        <a:pt x="305771" y="326417"/>
                        <a:pt x="356610" y="330158"/>
                        <a:pt x="254000" y="347260"/>
                      </a:cubicBezTo>
                      <a:cubicBezTo>
                        <a:pt x="152400" y="313393"/>
                        <a:pt x="186267" y="296460"/>
                        <a:pt x="152400" y="398060"/>
                      </a:cubicBezTo>
                      <a:lnTo>
                        <a:pt x="152400" y="398060"/>
                      </a:lnTo>
                      <a:lnTo>
                        <a:pt x="76200" y="423460"/>
                      </a:lnTo>
                      <a:cubicBezTo>
                        <a:pt x="34682" y="298905"/>
                        <a:pt x="101993" y="474850"/>
                        <a:pt x="25400" y="359960"/>
                      </a:cubicBezTo>
                      <a:cubicBezTo>
                        <a:pt x="15718" y="345437"/>
                        <a:pt x="17495" y="325943"/>
                        <a:pt x="12700" y="309160"/>
                      </a:cubicBezTo>
                      <a:cubicBezTo>
                        <a:pt x="9022" y="296288"/>
                        <a:pt x="4233" y="283760"/>
                        <a:pt x="0" y="271060"/>
                      </a:cubicBezTo>
                      <a:cubicBezTo>
                        <a:pt x="8467" y="254127"/>
                        <a:pt x="14041" y="235406"/>
                        <a:pt x="25400" y="220260"/>
                      </a:cubicBezTo>
                      <a:cubicBezTo>
                        <a:pt x="39768" y="201102"/>
                        <a:pt x="57500" y="184420"/>
                        <a:pt x="76200" y="169460"/>
                      </a:cubicBezTo>
                      <a:cubicBezTo>
                        <a:pt x="193867" y="75327"/>
                        <a:pt x="189329" y="116716"/>
                        <a:pt x="393700" y="105960"/>
                      </a:cubicBezTo>
                      <a:cubicBezTo>
                        <a:pt x="397933" y="93260"/>
                        <a:pt x="398037" y="78313"/>
                        <a:pt x="406400" y="67860"/>
                      </a:cubicBezTo>
                      <a:cubicBezTo>
                        <a:pt x="438418" y="27838"/>
                        <a:pt x="506455" y="34716"/>
                        <a:pt x="546100" y="29760"/>
                      </a:cubicBezTo>
                      <a:cubicBezTo>
                        <a:pt x="563033" y="21293"/>
                        <a:pt x="577994" y="5355"/>
                        <a:pt x="596900" y="4360"/>
                      </a:cubicBezTo>
                      <a:cubicBezTo>
                        <a:pt x="615563" y="3378"/>
                        <a:pt x="765981" y="0"/>
                        <a:pt x="825500" y="29760"/>
                      </a:cubicBezTo>
                      <a:cubicBezTo>
                        <a:pt x="839152" y="36586"/>
                        <a:pt x="850900" y="46693"/>
                        <a:pt x="863600" y="55160"/>
                      </a:cubicBezTo>
                      <a:cubicBezTo>
                        <a:pt x="872067" y="67860"/>
                        <a:pt x="873736" y="93260"/>
                        <a:pt x="889000" y="93260"/>
                      </a:cubicBezTo>
                      <a:cubicBezTo>
                        <a:pt x="902387" y="93260"/>
                        <a:pt x="888368" y="56372"/>
                        <a:pt x="901700" y="55160"/>
                      </a:cubicBezTo>
                      <a:cubicBezTo>
                        <a:pt x="990335" y="47102"/>
                        <a:pt x="1079500" y="63627"/>
                        <a:pt x="1168400" y="67860"/>
                      </a:cubicBezTo>
                      <a:cubicBezTo>
                        <a:pt x="1208652" y="128237"/>
                        <a:pt x="1188973" y="91480"/>
                        <a:pt x="1219200" y="182160"/>
                      </a:cubicBezTo>
                      <a:lnTo>
                        <a:pt x="1231900" y="220260"/>
                      </a:lnTo>
                      <a:lnTo>
                        <a:pt x="1244600" y="258360"/>
                      </a:lnTo>
                      <a:cubicBezTo>
                        <a:pt x="1231900" y="266827"/>
                        <a:pt x="1221725" y="282673"/>
                        <a:pt x="1206500" y="283760"/>
                      </a:cubicBezTo>
                      <a:cubicBezTo>
                        <a:pt x="1180948" y="285585"/>
                        <a:pt x="1074662" y="281341"/>
                        <a:pt x="1028700" y="258360"/>
                      </a:cubicBezTo>
                      <a:cubicBezTo>
                        <a:pt x="1015048" y="251534"/>
                        <a:pt x="1003300" y="241427"/>
                        <a:pt x="990600" y="232960"/>
                      </a:cubicBezTo>
                      <a:cubicBezTo>
                        <a:pt x="894835" y="264882"/>
                        <a:pt x="1012877" y="221821"/>
                        <a:pt x="914400" y="271060"/>
                      </a:cubicBezTo>
                      <a:cubicBezTo>
                        <a:pt x="902426" y="277047"/>
                        <a:pt x="889000" y="279527"/>
                        <a:pt x="876300" y="283760"/>
                      </a:cubicBezTo>
                      <a:lnTo>
                        <a:pt x="660400" y="23296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9" name="フリーフォーム 28"/>
                <p:cNvSpPr/>
                <p:nvPr/>
              </p:nvSpPr>
              <p:spPr bwMode="auto">
                <a:xfrm rot="15569228">
                  <a:off x="1729780" y="4444927"/>
                  <a:ext cx="263635" cy="296767"/>
                </a:xfrm>
                <a:custGeom>
                  <a:avLst/>
                  <a:gdLst>
                    <a:gd name="connsiteX0" fmla="*/ 181659 w 231146"/>
                    <a:gd name="connsiteY0" fmla="*/ 165100 h 202318"/>
                    <a:gd name="connsiteX1" fmla="*/ 29259 w 231146"/>
                    <a:gd name="connsiteY1" fmla="*/ 165100 h 202318"/>
                    <a:gd name="connsiteX2" fmla="*/ 3859 w 231146"/>
                    <a:gd name="connsiteY2" fmla="*/ 88900 h 202318"/>
                    <a:gd name="connsiteX3" fmla="*/ 92759 w 231146"/>
                    <a:gd name="connsiteY3" fmla="*/ 12700 h 202318"/>
                    <a:gd name="connsiteX4" fmla="*/ 130859 w 231146"/>
                    <a:gd name="connsiteY4" fmla="*/ 0 h 202318"/>
                    <a:gd name="connsiteX5" fmla="*/ 194359 w 231146"/>
                    <a:gd name="connsiteY5" fmla="*/ 12700 h 202318"/>
                    <a:gd name="connsiteX6" fmla="*/ 207059 w 231146"/>
                    <a:gd name="connsiteY6" fmla="*/ 114300 h 202318"/>
                    <a:gd name="connsiteX7" fmla="*/ 181659 w 231146"/>
                    <a:gd name="connsiteY7" fmla="*/ 165100 h 202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1146" h="202318">
                      <a:moveTo>
                        <a:pt x="181659" y="165100"/>
                      </a:moveTo>
                      <a:cubicBezTo>
                        <a:pt x="152026" y="173567"/>
                        <a:pt x="87745" y="202318"/>
                        <a:pt x="29259" y="165100"/>
                      </a:cubicBezTo>
                      <a:cubicBezTo>
                        <a:pt x="6671" y="150726"/>
                        <a:pt x="3859" y="88900"/>
                        <a:pt x="3859" y="88900"/>
                      </a:cubicBezTo>
                      <a:cubicBezTo>
                        <a:pt x="23053" y="12125"/>
                        <a:pt x="0" y="43620"/>
                        <a:pt x="92759" y="12700"/>
                      </a:cubicBezTo>
                      <a:lnTo>
                        <a:pt x="130859" y="0"/>
                      </a:lnTo>
                      <a:cubicBezTo>
                        <a:pt x="152026" y="4233"/>
                        <a:pt x="175617" y="1990"/>
                        <a:pt x="194359" y="12700"/>
                      </a:cubicBezTo>
                      <a:cubicBezTo>
                        <a:pt x="231146" y="33721"/>
                        <a:pt x="223581" y="85386"/>
                        <a:pt x="207059" y="114300"/>
                      </a:cubicBezTo>
                      <a:cubicBezTo>
                        <a:pt x="161914" y="193303"/>
                        <a:pt x="211292" y="156633"/>
                        <a:pt x="181659" y="1651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30" name="フリーフォーム 29"/>
                <p:cNvSpPr/>
                <p:nvPr/>
              </p:nvSpPr>
              <p:spPr>
                <a:xfrm rot="10800000">
                  <a:off x="1619581" y="4364614"/>
                  <a:ext cx="215831" cy="144523"/>
                </a:xfrm>
                <a:custGeom>
                  <a:avLst/>
                  <a:gdLst>
                    <a:gd name="connsiteX0" fmla="*/ 3859 w 268652"/>
                    <a:gd name="connsiteY0" fmla="*/ 74472 h 137972"/>
                    <a:gd name="connsiteX1" fmla="*/ 16559 w 268652"/>
                    <a:gd name="connsiteY1" fmla="*/ 125272 h 137972"/>
                    <a:gd name="connsiteX2" fmla="*/ 41959 w 268652"/>
                    <a:gd name="connsiteY2" fmla="*/ 87172 h 137972"/>
                    <a:gd name="connsiteX3" fmla="*/ 67359 w 268652"/>
                    <a:gd name="connsiteY3" fmla="*/ 125272 h 137972"/>
                    <a:gd name="connsiteX4" fmla="*/ 92759 w 268652"/>
                    <a:gd name="connsiteY4" fmla="*/ 112572 h 137972"/>
                    <a:gd name="connsiteX5" fmla="*/ 130859 w 268652"/>
                    <a:gd name="connsiteY5" fmla="*/ 87172 h 137972"/>
                    <a:gd name="connsiteX6" fmla="*/ 181659 w 268652"/>
                    <a:gd name="connsiteY6" fmla="*/ 74472 h 137972"/>
                    <a:gd name="connsiteX7" fmla="*/ 219759 w 268652"/>
                    <a:gd name="connsiteY7" fmla="*/ 87172 h 137972"/>
                    <a:gd name="connsiteX8" fmla="*/ 257859 w 268652"/>
                    <a:gd name="connsiteY8" fmla="*/ 74472 h 137972"/>
                    <a:gd name="connsiteX9" fmla="*/ 207059 w 268652"/>
                    <a:gd name="connsiteY9" fmla="*/ 61772 h 137972"/>
                    <a:gd name="connsiteX10" fmla="*/ 194359 w 268652"/>
                    <a:gd name="connsiteY10" fmla="*/ 99872 h 137972"/>
                    <a:gd name="connsiteX11" fmla="*/ 156259 w 268652"/>
                    <a:gd name="connsiteY11" fmla="*/ 87172 h 137972"/>
                    <a:gd name="connsiteX12" fmla="*/ 194359 w 268652"/>
                    <a:gd name="connsiteY12" fmla="*/ 74472 h 137972"/>
                    <a:gd name="connsiteX13" fmla="*/ 232459 w 268652"/>
                    <a:gd name="connsiteY13" fmla="*/ 87172 h 137972"/>
                    <a:gd name="connsiteX14" fmla="*/ 257859 w 268652"/>
                    <a:gd name="connsiteY14" fmla="*/ 49072 h 137972"/>
                    <a:gd name="connsiteX15" fmla="*/ 207059 w 268652"/>
                    <a:gd name="connsiteY15" fmla="*/ 61772 h 137972"/>
                    <a:gd name="connsiteX16" fmla="*/ 92759 w 268652"/>
                    <a:gd name="connsiteY16" fmla="*/ 99872 h 137972"/>
                    <a:gd name="connsiteX17" fmla="*/ 54659 w 268652"/>
                    <a:gd name="connsiteY17" fmla="*/ 112572 h 137972"/>
                    <a:gd name="connsiteX18" fmla="*/ 16559 w 268652"/>
                    <a:gd name="connsiteY18" fmla="*/ 137972 h 137972"/>
                    <a:gd name="connsiteX19" fmla="*/ 3859 w 268652"/>
                    <a:gd name="connsiteY19" fmla="*/ 74472 h 137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68652" h="137972">
                      <a:moveTo>
                        <a:pt x="3859" y="74472"/>
                      </a:moveTo>
                      <a:cubicBezTo>
                        <a:pt x="3859" y="72355"/>
                        <a:pt x="0" y="119752"/>
                        <a:pt x="16559" y="125272"/>
                      </a:cubicBezTo>
                      <a:cubicBezTo>
                        <a:pt x="31039" y="130099"/>
                        <a:pt x="26695" y="87172"/>
                        <a:pt x="41959" y="87172"/>
                      </a:cubicBezTo>
                      <a:cubicBezTo>
                        <a:pt x="57223" y="87172"/>
                        <a:pt x="58892" y="112572"/>
                        <a:pt x="67359" y="125272"/>
                      </a:cubicBezTo>
                      <a:cubicBezTo>
                        <a:pt x="98677" y="0"/>
                        <a:pt x="62750" y="105070"/>
                        <a:pt x="92759" y="112572"/>
                      </a:cubicBezTo>
                      <a:cubicBezTo>
                        <a:pt x="107567" y="116274"/>
                        <a:pt x="116830" y="93185"/>
                        <a:pt x="130859" y="87172"/>
                      </a:cubicBezTo>
                      <a:cubicBezTo>
                        <a:pt x="146902" y="80296"/>
                        <a:pt x="164726" y="78705"/>
                        <a:pt x="181659" y="74472"/>
                      </a:cubicBezTo>
                      <a:cubicBezTo>
                        <a:pt x="194359" y="78705"/>
                        <a:pt x="206372" y="87172"/>
                        <a:pt x="219759" y="87172"/>
                      </a:cubicBezTo>
                      <a:cubicBezTo>
                        <a:pt x="233146" y="87172"/>
                        <a:pt x="263846" y="86446"/>
                        <a:pt x="257859" y="74472"/>
                      </a:cubicBezTo>
                      <a:cubicBezTo>
                        <a:pt x="250053" y="58860"/>
                        <a:pt x="223992" y="66005"/>
                        <a:pt x="207059" y="61772"/>
                      </a:cubicBezTo>
                      <a:cubicBezTo>
                        <a:pt x="202826" y="74472"/>
                        <a:pt x="206333" y="93885"/>
                        <a:pt x="194359" y="99872"/>
                      </a:cubicBezTo>
                      <a:cubicBezTo>
                        <a:pt x="182385" y="105859"/>
                        <a:pt x="156259" y="100559"/>
                        <a:pt x="156259" y="87172"/>
                      </a:cubicBezTo>
                      <a:cubicBezTo>
                        <a:pt x="156259" y="73785"/>
                        <a:pt x="181659" y="78705"/>
                        <a:pt x="194359" y="74472"/>
                      </a:cubicBezTo>
                      <a:cubicBezTo>
                        <a:pt x="207059" y="78705"/>
                        <a:pt x="220030" y="92144"/>
                        <a:pt x="232459" y="87172"/>
                      </a:cubicBezTo>
                      <a:cubicBezTo>
                        <a:pt x="246631" y="81503"/>
                        <a:pt x="268652" y="59865"/>
                        <a:pt x="257859" y="49072"/>
                      </a:cubicBezTo>
                      <a:cubicBezTo>
                        <a:pt x="245517" y="36730"/>
                        <a:pt x="223777" y="56756"/>
                        <a:pt x="207059" y="61772"/>
                      </a:cubicBezTo>
                      <a:lnTo>
                        <a:pt x="92759" y="99872"/>
                      </a:lnTo>
                      <a:cubicBezTo>
                        <a:pt x="80059" y="104105"/>
                        <a:pt x="65798" y="105146"/>
                        <a:pt x="54659" y="112572"/>
                      </a:cubicBezTo>
                      <a:cubicBezTo>
                        <a:pt x="41959" y="121039"/>
                        <a:pt x="31823" y="137972"/>
                        <a:pt x="16559" y="137972"/>
                      </a:cubicBezTo>
                      <a:cubicBezTo>
                        <a:pt x="8092" y="137972"/>
                        <a:pt x="3859" y="76589"/>
                        <a:pt x="3859" y="74472"/>
                      </a:cubicBezTo>
                      <a:close/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31" name="フリーフォーム 30"/>
                <p:cNvSpPr/>
                <p:nvPr/>
              </p:nvSpPr>
              <p:spPr>
                <a:xfrm rot="10800000">
                  <a:off x="2267074" y="4293148"/>
                  <a:ext cx="217418" cy="144522"/>
                </a:xfrm>
                <a:custGeom>
                  <a:avLst/>
                  <a:gdLst>
                    <a:gd name="connsiteX0" fmla="*/ 3859 w 268652"/>
                    <a:gd name="connsiteY0" fmla="*/ 74472 h 137972"/>
                    <a:gd name="connsiteX1" fmla="*/ 16559 w 268652"/>
                    <a:gd name="connsiteY1" fmla="*/ 125272 h 137972"/>
                    <a:gd name="connsiteX2" fmla="*/ 41959 w 268652"/>
                    <a:gd name="connsiteY2" fmla="*/ 87172 h 137972"/>
                    <a:gd name="connsiteX3" fmla="*/ 67359 w 268652"/>
                    <a:gd name="connsiteY3" fmla="*/ 125272 h 137972"/>
                    <a:gd name="connsiteX4" fmla="*/ 92759 w 268652"/>
                    <a:gd name="connsiteY4" fmla="*/ 112572 h 137972"/>
                    <a:gd name="connsiteX5" fmla="*/ 130859 w 268652"/>
                    <a:gd name="connsiteY5" fmla="*/ 87172 h 137972"/>
                    <a:gd name="connsiteX6" fmla="*/ 181659 w 268652"/>
                    <a:gd name="connsiteY6" fmla="*/ 74472 h 137972"/>
                    <a:gd name="connsiteX7" fmla="*/ 219759 w 268652"/>
                    <a:gd name="connsiteY7" fmla="*/ 87172 h 137972"/>
                    <a:gd name="connsiteX8" fmla="*/ 257859 w 268652"/>
                    <a:gd name="connsiteY8" fmla="*/ 74472 h 137972"/>
                    <a:gd name="connsiteX9" fmla="*/ 207059 w 268652"/>
                    <a:gd name="connsiteY9" fmla="*/ 61772 h 137972"/>
                    <a:gd name="connsiteX10" fmla="*/ 194359 w 268652"/>
                    <a:gd name="connsiteY10" fmla="*/ 99872 h 137972"/>
                    <a:gd name="connsiteX11" fmla="*/ 156259 w 268652"/>
                    <a:gd name="connsiteY11" fmla="*/ 87172 h 137972"/>
                    <a:gd name="connsiteX12" fmla="*/ 194359 w 268652"/>
                    <a:gd name="connsiteY12" fmla="*/ 74472 h 137972"/>
                    <a:gd name="connsiteX13" fmla="*/ 232459 w 268652"/>
                    <a:gd name="connsiteY13" fmla="*/ 87172 h 137972"/>
                    <a:gd name="connsiteX14" fmla="*/ 257859 w 268652"/>
                    <a:gd name="connsiteY14" fmla="*/ 49072 h 137972"/>
                    <a:gd name="connsiteX15" fmla="*/ 207059 w 268652"/>
                    <a:gd name="connsiteY15" fmla="*/ 61772 h 137972"/>
                    <a:gd name="connsiteX16" fmla="*/ 92759 w 268652"/>
                    <a:gd name="connsiteY16" fmla="*/ 99872 h 137972"/>
                    <a:gd name="connsiteX17" fmla="*/ 54659 w 268652"/>
                    <a:gd name="connsiteY17" fmla="*/ 112572 h 137972"/>
                    <a:gd name="connsiteX18" fmla="*/ 16559 w 268652"/>
                    <a:gd name="connsiteY18" fmla="*/ 137972 h 137972"/>
                    <a:gd name="connsiteX19" fmla="*/ 3859 w 268652"/>
                    <a:gd name="connsiteY19" fmla="*/ 74472 h 137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68652" h="137972">
                      <a:moveTo>
                        <a:pt x="3859" y="74472"/>
                      </a:moveTo>
                      <a:cubicBezTo>
                        <a:pt x="3859" y="72355"/>
                        <a:pt x="0" y="119752"/>
                        <a:pt x="16559" y="125272"/>
                      </a:cubicBezTo>
                      <a:cubicBezTo>
                        <a:pt x="31039" y="130099"/>
                        <a:pt x="26695" y="87172"/>
                        <a:pt x="41959" y="87172"/>
                      </a:cubicBezTo>
                      <a:cubicBezTo>
                        <a:pt x="57223" y="87172"/>
                        <a:pt x="58892" y="112572"/>
                        <a:pt x="67359" y="125272"/>
                      </a:cubicBezTo>
                      <a:cubicBezTo>
                        <a:pt x="98677" y="0"/>
                        <a:pt x="62750" y="105070"/>
                        <a:pt x="92759" y="112572"/>
                      </a:cubicBezTo>
                      <a:cubicBezTo>
                        <a:pt x="107567" y="116274"/>
                        <a:pt x="116830" y="93185"/>
                        <a:pt x="130859" y="87172"/>
                      </a:cubicBezTo>
                      <a:cubicBezTo>
                        <a:pt x="146902" y="80296"/>
                        <a:pt x="164726" y="78705"/>
                        <a:pt x="181659" y="74472"/>
                      </a:cubicBezTo>
                      <a:cubicBezTo>
                        <a:pt x="194359" y="78705"/>
                        <a:pt x="206372" y="87172"/>
                        <a:pt x="219759" y="87172"/>
                      </a:cubicBezTo>
                      <a:cubicBezTo>
                        <a:pt x="233146" y="87172"/>
                        <a:pt x="263846" y="86446"/>
                        <a:pt x="257859" y="74472"/>
                      </a:cubicBezTo>
                      <a:cubicBezTo>
                        <a:pt x="250053" y="58860"/>
                        <a:pt x="223992" y="66005"/>
                        <a:pt x="207059" y="61772"/>
                      </a:cubicBezTo>
                      <a:cubicBezTo>
                        <a:pt x="202826" y="74472"/>
                        <a:pt x="206333" y="93885"/>
                        <a:pt x="194359" y="99872"/>
                      </a:cubicBezTo>
                      <a:cubicBezTo>
                        <a:pt x="182385" y="105859"/>
                        <a:pt x="156259" y="100559"/>
                        <a:pt x="156259" y="87172"/>
                      </a:cubicBezTo>
                      <a:cubicBezTo>
                        <a:pt x="156259" y="73785"/>
                        <a:pt x="181659" y="78705"/>
                        <a:pt x="194359" y="74472"/>
                      </a:cubicBezTo>
                      <a:cubicBezTo>
                        <a:pt x="207059" y="78705"/>
                        <a:pt x="220030" y="92144"/>
                        <a:pt x="232459" y="87172"/>
                      </a:cubicBezTo>
                      <a:cubicBezTo>
                        <a:pt x="246631" y="81503"/>
                        <a:pt x="268652" y="59865"/>
                        <a:pt x="257859" y="49072"/>
                      </a:cubicBezTo>
                      <a:cubicBezTo>
                        <a:pt x="245517" y="36730"/>
                        <a:pt x="223777" y="56756"/>
                        <a:pt x="207059" y="61772"/>
                      </a:cubicBezTo>
                      <a:lnTo>
                        <a:pt x="92759" y="99872"/>
                      </a:lnTo>
                      <a:cubicBezTo>
                        <a:pt x="80059" y="104105"/>
                        <a:pt x="65798" y="105146"/>
                        <a:pt x="54659" y="112572"/>
                      </a:cubicBezTo>
                      <a:cubicBezTo>
                        <a:pt x="41959" y="121039"/>
                        <a:pt x="31823" y="137972"/>
                        <a:pt x="16559" y="137972"/>
                      </a:cubicBezTo>
                      <a:cubicBezTo>
                        <a:pt x="8092" y="137972"/>
                        <a:pt x="3859" y="76589"/>
                        <a:pt x="3859" y="74472"/>
                      </a:cubicBezTo>
                      <a:close/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grpSp>
              <p:nvGrpSpPr>
                <p:cNvPr id="32" name="グループ化 15"/>
                <p:cNvGrpSpPr>
                  <a:grpSpLocks/>
                </p:cNvGrpSpPr>
                <p:nvPr/>
              </p:nvGrpSpPr>
              <p:grpSpPr bwMode="auto">
                <a:xfrm rot="-6030772">
                  <a:off x="2305859" y="4373458"/>
                  <a:ext cx="263635" cy="296768"/>
                  <a:chOff x="3563935" y="4437087"/>
                  <a:chExt cx="215872" cy="216339"/>
                </a:xfrm>
              </p:grpSpPr>
              <p:sp>
                <p:nvSpPr>
                  <p:cNvPr id="33" name="フリーフォーム 32"/>
                  <p:cNvSpPr/>
                  <p:nvPr/>
                </p:nvSpPr>
                <p:spPr>
                  <a:xfrm>
                    <a:off x="3563935" y="4437087"/>
                    <a:ext cx="215872" cy="216339"/>
                  </a:xfrm>
                  <a:custGeom>
                    <a:avLst/>
                    <a:gdLst>
                      <a:gd name="connsiteX0" fmla="*/ 181659 w 231146"/>
                      <a:gd name="connsiteY0" fmla="*/ 165100 h 202318"/>
                      <a:gd name="connsiteX1" fmla="*/ 29259 w 231146"/>
                      <a:gd name="connsiteY1" fmla="*/ 165100 h 202318"/>
                      <a:gd name="connsiteX2" fmla="*/ 3859 w 231146"/>
                      <a:gd name="connsiteY2" fmla="*/ 88900 h 202318"/>
                      <a:gd name="connsiteX3" fmla="*/ 92759 w 231146"/>
                      <a:gd name="connsiteY3" fmla="*/ 12700 h 202318"/>
                      <a:gd name="connsiteX4" fmla="*/ 130859 w 231146"/>
                      <a:gd name="connsiteY4" fmla="*/ 0 h 202318"/>
                      <a:gd name="connsiteX5" fmla="*/ 194359 w 231146"/>
                      <a:gd name="connsiteY5" fmla="*/ 12700 h 202318"/>
                      <a:gd name="connsiteX6" fmla="*/ 207059 w 231146"/>
                      <a:gd name="connsiteY6" fmla="*/ 114300 h 202318"/>
                      <a:gd name="connsiteX7" fmla="*/ 181659 w 231146"/>
                      <a:gd name="connsiteY7" fmla="*/ 165100 h 202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1146" h="202318">
                        <a:moveTo>
                          <a:pt x="181659" y="165100"/>
                        </a:moveTo>
                        <a:cubicBezTo>
                          <a:pt x="152026" y="173567"/>
                          <a:pt x="87745" y="202318"/>
                          <a:pt x="29259" y="165100"/>
                        </a:cubicBezTo>
                        <a:cubicBezTo>
                          <a:pt x="6671" y="150726"/>
                          <a:pt x="3859" y="88900"/>
                          <a:pt x="3859" y="88900"/>
                        </a:cubicBezTo>
                        <a:cubicBezTo>
                          <a:pt x="23053" y="12125"/>
                          <a:pt x="0" y="43620"/>
                          <a:pt x="92759" y="12700"/>
                        </a:cubicBezTo>
                        <a:lnTo>
                          <a:pt x="130859" y="0"/>
                        </a:lnTo>
                        <a:cubicBezTo>
                          <a:pt x="152026" y="4233"/>
                          <a:pt x="175617" y="1990"/>
                          <a:pt x="194359" y="12700"/>
                        </a:cubicBezTo>
                        <a:cubicBezTo>
                          <a:pt x="231146" y="33721"/>
                          <a:pt x="223581" y="85386"/>
                          <a:pt x="207059" y="114300"/>
                        </a:cubicBezTo>
                        <a:cubicBezTo>
                          <a:pt x="161914" y="193303"/>
                          <a:pt x="211292" y="156633"/>
                          <a:pt x="181659" y="16510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34" name="フリーフォーム 33"/>
                  <p:cNvSpPr/>
                  <p:nvPr/>
                </p:nvSpPr>
                <p:spPr>
                  <a:xfrm flipH="1">
                    <a:off x="3604358" y="4527972"/>
                    <a:ext cx="137846" cy="84453"/>
                  </a:xfrm>
                  <a:custGeom>
                    <a:avLst/>
                    <a:gdLst>
                      <a:gd name="connsiteX0" fmla="*/ 34866 w 92265"/>
                      <a:gd name="connsiteY0" fmla="*/ 55772 h 80446"/>
                      <a:gd name="connsiteX1" fmla="*/ 47566 w 92265"/>
                      <a:gd name="connsiteY1" fmla="*/ 17672 h 80446"/>
                      <a:gd name="connsiteX2" fmla="*/ 72966 w 92265"/>
                      <a:gd name="connsiteY2" fmla="*/ 55772 h 80446"/>
                      <a:gd name="connsiteX3" fmla="*/ 9466 w 92265"/>
                      <a:gd name="connsiteY3" fmla="*/ 43072 h 80446"/>
                      <a:gd name="connsiteX4" fmla="*/ 47566 w 92265"/>
                      <a:gd name="connsiteY4" fmla="*/ 30372 h 80446"/>
                      <a:gd name="connsiteX5" fmla="*/ 72966 w 92265"/>
                      <a:gd name="connsiteY5" fmla="*/ 68472 h 80446"/>
                      <a:gd name="connsiteX6" fmla="*/ 9466 w 92265"/>
                      <a:gd name="connsiteY6" fmla="*/ 55772 h 80446"/>
                      <a:gd name="connsiteX7" fmla="*/ 22166 w 92265"/>
                      <a:gd name="connsiteY7" fmla="*/ 17672 h 80446"/>
                      <a:gd name="connsiteX8" fmla="*/ 72966 w 92265"/>
                      <a:gd name="connsiteY8" fmla="*/ 30372 h 80446"/>
                      <a:gd name="connsiteX9" fmla="*/ 34866 w 92265"/>
                      <a:gd name="connsiteY9" fmla="*/ 55772 h 80446"/>
                      <a:gd name="connsiteX10" fmla="*/ 9466 w 92265"/>
                      <a:gd name="connsiteY10" fmla="*/ 17672 h 80446"/>
                      <a:gd name="connsiteX11" fmla="*/ 47566 w 92265"/>
                      <a:gd name="connsiteY11" fmla="*/ 4972 h 80446"/>
                      <a:gd name="connsiteX12" fmla="*/ 34866 w 92265"/>
                      <a:gd name="connsiteY12" fmla="*/ 55772 h 80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2265" h="80446">
                        <a:moveTo>
                          <a:pt x="34866" y="55772"/>
                        </a:moveTo>
                        <a:cubicBezTo>
                          <a:pt x="34866" y="57889"/>
                          <a:pt x="34179" y="17672"/>
                          <a:pt x="47566" y="17672"/>
                        </a:cubicBezTo>
                        <a:cubicBezTo>
                          <a:pt x="62830" y="17672"/>
                          <a:pt x="85666" y="47305"/>
                          <a:pt x="72966" y="55772"/>
                        </a:cubicBezTo>
                        <a:cubicBezTo>
                          <a:pt x="55005" y="67746"/>
                          <a:pt x="30633" y="47305"/>
                          <a:pt x="9466" y="43072"/>
                        </a:cubicBezTo>
                        <a:lnTo>
                          <a:pt x="47566" y="30372"/>
                        </a:lnTo>
                        <a:cubicBezTo>
                          <a:pt x="56033" y="43072"/>
                          <a:pt x="85666" y="60005"/>
                          <a:pt x="72966" y="68472"/>
                        </a:cubicBezTo>
                        <a:cubicBezTo>
                          <a:pt x="55005" y="80446"/>
                          <a:pt x="24730" y="71036"/>
                          <a:pt x="9466" y="55772"/>
                        </a:cubicBezTo>
                        <a:cubicBezTo>
                          <a:pt x="0" y="46306"/>
                          <a:pt x="17933" y="30372"/>
                          <a:pt x="22166" y="17672"/>
                        </a:cubicBezTo>
                        <a:cubicBezTo>
                          <a:pt x="39099" y="21905"/>
                          <a:pt x="67446" y="13813"/>
                          <a:pt x="72966" y="30372"/>
                        </a:cubicBezTo>
                        <a:cubicBezTo>
                          <a:pt x="77793" y="44852"/>
                          <a:pt x="49833" y="58765"/>
                          <a:pt x="34866" y="55772"/>
                        </a:cubicBezTo>
                        <a:cubicBezTo>
                          <a:pt x="19899" y="52779"/>
                          <a:pt x="17933" y="30372"/>
                          <a:pt x="9466" y="17672"/>
                        </a:cubicBezTo>
                        <a:cubicBezTo>
                          <a:pt x="22166" y="13439"/>
                          <a:pt x="35137" y="0"/>
                          <a:pt x="47566" y="4972"/>
                        </a:cubicBezTo>
                        <a:cubicBezTo>
                          <a:pt x="92265" y="22852"/>
                          <a:pt x="34866" y="53655"/>
                          <a:pt x="34866" y="55772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</p:grpSp>
          </p:grpSp>
          <p:sp>
            <p:nvSpPr>
              <p:cNvPr id="24" name="フリーフォーム 23"/>
              <p:cNvSpPr/>
              <p:nvPr/>
            </p:nvSpPr>
            <p:spPr>
              <a:xfrm>
                <a:off x="2052134" y="4509018"/>
                <a:ext cx="71414" cy="144523"/>
              </a:xfrm>
              <a:custGeom>
                <a:avLst/>
                <a:gdLst>
                  <a:gd name="connsiteX0" fmla="*/ 139700 w 170465"/>
                  <a:gd name="connsiteY0" fmla="*/ 0 h 210873"/>
                  <a:gd name="connsiteX1" fmla="*/ 139700 w 170465"/>
                  <a:gd name="connsiteY1" fmla="*/ 190500 h 210873"/>
                  <a:gd name="connsiteX2" fmla="*/ 12700 w 170465"/>
                  <a:gd name="connsiteY2" fmla="*/ 177800 h 210873"/>
                  <a:gd name="connsiteX3" fmla="*/ 0 w 170465"/>
                  <a:gd name="connsiteY3" fmla="*/ 165100 h 21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0465" h="210873">
                    <a:moveTo>
                      <a:pt x="139700" y="0"/>
                    </a:moveTo>
                    <a:cubicBezTo>
                      <a:pt x="141019" y="10551"/>
                      <a:pt x="170465" y="173719"/>
                      <a:pt x="139700" y="190500"/>
                    </a:cubicBezTo>
                    <a:cubicBezTo>
                      <a:pt x="102350" y="210873"/>
                      <a:pt x="54558" y="185411"/>
                      <a:pt x="12700" y="177800"/>
                    </a:cubicBezTo>
                    <a:cubicBezTo>
                      <a:pt x="6810" y="176729"/>
                      <a:pt x="4233" y="169333"/>
                      <a:pt x="0" y="165100"/>
                    </a:cubicBezTo>
                  </a:path>
                </a:pathLst>
              </a:cu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5" name="フリーフォーム 24"/>
              <p:cNvSpPr/>
              <p:nvPr/>
            </p:nvSpPr>
            <p:spPr>
              <a:xfrm rot="20837048">
                <a:off x="1980719" y="4836179"/>
                <a:ext cx="360248" cy="46057"/>
              </a:xfrm>
              <a:custGeom>
                <a:avLst/>
                <a:gdLst>
                  <a:gd name="connsiteX0" fmla="*/ 0 w 381000"/>
                  <a:gd name="connsiteY0" fmla="*/ 53898 h 53898"/>
                  <a:gd name="connsiteX1" fmla="*/ 152400 w 381000"/>
                  <a:gd name="connsiteY1" fmla="*/ 28498 h 53898"/>
                  <a:gd name="connsiteX2" fmla="*/ 241300 w 381000"/>
                  <a:gd name="connsiteY2" fmla="*/ 3098 h 53898"/>
                  <a:gd name="connsiteX3" fmla="*/ 381000 w 381000"/>
                  <a:gd name="connsiteY3" fmla="*/ 3098 h 5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0" h="53898">
                    <a:moveTo>
                      <a:pt x="0" y="53898"/>
                    </a:moveTo>
                    <a:cubicBezTo>
                      <a:pt x="50800" y="45431"/>
                      <a:pt x="103542" y="44784"/>
                      <a:pt x="152400" y="28498"/>
                    </a:cubicBezTo>
                    <a:cubicBezTo>
                      <a:pt x="173424" y="21490"/>
                      <a:pt x="221366" y="4427"/>
                      <a:pt x="241300" y="3098"/>
                    </a:cubicBezTo>
                    <a:cubicBezTo>
                      <a:pt x="287764" y="0"/>
                      <a:pt x="334433" y="3098"/>
                      <a:pt x="381000" y="3098"/>
                    </a:cubicBezTo>
                  </a:path>
                </a:pathLst>
              </a:cu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2" name="フリーフォーム 21"/>
            <p:cNvSpPr/>
            <p:nvPr/>
          </p:nvSpPr>
          <p:spPr bwMode="auto">
            <a:xfrm rot="15569228" flipH="1">
              <a:off x="2620962" y="3530601"/>
              <a:ext cx="155575" cy="114300"/>
            </a:xfrm>
            <a:custGeom>
              <a:avLst/>
              <a:gdLst>
                <a:gd name="connsiteX0" fmla="*/ 34866 w 92265"/>
                <a:gd name="connsiteY0" fmla="*/ 55772 h 80446"/>
                <a:gd name="connsiteX1" fmla="*/ 47566 w 92265"/>
                <a:gd name="connsiteY1" fmla="*/ 17672 h 80446"/>
                <a:gd name="connsiteX2" fmla="*/ 72966 w 92265"/>
                <a:gd name="connsiteY2" fmla="*/ 55772 h 80446"/>
                <a:gd name="connsiteX3" fmla="*/ 9466 w 92265"/>
                <a:gd name="connsiteY3" fmla="*/ 43072 h 80446"/>
                <a:gd name="connsiteX4" fmla="*/ 47566 w 92265"/>
                <a:gd name="connsiteY4" fmla="*/ 30372 h 80446"/>
                <a:gd name="connsiteX5" fmla="*/ 72966 w 92265"/>
                <a:gd name="connsiteY5" fmla="*/ 68472 h 80446"/>
                <a:gd name="connsiteX6" fmla="*/ 9466 w 92265"/>
                <a:gd name="connsiteY6" fmla="*/ 55772 h 80446"/>
                <a:gd name="connsiteX7" fmla="*/ 22166 w 92265"/>
                <a:gd name="connsiteY7" fmla="*/ 17672 h 80446"/>
                <a:gd name="connsiteX8" fmla="*/ 72966 w 92265"/>
                <a:gd name="connsiteY8" fmla="*/ 30372 h 80446"/>
                <a:gd name="connsiteX9" fmla="*/ 34866 w 92265"/>
                <a:gd name="connsiteY9" fmla="*/ 55772 h 80446"/>
                <a:gd name="connsiteX10" fmla="*/ 9466 w 92265"/>
                <a:gd name="connsiteY10" fmla="*/ 17672 h 80446"/>
                <a:gd name="connsiteX11" fmla="*/ 47566 w 92265"/>
                <a:gd name="connsiteY11" fmla="*/ 4972 h 80446"/>
                <a:gd name="connsiteX12" fmla="*/ 34866 w 92265"/>
                <a:gd name="connsiteY12" fmla="*/ 55772 h 8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265" h="80446">
                  <a:moveTo>
                    <a:pt x="34866" y="55772"/>
                  </a:moveTo>
                  <a:cubicBezTo>
                    <a:pt x="34866" y="57889"/>
                    <a:pt x="34179" y="17672"/>
                    <a:pt x="47566" y="17672"/>
                  </a:cubicBezTo>
                  <a:cubicBezTo>
                    <a:pt x="62830" y="17672"/>
                    <a:pt x="85666" y="47305"/>
                    <a:pt x="72966" y="55772"/>
                  </a:cubicBezTo>
                  <a:cubicBezTo>
                    <a:pt x="55005" y="67746"/>
                    <a:pt x="30633" y="47305"/>
                    <a:pt x="9466" y="43072"/>
                  </a:cubicBezTo>
                  <a:lnTo>
                    <a:pt x="47566" y="30372"/>
                  </a:lnTo>
                  <a:cubicBezTo>
                    <a:pt x="56033" y="43072"/>
                    <a:pt x="85666" y="60005"/>
                    <a:pt x="72966" y="68472"/>
                  </a:cubicBezTo>
                  <a:cubicBezTo>
                    <a:pt x="55005" y="80446"/>
                    <a:pt x="24730" y="71036"/>
                    <a:pt x="9466" y="55772"/>
                  </a:cubicBezTo>
                  <a:cubicBezTo>
                    <a:pt x="0" y="46306"/>
                    <a:pt x="17933" y="30372"/>
                    <a:pt x="22166" y="17672"/>
                  </a:cubicBezTo>
                  <a:cubicBezTo>
                    <a:pt x="39099" y="21905"/>
                    <a:pt x="67446" y="13813"/>
                    <a:pt x="72966" y="30372"/>
                  </a:cubicBezTo>
                  <a:cubicBezTo>
                    <a:pt x="77793" y="44852"/>
                    <a:pt x="49833" y="58765"/>
                    <a:pt x="34866" y="55772"/>
                  </a:cubicBezTo>
                  <a:cubicBezTo>
                    <a:pt x="19899" y="52779"/>
                    <a:pt x="17933" y="30372"/>
                    <a:pt x="9466" y="17672"/>
                  </a:cubicBezTo>
                  <a:cubicBezTo>
                    <a:pt x="22166" y="13439"/>
                    <a:pt x="35137" y="0"/>
                    <a:pt x="47566" y="4972"/>
                  </a:cubicBezTo>
                  <a:cubicBezTo>
                    <a:pt x="92265" y="22852"/>
                    <a:pt x="34866" y="53655"/>
                    <a:pt x="34866" y="55772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35" name="グループ化 34"/>
          <p:cNvGrpSpPr>
            <a:grpSpLocks/>
          </p:cNvGrpSpPr>
          <p:nvPr/>
        </p:nvGrpSpPr>
        <p:grpSpPr bwMode="auto">
          <a:xfrm flipH="1">
            <a:off x="899592" y="1268760"/>
            <a:ext cx="576064" cy="504056"/>
            <a:chOff x="4211960" y="2852936"/>
            <a:chExt cx="636524" cy="504056"/>
          </a:xfrm>
        </p:grpSpPr>
        <p:sp>
          <p:nvSpPr>
            <p:cNvPr id="36" name="円/楕円 35"/>
            <p:cNvSpPr/>
            <p:nvPr/>
          </p:nvSpPr>
          <p:spPr>
            <a:xfrm>
              <a:off x="4211960" y="2852936"/>
              <a:ext cx="576205" cy="504056"/>
            </a:xfrm>
            <a:prstGeom prst="ellipse">
              <a:avLst/>
            </a:prstGeom>
            <a:solidFill>
              <a:srgbClr val="FFFFC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4356408" y="2997634"/>
              <a:ext cx="71430" cy="7155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4499269" y="2997634"/>
              <a:ext cx="73018" cy="7155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9" name="フリーフォーム 38"/>
            <p:cNvSpPr/>
            <p:nvPr/>
          </p:nvSpPr>
          <p:spPr>
            <a:xfrm>
              <a:off x="4378631" y="3124840"/>
              <a:ext cx="66668" cy="66783"/>
            </a:xfrm>
            <a:custGeom>
              <a:avLst/>
              <a:gdLst>
                <a:gd name="connsiteX0" fmla="*/ 28393 w 66493"/>
                <a:gd name="connsiteY0" fmla="*/ 0 h 68196"/>
                <a:gd name="connsiteX1" fmla="*/ 2993 w 66493"/>
                <a:gd name="connsiteY1" fmla="*/ 38100 h 68196"/>
                <a:gd name="connsiteX2" fmla="*/ 66493 w 66493"/>
                <a:gd name="connsiteY2" fmla="*/ 63500 h 6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93" h="68196">
                  <a:moveTo>
                    <a:pt x="28393" y="0"/>
                  </a:moveTo>
                  <a:cubicBezTo>
                    <a:pt x="19926" y="12700"/>
                    <a:pt x="0" y="23133"/>
                    <a:pt x="2993" y="38100"/>
                  </a:cubicBezTo>
                  <a:cubicBezTo>
                    <a:pt x="9012" y="68196"/>
                    <a:pt x="47532" y="63500"/>
                    <a:pt x="66493" y="635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40" name="直線コネクタ 39"/>
            <p:cNvCxnSpPr/>
            <p:nvPr/>
          </p:nvCxnSpPr>
          <p:spPr>
            <a:xfrm>
              <a:off x="4356408" y="3285438"/>
              <a:ext cx="21587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フリーフォーム 40"/>
            <p:cNvSpPr/>
            <p:nvPr/>
          </p:nvSpPr>
          <p:spPr>
            <a:xfrm>
              <a:off x="4211960" y="2852936"/>
              <a:ext cx="636524" cy="330737"/>
            </a:xfrm>
            <a:custGeom>
              <a:avLst/>
              <a:gdLst>
                <a:gd name="connsiteX0" fmla="*/ 60080 w 564516"/>
                <a:gd name="connsiteY0" fmla="*/ 89687 h 280187"/>
                <a:gd name="connsiteX1" fmla="*/ 352180 w 564516"/>
                <a:gd name="connsiteY1" fmla="*/ 115087 h 280187"/>
                <a:gd name="connsiteX2" fmla="*/ 428380 w 564516"/>
                <a:gd name="connsiteY2" fmla="*/ 153187 h 280187"/>
                <a:gd name="connsiteX3" fmla="*/ 453780 w 564516"/>
                <a:gd name="connsiteY3" fmla="*/ 242087 h 280187"/>
                <a:gd name="connsiteX4" fmla="*/ 491880 w 564516"/>
                <a:gd name="connsiteY4" fmla="*/ 267487 h 280187"/>
                <a:gd name="connsiteX5" fmla="*/ 542680 w 564516"/>
                <a:gd name="connsiteY5" fmla="*/ 280187 h 280187"/>
                <a:gd name="connsiteX6" fmla="*/ 542680 w 564516"/>
                <a:gd name="connsiteY6" fmla="*/ 140487 h 280187"/>
                <a:gd name="connsiteX7" fmla="*/ 529980 w 564516"/>
                <a:gd name="connsiteY7" fmla="*/ 102387 h 280187"/>
                <a:gd name="connsiteX8" fmla="*/ 453780 w 564516"/>
                <a:gd name="connsiteY8" fmla="*/ 51587 h 280187"/>
                <a:gd name="connsiteX9" fmla="*/ 339480 w 564516"/>
                <a:gd name="connsiteY9" fmla="*/ 13487 h 280187"/>
                <a:gd name="connsiteX10" fmla="*/ 301380 w 564516"/>
                <a:gd name="connsiteY10" fmla="*/ 787 h 280187"/>
                <a:gd name="connsiteX11" fmla="*/ 47380 w 564516"/>
                <a:gd name="connsiteY11" fmla="*/ 38887 h 280187"/>
                <a:gd name="connsiteX12" fmla="*/ 9280 w 564516"/>
                <a:gd name="connsiteY12" fmla="*/ 64287 h 280187"/>
                <a:gd name="connsiteX13" fmla="*/ 60080 w 564516"/>
                <a:gd name="connsiteY13" fmla="*/ 115087 h 280187"/>
                <a:gd name="connsiteX14" fmla="*/ 60080 w 564516"/>
                <a:gd name="connsiteY14" fmla="*/ 89687 h 2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4516" h="280187">
                  <a:moveTo>
                    <a:pt x="60080" y="89687"/>
                  </a:moveTo>
                  <a:cubicBezTo>
                    <a:pt x="108763" y="89687"/>
                    <a:pt x="44704" y="88350"/>
                    <a:pt x="352180" y="115087"/>
                  </a:cubicBezTo>
                  <a:cubicBezTo>
                    <a:pt x="382414" y="117716"/>
                    <a:pt x="404620" y="137347"/>
                    <a:pt x="428380" y="153187"/>
                  </a:cubicBezTo>
                  <a:cubicBezTo>
                    <a:pt x="429210" y="156506"/>
                    <a:pt x="447155" y="233805"/>
                    <a:pt x="453780" y="242087"/>
                  </a:cubicBezTo>
                  <a:cubicBezTo>
                    <a:pt x="463315" y="254006"/>
                    <a:pt x="477851" y="261474"/>
                    <a:pt x="491880" y="267487"/>
                  </a:cubicBezTo>
                  <a:cubicBezTo>
                    <a:pt x="507923" y="274363"/>
                    <a:pt x="525747" y="275954"/>
                    <a:pt x="542680" y="280187"/>
                  </a:cubicBezTo>
                  <a:cubicBezTo>
                    <a:pt x="564516" y="214678"/>
                    <a:pt x="561264" y="242700"/>
                    <a:pt x="542680" y="140487"/>
                  </a:cubicBezTo>
                  <a:cubicBezTo>
                    <a:pt x="540285" y="127316"/>
                    <a:pt x="539446" y="111853"/>
                    <a:pt x="529980" y="102387"/>
                  </a:cubicBezTo>
                  <a:cubicBezTo>
                    <a:pt x="508394" y="80801"/>
                    <a:pt x="482740" y="61240"/>
                    <a:pt x="453780" y="51587"/>
                  </a:cubicBezTo>
                  <a:lnTo>
                    <a:pt x="339480" y="13487"/>
                  </a:lnTo>
                  <a:lnTo>
                    <a:pt x="301380" y="787"/>
                  </a:lnTo>
                  <a:cubicBezTo>
                    <a:pt x="261626" y="3627"/>
                    <a:pt x="105710" y="0"/>
                    <a:pt x="47380" y="38887"/>
                  </a:cubicBezTo>
                  <a:lnTo>
                    <a:pt x="9280" y="64287"/>
                  </a:lnTo>
                  <a:cubicBezTo>
                    <a:pt x="27027" y="153024"/>
                    <a:pt x="0" y="127103"/>
                    <a:pt x="60080" y="115087"/>
                  </a:cubicBezTo>
                  <a:cubicBezTo>
                    <a:pt x="68382" y="113427"/>
                    <a:pt x="11397" y="89687"/>
                    <a:pt x="60080" y="8968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47" name="グループ化 36"/>
          <p:cNvGrpSpPr>
            <a:grpSpLocks/>
          </p:cNvGrpSpPr>
          <p:nvPr/>
        </p:nvGrpSpPr>
        <p:grpSpPr bwMode="auto">
          <a:xfrm>
            <a:off x="251520" y="1196752"/>
            <a:ext cx="602087" cy="576065"/>
            <a:chOff x="1377786" y="2575789"/>
            <a:chExt cx="1177673" cy="1068999"/>
          </a:xfrm>
        </p:grpSpPr>
        <p:sp>
          <p:nvSpPr>
            <p:cNvPr id="54" name="円/楕円 53"/>
            <p:cNvSpPr/>
            <p:nvPr/>
          </p:nvSpPr>
          <p:spPr>
            <a:xfrm>
              <a:off x="1619218" y="2708073"/>
              <a:ext cx="864365" cy="936715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5" name="フリーフォーム 54"/>
            <p:cNvSpPr/>
            <p:nvPr/>
          </p:nvSpPr>
          <p:spPr>
            <a:xfrm rot="991826">
              <a:off x="1377786" y="2575789"/>
              <a:ext cx="890166" cy="1001070"/>
            </a:xfrm>
            <a:custGeom>
              <a:avLst/>
              <a:gdLst>
                <a:gd name="connsiteX0" fmla="*/ 809358 w 809358"/>
                <a:gd name="connsiteY0" fmla="*/ 32533 h 1001472"/>
                <a:gd name="connsiteX1" fmla="*/ 763638 w 809358"/>
                <a:gd name="connsiteY1" fmla="*/ 139213 h 1001472"/>
                <a:gd name="connsiteX2" fmla="*/ 717918 w 809358"/>
                <a:gd name="connsiteY2" fmla="*/ 169693 h 1001472"/>
                <a:gd name="connsiteX3" fmla="*/ 656958 w 809358"/>
                <a:gd name="connsiteY3" fmla="*/ 245893 h 1001472"/>
                <a:gd name="connsiteX4" fmla="*/ 641718 w 809358"/>
                <a:gd name="connsiteY4" fmla="*/ 291613 h 1001472"/>
                <a:gd name="connsiteX5" fmla="*/ 550278 w 809358"/>
                <a:gd name="connsiteY5" fmla="*/ 322093 h 1001472"/>
                <a:gd name="connsiteX6" fmla="*/ 458838 w 809358"/>
                <a:gd name="connsiteY6" fmla="*/ 504973 h 1001472"/>
                <a:gd name="connsiteX7" fmla="*/ 428358 w 809358"/>
                <a:gd name="connsiteY7" fmla="*/ 550693 h 1001472"/>
                <a:gd name="connsiteX8" fmla="*/ 413118 w 809358"/>
                <a:gd name="connsiteY8" fmla="*/ 611653 h 1001472"/>
                <a:gd name="connsiteX9" fmla="*/ 397878 w 809358"/>
                <a:gd name="connsiteY9" fmla="*/ 703093 h 1001472"/>
                <a:gd name="connsiteX10" fmla="*/ 367398 w 809358"/>
                <a:gd name="connsiteY10" fmla="*/ 794533 h 1001472"/>
                <a:gd name="connsiteX11" fmla="*/ 336918 w 809358"/>
                <a:gd name="connsiteY11" fmla="*/ 946933 h 1001472"/>
                <a:gd name="connsiteX12" fmla="*/ 62598 w 809358"/>
                <a:gd name="connsiteY12" fmla="*/ 931693 h 1001472"/>
                <a:gd name="connsiteX13" fmla="*/ 77838 w 809358"/>
                <a:gd name="connsiteY13" fmla="*/ 642133 h 1001472"/>
                <a:gd name="connsiteX14" fmla="*/ 93078 w 809358"/>
                <a:gd name="connsiteY14" fmla="*/ 459253 h 1001472"/>
                <a:gd name="connsiteX15" fmla="*/ 138798 w 809358"/>
                <a:gd name="connsiteY15" fmla="*/ 306853 h 1001472"/>
                <a:gd name="connsiteX16" fmla="*/ 154038 w 809358"/>
                <a:gd name="connsiteY16" fmla="*/ 261133 h 1001472"/>
                <a:gd name="connsiteX17" fmla="*/ 199758 w 809358"/>
                <a:gd name="connsiteY17" fmla="*/ 230653 h 1001472"/>
                <a:gd name="connsiteX18" fmla="*/ 275958 w 809358"/>
                <a:gd name="connsiteY18" fmla="*/ 108733 h 1001472"/>
                <a:gd name="connsiteX19" fmla="*/ 306438 w 809358"/>
                <a:gd name="connsiteY19" fmla="*/ 63013 h 1001472"/>
                <a:gd name="connsiteX20" fmla="*/ 367398 w 809358"/>
                <a:gd name="connsiteY20" fmla="*/ 47773 h 1001472"/>
                <a:gd name="connsiteX21" fmla="*/ 550278 w 809358"/>
                <a:gd name="connsiteY21" fmla="*/ 2053 h 1001472"/>
                <a:gd name="connsiteX22" fmla="*/ 763638 w 809358"/>
                <a:gd name="connsiteY22" fmla="*/ 17293 h 1001472"/>
                <a:gd name="connsiteX23" fmla="*/ 809358 w 809358"/>
                <a:gd name="connsiteY23" fmla="*/ 32533 h 100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9358" h="1001472">
                  <a:moveTo>
                    <a:pt x="809358" y="32533"/>
                  </a:moveTo>
                  <a:cubicBezTo>
                    <a:pt x="809358" y="52853"/>
                    <a:pt x="798720" y="104131"/>
                    <a:pt x="763638" y="139213"/>
                  </a:cubicBezTo>
                  <a:cubicBezTo>
                    <a:pt x="750686" y="152165"/>
                    <a:pt x="733158" y="159533"/>
                    <a:pt x="717918" y="169693"/>
                  </a:cubicBezTo>
                  <a:cubicBezTo>
                    <a:pt x="679612" y="284611"/>
                    <a:pt x="735740" y="147416"/>
                    <a:pt x="656958" y="245893"/>
                  </a:cubicBezTo>
                  <a:cubicBezTo>
                    <a:pt x="646923" y="258437"/>
                    <a:pt x="654790" y="282276"/>
                    <a:pt x="641718" y="291613"/>
                  </a:cubicBezTo>
                  <a:cubicBezTo>
                    <a:pt x="615574" y="310287"/>
                    <a:pt x="550278" y="322093"/>
                    <a:pt x="550278" y="322093"/>
                  </a:cubicBezTo>
                  <a:cubicBezTo>
                    <a:pt x="508214" y="448286"/>
                    <a:pt x="537620" y="386800"/>
                    <a:pt x="458838" y="504973"/>
                  </a:cubicBezTo>
                  <a:lnTo>
                    <a:pt x="428358" y="550693"/>
                  </a:lnTo>
                  <a:cubicBezTo>
                    <a:pt x="423278" y="571013"/>
                    <a:pt x="417226" y="591114"/>
                    <a:pt x="413118" y="611653"/>
                  </a:cubicBezTo>
                  <a:cubicBezTo>
                    <a:pt x="407058" y="641953"/>
                    <a:pt x="405372" y="673115"/>
                    <a:pt x="397878" y="703093"/>
                  </a:cubicBezTo>
                  <a:cubicBezTo>
                    <a:pt x="390086" y="734262"/>
                    <a:pt x="372680" y="762841"/>
                    <a:pt x="367398" y="794533"/>
                  </a:cubicBezTo>
                  <a:cubicBezTo>
                    <a:pt x="348715" y="906633"/>
                    <a:pt x="359652" y="855995"/>
                    <a:pt x="336918" y="946933"/>
                  </a:cubicBezTo>
                  <a:cubicBezTo>
                    <a:pt x="245478" y="941853"/>
                    <a:pt x="121910" y="1001472"/>
                    <a:pt x="62598" y="931693"/>
                  </a:cubicBezTo>
                  <a:cubicBezTo>
                    <a:pt x="0" y="858049"/>
                    <a:pt x="71615" y="738586"/>
                    <a:pt x="77838" y="642133"/>
                  </a:cubicBezTo>
                  <a:cubicBezTo>
                    <a:pt x="81776" y="581089"/>
                    <a:pt x="85491" y="519952"/>
                    <a:pt x="93078" y="459253"/>
                  </a:cubicBezTo>
                  <a:cubicBezTo>
                    <a:pt x="97684" y="422401"/>
                    <a:pt x="129959" y="333371"/>
                    <a:pt x="138798" y="306853"/>
                  </a:cubicBezTo>
                  <a:cubicBezTo>
                    <a:pt x="143878" y="291613"/>
                    <a:pt x="140672" y="270044"/>
                    <a:pt x="154038" y="261133"/>
                  </a:cubicBezTo>
                  <a:lnTo>
                    <a:pt x="199758" y="230653"/>
                  </a:lnTo>
                  <a:cubicBezTo>
                    <a:pt x="236030" y="121837"/>
                    <a:pt x="203505" y="157035"/>
                    <a:pt x="275958" y="108733"/>
                  </a:cubicBezTo>
                  <a:cubicBezTo>
                    <a:pt x="286118" y="93493"/>
                    <a:pt x="291198" y="73173"/>
                    <a:pt x="306438" y="63013"/>
                  </a:cubicBezTo>
                  <a:cubicBezTo>
                    <a:pt x="323866" y="51395"/>
                    <a:pt x="347336" y="53792"/>
                    <a:pt x="367398" y="47773"/>
                  </a:cubicBezTo>
                  <a:cubicBezTo>
                    <a:pt x="518341" y="2490"/>
                    <a:pt x="398112" y="27414"/>
                    <a:pt x="550278" y="2053"/>
                  </a:cubicBezTo>
                  <a:cubicBezTo>
                    <a:pt x="621398" y="7133"/>
                    <a:pt x="694466" y="0"/>
                    <a:pt x="763638" y="17293"/>
                  </a:cubicBezTo>
                  <a:cubicBezTo>
                    <a:pt x="781407" y="21735"/>
                    <a:pt x="809358" y="12213"/>
                    <a:pt x="809358" y="3253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2196076" y="2997668"/>
              <a:ext cx="215630" cy="21451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7" name="円/楕円 56"/>
            <p:cNvSpPr/>
            <p:nvPr/>
          </p:nvSpPr>
          <p:spPr>
            <a:xfrm>
              <a:off x="2352223" y="2997669"/>
              <a:ext cx="59484" cy="11273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8" name="フリーフォーム 57"/>
            <p:cNvSpPr/>
            <p:nvPr/>
          </p:nvSpPr>
          <p:spPr>
            <a:xfrm>
              <a:off x="2124198" y="3428487"/>
              <a:ext cx="228531" cy="101894"/>
            </a:xfrm>
            <a:custGeom>
              <a:avLst/>
              <a:gdLst>
                <a:gd name="connsiteX0" fmla="*/ 0 w 228600"/>
                <a:gd name="connsiteY0" fmla="*/ 0 h 101600"/>
                <a:gd name="connsiteX1" fmla="*/ 91440 w 228600"/>
                <a:gd name="connsiteY1" fmla="*/ 91440 h 101600"/>
                <a:gd name="connsiteX2" fmla="*/ 228600 w 228600"/>
                <a:gd name="connsiteY2" fmla="*/ 60960 h 101600"/>
                <a:gd name="connsiteX3" fmla="*/ 228600 w 228600"/>
                <a:gd name="connsiteY3" fmla="*/ 6096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101600">
                  <a:moveTo>
                    <a:pt x="0" y="0"/>
                  </a:moveTo>
                  <a:cubicBezTo>
                    <a:pt x="26670" y="40640"/>
                    <a:pt x="53340" y="81280"/>
                    <a:pt x="91440" y="91440"/>
                  </a:cubicBezTo>
                  <a:cubicBezTo>
                    <a:pt x="129540" y="101600"/>
                    <a:pt x="228600" y="60960"/>
                    <a:pt x="228600" y="60960"/>
                  </a:cubicBezTo>
                  <a:lnTo>
                    <a:pt x="228600" y="60960"/>
                  </a:lnTo>
                </a:path>
              </a:pathLst>
            </a:cu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9" name="円/楕円 58"/>
            <p:cNvSpPr/>
            <p:nvPr/>
          </p:nvSpPr>
          <p:spPr>
            <a:xfrm flipV="1">
              <a:off x="2483583" y="3212183"/>
              <a:ext cx="71876" cy="73293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  <p:bldP spid="43012" grpId="0" animBg="1"/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テキスト ボックス 3"/>
          <p:cNvSpPr txBox="1">
            <a:spLocks noChangeArrowheads="1"/>
          </p:cNvSpPr>
          <p:nvPr/>
        </p:nvSpPr>
        <p:spPr bwMode="auto">
          <a:xfrm>
            <a:off x="467544" y="260648"/>
            <a:ext cx="5256237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そして字幕スライドは</a:t>
            </a:r>
            <a:endParaRPr lang="ja-JP" altLang="en-US" sz="4000" dirty="0"/>
          </a:p>
        </p:txBody>
      </p:sp>
      <p:sp>
        <p:nvSpPr>
          <p:cNvPr id="45059" name="テキスト ボックス 4"/>
          <p:cNvSpPr txBox="1">
            <a:spLocks noChangeArrowheads="1"/>
          </p:cNvSpPr>
          <p:nvPr/>
        </p:nvSpPr>
        <p:spPr bwMode="auto">
          <a:xfrm>
            <a:off x="323528" y="1052736"/>
            <a:ext cx="8568952" cy="1261884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3800" dirty="0" smtClean="0"/>
              <a:t>プレゼンの内容そのものを考える上でも　　</a:t>
            </a:r>
            <a:endParaRPr lang="en-US" altLang="ja-JP" sz="3800" dirty="0" smtClean="0"/>
          </a:p>
          <a:p>
            <a:r>
              <a:rPr lang="ja-JP" altLang="en-US" sz="3800" dirty="0" smtClean="0"/>
              <a:t>　　　　　非常に大きな役割を果たしている</a:t>
            </a:r>
            <a:endParaRPr lang="ja-JP" altLang="en-US" sz="3800" dirty="0"/>
          </a:p>
        </p:txBody>
      </p:sp>
      <p:sp>
        <p:nvSpPr>
          <p:cNvPr id="45060" name="テキスト ボックス 5"/>
          <p:cNvSpPr txBox="1">
            <a:spLocks noChangeArrowheads="1"/>
          </p:cNvSpPr>
          <p:nvPr/>
        </p:nvSpPr>
        <p:spPr bwMode="auto">
          <a:xfrm>
            <a:off x="323528" y="3068960"/>
            <a:ext cx="8640960" cy="1261884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3800" dirty="0" smtClean="0"/>
              <a:t>伝えたいことを、本当に自分が</a:t>
            </a:r>
            <a:endParaRPr lang="en-US" altLang="ja-JP" sz="3800" dirty="0" smtClean="0"/>
          </a:p>
          <a:p>
            <a:r>
              <a:rPr lang="ja-JP" altLang="en-US" sz="3800" dirty="0" smtClean="0"/>
              <a:t>　理解しているのか、整理できているのか</a:t>
            </a:r>
            <a:endParaRPr lang="en-US" altLang="ja-JP" sz="3800" dirty="0" smtClean="0"/>
          </a:p>
        </p:txBody>
      </p:sp>
      <p:sp>
        <p:nvSpPr>
          <p:cNvPr id="5" name="テキスト ボックス 3"/>
          <p:cNvSpPr txBox="1">
            <a:spLocks noChangeArrowheads="1"/>
          </p:cNvSpPr>
          <p:nvPr/>
        </p:nvSpPr>
        <p:spPr bwMode="auto">
          <a:xfrm>
            <a:off x="323528" y="2420888"/>
            <a:ext cx="741682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それは、字幕スライドを作る過程で</a:t>
            </a:r>
            <a:endParaRPr lang="ja-JP" altLang="en-US" sz="3600" dirty="0"/>
          </a:p>
        </p:txBody>
      </p:sp>
      <p:sp>
        <p:nvSpPr>
          <p:cNvPr id="6" name="テキスト ボックス 3"/>
          <p:cNvSpPr txBox="1">
            <a:spLocks noChangeArrowheads="1"/>
          </p:cNvSpPr>
          <p:nvPr/>
        </p:nvSpPr>
        <p:spPr bwMode="auto">
          <a:xfrm>
            <a:off x="4572000" y="4221088"/>
            <a:ext cx="42484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が明確になり、そして</a:t>
            </a:r>
            <a:endParaRPr lang="ja-JP" altLang="en-US" sz="3600" dirty="0"/>
          </a:p>
        </p:txBody>
      </p:sp>
      <p:sp>
        <p:nvSpPr>
          <p:cNvPr id="7" name="テキスト ボックス 5"/>
          <p:cNvSpPr txBox="1">
            <a:spLocks noChangeArrowheads="1"/>
          </p:cNvSpPr>
          <p:nvPr/>
        </p:nvSpPr>
        <p:spPr bwMode="auto">
          <a:xfrm>
            <a:off x="323528" y="5373216"/>
            <a:ext cx="8568952" cy="1261884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3800" dirty="0" smtClean="0"/>
              <a:t>伝えたいことをより深く考え、</a:t>
            </a:r>
            <a:endParaRPr lang="en-US" altLang="ja-JP" sz="3800" dirty="0" smtClean="0"/>
          </a:p>
          <a:p>
            <a:r>
              <a:rPr lang="ja-JP" altLang="en-US" sz="3800" dirty="0" smtClean="0"/>
              <a:t>　　</a:t>
            </a:r>
            <a:r>
              <a:rPr lang="ja-JP" altLang="en-US" dirty="0" smtClean="0"/>
              <a:t>　</a:t>
            </a:r>
            <a:r>
              <a:rPr lang="ja-JP" altLang="en-US" sz="3800" dirty="0" smtClean="0"/>
              <a:t>また筋道立てることにつながっている</a:t>
            </a:r>
            <a:endParaRPr lang="en-US" altLang="ja-JP" sz="3800" dirty="0" smtClean="0"/>
          </a:p>
        </p:txBody>
      </p:sp>
      <p:sp>
        <p:nvSpPr>
          <p:cNvPr id="8" name="テキスト ボックス 3"/>
          <p:cNvSpPr txBox="1">
            <a:spLocks noChangeArrowheads="1"/>
          </p:cNvSpPr>
          <p:nvPr/>
        </p:nvSpPr>
        <p:spPr bwMode="auto">
          <a:xfrm>
            <a:off x="323528" y="4797152"/>
            <a:ext cx="54006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字幕スライドを作る作業が</a:t>
            </a:r>
            <a:endParaRPr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nimBg="1"/>
      <p:bldP spid="45060" grpId="0" animBg="1"/>
      <p:bldP spid="5" grpId="0" animBg="1"/>
      <p:bldP spid="6" grpId="0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5536" y="260648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逆の見方をすれば、自分の場合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1052736"/>
            <a:ext cx="7344816" cy="70788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字幕スライドが作れないということ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1844824"/>
            <a:ext cx="8568952" cy="1323439"/>
          </a:xfrm>
          <a:prstGeom prst="rect">
            <a:avLst/>
          </a:prstGeom>
          <a:solidFill>
            <a:srgbClr val="FFFF6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話そうとすることが、</a:t>
            </a:r>
            <a:endParaRPr lang="en-US" altLang="ja-JP" sz="4000" dirty="0" smtClean="0"/>
          </a:p>
          <a:p>
            <a:r>
              <a:rPr lang="ja-JP" altLang="en-US" sz="4000" dirty="0" smtClean="0"/>
              <a:t>わかっているようで良く</a:t>
            </a:r>
            <a:r>
              <a:rPr kumimoji="1" lang="ja-JP" altLang="en-US" sz="4000" dirty="0" smtClean="0"/>
              <a:t>わかっていない</a:t>
            </a:r>
            <a:endParaRPr kumimoji="1" lang="ja-JP" altLang="en-US" sz="4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64088" y="306896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ことを示している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12360" y="112474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は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3568" y="3861048"/>
            <a:ext cx="8136904" cy="1754326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字幕スライドは、自分の知識や</a:t>
            </a:r>
            <a:endParaRPr lang="en-US" altLang="ja-JP" sz="3600" dirty="0" smtClean="0"/>
          </a:p>
          <a:p>
            <a:r>
              <a:rPr lang="ja-JP" altLang="en-US" sz="3600" dirty="0" smtClean="0"/>
              <a:t>　　考えの足りなさに気づかせてくれる</a:t>
            </a:r>
            <a:endParaRPr lang="en-US" altLang="ja-JP" sz="3600" dirty="0" smtClean="0"/>
          </a:p>
          <a:p>
            <a:r>
              <a:rPr kumimoji="1" lang="ja-JP" altLang="en-US" sz="3600" dirty="0" smtClean="0"/>
              <a:t>　　　　　　　　　鏡のような存在だといえる</a:t>
            </a:r>
            <a:endParaRPr kumimoji="1" lang="ja-JP" altLang="en-US" sz="36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733256"/>
            <a:ext cx="1330225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グループ化 33"/>
          <p:cNvGrpSpPr>
            <a:grpSpLocks/>
          </p:cNvGrpSpPr>
          <p:nvPr/>
        </p:nvGrpSpPr>
        <p:grpSpPr bwMode="auto">
          <a:xfrm rot="155804">
            <a:off x="5665847" y="5816863"/>
            <a:ext cx="526076" cy="617882"/>
            <a:chOff x="7523163" y="1144571"/>
            <a:chExt cx="1225550" cy="2376487"/>
          </a:xfrm>
        </p:grpSpPr>
        <p:sp>
          <p:nvSpPr>
            <p:cNvPr id="12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4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5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6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9" name="円柱 18"/>
          <p:cNvSpPr/>
          <p:nvPr/>
        </p:nvSpPr>
        <p:spPr>
          <a:xfrm rot="5400000">
            <a:off x="4572000" y="6021288"/>
            <a:ext cx="576064" cy="288032"/>
          </a:xfrm>
          <a:prstGeom prst="can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>
            <a:glow rad="228600">
              <a:srgbClr val="FFFF00">
                <a:alpha val="40000"/>
              </a:srgbClr>
            </a:glow>
            <a:outerShdw blurRad="50800" dist="393700" algn="l" rotWithShape="0">
              <a:schemeClr val="bg1">
                <a:lumMod val="9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5148064" y="6093296"/>
            <a:ext cx="432048" cy="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テキスト ボックス 3"/>
          <p:cNvSpPr txBox="1">
            <a:spLocks noChangeArrowheads="1"/>
          </p:cNvSpPr>
          <p:nvPr/>
        </p:nvSpPr>
        <p:spPr bwMode="auto">
          <a:xfrm>
            <a:off x="2123728" y="3861048"/>
            <a:ext cx="4896544" cy="70788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アニメ設定のプロセス</a:t>
            </a:r>
            <a:endParaRPr lang="ja-JP" altLang="en-US" sz="4000" dirty="0"/>
          </a:p>
        </p:txBody>
      </p:sp>
      <p:sp>
        <p:nvSpPr>
          <p:cNvPr id="44035" name="テキスト ボックス 4"/>
          <p:cNvSpPr txBox="1">
            <a:spLocks noChangeArrowheads="1"/>
          </p:cNvSpPr>
          <p:nvPr/>
        </p:nvSpPr>
        <p:spPr bwMode="auto">
          <a:xfrm>
            <a:off x="611560" y="4941168"/>
            <a:ext cx="8064896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全スライドが完成した後、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プレゼン日の</a:t>
            </a:r>
            <a:r>
              <a:rPr lang="en-US" altLang="ja-JP" sz="4000" dirty="0" smtClean="0"/>
              <a:t>2</a:t>
            </a:r>
            <a:r>
              <a:rPr lang="ja-JP" altLang="en-US" sz="4000" dirty="0" smtClean="0"/>
              <a:t>～</a:t>
            </a:r>
            <a:r>
              <a:rPr lang="en-US" altLang="ja-JP" sz="4000" dirty="0" smtClean="0"/>
              <a:t>3</a:t>
            </a:r>
            <a:r>
              <a:rPr lang="ja-JP" altLang="en-US" sz="4000" dirty="0" smtClean="0"/>
              <a:t>日前につける</a:t>
            </a:r>
            <a:endParaRPr lang="ja-JP" altLang="en-US" sz="4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5536" y="188640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ところで、字幕スライドには</a:t>
            </a:r>
            <a:endParaRPr kumimoji="1" lang="ja-JP" altLang="en-US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9552" y="980728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ことばが話す順に出てくる</a:t>
            </a:r>
            <a:endParaRPr lang="en-US" altLang="ja-JP" sz="4000" dirty="0" smtClean="0"/>
          </a:p>
          <a:p>
            <a:r>
              <a:rPr lang="ja-JP" altLang="en-US" sz="4000" dirty="0" smtClean="0"/>
              <a:t>　　アニメーションがつけられているが</a:t>
            </a:r>
            <a:endParaRPr kumimoji="1" lang="ja-JP" altLang="en-US" sz="4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536" y="2348880"/>
            <a:ext cx="8568952" cy="1323439"/>
          </a:xfrm>
          <a:prstGeom prst="rect">
            <a:avLst/>
          </a:prstGeom>
          <a:solidFill>
            <a:srgbClr val="FFCCCC"/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アニメーション設定のプロセスも</a:t>
            </a:r>
            <a:endParaRPr lang="en-US" altLang="ja-JP" sz="4000" dirty="0" smtClean="0"/>
          </a:p>
          <a:p>
            <a:r>
              <a:rPr kumimoji="1" lang="ja-JP" altLang="en-US" sz="4000" dirty="0" smtClean="0"/>
              <a:t>　　　自分にとっては大きな意味がある</a:t>
            </a:r>
            <a:endParaRPr kumimoji="1" lang="ja-JP" altLang="en-US" sz="4000" dirty="0"/>
          </a:p>
        </p:txBody>
      </p:sp>
      <p:sp>
        <p:nvSpPr>
          <p:cNvPr id="10" name="下矢印 9"/>
          <p:cNvSpPr/>
          <p:nvPr/>
        </p:nvSpPr>
        <p:spPr>
          <a:xfrm>
            <a:off x="4283968" y="4581128"/>
            <a:ext cx="576064" cy="36004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nimBg="1"/>
      <p:bldP spid="44035" grpId="0" animBg="1"/>
      <p:bldP spid="8" grpId="0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5"/>
          <p:cNvSpPr txBox="1">
            <a:spLocks noChangeArrowheads="1"/>
          </p:cNvSpPr>
          <p:nvPr/>
        </p:nvSpPr>
        <p:spPr bwMode="auto">
          <a:xfrm>
            <a:off x="467544" y="5373216"/>
            <a:ext cx="8435280" cy="1261884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3800" dirty="0" smtClean="0"/>
              <a:t>さらにもう一度、アニメの</a:t>
            </a:r>
            <a:r>
              <a:rPr lang="ja-JP" altLang="en-US" sz="3800" dirty="0"/>
              <a:t>作動</a:t>
            </a:r>
            <a:r>
              <a:rPr lang="ja-JP" altLang="en-US" sz="3800" dirty="0" smtClean="0"/>
              <a:t>確認を</a:t>
            </a:r>
            <a:endParaRPr lang="en-US" altLang="ja-JP" sz="3800" dirty="0" smtClean="0"/>
          </a:p>
          <a:p>
            <a:r>
              <a:rPr lang="ja-JP" altLang="en-US" sz="3800" dirty="0" smtClean="0"/>
              <a:t>　　するので、計</a:t>
            </a:r>
            <a:r>
              <a:rPr lang="en-US" altLang="ja-JP" sz="3800" dirty="0" smtClean="0"/>
              <a:t>2</a:t>
            </a:r>
            <a:r>
              <a:rPr lang="ja-JP" altLang="en-US" sz="3800" dirty="0" smtClean="0"/>
              <a:t>回リハを行うことになる</a:t>
            </a:r>
            <a:endParaRPr lang="ja-JP" altLang="en-US" sz="3800" dirty="0"/>
          </a:p>
        </p:txBody>
      </p:sp>
      <p:sp>
        <p:nvSpPr>
          <p:cNvPr id="5" name="テキスト ボックス 5"/>
          <p:cNvSpPr txBox="1">
            <a:spLocks noChangeArrowheads="1"/>
          </p:cNvSpPr>
          <p:nvPr/>
        </p:nvSpPr>
        <p:spPr bwMode="auto">
          <a:xfrm>
            <a:off x="1115616" y="332656"/>
            <a:ext cx="723741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 cmpd="thickThin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なぜ発表の</a:t>
            </a:r>
            <a:r>
              <a:rPr lang="en-US" altLang="ja-JP" sz="4000" dirty="0"/>
              <a:t>2</a:t>
            </a:r>
            <a:r>
              <a:rPr lang="ja-JP" altLang="en-US" sz="4000" dirty="0"/>
              <a:t>～</a:t>
            </a:r>
            <a:r>
              <a:rPr lang="en-US" altLang="ja-JP" sz="4000" dirty="0"/>
              <a:t>3</a:t>
            </a:r>
            <a:r>
              <a:rPr lang="ja-JP" altLang="en-US" sz="4000" dirty="0" smtClean="0"/>
              <a:t>日前につけるか</a:t>
            </a:r>
            <a:endParaRPr lang="ja-JP" altLang="en-US" sz="4000" dirty="0"/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179512" y="1268760"/>
            <a:ext cx="8712968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アニメーション設定の作業が、</a:t>
            </a:r>
            <a:endParaRPr lang="en-US" altLang="ja-JP" sz="4000" dirty="0" smtClean="0"/>
          </a:p>
          <a:p>
            <a:r>
              <a:rPr lang="ja-JP" altLang="en-US" dirty="0" smtClean="0"/>
              <a:t>　</a:t>
            </a:r>
            <a:r>
              <a:rPr lang="ja-JP" altLang="en-US" sz="4000" dirty="0" smtClean="0"/>
              <a:t>そのまま発表のリハーサル（予行演習）</a:t>
            </a:r>
            <a:endParaRPr lang="ja-JP" altLang="en-US" sz="4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16216" y="256490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になるから</a:t>
            </a:r>
            <a:endParaRPr kumimoji="1" lang="ja-JP" altLang="en-US" sz="3600" dirty="0"/>
          </a:p>
        </p:txBody>
      </p:sp>
      <p:sp>
        <p:nvSpPr>
          <p:cNvPr id="8" name="テキスト ボックス 5"/>
          <p:cNvSpPr txBox="1">
            <a:spLocks noChangeArrowheads="1"/>
          </p:cNvSpPr>
          <p:nvPr/>
        </p:nvSpPr>
        <p:spPr bwMode="auto">
          <a:xfrm>
            <a:off x="467544" y="3140968"/>
            <a:ext cx="8280920" cy="1323439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アニメ設定は、作ったシナリオを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もう一度なぞり、読んで行く作業</a:t>
            </a:r>
            <a:endParaRPr lang="ja-JP" altLang="en-US" sz="4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1560" y="450912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だから</a:t>
            </a:r>
            <a:endParaRPr kumimoji="1" lang="ja-JP" altLang="en-US" sz="3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20496" y="4548768"/>
            <a:ext cx="5616624" cy="646331"/>
          </a:xfrm>
          <a:prstGeom prst="rect">
            <a:avLst/>
          </a:prstGeom>
          <a:solidFill>
            <a:srgbClr val="CCFFFF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発表直前のタイミングで行う</a:t>
            </a:r>
            <a:endParaRPr kumimoji="1"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5536" y="260648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字幕スライド以前は・・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1052736"/>
            <a:ext cx="8496944" cy="2554545"/>
          </a:xfrm>
          <a:prstGeom prst="rect">
            <a:avLst/>
          </a:prstGeom>
          <a:solidFill>
            <a:srgbClr val="EAEAE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たとえば</a:t>
            </a:r>
            <a:r>
              <a:rPr lang="en-US" altLang="ja-JP" sz="4000" dirty="0" smtClean="0"/>
              <a:t>2</a:t>
            </a:r>
            <a:r>
              <a:rPr lang="ja-JP" altLang="en-US" sz="4000" dirty="0" smtClean="0"/>
              <a:t>時間のプレゼンなら、</a:t>
            </a:r>
            <a:endParaRPr lang="en-US" altLang="ja-JP" sz="4000" dirty="0" smtClean="0"/>
          </a:p>
          <a:p>
            <a:r>
              <a:rPr lang="ja-JP" altLang="en-US" sz="4000" dirty="0" smtClean="0"/>
              <a:t>　そのリハーサルを同じ</a:t>
            </a:r>
            <a:r>
              <a:rPr lang="en-US" altLang="ja-JP" sz="4000" dirty="0" smtClean="0"/>
              <a:t>2</a:t>
            </a:r>
            <a:r>
              <a:rPr lang="ja-JP" altLang="en-US" sz="4000" dirty="0" smtClean="0"/>
              <a:t>時間の長さで　　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当日と同じように行っていて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　　　　　　とても大変だったが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3717032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いまはその負担がなくなり、また</a:t>
            </a:r>
            <a:endParaRPr kumimoji="1" lang="ja-JP" altLang="en-US" sz="4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4725144"/>
            <a:ext cx="8136904" cy="1323439"/>
          </a:xfrm>
          <a:prstGeom prst="rect">
            <a:avLst/>
          </a:prstGeom>
          <a:solidFill>
            <a:srgbClr val="FFCCC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プレゼンにかかる時間の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　　　　予測が立つようになった</a:t>
            </a:r>
            <a:endParaRPr kumimoji="1" lang="ja-JP" altLang="en-US" sz="4000" dirty="0"/>
          </a:p>
        </p:txBody>
      </p:sp>
      <p:grpSp>
        <p:nvGrpSpPr>
          <p:cNvPr id="18" name="グループ化 17"/>
          <p:cNvGrpSpPr/>
          <p:nvPr/>
        </p:nvGrpSpPr>
        <p:grpSpPr>
          <a:xfrm>
            <a:off x="8100392" y="2564904"/>
            <a:ext cx="720080" cy="864096"/>
            <a:chOff x="3419872" y="1844824"/>
            <a:chExt cx="1080120" cy="1152128"/>
          </a:xfrm>
        </p:grpSpPr>
        <p:grpSp>
          <p:nvGrpSpPr>
            <p:cNvPr id="19" name="グループ化 56"/>
            <p:cNvGrpSpPr/>
            <p:nvPr/>
          </p:nvGrpSpPr>
          <p:grpSpPr>
            <a:xfrm>
              <a:off x="3419872" y="1844824"/>
              <a:ext cx="1080120" cy="1152128"/>
              <a:chOff x="3419872" y="1844824"/>
              <a:chExt cx="1080120" cy="1152128"/>
            </a:xfrm>
          </p:grpSpPr>
          <p:grpSp>
            <p:nvGrpSpPr>
              <p:cNvPr id="21" name="グループ化 33"/>
              <p:cNvGrpSpPr>
                <a:grpSpLocks/>
              </p:cNvGrpSpPr>
              <p:nvPr/>
            </p:nvGrpSpPr>
            <p:grpSpPr bwMode="auto">
              <a:xfrm>
                <a:off x="3419872" y="1844824"/>
                <a:ext cx="1080120" cy="1152128"/>
                <a:chOff x="7523163" y="1144571"/>
                <a:chExt cx="1225550" cy="2376487"/>
              </a:xfrm>
            </p:grpSpPr>
            <p:sp>
              <p:nvSpPr>
                <p:cNvPr id="23" name="Oval 27"/>
                <p:cNvSpPr>
                  <a:spLocks noChangeArrowheads="1"/>
                </p:cNvSpPr>
                <p:nvPr/>
              </p:nvSpPr>
              <p:spPr bwMode="auto">
                <a:xfrm>
                  <a:off x="7667625" y="1144571"/>
                  <a:ext cx="1081088" cy="2376487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Calibri" pitchFamily="34" charset="0"/>
                  </a:endParaRPr>
                </a:p>
              </p:txBody>
            </p:sp>
            <p:sp>
              <p:nvSpPr>
                <p:cNvPr id="24" name="Oval 28"/>
                <p:cNvSpPr>
                  <a:spLocks noChangeArrowheads="1"/>
                </p:cNvSpPr>
                <p:nvPr/>
              </p:nvSpPr>
              <p:spPr bwMode="auto">
                <a:xfrm>
                  <a:off x="7739063" y="1935146"/>
                  <a:ext cx="360362" cy="29051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Calibri" pitchFamily="34" charset="0"/>
                  </a:endParaRPr>
                </a:p>
              </p:txBody>
            </p:sp>
            <p:sp>
              <p:nvSpPr>
                <p:cNvPr id="25" name="Oval 29"/>
                <p:cNvSpPr>
                  <a:spLocks noChangeArrowheads="1"/>
                </p:cNvSpPr>
                <p:nvPr/>
              </p:nvSpPr>
              <p:spPr bwMode="auto">
                <a:xfrm>
                  <a:off x="7812088" y="2008171"/>
                  <a:ext cx="71437" cy="1444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Calibri" pitchFamily="34" charset="0"/>
                  </a:endParaRPr>
                </a:p>
              </p:txBody>
            </p:sp>
            <p:sp>
              <p:nvSpPr>
                <p:cNvPr id="26" name="Oval 30"/>
                <p:cNvSpPr>
                  <a:spLocks noChangeArrowheads="1"/>
                </p:cNvSpPr>
                <p:nvPr/>
              </p:nvSpPr>
              <p:spPr bwMode="auto">
                <a:xfrm>
                  <a:off x="7523163" y="2511408"/>
                  <a:ext cx="215900" cy="215900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Calibri" pitchFamily="34" charset="0"/>
                  </a:endParaRPr>
                </a:p>
              </p:txBody>
            </p:sp>
            <p:sp>
              <p:nvSpPr>
                <p:cNvPr id="27" name="Oval 33"/>
                <p:cNvSpPr>
                  <a:spLocks noChangeArrowheads="1"/>
                </p:cNvSpPr>
                <p:nvPr/>
              </p:nvSpPr>
              <p:spPr bwMode="auto">
                <a:xfrm>
                  <a:off x="7667625" y="1863708"/>
                  <a:ext cx="504825" cy="504825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Calibri" pitchFamily="34" charset="0"/>
                  </a:endParaRPr>
                </a:p>
              </p:txBody>
            </p:sp>
            <p:sp>
              <p:nvSpPr>
                <p:cNvPr id="28" name="Line 34"/>
                <p:cNvSpPr>
                  <a:spLocks noChangeShapeType="1"/>
                </p:cNvSpPr>
                <p:nvPr/>
              </p:nvSpPr>
              <p:spPr bwMode="auto">
                <a:xfrm>
                  <a:off x="8170863" y="2079608"/>
                  <a:ext cx="36036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22" name="フリーフォーム 21"/>
              <p:cNvSpPr/>
              <p:nvPr/>
            </p:nvSpPr>
            <p:spPr>
              <a:xfrm>
                <a:off x="3707904" y="2852936"/>
                <a:ext cx="308925" cy="102535"/>
              </a:xfrm>
              <a:custGeom>
                <a:avLst/>
                <a:gdLst>
                  <a:gd name="connsiteX0" fmla="*/ 0 w 310243"/>
                  <a:gd name="connsiteY0" fmla="*/ 29936 h 193221"/>
                  <a:gd name="connsiteX1" fmla="*/ 261257 w 310243"/>
                  <a:gd name="connsiteY1" fmla="*/ 13607 h 193221"/>
                  <a:gd name="connsiteX2" fmla="*/ 293914 w 310243"/>
                  <a:gd name="connsiteY2" fmla="*/ 111579 h 193221"/>
                  <a:gd name="connsiteX3" fmla="*/ 212271 w 310243"/>
                  <a:gd name="connsiteY3" fmla="*/ 193221 h 193221"/>
                  <a:gd name="connsiteX4" fmla="*/ 212271 w 310243"/>
                  <a:gd name="connsiteY4" fmla="*/ 193221 h 19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243" h="193221">
                    <a:moveTo>
                      <a:pt x="0" y="29936"/>
                    </a:moveTo>
                    <a:cubicBezTo>
                      <a:pt x="106135" y="14968"/>
                      <a:pt x="212271" y="0"/>
                      <a:pt x="261257" y="13607"/>
                    </a:cubicBezTo>
                    <a:cubicBezTo>
                      <a:pt x="310243" y="27214"/>
                      <a:pt x="302078" y="81643"/>
                      <a:pt x="293914" y="111579"/>
                    </a:cubicBezTo>
                    <a:cubicBezTo>
                      <a:pt x="285750" y="141515"/>
                      <a:pt x="212271" y="193221"/>
                      <a:pt x="212271" y="193221"/>
                    </a:cubicBezTo>
                    <a:lnTo>
                      <a:pt x="212271" y="193221"/>
                    </a:lnTo>
                  </a:path>
                </a:pathLst>
              </a:cu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0" name="フリーフォーム 19"/>
            <p:cNvSpPr/>
            <p:nvPr/>
          </p:nvSpPr>
          <p:spPr bwMode="auto">
            <a:xfrm>
              <a:off x="4211960" y="2348880"/>
              <a:ext cx="144016" cy="216024"/>
            </a:xfrm>
            <a:custGeom>
              <a:avLst/>
              <a:gdLst>
                <a:gd name="connsiteX0" fmla="*/ 34834 w 95794"/>
                <a:gd name="connsiteY0" fmla="*/ 20320 h 218011"/>
                <a:gd name="connsiteX1" fmla="*/ 34834 w 95794"/>
                <a:gd name="connsiteY1" fmla="*/ 203200 h 218011"/>
                <a:gd name="connsiteX2" fmla="*/ 95794 w 95794"/>
                <a:gd name="connsiteY2" fmla="*/ 187960 h 218011"/>
                <a:gd name="connsiteX3" fmla="*/ 80554 w 95794"/>
                <a:gd name="connsiteY3" fmla="*/ 81280 h 218011"/>
                <a:gd name="connsiteX4" fmla="*/ 34834 w 95794"/>
                <a:gd name="connsiteY4" fmla="*/ 20320 h 21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794" h="218011">
                  <a:moveTo>
                    <a:pt x="34834" y="20320"/>
                  </a:moveTo>
                  <a:cubicBezTo>
                    <a:pt x="27214" y="40640"/>
                    <a:pt x="0" y="168366"/>
                    <a:pt x="34834" y="203200"/>
                  </a:cubicBezTo>
                  <a:cubicBezTo>
                    <a:pt x="49645" y="218011"/>
                    <a:pt x="75474" y="193040"/>
                    <a:pt x="95794" y="187960"/>
                  </a:cubicBezTo>
                  <a:cubicBezTo>
                    <a:pt x="90714" y="152400"/>
                    <a:pt x="87599" y="116503"/>
                    <a:pt x="80554" y="81280"/>
                  </a:cubicBezTo>
                  <a:cubicBezTo>
                    <a:pt x="77404" y="65528"/>
                    <a:pt x="42454" y="0"/>
                    <a:pt x="34834" y="2032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5536" y="260648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字幕スライドを始め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1124745"/>
            <a:ext cx="7776864" cy="1677382"/>
          </a:xfrm>
          <a:prstGeom prst="rect">
            <a:avLst/>
          </a:prstGeom>
          <a:solidFill>
            <a:schemeClr val="accent3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1100" dirty="0" smtClean="0"/>
              <a:t>　</a:t>
            </a:r>
            <a:endParaRPr kumimoji="1" lang="en-US" altLang="ja-JP" sz="1100" dirty="0" smtClean="0"/>
          </a:p>
          <a:p>
            <a:r>
              <a:rPr kumimoji="1" lang="ja-JP" altLang="en-US" sz="4000" dirty="0" smtClean="0"/>
              <a:t>　プレゼンテーションのための</a:t>
            </a:r>
            <a:endParaRPr kumimoji="1" lang="en-US" altLang="ja-JP" sz="4000" dirty="0" smtClean="0"/>
          </a:p>
          <a:p>
            <a:r>
              <a:rPr lang="ja-JP" altLang="en-US" sz="4000" dirty="0" smtClean="0"/>
              <a:t>　　　　　　　　　　　　　</a:t>
            </a:r>
            <a:r>
              <a:rPr kumimoji="1" lang="ja-JP" altLang="en-US" sz="4000" dirty="0" smtClean="0"/>
              <a:t>工夫を通して</a:t>
            </a:r>
            <a:endParaRPr kumimoji="1" lang="en-US" altLang="ja-JP" sz="4000" dirty="0" smtClean="0"/>
          </a:p>
          <a:p>
            <a:r>
              <a:rPr lang="ja-JP" altLang="en-US" sz="1200" dirty="0" smtClean="0"/>
              <a:t>　</a:t>
            </a:r>
            <a:r>
              <a:rPr lang="ja-JP" altLang="en-US" sz="100" dirty="0" smtClean="0"/>
              <a:t>　　　　　　　　　　　　　　</a:t>
            </a:r>
            <a:r>
              <a:rPr lang="ja-JP" altLang="en-US" sz="1200" dirty="0" smtClean="0"/>
              <a:t>　　　</a:t>
            </a:r>
            <a:endParaRPr kumimoji="1" lang="ja-JP" altLang="en-US" sz="1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79712" y="2924944"/>
            <a:ext cx="6696744" cy="707886"/>
          </a:xfrm>
          <a:prstGeom prst="rect">
            <a:avLst/>
          </a:prstGeom>
          <a:solidFill>
            <a:srgbClr val="FFCC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自分なりに物事をより深く考え</a:t>
            </a:r>
            <a:endParaRPr kumimoji="1" lang="en-US" altLang="ja-JP" sz="40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552" y="4149080"/>
            <a:ext cx="8136904" cy="1323439"/>
          </a:xfrm>
          <a:prstGeom prst="rect">
            <a:avLst/>
          </a:prstGeom>
          <a:solidFill>
            <a:srgbClr val="99FF99">
              <a:alpha val="54118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　自分の考えや知識の状況を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　　　洞察できるようになった</a:t>
            </a:r>
            <a:endParaRPr lang="en-US" altLang="ja-JP" sz="40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03848" y="5517232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と、個人的には感じている</a:t>
            </a:r>
            <a:endParaRPr kumimoji="1" lang="ja-JP" altLang="en-US" sz="4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7584" y="3429000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また</a:t>
            </a: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611188" y="260350"/>
            <a:ext cx="8137525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 smtClean="0">
                <a:ea typeface="ＭＳ Ｐゴシック" panose="020B0600070205080204" pitchFamily="50" charset="-128"/>
              </a:rPr>
              <a:t>自分</a:t>
            </a:r>
            <a:r>
              <a:rPr lang="ja-JP" altLang="en-US" sz="3600" kern="0" dirty="0">
                <a:ea typeface="ＭＳ Ｐゴシック" panose="020B0600070205080204" pitchFamily="50" charset="-128"/>
              </a:rPr>
              <a:t>の話を伝える手段としての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　　　　プレゼンテーションについて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　　　　　　　　　　　　　　　　触れてきたが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67544" y="2132856"/>
            <a:ext cx="4535487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3600" kern="0" dirty="0">
                <a:ea typeface="ＭＳ Ｐゴシック" panose="020B0600070205080204" pitchFamily="50" charset="-128"/>
              </a:rPr>
              <a:t>プレゼンテーションは</a:t>
            </a:r>
            <a:endParaRPr lang="en-US" altLang="ja-JP" sz="3200" kern="0" dirty="0"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55576" y="5013176"/>
            <a:ext cx="7848872" cy="76944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400" kern="0" dirty="0">
                <a:ea typeface="ＭＳ Ｐゴシック" panose="020B0600070205080204" pitchFamily="50" charset="-128"/>
              </a:rPr>
              <a:t>学習としてのプレゼンテーション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8" name="下矢印 7"/>
          <p:cNvSpPr/>
          <p:nvPr/>
        </p:nvSpPr>
        <p:spPr>
          <a:xfrm>
            <a:off x="4355976" y="4437113"/>
            <a:ext cx="576064" cy="36004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3568" y="2852936"/>
            <a:ext cx="8064896" cy="1323439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  <a:softEdge rad="127000"/>
          </a:effectLst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ことばのテーブルでの日々の</a:t>
            </a:r>
            <a:endParaRPr lang="en-US" altLang="ja-JP" sz="4000" kern="0" dirty="0" smtClean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 smtClean="0">
                <a:ea typeface="ＭＳ Ｐゴシック" panose="020B0600070205080204" pitchFamily="50" charset="-128"/>
              </a:rPr>
              <a:t>　　　　　　　指導の中でも行っている</a:t>
            </a: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395536" y="692696"/>
            <a:ext cx="8424936" cy="83099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学習としてのプレゼンテーション</a:t>
            </a:r>
            <a:endParaRPr lang="en-US" altLang="ja-JP" sz="4800" kern="0" dirty="0">
              <a:ea typeface="ＭＳ Ｐゴシック" panose="020B0600070205080204" pitchFamily="50" charset="-128"/>
            </a:endParaRPr>
          </a:p>
        </p:txBody>
      </p:sp>
      <p:sp>
        <p:nvSpPr>
          <p:cNvPr id="48133" name="テキスト ボックス 4"/>
          <p:cNvSpPr txBox="1">
            <a:spLocks noChangeArrowheads="1"/>
          </p:cNvSpPr>
          <p:nvPr/>
        </p:nvSpPr>
        <p:spPr bwMode="auto">
          <a:xfrm>
            <a:off x="2699792" y="2564904"/>
            <a:ext cx="6048375" cy="769441"/>
          </a:xfrm>
          <a:prstGeom prst="rect">
            <a:avLst/>
          </a:prstGeom>
          <a:solidFill>
            <a:srgbClr val="CCFFFF"/>
          </a:solidFill>
          <a:ln w="50800" cmpd="dbl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400" dirty="0" smtClean="0"/>
              <a:t>プレゼンテーション</a:t>
            </a:r>
            <a:r>
              <a:rPr lang="ja-JP" altLang="en-US" sz="4400" dirty="0"/>
              <a:t>を</a:t>
            </a:r>
            <a:r>
              <a:rPr lang="ja-JP" altLang="en-US" sz="4400" dirty="0" smtClean="0"/>
              <a:t>聴く</a:t>
            </a:r>
            <a:endParaRPr lang="ja-JP" altLang="en-US" sz="2400" dirty="0"/>
          </a:p>
        </p:txBody>
      </p:sp>
      <p:sp>
        <p:nvSpPr>
          <p:cNvPr id="48134" name="テキスト ボックス 4"/>
          <p:cNvSpPr txBox="1">
            <a:spLocks noChangeArrowheads="1"/>
          </p:cNvSpPr>
          <p:nvPr/>
        </p:nvSpPr>
        <p:spPr bwMode="auto">
          <a:xfrm>
            <a:off x="2699792" y="3717032"/>
            <a:ext cx="6048375" cy="769441"/>
          </a:xfrm>
          <a:prstGeom prst="rect">
            <a:avLst/>
          </a:prstGeom>
          <a:solidFill>
            <a:srgbClr val="FFCCFF"/>
          </a:solidFill>
          <a:ln w="50800" cmpd="dbl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400" dirty="0" smtClean="0"/>
              <a:t>プレゼンテーション</a:t>
            </a:r>
            <a:r>
              <a:rPr lang="ja-JP" altLang="en-US" sz="4400" dirty="0"/>
              <a:t>を</a:t>
            </a:r>
            <a:r>
              <a:rPr lang="ja-JP" altLang="en-US" sz="4400" dirty="0" smtClean="0"/>
              <a:t>行う</a:t>
            </a:r>
            <a:endParaRPr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2492896"/>
            <a:ext cx="2448272" cy="2154436"/>
          </a:xfrm>
          <a:prstGeom prst="rect">
            <a:avLst/>
          </a:prstGeom>
          <a:solidFill>
            <a:srgbClr val="CCFF99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altLang="ja-JP" sz="4000" dirty="0"/>
          </a:p>
          <a:p>
            <a:pPr>
              <a:defRPr/>
            </a:pPr>
            <a:r>
              <a:rPr lang="ja-JP" altLang="en-US" sz="4400" dirty="0" smtClean="0"/>
              <a:t>子ども</a:t>
            </a:r>
            <a:r>
              <a:rPr lang="ja-JP" altLang="en-US" sz="4400" dirty="0"/>
              <a:t>が</a:t>
            </a:r>
            <a:endParaRPr lang="en-US" altLang="ja-JP" sz="4400" dirty="0"/>
          </a:p>
          <a:p>
            <a:pPr>
              <a:defRPr/>
            </a:pPr>
            <a:endParaRPr lang="en-US" altLang="ja-JP" sz="1400" dirty="0"/>
          </a:p>
          <a:p>
            <a:pPr>
              <a:defRPr/>
            </a:pPr>
            <a:endParaRPr lang="ja-JP" altLang="en-US" sz="3600" dirty="0"/>
          </a:p>
        </p:txBody>
      </p:sp>
      <p:grpSp>
        <p:nvGrpSpPr>
          <p:cNvPr id="48138" name="グループ化 33"/>
          <p:cNvGrpSpPr>
            <a:grpSpLocks/>
          </p:cNvGrpSpPr>
          <p:nvPr/>
        </p:nvGrpSpPr>
        <p:grpSpPr bwMode="auto">
          <a:xfrm>
            <a:off x="7524328" y="4725144"/>
            <a:ext cx="1008112" cy="1224136"/>
            <a:chOff x="7523163" y="1144571"/>
            <a:chExt cx="1225550" cy="2376487"/>
          </a:xfrm>
        </p:grpSpPr>
        <p:sp>
          <p:nvSpPr>
            <p:cNvPr id="48155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48156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48157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48158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48159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60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48161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8139" name="グループ化 22"/>
          <p:cNvGrpSpPr>
            <a:grpSpLocks/>
          </p:cNvGrpSpPr>
          <p:nvPr/>
        </p:nvGrpSpPr>
        <p:grpSpPr bwMode="auto">
          <a:xfrm>
            <a:off x="971600" y="4869160"/>
            <a:ext cx="1152525" cy="1079500"/>
            <a:chOff x="1877409" y="4068921"/>
            <a:chExt cx="1260789" cy="1096962"/>
          </a:xfrm>
        </p:grpSpPr>
        <p:grpSp>
          <p:nvGrpSpPr>
            <p:cNvPr id="48146" name="グループ化 58"/>
            <p:cNvGrpSpPr>
              <a:grpSpLocks/>
            </p:cNvGrpSpPr>
            <p:nvPr/>
          </p:nvGrpSpPr>
          <p:grpSpPr bwMode="auto">
            <a:xfrm rot="837758">
              <a:off x="1877409" y="4068921"/>
              <a:ext cx="1260475" cy="1096962"/>
              <a:chOff x="2929016" y="2855832"/>
              <a:chExt cx="1071480" cy="966100"/>
            </a:xfrm>
          </p:grpSpPr>
          <p:grpSp>
            <p:nvGrpSpPr>
              <p:cNvPr id="48148" name="グループ化 3"/>
              <p:cNvGrpSpPr>
                <a:grpSpLocks/>
              </p:cNvGrpSpPr>
              <p:nvPr/>
            </p:nvGrpSpPr>
            <p:grpSpPr bwMode="auto">
              <a:xfrm rot="-726639">
                <a:off x="2929016" y="2855832"/>
                <a:ext cx="1039552" cy="966100"/>
                <a:chOff x="1476375" y="3860800"/>
                <a:chExt cx="1320007" cy="1535901"/>
              </a:xfrm>
            </p:grpSpPr>
            <p:sp>
              <p:nvSpPr>
                <p:cNvPr id="48150" name="Oval 4"/>
                <p:cNvSpPr>
                  <a:spLocks noChangeArrowheads="1"/>
                </p:cNvSpPr>
                <p:nvPr/>
              </p:nvSpPr>
              <p:spPr bwMode="auto">
                <a:xfrm flipH="1">
                  <a:off x="1685133" y="4028276"/>
                  <a:ext cx="1111249" cy="1368425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48151" name="Freeform 5"/>
                <p:cNvSpPr>
                  <a:spLocks/>
                </p:cNvSpPr>
                <p:nvPr/>
              </p:nvSpPr>
              <p:spPr bwMode="auto">
                <a:xfrm flipH="1">
                  <a:off x="1476375" y="3860800"/>
                  <a:ext cx="1125538" cy="855663"/>
                </a:xfrm>
                <a:custGeom>
                  <a:avLst/>
                  <a:gdLst>
                    <a:gd name="T0" fmla="*/ 2147483647 w 735"/>
                    <a:gd name="T1" fmla="*/ 2147483647 h 539"/>
                    <a:gd name="T2" fmla="*/ 2147483647 w 735"/>
                    <a:gd name="T3" fmla="*/ 2147483647 h 539"/>
                    <a:gd name="T4" fmla="*/ 2147483647 w 735"/>
                    <a:gd name="T5" fmla="*/ 2147483647 h 539"/>
                    <a:gd name="T6" fmla="*/ 2147483647 w 735"/>
                    <a:gd name="T7" fmla="*/ 2147483647 h 539"/>
                    <a:gd name="T8" fmla="*/ 2147483647 w 735"/>
                    <a:gd name="T9" fmla="*/ 2147483647 h 539"/>
                    <a:gd name="T10" fmla="*/ 2147483647 w 735"/>
                    <a:gd name="T11" fmla="*/ 2147483647 h 539"/>
                    <a:gd name="T12" fmla="*/ 2147483647 w 735"/>
                    <a:gd name="T13" fmla="*/ 2147483647 h 539"/>
                    <a:gd name="T14" fmla="*/ 2147483647 w 735"/>
                    <a:gd name="T15" fmla="*/ 2147483647 h 539"/>
                    <a:gd name="T16" fmla="*/ 2147483647 w 735"/>
                    <a:gd name="T17" fmla="*/ 2147483647 h 539"/>
                    <a:gd name="T18" fmla="*/ 2147483647 w 735"/>
                    <a:gd name="T19" fmla="*/ 2147483647 h 539"/>
                    <a:gd name="T20" fmla="*/ 2147483647 w 735"/>
                    <a:gd name="T21" fmla="*/ 2147483647 h 539"/>
                    <a:gd name="T22" fmla="*/ 2147483647 w 735"/>
                    <a:gd name="T23" fmla="*/ 2147483647 h 539"/>
                    <a:gd name="T24" fmla="*/ 2147483647 w 735"/>
                    <a:gd name="T25" fmla="*/ 2147483647 h 539"/>
                    <a:gd name="T26" fmla="*/ 2147483647 w 735"/>
                    <a:gd name="T27" fmla="*/ 2147483647 h 539"/>
                    <a:gd name="T28" fmla="*/ 2147483647 w 735"/>
                    <a:gd name="T29" fmla="*/ 2147483647 h 539"/>
                    <a:gd name="T30" fmla="*/ 2147483647 w 735"/>
                    <a:gd name="T31" fmla="*/ 2147483647 h 539"/>
                    <a:gd name="T32" fmla="*/ 2147483647 w 735"/>
                    <a:gd name="T33" fmla="*/ 2147483647 h 539"/>
                    <a:gd name="T34" fmla="*/ 2147483647 w 735"/>
                    <a:gd name="T35" fmla="*/ 2147483647 h 539"/>
                    <a:gd name="T36" fmla="*/ 2147483647 w 735"/>
                    <a:gd name="T37" fmla="*/ 2147483647 h 539"/>
                    <a:gd name="T38" fmla="*/ 2147483647 w 735"/>
                    <a:gd name="T39" fmla="*/ 2147483647 h 539"/>
                    <a:gd name="T40" fmla="*/ 2147483647 w 735"/>
                    <a:gd name="T41" fmla="*/ 2147483647 h 539"/>
                    <a:gd name="T42" fmla="*/ 2147483647 w 735"/>
                    <a:gd name="T43" fmla="*/ 2147483647 h 539"/>
                    <a:gd name="T44" fmla="*/ 2147483647 w 735"/>
                    <a:gd name="T45" fmla="*/ 2147483647 h 539"/>
                    <a:gd name="T46" fmla="*/ 2147483647 w 735"/>
                    <a:gd name="T47" fmla="*/ 2147483647 h 539"/>
                    <a:gd name="T48" fmla="*/ 0 w 735"/>
                    <a:gd name="T49" fmla="*/ 2147483647 h 539"/>
                    <a:gd name="T50" fmla="*/ 2147483647 w 735"/>
                    <a:gd name="T51" fmla="*/ 2147483647 h 53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35"/>
                    <a:gd name="T79" fmla="*/ 0 h 539"/>
                    <a:gd name="T80" fmla="*/ 735 w 735"/>
                    <a:gd name="T81" fmla="*/ 539 h 539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35" h="539">
                      <a:moveTo>
                        <a:pt x="64" y="163"/>
                      </a:moveTo>
                      <a:cubicBezTo>
                        <a:pt x="73" y="200"/>
                        <a:pt x="80" y="214"/>
                        <a:pt x="112" y="235"/>
                      </a:cubicBezTo>
                      <a:cubicBezTo>
                        <a:pt x="128" y="283"/>
                        <a:pt x="108" y="248"/>
                        <a:pt x="184" y="267"/>
                      </a:cubicBezTo>
                      <a:cubicBezTo>
                        <a:pt x="204" y="272"/>
                        <a:pt x="221" y="285"/>
                        <a:pt x="240" y="291"/>
                      </a:cubicBezTo>
                      <a:cubicBezTo>
                        <a:pt x="243" y="283"/>
                        <a:pt x="240" y="267"/>
                        <a:pt x="248" y="267"/>
                      </a:cubicBezTo>
                      <a:cubicBezTo>
                        <a:pt x="256" y="267"/>
                        <a:pt x="252" y="283"/>
                        <a:pt x="256" y="291"/>
                      </a:cubicBezTo>
                      <a:cubicBezTo>
                        <a:pt x="263" y="304"/>
                        <a:pt x="284" y="332"/>
                        <a:pt x="296" y="339"/>
                      </a:cubicBezTo>
                      <a:cubicBezTo>
                        <a:pt x="311" y="347"/>
                        <a:pt x="344" y="355"/>
                        <a:pt x="344" y="355"/>
                      </a:cubicBezTo>
                      <a:cubicBezTo>
                        <a:pt x="386" y="341"/>
                        <a:pt x="376" y="321"/>
                        <a:pt x="416" y="347"/>
                      </a:cubicBezTo>
                      <a:cubicBezTo>
                        <a:pt x="438" y="380"/>
                        <a:pt x="488" y="443"/>
                        <a:pt x="488" y="443"/>
                      </a:cubicBezTo>
                      <a:cubicBezTo>
                        <a:pt x="498" y="474"/>
                        <a:pt x="504" y="488"/>
                        <a:pt x="536" y="499"/>
                      </a:cubicBezTo>
                      <a:cubicBezTo>
                        <a:pt x="544" y="494"/>
                        <a:pt x="550" y="483"/>
                        <a:pt x="560" y="483"/>
                      </a:cubicBezTo>
                      <a:cubicBezTo>
                        <a:pt x="570" y="483"/>
                        <a:pt x="575" y="495"/>
                        <a:pt x="584" y="499"/>
                      </a:cubicBezTo>
                      <a:cubicBezTo>
                        <a:pt x="619" y="514"/>
                        <a:pt x="655" y="517"/>
                        <a:pt x="688" y="539"/>
                      </a:cubicBezTo>
                      <a:cubicBezTo>
                        <a:pt x="678" y="227"/>
                        <a:pt x="735" y="320"/>
                        <a:pt x="584" y="219"/>
                      </a:cubicBezTo>
                      <a:cubicBezTo>
                        <a:pt x="574" y="204"/>
                        <a:pt x="570" y="186"/>
                        <a:pt x="560" y="171"/>
                      </a:cubicBezTo>
                      <a:cubicBezTo>
                        <a:pt x="554" y="162"/>
                        <a:pt x="543" y="156"/>
                        <a:pt x="536" y="147"/>
                      </a:cubicBezTo>
                      <a:cubicBezTo>
                        <a:pt x="529" y="137"/>
                        <a:pt x="525" y="126"/>
                        <a:pt x="520" y="115"/>
                      </a:cubicBezTo>
                      <a:cubicBezTo>
                        <a:pt x="454" y="137"/>
                        <a:pt x="466" y="63"/>
                        <a:pt x="416" y="51"/>
                      </a:cubicBezTo>
                      <a:cubicBezTo>
                        <a:pt x="382" y="43"/>
                        <a:pt x="347" y="46"/>
                        <a:pt x="312" y="43"/>
                      </a:cubicBezTo>
                      <a:cubicBezTo>
                        <a:pt x="304" y="35"/>
                        <a:pt x="298" y="24"/>
                        <a:pt x="288" y="19"/>
                      </a:cubicBezTo>
                      <a:cubicBezTo>
                        <a:pt x="273" y="11"/>
                        <a:pt x="240" y="3"/>
                        <a:pt x="240" y="3"/>
                      </a:cubicBezTo>
                      <a:cubicBezTo>
                        <a:pt x="163" y="18"/>
                        <a:pt x="231" y="0"/>
                        <a:pt x="176" y="27"/>
                      </a:cubicBezTo>
                      <a:cubicBezTo>
                        <a:pt x="143" y="43"/>
                        <a:pt x="99" y="46"/>
                        <a:pt x="64" y="51"/>
                      </a:cubicBezTo>
                      <a:cubicBezTo>
                        <a:pt x="34" y="61"/>
                        <a:pt x="27" y="81"/>
                        <a:pt x="0" y="99"/>
                      </a:cubicBezTo>
                      <a:cubicBezTo>
                        <a:pt x="10" y="149"/>
                        <a:pt x="16" y="151"/>
                        <a:pt x="64" y="163"/>
                      </a:cubicBez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152" name="Freeform 6"/>
                <p:cNvSpPr>
                  <a:spLocks/>
                </p:cNvSpPr>
                <p:nvPr/>
              </p:nvSpPr>
              <p:spPr bwMode="auto">
                <a:xfrm flipH="1">
                  <a:off x="2339975" y="4221163"/>
                  <a:ext cx="227013" cy="287337"/>
                </a:xfrm>
                <a:custGeom>
                  <a:avLst/>
                  <a:gdLst>
                    <a:gd name="T0" fmla="*/ 0 w 148"/>
                    <a:gd name="T1" fmla="*/ 2147483647 h 103"/>
                    <a:gd name="T2" fmla="*/ 2147483647 w 148"/>
                    <a:gd name="T3" fmla="*/ 2147483647 h 103"/>
                    <a:gd name="T4" fmla="*/ 2147483647 w 148"/>
                    <a:gd name="T5" fmla="*/ 2147483647 h 103"/>
                    <a:gd name="T6" fmla="*/ 0 60000 65536"/>
                    <a:gd name="T7" fmla="*/ 0 60000 65536"/>
                    <a:gd name="T8" fmla="*/ 0 60000 65536"/>
                    <a:gd name="T9" fmla="*/ 0 w 148"/>
                    <a:gd name="T10" fmla="*/ 0 h 103"/>
                    <a:gd name="T11" fmla="*/ 148 w 148"/>
                    <a:gd name="T12" fmla="*/ 103 h 10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8" h="103">
                      <a:moveTo>
                        <a:pt x="0" y="12"/>
                      </a:moveTo>
                      <a:cubicBezTo>
                        <a:pt x="37" y="6"/>
                        <a:pt x="75" y="0"/>
                        <a:pt x="100" y="15"/>
                      </a:cubicBezTo>
                      <a:cubicBezTo>
                        <a:pt x="125" y="30"/>
                        <a:pt x="142" y="88"/>
                        <a:pt x="148" y="103"/>
                      </a:cubicBezTo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153" name="Oval 8"/>
                <p:cNvSpPr>
                  <a:spLocks noChangeArrowheads="1"/>
                </p:cNvSpPr>
                <p:nvPr/>
              </p:nvSpPr>
              <p:spPr bwMode="auto">
                <a:xfrm>
                  <a:off x="2484438" y="4437063"/>
                  <a:ext cx="142875" cy="36036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48154" name="Oval 9"/>
                <p:cNvSpPr>
                  <a:spLocks noChangeArrowheads="1"/>
                </p:cNvSpPr>
                <p:nvPr/>
              </p:nvSpPr>
              <p:spPr bwMode="auto">
                <a:xfrm>
                  <a:off x="2555875" y="4508500"/>
                  <a:ext cx="71438" cy="21590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</p:grpSp>
          <p:sp>
            <p:nvSpPr>
              <p:cNvPr id="19" name="円/楕円 4"/>
              <p:cNvSpPr/>
              <p:nvPr/>
            </p:nvSpPr>
            <p:spPr>
              <a:xfrm>
                <a:off x="3920294" y="3194687"/>
                <a:ext cx="70859" cy="72457"/>
              </a:xfrm>
              <a:prstGeom prst="ellipse">
                <a:avLst/>
              </a:prstGeom>
              <a:solidFill>
                <a:srgbClr val="FFFF9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</p:grpSp>
        <p:sp>
          <p:nvSpPr>
            <p:cNvPr id="17" name="円弧 16"/>
            <p:cNvSpPr/>
            <p:nvPr/>
          </p:nvSpPr>
          <p:spPr>
            <a:xfrm rot="11160953">
              <a:off x="2705779" y="4890030"/>
              <a:ext cx="432419" cy="145186"/>
            </a:xfrm>
            <a:prstGeom prst="arc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sp>
        <p:nvSpPr>
          <p:cNvPr id="31" name="右矢印 30"/>
          <p:cNvSpPr/>
          <p:nvPr/>
        </p:nvSpPr>
        <p:spPr>
          <a:xfrm>
            <a:off x="2771800" y="5517232"/>
            <a:ext cx="4392488" cy="216024"/>
          </a:xfrm>
          <a:prstGeom prst="rightArrow">
            <a:avLst>
              <a:gd name="adj1" fmla="val 50000"/>
              <a:gd name="adj2" fmla="val 167965"/>
            </a:avLst>
          </a:prstGeom>
          <a:solidFill>
            <a:srgbClr val="FFCCCC"/>
          </a:solidFill>
          <a:ln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2" name="右矢印 31"/>
          <p:cNvSpPr/>
          <p:nvPr/>
        </p:nvSpPr>
        <p:spPr>
          <a:xfrm rot="10800000">
            <a:off x="2699792" y="5085184"/>
            <a:ext cx="4464496" cy="216024"/>
          </a:xfrm>
          <a:prstGeom prst="rightArrow">
            <a:avLst>
              <a:gd name="adj1" fmla="val 50000"/>
              <a:gd name="adj2" fmla="val 167965"/>
            </a:avLst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CC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animBg="1"/>
      <p:bldP spid="48134" grpId="0" animBg="1"/>
      <p:bldP spid="6" grpId="0" animBg="1"/>
      <p:bldP spid="31" grpId="0" animBg="1"/>
      <p:bldP spid="3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テキスト ボックス 3"/>
          <p:cNvSpPr txBox="1">
            <a:spLocks noChangeArrowheads="1"/>
          </p:cNvSpPr>
          <p:nvPr/>
        </p:nvSpPr>
        <p:spPr bwMode="auto">
          <a:xfrm>
            <a:off x="1042988" y="333375"/>
            <a:ext cx="6985000" cy="708025"/>
          </a:xfrm>
          <a:prstGeom prst="rect">
            <a:avLst/>
          </a:prstGeom>
          <a:solidFill>
            <a:srgbClr val="CCFFFF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4000"/>
              <a:t>プレゼンテーションを聴く学習例</a:t>
            </a:r>
          </a:p>
        </p:txBody>
      </p:sp>
      <p:sp>
        <p:nvSpPr>
          <p:cNvPr id="4" name="テキスト ボックス 2"/>
          <p:cNvSpPr txBox="1">
            <a:spLocks noChangeArrowheads="1"/>
          </p:cNvSpPr>
          <p:nvPr/>
        </p:nvSpPr>
        <p:spPr bwMode="auto">
          <a:xfrm>
            <a:off x="2051720" y="1484784"/>
            <a:ext cx="4968552" cy="92333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5400" dirty="0"/>
              <a:t>先生からのお話</a:t>
            </a:r>
          </a:p>
        </p:txBody>
      </p:sp>
      <p:grpSp>
        <p:nvGrpSpPr>
          <p:cNvPr id="49159" name="グループ化 33"/>
          <p:cNvGrpSpPr>
            <a:grpSpLocks/>
          </p:cNvGrpSpPr>
          <p:nvPr/>
        </p:nvGrpSpPr>
        <p:grpSpPr bwMode="auto">
          <a:xfrm>
            <a:off x="6875463" y="4797425"/>
            <a:ext cx="1152525" cy="1296988"/>
            <a:chOff x="7523163" y="1144571"/>
            <a:chExt cx="1225550" cy="2376487"/>
          </a:xfrm>
        </p:grpSpPr>
        <p:sp>
          <p:nvSpPr>
            <p:cNvPr id="49172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49173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49174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49175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49176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177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49178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160" name="グループ化 22"/>
          <p:cNvGrpSpPr>
            <a:grpSpLocks/>
          </p:cNvGrpSpPr>
          <p:nvPr/>
        </p:nvGrpSpPr>
        <p:grpSpPr bwMode="auto">
          <a:xfrm>
            <a:off x="1259632" y="5013176"/>
            <a:ext cx="1152525" cy="1079500"/>
            <a:chOff x="1877409" y="4068921"/>
            <a:chExt cx="1260789" cy="1096962"/>
          </a:xfrm>
        </p:grpSpPr>
        <p:grpSp>
          <p:nvGrpSpPr>
            <p:cNvPr id="49163" name="グループ化 58"/>
            <p:cNvGrpSpPr>
              <a:grpSpLocks/>
            </p:cNvGrpSpPr>
            <p:nvPr/>
          </p:nvGrpSpPr>
          <p:grpSpPr bwMode="auto">
            <a:xfrm rot="837758">
              <a:off x="1877409" y="4068921"/>
              <a:ext cx="1260475" cy="1096962"/>
              <a:chOff x="2929016" y="2855832"/>
              <a:chExt cx="1071480" cy="966100"/>
            </a:xfrm>
          </p:grpSpPr>
          <p:grpSp>
            <p:nvGrpSpPr>
              <p:cNvPr id="49165" name="グループ化 3"/>
              <p:cNvGrpSpPr>
                <a:grpSpLocks/>
              </p:cNvGrpSpPr>
              <p:nvPr/>
            </p:nvGrpSpPr>
            <p:grpSpPr bwMode="auto">
              <a:xfrm rot="-726639">
                <a:off x="2929016" y="2855832"/>
                <a:ext cx="1039552" cy="966100"/>
                <a:chOff x="1476375" y="3860800"/>
                <a:chExt cx="1320007" cy="1535901"/>
              </a:xfrm>
            </p:grpSpPr>
            <p:sp>
              <p:nvSpPr>
                <p:cNvPr id="49167" name="Oval 4"/>
                <p:cNvSpPr>
                  <a:spLocks noChangeArrowheads="1"/>
                </p:cNvSpPr>
                <p:nvPr/>
              </p:nvSpPr>
              <p:spPr bwMode="auto">
                <a:xfrm flipH="1">
                  <a:off x="1685133" y="4028276"/>
                  <a:ext cx="1111249" cy="1368425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49168" name="Freeform 5"/>
                <p:cNvSpPr>
                  <a:spLocks/>
                </p:cNvSpPr>
                <p:nvPr/>
              </p:nvSpPr>
              <p:spPr bwMode="auto">
                <a:xfrm flipH="1">
                  <a:off x="1476375" y="3860800"/>
                  <a:ext cx="1125538" cy="855663"/>
                </a:xfrm>
                <a:custGeom>
                  <a:avLst/>
                  <a:gdLst>
                    <a:gd name="T0" fmla="*/ 2147483647 w 735"/>
                    <a:gd name="T1" fmla="*/ 2147483647 h 539"/>
                    <a:gd name="T2" fmla="*/ 2147483647 w 735"/>
                    <a:gd name="T3" fmla="*/ 2147483647 h 539"/>
                    <a:gd name="T4" fmla="*/ 2147483647 w 735"/>
                    <a:gd name="T5" fmla="*/ 2147483647 h 539"/>
                    <a:gd name="T6" fmla="*/ 2147483647 w 735"/>
                    <a:gd name="T7" fmla="*/ 2147483647 h 539"/>
                    <a:gd name="T8" fmla="*/ 2147483647 w 735"/>
                    <a:gd name="T9" fmla="*/ 2147483647 h 539"/>
                    <a:gd name="T10" fmla="*/ 2147483647 w 735"/>
                    <a:gd name="T11" fmla="*/ 2147483647 h 539"/>
                    <a:gd name="T12" fmla="*/ 2147483647 w 735"/>
                    <a:gd name="T13" fmla="*/ 2147483647 h 539"/>
                    <a:gd name="T14" fmla="*/ 2147483647 w 735"/>
                    <a:gd name="T15" fmla="*/ 2147483647 h 539"/>
                    <a:gd name="T16" fmla="*/ 2147483647 w 735"/>
                    <a:gd name="T17" fmla="*/ 2147483647 h 539"/>
                    <a:gd name="T18" fmla="*/ 2147483647 w 735"/>
                    <a:gd name="T19" fmla="*/ 2147483647 h 539"/>
                    <a:gd name="T20" fmla="*/ 2147483647 w 735"/>
                    <a:gd name="T21" fmla="*/ 2147483647 h 539"/>
                    <a:gd name="T22" fmla="*/ 2147483647 w 735"/>
                    <a:gd name="T23" fmla="*/ 2147483647 h 539"/>
                    <a:gd name="T24" fmla="*/ 2147483647 w 735"/>
                    <a:gd name="T25" fmla="*/ 2147483647 h 539"/>
                    <a:gd name="T26" fmla="*/ 2147483647 w 735"/>
                    <a:gd name="T27" fmla="*/ 2147483647 h 539"/>
                    <a:gd name="T28" fmla="*/ 2147483647 w 735"/>
                    <a:gd name="T29" fmla="*/ 2147483647 h 539"/>
                    <a:gd name="T30" fmla="*/ 2147483647 w 735"/>
                    <a:gd name="T31" fmla="*/ 2147483647 h 539"/>
                    <a:gd name="T32" fmla="*/ 2147483647 w 735"/>
                    <a:gd name="T33" fmla="*/ 2147483647 h 539"/>
                    <a:gd name="T34" fmla="*/ 2147483647 w 735"/>
                    <a:gd name="T35" fmla="*/ 2147483647 h 539"/>
                    <a:gd name="T36" fmla="*/ 2147483647 w 735"/>
                    <a:gd name="T37" fmla="*/ 2147483647 h 539"/>
                    <a:gd name="T38" fmla="*/ 2147483647 w 735"/>
                    <a:gd name="T39" fmla="*/ 2147483647 h 539"/>
                    <a:gd name="T40" fmla="*/ 2147483647 w 735"/>
                    <a:gd name="T41" fmla="*/ 2147483647 h 539"/>
                    <a:gd name="T42" fmla="*/ 2147483647 w 735"/>
                    <a:gd name="T43" fmla="*/ 2147483647 h 539"/>
                    <a:gd name="T44" fmla="*/ 2147483647 w 735"/>
                    <a:gd name="T45" fmla="*/ 2147483647 h 539"/>
                    <a:gd name="T46" fmla="*/ 2147483647 w 735"/>
                    <a:gd name="T47" fmla="*/ 2147483647 h 539"/>
                    <a:gd name="T48" fmla="*/ 0 w 735"/>
                    <a:gd name="T49" fmla="*/ 2147483647 h 539"/>
                    <a:gd name="T50" fmla="*/ 2147483647 w 735"/>
                    <a:gd name="T51" fmla="*/ 2147483647 h 53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35"/>
                    <a:gd name="T79" fmla="*/ 0 h 539"/>
                    <a:gd name="T80" fmla="*/ 735 w 735"/>
                    <a:gd name="T81" fmla="*/ 539 h 539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35" h="539">
                      <a:moveTo>
                        <a:pt x="64" y="163"/>
                      </a:moveTo>
                      <a:cubicBezTo>
                        <a:pt x="73" y="200"/>
                        <a:pt x="80" y="214"/>
                        <a:pt x="112" y="235"/>
                      </a:cubicBezTo>
                      <a:cubicBezTo>
                        <a:pt x="128" y="283"/>
                        <a:pt x="108" y="248"/>
                        <a:pt x="184" y="267"/>
                      </a:cubicBezTo>
                      <a:cubicBezTo>
                        <a:pt x="204" y="272"/>
                        <a:pt x="221" y="285"/>
                        <a:pt x="240" y="291"/>
                      </a:cubicBezTo>
                      <a:cubicBezTo>
                        <a:pt x="243" y="283"/>
                        <a:pt x="240" y="267"/>
                        <a:pt x="248" y="267"/>
                      </a:cubicBezTo>
                      <a:cubicBezTo>
                        <a:pt x="256" y="267"/>
                        <a:pt x="252" y="283"/>
                        <a:pt x="256" y="291"/>
                      </a:cubicBezTo>
                      <a:cubicBezTo>
                        <a:pt x="263" y="304"/>
                        <a:pt x="284" y="332"/>
                        <a:pt x="296" y="339"/>
                      </a:cubicBezTo>
                      <a:cubicBezTo>
                        <a:pt x="311" y="347"/>
                        <a:pt x="344" y="355"/>
                        <a:pt x="344" y="355"/>
                      </a:cubicBezTo>
                      <a:cubicBezTo>
                        <a:pt x="386" y="341"/>
                        <a:pt x="376" y="321"/>
                        <a:pt x="416" y="347"/>
                      </a:cubicBezTo>
                      <a:cubicBezTo>
                        <a:pt x="438" y="380"/>
                        <a:pt x="488" y="443"/>
                        <a:pt x="488" y="443"/>
                      </a:cubicBezTo>
                      <a:cubicBezTo>
                        <a:pt x="498" y="474"/>
                        <a:pt x="504" y="488"/>
                        <a:pt x="536" y="499"/>
                      </a:cubicBezTo>
                      <a:cubicBezTo>
                        <a:pt x="544" y="494"/>
                        <a:pt x="550" y="483"/>
                        <a:pt x="560" y="483"/>
                      </a:cubicBezTo>
                      <a:cubicBezTo>
                        <a:pt x="570" y="483"/>
                        <a:pt x="575" y="495"/>
                        <a:pt x="584" y="499"/>
                      </a:cubicBezTo>
                      <a:cubicBezTo>
                        <a:pt x="619" y="514"/>
                        <a:pt x="655" y="517"/>
                        <a:pt x="688" y="539"/>
                      </a:cubicBezTo>
                      <a:cubicBezTo>
                        <a:pt x="678" y="227"/>
                        <a:pt x="735" y="320"/>
                        <a:pt x="584" y="219"/>
                      </a:cubicBezTo>
                      <a:cubicBezTo>
                        <a:pt x="574" y="204"/>
                        <a:pt x="570" y="186"/>
                        <a:pt x="560" y="171"/>
                      </a:cubicBezTo>
                      <a:cubicBezTo>
                        <a:pt x="554" y="162"/>
                        <a:pt x="543" y="156"/>
                        <a:pt x="536" y="147"/>
                      </a:cubicBezTo>
                      <a:cubicBezTo>
                        <a:pt x="529" y="137"/>
                        <a:pt x="525" y="126"/>
                        <a:pt x="520" y="115"/>
                      </a:cubicBezTo>
                      <a:cubicBezTo>
                        <a:pt x="454" y="137"/>
                        <a:pt x="466" y="63"/>
                        <a:pt x="416" y="51"/>
                      </a:cubicBezTo>
                      <a:cubicBezTo>
                        <a:pt x="382" y="43"/>
                        <a:pt x="347" y="46"/>
                        <a:pt x="312" y="43"/>
                      </a:cubicBezTo>
                      <a:cubicBezTo>
                        <a:pt x="304" y="35"/>
                        <a:pt x="298" y="24"/>
                        <a:pt x="288" y="19"/>
                      </a:cubicBezTo>
                      <a:cubicBezTo>
                        <a:pt x="273" y="11"/>
                        <a:pt x="240" y="3"/>
                        <a:pt x="240" y="3"/>
                      </a:cubicBezTo>
                      <a:cubicBezTo>
                        <a:pt x="163" y="18"/>
                        <a:pt x="231" y="0"/>
                        <a:pt x="176" y="27"/>
                      </a:cubicBezTo>
                      <a:cubicBezTo>
                        <a:pt x="143" y="43"/>
                        <a:pt x="99" y="46"/>
                        <a:pt x="64" y="51"/>
                      </a:cubicBezTo>
                      <a:cubicBezTo>
                        <a:pt x="34" y="61"/>
                        <a:pt x="27" y="81"/>
                        <a:pt x="0" y="99"/>
                      </a:cubicBezTo>
                      <a:cubicBezTo>
                        <a:pt x="10" y="149"/>
                        <a:pt x="16" y="151"/>
                        <a:pt x="64" y="163"/>
                      </a:cubicBez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169" name="Freeform 6"/>
                <p:cNvSpPr>
                  <a:spLocks/>
                </p:cNvSpPr>
                <p:nvPr/>
              </p:nvSpPr>
              <p:spPr bwMode="auto">
                <a:xfrm flipH="1">
                  <a:off x="2339975" y="4221163"/>
                  <a:ext cx="227013" cy="287337"/>
                </a:xfrm>
                <a:custGeom>
                  <a:avLst/>
                  <a:gdLst>
                    <a:gd name="T0" fmla="*/ 0 w 148"/>
                    <a:gd name="T1" fmla="*/ 2147483647 h 103"/>
                    <a:gd name="T2" fmla="*/ 2147483647 w 148"/>
                    <a:gd name="T3" fmla="*/ 2147483647 h 103"/>
                    <a:gd name="T4" fmla="*/ 2147483647 w 148"/>
                    <a:gd name="T5" fmla="*/ 2147483647 h 103"/>
                    <a:gd name="T6" fmla="*/ 0 60000 65536"/>
                    <a:gd name="T7" fmla="*/ 0 60000 65536"/>
                    <a:gd name="T8" fmla="*/ 0 60000 65536"/>
                    <a:gd name="T9" fmla="*/ 0 w 148"/>
                    <a:gd name="T10" fmla="*/ 0 h 103"/>
                    <a:gd name="T11" fmla="*/ 148 w 148"/>
                    <a:gd name="T12" fmla="*/ 103 h 10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8" h="103">
                      <a:moveTo>
                        <a:pt x="0" y="12"/>
                      </a:moveTo>
                      <a:cubicBezTo>
                        <a:pt x="37" y="6"/>
                        <a:pt x="75" y="0"/>
                        <a:pt x="100" y="15"/>
                      </a:cubicBezTo>
                      <a:cubicBezTo>
                        <a:pt x="125" y="30"/>
                        <a:pt x="142" y="88"/>
                        <a:pt x="148" y="103"/>
                      </a:cubicBezTo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170" name="Oval 8"/>
                <p:cNvSpPr>
                  <a:spLocks noChangeArrowheads="1"/>
                </p:cNvSpPr>
                <p:nvPr/>
              </p:nvSpPr>
              <p:spPr bwMode="auto">
                <a:xfrm>
                  <a:off x="2484438" y="4437063"/>
                  <a:ext cx="142875" cy="36036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49171" name="Oval 9"/>
                <p:cNvSpPr>
                  <a:spLocks noChangeArrowheads="1"/>
                </p:cNvSpPr>
                <p:nvPr/>
              </p:nvSpPr>
              <p:spPr bwMode="auto">
                <a:xfrm>
                  <a:off x="2555875" y="4508500"/>
                  <a:ext cx="71438" cy="21590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ja-JP" altLang="en-US"/>
                </a:p>
              </p:txBody>
            </p:sp>
          </p:grpSp>
          <p:sp>
            <p:nvSpPr>
              <p:cNvPr id="17" name="円/楕円 4"/>
              <p:cNvSpPr/>
              <p:nvPr/>
            </p:nvSpPr>
            <p:spPr>
              <a:xfrm>
                <a:off x="3920294" y="3194687"/>
                <a:ext cx="70859" cy="72457"/>
              </a:xfrm>
              <a:prstGeom prst="ellipse">
                <a:avLst/>
              </a:prstGeom>
              <a:solidFill>
                <a:srgbClr val="FFFF9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</p:grpSp>
        <p:sp>
          <p:nvSpPr>
            <p:cNvPr id="15" name="円弧 14"/>
            <p:cNvSpPr/>
            <p:nvPr/>
          </p:nvSpPr>
          <p:spPr>
            <a:xfrm rot="11160953">
              <a:off x="2705779" y="4890030"/>
              <a:ext cx="432419" cy="145186"/>
            </a:xfrm>
            <a:prstGeom prst="arc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sp>
        <p:nvSpPr>
          <p:cNvPr id="23" name="四角形吹き出し 22"/>
          <p:cNvSpPr/>
          <p:nvPr/>
        </p:nvSpPr>
        <p:spPr>
          <a:xfrm>
            <a:off x="6516688" y="2924175"/>
            <a:ext cx="2303784" cy="1728788"/>
          </a:xfrm>
          <a:prstGeom prst="wedgeRectCallout">
            <a:avLst>
              <a:gd name="adj1" fmla="val 19325"/>
              <a:gd name="adj2" fmla="val 78361"/>
            </a:avLst>
          </a:prstGeom>
          <a:solidFill>
            <a:schemeClr val="accent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2400" b="1" dirty="0" smtClean="0">
                <a:solidFill>
                  <a:schemeClr val="accent4"/>
                </a:solidFill>
              </a:rPr>
              <a:t>じゃあ、今日は</a:t>
            </a:r>
            <a:endParaRPr lang="en-US" altLang="ja-JP" sz="2400" b="1" dirty="0" smtClean="0">
              <a:solidFill>
                <a:schemeClr val="accent4"/>
              </a:solidFill>
            </a:endParaRPr>
          </a:p>
          <a:p>
            <a:pPr eaLnBrk="1" hangingPunct="1">
              <a:defRPr/>
            </a:pPr>
            <a:r>
              <a:rPr lang="ja-JP" altLang="en-US" sz="2400" b="1" dirty="0" smtClean="0">
                <a:solidFill>
                  <a:schemeClr val="accent4"/>
                </a:solidFill>
              </a:rPr>
              <a:t>「焼芋お茶漬け」　</a:t>
            </a:r>
            <a:endParaRPr lang="en-US" altLang="ja-JP" sz="2400" b="1" dirty="0" smtClean="0">
              <a:solidFill>
                <a:schemeClr val="accent4"/>
              </a:solidFill>
            </a:endParaRPr>
          </a:p>
          <a:p>
            <a:pPr eaLnBrk="1" hangingPunct="1">
              <a:defRPr/>
            </a:pPr>
            <a:r>
              <a:rPr lang="ja-JP" altLang="en-US" sz="2400" b="1" dirty="0" smtClean="0">
                <a:solidFill>
                  <a:schemeClr val="accent4"/>
                </a:solidFill>
              </a:rPr>
              <a:t>　を作ったお話</a:t>
            </a:r>
            <a:endParaRPr lang="ja-JP" altLang="en-US" sz="2400" b="1" dirty="0">
              <a:solidFill>
                <a:schemeClr val="accent4"/>
              </a:solidFill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2916238" y="2924175"/>
            <a:ext cx="3384550" cy="2665413"/>
            <a:chOff x="2916238" y="2924175"/>
            <a:chExt cx="3384550" cy="2665413"/>
          </a:xfrm>
        </p:grpSpPr>
        <p:sp>
          <p:nvSpPr>
            <p:cNvPr id="26" name="二等辺三角形 25"/>
            <p:cNvSpPr/>
            <p:nvPr/>
          </p:nvSpPr>
          <p:spPr>
            <a:xfrm>
              <a:off x="3563938" y="5084763"/>
              <a:ext cx="2016125" cy="504825"/>
            </a:xfrm>
            <a:prstGeom prst="triangle">
              <a:avLst/>
            </a:prstGeom>
            <a:solidFill>
              <a:schemeClr val="accent4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4" name="フレーム 23"/>
            <p:cNvSpPr/>
            <p:nvPr/>
          </p:nvSpPr>
          <p:spPr>
            <a:xfrm>
              <a:off x="2916238" y="2924175"/>
              <a:ext cx="3384550" cy="2357438"/>
            </a:xfrm>
            <a:prstGeom prst="frame">
              <a:avLst/>
            </a:prstGeom>
            <a:solidFill>
              <a:schemeClr val="accent3">
                <a:lumMod val="6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右矢印 24"/>
          <p:cNvSpPr/>
          <p:nvPr/>
        </p:nvSpPr>
        <p:spPr>
          <a:xfrm rot="10800000">
            <a:off x="2627784" y="5733256"/>
            <a:ext cx="4032448" cy="216024"/>
          </a:xfrm>
          <a:prstGeom prst="rightArrow">
            <a:avLst>
              <a:gd name="adj1" fmla="val 50000"/>
              <a:gd name="adj2" fmla="val 167965"/>
            </a:avLst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CCFF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195736" y="623731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☞学習会「語りについて考える」「質問について考える」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051720" y="260648"/>
            <a:ext cx="5184576" cy="830997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パワーポイントとは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6149" name="テキスト ボックス 4"/>
          <p:cNvSpPr txBox="1">
            <a:spLocks noChangeArrowheads="1"/>
          </p:cNvSpPr>
          <p:nvPr/>
        </p:nvSpPr>
        <p:spPr bwMode="auto">
          <a:xfrm>
            <a:off x="395288" y="1268413"/>
            <a:ext cx="8461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 dirty="0">
                <a:solidFill>
                  <a:srgbClr val="C00000"/>
                </a:solidFill>
              </a:rPr>
              <a:t>●</a:t>
            </a:r>
            <a:r>
              <a:rPr lang="ja-JP" altLang="en-US" sz="3600" dirty="0"/>
              <a:t>プレゼンテーションソフトウエア</a:t>
            </a:r>
          </a:p>
        </p:txBody>
      </p:sp>
      <p:sp>
        <p:nvSpPr>
          <p:cNvPr id="6150" name="テキスト ボックス 5"/>
          <p:cNvSpPr txBox="1">
            <a:spLocks noChangeArrowheads="1"/>
          </p:cNvSpPr>
          <p:nvPr/>
        </p:nvSpPr>
        <p:spPr bwMode="auto">
          <a:xfrm>
            <a:off x="395536" y="3789040"/>
            <a:ext cx="84249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C00000"/>
                </a:solidFill>
              </a:rPr>
              <a:t>●</a:t>
            </a:r>
            <a:r>
              <a:rPr lang="ja-JP" altLang="en-US" sz="3600" dirty="0"/>
              <a:t>現在は、</a:t>
            </a:r>
            <a:r>
              <a:rPr lang="ja-JP" altLang="en-US" sz="3600" dirty="0" smtClean="0"/>
              <a:t>マイクロソフトやアップルの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多くのパソコン</a:t>
            </a:r>
            <a:r>
              <a:rPr lang="ja-JP" altLang="en-US" sz="3600" dirty="0"/>
              <a:t>に標準装備されて</a:t>
            </a:r>
            <a:r>
              <a:rPr lang="ja-JP" altLang="en-US" sz="3600" dirty="0" smtClean="0"/>
              <a:t>いる</a:t>
            </a:r>
            <a:endParaRPr lang="ja-JP" altLang="en-US" sz="3600" dirty="0"/>
          </a:p>
        </p:txBody>
      </p:sp>
      <p:sp>
        <p:nvSpPr>
          <p:cNvPr id="6151" name="テキスト ボックス 6"/>
          <p:cNvSpPr txBox="1">
            <a:spLocks noChangeArrowheads="1"/>
          </p:cNvSpPr>
          <p:nvPr/>
        </p:nvSpPr>
        <p:spPr bwMode="auto">
          <a:xfrm>
            <a:off x="395288" y="2060575"/>
            <a:ext cx="83169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 dirty="0">
                <a:solidFill>
                  <a:srgbClr val="C00000"/>
                </a:solidFill>
              </a:rPr>
              <a:t>●</a:t>
            </a:r>
            <a:r>
              <a:rPr lang="en-US" altLang="ja-JP" sz="3600" dirty="0"/>
              <a:t>Forethought</a:t>
            </a:r>
            <a:r>
              <a:rPr lang="ja-JP" altLang="en-US" sz="3600" dirty="0"/>
              <a:t>社が開発・発売したものを　　</a:t>
            </a:r>
            <a:endParaRPr lang="en-US" altLang="ja-JP" sz="3600" dirty="0"/>
          </a:p>
          <a:p>
            <a:r>
              <a:rPr lang="ja-JP" altLang="en-US" sz="3600" dirty="0"/>
              <a:t>　</a:t>
            </a:r>
            <a:endParaRPr lang="en-US" altLang="ja-JP" sz="3600" dirty="0" smtClean="0"/>
          </a:p>
          <a:p>
            <a:r>
              <a:rPr lang="ja-JP" altLang="en-US" sz="3600" dirty="0" smtClean="0"/>
              <a:t>　</a:t>
            </a:r>
            <a:r>
              <a:rPr lang="ja-JP" altLang="en-US" sz="2400" dirty="0" smtClean="0"/>
              <a:t>　　　　　　　　　　　　　　　</a:t>
            </a:r>
            <a:r>
              <a:rPr lang="ja-JP" altLang="en-US" sz="3600" dirty="0" smtClean="0"/>
              <a:t>マイクロソフト社</a:t>
            </a:r>
            <a:r>
              <a:rPr lang="ja-JP" altLang="en-US" sz="3600" dirty="0"/>
              <a:t>が買収。</a:t>
            </a:r>
          </a:p>
        </p:txBody>
      </p:sp>
      <p:sp>
        <p:nvSpPr>
          <p:cNvPr id="6152" name="テキスト ボックス 7"/>
          <p:cNvSpPr txBox="1">
            <a:spLocks noChangeArrowheads="1"/>
          </p:cNvSpPr>
          <p:nvPr/>
        </p:nvSpPr>
        <p:spPr bwMode="auto">
          <a:xfrm>
            <a:off x="395536" y="5085184"/>
            <a:ext cx="85693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C00000"/>
                </a:solidFill>
              </a:rPr>
              <a:t>●</a:t>
            </a:r>
            <a:r>
              <a:rPr lang="ja-JP" altLang="en-US" sz="3600" dirty="0"/>
              <a:t>最新はバージョン</a:t>
            </a:r>
            <a:r>
              <a:rPr lang="en-US" altLang="ja-JP" sz="3600" dirty="0"/>
              <a:t>2019</a:t>
            </a:r>
            <a:r>
              <a:rPr lang="ja-JP" altLang="en-US" sz="3600" dirty="0" err="1"/>
              <a:t>。</a:t>
            </a:r>
            <a:r>
              <a:rPr lang="ja-JP" altLang="en-US" sz="3600" dirty="0"/>
              <a:t>プレゼンテーシ</a:t>
            </a:r>
            <a:endParaRPr lang="en-US" altLang="ja-JP" sz="3600" dirty="0"/>
          </a:p>
          <a:p>
            <a:r>
              <a:rPr lang="ja-JP" altLang="en-US" sz="3600" dirty="0"/>
              <a:t>　ョンのためのさまざまな機能を備えている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43608" y="2708920"/>
            <a:ext cx="7560840" cy="461665"/>
          </a:xfrm>
          <a:prstGeom prst="rect">
            <a:avLst/>
          </a:prstGeom>
          <a:solidFill>
            <a:srgbClr val="FFFF37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ロバート・ガスキンスと　デニス・オースティンによって開発</a:t>
            </a:r>
            <a:endParaRPr kumimoji="1" lang="ja-JP" altLang="en-US" sz="2400" b="1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7308304" y="404664"/>
            <a:ext cx="1584176" cy="648072"/>
            <a:chOff x="7308304" y="404664"/>
            <a:chExt cx="1584176" cy="648072"/>
          </a:xfrm>
        </p:grpSpPr>
        <p:sp>
          <p:nvSpPr>
            <p:cNvPr id="9" name="フローチャート : せん孔テープ 8"/>
            <p:cNvSpPr/>
            <p:nvPr/>
          </p:nvSpPr>
          <p:spPr>
            <a:xfrm>
              <a:off x="7308304" y="404664"/>
              <a:ext cx="1584176" cy="648072"/>
            </a:xfrm>
            <a:prstGeom prst="flowChartPunchedTape">
              <a:avLst/>
            </a:prstGeom>
            <a:solidFill>
              <a:srgbClr val="FF9933"/>
            </a:solidFill>
            <a:ln w="88900" cmpd="thickThin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308304" y="548680"/>
              <a:ext cx="1512168" cy="369332"/>
            </a:xfrm>
            <a:prstGeom prst="rect">
              <a:avLst/>
            </a:prstGeom>
            <a:noFill/>
            <a:ln cmpd="dbl"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i="1" dirty="0" smtClean="0"/>
                <a:t>Power </a:t>
              </a:r>
              <a:r>
                <a:rPr lang="en-US" altLang="ja-JP" b="1" i="1" dirty="0" smtClean="0"/>
                <a:t>P</a:t>
              </a:r>
              <a:r>
                <a:rPr kumimoji="1" lang="en-US" altLang="ja-JP" b="1" i="1" dirty="0" smtClean="0"/>
                <a:t>oint</a:t>
              </a:r>
              <a:endParaRPr kumimoji="1" lang="ja-JP" altLang="en-US" b="1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0" grpId="0"/>
      <p:bldP spid="6151" grpId="0"/>
      <p:bldP spid="6152" grpId="0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テキスト ボックス 4"/>
          <p:cNvSpPr txBox="1">
            <a:spLocks noChangeArrowheads="1"/>
          </p:cNvSpPr>
          <p:nvPr/>
        </p:nvSpPr>
        <p:spPr bwMode="auto">
          <a:xfrm>
            <a:off x="611560" y="2204864"/>
            <a:ext cx="8316416" cy="1323439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dirty="0"/>
              <a:t>パワーポイントのスライドショーで</a:t>
            </a:r>
            <a:endParaRPr lang="en-US" altLang="ja-JP" sz="4000" dirty="0"/>
          </a:p>
          <a:p>
            <a:pPr eaLnBrk="1" hangingPunct="1">
              <a:defRPr/>
            </a:pPr>
            <a:r>
              <a:rPr lang="ja-JP" altLang="en-US" sz="4000" dirty="0"/>
              <a:t>写真や、動画を見せながら話を進める</a:t>
            </a:r>
          </a:p>
        </p:txBody>
      </p:sp>
      <p:sp>
        <p:nvSpPr>
          <p:cNvPr id="50181" name="テキスト ボックス 2"/>
          <p:cNvSpPr txBox="1">
            <a:spLocks noChangeArrowheads="1"/>
          </p:cNvSpPr>
          <p:nvPr/>
        </p:nvSpPr>
        <p:spPr bwMode="auto">
          <a:xfrm>
            <a:off x="900113" y="260350"/>
            <a:ext cx="7343775" cy="8318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eaLnBrk="1" hangingPunct="1"/>
            <a:r>
              <a:rPr lang="ja-JP" altLang="en-US" sz="4800"/>
              <a:t>　「先生からのお話」の流れ</a:t>
            </a:r>
          </a:p>
        </p:txBody>
      </p:sp>
      <p:sp>
        <p:nvSpPr>
          <p:cNvPr id="62470" name="テキスト ボックス 6"/>
          <p:cNvSpPr txBox="1">
            <a:spLocks noChangeArrowheads="1"/>
          </p:cNvSpPr>
          <p:nvPr/>
        </p:nvSpPr>
        <p:spPr bwMode="auto">
          <a:xfrm>
            <a:off x="323850" y="1341438"/>
            <a:ext cx="8569325" cy="7064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sz="4000"/>
              <a:t>自分自身の</a:t>
            </a:r>
            <a:r>
              <a:rPr lang="ja-JP" altLang="en-US" sz="3600"/>
              <a:t>体</a:t>
            </a:r>
            <a:r>
              <a:rPr lang="ja-JP" altLang="en-US" sz="4000"/>
              <a:t>験を短いお話にして語る</a:t>
            </a:r>
          </a:p>
        </p:txBody>
      </p:sp>
      <p:sp>
        <p:nvSpPr>
          <p:cNvPr id="62471" name="テキスト ボックス 4"/>
          <p:cNvSpPr txBox="1">
            <a:spLocks noChangeArrowheads="1"/>
          </p:cNvSpPr>
          <p:nvPr/>
        </p:nvSpPr>
        <p:spPr bwMode="auto">
          <a:xfrm>
            <a:off x="323850" y="4149725"/>
            <a:ext cx="8569325" cy="13239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sz="4000"/>
              <a:t>話を聞き終わったあと、話の内容について、子どもに、何か</a:t>
            </a:r>
            <a:r>
              <a:rPr lang="ja-JP" altLang="en-US" sz="4000">
                <a:solidFill>
                  <a:schemeClr val="tx2"/>
                </a:solidFill>
              </a:rPr>
              <a:t>質問をしてもらう</a:t>
            </a: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539750" y="2205038"/>
            <a:ext cx="0" cy="1800225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4"/>
          <p:cNvSpPr txBox="1">
            <a:spLocks noChangeArrowheads="1"/>
          </p:cNvSpPr>
          <p:nvPr/>
        </p:nvSpPr>
        <p:spPr bwMode="auto">
          <a:xfrm>
            <a:off x="1187624" y="5589240"/>
            <a:ext cx="7048500" cy="708025"/>
          </a:xfrm>
          <a:prstGeom prst="rect">
            <a:avLst/>
          </a:prstGeom>
          <a:solidFill>
            <a:srgbClr val="FFCCFF"/>
          </a:solidFill>
          <a:ln w="9525">
            <a:noFill/>
            <a:prstDash val="sysDash"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/>
              <a:t>交代してこちらからも質問をする</a:t>
            </a:r>
            <a:endParaRPr lang="ja-JP" altLang="en-US" sz="4000">
              <a:solidFill>
                <a:schemeClr val="tx2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11413" y="3500438"/>
            <a:ext cx="4176712" cy="52387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2800" dirty="0"/>
              <a:t>ときにグッズなどの実物も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animBg="1"/>
      <p:bldP spid="62471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テキスト ボックス 2"/>
          <p:cNvSpPr txBox="1">
            <a:spLocks noChangeArrowheads="1"/>
          </p:cNvSpPr>
          <p:nvPr/>
        </p:nvSpPr>
        <p:spPr bwMode="auto">
          <a:xfrm>
            <a:off x="1042988" y="333375"/>
            <a:ext cx="6985000" cy="76993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eaLnBrk="1" hangingPunct="1"/>
            <a:r>
              <a:rPr lang="ja-JP" altLang="en-US" sz="4400"/>
              <a:t>　「先生からのお話」の目的</a:t>
            </a:r>
          </a:p>
        </p:txBody>
      </p:sp>
      <p:sp>
        <p:nvSpPr>
          <p:cNvPr id="72707" name="テキスト ボックス 3"/>
          <p:cNvSpPr txBox="1">
            <a:spLocks noChangeArrowheads="1"/>
          </p:cNvSpPr>
          <p:nvPr/>
        </p:nvSpPr>
        <p:spPr bwMode="auto">
          <a:xfrm>
            <a:off x="323850" y="1412875"/>
            <a:ext cx="3527425" cy="70802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dirty="0">
                <a:solidFill>
                  <a:srgbClr val="0070C0"/>
                </a:solidFill>
              </a:rPr>
              <a:t>●</a:t>
            </a:r>
            <a:r>
              <a:rPr lang="ja-JP" altLang="en-US" sz="4000" dirty="0"/>
              <a:t>語りの学習</a:t>
            </a:r>
          </a:p>
        </p:txBody>
      </p:sp>
      <p:sp>
        <p:nvSpPr>
          <p:cNvPr id="63492" name="テキスト ボックス 6"/>
          <p:cNvSpPr txBox="1">
            <a:spLocks noChangeArrowheads="1"/>
          </p:cNvSpPr>
          <p:nvPr/>
        </p:nvSpPr>
        <p:spPr bwMode="auto">
          <a:xfrm>
            <a:off x="323850" y="2205038"/>
            <a:ext cx="8569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sz="3200" b="1" dirty="0">
                <a:solidFill>
                  <a:srgbClr val="C00000"/>
                </a:solidFill>
              </a:rPr>
              <a:t>＊</a:t>
            </a:r>
            <a:r>
              <a:rPr lang="ja-JP" altLang="en-US" sz="3200" dirty="0"/>
              <a:t>語りのモデルに触れ、自分の語りの参考とする</a:t>
            </a:r>
          </a:p>
        </p:txBody>
      </p:sp>
      <p:sp>
        <p:nvSpPr>
          <p:cNvPr id="72709" name="テキスト ボックス 8"/>
          <p:cNvSpPr txBox="1">
            <a:spLocks noChangeArrowheads="1"/>
          </p:cNvSpPr>
          <p:nvPr/>
        </p:nvSpPr>
        <p:spPr bwMode="auto">
          <a:xfrm>
            <a:off x="250825" y="2997200"/>
            <a:ext cx="3673475" cy="70802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000" dirty="0">
                <a:solidFill>
                  <a:srgbClr val="0070C0"/>
                </a:solidFill>
              </a:rPr>
              <a:t>●</a:t>
            </a:r>
            <a:r>
              <a:rPr lang="ja-JP" altLang="en-US" sz="4000" dirty="0"/>
              <a:t>質問の練習</a:t>
            </a:r>
          </a:p>
        </p:txBody>
      </p:sp>
      <p:sp>
        <p:nvSpPr>
          <p:cNvPr id="72710" name="テキスト ボックス 9"/>
          <p:cNvSpPr txBox="1">
            <a:spLocks noChangeArrowheads="1"/>
          </p:cNvSpPr>
          <p:nvPr/>
        </p:nvSpPr>
        <p:spPr bwMode="auto">
          <a:xfrm>
            <a:off x="251520" y="3717032"/>
            <a:ext cx="8568952" cy="107721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3200" b="1" dirty="0">
                <a:solidFill>
                  <a:srgbClr val="C00000"/>
                </a:solidFill>
              </a:rPr>
              <a:t>＊</a:t>
            </a:r>
            <a:r>
              <a:rPr lang="ja-JP" altLang="en-US" sz="3200" dirty="0"/>
              <a:t>話の内容の中で、情報のなかった部分を見</a:t>
            </a:r>
            <a:r>
              <a:rPr lang="ja-JP" altLang="en-US" sz="3200" dirty="0" err="1"/>
              <a:t>つ</a:t>
            </a:r>
            <a:endParaRPr lang="en-US" altLang="ja-JP" sz="3200" dirty="0"/>
          </a:p>
          <a:p>
            <a:pPr eaLnBrk="1" hangingPunct="1">
              <a:defRPr/>
            </a:pPr>
            <a:r>
              <a:rPr lang="ja-JP" altLang="en-US" sz="3200" dirty="0"/>
              <a:t>　けて、先生に質問をする</a:t>
            </a:r>
          </a:p>
        </p:txBody>
      </p:sp>
      <p:sp>
        <p:nvSpPr>
          <p:cNvPr id="7" name="テキスト ボックス 3"/>
          <p:cNvSpPr txBox="1">
            <a:spLocks noChangeArrowheads="1"/>
          </p:cNvSpPr>
          <p:nvPr/>
        </p:nvSpPr>
        <p:spPr bwMode="auto">
          <a:xfrm>
            <a:off x="250825" y="4868863"/>
            <a:ext cx="6193383" cy="70802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4000" dirty="0">
                <a:solidFill>
                  <a:srgbClr val="0070C0"/>
                </a:solidFill>
              </a:rPr>
              <a:t>●</a:t>
            </a:r>
            <a:r>
              <a:rPr lang="ja-JP" altLang="en-US" sz="4000" dirty="0"/>
              <a:t>相手（他人）に興味を持つ</a:t>
            </a:r>
          </a:p>
        </p:txBody>
      </p:sp>
      <p:sp>
        <p:nvSpPr>
          <p:cNvPr id="8" name="テキスト ボックス 6"/>
          <p:cNvSpPr txBox="1">
            <a:spLocks noChangeArrowheads="1"/>
          </p:cNvSpPr>
          <p:nvPr/>
        </p:nvSpPr>
        <p:spPr bwMode="auto">
          <a:xfrm>
            <a:off x="250825" y="5661025"/>
            <a:ext cx="88931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sz="3200" b="1">
                <a:solidFill>
                  <a:srgbClr val="C00000"/>
                </a:solidFill>
              </a:rPr>
              <a:t>＊</a:t>
            </a:r>
            <a:r>
              <a:rPr lang="ja-JP" altLang="en-US" sz="3200"/>
              <a:t>語りを聞くことを通して、相手を知り、関心を持つ</a:t>
            </a:r>
          </a:p>
        </p:txBody>
      </p:sp>
      <p:grpSp>
        <p:nvGrpSpPr>
          <p:cNvPr id="51" name="グループ化 50"/>
          <p:cNvGrpSpPr/>
          <p:nvPr/>
        </p:nvGrpSpPr>
        <p:grpSpPr>
          <a:xfrm>
            <a:off x="3995936" y="1484784"/>
            <a:ext cx="1584176" cy="576064"/>
            <a:chOff x="3995936" y="1484784"/>
            <a:chExt cx="1584176" cy="576064"/>
          </a:xfrm>
        </p:grpSpPr>
        <p:grpSp>
          <p:nvGrpSpPr>
            <p:cNvPr id="9" name="グループ化 22"/>
            <p:cNvGrpSpPr>
              <a:grpSpLocks/>
            </p:cNvGrpSpPr>
            <p:nvPr/>
          </p:nvGrpSpPr>
          <p:grpSpPr bwMode="auto">
            <a:xfrm>
              <a:off x="4932040" y="1484784"/>
              <a:ext cx="648072" cy="576064"/>
              <a:chOff x="1877409" y="4068921"/>
              <a:chExt cx="1260789" cy="1096962"/>
            </a:xfrm>
          </p:grpSpPr>
          <p:grpSp>
            <p:nvGrpSpPr>
              <p:cNvPr id="10" name="グループ化 58"/>
              <p:cNvGrpSpPr>
                <a:grpSpLocks/>
              </p:cNvGrpSpPr>
              <p:nvPr/>
            </p:nvGrpSpPr>
            <p:grpSpPr bwMode="auto">
              <a:xfrm rot="837758">
                <a:off x="1877409" y="4068921"/>
                <a:ext cx="1260475" cy="1096962"/>
                <a:chOff x="2929016" y="2855832"/>
                <a:chExt cx="1071480" cy="966100"/>
              </a:xfrm>
            </p:grpSpPr>
            <p:grpSp>
              <p:nvGrpSpPr>
                <p:cNvPr id="12" name="グループ化 3"/>
                <p:cNvGrpSpPr>
                  <a:grpSpLocks/>
                </p:cNvGrpSpPr>
                <p:nvPr/>
              </p:nvGrpSpPr>
              <p:grpSpPr bwMode="auto">
                <a:xfrm rot="-726639">
                  <a:off x="2929016" y="2855832"/>
                  <a:ext cx="1039552" cy="966100"/>
                  <a:chOff x="1476375" y="3860800"/>
                  <a:chExt cx="1320007" cy="1535901"/>
                </a:xfrm>
              </p:grpSpPr>
              <p:sp>
                <p:nvSpPr>
                  <p:cNvPr id="14" name="Oval 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685133" y="4028276"/>
                    <a:ext cx="1111249" cy="1368425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ja-JP" altLang="en-US"/>
                  </a:p>
                </p:txBody>
              </p:sp>
              <p:sp>
                <p:nvSpPr>
                  <p:cNvPr id="15" name="Freeform 5"/>
                  <p:cNvSpPr>
                    <a:spLocks/>
                  </p:cNvSpPr>
                  <p:nvPr/>
                </p:nvSpPr>
                <p:spPr bwMode="auto">
                  <a:xfrm flipH="1">
                    <a:off x="1476375" y="3860800"/>
                    <a:ext cx="1125538" cy="855663"/>
                  </a:xfrm>
                  <a:custGeom>
                    <a:avLst/>
                    <a:gdLst>
                      <a:gd name="T0" fmla="*/ 2147483647 w 735"/>
                      <a:gd name="T1" fmla="*/ 2147483647 h 539"/>
                      <a:gd name="T2" fmla="*/ 2147483647 w 735"/>
                      <a:gd name="T3" fmla="*/ 2147483647 h 539"/>
                      <a:gd name="T4" fmla="*/ 2147483647 w 735"/>
                      <a:gd name="T5" fmla="*/ 2147483647 h 539"/>
                      <a:gd name="T6" fmla="*/ 2147483647 w 735"/>
                      <a:gd name="T7" fmla="*/ 2147483647 h 539"/>
                      <a:gd name="T8" fmla="*/ 2147483647 w 735"/>
                      <a:gd name="T9" fmla="*/ 2147483647 h 539"/>
                      <a:gd name="T10" fmla="*/ 2147483647 w 735"/>
                      <a:gd name="T11" fmla="*/ 2147483647 h 539"/>
                      <a:gd name="T12" fmla="*/ 2147483647 w 735"/>
                      <a:gd name="T13" fmla="*/ 2147483647 h 539"/>
                      <a:gd name="T14" fmla="*/ 2147483647 w 735"/>
                      <a:gd name="T15" fmla="*/ 2147483647 h 539"/>
                      <a:gd name="T16" fmla="*/ 2147483647 w 735"/>
                      <a:gd name="T17" fmla="*/ 2147483647 h 539"/>
                      <a:gd name="T18" fmla="*/ 2147483647 w 735"/>
                      <a:gd name="T19" fmla="*/ 2147483647 h 539"/>
                      <a:gd name="T20" fmla="*/ 2147483647 w 735"/>
                      <a:gd name="T21" fmla="*/ 2147483647 h 539"/>
                      <a:gd name="T22" fmla="*/ 2147483647 w 735"/>
                      <a:gd name="T23" fmla="*/ 2147483647 h 539"/>
                      <a:gd name="T24" fmla="*/ 2147483647 w 735"/>
                      <a:gd name="T25" fmla="*/ 2147483647 h 539"/>
                      <a:gd name="T26" fmla="*/ 2147483647 w 735"/>
                      <a:gd name="T27" fmla="*/ 2147483647 h 539"/>
                      <a:gd name="T28" fmla="*/ 2147483647 w 735"/>
                      <a:gd name="T29" fmla="*/ 2147483647 h 539"/>
                      <a:gd name="T30" fmla="*/ 2147483647 w 735"/>
                      <a:gd name="T31" fmla="*/ 2147483647 h 539"/>
                      <a:gd name="T32" fmla="*/ 2147483647 w 735"/>
                      <a:gd name="T33" fmla="*/ 2147483647 h 539"/>
                      <a:gd name="T34" fmla="*/ 2147483647 w 735"/>
                      <a:gd name="T35" fmla="*/ 2147483647 h 539"/>
                      <a:gd name="T36" fmla="*/ 2147483647 w 735"/>
                      <a:gd name="T37" fmla="*/ 2147483647 h 539"/>
                      <a:gd name="T38" fmla="*/ 2147483647 w 735"/>
                      <a:gd name="T39" fmla="*/ 2147483647 h 539"/>
                      <a:gd name="T40" fmla="*/ 2147483647 w 735"/>
                      <a:gd name="T41" fmla="*/ 2147483647 h 539"/>
                      <a:gd name="T42" fmla="*/ 2147483647 w 735"/>
                      <a:gd name="T43" fmla="*/ 2147483647 h 539"/>
                      <a:gd name="T44" fmla="*/ 2147483647 w 735"/>
                      <a:gd name="T45" fmla="*/ 2147483647 h 539"/>
                      <a:gd name="T46" fmla="*/ 2147483647 w 735"/>
                      <a:gd name="T47" fmla="*/ 2147483647 h 539"/>
                      <a:gd name="T48" fmla="*/ 0 w 735"/>
                      <a:gd name="T49" fmla="*/ 2147483647 h 539"/>
                      <a:gd name="T50" fmla="*/ 2147483647 w 735"/>
                      <a:gd name="T51" fmla="*/ 2147483647 h 53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735"/>
                      <a:gd name="T79" fmla="*/ 0 h 539"/>
                      <a:gd name="T80" fmla="*/ 735 w 735"/>
                      <a:gd name="T81" fmla="*/ 539 h 53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735" h="539">
                        <a:moveTo>
                          <a:pt x="64" y="163"/>
                        </a:moveTo>
                        <a:cubicBezTo>
                          <a:pt x="73" y="200"/>
                          <a:pt x="80" y="214"/>
                          <a:pt x="112" y="235"/>
                        </a:cubicBezTo>
                        <a:cubicBezTo>
                          <a:pt x="128" y="283"/>
                          <a:pt x="108" y="248"/>
                          <a:pt x="184" y="267"/>
                        </a:cubicBezTo>
                        <a:cubicBezTo>
                          <a:pt x="204" y="272"/>
                          <a:pt x="221" y="285"/>
                          <a:pt x="240" y="291"/>
                        </a:cubicBezTo>
                        <a:cubicBezTo>
                          <a:pt x="243" y="283"/>
                          <a:pt x="240" y="267"/>
                          <a:pt x="248" y="267"/>
                        </a:cubicBezTo>
                        <a:cubicBezTo>
                          <a:pt x="256" y="267"/>
                          <a:pt x="252" y="283"/>
                          <a:pt x="256" y="291"/>
                        </a:cubicBezTo>
                        <a:cubicBezTo>
                          <a:pt x="263" y="304"/>
                          <a:pt x="284" y="332"/>
                          <a:pt x="296" y="339"/>
                        </a:cubicBezTo>
                        <a:cubicBezTo>
                          <a:pt x="311" y="347"/>
                          <a:pt x="344" y="355"/>
                          <a:pt x="344" y="355"/>
                        </a:cubicBezTo>
                        <a:cubicBezTo>
                          <a:pt x="386" y="341"/>
                          <a:pt x="376" y="321"/>
                          <a:pt x="416" y="347"/>
                        </a:cubicBezTo>
                        <a:cubicBezTo>
                          <a:pt x="438" y="380"/>
                          <a:pt x="488" y="443"/>
                          <a:pt x="488" y="443"/>
                        </a:cubicBezTo>
                        <a:cubicBezTo>
                          <a:pt x="498" y="474"/>
                          <a:pt x="504" y="488"/>
                          <a:pt x="536" y="499"/>
                        </a:cubicBezTo>
                        <a:cubicBezTo>
                          <a:pt x="544" y="494"/>
                          <a:pt x="550" y="483"/>
                          <a:pt x="560" y="483"/>
                        </a:cubicBezTo>
                        <a:cubicBezTo>
                          <a:pt x="570" y="483"/>
                          <a:pt x="575" y="495"/>
                          <a:pt x="584" y="499"/>
                        </a:cubicBezTo>
                        <a:cubicBezTo>
                          <a:pt x="619" y="514"/>
                          <a:pt x="655" y="517"/>
                          <a:pt x="688" y="539"/>
                        </a:cubicBezTo>
                        <a:cubicBezTo>
                          <a:pt x="678" y="227"/>
                          <a:pt x="735" y="320"/>
                          <a:pt x="584" y="219"/>
                        </a:cubicBezTo>
                        <a:cubicBezTo>
                          <a:pt x="574" y="204"/>
                          <a:pt x="570" y="186"/>
                          <a:pt x="560" y="171"/>
                        </a:cubicBezTo>
                        <a:cubicBezTo>
                          <a:pt x="554" y="162"/>
                          <a:pt x="543" y="156"/>
                          <a:pt x="536" y="147"/>
                        </a:cubicBezTo>
                        <a:cubicBezTo>
                          <a:pt x="529" y="137"/>
                          <a:pt x="525" y="126"/>
                          <a:pt x="520" y="115"/>
                        </a:cubicBezTo>
                        <a:cubicBezTo>
                          <a:pt x="454" y="137"/>
                          <a:pt x="466" y="63"/>
                          <a:pt x="416" y="51"/>
                        </a:cubicBezTo>
                        <a:cubicBezTo>
                          <a:pt x="382" y="43"/>
                          <a:pt x="347" y="46"/>
                          <a:pt x="312" y="43"/>
                        </a:cubicBezTo>
                        <a:cubicBezTo>
                          <a:pt x="304" y="35"/>
                          <a:pt x="298" y="24"/>
                          <a:pt x="288" y="19"/>
                        </a:cubicBezTo>
                        <a:cubicBezTo>
                          <a:pt x="273" y="11"/>
                          <a:pt x="240" y="3"/>
                          <a:pt x="240" y="3"/>
                        </a:cubicBezTo>
                        <a:cubicBezTo>
                          <a:pt x="163" y="18"/>
                          <a:pt x="231" y="0"/>
                          <a:pt x="176" y="27"/>
                        </a:cubicBezTo>
                        <a:cubicBezTo>
                          <a:pt x="143" y="43"/>
                          <a:pt x="99" y="46"/>
                          <a:pt x="64" y="51"/>
                        </a:cubicBezTo>
                        <a:cubicBezTo>
                          <a:pt x="34" y="61"/>
                          <a:pt x="27" y="81"/>
                          <a:pt x="0" y="99"/>
                        </a:cubicBezTo>
                        <a:cubicBezTo>
                          <a:pt x="10" y="149"/>
                          <a:pt x="16" y="151"/>
                          <a:pt x="64" y="163"/>
                        </a:cubicBez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6" name="Freeform 6"/>
                  <p:cNvSpPr>
                    <a:spLocks/>
                  </p:cNvSpPr>
                  <p:nvPr/>
                </p:nvSpPr>
                <p:spPr bwMode="auto">
                  <a:xfrm flipH="1">
                    <a:off x="2339975" y="4221163"/>
                    <a:ext cx="227013" cy="287337"/>
                  </a:xfrm>
                  <a:custGeom>
                    <a:avLst/>
                    <a:gdLst>
                      <a:gd name="T0" fmla="*/ 0 w 148"/>
                      <a:gd name="T1" fmla="*/ 2147483647 h 103"/>
                      <a:gd name="T2" fmla="*/ 2147483647 w 148"/>
                      <a:gd name="T3" fmla="*/ 2147483647 h 103"/>
                      <a:gd name="T4" fmla="*/ 2147483647 w 148"/>
                      <a:gd name="T5" fmla="*/ 2147483647 h 103"/>
                      <a:gd name="T6" fmla="*/ 0 60000 65536"/>
                      <a:gd name="T7" fmla="*/ 0 60000 65536"/>
                      <a:gd name="T8" fmla="*/ 0 60000 65536"/>
                      <a:gd name="T9" fmla="*/ 0 w 148"/>
                      <a:gd name="T10" fmla="*/ 0 h 103"/>
                      <a:gd name="T11" fmla="*/ 148 w 148"/>
                      <a:gd name="T12" fmla="*/ 103 h 10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48" h="103">
                        <a:moveTo>
                          <a:pt x="0" y="12"/>
                        </a:moveTo>
                        <a:cubicBezTo>
                          <a:pt x="37" y="6"/>
                          <a:pt x="75" y="0"/>
                          <a:pt x="100" y="15"/>
                        </a:cubicBezTo>
                        <a:cubicBezTo>
                          <a:pt x="125" y="30"/>
                          <a:pt x="142" y="88"/>
                          <a:pt x="148" y="103"/>
                        </a:cubicBezTo>
                      </a:path>
                    </a:pathLst>
                  </a:cu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2484438" y="4437063"/>
                    <a:ext cx="142875" cy="36036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ja-JP" altLang="en-US"/>
                  </a:p>
                </p:txBody>
              </p:sp>
              <p:sp>
                <p:nvSpPr>
                  <p:cNvPr id="18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2555875" y="4508500"/>
                    <a:ext cx="71438" cy="2159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ja-JP" altLang="en-US"/>
                  </a:p>
                </p:txBody>
              </p:sp>
            </p:grpSp>
            <p:sp>
              <p:nvSpPr>
                <p:cNvPr id="13" name="円/楕円 4"/>
                <p:cNvSpPr/>
                <p:nvPr/>
              </p:nvSpPr>
              <p:spPr>
                <a:xfrm>
                  <a:off x="3920294" y="3194687"/>
                  <a:ext cx="70859" cy="7245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11" name="円弧 10"/>
              <p:cNvSpPr/>
              <p:nvPr/>
            </p:nvSpPr>
            <p:spPr>
              <a:xfrm rot="11160953">
                <a:off x="2705779" y="4890030"/>
                <a:ext cx="432419" cy="145186"/>
              </a:xfrm>
              <a:prstGeom prst="arc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</p:grpSp>
        <p:sp>
          <p:nvSpPr>
            <p:cNvPr id="19" name="テキスト ボックス 18"/>
            <p:cNvSpPr txBox="1"/>
            <p:nvPr/>
          </p:nvSpPr>
          <p:spPr>
            <a:xfrm>
              <a:off x="3995936" y="1628800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b="1" dirty="0" smtClean="0"/>
                <a:t>なるほど・・</a:t>
              </a:r>
              <a:endParaRPr kumimoji="1" lang="ja-JP" altLang="en-US" sz="1200" b="1" dirty="0"/>
            </a:p>
          </p:txBody>
        </p:sp>
      </p:grpSp>
      <p:grpSp>
        <p:nvGrpSpPr>
          <p:cNvPr id="52" name="グループ化 51"/>
          <p:cNvGrpSpPr/>
          <p:nvPr/>
        </p:nvGrpSpPr>
        <p:grpSpPr>
          <a:xfrm>
            <a:off x="4241667" y="3102019"/>
            <a:ext cx="2434629" cy="535390"/>
            <a:chOff x="4241667" y="3102019"/>
            <a:chExt cx="2434629" cy="535390"/>
          </a:xfrm>
        </p:grpSpPr>
        <p:grpSp>
          <p:nvGrpSpPr>
            <p:cNvPr id="20" name="グループ化 21"/>
            <p:cNvGrpSpPr>
              <a:grpSpLocks/>
            </p:cNvGrpSpPr>
            <p:nvPr/>
          </p:nvGrpSpPr>
          <p:grpSpPr bwMode="auto">
            <a:xfrm rot="409220">
              <a:off x="4241667" y="3102019"/>
              <a:ext cx="588656" cy="535390"/>
              <a:chOff x="2928926" y="2857496"/>
              <a:chExt cx="1071570" cy="963606"/>
            </a:xfrm>
          </p:grpSpPr>
          <p:grpSp>
            <p:nvGrpSpPr>
              <p:cNvPr id="21" name="グループ化 3"/>
              <p:cNvGrpSpPr>
                <a:grpSpLocks/>
              </p:cNvGrpSpPr>
              <p:nvPr/>
            </p:nvGrpSpPr>
            <p:grpSpPr bwMode="auto">
              <a:xfrm rot="-726639">
                <a:off x="2928928" y="2857498"/>
                <a:ext cx="1023924" cy="963607"/>
                <a:chOff x="1476375" y="3860800"/>
                <a:chExt cx="1300163" cy="1531938"/>
              </a:xfrm>
            </p:grpSpPr>
            <p:sp>
              <p:nvSpPr>
                <p:cNvPr id="23" name="Oval 4"/>
                <p:cNvSpPr>
                  <a:spLocks noChangeArrowheads="1"/>
                </p:cNvSpPr>
                <p:nvPr/>
              </p:nvSpPr>
              <p:spPr bwMode="auto">
                <a:xfrm flipH="1">
                  <a:off x="1665288" y="4024313"/>
                  <a:ext cx="1111250" cy="1368425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4" name="Freeform 5"/>
                <p:cNvSpPr>
                  <a:spLocks/>
                </p:cNvSpPr>
                <p:nvPr/>
              </p:nvSpPr>
              <p:spPr bwMode="auto">
                <a:xfrm flipH="1">
                  <a:off x="1476375" y="3860800"/>
                  <a:ext cx="1125538" cy="855663"/>
                </a:xfrm>
                <a:custGeom>
                  <a:avLst/>
                  <a:gdLst>
                    <a:gd name="T0" fmla="*/ 2147483647 w 735"/>
                    <a:gd name="T1" fmla="*/ 2147483647 h 539"/>
                    <a:gd name="T2" fmla="*/ 2147483647 w 735"/>
                    <a:gd name="T3" fmla="*/ 2147483647 h 539"/>
                    <a:gd name="T4" fmla="*/ 2147483647 w 735"/>
                    <a:gd name="T5" fmla="*/ 2147483647 h 539"/>
                    <a:gd name="T6" fmla="*/ 2147483647 w 735"/>
                    <a:gd name="T7" fmla="*/ 2147483647 h 539"/>
                    <a:gd name="T8" fmla="*/ 2147483647 w 735"/>
                    <a:gd name="T9" fmla="*/ 2147483647 h 539"/>
                    <a:gd name="T10" fmla="*/ 2147483647 w 735"/>
                    <a:gd name="T11" fmla="*/ 2147483647 h 539"/>
                    <a:gd name="T12" fmla="*/ 2147483647 w 735"/>
                    <a:gd name="T13" fmla="*/ 2147483647 h 539"/>
                    <a:gd name="T14" fmla="*/ 2147483647 w 735"/>
                    <a:gd name="T15" fmla="*/ 2147483647 h 539"/>
                    <a:gd name="T16" fmla="*/ 2147483647 w 735"/>
                    <a:gd name="T17" fmla="*/ 2147483647 h 539"/>
                    <a:gd name="T18" fmla="*/ 2147483647 w 735"/>
                    <a:gd name="T19" fmla="*/ 2147483647 h 539"/>
                    <a:gd name="T20" fmla="*/ 2147483647 w 735"/>
                    <a:gd name="T21" fmla="*/ 2147483647 h 539"/>
                    <a:gd name="T22" fmla="*/ 2147483647 w 735"/>
                    <a:gd name="T23" fmla="*/ 2147483647 h 539"/>
                    <a:gd name="T24" fmla="*/ 2147483647 w 735"/>
                    <a:gd name="T25" fmla="*/ 2147483647 h 539"/>
                    <a:gd name="T26" fmla="*/ 2147483647 w 735"/>
                    <a:gd name="T27" fmla="*/ 2147483647 h 539"/>
                    <a:gd name="T28" fmla="*/ 2147483647 w 735"/>
                    <a:gd name="T29" fmla="*/ 2147483647 h 539"/>
                    <a:gd name="T30" fmla="*/ 2147483647 w 735"/>
                    <a:gd name="T31" fmla="*/ 2147483647 h 539"/>
                    <a:gd name="T32" fmla="*/ 2147483647 w 735"/>
                    <a:gd name="T33" fmla="*/ 2147483647 h 539"/>
                    <a:gd name="T34" fmla="*/ 2147483647 w 735"/>
                    <a:gd name="T35" fmla="*/ 2147483647 h 539"/>
                    <a:gd name="T36" fmla="*/ 2147483647 w 735"/>
                    <a:gd name="T37" fmla="*/ 2147483647 h 539"/>
                    <a:gd name="T38" fmla="*/ 2147483647 w 735"/>
                    <a:gd name="T39" fmla="*/ 2147483647 h 539"/>
                    <a:gd name="T40" fmla="*/ 2147483647 w 735"/>
                    <a:gd name="T41" fmla="*/ 2147483647 h 539"/>
                    <a:gd name="T42" fmla="*/ 2147483647 w 735"/>
                    <a:gd name="T43" fmla="*/ 2147483647 h 539"/>
                    <a:gd name="T44" fmla="*/ 2147483647 w 735"/>
                    <a:gd name="T45" fmla="*/ 2147483647 h 539"/>
                    <a:gd name="T46" fmla="*/ 2147483647 w 735"/>
                    <a:gd name="T47" fmla="*/ 2147483647 h 539"/>
                    <a:gd name="T48" fmla="*/ 0 w 735"/>
                    <a:gd name="T49" fmla="*/ 2147483647 h 539"/>
                    <a:gd name="T50" fmla="*/ 2147483647 w 735"/>
                    <a:gd name="T51" fmla="*/ 2147483647 h 53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35"/>
                    <a:gd name="T79" fmla="*/ 0 h 539"/>
                    <a:gd name="T80" fmla="*/ 735 w 735"/>
                    <a:gd name="T81" fmla="*/ 539 h 539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35" h="539">
                      <a:moveTo>
                        <a:pt x="64" y="163"/>
                      </a:moveTo>
                      <a:cubicBezTo>
                        <a:pt x="73" y="200"/>
                        <a:pt x="80" y="214"/>
                        <a:pt x="112" y="235"/>
                      </a:cubicBezTo>
                      <a:cubicBezTo>
                        <a:pt x="128" y="283"/>
                        <a:pt x="108" y="248"/>
                        <a:pt x="184" y="267"/>
                      </a:cubicBezTo>
                      <a:cubicBezTo>
                        <a:pt x="204" y="272"/>
                        <a:pt x="221" y="285"/>
                        <a:pt x="240" y="291"/>
                      </a:cubicBezTo>
                      <a:cubicBezTo>
                        <a:pt x="243" y="283"/>
                        <a:pt x="240" y="267"/>
                        <a:pt x="248" y="267"/>
                      </a:cubicBezTo>
                      <a:cubicBezTo>
                        <a:pt x="256" y="267"/>
                        <a:pt x="252" y="283"/>
                        <a:pt x="256" y="291"/>
                      </a:cubicBezTo>
                      <a:cubicBezTo>
                        <a:pt x="263" y="304"/>
                        <a:pt x="284" y="332"/>
                        <a:pt x="296" y="339"/>
                      </a:cubicBezTo>
                      <a:cubicBezTo>
                        <a:pt x="311" y="347"/>
                        <a:pt x="344" y="355"/>
                        <a:pt x="344" y="355"/>
                      </a:cubicBezTo>
                      <a:cubicBezTo>
                        <a:pt x="386" y="341"/>
                        <a:pt x="376" y="321"/>
                        <a:pt x="416" y="347"/>
                      </a:cubicBezTo>
                      <a:cubicBezTo>
                        <a:pt x="438" y="380"/>
                        <a:pt x="488" y="443"/>
                        <a:pt x="488" y="443"/>
                      </a:cubicBezTo>
                      <a:cubicBezTo>
                        <a:pt x="498" y="474"/>
                        <a:pt x="504" y="488"/>
                        <a:pt x="536" y="499"/>
                      </a:cubicBezTo>
                      <a:cubicBezTo>
                        <a:pt x="544" y="494"/>
                        <a:pt x="550" y="483"/>
                        <a:pt x="560" y="483"/>
                      </a:cubicBezTo>
                      <a:cubicBezTo>
                        <a:pt x="570" y="483"/>
                        <a:pt x="575" y="495"/>
                        <a:pt x="584" y="499"/>
                      </a:cubicBezTo>
                      <a:cubicBezTo>
                        <a:pt x="619" y="514"/>
                        <a:pt x="655" y="517"/>
                        <a:pt x="688" y="539"/>
                      </a:cubicBezTo>
                      <a:cubicBezTo>
                        <a:pt x="678" y="227"/>
                        <a:pt x="735" y="320"/>
                        <a:pt x="584" y="219"/>
                      </a:cubicBezTo>
                      <a:cubicBezTo>
                        <a:pt x="574" y="204"/>
                        <a:pt x="570" y="186"/>
                        <a:pt x="560" y="171"/>
                      </a:cubicBezTo>
                      <a:cubicBezTo>
                        <a:pt x="554" y="162"/>
                        <a:pt x="543" y="156"/>
                        <a:pt x="536" y="147"/>
                      </a:cubicBezTo>
                      <a:cubicBezTo>
                        <a:pt x="529" y="137"/>
                        <a:pt x="525" y="126"/>
                        <a:pt x="520" y="115"/>
                      </a:cubicBezTo>
                      <a:cubicBezTo>
                        <a:pt x="454" y="137"/>
                        <a:pt x="466" y="63"/>
                        <a:pt x="416" y="51"/>
                      </a:cubicBezTo>
                      <a:cubicBezTo>
                        <a:pt x="382" y="43"/>
                        <a:pt x="347" y="46"/>
                        <a:pt x="312" y="43"/>
                      </a:cubicBezTo>
                      <a:cubicBezTo>
                        <a:pt x="304" y="35"/>
                        <a:pt x="298" y="24"/>
                        <a:pt x="288" y="19"/>
                      </a:cubicBezTo>
                      <a:cubicBezTo>
                        <a:pt x="273" y="11"/>
                        <a:pt x="240" y="3"/>
                        <a:pt x="240" y="3"/>
                      </a:cubicBezTo>
                      <a:cubicBezTo>
                        <a:pt x="163" y="18"/>
                        <a:pt x="231" y="0"/>
                        <a:pt x="176" y="27"/>
                      </a:cubicBezTo>
                      <a:cubicBezTo>
                        <a:pt x="143" y="43"/>
                        <a:pt x="99" y="46"/>
                        <a:pt x="64" y="51"/>
                      </a:cubicBezTo>
                      <a:cubicBezTo>
                        <a:pt x="34" y="61"/>
                        <a:pt x="27" y="81"/>
                        <a:pt x="0" y="99"/>
                      </a:cubicBezTo>
                      <a:cubicBezTo>
                        <a:pt x="10" y="149"/>
                        <a:pt x="16" y="151"/>
                        <a:pt x="64" y="163"/>
                      </a:cubicBez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" name="Freeform 6"/>
                <p:cNvSpPr>
                  <a:spLocks/>
                </p:cNvSpPr>
                <p:nvPr/>
              </p:nvSpPr>
              <p:spPr bwMode="auto">
                <a:xfrm flipH="1">
                  <a:off x="2339975" y="4221163"/>
                  <a:ext cx="227013" cy="287337"/>
                </a:xfrm>
                <a:custGeom>
                  <a:avLst/>
                  <a:gdLst>
                    <a:gd name="T0" fmla="*/ 0 w 148"/>
                    <a:gd name="T1" fmla="*/ 2147483647 h 103"/>
                    <a:gd name="T2" fmla="*/ 2147483647 w 148"/>
                    <a:gd name="T3" fmla="*/ 2147483647 h 103"/>
                    <a:gd name="T4" fmla="*/ 2147483647 w 148"/>
                    <a:gd name="T5" fmla="*/ 2147483647 h 103"/>
                    <a:gd name="T6" fmla="*/ 0 60000 65536"/>
                    <a:gd name="T7" fmla="*/ 0 60000 65536"/>
                    <a:gd name="T8" fmla="*/ 0 60000 65536"/>
                    <a:gd name="T9" fmla="*/ 0 w 148"/>
                    <a:gd name="T10" fmla="*/ 0 h 103"/>
                    <a:gd name="T11" fmla="*/ 148 w 148"/>
                    <a:gd name="T12" fmla="*/ 103 h 10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8" h="103">
                      <a:moveTo>
                        <a:pt x="0" y="12"/>
                      </a:moveTo>
                      <a:cubicBezTo>
                        <a:pt x="37" y="6"/>
                        <a:pt x="75" y="0"/>
                        <a:pt x="100" y="15"/>
                      </a:cubicBezTo>
                      <a:cubicBezTo>
                        <a:pt x="125" y="30"/>
                        <a:pt x="142" y="88"/>
                        <a:pt x="148" y="103"/>
                      </a:cubicBezTo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" name="Oval 8"/>
                <p:cNvSpPr>
                  <a:spLocks noChangeArrowheads="1"/>
                </p:cNvSpPr>
                <p:nvPr/>
              </p:nvSpPr>
              <p:spPr bwMode="auto">
                <a:xfrm>
                  <a:off x="2484438" y="4437063"/>
                  <a:ext cx="142875" cy="36036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7" name="Oval 9"/>
                <p:cNvSpPr>
                  <a:spLocks noChangeArrowheads="1"/>
                </p:cNvSpPr>
                <p:nvPr/>
              </p:nvSpPr>
              <p:spPr bwMode="auto">
                <a:xfrm>
                  <a:off x="2555875" y="4508500"/>
                  <a:ext cx="71438" cy="21590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8" name="Freeform 10"/>
                <p:cNvSpPr>
                  <a:spLocks/>
                </p:cNvSpPr>
                <p:nvPr/>
              </p:nvSpPr>
              <p:spPr bwMode="auto">
                <a:xfrm>
                  <a:off x="2339975" y="4941888"/>
                  <a:ext cx="393700" cy="307975"/>
                </a:xfrm>
                <a:custGeom>
                  <a:avLst/>
                  <a:gdLst>
                    <a:gd name="T0" fmla="*/ 2147483647 w 248"/>
                    <a:gd name="T1" fmla="*/ 0 h 194"/>
                    <a:gd name="T2" fmla="*/ 2147483647 w 248"/>
                    <a:gd name="T3" fmla="*/ 2147483647 h 194"/>
                    <a:gd name="T4" fmla="*/ 2147483647 w 248"/>
                    <a:gd name="T5" fmla="*/ 2147483647 h 194"/>
                    <a:gd name="T6" fmla="*/ 0 w 248"/>
                    <a:gd name="T7" fmla="*/ 2147483647 h 194"/>
                    <a:gd name="T8" fmla="*/ 2147483647 w 248"/>
                    <a:gd name="T9" fmla="*/ 2147483647 h 1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8"/>
                    <a:gd name="T16" fmla="*/ 0 h 194"/>
                    <a:gd name="T17" fmla="*/ 248 w 248"/>
                    <a:gd name="T18" fmla="*/ 194 h 1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8" h="194">
                      <a:moveTo>
                        <a:pt x="248" y="0"/>
                      </a:moveTo>
                      <a:cubicBezTo>
                        <a:pt x="230" y="2"/>
                        <a:pt x="161" y="8"/>
                        <a:pt x="136" y="16"/>
                      </a:cubicBezTo>
                      <a:cubicBezTo>
                        <a:pt x="10" y="58"/>
                        <a:pt x="193" y="10"/>
                        <a:pt x="72" y="40"/>
                      </a:cubicBezTo>
                      <a:cubicBezTo>
                        <a:pt x="28" y="69"/>
                        <a:pt x="16" y="72"/>
                        <a:pt x="0" y="120"/>
                      </a:cubicBezTo>
                      <a:cubicBezTo>
                        <a:pt x="18" y="194"/>
                        <a:pt x="69" y="192"/>
                        <a:pt x="136" y="192"/>
                      </a:cubicBezTo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22" name="円/楕円 21"/>
              <p:cNvSpPr/>
              <p:nvPr/>
            </p:nvSpPr>
            <p:spPr>
              <a:xfrm>
                <a:off x="3855400" y="3137889"/>
                <a:ext cx="71115" cy="69678"/>
              </a:xfrm>
              <a:prstGeom prst="ellipse">
                <a:avLst/>
              </a:prstGeom>
              <a:solidFill>
                <a:srgbClr val="FFFF9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9" name="四角形吹き出し 28"/>
            <p:cNvSpPr/>
            <p:nvPr/>
          </p:nvSpPr>
          <p:spPr>
            <a:xfrm>
              <a:off x="5076056" y="3140968"/>
              <a:ext cx="1600240" cy="339864"/>
            </a:xfrm>
            <a:prstGeom prst="wedgeRectCallout">
              <a:avLst>
                <a:gd name="adj1" fmla="val -58400"/>
                <a:gd name="adj2" fmla="val 32870"/>
              </a:avLst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400" b="1" dirty="0" smtClean="0">
                  <a:solidFill>
                    <a:schemeClr val="accent4"/>
                  </a:solidFill>
                </a:rPr>
                <a:t>なにを食べたの？</a:t>
              </a:r>
              <a:endParaRPr kumimoji="1" lang="ja-JP" altLang="en-US" sz="1400" b="1" dirty="0"/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6660232" y="4869160"/>
            <a:ext cx="2160240" cy="648072"/>
            <a:chOff x="6660232" y="4869160"/>
            <a:chExt cx="2160240" cy="648072"/>
          </a:xfrm>
        </p:grpSpPr>
        <p:grpSp>
          <p:nvGrpSpPr>
            <p:cNvPr id="30" name="グループ化 22"/>
            <p:cNvGrpSpPr>
              <a:grpSpLocks/>
            </p:cNvGrpSpPr>
            <p:nvPr/>
          </p:nvGrpSpPr>
          <p:grpSpPr bwMode="auto">
            <a:xfrm>
              <a:off x="6660232" y="4941168"/>
              <a:ext cx="648072" cy="576064"/>
              <a:chOff x="1877409" y="4068921"/>
              <a:chExt cx="1260789" cy="1096962"/>
            </a:xfrm>
          </p:grpSpPr>
          <p:grpSp>
            <p:nvGrpSpPr>
              <p:cNvPr id="31" name="グループ化 58"/>
              <p:cNvGrpSpPr>
                <a:grpSpLocks/>
              </p:cNvGrpSpPr>
              <p:nvPr/>
            </p:nvGrpSpPr>
            <p:grpSpPr bwMode="auto">
              <a:xfrm rot="837758">
                <a:off x="1877409" y="4068921"/>
                <a:ext cx="1260475" cy="1096962"/>
                <a:chOff x="2929016" y="2855832"/>
                <a:chExt cx="1071480" cy="966100"/>
              </a:xfrm>
            </p:grpSpPr>
            <p:grpSp>
              <p:nvGrpSpPr>
                <p:cNvPr id="33" name="グループ化 3"/>
                <p:cNvGrpSpPr>
                  <a:grpSpLocks/>
                </p:cNvGrpSpPr>
                <p:nvPr/>
              </p:nvGrpSpPr>
              <p:grpSpPr bwMode="auto">
                <a:xfrm rot="-726639">
                  <a:off x="2929016" y="2855832"/>
                  <a:ext cx="1039552" cy="966100"/>
                  <a:chOff x="1476375" y="3860800"/>
                  <a:chExt cx="1320007" cy="1535901"/>
                </a:xfrm>
              </p:grpSpPr>
              <p:sp>
                <p:nvSpPr>
                  <p:cNvPr id="35" name="Oval 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685133" y="4028276"/>
                    <a:ext cx="1111249" cy="1368425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ja-JP" altLang="en-US"/>
                  </a:p>
                </p:txBody>
              </p:sp>
              <p:sp>
                <p:nvSpPr>
                  <p:cNvPr id="36" name="Freeform 5"/>
                  <p:cNvSpPr>
                    <a:spLocks/>
                  </p:cNvSpPr>
                  <p:nvPr/>
                </p:nvSpPr>
                <p:spPr bwMode="auto">
                  <a:xfrm flipH="1">
                    <a:off x="1476375" y="3860800"/>
                    <a:ext cx="1125538" cy="855663"/>
                  </a:xfrm>
                  <a:custGeom>
                    <a:avLst/>
                    <a:gdLst>
                      <a:gd name="T0" fmla="*/ 2147483647 w 735"/>
                      <a:gd name="T1" fmla="*/ 2147483647 h 539"/>
                      <a:gd name="T2" fmla="*/ 2147483647 w 735"/>
                      <a:gd name="T3" fmla="*/ 2147483647 h 539"/>
                      <a:gd name="T4" fmla="*/ 2147483647 w 735"/>
                      <a:gd name="T5" fmla="*/ 2147483647 h 539"/>
                      <a:gd name="T6" fmla="*/ 2147483647 w 735"/>
                      <a:gd name="T7" fmla="*/ 2147483647 h 539"/>
                      <a:gd name="T8" fmla="*/ 2147483647 w 735"/>
                      <a:gd name="T9" fmla="*/ 2147483647 h 539"/>
                      <a:gd name="T10" fmla="*/ 2147483647 w 735"/>
                      <a:gd name="T11" fmla="*/ 2147483647 h 539"/>
                      <a:gd name="T12" fmla="*/ 2147483647 w 735"/>
                      <a:gd name="T13" fmla="*/ 2147483647 h 539"/>
                      <a:gd name="T14" fmla="*/ 2147483647 w 735"/>
                      <a:gd name="T15" fmla="*/ 2147483647 h 539"/>
                      <a:gd name="T16" fmla="*/ 2147483647 w 735"/>
                      <a:gd name="T17" fmla="*/ 2147483647 h 539"/>
                      <a:gd name="T18" fmla="*/ 2147483647 w 735"/>
                      <a:gd name="T19" fmla="*/ 2147483647 h 539"/>
                      <a:gd name="T20" fmla="*/ 2147483647 w 735"/>
                      <a:gd name="T21" fmla="*/ 2147483647 h 539"/>
                      <a:gd name="T22" fmla="*/ 2147483647 w 735"/>
                      <a:gd name="T23" fmla="*/ 2147483647 h 539"/>
                      <a:gd name="T24" fmla="*/ 2147483647 w 735"/>
                      <a:gd name="T25" fmla="*/ 2147483647 h 539"/>
                      <a:gd name="T26" fmla="*/ 2147483647 w 735"/>
                      <a:gd name="T27" fmla="*/ 2147483647 h 539"/>
                      <a:gd name="T28" fmla="*/ 2147483647 w 735"/>
                      <a:gd name="T29" fmla="*/ 2147483647 h 539"/>
                      <a:gd name="T30" fmla="*/ 2147483647 w 735"/>
                      <a:gd name="T31" fmla="*/ 2147483647 h 539"/>
                      <a:gd name="T32" fmla="*/ 2147483647 w 735"/>
                      <a:gd name="T33" fmla="*/ 2147483647 h 539"/>
                      <a:gd name="T34" fmla="*/ 2147483647 w 735"/>
                      <a:gd name="T35" fmla="*/ 2147483647 h 539"/>
                      <a:gd name="T36" fmla="*/ 2147483647 w 735"/>
                      <a:gd name="T37" fmla="*/ 2147483647 h 539"/>
                      <a:gd name="T38" fmla="*/ 2147483647 w 735"/>
                      <a:gd name="T39" fmla="*/ 2147483647 h 539"/>
                      <a:gd name="T40" fmla="*/ 2147483647 w 735"/>
                      <a:gd name="T41" fmla="*/ 2147483647 h 539"/>
                      <a:gd name="T42" fmla="*/ 2147483647 w 735"/>
                      <a:gd name="T43" fmla="*/ 2147483647 h 539"/>
                      <a:gd name="T44" fmla="*/ 2147483647 w 735"/>
                      <a:gd name="T45" fmla="*/ 2147483647 h 539"/>
                      <a:gd name="T46" fmla="*/ 2147483647 w 735"/>
                      <a:gd name="T47" fmla="*/ 2147483647 h 539"/>
                      <a:gd name="T48" fmla="*/ 0 w 735"/>
                      <a:gd name="T49" fmla="*/ 2147483647 h 539"/>
                      <a:gd name="T50" fmla="*/ 2147483647 w 735"/>
                      <a:gd name="T51" fmla="*/ 2147483647 h 53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735"/>
                      <a:gd name="T79" fmla="*/ 0 h 539"/>
                      <a:gd name="T80" fmla="*/ 735 w 735"/>
                      <a:gd name="T81" fmla="*/ 539 h 53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735" h="539">
                        <a:moveTo>
                          <a:pt x="64" y="163"/>
                        </a:moveTo>
                        <a:cubicBezTo>
                          <a:pt x="73" y="200"/>
                          <a:pt x="80" y="214"/>
                          <a:pt x="112" y="235"/>
                        </a:cubicBezTo>
                        <a:cubicBezTo>
                          <a:pt x="128" y="283"/>
                          <a:pt x="108" y="248"/>
                          <a:pt x="184" y="267"/>
                        </a:cubicBezTo>
                        <a:cubicBezTo>
                          <a:pt x="204" y="272"/>
                          <a:pt x="221" y="285"/>
                          <a:pt x="240" y="291"/>
                        </a:cubicBezTo>
                        <a:cubicBezTo>
                          <a:pt x="243" y="283"/>
                          <a:pt x="240" y="267"/>
                          <a:pt x="248" y="267"/>
                        </a:cubicBezTo>
                        <a:cubicBezTo>
                          <a:pt x="256" y="267"/>
                          <a:pt x="252" y="283"/>
                          <a:pt x="256" y="291"/>
                        </a:cubicBezTo>
                        <a:cubicBezTo>
                          <a:pt x="263" y="304"/>
                          <a:pt x="284" y="332"/>
                          <a:pt x="296" y="339"/>
                        </a:cubicBezTo>
                        <a:cubicBezTo>
                          <a:pt x="311" y="347"/>
                          <a:pt x="344" y="355"/>
                          <a:pt x="344" y="355"/>
                        </a:cubicBezTo>
                        <a:cubicBezTo>
                          <a:pt x="386" y="341"/>
                          <a:pt x="376" y="321"/>
                          <a:pt x="416" y="347"/>
                        </a:cubicBezTo>
                        <a:cubicBezTo>
                          <a:pt x="438" y="380"/>
                          <a:pt x="488" y="443"/>
                          <a:pt x="488" y="443"/>
                        </a:cubicBezTo>
                        <a:cubicBezTo>
                          <a:pt x="498" y="474"/>
                          <a:pt x="504" y="488"/>
                          <a:pt x="536" y="499"/>
                        </a:cubicBezTo>
                        <a:cubicBezTo>
                          <a:pt x="544" y="494"/>
                          <a:pt x="550" y="483"/>
                          <a:pt x="560" y="483"/>
                        </a:cubicBezTo>
                        <a:cubicBezTo>
                          <a:pt x="570" y="483"/>
                          <a:pt x="575" y="495"/>
                          <a:pt x="584" y="499"/>
                        </a:cubicBezTo>
                        <a:cubicBezTo>
                          <a:pt x="619" y="514"/>
                          <a:pt x="655" y="517"/>
                          <a:pt x="688" y="539"/>
                        </a:cubicBezTo>
                        <a:cubicBezTo>
                          <a:pt x="678" y="227"/>
                          <a:pt x="735" y="320"/>
                          <a:pt x="584" y="219"/>
                        </a:cubicBezTo>
                        <a:cubicBezTo>
                          <a:pt x="574" y="204"/>
                          <a:pt x="570" y="186"/>
                          <a:pt x="560" y="171"/>
                        </a:cubicBezTo>
                        <a:cubicBezTo>
                          <a:pt x="554" y="162"/>
                          <a:pt x="543" y="156"/>
                          <a:pt x="536" y="147"/>
                        </a:cubicBezTo>
                        <a:cubicBezTo>
                          <a:pt x="529" y="137"/>
                          <a:pt x="525" y="126"/>
                          <a:pt x="520" y="115"/>
                        </a:cubicBezTo>
                        <a:cubicBezTo>
                          <a:pt x="454" y="137"/>
                          <a:pt x="466" y="63"/>
                          <a:pt x="416" y="51"/>
                        </a:cubicBezTo>
                        <a:cubicBezTo>
                          <a:pt x="382" y="43"/>
                          <a:pt x="347" y="46"/>
                          <a:pt x="312" y="43"/>
                        </a:cubicBezTo>
                        <a:cubicBezTo>
                          <a:pt x="304" y="35"/>
                          <a:pt x="298" y="24"/>
                          <a:pt x="288" y="19"/>
                        </a:cubicBezTo>
                        <a:cubicBezTo>
                          <a:pt x="273" y="11"/>
                          <a:pt x="240" y="3"/>
                          <a:pt x="240" y="3"/>
                        </a:cubicBezTo>
                        <a:cubicBezTo>
                          <a:pt x="163" y="18"/>
                          <a:pt x="231" y="0"/>
                          <a:pt x="176" y="27"/>
                        </a:cubicBezTo>
                        <a:cubicBezTo>
                          <a:pt x="143" y="43"/>
                          <a:pt x="99" y="46"/>
                          <a:pt x="64" y="51"/>
                        </a:cubicBezTo>
                        <a:cubicBezTo>
                          <a:pt x="34" y="61"/>
                          <a:pt x="27" y="81"/>
                          <a:pt x="0" y="99"/>
                        </a:cubicBezTo>
                        <a:cubicBezTo>
                          <a:pt x="10" y="149"/>
                          <a:pt x="16" y="151"/>
                          <a:pt x="64" y="163"/>
                        </a:cubicBez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7" name="Freeform 6"/>
                  <p:cNvSpPr>
                    <a:spLocks/>
                  </p:cNvSpPr>
                  <p:nvPr/>
                </p:nvSpPr>
                <p:spPr bwMode="auto">
                  <a:xfrm flipH="1">
                    <a:off x="2339975" y="4221163"/>
                    <a:ext cx="227013" cy="287337"/>
                  </a:xfrm>
                  <a:custGeom>
                    <a:avLst/>
                    <a:gdLst>
                      <a:gd name="T0" fmla="*/ 0 w 148"/>
                      <a:gd name="T1" fmla="*/ 2147483647 h 103"/>
                      <a:gd name="T2" fmla="*/ 2147483647 w 148"/>
                      <a:gd name="T3" fmla="*/ 2147483647 h 103"/>
                      <a:gd name="T4" fmla="*/ 2147483647 w 148"/>
                      <a:gd name="T5" fmla="*/ 2147483647 h 103"/>
                      <a:gd name="T6" fmla="*/ 0 60000 65536"/>
                      <a:gd name="T7" fmla="*/ 0 60000 65536"/>
                      <a:gd name="T8" fmla="*/ 0 60000 65536"/>
                      <a:gd name="T9" fmla="*/ 0 w 148"/>
                      <a:gd name="T10" fmla="*/ 0 h 103"/>
                      <a:gd name="T11" fmla="*/ 148 w 148"/>
                      <a:gd name="T12" fmla="*/ 103 h 10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48" h="103">
                        <a:moveTo>
                          <a:pt x="0" y="12"/>
                        </a:moveTo>
                        <a:cubicBezTo>
                          <a:pt x="37" y="6"/>
                          <a:pt x="75" y="0"/>
                          <a:pt x="100" y="15"/>
                        </a:cubicBezTo>
                        <a:cubicBezTo>
                          <a:pt x="125" y="30"/>
                          <a:pt x="142" y="88"/>
                          <a:pt x="148" y="103"/>
                        </a:cubicBezTo>
                      </a:path>
                    </a:pathLst>
                  </a:cu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38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2484438" y="4437063"/>
                    <a:ext cx="142875" cy="36036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ja-JP" altLang="en-US"/>
                  </a:p>
                </p:txBody>
              </p:sp>
              <p:sp>
                <p:nvSpPr>
                  <p:cNvPr id="39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2555875" y="4508500"/>
                    <a:ext cx="71438" cy="2159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ja-JP" altLang="en-US"/>
                  </a:p>
                </p:txBody>
              </p:sp>
            </p:grpSp>
            <p:sp>
              <p:nvSpPr>
                <p:cNvPr id="34" name="円/楕円 4"/>
                <p:cNvSpPr/>
                <p:nvPr/>
              </p:nvSpPr>
              <p:spPr>
                <a:xfrm>
                  <a:off x="3920294" y="3194687"/>
                  <a:ext cx="70859" cy="7245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32" name="円弧 31"/>
              <p:cNvSpPr/>
              <p:nvPr/>
            </p:nvSpPr>
            <p:spPr>
              <a:xfrm rot="11160953">
                <a:off x="2705779" y="4890030"/>
                <a:ext cx="432419" cy="145186"/>
              </a:xfrm>
              <a:prstGeom prst="arc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</p:grpSp>
        <p:grpSp>
          <p:nvGrpSpPr>
            <p:cNvPr id="40" name="グループ化 33"/>
            <p:cNvGrpSpPr>
              <a:grpSpLocks/>
            </p:cNvGrpSpPr>
            <p:nvPr/>
          </p:nvGrpSpPr>
          <p:grpSpPr bwMode="auto">
            <a:xfrm>
              <a:off x="8244408" y="4869160"/>
              <a:ext cx="576064" cy="648072"/>
              <a:chOff x="7523163" y="1144571"/>
              <a:chExt cx="1225550" cy="2376487"/>
            </a:xfrm>
          </p:grpSpPr>
          <p:sp>
            <p:nvSpPr>
              <p:cNvPr id="41" name="Oval 27"/>
              <p:cNvSpPr>
                <a:spLocks noChangeArrowheads="1"/>
              </p:cNvSpPr>
              <p:nvPr/>
            </p:nvSpPr>
            <p:spPr bwMode="auto">
              <a:xfrm>
                <a:off x="7667625" y="1144571"/>
                <a:ext cx="1081088" cy="2376487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42" name="Oval 28"/>
              <p:cNvSpPr>
                <a:spLocks noChangeArrowheads="1"/>
              </p:cNvSpPr>
              <p:nvPr/>
            </p:nvSpPr>
            <p:spPr bwMode="auto">
              <a:xfrm>
                <a:off x="7739063" y="1935146"/>
                <a:ext cx="360362" cy="2905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43" name="Oval 29"/>
              <p:cNvSpPr>
                <a:spLocks noChangeArrowheads="1"/>
              </p:cNvSpPr>
              <p:nvPr/>
            </p:nvSpPr>
            <p:spPr bwMode="auto">
              <a:xfrm>
                <a:off x="7812088" y="2008171"/>
                <a:ext cx="71437" cy="14446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44" name="Oval 30"/>
              <p:cNvSpPr>
                <a:spLocks noChangeArrowheads="1"/>
              </p:cNvSpPr>
              <p:nvPr/>
            </p:nvSpPr>
            <p:spPr bwMode="auto">
              <a:xfrm>
                <a:off x="7523163" y="2511408"/>
                <a:ext cx="215900" cy="215900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45" name="Line 31"/>
              <p:cNvSpPr>
                <a:spLocks noChangeShapeType="1"/>
              </p:cNvSpPr>
              <p:nvPr/>
            </p:nvSpPr>
            <p:spPr bwMode="auto">
              <a:xfrm>
                <a:off x="7812088" y="3160696"/>
                <a:ext cx="431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6" name="Oval 33"/>
              <p:cNvSpPr>
                <a:spLocks noChangeArrowheads="1"/>
              </p:cNvSpPr>
              <p:nvPr/>
            </p:nvSpPr>
            <p:spPr bwMode="auto">
              <a:xfrm>
                <a:off x="7667625" y="1863708"/>
                <a:ext cx="504825" cy="504825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47" name="Line 34"/>
              <p:cNvSpPr>
                <a:spLocks noChangeShapeType="1"/>
              </p:cNvSpPr>
              <p:nvPr/>
            </p:nvSpPr>
            <p:spPr bwMode="auto">
              <a:xfrm>
                <a:off x="8170863" y="2079608"/>
                <a:ext cx="3603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grpSp>
        <p:nvGrpSpPr>
          <p:cNvPr id="54" name="グループ化 53"/>
          <p:cNvGrpSpPr/>
          <p:nvPr/>
        </p:nvGrpSpPr>
        <p:grpSpPr>
          <a:xfrm>
            <a:off x="7202226" y="4732650"/>
            <a:ext cx="728337" cy="777077"/>
            <a:chOff x="7202226" y="4732650"/>
            <a:chExt cx="728337" cy="777077"/>
          </a:xfrm>
        </p:grpSpPr>
        <p:sp>
          <p:nvSpPr>
            <p:cNvPr id="55" name="円弧 54"/>
            <p:cNvSpPr/>
            <p:nvPr/>
          </p:nvSpPr>
          <p:spPr>
            <a:xfrm rot="3366661">
              <a:off x="7130218" y="4998730"/>
              <a:ext cx="504056" cy="360040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弧 55"/>
            <p:cNvSpPr/>
            <p:nvPr/>
          </p:nvSpPr>
          <p:spPr>
            <a:xfrm rot="3580306">
              <a:off x="7197523" y="4894757"/>
              <a:ext cx="651481" cy="450659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円弧 56"/>
            <p:cNvSpPr/>
            <p:nvPr/>
          </p:nvSpPr>
          <p:spPr>
            <a:xfrm rot="3366661">
              <a:off x="7281045" y="4860209"/>
              <a:ext cx="777077" cy="521959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nimBg="1"/>
      <p:bldP spid="63492" grpId="0"/>
      <p:bldP spid="72709" grpId="0" animBg="1"/>
      <p:bldP spid="7" grpId="0" animBg="1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924800" cy="534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テキスト ボックス 1"/>
          <p:cNvSpPr txBox="1">
            <a:spLocks noChangeArrowheads="1"/>
          </p:cNvSpPr>
          <p:nvPr/>
        </p:nvSpPr>
        <p:spPr bwMode="auto">
          <a:xfrm>
            <a:off x="251520" y="188913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ja-JP" altLang="en-US" sz="3600" dirty="0"/>
              <a:t>先生のお話例</a:t>
            </a:r>
          </a:p>
        </p:txBody>
      </p:sp>
      <p:sp>
        <p:nvSpPr>
          <p:cNvPr id="4" name="テキスト ボックス 2"/>
          <p:cNvSpPr txBox="1">
            <a:spLocks noChangeArrowheads="1"/>
          </p:cNvSpPr>
          <p:nvPr/>
        </p:nvSpPr>
        <p:spPr bwMode="auto">
          <a:xfrm>
            <a:off x="3200400" y="203200"/>
            <a:ext cx="5821363" cy="7080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ja-JP" altLang="en-US" sz="4000"/>
              <a:t>プリントを売りに行ったこと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66738"/>
            <a:ext cx="7620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566738"/>
            <a:ext cx="737235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3" y="552450"/>
            <a:ext cx="761047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463" y="485775"/>
            <a:ext cx="783907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213" y="566738"/>
            <a:ext cx="726757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8" y="571500"/>
            <a:ext cx="78200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5" y="509588"/>
            <a:ext cx="721995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79512" y="104932"/>
            <a:ext cx="8712968" cy="144655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　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プレゼンテーションで今まで</a:t>
            </a:r>
            <a:endParaRPr lang="en-US" altLang="ja-JP" sz="4000" kern="0" dirty="0"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4000" kern="0" dirty="0">
                <a:ea typeface="ＭＳ Ｐゴシック" panose="020B0600070205080204" pitchFamily="50" charset="-128"/>
              </a:rPr>
              <a:t>　　　　　　　　</a:t>
            </a:r>
            <a:r>
              <a:rPr lang="ja-JP" altLang="en-US" sz="4000" kern="0" dirty="0" err="1">
                <a:ea typeface="ＭＳ Ｐゴシック" panose="020B0600070205080204" pitchFamily="50" charset="-128"/>
              </a:rPr>
              <a:t>使われ来た</a:t>
            </a:r>
            <a:r>
              <a:rPr lang="ja-JP" altLang="en-US" sz="4000" kern="0" dirty="0">
                <a:ea typeface="ＭＳ Ｐゴシック" panose="020B0600070205080204" pitchFamily="50" charset="-128"/>
              </a:rPr>
              <a:t>視覚資料技術</a:t>
            </a:r>
            <a:endParaRPr lang="en-US" altLang="ja-JP" sz="3600" kern="0" dirty="0">
              <a:ea typeface="ＭＳ Ｐゴシック" panose="020B0600070205080204" pitchFamily="50" charset="-128"/>
            </a:endParaRPr>
          </a:p>
        </p:txBody>
      </p:sp>
      <p:sp>
        <p:nvSpPr>
          <p:cNvPr id="7173" name="テキスト ボックス 4"/>
          <p:cNvSpPr txBox="1">
            <a:spLocks noChangeArrowheads="1"/>
          </p:cNvSpPr>
          <p:nvPr/>
        </p:nvSpPr>
        <p:spPr bwMode="auto">
          <a:xfrm>
            <a:off x="323850" y="1595438"/>
            <a:ext cx="8461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>
                <a:solidFill>
                  <a:srgbClr val="C00000"/>
                </a:solidFill>
              </a:rPr>
              <a:t>●</a:t>
            </a:r>
            <a:r>
              <a:rPr lang="ja-JP" altLang="en-US" sz="3600"/>
              <a:t>パンフレット・配布資料</a:t>
            </a:r>
          </a:p>
        </p:txBody>
      </p:sp>
      <p:sp>
        <p:nvSpPr>
          <p:cNvPr id="7174" name="テキスト ボックス 5"/>
          <p:cNvSpPr txBox="1">
            <a:spLocks noChangeArrowheads="1"/>
          </p:cNvSpPr>
          <p:nvPr/>
        </p:nvSpPr>
        <p:spPr bwMode="auto">
          <a:xfrm>
            <a:off x="323850" y="2316163"/>
            <a:ext cx="8461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>
                <a:solidFill>
                  <a:srgbClr val="C00000"/>
                </a:solidFill>
              </a:rPr>
              <a:t>●</a:t>
            </a:r>
            <a:r>
              <a:rPr lang="ja-JP" altLang="en-US" sz="3600"/>
              <a:t>黒板・ホワイトボード</a:t>
            </a:r>
          </a:p>
        </p:txBody>
      </p:sp>
      <p:sp>
        <p:nvSpPr>
          <p:cNvPr id="7175" name="テキスト ボックス 6"/>
          <p:cNvSpPr txBox="1">
            <a:spLocks noChangeArrowheads="1"/>
          </p:cNvSpPr>
          <p:nvPr/>
        </p:nvSpPr>
        <p:spPr bwMode="auto">
          <a:xfrm>
            <a:off x="323850" y="3035300"/>
            <a:ext cx="8461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>
                <a:solidFill>
                  <a:srgbClr val="C00000"/>
                </a:solidFill>
              </a:rPr>
              <a:t>●</a:t>
            </a:r>
            <a:r>
              <a:rPr lang="ja-JP" altLang="en-US" sz="3600"/>
              <a:t>フリップ（図や表を示す大型カード）</a:t>
            </a:r>
          </a:p>
        </p:txBody>
      </p:sp>
      <p:sp>
        <p:nvSpPr>
          <p:cNvPr id="7176" name="テキスト ボックス 7"/>
          <p:cNvSpPr txBox="1">
            <a:spLocks noChangeArrowheads="1"/>
          </p:cNvSpPr>
          <p:nvPr/>
        </p:nvSpPr>
        <p:spPr bwMode="auto">
          <a:xfrm>
            <a:off x="323850" y="3756025"/>
            <a:ext cx="8461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>
                <a:solidFill>
                  <a:srgbClr val="C00000"/>
                </a:solidFill>
              </a:rPr>
              <a:t>●</a:t>
            </a:r>
            <a:r>
              <a:rPr lang="ja-JP" altLang="en-US" sz="3600"/>
              <a:t>ポスター</a:t>
            </a:r>
          </a:p>
        </p:txBody>
      </p:sp>
      <p:sp>
        <p:nvSpPr>
          <p:cNvPr id="7177" name="テキスト ボックス 8"/>
          <p:cNvSpPr txBox="1">
            <a:spLocks noChangeArrowheads="1"/>
          </p:cNvSpPr>
          <p:nvPr/>
        </p:nvSpPr>
        <p:spPr bwMode="auto">
          <a:xfrm>
            <a:off x="323850" y="5268913"/>
            <a:ext cx="8461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>
                <a:solidFill>
                  <a:srgbClr val="C00000"/>
                </a:solidFill>
              </a:rPr>
              <a:t>●</a:t>
            </a:r>
            <a:r>
              <a:rPr lang="ja-JP" altLang="en-US" sz="3600"/>
              <a:t>スライド映写機</a:t>
            </a:r>
          </a:p>
        </p:txBody>
      </p:sp>
      <p:sp>
        <p:nvSpPr>
          <p:cNvPr id="7178" name="テキスト ボックス 9"/>
          <p:cNvSpPr txBox="1">
            <a:spLocks noChangeArrowheads="1"/>
          </p:cNvSpPr>
          <p:nvPr/>
        </p:nvSpPr>
        <p:spPr bwMode="auto">
          <a:xfrm>
            <a:off x="323850" y="4548188"/>
            <a:ext cx="8461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>
                <a:solidFill>
                  <a:srgbClr val="C00000"/>
                </a:solidFill>
              </a:rPr>
              <a:t>●</a:t>
            </a:r>
            <a:r>
              <a:rPr lang="en-US" altLang="ja-JP" sz="3600"/>
              <a:t>OHP</a:t>
            </a:r>
            <a:r>
              <a:rPr lang="ja-JP" altLang="en-US" sz="3600"/>
              <a:t>（オーバーヘッドプロジェクター）</a:t>
            </a:r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1331640" y="6021288"/>
            <a:ext cx="7200800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600" dirty="0"/>
              <a:t>パワーポイントはこれらをすべて補う</a:t>
            </a:r>
          </a:p>
        </p:txBody>
      </p:sp>
      <p:sp>
        <p:nvSpPr>
          <p:cNvPr id="12" name="曲折矢印 11"/>
          <p:cNvSpPr/>
          <p:nvPr/>
        </p:nvSpPr>
        <p:spPr>
          <a:xfrm rot="10800000" flipH="1">
            <a:off x="755650" y="5876925"/>
            <a:ext cx="647700" cy="647700"/>
          </a:xfrm>
          <a:prstGeom prst="bentArrow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50825" y="1603375"/>
            <a:ext cx="8642350" cy="42878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/>
      <p:bldP spid="7175" grpId="0"/>
      <p:bldP spid="7176" grpId="0"/>
      <p:bldP spid="7177" grpId="0"/>
      <p:bldP spid="7178" grpId="0"/>
      <p:bldP spid="11" grpId="0" animBg="1"/>
      <p:bldP spid="12" grpId="0" animBg="1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485775"/>
            <a:ext cx="78105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90538"/>
            <a:ext cx="785812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461963"/>
            <a:ext cx="774382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490538"/>
            <a:ext cx="76581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3" y="490538"/>
            <a:ext cx="761047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" y="533400"/>
            <a:ext cx="78295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90538"/>
            <a:ext cx="74676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888" y="433388"/>
            <a:ext cx="713422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テキスト ボックス 5"/>
          <p:cNvSpPr txBox="1">
            <a:spLocks noChangeArrowheads="1"/>
          </p:cNvSpPr>
          <p:nvPr/>
        </p:nvSpPr>
        <p:spPr bwMode="auto">
          <a:xfrm>
            <a:off x="1187450" y="260350"/>
            <a:ext cx="6697663" cy="7080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r>
              <a:rPr lang="ja-JP" altLang="en-US" sz="4000"/>
              <a:t>　「お話」を、どのように選ぶか</a:t>
            </a:r>
          </a:p>
        </p:txBody>
      </p:sp>
      <p:sp>
        <p:nvSpPr>
          <p:cNvPr id="70659" name="テキスト ボックス 5"/>
          <p:cNvSpPr txBox="1">
            <a:spLocks noChangeArrowheads="1"/>
          </p:cNvSpPr>
          <p:nvPr/>
        </p:nvSpPr>
        <p:spPr bwMode="auto">
          <a:xfrm>
            <a:off x="250825" y="1052513"/>
            <a:ext cx="8497888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4000" dirty="0" smtClean="0">
                <a:solidFill>
                  <a:srgbClr val="0070C0"/>
                </a:solidFill>
              </a:rPr>
              <a:t>★</a:t>
            </a:r>
            <a:r>
              <a:rPr lang="ja-JP" altLang="en-US" sz="4000" dirty="0" smtClean="0"/>
              <a:t>来室ペースが早い子</a:t>
            </a:r>
            <a:r>
              <a:rPr lang="ja-JP" altLang="en-US" sz="4000" dirty="0"/>
              <a:t>には・・</a:t>
            </a:r>
          </a:p>
        </p:txBody>
      </p:sp>
      <p:sp>
        <p:nvSpPr>
          <p:cNvPr id="68612" name="テキスト ボックス 5"/>
          <p:cNvSpPr txBox="1">
            <a:spLocks noChangeArrowheads="1"/>
          </p:cNvSpPr>
          <p:nvPr/>
        </p:nvSpPr>
        <p:spPr bwMode="auto">
          <a:xfrm>
            <a:off x="395536" y="1772816"/>
            <a:ext cx="8351837" cy="175432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600" dirty="0"/>
              <a:t>最新のもの</a:t>
            </a:r>
            <a:r>
              <a:rPr lang="ja-JP" altLang="en-US" sz="3600" dirty="0" smtClean="0"/>
              <a:t>。お話のネタが、すぐ足りなくなるので、日々、どこかに出かけたり、</a:t>
            </a:r>
            <a:endParaRPr lang="en-US" altLang="ja-JP" sz="3600" dirty="0" smtClean="0"/>
          </a:p>
          <a:p>
            <a:pPr>
              <a:defRPr/>
            </a:pPr>
            <a:r>
              <a:rPr lang="ja-JP" altLang="en-US" sz="3600" dirty="0" smtClean="0"/>
              <a:t>何かしたり</a:t>
            </a:r>
            <a:r>
              <a:rPr lang="ja-JP" altLang="en-US" sz="3600" dirty="0"/>
              <a:t>している</a:t>
            </a:r>
          </a:p>
        </p:txBody>
      </p:sp>
      <p:sp>
        <p:nvSpPr>
          <p:cNvPr id="70663" name="テキスト ボックス 5"/>
          <p:cNvSpPr txBox="1">
            <a:spLocks noChangeArrowheads="1"/>
          </p:cNvSpPr>
          <p:nvPr/>
        </p:nvSpPr>
        <p:spPr bwMode="auto">
          <a:xfrm>
            <a:off x="250825" y="3789363"/>
            <a:ext cx="8496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4000" dirty="0">
                <a:solidFill>
                  <a:srgbClr val="0070C0"/>
                </a:solidFill>
              </a:rPr>
              <a:t>★</a:t>
            </a:r>
            <a:r>
              <a:rPr lang="ja-JP" altLang="en-US" sz="4000" dirty="0"/>
              <a:t>話のストックがある子には・・</a:t>
            </a:r>
          </a:p>
        </p:txBody>
      </p:sp>
      <p:sp>
        <p:nvSpPr>
          <p:cNvPr id="68614" name="テキスト ボックス 5"/>
          <p:cNvSpPr txBox="1">
            <a:spLocks noChangeArrowheads="1"/>
          </p:cNvSpPr>
          <p:nvPr/>
        </p:nvSpPr>
        <p:spPr bwMode="auto">
          <a:xfrm>
            <a:off x="395536" y="4509120"/>
            <a:ext cx="8351391" cy="1200329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600" dirty="0"/>
              <a:t>その子が生活経験のあるもの、</a:t>
            </a:r>
            <a:endParaRPr lang="en-US" altLang="ja-JP" sz="3600" dirty="0"/>
          </a:p>
          <a:p>
            <a:pPr>
              <a:defRPr/>
            </a:pPr>
            <a:r>
              <a:rPr lang="ja-JP" altLang="en-US" sz="3600" dirty="0"/>
              <a:t>　　　</a:t>
            </a:r>
            <a:r>
              <a:rPr lang="ja-JP" altLang="en-US" sz="3600" dirty="0" smtClean="0"/>
              <a:t>　興味</a:t>
            </a:r>
            <a:r>
              <a:rPr lang="ja-JP" altLang="en-US" sz="3600" dirty="0"/>
              <a:t>がありそうなものを選んで話す</a:t>
            </a:r>
          </a:p>
        </p:txBody>
      </p:sp>
      <p:sp>
        <p:nvSpPr>
          <p:cNvPr id="2" name="テキスト ボックス 5"/>
          <p:cNvSpPr txBox="1">
            <a:spLocks noChangeArrowheads="1"/>
          </p:cNvSpPr>
          <p:nvPr/>
        </p:nvSpPr>
        <p:spPr bwMode="auto">
          <a:xfrm>
            <a:off x="4355976" y="3140968"/>
            <a:ext cx="2448272" cy="523220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2800" dirty="0"/>
              <a:t>伝達前提経験</a:t>
            </a:r>
          </a:p>
        </p:txBody>
      </p:sp>
      <p:sp>
        <p:nvSpPr>
          <p:cNvPr id="18" name="四角形吹き出し 17"/>
          <p:cNvSpPr/>
          <p:nvPr/>
        </p:nvSpPr>
        <p:spPr>
          <a:xfrm>
            <a:off x="7740650" y="2997200"/>
            <a:ext cx="1079500" cy="792163"/>
          </a:xfrm>
          <a:prstGeom prst="wedgeRectCallout">
            <a:avLst>
              <a:gd name="adj1" fmla="val -61080"/>
              <a:gd name="adj2" fmla="val 15188"/>
            </a:avLst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b="1" dirty="0">
                <a:solidFill>
                  <a:schemeClr val="accent4"/>
                </a:solidFill>
              </a:rPr>
              <a:t>どっか行かなきゃ</a:t>
            </a:r>
          </a:p>
        </p:txBody>
      </p:sp>
      <p:grpSp>
        <p:nvGrpSpPr>
          <p:cNvPr id="70671" name="グループ化 19"/>
          <p:cNvGrpSpPr>
            <a:grpSpLocks/>
          </p:cNvGrpSpPr>
          <p:nvPr/>
        </p:nvGrpSpPr>
        <p:grpSpPr bwMode="auto">
          <a:xfrm>
            <a:off x="6948488" y="3068638"/>
            <a:ext cx="625475" cy="782637"/>
            <a:chOff x="6924219" y="3466148"/>
            <a:chExt cx="625304" cy="782342"/>
          </a:xfrm>
        </p:grpSpPr>
        <p:grpSp>
          <p:nvGrpSpPr>
            <p:cNvPr id="70682" name="グループ化 33"/>
            <p:cNvGrpSpPr>
              <a:grpSpLocks/>
            </p:cNvGrpSpPr>
            <p:nvPr/>
          </p:nvGrpSpPr>
          <p:grpSpPr bwMode="auto">
            <a:xfrm>
              <a:off x="6924219" y="3466148"/>
              <a:ext cx="625304" cy="782342"/>
              <a:chOff x="7523163" y="1144571"/>
              <a:chExt cx="1225550" cy="2376487"/>
            </a:xfrm>
          </p:grpSpPr>
          <p:sp>
            <p:nvSpPr>
              <p:cNvPr id="70684" name="Oval 27"/>
              <p:cNvSpPr>
                <a:spLocks noChangeArrowheads="1"/>
              </p:cNvSpPr>
              <p:nvPr/>
            </p:nvSpPr>
            <p:spPr bwMode="auto">
              <a:xfrm>
                <a:off x="7667625" y="1144571"/>
                <a:ext cx="1081088" cy="2376487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70685" name="Oval 28"/>
              <p:cNvSpPr>
                <a:spLocks noChangeArrowheads="1"/>
              </p:cNvSpPr>
              <p:nvPr/>
            </p:nvSpPr>
            <p:spPr bwMode="auto">
              <a:xfrm>
                <a:off x="7739063" y="1935146"/>
                <a:ext cx="360362" cy="2905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70686" name="Oval 29"/>
              <p:cNvSpPr>
                <a:spLocks noChangeArrowheads="1"/>
              </p:cNvSpPr>
              <p:nvPr/>
            </p:nvSpPr>
            <p:spPr bwMode="auto">
              <a:xfrm>
                <a:off x="7812088" y="2008171"/>
                <a:ext cx="71437" cy="14446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70687" name="Oval 30"/>
              <p:cNvSpPr>
                <a:spLocks noChangeArrowheads="1"/>
              </p:cNvSpPr>
              <p:nvPr/>
            </p:nvSpPr>
            <p:spPr bwMode="auto">
              <a:xfrm>
                <a:off x="7523163" y="2511408"/>
                <a:ext cx="215900" cy="215900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70688" name="Line 31"/>
              <p:cNvSpPr>
                <a:spLocks noChangeShapeType="1"/>
              </p:cNvSpPr>
              <p:nvPr/>
            </p:nvSpPr>
            <p:spPr bwMode="auto">
              <a:xfrm>
                <a:off x="7812088" y="3160696"/>
                <a:ext cx="431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689" name="Oval 33"/>
              <p:cNvSpPr>
                <a:spLocks noChangeArrowheads="1"/>
              </p:cNvSpPr>
              <p:nvPr/>
            </p:nvSpPr>
            <p:spPr bwMode="auto">
              <a:xfrm>
                <a:off x="7667625" y="1863708"/>
                <a:ext cx="504825" cy="504825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70690" name="Line 34"/>
              <p:cNvSpPr>
                <a:spLocks noChangeShapeType="1"/>
              </p:cNvSpPr>
              <p:nvPr/>
            </p:nvSpPr>
            <p:spPr bwMode="auto">
              <a:xfrm>
                <a:off x="8170863" y="2079608"/>
                <a:ext cx="3603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9" name="フリーフォーム 18"/>
            <p:cNvSpPr/>
            <p:nvPr/>
          </p:nvSpPr>
          <p:spPr>
            <a:xfrm>
              <a:off x="7400339" y="3642294"/>
              <a:ext cx="87288" cy="88866"/>
            </a:xfrm>
            <a:custGeom>
              <a:avLst/>
              <a:gdLst>
                <a:gd name="connsiteX0" fmla="*/ 4905 w 87695"/>
                <a:gd name="connsiteY0" fmla="*/ 0 h 87821"/>
                <a:gd name="connsiteX1" fmla="*/ 19895 w 87695"/>
                <a:gd name="connsiteY1" fmla="*/ 74951 h 87821"/>
                <a:gd name="connsiteX2" fmla="*/ 79856 w 87695"/>
                <a:gd name="connsiteY2" fmla="*/ 59960 h 87821"/>
                <a:gd name="connsiteX3" fmla="*/ 49875 w 87695"/>
                <a:gd name="connsiteY3" fmla="*/ 29980 h 87821"/>
                <a:gd name="connsiteX4" fmla="*/ 4905 w 87695"/>
                <a:gd name="connsiteY4" fmla="*/ 0 h 87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95" h="87821">
                  <a:moveTo>
                    <a:pt x="4905" y="0"/>
                  </a:moveTo>
                  <a:cubicBezTo>
                    <a:pt x="9902" y="24984"/>
                    <a:pt x="0" y="59035"/>
                    <a:pt x="19895" y="74951"/>
                  </a:cubicBezTo>
                  <a:cubicBezTo>
                    <a:pt x="35983" y="87821"/>
                    <a:pt x="68428" y="77102"/>
                    <a:pt x="79856" y="59960"/>
                  </a:cubicBezTo>
                  <a:cubicBezTo>
                    <a:pt x="87695" y="48201"/>
                    <a:pt x="59869" y="39973"/>
                    <a:pt x="49875" y="29980"/>
                  </a:cubicBezTo>
                  <a:lnTo>
                    <a:pt x="490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70672" name="グループ化 33"/>
          <p:cNvGrpSpPr>
            <a:grpSpLocks/>
          </p:cNvGrpSpPr>
          <p:nvPr/>
        </p:nvGrpSpPr>
        <p:grpSpPr bwMode="auto">
          <a:xfrm>
            <a:off x="5076825" y="5805488"/>
            <a:ext cx="614363" cy="785812"/>
            <a:chOff x="7523163" y="1144571"/>
            <a:chExt cx="1225550" cy="2376487"/>
          </a:xfrm>
        </p:grpSpPr>
        <p:sp>
          <p:nvSpPr>
            <p:cNvPr id="70675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70676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70677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70678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70679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680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70681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9" name="四角形吹き出し 28"/>
          <p:cNvSpPr/>
          <p:nvPr/>
        </p:nvSpPr>
        <p:spPr>
          <a:xfrm>
            <a:off x="5867400" y="5805488"/>
            <a:ext cx="2233613" cy="647700"/>
          </a:xfrm>
          <a:prstGeom prst="wedgeRectCallout">
            <a:avLst>
              <a:gd name="adj1" fmla="val -45067"/>
              <a:gd name="adj2" fmla="val 11718"/>
            </a:avLst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b="1" dirty="0">
                <a:solidFill>
                  <a:schemeClr val="accent4"/>
                </a:solidFill>
              </a:rPr>
              <a:t>ひろこちゃんは</a:t>
            </a:r>
            <a:endParaRPr lang="en-US" altLang="ja-JP" b="1" dirty="0">
              <a:solidFill>
                <a:schemeClr val="accent4"/>
              </a:solidFill>
            </a:endParaRPr>
          </a:p>
          <a:p>
            <a:pPr>
              <a:defRPr/>
            </a:pPr>
            <a:r>
              <a:rPr lang="ja-JP" altLang="en-US" b="1" dirty="0">
                <a:solidFill>
                  <a:schemeClr val="accent4"/>
                </a:solidFill>
              </a:rPr>
              <a:t>電車が好きだからな</a:t>
            </a:r>
          </a:p>
        </p:txBody>
      </p:sp>
      <p:sp>
        <p:nvSpPr>
          <p:cNvPr id="30" name="テキスト ボックス 5"/>
          <p:cNvSpPr txBox="1">
            <a:spLocks noChangeArrowheads="1"/>
          </p:cNvSpPr>
          <p:nvPr/>
        </p:nvSpPr>
        <p:spPr bwMode="auto">
          <a:xfrm>
            <a:off x="467544" y="5661248"/>
            <a:ext cx="3096344" cy="954107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solidFill>
                  <a:srgbClr val="FFC000"/>
                </a:solidFill>
              </a:rPr>
              <a:t>＊</a:t>
            </a:r>
            <a:r>
              <a:rPr lang="ja-JP" altLang="en-US" sz="2800" dirty="0" smtClean="0"/>
              <a:t>子どもが選ぶ</a:t>
            </a:r>
            <a:endParaRPr lang="en-US" altLang="ja-JP" sz="2800" dirty="0" smtClean="0"/>
          </a:p>
          <a:p>
            <a:r>
              <a:rPr lang="ja-JP" altLang="en-US" sz="2800" dirty="0" smtClean="0"/>
              <a:t>　　　　　場合もあり</a:t>
            </a:r>
            <a:endParaRPr lang="ja-JP" altLang="en-US" sz="2800" dirty="0"/>
          </a:p>
        </p:txBody>
      </p:sp>
      <p:grpSp>
        <p:nvGrpSpPr>
          <p:cNvPr id="44" name="グループ化 43"/>
          <p:cNvGrpSpPr/>
          <p:nvPr/>
        </p:nvGrpSpPr>
        <p:grpSpPr>
          <a:xfrm>
            <a:off x="4067944" y="6021288"/>
            <a:ext cx="611604" cy="550314"/>
            <a:chOff x="3904346" y="5973118"/>
            <a:chExt cx="611604" cy="550314"/>
          </a:xfrm>
        </p:grpSpPr>
        <p:grpSp>
          <p:nvGrpSpPr>
            <p:cNvPr id="31" name="グループ化 40"/>
            <p:cNvGrpSpPr>
              <a:grpSpLocks/>
            </p:cNvGrpSpPr>
            <p:nvPr/>
          </p:nvGrpSpPr>
          <p:grpSpPr bwMode="auto">
            <a:xfrm flipH="1">
              <a:off x="3904346" y="5973118"/>
              <a:ext cx="611604" cy="550314"/>
              <a:chOff x="7785900" y="803453"/>
              <a:chExt cx="1014251" cy="1083337"/>
            </a:xfrm>
          </p:grpSpPr>
          <p:grpSp>
            <p:nvGrpSpPr>
              <p:cNvPr id="32" name="グループ化 34"/>
              <p:cNvGrpSpPr>
                <a:grpSpLocks/>
              </p:cNvGrpSpPr>
              <p:nvPr/>
            </p:nvGrpSpPr>
            <p:grpSpPr bwMode="auto">
              <a:xfrm rot="-453180">
                <a:off x="7785900" y="803453"/>
                <a:ext cx="1014251" cy="1083337"/>
                <a:chOff x="7402087" y="1093967"/>
                <a:chExt cx="854174" cy="891781"/>
              </a:xfrm>
            </p:grpSpPr>
            <p:sp>
              <p:nvSpPr>
                <p:cNvPr id="35" name="円/楕円 34"/>
                <p:cNvSpPr/>
                <p:nvPr/>
              </p:nvSpPr>
              <p:spPr>
                <a:xfrm flipH="1">
                  <a:off x="7402087" y="1121017"/>
                  <a:ext cx="761353" cy="864731"/>
                </a:xfrm>
                <a:prstGeom prst="ellipse">
                  <a:avLst/>
                </a:prstGeom>
                <a:solidFill>
                  <a:srgbClr val="FFFF9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36" name="円/楕円 35"/>
                <p:cNvSpPr/>
                <p:nvPr/>
              </p:nvSpPr>
              <p:spPr>
                <a:xfrm flipH="1">
                  <a:off x="7589829" y="1620877"/>
                  <a:ext cx="65220" cy="71679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38" name="フリーフォーム 37"/>
                <p:cNvSpPr/>
                <p:nvPr/>
              </p:nvSpPr>
              <p:spPr>
                <a:xfrm>
                  <a:off x="7421700" y="1093967"/>
                  <a:ext cx="834561" cy="817453"/>
                </a:xfrm>
                <a:custGeom>
                  <a:avLst/>
                  <a:gdLst>
                    <a:gd name="connsiteX0" fmla="*/ 63500 w 825500"/>
                    <a:gd name="connsiteY0" fmla="*/ 139700 h 818084"/>
                    <a:gd name="connsiteX1" fmla="*/ 165100 w 825500"/>
                    <a:gd name="connsiteY1" fmla="*/ 152400 h 818084"/>
                    <a:gd name="connsiteX2" fmla="*/ 203200 w 825500"/>
                    <a:gd name="connsiteY2" fmla="*/ 165100 h 818084"/>
                    <a:gd name="connsiteX3" fmla="*/ 292100 w 825500"/>
                    <a:gd name="connsiteY3" fmla="*/ 177800 h 818084"/>
                    <a:gd name="connsiteX4" fmla="*/ 368300 w 825500"/>
                    <a:gd name="connsiteY4" fmla="*/ 241300 h 818084"/>
                    <a:gd name="connsiteX5" fmla="*/ 469900 w 825500"/>
                    <a:gd name="connsiteY5" fmla="*/ 254000 h 818084"/>
                    <a:gd name="connsiteX6" fmla="*/ 495300 w 825500"/>
                    <a:gd name="connsiteY6" fmla="*/ 292100 h 818084"/>
                    <a:gd name="connsiteX7" fmla="*/ 558800 w 825500"/>
                    <a:gd name="connsiteY7" fmla="*/ 406400 h 818084"/>
                    <a:gd name="connsiteX8" fmla="*/ 596900 w 825500"/>
                    <a:gd name="connsiteY8" fmla="*/ 419100 h 818084"/>
                    <a:gd name="connsiteX9" fmla="*/ 622300 w 825500"/>
                    <a:gd name="connsiteY9" fmla="*/ 609600 h 818084"/>
                    <a:gd name="connsiteX10" fmla="*/ 635000 w 825500"/>
                    <a:gd name="connsiteY10" fmla="*/ 647700 h 818084"/>
                    <a:gd name="connsiteX11" fmla="*/ 596900 w 825500"/>
                    <a:gd name="connsiteY11" fmla="*/ 673100 h 818084"/>
                    <a:gd name="connsiteX12" fmla="*/ 596900 w 825500"/>
                    <a:gd name="connsiteY12" fmla="*/ 762000 h 818084"/>
                    <a:gd name="connsiteX13" fmla="*/ 622300 w 825500"/>
                    <a:gd name="connsiteY13" fmla="*/ 800100 h 818084"/>
                    <a:gd name="connsiteX14" fmla="*/ 660400 w 825500"/>
                    <a:gd name="connsiteY14" fmla="*/ 812800 h 818084"/>
                    <a:gd name="connsiteX15" fmla="*/ 800100 w 825500"/>
                    <a:gd name="connsiteY15" fmla="*/ 800100 h 818084"/>
                    <a:gd name="connsiteX16" fmla="*/ 812800 w 825500"/>
                    <a:gd name="connsiteY16" fmla="*/ 749300 h 818084"/>
                    <a:gd name="connsiteX17" fmla="*/ 825500 w 825500"/>
                    <a:gd name="connsiteY17" fmla="*/ 685800 h 818084"/>
                    <a:gd name="connsiteX18" fmla="*/ 812800 w 825500"/>
                    <a:gd name="connsiteY18" fmla="*/ 444500 h 818084"/>
                    <a:gd name="connsiteX19" fmla="*/ 800100 w 825500"/>
                    <a:gd name="connsiteY19" fmla="*/ 406400 h 818084"/>
                    <a:gd name="connsiteX20" fmla="*/ 787400 w 825500"/>
                    <a:gd name="connsiteY20" fmla="*/ 355600 h 818084"/>
                    <a:gd name="connsiteX21" fmla="*/ 749300 w 825500"/>
                    <a:gd name="connsiteY21" fmla="*/ 241300 h 818084"/>
                    <a:gd name="connsiteX22" fmla="*/ 736600 w 825500"/>
                    <a:gd name="connsiteY22" fmla="*/ 203200 h 818084"/>
                    <a:gd name="connsiteX23" fmla="*/ 685800 w 825500"/>
                    <a:gd name="connsiteY23" fmla="*/ 127000 h 818084"/>
                    <a:gd name="connsiteX24" fmla="*/ 660400 w 825500"/>
                    <a:gd name="connsiteY24" fmla="*/ 88900 h 818084"/>
                    <a:gd name="connsiteX25" fmla="*/ 622300 w 825500"/>
                    <a:gd name="connsiteY25" fmla="*/ 12700 h 818084"/>
                    <a:gd name="connsiteX26" fmla="*/ 584200 w 825500"/>
                    <a:gd name="connsiteY26" fmla="*/ 0 h 818084"/>
                    <a:gd name="connsiteX27" fmla="*/ 241300 w 825500"/>
                    <a:gd name="connsiteY27" fmla="*/ 12700 h 818084"/>
                    <a:gd name="connsiteX28" fmla="*/ 190500 w 825500"/>
                    <a:gd name="connsiteY28" fmla="*/ 25400 h 818084"/>
                    <a:gd name="connsiteX29" fmla="*/ 114300 w 825500"/>
                    <a:gd name="connsiteY29" fmla="*/ 50800 h 818084"/>
                    <a:gd name="connsiteX30" fmla="*/ 38100 w 825500"/>
                    <a:gd name="connsiteY30" fmla="*/ 165100 h 818084"/>
                    <a:gd name="connsiteX31" fmla="*/ 12700 w 825500"/>
                    <a:gd name="connsiteY31" fmla="*/ 203200 h 818084"/>
                    <a:gd name="connsiteX32" fmla="*/ 0 w 825500"/>
                    <a:gd name="connsiteY32" fmla="*/ 241300 h 818084"/>
                    <a:gd name="connsiteX33" fmla="*/ 38100 w 825500"/>
                    <a:gd name="connsiteY33" fmla="*/ 254000 h 818084"/>
                    <a:gd name="connsiteX34" fmla="*/ 76200 w 825500"/>
                    <a:gd name="connsiteY34" fmla="*/ 215900 h 818084"/>
                    <a:gd name="connsiteX35" fmla="*/ 165100 w 825500"/>
                    <a:gd name="connsiteY35" fmla="*/ 152400 h 818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825500" h="818084">
                      <a:moveTo>
                        <a:pt x="63500" y="139700"/>
                      </a:moveTo>
                      <a:cubicBezTo>
                        <a:pt x="97367" y="143933"/>
                        <a:pt x="131520" y="146295"/>
                        <a:pt x="165100" y="152400"/>
                      </a:cubicBezTo>
                      <a:cubicBezTo>
                        <a:pt x="178271" y="154795"/>
                        <a:pt x="190073" y="162475"/>
                        <a:pt x="203200" y="165100"/>
                      </a:cubicBezTo>
                      <a:cubicBezTo>
                        <a:pt x="232553" y="170971"/>
                        <a:pt x="262467" y="173567"/>
                        <a:pt x="292100" y="177800"/>
                      </a:cubicBezTo>
                      <a:cubicBezTo>
                        <a:pt x="307184" y="192884"/>
                        <a:pt x="343988" y="234669"/>
                        <a:pt x="368300" y="241300"/>
                      </a:cubicBezTo>
                      <a:cubicBezTo>
                        <a:pt x="401228" y="250280"/>
                        <a:pt x="436033" y="249767"/>
                        <a:pt x="469900" y="254000"/>
                      </a:cubicBezTo>
                      <a:cubicBezTo>
                        <a:pt x="478367" y="266700"/>
                        <a:pt x="488474" y="278448"/>
                        <a:pt x="495300" y="292100"/>
                      </a:cubicBezTo>
                      <a:cubicBezTo>
                        <a:pt x="513192" y="327884"/>
                        <a:pt x="510748" y="390383"/>
                        <a:pt x="558800" y="406400"/>
                      </a:cubicBezTo>
                      <a:lnTo>
                        <a:pt x="596900" y="419100"/>
                      </a:lnTo>
                      <a:cubicBezTo>
                        <a:pt x="629347" y="516442"/>
                        <a:pt x="594677" y="402424"/>
                        <a:pt x="622300" y="609600"/>
                      </a:cubicBezTo>
                      <a:cubicBezTo>
                        <a:pt x="624069" y="622870"/>
                        <a:pt x="630767" y="635000"/>
                        <a:pt x="635000" y="647700"/>
                      </a:cubicBezTo>
                      <a:cubicBezTo>
                        <a:pt x="622300" y="656167"/>
                        <a:pt x="606435" y="661181"/>
                        <a:pt x="596900" y="673100"/>
                      </a:cubicBezTo>
                      <a:cubicBezTo>
                        <a:pt x="575471" y="699886"/>
                        <a:pt x="585138" y="734554"/>
                        <a:pt x="596900" y="762000"/>
                      </a:cubicBezTo>
                      <a:cubicBezTo>
                        <a:pt x="602913" y="776029"/>
                        <a:pt x="610381" y="790565"/>
                        <a:pt x="622300" y="800100"/>
                      </a:cubicBezTo>
                      <a:cubicBezTo>
                        <a:pt x="632753" y="808463"/>
                        <a:pt x="647700" y="808567"/>
                        <a:pt x="660400" y="812800"/>
                      </a:cubicBezTo>
                      <a:cubicBezTo>
                        <a:pt x="706967" y="808567"/>
                        <a:pt x="756938" y="818084"/>
                        <a:pt x="800100" y="800100"/>
                      </a:cubicBezTo>
                      <a:cubicBezTo>
                        <a:pt x="816212" y="793387"/>
                        <a:pt x="809014" y="766339"/>
                        <a:pt x="812800" y="749300"/>
                      </a:cubicBezTo>
                      <a:cubicBezTo>
                        <a:pt x="817483" y="728228"/>
                        <a:pt x="821267" y="706967"/>
                        <a:pt x="825500" y="685800"/>
                      </a:cubicBezTo>
                      <a:cubicBezTo>
                        <a:pt x="821267" y="605367"/>
                        <a:pt x="820092" y="524714"/>
                        <a:pt x="812800" y="444500"/>
                      </a:cubicBezTo>
                      <a:cubicBezTo>
                        <a:pt x="811588" y="431168"/>
                        <a:pt x="803778" y="419272"/>
                        <a:pt x="800100" y="406400"/>
                      </a:cubicBezTo>
                      <a:cubicBezTo>
                        <a:pt x="795305" y="389617"/>
                        <a:pt x="792416" y="372318"/>
                        <a:pt x="787400" y="355600"/>
                      </a:cubicBezTo>
                      <a:lnTo>
                        <a:pt x="749300" y="241300"/>
                      </a:lnTo>
                      <a:cubicBezTo>
                        <a:pt x="745067" y="228600"/>
                        <a:pt x="744026" y="214339"/>
                        <a:pt x="736600" y="203200"/>
                      </a:cubicBezTo>
                      <a:lnTo>
                        <a:pt x="685800" y="127000"/>
                      </a:lnTo>
                      <a:cubicBezTo>
                        <a:pt x="677333" y="114300"/>
                        <a:pt x="665227" y="103380"/>
                        <a:pt x="660400" y="88900"/>
                      </a:cubicBezTo>
                      <a:cubicBezTo>
                        <a:pt x="652034" y="63801"/>
                        <a:pt x="644681" y="30605"/>
                        <a:pt x="622300" y="12700"/>
                      </a:cubicBezTo>
                      <a:cubicBezTo>
                        <a:pt x="611847" y="4337"/>
                        <a:pt x="596900" y="4233"/>
                        <a:pt x="584200" y="0"/>
                      </a:cubicBezTo>
                      <a:cubicBezTo>
                        <a:pt x="469900" y="4233"/>
                        <a:pt x="355441" y="5336"/>
                        <a:pt x="241300" y="12700"/>
                      </a:cubicBezTo>
                      <a:cubicBezTo>
                        <a:pt x="223882" y="13824"/>
                        <a:pt x="207218" y="20384"/>
                        <a:pt x="190500" y="25400"/>
                      </a:cubicBezTo>
                      <a:cubicBezTo>
                        <a:pt x="164855" y="33093"/>
                        <a:pt x="114300" y="50800"/>
                        <a:pt x="114300" y="50800"/>
                      </a:cubicBezTo>
                      <a:lnTo>
                        <a:pt x="38100" y="165100"/>
                      </a:lnTo>
                      <a:cubicBezTo>
                        <a:pt x="29633" y="177800"/>
                        <a:pt x="17527" y="188720"/>
                        <a:pt x="12700" y="203200"/>
                      </a:cubicBezTo>
                      <a:lnTo>
                        <a:pt x="0" y="241300"/>
                      </a:lnTo>
                      <a:cubicBezTo>
                        <a:pt x="12700" y="245533"/>
                        <a:pt x="25400" y="258233"/>
                        <a:pt x="38100" y="254000"/>
                      </a:cubicBezTo>
                      <a:cubicBezTo>
                        <a:pt x="55139" y="248320"/>
                        <a:pt x="62023" y="226927"/>
                        <a:pt x="76200" y="215900"/>
                      </a:cubicBezTo>
                      <a:cubicBezTo>
                        <a:pt x="197972" y="121188"/>
                        <a:pt x="122854" y="194646"/>
                        <a:pt x="165100" y="152400"/>
                      </a:cubicBezTo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33" name="円弧 32"/>
              <p:cNvSpPr/>
              <p:nvPr/>
            </p:nvSpPr>
            <p:spPr>
              <a:xfrm>
                <a:off x="7812360" y="1268818"/>
                <a:ext cx="287648" cy="72256"/>
              </a:xfrm>
              <a:prstGeom prst="arc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34" name="円弧 33"/>
              <p:cNvSpPr/>
              <p:nvPr/>
            </p:nvSpPr>
            <p:spPr>
              <a:xfrm>
                <a:off x="8172710" y="1268818"/>
                <a:ext cx="287648" cy="72256"/>
              </a:xfrm>
              <a:prstGeom prst="arc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cxnSp>
          <p:nvCxnSpPr>
            <p:cNvPr id="40" name="直線コネクタ 39"/>
            <p:cNvCxnSpPr>
              <a:endCxn id="35" idx="5"/>
            </p:cNvCxnSpPr>
            <p:nvPr/>
          </p:nvCxnSpPr>
          <p:spPr>
            <a:xfrm>
              <a:off x="4211960" y="6433464"/>
              <a:ext cx="194995" cy="40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nimBg="1"/>
      <p:bldP spid="68612" grpId="0" animBg="1"/>
      <p:bldP spid="70663" grpId="0"/>
      <p:bldP spid="68614" grpId="0" animBg="1"/>
      <p:bldP spid="2" grpId="0" animBg="1"/>
      <p:bldP spid="18" grpId="0" animBg="1"/>
      <p:bldP spid="29" grpId="0" animBg="1"/>
      <p:bldP spid="3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テキスト ボックス 5"/>
          <p:cNvSpPr txBox="1">
            <a:spLocks noChangeArrowheads="1"/>
          </p:cNvSpPr>
          <p:nvPr/>
        </p:nvSpPr>
        <p:spPr bwMode="auto">
          <a:xfrm>
            <a:off x="395536" y="404664"/>
            <a:ext cx="8569325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r>
              <a:rPr lang="ja-JP" altLang="en-US" sz="4000" dirty="0" smtClean="0"/>
              <a:t>　　　どんなお話が、人気</a:t>
            </a:r>
            <a:r>
              <a:rPr lang="ja-JP" altLang="en-US" sz="4000" dirty="0"/>
              <a:t>があるか</a:t>
            </a:r>
          </a:p>
        </p:txBody>
      </p:sp>
      <p:sp>
        <p:nvSpPr>
          <p:cNvPr id="71683" name="テキスト ボックス 5"/>
          <p:cNvSpPr txBox="1">
            <a:spLocks noChangeArrowheads="1"/>
          </p:cNvSpPr>
          <p:nvPr/>
        </p:nvSpPr>
        <p:spPr bwMode="auto">
          <a:xfrm>
            <a:off x="611560" y="1411660"/>
            <a:ext cx="56165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4000" b="1" dirty="0">
                <a:solidFill>
                  <a:srgbClr val="FFC000"/>
                </a:solidFill>
              </a:rPr>
              <a:t>＊</a:t>
            </a:r>
            <a:r>
              <a:rPr lang="ja-JP" altLang="en-US" sz="4000" dirty="0"/>
              <a:t>食べ物がでてくるもの</a:t>
            </a:r>
          </a:p>
        </p:txBody>
      </p:sp>
      <p:sp>
        <p:nvSpPr>
          <p:cNvPr id="71684" name="テキスト ボックス 5"/>
          <p:cNvSpPr txBox="1">
            <a:spLocks noChangeArrowheads="1"/>
          </p:cNvSpPr>
          <p:nvPr/>
        </p:nvSpPr>
        <p:spPr bwMode="auto">
          <a:xfrm>
            <a:off x="611560" y="3211885"/>
            <a:ext cx="7705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4000" b="1" dirty="0">
                <a:solidFill>
                  <a:srgbClr val="FFC000"/>
                </a:solidFill>
              </a:rPr>
              <a:t>＊</a:t>
            </a:r>
            <a:r>
              <a:rPr lang="ja-JP" altLang="en-US" sz="4000" dirty="0"/>
              <a:t>変わったモノ・コトが出てくるもの</a:t>
            </a:r>
          </a:p>
        </p:txBody>
      </p:sp>
      <p:sp>
        <p:nvSpPr>
          <p:cNvPr id="71685" name="テキスト ボックス 5"/>
          <p:cNvSpPr txBox="1">
            <a:spLocks noChangeArrowheads="1"/>
          </p:cNvSpPr>
          <p:nvPr/>
        </p:nvSpPr>
        <p:spPr bwMode="auto">
          <a:xfrm>
            <a:off x="611560" y="4077072"/>
            <a:ext cx="8137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4000" b="1" dirty="0">
                <a:solidFill>
                  <a:srgbClr val="FFC000"/>
                </a:solidFill>
              </a:rPr>
              <a:t>＊</a:t>
            </a:r>
            <a:r>
              <a:rPr lang="ja-JP" altLang="en-US" sz="4000" dirty="0"/>
              <a:t>失敗したり、うまくいかなかったこと</a:t>
            </a:r>
          </a:p>
        </p:txBody>
      </p:sp>
      <p:sp>
        <p:nvSpPr>
          <p:cNvPr id="71686" name="テキスト ボックス 5"/>
          <p:cNvSpPr txBox="1">
            <a:spLocks noChangeArrowheads="1"/>
          </p:cNvSpPr>
          <p:nvPr/>
        </p:nvSpPr>
        <p:spPr bwMode="auto">
          <a:xfrm>
            <a:off x="611560" y="2348285"/>
            <a:ext cx="68405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4000" b="1" dirty="0">
                <a:solidFill>
                  <a:srgbClr val="FFC000"/>
                </a:solidFill>
              </a:rPr>
              <a:t>＊</a:t>
            </a:r>
            <a:r>
              <a:rPr lang="ja-JP" altLang="en-US" sz="4000" dirty="0"/>
              <a:t>動物や乗り物が出てくるもの</a:t>
            </a:r>
          </a:p>
        </p:txBody>
      </p:sp>
      <p:sp>
        <p:nvSpPr>
          <p:cNvPr id="9" name="テキスト ボックス 5"/>
          <p:cNvSpPr txBox="1">
            <a:spLocks noChangeArrowheads="1"/>
          </p:cNvSpPr>
          <p:nvPr/>
        </p:nvSpPr>
        <p:spPr bwMode="auto">
          <a:xfrm>
            <a:off x="683568" y="5157192"/>
            <a:ext cx="7848872" cy="1323439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4000" dirty="0"/>
              <a:t>　これらをできるだけ</a:t>
            </a:r>
            <a:endParaRPr lang="en-US" altLang="ja-JP" sz="4000" dirty="0"/>
          </a:p>
          <a:p>
            <a:pPr>
              <a:defRPr/>
            </a:pPr>
            <a:r>
              <a:rPr lang="ja-JP" altLang="en-US" sz="4000" dirty="0"/>
              <a:t>　　　　　話に盛り込むようにしている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  <p:bldP spid="71684" grpId="0"/>
      <p:bldP spid="71685" grpId="0"/>
      <p:bldP spid="71686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39552" y="260648"/>
            <a:ext cx="8244408" cy="830997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パワーポイントの代表的な機能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8197" name="テキスト ボックス 4"/>
          <p:cNvSpPr txBox="1">
            <a:spLocks noChangeArrowheads="1"/>
          </p:cNvSpPr>
          <p:nvPr/>
        </p:nvSpPr>
        <p:spPr bwMode="auto">
          <a:xfrm>
            <a:off x="395288" y="1484313"/>
            <a:ext cx="8461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 dirty="0">
                <a:solidFill>
                  <a:srgbClr val="C00000"/>
                </a:solidFill>
              </a:rPr>
              <a:t>●</a:t>
            </a:r>
            <a:r>
              <a:rPr lang="ja-JP" altLang="en-US" sz="3600" dirty="0"/>
              <a:t>スライド作成とスライドショー機能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288" y="2492375"/>
            <a:ext cx="83169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C00000"/>
                </a:solidFill>
              </a:rPr>
              <a:t>●</a:t>
            </a:r>
            <a:r>
              <a:rPr lang="ja-JP" altLang="en-US" sz="3600" dirty="0">
                <a:solidFill>
                  <a:schemeClr val="accent4"/>
                </a:solidFill>
              </a:rPr>
              <a:t>アニメーションの設定機能</a:t>
            </a:r>
          </a:p>
        </p:txBody>
      </p:sp>
      <p:sp>
        <p:nvSpPr>
          <p:cNvPr id="8199" name="テキスト ボックス 6"/>
          <p:cNvSpPr txBox="1">
            <a:spLocks noChangeArrowheads="1"/>
          </p:cNvSpPr>
          <p:nvPr/>
        </p:nvSpPr>
        <p:spPr bwMode="auto">
          <a:xfrm>
            <a:off x="395288" y="3573463"/>
            <a:ext cx="87487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>
                <a:solidFill>
                  <a:srgbClr val="C00000"/>
                </a:solidFill>
              </a:rPr>
              <a:t>●</a:t>
            </a:r>
            <a:r>
              <a:rPr lang="ja-JP" altLang="en-US" sz="3600"/>
              <a:t>音・画像・映像の付加・挿入機能</a:t>
            </a:r>
          </a:p>
        </p:txBody>
      </p:sp>
      <p:sp>
        <p:nvSpPr>
          <p:cNvPr id="8200" name="テキスト ボックス 7"/>
          <p:cNvSpPr txBox="1">
            <a:spLocks noChangeArrowheads="1"/>
          </p:cNvSpPr>
          <p:nvPr/>
        </p:nvSpPr>
        <p:spPr bwMode="auto">
          <a:xfrm>
            <a:off x="395288" y="4508500"/>
            <a:ext cx="83169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>
                <a:solidFill>
                  <a:srgbClr val="C00000"/>
                </a:solidFill>
              </a:rPr>
              <a:t>●</a:t>
            </a:r>
            <a:r>
              <a:rPr lang="ja-JP" altLang="en-US" sz="3600"/>
              <a:t>ノート機能</a:t>
            </a:r>
          </a:p>
        </p:txBody>
      </p:sp>
      <p:sp>
        <p:nvSpPr>
          <p:cNvPr id="8201" name="テキスト ボックス 8"/>
          <p:cNvSpPr txBox="1">
            <a:spLocks noChangeArrowheads="1"/>
          </p:cNvSpPr>
          <p:nvPr/>
        </p:nvSpPr>
        <p:spPr bwMode="auto">
          <a:xfrm>
            <a:off x="395288" y="5516563"/>
            <a:ext cx="83169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>
                <a:solidFill>
                  <a:srgbClr val="C00000"/>
                </a:solidFill>
              </a:rPr>
              <a:t>●</a:t>
            </a:r>
            <a:r>
              <a:rPr lang="ja-JP" altLang="en-US" sz="3600"/>
              <a:t>コメント挿入と書き込み機能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7596336" y="1052736"/>
            <a:ext cx="1296144" cy="504056"/>
            <a:chOff x="7308304" y="404664"/>
            <a:chExt cx="1584176" cy="648072"/>
          </a:xfrm>
        </p:grpSpPr>
        <p:sp>
          <p:nvSpPr>
            <p:cNvPr id="9" name="フローチャート : せん孔テープ 8"/>
            <p:cNvSpPr/>
            <p:nvPr/>
          </p:nvSpPr>
          <p:spPr>
            <a:xfrm>
              <a:off x="7308304" y="404664"/>
              <a:ext cx="1584176" cy="648072"/>
            </a:xfrm>
            <a:prstGeom prst="flowChartPunchedTape">
              <a:avLst/>
            </a:prstGeom>
            <a:solidFill>
              <a:srgbClr val="FF9933"/>
            </a:solidFill>
            <a:ln w="88900" cmpd="thickThin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308304" y="548680"/>
              <a:ext cx="1512168" cy="346249"/>
            </a:xfrm>
            <a:prstGeom prst="rect">
              <a:avLst/>
            </a:prstGeom>
            <a:noFill/>
            <a:ln cmpd="dbl"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i="1" dirty="0" smtClean="0"/>
                <a:t>Power </a:t>
              </a:r>
              <a:r>
                <a:rPr lang="en-US" altLang="ja-JP" sz="1400" b="1" i="1" dirty="0" smtClean="0"/>
                <a:t>P</a:t>
              </a:r>
              <a:r>
                <a:rPr kumimoji="1" lang="en-US" altLang="ja-JP" sz="1400" b="1" i="1" dirty="0" smtClean="0"/>
                <a:t>oint</a:t>
              </a:r>
              <a:endParaRPr kumimoji="1" lang="ja-JP" altLang="en-US" sz="1400" b="1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6" grpId="0"/>
      <p:bldP spid="8199" grpId="0"/>
      <p:bldP spid="8200" grpId="0"/>
      <p:bldP spid="820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テキスト ボックス 5"/>
          <p:cNvSpPr txBox="1">
            <a:spLocks noChangeArrowheads="1"/>
          </p:cNvSpPr>
          <p:nvPr/>
        </p:nvSpPr>
        <p:spPr bwMode="auto">
          <a:xfrm>
            <a:off x="251520" y="188640"/>
            <a:ext cx="8641655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　また</a:t>
            </a:r>
            <a:r>
              <a:rPr lang="ja-JP" altLang="en-US" sz="3600" dirty="0"/>
              <a:t>、もう</a:t>
            </a:r>
            <a:r>
              <a:rPr lang="ja-JP" altLang="en-US" sz="3600" dirty="0" smtClean="0"/>
              <a:t>ひとつ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お話作りで、こころがけて</a:t>
            </a:r>
            <a:r>
              <a:rPr lang="ja-JP" altLang="en-US" sz="3600" dirty="0"/>
              <a:t>いるのは・・</a:t>
            </a:r>
          </a:p>
        </p:txBody>
      </p:sp>
      <p:sp>
        <p:nvSpPr>
          <p:cNvPr id="72707" name="テキスト ボックス 5"/>
          <p:cNvSpPr txBox="1">
            <a:spLocks noChangeArrowheads="1"/>
          </p:cNvSpPr>
          <p:nvPr/>
        </p:nvSpPr>
        <p:spPr bwMode="auto">
          <a:xfrm>
            <a:off x="323528" y="1556792"/>
            <a:ext cx="4104456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/>
              <a:t>典型的なモノ・</a:t>
            </a:r>
            <a:r>
              <a:rPr lang="ja-JP" altLang="en-US" sz="4000" dirty="0" smtClean="0"/>
              <a:t>コト</a:t>
            </a:r>
            <a:r>
              <a:rPr lang="ja-JP" altLang="en-US" sz="4000" dirty="0"/>
              <a:t>　　　</a:t>
            </a:r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1187624" y="3933056"/>
            <a:ext cx="6840760" cy="646331"/>
          </a:xfrm>
          <a:prstGeom prst="rect">
            <a:avLst/>
          </a:prstGeom>
          <a:solidFill>
            <a:schemeClr val="accent3"/>
          </a:solidFill>
          <a:ln w="9525">
            <a:noFill/>
            <a:prstDash val="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 smtClean="0"/>
              <a:t>たとえば、長野に行った話</a:t>
            </a:r>
            <a:r>
              <a:rPr lang="ja-JP" altLang="en-US" sz="3600" dirty="0"/>
              <a:t>だったら</a:t>
            </a:r>
          </a:p>
        </p:txBody>
      </p:sp>
      <p:sp>
        <p:nvSpPr>
          <p:cNvPr id="72709" name="テキスト ボックス 6"/>
          <p:cNvSpPr txBox="1">
            <a:spLocks noChangeArrowheads="1"/>
          </p:cNvSpPr>
          <p:nvPr/>
        </p:nvSpPr>
        <p:spPr bwMode="auto">
          <a:xfrm>
            <a:off x="323528" y="4725144"/>
            <a:ext cx="4104456" cy="70788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 smtClean="0"/>
              <a:t>リンゴ並木</a:t>
            </a:r>
            <a:endParaRPr lang="ja-JP" altLang="en-US" sz="4000" dirty="0"/>
          </a:p>
        </p:txBody>
      </p:sp>
      <p:sp>
        <p:nvSpPr>
          <p:cNvPr id="72710" name="テキスト ボックス 7"/>
          <p:cNvSpPr txBox="1">
            <a:spLocks noChangeArrowheads="1"/>
          </p:cNvSpPr>
          <p:nvPr/>
        </p:nvSpPr>
        <p:spPr bwMode="auto">
          <a:xfrm>
            <a:off x="4644008" y="4725144"/>
            <a:ext cx="4176464" cy="708025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4000" dirty="0"/>
              <a:t>御嶽海の</a:t>
            </a:r>
            <a:r>
              <a:rPr lang="ja-JP" altLang="en-US" sz="4000" dirty="0" smtClean="0"/>
              <a:t>ポスター</a:t>
            </a:r>
            <a:endParaRPr lang="ja-JP" altLang="en-US" sz="4000" dirty="0"/>
          </a:p>
        </p:txBody>
      </p:sp>
      <p:sp>
        <p:nvSpPr>
          <p:cNvPr id="72711" name="テキスト ボックス 8"/>
          <p:cNvSpPr txBox="1">
            <a:spLocks noChangeArrowheads="1"/>
          </p:cNvSpPr>
          <p:nvPr/>
        </p:nvSpPr>
        <p:spPr bwMode="auto">
          <a:xfrm>
            <a:off x="3275856" y="6093296"/>
            <a:ext cx="27352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800" dirty="0"/>
              <a:t>☞「関心</a:t>
            </a:r>
            <a:r>
              <a:rPr lang="ja-JP" altLang="en-US" sz="2800" dirty="0" smtClean="0"/>
              <a:t>と共有」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04048" y="1556792"/>
            <a:ext cx="3960440" cy="707886"/>
          </a:xfrm>
          <a:prstGeom prst="rect">
            <a:avLst/>
          </a:prstGeom>
          <a:solidFill>
            <a:srgbClr val="CCFF66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変わったモノ・コト</a:t>
            </a:r>
            <a:endParaRPr kumimoji="1" lang="ja-JP" altLang="en-US" sz="4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27984" y="155679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と</a:t>
            </a:r>
            <a:endParaRPr kumimoji="1" lang="ja-JP" altLang="en-US" sz="3600" dirty="0"/>
          </a:p>
        </p:txBody>
      </p:sp>
      <p:sp>
        <p:nvSpPr>
          <p:cNvPr id="10" name="正方形/長方形 9"/>
          <p:cNvSpPr/>
          <p:nvPr/>
        </p:nvSpPr>
        <p:spPr>
          <a:xfrm>
            <a:off x="3635896" y="2852936"/>
            <a:ext cx="2018501" cy="707886"/>
          </a:xfrm>
          <a:prstGeom prst="rect">
            <a:avLst/>
          </a:prstGeom>
          <a:solidFill>
            <a:schemeClr val="accent3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ja-JP" altLang="en-US" sz="4000" dirty="0" smtClean="0"/>
              <a:t>バランス</a:t>
            </a:r>
            <a:endParaRPr lang="ja-JP" altLang="en-US" sz="4000" dirty="0"/>
          </a:p>
        </p:txBody>
      </p:sp>
      <p:sp>
        <p:nvSpPr>
          <p:cNvPr id="11" name="右中かっこ 10"/>
          <p:cNvSpPr/>
          <p:nvPr/>
        </p:nvSpPr>
        <p:spPr>
          <a:xfrm rot="5400000">
            <a:off x="4247964" y="-135396"/>
            <a:ext cx="504056" cy="5328592"/>
          </a:xfrm>
          <a:prstGeom prst="rightBrace">
            <a:avLst>
              <a:gd name="adj1" fmla="val 20579"/>
              <a:gd name="adj2" fmla="val 4832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15816" y="2852936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の</a:t>
            </a:r>
            <a:endParaRPr kumimoji="1" lang="ja-JP" altLang="en-US" sz="3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3528" y="2564904"/>
            <a:ext cx="2088232" cy="830997"/>
          </a:xfrm>
          <a:prstGeom prst="rect">
            <a:avLst/>
          </a:prstGeom>
          <a:solidFill>
            <a:srgbClr val="CC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～といえば</a:t>
            </a:r>
            <a:endParaRPr kumimoji="1" lang="en-US" altLang="ja-JP" sz="2400" b="1" dirty="0" smtClean="0"/>
          </a:p>
          <a:p>
            <a:r>
              <a:rPr lang="ja-JP" altLang="en-US" sz="2400" b="1" dirty="0" smtClean="0"/>
              <a:t>　　　</a:t>
            </a:r>
            <a:r>
              <a:rPr kumimoji="1" lang="ja-JP" altLang="en-US" sz="2400" b="1" dirty="0" smtClean="0"/>
              <a:t>的なもの</a:t>
            </a:r>
            <a:endParaRPr kumimoji="1" lang="ja-JP" altLang="en-US" sz="24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00192" y="2636912"/>
            <a:ext cx="2592288" cy="461665"/>
          </a:xfrm>
          <a:prstGeom prst="rect">
            <a:avLst/>
          </a:prstGeom>
          <a:solidFill>
            <a:srgbClr val="CCFF99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思いがけないもの</a:t>
            </a:r>
            <a:endParaRPr kumimoji="1" lang="ja-JP" altLang="en-US" sz="24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403648" y="5445224"/>
            <a:ext cx="3024336" cy="523220"/>
          </a:xfrm>
          <a:prstGeom prst="rect">
            <a:avLst/>
          </a:prstGeom>
          <a:solidFill>
            <a:schemeClr val="accent3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2800" dirty="0" err="1" smtClean="0"/>
              <a:t>を紹</a:t>
            </a:r>
            <a:r>
              <a:rPr lang="ja-JP" altLang="en-US" sz="2800" dirty="0" smtClean="0"/>
              <a:t>介するとともに</a:t>
            </a:r>
            <a:endParaRPr kumimoji="1" lang="ja-JP" altLang="en-US" sz="2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236296" y="5373216"/>
            <a:ext cx="1584176" cy="523220"/>
          </a:xfrm>
          <a:prstGeom prst="rect">
            <a:avLst/>
          </a:prstGeom>
          <a:solidFill>
            <a:schemeClr val="accent3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を見せる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nimBg="1"/>
      <p:bldP spid="6" grpId="0" animBg="1"/>
      <p:bldP spid="72709" grpId="0" animBg="1"/>
      <p:bldP spid="72710" grpId="0" animBg="1"/>
      <p:bldP spid="72711" grpId="0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5"/>
          <p:cNvSpPr txBox="1">
            <a:spLocks noChangeArrowheads="1"/>
          </p:cNvSpPr>
          <p:nvPr/>
        </p:nvSpPr>
        <p:spPr bwMode="auto">
          <a:xfrm>
            <a:off x="467544" y="188640"/>
            <a:ext cx="6192688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「先生のお話」のプレゼンは</a:t>
            </a:r>
            <a:r>
              <a:rPr lang="ja-JP" altLang="en-US" sz="4000" dirty="0"/>
              <a:t>　　　</a:t>
            </a:r>
          </a:p>
        </p:txBody>
      </p:sp>
      <p:sp>
        <p:nvSpPr>
          <p:cNvPr id="4" name="テキスト ボックス 4"/>
          <p:cNvSpPr txBox="1">
            <a:spLocks noChangeArrowheads="1"/>
          </p:cNvSpPr>
          <p:nvPr/>
        </p:nvSpPr>
        <p:spPr bwMode="auto">
          <a:xfrm>
            <a:off x="827584" y="2492896"/>
            <a:ext cx="7776864" cy="769441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4400" dirty="0" smtClean="0"/>
              <a:t>　　鑑賞</a:t>
            </a:r>
            <a:r>
              <a:rPr lang="ja-JP" altLang="en-US" sz="4400" dirty="0"/>
              <a:t>とは、作品を楽しむこと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47664" y="980728"/>
            <a:ext cx="5904656" cy="769441"/>
          </a:xfrm>
          <a:prstGeom prst="rect">
            <a:avLst/>
          </a:prstGeom>
          <a:solidFill>
            <a:srgbClr val="FFCCFF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/>
              <a:t>子どもにとって鑑賞体験</a:t>
            </a:r>
            <a:endParaRPr kumimoji="1" lang="ja-JP" altLang="en-US" sz="4400" dirty="0"/>
          </a:p>
        </p:txBody>
      </p:sp>
      <p:sp>
        <p:nvSpPr>
          <p:cNvPr id="8" name="テキスト ボックス 5"/>
          <p:cNvSpPr txBox="1">
            <a:spLocks noChangeArrowheads="1"/>
          </p:cNvSpPr>
          <p:nvPr/>
        </p:nvSpPr>
        <p:spPr bwMode="auto">
          <a:xfrm>
            <a:off x="5868144" y="1772816"/>
            <a:ext cx="29523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と考えている</a:t>
            </a:r>
            <a:r>
              <a:rPr lang="ja-JP" altLang="en-US" sz="4000" dirty="0"/>
              <a:t>　　</a:t>
            </a:r>
          </a:p>
        </p:txBody>
      </p:sp>
      <p:sp>
        <p:nvSpPr>
          <p:cNvPr id="9" name="テキスト ボックス 5"/>
          <p:cNvSpPr txBox="1">
            <a:spLocks noChangeArrowheads="1"/>
          </p:cNvSpPr>
          <p:nvPr/>
        </p:nvSpPr>
        <p:spPr bwMode="auto">
          <a:xfrm>
            <a:off x="395536" y="3356992"/>
            <a:ext cx="874846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子どもに楽しんでもらうために、</a:t>
            </a:r>
            <a:endParaRPr lang="en-US" altLang="ja-JP" sz="3600" dirty="0" smtClean="0"/>
          </a:p>
          <a:p>
            <a:r>
              <a:rPr lang="ja-JP" altLang="en-US" sz="3600" dirty="0" smtClean="0"/>
              <a:t>　　話の内容や表現方法を考えることは、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作り手の能力や態度として必要だが</a:t>
            </a:r>
            <a:endParaRPr lang="ja-JP" altLang="en-US" sz="3600" dirty="0"/>
          </a:p>
        </p:txBody>
      </p:sp>
      <p:sp>
        <p:nvSpPr>
          <p:cNvPr id="10" name="テキスト ボックス 5"/>
          <p:cNvSpPr txBox="1">
            <a:spLocks noChangeArrowheads="1"/>
          </p:cNvSpPr>
          <p:nvPr/>
        </p:nvSpPr>
        <p:spPr bwMode="auto">
          <a:xfrm>
            <a:off x="395536" y="5301208"/>
            <a:ext cx="8496944" cy="1200329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同時に、聴き手の方にも、［楽しむ］ために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</a:t>
            </a:r>
            <a:r>
              <a:rPr lang="ja-JP" altLang="en-US" sz="3600" dirty="0" smtClean="0">
                <a:solidFill>
                  <a:srgbClr val="C00000"/>
                </a:solidFill>
              </a:rPr>
              <a:t>備えていなければならないもの</a:t>
            </a:r>
            <a:r>
              <a:rPr lang="ja-JP" altLang="en-US" sz="3600" dirty="0" smtClean="0"/>
              <a:t>がある</a:t>
            </a:r>
            <a:endParaRPr lang="ja-JP" altLang="en-US" sz="3600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7668344" y="980728"/>
            <a:ext cx="648072" cy="859309"/>
            <a:chOff x="395288" y="2924175"/>
            <a:chExt cx="1924050" cy="2803525"/>
          </a:xfrm>
        </p:grpSpPr>
        <p:grpSp>
          <p:nvGrpSpPr>
            <p:cNvPr id="12" name="グループ化 39"/>
            <p:cNvGrpSpPr>
              <a:grpSpLocks/>
            </p:cNvGrpSpPr>
            <p:nvPr/>
          </p:nvGrpSpPr>
          <p:grpSpPr bwMode="auto">
            <a:xfrm>
              <a:off x="395288" y="2924175"/>
              <a:ext cx="1924050" cy="2803525"/>
              <a:chOff x="1127139" y="2575789"/>
              <a:chExt cx="2233709" cy="3156946"/>
            </a:xfrm>
          </p:grpSpPr>
          <p:grpSp>
            <p:nvGrpSpPr>
              <p:cNvPr id="16" name="グループ化 36"/>
              <p:cNvGrpSpPr>
                <a:grpSpLocks/>
              </p:cNvGrpSpPr>
              <p:nvPr/>
            </p:nvGrpSpPr>
            <p:grpSpPr bwMode="auto">
              <a:xfrm>
                <a:off x="1377859" y="2575789"/>
                <a:ext cx="1177917" cy="1069235"/>
                <a:chOff x="1377859" y="2575789"/>
                <a:chExt cx="1177917" cy="1069235"/>
              </a:xfrm>
            </p:grpSpPr>
            <p:sp>
              <p:nvSpPr>
                <p:cNvPr id="23" name="円/楕円 22"/>
                <p:cNvSpPr/>
                <p:nvPr/>
              </p:nvSpPr>
              <p:spPr>
                <a:xfrm>
                  <a:off x="1619218" y="2708073"/>
                  <a:ext cx="864365" cy="936715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4" name="フリーフォーム 23"/>
                <p:cNvSpPr/>
                <p:nvPr/>
              </p:nvSpPr>
              <p:spPr>
                <a:xfrm rot="991826">
                  <a:off x="1377786" y="2575789"/>
                  <a:ext cx="890166" cy="1001070"/>
                </a:xfrm>
                <a:custGeom>
                  <a:avLst/>
                  <a:gdLst>
                    <a:gd name="connsiteX0" fmla="*/ 809358 w 809358"/>
                    <a:gd name="connsiteY0" fmla="*/ 32533 h 1001472"/>
                    <a:gd name="connsiteX1" fmla="*/ 763638 w 809358"/>
                    <a:gd name="connsiteY1" fmla="*/ 139213 h 1001472"/>
                    <a:gd name="connsiteX2" fmla="*/ 717918 w 809358"/>
                    <a:gd name="connsiteY2" fmla="*/ 169693 h 1001472"/>
                    <a:gd name="connsiteX3" fmla="*/ 656958 w 809358"/>
                    <a:gd name="connsiteY3" fmla="*/ 245893 h 1001472"/>
                    <a:gd name="connsiteX4" fmla="*/ 641718 w 809358"/>
                    <a:gd name="connsiteY4" fmla="*/ 291613 h 1001472"/>
                    <a:gd name="connsiteX5" fmla="*/ 550278 w 809358"/>
                    <a:gd name="connsiteY5" fmla="*/ 322093 h 1001472"/>
                    <a:gd name="connsiteX6" fmla="*/ 458838 w 809358"/>
                    <a:gd name="connsiteY6" fmla="*/ 504973 h 1001472"/>
                    <a:gd name="connsiteX7" fmla="*/ 428358 w 809358"/>
                    <a:gd name="connsiteY7" fmla="*/ 550693 h 1001472"/>
                    <a:gd name="connsiteX8" fmla="*/ 413118 w 809358"/>
                    <a:gd name="connsiteY8" fmla="*/ 611653 h 1001472"/>
                    <a:gd name="connsiteX9" fmla="*/ 397878 w 809358"/>
                    <a:gd name="connsiteY9" fmla="*/ 703093 h 1001472"/>
                    <a:gd name="connsiteX10" fmla="*/ 367398 w 809358"/>
                    <a:gd name="connsiteY10" fmla="*/ 794533 h 1001472"/>
                    <a:gd name="connsiteX11" fmla="*/ 336918 w 809358"/>
                    <a:gd name="connsiteY11" fmla="*/ 946933 h 1001472"/>
                    <a:gd name="connsiteX12" fmla="*/ 62598 w 809358"/>
                    <a:gd name="connsiteY12" fmla="*/ 931693 h 1001472"/>
                    <a:gd name="connsiteX13" fmla="*/ 77838 w 809358"/>
                    <a:gd name="connsiteY13" fmla="*/ 642133 h 1001472"/>
                    <a:gd name="connsiteX14" fmla="*/ 93078 w 809358"/>
                    <a:gd name="connsiteY14" fmla="*/ 459253 h 1001472"/>
                    <a:gd name="connsiteX15" fmla="*/ 138798 w 809358"/>
                    <a:gd name="connsiteY15" fmla="*/ 306853 h 1001472"/>
                    <a:gd name="connsiteX16" fmla="*/ 154038 w 809358"/>
                    <a:gd name="connsiteY16" fmla="*/ 261133 h 1001472"/>
                    <a:gd name="connsiteX17" fmla="*/ 199758 w 809358"/>
                    <a:gd name="connsiteY17" fmla="*/ 230653 h 1001472"/>
                    <a:gd name="connsiteX18" fmla="*/ 275958 w 809358"/>
                    <a:gd name="connsiteY18" fmla="*/ 108733 h 1001472"/>
                    <a:gd name="connsiteX19" fmla="*/ 306438 w 809358"/>
                    <a:gd name="connsiteY19" fmla="*/ 63013 h 1001472"/>
                    <a:gd name="connsiteX20" fmla="*/ 367398 w 809358"/>
                    <a:gd name="connsiteY20" fmla="*/ 47773 h 1001472"/>
                    <a:gd name="connsiteX21" fmla="*/ 550278 w 809358"/>
                    <a:gd name="connsiteY21" fmla="*/ 2053 h 1001472"/>
                    <a:gd name="connsiteX22" fmla="*/ 763638 w 809358"/>
                    <a:gd name="connsiteY22" fmla="*/ 17293 h 1001472"/>
                    <a:gd name="connsiteX23" fmla="*/ 809358 w 809358"/>
                    <a:gd name="connsiteY23" fmla="*/ 32533 h 1001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809358" h="1001472">
                      <a:moveTo>
                        <a:pt x="809358" y="32533"/>
                      </a:moveTo>
                      <a:cubicBezTo>
                        <a:pt x="809358" y="52853"/>
                        <a:pt x="798720" y="104131"/>
                        <a:pt x="763638" y="139213"/>
                      </a:cubicBezTo>
                      <a:cubicBezTo>
                        <a:pt x="750686" y="152165"/>
                        <a:pt x="733158" y="159533"/>
                        <a:pt x="717918" y="169693"/>
                      </a:cubicBezTo>
                      <a:cubicBezTo>
                        <a:pt x="679612" y="284611"/>
                        <a:pt x="735740" y="147416"/>
                        <a:pt x="656958" y="245893"/>
                      </a:cubicBezTo>
                      <a:cubicBezTo>
                        <a:pt x="646923" y="258437"/>
                        <a:pt x="654790" y="282276"/>
                        <a:pt x="641718" y="291613"/>
                      </a:cubicBezTo>
                      <a:cubicBezTo>
                        <a:pt x="615574" y="310287"/>
                        <a:pt x="550278" y="322093"/>
                        <a:pt x="550278" y="322093"/>
                      </a:cubicBezTo>
                      <a:cubicBezTo>
                        <a:pt x="508214" y="448286"/>
                        <a:pt x="537620" y="386800"/>
                        <a:pt x="458838" y="504973"/>
                      </a:cubicBezTo>
                      <a:lnTo>
                        <a:pt x="428358" y="550693"/>
                      </a:lnTo>
                      <a:cubicBezTo>
                        <a:pt x="423278" y="571013"/>
                        <a:pt x="417226" y="591114"/>
                        <a:pt x="413118" y="611653"/>
                      </a:cubicBezTo>
                      <a:cubicBezTo>
                        <a:pt x="407058" y="641953"/>
                        <a:pt x="405372" y="673115"/>
                        <a:pt x="397878" y="703093"/>
                      </a:cubicBezTo>
                      <a:cubicBezTo>
                        <a:pt x="390086" y="734262"/>
                        <a:pt x="372680" y="762841"/>
                        <a:pt x="367398" y="794533"/>
                      </a:cubicBezTo>
                      <a:cubicBezTo>
                        <a:pt x="348715" y="906633"/>
                        <a:pt x="359652" y="855995"/>
                        <a:pt x="336918" y="946933"/>
                      </a:cubicBezTo>
                      <a:cubicBezTo>
                        <a:pt x="245478" y="941853"/>
                        <a:pt x="121910" y="1001472"/>
                        <a:pt x="62598" y="931693"/>
                      </a:cubicBezTo>
                      <a:cubicBezTo>
                        <a:pt x="0" y="858049"/>
                        <a:pt x="71615" y="738586"/>
                        <a:pt x="77838" y="642133"/>
                      </a:cubicBezTo>
                      <a:cubicBezTo>
                        <a:pt x="81776" y="581089"/>
                        <a:pt x="85491" y="519952"/>
                        <a:pt x="93078" y="459253"/>
                      </a:cubicBezTo>
                      <a:cubicBezTo>
                        <a:pt x="97684" y="422401"/>
                        <a:pt x="129959" y="333371"/>
                        <a:pt x="138798" y="306853"/>
                      </a:cubicBezTo>
                      <a:cubicBezTo>
                        <a:pt x="143878" y="291613"/>
                        <a:pt x="140672" y="270044"/>
                        <a:pt x="154038" y="261133"/>
                      </a:cubicBezTo>
                      <a:lnTo>
                        <a:pt x="199758" y="230653"/>
                      </a:lnTo>
                      <a:cubicBezTo>
                        <a:pt x="236030" y="121837"/>
                        <a:pt x="203505" y="157035"/>
                        <a:pt x="275958" y="108733"/>
                      </a:cubicBezTo>
                      <a:cubicBezTo>
                        <a:pt x="286118" y="93493"/>
                        <a:pt x="291198" y="73173"/>
                        <a:pt x="306438" y="63013"/>
                      </a:cubicBezTo>
                      <a:cubicBezTo>
                        <a:pt x="323866" y="51395"/>
                        <a:pt x="347336" y="53792"/>
                        <a:pt x="367398" y="47773"/>
                      </a:cubicBezTo>
                      <a:cubicBezTo>
                        <a:pt x="518341" y="2490"/>
                        <a:pt x="398112" y="27414"/>
                        <a:pt x="550278" y="2053"/>
                      </a:cubicBezTo>
                      <a:cubicBezTo>
                        <a:pt x="621398" y="7133"/>
                        <a:pt x="694466" y="0"/>
                        <a:pt x="763638" y="17293"/>
                      </a:cubicBezTo>
                      <a:cubicBezTo>
                        <a:pt x="781407" y="21735"/>
                        <a:pt x="809358" y="12213"/>
                        <a:pt x="809358" y="3253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5" name="円/楕円 24"/>
                <p:cNvSpPr/>
                <p:nvPr/>
              </p:nvSpPr>
              <p:spPr>
                <a:xfrm>
                  <a:off x="2196076" y="2997668"/>
                  <a:ext cx="215630" cy="21451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6" name="円/楕円 25"/>
                <p:cNvSpPr/>
                <p:nvPr/>
              </p:nvSpPr>
              <p:spPr>
                <a:xfrm>
                  <a:off x="2267952" y="2997668"/>
                  <a:ext cx="143754" cy="14301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7" name="フリーフォーム 26"/>
                <p:cNvSpPr/>
                <p:nvPr/>
              </p:nvSpPr>
              <p:spPr>
                <a:xfrm>
                  <a:off x="2124198" y="3428487"/>
                  <a:ext cx="228531" cy="101894"/>
                </a:xfrm>
                <a:custGeom>
                  <a:avLst/>
                  <a:gdLst>
                    <a:gd name="connsiteX0" fmla="*/ 0 w 228600"/>
                    <a:gd name="connsiteY0" fmla="*/ 0 h 101600"/>
                    <a:gd name="connsiteX1" fmla="*/ 91440 w 228600"/>
                    <a:gd name="connsiteY1" fmla="*/ 91440 h 101600"/>
                    <a:gd name="connsiteX2" fmla="*/ 228600 w 228600"/>
                    <a:gd name="connsiteY2" fmla="*/ 60960 h 101600"/>
                    <a:gd name="connsiteX3" fmla="*/ 228600 w 228600"/>
                    <a:gd name="connsiteY3" fmla="*/ 6096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00" h="101600">
                      <a:moveTo>
                        <a:pt x="0" y="0"/>
                      </a:moveTo>
                      <a:cubicBezTo>
                        <a:pt x="26670" y="40640"/>
                        <a:pt x="53340" y="81280"/>
                        <a:pt x="91440" y="91440"/>
                      </a:cubicBezTo>
                      <a:cubicBezTo>
                        <a:pt x="129540" y="101600"/>
                        <a:pt x="228600" y="60960"/>
                        <a:pt x="228600" y="60960"/>
                      </a:cubicBezTo>
                      <a:lnTo>
                        <a:pt x="228600" y="60960"/>
                      </a:lnTo>
                    </a:path>
                  </a:pathLst>
                </a:cu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8" name="円/楕円 27"/>
                <p:cNvSpPr/>
                <p:nvPr/>
              </p:nvSpPr>
              <p:spPr>
                <a:xfrm flipV="1">
                  <a:off x="2483583" y="3212183"/>
                  <a:ext cx="71876" cy="73293"/>
                </a:xfrm>
                <a:prstGeom prst="ellipse">
                  <a:avLst/>
                </a:prstGeom>
                <a:solidFill>
                  <a:srgbClr val="FFCC9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17" name="弦 16"/>
              <p:cNvSpPr/>
              <p:nvPr/>
            </p:nvSpPr>
            <p:spPr>
              <a:xfrm rot="5400000">
                <a:off x="1043366" y="4436271"/>
                <a:ext cx="2087946" cy="504980"/>
              </a:xfrm>
              <a:prstGeom prst="chord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8" name="円/楕円 17"/>
              <p:cNvSpPr/>
              <p:nvPr/>
            </p:nvSpPr>
            <p:spPr bwMode="auto">
              <a:xfrm>
                <a:off x="1127139" y="4878250"/>
                <a:ext cx="302251" cy="50054"/>
              </a:xfrm>
              <a:prstGeom prst="ellipse">
                <a:avLst/>
              </a:prstGeom>
              <a:solidFill>
                <a:srgbClr val="FFCC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9" name="円/楕円 18"/>
              <p:cNvSpPr/>
              <p:nvPr/>
            </p:nvSpPr>
            <p:spPr>
              <a:xfrm rot="20766828">
                <a:off x="2979348" y="4563628"/>
                <a:ext cx="381500" cy="20915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cxnSp>
            <p:nvCxnSpPr>
              <p:cNvPr id="20" name="直線コネクタ 19"/>
              <p:cNvCxnSpPr/>
              <p:nvPr/>
            </p:nvCxnSpPr>
            <p:spPr>
              <a:xfrm flipV="1">
                <a:off x="2267952" y="4359839"/>
                <a:ext cx="440476" cy="3646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2708428" y="4359839"/>
                <a:ext cx="322523" cy="44690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円/楕円 21"/>
              <p:cNvSpPr/>
              <p:nvPr/>
            </p:nvSpPr>
            <p:spPr>
              <a:xfrm rot="20766828">
                <a:off x="2979348" y="4724514"/>
                <a:ext cx="379657" cy="205577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cxnSp>
          <p:nvCxnSpPr>
            <p:cNvPr id="13" name="直線コネクタ 12"/>
            <p:cNvCxnSpPr/>
            <p:nvPr/>
          </p:nvCxnSpPr>
          <p:spPr bwMode="auto">
            <a:xfrm flipV="1">
              <a:off x="1476375" y="4365625"/>
              <a:ext cx="379413" cy="3238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 bwMode="auto">
            <a:xfrm>
              <a:off x="1855788" y="4365625"/>
              <a:ext cx="276225" cy="3968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 bwMode="auto">
            <a:xfrm flipH="1">
              <a:off x="611188" y="4076700"/>
              <a:ext cx="647700" cy="865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グループ化 30"/>
          <p:cNvGrpSpPr/>
          <p:nvPr/>
        </p:nvGrpSpPr>
        <p:grpSpPr>
          <a:xfrm>
            <a:off x="8388424" y="980728"/>
            <a:ext cx="542216" cy="504056"/>
            <a:chOff x="8388424" y="980728"/>
            <a:chExt cx="542216" cy="504056"/>
          </a:xfrm>
        </p:grpSpPr>
        <p:sp>
          <p:nvSpPr>
            <p:cNvPr id="30" name="二等辺三角形 29"/>
            <p:cNvSpPr/>
            <p:nvPr/>
          </p:nvSpPr>
          <p:spPr>
            <a:xfrm>
              <a:off x="8460432" y="1340768"/>
              <a:ext cx="360040" cy="144016"/>
            </a:xfrm>
            <a:prstGeom prst="triangle">
              <a:avLst/>
            </a:prstGeom>
            <a:solidFill>
              <a:schemeClr val="accent3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8388424" y="980728"/>
              <a:ext cx="542216" cy="406112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66675" cmpd="dbl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>
            <a:extLst>
              <a:ext uri="{FF2B5EF4-FFF2-40B4-BE49-F238E27FC236}"/>
            </a:extLst>
          </p:cNvPr>
          <p:cNvSpPr/>
          <p:nvPr/>
        </p:nvSpPr>
        <p:spPr>
          <a:xfrm>
            <a:off x="899592" y="2276872"/>
            <a:ext cx="7488832" cy="1800200"/>
          </a:xfrm>
          <a:prstGeom prst="roundRect">
            <a:avLst/>
          </a:prstGeom>
          <a:solidFill>
            <a:srgbClr val="FFFF00">
              <a:alpha val="38824"/>
            </a:srgbClr>
          </a:solidFill>
          <a:ln w="161925">
            <a:solidFill>
              <a:schemeClr val="accent2"/>
            </a:solidFill>
          </a:ln>
          <a:effectLst>
            <a:glow rad="228600">
              <a:srgbClr val="FF9999">
                <a:alpha val="40000"/>
              </a:srgb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6600" dirty="0" smtClean="0">
                <a:solidFill>
                  <a:schemeClr val="accent4"/>
                </a:solidFill>
              </a:rPr>
              <a:t>関心と共有</a:t>
            </a:r>
            <a:endParaRPr lang="ja-JP" altLang="en-US" sz="6600" dirty="0">
              <a:solidFill>
                <a:schemeClr val="accent4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99792" y="436510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作品を理解し楽しむために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2"/>
          <p:cNvSpPr txBox="1">
            <a:spLocks noChangeArrowheads="1"/>
          </p:cNvSpPr>
          <p:nvPr/>
        </p:nvSpPr>
        <p:spPr bwMode="auto">
          <a:xfrm>
            <a:off x="395536" y="260648"/>
            <a:ext cx="8136904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話を聴くのであれ、読書であれ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　　映画や芝居を見るのであれ</a:t>
            </a:r>
            <a:endParaRPr lang="ja-JP" altLang="en-US" sz="4000" dirty="0"/>
          </a:p>
        </p:txBody>
      </p:sp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323528" y="1628800"/>
            <a:ext cx="669674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それを鑑賞し、楽しむためには</a:t>
            </a:r>
            <a:endParaRPr lang="ja-JP" altLang="en-US" sz="4000" dirty="0"/>
          </a:p>
        </p:txBody>
      </p:sp>
      <p:sp>
        <p:nvSpPr>
          <p:cNvPr id="4" name="テキスト ボックス 6"/>
          <p:cNvSpPr txBox="1">
            <a:spLocks noChangeArrowheads="1"/>
          </p:cNvSpPr>
          <p:nvPr/>
        </p:nvSpPr>
        <p:spPr bwMode="auto">
          <a:xfrm>
            <a:off x="755576" y="2564904"/>
            <a:ext cx="7848872" cy="70788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鑑賞をする人が、その作品に対して</a:t>
            </a:r>
            <a:endParaRPr lang="ja-JP" altLang="en-US" sz="4000" dirty="0"/>
          </a:p>
        </p:txBody>
      </p:sp>
      <p:sp>
        <p:nvSpPr>
          <p:cNvPr id="6" name="正方形/長方形 5"/>
          <p:cNvSpPr/>
          <p:nvPr/>
        </p:nvSpPr>
        <p:spPr>
          <a:xfrm>
            <a:off x="1259632" y="3356992"/>
            <a:ext cx="6942926" cy="707886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ja-JP" altLang="en-US" sz="4000" dirty="0" smtClean="0"/>
              <a:t>関心と共有がなければならない</a:t>
            </a:r>
            <a:endParaRPr lang="ja-JP" altLang="en-US" sz="4000" dirty="0"/>
          </a:p>
        </p:txBody>
      </p:sp>
      <p:sp>
        <p:nvSpPr>
          <p:cNvPr id="7" name="正方形/長方形 6"/>
          <p:cNvSpPr/>
          <p:nvPr/>
        </p:nvSpPr>
        <p:spPr>
          <a:xfrm>
            <a:off x="179512" y="4293096"/>
            <a:ext cx="8712968" cy="1292662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ja-JP" altLang="en-US" sz="3800" dirty="0" smtClean="0"/>
              <a:t>その二つがなければ、作品は、</a:t>
            </a:r>
            <a:endParaRPr lang="en-US" altLang="ja-JP" sz="3800" dirty="0" smtClean="0"/>
          </a:p>
          <a:p>
            <a:r>
              <a:rPr lang="ja-JP" altLang="en-US" sz="3800" dirty="0" smtClean="0"/>
              <a:t>　事実だけの報告か、理解の及ばぬもの　　　　</a:t>
            </a:r>
            <a:r>
              <a:rPr lang="ja-JP" altLang="en-US" sz="4000" dirty="0" smtClean="0"/>
              <a:t>　　　　　　　　</a:t>
            </a:r>
            <a:endParaRPr lang="ja-JP" altLang="en-US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43808" y="5661248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どちらかに、なってしまうだろう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テキスト ボックス 5"/>
          <p:cNvSpPr txBox="1">
            <a:spLocks noChangeArrowheads="1"/>
          </p:cNvSpPr>
          <p:nvPr/>
        </p:nvSpPr>
        <p:spPr bwMode="auto">
          <a:xfrm>
            <a:off x="2339752" y="4797152"/>
            <a:ext cx="5328591" cy="707886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自分</a:t>
            </a:r>
            <a:r>
              <a:rPr lang="ja-JP" altLang="en-US" sz="4000" dirty="0"/>
              <a:t>のまだ知らない</a:t>
            </a:r>
            <a:r>
              <a:rPr lang="ja-JP" altLang="en-US" sz="4000" dirty="0" smtClean="0"/>
              <a:t>こと</a:t>
            </a:r>
            <a:endParaRPr lang="ja-JP" altLang="en-US" sz="4000" dirty="0"/>
          </a:p>
        </p:txBody>
      </p:sp>
      <p:sp>
        <p:nvSpPr>
          <p:cNvPr id="75778" name="テキスト ボックス 1"/>
          <p:cNvSpPr txBox="1">
            <a:spLocks noChangeArrowheads="1"/>
          </p:cNvSpPr>
          <p:nvPr/>
        </p:nvSpPr>
        <p:spPr bwMode="auto">
          <a:xfrm>
            <a:off x="251520" y="1340768"/>
            <a:ext cx="8642350" cy="132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r>
              <a:rPr lang="ja-JP" altLang="en-US" sz="4000" dirty="0"/>
              <a:t>話を積極的に聴いてもらうには、子どもに</a:t>
            </a:r>
            <a:r>
              <a:rPr lang="ja-JP" altLang="en-US" sz="4000" dirty="0">
                <a:solidFill>
                  <a:srgbClr val="C00000"/>
                </a:solidFill>
              </a:rPr>
              <a:t>関心</a:t>
            </a:r>
            <a:r>
              <a:rPr lang="ja-JP" altLang="en-US" sz="4000" dirty="0"/>
              <a:t>を持ってもらう必要があるが・・</a:t>
            </a:r>
          </a:p>
        </p:txBody>
      </p:sp>
      <p:sp>
        <p:nvSpPr>
          <p:cNvPr id="75779" name="テキスト ボックス 2"/>
          <p:cNvSpPr txBox="1">
            <a:spLocks noChangeArrowheads="1"/>
          </p:cNvSpPr>
          <p:nvPr/>
        </p:nvSpPr>
        <p:spPr bwMode="auto">
          <a:xfrm>
            <a:off x="1763688" y="260648"/>
            <a:ext cx="6193234" cy="769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4400" dirty="0"/>
              <a:t>　　　</a:t>
            </a:r>
            <a:r>
              <a:rPr lang="ja-JP" altLang="en-US" sz="4400" dirty="0" smtClean="0"/>
              <a:t>関心について</a:t>
            </a:r>
            <a:endParaRPr lang="ja-JP" altLang="en-US" sz="4400" dirty="0"/>
          </a:p>
        </p:txBody>
      </p:sp>
      <p:sp>
        <p:nvSpPr>
          <p:cNvPr id="75782" name="テキスト ボックス 6"/>
          <p:cNvSpPr txBox="1">
            <a:spLocks noChangeArrowheads="1"/>
          </p:cNvSpPr>
          <p:nvPr/>
        </p:nvSpPr>
        <p:spPr bwMode="auto">
          <a:xfrm>
            <a:off x="4355976" y="5805264"/>
            <a:ext cx="352742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4000"/>
              <a:t>に生まれるもの</a:t>
            </a:r>
          </a:p>
        </p:txBody>
      </p:sp>
      <p:sp>
        <p:nvSpPr>
          <p:cNvPr id="75783" name="テキスト ボックス 7"/>
          <p:cNvSpPr txBox="1">
            <a:spLocks noChangeArrowheads="1"/>
          </p:cNvSpPr>
          <p:nvPr/>
        </p:nvSpPr>
        <p:spPr bwMode="auto">
          <a:xfrm>
            <a:off x="250825" y="2780928"/>
            <a:ext cx="8893175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同じ話を繰り返したり、日常的なことを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　　　　話して</a:t>
            </a:r>
            <a:r>
              <a:rPr lang="ja-JP" altLang="en-US" sz="4000" dirty="0"/>
              <a:t>も関心は得られない</a:t>
            </a:r>
          </a:p>
        </p:txBody>
      </p:sp>
      <p:sp>
        <p:nvSpPr>
          <p:cNvPr id="75784" name="テキスト ボックス 8"/>
          <p:cNvSpPr txBox="1">
            <a:spLocks noChangeArrowheads="1"/>
          </p:cNvSpPr>
          <p:nvPr/>
        </p:nvSpPr>
        <p:spPr bwMode="auto">
          <a:xfrm>
            <a:off x="2411760" y="4149080"/>
            <a:ext cx="6480175" cy="585788"/>
          </a:xfrm>
          <a:prstGeom prst="rect">
            <a:avLst/>
          </a:prstGeom>
          <a:solidFill>
            <a:srgbClr val="FFFF53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r>
              <a:rPr lang="ja-JP" altLang="en-US" sz="3200" dirty="0"/>
              <a:t>⇔幼児は繰り返しや当たり前を好む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3131840" y="5805264"/>
            <a:ext cx="1210588" cy="707886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4000" dirty="0" smtClean="0"/>
              <a:t>未知</a:t>
            </a:r>
            <a:endParaRPr lang="ja-JP" altLang="en-US" sz="4000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3707904" y="5517232"/>
            <a:ext cx="144016" cy="288032"/>
            <a:chOff x="1979712" y="5733256"/>
            <a:chExt cx="144016" cy="360040"/>
          </a:xfrm>
        </p:grpSpPr>
        <p:cxnSp>
          <p:nvCxnSpPr>
            <p:cNvPr id="11" name="直線コネクタ 10"/>
            <p:cNvCxnSpPr/>
            <p:nvPr/>
          </p:nvCxnSpPr>
          <p:spPr>
            <a:xfrm>
              <a:off x="1979712" y="5733256"/>
              <a:ext cx="0" cy="3600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2123728" y="5733256"/>
              <a:ext cx="0" cy="3600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テキスト ボックス 13"/>
          <p:cNvSpPr txBox="1"/>
          <p:nvPr/>
        </p:nvSpPr>
        <p:spPr>
          <a:xfrm>
            <a:off x="539552" y="4797152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関心は</a:t>
            </a:r>
            <a:endParaRPr kumimoji="1" lang="ja-JP" altLang="en-US" sz="4000" dirty="0"/>
          </a:p>
        </p:txBody>
      </p:sp>
      <p:grpSp>
        <p:nvGrpSpPr>
          <p:cNvPr id="15" name="グループ化 37"/>
          <p:cNvGrpSpPr>
            <a:grpSpLocks/>
          </p:cNvGrpSpPr>
          <p:nvPr/>
        </p:nvGrpSpPr>
        <p:grpSpPr bwMode="auto">
          <a:xfrm>
            <a:off x="2267744" y="5805264"/>
            <a:ext cx="576064" cy="648072"/>
            <a:chOff x="839214" y="4796914"/>
            <a:chExt cx="996333" cy="1360237"/>
          </a:xfrm>
        </p:grpSpPr>
        <p:grpSp>
          <p:nvGrpSpPr>
            <p:cNvPr id="16" name="グループ化 3"/>
            <p:cNvGrpSpPr>
              <a:grpSpLocks/>
            </p:cNvGrpSpPr>
            <p:nvPr/>
          </p:nvGrpSpPr>
          <p:grpSpPr bwMode="auto">
            <a:xfrm rot="254301">
              <a:off x="839214" y="4796914"/>
              <a:ext cx="996333" cy="1360237"/>
              <a:chOff x="1626783" y="3869829"/>
              <a:chExt cx="1149755" cy="1522909"/>
            </a:xfrm>
          </p:grpSpPr>
          <p:sp>
            <p:nvSpPr>
              <p:cNvPr id="22" name="Oval 4"/>
              <p:cNvSpPr>
                <a:spLocks noChangeArrowheads="1"/>
              </p:cNvSpPr>
              <p:nvPr/>
            </p:nvSpPr>
            <p:spPr bwMode="auto">
              <a:xfrm flipH="1">
                <a:off x="1665288" y="4024313"/>
                <a:ext cx="1111250" cy="136842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" name="Freeform 5"/>
              <p:cNvSpPr>
                <a:spLocks/>
              </p:cNvSpPr>
              <p:nvPr/>
            </p:nvSpPr>
            <p:spPr bwMode="auto">
              <a:xfrm rot="1278116" flipH="1">
                <a:off x="1626783" y="3869829"/>
                <a:ext cx="996512" cy="781538"/>
              </a:xfrm>
              <a:custGeom>
                <a:avLst/>
                <a:gdLst>
                  <a:gd name="T0" fmla="*/ 2147483647 w 735"/>
                  <a:gd name="T1" fmla="*/ 2147483647 h 539"/>
                  <a:gd name="T2" fmla="*/ 2147483647 w 735"/>
                  <a:gd name="T3" fmla="*/ 2147483647 h 539"/>
                  <a:gd name="T4" fmla="*/ 2147483647 w 735"/>
                  <a:gd name="T5" fmla="*/ 2147483647 h 539"/>
                  <a:gd name="T6" fmla="*/ 2147483647 w 735"/>
                  <a:gd name="T7" fmla="*/ 2147483647 h 539"/>
                  <a:gd name="T8" fmla="*/ 2147483647 w 735"/>
                  <a:gd name="T9" fmla="*/ 2147483647 h 539"/>
                  <a:gd name="T10" fmla="*/ 2147483647 w 735"/>
                  <a:gd name="T11" fmla="*/ 2147483647 h 539"/>
                  <a:gd name="T12" fmla="*/ 2147483647 w 735"/>
                  <a:gd name="T13" fmla="*/ 2147483647 h 539"/>
                  <a:gd name="T14" fmla="*/ 2147483647 w 735"/>
                  <a:gd name="T15" fmla="*/ 2147483647 h 539"/>
                  <a:gd name="T16" fmla="*/ 2147483647 w 735"/>
                  <a:gd name="T17" fmla="*/ 2147483647 h 539"/>
                  <a:gd name="T18" fmla="*/ 2147483647 w 735"/>
                  <a:gd name="T19" fmla="*/ 2147483647 h 539"/>
                  <a:gd name="T20" fmla="*/ 2147483647 w 735"/>
                  <a:gd name="T21" fmla="*/ 2147483647 h 539"/>
                  <a:gd name="T22" fmla="*/ 2147483647 w 735"/>
                  <a:gd name="T23" fmla="*/ 2147483647 h 539"/>
                  <a:gd name="T24" fmla="*/ 2147483647 w 735"/>
                  <a:gd name="T25" fmla="*/ 2147483647 h 539"/>
                  <a:gd name="T26" fmla="*/ 2147483647 w 735"/>
                  <a:gd name="T27" fmla="*/ 2147483647 h 539"/>
                  <a:gd name="T28" fmla="*/ 2147483647 w 735"/>
                  <a:gd name="T29" fmla="*/ 2147483647 h 539"/>
                  <a:gd name="T30" fmla="*/ 2147483647 w 735"/>
                  <a:gd name="T31" fmla="*/ 2147483647 h 539"/>
                  <a:gd name="T32" fmla="*/ 2147483647 w 735"/>
                  <a:gd name="T33" fmla="*/ 2147483647 h 539"/>
                  <a:gd name="T34" fmla="*/ 2147483647 w 735"/>
                  <a:gd name="T35" fmla="*/ 2147483647 h 539"/>
                  <a:gd name="T36" fmla="*/ 2147483647 w 735"/>
                  <a:gd name="T37" fmla="*/ 2147483647 h 539"/>
                  <a:gd name="T38" fmla="*/ 2147483647 w 735"/>
                  <a:gd name="T39" fmla="*/ 2147483647 h 539"/>
                  <a:gd name="T40" fmla="*/ 2147483647 w 735"/>
                  <a:gd name="T41" fmla="*/ 2147483647 h 539"/>
                  <a:gd name="T42" fmla="*/ 2147483647 w 735"/>
                  <a:gd name="T43" fmla="*/ 2147483647 h 539"/>
                  <a:gd name="T44" fmla="*/ 2147483647 w 735"/>
                  <a:gd name="T45" fmla="*/ 2147483647 h 539"/>
                  <a:gd name="T46" fmla="*/ 2147483647 w 735"/>
                  <a:gd name="T47" fmla="*/ 2147483647 h 539"/>
                  <a:gd name="T48" fmla="*/ 0 w 735"/>
                  <a:gd name="T49" fmla="*/ 2147483647 h 539"/>
                  <a:gd name="T50" fmla="*/ 2147483647 w 735"/>
                  <a:gd name="T51" fmla="*/ 2147483647 h 5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35"/>
                  <a:gd name="T79" fmla="*/ 0 h 539"/>
                  <a:gd name="T80" fmla="*/ 735 w 735"/>
                  <a:gd name="T81" fmla="*/ 539 h 5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35" h="539">
                    <a:moveTo>
                      <a:pt x="64" y="163"/>
                    </a:moveTo>
                    <a:cubicBezTo>
                      <a:pt x="73" y="200"/>
                      <a:pt x="80" y="214"/>
                      <a:pt x="112" y="235"/>
                    </a:cubicBezTo>
                    <a:cubicBezTo>
                      <a:pt x="128" y="283"/>
                      <a:pt x="108" y="248"/>
                      <a:pt x="184" y="267"/>
                    </a:cubicBezTo>
                    <a:cubicBezTo>
                      <a:pt x="204" y="272"/>
                      <a:pt x="221" y="285"/>
                      <a:pt x="240" y="291"/>
                    </a:cubicBezTo>
                    <a:cubicBezTo>
                      <a:pt x="243" y="283"/>
                      <a:pt x="240" y="267"/>
                      <a:pt x="248" y="267"/>
                    </a:cubicBezTo>
                    <a:cubicBezTo>
                      <a:pt x="256" y="267"/>
                      <a:pt x="252" y="283"/>
                      <a:pt x="256" y="291"/>
                    </a:cubicBezTo>
                    <a:cubicBezTo>
                      <a:pt x="263" y="304"/>
                      <a:pt x="284" y="332"/>
                      <a:pt x="296" y="339"/>
                    </a:cubicBezTo>
                    <a:cubicBezTo>
                      <a:pt x="311" y="347"/>
                      <a:pt x="344" y="355"/>
                      <a:pt x="344" y="355"/>
                    </a:cubicBezTo>
                    <a:cubicBezTo>
                      <a:pt x="386" y="341"/>
                      <a:pt x="376" y="321"/>
                      <a:pt x="416" y="347"/>
                    </a:cubicBezTo>
                    <a:cubicBezTo>
                      <a:pt x="438" y="380"/>
                      <a:pt x="488" y="443"/>
                      <a:pt x="488" y="443"/>
                    </a:cubicBezTo>
                    <a:cubicBezTo>
                      <a:pt x="498" y="474"/>
                      <a:pt x="504" y="488"/>
                      <a:pt x="536" y="499"/>
                    </a:cubicBezTo>
                    <a:cubicBezTo>
                      <a:pt x="544" y="494"/>
                      <a:pt x="550" y="483"/>
                      <a:pt x="560" y="483"/>
                    </a:cubicBezTo>
                    <a:cubicBezTo>
                      <a:pt x="570" y="483"/>
                      <a:pt x="575" y="495"/>
                      <a:pt x="584" y="499"/>
                    </a:cubicBezTo>
                    <a:cubicBezTo>
                      <a:pt x="619" y="514"/>
                      <a:pt x="655" y="517"/>
                      <a:pt x="688" y="539"/>
                    </a:cubicBezTo>
                    <a:cubicBezTo>
                      <a:pt x="678" y="227"/>
                      <a:pt x="735" y="320"/>
                      <a:pt x="584" y="219"/>
                    </a:cubicBezTo>
                    <a:cubicBezTo>
                      <a:pt x="574" y="204"/>
                      <a:pt x="570" y="186"/>
                      <a:pt x="560" y="171"/>
                    </a:cubicBezTo>
                    <a:cubicBezTo>
                      <a:pt x="554" y="162"/>
                      <a:pt x="543" y="156"/>
                      <a:pt x="536" y="147"/>
                    </a:cubicBezTo>
                    <a:cubicBezTo>
                      <a:pt x="529" y="137"/>
                      <a:pt x="525" y="126"/>
                      <a:pt x="520" y="115"/>
                    </a:cubicBezTo>
                    <a:cubicBezTo>
                      <a:pt x="454" y="137"/>
                      <a:pt x="466" y="63"/>
                      <a:pt x="416" y="51"/>
                    </a:cubicBezTo>
                    <a:cubicBezTo>
                      <a:pt x="382" y="43"/>
                      <a:pt x="347" y="46"/>
                      <a:pt x="312" y="43"/>
                    </a:cubicBezTo>
                    <a:cubicBezTo>
                      <a:pt x="304" y="35"/>
                      <a:pt x="298" y="24"/>
                      <a:pt x="288" y="19"/>
                    </a:cubicBezTo>
                    <a:cubicBezTo>
                      <a:pt x="273" y="11"/>
                      <a:pt x="240" y="3"/>
                      <a:pt x="240" y="3"/>
                    </a:cubicBezTo>
                    <a:cubicBezTo>
                      <a:pt x="163" y="18"/>
                      <a:pt x="231" y="0"/>
                      <a:pt x="176" y="27"/>
                    </a:cubicBezTo>
                    <a:cubicBezTo>
                      <a:pt x="143" y="43"/>
                      <a:pt x="99" y="46"/>
                      <a:pt x="64" y="51"/>
                    </a:cubicBezTo>
                    <a:cubicBezTo>
                      <a:pt x="34" y="61"/>
                      <a:pt x="27" y="81"/>
                      <a:pt x="0" y="99"/>
                    </a:cubicBezTo>
                    <a:cubicBezTo>
                      <a:pt x="10" y="149"/>
                      <a:pt x="16" y="151"/>
                      <a:pt x="64" y="163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2376501" y="4437063"/>
                <a:ext cx="250813" cy="3884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7" name="円/楕円 16"/>
            <p:cNvSpPr/>
            <p:nvPr/>
          </p:nvSpPr>
          <p:spPr>
            <a:xfrm>
              <a:off x="1331819" y="5877803"/>
              <a:ext cx="144603" cy="142849"/>
            </a:xfrm>
            <a:prstGeom prst="ellipse">
              <a:avLst/>
            </a:prstGeom>
            <a:solidFill>
              <a:srgbClr val="FFCC99"/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 rot="254301">
              <a:off x="1128140" y="5308766"/>
              <a:ext cx="217345" cy="3469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涙形 18"/>
            <p:cNvSpPr/>
            <p:nvPr/>
          </p:nvSpPr>
          <p:spPr>
            <a:xfrm rot="3233976" flipH="1" flipV="1">
              <a:off x="1432773" y="5675367"/>
              <a:ext cx="85709" cy="116000"/>
            </a:xfrm>
            <a:prstGeom prst="teardrop">
              <a:avLst/>
            </a:prstGeom>
            <a:solidFill>
              <a:srgbClr val="FFFF99"/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1187215" y="5373071"/>
              <a:ext cx="144604" cy="2158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1547930" y="5373071"/>
              <a:ext cx="143014" cy="2158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 animBg="1"/>
      <p:bldP spid="75778" grpId="0" animBg="1"/>
      <p:bldP spid="75782" grpId="0" animBg="1"/>
      <p:bldP spid="75783" grpId="0" animBg="1"/>
      <p:bldP spid="75784" grpId="0" animBg="1"/>
      <p:bldP spid="9" grpId="0" animBg="1"/>
      <p:bldP spid="1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9"/>
          <p:cNvSpPr txBox="1">
            <a:spLocks noChangeArrowheads="1"/>
          </p:cNvSpPr>
          <p:nvPr/>
        </p:nvSpPr>
        <p:spPr bwMode="auto">
          <a:xfrm>
            <a:off x="7308304" y="1988840"/>
            <a:ext cx="1835696" cy="95410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 dirty="0" smtClean="0"/>
              <a:t>じゃ今から</a:t>
            </a:r>
            <a:endParaRPr lang="en-US" altLang="ja-JP" sz="2800" dirty="0" smtClean="0"/>
          </a:p>
          <a:p>
            <a:r>
              <a:rPr lang="ja-JP" altLang="en-US" sz="2800" dirty="0" smtClean="0"/>
              <a:t>お話するよ</a:t>
            </a:r>
            <a:endParaRPr lang="ja-JP" altLang="en-US" sz="2800" dirty="0"/>
          </a:p>
        </p:txBody>
      </p:sp>
      <p:sp>
        <p:nvSpPr>
          <p:cNvPr id="76802" name="テキスト ボックス 3"/>
          <p:cNvSpPr txBox="1">
            <a:spLocks noChangeArrowheads="1"/>
          </p:cNvSpPr>
          <p:nvPr/>
        </p:nvSpPr>
        <p:spPr bwMode="auto">
          <a:xfrm>
            <a:off x="1547664" y="620688"/>
            <a:ext cx="5832648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新潟ってどんなところだろう？</a:t>
            </a:r>
            <a:endParaRPr lang="ja-JP" altLang="en-US" sz="3600" dirty="0"/>
          </a:p>
        </p:txBody>
      </p:sp>
      <p:sp>
        <p:nvSpPr>
          <p:cNvPr id="76803" name="テキスト ボックス 5"/>
          <p:cNvSpPr txBox="1">
            <a:spLocks noChangeArrowheads="1"/>
          </p:cNvSpPr>
          <p:nvPr/>
        </p:nvSpPr>
        <p:spPr bwMode="auto">
          <a:xfrm>
            <a:off x="1547664" y="1412776"/>
            <a:ext cx="5760640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やきいも茶漬けって何なの？</a:t>
            </a:r>
            <a:endParaRPr lang="ja-JP" altLang="en-US" sz="3600" dirty="0"/>
          </a:p>
        </p:txBody>
      </p:sp>
      <p:sp>
        <p:nvSpPr>
          <p:cNvPr id="76804" name="テキスト ボックス 6"/>
          <p:cNvSpPr txBox="1">
            <a:spLocks noChangeArrowheads="1"/>
          </p:cNvSpPr>
          <p:nvPr/>
        </p:nvSpPr>
        <p:spPr bwMode="auto">
          <a:xfrm>
            <a:off x="1763688" y="4653136"/>
            <a:ext cx="6336704" cy="707886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人間の持つ問題解決志向が</a:t>
            </a:r>
            <a:endParaRPr lang="ja-JP" altLang="en-US" sz="4000" dirty="0"/>
          </a:p>
        </p:txBody>
      </p:sp>
      <p:sp>
        <p:nvSpPr>
          <p:cNvPr id="76805" name="テキスト ボックス 8"/>
          <p:cNvSpPr txBox="1">
            <a:spLocks noChangeArrowheads="1"/>
          </p:cNvSpPr>
          <p:nvPr/>
        </p:nvSpPr>
        <p:spPr bwMode="auto">
          <a:xfrm>
            <a:off x="971600" y="3140968"/>
            <a:ext cx="7632848" cy="1323439"/>
          </a:xfrm>
          <a:prstGeom prst="rect">
            <a:avLst/>
          </a:prstGeom>
          <a:solidFill>
            <a:srgbClr val="FFFFCC"/>
          </a:solidFill>
          <a:ln w="9525">
            <a:noFill/>
            <a:prstDash val="dash"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4000" dirty="0"/>
              <a:t>いつも新奇な何か</a:t>
            </a:r>
            <a:r>
              <a:rPr lang="ja-JP" altLang="en-US" sz="4000" dirty="0" smtClean="0"/>
              <a:t>を探し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その答えを求めて</a:t>
            </a:r>
            <a:r>
              <a:rPr lang="ja-JP" altLang="en-US" sz="4000" dirty="0"/>
              <a:t>生きている</a:t>
            </a:r>
          </a:p>
        </p:txBody>
      </p:sp>
      <p:sp>
        <p:nvSpPr>
          <p:cNvPr id="76806" name="テキスト ボックス 9"/>
          <p:cNvSpPr txBox="1">
            <a:spLocks noChangeArrowheads="1"/>
          </p:cNvSpPr>
          <p:nvPr/>
        </p:nvSpPr>
        <p:spPr bwMode="auto">
          <a:xfrm>
            <a:off x="2123728" y="5445224"/>
            <a:ext cx="5400600" cy="708025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4000"/>
              <a:t>　　　　鑑賞の原動力</a:t>
            </a:r>
          </a:p>
        </p:txBody>
      </p:sp>
      <p:grpSp>
        <p:nvGrpSpPr>
          <p:cNvPr id="7" name="グループ化 33"/>
          <p:cNvGrpSpPr>
            <a:grpSpLocks/>
          </p:cNvGrpSpPr>
          <p:nvPr/>
        </p:nvGrpSpPr>
        <p:grpSpPr bwMode="auto">
          <a:xfrm>
            <a:off x="7740352" y="836712"/>
            <a:ext cx="864096" cy="1080964"/>
            <a:chOff x="7523163" y="1144571"/>
            <a:chExt cx="1225550" cy="2376487"/>
          </a:xfrm>
        </p:grpSpPr>
        <p:sp>
          <p:nvSpPr>
            <p:cNvPr id="8" name="Oval 27"/>
            <p:cNvSpPr>
              <a:spLocks noChangeArrowheads="1"/>
            </p:cNvSpPr>
            <p:nvPr/>
          </p:nvSpPr>
          <p:spPr bwMode="auto">
            <a:xfrm>
              <a:off x="7667625" y="1144571"/>
              <a:ext cx="1081088" cy="2376487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9" name="Oval 28"/>
            <p:cNvSpPr>
              <a:spLocks noChangeArrowheads="1"/>
            </p:cNvSpPr>
            <p:nvPr/>
          </p:nvSpPr>
          <p:spPr bwMode="auto">
            <a:xfrm>
              <a:off x="7739063" y="1935146"/>
              <a:ext cx="360362" cy="2905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0" name="Oval 29"/>
            <p:cNvSpPr>
              <a:spLocks noChangeArrowheads="1"/>
            </p:cNvSpPr>
            <p:nvPr/>
          </p:nvSpPr>
          <p:spPr bwMode="auto">
            <a:xfrm>
              <a:off x="7812088" y="2008171"/>
              <a:ext cx="71437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1" name="Oval 30"/>
            <p:cNvSpPr>
              <a:spLocks noChangeArrowheads="1"/>
            </p:cNvSpPr>
            <p:nvPr/>
          </p:nvSpPr>
          <p:spPr bwMode="auto">
            <a:xfrm>
              <a:off x="7523163" y="2511408"/>
              <a:ext cx="215900" cy="2159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2" name="Line 31"/>
            <p:cNvSpPr>
              <a:spLocks noChangeShapeType="1"/>
            </p:cNvSpPr>
            <p:nvPr/>
          </p:nvSpPr>
          <p:spPr bwMode="auto">
            <a:xfrm>
              <a:off x="7812088" y="3160696"/>
              <a:ext cx="43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Oval 33"/>
            <p:cNvSpPr>
              <a:spLocks noChangeArrowheads="1"/>
            </p:cNvSpPr>
            <p:nvPr/>
          </p:nvSpPr>
          <p:spPr bwMode="auto">
            <a:xfrm>
              <a:off x="7667625" y="1863708"/>
              <a:ext cx="504825" cy="504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>
              <a:off x="8170863" y="207960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539552" y="2348880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人間は</a:t>
            </a:r>
            <a:endParaRPr kumimoji="1" lang="ja-JP" altLang="en-US" sz="4000" dirty="0"/>
          </a:p>
        </p:txBody>
      </p:sp>
      <p:grpSp>
        <p:nvGrpSpPr>
          <p:cNvPr id="27" name="グループ化 26"/>
          <p:cNvGrpSpPr/>
          <p:nvPr/>
        </p:nvGrpSpPr>
        <p:grpSpPr>
          <a:xfrm rot="548141">
            <a:off x="323528" y="908720"/>
            <a:ext cx="1109663" cy="990600"/>
            <a:chOff x="7330506" y="5326211"/>
            <a:chExt cx="1109663" cy="990600"/>
          </a:xfrm>
        </p:grpSpPr>
        <p:grpSp>
          <p:nvGrpSpPr>
            <p:cNvPr id="28" name="グループ化 58"/>
            <p:cNvGrpSpPr>
              <a:grpSpLocks/>
            </p:cNvGrpSpPr>
            <p:nvPr/>
          </p:nvGrpSpPr>
          <p:grpSpPr bwMode="auto">
            <a:xfrm rot="158229">
              <a:off x="7330506" y="5326211"/>
              <a:ext cx="1109663" cy="990600"/>
              <a:chOff x="2929016" y="2855832"/>
              <a:chExt cx="1071480" cy="966100"/>
            </a:xfrm>
          </p:grpSpPr>
          <p:grpSp>
            <p:nvGrpSpPr>
              <p:cNvPr id="30" name="グループ化 3"/>
              <p:cNvGrpSpPr>
                <a:grpSpLocks/>
              </p:cNvGrpSpPr>
              <p:nvPr/>
            </p:nvGrpSpPr>
            <p:grpSpPr bwMode="auto">
              <a:xfrm rot="-726639">
                <a:off x="2929016" y="2855832"/>
                <a:ext cx="1039552" cy="966100"/>
                <a:chOff x="1476375" y="3860800"/>
                <a:chExt cx="1320007" cy="1535901"/>
              </a:xfrm>
            </p:grpSpPr>
            <p:sp>
              <p:nvSpPr>
                <p:cNvPr id="32" name="Oval 4"/>
                <p:cNvSpPr>
                  <a:spLocks noChangeArrowheads="1"/>
                </p:cNvSpPr>
                <p:nvPr/>
              </p:nvSpPr>
              <p:spPr bwMode="auto">
                <a:xfrm flipH="1">
                  <a:off x="1685133" y="4028276"/>
                  <a:ext cx="1111249" cy="1368425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33" name="Freeform 5"/>
                <p:cNvSpPr>
                  <a:spLocks/>
                </p:cNvSpPr>
                <p:nvPr/>
              </p:nvSpPr>
              <p:spPr bwMode="auto">
                <a:xfrm flipH="1">
                  <a:off x="1476375" y="3860800"/>
                  <a:ext cx="1125538" cy="855663"/>
                </a:xfrm>
                <a:custGeom>
                  <a:avLst/>
                  <a:gdLst>
                    <a:gd name="T0" fmla="*/ 2147483647 w 735"/>
                    <a:gd name="T1" fmla="*/ 2147483647 h 539"/>
                    <a:gd name="T2" fmla="*/ 2147483647 w 735"/>
                    <a:gd name="T3" fmla="*/ 2147483647 h 539"/>
                    <a:gd name="T4" fmla="*/ 2147483647 w 735"/>
                    <a:gd name="T5" fmla="*/ 2147483647 h 539"/>
                    <a:gd name="T6" fmla="*/ 2147483647 w 735"/>
                    <a:gd name="T7" fmla="*/ 2147483647 h 539"/>
                    <a:gd name="T8" fmla="*/ 2147483647 w 735"/>
                    <a:gd name="T9" fmla="*/ 2147483647 h 539"/>
                    <a:gd name="T10" fmla="*/ 2147483647 w 735"/>
                    <a:gd name="T11" fmla="*/ 2147483647 h 539"/>
                    <a:gd name="T12" fmla="*/ 2147483647 w 735"/>
                    <a:gd name="T13" fmla="*/ 2147483647 h 539"/>
                    <a:gd name="T14" fmla="*/ 2147483647 w 735"/>
                    <a:gd name="T15" fmla="*/ 2147483647 h 539"/>
                    <a:gd name="T16" fmla="*/ 2147483647 w 735"/>
                    <a:gd name="T17" fmla="*/ 2147483647 h 539"/>
                    <a:gd name="T18" fmla="*/ 2147483647 w 735"/>
                    <a:gd name="T19" fmla="*/ 2147483647 h 539"/>
                    <a:gd name="T20" fmla="*/ 2147483647 w 735"/>
                    <a:gd name="T21" fmla="*/ 2147483647 h 539"/>
                    <a:gd name="T22" fmla="*/ 2147483647 w 735"/>
                    <a:gd name="T23" fmla="*/ 2147483647 h 539"/>
                    <a:gd name="T24" fmla="*/ 2147483647 w 735"/>
                    <a:gd name="T25" fmla="*/ 2147483647 h 539"/>
                    <a:gd name="T26" fmla="*/ 2147483647 w 735"/>
                    <a:gd name="T27" fmla="*/ 2147483647 h 539"/>
                    <a:gd name="T28" fmla="*/ 2147483647 w 735"/>
                    <a:gd name="T29" fmla="*/ 2147483647 h 539"/>
                    <a:gd name="T30" fmla="*/ 2147483647 w 735"/>
                    <a:gd name="T31" fmla="*/ 2147483647 h 539"/>
                    <a:gd name="T32" fmla="*/ 2147483647 w 735"/>
                    <a:gd name="T33" fmla="*/ 2147483647 h 539"/>
                    <a:gd name="T34" fmla="*/ 2147483647 w 735"/>
                    <a:gd name="T35" fmla="*/ 2147483647 h 539"/>
                    <a:gd name="T36" fmla="*/ 2147483647 w 735"/>
                    <a:gd name="T37" fmla="*/ 2147483647 h 539"/>
                    <a:gd name="T38" fmla="*/ 2147483647 w 735"/>
                    <a:gd name="T39" fmla="*/ 2147483647 h 539"/>
                    <a:gd name="T40" fmla="*/ 2147483647 w 735"/>
                    <a:gd name="T41" fmla="*/ 2147483647 h 539"/>
                    <a:gd name="T42" fmla="*/ 2147483647 w 735"/>
                    <a:gd name="T43" fmla="*/ 2147483647 h 539"/>
                    <a:gd name="T44" fmla="*/ 2147483647 w 735"/>
                    <a:gd name="T45" fmla="*/ 2147483647 h 539"/>
                    <a:gd name="T46" fmla="*/ 2147483647 w 735"/>
                    <a:gd name="T47" fmla="*/ 2147483647 h 539"/>
                    <a:gd name="T48" fmla="*/ 0 w 735"/>
                    <a:gd name="T49" fmla="*/ 2147483647 h 539"/>
                    <a:gd name="T50" fmla="*/ 2147483647 w 735"/>
                    <a:gd name="T51" fmla="*/ 2147483647 h 53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735"/>
                    <a:gd name="T79" fmla="*/ 0 h 539"/>
                    <a:gd name="T80" fmla="*/ 735 w 735"/>
                    <a:gd name="T81" fmla="*/ 539 h 539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735" h="539">
                      <a:moveTo>
                        <a:pt x="64" y="163"/>
                      </a:moveTo>
                      <a:cubicBezTo>
                        <a:pt x="73" y="200"/>
                        <a:pt x="80" y="214"/>
                        <a:pt x="112" y="235"/>
                      </a:cubicBezTo>
                      <a:cubicBezTo>
                        <a:pt x="128" y="283"/>
                        <a:pt x="108" y="248"/>
                        <a:pt x="184" y="267"/>
                      </a:cubicBezTo>
                      <a:cubicBezTo>
                        <a:pt x="204" y="272"/>
                        <a:pt x="221" y="285"/>
                        <a:pt x="240" y="291"/>
                      </a:cubicBezTo>
                      <a:cubicBezTo>
                        <a:pt x="243" y="283"/>
                        <a:pt x="240" y="267"/>
                        <a:pt x="248" y="267"/>
                      </a:cubicBezTo>
                      <a:cubicBezTo>
                        <a:pt x="256" y="267"/>
                        <a:pt x="252" y="283"/>
                        <a:pt x="256" y="291"/>
                      </a:cubicBezTo>
                      <a:cubicBezTo>
                        <a:pt x="263" y="304"/>
                        <a:pt x="284" y="332"/>
                        <a:pt x="296" y="339"/>
                      </a:cubicBezTo>
                      <a:cubicBezTo>
                        <a:pt x="311" y="347"/>
                        <a:pt x="344" y="355"/>
                        <a:pt x="344" y="355"/>
                      </a:cubicBezTo>
                      <a:cubicBezTo>
                        <a:pt x="386" y="341"/>
                        <a:pt x="376" y="321"/>
                        <a:pt x="416" y="347"/>
                      </a:cubicBezTo>
                      <a:cubicBezTo>
                        <a:pt x="438" y="380"/>
                        <a:pt x="488" y="443"/>
                        <a:pt x="488" y="443"/>
                      </a:cubicBezTo>
                      <a:cubicBezTo>
                        <a:pt x="498" y="474"/>
                        <a:pt x="504" y="488"/>
                        <a:pt x="536" y="499"/>
                      </a:cubicBezTo>
                      <a:cubicBezTo>
                        <a:pt x="544" y="494"/>
                        <a:pt x="550" y="483"/>
                        <a:pt x="560" y="483"/>
                      </a:cubicBezTo>
                      <a:cubicBezTo>
                        <a:pt x="570" y="483"/>
                        <a:pt x="575" y="495"/>
                        <a:pt x="584" y="499"/>
                      </a:cubicBezTo>
                      <a:cubicBezTo>
                        <a:pt x="619" y="514"/>
                        <a:pt x="655" y="517"/>
                        <a:pt x="688" y="539"/>
                      </a:cubicBezTo>
                      <a:cubicBezTo>
                        <a:pt x="678" y="227"/>
                        <a:pt x="735" y="320"/>
                        <a:pt x="584" y="219"/>
                      </a:cubicBezTo>
                      <a:cubicBezTo>
                        <a:pt x="574" y="204"/>
                        <a:pt x="570" y="186"/>
                        <a:pt x="560" y="171"/>
                      </a:cubicBezTo>
                      <a:cubicBezTo>
                        <a:pt x="554" y="162"/>
                        <a:pt x="543" y="156"/>
                        <a:pt x="536" y="147"/>
                      </a:cubicBezTo>
                      <a:cubicBezTo>
                        <a:pt x="529" y="137"/>
                        <a:pt x="525" y="126"/>
                        <a:pt x="520" y="115"/>
                      </a:cubicBezTo>
                      <a:cubicBezTo>
                        <a:pt x="454" y="137"/>
                        <a:pt x="466" y="63"/>
                        <a:pt x="416" y="51"/>
                      </a:cubicBezTo>
                      <a:cubicBezTo>
                        <a:pt x="382" y="43"/>
                        <a:pt x="347" y="46"/>
                        <a:pt x="312" y="43"/>
                      </a:cubicBezTo>
                      <a:cubicBezTo>
                        <a:pt x="304" y="35"/>
                        <a:pt x="298" y="24"/>
                        <a:pt x="288" y="19"/>
                      </a:cubicBezTo>
                      <a:cubicBezTo>
                        <a:pt x="273" y="11"/>
                        <a:pt x="240" y="3"/>
                        <a:pt x="240" y="3"/>
                      </a:cubicBezTo>
                      <a:cubicBezTo>
                        <a:pt x="163" y="18"/>
                        <a:pt x="231" y="0"/>
                        <a:pt x="176" y="27"/>
                      </a:cubicBezTo>
                      <a:cubicBezTo>
                        <a:pt x="143" y="43"/>
                        <a:pt x="99" y="46"/>
                        <a:pt x="64" y="51"/>
                      </a:cubicBezTo>
                      <a:cubicBezTo>
                        <a:pt x="34" y="61"/>
                        <a:pt x="27" y="81"/>
                        <a:pt x="0" y="99"/>
                      </a:cubicBezTo>
                      <a:cubicBezTo>
                        <a:pt x="10" y="149"/>
                        <a:pt x="16" y="151"/>
                        <a:pt x="64" y="163"/>
                      </a:cubicBez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" name="Freeform 6"/>
                <p:cNvSpPr>
                  <a:spLocks/>
                </p:cNvSpPr>
                <p:nvPr/>
              </p:nvSpPr>
              <p:spPr bwMode="auto">
                <a:xfrm flipH="1">
                  <a:off x="2339975" y="4221163"/>
                  <a:ext cx="227013" cy="287337"/>
                </a:xfrm>
                <a:custGeom>
                  <a:avLst/>
                  <a:gdLst>
                    <a:gd name="T0" fmla="*/ 0 w 148"/>
                    <a:gd name="T1" fmla="*/ 2147483647 h 103"/>
                    <a:gd name="T2" fmla="*/ 2147483647 w 148"/>
                    <a:gd name="T3" fmla="*/ 2147483647 h 103"/>
                    <a:gd name="T4" fmla="*/ 2147483647 w 148"/>
                    <a:gd name="T5" fmla="*/ 2147483647 h 103"/>
                    <a:gd name="T6" fmla="*/ 0 60000 65536"/>
                    <a:gd name="T7" fmla="*/ 0 60000 65536"/>
                    <a:gd name="T8" fmla="*/ 0 60000 65536"/>
                    <a:gd name="T9" fmla="*/ 0 w 148"/>
                    <a:gd name="T10" fmla="*/ 0 h 103"/>
                    <a:gd name="T11" fmla="*/ 148 w 148"/>
                    <a:gd name="T12" fmla="*/ 103 h 10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8" h="103">
                      <a:moveTo>
                        <a:pt x="0" y="12"/>
                      </a:moveTo>
                      <a:cubicBezTo>
                        <a:pt x="37" y="6"/>
                        <a:pt x="75" y="0"/>
                        <a:pt x="100" y="15"/>
                      </a:cubicBezTo>
                      <a:cubicBezTo>
                        <a:pt x="125" y="30"/>
                        <a:pt x="142" y="88"/>
                        <a:pt x="148" y="103"/>
                      </a:cubicBezTo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" name="Oval 8"/>
                <p:cNvSpPr>
                  <a:spLocks noChangeArrowheads="1"/>
                </p:cNvSpPr>
                <p:nvPr/>
              </p:nvSpPr>
              <p:spPr bwMode="auto">
                <a:xfrm>
                  <a:off x="2484438" y="4437063"/>
                  <a:ext cx="142875" cy="36036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36" name="Oval 9"/>
                <p:cNvSpPr>
                  <a:spLocks noChangeArrowheads="1"/>
                </p:cNvSpPr>
                <p:nvPr/>
              </p:nvSpPr>
              <p:spPr bwMode="auto">
                <a:xfrm>
                  <a:off x="2555875" y="4508500"/>
                  <a:ext cx="71438" cy="21590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31" name="円/楕円 4"/>
              <p:cNvSpPr/>
              <p:nvPr/>
            </p:nvSpPr>
            <p:spPr>
              <a:xfrm>
                <a:off x="3927951" y="3213404"/>
                <a:ext cx="72046" cy="71219"/>
              </a:xfrm>
              <a:prstGeom prst="ellipse">
                <a:avLst/>
              </a:prstGeom>
              <a:solidFill>
                <a:srgbClr val="FFFF9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9" name="円/楕円 28"/>
            <p:cNvSpPr/>
            <p:nvPr/>
          </p:nvSpPr>
          <p:spPr>
            <a:xfrm>
              <a:off x="8172400" y="6021288"/>
              <a:ext cx="144016" cy="14401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nimBg="1"/>
      <p:bldP spid="76803" grpId="0" animBg="1"/>
      <p:bldP spid="76804" grpId="0" animBg="1"/>
      <p:bldP spid="76805" grpId="0" animBg="1"/>
      <p:bldP spid="76806" grpId="0" animBg="1"/>
      <p:bldP spid="2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テキスト ボックス 3"/>
          <p:cNvSpPr txBox="1">
            <a:spLocks noChangeArrowheads="1"/>
          </p:cNvSpPr>
          <p:nvPr/>
        </p:nvSpPr>
        <p:spPr bwMode="auto">
          <a:xfrm>
            <a:off x="395536" y="260648"/>
            <a:ext cx="8496944" cy="1323439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では・・鑑賞は未知から来る関心だけで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　　　　成り立っているのだろうか</a:t>
            </a:r>
            <a:endParaRPr lang="ja-JP" altLang="en-US" sz="4000" dirty="0"/>
          </a:p>
        </p:txBody>
      </p:sp>
      <p:sp>
        <p:nvSpPr>
          <p:cNvPr id="77827" name="テキスト ボックス 4"/>
          <p:cNvSpPr txBox="1">
            <a:spLocks noChangeArrowheads="1"/>
          </p:cNvSpPr>
          <p:nvPr/>
        </p:nvSpPr>
        <p:spPr bwMode="auto">
          <a:xfrm>
            <a:off x="539552" y="1988840"/>
            <a:ext cx="8137525" cy="1323439"/>
          </a:xfrm>
          <a:prstGeom prst="rect">
            <a:avLst/>
          </a:prstGeom>
          <a:solidFill>
            <a:srgbClr val="CCFFFF"/>
          </a:solidFill>
          <a:ln w="9525">
            <a:solidFill>
              <a:schemeClr val="tx2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4000" dirty="0"/>
              <a:t>まったく知らない世界、</a:t>
            </a:r>
            <a:r>
              <a:rPr lang="ja-JP" altLang="en-US" sz="4000" dirty="0" smtClean="0"/>
              <a:t>知らない生物</a:t>
            </a:r>
            <a:endParaRPr lang="en-US" altLang="ja-JP" sz="4000" dirty="0"/>
          </a:p>
          <a:p>
            <a:r>
              <a:rPr lang="ja-JP" altLang="en-US" sz="4000" dirty="0"/>
              <a:t>　　知らないモノ、知らない価値観</a:t>
            </a:r>
            <a:r>
              <a:rPr lang="en-US" altLang="ja-JP" sz="4000" dirty="0"/>
              <a:t>etc</a:t>
            </a:r>
            <a:endParaRPr lang="ja-JP" altLang="en-US" sz="4000" dirty="0"/>
          </a:p>
        </p:txBody>
      </p:sp>
      <p:sp>
        <p:nvSpPr>
          <p:cNvPr id="77828" name="テキスト ボックス 5"/>
          <p:cNvSpPr txBox="1">
            <a:spLocks noChangeArrowheads="1"/>
          </p:cNvSpPr>
          <p:nvPr/>
        </p:nvSpPr>
        <p:spPr bwMode="auto">
          <a:xfrm>
            <a:off x="827584" y="3429000"/>
            <a:ext cx="8064896" cy="1754326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もし、そういったものだけで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繰り広げられる話</a:t>
            </a:r>
            <a:r>
              <a:rPr lang="ja-JP" altLang="en-US" sz="3600" dirty="0"/>
              <a:t>が</a:t>
            </a:r>
            <a:r>
              <a:rPr lang="ja-JP" altLang="en-US" sz="3600" dirty="0" smtClean="0"/>
              <a:t>あれば、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最高に楽しいのだろうか</a:t>
            </a:r>
            <a:endParaRPr lang="ja-JP" altLang="en-US" sz="3600" dirty="0"/>
          </a:p>
        </p:txBody>
      </p:sp>
      <p:sp>
        <p:nvSpPr>
          <p:cNvPr id="77829" name="テキスト ボックス 6"/>
          <p:cNvSpPr txBox="1">
            <a:spLocks noChangeArrowheads="1"/>
          </p:cNvSpPr>
          <p:nvPr/>
        </p:nvSpPr>
        <p:spPr bwMode="auto">
          <a:xfrm>
            <a:off x="198120" y="5229200"/>
            <a:ext cx="8945880" cy="1323439"/>
          </a:xfrm>
          <a:prstGeom prst="rect">
            <a:avLst/>
          </a:prstGeom>
          <a:solidFill>
            <a:srgbClr val="FFE7FF"/>
          </a:solidFill>
          <a:ln w="9525">
            <a:noFill/>
            <a:prstDash val="dash"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多分・・楽しむ</a:t>
            </a:r>
            <a:r>
              <a:rPr lang="ja-JP" altLang="en-US" sz="4000" dirty="0"/>
              <a:t>ことはできないし、</a:t>
            </a:r>
            <a:endParaRPr lang="en-US" altLang="ja-JP" sz="4000" dirty="0"/>
          </a:p>
          <a:p>
            <a:r>
              <a:rPr lang="ja-JP" altLang="en-US" sz="4000" dirty="0" smtClean="0"/>
              <a:t>　話</a:t>
            </a:r>
            <a:r>
              <a:rPr lang="ja-JP" altLang="en-US" sz="4000" dirty="0"/>
              <a:t>を理解することも難しいかも知れない</a:t>
            </a:r>
          </a:p>
        </p:txBody>
      </p:sp>
      <p:sp>
        <p:nvSpPr>
          <p:cNvPr id="6" name="テキスト ボックス 3"/>
          <p:cNvSpPr txBox="1">
            <a:spLocks noChangeArrowheads="1"/>
          </p:cNvSpPr>
          <p:nvPr/>
        </p:nvSpPr>
        <p:spPr bwMode="auto">
          <a:xfrm>
            <a:off x="395536" y="1268760"/>
            <a:ext cx="2664296" cy="707886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たとえば・・</a:t>
            </a:r>
            <a:endParaRPr lang="ja-JP" altLang="en-US" sz="40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7596336" y="3356992"/>
            <a:ext cx="802704" cy="288032"/>
            <a:chOff x="7452320" y="3356992"/>
            <a:chExt cx="946720" cy="282431"/>
          </a:xfrm>
        </p:grpSpPr>
        <p:sp>
          <p:nvSpPr>
            <p:cNvPr id="7" name="フリーフォーム 6"/>
            <p:cNvSpPr/>
            <p:nvPr/>
          </p:nvSpPr>
          <p:spPr>
            <a:xfrm>
              <a:off x="7452320" y="3356992"/>
              <a:ext cx="393905" cy="282431"/>
            </a:xfrm>
            <a:custGeom>
              <a:avLst/>
              <a:gdLst>
                <a:gd name="connsiteX0" fmla="*/ 309860 w 531893"/>
                <a:gd name="connsiteY0" fmla="*/ 24879 h 379197"/>
                <a:gd name="connsiteX1" fmla="*/ 294620 w 531893"/>
                <a:gd name="connsiteY1" fmla="*/ 85839 h 379197"/>
                <a:gd name="connsiteX2" fmla="*/ 126980 w 531893"/>
                <a:gd name="connsiteY2" fmla="*/ 101079 h 379197"/>
                <a:gd name="connsiteX3" fmla="*/ 81260 w 531893"/>
                <a:gd name="connsiteY3" fmla="*/ 192519 h 379197"/>
                <a:gd name="connsiteX4" fmla="*/ 172700 w 531893"/>
                <a:gd name="connsiteY4" fmla="*/ 222999 h 379197"/>
                <a:gd name="connsiteX5" fmla="*/ 187940 w 531893"/>
                <a:gd name="connsiteY5" fmla="*/ 268719 h 379197"/>
                <a:gd name="connsiteX6" fmla="*/ 203180 w 531893"/>
                <a:gd name="connsiteY6" fmla="*/ 360159 h 379197"/>
                <a:gd name="connsiteX7" fmla="*/ 309860 w 531893"/>
                <a:gd name="connsiteY7" fmla="*/ 344919 h 379197"/>
                <a:gd name="connsiteX8" fmla="*/ 325100 w 531893"/>
                <a:gd name="connsiteY8" fmla="*/ 283959 h 379197"/>
                <a:gd name="connsiteX9" fmla="*/ 507980 w 531893"/>
                <a:gd name="connsiteY9" fmla="*/ 207759 h 379197"/>
                <a:gd name="connsiteX10" fmla="*/ 462260 w 531893"/>
                <a:gd name="connsiteY10" fmla="*/ 192519 h 379197"/>
                <a:gd name="connsiteX11" fmla="*/ 386060 w 531893"/>
                <a:gd name="connsiteY11" fmla="*/ 177279 h 379197"/>
                <a:gd name="connsiteX12" fmla="*/ 447020 w 531893"/>
                <a:gd name="connsiteY12" fmla="*/ 116319 h 379197"/>
                <a:gd name="connsiteX13" fmla="*/ 462260 w 531893"/>
                <a:gd name="connsiteY13" fmla="*/ 9639 h 379197"/>
                <a:gd name="connsiteX14" fmla="*/ 416540 w 531893"/>
                <a:gd name="connsiteY14" fmla="*/ 24879 h 379197"/>
                <a:gd name="connsiteX15" fmla="*/ 386060 w 531893"/>
                <a:gd name="connsiteY15" fmla="*/ 70599 h 379197"/>
                <a:gd name="connsiteX16" fmla="*/ 340340 w 531893"/>
                <a:gd name="connsiteY16" fmla="*/ 40119 h 379197"/>
                <a:gd name="connsiteX17" fmla="*/ 309860 w 531893"/>
                <a:gd name="connsiteY17" fmla="*/ 24879 h 37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1893" h="379197">
                  <a:moveTo>
                    <a:pt x="309860" y="24879"/>
                  </a:moveTo>
                  <a:cubicBezTo>
                    <a:pt x="302240" y="32499"/>
                    <a:pt x="306238" y="68411"/>
                    <a:pt x="294620" y="85839"/>
                  </a:cubicBezTo>
                  <a:cubicBezTo>
                    <a:pt x="255744" y="144153"/>
                    <a:pt x="175571" y="107153"/>
                    <a:pt x="126980" y="101079"/>
                  </a:cubicBezTo>
                  <a:cubicBezTo>
                    <a:pt x="90953" y="110086"/>
                    <a:pt x="0" y="111259"/>
                    <a:pt x="81260" y="192519"/>
                  </a:cubicBezTo>
                  <a:cubicBezTo>
                    <a:pt x="103978" y="215237"/>
                    <a:pt x="172700" y="222999"/>
                    <a:pt x="172700" y="222999"/>
                  </a:cubicBezTo>
                  <a:cubicBezTo>
                    <a:pt x="177780" y="238239"/>
                    <a:pt x="184455" y="253037"/>
                    <a:pt x="187940" y="268719"/>
                  </a:cubicBezTo>
                  <a:cubicBezTo>
                    <a:pt x="194643" y="298884"/>
                    <a:pt x="176976" y="343782"/>
                    <a:pt x="203180" y="360159"/>
                  </a:cubicBezTo>
                  <a:cubicBezTo>
                    <a:pt x="233641" y="379197"/>
                    <a:pt x="274300" y="349999"/>
                    <a:pt x="309860" y="344919"/>
                  </a:cubicBezTo>
                  <a:cubicBezTo>
                    <a:pt x="314940" y="324599"/>
                    <a:pt x="306366" y="293326"/>
                    <a:pt x="325100" y="283959"/>
                  </a:cubicBezTo>
                  <a:cubicBezTo>
                    <a:pt x="531893" y="180563"/>
                    <a:pt x="468176" y="327172"/>
                    <a:pt x="507980" y="207759"/>
                  </a:cubicBezTo>
                  <a:cubicBezTo>
                    <a:pt x="492740" y="202679"/>
                    <a:pt x="477845" y="196415"/>
                    <a:pt x="462260" y="192519"/>
                  </a:cubicBezTo>
                  <a:cubicBezTo>
                    <a:pt x="437130" y="186237"/>
                    <a:pt x="404376" y="195595"/>
                    <a:pt x="386060" y="177279"/>
                  </a:cubicBezTo>
                  <a:lnTo>
                    <a:pt x="447020" y="116319"/>
                  </a:lnTo>
                  <a:cubicBezTo>
                    <a:pt x="464257" y="90463"/>
                    <a:pt x="510372" y="45723"/>
                    <a:pt x="462260" y="9639"/>
                  </a:cubicBezTo>
                  <a:cubicBezTo>
                    <a:pt x="449409" y="0"/>
                    <a:pt x="431780" y="19799"/>
                    <a:pt x="416540" y="24879"/>
                  </a:cubicBezTo>
                  <a:cubicBezTo>
                    <a:pt x="406380" y="40119"/>
                    <a:pt x="404021" y="67007"/>
                    <a:pt x="386060" y="70599"/>
                  </a:cubicBezTo>
                  <a:cubicBezTo>
                    <a:pt x="368099" y="74191"/>
                    <a:pt x="357346" y="46921"/>
                    <a:pt x="340340" y="40119"/>
                  </a:cubicBezTo>
                  <a:cubicBezTo>
                    <a:pt x="330907" y="36346"/>
                    <a:pt x="317480" y="17259"/>
                    <a:pt x="309860" y="24879"/>
                  </a:cubicBezTo>
                  <a:close/>
                </a:path>
              </a:pathLst>
            </a:custGeom>
            <a:solidFill>
              <a:srgbClr val="FFFF00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7"/>
            <p:cNvSpPr/>
            <p:nvPr/>
          </p:nvSpPr>
          <p:spPr>
            <a:xfrm>
              <a:off x="7956376" y="3429000"/>
              <a:ext cx="197688" cy="210344"/>
            </a:xfrm>
            <a:custGeom>
              <a:avLst/>
              <a:gdLst>
                <a:gd name="connsiteX0" fmla="*/ 15240 w 350520"/>
                <a:gd name="connsiteY0" fmla="*/ 172271 h 332703"/>
                <a:gd name="connsiteX1" fmla="*/ 30480 w 350520"/>
                <a:gd name="connsiteY1" fmla="*/ 278951 h 332703"/>
                <a:gd name="connsiteX2" fmla="*/ 60960 w 350520"/>
                <a:gd name="connsiteY2" fmla="*/ 324671 h 332703"/>
                <a:gd name="connsiteX3" fmla="*/ 182880 w 350520"/>
                <a:gd name="connsiteY3" fmla="*/ 309431 h 332703"/>
                <a:gd name="connsiteX4" fmla="*/ 304800 w 350520"/>
                <a:gd name="connsiteY4" fmla="*/ 80831 h 332703"/>
                <a:gd name="connsiteX5" fmla="*/ 350520 w 350520"/>
                <a:gd name="connsiteY5" fmla="*/ 65591 h 332703"/>
                <a:gd name="connsiteX6" fmla="*/ 304800 w 350520"/>
                <a:gd name="connsiteY6" fmla="*/ 35111 h 332703"/>
                <a:gd name="connsiteX7" fmla="*/ 213360 w 350520"/>
                <a:gd name="connsiteY7" fmla="*/ 4631 h 332703"/>
                <a:gd name="connsiteX8" fmla="*/ 121920 w 350520"/>
                <a:gd name="connsiteY8" fmla="*/ 111311 h 332703"/>
                <a:gd name="connsiteX9" fmla="*/ 121920 w 350520"/>
                <a:gd name="connsiteY9" fmla="*/ 111311 h 332703"/>
                <a:gd name="connsiteX10" fmla="*/ 15240 w 350520"/>
                <a:gd name="connsiteY10" fmla="*/ 172271 h 33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520" h="332703">
                  <a:moveTo>
                    <a:pt x="15240" y="172271"/>
                  </a:moveTo>
                  <a:cubicBezTo>
                    <a:pt x="0" y="200211"/>
                    <a:pt x="20158" y="244545"/>
                    <a:pt x="30480" y="278951"/>
                  </a:cubicBezTo>
                  <a:cubicBezTo>
                    <a:pt x="35743" y="296495"/>
                    <a:pt x="42999" y="321079"/>
                    <a:pt x="60960" y="324671"/>
                  </a:cubicBezTo>
                  <a:cubicBezTo>
                    <a:pt x="101121" y="332703"/>
                    <a:pt x="142240" y="314511"/>
                    <a:pt x="182880" y="309431"/>
                  </a:cubicBezTo>
                  <a:cubicBezTo>
                    <a:pt x="220823" y="43830"/>
                    <a:pt x="141165" y="117194"/>
                    <a:pt x="304800" y="80831"/>
                  </a:cubicBezTo>
                  <a:cubicBezTo>
                    <a:pt x="320482" y="77346"/>
                    <a:pt x="335280" y="70671"/>
                    <a:pt x="350520" y="65591"/>
                  </a:cubicBezTo>
                  <a:cubicBezTo>
                    <a:pt x="335280" y="55431"/>
                    <a:pt x="321538" y="42550"/>
                    <a:pt x="304800" y="35111"/>
                  </a:cubicBezTo>
                  <a:cubicBezTo>
                    <a:pt x="275440" y="22062"/>
                    <a:pt x="213360" y="4631"/>
                    <a:pt x="213360" y="4631"/>
                  </a:cubicBezTo>
                  <a:cubicBezTo>
                    <a:pt x="121231" y="27663"/>
                    <a:pt x="159024" y="0"/>
                    <a:pt x="121920" y="111311"/>
                  </a:cubicBezTo>
                  <a:lnTo>
                    <a:pt x="121920" y="111311"/>
                  </a:lnTo>
                  <a:cubicBezTo>
                    <a:pt x="19704" y="145383"/>
                    <a:pt x="30480" y="144331"/>
                    <a:pt x="15240" y="172271"/>
                  </a:cubicBezTo>
                  <a:close/>
                </a:path>
              </a:pathLst>
            </a:custGeom>
            <a:solidFill>
              <a:srgbClr val="00B0F0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8"/>
            <p:cNvSpPr/>
            <p:nvPr/>
          </p:nvSpPr>
          <p:spPr>
            <a:xfrm>
              <a:off x="8172400" y="3356992"/>
              <a:ext cx="226640" cy="272792"/>
            </a:xfrm>
            <a:custGeom>
              <a:avLst/>
              <a:gdLst>
                <a:gd name="connsiteX0" fmla="*/ 60960 w 325120"/>
                <a:gd name="connsiteY0" fmla="*/ 274320 h 306084"/>
                <a:gd name="connsiteX1" fmla="*/ 76200 w 325120"/>
                <a:gd name="connsiteY1" fmla="*/ 167640 h 306084"/>
                <a:gd name="connsiteX2" fmla="*/ 91440 w 325120"/>
                <a:gd name="connsiteY2" fmla="*/ 15240 h 306084"/>
                <a:gd name="connsiteX3" fmla="*/ 137160 w 325120"/>
                <a:gd name="connsiteY3" fmla="*/ 0 h 306084"/>
                <a:gd name="connsiteX4" fmla="*/ 182880 w 325120"/>
                <a:gd name="connsiteY4" fmla="*/ 30480 h 306084"/>
                <a:gd name="connsiteX5" fmla="*/ 198120 w 325120"/>
                <a:gd name="connsiteY5" fmla="*/ 76200 h 306084"/>
                <a:gd name="connsiteX6" fmla="*/ 243840 w 325120"/>
                <a:gd name="connsiteY6" fmla="*/ 60960 h 306084"/>
                <a:gd name="connsiteX7" fmla="*/ 304800 w 325120"/>
                <a:gd name="connsiteY7" fmla="*/ 45720 h 306084"/>
                <a:gd name="connsiteX8" fmla="*/ 320040 w 325120"/>
                <a:gd name="connsiteY8" fmla="*/ 91440 h 306084"/>
                <a:gd name="connsiteX9" fmla="*/ 228600 w 325120"/>
                <a:gd name="connsiteY9" fmla="*/ 152400 h 306084"/>
                <a:gd name="connsiteX10" fmla="*/ 182880 w 325120"/>
                <a:gd name="connsiteY10" fmla="*/ 182880 h 306084"/>
                <a:gd name="connsiteX11" fmla="*/ 289560 w 325120"/>
                <a:gd name="connsiteY11" fmla="*/ 243840 h 306084"/>
                <a:gd name="connsiteX12" fmla="*/ 274320 w 325120"/>
                <a:gd name="connsiteY12" fmla="*/ 289560 h 306084"/>
                <a:gd name="connsiteX13" fmla="*/ 182880 w 325120"/>
                <a:gd name="connsiteY13" fmla="*/ 304800 h 306084"/>
                <a:gd name="connsiteX14" fmla="*/ 60960 w 325120"/>
                <a:gd name="connsiteY14" fmla="*/ 274320 h 306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120" h="306084">
                  <a:moveTo>
                    <a:pt x="60960" y="274320"/>
                  </a:moveTo>
                  <a:cubicBezTo>
                    <a:pt x="43180" y="251460"/>
                    <a:pt x="0" y="193040"/>
                    <a:pt x="76200" y="167640"/>
                  </a:cubicBezTo>
                  <a:cubicBezTo>
                    <a:pt x="67241" y="104928"/>
                    <a:pt x="36511" y="59183"/>
                    <a:pt x="91440" y="15240"/>
                  </a:cubicBezTo>
                  <a:cubicBezTo>
                    <a:pt x="103984" y="5205"/>
                    <a:pt x="121920" y="5080"/>
                    <a:pt x="137160" y="0"/>
                  </a:cubicBezTo>
                  <a:cubicBezTo>
                    <a:pt x="152400" y="10160"/>
                    <a:pt x="171438" y="16177"/>
                    <a:pt x="182880" y="30480"/>
                  </a:cubicBezTo>
                  <a:cubicBezTo>
                    <a:pt x="192915" y="43024"/>
                    <a:pt x="183752" y="69016"/>
                    <a:pt x="198120" y="76200"/>
                  </a:cubicBezTo>
                  <a:cubicBezTo>
                    <a:pt x="212488" y="83384"/>
                    <a:pt x="228394" y="65373"/>
                    <a:pt x="243840" y="60960"/>
                  </a:cubicBezTo>
                  <a:cubicBezTo>
                    <a:pt x="263979" y="55206"/>
                    <a:pt x="284480" y="50800"/>
                    <a:pt x="304800" y="45720"/>
                  </a:cubicBezTo>
                  <a:cubicBezTo>
                    <a:pt x="309880" y="60960"/>
                    <a:pt x="325120" y="76200"/>
                    <a:pt x="320040" y="91440"/>
                  </a:cubicBezTo>
                  <a:cubicBezTo>
                    <a:pt x="302706" y="143442"/>
                    <a:pt x="265142" y="134129"/>
                    <a:pt x="228600" y="152400"/>
                  </a:cubicBezTo>
                  <a:cubicBezTo>
                    <a:pt x="212217" y="160591"/>
                    <a:pt x="198120" y="172720"/>
                    <a:pt x="182880" y="182880"/>
                  </a:cubicBezTo>
                  <a:cubicBezTo>
                    <a:pt x="223948" y="306084"/>
                    <a:pt x="151389" y="133303"/>
                    <a:pt x="289560" y="243840"/>
                  </a:cubicBezTo>
                  <a:cubicBezTo>
                    <a:pt x="302104" y="253875"/>
                    <a:pt x="288268" y="281590"/>
                    <a:pt x="274320" y="289560"/>
                  </a:cubicBezTo>
                  <a:cubicBezTo>
                    <a:pt x="247491" y="304891"/>
                    <a:pt x="213360" y="299720"/>
                    <a:pt x="182880" y="304800"/>
                  </a:cubicBezTo>
                  <a:cubicBezTo>
                    <a:pt x="55919" y="288930"/>
                    <a:pt x="78740" y="297180"/>
                    <a:pt x="60960" y="274320"/>
                  </a:cubicBezTo>
                  <a:close/>
                </a:path>
              </a:pathLst>
            </a:custGeom>
            <a:solidFill>
              <a:srgbClr val="FF9933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7236296" y="3284984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C00000"/>
                </a:solidFill>
                <a:latin typeface="IWApGゴシックB" pitchFamily="1" charset="-128"/>
                <a:ea typeface="IWApGゴシックB" pitchFamily="1" charset="-128"/>
              </a:rPr>
              <a:t>？</a:t>
            </a:r>
            <a:endParaRPr kumimoji="1" lang="ja-JP" altLang="en-US" sz="2000" b="1" dirty="0">
              <a:solidFill>
                <a:srgbClr val="C00000"/>
              </a:solidFill>
              <a:latin typeface="IWApGゴシックB" pitchFamily="1" charset="-128"/>
              <a:ea typeface="IWApGゴシックB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  <p:bldP spid="77828" grpId="0" animBg="1"/>
      <p:bldP spid="77829" grpId="0" animBg="1"/>
      <p:bldP spid="6" grpId="0"/>
      <p:bldP spid="1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39552" y="332656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/>
              <a:t>鑑賞には</a:t>
            </a:r>
            <a:endParaRPr kumimoji="1" lang="ja-JP" altLang="en-US" sz="4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1640" y="1196752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 smtClean="0"/>
              <a:t>関心とともに</a:t>
            </a:r>
            <a:endParaRPr kumimoji="1" lang="ja-JP" altLang="en-US" sz="4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99992" y="1196752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 smtClean="0">
                <a:solidFill>
                  <a:srgbClr val="C00000"/>
                </a:solidFill>
              </a:rPr>
              <a:t>共有</a:t>
            </a:r>
            <a:r>
              <a:rPr lang="ja-JP" altLang="en-US" sz="3200" dirty="0" smtClean="0">
                <a:solidFill>
                  <a:srgbClr val="C00000"/>
                </a:solidFill>
              </a:rPr>
              <a:t>　</a:t>
            </a:r>
            <a:r>
              <a:rPr lang="ja-JP" altLang="en-US" sz="4400" dirty="0" smtClean="0"/>
              <a:t>が必要</a:t>
            </a:r>
            <a:endParaRPr kumimoji="1" lang="ja-JP" altLang="en-US" sz="4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2276872"/>
            <a:ext cx="7992888" cy="144655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ja-JP" altLang="en-US" sz="4400" dirty="0" smtClean="0"/>
              <a:t>　共有とは、</a:t>
            </a:r>
            <a:endParaRPr lang="en-US" altLang="ja-JP" sz="4400" dirty="0" smtClean="0"/>
          </a:p>
          <a:p>
            <a:r>
              <a:rPr lang="ja-JP" altLang="en-US" sz="4400" dirty="0" smtClean="0"/>
              <a:t>　　　　人と人が共に有するもの</a:t>
            </a:r>
            <a:endParaRPr kumimoji="1" lang="ja-JP" altLang="en-US" sz="4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1600" y="4005064"/>
            <a:ext cx="6336704" cy="769441"/>
          </a:xfrm>
          <a:prstGeom prst="rect">
            <a:avLst/>
          </a:prstGeom>
          <a:solidFill>
            <a:srgbClr val="FFCCC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4400" dirty="0" smtClean="0"/>
              <a:t>その共有の枠組みの中で</a:t>
            </a:r>
            <a:endParaRPr kumimoji="1" lang="ja-JP" altLang="en-US" sz="4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15816" y="4797152"/>
            <a:ext cx="5760640" cy="769441"/>
          </a:xfrm>
          <a:prstGeom prst="rect">
            <a:avLst/>
          </a:prstGeom>
          <a:solidFill>
            <a:srgbClr val="FFCCC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/>
              <a:t>作品は成り立っている</a:t>
            </a:r>
            <a:endParaRPr kumimoji="1" lang="ja-JP" altLang="en-US" sz="4400" dirty="0"/>
          </a:p>
        </p:txBody>
      </p:sp>
      <p:sp>
        <p:nvSpPr>
          <p:cNvPr id="10" name="正方形/長方形 9"/>
          <p:cNvSpPr/>
          <p:nvPr/>
        </p:nvSpPr>
        <p:spPr>
          <a:xfrm>
            <a:off x="4427984" y="1268760"/>
            <a:ext cx="144016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1187624" y="5085184"/>
            <a:ext cx="1368152" cy="792088"/>
            <a:chOff x="971600" y="5301208"/>
            <a:chExt cx="1368152" cy="792088"/>
          </a:xfrm>
        </p:grpSpPr>
        <p:sp>
          <p:nvSpPr>
            <p:cNvPr id="11" name="円/楕円 10"/>
            <p:cNvSpPr/>
            <p:nvPr/>
          </p:nvSpPr>
          <p:spPr>
            <a:xfrm>
              <a:off x="971600" y="5301208"/>
              <a:ext cx="936104" cy="792088"/>
            </a:xfrm>
            <a:prstGeom prst="ellipse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1403648" y="5301208"/>
              <a:ext cx="936104" cy="792088"/>
            </a:xfrm>
            <a:prstGeom prst="ellipse">
              <a:avLst/>
            </a:prstGeom>
            <a:solidFill>
              <a:srgbClr val="CCFF99">
                <a:alpha val="30980"/>
              </a:srgbClr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テキスト ボックス 3"/>
          <p:cNvSpPr txBox="1">
            <a:spLocks noChangeArrowheads="1"/>
          </p:cNvSpPr>
          <p:nvPr/>
        </p:nvSpPr>
        <p:spPr bwMode="auto">
          <a:xfrm>
            <a:off x="251520" y="260648"/>
            <a:ext cx="8892480" cy="707886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どんな奇想天外</a:t>
            </a:r>
            <a:r>
              <a:rPr lang="ja-JP" altLang="en-US" sz="4000" dirty="0"/>
              <a:t>な</a:t>
            </a:r>
            <a:r>
              <a:rPr lang="ja-JP" altLang="en-US" sz="4000" dirty="0" smtClean="0"/>
              <a:t>ファンタジーも</a:t>
            </a:r>
            <a:r>
              <a:rPr lang="en-US" altLang="ja-JP" sz="4000" dirty="0" smtClean="0"/>
              <a:t>SF</a:t>
            </a:r>
            <a:r>
              <a:rPr lang="ja-JP" altLang="en-US" sz="4000" dirty="0"/>
              <a:t>も</a:t>
            </a:r>
          </a:p>
        </p:txBody>
      </p:sp>
      <p:sp>
        <p:nvSpPr>
          <p:cNvPr id="78851" name="テキスト ボックス 4"/>
          <p:cNvSpPr txBox="1">
            <a:spLocks noChangeArrowheads="1"/>
          </p:cNvSpPr>
          <p:nvPr/>
        </p:nvSpPr>
        <p:spPr bwMode="auto">
          <a:xfrm>
            <a:off x="395536" y="1124744"/>
            <a:ext cx="8424862" cy="1323439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その基本的な枠組みは</a:t>
            </a:r>
            <a:endParaRPr lang="en-US" altLang="ja-JP" sz="4000" dirty="0" smtClean="0"/>
          </a:p>
          <a:p>
            <a:r>
              <a:rPr lang="ja-JP" altLang="en-US" sz="4000" dirty="0" smtClean="0"/>
              <a:t>　人間</a:t>
            </a:r>
            <a:r>
              <a:rPr lang="ja-JP" altLang="en-US" sz="4000" dirty="0"/>
              <a:t>の</a:t>
            </a:r>
            <a:r>
              <a:rPr lang="ja-JP" altLang="en-US" sz="4000" dirty="0" smtClean="0"/>
              <a:t>営みやこころを</a:t>
            </a:r>
            <a:r>
              <a:rPr lang="ja-JP" altLang="en-US" sz="4000" dirty="0"/>
              <a:t>基盤としている</a:t>
            </a:r>
          </a:p>
        </p:txBody>
      </p:sp>
      <p:sp>
        <p:nvSpPr>
          <p:cNvPr id="78854" name="テキスト ボックス 7"/>
          <p:cNvSpPr txBox="1">
            <a:spLocks noChangeArrowheads="1"/>
          </p:cNvSpPr>
          <p:nvPr/>
        </p:nvSpPr>
        <p:spPr bwMode="auto">
          <a:xfrm>
            <a:off x="3491880" y="5445224"/>
            <a:ext cx="3168352" cy="769441"/>
          </a:xfrm>
          <a:prstGeom prst="rect">
            <a:avLst/>
          </a:prstGeom>
          <a:solidFill>
            <a:srgbClr val="CCFFFF"/>
          </a:solidFill>
          <a:ln w="9525">
            <a:noFill/>
            <a:prstDash val="dash"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ja-JP" altLang="en-US" sz="4400" dirty="0"/>
              <a:t>既知が必要</a:t>
            </a:r>
          </a:p>
        </p:txBody>
      </p:sp>
      <p:sp>
        <p:nvSpPr>
          <p:cNvPr id="7" name="テキスト ボックス 3"/>
          <p:cNvSpPr txBox="1">
            <a:spLocks noChangeArrowheads="1"/>
          </p:cNvSpPr>
          <p:nvPr/>
        </p:nvSpPr>
        <p:spPr bwMode="auto">
          <a:xfrm>
            <a:off x="1475656" y="4581128"/>
            <a:ext cx="3600400" cy="707886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つまり鑑賞には</a:t>
            </a:r>
            <a:endParaRPr lang="ja-JP" altLang="en-US" sz="4000" dirty="0"/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1043608" y="5445224"/>
            <a:ext cx="2511896" cy="707886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>
                <a:solidFill>
                  <a:srgbClr val="C00000"/>
                </a:solidFill>
              </a:rPr>
              <a:t>共有</a:t>
            </a:r>
            <a:r>
              <a:rPr lang="ja-JP" altLang="en-US" sz="4000" dirty="0" smtClean="0"/>
              <a:t>という</a:t>
            </a:r>
            <a:endParaRPr lang="ja-JP" altLang="en-US" sz="4000" dirty="0"/>
          </a:p>
        </p:txBody>
      </p:sp>
      <p:sp>
        <p:nvSpPr>
          <p:cNvPr id="9" name="テキスト ボックス 5"/>
          <p:cNvSpPr txBox="1">
            <a:spLocks noChangeArrowheads="1"/>
          </p:cNvSpPr>
          <p:nvPr/>
        </p:nvSpPr>
        <p:spPr bwMode="auto">
          <a:xfrm>
            <a:off x="4788024" y="2780928"/>
            <a:ext cx="4139952" cy="163121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28575" cmpd="thickThin">
            <a:noFill/>
            <a:prstDash val="solid"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ja-JP" altLang="en-US" sz="2400" b="1" dirty="0"/>
              <a:t>映画「スターウオーズ」</a:t>
            </a:r>
            <a:r>
              <a:rPr lang="ja-JP" altLang="en-US" sz="2400" b="1" dirty="0" smtClean="0"/>
              <a:t>は、</a:t>
            </a:r>
            <a:endParaRPr lang="en-US" altLang="ja-JP" sz="2400" b="1" dirty="0" smtClean="0"/>
          </a:p>
          <a:p>
            <a:r>
              <a:rPr lang="ja-JP" altLang="en-US" sz="2400" b="1" dirty="0" smtClean="0"/>
              <a:t>一般</a:t>
            </a:r>
            <a:r>
              <a:rPr lang="ja-JP" altLang="en-US" sz="2400" b="1" dirty="0"/>
              <a:t>人間代表</a:t>
            </a:r>
            <a:r>
              <a:rPr lang="ja-JP" altLang="en-US" sz="2400" b="1" dirty="0" smtClean="0"/>
              <a:t>のハン</a:t>
            </a:r>
            <a:r>
              <a:rPr lang="ja-JP" altLang="en-US" sz="2400" b="1" dirty="0"/>
              <a:t>・ソロ</a:t>
            </a:r>
            <a:r>
              <a:rPr lang="ja-JP" altLang="en-US" sz="2400" b="1" dirty="0" smtClean="0"/>
              <a:t>が</a:t>
            </a:r>
            <a:endParaRPr lang="en-US" altLang="ja-JP" sz="2400" b="1" dirty="0" smtClean="0"/>
          </a:p>
          <a:p>
            <a:r>
              <a:rPr lang="ja-JP" altLang="en-US" sz="2400" b="1" dirty="0" smtClean="0"/>
              <a:t>出なく</a:t>
            </a:r>
            <a:r>
              <a:rPr lang="ja-JP" altLang="en-US" sz="2400" b="1" dirty="0"/>
              <a:t>なって</a:t>
            </a:r>
            <a:r>
              <a:rPr lang="ja-JP" altLang="en-US" sz="2400" b="1" dirty="0" smtClean="0"/>
              <a:t>から、つまらなくなった気</a:t>
            </a:r>
            <a:r>
              <a:rPr lang="ja-JP" altLang="en-US" sz="2400" b="1" dirty="0"/>
              <a:t>がするが・・</a:t>
            </a:r>
            <a:r>
              <a:rPr lang="ja-JP" altLang="en-US" sz="2800" b="1" dirty="0"/>
              <a:t>・</a:t>
            </a:r>
          </a:p>
        </p:txBody>
      </p:sp>
      <p:sp>
        <p:nvSpPr>
          <p:cNvPr id="10" name="テキスト ボックス 3"/>
          <p:cNvSpPr txBox="1">
            <a:spLocks noChangeArrowheads="1"/>
          </p:cNvSpPr>
          <p:nvPr/>
        </p:nvSpPr>
        <p:spPr bwMode="auto">
          <a:xfrm>
            <a:off x="323528" y="2708920"/>
            <a:ext cx="4392488" cy="17543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そこに人間としての</a:t>
            </a:r>
            <a:endParaRPr lang="en-US" altLang="ja-JP" sz="3600" dirty="0" smtClean="0"/>
          </a:p>
          <a:p>
            <a:r>
              <a:rPr lang="ja-JP" altLang="en-US" sz="3600" dirty="0" smtClean="0"/>
              <a:t>　　共有がなければ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楽しめない</a:t>
            </a:r>
            <a:endParaRPr lang="ja-JP" altLang="en-US" sz="3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60032" y="458112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未知とともに</a:t>
            </a:r>
            <a:endParaRPr kumimoji="1" lang="ja-JP" altLang="en-US" dirty="0"/>
          </a:p>
        </p:txBody>
      </p:sp>
      <p:grpSp>
        <p:nvGrpSpPr>
          <p:cNvPr id="33" name="グループ化 32"/>
          <p:cNvGrpSpPr/>
          <p:nvPr/>
        </p:nvGrpSpPr>
        <p:grpSpPr>
          <a:xfrm>
            <a:off x="7668344" y="4005064"/>
            <a:ext cx="432048" cy="576064"/>
            <a:chOff x="8028384" y="4149080"/>
            <a:chExt cx="792088" cy="1008112"/>
          </a:xfrm>
        </p:grpSpPr>
        <p:grpSp>
          <p:nvGrpSpPr>
            <p:cNvPr id="25" name="グループ化 24"/>
            <p:cNvGrpSpPr/>
            <p:nvPr/>
          </p:nvGrpSpPr>
          <p:grpSpPr>
            <a:xfrm>
              <a:off x="8028384" y="4149080"/>
              <a:ext cx="792088" cy="1008112"/>
              <a:chOff x="7812360" y="3933056"/>
              <a:chExt cx="936104" cy="1152127"/>
            </a:xfrm>
          </p:grpSpPr>
          <p:grpSp>
            <p:nvGrpSpPr>
              <p:cNvPr id="24" name="グループ化 23"/>
              <p:cNvGrpSpPr/>
              <p:nvPr/>
            </p:nvGrpSpPr>
            <p:grpSpPr>
              <a:xfrm>
                <a:off x="7812360" y="3933056"/>
                <a:ext cx="936104" cy="1152127"/>
                <a:chOff x="7812360" y="3933056"/>
                <a:chExt cx="936104" cy="1152127"/>
              </a:xfrm>
            </p:grpSpPr>
            <p:grpSp>
              <p:nvGrpSpPr>
                <p:cNvPr id="12" name="グループ化 37"/>
                <p:cNvGrpSpPr>
                  <a:grpSpLocks/>
                </p:cNvGrpSpPr>
                <p:nvPr/>
              </p:nvGrpSpPr>
              <p:grpSpPr bwMode="auto">
                <a:xfrm flipH="1">
                  <a:off x="7812360" y="3933056"/>
                  <a:ext cx="936104" cy="1152127"/>
                  <a:chOff x="839214" y="4796914"/>
                  <a:chExt cx="996333" cy="1360237"/>
                </a:xfrm>
              </p:grpSpPr>
              <p:grpSp>
                <p:nvGrpSpPr>
                  <p:cNvPr id="13" name="グループ化 3"/>
                  <p:cNvGrpSpPr>
                    <a:grpSpLocks/>
                  </p:cNvGrpSpPr>
                  <p:nvPr/>
                </p:nvGrpSpPr>
                <p:grpSpPr bwMode="auto">
                  <a:xfrm rot="254301">
                    <a:off x="839214" y="4796914"/>
                    <a:ext cx="996333" cy="1360237"/>
                    <a:chOff x="1626783" y="3869829"/>
                    <a:chExt cx="1149755" cy="1522909"/>
                  </a:xfrm>
                </p:grpSpPr>
                <p:sp>
                  <p:nvSpPr>
                    <p:cNvPr id="19" name="Oval 4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1665288" y="4024313"/>
                      <a:ext cx="1111250" cy="1368425"/>
                    </a:xfrm>
                    <a:prstGeom prst="ellipse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" name="Freeform 5"/>
                    <p:cNvSpPr>
                      <a:spLocks/>
                    </p:cNvSpPr>
                    <p:nvPr/>
                  </p:nvSpPr>
                  <p:spPr bwMode="auto">
                    <a:xfrm rot="1278116" flipH="1">
                      <a:off x="1626783" y="3869829"/>
                      <a:ext cx="996512" cy="781538"/>
                    </a:xfrm>
                    <a:custGeom>
                      <a:avLst/>
                      <a:gdLst>
                        <a:gd name="T0" fmla="*/ 2147483647 w 735"/>
                        <a:gd name="T1" fmla="*/ 2147483647 h 539"/>
                        <a:gd name="T2" fmla="*/ 2147483647 w 735"/>
                        <a:gd name="T3" fmla="*/ 2147483647 h 539"/>
                        <a:gd name="T4" fmla="*/ 2147483647 w 735"/>
                        <a:gd name="T5" fmla="*/ 2147483647 h 539"/>
                        <a:gd name="T6" fmla="*/ 2147483647 w 735"/>
                        <a:gd name="T7" fmla="*/ 2147483647 h 539"/>
                        <a:gd name="T8" fmla="*/ 2147483647 w 735"/>
                        <a:gd name="T9" fmla="*/ 2147483647 h 539"/>
                        <a:gd name="T10" fmla="*/ 2147483647 w 735"/>
                        <a:gd name="T11" fmla="*/ 2147483647 h 539"/>
                        <a:gd name="T12" fmla="*/ 2147483647 w 735"/>
                        <a:gd name="T13" fmla="*/ 2147483647 h 539"/>
                        <a:gd name="T14" fmla="*/ 2147483647 w 735"/>
                        <a:gd name="T15" fmla="*/ 2147483647 h 539"/>
                        <a:gd name="T16" fmla="*/ 2147483647 w 735"/>
                        <a:gd name="T17" fmla="*/ 2147483647 h 539"/>
                        <a:gd name="T18" fmla="*/ 2147483647 w 735"/>
                        <a:gd name="T19" fmla="*/ 2147483647 h 539"/>
                        <a:gd name="T20" fmla="*/ 2147483647 w 735"/>
                        <a:gd name="T21" fmla="*/ 2147483647 h 539"/>
                        <a:gd name="T22" fmla="*/ 2147483647 w 735"/>
                        <a:gd name="T23" fmla="*/ 2147483647 h 539"/>
                        <a:gd name="T24" fmla="*/ 2147483647 w 735"/>
                        <a:gd name="T25" fmla="*/ 2147483647 h 539"/>
                        <a:gd name="T26" fmla="*/ 2147483647 w 735"/>
                        <a:gd name="T27" fmla="*/ 2147483647 h 539"/>
                        <a:gd name="T28" fmla="*/ 2147483647 w 735"/>
                        <a:gd name="T29" fmla="*/ 2147483647 h 539"/>
                        <a:gd name="T30" fmla="*/ 2147483647 w 735"/>
                        <a:gd name="T31" fmla="*/ 2147483647 h 539"/>
                        <a:gd name="T32" fmla="*/ 2147483647 w 735"/>
                        <a:gd name="T33" fmla="*/ 2147483647 h 539"/>
                        <a:gd name="T34" fmla="*/ 2147483647 w 735"/>
                        <a:gd name="T35" fmla="*/ 2147483647 h 539"/>
                        <a:gd name="T36" fmla="*/ 2147483647 w 735"/>
                        <a:gd name="T37" fmla="*/ 2147483647 h 539"/>
                        <a:gd name="T38" fmla="*/ 2147483647 w 735"/>
                        <a:gd name="T39" fmla="*/ 2147483647 h 539"/>
                        <a:gd name="T40" fmla="*/ 2147483647 w 735"/>
                        <a:gd name="T41" fmla="*/ 2147483647 h 539"/>
                        <a:gd name="T42" fmla="*/ 2147483647 w 735"/>
                        <a:gd name="T43" fmla="*/ 2147483647 h 539"/>
                        <a:gd name="T44" fmla="*/ 2147483647 w 735"/>
                        <a:gd name="T45" fmla="*/ 2147483647 h 539"/>
                        <a:gd name="T46" fmla="*/ 2147483647 w 735"/>
                        <a:gd name="T47" fmla="*/ 2147483647 h 539"/>
                        <a:gd name="T48" fmla="*/ 0 w 735"/>
                        <a:gd name="T49" fmla="*/ 2147483647 h 539"/>
                        <a:gd name="T50" fmla="*/ 2147483647 w 735"/>
                        <a:gd name="T51" fmla="*/ 2147483647 h 53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735"/>
                        <a:gd name="T79" fmla="*/ 0 h 539"/>
                        <a:gd name="T80" fmla="*/ 735 w 735"/>
                        <a:gd name="T81" fmla="*/ 539 h 53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735" h="539">
                          <a:moveTo>
                            <a:pt x="64" y="163"/>
                          </a:moveTo>
                          <a:cubicBezTo>
                            <a:pt x="73" y="200"/>
                            <a:pt x="80" y="214"/>
                            <a:pt x="112" y="235"/>
                          </a:cubicBezTo>
                          <a:cubicBezTo>
                            <a:pt x="128" y="283"/>
                            <a:pt x="108" y="248"/>
                            <a:pt x="184" y="267"/>
                          </a:cubicBezTo>
                          <a:cubicBezTo>
                            <a:pt x="204" y="272"/>
                            <a:pt x="221" y="285"/>
                            <a:pt x="240" y="291"/>
                          </a:cubicBezTo>
                          <a:cubicBezTo>
                            <a:pt x="243" y="283"/>
                            <a:pt x="240" y="267"/>
                            <a:pt x="248" y="267"/>
                          </a:cubicBezTo>
                          <a:cubicBezTo>
                            <a:pt x="256" y="267"/>
                            <a:pt x="252" y="283"/>
                            <a:pt x="256" y="291"/>
                          </a:cubicBezTo>
                          <a:cubicBezTo>
                            <a:pt x="263" y="304"/>
                            <a:pt x="284" y="332"/>
                            <a:pt x="296" y="339"/>
                          </a:cubicBezTo>
                          <a:cubicBezTo>
                            <a:pt x="311" y="347"/>
                            <a:pt x="344" y="355"/>
                            <a:pt x="344" y="355"/>
                          </a:cubicBezTo>
                          <a:cubicBezTo>
                            <a:pt x="386" y="341"/>
                            <a:pt x="376" y="321"/>
                            <a:pt x="416" y="347"/>
                          </a:cubicBezTo>
                          <a:cubicBezTo>
                            <a:pt x="438" y="380"/>
                            <a:pt x="488" y="443"/>
                            <a:pt x="488" y="443"/>
                          </a:cubicBezTo>
                          <a:cubicBezTo>
                            <a:pt x="498" y="474"/>
                            <a:pt x="504" y="488"/>
                            <a:pt x="536" y="499"/>
                          </a:cubicBezTo>
                          <a:cubicBezTo>
                            <a:pt x="544" y="494"/>
                            <a:pt x="550" y="483"/>
                            <a:pt x="560" y="483"/>
                          </a:cubicBezTo>
                          <a:cubicBezTo>
                            <a:pt x="570" y="483"/>
                            <a:pt x="575" y="495"/>
                            <a:pt x="584" y="499"/>
                          </a:cubicBezTo>
                          <a:cubicBezTo>
                            <a:pt x="619" y="514"/>
                            <a:pt x="655" y="517"/>
                            <a:pt x="688" y="539"/>
                          </a:cubicBezTo>
                          <a:cubicBezTo>
                            <a:pt x="678" y="227"/>
                            <a:pt x="735" y="320"/>
                            <a:pt x="584" y="219"/>
                          </a:cubicBezTo>
                          <a:cubicBezTo>
                            <a:pt x="574" y="204"/>
                            <a:pt x="570" y="186"/>
                            <a:pt x="560" y="171"/>
                          </a:cubicBezTo>
                          <a:cubicBezTo>
                            <a:pt x="554" y="162"/>
                            <a:pt x="543" y="156"/>
                            <a:pt x="536" y="147"/>
                          </a:cubicBezTo>
                          <a:cubicBezTo>
                            <a:pt x="529" y="137"/>
                            <a:pt x="525" y="126"/>
                            <a:pt x="520" y="115"/>
                          </a:cubicBezTo>
                          <a:cubicBezTo>
                            <a:pt x="454" y="137"/>
                            <a:pt x="466" y="63"/>
                            <a:pt x="416" y="51"/>
                          </a:cubicBezTo>
                          <a:cubicBezTo>
                            <a:pt x="382" y="43"/>
                            <a:pt x="347" y="46"/>
                            <a:pt x="312" y="43"/>
                          </a:cubicBezTo>
                          <a:cubicBezTo>
                            <a:pt x="304" y="35"/>
                            <a:pt x="298" y="24"/>
                            <a:pt x="288" y="19"/>
                          </a:cubicBezTo>
                          <a:cubicBezTo>
                            <a:pt x="273" y="11"/>
                            <a:pt x="240" y="3"/>
                            <a:pt x="240" y="3"/>
                          </a:cubicBezTo>
                          <a:cubicBezTo>
                            <a:pt x="163" y="18"/>
                            <a:pt x="231" y="0"/>
                            <a:pt x="176" y="27"/>
                          </a:cubicBezTo>
                          <a:cubicBezTo>
                            <a:pt x="143" y="43"/>
                            <a:pt x="99" y="46"/>
                            <a:pt x="64" y="51"/>
                          </a:cubicBezTo>
                          <a:cubicBezTo>
                            <a:pt x="34" y="61"/>
                            <a:pt x="27" y="81"/>
                            <a:pt x="0" y="99"/>
                          </a:cubicBezTo>
                          <a:cubicBezTo>
                            <a:pt x="10" y="149"/>
                            <a:pt x="16" y="151"/>
                            <a:pt x="64" y="163"/>
                          </a:cubicBez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1" name="Oval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76501" y="4437063"/>
                      <a:ext cx="250813" cy="38845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15" name="Oval 8"/>
                  <p:cNvSpPr>
                    <a:spLocks noChangeArrowheads="1"/>
                  </p:cNvSpPr>
                  <p:nvPr/>
                </p:nvSpPr>
                <p:spPr bwMode="auto">
                  <a:xfrm rot="254301">
                    <a:off x="1128140" y="5308766"/>
                    <a:ext cx="217345" cy="3469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7" name="円/楕円 16"/>
                  <p:cNvSpPr/>
                  <p:nvPr/>
                </p:nvSpPr>
                <p:spPr>
                  <a:xfrm>
                    <a:off x="1187215" y="5373071"/>
                    <a:ext cx="144604" cy="21586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" name="円/楕円 17"/>
                  <p:cNvSpPr/>
                  <p:nvPr/>
                </p:nvSpPr>
                <p:spPr>
                  <a:xfrm>
                    <a:off x="1547930" y="5373071"/>
                    <a:ext cx="143014" cy="21586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</p:grpSp>
            <p:sp>
              <p:nvSpPr>
                <p:cNvPr id="23" name="フリーフォーム 22"/>
                <p:cNvSpPr/>
                <p:nvPr/>
              </p:nvSpPr>
              <p:spPr>
                <a:xfrm>
                  <a:off x="8100392" y="4581128"/>
                  <a:ext cx="128652" cy="216024"/>
                </a:xfrm>
                <a:custGeom>
                  <a:avLst/>
                  <a:gdLst>
                    <a:gd name="connsiteX0" fmla="*/ 139700 w 200660"/>
                    <a:gd name="connsiteY0" fmla="*/ 0 h 236220"/>
                    <a:gd name="connsiteX1" fmla="*/ 2540 w 200660"/>
                    <a:gd name="connsiteY1" fmla="*/ 198120 h 236220"/>
                    <a:gd name="connsiteX2" fmla="*/ 154940 w 200660"/>
                    <a:gd name="connsiteY2" fmla="*/ 228600 h 236220"/>
                    <a:gd name="connsiteX3" fmla="*/ 200660 w 200660"/>
                    <a:gd name="connsiteY3" fmla="*/ 228600 h 236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0660" h="236220">
                      <a:moveTo>
                        <a:pt x="139700" y="0"/>
                      </a:moveTo>
                      <a:cubicBezTo>
                        <a:pt x="69850" y="80010"/>
                        <a:pt x="0" y="160020"/>
                        <a:pt x="2540" y="198120"/>
                      </a:cubicBezTo>
                      <a:cubicBezTo>
                        <a:pt x="5080" y="236220"/>
                        <a:pt x="121920" y="223520"/>
                        <a:pt x="154940" y="228600"/>
                      </a:cubicBezTo>
                      <a:cubicBezTo>
                        <a:pt x="187960" y="233680"/>
                        <a:pt x="194310" y="231140"/>
                        <a:pt x="200660" y="228600"/>
                      </a:cubicBezTo>
                    </a:path>
                  </a:pathLst>
                </a:cu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2" name="円弧 21"/>
              <p:cNvSpPr/>
              <p:nvPr/>
            </p:nvSpPr>
            <p:spPr>
              <a:xfrm>
                <a:off x="8028384" y="4941168"/>
                <a:ext cx="360040" cy="45719"/>
              </a:xfrm>
              <a:prstGeom prst="arc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27" name="直線コネクタ 26"/>
            <p:cNvCxnSpPr/>
            <p:nvPr/>
          </p:nvCxnSpPr>
          <p:spPr>
            <a:xfrm>
              <a:off x="8460432" y="4895448"/>
              <a:ext cx="134928" cy="42312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" name="グループ化 16"/>
          <p:cNvGrpSpPr>
            <a:grpSpLocks/>
          </p:cNvGrpSpPr>
          <p:nvPr/>
        </p:nvGrpSpPr>
        <p:grpSpPr bwMode="auto">
          <a:xfrm rot="20362269">
            <a:off x="8205355" y="4157965"/>
            <a:ext cx="510151" cy="279926"/>
            <a:chOff x="0" y="0"/>
            <a:chExt cx="20440" cy="10815"/>
          </a:xfrm>
        </p:grpSpPr>
        <p:sp>
          <p:nvSpPr>
            <p:cNvPr id="28" name="円/楕円 1"/>
            <p:cNvSpPr>
              <a:spLocks noChangeArrowheads="1"/>
            </p:cNvSpPr>
            <p:nvPr/>
          </p:nvSpPr>
          <p:spPr bwMode="auto">
            <a:xfrm>
              <a:off x="3889" y="0"/>
              <a:ext cx="13475" cy="10815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" name="円/楕円 3"/>
            <p:cNvSpPr>
              <a:spLocks noChangeArrowheads="1"/>
            </p:cNvSpPr>
            <p:nvPr/>
          </p:nvSpPr>
          <p:spPr bwMode="auto">
            <a:xfrm>
              <a:off x="0" y="5049"/>
              <a:ext cx="20440" cy="1911"/>
            </a:xfrm>
            <a:prstGeom prst="ellipse">
              <a:avLst/>
            </a:prstGeom>
            <a:solidFill>
              <a:srgbClr val="A8D08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" name="台形 5"/>
            <p:cNvSpPr>
              <a:spLocks/>
            </p:cNvSpPr>
            <p:nvPr/>
          </p:nvSpPr>
          <p:spPr bwMode="auto">
            <a:xfrm flipV="1">
              <a:off x="3889" y="6482"/>
              <a:ext cx="13475" cy="1925"/>
            </a:xfrm>
            <a:custGeom>
              <a:avLst/>
              <a:gdLst>
                <a:gd name="T0" fmla="*/ 0 w 1347470"/>
                <a:gd name="T1" fmla="*/ 192506 h 192506"/>
                <a:gd name="T2" fmla="*/ 48127 w 1347470"/>
                <a:gd name="T3" fmla="*/ 0 h 192506"/>
                <a:gd name="T4" fmla="*/ 1299344 w 1347470"/>
                <a:gd name="T5" fmla="*/ 0 h 192506"/>
                <a:gd name="T6" fmla="*/ 1347470 w 1347470"/>
                <a:gd name="T7" fmla="*/ 192506 h 192506"/>
                <a:gd name="T8" fmla="*/ 0 w 1347470"/>
                <a:gd name="T9" fmla="*/ 192506 h 1925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7470" h="192506">
                  <a:moveTo>
                    <a:pt x="0" y="192506"/>
                  </a:moveTo>
                  <a:lnTo>
                    <a:pt x="48127" y="0"/>
                  </a:lnTo>
                  <a:lnTo>
                    <a:pt x="1299344" y="0"/>
                  </a:lnTo>
                  <a:lnTo>
                    <a:pt x="1347470" y="192506"/>
                  </a:lnTo>
                  <a:lnTo>
                    <a:pt x="0" y="192506"/>
                  </a:lnTo>
                  <a:close/>
                </a:path>
              </a:pathLst>
            </a:custGeom>
            <a:solidFill>
              <a:srgbClr val="5B9BD5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" name="正方形/長方形 10"/>
            <p:cNvSpPr>
              <a:spLocks noChangeArrowheads="1"/>
            </p:cNvSpPr>
            <p:nvPr/>
          </p:nvSpPr>
          <p:spPr bwMode="auto">
            <a:xfrm>
              <a:off x="9007" y="1842"/>
              <a:ext cx="751" cy="819"/>
            </a:xfrm>
            <a:prstGeom prst="rect">
              <a:avLst/>
            </a:prstGeom>
            <a:solidFill>
              <a:srgbClr val="D5DCE4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" name="正方形/長方形 14"/>
            <p:cNvSpPr>
              <a:spLocks noChangeArrowheads="1"/>
            </p:cNvSpPr>
            <p:nvPr/>
          </p:nvSpPr>
          <p:spPr bwMode="auto">
            <a:xfrm>
              <a:off x="11873" y="1842"/>
              <a:ext cx="751" cy="819"/>
            </a:xfrm>
            <a:prstGeom prst="rect">
              <a:avLst/>
            </a:prstGeom>
            <a:solidFill>
              <a:srgbClr val="D5DCE4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" name="正方形/長方形 15"/>
            <p:cNvSpPr>
              <a:spLocks noChangeArrowheads="1"/>
            </p:cNvSpPr>
            <p:nvPr/>
          </p:nvSpPr>
          <p:spPr bwMode="auto">
            <a:xfrm>
              <a:off x="10372" y="3002"/>
              <a:ext cx="750" cy="819"/>
            </a:xfrm>
            <a:prstGeom prst="rect">
              <a:avLst/>
            </a:prstGeom>
            <a:solidFill>
              <a:srgbClr val="D5DCE4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" name="正方形/長方形 8"/>
            <p:cNvSpPr>
              <a:spLocks noChangeArrowheads="1"/>
            </p:cNvSpPr>
            <p:nvPr/>
          </p:nvSpPr>
          <p:spPr bwMode="auto">
            <a:xfrm>
              <a:off x="13101" y="8393"/>
              <a:ext cx="2116" cy="1092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" name="正方形/長方形 9"/>
            <p:cNvSpPr>
              <a:spLocks noChangeArrowheads="1"/>
            </p:cNvSpPr>
            <p:nvPr/>
          </p:nvSpPr>
          <p:spPr bwMode="auto">
            <a:xfrm>
              <a:off x="9758" y="8393"/>
              <a:ext cx="2115" cy="1092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" name="正方形/長方形 7"/>
            <p:cNvSpPr>
              <a:spLocks noChangeArrowheads="1"/>
            </p:cNvSpPr>
            <p:nvPr/>
          </p:nvSpPr>
          <p:spPr bwMode="auto">
            <a:xfrm>
              <a:off x="6550" y="8393"/>
              <a:ext cx="2116" cy="1092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nimBg="1"/>
      <p:bldP spid="78854" grpId="0" animBg="1"/>
      <p:bldP spid="7" grpId="0"/>
      <p:bldP spid="8" grpId="0"/>
      <p:bldP spid="9" grpId="0" animBg="1"/>
      <p:bldP spid="10" grpId="0" animBg="1"/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>
          <a:xfrm>
            <a:off x="323528" y="4437112"/>
            <a:ext cx="8640960" cy="2088232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898" name="テキスト ボックス 3"/>
          <p:cNvSpPr txBox="1">
            <a:spLocks noChangeArrowheads="1"/>
          </p:cNvSpPr>
          <p:nvPr/>
        </p:nvSpPr>
        <p:spPr bwMode="auto">
          <a:xfrm>
            <a:off x="395536" y="2492896"/>
            <a:ext cx="8496300" cy="1323439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r>
              <a:rPr lang="ja-JP" altLang="en-US" sz="4000" dirty="0"/>
              <a:t>「知っている・分かる」には、</a:t>
            </a:r>
            <a:endParaRPr lang="en-US" altLang="ja-JP" sz="4000" dirty="0"/>
          </a:p>
          <a:p>
            <a:r>
              <a:rPr lang="ja-JP" altLang="en-US" sz="4000" dirty="0"/>
              <a:t>　　　　　　　　　　いく</a:t>
            </a:r>
            <a:r>
              <a:rPr lang="ja-JP" altLang="en-US" sz="4000" dirty="0" smtClean="0"/>
              <a:t>つかの種類が</a:t>
            </a:r>
            <a:r>
              <a:rPr lang="ja-JP" altLang="en-US" sz="4000" dirty="0"/>
              <a:t>ある</a:t>
            </a:r>
          </a:p>
        </p:txBody>
      </p:sp>
      <p:sp>
        <p:nvSpPr>
          <p:cNvPr id="80899" name="テキスト ボックス 3"/>
          <p:cNvSpPr txBox="1">
            <a:spLocks noChangeArrowheads="1"/>
          </p:cNvSpPr>
          <p:nvPr/>
        </p:nvSpPr>
        <p:spPr bwMode="auto">
          <a:xfrm>
            <a:off x="395536" y="980728"/>
            <a:ext cx="8424936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　　　「</a:t>
            </a:r>
            <a:r>
              <a:rPr lang="ja-JP" altLang="en-US" sz="4000" dirty="0"/>
              <a:t>あ、これは知っている、分かる」</a:t>
            </a:r>
            <a:endParaRPr lang="en-US" altLang="ja-JP" sz="4000" dirty="0"/>
          </a:p>
          <a:p>
            <a:r>
              <a:rPr lang="ja-JP" altLang="en-US" sz="4000" dirty="0"/>
              <a:t>　　　　　　　　　　　　</a:t>
            </a:r>
            <a:r>
              <a:rPr lang="ja-JP" altLang="en-US" sz="4000" dirty="0" smtClean="0"/>
              <a:t>　と</a:t>
            </a:r>
            <a:r>
              <a:rPr lang="ja-JP" altLang="en-US" sz="4000" dirty="0"/>
              <a:t>認識できるもの</a:t>
            </a:r>
          </a:p>
        </p:txBody>
      </p:sp>
      <p:sp>
        <p:nvSpPr>
          <p:cNvPr id="80900" name="テキスト ボックス 3"/>
          <p:cNvSpPr txBox="1">
            <a:spLocks noChangeArrowheads="1"/>
          </p:cNvSpPr>
          <p:nvPr/>
        </p:nvSpPr>
        <p:spPr bwMode="auto">
          <a:xfrm>
            <a:off x="899592" y="4725069"/>
            <a:ext cx="2303462" cy="7080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ja-JP" altLang="en-US" sz="4000" dirty="0"/>
              <a:t>話の内容</a:t>
            </a:r>
          </a:p>
        </p:txBody>
      </p:sp>
      <p:sp>
        <p:nvSpPr>
          <p:cNvPr id="80901" name="テキスト ボックス 3"/>
          <p:cNvSpPr txBox="1">
            <a:spLocks noChangeArrowheads="1"/>
          </p:cNvSpPr>
          <p:nvPr/>
        </p:nvSpPr>
        <p:spPr bwMode="auto">
          <a:xfrm>
            <a:off x="899592" y="5517232"/>
            <a:ext cx="2303462" cy="70802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ja-JP" altLang="en-US" sz="4000"/>
              <a:t>話の構造</a:t>
            </a:r>
          </a:p>
        </p:txBody>
      </p:sp>
      <p:sp>
        <p:nvSpPr>
          <p:cNvPr id="80902" name="テキスト ボックス 8"/>
          <p:cNvSpPr txBox="1">
            <a:spLocks noChangeArrowheads="1"/>
          </p:cNvSpPr>
          <p:nvPr/>
        </p:nvSpPr>
        <p:spPr bwMode="auto">
          <a:xfrm>
            <a:off x="3275856" y="5013176"/>
            <a:ext cx="525658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4000" dirty="0"/>
              <a:t>についての</a:t>
            </a:r>
            <a:r>
              <a:rPr lang="ja-JP" altLang="en-US" sz="4000" dirty="0" smtClean="0"/>
              <a:t>基本的知識</a:t>
            </a:r>
            <a:endParaRPr lang="ja-JP" altLang="en-US" dirty="0"/>
          </a:p>
        </p:txBody>
      </p:sp>
      <p:sp>
        <p:nvSpPr>
          <p:cNvPr id="80903" name="正方形/長方形 9"/>
          <p:cNvSpPr>
            <a:spLocks noChangeArrowheads="1"/>
          </p:cNvSpPr>
          <p:nvPr/>
        </p:nvSpPr>
        <p:spPr bwMode="auto">
          <a:xfrm>
            <a:off x="2987824" y="3789040"/>
            <a:ext cx="30588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 dirty="0" smtClean="0"/>
              <a:t>そのひとつ</a:t>
            </a:r>
            <a:r>
              <a:rPr lang="ja-JP" altLang="en-US" sz="4000" dirty="0"/>
              <a:t>は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67544" y="188640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鑑賞における既知とは</a:t>
            </a:r>
            <a:endParaRPr lang="en-US" altLang="ja-JP" sz="4000" dirty="0"/>
          </a:p>
        </p:txBody>
      </p:sp>
      <p:grpSp>
        <p:nvGrpSpPr>
          <p:cNvPr id="10" name="グループ化 21"/>
          <p:cNvGrpSpPr>
            <a:grpSpLocks/>
          </p:cNvGrpSpPr>
          <p:nvPr/>
        </p:nvGrpSpPr>
        <p:grpSpPr bwMode="auto">
          <a:xfrm rot="409220">
            <a:off x="511354" y="1283304"/>
            <a:ext cx="920493" cy="792645"/>
            <a:chOff x="2928926" y="2857496"/>
            <a:chExt cx="1071570" cy="963606"/>
          </a:xfrm>
        </p:grpSpPr>
        <p:grpSp>
          <p:nvGrpSpPr>
            <p:cNvPr id="11" name="グループ化 3"/>
            <p:cNvGrpSpPr>
              <a:grpSpLocks/>
            </p:cNvGrpSpPr>
            <p:nvPr/>
          </p:nvGrpSpPr>
          <p:grpSpPr bwMode="auto">
            <a:xfrm rot="-726639">
              <a:off x="2928928" y="2857498"/>
              <a:ext cx="1023924" cy="963607"/>
              <a:chOff x="1476375" y="3860800"/>
              <a:chExt cx="1300163" cy="1531938"/>
            </a:xfrm>
          </p:grpSpPr>
          <p:sp>
            <p:nvSpPr>
              <p:cNvPr id="13" name="Oval 4"/>
              <p:cNvSpPr>
                <a:spLocks noChangeArrowheads="1"/>
              </p:cNvSpPr>
              <p:nvPr/>
            </p:nvSpPr>
            <p:spPr bwMode="auto">
              <a:xfrm flipH="1">
                <a:off x="1665288" y="4024313"/>
                <a:ext cx="1111250" cy="1368425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4" name="Freeform 5"/>
              <p:cNvSpPr>
                <a:spLocks/>
              </p:cNvSpPr>
              <p:nvPr/>
            </p:nvSpPr>
            <p:spPr bwMode="auto">
              <a:xfrm flipH="1">
                <a:off x="1476375" y="3860800"/>
                <a:ext cx="1125538" cy="855663"/>
              </a:xfrm>
              <a:custGeom>
                <a:avLst/>
                <a:gdLst>
                  <a:gd name="T0" fmla="*/ 2147483647 w 735"/>
                  <a:gd name="T1" fmla="*/ 2147483647 h 539"/>
                  <a:gd name="T2" fmla="*/ 2147483647 w 735"/>
                  <a:gd name="T3" fmla="*/ 2147483647 h 539"/>
                  <a:gd name="T4" fmla="*/ 2147483647 w 735"/>
                  <a:gd name="T5" fmla="*/ 2147483647 h 539"/>
                  <a:gd name="T6" fmla="*/ 2147483647 w 735"/>
                  <a:gd name="T7" fmla="*/ 2147483647 h 539"/>
                  <a:gd name="T8" fmla="*/ 2147483647 w 735"/>
                  <a:gd name="T9" fmla="*/ 2147483647 h 539"/>
                  <a:gd name="T10" fmla="*/ 2147483647 w 735"/>
                  <a:gd name="T11" fmla="*/ 2147483647 h 539"/>
                  <a:gd name="T12" fmla="*/ 2147483647 w 735"/>
                  <a:gd name="T13" fmla="*/ 2147483647 h 539"/>
                  <a:gd name="T14" fmla="*/ 2147483647 w 735"/>
                  <a:gd name="T15" fmla="*/ 2147483647 h 539"/>
                  <a:gd name="T16" fmla="*/ 2147483647 w 735"/>
                  <a:gd name="T17" fmla="*/ 2147483647 h 539"/>
                  <a:gd name="T18" fmla="*/ 2147483647 w 735"/>
                  <a:gd name="T19" fmla="*/ 2147483647 h 539"/>
                  <a:gd name="T20" fmla="*/ 2147483647 w 735"/>
                  <a:gd name="T21" fmla="*/ 2147483647 h 539"/>
                  <a:gd name="T22" fmla="*/ 2147483647 w 735"/>
                  <a:gd name="T23" fmla="*/ 2147483647 h 539"/>
                  <a:gd name="T24" fmla="*/ 2147483647 w 735"/>
                  <a:gd name="T25" fmla="*/ 2147483647 h 539"/>
                  <a:gd name="T26" fmla="*/ 2147483647 w 735"/>
                  <a:gd name="T27" fmla="*/ 2147483647 h 539"/>
                  <a:gd name="T28" fmla="*/ 2147483647 w 735"/>
                  <a:gd name="T29" fmla="*/ 2147483647 h 539"/>
                  <a:gd name="T30" fmla="*/ 2147483647 w 735"/>
                  <a:gd name="T31" fmla="*/ 2147483647 h 539"/>
                  <a:gd name="T32" fmla="*/ 2147483647 w 735"/>
                  <a:gd name="T33" fmla="*/ 2147483647 h 539"/>
                  <a:gd name="T34" fmla="*/ 2147483647 w 735"/>
                  <a:gd name="T35" fmla="*/ 2147483647 h 539"/>
                  <a:gd name="T36" fmla="*/ 2147483647 w 735"/>
                  <a:gd name="T37" fmla="*/ 2147483647 h 539"/>
                  <a:gd name="T38" fmla="*/ 2147483647 w 735"/>
                  <a:gd name="T39" fmla="*/ 2147483647 h 539"/>
                  <a:gd name="T40" fmla="*/ 2147483647 w 735"/>
                  <a:gd name="T41" fmla="*/ 2147483647 h 539"/>
                  <a:gd name="T42" fmla="*/ 2147483647 w 735"/>
                  <a:gd name="T43" fmla="*/ 2147483647 h 539"/>
                  <a:gd name="T44" fmla="*/ 2147483647 w 735"/>
                  <a:gd name="T45" fmla="*/ 2147483647 h 539"/>
                  <a:gd name="T46" fmla="*/ 2147483647 w 735"/>
                  <a:gd name="T47" fmla="*/ 2147483647 h 539"/>
                  <a:gd name="T48" fmla="*/ 0 w 735"/>
                  <a:gd name="T49" fmla="*/ 2147483647 h 539"/>
                  <a:gd name="T50" fmla="*/ 2147483647 w 735"/>
                  <a:gd name="T51" fmla="*/ 2147483647 h 5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35"/>
                  <a:gd name="T79" fmla="*/ 0 h 539"/>
                  <a:gd name="T80" fmla="*/ 735 w 735"/>
                  <a:gd name="T81" fmla="*/ 539 h 5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35" h="539">
                    <a:moveTo>
                      <a:pt x="64" y="163"/>
                    </a:moveTo>
                    <a:cubicBezTo>
                      <a:pt x="73" y="200"/>
                      <a:pt x="80" y="214"/>
                      <a:pt x="112" y="235"/>
                    </a:cubicBezTo>
                    <a:cubicBezTo>
                      <a:pt x="128" y="283"/>
                      <a:pt x="108" y="248"/>
                      <a:pt x="184" y="267"/>
                    </a:cubicBezTo>
                    <a:cubicBezTo>
                      <a:pt x="204" y="272"/>
                      <a:pt x="221" y="285"/>
                      <a:pt x="240" y="291"/>
                    </a:cubicBezTo>
                    <a:cubicBezTo>
                      <a:pt x="243" y="283"/>
                      <a:pt x="240" y="267"/>
                      <a:pt x="248" y="267"/>
                    </a:cubicBezTo>
                    <a:cubicBezTo>
                      <a:pt x="256" y="267"/>
                      <a:pt x="252" y="283"/>
                      <a:pt x="256" y="291"/>
                    </a:cubicBezTo>
                    <a:cubicBezTo>
                      <a:pt x="263" y="304"/>
                      <a:pt x="284" y="332"/>
                      <a:pt x="296" y="339"/>
                    </a:cubicBezTo>
                    <a:cubicBezTo>
                      <a:pt x="311" y="347"/>
                      <a:pt x="344" y="355"/>
                      <a:pt x="344" y="355"/>
                    </a:cubicBezTo>
                    <a:cubicBezTo>
                      <a:pt x="386" y="341"/>
                      <a:pt x="376" y="321"/>
                      <a:pt x="416" y="347"/>
                    </a:cubicBezTo>
                    <a:cubicBezTo>
                      <a:pt x="438" y="380"/>
                      <a:pt x="488" y="443"/>
                      <a:pt x="488" y="443"/>
                    </a:cubicBezTo>
                    <a:cubicBezTo>
                      <a:pt x="498" y="474"/>
                      <a:pt x="504" y="488"/>
                      <a:pt x="536" y="499"/>
                    </a:cubicBezTo>
                    <a:cubicBezTo>
                      <a:pt x="544" y="494"/>
                      <a:pt x="550" y="483"/>
                      <a:pt x="560" y="483"/>
                    </a:cubicBezTo>
                    <a:cubicBezTo>
                      <a:pt x="570" y="483"/>
                      <a:pt x="575" y="495"/>
                      <a:pt x="584" y="499"/>
                    </a:cubicBezTo>
                    <a:cubicBezTo>
                      <a:pt x="619" y="514"/>
                      <a:pt x="655" y="517"/>
                      <a:pt x="688" y="539"/>
                    </a:cubicBezTo>
                    <a:cubicBezTo>
                      <a:pt x="678" y="227"/>
                      <a:pt x="735" y="320"/>
                      <a:pt x="584" y="219"/>
                    </a:cubicBezTo>
                    <a:cubicBezTo>
                      <a:pt x="574" y="204"/>
                      <a:pt x="570" y="186"/>
                      <a:pt x="560" y="171"/>
                    </a:cubicBezTo>
                    <a:cubicBezTo>
                      <a:pt x="554" y="162"/>
                      <a:pt x="543" y="156"/>
                      <a:pt x="536" y="147"/>
                    </a:cubicBezTo>
                    <a:cubicBezTo>
                      <a:pt x="529" y="137"/>
                      <a:pt x="525" y="126"/>
                      <a:pt x="520" y="115"/>
                    </a:cubicBezTo>
                    <a:cubicBezTo>
                      <a:pt x="454" y="137"/>
                      <a:pt x="466" y="63"/>
                      <a:pt x="416" y="51"/>
                    </a:cubicBezTo>
                    <a:cubicBezTo>
                      <a:pt x="382" y="43"/>
                      <a:pt x="347" y="46"/>
                      <a:pt x="312" y="43"/>
                    </a:cubicBezTo>
                    <a:cubicBezTo>
                      <a:pt x="304" y="35"/>
                      <a:pt x="298" y="24"/>
                      <a:pt x="288" y="19"/>
                    </a:cubicBezTo>
                    <a:cubicBezTo>
                      <a:pt x="273" y="11"/>
                      <a:pt x="240" y="3"/>
                      <a:pt x="240" y="3"/>
                    </a:cubicBezTo>
                    <a:cubicBezTo>
                      <a:pt x="163" y="18"/>
                      <a:pt x="231" y="0"/>
                      <a:pt x="176" y="27"/>
                    </a:cubicBezTo>
                    <a:cubicBezTo>
                      <a:pt x="143" y="43"/>
                      <a:pt x="99" y="46"/>
                      <a:pt x="64" y="51"/>
                    </a:cubicBezTo>
                    <a:cubicBezTo>
                      <a:pt x="34" y="61"/>
                      <a:pt x="27" y="81"/>
                      <a:pt x="0" y="99"/>
                    </a:cubicBezTo>
                    <a:cubicBezTo>
                      <a:pt x="10" y="149"/>
                      <a:pt x="16" y="151"/>
                      <a:pt x="64" y="163"/>
                    </a:cubicBezTo>
                    <a:close/>
                  </a:path>
                </a:pathLst>
              </a:custGeom>
              <a:solidFill>
                <a:srgbClr val="8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Freeform 6"/>
              <p:cNvSpPr>
                <a:spLocks/>
              </p:cNvSpPr>
              <p:nvPr/>
            </p:nvSpPr>
            <p:spPr bwMode="auto">
              <a:xfrm flipH="1">
                <a:off x="2339975" y="4221163"/>
                <a:ext cx="227013" cy="287337"/>
              </a:xfrm>
              <a:custGeom>
                <a:avLst/>
                <a:gdLst>
                  <a:gd name="T0" fmla="*/ 0 w 148"/>
                  <a:gd name="T1" fmla="*/ 2147483647 h 103"/>
                  <a:gd name="T2" fmla="*/ 2147483647 w 148"/>
                  <a:gd name="T3" fmla="*/ 2147483647 h 103"/>
                  <a:gd name="T4" fmla="*/ 2147483647 w 148"/>
                  <a:gd name="T5" fmla="*/ 2147483647 h 103"/>
                  <a:gd name="T6" fmla="*/ 0 60000 65536"/>
                  <a:gd name="T7" fmla="*/ 0 60000 65536"/>
                  <a:gd name="T8" fmla="*/ 0 60000 65536"/>
                  <a:gd name="T9" fmla="*/ 0 w 148"/>
                  <a:gd name="T10" fmla="*/ 0 h 103"/>
                  <a:gd name="T11" fmla="*/ 148 w 148"/>
                  <a:gd name="T12" fmla="*/ 103 h 10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8" h="103">
                    <a:moveTo>
                      <a:pt x="0" y="12"/>
                    </a:moveTo>
                    <a:cubicBezTo>
                      <a:pt x="37" y="6"/>
                      <a:pt x="75" y="0"/>
                      <a:pt x="100" y="15"/>
                    </a:cubicBezTo>
                    <a:cubicBezTo>
                      <a:pt x="125" y="30"/>
                      <a:pt x="142" y="88"/>
                      <a:pt x="148" y="103"/>
                    </a:cubicBezTo>
                  </a:path>
                </a:pathLst>
              </a:cu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" name="Oval 8"/>
              <p:cNvSpPr>
                <a:spLocks noChangeArrowheads="1"/>
              </p:cNvSpPr>
              <p:nvPr/>
            </p:nvSpPr>
            <p:spPr bwMode="auto">
              <a:xfrm>
                <a:off x="2484438" y="4437063"/>
                <a:ext cx="142875" cy="36036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" name="Oval 9"/>
              <p:cNvSpPr>
                <a:spLocks noChangeArrowheads="1"/>
              </p:cNvSpPr>
              <p:nvPr/>
            </p:nvSpPr>
            <p:spPr bwMode="auto">
              <a:xfrm>
                <a:off x="2555875" y="4508500"/>
                <a:ext cx="71438" cy="21590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" name="Freeform 10"/>
              <p:cNvSpPr>
                <a:spLocks/>
              </p:cNvSpPr>
              <p:nvPr/>
            </p:nvSpPr>
            <p:spPr bwMode="auto">
              <a:xfrm>
                <a:off x="2339975" y="4941888"/>
                <a:ext cx="393700" cy="307975"/>
              </a:xfrm>
              <a:custGeom>
                <a:avLst/>
                <a:gdLst>
                  <a:gd name="T0" fmla="*/ 2147483647 w 248"/>
                  <a:gd name="T1" fmla="*/ 0 h 194"/>
                  <a:gd name="T2" fmla="*/ 2147483647 w 248"/>
                  <a:gd name="T3" fmla="*/ 2147483647 h 194"/>
                  <a:gd name="T4" fmla="*/ 2147483647 w 248"/>
                  <a:gd name="T5" fmla="*/ 2147483647 h 194"/>
                  <a:gd name="T6" fmla="*/ 0 w 248"/>
                  <a:gd name="T7" fmla="*/ 2147483647 h 194"/>
                  <a:gd name="T8" fmla="*/ 2147483647 w 248"/>
                  <a:gd name="T9" fmla="*/ 2147483647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8"/>
                  <a:gd name="T16" fmla="*/ 0 h 194"/>
                  <a:gd name="T17" fmla="*/ 248 w 248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8" h="194">
                    <a:moveTo>
                      <a:pt x="248" y="0"/>
                    </a:moveTo>
                    <a:cubicBezTo>
                      <a:pt x="230" y="2"/>
                      <a:pt x="161" y="8"/>
                      <a:pt x="136" y="16"/>
                    </a:cubicBezTo>
                    <a:cubicBezTo>
                      <a:pt x="10" y="58"/>
                      <a:pt x="193" y="10"/>
                      <a:pt x="72" y="40"/>
                    </a:cubicBezTo>
                    <a:cubicBezTo>
                      <a:pt x="28" y="69"/>
                      <a:pt x="16" y="72"/>
                      <a:pt x="0" y="120"/>
                    </a:cubicBezTo>
                    <a:cubicBezTo>
                      <a:pt x="18" y="194"/>
                      <a:pt x="69" y="192"/>
                      <a:pt x="136" y="192"/>
                    </a:cubicBezTo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2" name="円/楕円 11"/>
            <p:cNvSpPr/>
            <p:nvPr/>
          </p:nvSpPr>
          <p:spPr>
            <a:xfrm>
              <a:off x="3855400" y="3137889"/>
              <a:ext cx="71115" cy="69678"/>
            </a:xfrm>
            <a:prstGeom prst="ellipse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0898" grpId="0" animBg="1"/>
      <p:bldP spid="80899" grpId="0" animBg="1"/>
      <p:bldP spid="80900" grpId="0" animBg="1"/>
      <p:bldP spid="80901" grpId="0" animBg="1"/>
      <p:bldP spid="80902" grpId="0" animBg="1"/>
      <p:bldP spid="809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テキスト ボックス 1"/>
          <p:cNvSpPr txBox="1">
            <a:spLocks noChangeArrowheads="1"/>
          </p:cNvSpPr>
          <p:nvPr/>
        </p:nvSpPr>
        <p:spPr bwMode="auto">
          <a:xfrm>
            <a:off x="250825" y="188913"/>
            <a:ext cx="7993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/>
              <a:t>パワーポイントの</a:t>
            </a:r>
            <a:endParaRPr lang="en-US" altLang="ja-JP" sz="3600"/>
          </a:p>
          <a:p>
            <a:r>
              <a:rPr lang="ja-JP" altLang="en-US" sz="3600"/>
              <a:t>　　　これらさまざまな機能を使って</a:t>
            </a:r>
          </a:p>
        </p:txBody>
      </p:sp>
      <p:sp>
        <p:nvSpPr>
          <p:cNvPr id="9219" name="テキスト ボックス 2"/>
          <p:cNvSpPr txBox="1">
            <a:spLocks noChangeArrowheads="1"/>
          </p:cNvSpPr>
          <p:nvPr/>
        </p:nvSpPr>
        <p:spPr bwMode="auto">
          <a:xfrm>
            <a:off x="323850" y="1412875"/>
            <a:ext cx="8064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 dirty="0"/>
              <a:t>ことばのテーブルでの</a:t>
            </a:r>
            <a:r>
              <a:rPr lang="en-US" altLang="ja-JP" sz="3600" dirty="0"/>
              <a:t>PC</a:t>
            </a:r>
            <a:r>
              <a:rPr lang="ja-JP" altLang="en-US" sz="3600" dirty="0"/>
              <a:t>を介した学習は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5805264"/>
            <a:ext cx="7416824" cy="646331"/>
          </a:xfrm>
          <a:prstGeom prst="rect">
            <a:avLst/>
          </a:prstGeom>
          <a:solidFill>
            <a:srgbClr val="FFE7FF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600" dirty="0"/>
              <a:t>ほぼパワーポイントのみで行っている</a:t>
            </a:r>
          </a:p>
        </p:txBody>
      </p:sp>
      <p:pic>
        <p:nvPicPr>
          <p:cNvPr id="922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300" y="2160588"/>
            <a:ext cx="5573713" cy="3436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テキスト ボックス 4"/>
          <p:cNvSpPr txBox="1">
            <a:spLocks noChangeArrowheads="1"/>
          </p:cNvSpPr>
          <p:nvPr/>
        </p:nvSpPr>
        <p:spPr bwMode="auto">
          <a:xfrm>
            <a:off x="899592" y="260648"/>
            <a:ext cx="7344816" cy="70788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4000" dirty="0"/>
              <a:t>話の</a:t>
            </a:r>
            <a:r>
              <a:rPr lang="ja-JP" altLang="en-US" sz="4000" dirty="0" smtClean="0"/>
              <a:t>内容について</a:t>
            </a:r>
            <a:r>
              <a:rPr lang="ja-JP" altLang="en-US" sz="4000" dirty="0"/>
              <a:t>の</a:t>
            </a:r>
            <a:r>
              <a:rPr lang="ja-JP" altLang="en-US" sz="4000" dirty="0" smtClean="0"/>
              <a:t>基本的知識</a:t>
            </a:r>
            <a:endParaRPr lang="ja-JP" altLang="en-US" dirty="0"/>
          </a:p>
        </p:txBody>
      </p:sp>
      <p:sp>
        <p:nvSpPr>
          <p:cNvPr id="81925" name="テキスト ボックス 7"/>
          <p:cNvSpPr txBox="1">
            <a:spLocks noChangeArrowheads="1"/>
          </p:cNvSpPr>
          <p:nvPr/>
        </p:nvSpPr>
        <p:spPr bwMode="auto">
          <a:xfrm>
            <a:off x="323528" y="1196752"/>
            <a:ext cx="22322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たとえば</a:t>
            </a:r>
            <a:endParaRPr lang="ja-JP" altLang="en-US" dirty="0"/>
          </a:p>
        </p:txBody>
      </p:sp>
      <p:sp>
        <p:nvSpPr>
          <p:cNvPr id="81926" name="テキスト ボックス 8"/>
          <p:cNvSpPr txBox="1">
            <a:spLocks noChangeArrowheads="1"/>
          </p:cNvSpPr>
          <p:nvPr/>
        </p:nvSpPr>
        <p:spPr bwMode="auto">
          <a:xfrm>
            <a:off x="1187624" y="1916832"/>
            <a:ext cx="49685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/>
              <a:t>と書かれていたとき</a:t>
            </a:r>
            <a:r>
              <a:rPr lang="ja-JP" altLang="en-US" sz="3600" dirty="0" smtClean="0"/>
              <a:t>に</a:t>
            </a:r>
            <a:endParaRPr lang="ja-JP" altLang="en-US" sz="1600" dirty="0"/>
          </a:p>
        </p:txBody>
      </p:sp>
      <p:sp>
        <p:nvSpPr>
          <p:cNvPr id="7" name="正方形/長方形 6"/>
          <p:cNvSpPr/>
          <p:nvPr/>
        </p:nvSpPr>
        <p:spPr>
          <a:xfrm>
            <a:off x="2555776" y="1196752"/>
            <a:ext cx="604867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prstDash val="lgDashDotDot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「ナマハゲが行われている」</a:t>
            </a:r>
            <a:endParaRPr lang="ja-JP" altLang="en-US" sz="4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5536" y="2564904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「ナマハゲ」については</a:t>
            </a:r>
            <a:endParaRPr lang="en-US" altLang="ja-JP" sz="3200" dirty="0" smtClean="0"/>
          </a:p>
          <a:p>
            <a:r>
              <a:rPr lang="ja-JP" altLang="en-US" sz="3200" dirty="0" smtClean="0"/>
              <a:t>　まったく知らなくてもいいが</a:t>
            </a:r>
            <a:r>
              <a:rPr lang="ja-JP" altLang="en-US" dirty="0" smtClean="0"/>
              <a:t>、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3528" y="4941168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と、いうことを知らなければ</a:t>
            </a:r>
            <a:endParaRPr lang="en-US" altLang="ja-JP" sz="3200" dirty="0" smtClean="0"/>
          </a:p>
          <a:p>
            <a:r>
              <a:rPr lang="ja-JP" altLang="en-US" sz="2000" dirty="0" smtClean="0"/>
              <a:t>　</a:t>
            </a:r>
            <a:r>
              <a:rPr lang="ja-JP" altLang="en-US" sz="3200" dirty="0" smtClean="0"/>
              <a:t>何のことやらわからないだろう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528" y="3717032"/>
            <a:ext cx="5256584" cy="1077218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世の中にはいろいろな</a:t>
            </a:r>
            <a:endParaRPr lang="en-US" altLang="ja-JP" sz="3200" dirty="0" smtClean="0"/>
          </a:p>
          <a:p>
            <a:r>
              <a:rPr lang="ja-JP" altLang="en-US" sz="3200" dirty="0" smtClean="0"/>
              <a:t>　　　風習や行事があるのだ</a:t>
            </a:r>
            <a:endParaRPr kumimoji="1" lang="ja-JP" altLang="en-US" sz="32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060848"/>
            <a:ext cx="3024336" cy="376845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テキスト ボックス 3"/>
          <p:cNvSpPr txBox="1">
            <a:spLocks noChangeArrowheads="1"/>
          </p:cNvSpPr>
          <p:nvPr/>
        </p:nvSpPr>
        <p:spPr bwMode="auto">
          <a:xfrm>
            <a:off x="6156176" y="5877272"/>
            <a:ext cx="25202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ja-JP" altLang="en-US" sz="2000" dirty="0" smtClean="0"/>
              <a:t>「男鹿の寒風」より</a:t>
            </a:r>
            <a:endParaRPr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72200" y="623731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C00000"/>
                </a:solidFill>
              </a:rPr>
              <a:t>※</a:t>
            </a:r>
            <a:r>
              <a:rPr kumimoji="1" lang="ja-JP" altLang="en-US" sz="2000" b="1" dirty="0" smtClean="0">
                <a:solidFill>
                  <a:srgbClr val="C00000"/>
                </a:solidFill>
              </a:rPr>
              <a:t>三好による模写</a:t>
            </a:r>
            <a:endParaRPr kumimoji="1" lang="ja-JP" alt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/>
      <p:bldP spid="81926" grpId="0"/>
      <p:bldP spid="7" grpId="0" animBg="1"/>
      <p:bldP spid="10" grpId="0"/>
      <p:bldP spid="11" grpId="0"/>
      <p:bldP spid="12" grpId="0" animBg="1"/>
      <p:bldP spid="14" grpId="0"/>
      <p:bldP spid="1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テキスト ボックス 4"/>
          <p:cNvSpPr txBox="1">
            <a:spLocks noChangeArrowheads="1"/>
          </p:cNvSpPr>
          <p:nvPr/>
        </p:nvSpPr>
        <p:spPr bwMode="auto">
          <a:xfrm>
            <a:off x="899592" y="332656"/>
            <a:ext cx="7200800" cy="707886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話</a:t>
            </a:r>
            <a:r>
              <a:rPr lang="ja-JP" altLang="en-US" sz="4000" dirty="0"/>
              <a:t>の構造に</a:t>
            </a:r>
            <a:r>
              <a:rPr lang="ja-JP" altLang="en-US" sz="4000" dirty="0" smtClean="0"/>
              <a:t>ついての基本的知識</a:t>
            </a:r>
            <a:endParaRPr lang="ja-JP" altLang="en-US" dirty="0"/>
          </a:p>
        </p:txBody>
      </p:sp>
      <p:sp>
        <p:nvSpPr>
          <p:cNvPr id="82947" name="テキスト ボックス 6"/>
          <p:cNvSpPr txBox="1">
            <a:spLocks noChangeArrowheads="1"/>
          </p:cNvSpPr>
          <p:nvPr/>
        </p:nvSpPr>
        <p:spPr bwMode="auto">
          <a:xfrm>
            <a:off x="251520" y="1844824"/>
            <a:ext cx="7669609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4000" dirty="0"/>
              <a:t>話は基本的に</a:t>
            </a:r>
            <a:endParaRPr lang="en-US" altLang="ja-JP" sz="4000" dirty="0"/>
          </a:p>
          <a:p>
            <a:r>
              <a:rPr lang="ja-JP" altLang="en-US" sz="4000" dirty="0"/>
              <a:t>　　　　　　</a:t>
            </a:r>
            <a:r>
              <a:rPr lang="ja-JP" altLang="en-US" sz="4000" dirty="0" smtClean="0"/>
              <a:t>時間軸に沿って語られる</a:t>
            </a:r>
            <a:endParaRPr lang="ja-JP" altLang="en-US" dirty="0"/>
          </a:p>
        </p:txBody>
      </p:sp>
      <p:sp>
        <p:nvSpPr>
          <p:cNvPr id="82948" name="テキスト ボックス 7"/>
          <p:cNvSpPr txBox="1">
            <a:spLocks noChangeArrowheads="1"/>
          </p:cNvSpPr>
          <p:nvPr/>
        </p:nvSpPr>
        <p:spPr bwMode="auto">
          <a:xfrm>
            <a:off x="395536" y="3782184"/>
            <a:ext cx="8424936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4000" dirty="0"/>
              <a:t>日本語の場合、主語がなく話が続いて　</a:t>
            </a:r>
            <a:endParaRPr lang="en-US" altLang="ja-JP" sz="4000" dirty="0"/>
          </a:p>
          <a:p>
            <a:r>
              <a:rPr lang="ja-JP" altLang="en-US" sz="4000" dirty="0"/>
              <a:t>　</a:t>
            </a:r>
            <a:r>
              <a:rPr lang="ja-JP" altLang="en-US" sz="4000" dirty="0" smtClean="0"/>
              <a:t>　いたら</a:t>
            </a:r>
            <a:r>
              <a:rPr lang="ja-JP" altLang="en-US" sz="4000" dirty="0"/>
              <a:t>、同じ人物の出来事</a:t>
            </a:r>
            <a:r>
              <a:rPr lang="ja-JP" altLang="en-US" sz="4000" dirty="0" smtClean="0"/>
              <a:t>と捉える</a:t>
            </a:r>
            <a:endParaRPr lang="ja-JP" altLang="en-US" dirty="0"/>
          </a:p>
        </p:txBody>
      </p:sp>
      <p:sp>
        <p:nvSpPr>
          <p:cNvPr id="82949" name="テキスト ボックス 8"/>
          <p:cNvSpPr txBox="1">
            <a:spLocks noChangeArrowheads="1"/>
          </p:cNvSpPr>
          <p:nvPr/>
        </p:nvSpPr>
        <p:spPr bwMode="auto">
          <a:xfrm>
            <a:off x="539552" y="5229200"/>
            <a:ext cx="820883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/>
              <a:t>など</a:t>
            </a:r>
            <a:r>
              <a:rPr lang="ja-JP" altLang="en-US" sz="3600" dirty="0" smtClean="0"/>
              <a:t>の、話</a:t>
            </a:r>
            <a:r>
              <a:rPr lang="ja-JP" altLang="en-US" sz="3600" dirty="0"/>
              <a:t>の構造について</a:t>
            </a:r>
            <a:r>
              <a:rPr lang="ja-JP" altLang="en-US" sz="3600" dirty="0" smtClean="0"/>
              <a:t>の知識も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　理解</a:t>
            </a:r>
            <a:r>
              <a:rPr lang="ja-JP" altLang="en-US" sz="3600" dirty="0"/>
              <a:t>には欠かせない</a:t>
            </a:r>
            <a:endParaRPr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3840" y="1143000"/>
            <a:ext cx="2311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たとえば</a:t>
            </a:r>
            <a:endParaRPr kumimoji="1" lang="ja-JP" altLang="en-US" sz="3600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4716016" y="2060848"/>
            <a:ext cx="3024336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4427984" y="1628800"/>
            <a:ext cx="540256" cy="707886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A</a:t>
            </a:r>
            <a:endParaRPr kumimoji="1" lang="ja-JP" altLang="en-US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20072" y="1628800"/>
            <a:ext cx="540256" cy="707886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4000" dirty="0" smtClean="0"/>
              <a:t>B</a:t>
            </a:r>
            <a:endParaRPr kumimoji="1" lang="ja-JP" altLang="en-US" sz="4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12160" y="1628800"/>
            <a:ext cx="540256" cy="707886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4000" dirty="0" smtClean="0"/>
              <a:t>C</a:t>
            </a:r>
            <a:endParaRPr kumimoji="1" lang="ja-JP" altLang="en-US" sz="4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32240" y="1628800"/>
            <a:ext cx="540256" cy="707886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4000" dirty="0" smtClean="0"/>
              <a:t>D</a:t>
            </a:r>
            <a:endParaRPr kumimoji="1" lang="ja-JP" altLang="en-US" sz="4000" dirty="0"/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6876256" y="3140968"/>
            <a:ext cx="504056" cy="576064"/>
            <a:chOff x="2872" y="1963"/>
            <a:chExt cx="539" cy="960"/>
          </a:xfrm>
        </p:grpSpPr>
        <p:grpSp>
          <p:nvGrpSpPr>
            <p:cNvPr id="16" name="Group 5"/>
            <p:cNvGrpSpPr>
              <a:grpSpLocks/>
            </p:cNvGrpSpPr>
            <p:nvPr/>
          </p:nvGrpSpPr>
          <p:grpSpPr bwMode="auto">
            <a:xfrm>
              <a:off x="2925" y="2251"/>
              <a:ext cx="454" cy="672"/>
              <a:chOff x="2925" y="2251"/>
              <a:chExt cx="454" cy="672"/>
            </a:xfrm>
          </p:grpSpPr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2925" y="2251"/>
                <a:ext cx="454" cy="205"/>
              </a:xfrm>
              <a:custGeom>
                <a:avLst/>
                <a:gdLst/>
                <a:ahLst/>
                <a:cxnLst>
                  <a:cxn ang="0">
                    <a:pos x="169" y="23"/>
                  </a:cxn>
                  <a:cxn ang="0">
                    <a:pos x="89" y="127"/>
                  </a:cxn>
                  <a:cxn ang="0">
                    <a:pos x="65" y="143"/>
                  </a:cxn>
                  <a:cxn ang="0">
                    <a:pos x="1" y="207"/>
                  </a:cxn>
                  <a:cxn ang="0">
                    <a:pos x="9" y="239"/>
                  </a:cxn>
                  <a:cxn ang="0">
                    <a:pos x="81" y="191"/>
                  </a:cxn>
                  <a:cxn ang="0">
                    <a:pos x="137" y="119"/>
                  </a:cxn>
                  <a:cxn ang="0">
                    <a:pos x="185" y="55"/>
                  </a:cxn>
                  <a:cxn ang="0">
                    <a:pos x="217" y="15"/>
                  </a:cxn>
                  <a:cxn ang="0">
                    <a:pos x="249" y="127"/>
                  </a:cxn>
                  <a:cxn ang="0">
                    <a:pos x="369" y="199"/>
                  </a:cxn>
                  <a:cxn ang="0">
                    <a:pos x="417" y="239"/>
                  </a:cxn>
                  <a:cxn ang="0">
                    <a:pos x="449" y="199"/>
                  </a:cxn>
                  <a:cxn ang="0">
                    <a:pos x="401" y="167"/>
                  </a:cxn>
                  <a:cxn ang="0">
                    <a:pos x="377" y="151"/>
                  </a:cxn>
                  <a:cxn ang="0">
                    <a:pos x="337" y="119"/>
                  </a:cxn>
                  <a:cxn ang="0">
                    <a:pos x="289" y="71"/>
                  </a:cxn>
                  <a:cxn ang="0">
                    <a:pos x="265" y="63"/>
                  </a:cxn>
                  <a:cxn ang="0">
                    <a:pos x="233" y="47"/>
                  </a:cxn>
                </a:cxnLst>
                <a:rect l="0" t="0" r="r" b="b"/>
                <a:pathLst>
                  <a:path w="461" h="251">
                    <a:moveTo>
                      <a:pt x="169" y="23"/>
                    </a:moveTo>
                    <a:cubicBezTo>
                      <a:pt x="127" y="51"/>
                      <a:pt x="122" y="94"/>
                      <a:pt x="89" y="127"/>
                    </a:cubicBezTo>
                    <a:cubicBezTo>
                      <a:pt x="82" y="134"/>
                      <a:pt x="72" y="137"/>
                      <a:pt x="65" y="143"/>
                    </a:cubicBezTo>
                    <a:cubicBezTo>
                      <a:pt x="39" y="164"/>
                      <a:pt x="29" y="188"/>
                      <a:pt x="1" y="207"/>
                    </a:cubicBezTo>
                    <a:cubicBezTo>
                      <a:pt x="4" y="218"/>
                      <a:pt x="0" y="233"/>
                      <a:pt x="9" y="239"/>
                    </a:cubicBezTo>
                    <a:cubicBezTo>
                      <a:pt x="29" y="251"/>
                      <a:pt x="65" y="201"/>
                      <a:pt x="81" y="191"/>
                    </a:cubicBezTo>
                    <a:cubicBezTo>
                      <a:pt x="162" y="70"/>
                      <a:pt x="74" y="194"/>
                      <a:pt x="137" y="119"/>
                    </a:cubicBezTo>
                    <a:cubicBezTo>
                      <a:pt x="163" y="88"/>
                      <a:pt x="149" y="79"/>
                      <a:pt x="185" y="55"/>
                    </a:cubicBezTo>
                    <a:cubicBezTo>
                      <a:pt x="186" y="53"/>
                      <a:pt x="198" y="0"/>
                      <a:pt x="217" y="15"/>
                    </a:cubicBezTo>
                    <a:cubicBezTo>
                      <a:pt x="243" y="36"/>
                      <a:pt x="232" y="101"/>
                      <a:pt x="249" y="127"/>
                    </a:cubicBezTo>
                    <a:cubicBezTo>
                      <a:pt x="277" y="169"/>
                      <a:pt x="325" y="184"/>
                      <a:pt x="369" y="199"/>
                    </a:cubicBezTo>
                    <a:cubicBezTo>
                      <a:pt x="386" y="205"/>
                      <a:pt x="406" y="228"/>
                      <a:pt x="417" y="239"/>
                    </a:cubicBezTo>
                    <a:cubicBezTo>
                      <a:pt x="421" y="236"/>
                      <a:pt x="461" y="216"/>
                      <a:pt x="449" y="199"/>
                    </a:cubicBezTo>
                    <a:cubicBezTo>
                      <a:pt x="438" y="183"/>
                      <a:pt x="417" y="178"/>
                      <a:pt x="401" y="167"/>
                    </a:cubicBezTo>
                    <a:cubicBezTo>
                      <a:pt x="393" y="162"/>
                      <a:pt x="377" y="151"/>
                      <a:pt x="377" y="151"/>
                    </a:cubicBezTo>
                    <a:cubicBezTo>
                      <a:pt x="333" y="85"/>
                      <a:pt x="391" y="161"/>
                      <a:pt x="337" y="119"/>
                    </a:cubicBezTo>
                    <a:cubicBezTo>
                      <a:pt x="319" y="105"/>
                      <a:pt x="310" y="78"/>
                      <a:pt x="289" y="71"/>
                    </a:cubicBezTo>
                    <a:cubicBezTo>
                      <a:pt x="281" y="68"/>
                      <a:pt x="273" y="67"/>
                      <a:pt x="265" y="63"/>
                    </a:cubicBezTo>
                    <a:cubicBezTo>
                      <a:pt x="230" y="46"/>
                      <a:pt x="253" y="47"/>
                      <a:pt x="233" y="47"/>
                    </a:cubicBezTo>
                  </a:path>
                </a:pathLst>
              </a:cu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" name="Freeform 7"/>
              <p:cNvSpPr>
                <a:spLocks/>
              </p:cNvSpPr>
              <p:nvPr/>
            </p:nvSpPr>
            <p:spPr bwMode="auto">
              <a:xfrm>
                <a:off x="3061" y="2568"/>
                <a:ext cx="212" cy="355"/>
              </a:xfrm>
              <a:custGeom>
                <a:avLst/>
                <a:gdLst/>
                <a:ahLst/>
                <a:cxnLst>
                  <a:cxn ang="0">
                    <a:pos x="116" y="16"/>
                  </a:cxn>
                  <a:cxn ang="0">
                    <a:pos x="164" y="112"/>
                  </a:cxn>
                  <a:cxn ang="0">
                    <a:pos x="196" y="184"/>
                  </a:cxn>
                  <a:cxn ang="0">
                    <a:pos x="188" y="256"/>
                  </a:cxn>
                  <a:cxn ang="0">
                    <a:pos x="100" y="56"/>
                  </a:cxn>
                  <a:cxn ang="0">
                    <a:pos x="84" y="32"/>
                  </a:cxn>
                  <a:cxn ang="0">
                    <a:pos x="76" y="8"/>
                  </a:cxn>
                  <a:cxn ang="0">
                    <a:pos x="28" y="264"/>
                  </a:cxn>
                  <a:cxn ang="0">
                    <a:pos x="4" y="256"/>
                  </a:cxn>
                  <a:cxn ang="0">
                    <a:pos x="12" y="216"/>
                  </a:cxn>
                  <a:cxn ang="0">
                    <a:pos x="20" y="160"/>
                  </a:cxn>
                  <a:cxn ang="0">
                    <a:pos x="68" y="0"/>
                  </a:cxn>
                </a:cxnLst>
                <a:rect l="0" t="0" r="r" b="b"/>
                <a:pathLst>
                  <a:path w="229" h="264">
                    <a:moveTo>
                      <a:pt x="116" y="16"/>
                    </a:moveTo>
                    <a:cubicBezTo>
                      <a:pt x="124" y="70"/>
                      <a:pt x="121" y="84"/>
                      <a:pt x="164" y="112"/>
                    </a:cubicBezTo>
                    <a:cubicBezTo>
                      <a:pt x="183" y="169"/>
                      <a:pt x="171" y="146"/>
                      <a:pt x="196" y="184"/>
                    </a:cubicBezTo>
                    <a:cubicBezTo>
                      <a:pt x="205" y="230"/>
                      <a:pt x="229" y="242"/>
                      <a:pt x="188" y="256"/>
                    </a:cubicBezTo>
                    <a:cubicBezTo>
                      <a:pt x="131" y="199"/>
                      <a:pt x="130" y="126"/>
                      <a:pt x="100" y="56"/>
                    </a:cubicBezTo>
                    <a:cubicBezTo>
                      <a:pt x="96" y="47"/>
                      <a:pt x="88" y="41"/>
                      <a:pt x="84" y="32"/>
                    </a:cubicBezTo>
                    <a:cubicBezTo>
                      <a:pt x="80" y="24"/>
                      <a:pt x="79" y="16"/>
                      <a:pt x="76" y="8"/>
                    </a:cubicBezTo>
                    <a:cubicBezTo>
                      <a:pt x="75" y="34"/>
                      <a:pt x="109" y="237"/>
                      <a:pt x="28" y="264"/>
                    </a:cubicBezTo>
                    <a:cubicBezTo>
                      <a:pt x="20" y="261"/>
                      <a:pt x="7" y="264"/>
                      <a:pt x="4" y="256"/>
                    </a:cubicBezTo>
                    <a:cubicBezTo>
                      <a:pt x="0" y="243"/>
                      <a:pt x="10" y="229"/>
                      <a:pt x="12" y="216"/>
                    </a:cubicBezTo>
                    <a:cubicBezTo>
                      <a:pt x="15" y="197"/>
                      <a:pt x="18" y="179"/>
                      <a:pt x="20" y="160"/>
                    </a:cubicBezTo>
                    <a:cubicBezTo>
                      <a:pt x="26" y="109"/>
                      <a:pt x="29" y="39"/>
                      <a:pt x="68" y="0"/>
                    </a:cubicBezTo>
                  </a:path>
                </a:pathLst>
              </a:cu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7" name="Group 8"/>
            <p:cNvGrpSpPr>
              <a:grpSpLocks/>
            </p:cNvGrpSpPr>
            <p:nvPr/>
          </p:nvGrpSpPr>
          <p:grpSpPr bwMode="auto">
            <a:xfrm>
              <a:off x="2872" y="1963"/>
              <a:ext cx="539" cy="957"/>
              <a:chOff x="2887" y="1979"/>
              <a:chExt cx="539" cy="957"/>
            </a:xfrm>
          </p:grpSpPr>
          <p:sp>
            <p:nvSpPr>
              <p:cNvPr id="18" name="Freeform 9"/>
              <p:cNvSpPr>
                <a:spLocks/>
              </p:cNvSpPr>
              <p:nvPr/>
            </p:nvSpPr>
            <p:spPr bwMode="auto">
              <a:xfrm flipV="1">
                <a:off x="3242" y="2886"/>
                <a:ext cx="91" cy="44"/>
              </a:xfrm>
              <a:custGeom>
                <a:avLst/>
                <a:gdLst/>
                <a:ahLst/>
                <a:cxnLst>
                  <a:cxn ang="0">
                    <a:pos x="8" y="26"/>
                  </a:cxn>
                  <a:cxn ang="0">
                    <a:pos x="104" y="10"/>
                  </a:cxn>
                  <a:cxn ang="0">
                    <a:pos x="32" y="42"/>
                  </a:cxn>
                  <a:cxn ang="0">
                    <a:pos x="8" y="50"/>
                  </a:cxn>
                  <a:cxn ang="0">
                    <a:pos x="0" y="26"/>
                  </a:cxn>
                  <a:cxn ang="0">
                    <a:pos x="8" y="2"/>
                  </a:cxn>
                  <a:cxn ang="0">
                    <a:pos x="8" y="26"/>
                  </a:cxn>
                </a:cxnLst>
                <a:rect l="0" t="0" r="r" b="b"/>
                <a:pathLst>
                  <a:path w="104" h="50">
                    <a:moveTo>
                      <a:pt x="8" y="26"/>
                    </a:moveTo>
                    <a:cubicBezTo>
                      <a:pt x="47" y="0"/>
                      <a:pt x="54" y="2"/>
                      <a:pt x="104" y="10"/>
                    </a:cubicBezTo>
                    <a:cubicBezTo>
                      <a:pt x="66" y="35"/>
                      <a:pt x="89" y="23"/>
                      <a:pt x="32" y="42"/>
                    </a:cubicBezTo>
                    <a:cubicBezTo>
                      <a:pt x="24" y="45"/>
                      <a:pt x="8" y="50"/>
                      <a:pt x="8" y="50"/>
                    </a:cubicBezTo>
                    <a:cubicBezTo>
                      <a:pt x="5" y="42"/>
                      <a:pt x="0" y="34"/>
                      <a:pt x="0" y="26"/>
                    </a:cubicBezTo>
                    <a:cubicBezTo>
                      <a:pt x="0" y="18"/>
                      <a:pt x="0" y="2"/>
                      <a:pt x="8" y="2"/>
                    </a:cubicBezTo>
                    <a:cubicBezTo>
                      <a:pt x="16" y="2"/>
                      <a:pt x="8" y="18"/>
                      <a:pt x="8" y="26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" name="Freeform 10"/>
              <p:cNvSpPr>
                <a:spLocks/>
              </p:cNvSpPr>
              <p:nvPr/>
            </p:nvSpPr>
            <p:spPr bwMode="auto">
              <a:xfrm>
                <a:off x="3060" y="2886"/>
                <a:ext cx="136" cy="50"/>
              </a:xfrm>
              <a:custGeom>
                <a:avLst/>
                <a:gdLst/>
                <a:ahLst/>
                <a:cxnLst>
                  <a:cxn ang="0">
                    <a:pos x="8" y="26"/>
                  </a:cxn>
                  <a:cxn ang="0">
                    <a:pos x="104" y="10"/>
                  </a:cxn>
                  <a:cxn ang="0">
                    <a:pos x="32" y="42"/>
                  </a:cxn>
                  <a:cxn ang="0">
                    <a:pos x="8" y="50"/>
                  </a:cxn>
                  <a:cxn ang="0">
                    <a:pos x="0" y="26"/>
                  </a:cxn>
                  <a:cxn ang="0">
                    <a:pos x="8" y="2"/>
                  </a:cxn>
                  <a:cxn ang="0">
                    <a:pos x="8" y="26"/>
                  </a:cxn>
                </a:cxnLst>
                <a:rect l="0" t="0" r="r" b="b"/>
                <a:pathLst>
                  <a:path w="104" h="50">
                    <a:moveTo>
                      <a:pt x="8" y="26"/>
                    </a:moveTo>
                    <a:cubicBezTo>
                      <a:pt x="47" y="0"/>
                      <a:pt x="54" y="2"/>
                      <a:pt x="104" y="10"/>
                    </a:cubicBezTo>
                    <a:cubicBezTo>
                      <a:pt x="66" y="35"/>
                      <a:pt x="89" y="23"/>
                      <a:pt x="32" y="42"/>
                    </a:cubicBezTo>
                    <a:cubicBezTo>
                      <a:pt x="24" y="45"/>
                      <a:pt x="8" y="50"/>
                      <a:pt x="8" y="50"/>
                    </a:cubicBezTo>
                    <a:cubicBezTo>
                      <a:pt x="5" y="42"/>
                      <a:pt x="0" y="34"/>
                      <a:pt x="0" y="26"/>
                    </a:cubicBezTo>
                    <a:cubicBezTo>
                      <a:pt x="0" y="18"/>
                      <a:pt x="0" y="2"/>
                      <a:pt x="8" y="2"/>
                    </a:cubicBezTo>
                    <a:cubicBezTo>
                      <a:pt x="16" y="2"/>
                      <a:pt x="8" y="18"/>
                      <a:pt x="8" y="26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20" name="Group 11"/>
              <p:cNvGrpSpPr>
                <a:grpSpLocks/>
              </p:cNvGrpSpPr>
              <p:nvPr/>
            </p:nvGrpSpPr>
            <p:grpSpPr bwMode="auto">
              <a:xfrm flipH="1">
                <a:off x="3048" y="1979"/>
                <a:ext cx="169" cy="271"/>
                <a:chOff x="3415" y="1543"/>
                <a:chExt cx="680" cy="772"/>
              </a:xfrm>
            </p:grpSpPr>
            <p:sp>
              <p:nvSpPr>
                <p:cNvPr id="24" name="Oval 12"/>
                <p:cNvSpPr>
                  <a:spLocks noChangeArrowheads="1"/>
                </p:cNvSpPr>
                <p:nvPr/>
              </p:nvSpPr>
              <p:spPr bwMode="auto">
                <a:xfrm>
                  <a:off x="3415" y="1543"/>
                  <a:ext cx="680" cy="772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5" name="Freeform 13"/>
                <p:cNvSpPr>
                  <a:spLocks/>
                </p:cNvSpPr>
                <p:nvPr/>
              </p:nvSpPr>
              <p:spPr bwMode="auto">
                <a:xfrm>
                  <a:off x="3506" y="1718"/>
                  <a:ext cx="136" cy="46"/>
                </a:xfrm>
                <a:custGeom>
                  <a:avLst/>
                  <a:gdLst/>
                  <a:ahLst/>
                  <a:cxnLst>
                    <a:cxn ang="0">
                      <a:pos x="0" y="46"/>
                    </a:cxn>
                    <a:cxn ang="0">
                      <a:pos x="91" y="0"/>
                    </a:cxn>
                    <a:cxn ang="0">
                      <a:pos x="149" y="46"/>
                    </a:cxn>
                    <a:cxn ang="0">
                      <a:pos x="136" y="91"/>
                    </a:cxn>
                  </a:cxnLst>
                  <a:rect l="0" t="0" r="r" b="b"/>
                  <a:pathLst>
                    <a:path w="156" h="91">
                      <a:moveTo>
                        <a:pt x="0" y="46"/>
                      </a:moveTo>
                      <a:cubicBezTo>
                        <a:pt x="33" y="23"/>
                        <a:pt x="66" y="0"/>
                        <a:pt x="91" y="0"/>
                      </a:cubicBezTo>
                      <a:cubicBezTo>
                        <a:pt x="116" y="0"/>
                        <a:pt x="142" y="31"/>
                        <a:pt x="149" y="46"/>
                      </a:cubicBezTo>
                      <a:cubicBezTo>
                        <a:pt x="156" y="61"/>
                        <a:pt x="146" y="76"/>
                        <a:pt x="136" y="91"/>
                      </a:cubicBezTo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" name="Freeform 14"/>
                <p:cNvSpPr>
                  <a:spLocks/>
                </p:cNvSpPr>
                <p:nvPr/>
              </p:nvSpPr>
              <p:spPr bwMode="auto">
                <a:xfrm>
                  <a:off x="3778" y="1704"/>
                  <a:ext cx="136" cy="46"/>
                </a:xfrm>
                <a:custGeom>
                  <a:avLst/>
                  <a:gdLst/>
                  <a:ahLst/>
                  <a:cxnLst>
                    <a:cxn ang="0">
                      <a:pos x="0" y="46"/>
                    </a:cxn>
                    <a:cxn ang="0">
                      <a:pos x="91" y="0"/>
                    </a:cxn>
                    <a:cxn ang="0">
                      <a:pos x="149" y="46"/>
                    </a:cxn>
                    <a:cxn ang="0">
                      <a:pos x="136" y="91"/>
                    </a:cxn>
                  </a:cxnLst>
                  <a:rect l="0" t="0" r="r" b="b"/>
                  <a:pathLst>
                    <a:path w="156" h="91">
                      <a:moveTo>
                        <a:pt x="0" y="46"/>
                      </a:moveTo>
                      <a:cubicBezTo>
                        <a:pt x="33" y="23"/>
                        <a:pt x="66" y="0"/>
                        <a:pt x="91" y="0"/>
                      </a:cubicBezTo>
                      <a:cubicBezTo>
                        <a:pt x="116" y="0"/>
                        <a:pt x="142" y="31"/>
                        <a:pt x="149" y="46"/>
                      </a:cubicBezTo>
                      <a:cubicBezTo>
                        <a:pt x="156" y="61"/>
                        <a:pt x="146" y="76"/>
                        <a:pt x="136" y="91"/>
                      </a:cubicBezTo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" name="Line 15"/>
                <p:cNvSpPr>
                  <a:spLocks noChangeShapeType="1"/>
                </p:cNvSpPr>
                <p:nvPr/>
              </p:nvSpPr>
              <p:spPr bwMode="auto">
                <a:xfrm>
                  <a:off x="3551" y="1752"/>
                  <a:ext cx="0" cy="1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" name="Line 16"/>
                <p:cNvSpPr>
                  <a:spLocks noChangeShapeType="1"/>
                </p:cNvSpPr>
                <p:nvPr/>
              </p:nvSpPr>
              <p:spPr bwMode="auto">
                <a:xfrm>
                  <a:off x="3833" y="1752"/>
                  <a:ext cx="0" cy="1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" name="Freeform 17"/>
                <p:cNvSpPr>
                  <a:spLocks/>
                </p:cNvSpPr>
                <p:nvPr/>
              </p:nvSpPr>
              <p:spPr bwMode="auto">
                <a:xfrm>
                  <a:off x="3606" y="2115"/>
                  <a:ext cx="261" cy="64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133" y="56"/>
                    </a:cxn>
                    <a:cxn ang="0">
                      <a:pos x="261" y="0"/>
                    </a:cxn>
                  </a:cxnLst>
                  <a:rect l="0" t="0" r="r" b="b"/>
                  <a:pathLst>
                    <a:path w="261" h="64">
                      <a:moveTo>
                        <a:pt x="0" y="48"/>
                      </a:moveTo>
                      <a:cubicBezTo>
                        <a:pt x="45" y="56"/>
                        <a:pt x="90" y="64"/>
                        <a:pt x="133" y="56"/>
                      </a:cubicBezTo>
                      <a:cubicBezTo>
                        <a:pt x="176" y="48"/>
                        <a:pt x="238" y="9"/>
                        <a:pt x="261" y="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21" name="Freeform 18"/>
              <p:cNvSpPr>
                <a:spLocks/>
              </p:cNvSpPr>
              <p:nvPr/>
            </p:nvSpPr>
            <p:spPr bwMode="auto">
              <a:xfrm>
                <a:off x="3042" y="2257"/>
                <a:ext cx="143" cy="431"/>
              </a:xfrm>
              <a:custGeom>
                <a:avLst/>
                <a:gdLst/>
                <a:ahLst/>
                <a:cxnLst>
                  <a:cxn ang="0">
                    <a:pos x="138" y="8"/>
                  </a:cxn>
                  <a:cxn ang="0">
                    <a:pos x="130" y="376"/>
                  </a:cxn>
                  <a:cxn ang="0">
                    <a:pos x="42" y="344"/>
                  </a:cxn>
                  <a:cxn ang="0">
                    <a:pos x="66" y="32"/>
                  </a:cxn>
                  <a:cxn ang="0">
                    <a:pos x="74" y="0"/>
                  </a:cxn>
                </a:cxnLst>
                <a:rect l="0" t="0" r="r" b="b"/>
                <a:pathLst>
                  <a:path w="154" h="431">
                    <a:moveTo>
                      <a:pt x="138" y="8"/>
                    </a:moveTo>
                    <a:cubicBezTo>
                      <a:pt x="135" y="131"/>
                      <a:pt x="154" y="256"/>
                      <a:pt x="130" y="376"/>
                    </a:cubicBezTo>
                    <a:cubicBezTo>
                      <a:pt x="119" y="431"/>
                      <a:pt x="47" y="349"/>
                      <a:pt x="42" y="344"/>
                    </a:cubicBezTo>
                    <a:cubicBezTo>
                      <a:pt x="7" y="240"/>
                      <a:pt x="0" y="120"/>
                      <a:pt x="66" y="32"/>
                    </a:cubicBezTo>
                    <a:cubicBezTo>
                      <a:pt x="75" y="5"/>
                      <a:pt x="74" y="16"/>
                      <a:pt x="74" y="0"/>
                    </a:cubicBezTo>
                  </a:path>
                </a:pathLst>
              </a:cu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2887" y="2432"/>
                <a:ext cx="85" cy="6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10" y="13"/>
                  </a:cxn>
                  <a:cxn ang="0">
                    <a:pos x="18" y="53"/>
                  </a:cxn>
                  <a:cxn ang="0">
                    <a:pos x="82" y="45"/>
                  </a:cxn>
                  <a:cxn ang="0">
                    <a:pos x="66" y="5"/>
                  </a:cxn>
                </a:cxnLst>
                <a:rect l="0" t="0" r="r" b="b"/>
                <a:pathLst>
                  <a:path w="92" h="62">
                    <a:moveTo>
                      <a:pt x="66" y="5"/>
                    </a:moveTo>
                    <a:cubicBezTo>
                      <a:pt x="47" y="8"/>
                      <a:pt x="23" y="0"/>
                      <a:pt x="10" y="13"/>
                    </a:cubicBezTo>
                    <a:cubicBezTo>
                      <a:pt x="0" y="23"/>
                      <a:pt x="6" y="47"/>
                      <a:pt x="18" y="53"/>
                    </a:cubicBezTo>
                    <a:cubicBezTo>
                      <a:pt x="38" y="62"/>
                      <a:pt x="67" y="60"/>
                      <a:pt x="82" y="45"/>
                    </a:cubicBezTo>
                    <a:cubicBezTo>
                      <a:pt x="92" y="35"/>
                      <a:pt x="71" y="18"/>
                      <a:pt x="66" y="5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3341" y="2389"/>
                <a:ext cx="85" cy="6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10" y="13"/>
                  </a:cxn>
                  <a:cxn ang="0">
                    <a:pos x="18" y="53"/>
                  </a:cxn>
                  <a:cxn ang="0">
                    <a:pos x="82" y="45"/>
                  </a:cxn>
                  <a:cxn ang="0">
                    <a:pos x="66" y="5"/>
                  </a:cxn>
                </a:cxnLst>
                <a:rect l="0" t="0" r="r" b="b"/>
                <a:pathLst>
                  <a:path w="92" h="62">
                    <a:moveTo>
                      <a:pt x="66" y="5"/>
                    </a:moveTo>
                    <a:cubicBezTo>
                      <a:pt x="47" y="8"/>
                      <a:pt x="23" y="0"/>
                      <a:pt x="10" y="13"/>
                    </a:cubicBezTo>
                    <a:cubicBezTo>
                      <a:pt x="0" y="23"/>
                      <a:pt x="6" y="47"/>
                      <a:pt x="18" y="53"/>
                    </a:cubicBezTo>
                    <a:cubicBezTo>
                      <a:pt x="38" y="62"/>
                      <a:pt x="67" y="60"/>
                      <a:pt x="82" y="45"/>
                    </a:cubicBezTo>
                    <a:cubicBezTo>
                      <a:pt x="92" y="35"/>
                      <a:pt x="71" y="18"/>
                      <a:pt x="66" y="5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cxnSp>
        <p:nvCxnSpPr>
          <p:cNvPr id="32" name="直線コネクタ 31"/>
          <p:cNvCxnSpPr/>
          <p:nvPr/>
        </p:nvCxnSpPr>
        <p:spPr>
          <a:xfrm>
            <a:off x="7452320" y="3501008"/>
            <a:ext cx="648072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4"/>
          <p:cNvGrpSpPr>
            <a:grpSpLocks/>
          </p:cNvGrpSpPr>
          <p:nvPr/>
        </p:nvGrpSpPr>
        <p:grpSpPr bwMode="auto">
          <a:xfrm>
            <a:off x="8100392" y="3140968"/>
            <a:ext cx="504056" cy="576064"/>
            <a:chOff x="2872" y="1963"/>
            <a:chExt cx="539" cy="960"/>
          </a:xfrm>
        </p:grpSpPr>
        <p:grpSp>
          <p:nvGrpSpPr>
            <p:cNvPr id="35" name="Group 5"/>
            <p:cNvGrpSpPr>
              <a:grpSpLocks/>
            </p:cNvGrpSpPr>
            <p:nvPr/>
          </p:nvGrpSpPr>
          <p:grpSpPr bwMode="auto">
            <a:xfrm>
              <a:off x="2925" y="2251"/>
              <a:ext cx="454" cy="672"/>
              <a:chOff x="2925" y="2251"/>
              <a:chExt cx="454" cy="672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2925" y="2251"/>
                <a:ext cx="454" cy="205"/>
              </a:xfrm>
              <a:custGeom>
                <a:avLst/>
                <a:gdLst/>
                <a:ahLst/>
                <a:cxnLst>
                  <a:cxn ang="0">
                    <a:pos x="169" y="23"/>
                  </a:cxn>
                  <a:cxn ang="0">
                    <a:pos x="89" y="127"/>
                  </a:cxn>
                  <a:cxn ang="0">
                    <a:pos x="65" y="143"/>
                  </a:cxn>
                  <a:cxn ang="0">
                    <a:pos x="1" y="207"/>
                  </a:cxn>
                  <a:cxn ang="0">
                    <a:pos x="9" y="239"/>
                  </a:cxn>
                  <a:cxn ang="0">
                    <a:pos x="81" y="191"/>
                  </a:cxn>
                  <a:cxn ang="0">
                    <a:pos x="137" y="119"/>
                  </a:cxn>
                  <a:cxn ang="0">
                    <a:pos x="185" y="55"/>
                  </a:cxn>
                  <a:cxn ang="0">
                    <a:pos x="217" y="15"/>
                  </a:cxn>
                  <a:cxn ang="0">
                    <a:pos x="249" y="127"/>
                  </a:cxn>
                  <a:cxn ang="0">
                    <a:pos x="369" y="199"/>
                  </a:cxn>
                  <a:cxn ang="0">
                    <a:pos x="417" y="239"/>
                  </a:cxn>
                  <a:cxn ang="0">
                    <a:pos x="449" y="199"/>
                  </a:cxn>
                  <a:cxn ang="0">
                    <a:pos x="401" y="167"/>
                  </a:cxn>
                  <a:cxn ang="0">
                    <a:pos x="377" y="151"/>
                  </a:cxn>
                  <a:cxn ang="0">
                    <a:pos x="337" y="119"/>
                  </a:cxn>
                  <a:cxn ang="0">
                    <a:pos x="289" y="71"/>
                  </a:cxn>
                  <a:cxn ang="0">
                    <a:pos x="265" y="63"/>
                  </a:cxn>
                  <a:cxn ang="0">
                    <a:pos x="233" y="47"/>
                  </a:cxn>
                </a:cxnLst>
                <a:rect l="0" t="0" r="r" b="b"/>
                <a:pathLst>
                  <a:path w="461" h="251">
                    <a:moveTo>
                      <a:pt x="169" y="23"/>
                    </a:moveTo>
                    <a:cubicBezTo>
                      <a:pt x="127" y="51"/>
                      <a:pt x="122" y="94"/>
                      <a:pt x="89" y="127"/>
                    </a:cubicBezTo>
                    <a:cubicBezTo>
                      <a:pt x="82" y="134"/>
                      <a:pt x="72" y="137"/>
                      <a:pt x="65" y="143"/>
                    </a:cubicBezTo>
                    <a:cubicBezTo>
                      <a:pt x="39" y="164"/>
                      <a:pt x="29" y="188"/>
                      <a:pt x="1" y="207"/>
                    </a:cubicBezTo>
                    <a:cubicBezTo>
                      <a:pt x="4" y="218"/>
                      <a:pt x="0" y="233"/>
                      <a:pt x="9" y="239"/>
                    </a:cubicBezTo>
                    <a:cubicBezTo>
                      <a:pt x="29" y="251"/>
                      <a:pt x="65" y="201"/>
                      <a:pt x="81" y="191"/>
                    </a:cubicBezTo>
                    <a:cubicBezTo>
                      <a:pt x="162" y="70"/>
                      <a:pt x="74" y="194"/>
                      <a:pt x="137" y="119"/>
                    </a:cubicBezTo>
                    <a:cubicBezTo>
                      <a:pt x="163" y="88"/>
                      <a:pt x="149" y="79"/>
                      <a:pt x="185" y="55"/>
                    </a:cubicBezTo>
                    <a:cubicBezTo>
                      <a:pt x="186" y="53"/>
                      <a:pt x="198" y="0"/>
                      <a:pt x="217" y="15"/>
                    </a:cubicBezTo>
                    <a:cubicBezTo>
                      <a:pt x="243" y="36"/>
                      <a:pt x="232" y="101"/>
                      <a:pt x="249" y="127"/>
                    </a:cubicBezTo>
                    <a:cubicBezTo>
                      <a:pt x="277" y="169"/>
                      <a:pt x="325" y="184"/>
                      <a:pt x="369" y="199"/>
                    </a:cubicBezTo>
                    <a:cubicBezTo>
                      <a:pt x="386" y="205"/>
                      <a:pt x="406" y="228"/>
                      <a:pt x="417" y="239"/>
                    </a:cubicBezTo>
                    <a:cubicBezTo>
                      <a:pt x="421" y="236"/>
                      <a:pt x="461" y="216"/>
                      <a:pt x="449" y="199"/>
                    </a:cubicBezTo>
                    <a:cubicBezTo>
                      <a:pt x="438" y="183"/>
                      <a:pt x="417" y="178"/>
                      <a:pt x="401" y="167"/>
                    </a:cubicBezTo>
                    <a:cubicBezTo>
                      <a:pt x="393" y="162"/>
                      <a:pt x="377" y="151"/>
                      <a:pt x="377" y="151"/>
                    </a:cubicBezTo>
                    <a:cubicBezTo>
                      <a:pt x="333" y="85"/>
                      <a:pt x="391" y="161"/>
                      <a:pt x="337" y="119"/>
                    </a:cubicBezTo>
                    <a:cubicBezTo>
                      <a:pt x="319" y="105"/>
                      <a:pt x="310" y="78"/>
                      <a:pt x="289" y="71"/>
                    </a:cubicBezTo>
                    <a:cubicBezTo>
                      <a:pt x="281" y="68"/>
                      <a:pt x="273" y="67"/>
                      <a:pt x="265" y="63"/>
                    </a:cubicBezTo>
                    <a:cubicBezTo>
                      <a:pt x="230" y="46"/>
                      <a:pt x="253" y="47"/>
                      <a:pt x="233" y="47"/>
                    </a:cubicBezTo>
                  </a:path>
                </a:pathLst>
              </a:cu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3061" y="2568"/>
                <a:ext cx="212" cy="355"/>
              </a:xfrm>
              <a:custGeom>
                <a:avLst/>
                <a:gdLst/>
                <a:ahLst/>
                <a:cxnLst>
                  <a:cxn ang="0">
                    <a:pos x="116" y="16"/>
                  </a:cxn>
                  <a:cxn ang="0">
                    <a:pos x="164" y="112"/>
                  </a:cxn>
                  <a:cxn ang="0">
                    <a:pos x="196" y="184"/>
                  </a:cxn>
                  <a:cxn ang="0">
                    <a:pos x="188" y="256"/>
                  </a:cxn>
                  <a:cxn ang="0">
                    <a:pos x="100" y="56"/>
                  </a:cxn>
                  <a:cxn ang="0">
                    <a:pos x="84" y="32"/>
                  </a:cxn>
                  <a:cxn ang="0">
                    <a:pos x="76" y="8"/>
                  </a:cxn>
                  <a:cxn ang="0">
                    <a:pos x="28" y="264"/>
                  </a:cxn>
                  <a:cxn ang="0">
                    <a:pos x="4" y="256"/>
                  </a:cxn>
                  <a:cxn ang="0">
                    <a:pos x="12" y="216"/>
                  </a:cxn>
                  <a:cxn ang="0">
                    <a:pos x="20" y="160"/>
                  </a:cxn>
                  <a:cxn ang="0">
                    <a:pos x="68" y="0"/>
                  </a:cxn>
                </a:cxnLst>
                <a:rect l="0" t="0" r="r" b="b"/>
                <a:pathLst>
                  <a:path w="229" h="264">
                    <a:moveTo>
                      <a:pt x="116" y="16"/>
                    </a:moveTo>
                    <a:cubicBezTo>
                      <a:pt x="124" y="70"/>
                      <a:pt x="121" y="84"/>
                      <a:pt x="164" y="112"/>
                    </a:cubicBezTo>
                    <a:cubicBezTo>
                      <a:pt x="183" y="169"/>
                      <a:pt x="171" y="146"/>
                      <a:pt x="196" y="184"/>
                    </a:cubicBezTo>
                    <a:cubicBezTo>
                      <a:pt x="205" y="230"/>
                      <a:pt x="229" y="242"/>
                      <a:pt x="188" y="256"/>
                    </a:cubicBezTo>
                    <a:cubicBezTo>
                      <a:pt x="131" y="199"/>
                      <a:pt x="130" y="126"/>
                      <a:pt x="100" y="56"/>
                    </a:cubicBezTo>
                    <a:cubicBezTo>
                      <a:pt x="96" y="47"/>
                      <a:pt x="88" y="41"/>
                      <a:pt x="84" y="32"/>
                    </a:cubicBezTo>
                    <a:cubicBezTo>
                      <a:pt x="80" y="24"/>
                      <a:pt x="79" y="16"/>
                      <a:pt x="76" y="8"/>
                    </a:cubicBezTo>
                    <a:cubicBezTo>
                      <a:pt x="75" y="34"/>
                      <a:pt x="109" y="237"/>
                      <a:pt x="28" y="264"/>
                    </a:cubicBezTo>
                    <a:cubicBezTo>
                      <a:pt x="20" y="261"/>
                      <a:pt x="7" y="264"/>
                      <a:pt x="4" y="256"/>
                    </a:cubicBezTo>
                    <a:cubicBezTo>
                      <a:pt x="0" y="243"/>
                      <a:pt x="10" y="229"/>
                      <a:pt x="12" y="216"/>
                    </a:cubicBezTo>
                    <a:cubicBezTo>
                      <a:pt x="15" y="197"/>
                      <a:pt x="18" y="179"/>
                      <a:pt x="20" y="160"/>
                    </a:cubicBezTo>
                    <a:cubicBezTo>
                      <a:pt x="26" y="109"/>
                      <a:pt x="29" y="39"/>
                      <a:pt x="68" y="0"/>
                    </a:cubicBezTo>
                  </a:path>
                </a:pathLst>
              </a:cu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36" name="Group 8"/>
            <p:cNvGrpSpPr>
              <a:grpSpLocks/>
            </p:cNvGrpSpPr>
            <p:nvPr/>
          </p:nvGrpSpPr>
          <p:grpSpPr bwMode="auto">
            <a:xfrm>
              <a:off x="2872" y="1963"/>
              <a:ext cx="539" cy="957"/>
              <a:chOff x="2887" y="1979"/>
              <a:chExt cx="539" cy="957"/>
            </a:xfrm>
          </p:grpSpPr>
          <p:sp>
            <p:nvSpPr>
              <p:cNvPr id="37" name="Freeform 9"/>
              <p:cNvSpPr>
                <a:spLocks/>
              </p:cNvSpPr>
              <p:nvPr/>
            </p:nvSpPr>
            <p:spPr bwMode="auto">
              <a:xfrm flipV="1">
                <a:off x="3242" y="2886"/>
                <a:ext cx="91" cy="44"/>
              </a:xfrm>
              <a:custGeom>
                <a:avLst/>
                <a:gdLst/>
                <a:ahLst/>
                <a:cxnLst>
                  <a:cxn ang="0">
                    <a:pos x="8" y="26"/>
                  </a:cxn>
                  <a:cxn ang="0">
                    <a:pos x="104" y="10"/>
                  </a:cxn>
                  <a:cxn ang="0">
                    <a:pos x="32" y="42"/>
                  </a:cxn>
                  <a:cxn ang="0">
                    <a:pos x="8" y="50"/>
                  </a:cxn>
                  <a:cxn ang="0">
                    <a:pos x="0" y="26"/>
                  </a:cxn>
                  <a:cxn ang="0">
                    <a:pos x="8" y="2"/>
                  </a:cxn>
                  <a:cxn ang="0">
                    <a:pos x="8" y="26"/>
                  </a:cxn>
                </a:cxnLst>
                <a:rect l="0" t="0" r="r" b="b"/>
                <a:pathLst>
                  <a:path w="104" h="50">
                    <a:moveTo>
                      <a:pt x="8" y="26"/>
                    </a:moveTo>
                    <a:cubicBezTo>
                      <a:pt x="47" y="0"/>
                      <a:pt x="54" y="2"/>
                      <a:pt x="104" y="10"/>
                    </a:cubicBezTo>
                    <a:cubicBezTo>
                      <a:pt x="66" y="35"/>
                      <a:pt x="89" y="23"/>
                      <a:pt x="32" y="42"/>
                    </a:cubicBezTo>
                    <a:cubicBezTo>
                      <a:pt x="24" y="45"/>
                      <a:pt x="8" y="50"/>
                      <a:pt x="8" y="50"/>
                    </a:cubicBezTo>
                    <a:cubicBezTo>
                      <a:pt x="5" y="42"/>
                      <a:pt x="0" y="34"/>
                      <a:pt x="0" y="26"/>
                    </a:cubicBezTo>
                    <a:cubicBezTo>
                      <a:pt x="0" y="18"/>
                      <a:pt x="0" y="2"/>
                      <a:pt x="8" y="2"/>
                    </a:cubicBezTo>
                    <a:cubicBezTo>
                      <a:pt x="16" y="2"/>
                      <a:pt x="8" y="18"/>
                      <a:pt x="8" y="26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8" name="Freeform 10"/>
              <p:cNvSpPr>
                <a:spLocks/>
              </p:cNvSpPr>
              <p:nvPr/>
            </p:nvSpPr>
            <p:spPr bwMode="auto">
              <a:xfrm>
                <a:off x="3060" y="2886"/>
                <a:ext cx="136" cy="50"/>
              </a:xfrm>
              <a:custGeom>
                <a:avLst/>
                <a:gdLst/>
                <a:ahLst/>
                <a:cxnLst>
                  <a:cxn ang="0">
                    <a:pos x="8" y="26"/>
                  </a:cxn>
                  <a:cxn ang="0">
                    <a:pos x="104" y="10"/>
                  </a:cxn>
                  <a:cxn ang="0">
                    <a:pos x="32" y="42"/>
                  </a:cxn>
                  <a:cxn ang="0">
                    <a:pos x="8" y="50"/>
                  </a:cxn>
                  <a:cxn ang="0">
                    <a:pos x="0" y="26"/>
                  </a:cxn>
                  <a:cxn ang="0">
                    <a:pos x="8" y="2"/>
                  </a:cxn>
                  <a:cxn ang="0">
                    <a:pos x="8" y="26"/>
                  </a:cxn>
                </a:cxnLst>
                <a:rect l="0" t="0" r="r" b="b"/>
                <a:pathLst>
                  <a:path w="104" h="50">
                    <a:moveTo>
                      <a:pt x="8" y="26"/>
                    </a:moveTo>
                    <a:cubicBezTo>
                      <a:pt x="47" y="0"/>
                      <a:pt x="54" y="2"/>
                      <a:pt x="104" y="10"/>
                    </a:cubicBezTo>
                    <a:cubicBezTo>
                      <a:pt x="66" y="35"/>
                      <a:pt x="89" y="23"/>
                      <a:pt x="32" y="42"/>
                    </a:cubicBezTo>
                    <a:cubicBezTo>
                      <a:pt x="24" y="45"/>
                      <a:pt x="8" y="50"/>
                      <a:pt x="8" y="50"/>
                    </a:cubicBezTo>
                    <a:cubicBezTo>
                      <a:pt x="5" y="42"/>
                      <a:pt x="0" y="34"/>
                      <a:pt x="0" y="26"/>
                    </a:cubicBezTo>
                    <a:cubicBezTo>
                      <a:pt x="0" y="18"/>
                      <a:pt x="0" y="2"/>
                      <a:pt x="8" y="2"/>
                    </a:cubicBezTo>
                    <a:cubicBezTo>
                      <a:pt x="16" y="2"/>
                      <a:pt x="8" y="18"/>
                      <a:pt x="8" y="26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39" name="Group 11"/>
              <p:cNvGrpSpPr>
                <a:grpSpLocks/>
              </p:cNvGrpSpPr>
              <p:nvPr/>
            </p:nvGrpSpPr>
            <p:grpSpPr bwMode="auto">
              <a:xfrm flipH="1">
                <a:off x="3048" y="1979"/>
                <a:ext cx="169" cy="271"/>
                <a:chOff x="3415" y="1543"/>
                <a:chExt cx="680" cy="772"/>
              </a:xfrm>
            </p:grpSpPr>
            <p:sp>
              <p:nvSpPr>
                <p:cNvPr id="43" name="Oval 12"/>
                <p:cNvSpPr>
                  <a:spLocks noChangeArrowheads="1"/>
                </p:cNvSpPr>
                <p:nvPr/>
              </p:nvSpPr>
              <p:spPr bwMode="auto">
                <a:xfrm>
                  <a:off x="3415" y="1543"/>
                  <a:ext cx="680" cy="772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4" name="Freeform 13"/>
                <p:cNvSpPr>
                  <a:spLocks/>
                </p:cNvSpPr>
                <p:nvPr/>
              </p:nvSpPr>
              <p:spPr bwMode="auto">
                <a:xfrm>
                  <a:off x="3506" y="1718"/>
                  <a:ext cx="136" cy="46"/>
                </a:xfrm>
                <a:custGeom>
                  <a:avLst/>
                  <a:gdLst/>
                  <a:ahLst/>
                  <a:cxnLst>
                    <a:cxn ang="0">
                      <a:pos x="0" y="46"/>
                    </a:cxn>
                    <a:cxn ang="0">
                      <a:pos x="91" y="0"/>
                    </a:cxn>
                    <a:cxn ang="0">
                      <a:pos x="149" y="46"/>
                    </a:cxn>
                    <a:cxn ang="0">
                      <a:pos x="136" y="91"/>
                    </a:cxn>
                  </a:cxnLst>
                  <a:rect l="0" t="0" r="r" b="b"/>
                  <a:pathLst>
                    <a:path w="156" h="91">
                      <a:moveTo>
                        <a:pt x="0" y="46"/>
                      </a:moveTo>
                      <a:cubicBezTo>
                        <a:pt x="33" y="23"/>
                        <a:pt x="66" y="0"/>
                        <a:pt x="91" y="0"/>
                      </a:cubicBezTo>
                      <a:cubicBezTo>
                        <a:pt x="116" y="0"/>
                        <a:pt x="142" y="31"/>
                        <a:pt x="149" y="46"/>
                      </a:cubicBezTo>
                      <a:cubicBezTo>
                        <a:pt x="156" y="61"/>
                        <a:pt x="146" y="76"/>
                        <a:pt x="136" y="91"/>
                      </a:cubicBezTo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" name="Freeform 14"/>
                <p:cNvSpPr>
                  <a:spLocks/>
                </p:cNvSpPr>
                <p:nvPr/>
              </p:nvSpPr>
              <p:spPr bwMode="auto">
                <a:xfrm>
                  <a:off x="3778" y="1704"/>
                  <a:ext cx="136" cy="46"/>
                </a:xfrm>
                <a:custGeom>
                  <a:avLst/>
                  <a:gdLst/>
                  <a:ahLst/>
                  <a:cxnLst>
                    <a:cxn ang="0">
                      <a:pos x="0" y="46"/>
                    </a:cxn>
                    <a:cxn ang="0">
                      <a:pos x="91" y="0"/>
                    </a:cxn>
                    <a:cxn ang="0">
                      <a:pos x="149" y="46"/>
                    </a:cxn>
                    <a:cxn ang="0">
                      <a:pos x="136" y="91"/>
                    </a:cxn>
                  </a:cxnLst>
                  <a:rect l="0" t="0" r="r" b="b"/>
                  <a:pathLst>
                    <a:path w="156" h="91">
                      <a:moveTo>
                        <a:pt x="0" y="46"/>
                      </a:moveTo>
                      <a:cubicBezTo>
                        <a:pt x="33" y="23"/>
                        <a:pt x="66" y="0"/>
                        <a:pt x="91" y="0"/>
                      </a:cubicBezTo>
                      <a:cubicBezTo>
                        <a:pt x="116" y="0"/>
                        <a:pt x="142" y="31"/>
                        <a:pt x="149" y="46"/>
                      </a:cubicBezTo>
                      <a:cubicBezTo>
                        <a:pt x="156" y="61"/>
                        <a:pt x="146" y="76"/>
                        <a:pt x="136" y="91"/>
                      </a:cubicBezTo>
                    </a:path>
                  </a:pathLst>
                </a:cu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" name="Line 15"/>
                <p:cNvSpPr>
                  <a:spLocks noChangeShapeType="1"/>
                </p:cNvSpPr>
                <p:nvPr/>
              </p:nvSpPr>
              <p:spPr bwMode="auto">
                <a:xfrm>
                  <a:off x="3551" y="1752"/>
                  <a:ext cx="0" cy="1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" name="Line 16"/>
                <p:cNvSpPr>
                  <a:spLocks noChangeShapeType="1"/>
                </p:cNvSpPr>
                <p:nvPr/>
              </p:nvSpPr>
              <p:spPr bwMode="auto">
                <a:xfrm>
                  <a:off x="3833" y="1752"/>
                  <a:ext cx="0" cy="1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" name="Freeform 17"/>
                <p:cNvSpPr>
                  <a:spLocks/>
                </p:cNvSpPr>
                <p:nvPr/>
              </p:nvSpPr>
              <p:spPr bwMode="auto">
                <a:xfrm>
                  <a:off x="3606" y="2115"/>
                  <a:ext cx="261" cy="64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133" y="56"/>
                    </a:cxn>
                    <a:cxn ang="0">
                      <a:pos x="261" y="0"/>
                    </a:cxn>
                  </a:cxnLst>
                  <a:rect l="0" t="0" r="r" b="b"/>
                  <a:pathLst>
                    <a:path w="261" h="64">
                      <a:moveTo>
                        <a:pt x="0" y="48"/>
                      </a:moveTo>
                      <a:cubicBezTo>
                        <a:pt x="45" y="56"/>
                        <a:pt x="90" y="64"/>
                        <a:pt x="133" y="56"/>
                      </a:cubicBezTo>
                      <a:cubicBezTo>
                        <a:pt x="176" y="48"/>
                        <a:pt x="238" y="9"/>
                        <a:pt x="261" y="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3042" y="2257"/>
                <a:ext cx="143" cy="431"/>
              </a:xfrm>
              <a:custGeom>
                <a:avLst/>
                <a:gdLst/>
                <a:ahLst/>
                <a:cxnLst>
                  <a:cxn ang="0">
                    <a:pos x="138" y="8"/>
                  </a:cxn>
                  <a:cxn ang="0">
                    <a:pos x="130" y="376"/>
                  </a:cxn>
                  <a:cxn ang="0">
                    <a:pos x="42" y="344"/>
                  </a:cxn>
                  <a:cxn ang="0">
                    <a:pos x="66" y="32"/>
                  </a:cxn>
                  <a:cxn ang="0">
                    <a:pos x="74" y="0"/>
                  </a:cxn>
                </a:cxnLst>
                <a:rect l="0" t="0" r="r" b="b"/>
                <a:pathLst>
                  <a:path w="154" h="431">
                    <a:moveTo>
                      <a:pt x="138" y="8"/>
                    </a:moveTo>
                    <a:cubicBezTo>
                      <a:pt x="135" y="131"/>
                      <a:pt x="154" y="256"/>
                      <a:pt x="130" y="376"/>
                    </a:cubicBezTo>
                    <a:cubicBezTo>
                      <a:pt x="119" y="431"/>
                      <a:pt x="47" y="349"/>
                      <a:pt x="42" y="344"/>
                    </a:cubicBezTo>
                    <a:cubicBezTo>
                      <a:pt x="7" y="240"/>
                      <a:pt x="0" y="120"/>
                      <a:pt x="66" y="32"/>
                    </a:cubicBezTo>
                    <a:cubicBezTo>
                      <a:pt x="75" y="5"/>
                      <a:pt x="74" y="16"/>
                      <a:pt x="74" y="0"/>
                    </a:cubicBezTo>
                  </a:path>
                </a:pathLst>
              </a:cu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2887" y="2432"/>
                <a:ext cx="85" cy="6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10" y="13"/>
                  </a:cxn>
                  <a:cxn ang="0">
                    <a:pos x="18" y="53"/>
                  </a:cxn>
                  <a:cxn ang="0">
                    <a:pos x="82" y="45"/>
                  </a:cxn>
                  <a:cxn ang="0">
                    <a:pos x="66" y="5"/>
                  </a:cxn>
                </a:cxnLst>
                <a:rect l="0" t="0" r="r" b="b"/>
                <a:pathLst>
                  <a:path w="92" h="62">
                    <a:moveTo>
                      <a:pt x="66" y="5"/>
                    </a:moveTo>
                    <a:cubicBezTo>
                      <a:pt x="47" y="8"/>
                      <a:pt x="23" y="0"/>
                      <a:pt x="10" y="13"/>
                    </a:cubicBezTo>
                    <a:cubicBezTo>
                      <a:pt x="0" y="23"/>
                      <a:pt x="6" y="47"/>
                      <a:pt x="18" y="53"/>
                    </a:cubicBezTo>
                    <a:cubicBezTo>
                      <a:pt x="38" y="62"/>
                      <a:pt x="67" y="60"/>
                      <a:pt x="82" y="45"/>
                    </a:cubicBezTo>
                    <a:cubicBezTo>
                      <a:pt x="92" y="35"/>
                      <a:pt x="71" y="18"/>
                      <a:pt x="66" y="5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3341" y="2389"/>
                <a:ext cx="85" cy="6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10" y="13"/>
                  </a:cxn>
                  <a:cxn ang="0">
                    <a:pos x="18" y="53"/>
                  </a:cxn>
                  <a:cxn ang="0">
                    <a:pos x="82" y="45"/>
                  </a:cxn>
                  <a:cxn ang="0">
                    <a:pos x="66" y="5"/>
                  </a:cxn>
                </a:cxnLst>
                <a:rect l="0" t="0" r="r" b="b"/>
                <a:pathLst>
                  <a:path w="92" h="62">
                    <a:moveTo>
                      <a:pt x="66" y="5"/>
                    </a:moveTo>
                    <a:cubicBezTo>
                      <a:pt x="47" y="8"/>
                      <a:pt x="23" y="0"/>
                      <a:pt x="10" y="13"/>
                    </a:cubicBezTo>
                    <a:cubicBezTo>
                      <a:pt x="0" y="23"/>
                      <a:pt x="6" y="47"/>
                      <a:pt x="18" y="53"/>
                    </a:cubicBezTo>
                    <a:cubicBezTo>
                      <a:pt x="38" y="62"/>
                      <a:pt x="67" y="60"/>
                      <a:pt x="82" y="45"/>
                    </a:cubicBezTo>
                    <a:cubicBezTo>
                      <a:pt x="92" y="35"/>
                      <a:pt x="71" y="18"/>
                      <a:pt x="66" y="5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nimBg="1"/>
      <p:bldP spid="82948" grpId="0" animBg="1"/>
      <p:bldP spid="82949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2195736" y="1628800"/>
            <a:ext cx="5040560" cy="82484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26064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これら社会の事柄や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物語構造についての基本的知識は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55776" y="1628800"/>
            <a:ext cx="1440160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ja-JP" altLang="en-US" sz="4800" dirty="0" smtClean="0"/>
              <a:t>常識</a:t>
            </a:r>
            <a:endParaRPr kumimoji="1" lang="ja-JP" altLang="en-US" sz="48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995936" y="1628800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/>
              <a:t>といえるもの</a:t>
            </a:r>
            <a:endParaRPr kumimoji="1" lang="ja-JP" altLang="en-US" sz="4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3568" y="3356992"/>
            <a:ext cx="23762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4400" dirty="0" smtClean="0"/>
              <a:t>常識とは</a:t>
            </a:r>
            <a:endParaRPr kumimoji="1" lang="ja-JP" altLang="en-US" sz="4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59832" y="2780928"/>
            <a:ext cx="5760640" cy="1938992"/>
          </a:xfrm>
          <a:prstGeom prst="rect">
            <a:avLst/>
          </a:prstGeom>
          <a:solidFill>
            <a:srgbClr val="CC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みんながふつうに</a:t>
            </a:r>
            <a:endParaRPr lang="en-US" altLang="ja-JP" sz="4000" dirty="0" smtClean="0"/>
          </a:p>
          <a:p>
            <a:r>
              <a:rPr lang="ja-JP" altLang="en-US" sz="4000" dirty="0" smtClean="0"/>
              <a:t>　知っていること、</a:t>
            </a:r>
            <a:endParaRPr lang="en-US" altLang="ja-JP" sz="4000" dirty="0" smtClean="0"/>
          </a:p>
          <a:p>
            <a:r>
              <a:rPr lang="ja-JP" altLang="en-US" sz="4000" dirty="0" smtClean="0"/>
              <a:t>　　そうだろうと考えること</a:t>
            </a:r>
            <a:endParaRPr kumimoji="1" lang="ja-JP" altLang="en-US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47864" y="4653136"/>
            <a:ext cx="2088232" cy="584775"/>
          </a:xfrm>
          <a:prstGeom prst="rect">
            <a:avLst/>
          </a:prstGeom>
          <a:solidFill>
            <a:srgbClr val="FFFF37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ミーニング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51720" y="5445224"/>
            <a:ext cx="5400600" cy="769441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C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4400" dirty="0" smtClean="0"/>
              <a:t>鑑賞には常識が必要</a:t>
            </a:r>
            <a:endParaRPr kumimoji="1" lang="ja-JP" altLang="en-US" sz="4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92080" y="472514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☞学習会「副詞について考える」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5" grpId="0" animBg="1"/>
      <p:bldP spid="58" grpId="0"/>
      <p:bldP spid="6" grpId="0" animBg="1"/>
      <p:bldP spid="7" grpId="0" animBg="1"/>
      <p:bldP spid="8" grpId="0" animBg="1"/>
      <p:bldP spid="9" grpId="0" animBg="1"/>
      <p:bldP spid="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1475656" y="908720"/>
            <a:ext cx="6264696" cy="707886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4000" dirty="0"/>
              <a:t>「知っている・分かる</a:t>
            </a:r>
            <a:r>
              <a:rPr lang="ja-JP" altLang="en-US" sz="4000" dirty="0" smtClean="0"/>
              <a:t>」がある</a:t>
            </a:r>
            <a:endParaRPr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188640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そして、知識としての常識とはまた違う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2" y="3573016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　飢饉の村のありさまを見たときも、</a:t>
            </a:r>
            <a:endParaRPr kumimoji="1" lang="en-US" altLang="ja-JP" sz="3600" dirty="0" smtClean="0"/>
          </a:p>
          <a:p>
            <a:r>
              <a:rPr lang="ja-JP" altLang="en-US" sz="3600" dirty="0" smtClean="0"/>
              <a:t>　　　　　　　　　　</a:t>
            </a:r>
            <a:r>
              <a:rPr kumimoji="1" lang="ja-JP" altLang="en-US" sz="3600" dirty="0" smtClean="0"/>
              <a:t>悲恋の話を聞いたときも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8" y="1916832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たとえば菅江真澄の旅日記には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1600" y="263691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いくども「</a:t>
            </a:r>
            <a:r>
              <a:rPr lang="ja-JP" altLang="en-US" sz="3600" dirty="0" smtClean="0">
                <a:solidFill>
                  <a:srgbClr val="C00000"/>
                </a:solidFill>
              </a:rPr>
              <a:t>あはれ</a:t>
            </a:r>
            <a:r>
              <a:rPr lang="ja-JP" altLang="en-US" sz="3600" dirty="0" smtClean="0"/>
              <a:t>」ということばが出てくる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35696" y="5157192"/>
            <a:ext cx="5544616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真澄は「</a:t>
            </a:r>
            <a:r>
              <a:rPr lang="ja-JP" altLang="en-US" sz="3600" dirty="0" smtClean="0">
                <a:solidFill>
                  <a:srgbClr val="C00000"/>
                </a:solidFill>
              </a:rPr>
              <a:t>あはれ</a:t>
            </a:r>
            <a:r>
              <a:rPr lang="ja-JP" altLang="en-US" sz="3600" dirty="0" smtClean="0"/>
              <a:t>」とつぶやく</a:t>
            </a:r>
            <a:endParaRPr kumimoji="1" lang="ja-JP" altLang="en-US" sz="3600" dirty="0"/>
          </a:p>
        </p:txBody>
      </p:sp>
      <p:sp>
        <p:nvSpPr>
          <p:cNvPr id="10" name="角丸四角形 9"/>
          <p:cNvSpPr/>
          <p:nvPr/>
        </p:nvSpPr>
        <p:spPr>
          <a:xfrm>
            <a:off x="179512" y="1844824"/>
            <a:ext cx="8712968" cy="1512168"/>
          </a:xfrm>
          <a:prstGeom prst="roundRect">
            <a:avLst/>
          </a:prstGeom>
          <a:noFill/>
          <a:ln>
            <a:solidFill>
              <a:schemeClr val="accent3">
                <a:lumMod val="95000"/>
              </a:schemeClr>
            </a:solidFill>
            <a:prstDash val="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 animBg="1"/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755576" y="2780928"/>
            <a:ext cx="8208912" cy="646331"/>
          </a:xfrm>
          <a:prstGeom prst="rect">
            <a:avLst/>
          </a:prstGeom>
          <a:solidFill>
            <a:schemeClr val="accent5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現代に生きる自分が、その文を読んでも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0" y="1556792"/>
            <a:ext cx="8496944" cy="1200329"/>
          </a:xfrm>
          <a:prstGeom prst="rect">
            <a:avLst/>
          </a:prstGeom>
          <a:solidFill>
            <a:srgbClr val="CCFF99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　遠い江戸の人が、文化の異なる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東北についてのその文を読んでも</a:t>
            </a:r>
            <a:endParaRPr kumimoji="1" lang="ja-JP" altLang="en-US" sz="36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487816" y="3717032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などと</a:t>
            </a:r>
            <a:endParaRPr lang="en-US" altLang="ja-JP" sz="2800" dirty="0" smtClean="0"/>
          </a:p>
          <a:p>
            <a:r>
              <a:rPr lang="ja-JP" altLang="en-US" sz="2800" dirty="0" smtClean="0"/>
              <a:t>　　感じる</a:t>
            </a:r>
            <a:endParaRPr kumimoji="1" lang="ja-JP" altLang="en-US" sz="28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331640" y="3573016"/>
            <a:ext cx="6336704" cy="1200329"/>
          </a:xfrm>
          <a:prstGeom prst="rect">
            <a:avLst/>
          </a:prstGeom>
          <a:solidFill>
            <a:schemeClr val="bg1"/>
          </a:solidFill>
          <a:effectLst>
            <a:glow rad="63500">
              <a:srgbClr val="FFFF37">
                <a:alpha val="40000"/>
              </a:srgbClr>
            </a:glow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どんな所でも、いつの時代でも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人の思いは変わらないなあ</a:t>
            </a:r>
            <a:endParaRPr kumimoji="1" lang="ja-JP" altLang="en-US" sz="36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907704" y="4869160"/>
            <a:ext cx="5616624" cy="646331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気持ちの「知ってる・わかる」</a:t>
            </a:r>
            <a:endParaRPr kumimoji="1" lang="ja-JP" altLang="en-US" sz="3600" dirty="0"/>
          </a:p>
        </p:txBody>
      </p:sp>
      <p:grpSp>
        <p:nvGrpSpPr>
          <p:cNvPr id="34" name="グループ化 33"/>
          <p:cNvGrpSpPr/>
          <p:nvPr/>
        </p:nvGrpSpPr>
        <p:grpSpPr>
          <a:xfrm>
            <a:off x="395536" y="3645024"/>
            <a:ext cx="792088" cy="936104"/>
            <a:chOff x="323528" y="3717032"/>
            <a:chExt cx="864096" cy="1080964"/>
          </a:xfrm>
        </p:grpSpPr>
        <p:grpSp>
          <p:nvGrpSpPr>
            <p:cNvPr id="6" name="グループ化 33"/>
            <p:cNvGrpSpPr>
              <a:grpSpLocks/>
            </p:cNvGrpSpPr>
            <p:nvPr/>
          </p:nvGrpSpPr>
          <p:grpSpPr bwMode="auto">
            <a:xfrm flipH="1">
              <a:off x="323528" y="3717032"/>
              <a:ext cx="864096" cy="1080964"/>
              <a:chOff x="7523163" y="1144571"/>
              <a:chExt cx="1225550" cy="2376487"/>
            </a:xfrm>
          </p:grpSpPr>
          <p:sp>
            <p:nvSpPr>
              <p:cNvPr id="7" name="Oval 27"/>
              <p:cNvSpPr>
                <a:spLocks noChangeArrowheads="1"/>
              </p:cNvSpPr>
              <p:nvPr/>
            </p:nvSpPr>
            <p:spPr bwMode="auto">
              <a:xfrm>
                <a:off x="7667625" y="1144571"/>
                <a:ext cx="1081088" cy="2376487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8" name="Oval 28"/>
              <p:cNvSpPr>
                <a:spLocks noChangeArrowheads="1"/>
              </p:cNvSpPr>
              <p:nvPr/>
            </p:nvSpPr>
            <p:spPr bwMode="auto">
              <a:xfrm>
                <a:off x="7739063" y="1935146"/>
                <a:ext cx="360362" cy="2905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9" name="Oval 29"/>
              <p:cNvSpPr>
                <a:spLocks noChangeArrowheads="1"/>
              </p:cNvSpPr>
              <p:nvPr/>
            </p:nvSpPr>
            <p:spPr bwMode="auto">
              <a:xfrm>
                <a:off x="7812088" y="2008171"/>
                <a:ext cx="71437" cy="14446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0" name="Oval 30"/>
              <p:cNvSpPr>
                <a:spLocks noChangeArrowheads="1"/>
              </p:cNvSpPr>
              <p:nvPr/>
            </p:nvSpPr>
            <p:spPr bwMode="auto">
              <a:xfrm>
                <a:off x="7523163" y="2511408"/>
                <a:ext cx="215900" cy="215900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1" name="Line 31"/>
              <p:cNvSpPr>
                <a:spLocks noChangeShapeType="1"/>
              </p:cNvSpPr>
              <p:nvPr/>
            </p:nvSpPr>
            <p:spPr bwMode="auto">
              <a:xfrm>
                <a:off x="7812088" y="3160696"/>
                <a:ext cx="431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" name="Oval 33"/>
              <p:cNvSpPr>
                <a:spLocks noChangeArrowheads="1"/>
              </p:cNvSpPr>
              <p:nvPr/>
            </p:nvSpPr>
            <p:spPr bwMode="auto">
              <a:xfrm>
                <a:off x="7667625" y="1863708"/>
                <a:ext cx="504825" cy="504825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</a:endParaRPr>
              </a:p>
            </p:txBody>
          </p:sp>
          <p:sp>
            <p:nvSpPr>
              <p:cNvPr id="13" name="Line 34"/>
              <p:cNvSpPr>
                <a:spLocks noChangeShapeType="1"/>
              </p:cNvSpPr>
              <p:nvPr/>
            </p:nvSpPr>
            <p:spPr bwMode="auto">
              <a:xfrm>
                <a:off x="8170863" y="2079608"/>
                <a:ext cx="3603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31" name="稲妻 30"/>
            <p:cNvSpPr/>
            <p:nvPr/>
          </p:nvSpPr>
          <p:spPr>
            <a:xfrm rot="9253296">
              <a:off x="635001" y="4224879"/>
              <a:ext cx="192314" cy="179338"/>
            </a:xfrm>
            <a:prstGeom prst="lightningBol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3912880" y="5589240"/>
            <a:ext cx="1368152" cy="769441"/>
          </a:xfrm>
          <a:prstGeom prst="rect">
            <a:avLst/>
          </a:prstGeom>
          <a:solidFill>
            <a:srgbClr val="CCFFFF"/>
          </a:solidFill>
          <a:ln w="38100">
            <a:solidFill>
              <a:srgbClr val="FFFF66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ja-JP" altLang="en-US" sz="4400" dirty="0" smtClean="0"/>
              <a:t>共感</a:t>
            </a:r>
            <a:endParaRPr kumimoji="1" lang="ja-JP" altLang="en-US" sz="4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339752" y="566124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それが</a:t>
            </a:r>
            <a:endParaRPr kumimoji="1" lang="ja-JP" altLang="en-US" sz="36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318760" y="5661248"/>
            <a:ext cx="2781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に他ならない</a:t>
            </a:r>
            <a:endParaRPr kumimoji="1" lang="ja-JP" altLang="en-US" sz="36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7544" y="33265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真澄の日記には、非日常的な事柄が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　　　　　　多く出てくるが</a:t>
            </a:r>
            <a:endParaRPr kumimoji="1" lang="ja-JP" altLang="en-US" sz="3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3528" y="486916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それは</a:t>
            </a:r>
            <a:endParaRPr kumimoji="1"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3" grpId="0"/>
      <p:bldP spid="28" grpId="0" animBg="1"/>
      <p:bldP spid="29" grpId="0" animBg="1"/>
      <p:bldP spid="32" grpId="0" animBg="1"/>
      <p:bldP spid="33" grpId="0"/>
      <p:bldP spid="35" grpId="0"/>
      <p:bldP spid="2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テキスト ボックス 3"/>
          <p:cNvSpPr txBox="1">
            <a:spLocks noChangeArrowheads="1"/>
          </p:cNvSpPr>
          <p:nvPr/>
        </p:nvSpPr>
        <p:spPr bwMode="auto">
          <a:xfrm>
            <a:off x="323528" y="332656"/>
            <a:ext cx="439248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すなわち共感は</a:t>
            </a:r>
            <a:endParaRPr lang="ja-JP" altLang="en-US" sz="3600" dirty="0"/>
          </a:p>
        </p:txBody>
      </p:sp>
      <p:sp>
        <p:nvSpPr>
          <p:cNvPr id="86019" name="テキスト ボックス 4"/>
          <p:cNvSpPr txBox="1">
            <a:spLocks noChangeArrowheads="1"/>
          </p:cNvSpPr>
          <p:nvPr/>
        </p:nvSpPr>
        <p:spPr bwMode="auto">
          <a:xfrm>
            <a:off x="323528" y="1196752"/>
            <a:ext cx="8640960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4000" dirty="0"/>
              <a:t>自分も</a:t>
            </a:r>
            <a:r>
              <a:rPr lang="ja-JP" altLang="en-US" sz="4000" dirty="0" smtClean="0"/>
              <a:t>同じような経験をし</a:t>
            </a:r>
            <a:endParaRPr lang="en-US" altLang="ja-JP" sz="4000" dirty="0"/>
          </a:p>
          <a:p>
            <a:r>
              <a:rPr lang="ja-JP" altLang="en-US" sz="4000" dirty="0"/>
              <a:t>　　</a:t>
            </a:r>
            <a:r>
              <a:rPr lang="ja-JP" altLang="en-US" sz="4000" dirty="0" smtClean="0"/>
              <a:t>同じ</a:t>
            </a:r>
            <a:r>
              <a:rPr lang="ja-JP" altLang="en-US" sz="4000" dirty="0"/>
              <a:t>よう</a:t>
            </a:r>
            <a:r>
              <a:rPr lang="ja-JP" altLang="en-US" sz="4000" dirty="0" smtClean="0"/>
              <a:t>な気持ちになったことがある</a:t>
            </a:r>
            <a:endParaRPr lang="en-US" altLang="ja-JP" sz="40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707904" y="332656"/>
            <a:ext cx="4968552" cy="707886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こころについての既知</a:t>
            </a:r>
            <a:endParaRPr kumimoji="1" lang="ja-JP" altLang="en-US" sz="4000" dirty="0"/>
          </a:p>
        </p:txBody>
      </p:sp>
      <p:sp>
        <p:nvSpPr>
          <p:cNvPr id="5" name="テキスト ボックス 3"/>
          <p:cNvSpPr txBox="1">
            <a:spLocks noChangeArrowheads="1"/>
          </p:cNvSpPr>
          <p:nvPr/>
        </p:nvSpPr>
        <p:spPr bwMode="auto">
          <a:xfrm>
            <a:off x="395536" y="3284984"/>
            <a:ext cx="7632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 dirty="0" smtClean="0"/>
              <a:t>たとえばもし</a:t>
            </a:r>
            <a:r>
              <a:rPr lang="ja-JP" altLang="en-US" sz="3600" dirty="0"/>
              <a:t>、</a:t>
            </a:r>
            <a:r>
              <a:rPr lang="ja-JP" altLang="en-US" sz="3600" dirty="0" smtClean="0"/>
              <a:t>世界のどこかに</a:t>
            </a:r>
            <a:endParaRPr lang="ja-JP" altLang="en-US" sz="3600" dirty="0"/>
          </a:p>
        </p:txBody>
      </p:sp>
      <p:sp>
        <p:nvSpPr>
          <p:cNvPr id="6" name="テキスト ボックス 4"/>
          <p:cNvSpPr txBox="1">
            <a:spLocks noChangeArrowheads="1"/>
          </p:cNvSpPr>
          <p:nvPr/>
        </p:nvSpPr>
        <p:spPr bwMode="auto">
          <a:xfrm>
            <a:off x="755576" y="4005064"/>
            <a:ext cx="7632848" cy="1200329"/>
          </a:xfrm>
          <a:prstGeom prst="rect">
            <a:avLst/>
          </a:prstGeom>
          <a:solidFill>
            <a:srgbClr val="FFE7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椅子</a:t>
            </a:r>
            <a:r>
              <a:rPr lang="ja-JP" altLang="en-US" sz="3600" dirty="0"/>
              <a:t>に座っただけ</a:t>
            </a:r>
            <a:r>
              <a:rPr lang="ja-JP" altLang="en-US" sz="3600" dirty="0" smtClean="0"/>
              <a:t>で腹が立ってくる、</a:t>
            </a:r>
            <a:endParaRPr lang="en-US" altLang="ja-JP" sz="3600" dirty="0" smtClean="0"/>
          </a:p>
          <a:p>
            <a:r>
              <a:rPr lang="ja-JP" altLang="en-US" sz="3600" dirty="0" smtClean="0"/>
              <a:t>　　という不思議な民族がいたとしたら</a:t>
            </a:r>
            <a:endParaRPr lang="ja-JP" altLang="en-US" sz="3600" dirty="0"/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1547664" y="5445224"/>
            <a:ext cx="7272808" cy="646331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3175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驚き</a:t>
            </a:r>
            <a:r>
              <a:rPr lang="ja-JP" altLang="en-US" sz="3600" dirty="0"/>
              <a:t>はあって</a:t>
            </a:r>
            <a:r>
              <a:rPr lang="ja-JP" altLang="en-US" sz="3600" dirty="0" smtClean="0"/>
              <a:t>も共感はできないだろう</a:t>
            </a:r>
            <a:endParaRPr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14800" y="2492896"/>
            <a:ext cx="62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そのようなものについて感じるもの</a:t>
            </a:r>
            <a:endParaRPr kumimoji="1" lang="ja-JP" altLang="en-US" sz="3200" dirty="0"/>
          </a:p>
        </p:txBody>
      </p:sp>
      <p:grpSp>
        <p:nvGrpSpPr>
          <p:cNvPr id="9" name="グループ化 53"/>
          <p:cNvGrpSpPr>
            <a:grpSpLocks/>
          </p:cNvGrpSpPr>
          <p:nvPr/>
        </p:nvGrpSpPr>
        <p:grpSpPr bwMode="auto">
          <a:xfrm>
            <a:off x="7956376" y="3573016"/>
            <a:ext cx="503238" cy="792162"/>
            <a:chOff x="539552" y="4293096"/>
            <a:chExt cx="504056" cy="792088"/>
          </a:xfrm>
        </p:grpSpPr>
        <p:sp>
          <p:nvSpPr>
            <p:cNvPr id="10" name="正方形/長方形 9"/>
            <p:cNvSpPr/>
            <p:nvPr/>
          </p:nvSpPr>
          <p:spPr>
            <a:xfrm>
              <a:off x="975925" y="4281453"/>
              <a:ext cx="71553" cy="360328"/>
            </a:xfrm>
            <a:prstGeom prst="rect">
              <a:avLst/>
            </a:prstGeom>
            <a:solidFill>
              <a:srgbClr val="9933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grpSp>
          <p:nvGrpSpPr>
            <p:cNvPr id="11" name="グループ化 52"/>
            <p:cNvGrpSpPr>
              <a:grpSpLocks/>
            </p:cNvGrpSpPr>
            <p:nvPr/>
          </p:nvGrpSpPr>
          <p:grpSpPr bwMode="auto">
            <a:xfrm>
              <a:off x="539552" y="4293096"/>
              <a:ext cx="504056" cy="792088"/>
              <a:chOff x="827584" y="4293096"/>
              <a:chExt cx="504056" cy="792088"/>
            </a:xfrm>
          </p:grpSpPr>
          <p:sp>
            <p:nvSpPr>
              <p:cNvPr id="12" name="正方形/長方形 11"/>
              <p:cNvSpPr/>
              <p:nvPr/>
            </p:nvSpPr>
            <p:spPr>
              <a:xfrm>
                <a:off x="1260296" y="4648172"/>
                <a:ext cx="71553" cy="287311"/>
              </a:xfrm>
              <a:prstGeom prst="rect">
                <a:avLst/>
              </a:prstGeom>
              <a:solidFill>
                <a:srgbClr val="9933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grpSp>
            <p:nvGrpSpPr>
              <p:cNvPr id="13" name="グループ化 51"/>
              <p:cNvGrpSpPr>
                <a:grpSpLocks/>
              </p:cNvGrpSpPr>
              <p:nvPr/>
            </p:nvGrpSpPr>
            <p:grpSpPr bwMode="auto">
              <a:xfrm>
                <a:off x="827584" y="4293096"/>
                <a:ext cx="504056" cy="792088"/>
                <a:chOff x="827584" y="4293096"/>
                <a:chExt cx="504056" cy="792088"/>
              </a:xfrm>
            </p:grpSpPr>
            <p:sp>
              <p:nvSpPr>
                <p:cNvPr id="14" name="平行四辺形 13"/>
                <p:cNvSpPr/>
                <p:nvPr/>
              </p:nvSpPr>
              <p:spPr>
                <a:xfrm>
                  <a:off x="827986" y="4649773"/>
                  <a:ext cx="504056" cy="215880"/>
                </a:xfrm>
                <a:prstGeom prst="parallelogram">
                  <a:avLst/>
                </a:prstGeom>
                <a:solidFill>
                  <a:srgbClr val="993300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ja-JP" altLang="en-US"/>
                </a:p>
              </p:txBody>
            </p:sp>
            <p:sp>
              <p:nvSpPr>
                <p:cNvPr id="15" name="正方形/長方形 14"/>
                <p:cNvSpPr/>
                <p:nvPr/>
              </p:nvSpPr>
              <p:spPr>
                <a:xfrm>
                  <a:off x="884416" y="4284380"/>
                  <a:ext cx="73144" cy="360329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ja-JP" altLang="en-US"/>
                </a:p>
              </p:txBody>
            </p:sp>
            <p:sp>
              <p:nvSpPr>
                <p:cNvPr id="16" name="正方形/長方形 15"/>
                <p:cNvSpPr/>
                <p:nvPr/>
              </p:nvSpPr>
              <p:spPr>
                <a:xfrm flipH="1" flipV="1">
                  <a:off x="898555" y="4292639"/>
                  <a:ext cx="432502" cy="144450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ja-JP" altLang="en-US"/>
                </a:p>
              </p:txBody>
            </p:sp>
            <p:sp>
              <p:nvSpPr>
                <p:cNvPr id="17" name="正方形/長方形 16"/>
                <p:cNvSpPr/>
                <p:nvPr/>
              </p:nvSpPr>
              <p:spPr>
                <a:xfrm>
                  <a:off x="1180378" y="4866924"/>
                  <a:ext cx="73144" cy="215880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ja-JP" altLang="en-US"/>
                </a:p>
              </p:txBody>
            </p:sp>
            <p:sp>
              <p:nvSpPr>
                <p:cNvPr id="18" name="正方形/長方形 17"/>
                <p:cNvSpPr/>
                <p:nvPr/>
              </p:nvSpPr>
              <p:spPr>
                <a:xfrm>
                  <a:off x="831335" y="4865807"/>
                  <a:ext cx="71553" cy="215880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ja-JP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nimBg="1"/>
      <p:bldP spid="4" grpId="0" animBg="1"/>
      <p:bldP spid="5" grpId="0"/>
      <p:bldP spid="6" grpId="0" animBg="1"/>
      <p:bldP spid="7" grpId="0" animBg="1"/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011863" y="333375"/>
            <a:ext cx="2554287" cy="6119813"/>
          </a:xfrm>
          <a:prstGeom prst="rect">
            <a:avLst/>
          </a:prstGeom>
          <a:solidFill>
            <a:srgbClr val="FFC000"/>
          </a:solidFill>
          <a:effectLst>
            <a:outerShdw blurRad="50800" dist="127000" algn="l" rotWithShape="0">
              <a:srgbClr val="E6F020">
                <a:alpha val="40000"/>
              </a:srgbClr>
            </a:outerShdw>
          </a:effectLst>
        </p:spPr>
        <p:txBody>
          <a:bodyPr vert="eaVert">
            <a:spAutoFit/>
          </a:bodyPr>
          <a:lstStyle/>
          <a:p>
            <a:pPr>
              <a:defRPr/>
            </a:pPr>
            <a:r>
              <a:rPr lang="ja-JP" altLang="en-US" sz="2800" dirty="0">
                <a:latin typeface="HG正楷書体-PRO" pitchFamily="66" charset="-128"/>
                <a:ea typeface="HG正楷書体-PRO" pitchFamily="66" charset="-128"/>
              </a:rPr>
              <a:t>　</a:t>
            </a:r>
            <a:r>
              <a:rPr lang="ja-JP" altLang="en-US" sz="4800" b="1" dirty="0">
                <a:latin typeface="HG教科書体" pitchFamily="17" charset="-128"/>
                <a:ea typeface="HG教科書体" pitchFamily="17" charset="-128"/>
              </a:rPr>
              <a:t>秋風や</a:t>
            </a:r>
            <a:endParaRPr lang="en-US" altLang="ja-JP" sz="4800" b="1" dirty="0">
              <a:latin typeface="HG教科書体" pitchFamily="17" charset="-128"/>
              <a:ea typeface="HG教科書体" pitchFamily="17" charset="-128"/>
            </a:endParaRPr>
          </a:p>
          <a:p>
            <a:pPr>
              <a:defRPr/>
            </a:pPr>
            <a:r>
              <a:rPr lang="ja-JP" altLang="en-US" sz="4800" b="1" dirty="0">
                <a:latin typeface="HG教科書体" pitchFamily="17" charset="-128"/>
                <a:ea typeface="HG教科書体" pitchFamily="17" charset="-128"/>
              </a:rPr>
              <a:t>　　模様の</a:t>
            </a:r>
            <a:r>
              <a:rPr lang="ja-JP" altLang="en-US" sz="4800" b="1" dirty="0" err="1">
                <a:latin typeface="HG教科書体" pitchFamily="17" charset="-128"/>
                <a:ea typeface="HG教科書体" pitchFamily="17" charset="-128"/>
              </a:rPr>
              <a:t>違ふ</a:t>
            </a:r>
            <a:endParaRPr lang="en-US" altLang="ja-JP" sz="4800" b="1" dirty="0">
              <a:latin typeface="HG教科書体" pitchFamily="17" charset="-128"/>
              <a:ea typeface="HG教科書体" pitchFamily="17" charset="-128"/>
            </a:endParaRPr>
          </a:p>
          <a:p>
            <a:pPr>
              <a:defRPr/>
            </a:pPr>
            <a:r>
              <a:rPr lang="ja-JP" altLang="en-US" sz="4800" b="1" dirty="0">
                <a:latin typeface="HG教科書体" pitchFamily="17" charset="-128"/>
                <a:ea typeface="HG教科書体" pitchFamily="17" charset="-128"/>
              </a:rPr>
              <a:t>　　　　　</a:t>
            </a:r>
            <a:r>
              <a:rPr lang="ja-JP" altLang="en-US" sz="2000" b="1" dirty="0">
                <a:latin typeface="HG教科書体" pitchFamily="17" charset="-128"/>
                <a:ea typeface="HG教科書体" pitchFamily="17" charset="-128"/>
              </a:rPr>
              <a:t>　</a:t>
            </a:r>
            <a:r>
              <a:rPr lang="ja-JP" altLang="en-US" sz="4800" b="1" dirty="0">
                <a:latin typeface="HG教科書体" pitchFamily="17" charset="-128"/>
                <a:ea typeface="HG教科書体" pitchFamily="17" charset="-128"/>
              </a:rPr>
              <a:t>皿</a:t>
            </a:r>
            <a:r>
              <a:rPr lang="ja-JP" altLang="en-US" sz="1000" b="1" dirty="0">
                <a:latin typeface="HG教科書体" pitchFamily="17" charset="-128"/>
                <a:ea typeface="HG教科書体" pitchFamily="17" charset="-128"/>
              </a:rPr>
              <a:t>　</a:t>
            </a:r>
            <a:r>
              <a:rPr lang="ja-JP" altLang="en-US" sz="4800" b="1" dirty="0">
                <a:latin typeface="HG教科書体" pitchFamily="17" charset="-128"/>
                <a:ea typeface="HG教科書体" pitchFamily="17" charset="-128"/>
              </a:rPr>
              <a:t>二つ</a:t>
            </a:r>
            <a:endParaRPr lang="en-US" altLang="ja-JP" sz="4800" b="1" dirty="0">
              <a:latin typeface="HG教科書体" pitchFamily="17" charset="-128"/>
              <a:ea typeface="HG教科書体" pitchFamily="17" charset="-128"/>
            </a:endParaRPr>
          </a:p>
          <a:p>
            <a:pPr>
              <a:defRPr/>
            </a:pPr>
            <a:endParaRPr lang="ja-JP" altLang="en-US" sz="1000" b="1" dirty="0">
              <a:latin typeface="HG教科書体" pitchFamily="17" charset="-128"/>
              <a:ea typeface="HG教科書体" pitchFamily="17" charset="-128"/>
            </a:endParaRPr>
          </a:p>
        </p:txBody>
      </p:sp>
      <p:sp>
        <p:nvSpPr>
          <p:cNvPr id="91139" name="テキスト ボックス 4"/>
          <p:cNvSpPr txBox="1">
            <a:spLocks noChangeArrowheads="1"/>
          </p:cNvSpPr>
          <p:nvPr/>
        </p:nvSpPr>
        <p:spPr bwMode="auto">
          <a:xfrm>
            <a:off x="5078413" y="4437063"/>
            <a:ext cx="86201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ja-JP" altLang="en-US" sz="4400" b="1">
                <a:latin typeface="HG教科書体" pitchFamily="17" charset="-128"/>
                <a:ea typeface="HG教科書体" pitchFamily="17" charset="-128"/>
              </a:rPr>
              <a:t>原石鼎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2843808" y="3212976"/>
            <a:ext cx="1872233" cy="1008062"/>
            <a:chOff x="2771775" y="3284538"/>
            <a:chExt cx="1872233" cy="1008062"/>
          </a:xfrm>
        </p:grpSpPr>
        <p:grpSp>
          <p:nvGrpSpPr>
            <p:cNvPr id="91141" name="グループ化 11"/>
            <p:cNvGrpSpPr>
              <a:grpSpLocks/>
            </p:cNvGrpSpPr>
            <p:nvPr/>
          </p:nvGrpSpPr>
          <p:grpSpPr bwMode="auto">
            <a:xfrm>
              <a:off x="2771775" y="3284538"/>
              <a:ext cx="1871663" cy="1008062"/>
              <a:chOff x="971600" y="1484784"/>
              <a:chExt cx="1872208" cy="1008112"/>
            </a:xfrm>
          </p:grpSpPr>
          <p:sp>
            <p:nvSpPr>
              <p:cNvPr id="13" name="円/楕円 12"/>
              <p:cNvSpPr/>
              <p:nvPr/>
            </p:nvSpPr>
            <p:spPr>
              <a:xfrm>
                <a:off x="971600" y="1484784"/>
                <a:ext cx="1872208" cy="100811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4" name="円/楕円 13"/>
              <p:cNvSpPr/>
              <p:nvPr/>
            </p:nvSpPr>
            <p:spPr>
              <a:xfrm>
                <a:off x="971600" y="1484784"/>
                <a:ext cx="1872208" cy="7920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051" name="Oval 3" descr="紙ふぶき (大)"/>
            <p:cNvSpPr>
              <a:spLocks noChangeArrowheads="1"/>
            </p:cNvSpPr>
            <p:nvPr/>
          </p:nvSpPr>
          <p:spPr bwMode="auto">
            <a:xfrm>
              <a:off x="2771800" y="3284984"/>
              <a:ext cx="1872208" cy="792088"/>
            </a:xfrm>
            <a:prstGeom prst="ellipse">
              <a:avLst/>
            </a:prstGeom>
            <a:pattFill prst="lgConfetti">
              <a:fgClr>
                <a:srgbClr val="00B0F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1043608" y="1772816"/>
            <a:ext cx="1872208" cy="1008112"/>
            <a:chOff x="611560" y="1844824"/>
            <a:chExt cx="1872208" cy="1008112"/>
          </a:xfrm>
        </p:grpSpPr>
        <p:grpSp>
          <p:nvGrpSpPr>
            <p:cNvPr id="2" name="グループ化 7"/>
            <p:cNvGrpSpPr/>
            <p:nvPr/>
          </p:nvGrpSpPr>
          <p:grpSpPr>
            <a:xfrm>
              <a:off x="611560" y="1844824"/>
              <a:ext cx="1872208" cy="1008112"/>
              <a:chOff x="971600" y="1484784"/>
              <a:chExt cx="1872208" cy="1008112"/>
            </a:xfrm>
            <a:solidFill>
              <a:schemeClr val="bg1"/>
            </a:solidFill>
          </p:grpSpPr>
          <p:sp>
            <p:nvSpPr>
              <p:cNvPr id="6" name="円/楕円 5"/>
              <p:cNvSpPr/>
              <p:nvPr/>
            </p:nvSpPr>
            <p:spPr>
              <a:xfrm>
                <a:off x="971600" y="1484784"/>
                <a:ext cx="1872208" cy="1008112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" name="円/楕円 6"/>
              <p:cNvSpPr/>
              <p:nvPr/>
            </p:nvSpPr>
            <p:spPr>
              <a:xfrm>
                <a:off x="971600" y="1484784"/>
                <a:ext cx="1872208" cy="7920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052" name="Oval 4" descr="うろこ"/>
            <p:cNvSpPr>
              <a:spLocks noChangeArrowheads="1"/>
            </p:cNvSpPr>
            <p:nvPr/>
          </p:nvSpPr>
          <p:spPr bwMode="auto">
            <a:xfrm>
              <a:off x="611560" y="1844824"/>
              <a:ext cx="1872208" cy="792088"/>
            </a:xfrm>
            <a:prstGeom prst="ellipse">
              <a:avLst/>
            </a:prstGeom>
            <a:pattFill prst="shingle">
              <a:fgClr>
                <a:srgbClr val="00B0F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テキスト ボックス 4"/>
          <p:cNvSpPr txBox="1">
            <a:spLocks noChangeArrowheads="1"/>
          </p:cNvSpPr>
          <p:nvPr/>
        </p:nvSpPr>
        <p:spPr bwMode="auto">
          <a:xfrm>
            <a:off x="323528" y="980728"/>
            <a:ext cx="8569325" cy="25545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常識の</a:t>
            </a:r>
            <a:r>
              <a:rPr lang="ja-JP" altLang="en-US" sz="4000" dirty="0"/>
              <a:t>枠組みの中</a:t>
            </a:r>
            <a:r>
              <a:rPr lang="ja-JP" altLang="en-US" sz="4000" dirty="0" smtClean="0"/>
              <a:t>で</a:t>
            </a:r>
            <a:endParaRPr lang="en-US" altLang="ja-JP" sz="4000" dirty="0" smtClean="0"/>
          </a:p>
          <a:p>
            <a:r>
              <a:rPr lang="ja-JP" altLang="en-US" sz="4000" dirty="0" smtClean="0"/>
              <a:t>　語り手</a:t>
            </a:r>
            <a:r>
              <a:rPr lang="ja-JP" altLang="en-US" sz="4000" dirty="0"/>
              <a:t>や登場人物に</a:t>
            </a:r>
            <a:r>
              <a:rPr lang="ja-JP" altLang="en-US" sz="4000" dirty="0" smtClean="0">
                <a:solidFill>
                  <a:srgbClr val="C00000"/>
                </a:solidFill>
              </a:rPr>
              <a:t>共感</a:t>
            </a:r>
            <a:r>
              <a:rPr lang="ja-JP" altLang="en-US" sz="4000" dirty="0" smtClean="0"/>
              <a:t>しながら</a:t>
            </a:r>
            <a:endParaRPr lang="en-US" altLang="ja-JP" sz="4000" dirty="0" smtClean="0"/>
          </a:p>
          <a:p>
            <a:r>
              <a:rPr lang="ja-JP" altLang="en-US" sz="4000" dirty="0" smtClean="0"/>
              <a:t>　　自分</a:t>
            </a:r>
            <a:r>
              <a:rPr lang="ja-JP" altLang="en-US" sz="4000" dirty="0"/>
              <a:t>が思いもよらなかった未知</a:t>
            </a:r>
            <a:r>
              <a:rPr lang="ja-JP" altLang="en-US" sz="4000" dirty="0" smtClean="0"/>
              <a:t>に</a:t>
            </a:r>
            <a:endParaRPr lang="en-US" altLang="ja-JP" sz="4000" dirty="0" smtClean="0"/>
          </a:p>
          <a:p>
            <a:r>
              <a:rPr lang="ja-JP" altLang="en-US" sz="4000" dirty="0" smtClean="0"/>
              <a:t>　　　　　　　　　　　</a:t>
            </a:r>
            <a:r>
              <a:rPr lang="ja-JP" altLang="en-US" sz="4000" dirty="0" smtClean="0">
                <a:solidFill>
                  <a:srgbClr val="C00000"/>
                </a:solidFill>
              </a:rPr>
              <a:t>関心</a:t>
            </a:r>
            <a:r>
              <a:rPr lang="ja-JP" altLang="en-US" sz="4000" dirty="0" smtClean="0"/>
              <a:t>を寄せて行くこと</a:t>
            </a:r>
            <a:endParaRPr lang="en-US" altLang="ja-JP" sz="4000" dirty="0"/>
          </a:p>
        </p:txBody>
      </p:sp>
      <p:sp>
        <p:nvSpPr>
          <p:cNvPr id="93188" name="テキスト ボックス 5"/>
          <p:cNvSpPr txBox="1">
            <a:spLocks noChangeArrowheads="1"/>
          </p:cNvSpPr>
          <p:nvPr/>
        </p:nvSpPr>
        <p:spPr bwMode="auto">
          <a:xfrm>
            <a:off x="467544" y="4221088"/>
            <a:ext cx="7056783" cy="64633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鑑賞する者は</a:t>
            </a:r>
            <a:r>
              <a:rPr lang="ja-JP" altLang="en-US" sz="3600" dirty="0"/>
              <a:t>、常識</a:t>
            </a:r>
            <a:r>
              <a:rPr lang="ja-JP" altLang="en-US" sz="3600" dirty="0" smtClean="0"/>
              <a:t>と共感を育て</a:t>
            </a:r>
            <a:endParaRPr lang="ja-JP" altLang="en-US" sz="3600" dirty="0"/>
          </a:p>
        </p:txBody>
      </p:sp>
      <p:sp>
        <p:nvSpPr>
          <p:cNvPr id="93189" name="テキスト ボックス 6"/>
          <p:cNvSpPr txBox="1">
            <a:spLocks noChangeArrowheads="1"/>
          </p:cNvSpPr>
          <p:nvPr/>
        </p:nvSpPr>
        <p:spPr bwMode="auto">
          <a:xfrm>
            <a:off x="467545" y="5085184"/>
            <a:ext cx="8496943" cy="1200329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また作り手は、鑑賞者が楽しめるような　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設定や表現を考えなければならない</a:t>
            </a:r>
            <a:endParaRPr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55776" y="188640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作品を楽しむとは</a:t>
            </a:r>
            <a:endParaRPr kumimoji="1" lang="ja-JP" altLang="en-US" sz="4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75856" y="357301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そのためには</a:t>
            </a:r>
            <a:endParaRPr kumimoji="1"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animBg="1"/>
      <p:bldP spid="93188" grpId="0" animBg="1"/>
      <p:bldP spid="93189" grpId="0" animBg="1"/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5536" y="260648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ところで既知と未知の関係は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1052736"/>
            <a:ext cx="8280920" cy="132343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知っていることが増えれば、</a:t>
            </a:r>
            <a:endParaRPr lang="en-US" altLang="ja-JP" sz="4000" dirty="0" smtClean="0"/>
          </a:p>
          <a:p>
            <a:r>
              <a:rPr kumimoji="1" lang="ja-JP" altLang="en-US" sz="4000" dirty="0" smtClean="0"/>
              <a:t>　　　　　　知らないことがその分減る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0" y="242088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というものではなく</a:t>
            </a:r>
            <a:endParaRPr kumimoji="1" lang="ja-JP" altLang="en-US" sz="4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552" y="3212976"/>
            <a:ext cx="8208912" cy="1368152"/>
          </a:xfrm>
          <a:prstGeom prst="rect">
            <a:avLst/>
          </a:prstGeom>
          <a:solidFill>
            <a:srgbClr val="FFCC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　知識や経験が増えるほど</a:t>
            </a:r>
            <a:endParaRPr lang="en-US" altLang="ja-JP" sz="4000" dirty="0" smtClean="0"/>
          </a:p>
          <a:p>
            <a:r>
              <a:rPr kumimoji="1" lang="ja-JP" altLang="en-US" sz="4000" dirty="0" smtClean="0"/>
              <a:t>　　　　　　　　　</a:t>
            </a:r>
            <a:endParaRPr kumimoji="1" lang="ja-JP" altLang="en-US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3528" y="4869160"/>
            <a:ext cx="8640960" cy="1323439"/>
          </a:xfrm>
          <a:prstGeom prst="rect">
            <a:avLst/>
          </a:prstGeom>
          <a:solidFill>
            <a:schemeClr val="bg1"/>
          </a:solidFill>
          <a:effectLst>
            <a:glow rad="139700">
              <a:srgbClr val="00B05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知識や経験は、未知を拓き</a:t>
            </a:r>
            <a:endParaRPr kumimoji="1" lang="en-US" altLang="ja-JP" sz="4000" dirty="0" smtClean="0"/>
          </a:p>
          <a:p>
            <a:r>
              <a:rPr lang="ja-JP" altLang="en-US" sz="4000" dirty="0" smtClean="0"/>
              <a:t>　</a:t>
            </a:r>
            <a:r>
              <a:rPr lang="ja-JP" altLang="en-US" sz="2400" dirty="0" smtClean="0"/>
              <a:t>　</a:t>
            </a:r>
            <a:r>
              <a:rPr lang="ja-JP" altLang="en-US" sz="4000" dirty="0" smtClean="0"/>
              <a:t>さまざまなものへの関心を高めて行く</a:t>
            </a:r>
            <a:endParaRPr kumimoji="1" lang="ja-JP" altLang="en-US" sz="4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59832" y="3861048"/>
            <a:ext cx="532859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未知は拡がって行くもの</a:t>
            </a: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>
            <a:extLst>
              <a:ext uri="{FF2B5EF4-FFF2-40B4-BE49-F238E27FC236}"/>
            </a:extLst>
          </p:cNvPr>
          <p:cNvSpPr/>
          <p:nvPr/>
        </p:nvSpPr>
        <p:spPr>
          <a:xfrm>
            <a:off x="899592" y="2276872"/>
            <a:ext cx="7488832" cy="1800200"/>
          </a:xfrm>
          <a:prstGeom prst="roundRect">
            <a:avLst/>
          </a:prstGeom>
          <a:solidFill>
            <a:srgbClr val="FFFF00">
              <a:alpha val="38824"/>
            </a:srgbClr>
          </a:solidFill>
          <a:ln w="161925">
            <a:solidFill>
              <a:schemeClr val="accent2"/>
            </a:solidFill>
          </a:ln>
          <a:effectLst>
            <a:glow rad="228600">
              <a:srgbClr val="FF9999">
                <a:alpha val="40000"/>
              </a:srgb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6600" dirty="0">
                <a:solidFill>
                  <a:schemeClr val="accent4"/>
                </a:solidFill>
              </a:rPr>
              <a:t>　　</a:t>
            </a:r>
            <a:r>
              <a:rPr lang="ja-JP" altLang="en-US" sz="4400" dirty="0">
                <a:solidFill>
                  <a:schemeClr val="accent4"/>
                </a:solidFill>
              </a:rPr>
              <a:t>　</a:t>
            </a:r>
            <a:r>
              <a:rPr lang="ja-JP" altLang="en-US" sz="6600" dirty="0">
                <a:solidFill>
                  <a:schemeClr val="accent4"/>
                </a:solidFill>
              </a:rPr>
              <a:t>シークエンス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55776" y="436510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内容をより良く伝えるために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39552" y="260648"/>
            <a:ext cx="8244408" cy="830997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4800" kern="0" dirty="0">
                <a:ea typeface="ＭＳ Ｐゴシック" panose="020B0600070205080204" pitchFamily="50" charset="-128"/>
              </a:rPr>
              <a:t>　　パワーポイントで行うこと</a:t>
            </a:r>
            <a:endParaRPr lang="en-US" altLang="ja-JP" sz="4400" kern="0" dirty="0">
              <a:ea typeface="ＭＳ Ｐゴシック" panose="020B0600070205080204" pitchFamily="50" charset="-128"/>
            </a:endParaRPr>
          </a:p>
        </p:txBody>
      </p:sp>
      <p:sp>
        <p:nvSpPr>
          <p:cNvPr id="10245" name="テキスト ボックス 4"/>
          <p:cNvSpPr txBox="1">
            <a:spLocks noChangeArrowheads="1"/>
          </p:cNvSpPr>
          <p:nvPr/>
        </p:nvSpPr>
        <p:spPr bwMode="auto">
          <a:xfrm>
            <a:off x="395288" y="1268760"/>
            <a:ext cx="8461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C00000"/>
                </a:solidFill>
              </a:rPr>
              <a:t>●</a:t>
            </a:r>
            <a:r>
              <a:rPr lang="ja-JP" altLang="en-US" sz="3600" dirty="0"/>
              <a:t>口頭作文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1988840"/>
            <a:ext cx="8316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C00000"/>
                </a:solidFill>
              </a:rPr>
              <a:t>●</a:t>
            </a:r>
            <a:r>
              <a:rPr lang="ja-JP" altLang="en-US" sz="3600" dirty="0">
                <a:solidFill>
                  <a:schemeClr val="accent4"/>
                </a:solidFill>
              </a:rPr>
              <a:t>キーボード入力練習</a:t>
            </a:r>
          </a:p>
        </p:txBody>
      </p:sp>
      <p:sp>
        <p:nvSpPr>
          <p:cNvPr id="10247" name="テキスト ボックス 6"/>
          <p:cNvSpPr txBox="1">
            <a:spLocks noChangeArrowheads="1"/>
          </p:cNvSpPr>
          <p:nvPr/>
        </p:nvSpPr>
        <p:spPr bwMode="auto">
          <a:xfrm>
            <a:off x="395536" y="2780928"/>
            <a:ext cx="4464744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C00000"/>
                </a:solidFill>
              </a:rPr>
              <a:t>●</a:t>
            </a:r>
            <a:r>
              <a:rPr lang="en-US" altLang="ja-JP" sz="3600" dirty="0"/>
              <a:t>10</a:t>
            </a:r>
            <a:r>
              <a:rPr lang="ja-JP" altLang="en-US" sz="3600" dirty="0"/>
              <a:t>秒映画の作文</a:t>
            </a:r>
          </a:p>
        </p:txBody>
      </p:sp>
      <p:sp>
        <p:nvSpPr>
          <p:cNvPr id="10248" name="テキスト ボックス 7"/>
          <p:cNvSpPr txBox="1">
            <a:spLocks noChangeArrowheads="1"/>
          </p:cNvSpPr>
          <p:nvPr/>
        </p:nvSpPr>
        <p:spPr bwMode="auto">
          <a:xfrm>
            <a:off x="395288" y="3789040"/>
            <a:ext cx="8316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C00000"/>
                </a:solidFill>
              </a:rPr>
              <a:t>●</a:t>
            </a:r>
            <a:r>
              <a:rPr lang="ja-JP" altLang="en-US" sz="3600" dirty="0"/>
              <a:t>「先生のお話」（</a:t>
            </a:r>
            <a:r>
              <a:rPr lang="ja-JP" altLang="en-US" sz="3600" b="1" dirty="0">
                <a:solidFill>
                  <a:srgbClr val="0070C0"/>
                </a:solidFill>
              </a:rPr>
              <a:t>＊</a:t>
            </a:r>
            <a:r>
              <a:rPr lang="ja-JP" altLang="en-US" sz="3600" dirty="0"/>
              <a:t>プレゼンを聴く）</a:t>
            </a:r>
          </a:p>
        </p:txBody>
      </p:sp>
      <p:sp>
        <p:nvSpPr>
          <p:cNvPr id="10249" name="テキスト ボックス 8"/>
          <p:cNvSpPr txBox="1">
            <a:spLocks noChangeArrowheads="1"/>
          </p:cNvSpPr>
          <p:nvPr/>
        </p:nvSpPr>
        <p:spPr bwMode="auto">
          <a:xfrm>
            <a:off x="395536" y="4509120"/>
            <a:ext cx="4105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C00000"/>
                </a:solidFill>
              </a:rPr>
              <a:t>●</a:t>
            </a:r>
            <a:r>
              <a:rPr lang="ja-JP" altLang="en-US" sz="3600" dirty="0"/>
              <a:t>発声練習</a:t>
            </a:r>
          </a:p>
        </p:txBody>
      </p:sp>
      <p:sp>
        <p:nvSpPr>
          <p:cNvPr id="10250" name="テキスト ボックス 8"/>
          <p:cNvSpPr txBox="1">
            <a:spLocks noChangeArrowheads="1"/>
          </p:cNvSpPr>
          <p:nvPr/>
        </p:nvSpPr>
        <p:spPr bwMode="auto">
          <a:xfrm>
            <a:off x="395288" y="5229200"/>
            <a:ext cx="4105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C00000"/>
                </a:solidFill>
              </a:rPr>
              <a:t>●</a:t>
            </a:r>
            <a:r>
              <a:rPr lang="ja-JP" altLang="en-US" sz="3600" dirty="0"/>
              <a:t>ひらがな学習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395288" y="1196752"/>
            <a:ext cx="8281168" cy="23042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95536" y="3717032"/>
            <a:ext cx="8280920" cy="2952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53" name="テキスト ボックス 10"/>
          <p:cNvSpPr txBox="1">
            <a:spLocks noChangeArrowheads="1"/>
          </p:cNvSpPr>
          <p:nvPr/>
        </p:nvSpPr>
        <p:spPr bwMode="auto">
          <a:xfrm>
            <a:off x="5292080" y="1844824"/>
            <a:ext cx="3096766" cy="107721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extrusionH="101600">
            <a:bevelT/>
            <a:extrusionClr>
              <a:srgbClr val="FF99CC"/>
            </a:extrusionClr>
          </a:sp3d>
        </p:spPr>
        <p:txBody>
          <a:bodyPr wrap="square">
            <a:spAutoFit/>
          </a:bodyPr>
          <a:lstStyle/>
          <a:p>
            <a:r>
              <a:rPr lang="ja-JP" altLang="en-US" sz="3200" dirty="0"/>
              <a:t>スライドへの</a:t>
            </a:r>
            <a:endParaRPr lang="en-US" altLang="ja-JP" sz="3200" dirty="0"/>
          </a:p>
          <a:p>
            <a:r>
              <a:rPr lang="ja-JP" altLang="en-US" sz="3200" dirty="0" smtClean="0"/>
              <a:t>文字・文章入力</a:t>
            </a:r>
            <a:endParaRPr lang="ja-JP" altLang="en-US" sz="3200" dirty="0"/>
          </a:p>
        </p:txBody>
      </p:sp>
      <p:sp>
        <p:nvSpPr>
          <p:cNvPr id="10254" name="テキスト ボックス 11"/>
          <p:cNvSpPr txBox="1">
            <a:spLocks noChangeArrowheads="1"/>
          </p:cNvSpPr>
          <p:nvPr/>
        </p:nvSpPr>
        <p:spPr bwMode="auto">
          <a:xfrm>
            <a:off x="5292080" y="4653136"/>
            <a:ext cx="3096343" cy="10763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extrusionH="101600">
            <a:bevelT/>
            <a:extrusionClr>
              <a:srgbClr val="FF99CC"/>
            </a:extrusionClr>
          </a:sp3d>
        </p:spPr>
        <p:txBody>
          <a:bodyPr wrap="square">
            <a:spAutoFit/>
          </a:bodyPr>
          <a:lstStyle/>
          <a:p>
            <a:r>
              <a:rPr lang="ja-JP" altLang="en-US" sz="3200" dirty="0"/>
              <a:t>・スライドショー</a:t>
            </a:r>
            <a:endParaRPr lang="en-US" altLang="ja-JP" sz="3200" dirty="0"/>
          </a:p>
          <a:p>
            <a:r>
              <a:rPr lang="ja-JP" altLang="en-US" sz="3200" dirty="0"/>
              <a:t>・アニメーション</a:t>
            </a: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395536" y="5949281"/>
            <a:ext cx="8064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>
                <a:solidFill>
                  <a:srgbClr val="C00000"/>
                </a:solidFill>
              </a:rPr>
              <a:t>●</a:t>
            </a:r>
            <a:r>
              <a:rPr lang="ja-JP" altLang="en-US" sz="3600" dirty="0" smtClean="0"/>
              <a:t>絵カードのポインティング・呼称練習</a:t>
            </a:r>
            <a:endParaRPr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6" grpId="0"/>
      <p:bldP spid="10247" grpId="0"/>
      <p:bldP spid="10248" grpId="0"/>
      <p:bldP spid="10249" grpId="0"/>
      <p:bldP spid="10250" grpId="0"/>
      <p:bldP spid="9" grpId="0" animBg="1"/>
      <p:bldP spid="10" grpId="0" animBg="1"/>
      <p:bldP spid="10253" grpId="0" animBg="1"/>
      <p:bldP spid="10254" grpId="0" animBg="1"/>
      <p:bldP spid="1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テキスト ボックス 3"/>
          <p:cNvSpPr txBox="1">
            <a:spLocks noChangeArrowheads="1"/>
          </p:cNvSpPr>
          <p:nvPr/>
        </p:nvSpPr>
        <p:spPr bwMode="auto">
          <a:xfrm>
            <a:off x="2555776" y="404664"/>
            <a:ext cx="4248472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ja-JP" altLang="en-US" sz="4400" dirty="0" smtClean="0"/>
              <a:t>シークエンスとは</a:t>
            </a:r>
            <a:endParaRPr lang="ja-JP" altLang="en-US" sz="4400" dirty="0"/>
          </a:p>
        </p:txBody>
      </p:sp>
      <p:sp>
        <p:nvSpPr>
          <p:cNvPr id="4" name="正方形/長方形 3"/>
          <p:cNvSpPr/>
          <p:nvPr/>
        </p:nvSpPr>
        <p:spPr>
          <a:xfrm>
            <a:off x="467544" y="1700808"/>
            <a:ext cx="8424936" cy="720079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ja-JP" altLang="en-US" sz="4000" dirty="0" smtClean="0">
                <a:solidFill>
                  <a:srgbClr val="002060"/>
                </a:solidFill>
              </a:rPr>
              <a:t>●</a:t>
            </a:r>
            <a:r>
              <a:rPr lang="ja-JP" altLang="en-US" sz="4000" dirty="0" smtClean="0">
                <a:solidFill>
                  <a:schemeClr val="accent4"/>
                </a:solidFill>
              </a:rPr>
              <a:t>連続。筋道。順序。</a:t>
            </a:r>
            <a:endParaRPr lang="ja-JP" altLang="en-US" sz="4000" dirty="0">
              <a:solidFill>
                <a:schemeClr val="accent4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67544" y="2636912"/>
            <a:ext cx="8424936" cy="1872208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ja-JP" altLang="en-US" sz="4000" dirty="0" smtClean="0">
                <a:solidFill>
                  <a:srgbClr val="002060"/>
                </a:solidFill>
              </a:rPr>
              <a:t>●</a:t>
            </a:r>
            <a:r>
              <a:rPr lang="ja-JP" altLang="en-US" sz="4000" dirty="0" smtClean="0">
                <a:solidFill>
                  <a:schemeClr val="accent4"/>
                </a:solidFill>
              </a:rPr>
              <a:t>映画・テレビの作品で、物語を構成　</a:t>
            </a:r>
            <a:endParaRPr lang="en-US" altLang="ja-JP" sz="4000" dirty="0" smtClean="0">
              <a:solidFill>
                <a:schemeClr val="accent4"/>
              </a:solidFill>
            </a:endParaRPr>
          </a:p>
          <a:p>
            <a:r>
              <a:rPr lang="ja-JP" altLang="en-US" sz="4000" dirty="0" smtClean="0">
                <a:solidFill>
                  <a:schemeClr val="accent4"/>
                </a:solidFill>
              </a:rPr>
              <a:t>　する単位。いくつかのシーンを繋いで　</a:t>
            </a:r>
            <a:endParaRPr lang="en-US" altLang="ja-JP" sz="4000" dirty="0" smtClean="0">
              <a:solidFill>
                <a:schemeClr val="accent4"/>
              </a:solidFill>
            </a:endParaRPr>
          </a:p>
          <a:p>
            <a:r>
              <a:rPr lang="ja-JP" altLang="en-US" sz="4000" dirty="0" smtClean="0">
                <a:solidFill>
                  <a:schemeClr val="accent4"/>
                </a:solidFill>
              </a:rPr>
              <a:t>　エピソードを形成するもの</a:t>
            </a:r>
            <a:endParaRPr lang="ja-JP" altLang="en-US" sz="4000" dirty="0">
              <a:solidFill>
                <a:schemeClr val="accent4"/>
              </a:solidFill>
            </a:endParaRPr>
          </a:p>
        </p:txBody>
      </p:sp>
      <p:sp>
        <p:nvSpPr>
          <p:cNvPr id="6" name="テキスト ボックス 6"/>
          <p:cNvSpPr txBox="1">
            <a:spLocks noChangeArrowheads="1"/>
          </p:cNvSpPr>
          <p:nvPr/>
        </p:nvSpPr>
        <p:spPr bwMode="auto">
          <a:xfrm>
            <a:off x="5148064" y="4509120"/>
            <a:ext cx="3599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400" b="1" dirty="0" smtClean="0"/>
              <a:t>精選版　日本国語大辞典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3568" y="5301208"/>
            <a:ext cx="7992888" cy="677108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3800" dirty="0" smtClean="0"/>
              <a:t>物語の中でのエピソードのひとまとまり</a:t>
            </a:r>
            <a:endParaRPr kumimoji="1" lang="ja-JP" altLang="en-US" sz="3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2" cstate="print">
            <a:lum contrast="5000"/>
          </a:blip>
          <a:srcRect/>
          <a:stretch>
            <a:fillRect/>
          </a:stretch>
        </p:blipFill>
        <p:spPr bwMode="auto">
          <a:xfrm>
            <a:off x="3131840" y="2636912"/>
            <a:ext cx="284137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3" cstate="print">
            <a:lum contrast="5000"/>
          </a:blip>
          <a:srcRect/>
          <a:stretch>
            <a:fillRect/>
          </a:stretch>
        </p:blipFill>
        <p:spPr bwMode="auto">
          <a:xfrm>
            <a:off x="2843808" y="2420888"/>
            <a:ext cx="3168352" cy="387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テキスト ボックス 11"/>
          <p:cNvSpPr txBox="1">
            <a:spLocks noChangeArrowheads="1"/>
          </p:cNvSpPr>
          <p:nvPr/>
        </p:nvSpPr>
        <p:spPr bwMode="auto">
          <a:xfrm>
            <a:off x="323528" y="260648"/>
            <a:ext cx="208823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たとえば</a:t>
            </a:r>
            <a:endParaRPr lang="ja-JP" altLang="en-US" sz="4000" dirty="0"/>
          </a:p>
        </p:txBody>
      </p:sp>
      <p:sp>
        <p:nvSpPr>
          <p:cNvPr id="10" name="テキスト ボックス 11"/>
          <p:cNvSpPr txBox="1">
            <a:spLocks noChangeArrowheads="1"/>
          </p:cNvSpPr>
          <p:nvPr/>
        </p:nvSpPr>
        <p:spPr bwMode="auto">
          <a:xfrm>
            <a:off x="2339752" y="260648"/>
            <a:ext cx="6480720" cy="70802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レストランで食事をするという</a:t>
            </a:r>
            <a:endParaRPr lang="ja-JP" altLang="en-US" sz="4000" dirty="0"/>
          </a:p>
        </p:txBody>
      </p:sp>
      <p:sp>
        <p:nvSpPr>
          <p:cNvPr id="11" name="テキスト ボックス 11"/>
          <p:cNvSpPr txBox="1">
            <a:spLocks noChangeArrowheads="1"/>
          </p:cNvSpPr>
          <p:nvPr/>
        </p:nvSpPr>
        <p:spPr bwMode="auto">
          <a:xfrm>
            <a:off x="4067944" y="908720"/>
            <a:ext cx="50760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というシークエンスなら・・</a:t>
            </a:r>
            <a:endParaRPr lang="ja-JP" altLang="en-US" sz="3600" dirty="0"/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4" cstate="print">
            <a:lum contrast="5000"/>
          </a:blip>
          <a:srcRect/>
          <a:stretch>
            <a:fillRect/>
          </a:stretch>
        </p:blipFill>
        <p:spPr bwMode="auto">
          <a:xfrm>
            <a:off x="2771800" y="2348880"/>
            <a:ext cx="338437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5" cstate="print">
            <a:lum contrast="5000"/>
          </a:blip>
          <a:srcRect/>
          <a:stretch>
            <a:fillRect/>
          </a:stretch>
        </p:blipFill>
        <p:spPr bwMode="auto">
          <a:xfrm>
            <a:off x="2699792" y="2204864"/>
            <a:ext cx="3960440" cy="423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6" cstate="print">
            <a:lum contrast="5000"/>
          </a:blip>
          <a:srcRect/>
          <a:stretch>
            <a:fillRect/>
          </a:stretch>
        </p:blipFill>
        <p:spPr bwMode="auto">
          <a:xfrm>
            <a:off x="2627784" y="2132856"/>
            <a:ext cx="432048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7" cstate="print">
            <a:lum contrast="5000"/>
          </a:blip>
          <a:srcRect/>
          <a:stretch>
            <a:fillRect/>
          </a:stretch>
        </p:blipFill>
        <p:spPr bwMode="auto">
          <a:xfrm>
            <a:off x="2555776" y="2060848"/>
            <a:ext cx="4392489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/>
          <p:cNvPicPr>
            <a:picLocks noChangeAspect="1" noChangeArrowheads="1"/>
          </p:cNvPicPr>
          <p:nvPr/>
        </p:nvPicPr>
        <p:blipFill>
          <a:blip r:embed="rId8" cstate="print">
            <a:lum contrast="5000"/>
          </a:blip>
          <a:srcRect/>
          <a:stretch>
            <a:fillRect/>
          </a:stretch>
        </p:blipFill>
        <p:spPr bwMode="auto">
          <a:xfrm>
            <a:off x="2699792" y="1844824"/>
            <a:ext cx="41764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9" cstate="print">
            <a:lum contrast="5000"/>
          </a:blip>
          <a:srcRect/>
          <a:stretch>
            <a:fillRect/>
          </a:stretch>
        </p:blipFill>
        <p:spPr bwMode="auto">
          <a:xfrm>
            <a:off x="2771800" y="1916832"/>
            <a:ext cx="4032448" cy="471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10" cstate="print">
            <a:lum contrast="5000"/>
          </a:blip>
          <a:srcRect/>
          <a:stretch>
            <a:fillRect/>
          </a:stretch>
        </p:blipFill>
        <p:spPr bwMode="auto">
          <a:xfrm>
            <a:off x="2699792" y="1916832"/>
            <a:ext cx="446449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1" cstate="print">
            <a:lum contrast="5000"/>
          </a:blip>
          <a:srcRect/>
          <a:stretch>
            <a:fillRect/>
          </a:stretch>
        </p:blipFill>
        <p:spPr bwMode="auto">
          <a:xfrm>
            <a:off x="2555776" y="1916832"/>
            <a:ext cx="4320480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12" cstate="print">
            <a:lum contrast="5000"/>
          </a:blip>
          <a:srcRect/>
          <a:stretch>
            <a:fillRect/>
          </a:stretch>
        </p:blipFill>
        <p:spPr bwMode="auto">
          <a:xfrm>
            <a:off x="2339752" y="1700808"/>
            <a:ext cx="453650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13" cstate="print">
            <a:lum contrast="5000"/>
          </a:blip>
          <a:srcRect/>
          <a:stretch>
            <a:fillRect/>
          </a:stretch>
        </p:blipFill>
        <p:spPr bwMode="auto">
          <a:xfrm>
            <a:off x="1979712" y="1700808"/>
            <a:ext cx="518457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正方形/長方形 24"/>
          <p:cNvSpPr/>
          <p:nvPr/>
        </p:nvSpPr>
        <p:spPr>
          <a:xfrm>
            <a:off x="1475656" y="1628800"/>
            <a:ext cx="7344816" cy="52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accent4"/>
                </a:solidFill>
              </a:rPr>
              <a:t>　　</a:t>
            </a:r>
            <a:r>
              <a:rPr kumimoji="1" lang="ja-JP" altLang="en-US" dirty="0" smtClean="0">
                <a:solidFill>
                  <a:schemeClr val="accent4"/>
                </a:solidFill>
              </a:rPr>
              <a:t>　</a:t>
            </a:r>
            <a:r>
              <a:rPr kumimoji="1" lang="ja-JP" altLang="en-US" sz="2800" dirty="0" smtClean="0">
                <a:solidFill>
                  <a:schemeClr val="accent4"/>
                </a:solidFill>
                <a:latin typeface="+mj-ea"/>
                <a:ea typeface="+mj-ea"/>
              </a:rPr>
              <a:t>男は腹が減ってきたので、</a:t>
            </a:r>
            <a:endParaRPr kumimoji="1" lang="en-US" altLang="ja-JP" sz="2800" dirty="0" smtClean="0">
              <a:solidFill>
                <a:schemeClr val="accent4"/>
              </a:solidFill>
              <a:latin typeface="+mj-ea"/>
              <a:ea typeface="+mj-ea"/>
            </a:endParaRPr>
          </a:p>
          <a:p>
            <a:pPr algn="ctr"/>
            <a:r>
              <a:rPr lang="ja-JP" altLang="en-US" sz="2800" dirty="0" smtClean="0">
                <a:solidFill>
                  <a:schemeClr val="accent4"/>
                </a:solidFill>
                <a:latin typeface="+mj-ea"/>
                <a:ea typeface="+mj-ea"/>
              </a:rPr>
              <a:t>　　　町のレストランに出かけて行った</a:t>
            </a:r>
            <a:endParaRPr kumimoji="1" lang="ja-JP" altLang="en-US" sz="2800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835696" y="3429000"/>
            <a:ext cx="6264696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 animBg="1"/>
      <p:bldP spid="26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3779912" y="2564904"/>
            <a:ext cx="2304256" cy="1944216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/>
          <p:cNvGrpSpPr/>
          <p:nvPr/>
        </p:nvGrpSpPr>
        <p:grpSpPr>
          <a:xfrm>
            <a:off x="4067944" y="2924944"/>
            <a:ext cx="1728192" cy="1440160"/>
            <a:chOff x="4139952" y="1412776"/>
            <a:chExt cx="1728192" cy="1728192"/>
          </a:xfrm>
        </p:grpSpPr>
        <p:pic>
          <p:nvPicPr>
            <p:cNvPr id="56333" name="Picture 18"/>
            <p:cNvPicPr>
              <a:picLocks noChangeAspect="1" noChangeArrowheads="1"/>
            </p:cNvPicPr>
            <p:nvPr/>
          </p:nvPicPr>
          <p:blipFill>
            <a:blip r:embed="rId2" cstate="print">
              <a:lum contrast="5000"/>
            </a:blip>
            <a:srcRect/>
            <a:stretch>
              <a:fillRect/>
            </a:stretch>
          </p:blipFill>
          <p:spPr bwMode="auto">
            <a:xfrm>
              <a:off x="4355976" y="1484784"/>
              <a:ext cx="1193849" cy="1545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正方形/長方形 19"/>
            <p:cNvSpPr/>
            <p:nvPr/>
          </p:nvSpPr>
          <p:spPr>
            <a:xfrm>
              <a:off x="4139952" y="1412776"/>
              <a:ext cx="1728192" cy="17281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6516216" y="2924945"/>
            <a:ext cx="1800200" cy="1440160"/>
            <a:chOff x="6804248" y="1321819"/>
            <a:chExt cx="1800200" cy="1819149"/>
          </a:xfrm>
        </p:grpSpPr>
        <p:pic>
          <p:nvPicPr>
            <p:cNvPr id="56334" name="Picture 20"/>
            <p:cNvPicPr>
              <a:picLocks noChangeAspect="1" noChangeArrowheads="1"/>
            </p:cNvPicPr>
            <p:nvPr/>
          </p:nvPicPr>
          <p:blipFill>
            <a:blip r:embed="rId3" cstate="print">
              <a:lum contrast="5000"/>
            </a:blip>
            <a:srcRect/>
            <a:stretch>
              <a:fillRect/>
            </a:stretch>
          </p:blipFill>
          <p:spPr bwMode="auto">
            <a:xfrm>
              <a:off x="6948264" y="1628800"/>
              <a:ext cx="1440160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正方形/長方形 20"/>
            <p:cNvSpPr/>
            <p:nvPr/>
          </p:nvSpPr>
          <p:spPr>
            <a:xfrm>
              <a:off x="6804248" y="1321819"/>
              <a:ext cx="1800200" cy="18191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6300192" y="2564904"/>
            <a:ext cx="2232248" cy="1944216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211960" y="2348880"/>
            <a:ext cx="1368152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カット</a:t>
            </a:r>
            <a:endParaRPr kumimoji="1" lang="ja-JP" altLang="en-US" sz="2800" dirty="0"/>
          </a:p>
        </p:txBody>
      </p:sp>
      <p:sp>
        <p:nvSpPr>
          <p:cNvPr id="28" name="正方形/長方形 27"/>
          <p:cNvSpPr/>
          <p:nvPr/>
        </p:nvSpPr>
        <p:spPr>
          <a:xfrm>
            <a:off x="611560" y="2276872"/>
            <a:ext cx="8101408" cy="2432288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99592" y="1988840"/>
            <a:ext cx="2520280" cy="90794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pPr algn="ctr"/>
            <a:endParaRPr lang="en-US" altLang="ja-JP" sz="1200" dirty="0" smtClean="0"/>
          </a:p>
          <a:p>
            <a:pPr algn="ctr"/>
            <a:r>
              <a:rPr lang="ja-JP" altLang="en-US" sz="3200" dirty="0" smtClean="0"/>
              <a:t>シーン</a:t>
            </a:r>
            <a:endParaRPr lang="en-US" altLang="ja-JP" sz="3200" dirty="0" smtClean="0"/>
          </a:p>
          <a:p>
            <a:pPr algn="ctr"/>
            <a:endParaRPr kumimoji="1" lang="ja-JP" altLang="en-US" sz="7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619672" y="188640"/>
            <a:ext cx="6192688" cy="707886"/>
          </a:xfrm>
          <a:prstGeom prst="rect">
            <a:avLst/>
          </a:prstGeom>
          <a:solidFill>
            <a:srgbClr val="CCFFFF"/>
          </a:solidFill>
          <a:ln w="412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/>
              <a:t>カット・シーン・シークエンス</a:t>
            </a:r>
            <a:endParaRPr kumimoji="1" lang="ja-JP" altLang="en-US" sz="4000" dirty="0"/>
          </a:p>
        </p:txBody>
      </p:sp>
      <p:sp>
        <p:nvSpPr>
          <p:cNvPr id="33" name="正方形/長方形 32"/>
          <p:cNvSpPr/>
          <p:nvPr/>
        </p:nvSpPr>
        <p:spPr>
          <a:xfrm>
            <a:off x="251520" y="1484784"/>
            <a:ext cx="8712968" cy="4824536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203848" y="1196752"/>
            <a:ext cx="3528392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　　</a:t>
            </a:r>
            <a:r>
              <a:rPr lang="ja-JP" altLang="en-US" sz="3200" b="1" dirty="0" smtClean="0">
                <a:solidFill>
                  <a:schemeClr val="accent3"/>
                </a:solidFill>
              </a:rPr>
              <a:t>シークエンス</a:t>
            </a:r>
            <a:endParaRPr kumimoji="1" lang="ja-JP" altLang="en-US" sz="3200" b="1" dirty="0">
              <a:solidFill>
                <a:schemeClr val="accent3"/>
              </a:solidFill>
            </a:endParaRPr>
          </a:p>
        </p:txBody>
      </p:sp>
      <p:grpSp>
        <p:nvGrpSpPr>
          <p:cNvPr id="36" name="グループ化 35"/>
          <p:cNvGrpSpPr/>
          <p:nvPr/>
        </p:nvGrpSpPr>
        <p:grpSpPr>
          <a:xfrm>
            <a:off x="683568" y="4869160"/>
            <a:ext cx="1385533" cy="1224136"/>
            <a:chOff x="3851920" y="2636912"/>
            <a:chExt cx="2232248" cy="1728192"/>
          </a:xfrm>
        </p:grpSpPr>
        <p:pic>
          <p:nvPicPr>
            <p:cNvPr id="37" name="Picture 21"/>
            <p:cNvPicPr>
              <a:picLocks noChangeAspect="1" noChangeArrowheads="1"/>
            </p:cNvPicPr>
            <p:nvPr/>
          </p:nvPicPr>
          <p:blipFill>
            <a:blip r:embed="rId4" cstate="print">
              <a:lum contrast="5000"/>
            </a:blip>
            <a:srcRect/>
            <a:stretch>
              <a:fillRect/>
            </a:stretch>
          </p:blipFill>
          <p:spPr bwMode="auto">
            <a:xfrm>
              <a:off x="3995937" y="2636913"/>
              <a:ext cx="1944216" cy="158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正方形/長方形 37"/>
            <p:cNvSpPr/>
            <p:nvPr/>
          </p:nvSpPr>
          <p:spPr>
            <a:xfrm>
              <a:off x="3851920" y="2636912"/>
              <a:ext cx="2232248" cy="17281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2051720" y="4869160"/>
            <a:ext cx="1296144" cy="1224136"/>
            <a:chOff x="6660232" y="2636912"/>
            <a:chExt cx="2088232" cy="1728192"/>
          </a:xfrm>
        </p:grpSpPr>
        <p:pic>
          <p:nvPicPr>
            <p:cNvPr id="40" name="Picture 22"/>
            <p:cNvPicPr>
              <a:picLocks noChangeAspect="1" noChangeArrowheads="1"/>
            </p:cNvPicPr>
            <p:nvPr/>
          </p:nvPicPr>
          <p:blipFill>
            <a:blip r:embed="rId5" cstate="print">
              <a:lum contrast="5000"/>
            </a:blip>
            <a:srcRect/>
            <a:stretch>
              <a:fillRect/>
            </a:stretch>
          </p:blipFill>
          <p:spPr bwMode="auto">
            <a:xfrm>
              <a:off x="6876256" y="2708920"/>
              <a:ext cx="1872208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正方形/長方形 40"/>
            <p:cNvSpPr/>
            <p:nvPr/>
          </p:nvSpPr>
          <p:spPr>
            <a:xfrm>
              <a:off x="6660232" y="2636912"/>
              <a:ext cx="2088232" cy="17281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47864" y="4869160"/>
            <a:ext cx="1296144" cy="1242080"/>
            <a:chOff x="3923928" y="4797152"/>
            <a:chExt cx="2088232" cy="1771923"/>
          </a:xfrm>
        </p:grpSpPr>
        <p:pic>
          <p:nvPicPr>
            <p:cNvPr id="43" name="Picture 23"/>
            <p:cNvPicPr>
              <a:picLocks noChangeAspect="1" noChangeArrowheads="1"/>
            </p:cNvPicPr>
            <p:nvPr/>
          </p:nvPicPr>
          <p:blipFill>
            <a:blip r:embed="rId6" cstate="print">
              <a:lum contrast="5000"/>
            </a:blip>
            <a:srcRect/>
            <a:stretch>
              <a:fillRect/>
            </a:stretch>
          </p:blipFill>
          <p:spPr bwMode="auto">
            <a:xfrm>
              <a:off x="3924300" y="4869160"/>
              <a:ext cx="1943100" cy="1699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正方形/長方形 43"/>
            <p:cNvSpPr/>
            <p:nvPr/>
          </p:nvSpPr>
          <p:spPr>
            <a:xfrm>
              <a:off x="3923928" y="4797152"/>
              <a:ext cx="2088232" cy="17281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グループ化 44"/>
          <p:cNvGrpSpPr/>
          <p:nvPr/>
        </p:nvGrpSpPr>
        <p:grpSpPr>
          <a:xfrm>
            <a:off x="4644008" y="4869160"/>
            <a:ext cx="1224136" cy="1224136"/>
            <a:chOff x="6732240" y="4797152"/>
            <a:chExt cx="1944216" cy="1728192"/>
          </a:xfrm>
        </p:grpSpPr>
        <p:pic>
          <p:nvPicPr>
            <p:cNvPr id="46" name="Picture 24"/>
            <p:cNvPicPr>
              <a:picLocks noChangeAspect="1" noChangeArrowheads="1"/>
            </p:cNvPicPr>
            <p:nvPr/>
          </p:nvPicPr>
          <p:blipFill>
            <a:blip r:embed="rId7" cstate="print">
              <a:lum contrast="5000"/>
            </a:blip>
            <a:srcRect/>
            <a:stretch>
              <a:fillRect/>
            </a:stretch>
          </p:blipFill>
          <p:spPr bwMode="auto">
            <a:xfrm>
              <a:off x="7236296" y="4941168"/>
              <a:ext cx="971550" cy="158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正方形/長方形 46"/>
            <p:cNvSpPr/>
            <p:nvPr/>
          </p:nvSpPr>
          <p:spPr>
            <a:xfrm>
              <a:off x="6732240" y="4797152"/>
              <a:ext cx="1944216" cy="17281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8" name="テキスト ボックス 47"/>
          <p:cNvSpPr txBox="1"/>
          <p:nvPr/>
        </p:nvSpPr>
        <p:spPr>
          <a:xfrm>
            <a:off x="5868144" y="522920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/>
              <a:t>・・・・・・</a:t>
            </a:r>
            <a:endParaRPr kumimoji="1" lang="ja-JP" altLang="en-US" sz="3200" b="1" dirty="0"/>
          </a:p>
        </p:txBody>
      </p:sp>
      <p:grpSp>
        <p:nvGrpSpPr>
          <p:cNvPr id="49" name="グループ化 48"/>
          <p:cNvGrpSpPr/>
          <p:nvPr/>
        </p:nvGrpSpPr>
        <p:grpSpPr>
          <a:xfrm>
            <a:off x="7452320" y="4869160"/>
            <a:ext cx="1224136" cy="1243192"/>
            <a:chOff x="7452320" y="4869160"/>
            <a:chExt cx="1224136" cy="1243192"/>
          </a:xfrm>
        </p:grpSpPr>
        <p:pic>
          <p:nvPicPr>
            <p:cNvPr id="51" name="Picture 19"/>
            <p:cNvPicPr>
              <a:picLocks noChangeAspect="1" noChangeArrowheads="1"/>
            </p:cNvPicPr>
            <p:nvPr/>
          </p:nvPicPr>
          <p:blipFill>
            <a:blip r:embed="rId8" cstate="print">
              <a:lum contrast="5000"/>
            </a:blip>
            <a:srcRect/>
            <a:stretch>
              <a:fillRect/>
            </a:stretch>
          </p:blipFill>
          <p:spPr bwMode="auto">
            <a:xfrm>
              <a:off x="7452320" y="4941168"/>
              <a:ext cx="1152128" cy="1171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正方形/長方形 51"/>
            <p:cNvSpPr/>
            <p:nvPr/>
          </p:nvSpPr>
          <p:spPr>
            <a:xfrm>
              <a:off x="7452320" y="4869160"/>
              <a:ext cx="1224136" cy="12241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4" name="テキスト ボックス 33"/>
          <p:cNvSpPr txBox="1"/>
          <p:nvPr/>
        </p:nvSpPr>
        <p:spPr>
          <a:xfrm>
            <a:off x="6804248" y="2348880"/>
            <a:ext cx="1368152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カット</a:t>
            </a:r>
            <a:endParaRPr kumimoji="1" lang="ja-JP" altLang="en-US" sz="2800" dirty="0"/>
          </a:p>
        </p:txBody>
      </p:sp>
      <p:sp>
        <p:nvSpPr>
          <p:cNvPr id="56329" name="テキスト ボックス 13"/>
          <p:cNvSpPr txBox="1">
            <a:spLocks noChangeArrowheads="1"/>
          </p:cNvSpPr>
          <p:nvPr/>
        </p:nvSpPr>
        <p:spPr bwMode="auto">
          <a:xfrm>
            <a:off x="755576" y="2924944"/>
            <a:ext cx="2808312" cy="11695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altLang="ja-JP" dirty="0"/>
          </a:p>
          <a:p>
            <a:pPr algn="ctr"/>
            <a:r>
              <a:rPr lang="ja-JP" altLang="en-US" sz="2800" dirty="0" smtClean="0"/>
              <a:t>レストラン</a:t>
            </a:r>
            <a:r>
              <a:rPr lang="ja-JP" altLang="en-US" sz="2800" dirty="0"/>
              <a:t>に</a:t>
            </a:r>
            <a:r>
              <a:rPr lang="ja-JP" altLang="en-US" sz="2800" dirty="0" smtClean="0"/>
              <a:t>入る</a:t>
            </a:r>
            <a:endParaRPr lang="en-US" altLang="ja-JP" sz="2800" dirty="0" smtClean="0"/>
          </a:p>
          <a:p>
            <a:endParaRPr lang="ja-JP" altLang="en-US" sz="2400" dirty="0"/>
          </a:p>
        </p:txBody>
      </p:sp>
      <p:sp>
        <p:nvSpPr>
          <p:cNvPr id="50" name="テキスト ボックス 11"/>
          <p:cNvSpPr txBox="1">
            <a:spLocks noChangeArrowheads="1"/>
          </p:cNvSpPr>
          <p:nvPr/>
        </p:nvSpPr>
        <p:spPr bwMode="auto">
          <a:xfrm>
            <a:off x="395536" y="1196752"/>
            <a:ext cx="2736304" cy="4616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ja-JP" altLang="en-US" sz="2400" b="1" dirty="0" smtClean="0"/>
              <a:t>レストランでの食事</a:t>
            </a:r>
            <a:endParaRPr lang="ja-JP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6" grpId="0" animBg="1"/>
      <p:bldP spid="28" grpId="0" animBg="1"/>
      <p:bldP spid="29" grpId="0" animBg="1"/>
      <p:bldP spid="33" grpId="0" animBg="1"/>
      <p:bldP spid="35" grpId="0" animBg="1"/>
      <p:bldP spid="48" grpId="0"/>
      <p:bldP spid="34" grpId="0" animBg="1"/>
      <p:bldP spid="5632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テキスト ボックス 3"/>
          <p:cNvSpPr txBox="1">
            <a:spLocks noChangeArrowheads="1"/>
          </p:cNvSpPr>
          <p:nvPr/>
        </p:nvSpPr>
        <p:spPr bwMode="auto">
          <a:xfrm>
            <a:off x="179512" y="980728"/>
            <a:ext cx="8713788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/>
          <a:p>
            <a:r>
              <a:rPr lang="ja-JP" altLang="en-US" sz="4000" dirty="0"/>
              <a:t>　</a:t>
            </a:r>
            <a:r>
              <a:rPr lang="ja-JP" altLang="en-US" sz="4000" dirty="0" smtClean="0"/>
              <a:t>うまくプレゼンできたなあと</a:t>
            </a:r>
            <a:r>
              <a:rPr lang="ja-JP" altLang="en-US" sz="4000" dirty="0"/>
              <a:t>いうときと　　　</a:t>
            </a:r>
            <a:endParaRPr lang="en-US" altLang="ja-JP" sz="4000" dirty="0"/>
          </a:p>
          <a:p>
            <a:r>
              <a:rPr lang="ja-JP" altLang="en-US" sz="4000" dirty="0"/>
              <a:t>　　　</a:t>
            </a:r>
            <a:r>
              <a:rPr lang="ja-JP" altLang="en-US" sz="4000" dirty="0" smtClean="0"/>
              <a:t>　　　　　　　ちょっと</a:t>
            </a:r>
            <a:r>
              <a:rPr lang="ja-JP" altLang="en-US" sz="4000" dirty="0"/>
              <a:t>失敗だった</a:t>
            </a:r>
            <a:r>
              <a:rPr lang="ja-JP" altLang="en-US" sz="4000" dirty="0" smtClean="0"/>
              <a:t>なあ</a:t>
            </a:r>
            <a:endParaRPr lang="ja-JP" altLang="en-US" sz="4000" dirty="0"/>
          </a:p>
        </p:txBody>
      </p:sp>
      <p:sp>
        <p:nvSpPr>
          <p:cNvPr id="94211" name="テキスト ボックス 4"/>
          <p:cNvSpPr txBox="1">
            <a:spLocks noChangeArrowheads="1"/>
          </p:cNvSpPr>
          <p:nvPr/>
        </p:nvSpPr>
        <p:spPr bwMode="auto">
          <a:xfrm>
            <a:off x="395536" y="2996952"/>
            <a:ext cx="842493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/>
              <a:t>テーマや</a:t>
            </a:r>
            <a:r>
              <a:rPr lang="ja-JP" altLang="en-US" sz="3600" dirty="0" smtClean="0"/>
              <a:t>内容が不適切、ということもあるが</a:t>
            </a:r>
            <a:endParaRPr lang="ja-JP" altLang="en-US" sz="3600" dirty="0"/>
          </a:p>
        </p:txBody>
      </p:sp>
      <p:sp>
        <p:nvSpPr>
          <p:cNvPr id="94212" name="テキスト ボックス 4"/>
          <p:cNvSpPr txBox="1">
            <a:spLocks noChangeArrowheads="1"/>
          </p:cNvSpPr>
          <p:nvPr/>
        </p:nvSpPr>
        <p:spPr bwMode="auto">
          <a:xfrm>
            <a:off x="5076056" y="3645024"/>
            <a:ext cx="3240360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写真の見せ方</a:t>
            </a:r>
            <a:endParaRPr lang="ja-JP" altLang="en-US" sz="4000" dirty="0"/>
          </a:p>
        </p:txBody>
      </p:sp>
      <p:sp>
        <p:nvSpPr>
          <p:cNvPr id="94214" name="テキスト ボックス 5"/>
          <p:cNvSpPr txBox="1">
            <a:spLocks noChangeArrowheads="1"/>
          </p:cNvSpPr>
          <p:nvPr/>
        </p:nvSpPr>
        <p:spPr bwMode="auto">
          <a:xfrm>
            <a:off x="179512" y="3645024"/>
            <a:ext cx="4824536" cy="70788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dirty="0" smtClean="0"/>
              <a:t>失敗を繰り返すうちに</a:t>
            </a:r>
            <a:endParaRPr lang="ja-JP" altLang="en-US" sz="4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5576" y="3326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3528" y="26064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ところで</a:t>
            </a:r>
            <a:endParaRPr kumimoji="1" lang="ja-JP" altLang="en-US" sz="4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95736" y="260648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「先生のお話」の際に</a:t>
            </a:r>
            <a:endParaRPr kumimoji="1" lang="ja-JP" altLang="en-US" sz="4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72200" y="2276872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ときがある</a:t>
            </a:r>
            <a:endParaRPr kumimoji="1" lang="ja-JP" altLang="en-US" sz="4000" dirty="0"/>
          </a:p>
        </p:txBody>
      </p:sp>
      <p:sp>
        <p:nvSpPr>
          <p:cNvPr id="11" name="テキスト ボックス 4"/>
          <p:cNvSpPr txBox="1">
            <a:spLocks noChangeArrowheads="1"/>
          </p:cNvSpPr>
          <p:nvPr/>
        </p:nvSpPr>
        <p:spPr bwMode="auto">
          <a:xfrm>
            <a:off x="6084168" y="4365104"/>
            <a:ext cx="2808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に問題があり</a:t>
            </a:r>
            <a:endParaRPr lang="ja-JP" altLang="en-US" sz="3600" dirty="0"/>
          </a:p>
        </p:txBody>
      </p:sp>
      <p:sp>
        <p:nvSpPr>
          <p:cNvPr id="12" name="テキスト ボックス 4"/>
          <p:cNvSpPr txBox="1">
            <a:spLocks noChangeArrowheads="1"/>
          </p:cNvSpPr>
          <p:nvPr/>
        </p:nvSpPr>
        <p:spPr bwMode="auto">
          <a:xfrm>
            <a:off x="755576" y="5157192"/>
            <a:ext cx="172819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それは</a:t>
            </a:r>
            <a:endParaRPr lang="ja-JP" altLang="en-US" sz="3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39752" y="5157192"/>
            <a:ext cx="5256584" cy="707886"/>
          </a:xfrm>
          <a:prstGeom prst="rect">
            <a:avLst/>
          </a:prstGeom>
          <a:solidFill>
            <a:srgbClr val="CCFF66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シークエンスのまとめ方</a:t>
            </a:r>
            <a:endParaRPr kumimoji="1" lang="ja-JP" altLang="en-US" sz="4000" dirty="0"/>
          </a:p>
        </p:txBody>
      </p:sp>
      <p:sp>
        <p:nvSpPr>
          <p:cNvPr id="15" name="テキスト ボックス 4"/>
          <p:cNvSpPr txBox="1">
            <a:spLocks noChangeArrowheads="1"/>
          </p:cNvSpPr>
          <p:nvPr/>
        </p:nvSpPr>
        <p:spPr bwMode="auto">
          <a:xfrm>
            <a:off x="2843808" y="5877272"/>
            <a:ext cx="60486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が上手くないことに気がついた</a:t>
            </a:r>
            <a:endParaRPr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nimBg="1"/>
      <p:bldP spid="94211" grpId="0" animBg="1"/>
      <p:bldP spid="94212" grpId="0" animBg="1"/>
      <p:bldP spid="94214" grpId="0" animBg="1"/>
      <p:bldP spid="10" grpId="0"/>
      <p:bldP spid="11" grpId="0"/>
      <p:bldP spid="12" grpId="0" animBg="1"/>
      <p:bldP spid="13" grpId="0" animBg="1"/>
      <p:bldP spid="1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テキスト ボックス 3"/>
          <p:cNvSpPr txBox="1">
            <a:spLocks noChangeArrowheads="1"/>
          </p:cNvSpPr>
          <p:nvPr/>
        </p:nvSpPr>
        <p:spPr bwMode="auto">
          <a:xfrm>
            <a:off x="755576" y="188640"/>
            <a:ext cx="7848872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ja-JP" altLang="en-US" sz="3600" dirty="0"/>
              <a:t>失敗の</a:t>
            </a:r>
            <a:r>
              <a:rPr lang="ja-JP" altLang="en-US" sz="3600" dirty="0" smtClean="0"/>
              <a:t>例：「プリントを売りに行ったこと」</a:t>
            </a:r>
            <a:endParaRPr lang="ja-JP" altLang="en-US" sz="3600" dirty="0"/>
          </a:p>
        </p:txBody>
      </p:sp>
      <p:pic>
        <p:nvPicPr>
          <p:cNvPr id="3" name="Picture 2" descr="F:\プリントを売りに行ったこと\DSCN2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980728"/>
            <a:ext cx="2088232" cy="135731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F:\プリントを売りに行ったこと\DSCN2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80728"/>
            <a:ext cx="2001838" cy="135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F:\プリントを売りに行ったこと\DSCN2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492896"/>
            <a:ext cx="2089150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F:\プリントを売りに行ったこと\DSCN22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492896"/>
            <a:ext cx="2016125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F:\プリントを売りに行ったこと\DSCN22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2492896"/>
            <a:ext cx="2089150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F:\プリントを売りに行ったこと\DSCN22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4005064"/>
            <a:ext cx="2017713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F:\プリントを売りに行ったこと\DSCN23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4005064"/>
            <a:ext cx="2046287" cy="1295400"/>
          </a:xfrm>
          <a:prstGeom prst="rect">
            <a:avLst/>
          </a:prstGeom>
          <a:solidFill>
            <a:srgbClr val="FFFF5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F:\プリントを売りに行ったこと\DSCN23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4005064"/>
            <a:ext cx="2093913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" descr="F:\プリントを売りに行ったこと\DSCN226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980728"/>
            <a:ext cx="2046288" cy="135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F:\プリントを売りに行ったこと\DSCN232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825" y="5441950"/>
            <a:ext cx="2017713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F:\プリントを売りに行ったこと\DSCN233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27288" y="5418138"/>
            <a:ext cx="2073275" cy="13624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F:\プリントを売りに行ったこと\DSCN233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6613" y="5418139"/>
            <a:ext cx="2038350" cy="13484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F:\プリントを売りに行ったこと\DSCN233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13550" y="5418139"/>
            <a:ext cx="2046288" cy="13484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3528" y="26064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「プリントを売りに行ったこと」の話の場合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1052736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最初は写真の枚数が多くなるために</a:t>
            </a:r>
            <a:endParaRPr lang="en-US" altLang="ja-JP" sz="3600" dirty="0" smtClean="0"/>
          </a:p>
          <a:p>
            <a:r>
              <a:rPr lang="ja-JP" altLang="en-US" dirty="0" smtClean="0"/>
              <a:t>　</a:t>
            </a:r>
            <a:r>
              <a:rPr lang="ja-JP" altLang="en-US" sz="3600" dirty="0" smtClean="0"/>
              <a:t>［</a:t>
            </a:r>
            <a:r>
              <a:rPr lang="ja-JP" altLang="en-US" sz="3600" dirty="0" smtClean="0">
                <a:solidFill>
                  <a:srgbClr val="C00000"/>
                </a:solidFill>
              </a:rPr>
              <a:t>展売会場</a:t>
            </a:r>
            <a:r>
              <a:rPr lang="ja-JP" altLang="en-US" sz="3600" dirty="0" smtClean="0"/>
              <a:t>］と［</a:t>
            </a:r>
            <a:r>
              <a:rPr lang="ja-JP" altLang="en-US" sz="3600" dirty="0" smtClean="0">
                <a:solidFill>
                  <a:srgbClr val="C00000"/>
                </a:solidFill>
              </a:rPr>
              <a:t>新潟駅］</a:t>
            </a:r>
            <a:r>
              <a:rPr lang="ja-JP" altLang="en-US" sz="3600" dirty="0" smtClean="0"/>
              <a:t>と［</a:t>
            </a:r>
            <a:r>
              <a:rPr lang="ja-JP" altLang="en-US" sz="3600" dirty="0" smtClean="0">
                <a:solidFill>
                  <a:srgbClr val="C00000"/>
                </a:solidFill>
              </a:rPr>
              <a:t>栃尾に行くバス</a:t>
            </a:r>
            <a:r>
              <a:rPr lang="ja-JP" altLang="en-US" sz="3600" dirty="0" smtClean="0"/>
              <a:t>］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の写真を入れていなかった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8768" y="2920752"/>
            <a:ext cx="8568952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それで話（プレゼン）をしていたのだが</a:t>
            </a:r>
            <a:endParaRPr lang="en-US" altLang="ja-JP" sz="3600" dirty="0" smtClean="0"/>
          </a:p>
          <a:p>
            <a:r>
              <a:rPr kumimoji="1" lang="ja-JP" altLang="en-US" sz="3600" dirty="0" smtClean="0"/>
              <a:t>　話しずらく、またわかりにくい感じがあった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8" y="436510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そこで先の３枚の写真を入れたところ</a:t>
            </a:r>
            <a:r>
              <a:rPr kumimoji="1" lang="ja-JP" altLang="en-US" sz="3600" dirty="0" smtClean="0"/>
              <a:t>　　　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3528" y="5157192"/>
            <a:ext cx="8604448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話がしやすくなり、子どもにとっても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わかりやすい印象があった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7584" y="33265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これは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11760" y="332656"/>
            <a:ext cx="4824536" cy="646331"/>
          </a:xfrm>
          <a:prstGeom prst="rect">
            <a:avLst/>
          </a:prstGeom>
          <a:solidFill>
            <a:srgbClr val="CCFF66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シークエンスのまとめ方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04048" y="105273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の問題と思われる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552" y="1772816"/>
            <a:ext cx="8280920" cy="1200329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　一定の長さの話（物語）には、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いくつかのシークエンスがある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5576" y="2996952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　各シークエンスの切り替わりは、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</a:t>
            </a:r>
            <a:r>
              <a:rPr lang="ja-JP" altLang="en-US" sz="3600" dirty="0" smtClean="0">
                <a:solidFill>
                  <a:srgbClr val="C00000"/>
                </a:solidFill>
              </a:rPr>
              <a:t>話題転換や舞台転換</a:t>
            </a:r>
            <a:r>
              <a:rPr lang="ja-JP" altLang="en-US" sz="3600" dirty="0" smtClean="0"/>
              <a:t>と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　　考えられるものだが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536" y="4797152"/>
            <a:ext cx="8568952" cy="1754326"/>
          </a:xfrm>
          <a:prstGeom prst="rect">
            <a:avLst/>
          </a:prstGeom>
          <a:solidFill>
            <a:schemeClr val="accent3">
              <a:lumMod val="95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　最初のプレゼンは、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シークエンスの切り替わりが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分かりにくかったのではないか</a:t>
            </a:r>
            <a:endParaRPr kumimoji="1" lang="ja-JP" altLang="en-US" sz="3600" dirty="0"/>
          </a:p>
        </p:txBody>
      </p:sp>
      <p:cxnSp>
        <p:nvCxnSpPr>
          <p:cNvPr id="10" name="直線コネクタ 9"/>
          <p:cNvCxnSpPr/>
          <p:nvPr/>
        </p:nvCxnSpPr>
        <p:spPr>
          <a:xfrm>
            <a:off x="7884368" y="3645024"/>
            <a:ext cx="432048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452320" y="3356992"/>
            <a:ext cx="43204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A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316416" y="3356992"/>
            <a:ext cx="432048" cy="523220"/>
          </a:xfrm>
          <a:prstGeom prst="rect">
            <a:avLst/>
          </a:prstGeom>
          <a:solidFill>
            <a:srgbClr val="FFCC6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B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1" grpId="0" animBg="1"/>
      <p:bldP spid="1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右矢印 17"/>
          <p:cNvSpPr/>
          <p:nvPr/>
        </p:nvSpPr>
        <p:spPr>
          <a:xfrm>
            <a:off x="3923928" y="2060848"/>
            <a:ext cx="360040" cy="2160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>
            <a:off x="3923928" y="2852936"/>
            <a:ext cx="360040" cy="2160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>
            <a:off x="3923928" y="4437112"/>
            <a:ext cx="360040" cy="2160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>
            <a:off x="3923928" y="3645024"/>
            <a:ext cx="360040" cy="2160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右矢印 24"/>
          <p:cNvSpPr/>
          <p:nvPr/>
        </p:nvSpPr>
        <p:spPr>
          <a:xfrm>
            <a:off x="3923928" y="5229200"/>
            <a:ext cx="360040" cy="2160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右矢印 25"/>
          <p:cNvSpPr/>
          <p:nvPr/>
        </p:nvSpPr>
        <p:spPr>
          <a:xfrm>
            <a:off x="3923928" y="6021288"/>
            <a:ext cx="360040" cy="2160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1560" y="260648"/>
            <a:ext cx="8136904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「プリントを売りに行ったこと」の話の場合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71600" y="980728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　シークエンスは以下のようになる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1560" y="1772816"/>
            <a:ext cx="3312368" cy="707886"/>
          </a:xfrm>
          <a:prstGeom prst="rect">
            <a:avLst/>
          </a:prstGeom>
          <a:solidFill>
            <a:srgbClr val="CCFFFF"/>
          </a:solidFill>
          <a:ln w="412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シークエンス１</a:t>
            </a:r>
            <a:endParaRPr kumimoji="1" lang="ja-JP" altLang="en-US" sz="4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4149080"/>
            <a:ext cx="3312368" cy="707886"/>
          </a:xfrm>
          <a:prstGeom prst="rect">
            <a:avLst/>
          </a:prstGeom>
          <a:solidFill>
            <a:srgbClr val="CCFFFF"/>
          </a:solidFill>
          <a:ln w="412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シークエンス４</a:t>
            </a:r>
            <a:endParaRPr kumimoji="1" lang="ja-JP" altLang="en-US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1560" y="3356992"/>
            <a:ext cx="3312368" cy="707886"/>
          </a:xfrm>
          <a:prstGeom prst="rect">
            <a:avLst/>
          </a:prstGeom>
          <a:solidFill>
            <a:srgbClr val="CCFFFF"/>
          </a:solidFill>
          <a:ln w="412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シークエンス３</a:t>
            </a:r>
            <a:endParaRPr kumimoji="1" lang="ja-JP" altLang="en-US" sz="4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1560" y="2564904"/>
            <a:ext cx="3312368" cy="707886"/>
          </a:xfrm>
          <a:prstGeom prst="rect">
            <a:avLst/>
          </a:prstGeom>
          <a:solidFill>
            <a:srgbClr val="CCFFFF"/>
          </a:solidFill>
          <a:ln w="412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シークエンス２</a:t>
            </a:r>
            <a:endParaRPr kumimoji="1" lang="ja-JP" altLang="en-US" sz="4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83968" y="1772816"/>
            <a:ext cx="4464496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新潟に向かう</a:t>
            </a:r>
            <a:endParaRPr kumimoji="1" lang="ja-JP" altLang="en-US" sz="4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83968" y="2564904"/>
            <a:ext cx="4464496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展売をする</a:t>
            </a:r>
            <a:endParaRPr kumimoji="1" lang="ja-JP" altLang="en-US" sz="4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83968" y="3356992"/>
            <a:ext cx="4464496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１日目の夜のこと</a:t>
            </a:r>
            <a:endParaRPr kumimoji="1" lang="ja-JP" altLang="en-US" sz="4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83968" y="4149080"/>
            <a:ext cx="4464496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２日目の夜のこと</a:t>
            </a:r>
            <a:endParaRPr kumimoji="1" lang="ja-JP" altLang="en-US" sz="4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283968" y="4941168"/>
            <a:ext cx="4464496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３日目のこと</a:t>
            </a:r>
            <a:endParaRPr kumimoji="1" lang="ja-JP" altLang="en-US" sz="4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1560" y="4941168"/>
            <a:ext cx="3312368" cy="707886"/>
          </a:xfrm>
          <a:prstGeom prst="rect">
            <a:avLst/>
          </a:prstGeom>
          <a:solidFill>
            <a:srgbClr val="CCFFFF"/>
          </a:solidFill>
          <a:ln w="412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シークエンス５</a:t>
            </a:r>
            <a:endParaRPr kumimoji="1" lang="ja-JP" altLang="en-US" sz="4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1560" y="5733256"/>
            <a:ext cx="3312368" cy="707886"/>
          </a:xfrm>
          <a:prstGeom prst="rect">
            <a:avLst/>
          </a:prstGeom>
          <a:solidFill>
            <a:srgbClr val="CCFFFF"/>
          </a:solidFill>
          <a:ln w="41275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シークエンス６</a:t>
            </a:r>
            <a:endParaRPr kumimoji="1" lang="ja-JP" altLang="en-US" sz="4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83968" y="5733256"/>
            <a:ext cx="4464496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東京に帰る</a:t>
            </a:r>
            <a:endParaRPr kumimoji="1" lang="ja-JP" altLang="en-US" sz="4000" dirty="0"/>
          </a:p>
        </p:txBody>
      </p:sp>
      <p:cxnSp>
        <p:nvCxnSpPr>
          <p:cNvPr id="20" name="直線コネクタ 19"/>
          <p:cNvCxnSpPr/>
          <p:nvPr/>
        </p:nvCxnSpPr>
        <p:spPr>
          <a:xfrm>
            <a:off x="1403648" y="1556792"/>
            <a:ext cx="6264696" cy="0"/>
          </a:xfrm>
          <a:prstGeom prst="line">
            <a:avLst/>
          </a:prstGeom>
          <a:ln w="38100"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3528" y="26064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複数のシークエンスで構成される話の場合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1772816"/>
            <a:ext cx="8424936" cy="1754326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シークエンスの転換が不明瞭だと、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“話が飛んだ”と感じやすく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筋立てが理解し難くなる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4437112"/>
            <a:ext cx="8496944" cy="1754326"/>
          </a:xfrm>
          <a:prstGeom prst="rect">
            <a:avLst/>
          </a:prstGeom>
          <a:solidFill>
            <a:srgbClr val="CC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話の進行がぎこちなくなるとともに、</a:t>
            </a:r>
            <a:endParaRPr lang="en-US" altLang="ja-JP" sz="3600" dirty="0" smtClean="0"/>
          </a:p>
          <a:p>
            <a:r>
              <a:rPr lang="ja-JP" altLang="en-US" sz="3600" dirty="0" smtClean="0"/>
              <a:t>　話題転換・舞台転換によるメリハリが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　　　　　　　　　　　　つけずらくなる　　　　　　　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536" y="1052736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solidFill>
                  <a:srgbClr val="FFC000"/>
                </a:solidFill>
              </a:rPr>
              <a:t>●</a:t>
            </a:r>
            <a:r>
              <a:rPr lang="ja-JP" altLang="en-US" sz="4000" dirty="0" smtClean="0"/>
              <a:t>鑑賞者は</a:t>
            </a:r>
            <a:endParaRPr kumimoji="1" lang="ja-JP" altLang="en-US" sz="4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5536" y="3645024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solidFill>
                  <a:srgbClr val="00B0F0"/>
                </a:solidFill>
              </a:rPr>
              <a:t>●</a:t>
            </a:r>
            <a:r>
              <a:rPr lang="ja-JP" altLang="en-US" sz="4000" dirty="0" smtClean="0"/>
              <a:t>話し手（作り手）側は</a:t>
            </a:r>
            <a:endParaRPr kumimoji="1" lang="ja-JP" altLang="en-US" sz="4000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395536" y="836712"/>
            <a:ext cx="8280920" cy="0"/>
          </a:xfrm>
          <a:prstGeom prst="line">
            <a:avLst/>
          </a:prstGeom>
          <a:ln w="38100"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79512" y="332656"/>
            <a:ext cx="8568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このようなシークエンスのまとめ方の問題は</a:t>
            </a:r>
            <a:endParaRPr lang="en-US" altLang="ja-JP" sz="36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51720" y="4077072"/>
            <a:ext cx="7092280" cy="1200329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シークエンスについての意識を持ち</a:t>
            </a:r>
            <a:endParaRPr lang="en-US" altLang="ja-JP" sz="3600" dirty="0" smtClean="0"/>
          </a:p>
          <a:p>
            <a:r>
              <a:rPr lang="ja-JP" altLang="en-US" sz="3600" dirty="0" smtClean="0"/>
              <a:t>　　　　　そのまとめ方を学ぶことは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539552" y="1052736"/>
            <a:ext cx="810670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4000" dirty="0" smtClean="0"/>
              <a:t>子どもの語りや作文にも多く見られる</a:t>
            </a:r>
            <a:endParaRPr lang="ja-JP" altLang="en-US" sz="4000" dirty="0"/>
          </a:p>
        </p:txBody>
      </p:sp>
      <p:sp>
        <p:nvSpPr>
          <p:cNvPr id="7" name="正方形/長方形 6"/>
          <p:cNvSpPr/>
          <p:nvPr/>
        </p:nvSpPr>
        <p:spPr>
          <a:xfrm>
            <a:off x="467544" y="1988840"/>
            <a:ext cx="8352928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話の中で、いつのまにか、話題や状況が</a:t>
            </a:r>
            <a:endParaRPr lang="en-US" altLang="ja-JP" sz="3600" dirty="0" smtClean="0"/>
          </a:p>
          <a:p>
            <a:r>
              <a:rPr lang="ja-JP" altLang="en-US" sz="3600" dirty="0" smtClean="0"/>
              <a:t>　　つぎのシークエンスに切り替わっていて</a:t>
            </a:r>
            <a:endParaRPr lang="ja-JP" altLang="en-US" sz="3600" dirty="0"/>
          </a:p>
        </p:txBody>
      </p:sp>
      <p:sp>
        <p:nvSpPr>
          <p:cNvPr id="8" name="正方形/長方形 7"/>
          <p:cNvSpPr/>
          <p:nvPr/>
        </p:nvSpPr>
        <p:spPr>
          <a:xfrm>
            <a:off x="467544" y="3284984"/>
            <a:ext cx="6840760" cy="646331"/>
          </a:xfrm>
          <a:prstGeom prst="rect">
            <a:avLst/>
          </a:prstGeom>
          <a:solidFill>
            <a:srgbClr val="FFFF66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話について行けなくなることが多い</a:t>
            </a:r>
            <a:endParaRPr lang="ja-JP" altLang="en-US" sz="3600" dirty="0"/>
          </a:p>
        </p:txBody>
      </p:sp>
      <p:sp>
        <p:nvSpPr>
          <p:cNvPr id="9" name="正方形/長方形 8"/>
          <p:cNvSpPr/>
          <p:nvPr/>
        </p:nvSpPr>
        <p:spPr>
          <a:xfrm>
            <a:off x="251520" y="4077072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子どもが</a:t>
            </a:r>
            <a:endParaRPr lang="ja-JP" altLang="en-US" sz="3600" dirty="0"/>
          </a:p>
        </p:txBody>
      </p:sp>
      <p:sp>
        <p:nvSpPr>
          <p:cNvPr id="10" name="正方形/長方形 9"/>
          <p:cNvSpPr/>
          <p:nvPr/>
        </p:nvSpPr>
        <p:spPr>
          <a:xfrm>
            <a:off x="1547664" y="5445224"/>
            <a:ext cx="6192688" cy="646331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ja-JP" altLang="en-US" sz="3600" dirty="0" smtClean="0"/>
              <a:t>より良く伝える、という点で重要</a:t>
            </a:r>
            <a:endParaRPr lang="ja-JP" altLang="en-US" sz="3600" dirty="0"/>
          </a:p>
        </p:txBody>
      </p:sp>
      <p:grpSp>
        <p:nvGrpSpPr>
          <p:cNvPr id="23" name="グループ化 22"/>
          <p:cNvGrpSpPr/>
          <p:nvPr/>
        </p:nvGrpSpPr>
        <p:grpSpPr>
          <a:xfrm>
            <a:off x="8316416" y="3284984"/>
            <a:ext cx="576064" cy="648072"/>
            <a:chOff x="8172400" y="3212976"/>
            <a:chExt cx="576064" cy="648072"/>
          </a:xfrm>
        </p:grpSpPr>
        <p:grpSp>
          <p:nvGrpSpPr>
            <p:cNvPr id="20" name="グループ化 19"/>
            <p:cNvGrpSpPr/>
            <p:nvPr/>
          </p:nvGrpSpPr>
          <p:grpSpPr>
            <a:xfrm>
              <a:off x="8172400" y="3212976"/>
              <a:ext cx="576064" cy="648072"/>
              <a:chOff x="8172400" y="3212976"/>
              <a:chExt cx="576064" cy="648072"/>
            </a:xfrm>
          </p:grpSpPr>
          <p:grpSp>
            <p:nvGrpSpPr>
              <p:cNvPr id="11" name="グループ化 33"/>
              <p:cNvGrpSpPr>
                <a:grpSpLocks/>
              </p:cNvGrpSpPr>
              <p:nvPr/>
            </p:nvGrpSpPr>
            <p:grpSpPr bwMode="auto">
              <a:xfrm>
                <a:off x="8172400" y="3212976"/>
                <a:ext cx="576064" cy="648072"/>
                <a:chOff x="7523163" y="1144571"/>
                <a:chExt cx="1225550" cy="2376487"/>
              </a:xfrm>
            </p:grpSpPr>
            <p:sp>
              <p:nvSpPr>
                <p:cNvPr id="12" name="Oval 27"/>
                <p:cNvSpPr>
                  <a:spLocks noChangeArrowheads="1"/>
                </p:cNvSpPr>
                <p:nvPr/>
              </p:nvSpPr>
              <p:spPr bwMode="auto">
                <a:xfrm>
                  <a:off x="7667625" y="1144571"/>
                  <a:ext cx="1081088" cy="2376487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Calibri" pitchFamily="34" charset="0"/>
                  </a:endParaRPr>
                </a:p>
              </p:txBody>
            </p:sp>
            <p:sp>
              <p:nvSpPr>
                <p:cNvPr id="13" name="Oval 28"/>
                <p:cNvSpPr>
                  <a:spLocks noChangeArrowheads="1"/>
                </p:cNvSpPr>
                <p:nvPr/>
              </p:nvSpPr>
              <p:spPr bwMode="auto">
                <a:xfrm>
                  <a:off x="7739063" y="1935146"/>
                  <a:ext cx="360362" cy="29051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Calibri" pitchFamily="34" charset="0"/>
                  </a:endParaRPr>
                </a:p>
              </p:txBody>
            </p:sp>
            <p:sp>
              <p:nvSpPr>
                <p:cNvPr id="14" name="Oval 29"/>
                <p:cNvSpPr>
                  <a:spLocks noChangeArrowheads="1"/>
                </p:cNvSpPr>
                <p:nvPr/>
              </p:nvSpPr>
              <p:spPr bwMode="auto">
                <a:xfrm>
                  <a:off x="7812088" y="2008171"/>
                  <a:ext cx="71437" cy="14446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Calibri" pitchFamily="34" charset="0"/>
                  </a:endParaRPr>
                </a:p>
              </p:txBody>
            </p:sp>
            <p:sp>
              <p:nvSpPr>
                <p:cNvPr id="15" name="Oval 30"/>
                <p:cNvSpPr>
                  <a:spLocks noChangeArrowheads="1"/>
                </p:cNvSpPr>
                <p:nvPr/>
              </p:nvSpPr>
              <p:spPr bwMode="auto">
                <a:xfrm>
                  <a:off x="7523163" y="2511408"/>
                  <a:ext cx="215900" cy="215900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Calibri" pitchFamily="34" charset="0"/>
                  </a:endParaRPr>
                </a:p>
              </p:txBody>
            </p:sp>
            <p:sp>
              <p:nvSpPr>
                <p:cNvPr id="17" name="Oval 33"/>
                <p:cNvSpPr>
                  <a:spLocks noChangeArrowheads="1"/>
                </p:cNvSpPr>
                <p:nvPr/>
              </p:nvSpPr>
              <p:spPr bwMode="auto">
                <a:xfrm>
                  <a:off x="7667625" y="1863708"/>
                  <a:ext cx="504825" cy="50482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Calibri" pitchFamily="34" charset="0"/>
                  </a:endParaRPr>
                </a:p>
              </p:txBody>
            </p:sp>
            <p:sp>
              <p:nvSpPr>
                <p:cNvPr id="18" name="Line 34"/>
                <p:cNvSpPr>
                  <a:spLocks noChangeShapeType="1"/>
                </p:cNvSpPr>
                <p:nvPr/>
              </p:nvSpPr>
              <p:spPr bwMode="auto">
                <a:xfrm>
                  <a:off x="8170863" y="2079608"/>
                  <a:ext cx="36036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19" name="円/楕円 18"/>
              <p:cNvSpPr/>
              <p:nvPr/>
            </p:nvSpPr>
            <p:spPr>
              <a:xfrm>
                <a:off x="8316416" y="3717032"/>
                <a:ext cx="144016" cy="72008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2" name="フリーフォーム 21"/>
            <p:cNvSpPr/>
            <p:nvPr/>
          </p:nvSpPr>
          <p:spPr>
            <a:xfrm>
              <a:off x="8604448" y="3356992"/>
              <a:ext cx="72008" cy="144016"/>
            </a:xfrm>
            <a:custGeom>
              <a:avLst/>
              <a:gdLst>
                <a:gd name="connsiteX0" fmla="*/ 30480 w 68076"/>
                <a:gd name="connsiteY0" fmla="*/ 0 h 198120"/>
                <a:gd name="connsiteX1" fmla="*/ 15240 w 68076"/>
                <a:gd name="connsiteY1" fmla="*/ 76200 h 198120"/>
                <a:gd name="connsiteX2" fmla="*/ 0 w 68076"/>
                <a:gd name="connsiteY2" fmla="*/ 121920 h 198120"/>
                <a:gd name="connsiteX3" fmla="*/ 15240 w 68076"/>
                <a:gd name="connsiteY3" fmla="*/ 198120 h 198120"/>
                <a:gd name="connsiteX4" fmla="*/ 60960 w 68076"/>
                <a:gd name="connsiteY4" fmla="*/ 167640 h 198120"/>
                <a:gd name="connsiteX5" fmla="*/ 45720 w 68076"/>
                <a:gd name="connsiteY5" fmla="*/ 91440 h 198120"/>
                <a:gd name="connsiteX6" fmla="*/ 45720 w 68076"/>
                <a:gd name="connsiteY6" fmla="*/ 6096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076" h="198120">
                  <a:moveTo>
                    <a:pt x="30480" y="0"/>
                  </a:moveTo>
                  <a:cubicBezTo>
                    <a:pt x="25400" y="25400"/>
                    <a:pt x="21522" y="51070"/>
                    <a:pt x="15240" y="76200"/>
                  </a:cubicBezTo>
                  <a:cubicBezTo>
                    <a:pt x="11344" y="91785"/>
                    <a:pt x="0" y="105856"/>
                    <a:pt x="0" y="121920"/>
                  </a:cubicBezTo>
                  <a:cubicBezTo>
                    <a:pt x="0" y="147823"/>
                    <a:pt x="10160" y="172720"/>
                    <a:pt x="15240" y="198120"/>
                  </a:cubicBezTo>
                  <a:cubicBezTo>
                    <a:pt x="30480" y="187960"/>
                    <a:pt x="55928" y="185251"/>
                    <a:pt x="60960" y="167640"/>
                  </a:cubicBezTo>
                  <a:cubicBezTo>
                    <a:pt x="68076" y="142734"/>
                    <a:pt x="49383" y="117083"/>
                    <a:pt x="45720" y="91440"/>
                  </a:cubicBezTo>
                  <a:cubicBezTo>
                    <a:pt x="44283" y="81382"/>
                    <a:pt x="45720" y="71120"/>
                    <a:pt x="45720" y="60960"/>
                  </a:cubicBezTo>
                </a:path>
              </a:pathLst>
            </a:cu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4" name="四角形吹き出し 23"/>
          <p:cNvSpPr/>
          <p:nvPr/>
        </p:nvSpPr>
        <p:spPr>
          <a:xfrm>
            <a:off x="7308304" y="3284984"/>
            <a:ext cx="864096" cy="720080"/>
          </a:xfrm>
          <a:prstGeom prst="wedgeRectCallout">
            <a:avLst>
              <a:gd name="adj1" fmla="val 68527"/>
              <a:gd name="adj2" fmla="val 26521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ちょっと　　</a:t>
            </a:r>
            <a:endParaRPr kumimoji="1" lang="en-US" altLang="ja-JP" sz="1400" b="1" dirty="0" smtClean="0">
              <a:solidFill>
                <a:schemeClr val="tx1"/>
              </a:solidFill>
            </a:endParaRPr>
          </a:p>
          <a:p>
            <a:r>
              <a:rPr lang="ja-JP" altLang="en-US" sz="1400" b="1" dirty="0" smtClean="0">
                <a:solidFill>
                  <a:schemeClr val="tx1"/>
                </a:solidFill>
              </a:rPr>
              <a:t>　</a:t>
            </a:r>
            <a:r>
              <a:rPr kumimoji="1" lang="ja-JP" altLang="en-US" sz="1400" b="1" dirty="0" smtClean="0">
                <a:solidFill>
                  <a:schemeClr val="tx1"/>
                </a:solidFill>
              </a:rPr>
              <a:t>まって</a:t>
            </a:r>
            <a:endParaRPr kumimoji="1" lang="en-US" altLang="ja-JP" sz="1400" b="1" dirty="0" smtClean="0">
              <a:solidFill>
                <a:schemeClr val="tx1"/>
              </a:solidFill>
            </a:endParaRPr>
          </a:p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　まって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24" grpId="0" animBg="1"/>
    </p:bld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26658</TotalTime>
  <Words>4861</Words>
  <Application>Microsoft Office PowerPoint</Application>
  <PresentationFormat>画面に合わせる (4:3)</PresentationFormat>
  <Paragraphs>1278</Paragraphs>
  <Slides>159</Slides>
  <Notes>4</Notes>
  <HiddenSlides>0</HiddenSlides>
  <MMClips>9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159</vt:i4>
      </vt:variant>
    </vt:vector>
  </HeadingPairs>
  <TitlesOfParts>
    <vt:vector size="160" baseType="lpstr">
      <vt:lpstr>標準デザイン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  <vt:lpstr>スライド 49</vt:lpstr>
      <vt:lpstr>スライド 50</vt:lpstr>
      <vt:lpstr>スライド 51</vt:lpstr>
      <vt:lpstr>スライド 52</vt:lpstr>
      <vt:lpstr>スライド 53</vt:lpstr>
      <vt:lpstr>スライド 54</vt:lpstr>
      <vt:lpstr>スライド 55</vt:lpstr>
      <vt:lpstr>スライド 56</vt:lpstr>
      <vt:lpstr>スライド 57</vt:lpstr>
      <vt:lpstr>スライド 58</vt:lpstr>
      <vt:lpstr>スライド 59</vt:lpstr>
      <vt:lpstr>スライド 60</vt:lpstr>
      <vt:lpstr>スライド 61</vt:lpstr>
      <vt:lpstr>スライド 62</vt:lpstr>
      <vt:lpstr>スライド 63</vt:lpstr>
      <vt:lpstr>スライド 64</vt:lpstr>
      <vt:lpstr>スライド 65</vt:lpstr>
      <vt:lpstr>スライド 66</vt:lpstr>
      <vt:lpstr>スライド 67</vt:lpstr>
      <vt:lpstr>スライド 68</vt:lpstr>
      <vt:lpstr>スライド 69</vt:lpstr>
      <vt:lpstr>スライド 70</vt:lpstr>
      <vt:lpstr>スライド 71</vt:lpstr>
      <vt:lpstr>スライド 72</vt:lpstr>
      <vt:lpstr>スライド 73</vt:lpstr>
      <vt:lpstr>スライド 74</vt:lpstr>
      <vt:lpstr>スライド 75</vt:lpstr>
      <vt:lpstr>スライド 76</vt:lpstr>
      <vt:lpstr>スライド 77</vt:lpstr>
      <vt:lpstr>スライド 78</vt:lpstr>
      <vt:lpstr>スライド 79</vt:lpstr>
      <vt:lpstr>スライド 80</vt:lpstr>
      <vt:lpstr>スライド 81</vt:lpstr>
      <vt:lpstr>スライド 82</vt:lpstr>
      <vt:lpstr>スライド 83</vt:lpstr>
      <vt:lpstr>スライド 84</vt:lpstr>
      <vt:lpstr>スライド 85</vt:lpstr>
      <vt:lpstr>スライド 86</vt:lpstr>
      <vt:lpstr>スライド 87</vt:lpstr>
      <vt:lpstr>スライド 88</vt:lpstr>
      <vt:lpstr>スライド 89</vt:lpstr>
      <vt:lpstr>スライド 90</vt:lpstr>
      <vt:lpstr>スライド 91</vt:lpstr>
      <vt:lpstr>スライド 92</vt:lpstr>
      <vt:lpstr>スライド 93</vt:lpstr>
      <vt:lpstr>スライド 94</vt:lpstr>
      <vt:lpstr>スライド 95</vt:lpstr>
      <vt:lpstr>スライド 96</vt:lpstr>
      <vt:lpstr>スライド 97</vt:lpstr>
      <vt:lpstr>スライド 98</vt:lpstr>
      <vt:lpstr>スライド 99</vt:lpstr>
      <vt:lpstr>スライド 100</vt:lpstr>
      <vt:lpstr>スライド 101</vt:lpstr>
      <vt:lpstr>スライド 102</vt:lpstr>
      <vt:lpstr>スライド 103</vt:lpstr>
      <vt:lpstr>スライド 104</vt:lpstr>
      <vt:lpstr>スライド 105</vt:lpstr>
      <vt:lpstr>スライド 106</vt:lpstr>
      <vt:lpstr>スライド 107</vt:lpstr>
      <vt:lpstr>スライド 108</vt:lpstr>
      <vt:lpstr>スライド 109</vt:lpstr>
      <vt:lpstr>スライド 110</vt:lpstr>
      <vt:lpstr>スライド 111</vt:lpstr>
      <vt:lpstr>スライド 112</vt:lpstr>
      <vt:lpstr>スライド 113</vt:lpstr>
      <vt:lpstr>スライド 114</vt:lpstr>
      <vt:lpstr>スライド 115</vt:lpstr>
      <vt:lpstr>スライド 116</vt:lpstr>
      <vt:lpstr>スライド 117</vt:lpstr>
      <vt:lpstr>スライド 118</vt:lpstr>
      <vt:lpstr>スライド 119</vt:lpstr>
      <vt:lpstr>スライド 120</vt:lpstr>
      <vt:lpstr>スライド 121</vt:lpstr>
      <vt:lpstr>スライド 122</vt:lpstr>
      <vt:lpstr>スライド 123</vt:lpstr>
      <vt:lpstr>スライド 124</vt:lpstr>
      <vt:lpstr>スライド 125</vt:lpstr>
      <vt:lpstr>スライド 126</vt:lpstr>
      <vt:lpstr>スライド 127</vt:lpstr>
      <vt:lpstr>スライド 128</vt:lpstr>
      <vt:lpstr>スライド 129</vt:lpstr>
      <vt:lpstr>スライド 130</vt:lpstr>
      <vt:lpstr>スライド 131</vt:lpstr>
      <vt:lpstr>スライド 132</vt:lpstr>
      <vt:lpstr>スライド 133</vt:lpstr>
      <vt:lpstr>スライド 134</vt:lpstr>
      <vt:lpstr>スライド 135</vt:lpstr>
      <vt:lpstr>スライド 136</vt:lpstr>
      <vt:lpstr>スライド 137</vt:lpstr>
      <vt:lpstr>スライド 138</vt:lpstr>
      <vt:lpstr>スライド 139</vt:lpstr>
      <vt:lpstr>スライド 140</vt:lpstr>
      <vt:lpstr>スライド 141</vt:lpstr>
      <vt:lpstr>スライド 142</vt:lpstr>
      <vt:lpstr>スライド 143</vt:lpstr>
      <vt:lpstr>スライド 144</vt:lpstr>
      <vt:lpstr>スライド 145</vt:lpstr>
      <vt:lpstr>スライド 146</vt:lpstr>
      <vt:lpstr>スライド 147</vt:lpstr>
      <vt:lpstr>スライド 148</vt:lpstr>
      <vt:lpstr>スライド 149</vt:lpstr>
      <vt:lpstr>スライド 150</vt:lpstr>
      <vt:lpstr>スライド 151</vt:lpstr>
      <vt:lpstr>スライド 152</vt:lpstr>
      <vt:lpstr>スライド 153</vt:lpstr>
      <vt:lpstr>スライド 154</vt:lpstr>
      <vt:lpstr>スライド 155</vt:lpstr>
      <vt:lpstr>スライド 156</vt:lpstr>
      <vt:lpstr>スライド 157</vt:lpstr>
      <vt:lpstr>スライド 158</vt:lpstr>
      <vt:lpstr>スライド 159</vt:lpstr>
    </vt:vector>
  </TitlesOfParts>
  <Company>FJ-USER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J.M</dc:creator>
  <cp:lastModifiedBy>JM</cp:lastModifiedBy>
  <cp:revision>1486</cp:revision>
  <cp:lastPrinted>2017-08-23T03:52:35Z</cp:lastPrinted>
  <dcterms:created xsi:type="dcterms:W3CDTF">2008-03-13T21:13:47Z</dcterms:created>
  <dcterms:modified xsi:type="dcterms:W3CDTF">2019-05-26T23:01:41Z</dcterms:modified>
</cp:coreProperties>
</file>