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ink/ink2.xml" ContentType="application/inkml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ink/ink1.xml" ContentType="application/inkml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handoutMasterIdLst>
    <p:handoutMasterId r:id="rId148"/>
  </p:handoutMasterIdLst>
  <p:sldIdLst>
    <p:sldId id="359" r:id="rId2"/>
    <p:sldId id="360" r:id="rId3"/>
    <p:sldId id="694" r:id="rId4"/>
    <p:sldId id="695" r:id="rId5"/>
    <p:sldId id="491" r:id="rId6"/>
    <p:sldId id="492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493" r:id="rId17"/>
    <p:sldId id="506" r:id="rId18"/>
    <p:sldId id="472" r:id="rId19"/>
    <p:sldId id="534" r:id="rId20"/>
    <p:sldId id="512" r:id="rId21"/>
    <p:sldId id="510" r:id="rId22"/>
    <p:sldId id="533" r:id="rId23"/>
    <p:sldId id="520" r:id="rId24"/>
    <p:sldId id="530" r:id="rId25"/>
    <p:sldId id="535" r:id="rId26"/>
    <p:sldId id="536" r:id="rId27"/>
    <p:sldId id="538" r:id="rId28"/>
    <p:sldId id="531" r:id="rId29"/>
    <p:sldId id="539" r:id="rId30"/>
    <p:sldId id="540" r:id="rId31"/>
    <p:sldId id="541" r:id="rId32"/>
    <p:sldId id="523" r:id="rId33"/>
    <p:sldId id="494" r:id="rId34"/>
    <p:sldId id="495" r:id="rId35"/>
    <p:sldId id="542" r:id="rId36"/>
    <p:sldId id="467" r:id="rId37"/>
    <p:sldId id="645" r:id="rId38"/>
    <p:sldId id="644" r:id="rId39"/>
    <p:sldId id="529" r:id="rId40"/>
    <p:sldId id="468" r:id="rId41"/>
    <p:sldId id="469" r:id="rId42"/>
    <p:sldId id="470" r:id="rId43"/>
    <p:sldId id="543" r:id="rId44"/>
    <p:sldId id="544" r:id="rId45"/>
    <p:sldId id="480" r:id="rId46"/>
    <p:sldId id="481" r:id="rId47"/>
    <p:sldId id="545" r:id="rId48"/>
    <p:sldId id="693" r:id="rId49"/>
    <p:sldId id="485" r:id="rId50"/>
    <p:sldId id="547" r:id="rId51"/>
    <p:sldId id="488" r:id="rId52"/>
    <p:sldId id="579" r:id="rId53"/>
    <p:sldId id="643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1" r:id="rId74"/>
    <p:sldId id="602" r:id="rId75"/>
    <p:sldId id="603" r:id="rId76"/>
    <p:sldId id="604" r:id="rId77"/>
    <p:sldId id="605" r:id="rId78"/>
    <p:sldId id="647" r:id="rId79"/>
    <p:sldId id="606" r:id="rId80"/>
    <p:sldId id="607" r:id="rId81"/>
    <p:sldId id="608" r:id="rId82"/>
    <p:sldId id="609" r:id="rId83"/>
    <p:sldId id="610" r:id="rId84"/>
    <p:sldId id="611" r:id="rId85"/>
    <p:sldId id="612" r:id="rId86"/>
    <p:sldId id="613" r:id="rId87"/>
    <p:sldId id="614" r:id="rId88"/>
    <p:sldId id="615" r:id="rId89"/>
    <p:sldId id="616" r:id="rId90"/>
    <p:sldId id="649" r:id="rId91"/>
    <p:sldId id="648" r:id="rId92"/>
    <p:sldId id="618" r:id="rId93"/>
    <p:sldId id="619" r:id="rId94"/>
    <p:sldId id="620" r:id="rId95"/>
    <p:sldId id="621" r:id="rId96"/>
    <p:sldId id="622" r:id="rId97"/>
    <p:sldId id="656" r:id="rId98"/>
    <p:sldId id="623" r:id="rId99"/>
    <p:sldId id="625" r:id="rId100"/>
    <p:sldId id="626" r:id="rId101"/>
    <p:sldId id="627" r:id="rId102"/>
    <p:sldId id="628" r:id="rId103"/>
    <p:sldId id="630" r:id="rId104"/>
    <p:sldId id="631" r:id="rId105"/>
    <p:sldId id="666" r:id="rId106"/>
    <p:sldId id="633" r:id="rId107"/>
    <p:sldId id="634" r:id="rId108"/>
    <p:sldId id="660" r:id="rId109"/>
    <p:sldId id="662" r:id="rId110"/>
    <p:sldId id="663" r:id="rId111"/>
    <p:sldId id="659" r:id="rId112"/>
    <p:sldId id="635" r:id="rId113"/>
    <p:sldId id="636" r:id="rId114"/>
    <p:sldId id="664" r:id="rId115"/>
    <p:sldId id="638" r:id="rId116"/>
    <p:sldId id="665" r:id="rId117"/>
    <p:sldId id="655" r:id="rId118"/>
    <p:sldId id="651" r:id="rId119"/>
    <p:sldId id="657" r:id="rId120"/>
    <p:sldId id="658" r:id="rId121"/>
    <p:sldId id="654" r:id="rId122"/>
    <p:sldId id="652" r:id="rId123"/>
    <p:sldId id="653" r:id="rId124"/>
    <p:sldId id="667" r:id="rId125"/>
    <p:sldId id="692" r:id="rId126"/>
    <p:sldId id="641" r:id="rId127"/>
    <p:sldId id="479" r:id="rId128"/>
    <p:sldId id="564" r:id="rId129"/>
    <p:sldId id="559" r:id="rId130"/>
    <p:sldId id="668" r:id="rId131"/>
    <p:sldId id="669" r:id="rId132"/>
    <p:sldId id="680" r:id="rId133"/>
    <p:sldId id="681" r:id="rId134"/>
    <p:sldId id="682" r:id="rId135"/>
    <p:sldId id="683" r:id="rId136"/>
    <p:sldId id="684" r:id="rId137"/>
    <p:sldId id="686" r:id="rId138"/>
    <p:sldId id="687" r:id="rId139"/>
    <p:sldId id="688" r:id="rId140"/>
    <p:sldId id="572" r:id="rId141"/>
    <p:sldId id="574" r:id="rId142"/>
    <p:sldId id="689" r:id="rId143"/>
    <p:sldId id="690" r:id="rId144"/>
    <p:sldId id="650" r:id="rId145"/>
    <p:sldId id="691" r:id="rId14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FF"/>
    <a:srgbClr val="9999FF"/>
    <a:srgbClr val="FFFFFF"/>
    <a:srgbClr val="CCFF99"/>
    <a:srgbClr val="CCFFFF"/>
    <a:srgbClr val="CCFFCC"/>
    <a:srgbClr val="FFCCCC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6" autoAdjust="0"/>
  </p:normalViewPr>
  <p:slideViewPr>
    <p:cSldViewPr>
      <p:cViewPr>
        <p:scale>
          <a:sx n="50" d="100"/>
          <a:sy n="50" d="100"/>
        </p:scale>
        <p:origin x="-66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219"/>
    </p:cViewPr>
  </p:sorterViewPr>
  <p:notesViewPr>
    <p:cSldViewPr>
      <p:cViewPr varScale="1">
        <p:scale>
          <a:sx n="36" d="100"/>
          <a:sy n="36" d="100"/>
        </p:scale>
        <p:origin x="-2189" y="-77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8CDF-406F-470B-B676-647A6E46DE4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0106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6-03-19T12:18:27.577"/>
    </inkml:context>
    <inkml:brush xml:id="br0">
      <inkml:brushProperty name="width" value="0.10583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238 51 1282,'-24'24'705,"24"-24"321,0 0 1732,0 0-578,0 0-705,0 0-129,0 0 129,0 0-64,0 0-1219,0 0 321,0 0-321,0-24 257,24 24 193,-24 0-514,0-23-192,0 23 320,0 0 65,0 0-129,0 0 65,0 0-257,0 0 0,0 0-129,0 0 129,0 0 0,0 0 129,0 0-129,0 0 0,0 0 0,25 0 0,-25 0 0,0 0-64,0 0 192,0 0-128,0 0 0,0 0 128,0 0-128,0 0-128,0 0 256,0 0-256,0-25 64,23 25 64,-23 0 0,23 0-64,2 0-65,0 0 193,-3 0-64,26 0-192,-23 0 256,22 0-192,-24 25 64,25-25 128,-1 23-64,-24-23-64,27 24 64,-27-1 64,24 2-128,-22-25 64,-2 23 0,2 2-128,-2-2 128,1 1 64,-1 24-64,2-23 0,-25 22-64,23 1 128,2 0-64,22-1 64,-47 1-64,23-25 64,2 2-128,-25-3 128,0 3-64,23 23 0,-23-25 0,0 2-64,0-3 192,0 26-128,0-23 64,0 22-128,0 1 64,0-25 0,0 24 0,-23-22 64,23-2-128,0 2 64,0-2 0,0 2 128,-25-3-128,25 3 0,-23-25 129,-1 23 127,-24 2-128,0-2-192,1 1 64,-1-1 64,0 2 0,1-2-64,-1-23 0,23 25 129,-20 0-129,-3-25 128,0 0 0,24 0-128,-24 0 193,23 0-258,-20 0 65,20 0 65,-23 0 127,0 0-192,24 0 64,1-25 0,-2 25-64,2-25-64,-2 2 128,3-2-64,-3 25-64,2-23 256,-2-1-192,25 1 0,-23-2 0,23 2-64,0-24-64,0 22 128,0 2 0,0-25 64,23 23-64,2-22-128,-2 24 0,24-2 256,-22 2-385,-2-1 257,2 1 0,-2-2-64,1 2 64,1 23-192,21-25 192,4 25-64,-28 0 64,26 0-128,0 0-65,-24 0 257,24 0-192,-25 0-128,2 0 320,-3 25-193,1-2 129,2-23 0,23 25-64,-23-2 0,-3 1 64,3-1-128,-2 2 128,2-2 0,-2 2-64,1-3 64,-1 3 0,2-2 0,-25 2 64,23-2-64,2 2-64,-25-3 128,0 26-64,23-23-64,-23-2 192,0 24-192,0-22 64,24-2-64,-24 27 64,0-28 0,23 3 64,-23 23-128,0-25 192,0 1-64,25-1-64,-25 2 0,0-2 64,0 2 0,0-2-128,0 1 64,0-1 129,0 2-1,-25-2 128,2 2-256,-1-3 0,1 3-64,-2-2 257,2 2-193,23-2-65,-25 2 130,2-3-65,-1-22 64,1 25 128,-2-2-256,-23 25 192,1-24-64,-1-1-64,0 2 0,1-25 64,24 23 1,-2-23-130,2 0 130,-1 0-65,1 0 192,-2 0-64,0 0-128,2 0 128,-24 0-192,-1 0 128,25 0-64,-26 0 129,26 0-193,-25-23 64,23-2 64,3 2 0,-3-1 0,2 1-192,23-2 128,-25 2 0,25 23-64,0-25 128,0 3-64,0 22-129,0-25 1,25 2 128,-2-2 0,2 25-256,-3-23 384,3-2-256,-2 25 128,25-22 128,-24 22-320,1-25 63,-2 25-63,25-23 128,-1 23 0,-24 0-65,27 0 194,-3 0-258,1 0 257,0 0-128,-26 0-128,26 23 320,-23 2-128,23-3-128,-26 3 128,3-2 128,-2 2-256,2-2 128,-2-23 128,1 25-256,-1-3 384,2-22-256,-2 25-64,-23-2 128,25-23-64,-2 25-64,1-2 257,-1 24-258,2-22 130,-2-2-130,-23 2 258,25-3-257,-25 26 192,0 0 64,0-23-128,0 22 1,0-22-65,0-2 0,0 2 0,0-3 0,0 3 192,0-2-128,0 2-64,0-2 64,0 2-64,0-3 64,0 3-64,0-2 0,-25 25 64,25-24 65,0 24-193,-23-25 128,23 2 0,-25 22 0,2-24-64,-1 25 0,1-23 0,-2-3 64,-23 3 0,25-2-128,-24 2 64,-1-2 64,1 1-128,-1-1 128,-25-23-128,26 25 64,-1-25 0,1 0 192,-1 0-256,0 0 193,1 0-129,-1 0 64,-24 0 0,49 0 0,-25-25-64,1 2 128,22-1-128,2 1 64,23-25-64,-25 23 0,25-22-64,0-1 128,0 0-256,25 26 0,-2-26 63,2 23 129,-3 2 64,26 23-64,-23-24-192,-25 1 128,23 23 0,1-25-64,24 25 192,0 0-257,-1-23 257,1 23-192,0 0 64,-24 0 128,24 0-192,-25 0-129,24 0 129,-24 23 128,27 2-128,-2-2 320,-1 1-256,1 24 64,-25 0 64,24-26-128,-22 26 128,-2 0-64,-23-1 0,0-22-64,0 23 64,0-1 64,25-24-192,-25 2 128,23 23-64,-23-23 128,24-3-128,-24 3 128,0-2 64,23 25-128,-23-24-64,0-1 0,0 2 0,25-2 128,-25 2-64,0-2 0,0 1 0,0-1 64,0 2 64,0-2-63,-25 2-130,2 22 65,-1-47 129,24 23-1,-23 2-256,-2-2 384,-23 2-320,25-3 128,-1 3-128,1-2 192,-2 2-128,-23-25 64,1 23-192,-1 1-128,0-1 63,1 2 193,-1-2-192,1 2 192,24-25 64,-27 0 64,5 0-192,-5 0 128,4 0-192,-3 0 128,1-25-192,25 25 128,-2-23-1,25-2 1,0 2 0,0-1 128,0 1-192,0-2 128,0-23-256,0 48 320,25-22-257,-2-3 65,2 2 0,-2 23 64,1-25 64,1 25 0,-2-23-257,25 23 257,-23 0-128,20 0 128,5-25 0,-3 25 0,1 0 0,0 0 128,-3 0-128,-20 0 0,23 0 0,-1 0-128,-22 0 192,23 0-64,-25 0 64,1 0-64,-1 25 0,25-2 0,-23 2 193,-2-2-193,1 2 0,24 22 64,-25-24-128,2 25 64,22-24 128,-24-1-192,-23 2 0,25 23 192,-25-26-64,0 3-64,23 0 0,-23-2 0,0 2 0,0-2-64,0 1 256,0-1 65,-23 2-257,-2 23 64,2-26 64,-24 3-256,22 23 384,-23-25-320,48 2-128,-23-3 192,-1-22 0,24 25 256,-23-2-127,-2-23-65,-23 25-64,25-2 0,-24 1 64,-26-1-128,26 2 192,-26-2 64,28-23-256,-28 0 257,26 25-322,-1-25 258,0 0-194,1 0 130,-1 0 127,0 0-128,1 0-64,22-25 64,-23 25 64,26-23-256,-3-2 256,25 2-256,0 23-128,-23-24 256,23 1 128,0-2-385,0 2 65,0-2 0,0 3-65,23-3 321,2 25-320,-3-23 256,26-2 128,-23 25-320,-2-23 128,26 23-65,-3-25 193,26 25-256,-24 0 192,0 0 64,-1 0-128,1 0 128,-23 0-256,-3 0 256,1 0-64,27 0-64,-2 25 64,-1-2 0,1 2 128,-1-2-128,-24 2 0,2-25 64,-2 22-128,2 3 128,-2-2-128,-23 2 128,24-2-64,-24 24-64,0-22 64,23 23 192,-23-26-256,25 26 193,-25-23-1,23-2 128,-23 2-256,0-3 129,0 3-1,0 23-128,0-23-64,0-3 256,0 26-192,0-23 128,0-2 1,-48 24 63,25 1-192,-1-23 128,1-2-128,-25 1 64,23-1 129,2 2-129,-24-25 0,-1 0-64,1 23 128,-1-23-320,-25 25 192,26-2 0,-1-23 64,1 24 192,47-24 386,-23 0 255,23 0 65,0 0-449,0 0-385,0 0 1,0 0-129,0 0 0,0 0 0,0 0 0,0 0 0,0 0-64,0 0-1860,0 0-1667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6-03-19T12:18:10.121"/>
    </inkml:context>
    <inkml:brush xml:id="br0">
      <inkml:brushProperty name="width" value="0.10583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1104 74 961,'0'0'770,"0"0"-706,0 0 64,25 0 0,-25 0 193,0 0 1090,0-25 256,0 25-128,0 0-705,0 0-1,0-23-192,0 23 65,0 0 191,0 0-191,0 0 63,0 0-640,0 0-1,0 0-128,0 0 0,0 0 449,0 0 128,0 0-64,0 0 0,0-25-642,0 25 1,0 0 192,-25 0-64,2 0-192,-24 0 64,22 0 0,-23 0 192,0 25-128,1-2 128,-1-23-128,1 25 64,-1-2 0,0 1-129,1-1 322,-24 27-386,-1-3 386,24 1-386,1 0 129,24-1 128,-27 1-128,2 0 257,1-1-193,-1 1 192,1 0-256,24-1 64,-2-24 0,2 25 64,-2-24-128,25-1 0,-22 25 0,22-23 128,0-3-128,0 3-65,0-25 258,0 23-129,0 2 128,0 23-128,47-26 192,-24 3-192,25-2 128,24 2 65,-2-25-322,3 23 322,22-23-1,25 0-128,-24 0 0,-1 0-128,0 0 193,-25 0-65,3 0-64,-25 0 192,-26-23-192,3 23 64,-25 0 257,23 0-193,-23-25-64,25 25-64,-2-23 0,1-2 0,-1 25 0,2-22 0,-25-3 0,23 2 257,-23 23-321,25-25 128,-25 25-64,0 0 128,0 0-192,0-23 192,0-2-256,0 25 320,0-22-384,0-3 256,0 25-128,-25-23 128,25 23-256,-23-25 192,-2 25-193,2 0 193,-1 0-64,1 0-64,-2 0 64,-23 0 64,26 0-64,-3 0 64,-23 0-193,25 25 65,-24-2 192,22 2-128,-23-3-128,1 3 192,24-2 0,-25 2 0,1-2-65,-1 2 194,0-3-322,23 3 257,-22 23-128,24-25 193,-27 1-258,28-1 129,-1 2 64,-2-2-192,25 2 128,-25 22-64,2-22-64,23-2 320,-25 2-192,3-2 0,22 1-64,-25-24 64,2 23 0,23 2 64,-25-2-64,25 2-64,0 22 64,0-24 64,0-23-128,0 25 128,0-2-128,0 2 64,0-25 0,25 22 192,-2 3-256,2-2 128,22-23 65,1 25-193,22-25 320,3 23-256,-26-23-64,26 0 64,-3 25 64,3-25-64,-26 0-64,1 22 128,0-22 0,-1 0 129,1 0-258,-25 0 258,24 0-129,1 0-64,0 0 128,-1 0-128,1-22 0,0-3 0,-1 25 0,-22-23 0,-2-2 257,2 25-257,-3-23 128,-22 23-128,0-25 128,0 25-128,25-22-64,-25 22 128,0-25-192,23 2 128,-23 23-64,0-25 64,0 2 192,0 23-192,0-24 0,0 24-192,0-23 192,0 23-128,-23 0-65,-24 0 65,22 0 0,2 0 64,-2 0 64,-22 0-193,24 0 257,-25 0-64,0 0 0,1 23 0,22 1-64,-45-24 128,22 23-64,0 2-128,1-25 128,-1 23 0,23 2-64,-22-3 128,24 3-128,-25-2-64,23-23 128,3 25-193,-3-2 193,2 2 64,-2-3-128,-23 3 128,24 23-64,1-25 0,-25 24 0,23-22 65,-20 23-65,20-1 64,0-24-128,2 25 64,-2-1 64,3 3-64,22-2 0,0-1 192,-25-24-256,25 25 128,0-1 0,0 1-64,0 0 64,0-1 65,25 1-129,-25-1-65,22 1 194,3-23-65,23 23-128,-23-26 256,20 3-256,5-2 192,-4-23-128,26 0 0,-24 0 193,-1 0-129,26 0-128,-26 0 64,24 0 128,1 0 0,-1-23-64,1-2-64,-24-22-64,22-1 192,3 0-128,-26 26 64,1-26-192,0 23 64,-26-22 64,-22 24 0,25-2 0,-25 2 0,0 23-64,0-25-128,0 25-65,0-22 193,0 22 0,0-25 0,0 25-65,-25-23 129,25-2 0,-22 25 65,22-23-194,-25 23-63,2-25 192,-2 3-128,-22 22 64,24 0-129,-25 0 193,23 0 0,-22 0-128,24 0 64,-25 22-129,23 3 193,-22-2-128,-1 2 192,0-2-128,1 24 128,24-22-192,-25 23 128,1 22 0,-1-22 128,1-1-128,-1 26 0,0-25 193,-1-1-322,3 1 258,21-1-129,0-24-129,25 25 129,-22 2 0,-1-28 0,23 26 129,-25 0-258,25 24 258,0-49-129,0 25-129,0-1 129,0-22 129,0 23-129,0-1 64,0-24-128,25 2 64,-25-2 64,45 2 0,-20-3-64,0 3 128,21-2-192,-22 2 128,1-25-64,23 23 64,0 1-64,22-24 193,-22 0-257,24 0 256,-2 0-192,-22 0 192,25-24-256,-3 1 128,-22-2-128,24 2 192,-24-2-63,-1 3-1,1-3-64,-25 2 0,2-2-129,-3 2 65,3 23-449,-2-25 449,-23 3 64,25 22-64,-25-25 0,0 25 0,0-23 0,0 23-65,0-25 258,0 2-258,0 23 258,0-24-129,0 24-193,0 0 129,0-23-64,0 23 192,0-25-256,0 25 256,0-23-128,-25 23-64,2 0-65,-2-25 257,3 25-192,-26 0 128,23 0-128,-22 0 128,24 0-64,-2 0 128,-23 25-257,25-25 322,-24 23-65,22 2-64,-23-2-64,1 24 256,-1-22-192,25 23 128,-24-26-256,22 3 256,2-2-128,-25 25 129,24-23-65,1-3 64,-2 3-64,-23 23 0,26-25-64,-26 24 128,23-22-128,2-2 64,-2 24-192,1-22 192,1 0-128,23-2 64,-23 2 0,23-2 0,0 1 64,0-1-128,0 2 128,0-2-128,23 24 321,0-22-257,1-2-129,1 2 258,23-2-1,-25-23-128,2 25-64,22-3 0,-24 3 64,25-25-129,-1 0 129,1 0 0,24 0 193,-1 0-193,24 0 64,-23 0-64,-1-25 128,1 3-192,-24-3 64,0 25 0,-26-23 0,-22-2-128,0 25-129,0-23 1,0-2-193,0 25 0,0-22-64,0-3-385,25 2 450,-25-2 255,0 2 193,23-1 0,-23 24 0,0-23-64,0 23 64,0 0-64,-23 0 192,23 0-256,-25 0 64,3 0 128,-26 0-128,23 0 128,-22 0 64,24 0-192,-2 0 64,2 0 192,-2 0-127,2 0-130,-1 23 130,-24 1-130,25-24 258,-2 48-129,-22-25 321,-1 2-257,0 22-64,26 1 128,-26-25-127,0 24 63,24 1-192,-24-23 192,25 22 0,-24-24 65,22 25-193,2-1 64,-2 1-128,25-23 128,-23 45 0,23-22 0,0 2 64,0-3 65,0 1-193,23 0-65,2-26 65,-2 26 0,2-23 129,22-25-65,1 23-128,-1-23 192,-24 0-64,25 0-64,-1 0-64,26 0 128,-25 0-64,22 0-64,25-23 64,-22-2 128,-3 2-192,3-2 128,-26 25-64,24-22 64,-47-3-128,24 25 321,-23-23-193,-2 23 320,-23-25 194,0 2-258,0-2-127,0 3-129,0 22 0,0-25-192,0 25-1347,-23 0-2886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8049-CC22-409A-8833-4B501189CF7A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DE9B-A9A7-4003-9BC2-9D9893929BC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0682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04D51-52A4-41B8-9FA8-F2543E7A5F2F}" type="slidenum">
              <a:rPr lang="en-US" altLang="ja-JP" smtClean="0"/>
              <a:pPr/>
              <a:t>1</a:t>
            </a:fld>
            <a:endParaRPr lang="en-US" altLang="ja-JP" dirty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en-US" altLang="ja-JP" dirty="0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90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5784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5181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128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7603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133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2825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144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0283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1976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63E83-A4FE-497B-A27C-036E9FE3AC93}" type="slidenum">
              <a:rPr lang="en-US" altLang="ja-JP" smtClean="0"/>
              <a:pPr/>
              <a:t>2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38806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194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6132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0988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8534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1215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4765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DE9B-A9A7-4003-9BC2-9D9893929BCD}" type="slidenum">
              <a:rPr kumimoji="1" lang="ja-JP" altLang="en-US" smtClean="0"/>
              <a:pPr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9607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0FE4-E39A-41BB-984F-B758FD30881C}" type="datetimeFigureOut">
              <a:rPr kumimoji="1" lang="ja-JP" altLang="en-US" smtClean="0"/>
              <a:pPr/>
              <a:t>2019/11/19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B26E-5167-4C4A-8F6C-534EF5C4887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3.png"/><Relationship Id="rId7" Type="http://schemas.openxmlformats.org/officeDocument/2006/relationships/customXml" Target="../ink/ink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customXml" Target="../ink/ink1.xml"/><Relationship Id="rId4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79512" y="4653136"/>
            <a:ext cx="4392488" cy="220486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/>
            </a:extLst>
          </p:cNvPr>
          <p:cNvSpPr/>
          <p:nvPr/>
        </p:nvSpPr>
        <p:spPr>
          <a:xfrm>
            <a:off x="0" y="980729"/>
            <a:ext cx="9144000" cy="374441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512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6121400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 smtClean="0">
                <a:latin typeface="Arial" panose="020B0604020202020204" pitchFamily="34" charset="0"/>
                <a:ea typeface="ＭＳ Ｐゴシック" pitchFamily="50" charset="-128"/>
              </a:rPr>
              <a:t>２０１９年９月</a:t>
            </a:r>
            <a:r>
              <a:rPr lang="ja-JP" altLang="en-US" sz="2800" dirty="0">
                <a:latin typeface="Arial" panose="020B0604020202020204" pitchFamily="34" charset="0"/>
                <a:ea typeface="ＭＳ Ｐゴシック" pitchFamily="50" charset="-128"/>
              </a:rPr>
              <a:t>　ことばのテーブル学習会　</a:t>
            </a:r>
          </a:p>
        </p:txBody>
      </p:sp>
      <p:sp>
        <p:nvSpPr>
          <p:cNvPr id="2" name="テキスト ボックス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16016" y="5013176"/>
            <a:ext cx="4214813" cy="150810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 smtClean="0"/>
              <a:t>　　　　言語</a:t>
            </a:r>
            <a:r>
              <a:rPr lang="ja-JP" altLang="en-US" sz="2400" b="1" dirty="0"/>
              <a:t>・学習指導室</a:t>
            </a:r>
            <a:endParaRPr lang="en-US" altLang="ja-JP" sz="2400" b="1" dirty="0"/>
          </a:p>
          <a:p>
            <a:pPr algn="ctr">
              <a:defRPr/>
            </a:pPr>
            <a:r>
              <a:rPr lang="ja-JP" altLang="en-US" sz="3200" dirty="0"/>
              <a:t>葛西ことばのテーブル</a:t>
            </a:r>
          </a:p>
          <a:p>
            <a:pPr>
              <a:defRPr/>
            </a:pPr>
            <a:r>
              <a:rPr lang="ja-JP" altLang="en-US" sz="2400" dirty="0"/>
              <a:t>　　　　　　</a:t>
            </a:r>
            <a:r>
              <a:rPr lang="ja-JP" altLang="en-US" sz="3600" dirty="0"/>
              <a:t>三好純太</a:t>
            </a:r>
            <a:endParaRPr lang="ja-JP" altLang="en-US" dirty="0"/>
          </a:p>
        </p:txBody>
      </p:sp>
      <p:sp>
        <p:nvSpPr>
          <p:cNvPr id="3" name="テキスト ボックス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59632" y="2276872"/>
            <a:ext cx="6696744" cy="1354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>
            <a:spAutoFit/>
          </a:bodyPr>
          <a:lstStyle/>
          <a:p>
            <a:pPr indent="179388">
              <a:defRPr/>
            </a:pPr>
            <a:r>
              <a:rPr lang="ja-JP" altLang="en-US" sz="1400" dirty="0"/>
              <a:t>　　</a:t>
            </a:r>
            <a:endParaRPr lang="en-US" altLang="ja-JP" sz="1400" dirty="0"/>
          </a:p>
          <a:p>
            <a:pPr indent="173038" algn="ctr">
              <a:defRPr/>
            </a:pPr>
            <a:r>
              <a:rPr lang="ja-JP" altLang="en-US" sz="4400" dirty="0" smtClean="0"/>
              <a:t>漢字について考える</a:t>
            </a:r>
            <a:r>
              <a:rPr lang="ja-JP" altLang="en-US" sz="1000" dirty="0" smtClean="0"/>
              <a:t>　</a:t>
            </a:r>
            <a:r>
              <a:rPr lang="en-US" altLang="ja-JP" sz="4800" dirty="0" smtClean="0"/>
              <a:t>Ⅰ</a:t>
            </a:r>
            <a:r>
              <a:rPr lang="ja-JP" altLang="en-US" sz="3200" dirty="0"/>
              <a:t>　</a:t>
            </a:r>
            <a:r>
              <a:rPr lang="ja-JP" altLang="en-US" sz="4000" dirty="0"/>
              <a:t>　　　　　　</a:t>
            </a:r>
            <a:endParaRPr lang="en-US" altLang="ja-JP" sz="2800" dirty="0"/>
          </a:p>
          <a:p>
            <a:pPr indent="179388">
              <a:defRPr/>
            </a:pPr>
            <a:endParaRPr lang="en-US" altLang="ja-JP" sz="2000" dirty="0"/>
          </a:p>
        </p:txBody>
      </p:sp>
      <p:sp>
        <p:nvSpPr>
          <p:cNvPr id="2060" name="テキスト ボックス 6"/>
          <p:cNvSpPr txBox="1">
            <a:spLocks noChangeArrowheads="1"/>
          </p:cNvSpPr>
          <p:nvPr/>
        </p:nvSpPr>
        <p:spPr bwMode="auto">
          <a:xfrm>
            <a:off x="684213" y="1341438"/>
            <a:ext cx="7992243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/>
              <a:t>キーワードから考えることばの学習（</a:t>
            </a:r>
            <a:r>
              <a:rPr lang="ja-JP" altLang="en-US" sz="3600" dirty="0" smtClean="0"/>
              <a:t>２２）</a:t>
            </a:r>
            <a:endParaRPr lang="ja-JP" altLang="en-US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contrast="5000"/>
          </a:blip>
          <a:srcRect/>
          <a:stretch>
            <a:fillRect/>
          </a:stretch>
        </p:blipFill>
        <p:spPr bwMode="auto">
          <a:xfrm rot="443458">
            <a:off x="712582" y="5131797"/>
            <a:ext cx="895134" cy="796587"/>
          </a:xfrm>
          <a:prstGeom prst="rect">
            <a:avLst/>
          </a:prstGeom>
          <a:ln>
            <a:noFill/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contrast="5000"/>
          </a:blip>
          <a:srcRect/>
          <a:stretch>
            <a:fillRect/>
          </a:stretch>
        </p:blipFill>
        <p:spPr bwMode="auto">
          <a:xfrm rot="284345">
            <a:off x="2897481" y="5089820"/>
            <a:ext cx="827921" cy="7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contrast="5000"/>
          </a:blip>
          <a:srcRect/>
          <a:stretch>
            <a:fillRect/>
          </a:stretch>
        </p:blipFill>
        <p:spPr bwMode="auto">
          <a:xfrm rot="20937339">
            <a:off x="1521614" y="5435981"/>
            <a:ext cx="1529946" cy="8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404664"/>
            <a:ext cx="2448272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しかし今・・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404664"/>
            <a:ext cx="6336704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人々はこぞってＳＮＳやブログで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196752"/>
            <a:ext cx="8064896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さまざまな漢字を駆使して文を記している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2060848"/>
            <a:ext cx="7200800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それを可能にした日本語ワープロは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2852936"/>
            <a:ext cx="655272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日本人の言語生活を激変させた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3645024"/>
            <a:ext cx="7848872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読めても書けなかった（辞書を見てさえ）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4365104"/>
            <a:ext cx="8496944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</a:t>
            </a:r>
            <a:r>
              <a:rPr lang="ja-JP" altLang="en-US" sz="3600" dirty="0" smtClean="0">
                <a:solidFill>
                  <a:srgbClr val="002060"/>
                </a:solidFill>
              </a:rPr>
              <a:t>薔薇」</a:t>
            </a:r>
            <a:r>
              <a:rPr lang="ja-JP" altLang="en-US" sz="3600" dirty="0" smtClean="0"/>
              <a:t>や「</a:t>
            </a:r>
            <a:r>
              <a:rPr lang="ja-JP" altLang="en-US" sz="3600" dirty="0" smtClean="0">
                <a:solidFill>
                  <a:srgbClr val="002060"/>
                </a:solidFill>
              </a:rPr>
              <a:t>躑躅</a:t>
            </a:r>
            <a:r>
              <a:rPr lang="ja-JP" altLang="en-US" sz="3600" dirty="0" smtClean="0"/>
              <a:t>」を一瞬で記せるようになり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5229200"/>
            <a:ext cx="8064896" cy="120032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書字伝達という行為においては、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漢字の使用は劇的に</a:t>
            </a:r>
            <a:r>
              <a:rPr lang="ja-JP" altLang="en-US" sz="3600" dirty="0" smtClean="0">
                <a:solidFill>
                  <a:srgbClr val="C00000"/>
                </a:solidFill>
              </a:rPr>
              <a:t>易しくなった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46957"/>
            <a:ext cx="26642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たとえば・・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268760"/>
            <a:ext cx="1080120" cy="101566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晴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148478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は、</a:t>
            </a:r>
            <a:endParaRPr kumimoji="1" lang="ja-JP" altLang="en-US" sz="4000" dirty="0"/>
          </a:p>
        </p:txBody>
      </p:sp>
      <p:grpSp>
        <p:nvGrpSpPr>
          <p:cNvPr id="2" name="グループ化 10"/>
          <p:cNvGrpSpPr/>
          <p:nvPr/>
        </p:nvGrpSpPr>
        <p:grpSpPr>
          <a:xfrm>
            <a:off x="2267744" y="1124744"/>
            <a:ext cx="3312368" cy="1368152"/>
            <a:chOff x="3275856" y="836712"/>
            <a:chExt cx="3312368" cy="1368152"/>
          </a:xfrm>
        </p:grpSpPr>
        <p:sp>
          <p:nvSpPr>
            <p:cNvPr id="10" name="正方形/長方形 9"/>
            <p:cNvSpPr/>
            <p:nvPr/>
          </p:nvSpPr>
          <p:spPr>
            <a:xfrm>
              <a:off x="3275856" y="836712"/>
              <a:ext cx="3312368" cy="136815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419872" y="980728"/>
              <a:ext cx="1080120" cy="1015663"/>
            </a:xfrm>
            <a:prstGeom prst="rect">
              <a:avLst/>
            </a:prstGeom>
            <a:solidFill>
              <a:srgbClr val="FFFF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6000" dirty="0" smtClean="0"/>
                <a:t>日</a:t>
              </a:r>
              <a:endParaRPr kumimoji="1" lang="ja-JP" altLang="en-US" sz="6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2000" y="1196752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/>
                <a:t>＋</a:t>
              </a:r>
              <a:endParaRPr kumimoji="1" lang="ja-JP" altLang="en-US" sz="4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64088" y="980728"/>
              <a:ext cx="1080120" cy="1015663"/>
            </a:xfrm>
            <a:prstGeom prst="rect">
              <a:avLst/>
            </a:prstGeom>
            <a:solidFill>
              <a:srgbClr val="FFFF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6000" dirty="0" smtClean="0"/>
                <a:t>青</a:t>
              </a:r>
              <a:endParaRPr kumimoji="1" lang="ja-JP" altLang="en-US" sz="60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520" y="2924944"/>
            <a:ext cx="1080120" cy="1015663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楓</a:t>
            </a:r>
            <a:endParaRPr kumimoji="1" lang="ja-JP" altLang="en-US" sz="6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1640" y="314096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は、</a:t>
            </a:r>
            <a:endParaRPr kumimoji="1" lang="ja-JP" altLang="en-US" sz="4000" dirty="0"/>
          </a:p>
        </p:txBody>
      </p:sp>
      <p:grpSp>
        <p:nvGrpSpPr>
          <p:cNvPr id="3" name="グループ化 13"/>
          <p:cNvGrpSpPr/>
          <p:nvPr/>
        </p:nvGrpSpPr>
        <p:grpSpPr>
          <a:xfrm>
            <a:off x="2267744" y="2780928"/>
            <a:ext cx="3312368" cy="1368152"/>
            <a:chOff x="3275856" y="836712"/>
            <a:chExt cx="3312368" cy="1368152"/>
          </a:xfrm>
        </p:grpSpPr>
        <p:sp>
          <p:nvSpPr>
            <p:cNvPr id="15" name="正方形/長方形 14"/>
            <p:cNvSpPr/>
            <p:nvPr/>
          </p:nvSpPr>
          <p:spPr>
            <a:xfrm>
              <a:off x="3275856" y="836712"/>
              <a:ext cx="3312368" cy="136815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419872" y="980728"/>
              <a:ext cx="1080120" cy="1015663"/>
            </a:xfrm>
            <a:prstGeom prst="rect">
              <a:avLst/>
            </a:prstGeom>
            <a:solidFill>
              <a:srgbClr val="FFFF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6000" dirty="0" smtClean="0"/>
                <a:t>木</a:t>
              </a:r>
              <a:endParaRPr kumimoji="1" lang="ja-JP" altLang="en-US" sz="60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572000" y="1196752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/>
                <a:t>＋</a:t>
              </a:r>
              <a:endParaRPr kumimoji="1" lang="ja-JP" altLang="en-US" sz="4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364088" y="980728"/>
              <a:ext cx="1080120" cy="1015663"/>
            </a:xfrm>
            <a:prstGeom prst="rect">
              <a:avLst/>
            </a:prstGeom>
            <a:solidFill>
              <a:srgbClr val="FFFF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6000" dirty="0" smtClean="0"/>
                <a:t>風</a:t>
              </a:r>
              <a:endParaRPr kumimoji="1" lang="ja-JP" altLang="en-US" sz="6000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652120" y="177281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というパーツ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の組み合わせ</a:t>
            </a:r>
            <a:endParaRPr kumimoji="1" lang="ja-JP" altLang="en-US" sz="4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3429000"/>
            <a:ext cx="288032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mpd="dbl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ユニット</a:t>
            </a:r>
            <a:endParaRPr kumimoji="1" lang="ja-JP" altLang="en-US" sz="4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59632" y="465313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そしてこの</a:t>
            </a:r>
            <a:r>
              <a:rPr kumimoji="1" lang="ja-JP" altLang="en-US" sz="4000" dirty="0" smtClean="0"/>
              <a:t>パーツとなるものが</a:t>
            </a:r>
            <a:endParaRPr kumimoji="1" lang="ja-JP" altLang="en-US" sz="4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75856" y="5517232"/>
            <a:ext cx="2520280" cy="769441"/>
          </a:xfrm>
          <a:prstGeom prst="rect">
            <a:avLst/>
          </a:prstGeom>
          <a:solidFill>
            <a:srgbClr val="FFCCFF"/>
          </a:solidFill>
          <a:ln w="4762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基本漢字</a:t>
            </a:r>
            <a:endParaRPr kumimoji="1" lang="ja-JP" altLang="en-US" sz="4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627784" y="548680"/>
            <a:ext cx="6480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偏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572000" y="548680"/>
            <a:ext cx="6480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旁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7380312" y="3068960"/>
            <a:ext cx="144016" cy="288032"/>
            <a:chOff x="6516216" y="692696"/>
            <a:chExt cx="144016" cy="432048"/>
          </a:xfrm>
        </p:grpSpPr>
        <p:cxnSp>
          <p:nvCxnSpPr>
            <p:cNvPr id="26" name="直線コネクタ 25"/>
            <p:cNvCxnSpPr/>
            <p:nvPr/>
          </p:nvCxnSpPr>
          <p:spPr>
            <a:xfrm>
              <a:off x="6516216" y="692696"/>
              <a:ext cx="0" cy="43204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660232" y="692696"/>
              <a:ext cx="0" cy="432048"/>
            </a:xfrm>
            <a:prstGeom prst="line">
              <a:avLst/>
            </a:prstGeom>
            <a:ln w="5715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683568" y="5733256"/>
            <a:ext cx="8136904" cy="57606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332656"/>
            <a:ext cx="8568952" cy="132343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漢字はパーツのユニット（集合体）で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　　　　　　　　　　　　　</a:t>
            </a:r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構成されている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2564904"/>
            <a:ext cx="8533456" cy="1323439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簡単なユニットから、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複雑な組み合わせのユニットへ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177281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そして漢字の習得・学習は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6056" y="3861048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と進んで行くもの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4653136"/>
            <a:ext cx="936104" cy="1015663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口</a:t>
            </a:r>
            <a:endParaRPr kumimoji="1" lang="ja-JP" altLang="en-US" sz="6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3848" y="4653136"/>
            <a:ext cx="936104" cy="1015663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只</a:t>
            </a:r>
            <a:endParaRPr kumimoji="1" lang="ja-JP" altLang="en-US" sz="6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0032" y="4653136"/>
            <a:ext cx="936104" cy="1015663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員</a:t>
            </a:r>
            <a:endParaRPr kumimoji="1" lang="ja-JP" altLang="en-US" sz="6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16216" y="4653136"/>
            <a:ext cx="1008112" cy="1015663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鷗</a:t>
            </a:r>
            <a:endParaRPr kumimoji="1" lang="ja-JP" altLang="en-US" sz="60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627784" y="5157192"/>
            <a:ext cx="504056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868144" y="5157192"/>
            <a:ext cx="504056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283968" y="5157192"/>
            <a:ext cx="504056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043608" y="5733256"/>
            <a:ext cx="2376264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線のユニット</a:t>
            </a:r>
            <a:endParaRPr kumimoji="1" lang="ja-JP" altLang="en-US" sz="32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419872" y="6021288"/>
            <a:ext cx="1224136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644008" y="5733256"/>
            <a:ext cx="3960440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複数パーツの</a:t>
            </a:r>
            <a:r>
              <a:rPr kumimoji="1" lang="ja-JP" altLang="en-US" sz="3200" dirty="0" smtClean="0"/>
              <a:t>ユニット</a:t>
            </a:r>
            <a:endParaRPr kumimoji="1" lang="ja-JP" altLang="en-US" sz="3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36096" y="2636912"/>
            <a:ext cx="34563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単体から複体へ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まずは・・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980728"/>
            <a:ext cx="8280920" cy="132343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ユニットの基本パーツである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</a:t>
            </a:r>
            <a:r>
              <a:rPr lang="ja-JP" altLang="en-US" sz="4000" dirty="0" smtClean="0">
                <a:solidFill>
                  <a:srgbClr val="C00000"/>
                </a:solidFill>
              </a:rPr>
              <a:t>基本漢字</a:t>
            </a:r>
            <a:r>
              <a:rPr lang="ja-JP" altLang="en-US" sz="4000" dirty="0" smtClean="0"/>
              <a:t>を覚えよう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350100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そして、そのとき大切なのは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41490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漢字の形だけではなく・・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5085184"/>
            <a:ext cx="7776864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その漢字の意味をしっかり学ぶ</a:t>
            </a:r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4328" y="58772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こと</a:t>
            </a:r>
            <a:endParaRPr kumimoji="1" lang="ja-JP" altLang="en-US" sz="3600" dirty="0"/>
          </a:p>
        </p:txBody>
      </p:sp>
      <p:sp>
        <p:nvSpPr>
          <p:cNvPr id="12" name="四角形吹き出し 11"/>
          <p:cNvSpPr/>
          <p:nvPr/>
        </p:nvSpPr>
        <p:spPr>
          <a:xfrm>
            <a:off x="1763688" y="2636912"/>
            <a:ext cx="5256584" cy="576064"/>
          </a:xfrm>
          <a:prstGeom prst="wedgeRectCallout">
            <a:avLst>
              <a:gd name="adj1" fmla="val 55204"/>
              <a:gd name="adj2" fmla="val 2546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「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日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」に「</a:t>
            </a:r>
            <a:r>
              <a:rPr kumimoji="1" lang="ja-JP" altLang="en-US" sz="3200" b="1" dirty="0" smtClean="0">
                <a:solidFill>
                  <a:srgbClr val="C00000"/>
                </a:solidFill>
              </a:rPr>
              <a:t>生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まれる」で「</a:t>
            </a:r>
            <a:r>
              <a:rPr kumimoji="1" lang="ja-JP" altLang="en-US" sz="3200" b="1" dirty="0" smtClean="0">
                <a:solidFill>
                  <a:srgbClr val="002060"/>
                </a:solidFill>
              </a:rPr>
              <a:t>星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」だよ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452320" y="2492896"/>
            <a:ext cx="720080" cy="864766"/>
            <a:chOff x="7596188" y="981075"/>
            <a:chExt cx="1303337" cy="2520950"/>
          </a:xfrm>
        </p:grpSpPr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7740650" y="1125538"/>
              <a:ext cx="1081088" cy="23764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7812088" y="1916113"/>
              <a:ext cx="360362" cy="2905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7885113" y="1989138"/>
              <a:ext cx="71437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596188" y="2492375"/>
              <a:ext cx="215900" cy="2159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7885113" y="3141663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56550" y="981075"/>
              <a:ext cx="942975" cy="1682750"/>
            </a:xfrm>
            <a:custGeom>
              <a:avLst/>
              <a:gdLst>
                <a:gd name="T0" fmla="*/ 28575 w 594"/>
                <a:gd name="T1" fmla="*/ 240393 h 980"/>
                <a:gd name="T2" fmla="*/ 42862 w 594"/>
                <a:gd name="T3" fmla="*/ 449878 h 980"/>
                <a:gd name="T4" fmla="*/ 166687 w 594"/>
                <a:gd name="T5" fmla="*/ 509976 h 980"/>
                <a:gd name="T6" fmla="*/ 195262 w 594"/>
                <a:gd name="T7" fmla="*/ 479069 h 980"/>
                <a:gd name="T8" fmla="*/ 222250 w 594"/>
                <a:gd name="T9" fmla="*/ 525430 h 980"/>
                <a:gd name="T10" fmla="*/ 263525 w 594"/>
                <a:gd name="T11" fmla="*/ 704008 h 980"/>
                <a:gd name="T12" fmla="*/ 304800 w 594"/>
                <a:gd name="T13" fmla="*/ 719462 h 980"/>
                <a:gd name="T14" fmla="*/ 347662 w 594"/>
                <a:gd name="T15" fmla="*/ 704008 h 980"/>
                <a:gd name="T16" fmla="*/ 444500 w 594"/>
                <a:gd name="T17" fmla="*/ 884302 h 980"/>
                <a:gd name="T18" fmla="*/ 485775 w 594"/>
                <a:gd name="T19" fmla="*/ 899756 h 980"/>
                <a:gd name="T20" fmla="*/ 582612 w 594"/>
                <a:gd name="T21" fmla="*/ 973591 h 980"/>
                <a:gd name="T22" fmla="*/ 623887 w 594"/>
                <a:gd name="T23" fmla="*/ 1004499 h 980"/>
                <a:gd name="T24" fmla="*/ 679450 w 594"/>
                <a:gd name="T25" fmla="*/ 1244892 h 980"/>
                <a:gd name="T26" fmla="*/ 749300 w 594"/>
                <a:gd name="T27" fmla="*/ 1258628 h 980"/>
                <a:gd name="T28" fmla="*/ 817563 w 594"/>
                <a:gd name="T29" fmla="*/ 1394279 h 980"/>
                <a:gd name="T30" fmla="*/ 831850 w 594"/>
                <a:gd name="T31" fmla="*/ 1603764 h 980"/>
                <a:gd name="T32" fmla="*/ 928688 w 594"/>
                <a:gd name="T33" fmla="*/ 1543666 h 980"/>
                <a:gd name="T34" fmla="*/ 887413 w 594"/>
                <a:gd name="T35" fmla="*/ 1064597 h 980"/>
                <a:gd name="T36" fmla="*/ 804862 w 594"/>
                <a:gd name="T37" fmla="*/ 719462 h 980"/>
                <a:gd name="T38" fmla="*/ 638175 w 594"/>
                <a:gd name="T39" fmla="*/ 164841 h 980"/>
                <a:gd name="T40" fmla="*/ 609600 w 594"/>
                <a:gd name="T41" fmla="*/ 120196 h 980"/>
                <a:gd name="T42" fmla="*/ 541337 w 594"/>
                <a:gd name="T43" fmla="*/ 44644 h 980"/>
                <a:gd name="T44" fmla="*/ 304800 w 594"/>
                <a:gd name="T45" fmla="*/ 60098 h 980"/>
                <a:gd name="T46" fmla="*/ 292100 w 594"/>
                <a:gd name="T47" fmla="*/ 15454 h 980"/>
                <a:gd name="T48" fmla="*/ 250825 w 594"/>
                <a:gd name="T49" fmla="*/ 0 h 980"/>
                <a:gd name="T50" fmla="*/ 84137 w 594"/>
                <a:gd name="T51" fmla="*/ 15454 h 980"/>
                <a:gd name="T52" fmla="*/ 28575 w 594"/>
                <a:gd name="T53" fmla="*/ 240393 h 9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4"/>
                <a:gd name="T82" fmla="*/ 0 h 980"/>
                <a:gd name="T83" fmla="*/ 594 w 594"/>
                <a:gd name="T84" fmla="*/ 980 h 9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4" h="980">
                  <a:moveTo>
                    <a:pt x="18" y="140"/>
                  </a:moveTo>
                  <a:cubicBezTo>
                    <a:pt x="21" y="181"/>
                    <a:pt x="17" y="222"/>
                    <a:pt x="27" y="262"/>
                  </a:cubicBezTo>
                  <a:cubicBezTo>
                    <a:pt x="34" y="290"/>
                    <a:pt x="105" y="297"/>
                    <a:pt x="105" y="297"/>
                  </a:cubicBezTo>
                  <a:cubicBezTo>
                    <a:pt x="111" y="291"/>
                    <a:pt x="115" y="277"/>
                    <a:pt x="123" y="279"/>
                  </a:cubicBezTo>
                  <a:cubicBezTo>
                    <a:pt x="133" y="282"/>
                    <a:pt x="135" y="296"/>
                    <a:pt x="140" y="306"/>
                  </a:cubicBezTo>
                  <a:cubicBezTo>
                    <a:pt x="153" y="333"/>
                    <a:pt x="149" y="392"/>
                    <a:pt x="166" y="410"/>
                  </a:cubicBezTo>
                  <a:cubicBezTo>
                    <a:pt x="172" y="417"/>
                    <a:pt x="183" y="416"/>
                    <a:pt x="192" y="419"/>
                  </a:cubicBezTo>
                  <a:cubicBezTo>
                    <a:pt x="201" y="416"/>
                    <a:pt x="210" y="410"/>
                    <a:pt x="219" y="410"/>
                  </a:cubicBezTo>
                  <a:cubicBezTo>
                    <a:pt x="288" y="410"/>
                    <a:pt x="246" y="481"/>
                    <a:pt x="280" y="515"/>
                  </a:cubicBezTo>
                  <a:cubicBezTo>
                    <a:pt x="286" y="521"/>
                    <a:pt x="297" y="521"/>
                    <a:pt x="306" y="524"/>
                  </a:cubicBezTo>
                  <a:cubicBezTo>
                    <a:pt x="361" y="505"/>
                    <a:pt x="338" y="532"/>
                    <a:pt x="367" y="567"/>
                  </a:cubicBezTo>
                  <a:cubicBezTo>
                    <a:pt x="374" y="575"/>
                    <a:pt x="384" y="579"/>
                    <a:pt x="393" y="585"/>
                  </a:cubicBezTo>
                  <a:cubicBezTo>
                    <a:pt x="437" y="649"/>
                    <a:pt x="393" y="662"/>
                    <a:pt x="428" y="725"/>
                  </a:cubicBezTo>
                  <a:cubicBezTo>
                    <a:pt x="435" y="738"/>
                    <a:pt x="457" y="730"/>
                    <a:pt x="472" y="733"/>
                  </a:cubicBezTo>
                  <a:cubicBezTo>
                    <a:pt x="489" y="759"/>
                    <a:pt x="498" y="786"/>
                    <a:pt x="515" y="812"/>
                  </a:cubicBezTo>
                  <a:cubicBezTo>
                    <a:pt x="518" y="853"/>
                    <a:pt x="513" y="895"/>
                    <a:pt x="524" y="934"/>
                  </a:cubicBezTo>
                  <a:cubicBezTo>
                    <a:pt x="536" y="980"/>
                    <a:pt x="584" y="901"/>
                    <a:pt x="585" y="899"/>
                  </a:cubicBezTo>
                  <a:cubicBezTo>
                    <a:pt x="579" y="744"/>
                    <a:pt x="594" y="721"/>
                    <a:pt x="559" y="620"/>
                  </a:cubicBezTo>
                  <a:cubicBezTo>
                    <a:pt x="552" y="548"/>
                    <a:pt x="547" y="481"/>
                    <a:pt x="507" y="419"/>
                  </a:cubicBezTo>
                  <a:cubicBezTo>
                    <a:pt x="503" y="316"/>
                    <a:pt x="533" y="141"/>
                    <a:pt x="402" y="96"/>
                  </a:cubicBezTo>
                  <a:cubicBezTo>
                    <a:pt x="396" y="87"/>
                    <a:pt x="391" y="78"/>
                    <a:pt x="384" y="70"/>
                  </a:cubicBezTo>
                  <a:cubicBezTo>
                    <a:pt x="371" y="55"/>
                    <a:pt x="341" y="26"/>
                    <a:pt x="341" y="26"/>
                  </a:cubicBezTo>
                  <a:cubicBezTo>
                    <a:pt x="291" y="29"/>
                    <a:pt x="241" y="40"/>
                    <a:pt x="192" y="35"/>
                  </a:cubicBezTo>
                  <a:cubicBezTo>
                    <a:pt x="183" y="34"/>
                    <a:pt x="190" y="16"/>
                    <a:pt x="184" y="9"/>
                  </a:cubicBezTo>
                  <a:cubicBezTo>
                    <a:pt x="178" y="2"/>
                    <a:pt x="167" y="3"/>
                    <a:pt x="158" y="0"/>
                  </a:cubicBezTo>
                  <a:cubicBezTo>
                    <a:pt x="123" y="3"/>
                    <a:pt x="87" y="2"/>
                    <a:pt x="53" y="9"/>
                  </a:cubicBezTo>
                  <a:cubicBezTo>
                    <a:pt x="0" y="20"/>
                    <a:pt x="14" y="112"/>
                    <a:pt x="18" y="14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7740650" y="1844675"/>
              <a:ext cx="504825" cy="5048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8243888" y="206057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2" name="グループ化 28"/>
          <p:cNvGrpSpPr>
            <a:grpSpLocks/>
          </p:cNvGrpSpPr>
          <p:nvPr/>
        </p:nvGrpSpPr>
        <p:grpSpPr bwMode="auto">
          <a:xfrm rot="158229">
            <a:off x="842486" y="2510081"/>
            <a:ext cx="762285" cy="665288"/>
            <a:chOff x="971600" y="3573016"/>
            <a:chExt cx="1573337" cy="1441698"/>
          </a:xfrm>
        </p:grpSpPr>
        <p:grpSp>
          <p:nvGrpSpPr>
            <p:cNvPr id="23" name="グループ化 58"/>
            <p:cNvGrpSpPr>
              <a:grpSpLocks/>
            </p:cNvGrpSpPr>
            <p:nvPr/>
          </p:nvGrpSpPr>
          <p:grpSpPr bwMode="auto">
            <a:xfrm>
              <a:off x="971600" y="3573016"/>
              <a:ext cx="1573337" cy="1441698"/>
              <a:chOff x="2929016" y="2855832"/>
              <a:chExt cx="1071480" cy="966100"/>
            </a:xfrm>
          </p:grpSpPr>
          <p:grpSp>
            <p:nvGrpSpPr>
              <p:cNvPr id="25" name="グループ化 3"/>
              <p:cNvGrpSpPr>
                <a:grpSpLocks/>
              </p:cNvGrpSpPr>
              <p:nvPr/>
            </p:nvGrpSpPr>
            <p:grpSpPr bwMode="auto">
              <a:xfrm rot="-726639">
                <a:off x="2929016" y="2855832"/>
                <a:ext cx="1039552" cy="966100"/>
                <a:chOff x="1476375" y="3860800"/>
                <a:chExt cx="1320007" cy="1535901"/>
              </a:xfrm>
            </p:grpSpPr>
            <p:sp>
              <p:nvSpPr>
                <p:cNvPr id="27" name="Oval 4"/>
                <p:cNvSpPr>
                  <a:spLocks noChangeArrowheads="1"/>
                </p:cNvSpPr>
                <p:nvPr/>
              </p:nvSpPr>
              <p:spPr bwMode="auto">
                <a:xfrm flipH="1">
                  <a:off x="1685133" y="4028276"/>
                  <a:ext cx="1111249" cy="136842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flipH="1">
                  <a:off x="1476375" y="3860800"/>
                  <a:ext cx="1125538" cy="855663"/>
                </a:xfrm>
                <a:custGeom>
                  <a:avLst/>
                  <a:gdLst>
                    <a:gd name="T0" fmla="*/ 2147483647 w 735"/>
                    <a:gd name="T1" fmla="*/ 2147483647 h 539"/>
                    <a:gd name="T2" fmla="*/ 2147483647 w 735"/>
                    <a:gd name="T3" fmla="*/ 2147483647 h 539"/>
                    <a:gd name="T4" fmla="*/ 2147483647 w 735"/>
                    <a:gd name="T5" fmla="*/ 2147483647 h 539"/>
                    <a:gd name="T6" fmla="*/ 2147483647 w 735"/>
                    <a:gd name="T7" fmla="*/ 2147483647 h 539"/>
                    <a:gd name="T8" fmla="*/ 2147483647 w 735"/>
                    <a:gd name="T9" fmla="*/ 2147483647 h 539"/>
                    <a:gd name="T10" fmla="*/ 2147483647 w 735"/>
                    <a:gd name="T11" fmla="*/ 2147483647 h 539"/>
                    <a:gd name="T12" fmla="*/ 2147483647 w 735"/>
                    <a:gd name="T13" fmla="*/ 2147483647 h 539"/>
                    <a:gd name="T14" fmla="*/ 2147483647 w 735"/>
                    <a:gd name="T15" fmla="*/ 2147483647 h 539"/>
                    <a:gd name="T16" fmla="*/ 2147483647 w 735"/>
                    <a:gd name="T17" fmla="*/ 2147483647 h 539"/>
                    <a:gd name="T18" fmla="*/ 2147483647 w 735"/>
                    <a:gd name="T19" fmla="*/ 2147483647 h 539"/>
                    <a:gd name="T20" fmla="*/ 2147483647 w 735"/>
                    <a:gd name="T21" fmla="*/ 2147483647 h 539"/>
                    <a:gd name="T22" fmla="*/ 2147483647 w 735"/>
                    <a:gd name="T23" fmla="*/ 2147483647 h 539"/>
                    <a:gd name="T24" fmla="*/ 2147483647 w 735"/>
                    <a:gd name="T25" fmla="*/ 2147483647 h 539"/>
                    <a:gd name="T26" fmla="*/ 2147483647 w 735"/>
                    <a:gd name="T27" fmla="*/ 2147483647 h 539"/>
                    <a:gd name="T28" fmla="*/ 2147483647 w 735"/>
                    <a:gd name="T29" fmla="*/ 2147483647 h 539"/>
                    <a:gd name="T30" fmla="*/ 2147483647 w 735"/>
                    <a:gd name="T31" fmla="*/ 2147483647 h 539"/>
                    <a:gd name="T32" fmla="*/ 2147483647 w 735"/>
                    <a:gd name="T33" fmla="*/ 2147483647 h 539"/>
                    <a:gd name="T34" fmla="*/ 2147483647 w 735"/>
                    <a:gd name="T35" fmla="*/ 2147483647 h 539"/>
                    <a:gd name="T36" fmla="*/ 2147483647 w 735"/>
                    <a:gd name="T37" fmla="*/ 2147483647 h 539"/>
                    <a:gd name="T38" fmla="*/ 2147483647 w 735"/>
                    <a:gd name="T39" fmla="*/ 2147483647 h 539"/>
                    <a:gd name="T40" fmla="*/ 2147483647 w 735"/>
                    <a:gd name="T41" fmla="*/ 2147483647 h 539"/>
                    <a:gd name="T42" fmla="*/ 2147483647 w 735"/>
                    <a:gd name="T43" fmla="*/ 2147483647 h 539"/>
                    <a:gd name="T44" fmla="*/ 2147483647 w 735"/>
                    <a:gd name="T45" fmla="*/ 2147483647 h 539"/>
                    <a:gd name="T46" fmla="*/ 2147483647 w 735"/>
                    <a:gd name="T47" fmla="*/ 2147483647 h 539"/>
                    <a:gd name="T48" fmla="*/ 0 w 735"/>
                    <a:gd name="T49" fmla="*/ 2147483647 h 539"/>
                    <a:gd name="T50" fmla="*/ 2147483647 w 735"/>
                    <a:gd name="T51" fmla="*/ 2147483647 h 5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35"/>
                    <a:gd name="T79" fmla="*/ 0 h 539"/>
                    <a:gd name="T80" fmla="*/ 735 w 735"/>
                    <a:gd name="T81" fmla="*/ 539 h 5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35" h="539">
                      <a:moveTo>
                        <a:pt x="64" y="163"/>
                      </a:moveTo>
                      <a:cubicBezTo>
                        <a:pt x="73" y="200"/>
                        <a:pt x="80" y="214"/>
                        <a:pt x="112" y="235"/>
                      </a:cubicBezTo>
                      <a:cubicBezTo>
                        <a:pt x="128" y="283"/>
                        <a:pt x="108" y="248"/>
                        <a:pt x="184" y="267"/>
                      </a:cubicBezTo>
                      <a:cubicBezTo>
                        <a:pt x="204" y="272"/>
                        <a:pt x="221" y="285"/>
                        <a:pt x="240" y="291"/>
                      </a:cubicBezTo>
                      <a:cubicBezTo>
                        <a:pt x="243" y="283"/>
                        <a:pt x="240" y="267"/>
                        <a:pt x="248" y="267"/>
                      </a:cubicBezTo>
                      <a:cubicBezTo>
                        <a:pt x="256" y="267"/>
                        <a:pt x="252" y="283"/>
                        <a:pt x="256" y="291"/>
                      </a:cubicBezTo>
                      <a:cubicBezTo>
                        <a:pt x="263" y="304"/>
                        <a:pt x="284" y="332"/>
                        <a:pt x="296" y="339"/>
                      </a:cubicBezTo>
                      <a:cubicBezTo>
                        <a:pt x="311" y="347"/>
                        <a:pt x="344" y="355"/>
                        <a:pt x="344" y="355"/>
                      </a:cubicBezTo>
                      <a:cubicBezTo>
                        <a:pt x="386" y="341"/>
                        <a:pt x="376" y="321"/>
                        <a:pt x="416" y="347"/>
                      </a:cubicBezTo>
                      <a:cubicBezTo>
                        <a:pt x="438" y="380"/>
                        <a:pt x="488" y="443"/>
                        <a:pt x="488" y="443"/>
                      </a:cubicBezTo>
                      <a:cubicBezTo>
                        <a:pt x="498" y="474"/>
                        <a:pt x="504" y="488"/>
                        <a:pt x="536" y="499"/>
                      </a:cubicBezTo>
                      <a:cubicBezTo>
                        <a:pt x="544" y="494"/>
                        <a:pt x="550" y="483"/>
                        <a:pt x="560" y="483"/>
                      </a:cubicBezTo>
                      <a:cubicBezTo>
                        <a:pt x="570" y="483"/>
                        <a:pt x="575" y="495"/>
                        <a:pt x="584" y="499"/>
                      </a:cubicBezTo>
                      <a:cubicBezTo>
                        <a:pt x="619" y="514"/>
                        <a:pt x="655" y="517"/>
                        <a:pt x="688" y="539"/>
                      </a:cubicBezTo>
                      <a:cubicBezTo>
                        <a:pt x="678" y="227"/>
                        <a:pt x="735" y="320"/>
                        <a:pt x="584" y="219"/>
                      </a:cubicBezTo>
                      <a:cubicBezTo>
                        <a:pt x="574" y="204"/>
                        <a:pt x="570" y="186"/>
                        <a:pt x="560" y="171"/>
                      </a:cubicBezTo>
                      <a:cubicBezTo>
                        <a:pt x="554" y="162"/>
                        <a:pt x="543" y="156"/>
                        <a:pt x="536" y="147"/>
                      </a:cubicBezTo>
                      <a:cubicBezTo>
                        <a:pt x="529" y="137"/>
                        <a:pt x="525" y="126"/>
                        <a:pt x="520" y="115"/>
                      </a:cubicBezTo>
                      <a:cubicBezTo>
                        <a:pt x="454" y="137"/>
                        <a:pt x="466" y="63"/>
                        <a:pt x="416" y="51"/>
                      </a:cubicBezTo>
                      <a:cubicBezTo>
                        <a:pt x="382" y="43"/>
                        <a:pt x="347" y="46"/>
                        <a:pt x="312" y="43"/>
                      </a:cubicBezTo>
                      <a:cubicBezTo>
                        <a:pt x="304" y="35"/>
                        <a:pt x="298" y="24"/>
                        <a:pt x="288" y="19"/>
                      </a:cubicBezTo>
                      <a:cubicBezTo>
                        <a:pt x="273" y="11"/>
                        <a:pt x="240" y="3"/>
                        <a:pt x="240" y="3"/>
                      </a:cubicBezTo>
                      <a:cubicBezTo>
                        <a:pt x="163" y="18"/>
                        <a:pt x="231" y="0"/>
                        <a:pt x="176" y="27"/>
                      </a:cubicBezTo>
                      <a:cubicBezTo>
                        <a:pt x="143" y="43"/>
                        <a:pt x="99" y="46"/>
                        <a:pt x="64" y="51"/>
                      </a:cubicBezTo>
                      <a:cubicBezTo>
                        <a:pt x="34" y="61"/>
                        <a:pt x="27" y="81"/>
                        <a:pt x="0" y="99"/>
                      </a:cubicBezTo>
                      <a:cubicBezTo>
                        <a:pt x="10" y="149"/>
                        <a:pt x="16" y="151"/>
                        <a:pt x="64" y="163"/>
                      </a:cubicBez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 flipH="1">
                  <a:off x="2339975" y="4221163"/>
                  <a:ext cx="227013" cy="287337"/>
                </a:xfrm>
                <a:custGeom>
                  <a:avLst/>
                  <a:gdLst>
                    <a:gd name="T0" fmla="*/ 0 w 148"/>
                    <a:gd name="T1" fmla="*/ 2147483647 h 103"/>
                    <a:gd name="T2" fmla="*/ 2147483647 w 148"/>
                    <a:gd name="T3" fmla="*/ 2147483647 h 103"/>
                    <a:gd name="T4" fmla="*/ 2147483647 w 148"/>
                    <a:gd name="T5" fmla="*/ 2147483647 h 103"/>
                    <a:gd name="T6" fmla="*/ 0 60000 65536"/>
                    <a:gd name="T7" fmla="*/ 0 60000 65536"/>
                    <a:gd name="T8" fmla="*/ 0 60000 65536"/>
                    <a:gd name="T9" fmla="*/ 0 w 148"/>
                    <a:gd name="T10" fmla="*/ 0 h 103"/>
                    <a:gd name="T11" fmla="*/ 148 w 148"/>
                    <a:gd name="T12" fmla="*/ 103 h 1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" h="103">
                      <a:moveTo>
                        <a:pt x="0" y="12"/>
                      </a:moveTo>
                      <a:cubicBezTo>
                        <a:pt x="37" y="6"/>
                        <a:pt x="75" y="0"/>
                        <a:pt x="100" y="15"/>
                      </a:cubicBezTo>
                      <a:cubicBezTo>
                        <a:pt x="125" y="30"/>
                        <a:pt x="142" y="88"/>
                        <a:pt x="148" y="103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Oval 8"/>
                <p:cNvSpPr>
                  <a:spLocks noChangeArrowheads="1"/>
                </p:cNvSpPr>
                <p:nvPr/>
              </p:nvSpPr>
              <p:spPr bwMode="auto">
                <a:xfrm>
                  <a:off x="2484438" y="4437063"/>
                  <a:ext cx="142875" cy="3603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1" name="Oval 9"/>
                <p:cNvSpPr>
                  <a:spLocks noChangeArrowheads="1"/>
                </p:cNvSpPr>
                <p:nvPr/>
              </p:nvSpPr>
              <p:spPr bwMode="auto">
                <a:xfrm>
                  <a:off x="2555875" y="4508500"/>
                  <a:ext cx="71438" cy="2159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6" name="円/楕円 4"/>
              <p:cNvSpPr/>
              <p:nvPr/>
            </p:nvSpPr>
            <p:spPr>
              <a:xfrm>
                <a:off x="3927951" y="3213404"/>
                <a:ext cx="72046" cy="71219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4" name="フリーフォーム 23"/>
            <p:cNvSpPr/>
            <p:nvPr/>
          </p:nvSpPr>
          <p:spPr>
            <a:xfrm>
              <a:off x="2051819" y="4581661"/>
              <a:ext cx="351131" cy="97037"/>
            </a:xfrm>
            <a:custGeom>
              <a:avLst/>
              <a:gdLst>
                <a:gd name="connsiteX0" fmla="*/ 70568 w 349968"/>
                <a:gd name="connsiteY0" fmla="*/ 76200 h 98640"/>
                <a:gd name="connsiteX1" fmla="*/ 159468 w 349968"/>
                <a:gd name="connsiteY1" fmla="*/ 50800 h 98640"/>
                <a:gd name="connsiteX2" fmla="*/ 235668 w 349968"/>
                <a:gd name="connsiteY2" fmla="*/ 25400 h 98640"/>
                <a:gd name="connsiteX3" fmla="*/ 273768 w 349968"/>
                <a:gd name="connsiteY3" fmla="*/ 12700 h 98640"/>
                <a:gd name="connsiteX4" fmla="*/ 311868 w 349968"/>
                <a:gd name="connsiteY4" fmla="*/ 0 h 98640"/>
                <a:gd name="connsiteX5" fmla="*/ 349968 w 349968"/>
                <a:gd name="connsiteY5" fmla="*/ 0 h 9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968" h="98640">
                  <a:moveTo>
                    <a:pt x="70568" y="76200"/>
                  </a:moveTo>
                  <a:cubicBezTo>
                    <a:pt x="198611" y="33519"/>
                    <a:pt x="0" y="98640"/>
                    <a:pt x="159468" y="50800"/>
                  </a:cubicBezTo>
                  <a:cubicBezTo>
                    <a:pt x="185113" y="43107"/>
                    <a:pt x="210268" y="33867"/>
                    <a:pt x="235668" y="25400"/>
                  </a:cubicBezTo>
                  <a:lnTo>
                    <a:pt x="273768" y="12700"/>
                  </a:lnTo>
                  <a:cubicBezTo>
                    <a:pt x="286468" y="8467"/>
                    <a:pt x="298481" y="0"/>
                    <a:pt x="311868" y="0"/>
                  </a:cubicBezTo>
                  <a:lnTo>
                    <a:pt x="349968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1" grpId="0"/>
      <p:bldP spid="1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1268760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たとえば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9712" y="1124744"/>
            <a:ext cx="792088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鱚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1268760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という字が書いてあったとき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0608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偏の「</a:t>
            </a:r>
            <a:r>
              <a:rPr lang="ja-JP" altLang="en-US" sz="3600" dirty="0" smtClean="0">
                <a:solidFill>
                  <a:srgbClr val="C00000"/>
                </a:solidFill>
              </a:rPr>
              <a:t>魚</a:t>
            </a:r>
            <a:r>
              <a:rPr lang="ja-JP" altLang="en-US" sz="3600" dirty="0" smtClean="0"/>
              <a:t>」の意味がわかれば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26369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何かの</a:t>
            </a:r>
            <a:r>
              <a:rPr lang="ja-JP" altLang="en-US" sz="3600" dirty="0" smtClean="0">
                <a:solidFill>
                  <a:srgbClr val="C00000"/>
                </a:solidFill>
              </a:rPr>
              <a:t>魚ではないか</a:t>
            </a:r>
            <a:r>
              <a:rPr lang="ja-JP" altLang="en-US" sz="3600" dirty="0" smtClean="0"/>
              <a:t>と推測できる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35010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また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3356993"/>
            <a:ext cx="1368152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進行</a:t>
            </a:r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35010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という語（字）があったとき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4221088"/>
            <a:ext cx="2376264" cy="707886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進＝進む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5856" y="4221088"/>
            <a:ext cx="2232248" cy="707886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行＝行く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9632" y="5229200"/>
            <a:ext cx="6902117" cy="1200329"/>
          </a:xfrm>
          <a:prstGeom prst="rect">
            <a:avLst/>
          </a:prstGeom>
          <a:solidFill>
            <a:srgbClr val="FFCCFF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漢字１文字の意味がわかれば</a:t>
            </a:r>
            <a:endParaRPr lang="en-US" altLang="ja-JP" sz="3600" dirty="0" smtClean="0"/>
          </a:p>
          <a:p>
            <a:r>
              <a:rPr lang="ja-JP" altLang="en-US" sz="3600" dirty="0" smtClean="0"/>
              <a:t>　　その</a:t>
            </a:r>
            <a:r>
              <a:rPr kumimoji="1" lang="ja-JP" altLang="en-US" sz="3600" dirty="0" smtClean="0"/>
              <a:t>意味を何となく推測できる</a:t>
            </a:r>
            <a:endParaRPr kumimoji="1" lang="ja-JP" altLang="en-US" sz="3600" dirty="0"/>
          </a:p>
        </p:txBody>
      </p:sp>
      <p:grpSp>
        <p:nvGrpSpPr>
          <p:cNvPr id="2" name="グループ化 44"/>
          <p:cNvGrpSpPr>
            <a:grpSpLocks/>
          </p:cNvGrpSpPr>
          <p:nvPr/>
        </p:nvGrpSpPr>
        <p:grpSpPr bwMode="auto">
          <a:xfrm>
            <a:off x="8100392" y="4293096"/>
            <a:ext cx="648072" cy="576064"/>
            <a:chOff x="2843808" y="6093296"/>
            <a:chExt cx="999728" cy="764704"/>
          </a:xfrm>
        </p:grpSpPr>
        <p:grpSp>
          <p:nvGrpSpPr>
            <p:cNvPr id="3" name="グループ化 43"/>
            <p:cNvGrpSpPr>
              <a:grpSpLocks/>
            </p:cNvGrpSpPr>
            <p:nvPr/>
          </p:nvGrpSpPr>
          <p:grpSpPr bwMode="auto">
            <a:xfrm>
              <a:off x="2843808" y="6093296"/>
              <a:ext cx="999728" cy="764704"/>
              <a:chOff x="4076328" y="6012944"/>
              <a:chExt cx="999728" cy="764704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4076328" y="6012944"/>
                <a:ext cx="999728" cy="764704"/>
              </a:xfrm>
              <a:prstGeom prst="ellipse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4284208" y="6093856"/>
                <a:ext cx="215814" cy="215767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4355617" y="6093856"/>
                <a:ext cx="63475" cy="134855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5" name="グループ化 13"/>
              <p:cNvGrpSpPr>
                <a:grpSpLocks/>
              </p:cNvGrpSpPr>
              <p:nvPr/>
            </p:nvGrpSpPr>
            <p:grpSpPr bwMode="auto">
              <a:xfrm>
                <a:off x="4644008" y="6093296"/>
                <a:ext cx="216024" cy="216024"/>
                <a:chOff x="4436368" y="6245696"/>
                <a:chExt cx="216024" cy="216024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4436788" y="6246257"/>
                  <a:ext cx="215814" cy="21576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4508197" y="6246257"/>
                  <a:ext cx="63475" cy="134855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22" name="直線コネクタ 21"/>
              <p:cNvCxnSpPr/>
              <p:nvPr/>
            </p:nvCxnSpPr>
            <p:spPr>
              <a:xfrm>
                <a:off x="4355617" y="6525390"/>
                <a:ext cx="43162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円/楕円 16"/>
            <p:cNvSpPr/>
            <p:nvPr/>
          </p:nvSpPr>
          <p:spPr>
            <a:xfrm>
              <a:off x="3275437" y="6382043"/>
              <a:ext cx="72996" cy="7139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187624" y="260648"/>
            <a:ext cx="6696744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漢字１文字の意味がわかる</a:t>
            </a:r>
            <a:endParaRPr kumimoji="1" lang="ja-JP" altLang="en-US" sz="4000" dirty="0"/>
          </a:p>
        </p:txBody>
      </p:sp>
      <p:sp>
        <p:nvSpPr>
          <p:cNvPr id="28" name="正方形/長方形 27"/>
          <p:cNvSpPr/>
          <p:nvPr/>
        </p:nvSpPr>
        <p:spPr>
          <a:xfrm>
            <a:off x="179512" y="1082040"/>
            <a:ext cx="8784976" cy="220294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79512" y="3284984"/>
            <a:ext cx="8784976" cy="18002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580112" y="4293096"/>
            <a:ext cx="24482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</a:rPr>
              <a:t>進んで行く、か・・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28" grpId="0" animBg="1"/>
      <p:bldP spid="29" grpId="0" animBg="1"/>
      <p:bldP spid="2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046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漢字を学ぶとき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12474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単語として丸暗記するのではなく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132856"/>
            <a:ext cx="846043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ひとつひとつの漢字の意味を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　　しっかり覚えよう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7890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とくに漢字の</a:t>
            </a:r>
            <a:r>
              <a:rPr lang="ja-JP" altLang="en-US" sz="3600" dirty="0" smtClean="0">
                <a:solidFill>
                  <a:srgbClr val="C00000"/>
                </a:solidFill>
              </a:rPr>
              <a:t>中心的な意味（コア）</a:t>
            </a:r>
            <a:r>
              <a:rPr lang="ja-JP" altLang="en-US" sz="3600" dirty="0" smtClean="0"/>
              <a:t>が重要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51720" y="4653136"/>
            <a:ext cx="720080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生</a:t>
            </a:r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31840" y="4725144"/>
            <a:ext cx="3528392" cy="646331"/>
          </a:xfrm>
          <a:prstGeom prst="rect">
            <a:avLst/>
          </a:prstGeom>
          <a:solidFill>
            <a:srgbClr val="CCFF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生まれる・生きる</a:t>
            </a:r>
            <a:endParaRPr kumimoji="1" lang="ja-JP" altLang="en-US" sz="3600" dirty="0"/>
          </a:p>
        </p:txBody>
      </p:sp>
      <p:grpSp>
        <p:nvGrpSpPr>
          <p:cNvPr id="9" name="グループ化 22"/>
          <p:cNvGrpSpPr/>
          <p:nvPr/>
        </p:nvGrpSpPr>
        <p:grpSpPr>
          <a:xfrm>
            <a:off x="6660232" y="4581128"/>
            <a:ext cx="720080" cy="648072"/>
            <a:chOff x="5364088" y="3967542"/>
            <a:chExt cx="810387" cy="541578"/>
          </a:xfrm>
        </p:grpSpPr>
        <p:sp>
          <p:nvSpPr>
            <p:cNvPr id="12" name="フリーフォーム 11"/>
            <p:cNvSpPr/>
            <p:nvPr/>
          </p:nvSpPr>
          <p:spPr>
            <a:xfrm>
              <a:off x="5364088" y="4005064"/>
              <a:ext cx="439099" cy="172437"/>
            </a:xfrm>
            <a:custGeom>
              <a:avLst/>
              <a:gdLst>
                <a:gd name="connsiteX0" fmla="*/ 40821 w 439099"/>
                <a:gd name="connsiteY0" fmla="*/ 4868 h 172437"/>
                <a:gd name="connsiteX1" fmla="*/ 318407 w 439099"/>
                <a:gd name="connsiteY1" fmla="*/ 21197 h 172437"/>
                <a:gd name="connsiteX2" fmla="*/ 416378 w 439099"/>
                <a:gd name="connsiteY2" fmla="*/ 86511 h 172437"/>
                <a:gd name="connsiteX3" fmla="*/ 432707 w 439099"/>
                <a:gd name="connsiteY3" fmla="*/ 135497 h 172437"/>
                <a:gd name="connsiteX4" fmla="*/ 383721 w 439099"/>
                <a:gd name="connsiteY4" fmla="*/ 168154 h 172437"/>
                <a:gd name="connsiteX5" fmla="*/ 204107 w 439099"/>
                <a:gd name="connsiteY5" fmla="*/ 151826 h 172437"/>
                <a:gd name="connsiteX6" fmla="*/ 171450 w 439099"/>
                <a:gd name="connsiteY6" fmla="*/ 119168 h 172437"/>
                <a:gd name="connsiteX7" fmla="*/ 122464 w 439099"/>
                <a:gd name="connsiteY7" fmla="*/ 102840 h 172437"/>
                <a:gd name="connsiteX8" fmla="*/ 73478 w 439099"/>
                <a:gd name="connsiteY8" fmla="*/ 4868 h 172437"/>
                <a:gd name="connsiteX9" fmla="*/ 40821 w 439099"/>
                <a:gd name="connsiteY9" fmla="*/ 4868 h 1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099" h="172437">
                  <a:moveTo>
                    <a:pt x="40821" y="4868"/>
                  </a:moveTo>
                  <a:cubicBezTo>
                    <a:pt x="81642" y="7589"/>
                    <a:pt x="227834" y="1507"/>
                    <a:pt x="318407" y="21197"/>
                  </a:cubicBezTo>
                  <a:cubicBezTo>
                    <a:pt x="356760" y="29535"/>
                    <a:pt x="416378" y="86511"/>
                    <a:pt x="416378" y="86511"/>
                  </a:cubicBezTo>
                  <a:cubicBezTo>
                    <a:pt x="421821" y="102840"/>
                    <a:pt x="439099" y="119516"/>
                    <a:pt x="432707" y="135497"/>
                  </a:cubicBezTo>
                  <a:cubicBezTo>
                    <a:pt x="425419" y="153718"/>
                    <a:pt x="403296" y="166756"/>
                    <a:pt x="383721" y="168154"/>
                  </a:cubicBezTo>
                  <a:cubicBezTo>
                    <a:pt x="323756" y="172437"/>
                    <a:pt x="263978" y="157269"/>
                    <a:pt x="204107" y="151826"/>
                  </a:cubicBezTo>
                  <a:cubicBezTo>
                    <a:pt x="193221" y="140940"/>
                    <a:pt x="184651" y="127089"/>
                    <a:pt x="171450" y="119168"/>
                  </a:cubicBezTo>
                  <a:cubicBezTo>
                    <a:pt x="156691" y="110313"/>
                    <a:pt x="134635" y="115011"/>
                    <a:pt x="122464" y="102840"/>
                  </a:cubicBezTo>
                  <a:cubicBezTo>
                    <a:pt x="83825" y="64202"/>
                    <a:pt x="134043" y="35150"/>
                    <a:pt x="73478" y="4868"/>
                  </a:cubicBezTo>
                  <a:cubicBezTo>
                    <a:pt x="63741" y="0"/>
                    <a:pt x="0" y="2147"/>
                    <a:pt x="40821" y="48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 rot="8799155">
              <a:off x="5735376" y="3967542"/>
              <a:ext cx="439099" cy="172437"/>
            </a:xfrm>
            <a:custGeom>
              <a:avLst/>
              <a:gdLst>
                <a:gd name="connsiteX0" fmla="*/ 40821 w 439099"/>
                <a:gd name="connsiteY0" fmla="*/ 4868 h 172437"/>
                <a:gd name="connsiteX1" fmla="*/ 318407 w 439099"/>
                <a:gd name="connsiteY1" fmla="*/ 21197 h 172437"/>
                <a:gd name="connsiteX2" fmla="*/ 416378 w 439099"/>
                <a:gd name="connsiteY2" fmla="*/ 86511 h 172437"/>
                <a:gd name="connsiteX3" fmla="*/ 432707 w 439099"/>
                <a:gd name="connsiteY3" fmla="*/ 135497 h 172437"/>
                <a:gd name="connsiteX4" fmla="*/ 383721 w 439099"/>
                <a:gd name="connsiteY4" fmla="*/ 168154 h 172437"/>
                <a:gd name="connsiteX5" fmla="*/ 204107 w 439099"/>
                <a:gd name="connsiteY5" fmla="*/ 151826 h 172437"/>
                <a:gd name="connsiteX6" fmla="*/ 171450 w 439099"/>
                <a:gd name="connsiteY6" fmla="*/ 119168 h 172437"/>
                <a:gd name="connsiteX7" fmla="*/ 122464 w 439099"/>
                <a:gd name="connsiteY7" fmla="*/ 102840 h 172437"/>
                <a:gd name="connsiteX8" fmla="*/ 73478 w 439099"/>
                <a:gd name="connsiteY8" fmla="*/ 4868 h 172437"/>
                <a:gd name="connsiteX9" fmla="*/ 40821 w 439099"/>
                <a:gd name="connsiteY9" fmla="*/ 4868 h 1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099" h="172437">
                  <a:moveTo>
                    <a:pt x="40821" y="4868"/>
                  </a:moveTo>
                  <a:cubicBezTo>
                    <a:pt x="81642" y="7589"/>
                    <a:pt x="227834" y="1507"/>
                    <a:pt x="318407" y="21197"/>
                  </a:cubicBezTo>
                  <a:cubicBezTo>
                    <a:pt x="356760" y="29535"/>
                    <a:pt x="416378" y="86511"/>
                    <a:pt x="416378" y="86511"/>
                  </a:cubicBezTo>
                  <a:cubicBezTo>
                    <a:pt x="421821" y="102840"/>
                    <a:pt x="439099" y="119516"/>
                    <a:pt x="432707" y="135497"/>
                  </a:cubicBezTo>
                  <a:cubicBezTo>
                    <a:pt x="425419" y="153718"/>
                    <a:pt x="403296" y="166756"/>
                    <a:pt x="383721" y="168154"/>
                  </a:cubicBezTo>
                  <a:cubicBezTo>
                    <a:pt x="323756" y="172437"/>
                    <a:pt x="263978" y="157269"/>
                    <a:pt x="204107" y="151826"/>
                  </a:cubicBezTo>
                  <a:cubicBezTo>
                    <a:pt x="193221" y="140940"/>
                    <a:pt x="184651" y="127089"/>
                    <a:pt x="171450" y="119168"/>
                  </a:cubicBezTo>
                  <a:cubicBezTo>
                    <a:pt x="156691" y="110313"/>
                    <a:pt x="134635" y="115011"/>
                    <a:pt x="122464" y="102840"/>
                  </a:cubicBezTo>
                  <a:cubicBezTo>
                    <a:pt x="83825" y="64202"/>
                    <a:pt x="134043" y="35150"/>
                    <a:pt x="73478" y="4868"/>
                  </a:cubicBezTo>
                  <a:cubicBezTo>
                    <a:pt x="63741" y="0"/>
                    <a:pt x="0" y="2147"/>
                    <a:pt x="40821" y="48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>
              <a:stCxn id="13" idx="2"/>
            </p:cNvCxnSpPr>
            <p:nvPr/>
          </p:nvCxnSpPr>
          <p:spPr>
            <a:xfrm>
              <a:off x="5790343" y="4161716"/>
              <a:ext cx="5793" cy="3474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31640" y="3645024"/>
            <a:ext cx="237626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食字をした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80728"/>
            <a:ext cx="877056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　</a:t>
            </a:r>
            <a:r>
              <a:rPr lang="ja-JP" altLang="en-US" sz="4000" dirty="0" smtClean="0"/>
              <a:t>漢字の持つ意味を</a:t>
            </a:r>
            <a:endParaRPr lang="en-US" altLang="ja-JP" sz="4000" dirty="0" smtClean="0"/>
          </a:p>
          <a:p>
            <a:r>
              <a:rPr lang="ja-JP" altLang="en-US" sz="4000" dirty="0" smtClean="0"/>
              <a:t>　　考える習慣をつけよう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242088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ことばのテーブルで、子どもが書いたものを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読んでいると、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当て字</a:t>
            </a:r>
            <a:r>
              <a:rPr kumimoji="1" lang="ja-JP" altLang="en-US" sz="3600" dirty="0" smtClean="0"/>
              <a:t>に出会うことが多い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60648"/>
            <a:ext cx="245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それから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3645024"/>
            <a:ext cx="20882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授業三観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3645024"/>
            <a:ext cx="122413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同燎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2480" y="4437112"/>
            <a:ext cx="8568952" cy="1077218"/>
          </a:xfrm>
          <a:prstGeom prst="rect">
            <a:avLst/>
          </a:prstGeom>
          <a:solidFill>
            <a:srgbClr val="CC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自分の書いた字を見て、この漢字だとすると、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どんな意味になるんだろう、と考えてほしい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6136" y="1196752"/>
            <a:ext cx="3177168" cy="95410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なんでこの漢字を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使ってるん</a:t>
            </a:r>
            <a:r>
              <a:rPr kumimoji="1" lang="ja-JP" altLang="en-US" sz="2800" dirty="0" smtClean="0"/>
              <a:t>だろう？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5517232"/>
            <a:ext cx="8796848" cy="1077218"/>
          </a:xfrm>
          <a:prstGeom prst="rect">
            <a:avLst/>
          </a:prstGeom>
          <a:solidFill>
            <a:srgbClr val="EAEAE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当て字をする子どもの多くは、漢字の意味を知らないわけではなく、そこに意味を見ようとしていない</a:t>
            </a:r>
            <a:endParaRPr kumimoji="1" lang="ja-JP" altLang="en-US" sz="32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6228184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 animBg="1"/>
      <p:bldP spid="13" grpId="0" animBg="1"/>
      <p:bldP spid="14" grpId="0" animBg="1"/>
      <p:bldP spid="1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14127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たとえば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1268760"/>
            <a:ext cx="864096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+mj-ea"/>
                <a:ea typeface="+mj-ea"/>
              </a:rPr>
              <a:t>張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14127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という字があったとき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2204864"/>
            <a:ext cx="7344816" cy="646331"/>
          </a:xfrm>
          <a:prstGeom prst="rect">
            <a:avLst/>
          </a:prstGeom>
          <a:solidFill>
            <a:srgbClr val="CCFF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つくりの「長」の音（おん）がわかれば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285293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</a:t>
            </a:r>
            <a:r>
              <a:rPr lang="ja-JP" altLang="en-US" sz="3600" dirty="0" smtClean="0">
                <a:solidFill>
                  <a:srgbClr val="C00000"/>
                </a:solidFill>
              </a:rPr>
              <a:t>ちょう</a:t>
            </a:r>
            <a:r>
              <a:rPr lang="ja-JP" altLang="en-US" sz="3600" dirty="0" smtClean="0"/>
              <a:t>」と読めるのではと推測できる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869160"/>
            <a:ext cx="8820472" cy="1261884"/>
          </a:xfrm>
          <a:prstGeom prst="rect">
            <a:avLst/>
          </a:prstGeom>
          <a:solidFill>
            <a:srgbClr val="FFCCFF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</a:t>
            </a:r>
            <a:r>
              <a:rPr lang="ja-JP" altLang="en-US" sz="3600" dirty="0" smtClean="0"/>
              <a:t>基本漢字を音読みできることが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難しい漢字の読みを促す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9672" y="332656"/>
            <a:ext cx="6264696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漢字の音（おん）がわかる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3717032"/>
            <a:ext cx="74168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つくりにあたる単体漢字は、</a:t>
            </a:r>
            <a:r>
              <a:rPr kumimoji="1" lang="ja-JP" altLang="en-US" sz="3600" b="1" dirty="0" smtClean="0">
                <a:solidFill>
                  <a:srgbClr val="C00000"/>
                </a:solidFill>
              </a:rPr>
              <a:t>基本漢字</a:t>
            </a:r>
            <a:endParaRPr kumimoji="1"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左大かっこ 11"/>
          <p:cNvSpPr/>
          <p:nvPr/>
        </p:nvSpPr>
        <p:spPr>
          <a:xfrm>
            <a:off x="395536" y="2492896"/>
            <a:ext cx="360040" cy="1584176"/>
          </a:xfrm>
          <a:prstGeom prst="leftBracket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14" grpId="0" animBg="1"/>
      <p:bldP spid="11" grpId="0" animBg="1"/>
      <p:bldP spid="1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1988840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形から表すものを推測できる漢字は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　　　　　　　　　　　　　　　ほとんどない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35696" y="5229200"/>
            <a:ext cx="518457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漢字は意味と音の記号</a:t>
            </a:r>
            <a:endParaRPr kumimoji="1" lang="ja-JP" alt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172819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23528" y="1844824"/>
            <a:ext cx="8568952" cy="2448272"/>
          </a:xfrm>
          <a:prstGeom prst="rect">
            <a:avLst/>
          </a:prstGeom>
          <a:noFill/>
          <a:ln w="31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漢字は、物の形から生まれた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象形文字とイメージされやすいが</a:t>
            </a:r>
            <a:endParaRPr kumimoji="1" lang="ja-JP" altLang="en-US" sz="3600" dirty="0"/>
          </a:p>
        </p:txBody>
      </p:sp>
      <p:sp>
        <p:nvSpPr>
          <p:cNvPr id="11" name="下矢印 10"/>
          <p:cNvSpPr/>
          <p:nvPr/>
        </p:nvSpPr>
        <p:spPr>
          <a:xfrm>
            <a:off x="3779912" y="4437112"/>
            <a:ext cx="1368152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9" grpId="0" animBg="1"/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39952" y="40466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とは</a:t>
            </a:r>
            <a:r>
              <a:rPr kumimoji="1" lang="ja-JP" altLang="en-US" sz="4000" b="1" dirty="0" smtClean="0">
                <a:solidFill>
                  <a:srgbClr val="002060"/>
                </a:solidFill>
              </a:rPr>
              <a:t>≓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404664"/>
            <a:ext cx="2808312" cy="707886"/>
          </a:xfrm>
          <a:prstGeom prst="rect">
            <a:avLst/>
          </a:prstGeom>
          <a:solidFill>
            <a:srgbClr val="FFCC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漢字の</a:t>
            </a:r>
            <a:r>
              <a:rPr lang="ja-JP" altLang="en-US" sz="4000" dirty="0" smtClean="0"/>
              <a:t>音訓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34076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では漢字の音訓は、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</a:t>
            </a:r>
            <a:r>
              <a:rPr kumimoji="1" lang="ja-JP" altLang="en-US" sz="3600" dirty="0" smtClean="0"/>
              <a:t>どのような順で学ぶと良いだろう？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2708920"/>
            <a:ext cx="7200800" cy="707886"/>
          </a:xfrm>
          <a:prstGeom prst="rect">
            <a:avLst/>
          </a:prstGeom>
          <a:solidFill>
            <a:srgbClr val="FFCC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まず意味が分かる、ことの大切さ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3429000"/>
            <a:ext cx="219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を考えると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75656" y="4725144"/>
            <a:ext cx="720080" cy="707886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力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5736" y="4725144"/>
            <a:ext cx="1656184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ちから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5656" y="5589240"/>
            <a:ext cx="720080" cy="707886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強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95736" y="5589240"/>
            <a:ext cx="1656184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つよい</a:t>
            </a:r>
            <a:endParaRPr kumimoji="1" lang="ja-JP" altLang="en-US" sz="4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9992" y="5157192"/>
            <a:ext cx="1224136" cy="707886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強力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04664"/>
            <a:ext cx="36724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漢字は意味と音</a:t>
            </a:r>
            <a:endParaRPr kumimoji="1" lang="ja-JP" altLang="en-US" sz="40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3419872" y="3501008"/>
            <a:ext cx="2520280" cy="707886"/>
            <a:chOff x="3635896" y="3645024"/>
            <a:chExt cx="2520280" cy="70788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635896" y="3645024"/>
              <a:ext cx="2520280" cy="707886"/>
            </a:xfrm>
            <a:prstGeom prst="rect">
              <a:avLst/>
            </a:prstGeom>
            <a:solidFill>
              <a:srgbClr val="CCFFFF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/>
                <a:t>訓　　音へ</a:t>
              </a:r>
              <a:endParaRPr kumimoji="1" lang="ja-JP" altLang="en-US" sz="4000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4355976" y="4005064"/>
              <a:ext cx="50405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33"/>
          <p:cNvGrpSpPr>
            <a:grpSpLocks/>
          </p:cNvGrpSpPr>
          <p:nvPr/>
        </p:nvGrpSpPr>
        <p:grpSpPr bwMode="auto">
          <a:xfrm rot="229062" flipH="1">
            <a:off x="595438" y="4982516"/>
            <a:ext cx="698504" cy="909644"/>
            <a:chOff x="7523163" y="1144571"/>
            <a:chExt cx="1225550" cy="2376487"/>
          </a:xfrm>
        </p:grpSpPr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7667625" y="1144571"/>
              <a:ext cx="1081088" cy="23764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7739063" y="1935146"/>
              <a:ext cx="360362" cy="2905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7812088" y="2008171"/>
              <a:ext cx="71437" cy="144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7523163" y="2511408"/>
              <a:ext cx="215900" cy="2159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7812088" y="3160696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7667625" y="1863708"/>
              <a:ext cx="504825" cy="5048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8170863" y="207960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" name="右矢印 29"/>
          <p:cNvSpPr/>
          <p:nvPr/>
        </p:nvSpPr>
        <p:spPr>
          <a:xfrm>
            <a:off x="3995936" y="5301208"/>
            <a:ext cx="432048" cy="5040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吹き出し 31"/>
          <p:cNvSpPr/>
          <p:nvPr/>
        </p:nvSpPr>
        <p:spPr>
          <a:xfrm>
            <a:off x="5868144" y="5157192"/>
            <a:ext cx="1872208" cy="792088"/>
          </a:xfrm>
          <a:prstGeom prst="wedgeRectCallout">
            <a:avLst>
              <a:gd name="adj1" fmla="val 61012"/>
              <a:gd name="adj2" fmla="val 259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rgbClr val="C00000"/>
                </a:solidFill>
              </a:rPr>
              <a:t>つよいちから</a:t>
            </a:r>
            <a:endParaRPr lang="en-US" altLang="ja-JP" sz="2400" b="1" dirty="0" smtClean="0">
              <a:solidFill>
                <a:srgbClr val="C00000"/>
              </a:solidFill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</a:rPr>
              <a:t>　　　　　だ！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grpSp>
        <p:nvGrpSpPr>
          <p:cNvPr id="33" name="グループ化 21"/>
          <p:cNvGrpSpPr>
            <a:grpSpLocks/>
          </p:cNvGrpSpPr>
          <p:nvPr/>
        </p:nvGrpSpPr>
        <p:grpSpPr bwMode="auto">
          <a:xfrm flipH="1">
            <a:off x="8028384" y="5229200"/>
            <a:ext cx="915245" cy="819559"/>
            <a:chOff x="2928926" y="2857496"/>
            <a:chExt cx="1071570" cy="963606"/>
          </a:xfrm>
        </p:grpSpPr>
        <p:grpSp>
          <p:nvGrpSpPr>
            <p:cNvPr id="34" name="グループ化 3"/>
            <p:cNvGrpSpPr>
              <a:grpSpLocks/>
            </p:cNvGrpSpPr>
            <p:nvPr/>
          </p:nvGrpSpPr>
          <p:grpSpPr bwMode="auto">
            <a:xfrm rot="-726639">
              <a:off x="2928928" y="2857498"/>
              <a:ext cx="1023924" cy="963607"/>
              <a:chOff x="1476375" y="3860800"/>
              <a:chExt cx="1300163" cy="1531938"/>
            </a:xfrm>
          </p:grpSpPr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 flipH="1">
                <a:off x="1665288" y="4024313"/>
                <a:ext cx="1111250" cy="1368425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 flipH="1">
                <a:off x="1476375" y="3860800"/>
                <a:ext cx="1125538" cy="855663"/>
              </a:xfrm>
              <a:custGeom>
                <a:avLst/>
                <a:gdLst>
                  <a:gd name="T0" fmla="*/ 2147483647 w 735"/>
                  <a:gd name="T1" fmla="*/ 2147483647 h 539"/>
                  <a:gd name="T2" fmla="*/ 2147483647 w 735"/>
                  <a:gd name="T3" fmla="*/ 2147483647 h 539"/>
                  <a:gd name="T4" fmla="*/ 2147483647 w 735"/>
                  <a:gd name="T5" fmla="*/ 2147483647 h 539"/>
                  <a:gd name="T6" fmla="*/ 2147483647 w 735"/>
                  <a:gd name="T7" fmla="*/ 2147483647 h 539"/>
                  <a:gd name="T8" fmla="*/ 2147483647 w 735"/>
                  <a:gd name="T9" fmla="*/ 2147483647 h 539"/>
                  <a:gd name="T10" fmla="*/ 2147483647 w 735"/>
                  <a:gd name="T11" fmla="*/ 2147483647 h 539"/>
                  <a:gd name="T12" fmla="*/ 2147483647 w 735"/>
                  <a:gd name="T13" fmla="*/ 2147483647 h 539"/>
                  <a:gd name="T14" fmla="*/ 2147483647 w 735"/>
                  <a:gd name="T15" fmla="*/ 2147483647 h 539"/>
                  <a:gd name="T16" fmla="*/ 2147483647 w 735"/>
                  <a:gd name="T17" fmla="*/ 2147483647 h 539"/>
                  <a:gd name="T18" fmla="*/ 2147483647 w 735"/>
                  <a:gd name="T19" fmla="*/ 2147483647 h 539"/>
                  <a:gd name="T20" fmla="*/ 2147483647 w 735"/>
                  <a:gd name="T21" fmla="*/ 2147483647 h 539"/>
                  <a:gd name="T22" fmla="*/ 2147483647 w 735"/>
                  <a:gd name="T23" fmla="*/ 2147483647 h 539"/>
                  <a:gd name="T24" fmla="*/ 2147483647 w 735"/>
                  <a:gd name="T25" fmla="*/ 2147483647 h 539"/>
                  <a:gd name="T26" fmla="*/ 2147483647 w 735"/>
                  <a:gd name="T27" fmla="*/ 2147483647 h 539"/>
                  <a:gd name="T28" fmla="*/ 2147483647 w 735"/>
                  <a:gd name="T29" fmla="*/ 2147483647 h 539"/>
                  <a:gd name="T30" fmla="*/ 2147483647 w 735"/>
                  <a:gd name="T31" fmla="*/ 2147483647 h 539"/>
                  <a:gd name="T32" fmla="*/ 2147483647 w 735"/>
                  <a:gd name="T33" fmla="*/ 2147483647 h 539"/>
                  <a:gd name="T34" fmla="*/ 2147483647 w 735"/>
                  <a:gd name="T35" fmla="*/ 2147483647 h 539"/>
                  <a:gd name="T36" fmla="*/ 2147483647 w 735"/>
                  <a:gd name="T37" fmla="*/ 2147483647 h 539"/>
                  <a:gd name="T38" fmla="*/ 2147483647 w 735"/>
                  <a:gd name="T39" fmla="*/ 2147483647 h 539"/>
                  <a:gd name="T40" fmla="*/ 2147483647 w 735"/>
                  <a:gd name="T41" fmla="*/ 2147483647 h 539"/>
                  <a:gd name="T42" fmla="*/ 2147483647 w 735"/>
                  <a:gd name="T43" fmla="*/ 2147483647 h 539"/>
                  <a:gd name="T44" fmla="*/ 2147483647 w 735"/>
                  <a:gd name="T45" fmla="*/ 2147483647 h 539"/>
                  <a:gd name="T46" fmla="*/ 2147483647 w 735"/>
                  <a:gd name="T47" fmla="*/ 2147483647 h 539"/>
                  <a:gd name="T48" fmla="*/ 0 w 735"/>
                  <a:gd name="T49" fmla="*/ 2147483647 h 539"/>
                  <a:gd name="T50" fmla="*/ 2147483647 w 735"/>
                  <a:gd name="T51" fmla="*/ 2147483647 h 5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5"/>
                  <a:gd name="T79" fmla="*/ 0 h 539"/>
                  <a:gd name="T80" fmla="*/ 735 w 735"/>
                  <a:gd name="T81" fmla="*/ 539 h 5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5" h="539">
                    <a:moveTo>
                      <a:pt x="64" y="163"/>
                    </a:moveTo>
                    <a:cubicBezTo>
                      <a:pt x="73" y="200"/>
                      <a:pt x="80" y="214"/>
                      <a:pt x="112" y="235"/>
                    </a:cubicBezTo>
                    <a:cubicBezTo>
                      <a:pt x="128" y="283"/>
                      <a:pt x="108" y="248"/>
                      <a:pt x="184" y="267"/>
                    </a:cubicBezTo>
                    <a:cubicBezTo>
                      <a:pt x="204" y="272"/>
                      <a:pt x="221" y="285"/>
                      <a:pt x="240" y="291"/>
                    </a:cubicBezTo>
                    <a:cubicBezTo>
                      <a:pt x="243" y="283"/>
                      <a:pt x="240" y="267"/>
                      <a:pt x="248" y="267"/>
                    </a:cubicBezTo>
                    <a:cubicBezTo>
                      <a:pt x="256" y="267"/>
                      <a:pt x="252" y="283"/>
                      <a:pt x="256" y="291"/>
                    </a:cubicBezTo>
                    <a:cubicBezTo>
                      <a:pt x="263" y="304"/>
                      <a:pt x="284" y="332"/>
                      <a:pt x="296" y="339"/>
                    </a:cubicBezTo>
                    <a:cubicBezTo>
                      <a:pt x="311" y="347"/>
                      <a:pt x="344" y="355"/>
                      <a:pt x="344" y="355"/>
                    </a:cubicBezTo>
                    <a:cubicBezTo>
                      <a:pt x="386" y="341"/>
                      <a:pt x="376" y="321"/>
                      <a:pt x="416" y="347"/>
                    </a:cubicBezTo>
                    <a:cubicBezTo>
                      <a:pt x="438" y="380"/>
                      <a:pt x="488" y="443"/>
                      <a:pt x="488" y="443"/>
                    </a:cubicBezTo>
                    <a:cubicBezTo>
                      <a:pt x="498" y="474"/>
                      <a:pt x="504" y="488"/>
                      <a:pt x="536" y="499"/>
                    </a:cubicBezTo>
                    <a:cubicBezTo>
                      <a:pt x="544" y="494"/>
                      <a:pt x="550" y="483"/>
                      <a:pt x="560" y="483"/>
                    </a:cubicBezTo>
                    <a:cubicBezTo>
                      <a:pt x="570" y="483"/>
                      <a:pt x="575" y="495"/>
                      <a:pt x="584" y="499"/>
                    </a:cubicBezTo>
                    <a:cubicBezTo>
                      <a:pt x="619" y="514"/>
                      <a:pt x="655" y="517"/>
                      <a:pt x="688" y="539"/>
                    </a:cubicBezTo>
                    <a:cubicBezTo>
                      <a:pt x="678" y="227"/>
                      <a:pt x="735" y="320"/>
                      <a:pt x="584" y="219"/>
                    </a:cubicBezTo>
                    <a:cubicBezTo>
                      <a:pt x="574" y="204"/>
                      <a:pt x="570" y="186"/>
                      <a:pt x="560" y="171"/>
                    </a:cubicBezTo>
                    <a:cubicBezTo>
                      <a:pt x="554" y="162"/>
                      <a:pt x="543" y="156"/>
                      <a:pt x="536" y="147"/>
                    </a:cubicBezTo>
                    <a:cubicBezTo>
                      <a:pt x="529" y="137"/>
                      <a:pt x="525" y="126"/>
                      <a:pt x="520" y="115"/>
                    </a:cubicBezTo>
                    <a:cubicBezTo>
                      <a:pt x="454" y="137"/>
                      <a:pt x="466" y="63"/>
                      <a:pt x="416" y="51"/>
                    </a:cubicBezTo>
                    <a:cubicBezTo>
                      <a:pt x="382" y="43"/>
                      <a:pt x="347" y="46"/>
                      <a:pt x="312" y="43"/>
                    </a:cubicBezTo>
                    <a:cubicBezTo>
                      <a:pt x="304" y="35"/>
                      <a:pt x="298" y="24"/>
                      <a:pt x="288" y="19"/>
                    </a:cubicBezTo>
                    <a:cubicBezTo>
                      <a:pt x="273" y="11"/>
                      <a:pt x="240" y="3"/>
                      <a:pt x="240" y="3"/>
                    </a:cubicBezTo>
                    <a:cubicBezTo>
                      <a:pt x="163" y="18"/>
                      <a:pt x="231" y="0"/>
                      <a:pt x="176" y="27"/>
                    </a:cubicBezTo>
                    <a:cubicBezTo>
                      <a:pt x="143" y="43"/>
                      <a:pt x="99" y="46"/>
                      <a:pt x="64" y="51"/>
                    </a:cubicBezTo>
                    <a:cubicBezTo>
                      <a:pt x="34" y="61"/>
                      <a:pt x="27" y="81"/>
                      <a:pt x="0" y="99"/>
                    </a:cubicBezTo>
                    <a:cubicBezTo>
                      <a:pt x="10" y="149"/>
                      <a:pt x="16" y="151"/>
                      <a:pt x="64" y="163"/>
                    </a:cubicBez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 flipH="1">
                <a:off x="2339975" y="4221163"/>
                <a:ext cx="227013" cy="287337"/>
              </a:xfrm>
              <a:custGeom>
                <a:avLst/>
                <a:gdLst>
                  <a:gd name="T0" fmla="*/ 0 w 148"/>
                  <a:gd name="T1" fmla="*/ 2147483647 h 103"/>
                  <a:gd name="T2" fmla="*/ 2147483647 w 148"/>
                  <a:gd name="T3" fmla="*/ 2147483647 h 103"/>
                  <a:gd name="T4" fmla="*/ 2147483647 w 148"/>
                  <a:gd name="T5" fmla="*/ 2147483647 h 103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03"/>
                  <a:gd name="T11" fmla="*/ 148 w 148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03">
                    <a:moveTo>
                      <a:pt x="0" y="12"/>
                    </a:moveTo>
                    <a:cubicBezTo>
                      <a:pt x="37" y="6"/>
                      <a:pt x="75" y="0"/>
                      <a:pt x="100" y="15"/>
                    </a:cubicBezTo>
                    <a:cubicBezTo>
                      <a:pt x="125" y="30"/>
                      <a:pt x="142" y="88"/>
                      <a:pt x="148" y="103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2484438" y="4437063"/>
                <a:ext cx="142875" cy="36036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" name="Oval 9"/>
              <p:cNvSpPr>
                <a:spLocks noChangeArrowheads="1"/>
              </p:cNvSpPr>
              <p:nvPr/>
            </p:nvSpPr>
            <p:spPr bwMode="auto">
              <a:xfrm>
                <a:off x="2555875" y="4508500"/>
                <a:ext cx="71438" cy="2159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339975" y="4941888"/>
                <a:ext cx="393700" cy="307975"/>
              </a:xfrm>
              <a:custGeom>
                <a:avLst/>
                <a:gdLst>
                  <a:gd name="T0" fmla="*/ 2147483647 w 248"/>
                  <a:gd name="T1" fmla="*/ 0 h 194"/>
                  <a:gd name="T2" fmla="*/ 2147483647 w 248"/>
                  <a:gd name="T3" fmla="*/ 2147483647 h 194"/>
                  <a:gd name="T4" fmla="*/ 2147483647 w 248"/>
                  <a:gd name="T5" fmla="*/ 2147483647 h 194"/>
                  <a:gd name="T6" fmla="*/ 0 w 248"/>
                  <a:gd name="T7" fmla="*/ 2147483647 h 194"/>
                  <a:gd name="T8" fmla="*/ 2147483647 w 248"/>
                  <a:gd name="T9" fmla="*/ 2147483647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194"/>
                  <a:gd name="T17" fmla="*/ 248 w 248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194">
                    <a:moveTo>
                      <a:pt x="248" y="0"/>
                    </a:moveTo>
                    <a:cubicBezTo>
                      <a:pt x="230" y="2"/>
                      <a:pt x="161" y="8"/>
                      <a:pt x="136" y="16"/>
                    </a:cubicBezTo>
                    <a:cubicBezTo>
                      <a:pt x="10" y="58"/>
                      <a:pt x="193" y="10"/>
                      <a:pt x="72" y="40"/>
                    </a:cubicBezTo>
                    <a:cubicBezTo>
                      <a:pt x="28" y="69"/>
                      <a:pt x="16" y="72"/>
                      <a:pt x="0" y="120"/>
                    </a:cubicBezTo>
                    <a:cubicBezTo>
                      <a:pt x="18" y="194"/>
                      <a:pt x="69" y="192"/>
                      <a:pt x="136" y="192"/>
                    </a:cubicBezTo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5" name="円/楕円 34"/>
            <p:cNvSpPr/>
            <p:nvPr/>
          </p:nvSpPr>
          <p:spPr>
            <a:xfrm>
              <a:off x="3855400" y="3137889"/>
              <a:ext cx="71115" cy="69678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30" grpId="0" animBg="1"/>
      <p:bldP spid="3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4046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でも・・たとえば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479715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「</a:t>
            </a:r>
            <a:r>
              <a:rPr kumimoji="1" lang="ja-JP" altLang="en-US" sz="4000" dirty="0" smtClean="0">
                <a:solidFill>
                  <a:srgbClr val="C00000"/>
                </a:solidFill>
              </a:rPr>
              <a:t>協力</a:t>
            </a:r>
            <a:r>
              <a:rPr kumimoji="1" lang="ja-JP" altLang="en-US" sz="4000" dirty="0" smtClean="0"/>
              <a:t>」ということばを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</a:t>
            </a:r>
            <a:r>
              <a:rPr kumimoji="1" lang="ja-JP" altLang="en-US" sz="4000" dirty="0" smtClean="0"/>
              <a:t>耳にするところからだろう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386104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それはたぶん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6876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「</a:t>
            </a:r>
            <a:r>
              <a:rPr lang="ja-JP" altLang="en-US" sz="4000" dirty="0" smtClean="0">
                <a:solidFill>
                  <a:srgbClr val="C00000"/>
                </a:solidFill>
              </a:rPr>
              <a:t>協</a:t>
            </a:r>
            <a:r>
              <a:rPr lang="ja-JP" altLang="en-US" sz="4000" dirty="0" smtClean="0"/>
              <a:t>」の訓読みは「かなう」</a:t>
            </a:r>
            <a:endParaRPr kumimoji="1" lang="ja-JP" altLang="en-US" sz="4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23928" y="332656"/>
            <a:ext cx="720080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協</a:t>
            </a:r>
            <a:endParaRPr kumimoji="1" lang="ja-JP" altLang="en-US" sz="4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16016" y="40466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は？</a:t>
            </a:r>
            <a:endParaRPr kumimoji="1" lang="ja-JP" altLang="en-US" sz="4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1268760"/>
            <a:ext cx="3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err="1" smtClean="0"/>
              <a:t>でとても</a:t>
            </a:r>
            <a:r>
              <a:rPr lang="ja-JP" altLang="en-US" sz="4000" dirty="0" smtClean="0"/>
              <a:t>難しい</a:t>
            </a:r>
            <a:endParaRPr kumimoji="1" lang="ja-JP" altLang="en-US" sz="4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22048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では私たちは、どのようなプロセスで</a:t>
            </a:r>
            <a:endParaRPr lang="en-US" altLang="ja-JP" sz="40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39752" y="292494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「</a:t>
            </a:r>
            <a:r>
              <a:rPr lang="ja-JP" altLang="en-US" sz="4000" dirty="0" smtClean="0">
                <a:solidFill>
                  <a:srgbClr val="C00000"/>
                </a:solidFill>
              </a:rPr>
              <a:t>協</a:t>
            </a:r>
            <a:r>
              <a:rPr lang="ja-JP" altLang="en-US" sz="4000" dirty="0" smtClean="0"/>
              <a:t>」の字を覚えていくだろうか</a:t>
            </a:r>
            <a:endParaRPr lang="en-US" altLang="ja-JP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6" grpId="0" animBg="1"/>
      <p:bldP spid="17" grpId="0"/>
      <p:bldP spid="19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75656" y="260648"/>
            <a:ext cx="6048672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日本語ワープロについて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052736"/>
            <a:ext cx="828092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１９７８年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r>
              <a:rPr lang="ja-JP" altLang="en-US" sz="4000" dirty="0" smtClean="0"/>
              <a:t>　　東芝が初の日本語ワープロを発売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348880"/>
            <a:ext cx="8568952" cy="156966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その開発については、</a:t>
            </a:r>
            <a:endParaRPr lang="en-US" altLang="ja-JP" sz="3200" dirty="0" smtClean="0"/>
          </a:p>
          <a:p>
            <a:r>
              <a:rPr lang="ja-JP" altLang="en-US" sz="3200" dirty="0" smtClean="0"/>
              <a:t>　森健一著</a:t>
            </a:r>
            <a:r>
              <a:rPr lang="en-US" altLang="ja-JP" sz="3200" dirty="0" smtClean="0"/>
              <a:t>『</a:t>
            </a:r>
            <a:r>
              <a:rPr lang="ja-JP" altLang="en-US" sz="3200" dirty="0" smtClean="0"/>
              <a:t>日本語ワープロの誕生</a:t>
            </a:r>
            <a:r>
              <a:rPr lang="en-US" altLang="ja-JP" sz="3200" dirty="0" smtClean="0"/>
              <a:t>』</a:t>
            </a:r>
            <a:r>
              <a:rPr lang="ja-JP" altLang="en-US" sz="3200" dirty="0" smtClean="0"/>
              <a:t>に詳しいが　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さまざまな難問</a:t>
            </a:r>
            <a:r>
              <a:rPr kumimoji="1" lang="ja-JP" altLang="en-US" sz="3200" dirty="0" smtClean="0"/>
              <a:t>を乗り越えての完成だった</a:t>
            </a:r>
            <a:endParaRPr kumimoji="1"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94593" y="94593"/>
            <a:ext cx="8939048" cy="650275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3933056"/>
            <a:ext cx="741682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とくに開発者たちの頭を悩ませたのが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</a:t>
            </a:r>
            <a:r>
              <a:rPr lang="ja-JP" altLang="en-US" sz="3600" dirty="0" smtClean="0">
                <a:solidFill>
                  <a:srgbClr val="C00000"/>
                </a:solidFill>
              </a:rPr>
              <a:t>同音異義語</a:t>
            </a:r>
            <a:r>
              <a:rPr lang="ja-JP" altLang="en-US" sz="3600" dirty="0" smtClean="0"/>
              <a:t>の問題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5229200"/>
            <a:ext cx="8676456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交渉・校章・高尚・考証・公称・厚相・口承</a:t>
            </a:r>
            <a:r>
              <a:rPr kumimoji="1" lang="en-US" altLang="ja-JP" sz="3600" dirty="0" smtClean="0"/>
              <a:t>etc.</a:t>
            </a:r>
          </a:p>
          <a:p>
            <a:r>
              <a:rPr lang="ja-JP" altLang="en-US" sz="3600" dirty="0" smtClean="0"/>
              <a:t>　　　　　　　　　　　　　　　　　　をどうするか？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332656"/>
            <a:ext cx="511256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「</a:t>
            </a:r>
            <a:r>
              <a:rPr lang="ja-JP" altLang="en-US" sz="4400" dirty="0" smtClean="0">
                <a:solidFill>
                  <a:srgbClr val="C00000"/>
                </a:solidFill>
              </a:rPr>
              <a:t>協</a:t>
            </a:r>
            <a:r>
              <a:rPr lang="ja-JP" altLang="en-US" sz="4000" dirty="0" smtClean="0"/>
              <a:t>」習得のプロセス</a:t>
            </a:r>
            <a:endParaRPr lang="en-US" altLang="ja-JP" sz="4000" dirty="0" smtClean="0"/>
          </a:p>
        </p:txBody>
      </p:sp>
      <p:sp>
        <p:nvSpPr>
          <p:cNvPr id="5" name="四角形吹き出し 4"/>
          <p:cNvSpPr/>
          <p:nvPr/>
        </p:nvSpPr>
        <p:spPr>
          <a:xfrm>
            <a:off x="2051720" y="2276872"/>
            <a:ext cx="5256584" cy="576064"/>
          </a:xfrm>
          <a:prstGeom prst="wedgeRectCallout">
            <a:avLst>
              <a:gd name="adj1" fmla="val 55204"/>
              <a:gd name="adj2" fmla="val 2546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みんなで「</a:t>
            </a:r>
            <a:r>
              <a:rPr lang="ja-JP" altLang="en-US" sz="3200" dirty="0" smtClean="0">
                <a:solidFill>
                  <a:srgbClr val="C00000"/>
                </a:solidFill>
              </a:rPr>
              <a:t>キョウリョク</a:t>
            </a:r>
            <a:r>
              <a:rPr lang="ja-JP" altLang="en-US" sz="3200" dirty="0" smtClean="0">
                <a:solidFill>
                  <a:schemeClr val="tx1"/>
                </a:solidFill>
              </a:rPr>
              <a:t>」してね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740352" y="2132856"/>
            <a:ext cx="720080" cy="864766"/>
            <a:chOff x="7596188" y="981075"/>
            <a:chExt cx="1303337" cy="2520950"/>
          </a:xfrm>
        </p:grpSpPr>
        <p:sp>
          <p:nvSpPr>
            <p:cNvPr id="7" name="Oval 27"/>
            <p:cNvSpPr>
              <a:spLocks noChangeArrowheads="1"/>
            </p:cNvSpPr>
            <p:nvPr/>
          </p:nvSpPr>
          <p:spPr bwMode="auto">
            <a:xfrm>
              <a:off x="7740650" y="1125538"/>
              <a:ext cx="1081088" cy="23764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auto">
            <a:xfrm>
              <a:off x="7812088" y="1916113"/>
              <a:ext cx="360362" cy="2905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9" name="Oval 29"/>
            <p:cNvSpPr>
              <a:spLocks noChangeArrowheads="1"/>
            </p:cNvSpPr>
            <p:nvPr/>
          </p:nvSpPr>
          <p:spPr bwMode="auto">
            <a:xfrm>
              <a:off x="7885113" y="1989138"/>
              <a:ext cx="71437" cy="1444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7596188" y="2492375"/>
              <a:ext cx="215900" cy="2159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7885113" y="3141663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7956550" y="981075"/>
              <a:ext cx="942975" cy="1682750"/>
            </a:xfrm>
            <a:custGeom>
              <a:avLst/>
              <a:gdLst>
                <a:gd name="T0" fmla="*/ 28575 w 594"/>
                <a:gd name="T1" fmla="*/ 240393 h 980"/>
                <a:gd name="T2" fmla="*/ 42862 w 594"/>
                <a:gd name="T3" fmla="*/ 449878 h 980"/>
                <a:gd name="T4" fmla="*/ 166687 w 594"/>
                <a:gd name="T5" fmla="*/ 509976 h 980"/>
                <a:gd name="T6" fmla="*/ 195262 w 594"/>
                <a:gd name="T7" fmla="*/ 479069 h 980"/>
                <a:gd name="T8" fmla="*/ 222250 w 594"/>
                <a:gd name="T9" fmla="*/ 525430 h 980"/>
                <a:gd name="T10" fmla="*/ 263525 w 594"/>
                <a:gd name="T11" fmla="*/ 704008 h 980"/>
                <a:gd name="T12" fmla="*/ 304800 w 594"/>
                <a:gd name="T13" fmla="*/ 719462 h 980"/>
                <a:gd name="T14" fmla="*/ 347662 w 594"/>
                <a:gd name="T15" fmla="*/ 704008 h 980"/>
                <a:gd name="T16" fmla="*/ 444500 w 594"/>
                <a:gd name="T17" fmla="*/ 884302 h 980"/>
                <a:gd name="T18" fmla="*/ 485775 w 594"/>
                <a:gd name="T19" fmla="*/ 899756 h 980"/>
                <a:gd name="T20" fmla="*/ 582612 w 594"/>
                <a:gd name="T21" fmla="*/ 973591 h 980"/>
                <a:gd name="T22" fmla="*/ 623887 w 594"/>
                <a:gd name="T23" fmla="*/ 1004499 h 980"/>
                <a:gd name="T24" fmla="*/ 679450 w 594"/>
                <a:gd name="T25" fmla="*/ 1244892 h 980"/>
                <a:gd name="T26" fmla="*/ 749300 w 594"/>
                <a:gd name="T27" fmla="*/ 1258628 h 980"/>
                <a:gd name="T28" fmla="*/ 817563 w 594"/>
                <a:gd name="T29" fmla="*/ 1394279 h 980"/>
                <a:gd name="T30" fmla="*/ 831850 w 594"/>
                <a:gd name="T31" fmla="*/ 1603764 h 980"/>
                <a:gd name="T32" fmla="*/ 928688 w 594"/>
                <a:gd name="T33" fmla="*/ 1543666 h 980"/>
                <a:gd name="T34" fmla="*/ 887413 w 594"/>
                <a:gd name="T35" fmla="*/ 1064597 h 980"/>
                <a:gd name="T36" fmla="*/ 804862 w 594"/>
                <a:gd name="T37" fmla="*/ 719462 h 980"/>
                <a:gd name="T38" fmla="*/ 638175 w 594"/>
                <a:gd name="T39" fmla="*/ 164841 h 980"/>
                <a:gd name="T40" fmla="*/ 609600 w 594"/>
                <a:gd name="T41" fmla="*/ 120196 h 980"/>
                <a:gd name="T42" fmla="*/ 541337 w 594"/>
                <a:gd name="T43" fmla="*/ 44644 h 980"/>
                <a:gd name="T44" fmla="*/ 304800 w 594"/>
                <a:gd name="T45" fmla="*/ 60098 h 980"/>
                <a:gd name="T46" fmla="*/ 292100 w 594"/>
                <a:gd name="T47" fmla="*/ 15454 h 980"/>
                <a:gd name="T48" fmla="*/ 250825 w 594"/>
                <a:gd name="T49" fmla="*/ 0 h 980"/>
                <a:gd name="T50" fmla="*/ 84137 w 594"/>
                <a:gd name="T51" fmla="*/ 15454 h 980"/>
                <a:gd name="T52" fmla="*/ 28575 w 594"/>
                <a:gd name="T53" fmla="*/ 240393 h 9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4"/>
                <a:gd name="T82" fmla="*/ 0 h 980"/>
                <a:gd name="T83" fmla="*/ 594 w 594"/>
                <a:gd name="T84" fmla="*/ 980 h 9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4" h="980">
                  <a:moveTo>
                    <a:pt x="18" y="140"/>
                  </a:moveTo>
                  <a:cubicBezTo>
                    <a:pt x="21" y="181"/>
                    <a:pt x="17" y="222"/>
                    <a:pt x="27" y="262"/>
                  </a:cubicBezTo>
                  <a:cubicBezTo>
                    <a:pt x="34" y="290"/>
                    <a:pt x="105" y="297"/>
                    <a:pt x="105" y="297"/>
                  </a:cubicBezTo>
                  <a:cubicBezTo>
                    <a:pt x="111" y="291"/>
                    <a:pt x="115" y="277"/>
                    <a:pt x="123" y="279"/>
                  </a:cubicBezTo>
                  <a:cubicBezTo>
                    <a:pt x="133" y="282"/>
                    <a:pt x="135" y="296"/>
                    <a:pt x="140" y="306"/>
                  </a:cubicBezTo>
                  <a:cubicBezTo>
                    <a:pt x="153" y="333"/>
                    <a:pt x="149" y="392"/>
                    <a:pt x="166" y="410"/>
                  </a:cubicBezTo>
                  <a:cubicBezTo>
                    <a:pt x="172" y="417"/>
                    <a:pt x="183" y="416"/>
                    <a:pt x="192" y="419"/>
                  </a:cubicBezTo>
                  <a:cubicBezTo>
                    <a:pt x="201" y="416"/>
                    <a:pt x="210" y="410"/>
                    <a:pt x="219" y="410"/>
                  </a:cubicBezTo>
                  <a:cubicBezTo>
                    <a:pt x="288" y="410"/>
                    <a:pt x="246" y="481"/>
                    <a:pt x="280" y="515"/>
                  </a:cubicBezTo>
                  <a:cubicBezTo>
                    <a:pt x="286" y="521"/>
                    <a:pt x="297" y="521"/>
                    <a:pt x="306" y="524"/>
                  </a:cubicBezTo>
                  <a:cubicBezTo>
                    <a:pt x="361" y="505"/>
                    <a:pt x="338" y="532"/>
                    <a:pt x="367" y="567"/>
                  </a:cubicBezTo>
                  <a:cubicBezTo>
                    <a:pt x="374" y="575"/>
                    <a:pt x="384" y="579"/>
                    <a:pt x="393" y="585"/>
                  </a:cubicBezTo>
                  <a:cubicBezTo>
                    <a:pt x="437" y="649"/>
                    <a:pt x="393" y="662"/>
                    <a:pt x="428" y="725"/>
                  </a:cubicBezTo>
                  <a:cubicBezTo>
                    <a:pt x="435" y="738"/>
                    <a:pt x="457" y="730"/>
                    <a:pt x="472" y="733"/>
                  </a:cubicBezTo>
                  <a:cubicBezTo>
                    <a:pt x="489" y="759"/>
                    <a:pt x="498" y="786"/>
                    <a:pt x="515" y="812"/>
                  </a:cubicBezTo>
                  <a:cubicBezTo>
                    <a:pt x="518" y="853"/>
                    <a:pt x="513" y="895"/>
                    <a:pt x="524" y="934"/>
                  </a:cubicBezTo>
                  <a:cubicBezTo>
                    <a:pt x="536" y="980"/>
                    <a:pt x="584" y="901"/>
                    <a:pt x="585" y="899"/>
                  </a:cubicBezTo>
                  <a:cubicBezTo>
                    <a:pt x="579" y="744"/>
                    <a:pt x="594" y="721"/>
                    <a:pt x="559" y="620"/>
                  </a:cubicBezTo>
                  <a:cubicBezTo>
                    <a:pt x="552" y="548"/>
                    <a:pt x="547" y="481"/>
                    <a:pt x="507" y="419"/>
                  </a:cubicBezTo>
                  <a:cubicBezTo>
                    <a:pt x="503" y="316"/>
                    <a:pt x="533" y="141"/>
                    <a:pt x="402" y="96"/>
                  </a:cubicBezTo>
                  <a:cubicBezTo>
                    <a:pt x="396" y="87"/>
                    <a:pt x="391" y="78"/>
                    <a:pt x="384" y="70"/>
                  </a:cubicBezTo>
                  <a:cubicBezTo>
                    <a:pt x="371" y="55"/>
                    <a:pt x="341" y="26"/>
                    <a:pt x="341" y="26"/>
                  </a:cubicBezTo>
                  <a:cubicBezTo>
                    <a:pt x="291" y="29"/>
                    <a:pt x="241" y="40"/>
                    <a:pt x="192" y="35"/>
                  </a:cubicBezTo>
                  <a:cubicBezTo>
                    <a:pt x="183" y="34"/>
                    <a:pt x="190" y="16"/>
                    <a:pt x="184" y="9"/>
                  </a:cubicBezTo>
                  <a:cubicBezTo>
                    <a:pt x="178" y="2"/>
                    <a:pt x="167" y="3"/>
                    <a:pt x="158" y="0"/>
                  </a:cubicBezTo>
                  <a:cubicBezTo>
                    <a:pt x="123" y="3"/>
                    <a:pt x="87" y="2"/>
                    <a:pt x="53" y="9"/>
                  </a:cubicBezTo>
                  <a:cubicBezTo>
                    <a:pt x="0" y="20"/>
                    <a:pt x="14" y="112"/>
                    <a:pt x="18" y="140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7740650" y="1844675"/>
              <a:ext cx="504825" cy="5048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8243888" y="206057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539552" y="1340768"/>
            <a:ext cx="597666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１　まず話しことばを耳にする</a:t>
            </a:r>
            <a:endParaRPr kumimoji="1" lang="ja-JP" altLang="en-US" sz="36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043608" y="2276872"/>
            <a:ext cx="697878" cy="623069"/>
            <a:chOff x="7330506" y="5326211"/>
            <a:chExt cx="1109663" cy="990600"/>
          </a:xfrm>
        </p:grpSpPr>
        <p:grpSp>
          <p:nvGrpSpPr>
            <p:cNvPr id="27" name="グループ化 58"/>
            <p:cNvGrpSpPr>
              <a:grpSpLocks/>
            </p:cNvGrpSpPr>
            <p:nvPr/>
          </p:nvGrpSpPr>
          <p:grpSpPr bwMode="auto">
            <a:xfrm rot="158229">
              <a:off x="7330506" y="5326211"/>
              <a:ext cx="1109663" cy="990600"/>
              <a:chOff x="2929016" y="2855832"/>
              <a:chExt cx="1071480" cy="966100"/>
            </a:xfrm>
          </p:grpSpPr>
          <p:grpSp>
            <p:nvGrpSpPr>
              <p:cNvPr id="29" name="グループ化 3"/>
              <p:cNvGrpSpPr>
                <a:grpSpLocks/>
              </p:cNvGrpSpPr>
              <p:nvPr/>
            </p:nvGrpSpPr>
            <p:grpSpPr bwMode="auto">
              <a:xfrm rot="-726639">
                <a:off x="2929016" y="2855832"/>
                <a:ext cx="1039552" cy="966100"/>
                <a:chOff x="1476375" y="3860800"/>
                <a:chExt cx="1320007" cy="1535901"/>
              </a:xfrm>
            </p:grpSpPr>
            <p:sp>
              <p:nvSpPr>
                <p:cNvPr id="31" name="Oval 4"/>
                <p:cNvSpPr>
                  <a:spLocks noChangeArrowheads="1"/>
                </p:cNvSpPr>
                <p:nvPr/>
              </p:nvSpPr>
              <p:spPr bwMode="auto">
                <a:xfrm flipH="1">
                  <a:off x="1685133" y="4028276"/>
                  <a:ext cx="1111249" cy="136842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flipH="1">
                  <a:off x="1476375" y="3860800"/>
                  <a:ext cx="1125538" cy="855663"/>
                </a:xfrm>
                <a:custGeom>
                  <a:avLst/>
                  <a:gdLst>
                    <a:gd name="T0" fmla="*/ 2147483647 w 735"/>
                    <a:gd name="T1" fmla="*/ 2147483647 h 539"/>
                    <a:gd name="T2" fmla="*/ 2147483647 w 735"/>
                    <a:gd name="T3" fmla="*/ 2147483647 h 539"/>
                    <a:gd name="T4" fmla="*/ 2147483647 w 735"/>
                    <a:gd name="T5" fmla="*/ 2147483647 h 539"/>
                    <a:gd name="T6" fmla="*/ 2147483647 w 735"/>
                    <a:gd name="T7" fmla="*/ 2147483647 h 539"/>
                    <a:gd name="T8" fmla="*/ 2147483647 w 735"/>
                    <a:gd name="T9" fmla="*/ 2147483647 h 539"/>
                    <a:gd name="T10" fmla="*/ 2147483647 w 735"/>
                    <a:gd name="T11" fmla="*/ 2147483647 h 539"/>
                    <a:gd name="T12" fmla="*/ 2147483647 w 735"/>
                    <a:gd name="T13" fmla="*/ 2147483647 h 539"/>
                    <a:gd name="T14" fmla="*/ 2147483647 w 735"/>
                    <a:gd name="T15" fmla="*/ 2147483647 h 539"/>
                    <a:gd name="T16" fmla="*/ 2147483647 w 735"/>
                    <a:gd name="T17" fmla="*/ 2147483647 h 539"/>
                    <a:gd name="T18" fmla="*/ 2147483647 w 735"/>
                    <a:gd name="T19" fmla="*/ 2147483647 h 539"/>
                    <a:gd name="T20" fmla="*/ 2147483647 w 735"/>
                    <a:gd name="T21" fmla="*/ 2147483647 h 539"/>
                    <a:gd name="T22" fmla="*/ 2147483647 w 735"/>
                    <a:gd name="T23" fmla="*/ 2147483647 h 539"/>
                    <a:gd name="T24" fmla="*/ 2147483647 w 735"/>
                    <a:gd name="T25" fmla="*/ 2147483647 h 539"/>
                    <a:gd name="T26" fmla="*/ 2147483647 w 735"/>
                    <a:gd name="T27" fmla="*/ 2147483647 h 539"/>
                    <a:gd name="T28" fmla="*/ 2147483647 w 735"/>
                    <a:gd name="T29" fmla="*/ 2147483647 h 539"/>
                    <a:gd name="T30" fmla="*/ 2147483647 w 735"/>
                    <a:gd name="T31" fmla="*/ 2147483647 h 539"/>
                    <a:gd name="T32" fmla="*/ 2147483647 w 735"/>
                    <a:gd name="T33" fmla="*/ 2147483647 h 539"/>
                    <a:gd name="T34" fmla="*/ 2147483647 w 735"/>
                    <a:gd name="T35" fmla="*/ 2147483647 h 539"/>
                    <a:gd name="T36" fmla="*/ 2147483647 w 735"/>
                    <a:gd name="T37" fmla="*/ 2147483647 h 539"/>
                    <a:gd name="T38" fmla="*/ 2147483647 w 735"/>
                    <a:gd name="T39" fmla="*/ 2147483647 h 539"/>
                    <a:gd name="T40" fmla="*/ 2147483647 w 735"/>
                    <a:gd name="T41" fmla="*/ 2147483647 h 539"/>
                    <a:gd name="T42" fmla="*/ 2147483647 w 735"/>
                    <a:gd name="T43" fmla="*/ 2147483647 h 539"/>
                    <a:gd name="T44" fmla="*/ 2147483647 w 735"/>
                    <a:gd name="T45" fmla="*/ 2147483647 h 539"/>
                    <a:gd name="T46" fmla="*/ 2147483647 w 735"/>
                    <a:gd name="T47" fmla="*/ 2147483647 h 539"/>
                    <a:gd name="T48" fmla="*/ 0 w 735"/>
                    <a:gd name="T49" fmla="*/ 2147483647 h 539"/>
                    <a:gd name="T50" fmla="*/ 2147483647 w 735"/>
                    <a:gd name="T51" fmla="*/ 2147483647 h 5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35"/>
                    <a:gd name="T79" fmla="*/ 0 h 539"/>
                    <a:gd name="T80" fmla="*/ 735 w 735"/>
                    <a:gd name="T81" fmla="*/ 539 h 5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35" h="539">
                      <a:moveTo>
                        <a:pt x="64" y="163"/>
                      </a:moveTo>
                      <a:cubicBezTo>
                        <a:pt x="73" y="200"/>
                        <a:pt x="80" y="214"/>
                        <a:pt x="112" y="235"/>
                      </a:cubicBezTo>
                      <a:cubicBezTo>
                        <a:pt x="128" y="283"/>
                        <a:pt x="108" y="248"/>
                        <a:pt x="184" y="267"/>
                      </a:cubicBezTo>
                      <a:cubicBezTo>
                        <a:pt x="204" y="272"/>
                        <a:pt x="221" y="285"/>
                        <a:pt x="240" y="291"/>
                      </a:cubicBezTo>
                      <a:cubicBezTo>
                        <a:pt x="243" y="283"/>
                        <a:pt x="240" y="267"/>
                        <a:pt x="248" y="267"/>
                      </a:cubicBezTo>
                      <a:cubicBezTo>
                        <a:pt x="256" y="267"/>
                        <a:pt x="252" y="283"/>
                        <a:pt x="256" y="291"/>
                      </a:cubicBezTo>
                      <a:cubicBezTo>
                        <a:pt x="263" y="304"/>
                        <a:pt x="284" y="332"/>
                        <a:pt x="296" y="339"/>
                      </a:cubicBezTo>
                      <a:cubicBezTo>
                        <a:pt x="311" y="347"/>
                        <a:pt x="344" y="355"/>
                        <a:pt x="344" y="355"/>
                      </a:cubicBezTo>
                      <a:cubicBezTo>
                        <a:pt x="386" y="341"/>
                        <a:pt x="376" y="321"/>
                        <a:pt x="416" y="347"/>
                      </a:cubicBezTo>
                      <a:cubicBezTo>
                        <a:pt x="438" y="380"/>
                        <a:pt x="488" y="443"/>
                        <a:pt x="488" y="443"/>
                      </a:cubicBezTo>
                      <a:cubicBezTo>
                        <a:pt x="498" y="474"/>
                        <a:pt x="504" y="488"/>
                        <a:pt x="536" y="499"/>
                      </a:cubicBezTo>
                      <a:cubicBezTo>
                        <a:pt x="544" y="494"/>
                        <a:pt x="550" y="483"/>
                        <a:pt x="560" y="483"/>
                      </a:cubicBezTo>
                      <a:cubicBezTo>
                        <a:pt x="570" y="483"/>
                        <a:pt x="575" y="495"/>
                        <a:pt x="584" y="499"/>
                      </a:cubicBezTo>
                      <a:cubicBezTo>
                        <a:pt x="619" y="514"/>
                        <a:pt x="655" y="517"/>
                        <a:pt x="688" y="539"/>
                      </a:cubicBezTo>
                      <a:cubicBezTo>
                        <a:pt x="678" y="227"/>
                        <a:pt x="735" y="320"/>
                        <a:pt x="584" y="219"/>
                      </a:cubicBezTo>
                      <a:cubicBezTo>
                        <a:pt x="574" y="204"/>
                        <a:pt x="570" y="186"/>
                        <a:pt x="560" y="171"/>
                      </a:cubicBezTo>
                      <a:cubicBezTo>
                        <a:pt x="554" y="162"/>
                        <a:pt x="543" y="156"/>
                        <a:pt x="536" y="147"/>
                      </a:cubicBezTo>
                      <a:cubicBezTo>
                        <a:pt x="529" y="137"/>
                        <a:pt x="525" y="126"/>
                        <a:pt x="520" y="115"/>
                      </a:cubicBezTo>
                      <a:cubicBezTo>
                        <a:pt x="454" y="137"/>
                        <a:pt x="466" y="63"/>
                        <a:pt x="416" y="51"/>
                      </a:cubicBezTo>
                      <a:cubicBezTo>
                        <a:pt x="382" y="43"/>
                        <a:pt x="347" y="46"/>
                        <a:pt x="312" y="43"/>
                      </a:cubicBezTo>
                      <a:cubicBezTo>
                        <a:pt x="304" y="35"/>
                        <a:pt x="298" y="24"/>
                        <a:pt x="288" y="19"/>
                      </a:cubicBezTo>
                      <a:cubicBezTo>
                        <a:pt x="273" y="11"/>
                        <a:pt x="240" y="3"/>
                        <a:pt x="240" y="3"/>
                      </a:cubicBezTo>
                      <a:cubicBezTo>
                        <a:pt x="163" y="18"/>
                        <a:pt x="231" y="0"/>
                        <a:pt x="176" y="27"/>
                      </a:cubicBezTo>
                      <a:cubicBezTo>
                        <a:pt x="143" y="43"/>
                        <a:pt x="99" y="46"/>
                        <a:pt x="64" y="51"/>
                      </a:cubicBezTo>
                      <a:cubicBezTo>
                        <a:pt x="34" y="61"/>
                        <a:pt x="27" y="81"/>
                        <a:pt x="0" y="99"/>
                      </a:cubicBezTo>
                      <a:cubicBezTo>
                        <a:pt x="10" y="149"/>
                        <a:pt x="16" y="151"/>
                        <a:pt x="64" y="163"/>
                      </a:cubicBez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3" name="Freeform 6"/>
                <p:cNvSpPr>
                  <a:spLocks/>
                </p:cNvSpPr>
                <p:nvPr/>
              </p:nvSpPr>
              <p:spPr bwMode="auto">
                <a:xfrm flipH="1">
                  <a:off x="2339975" y="4221163"/>
                  <a:ext cx="227013" cy="287337"/>
                </a:xfrm>
                <a:custGeom>
                  <a:avLst/>
                  <a:gdLst>
                    <a:gd name="T0" fmla="*/ 0 w 148"/>
                    <a:gd name="T1" fmla="*/ 2147483647 h 103"/>
                    <a:gd name="T2" fmla="*/ 2147483647 w 148"/>
                    <a:gd name="T3" fmla="*/ 2147483647 h 103"/>
                    <a:gd name="T4" fmla="*/ 2147483647 w 148"/>
                    <a:gd name="T5" fmla="*/ 2147483647 h 103"/>
                    <a:gd name="T6" fmla="*/ 0 60000 65536"/>
                    <a:gd name="T7" fmla="*/ 0 60000 65536"/>
                    <a:gd name="T8" fmla="*/ 0 60000 65536"/>
                    <a:gd name="T9" fmla="*/ 0 w 148"/>
                    <a:gd name="T10" fmla="*/ 0 h 103"/>
                    <a:gd name="T11" fmla="*/ 148 w 148"/>
                    <a:gd name="T12" fmla="*/ 103 h 1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" h="103">
                      <a:moveTo>
                        <a:pt x="0" y="12"/>
                      </a:moveTo>
                      <a:cubicBezTo>
                        <a:pt x="37" y="6"/>
                        <a:pt x="75" y="0"/>
                        <a:pt x="100" y="15"/>
                      </a:cubicBezTo>
                      <a:cubicBezTo>
                        <a:pt x="125" y="30"/>
                        <a:pt x="142" y="88"/>
                        <a:pt x="148" y="103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2484438" y="4437063"/>
                  <a:ext cx="142875" cy="3603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auto">
                <a:xfrm>
                  <a:off x="2555875" y="4508500"/>
                  <a:ext cx="71438" cy="2159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30" name="円/楕円 4"/>
              <p:cNvSpPr/>
              <p:nvPr/>
            </p:nvSpPr>
            <p:spPr>
              <a:xfrm>
                <a:off x="3927951" y="3213404"/>
                <a:ext cx="72046" cy="71219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28" name="円/楕円 27"/>
            <p:cNvSpPr/>
            <p:nvPr/>
          </p:nvSpPr>
          <p:spPr>
            <a:xfrm>
              <a:off x="8172400" y="6021288"/>
              <a:ext cx="144016" cy="14401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39552" y="3140968"/>
            <a:ext cx="792088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２　何度か耳にするたびに意味がわかる</a:t>
            </a:r>
            <a:endParaRPr kumimoji="1" lang="ja-JP" altLang="en-US" sz="3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131840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そして時を経て・・</a:t>
            </a:r>
            <a:endParaRPr kumimoji="1" lang="ja-JP" altLang="en-US" sz="36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9552" y="4509120"/>
            <a:ext cx="799288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３　学習や読書の中で漢字を目にする</a:t>
            </a:r>
            <a:endParaRPr kumimoji="1" lang="ja-JP" altLang="en-US" sz="3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39552" y="5373216"/>
            <a:ext cx="590465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４　「</a:t>
            </a:r>
            <a:r>
              <a:rPr lang="ja-JP" altLang="en-US" sz="3600" dirty="0" smtClean="0">
                <a:solidFill>
                  <a:srgbClr val="C00000"/>
                </a:solidFill>
              </a:rPr>
              <a:t>協力</a:t>
            </a:r>
            <a:r>
              <a:rPr lang="ja-JP" altLang="en-US" sz="3600" dirty="0" smtClean="0"/>
              <a:t>」という漢語を通し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「</a:t>
            </a:r>
            <a:r>
              <a:rPr lang="ja-JP" altLang="en-US" sz="3600" dirty="0" smtClean="0">
                <a:solidFill>
                  <a:srgbClr val="C00000"/>
                </a:solidFill>
              </a:rPr>
              <a:t>協＝キョウ</a:t>
            </a:r>
            <a:r>
              <a:rPr lang="ja-JP" altLang="en-US" sz="3600" dirty="0" smtClean="0"/>
              <a:t>」を覚える</a:t>
            </a:r>
            <a:endParaRPr kumimoji="1" lang="ja-JP" altLang="en-US" sz="3600" dirty="0"/>
          </a:p>
        </p:txBody>
      </p:sp>
      <p:grpSp>
        <p:nvGrpSpPr>
          <p:cNvPr id="40" name="グループ化 21"/>
          <p:cNvGrpSpPr>
            <a:grpSpLocks/>
          </p:cNvGrpSpPr>
          <p:nvPr/>
        </p:nvGrpSpPr>
        <p:grpSpPr bwMode="auto">
          <a:xfrm rot="409220" flipH="1">
            <a:off x="8136053" y="5846447"/>
            <a:ext cx="731952" cy="644182"/>
            <a:chOff x="2928926" y="2857496"/>
            <a:chExt cx="1071570" cy="963606"/>
          </a:xfrm>
        </p:grpSpPr>
        <p:grpSp>
          <p:nvGrpSpPr>
            <p:cNvPr id="41" name="グループ化 3"/>
            <p:cNvGrpSpPr>
              <a:grpSpLocks/>
            </p:cNvGrpSpPr>
            <p:nvPr/>
          </p:nvGrpSpPr>
          <p:grpSpPr bwMode="auto">
            <a:xfrm rot="-726639">
              <a:off x="2928928" y="2857498"/>
              <a:ext cx="1023924" cy="963607"/>
              <a:chOff x="1476375" y="3860800"/>
              <a:chExt cx="1300163" cy="1531938"/>
            </a:xfrm>
          </p:grpSpPr>
          <p:sp>
            <p:nvSpPr>
              <p:cNvPr id="43" name="Oval 4"/>
              <p:cNvSpPr>
                <a:spLocks noChangeArrowheads="1"/>
              </p:cNvSpPr>
              <p:nvPr/>
            </p:nvSpPr>
            <p:spPr bwMode="auto">
              <a:xfrm flipH="1">
                <a:off x="1665288" y="4024313"/>
                <a:ext cx="1111250" cy="1368425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flipH="1">
                <a:off x="1476375" y="3860800"/>
                <a:ext cx="1125538" cy="855663"/>
              </a:xfrm>
              <a:custGeom>
                <a:avLst/>
                <a:gdLst>
                  <a:gd name="T0" fmla="*/ 2147483647 w 735"/>
                  <a:gd name="T1" fmla="*/ 2147483647 h 539"/>
                  <a:gd name="T2" fmla="*/ 2147483647 w 735"/>
                  <a:gd name="T3" fmla="*/ 2147483647 h 539"/>
                  <a:gd name="T4" fmla="*/ 2147483647 w 735"/>
                  <a:gd name="T5" fmla="*/ 2147483647 h 539"/>
                  <a:gd name="T6" fmla="*/ 2147483647 w 735"/>
                  <a:gd name="T7" fmla="*/ 2147483647 h 539"/>
                  <a:gd name="T8" fmla="*/ 2147483647 w 735"/>
                  <a:gd name="T9" fmla="*/ 2147483647 h 539"/>
                  <a:gd name="T10" fmla="*/ 2147483647 w 735"/>
                  <a:gd name="T11" fmla="*/ 2147483647 h 539"/>
                  <a:gd name="T12" fmla="*/ 2147483647 w 735"/>
                  <a:gd name="T13" fmla="*/ 2147483647 h 539"/>
                  <a:gd name="T14" fmla="*/ 2147483647 w 735"/>
                  <a:gd name="T15" fmla="*/ 2147483647 h 539"/>
                  <a:gd name="T16" fmla="*/ 2147483647 w 735"/>
                  <a:gd name="T17" fmla="*/ 2147483647 h 539"/>
                  <a:gd name="T18" fmla="*/ 2147483647 w 735"/>
                  <a:gd name="T19" fmla="*/ 2147483647 h 539"/>
                  <a:gd name="T20" fmla="*/ 2147483647 w 735"/>
                  <a:gd name="T21" fmla="*/ 2147483647 h 539"/>
                  <a:gd name="T22" fmla="*/ 2147483647 w 735"/>
                  <a:gd name="T23" fmla="*/ 2147483647 h 539"/>
                  <a:gd name="T24" fmla="*/ 2147483647 w 735"/>
                  <a:gd name="T25" fmla="*/ 2147483647 h 539"/>
                  <a:gd name="T26" fmla="*/ 2147483647 w 735"/>
                  <a:gd name="T27" fmla="*/ 2147483647 h 539"/>
                  <a:gd name="T28" fmla="*/ 2147483647 w 735"/>
                  <a:gd name="T29" fmla="*/ 2147483647 h 539"/>
                  <a:gd name="T30" fmla="*/ 2147483647 w 735"/>
                  <a:gd name="T31" fmla="*/ 2147483647 h 539"/>
                  <a:gd name="T32" fmla="*/ 2147483647 w 735"/>
                  <a:gd name="T33" fmla="*/ 2147483647 h 539"/>
                  <a:gd name="T34" fmla="*/ 2147483647 w 735"/>
                  <a:gd name="T35" fmla="*/ 2147483647 h 539"/>
                  <a:gd name="T36" fmla="*/ 2147483647 w 735"/>
                  <a:gd name="T37" fmla="*/ 2147483647 h 539"/>
                  <a:gd name="T38" fmla="*/ 2147483647 w 735"/>
                  <a:gd name="T39" fmla="*/ 2147483647 h 539"/>
                  <a:gd name="T40" fmla="*/ 2147483647 w 735"/>
                  <a:gd name="T41" fmla="*/ 2147483647 h 539"/>
                  <a:gd name="T42" fmla="*/ 2147483647 w 735"/>
                  <a:gd name="T43" fmla="*/ 2147483647 h 539"/>
                  <a:gd name="T44" fmla="*/ 2147483647 w 735"/>
                  <a:gd name="T45" fmla="*/ 2147483647 h 539"/>
                  <a:gd name="T46" fmla="*/ 2147483647 w 735"/>
                  <a:gd name="T47" fmla="*/ 2147483647 h 539"/>
                  <a:gd name="T48" fmla="*/ 0 w 735"/>
                  <a:gd name="T49" fmla="*/ 2147483647 h 539"/>
                  <a:gd name="T50" fmla="*/ 2147483647 w 735"/>
                  <a:gd name="T51" fmla="*/ 2147483647 h 5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5"/>
                  <a:gd name="T79" fmla="*/ 0 h 539"/>
                  <a:gd name="T80" fmla="*/ 735 w 735"/>
                  <a:gd name="T81" fmla="*/ 539 h 5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5" h="539">
                    <a:moveTo>
                      <a:pt x="64" y="163"/>
                    </a:moveTo>
                    <a:cubicBezTo>
                      <a:pt x="73" y="200"/>
                      <a:pt x="80" y="214"/>
                      <a:pt x="112" y="235"/>
                    </a:cubicBezTo>
                    <a:cubicBezTo>
                      <a:pt x="128" y="283"/>
                      <a:pt x="108" y="248"/>
                      <a:pt x="184" y="267"/>
                    </a:cubicBezTo>
                    <a:cubicBezTo>
                      <a:pt x="204" y="272"/>
                      <a:pt x="221" y="285"/>
                      <a:pt x="240" y="291"/>
                    </a:cubicBezTo>
                    <a:cubicBezTo>
                      <a:pt x="243" y="283"/>
                      <a:pt x="240" y="267"/>
                      <a:pt x="248" y="267"/>
                    </a:cubicBezTo>
                    <a:cubicBezTo>
                      <a:pt x="256" y="267"/>
                      <a:pt x="252" y="283"/>
                      <a:pt x="256" y="291"/>
                    </a:cubicBezTo>
                    <a:cubicBezTo>
                      <a:pt x="263" y="304"/>
                      <a:pt x="284" y="332"/>
                      <a:pt x="296" y="339"/>
                    </a:cubicBezTo>
                    <a:cubicBezTo>
                      <a:pt x="311" y="347"/>
                      <a:pt x="344" y="355"/>
                      <a:pt x="344" y="355"/>
                    </a:cubicBezTo>
                    <a:cubicBezTo>
                      <a:pt x="386" y="341"/>
                      <a:pt x="376" y="321"/>
                      <a:pt x="416" y="347"/>
                    </a:cubicBezTo>
                    <a:cubicBezTo>
                      <a:pt x="438" y="380"/>
                      <a:pt x="488" y="443"/>
                      <a:pt x="488" y="443"/>
                    </a:cubicBezTo>
                    <a:cubicBezTo>
                      <a:pt x="498" y="474"/>
                      <a:pt x="504" y="488"/>
                      <a:pt x="536" y="499"/>
                    </a:cubicBezTo>
                    <a:cubicBezTo>
                      <a:pt x="544" y="494"/>
                      <a:pt x="550" y="483"/>
                      <a:pt x="560" y="483"/>
                    </a:cubicBezTo>
                    <a:cubicBezTo>
                      <a:pt x="570" y="483"/>
                      <a:pt x="575" y="495"/>
                      <a:pt x="584" y="499"/>
                    </a:cubicBezTo>
                    <a:cubicBezTo>
                      <a:pt x="619" y="514"/>
                      <a:pt x="655" y="517"/>
                      <a:pt x="688" y="539"/>
                    </a:cubicBezTo>
                    <a:cubicBezTo>
                      <a:pt x="678" y="227"/>
                      <a:pt x="735" y="320"/>
                      <a:pt x="584" y="219"/>
                    </a:cubicBezTo>
                    <a:cubicBezTo>
                      <a:pt x="574" y="204"/>
                      <a:pt x="570" y="186"/>
                      <a:pt x="560" y="171"/>
                    </a:cubicBezTo>
                    <a:cubicBezTo>
                      <a:pt x="554" y="162"/>
                      <a:pt x="543" y="156"/>
                      <a:pt x="536" y="147"/>
                    </a:cubicBezTo>
                    <a:cubicBezTo>
                      <a:pt x="529" y="137"/>
                      <a:pt x="525" y="126"/>
                      <a:pt x="520" y="115"/>
                    </a:cubicBezTo>
                    <a:cubicBezTo>
                      <a:pt x="454" y="137"/>
                      <a:pt x="466" y="63"/>
                      <a:pt x="416" y="51"/>
                    </a:cubicBezTo>
                    <a:cubicBezTo>
                      <a:pt x="382" y="43"/>
                      <a:pt x="347" y="46"/>
                      <a:pt x="312" y="43"/>
                    </a:cubicBezTo>
                    <a:cubicBezTo>
                      <a:pt x="304" y="35"/>
                      <a:pt x="298" y="24"/>
                      <a:pt x="288" y="19"/>
                    </a:cubicBezTo>
                    <a:cubicBezTo>
                      <a:pt x="273" y="11"/>
                      <a:pt x="240" y="3"/>
                      <a:pt x="240" y="3"/>
                    </a:cubicBezTo>
                    <a:cubicBezTo>
                      <a:pt x="163" y="18"/>
                      <a:pt x="231" y="0"/>
                      <a:pt x="176" y="27"/>
                    </a:cubicBezTo>
                    <a:cubicBezTo>
                      <a:pt x="143" y="43"/>
                      <a:pt x="99" y="46"/>
                      <a:pt x="64" y="51"/>
                    </a:cubicBezTo>
                    <a:cubicBezTo>
                      <a:pt x="34" y="61"/>
                      <a:pt x="27" y="81"/>
                      <a:pt x="0" y="99"/>
                    </a:cubicBezTo>
                    <a:cubicBezTo>
                      <a:pt x="10" y="149"/>
                      <a:pt x="16" y="151"/>
                      <a:pt x="64" y="163"/>
                    </a:cubicBez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 flipH="1">
                <a:off x="2339975" y="4221163"/>
                <a:ext cx="227013" cy="287337"/>
              </a:xfrm>
              <a:custGeom>
                <a:avLst/>
                <a:gdLst>
                  <a:gd name="T0" fmla="*/ 0 w 148"/>
                  <a:gd name="T1" fmla="*/ 2147483647 h 103"/>
                  <a:gd name="T2" fmla="*/ 2147483647 w 148"/>
                  <a:gd name="T3" fmla="*/ 2147483647 h 103"/>
                  <a:gd name="T4" fmla="*/ 2147483647 w 148"/>
                  <a:gd name="T5" fmla="*/ 2147483647 h 103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03"/>
                  <a:gd name="T11" fmla="*/ 148 w 148"/>
                  <a:gd name="T12" fmla="*/ 103 h 1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03">
                    <a:moveTo>
                      <a:pt x="0" y="12"/>
                    </a:moveTo>
                    <a:cubicBezTo>
                      <a:pt x="37" y="6"/>
                      <a:pt x="75" y="0"/>
                      <a:pt x="100" y="15"/>
                    </a:cubicBezTo>
                    <a:cubicBezTo>
                      <a:pt x="125" y="30"/>
                      <a:pt x="142" y="88"/>
                      <a:pt x="148" y="103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2484438" y="4437063"/>
                <a:ext cx="142875" cy="36036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2555875" y="4508500"/>
                <a:ext cx="71438" cy="2159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339975" y="4941888"/>
                <a:ext cx="393700" cy="307975"/>
              </a:xfrm>
              <a:custGeom>
                <a:avLst/>
                <a:gdLst>
                  <a:gd name="T0" fmla="*/ 2147483647 w 248"/>
                  <a:gd name="T1" fmla="*/ 0 h 194"/>
                  <a:gd name="T2" fmla="*/ 2147483647 w 248"/>
                  <a:gd name="T3" fmla="*/ 2147483647 h 194"/>
                  <a:gd name="T4" fmla="*/ 2147483647 w 248"/>
                  <a:gd name="T5" fmla="*/ 2147483647 h 194"/>
                  <a:gd name="T6" fmla="*/ 0 w 248"/>
                  <a:gd name="T7" fmla="*/ 2147483647 h 194"/>
                  <a:gd name="T8" fmla="*/ 2147483647 w 248"/>
                  <a:gd name="T9" fmla="*/ 2147483647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194"/>
                  <a:gd name="T17" fmla="*/ 248 w 248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194">
                    <a:moveTo>
                      <a:pt x="248" y="0"/>
                    </a:moveTo>
                    <a:cubicBezTo>
                      <a:pt x="230" y="2"/>
                      <a:pt x="161" y="8"/>
                      <a:pt x="136" y="16"/>
                    </a:cubicBezTo>
                    <a:cubicBezTo>
                      <a:pt x="10" y="58"/>
                      <a:pt x="193" y="10"/>
                      <a:pt x="72" y="40"/>
                    </a:cubicBezTo>
                    <a:cubicBezTo>
                      <a:pt x="28" y="69"/>
                      <a:pt x="16" y="72"/>
                      <a:pt x="0" y="120"/>
                    </a:cubicBezTo>
                    <a:cubicBezTo>
                      <a:pt x="18" y="194"/>
                      <a:pt x="69" y="192"/>
                      <a:pt x="136" y="192"/>
                    </a:cubicBezTo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2" name="円/楕円 41"/>
            <p:cNvSpPr/>
            <p:nvPr/>
          </p:nvSpPr>
          <p:spPr>
            <a:xfrm>
              <a:off x="3855400" y="3137889"/>
              <a:ext cx="71115" cy="69678"/>
            </a:xfrm>
            <a:prstGeom prst="ellipse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49" name="グループ化 22"/>
          <p:cNvGrpSpPr>
            <a:grpSpLocks/>
          </p:cNvGrpSpPr>
          <p:nvPr/>
        </p:nvGrpSpPr>
        <p:grpSpPr bwMode="auto">
          <a:xfrm>
            <a:off x="1115616" y="3789040"/>
            <a:ext cx="648072" cy="593477"/>
            <a:chOff x="1877409" y="4068921"/>
            <a:chExt cx="1260789" cy="1096962"/>
          </a:xfrm>
        </p:grpSpPr>
        <p:grpSp>
          <p:nvGrpSpPr>
            <p:cNvPr id="50" name="グループ化 58"/>
            <p:cNvGrpSpPr>
              <a:grpSpLocks/>
            </p:cNvGrpSpPr>
            <p:nvPr/>
          </p:nvGrpSpPr>
          <p:grpSpPr bwMode="auto">
            <a:xfrm rot="837758">
              <a:off x="1877409" y="4068921"/>
              <a:ext cx="1260475" cy="1096962"/>
              <a:chOff x="2929016" y="2855832"/>
              <a:chExt cx="1071480" cy="966100"/>
            </a:xfrm>
          </p:grpSpPr>
          <p:grpSp>
            <p:nvGrpSpPr>
              <p:cNvPr id="52" name="グループ化 3"/>
              <p:cNvGrpSpPr>
                <a:grpSpLocks/>
              </p:cNvGrpSpPr>
              <p:nvPr/>
            </p:nvGrpSpPr>
            <p:grpSpPr bwMode="auto">
              <a:xfrm rot="-726639">
                <a:off x="2929016" y="2855832"/>
                <a:ext cx="1039552" cy="966100"/>
                <a:chOff x="1476375" y="3860800"/>
                <a:chExt cx="1320007" cy="1535901"/>
              </a:xfrm>
            </p:grpSpPr>
            <p:sp>
              <p:nvSpPr>
                <p:cNvPr id="54" name="Oval 4"/>
                <p:cNvSpPr>
                  <a:spLocks noChangeArrowheads="1"/>
                </p:cNvSpPr>
                <p:nvPr/>
              </p:nvSpPr>
              <p:spPr bwMode="auto">
                <a:xfrm flipH="1">
                  <a:off x="1685133" y="4028276"/>
                  <a:ext cx="1111249" cy="136842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flipH="1">
                  <a:off x="1476375" y="3860800"/>
                  <a:ext cx="1125538" cy="855663"/>
                </a:xfrm>
                <a:custGeom>
                  <a:avLst/>
                  <a:gdLst>
                    <a:gd name="T0" fmla="*/ 2147483647 w 735"/>
                    <a:gd name="T1" fmla="*/ 2147483647 h 539"/>
                    <a:gd name="T2" fmla="*/ 2147483647 w 735"/>
                    <a:gd name="T3" fmla="*/ 2147483647 h 539"/>
                    <a:gd name="T4" fmla="*/ 2147483647 w 735"/>
                    <a:gd name="T5" fmla="*/ 2147483647 h 539"/>
                    <a:gd name="T6" fmla="*/ 2147483647 w 735"/>
                    <a:gd name="T7" fmla="*/ 2147483647 h 539"/>
                    <a:gd name="T8" fmla="*/ 2147483647 w 735"/>
                    <a:gd name="T9" fmla="*/ 2147483647 h 539"/>
                    <a:gd name="T10" fmla="*/ 2147483647 w 735"/>
                    <a:gd name="T11" fmla="*/ 2147483647 h 539"/>
                    <a:gd name="T12" fmla="*/ 2147483647 w 735"/>
                    <a:gd name="T13" fmla="*/ 2147483647 h 539"/>
                    <a:gd name="T14" fmla="*/ 2147483647 w 735"/>
                    <a:gd name="T15" fmla="*/ 2147483647 h 539"/>
                    <a:gd name="T16" fmla="*/ 2147483647 w 735"/>
                    <a:gd name="T17" fmla="*/ 2147483647 h 539"/>
                    <a:gd name="T18" fmla="*/ 2147483647 w 735"/>
                    <a:gd name="T19" fmla="*/ 2147483647 h 539"/>
                    <a:gd name="T20" fmla="*/ 2147483647 w 735"/>
                    <a:gd name="T21" fmla="*/ 2147483647 h 539"/>
                    <a:gd name="T22" fmla="*/ 2147483647 w 735"/>
                    <a:gd name="T23" fmla="*/ 2147483647 h 539"/>
                    <a:gd name="T24" fmla="*/ 2147483647 w 735"/>
                    <a:gd name="T25" fmla="*/ 2147483647 h 539"/>
                    <a:gd name="T26" fmla="*/ 2147483647 w 735"/>
                    <a:gd name="T27" fmla="*/ 2147483647 h 539"/>
                    <a:gd name="T28" fmla="*/ 2147483647 w 735"/>
                    <a:gd name="T29" fmla="*/ 2147483647 h 539"/>
                    <a:gd name="T30" fmla="*/ 2147483647 w 735"/>
                    <a:gd name="T31" fmla="*/ 2147483647 h 539"/>
                    <a:gd name="T32" fmla="*/ 2147483647 w 735"/>
                    <a:gd name="T33" fmla="*/ 2147483647 h 539"/>
                    <a:gd name="T34" fmla="*/ 2147483647 w 735"/>
                    <a:gd name="T35" fmla="*/ 2147483647 h 539"/>
                    <a:gd name="T36" fmla="*/ 2147483647 w 735"/>
                    <a:gd name="T37" fmla="*/ 2147483647 h 539"/>
                    <a:gd name="T38" fmla="*/ 2147483647 w 735"/>
                    <a:gd name="T39" fmla="*/ 2147483647 h 539"/>
                    <a:gd name="T40" fmla="*/ 2147483647 w 735"/>
                    <a:gd name="T41" fmla="*/ 2147483647 h 539"/>
                    <a:gd name="T42" fmla="*/ 2147483647 w 735"/>
                    <a:gd name="T43" fmla="*/ 2147483647 h 539"/>
                    <a:gd name="T44" fmla="*/ 2147483647 w 735"/>
                    <a:gd name="T45" fmla="*/ 2147483647 h 539"/>
                    <a:gd name="T46" fmla="*/ 2147483647 w 735"/>
                    <a:gd name="T47" fmla="*/ 2147483647 h 539"/>
                    <a:gd name="T48" fmla="*/ 0 w 735"/>
                    <a:gd name="T49" fmla="*/ 2147483647 h 539"/>
                    <a:gd name="T50" fmla="*/ 2147483647 w 735"/>
                    <a:gd name="T51" fmla="*/ 2147483647 h 53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35"/>
                    <a:gd name="T79" fmla="*/ 0 h 539"/>
                    <a:gd name="T80" fmla="*/ 735 w 735"/>
                    <a:gd name="T81" fmla="*/ 539 h 53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35" h="539">
                      <a:moveTo>
                        <a:pt x="64" y="163"/>
                      </a:moveTo>
                      <a:cubicBezTo>
                        <a:pt x="73" y="200"/>
                        <a:pt x="80" y="214"/>
                        <a:pt x="112" y="235"/>
                      </a:cubicBezTo>
                      <a:cubicBezTo>
                        <a:pt x="128" y="283"/>
                        <a:pt x="108" y="248"/>
                        <a:pt x="184" y="267"/>
                      </a:cubicBezTo>
                      <a:cubicBezTo>
                        <a:pt x="204" y="272"/>
                        <a:pt x="221" y="285"/>
                        <a:pt x="240" y="291"/>
                      </a:cubicBezTo>
                      <a:cubicBezTo>
                        <a:pt x="243" y="283"/>
                        <a:pt x="240" y="267"/>
                        <a:pt x="248" y="267"/>
                      </a:cubicBezTo>
                      <a:cubicBezTo>
                        <a:pt x="256" y="267"/>
                        <a:pt x="252" y="283"/>
                        <a:pt x="256" y="291"/>
                      </a:cubicBezTo>
                      <a:cubicBezTo>
                        <a:pt x="263" y="304"/>
                        <a:pt x="284" y="332"/>
                        <a:pt x="296" y="339"/>
                      </a:cubicBezTo>
                      <a:cubicBezTo>
                        <a:pt x="311" y="347"/>
                        <a:pt x="344" y="355"/>
                        <a:pt x="344" y="355"/>
                      </a:cubicBezTo>
                      <a:cubicBezTo>
                        <a:pt x="386" y="341"/>
                        <a:pt x="376" y="321"/>
                        <a:pt x="416" y="347"/>
                      </a:cubicBezTo>
                      <a:cubicBezTo>
                        <a:pt x="438" y="380"/>
                        <a:pt x="488" y="443"/>
                        <a:pt x="488" y="443"/>
                      </a:cubicBezTo>
                      <a:cubicBezTo>
                        <a:pt x="498" y="474"/>
                        <a:pt x="504" y="488"/>
                        <a:pt x="536" y="499"/>
                      </a:cubicBezTo>
                      <a:cubicBezTo>
                        <a:pt x="544" y="494"/>
                        <a:pt x="550" y="483"/>
                        <a:pt x="560" y="483"/>
                      </a:cubicBezTo>
                      <a:cubicBezTo>
                        <a:pt x="570" y="483"/>
                        <a:pt x="575" y="495"/>
                        <a:pt x="584" y="499"/>
                      </a:cubicBezTo>
                      <a:cubicBezTo>
                        <a:pt x="619" y="514"/>
                        <a:pt x="655" y="517"/>
                        <a:pt x="688" y="539"/>
                      </a:cubicBezTo>
                      <a:cubicBezTo>
                        <a:pt x="678" y="227"/>
                        <a:pt x="735" y="320"/>
                        <a:pt x="584" y="219"/>
                      </a:cubicBezTo>
                      <a:cubicBezTo>
                        <a:pt x="574" y="204"/>
                        <a:pt x="570" y="186"/>
                        <a:pt x="560" y="171"/>
                      </a:cubicBezTo>
                      <a:cubicBezTo>
                        <a:pt x="554" y="162"/>
                        <a:pt x="543" y="156"/>
                        <a:pt x="536" y="147"/>
                      </a:cubicBezTo>
                      <a:cubicBezTo>
                        <a:pt x="529" y="137"/>
                        <a:pt x="525" y="126"/>
                        <a:pt x="520" y="115"/>
                      </a:cubicBezTo>
                      <a:cubicBezTo>
                        <a:pt x="454" y="137"/>
                        <a:pt x="466" y="63"/>
                        <a:pt x="416" y="51"/>
                      </a:cubicBezTo>
                      <a:cubicBezTo>
                        <a:pt x="382" y="43"/>
                        <a:pt x="347" y="46"/>
                        <a:pt x="312" y="43"/>
                      </a:cubicBezTo>
                      <a:cubicBezTo>
                        <a:pt x="304" y="35"/>
                        <a:pt x="298" y="24"/>
                        <a:pt x="288" y="19"/>
                      </a:cubicBezTo>
                      <a:cubicBezTo>
                        <a:pt x="273" y="11"/>
                        <a:pt x="240" y="3"/>
                        <a:pt x="240" y="3"/>
                      </a:cubicBezTo>
                      <a:cubicBezTo>
                        <a:pt x="163" y="18"/>
                        <a:pt x="231" y="0"/>
                        <a:pt x="176" y="27"/>
                      </a:cubicBezTo>
                      <a:cubicBezTo>
                        <a:pt x="143" y="43"/>
                        <a:pt x="99" y="46"/>
                        <a:pt x="64" y="51"/>
                      </a:cubicBezTo>
                      <a:cubicBezTo>
                        <a:pt x="34" y="61"/>
                        <a:pt x="27" y="81"/>
                        <a:pt x="0" y="99"/>
                      </a:cubicBezTo>
                      <a:cubicBezTo>
                        <a:pt x="10" y="149"/>
                        <a:pt x="16" y="151"/>
                        <a:pt x="64" y="163"/>
                      </a:cubicBez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" name="Freeform 6"/>
                <p:cNvSpPr>
                  <a:spLocks/>
                </p:cNvSpPr>
                <p:nvPr/>
              </p:nvSpPr>
              <p:spPr bwMode="auto">
                <a:xfrm flipH="1">
                  <a:off x="2339975" y="4221163"/>
                  <a:ext cx="227013" cy="287337"/>
                </a:xfrm>
                <a:custGeom>
                  <a:avLst/>
                  <a:gdLst>
                    <a:gd name="T0" fmla="*/ 0 w 148"/>
                    <a:gd name="T1" fmla="*/ 2147483647 h 103"/>
                    <a:gd name="T2" fmla="*/ 2147483647 w 148"/>
                    <a:gd name="T3" fmla="*/ 2147483647 h 103"/>
                    <a:gd name="T4" fmla="*/ 2147483647 w 148"/>
                    <a:gd name="T5" fmla="*/ 2147483647 h 103"/>
                    <a:gd name="T6" fmla="*/ 0 60000 65536"/>
                    <a:gd name="T7" fmla="*/ 0 60000 65536"/>
                    <a:gd name="T8" fmla="*/ 0 60000 65536"/>
                    <a:gd name="T9" fmla="*/ 0 w 148"/>
                    <a:gd name="T10" fmla="*/ 0 h 103"/>
                    <a:gd name="T11" fmla="*/ 148 w 148"/>
                    <a:gd name="T12" fmla="*/ 103 h 1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" h="103">
                      <a:moveTo>
                        <a:pt x="0" y="12"/>
                      </a:moveTo>
                      <a:cubicBezTo>
                        <a:pt x="37" y="6"/>
                        <a:pt x="75" y="0"/>
                        <a:pt x="100" y="15"/>
                      </a:cubicBezTo>
                      <a:cubicBezTo>
                        <a:pt x="125" y="30"/>
                        <a:pt x="142" y="88"/>
                        <a:pt x="148" y="103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" name="Oval 8"/>
                <p:cNvSpPr>
                  <a:spLocks noChangeArrowheads="1"/>
                </p:cNvSpPr>
                <p:nvPr/>
              </p:nvSpPr>
              <p:spPr bwMode="auto">
                <a:xfrm>
                  <a:off x="2484438" y="4437063"/>
                  <a:ext cx="142875" cy="3603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2555875" y="4508500"/>
                  <a:ext cx="71438" cy="21590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3" name="円/楕円 4"/>
              <p:cNvSpPr/>
              <p:nvPr/>
            </p:nvSpPr>
            <p:spPr>
              <a:xfrm>
                <a:off x="3922609" y="3198774"/>
                <a:ext cx="70859" cy="71785"/>
              </a:xfrm>
              <a:prstGeom prst="ellipse">
                <a:avLst/>
              </a:prstGeom>
              <a:solidFill>
                <a:srgbClr val="FFFF9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51" name="円弧 50"/>
            <p:cNvSpPr/>
            <p:nvPr/>
          </p:nvSpPr>
          <p:spPr>
            <a:xfrm rot="11160953">
              <a:off x="2705778" y="4890793"/>
              <a:ext cx="432420" cy="144338"/>
            </a:xfrm>
            <a:prstGeom prst="arc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59" name="角丸四角形吹き出し 58"/>
          <p:cNvSpPr/>
          <p:nvPr/>
        </p:nvSpPr>
        <p:spPr>
          <a:xfrm>
            <a:off x="6588224" y="5445224"/>
            <a:ext cx="1296144" cy="792088"/>
          </a:xfrm>
          <a:prstGeom prst="wedgeRoundRectCallout">
            <a:avLst>
              <a:gd name="adj1" fmla="val 61708"/>
              <a:gd name="adj2" fmla="val 240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こういう</a:t>
            </a:r>
            <a:r>
              <a:rPr lang="ja-JP" altLang="en-US" sz="2400" dirty="0" smtClean="0">
                <a:solidFill>
                  <a:schemeClr val="tx1"/>
                </a:solidFill>
              </a:rPr>
              <a:t>字か・・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907704" y="3861048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なるほど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36" grpId="0" animBg="1"/>
      <p:bldP spid="37" grpId="0"/>
      <p:bldP spid="38" grpId="0" animBg="1"/>
      <p:bldP spid="39" grpId="0" animBg="1"/>
      <p:bldP spid="59" grpId="0" animBg="1"/>
      <p:bldP spid="6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9552" y="26064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「</a:t>
            </a:r>
            <a:r>
              <a:rPr lang="ja-JP" altLang="en-US" sz="4000" dirty="0" smtClean="0">
                <a:solidFill>
                  <a:srgbClr val="C00000"/>
                </a:solidFill>
              </a:rPr>
              <a:t>協力</a:t>
            </a:r>
            <a:r>
              <a:rPr lang="ja-JP" altLang="en-US" sz="4000" dirty="0" smtClean="0"/>
              <a:t>」や「</a:t>
            </a:r>
            <a:r>
              <a:rPr lang="ja-JP" altLang="en-US" sz="4000" dirty="0" smtClean="0">
                <a:solidFill>
                  <a:srgbClr val="C00000"/>
                </a:solidFill>
              </a:rPr>
              <a:t>完成</a:t>
            </a:r>
            <a:r>
              <a:rPr lang="ja-JP" altLang="en-US" sz="4000" dirty="0" smtClean="0"/>
              <a:t>」や「</a:t>
            </a:r>
            <a:r>
              <a:rPr lang="ja-JP" altLang="en-US" sz="4000" dirty="0" smtClean="0">
                <a:solidFill>
                  <a:srgbClr val="C00000"/>
                </a:solidFill>
              </a:rPr>
              <a:t>反省</a:t>
            </a:r>
            <a:r>
              <a:rPr lang="ja-JP" altLang="en-US" sz="4000" dirty="0" smtClean="0"/>
              <a:t>」など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日常生活の身近な漢語は</a:t>
            </a:r>
            <a:endParaRPr kumimoji="1" lang="en-US" altLang="ja-JP" sz="3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628800"/>
            <a:ext cx="8424936" cy="1323439"/>
          </a:xfrm>
          <a:prstGeom prst="rect">
            <a:avLst/>
          </a:prstGeom>
          <a:solidFill>
            <a:srgbClr val="CCFFCC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私たちは、まず周りの人との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　　　　　　　　　　</a:t>
            </a:r>
            <a:r>
              <a:rPr lang="ja-JP" altLang="en-US" sz="4000" dirty="0" smtClean="0"/>
              <a:t>話し</a:t>
            </a:r>
            <a:r>
              <a:rPr kumimoji="1" lang="ja-JP" altLang="en-US" sz="4000" dirty="0" smtClean="0"/>
              <a:t>ことばで出会う</a:t>
            </a:r>
            <a:endParaRPr kumimoji="1" lang="ja-JP" altLang="en-US" dirty="0"/>
          </a:p>
        </p:txBody>
      </p:sp>
      <p:grpSp>
        <p:nvGrpSpPr>
          <p:cNvPr id="9" name="グループ化 21"/>
          <p:cNvGrpSpPr>
            <a:grpSpLocks/>
          </p:cNvGrpSpPr>
          <p:nvPr/>
        </p:nvGrpSpPr>
        <p:grpSpPr bwMode="auto">
          <a:xfrm rot="263309" flipH="1">
            <a:off x="7192374" y="2947284"/>
            <a:ext cx="612946" cy="757591"/>
            <a:chOff x="1115616" y="2708920"/>
            <a:chExt cx="1695714" cy="2188779"/>
          </a:xfrm>
        </p:grpSpPr>
        <p:grpSp>
          <p:nvGrpSpPr>
            <p:cNvPr id="10" name="グループ化 20"/>
            <p:cNvGrpSpPr>
              <a:grpSpLocks/>
            </p:cNvGrpSpPr>
            <p:nvPr/>
          </p:nvGrpSpPr>
          <p:grpSpPr bwMode="auto">
            <a:xfrm>
              <a:off x="1484492" y="2810137"/>
              <a:ext cx="1210552" cy="2087562"/>
              <a:chOff x="1484492" y="2810137"/>
              <a:chExt cx="1210552" cy="2087562"/>
            </a:xfrm>
          </p:grpSpPr>
          <p:grpSp>
            <p:nvGrpSpPr>
              <p:cNvPr id="12" name="グループ化 17"/>
              <p:cNvGrpSpPr>
                <a:grpSpLocks/>
              </p:cNvGrpSpPr>
              <p:nvPr/>
            </p:nvGrpSpPr>
            <p:grpSpPr bwMode="auto">
              <a:xfrm rot="20976945" flipH="1">
                <a:off x="1484492" y="2810137"/>
                <a:ext cx="1181902" cy="2087562"/>
                <a:chOff x="6877050" y="2781300"/>
                <a:chExt cx="1223963" cy="2087563"/>
              </a:xfrm>
            </p:grpSpPr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 rot="-1209814">
                  <a:off x="6877050" y="2781300"/>
                  <a:ext cx="1223963" cy="20875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16" name="Oval 22"/>
                <p:cNvSpPr>
                  <a:spLocks noChangeArrowheads="1"/>
                </p:cNvSpPr>
                <p:nvPr/>
              </p:nvSpPr>
              <p:spPr bwMode="auto">
                <a:xfrm rot="183203">
                  <a:off x="6877050" y="3573463"/>
                  <a:ext cx="287338" cy="2873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17" name="Oval 24"/>
                <p:cNvSpPr>
                  <a:spLocks noChangeArrowheads="1"/>
                </p:cNvSpPr>
                <p:nvPr/>
              </p:nvSpPr>
              <p:spPr bwMode="auto">
                <a:xfrm>
                  <a:off x="6948488" y="3716338"/>
                  <a:ext cx="71437" cy="730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18" name="Oval 37"/>
                <p:cNvSpPr>
                  <a:spLocks noChangeArrowheads="1"/>
                </p:cNvSpPr>
                <p:nvPr/>
              </p:nvSpPr>
              <p:spPr bwMode="auto">
                <a:xfrm>
                  <a:off x="6948488" y="4292600"/>
                  <a:ext cx="144462" cy="1444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13" name="円弧 12"/>
              <p:cNvSpPr/>
              <p:nvPr/>
            </p:nvSpPr>
            <p:spPr>
              <a:xfrm rot="11269262">
                <a:off x="2004936" y="4324959"/>
                <a:ext cx="574771" cy="432917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14" name="円弧 13"/>
              <p:cNvSpPr/>
              <p:nvPr/>
            </p:nvSpPr>
            <p:spPr>
              <a:xfrm rot="19946740">
                <a:off x="2116460" y="3389215"/>
                <a:ext cx="574769" cy="432917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11" name="フリーフォーム 10"/>
            <p:cNvSpPr/>
            <p:nvPr/>
          </p:nvSpPr>
          <p:spPr>
            <a:xfrm>
              <a:off x="1112756" y="2706230"/>
              <a:ext cx="1695716" cy="1874176"/>
            </a:xfrm>
            <a:custGeom>
              <a:avLst/>
              <a:gdLst>
                <a:gd name="connsiteX0" fmla="*/ 1485790 w 1524115"/>
                <a:gd name="connsiteY0" fmla="*/ 464234 h 1943044"/>
                <a:gd name="connsiteX1" fmla="*/ 1471722 w 1524115"/>
                <a:gd name="connsiteY1" fmla="*/ 506437 h 1943044"/>
                <a:gd name="connsiteX2" fmla="*/ 1387316 w 1524115"/>
                <a:gd name="connsiteY2" fmla="*/ 548640 h 1943044"/>
                <a:gd name="connsiteX3" fmla="*/ 1288842 w 1524115"/>
                <a:gd name="connsiteY3" fmla="*/ 590843 h 1943044"/>
                <a:gd name="connsiteX4" fmla="*/ 1246639 w 1524115"/>
                <a:gd name="connsiteY4" fmla="*/ 618978 h 1943044"/>
                <a:gd name="connsiteX5" fmla="*/ 1218504 w 1524115"/>
                <a:gd name="connsiteY5" fmla="*/ 647114 h 1943044"/>
                <a:gd name="connsiteX6" fmla="*/ 1077827 w 1524115"/>
                <a:gd name="connsiteY6" fmla="*/ 689317 h 1943044"/>
                <a:gd name="connsiteX7" fmla="*/ 1021556 w 1524115"/>
                <a:gd name="connsiteY7" fmla="*/ 745588 h 1943044"/>
                <a:gd name="connsiteX8" fmla="*/ 979353 w 1524115"/>
                <a:gd name="connsiteY8" fmla="*/ 787791 h 1943044"/>
                <a:gd name="connsiteX9" fmla="*/ 937150 w 1524115"/>
                <a:gd name="connsiteY9" fmla="*/ 815926 h 1943044"/>
                <a:gd name="connsiteX10" fmla="*/ 909015 w 1524115"/>
                <a:gd name="connsiteY10" fmla="*/ 773723 h 1943044"/>
                <a:gd name="connsiteX11" fmla="*/ 866811 w 1524115"/>
                <a:gd name="connsiteY11" fmla="*/ 787791 h 1943044"/>
                <a:gd name="connsiteX12" fmla="*/ 782405 w 1524115"/>
                <a:gd name="connsiteY12" fmla="*/ 886265 h 1943044"/>
                <a:gd name="connsiteX13" fmla="*/ 655796 w 1524115"/>
                <a:gd name="connsiteY13" fmla="*/ 956603 h 1943044"/>
                <a:gd name="connsiteX14" fmla="*/ 641728 w 1524115"/>
                <a:gd name="connsiteY14" fmla="*/ 998806 h 1943044"/>
                <a:gd name="connsiteX15" fmla="*/ 571390 w 1524115"/>
                <a:gd name="connsiteY15" fmla="*/ 1069145 h 1943044"/>
                <a:gd name="connsiteX16" fmla="*/ 557322 w 1524115"/>
                <a:gd name="connsiteY16" fmla="*/ 1111348 h 1943044"/>
                <a:gd name="connsiteX17" fmla="*/ 501051 w 1524115"/>
                <a:gd name="connsiteY17" fmla="*/ 1195754 h 1943044"/>
                <a:gd name="connsiteX18" fmla="*/ 486984 w 1524115"/>
                <a:gd name="connsiteY18" fmla="*/ 1153551 h 1943044"/>
                <a:gd name="connsiteX19" fmla="*/ 458848 w 1524115"/>
                <a:gd name="connsiteY19" fmla="*/ 1181686 h 1943044"/>
                <a:gd name="connsiteX20" fmla="*/ 430713 w 1524115"/>
                <a:gd name="connsiteY20" fmla="*/ 1266092 h 1943044"/>
                <a:gd name="connsiteX21" fmla="*/ 402578 w 1524115"/>
                <a:gd name="connsiteY21" fmla="*/ 1378634 h 1943044"/>
                <a:gd name="connsiteX22" fmla="*/ 388510 w 1524115"/>
                <a:gd name="connsiteY22" fmla="*/ 1420837 h 1943044"/>
                <a:gd name="connsiteX23" fmla="*/ 374442 w 1524115"/>
                <a:gd name="connsiteY23" fmla="*/ 1477108 h 1943044"/>
                <a:gd name="connsiteX24" fmla="*/ 346307 w 1524115"/>
                <a:gd name="connsiteY24" fmla="*/ 1519311 h 1943044"/>
                <a:gd name="connsiteX25" fmla="*/ 360375 w 1524115"/>
                <a:gd name="connsiteY25" fmla="*/ 1758462 h 1943044"/>
                <a:gd name="connsiteX26" fmla="*/ 374442 w 1524115"/>
                <a:gd name="connsiteY26" fmla="*/ 1800665 h 1943044"/>
                <a:gd name="connsiteX27" fmla="*/ 402578 w 1524115"/>
                <a:gd name="connsiteY27" fmla="*/ 1828800 h 1943044"/>
                <a:gd name="connsiteX28" fmla="*/ 416645 w 1524115"/>
                <a:gd name="connsiteY28" fmla="*/ 1885071 h 1943044"/>
                <a:gd name="connsiteX29" fmla="*/ 416645 w 1524115"/>
                <a:gd name="connsiteY29" fmla="*/ 1941342 h 1943044"/>
                <a:gd name="connsiteX30" fmla="*/ 290036 w 1524115"/>
                <a:gd name="connsiteY30" fmla="*/ 1927274 h 1943044"/>
                <a:gd name="connsiteX31" fmla="*/ 275968 w 1524115"/>
                <a:gd name="connsiteY31" fmla="*/ 1885071 h 1943044"/>
                <a:gd name="connsiteX32" fmla="*/ 233765 w 1524115"/>
                <a:gd name="connsiteY32" fmla="*/ 1871003 h 1943044"/>
                <a:gd name="connsiteX33" fmla="*/ 163427 w 1524115"/>
                <a:gd name="connsiteY33" fmla="*/ 1772529 h 1943044"/>
                <a:gd name="connsiteX34" fmla="*/ 135291 w 1524115"/>
                <a:gd name="connsiteY34" fmla="*/ 1744394 h 1943044"/>
                <a:gd name="connsiteX35" fmla="*/ 121224 w 1524115"/>
                <a:gd name="connsiteY35" fmla="*/ 1702191 h 1943044"/>
                <a:gd name="connsiteX36" fmla="*/ 107156 w 1524115"/>
                <a:gd name="connsiteY36" fmla="*/ 1533378 h 1943044"/>
                <a:gd name="connsiteX37" fmla="*/ 64953 w 1524115"/>
                <a:gd name="connsiteY37" fmla="*/ 1477108 h 1943044"/>
                <a:gd name="connsiteX38" fmla="*/ 64953 w 1524115"/>
                <a:gd name="connsiteY38" fmla="*/ 773723 h 1943044"/>
                <a:gd name="connsiteX39" fmla="*/ 107156 w 1524115"/>
                <a:gd name="connsiteY39" fmla="*/ 548640 h 1943044"/>
                <a:gd name="connsiteX40" fmla="*/ 121224 w 1524115"/>
                <a:gd name="connsiteY40" fmla="*/ 492369 h 1943044"/>
                <a:gd name="connsiteX41" fmla="*/ 177495 w 1524115"/>
                <a:gd name="connsiteY41" fmla="*/ 407963 h 1943044"/>
                <a:gd name="connsiteX42" fmla="*/ 219698 w 1524115"/>
                <a:gd name="connsiteY42" fmla="*/ 295422 h 1943044"/>
                <a:gd name="connsiteX43" fmla="*/ 247833 w 1524115"/>
                <a:gd name="connsiteY43" fmla="*/ 267286 h 1943044"/>
                <a:gd name="connsiteX44" fmla="*/ 304104 w 1524115"/>
                <a:gd name="connsiteY44" fmla="*/ 182880 h 1943044"/>
                <a:gd name="connsiteX45" fmla="*/ 402578 w 1524115"/>
                <a:gd name="connsiteY45" fmla="*/ 126609 h 1943044"/>
                <a:gd name="connsiteX46" fmla="*/ 486984 w 1524115"/>
                <a:gd name="connsiteY46" fmla="*/ 56271 h 1943044"/>
                <a:gd name="connsiteX47" fmla="*/ 529187 w 1524115"/>
                <a:gd name="connsiteY47" fmla="*/ 42203 h 1943044"/>
                <a:gd name="connsiteX48" fmla="*/ 669864 w 1524115"/>
                <a:gd name="connsiteY48" fmla="*/ 14068 h 1943044"/>
                <a:gd name="connsiteX49" fmla="*/ 726135 w 1524115"/>
                <a:gd name="connsiteY49" fmla="*/ 0 h 1943044"/>
                <a:gd name="connsiteX50" fmla="*/ 1218504 w 1524115"/>
                <a:gd name="connsiteY50" fmla="*/ 14068 h 1943044"/>
                <a:gd name="connsiteX51" fmla="*/ 1288842 w 1524115"/>
                <a:gd name="connsiteY51" fmla="*/ 56271 h 1943044"/>
                <a:gd name="connsiteX52" fmla="*/ 1373248 w 1524115"/>
                <a:gd name="connsiteY52" fmla="*/ 98474 h 1943044"/>
                <a:gd name="connsiteX53" fmla="*/ 1387316 w 1524115"/>
                <a:gd name="connsiteY53" fmla="*/ 140677 h 1943044"/>
                <a:gd name="connsiteX54" fmla="*/ 1415451 w 1524115"/>
                <a:gd name="connsiteY54" fmla="*/ 182880 h 1943044"/>
                <a:gd name="connsiteX55" fmla="*/ 1443587 w 1524115"/>
                <a:gd name="connsiteY55" fmla="*/ 267286 h 1943044"/>
                <a:gd name="connsiteX56" fmla="*/ 1457655 w 1524115"/>
                <a:gd name="connsiteY56" fmla="*/ 309489 h 1943044"/>
                <a:gd name="connsiteX57" fmla="*/ 1485790 w 1524115"/>
                <a:gd name="connsiteY57" fmla="*/ 337625 h 1943044"/>
                <a:gd name="connsiteX58" fmla="*/ 1499858 w 1524115"/>
                <a:gd name="connsiteY58" fmla="*/ 478302 h 1943044"/>
                <a:gd name="connsiteX59" fmla="*/ 1485790 w 1524115"/>
                <a:gd name="connsiteY59" fmla="*/ 464234 h 19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24115" h="1943044">
                  <a:moveTo>
                    <a:pt x="1485790" y="464234"/>
                  </a:moveTo>
                  <a:cubicBezTo>
                    <a:pt x="1481101" y="468923"/>
                    <a:pt x="1480985" y="494858"/>
                    <a:pt x="1471722" y="506437"/>
                  </a:cubicBezTo>
                  <a:cubicBezTo>
                    <a:pt x="1444846" y="540032"/>
                    <a:pt x="1421295" y="531651"/>
                    <a:pt x="1387316" y="548640"/>
                  </a:cubicBezTo>
                  <a:cubicBezTo>
                    <a:pt x="1290167" y="597215"/>
                    <a:pt x="1405953" y="561565"/>
                    <a:pt x="1288842" y="590843"/>
                  </a:cubicBezTo>
                  <a:cubicBezTo>
                    <a:pt x="1274774" y="600221"/>
                    <a:pt x="1259841" y="608416"/>
                    <a:pt x="1246639" y="618978"/>
                  </a:cubicBezTo>
                  <a:cubicBezTo>
                    <a:pt x="1236282" y="627264"/>
                    <a:pt x="1230367" y="641182"/>
                    <a:pt x="1218504" y="647114"/>
                  </a:cubicBezTo>
                  <a:cubicBezTo>
                    <a:pt x="1184258" y="664237"/>
                    <a:pt x="1118211" y="679221"/>
                    <a:pt x="1077827" y="689317"/>
                  </a:cubicBezTo>
                  <a:lnTo>
                    <a:pt x="1021556" y="745588"/>
                  </a:lnTo>
                  <a:cubicBezTo>
                    <a:pt x="1007488" y="759656"/>
                    <a:pt x="995906" y="776756"/>
                    <a:pt x="979353" y="787791"/>
                  </a:cubicBezTo>
                  <a:lnTo>
                    <a:pt x="937150" y="815926"/>
                  </a:lnTo>
                  <a:cubicBezTo>
                    <a:pt x="927772" y="801858"/>
                    <a:pt x="924713" y="780002"/>
                    <a:pt x="909015" y="773723"/>
                  </a:cubicBezTo>
                  <a:cubicBezTo>
                    <a:pt x="895247" y="768216"/>
                    <a:pt x="879149" y="779565"/>
                    <a:pt x="866811" y="787791"/>
                  </a:cubicBezTo>
                  <a:cubicBezTo>
                    <a:pt x="804323" y="829449"/>
                    <a:pt x="840912" y="834259"/>
                    <a:pt x="782405" y="886265"/>
                  </a:cubicBezTo>
                  <a:cubicBezTo>
                    <a:pt x="724360" y="937860"/>
                    <a:pt x="713107" y="937499"/>
                    <a:pt x="655796" y="956603"/>
                  </a:cubicBezTo>
                  <a:cubicBezTo>
                    <a:pt x="651107" y="970671"/>
                    <a:pt x="650625" y="986943"/>
                    <a:pt x="641728" y="998806"/>
                  </a:cubicBezTo>
                  <a:cubicBezTo>
                    <a:pt x="621833" y="1025332"/>
                    <a:pt x="571390" y="1069145"/>
                    <a:pt x="571390" y="1069145"/>
                  </a:cubicBezTo>
                  <a:cubicBezTo>
                    <a:pt x="566701" y="1083213"/>
                    <a:pt x="564523" y="1098385"/>
                    <a:pt x="557322" y="1111348"/>
                  </a:cubicBezTo>
                  <a:cubicBezTo>
                    <a:pt x="540900" y="1140907"/>
                    <a:pt x="501051" y="1195754"/>
                    <a:pt x="501051" y="1195754"/>
                  </a:cubicBezTo>
                  <a:cubicBezTo>
                    <a:pt x="496362" y="1181686"/>
                    <a:pt x="501052" y="1158240"/>
                    <a:pt x="486984" y="1153551"/>
                  </a:cubicBezTo>
                  <a:cubicBezTo>
                    <a:pt x="474401" y="1149357"/>
                    <a:pt x="464780" y="1169823"/>
                    <a:pt x="458848" y="1181686"/>
                  </a:cubicBezTo>
                  <a:cubicBezTo>
                    <a:pt x="445585" y="1208212"/>
                    <a:pt x="440091" y="1237957"/>
                    <a:pt x="430713" y="1266092"/>
                  </a:cubicBezTo>
                  <a:cubicBezTo>
                    <a:pt x="398553" y="1362571"/>
                    <a:pt x="436533" y="1242812"/>
                    <a:pt x="402578" y="1378634"/>
                  </a:cubicBezTo>
                  <a:cubicBezTo>
                    <a:pt x="398982" y="1393020"/>
                    <a:pt x="392584" y="1406579"/>
                    <a:pt x="388510" y="1420837"/>
                  </a:cubicBezTo>
                  <a:cubicBezTo>
                    <a:pt x="383198" y="1439427"/>
                    <a:pt x="382058" y="1459337"/>
                    <a:pt x="374442" y="1477108"/>
                  </a:cubicBezTo>
                  <a:cubicBezTo>
                    <a:pt x="367782" y="1492648"/>
                    <a:pt x="355685" y="1505243"/>
                    <a:pt x="346307" y="1519311"/>
                  </a:cubicBezTo>
                  <a:cubicBezTo>
                    <a:pt x="350996" y="1599028"/>
                    <a:pt x="352429" y="1679003"/>
                    <a:pt x="360375" y="1758462"/>
                  </a:cubicBezTo>
                  <a:cubicBezTo>
                    <a:pt x="361850" y="1773217"/>
                    <a:pt x="366813" y="1787950"/>
                    <a:pt x="374442" y="1800665"/>
                  </a:cubicBezTo>
                  <a:cubicBezTo>
                    <a:pt x="381266" y="1812038"/>
                    <a:pt x="393199" y="1819422"/>
                    <a:pt x="402578" y="1828800"/>
                  </a:cubicBezTo>
                  <a:cubicBezTo>
                    <a:pt x="407267" y="1847557"/>
                    <a:pt x="407998" y="1867778"/>
                    <a:pt x="416645" y="1885071"/>
                  </a:cubicBezTo>
                  <a:cubicBezTo>
                    <a:pt x="441654" y="1935090"/>
                    <a:pt x="466665" y="1891322"/>
                    <a:pt x="416645" y="1941342"/>
                  </a:cubicBezTo>
                  <a:cubicBezTo>
                    <a:pt x="374442" y="1936653"/>
                    <a:pt x="329462" y="1943044"/>
                    <a:pt x="290036" y="1927274"/>
                  </a:cubicBezTo>
                  <a:cubicBezTo>
                    <a:pt x="276268" y="1921767"/>
                    <a:pt x="286453" y="1895556"/>
                    <a:pt x="275968" y="1885071"/>
                  </a:cubicBezTo>
                  <a:cubicBezTo>
                    <a:pt x="265483" y="1874586"/>
                    <a:pt x="247833" y="1875692"/>
                    <a:pt x="233765" y="1871003"/>
                  </a:cubicBezTo>
                  <a:cubicBezTo>
                    <a:pt x="211310" y="1803635"/>
                    <a:pt x="230183" y="1839284"/>
                    <a:pt x="163427" y="1772529"/>
                  </a:cubicBezTo>
                  <a:lnTo>
                    <a:pt x="135291" y="1744394"/>
                  </a:lnTo>
                  <a:cubicBezTo>
                    <a:pt x="130602" y="1730326"/>
                    <a:pt x="123184" y="1716889"/>
                    <a:pt x="121224" y="1702191"/>
                  </a:cubicBezTo>
                  <a:cubicBezTo>
                    <a:pt x="113761" y="1646220"/>
                    <a:pt x="120851" y="1588158"/>
                    <a:pt x="107156" y="1533378"/>
                  </a:cubicBezTo>
                  <a:cubicBezTo>
                    <a:pt x="101470" y="1510632"/>
                    <a:pt x="79021" y="1495865"/>
                    <a:pt x="64953" y="1477108"/>
                  </a:cubicBezTo>
                  <a:cubicBezTo>
                    <a:pt x="0" y="1217302"/>
                    <a:pt x="34345" y="1375688"/>
                    <a:pt x="64953" y="773723"/>
                  </a:cubicBezTo>
                  <a:cubicBezTo>
                    <a:pt x="74911" y="577876"/>
                    <a:pt x="78496" y="648949"/>
                    <a:pt x="107156" y="548640"/>
                  </a:cubicBezTo>
                  <a:cubicBezTo>
                    <a:pt x="112468" y="530050"/>
                    <a:pt x="112577" y="509662"/>
                    <a:pt x="121224" y="492369"/>
                  </a:cubicBezTo>
                  <a:cubicBezTo>
                    <a:pt x="136346" y="462124"/>
                    <a:pt x="177495" y="407963"/>
                    <a:pt x="177495" y="407963"/>
                  </a:cubicBezTo>
                  <a:cubicBezTo>
                    <a:pt x="189867" y="358473"/>
                    <a:pt x="190270" y="339563"/>
                    <a:pt x="219698" y="295422"/>
                  </a:cubicBezTo>
                  <a:cubicBezTo>
                    <a:pt x="227055" y="284386"/>
                    <a:pt x="240476" y="278322"/>
                    <a:pt x="247833" y="267286"/>
                  </a:cubicBezTo>
                  <a:cubicBezTo>
                    <a:pt x="286824" y="208797"/>
                    <a:pt x="258024" y="219743"/>
                    <a:pt x="304104" y="182880"/>
                  </a:cubicBezTo>
                  <a:cubicBezTo>
                    <a:pt x="414876" y="94264"/>
                    <a:pt x="267778" y="222895"/>
                    <a:pt x="402578" y="126609"/>
                  </a:cubicBezTo>
                  <a:cubicBezTo>
                    <a:pt x="475174" y="74755"/>
                    <a:pt x="412559" y="93484"/>
                    <a:pt x="486984" y="56271"/>
                  </a:cubicBezTo>
                  <a:cubicBezTo>
                    <a:pt x="500247" y="49639"/>
                    <a:pt x="514738" y="45537"/>
                    <a:pt x="529187" y="42203"/>
                  </a:cubicBezTo>
                  <a:cubicBezTo>
                    <a:pt x="575783" y="31450"/>
                    <a:pt x="623471" y="25666"/>
                    <a:pt x="669864" y="14068"/>
                  </a:cubicBezTo>
                  <a:lnTo>
                    <a:pt x="726135" y="0"/>
                  </a:lnTo>
                  <a:cubicBezTo>
                    <a:pt x="890258" y="4689"/>
                    <a:pt x="1054541" y="5438"/>
                    <a:pt x="1218504" y="14068"/>
                  </a:cubicBezTo>
                  <a:cubicBezTo>
                    <a:pt x="1264270" y="16477"/>
                    <a:pt x="1258289" y="31828"/>
                    <a:pt x="1288842" y="56271"/>
                  </a:cubicBezTo>
                  <a:cubicBezTo>
                    <a:pt x="1327798" y="87436"/>
                    <a:pt x="1328675" y="83616"/>
                    <a:pt x="1373248" y="98474"/>
                  </a:cubicBezTo>
                  <a:cubicBezTo>
                    <a:pt x="1377937" y="112542"/>
                    <a:pt x="1380684" y="127414"/>
                    <a:pt x="1387316" y="140677"/>
                  </a:cubicBezTo>
                  <a:cubicBezTo>
                    <a:pt x="1394877" y="155799"/>
                    <a:pt x="1408584" y="167430"/>
                    <a:pt x="1415451" y="182880"/>
                  </a:cubicBezTo>
                  <a:cubicBezTo>
                    <a:pt x="1427496" y="209981"/>
                    <a:pt x="1434208" y="239151"/>
                    <a:pt x="1443587" y="267286"/>
                  </a:cubicBezTo>
                  <a:cubicBezTo>
                    <a:pt x="1448276" y="281354"/>
                    <a:pt x="1447170" y="299003"/>
                    <a:pt x="1457655" y="309489"/>
                  </a:cubicBezTo>
                  <a:lnTo>
                    <a:pt x="1485790" y="337625"/>
                  </a:lnTo>
                  <a:cubicBezTo>
                    <a:pt x="1524115" y="452602"/>
                    <a:pt x="1518460" y="385287"/>
                    <a:pt x="1499858" y="478302"/>
                  </a:cubicBezTo>
                  <a:cubicBezTo>
                    <a:pt x="1498938" y="482900"/>
                    <a:pt x="1490479" y="459545"/>
                    <a:pt x="1485790" y="4642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19" name="四角形吹き出し 18"/>
          <p:cNvSpPr/>
          <p:nvPr/>
        </p:nvSpPr>
        <p:spPr>
          <a:xfrm>
            <a:off x="2843808" y="3068960"/>
            <a:ext cx="3888432" cy="576064"/>
          </a:xfrm>
          <a:prstGeom prst="wedgeRectCallout">
            <a:avLst>
              <a:gd name="adj1" fmla="val 58970"/>
              <a:gd name="adj2" fmla="val 2899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</a:rPr>
              <a:t>どう、</a:t>
            </a:r>
            <a:r>
              <a:rPr lang="ja-JP" altLang="en-US" sz="3200" dirty="0" smtClean="0">
                <a:solidFill>
                  <a:srgbClr val="C00000"/>
                </a:solidFill>
              </a:rPr>
              <a:t>カンセイ</a:t>
            </a:r>
            <a:r>
              <a:rPr lang="ja-JP" altLang="en-US" sz="3200" dirty="0" smtClean="0">
                <a:solidFill>
                  <a:schemeClr val="tx1"/>
                </a:solidFill>
              </a:rPr>
              <a:t>した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？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2915816" y="3789040"/>
            <a:ext cx="3816424" cy="576064"/>
          </a:xfrm>
          <a:prstGeom prst="wedgeRectCallout">
            <a:avLst>
              <a:gd name="adj1" fmla="val 58185"/>
              <a:gd name="adj2" fmla="val 2105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C00000"/>
                </a:solidFill>
              </a:rPr>
              <a:t>ハンセイ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しなさい！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7164288" y="3789040"/>
            <a:ext cx="648072" cy="720080"/>
            <a:chOff x="7693306" y="5249695"/>
            <a:chExt cx="561526" cy="673955"/>
          </a:xfrm>
        </p:grpSpPr>
        <p:grpSp>
          <p:nvGrpSpPr>
            <p:cNvPr id="31" name="グループ化 21"/>
            <p:cNvGrpSpPr>
              <a:grpSpLocks/>
            </p:cNvGrpSpPr>
            <p:nvPr/>
          </p:nvGrpSpPr>
          <p:grpSpPr bwMode="auto">
            <a:xfrm rot="263309" flipH="1">
              <a:off x="7693306" y="5249695"/>
              <a:ext cx="561526" cy="673955"/>
              <a:chOff x="1112756" y="2706231"/>
              <a:chExt cx="1695716" cy="2191468"/>
            </a:xfrm>
          </p:grpSpPr>
          <p:grpSp>
            <p:nvGrpSpPr>
              <p:cNvPr id="32" name="グループ化 20"/>
              <p:cNvGrpSpPr>
                <a:grpSpLocks/>
              </p:cNvGrpSpPr>
              <p:nvPr/>
            </p:nvGrpSpPr>
            <p:grpSpPr bwMode="auto">
              <a:xfrm>
                <a:off x="1484492" y="2810137"/>
                <a:ext cx="1206737" cy="2087562"/>
                <a:chOff x="1484492" y="2810137"/>
                <a:chExt cx="1206737" cy="2087562"/>
              </a:xfrm>
            </p:grpSpPr>
            <p:grpSp>
              <p:nvGrpSpPr>
                <p:cNvPr id="34" name="グループ化 17"/>
                <p:cNvGrpSpPr>
                  <a:grpSpLocks/>
                </p:cNvGrpSpPr>
                <p:nvPr/>
              </p:nvGrpSpPr>
              <p:grpSpPr bwMode="auto">
                <a:xfrm rot="20976945" flipH="1">
                  <a:off x="1484492" y="2810137"/>
                  <a:ext cx="1181902" cy="2087562"/>
                  <a:chOff x="6877050" y="2781300"/>
                  <a:chExt cx="1223963" cy="2087563"/>
                </a:xfrm>
              </p:grpSpPr>
              <p:sp>
                <p:nvSpPr>
                  <p:cNvPr id="37" name="Oval 8"/>
                  <p:cNvSpPr>
                    <a:spLocks noChangeArrowheads="1"/>
                  </p:cNvSpPr>
                  <p:nvPr/>
                </p:nvSpPr>
                <p:spPr bwMode="auto">
                  <a:xfrm rot="-1209814">
                    <a:off x="6877050" y="2781300"/>
                    <a:ext cx="1223963" cy="20875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" name="Oval 22"/>
                  <p:cNvSpPr>
                    <a:spLocks noChangeArrowheads="1"/>
                  </p:cNvSpPr>
                  <p:nvPr/>
                </p:nvSpPr>
                <p:spPr bwMode="auto">
                  <a:xfrm rot="183203">
                    <a:off x="6877050" y="3573463"/>
                    <a:ext cx="287338" cy="2873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6948488" y="3716338"/>
                    <a:ext cx="71437" cy="7302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948488" y="4292600"/>
                    <a:ext cx="144462" cy="144463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6" name="円弧 35"/>
                <p:cNvSpPr/>
                <p:nvPr/>
              </p:nvSpPr>
              <p:spPr>
                <a:xfrm rot="19946740">
                  <a:off x="2116460" y="3389215"/>
                  <a:ext cx="574769" cy="432917"/>
                </a:xfrm>
                <a:prstGeom prst="arc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33" name="フリーフォーム 32"/>
              <p:cNvSpPr/>
              <p:nvPr/>
            </p:nvSpPr>
            <p:spPr>
              <a:xfrm>
                <a:off x="1112756" y="2706231"/>
                <a:ext cx="1695716" cy="1874176"/>
              </a:xfrm>
              <a:custGeom>
                <a:avLst/>
                <a:gdLst>
                  <a:gd name="connsiteX0" fmla="*/ 1485790 w 1524115"/>
                  <a:gd name="connsiteY0" fmla="*/ 464234 h 1943044"/>
                  <a:gd name="connsiteX1" fmla="*/ 1471722 w 1524115"/>
                  <a:gd name="connsiteY1" fmla="*/ 506437 h 1943044"/>
                  <a:gd name="connsiteX2" fmla="*/ 1387316 w 1524115"/>
                  <a:gd name="connsiteY2" fmla="*/ 548640 h 1943044"/>
                  <a:gd name="connsiteX3" fmla="*/ 1288842 w 1524115"/>
                  <a:gd name="connsiteY3" fmla="*/ 590843 h 1943044"/>
                  <a:gd name="connsiteX4" fmla="*/ 1246639 w 1524115"/>
                  <a:gd name="connsiteY4" fmla="*/ 618978 h 1943044"/>
                  <a:gd name="connsiteX5" fmla="*/ 1218504 w 1524115"/>
                  <a:gd name="connsiteY5" fmla="*/ 647114 h 1943044"/>
                  <a:gd name="connsiteX6" fmla="*/ 1077827 w 1524115"/>
                  <a:gd name="connsiteY6" fmla="*/ 689317 h 1943044"/>
                  <a:gd name="connsiteX7" fmla="*/ 1021556 w 1524115"/>
                  <a:gd name="connsiteY7" fmla="*/ 745588 h 1943044"/>
                  <a:gd name="connsiteX8" fmla="*/ 979353 w 1524115"/>
                  <a:gd name="connsiteY8" fmla="*/ 787791 h 1943044"/>
                  <a:gd name="connsiteX9" fmla="*/ 937150 w 1524115"/>
                  <a:gd name="connsiteY9" fmla="*/ 815926 h 1943044"/>
                  <a:gd name="connsiteX10" fmla="*/ 909015 w 1524115"/>
                  <a:gd name="connsiteY10" fmla="*/ 773723 h 1943044"/>
                  <a:gd name="connsiteX11" fmla="*/ 866811 w 1524115"/>
                  <a:gd name="connsiteY11" fmla="*/ 787791 h 1943044"/>
                  <a:gd name="connsiteX12" fmla="*/ 782405 w 1524115"/>
                  <a:gd name="connsiteY12" fmla="*/ 886265 h 1943044"/>
                  <a:gd name="connsiteX13" fmla="*/ 655796 w 1524115"/>
                  <a:gd name="connsiteY13" fmla="*/ 956603 h 1943044"/>
                  <a:gd name="connsiteX14" fmla="*/ 641728 w 1524115"/>
                  <a:gd name="connsiteY14" fmla="*/ 998806 h 1943044"/>
                  <a:gd name="connsiteX15" fmla="*/ 571390 w 1524115"/>
                  <a:gd name="connsiteY15" fmla="*/ 1069145 h 1943044"/>
                  <a:gd name="connsiteX16" fmla="*/ 557322 w 1524115"/>
                  <a:gd name="connsiteY16" fmla="*/ 1111348 h 1943044"/>
                  <a:gd name="connsiteX17" fmla="*/ 501051 w 1524115"/>
                  <a:gd name="connsiteY17" fmla="*/ 1195754 h 1943044"/>
                  <a:gd name="connsiteX18" fmla="*/ 486984 w 1524115"/>
                  <a:gd name="connsiteY18" fmla="*/ 1153551 h 1943044"/>
                  <a:gd name="connsiteX19" fmla="*/ 458848 w 1524115"/>
                  <a:gd name="connsiteY19" fmla="*/ 1181686 h 1943044"/>
                  <a:gd name="connsiteX20" fmla="*/ 430713 w 1524115"/>
                  <a:gd name="connsiteY20" fmla="*/ 1266092 h 1943044"/>
                  <a:gd name="connsiteX21" fmla="*/ 402578 w 1524115"/>
                  <a:gd name="connsiteY21" fmla="*/ 1378634 h 1943044"/>
                  <a:gd name="connsiteX22" fmla="*/ 388510 w 1524115"/>
                  <a:gd name="connsiteY22" fmla="*/ 1420837 h 1943044"/>
                  <a:gd name="connsiteX23" fmla="*/ 374442 w 1524115"/>
                  <a:gd name="connsiteY23" fmla="*/ 1477108 h 1943044"/>
                  <a:gd name="connsiteX24" fmla="*/ 346307 w 1524115"/>
                  <a:gd name="connsiteY24" fmla="*/ 1519311 h 1943044"/>
                  <a:gd name="connsiteX25" fmla="*/ 360375 w 1524115"/>
                  <a:gd name="connsiteY25" fmla="*/ 1758462 h 1943044"/>
                  <a:gd name="connsiteX26" fmla="*/ 374442 w 1524115"/>
                  <a:gd name="connsiteY26" fmla="*/ 1800665 h 1943044"/>
                  <a:gd name="connsiteX27" fmla="*/ 402578 w 1524115"/>
                  <a:gd name="connsiteY27" fmla="*/ 1828800 h 1943044"/>
                  <a:gd name="connsiteX28" fmla="*/ 416645 w 1524115"/>
                  <a:gd name="connsiteY28" fmla="*/ 1885071 h 1943044"/>
                  <a:gd name="connsiteX29" fmla="*/ 416645 w 1524115"/>
                  <a:gd name="connsiteY29" fmla="*/ 1941342 h 1943044"/>
                  <a:gd name="connsiteX30" fmla="*/ 290036 w 1524115"/>
                  <a:gd name="connsiteY30" fmla="*/ 1927274 h 1943044"/>
                  <a:gd name="connsiteX31" fmla="*/ 275968 w 1524115"/>
                  <a:gd name="connsiteY31" fmla="*/ 1885071 h 1943044"/>
                  <a:gd name="connsiteX32" fmla="*/ 233765 w 1524115"/>
                  <a:gd name="connsiteY32" fmla="*/ 1871003 h 1943044"/>
                  <a:gd name="connsiteX33" fmla="*/ 163427 w 1524115"/>
                  <a:gd name="connsiteY33" fmla="*/ 1772529 h 1943044"/>
                  <a:gd name="connsiteX34" fmla="*/ 135291 w 1524115"/>
                  <a:gd name="connsiteY34" fmla="*/ 1744394 h 1943044"/>
                  <a:gd name="connsiteX35" fmla="*/ 121224 w 1524115"/>
                  <a:gd name="connsiteY35" fmla="*/ 1702191 h 1943044"/>
                  <a:gd name="connsiteX36" fmla="*/ 107156 w 1524115"/>
                  <a:gd name="connsiteY36" fmla="*/ 1533378 h 1943044"/>
                  <a:gd name="connsiteX37" fmla="*/ 64953 w 1524115"/>
                  <a:gd name="connsiteY37" fmla="*/ 1477108 h 1943044"/>
                  <a:gd name="connsiteX38" fmla="*/ 64953 w 1524115"/>
                  <a:gd name="connsiteY38" fmla="*/ 773723 h 1943044"/>
                  <a:gd name="connsiteX39" fmla="*/ 107156 w 1524115"/>
                  <a:gd name="connsiteY39" fmla="*/ 548640 h 1943044"/>
                  <a:gd name="connsiteX40" fmla="*/ 121224 w 1524115"/>
                  <a:gd name="connsiteY40" fmla="*/ 492369 h 1943044"/>
                  <a:gd name="connsiteX41" fmla="*/ 177495 w 1524115"/>
                  <a:gd name="connsiteY41" fmla="*/ 407963 h 1943044"/>
                  <a:gd name="connsiteX42" fmla="*/ 219698 w 1524115"/>
                  <a:gd name="connsiteY42" fmla="*/ 295422 h 1943044"/>
                  <a:gd name="connsiteX43" fmla="*/ 247833 w 1524115"/>
                  <a:gd name="connsiteY43" fmla="*/ 267286 h 1943044"/>
                  <a:gd name="connsiteX44" fmla="*/ 304104 w 1524115"/>
                  <a:gd name="connsiteY44" fmla="*/ 182880 h 1943044"/>
                  <a:gd name="connsiteX45" fmla="*/ 402578 w 1524115"/>
                  <a:gd name="connsiteY45" fmla="*/ 126609 h 1943044"/>
                  <a:gd name="connsiteX46" fmla="*/ 486984 w 1524115"/>
                  <a:gd name="connsiteY46" fmla="*/ 56271 h 1943044"/>
                  <a:gd name="connsiteX47" fmla="*/ 529187 w 1524115"/>
                  <a:gd name="connsiteY47" fmla="*/ 42203 h 1943044"/>
                  <a:gd name="connsiteX48" fmla="*/ 669864 w 1524115"/>
                  <a:gd name="connsiteY48" fmla="*/ 14068 h 1943044"/>
                  <a:gd name="connsiteX49" fmla="*/ 726135 w 1524115"/>
                  <a:gd name="connsiteY49" fmla="*/ 0 h 1943044"/>
                  <a:gd name="connsiteX50" fmla="*/ 1218504 w 1524115"/>
                  <a:gd name="connsiteY50" fmla="*/ 14068 h 1943044"/>
                  <a:gd name="connsiteX51" fmla="*/ 1288842 w 1524115"/>
                  <a:gd name="connsiteY51" fmla="*/ 56271 h 1943044"/>
                  <a:gd name="connsiteX52" fmla="*/ 1373248 w 1524115"/>
                  <a:gd name="connsiteY52" fmla="*/ 98474 h 1943044"/>
                  <a:gd name="connsiteX53" fmla="*/ 1387316 w 1524115"/>
                  <a:gd name="connsiteY53" fmla="*/ 140677 h 1943044"/>
                  <a:gd name="connsiteX54" fmla="*/ 1415451 w 1524115"/>
                  <a:gd name="connsiteY54" fmla="*/ 182880 h 1943044"/>
                  <a:gd name="connsiteX55" fmla="*/ 1443587 w 1524115"/>
                  <a:gd name="connsiteY55" fmla="*/ 267286 h 1943044"/>
                  <a:gd name="connsiteX56" fmla="*/ 1457655 w 1524115"/>
                  <a:gd name="connsiteY56" fmla="*/ 309489 h 1943044"/>
                  <a:gd name="connsiteX57" fmla="*/ 1485790 w 1524115"/>
                  <a:gd name="connsiteY57" fmla="*/ 337625 h 1943044"/>
                  <a:gd name="connsiteX58" fmla="*/ 1499858 w 1524115"/>
                  <a:gd name="connsiteY58" fmla="*/ 478302 h 1943044"/>
                  <a:gd name="connsiteX59" fmla="*/ 1485790 w 1524115"/>
                  <a:gd name="connsiteY59" fmla="*/ 464234 h 194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24115" h="1943044">
                    <a:moveTo>
                      <a:pt x="1485790" y="464234"/>
                    </a:moveTo>
                    <a:cubicBezTo>
                      <a:pt x="1481101" y="468923"/>
                      <a:pt x="1480985" y="494858"/>
                      <a:pt x="1471722" y="506437"/>
                    </a:cubicBezTo>
                    <a:cubicBezTo>
                      <a:pt x="1444846" y="540032"/>
                      <a:pt x="1421295" y="531651"/>
                      <a:pt x="1387316" y="548640"/>
                    </a:cubicBezTo>
                    <a:cubicBezTo>
                      <a:pt x="1290167" y="597215"/>
                      <a:pt x="1405953" y="561565"/>
                      <a:pt x="1288842" y="590843"/>
                    </a:cubicBezTo>
                    <a:cubicBezTo>
                      <a:pt x="1274774" y="600221"/>
                      <a:pt x="1259841" y="608416"/>
                      <a:pt x="1246639" y="618978"/>
                    </a:cubicBezTo>
                    <a:cubicBezTo>
                      <a:pt x="1236282" y="627264"/>
                      <a:pt x="1230367" y="641182"/>
                      <a:pt x="1218504" y="647114"/>
                    </a:cubicBezTo>
                    <a:cubicBezTo>
                      <a:pt x="1184258" y="664237"/>
                      <a:pt x="1118211" y="679221"/>
                      <a:pt x="1077827" y="689317"/>
                    </a:cubicBezTo>
                    <a:lnTo>
                      <a:pt x="1021556" y="745588"/>
                    </a:lnTo>
                    <a:cubicBezTo>
                      <a:pt x="1007488" y="759656"/>
                      <a:pt x="995906" y="776756"/>
                      <a:pt x="979353" y="787791"/>
                    </a:cubicBezTo>
                    <a:lnTo>
                      <a:pt x="937150" y="815926"/>
                    </a:lnTo>
                    <a:cubicBezTo>
                      <a:pt x="927772" y="801858"/>
                      <a:pt x="924713" y="780002"/>
                      <a:pt x="909015" y="773723"/>
                    </a:cubicBezTo>
                    <a:cubicBezTo>
                      <a:pt x="895247" y="768216"/>
                      <a:pt x="879149" y="779565"/>
                      <a:pt x="866811" y="787791"/>
                    </a:cubicBezTo>
                    <a:cubicBezTo>
                      <a:pt x="804323" y="829449"/>
                      <a:pt x="840912" y="834259"/>
                      <a:pt x="782405" y="886265"/>
                    </a:cubicBezTo>
                    <a:cubicBezTo>
                      <a:pt x="724360" y="937860"/>
                      <a:pt x="713107" y="937499"/>
                      <a:pt x="655796" y="956603"/>
                    </a:cubicBezTo>
                    <a:cubicBezTo>
                      <a:pt x="651107" y="970671"/>
                      <a:pt x="650625" y="986943"/>
                      <a:pt x="641728" y="998806"/>
                    </a:cubicBezTo>
                    <a:cubicBezTo>
                      <a:pt x="621833" y="1025332"/>
                      <a:pt x="571390" y="1069145"/>
                      <a:pt x="571390" y="1069145"/>
                    </a:cubicBezTo>
                    <a:cubicBezTo>
                      <a:pt x="566701" y="1083213"/>
                      <a:pt x="564523" y="1098385"/>
                      <a:pt x="557322" y="1111348"/>
                    </a:cubicBezTo>
                    <a:cubicBezTo>
                      <a:pt x="540900" y="1140907"/>
                      <a:pt x="501051" y="1195754"/>
                      <a:pt x="501051" y="1195754"/>
                    </a:cubicBezTo>
                    <a:cubicBezTo>
                      <a:pt x="496362" y="1181686"/>
                      <a:pt x="501052" y="1158240"/>
                      <a:pt x="486984" y="1153551"/>
                    </a:cubicBezTo>
                    <a:cubicBezTo>
                      <a:pt x="474401" y="1149357"/>
                      <a:pt x="464780" y="1169823"/>
                      <a:pt x="458848" y="1181686"/>
                    </a:cubicBezTo>
                    <a:cubicBezTo>
                      <a:pt x="445585" y="1208212"/>
                      <a:pt x="440091" y="1237957"/>
                      <a:pt x="430713" y="1266092"/>
                    </a:cubicBezTo>
                    <a:cubicBezTo>
                      <a:pt x="398553" y="1362571"/>
                      <a:pt x="436533" y="1242812"/>
                      <a:pt x="402578" y="1378634"/>
                    </a:cubicBezTo>
                    <a:cubicBezTo>
                      <a:pt x="398982" y="1393020"/>
                      <a:pt x="392584" y="1406579"/>
                      <a:pt x="388510" y="1420837"/>
                    </a:cubicBezTo>
                    <a:cubicBezTo>
                      <a:pt x="383198" y="1439427"/>
                      <a:pt x="382058" y="1459337"/>
                      <a:pt x="374442" y="1477108"/>
                    </a:cubicBezTo>
                    <a:cubicBezTo>
                      <a:pt x="367782" y="1492648"/>
                      <a:pt x="355685" y="1505243"/>
                      <a:pt x="346307" y="1519311"/>
                    </a:cubicBezTo>
                    <a:cubicBezTo>
                      <a:pt x="350996" y="1599028"/>
                      <a:pt x="352429" y="1679003"/>
                      <a:pt x="360375" y="1758462"/>
                    </a:cubicBezTo>
                    <a:cubicBezTo>
                      <a:pt x="361850" y="1773217"/>
                      <a:pt x="366813" y="1787950"/>
                      <a:pt x="374442" y="1800665"/>
                    </a:cubicBezTo>
                    <a:cubicBezTo>
                      <a:pt x="381266" y="1812038"/>
                      <a:pt x="393199" y="1819422"/>
                      <a:pt x="402578" y="1828800"/>
                    </a:cubicBezTo>
                    <a:cubicBezTo>
                      <a:pt x="407267" y="1847557"/>
                      <a:pt x="407998" y="1867778"/>
                      <a:pt x="416645" y="1885071"/>
                    </a:cubicBezTo>
                    <a:cubicBezTo>
                      <a:pt x="441654" y="1935090"/>
                      <a:pt x="466665" y="1891322"/>
                      <a:pt x="416645" y="1941342"/>
                    </a:cubicBezTo>
                    <a:cubicBezTo>
                      <a:pt x="374442" y="1936653"/>
                      <a:pt x="329462" y="1943044"/>
                      <a:pt x="290036" y="1927274"/>
                    </a:cubicBezTo>
                    <a:cubicBezTo>
                      <a:pt x="276268" y="1921767"/>
                      <a:pt x="286453" y="1895556"/>
                      <a:pt x="275968" y="1885071"/>
                    </a:cubicBezTo>
                    <a:cubicBezTo>
                      <a:pt x="265483" y="1874586"/>
                      <a:pt x="247833" y="1875692"/>
                      <a:pt x="233765" y="1871003"/>
                    </a:cubicBezTo>
                    <a:cubicBezTo>
                      <a:pt x="211310" y="1803635"/>
                      <a:pt x="230183" y="1839284"/>
                      <a:pt x="163427" y="1772529"/>
                    </a:cubicBezTo>
                    <a:lnTo>
                      <a:pt x="135291" y="1744394"/>
                    </a:lnTo>
                    <a:cubicBezTo>
                      <a:pt x="130602" y="1730326"/>
                      <a:pt x="123184" y="1716889"/>
                      <a:pt x="121224" y="1702191"/>
                    </a:cubicBezTo>
                    <a:cubicBezTo>
                      <a:pt x="113761" y="1646220"/>
                      <a:pt x="120851" y="1588158"/>
                      <a:pt x="107156" y="1533378"/>
                    </a:cubicBezTo>
                    <a:cubicBezTo>
                      <a:pt x="101470" y="1510632"/>
                      <a:pt x="79021" y="1495865"/>
                      <a:pt x="64953" y="1477108"/>
                    </a:cubicBezTo>
                    <a:cubicBezTo>
                      <a:pt x="0" y="1217302"/>
                      <a:pt x="34345" y="1375688"/>
                      <a:pt x="64953" y="773723"/>
                    </a:cubicBezTo>
                    <a:cubicBezTo>
                      <a:pt x="74911" y="577876"/>
                      <a:pt x="78496" y="648949"/>
                      <a:pt x="107156" y="548640"/>
                    </a:cubicBezTo>
                    <a:cubicBezTo>
                      <a:pt x="112468" y="530050"/>
                      <a:pt x="112577" y="509662"/>
                      <a:pt x="121224" y="492369"/>
                    </a:cubicBezTo>
                    <a:cubicBezTo>
                      <a:pt x="136346" y="462124"/>
                      <a:pt x="177495" y="407963"/>
                      <a:pt x="177495" y="407963"/>
                    </a:cubicBezTo>
                    <a:cubicBezTo>
                      <a:pt x="189867" y="358473"/>
                      <a:pt x="190270" y="339563"/>
                      <a:pt x="219698" y="295422"/>
                    </a:cubicBezTo>
                    <a:cubicBezTo>
                      <a:pt x="227055" y="284386"/>
                      <a:pt x="240476" y="278322"/>
                      <a:pt x="247833" y="267286"/>
                    </a:cubicBezTo>
                    <a:cubicBezTo>
                      <a:pt x="286824" y="208797"/>
                      <a:pt x="258024" y="219743"/>
                      <a:pt x="304104" y="182880"/>
                    </a:cubicBezTo>
                    <a:cubicBezTo>
                      <a:pt x="414876" y="94264"/>
                      <a:pt x="267778" y="222895"/>
                      <a:pt x="402578" y="126609"/>
                    </a:cubicBezTo>
                    <a:cubicBezTo>
                      <a:pt x="475174" y="74755"/>
                      <a:pt x="412559" y="93484"/>
                      <a:pt x="486984" y="56271"/>
                    </a:cubicBezTo>
                    <a:cubicBezTo>
                      <a:pt x="500247" y="49639"/>
                      <a:pt x="514738" y="45537"/>
                      <a:pt x="529187" y="42203"/>
                    </a:cubicBezTo>
                    <a:cubicBezTo>
                      <a:pt x="575783" y="31450"/>
                      <a:pt x="623471" y="25666"/>
                      <a:pt x="669864" y="14068"/>
                    </a:cubicBezTo>
                    <a:lnTo>
                      <a:pt x="726135" y="0"/>
                    </a:lnTo>
                    <a:cubicBezTo>
                      <a:pt x="890258" y="4689"/>
                      <a:pt x="1054541" y="5438"/>
                      <a:pt x="1218504" y="14068"/>
                    </a:cubicBezTo>
                    <a:cubicBezTo>
                      <a:pt x="1264270" y="16477"/>
                      <a:pt x="1258289" y="31828"/>
                      <a:pt x="1288842" y="56271"/>
                    </a:cubicBezTo>
                    <a:cubicBezTo>
                      <a:pt x="1327798" y="87436"/>
                      <a:pt x="1328675" y="83616"/>
                      <a:pt x="1373248" y="98474"/>
                    </a:cubicBezTo>
                    <a:cubicBezTo>
                      <a:pt x="1377937" y="112542"/>
                      <a:pt x="1380684" y="127414"/>
                      <a:pt x="1387316" y="140677"/>
                    </a:cubicBezTo>
                    <a:cubicBezTo>
                      <a:pt x="1394877" y="155799"/>
                      <a:pt x="1408584" y="167430"/>
                      <a:pt x="1415451" y="182880"/>
                    </a:cubicBezTo>
                    <a:cubicBezTo>
                      <a:pt x="1427496" y="209981"/>
                      <a:pt x="1434208" y="239151"/>
                      <a:pt x="1443587" y="267286"/>
                    </a:cubicBezTo>
                    <a:cubicBezTo>
                      <a:pt x="1448276" y="281354"/>
                      <a:pt x="1447170" y="299003"/>
                      <a:pt x="1457655" y="309489"/>
                    </a:cubicBezTo>
                    <a:lnTo>
                      <a:pt x="1485790" y="337625"/>
                    </a:lnTo>
                    <a:cubicBezTo>
                      <a:pt x="1524115" y="452602"/>
                      <a:pt x="1518460" y="385287"/>
                      <a:pt x="1499858" y="478302"/>
                    </a:cubicBezTo>
                    <a:cubicBezTo>
                      <a:pt x="1498938" y="482900"/>
                      <a:pt x="1490479" y="459545"/>
                      <a:pt x="1485790" y="4642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cxnSp>
          <p:nvCxnSpPr>
            <p:cNvPr id="49" name="直線コネクタ 48"/>
            <p:cNvCxnSpPr>
              <a:stCxn id="37" idx="3"/>
            </p:cNvCxnSpPr>
            <p:nvPr/>
          </p:nvCxnSpPr>
          <p:spPr>
            <a:xfrm>
              <a:off x="7820014" y="5837962"/>
              <a:ext cx="163243" cy="182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/>
          <p:cNvGrpSpPr/>
          <p:nvPr/>
        </p:nvGrpSpPr>
        <p:grpSpPr>
          <a:xfrm flipH="1">
            <a:off x="1763688" y="3429000"/>
            <a:ext cx="648072" cy="648072"/>
            <a:chOff x="7885113" y="1844675"/>
            <a:chExt cx="1008062" cy="1009650"/>
          </a:xfrm>
        </p:grpSpPr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7956550" y="1844675"/>
              <a:ext cx="936625" cy="10096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8101013" y="2060575"/>
              <a:ext cx="215900" cy="215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8101012" y="2133600"/>
              <a:ext cx="72118" cy="71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 flipH="1" flipV="1">
              <a:off x="7885113" y="2276475"/>
              <a:ext cx="142875" cy="14287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8101013" y="2708275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1115616" y="4653136"/>
            <a:ext cx="74168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そして、そのあと漢語の漢字と出会う</a:t>
            </a:r>
            <a:endParaRPr kumimoji="1" lang="en-US" altLang="ja-JP" sz="3200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520" y="5589240"/>
            <a:ext cx="6408712" cy="707886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だから</a:t>
            </a:r>
            <a:r>
              <a:rPr lang="ja-JP" altLang="en-US" sz="4000" dirty="0" smtClean="0">
                <a:solidFill>
                  <a:srgbClr val="C00000"/>
                </a:solidFill>
              </a:rPr>
              <a:t>協・完・反</a:t>
            </a:r>
            <a:r>
              <a:rPr lang="ja-JP" altLang="en-US" sz="4000" dirty="0" smtClean="0"/>
              <a:t>のような字は</a:t>
            </a:r>
            <a:endParaRPr kumimoji="1" lang="ja-JP" altLang="en-US" sz="4000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6732240" y="5589240"/>
            <a:ext cx="1908720" cy="707886"/>
            <a:chOff x="4967536" y="474149"/>
            <a:chExt cx="1908720" cy="70788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4967536" y="474149"/>
              <a:ext cx="1908720" cy="707886"/>
            </a:xfrm>
            <a:prstGeom prst="rect">
              <a:avLst/>
            </a:prstGeom>
            <a:solidFill>
              <a:srgbClr val="FFCCCC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/>
                <a:t>音　　訓</a:t>
              </a:r>
              <a:endParaRPr kumimoji="1" lang="ja-JP" altLang="en-US" sz="4000" dirty="0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5652120" y="836712"/>
              <a:ext cx="50405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59" grpId="0" animBg="1"/>
      <p:bldP spid="4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だから話しことばの中で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052736"/>
            <a:ext cx="8640960" cy="1323439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ja-JP" altLang="en-US" sz="4000" dirty="0" smtClean="0"/>
              <a:t>漢語をたくさん覚えることが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漢字の音を育てることにつながる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5696" y="2564904"/>
            <a:ext cx="244827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ホ</a:t>
            </a:r>
            <a:r>
              <a:rPr lang="ja-JP" altLang="en-US" dirty="0" smtClean="0"/>
              <a:t>　</a:t>
            </a:r>
            <a:r>
              <a:rPr lang="ja-JP" altLang="en-US" sz="4000" dirty="0" smtClean="0"/>
              <a:t>＋</a:t>
            </a:r>
            <a:r>
              <a:rPr lang="ja-JP" altLang="en-US" dirty="0" smtClean="0"/>
              <a:t>　</a:t>
            </a:r>
            <a:r>
              <a:rPr lang="ja-JP" altLang="en-US" sz="4000" dirty="0" smtClean="0">
                <a:solidFill>
                  <a:srgbClr val="C00000"/>
                </a:solidFill>
              </a:rPr>
              <a:t>ケン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12160" y="2564904"/>
            <a:ext cx="29158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カン</a:t>
            </a:r>
            <a:r>
              <a:rPr lang="ja-JP" altLang="en-US" dirty="0" smtClean="0">
                <a:solidFill>
                  <a:srgbClr val="C00000"/>
                </a:solidFill>
              </a:rPr>
              <a:t>　</a:t>
            </a:r>
            <a:r>
              <a:rPr lang="ja-JP" altLang="en-US" sz="4000" dirty="0" smtClean="0"/>
              <a:t>＋</a:t>
            </a:r>
            <a:r>
              <a:rPr lang="ja-JP" altLang="en-US" sz="2400" dirty="0" smtClean="0"/>
              <a:t>　</a:t>
            </a:r>
            <a:r>
              <a:rPr lang="ja-JP" altLang="en-US" sz="4000" dirty="0" smtClean="0">
                <a:solidFill>
                  <a:srgbClr val="C00000"/>
                </a:solidFill>
              </a:rPr>
              <a:t>ゼン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564904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保健</a:t>
            </a:r>
            <a:endParaRPr kumimoji="1" lang="ja-JP" altLang="en-US" sz="4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44008" y="2564904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完全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37890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では</a:t>
            </a:r>
            <a:endParaRPr kumimoji="1" lang="ja-JP" altLang="en-US" sz="4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9592" y="472514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とは、どのようなことで</a:t>
            </a:r>
            <a:endParaRPr kumimoji="1" lang="ja-JP" altLang="en-US" sz="40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331640" y="3789040"/>
            <a:ext cx="3096344" cy="707886"/>
            <a:chOff x="1547664" y="4077072"/>
            <a:chExt cx="3384376" cy="70788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547664" y="4077072"/>
              <a:ext cx="33843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/>
                <a:t>漢語を覚える</a:t>
              </a:r>
              <a:endParaRPr kumimoji="1" lang="ja-JP" altLang="en-US" sz="4000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1619672" y="4725144"/>
              <a:ext cx="315495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4788024" y="3861048"/>
            <a:ext cx="4176464" cy="707886"/>
          </a:xfrm>
          <a:prstGeom prst="rect">
            <a:avLst/>
          </a:prstGeom>
          <a:solidFill>
            <a:srgbClr val="CCFF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漢語の語彙がある</a:t>
            </a:r>
            <a:endParaRPr kumimoji="1" lang="ja-JP" altLang="en-US" sz="4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11960" y="378904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002060"/>
                </a:solidFill>
              </a:rPr>
              <a:t>＝</a:t>
            </a:r>
            <a:endParaRPr kumimoji="1" lang="ja-JP" altLang="en-US" sz="4000" dirty="0">
              <a:solidFill>
                <a:srgbClr val="00206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15208" y="537321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また</a:t>
            </a:r>
            <a:r>
              <a:rPr kumimoji="1" lang="ja-JP" altLang="en-US" sz="4000" dirty="0" smtClean="0"/>
              <a:t>、どうすればいいのだろう？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3" grpId="0" animBg="1"/>
      <p:bldP spid="26" grpId="0"/>
      <p:bldP spid="2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99792" y="2996952"/>
            <a:ext cx="388843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漢語を覚えること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1475656" y="4077072"/>
            <a:ext cx="6264696" cy="64633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抽象的な概念を知り、理解する</a:t>
            </a:r>
            <a:endParaRPr lang="ja-JP" altLang="en-US" sz="3600" dirty="0"/>
          </a:p>
        </p:txBody>
      </p:sp>
      <p:sp>
        <p:nvSpPr>
          <p:cNvPr id="6" name="下矢印 5"/>
          <p:cNvSpPr/>
          <p:nvPr/>
        </p:nvSpPr>
        <p:spPr>
          <a:xfrm>
            <a:off x="4283968" y="3717032"/>
            <a:ext cx="720080" cy="288032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62568" y="1277144"/>
            <a:ext cx="8820472" cy="707886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漢語の多くは抽象的な概念を表すことば</a:t>
            </a:r>
            <a:endParaRPr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2060848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調査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2060848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健康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9992" y="2060848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原因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0152" y="2060848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統一</a:t>
            </a:r>
            <a:endParaRPr kumimoji="1" lang="ja-JP" altLang="en-US" sz="4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68" y="5229200"/>
            <a:ext cx="79208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抽象的な概念の理解が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　　　　　高度な漢字習得には不可欠</a:t>
            </a:r>
            <a:endParaRPr kumimoji="1" lang="ja-JP" altLang="en-US" sz="3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63688" y="188640"/>
            <a:ext cx="576064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漢字単語の語彙がある</a:t>
            </a:r>
            <a:endParaRPr kumimoji="1" lang="ja-JP" altLang="en-US" sz="4000" dirty="0"/>
          </a:p>
        </p:txBody>
      </p:sp>
      <p:sp>
        <p:nvSpPr>
          <p:cNvPr id="29" name="下矢印 28"/>
          <p:cNvSpPr/>
          <p:nvPr/>
        </p:nvSpPr>
        <p:spPr>
          <a:xfrm>
            <a:off x="4283968" y="4797152"/>
            <a:ext cx="720080" cy="288032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9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7544" y="332656"/>
            <a:ext cx="3672408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しかしまた同時に</a:t>
            </a:r>
            <a:endParaRPr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755576" y="980728"/>
            <a:ext cx="7848872" cy="769441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latin typeface="ＭＳ Ｐゴシック" pitchFamily="50" charset="-128"/>
                <a:ea typeface="ＭＳ Ｐゴシック" pitchFamily="50" charset="-128"/>
              </a:rPr>
              <a:t>漢字が概念形成を援助する</a:t>
            </a:r>
            <a:endParaRPr lang="ja-JP" altLang="en-US" sz="4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15816" y="6093296"/>
            <a:ext cx="3600400" cy="5232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☞　骨格としての音訓</a:t>
            </a:r>
            <a:endParaRPr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3212976"/>
            <a:ext cx="122413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気楽</a:t>
            </a:r>
            <a:endParaRPr kumimoji="1" lang="ja-JP" altLang="en-US" sz="4000" dirty="0"/>
          </a:p>
        </p:txBody>
      </p:sp>
      <p:sp>
        <p:nvSpPr>
          <p:cNvPr id="8" name="角丸四角形 7"/>
          <p:cNvSpPr/>
          <p:nvPr/>
        </p:nvSpPr>
        <p:spPr>
          <a:xfrm>
            <a:off x="3059832" y="3212976"/>
            <a:ext cx="46085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気もちが楽なこと、かな？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4005064"/>
            <a:ext cx="4968552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状況や文脈だけではなく</a:t>
            </a:r>
            <a:endParaRPr lang="ja-JP" altLang="en-US" sz="3600" dirty="0"/>
          </a:p>
        </p:txBody>
      </p:sp>
      <p:sp>
        <p:nvSpPr>
          <p:cNvPr id="10" name="正方形/長方形 9"/>
          <p:cNvSpPr/>
          <p:nvPr/>
        </p:nvSpPr>
        <p:spPr>
          <a:xfrm>
            <a:off x="1403648" y="4653136"/>
            <a:ext cx="4176464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002060"/>
                </a:solidFill>
              </a:rPr>
              <a:t>漢字１文字の意味</a:t>
            </a:r>
            <a:r>
              <a:rPr lang="ja-JP" altLang="en-US" sz="3600" dirty="0" smtClean="0"/>
              <a:t>が</a:t>
            </a:r>
            <a:endParaRPr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195736" y="5301208"/>
            <a:ext cx="5184576" cy="646331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抽象的概念の推測を促す</a:t>
            </a:r>
            <a:endParaRPr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712" y="1943120"/>
            <a:ext cx="8748464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400" dirty="0" smtClean="0"/>
              <a:t>・・・・・・わりと簡単そうな仕事だったので、僕はそれを、</a:t>
            </a:r>
            <a:r>
              <a:rPr kumimoji="1" lang="ja-JP" altLang="en-US" sz="3400" dirty="0" smtClean="0">
                <a:solidFill>
                  <a:srgbClr val="C00000"/>
                </a:solidFill>
              </a:rPr>
              <a:t>気楽</a:t>
            </a:r>
            <a:r>
              <a:rPr kumimoji="1" lang="ja-JP" altLang="en-US" sz="3400" dirty="0" smtClean="0"/>
              <a:t>に引き受けててしまった。・・・・・・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40352" y="3140968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5536" y="260648"/>
            <a:ext cx="5328592" cy="1323439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漢字や漢語習得で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重要なのは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251520" y="1628800"/>
            <a:ext cx="3816424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たとえば私たちは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395536" y="2348880"/>
            <a:ext cx="8424936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文章を読みながら、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文脈や送りが</a:t>
            </a:r>
            <a:r>
              <a:rPr lang="ja-JP" altLang="en-US" sz="3600" b="1" dirty="0" err="1" smtClean="0">
                <a:solidFill>
                  <a:srgbClr val="002060"/>
                </a:solidFill>
              </a:rPr>
              <a:t>な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　</a:t>
            </a:r>
            <a:r>
              <a:rPr lang="ja-JP" altLang="en-US" sz="3600" dirty="0" smtClean="0"/>
              <a:t>で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読めない漢字を推測している</a:t>
            </a:r>
            <a:endParaRPr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5940152" y="476672"/>
            <a:ext cx="2088232" cy="830997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推測力</a:t>
            </a:r>
            <a:endParaRPr lang="en-US" altLang="ja-JP" sz="48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395536" y="3717032"/>
            <a:ext cx="6480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おみせで、ラーメンを</a:t>
            </a:r>
            <a:r>
              <a:rPr lang="ja-JP" altLang="en-US" sz="3600" dirty="0" smtClean="0">
                <a:solidFill>
                  <a:srgbClr val="C00000"/>
                </a:solidFill>
              </a:rPr>
              <a:t>食</a:t>
            </a:r>
            <a:r>
              <a:rPr lang="ja-JP" altLang="en-US" sz="3600" dirty="0" smtClean="0"/>
              <a:t>べた。</a:t>
            </a:r>
            <a:endParaRPr lang="ja-JP" altLang="en-US" sz="3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95536" y="4448160"/>
            <a:ext cx="6480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やっと夏休みの工作が</a:t>
            </a:r>
            <a:r>
              <a:rPr lang="ja-JP" altLang="en-US" sz="3600" dirty="0" smtClean="0">
                <a:solidFill>
                  <a:srgbClr val="C00000"/>
                </a:solidFill>
              </a:rPr>
              <a:t>完成</a:t>
            </a:r>
            <a:r>
              <a:rPr lang="ja-JP" altLang="en-US" sz="3600" dirty="0" smtClean="0"/>
              <a:t>した。</a:t>
            </a:r>
            <a:endParaRPr lang="en-US" altLang="ja-JP" sz="36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755576" y="5227320"/>
            <a:ext cx="7632848" cy="11387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400" dirty="0" smtClean="0">
                <a:solidFill>
                  <a:srgbClr val="C00000"/>
                </a:solidFill>
              </a:rPr>
              <a:t>食</a:t>
            </a:r>
            <a:r>
              <a:rPr lang="ja-JP" altLang="en-US" sz="3400" dirty="0" smtClean="0"/>
              <a:t>は、「</a:t>
            </a:r>
            <a:r>
              <a:rPr lang="ja-JP" altLang="en-US" sz="3400" dirty="0" smtClean="0">
                <a:solidFill>
                  <a:srgbClr val="C00000"/>
                </a:solidFill>
              </a:rPr>
              <a:t>た（べた）</a:t>
            </a:r>
            <a:r>
              <a:rPr lang="ja-JP" altLang="en-US" sz="3400" dirty="0" smtClean="0"/>
              <a:t>」だろう。</a:t>
            </a:r>
            <a:endParaRPr lang="en-US" altLang="ja-JP" sz="3400" dirty="0" smtClean="0"/>
          </a:p>
          <a:p>
            <a:r>
              <a:rPr lang="ja-JP" altLang="en-US" sz="3400" dirty="0" smtClean="0">
                <a:solidFill>
                  <a:srgbClr val="C00000"/>
                </a:solidFill>
              </a:rPr>
              <a:t>　　完成</a:t>
            </a:r>
            <a:r>
              <a:rPr lang="ja-JP" altLang="en-US" sz="3400" dirty="0" smtClean="0"/>
              <a:t>は「</a:t>
            </a:r>
            <a:r>
              <a:rPr lang="ja-JP" altLang="en-US" sz="3400" dirty="0" smtClean="0">
                <a:solidFill>
                  <a:srgbClr val="C00000"/>
                </a:solidFill>
              </a:rPr>
              <a:t>かんせい」</a:t>
            </a:r>
            <a:r>
              <a:rPr lang="ja-JP" altLang="en-US" sz="3400" dirty="0" smtClean="0"/>
              <a:t>だろう、と推測する</a:t>
            </a:r>
            <a:endParaRPr lang="ja-JP" altLang="en-US" sz="3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2280" y="3933056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と、書いて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あれば・・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3528" y="260648"/>
            <a:ext cx="8064896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でも漢字だけでなく</a:t>
            </a:r>
            <a:endParaRPr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755576" y="908720"/>
            <a:ext cx="5256584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わたしたちは多くのものを</a:t>
            </a:r>
            <a:endParaRPr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1691680" y="1700808"/>
            <a:ext cx="5616624" cy="707886"/>
          </a:xfrm>
          <a:prstGeom prst="rect">
            <a:avLst/>
          </a:prstGeom>
          <a:solidFill>
            <a:srgbClr val="FFCCCC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推測で身につけている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3429000"/>
            <a:ext cx="756084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だから学習の目的は、ある意味では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>
          <a:xfrm>
            <a:off x="971600" y="4149080"/>
            <a:ext cx="6984776" cy="707886"/>
          </a:xfrm>
          <a:prstGeom prst="rect">
            <a:avLst/>
          </a:prstGeom>
          <a:solidFill>
            <a:srgbClr val="CCFFFF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/>
              <a:t>推測力を身につけること</a:t>
            </a:r>
            <a:endParaRPr lang="ja-JP" altLang="en-US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251520" y="5229200"/>
            <a:ext cx="8568952" cy="1200329"/>
          </a:xfrm>
          <a:prstGeom prst="rect">
            <a:avLst/>
          </a:prstGeom>
          <a:solidFill>
            <a:srgbClr val="CCFF99">
              <a:alpha val="63137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先を予測したり、物事の関係を推し量る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</a:t>
            </a:r>
            <a:r>
              <a:rPr lang="ja-JP" altLang="en-US" sz="3600" dirty="0" smtClean="0">
                <a:solidFill>
                  <a:srgbClr val="C00000"/>
                </a:solidFill>
              </a:rPr>
              <a:t>能力と志向</a:t>
            </a:r>
            <a:r>
              <a:rPr lang="ja-JP" altLang="en-US" sz="3600" dirty="0" smtClean="0"/>
              <a:t>を育てることが大切</a:t>
            </a:r>
            <a:endParaRPr lang="ja-JP" altLang="en-US" sz="3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5536" y="2708920"/>
            <a:ext cx="8352928" cy="646331"/>
          </a:xfrm>
          <a:prstGeom prst="rect">
            <a:avLst/>
          </a:prstGeom>
          <a:solidFill>
            <a:srgbClr val="EAEAEA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直接教えられて学べることは限られている</a:t>
            </a:r>
            <a:endParaRPr lang="ja-JP" altLang="en-US" sz="3600" dirty="0"/>
          </a:p>
        </p:txBody>
      </p:sp>
      <p:sp>
        <p:nvSpPr>
          <p:cNvPr id="12" name="上下矢印 11"/>
          <p:cNvSpPr/>
          <p:nvPr/>
        </p:nvSpPr>
        <p:spPr>
          <a:xfrm>
            <a:off x="4283968" y="2348880"/>
            <a:ext cx="216024" cy="360040"/>
          </a:xfrm>
          <a:prstGeom prst="up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0" grpId="0" animBg="1"/>
      <p:bldP spid="11" grpId="0" animBg="1"/>
      <p:bldP spid="1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2420888"/>
            <a:ext cx="7344816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/>
              <a:t>　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漢語の学習課題</a:t>
            </a:r>
            <a:endParaRPr kumimoji="1" lang="en-US" altLang="ja-JP" sz="4400" dirty="0" smtClean="0"/>
          </a:p>
          <a:p>
            <a:pPr algn="ctr"/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395536" y="1412776"/>
            <a:ext cx="3888432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899592" y="260648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　　　</a:t>
            </a:r>
            <a:r>
              <a:rPr kumimoji="1" lang="ja-JP" altLang="en-US" sz="4000" dirty="0" smtClean="0"/>
              <a:t>漢語選択・補充課題</a:t>
            </a:r>
            <a:endParaRPr kumimoji="1" lang="ja-JP" altLang="en-US" sz="4000" dirty="0"/>
          </a:p>
        </p:txBody>
      </p:sp>
      <p:sp>
        <p:nvSpPr>
          <p:cNvPr id="4" name="右矢印 3"/>
          <p:cNvSpPr/>
          <p:nvPr/>
        </p:nvSpPr>
        <p:spPr>
          <a:xfrm>
            <a:off x="4355976" y="3501008"/>
            <a:ext cx="432048" cy="4320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124744"/>
            <a:ext cx="20162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選択課題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5949280"/>
            <a:ext cx="727280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文の意味から漢語の選択・想起を促す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5000"/>
          </a:blip>
          <a:srcRect/>
          <a:stretch>
            <a:fillRect/>
          </a:stretch>
        </p:blipFill>
        <p:spPr bwMode="auto">
          <a:xfrm>
            <a:off x="4788024" y="1412776"/>
            <a:ext cx="3888432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5652120" y="1124744"/>
            <a:ext cx="20882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補充課題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9592" y="260648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　　　　　</a:t>
            </a:r>
            <a:r>
              <a:rPr kumimoji="1" lang="ja-JP" altLang="en-US" sz="4000" dirty="0" smtClean="0"/>
              <a:t>漢語作成課題</a:t>
            </a:r>
            <a:endParaRPr kumimoji="1" lang="ja-JP" altLang="en-US" sz="4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1187624" y="1196752"/>
            <a:ext cx="6912768" cy="47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6084168" y="206084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C00000"/>
                </a:solidFill>
              </a:rPr>
              <a:t>活</a:t>
            </a:r>
            <a:endParaRPr kumimoji="1" lang="ja-JP" altLang="en-US" sz="5400" dirty="0">
              <a:solidFill>
                <a:srgbClr val="C0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318760" y="2852936"/>
            <a:ext cx="621392" cy="47700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552700" y="3802380"/>
            <a:ext cx="1402080" cy="16002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475656" y="350100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C00000"/>
                </a:solidFill>
              </a:rPr>
              <a:t>人</a:t>
            </a:r>
            <a:endParaRPr kumimoji="1" lang="ja-JP" altLang="en-US" sz="5400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5616" y="6021288"/>
            <a:ext cx="727280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基本漢字を結びつく漢語の想起を促す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332656"/>
            <a:ext cx="849694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ワープロは世界共通の革新だったが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85689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漢字変換機能</a:t>
            </a:r>
            <a:r>
              <a:rPr lang="ja-JP" altLang="en-US" sz="4000" dirty="0" smtClean="0"/>
              <a:t>のある日本語ワープロは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429000"/>
            <a:ext cx="856895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アルファベットを始め、世界中の多くの言語は音をあらわす</a:t>
            </a:r>
            <a:r>
              <a:rPr lang="ja-JP" altLang="en-US" sz="4000" dirty="0" smtClean="0">
                <a:solidFill>
                  <a:srgbClr val="C00000"/>
                </a:solidFill>
              </a:rPr>
              <a:t>表音文字</a:t>
            </a:r>
            <a:r>
              <a:rPr lang="ja-JP" altLang="en-US" sz="4000" dirty="0" smtClean="0"/>
              <a:t>が中心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941168"/>
            <a:ext cx="856895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だから、活字という点では古くから</a:t>
            </a:r>
            <a:endParaRPr lang="en-US" altLang="ja-JP" sz="4000" dirty="0" smtClean="0"/>
          </a:p>
          <a:p>
            <a:r>
              <a:rPr lang="ja-JP" altLang="en-US" sz="4000" dirty="0" smtClean="0">
                <a:solidFill>
                  <a:srgbClr val="C00000"/>
                </a:solidFill>
              </a:rPr>
              <a:t>　　　　タイプライター</a:t>
            </a:r>
            <a:r>
              <a:rPr lang="ja-JP" altLang="en-US" sz="4000" dirty="0" smtClean="0"/>
              <a:t>が開発されていた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1988840"/>
            <a:ext cx="856895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それを使う人への言語的援助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という点で絶大な力を持っていた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9592" y="188640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　　</a:t>
            </a:r>
            <a:r>
              <a:rPr kumimoji="1" lang="ja-JP" altLang="en-US" sz="4000" dirty="0" smtClean="0"/>
              <a:t>漢字・漢語で文作り課題</a:t>
            </a:r>
            <a:endParaRPr kumimoji="1" lang="ja-JP" altLang="en-US" sz="4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4788024" y="1268760"/>
            <a:ext cx="3960440" cy="4464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lum contrast="5000"/>
          </a:blip>
          <a:srcRect/>
          <a:stretch>
            <a:fillRect/>
          </a:stretch>
        </p:blipFill>
        <p:spPr bwMode="auto">
          <a:xfrm>
            <a:off x="323528" y="1268760"/>
            <a:ext cx="3960440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右矢印 4"/>
          <p:cNvSpPr/>
          <p:nvPr/>
        </p:nvSpPr>
        <p:spPr>
          <a:xfrm>
            <a:off x="4355976" y="3356992"/>
            <a:ext cx="432048" cy="4320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6021288"/>
            <a:ext cx="806489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文の意味を成り立たせる漢字・漢語の使用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9888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C00000"/>
                </a:solidFill>
              </a:rPr>
              <a:t>音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19888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</a:rPr>
              <a:t>音</a:t>
            </a:r>
            <a:r>
              <a:rPr lang="ja-JP" altLang="en-US" sz="2800" dirty="0" smtClean="0">
                <a:solidFill>
                  <a:srgbClr val="C00000"/>
                </a:solidFill>
              </a:rPr>
              <a:t>がきこえる。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6056" y="19168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C00000"/>
                </a:solidFill>
              </a:rPr>
              <a:t>意見を</a:t>
            </a:r>
            <a:r>
              <a:rPr lang="ja-JP" altLang="en-US" sz="2800" dirty="0" smtClean="0">
                <a:solidFill>
                  <a:srgbClr val="002060"/>
                </a:solidFill>
              </a:rPr>
              <a:t>統一</a:t>
            </a:r>
            <a:r>
              <a:rPr lang="ja-JP" altLang="en-US" sz="2800" dirty="0" smtClean="0">
                <a:solidFill>
                  <a:srgbClr val="C00000"/>
                </a:solidFill>
              </a:rPr>
              <a:t>する。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  <p:bldP spid="1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4825360" y="1284000"/>
            <a:ext cx="4211960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899592" y="188640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　</a:t>
            </a:r>
            <a:r>
              <a:rPr lang="ja-JP" altLang="en-US" sz="4000" dirty="0" smtClean="0"/>
              <a:t>漢語作成</a:t>
            </a:r>
            <a:r>
              <a:rPr kumimoji="1" lang="ja-JP" altLang="en-US" sz="4000" dirty="0" smtClean="0"/>
              <a:t>・漢語分解</a:t>
            </a:r>
            <a:endParaRPr kumimoji="1" lang="ja-JP" alt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5000"/>
          </a:blip>
          <a:srcRect/>
          <a:stretch>
            <a:fillRect/>
          </a:stretch>
        </p:blipFill>
        <p:spPr bwMode="auto">
          <a:xfrm>
            <a:off x="179512" y="1268760"/>
            <a:ext cx="4176464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線矢印コネクタ 7"/>
          <p:cNvCxnSpPr/>
          <p:nvPr/>
        </p:nvCxnSpPr>
        <p:spPr>
          <a:xfrm>
            <a:off x="3923928" y="1556792"/>
            <a:ext cx="1296144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11560" y="5949280"/>
            <a:ext cx="784887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漢語の意味＝訓、読み方＝音への気づき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03848" y="27809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強力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03848" y="2564904"/>
            <a:ext cx="100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spc="-300" dirty="0" smtClean="0">
                <a:solidFill>
                  <a:srgbClr val="C00000"/>
                </a:solidFill>
              </a:rPr>
              <a:t>きょうりょく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20272" y="285293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海の上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3848" y="364502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朝食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75856" y="3356992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ちょうし</a:t>
            </a:r>
            <a:r>
              <a:rPr lang="ja-JP" altLang="en-US" sz="1500" b="1" spc="-300" dirty="0" err="1" smtClean="0">
                <a:solidFill>
                  <a:srgbClr val="C00000"/>
                </a:solidFill>
              </a:rPr>
              <a:t>ょく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03848" y="443711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海水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75856" y="4199468"/>
            <a:ext cx="1296144" cy="33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かいすい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92280" y="2636912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うみ　　　　　　うえ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20272" y="371703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引く力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20272" y="345440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pc="-300" dirty="0" smtClean="0">
                <a:solidFill>
                  <a:srgbClr val="C00000"/>
                </a:solidFill>
              </a:rPr>
              <a:t>　</a:t>
            </a:r>
            <a:r>
              <a:rPr lang="ja-JP" altLang="en-US" sz="1500" b="1" spc="-300" dirty="0" smtClean="0">
                <a:solidFill>
                  <a:srgbClr val="C00000"/>
                </a:solidFill>
              </a:rPr>
              <a:t>ひ　　　　ちから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20272" y="45091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近い所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92280" y="4293096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err="1" smtClean="0">
                <a:solidFill>
                  <a:srgbClr val="C00000"/>
                </a:solidFill>
              </a:rPr>
              <a:t>ちか</a:t>
            </a:r>
            <a:r>
              <a:rPr lang="ja-JP" altLang="en-US" sz="1500" b="1" spc="-300" dirty="0" smtClean="0">
                <a:solidFill>
                  <a:srgbClr val="C00000"/>
                </a:solidFill>
              </a:rPr>
              <a:t>　　　　　ところ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7584" y="1052736"/>
            <a:ext cx="28803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漢字連結</a:t>
            </a:r>
            <a:r>
              <a:rPr kumimoji="1" lang="ja-JP" altLang="en-US" sz="3200" dirty="0" smtClean="0"/>
              <a:t>課題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80112" y="1052736"/>
            <a:ext cx="27363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漢語分解課題</a:t>
            </a:r>
            <a:endParaRPr kumimoji="1" lang="ja-JP" altLang="en-US" sz="4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5301208"/>
            <a:ext cx="784887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漢語の意味に注目するための連結と分解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 rot="5400000">
            <a:off x="2375756" y="-495436"/>
            <a:ext cx="4464495" cy="7848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899592" y="188640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　</a:t>
            </a:r>
            <a:r>
              <a:rPr lang="ja-JP" altLang="en-US" sz="4000" dirty="0" smtClean="0"/>
              <a:t>漢字訂正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880" y="278092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C00000"/>
                </a:solidFill>
              </a:rPr>
              <a:t>切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27809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音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45091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貝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45091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小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5805264"/>
            <a:ext cx="698477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当て字の訂正による意味への気づき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395536" y="1268760"/>
            <a:ext cx="418261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899592" y="188640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　</a:t>
            </a:r>
            <a:r>
              <a:rPr lang="ja-JP" altLang="en-US" sz="4000" dirty="0" smtClean="0"/>
              <a:t>反対語・対義語課題</a:t>
            </a:r>
            <a:endParaRPr kumimoji="1" lang="ja-JP" altLang="en-US" sz="40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835696" y="2132856"/>
            <a:ext cx="1368152" cy="30243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419872" y="4725144"/>
            <a:ext cx="936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とう　</a:t>
            </a:r>
            <a:r>
              <a:rPr lang="ja-JP" altLang="en-US" sz="1500" b="1" spc="-300" dirty="0" err="1" smtClean="0">
                <a:solidFill>
                  <a:srgbClr val="C00000"/>
                </a:solidFill>
              </a:rPr>
              <a:t>ちゃく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1691640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しゅっぱつ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0032" y="1556792"/>
            <a:ext cx="3960440" cy="1569660"/>
          </a:xfrm>
          <a:prstGeom prst="rect">
            <a:avLst/>
          </a:prstGeom>
          <a:solidFill>
            <a:schemeClr val="bg1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反対語・対義語を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テーマとした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漢語の学習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3356992"/>
            <a:ext cx="3960440" cy="1569660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共通する漢字や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　対となる漢字を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手がかりとする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8104" y="4941168"/>
            <a:ext cx="2736304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　</a:t>
            </a:r>
            <a:r>
              <a:rPr lang="ja-JP" altLang="en-US" sz="3200" dirty="0" smtClean="0">
                <a:solidFill>
                  <a:srgbClr val="C00000"/>
                </a:solidFill>
              </a:rPr>
              <a:t>安</a:t>
            </a:r>
            <a:r>
              <a:rPr lang="ja-JP" altLang="en-US" sz="3200" dirty="0" smtClean="0"/>
              <a:t>心⇔不</a:t>
            </a:r>
            <a:r>
              <a:rPr lang="ja-JP" altLang="en-US" sz="3200" dirty="0" smtClean="0">
                <a:solidFill>
                  <a:srgbClr val="C00000"/>
                </a:solidFill>
              </a:rPr>
              <a:t>安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5733256"/>
            <a:ext cx="2736304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　</a:t>
            </a:r>
            <a:r>
              <a:rPr lang="ja-JP" altLang="en-US" sz="3200" dirty="0" smtClean="0"/>
              <a:t>出</a:t>
            </a:r>
            <a:r>
              <a:rPr lang="ja-JP" altLang="en-US" sz="3200" dirty="0" smtClean="0">
                <a:solidFill>
                  <a:srgbClr val="C00000"/>
                </a:solidFill>
              </a:rPr>
              <a:t>発</a:t>
            </a:r>
            <a:r>
              <a:rPr lang="ja-JP" altLang="en-US" sz="3200" dirty="0" smtClean="0"/>
              <a:t>⇔到</a:t>
            </a:r>
            <a:r>
              <a:rPr lang="ja-JP" altLang="en-US" sz="3200" dirty="0" smtClean="0">
                <a:solidFill>
                  <a:srgbClr val="C00000"/>
                </a:solidFill>
              </a:rPr>
              <a:t>着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8" grpId="0" animBg="1"/>
      <p:bldP spid="12" grpId="0" animBg="1"/>
      <p:bldP spid="1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323528" y="1268760"/>
            <a:ext cx="3886811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899592" y="188640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　</a:t>
            </a:r>
            <a:r>
              <a:rPr lang="ja-JP" altLang="en-US" sz="4000" dirty="0" smtClean="0"/>
              <a:t>接頭辞課題</a:t>
            </a:r>
            <a:endParaRPr kumimoji="1" lang="ja-JP" altLang="en-US" sz="40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331640" y="2132856"/>
            <a:ext cx="1440160" cy="20162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987824" y="3699933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はつばい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6533" y="1744133"/>
            <a:ext cx="705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spc="-300" dirty="0" smtClean="0">
                <a:solidFill>
                  <a:srgbClr val="C00000"/>
                </a:solidFill>
              </a:rPr>
              <a:t>しん</a:t>
            </a:r>
            <a:endParaRPr kumimoji="1" lang="ja-JP" altLang="en-US" sz="1500" b="1" spc="-3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4" y="1268760"/>
            <a:ext cx="4176464" cy="1077218"/>
          </a:xfrm>
          <a:prstGeom prst="rect">
            <a:avLst/>
          </a:prstGeom>
          <a:solidFill>
            <a:schemeClr val="bg1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接頭辞の理解</a:t>
            </a:r>
            <a:endParaRPr lang="en-US" altLang="ja-JP" sz="3200" dirty="0" smtClean="0"/>
          </a:p>
          <a:p>
            <a:r>
              <a:rPr lang="ja-JP" altLang="en-US" sz="3200" dirty="0" smtClean="0"/>
              <a:t>　　による漢語の拡大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9992" y="2564904"/>
            <a:ext cx="3456384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新</a:t>
            </a:r>
            <a:r>
              <a:rPr lang="ja-JP" altLang="en-US" sz="3200" dirty="0" smtClean="0"/>
              <a:t>＝新しい・新しく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3212976"/>
            <a:ext cx="3960440" cy="584775"/>
          </a:xfrm>
          <a:prstGeom prst="rect">
            <a:avLst/>
          </a:prstGeom>
          <a:solidFill>
            <a:srgbClr val="FFFF66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新</a:t>
            </a:r>
            <a:r>
              <a:rPr lang="ja-JP" altLang="en-US" sz="3200" dirty="0" smtClean="0"/>
              <a:t>発売・</a:t>
            </a:r>
            <a:r>
              <a:rPr lang="ja-JP" altLang="en-US" sz="3200" dirty="0" smtClean="0">
                <a:solidFill>
                  <a:srgbClr val="C00000"/>
                </a:solidFill>
              </a:rPr>
              <a:t>新</a:t>
            </a:r>
            <a:r>
              <a:rPr lang="ja-JP" altLang="en-US" sz="3200" dirty="0" smtClean="0"/>
              <a:t>商品・</a:t>
            </a:r>
            <a:r>
              <a:rPr lang="ja-JP" altLang="en-US" sz="3200" dirty="0" smtClean="0">
                <a:solidFill>
                  <a:srgbClr val="C00000"/>
                </a:solidFill>
              </a:rPr>
              <a:t>新</a:t>
            </a:r>
            <a:r>
              <a:rPr lang="ja-JP" altLang="en-US" sz="3200" dirty="0" smtClean="0"/>
              <a:t>米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9992" y="4005064"/>
            <a:ext cx="4283968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不</a:t>
            </a:r>
            <a:r>
              <a:rPr lang="ja-JP" altLang="en-US" sz="3200" dirty="0" smtClean="0"/>
              <a:t>＝～がない・</a:t>
            </a:r>
            <a:r>
              <a:rPr lang="ja-JP" altLang="en-US" sz="3200" dirty="0" err="1" smtClean="0"/>
              <a:t>～しない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0032" y="4653136"/>
            <a:ext cx="3960440" cy="584775"/>
          </a:xfrm>
          <a:prstGeom prst="rect">
            <a:avLst/>
          </a:prstGeom>
          <a:solidFill>
            <a:srgbClr val="FFFF66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不</a:t>
            </a:r>
            <a:r>
              <a:rPr lang="ja-JP" altLang="en-US" sz="3200" dirty="0" smtClean="0"/>
              <a:t>注意・</a:t>
            </a:r>
            <a:r>
              <a:rPr lang="ja-JP" altLang="en-US" sz="3200" dirty="0" smtClean="0">
                <a:solidFill>
                  <a:srgbClr val="C00000"/>
                </a:solidFill>
              </a:rPr>
              <a:t>不</a:t>
            </a:r>
            <a:r>
              <a:rPr lang="ja-JP" altLang="en-US" sz="3200" dirty="0" smtClean="0"/>
              <a:t>自由・</a:t>
            </a:r>
            <a:r>
              <a:rPr lang="ja-JP" altLang="en-US" sz="3200" dirty="0" smtClean="0">
                <a:solidFill>
                  <a:srgbClr val="C00000"/>
                </a:solidFill>
              </a:rPr>
              <a:t>不</a:t>
            </a:r>
            <a:r>
              <a:rPr lang="ja-JP" altLang="en-US" sz="3200" dirty="0" smtClean="0"/>
              <a:t>満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7984" y="5445224"/>
            <a:ext cx="4536504" cy="1077218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接頭辞の理解・運用は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</a:t>
            </a:r>
            <a:r>
              <a:rPr kumimoji="1" lang="ja-JP" altLang="en-US" sz="3200" dirty="0" smtClean="0"/>
              <a:t>語彙拡大に不可欠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8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5220072" y="2276872"/>
            <a:ext cx="26642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203848" y="3861048"/>
            <a:ext cx="21602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88640"/>
            <a:ext cx="7344816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　</a:t>
            </a:r>
            <a:r>
              <a:rPr lang="ja-JP" altLang="en-US" sz="4000" dirty="0" smtClean="0"/>
              <a:t>語義推測課題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5589240"/>
            <a:ext cx="698477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文の意味と漢字からの語義の推測</a:t>
            </a:r>
            <a:endParaRPr kumimoji="1" lang="ja-JP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395536" y="1052736"/>
            <a:ext cx="8424936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円/楕円 7"/>
          <p:cNvSpPr/>
          <p:nvPr/>
        </p:nvSpPr>
        <p:spPr>
          <a:xfrm>
            <a:off x="5292080" y="2420888"/>
            <a:ext cx="29523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003064" y="3705984"/>
            <a:ext cx="23762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899592" y="4869160"/>
            <a:ext cx="25922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 animBg="1"/>
      <p:bldP spid="1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95736" y="332656"/>
            <a:ext cx="4680520" cy="707886"/>
          </a:xfrm>
          <a:prstGeom prst="rect">
            <a:avLst/>
          </a:prstGeom>
          <a:solidFill>
            <a:srgbClr val="FFFF66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漢字学習のまとめ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331640" y="1844824"/>
            <a:ext cx="6589240" cy="70788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基本漢字をまず身につけよう</a:t>
            </a:r>
            <a:endParaRPr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2699792" y="2924944"/>
            <a:ext cx="4104456" cy="7078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そしてそこから・・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683568" y="4005064"/>
            <a:ext cx="8136904" cy="132343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さまざまなものとつながり合った</a:t>
            </a:r>
            <a:endParaRPr lang="en-US" altLang="ja-JP" sz="4000" dirty="0" smtClean="0"/>
          </a:p>
          <a:p>
            <a:r>
              <a:rPr lang="ja-JP" altLang="en-US" sz="4000" dirty="0" smtClean="0"/>
              <a:t>　漢字のネットワークを築いて行こう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99592" y="2492896"/>
            <a:ext cx="7416824" cy="1800200"/>
          </a:xfrm>
          <a:prstGeom prst="roundRect">
            <a:avLst/>
          </a:prstGeom>
          <a:solidFill>
            <a:srgbClr val="CCFFFF"/>
          </a:solidFill>
          <a:ln w="16192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7200" dirty="0">
                <a:solidFill>
                  <a:schemeClr val="accent4"/>
                </a:solidFill>
              </a:rPr>
              <a:t>　</a:t>
            </a:r>
            <a:r>
              <a:rPr lang="ja-JP" altLang="en-US" sz="7200" dirty="0" smtClean="0">
                <a:solidFill>
                  <a:schemeClr val="accent4"/>
                </a:solidFill>
              </a:rPr>
              <a:t>　　</a:t>
            </a:r>
            <a:r>
              <a:rPr lang="ja-JP" altLang="en-US" sz="7200" dirty="0" smtClean="0">
                <a:solidFill>
                  <a:schemeClr val="tx1"/>
                </a:solidFill>
              </a:rPr>
              <a:t>象徴文字</a:t>
            </a:r>
            <a:endParaRPr lang="ja-JP" alt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467544" y="404664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漢字は象形文字と呼ばれるが</a:t>
            </a:r>
            <a:endParaRPr lang="ja-JP" altLang="en-US" sz="40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39552" y="1340768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それになぞらえていえば</a:t>
            </a:r>
            <a:endParaRPr lang="ja-JP" altLang="en-US" sz="40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283968" y="2276872"/>
            <a:ext cx="2520280" cy="76944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象徴文字</a:t>
            </a:r>
            <a:endParaRPr lang="ja-JP" altLang="en-US" sz="44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427984" y="3140968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呼べるのではないか</a:t>
            </a:r>
            <a:endParaRPr lang="ja-JP" altLang="en-US" sz="40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123728" y="4149080"/>
            <a:ext cx="1224136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altLang="ja-JP" sz="4000" dirty="0" smtClean="0"/>
          </a:p>
          <a:p>
            <a:r>
              <a:rPr lang="ja-JP" altLang="en-US" sz="4000" dirty="0" smtClean="0"/>
              <a:t>象徴</a:t>
            </a:r>
            <a:endParaRPr lang="en-US" altLang="ja-JP" sz="4000" dirty="0" smtClean="0"/>
          </a:p>
          <a:p>
            <a:endParaRPr lang="ja-JP" altLang="en-US" sz="40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283968" y="4149080"/>
            <a:ext cx="288032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ショウチョウ</a:t>
            </a:r>
            <a:endParaRPr lang="ja-JP" altLang="en-US" sz="40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283968" y="5013176"/>
            <a:ext cx="2880320" cy="1067926"/>
            <a:chOff x="4572000" y="4653136"/>
            <a:chExt cx="2880320" cy="10679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テキスト ボックス 9"/>
            <p:cNvSpPr txBox="1">
              <a:spLocks noChangeArrowheads="1"/>
            </p:cNvSpPr>
            <p:nvPr/>
          </p:nvSpPr>
          <p:spPr bwMode="auto">
            <a:xfrm>
              <a:off x="4572000" y="5013176"/>
              <a:ext cx="2880320" cy="707886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4000" dirty="0" smtClean="0"/>
                <a:t>徴しを象る</a:t>
              </a:r>
              <a:endParaRPr lang="ja-JP" altLang="en-US" sz="4000" dirty="0"/>
            </a:p>
          </p:txBody>
        </p:sp>
        <p:sp>
          <p:nvSpPr>
            <p:cNvPr id="11" name="テキスト ボックス 10"/>
            <p:cNvSpPr txBox="1">
              <a:spLocks noChangeArrowheads="1"/>
            </p:cNvSpPr>
            <p:nvPr/>
          </p:nvSpPr>
          <p:spPr bwMode="auto">
            <a:xfrm>
              <a:off x="4572000" y="4653136"/>
              <a:ext cx="2880320" cy="46166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92075"/>
              <a:r>
                <a:rPr lang="ja-JP" altLang="en-US" sz="2400" b="1" dirty="0" smtClean="0"/>
                <a:t>　しる　　　</a:t>
              </a:r>
              <a:r>
                <a:rPr lang="ja-JP" altLang="en-US" sz="2400" b="1" dirty="0" err="1" smtClean="0"/>
                <a:t>かたど</a:t>
              </a:r>
              <a:endParaRPr lang="ja-JP" altLang="en-US" sz="2400" b="1" dirty="0"/>
            </a:p>
          </p:txBody>
        </p:sp>
      </p:grp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491880" y="4149080"/>
            <a:ext cx="720080" cy="707886"/>
          </a:xfrm>
          <a:prstGeom prst="rect">
            <a:avLst/>
          </a:prstGeom>
          <a:solidFill>
            <a:srgbClr val="FFCCFF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音</a:t>
            </a:r>
            <a:endParaRPr lang="ja-JP" altLang="en-US" sz="4000" dirty="0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491880" y="5013176"/>
            <a:ext cx="720080" cy="1061829"/>
          </a:xfrm>
          <a:prstGeom prst="rect">
            <a:avLst/>
          </a:prstGeom>
          <a:solidFill>
            <a:srgbClr val="CCFF99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altLang="ja-JP" sz="1200" dirty="0" smtClean="0"/>
          </a:p>
          <a:p>
            <a:r>
              <a:rPr lang="ja-JP" altLang="en-US" sz="4000" dirty="0" smtClean="0"/>
              <a:t>訓</a:t>
            </a:r>
            <a:endParaRPr lang="en-US" altLang="ja-JP" sz="4000" dirty="0" smtClean="0"/>
          </a:p>
          <a:p>
            <a:endParaRPr lang="ja-JP" altLang="en-US" sz="1100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899592" y="2348880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漢語の文字は</a:t>
            </a: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3" grpId="0" animBg="1"/>
      <p:bldP spid="14" grpId="0" animBg="1"/>
      <p:bldP spid="15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23728" y="332656"/>
            <a:ext cx="4896544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　　　象徴とは何か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196752"/>
            <a:ext cx="8568952" cy="24314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【</a:t>
            </a:r>
            <a:r>
              <a:rPr lang="ja-JP" altLang="en-US" sz="4000" dirty="0" smtClean="0"/>
              <a:t>象徴</a:t>
            </a:r>
            <a:r>
              <a:rPr lang="en-US" altLang="ja-JP" sz="4000" dirty="0" smtClean="0"/>
              <a:t>】</a:t>
            </a:r>
            <a:r>
              <a:rPr lang="ja-JP" altLang="en-US" sz="4000" dirty="0" smtClean="0"/>
              <a:t>　</a:t>
            </a:r>
            <a:r>
              <a:rPr lang="ja-JP" altLang="en-US" sz="4000" dirty="0" smtClean="0">
                <a:solidFill>
                  <a:srgbClr val="C00000"/>
                </a:solidFill>
              </a:rPr>
              <a:t>形のない考えや気持ち</a:t>
            </a:r>
            <a:r>
              <a:rPr lang="ja-JP" altLang="en-US" sz="4000" dirty="0" smtClean="0"/>
              <a:t>などを、　　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色や形などにたとえて表すこと。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また、表したもの。シンボル</a:t>
            </a:r>
            <a:endParaRPr lang="en-US" altLang="ja-JP" sz="4000" dirty="0" smtClean="0"/>
          </a:p>
          <a:p>
            <a:r>
              <a:rPr lang="ja-JP" altLang="en-US" sz="2800" dirty="0" smtClean="0"/>
              <a:t>　　　　　　</a:t>
            </a:r>
            <a:r>
              <a:rPr lang="ja-JP" altLang="en-US" dirty="0" smtClean="0"/>
              <a:t>　　　　　　　　　　　　　　　　　　　</a:t>
            </a:r>
            <a:r>
              <a:rPr lang="ja-JP" altLang="en-US" sz="2800" dirty="0" smtClean="0"/>
              <a:t>　</a:t>
            </a:r>
            <a:r>
              <a:rPr lang="ja-JP" altLang="en-US" sz="2000" b="1" dirty="0" smtClean="0"/>
              <a:t>　「チャレンジ子ども国語辞典」より　</a:t>
            </a:r>
            <a:r>
              <a:rPr lang="ja-JP" altLang="en-US" sz="2800" dirty="0" smtClean="0"/>
              <a:t>　　　　　　　　　</a:t>
            </a:r>
            <a:endParaRPr kumimoji="1" lang="ja-JP" altLang="en-US" sz="40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788024" y="3933056"/>
            <a:ext cx="1944216" cy="936104"/>
            <a:chOff x="2339752" y="3429000"/>
            <a:chExt cx="1944216" cy="936104"/>
          </a:xfrm>
        </p:grpSpPr>
        <p:sp>
          <p:nvSpPr>
            <p:cNvPr id="15" name="正方形/長方形 14"/>
            <p:cNvSpPr/>
            <p:nvPr/>
          </p:nvSpPr>
          <p:spPr>
            <a:xfrm>
              <a:off x="2411760" y="3429000"/>
              <a:ext cx="1872208" cy="9361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39752" y="3501008"/>
              <a:ext cx="12961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/>
                <a:t>ハト</a:t>
              </a:r>
              <a:r>
                <a:rPr lang="ja-JP" altLang="en-US" sz="3600" dirty="0" smtClean="0"/>
                <a:t>　</a:t>
              </a:r>
              <a:endParaRPr kumimoji="1" lang="ja-JP" altLang="en-US" sz="8000" dirty="0"/>
            </a:p>
          </p:txBody>
        </p:sp>
        <p:pic>
          <p:nvPicPr>
            <p:cNvPr id="1085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1880" y="3573016"/>
              <a:ext cx="720080" cy="67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2483768" y="3933056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j-ea"/>
                <a:ea typeface="+mj-ea"/>
              </a:rPr>
              <a:t>平和</a:t>
            </a:r>
            <a:endParaRPr kumimoji="1" lang="ja-JP" altLang="en-US" sz="8800" dirty="0">
              <a:latin typeface="+mj-ea"/>
              <a:ea typeface="+mj-ea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851920" y="4365104"/>
            <a:ext cx="720080" cy="6098"/>
          </a:xfrm>
          <a:prstGeom prst="straightConnector1">
            <a:avLst/>
          </a:prstGeom>
          <a:ln w="76200" cmpd="dbl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1520" y="5301208"/>
            <a:ext cx="511256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形のない考えや気持ち</a:t>
            </a:r>
            <a:endParaRPr kumimoji="1" lang="ja-JP" altLang="en-US" sz="8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59624" y="5301208"/>
            <a:ext cx="3132856" cy="70788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抽象的なもの</a:t>
            </a:r>
            <a:endParaRPr kumimoji="1" lang="ja-JP" altLang="en-US" sz="8000" dirty="0"/>
          </a:p>
        </p:txBody>
      </p:sp>
      <p:cxnSp>
        <p:nvCxnSpPr>
          <p:cNvPr id="13" name="直線矢印コネクタ 12"/>
          <p:cNvCxnSpPr>
            <a:stCxn id="18" idx="3"/>
            <a:endCxn id="12" idx="1"/>
          </p:cNvCxnSpPr>
          <p:nvPr/>
        </p:nvCxnSpPr>
        <p:spPr>
          <a:xfrm>
            <a:off x="5364088" y="5655151"/>
            <a:ext cx="395536" cy="0"/>
          </a:xfrm>
          <a:prstGeom prst="straightConnector1">
            <a:avLst/>
          </a:prstGeom>
          <a:ln w="76200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9552" y="4437112"/>
            <a:ext cx="838944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7030A0"/>
                </a:solidFill>
              </a:rPr>
              <a:t>※</a:t>
            </a:r>
            <a:r>
              <a:rPr lang="ja-JP" altLang="en-US" sz="3200" dirty="0" smtClean="0"/>
              <a:t>アルファベット自体の書字や、推測機能による　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スペル選択などの援助はあるものの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260648"/>
            <a:ext cx="756084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アルファベット言語のワープロ入力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1772816"/>
            <a:ext cx="511256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4000" b="1" u="sng" dirty="0" smtClean="0">
                <a:solidFill>
                  <a:srgbClr val="C00000"/>
                </a:solidFill>
              </a:rPr>
              <a:t>a-p-p-l-e</a:t>
            </a:r>
            <a:r>
              <a:rPr lang="en-US" altLang="ja-JP" sz="4000" u="sng" dirty="0" smtClean="0"/>
              <a:t> </a:t>
            </a:r>
            <a:r>
              <a:rPr lang="ja-JP" altLang="en-US" sz="2000" u="sng" dirty="0" smtClean="0"/>
              <a:t>　</a:t>
            </a:r>
            <a:r>
              <a:rPr lang="ja-JP" altLang="en-US" sz="4000" u="sng" dirty="0" smtClean="0"/>
              <a:t>と入力するが</a:t>
            </a:r>
            <a:endParaRPr kumimoji="1" lang="ja-JP" altLang="en-US" sz="40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564904"/>
            <a:ext cx="871296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en-US" altLang="ja-JP" sz="3600" dirty="0" err="1" smtClean="0"/>
              <a:t>abc</a:t>
            </a:r>
            <a:r>
              <a:rPr lang="ja-JP" altLang="en-US" sz="3600" dirty="0" smtClean="0"/>
              <a:t>を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文字ずつ選んで行く作業は、</a:t>
            </a:r>
            <a:endParaRPr lang="en-US" altLang="ja-JP" sz="3600" dirty="0" smtClean="0"/>
          </a:p>
          <a:p>
            <a:r>
              <a:rPr lang="ja-JP" altLang="en-US" sz="3600" dirty="0" smtClean="0"/>
              <a:t>    　ひらがなで、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り</a:t>
            </a:r>
            <a:r>
              <a:rPr lang="ja-JP" altLang="en-US" sz="3600" dirty="0" smtClean="0"/>
              <a:t>・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ん</a:t>
            </a:r>
            <a:r>
              <a:rPr lang="ja-JP" altLang="en-US" sz="3600" dirty="0" smtClean="0"/>
              <a:t>・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ご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と表すのと同じで</a:t>
            </a:r>
            <a:endParaRPr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3789040"/>
            <a:ext cx="8496944" cy="64633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手で書くかキーを押すか、の違いに過ぎず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5733256"/>
            <a:ext cx="71204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体外知性としてのメリットは少ない</a:t>
            </a:r>
            <a:endParaRPr lang="en-US" altLang="ja-JP" sz="3600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23528" y="1052736"/>
            <a:ext cx="8568952" cy="707886"/>
            <a:chOff x="395536" y="1124744"/>
            <a:chExt cx="8568952" cy="70788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95536" y="1124744"/>
              <a:ext cx="8568952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 smtClean="0"/>
                <a:t>たとえば、アップル　</a:t>
              </a:r>
              <a:r>
                <a:rPr lang="ja-JP" altLang="en-US" sz="2800" dirty="0" smtClean="0"/>
                <a:t>　</a:t>
              </a:r>
              <a:r>
                <a:rPr lang="ja-JP" altLang="en-US" sz="4000" dirty="0" smtClean="0"/>
                <a:t>と表示したい場合</a:t>
              </a:r>
              <a:endParaRPr kumimoji="1" lang="ja-JP" altLang="en-US" sz="4000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4493173" y="1244049"/>
              <a:ext cx="432048" cy="433139"/>
              <a:chOff x="1187450" y="3500438"/>
              <a:chExt cx="792163" cy="865187"/>
            </a:xfrm>
            <a:solidFill>
              <a:srgbClr val="FF0000"/>
            </a:solidFill>
          </p:grpSpPr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1187450" y="3573463"/>
                <a:ext cx="792163" cy="7921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 flipH="1">
                <a:off x="1547813" y="3500438"/>
                <a:ext cx="71437" cy="144462"/>
              </a:xfrm>
              <a:custGeom>
                <a:avLst/>
                <a:gdLst>
                  <a:gd name="T0" fmla="*/ 71437 w 46"/>
                  <a:gd name="T1" fmla="*/ 0 h 227"/>
                  <a:gd name="T2" fmla="*/ 0 w 46"/>
                  <a:gd name="T3" fmla="*/ 115824 h 227"/>
                  <a:gd name="T4" fmla="*/ 71437 w 46"/>
                  <a:gd name="T5" fmla="*/ 144462 h 227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227"/>
                  <a:gd name="T11" fmla="*/ 46 w 46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227">
                    <a:moveTo>
                      <a:pt x="46" y="0"/>
                    </a:moveTo>
                    <a:cubicBezTo>
                      <a:pt x="23" y="72"/>
                      <a:pt x="0" y="144"/>
                      <a:pt x="0" y="182"/>
                    </a:cubicBezTo>
                    <a:cubicBezTo>
                      <a:pt x="0" y="220"/>
                      <a:pt x="23" y="223"/>
                      <a:pt x="46" y="227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23528" y="1628800"/>
            <a:ext cx="8568952" cy="50405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1435100" y="2402840"/>
            <a:ext cx="6436360" cy="3586480"/>
          </a:xfrm>
          <a:custGeom>
            <a:avLst/>
            <a:gdLst>
              <a:gd name="connsiteX0" fmla="*/ 3807460 w 6436360"/>
              <a:gd name="connsiteY0" fmla="*/ 2870200 h 3586480"/>
              <a:gd name="connsiteX1" fmla="*/ 2603500 w 6436360"/>
              <a:gd name="connsiteY1" fmla="*/ 3251200 h 3586480"/>
              <a:gd name="connsiteX2" fmla="*/ 1826260 w 6436360"/>
              <a:gd name="connsiteY2" fmla="*/ 3312160 h 3586480"/>
              <a:gd name="connsiteX3" fmla="*/ 942340 w 6436360"/>
              <a:gd name="connsiteY3" fmla="*/ 3312160 h 3586480"/>
              <a:gd name="connsiteX4" fmla="*/ 393700 w 6436360"/>
              <a:gd name="connsiteY4" fmla="*/ 3190240 h 3586480"/>
              <a:gd name="connsiteX5" fmla="*/ 88900 w 6436360"/>
              <a:gd name="connsiteY5" fmla="*/ 2900680 h 3586480"/>
              <a:gd name="connsiteX6" fmla="*/ 12700 w 6436360"/>
              <a:gd name="connsiteY6" fmla="*/ 2458720 h 3586480"/>
              <a:gd name="connsiteX7" fmla="*/ 12700 w 6436360"/>
              <a:gd name="connsiteY7" fmla="*/ 1711960 h 3586480"/>
              <a:gd name="connsiteX8" fmla="*/ 58420 w 6436360"/>
              <a:gd name="connsiteY8" fmla="*/ 1422400 h 3586480"/>
              <a:gd name="connsiteX9" fmla="*/ 302260 w 6436360"/>
              <a:gd name="connsiteY9" fmla="*/ 767080 h 3586480"/>
              <a:gd name="connsiteX10" fmla="*/ 774700 w 6436360"/>
              <a:gd name="connsiteY10" fmla="*/ 462280 h 3586480"/>
              <a:gd name="connsiteX11" fmla="*/ 1643380 w 6436360"/>
              <a:gd name="connsiteY11" fmla="*/ 142240 h 3586480"/>
              <a:gd name="connsiteX12" fmla="*/ 2329180 w 6436360"/>
              <a:gd name="connsiteY12" fmla="*/ 35560 h 3586480"/>
              <a:gd name="connsiteX13" fmla="*/ 3380740 w 6436360"/>
              <a:gd name="connsiteY13" fmla="*/ 5080 h 3586480"/>
              <a:gd name="connsiteX14" fmla="*/ 3929380 w 6436360"/>
              <a:gd name="connsiteY14" fmla="*/ 20320 h 3586480"/>
              <a:gd name="connsiteX15" fmla="*/ 4798060 w 6436360"/>
              <a:gd name="connsiteY15" fmla="*/ 127000 h 3586480"/>
              <a:gd name="connsiteX16" fmla="*/ 5392420 w 6436360"/>
              <a:gd name="connsiteY16" fmla="*/ 218440 h 3586480"/>
              <a:gd name="connsiteX17" fmla="*/ 5880100 w 6436360"/>
              <a:gd name="connsiteY17" fmla="*/ 401320 h 3586480"/>
              <a:gd name="connsiteX18" fmla="*/ 5895340 w 6436360"/>
              <a:gd name="connsiteY18" fmla="*/ 416560 h 3586480"/>
              <a:gd name="connsiteX19" fmla="*/ 6184900 w 6436360"/>
              <a:gd name="connsiteY19" fmla="*/ 675640 h 3586480"/>
              <a:gd name="connsiteX20" fmla="*/ 6352540 w 6436360"/>
              <a:gd name="connsiteY20" fmla="*/ 1209040 h 3586480"/>
              <a:gd name="connsiteX21" fmla="*/ 6428740 w 6436360"/>
              <a:gd name="connsiteY21" fmla="*/ 1529080 h 3586480"/>
              <a:gd name="connsiteX22" fmla="*/ 6337300 w 6436360"/>
              <a:gd name="connsiteY22" fmla="*/ 2306320 h 3586480"/>
              <a:gd name="connsiteX23" fmla="*/ 5834380 w 6436360"/>
              <a:gd name="connsiteY23" fmla="*/ 3190240 h 3586480"/>
              <a:gd name="connsiteX24" fmla="*/ 5483860 w 6436360"/>
              <a:gd name="connsiteY24" fmla="*/ 3586480 h 3586480"/>
              <a:gd name="connsiteX25" fmla="*/ 5483860 w 6436360"/>
              <a:gd name="connsiteY25" fmla="*/ 3586480 h 358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36360" h="3586480">
                <a:moveTo>
                  <a:pt x="3807460" y="2870200"/>
                </a:moveTo>
                <a:cubicBezTo>
                  <a:pt x="3370580" y="3023870"/>
                  <a:pt x="2933700" y="3177540"/>
                  <a:pt x="2603500" y="3251200"/>
                </a:cubicBezTo>
                <a:cubicBezTo>
                  <a:pt x="2273300" y="3324860"/>
                  <a:pt x="2103120" y="3302000"/>
                  <a:pt x="1826260" y="3312160"/>
                </a:cubicBezTo>
                <a:cubicBezTo>
                  <a:pt x="1549400" y="3322320"/>
                  <a:pt x="1181100" y="3332480"/>
                  <a:pt x="942340" y="3312160"/>
                </a:cubicBezTo>
                <a:cubicBezTo>
                  <a:pt x="703580" y="3291840"/>
                  <a:pt x="535940" y="3258820"/>
                  <a:pt x="393700" y="3190240"/>
                </a:cubicBezTo>
                <a:cubicBezTo>
                  <a:pt x="251460" y="3121660"/>
                  <a:pt x="152400" y="3022600"/>
                  <a:pt x="88900" y="2900680"/>
                </a:cubicBezTo>
                <a:cubicBezTo>
                  <a:pt x="25400" y="2778760"/>
                  <a:pt x="25400" y="2656840"/>
                  <a:pt x="12700" y="2458720"/>
                </a:cubicBezTo>
                <a:cubicBezTo>
                  <a:pt x="0" y="2260600"/>
                  <a:pt x="5080" y="1884680"/>
                  <a:pt x="12700" y="1711960"/>
                </a:cubicBezTo>
                <a:cubicBezTo>
                  <a:pt x="20320" y="1539240"/>
                  <a:pt x="10160" y="1579880"/>
                  <a:pt x="58420" y="1422400"/>
                </a:cubicBezTo>
                <a:cubicBezTo>
                  <a:pt x="106680" y="1264920"/>
                  <a:pt x="182880" y="927100"/>
                  <a:pt x="302260" y="767080"/>
                </a:cubicBezTo>
                <a:cubicBezTo>
                  <a:pt x="421640" y="607060"/>
                  <a:pt x="551180" y="566420"/>
                  <a:pt x="774700" y="462280"/>
                </a:cubicBezTo>
                <a:cubicBezTo>
                  <a:pt x="998220" y="358140"/>
                  <a:pt x="1384300" y="213360"/>
                  <a:pt x="1643380" y="142240"/>
                </a:cubicBezTo>
                <a:cubicBezTo>
                  <a:pt x="1902460" y="71120"/>
                  <a:pt x="2039620" y="58420"/>
                  <a:pt x="2329180" y="35560"/>
                </a:cubicBezTo>
                <a:cubicBezTo>
                  <a:pt x="2618740" y="12700"/>
                  <a:pt x="3114040" y="7620"/>
                  <a:pt x="3380740" y="5080"/>
                </a:cubicBezTo>
                <a:cubicBezTo>
                  <a:pt x="3647440" y="2540"/>
                  <a:pt x="3693160" y="0"/>
                  <a:pt x="3929380" y="20320"/>
                </a:cubicBezTo>
                <a:cubicBezTo>
                  <a:pt x="4165600" y="40640"/>
                  <a:pt x="4554220" y="93980"/>
                  <a:pt x="4798060" y="127000"/>
                </a:cubicBezTo>
                <a:cubicBezTo>
                  <a:pt x="5041900" y="160020"/>
                  <a:pt x="5212080" y="172720"/>
                  <a:pt x="5392420" y="218440"/>
                </a:cubicBezTo>
                <a:cubicBezTo>
                  <a:pt x="5572760" y="264160"/>
                  <a:pt x="5796280" y="368300"/>
                  <a:pt x="5880100" y="401320"/>
                </a:cubicBezTo>
                <a:cubicBezTo>
                  <a:pt x="5963920" y="434340"/>
                  <a:pt x="5895340" y="416560"/>
                  <a:pt x="5895340" y="416560"/>
                </a:cubicBezTo>
                <a:cubicBezTo>
                  <a:pt x="5946140" y="462280"/>
                  <a:pt x="6108700" y="543560"/>
                  <a:pt x="6184900" y="675640"/>
                </a:cubicBezTo>
                <a:cubicBezTo>
                  <a:pt x="6261100" y="807720"/>
                  <a:pt x="6311900" y="1066800"/>
                  <a:pt x="6352540" y="1209040"/>
                </a:cubicBezTo>
                <a:cubicBezTo>
                  <a:pt x="6393180" y="1351280"/>
                  <a:pt x="6431280" y="1346200"/>
                  <a:pt x="6428740" y="1529080"/>
                </a:cubicBezTo>
                <a:cubicBezTo>
                  <a:pt x="6426200" y="1711960"/>
                  <a:pt x="6436360" y="2029460"/>
                  <a:pt x="6337300" y="2306320"/>
                </a:cubicBezTo>
                <a:cubicBezTo>
                  <a:pt x="6238240" y="2583180"/>
                  <a:pt x="5976620" y="2976880"/>
                  <a:pt x="5834380" y="3190240"/>
                </a:cubicBezTo>
                <a:cubicBezTo>
                  <a:pt x="5692140" y="3403600"/>
                  <a:pt x="5483860" y="3586480"/>
                  <a:pt x="5483860" y="3586480"/>
                </a:cubicBezTo>
                <a:lnTo>
                  <a:pt x="5483860" y="3586480"/>
                </a:lnTo>
              </a:path>
            </a:pathLst>
          </a:custGeom>
          <a:ln w="952500">
            <a:solidFill>
              <a:schemeClr val="bg1"/>
            </a:solidFill>
          </a:ln>
          <a:effectLst>
            <a:softEdge rad="317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915816" y="3356992"/>
            <a:ext cx="3168352" cy="115212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FF99"/>
            </a:solidFill>
          </a:ln>
          <a:effectLst>
            <a:glow rad="228600">
              <a:schemeClr val="bg1"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95536" y="260648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たとえば　　　　　という字に、自分の場合は</a:t>
            </a:r>
            <a:endParaRPr lang="en-US" altLang="ja-JP" sz="3600" dirty="0" smtClean="0"/>
          </a:p>
          <a:p>
            <a:endParaRPr lang="en-US" altLang="ja-JP" sz="800" dirty="0" smtClean="0"/>
          </a:p>
          <a:p>
            <a:r>
              <a:rPr lang="ja-JP" altLang="en-US" sz="3600" dirty="0" smtClean="0"/>
              <a:t>　　　さまざまな考えや気持ちを宿している</a:t>
            </a:r>
            <a:endParaRPr lang="ja-JP" altLang="en-US" sz="36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707904" y="3429000"/>
            <a:ext cx="1728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銀河</a:t>
            </a:r>
            <a:endParaRPr lang="ja-JP" altLang="en-US" sz="6000" dirty="0"/>
          </a:p>
        </p:txBody>
      </p:sp>
      <p:sp>
        <p:nvSpPr>
          <p:cNvPr id="8" name="角丸四角形 7"/>
          <p:cNvSpPr/>
          <p:nvPr/>
        </p:nvSpPr>
        <p:spPr>
          <a:xfrm>
            <a:off x="755576" y="2564904"/>
            <a:ext cx="17281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宮沢賢治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444208" y="2348880"/>
            <a:ext cx="151216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東北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55576" y="3717032"/>
            <a:ext cx="151216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松尾芭蕉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228184" y="3429000"/>
            <a:ext cx="244827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銀河鉄道の夜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804248" y="4653136"/>
            <a:ext cx="172819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宇宙と星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39752" y="5301208"/>
            <a:ext cx="187220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知識と学び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99592" y="4797152"/>
            <a:ext cx="115212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中国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771800" y="2060848"/>
            <a:ext cx="136815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夏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572000" y="2060848"/>
            <a:ext cx="136815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自然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644008" y="4941168"/>
            <a:ext cx="1440160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ＳＦ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372200" y="5661248"/>
            <a:ext cx="1143744" cy="639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夢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39752" y="188640"/>
            <a:ext cx="122413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銀河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267744" y="6237312"/>
            <a:ext cx="5040560" cy="36004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39552" y="332656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自分にとって</a:t>
            </a:r>
            <a:r>
              <a:rPr lang="ja-JP" altLang="en-US" sz="4000" dirty="0" smtClean="0">
                <a:solidFill>
                  <a:srgbClr val="C00000"/>
                </a:solidFill>
              </a:rPr>
              <a:t>　　　　</a:t>
            </a:r>
            <a:r>
              <a:rPr lang="ja-JP" altLang="en-US" sz="1200" dirty="0" smtClean="0">
                <a:solidFill>
                  <a:srgbClr val="C00000"/>
                </a:solidFill>
              </a:rPr>
              <a:t>　</a:t>
            </a:r>
            <a:r>
              <a:rPr lang="ja-JP" altLang="en-US" sz="4000" dirty="0" smtClean="0"/>
              <a:t>という文字は</a:t>
            </a:r>
            <a:endParaRPr lang="ja-JP" altLang="en-US" sz="40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95536" y="1052736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/</a:t>
            </a:r>
            <a:r>
              <a:rPr lang="ja-JP" altLang="en-US" sz="4000" dirty="0" smtClean="0"/>
              <a:t>　　　　</a:t>
            </a:r>
            <a:r>
              <a:rPr lang="ja-JP" altLang="en-US" sz="2400" dirty="0" smtClean="0"/>
              <a:t>　</a:t>
            </a:r>
            <a:r>
              <a:rPr lang="en-US" altLang="ja-JP" sz="3600" dirty="0" smtClean="0"/>
              <a:t>/</a:t>
            </a:r>
            <a:r>
              <a:rPr lang="ja-JP" altLang="en-US" sz="4000" dirty="0" smtClean="0"/>
              <a:t>という話しことばを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漢字で表すための</a:t>
            </a:r>
            <a:r>
              <a:rPr lang="ja-JP" altLang="en-US" sz="1400" dirty="0" smtClean="0"/>
              <a:t>　</a:t>
            </a:r>
            <a:r>
              <a:rPr lang="ja-JP" altLang="en-US" sz="4000" dirty="0" smtClean="0">
                <a:solidFill>
                  <a:srgbClr val="002060"/>
                </a:solidFill>
              </a:rPr>
              <a:t>記号ではない</a:t>
            </a:r>
            <a:endParaRPr lang="ja-JP" altLang="en-US" sz="40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95536" y="2492896"/>
            <a:ext cx="7920880" cy="132343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その形と、</a:t>
            </a:r>
            <a:endParaRPr lang="en-US" altLang="ja-JP" sz="4000" dirty="0" smtClean="0"/>
          </a:p>
          <a:p>
            <a:r>
              <a:rPr lang="ja-JP" altLang="en-US" sz="4000" dirty="0" smtClean="0"/>
              <a:t>　そして意味と音が一体となった</a:t>
            </a:r>
            <a:endParaRPr lang="ja-JP" altLang="en-US" sz="8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7380312" y="3068960"/>
            <a:ext cx="12241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象徴</a:t>
            </a:r>
            <a:endParaRPr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3861048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では、なぜ　</a:t>
            </a:r>
            <a:endParaRPr kumimoji="1" lang="en-US" altLang="ja-JP" sz="3600" dirty="0" smtClean="0"/>
          </a:p>
          <a:p>
            <a:r>
              <a:rPr kumimoji="1" lang="ja-JP" altLang="en-US" sz="4000" dirty="0" smtClean="0"/>
              <a:t>　　漢字の「銀河」が象徴となれるのか</a:t>
            </a:r>
            <a:endParaRPr kumimoji="1" lang="ja-JP" altLang="en-US" sz="40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115616" y="5013176"/>
            <a:ext cx="756084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51520" y="5229200"/>
            <a:ext cx="6480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それは「銀河」という文字自体が　　　</a:t>
            </a:r>
            <a:endParaRPr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124744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491880" y="260648"/>
            <a:ext cx="122413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銀河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3768" y="580526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ひとつのことば</a:t>
            </a:r>
            <a:r>
              <a:rPr lang="ja-JP" altLang="en-US" sz="4000" dirty="0" smtClean="0"/>
              <a:t>だから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 animBg="1"/>
      <p:bldP spid="7" grpId="0" animBg="1"/>
      <p:bldP spid="8" grpId="0"/>
      <p:bldP spid="12" grpId="0"/>
      <p:bldP spid="1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467544" y="332656"/>
            <a:ext cx="4176464" cy="504056"/>
          </a:xfrm>
          <a:prstGeom prst="roundRect">
            <a:avLst/>
          </a:prstGeom>
          <a:solidFill>
            <a:srgbClr val="9999FF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259632" y="2348880"/>
            <a:ext cx="6912768" cy="180020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179512" y="4509120"/>
            <a:ext cx="8712968" cy="208823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23528" y="1700808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漢語の多くは</a:t>
            </a:r>
            <a:endParaRPr lang="ja-JP" altLang="en-US" sz="36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187624" y="2420888"/>
            <a:ext cx="6912768" cy="20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/>
              <a:t>　抽象的で難しいことば</a:t>
            </a:r>
            <a:endParaRPr lang="en-US" altLang="ja-JP" sz="4000" dirty="0" smtClean="0"/>
          </a:p>
          <a:p>
            <a:pPr algn="ctr"/>
            <a:endParaRPr lang="en-US" altLang="ja-JP" sz="4000" dirty="0" smtClean="0"/>
          </a:p>
          <a:p>
            <a:pPr algn="ctr"/>
            <a:endParaRPr lang="ja-JP" altLang="en-US" sz="4000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979712" y="3212976"/>
            <a:ext cx="1288564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進化</a:t>
            </a:r>
            <a:endParaRPr lang="ja-JP" altLang="en-US" sz="40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563888" y="3212976"/>
            <a:ext cx="1216635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困難</a:t>
            </a:r>
            <a:endParaRPr lang="ja-JP" altLang="en-US" sz="4000" dirty="0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588224" y="3212976"/>
            <a:ext cx="1224136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成立</a:t>
            </a:r>
            <a:endParaRPr lang="ja-JP" altLang="en-US" sz="4000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5076056" y="3212976"/>
            <a:ext cx="1224136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共有</a:t>
            </a:r>
            <a:endParaRPr lang="ja-JP" altLang="en-US" sz="4000" dirty="0"/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323528" y="4149080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こういったことばと　　</a:t>
            </a:r>
            <a:endParaRPr lang="ja-JP" altLang="en-US" sz="3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51720" y="55892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どうやって、身につけてきただろう</a:t>
            </a:r>
            <a:endParaRPr kumimoji="1" lang="ja-JP" altLang="en-US" sz="3600" dirty="0"/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1187624" y="4797152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私たちは、どういった状況で出会い　　</a:t>
            </a:r>
            <a:endParaRPr lang="ja-JP" altLang="en-US" sz="36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539552" y="260648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漢語の文字＝ことば</a:t>
            </a:r>
            <a:r>
              <a:rPr lang="ja-JP" altLang="en-US" dirty="0" smtClean="0"/>
              <a:t>　</a:t>
            </a:r>
            <a:r>
              <a:rPr lang="ja-JP" altLang="en-US" sz="3600" dirty="0" smtClean="0"/>
              <a:t>となる理由は</a:t>
            </a:r>
            <a:endParaRPr lang="ja-JP" altLang="en-US" sz="3600" dirty="0"/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1187624" y="1052736"/>
            <a:ext cx="676875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私たちと漢語との出会い方にある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51520" y="332656"/>
            <a:ext cx="612068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身近で具体的な漢字の場合は</a:t>
            </a:r>
            <a:endParaRPr lang="ja-JP" altLang="en-US" sz="36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95536" y="1700808"/>
            <a:ext cx="8496944" cy="132343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u="sng" dirty="0" smtClean="0"/>
              <a:t>話しことばの音</a:t>
            </a:r>
            <a:r>
              <a:rPr lang="ja-JP" altLang="en-US" sz="4000" dirty="0" smtClean="0"/>
              <a:t>で、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</a:t>
            </a:r>
            <a:r>
              <a:rPr lang="en-US" altLang="ja-JP" sz="4000" dirty="0" smtClean="0"/>
              <a:t>/</a:t>
            </a:r>
            <a:r>
              <a:rPr lang="en-US" altLang="ja-JP" sz="4000" b="1" dirty="0" err="1" smtClean="0">
                <a:solidFill>
                  <a:srgbClr val="C00000"/>
                </a:solidFill>
              </a:rPr>
              <a:t>umi</a:t>
            </a:r>
            <a:r>
              <a:rPr lang="en-US" altLang="ja-JP" sz="4000" dirty="0" smtClean="0"/>
              <a:t>/</a:t>
            </a:r>
            <a:r>
              <a:rPr lang="ja-JP" altLang="en-US" sz="4000" dirty="0" smtClean="0"/>
              <a:t>や</a:t>
            </a:r>
            <a:r>
              <a:rPr lang="en-US" altLang="ja-JP" sz="4000" dirty="0" smtClean="0"/>
              <a:t>/</a:t>
            </a:r>
            <a:r>
              <a:rPr lang="en-US" altLang="ja-JP" sz="4000" b="1" dirty="0" err="1" smtClean="0">
                <a:solidFill>
                  <a:srgbClr val="C00000"/>
                </a:solidFill>
              </a:rPr>
              <a:t>yama</a:t>
            </a:r>
            <a:r>
              <a:rPr lang="en-US" altLang="ja-JP" sz="4000" dirty="0" smtClean="0"/>
              <a:t>/</a:t>
            </a:r>
            <a:r>
              <a:rPr lang="ja-JP" altLang="en-US" sz="4000" dirty="0" smtClean="0"/>
              <a:t>をおぼえ</a:t>
            </a:r>
            <a:endParaRPr lang="ja-JP" altLang="en-US" sz="40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3140968"/>
            <a:ext cx="8496944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つぎに、</a:t>
            </a:r>
            <a:r>
              <a:rPr lang="ja-JP" altLang="en-US" sz="4000" u="sng" dirty="0" smtClean="0"/>
              <a:t>ひらがなでどう書くか</a:t>
            </a:r>
            <a:r>
              <a:rPr lang="ja-JP" altLang="en-US" sz="4000" dirty="0" smtClean="0"/>
              <a:t>を覚え、</a:t>
            </a:r>
            <a:endParaRPr lang="ja-JP" altLang="en-US" sz="40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95536" y="4509120"/>
            <a:ext cx="8496944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さいごに、</a:t>
            </a:r>
            <a:r>
              <a:rPr lang="ja-JP" altLang="en-US" sz="4000" u="sng" dirty="0" smtClean="0"/>
              <a:t>漢字でどう書くか</a:t>
            </a:r>
            <a:r>
              <a:rPr lang="ja-JP" altLang="en-US" sz="4000" dirty="0" smtClean="0"/>
              <a:t>を覚える</a:t>
            </a:r>
            <a:endParaRPr lang="ja-JP" altLang="en-US" sz="40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195736" y="3789040"/>
            <a:ext cx="46805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「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うみ</a:t>
            </a:r>
            <a:r>
              <a:rPr lang="ja-JP" altLang="en-US" sz="4000" dirty="0" smtClean="0"/>
              <a:t>」</a:t>
            </a:r>
            <a:r>
              <a:rPr lang="ja-JP" altLang="en-US" dirty="0" smtClean="0"/>
              <a:t>　</a:t>
            </a:r>
            <a:r>
              <a:rPr lang="ja-JP" altLang="en-US" sz="4000" dirty="0" smtClean="0"/>
              <a:t>「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やま</a:t>
            </a:r>
            <a:r>
              <a:rPr lang="ja-JP" altLang="en-US" sz="4000" dirty="0" smtClean="0"/>
              <a:t>」</a:t>
            </a:r>
            <a:endParaRPr lang="ja-JP" altLang="en-US" sz="4000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987824" y="5157192"/>
            <a:ext cx="338437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　「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海</a:t>
            </a:r>
            <a:r>
              <a:rPr lang="ja-JP" altLang="en-US" sz="3600" dirty="0" smtClean="0"/>
              <a:t>」</a:t>
            </a:r>
            <a:r>
              <a:rPr lang="ja-JP" altLang="en-US" sz="1100" dirty="0" smtClean="0"/>
              <a:t>　</a:t>
            </a:r>
            <a:r>
              <a:rPr lang="ja-JP" altLang="en-US" sz="3600" dirty="0" smtClean="0"/>
              <a:t>「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山</a:t>
            </a:r>
            <a:r>
              <a:rPr lang="ja-JP" altLang="en-US" sz="3600" dirty="0" smtClean="0"/>
              <a:t>」</a:t>
            </a:r>
            <a:endParaRPr lang="ja-JP" altLang="en-US" sz="36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51520" y="2852936"/>
            <a:ext cx="0" cy="252028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753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60"/>
          <p:cNvGrpSpPr>
            <a:grpSpLocks/>
          </p:cNvGrpSpPr>
          <p:nvPr/>
        </p:nvGrpSpPr>
        <p:grpSpPr bwMode="auto">
          <a:xfrm rot="13868734">
            <a:off x="6076579" y="3791023"/>
            <a:ext cx="98995" cy="582687"/>
            <a:chOff x="5940152" y="3278634"/>
            <a:chExt cx="360040" cy="1014462"/>
          </a:xfrm>
        </p:grpSpPr>
        <p:cxnSp>
          <p:nvCxnSpPr>
            <p:cNvPr id="13" name="直線コネクタ 12"/>
            <p:cNvCxnSpPr/>
            <p:nvPr/>
          </p:nvCxnSpPr>
          <p:spPr>
            <a:xfrm rot="5400000">
              <a:off x="6042833" y="3350678"/>
              <a:ext cx="14408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5940152" y="3501206"/>
              <a:ext cx="360040" cy="79189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二等辺三角形 14"/>
            <p:cNvSpPr/>
            <p:nvPr/>
          </p:nvSpPr>
          <p:spPr>
            <a:xfrm>
              <a:off x="5940152" y="3362977"/>
              <a:ext cx="360040" cy="144087"/>
            </a:xfrm>
            <a:prstGeom prst="triangle">
              <a:avLst/>
            </a:prstGeom>
            <a:solidFill>
              <a:srgbClr val="FFFF66"/>
            </a:solidFill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60"/>
          <p:cNvGrpSpPr>
            <a:grpSpLocks/>
          </p:cNvGrpSpPr>
          <p:nvPr/>
        </p:nvGrpSpPr>
        <p:grpSpPr bwMode="auto">
          <a:xfrm rot="13868734">
            <a:off x="6076580" y="5231183"/>
            <a:ext cx="98995" cy="582687"/>
            <a:chOff x="5940152" y="3278634"/>
            <a:chExt cx="360040" cy="1014462"/>
          </a:xfrm>
        </p:grpSpPr>
        <p:cxnSp>
          <p:nvCxnSpPr>
            <p:cNvPr id="17" name="直線コネクタ 16"/>
            <p:cNvCxnSpPr/>
            <p:nvPr/>
          </p:nvCxnSpPr>
          <p:spPr>
            <a:xfrm rot="5400000">
              <a:off x="6042833" y="3350678"/>
              <a:ext cx="14408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/>
            <p:cNvSpPr/>
            <p:nvPr/>
          </p:nvSpPr>
          <p:spPr>
            <a:xfrm>
              <a:off x="5940152" y="3501206"/>
              <a:ext cx="360040" cy="79189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>
              <a:off x="5940152" y="3362977"/>
              <a:ext cx="360040" cy="144087"/>
            </a:xfrm>
            <a:prstGeom prst="triangle">
              <a:avLst/>
            </a:prstGeom>
            <a:solidFill>
              <a:srgbClr val="FFFF66"/>
            </a:solidFill>
            <a:ln w="31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23528" y="105273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私たちはまず</a:t>
            </a:r>
            <a:endParaRPr kumimoji="1" lang="ja-JP" altLang="en-US" sz="4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53732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このとき漢字は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00192" y="260648"/>
            <a:ext cx="792088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山</a:t>
            </a:r>
            <a:endParaRPr kumimoji="1" lang="ja-JP" altLang="en-US" sz="4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6296" y="260648"/>
            <a:ext cx="792088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海</a:t>
            </a:r>
            <a:endParaRPr kumimoji="1" lang="ja-JP" altLang="en-US" sz="4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500" y="5949280"/>
            <a:ext cx="89535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話しことばの書き表し方　　　　　　にすぎない</a:t>
            </a:r>
            <a:endParaRPr kumimoji="1" lang="ja-JP" altLang="en-US" sz="3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0032" y="6021288"/>
            <a:ext cx="1728192" cy="52322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視覚記号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0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/>
          <p:nvPr/>
        </p:nvGrpSpPr>
        <p:grpSpPr>
          <a:xfrm>
            <a:off x="611560" y="1052736"/>
            <a:ext cx="3744416" cy="1944216"/>
            <a:chOff x="611560" y="908720"/>
            <a:chExt cx="3744416" cy="2376264"/>
          </a:xfrm>
        </p:grpSpPr>
        <p:pic>
          <p:nvPicPr>
            <p:cNvPr id="5" name="Picture 4" descr="学習会：イラスト（黒板）"/>
            <p:cNvPicPr>
              <a:picLocks noChangeAspect="1" noChangeArrowheads="1"/>
            </p:cNvPicPr>
            <p:nvPr/>
          </p:nvPicPr>
          <p:blipFill>
            <a:blip r:embed="rId2" cstate="print">
              <a:lum contrast="5000"/>
            </a:blip>
            <a:srcRect/>
            <a:stretch>
              <a:fillRect/>
            </a:stretch>
          </p:blipFill>
          <p:spPr bwMode="auto">
            <a:xfrm>
              <a:off x="611560" y="908720"/>
              <a:ext cx="3744416" cy="2376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平行四辺形 8"/>
            <p:cNvSpPr/>
            <p:nvPr/>
          </p:nvSpPr>
          <p:spPr>
            <a:xfrm rot="16801681">
              <a:off x="2366314" y="1456417"/>
              <a:ext cx="1230591" cy="795611"/>
            </a:xfrm>
            <a:prstGeom prst="parallelogram">
              <a:avLst>
                <a:gd name="adj" fmla="val 239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183507">
              <a:off x="2599124" y="1727127"/>
              <a:ext cx="64688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/>
                <a:t>進化</a:t>
              </a:r>
              <a:endParaRPr kumimoji="1" lang="ja-JP" altLang="en-US" b="1" dirty="0"/>
            </a:p>
          </p:txBody>
        </p:sp>
        <p:sp>
          <p:nvSpPr>
            <p:cNvPr id="11" name="角丸四角形吹き出し 10"/>
            <p:cNvSpPr/>
            <p:nvPr/>
          </p:nvSpPr>
          <p:spPr>
            <a:xfrm>
              <a:off x="2771800" y="1052736"/>
              <a:ext cx="936104" cy="432048"/>
            </a:xfrm>
            <a:prstGeom prst="wedgeRoundRectCallout">
              <a:avLst>
                <a:gd name="adj1" fmla="val 45306"/>
                <a:gd name="adj2" fmla="val 8234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しん</a:t>
              </a:r>
              <a:r>
                <a:rPr kumimoji="1" lang="ja-JP" altLang="en-US" b="1" dirty="0" err="1" smtClean="0">
                  <a:solidFill>
                    <a:schemeClr val="tx1"/>
                  </a:solidFill>
                </a:rPr>
                <a:t>か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13"/>
          <p:cNvGrpSpPr/>
          <p:nvPr/>
        </p:nvGrpSpPr>
        <p:grpSpPr>
          <a:xfrm>
            <a:off x="4716016" y="980728"/>
            <a:ext cx="3744416" cy="2016224"/>
            <a:chOff x="4716016" y="836712"/>
            <a:chExt cx="3744416" cy="2448272"/>
          </a:xfrm>
        </p:grpSpPr>
        <p:pic>
          <p:nvPicPr>
            <p:cNvPr id="8" name="Picture 4" descr="学習会：イラスト（コミュニケーション１）"/>
            <p:cNvPicPr>
              <a:picLocks noChangeAspect="1" noChangeArrowheads="1"/>
            </p:cNvPicPr>
            <p:nvPr/>
          </p:nvPicPr>
          <p:blipFill>
            <a:blip r:embed="rId3" cstate="print">
              <a:lum contrast="38000"/>
            </a:blip>
            <a:srcRect/>
            <a:stretch>
              <a:fillRect/>
            </a:stretch>
          </p:blipFill>
          <p:spPr bwMode="auto">
            <a:xfrm>
              <a:off x="4716016" y="836712"/>
              <a:ext cx="3744416" cy="2448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角丸四角形吹き出し 11"/>
            <p:cNvSpPr/>
            <p:nvPr/>
          </p:nvSpPr>
          <p:spPr>
            <a:xfrm>
              <a:off x="6084168" y="1052736"/>
              <a:ext cx="936104" cy="432048"/>
            </a:xfrm>
            <a:prstGeom prst="wedgeRoundRectCallout">
              <a:avLst>
                <a:gd name="adj1" fmla="val 45306"/>
                <a:gd name="adj2" fmla="val 8234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しん</a:t>
              </a:r>
              <a:r>
                <a:rPr kumimoji="1" lang="ja-JP" altLang="en-US" b="1" dirty="0" err="1" smtClean="0">
                  <a:solidFill>
                    <a:schemeClr val="tx1"/>
                  </a:solidFill>
                </a:rPr>
                <a:t>か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467544" y="2996952"/>
            <a:ext cx="8676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</a:t>
            </a:r>
            <a:r>
              <a:rPr lang="ja-JP" altLang="en-US" sz="3600" dirty="0" smtClean="0"/>
              <a:t>学校の授業や、会話の中で、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直接</a:t>
            </a:r>
            <a:r>
              <a:rPr lang="ja-JP" altLang="en-US" sz="3600" dirty="0" smtClean="0">
                <a:solidFill>
                  <a:srgbClr val="C00000"/>
                </a:solidFill>
              </a:rPr>
              <a:t>教わる</a:t>
            </a:r>
            <a:r>
              <a:rPr lang="ja-JP" altLang="en-US" sz="3600" dirty="0" smtClean="0"/>
              <a:t>こともあるだろうが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2857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でも抽象的な概念や難しい事物の漢語は？</a:t>
            </a:r>
            <a:endParaRPr kumimoji="1" lang="ja-JP" altLang="en-US" sz="3600" dirty="0"/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323528" y="4221088"/>
            <a:ext cx="8820472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　</a:t>
            </a:r>
            <a:r>
              <a:rPr lang="ja-JP" altLang="en-US" sz="3600" dirty="0" smtClean="0"/>
              <a:t>多くの場合、私たちは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読書の中で、それらのことばに出会う</a:t>
            </a:r>
            <a:endParaRPr lang="ja-JP" altLang="en-US" sz="3600" dirty="0"/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395536" y="5661248"/>
            <a:ext cx="252028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そのときは</a:t>
            </a:r>
            <a:endParaRPr lang="ja-JP" altLang="en-US" sz="36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627784" y="5661248"/>
            <a:ext cx="2736304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漢語の文字</a:t>
            </a:r>
            <a:endParaRPr lang="ja-JP" altLang="en-US" sz="4000" dirty="0"/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5364088" y="5661248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を、まず目にする</a:t>
            </a:r>
            <a:endParaRPr lang="en-US" altLang="ja-JP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20" grpId="0" animBg="1"/>
      <p:bldP spid="21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619672" y="260648"/>
            <a:ext cx="612068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まず文字に出会うということ</a:t>
            </a:r>
            <a:endParaRPr lang="ja-JP" altLang="en-US" sz="4000" dirty="0"/>
          </a:p>
        </p:txBody>
      </p:sp>
      <p:grpSp>
        <p:nvGrpSpPr>
          <p:cNvPr id="2" name="グループ化 7"/>
          <p:cNvGrpSpPr/>
          <p:nvPr/>
        </p:nvGrpSpPr>
        <p:grpSpPr>
          <a:xfrm rot="20634424">
            <a:off x="2753048" y="1533502"/>
            <a:ext cx="1019183" cy="1047876"/>
            <a:chOff x="4204666" y="2564904"/>
            <a:chExt cx="1008112" cy="1146257"/>
          </a:xfrm>
        </p:grpSpPr>
        <p:grpSp>
          <p:nvGrpSpPr>
            <p:cNvPr id="3" name="グループ化 24"/>
            <p:cNvGrpSpPr/>
            <p:nvPr/>
          </p:nvGrpSpPr>
          <p:grpSpPr>
            <a:xfrm rot="474890" flipH="1">
              <a:off x="4204666" y="2701511"/>
              <a:ext cx="1008112" cy="1009650"/>
              <a:chOff x="7885113" y="1844675"/>
              <a:chExt cx="1008062" cy="1009650"/>
            </a:xfrm>
          </p:grpSpPr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7956550" y="1844675"/>
                <a:ext cx="936625" cy="100965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8029123" y="2060575"/>
                <a:ext cx="287791" cy="2881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 flipV="1">
                <a:off x="8095732" y="2154703"/>
                <a:ext cx="45220" cy="500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Oval 23"/>
              <p:cNvSpPr>
                <a:spLocks noChangeArrowheads="1"/>
              </p:cNvSpPr>
              <p:nvPr/>
            </p:nvSpPr>
            <p:spPr bwMode="auto">
              <a:xfrm flipH="1" flipV="1">
                <a:off x="7885113" y="2276475"/>
                <a:ext cx="142875" cy="142875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flipV="1">
                <a:off x="8101013" y="2650276"/>
                <a:ext cx="311652" cy="57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" name="フリーフォーム 9"/>
            <p:cNvSpPr/>
            <p:nvPr/>
          </p:nvSpPr>
          <p:spPr>
            <a:xfrm>
              <a:off x="4211960" y="2564904"/>
              <a:ext cx="909889" cy="684241"/>
            </a:xfrm>
            <a:custGeom>
              <a:avLst/>
              <a:gdLst>
                <a:gd name="connsiteX0" fmla="*/ 762191 w 939507"/>
                <a:gd name="connsiteY0" fmla="*/ 236414 h 543351"/>
                <a:gd name="connsiteX1" fmla="*/ 711391 w 939507"/>
                <a:gd name="connsiteY1" fmla="*/ 261814 h 543351"/>
                <a:gd name="connsiteX2" fmla="*/ 660591 w 939507"/>
                <a:gd name="connsiteY2" fmla="*/ 287214 h 543351"/>
                <a:gd name="connsiteX3" fmla="*/ 626725 w 939507"/>
                <a:gd name="connsiteY3" fmla="*/ 253347 h 543351"/>
                <a:gd name="connsiteX4" fmla="*/ 575925 w 939507"/>
                <a:gd name="connsiteY4" fmla="*/ 287214 h 543351"/>
                <a:gd name="connsiteX5" fmla="*/ 550525 w 939507"/>
                <a:gd name="connsiteY5" fmla="*/ 304147 h 543351"/>
                <a:gd name="connsiteX6" fmla="*/ 491258 w 939507"/>
                <a:gd name="connsiteY6" fmla="*/ 329547 h 543351"/>
                <a:gd name="connsiteX7" fmla="*/ 431991 w 939507"/>
                <a:gd name="connsiteY7" fmla="*/ 371881 h 543351"/>
                <a:gd name="connsiteX8" fmla="*/ 406591 w 939507"/>
                <a:gd name="connsiteY8" fmla="*/ 312614 h 543351"/>
                <a:gd name="connsiteX9" fmla="*/ 381191 w 939507"/>
                <a:gd name="connsiteY9" fmla="*/ 321081 h 543351"/>
                <a:gd name="connsiteX10" fmla="*/ 330391 w 939507"/>
                <a:gd name="connsiteY10" fmla="*/ 363414 h 543351"/>
                <a:gd name="connsiteX11" fmla="*/ 304991 w 939507"/>
                <a:gd name="connsiteY11" fmla="*/ 388814 h 543351"/>
                <a:gd name="connsiteX12" fmla="*/ 262658 w 939507"/>
                <a:gd name="connsiteY12" fmla="*/ 422681 h 543351"/>
                <a:gd name="connsiteX13" fmla="*/ 254191 w 939507"/>
                <a:gd name="connsiteY13" fmla="*/ 397281 h 543351"/>
                <a:gd name="connsiteX14" fmla="*/ 245725 w 939507"/>
                <a:gd name="connsiteY14" fmla="*/ 363414 h 543351"/>
                <a:gd name="connsiteX15" fmla="*/ 228791 w 939507"/>
                <a:gd name="connsiteY15" fmla="*/ 380347 h 543351"/>
                <a:gd name="connsiteX16" fmla="*/ 220325 w 939507"/>
                <a:gd name="connsiteY16" fmla="*/ 405747 h 543351"/>
                <a:gd name="connsiteX17" fmla="*/ 169525 w 939507"/>
                <a:gd name="connsiteY17" fmla="*/ 439614 h 543351"/>
                <a:gd name="connsiteX18" fmla="*/ 152591 w 939507"/>
                <a:gd name="connsiteY18" fmla="*/ 456547 h 543351"/>
                <a:gd name="connsiteX19" fmla="*/ 101791 w 939507"/>
                <a:gd name="connsiteY19" fmla="*/ 490414 h 543351"/>
                <a:gd name="connsiteX20" fmla="*/ 50991 w 939507"/>
                <a:gd name="connsiteY20" fmla="*/ 507347 h 543351"/>
                <a:gd name="connsiteX21" fmla="*/ 8658 w 939507"/>
                <a:gd name="connsiteY21" fmla="*/ 541214 h 543351"/>
                <a:gd name="connsiteX22" fmla="*/ 191 w 939507"/>
                <a:gd name="connsiteY22" fmla="*/ 515814 h 543351"/>
                <a:gd name="connsiteX23" fmla="*/ 8658 w 939507"/>
                <a:gd name="connsiteY23" fmla="*/ 439614 h 543351"/>
                <a:gd name="connsiteX24" fmla="*/ 17125 w 939507"/>
                <a:gd name="connsiteY24" fmla="*/ 414214 h 543351"/>
                <a:gd name="connsiteX25" fmla="*/ 50991 w 939507"/>
                <a:gd name="connsiteY25" fmla="*/ 295681 h 543351"/>
                <a:gd name="connsiteX26" fmla="*/ 59458 w 939507"/>
                <a:gd name="connsiteY26" fmla="*/ 270281 h 543351"/>
                <a:gd name="connsiteX27" fmla="*/ 67925 w 939507"/>
                <a:gd name="connsiteY27" fmla="*/ 244881 h 543351"/>
                <a:gd name="connsiteX28" fmla="*/ 101791 w 939507"/>
                <a:gd name="connsiteY28" fmla="*/ 202547 h 543351"/>
                <a:gd name="connsiteX29" fmla="*/ 118725 w 939507"/>
                <a:gd name="connsiteY29" fmla="*/ 185614 h 543351"/>
                <a:gd name="connsiteX30" fmla="*/ 135658 w 939507"/>
                <a:gd name="connsiteY30" fmla="*/ 160214 h 543351"/>
                <a:gd name="connsiteX31" fmla="*/ 211858 w 939507"/>
                <a:gd name="connsiteY31" fmla="*/ 109414 h 543351"/>
                <a:gd name="connsiteX32" fmla="*/ 237258 w 939507"/>
                <a:gd name="connsiteY32" fmla="*/ 92481 h 543351"/>
                <a:gd name="connsiteX33" fmla="*/ 254191 w 939507"/>
                <a:gd name="connsiteY33" fmla="*/ 75547 h 543351"/>
                <a:gd name="connsiteX34" fmla="*/ 279591 w 939507"/>
                <a:gd name="connsiteY34" fmla="*/ 67081 h 543351"/>
                <a:gd name="connsiteX35" fmla="*/ 288058 w 939507"/>
                <a:gd name="connsiteY35" fmla="*/ 41681 h 543351"/>
                <a:gd name="connsiteX36" fmla="*/ 415058 w 939507"/>
                <a:gd name="connsiteY36" fmla="*/ 16281 h 543351"/>
                <a:gd name="connsiteX37" fmla="*/ 491258 w 939507"/>
                <a:gd name="connsiteY37" fmla="*/ 7814 h 543351"/>
                <a:gd name="connsiteX38" fmla="*/ 601325 w 939507"/>
                <a:gd name="connsiteY38" fmla="*/ 24747 h 543351"/>
                <a:gd name="connsiteX39" fmla="*/ 652125 w 939507"/>
                <a:gd name="connsiteY39" fmla="*/ 41681 h 543351"/>
                <a:gd name="connsiteX40" fmla="*/ 677525 w 939507"/>
                <a:gd name="connsiteY40" fmla="*/ 50147 h 543351"/>
                <a:gd name="connsiteX41" fmla="*/ 728325 w 939507"/>
                <a:gd name="connsiteY41" fmla="*/ 84014 h 543351"/>
                <a:gd name="connsiteX42" fmla="*/ 753725 w 939507"/>
                <a:gd name="connsiteY42" fmla="*/ 100947 h 543351"/>
                <a:gd name="connsiteX43" fmla="*/ 804525 w 939507"/>
                <a:gd name="connsiteY43" fmla="*/ 117881 h 543351"/>
                <a:gd name="connsiteX44" fmla="*/ 829925 w 939507"/>
                <a:gd name="connsiteY44" fmla="*/ 126347 h 543351"/>
                <a:gd name="connsiteX45" fmla="*/ 846858 w 939507"/>
                <a:gd name="connsiteY45" fmla="*/ 143281 h 543351"/>
                <a:gd name="connsiteX46" fmla="*/ 889191 w 939507"/>
                <a:gd name="connsiteY46" fmla="*/ 168681 h 543351"/>
                <a:gd name="connsiteX47" fmla="*/ 906125 w 939507"/>
                <a:gd name="connsiteY47" fmla="*/ 219481 h 543351"/>
                <a:gd name="connsiteX48" fmla="*/ 914591 w 939507"/>
                <a:gd name="connsiteY48" fmla="*/ 244881 h 543351"/>
                <a:gd name="connsiteX49" fmla="*/ 923058 w 939507"/>
                <a:gd name="connsiteY49" fmla="*/ 278747 h 543351"/>
                <a:gd name="connsiteX50" fmla="*/ 931525 w 939507"/>
                <a:gd name="connsiteY50" fmla="*/ 304147 h 543351"/>
                <a:gd name="connsiteX51" fmla="*/ 906125 w 939507"/>
                <a:gd name="connsiteY51" fmla="*/ 287214 h 543351"/>
                <a:gd name="connsiteX52" fmla="*/ 880725 w 939507"/>
                <a:gd name="connsiteY52" fmla="*/ 278747 h 543351"/>
                <a:gd name="connsiteX53" fmla="*/ 796058 w 939507"/>
                <a:gd name="connsiteY53" fmla="*/ 270281 h 543351"/>
                <a:gd name="connsiteX54" fmla="*/ 762191 w 939507"/>
                <a:gd name="connsiteY54" fmla="*/ 236414 h 5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9507" h="543351">
                  <a:moveTo>
                    <a:pt x="762191" y="236414"/>
                  </a:moveTo>
                  <a:cubicBezTo>
                    <a:pt x="748080" y="235003"/>
                    <a:pt x="781498" y="226761"/>
                    <a:pt x="711391" y="261814"/>
                  </a:cubicBezTo>
                  <a:cubicBezTo>
                    <a:pt x="645739" y="294640"/>
                    <a:pt x="724435" y="265932"/>
                    <a:pt x="660591" y="287214"/>
                  </a:cubicBezTo>
                  <a:cubicBezTo>
                    <a:pt x="656076" y="273667"/>
                    <a:pt x="653819" y="244316"/>
                    <a:pt x="626725" y="253347"/>
                  </a:cubicBezTo>
                  <a:cubicBezTo>
                    <a:pt x="607418" y="259783"/>
                    <a:pt x="592858" y="275925"/>
                    <a:pt x="575925" y="287214"/>
                  </a:cubicBezTo>
                  <a:cubicBezTo>
                    <a:pt x="567458" y="292858"/>
                    <a:pt x="560178" y="300929"/>
                    <a:pt x="550525" y="304147"/>
                  </a:cubicBezTo>
                  <a:cubicBezTo>
                    <a:pt x="513151" y="316605"/>
                    <a:pt x="533108" y="308623"/>
                    <a:pt x="491258" y="329547"/>
                  </a:cubicBezTo>
                  <a:cubicBezTo>
                    <a:pt x="451080" y="369725"/>
                    <a:pt x="472537" y="358365"/>
                    <a:pt x="431991" y="371881"/>
                  </a:cubicBezTo>
                  <a:cubicBezTo>
                    <a:pt x="417975" y="245726"/>
                    <a:pt x="443055" y="290736"/>
                    <a:pt x="406591" y="312614"/>
                  </a:cubicBezTo>
                  <a:cubicBezTo>
                    <a:pt x="398938" y="317206"/>
                    <a:pt x="389658" y="318259"/>
                    <a:pt x="381191" y="321081"/>
                  </a:cubicBezTo>
                  <a:cubicBezTo>
                    <a:pt x="306984" y="395288"/>
                    <a:pt x="401117" y="304477"/>
                    <a:pt x="330391" y="363414"/>
                  </a:cubicBezTo>
                  <a:cubicBezTo>
                    <a:pt x="321193" y="371079"/>
                    <a:pt x="314189" y="381149"/>
                    <a:pt x="304991" y="388814"/>
                  </a:cubicBezTo>
                  <a:cubicBezTo>
                    <a:pt x="240919" y="442207"/>
                    <a:pt x="311913" y="373423"/>
                    <a:pt x="262658" y="422681"/>
                  </a:cubicBezTo>
                  <a:cubicBezTo>
                    <a:pt x="259836" y="414214"/>
                    <a:pt x="256643" y="405862"/>
                    <a:pt x="254191" y="397281"/>
                  </a:cubicBezTo>
                  <a:cubicBezTo>
                    <a:pt x="250994" y="386092"/>
                    <a:pt x="255407" y="369869"/>
                    <a:pt x="245725" y="363414"/>
                  </a:cubicBezTo>
                  <a:cubicBezTo>
                    <a:pt x="239083" y="358986"/>
                    <a:pt x="234436" y="374703"/>
                    <a:pt x="228791" y="380347"/>
                  </a:cubicBezTo>
                  <a:cubicBezTo>
                    <a:pt x="225969" y="388814"/>
                    <a:pt x="226636" y="399436"/>
                    <a:pt x="220325" y="405747"/>
                  </a:cubicBezTo>
                  <a:cubicBezTo>
                    <a:pt x="205935" y="420138"/>
                    <a:pt x="183916" y="425224"/>
                    <a:pt x="169525" y="439614"/>
                  </a:cubicBezTo>
                  <a:cubicBezTo>
                    <a:pt x="163880" y="445258"/>
                    <a:pt x="158977" y="451758"/>
                    <a:pt x="152591" y="456547"/>
                  </a:cubicBezTo>
                  <a:cubicBezTo>
                    <a:pt x="136310" y="468758"/>
                    <a:pt x="121098" y="483978"/>
                    <a:pt x="101791" y="490414"/>
                  </a:cubicBezTo>
                  <a:lnTo>
                    <a:pt x="50991" y="507347"/>
                  </a:lnTo>
                  <a:cubicBezTo>
                    <a:pt x="45295" y="513043"/>
                    <a:pt x="17204" y="543351"/>
                    <a:pt x="8658" y="541214"/>
                  </a:cubicBezTo>
                  <a:cubicBezTo>
                    <a:pt x="0" y="539049"/>
                    <a:pt x="3013" y="524281"/>
                    <a:pt x="191" y="515814"/>
                  </a:cubicBezTo>
                  <a:cubicBezTo>
                    <a:pt x="3013" y="490414"/>
                    <a:pt x="4456" y="464823"/>
                    <a:pt x="8658" y="439614"/>
                  </a:cubicBezTo>
                  <a:cubicBezTo>
                    <a:pt x="10125" y="430811"/>
                    <a:pt x="14777" y="422824"/>
                    <a:pt x="17125" y="414214"/>
                  </a:cubicBezTo>
                  <a:cubicBezTo>
                    <a:pt x="49018" y="297274"/>
                    <a:pt x="18545" y="393018"/>
                    <a:pt x="50991" y="295681"/>
                  </a:cubicBezTo>
                  <a:lnTo>
                    <a:pt x="59458" y="270281"/>
                  </a:lnTo>
                  <a:cubicBezTo>
                    <a:pt x="62280" y="261814"/>
                    <a:pt x="61614" y="251192"/>
                    <a:pt x="67925" y="244881"/>
                  </a:cubicBezTo>
                  <a:cubicBezTo>
                    <a:pt x="108819" y="203985"/>
                    <a:pt x="59058" y="255962"/>
                    <a:pt x="101791" y="202547"/>
                  </a:cubicBezTo>
                  <a:cubicBezTo>
                    <a:pt x="106778" y="196314"/>
                    <a:pt x="113738" y="191847"/>
                    <a:pt x="118725" y="185614"/>
                  </a:cubicBezTo>
                  <a:cubicBezTo>
                    <a:pt x="125082" y="177668"/>
                    <a:pt x="128000" y="166915"/>
                    <a:pt x="135658" y="160214"/>
                  </a:cubicBezTo>
                  <a:cubicBezTo>
                    <a:pt x="135664" y="160209"/>
                    <a:pt x="199155" y="117883"/>
                    <a:pt x="211858" y="109414"/>
                  </a:cubicBezTo>
                  <a:cubicBezTo>
                    <a:pt x="220325" y="103770"/>
                    <a:pt x="230063" y="99676"/>
                    <a:pt x="237258" y="92481"/>
                  </a:cubicBezTo>
                  <a:cubicBezTo>
                    <a:pt x="242902" y="86836"/>
                    <a:pt x="247346" y="79654"/>
                    <a:pt x="254191" y="75547"/>
                  </a:cubicBezTo>
                  <a:cubicBezTo>
                    <a:pt x="261844" y="70955"/>
                    <a:pt x="271124" y="69903"/>
                    <a:pt x="279591" y="67081"/>
                  </a:cubicBezTo>
                  <a:cubicBezTo>
                    <a:pt x="282413" y="58614"/>
                    <a:pt x="283466" y="49334"/>
                    <a:pt x="288058" y="41681"/>
                  </a:cubicBezTo>
                  <a:cubicBezTo>
                    <a:pt x="313066" y="0"/>
                    <a:pt x="379746" y="19491"/>
                    <a:pt x="415058" y="16281"/>
                  </a:cubicBezTo>
                  <a:cubicBezTo>
                    <a:pt x="440509" y="13967"/>
                    <a:pt x="465858" y="10636"/>
                    <a:pt x="491258" y="7814"/>
                  </a:cubicBezTo>
                  <a:cubicBezTo>
                    <a:pt x="544905" y="13775"/>
                    <a:pt x="558199" y="11809"/>
                    <a:pt x="601325" y="24747"/>
                  </a:cubicBezTo>
                  <a:cubicBezTo>
                    <a:pt x="618422" y="29876"/>
                    <a:pt x="635192" y="36037"/>
                    <a:pt x="652125" y="41681"/>
                  </a:cubicBezTo>
                  <a:lnTo>
                    <a:pt x="677525" y="50147"/>
                  </a:lnTo>
                  <a:lnTo>
                    <a:pt x="728325" y="84014"/>
                  </a:lnTo>
                  <a:cubicBezTo>
                    <a:pt x="736792" y="89658"/>
                    <a:pt x="744072" y="97729"/>
                    <a:pt x="753725" y="100947"/>
                  </a:cubicBezTo>
                  <a:lnTo>
                    <a:pt x="804525" y="117881"/>
                  </a:lnTo>
                  <a:lnTo>
                    <a:pt x="829925" y="126347"/>
                  </a:lnTo>
                  <a:cubicBezTo>
                    <a:pt x="835569" y="131992"/>
                    <a:pt x="840013" y="139174"/>
                    <a:pt x="846858" y="143281"/>
                  </a:cubicBezTo>
                  <a:cubicBezTo>
                    <a:pt x="901812" y="176254"/>
                    <a:pt x="846286" y="125774"/>
                    <a:pt x="889191" y="168681"/>
                  </a:cubicBezTo>
                  <a:lnTo>
                    <a:pt x="906125" y="219481"/>
                  </a:lnTo>
                  <a:cubicBezTo>
                    <a:pt x="908947" y="227948"/>
                    <a:pt x="912426" y="236223"/>
                    <a:pt x="914591" y="244881"/>
                  </a:cubicBezTo>
                  <a:cubicBezTo>
                    <a:pt x="917413" y="256170"/>
                    <a:pt x="919861" y="267559"/>
                    <a:pt x="923058" y="278747"/>
                  </a:cubicBezTo>
                  <a:cubicBezTo>
                    <a:pt x="925510" y="287328"/>
                    <a:pt x="939507" y="300156"/>
                    <a:pt x="931525" y="304147"/>
                  </a:cubicBezTo>
                  <a:cubicBezTo>
                    <a:pt x="922424" y="308698"/>
                    <a:pt x="915226" y="291765"/>
                    <a:pt x="906125" y="287214"/>
                  </a:cubicBezTo>
                  <a:cubicBezTo>
                    <a:pt x="898143" y="283223"/>
                    <a:pt x="889546" y="280104"/>
                    <a:pt x="880725" y="278747"/>
                  </a:cubicBezTo>
                  <a:cubicBezTo>
                    <a:pt x="852692" y="274434"/>
                    <a:pt x="824280" y="273103"/>
                    <a:pt x="796058" y="270281"/>
                  </a:cubicBezTo>
                  <a:cubicBezTo>
                    <a:pt x="765962" y="250216"/>
                    <a:pt x="776302" y="237825"/>
                    <a:pt x="762191" y="23641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flipV="1">
            <a:off x="3923928" y="1556792"/>
            <a:ext cx="1296144" cy="33536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5364088" y="1124744"/>
            <a:ext cx="1368152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進化</a:t>
            </a:r>
            <a:endParaRPr lang="ja-JP" altLang="en-US" sz="4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19872" y="98072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？</a:t>
            </a:r>
            <a:endParaRPr kumimoji="1" lang="ja-JP" altLang="en-US" sz="4400" dirty="0"/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683568" y="3429000"/>
            <a:ext cx="8064896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ja-JP" altLang="en-US" sz="1400" dirty="0" smtClean="0"/>
              <a:t>　</a:t>
            </a:r>
            <a:r>
              <a:rPr lang="ja-JP" altLang="en-US" sz="3600" dirty="0" smtClean="0"/>
              <a:t>私たちは初めから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文字を通して、ことばとして覚える　　　　　</a:t>
            </a:r>
            <a:endParaRPr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936" y="2132856"/>
            <a:ext cx="4976614" cy="830997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　文脈や漢字の法則から、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　　　　　　</a:t>
            </a:r>
            <a:r>
              <a:rPr kumimoji="1" lang="ja-JP" altLang="en-US" sz="2400" b="1" dirty="0" smtClean="0"/>
              <a:t>意味や音（読み方）を推測　　</a:t>
            </a:r>
            <a:endParaRPr kumimoji="1" lang="ja-JP" altLang="en-US" sz="2400" b="1" dirty="0"/>
          </a:p>
        </p:txBody>
      </p:sp>
      <p:sp>
        <p:nvSpPr>
          <p:cNvPr id="19" name="下矢印 18"/>
          <p:cNvSpPr/>
          <p:nvPr/>
        </p:nvSpPr>
        <p:spPr>
          <a:xfrm>
            <a:off x="4283968" y="2996952"/>
            <a:ext cx="720080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536" y="48158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すなわち</a:t>
            </a:r>
            <a:r>
              <a:rPr lang="ja-JP" altLang="en-US" sz="3600" dirty="0" smtClean="0"/>
              <a:t>　　　　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59632" y="5661248"/>
            <a:ext cx="68407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でもそれで、なぜ漢語の文字が象徴？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67744" y="479715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漢語の文字＝</a:t>
            </a:r>
            <a:r>
              <a:rPr lang="ja-JP" altLang="en-US" sz="4000" dirty="0" smtClean="0">
                <a:solidFill>
                  <a:srgbClr val="C00000"/>
                </a:solidFill>
              </a:rPr>
              <a:t>ことば</a:t>
            </a:r>
            <a:r>
              <a:rPr lang="ja-JP" altLang="en-US" sz="3600" dirty="0" smtClean="0"/>
              <a:t>　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95536" y="188640"/>
            <a:ext cx="2016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それは・・</a:t>
            </a:r>
            <a:endParaRPr lang="ja-JP" altLang="en-US" sz="36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99592" y="1700808"/>
            <a:ext cx="748883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ことばは、意味を表す</a:t>
            </a:r>
            <a:r>
              <a:rPr lang="ja-JP" altLang="en-US" sz="3600" dirty="0" smtClean="0">
                <a:solidFill>
                  <a:srgbClr val="C00000"/>
                </a:solidFill>
              </a:rPr>
              <a:t>記号</a:t>
            </a:r>
            <a:r>
              <a:rPr lang="ja-JP" altLang="en-US" sz="3600" dirty="0" smtClean="0"/>
              <a:t>と呼ばれる</a:t>
            </a:r>
            <a:endParaRPr lang="ja-JP" altLang="en-US" sz="36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619672" y="2346960"/>
            <a:ext cx="597666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でも本当は記号</a:t>
            </a:r>
            <a:r>
              <a:rPr lang="ja-JP" altLang="en-US" sz="3600" u="sng" dirty="0" smtClean="0">
                <a:solidFill>
                  <a:srgbClr val="002060"/>
                </a:solidFill>
              </a:rPr>
              <a:t>だけではない</a:t>
            </a:r>
            <a:endParaRPr lang="ja-JP" altLang="en-US" sz="3600" u="sng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7544" y="2996952"/>
            <a:ext cx="8424936" cy="175432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もし記号だけだったら、</a:t>
            </a:r>
            <a:endParaRPr lang="en-US" altLang="ja-JP" sz="3600" dirty="0" smtClean="0"/>
          </a:p>
          <a:p>
            <a:r>
              <a:rPr lang="ja-JP" altLang="en-US" sz="3600" dirty="0" smtClean="0"/>
              <a:t>　「りんご」ということばを聞いたときに</a:t>
            </a:r>
            <a:endParaRPr lang="en-US" altLang="ja-JP" sz="3600" dirty="0" smtClean="0"/>
          </a:p>
          <a:p>
            <a:r>
              <a:rPr lang="ja-JP" altLang="en-US" sz="3600" dirty="0" smtClean="0"/>
              <a:t>　</a:t>
            </a:r>
            <a:r>
              <a:rPr lang="ja-JP" altLang="en-US" sz="3200" dirty="0" smtClean="0"/>
              <a:t>　　</a:t>
            </a:r>
            <a:r>
              <a:rPr lang="ja-JP" altLang="en-US" sz="3600" dirty="0" smtClean="0"/>
              <a:t>みんなが同じ情報を思い浮かべるだけ</a:t>
            </a:r>
            <a:endParaRPr lang="ja-JP" altLang="en-US" sz="36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971600" y="4869160"/>
            <a:ext cx="734481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赤くて丸い果物で、味はあまずっぱい</a:t>
            </a:r>
            <a:endParaRPr lang="ja-JP" altLang="en-US" sz="3600" dirty="0"/>
          </a:p>
        </p:txBody>
      </p:sp>
      <p:grpSp>
        <p:nvGrpSpPr>
          <p:cNvPr id="2" name="グループ化 11"/>
          <p:cNvGrpSpPr/>
          <p:nvPr/>
        </p:nvGrpSpPr>
        <p:grpSpPr>
          <a:xfrm>
            <a:off x="1115616" y="5589240"/>
            <a:ext cx="6912768" cy="1008112"/>
            <a:chOff x="1115616" y="5661248"/>
            <a:chExt cx="6912768" cy="936104"/>
          </a:xfrm>
        </p:grpSpPr>
        <p:sp>
          <p:nvSpPr>
            <p:cNvPr id="11" name="正方形/長方形 10"/>
            <p:cNvSpPr/>
            <p:nvPr/>
          </p:nvSpPr>
          <p:spPr>
            <a:xfrm>
              <a:off x="1115616" y="5661248"/>
              <a:ext cx="6912768" cy="936104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>
              <a:spLocks noChangeArrowheads="1"/>
            </p:cNvSpPr>
            <p:nvPr/>
          </p:nvSpPr>
          <p:spPr bwMode="auto">
            <a:xfrm>
              <a:off x="1259632" y="5805264"/>
              <a:ext cx="6624736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r>
                <a:rPr lang="ja-JP" altLang="en-US" sz="3600" dirty="0" smtClean="0"/>
                <a:t>ことばの</a:t>
              </a:r>
              <a:r>
                <a:rPr lang="ja-JP" altLang="en-US" sz="3600" b="1" dirty="0" smtClean="0">
                  <a:solidFill>
                    <a:srgbClr val="C00000"/>
                  </a:solidFill>
                </a:rPr>
                <a:t>ミーニング</a:t>
              </a:r>
              <a:r>
                <a:rPr lang="ja-JP" altLang="en-US" sz="3600" dirty="0" smtClean="0"/>
                <a:t>＝常識の側面</a:t>
              </a:r>
              <a:endParaRPr lang="ja-JP" altLang="en-US" sz="3600" dirty="0"/>
            </a:p>
          </p:txBody>
        </p:sp>
      </p:grp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403648" y="908720"/>
            <a:ext cx="7264424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/>
              <a:t>私たちのことばが、象徴であるから</a:t>
            </a:r>
            <a:endParaRPr lang="ja-JP" altLang="en-US" sz="3600" dirty="0"/>
          </a:p>
        </p:txBody>
      </p:sp>
      <p:grpSp>
        <p:nvGrpSpPr>
          <p:cNvPr id="3" name="グループ化 51"/>
          <p:cNvGrpSpPr>
            <a:grpSpLocks/>
          </p:cNvGrpSpPr>
          <p:nvPr/>
        </p:nvGrpSpPr>
        <p:grpSpPr bwMode="auto">
          <a:xfrm>
            <a:off x="683568" y="4149080"/>
            <a:ext cx="504056" cy="504056"/>
            <a:chOff x="4427984" y="4797152"/>
            <a:chExt cx="1368152" cy="1541319"/>
          </a:xfrm>
        </p:grpSpPr>
        <p:sp>
          <p:nvSpPr>
            <p:cNvPr id="15" name="直角三角形 14"/>
            <p:cNvSpPr/>
            <p:nvPr/>
          </p:nvSpPr>
          <p:spPr>
            <a:xfrm rot="5552660">
              <a:off x="5188237" y="6057514"/>
              <a:ext cx="144450" cy="74597"/>
            </a:xfrm>
            <a:prstGeom prst="rtTriangle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2" name="グループ化 50"/>
            <p:cNvGrpSpPr>
              <a:grpSpLocks/>
            </p:cNvGrpSpPr>
            <p:nvPr/>
          </p:nvGrpSpPr>
          <p:grpSpPr bwMode="auto">
            <a:xfrm>
              <a:off x="4427984" y="4797152"/>
              <a:ext cx="1368152" cy="1541319"/>
              <a:chOff x="3131840" y="4623985"/>
              <a:chExt cx="1368152" cy="1541319"/>
            </a:xfrm>
          </p:grpSpPr>
          <p:sp>
            <p:nvSpPr>
              <p:cNvPr id="17" name="円/楕円 16"/>
              <p:cNvSpPr/>
              <p:nvPr/>
            </p:nvSpPr>
            <p:spPr>
              <a:xfrm>
                <a:off x="3131840" y="4868437"/>
                <a:ext cx="1368152" cy="1296867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" name="円弧 17"/>
              <p:cNvSpPr/>
              <p:nvPr/>
            </p:nvSpPr>
            <p:spPr>
              <a:xfrm rot="3883739">
                <a:off x="3519089" y="4693844"/>
                <a:ext cx="438109" cy="29839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9766450">
                <a:off x="3742906" y="4711290"/>
                <a:ext cx="438063" cy="29842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859297" cy="9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21040" y="4797152"/>
            <a:ext cx="716280" cy="84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683568" y="260648"/>
            <a:ext cx="777686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でも、ことばに対する思いは人それぞれ</a:t>
            </a:r>
            <a:endParaRPr lang="ja-JP" altLang="en-US" sz="36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11560" y="2636912"/>
            <a:ext cx="813690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ことばにはミーニングだけではなく</a:t>
            </a:r>
            <a:endParaRPr lang="en-US" altLang="ja-JP" sz="3600" dirty="0" smtClean="0"/>
          </a:p>
          <a:p>
            <a:r>
              <a:rPr lang="ja-JP" altLang="en-US" sz="3600" dirty="0" smtClean="0">
                <a:solidFill>
                  <a:srgbClr val="C00000"/>
                </a:solidFill>
              </a:rPr>
              <a:t>　　　　　　　</a:t>
            </a:r>
            <a:r>
              <a:rPr lang="ja-JP" altLang="en-US" sz="3600" dirty="0" smtClean="0"/>
              <a:t>　ひとりひとりの</a:t>
            </a:r>
            <a:r>
              <a:rPr lang="ja-JP" altLang="en-US" sz="3600" dirty="0" smtClean="0">
                <a:solidFill>
                  <a:srgbClr val="C00000"/>
                </a:solidFill>
              </a:rPr>
              <a:t>センスがある</a:t>
            </a:r>
            <a:endParaRPr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83568" y="5733256"/>
            <a:ext cx="8208912" cy="64633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　ことばを獲得した人間の文化がある</a:t>
            </a:r>
            <a:endParaRPr lang="ja-JP" altLang="en-US" sz="3600" dirty="0"/>
          </a:p>
        </p:txBody>
      </p:sp>
      <p:grpSp>
        <p:nvGrpSpPr>
          <p:cNvPr id="2" name="グループ化 51"/>
          <p:cNvGrpSpPr>
            <a:grpSpLocks/>
          </p:cNvGrpSpPr>
          <p:nvPr/>
        </p:nvGrpSpPr>
        <p:grpSpPr bwMode="auto">
          <a:xfrm>
            <a:off x="4139952" y="980728"/>
            <a:ext cx="504056" cy="576064"/>
            <a:chOff x="4427984" y="4797152"/>
            <a:chExt cx="1368152" cy="1541319"/>
          </a:xfrm>
        </p:grpSpPr>
        <p:sp>
          <p:nvSpPr>
            <p:cNvPr id="10" name="直角三角形 9"/>
            <p:cNvSpPr/>
            <p:nvPr/>
          </p:nvSpPr>
          <p:spPr>
            <a:xfrm rot="5552660">
              <a:off x="5188237" y="6057514"/>
              <a:ext cx="144450" cy="74597"/>
            </a:xfrm>
            <a:prstGeom prst="rtTriangle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" name="グループ化 50"/>
            <p:cNvGrpSpPr>
              <a:grpSpLocks/>
            </p:cNvGrpSpPr>
            <p:nvPr/>
          </p:nvGrpSpPr>
          <p:grpSpPr bwMode="auto">
            <a:xfrm>
              <a:off x="4427984" y="4797152"/>
              <a:ext cx="1368152" cy="1541319"/>
              <a:chOff x="3131840" y="4623985"/>
              <a:chExt cx="1368152" cy="1541319"/>
            </a:xfrm>
          </p:grpSpPr>
          <p:sp>
            <p:nvSpPr>
              <p:cNvPr id="12" name="円/楕円 11"/>
              <p:cNvSpPr/>
              <p:nvPr/>
            </p:nvSpPr>
            <p:spPr>
              <a:xfrm>
                <a:off x="3131840" y="4868437"/>
                <a:ext cx="1368152" cy="1296867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3" name="円弧 12"/>
              <p:cNvSpPr/>
              <p:nvPr/>
            </p:nvSpPr>
            <p:spPr>
              <a:xfrm rot="3883739">
                <a:off x="3519089" y="4693844"/>
                <a:ext cx="438109" cy="29839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円弧 13"/>
              <p:cNvSpPr/>
              <p:nvPr/>
            </p:nvSpPr>
            <p:spPr>
              <a:xfrm rot="9766450">
                <a:off x="3742906" y="4711290"/>
                <a:ext cx="438063" cy="29842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9297" cy="9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2360" y="908720"/>
            <a:ext cx="739673" cy="84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フローチャート : 代替処理 18"/>
          <p:cNvSpPr/>
          <p:nvPr/>
        </p:nvSpPr>
        <p:spPr>
          <a:xfrm>
            <a:off x="1403648" y="1052736"/>
            <a:ext cx="2520280" cy="504056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大好き・かわいい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フローチャート : 代替処理 19"/>
          <p:cNvSpPr/>
          <p:nvPr/>
        </p:nvSpPr>
        <p:spPr>
          <a:xfrm>
            <a:off x="4932040" y="1052736"/>
            <a:ext cx="2808312" cy="504056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嫌い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400" b="1" dirty="0" err="1" smtClean="0">
                <a:solidFill>
                  <a:schemeClr val="tx1"/>
                </a:solidFill>
              </a:rPr>
              <a:t>育てるの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大変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グループ化 20"/>
          <p:cNvGrpSpPr/>
          <p:nvPr/>
        </p:nvGrpSpPr>
        <p:grpSpPr>
          <a:xfrm>
            <a:off x="2555777" y="1628799"/>
            <a:ext cx="3888431" cy="1008112"/>
            <a:chOff x="2395759" y="5661247"/>
            <a:chExt cx="3456383" cy="873697"/>
          </a:xfrm>
        </p:grpSpPr>
        <p:sp>
          <p:nvSpPr>
            <p:cNvPr id="22" name="正方形/長方形 21"/>
            <p:cNvSpPr/>
            <p:nvPr/>
          </p:nvSpPr>
          <p:spPr>
            <a:xfrm>
              <a:off x="2395759" y="5661247"/>
              <a:ext cx="3456383" cy="87369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>
              <a:spLocks noChangeArrowheads="1"/>
            </p:cNvSpPr>
            <p:nvPr/>
          </p:nvSpPr>
          <p:spPr bwMode="auto">
            <a:xfrm>
              <a:off x="2779801" y="5794977"/>
              <a:ext cx="2816313" cy="5601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r>
                <a:rPr lang="ja-JP" altLang="en-US" sz="3600" dirty="0" smtClean="0"/>
                <a:t>ことばの</a:t>
              </a:r>
              <a:r>
                <a:rPr lang="ja-JP" altLang="en-US" sz="3600" b="1" dirty="0" smtClean="0">
                  <a:solidFill>
                    <a:srgbClr val="C00000"/>
                  </a:solidFill>
                </a:rPr>
                <a:t>センス</a:t>
              </a:r>
              <a:endParaRPr lang="ja-JP" altLang="en-US" sz="3600" dirty="0"/>
            </a:p>
          </p:txBody>
        </p:sp>
      </p:grp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395536" y="4005064"/>
            <a:ext cx="8568952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さまざまな思いやイメージや記憶が　　　　　　　　　　　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込められていることばは、だから</a:t>
            </a:r>
            <a:r>
              <a:rPr lang="ja-JP" altLang="en-US" sz="3600" dirty="0" smtClean="0">
                <a:solidFill>
                  <a:srgbClr val="C00000"/>
                </a:solidFill>
              </a:rPr>
              <a:t>象徴</a:t>
            </a:r>
            <a:endParaRPr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39552" y="5157192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そこに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  <p:bldP spid="24" grpId="0" animBg="1"/>
      <p:bldP spid="2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467544" y="332656"/>
            <a:ext cx="8496944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だから、それ自体がことばである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漢語の文字も、ひとりひとりの象徴</a:t>
            </a:r>
            <a:endParaRPr lang="ja-JP" altLang="en-US" sz="36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528" y="1628800"/>
            <a:ext cx="882047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漢字はこれまで何度も、その難しさや国際化　　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の点で幾度も廃止の議論がなされてきた</a:t>
            </a:r>
            <a:endParaRPr lang="ja-JP" altLang="en-US" sz="36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67544" y="2780928"/>
            <a:ext cx="8424936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　　確かに効率性や利便性について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漢字はそういう弱点を持っているが</a:t>
            </a:r>
            <a:endParaRPr lang="ja-JP" altLang="en-US" sz="32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51520" y="4869160"/>
            <a:ext cx="8712968" cy="1754326"/>
          </a:xfrm>
          <a:prstGeom prst="rect">
            <a:avLst/>
          </a:prstGeom>
          <a:solidFill>
            <a:srgbClr val="CCFFFF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漢字をなくすということは、これまで漢語を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身につけてきた人間にとって</a:t>
            </a:r>
            <a:endParaRPr lang="en-US" altLang="ja-JP" sz="3600" dirty="0" smtClean="0"/>
          </a:p>
          <a:p>
            <a:r>
              <a:rPr lang="ja-JP" altLang="en-US" sz="3600" dirty="0" smtClean="0">
                <a:solidFill>
                  <a:srgbClr val="C00000"/>
                </a:solidFill>
              </a:rPr>
              <a:t>　　　　ことばをなくす・象徴をなくす</a:t>
            </a:r>
            <a:r>
              <a:rPr lang="ja-JP" altLang="en-US" sz="1000" dirty="0" smtClean="0">
                <a:solidFill>
                  <a:srgbClr val="C00000"/>
                </a:solidFill>
              </a:rPr>
              <a:t>　</a:t>
            </a:r>
            <a:r>
              <a:rPr lang="ja-JP" altLang="en-US" sz="3600" dirty="0" smtClean="0"/>
              <a:t>ということ</a:t>
            </a:r>
            <a:endParaRPr lang="ja-JP" altLang="en-US" sz="36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51520" y="3789040"/>
            <a:ext cx="864096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漢字をなくすということは、日本語の表記方法を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　　　ひとつなくす、ということではない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259632" y="1988840"/>
            <a:ext cx="748883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そして「銀河」という文字がなくなったら</a:t>
            </a:r>
            <a:endParaRPr lang="ja-JP" altLang="en-US" sz="36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528" y="2780928"/>
            <a:ext cx="482453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たとえば自分にとっては</a:t>
            </a:r>
            <a:endParaRPr lang="ja-JP" altLang="en-US" sz="36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11560" y="4869160"/>
            <a:ext cx="8064896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漢字のこれからを考える上で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そのことを忘れてはならないと思う</a:t>
            </a:r>
            <a:endParaRPr lang="ja-JP" altLang="en-US" sz="36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404664"/>
            <a:ext cx="449999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もし漢字が廃止されて</a:t>
            </a:r>
            <a:endParaRPr lang="ja-JP" altLang="en-US" sz="36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755576" y="1196752"/>
            <a:ext cx="449999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「銀」も「河」もなくなり</a:t>
            </a:r>
            <a:endParaRPr lang="ja-JP" altLang="en-US" sz="36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39552" y="3501008"/>
            <a:ext cx="828092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心の中の大切な、ひとつのことばと象徴を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失語症のように失ってしまう</a:t>
            </a:r>
            <a:endParaRPr lang="ja-JP" altLang="en-US" sz="3600" dirty="0"/>
          </a:p>
        </p:txBody>
      </p:sp>
      <p:sp>
        <p:nvSpPr>
          <p:cNvPr id="10" name="正方形/長方形 9"/>
          <p:cNvSpPr/>
          <p:nvPr/>
        </p:nvSpPr>
        <p:spPr>
          <a:xfrm>
            <a:off x="539552" y="5301208"/>
            <a:ext cx="5832648" cy="2880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763688" y="5877272"/>
            <a:ext cx="6984776" cy="3600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260648"/>
            <a:ext cx="50405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一方、日本語ワープロは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980728"/>
            <a:ext cx="619268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膨大な</a:t>
            </a:r>
            <a:r>
              <a:rPr lang="ja-JP" altLang="en-US" sz="4000" dirty="0" smtClean="0">
                <a:solidFill>
                  <a:srgbClr val="C00000"/>
                </a:solidFill>
              </a:rPr>
              <a:t>漢字処理</a:t>
            </a:r>
            <a:r>
              <a:rPr lang="ja-JP" altLang="en-US" dirty="0" smtClean="0"/>
              <a:t>　</a:t>
            </a:r>
            <a:r>
              <a:rPr lang="ja-JP" altLang="en-US" sz="4000" dirty="0" smtClean="0"/>
              <a:t>という点で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988840"/>
            <a:ext cx="7480448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体外知性として絶大なメリットがあった</a:t>
            </a:r>
            <a:endParaRPr lang="en-US" altLang="ja-JP" sz="3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852936"/>
            <a:ext cx="468052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結果的にワープロは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3573016"/>
            <a:ext cx="7272808" cy="70788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日本人の文字使用の意識を変え</a:t>
            </a:r>
            <a:endParaRPr lang="en-US" altLang="ja-JP" sz="4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4365104"/>
            <a:ext cx="5832648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社会への発信者・表現者</a:t>
            </a:r>
            <a:endParaRPr lang="en-US" altLang="ja-JP" sz="4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365104"/>
            <a:ext cx="115212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また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6728" y="5085184"/>
            <a:ext cx="68772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としての自分を見出すことになった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5536" y="1628800"/>
            <a:ext cx="8568952" cy="1200329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ごく身近な漢字が、ことば＝象徴としての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役割を</a:t>
            </a:r>
            <a:r>
              <a:rPr kumimoji="1" lang="ja-JP" altLang="en-US" sz="3600" dirty="0" smtClean="0"/>
              <a:t>果たせることがある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発達障害を持つ子どもの場合、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326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ところで。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05273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難しい漢語ではなく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292494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たとえば、</a:t>
            </a:r>
            <a:r>
              <a:rPr lang="ja-JP" altLang="en-US" sz="3200" dirty="0" smtClean="0">
                <a:solidFill>
                  <a:srgbClr val="C00000"/>
                </a:solidFill>
              </a:rPr>
              <a:t>語音認知（ことばの音の認識）</a:t>
            </a:r>
            <a:r>
              <a:rPr lang="ja-JP" altLang="en-US" sz="3200" dirty="0" smtClean="0"/>
              <a:t>に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　　　　　　　強い困難を</a:t>
            </a:r>
            <a:r>
              <a:rPr kumimoji="1" lang="ja-JP" altLang="en-US" sz="3200" dirty="0" smtClean="0"/>
              <a:t>持つ子どもで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4005064"/>
            <a:ext cx="856895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音声の学習では</a:t>
            </a:r>
            <a:r>
              <a:rPr kumimoji="1" lang="ja-JP" altLang="en-US" sz="3200" dirty="0" smtClean="0"/>
              <a:t>抽象概念語が習得できないとき</a:t>
            </a:r>
            <a:endParaRPr kumimoji="1" lang="ja-JP" altLang="en-US" sz="3200" dirty="0"/>
          </a:p>
        </p:txBody>
      </p:sp>
      <p:sp>
        <p:nvSpPr>
          <p:cNvPr id="15" name="直方体 14"/>
          <p:cNvSpPr/>
          <p:nvPr/>
        </p:nvSpPr>
        <p:spPr>
          <a:xfrm>
            <a:off x="2699792" y="4725144"/>
            <a:ext cx="1080120" cy="1008112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方体 15"/>
          <p:cNvSpPr/>
          <p:nvPr/>
        </p:nvSpPr>
        <p:spPr>
          <a:xfrm>
            <a:off x="4139952" y="5013176"/>
            <a:ext cx="351656" cy="35165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2267744" y="5949280"/>
            <a:ext cx="792088" cy="576064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/>
          <p:cNvSpPr/>
          <p:nvPr/>
        </p:nvSpPr>
        <p:spPr>
          <a:xfrm>
            <a:off x="3851920" y="5949280"/>
            <a:ext cx="792088" cy="576064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>
            <a:off x="3059832" y="5949280"/>
            <a:ext cx="792088" cy="576064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4932040" y="4653136"/>
            <a:ext cx="2016224" cy="936104"/>
          </a:xfrm>
          <a:prstGeom prst="wedgeRectCallout">
            <a:avLst>
              <a:gd name="adj1" fmla="val 63612"/>
              <a:gd name="adj2" fmla="val 3801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おおきい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のは、どれ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4932040" y="5661248"/>
            <a:ext cx="1944216" cy="864096"/>
          </a:xfrm>
          <a:prstGeom prst="wedgeRectCallout">
            <a:avLst>
              <a:gd name="adj1" fmla="val 68651"/>
              <a:gd name="adj2" fmla="val -49671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あかは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どれ？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22" name="グループ化 41"/>
          <p:cNvGrpSpPr/>
          <p:nvPr/>
        </p:nvGrpSpPr>
        <p:grpSpPr>
          <a:xfrm>
            <a:off x="899592" y="5085184"/>
            <a:ext cx="1152128" cy="1080120"/>
            <a:chOff x="1547664" y="5013176"/>
            <a:chExt cx="1015641" cy="936104"/>
          </a:xfrm>
        </p:grpSpPr>
        <p:grpSp>
          <p:nvGrpSpPr>
            <p:cNvPr id="23" name="グループ化 30"/>
            <p:cNvGrpSpPr>
              <a:grpSpLocks/>
            </p:cNvGrpSpPr>
            <p:nvPr/>
          </p:nvGrpSpPr>
          <p:grpSpPr bwMode="auto">
            <a:xfrm>
              <a:off x="1547664" y="5013176"/>
              <a:ext cx="864096" cy="936104"/>
              <a:chOff x="3059113" y="2636838"/>
              <a:chExt cx="1116012" cy="1206500"/>
            </a:xfrm>
          </p:grpSpPr>
          <p:grpSp>
            <p:nvGrpSpPr>
              <p:cNvPr id="25" name="グループ化 24"/>
              <p:cNvGrpSpPr>
                <a:grpSpLocks/>
              </p:cNvGrpSpPr>
              <p:nvPr/>
            </p:nvGrpSpPr>
            <p:grpSpPr bwMode="auto">
              <a:xfrm rot="19764347" flipH="1">
                <a:off x="3262313" y="2795588"/>
                <a:ext cx="912812" cy="1047750"/>
                <a:chOff x="6877050" y="2781300"/>
                <a:chExt cx="1223963" cy="2087563"/>
              </a:xfrm>
            </p:grpSpPr>
            <p:sp>
              <p:nvSpPr>
                <p:cNvPr id="31" name="Oval 8"/>
                <p:cNvSpPr>
                  <a:spLocks noChangeArrowheads="1"/>
                </p:cNvSpPr>
                <p:nvPr/>
              </p:nvSpPr>
              <p:spPr bwMode="auto">
                <a:xfrm rot="-1209814">
                  <a:off x="6877050" y="2781300"/>
                  <a:ext cx="1223963" cy="20875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Oval 22"/>
                <p:cNvSpPr>
                  <a:spLocks noChangeArrowheads="1"/>
                </p:cNvSpPr>
                <p:nvPr/>
              </p:nvSpPr>
              <p:spPr bwMode="auto">
                <a:xfrm rot="183203">
                  <a:off x="6877050" y="3573463"/>
                  <a:ext cx="287338" cy="2873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6948488" y="3716338"/>
                  <a:ext cx="71437" cy="730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Oval 37"/>
                <p:cNvSpPr>
                  <a:spLocks noChangeArrowheads="1"/>
                </p:cNvSpPr>
                <p:nvPr/>
              </p:nvSpPr>
              <p:spPr bwMode="auto">
                <a:xfrm>
                  <a:off x="6948488" y="4292600"/>
                  <a:ext cx="144462" cy="1444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" name="グループ化 52"/>
              <p:cNvGrpSpPr>
                <a:grpSpLocks/>
              </p:cNvGrpSpPr>
              <p:nvPr/>
            </p:nvGrpSpPr>
            <p:grpSpPr bwMode="auto">
              <a:xfrm>
                <a:off x="3059113" y="2636838"/>
                <a:ext cx="949325" cy="1143000"/>
                <a:chOff x="3059832" y="2636912"/>
                <a:chExt cx="949151" cy="1142608"/>
              </a:xfrm>
            </p:grpSpPr>
            <p:grpSp>
              <p:nvGrpSpPr>
                <p:cNvPr id="27" name="グループ化 46"/>
                <p:cNvGrpSpPr/>
                <p:nvPr/>
              </p:nvGrpSpPr>
              <p:grpSpPr>
                <a:xfrm>
                  <a:off x="3059832" y="2636912"/>
                  <a:ext cx="949151" cy="1142608"/>
                  <a:chOff x="2123728" y="2492896"/>
                  <a:chExt cx="949151" cy="1142608"/>
                </a:xfrm>
                <a:solidFill>
                  <a:schemeClr val="tx1"/>
                </a:solidFill>
              </p:grpSpPr>
              <p:sp>
                <p:nvSpPr>
                  <p:cNvPr id="29" name="フリーフォーム 28"/>
                  <p:cNvSpPr/>
                  <p:nvPr/>
                </p:nvSpPr>
                <p:spPr>
                  <a:xfrm>
                    <a:off x="2123728" y="2492896"/>
                    <a:ext cx="949151" cy="1142608"/>
                  </a:xfrm>
                  <a:custGeom>
                    <a:avLst/>
                    <a:gdLst>
                      <a:gd name="connsiteX0" fmla="*/ 413169 w 949151"/>
                      <a:gd name="connsiteY0" fmla="*/ 73764 h 1094844"/>
                      <a:gd name="connsiteX1" fmla="*/ 809409 w 949151"/>
                      <a:gd name="connsiteY1" fmla="*/ 73764 h 1094844"/>
                      <a:gd name="connsiteX2" fmla="*/ 855129 w 949151"/>
                      <a:gd name="connsiteY2" fmla="*/ 89004 h 1094844"/>
                      <a:gd name="connsiteX3" fmla="*/ 900849 w 949151"/>
                      <a:gd name="connsiteY3" fmla="*/ 119484 h 1094844"/>
                      <a:gd name="connsiteX4" fmla="*/ 931329 w 949151"/>
                      <a:gd name="connsiteY4" fmla="*/ 210924 h 1094844"/>
                      <a:gd name="connsiteX5" fmla="*/ 855129 w 949151"/>
                      <a:gd name="connsiteY5" fmla="*/ 287124 h 1094844"/>
                      <a:gd name="connsiteX6" fmla="*/ 809409 w 949151"/>
                      <a:gd name="connsiteY6" fmla="*/ 332844 h 1094844"/>
                      <a:gd name="connsiteX7" fmla="*/ 763689 w 949151"/>
                      <a:gd name="connsiteY7" fmla="*/ 348084 h 1094844"/>
                      <a:gd name="connsiteX8" fmla="*/ 717969 w 949151"/>
                      <a:gd name="connsiteY8" fmla="*/ 378564 h 1094844"/>
                      <a:gd name="connsiteX9" fmla="*/ 672249 w 949151"/>
                      <a:gd name="connsiteY9" fmla="*/ 363324 h 1094844"/>
                      <a:gd name="connsiteX10" fmla="*/ 641769 w 949151"/>
                      <a:gd name="connsiteY10" fmla="*/ 409044 h 1094844"/>
                      <a:gd name="connsiteX11" fmla="*/ 550329 w 949151"/>
                      <a:gd name="connsiteY11" fmla="*/ 485244 h 1094844"/>
                      <a:gd name="connsiteX12" fmla="*/ 504609 w 949151"/>
                      <a:gd name="connsiteY12" fmla="*/ 500484 h 1094844"/>
                      <a:gd name="connsiteX13" fmla="*/ 519849 w 949151"/>
                      <a:gd name="connsiteY13" fmla="*/ 744324 h 1094844"/>
                      <a:gd name="connsiteX14" fmla="*/ 550329 w 949151"/>
                      <a:gd name="connsiteY14" fmla="*/ 835764 h 1094844"/>
                      <a:gd name="connsiteX15" fmla="*/ 596049 w 949151"/>
                      <a:gd name="connsiteY15" fmla="*/ 866244 h 1094844"/>
                      <a:gd name="connsiteX16" fmla="*/ 611289 w 949151"/>
                      <a:gd name="connsiteY16" fmla="*/ 911964 h 1094844"/>
                      <a:gd name="connsiteX17" fmla="*/ 641769 w 949151"/>
                      <a:gd name="connsiteY17" fmla="*/ 957684 h 1094844"/>
                      <a:gd name="connsiteX18" fmla="*/ 474129 w 949151"/>
                      <a:gd name="connsiteY18" fmla="*/ 1003404 h 1094844"/>
                      <a:gd name="connsiteX19" fmla="*/ 336969 w 949151"/>
                      <a:gd name="connsiteY19" fmla="*/ 1079604 h 1094844"/>
                      <a:gd name="connsiteX20" fmla="*/ 336969 w 949151"/>
                      <a:gd name="connsiteY20" fmla="*/ 1079604 h 1094844"/>
                      <a:gd name="connsiteX21" fmla="*/ 291249 w 949151"/>
                      <a:gd name="connsiteY21" fmla="*/ 1094844 h 1094844"/>
                      <a:gd name="connsiteX22" fmla="*/ 184569 w 949151"/>
                      <a:gd name="connsiteY22" fmla="*/ 1079604 h 1094844"/>
                      <a:gd name="connsiteX23" fmla="*/ 138849 w 949151"/>
                      <a:gd name="connsiteY23" fmla="*/ 1033884 h 1094844"/>
                      <a:gd name="connsiteX24" fmla="*/ 93129 w 949151"/>
                      <a:gd name="connsiteY24" fmla="*/ 1003404 h 1094844"/>
                      <a:gd name="connsiteX25" fmla="*/ 47409 w 949151"/>
                      <a:gd name="connsiteY25" fmla="*/ 911964 h 1094844"/>
                      <a:gd name="connsiteX26" fmla="*/ 16929 w 949151"/>
                      <a:gd name="connsiteY26" fmla="*/ 790044 h 1094844"/>
                      <a:gd name="connsiteX27" fmla="*/ 62649 w 949151"/>
                      <a:gd name="connsiteY27" fmla="*/ 393804 h 1094844"/>
                      <a:gd name="connsiteX28" fmla="*/ 77889 w 949151"/>
                      <a:gd name="connsiteY28" fmla="*/ 348084 h 1094844"/>
                      <a:gd name="connsiteX29" fmla="*/ 123609 w 949151"/>
                      <a:gd name="connsiteY29" fmla="*/ 256644 h 1094844"/>
                      <a:gd name="connsiteX30" fmla="*/ 169329 w 949151"/>
                      <a:gd name="connsiteY30" fmla="*/ 226164 h 1094844"/>
                      <a:gd name="connsiteX31" fmla="*/ 199809 w 949151"/>
                      <a:gd name="connsiteY31" fmla="*/ 180444 h 1094844"/>
                      <a:gd name="connsiteX32" fmla="*/ 306489 w 949151"/>
                      <a:gd name="connsiteY32" fmla="*/ 104244 h 1094844"/>
                      <a:gd name="connsiteX33" fmla="*/ 352209 w 949151"/>
                      <a:gd name="connsiteY33" fmla="*/ 89004 h 1094844"/>
                      <a:gd name="connsiteX34" fmla="*/ 397929 w 949151"/>
                      <a:gd name="connsiteY34" fmla="*/ 58524 h 1094844"/>
                      <a:gd name="connsiteX35" fmla="*/ 504609 w 949151"/>
                      <a:gd name="connsiteY35" fmla="*/ 43284 h 1094844"/>
                      <a:gd name="connsiteX36" fmla="*/ 611289 w 949151"/>
                      <a:gd name="connsiteY36" fmla="*/ 12804 h 1094844"/>
                      <a:gd name="connsiteX37" fmla="*/ 824649 w 949151"/>
                      <a:gd name="connsiteY37" fmla="*/ 58524 h 1094844"/>
                      <a:gd name="connsiteX38" fmla="*/ 839889 w 949151"/>
                      <a:gd name="connsiteY38" fmla="*/ 89004 h 10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49151" h="1094844">
                        <a:moveTo>
                          <a:pt x="413169" y="73764"/>
                        </a:moveTo>
                        <a:cubicBezTo>
                          <a:pt x="575683" y="33136"/>
                          <a:pt x="490494" y="48251"/>
                          <a:pt x="809409" y="73764"/>
                        </a:cubicBezTo>
                        <a:cubicBezTo>
                          <a:pt x="825422" y="75045"/>
                          <a:pt x="840761" y="81820"/>
                          <a:pt x="855129" y="89004"/>
                        </a:cubicBezTo>
                        <a:cubicBezTo>
                          <a:pt x="871512" y="97195"/>
                          <a:pt x="885609" y="109324"/>
                          <a:pt x="900849" y="119484"/>
                        </a:cubicBezTo>
                        <a:cubicBezTo>
                          <a:pt x="911009" y="149964"/>
                          <a:pt x="949151" y="184191"/>
                          <a:pt x="931329" y="210924"/>
                        </a:cubicBezTo>
                        <a:cubicBezTo>
                          <a:pt x="875449" y="294744"/>
                          <a:pt x="931329" y="223624"/>
                          <a:pt x="855129" y="287124"/>
                        </a:cubicBezTo>
                        <a:cubicBezTo>
                          <a:pt x="838572" y="300922"/>
                          <a:pt x="827342" y="320889"/>
                          <a:pt x="809409" y="332844"/>
                        </a:cubicBezTo>
                        <a:cubicBezTo>
                          <a:pt x="796043" y="341755"/>
                          <a:pt x="778057" y="340900"/>
                          <a:pt x="763689" y="348084"/>
                        </a:cubicBezTo>
                        <a:cubicBezTo>
                          <a:pt x="747306" y="356275"/>
                          <a:pt x="733209" y="368404"/>
                          <a:pt x="717969" y="378564"/>
                        </a:cubicBezTo>
                        <a:cubicBezTo>
                          <a:pt x="702729" y="373484"/>
                          <a:pt x="687164" y="357358"/>
                          <a:pt x="672249" y="363324"/>
                        </a:cubicBezTo>
                        <a:cubicBezTo>
                          <a:pt x="655243" y="370126"/>
                          <a:pt x="653495" y="394973"/>
                          <a:pt x="641769" y="409044"/>
                        </a:cubicBezTo>
                        <a:cubicBezTo>
                          <a:pt x="617694" y="437934"/>
                          <a:pt x="584580" y="468118"/>
                          <a:pt x="550329" y="485244"/>
                        </a:cubicBezTo>
                        <a:cubicBezTo>
                          <a:pt x="535961" y="492428"/>
                          <a:pt x="519849" y="495404"/>
                          <a:pt x="504609" y="500484"/>
                        </a:cubicBezTo>
                        <a:cubicBezTo>
                          <a:pt x="509689" y="581764"/>
                          <a:pt x="508846" y="663632"/>
                          <a:pt x="519849" y="744324"/>
                        </a:cubicBezTo>
                        <a:cubicBezTo>
                          <a:pt x="524190" y="776158"/>
                          <a:pt x="523596" y="817942"/>
                          <a:pt x="550329" y="835764"/>
                        </a:cubicBezTo>
                        <a:lnTo>
                          <a:pt x="596049" y="866244"/>
                        </a:lnTo>
                        <a:cubicBezTo>
                          <a:pt x="601129" y="881484"/>
                          <a:pt x="604105" y="897596"/>
                          <a:pt x="611289" y="911964"/>
                        </a:cubicBezTo>
                        <a:cubicBezTo>
                          <a:pt x="619480" y="928347"/>
                          <a:pt x="653211" y="943381"/>
                          <a:pt x="641769" y="957684"/>
                        </a:cubicBezTo>
                        <a:cubicBezTo>
                          <a:pt x="625422" y="978118"/>
                          <a:pt x="501480" y="996566"/>
                          <a:pt x="474129" y="1003404"/>
                        </a:cubicBezTo>
                        <a:cubicBezTo>
                          <a:pt x="409751" y="1019499"/>
                          <a:pt x="405074" y="1034201"/>
                          <a:pt x="336969" y="1079604"/>
                        </a:cubicBezTo>
                        <a:lnTo>
                          <a:pt x="336969" y="1079604"/>
                        </a:lnTo>
                        <a:lnTo>
                          <a:pt x="291249" y="1094844"/>
                        </a:lnTo>
                        <a:cubicBezTo>
                          <a:pt x="255689" y="1089764"/>
                          <a:pt x="217921" y="1092945"/>
                          <a:pt x="184569" y="1079604"/>
                        </a:cubicBezTo>
                        <a:cubicBezTo>
                          <a:pt x="164558" y="1071600"/>
                          <a:pt x="155406" y="1047682"/>
                          <a:pt x="138849" y="1033884"/>
                        </a:cubicBezTo>
                        <a:cubicBezTo>
                          <a:pt x="124778" y="1022158"/>
                          <a:pt x="108369" y="1013564"/>
                          <a:pt x="93129" y="1003404"/>
                        </a:cubicBezTo>
                        <a:cubicBezTo>
                          <a:pt x="61117" y="955385"/>
                          <a:pt x="61970" y="965353"/>
                          <a:pt x="47409" y="911964"/>
                        </a:cubicBezTo>
                        <a:cubicBezTo>
                          <a:pt x="36387" y="871549"/>
                          <a:pt x="16929" y="790044"/>
                          <a:pt x="16929" y="790044"/>
                        </a:cubicBezTo>
                        <a:cubicBezTo>
                          <a:pt x="33773" y="453155"/>
                          <a:pt x="0" y="581751"/>
                          <a:pt x="62649" y="393804"/>
                        </a:cubicBezTo>
                        <a:lnTo>
                          <a:pt x="77889" y="348084"/>
                        </a:lnTo>
                        <a:cubicBezTo>
                          <a:pt x="90284" y="310899"/>
                          <a:pt x="94066" y="286187"/>
                          <a:pt x="123609" y="256644"/>
                        </a:cubicBezTo>
                        <a:cubicBezTo>
                          <a:pt x="136561" y="243692"/>
                          <a:pt x="154089" y="236324"/>
                          <a:pt x="169329" y="226164"/>
                        </a:cubicBezTo>
                        <a:cubicBezTo>
                          <a:pt x="179489" y="210924"/>
                          <a:pt x="186857" y="193396"/>
                          <a:pt x="199809" y="180444"/>
                        </a:cubicBezTo>
                        <a:cubicBezTo>
                          <a:pt x="206712" y="173541"/>
                          <a:pt x="289182" y="112897"/>
                          <a:pt x="306489" y="104244"/>
                        </a:cubicBezTo>
                        <a:cubicBezTo>
                          <a:pt x="320857" y="97060"/>
                          <a:pt x="337841" y="96188"/>
                          <a:pt x="352209" y="89004"/>
                        </a:cubicBezTo>
                        <a:cubicBezTo>
                          <a:pt x="368592" y="80813"/>
                          <a:pt x="380385" y="63787"/>
                          <a:pt x="397929" y="58524"/>
                        </a:cubicBezTo>
                        <a:cubicBezTo>
                          <a:pt x="432335" y="48202"/>
                          <a:pt x="469267" y="49710"/>
                          <a:pt x="504609" y="43284"/>
                        </a:cubicBezTo>
                        <a:cubicBezTo>
                          <a:pt x="546709" y="35630"/>
                          <a:pt x="572117" y="25861"/>
                          <a:pt x="611289" y="12804"/>
                        </a:cubicBezTo>
                        <a:cubicBezTo>
                          <a:pt x="693373" y="20266"/>
                          <a:pt x="766125" y="0"/>
                          <a:pt x="824649" y="58524"/>
                        </a:cubicBezTo>
                        <a:cubicBezTo>
                          <a:pt x="832681" y="66556"/>
                          <a:pt x="834809" y="78844"/>
                          <a:pt x="839889" y="89004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0" name="フリーフォーム 29"/>
                  <p:cNvSpPr/>
                  <p:nvPr/>
                </p:nvSpPr>
                <p:spPr>
                  <a:xfrm>
                    <a:off x="2487867" y="2512464"/>
                    <a:ext cx="479341" cy="247820"/>
                  </a:xfrm>
                  <a:custGeom>
                    <a:avLst/>
                    <a:gdLst>
                      <a:gd name="connsiteX0" fmla="*/ 26733 w 479341"/>
                      <a:gd name="connsiteY0" fmla="*/ 108816 h 247820"/>
                      <a:gd name="connsiteX1" fmla="*/ 118173 w 479341"/>
                      <a:gd name="connsiteY1" fmla="*/ 63096 h 247820"/>
                      <a:gd name="connsiteX2" fmla="*/ 209613 w 479341"/>
                      <a:gd name="connsiteY2" fmla="*/ 17376 h 247820"/>
                      <a:gd name="connsiteX3" fmla="*/ 407733 w 479341"/>
                      <a:gd name="connsiteY3" fmla="*/ 32616 h 247820"/>
                      <a:gd name="connsiteX4" fmla="*/ 438213 w 479341"/>
                      <a:gd name="connsiteY4" fmla="*/ 185016 h 247820"/>
                      <a:gd name="connsiteX5" fmla="*/ 392493 w 479341"/>
                      <a:gd name="connsiteY5" fmla="*/ 215496 h 247820"/>
                      <a:gd name="connsiteX6" fmla="*/ 255333 w 479341"/>
                      <a:gd name="connsiteY6" fmla="*/ 245976 h 247820"/>
                      <a:gd name="connsiteX7" fmla="*/ 118173 w 479341"/>
                      <a:gd name="connsiteY7" fmla="*/ 230736 h 247820"/>
                      <a:gd name="connsiteX8" fmla="*/ 102933 w 479341"/>
                      <a:gd name="connsiteY8" fmla="*/ 185016 h 247820"/>
                      <a:gd name="connsiteX9" fmla="*/ 118173 w 479341"/>
                      <a:gd name="connsiteY9" fmla="*/ 93576 h 247820"/>
                      <a:gd name="connsiteX10" fmla="*/ 118173 w 479341"/>
                      <a:gd name="connsiteY10" fmla="*/ 78336 h 247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9341" h="247820">
                        <a:moveTo>
                          <a:pt x="26733" y="108816"/>
                        </a:moveTo>
                        <a:cubicBezTo>
                          <a:pt x="141651" y="70510"/>
                          <a:pt x="0" y="122182"/>
                          <a:pt x="118173" y="63096"/>
                        </a:cubicBezTo>
                        <a:cubicBezTo>
                          <a:pt x="244366" y="0"/>
                          <a:pt x="78586" y="104727"/>
                          <a:pt x="209613" y="17376"/>
                        </a:cubicBezTo>
                        <a:cubicBezTo>
                          <a:pt x="275653" y="22456"/>
                          <a:pt x="343476" y="16552"/>
                          <a:pt x="407733" y="32616"/>
                        </a:cubicBezTo>
                        <a:cubicBezTo>
                          <a:pt x="479341" y="50518"/>
                          <a:pt x="455688" y="145697"/>
                          <a:pt x="438213" y="185016"/>
                        </a:cubicBezTo>
                        <a:cubicBezTo>
                          <a:pt x="430774" y="201754"/>
                          <a:pt x="409328" y="208281"/>
                          <a:pt x="392493" y="215496"/>
                        </a:cubicBezTo>
                        <a:cubicBezTo>
                          <a:pt x="373661" y="223567"/>
                          <a:pt x="268895" y="243264"/>
                          <a:pt x="255333" y="245976"/>
                        </a:cubicBezTo>
                        <a:cubicBezTo>
                          <a:pt x="209613" y="240896"/>
                          <a:pt x="160884" y="247820"/>
                          <a:pt x="118173" y="230736"/>
                        </a:cubicBezTo>
                        <a:cubicBezTo>
                          <a:pt x="103258" y="224770"/>
                          <a:pt x="102933" y="201080"/>
                          <a:pt x="102933" y="185016"/>
                        </a:cubicBezTo>
                        <a:cubicBezTo>
                          <a:pt x="102933" y="154116"/>
                          <a:pt x="113803" y="124166"/>
                          <a:pt x="118173" y="93576"/>
                        </a:cubicBezTo>
                        <a:cubicBezTo>
                          <a:pt x="118891" y="88547"/>
                          <a:pt x="118173" y="83416"/>
                          <a:pt x="118173" y="78336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  <p:sp>
              <p:nvSpPr>
                <p:cNvPr id="28" name="フリーフォーム 27"/>
                <p:cNvSpPr/>
                <p:nvPr/>
              </p:nvSpPr>
              <p:spPr>
                <a:xfrm>
                  <a:off x="3470919" y="3184412"/>
                  <a:ext cx="263477" cy="488782"/>
                </a:xfrm>
                <a:custGeom>
                  <a:avLst/>
                  <a:gdLst>
                    <a:gd name="connsiteX0" fmla="*/ 94449 w 262089"/>
                    <a:gd name="connsiteY0" fmla="*/ 0 h 487680"/>
                    <a:gd name="connsiteX1" fmla="*/ 124929 w 262089"/>
                    <a:gd name="connsiteY1" fmla="*/ 91440 h 487680"/>
                    <a:gd name="connsiteX2" fmla="*/ 140169 w 262089"/>
                    <a:gd name="connsiteY2" fmla="*/ 137160 h 487680"/>
                    <a:gd name="connsiteX3" fmla="*/ 185889 w 262089"/>
                    <a:gd name="connsiteY3" fmla="*/ 228600 h 487680"/>
                    <a:gd name="connsiteX4" fmla="*/ 216369 w 262089"/>
                    <a:gd name="connsiteY4" fmla="*/ 274320 h 487680"/>
                    <a:gd name="connsiteX5" fmla="*/ 246849 w 262089"/>
                    <a:gd name="connsiteY5" fmla="*/ 365760 h 487680"/>
                    <a:gd name="connsiteX6" fmla="*/ 262089 w 262089"/>
                    <a:gd name="connsiteY6" fmla="*/ 411480 h 487680"/>
                    <a:gd name="connsiteX7" fmla="*/ 124929 w 262089"/>
                    <a:gd name="connsiteY7" fmla="*/ 457200 h 487680"/>
                    <a:gd name="connsiteX8" fmla="*/ 79209 w 262089"/>
                    <a:gd name="connsiteY8" fmla="*/ 472440 h 487680"/>
                    <a:gd name="connsiteX9" fmla="*/ 33489 w 262089"/>
                    <a:gd name="connsiteY9" fmla="*/ 487680 h 487680"/>
                    <a:gd name="connsiteX10" fmla="*/ 3009 w 262089"/>
                    <a:gd name="connsiteY10" fmla="*/ 441960 h 487680"/>
                    <a:gd name="connsiteX11" fmla="*/ 33489 w 262089"/>
                    <a:gd name="connsiteY11" fmla="*/ 198120 h 487680"/>
                    <a:gd name="connsiteX12" fmla="*/ 63969 w 262089"/>
                    <a:gd name="connsiteY12" fmla="*/ 6096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2089" h="487680">
                      <a:moveTo>
                        <a:pt x="94449" y="0"/>
                      </a:moveTo>
                      <a:lnTo>
                        <a:pt x="124929" y="91440"/>
                      </a:lnTo>
                      <a:cubicBezTo>
                        <a:pt x="130009" y="106680"/>
                        <a:pt x="131258" y="123794"/>
                        <a:pt x="140169" y="137160"/>
                      </a:cubicBezTo>
                      <a:cubicBezTo>
                        <a:pt x="227520" y="268187"/>
                        <a:pt x="122793" y="102407"/>
                        <a:pt x="185889" y="228600"/>
                      </a:cubicBezTo>
                      <a:cubicBezTo>
                        <a:pt x="194080" y="244983"/>
                        <a:pt x="208930" y="257582"/>
                        <a:pt x="216369" y="274320"/>
                      </a:cubicBezTo>
                      <a:cubicBezTo>
                        <a:pt x="229418" y="303680"/>
                        <a:pt x="236689" y="335280"/>
                        <a:pt x="246849" y="365760"/>
                      </a:cubicBezTo>
                      <a:lnTo>
                        <a:pt x="262089" y="411480"/>
                      </a:lnTo>
                      <a:lnTo>
                        <a:pt x="124929" y="457200"/>
                      </a:lnTo>
                      <a:lnTo>
                        <a:pt x="79209" y="472440"/>
                      </a:lnTo>
                      <a:lnTo>
                        <a:pt x="33489" y="487680"/>
                      </a:lnTo>
                      <a:cubicBezTo>
                        <a:pt x="23329" y="472440"/>
                        <a:pt x="4314" y="460230"/>
                        <a:pt x="3009" y="441960"/>
                      </a:cubicBezTo>
                      <a:cubicBezTo>
                        <a:pt x="0" y="399834"/>
                        <a:pt x="16752" y="259489"/>
                        <a:pt x="33489" y="198120"/>
                      </a:cubicBezTo>
                      <a:cubicBezTo>
                        <a:pt x="68788" y="68689"/>
                        <a:pt x="63969" y="149971"/>
                        <a:pt x="63969" y="60960"/>
                      </a:cubicBezTo>
                    </a:path>
                  </a:pathLst>
                </a:cu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24" name="円弧 23"/>
            <p:cNvSpPr/>
            <p:nvPr/>
          </p:nvSpPr>
          <p:spPr>
            <a:xfrm rot="11523006" flipV="1">
              <a:off x="2131257" y="5777057"/>
              <a:ext cx="432048" cy="11772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683568" y="47251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？</a:t>
            </a:r>
            <a:endParaRPr kumimoji="1" lang="ja-JP" altLang="en-US" sz="28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7452320" y="5013176"/>
            <a:ext cx="792088" cy="1008112"/>
            <a:chOff x="8028384" y="620688"/>
            <a:chExt cx="936104" cy="1224136"/>
          </a:xfrm>
        </p:grpSpPr>
        <p:grpSp>
          <p:nvGrpSpPr>
            <p:cNvPr id="37" name="グループ化 56"/>
            <p:cNvGrpSpPr/>
            <p:nvPr/>
          </p:nvGrpSpPr>
          <p:grpSpPr>
            <a:xfrm>
              <a:off x="8028384" y="620688"/>
              <a:ext cx="936104" cy="1224136"/>
              <a:chOff x="3419872" y="1844824"/>
              <a:chExt cx="1080120" cy="1152128"/>
            </a:xfrm>
          </p:grpSpPr>
          <p:grpSp>
            <p:nvGrpSpPr>
              <p:cNvPr id="39" name="グループ化 33"/>
              <p:cNvGrpSpPr>
                <a:grpSpLocks/>
              </p:cNvGrpSpPr>
              <p:nvPr/>
            </p:nvGrpSpPr>
            <p:grpSpPr bwMode="auto">
              <a:xfrm>
                <a:off x="3419872" y="1844824"/>
                <a:ext cx="1080120" cy="1152128"/>
                <a:chOff x="7523163" y="1144571"/>
                <a:chExt cx="1225550" cy="2376487"/>
              </a:xfrm>
            </p:grpSpPr>
            <p:sp>
              <p:nvSpPr>
                <p:cNvPr id="41" name="Oval 27"/>
                <p:cNvSpPr>
                  <a:spLocks noChangeArrowheads="1"/>
                </p:cNvSpPr>
                <p:nvPr/>
              </p:nvSpPr>
              <p:spPr bwMode="auto">
                <a:xfrm>
                  <a:off x="7667625" y="1144571"/>
                  <a:ext cx="1081088" cy="2376487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42" name="Oval 28"/>
                <p:cNvSpPr>
                  <a:spLocks noChangeArrowheads="1"/>
                </p:cNvSpPr>
                <p:nvPr/>
              </p:nvSpPr>
              <p:spPr bwMode="auto">
                <a:xfrm>
                  <a:off x="7739063" y="1935146"/>
                  <a:ext cx="360362" cy="29051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43" name="Oval 29"/>
                <p:cNvSpPr>
                  <a:spLocks noChangeArrowheads="1"/>
                </p:cNvSpPr>
                <p:nvPr/>
              </p:nvSpPr>
              <p:spPr bwMode="auto">
                <a:xfrm>
                  <a:off x="7812088" y="2008171"/>
                  <a:ext cx="71437" cy="1444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44" name="Oval 30"/>
                <p:cNvSpPr>
                  <a:spLocks noChangeArrowheads="1"/>
                </p:cNvSpPr>
                <p:nvPr/>
              </p:nvSpPr>
              <p:spPr bwMode="auto">
                <a:xfrm>
                  <a:off x="7523163" y="2511408"/>
                  <a:ext cx="215900" cy="21590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45" name="Oval 33"/>
                <p:cNvSpPr>
                  <a:spLocks noChangeArrowheads="1"/>
                </p:cNvSpPr>
                <p:nvPr/>
              </p:nvSpPr>
              <p:spPr bwMode="auto">
                <a:xfrm>
                  <a:off x="7667625" y="1863708"/>
                  <a:ext cx="504825" cy="50482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auto">
                <a:xfrm>
                  <a:off x="8170863" y="2079608"/>
                  <a:ext cx="3603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40" name="フリーフォーム 39"/>
              <p:cNvSpPr/>
              <p:nvPr/>
            </p:nvSpPr>
            <p:spPr>
              <a:xfrm>
                <a:off x="3707904" y="2852936"/>
                <a:ext cx="308925" cy="102535"/>
              </a:xfrm>
              <a:custGeom>
                <a:avLst/>
                <a:gdLst>
                  <a:gd name="connsiteX0" fmla="*/ 0 w 310243"/>
                  <a:gd name="connsiteY0" fmla="*/ 29936 h 193221"/>
                  <a:gd name="connsiteX1" fmla="*/ 261257 w 310243"/>
                  <a:gd name="connsiteY1" fmla="*/ 13607 h 193221"/>
                  <a:gd name="connsiteX2" fmla="*/ 293914 w 310243"/>
                  <a:gd name="connsiteY2" fmla="*/ 111579 h 193221"/>
                  <a:gd name="connsiteX3" fmla="*/ 212271 w 310243"/>
                  <a:gd name="connsiteY3" fmla="*/ 193221 h 193221"/>
                  <a:gd name="connsiteX4" fmla="*/ 212271 w 310243"/>
                  <a:gd name="connsiteY4" fmla="*/ 193221 h 19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243" h="193221">
                    <a:moveTo>
                      <a:pt x="0" y="29936"/>
                    </a:moveTo>
                    <a:cubicBezTo>
                      <a:pt x="106135" y="14968"/>
                      <a:pt x="212271" y="0"/>
                      <a:pt x="261257" y="13607"/>
                    </a:cubicBezTo>
                    <a:cubicBezTo>
                      <a:pt x="310243" y="27214"/>
                      <a:pt x="302078" y="81643"/>
                      <a:pt x="293914" y="111579"/>
                    </a:cubicBezTo>
                    <a:cubicBezTo>
                      <a:pt x="285750" y="141515"/>
                      <a:pt x="212271" y="193221"/>
                      <a:pt x="212271" y="193221"/>
                    </a:cubicBezTo>
                    <a:lnTo>
                      <a:pt x="212271" y="193221"/>
                    </a:lnTo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フリーフォーム 37"/>
            <p:cNvSpPr/>
            <p:nvPr/>
          </p:nvSpPr>
          <p:spPr>
            <a:xfrm>
              <a:off x="8748464" y="1124744"/>
              <a:ext cx="72008" cy="216024"/>
            </a:xfrm>
            <a:custGeom>
              <a:avLst/>
              <a:gdLst>
                <a:gd name="connsiteX0" fmla="*/ 54218 w 116572"/>
                <a:gd name="connsiteY0" fmla="*/ 0 h 260423"/>
                <a:gd name="connsiteX1" fmla="*/ 8498 w 116572"/>
                <a:gd name="connsiteY1" fmla="*/ 152400 h 260423"/>
                <a:gd name="connsiteX2" fmla="*/ 23738 w 116572"/>
                <a:gd name="connsiteY2" fmla="*/ 243840 h 260423"/>
                <a:gd name="connsiteX3" fmla="*/ 99938 w 116572"/>
                <a:gd name="connsiteY3" fmla="*/ 228600 h 260423"/>
                <a:gd name="connsiteX4" fmla="*/ 84698 w 116572"/>
                <a:gd name="connsiteY4" fmla="*/ 106680 h 260423"/>
                <a:gd name="connsiteX5" fmla="*/ 54218 w 116572"/>
                <a:gd name="connsiteY5" fmla="*/ 60960 h 26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72" h="260423">
                  <a:moveTo>
                    <a:pt x="54218" y="0"/>
                  </a:moveTo>
                  <a:cubicBezTo>
                    <a:pt x="17114" y="111311"/>
                    <a:pt x="31530" y="60271"/>
                    <a:pt x="8498" y="152400"/>
                  </a:cubicBezTo>
                  <a:cubicBezTo>
                    <a:pt x="13578" y="182880"/>
                    <a:pt x="0" y="224058"/>
                    <a:pt x="23738" y="243840"/>
                  </a:cubicBezTo>
                  <a:cubicBezTo>
                    <a:pt x="43637" y="260423"/>
                    <a:pt x="89418" y="252270"/>
                    <a:pt x="99938" y="228600"/>
                  </a:cubicBezTo>
                  <a:cubicBezTo>
                    <a:pt x="116572" y="191174"/>
                    <a:pt x="92024" y="146976"/>
                    <a:pt x="84698" y="106680"/>
                  </a:cubicBezTo>
                  <a:cubicBezTo>
                    <a:pt x="75509" y="56141"/>
                    <a:pt x="83101" y="60960"/>
                    <a:pt x="54218" y="60960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8" name="直線コネクタ 47"/>
          <p:cNvCxnSpPr/>
          <p:nvPr/>
        </p:nvCxnSpPr>
        <p:spPr>
          <a:xfrm>
            <a:off x="251520" y="2879224"/>
            <a:ext cx="86409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そのようなときに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漢字を使うと</a:t>
            </a:r>
            <a:r>
              <a:rPr lang="ja-JP" altLang="en-US" sz="3600" dirty="0" smtClean="0"/>
              <a:t>概念語が獲得できることがある</a:t>
            </a:r>
            <a:endParaRPr kumimoji="1" lang="ja-JP" altLang="en-US" sz="3600" dirty="0"/>
          </a:p>
        </p:txBody>
      </p:sp>
      <p:sp>
        <p:nvSpPr>
          <p:cNvPr id="6" name="直方体 5"/>
          <p:cNvSpPr/>
          <p:nvPr/>
        </p:nvSpPr>
        <p:spPr>
          <a:xfrm>
            <a:off x="3347864" y="4005064"/>
            <a:ext cx="936104" cy="864096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6228184" y="4149080"/>
            <a:ext cx="1224136" cy="936104"/>
          </a:xfrm>
          <a:prstGeom prst="wedgeRectCallout">
            <a:avLst>
              <a:gd name="adj1" fmla="val 66576"/>
              <a:gd name="adj2" fmla="val 2079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どっち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かな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グループ化 56"/>
          <p:cNvGrpSpPr/>
          <p:nvPr/>
        </p:nvGrpSpPr>
        <p:grpSpPr>
          <a:xfrm>
            <a:off x="7668344" y="3861048"/>
            <a:ext cx="936104" cy="1224136"/>
            <a:chOff x="3419872" y="1844824"/>
            <a:chExt cx="1080120" cy="1152128"/>
          </a:xfrm>
        </p:grpSpPr>
        <p:grpSp>
          <p:nvGrpSpPr>
            <p:cNvPr id="3" name="グループ化 33"/>
            <p:cNvGrpSpPr>
              <a:grpSpLocks/>
            </p:cNvGrpSpPr>
            <p:nvPr/>
          </p:nvGrpSpPr>
          <p:grpSpPr bwMode="auto">
            <a:xfrm>
              <a:off x="3419872" y="1844824"/>
              <a:ext cx="1080120" cy="1152128"/>
              <a:chOff x="7523163" y="1144571"/>
              <a:chExt cx="1225550" cy="2376487"/>
            </a:xfrm>
          </p:grpSpPr>
          <p:sp>
            <p:nvSpPr>
              <p:cNvPr id="12" name="Oval 27"/>
              <p:cNvSpPr>
                <a:spLocks noChangeArrowheads="1"/>
              </p:cNvSpPr>
              <p:nvPr/>
            </p:nvSpPr>
            <p:spPr bwMode="auto">
              <a:xfrm>
                <a:off x="7667625" y="1144571"/>
                <a:ext cx="1081088" cy="237648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3" name="Oval 28"/>
              <p:cNvSpPr>
                <a:spLocks noChangeArrowheads="1"/>
              </p:cNvSpPr>
              <p:nvPr/>
            </p:nvSpPr>
            <p:spPr bwMode="auto">
              <a:xfrm>
                <a:off x="7739063" y="1935146"/>
                <a:ext cx="360362" cy="2905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4" name="Oval 29"/>
              <p:cNvSpPr>
                <a:spLocks noChangeArrowheads="1"/>
              </p:cNvSpPr>
              <p:nvPr/>
            </p:nvSpPr>
            <p:spPr bwMode="auto">
              <a:xfrm>
                <a:off x="7812088" y="2008171"/>
                <a:ext cx="71437" cy="1444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5" name="Oval 30"/>
              <p:cNvSpPr>
                <a:spLocks noChangeArrowheads="1"/>
              </p:cNvSpPr>
              <p:nvPr/>
            </p:nvSpPr>
            <p:spPr bwMode="auto">
              <a:xfrm>
                <a:off x="7523163" y="2511408"/>
                <a:ext cx="215900" cy="215900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6" name="Oval 33"/>
              <p:cNvSpPr>
                <a:spLocks noChangeArrowheads="1"/>
              </p:cNvSpPr>
              <p:nvPr/>
            </p:nvSpPr>
            <p:spPr bwMode="auto">
              <a:xfrm>
                <a:off x="7667625" y="1863708"/>
                <a:ext cx="504825" cy="504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>
                <a:off x="8170863" y="2079608"/>
                <a:ext cx="360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" name="フリーフォーム 10"/>
            <p:cNvSpPr/>
            <p:nvPr/>
          </p:nvSpPr>
          <p:spPr>
            <a:xfrm>
              <a:off x="3707904" y="2852936"/>
              <a:ext cx="308925" cy="102535"/>
            </a:xfrm>
            <a:custGeom>
              <a:avLst/>
              <a:gdLst>
                <a:gd name="connsiteX0" fmla="*/ 0 w 310243"/>
                <a:gd name="connsiteY0" fmla="*/ 29936 h 193221"/>
                <a:gd name="connsiteX1" fmla="*/ 261257 w 310243"/>
                <a:gd name="connsiteY1" fmla="*/ 13607 h 193221"/>
                <a:gd name="connsiteX2" fmla="*/ 293914 w 310243"/>
                <a:gd name="connsiteY2" fmla="*/ 111579 h 193221"/>
                <a:gd name="connsiteX3" fmla="*/ 212271 w 310243"/>
                <a:gd name="connsiteY3" fmla="*/ 193221 h 193221"/>
                <a:gd name="connsiteX4" fmla="*/ 212271 w 310243"/>
                <a:gd name="connsiteY4" fmla="*/ 193221 h 19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243" h="193221">
                  <a:moveTo>
                    <a:pt x="0" y="29936"/>
                  </a:moveTo>
                  <a:cubicBezTo>
                    <a:pt x="106135" y="14968"/>
                    <a:pt x="212271" y="0"/>
                    <a:pt x="261257" y="13607"/>
                  </a:cubicBezTo>
                  <a:cubicBezTo>
                    <a:pt x="310243" y="27214"/>
                    <a:pt x="302078" y="81643"/>
                    <a:pt x="293914" y="111579"/>
                  </a:cubicBezTo>
                  <a:cubicBezTo>
                    <a:pt x="285750" y="141515"/>
                    <a:pt x="212271" y="193221"/>
                    <a:pt x="212271" y="193221"/>
                  </a:cubicBezTo>
                  <a:lnTo>
                    <a:pt x="212271" y="193221"/>
                  </a:lnTo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37"/>
          <p:cNvGrpSpPr/>
          <p:nvPr/>
        </p:nvGrpSpPr>
        <p:grpSpPr>
          <a:xfrm>
            <a:off x="1475656" y="4149080"/>
            <a:ext cx="980218" cy="1152128"/>
            <a:chOff x="1403648" y="3645024"/>
            <a:chExt cx="980218" cy="1152128"/>
          </a:xfrm>
        </p:grpSpPr>
        <p:grpSp>
          <p:nvGrpSpPr>
            <p:cNvPr id="9" name="グループ化 30"/>
            <p:cNvGrpSpPr>
              <a:grpSpLocks/>
            </p:cNvGrpSpPr>
            <p:nvPr/>
          </p:nvGrpSpPr>
          <p:grpSpPr bwMode="auto">
            <a:xfrm>
              <a:off x="1403648" y="3645024"/>
              <a:ext cx="980218" cy="1152128"/>
              <a:chOff x="3059113" y="2636838"/>
              <a:chExt cx="1116012" cy="1206500"/>
            </a:xfrm>
          </p:grpSpPr>
          <p:grpSp>
            <p:nvGrpSpPr>
              <p:cNvPr id="10" name="グループ化 17"/>
              <p:cNvGrpSpPr>
                <a:grpSpLocks/>
              </p:cNvGrpSpPr>
              <p:nvPr/>
            </p:nvGrpSpPr>
            <p:grpSpPr bwMode="auto">
              <a:xfrm rot="19764347" flipH="1">
                <a:off x="3262313" y="2795588"/>
                <a:ext cx="912812" cy="1047750"/>
                <a:chOff x="6877050" y="2781300"/>
                <a:chExt cx="1223963" cy="2087563"/>
              </a:xfrm>
            </p:grpSpPr>
            <p:sp>
              <p:nvSpPr>
                <p:cNvPr id="27" name="Oval 8"/>
                <p:cNvSpPr>
                  <a:spLocks noChangeArrowheads="1"/>
                </p:cNvSpPr>
                <p:nvPr/>
              </p:nvSpPr>
              <p:spPr bwMode="auto">
                <a:xfrm rot="-1209814">
                  <a:off x="6877050" y="2781300"/>
                  <a:ext cx="1223963" cy="20875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Oval 22"/>
                <p:cNvSpPr>
                  <a:spLocks noChangeArrowheads="1"/>
                </p:cNvSpPr>
                <p:nvPr/>
              </p:nvSpPr>
              <p:spPr bwMode="auto">
                <a:xfrm rot="183203">
                  <a:off x="6877050" y="3573463"/>
                  <a:ext cx="287338" cy="2873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Oval 24"/>
                <p:cNvSpPr>
                  <a:spLocks noChangeArrowheads="1"/>
                </p:cNvSpPr>
                <p:nvPr/>
              </p:nvSpPr>
              <p:spPr bwMode="auto">
                <a:xfrm>
                  <a:off x="6948488" y="3716338"/>
                  <a:ext cx="71437" cy="730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" name="Oval 37"/>
                <p:cNvSpPr>
                  <a:spLocks noChangeArrowheads="1"/>
                </p:cNvSpPr>
                <p:nvPr/>
              </p:nvSpPr>
              <p:spPr bwMode="auto">
                <a:xfrm>
                  <a:off x="6948488" y="4292600"/>
                  <a:ext cx="144462" cy="144463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" name="グループ化 52"/>
              <p:cNvGrpSpPr>
                <a:grpSpLocks/>
              </p:cNvGrpSpPr>
              <p:nvPr/>
            </p:nvGrpSpPr>
            <p:grpSpPr bwMode="auto">
              <a:xfrm>
                <a:off x="3059113" y="2636838"/>
                <a:ext cx="949325" cy="1143000"/>
                <a:chOff x="3059832" y="2636912"/>
                <a:chExt cx="949151" cy="1142608"/>
              </a:xfrm>
            </p:grpSpPr>
            <p:grpSp>
              <p:nvGrpSpPr>
                <p:cNvPr id="19" name="グループ化 46"/>
                <p:cNvGrpSpPr/>
                <p:nvPr/>
              </p:nvGrpSpPr>
              <p:grpSpPr>
                <a:xfrm>
                  <a:off x="3059832" y="2636912"/>
                  <a:ext cx="949151" cy="1142608"/>
                  <a:chOff x="2123728" y="2492896"/>
                  <a:chExt cx="949151" cy="1142608"/>
                </a:xfrm>
                <a:solidFill>
                  <a:schemeClr val="tx1"/>
                </a:solidFill>
              </p:grpSpPr>
              <p:sp>
                <p:nvSpPr>
                  <p:cNvPr id="25" name="フリーフォーム 24"/>
                  <p:cNvSpPr/>
                  <p:nvPr/>
                </p:nvSpPr>
                <p:spPr>
                  <a:xfrm>
                    <a:off x="2123728" y="2492896"/>
                    <a:ext cx="949151" cy="1142608"/>
                  </a:xfrm>
                  <a:custGeom>
                    <a:avLst/>
                    <a:gdLst>
                      <a:gd name="connsiteX0" fmla="*/ 413169 w 949151"/>
                      <a:gd name="connsiteY0" fmla="*/ 73764 h 1094844"/>
                      <a:gd name="connsiteX1" fmla="*/ 809409 w 949151"/>
                      <a:gd name="connsiteY1" fmla="*/ 73764 h 1094844"/>
                      <a:gd name="connsiteX2" fmla="*/ 855129 w 949151"/>
                      <a:gd name="connsiteY2" fmla="*/ 89004 h 1094844"/>
                      <a:gd name="connsiteX3" fmla="*/ 900849 w 949151"/>
                      <a:gd name="connsiteY3" fmla="*/ 119484 h 1094844"/>
                      <a:gd name="connsiteX4" fmla="*/ 931329 w 949151"/>
                      <a:gd name="connsiteY4" fmla="*/ 210924 h 1094844"/>
                      <a:gd name="connsiteX5" fmla="*/ 855129 w 949151"/>
                      <a:gd name="connsiteY5" fmla="*/ 287124 h 1094844"/>
                      <a:gd name="connsiteX6" fmla="*/ 809409 w 949151"/>
                      <a:gd name="connsiteY6" fmla="*/ 332844 h 1094844"/>
                      <a:gd name="connsiteX7" fmla="*/ 763689 w 949151"/>
                      <a:gd name="connsiteY7" fmla="*/ 348084 h 1094844"/>
                      <a:gd name="connsiteX8" fmla="*/ 717969 w 949151"/>
                      <a:gd name="connsiteY8" fmla="*/ 378564 h 1094844"/>
                      <a:gd name="connsiteX9" fmla="*/ 672249 w 949151"/>
                      <a:gd name="connsiteY9" fmla="*/ 363324 h 1094844"/>
                      <a:gd name="connsiteX10" fmla="*/ 641769 w 949151"/>
                      <a:gd name="connsiteY10" fmla="*/ 409044 h 1094844"/>
                      <a:gd name="connsiteX11" fmla="*/ 550329 w 949151"/>
                      <a:gd name="connsiteY11" fmla="*/ 485244 h 1094844"/>
                      <a:gd name="connsiteX12" fmla="*/ 504609 w 949151"/>
                      <a:gd name="connsiteY12" fmla="*/ 500484 h 1094844"/>
                      <a:gd name="connsiteX13" fmla="*/ 519849 w 949151"/>
                      <a:gd name="connsiteY13" fmla="*/ 744324 h 1094844"/>
                      <a:gd name="connsiteX14" fmla="*/ 550329 w 949151"/>
                      <a:gd name="connsiteY14" fmla="*/ 835764 h 1094844"/>
                      <a:gd name="connsiteX15" fmla="*/ 596049 w 949151"/>
                      <a:gd name="connsiteY15" fmla="*/ 866244 h 1094844"/>
                      <a:gd name="connsiteX16" fmla="*/ 611289 w 949151"/>
                      <a:gd name="connsiteY16" fmla="*/ 911964 h 1094844"/>
                      <a:gd name="connsiteX17" fmla="*/ 641769 w 949151"/>
                      <a:gd name="connsiteY17" fmla="*/ 957684 h 1094844"/>
                      <a:gd name="connsiteX18" fmla="*/ 474129 w 949151"/>
                      <a:gd name="connsiteY18" fmla="*/ 1003404 h 1094844"/>
                      <a:gd name="connsiteX19" fmla="*/ 336969 w 949151"/>
                      <a:gd name="connsiteY19" fmla="*/ 1079604 h 1094844"/>
                      <a:gd name="connsiteX20" fmla="*/ 336969 w 949151"/>
                      <a:gd name="connsiteY20" fmla="*/ 1079604 h 1094844"/>
                      <a:gd name="connsiteX21" fmla="*/ 291249 w 949151"/>
                      <a:gd name="connsiteY21" fmla="*/ 1094844 h 1094844"/>
                      <a:gd name="connsiteX22" fmla="*/ 184569 w 949151"/>
                      <a:gd name="connsiteY22" fmla="*/ 1079604 h 1094844"/>
                      <a:gd name="connsiteX23" fmla="*/ 138849 w 949151"/>
                      <a:gd name="connsiteY23" fmla="*/ 1033884 h 1094844"/>
                      <a:gd name="connsiteX24" fmla="*/ 93129 w 949151"/>
                      <a:gd name="connsiteY24" fmla="*/ 1003404 h 1094844"/>
                      <a:gd name="connsiteX25" fmla="*/ 47409 w 949151"/>
                      <a:gd name="connsiteY25" fmla="*/ 911964 h 1094844"/>
                      <a:gd name="connsiteX26" fmla="*/ 16929 w 949151"/>
                      <a:gd name="connsiteY26" fmla="*/ 790044 h 1094844"/>
                      <a:gd name="connsiteX27" fmla="*/ 62649 w 949151"/>
                      <a:gd name="connsiteY27" fmla="*/ 393804 h 1094844"/>
                      <a:gd name="connsiteX28" fmla="*/ 77889 w 949151"/>
                      <a:gd name="connsiteY28" fmla="*/ 348084 h 1094844"/>
                      <a:gd name="connsiteX29" fmla="*/ 123609 w 949151"/>
                      <a:gd name="connsiteY29" fmla="*/ 256644 h 1094844"/>
                      <a:gd name="connsiteX30" fmla="*/ 169329 w 949151"/>
                      <a:gd name="connsiteY30" fmla="*/ 226164 h 1094844"/>
                      <a:gd name="connsiteX31" fmla="*/ 199809 w 949151"/>
                      <a:gd name="connsiteY31" fmla="*/ 180444 h 1094844"/>
                      <a:gd name="connsiteX32" fmla="*/ 306489 w 949151"/>
                      <a:gd name="connsiteY32" fmla="*/ 104244 h 1094844"/>
                      <a:gd name="connsiteX33" fmla="*/ 352209 w 949151"/>
                      <a:gd name="connsiteY33" fmla="*/ 89004 h 1094844"/>
                      <a:gd name="connsiteX34" fmla="*/ 397929 w 949151"/>
                      <a:gd name="connsiteY34" fmla="*/ 58524 h 1094844"/>
                      <a:gd name="connsiteX35" fmla="*/ 504609 w 949151"/>
                      <a:gd name="connsiteY35" fmla="*/ 43284 h 1094844"/>
                      <a:gd name="connsiteX36" fmla="*/ 611289 w 949151"/>
                      <a:gd name="connsiteY36" fmla="*/ 12804 h 1094844"/>
                      <a:gd name="connsiteX37" fmla="*/ 824649 w 949151"/>
                      <a:gd name="connsiteY37" fmla="*/ 58524 h 1094844"/>
                      <a:gd name="connsiteX38" fmla="*/ 839889 w 949151"/>
                      <a:gd name="connsiteY38" fmla="*/ 89004 h 1094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49151" h="1094844">
                        <a:moveTo>
                          <a:pt x="413169" y="73764"/>
                        </a:moveTo>
                        <a:cubicBezTo>
                          <a:pt x="575683" y="33136"/>
                          <a:pt x="490494" y="48251"/>
                          <a:pt x="809409" y="73764"/>
                        </a:cubicBezTo>
                        <a:cubicBezTo>
                          <a:pt x="825422" y="75045"/>
                          <a:pt x="840761" y="81820"/>
                          <a:pt x="855129" y="89004"/>
                        </a:cubicBezTo>
                        <a:cubicBezTo>
                          <a:pt x="871512" y="97195"/>
                          <a:pt x="885609" y="109324"/>
                          <a:pt x="900849" y="119484"/>
                        </a:cubicBezTo>
                        <a:cubicBezTo>
                          <a:pt x="911009" y="149964"/>
                          <a:pt x="949151" y="184191"/>
                          <a:pt x="931329" y="210924"/>
                        </a:cubicBezTo>
                        <a:cubicBezTo>
                          <a:pt x="875449" y="294744"/>
                          <a:pt x="931329" y="223624"/>
                          <a:pt x="855129" y="287124"/>
                        </a:cubicBezTo>
                        <a:cubicBezTo>
                          <a:pt x="838572" y="300922"/>
                          <a:pt x="827342" y="320889"/>
                          <a:pt x="809409" y="332844"/>
                        </a:cubicBezTo>
                        <a:cubicBezTo>
                          <a:pt x="796043" y="341755"/>
                          <a:pt x="778057" y="340900"/>
                          <a:pt x="763689" y="348084"/>
                        </a:cubicBezTo>
                        <a:cubicBezTo>
                          <a:pt x="747306" y="356275"/>
                          <a:pt x="733209" y="368404"/>
                          <a:pt x="717969" y="378564"/>
                        </a:cubicBezTo>
                        <a:cubicBezTo>
                          <a:pt x="702729" y="373484"/>
                          <a:pt x="687164" y="357358"/>
                          <a:pt x="672249" y="363324"/>
                        </a:cubicBezTo>
                        <a:cubicBezTo>
                          <a:pt x="655243" y="370126"/>
                          <a:pt x="653495" y="394973"/>
                          <a:pt x="641769" y="409044"/>
                        </a:cubicBezTo>
                        <a:cubicBezTo>
                          <a:pt x="617694" y="437934"/>
                          <a:pt x="584580" y="468118"/>
                          <a:pt x="550329" y="485244"/>
                        </a:cubicBezTo>
                        <a:cubicBezTo>
                          <a:pt x="535961" y="492428"/>
                          <a:pt x="519849" y="495404"/>
                          <a:pt x="504609" y="500484"/>
                        </a:cubicBezTo>
                        <a:cubicBezTo>
                          <a:pt x="509689" y="581764"/>
                          <a:pt x="508846" y="663632"/>
                          <a:pt x="519849" y="744324"/>
                        </a:cubicBezTo>
                        <a:cubicBezTo>
                          <a:pt x="524190" y="776158"/>
                          <a:pt x="523596" y="817942"/>
                          <a:pt x="550329" y="835764"/>
                        </a:cubicBezTo>
                        <a:lnTo>
                          <a:pt x="596049" y="866244"/>
                        </a:lnTo>
                        <a:cubicBezTo>
                          <a:pt x="601129" y="881484"/>
                          <a:pt x="604105" y="897596"/>
                          <a:pt x="611289" y="911964"/>
                        </a:cubicBezTo>
                        <a:cubicBezTo>
                          <a:pt x="619480" y="928347"/>
                          <a:pt x="653211" y="943381"/>
                          <a:pt x="641769" y="957684"/>
                        </a:cubicBezTo>
                        <a:cubicBezTo>
                          <a:pt x="625422" y="978118"/>
                          <a:pt x="501480" y="996566"/>
                          <a:pt x="474129" y="1003404"/>
                        </a:cubicBezTo>
                        <a:cubicBezTo>
                          <a:pt x="409751" y="1019499"/>
                          <a:pt x="405074" y="1034201"/>
                          <a:pt x="336969" y="1079604"/>
                        </a:cubicBezTo>
                        <a:lnTo>
                          <a:pt x="336969" y="1079604"/>
                        </a:lnTo>
                        <a:lnTo>
                          <a:pt x="291249" y="1094844"/>
                        </a:lnTo>
                        <a:cubicBezTo>
                          <a:pt x="255689" y="1089764"/>
                          <a:pt x="217921" y="1092945"/>
                          <a:pt x="184569" y="1079604"/>
                        </a:cubicBezTo>
                        <a:cubicBezTo>
                          <a:pt x="164558" y="1071600"/>
                          <a:pt x="155406" y="1047682"/>
                          <a:pt x="138849" y="1033884"/>
                        </a:cubicBezTo>
                        <a:cubicBezTo>
                          <a:pt x="124778" y="1022158"/>
                          <a:pt x="108369" y="1013564"/>
                          <a:pt x="93129" y="1003404"/>
                        </a:cubicBezTo>
                        <a:cubicBezTo>
                          <a:pt x="61117" y="955385"/>
                          <a:pt x="61970" y="965353"/>
                          <a:pt x="47409" y="911964"/>
                        </a:cubicBezTo>
                        <a:cubicBezTo>
                          <a:pt x="36387" y="871549"/>
                          <a:pt x="16929" y="790044"/>
                          <a:pt x="16929" y="790044"/>
                        </a:cubicBezTo>
                        <a:cubicBezTo>
                          <a:pt x="33773" y="453155"/>
                          <a:pt x="0" y="581751"/>
                          <a:pt x="62649" y="393804"/>
                        </a:cubicBezTo>
                        <a:lnTo>
                          <a:pt x="77889" y="348084"/>
                        </a:lnTo>
                        <a:cubicBezTo>
                          <a:pt x="90284" y="310899"/>
                          <a:pt x="94066" y="286187"/>
                          <a:pt x="123609" y="256644"/>
                        </a:cubicBezTo>
                        <a:cubicBezTo>
                          <a:pt x="136561" y="243692"/>
                          <a:pt x="154089" y="236324"/>
                          <a:pt x="169329" y="226164"/>
                        </a:cubicBezTo>
                        <a:cubicBezTo>
                          <a:pt x="179489" y="210924"/>
                          <a:pt x="186857" y="193396"/>
                          <a:pt x="199809" y="180444"/>
                        </a:cubicBezTo>
                        <a:cubicBezTo>
                          <a:pt x="206712" y="173541"/>
                          <a:pt x="289182" y="112897"/>
                          <a:pt x="306489" y="104244"/>
                        </a:cubicBezTo>
                        <a:cubicBezTo>
                          <a:pt x="320857" y="97060"/>
                          <a:pt x="337841" y="96188"/>
                          <a:pt x="352209" y="89004"/>
                        </a:cubicBezTo>
                        <a:cubicBezTo>
                          <a:pt x="368592" y="80813"/>
                          <a:pt x="380385" y="63787"/>
                          <a:pt x="397929" y="58524"/>
                        </a:cubicBezTo>
                        <a:cubicBezTo>
                          <a:pt x="432335" y="48202"/>
                          <a:pt x="469267" y="49710"/>
                          <a:pt x="504609" y="43284"/>
                        </a:cubicBezTo>
                        <a:cubicBezTo>
                          <a:pt x="546709" y="35630"/>
                          <a:pt x="572117" y="25861"/>
                          <a:pt x="611289" y="12804"/>
                        </a:cubicBezTo>
                        <a:cubicBezTo>
                          <a:pt x="693373" y="20266"/>
                          <a:pt x="766125" y="0"/>
                          <a:pt x="824649" y="58524"/>
                        </a:cubicBezTo>
                        <a:cubicBezTo>
                          <a:pt x="832681" y="66556"/>
                          <a:pt x="834809" y="78844"/>
                          <a:pt x="839889" y="89004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26" name="フリーフォーム 25"/>
                  <p:cNvSpPr/>
                  <p:nvPr/>
                </p:nvSpPr>
                <p:spPr>
                  <a:xfrm>
                    <a:off x="2487867" y="2512464"/>
                    <a:ext cx="479341" cy="247820"/>
                  </a:xfrm>
                  <a:custGeom>
                    <a:avLst/>
                    <a:gdLst>
                      <a:gd name="connsiteX0" fmla="*/ 26733 w 479341"/>
                      <a:gd name="connsiteY0" fmla="*/ 108816 h 247820"/>
                      <a:gd name="connsiteX1" fmla="*/ 118173 w 479341"/>
                      <a:gd name="connsiteY1" fmla="*/ 63096 h 247820"/>
                      <a:gd name="connsiteX2" fmla="*/ 209613 w 479341"/>
                      <a:gd name="connsiteY2" fmla="*/ 17376 h 247820"/>
                      <a:gd name="connsiteX3" fmla="*/ 407733 w 479341"/>
                      <a:gd name="connsiteY3" fmla="*/ 32616 h 247820"/>
                      <a:gd name="connsiteX4" fmla="*/ 438213 w 479341"/>
                      <a:gd name="connsiteY4" fmla="*/ 185016 h 247820"/>
                      <a:gd name="connsiteX5" fmla="*/ 392493 w 479341"/>
                      <a:gd name="connsiteY5" fmla="*/ 215496 h 247820"/>
                      <a:gd name="connsiteX6" fmla="*/ 255333 w 479341"/>
                      <a:gd name="connsiteY6" fmla="*/ 245976 h 247820"/>
                      <a:gd name="connsiteX7" fmla="*/ 118173 w 479341"/>
                      <a:gd name="connsiteY7" fmla="*/ 230736 h 247820"/>
                      <a:gd name="connsiteX8" fmla="*/ 102933 w 479341"/>
                      <a:gd name="connsiteY8" fmla="*/ 185016 h 247820"/>
                      <a:gd name="connsiteX9" fmla="*/ 118173 w 479341"/>
                      <a:gd name="connsiteY9" fmla="*/ 93576 h 247820"/>
                      <a:gd name="connsiteX10" fmla="*/ 118173 w 479341"/>
                      <a:gd name="connsiteY10" fmla="*/ 78336 h 247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9341" h="247820">
                        <a:moveTo>
                          <a:pt x="26733" y="108816"/>
                        </a:moveTo>
                        <a:cubicBezTo>
                          <a:pt x="141651" y="70510"/>
                          <a:pt x="0" y="122182"/>
                          <a:pt x="118173" y="63096"/>
                        </a:cubicBezTo>
                        <a:cubicBezTo>
                          <a:pt x="244366" y="0"/>
                          <a:pt x="78586" y="104727"/>
                          <a:pt x="209613" y="17376"/>
                        </a:cubicBezTo>
                        <a:cubicBezTo>
                          <a:pt x="275653" y="22456"/>
                          <a:pt x="343476" y="16552"/>
                          <a:pt x="407733" y="32616"/>
                        </a:cubicBezTo>
                        <a:cubicBezTo>
                          <a:pt x="479341" y="50518"/>
                          <a:pt x="455688" y="145697"/>
                          <a:pt x="438213" y="185016"/>
                        </a:cubicBezTo>
                        <a:cubicBezTo>
                          <a:pt x="430774" y="201754"/>
                          <a:pt x="409328" y="208281"/>
                          <a:pt x="392493" y="215496"/>
                        </a:cubicBezTo>
                        <a:cubicBezTo>
                          <a:pt x="373661" y="223567"/>
                          <a:pt x="268895" y="243264"/>
                          <a:pt x="255333" y="245976"/>
                        </a:cubicBezTo>
                        <a:cubicBezTo>
                          <a:pt x="209613" y="240896"/>
                          <a:pt x="160884" y="247820"/>
                          <a:pt x="118173" y="230736"/>
                        </a:cubicBezTo>
                        <a:cubicBezTo>
                          <a:pt x="103258" y="224770"/>
                          <a:pt x="102933" y="201080"/>
                          <a:pt x="102933" y="185016"/>
                        </a:cubicBezTo>
                        <a:cubicBezTo>
                          <a:pt x="102933" y="154116"/>
                          <a:pt x="113803" y="124166"/>
                          <a:pt x="118173" y="93576"/>
                        </a:cubicBezTo>
                        <a:cubicBezTo>
                          <a:pt x="118891" y="88547"/>
                          <a:pt x="118173" y="83416"/>
                          <a:pt x="118173" y="78336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  <p:sp>
              <p:nvSpPr>
                <p:cNvPr id="24" name="フリーフォーム 23"/>
                <p:cNvSpPr/>
                <p:nvPr/>
              </p:nvSpPr>
              <p:spPr>
                <a:xfrm>
                  <a:off x="3470919" y="3184412"/>
                  <a:ext cx="263477" cy="488782"/>
                </a:xfrm>
                <a:custGeom>
                  <a:avLst/>
                  <a:gdLst>
                    <a:gd name="connsiteX0" fmla="*/ 94449 w 262089"/>
                    <a:gd name="connsiteY0" fmla="*/ 0 h 487680"/>
                    <a:gd name="connsiteX1" fmla="*/ 124929 w 262089"/>
                    <a:gd name="connsiteY1" fmla="*/ 91440 h 487680"/>
                    <a:gd name="connsiteX2" fmla="*/ 140169 w 262089"/>
                    <a:gd name="connsiteY2" fmla="*/ 137160 h 487680"/>
                    <a:gd name="connsiteX3" fmla="*/ 185889 w 262089"/>
                    <a:gd name="connsiteY3" fmla="*/ 228600 h 487680"/>
                    <a:gd name="connsiteX4" fmla="*/ 216369 w 262089"/>
                    <a:gd name="connsiteY4" fmla="*/ 274320 h 487680"/>
                    <a:gd name="connsiteX5" fmla="*/ 246849 w 262089"/>
                    <a:gd name="connsiteY5" fmla="*/ 365760 h 487680"/>
                    <a:gd name="connsiteX6" fmla="*/ 262089 w 262089"/>
                    <a:gd name="connsiteY6" fmla="*/ 411480 h 487680"/>
                    <a:gd name="connsiteX7" fmla="*/ 124929 w 262089"/>
                    <a:gd name="connsiteY7" fmla="*/ 457200 h 487680"/>
                    <a:gd name="connsiteX8" fmla="*/ 79209 w 262089"/>
                    <a:gd name="connsiteY8" fmla="*/ 472440 h 487680"/>
                    <a:gd name="connsiteX9" fmla="*/ 33489 w 262089"/>
                    <a:gd name="connsiteY9" fmla="*/ 487680 h 487680"/>
                    <a:gd name="connsiteX10" fmla="*/ 3009 w 262089"/>
                    <a:gd name="connsiteY10" fmla="*/ 441960 h 487680"/>
                    <a:gd name="connsiteX11" fmla="*/ 33489 w 262089"/>
                    <a:gd name="connsiteY11" fmla="*/ 198120 h 487680"/>
                    <a:gd name="connsiteX12" fmla="*/ 63969 w 262089"/>
                    <a:gd name="connsiteY12" fmla="*/ 6096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2089" h="487680">
                      <a:moveTo>
                        <a:pt x="94449" y="0"/>
                      </a:moveTo>
                      <a:lnTo>
                        <a:pt x="124929" y="91440"/>
                      </a:lnTo>
                      <a:cubicBezTo>
                        <a:pt x="130009" y="106680"/>
                        <a:pt x="131258" y="123794"/>
                        <a:pt x="140169" y="137160"/>
                      </a:cubicBezTo>
                      <a:cubicBezTo>
                        <a:pt x="227520" y="268187"/>
                        <a:pt x="122793" y="102407"/>
                        <a:pt x="185889" y="228600"/>
                      </a:cubicBezTo>
                      <a:cubicBezTo>
                        <a:pt x="194080" y="244983"/>
                        <a:pt x="208930" y="257582"/>
                        <a:pt x="216369" y="274320"/>
                      </a:cubicBezTo>
                      <a:cubicBezTo>
                        <a:pt x="229418" y="303680"/>
                        <a:pt x="236689" y="335280"/>
                        <a:pt x="246849" y="365760"/>
                      </a:cubicBezTo>
                      <a:lnTo>
                        <a:pt x="262089" y="411480"/>
                      </a:lnTo>
                      <a:lnTo>
                        <a:pt x="124929" y="457200"/>
                      </a:lnTo>
                      <a:lnTo>
                        <a:pt x="79209" y="472440"/>
                      </a:lnTo>
                      <a:lnTo>
                        <a:pt x="33489" y="487680"/>
                      </a:lnTo>
                      <a:cubicBezTo>
                        <a:pt x="23329" y="472440"/>
                        <a:pt x="4314" y="460230"/>
                        <a:pt x="3009" y="441960"/>
                      </a:cubicBezTo>
                      <a:cubicBezTo>
                        <a:pt x="0" y="399834"/>
                        <a:pt x="16752" y="259489"/>
                        <a:pt x="33489" y="198120"/>
                      </a:cubicBezTo>
                      <a:cubicBezTo>
                        <a:pt x="68788" y="68689"/>
                        <a:pt x="63969" y="149971"/>
                        <a:pt x="63969" y="60960"/>
                      </a:cubicBezTo>
                    </a:path>
                  </a:pathLst>
                </a:cu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20" name="円弧 19"/>
            <p:cNvSpPr/>
            <p:nvPr/>
          </p:nvSpPr>
          <p:spPr>
            <a:xfrm rot="1548610" flipV="1">
              <a:off x="1842794" y="4464571"/>
              <a:ext cx="490109" cy="14489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203848" y="3140968"/>
            <a:ext cx="12241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大</a:t>
            </a:r>
            <a:endParaRPr kumimoji="1" lang="ja-JP" altLang="en-US" sz="4000" dirty="0"/>
          </a:p>
        </p:txBody>
      </p:sp>
      <p:sp>
        <p:nvSpPr>
          <p:cNvPr id="32" name="直方体 31"/>
          <p:cNvSpPr/>
          <p:nvPr/>
        </p:nvSpPr>
        <p:spPr>
          <a:xfrm>
            <a:off x="5292080" y="4221088"/>
            <a:ext cx="216024" cy="216024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88024" y="3140968"/>
            <a:ext cx="1080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小</a:t>
            </a:r>
            <a:endParaRPr kumimoji="1" lang="ja-JP" altLang="en-US" sz="4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3528" y="1628800"/>
            <a:ext cx="8568952" cy="584775"/>
          </a:xfrm>
          <a:prstGeom prst="rect">
            <a:avLst/>
          </a:prstGeo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漢字カードと大小事物や色のマッチング課題</a:t>
            </a:r>
            <a:endParaRPr kumimoji="1" lang="ja-JP" altLang="en-US" sz="3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07904" y="2492896"/>
            <a:ext cx="1800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漢字カード</a:t>
            </a:r>
            <a:endParaRPr kumimoji="1" lang="ja-JP" altLang="en-US" sz="2800" dirty="0"/>
          </a:p>
        </p:txBody>
      </p:sp>
      <p:sp>
        <p:nvSpPr>
          <p:cNvPr id="39" name="角丸四角形 38"/>
          <p:cNvSpPr/>
          <p:nvPr/>
        </p:nvSpPr>
        <p:spPr>
          <a:xfrm>
            <a:off x="971600" y="3356992"/>
            <a:ext cx="1008112" cy="648072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あ！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03848" y="5085184"/>
            <a:ext cx="12241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赤</a:t>
            </a:r>
            <a:endParaRPr kumimoji="1" lang="ja-JP" altLang="en-US" sz="4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5085184"/>
            <a:ext cx="10801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青</a:t>
            </a:r>
            <a:endParaRPr kumimoji="1" lang="ja-JP" altLang="en-US" sz="4000" dirty="0"/>
          </a:p>
        </p:txBody>
      </p:sp>
      <p:cxnSp>
        <p:nvCxnSpPr>
          <p:cNvPr id="44" name="直線コネクタ 43"/>
          <p:cNvCxnSpPr/>
          <p:nvPr/>
        </p:nvCxnSpPr>
        <p:spPr>
          <a:xfrm>
            <a:off x="2915816" y="4967456"/>
            <a:ext cx="32403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>
            <a:off x="3347864" y="5949280"/>
            <a:ext cx="1008112" cy="504056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>
            <a:off x="4860032" y="5949280"/>
            <a:ext cx="1008112" cy="504056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23528" y="2276872"/>
            <a:ext cx="8568952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このようなタイプのある子どもの場合、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124744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まず、大小や色などの抽象概念と</a:t>
            </a:r>
            <a:endParaRPr lang="en-US" altLang="ja-JP" sz="3600" dirty="0" smtClean="0"/>
          </a:p>
          <a:p>
            <a:r>
              <a:rPr lang="ja-JP" altLang="en-US" sz="3600" dirty="0" smtClean="0"/>
              <a:t>　　</a:t>
            </a:r>
            <a:r>
              <a:rPr lang="ja-JP" altLang="en-US" sz="2400" dirty="0" smtClean="0"/>
              <a:t>　</a:t>
            </a:r>
            <a:r>
              <a:rPr lang="ja-JP" altLang="en-US" sz="3600" dirty="0" smtClean="0"/>
              <a:t>漢字が結びつくようになり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36913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つぎに、漢字の音読（もしくは呼称）が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　　　　　　　　　　　　　　できるようになり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1772816"/>
            <a:ext cx="24482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文字の意味理解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149080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最終的には、音声（話しことば）で理解でき</a:t>
            </a:r>
            <a:endParaRPr lang="en-US" altLang="ja-JP" sz="3600" dirty="0" smtClean="0"/>
          </a:p>
          <a:p>
            <a:r>
              <a:rPr lang="ja-JP" altLang="en-US" sz="3600" dirty="0" smtClean="0"/>
              <a:t>　そして、さいごに音声で言えるようになった</a:t>
            </a:r>
            <a:endParaRPr kumimoji="1" lang="ja-JP" altLang="en-US" sz="3600" dirty="0"/>
          </a:p>
        </p:txBody>
      </p:sp>
      <p:sp>
        <p:nvSpPr>
          <p:cNvPr id="9" name="下矢印 8"/>
          <p:cNvSpPr/>
          <p:nvPr/>
        </p:nvSpPr>
        <p:spPr>
          <a:xfrm>
            <a:off x="4067944" y="2348880"/>
            <a:ext cx="864096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067944" y="3861048"/>
            <a:ext cx="864096" cy="2880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544522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7030A0"/>
                </a:solidFill>
              </a:rPr>
              <a:t>＊</a:t>
            </a:r>
            <a:r>
              <a:rPr lang="ja-JP" altLang="en-US" sz="3200" dirty="0" smtClean="0"/>
              <a:t>視覚記号に関心の高い子どもに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　このような習得経過を見ることがある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3326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このような概念形成をはじめ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772816"/>
            <a:ext cx="7704856" cy="64633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視覚的標識として漢字の役割は大きい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98072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発達障害の子どもの学習において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7164288" y="3429000"/>
            <a:ext cx="151216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だから</a:t>
            </a:r>
            <a:endParaRPr lang="ja-JP" altLang="en-US" sz="36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67544" y="3429000"/>
            <a:ext cx="6768752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歴史の中で洗練された濃密なロゴ</a:t>
            </a:r>
            <a:endParaRPr lang="ja-JP" altLang="en-US" sz="36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39552" y="5301208"/>
            <a:ext cx="8424936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　</a:t>
            </a:r>
            <a:r>
              <a:rPr lang="ja-JP" altLang="en-US" sz="3600" dirty="0" smtClean="0"/>
              <a:t>漢字は、象徴となり得る</a:t>
            </a:r>
            <a:endParaRPr lang="en-US" altLang="ja-JP" sz="3600" dirty="0" smtClean="0"/>
          </a:p>
          <a:p>
            <a:r>
              <a:rPr lang="ja-JP" altLang="en-US" sz="3600" dirty="0" smtClean="0"/>
              <a:t>　　</a:t>
            </a:r>
            <a:r>
              <a:rPr lang="ja-JP" altLang="en-US" sz="3600" dirty="0" smtClean="0">
                <a:solidFill>
                  <a:srgbClr val="C00000"/>
                </a:solidFill>
              </a:rPr>
              <a:t>構造と形と時間</a:t>
            </a:r>
            <a:r>
              <a:rPr lang="ja-JP" altLang="en-US" sz="3600" dirty="0" smtClean="0"/>
              <a:t>を兼ね備えている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25649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他の視覚記号より漢字が効果的なのは</a:t>
            </a:r>
            <a:endParaRPr kumimoji="1" lang="ja-JP" altLang="en-US" sz="36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827584" y="3140968"/>
            <a:ext cx="7632848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6"/>
          <p:cNvGrpSpPr/>
          <p:nvPr/>
        </p:nvGrpSpPr>
        <p:grpSpPr>
          <a:xfrm>
            <a:off x="7596336" y="5589240"/>
            <a:ext cx="1008112" cy="672654"/>
            <a:chOff x="7668344" y="5661248"/>
            <a:chExt cx="1008112" cy="672654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8344" y="5661248"/>
              <a:ext cx="1008112" cy="67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グループ化 12"/>
            <p:cNvGrpSpPr/>
            <p:nvPr/>
          </p:nvGrpSpPr>
          <p:grpSpPr>
            <a:xfrm rot="21331259">
              <a:off x="8402403" y="5747235"/>
              <a:ext cx="216024" cy="216024"/>
              <a:chOff x="8028384" y="1440187"/>
              <a:chExt cx="297896" cy="207883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 flipV="1">
                <a:off x="8028384" y="1484784"/>
                <a:ext cx="216024" cy="72008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フリーフォーム 18"/>
              <p:cNvSpPr/>
              <p:nvPr/>
            </p:nvSpPr>
            <p:spPr>
              <a:xfrm rot="20185998" flipH="1" flipV="1">
                <a:off x="8177431" y="1440187"/>
                <a:ext cx="148849" cy="56221"/>
              </a:xfrm>
              <a:custGeom>
                <a:avLst/>
                <a:gdLst>
                  <a:gd name="connsiteX0" fmla="*/ 4762 w 104774"/>
                  <a:gd name="connsiteY0" fmla="*/ 82550 h 88900"/>
                  <a:gd name="connsiteX1" fmla="*/ 42862 w 104774"/>
                  <a:gd name="connsiteY1" fmla="*/ 34925 h 88900"/>
                  <a:gd name="connsiteX2" fmla="*/ 100012 w 104774"/>
                  <a:gd name="connsiteY2" fmla="*/ 6350 h 88900"/>
                  <a:gd name="connsiteX3" fmla="*/ 71437 w 104774"/>
                  <a:gd name="connsiteY3" fmla="*/ 73025 h 88900"/>
                  <a:gd name="connsiteX4" fmla="*/ 4762 w 104774"/>
                  <a:gd name="connsiteY4" fmla="*/ 8255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4" h="88900">
                    <a:moveTo>
                      <a:pt x="4762" y="82550"/>
                    </a:moveTo>
                    <a:cubicBezTo>
                      <a:pt x="0" y="76200"/>
                      <a:pt x="26987" y="47625"/>
                      <a:pt x="42862" y="34925"/>
                    </a:cubicBezTo>
                    <a:cubicBezTo>
                      <a:pt x="58737" y="22225"/>
                      <a:pt x="95250" y="0"/>
                      <a:pt x="100012" y="6350"/>
                    </a:cubicBezTo>
                    <a:cubicBezTo>
                      <a:pt x="104774" y="12700"/>
                      <a:pt x="87312" y="57150"/>
                      <a:pt x="71437" y="73025"/>
                    </a:cubicBezTo>
                    <a:cubicBezTo>
                      <a:pt x="55562" y="88900"/>
                      <a:pt x="9524" y="88900"/>
                      <a:pt x="4762" y="8255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 rot="4350371" flipH="1" flipV="1">
                <a:off x="8173775" y="1524199"/>
                <a:ext cx="141266" cy="106476"/>
              </a:xfrm>
              <a:custGeom>
                <a:avLst/>
                <a:gdLst>
                  <a:gd name="connsiteX0" fmla="*/ 4762 w 104774"/>
                  <a:gd name="connsiteY0" fmla="*/ 82550 h 88900"/>
                  <a:gd name="connsiteX1" fmla="*/ 42862 w 104774"/>
                  <a:gd name="connsiteY1" fmla="*/ 34925 h 88900"/>
                  <a:gd name="connsiteX2" fmla="*/ 100012 w 104774"/>
                  <a:gd name="connsiteY2" fmla="*/ 6350 h 88900"/>
                  <a:gd name="connsiteX3" fmla="*/ 71437 w 104774"/>
                  <a:gd name="connsiteY3" fmla="*/ 73025 h 88900"/>
                  <a:gd name="connsiteX4" fmla="*/ 4762 w 104774"/>
                  <a:gd name="connsiteY4" fmla="*/ 8255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4" h="88900">
                    <a:moveTo>
                      <a:pt x="4762" y="82550"/>
                    </a:moveTo>
                    <a:cubicBezTo>
                      <a:pt x="0" y="76200"/>
                      <a:pt x="26987" y="47625"/>
                      <a:pt x="42862" y="34925"/>
                    </a:cubicBezTo>
                    <a:cubicBezTo>
                      <a:pt x="58737" y="22225"/>
                      <a:pt x="95250" y="0"/>
                      <a:pt x="100012" y="6350"/>
                    </a:cubicBezTo>
                    <a:cubicBezTo>
                      <a:pt x="104774" y="12700"/>
                      <a:pt x="87312" y="57150"/>
                      <a:pt x="71437" y="73025"/>
                    </a:cubicBezTo>
                    <a:cubicBezTo>
                      <a:pt x="55562" y="88900"/>
                      <a:pt x="9524" y="88900"/>
                      <a:pt x="4762" y="8255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539552" y="40050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そして、本来はそこに</a:t>
            </a:r>
            <a:r>
              <a:rPr lang="ja-JP" altLang="en-US" sz="3600" dirty="0" smtClean="0"/>
              <a:t>　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7544" y="4653136"/>
            <a:ext cx="7200800" cy="646331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意味と音が重層的に凝集されたもの</a:t>
            </a:r>
            <a:endParaRPr kumimoji="1" lang="ja-JP" altLang="en-US" sz="3600" dirty="0"/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7524328" y="4653136"/>
            <a:ext cx="161967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だから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21" grpId="0"/>
      <p:bldP spid="22" grpId="0" animBg="1"/>
      <p:bldP spid="2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63688" y="332656"/>
            <a:ext cx="5904656" cy="646331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さいごに漢字の学習について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11247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n-ea"/>
              </a:rPr>
              <a:t>漢字に限らずどんな学習であっても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988840"/>
            <a:ext cx="7128792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動機と必要性にまさるものはない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2852936"/>
            <a:ext cx="8640960" cy="1949445"/>
          </a:xfrm>
          <a:prstGeom prst="rect">
            <a:avLst/>
          </a:prstGeom>
          <a:solidFill>
            <a:srgbClr val="FFCCCC">
              <a:alpha val="5882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　</a:t>
            </a:r>
            <a:r>
              <a:rPr lang="ja-JP" altLang="en-US" sz="3600" dirty="0" smtClean="0"/>
              <a:t>漢字がたくさんあっても、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何とかこの本を読みたい！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読まなければならない！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8691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という</a:t>
            </a:r>
            <a:r>
              <a:rPr lang="ja-JP" altLang="en-US" sz="3600" dirty="0" smtClean="0">
                <a:solidFill>
                  <a:srgbClr val="C00000"/>
                </a:solidFill>
              </a:rPr>
              <a:t>対象を見つけること</a:t>
            </a:r>
            <a:r>
              <a:rPr lang="ja-JP" altLang="en-US" sz="3600" dirty="0" smtClean="0"/>
              <a:t>が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本当はいちばん大切かも知れない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829" y="260647"/>
            <a:ext cx="9065172" cy="62639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en-US" sz="2400" dirty="0" smtClean="0"/>
              <a:t>　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参考・引用図書および文献</a:t>
            </a:r>
            <a:r>
              <a:rPr lang="en-US" altLang="ja-JP" sz="2800" dirty="0" smtClean="0"/>
              <a:t>】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ja-JP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○「常用漢字表の字体・字形に関する指針」　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400" dirty="0" smtClean="0"/>
              <a:t>　　　　　　　　　　　　　文化審議会国語分科会　文化庁</a:t>
            </a:r>
            <a:r>
              <a:rPr lang="en-US" altLang="ja-JP" sz="2400" dirty="0" smtClean="0"/>
              <a:t>HP</a:t>
            </a:r>
            <a:r>
              <a:rPr lang="ja-JP" altLang="en-US" sz="2400" dirty="0" smtClean="0"/>
              <a:t>で閲覧可能</a:t>
            </a:r>
            <a:endParaRPr lang="en-US" altLang="ja-JP" sz="24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○「漢字の指導に関する学習指導要領の取扱いについて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　　　　　　　　　　　　　　　　　　　　</a:t>
            </a:r>
            <a:r>
              <a:rPr lang="ja-JP" altLang="en-US" sz="2400" dirty="0" smtClean="0"/>
              <a:t>文科省　文科省</a:t>
            </a:r>
            <a:r>
              <a:rPr lang="en-US" altLang="ja-JP" sz="2400" dirty="0" smtClean="0"/>
              <a:t>HP</a:t>
            </a:r>
            <a:r>
              <a:rPr lang="ja-JP" altLang="en-US" sz="2400" dirty="0" smtClean="0"/>
              <a:t>で閲覧可能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日本語ワープロの誕生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200" b="1" dirty="0" smtClean="0"/>
              <a:t>丸善フロンティアテクノロジーシリーズ</a:t>
            </a:r>
            <a:endParaRPr lang="en-US" altLang="ja-JP" sz="22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600" dirty="0" smtClean="0"/>
              <a:t>□</a:t>
            </a:r>
            <a:r>
              <a:rPr lang="ja-JP" altLang="en-US" sz="2600" b="1" dirty="0" smtClean="0"/>
              <a:t>　</a:t>
            </a:r>
            <a:r>
              <a:rPr lang="en-US" altLang="ja-JP" sz="2600" dirty="0" smtClean="0"/>
              <a:t>DVD【</a:t>
            </a:r>
            <a:r>
              <a:rPr lang="ja-JP" altLang="en-US" sz="2600" dirty="0" smtClean="0"/>
              <a:t>プロジェクトＸ　運命の最終テスト</a:t>
            </a:r>
            <a:r>
              <a:rPr lang="en-US" altLang="ja-JP" sz="2600" dirty="0" smtClean="0"/>
              <a:t>】</a:t>
            </a:r>
            <a:r>
              <a:rPr lang="ja-JP" altLang="en-US" sz="2600" b="1" dirty="0" smtClean="0"/>
              <a:t>　</a:t>
            </a:r>
            <a:r>
              <a:rPr lang="en-US" altLang="ja-JP" sz="2400" dirty="0" smtClean="0"/>
              <a:t>NHK</a:t>
            </a:r>
            <a:r>
              <a:rPr lang="ja-JP" altLang="en-US" sz="2400" dirty="0" smtClean="0"/>
              <a:t>ソフトウエア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漢字のはなし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400" dirty="0" smtClean="0"/>
              <a:t>岩波ジュニア新書</a:t>
            </a:r>
            <a:r>
              <a:rPr lang="ja-JP" altLang="en-US" sz="1800" dirty="0" smtClean="0"/>
              <a:t>　</a:t>
            </a:r>
            <a:endParaRPr lang="en-US" altLang="ja-JP" sz="18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知的生産の文化史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400" dirty="0" smtClean="0"/>
              <a:t>丸善ライブラリー</a:t>
            </a:r>
            <a:endParaRPr lang="en-US" altLang="ja-JP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日本の漢字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200" dirty="0" smtClean="0"/>
              <a:t>岩波新書</a:t>
            </a:r>
            <a:endParaRPr lang="en-US" altLang="ja-JP" sz="2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やさしい日本語</a:t>
            </a:r>
            <a:r>
              <a:rPr lang="en-US" altLang="ja-JP" sz="2800" dirty="0" smtClean="0"/>
              <a:t>』</a:t>
            </a:r>
            <a:r>
              <a:rPr lang="ja-JP" altLang="en-US" sz="2800" b="1" dirty="0" smtClean="0"/>
              <a:t> </a:t>
            </a:r>
            <a:r>
              <a:rPr lang="ja-JP" altLang="en-US" sz="2000" dirty="0" smtClean="0"/>
              <a:t>　</a:t>
            </a:r>
            <a:r>
              <a:rPr lang="ja-JP" altLang="en-US" sz="2200" dirty="0" smtClean="0"/>
              <a:t>岩波新書</a:t>
            </a:r>
            <a:r>
              <a:rPr lang="ja-JP" altLang="en-US" sz="2000" dirty="0" smtClean="0"/>
              <a:t>　</a:t>
            </a:r>
            <a:endParaRPr lang="en-US" altLang="ja-JP" sz="28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なぜ人は書くのか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400" dirty="0" smtClean="0"/>
              <a:t>認知科学選書１６　東京大学出版会</a:t>
            </a:r>
            <a:endParaRPr lang="en-US" altLang="ja-JP" sz="2800" b="1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書く－言葉・文字・書</a:t>
            </a:r>
            <a:r>
              <a:rPr lang="en-US" altLang="ja-JP" sz="2800" dirty="0" smtClean="0"/>
              <a:t>』</a:t>
            </a:r>
            <a:r>
              <a:rPr lang="ja-JP" altLang="en-US" sz="1800" dirty="0" smtClean="0"/>
              <a:t>　　</a:t>
            </a:r>
            <a:r>
              <a:rPr lang="ja-JP" altLang="en-US" sz="2400" dirty="0" smtClean="0"/>
              <a:t>中公新書</a:t>
            </a:r>
            <a:endParaRPr lang="en-US" altLang="ja-JP" sz="24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神経心理学入門</a:t>
            </a:r>
            <a:r>
              <a:rPr lang="en-US" altLang="ja-JP" sz="2800" dirty="0" smtClean="0"/>
              <a:t>』</a:t>
            </a:r>
            <a:r>
              <a:rPr lang="ja-JP" altLang="en-US" sz="1100" dirty="0" smtClean="0"/>
              <a:t>　</a:t>
            </a:r>
            <a:r>
              <a:rPr lang="ja-JP" altLang="en-US" sz="2400" dirty="0" smtClean="0"/>
              <a:t>医学書院</a:t>
            </a:r>
            <a:endParaRPr lang="en-US" altLang="ja-JP" sz="24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400" dirty="0" smtClean="0"/>
              <a:t>○</a:t>
            </a:r>
            <a:r>
              <a:rPr lang="en-US" altLang="ja-JP" sz="2400" dirty="0" smtClean="0"/>
              <a:t>『</a:t>
            </a:r>
            <a:r>
              <a:rPr lang="ja-JP" altLang="en-US" sz="2400" dirty="0" smtClean="0"/>
              <a:t>日本語の歴史</a:t>
            </a:r>
            <a:r>
              <a:rPr lang="en-US" altLang="ja-JP" sz="2400" dirty="0" smtClean="0"/>
              <a:t>』</a:t>
            </a:r>
            <a:r>
              <a:rPr lang="ja-JP" altLang="en-US" sz="1600" dirty="0" smtClean="0"/>
              <a:t>　　</a:t>
            </a:r>
            <a:r>
              <a:rPr lang="ja-JP" altLang="en-US" sz="2400" dirty="0" smtClean="0"/>
              <a:t>岩波新書</a:t>
            </a:r>
            <a:endParaRPr lang="en-US" altLang="ja-JP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明治生まれの日本語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400" dirty="0" smtClean="0"/>
              <a:t>角川ソフィア文庫</a:t>
            </a:r>
            <a:endParaRPr lang="en-US" altLang="ja-JP" sz="28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ラインズ　</a:t>
            </a:r>
            <a:r>
              <a:rPr lang="ja-JP" altLang="en-US" sz="2400" dirty="0" smtClean="0"/>
              <a:t>線の文化史</a:t>
            </a:r>
            <a:r>
              <a:rPr lang="en-US" altLang="ja-JP" sz="1800" dirty="0" smtClean="0"/>
              <a:t> 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　</a:t>
            </a:r>
            <a:r>
              <a:rPr lang="ja-JP" altLang="en-US" sz="2400" dirty="0" smtClean="0"/>
              <a:t>左右社</a:t>
            </a:r>
            <a:endParaRPr lang="en-US" altLang="ja-JP" sz="24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チャレンジ小学国語辞典</a:t>
            </a:r>
            <a:r>
              <a:rPr lang="en-US" altLang="ja-JP" sz="2800" dirty="0" smtClean="0"/>
              <a:t>』</a:t>
            </a:r>
            <a:r>
              <a:rPr lang="ja-JP" altLang="en-US" sz="1800" dirty="0" smtClean="0"/>
              <a:t>　</a:t>
            </a:r>
            <a:r>
              <a:rPr lang="ja-JP" altLang="en-US" sz="2400" dirty="0" smtClean="0"/>
              <a:t>ベネッセ</a:t>
            </a:r>
            <a:r>
              <a:rPr lang="ja-JP" altLang="en-US" sz="1800" dirty="0" smtClean="0"/>
              <a:t>　　</a:t>
            </a:r>
            <a:endParaRPr lang="en-US" altLang="ja-JP" sz="2000" dirty="0" smtClean="0"/>
          </a:p>
          <a:p>
            <a:pPr>
              <a:lnSpc>
                <a:spcPct val="80000"/>
              </a:lnSpc>
              <a:buNone/>
            </a:pPr>
            <a:r>
              <a:rPr lang="ja-JP" altLang="en-US" sz="2800" dirty="0" smtClean="0"/>
              <a:t>○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銀河鉄道の夜</a:t>
            </a:r>
            <a:r>
              <a:rPr lang="en-US" altLang="ja-JP" sz="2800" dirty="0" smtClean="0"/>
              <a:t>』</a:t>
            </a:r>
            <a:r>
              <a:rPr lang="ja-JP" altLang="en-US" sz="1800" dirty="0" smtClean="0"/>
              <a:t>　　</a:t>
            </a:r>
            <a:r>
              <a:rPr lang="ja-JP" altLang="en-US" sz="2400" dirty="0" smtClean="0"/>
              <a:t>新潮文庫等各社</a:t>
            </a:r>
            <a:endParaRPr lang="en-US" altLang="ja-JP" sz="2400" dirty="0" smtClean="0"/>
          </a:p>
          <a:p>
            <a:pPr>
              <a:lnSpc>
                <a:spcPct val="80000"/>
              </a:lnSpc>
              <a:buNone/>
            </a:pPr>
            <a:endParaRPr lang="en-US" altLang="ja-JP" sz="2400" dirty="0" smtClean="0"/>
          </a:p>
          <a:p>
            <a:pPr>
              <a:lnSpc>
                <a:spcPct val="80000"/>
              </a:lnSpc>
              <a:buNone/>
            </a:pPr>
            <a:endParaRPr lang="ja-JP" altLang="en-US" sz="2200" dirty="0" smtClean="0"/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195456" y="195456"/>
            <a:ext cx="288032" cy="24157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3573016"/>
            <a:ext cx="4248472" cy="64633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漢字能力については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052736"/>
            <a:ext cx="85689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ワープロは人間本来の言語能力に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大きな影響を与えつつあり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348880"/>
            <a:ext cx="8748464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それには、</a:t>
            </a:r>
            <a:r>
              <a:rPr lang="ja-JP" altLang="en-US" sz="4000" dirty="0" smtClean="0">
                <a:solidFill>
                  <a:srgbClr val="C00000"/>
                </a:solidFill>
              </a:rPr>
              <a:t>能力の向上と低下</a:t>
            </a:r>
            <a:r>
              <a:rPr lang="ja-JP" altLang="en-US" sz="4000" dirty="0" smtClean="0"/>
              <a:t>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　　両方の要素がある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4365104"/>
            <a:ext cx="493204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×</a:t>
            </a:r>
            <a:r>
              <a:rPr lang="ja-JP" altLang="en-US" sz="3200" dirty="0" smtClean="0"/>
              <a:t>漢字が手で書けなくなる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5013176"/>
            <a:ext cx="489654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○</a:t>
            </a:r>
            <a:r>
              <a:rPr lang="ja-JP" altLang="en-US" sz="3200" dirty="0" smtClean="0"/>
              <a:t>漢字が読めるようになる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5733256"/>
            <a:ext cx="806489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などが言われているが、まだ結論はない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5928" y="332656"/>
            <a:ext cx="799288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また強力な能力援助ツールであるゆえに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83568" y="1412776"/>
            <a:ext cx="7956376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漢字は簡略化の歴史をたどっている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2348880"/>
            <a:ext cx="5544616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たとえば以前は、学校で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3140968"/>
            <a:ext cx="85689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漢字を書く際に、</a:t>
            </a:r>
            <a:r>
              <a:rPr lang="ja-JP" altLang="en-US" sz="4000" dirty="0" smtClean="0">
                <a:solidFill>
                  <a:srgbClr val="C00000"/>
                </a:solidFill>
              </a:rPr>
              <a:t>はらい・止め・はね</a:t>
            </a:r>
            <a:r>
              <a:rPr lang="ja-JP" altLang="en-US" sz="4000" dirty="0" smtClean="0"/>
              <a:t>　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などを、かなり厳しく教えていたが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4653136"/>
            <a:ext cx="8496944" cy="132343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最近は、</a:t>
            </a:r>
            <a:r>
              <a:rPr kumimoji="1" lang="ja-JP" altLang="en-US" sz="4000" dirty="0" smtClean="0"/>
              <a:t>字形に対する細かい指導は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　　　　　　　　　　減少しつつある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32656"/>
            <a:ext cx="799288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/>
              <a:t>漢字自体やその運用の簡略化</a:t>
            </a:r>
            <a:endParaRPr kumimoji="1" lang="ja-JP" altLang="en-US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949280"/>
            <a:ext cx="82809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※</a:t>
            </a:r>
            <a:r>
              <a:rPr kumimoji="1" lang="ja-JP" altLang="en-US" sz="3200" dirty="0" smtClean="0"/>
              <a:t>字形＝具体的に出現した個々の文字の形状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60648"/>
            <a:ext cx="8064896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しかし、そのような漢字の簡略化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700808"/>
            <a:ext cx="8496944" cy="1323439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世界の漢字文化圏の歴史の中で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ずっと続いてきているもの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4005064"/>
            <a:ext cx="5616624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そして日本においても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653136"/>
            <a:ext cx="8599756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幕末・明治時代以降、</a:t>
            </a:r>
            <a:r>
              <a:rPr lang="ja-JP" altLang="en-US" sz="2000" dirty="0" smtClean="0"/>
              <a:t>　</a:t>
            </a:r>
            <a:r>
              <a:rPr lang="ja-JP" altLang="en-US" sz="4000" dirty="0" smtClean="0"/>
              <a:t>国家政策として　</a:t>
            </a:r>
            <a:endParaRPr lang="en-US" altLang="ja-JP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589240"/>
            <a:ext cx="820422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</a:t>
            </a:r>
            <a:r>
              <a:rPr lang="ja-JP" altLang="en-US" sz="1050" dirty="0" smtClean="0"/>
              <a:t>　</a:t>
            </a:r>
            <a:r>
              <a:rPr lang="ja-JP" altLang="en-US" sz="4000" dirty="0" smtClean="0"/>
              <a:t>漢字の簡略化・平易化を行ってきた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908720"/>
            <a:ext cx="7632848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さらには、漢字使用減少の流れは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900854"/>
            <a:ext cx="8676456" cy="10772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200" dirty="0" smtClean="0">
                <a:solidFill>
                  <a:srgbClr val="002060"/>
                </a:solidFill>
              </a:rPr>
              <a:t>中国：漢字廃止が国是</a:t>
            </a:r>
            <a:r>
              <a:rPr lang="en-US" altLang="ja-JP" sz="3200" dirty="0" smtClean="0">
                <a:solidFill>
                  <a:srgbClr val="002060"/>
                </a:solidFill>
              </a:rPr>
              <a:t>/</a:t>
            </a:r>
            <a:r>
              <a:rPr lang="ja-JP" altLang="en-US" sz="3200" dirty="0" smtClean="0">
                <a:solidFill>
                  <a:srgbClr val="002060"/>
                </a:solidFill>
              </a:rPr>
              <a:t>漢字の簡略化</a:t>
            </a:r>
            <a:endParaRPr lang="en-US" altLang="ja-JP" sz="3200" dirty="0" smtClean="0">
              <a:solidFill>
                <a:srgbClr val="002060"/>
              </a:solidFill>
            </a:endParaRPr>
          </a:p>
          <a:p>
            <a:r>
              <a:rPr lang="ja-JP" altLang="en-US" sz="3200" b="1" dirty="0" smtClean="0">
                <a:solidFill>
                  <a:srgbClr val="C00000"/>
                </a:solidFill>
              </a:rPr>
              <a:t>　・</a:t>
            </a:r>
            <a:r>
              <a:rPr lang="ja-JP" altLang="en-US" sz="3200" dirty="0" smtClean="0">
                <a:solidFill>
                  <a:srgbClr val="002060"/>
                </a:solidFill>
              </a:rPr>
              <a:t>ベトナム： 漢字廃止　　</a:t>
            </a:r>
            <a:r>
              <a:rPr lang="ja-JP" altLang="en-US" sz="3200" b="1" dirty="0" smtClean="0">
                <a:solidFill>
                  <a:srgbClr val="C00000"/>
                </a:solidFill>
              </a:rPr>
              <a:t>・</a:t>
            </a:r>
            <a:r>
              <a:rPr lang="ja-JP" altLang="en-US" sz="3200" dirty="0" smtClean="0">
                <a:solidFill>
                  <a:srgbClr val="002060"/>
                </a:solidFill>
              </a:rPr>
              <a:t>韓国： 漢字使用減少　　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323528" y="1484784"/>
            <a:ext cx="720080" cy="4608512"/>
            <a:chOff x="323528" y="1484784"/>
            <a:chExt cx="720080" cy="4608512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323528" y="2924944"/>
              <a:ext cx="720080" cy="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323528" y="1484784"/>
              <a:ext cx="720080" cy="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323528" y="1484784"/>
              <a:ext cx="0" cy="4608512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1331640" y="260648"/>
            <a:ext cx="640871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+mn-ea"/>
              </a:rPr>
              <a:t>近現代の日本の漢字政策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3284984"/>
            <a:ext cx="7488832" cy="646331"/>
          </a:xfrm>
          <a:prstGeom prst="rect">
            <a:avLst/>
          </a:prstGeom>
          <a:solidFill>
            <a:srgbClr val="FFC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70C0"/>
                </a:solidFill>
              </a:rPr>
              <a:t>＊</a:t>
            </a:r>
            <a:r>
              <a:rPr kumimoji="1" lang="ja-JP" altLang="en-US" sz="3600" dirty="0" smtClean="0"/>
              <a:t>昭和</a:t>
            </a:r>
            <a:r>
              <a:rPr kumimoji="1" lang="en-US" altLang="ja-JP" sz="3600" dirty="0" smtClean="0"/>
              <a:t>21</a:t>
            </a:r>
            <a:r>
              <a:rPr kumimoji="1" lang="ja-JP" altLang="en-US" sz="3600" dirty="0" smtClean="0"/>
              <a:t>年　当用漢字制定（</a:t>
            </a:r>
            <a:r>
              <a:rPr kumimoji="1" lang="en-US" altLang="ja-JP" sz="3600" dirty="0" smtClean="0"/>
              <a:t>1850</a:t>
            </a:r>
            <a:r>
              <a:rPr kumimoji="1" lang="ja-JP" altLang="en-US" sz="3600" dirty="0" smtClean="0"/>
              <a:t>字）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91683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3200" dirty="0" smtClean="0">
                <a:solidFill>
                  <a:srgbClr val="C00000"/>
                </a:solidFill>
              </a:rPr>
              <a:t>漢字廃止・制限論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268760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明治新政府</a:t>
            </a:r>
            <a:r>
              <a:rPr lang="ja-JP" altLang="en-US" sz="3600" dirty="0" smtClean="0"/>
              <a:t>発足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564904"/>
            <a:ext cx="37444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第２次世界大戦後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1960" y="256490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C00000"/>
                </a:solidFill>
              </a:rPr>
              <a:t>＊再び漢字廃止・制限論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4941168"/>
            <a:ext cx="7488832" cy="646331"/>
          </a:xfrm>
          <a:prstGeom prst="rect">
            <a:avLst/>
          </a:prstGeom>
          <a:solidFill>
            <a:srgbClr val="FFC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0070C0"/>
                </a:solidFill>
              </a:rPr>
              <a:t>＊</a:t>
            </a:r>
            <a:r>
              <a:rPr lang="ja-JP" altLang="en-US" sz="3600" dirty="0" smtClean="0"/>
              <a:t>昭和</a:t>
            </a:r>
            <a:r>
              <a:rPr lang="en-US" altLang="ja-JP" sz="3600" dirty="0" smtClean="0"/>
              <a:t>56</a:t>
            </a:r>
            <a:r>
              <a:rPr kumimoji="1" lang="ja-JP" altLang="en-US" sz="3600" dirty="0" smtClean="0"/>
              <a:t>年　常用漢字制定（</a:t>
            </a:r>
            <a:r>
              <a:rPr kumimoji="1" lang="en-US" altLang="ja-JP" sz="3600" dirty="0" smtClean="0"/>
              <a:t>1945</a:t>
            </a:r>
            <a:r>
              <a:rPr kumimoji="1" lang="ja-JP" altLang="en-US" sz="3600" dirty="0" smtClean="0"/>
              <a:t>字）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○国語改良運動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7624" y="3861048"/>
            <a:ext cx="68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公文書・教科書・新聞等での</a:t>
            </a:r>
            <a:r>
              <a:rPr kumimoji="1" lang="ja-JP" altLang="en-US" sz="3200" u="sng" dirty="0" smtClean="0">
                <a:solidFill>
                  <a:srgbClr val="C00000"/>
                </a:solidFill>
              </a:rPr>
              <a:t>使用制限</a:t>
            </a:r>
            <a:endParaRPr kumimoji="1" lang="ja-JP" altLang="en-US" sz="3200" u="sng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9632" y="551723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分かりやすく通じやすい文章を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書き表すための漢字</a:t>
            </a:r>
            <a:r>
              <a:rPr lang="ja-JP" altLang="en-US" sz="3200" u="sng" dirty="0" smtClean="0">
                <a:solidFill>
                  <a:srgbClr val="008000"/>
                </a:solidFill>
              </a:rPr>
              <a:t>使用の目安</a:t>
            </a:r>
            <a:endParaRPr kumimoji="1" lang="ja-JP" altLang="en-US" sz="3200" u="sng" dirty="0">
              <a:solidFill>
                <a:srgbClr val="008000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043608" y="404664"/>
            <a:ext cx="576064" cy="432048"/>
            <a:chOff x="755576" y="1700808"/>
            <a:chExt cx="864096" cy="648072"/>
          </a:xfrm>
        </p:grpSpPr>
        <p:sp>
          <p:nvSpPr>
            <p:cNvPr id="16" name="正方形/長方形 15"/>
            <p:cNvSpPr/>
            <p:nvPr/>
          </p:nvSpPr>
          <p:spPr>
            <a:xfrm>
              <a:off x="755576" y="1700808"/>
              <a:ext cx="864096" cy="648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043608" y="184482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2771800" y="4365104"/>
            <a:ext cx="3240360" cy="584775"/>
          </a:xfrm>
          <a:prstGeom prst="rect">
            <a:avLst/>
          </a:prstGeom>
          <a:solidFill>
            <a:srgbClr val="99FF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学習の負担軽減</a:t>
            </a:r>
            <a:endParaRPr kumimoji="1" lang="ja-JP" altLang="en-US" sz="3200" u="sng" dirty="0">
              <a:solidFill>
                <a:srgbClr val="C00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2555776" y="4509120"/>
            <a:ext cx="288032" cy="288032"/>
          </a:xfrm>
          <a:prstGeom prst="rightArrow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884368" y="4162097"/>
            <a:ext cx="864096" cy="2075215"/>
          </a:xfrm>
          <a:custGeom>
            <a:avLst/>
            <a:gdLst>
              <a:gd name="connsiteX0" fmla="*/ 0 w 825062"/>
              <a:gd name="connsiteY0" fmla="*/ 0 h 2207172"/>
              <a:gd name="connsiteX1" fmla="*/ 520262 w 825062"/>
              <a:gd name="connsiteY1" fmla="*/ 94593 h 2207172"/>
              <a:gd name="connsiteX2" fmla="*/ 740979 w 825062"/>
              <a:gd name="connsiteY2" fmla="*/ 409903 h 2207172"/>
              <a:gd name="connsiteX3" fmla="*/ 772510 w 825062"/>
              <a:gd name="connsiteY3" fmla="*/ 977462 h 2207172"/>
              <a:gd name="connsiteX4" fmla="*/ 772510 w 825062"/>
              <a:gd name="connsiteY4" fmla="*/ 1844565 h 2207172"/>
              <a:gd name="connsiteX5" fmla="*/ 457200 w 825062"/>
              <a:gd name="connsiteY5" fmla="*/ 2207172 h 2207172"/>
              <a:gd name="connsiteX6" fmla="*/ 457200 w 825062"/>
              <a:gd name="connsiteY6" fmla="*/ 2207172 h 220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062" h="2207172">
                <a:moveTo>
                  <a:pt x="0" y="0"/>
                </a:moveTo>
                <a:cubicBezTo>
                  <a:pt x="198383" y="13138"/>
                  <a:pt x="396766" y="26276"/>
                  <a:pt x="520262" y="94593"/>
                </a:cubicBezTo>
                <a:cubicBezTo>
                  <a:pt x="643759" y="162910"/>
                  <a:pt x="698938" y="262758"/>
                  <a:pt x="740979" y="409903"/>
                </a:cubicBezTo>
                <a:cubicBezTo>
                  <a:pt x="783020" y="557048"/>
                  <a:pt x="767255" y="738352"/>
                  <a:pt x="772510" y="977462"/>
                </a:cubicBezTo>
                <a:cubicBezTo>
                  <a:pt x="777765" y="1216572"/>
                  <a:pt x="825062" y="1639613"/>
                  <a:pt x="772510" y="1844565"/>
                </a:cubicBezTo>
                <a:cubicBezTo>
                  <a:pt x="719958" y="2049517"/>
                  <a:pt x="457200" y="2207172"/>
                  <a:pt x="457200" y="2207172"/>
                </a:cubicBezTo>
                <a:lnTo>
                  <a:pt x="457200" y="2207172"/>
                </a:lnTo>
              </a:path>
            </a:pathLst>
          </a:custGeom>
          <a:ln w="762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  <p:bldP spid="10" grpId="0" animBg="1"/>
      <p:bldP spid="11" grpId="0"/>
      <p:bldP spid="13" grpId="0"/>
      <p:bldP spid="14" grpId="0"/>
      <p:bldP spid="24" grpId="0" animBg="1"/>
      <p:bldP spid="25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332656"/>
            <a:ext cx="8748464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また、</a:t>
            </a:r>
            <a:r>
              <a:rPr lang="ja-JP" altLang="en-US" sz="3600" dirty="0" smtClean="0">
                <a:solidFill>
                  <a:srgbClr val="C00000"/>
                </a:solidFill>
              </a:rPr>
              <a:t>パソコンなどで使われる漢字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活字</a:t>
            </a:r>
            <a:endParaRPr kumimoji="1" lang="en-US" altLang="ja-JP" sz="3600" dirty="0" smtClean="0">
              <a:solidFill>
                <a:srgbClr val="C00000"/>
              </a:solidFill>
            </a:endParaRPr>
          </a:p>
          <a:p>
            <a:r>
              <a:rPr lang="ja-JP" altLang="en-US" sz="3600" dirty="0" smtClean="0">
                <a:solidFill>
                  <a:srgbClr val="C00000"/>
                </a:solidFill>
              </a:rPr>
              <a:t>　　　　　　　　　　　　　　　　　　　　</a:t>
            </a:r>
            <a:r>
              <a:rPr kumimoji="1" lang="ja-JP" altLang="en-US" sz="3600" dirty="0" smtClean="0"/>
              <a:t>については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556792"/>
            <a:ext cx="8604448" cy="646331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昭和</a:t>
            </a:r>
            <a:r>
              <a:rPr lang="en-US" altLang="ja-JP" sz="3600" dirty="0" smtClean="0"/>
              <a:t>53</a:t>
            </a:r>
            <a:r>
              <a:rPr lang="ja-JP" altLang="en-US" sz="3600" dirty="0" smtClean="0"/>
              <a:t>年</a:t>
            </a:r>
            <a:r>
              <a:rPr kumimoji="1" lang="ja-JP" altLang="en-US" sz="3600" dirty="0" smtClean="0"/>
              <a:t>　ＪＩＳ漢字コード（</a:t>
            </a:r>
            <a:r>
              <a:rPr kumimoji="1" lang="en-US" altLang="ja-JP" sz="3600" dirty="0" smtClean="0"/>
              <a:t>6355</a:t>
            </a:r>
            <a:r>
              <a:rPr kumimoji="1" lang="ja-JP" altLang="en-US" sz="3600" dirty="0" smtClean="0"/>
              <a:t>字）制定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212976"/>
            <a:ext cx="4320480" cy="7078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ＪＩＳ漢字コードとは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005064"/>
            <a:ext cx="8280920" cy="646331"/>
          </a:xfrm>
          <a:prstGeom prst="rect">
            <a:avLst/>
          </a:prstGeom>
          <a:solidFill>
            <a:srgbClr val="CCFF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コンピュータで漢字を扱う場合の統一規格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4797152"/>
            <a:ext cx="8568952" cy="1200329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漢字の活字統一により、どのパソコンでも</a:t>
            </a:r>
            <a:endParaRPr lang="en-US" altLang="ja-JP" sz="3600" dirty="0" smtClean="0"/>
          </a:p>
          <a:p>
            <a:r>
              <a:rPr lang="ja-JP" altLang="en-US" sz="3600" dirty="0" smtClean="0"/>
              <a:t>同じ字が表示されるようになり便利になった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2276872"/>
            <a:ext cx="489654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第１水準～第４水準に分類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755576" y="1844824"/>
            <a:ext cx="7632848" cy="417646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76200">
            <a:noFill/>
          </a:ln>
          <a:effectLst>
            <a:glow rad="228600">
              <a:srgbClr val="FFFF00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07704" y="3429000"/>
            <a:ext cx="5400600" cy="1008112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indent="268288">
              <a:defRPr/>
            </a:pPr>
            <a:r>
              <a:rPr lang="ja-JP" altLang="en-US" sz="5400" kern="0" dirty="0" smtClean="0">
                <a:latin typeface="+mj-lt"/>
                <a:ea typeface="+mj-ea"/>
                <a:cs typeface="+mj-cs"/>
              </a:rPr>
              <a:t>漢字ネットワーク</a:t>
            </a:r>
            <a:endParaRPr lang="ja-JP" altLang="en-US" sz="115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60350"/>
            <a:ext cx="12573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横巻き 10">
            <a:extLst>
              <a:ext uri="{FF2B5EF4-FFF2-40B4-BE49-F238E27FC236}"/>
            </a:extLst>
          </p:cNvPr>
          <p:cNvSpPr/>
          <p:nvPr/>
        </p:nvSpPr>
        <p:spPr>
          <a:xfrm>
            <a:off x="2339975" y="188913"/>
            <a:ext cx="4752975" cy="1079500"/>
          </a:xfrm>
          <a:prstGeom prst="horizontalScroll">
            <a:avLst/>
          </a:prstGeom>
          <a:solidFill>
            <a:srgbClr val="FFCCFF"/>
          </a:solidFill>
          <a:ln w="31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kern="0" dirty="0">
                <a:solidFill>
                  <a:schemeClr val="tx2"/>
                </a:solidFill>
              </a:rPr>
              <a:t>　</a:t>
            </a:r>
            <a:r>
              <a:rPr lang="ja-JP" altLang="en-US" sz="4000" kern="0" dirty="0">
                <a:solidFill>
                  <a:schemeClr val="tx1"/>
                </a:solidFill>
              </a:rPr>
              <a:t>今回のキーワード</a:t>
            </a:r>
            <a:endParaRPr lang="ja-JP" altLang="en-US" sz="3600" kern="0" dirty="0">
              <a:solidFill>
                <a:schemeClr val="tx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83568" y="1988840"/>
            <a:ext cx="3744416" cy="719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　</a:t>
            </a:r>
            <a:r>
              <a:rPr lang="ja-JP" altLang="en-US" sz="4000" kern="0" dirty="0" smtClean="0">
                <a:latin typeface="+mj-lt"/>
                <a:ea typeface="+mj-ea"/>
                <a:cs typeface="+mj-cs"/>
              </a:rPr>
              <a:t>やさしい漢字</a:t>
            </a:r>
            <a:endParaRPr lang="ja-JP" altLang="en-US" sz="4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55776" y="5302150"/>
            <a:ext cx="3744416" cy="719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 indent="360363">
              <a:defRPr/>
            </a:pPr>
            <a:r>
              <a:rPr lang="ja-JP" altLang="en-US" sz="4000" kern="0" dirty="0" smtClean="0">
                <a:latin typeface="+mj-lt"/>
                <a:ea typeface="+mj-ea"/>
                <a:cs typeface="+mj-cs"/>
              </a:rPr>
              <a:t>　象徴文字</a:t>
            </a:r>
            <a:endParaRPr lang="ja-JP" altLang="en-US" sz="4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16016" y="1988840"/>
            <a:ext cx="4032448" cy="719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4000" kern="0" dirty="0" smtClean="0">
                <a:latin typeface="+mj-lt"/>
                <a:ea typeface="+mj-ea"/>
                <a:cs typeface="+mj-cs"/>
              </a:rPr>
              <a:t>骨格としての音訓</a:t>
            </a:r>
            <a:endParaRPr lang="ja-JP" altLang="en-US" sz="4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71600" y="1988840"/>
            <a:ext cx="7272808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旧字体を廃止し新字体に統一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3501008"/>
            <a:ext cx="266429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國</a:t>
            </a:r>
            <a:r>
              <a:rPr lang="ja-JP" altLang="en-US" sz="4400" dirty="0" smtClean="0"/>
              <a:t>　⇒　</a:t>
            </a:r>
            <a:r>
              <a:rPr lang="ja-JP" altLang="en-US" sz="4400" dirty="0" smtClean="0">
                <a:solidFill>
                  <a:srgbClr val="C00000"/>
                </a:solidFill>
              </a:rPr>
              <a:t>国</a:t>
            </a:r>
            <a:endParaRPr kumimoji="1" lang="ja-JP" altLang="en-US" sz="44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3501008"/>
            <a:ext cx="266429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廣</a:t>
            </a:r>
            <a:r>
              <a:rPr lang="ja-JP" altLang="en-US" sz="4400" dirty="0" smtClean="0"/>
              <a:t>　⇒　</a:t>
            </a:r>
            <a:r>
              <a:rPr lang="ja-JP" altLang="en-US" sz="4400" dirty="0" smtClean="0">
                <a:solidFill>
                  <a:srgbClr val="C00000"/>
                </a:solidFill>
              </a:rPr>
              <a:t>広</a:t>
            </a:r>
            <a:endParaRPr kumimoji="1" lang="ja-JP" altLang="en-US" sz="44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332656"/>
            <a:ext cx="5256584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漢字の字体の簡略化</a:t>
            </a:r>
            <a:endParaRPr kumimoji="1" lang="ja-JP" altLang="en-US" sz="5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1268760"/>
            <a:ext cx="7488832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3600" dirty="0" smtClean="0"/>
              <a:t>昭和</a:t>
            </a:r>
            <a:r>
              <a:rPr kumimoji="1" lang="en-US" altLang="ja-JP" sz="3600" dirty="0" smtClean="0"/>
              <a:t>21</a:t>
            </a:r>
            <a:r>
              <a:rPr kumimoji="1" lang="ja-JP" altLang="en-US" sz="3600" dirty="0" smtClean="0"/>
              <a:t>年の当用漢字制定と同時に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365104"/>
            <a:ext cx="6912768" cy="707886"/>
          </a:xfrm>
          <a:prstGeom prst="rect">
            <a:avLst/>
          </a:prstGeom>
          <a:solidFill>
            <a:srgbClr val="FFCC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覚えやすく、書きやすい字体へ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5157192"/>
            <a:ext cx="7704856" cy="1323439"/>
          </a:xfrm>
          <a:prstGeom prst="rect">
            <a:avLst/>
          </a:prstGeom>
          <a:solidFill>
            <a:srgbClr val="CCFFCC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　漢字の社会全体への普及と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　　　　</a:t>
            </a:r>
            <a:r>
              <a:rPr kumimoji="1" lang="ja-JP" altLang="en-US" sz="4000" dirty="0" smtClean="0"/>
              <a:t>運用の効率化を計る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3768" y="2852936"/>
            <a:ext cx="4392488" cy="584775"/>
          </a:xfrm>
          <a:prstGeom prst="rect">
            <a:avLst/>
          </a:prstGeom>
          <a:solidFill>
            <a:srgbClr val="CC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※</a:t>
            </a:r>
            <a:r>
              <a:rPr kumimoji="1" lang="ja-JP" altLang="en-US" sz="3200" dirty="0" smtClean="0"/>
              <a:t>字体＝文字の骨組み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72728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また、漢字の</a:t>
            </a:r>
            <a:r>
              <a:rPr lang="ja-JP" altLang="en-US" sz="3600" dirty="0" smtClean="0">
                <a:solidFill>
                  <a:srgbClr val="C00000"/>
                </a:solidFill>
              </a:rPr>
              <a:t>字形</a:t>
            </a:r>
            <a:r>
              <a:rPr lang="ja-JP" altLang="en-US" sz="3600" dirty="0" smtClean="0"/>
              <a:t>については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08720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２０１６</a:t>
            </a:r>
            <a:r>
              <a:rPr kumimoji="1" lang="ja-JP" altLang="en-US" sz="3600" dirty="0" smtClean="0"/>
              <a:t>年に文化庁国語審議会より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628800"/>
            <a:ext cx="7632848" cy="646331"/>
          </a:xfrm>
          <a:prstGeom prst="rect">
            <a:avLst/>
          </a:prstGeom>
          <a:solidFill>
            <a:srgbClr val="CCFF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「常用漢字の字体・字形に関する指針」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2996952"/>
            <a:ext cx="7416824" cy="1200329"/>
          </a:xfrm>
          <a:prstGeom prst="rect">
            <a:avLst/>
          </a:prstGeom>
          <a:solidFill>
            <a:srgbClr val="FFCCFF">
              <a:alpha val="43137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手書き文字と印刷文字の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字形について説明するもの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4365104"/>
            <a:ext cx="842493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活字による漢字運用の増大に伴い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　活字と手書き文字との関係に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</a:t>
            </a:r>
            <a:r>
              <a:rPr kumimoji="1" lang="ja-JP" altLang="en-US" sz="3600" dirty="0" smtClean="0"/>
              <a:t>さまざまな疑問や見解の相違が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　　　　　</a:t>
            </a:r>
            <a:r>
              <a:rPr kumimoji="1" lang="ja-JP" altLang="en-US" sz="3600" dirty="0" smtClean="0"/>
              <a:t>生じててきているため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2276872"/>
            <a:ext cx="2411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が出された</a:t>
            </a:r>
            <a:endParaRPr kumimoji="1" lang="ja-JP" altLang="en-US" sz="36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2555776" y="1484784"/>
            <a:ext cx="37444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39552" y="2348880"/>
            <a:ext cx="25557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これは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1520" y="908720"/>
            <a:ext cx="8676456" cy="1200329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C00000"/>
                </a:solidFill>
              </a:rPr>
              <a:t>？</a:t>
            </a:r>
            <a:r>
              <a:rPr kumimoji="1" lang="ja-JP" altLang="en-US" sz="3600" dirty="0" smtClean="0"/>
              <a:t>活字のように手書き文字も書かなければ　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</a:t>
            </a:r>
            <a:r>
              <a:rPr kumimoji="1" lang="ja-JP" altLang="en-US" sz="3600" dirty="0" smtClean="0"/>
              <a:t>いけないのか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60648"/>
            <a:ext cx="41044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例えば・・</a:t>
            </a:r>
            <a:endParaRPr kumimoji="1" lang="ja-JP" altLang="en-US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2276872"/>
            <a:ext cx="8676456" cy="1200329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？</a:t>
            </a:r>
            <a:r>
              <a:rPr lang="ja-JP" altLang="en-US" sz="3600" dirty="0" smtClean="0"/>
              <a:t>活字のように「</a:t>
            </a:r>
            <a:r>
              <a:rPr kumimoji="1" lang="ja-JP" altLang="en-US" sz="3600" dirty="0" smtClean="0"/>
              <a:t>はね」や「はらい」がない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</a:t>
            </a:r>
            <a:r>
              <a:rPr kumimoji="1" lang="ja-JP" altLang="en-US" sz="3600" dirty="0" smtClean="0"/>
              <a:t>字を、テストで</a:t>
            </a:r>
            <a:r>
              <a:rPr lang="ja-JP" altLang="en-US" sz="3600" dirty="0" smtClean="0"/>
              <a:t>正答にしてよいのか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3429000"/>
            <a:ext cx="7056784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これらの問題に対して指針では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4077072"/>
            <a:ext cx="8568952" cy="1754326"/>
          </a:xfrm>
          <a:prstGeom prst="rect">
            <a:avLst/>
          </a:prstGeom>
          <a:solidFill>
            <a:srgbClr val="CCFFCC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活字と手書き、どちらか一方を正しいとみなしたり、漢字の字形の細かい違いで</a:t>
            </a:r>
            <a:endParaRPr lang="en-US" altLang="ja-JP" sz="3600" dirty="0" smtClean="0"/>
          </a:p>
          <a:p>
            <a:r>
              <a:rPr lang="ja-JP" altLang="en-US" sz="3600" dirty="0" smtClean="0"/>
              <a:t>正誤を決めないように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0032" y="5202621"/>
            <a:ext cx="3960440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との考えを示している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3728" y="5877272"/>
            <a:ext cx="5040560" cy="646331"/>
          </a:xfrm>
          <a:prstGeom prst="rect">
            <a:avLst/>
          </a:prstGeom>
          <a:solidFill>
            <a:srgbClr val="FFCCFF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漢字は本来、多様なもの</a:t>
            </a:r>
            <a:endParaRPr kumimoji="1" lang="ja-JP" altLang="en-US" sz="3600" dirty="0"/>
          </a:p>
        </p:txBody>
      </p:sp>
      <p:sp>
        <p:nvSpPr>
          <p:cNvPr id="17" name="曲折矢印 16"/>
          <p:cNvSpPr/>
          <p:nvPr/>
        </p:nvSpPr>
        <p:spPr>
          <a:xfrm rot="10800000" flipH="1">
            <a:off x="1403648" y="5805264"/>
            <a:ext cx="720080" cy="504056"/>
          </a:xfrm>
          <a:prstGeom prst="bentArrow">
            <a:avLst/>
          </a:prstGeom>
          <a:solidFill>
            <a:srgbClr val="008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5652120" y="1556792"/>
            <a:ext cx="3024336" cy="607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95536" y="260648"/>
            <a:ext cx="5976664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また、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手書き文字</a:t>
            </a:r>
            <a:r>
              <a:rPr kumimoji="1" lang="ja-JP" altLang="en-US" sz="3600" dirty="0" smtClean="0"/>
              <a:t>については</a:t>
            </a:r>
            <a:r>
              <a:rPr lang="ja-JP" altLang="en-US" sz="3600" dirty="0" smtClean="0"/>
              <a:t>　　　　　　　　　　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980728"/>
            <a:ext cx="7848872" cy="646331"/>
          </a:xfrm>
          <a:prstGeom prst="rect">
            <a:avLst/>
          </a:prstGeom>
          <a:solidFill>
            <a:srgbClr val="CC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「漢字を手書きすることの重要性」として　　　　　　　　　　　　　　　　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1772816"/>
            <a:ext cx="7488832" cy="1200329"/>
          </a:xfrm>
          <a:prstGeom prst="rect">
            <a:avLst/>
          </a:prstGeom>
          <a:solidFill>
            <a:srgbClr val="FFFF66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手書き文字の読み書きが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漢字の習得力を高める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3728" y="3068960"/>
            <a:ext cx="6696744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ことを、つぎの２点から述べている　　　　　　　　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1720" y="4221088"/>
            <a:ext cx="583264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66CC"/>
                </a:solidFill>
              </a:rPr>
              <a:t>●</a:t>
            </a:r>
            <a:r>
              <a:rPr lang="ja-JP" altLang="en-US" sz="4000" dirty="0" smtClean="0"/>
              <a:t>漢字の字体認識能力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1720" y="5157192"/>
            <a:ext cx="504056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66CC"/>
                </a:solidFill>
              </a:rPr>
              <a:t>●</a:t>
            </a:r>
            <a:r>
              <a:rPr lang="ja-JP" altLang="en-US" sz="4000" dirty="0" smtClean="0"/>
              <a:t>手書きの運動感覚</a:t>
            </a:r>
            <a:endParaRPr kumimoji="1" lang="ja-JP" altLang="en-US" sz="4000" dirty="0"/>
          </a:p>
        </p:txBody>
      </p:sp>
      <p:sp>
        <p:nvSpPr>
          <p:cNvPr id="8" name="正方形/長方形 7"/>
          <p:cNvSpPr/>
          <p:nvPr/>
        </p:nvSpPr>
        <p:spPr>
          <a:xfrm>
            <a:off x="1691680" y="4077072"/>
            <a:ext cx="6120680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下矢印 10"/>
          <p:cNvSpPr/>
          <p:nvPr/>
        </p:nvSpPr>
        <p:spPr>
          <a:xfrm>
            <a:off x="4283968" y="2780928"/>
            <a:ext cx="720080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283968" y="3645024"/>
            <a:ext cx="864096" cy="28803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260648"/>
            <a:ext cx="597666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66CC"/>
                </a:solidFill>
              </a:rPr>
              <a:t>●</a:t>
            </a:r>
            <a:r>
              <a:rPr lang="ja-JP" altLang="en-US" sz="4000" dirty="0" smtClean="0"/>
              <a:t>漢字の字体認識能力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052736"/>
            <a:ext cx="8710113" cy="1754326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ひとつの漢字を覚えるために</a:t>
            </a:r>
            <a:endParaRPr lang="en-US" altLang="ja-JP" sz="3600" dirty="0" smtClean="0"/>
          </a:p>
          <a:p>
            <a:r>
              <a:rPr lang="ja-JP" altLang="en-US" sz="3600" dirty="0" smtClean="0"/>
              <a:t>　その字を何度も手書きすると</a:t>
            </a:r>
            <a:endParaRPr lang="en-US" altLang="ja-JP" sz="3600" dirty="0" smtClean="0"/>
          </a:p>
          <a:p>
            <a:r>
              <a:rPr lang="ja-JP" altLang="en-US" sz="2800" dirty="0" smtClean="0"/>
              <a:t>　　</a:t>
            </a:r>
            <a:r>
              <a:rPr lang="ja-JP" altLang="en-US" sz="1400" dirty="0" smtClean="0"/>
              <a:t>　</a:t>
            </a:r>
            <a:r>
              <a:rPr lang="ja-JP" altLang="en-US" sz="3600" dirty="0" smtClean="0"/>
              <a:t>書くたびに違った形の字になる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3068960"/>
            <a:ext cx="45365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形の差を繰り返し経験</a:t>
            </a:r>
            <a:endParaRPr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653136"/>
            <a:ext cx="6336704" cy="6463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対して活字は、すべて同一の形</a:t>
            </a:r>
            <a:endParaRPr lang="en-US" altLang="ja-JP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248" y="4653136"/>
            <a:ext cx="216024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err="1" smtClean="0"/>
              <a:t>海海海海</a:t>
            </a:r>
            <a:endParaRPr lang="en-US" altLang="ja-JP" sz="3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5445224"/>
            <a:ext cx="792088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活字ばかりに触れていると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手書き文字が読めなくなる可能性</a:t>
            </a:r>
            <a:endParaRPr lang="en-US" altLang="ja-JP" sz="3200" dirty="0" smtClean="0"/>
          </a:p>
        </p:txBody>
      </p:sp>
      <p:sp>
        <p:nvSpPr>
          <p:cNvPr id="15" name="二方向矢印 14"/>
          <p:cNvSpPr/>
          <p:nvPr/>
        </p:nvSpPr>
        <p:spPr>
          <a:xfrm rot="10800000">
            <a:off x="467544" y="4149080"/>
            <a:ext cx="648072" cy="576064"/>
          </a:xfrm>
          <a:prstGeom prst="leftUpArrow">
            <a:avLst>
              <a:gd name="adj1" fmla="val 8580"/>
              <a:gd name="adj2" fmla="val 25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87624" y="3933056"/>
            <a:ext cx="7552456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その字の本質（骨組み）が認識される</a:t>
            </a:r>
            <a:endParaRPr lang="en-US" altLang="ja-JP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6948264" y="19888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5000"/>
          </a:blip>
          <a:srcRect/>
          <a:stretch>
            <a:fillRect/>
          </a:stretch>
        </p:blipFill>
        <p:spPr bwMode="auto">
          <a:xfrm>
            <a:off x="6948264" y="112474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>
            <a:off x="7956376" y="1988841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contrast="5000"/>
          </a:blip>
          <a:srcRect/>
          <a:stretch>
            <a:fillRect/>
          </a:stretch>
        </p:blipFill>
        <p:spPr bwMode="auto">
          <a:xfrm>
            <a:off x="7956376" y="1124744"/>
            <a:ext cx="936104" cy="81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5" grpId="0" animBg="1"/>
      <p:bldP spid="7" grpId="0" animBg="1"/>
      <p:bldP spid="8" grpId="0" animBg="1"/>
      <p:bldP spid="9" grpId="0" animBg="1"/>
      <p:bldP spid="10" grpId="0" animBg="1"/>
      <p:bldP spid="15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51520" y="188640"/>
            <a:ext cx="88924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ではなぜ、私たちは、形の千差万別な</a:t>
            </a:r>
            <a:endParaRPr lang="en-US" altLang="ja-JP" sz="3600" dirty="0" smtClean="0"/>
          </a:p>
          <a:p>
            <a:r>
              <a:rPr lang="ja-JP" altLang="en-US" sz="3600" dirty="0" smtClean="0"/>
              <a:t>　　手書き漢字を同じ字として共有できるのか</a:t>
            </a:r>
            <a:endParaRPr lang="en-US" altLang="ja-JP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556792"/>
            <a:ext cx="8424936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私たちは漢字を、ひとつのまとまりとして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直感的・無意識に、捉えているため</a:t>
            </a:r>
            <a:endParaRPr lang="en-US" altLang="ja-JP" sz="3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67736" y="4581128"/>
            <a:ext cx="237626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していると</a:t>
            </a:r>
            <a:endParaRPr lang="en-US" altLang="ja-JP" sz="3600" u="sng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5229200"/>
            <a:ext cx="554461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その字が、その字のように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見えなくなってくる</a:t>
            </a:r>
            <a:endParaRPr lang="en-US" altLang="ja-JP" sz="36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4168" y="5301208"/>
            <a:ext cx="273630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>
                <a:lumMod val="95000"/>
              </a:schemeClr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ゲシュタルト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崩壊現象</a:t>
            </a:r>
            <a:endParaRPr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593" y="3429000"/>
            <a:ext cx="904940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意識的に見つめ続けたり、緊張していたり</a:t>
            </a:r>
            <a:endParaRPr lang="en-US" altLang="ja-JP" sz="3600" dirty="0" smtClean="0"/>
          </a:p>
          <a:p>
            <a:r>
              <a:rPr lang="ja-JP" altLang="en-US" sz="3600" dirty="0" smtClean="0"/>
              <a:t>　</a:t>
            </a:r>
            <a:r>
              <a:rPr lang="ja-JP" altLang="en-US" sz="1600" dirty="0" smtClean="0"/>
              <a:t>　</a:t>
            </a:r>
            <a:r>
              <a:rPr lang="ja-JP" altLang="en-US" sz="3600" dirty="0" smtClean="0"/>
              <a:t>また字が大きすぎたり、偏や旁がば</a:t>
            </a:r>
            <a:r>
              <a:rPr lang="ja-JP" altLang="en-US" sz="3600" dirty="0" err="1" smtClean="0"/>
              <a:t>らけ</a:t>
            </a:r>
            <a:r>
              <a:rPr lang="ja-JP" altLang="en-US" sz="3600" dirty="0" smtClean="0"/>
              <a:t>たり</a:t>
            </a:r>
            <a:endParaRPr lang="en-US" altLang="ja-JP" sz="3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6993" y="2933329"/>
            <a:ext cx="411736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だから、ある文字を　</a:t>
            </a:r>
            <a:endParaRPr lang="en-US" altLang="ja-JP" sz="3600" u="sng" dirty="0" smtClean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483310" y="3996118"/>
            <a:ext cx="47525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547664" y="4581128"/>
            <a:ext cx="33123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580112" y="4005064"/>
            <a:ext cx="2880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148064" y="4581128"/>
            <a:ext cx="38164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矢印 13"/>
          <p:cNvSpPr/>
          <p:nvPr/>
        </p:nvSpPr>
        <p:spPr>
          <a:xfrm>
            <a:off x="5724128" y="5661248"/>
            <a:ext cx="360040" cy="504056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164288" y="55892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夏目漱石「門」より</a:t>
            </a:r>
            <a:endParaRPr kumimoji="1" lang="ja-JP" altLang="en-US" b="1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33478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1314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4464496" cy="7078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ゲシュタルトとは、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260648"/>
            <a:ext cx="3384376" cy="707886"/>
          </a:xfrm>
          <a:prstGeom prst="rect">
            <a:avLst/>
          </a:prstGeom>
          <a:solidFill>
            <a:srgbClr val="FF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まとまりの認識</a:t>
            </a:r>
            <a:endParaRPr kumimoji="1" lang="ja-JP" altLang="en-US" sz="4000" dirty="0"/>
          </a:p>
        </p:txBody>
      </p:sp>
      <p:grpSp>
        <p:nvGrpSpPr>
          <p:cNvPr id="9" name="グループ化 21"/>
          <p:cNvGrpSpPr>
            <a:grpSpLocks/>
          </p:cNvGrpSpPr>
          <p:nvPr/>
        </p:nvGrpSpPr>
        <p:grpSpPr bwMode="auto">
          <a:xfrm>
            <a:off x="3707904" y="1196752"/>
            <a:ext cx="1440160" cy="1080120"/>
            <a:chOff x="3000375" y="1928813"/>
            <a:chExt cx="2928938" cy="2643187"/>
          </a:xfrm>
        </p:grpSpPr>
        <p:grpSp>
          <p:nvGrpSpPr>
            <p:cNvPr id="10" name="グループ化 19"/>
            <p:cNvGrpSpPr>
              <a:grpSpLocks/>
            </p:cNvGrpSpPr>
            <p:nvPr/>
          </p:nvGrpSpPr>
          <p:grpSpPr bwMode="auto">
            <a:xfrm>
              <a:off x="3000375" y="1928813"/>
              <a:ext cx="2928938" cy="2643187"/>
              <a:chOff x="3000375" y="1928813"/>
              <a:chExt cx="2928938" cy="2643187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3000375" y="1928813"/>
                <a:ext cx="2928938" cy="264318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3357563" y="2071688"/>
                <a:ext cx="2214562" cy="5715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3357563" y="2571750"/>
                <a:ext cx="1011237" cy="1651000"/>
              </a:xfrm>
              <a:custGeom>
                <a:avLst/>
                <a:gdLst>
                  <a:gd name="connsiteX0" fmla="*/ 469900 w 1011767"/>
                  <a:gd name="connsiteY0" fmla="*/ 0 h 1651000"/>
                  <a:gd name="connsiteX1" fmla="*/ 660400 w 1011767"/>
                  <a:gd name="connsiteY1" fmla="*/ 317500 h 1651000"/>
                  <a:gd name="connsiteX2" fmla="*/ 685800 w 1011767"/>
                  <a:gd name="connsiteY2" fmla="*/ 711200 h 1651000"/>
                  <a:gd name="connsiteX3" fmla="*/ 1003300 w 1011767"/>
                  <a:gd name="connsiteY3" fmla="*/ 863600 h 1651000"/>
                  <a:gd name="connsiteX4" fmla="*/ 736600 w 1011767"/>
                  <a:gd name="connsiteY4" fmla="*/ 1028700 h 1651000"/>
                  <a:gd name="connsiteX5" fmla="*/ 723900 w 1011767"/>
                  <a:gd name="connsiteY5" fmla="*/ 1295400 h 1651000"/>
                  <a:gd name="connsiteX6" fmla="*/ 660400 w 1011767"/>
                  <a:gd name="connsiteY6" fmla="*/ 1422400 h 1651000"/>
                  <a:gd name="connsiteX7" fmla="*/ 0 w 1011767"/>
                  <a:gd name="connsiteY7" fmla="*/ 1651000 h 1651000"/>
                  <a:gd name="connsiteX8" fmla="*/ 0 w 1011767"/>
                  <a:gd name="connsiteY8" fmla="*/ 1651000 h 1651000"/>
                  <a:gd name="connsiteX9" fmla="*/ 0 w 1011767"/>
                  <a:gd name="connsiteY9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1767" h="1651000">
                    <a:moveTo>
                      <a:pt x="469900" y="0"/>
                    </a:moveTo>
                    <a:cubicBezTo>
                      <a:pt x="547158" y="99483"/>
                      <a:pt x="624417" y="198967"/>
                      <a:pt x="660400" y="317500"/>
                    </a:cubicBezTo>
                    <a:cubicBezTo>
                      <a:pt x="696383" y="436033"/>
                      <a:pt x="628650" y="620183"/>
                      <a:pt x="685800" y="711200"/>
                    </a:cubicBezTo>
                    <a:cubicBezTo>
                      <a:pt x="742950" y="802217"/>
                      <a:pt x="994833" y="810683"/>
                      <a:pt x="1003300" y="863600"/>
                    </a:cubicBezTo>
                    <a:cubicBezTo>
                      <a:pt x="1011767" y="916517"/>
                      <a:pt x="783167" y="956733"/>
                      <a:pt x="736600" y="1028700"/>
                    </a:cubicBezTo>
                    <a:cubicBezTo>
                      <a:pt x="690033" y="1100667"/>
                      <a:pt x="736600" y="1229783"/>
                      <a:pt x="723900" y="1295400"/>
                    </a:cubicBezTo>
                    <a:cubicBezTo>
                      <a:pt x="711200" y="1361017"/>
                      <a:pt x="781050" y="1363133"/>
                      <a:pt x="660400" y="1422400"/>
                    </a:cubicBezTo>
                    <a:cubicBezTo>
                      <a:pt x="539750" y="1481667"/>
                      <a:pt x="0" y="1651000"/>
                      <a:pt x="0" y="1651000"/>
                    </a:cubicBezTo>
                    <a:lnTo>
                      <a:pt x="0" y="1651000"/>
                    </a:lnTo>
                    <a:lnTo>
                      <a:pt x="0" y="1651000"/>
                    </a:lnTo>
                  </a:path>
                </a:pathLst>
              </a:custGeom>
              <a:ln w="1047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flipH="1">
                <a:off x="4643438" y="2571750"/>
                <a:ext cx="908050" cy="1651000"/>
              </a:xfrm>
              <a:custGeom>
                <a:avLst/>
                <a:gdLst>
                  <a:gd name="connsiteX0" fmla="*/ 469900 w 1011767"/>
                  <a:gd name="connsiteY0" fmla="*/ 0 h 1651000"/>
                  <a:gd name="connsiteX1" fmla="*/ 660400 w 1011767"/>
                  <a:gd name="connsiteY1" fmla="*/ 317500 h 1651000"/>
                  <a:gd name="connsiteX2" fmla="*/ 685800 w 1011767"/>
                  <a:gd name="connsiteY2" fmla="*/ 711200 h 1651000"/>
                  <a:gd name="connsiteX3" fmla="*/ 1003300 w 1011767"/>
                  <a:gd name="connsiteY3" fmla="*/ 863600 h 1651000"/>
                  <a:gd name="connsiteX4" fmla="*/ 736600 w 1011767"/>
                  <a:gd name="connsiteY4" fmla="*/ 1028700 h 1651000"/>
                  <a:gd name="connsiteX5" fmla="*/ 723900 w 1011767"/>
                  <a:gd name="connsiteY5" fmla="*/ 1295400 h 1651000"/>
                  <a:gd name="connsiteX6" fmla="*/ 660400 w 1011767"/>
                  <a:gd name="connsiteY6" fmla="*/ 1422400 h 1651000"/>
                  <a:gd name="connsiteX7" fmla="*/ 0 w 1011767"/>
                  <a:gd name="connsiteY7" fmla="*/ 1651000 h 1651000"/>
                  <a:gd name="connsiteX8" fmla="*/ 0 w 1011767"/>
                  <a:gd name="connsiteY8" fmla="*/ 1651000 h 1651000"/>
                  <a:gd name="connsiteX9" fmla="*/ 0 w 1011767"/>
                  <a:gd name="connsiteY9" fmla="*/ 165100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1767" h="1651000">
                    <a:moveTo>
                      <a:pt x="469900" y="0"/>
                    </a:moveTo>
                    <a:cubicBezTo>
                      <a:pt x="547158" y="99483"/>
                      <a:pt x="624417" y="198967"/>
                      <a:pt x="660400" y="317500"/>
                    </a:cubicBezTo>
                    <a:cubicBezTo>
                      <a:pt x="696383" y="436033"/>
                      <a:pt x="628650" y="620183"/>
                      <a:pt x="685800" y="711200"/>
                    </a:cubicBezTo>
                    <a:cubicBezTo>
                      <a:pt x="742950" y="802217"/>
                      <a:pt x="994833" y="810683"/>
                      <a:pt x="1003300" y="863600"/>
                    </a:cubicBezTo>
                    <a:cubicBezTo>
                      <a:pt x="1011767" y="916517"/>
                      <a:pt x="783167" y="956733"/>
                      <a:pt x="736600" y="1028700"/>
                    </a:cubicBezTo>
                    <a:cubicBezTo>
                      <a:pt x="690033" y="1100667"/>
                      <a:pt x="736600" y="1229783"/>
                      <a:pt x="723900" y="1295400"/>
                    </a:cubicBezTo>
                    <a:cubicBezTo>
                      <a:pt x="711200" y="1361017"/>
                      <a:pt x="781050" y="1363133"/>
                      <a:pt x="660400" y="1422400"/>
                    </a:cubicBezTo>
                    <a:cubicBezTo>
                      <a:pt x="539750" y="1481667"/>
                      <a:pt x="0" y="1651000"/>
                      <a:pt x="0" y="1651000"/>
                    </a:cubicBezTo>
                    <a:lnTo>
                      <a:pt x="0" y="1651000"/>
                    </a:lnTo>
                    <a:lnTo>
                      <a:pt x="0" y="1651000"/>
                    </a:lnTo>
                  </a:path>
                </a:pathLst>
              </a:custGeom>
              <a:ln w="1047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3357563" y="4143375"/>
                <a:ext cx="2214562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1" name="フリーフォーム 10"/>
            <p:cNvSpPr/>
            <p:nvPr/>
          </p:nvSpPr>
          <p:spPr>
            <a:xfrm>
              <a:off x="3695700" y="2414588"/>
              <a:ext cx="1566863" cy="1819275"/>
            </a:xfrm>
            <a:custGeom>
              <a:avLst/>
              <a:gdLst>
                <a:gd name="connsiteX0" fmla="*/ 169389 w 1567280"/>
                <a:gd name="connsiteY0" fmla="*/ 55713 h 1819199"/>
                <a:gd name="connsiteX1" fmla="*/ 180274 w 1567280"/>
                <a:gd name="connsiteY1" fmla="*/ 99256 h 1819199"/>
                <a:gd name="connsiteX2" fmla="*/ 202046 w 1567280"/>
                <a:gd name="connsiteY2" fmla="*/ 121027 h 1819199"/>
                <a:gd name="connsiteX3" fmla="*/ 245589 w 1567280"/>
                <a:gd name="connsiteY3" fmla="*/ 218999 h 1819199"/>
                <a:gd name="connsiteX4" fmla="*/ 267360 w 1567280"/>
                <a:gd name="connsiteY4" fmla="*/ 284313 h 1819199"/>
                <a:gd name="connsiteX5" fmla="*/ 310903 w 1567280"/>
                <a:gd name="connsiteY5" fmla="*/ 327856 h 1819199"/>
                <a:gd name="connsiteX6" fmla="*/ 332674 w 1567280"/>
                <a:gd name="connsiteY6" fmla="*/ 512913 h 1819199"/>
                <a:gd name="connsiteX7" fmla="*/ 354446 w 1567280"/>
                <a:gd name="connsiteY7" fmla="*/ 578227 h 1819199"/>
                <a:gd name="connsiteX8" fmla="*/ 354446 w 1567280"/>
                <a:gd name="connsiteY8" fmla="*/ 763285 h 1819199"/>
                <a:gd name="connsiteX9" fmla="*/ 365331 w 1567280"/>
                <a:gd name="connsiteY9" fmla="*/ 795942 h 1819199"/>
                <a:gd name="connsiteX10" fmla="*/ 397989 w 1567280"/>
                <a:gd name="connsiteY10" fmla="*/ 806827 h 1819199"/>
                <a:gd name="connsiteX11" fmla="*/ 430646 w 1567280"/>
                <a:gd name="connsiteY11" fmla="*/ 872142 h 1819199"/>
                <a:gd name="connsiteX12" fmla="*/ 615703 w 1567280"/>
                <a:gd name="connsiteY12" fmla="*/ 948342 h 1819199"/>
                <a:gd name="connsiteX13" fmla="*/ 670131 w 1567280"/>
                <a:gd name="connsiteY13" fmla="*/ 980999 h 1819199"/>
                <a:gd name="connsiteX14" fmla="*/ 637474 w 1567280"/>
                <a:gd name="connsiteY14" fmla="*/ 1078970 h 1819199"/>
                <a:gd name="connsiteX15" fmla="*/ 604817 w 1567280"/>
                <a:gd name="connsiteY15" fmla="*/ 1089856 h 1819199"/>
                <a:gd name="connsiteX16" fmla="*/ 528617 w 1567280"/>
                <a:gd name="connsiteY16" fmla="*/ 1111627 h 1819199"/>
                <a:gd name="connsiteX17" fmla="*/ 506846 w 1567280"/>
                <a:gd name="connsiteY17" fmla="*/ 1133399 h 1819199"/>
                <a:gd name="connsiteX18" fmla="*/ 474189 w 1567280"/>
                <a:gd name="connsiteY18" fmla="*/ 1144285 h 1819199"/>
                <a:gd name="connsiteX19" fmla="*/ 463303 w 1567280"/>
                <a:gd name="connsiteY19" fmla="*/ 1209599 h 1819199"/>
                <a:gd name="connsiteX20" fmla="*/ 419760 w 1567280"/>
                <a:gd name="connsiteY20" fmla="*/ 1253142 h 1819199"/>
                <a:gd name="connsiteX21" fmla="*/ 387103 w 1567280"/>
                <a:gd name="connsiteY21" fmla="*/ 1318456 h 1819199"/>
                <a:gd name="connsiteX22" fmla="*/ 419760 w 1567280"/>
                <a:gd name="connsiteY22" fmla="*/ 1372885 h 1819199"/>
                <a:gd name="connsiteX23" fmla="*/ 430646 w 1567280"/>
                <a:gd name="connsiteY23" fmla="*/ 1405542 h 1819199"/>
                <a:gd name="connsiteX24" fmla="*/ 419760 w 1567280"/>
                <a:gd name="connsiteY24" fmla="*/ 1449085 h 1819199"/>
                <a:gd name="connsiteX25" fmla="*/ 387103 w 1567280"/>
                <a:gd name="connsiteY25" fmla="*/ 1470856 h 1819199"/>
                <a:gd name="connsiteX26" fmla="*/ 365331 w 1567280"/>
                <a:gd name="connsiteY26" fmla="*/ 1492627 h 1819199"/>
                <a:gd name="connsiteX27" fmla="*/ 332674 w 1567280"/>
                <a:gd name="connsiteY27" fmla="*/ 1547056 h 1819199"/>
                <a:gd name="connsiteX28" fmla="*/ 300017 w 1567280"/>
                <a:gd name="connsiteY28" fmla="*/ 1557942 h 1819199"/>
                <a:gd name="connsiteX29" fmla="*/ 267360 w 1567280"/>
                <a:gd name="connsiteY29" fmla="*/ 1579713 h 1819199"/>
                <a:gd name="connsiteX30" fmla="*/ 245589 w 1567280"/>
                <a:gd name="connsiteY30" fmla="*/ 1601485 h 1819199"/>
                <a:gd name="connsiteX31" fmla="*/ 212931 w 1567280"/>
                <a:gd name="connsiteY31" fmla="*/ 1612370 h 1819199"/>
                <a:gd name="connsiteX32" fmla="*/ 158503 w 1567280"/>
                <a:gd name="connsiteY32" fmla="*/ 1655913 h 1819199"/>
                <a:gd name="connsiteX33" fmla="*/ 125846 w 1567280"/>
                <a:gd name="connsiteY33" fmla="*/ 1666799 h 1819199"/>
                <a:gd name="connsiteX34" fmla="*/ 114960 w 1567280"/>
                <a:gd name="connsiteY34" fmla="*/ 1699456 h 1819199"/>
                <a:gd name="connsiteX35" fmla="*/ 49646 w 1567280"/>
                <a:gd name="connsiteY35" fmla="*/ 1732113 h 1819199"/>
                <a:gd name="connsiteX36" fmla="*/ 6103 w 1567280"/>
                <a:gd name="connsiteY36" fmla="*/ 1786542 h 1819199"/>
                <a:gd name="connsiteX37" fmla="*/ 71417 w 1567280"/>
                <a:gd name="connsiteY37" fmla="*/ 1808313 h 1819199"/>
                <a:gd name="connsiteX38" fmla="*/ 104074 w 1567280"/>
                <a:gd name="connsiteY38" fmla="*/ 1819199 h 1819199"/>
                <a:gd name="connsiteX39" fmla="*/ 1443017 w 1567280"/>
                <a:gd name="connsiteY39" fmla="*/ 1808313 h 1819199"/>
                <a:gd name="connsiteX40" fmla="*/ 1508331 w 1567280"/>
                <a:gd name="connsiteY40" fmla="*/ 1797427 h 1819199"/>
                <a:gd name="connsiteX41" fmla="*/ 1551874 w 1567280"/>
                <a:gd name="connsiteY41" fmla="*/ 1786542 h 1819199"/>
                <a:gd name="connsiteX42" fmla="*/ 1562760 w 1567280"/>
                <a:gd name="connsiteY42" fmla="*/ 1753885 h 1819199"/>
                <a:gd name="connsiteX43" fmla="*/ 1486560 w 1567280"/>
                <a:gd name="connsiteY43" fmla="*/ 1699456 h 1819199"/>
                <a:gd name="connsiteX44" fmla="*/ 1432131 w 1567280"/>
                <a:gd name="connsiteY44" fmla="*/ 1655913 h 1819199"/>
                <a:gd name="connsiteX45" fmla="*/ 1312389 w 1567280"/>
                <a:gd name="connsiteY45" fmla="*/ 1612370 h 1819199"/>
                <a:gd name="connsiteX46" fmla="*/ 1301503 w 1567280"/>
                <a:gd name="connsiteY46" fmla="*/ 1579713 h 1819199"/>
                <a:gd name="connsiteX47" fmla="*/ 1257960 w 1567280"/>
                <a:gd name="connsiteY47" fmla="*/ 1536170 h 1819199"/>
                <a:gd name="connsiteX48" fmla="*/ 1214417 w 1567280"/>
                <a:gd name="connsiteY48" fmla="*/ 1470856 h 1819199"/>
                <a:gd name="connsiteX49" fmla="*/ 1203531 w 1567280"/>
                <a:gd name="connsiteY49" fmla="*/ 1427313 h 1819199"/>
                <a:gd name="connsiteX50" fmla="*/ 1181760 w 1567280"/>
                <a:gd name="connsiteY50" fmla="*/ 1329342 h 1819199"/>
                <a:gd name="connsiteX51" fmla="*/ 1181760 w 1567280"/>
                <a:gd name="connsiteY51" fmla="*/ 1122513 h 1819199"/>
                <a:gd name="connsiteX52" fmla="*/ 1149103 w 1567280"/>
                <a:gd name="connsiteY52" fmla="*/ 1089856 h 1819199"/>
                <a:gd name="connsiteX53" fmla="*/ 1051131 w 1567280"/>
                <a:gd name="connsiteY53" fmla="*/ 1078970 h 1819199"/>
                <a:gd name="connsiteX54" fmla="*/ 1040246 w 1567280"/>
                <a:gd name="connsiteY54" fmla="*/ 1046313 h 1819199"/>
                <a:gd name="connsiteX55" fmla="*/ 1072903 w 1567280"/>
                <a:gd name="connsiteY55" fmla="*/ 991885 h 1819199"/>
                <a:gd name="connsiteX56" fmla="*/ 1138217 w 1567280"/>
                <a:gd name="connsiteY56" fmla="*/ 970113 h 1819199"/>
                <a:gd name="connsiteX57" fmla="*/ 1170874 w 1567280"/>
                <a:gd name="connsiteY57" fmla="*/ 959227 h 1819199"/>
                <a:gd name="connsiteX58" fmla="*/ 1181760 w 1567280"/>
                <a:gd name="connsiteY58" fmla="*/ 915685 h 1819199"/>
                <a:gd name="connsiteX59" fmla="*/ 1225303 w 1567280"/>
                <a:gd name="connsiteY59" fmla="*/ 861256 h 1819199"/>
                <a:gd name="connsiteX60" fmla="*/ 1247074 w 1567280"/>
                <a:gd name="connsiteY60" fmla="*/ 828599 h 1819199"/>
                <a:gd name="connsiteX61" fmla="*/ 1257960 w 1567280"/>
                <a:gd name="connsiteY61" fmla="*/ 610885 h 1819199"/>
                <a:gd name="connsiteX62" fmla="*/ 1279731 w 1567280"/>
                <a:gd name="connsiteY62" fmla="*/ 545570 h 1819199"/>
                <a:gd name="connsiteX63" fmla="*/ 1290617 w 1567280"/>
                <a:gd name="connsiteY63" fmla="*/ 512913 h 1819199"/>
                <a:gd name="connsiteX64" fmla="*/ 1301503 w 1567280"/>
                <a:gd name="connsiteY64" fmla="*/ 414942 h 1819199"/>
                <a:gd name="connsiteX65" fmla="*/ 1323274 w 1567280"/>
                <a:gd name="connsiteY65" fmla="*/ 349627 h 1819199"/>
                <a:gd name="connsiteX66" fmla="*/ 1355931 w 1567280"/>
                <a:gd name="connsiteY66" fmla="*/ 284313 h 1819199"/>
                <a:gd name="connsiteX67" fmla="*/ 1366817 w 1567280"/>
                <a:gd name="connsiteY67" fmla="*/ 121027 h 1819199"/>
                <a:gd name="connsiteX68" fmla="*/ 1388589 w 1567280"/>
                <a:gd name="connsiteY68" fmla="*/ 99256 h 1819199"/>
                <a:gd name="connsiteX69" fmla="*/ 1366817 w 1567280"/>
                <a:gd name="connsiteY69" fmla="*/ 77485 h 1819199"/>
                <a:gd name="connsiteX70" fmla="*/ 1203531 w 1567280"/>
                <a:gd name="connsiteY70" fmla="*/ 66599 h 1819199"/>
                <a:gd name="connsiteX71" fmla="*/ 1029360 w 1567280"/>
                <a:gd name="connsiteY71" fmla="*/ 44827 h 1819199"/>
                <a:gd name="connsiteX72" fmla="*/ 909617 w 1567280"/>
                <a:gd name="connsiteY72" fmla="*/ 23056 h 1819199"/>
                <a:gd name="connsiteX73" fmla="*/ 866074 w 1567280"/>
                <a:gd name="connsiteY73" fmla="*/ 12170 h 1819199"/>
                <a:gd name="connsiteX74" fmla="*/ 768103 w 1567280"/>
                <a:gd name="connsiteY74" fmla="*/ 1285 h 1819199"/>
                <a:gd name="connsiteX75" fmla="*/ 419760 w 1567280"/>
                <a:gd name="connsiteY75" fmla="*/ 1285 h 1819199"/>
                <a:gd name="connsiteX76" fmla="*/ 278246 w 1567280"/>
                <a:gd name="connsiteY76" fmla="*/ 12170 h 1819199"/>
                <a:gd name="connsiteX77" fmla="*/ 223817 w 1567280"/>
                <a:gd name="connsiteY77" fmla="*/ 44827 h 1819199"/>
                <a:gd name="connsiteX78" fmla="*/ 191160 w 1567280"/>
                <a:gd name="connsiteY78" fmla="*/ 55713 h 1819199"/>
                <a:gd name="connsiteX79" fmla="*/ 169389 w 1567280"/>
                <a:gd name="connsiteY79" fmla="*/ 55713 h 181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567280" h="1819199">
                  <a:moveTo>
                    <a:pt x="169389" y="55713"/>
                  </a:moveTo>
                  <a:cubicBezTo>
                    <a:pt x="167575" y="62970"/>
                    <a:pt x="173583" y="85875"/>
                    <a:pt x="180274" y="99256"/>
                  </a:cubicBezTo>
                  <a:cubicBezTo>
                    <a:pt x="184864" y="108436"/>
                    <a:pt x="197456" y="111847"/>
                    <a:pt x="202046" y="121027"/>
                  </a:cubicBezTo>
                  <a:cubicBezTo>
                    <a:pt x="279770" y="276476"/>
                    <a:pt x="181547" y="122939"/>
                    <a:pt x="245589" y="218999"/>
                  </a:cubicBezTo>
                  <a:cubicBezTo>
                    <a:pt x="252846" y="240770"/>
                    <a:pt x="251133" y="268086"/>
                    <a:pt x="267360" y="284313"/>
                  </a:cubicBezTo>
                  <a:lnTo>
                    <a:pt x="310903" y="327856"/>
                  </a:lnTo>
                  <a:cubicBezTo>
                    <a:pt x="315973" y="388696"/>
                    <a:pt x="316334" y="452999"/>
                    <a:pt x="332674" y="512913"/>
                  </a:cubicBezTo>
                  <a:cubicBezTo>
                    <a:pt x="338712" y="535053"/>
                    <a:pt x="354446" y="578227"/>
                    <a:pt x="354446" y="578227"/>
                  </a:cubicBezTo>
                  <a:cubicBezTo>
                    <a:pt x="344555" y="706812"/>
                    <a:pt x="331408" y="682650"/>
                    <a:pt x="354446" y="763285"/>
                  </a:cubicBezTo>
                  <a:cubicBezTo>
                    <a:pt x="357598" y="774318"/>
                    <a:pt x="357217" y="787828"/>
                    <a:pt x="365331" y="795942"/>
                  </a:cubicBezTo>
                  <a:cubicBezTo>
                    <a:pt x="373445" y="804056"/>
                    <a:pt x="387103" y="803199"/>
                    <a:pt x="397989" y="806827"/>
                  </a:cubicBezTo>
                  <a:cubicBezTo>
                    <a:pt x="437680" y="925912"/>
                    <a:pt x="374382" y="745548"/>
                    <a:pt x="430646" y="872142"/>
                  </a:cubicBezTo>
                  <a:cubicBezTo>
                    <a:pt x="483072" y="990100"/>
                    <a:pt x="397654" y="933805"/>
                    <a:pt x="615703" y="948342"/>
                  </a:cubicBezTo>
                  <a:cubicBezTo>
                    <a:pt x="627256" y="952193"/>
                    <a:pt x="667832" y="960308"/>
                    <a:pt x="670131" y="980999"/>
                  </a:cubicBezTo>
                  <a:cubicBezTo>
                    <a:pt x="674198" y="1017606"/>
                    <a:pt x="670828" y="1058958"/>
                    <a:pt x="637474" y="1078970"/>
                  </a:cubicBezTo>
                  <a:cubicBezTo>
                    <a:pt x="627635" y="1084874"/>
                    <a:pt x="615850" y="1086704"/>
                    <a:pt x="604817" y="1089856"/>
                  </a:cubicBezTo>
                  <a:cubicBezTo>
                    <a:pt x="509110" y="1117202"/>
                    <a:pt x="606937" y="1085522"/>
                    <a:pt x="528617" y="1111627"/>
                  </a:cubicBezTo>
                  <a:cubicBezTo>
                    <a:pt x="521360" y="1118884"/>
                    <a:pt x="515647" y="1128118"/>
                    <a:pt x="506846" y="1133399"/>
                  </a:cubicBezTo>
                  <a:cubicBezTo>
                    <a:pt x="497007" y="1139303"/>
                    <a:pt x="479882" y="1134322"/>
                    <a:pt x="474189" y="1144285"/>
                  </a:cubicBezTo>
                  <a:cubicBezTo>
                    <a:pt x="463238" y="1163449"/>
                    <a:pt x="473174" y="1189858"/>
                    <a:pt x="463303" y="1209599"/>
                  </a:cubicBezTo>
                  <a:cubicBezTo>
                    <a:pt x="454123" y="1227958"/>
                    <a:pt x="431146" y="1236063"/>
                    <a:pt x="419760" y="1253142"/>
                  </a:cubicBezTo>
                  <a:cubicBezTo>
                    <a:pt x="391624" y="1295346"/>
                    <a:pt x="402126" y="1273388"/>
                    <a:pt x="387103" y="1318456"/>
                  </a:cubicBezTo>
                  <a:cubicBezTo>
                    <a:pt x="417941" y="1410968"/>
                    <a:pt x="374933" y="1298172"/>
                    <a:pt x="419760" y="1372885"/>
                  </a:cubicBezTo>
                  <a:cubicBezTo>
                    <a:pt x="425664" y="1382724"/>
                    <a:pt x="427017" y="1394656"/>
                    <a:pt x="430646" y="1405542"/>
                  </a:cubicBezTo>
                  <a:cubicBezTo>
                    <a:pt x="427017" y="1420056"/>
                    <a:pt x="428059" y="1436637"/>
                    <a:pt x="419760" y="1449085"/>
                  </a:cubicBezTo>
                  <a:cubicBezTo>
                    <a:pt x="412503" y="1459971"/>
                    <a:pt x="397319" y="1462683"/>
                    <a:pt x="387103" y="1470856"/>
                  </a:cubicBezTo>
                  <a:cubicBezTo>
                    <a:pt x="379089" y="1477267"/>
                    <a:pt x="372588" y="1485370"/>
                    <a:pt x="365331" y="1492627"/>
                  </a:cubicBezTo>
                  <a:cubicBezTo>
                    <a:pt x="356769" y="1518317"/>
                    <a:pt x="357580" y="1532113"/>
                    <a:pt x="332674" y="1547056"/>
                  </a:cubicBezTo>
                  <a:cubicBezTo>
                    <a:pt x="322835" y="1552960"/>
                    <a:pt x="310280" y="1552810"/>
                    <a:pt x="300017" y="1557942"/>
                  </a:cubicBezTo>
                  <a:cubicBezTo>
                    <a:pt x="288315" y="1563793"/>
                    <a:pt x="277576" y="1571540"/>
                    <a:pt x="267360" y="1579713"/>
                  </a:cubicBezTo>
                  <a:cubicBezTo>
                    <a:pt x="259346" y="1586124"/>
                    <a:pt x="254390" y="1596205"/>
                    <a:pt x="245589" y="1601485"/>
                  </a:cubicBezTo>
                  <a:cubicBezTo>
                    <a:pt x="235749" y="1607389"/>
                    <a:pt x="223817" y="1608742"/>
                    <a:pt x="212931" y="1612370"/>
                  </a:cubicBezTo>
                  <a:cubicBezTo>
                    <a:pt x="192680" y="1632622"/>
                    <a:pt x="185969" y="1642180"/>
                    <a:pt x="158503" y="1655913"/>
                  </a:cubicBezTo>
                  <a:cubicBezTo>
                    <a:pt x="148240" y="1661045"/>
                    <a:pt x="136732" y="1663170"/>
                    <a:pt x="125846" y="1666799"/>
                  </a:cubicBezTo>
                  <a:cubicBezTo>
                    <a:pt x="122217" y="1677685"/>
                    <a:pt x="122128" y="1690496"/>
                    <a:pt x="114960" y="1699456"/>
                  </a:cubicBezTo>
                  <a:cubicBezTo>
                    <a:pt x="99613" y="1718639"/>
                    <a:pt x="71158" y="1724942"/>
                    <a:pt x="49646" y="1732113"/>
                  </a:cubicBezTo>
                  <a:cubicBezTo>
                    <a:pt x="44956" y="1736803"/>
                    <a:pt x="0" y="1778913"/>
                    <a:pt x="6103" y="1786542"/>
                  </a:cubicBezTo>
                  <a:cubicBezTo>
                    <a:pt x="20439" y="1804462"/>
                    <a:pt x="49646" y="1801056"/>
                    <a:pt x="71417" y="1808313"/>
                  </a:cubicBezTo>
                  <a:lnTo>
                    <a:pt x="104074" y="1819199"/>
                  </a:lnTo>
                  <a:lnTo>
                    <a:pt x="1443017" y="1808313"/>
                  </a:lnTo>
                  <a:cubicBezTo>
                    <a:pt x="1465086" y="1807971"/>
                    <a:pt x="1486688" y="1801756"/>
                    <a:pt x="1508331" y="1797427"/>
                  </a:cubicBezTo>
                  <a:cubicBezTo>
                    <a:pt x="1523001" y="1794493"/>
                    <a:pt x="1537360" y="1790170"/>
                    <a:pt x="1551874" y="1786542"/>
                  </a:cubicBezTo>
                  <a:cubicBezTo>
                    <a:pt x="1555503" y="1775656"/>
                    <a:pt x="1567280" y="1764432"/>
                    <a:pt x="1562760" y="1753885"/>
                  </a:cubicBezTo>
                  <a:cubicBezTo>
                    <a:pt x="1545541" y="1713708"/>
                    <a:pt x="1519439" y="1710416"/>
                    <a:pt x="1486560" y="1699456"/>
                  </a:cubicBezTo>
                  <a:cubicBezTo>
                    <a:pt x="1437871" y="1626421"/>
                    <a:pt x="1495227" y="1697977"/>
                    <a:pt x="1432131" y="1655913"/>
                  </a:cubicBezTo>
                  <a:cubicBezTo>
                    <a:pt x="1345961" y="1598467"/>
                    <a:pt x="1477131" y="1632964"/>
                    <a:pt x="1312389" y="1612370"/>
                  </a:cubicBezTo>
                  <a:cubicBezTo>
                    <a:pt x="1308760" y="1601484"/>
                    <a:pt x="1308172" y="1589050"/>
                    <a:pt x="1301503" y="1579713"/>
                  </a:cubicBezTo>
                  <a:cubicBezTo>
                    <a:pt x="1289572" y="1563010"/>
                    <a:pt x="1257960" y="1536170"/>
                    <a:pt x="1257960" y="1536170"/>
                  </a:cubicBezTo>
                  <a:cubicBezTo>
                    <a:pt x="1223971" y="1434207"/>
                    <a:pt x="1279652" y="1585016"/>
                    <a:pt x="1214417" y="1470856"/>
                  </a:cubicBezTo>
                  <a:cubicBezTo>
                    <a:pt x="1206994" y="1457866"/>
                    <a:pt x="1207641" y="1441698"/>
                    <a:pt x="1203531" y="1427313"/>
                  </a:cubicBezTo>
                  <a:cubicBezTo>
                    <a:pt x="1182094" y="1352283"/>
                    <a:pt x="1201404" y="1447203"/>
                    <a:pt x="1181760" y="1329342"/>
                  </a:cubicBezTo>
                  <a:cubicBezTo>
                    <a:pt x="1183191" y="1309310"/>
                    <a:pt x="1206548" y="1172089"/>
                    <a:pt x="1181760" y="1122513"/>
                  </a:cubicBezTo>
                  <a:cubicBezTo>
                    <a:pt x="1174875" y="1108744"/>
                    <a:pt x="1163708" y="1094724"/>
                    <a:pt x="1149103" y="1089856"/>
                  </a:cubicBezTo>
                  <a:cubicBezTo>
                    <a:pt x="1117931" y="1079465"/>
                    <a:pt x="1083788" y="1082599"/>
                    <a:pt x="1051131" y="1078970"/>
                  </a:cubicBezTo>
                  <a:cubicBezTo>
                    <a:pt x="1047503" y="1068084"/>
                    <a:pt x="1040246" y="1057787"/>
                    <a:pt x="1040246" y="1046313"/>
                  </a:cubicBezTo>
                  <a:cubicBezTo>
                    <a:pt x="1040246" y="1027690"/>
                    <a:pt x="1055656" y="1000509"/>
                    <a:pt x="1072903" y="991885"/>
                  </a:cubicBezTo>
                  <a:cubicBezTo>
                    <a:pt x="1093429" y="981622"/>
                    <a:pt x="1116446" y="977370"/>
                    <a:pt x="1138217" y="970113"/>
                  </a:cubicBezTo>
                  <a:lnTo>
                    <a:pt x="1170874" y="959227"/>
                  </a:lnTo>
                  <a:cubicBezTo>
                    <a:pt x="1174503" y="944713"/>
                    <a:pt x="1175867" y="929436"/>
                    <a:pt x="1181760" y="915685"/>
                  </a:cubicBezTo>
                  <a:cubicBezTo>
                    <a:pt x="1197227" y="879595"/>
                    <a:pt x="1203691" y="888271"/>
                    <a:pt x="1225303" y="861256"/>
                  </a:cubicBezTo>
                  <a:cubicBezTo>
                    <a:pt x="1233476" y="851040"/>
                    <a:pt x="1239817" y="839485"/>
                    <a:pt x="1247074" y="828599"/>
                  </a:cubicBezTo>
                  <a:cubicBezTo>
                    <a:pt x="1250703" y="756028"/>
                    <a:pt x="1249631" y="683068"/>
                    <a:pt x="1257960" y="610885"/>
                  </a:cubicBezTo>
                  <a:cubicBezTo>
                    <a:pt x="1260591" y="588087"/>
                    <a:pt x="1272474" y="567342"/>
                    <a:pt x="1279731" y="545570"/>
                  </a:cubicBezTo>
                  <a:lnTo>
                    <a:pt x="1290617" y="512913"/>
                  </a:lnTo>
                  <a:cubicBezTo>
                    <a:pt x="1294246" y="480256"/>
                    <a:pt x="1295059" y="447162"/>
                    <a:pt x="1301503" y="414942"/>
                  </a:cubicBezTo>
                  <a:cubicBezTo>
                    <a:pt x="1306004" y="392438"/>
                    <a:pt x="1316017" y="371399"/>
                    <a:pt x="1323274" y="349627"/>
                  </a:cubicBezTo>
                  <a:cubicBezTo>
                    <a:pt x="1338296" y="304560"/>
                    <a:pt x="1327797" y="326515"/>
                    <a:pt x="1355931" y="284313"/>
                  </a:cubicBezTo>
                  <a:cubicBezTo>
                    <a:pt x="1359560" y="229884"/>
                    <a:pt x="1357337" y="174746"/>
                    <a:pt x="1366817" y="121027"/>
                  </a:cubicBezTo>
                  <a:cubicBezTo>
                    <a:pt x="1368601" y="110920"/>
                    <a:pt x="1388589" y="109519"/>
                    <a:pt x="1388589" y="99256"/>
                  </a:cubicBezTo>
                  <a:cubicBezTo>
                    <a:pt x="1388589" y="88993"/>
                    <a:pt x="1376924" y="79269"/>
                    <a:pt x="1366817" y="77485"/>
                  </a:cubicBezTo>
                  <a:cubicBezTo>
                    <a:pt x="1313098" y="68005"/>
                    <a:pt x="1257827" y="71854"/>
                    <a:pt x="1203531" y="66599"/>
                  </a:cubicBezTo>
                  <a:cubicBezTo>
                    <a:pt x="1145294" y="60963"/>
                    <a:pt x="1087237" y="53401"/>
                    <a:pt x="1029360" y="44827"/>
                  </a:cubicBezTo>
                  <a:cubicBezTo>
                    <a:pt x="989229" y="38882"/>
                    <a:pt x="949398" y="31012"/>
                    <a:pt x="909617" y="23056"/>
                  </a:cubicBezTo>
                  <a:cubicBezTo>
                    <a:pt x="894946" y="20122"/>
                    <a:pt x="880861" y="14445"/>
                    <a:pt x="866074" y="12170"/>
                  </a:cubicBezTo>
                  <a:cubicBezTo>
                    <a:pt x="833598" y="7174"/>
                    <a:pt x="800760" y="4913"/>
                    <a:pt x="768103" y="1285"/>
                  </a:cubicBezTo>
                  <a:cubicBezTo>
                    <a:pt x="578464" y="28374"/>
                    <a:pt x="800919" y="1285"/>
                    <a:pt x="419760" y="1285"/>
                  </a:cubicBezTo>
                  <a:cubicBezTo>
                    <a:pt x="372449" y="1285"/>
                    <a:pt x="325417" y="8542"/>
                    <a:pt x="278246" y="12170"/>
                  </a:cubicBezTo>
                  <a:cubicBezTo>
                    <a:pt x="185734" y="43008"/>
                    <a:pt x="298530" y="0"/>
                    <a:pt x="223817" y="44827"/>
                  </a:cubicBezTo>
                  <a:cubicBezTo>
                    <a:pt x="213978" y="50731"/>
                    <a:pt x="201814" y="51451"/>
                    <a:pt x="191160" y="55713"/>
                  </a:cubicBezTo>
                  <a:cubicBezTo>
                    <a:pt x="183627" y="58726"/>
                    <a:pt x="171203" y="48456"/>
                    <a:pt x="169389" y="5571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827584" y="1412776"/>
            <a:ext cx="2880320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白</a:t>
            </a:r>
            <a:r>
              <a:rPr kumimoji="1" lang="ja-JP" altLang="en-US" sz="3200" dirty="0" smtClean="0"/>
              <a:t>い壺とみるか</a:t>
            </a:r>
            <a:endParaRPr kumimoji="1" lang="ja-JP" altLang="en-US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8064" y="1412776"/>
            <a:ext cx="3995936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向き合う人影とみるか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536" y="2492896"/>
            <a:ext cx="84969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私たちは、さまざまな形の手書き文字に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触れながら、その構造</a:t>
            </a:r>
            <a:r>
              <a:rPr kumimoji="1" lang="ja-JP" altLang="en-US" sz="3600" dirty="0" smtClean="0"/>
              <a:t>を抽出し</a:t>
            </a:r>
            <a:endParaRPr kumimoji="1"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03848" y="4005064"/>
            <a:ext cx="612068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文字のまとまりを作っていく</a:t>
            </a:r>
            <a:endParaRPr kumimoji="1" lang="ja-JP" altLang="en-US" sz="4000" u="sng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5157192"/>
            <a:ext cx="8892480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しかし、まとまり認識を成り立たせているのは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79712" y="5877272"/>
            <a:ext cx="5616624" cy="646331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文字の「見え」だけではない</a:t>
            </a:r>
            <a:endParaRPr kumimoji="1" lang="ja-JP" alt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179512" y="3717032"/>
            <a:ext cx="6676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lum contrast="5000"/>
          </a:blip>
          <a:srcRect/>
          <a:stretch>
            <a:fillRect/>
          </a:stretch>
        </p:blipFill>
        <p:spPr bwMode="auto">
          <a:xfrm>
            <a:off x="179512" y="4293096"/>
            <a:ext cx="72008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lum contrast="5000"/>
          </a:blip>
          <a:srcRect/>
          <a:stretch>
            <a:fillRect/>
          </a:stretch>
        </p:blipFill>
        <p:spPr bwMode="auto">
          <a:xfrm>
            <a:off x="971600" y="3645024"/>
            <a:ext cx="6927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lum contrast="5000"/>
          </a:blip>
          <a:srcRect/>
          <a:stretch>
            <a:fillRect/>
          </a:stretch>
        </p:blipFill>
        <p:spPr bwMode="auto">
          <a:xfrm>
            <a:off x="1043608" y="4293096"/>
            <a:ext cx="6480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861048"/>
            <a:ext cx="105191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5" name="右矢印 24"/>
          <p:cNvSpPr/>
          <p:nvPr/>
        </p:nvSpPr>
        <p:spPr>
          <a:xfrm>
            <a:off x="1835696" y="4005064"/>
            <a:ext cx="432048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3" grpId="0" animBg="1"/>
      <p:bldP spid="21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5656" y="260648"/>
            <a:ext cx="669674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66CC"/>
                </a:solidFill>
              </a:rPr>
              <a:t>●</a:t>
            </a:r>
            <a:r>
              <a:rPr lang="ja-JP" altLang="en-US" sz="4000" dirty="0" smtClean="0"/>
              <a:t>手書きの運動感覚について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8424936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手書きは、視覚・触覚・運動感覚など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複数の感覚を伴う身体活動</a:t>
            </a:r>
            <a:endParaRPr lang="en-US" altLang="ja-JP" sz="3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2636912"/>
            <a:ext cx="702027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漢字は単に視覚的な記号ではない</a:t>
            </a:r>
            <a:endParaRPr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040" y="3933056"/>
            <a:ext cx="8640960" cy="175432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私たちは、手で書くことを通して</a:t>
            </a:r>
            <a:endParaRPr lang="en-US" altLang="ja-JP" sz="3600" dirty="0" smtClean="0"/>
          </a:p>
          <a:p>
            <a:r>
              <a:rPr lang="ja-JP" altLang="en-US" sz="3600" dirty="0" smtClean="0"/>
              <a:t>　　漢字を「方向や順序のある動的存在」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として認識し、身につけて行く</a:t>
            </a:r>
            <a:endParaRPr lang="en-US" altLang="ja-JP" sz="3600" dirty="0" smtClean="0"/>
          </a:p>
        </p:txBody>
      </p:sp>
      <p:pic>
        <p:nvPicPr>
          <p:cNvPr id="129025" name="Picture 1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16110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線コネクタ 8"/>
          <p:cNvCxnSpPr/>
          <p:nvPr/>
        </p:nvCxnSpPr>
        <p:spPr>
          <a:xfrm>
            <a:off x="1979712" y="3284984"/>
            <a:ext cx="669674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979712" y="2636912"/>
            <a:ext cx="669674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矢印 9"/>
          <p:cNvSpPr/>
          <p:nvPr/>
        </p:nvSpPr>
        <p:spPr>
          <a:xfrm>
            <a:off x="4716016" y="3356992"/>
            <a:ext cx="504056" cy="43204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987824" y="5805264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こう書いて、こう行って・・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>
            <a:lum contrast="5000"/>
          </a:blip>
          <a:srcRect/>
          <a:stretch>
            <a:fillRect/>
          </a:stretch>
        </p:blipFill>
        <p:spPr bwMode="auto">
          <a:xfrm>
            <a:off x="2123728" y="5733256"/>
            <a:ext cx="69365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403648" y="537321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山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0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188640"/>
            <a:ext cx="85689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運動感覚が文字認識に重要であることは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24744"/>
            <a:ext cx="8496944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脳損傷で生じる「</a:t>
            </a:r>
            <a:r>
              <a:rPr lang="ja-JP" altLang="en-US" sz="3600" dirty="0" smtClean="0">
                <a:solidFill>
                  <a:srgbClr val="C00000"/>
                </a:solidFill>
              </a:rPr>
              <a:t>純粋失読</a:t>
            </a:r>
            <a:r>
              <a:rPr lang="ja-JP" altLang="en-US" sz="3600" dirty="0" smtClean="0"/>
              <a:t>」という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言語障害の症状にもよく現れている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4365104"/>
            <a:ext cx="882047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書字の運動感覚（記憶）が文字を想起させる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5157192"/>
            <a:ext cx="640871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200" dirty="0" smtClean="0"/>
              <a:t>他人がなぞるのを見たり、視線で</a:t>
            </a:r>
            <a:endParaRPr lang="en-US" altLang="ja-JP" sz="3200" dirty="0" smtClean="0"/>
          </a:p>
          <a:p>
            <a:r>
              <a:rPr lang="ja-JP" altLang="en-US" sz="3200" dirty="0" smtClean="0"/>
              <a:t>　　なぞるだけでも読めることもある</a:t>
            </a:r>
            <a:endParaRPr kumimoji="1" lang="ja-JP" altLang="en-US" sz="3200" dirty="0"/>
          </a:p>
        </p:txBody>
      </p:sp>
      <p:sp>
        <p:nvSpPr>
          <p:cNvPr id="9" name="下矢印 8"/>
          <p:cNvSpPr/>
          <p:nvPr/>
        </p:nvSpPr>
        <p:spPr>
          <a:xfrm>
            <a:off x="4139952" y="3933056"/>
            <a:ext cx="576064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636912"/>
            <a:ext cx="8496944" cy="1200329"/>
          </a:xfrm>
          <a:prstGeom prst="rect">
            <a:avLst/>
          </a:prstGeom>
          <a:solidFill>
            <a:srgbClr val="FFCCFF">
              <a:alpha val="61961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文字を見ても読めなくなってしまった字が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　それを指でなぞると、読める（わかる）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8224" y="5157192"/>
            <a:ext cx="2304256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漢字には</a:t>
            </a:r>
            <a:endParaRPr lang="en-US" altLang="ja-JP" sz="3200" dirty="0" smtClean="0"/>
          </a:p>
          <a:p>
            <a:r>
              <a:rPr lang="ja-JP" altLang="en-US" sz="3200" dirty="0" smtClean="0"/>
              <a:t>動きがある</a:t>
            </a:r>
            <a:endParaRPr lang="en-US" altLang="ja-JP" sz="3200" dirty="0" smtClean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7355840" y="1052736"/>
            <a:ext cx="1032584" cy="588104"/>
            <a:chOff x="7355840" y="1052736"/>
            <a:chExt cx="1032584" cy="5881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7355840" y="1052736"/>
              <a:ext cx="1032584" cy="588104"/>
              <a:chOff x="7355840" y="850900"/>
              <a:chExt cx="1348740" cy="789940"/>
            </a:xfrm>
          </p:grpSpPr>
          <p:sp>
            <p:nvSpPr>
              <p:cNvPr id="14" name="フリーフォーム 13"/>
              <p:cNvSpPr/>
              <p:nvPr/>
            </p:nvSpPr>
            <p:spPr>
              <a:xfrm>
                <a:off x="7355840" y="850900"/>
                <a:ext cx="1348740" cy="789940"/>
              </a:xfrm>
              <a:custGeom>
                <a:avLst/>
                <a:gdLst>
                  <a:gd name="connsiteX0" fmla="*/ 629920 w 1348740"/>
                  <a:gd name="connsiteY0" fmla="*/ 474980 h 789940"/>
                  <a:gd name="connsiteX1" fmla="*/ 553720 w 1348740"/>
                  <a:gd name="connsiteY1" fmla="*/ 596900 h 789940"/>
                  <a:gd name="connsiteX2" fmla="*/ 340360 w 1348740"/>
                  <a:gd name="connsiteY2" fmla="*/ 734060 h 789940"/>
                  <a:gd name="connsiteX3" fmla="*/ 35560 w 1348740"/>
                  <a:gd name="connsiteY3" fmla="*/ 612140 h 789940"/>
                  <a:gd name="connsiteX4" fmla="*/ 127000 w 1348740"/>
                  <a:gd name="connsiteY4" fmla="*/ 322580 h 789940"/>
                  <a:gd name="connsiteX5" fmla="*/ 492760 w 1348740"/>
                  <a:gd name="connsiteY5" fmla="*/ 48260 h 789940"/>
                  <a:gd name="connsiteX6" fmla="*/ 904240 w 1348740"/>
                  <a:gd name="connsiteY6" fmla="*/ 33020 h 789940"/>
                  <a:gd name="connsiteX7" fmla="*/ 904240 w 1348740"/>
                  <a:gd name="connsiteY7" fmla="*/ 33020 h 789940"/>
                  <a:gd name="connsiteX8" fmla="*/ 1193800 w 1348740"/>
                  <a:gd name="connsiteY8" fmla="*/ 93980 h 789940"/>
                  <a:gd name="connsiteX9" fmla="*/ 1315720 w 1348740"/>
                  <a:gd name="connsiteY9" fmla="*/ 322580 h 789940"/>
                  <a:gd name="connsiteX10" fmla="*/ 1224280 w 1348740"/>
                  <a:gd name="connsiteY10" fmla="*/ 612140 h 789940"/>
                  <a:gd name="connsiteX11" fmla="*/ 568960 w 1348740"/>
                  <a:gd name="connsiteY11" fmla="*/ 429260 h 789940"/>
                  <a:gd name="connsiteX12" fmla="*/ 386080 w 1348740"/>
                  <a:gd name="connsiteY12" fmla="*/ 596900 h 789940"/>
                  <a:gd name="connsiteX13" fmla="*/ 1026160 w 1348740"/>
                  <a:gd name="connsiteY13" fmla="*/ 779780 h 789940"/>
                  <a:gd name="connsiteX14" fmla="*/ 1300480 w 1348740"/>
                  <a:gd name="connsiteY14" fmla="*/ 535940 h 789940"/>
                  <a:gd name="connsiteX15" fmla="*/ 1300480 w 1348740"/>
                  <a:gd name="connsiteY15" fmla="*/ 535940 h 78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8740" h="789940">
                    <a:moveTo>
                      <a:pt x="629920" y="474980"/>
                    </a:moveTo>
                    <a:cubicBezTo>
                      <a:pt x="615950" y="514350"/>
                      <a:pt x="601980" y="553720"/>
                      <a:pt x="553720" y="596900"/>
                    </a:cubicBezTo>
                    <a:cubicBezTo>
                      <a:pt x="505460" y="640080"/>
                      <a:pt x="426720" y="731520"/>
                      <a:pt x="340360" y="734060"/>
                    </a:cubicBezTo>
                    <a:cubicBezTo>
                      <a:pt x="254000" y="736600"/>
                      <a:pt x="71120" y="680720"/>
                      <a:pt x="35560" y="612140"/>
                    </a:cubicBezTo>
                    <a:cubicBezTo>
                      <a:pt x="0" y="543560"/>
                      <a:pt x="50800" y="416560"/>
                      <a:pt x="127000" y="322580"/>
                    </a:cubicBezTo>
                    <a:cubicBezTo>
                      <a:pt x="203200" y="228600"/>
                      <a:pt x="363220" y="96520"/>
                      <a:pt x="492760" y="48260"/>
                    </a:cubicBezTo>
                    <a:cubicBezTo>
                      <a:pt x="622300" y="0"/>
                      <a:pt x="904240" y="33020"/>
                      <a:pt x="904240" y="33020"/>
                    </a:cubicBezTo>
                    <a:lnTo>
                      <a:pt x="904240" y="33020"/>
                    </a:lnTo>
                    <a:cubicBezTo>
                      <a:pt x="952500" y="43180"/>
                      <a:pt x="1125220" y="45720"/>
                      <a:pt x="1193800" y="93980"/>
                    </a:cubicBezTo>
                    <a:cubicBezTo>
                      <a:pt x="1262380" y="142240"/>
                      <a:pt x="1310640" y="236220"/>
                      <a:pt x="1315720" y="322580"/>
                    </a:cubicBezTo>
                    <a:cubicBezTo>
                      <a:pt x="1320800" y="408940"/>
                      <a:pt x="1348740" y="594360"/>
                      <a:pt x="1224280" y="612140"/>
                    </a:cubicBezTo>
                    <a:cubicBezTo>
                      <a:pt x="1099820" y="629920"/>
                      <a:pt x="708660" y="431800"/>
                      <a:pt x="568960" y="429260"/>
                    </a:cubicBezTo>
                    <a:cubicBezTo>
                      <a:pt x="429260" y="426720"/>
                      <a:pt x="309880" y="538480"/>
                      <a:pt x="386080" y="596900"/>
                    </a:cubicBezTo>
                    <a:cubicBezTo>
                      <a:pt x="462280" y="655320"/>
                      <a:pt x="873760" y="789940"/>
                      <a:pt x="1026160" y="779780"/>
                    </a:cubicBezTo>
                    <a:cubicBezTo>
                      <a:pt x="1178560" y="769620"/>
                      <a:pt x="1300480" y="535940"/>
                      <a:pt x="1300480" y="535940"/>
                    </a:cubicBezTo>
                    <a:lnTo>
                      <a:pt x="1300480" y="535940"/>
                    </a:ln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8156590" y="1264920"/>
                <a:ext cx="469250" cy="337820"/>
              </a:xfrm>
              <a:custGeom>
                <a:avLst/>
                <a:gdLst>
                  <a:gd name="connsiteX0" fmla="*/ 271130 w 469250"/>
                  <a:gd name="connsiteY0" fmla="*/ 320040 h 337820"/>
                  <a:gd name="connsiteX1" fmla="*/ 194930 w 469250"/>
                  <a:gd name="connsiteY1" fmla="*/ 198120 h 337820"/>
                  <a:gd name="connsiteX2" fmla="*/ 179690 w 469250"/>
                  <a:gd name="connsiteY2" fmla="*/ 137160 h 337820"/>
                  <a:gd name="connsiteX3" fmla="*/ 133970 w 469250"/>
                  <a:gd name="connsiteY3" fmla="*/ 30480 h 337820"/>
                  <a:gd name="connsiteX4" fmla="*/ 286370 w 469250"/>
                  <a:gd name="connsiteY4" fmla="*/ 0 h 337820"/>
                  <a:gd name="connsiteX5" fmla="*/ 408290 w 469250"/>
                  <a:gd name="connsiteY5" fmla="*/ 15240 h 337820"/>
                  <a:gd name="connsiteX6" fmla="*/ 438770 w 469250"/>
                  <a:gd name="connsiteY6" fmla="*/ 60960 h 337820"/>
                  <a:gd name="connsiteX7" fmla="*/ 469250 w 469250"/>
                  <a:gd name="connsiteY7" fmla="*/ 152400 h 337820"/>
                  <a:gd name="connsiteX8" fmla="*/ 408290 w 469250"/>
                  <a:gd name="connsiteY8" fmla="*/ 259080 h 337820"/>
                  <a:gd name="connsiteX9" fmla="*/ 362570 w 469250"/>
                  <a:gd name="connsiteY9" fmla="*/ 274320 h 337820"/>
                  <a:gd name="connsiteX10" fmla="*/ 316850 w 469250"/>
                  <a:gd name="connsiteY10" fmla="*/ 304800 h 337820"/>
                  <a:gd name="connsiteX11" fmla="*/ 271130 w 469250"/>
                  <a:gd name="connsiteY11" fmla="*/ 320040 h 3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9250" h="337820">
                    <a:moveTo>
                      <a:pt x="271130" y="320040"/>
                    </a:moveTo>
                    <a:cubicBezTo>
                      <a:pt x="250810" y="302260"/>
                      <a:pt x="267383" y="246422"/>
                      <a:pt x="194930" y="198120"/>
                    </a:cubicBezTo>
                    <a:cubicBezTo>
                      <a:pt x="189850" y="177800"/>
                      <a:pt x="194501" y="151971"/>
                      <a:pt x="179690" y="137160"/>
                    </a:cubicBezTo>
                    <a:cubicBezTo>
                      <a:pt x="166898" y="124368"/>
                      <a:pt x="0" y="127913"/>
                      <a:pt x="133970" y="30480"/>
                    </a:cubicBezTo>
                    <a:cubicBezTo>
                      <a:pt x="175867" y="9"/>
                      <a:pt x="286370" y="0"/>
                      <a:pt x="286370" y="0"/>
                    </a:cubicBezTo>
                    <a:cubicBezTo>
                      <a:pt x="327010" y="5080"/>
                      <a:pt x="370263" y="29"/>
                      <a:pt x="408290" y="15240"/>
                    </a:cubicBezTo>
                    <a:cubicBezTo>
                      <a:pt x="425296" y="22042"/>
                      <a:pt x="431331" y="44222"/>
                      <a:pt x="438770" y="60960"/>
                    </a:cubicBezTo>
                    <a:cubicBezTo>
                      <a:pt x="451819" y="90320"/>
                      <a:pt x="469250" y="152400"/>
                      <a:pt x="469250" y="152400"/>
                    </a:cubicBezTo>
                    <a:cubicBezTo>
                      <a:pt x="454665" y="210739"/>
                      <a:pt x="462768" y="222762"/>
                      <a:pt x="408290" y="259080"/>
                    </a:cubicBezTo>
                    <a:cubicBezTo>
                      <a:pt x="394924" y="267991"/>
                      <a:pt x="376938" y="267136"/>
                      <a:pt x="362570" y="274320"/>
                    </a:cubicBezTo>
                    <a:cubicBezTo>
                      <a:pt x="346187" y="282511"/>
                      <a:pt x="333233" y="296609"/>
                      <a:pt x="316850" y="304800"/>
                    </a:cubicBezTo>
                    <a:cubicBezTo>
                      <a:pt x="302482" y="311984"/>
                      <a:pt x="291450" y="337820"/>
                      <a:pt x="271130" y="32004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7740353" y="1340768"/>
                <a:ext cx="397976" cy="167992"/>
              </a:xfrm>
              <a:custGeom>
                <a:avLst/>
                <a:gdLst>
                  <a:gd name="connsiteX0" fmla="*/ 89989 w 303517"/>
                  <a:gd name="connsiteY0" fmla="*/ 167640 h 167640"/>
                  <a:gd name="connsiteX1" fmla="*/ 29029 w 303517"/>
                  <a:gd name="connsiteY1" fmla="*/ 152400 h 167640"/>
                  <a:gd name="connsiteX2" fmla="*/ 29029 w 303517"/>
                  <a:gd name="connsiteY2" fmla="*/ 60960 h 167640"/>
                  <a:gd name="connsiteX3" fmla="*/ 59509 w 303517"/>
                  <a:gd name="connsiteY3" fmla="*/ 15240 h 167640"/>
                  <a:gd name="connsiteX4" fmla="*/ 150949 w 303517"/>
                  <a:gd name="connsiteY4" fmla="*/ 0 h 167640"/>
                  <a:gd name="connsiteX5" fmla="*/ 211909 w 303517"/>
                  <a:gd name="connsiteY5" fmla="*/ 121920 h 167640"/>
                  <a:gd name="connsiteX6" fmla="*/ 120469 w 303517"/>
                  <a:gd name="connsiteY6" fmla="*/ 152400 h 167640"/>
                  <a:gd name="connsiteX7" fmla="*/ 89989 w 303517"/>
                  <a:gd name="connsiteY7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517" h="167640">
                    <a:moveTo>
                      <a:pt x="89989" y="167640"/>
                    </a:moveTo>
                    <a:cubicBezTo>
                      <a:pt x="69669" y="162560"/>
                      <a:pt x="45385" y="165484"/>
                      <a:pt x="29029" y="152400"/>
                    </a:cubicBezTo>
                    <a:cubicBezTo>
                      <a:pt x="0" y="129177"/>
                      <a:pt x="17418" y="84183"/>
                      <a:pt x="29029" y="60960"/>
                    </a:cubicBezTo>
                    <a:cubicBezTo>
                      <a:pt x="37220" y="44577"/>
                      <a:pt x="43126" y="23431"/>
                      <a:pt x="59509" y="15240"/>
                    </a:cubicBezTo>
                    <a:cubicBezTo>
                      <a:pt x="87147" y="1421"/>
                      <a:pt x="120469" y="5080"/>
                      <a:pt x="150949" y="0"/>
                    </a:cubicBezTo>
                    <a:cubicBezTo>
                      <a:pt x="209944" y="11799"/>
                      <a:pt x="303517" y="4138"/>
                      <a:pt x="211909" y="121920"/>
                    </a:cubicBezTo>
                    <a:cubicBezTo>
                      <a:pt x="192184" y="147281"/>
                      <a:pt x="150949" y="142240"/>
                      <a:pt x="120469" y="152400"/>
                    </a:cubicBezTo>
                    <a:lnTo>
                      <a:pt x="89989" y="16764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フリーフォーム 18"/>
            <p:cNvSpPr/>
            <p:nvPr/>
          </p:nvSpPr>
          <p:spPr>
            <a:xfrm>
              <a:off x="8016240" y="1097280"/>
              <a:ext cx="51364" cy="289560"/>
            </a:xfrm>
            <a:custGeom>
              <a:avLst/>
              <a:gdLst>
                <a:gd name="connsiteX0" fmla="*/ 0 w 51364"/>
                <a:gd name="connsiteY0" fmla="*/ 0 h 289560"/>
                <a:gd name="connsiteX1" fmla="*/ 30480 w 51364"/>
                <a:gd name="connsiteY1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64" h="289560">
                  <a:moveTo>
                    <a:pt x="0" y="0"/>
                  </a:moveTo>
                  <a:cubicBezTo>
                    <a:pt x="51364" y="154091"/>
                    <a:pt x="30480" y="59311"/>
                    <a:pt x="30480" y="289560"/>
                  </a:cubicBezTo>
                </a:path>
              </a:pathLst>
            </a:cu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コネクタ 21"/>
          <p:cNvCxnSpPr/>
          <p:nvPr/>
        </p:nvCxnSpPr>
        <p:spPr>
          <a:xfrm>
            <a:off x="2612544" y="3762752"/>
            <a:ext cx="56886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台形 47"/>
          <p:cNvSpPr/>
          <p:nvPr/>
        </p:nvSpPr>
        <p:spPr>
          <a:xfrm>
            <a:off x="3419872" y="5157192"/>
            <a:ext cx="5724128" cy="648072"/>
          </a:xfrm>
          <a:prstGeom prst="trapezoid">
            <a:avLst>
              <a:gd name="adj" fmla="val 238525"/>
            </a:avLst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>
            <a:extLst>
              <a:ext uri="{FF2B5EF4-FFF2-40B4-BE49-F238E27FC236}"/>
            </a:extLst>
          </p:cNvPr>
          <p:cNvCxnSpPr/>
          <p:nvPr/>
        </p:nvCxnSpPr>
        <p:spPr>
          <a:xfrm>
            <a:off x="4644008" y="2780928"/>
            <a:ext cx="570" cy="100813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/>
            </a:extLst>
          </p:cNvPr>
          <p:cNvCxnSpPr>
            <a:endCxn id="12315" idx="0"/>
          </p:cNvCxnSpPr>
          <p:nvPr/>
        </p:nvCxnSpPr>
        <p:spPr>
          <a:xfrm>
            <a:off x="4643438" y="1628775"/>
            <a:ext cx="570" cy="100813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/>
            </a:extLst>
          </p:cNvPr>
          <p:cNvSpPr txBox="1"/>
          <p:nvPr/>
        </p:nvSpPr>
        <p:spPr>
          <a:xfrm>
            <a:off x="2555776" y="188640"/>
            <a:ext cx="424847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3200" dirty="0"/>
              <a:t>今回のお話しの流れ図</a:t>
            </a:r>
          </a:p>
        </p:txBody>
      </p:sp>
      <p:sp>
        <p:nvSpPr>
          <p:cNvPr id="12294" name="テキスト ボックス 4"/>
          <p:cNvSpPr txBox="1">
            <a:spLocks noChangeArrowheads="1"/>
          </p:cNvSpPr>
          <p:nvPr/>
        </p:nvSpPr>
        <p:spPr bwMode="auto">
          <a:xfrm>
            <a:off x="611560" y="1052513"/>
            <a:ext cx="8136903" cy="584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200" dirty="0"/>
              <a:t>　　</a:t>
            </a:r>
            <a:r>
              <a:rPr lang="ja-JP" altLang="en-US" sz="3200" dirty="0" smtClean="0"/>
              <a:t>　　　　　　　最近の漢字事情</a:t>
            </a:r>
            <a:endParaRPr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/>
            </a:extLst>
          </p:cNvPr>
          <p:cNvSpPr txBox="1"/>
          <p:nvPr/>
        </p:nvSpPr>
        <p:spPr>
          <a:xfrm>
            <a:off x="5508104" y="1844824"/>
            <a:ext cx="2664296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800" dirty="0" smtClean="0"/>
              <a:t>漢字という現象</a:t>
            </a:r>
            <a:endParaRPr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/>
            </a:extLst>
          </p:cNvPr>
          <p:cNvSpPr txBox="1"/>
          <p:nvPr/>
        </p:nvSpPr>
        <p:spPr>
          <a:xfrm>
            <a:off x="1043608" y="1844824"/>
            <a:ext cx="410445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indent="90488" eaLnBrk="1" hangingPunct="1">
              <a:defRPr/>
            </a:pPr>
            <a:r>
              <a:rPr lang="ja-JP" altLang="en-US" sz="2800" dirty="0" smtClean="0"/>
              <a:t>手書き文字と活字の比較</a:t>
            </a:r>
            <a:endParaRPr lang="ja-JP" altLang="en-US" sz="2800" dirty="0"/>
          </a:p>
        </p:txBody>
      </p:sp>
      <p:sp>
        <p:nvSpPr>
          <p:cNvPr id="14" name="円/楕円 13">
            <a:extLst>
              <a:ext uri="{FF2B5EF4-FFF2-40B4-BE49-F238E27FC236}"/>
            </a:extLst>
          </p:cNvPr>
          <p:cNvSpPr/>
          <p:nvPr/>
        </p:nvSpPr>
        <p:spPr>
          <a:xfrm>
            <a:off x="5292080" y="2780928"/>
            <a:ext cx="2088232" cy="3600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4"/>
                </a:solidFill>
              </a:rPr>
              <a:t>算数文章題</a:t>
            </a:r>
          </a:p>
        </p:txBody>
      </p:sp>
      <p:sp>
        <p:nvSpPr>
          <p:cNvPr id="16" name="円/楕円 15">
            <a:extLst>
              <a:ext uri="{FF2B5EF4-FFF2-40B4-BE49-F238E27FC236}"/>
            </a:extLst>
          </p:cNvPr>
          <p:cNvSpPr/>
          <p:nvPr/>
        </p:nvSpPr>
        <p:spPr>
          <a:xfrm>
            <a:off x="6084168" y="1052736"/>
            <a:ext cx="2376264" cy="648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solidFill>
                  <a:schemeClr val="tx1"/>
                </a:solidFill>
              </a:rPr>
              <a:t>やさしい漢字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2315" name="テキスト ボックス 9"/>
          <p:cNvSpPr txBox="1">
            <a:spLocks noChangeArrowheads="1"/>
          </p:cNvSpPr>
          <p:nvPr/>
        </p:nvSpPr>
        <p:spPr bwMode="auto">
          <a:xfrm>
            <a:off x="539552" y="2636912"/>
            <a:ext cx="8208912" cy="584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漢字の基礎知識</a:t>
            </a:r>
            <a:endParaRPr lang="ja-JP" altLang="en-US" sz="3200" dirty="0"/>
          </a:p>
        </p:txBody>
      </p:sp>
      <p:sp>
        <p:nvSpPr>
          <p:cNvPr id="21" name="右矢印 20"/>
          <p:cNvSpPr/>
          <p:nvPr/>
        </p:nvSpPr>
        <p:spPr>
          <a:xfrm>
            <a:off x="5004048" y="1988840"/>
            <a:ext cx="576064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/>
            </a:extLst>
          </p:cNvPr>
          <p:cNvSpPr/>
          <p:nvPr/>
        </p:nvSpPr>
        <p:spPr>
          <a:xfrm>
            <a:off x="5796136" y="2636912"/>
            <a:ext cx="3024336" cy="6480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solidFill>
                  <a:schemeClr val="tx1"/>
                </a:solidFill>
              </a:rPr>
              <a:t>骨格としての音訓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75656" y="3212976"/>
            <a:ext cx="6624736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000" b="1" u="sng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000" b="1" u="sng" dirty="0" smtClean="0"/>
              <a:t>漢字の仕組みを誰もが無意識に知っていることの重要性</a:t>
            </a:r>
            <a:endParaRPr kumimoji="1" lang="ja-JP" altLang="en-US" sz="2000" b="1" u="sng" dirty="0"/>
          </a:p>
        </p:txBody>
      </p:sp>
      <p:sp>
        <p:nvSpPr>
          <p:cNvPr id="28" name="円/楕円 27">
            <a:extLst>
              <a:ext uri="{FF2B5EF4-FFF2-40B4-BE49-F238E27FC236}"/>
            </a:extLst>
          </p:cNvPr>
          <p:cNvSpPr/>
          <p:nvPr/>
        </p:nvSpPr>
        <p:spPr>
          <a:xfrm>
            <a:off x="539552" y="3861048"/>
            <a:ext cx="8280920" cy="648072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</a:rPr>
              <a:t>漢字ネットワーク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/>
            </a:extLst>
          </p:cNvPr>
          <p:cNvSpPr txBox="1"/>
          <p:nvPr/>
        </p:nvSpPr>
        <p:spPr>
          <a:xfrm>
            <a:off x="251520" y="4725144"/>
            <a:ext cx="410445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indent="90488" eaLnBrk="1" hangingPunct="1">
              <a:defRPr/>
            </a:pPr>
            <a:r>
              <a:rPr lang="ja-JP" altLang="en-US" sz="2800" dirty="0" smtClean="0"/>
              <a:t>覚えられない漢字の分析</a:t>
            </a:r>
            <a:endParaRPr lang="ja-JP" altLang="en-US" sz="2800" dirty="0"/>
          </a:p>
        </p:txBody>
      </p:sp>
      <p:sp>
        <p:nvSpPr>
          <p:cNvPr id="35" name="テキスト ボックス 34">
            <a:extLst>
              <a:ext uri="{FF2B5EF4-FFF2-40B4-BE49-F238E27FC236}"/>
            </a:extLst>
          </p:cNvPr>
          <p:cNvSpPr txBox="1"/>
          <p:nvPr/>
        </p:nvSpPr>
        <p:spPr>
          <a:xfrm>
            <a:off x="4644008" y="4725144"/>
            <a:ext cx="4320480" cy="52322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800" dirty="0" smtClean="0"/>
              <a:t>漢字ネットワークの必要性</a:t>
            </a:r>
            <a:endParaRPr lang="ja-JP" altLang="en-US" sz="2800" dirty="0"/>
          </a:p>
        </p:txBody>
      </p:sp>
      <p:sp>
        <p:nvSpPr>
          <p:cNvPr id="36" name="右矢印 35"/>
          <p:cNvSpPr/>
          <p:nvPr/>
        </p:nvSpPr>
        <p:spPr>
          <a:xfrm>
            <a:off x="4283968" y="4869160"/>
            <a:ext cx="432048" cy="28803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/>
            </a:extLst>
          </p:cNvPr>
          <p:cNvSpPr txBox="1"/>
          <p:nvPr/>
        </p:nvSpPr>
        <p:spPr>
          <a:xfrm>
            <a:off x="3491880" y="5373216"/>
            <a:ext cx="23762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400" b="1" dirty="0" smtClean="0"/>
              <a:t>基礎漢字の習得</a:t>
            </a:r>
            <a:endParaRPr lang="ja-JP" altLang="en-US" sz="2400" b="1" dirty="0"/>
          </a:p>
        </p:txBody>
      </p:sp>
      <p:sp>
        <p:nvSpPr>
          <p:cNvPr id="40" name="テキスト ボックス 39">
            <a:extLst>
              <a:ext uri="{FF2B5EF4-FFF2-40B4-BE49-F238E27FC236}"/>
            </a:extLst>
          </p:cNvPr>
          <p:cNvSpPr txBox="1"/>
          <p:nvPr/>
        </p:nvSpPr>
        <p:spPr>
          <a:xfrm>
            <a:off x="6300192" y="5373216"/>
            <a:ext cx="26642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dbl">
            <a:solidFill>
              <a:schemeClr val="tx1"/>
            </a:solidFill>
          </a:ln>
          <a:effectLst>
            <a:glow rad="63500">
              <a:srgbClr val="FFFF00">
                <a:alpha val="40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400" b="1" dirty="0" smtClean="0"/>
              <a:t>ネットワーク形成へ</a:t>
            </a:r>
            <a:endParaRPr lang="ja-JP" altLang="en-US" sz="2400" b="1" dirty="0"/>
          </a:p>
        </p:txBody>
      </p:sp>
      <p:sp>
        <p:nvSpPr>
          <p:cNvPr id="43" name="円/楕円 42">
            <a:extLst>
              <a:ext uri="{FF2B5EF4-FFF2-40B4-BE49-F238E27FC236}"/>
            </a:extLst>
          </p:cNvPr>
          <p:cNvSpPr/>
          <p:nvPr/>
        </p:nvSpPr>
        <p:spPr>
          <a:xfrm>
            <a:off x="3491880" y="6093296"/>
            <a:ext cx="2592288" cy="504056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</a:rPr>
              <a:t>象徴文字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5868144" y="5445224"/>
            <a:ext cx="432048" cy="2880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395536" y="5949280"/>
            <a:ext cx="842493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11560" y="6165304"/>
            <a:ext cx="2736304" cy="4001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000" b="1" dirty="0" smtClean="0"/>
              <a:t>自分にとっての漢字</a:t>
            </a:r>
            <a:endParaRPr kumimoji="1" lang="ja-JP" altLang="en-US" sz="2000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228184" y="6021288"/>
            <a:ext cx="252028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C00000"/>
                </a:solidFill>
              </a:rPr>
              <a:t>＊</a:t>
            </a:r>
            <a:r>
              <a:rPr kumimoji="1" lang="ja-JP" altLang="en-US" sz="2000" b="1" dirty="0" smtClean="0"/>
              <a:t>療育の中で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　</a:t>
            </a:r>
            <a:r>
              <a:rPr kumimoji="1" lang="ja-JP" altLang="en-US" sz="2000" b="1" dirty="0" smtClean="0"/>
              <a:t>漢字の持つ役割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60648"/>
            <a:ext cx="849694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そして、漢字を動き（流れ）としてとらえる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　　　　　この運動感覚も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484784"/>
            <a:ext cx="8352928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漢字のゲシュタルト（まとまり）認識に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大きな役割を果たしている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780928"/>
            <a:ext cx="849694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漢字はもちろん具体的な形でもあるけれど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573016"/>
            <a:ext cx="8280920" cy="1200329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人間のさまざまな感覚や記憶の交叉点に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</a:t>
            </a:r>
            <a:r>
              <a:rPr kumimoji="1" lang="ja-JP" altLang="en-US" sz="3600" dirty="0" smtClean="0"/>
              <a:t>点っている「ランプ」のようなもの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5013176"/>
            <a:ext cx="504056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私たちにとって手書きは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5661248"/>
            <a:ext cx="76328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その光りを点すための大切なプロセス</a:t>
            </a:r>
            <a:endParaRPr kumimoji="1" lang="ja-JP" altLang="en-US" sz="36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7380312" y="4941168"/>
            <a:ext cx="1584176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7380312" y="5013176"/>
            <a:ext cx="1368152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020272" y="5085184"/>
            <a:ext cx="1944216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8028384" y="4941168"/>
            <a:ext cx="0" cy="6480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7740352" y="4941168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83568" y="404664"/>
            <a:ext cx="784887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だから漢字の筆順や、「はね・はらい」は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196752"/>
            <a:ext cx="842493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漢字を身につけるために必要なもの</a:t>
            </a:r>
            <a:r>
              <a:rPr kumimoji="1" lang="ja-JP" altLang="en-US" sz="3600" dirty="0" smtClean="0"/>
              <a:t>であり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</a:t>
            </a:r>
            <a:r>
              <a:rPr kumimoji="1" lang="ja-JP" altLang="en-US" sz="3600" dirty="0" smtClean="0"/>
              <a:t>また漢字を覚えやすくするもの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2780928"/>
            <a:ext cx="78488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結果として書かれた文字の形には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寛容であることが望ましいが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4149080"/>
            <a:ext cx="360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学びの過程では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4869160"/>
            <a:ext cx="7848872" cy="64633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　基本的な運筆を正しく教える・学ぶ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39952" y="5589240"/>
            <a:ext cx="478802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必要があると思われる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619672" y="980728"/>
            <a:ext cx="6120680" cy="2016224"/>
          </a:xfrm>
          <a:prstGeom prst="rect">
            <a:avLst/>
          </a:prstGeom>
          <a:solidFill>
            <a:srgbClr val="92D050"/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7416824" cy="70788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そして、一方、活字はというと</a:t>
            </a:r>
            <a:endParaRPr kumimoji="1"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2051720" y="1196752"/>
            <a:ext cx="53285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/>
              <a:t>字の形はすべて同じ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2051720" y="2060848"/>
            <a:ext cx="53285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「書く」という動作がない</a:t>
            </a:r>
            <a:endParaRPr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933056"/>
            <a:ext cx="8424936" cy="1754326"/>
          </a:xfrm>
          <a:prstGeom prst="rect">
            <a:avLst/>
          </a:prstGeom>
          <a:solidFill>
            <a:srgbClr val="F8F8F8"/>
          </a:solidFill>
          <a:ln>
            <a:solidFill>
              <a:schemeClr val="tx1"/>
            </a:solidFill>
            <a:prstDash val="dash"/>
          </a:ln>
          <a:effectLst>
            <a:glow rad="139700">
              <a:srgbClr val="7030A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漢字の字体・字形に対する理解も変化し、　</a:t>
            </a:r>
            <a:endParaRPr lang="en-US" altLang="ja-JP" sz="3600" dirty="0" smtClean="0"/>
          </a:p>
          <a:p>
            <a:r>
              <a:rPr lang="ja-JP" altLang="en-US" sz="3600" dirty="0" smtClean="0"/>
              <a:t>　</a:t>
            </a:r>
            <a:r>
              <a:rPr lang="ja-JP" altLang="en-US" sz="3600" dirty="0" smtClean="0">
                <a:solidFill>
                  <a:srgbClr val="C00000"/>
                </a:solidFill>
              </a:rPr>
              <a:t>漢字を複雑な図形のようなもの</a:t>
            </a:r>
            <a:r>
              <a:rPr lang="ja-JP" altLang="en-US" sz="3600" dirty="0" smtClean="0"/>
              <a:t>として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捉えるようになっていくおそれもある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4952" y="3140968"/>
            <a:ext cx="8820472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指針では、活字にばかり触れるようになれば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5733256"/>
            <a:ext cx="24482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述べている</a:t>
            </a:r>
            <a:endParaRPr kumimoji="1" lang="ja-JP" altLang="en-US" sz="36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539552" y="5085184"/>
            <a:ext cx="936104" cy="565978"/>
            <a:chOff x="1547664" y="5959366"/>
            <a:chExt cx="936104" cy="565978"/>
          </a:xfrm>
        </p:grpSpPr>
        <p:sp>
          <p:nvSpPr>
            <p:cNvPr id="25" name="正方形/長方形 24"/>
            <p:cNvSpPr/>
            <p:nvPr/>
          </p:nvSpPr>
          <p:spPr>
            <a:xfrm>
              <a:off x="1547664" y="5959366"/>
              <a:ext cx="936104" cy="565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1619672" y="6021288"/>
              <a:ext cx="792088" cy="432048"/>
              <a:chOff x="2411760" y="6165304"/>
              <a:chExt cx="900100" cy="504056"/>
            </a:xfrm>
          </p:grpSpPr>
          <p:cxnSp>
            <p:nvCxnSpPr>
              <p:cNvPr id="17" name="図形 16"/>
              <p:cNvCxnSpPr/>
              <p:nvPr/>
            </p:nvCxnSpPr>
            <p:spPr>
              <a:xfrm rot="10800000" flipH="1" flipV="1">
                <a:off x="2987824" y="6381328"/>
                <a:ext cx="324036" cy="224333"/>
              </a:xfrm>
              <a:prstGeom prst="bentConnector4">
                <a:avLst>
                  <a:gd name="adj1" fmla="val 49627"/>
                  <a:gd name="adj2" fmla="val 77778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グループ化 22"/>
              <p:cNvGrpSpPr/>
              <p:nvPr/>
            </p:nvGrpSpPr>
            <p:grpSpPr>
              <a:xfrm>
                <a:off x="2411760" y="6165304"/>
                <a:ext cx="648072" cy="504056"/>
                <a:chOff x="2411760" y="6165304"/>
                <a:chExt cx="648072" cy="504056"/>
              </a:xfrm>
            </p:grpSpPr>
            <p:sp>
              <p:nvSpPr>
                <p:cNvPr id="10" name="二等辺三角形 9"/>
                <p:cNvSpPr/>
                <p:nvPr/>
              </p:nvSpPr>
              <p:spPr>
                <a:xfrm>
                  <a:off x="2411760" y="6165304"/>
                  <a:ext cx="432048" cy="24925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1" name="グループ化 20"/>
                <p:cNvGrpSpPr/>
                <p:nvPr/>
              </p:nvGrpSpPr>
              <p:grpSpPr>
                <a:xfrm>
                  <a:off x="2411760" y="6165304"/>
                  <a:ext cx="648072" cy="504056"/>
                  <a:chOff x="755576" y="5949280"/>
                  <a:chExt cx="648072" cy="504056"/>
                </a:xfrm>
              </p:grpSpPr>
              <p:sp>
                <p:nvSpPr>
                  <p:cNvPr id="11" name="右大かっこ 10"/>
                  <p:cNvSpPr/>
                  <p:nvPr/>
                </p:nvSpPr>
                <p:spPr>
                  <a:xfrm>
                    <a:off x="971600" y="6093296"/>
                    <a:ext cx="288032" cy="288032"/>
                  </a:xfrm>
                  <a:prstGeom prst="rightBracke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755576" y="5949280"/>
                    <a:ext cx="648072" cy="504056"/>
                    <a:chOff x="755576" y="5949280"/>
                    <a:chExt cx="648072" cy="504056"/>
                  </a:xfrm>
                </p:grpSpPr>
                <p:sp>
                  <p:nvSpPr>
                    <p:cNvPr id="13" name="円/楕円 12"/>
                    <p:cNvSpPr/>
                    <p:nvPr/>
                  </p:nvSpPr>
                  <p:spPr>
                    <a:xfrm>
                      <a:off x="1187624" y="6237312"/>
                      <a:ext cx="216024" cy="21602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2075" cmpd="dbl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4" name="対角する 2 つの角を切り取った四角形 13"/>
                    <p:cNvSpPr/>
                    <p:nvPr/>
                  </p:nvSpPr>
                  <p:spPr>
                    <a:xfrm>
                      <a:off x="755576" y="5949280"/>
                      <a:ext cx="648072" cy="504056"/>
                    </a:xfrm>
                    <a:prstGeom prst="snip2DiagRect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" name="斜め縞 18"/>
                    <p:cNvSpPr/>
                    <p:nvPr/>
                  </p:nvSpPr>
                  <p:spPr>
                    <a:xfrm>
                      <a:off x="899592" y="6021288"/>
                      <a:ext cx="504056" cy="360040"/>
                    </a:xfrm>
                    <a:prstGeom prst="diagStrip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4536504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そして近年、漢字は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3429000"/>
            <a:ext cx="8029400" cy="120032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日本で暮らす、外国とつながる人は</a:t>
            </a:r>
            <a:endParaRPr lang="en-US" altLang="ja-JP" sz="3600" dirty="0" smtClean="0"/>
          </a:p>
          <a:p>
            <a:r>
              <a:rPr lang="ja-JP" altLang="en-US" sz="3600" dirty="0" smtClean="0"/>
              <a:t>　　年々増加の一途をたどっており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4581128"/>
            <a:ext cx="6768752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それらの人たちとの共生のために</a:t>
            </a:r>
            <a:endParaRPr lang="en-US" altLang="ja-JP" sz="3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5445224"/>
            <a:ext cx="7128792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日本語は変化を求められている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2420888"/>
            <a:ext cx="1944216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それは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2420888"/>
            <a:ext cx="388843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やさしい日本語</a:t>
            </a:r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980728"/>
            <a:ext cx="8280920" cy="13234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時代の流れの中で、また別の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転換も迫られている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60648"/>
            <a:ext cx="8352928" cy="1323439"/>
          </a:xfrm>
          <a:prstGeom prst="rect">
            <a:avLst/>
          </a:prstGeom>
          <a:solidFill>
            <a:schemeClr val="bg1">
              <a:alpha val="63137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日本語を、外国の人にとって、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もっと分かりやすくして行こう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4869160"/>
            <a:ext cx="482453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よりシンプルな運用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420888"/>
            <a:ext cx="8424936" cy="1323439"/>
          </a:xfrm>
          <a:prstGeom prst="rect">
            <a:avLst/>
          </a:prstGeom>
          <a:solidFill>
            <a:schemeClr val="bg1">
              <a:alpha val="63137"/>
            </a:schemeClr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障害を持つ人とのコミュニケーションや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社会参加を拡げて行こう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62880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また・・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11552" y="3861048"/>
            <a:ext cx="36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という流れの中で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57332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を求める声が高まっている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407707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漢字もまた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332656"/>
            <a:ext cx="8676456" cy="707886"/>
          </a:xfrm>
          <a:prstGeom prst="rect">
            <a:avLst/>
          </a:prstGeom>
          <a:solidFill>
            <a:schemeClr val="bg1">
              <a:alpha val="63137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外国語母語の人が日本で暮らす上で</a:t>
            </a:r>
            <a:endParaRPr lang="en-US" altLang="ja-JP" sz="4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268760"/>
            <a:ext cx="8208912" cy="707886"/>
          </a:xfrm>
          <a:prstGeom prst="rect">
            <a:avLst/>
          </a:prstGeom>
          <a:solidFill>
            <a:srgbClr val="F8F8F8"/>
          </a:solidFill>
          <a:effectLst>
            <a:glow rad="228600">
              <a:schemeClr val="bg2">
                <a:lumMod val="1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もっとも難しく大変なのが漢字の習得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34290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にして行く必要はある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21328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だから、漢字をもっと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</a:t>
            </a:r>
            <a:r>
              <a:rPr kumimoji="1" lang="ja-JP" altLang="en-US" sz="2400" dirty="0" smtClean="0"/>
              <a:t>　　</a:t>
            </a:r>
            <a:r>
              <a:rPr kumimoji="1" lang="ja-JP" altLang="en-US" sz="4000" dirty="0" smtClean="0"/>
              <a:t>外国の人に、易しい（優しい）もの</a:t>
            </a:r>
            <a:endParaRPr kumimoji="1" lang="ja-JP" altLang="en-US" sz="40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331640" y="3356992"/>
            <a:ext cx="69847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115616" y="4077072"/>
            <a:ext cx="6912768" cy="646331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では、やさしい漢字とは何だろうか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6482" y="4797152"/>
            <a:ext cx="8655997" cy="646331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◉</a:t>
            </a:r>
            <a:r>
              <a:rPr lang="ja-JP" altLang="en-US" sz="3600" dirty="0" smtClean="0"/>
              <a:t>漢字を使いやすくすることだろうか</a:t>
            </a:r>
            <a:endParaRPr lang="en-US" altLang="ja-JP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5376042"/>
            <a:ext cx="8640960" cy="646331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◉</a:t>
            </a:r>
            <a:r>
              <a:rPr lang="ja-JP" altLang="en-US" sz="3600" dirty="0" smtClean="0"/>
              <a:t>漢字を学びやすくすることだろうか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3779" y="5949280"/>
            <a:ext cx="8608701" cy="646331"/>
          </a:xfrm>
          <a:prstGeom prst="rect">
            <a:avLst/>
          </a:prstGeom>
          <a:solidFill>
            <a:srgbClr val="FF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◉</a:t>
            </a:r>
            <a:r>
              <a:rPr lang="ja-JP" altLang="en-US" sz="3600" dirty="0" smtClean="0"/>
              <a:t>それとも漢字を簡単にして行くことだろうか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4" grpId="0" animBg="1"/>
      <p:bldP spid="15" grpId="0" animBg="1"/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755576" y="332656"/>
            <a:ext cx="7776864" cy="10156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5400" dirty="0">
                <a:latin typeface="Arial" charset="0"/>
                <a:ea typeface="ＭＳ Ｐゴシック" charset="-128"/>
              </a:rPr>
              <a:t>　　　</a:t>
            </a:r>
            <a:r>
              <a:rPr lang="ja-JP" altLang="en-US" sz="6000" dirty="0" smtClean="0">
                <a:latin typeface="Arial" charset="0"/>
                <a:ea typeface="ＭＳ Ｐゴシック" charset="-128"/>
              </a:rPr>
              <a:t>漢字の基礎知識</a:t>
            </a:r>
            <a:endParaRPr lang="ja-JP" altLang="en-US" sz="6000" dirty="0">
              <a:latin typeface="Arial" charset="0"/>
              <a:ea typeface="ＭＳ Ｐゴシック" charset="-128"/>
            </a:endParaRPr>
          </a:p>
        </p:txBody>
      </p:sp>
      <p:sp>
        <p:nvSpPr>
          <p:cNvPr id="19461" name="テキスト ボックス 4"/>
          <p:cNvSpPr txBox="1">
            <a:spLocks noChangeArrowheads="1"/>
          </p:cNvSpPr>
          <p:nvPr/>
        </p:nvSpPr>
        <p:spPr bwMode="auto">
          <a:xfrm>
            <a:off x="467544" y="3429000"/>
            <a:ext cx="849694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C00000"/>
                </a:solidFill>
              </a:rPr>
              <a:t>●</a:t>
            </a:r>
            <a:r>
              <a:rPr lang="ja-JP" altLang="en-US" sz="4800" dirty="0" smtClean="0"/>
              <a:t>成り立ちからみた漢字の種類</a:t>
            </a:r>
            <a:endParaRPr lang="ja-JP" altLang="en-US" sz="4800" dirty="0"/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467544" y="4941168"/>
            <a:ext cx="83529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C00000"/>
                </a:solidFill>
              </a:rPr>
              <a:t>●</a:t>
            </a:r>
            <a:r>
              <a:rPr lang="ja-JP" altLang="en-US" sz="4800" dirty="0" smtClean="0"/>
              <a:t>学校教育おける漢字</a:t>
            </a:r>
            <a:endParaRPr lang="ja-JP" altLang="en-US" sz="48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7544" y="1988840"/>
            <a:ext cx="41680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C00000"/>
                </a:solidFill>
              </a:rPr>
              <a:t>●</a:t>
            </a:r>
            <a:r>
              <a:rPr lang="ja-JP" altLang="en-US" sz="4800" dirty="0" smtClean="0"/>
              <a:t>漢字の構成</a:t>
            </a:r>
            <a:endParaRPr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3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483768" y="260648"/>
            <a:ext cx="41680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C00000"/>
                </a:solidFill>
              </a:rPr>
              <a:t>●</a:t>
            </a:r>
            <a:r>
              <a:rPr lang="ja-JP" altLang="en-US" sz="4800" dirty="0" smtClean="0"/>
              <a:t>漢字の構成</a:t>
            </a:r>
            <a:endParaRPr lang="ja-JP" altLang="en-US" sz="48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851920" y="1988840"/>
            <a:ext cx="1656184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11500" dirty="0" smtClean="0">
                <a:latin typeface="+mn-ea"/>
              </a:rPr>
              <a:t>販</a:t>
            </a:r>
            <a:endParaRPr lang="ja-JP" altLang="en-US" sz="115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339752" y="2348880"/>
            <a:ext cx="1008112" cy="1368152"/>
            <a:chOff x="2267744" y="1556792"/>
            <a:chExt cx="1008112" cy="1584176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2411760" y="1628800"/>
              <a:ext cx="720080" cy="1512168"/>
              <a:chOff x="2627784" y="4077072"/>
              <a:chExt cx="864793" cy="196306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784" y="4077072"/>
                <a:ext cx="781050" cy="180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正方形/長方形 13"/>
              <p:cNvSpPr/>
              <p:nvPr/>
            </p:nvSpPr>
            <p:spPr>
              <a:xfrm rot="18714426">
                <a:off x="3027493" y="5575049"/>
                <a:ext cx="648072" cy="282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2267744" y="1556792"/>
              <a:ext cx="1008112" cy="158417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940152" y="2348880"/>
            <a:ext cx="1080120" cy="1368152"/>
            <a:chOff x="5597182" y="3789040"/>
            <a:chExt cx="1423090" cy="194421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5597182" y="3933056"/>
              <a:ext cx="1393771" cy="1733550"/>
              <a:chOff x="5597182" y="3933056"/>
              <a:chExt cx="1393771" cy="17335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3933056"/>
                <a:ext cx="1266825" cy="173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5652120" y="3933056"/>
                <a:ext cx="216024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二等辺三角形 18"/>
              <p:cNvSpPr/>
              <p:nvPr/>
            </p:nvSpPr>
            <p:spPr>
              <a:xfrm rot="19000318">
                <a:off x="5597182" y="5125639"/>
                <a:ext cx="228793" cy="27912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5652120" y="3789040"/>
              <a:ext cx="1368152" cy="194421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4" name="直線コネクタ 23"/>
          <p:cNvCxnSpPr/>
          <p:nvPr/>
        </p:nvCxnSpPr>
        <p:spPr>
          <a:xfrm>
            <a:off x="3563888" y="4149080"/>
            <a:ext cx="2304256" cy="0"/>
          </a:xfrm>
          <a:prstGeom prst="line">
            <a:avLst/>
          </a:prstGeom>
          <a:ln w="762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23528" y="2348880"/>
            <a:ext cx="1872208" cy="58477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字の右側</a:t>
            </a:r>
            <a:endParaRPr kumimoji="1" lang="ja-JP" altLang="en-US" sz="3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47560" y="2348880"/>
            <a:ext cx="1889760" cy="58477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字の左側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3528" y="2996952"/>
            <a:ext cx="1872208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字の意味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を表す</a:t>
            </a:r>
            <a:endParaRPr kumimoji="1" lang="ja-JP" altLang="en-US" sz="32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64288" y="2924944"/>
            <a:ext cx="1873032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字の音を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</a:t>
            </a:r>
            <a:r>
              <a:rPr kumimoji="1" lang="ja-JP" altLang="en-US" sz="3200" dirty="0" smtClean="0"/>
              <a:t>表す</a:t>
            </a:r>
            <a:endParaRPr kumimoji="1" lang="ja-JP" altLang="en-US" sz="32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5868144" y="1268760"/>
            <a:ext cx="1296144" cy="1171292"/>
            <a:chOff x="5868144" y="1124744"/>
            <a:chExt cx="1296144" cy="1171292"/>
          </a:xfrm>
        </p:grpSpPr>
        <p:sp>
          <p:nvSpPr>
            <p:cNvPr id="7" name="テキスト ボックス 6"/>
            <p:cNvSpPr txBox="1">
              <a:spLocks noChangeArrowheads="1"/>
            </p:cNvSpPr>
            <p:nvPr/>
          </p:nvSpPr>
          <p:spPr bwMode="auto">
            <a:xfrm>
              <a:off x="5868144" y="1124744"/>
              <a:ext cx="1296144" cy="83099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indent="182563"/>
              <a:r>
                <a:rPr lang="ja-JP" altLang="en-US" sz="4800" dirty="0" smtClean="0"/>
                <a:t>旁</a:t>
              </a:r>
              <a:endParaRPr lang="ja-JP" altLang="en-US" sz="2800" dirty="0"/>
            </a:p>
          </p:txBody>
        </p:sp>
        <p:sp>
          <p:nvSpPr>
            <p:cNvPr id="30" name="テキスト ボックス 29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1296144" cy="52322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800" dirty="0" smtClean="0"/>
                <a:t>つくり</a:t>
              </a:r>
              <a:endParaRPr lang="ja-JP" altLang="en-US" sz="2800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195736" y="1268760"/>
            <a:ext cx="1296144" cy="1171292"/>
            <a:chOff x="5868144" y="1124744"/>
            <a:chExt cx="1296144" cy="1171292"/>
          </a:xfrm>
        </p:grpSpPr>
        <p:sp>
          <p:nvSpPr>
            <p:cNvPr id="33" name="テキスト ボックス 32"/>
            <p:cNvSpPr txBox="1">
              <a:spLocks noChangeArrowheads="1"/>
            </p:cNvSpPr>
            <p:nvPr/>
          </p:nvSpPr>
          <p:spPr bwMode="auto">
            <a:xfrm>
              <a:off x="5868144" y="1124744"/>
              <a:ext cx="1296144" cy="83099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indent="182563"/>
              <a:r>
                <a:rPr lang="ja-JP" altLang="en-US" sz="4800" dirty="0" smtClean="0"/>
                <a:t>偏</a:t>
              </a:r>
              <a:endParaRPr lang="ja-JP" altLang="en-US" sz="2800" dirty="0"/>
            </a:p>
          </p:txBody>
        </p:sp>
        <p:sp>
          <p:nvSpPr>
            <p:cNvPr id="34" name="テキスト ボックス 33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1296144" cy="52322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800" dirty="0" smtClean="0"/>
                <a:t>へん</a:t>
              </a:r>
              <a:endParaRPr lang="ja-JP" altLang="en-US" sz="2800" dirty="0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2339752" y="3861048"/>
            <a:ext cx="1152128" cy="646331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お金</a:t>
            </a:r>
            <a:endParaRPr kumimoji="1" lang="ja-JP" altLang="en-US" sz="3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40152" y="3861048"/>
            <a:ext cx="1152128" cy="646331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ハン</a:t>
            </a:r>
            <a:endParaRPr kumimoji="1" lang="ja-JP" altLang="en-US" sz="36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611560" y="5013176"/>
            <a:ext cx="1368152" cy="1109737"/>
            <a:chOff x="5796136" y="1124744"/>
            <a:chExt cx="1368152" cy="1109737"/>
          </a:xfrm>
        </p:grpSpPr>
        <p:sp>
          <p:nvSpPr>
            <p:cNvPr id="41" name="テキスト ボックス 40"/>
            <p:cNvSpPr txBox="1">
              <a:spLocks noChangeArrowheads="1"/>
            </p:cNvSpPr>
            <p:nvPr/>
          </p:nvSpPr>
          <p:spPr bwMode="auto">
            <a:xfrm>
              <a:off x="5868144" y="1124744"/>
              <a:ext cx="1296144" cy="83099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indent="182563"/>
              <a:r>
                <a:rPr lang="ja-JP" altLang="en-US" sz="4800" dirty="0" smtClean="0"/>
                <a:t>冠</a:t>
              </a:r>
              <a:endParaRPr lang="ja-JP" altLang="en-US" sz="2800" dirty="0"/>
            </a:p>
          </p:txBody>
        </p:sp>
        <p:sp>
          <p:nvSpPr>
            <p:cNvPr id="42" name="テキスト ボックス 41"/>
            <p:cNvSpPr txBox="1">
              <a:spLocks noChangeArrowheads="1"/>
            </p:cNvSpPr>
            <p:nvPr/>
          </p:nvSpPr>
          <p:spPr bwMode="auto">
            <a:xfrm>
              <a:off x="5796136" y="1772816"/>
              <a:ext cx="1368152" cy="46166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 smtClean="0"/>
                <a:t>かんむり</a:t>
              </a:r>
              <a:endParaRPr lang="ja-JP" altLang="en-US" sz="2400" b="1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3563888" y="4941168"/>
            <a:ext cx="1296144" cy="1171292"/>
            <a:chOff x="5868144" y="1124744"/>
            <a:chExt cx="1296144" cy="1171292"/>
          </a:xfrm>
        </p:grpSpPr>
        <p:sp>
          <p:nvSpPr>
            <p:cNvPr id="44" name="テキスト ボックス 43"/>
            <p:cNvSpPr txBox="1">
              <a:spLocks noChangeArrowheads="1"/>
            </p:cNvSpPr>
            <p:nvPr/>
          </p:nvSpPr>
          <p:spPr bwMode="auto">
            <a:xfrm>
              <a:off x="5868144" y="1124744"/>
              <a:ext cx="1296144" cy="83099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indent="182563"/>
              <a:r>
                <a:rPr lang="ja-JP" altLang="en-US" sz="4800" dirty="0" smtClean="0"/>
                <a:t>脚</a:t>
              </a:r>
              <a:endParaRPr lang="ja-JP" altLang="en-US" sz="2800" dirty="0"/>
            </a:p>
          </p:txBody>
        </p:sp>
        <p:sp>
          <p:nvSpPr>
            <p:cNvPr id="45" name="テキスト ボックス 44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1296144" cy="52322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800" dirty="0" smtClean="0"/>
                <a:t>あし</a:t>
              </a:r>
              <a:endParaRPr lang="ja-JP" altLang="en-US" sz="2800" dirty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6084168" y="5013176"/>
            <a:ext cx="1656184" cy="1048182"/>
            <a:chOff x="5652120" y="1124744"/>
            <a:chExt cx="1656184" cy="1048182"/>
          </a:xfrm>
        </p:grpSpPr>
        <p:sp>
          <p:nvSpPr>
            <p:cNvPr id="47" name="テキスト ボックス 46"/>
            <p:cNvSpPr txBox="1">
              <a:spLocks noChangeArrowheads="1"/>
            </p:cNvSpPr>
            <p:nvPr/>
          </p:nvSpPr>
          <p:spPr bwMode="auto">
            <a:xfrm>
              <a:off x="5868144" y="1124744"/>
              <a:ext cx="1296144" cy="83099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indent="182563"/>
              <a:r>
                <a:rPr lang="ja-JP" altLang="en-US" sz="4800" dirty="0" smtClean="0"/>
                <a:t>辶</a:t>
              </a:r>
              <a:endParaRPr lang="ja-JP" altLang="en-US" sz="2800" dirty="0"/>
            </a:p>
          </p:txBody>
        </p:sp>
        <p:sp>
          <p:nvSpPr>
            <p:cNvPr id="48" name="テキスト ボックス 47"/>
            <p:cNvSpPr txBox="1">
              <a:spLocks noChangeArrowheads="1"/>
            </p:cNvSpPr>
            <p:nvPr/>
          </p:nvSpPr>
          <p:spPr bwMode="auto">
            <a:xfrm>
              <a:off x="5652120" y="1772816"/>
              <a:ext cx="1656184" cy="40011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/>
                <a:t>しん</a:t>
              </a:r>
              <a:r>
                <a:rPr lang="ja-JP" altLang="en-US" sz="2000" b="1" dirty="0" err="1" smtClean="0"/>
                <a:t>にょう</a:t>
              </a:r>
              <a:endParaRPr lang="ja-JP" altLang="en-US" sz="2000" b="1" dirty="0"/>
            </a:p>
          </p:txBody>
        </p:sp>
      </p:grp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1979712" y="5013176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6000" dirty="0" smtClean="0">
                <a:latin typeface="+mn-ea"/>
              </a:rPr>
              <a:t>草</a:t>
            </a:r>
            <a:endParaRPr lang="ja-JP" altLang="en-US" sz="6000" dirty="0">
              <a:latin typeface="+mn-ea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4788024" y="5013176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6000" dirty="0" smtClean="0">
                <a:latin typeface="+mn-ea"/>
              </a:rPr>
              <a:t>魚</a:t>
            </a:r>
            <a:endParaRPr lang="ja-JP" altLang="en-US" sz="6000" dirty="0">
              <a:latin typeface="+mn-ea"/>
            </a:endParaRPr>
          </a:p>
        </p:txBody>
      </p:sp>
      <p:sp>
        <p:nvSpPr>
          <p:cNvPr id="51" name="テキスト ボックス 50"/>
          <p:cNvSpPr txBox="1">
            <a:spLocks noChangeArrowheads="1"/>
          </p:cNvSpPr>
          <p:nvPr/>
        </p:nvSpPr>
        <p:spPr bwMode="auto">
          <a:xfrm>
            <a:off x="7596336" y="5013176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6000" dirty="0" smtClean="0">
                <a:latin typeface="+mn-ea"/>
              </a:rPr>
              <a:t>道</a:t>
            </a:r>
            <a:endParaRPr lang="ja-JP" altLang="en-US" sz="6000" dirty="0">
              <a:latin typeface="+mn-ea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051720" y="5157192"/>
            <a:ext cx="792088" cy="2530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4860032" y="5733256"/>
            <a:ext cx="792088" cy="2160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7668344" y="5157192"/>
            <a:ext cx="864096" cy="792088"/>
            <a:chOff x="7668344" y="5157192"/>
            <a:chExt cx="864096" cy="792088"/>
          </a:xfrm>
        </p:grpSpPr>
        <p:sp>
          <p:nvSpPr>
            <p:cNvPr id="54" name="正方形/長方形 53"/>
            <p:cNvSpPr/>
            <p:nvPr/>
          </p:nvSpPr>
          <p:spPr>
            <a:xfrm>
              <a:off x="7668344" y="5157192"/>
              <a:ext cx="241216" cy="7920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668344" y="5805264"/>
              <a:ext cx="864096" cy="14401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 animBg="1"/>
      <p:bldP spid="29" grpId="0" animBg="1"/>
      <p:bldP spid="35" grpId="0" animBg="1"/>
      <p:bldP spid="36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763688" y="2132856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貝</a:t>
            </a:r>
            <a:endParaRPr lang="ja-JP" altLang="en-US" sz="60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355976" y="2132856"/>
            <a:ext cx="10081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販</a:t>
            </a:r>
            <a:endParaRPr lang="ja-JP" altLang="en-US" sz="6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9672" y="1340768"/>
            <a:ext cx="115212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単体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0152" y="1340768"/>
            <a:ext cx="122413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複体</a:t>
            </a:r>
            <a:endParaRPr kumimoji="1" lang="ja-JP" altLang="en-US" sz="36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915816" y="2636912"/>
            <a:ext cx="1152128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763688" y="3284984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木</a:t>
            </a:r>
            <a:endParaRPr lang="ja-JP" altLang="en-US" sz="6000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4355976" y="3284984"/>
            <a:ext cx="10081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林</a:t>
            </a:r>
            <a:endParaRPr lang="ja-JP" altLang="en-US" sz="6000" dirty="0"/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6660232" y="3284984"/>
            <a:ext cx="10081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森</a:t>
            </a:r>
            <a:endParaRPr lang="ja-JP" altLang="en-US" sz="60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915816" y="3789040"/>
            <a:ext cx="1152128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8104" y="3789040"/>
            <a:ext cx="108012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1763688" y="4437112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日</a:t>
            </a:r>
            <a:endParaRPr lang="ja-JP" altLang="en-US" sz="6000" dirty="0"/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355976" y="4437112"/>
            <a:ext cx="10081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昌</a:t>
            </a:r>
            <a:endParaRPr lang="ja-JP" altLang="en-US" sz="6000" dirty="0"/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6660232" y="4437112"/>
            <a:ext cx="10081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晶</a:t>
            </a:r>
            <a:endParaRPr lang="ja-JP" altLang="en-US" sz="60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915816" y="4941168"/>
            <a:ext cx="1152128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508104" y="4941168"/>
            <a:ext cx="108012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771800" y="260648"/>
            <a:ext cx="3456384" cy="769441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単体と複体</a:t>
            </a:r>
            <a:endParaRPr kumimoji="1" lang="ja-JP" altLang="en-US" sz="4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4139952" y="1268760"/>
            <a:ext cx="4464496" cy="540060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7452320" y="5589240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器</a:t>
            </a:r>
            <a:endParaRPr lang="ja-JP" altLang="en-US" sz="6000" dirty="0"/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763688" y="5589240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口</a:t>
            </a:r>
            <a:endParaRPr lang="ja-JP" altLang="en-US" sz="6000" dirty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4355976" y="5589240"/>
            <a:ext cx="100811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回</a:t>
            </a:r>
            <a:endParaRPr lang="ja-JP" altLang="en-US" sz="6000" dirty="0"/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5940152" y="5589240"/>
            <a:ext cx="9361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6000" dirty="0" smtClean="0"/>
              <a:t>品</a:t>
            </a:r>
            <a:endParaRPr lang="ja-JP" altLang="en-US" sz="60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843808" y="6021288"/>
            <a:ext cx="1152128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29" idx="1"/>
          </p:cNvCxnSpPr>
          <p:nvPr/>
        </p:nvCxnSpPr>
        <p:spPr>
          <a:xfrm>
            <a:off x="5364088" y="6093296"/>
            <a:ext cx="576064" cy="377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6876256" y="6093296"/>
            <a:ext cx="576064" cy="377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1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547664" y="3212976"/>
            <a:ext cx="6408712" cy="266429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1" name="テキスト ボックス 4"/>
          <p:cNvSpPr txBox="1">
            <a:spLocks noChangeArrowheads="1"/>
          </p:cNvSpPr>
          <p:nvPr/>
        </p:nvSpPr>
        <p:spPr bwMode="auto">
          <a:xfrm>
            <a:off x="395536" y="260648"/>
            <a:ext cx="8352928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C00000"/>
                </a:solidFill>
              </a:rPr>
              <a:t>●</a:t>
            </a:r>
            <a:r>
              <a:rPr lang="ja-JP" altLang="en-US" sz="4800" dirty="0" smtClean="0"/>
              <a:t>成り立ちからみた漢字の種類</a:t>
            </a:r>
            <a:endParaRPr lang="ja-JP" altLang="en-US" sz="4800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755576" y="1340768"/>
            <a:ext cx="8064896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漢字は、その成立過程から</a:t>
            </a:r>
            <a:endParaRPr lang="en-US" altLang="ja-JP" sz="4800" dirty="0" smtClean="0"/>
          </a:p>
          <a:p>
            <a:r>
              <a:rPr lang="ja-JP" altLang="en-US" sz="4800" dirty="0" smtClean="0"/>
              <a:t>　　　６つの種類に分類される</a:t>
            </a:r>
            <a:endParaRPr lang="ja-JP" altLang="en-US" sz="48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79712" y="3501008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象形</a:t>
            </a:r>
            <a:endParaRPr lang="ja-JP" altLang="en-US" sz="48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923928" y="3501008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指事</a:t>
            </a:r>
            <a:endParaRPr lang="ja-JP" altLang="en-US" sz="48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5868144" y="3501008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会意</a:t>
            </a:r>
            <a:endParaRPr lang="ja-JP" altLang="en-US" sz="4800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979712" y="4797152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形声</a:t>
            </a:r>
            <a:endParaRPr lang="ja-JP" altLang="en-US" sz="4800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3923928" y="4797152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仮借</a:t>
            </a:r>
            <a:endParaRPr lang="ja-JP" altLang="en-US" sz="48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5868144" y="4797152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転注</a:t>
            </a:r>
            <a:endParaRPr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302433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+mn-ea"/>
              </a:rPr>
              <a:t>1</a:t>
            </a:r>
            <a:r>
              <a:rPr lang="ja-JP" altLang="en-US" sz="4000" dirty="0" err="1" smtClean="0">
                <a:latin typeface="+mn-ea"/>
              </a:rPr>
              <a:t>つの</a:t>
            </a:r>
            <a:r>
              <a:rPr lang="ja-JP" altLang="en-US" sz="4000" dirty="0" smtClean="0">
                <a:latin typeface="+mn-ea"/>
              </a:rPr>
              <a:t>漢字の　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　持つ情報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872" y="260648"/>
            <a:ext cx="5544616" cy="64786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</a:rPr>
              <a:t>文字          ：国</a:t>
            </a:r>
          </a:p>
          <a:p>
            <a:r>
              <a:rPr lang="zh-TW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異体字        ：圀 國</a:t>
            </a:r>
            <a:r>
              <a:rPr lang="ja-JP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音読み        ：コク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訓読み        ：くに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部首読み      ：くにがまえ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文字画数      ：</a:t>
            </a:r>
            <a:r>
              <a:rPr lang="en-US" altLang="ja-JP" sz="2400" b="1" dirty="0" smtClean="0">
                <a:latin typeface="+mj-ea"/>
                <a:ea typeface="+mj-ea"/>
              </a:rPr>
              <a:t>8</a:t>
            </a:r>
            <a:r>
              <a:rPr lang="ja-JP" altLang="en-US" sz="2400" b="1" dirty="0" smtClean="0">
                <a:latin typeface="+mj-ea"/>
                <a:ea typeface="+mj-ea"/>
              </a:rPr>
              <a:t> 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常用漢字      ：該当する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表外漢字字体表：該当しない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人名用漢字    ：該当しない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漢字配当      ：２年</a:t>
            </a:r>
          </a:p>
          <a:p>
            <a:endParaRPr lang="en-US" altLang="ja-JP" sz="200" b="1" dirty="0" smtClean="0">
              <a:latin typeface="+mj-ea"/>
              <a:ea typeface="+mj-ea"/>
            </a:endParaRPr>
          </a:p>
          <a:p>
            <a:r>
              <a:rPr lang="en-US" altLang="ja-JP" sz="2400" b="1" dirty="0" smtClean="0">
                <a:latin typeface="+mj-ea"/>
                <a:ea typeface="+mj-ea"/>
              </a:rPr>
              <a:t>JIS           </a:t>
            </a:r>
            <a:r>
              <a:rPr lang="ja-JP" altLang="en-US" sz="2400" b="1" dirty="0" smtClean="0">
                <a:latin typeface="+mj-ea"/>
                <a:ea typeface="+mj-ea"/>
              </a:rPr>
              <a:t>：</a:t>
            </a:r>
            <a:r>
              <a:rPr lang="en-US" altLang="ja-JP" sz="2400" b="1" dirty="0" smtClean="0">
                <a:latin typeface="+mj-ea"/>
                <a:ea typeface="+mj-ea"/>
              </a:rPr>
              <a:t>3971</a:t>
            </a:r>
          </a:p>
          <a:p>
            <a:r>
              <a:rPr lang="zh-TW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漢字水準      ：第１水準</a:t>
            </a:r>
            <a:r>
              <a:rPr lang="ja-JP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シフト</a:t>
            </a:r>
            <a:r>
              <a:rPr lang="en-US" altLang="ja-JP" sz="2400" b="1" dirty="0" smtClean="0">
                <a:latin typeface="+mj-ea"/>
                <a:ea typeface="+mj-ea"/>
              </a:rPr>
              <a:t>JIS     </a:t>
            </a:r>
            <a:r>
              <a:rPr lang="ja-JP" altLang="en-US" sz="2400" b="1" dirty="0" smtClean="0">
                <a:latin typeface="+mj-ea"/>
                <a:ea typeface="+mj-ea"/>
              </a:rPr>
              <a:t>：</a:t>
            </a:r>
            <a:r>
              <a:rPr lang="en-US" altLang="ja-JP" sz="2400" b="1" dirty="0" smtClean="0">
                <a:latin typeface="+mj-ea"/>
                <a:ea typeface="+mj-ea"/>
              </a:rPr>
              <a:t>8D91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区点          ：</a:t>
            </a:r>
            <a:r>
              <a:rPr lang="en-US" altLang="ja-JP" sz="2400" b="1" dirty="0" smtClean="0">
                <a:latin typeface="+mj-ea"/>
                <a:ea typeface="+mj-ea"/>
              </a:rPr>
              <a:t>02581</a:t>
            </a:r>
          </a:p>
          <a:p>
            <a:r>
              <a:rPr lang="ja-JP" altLang="en-US" sz="2400" b="1" dirty="0" smtClean="0">
                <a:latin typeface="+mj-ea"/>
                <a:ea typeface="+mj-ea"/>
              </a:rPr>
              <a:t>面区点        ：</a:t>
            </a:r>
            <a:r>
              <a:rPr lang="en-US" altLang="ja-JP" sz="2400" b="1" dirty="0" smtClean="0">
                <a:latin typeface="+mj-ea"/>
                <a:ea typeface="+mj-ea"/>
              </a:rPr>
              <a:t>1-25-81</a:t>
            </a:r>
          </a:p>
          <a:p>
            <a:r>
              <a:rPr lang="en-US" altLang="ja-JP" sz="2400" b="1" dirty="0" smtClean="0">
                <a:latin typeface="+mj-ea"/>
                <a:ea typeface="+mj-ea"/>
              </a:rPr>
              <a:t>Unicode       </a:t>
            </a:r>
            <a:r>
              <a:rPr lang="ja-JP" altLang="en-US" sz="2400" b="1" dirty="0" smtClean="0">
                <a:latin typeface="+mj-ea"/>
                <a:ea typeface="+mj-ea"/>
              </a:rPr>
              <a:t>：</a:t>
            </a:r>
            <a:r>
              <a:rPr lang="en-US" altLang="ja-JP" sz="2400" b="1" dirty="0" smtClean="0">
                <a:latin typeface="+mj-ea"/>
                <a:ea typeface="+mj-ea"/>
              </a:rPr>
              <a:t>U+56FD</a:t>
            </a:r>
          </a:p>
          <a:p>
            <a:r>
              <a:rPr lang="en-US" altLang="ja-JP" sz="2400" b="1" dirty="0" smtClean="0">
                <a:latin typeface="+mj-ea"/>
                <a:ea typeface="+mj-ea"/>
              </a:rPr>
              <a:t>UTF-8         </a:t>
            </a:r>
            <a:r>
              <a:rPr lang="ja-JP" altLang="en-US" sz="2400" b="1" dirty="0" smtClean="0">
                <a:latin typeface="+mj-ea"/>
                <a:ea typeface="+mj-ea"/>
              </a:rPr>
              <a:t>：</a:t>
            </a:r>
            <a:r>
              <a:rPr lang="en-US" altLang="ja-JP" sz="2400" b="1" dirty="0" smtClean="0">
                <a:latin typeface="+mj-ea"/>
                <a:ea typeface="+mj-ea"/>
              </a:rPr>
              <a:t>E5 9B BD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2636912"/>
            <a:ext cx="201622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1950"/>
            <a:r>
              <a:rPr kumimoji="1" lang="ja-JP" altLang="en-US" sz="8000" dirty="0" smtClean="0"/>
              <a:t>国</a:t>
            </a:r>
            <a:endParaRPr kumimoji="1" lang="ja-JP" altLang="en-US" sz="8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62880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たとえば</a:t>
            </a:r>
            <a:r>
              <a:rPr kumimoji="1" lang="ja-JP" altLang="en-US" sz="2800" u="sng" dirty="0" smtClean="0"/>
              <a:t>一太郎</a:t>
            </a:r>
            <a:r>
              <a:rPr kumimoji="1" lang="ja-JP" altLang="en-US" sz="2800" dirty="0" smtClean="0"/>
              <a:t>と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いうワープロソフトで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221088"/>
            <a:ext cx="3453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という字を</a:t>
            </a:r>
            <a:endParaRPr lang="en-US" altLang="ja-JP" sz="2800" dirty="0" smtClean="0"/>
          </a:p>
          <a:p>
            <a:r>
              <a:rPr lang="ja-JP" altLang="en-US" sz="2800" dirty="0" smtClean="0"/>
              <a:t>　変換する際に</a:t>
            </a:r>
            <a:endParaRPr lang="en-US" altLang="ja-JP" sz="2800" dirty="0" smtClean="0"/>
          </a:p>
          <a:p>
            <a:r>
              <a:rPr lang="ja-JP" altLang="en-US" sz="2800" dirty="0" smtClean="0"/>
              <a:t>　　右のような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単漢字情報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表示される</a:t>
            </a:r>
            <a:endParaRPr lang="en-US" altLang="ja-JP" sz="2800" dirty="0" smtClean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876256" y="1988840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452320" y="170080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口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3573016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小学２年履修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6256" y="4077072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JIS</a:t>
            </a:r>
            <a:r>
              <a:rPr lang="ja-JP" altLang="en-US" sz="2000" b="1" dirty="0" smtClean="0"/>
              <a:t>コード番号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20272" y="5877272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ユニコード番号</a:t>
            </a:r>
            <a:endParaRPr kumimoji="1" lang="ja-JP" altLang="en-US" sz="2000" b="1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6516216" y="6093296"/>
            <a:ext cx="468560" cy="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5796136" y="4221088"/>
            <a:ext cx="1080120" cy="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12" idx="1"/>
          </p:cNvCxnSpPr>
          <p:nvPr/>
        </p:nvCxnSpPr>
        <p:spPr>
          <a:xfrm flipV="1">
            <a:off x="6084168" y="3773071"/>
            <a:ext cx="936104" cy="1596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156176" y="884008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804248" y="692696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旧字体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1" grpId="0" animBg="1"/>
      <p:bldP spid="12" grpId="0" animBg="1"/>
      <p:bldP spid="16" grpId="0" animBg="1"/>
      <p:bldP spid="19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7544" y="260648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象形</a:t>
            </a:r>
            <a:endParaRPr lang="ja-JP" altLang="en-US" sz="4800" dirty="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123728" y="332656"/>
            <a:ext cx="5472608" cy="76944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400" dirty="0" smtClean="0"/>
              <a:t>物の形を象ったもの</a:t>
            </a:r>
            <a:endParaRPr lang="ja-JP" altLang="en-US" sz="44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755576" y="1988840"/>
            <a:ext cx="720080" cy="648072"/>
          </a:xfrm>
          <a:custGeom>
            <a:avLst/>
            <a:gdLst>
              <a:gd name="connsiteX0" fmla="*/ 0 w 980273"/>
              <a:gd name="connsiteY0" fmla="*/ 303897 h 354004"/>
              <a:gd name="connsiteX1" fmla="*/ 31531 w 980273"/>
              <a:gd name="connsiteY1" fmla="*/ 177773 h 354004"/>
              <a:gd name="connsiteX2" fmla="*/ 78828 w 980273"/>
              <a:gd name="connsiteY2" fmla="*/ 146242 h 354004"/>
              <a:gd name="connsiteX3" fmla="*/ 157655 w 980273"/>
              <a:gd name="connsiteY3" fmla="*/ 209304 h 354004"/>
              <a:gd name="connsiteX4" fmla="*/ 204952 w 980273"/>
              <a:gd name="connsiteY4" fmla="*/ 225069 h 354004"/>
              <a:gd name="connsiteX5" fmla="*/ 252248 w 980273"/>
              <a:gd name="connsiteY5" fmla="*/ 209304 h 354004"/>
              <a:gd name="connsiteX6" fmla="*/ 299545 w 980273"/>
              <a:gd name="connsiteY6" fmla="*/ 98945 h 354004"/>
              <a:gd name="connsiteX7" fmla="*/ 331076 w 980273"/>
              <a:gd name="connsiteY7" fmla="*/ 51648 h 354004"/>
              <a:gd name="connsiteX8" fmla="*/ 378372 w 980273"/>
              <a:gd name="connsiteY8" fmla="*/ 35883 h 354004"/>
              <a:gd name="connsiteX9" fmla="*/ 425669 w 980273"/>
              <a:gd name="connsiteY9" fmla="*/ 4352 h 354004"/>
              <a:gd name="connsiteX10" fmla="*/ 520262 w 980273"/>
              <a:gd name="connsiteY10" fmla="*/ 51648 h 354004"/>
              <a:gd name="connsiteX11" fmla="*/ 551793 w 980273"/>
              <a:gd name="connsiteY11" fmla="*/ 98945 h 354004"/>
              <a:gd name="connsiteX12" fmla="*/ 583324 w 980273"/>
              <a:gd name="connsiteY12" fmla="*/ 209304 h 354004"/>
              <a:gd name="connsiteX13" fmla="*/ 630621 w 980273"/>
              <a:gd name="connsiteY13" fmla="*/ 240835 h 354004"/>
              <a:gd name="connsiteX14" fmla="*/ 693683 w 980273"/>
              <a:gd name="connsiteY14" fmla="*/ 225069 h 354004"/>
              <a:gd name="connsiteX15" fmla="*/ 725214 w 980273"/>
              <a:gd name="connsiteY15" fmla="*/ 177773 h 354004"/>
              <a:gd name="connsiteX16" fmla="*/ 804041 w 980273"/>
              <a:gd name="connsiteY16" fmla="*/ 193538 h 354004"/>
              <a:gd name="connsiteX17" fmla="*/ 835572 w 980273"/>
              <a:gd name="connsiteY17" fmla="*/ 240835 h 354004"/>
              <a:gd name="connsiteX18" fmla="*/ 882869 w 980273"/>
              <a:gd name="connsiteY18" fmla="*/ 256600 h 354004"/>
              <a:gd name="connsiteX19" fmla="*/ 930166 w 980273"/>
              <a:gd name="connsiteY19" fmla="*/ 319662 h 35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0273" h="354004">
                <a:moveTo>
                  <a:pt x="0" y="303897"/>
                </a:moveTo>
                <a:cubicBezTo>
                  <a:pt x="784" y="299975"/>
                  <a:pt x="18605" y="193931"/>
                  <a:pt x="31531" y="177773"/>
                </a:cubicBezTo>
                <a:cubicBezTo>
                  <a:pt x="43368" y="162977"/>
                  <a:pt x="63062" y="156752"/>
                  <a:pt x="78828" y="146242"/>
                </a:cubicBezTo>
                <a:cubicBezTo>
                  <a:pt x="197709" y="185868"/>
                  <a:pt x="55781" y="127805"/>
                  <a:pt x="157655" y="209304"/>
                </a:cubicBezTo>
                <a:cubicBezTo>
                  <a:pt x="170632" y="219685"/>
                  <a:pt x="189186" y="219814"/>
                  <a:pt x="204952" y="225069"/>
                </a:cubicBezTo>
                <a:cubicBezTo>
                  <a:pt x="220717" y="219814"/>
                  <a:pt x="239271" y="219685"/>
                  <a:pt x="252248" y="209304"/>
                </a:cubicBezTo>
                <a:cubicBezTo>
                  <a:pt x="295269" y="174887"/>
                  <a:pt x="279788" y="145044"/>
                  <a:pt x="299545" y="98945"/>
                </a:cubicBezTo>
                <a:cubicBezTo>
                  <a:pt x="307009" y="81529"/>
                  <a:pt x="316280" y="63485"/>
                  <a:pt x="331076" y="51648"/>
                </a:cubicBezTo>
                <a:cubicBezTo>
                  <a:pt x="344053" y="41267"/>
                  <a:pt x="362607" y="41138"/>
                  <a:pt x="378372" y="35883"/>
                </a:cubicBezTo>
                <a:cubicBezTo>
                  <a:pt x="394138" y="25373"/>
                  <a:pt x="406979" y="7467"/>
                  <a:pt x="425669" y="4352"/>
                </a:cubicBezTo>
                <a:cubicBezTo>
                  <a:pt x="451779" y="0"/>
                  <a:pt x="503790" y="40666"/>
                  <a:pt x="520262" y="51648"/>
                </a:cubicBezTo>
                <a:cubicBezTo>
                  <a:pt x="530772" y="67414"/>
                  <a:pt x="544329" y="81529"/>
                  <a:pt x="551793" y="98945"/>
                </a:cubicBezTo>
                <a:cubicBezTo>
                  <a:pt x="554405" y="105041"/>
                  <a:pt x="573887" y="197508"/>
                  <a:pt x="583324" y="209304"/>
                </a:cubicBezTo>
                <a:cubicBezTo>
                  <a:pt x="595161" y="224100"/>
                  <a:pt x="614855" y="230325"/>
                  <a:pt x="630621" y="240835"/>
                </a:cubicBezTo>
                <a:cubicBezTo>
                  <a:pt x="651642" y="235580"/>
                  <a:pt x="675654" y="237088"/>
                  <a:pt x="693683" y="225069"/>
                </a:cubicBezTo>
                <a:cubicBezTo>
                  <a:pt x="709448" y="214559"/>
                  <a:pt x="706995" y="182978"/>
                  <a:pt x="725214" y="177773"/>
                </a:cubicBezTo>
                <a:cubicBezTo>
                  <a:pt x="750979" y="170412"/>
                  <a:pt x="777765" y="188283"/>
                  <a:pt x="804041" y="193538"/>
                </a:cubicBezTo>
                <a:cubicBezTo>
                  <a:pt x="814551" y="209304"/>
                  <a:pt x="820776" y="228998"/>
                  <a:pt x="835572" y="240835"/>
                </a:cubicBezTo>
                <a:cubicBezTo>
                  <a:pt x="848549" y="251216"/>
                  <a:pt x="871118" y="244849"/>
                  <a:pt x="882869" y="256600"/>
                </a:cubicBezTo>
                <a:cubicBezTo>
                  <a:pt x="980273" y="354004"/>
                  <a:pt x="828669" y="268917"/>
                  <a:pt x="930166" y="319662"/>
                </a:cubicBezTo>
              </a:path>
            </a:pathLst>
          </a:cu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915816" y="2060848"/>
            <a:ext cx="481755" cy="443945"/>
            <a:chOff x="7055098" y="3040234"/>
            <a:chExt cx="481755" cy="443945"/>
          </a:xfrm>
        </p:grpSpPr>
        <p:sp>
          <p:nvSpPr>
            <p:cNvPr id="16" name="フリーフォーム 15"/>
            <p:cNvSpPr/>
            <p:nvPr/>
          </p:nvSpPr>
          <p:spPr>
            <a:xfrm>
              <a:off x="7055098" y="3040234"/>
              <a:ext cx="481755" cy="443945"/>
            </a:xfrm>
            <a:custGeom>
              <a:avLst/>
              <a:gdLst>
                <a:gd name="connsiteX0" fmla="*/ 260102 w 481755"/>
                <a:gd name="connsiteY0" fmla="*/ 412414 h 443945"/>
                <a:gd name="connsiteX1" fmla="*/ 118212 w 481755"/>
                <a:gd name="connsiteY1" fmla="*/ 396649 h 443945"/>
                <a:gd name="connsiteX2" fmla="*/ 70916 w 481755"/>
                <a:gd name="connsiteY2" fmla="*/ 380883 h 443945"/>
                <a:gd name="connsiteX3" fmla="*/ 39385 w 481755"/>
                <a:gd name="connsiteY3" fmla="*/ 333587 h 443945"/>
                <a:gd name="connsiteX4" fmla="*/ 7854 w 481755"/>
                <a:gd name="connsiteY4" fmla="*/ 238994 h 443945"/>
                <a:gd name="connsiteX5" fmla="*/ 55150 w 481755"/>
                <a:gd name="connsiteY5" fmla="*/ 34042 h 443945"/>
                <a:gd name="connsiteX6" fmla="*/ 149743 w 481755"/>
                <a:gd name="connsiteY6" fmla="*/ 2511 h 443945"/>
                <a:gd name="connsiteX7" fmla="*/ 401992 w 481755"/>
                <a:gd name="connsiteY7" fmla="*/ 18276 h 443945"/>
                <a:gd name="connsiteX8" fmla="*/ 433523 w 481755"/>
                <a:gd name="connsiteY8" fmla="*/ 65573 h 443945"/>
                <a:gd name="connsiteX9" fmla="*/ 465054 w 481755"/>
                <a:gd name="connsiteY9" fmla="*/ 160166 h 443945"/>
                <a:gd name="connsiteX10" fmla="*/ 480819 w 481755"/>
                <a:gd name="connsiteY10" fmla="*/ 207463 h 443945"/>
                <a:gd name="connsiteX11" fmla="*/ 465054 w 481755"/>
                <a:gd name="connsiteY11" fmla="*/ 365118 h 443945"/>
                <a:gd name="connsiteX12" fmla="*/ 417757 w 481755"/>
                <a:gd name="connsiteY12" fmla="*/ 396649 h 443945"/>
                <a:gd name="connsiteX13" fmla="*/ 323164 w 481755"/>
                <a:gd name="connsiteY13" fmla="*/ 428180 h 443945"/>
                <a:gd name="connsiteX14" fmla="*/ 275868 w 481755"/>
                <a:gd name="connsiteY14" fmla="*/ 443945 h 443945"/>
                <a:gd name="connsiteX15" fmla="*/ 197040 w 481755"/>
                <a:gd name="connsiteY15" fmla="*/ 428180 h 4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755" h="443945">
                  <a:moveTo>
                    <a:pt x="260102" y="412414"/>
                  </a:moveTo>
                  <a:cubicBezTo>
                    <a:pt x="212805" y="407159"/>
                    <a:pt x="165152" y="404472"/>
                    <a:pt x="118212" y="396649"/>
                  </a:cubicBezTo>
                  <a:cubicBezTo>
                    <a:pt x="101820" y="393917"/>
                    <a:pt x="83893" y="391264"/>
                    <a:pt x="70916" y="380883"/>
                  </a:cubicBezTo>
                  <a:cubicBezTo>
                    <a:pt x="56120" y="369046"/>
                    <a:pt x="47080" y="350902"/>
                    <a:pt x="39385" y="333587"/>
                  </a:cubicBezTo>
                  <a:cubicBezTo>
                    <a:pt x="25886" y="303215"/>
                    <a:pt x="7854" y="238994"/>
                    <a:pt x="7854" y="238994"/>
                  </a:cubicBezTo>
                  <a:cubicBezTo>
                    <a:pt x="9681" y="220727"/>
                    <a:pt x="0" y="68511"/>
                    <a:pt x="55150" y="34042"/>
                  </a:cubicBezTo>
                  <a:cubicBezTo>
                    <a:pt x="83335" y="16427"/>
                    <a:pt x="149743" y="2511"/>
                    <a:pt x="149743" y="2511"/>
                  </a:cubicBezTo>
                  <a:cubicBezTo>
                    <a:pt x="233826" y="7766"/>
                    <a:pt x="319751" y="0"/>
                    <a:pt x="401992" y="18276"/>
                  </a:cubicBezTo>
                  <a:cubicBezTo>
                    <a:pt x="420489" y="22386"/>
                    <a:pt x="425828" y="48258"/>
                    <a:pt x="433523" y="65573"/>
                  </a:cubicBezTo>
                  <a:cubicBezTo>
                    <a:pt x="447022" y="95945"/>
                    <a:pt x="454544" y="128635"/>
                    <a:pt x="465054" y="160166"/>
                  </a:cubicBezTo>
                  <a:lnTo>
                    <a:pt x="480819" y="207463"/>
                  </a:lnTo>
                  <a:cubicBezTo>
                    <a:pt x="475564" y="260015"/>
                    <a:pt x="481755" y="315014"/>
                    <a:pt x="465054" y="365118"/>
                  </a:cubicBezTo>
                  <a:cubicBezTo>
                    <a:pt x="459062" y="383094"/>
                    <a:pt x="435072" y="388954"/>
                    <a:pt x="417757" y="396649"/>
                  </a:cubicBezTo>
                  <a:cubicBezTo>
                    <a:pt x="387385" y="410148"/>
                    <a:pt x="354695" y="417670"/>
                    <a:pt x="323164" y="428180"/>
                  </a:cubicBezTo>
                  <a:lnTo>
                    <a:pt x="275868" y="443945"/>
                  </a:lnTo>
                  <a:lnTo>
                    <a:pt x="197040" y="428180"/>
                  </a:lnTo>
                </a:path>
              </a:pathLst>
            </a:cu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7276237" y="3220180"/>
              <a:ext cx="80465" cy="112247"/>
            </a:xfrm>
            <a:custGeom>
              <a:avLst/>
              <a:gdLst>
                <a:gd name="connsiteX0" fmla="*/ 38963 w 80465"/>
                <a:gd name="connsiteY0" fmla="*/ 27517 h 112247"/>
                <a:gd name="connsiteX1" fmla="*/ 23197 w 80465"/>
                <a:gd name="connsiteY1" fmla="*/ 90579 h 112247"/>
                <a:gd name="connsiteX2" fmla="*/ 38963 w 80465"/>
                <a:gd name="connsiteY2" fmla="*/ 11751 h 112247"/>
                <a:gd name="connsiteX3" fmla="*/ 54729 w 80465"/>
                <a:gd name="connsiteY3" fmla="*/ 59048 h 112247"/>
                <a:gd name="connsiteX4" fmla="*/ 23197 w 80465"/>
                <a:gd name="connsiteY4" fmla="*/ 90579 h 112247"/>
                <a:gd name="connsiteX5" fmla="*/ 7432 w 80465"/>
                <a:gd name="connsiteY5" fmla="*/ 43282 h 112247"/>
                <a:gd name="connsiteX6" fmla="*/ 54729 w 80465"/>
                <a:gd name="connsiteY6" fmla="*/ 27517 h 112247"/>
                <a:gd name="connsiteX7" fmla="*/ 70494 w 80465"/>
                <a:gd name="connsiteY7" fmla="*/ 74813 h 112247"/>
                <a:gd name="connsiteX8" fmla="*/ 7432 w 80465"/>
                <a:gd name="connsiteY8" fmla="*/ 90579 h 11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65" h="112247">
                  <a:moveTo>
                    <a:pt x="38963" y="27517"/>
                  </a:moveTo>
                  <a:cubicBezTo>
                    <a:pt x="33708" y="48538"/>
                    <a:pt x="23197" y="112247"/>
                    <a:pt x="23197" y="90579"/>
                  </a:cubicBezTo>
                  <a:cubicBezTo>
                    <a:pt x="23197" y="63783"/>
                    <a:pt x="20015" y="30699"/>
                    <a:pt x="38963" y="11751"/>
                  </a:cubicBezTo>
                  <a:cubicBezTo>
                    <a:pt x="50714" y="0"/>
                    <a:pt x="49474" y="43282"/>
                    <a:pt x="54729" y="59048"/>
                  </a:cubicBezTo>
                  <a:cubicBezTo>
                    <a:pt x="44218" y="69558"/>
                    <a:pt x="37298" y="95280"/>
                    <a:pt x="23197" y="90579"/>
                  </a:cubicBezTo>
                  <a:cubicBezTo>
                    <a:pt x="7431" y="85324"/>
                    <a:pt x="0" y="58146"/>
                    <a:pt x="7432" y="43282"/>
                  </a:cubicBezTo>
                  <a:cubicBezTo>
                    <a:pt x="14864" y="28418"/>
                    <a:pt x="38963" y="32772"/>
                    <a:pt x="54729" y="27517"/>
                  </a:cubicBezTo>
                  <a:cubicBezTo>
                    <a:pt x="59984" y="43282"/>
                    <a:pt x="80465" y="61519"/>
                    <a:pt x="70494" y="74813"/>
                  </a:cubicBezTo>
                  <a:cubicBezTo>
                    <a:pt x="57493" y="92147"/>
                    <a:pt x="7432" y="90579"/>
                    <a:pt x="7432" y="90579"/>
                  </a:cubicBezTo>
                </a:path>
              </a:pathLst>
            </a:cu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788024" y="1988840"/>
            <a:ext cx="585875" cy="521385"/>
            <a:chOff x="4932040" y="2492897"/>
            <a:chExt cx="585875" cy="521385"/>
          </a:xfrm>
        </p:grpSpPr>
        <p:sp>
          <p:nvSpPr>
            <p:cNvPr id="19" name="フリーフォーム 18"/>
            <p:cNvSpPr/>
            <p:nvPr/>
          </p:nvSpPr>
          <p:spPr>
            <a:xfrm>
              <a:off x="4932040" y="2492897"/>
              <a:ext cx="585875" cy="216024"/>
            </a:xfrm>
            <a:custGeom>
              <a:avLst/>
              <a:gdLst>
                <a:gd name="connsiteX0" fmla="*/ 2627 w 828117"/>
                <a:gd name="connsiteY0" fmla="*/ 173421 h 331076"/>
                <a:gd name="connsiteX1" fmla="*/ 34158 w 828117"/>
                <a:gd name="connsiteY1" fmla="*/ 126124 h 331076"/>
                <a:gd name="connsiteX2" fmla="*/ 49924 w 828117"/>
                <a:gd name="connsiteY2" fmla="*/ 78828 h 331076"/>
                <a:gd name="connsiteX3" fmla="*/ 97220 w 828117"/>
                <a:gd name="connsiteY3" fmla="*/ 31531 h 331076"/>
                <a:gd name="connsiteX4" fmla="*/ 144517 w 828117"/>
                <a:gd name="connsiteY4" fmla="*/ 15766 h 331076"/>
                <a:gd name="connsiteX5" fmla="*/ 365234 w 828117"/>
                <a:gd name="connsiteY5" fmla="*/ 0 h 331076"/>
                <a:gd name="connsiteX6" fmla="*/ 585951 w 828117"/>
                <a:gd name="connsiteY6" fmla="*/ 15766 h 331076"/>
                <a:gd name="connsiteX7" fmla="*/ 664779 w 828117"/>
                <a:gd name="connsiteY7" fmla="*/ 78828 h 331076"/>
                <a:gd name="connsiteX8" fmla="*/ 806669 w 828117"/>
                <a:gd name="connsiteY8" fmla="*/ 94593 h 331076"/>
                <a:gd name="connsiteX9" fmla="*/ 806669 w 828117"/>
                <a:gd name="connsiteY9" fmla="*/ 204952 h 331076"/>
                <a:gd name="connsiteX10" fmla="*/ 790903 w 828117"/>
                <a:gd name="connsiteY10" fmla="*/ 252248 h 331076"/>
                <a:gd name="connsiteX11" fmla="*/ 743607 w 828117"/>
                <a:gd name="connsiteY11" fmla="*/ 283779 h 331076"/>
                <a:gd name="connsiteX12" fmla="*/ 617482 w 828117"/>
                <a:gd name="connsiteY12" fmla="*/ 268014 h 331076"/>
                <a:gd name="connsiteX13" fmla="*/ 507124 w 828117"/>
                <a:gd name="connsiteY13" fmla="*/ 315310 h 331076"/>
                <a:gd name="connsiteX14" fmla="*/ 459827 w 828117"/>
                <a:gd name="connsiteY14" fmla="*/ 331076 h 331076"/>
                <a:gd name="connsiteX15" fmla="*/ 302172 w 828117"/>
                <a:gd name="connsiteY15" fmla="*/ 315310 h 331076"/>
                <a:gd name="connsiteX16" fmla="*/ 239110 w 828117"/>
                <a:gd name="connsiteY16" fmla="*/ 299545 h 331076"/>
                <a:gd name="connsiteX17" fmla="*/ 207579 w 828117"/>
                <a:gd name="connsiteY17" fmla="*/ 252248 h 331076"/>
                <a:gd name="connsiteX18" fmla="*/ 144517 w 828117"/>
                <a:gd name="connsiteY18" fmla="*/ 268014 h 331076"/>
                <a:gd name="connsiteX19" fmla="*/ 49924 w 828117"/>
                <a:gd name="connsiteY19" fmla="*/ 299545 h 331076"/>
                <a:gd name="connsiteX20" fmla="*/ 18393 w 828117"/>
                <a:gd name="connsiteY20" fmla="*/ 252248 h 331076"/>
                <a:gd name="connsiteX21" fmla="*/ 2627 w 828117"/>
                <a:gd name="connsiteY21" fmla="*/ 173421 h 3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117" h="331076">
                  <a:moveTo>
                    <a:pt x="2627" y="173421"/>
                  </a:moveTo>
                  <a:cubicBezTo>
                    <a:pt x="5254" y="152400"/>
                    <a:pt x="25684" y="143071"/>
                    <a:pt x="34158" y="126124"/>
                  </a:cubicBezTo>
                  <a:cubicBezTo>
                    <a:pt x="41590" y="111260"/>
                    <a:pt x="40706" y="92655"/>
                    <a:pt x="49924" y="78828"/>
                  </a:cubicBezTo>
                  <a:cubicBezTo>
                    <a:pt x="62291" y="60277"/>
                    <a:pt x="78669" y="43898"/>
                    <a:pt x="97220" y="31531"/>
                  </a:cubicBezTo>
                  <a:cubicBezTo>
                    <a:pt x="111047" y="22313"/>
                    <a:pt x="128012" y="17708"/>
                    <a:pt x="144517" y="15766"/>
                  </a:cubicBezTo>
                  <a:cubicBezTo>
                    <a:pt x="217772" y="7148"/>
                    <a:pt x="291662" y="5255"/>
                    <a:pt x="365234" y="0"/>
                  </a:cubicBezTo>
                  <a:cubicBezTo>
                    <a:pt x="438806" y="5255"/>
                    <a:pt x="512696" y="7148"/>
                    <a:pt x="585951" y="15766"/>
                  </a:cubicBezTo>
                  <a:cubicBezTo>
                    <a:pt x="759099" y="36136"/>
                    <a:pt x="501033" y="19284"/>
                    <a:pt x="664779" y="78828"/>
                  </a:cubicBezTo>
                  <a:cubicBezTo>
                    <a:pt x="709502" y="95091"/>
                    <a:pt x="759372" y="89338"/>
                    <a:pt x="806669" y="94593"/>
                  </a:cubicBezTo>
                  <a:cubicBezTo>
                    <a:pt x="828117" y="158941"/>
                    <a:pt x="827988" y="130337"/>
                    <a:pt x="806669" y="204952"/>
                  </a:cubicBezTo>
                  <a:cubicBezTo>
                    <a:pt x="802104" y="220931"/>
                    <a:pt x="801284" y="239271"/>
                    <a:pt x="790903" y="252248"/>
                  </a:cubicBezTo>
                  <a:cubicBezTo>
                    <a:pt x="779066" y="267044"/>
                    <a:pt x="759372" y="273269"/>
                    <a:pt x="743607" y="283779"/>
                  </a:cubicBezTo>
                  <a:cubicBezTo>
                    <a:pt x="701565" y="278524"/>
                    <a:pt x="659851" y="268014"/>
                    <a:pt x="617482" y="268014"/>
                  </a:cubicBezTo>
                  <a:cubicBezTo>
                    <a:pt x="551858" y="268014"/>
                    <a:pt x="558615" y="289564"/>
                    <a:pt x="507124" y="315310"/>
                  </a:cubicBezTo>
                  <a:cubicBezTo>
                    <a:pt x="492260" y="322742"/>
                    <a:pt x="475593" y="325821"/>
                    <a:pt x="459827" y="331076"/>
                  </a:cubicBezTo>
                  <a:cubicBezTo>
                    <a:pt x="407275" y="325821"/>
                    <a:pt x="354455" y="322779"/>
                    <a:pt x="302172" y="315310"/>
                  </a:cubicBezTo>
                  <a:cubicBezTo>
                    <a:pt x="280722" y="312246"/>
                    <a:pt x="257139" y="311564"/>
                    <a:pt x="239110" y="299545"/>
                  </a:cubicBezTo>
                  <a:cubicBezTo>
                    <a:pt x="223344" y="289035"/>
                    <a:pt x="218089" y="268014"/>
                    <a:pt x="207579" y="252248"/>
                  </a:cubicBezTo>
                  <a:cubicBezTo>
                    <a:pt x="186558" y="257503"/>
                    <a:pt x="165271" y="261788"/>
                    <a:pt x="144517" y="268014"/>
                  </a:cubicBezTo>
                  <a:cubicBezTo>
                    <a:pt x="112682" y="277565"/>
                    <a:pt x="49924" y="299545"/>
                    <a:pt x="49924" y="299545"/>
                  </a:cubicBezTo>
                  <a:cubicBezTo>
                    <a:pt x="39414" y="283779"/>
                    <a:pt x="25046" y="269989"/>
                    <a:pt x="18393" y="252248"/>
                  </a:cubicBezTo>
                  <a:cubicBezTo>
                    <a:pt x="1596" y="207457"/>
                    <a:pt x="0" y="194442"/>
                    <a:pt x="2627" y="173421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054201" y="2774731"/>
              <a:ext cx="57543" cy="89338"/>
            </a:xfrm>
            <a:custGeom>
              <a:avLst/>
              <a:gdLst>
                <a:gd name="connsiteX0" fmla="*/ 6530 w 57543"/>
                <a:gd name="connsiteY0" fmla="*/ 0 h 89338"/>
                <a:gd name="connsiteX1" fmla="*/ 22296 w 57543"/>
                <a:gd name="connsiteY1" fmla="*/ 78828 h 89338"/>
                <a:gd name="connsiteX2" fmla="*/ 53827 w 57543"/>
                <a:gd name="connsiteY2" fmla="*/ 31531 h 89338"/>
                <a:gd name="connsiteX3" fmla="*/ 6530 w 57543"/>
                <a:gd name="connsiteY3" fmla="*/ 0 h 89338"/>
                <a:gd name="connsiteX4" fmla="*/ 6530 w 57543"/>
                <a:gd name="connsiteY4" fmla="*/ 0 h 8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43" h="89338">
                  <a:moveTo>
                    <a:pt x="6530" y="0"/>
                  </a:moveTo>
                  <a:cubicBezTo>
                    <a:pt x="9158" y="13138"/>
                    <a:pt x="0" y="63964"/>
                    <a:pt x="22296" y="78828"/>
                  </a:cubicBezTo>
                  <a:cubicBezTo>
                    <a:pt x="38062" y="89338"/>
                    <a:pt x="57543" y="50111"/>
                    <a:pt x="53827" y="31531"/>
                  </a:cubicBezTo>
                  <a:cubicBezTo>
                    <a:pt x="50111" y="12951"/>
                    <a:pt x="24506" y="5992"/>
                    <a:pt x="6530" y="0"/>
                  </a:cubicBezTo>
                  <a:lnTo>
                    <a:pt x="653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5364088" y="2780928"/>
              <a:ext cx="57543" cy="89338"/>
            </a:xfrm>
            <a:custGeom>
              <a:avLst/>
              <a:gdLst>
                <a:gd name="connsiteX0" fmla="*/ 6530 w 57543"/>
                <a:gd name="connsiteY0" fmla="*/ 0 h 89338"/>
                <a:gd name="connsiteX1" fmla="*/ 22296 w 57543"/>
                <a:gd name="connsiteY1" fmla="*/ 78828 h 89338"/>
                <a:gd name="connsiteX2" fmla="*/ 53827 w 57543"/>
                <a:gd name="connsiteY2" fmla="*/ 31531 h 89338"/>
                <a:gd name="connsiteX3" fmla="*/ 6530 w 57543"/>
                <a:gd name="connsiteY3" fmla="*/ 0 h 89338"/>
                <a:gd name="connsiteX4" fmla="*/ 6530 w 57543"/>
                <a:gd name="connsiteY4" fmla="*/ 0 h 8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43" h="89338">
                  <a:moveTo>
                    <a:pt x="6530" y="0"/>
                  </a:moveTo>
                  <a:cubicBezTo>
                    <a:pt x="9158" y="13138"/>
                    <a:pt x="0" y="63964"/>
                    <a:pt x="22296" y="78828"/>
                  </a:cubicBezTo>
                  <a:cubicBezTo>
                    <a:pt x="38062" y="89338"/>
                    <a:pt x="57543" y="50111"/>
                    <a:pt x="53827" y="31531"/>
                  </a:cubicBezTo>
                  <a:cubicBezTo>
                    <a:pt x="50111" y="12951"/>
                    <a:pt x="24506" y="5992"/>
                    <a:pt x="6530" y="0"/>
                  </a:cubicBezTo>
                  <a:lnTo>
                    <a:pt x="653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5076056" y="2924944"/>
              <a:ext cx="57543" cy="89338"/>
            </a:xfrm>
            <a:custGeom>
              <a:avLst/>
              <a:gdLst>
                <a:gd name="connsiteX0" fmla="*/ 6530 w 57543"/>
                <a:gd name="connsiteY0" fmla="*/ 0 h 89338"/>
                <a:gd name="connsiteX1" fmla="*/ 22296 w 57543"/>
                <a:gd name="connsiteY1" fmla="*/ 78828 h 89338"/>
                <a:gd name="connsiteX2" fmla="*/ 53827 w 57543"/>
                <a:gd name="connsiteY2" fmla="*/ 31531 h 89338"/>
                <a:gd name="connsiteX3" fmla="*/ 6530 w 57543"/>
                <a:gd name="connsiteY3" fmla="*/ 0 h 89338"/>
                <a:gd name="connsiteX4" fmla="*/ 6530 w 57543"/>
                <a:gd name="connsiteY4" fmla="*/ 0 h 8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43" h="89338">
                  <a:moveTo>
                    <a:pt x="6530" y="0"/>
                  </a:moveTo>
                  <a:cubicBezTo>
                    <a:pt x="9158" y="13138"/>
                    <a:pt x="0" y="63964"/>
                    <a:pt x="22296" y="78828"/>
                  </a:cubicBezTo>
                  <a:cubicBezTo>
                    <a:pt x="38062" y="89338"/>
                    <a:pt x="57543" y="50111"/>
                    <a:pt x="53827" y="31531"/>
                  </a:cubicBezTo>
                  <a:cubicBezTo>
                    <a:pt x="50111" y="12951"/>
                    <a:pt x="24506" y="5992"/>
                    <a:pt x="6530" y="0"/>
                  </a:cubicBezTo>
                  <a:lnTo>
                    <a:pt x="653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5364088" y="2924944"/>
              <a:ext cx="57543" cy="89338"/>
            </a:xfrm>
            <a:custGeom>
              <a:avLst/>
              <a:gdLst>
                <a:gd name="connsiteX0" fmla="*/ 6530 w 57543"/>
                <a:gd name="connsiteY0" fmla="*/ 0 h 89338"/>
                <a:gd name="connsiteX1" fmla="*/ 22296 w 57543"/>
                <a:gd name="connsiteY1" fmla="*/ 78828 h 89338"/>
                <a:gd name="connsiteX2" fmla="*/ 53827 w 57543"/>
                <a:gd name="connsiteY2" fmla="*/ 31531 h 89338"/>
                <a:gd name="connsiteX3" fmla="*/ 6530 w 57543"/>
                <a:gd name="connsiteY3" fmla="*/ 0 h 89338"/>
                <a:gd name="connsiteX4" fmla="*/ 6530 w 57543"/>
                <a:gd name="connsiteY4" fmla="*/ 0 h 8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43" h="89338">
                  <a:moveTo>
                    <a:pt x="6530" y="0"/>
                  </a:moveTo>
                  <a:cubicBezTo>
                    <a:pt x="9158" y="13138"/>
                    <a:pt x="0" y="63964"/>
                    <a:pt x="22296" y="78828"/>
                  </a:cubicBezTo>
                  <a:cubicBezTo>
                    <a:pt x="38062" y="89338"/>
                    <a:pt x="57543" y="50111"/>
                    <a:pt x="53827" y="31531"/>
                  </a:cubicBezTo>
                  <a:cubicBezTo>
                    <a:pt x="50111" y="12951"/>
                    <a:pt x="24506" y="5992"/>
                    <a:pt x="6530" y="0"/>
                  </a:cubicBezTo>
                  <a:lnTo>
                    <a:pt x="653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467544" y="3501008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指事</a:t>
            </a:r>
            <a:endParaRPr lang="ja-JP" altLang="en-US" sz="4800" dirty="0"/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2051720" y="3501008"/>
            <a:ext cx="7092280" cy="76944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400" dirty="0" smtClean="0"/>
              <a:t>抽象概念を形で表したもの</a:t>
            </a:r>
            <a:endParaRPr lang="ja-JP" altLang="en-US" sz="4400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2051720" y="5301208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043608" y="5301208"/>
            <a:ext cx="86409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リーフォーム 34"/>
          <p:cNvSpPr/>
          <p:nvPr/>
        </p:nvSpPr>
        <p:spPr>
          <a:xfrm>
            <a:off x="1403648" y="4869160"/>
            <a:ext cx="144016" cy="216024"/>
          </a:xfrm>
          <a:custGeom>
            <a:avLst/>
            <a:gdLst>
              <a:gd name="connsiteX0" fmla="*/ 38963 w 80465"/>
              <a:gd name="connsiteY0" fmla="*/ 27517 h 112247"/>
              <a:gd name="connsiteX1" fmla="*/ 23197 w 80465"/>
              <a:gd name="connsiteY1" fmla="*/ 90579 h 112247"/>
              <a:gd name="connsiteX2" fmla="*/ 38963 w 80465"/>
              <a:gd name="connsiteY2" fmla="*/ 11751 h 112247"/>
              <a:gd name="connsiteX3" fmla="*/ 54729 w 80465"/>
              <a:gd name="connsiteY3" fmla="*/ 59048 h 112247"/>
              <a:gd name="connsiteX4" fmla="*/ 23197 w 80465"/>
              <a:gd name="connsiteY4" fmla="*/ 90579 h 112247"/>
              <a:gd name="connsiteX5" fmla="*/ 7432 w 80465"/>
              <a:gd name="connsiteY5" fmla="*/ 43282 h 112247"/>
              <a:gd name="connsiteX6" fmla="*/ 54729 w 80465"/>
              <a:gd name="connsiteY6" fmla="*/ 27517 h 112247"/>
              <a:gd name="connsiteX7" fmla="*/ 70494 w 80465"/>
              <a:gd name="connsiteY7" fmla="*/ 74813 h 112247"/>
              <a:gd name="connsiteX8" fmla="*/ 7432 w 80465"/>
              <a:gd name="connsiteY8" fmla="*/ 90579 h 1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65" h="112247">
                <a:moveTo>
                  <a:pt x="38963" y="27517"/>
                </a:moveTo>
                <a:cubicBezTo>
                  <a:pt x="33708" y="48538"/>
                  <a:pt x="23197" y="112247"/>
                  <a:pt x="23197" y="90579"/>
                </a:cubicBezTo>
                <a:cubicBezTo>
                  <a:pt x="23197" y="63783"/>
                  <a:pt x="20015" y="30699"/>
                  <a:pt x="38963" y="11751"/>
                </a:cubicBezTo>
                <a:cubicBezTo>
                  <a:pt x="50714" y="0"/>
                  <a:pt x="49474" y="43282"/>
                  <a:pt x="54729" y="59048"/>
                </a:cubicBezTo>
                <a:cubicBezTo>
                  <a:pt x="44218" y="69558"/>
                  <a:pt x="37298" y="95280"/>
                  <a:pt x="23197" y="90579"/>
                </a:cubicBezTo>
                <a:cubicBezTo>
                  <a:pt x="7431" y="85324"/>
                  <a:pt x="0" y="58146"/>
                  <a:pt x="7432" y="43282"/>
                </a:cubicBezTo>
                <a:cubicBezTo>
                  <a:pt x="14864" y="28418"/>
                  <a:pt x="38963" y="32772"/>
                  <a:pt x="54729" y="27517"/>
                </a:cubicBezTo>
                <a:cubicBezTo>
                  <a:pt x="59984" y="43282"/>
                  <a:pt x="80465" y="61519"/>
                  <a:pt x="70494" y="74813"/>
                </a:cubicBezTo>
                <a:cubicBezTo>
                  <a:pt x="57493" y="92147"/>
                  <a:pt x="7432" y="90579"/>
                  <a:pt x="7432" y="90579"/>
                </a:cubicBezTo>
              </a:path>
            </a:pathLst>
          </a:cu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フリーフォーム 35"/>
          <p:cNvSpPr/>
          <p:nvPr/>
        </p:nvSpPr>
        <p:spPr>
          <a:xfrm>
            <a:off x="1403648" y="5589240"/>
            <a:ext cx="144016" cy="216024"/>
          </a:xfrm>
          <a:custGeom>
            <a:avLst/>
            <a:gdLst>
              <a:gd name="connsiteX0" fmla="*/ 38963 w 80465"/>
              <a:gd name="connsiteY0" fmla="*/ 27517 h 112247"/>
              <a:gd name="connsiteX1" fmla="*/ 23197 w 80465"/>
              <a:gd name="connsiteY1" fmla="*/ 90579 h 112247"/>
              <a:gd name="connsiteX2" fmla="*/ 38963 w 80465"/>
              <a:gd name="connsiteY2" fmla="*/ 11751 h 112247"/>
              <a:gd name="connsiteX3" fmla="*/ 54729 w 80465"/>
              <a:gd name="connsiteY3" fmla="*/ 59048 h 112247"/>
              <a:gd name="connsiteX4" fmla="*/ 23197 w 80465"/>
              <a:gd name="connsiteY4" fmla="*/ 90579 h 112247"/>
              <a:gd name="connsiteX5" fmla="*/ 7432 w 80465"/>
              <a:gd name="connsiteY5" fmla="*/ 43282 h 112247"/>
              <a:gd name="connsiteX6" fmla="*/ 54729 w 80465"/>
              <a:gd name="connsiteY6" fmla="*/ 27517 h 112247"/>
              <a:gd name="connsiteX7" fmla="*/ 70494 w 80465"/>
              <a:gd name="connsiteY7" fmla="*/ 74813 h 112247"/>
              <a:gd name="connsiteX8" fmla="*/ 7432 w 80465"/>
              <a:gd name="connsiteY8" fmla="*/ 90579 h 1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65" h="112247">
                <a:moveTo>
                  <a:pt x="38963" y="27517"/>
                </a:moveTo>
                <a:cubicBezTo>
                  <a:pt x="33708" y="48538"/>
                  <a:pt x="23197" y="112247"/>
                  <a:pt x="23197" y="90579"/>
                </a:cubicBezTo>
                <a:cubicBezTo>
                  <a:pt x="23197" y="63783"/>
                  <a:pt x="20015" y="30699"/>
                  <a:pt x="38963" y="11751"/>
                </a:cubicBezTo>
                <a:cubicBezTo>
                  <a:pt x="50714" y="0"/>
                  <a:pt x="49474" y="43282"/>
                  <a:pt x="54729" y="59048"/>
                </a:cubicBezTo>
                <a:cubicBezTo>
                  <a:pt x="44218" y="69558"/>
                  <a:pt x="37298" y="95280"/>
                  <a:pt x="23197" y="90579"/>
                </a:cubicBezTo>
                <a:cubicBezTo>
                  <a:pt x="7431" y="85324"/>
                  <a:pt x="0" y="58146"/>
                  <a:pt x="7432" y="43282"/>
                </a:cubicBezTo>
                <a:cubicBezTo>
                  <a:pt x="14864" y="28418"/>
                  <a:pt x="38963" y="32772"/>
                  <a:pt x="54729" y="27517"/>
                </a:cubicBezTo>
                <a:cubicBezTo>
                  <a:pt x="59984" y="43282"/>
                  <a:pt x="80465" y="61519"/>
                  <a:pt x="70494" y="74813"/>
                </a:cubicBezTo>
                <a:cubicBezTo>
                  <a:pt x="57493" y="92147"/>
                  <a:pt x="7432" y="90579"/>
                  <a:pt x="7432" y="90579"/>
                </a:cubicBezTo>
              </a:path>
            </a:pathLst>
          </a:cu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04048" y="4509120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solidFill>
                  <a:srgbClr val="002060"/>
                </a:solidFill>
                <a:latin typeface="HG正楷書体-PRO" pitchFamily="66" charset="-128"/>
                <a:ea typeface="HG正楷書体-PRO" pitchFamily="66" charset="-128"/>
              </a:rPr>
              <a:t>木</a:t>
            </a:r>
            <a:endParaRPr kumimoji="1" lang="ja-JP" altLang="en-US" sz="8800" b="1" dirty="0">
              <a:solidFill>
                <a:srgbClr val="00206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6948264" y="1844824"/>
            <a:ext cx="576064" cy="799166"/>
            <a:chOff x="7884368" y="2636912"/>
            <a:chExt cx="576504" cy="864096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8172400" y="2636912"/>
              <a:ext cx="0" cy="864096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フリーフォーム 43"/>
            <p:cNvSpPr/>
            <p:nvPr/>
          </p:nvSpPr>
          <p:spPr>
            <a:xfrm>
              <a:off x="7884368" y="2708920"/>
              <a:ext cx="504496" cy="302173"/>
            </a:xfrm>
            <a:custGeom>
              <a:avLst/>
              <a:gdLst>
                <a:gd name="connsiteX0" fmla="*/ 0 w 504496"/>
                <a:gd name="connsiteY0" fmla="*/ 0 h 302173"/>
                <a:gd name="connsiteX1" fmla="*/ 268013 w 504496"/>
                <a:gd name="connsiteY1" fmla="*/ 299545 h 302173"/>
                <a:gd name="connsiteX2" fmla="*/ 504496 w 504496"/>
                <a:gd name="connsiteY2" fmla="*/ 15766 h 302173"/>
                <a:gd name="connsiteX3" fmla="*/ 504496 w 504496"/>
                <a:gd name="connsiteY3" fmla="*/ 15766 h 30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496" h="302173">
                  <a:moveTo>
                    <a:pt x="0" y="0"/>
                  </a:moveTo>
                  <a:cubicBezTo>
                    <a:pt x="91965" y="148458"/>
                    <a:pt x="183930" y="296917"/>
                    <a:pt x="268013" y="299545"/>
                  </a:cubicBezTo>
                  <a:cubicBezTo>
                    <a:pt x="352096" y="302173"/>
                    <a:pt x="504496" y="15766"/>
                    <a:pt x="504496" y="15766"/>
                  </a:cubicBezTo>
                  <a:lnTo>
                    <a:pt x="504496" y="15766"/>
                  </a:lnTo>
                </a:path>
              </a:pathLst>
            </a:cu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フリーフォーム 44"/>
            <p:cNvSpPr/>
            <p:nvPr/>
          </p:nvSpPr>
          <p:spPr>
            <a:xfrm rot="10800000">
              <a:off x="7884368" y="3140968"/>
              <a:ext cx="576504" cy="288032"/>
            </a:xfrm>
            <a:custGeom>
              <a:avLst/>
              <a:gdLst>
                <a:gd name="connsiteX0" fmla="*/ 0 w 504496"/>
                <a:gd name="connsiteY0" fmla="*/ 0 h 302173"/>
                <a:gd name="connsiteX1" fmla="*/ 268013 w 504496"/>
                <a:gd name="connsiteY1" fmla="*/ 299545 h 302173"/>
                <a:gd name="connsiteX2" fmla="*/ 504496 w 504496"/>
                <a:gd name="connsiteY2" fmla="*/ 15766 h 302173"/>
                <a:gd name="connsiteX3" fmla="*/ 504496 w 504496"/>
                <a:gd name="connsiteY3" fmla="*/ 15766 h 30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496" h="302173">
                  <a:moveTo>
                    <a:pt x="0" y="0"/>
                  </a:moveTo>
                  <a:cubicBezTo>
                    <a:pt x="91965" y="148458"/>
                    <a:pt x="183930" y="296917"/>
                    <a:pt x="268013" y="299545"/>
                  </a:cubicBezTo>
                  <a:cubicBezTo>
                    <a:pt x="352096" y="302173"/>
                    <a:pt x="504496" y="15766"/>
                    <a:pt x="504496" y="15766"/>
                  </a:cubicBezTo>
                  <a:lnTo>
                    <a:pt x="504496" y="15766"/>
                  </a:lnTo>
                </a:path>
              </a:pathLst>
            </a:cu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47" name="直線矢印コネクタ 46"/>
          <p:cNvCxnSpPr/>
          <p:nvPr/>
        </p:nvCxnSpPr>
        <p:spPr>
          <a:xfrm>
            <a:off x="6228184" y="5229200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フリーフォーム 47"/>
          <p:cNvSpPr/>
          <p:nvPr/>
        </p:nvSpPr>
        <p:spPr>
          <a:xfrm>
            <a:off x="5508104" y="5445224"/>
            <a:ext cx="216024" cy="144016"/>
          </a:xfrm>
          <a:custGeom>
            <a:avLst/>
            <a:gdLst>
              <a:gd name="connsiteX0" fmla="*/ 38963 w 80465"/>
              <a:gd name="connsiteY0" fmla="*/ 27517 h 112247"/>
              <a:gd name="connsiteX1" fmla="*/ 23197 w 80465"/>
              <a:gd name="connsiteY1" fmla="*/ 90579 h 112247"/>
              <a:gd name="connsiteX2" fmla="*/ 38963 w 80465"/>
              <a:gd name="connsiteY2" fmla="*/ 11751 h 112247"/>
              <a:gd name="connsiteX3" fmla="*/ 54729 w 80465"/>
              <a:gd name="connsiteY3" fmla="*/ 59048 h 112247"/>
              <a:gd name="connsiteX4" fmla="*/ 23197 w 80465"/>
              <a:gd name="connsiteY4" fmla="*/ 90579 h 112247"/>
              <a:gd name="connsiteX5" fmla="*/ 7432 w 80465"/>
              <a:gd name="connsiteY5" fmla="*/ 43282 h 112247"/>
              <a:gd name="connsiteX6" fmla="*/ 54729 w 80465"/>
              <a:gd name="connsiteY6" fmla="*/ 27517 h 112247"/>
              <a:gd name="connsiteX7" fmla="*/ 70494 w 80465"/>
              <a:gd name="connsiteY7" fmla="*/ 74813 h 112247"/>
              <a:gd name="connsiteX8" fmla="*/ 7432 w 80465"/>
              <a:gd name="connsiteY8" fmla="*/ 90579 h 1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65" h="112247">
                <a:moveTo>
                  <a:pt x="38963" y="27517"/>
                </a:moveTo>
                <a:cubicBezTo>
                  <a:pt x="33708" y="48538"/>
                  <a:pt x="23197" y="112247"/>
                  <a:pt x="23197" y="90579"/>
                </a:cubicBezTo>
                <a:cubicBezTo>
                  <a:pt x="23197" y="63783"/>
                  <a:pt x="20015" y="30699"/>
                  <a:pt x="38963" y="11751"/>
                </a:cubicBezTo>
                <a:cubicBezTo>
                  <a:pt x="50714" y="0"/>
                  <a:pt x="49474" y="43282"/>
                  <a:pt x="54729" y="59048"/>
                </a:cubicBezTo>
                <a:cubicBezTo>
                  <a:pt x="44218" y="69558"/>
                  <a:pt x="37298" y="95280"/>
                  <a:pt x="23197" y="90579"/>
                </a:cubicBezTo>
                <a:cubicBezTo>
                  <a:pt x="7431" y="85324"/>
                  <a:pt x="0" y="58146"/>
                  <a:pt x="7432" y="43282"/>
                </a:cubicBezTo>
                <a:cubicBezTo>
                  <a:pt x="14864" y="28418"/>
                  <a:pt x="38963" y="32772"/>
                  <a:pt x="54729" y="27517"/>
                </a:cubicBezTo>
                <a:cubicBezTo>
                  <a:pt x="59984" y="43282"/>
                  <a:pt x="80465" y="61519"/>
                  <a:pt x="70494" y="74813"/>
                </a:cubicBezTo>
                <a:cubicBezTo>
                  <a:pt x="57493" y="92147"/>
                  <a:pt x="7432" y="90579"/>
                  <a:pt x="7432" y="90579"/>
                </a:cubicBezTo>
              </a:path>
            </a:pathLst>
          </a:cu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フリーフォーム 48"/>
          <p:cNvSpPr/>
          <p:nvPr/>
        </p:nvSpPr>
        <p:spPr>
          <a:xfrm>
            <a:off x="5508104" y="4869160"/>
            <a:ext cx="216024" cy="144016"/>
          </a:xfrm>
          <a:custGeom>
            <a:avLst/>
            <a:gdLst>
              <a:gd name="connsiteX0" fmla="*/ 38963 w 80465"/>
              <a:gd name="connsiteY0" fmla="*/ 27517 h 112247"/>
              <a:gd name="connsiteX1" fmla="*/ 23197 w 80465"/>
              <a:gd name="connsiteY1" fmla="*/ 90579 h 112247"/>
              <a:gd name="connsiteX2" fmla="*/ 38963 w 80465"/>
              <a:gd name="connsiteY2" fmla="*/ 11751 h 112247"/>
              <a:gd name="connsiteX3" fmla="*/ 54729 w 80465"/>
              <a:gd name="connsiteY3" fmla="*/ 59048 h 112247"/>
              <a:gd name="connsiteX4" fmla="*/ 23197 w 80465"/>
              <a:gd name="connsiteY4" fmla="*/ 90579 h 112247"/>
              <a:gd name="connsiteX5" fmla="*/ 7432 w 80465"/>
              <a:gd name="connsiteY5" fmla="*/ 43282 h 112247"/>
              <a:gd name="connsiteX6" fmla="*/ 54729 w 80465"/>
              <a:gd name="connsiteY6" fmla="*/ 27517 h 112247"/>
              <a:gd name="connsiteX7" fmla="*/ 70494 w 80465"/>
              <a:gd name="connsiteY7" fmla="*/ 74813 h 112247"/>
              <a:gd name="connsiteX8" fmla="*/ 7432 w 80465"/>
              <a:gd name="connsiteY8" fmla="*/ 90579 h 1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65" h="112247">
                <a:moveTo>
                  <a:pt x="38963" y="27517"/>
                </a:moveTo>
                <a:cubicBezTo>
                  <a:pt x="33708" y="48538"/>
                  <a:pt x="23197" y="112247"/>
                  <a:pt x="23197" y="90579"/>
                </a:cubicBezTo>
                <a:cubicBezTo>
                  <a:pt x="23197" y="63783"/>
                  <a:pt x="20015" y="30699"/>
                  <a:pt x="38963" y="11751"/>
                </a:cubicBezTo>
                <a:cubicBezTo>
                  <a:pt x="50714" y="0"/>
                  <a:pt x="49474" y="43282"/>
                  <a:pt x="54729" y="59048"/>
                </a:cubicBezTo>
                <a:cubicBezTo>
                  <a:pt x="44218" y="69558"/>
                  <a:pt x="37298" y="95280"/>
                  <a:pt x="23197" y="90579"/>
                </a:cubicBezTo>
                <a:cubicBezTo>
                  <a:pt x="7431" y="85324"/>
                  <a:pt x="0" y="58146"/>
                  <a:pt x="7432" y="43282"/>
                </a:cubicBezTo>
                <a:cubicBezTo>
                  <a:pt x="14864" y="28418"/>
                  <a:pt x="38963" y="32772"/>
                  <a:pt x="54729" y="27517"/>
                </a:cubicBezTo>
                <a:cubicBezTo>
                  <a:pt x="59984" y="43282"/>
                  <a:pt x="80465" y="61519"/>
                  <a:pt x="70494" y="74813"/>
                </a:cubicBezTo>
                <a:cubicBezTo>
                  <a:pt x="57493" y="92147"/>
                  <a:pt x="7432" y="90579"/>
                  <a:pt x="7432" y="90579"/>
                </a:cubicBezTo>
              </a:path>
            </a:pathLst>
          </a:cu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323528" y="328498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10373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936104" cy="10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72816"/>
            <a:ext cx="1008112" cy="9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772816"/>
            <a:ext cx="990401" cy="9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797152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25144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5" grpId="0" animBg="1"/>
      <p:bldP spid="26" grpId="0" animBg="1"/>
      <p:bldP spid="35" grpId="0" animBg="1"/>
      <p:bldP spid="36" grpId="0" animBg="1"/>
      <p:bldP spid="37" grpId="0"/>
      <p:bldP spid="48" grpId="0" animBg="1"/>
      <p:bldP spid="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1520" y="548680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会意</a:t>
            </a:r>
            <a:endParaRPr lang="ja-JP" altLang="en-US" sz="4800" dirty="0"/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869353" y="564445"/>
            <a:ext cx="7164288" cy="76944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400" dirty="0" smtClean="0"/>
              <a:t>意味と意味を合わせたもの</a:t>
            </a:r>
            <a:endParaRPr lang="ja-JP" altLang="en-US" sz="4400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043608" y="4077072"/>
            <a:ext cx="734481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4400" dirty="0" smtClean="0"/>
              <a:t>※</a:t>
            </a:r>
            <a:r>
              <a:rPr lang="ja-JP" altLang="en-US" sz="4400" dirty="0" smtClean="0"/>
              <a:t>国字は会意文字がほとんど</a:t>
            </a:r>
            <a:endParaRPr lang="ja-JP" altLang="en-US" sz="4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5616" y="1556792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atin typeface="HG正楷書体-PRO" pitchFamily="66" charset="-128"/>
                <a:ea typeface="HG正楷書体-PRO" pitchFamily="66" charset="-128"/>
              </a:rPr>
              <a:t>明</a:t>
            </a:r>
            <a:endParaRPr kumimoji="1" lang="ja-JP" altLang="en-US" sz="66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2123728" y="2132856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699792" y="1556792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rgbClr val="002060"/>
                </a:solidFill>
                <a:latin typeface="HG正楷書体-PRO" pitchFamily="66" charset="-128"/>
                <a:ea typeface="HG正楷書体-PRO" pitchFamily="66" charset="-128"/>
              </a:rPr>
              <a:t>日</a:t>
            </a:r>
            <a:r>
              <a:rPr lang="ja-JP" altLang="en-US" sz="6600" dirty="0" smtClean="0">
                <a:latin typeface="+mj-ea"/>
                <a:ea typeface="+mj-ea"/>
              </a:rPr>
              <a:t>＋</a:t>
            </a:r>
            <a:r>
              <a:rPr lang="ja-JP" altLang="en-US" sz="6600" b="1" dirty="0" smtClean="0">
                <a:solidFill>
                  <a:srgbClr val="002060"/>
                </a:solidFill>
                <a:latin typeface="HG正楷書体-PRO" pitchFamily="66" charset="-128"/>
                <a:ea typeface="HG正楷書体-PRO" pitchFamily="66" charset="-128"/>
              </a:rPr>
              <a:t>月</a:t>
            </a:r>
            <a:endParaRPr kumimoji="1" lang="ja-JP" altLang="en-US" sz="6600" b="1" dirty="0">
              <a:solidFill>
                <a:srgbClr val="00206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80112" y="1772816"/>
            <a:ext cx="2592288" cy="830997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+mn-ea"/>
              </a:rPr>
              <a:t>あかるい</a:t>
            </a:r>
            <a:endParaRPr kumimoji="1" lang="ja-JP" altLang="en-US" sz="4800" dirty="0">
              <a:latin typeface="+mn-e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15616" y="2708920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atin typeface="HG正楷書体-PRO" pitchFamily="66" charset="-128"/>
                <a:ea typeface="HG正楷書体-PRO" pitchFamily="66" charset="-128"/>
              </a:rPr>
              <a:t>畑</a:t>
            </a:r>
            <a:endParaRPr kumimoji="1" lang="ja-JP" altLang="en-US" sz="66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2123728" y="3284984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699792" y="270892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solidFill>
                  <a:srgbClr val="002060"/>
                </a:solidFill>
                <a:latin typeface="HG正楷書体-PRO" pitchFamily="66" charset="-128"/>
                <a:ea typeface="HG正楷書体-PRO" pitchFamily="66" charset="-128"/>
              </a:rPr>
              <a:t>火</a:t>
            </a:r>
            <a:r>
              <a:rPr lang="ja-JP" altLang="en-US" sz="6600" dirty="0" smtClean="0">
                <a:latin typeface="+mj-ea"/>
                <a:ea typeface="+mj-ea"/>
              </a:rPr>
              <a:t>＋</a:t>
            </a:r>
            <a:r>
              <a:rPr lang="ja-JP" altLang="en-US" sz="6600" b="1" dirty="0" smtClean="0">
                <a:solidFill>
                  <a:srgbClr val="002060"/>
                </a:solidFill>
                <a:latin typeface="HG正楷書体-PRO" pitchFamily="66" charset="-128"/>
                <a:ea typeface="HG正楷書体-PRO" pitchFamily="66" charset="-128"/>
              </a:rPr>
              <a:t>田</a:t>
            </a:r>
            <a:endParaRPr kumimoji="1" lang="ja-JP" altLang="en-US" sz="6600" b="1" dirty="0">
              <a:solidFill>
                <a:srgbClr val="00206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08104" y="2924944"/>
            <a:ext cx="2016224" cy="830997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+mn-ea"/>
              </a:rPr>
              <a:t>はたけ</a:t>
            </a:r>
            <a:endParaRPr kumimoji="1" lang="ja-JP" altLang="en-US" sz="4800" dirty="0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63688" y="486916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国字＝日本で作られた漢字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3808" y="544522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atin typeface="HG正楷書体-PRO" pitchFamily="66" charset="-128"/>
                <a:ea typeface="HG正楷書体-PRO" pitchFamily="66" charset="-128"/>
              </a:rPr>
              <a:t>峠</a:t>
            </a:r>
            <a:r>
              <a:rPr lang="ja-JP" altLang="en-US" sz="40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6600" b="1" dirty="0" smtClean="0">
                <a:latin typeface="HG正楷書体-PRO" pitchFamily="66" charset="-128"/>
                <a:ea typeface="HG正楷書体-PRO" pitchFamily="66" charset="-128"/>
              </a:rPr>
              <a:t>鯖</a:t>
            </a:r>
            <a:r>
              <a:rPr lang="ja-JP" altLang="en-US" sz="4400" b="1" dirty="0" smtClean="0">
                <a:latin typeface="HG正楷書体-PRO" pitchFamily="66" charset="-128"/>
                <a:ea typeface="HG正楷書体-PRO" pitchFamily="66" charset="-128"/>
              </a:rPr>
              <a:t>　</a:t>
            </a:r>
            <a:r>
              <a:rPr lang="ja-JP" altLang="en-US" sz="6600" b="1" dirty="0" smtClean="0">
                <a:latin typeface="HG正楷書体-PRO" pitchFamily="66" charset="-128"/>
                <a:ea typeface="HG正楷書体-PRO" pitchFamily="66" charset="-128"/>
              </a:rPr>
              <a:t>畳</a:t>
            </a:r>
            <a:endParaRPr kumimoji="1" lang="ja-JP" altLang="en-US" sz="6600" b="1" dirty="0">
              <a:latin typeface="HG正楷書体-PRO" pitchFamily="66" charset="-128"/>
              <a:ea typeface="HG正楷書体-PRO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/>
      <p:bldP spid="29" grpId="0"/>
      <p:bldP spid="30" grpId="0" animBg="1"/>
      <p:bldP spid="31" grpId="0"/>
      <p:bldP spid="33" grpId="0"/>
      <p:bldP spid="34" grpId="0" animBg="1"/>
      <p:bldP spid="35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7544" y="332656"/>
            <a:ext cx="1512168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形声</a:t>
            </a:r>
            <a:endParaRPr lang="ja-JP" altLang="en-US" sz="4800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123728" y="332656"/>
            <a:ext cx="6696744" cy="76944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400" dirty="0" smtClean="0"/>
              <a:t>意味と音を合わせたもの</a:t>
            </a:r>
            <a:endParaRPr lang="ja-JP" altLang="en-US" sz="4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8144" y="1628800"/>
            <a:ext cx="309634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漢字の</a:t>
            </a:r>
            <a:r>
              <a:rPr kumimoji="1" lang="ja-JP" altLang="en-US" sz="4000" b="1" dirty="0" smtClean="0">
                <a:solidFill>
                  <a:srgbClr val="C00000"/>
                </a:solidFill>
              </a:rPr>
              <a:t>約</a:t>
            </a:r>
            <a:r>
              <a:rPr kumimoji="1" lang="en-US" altLang="ja-JP" sz="4000" b="1" dirty="0" smtClean="0">
                <a:solidFill>
                  <a:srgbClr val="C00000"/>
                </a:solidFill>
              </a:rPr>
              <a:t>7</a:t>
            </a:r>
            <a:r>
              <a:rPr kumimoji="1" lang="ja-JP" altLang="en-US" sz="4000" b="1" dirty="0" smtClean="0">
                <a:solidFill>
                  <a:srgbClr val="C00000"/>
                </a:solidFill>
              </a:rPr>
              <a:t>割</a:t>
            </a:r>
            <a:r>
              <a:rPr kumimoji="1" lang="ja-JP" altLang="en-US" sz="4000" dirty="0" smtClean="0"/>
              <a:t>が形声文字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4" y="3212976"/>
            <a:ext cx="288032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+mn-ea"/>
              </a:rPr>
              <a:t>｢</a:t>
            </a:r>
            <a:r>
              <a:rPr lang="ja-JP" altLang="en-US" sz="4800" b="1" dirty="0" smtClean="0">
                <a:latin typeface="+mn-ea"/>
              </a:rPr>
              <a:t>桜</a:t>
            </a:r>
            <a:r>
              <a:rPr lang="en-US" altLang="ja-JP" sz="4000" dirty="0" smtClean="0">
                <a:latin typeface="+mn-ea"/>
              </a:rPr>
              <a:t>｣</a:t>
            </a:r>
            <a:r>
              <a:rPr kumimoji="1" lang="ja-JP" altLang="en-US" sz="4000" dirty="0" smtClean="0">
                <a:latin typeface="+mn-ea"/>
              </a:rPr>
              <a:t>と「</a:t>
            </a:r>
            <a:r>
              <a:rPr lang="ja-JP" altLang="en-US" sz="4800" b="1" dirty="0" smtClean="0">
                <a:latin typeface="+mn-ea"/>
              </a:rPr>
              <a:t>梅</a:t>
            </a:r>
            <a:r>
              <a:rPr lang="ja-JP" altLang="en-US" sz="4000" dirty="0" smtClean="0">
                <a:latin typeface="+mn-ea"/>
              </a:rPr>
              <a:t>」</a:t>
            </a:r>
            <a:endParaRPr kumimoji="1" lang="ja-JP" altLang="en-US" sz="4000" dirty="0">
              <a:latin typeface="+mn-ea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691680" y="1772816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339752" y="1196752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>
                <a:latin typeface="+mj-ea"/>
                <a:ea typeface="+mj-ea"/>
              </a:rPr>
              <a:t>　　＋</a:t>
            </a:r>
            <a:r>
              <a:rPr lang="ja-JP" altLang="en-US" sz="2400" dirty="0" smtClean="0">
                <a:latin typeface="+mj-ea"/>
                <a:ea typeface="+mj-ea"/>
              </a:rPr>
              <a:t>　</a:t>
            </a:r>
            <a:endParaRPr kumimoji="1" lang="ja-JP" altLang="en-US" sz="6600" b="1" dirty="0">
              <a:solidFill>
                <a:srgbClr val="00206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35696" y="2348880"/>
            <a:ext cx="1872208" cy="584775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水の意味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7984" y="2348880"/>
            <a:ext cx="576064" cy="584775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音</a:t>
            </a:r>
            <a:endParaRPr kumimoji="1" lang="ja-JP" altLang="en-US" sz="3200" dirty="0">
              <a:latin typeface="+mn-ea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997858" cy="102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517232"/>
            <a:ext cx="7494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グループ化 34"/>
          <p:cNvGrpSpPr/>
          <p:nvPr/>
        </p:nvGrpSpPr>
        <p:grpSpPr>
          <a:xfrm>
            <a:off x="1691680" y="4365104"/>
            <a:ext cx="1152128" cy="720080"/>
            <a:chOff x="3491880" y="3573016"/>
            <a:chExt cx="1152128" cy="720080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491880" y="3573016"/>
              <a:ext cx="1152128" cy="707886"/>
              <a:chOff x="3995936" y="4365104"/>
              <a:chExt cx="1152128" cy="707886"/>
            </a:xfrm>
            <a:noFill/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3995936" y="4365104"/>
                <a:ext cx="1152128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smtClean="0"/>
                  <a:t>ying</a:t>
                </a:r>
                <a:endParaRPr kumimoji="1" lang="ja-JP" altLang="en-US" sz="4000" dirty="0"/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>
                <a:off x="4283968" y="4581128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四角形吹き出し 26"/>
            <p:cNvSpPr/>
            <p:nvPr/>
          </p:nvSpPr>
          <p:spPr>
            <a:xfrm>
              <a:off x="3491880" y="3573016"/>
              <a:ext cx="1080120" cy="720080"/>
            </a:xfrm>
            <a:prstGeom prst="wedgeRectCallout">
              <a:avLst>
                <a:gd name="adj1" fmla="val 74041"/>
                <a:gd name="adj2" fmla="val 39147"/>
              </a:avLst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619672" y="5589240"/>
            <a:ext cx="1152128" cy="720080"/>
            <a:chOff x="3491880" y="4509120"/>
            <a:chExt cx="1152128" cy="72008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491880" y="4509120"/>
              <a:ext cx="1152128" cy="707886"/>
              <a:chOff x="4499992" y="4581128"/>
              <a:chExt cx="1152128" cy="707886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4499992" y="4581128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dirty="0" err="1" smtClean="0"/>
                  <a:t>mei</a:t>
                </a:r>
                <a:endParaRPr kumimoji="1" lang="ja-JP" altLang="en-US" sz="40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4932040" y="45811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V</a:t>
                </a:r>
                <a:endParaRPr kumimoji="1" lang="ja-JP" altLang="en-US" dirty="0"/>
              </a:p>
            </p:txBody>
          </p:sp>
        </p:grpSp>
        <p:sp>
          <p:nvSpPr>
            <p:cNvPr id="28" name="四角形吹き出し 27"/>
            <p:cNvSpPr/>
            <p:nvPr/>
          </p:nvSpPr>
          <p:spPr>
            <a:xfrm>
              <a:off x="3491880" y="4509120"/>
              <a:ext cx="1080120" cy="720080"/>
            </a:xfrm>
            <a:prstGeom prst="wedgeRectCallout">
              <a:avLst>
                <a:gd name="adj1" fmla="val 74041"/>
                <a:gd name="adj2" fmla="val -19967"/>
              </a:avLst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>
            <a:off x="2699792" y="4797152"/>
            <a:ext cx="1296144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2699792" y="5949280"/>
            <a:ext cx="1296144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067944" y="4509120"/>
            <a:ext cx="72008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嬰</a:t>
            </a:r>
            <a:endParaRPr kumimoji="1" lang="ja-JP" altLang="en-US" sz="4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67944" y="5589240"/>
            <a:ext cx="720080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毎</a:t>
            </a:r>
            <a:endParaRPr kumimoji="1" lang="ja-JP" altLang="en-US" sz="4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60032" y="4221088"/>
            <a:ext cx="4283968" cy="1815882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元々のことばの音に</a:t>
            </a:r>
            <a:endParaRPr lang="en-US" altLang="ja-JP" sz="3200" dirty="0" smtClean="0"/>
          </a:p>
          <a:p>
            <a:r>
              <a:rPr lang="ja-JP" altLang="en-US" sz="3200" dirty="0" smtClean="0"/>
              <a:t>樹木を表す</a:t>
            </a:r>
            <a:r>
              <a:rPr lang="ja-JP" altLang="en-US" sz="4000" dirty="0" smtClean="0"/>
              <a:t>「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木</a:t>
            </a:r>
            <a:r>
              <a:rPr lang="ja-JP" altLang="en-US" sz="4000" dirty="0" smtClean="0"/>
              <a:t>」</a:t>
            </a:r>
            <a:r>
              <a:rPr lang="ja-JP" altLang="en-US" sz="3200" dirty="0" smtClean="0"/>
              <a:t>をつけ</a:t>
            </a:r>
            <a:r>
              <a:rPr lang="ja-JP" altLang="en-US" sz="4000" b="1" dirty="0" smtClean="0">
                <a:solidFill>
                  <a:srgbClr val="002060"/>
                </a:solidFill>
                <a:latin typeface="+mn-ea"/>
              </a:rPr>
              <a:t>桜･</a:t>
            </a:r>
            <a:r>
              <a:rPr lang="ja-JP" altLang="en-US" sz="4000" b="1" dirty="0" smtClean="0">
                <a:solidFill>
                  <a:srgbClr val="002060"/>
                </a:solidFill>
                <a:latin typeface="+mn-ea"/>
              </a:rPr>
              <a:t>梅</a:t>
            </a:r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3200" dirty="0" smtClean="0"/>
              <a:t>と</a:t>
            </a:r>
            <a:r>
              <a:rPr lang="ja-JP" altLang="en-US" sz="3200" dirty="0" smtClean="0"/>
              <a:t>した</a:t>
            </a:r>
            <a:endParaRPr kumimoji="1" lang="ja-JP" altLang="en-US" sz="3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80112" y="6021288"/>
            <a:ext cx="3168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阿辻哲次著「漢字の話」より</a:t>
            </a:r>
            <a:endParaRPr kumimoji="1" lang="ja-JP" altLang="en-US" sz="2000" dirty="0"/>
          </a:p>
        </p:txBody>
      </p:sp>
      <p:grpSp>
        <p:nvGrpSpPr>
          <p:cNvPr id="39" name="グループ化 43"/>
          <p:cNvGrpSpPr>
            <a:grpSpLocks/>
          </p:cNvGrpSpPr>
          <p:nvPr/>
        </p:nvGrpSpPr>
        <p:grpSpPr bwMode="auto">
          <a:xfrm rot="209887" flipH="1">
            <a:off x="3150059" y="5029945"/>
            <a:ext cx="568416" cy="614536"/>
            <a:chOff x="5508625" y="5013325"/>
            <a:chExt cx="1008063" cy="1008063"/>
          </a:xfrm>
        </p:grpSpPr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5508625" y="5013325"/>
              <a:ext cx="1008063" cy="100806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6084888" y="5229225"/>
              <a:ext cx="287337" cy="2873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6227763" y="5300663"/>
              <a:ext cx="73025" cy="144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6156325" y="5734050"/>
              <a:ext cx="287338" cy="168275"/>
            </a:xfrm>
            <a:custGeom>
              <a:avLst/>
              <a:gdLst>
                <a:gd name="T0" fmla="*/ 2147483647 w 242"/>
                <a:gd name="T1" fmla="*/ 2147483647 h 106"/>
                <a:gd name="T2" fmla="*/ 2147483647 w 242"/>
                <a:gd name="T3" fmla="*/ 2147483647 h 106"/>
                <a:gd name="T4" fmla="*/ 2147483647 w 242"/>
                <a:gd name="T5" fmla="*/ 2147483647 h 106"/>
                <a:gd name="T6" fmla="*/ 0 60000 65536"/>
                <a:gd name="T7" fmla="*/ 0 60000 65536"/>
                <a:gd name="T8" fmla="*/ 0 60000 65536"/>
                <a:gd name="T9" fmla="*/ 0 w 242"/>
                <a:gd name="T10" fmla="*/ 0 h 106"/>
                <a:gd name="T11" fmla="*/ 242 w 242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06">
                  <a:moveTo>
                    <a:pt x="242" y="15"/>
                  </a:moveTo>
                  <a:cubicBezTo>
                    <a:pt x="136" y="7"/>
                    <a:pt x="30" y="0"/>
                    <a:pt x="15" y="15"/>
                  </a:cubicBezTo>
                  <a:cubicBezTo>
                    <a:pt x="0" y="30"/>
                    <a:pt x="128" y="91"/>
                    <a:pt x="151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1475656" y="5157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古代中国の人</a:t>
            </a:r>
            <a:endParaRPr kumimoji="1" lang="ja-JP" altLang="en-US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95936" y="3933056"/>
            <a:ext cx="864096" cy="243143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C00000"/>
                </a:solidFill>
                <a:latin typeface="+mn-ea"/>
              </a:rPr>
              <a:t>音</a:t>
            </a:r>
            <a:endParaRPr lang="en-US" altLang="ja-JP" sz="3200" b="1" dirty="0" smtClean="0">
              <a:solidFill>
                <a:srgbClr val="C00000"/>
              </a:solidFill>
              <a:latin typeface="+mn-ea"/>
            </a:endParaRPr>
          </a:p>
          <a:p>
            <a:pPr algn="ctr"/>
            <a:endParaRPr lang="en-US" altLang="ja-JP" sz="3200" dirty="0" smtClean="0">
              <a:latin typeface="+mn-ea"/>
            </a:endParaRPr>
          </a:p>
          <a:p>
            <a:endParaRPr kumimoji="1" lang="en-US" altLang="ja-JP" sz="3200" dirty="0" smtClean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004048" y="36450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そして</a:t>
            </a:r>
            <a:endParaRPr kumimoji="1" lang="ja-JP" altLang="en-US" sz="3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220072" y="155679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 smtClean="0"/>
              <a:t>rei</a:t>
            </a:r>
            <a:endParaRPr kumimoji="1" lang="ja-JP" alt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7"/>
            <a:ext cx="1080120" cy="9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340768"/>
            <a:ext cx="720080" cy="89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340768"/>
            <a:ext cx="97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1" grpId="0"/>
      <p:bldP spid="12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44" grpId="0"/>
      <p:bldP spid="47" grpId="0" animBg="1"/>
      <p:bldP spid="56" grpId="0"/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テキスト ボックス 4"/>
          <p:cNvSpPr txBox="1">
            <a:spLocks noChangeArrowheads="1"/>
          </p:cNvSpPr>
          <p:nvPr/>
        </p:nvSpPr>
        <p:spPr bwMode="auto">
          <a:xfrm>
            <a:off x="1187624" y="260648"/>
            <a:ext cx="7416824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srgbClr val="C00000"/>
                </a:solidFill>
              </a:rPr>
              <a:t>　●</a:t>
            </a:r>
            <a:r>
              <a:rPr lang="ja-JP" altLang="en-US" sz="4800" dirty="0" smtClean="0"/>
              <a:t>学校教育としての漢字</a:t>
            </a:r>
            <a:endParaRPr lang="ja-JP" altLang="en-US" sz="4800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755576" y="1340768"/>
            <a:ext cx="8064896" cy="144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現在、義務教育過程で</a:t>
            </a:r>
            <a:endParaRPr lang="en-US" altLang="ja-JP" sz="4400" dirty="0" smtClean="0"/>
          </a:p>
          <a:p>
            <a:r>
              <a:rPr lang="ja-JP" altLang="en-US" sz="4400" dirty="0" smtClean="0"/>
              <a:t>　　常用漢字のすべてを学習する</a:t>
            </a:r>
            <a:endParaRPr lang="ja-JP" altLang="en-US" sz="44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043608" y="3140968"/>
            <a:ext cx="2088232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小学校</a:t>
            </a:r>
            <a:endParaRPr lang="ja-JP" altLang="en-US" sz="4800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043608" y="4365104"/>
            <a:ext cx="2088232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中学校</a:t>
            </a:r>
            <a:endParaRPr lang="ja-JP" altLang="en-US" sz="48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3131840" y="3140968"/>
            <a:ext cx="25922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１０２６字</a:t>
            </a:r>
            <a:endParaRPr lang="ja-JP" altLang="en-US" sz="4800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3131840" y="4365104"/>
            <a:ext cx="25922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１１１０字</a:t>
            </a:r>
            <a:endParaRPr lang="ja-JP" altLang="en-US" sz="4800" dirty="0"/>
          </a:p>
        </p:txBody>
      </p:sp>
      <p:sp>
        <p:nvSpPr>
          <p:cNvPr id="16" name="右中かっこ 15"/>
          <p:cNvSpPr/>
          <p:nvPr/>
        </p:nvSpPr>
        <p:spPr>
          <a:xfrm>
            <a:off x="5796136" y="3429000"/>
            <a:ext cx="360040" cy="144016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6228184" y="3717032"/>
            <a:ext cx="25922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２１３６字</a:t>
            </a:r>
            <a:endParaRPr lang="ja-JP" altLang="en-US" sz="4800" dirty="0"/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299544" y="5350631"/>
            <a:ext cx="871296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常用漢字が習得されていれば日常的な</a:t>
            </a:r>
            <a:endParaRPr lang="en-US" altLang="ja-JP" sz="3600" dirty="0" smtClean="0"/>
          </a:p>
          <a:p>
            <a:r>
              <a:rPr lang="ja-JP" altLang="en-US" sz="3600" dirty="0" smtClean="0"/>
              <a:t>　読み書きに大きな支障はないとされている</a:t>
            </a:r>
            <a:endParaRPr lang="ja-JP" altLang="en-US" sz="36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419872" y="3933056"/>
            <a:ext cx="2016224" cy="40011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※2020</a:t>
            </a:r>
            <a:r>
              <a:rPr lang="ja-JP" altLang="en-US" sz="2000" b="1" dirty="0" smtClean="0"/>
              <a:t>年度より</a:t>
            </a:r>
            <a:endParaRPr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115616" y="404664"/>
            <a:ext cx="6984776" cy="70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/>
              <a:t>小学校における漢字教育</a:t>
            </a:r>
            <a:endParaRPr lang="ja-JP" altLang="en-US" sz="4000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39552" y="2132856"/>
            <a:ext cx="180020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１年生</a:t>
            </a:r>
            <a:endParaRPr lang="ja-JP" altLang="en-US" sz="4000" dirty="0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411760" y="2132856"/>
            <a:ext cx="18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８０字</a:t>
            </a:r>
            <a:endParaRPr lang="ja-JP" altLang="en-US" sz="4000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539552" y="2852936"/>
            <a:ext cx="180020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２年生</a:t>
            </a:r>
            <a:endParaRPr lang="ja-JP" altLang="en-US" sz="40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411760" y="2852936"/>
            <a:ext cx="18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１６０字</a:t>
            </a:r>
            <a:endParaRPr lang="ja-JP" altLang="en-US" sz="4000" dirty="0"/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539552" y="3573016"/>
            <a:ext cx="180020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３年生</a:t>
            </a:r>
            <a:endParaRPr lang="ja-JP" altLang="en-US" sz="4000" dirty="0"/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411760" y="3573016"/>
            <a:ext cx="18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２００字</a:t>
            </a:r>
            <a:endParaRPr lang="ja-JP" altLang="en-US" sz="4000" dirty="0"/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539552" y="4293096"/>
            <a:ext cx="180020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４年生</a:t>
            </a:r>
            <a:endParaRPr lang="ja-JP" altLang="en-US" sz="4000" dirty="0"/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411760" y="4293096"/>
            <a:ext cx="18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２０２字</a:t>
            </a:r>
            <a:endParaRPr lang="ja-JP" altLang="en-US" sz="4000" dirty="0"/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539552" y="5013176"/>
            <a:ext cx="180020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５年生</a:t>
            </a:r>
            <a:endParaRPr lang="ja-JP" altLang="en-US" sz="4000" dirty="0"/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411760" y="5013176"/>
            <a:ext cx="18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１９３字</a:t>
            </a:r>
            <a:endParaRPr lang="ja-JP" altLang="en-US" sz="4000" dirty="0"/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539552" y="5733256"/>
            <a:ext cx="1800200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６年生</a:t>
            </a:r>
            <a:endParaRPr lang="ja-JP" altLang="en-US" sz="4000" dirty="0"/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2411760" y="5733256"/>
            <a:ext cx="1800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１９１字</a:t>
            </a:r>
            <a:endParaRPr lang="ja-JP" altLang="en-US" sz="4000" dirty="0"/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323528" y="1340768"/>
            <a:ext cx="5112568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履修漢字数</a:t>
            </a:r>
            <a:r>
              <a:rPr lang="ja-JP" altLang="en-US" sz="2400" b="1" dirty="0" smtClean="0"/>
              <a:t>（</a:t>
            </a:r>
            <a:r>
              <a:rPr lang="en-US" altLang="ja-JP" sz="2400" b="1" dirty="0" smtClean="0"/>
              <a:t>※2020</a:t>
            </a:r>
            <a:r>
              <a:rPr lang="ja-JP" altLang="en-US" sz="2400" b="1" dirty="0" smtClean="0"/>
              <a:t>年度より）</a:t>
            </a:r>
            <a:endParaRPr lang="ja-JP" altLang="en-US" sz="36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76056" y="2204864"/>
            <a:ext cx="3456384" cy="138499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学習指導要領での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　　漢字読み書きの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　　　　習得目標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5976" y="3933056"/>
            <a:ext cx="4681344" cy="95410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/>
              <a:t>読み</a:t>
            </a:r>
            <a:r>
              <a:rPr lang="ja-JP" altLang="en-US" sz="2800" dirty="0" smtClean="0"/>
              <a:t>：</a:t>
            </a:r>
            <a:r>
              <a:rPr lang="ja-JP" altLang="en-US" sz="2800" dirty="0" smtClean="0">
                <a:solidFill>
                  <a:srgbClr val="C00000"/>
                </a:solidFill>
              </a:rPr>
              <a:t>その学年</a:t>
            </a:r>
            <a:r>
              <a:rPr lang="ja-JP" altLang="en-US" sz="2800" dirty="0" smtClean="0"/>
              <a:t>の履修漢字が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</a:t>
            </a:r>
            <a:r>
              <a:rPr lang="ja-JP" altLang="en-US" sz="2000" dirty="0" smtClean="0"/>
              <a:t>　</a:t>
            </a:r>
            <a:r>
              <a:rPr lang="ja-JP" altLang="en-US" sz="2800" dirty="0" smtClean="0"/>
              <a:t>　　　　　　　読めるように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55976" y="5013176"/>
            <a:ext cx="4650864" cy="95410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/>
              <a:t>書き</a:t>
            </a:r>
            <a:r>
              <a:rPr lang="ja-JP" altLang="en-US" sz="2800" dirty="0" smtClean="0"/>
              <a:t>：</a:t>
            </a:r>
            <a:r>
              <a:rPr lang="ja-JP" altLang="en-US" sz="2800" dirty="0" smtClean="0">
                <a:solidFill>
                  <a:srgbClr val="C00000"/>
                </a:solidFill>
              </a:rPr>
              <a:t>前学年</a:t>
            </a:r>
            <a:r>
              <a:rPr lang="ja-JP" altLang="en-US" sz="2800" dirty="0" smtClean="0"/>
              <a:t>の履修漢字が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</a:t>
            </a:r>
            <a:r>
              <a:rPr lang="ja-JP" altLang="en-US" sz="2000" dirty="0" smtClean="0"/>
              <a:t>　</a:t>
            </a:r>
            <a:r>
              <a:rPr lang="ja-JP" altLang="en-US" sz="2800" dirty="0" smtClean="0"/>
              <a:t>　　　　　　　書けるように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6" grpId="0" animBg="1"/>
      <p:bldP spid="17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83568" y="2348880"/>
            <a:ext cx="7632848" cy="1800200"/>
          </a:xfrm>
          <a:prstGeom prst="roundRect">
            <a:avLst/>
          </a:prstGeom>
          <a:solidFill>
            <a:srgbClr val="CCFFFF"/>
          </a:solidFill>
          <a:ln w="16192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8288">
              <a:defRPr/>
            </a:pPr>
            <a:r>
              <a:rPr lang="ja-JP" altLang="en-US" sz="7200" dirty="0" smtClean="0">
                <a:solidFill>
                  <a:schemeClr val="tx1"/>
                </a:solidFill>
              </a:rPr>
              <a:t>骨格としての音訓</a:t>
            </a:r>
            <a:endParaRPr lang="ja-JP" alt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43808" y="260648"/>
            <a:ext cx="3672408" cy="76944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漢字の音訓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828" y="1203571"/>
            <a:ext cx="904940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ほとんどの</a:t>
            </a:r>
            <a:r>
              <a:rPr lang="ja-JP" altLang="en-US" sz="4000" dirty="0" smtClean="0"/>
              <a:t>漢字には</a:t>
            </a:r>
            <a:r>
              <a:rPr lang="ja-JP" altLang="en-US" sz="4000" dirty="0" smtClean="0">
                <a:solidFill>
                  <a:srgbClr val="C00000"/>
                </a:solidFill>
              </a:rPr>
              <a:t>音読み</a:t>
            </a:r>
            <a:r>
              <a:rPr lang="ja-JP" altLang="en-US" sz="4000" dirty="0" smtClean="0"/>
              <a:t>と</a:t>
            </a:r>
            <a:r>
              <a:rPr lang="ja-JP" altLang="en-US" sz="4000" dirty="0" smtClean="0">
                <a:solidFill>
                  <a:srgbClr val="C00000"/>
                </a:solidFill>
              </a:rPr>
              <a:t>訓読み</a:t>
            </a:r>
            <a:r>
              <a:rPr lang="ja-JP" altLang="en-US" sz="3600" dirty="0" smtClean="0"/>
              <a:t>がある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5736" y="2060848"/>
            <a:ext cx="1440160" cy="1431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altLang="ja-JP" sz="1100" dirty="0" smtClean="0"/>
          </a:p>
          <a:p>
            <a:r>
              <a:rPr lang="ja-JP" altLang="en-US" sz="3200" dirty="0" smtClean="0"/>
              <a:t>　</a:t>
            </a:r>
            <a:r>
              <a:rPr lang="ja-JP" altLang="en-US" sz="6000" dirty="0" smtClean="0"/>
              <a:t>国　</a:t>
            </a:r>
            <a:endParaRPr lang="en-US" altLang="ja-JP" sz="6000" dirty="0" smtClean="0"/>
          </a:p>
          <a:p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060848"/>
            <a:ext cx="1728192" cy="707886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音読み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5896" y="2780928"/>
            <a:ext cx="1728192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訓読み　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645024"/>
            <a:ext cx="3168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/>
              <a:t>音読みとは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4365104"/>
            <a:ext cx="799288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/>
              <a:t>訓読みとは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120" y="2060848"/>
            <a:ext cx="1296144" cy="707886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こく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2120" y="2780928"/>
            <a:ext cx="1296144" cy="707886"/>
          </a:xfrm>
          <a:prstGeom prst="rect">
            <a:avLst/>
          </a:prstGeom>
          <a:solidFill>
            <a:srgbClr val="CCFF99"/>
          </a:solidFill>
          <a:ln w="76200"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くに　</a:t>
            </a:r>
            <a:endParaRPr kumimoji="1" lang="ja-JP" altLang="en-US" sz="4000" dirty="0"/>
          </a:p>
        </p:txBody>
      </p:sp>
      <p:sp>
        <p:nvSpPr>
          <p:cNvPr id="15" name="右矢印 14"/>
          <p:cNvSpPr/>
          <p:nvPr/>
        </p:nvSpPr>
        <p:spPr>
          <a:xfrm>
            <a:off x="5364088" y="2348880"/>
            <a:ext cx="432048" cy="21602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5364088" y="2996952"/>
            <a:ext cx="432048" cy="21602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635896" y="2060848"/>
            <a:ext cx="3456384" cy="72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635896" y="2780928"/>
            <a:ext cx="3456384" cy="72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79912" y="3645024"/>
            <a:ext cx="4680520" cy="7078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中国語の音</a:t>
            </a:r>
            <a:endParaRPr kumimoji="1" lang="ja-JP" altLang="en-US" sz="4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1920" y="4365104"/>
            <a:ext cx="4608512" cy="707886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和語＝日本のことば</a:t>
            </a:r>
            <a:endParaRPr kumimoji="1" lang="ja-JP" altLang="en-US" sz="4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5157192"/>
            <a:ext cx="8424936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日本人にとって</a:t>
            </a:r>
            <a:endParaRPr lang="en-US" altLang="ja-JP" sz="4000" dirty="0" smtClean="0"/>
          </a:p>
          <a:p>
            <a:r>
              <a:rPr lang="ja-JP" altLang="en-US" sz="4000" dirty="0" smtClean="0">
                <a:solidFill>
                  <a:srgbClr val="C00000"/>
                </a:solidFill>
              </a:rPr>
              <a:t>　　　ことばの意味は訓で表される</a:t>
            </a:r>
            <a:r>
              <a:rPr lang="ja-JP" altLang="en-US" sz="4000" dirty="0" smtClean="0"/>
              <a:t>もの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755576" y="332656"/>
            <a:ext cx="813690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音訓は漢字の基本構造になっている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772816"/>
            <a:ext cx="8352928" cy="132343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音訓は漢字１文字だけではなく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漢語すべての骨格になっている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1196752"/>
            <a:ext cx="158417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3140968"/>
            <a:ext cx="273630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C000"/>
                </a:solidFill>
              </a:rPr>
              <a:t>＊</a:t>
            </a:r>
            <a:r>
              <a:rPr lang="ja-JP" altLang="en-US" sz="4000" dirty="0" smtClean="0"/>
              <a:t>漢語とは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59832" y="3140968"/>
            <a:ext cx="5760640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漢字の音で作られる単語</a:t>
            </a:r>
            <a:endParaRPr kumimoji="1" lang="ja-JP" altLang="en-US" sz="4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03648" y="4005064"/>
            <a:ext cx="741682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大事・料理・・政治・文化・科学・郵便・心理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5229200"/>
            <a:ext cx="60486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日本語のことばの半分は漢語</a:t>
            </a:r>
            <a:endParaRPr kumimoji="1" lang="ja-JP" altLang="en-US" sz="3600" dirty="0"/>
          </a:p>
        </p:txBody>
      </p:sp>
      <p:sp>
        <p:nvSpPr>
          <p:cNvPr id="12" name="右大かっこ 11"/>
          <p:cNvSpPr/>
          <p:nvPr/>
        </p:nvSpPr>
        <p:spPr>
          <a:xfrm rot="5400000">
            <a:off x="6048164" y="1952836"/>
            <a:ext cx="360040" cy="5328592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4509120"/>
            <a:ext cx="19442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和製漢語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3648" y="6021288"/>
            <a:ext cx="669674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日本語を使うには漢語習得が不可欠</a:t>
            </a:r>
            <a:endParaRPr kumimoji="1" lang="ja-JP" altLang="en-US" sz="3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44208" y="5085184"/>
            <a:ext cx="2448272" cy="95410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　</a:t>
            </a:r>
            <a:r>
              <a:rPr lang="ja-JP" altLang="en-US" sz="2800" dirty="0" smtClean="0"/>
              <a:t>その多くは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和製漢語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 animBg="1"/>
      <p:bldP spid="16" grpId="0" animBg="1"/>
      <p:bldP spid="19" grpId="0" animBg="1"/>
      <p:bldP spid="12" grpId="0" animBg="1"/>
      <p:bldP spid="11" grpId="0" animBg="1"/>
      <p:bldP spid="17" grpId="0" animBg="1"/>
      <p:bldP spid="2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2780928"/>
            <a:ext cx="10801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言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2780928"/>
            <a:ext cx="20882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dirty="0" smtClean="0"/>
              <a:t>音読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3789040"/>
            <a:ext cx="108012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いう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2132856"/>
            <a:ext cx="1080120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err="1" smtClean="0"/>
              <a:t>げん</a:t>
            </a:r>
            <a:endParaRPr lang="en-US" altLang="ja-JP" sz="3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2132856"/>
            <a:ext cx="1296144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どく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3789040"/>
            <a:ext cx="1296144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よむ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59832" y="2132856"/>
            <a:ext cx="2088232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おん・どく</a:t>
            </a:r>
            <a:endParaRPr kumimoji="1" lang="ja-JP" altLang="en-US" sz="3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4088" y="2780928"/>
            <a:ext cx="356388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音読教育</a:t>
            </a:r>
            <a:endParaRPr kumimoji="1" lang="ja-JP" altLang="en-US" sz="6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64088" y="3789040"/>
            <a:ext cx="3566552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altLang="ja-JP" sz="1000" b="1" dirty="0" smtClean="0"/>
          </a:p>
          <a:p>
            <a:pPr algn="ctr"/>
            <a:r>
              <a:rPr lang="ja-JP" altLang="en-US" sz="2000" b="1" dirty="0" smtClean="0"/>
              <a:t>おと・よむ・おしえる・そだてる</a:t>
            </a:r>
            <a:endParaRPr lang="en-US" altLang="ja-JP" sz="2000" b="1" dirty="0" smtClean="0"/>
          </a:p>
          <a:p>
            <a:pPr algn="ctr"/>
            <a:endParaRPr kumimoji="1" lang="ja-JP" altLang="en-US" sz="6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64088" y="2132856"/>
            <a:ext cx="3566552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400" dirty="0" smtClean="0"/>
              <a:t>おんどく・きょういく</a:t>
            </a:r>
            <a:endParaRPr lang="en-US" altLang="ja-JP" sz="3400" dirty="0" smtClean="0"/>
          </a:p>
          <a:p>
            <a:endParaRPr kumimoji="1" lang="ja-JP" altLang="en-US" sz="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5776" y="332656"/>
            <a:ext cx="4032448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漢語の音訓</a:t>
            </a:r>
            <a:endParaRPr kumimoji="1" lang="ja-JP" altLang="en-US" sz="4800" dirty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432048" cy="72008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504057" cy="72008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4" name="正方形/長方形 23"/>
          <p:cNvSpPr/>
          <p:nvPr/>
        </p:nvSpPr>
        <p:spPr>
          <a:xfrm>
            <a:off x="1475656" y="2780928"/>
            <a:ext cx="1296144" cy="10081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8" y="1484784"/>
            <a:ext cx="93610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単体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91680" y="1484784"/>
            <a:ext cx="936104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複体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59832" y="1484784"/>
            <a:ext cx="5832648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単語</a:t>
            </a:r>
            <a:endParaRPr kumimoji="1" lang="ja-JP" alt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4653136"/>
            <a:ext cx="828092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400" dirty="0" smtClean="0"/>
              <a:t>漢字がつながり、長い単語になっていても</a:t>
            </a:r>
            <a:endParaRPr kumimoji="1" lang="ja-JP" altLang="en-US" sz="3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9552" y="5445224"/>
            <a:ext cx="82809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音訓は、つねにことばの骨格となっている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9832" y="3789040"/>
            <a:ext cx="2088232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おと・よむ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角丸四角形 45"/>
          <p:cNvSpPr/>
          <p:nvPr/>
        </p:nvSpPr>
        <p:spPr>
          <a:xfrm>
            <a:off x="5724128" y="0"/>
            <a:ext cx="3419872" cy="2924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32656"/>
            <a:ext cx="309634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400" dirty="0" smtClean="0"/>
              <a:t>そして私たちは</a:t>
            </a:r>
            <a:endParaRPr kumimoji="1" lang="ja-JP" altLang="en-US" sz="3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1052736"/>
            <a:ext cx="5184576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この漢語の持つ構造を</a:t>
            </a:r>
            <a:endParaRPr kumimoji="1" lang="ja-JP" altLang="en-US" sz="4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804248" y="332656"/>
            <a:ext cx="1368153" cy="2304256"/>
            <a:chOff x="6804248" y="332656"/>
            <a:chExt cx="1368153" cy="2304256"/>
          </a:xfrm>
        </p:grpSpPr>
        <p:grpSp>
          <p:nvGrpSpPr>
            <p:cNvPr id="3" name="グループ化 13"/>
            <p:cNvGrpSpPr/>
            <p:nvPr/>
          </p:nvGrpSpPr>
          <p:grpSpPr>
            <a:xfrm>
              <a:off x="6804248" y="332656"/>
              <a:ext cx="1368153" cy="2304256"/>
              <a:chOff x="3563888" y="2194639"/>
              <a:chExt cx="1296145" cy="4744968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3563888" y="2194639"/>
                <a:ext cx="1296144" cy="4744968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ja-JP" sz="5400" dirty="0" smtClean="0"/>
              </a:p>
              <a:p>
                <a:pPr algn="ctr"/>
                <a:endParaRPr lang="en-US" altLang="ja-JP" sz="5400" dirty="0" smtClean="0"/>
              </a:p>
              <a:p>
                <a:pPr algn="ctr"/>
                <a:endParaRPr kumimoji="1" lang="en-US" altLang="ja-JP" sz="5400" dirty="0" smtClean="0"/>
              </a:p>
              <a:p>
                <a:pPr algn="ctr"/>
                <a:endParaRPr lang="en-US" altLang="ja-JP" sz="5400" dirty="0" smtClean="0"/>
              </a:p>
              <a:p>
                <a:pPr algn="ctr"/>
                <a:endParaRPr kumimoji="1" lang="ja-JP" altLang="en-US" sz="48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563889" y="2194639"/>
                <a:ext cx="1296144" cy="1334522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600" dirty="0" smtClean="0"/>
                  <a:t>音</a:t>
                </a:r>
                <a:endParaRPr kumimoji="1" lang="ja-JP" altLang="en-US" sz="36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3563889" y="5456804"/>
                <a:ext cx="1296144" cy="1334522"/>
              </a:xfrm>
              <a:prstGeom prst="rect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600" dirty="0" smtClean="0"/>
                  <a:t>訓</a:t>
                </a:r>
                <a:endParaRPr kumimoji="1" lang="ja-JP" altLang="en-US" sz="3600" dirty="0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6876256" y="1124744"/>
              <a:ext cx="12241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/>
                <a:t>漢語</a:t>
              </a:r>
              <a:endParaRPr kumimoji="1" lang="ja-JP" altLang="en-US" sz="4000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51520" y="3717032"/>
            <a:ext cx="561662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共通する骨格</a:t>
            </a:r>
            <a:r>
              <a:rPr lang="ja-JP" altLang="en-US" sz="4000" dirty="0" smtClean="0"/>
              <a:t>として</a:t>
            </a:r>
            <a:endParaRPr lang="en-US" altLang="ja-JP" sz="4000" dirty="0" smtClean="0"/>
          </a:p>
          <a:p>
            <a:r>
              <a:rPr lang="ja-JP" altLang="en-US" sz="4000" dirty="0" smtClean="0"/>
              <a:t>　漢語の</a:t>
            </a:r>
            <a:r>
              <a:rPr lang="ja-JP" altLang="en-US" sz="4000" u="sng" dirty="0" smtClean="0"/>
              <a:t>音訓</a:t>
            </a:r>
            <a:r>
              <a:rPr lang="ja-JP" altLang="en-US" sz="4000" dirty="0" smtClean="0"/>
              <a:t>を理解する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1916832"/>
            <a:ext cx="55446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多くの漢語に触れる中で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96136" y="5085184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☞第６回「</a:t>
            </a:r>
            <a:r>
              <a:rPr kumimoji="1" lang="ja-JP" altLang="en-US" sz="1600" b="1" dirty="0" smtClean="0"/>
              <a:t>生活の中のことばの学習」</a:t>
            </a:r>
            <a:endParaRPr kumimoji="1" lang="ja-JP" altLang="en-US" sz="1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7744" y="2708920"/>
            <a:ext cx="3600400" cy="707886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関係性を見抜き</a:t>
            </a:r>
            <a:endParaRPr kumimoji="1" lang="ja-JP" altLang="en-US" sz="4000" dirty="0"/>
          </a:p>
        </p:txBody>
      </p:sp>
      <p:grpSp>
        <p:nvGrpSpPr>
          <p:cNvPr id="33" name="グループ化 23"/>
          <p:cNvGrpSpPr/>
          <p:nvPr/>
        </p:nvGrpSpPr>
        <p:grpSpPr>
          <a:xfrm>
            <a:off x="6084168" y="3645024"/>
            <a:ext cx="720080" cy="855454"/>
            <a:chOff x="2257780" y="4149080"/>
            <a:chExt cx="701309" cy="1368152"/>
          </a:xfrm>
          <a:solidFill>
            <a:srgbClr val="FFFF99"/>
          </a:solidFill>
        </p:grpSpPr>
        <p:sp>
          <p:nvSpPr>
            <p:cNvPr id="34" name="円/楕円 33"/>
            <p:cNvSpPr/>
            <p:nvPr/>
          </p:nvSpPr>
          <p:spPr>
            <a:xfrm>
              <a:off x="2483768" y="4149080"/>
              <a:ext cx="288032" cy="288032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片側の 2 つの角を切り取った四角形 34"/>
            <p:cNvSpPr/>
            <p:nvPr/>
          </p:nvSpPr>
          <p:spPr>
            <a:xfrm>
              <a:off x="2411759" y="4437112"/>
              <a:ext cx="435943" cy="576064"/>
            </a:xfrm>
            <a:prstGeom prst="snip2Same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483767" y="5013176"/>
              <a:ext cx="72008" cy="50405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699792" y="5013176"/>
              <a:ext cx="69534" cy="50405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 rot="1807549" flipH="1">
              <a:off x="2257780" y="4488336"/>
              <a:ext cx="65699" cy="551866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 rot="3445315">
              <a:off x="2688601" y="4650006"/>
              <a:ext cx="462554" cy="78422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pic>
        <p:nvPicPr>
          <p:cNvPr id="40" name="Picture 6" descr="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79816"/>
            <a:ext cx="1403648" cy="11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6444208" y="4581128"/>
            <a:ext cx="2016175" cy="43120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ja-JP" altLang="en-US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関係の投射</a:t>
            </a:r>
            <a:endParaRPr lang="ja-JP" altLang="en-US" sz="2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 flipV="1">
            <a:off x="6948264" y="4149080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6300192" y="3717032"/>
            <a:ext cx="288032" cy="504056"/>
            <a:chOff x="3923928" y="5229200"/>
            <a:chExt cx="432048" cy="807854"/>
          </a:xfrm>
        </p:grpSpPr>
        <p:sp>
          <p:nvSpPr>
            <p:cNvPr id="61" name="フリーフォーム 60"/>
            <p:cNvSpPr/>
            <p:nvPr/>
          </p:nvSpPr>
          <p:spPr>
            <a:xfrm>
              <a:off x="3923928" y="5661248"/>
              <a:ext cx="432048" cy="72008"/>
            </a:xfrm>
            <a:custGeom>
              <a:avLst/>
              <a:gdLst>
                <a:gd name="connsiteX0" fmla="*/ 0 w 459828"/>
                <a:gd name="connsiteY0" fmla="*/ 0 h 105103"/>
                <a:gd name="connsiteX1" fmla="*/ 157655 w 459828"/>
                <a:gd name="connsiteY1" fmla="*/ 94593 h 105103"/>
                <a:gd name="connsiteX2" fmla="*/ 409904 w 459828"/>
                <a:gd name="connsiteY2" fmla="*/ 63062 h 105103"/>
                <a:gd name="connsiteX3" fmla="*/ 457200 w 459828"/>
                <a:gd name="connsiteY3" fmla="*/ 0 h 105103"/>
                <a:gd name="connsiteX4" fmla="*/ 457200 w 459828"/>
                <a:gd name="connsiteY4" fmla="*/ 0 h 105103"/>
                <a:gd name="connsiteX5" fmla="*/ 457200 w 459828"/>
                <a:gd name="connsiteY5" fmla="*/ 0 h 10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828" h="105103">
                  <a:moveTo>
                    <a:pt x="0" y="0"/>
                  </a:moveTo>
                  <a:cubicBezTo>
                    <a:pt x="44669" y="42041"/>
                    <a:pt x="89338" y="84083"/>
                    <a:pt x="157655" y="94593"/>
                  </a:cubicBezTo>
                  <a:cubicBezTo>
                    <a:pt x="225972" y="105103"/>
                    <a:pt x="359980" y="78827"/>
                    <a:pt x="409904" y="63062"/>
                  </a:cubicBezTo>
                  <a:cubicBezTo>
                    <a:pt x="459828" y="47297"/>
                    <a:pt x="457200" y="0"/>
                    <a:pt x="457200" y="0"/>
                  </a:cubicBezTo>
                  <a:lnTo>
                    <a:pt x="457200" y="0"/>
                  </a:lnTo>
                  <a:lnTo>
                    <a:pt x="45720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3923928" y="5229200"/>
              <a:ext cx="432048" cy="807854"/>
              <a:chOff x="3131840" y="5213434"/>
              <a:chExt cx="432048" cy="807854"/>
            </a:xfrm>
          </p:grpSpPr>
          <p:sp>
            <p:nvSpPr>
              <p:cNvPr id="59" name="フリーフォーム 58"/>
              <p:cNvSpPr/>
              <p:nvPr/>
            </p:nvSpPr>
            <p:spPr>
              <a:xfrm>
                <a:off x="3131840" y="5517233"/>
                <a:ext cx="432048" cy="72008"/>
              </a:xfrm>
              <a:custGeom>
                <a:avLst/>
                <a:gdLst>
                  <a:gd name="connsiteX0" fmla="*/ 0 w 459828"/>
                  <a:gd name="connsiteY0" fmla="*/ 0 h 105103"/>
                  <a:gd name="connsiteX1" fmla="*/ 157655 w 459828"/>
                  <a:gd name="connsiteY1" fmla="*/ 94593 h 105103"/>
                  <a:gd name="connsiteX2" fmla="*/ 409904 w 459828"/>
                  <a:gd name="connsiteY2" fmla="*/ 63062 h 105103"/>
                  <a:gd name="connsiteX3" fmla="*/ 457200 w 459828"/>
                  <a:gd name="connsiteY3" fmla="*/ 0 h 105103"/>
                  <a:gd name="connsiteX4" fmla="*/ 457200 w 459828"/>
                  <a:gd name="connsiteY4" fmla="*/ 0 h 105103"/>
                  <a:gd name="connsiteX5" fmla="*/ 457200 w 459828"/>
                  <a:gd name="connsiteY5" fmla="*/ 0 h 10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828" h="105103">
                    <a:moveTo>
                      <a:pt x="0" y="0"/>
                    </a:moveTo>
                    <a:cubicBezTo>
                      <a:pt x="44669" y="42041"/>
                      <a:pt x="89338" y="84083"/>
                      <a:pt x="157655" y="94593"/>
                    </a:cubicBezTo>
                    <a:cubicBezTo>
                      <a:pt x="225972" y="105103"/>
                      <a:pt x="359980" y="78827"/>
                      <a:pt x="409904" y="63062"/>
                    </a:cubicBezTo>
                    <a:cubicBezTo>
                      <a:pt x="459828" y="47297"/>
                      <a:pt x="457200" y="0"/>
                      <a:pt x="457200" y="0"/>
                    </a:cubicBezTo>
                    <a:lnTo>
                      <a:pt x="457200" y="0"/>
                    </a:lnTo>
                    <a:lnTo>
                      <a:pt x="457200" y="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>
                <a:off x="3131840" y="5733256"/>
                <a:ext cx="432048" cy="72008"/>
              </a:xfrm>
              <a:custGeom>
                <a:avLst/>
                <a:gdLst>
                  <a:gd name="connsiteX0" fmla="*/ 0 w 459828"/>
                  <a:gd name="connsiteY0" fmla="*/ 0 h 105103"/>
                  <a:gd name="connsiteX1" fmla="*/ 157655 w 459828"/>
                  <a:gd name="connsiteY1" fmla="*/ 94593 h 105103"/>
                  <a:gd name="connsiteX2" fmla="*/ 409904 w 459828"/>
                  <a:gd name="connsiteY2" fmla="*/ 63062 h 105103"/>
                  <a:gd name="connsiteX3" fmla="*/ 457200 w 459828"/>
                  <a:gd name="connsiteY3" fmla="*/ 0 h 105103"/>
                  <a:gd name="connsiteX4" fmla="*/ 457200 w 459828"/>
                  <a:gd name="connsiteY4" fmla="*/ 0 h 105103"/>
                  <a:gd name="connsiteX5" fmla="*/ 457200 w 459828"/>
                  <a:gd name="connsiteY5" fmla="*/ 0 h 10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828" h="105103">
                    <a:moveTo>
                      <a:pt x="0" y="0"/>
                    </a:moveTo>
                    <a:cubicBezTo>
                      <a:pt x="44669" y="42041"/>
                      <a:pt x="89338" y="84083"/>
                      <a:pt x="157655" y="94593"/>
                    </a:cubicBezTo>
                    <a:cubicBezTo>
                      <a:pt x="225972" y="105103"/>
                      <a:pt x="359980" y="78827"/>
                      <a:pt x="409904" y="63062"/>
                    </a:cubicBezTo>
                    <a:cubicBezTo>
                      <a:pt x="459828" y="47297"/>
                      <a:pt x="457200" y="0"/>
                      <a:pt x="457200" y="0"/>
                    </a:cubicBezTo>
                    <a:lnTo>
                      <a:pt x="457200" y="0"/>
                    </a:lnTo>
                    <a:lnTo>
                      <a:pt x="457200" y="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5" name="グループ化 64"/>
              <p:cNvGrpSpPr/>
              <p:nvPr/>
            </p:nvGrpSpPr>
            <p:grpSpPr>
              <a:xfrm>
                <a:off x="3131840" y="5213434"/>
                <a:ext cx="432048" cy="807854"/>
                <a:chOff x="3131840" y="5213434"/>
                <a:chExt cx="432048" cy="807854"/>
              </a:xfrm>
            </p:grpSpPr>
            <p:cxnSp>
              <p:nvCxnSpPr>
                <p:cNvPr id="56" name="直線コネクタ 55"/>
                <p:cNvCxnSpPr/>
                <p:nvPr/>
              </p:nvCxnSpPr>
              <p:spPr>
                <a:xfrm>
                  <a:off x="3347864" y="5445224"/>
                  <a:ext cx="0" cy="5760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フリーフォーム 59"/>
                <p:cNvSpPr/>
                <p:nvPr/>
              </p:nvSpPr>
              <p:spPr>
                <a:xfrm>
                  <a:off x="3131840" y="5589240"/>
                  <a:ext cx="432048" cy="72008"/>
                </a:xfrm>
                <a:custGeom>
                  <a:avLst/>
                  <a:gdLst>
                    <a:gd name="connsiteX0" fmla="*/ 0 w 459828"/>
                    <a:gd name="connsiteY0" fmla="*/ 0 h 105103"/>
                    <a:gd name="connsiteX1" fmla="*/ 157655 w 459828"/>
                    <a:gd name="connsiteY1" fmla="*/ 94593 h 105103"/>
                    <a:gd name="connsiteX2" fmla="*/ 409904 w 459828"/>
                    <a:gd name="connsiteY2" fmla="*/ 63062 h 105103"/>
                    <a:gd name="connsiteX3" fmla="*/ 457200 w 459828"/>
                    <a:gd name="connsiteY3" fmla="*/ 0 h 105103"/>
                    <a:gd name="connsiteX4" fmla="*/ 457200 w 459828"/>
                    <a:gd name="connsiteY4" fmla="*/ 0 h 105103"/>
                    <a:gd name="connsiteX5" fmla="*/ 457200 w 459828"/>
                    <a:gd name="connsiteY5" fmla="*/ 0 h 10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828" h="105103">
                      <a:moveTo>
                        <a:pt x="0" y="0"/>
                      </a:moveTo>
                      <a:cubicBezTo>
                        <a:pt x="44669" y="42041"/>
                        <a:pt x="89338" y="84083"/>
                        <a:pt x="157655" y="94593"/>
                      </a:cubicBezTo>
                      <a:cubicBezTo>
                        <a:pt x="225972" y="105103"/>
                        <a:pt x="359980" y="78827"/>
                        <a:pt x="409904" y="63062"/>
                      </a:cubicBezTo>
                      <a:cubicBezTo>
                        <a:pt x="459828" y="47297"/>
                        <a:pt x="457200" y="0"/>
                        <a:pt x="457200" y="0"/>
                      </a:cubicBezTo>
                      <a:lnTo>
                        <a:pt x="457200" y="0"/>
                      </a:lnTo>
                      <a:lnTo>
                        <a:pt x="457200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/>
                <p:cNvSpPr/>
                <p:nvPr/>
              </p:nvSpPr>
              <p:spPr>
                <a:xfrm>
                  <a:off x="3131840" y="5805264"/>
                  <a:ext cx="432048" cy="72008"/>
                </a:xfrm>
                <a:custGeom>
                  <a:avLst/>
                  <a:gdLst>
                    <a:gd name="connsiteX0" fmla="*/ 0 w 459828"/>
                    <a:gd name="connsiteY0" fmla="*/ 0 h 105103"/>
                    <a:gd name="connsiteX1" fmla="*/ 157655 w 459828"/>
                    <a:gd name="connsiteY1" fmla="*/ 94593 h 105103"/>
                    <a:gd name="connsiteX2" fmla="*/ 409904 w 459828"/>
                    <a:gd name="connsiteY2" fmla="*/ 63062 h 105103"/>
                    <a:gd name="connsiteX3" fmla="*/ 457200 w 459828"/>
                    <a:gd name="connsiteY3" fmla="*/ 0 h 105103"/>
                    <a:gd name="connsiteX4" fmla="*/ 457200 w 459828"/>
                    <a:gd name="connsiteY4" fmla="*/ 0 h 105103"/>
                    <a:gd name="connsiteX5" fmla="*/ 457200 w 459828"/>
                    <a:gd name="connsiteY5" fmla="*/ 0 h 10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828" h="105103">
                      <a:moveTo>
                        <a:pt x="0" y="0"/>
                      </a:moveTo>
                      <a:cubicBezTo>
                        <a:pt x="44669" y="42041"/>
                        <a:pt x="89338" y="84083"/>
                        <a:pt x="157655" y="94593"/>
                      </a:cubicBezTo>
                      <a:cubicBezTo>
                        <a:pt x="225972" y="105103"/>
                        <a:pt x="359980" y="78827"/>
                        <a:pt x="409904" y="63062"/>
                      </a:cubicBezTo>
                      <a:cubicBezTo>
                        <a:pt x="459828" y="47297"/>
                        <a:pt x="457200" y="0"/>
                        <a:pt x="457200" y="0"/>
                      </a:cubicBezTo>
                      <a:lnTo>
                        <a:pt x="457200" y="0"/>
                      </a:lnTo>
                      <a:lnTo>
                        <a:pt x="457200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円/楕円 63"/>
                <p:cNvSpPr/>
                <p:nvPr/>
              </p:nvSpPr>
              <p:spPr>
                <a:xfrm>
                  <a:off x="3228560" y="5213434"/>
                  <a:ext cx="216024" cy="216024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68" name="グループ化 67"/>
          <p:cNvGrpSpPr/>
          <p:nvPr/>
        </p:nvGrpSpPr>
        <p:grpSpPr>
          <a:xfrm rot="16510651">
            <a:off x="8284141" y="3464713"/>
            <a:ext cx="503175" cy="720080"/>
            <a:chOff x="3923928" y="5229200"/>
            <a:chExt cx="432048" cy="807854"/>
          </a:xfrm>
        </p:grpSpPr>
        <p:sp>
          <p:nvSpPr>
            <p:cNvPr id="69" name="フリーフォーム 68"/>
            <p:cNvSpPr/>
            <p:nvPr/>
          </p:nvSpPr>
          <p:spPr>
            <a:xfrm>
              <a:off x="3923928" y="5661248"/>
              <a:ext cx="432048" cy="72008"/>
            </a:xfrm>
            <a:custGeom>
              <a:avLst/>
              <a:gdLst>
                <a:gd name="connsiteX0" fmla="*/ 0 w 459828"/>
                <a:gd name="connsiteY0" fmla="*/ 0 h 105103"/>
                <a:gd name="connsiteX1" fmla="*/ 157655 w 459828"/>
                <a:gd name="connsiteY1" fmla="*/ 94593 h 105103"/>
                <a:gd name="connsiteX2" fmla="*/ 409904 w 459828"/>
                <a:gd name="connsiteY2" fmla="*/ 63062 h 105103"/>
                <a:gd name="connsiteX3" fmla="*/ 457200 w 459828"/>
                <a:gd name="connsiteY3" fmla="*/ 0 h 105103"/>
                <a:gd name="connsiteX4" fmla="*/ 457200 w 459828"/>
                <a:gd name="connsiteY4" fmla="*/ 0 h 105103"/>
                <a:gd name="connsiteX5" fmla="*/ 457200 w 459828"/>
                <a:gd name="connsiteY5" fmla="*/ 0 h 10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828" h="105103">
                  <a:moveTo>
                    <a:pt x="0" y="0"/>
                  </a:moveTo>
                  <a:cubicBezTo>
                    <a:pt x="44669" y="42041"/>
                    <a:pt x="89338" y="84083"/>
                    <a:pt x="157655" y="94593"/>
                  </a:cubicBezTo>
                  <a:cubicBezTo>
                    <a:pt x="225972" y="105103"/>
                    <a:pt x="359980" y="78827"/>
                    <a:pt x="409904" y="63062"/>
                  </a:cubicBezTo>
                  <a:cubicBezTo>
                    <a:pt x="459828" y="47297"/>
                    <a:pt x="457200" y="0"/>
                    <a:pt x="457200" y="0"/>
                  </a:cubicBezTo>
                  <a:lnTo>
                    <a:pt x="457200" y="0"/>
                  </a:lnTo>
                  <a:lnTo>
                    <a:pt x="45720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0" name="グループ化 65"/>
            <p:cNvGrpSpPr/>
            <p:nvPr/>
          </p:nvGrpSpPr>
          <p:grpSpPr>
            <a:xfrm>
              <a:off x="3923928" y="5229200"/>
              <a:ext cx="432048" cy="807854"/>
              <a:chOff x="3131840" y="5213434"/>
              <a:chExt cx="432048" cy="807854"/>
            </a:xfrm>
          </p:grpSpPr>
          <p:sp>
            <p:nvSpPr>
              <p:cNvPr id="71" name="フリーフォーム 70"/>
              <p:cNvSpPr/>
              <p:nvPr/>
            </p:nvSpPr>
            <p:spPr>
              <a:xfrm>
                <a:off x="3131840" y="5517233"/>
                <a:ext cx="432048" cy="72008"/>
              </a:xfrm>
              <a:custGeom>
                <a:avLst/>
                <a:gdLst>
                  <a:gd name="connsiteX0" fmla="*/ 0 w 459828"/>
                  <a:gd name="connsiteY0" fmla="*/ 0 h 105103"/>
                  <a:gd name="connsiteX1" fmla="*/ 157655 w 459828"/>
                  <a:gd name="connsiteY1" fmla="*/ 94593 h 105103"/>
                  <a:gd name="connsiteX2" fmla="*/ 409904 w 459828"/>
                  <a:gd name="connsiteY2" fmla="*/ 63062 h 105103"/>
                  <a:gd name="connsiteX3" fmla="*/ 457200 w 459828"/>
                  <a:gd name="connsiteY3" fmla="*/ 0 h 105103"/>
                  <a:gd name="connsiteX4" fmla="*/ 457200 w 459828"/>
                  <a:gd name="connsiteY4" fmla="*/ 0 h 105103"/>
                  <a:gd name="connsiteX5" fmla="*/ 457200 w 459828"/>
                  <a:gd name="connsiteY5" fmla="*/ 0 h 10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828" h="105103">
                    <a:moveTo>
                      <a:pt x="0" y="0"/>
                    </a:moveTo>
                    <a:cubicBezTo>
                      <a:pt x="44669" y="42041"/>
                      <a:pt x="89338" y="84083"/>
                      <a:pt x="157655" y="94593"/>
                    </a:cubicBezTo>
                    <a:cubicBezTo>
                      <a:pt x="225972" y="105103"/>
                      <a:pt x="359980" y="78827"/>
                      <a:pt x="409904" y="63062"/>
                    </a:cubicBezTo>
                    <a:cubicBezTo>
                      <a:pt x="459828" y="47297"/>
                      <a:pt x="457200" y="0"/>
                      <a:pt x="457200" y="0"/>
                    </a:cubicBezTo>
                    <a:lnTo>
                      <a:pt x="457200" y="0"/>
                    </a:lnTo>
                    <a:lnTo>
                      <a:pt x="457200" y="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 71"/>
              <p:cNvSpPr/>
              <p:nvPr/>
            </p:nvSpPr>
            <p:spPr>
              <a:xfrm>
                <a:off x="3131840" y="5733256"/>
                <a:ext cx="432048" cy="72008"/>
              </a:xfrm>
              <a:custGeom>
                <a:avLst/>
                <a:gdLst>
                  <a:gd name="connsiteX0" fmla="*/ 0 w 459828"/>
                  <a:gd name="connsiteY0" fmla="*/ 0 h 105103"/>
                  <a:gd name="connsiteX1" fmla="*/ 157655 w 459828"/>
                  <a:gd name="connsiteY1" fmla="*/ 94593 h 105103"/>
                  <a:gd name="connsiteX2" fmla="*/ 409904 w 459828"/>
                  <a:gd name="connsiteY2" fmla="*/ 63062 h 105103"/>
                  <a:gd name="connsiteX3" fmla="*/ 457200 w 459828"/>
                  <a:gd name="connsiteY3" fmla="*/ 0 h 105103"/>
                  <a:gd name="connsiteX4" fmla="*/ 457200 w 459828"/>
                  <a:gd name="connsiteY4" fmla="*/ 0 h 105103"/>
                  <a:gd name="connsiteX5" fmla="*/ 457200 w 459828"/>
                  <a:gd name="connsiteY5" fmla="*/ 0 h 10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828" h="105103">
                    <a:moveTo>
                      <a:pt x="0" y="0"/>
                    </a:moveTo>
                    <a:cubicBezTo>
                      <a:pt x="44669" y="42041"/>
                      <a:pt x="89338" y="84083"/>
                      <a:pt x="157655" y="94593"/>
                    </a:cubicBezTo>
                    <a:cubicBezTo>
                      <a:pt x="225972" y="105103"/>
                      <a:pt x="359980" y="78827"/>
                      <a:pt x="409904" y="63062"/>
                    </a:cubicBezTo>
                    <a:cubicBezTo>
                      <a:pt x="459828" y="47297"/>
                      <a:pt x="457200" y="0"/>
                      <a:pt x="457200" y="0"/>
                    </a:cubicBezTo>
                    <a:lnTo>
                      <a:pt x="457200" y="0"/>
                    </a:lnTo>
                    <a:lnTo>
                      <a:pt x="457200" y="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3" name="グループ化 64"/>
              <p:cNvGrpSpPr/>
              <p:nvPr/>
            </p:nvGrpSpPr>
            <p:grpSpPr>
              <a:xfrm>
                <a:off x="3131840" y="5213434"/>
                <a:ext cx="432048" cy="807854"/>
                <a:chOff x="3131840" y="5213434"/>
                <a:chExt cx="432048" cy="807854"/>
              </a:xfrm>
            </p:grpSpPr>
            <p:cxnSp>
              <p:nvCxnSpPr>
                <p:cNvPr id="74" name="直線コネクタ 73"/>
                <p:cNvCxnSpPr/>
                <p:nvPr/>
              </p:nvCxnSpPr>
              <p:spPr>
                <a:xfrm>
                  <a:off x="3347864" y="5445224"/>
                  <a:ext cx="0" cy="57606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フリーフォーム 74"/>
                <p:cNvSpPr/>
                <p:nvPr/>
              </p:nvSpPr>
              <p:spPr>
                <a:xfrm>
                  <a:off x="3131840" y="5589240"/>
                  <a:ext cx="432048" cy="72008"/>
                </a:xfrm>
                <a:custGeom>
                  <a:avLst/>
                  <a:gdLst>
                    <a:gd name="connsiteX0" fmla="*/ 0 w 459828"/>
                    <a:gd name="connsiteY0" fmla="*/ 0 h 105103"/>
                    <a:gd name="connsiteX1" fmla="*/ 157655 w 459828"/>
                    <a:gd name="connsiteY1" fmla="*/ 94593 h 105103"/>
                    <a:gd name="connsiteX2" fmla="*/ 409904 w 459828"/>
                    <a:gd name="connsiteY2" fmla="*/ 63062 h 105103"/>
                    <a:gd name="connsiteX3" fmla="*/ 457200 w 459828"/>
                    <a:gd name="connsiteY3" fmla="*/ 0 h 105103"/>
                    <a:gd name="connsiteX4" fmla="*/ 457200 w 459828"/>
                    <a:gd name="connsiteY4" fmla="*/ 0 h 105103"/>
                    <a:gd name="connsiteX5" fmla="*/ 457200 w 459828"/>
                    <a:gd name="connsiteY5" fmla="*/ 0 h 10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828" h="105103">
                      <a:moveTo>
                        <a:pt x="0" y="0"/>
                      </a:moveTo>
                      <a:cubicBezTo>
                        <a:pt x="44669" y="42041"/>
                        <a:pt x="89338" y="84083"/>
                        <a:pt x="157655" y="94593"/>
                      </a:cubicBezTo>
                      <a:cubicBezTo>
                        <a:pt x="225972" y="105103"/>
                        <a:pt x="359980" y="78827"/>
                        <a:pt x="409904" y="63062"/>
                      </a:cubicBezTo>
                      <a:cubicBezTo>
                        <a:pt x="459828" y="47297"/>
                        <a:pt x="457200" y="0"/>
                        <a:pt x="457200" y="0"/>
                      </a:cubicBezTo>
                      <a:lnTo>
                        <a:pt x="457200" y="0"/>
                      </a:lnTo>
                      <a:lnTo>
                        <a:pt x="457200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 75"/>
                <p:cNvSpPr/>
                <p:nvPr/>
              </p:nvSpPr>
              <p:spPr>
                <a:xfrm>
                  <a:off x="3131840" y="5805264"/>
                  <a:ext cx="432048" cy="72008"/>
                </a:xfrm>
                <a:custGeom>
                  <a:avLst/>
                  <a:gdLst>
                    <a:gd name="connsiteX0" fmla="*/ 0 w 459828"/>
                    <a:gd name="connsiteY0" fmla="*/ 0 h 105103"/>
                    <a:gd name="connsiteX1" fmla="*/ 157655 w 459828"/>
                    <a:gd name="connsiteY1" fmla="*/ 94593 h 105103"/>
                    <a:gd name="connsiteX2" fmla="*/ 409904 w 459828"/>
                    <a:gd name="connsiteY2" fmla="*/ 63062 h 105103"/>
                    <a:gd name="connsiteX3" fmla="*/ 457200 w 459828"/>
                    <a:gd name="connsiteY3" fmla="*/ 0 h 105103"/>
                    <a:gd name="connsiteX4" fmla="*/ 457200 w 459828"/>
                    <a:gd name="connsiteY4" fmla="*/ 0 h 105103"/>
                    <a:gd name="connsiteX5" fmla="*/ 457200 w 459828"/>
                    <a:gd name="connsiteY5" fmla="*/ 0 h 10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828" h="105103">
                      <a:moveTo>
                        <a:pt x="0" y="0"/>
                      </a:moveTo>
                      <a:cubicBezTo>
                        <a:pt x="44669" y="42041"/>
                        <a:pt x="89338" y="84083"/>
                        <a:pt x="157655" y="94593"/>
                      </a:cubicBezTo>
                      <a:cubicBezTo>
                        <a:pt x="225972" y="105103"/>
                        <a:pt x="359980" y="78827"/>
                        <a:pt x="409904" y="63062"/>
                      </a:cubicBezTo>
                      <a:cubicBezTo>
                        <a:pt x="459828" y="47297"/>
                        <a:pt x="457200" y="0"/>
                        <a:pt x="457200" y="0"/>
                      </a:cubicBezTo>
                      <a:lnTo>
                        <a:pt x="457200" y="0"/>
                      </a:lnTo>
                      <a:lnTo>
                        <a:pt x="457200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>
                  <a:off x="3228560" y="5213434"/>
                  <a:ext cx="216024" cy="216024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78" name="Line 4"/>
          <p:cNvSpPr>
            <a:spLocks noChangeShapeType="1"/>
          </p:cNvSpPr>
          <p:nvPr/>
        </p:nvSpPr>
        <p:spPr bwMode="auto">
          <a:xfrm flipV="1">
            <a:off x="6660232" y="3861048"/>
            <a:ext cx="1512168" cy="14401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83568" y="5733256"/>
            <a:ext cx="7920880" cy="52322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関係性の認知発達が漢字の習得においても不可欠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 animBg="1"/>
      <p:bldP spid="10" grpId="0" animBg="1"/>
      <p:bldP spid="12" grpId="0" animBg="1"/>
      <p:bldP spid="13" grpId="0"/>
      <p:bldP spid="18" grpId="0" animBg="1"/>
      <p:bldP spid="41" grpId="0" animBg="1"/>
      <p:bldP spid="53" grpId="0" animBg="1"/>
      <p:bldP spid="78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99592" y="2348880"/>
            <a:ext cx="7416824" cy="1800200"/>
          </a:xfrm>
          <a:prstGeom prst="roundRect">
            <a:avLst/>
          </a:prstGeom>
          <a:solidFill>
            <a:srgbClr val="CCFFFF"/>
          </a:solidFill>
          <a:ln w="16192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1325">
              <a:defRPr/>
            </a:pPr>
            <a:r>
              <a:rPr lang="ja-JP" altLang="en-US" sz="7200" dirty="0">
                <a:solidFill>
                  <a:schemeClr val="accent4"/>
                </a:solidFill>
              </a:rPr>
              <a:t>　</a:t>
            </a:r>
            <a:r>
              <a:rPr lang="ja-JP" altLang="en-US" sz="7200" dirty="0" smtClean="0">
                <a:solidFill>
                  <a:schemeClr val="tx1"/>
                </a:solidFill>
              </a:rPr>
              <a:t>やさしい漢字</a:t>
            </a:r>
            <a:endParaRPr lang="ja-JP" alt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/>
          <p:nvPr/>
        </p:nvSpPr>
        <p:spPr>
          <a:xfrm>
            <a:off x="5076056" y="2564904"/>
            <a:ext cx="3941820" cy="1440160"/>
          </a:xfrm>
          <a:custGeom>
            <a:avLst/>
            <a:gdLst>
              <a:gd name="connsiteX0" fmla="*/ 158797 w 3992101"/>
              <a:gd name="connsiteY0" fmla="*/ 661559 h 1479669"/>
              <a:gd name="connsiteX1" fmla="*/ 158797 w 3992101"/>
              <a:gd name="connsiteY1" fmla="*/ 661559 h 1479669"/>
              <a:gd name="connsiteX2" fmla="*/ 79970 w 3992101"/>
              <a:gd name="connsiteY2" fmla="*/ 456607 h 1479669"/>
              <a:gd name="connsiteX3" fmla="*/ 127266 w 3992101"/>
              <a:gd name="connsiteY3" fmla="*/ 440842 h 1479669"/>
              <a:gd name="connsiteX4" fmla="*/ 127266 w 3992101"/>
              <a:gd name="connsiteY4" fmla="*/ 235890 h 1479669"/>
              <a:gd name="connsiteX5" fmla="*/ 206094 w 3992101"/>
              <a:gd name="connsiteY5" fmla="*/ 204359 h 1479669"/>
              <a:gd name="connsiteX6" fmla="*/ 269156 w 3992101"/>
              <a:gd name="connsiteY6" fmla="*/ 109766 h 1479669"/>
              <a:gd name="connsiteX7" fmla="*/ 363749 w 3992101"/>
              <a:gd name="connsiteY7" fmla="*/ 78235 h 1479669"/>
              <a:gd name="connsiteX8" fmla="*/ 505639 w 3992101"/>
              <a:gd name="connsiteY8" fmla="*/ 94001 h 1479669"/>
              <a:gd name="connsiteX9" fmla="*/ 584466 w 3992101"/>
              <a:gd name="connsiteY9" fmla="*/ 109766 h 1479669"/>
              <a:gd name="connsiteX10" fmla="*/ 647528 w 3992101"/>
              <a:gd name="connsiteY10" fmla="*/ 78235 h 1479669"/>
              <a:gd name="connsiteX11" fmla="*/ 742121 w 3992101"/>
              <a:gd name="connsiteY11" fmla="*/ 15173 h 1479669"/>
              <a:gd name="connsiteX12" fmla="*/ 915542 w 3992101"/>
              <a:gd name="connsiteY12" fmla="*/ 30938 h 1479669"/>
              <a:gd name="connsiteX13" fmla="*/ 978604 w 3992101"/>
              <a:gd name="connsiteY13" fmla="*/ 62469 h 1479669"/>
              <a:gd name="connsiteX14" fmla="*/ 1073197 w 3992101"/>
              <a:gd name="connsiteY14" fmla="*/ 109766 h 1479669"/>
              <a:gd name="connsiteX15" fmla="*/ 1136259 w 3992101"/>
              <a:gd name="connsiteY15" fmla="*/ 78235 h 1479669"/>
              <a:gd name="connsiteX16" fmla="*/ 1420039 w 3992101"/>
              <a:gd name="connsiteY16" fmla="*/ 78235 h 1479669"/>
              <a:gd name="connsiteX17" fmla="*/ 1467335 w 3992101"/>
              <a:gd name="connsiteY17" fmla="*/ 94001 h 1479669"/>
              <a:gd name="connsiteX18" fmla="*/ 1530397 w 3992101"/>
              <a:gd name="connsiteY18" fmla="*/ 78235 h 1479669"/>
              <a:gd name="connsiteX19" fmla="*/ 1688052 w 3992101"/>
              <a:gd name="connsiteY19" fmla="*/ 30938 h 1479669"/>
              <a:gd name="connsiteX20" fmla="*/ 1829942 w 3992101"/>
              <a:gd name="connsiteY20" fmla="*/ 15173 h 1479669"/>
              <a:gd name="connsiteX21" fmla="*/ 1924535 w 3992101"/>
              <a:gd name="connsiteY21" fmla="*/ 30938 h 1479669"/>
              <a:gd name="connsiteX22" fmla="*/ 1971832 w 3992101"/>
              <a:gd name="connsiteY22" fmla="*/ 62469 h 1479669"/>
              <a:gd name="connsiteX23" fmla="*/ 2066425 w 3992101"/>
              <a:gd name="connsiteY23" fmla="*/ 109766 h 1479669"/>
              <a:gd name="connsiteX24" fmla="*/ 2113721 w 3992101"/>
              <a:gd name="connsiteY24" fmla="*/ 62469 h 1479669"/>
              <a:gd name="connsiteX25" fmla="*/ 2271377 w 3992101"/>
              <a:gd name="connsiteY25" fmla="*/ 15173 h 1479669"/>
              <a:gd name="connsiteX26" fmla="*/ 2444797 w 3992101"/>
              <a:gd name="connsiteY26" fmla="*/ 30938 h 1479669"/>
              <a:gd name="connsiteX27" fmla="*/ 2539390 w 3992101"/>
              <a:gd name="connsiteY27" fmla="*/ 94001 h 1479669"/>
              <a:gd name="connsiteX28" fmla="*/ 2602452 w 3992101"/>
              <a:gd name="connsiteY28" fmla="*/ 125532 h 1479669"/>
              <a:gd name="connsiteX29" fmla="*/ 2649749 w 3992101"/>
              <a:gd name="connsiteY29" fmla="*/ 109766 h 1479669"/>
              <a:gd name="connsiteX30" fmla="*/ 2712811 w 3992101"/>
              <a:gd name="connsiteY30" fmla="*/ 94001 h 1479669"/>
              <a:gd name="connsiteX31" fmla="*/ 2807404 w 3992101"/>
              <a:gd name="connsiteY31" fmla="*/ 62469 h 1479669"/>
              <a:gd name="connsiteX32" fmla="*/ 2949294 w 3992101"/>
              <a:gd name="connsiteY32" fmla="*/ 78235 h 1479669"/>
              <a:gd name="connsiteX33" fmla="*/ 2996590 w 3992101"/>
              <a:gd name="connsiteY33" fmla="*/ 109766 h 1479669"/>
              <a:gd name="connsiteX34" fmla="*/ 3059652 w 3992101"/>
              <a:gd name="connsiteY34" fmla="*/ 78235 h 1479669"/>
              <a:gd name="connsiteX35" fmla="*/ 3217308 w 3992101"/>
              <a:gd name="connsiteY35" fmla="*/ 30938 h 1479669"/>
              <a:gd name="connsiteX36" fmla="*/ 3264604 w 3992101"/>
              <a:gd name="connsiteY36" fmla="*/ 15173 h 1479669"/>
              <a:gd name="connsiteX37" fmla="*/ 3532618 w 3992101"/>
              <a:gd name="connsiteY37" fmla="*/ 30938 h 1479669"/>
              <a:gd name="connsiteX38" fmla="*/ 3564149 w 3992101"/>
              <a:gd name="connsiteY38" fmla="*/ 125532 h 1479669"/>
              <a:gd name="connsiteX39" fmla="*/ 3863694 w 3992101"/>
              <a:gd name="connsiteY39" fmla="*/ 157063 h 1479669"/>
              <a:gd name="connsiteX40" fmla="*/ 3989818 w 3992101"/>
              <a:gd name="connsiteY40" fmla="*/ 362014 h 1479669"/>
              <a:gd name="connsiteX41" fmla="*/ 3974052 w 3992101"/>
              <a:gd name="connsiteY41" fmla="*/ 519669 h 1479669"/>
              <a:gd name="connsiteX42" fmla="*/ 3942521 w 3992101"/>
              <a:gd name="connsiteY42" fmla="*/ 582732 h 1479669"/>
              <a:gd name="connsiteX43" fmla="*/ 3926756 w 3992101"/>
              <a:gd name="connsiteY43" fmla="*/ 708856 h 1479669"/>
              <a:gd name="connsiteX44" fmla="*/ 3832163 w 3992101"/>
              <a:gd name="connsiteY44" fmla="*/ 771918 h 1479669"/>
              <a:gd name="connsiteX45" fmla="*/ 3800632 w 3992101"/>
              <a:gd name="connsiteY45" fmla="*/ 819214 h 1479669"/>
              <a:gd name="connsiteX46" fmla="*/ 3784866 w 3992101"/>
              <a:gd name="connsiteY46" fmla="*/ 898042 h 1479669"/>
              <a:gd name="connsiteX47" fmla="*/ 3690273 w 3992101"/>
              <a:gd name="connsiteY47" fmla="*/ 976869 h 1479669"/>
              <a:gd name="connsiteX48" fmla="*/ 3595680 w 3992101"/>
              <a:gd name="connsiteY48" fmla="*/ 992635 h 1479669"/>
              <a:gd name="connsiteX49" fmla="*/ 3579914 w 3992101"/>
              <a:gd name="connsiteY49" fmla="*/ 1118759 h 1479669"/>
              <a:gd name="connsiteX50" fmla="*/ 3485321 w 3992101"/>
              <a:gd name="connsiteY50" fmla="*/ 1181821 h 1479669"/>
              <a:gd name="connsiteX51" fmla="*/ 3390728 w 3992101"/>
              <a:gd name="connsiteY51" fmla="*/ 1213352 h 1479669"/>
              <a:gd name="connsiteX52" fmla="*/ 3374963 w 3992101"/>
              <a:gd name="connsiteY52" fmla="*/ 1276414 h 1479669"/>
              <a:gd name="connsiteX53" fmla="*/ 3311901 w 3992101"/>
              <a:gd name="connsiteY53" fmla="*/ 1292180 h 1479669"/>
              <a:gd name="connsiteX54" fmla="*/ 3248839 w 3992101"/>
              <a:gd name="connsiteY54" fmla="*/ 1323711 h 1479669"/>
              <a:gd name="connsiteX55" fmla="*/ 3012356 w 3992101"/>
              <a:gd name="connsiteY55" fmla="*/ 1307945 h 1479669"/>
              <a:gd name="connsiteX56" fmla="*/ 2917763 w 3992101"/>
              <a:gd name="connsiteY56" fmla="*/ 1339476 h 1479669"/>
              <a:gd name="connsiteX57" fmla="*/ 2870466 w 3992101"/>
              <a:gd name="connsiteY57" fmla="*/ 1355242 h 1479669"/>
              <a:gd name="connsiteX58" fmla="*/ 2712811 w 3992101"/>
              <a:gd name="connsiteY58" fmla="*/ 1339476 h 1479669"/>
              <a:gd name="connsiteX59" fmla="*/ 2681280 w 3992101"/>
              <a:gd name="connsiteY59" fmla="*/ 1292180 h 1479669"/>
              <a:gd name="connsiteX60" fmla="*/ 2618218 w 3992101"/>
              <a:gd name="connsiteY60" fmla="*/ 1323711 h 1479669"/>
              <a:gd name="connsiteX61" fmla="*/ 2444797 w 3992101"/>
              <a:gd name="connsiteY61" fmla="*/ 1371007 h 1479669"/>
              <a:gd name="connsiteX62" fmla="*/ 2397501 w 3992101"/>
              <a:gd name="connsiteY62" fmla="*/ 1386773 h 1479669"/>
              <a:gd name="connsiteX63" fmla="*/ 2318673 w 3992101"/>
              <a:gd name="connsiteY63" fmla="*/ 1371007 h 1479669"/>
              <a:gd name="connsiteX64" fmla="*/ 2302908 w 3992101"/>
              <a:gd name="connsiteY64" fmla="*/ 1323711 h 1479669"/>
              <a:gd name="connsiteX65" fmla="*/ 2192549 w 3992101"/>
              <a:gd name="connsiteY65" fmla="*/ 1339476 h 1479669"/>
              <a:gd name="connsiteX66" fmla="*/ 2145252 w 3992101"/>
              <a:gd name="connsiteY66" fmla="*/ 1355242 h 1479669"/>
              <a:gd name="connsiteX67" fmla="*/ 2097956 w 3992101"/>
              <a:gd name="connsiteY67" fmla="*/ 1386773 h 1479669"/>
              <a:gd name="connsiteX68" fmla="*/ 2003363 w 3992101"/>
              <a:gd name="connsiteY68" fmla="*/ 1371007 h 1479669"/>
              <a:gd name="connsiteX69" fmla="*/ 1956066 w 3992101"/>
              <a:gd name="connsiteY69" fmla="*/ 1339476 h 1479669"/>
              <a:gd name="connsiteX70" fmla="*/ 1924535 w 3992101"/>
              <a:gd name="connsiteY70" fmla="*/ 1292180 h 1479669"/>
              <a:gd name="connsiteX71" fmla="*/ 1877239 w 3992101"/>
              <a:gd name="connsiteY71" fmla="*/ 1276414 h 1479669"/>
              <a:gd name="connsiteX72" fmla="*/ 1782646 w 3992101"/>
              <a:gd name="connsiteY72" fmla="*/ 1292180 h 1479669"/>
              <a:gd name="connsiteX73" fmla="*/ 1735349 w 3992101"/>
              <a:gd name="connsiteY73" fmla="*/ 1323711 h 1479669"/>
              <a:gd name="connsiteX74" fmla="*/ 1561928 w 3992101"/>
              <a:gd name="connsiteY74" fmla="*/ 1307945 h 1479669"/>
              <a:gd name="connsiteX75" fmla="*/ 1483101 w 3992101"/>
              <a:gd name="connsiteY75" fmla="*/ 1323711 h 1479669"/>
              <a:gd name="connsiteX76" fmla="*/ 1435804 w 3992101"/>
              <a:gd name="connsiteY76" fmla="*/ 1371007 h 1479669"/>
              <a:gd name="connsiteX77" fmla="*/ 1372742 w 3992101"/>
              <a:gd name="connsiteY77" fmla="*/ 1402538 h 1479669"/>
              <a:gd name="connsiteX78" fmla="*/ 1325446 w 3992101"/>
              <a:gd name="connsiteY78" fmla="*/ 1449835 h 1479669"/>
              <a:gd name="connsiteX79" fmla="*/ 1199321 w 3992101"/>
              <a:gd name="connsiteY79" fmla="*/ 1449835 h 1479669"/>
              <a:gd name="connsiteX80" fmla="*/ 1152025 w 3992101"/>
              <a:gd name="connsiteY80" fmla="*/ 1418304 h 1479669"/>
              <a:gd name="connsiteX81" fmla="*/ 1104728 w 3992101"/>
              <a:gd name="connsiteY81" fmla="*/ 1323711 h 1479669"/>
              <a:gd name="connsiteX82" fmla="*/ 1057432 w 3992101"/>
              <a:gd name="connsiteY82" fmla="*/ 1307945 h 1479669"/>
              <a:gd name="connsiteX83" fmla="*/ 931308 w 3992101"/>
              <a:gd name="connsiteY83" fmla="*/ 1339476 h 1479669"/>
              <a:gd name="connsiteX84" fmla="*/ 820949 w 3992101"/>
              <a:gd name="connsiteY84" fmla="*/ 1323711 h 1479669"/>
              <a:gd name="connsiteX85" fmla="*/ 805183 w 3992101"/>
              <a:gd name="connsiteY85" fmla="*/ 1260649 h 1479669"/>
              <a:gd name="connsiteX86" fmla="*/ 726356 w 3992101"/>
              <a:gd name="connsiteY86" fmla="*/ 1307945 h 1479669"/>
              <a:gd name="connsiteX87" fmla="*/ 663294 w 3992101"/>
              <a:gd name="connsiteY87" fmla="*/ 1339476 h 1479669"/>
              <a:gd name="connsiteX88" fmla="*/ 442577 w 3992101"/>
              <a:gd name="connsiteY88" fmla="*/ 1307945 h 1479669"/>
              <a:gd name="connsiteX89" fmla="*/ 347983 w 3992101"/>
              <a:gd name="connsiteY89" fmla="*/ 1244883 h 1479669"/>
              <a:gd name="connsiteX90" fmla="*/ 300687 w 3992101"/>
              <a:gd name="connsiteY90" fmla="*/ 1213352 h 1479669"/>
              <a:gd name="connsiteX91" fmla="*/ 206094 w 3992101"/>
              <a:gd name="connsiteY91" fmla="*/ 1118759 h 1479669"/>
              <a:gd name="connsiteX92" fmla="*/ 174563 w 3992101"/>
              <a:gd name="connsiteY92" fmla="*/ 1071463 h 1479669"/>
              <a:gd name="connsiteX93" fmla="*/ 190328 w 3992101"/>
              <a:gd name="connsiteY93" fmla="*/ 945338 h 1479669"/>
              <a:gd name="connsiteX94" fmla="*/ 221859 w 3992101"/>
              <a:gd name="connsiteY94" fmla="*/ 898042 h 1479669"/>
              <a:gd name="connsiteX95" fmla="*/ 111501 w 3992101"/>
              <a:gd name="connsiteY95" fmla="*/ 834980 h 1479669"/>
              <a:gd name="connsiteX96" fmla="*/ 95735 w 3992101"/>
              <a:gd name="connsiteY96" fmla="*/ 677325 h 1479669"/>
              <a:gd name="connsiteX97" fmla="*/ 158797 w 3992101"/>
              <a:gd name="connsiteY97" fmla="*/ 661559 h 147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92101" h="1479669">
                <a:moveTo>
                  <a:pt x="158797" y="661559"/>
                </a:moveTo>
                <a:lnTo>
                  <a:pt x="158797" y="661559"/>
                </a:lnTo>
                <a:cubicBezTo>
                  <a:pt x="75006" y="577768"/>
                  <a:pt x="0" y="568566"/>
                  <a:pt x="79970" y="456607"/>
                </a:cubicBezTo>
                <a:cubicBezTo>
                  <a:pt x="89629" y="443084"/>
                  <a:pt x="111501" y="446097"/>
                  <a:pt x="127266" y="440842"/>
                </a:cubicBezTo>
                <a:cubicBezTo>
                  <a:pt x="121220" y="398521"/>
                  <a:pt x="93143" y="281388"/>
                  <a:pt x="127266" y="235890"/>
                </a:cubicBezTo>
                <a:cubicBezTo>
                  <a:pt x="144246" y="213250"/>
                  <a:pt x="179818" y="214869"/>
                  <a:pt x="206094" y="204359"/>
                </a:cubicBezTo>
                <a:cubicBezTo>
                  <a:pt x="227115" y="172828"/>
                  <a:pt x="233205" y="121750"/>
                  <a:pt x="269156" y="109766"/>
                </a:cubicBezTo>
                <a:lnTo>
                  <a:pt x="363749" y="78235"/>
                </a:lnTo>
                <a:cubicBezTo>
                  <a:pt x="411046" y="83490"/>
                  <a:pt x="458530" y="87271"/>
                  <a:pt x="505639" y="94001"/>
                </a:cubicBezTo>
                <a:cubicBezTo>
                  <a:pt x="532166" y="97791"/>
                  <a:pt x="557834" y="112725"/>
                  <a:pt x="584466" y="109766"/>
                </a:cubicBezTo>
                <a:cubicBezTo>
                  <a:pt x="607824" y="107171"/>
                  <a:pt x="627375" y="90327"/>
                  <a:pt x="647528" y="78235"/>
                </a:cubicBezTo>
                <a:cubicBezTo>
                  <a:pt x="680023" y="58738"/>
                  <a:pt x="742121" y="15173"/>
                  <a:pt x="742121" y="15173"/>
                </a:cubicBezTo>
                <a:cubicBezTo>
                  <a:pt x="799928" y="20428"/>
                  <a:pt x="858624" y="19555"/>
                  <a:pt x="915542" y="30938"/>
                </a:cubicBezTo>
                <a:cubicBezTo>
                  <a:pt x="938587" y="35547"/>
                  <a:pt x="957002" y="53211"/>
                  <a:pt x="978604" y="62469"/>
                </a:cubicBezTo>
                <a:cubicBezTo>
                  <a:pt x="1069983" y="101632"/>
                  <a:pt x="982307" y="49172"/>
                  <a:pt x="1073197" y="109766"/>
                </a:cubicBezTo>
                <a:cubicBezTo>
                  <a:pt x="1094218" y="99256"/>
                  <a:pt x="1113359" y="83520"/>
                  <a:pt x="1136259" y="78235"/>
                </a:cubicBezTo>
                <a:cubicBezTo>
                  <a:pt x="1259232" y="49856"/>
                  <a:pt x="1297066" y="64571"/>
                  <a:pt x="1420039" y="78235"/>
                </a:cubicBezTo>
                <a:cubicBezTo>
                  <a:pt x="1435804" y="83490"/>
                  <a:pt x="1450717" y="94001"/>
                  <a:pt x="1467335" y="94001"/>
                </a:cubicBezTo>
                <a:cubicBezTo>
                  <a:pt x="1489003" y="94001"/>
                  <a:pt x="1509643" y="84461"/>
                  <a:pt x="1530397" y="78235"/>
                </a:cubicBezTo>
                <a:cubicBezTo>
                  <a:pt x="1575619" y="64668"/>
                  <a:pt x="1638332" y="38587"/>
                  <a:pt x="1688052" y="30938"/>
                </a:cubicBezTo>
                <a:cubicBezTo>
                  <a:pt x="1735086" y="23702"/>
                  <a:pt x="1782645" y="20428"/>
                  <a:pt x="1829942" y="15173"/>
                </a:cubicBezTo>
                <a:cubicBezTo>
                  <a:pt x="1861473" y="20428"/>
                  <a:pt x="1894209" y="20830"/>
                  <a:pt x="1924535" y="30938"/>
                </a:cubicBezTo>
                <a:cubicBezTo>
                  <a:pt x="1942511" y="36930"/>
                  <a:pt x="1954885" y="53995"/>
                  <a:pt x="1971832" y="62469"/>
                </a:cubicBezTo>
                <a:cubicBezTo>
                  <a:pt x="2102376" y="127742"/>
                  <a:pt x="1930877" y="19402"/>
                  <a:pt x="2066425" y="109766"/>
                </a:cubicBezTo>
                <a:cubicBezTo>
                  <a:pt x="2082190" y="94000"/>
                  <a:pt x="2094231" y="73297"/>
                  <a:pt x="2113721" y="62469"/>
                </a:cubicBezTo>
                <a:cubicBezTo>
                  <a:pt x="2145128" y="45021"/>
                  <a:pt x="2230664" y="25351"/>
                  <a:pt x="2271377" y="15173"/>
                </a:cubicBezTo>
                <a:cubicBezTo>
                  <a:pt x="2329184" y="20428"/>
                  <a:pt x="2389111" y="14560"/>
                  <a:pt x="2444797" y="30938"/>
                </a:cubicBezTo>
                <a:cubicBezTo>
                  <a:pt x="2481153" y="41631"/>
                  <a:pt x="2505495" y="77054"/>
                  <a:pt x="2539390" y="94001"/>
                </a:cubicBezTo>
                <a:lnTo>
                  <a:pt x="2602452" y="125532"/>
                </a:lnTo>
                <a:cubicBezTo>
                  <a:pt x="2618218" y="120277"/>
                  <a:pt x="2633770" y="114331"/>
                  <a:pt x="2649749" y="109766"/>
                </a:cubicBezTo>
                <a:cubicBezTo>
                  <a:pt x="2670583" y="103813"/>
                  <a:pt x="2692057" y="100227"/>
                  <a:pt x="2712811" y="94001"/>
                </a:cubicBezTo>
                <a:cubicBezTo>
                  <a:pt x="2744646" y="84450"/>
                  <a:pt x="2807404" y="62469"/>
                  <a:pt x="2807404" y="62469"/>
                </a:cubicBezTo>
                <a:cubicBezTo>
                  <a:pt x="2854701" y="67724"/>
                  <a:pt x="2903127" y="66693"/>
                  <a:pt x="2949294" y="78235"/>
                </a:cubicBezTo>
                <a:cubicBezTo>
                  <a:pt x="2967676" y="82831"/>
                  <a:pt x="2977642" y="109766"/>
                  <a:pt x="2996590" y="109766"/>
                </a:cubicBezTo>
                <a:cubicBezTo>
                  <a:pt x="3020092" y="109766"/>
                  <a:pt x="3037831" y="86963"/>
                  <a:pt x="3059652" y="78235"/>
                </a:cubicBezTo>
                <a:cubicBezTo>
                  <a:pt x="3153307" y="40773"/>
                  <a:pt x="3136014" y="54165"/>
                  <a:pt x="3217308" y="30938"/>
                </a:cubicBezTo>
                <a:cubicBezTo>
                  <a:pt x="3233287" y="26373"/>
                  <a:pt x="3248839" y="20428"/>
                  <a:pt x="3264604" y="15173"/>
                </a:cubicBezTo>
                <a:cubicBezTo>
                  <a:pt x="3353942" y="20428"/>
                  <a:pt x="3448643" y="0"/>
                  <a:pt x="3532618" y="30938"/>
                </a:cubicBezTo>
                <a:cubicBezTo>
                  <a:pt x="3563806" y="42428"/>
                  <a:pt x="3532618" y="115022"/>
                  <a:pt x="3564149" y="125532"/>
                </a:cubicBezTo>
                <a:cubicBezTo>
                  <a:pt x="3691370" y="167937"/>
                  <a:pt x="3594860" y="140260"/>
                  <a:pt x="3863694" y="157063"/>
                </a:cubicBezTo>
                <a:cubicBezTo>
                  <a:pt x="3917489" y="372245"/>
                  <a:pt x="3847249" y="333501"/>
                  <a:pt x="3989818" y="362014"/>
                </a:cubicBezTo>
                <a:cubicBezTo>
                  <a:pt x="3984563" y="414566"/>
                  <a:pt x="3992101" y="470035"/>
                  <a:pt x="3974052" y="519669"/>
                </a:cubicBezTo>
                <a:cubicBezTo>
                  <a:pt x="3937494" y="620204"/>
                  <a:pt x="3894997" y="440155"/>
                  <a:pt x="3942521" y="582732"/>
                </a:cubicBezTo>
                <a:cubicBezTo>
                  <a:pt x="3937266" y="624773"/>
                  <a:pt x="3948104" y="672259"/>
                  <a:pt x="3926756" y="708856"/>
                </a:cubicBezTo>
                <a:cubicBezTo>
                  <a:pt x="3907662" y="741589"/>
                  <a:pt x="3832163" y="771918"/>
                  <a:pt x="3832163" y="771918"/>
                </a:cubicBezTo>
                <a:cubicBezTo>
                  <a:pt x="3821653" y="787683"/>
                  <a:pt x="3807285" y="801473"/>
                  <a:pt x="3800632" y="819214"/>
                </a:cubicBezTo>
                <a:cubicBezTo>
                  <a:pt x="3791223" y="844304"/>
                  <a:pt x="3794275" y="872952"/>
                  <a:pt x="3784866" y="898042"/>
                </a:cubicBezTo>
                <a:cubicBezTo>
                  <a:pt x="3767720" y="943765"/>
                  <a:pt x="3736270" y="963070"/>
                  <a:pt x="3690273" y="976869"/>
                </a:cubicBezTo>
                <a:cubicBezTo>
                  <a:pt x="3659655" y="986054"/>
                  <a:pt x="3627211" y="987380"/>
                  <a:pt x="3595680" y="992635"/>
                </a:cubicBezTo>
                <a:cubicBezTo>
                  <a:pt x="3590425" y="1034676"/>
                  <a:pt x="3601262" y="1082162"/>
                  <a:pt x="3579914" y="1118759"/>
                </a:cubicBezTo>
                <a:cubicBezTo>
                  <a:pt x="3560819" y="1151492"/>
                  <a:pt x="3521272" y="1169837"/>
                  <a:pt x="3485321" y="1181821"/>
                </a:cubicBezTo>
                <a:lnTo>
                  <a:pt x="3390728" y="1213352"/>
                </a:lnTo>
                <a:cubicBezTo>
                  <a:pt x="3385473" y="1234373"/>
                  <a:pt x="3390284" y="1261093"/>
                  <a:pt x="3374963" y="1276414"/>
                </a:cubicBezTo>
                <a:cubicBezTo>
                  <a:pt x="3359642" y="1291735"/>
                  <a:pt x="3332189" y="1284572"/>
                  <a:pt x="3311901" y="1292180"/>
                </a:cubicBezTo>
                <a:cubicBezTo>
                  <a:pt x="3289896" y="1300432"/>
                  <a:pt x="3269860" y="1313201"/>
                  <a:pt x="3248839" y="1323711"/>
                </a:cubicBezTo>
                <a:cubicBezTo>
                  <a:pt x="3170011" y="1318456"/>
                  <a:pt x="3091269" y="1304187"/>
                  <a:pt x="3012356" y="1307945"/>
                </a:cubicBezTo>
                <a:cubicBezTo>
                  <a:pt x="2979157" y="1309526"/>
                  <a:pt x="2949294" y="1328966"/>
                  <a:pt x="2917763" y="1339476"/>
                </a:cubicBezTo>
                <a:lnTo>
                  <a:pt x="2870466" y="1355242"/>
                </a:lnTo>
                <a:cubicBezTo>
                  <a:pt x="2817914" y="1349987"/>
                  <a:pt x="2762915" y="1356177"/>
                  <a:pt x="2712811" y="1339476"/>
                </a:cubicBezTo>
                <a:cubicBezTo>
                  <a:pt x="2694836" y="1333484"/>
                  <a:pt x="2699970" y="1295295"/>
                  <a:pt x="2681280" y="1292180"/>
                </a:cubicBezTo>
                <a:cubicBezTo>
                  <a:pt x="2658098" y="1288316"/>
                  <a:pt x="2639820" y="1314453"/>
                  <a:pt x="2618218" y="1323711"/>
                </a:cubicBezTo>
                <a:cubicBezTo>
                  <a:pt x="2570495" y="1344163"/>
                  <a:pt x="2480948" y="1358956"/>
                  <a:pt x="2444797" y="1371007"/>
                </a:cubicBezTo>
                <a:lnTo>
                  <a:pt x="2397501" y="1386773"/>
                </a:lnTo>
                <a:cubicBezTo>
                  <a:pt x="2371225" y="1381518"/>
                  <a:pt x="2340969" y="1385871"/>
                  <a:pt x="2318673" y="1371007"/>
                </a:cubicBezTo>
                <a:cubicBezTo>
                  <a:pt x="2304846" y="1361789"/>
                  <a:pt x="2319030" y="1327741"/>
                  <a:pt x="2302908" y="1323711"/>
                </a:cubicBezTo>
                <a:cubicBezTo>
                  <a:pt x="2266858" y="1314698"/>
                  <a:pt x="2229335" y="1334221"/>
                  <a:pt x="2192549" y="1339476"/>
                </a:cubicBezTo>
                <a:cubicBezTo>
                  <a:pt x="2176783" y="1344731"/>
                  <a:pt x="2160116" y="1347810"/>
                  <a:pt x="2145252" y="1355242"/>
                </a:cubicBezTo>
                <a:cubicBezTo>
                  <a:pt x="2128305" y="1363716"/>
                  <a:pt x="2116788" y="1384681"/>
                  <a:pt x="2097956" y="1386773"/>
                </a:cubicBezTo>
                <a:cubicBezTo>
                  <a:pt x="2066186" y="1390303"/>
                  <a:pt x="2034894" y="1376262"/>
                  <a:pt x="2003363" y="1371007"/>
                </a:cubicBezTo>
                <a:cubicBezTo>
                  <a:pt x="1987597" y="1360497"/>
                  <a:pt x="1969464" y="1352874"/>
                  <a:pt x="1956066" y="1339476"/>
                </a:cubicBezTo>
                <a:cubicBezTo>
                  <a:pt x="1942668" y="1326078"/>
                  <a:pt x="1939331" y="1304017"/>
                  <a:pt x="1924535" y="1292180"/>
                </a:cubicBezTo>
                <a:cubicBezTo>
                  <a:pt x="1911558" y="1281799"/>
                  <a:pt x="1893004" y="1281669"/>
                  <a:pt x="1877239" y="1276414"/>
                </a:cubicBezTo>
                <a:cubicBezTo>
                  <a:pt x="1845708" y="1281669"/>
                  <a:pt x="1812972" y="1282071"/>
                  <a:pt x="1782646" y="1292180"/>
                </a:cubicBezTo>
                <a:cubicBezTo>
                  <a:pt x="1764670" y="1298172"/>
                  <a:pt x="1754249" y="1322361"/>
                  <a:pt x="1735349" y="1323711"/>
                </a:cubicBezTo>
                <a:cubicBezTo>
                  <a:pt x="1677451" y="1327846"/>
                  <a:pt x="1619735" y="1313200"/>
                  <a:pt x="1561928" y="1307945"/>
                </a:cubicBezTo>
                <a:cubicBezTo>
                  <a:pt x="1535652" y="1313200"/>
                  <a:pt x="1507068" y="1311727"/>
                  <a:pt x="1483101" y="1323711"/>
                </a:cubicBezTo>
                <a:cubicBezTo>
                  <a:pt x="1463159" y="1333682"/>
                  <a:pt x="1453947" y="1358048"/>
                  <a:pt x="1435804" y="1371007"/>
                </a:cubicBezTo>
                <a:cubicBezTo>
                  <a:pt x="1416680" y="1384667"/>
                  <a:pt x="1393763" y="1392028"/>
                  <a:pt x="1372742" y="1402538"/>
                </a:cubicBezTo>
                <a:cubicBezTo>
                  <a:pt x="1356977" y="1418304"/>
                  <a:pt x="1343997" y="1437467"/>
                  <a:pt x="1325446" y="1449835"/>
                </a:cubicBezTo>
                <a:cubicBezTo>
                  <a:pt x="1280696" y="1479669"/>
                  <a:pt x="1249347" y="1459841"/>
                  <a:pt x="1199321" y="1449835"/>
                </a:cubicBezTo>
                <a:cubicBezTo>
                  <a:pt x="1183556" y="1439325"/>
                  <a:pt x="1163861" y="1433100"/>
                  <a:pt x="1152025" y="1418304"/>
                </a:cubicBezTo>
                <a:cubicBezTo>
                  <a:pt x="1101251" y="1354836"/>
                  <a:pt x="1178560" y="1382777"/>
                  <a:pt x="1104728" y="1323711"/>
                </a:cubicBezTo>
                <a:cubicBezTo>
                  <a:pt x="1091751" y="1313330"/>
                  <a:pt x="1073197" y="1313200"/>
                  <a:pt x="1057432" y="1307945"/>
                </a:cubicBezTo>
                <a:cubicBezTo>
                  <a:pt x="1020109" y="1320386"/>
                  <a:pt x="969360" y="1339476"/>
                  <a:pt x="931308" y="1339476"/>
                </a:cubicBezTo>
                <a:cubicBezTo>
                  <a:pt x="894148" y="1339476"/>
                  <a:pt x="857735" y="1328966"/>
                  <a:pt x="820949" y="1323711"/>
                </a:cubicBezTo>
                <a:cubicBezTo>
                  <a:pt x="815694" y="1302690"/>
                  <a:pt x="826556" y="1264211"/>
                  <a:pt x="805183" y="1260649"/>
                </a:cubicBezTo>
                <a:cubicBezTo>
                  <a:pt x="774958" y="1255611"/>
                  <a:pt x="753142" y="1293064"/>
                  <a:pt x="726356" y="1307945"/>
                </a:cubicBezTo>
                <a:cubicBezTo>
                  <a:pt x="705812" y="1319358"/>
                  <a:pt x="684315" y="1328966"/>
                  <a:pt x="663294" y="1339476"/>
                </a:cubicBezTo>
                <a:cubicBezTo>
                  <a:pt x="659945" y="1339104"/>
                  <a:pt x="475061" y="1322710"/>
                  <a:pt x="442577" y="1307945"/>
                </a:cubicBezTo>
                <a:cubicBezTo>
                  <a:pt x="408078" y="1292264"/>
                  <a:pt x="379514" y="1265904"/>
                  <a:pt x="347983" y="1244883"/>
                </a:cubicBezTo>
                <a:lnTo>
                  <a:pt x="300687" y="1213352"/>
                </a:lnTo>
                <a:cubicBezTo>
                  <a:pt x="226378" y="1101890"/>
                  <a:pt x="323424" y="1236089"/>
                  <a:pt x="206094" y="1118759"/>
                </a:cubicBezTo>
                <a:cubicBezTo>
                  <a:pt x="192696" y="1105361"/>
                  <a:pt x="185073" y="1087228"/>
                  <a:pt x="174563" y="1071463"/>
                </a:cubicBezTo>
                <a:cubicBezTo>
                  <a:pt x="179818" y="1029421"/>
                  <a:pt x="179180" y="986214"/>
                  <a:pt x="190328" y="945338"/>
                </a:cubicBezTo>
                <a:cubicBezTo>
                  <a:pt x="195313" y="927058"/>
                  <a:pt x="225575" y="916622"/>
                  <a:pt x="221859" y="898042"/>
                </a:cubicBezTo>
                <a:cubicBezTo>
                  <a:pt x="219383" y="885662"/>
                  <a:pt x="111663" y="835061"/>
                  <a:pt x="111501" y="834980"/>
                </a:cubicBezTo>
                <a:cubicBezTo>
                  <a:pt x="83086" y="749736"/>
                  <a:pt x="65411" y="753136"/>
                  <a:pt x="95735" y="677325"/>
                </a:cubicBezTo>
                <a:cubicBezTo>
                  <a:pt x="98495" y="670424"/>
                  <a:pt x="148287" y="664187"/>
                  <a:pt x="158797" y="661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0" y="2636912"/>
            <a:ext cx="4427984" cy="1296144"/>
          </a:xfrm>
          <a:custGeom>
            <a:avLst/>
            <a:gdLst>
              <a:gd name="connsiteX0" fmla="*/ 158797 w 3992101"/>
              <a:gd name="connsiteY0" fmla="*/ 661559 h 1479669"/>
              <a:gd name="connsiteX1" fmla="*/ 158797 w 3992101"/>
              <a:gd name="connsiteY1" fmla="*/ 661559 h 1479669"/>
              <a:gd name="connsiteX2" fmla="*/ 79970 w 3992101"/>
              <a:gd name="connsiteY2" fmla="*/ 456607 h 1479669"/>
              <a:gd name="connsiteX3" fmla="*/ 127266 w 3992101"/>
              <a:gd name="connsiteY3" fmla="*/ 440842 h 1479669"/>
              <a:gd name="connsiteX4" fmla="*/ 127266 w 3992101"/>
              <a:gd name="connsiteY4" fmla="*/ 235890 h 1479669"/>
              <a:gd name="connsiteX5" fmla="*/ 206094 w 3992101"/>
              <a:gd name="connsiteY5" fmla="*/ 204359 h 1479669"/>
              <a:gd name="connsiteX6" fmla="*/ 269156 w 3992101"/>
              <a:gd name="connsiteY6" fmla="*/ 109766 h 1479669"/>
              <a:gd name="connsiteX7" fmla="*/ 363749 w 3992101"/>
              <a:gd name="connsiteY7" fmla="*/ 78235 h 1479669"/>
              <a:gd name="connsiteX8" fmla="*/ 505639 w 3992101"/>
              <a:gd name="connsiteY8" fmla="*/ 94001 h 1479669"/>
              <a:gd name="connsiteX9" fmla="*/ 584466 w 3992101"/>
              <a:gd name="connsiteY9" fmla="*/ 109766 h 1479669"/>
              <a:gd name="connsiteX10" fmla="*/ 647528 w 3992101"/>
              <a:gd name="connsiteY10" fmla="*/ 78235 h 1479669"/>
              <a:gd name="connsiteX11" fmla="*/ 742121 w 3992101"/>
              <a:gd name="connsiteY11" fmla="*/ 15173 h 1479669"/>
              <a:gd name="connsiteX12" fmla="*/ 915542 w 3992101"/>
              <a:gd name="connsiteY12" fmla="*/ 30938 h 1479669"/>
              <a:gd name="connsiteX13" fmla="*/ 978604 w 3992101"/>
              <a:gd name="connsiteY13" fmla="*/ 62469 h 1479669"/>
              <a:gd name="connsiteX14" fmla="*/ 1073197 w 3992101"/>
              <a:gd name="connsiteY14" fmla="*/ 109766 h 1479669"/>
              <a:gd name="connsiteX15" fmla="*/ 1136259 w 3992101"/>
              <a:gd name="connsiteY15" fmla="*/ 78235 h 1479669"/>
              <a:gd name="connsiteX16" fmla="*/ 1420039 w 3992101"/>
              <a:gd name="connsiteY16" fmla="*/ 78235 h 1479669"/>
              <a:gd name="connsiteX17" fmla="*/ 1467335 w 3992101"/>
              <a:gd name="connsiteY17" fmla="*/ 94001 h 1479669"/>
              <a:gd name="connsiteX18" fmla="*/ 1530397 w 3992101"/>
              <a:gd name="connsiteY18" fmla="*/ 78235 h 1479669"/>
              <a:gd name="connsiteX19" fmla="*/ 1688052 w 3992101"/>
              <a:gd name="connsiteY19" fmla="*/ 30938 h 1479669"/>
              <a:gd name="connsiteX20" fmla="*/ 1829942 w 3992101"/>
              <a:gd name="connsiteY20" fmla="*/ 15173 h 1479669"/>
              <a:gd name="connsiteX21" fmla="*/ 1924535 w 3992101"/>
              <a:gd name="connsiteY21" fmla="*/ 30938 h 1479669"/>
              <a:gd name="connsiteX22" fmla="*/ 1971832 w 3992101"/>
              <a:gd name="connsiteY22" fmla="*/ 62469 h 1479669"/>
              <a:gd name="connsiteX23" fmla="*/ 2066425 w 3992101"/>
              <a:gd name="connsiteY23" fmla="*/ 109766 h 1479669"/>
              <a:gd name="connsiteX24" fmla="*/ 2113721 w 3992101"/>
              <a:gd name="connsiteY24" fmla="*/ 62469 h 1479669"/>
              <a:gd name="connsiteX25" fmla="*/ 2271377 w 3992101"/>
              <a:gd name="connsiteY25" fmla="*/ 15173 h 1479669"/>
              <a:gd name="connsiteX26" fmla="*/ 2444797 w 3992101"/>
              <a:gd name="connsiteY26" fmla="*/ 30938 h 1479669"/>
              <a:gd name="connsiteX27" fmla="*/ 2539390 w 3992101"/>
              <a:gd name="connsiteY27" fmla="*/ 94001 h 1479669"/>
              <a:gd name="connsiteX28" fmla="*/ 2602452 w 3992101"/>
              <a:gd name="connsiteY28" fmla="*/ 125532 h 1479669"/>
              <a:gd name="connsiteX29" fmla="*/ 2649749 w 3992101"/>
              <a:gd name="connsiteY29" fmla="*/ 109766 h 1479669"/>
              <a:gd name="connsiteX30" fmla="*/ 2712811 w 3992101"/>
              <a:gd name="connsiteY30" fmla="*/ 94001 h 1479669"/>
              <a:gd name="connsiteX31" fmla="*/ 2807404 w 3992101"/>
              <a:gd name="connsiteY31" fmla="*/ 62469 h 1479669"/>
              <a:gd name="connsiteX32" fmla="*/ 2949294 w 3992101"/>
              <a:gd name="connsiteY32" fmla="*/ 78235 h 1479669"/>
              <a:gd name="connsiteX33" fmla="*/ 2996590 w 3992101"/>
              <a:gd name="connsiteY33" fmla="*/ 109766 h 1479669"/>
              <a:gd name="connsiteX34" fmla="*/ 3059652 w 3992101"/>
              <a:gd name="connsiteY34" fmla="*/ 78235 h 1479669"/>
              <a:gd name="connsiteX35" fmla="*/ 3217308 w 3992101"/>
              <a:gd name="connsiteY35" fmla="*/ 30938 h 1479669"/>
              <a:gd name="connsiteX36" fmla="*/ 3264604 w 3992101"/>
              <a:gd name="connsiteY36" fmla="*/ 15173 h 1479669"/>
              <a:gd name="connsiteX37" fmla="*/ 3532618 w 3992101"/>
              <a:gd name="connsiteY37" fmla="*/ 30938 h 1479669"/>
              <a:gd name="connsiteX38" fmla="*/ 3564149 w 3992101"/>
              <a:gd name="connsiteY38" fmla="*/ 125532 h 1479669"/>
              <a:gd name="connsiteX39" fmla="*/ 3863694 w 3992101"/>
              <a:gd name="connsiteY39" fmla="*/ 157063 h 1479669"/>
              <a:gd name="connsiteX40" fmla="*/ 3989818 w 3992101"/>
              <a:gd name="connsiteY40" fmla="*/ 362014 h 1479669"/>
              <a:gd name="connsiteX41" fmla="*/ 3974052 w 3992101"/>
              <a:gd name="connsiteY41" fmla="*/ 519669 h 1479669"/>
              <a:gd name="connsiteX42" fmla="*/ 3942521 w 3992101"/>
              <a:gd name="connsiteY42" fmla="*/ 582732 h 1479669"/>
              <a:gd name="connsiteX43" fmla="*/ 3926756 w 3992101"/>
              <a:gd name="connsiteY43" fmla="*/ 708856 h 1479669"/>
              <a:gd name="connsiteX44" fmla="*/ 3832163 w 3992101"/>
              <a:gd name="connsiteY44" fmla="*/ 771918 h 1479669"/>
              <a:gd name="connsiteX45" fmla="*/ 3800632 w 3992101"/>
              <a:gd name="connsiteY45" fmla="*/ 819214 h 1479669"/>
              <a:gd name="connsiteX46" fmla="*/ 3784866 w 3992101"/>
              <a:gd name="connsiteY46" fmla="*/ 898042 h 1479669"/>
              <a:gd name="connsiteX47" fmla="*/ 3690273 w 3992101"/>
              <a:gd name="connsiteY47" fmla="*/ 976869 h 1479669"/>
              <a:gd name="connsiteX48" fmla="*/ 3595680 w 3992101"/>
              <a:gd name="connsiteY48" fmla="*/ 992635 h 1479669"/>
              <a:gd name="connsiteX49" fmla="*/ 3579914 w 3992101"/>
              <a:gd name="connsiteY49" fmla="*/ 1118759 h 1479669"/>
              <a:gd name="connsiteX50" fmla="*/ 3485321 w 3992101"/>
              <a:gd name="connsiteY50" fmla="*/ 1181821 h 1479669"/>
              <a:gd name="connsiteX51" fmla="*/ 3390728 w 3992101"/>
              <a:gd name="connsiteY51" fmla="*/ 1213352 h 1479669"/>
              <a:gd name="connsiteX52" fmla="*/ 3374963 w 3992101"/>
              <a:gd name="connsiteY52" fmla="*/ 1276414 h 1479669"/>
              <a:gd name="connsiteX53" fmla="*/ 3311901 w 3992101"/>
              <a:gd name="connsiteY53" fmla="*/ 1292180 h 1479669"/>
              <a:gd name="connsiteX54" fmla="*/ 3248839 w 3992101"/>
              <a:gd name="connsiteY54" fmla="*/ 1323711 h 1479669"/>
              <a:gd name="connsiteX55" fmla="*/ 3012356 w 3992101"/>
              <a:gd name="connsiteY55" fmla="*/ 1307945 h 1479669"/>
              <a:gd name="connsiteX56" fmla="*/ 2917763 w 3992101"/>
              <a:gd name="connsiteY56" fmla="*/ 1339476 h 1479669"/>
              <a:gd name="connsiteX57" fmla="*/ 2870466 w 3992101"/>
              <a:gd name="connsiteY57" fmla="*/ 1355242 h 1479669"/>
              <a:gd name="connsiteX58" fmla="*/ 2712811 w 3992101"/>
              <a:gd name="connsiteY58" fmla="*/ 1339476 h 1479669"/>
              <a:gd name="connsiteX59" fmla="*/ 2681280 w 3992101"/>
              <a:gd name="connsiteY59" fmla="*/ 1292180 h 1479669"/>
              <a:gd name="connsiteX60" fmla="*/ 2618218 w 3992101"/>
              <a:gd name="connsiteY60" fmla="*/ 1323711 h 1479669"/>
              <a:gd name="connsiteX61" fmla="*/ 2444797 w 3992101"/>
              <a:gd name="connsiteY61" fmla="*/ 1371007 h 1479669"/>
              <a:gd name="connsiteX62" fmla="*/ 2397501 w 3992101"/>
              <a:gd name="connsiteY62" fmla="*/ 1386773 h 1479669"/>
              <a:gd name="connsiteX63" fmla="*/ 2318673 w 3992101"/>
              <a:gd name="connsiteY63" fmla="*/ 1371007 h 1479669"/>
              <a:gd name="connsiteX64" fmla="*/ 2302908 w 3992101"/>
              <a:gd name="connsiteY64" fmla="*/ 1323711 h 1479669"/>
              <a:gd name="connsiteX65" fmla="*/ 2192549 w 3992101"/>
              <a:gd name="connsiteY65" fmla="*/ 1339476 h 1479669"/>
              <a:gd name="connsiteX66" fmla="*/ 2145252 w 3992101"/>
              <a:gd name="connsiteY66" fmla="*/ 1355242 h 1479669"/>
              <a:gd name="connsiteX67" fmla="*/ 2097956 w 3992101"/>
              <a:gd name="connsiteY67" fmla="*/ 1386773 h 1479669"/>
              <a:gd name="connsiteX68" fmla="*/ 2003363 w 3992101"/>
              <a:gd name="connsiteY68" fmla="*/ 1371007 h 1479669"/>
              <a:gd name="connsiteX69" fmla="*/ 1956066 w 3992101"/>
              <a:gd name="connsiteY69" fmla="*/ 1339476 h 1479669"/>
              <a:gd name="connsiteX70" fmla="*/ 1924535 w 3992101"/>
              <a:gd name="connsiteY70" fmla="*/ 1292180 h 1479669"/>
              <a:gd name="connsiteX71" fmla="*/ 1877239 w 3992101"/>
              <a:gd name="connsiteY71" fmla="*/ 1276414 h 1479669"/>
              <a:gd name="connsiteX72" fmla="*/ 1782646 w 3992101"/>
              <a:gd name="connsiteY72" fmla="*/ 1292180 h 1479669"/>
              <a:gd name="connsiteX73" fmla="*/ 1735349 w 3992101"/>
              <a:gd name="connsiteY73" fmla="*/ 1323711 h 1479669"/>
              <a:gd name="connsiteX74" fmla="*/ 1561928 w 3992101"/>
              <a:gd name="connsiteY74" fmla="*/ 1307945 h 1479669"/>
              <a:gd name="connsiteX75" fmla="*/ 1483101 w 3992101"/>
              <a:gd name="connsiteY75" fmla="*/ 1323711 h 1479669"/>
              <a:gd name="connsiteX76" fmla="*/ 1435804 w 3992101"/>
              <a:gd name="connsiteY76" fmla="*/ 1371007 h 1479669"/>
              <a:gd name="connsiteX77" fmla="*/ 1372742 w 3992101"/>
              <a:gd name="connsiteY77" fmla="*/ 1402538 h 1479669"/>
              <a:gd name="connsiteX78" fmla="*/ 1325446 w 3992101"/>
              <a:gd name="connsiteY78" fmla="*/ 1449835 h 1479669"/>
              <a:gd name="connsiteX79" fmla="*/ 1199321 w 3992101"/>
              <a:gd name="connsiteY79" fmla="*/ 1449835 h 1479669"/>
              <a:gd name="connsiteX80" fmla="*/ 1152025 w 3992101"/>
              <a:gd name="connsiteY80" fmla="*/ 1418304 h 1479669"/>
              <a:gd name="connsiteX81" fmla="*/ 1104728 w 3992101"/>
              <a:gd name="connsiteY81" fmla="*/ 1323711 h 1479669"/>
              <a:gd name="connsiteX82" fmla="*/ 1057432 w 3992101"/>
              <a:gd name="connsiteY82" fmla="*/ 1307945 h 1479669"/>
              <a:gd name="connsiteX83" fmla="*/ 931308 w 3992101"/>
              <a:gd name="connsiteY83" fmla="*/ 1339476 h 1479669"/>
              <a:gd name="connsiteX84" fmla="*/ 820949 w 3992101"/>
              <a:gd name="connsiteY84" fmla="*/ 1323711 h 1479669"/>
              <a:gd name="connsiteX85" fmla="*/ 805183 w 3992101"/>
              <a:gd name="connsiteY85" fmla="*/ 1260649 h 1479669"/>
              <a:gd name="connsiteX86" fmla="*/ 726356 w 3992101"/>
              <a:gd name="connsiteY86" fmla="*/ 1307945 h 1479669"/>
              <a:gd name="connsiteX87" fmla="*/ 663294 w 3992101"/>
              <a:gd name="connsiteY87" fmla="*/ 1339476 h 1479669"/>
              <a:gd name="connsiteX88" fmla="*/ 442577 w 3992101"/>
              <a:gd name="connsiteY88" fmla="*/ 1307945 h 1479669"/>
              <a:gd name="connsiteX89" fmla="*/ 347983 w 3992101"/>
              <a:gd name="connsiteY89" fmla="*/ 1244883 h 1479669"/>
              <a:gd name="connsiteX90" fmla="*/ 300687 w 3992101"/>
              <a:gd name="connsiteY90" fmla="*/ 1213352 h 1479669"/>
              <a:gd name="connsiteX91" fmla="*/ 206094 w 3992101"/>
              <a:gd name="connsiteY91" fmla="*/ 1118759 h 1479669"/>
              <a:gd name="connsiteX92" fmla="*/ 174563 w 3992101"/>
              <a:gd name="connsiteY92" fmla="*/ 1071463 h 1479669"/>
              <a:gd name="connsiteX93" fmla="*/ 190328 w 3992101"/>
              <a:gd name="connsiteY93" fmla="*/ 945338 h 1479669"/>
              <a:gd name="connsiteX94" fmla="*/ 221859 w 3992101"/>
              <a:gd name="connsiteY94" fmla="*/ 898042 h 1479669"/>
              <a:gd name="connsiteX95" fmla="*/ 111501 w 3992101"/>
              <a:gd name="connsiteY95" fmla="*/ 834980 h 1479669"/>
              <a:gd name="connsiteX96" fmla="*/ 95735 w 3992101"/>
              <a:gd name="connsiteY96" fmla="*/ 677325 h 1479669"/>
              <a:gd name="connsiteX97" fmla="*/ 158797 w 3992101"/>
              <a:gd name="connsiteY97" fmla="*/ 661559 h 147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92101" h="1479669">
                <a:moveTo>
                  <a:pt x="158797" y="661559"/>
                </a:moveTo>
                <a:lnTo>
                  <a:pt x="158797" y="661559"/>
                </a:lnTo>
                <a:cubicBezTo>
                  <a:pt x="75006" y="577768"/>
                  <a:pt x="0" y="568566"/>
                  <a:pt x="79970" y="456607"/>
                </a:cubicBezTo>
                <a:cubicBezTo>
                  <a:pt x="89629" y="443084"/>
                  <a:pt x="111501" y="446097"/>
                  <a:pt x="127266" y="440842"/>
                </a:cubicBezTo>
                <a:cubicBezTo>
                  <a:pt x="121220" y="398521"/>
                  <a:pt x="93143" y="281388"/>
                  <a:pt x="127266" y="235890"/>
                </a:cubicBezTo>
                <a:cubicBezTo>
                  <a:pt x="144246" y="213250"/>
                  <a:pt x="179818" y="214869"/>
                  <a:pt x="206094" y="204359"/>
                </a:cubicBezTo>
                <a:cubicBezTo>
                  <a:pt x="227115" y="172828"/>
                  <a:pt x="233205" y="121750"/>
                  <a:pt x="269156" y="109766"/>
                </a:cubicBezTo>
                <a:lnTo>
                  <a:pt x="363749" y="78235"/>
                </a:lnTo>
                <a:cubicBezTo>
                  <a:pt x="411046" y="83490"/>
                  <a:pt x="458530" y="87271"/>
                  <a:pt x="505639" y="94001"/>
                </a:cubicBezTo>
                <a:cubicBezTo>
                  <a:pt x="532166" y="97791"/>
                  <a:pt x="557834" y="112725"/>
                  <a:pt x="584466" y="109766"/>
                </a:cubicBezTo>
                <a:cubicBezTo>
                  <a:pt x="607824" y="107171"/>
                  <a:pt x="627375" y="90327"/>
                  <a:pt x="647528" y="78235"/>
                </a:cubicBezTo>
                <a:cubicBezTo>
                  <a:pt x="680023" y="58738"/>
                  <a:pt x="742121" y="15173"/>
                  <a:pt x="742121" y="15173"/>
                </a:cubicBezTo>
                <a:cubicBezTo>
                  <a:pt x="799928" y="20428"/>
                  <a:pt x="858624" y="19555"/>
                  <a:pt x="915542" y="30938"/>
                </a:cubicBezTo>
                <a:cubicBezTo>
                  <a:pt x="938587" y="35547"/>
                  <a:pt x="957002" y="53211"/>
                  <a:pt x="978604" y="62469"/>
                </a:cubicBezTo>
                <a:cubicBezTo>
                  <a:pt x="1069983" y="101632"/>
                  <a:pt x="982307" y="49172"/>
                  <a:pt x="1073197" y="109766"/>
                </a:cubicBezTo>
                <a:cubicBezTo>
                  <a:pt x="1094218" y="99256"/>
                  <a:pt x="1113359" y="83520"/>
                  <a:pt x="1136259" y="78235"/>
                </a:cubicBezTo>
                <a:cubicBezTo>
                  <a:pt x="1259232" y="49856"/>
                  <a:pt x="1297066" y="64571"/>
                  <a:pt x="1420039" y="78235"/>
                </a:cubicBezTo>
                <a:cubicBezTo>
                  <a:pt x="1435804" y="83490"/>
                  <a:pt x="1450717" y="94001"/>
                  <a:pt x="1467335" y="94001"/>
                </a:cubicBezTo>
                <a:cubicBezTo>
                  <a:pt x="1489003" y="94001"/>
                  <a:pt x="1509643" y="84461"/>
                  <a:pt x="1530397" y="78235"/>
                </a:cubicBezTo>
                <a:cubicBezTo>
                  <a:pt x="1575619" y="64668"/>
                  <a:pt x="1638332" y="38587"/>
                  <a:pt x="1688052" y="30938"/>
                </a:cubicBezTo>
                <a:cubicBezTo>
                  <a:pt x="1735086" y="23702"/>
                  <a:pt x="1782645" y="20428"/>
                  <a:pt x="1829942" y="15173"/>
                </a:cubicBezTo>
                <a:cubicBezTo>
                  <a:pt x="1861473" y="20428"/>
                  <a:pt x="1894209" y="20830"/>
                  <a:pt x="1924535" y="30938"/>
                </a:cubicBezTo>
                <a:cubicBezTo>
                  <a:pt x="1942511" y="36930"/>
                  <a:pt x="1954885" y="53995"/>
                  <a:pt x="1971832" y="62469"/>
                </a:cubicBezTo>
                <a:cubicBezTo>
                  <a:pt x="2102376" y="127742"/>
                  <a:pt x="1930877" y="19402"/>
                  <a:pt x="2066425" y="109766"/>
                </a:cubicBezTo>
                <a:cubicBezTo>
                  <a:pt x="2082190" y="94000"/>
                  <a:pt x="2094231" y="73297"/>
                  <a:pt x="2113721" y="62469"/>
                </a:cubicBezTo>
                <a:cubicBezTo>
                  <a:pt x="2145128" y="45021"/>
                  <a:pt x="2230664" y="25351"/>
                  <a:pt x="2271377" y="15173"/>
                </a:cubicBezTo>
                <a:cubicBezTo>
                  <a:pt x="2329184" y="20428"/>
                  <a:pt x="2389111" y="14560"/>
                  <a:pt x="2444797" y="30938"/>
                </a:cubicBezTo>
                <a:cubicBezTo>
                  <a:pt x="2481153" y="41631"/>
                  <a:pt x="2505495" y="77054"/>
                  <a:pt x="2539390" y="94001"/>
                </a:cubicBezTo>
                <a:lnTo>
                  <a:pt x="2602452" y="125532"/>
                </a:lnTo>
                <a:cubicBezTo>
                  <a:pt x="2618218" y="120277"/>
                  <a:pt x="2633770" y="114331"/>
                  <a:pt x="2649749" y="109766"/>
                </a:cubicBezTo>
                <a:cubicBezTo>
                  <a:pt x="2670583" y="103813"/>
                  <a:pt x="2692057" y="100227"/>
                  <a:pt x="2712811" y="94001"/>
                </a:cubicBezTo>
                <a:cubicBezTo>
                  <a:pt x="2744646" y="84450"/>
                  <a:pt x="2807404" y="62469"/>
                  <a:pt x="2807404" y="62469"/>
                </a:cubicBezTo>
                <a:cubicBezTo>
                  <a:pt x="2854701" y="67724"/>
                  <a:pt x="2903127" y="66693"/>
                  <a:pt x="2949294" y="78235"/>
                </a:cubicBezTo>
                <a:cubicBezTo>
                  <a:pt x="2967676" y="82831"/>
                  <a:pt x="2977642" y="109766"/>
                  <a:pt x="2996590" y="109766"/>
                </a:cubicBezTo>
                <a:cubicBezTo>
                  <a:pt x="3020092" y="109766"/>
                  <a:pt x="3037831" y="86963"/>
                  <a:pt x="3059652" y="78235"/>
                </a:cubicBezTo>
                <a:cubicBezTo>
                  <a:pt x="3153307" y="40773"/>
                  <a:pt x="3136014" y="54165"/>
                  <a:pt x="3217308" y="30938"/>
                </a:cubicBezTo>
                <a:cubicBezTo>
                  <a:pt x="3233287" y="26373"/>
                  <a:pt x="3248839" y="20428"/>
                  <a:pt x="3264604" y="15173"/>
                </a:cubicBezTo>
                <a:cubicBezTo>
                  <a:pt x="3353942" y="20428"/>
                  <a:pt x="3448643" y="0"/>
                  <a:pt x="3532618" y="30938"/>
                </a:cubicBezTo>
                <a:cubicBezTo>
                  <a:pt x="3563806" y="42428"/>
                  <a:pt x="3532618" y="115022"/>
                  <a:pt x="3564149" y="125532"/>
                </a:cubicBezTo>
                <a:cubicBezTo>
                  <a:pt x="3691370" y="167937"/>
                  <a:pt x="3594860" y="140260"/>
                  <a:pt x="3863694" y="157063"/>
                </a:cubicBezTo>
                <a:cubicBezTo>
                  <a:pt x="3917489" y="372245"/>
                  <a:pt x="3847249" y="333501"/>
                  <a:pt x="3989818" y="362014"/>
                </a:cubicBezTo>
                <a:cubicBezTo>
                  <a:pt x="3984563" y="414566"/>
                  <a:pt x="3992101" y="470035"/>
                  <a:pt x="3974052" y="519669"/>
                </a:cubicBezTo>
                <a:cubicBezTo>
                  <a:pt x="3937494" y="620204"/>
                  <a:pt x="3894997" y="440155"/>
                  <a:pt x="3942521" y="582732"/>
                </a:cubicBezTo>
                <a:cubicBezTo>
                  <a:pt x="3937266" y="624773"/>
                  <a:pt x="3948104" y="672259"/>
                  <a:pt x="3926756" y="708856"/>
                </a:cubicBezTo>
                <a:cubicBezTo>
                  <a:pt x="3907662" y="741589"/>
                  <a:pt x="3832163" y="771918"/>
                  <a:pt x="3832163" y="771918"/>
                </a:cubicBezTo>
                <a:cubicBezTo>
                  <a:pt x="3821653" y="787683"/>
                  <a:pt x="3807285" y="801473"/>
                  <a:pt x="3800632" y="819214"/>
                </a:cubicBezTo>
                <a:cubicBezTo>
                  <a:pt x="3791223" y="844304"/>
                  <a:pt x="3794275" y="872952"/>
                  <a:pt x="3784866" y="898042"/>
                </a:cubicBezTo>
                <a:cubicBezTo>
                  <a:pt x="3767720" y="943765"/>
                  <a:pt x="3736270" y="963070"/>
                  <a:pt x="3690273" y="976869"/>
                </a:cubicBezTo>
                <a:cubicBezTo>
                  <a:pt x="3659655" y="986054"/>
                  <a:pt x="3627211" y="987380"/>
                  <a:pt x="3595680" y="992635"/>
                </a:cubicBezTo>
                <a:cubicBezTo>
                  <a:pt x="3590425" y="1034676"/>
                  <a:pt x="3601262" y="1082162"/>
                  <a:pt x="3579914" y="1118759"/>
                </a:cubicBezTo>
                <a:cubicBezTo>
                  <a:pt x="3560819" y="1151492"/>
                  <a:pt x="3521272" y="1169837"/>
                  <a:pt x="3485321" y="1181821"/>
                </a:cubicBezTo>
                <a:lnTo>
                  <a:pt x="3390728" y="1213352"/>
                </a:lnTo>
                <a:cubicBezTo>
                  <a:pt x="3385473" y="1234373"/>
                  <a:pt x="3390284" y="1261093"/>
                  <a:pt x="3374963" y="1276414"/>
                </a:cubicBezTo>
                <a:cubicBezTo>
                  <a:pt x="3359642" y="1291735"/>
                  <a:pt x="3332189" y="1284572"/>
                  <a:pt x="3311901" y="1292180"/>
                </a:cubicBezTo>
                <a:cubicBezTo>
                  <a:pt x="3289896" y="1300432"/>
                  <a:pt x="3269860" y="1313201"/>
                  <a:pt x="3248839" y="1323711"/>
                </a:cubicBezTo>
                <a:cubicBezTo>
                  <a:pt x="3170011" y="1318456"/>
                  <a:pt x="3091269" y="1304187"/>
                  <a:pt x="3012356" y="1307945"/>
                </a:cubicBezTo>
                <a:cubicBezTo>
                  <a:pt x="2979157" y="1309526"/>
                  <a:pt x="2949294" y="1328966"/>
                  <a:pt x="2917763" y="1339476"/>
                </a:cubicBezTo>
                <a:lnTo>
                  <a:pt x="2870466" y="1355242"/>
                </a:lnTo>
                <a:cubicBezTo>
                  <a:pt x="2817914" y="1349987"/>
                  <a:pt x="2762915" y="1356177"/>
                  <a:pt x="2712811" y="1339476"/>
                </a:cubicBezTo>
                <a:cubicBezTo>
                  <a:pt x="2694836" y="1333484"/>
                  <a:pt x="2699970" y="1295295"/>
                  <a:pt x="2681280" y="1292180"/>
                </a:cubicBezTo>
                <a:cubicBezTo>
                  <a:pt x="2658098" y="1288316"/>
                  <a:pt x="2639820" y="1314453"/>
                  <a:pt x="2618218" y="1323711"/>
                </a:cubicBezTo>
                <a:cubicBezTo>
                  <a:pt x="2570495" y="1344163"/>
                  <a:pt x="2480948" y="1358956"/>
                  <a:pt x="2444797" y="1371007"/>
                </a:cubicBezTo>
                <a:lnTo>
                  <a:pt x="2397501" y="1386773"/>
                </a:lnTo>
                <a:cubicBezTo>
                  <a:pt x="2371225" y="1381518"/>
                  <a:pt x="2340969" y="1385871"/>
                  <a:pt x="2318673" y="1371007"/>
                </a:cubicBezTo>
                <a:cubicBezTo>
                  <a:pt x="2304846" y="1361789"/>
                  <a:pt x="2319030" y="1327741"/>
                  <a:pt x="2302908" y="1323711"/>
                </a:cubicBezTo>
                <a:cubicBezTo>
                  <a:pt x="2266858" y="1314698"/>
                  <a:pt x="2229335" y="1334221"/>
                  <a:pt x="2192549" y="1339476"/>
                </a:cubicBezTo>
                <a:cubicBezTo>
                  <a:pt x="2176783" y="1344731"/>
                  <a:pt x="2160116" y="1347810"/>
                  <a:pt x="2145252" y="1355242"/>
                </a:cubicBezTo>
                <a:cubicBezTo>
                  <a:pt x="2128305" y="1363716"/>
                  <a:pt x="2116788" y="1384681"/>
                  <a:pt x="2097956" y="1386773"/>
                </a:cubicBezTo>
                <a:cubicBezTo>
                  <a:pt x="2066186" y="1390303"/>
                  <a:pt x="2034894" y="1376262"/>
                  <a:pt x="2003363" y="1371007"/>
                </a:cubicBezTo>
                <a:cubicBezTo>
                  <a:pt x="1987597" y="1360497"/>
                  <a:pt x="1969464" y="1352874"/>
                  <a:pt x="1956066" y="1339476"/>
                </a:cubicBezTo>
                <a:cubicBezTo>
                  <a:pt x="1942668" y="1326078"/>
                  <a:pt x="1939331" y="1304017"/>
                  <a:pt x="1924535" y="1292180"/>
                </a:cubicBezTo>
                <a:cubicBezTo>
                  <a:pt x="1911558" y="1281799"/>
                  <a:pt x="1893004" y="1281669"/>
                  <a:pt x="1877239" y="1276414"/>
                </a:cubicBezTo>
                <a:cubicBezTo>
                  <a:pt x="1845708" y="1281669"/>
                  <a:pt x="1812972" y="1282071"/>
                  <a:pt x="1782646" y="1292180"/>
                </a:cubicBezTo>
                <a:cubicBezTo>
                  <a:pt x="1764670" y="1298172"/>
                  <a:pt x="1754249" y="1322361"/>
                  <a:pt x="1735349" y="1323711"/>
                </a:cubicBezTo>
                <a:cubicBezTo>
                  <a:pt x="1677451" y="1327846"/>
                  <a:pt x="1619735" y="1313200"/>
                  <a:pt x="1561928" y="1307945"/>
                </a:cubicBezTo>
                <a:cubicBezTo>
                  <a:pt x="1535652" y="1313200"/>
                  <a:pt x="1507068" y="1311727"/>
                  <a:pt x="1483101" y="1323711"/>
                </a:cubicBezTo>
                <a:cubicBezTo>
                  <a:pt x="1463159" y="1333682"/>
                  <a:pt x="1453947" y="1358048"/>
                  <a:pt x="1435804" y="1371007"/>
                </a:cubicBezTo>
                <a:cubicBezTo>
                  <a:pt x="1416680" y="1384667"/>
                  <a:pt x="1393763" y="1392028"/>
                  <a:pt x="1372742" y="1402538"/>
                </a:cubicBezTo>
                <a:cubicBezTo>
                  <a:pt x="1356977" y="1418304"/>
                  <a:pt x="1343997" y="1437467"/>
                  <a:pt x="1325446" y="1449835"/>
                </a:cubicBezTo>
                <a:cubicBezTo>
                  <a:pt x="1280696" y="1479669"/>
                  <a:pt x="1249347" y="1459841"/>
                  <a:pt x="1199321" y="1449835"/>
                </a:cubicBezTo>
                <a:cubicBezTo>
                  <a:pt x="1183556" y="1439325"/>
                  <a:pt x="1163861" y="1433100"/>
                  <a:pt x="1152025" y="1418304"/>
                </a:cubicBezTo>
                <a:cubicBezTo>
                  <a:pt x="1101251" y="1354836"/>
                  <a:pt x="1178560" y="1382777"/>
                  <a:pt x="1104728" y="1323711"/>
                </a:cubicBezTo>
                <a:cubicBezTo>
                  <a:pt x="1091751" y="1313330"/>
                  <a:pt x="1073197" y="1313200"/>
                  <a:pt x="1057432" y="1307945"/>
                </a:cubicBezTo>
                <a:cubicBezTo>
                  <a:pt x="1020109" y="1320386"/>
                  <a:pt x="969360" y="1339476"/>
                  <a:pt x="931308" y="1339476"/>
                </a:cubicBezTo>
                <a:cubicBezTo>
                  <a:pt x="894148" y="1339476"/>
                  <a:pt x="857735" y="1328966"/>
                  <a:pt x="820949" y="1323711"/>
                </a:cubicBezTo>
                <a:cubicBezTo>
                  <a:pt x="815694" y="1302690"/>
                  <a:pt x="826556" y="1264211"/>
                  <a:pt x="805183" y="1260649"/>
                </a:cubicBezTo>
                <a:cubicBezTo>
                  <a:pt x="774958" y="1255611"/>
                  <a:pt x="753142" y="1293064"/>
                  <a:pt x="726356" y="1307945"/>
                </a:cubicBezTo>
                <a:cubicBezTo>
                  <a:pt x="705812" y="1319358"/>
                  <a:pt x="684315" y="1328966"/>
                  <a:pt x="663294" y="1339476"/>
                </a:cubicBezTo>
                <a:cubicBezTo>
                  <a:pt x="659945" y="1339104"/>
                  <a:pt x="475061" y="1322710"/>
                  <a:pt x="442577" y="1307945"/>
                </a:cubicBezTo>
                <a:cubicBezTo>
                  <a:pt x="408078" y="1292264"/>
                  <a:pt x="379514" y="1265904"/>
                  <a:pt x="347983" y="1244883"/>
                </a:cubicBezTo>
                <a:lnTo>
                  <a:pt x="300687" y="1213352"/>
                </a:lnTo>
                <a:cubicBezTo>
                  <a:pt x="226378" y="1101890"/>
                  <a:pt x="323424" y="1236089"/>
                  <a:pt x="206094" y="1118759"/>
                </a:cubicBezTo>
                <a:cubicBezTo>
                  <a:pt x="192696" y="1105361"/>
                  <a:pt x="185073" y="1087228"/>
                  <a:pt x="174563" y="1071463"/>
                </a:cubicBezTo>
                <a:cubicBezTo>
                  <a:pt x="179818" y="1029421"/>
                  <a:pt x="179180" y="986214"/>
                  <a:pt x="190328" y="945338"/>
                </a:cubicBezTo>
                <a:cubicBezTo>
                  <a:pt x="195313" y="927058"/>
                  <a:pt x="225575" y="916622"/>
                  <a:pt x="221859" y="898042"/>
                </a:cubicBezTo>
                <a:cubicBezTo>
                  <a:pt x="219383" y="885662"/>
                  <a:pt x="111663" y="835061"/>
                  <a:pt x="111501" y="834980"/>
                </a:cubicBezTo>
                <a:cubicBezTo>
                  <a:pt x="83086" y="749736"/>
                  <a:pt x="65411" y="753136"/>
                  <a:pt x="95735" y="677325"/>
                </a:cubicBezTo>
                <a:cubicBezTo>
                  <a:pt x="98495" y="670424"/>
                  <a:pt x="148287" y="664187"/>
                  <a:pt x="158797" y="661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4572000" y="1988840"/>
            <a:ext cx="0" cy="43204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95536" y="189186"/>
            <a:ext cx="51845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音訓の骨格の洞察とは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980728"/>
            <a:ext cx="6768752" cy="707886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未知の漢語の音と意味の推測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844824"/>
            <a:ext cx="2232248" cy="707886"/>
          </a:xfrm>
          <a:prstGeom prst="rect">
            <a:avLst/>
          </a:prstGeom>
          <a:solidFill>
            <a:srgbClr val="FFCCFF"/>
          </a:solidFill>
          <a:effectLst>
            <a:innerShdw blurRad="114300">
              <a:prstClr val="black"/>
            </a:inn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音の推測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2636913"/>
            <a:ext cx="3831749" cy="120032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その漢語の読みを</a:t>
            </a:r>
            <a:endParaRPr kumimoji="1" lang="en-US" altLang="ja-JP" sz="3600" dirty="0" smtClean="0"/>
          </a:p>
          <a:p>
            <a:r>
              <a:rPr kumimoji="1" lang="ja-JP" altLang="en-US" sz="3600" dirty="0" smtClean="0">
                <a:solidFill>
                  <a:srgbClr val="C00000"/>
                </a:solidFill>
              </a:rPr>
              <a:t>音読み</a:t>
            </a:r>
            <a:r>
              <a:rPr kumimoji="1" lang="ja-JP" altLang="en-US" sz="3600" dirty="0" smtClean="0"/>
              <a:t>で推測する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1490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</a:t>
            </a:r>
            <a:r>
              <a:rPr lang="ja-JP" altLang="en-US" sz="3600" dirty="0" smtClean="0">
                <a:solidFill>
                  <a:srgbClr val="C00000"/>
                </a:solidFill>
              </a:rPr>
              <a:t>そく</a:t>
            </a:r>
            <a:r>
              <a:rPr lang="ja-JP" altLang="en-US" sz="3600" dirty="0" smtClean="0"/>
              <a:t>・</a:t>
            </a:r>
            <a:r>
              <a:rPr lang="ja-JP" altLang="en-US" sz="3600" dirty="0" smtClean="0">
                <a:solidFill>
                  <a:srgbClr val="C00000"/>
                </a:solidFill>
              </a:rPr>
              <a:t>どく</a:t>
            </a:r>
            <a:r>
              <a:rPr lang="ja-JP" altLang="en-US" sz="3600" dirty="0" smtClean="0"/>
              <a:t>」</a:t>
            </a:r>
            <a:r>
              <a:rPr lang="ja-JP" altLang="en-US" sz="3200" dirty="0" smtClean="0"/>
              <a:t>かな？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1844824"/>
            <a:ext cx="2880320" cy="707886"/>
          </a:xfrm>
          <a:prstGeom prst="rect">
            <a:avLst/>
          </a:prstGeom>
          <a:solidFill>
            <a:srgbClr val="CCFF99"/>
          </a:solidFill>
          <a:effectLst>
            <a:innerShdw blurRad="114300">
              <a:prstClr val="black"/>
            </a:inn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意味の推測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4941168"/>
            <a:ext cx="27363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※</a:t>
            </a:r>
            <a:r>
              <a:rPr lang="ja-JP" altLang="en-US" sz="2800" dirty="0" smtClean="0"/>
              <a:t>例外もあるが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5445224"/>
            <a:ext cx="39604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重箱読み：</a:t>
            </a:r>
            <a:r>
              <a:rPr lang="ja-JP" altLang="en-US" sz="1200" dirty="0" smtClean="0"/>
              <a:t>　</a:t>
            </a:r>
            <a:r>
              <a:rPr lang="ja-JP" altLang="en-US" sz="3200" dirty="0" smtClean="0"/>
              <a:t>団子・本屋　　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6021288"/>
            <a:ext cx="39604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湯桶読み：</a:t>
            </a:r>
            <a:r>
              <a:rPr lang="ja-JP" altLang="en-US" sz="1200" dirty="0" smtClean="0"/>
              <a:t>　</a:t>
            </a:r>
            <a:r>
              <a:rPr lang="ja-JP" altLang="en-US" sz="3200" dirty="0" smtClean="0"/>
              <a:t>場所・見本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20072" y="2708920"/>
            <a:ext cx="4229411" cy="12003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その漢語の意味を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</a:t>
            </a:r>
            <a:r>
              <a:rPr lang="ja-JP" altLang="en-US" sz="3600" dirty="0" smtClean="0">
                <a:solidFill>
                  <a:srgbClr val="C00000"/>
                </a:solidFill>
              </a:rPr>
              <a:t>訓</a:t>
            </a:r>
            <a:r>
              <a:rPr kumimoji="1" lang="ja-JP" altLang="en-US" sz="3600" dirty="0" smtClean="0"/>
              <a:t>で考える</a:t>
            </a:r>
            <a:endParaRPr kumimoji="1" lang="ja-JP" altLang="en-US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92080" y="42210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</a:t>
            </a:r>
            <a:r>
              <a:rPr lang="ja-JP" altLang="en-US" sz="3600" dirty="0" smtClean="0">
                <a:solidFill>
                  <a:srgbClr val="C00000"/>
                </a:solidFill>
              </a:rPr>
              <a:t>はやく</a:t>
            </a:r>
            <a:r>
              <a:rPr lang="ja-JP" altLang="en-US" sz="3600" dirty="0" smtClean="0"/>
              <a:t>・</a:t>
            </a:r>
            <a:r>
              <a:rPr lang="ja-JP" altLang="en-US" sz="3600" dirty="0" smtClean="0">
                <a:solidFill>
                  <a:srgbClr val="C00000"/>
                </a:solidFill>
              </a:rPr>
              <a:t>よむ</a:t>
            </a:r>
            <a:r>
              <a:rPr lang="ja-JP" altLang="en-US" sz="3600" dirty="0" smtClean="0"/>
              <a:t>」</a:t>
            </a:r>
            <a:r>
              <a:rPr lang="ja-JP" altLang="en-US" sz="3200" dirty="0" smtClean="0"/>
              <a:t>こと？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6016" y="4941168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※</a:t>
            </a:r>
            <a:r>
              <a:rPr lang="ja-JP" altLang="en-US" sz="2800" dirty="0" smtClean="0"/>
              <a:t>訓で解らないこともあるが</a:t>
            </a:r>
            <a:endParaRPr kumimoji="1" lang="ja-JP" altLang="en-US" sz="2800" dirty="0"/>
          </a:p>
        </p:txBody>
      </p:sp>
      <p:sp>
        <p:nvSpPr>
          <p:cNvPr id="23" name="角丸四角形 22"/>
          <p:cNvSpPr/>
          <p:nvPr/>
        </p:nvSpPr>
        <p:spPr>
          <a:xfrm>
            <a:off x="3851920" y="4005064"/>
            <a:ext cx="1440160" cy="86409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 smtClean="0">
                <a:solidFill>
                  <a:schemeClr val="tx1"/>
                </a:solidFill>
              </a:rPr>
              <a:t>速読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0112" y="5661248"/>
            <a:ext cx="1080120" cy="584775"/>
          </a:xfrm>
          <a:prstGeom prst="rect">
            <a:avLst/>
          </a:prstGeom>
          <a:solidFill>
            <a:srgbClr val="F8F8F8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遠足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60232" y="5661248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「遠い足？」</a:t>
            </a:r>
            <a:endParaRPr kumimoji="1" lang="ja-JP" altLang="en-US" sz="32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467544" y="4725144"/>
            <a:ext cx="3384376" cy="0"/>
          </a:xfrm>
          <a:prstGeom prst="line">
            <a:avLst/>
          </a:prstGeom>
          <a:ln w="38100" cmpd="dbl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292080" y="4792717"/>
            <a:ext cx="3710030" cy="4436"/>
          </a:xfrm>
          <a:prstGeom prst="line">
            <a:avLst/>
          </a:prstGeom>
          <a:ln w="38100" cmpd="dbl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5" grpId="0" animBg="1"/>
      <p:bldP spid="6" grpId="0" animBg="1"/>
      <p:bldP spid="7" grpId="0"/>
      <p:bldP spid="9" grpId="0"/>
      <p:bldP spid="10" grpId="0" animBg="1"/>
      <p:bldP spid="13" grpId="0" animBg="1"/>
      <p:bldP spid="14" grpId="0" animBg="1"/>
      <p:bldP spid="15" grpId="0" animBg="1"/>
      <p:bldP spid="17" grpId="0"/>
      <p:bldP spid="19" grpId="0"/>
      <p:bldP spid="22" grpId="0"/>
      <p:bldP spid="23" grpId="0" animBg="1"/>
      <p:bldP spid="24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0" y="260649"/>
            <a:ext cx="91440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私たちは、新しい漢語に触れたとき</a:t>
            </a:r>
            <a:endParaRPr lang="en-US" altLang="ja-JP" sz="3600" dirty="0" smtClean="0"/>
          </a:p>
          <a:p>
            <a:r>
              <a:rPr lang="ja-JP" altLang="en-US" sz="4000" dirty="0" smtClean="0"/>
              <a:t>　　</a:t>
            </a:r>
            <a:endParaRPr lang="en-US" altLang="ja-JP" sz="4000" dirty="0" smtClean="0"/>
          </a:p>
          <a:p>
            <a:endParaRPr lang="en-US" altLang="ja-JP" sz="4000" dirty="0" smtClean="0"/>
          </a:p>
          <a:p>
            <a:endParaRPr lang="en-US" altLang="ja-JP" sz="4000" dirty="0" smtClean="0"/>
          </a:p>
          <a:p>
            <a:r>
              <a:rPr lang="ja-JP" altLang="en-US" sz="4000" dirty="0" smtClean="0"/>
              <a:t>　　　</a:t>
            </a:r>
            <a:endParaRPr kumimoji="1" lang="ja-JP" altLang="en-US" sz="4000" dirty="0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412776"/>
            <a:ext cx="1048732" cy="6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2555776" y="4581128"/>
            <a:ext cx="43204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日本語の半分は漢語</a:t>
            </a:r>
            <a:endParaRPr kumimoji="1" lang="ja-JP" altLang="en-US" sz="3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95736" y="3717032"/>
            <a:ext cx="4968552" cy="646331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日本語を身につけている</a:t>
            </a:r>
            <a:endParaRPr kumimoji="1" lang="ja-JP" altLang="en-US" sz="3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616" y="5733256"/>
            <a:ext cx="7128792" cy="646331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漢語の骨格としての音訓に気づこう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908720"/>
            <a:ext cx="6624736" cy="132343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この音訓の骨格を見抜いて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意味と読みを推測し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2348880"/>
            <a:ext cx="8136904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無意識にその漢語を身につけている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212976"/>
            <a:ext cx="1656184" cy="113877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そして</a:t>
            </a:r>
            <a:endParaRPr lang="en-US" altLang="ja-JP" sz="3200" dirty="0" smtClean="0"/>
          </a:p>
          <a:p>
            <a:r>
              <a:rPr lang="ja-JP" altLang="en-US" sz="3200" dirty="0" smtClean="0"/>
              <a:t>　それは</a:t>
            </a:r>
            <a:r>
              <a:rPr lang="ja-JP" altLang="en-US" sz="3600" dirty="0" smtClean="0"/>
              <a:t>　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4581128"/>
            <a:ext cx="1728192" cy="64633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なぜなら</a:t>
            </a:r>
            <a:r>
              <a:rPr lang="ja-JP" altLang="en-US" sz="3600" dirty="0" smtClean="0"/>
              <a:t>　</a:t>
            </a:r>
            <a:endParaRPr kumimoji="1" lang="ja-JP" altLang="en-US" sz="36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499992" y="3284984"/>
            <a:ext cx="144016" cy="432048"/>
            <a:chOff x="4355976" y="3140968"/>
            <a:chExt cx="144016" cy="576064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4355976" y="3140968"/>
              <a:ext cx="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499992" y="3140968"/>
              <a:ext cx="0" cy="57606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/>
          <p:cNvSpPr txBox="1"/>
          <p:nvPr/>
        </p:nvSpPr>
        <p:spPr>
          <a:xfrm>
            <a:off x="7164288" y="3789040"/>
            <a:ext cx="2340768" cy="107721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ことに</a:t>
            </a:r>
            <a:endParaRPr lang="en-US" altLang="ja-JP" sz="3200" dirty="0" smtClean="0"/>
          </a:p>
          <a:p>
            <a:r>
              <a:rPr lang="ja-JP" altLang="en-US" sz="3200" dirty="0" smtClean="0"/>
              <a:t>他ならない</a:t>
            </a:r>
            <a:endParaRPr kumimoji="1" lang="ja-JP" altLang="en-US" sz="3600" dirty="0"/>
          </a:p>
        </p:txBody>
      </p:sp>
      <p:sp>
        <p:nvSpPr>
          <p:cNvPr id="17" name="下矢印 16"/>
          <p:cNvSpPr/>
          <p:nvPr/>
        </p:nvSpPr>
        <p:spPr>
          <a:xfrm>
            <a:off x="4283968" y="5373216"/>
            <a:ext cx="576064" cy="43204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8" grpId="0" animBg="1"/>
      <p:bldP spid="9" grpId="0" animBg="1"/>
      <p:bldP spid="10" grpId="0"/>
      <p:bldP spid="11" grpId="0"/>
      <p:bldP spid="16" grpId="0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99592" y="2348880"/>
            <a:ext cx="7416824" cy="1800200"/>
          </a:xfrm>
          <a:prstGeom prst="roundRect">
            <a:avLst/>
          </a:prstGeom>
          <a:solidFill>
            <a:srgbClr val="CCFFFF"/>
          </a:solidFill>
          <a:ln w="16192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1938">
              <a:defRPr/>
            </a:pPr>
            <a:r>
              <a:rPr lang="ja-JP" altLang="en-US" sz="7200" dirty="0" smtClean="0">
                <a:solidFill>
                  <a:schemeClr val="tx1"/>
                </a:solidFill>
              </a:rPr>
              <a:t>漢字ネットワーク</a:t>
            </a:r>
            <a:endParaRPr lang="ja-JP" alt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980728"/>
            <a:ext cx="7128792" cy="13234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漢語や漢字をいつしか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身につけていくのだが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260648"/>
            <a:ext cx="828092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私たちは音訓の骨格を知り</a:t>
            </a:r>
            <a:endParaRPr kumimoji="1" lang="ja-JP" altLang="en-US" sz="4400" dirty="0"/>
          </a:p>
        </p:txBody>
      </p:sp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2267744" y="4797152"/>
            <a:ext cx="4968552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4000" dirty="0" smtClean="0">
                <a:ea typeface="ＭＳ Ｐゴシック" panose="020B0600070205080204" pitchFamily="50" charset="-128"/>
              </a:rPr>
              <a:t>自分の場合を例として</a:t>
            </a:r>
            <a:endParaRPr lang="ja-JP" altLang="en-US" sz="4000" dirty="0"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2348880"/>
            <a:ext cx="882047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一方で、なかなか覚えられない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　漢字や漢語もある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4005064"/>
            <a:ext cx="705678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「</a:t>
            </a:r>
            <a:r>
              <a:rPr lang="ja-JP" altLang="en-US" sz="4400" dirty="0" smtClean="0">
                <a:solidFill>
                  <a:srgbClr val="C00000"/>
                </a:solidFill>
              </a:rPr>
              <a:t>覚えられない</a:t>
            </a:r>
            <a:r>
              <a:rPr lang="ja-JP" altLang="en-US" sz="4000" dirty="0" smtClean="0"/>
              <a:t>」という方向から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5517232"/>
            <a:ext cx="781236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漢字や漢語について考えてみたい</a:t>
            </a:r>
            <a:endParaRPr kumimoji="1" lang="ja-JP" altLang="en-US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3284984"/>
            <a:ext cx="3744416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altLang="ja-JP" sz="1000" dirty="0" smtClean="0"/>
          </a:p>
          <a:p>
            <a:r>
              <a:rPr lang="ja-JP" altLang="en-US" sz="4000" dirty="0" smtClean="0"/>
              <a:t>今度は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/>
      <p:bldP spid="10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91880" y="332656"/>
            <a:ext cx="1872208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6600" dirty="0" smtClean="0"/>
              <a:t>挨拶</a:t>
            </a:r>
            <a:endParaRPr kumimoji="1" lang="ja-JP" altLang="en-US" sz="6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1628800"/>
            <a:ext cx="669674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という漢字を題材にしてみたい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420888"/>
            <a:ext cx="799288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自分は</a:t>
            </a:r>
            <a:r>
              <a:rPr lang="ja-JP" altLang="en-US" sz="1200" dirty="0" smtClean="0"/>
              <a:t>　</a:t>
            </a:r>
            <a:r>
              <a:rPr lang="ja-JP" altLang="en-US" sz="6000" dirty="0" smtClean="0">
                <a:solidFill>
                  <a:srgbClr val="C00000"/>
                </a:solidFill>
              </a:rPr>
              <a:t>挨拶</a:t>
            </a:r>
            <a:r>
              <a:rPr lang="ja-JP" altLang="en-US" sz="1200" dirty="0" smtClean="0">
                <a:solidFill>
                  <a:srgbClr val="C00000"/>
                </a:solidFill>
              </a:rPr>
              <a:t>　</a:t>
            </a:r>
            <a:r>
              <a:rPr lang="ja-JP" altLang="en-US" sz="4000" dirty="0" smtClean="0"/>
              <a:t>という身近なことばが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4437112"/>
            <a:ext cx="770485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何度か、書けるように練習もしたが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5229200"/>
            <a:ext cx="4032448" cy="70788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いまだに書けない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260648"/>
            <a:ext cx="266429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ということで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4288" y="5157192"/>
            <a:ext cx="1800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読むこと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kumimoji="1" lang="ja-JP" altLang="en-US" sz="2800" dirty="0" smtClean="0"/>
              <a:t>はできる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1800" y="3501008"/>
            <a:ext cx="3672408" cy="70788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漢字で書けない</a:t>
            </a:r>
            <a:endParaRPr kumimoji="1" lang="ja-JP" altLang="en-US" sz="4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251520" y="2492896"/>
            <a:ext cx="85689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55576" y="4005064"/>
            <a:ext cx="7776864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　</a:t>
            </a:r>
            <a:r>
              <a:rPr lang="ja-JP" altLang="en-US" sz="4400" dirty="0" smtClean="0"/>
              <a:t>主に</a:t>
            </a:r>
            <a:r>
              <a:rPr lang="ja-JP" altLang="en-US" sz="4400" b="1" dirty="0" smtClean="0">
                <a:solidFill>
                  <a:srgbClr val="C00000"/>
                </a:solidFill>
              </a:rPr>
              <a:t>４点</a:t>
            </a:r>
            <a:r>
              <a:rPr lang="ja-JP" altLang="en-US" sz="4400" dirty="0" smtClean="0"/>
              <a:t>あるのではないか</a:t>
            </a:r>
            <a:endParaRPr lang="en-US" altLang="ja-JP" sz="4400" dirty="0" smtClean="0"/>
          </a:p>
          <a:p>
            <a:r>
              <a:rPr kumimoji="1" lang="ja-JP" altLang="en-US" sz="4400" dirty="0" smtClean="0"/>
              <a:t>　　　　　　　　　　　　と考えられた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3068960"/>
            <a:ext cx="756084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その結果、挨拶が書けない理由は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332656"/>
            <a:ext cx="216024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そこで・・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268760"/>
            <a:ext cx="633670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002060"/>
                </a:solidFill>
              </a:rPr>
              <a:t>「挨拶」がなぜ書けないか</a:t>
            </a:r>
            <a:r>
              <a:rPr lang="ja-JP" altLang="en-US" dirty="0" smtClean="0"/>
              <a:t>　</a:t>
            </a:r>
            <a:endParaRPr kumimoji="1" lang="ja-JP" altLang="en-US" sz="4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611560" y="1988840"/>
            <a:ext cx="59766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707904" y="21328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を、自己分析してみた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332656"/>
            <a:ext cx="518457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１</a:t>
            </a:r>
            <a:r>
              <a:rPr lang="ja-JP" altLang="en-US" sz="4400" dirty="0" smtClean="0"/>
              <a:t>　使用頻度の問題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1412776"/>
            <a:ext cx="7632848" cy="1446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　「挨拶」という漢字を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　　使う機会が少ない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3068960"/>
            <a:ext cx="8424936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難しい漢字でも、使用頻度の高い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漢字は書くことができる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4869160"/>
            <a:ext cx="8568952" cy="1323439"/>
          </a:xfrm>
          <a:prstGeom prst="rect">
            <a:avLst/>
          </a:prstGeom>
          <a:solidFill>
            <a:srgbClr val="FFE7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「誤嚥」や「咽喉」などは難しい字だが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仕事柄よく使うので、書ける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4149080"/>
            <a:ext cx="208823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たとえば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843808" y="260648"/>
            <a:ext cx="36004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２</a:t>
            </a:r>
            <a:r>
              <a:rPr lang="ja-JP" altLang="en-US" sz="4400" dirty="0" smtClean="0"/>
              <a:t>　音の問題</a:t>
            </a:r>
            <a:endParaRPr kumimoji="1" lang="ja-JP" altLang="en-US" sz="4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1052736"/>
            <a:ext cx="8136904" cy="1446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　「挨拶」という漢字は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　音の手がかりがない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2564904"/>
            <a:ext cx="504056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たとえば、「銘肝」は、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861048"/>
            <a:ext cx="842493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銘はメイ（名）、肝はカン（干）→メイカン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085184"/>
            <a:ext cx="82089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漢字の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旁（つくり）</a:t>
            </a:r>
            <a:r>
              <a:rPr lang="ja-JP" altLang="en-US" sz="3600" dirty="0" smtClean="0"/>
              <a:t>に、音の手がかりがあり　　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5805264"/>
            <a:ext cx="6264696" cy="70788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読みを推測することができる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3848" y="3140968"/>
            <a:ext cx="525658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その単語を知らなくても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48264" y="4509120"/>
            <a:ext cx="219573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ja-JP" altLang="en-US" sz="3600" dirty="0" err="1" smtClean="0"/>
              <a:t>のように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7" grpId="0"/>
      <p:bldP spid="10" grpId="0" animBg="1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260648"/>
            <a:ext cx="828092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しかし、「</a:t>
            </a:r>
            <a:r>
              <a:rPr lang="ja-JP" altLang="en-US" sz="4400" dirty="0" smtClean="0"/>
              <a:t>挨拶</a:t>
            </a:r>
            <a:r>
              <a:rPr lang="ja-JP" altLang="en-US" sz="3600" dirty="0" smtClean="0"/>
              <a:t>」は・・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340768"/>
            <a:ext cx="936104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挨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2492896"/>
            <a:ext cx="936104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拶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1484784"/>
            <a:ext cx="482453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どこにも「</a:t>
            </a:r>
            <a:r>
              <a:rPr lang="ja-JP" altLang="en-US" sz="3600" dirty="0" smtClean="0">
                <a:solidFill>
                  <a:srgbClr val="C00000"/>
                </a:solidFill>
              </a:rPr>
              <a:t>アイ</a:t>
            </a:r>
            <a:r>
              <a:rPr lang="ja-JP" altLang="en-US" sz="3600" dirty="0" smtClean="0"/>
              <a:t>」の音を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2636912"/>
            <a:ext cx="561662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どこにも「</a:t>
            </a:r>
            <a:r>
              <a:rPr lang="ja-JP" altLang="en-US" sz="3600" dirty="0" smtClean="0">
                <a:solidFill>
                  <a:srgbClr val="C00000"/>
                </a:solidFill>
              </a:rPr>
              <a:t>サツ</a:t>
            </a:r>
            <a:r>
              <a:rPr lang="ja-JP" altLang="en-US" sz="3600" dirty="0" smtClean="0"/>
              <a:t>」の音を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79912" y="3429000"/>
            <a:ext cx="475252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連想させる部分がない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7640" y="5157192"/>
            <a:ext cx="879348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文脈の中で「挨拶」と出てくれば読めるが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</a:t>
            </a:r>
            <a:r>
              <a:rPr kumimoji="1" lang="ja-JP" altLang="en-US" sz="3600" dirty="0" smtClean="0"/>
              <a:t>「挨」、「拶」、一文字では多分読めない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293096"/>
            <a:ext cx="6768752" cy="646331"/>
          </a:xfrm>
          <a:prstGeom prst="rect">
            <a:avLst/>
          </a:prstGeom>
          <a:solidFill>
            <a:srgbClr val="DCE6F2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だから、読みの見当がつかない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43808" y="188640"/>
            <a:ext cx="338437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３</a:t>
            </a:r>
            <a:r>
              <a:rPr lang="ja-JP" altLang="en-US" sz="4400" dirty="0" smtClean="0"/>
              <a:t>　形の問題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052736"/>
            <a:ext cx="8136904" cy="1446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　「挨拶」という漢字は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　　　形が見慣れない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708920"/>
            <a:ext cx="936104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挨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005064"/>
            <a:ext cx="936104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拶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2636912"/>
            <a:ext cx="748883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似た字としては「埃」（ほこり）が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あるが他は浮ばない</a:t>
            </a:r>
            <a:endParaRPr kumimoji="1" lang="ja-JP" altLang="en-US" sz="3600" dirty="0"/>
          </a:p>
        </p:txBody>
      </p:sp>
      <p:grpSp>
        <p:nvGrpSpPr>
          <p:cNvPr id="2" name="グループ化 13"/>
          <p:cNvGrpSpPr/>
          <p:nvPr/>
        </p:nvGrpSpPr>
        <p:grpSpPr>
          <a:xfrm>
            <a:off x="1475656" y="4221088"/>
            <a:ext cx="432048" cy="408214"/>
            <a:chOff x="7092280" y="4869160"/>
            <a:chExt cx="632994" cy="408214"/>
          </a:xfrm>
        </p:grpSpPr>
        <p:sp>
          <p:nvSpPr>
            <p:cNvPr id="11" name="フリーフォーム 10"/>
            <p:cNvSpPr/>
            <p:nvPr/>
          </p:nvSpPr>
          <p:spPr>
            <a:xfrm>
              <a:off x="7092280" y="4869160"/>
              <a:ext cx="200946" cy="408214"/>
            </a:xfrm>
            <a:custGeom>
              <a:avLst/>
              <a:gdLst>
                <a:gd name="connsiteX0" fmla="*/ 200946 w 200946"/>
                <a:gd name="connsiteY0" fmla="*/ 0 h 408214"/>
                <a:gd name="connsiteX1" fmla="*/ 151960 w 200946"/>
                <a:gd name="connsiteY1" fmla="*/ 97971 h 408214"/>
                <a:gd name="connsiteX2" fmla="*/ 102975 w 200946"/>
                <a:gd name="connsiteY2" fmla="*/ 146957 h 408214"/>
                <a:gd name="connsiteX3" fmla="*/ 37660 w 200946"/>
                <a:gd name="connsiteY3" fmla="*/ 228600 h 408214"/>
                <a:gd name="connsiteX4" fmla="*/ 53989 w 200946"/>
                <a:gd name="connsiteY4" fmla="*/ 277585 h 408214"/>
                <a:gd name="connsiteX5" fmla="*/ 119303 w 200946"/>
                <a:gd name="connsiteY5" fmla="*/ 326571 h 408214"/>
                <a:gd name="connsiteX6" fmla="*/ 168289 w 200946"/>
                <a:gd name="connsiteY6" fmla="*/ 375557 h 408214"/>
                <a:gd name="connsiteX7" fmla="*/ 200946 w 200946"/>
                <a:gd name="connsiteY7" fmla="*/ 408214 h 4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6" h="408214">
                  <a:moveTo>
                    <a:pt x="200946" y="0"/>
                  </a:moveTo>
                  <a:cubicBezTo>
                    <a:pt x="184581" y="49097"/>
                    <a:pt x="187132" y="55764"/>
                    <a:pt x="151960" y="97971"/>
                  </a:cubicBezTo>
                  <a:cubicBezTo>
                    <a:pt x="137177" y="115711"/>
                    <a:pt x="117758" y="129217"/>
                    <a:pt x="102975" y="146957"/>
                  </a:cubicBezTo>
                  <a:cubicBezTo>
                    <a:pt x="0" y="270529"/>
                    <a:pt x="132658" y="133605"/>
                    <a:pt x="37660" y="228600"/>
                  </a:cubicBezTo>
                  <a:cubicBezTo>
                    <a:pt x="43103" y="244928"/>
                    <a:pt x="42970" y="264363"/>
                    <a:pt x="53989" y="277585"/>
                  </a:cubicBezTo>
                  <a:cubicBezTo>
                    <a:pt x="71411" y="298492"/>
                    <a:pt x="98640" y="308860"/>
                    <a:pt x="119303" y="326571"/>
                  </a:cubicBezTo>
                  <a:cubicBezTo>
                    <a:pt x="136836" y="341599"/>
                    <a:pt x="151960" y="359228"/>
                    <a:pt x="168289" y="375557"/>
                  </a:cubicBezTo>
                  <a:lnTo>
                    <a:pt x="200946" y="408214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7308304" y="4869160"/>
              <a:ext cx="200946" cy="408214"/>
            </a:xfrm>
            <a:custGeom>
              <a:avLst/>
              <a:gdLst>
                <a:gd name="connsiteX0" fmla="*/ 200946 w 200946"/>
                <a:gd name="connsiteY0" fmla="*/ 0 h 408214"/>
                <a:gd name="connsiteX1" fmla="*/ 151960 w 200946"/>
                <a:gd name="connsiteY1" fmla="*/ 97971 h 408214"/>
                <a:gd name="connsiteX2" fmla="*/ 102975 w 200946"/>
                <a:gd name="connsiteY2" fmla="*/ 146957 h 408214"/>
                <a:gd name="connsiteX3" fmla="*/ 37660 w 200946"/>
                <a:gd name="connsiteY3" fmla="*/ 228600 h 408214"/>
                <a:gd name="connsiteX4" fmla="*/ 53989 w 200946"/>
                <a:gd name="connsiteY4" fmla="*/ 277585 h 408214"/>
                <a:gd name="connsiteX5" fmla="*/ 119303 w 200946"/>
                <a:gd name="connsiteY5" fmla="*/ 326571 h 408214"/>
                <a:gd name="connsiteX6" fmla="*/ 168289 w 200946"/>
                <a:gd name="connsiteY6" fmla="*/ 375557 h 408214"/>
                <a:gd name="connsiteX7" fmla="*/ 200946 w 200946"/>
                <a:gd name="connsiteY7" fmla="*/ 408214 h 4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6" h="408214">
                  <a:moveTo>
                    <a:pt x="200946" y="0"/>
                  </a:moveTo>
                  <a:cubicBezTo>
                    <a:pt x="184581" y="49097"/>
                    <a:pt x="187132" y="55764"/>
                    <a:pt x="151960" y="97971"/>
                  </a:cubicBezTo>
                  <a:cubicBezTo>
                    <a:pt x="137177" y="115711"/>
                    <a:pt x="117758" y="129217"/>
                    <a:pt x="102975" y="146957"/>
                  </a:cubicBezTo>
                  <a:cubicBezTo>
                    <a:pt x="0" y="270529"/>
                    <a:pt x="132658" y="133605"/>
                    <a:pt x="37660" y="228600"/>
                  </a:cubicBezTo>
                  <a:cubicBezTo>
                    <a:pt x="43103" y="244928"/>
                    <a:pt x="42970" y="264363"/>
                    <a:pt x="53989" y="277585"/>
                  </a:cubicBezTo>
                  <a:cubicBezTo>
                    <a:pt x="71411" y="298492"/>
                    <a:pt x="98640" y="308860"/>
                    <a:pt x="119303" y="326571"/>
                  </a:cubicBezTo>
                  <a:cubicBezTo>
                    <a:pt x="136836" y="341599"/>
                    <a:pt x="151960" y="359228"/>
                    <a:pt x="168289" y="375557"/>
                  </a:cubicBezTo>
                  <a:lnTo>
                    <a:pt x="200946" y="408214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7524328" y="4869160"/>
              <a:ext cx="200946" cy="408214"/>
            </a:xfrm>
            <a:custGeom>
              <a:avLst/>
              <a:gdLst>
                <a:gd name="connsiteX0" fmla="*/ 200946 w 200946"/>
                <a:gd name="connsiteY0" fmla="*/ 0 h 408214"/>
                <a:gd name="connsiteX1" fmla="*/ 151960 w 200946"/>
                <a:gd name="connsiteY1" fmla="*/ 97971 h 408214"/>
                <a:gd name="connsiteX2" fmla="*/ 102975 w 200946"/>
                <a:gd name="connsiteY2" fmla="*/ 146957 h 408214"/>
                <a:gd name="connsiteX3" fmla="*/ 37660 w 200946"/>
                <a:gd name="connsiteY3" fmla="*/ 228600 h 408214"/>
                <a:gd name="connsiteX4" fmla="*/ 53989 w 200946"/>
                <a:gd name="connsiteY4" fmla="*/ 277585 h 408214"/>
                <a:gd name="connsiteX5" fmla="*/ 119303 w 200946"/>
                <a:gd name="connsiteY5" fmla="*/ 326571 h 408214"/>
                <a:gd name="connsiteX6" fmla="*/ 168289 w 200946"/>
                <a:gd name="connsiteY6" fmla="*/ 375557 h 408214"/>
                <a:gd name="connsiteX7" fmla="*/ 200946 w 200946"/>
                <a:gd name="connsiteY7" fmla="*/ 408214 h 4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6" h="408214">
                  <a:moveTo>
                    <a:pt x="200946" y="0"/>
                  </a:moveTo>
                  <a:cubicBezTo>
                    <a:pt x="184581" y="49097"/>
                    <a:pt x="187132" y="55764"/>
                    <a:pt x="151960" y="97971"/>
                  </a:cubicBezTo>
                  <a:cubicBezTo>
                    <a:pt x="137177" y="115711"/>
                    <a:pt x="117758" y="129217"/>
                    <a:pt x="102975" y="146957"/>
                  </a:cubicBezTo>
                  <a:cubicBezTo>
                    <a:pt x="0" y="270529"/>
                    <a:pt x="132658" y="133605"/>
                    <a:pt x="37660" y="228600"/>
                  </a:cubicBezTo>
                  <a:cubicBezTo>
                    <a:pt x="43103" y="244928"/>
                    <a:pt x="42970" y="264363"/>
                    <a:pt x="53989" y="277585"/>
                  </a:cubicBezTo>
                  <a:cubicBezTo>
                    <a:pt x="71411" y="298492"/>
                    <a:pt x="98640" y="308860"/>
                    <a:pt x="119303" y="326571"/>
                  </a:cubicBezTo>
                  <a:cubicBezTo>
                    <a:pt x="136836" y="341599"/>
                    <a:pt x="151960" y="359228"/>
                    <a:pt x="168289" y="375557"/>
                  </a:cubicBezTo>
                  <a:lnTo>
                    <a:pt x="200946" y="408214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979712" y="4077072"/>
            <a:ext cx="748883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は曲がりがわ、と呼ばれる部首で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「巡」があるが他は浮ばない</a:t>
            </a:r>
            <a:endParaRPr lang="en-US" altLang="ja-JP" sz="3600" dirty="0" smtClean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51520" y="5445224"/>
            <a:ext cx="8640960" cy="1200329"/>
            <a:chOff x="251520" y="5445224"/>
            <a:chExt cx="8640960" cy="1200329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51520" y="5445224"/>
              <a:ext cx="8640960" cy="1200329"/>
            </a:xfrm>
            <a:prstGeom prst="rect">
              <a:avLst/>
            </a:prstGeom>
            <a:solidFill>
              <a:srgbClr val="FFE7FF"/>
            </a:solidFill>
            <a:ln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/>
                <a:t>また　　は、自分にとっては「</a:t>
              </a:r>
              <a:r>
                <a:rPr lang="ja-JP" altLang="en-US" sz="3600" b="1" dirty="0" smtClean="0">
                  <a:solidFill>
                    <a:srgbClr val="C00000"/>
                  </a:solidFill>
                </a:rPr>
                <a:t>臼</a:t>
              </a:r>
              <a:r>
                <a:rPr lang="ja-JP" altLang="en-US" sz="3600" dirty="0" smtClean="0"/>
                <a:t>」などとともに　　</a:t>
              </a:r>
              <a:endParaRPr lang="en-US" altLang="ja-JP" sz="3600" dirty="0" smtClean="0"/>
            </a:p>
            <a:p>
              <a:r>
                <a:rPr lang="ja-JP" altLang="en-US" sz="3600" dirty="0" smtClean="0"/>
                <a:t>　　　　　日本語の漢字っぽくない印象がある</a:t>
              </a:r>
              <a:endParaRPr lang="en-US" altLang="ja-JP" sz="3600" dirty="0" smtClean="0"/>
            </a:p>
          </p:txBody>
        </p:sp>
        <p:grpSp>
          <p:nvGrpSpPr>
            <p:cNvPr id="4" name="グループ化 17"/>
            <p:cNvGrpSpPr/>
            <p:nvPr/>
          </p:nvGrpSpPr>
          <p:grpSpPr>
            <a:xfrm>
              <a:off x="1259632" y="5589240"/>
              <a:ext cx="432048" cy="408214"/>
              <a:chOff x="7092280" y="4869160"/>
              <a:chExt cx="632994" cy="408214"/>
            </a:xfrm>
          </p:grpSpPr>
          <p:sp>
            <p:nvSpPr>
              <p:cNvPr id="19" name="フリーフォーム 18"/>
              <p:cNvSpPr/>
              <p:nvPr/>
            </p:nvSpPr>
            <p:spPr>
              <a:xfrm>
                <a:off x="7092280" y="4869160"/>
                <a:ext cx="200946" cy="408214"/>
              </a:xfrm>
              <a:custGeom>
                <a:avLst/>
                <a:gdLst>
                  <a:gd name="connsiteX0" fmla="*/ 200946 w 200946"/>
                  <a:gd name="connsiteY0" fmla="*/ 0 h 408214"/>
                  <a:gd name="connsiteX1" fmla="*/ 151960 w 200946"/>
                  <a:gd name="connsiteY1" fmla="*/ 97971 h 408214"/>
                  <a:gd name="connsiteX2" fmla="*/ 102975 w 200946"/>
                  <a:gd name="connsiteY2" fmla="*/ 146957 h 408214"/>
                  <a:gd name="connsiteX3" fmla="*/ 37660 w 200946"/>
                  <a:gd name="connsiteY3" fmla="*/ 228600 h 408214"/>
                  <a:gd name="connsiteX4" fmla="*/ 53989 w 200946"/>
                  <a:gd name="connsiteY4" fmla="*/ 277585 h 408214"/>
                  <a:gd name="connsiteX5" fmla="*/ 119303 w 200946"/>
                  <a:gd name="connsiteY5" fmla="*/ 326571 h 408214"/>
                  <a:gd name="connsiteX6" fmla="*/ 168289 w 200946"/>
                  <a:gd name="connsiteY6" fmla="*/ 375557 h 408214"/>
                  <a:gd name="connsiteX7" fmla="*/ 200946 w 200946"/>
                  <a:gd name="connsiteY7" fmla="*/ 408214 h 4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946" h="408214">
                    <a:moveTo>
                      <a:pt x="200946" y="0"/>
                    </a:moveTo>
                    <a:cubicBezTo>
                      <a:pt x="184581" y="49097"/>
                      <a:pt x="187132" y="55764"/>
                      <a:pt x="151960" y="97971"/>
                    </a:cubicBezTo>
                    <a:cubicBezTo>
                      <a:pt x="137177" y="115711"/>
                      <a:pt x="117758" y="129217"/>
                      <a:pt x="102975" y="146957"/>
                    </a:cubicBezTo>
                    <a:cubicBezTo>
                      <a:pt x="0" y="270529"/>
                      <a:pt x="132658" y="133605"/>
                      <a:pt x="37660" y="228600"/>
                    </a:cubicBezTo>
                    <a:cubicBezTo>
                      <a:pt x="43103" y="244928"/>
                      <a:pt x="42970" y="264363"/>
                      <a:pt x="53989" y="277585"/>
                    </a:cubicBezTo>
                    <a:cubicBezTo>
                      <a:pt x="71411" y="298492"/>
                      <a:pt x="98640" y="308860"/>
                      <a:pt x="119303" y="326571"/>
                    </a:cubicBezTo>
                    <a:cubicBezTo>
                      <a:pt x="136836" y="341599"/>
                      <a:pt x="151960" y="359228"/>
                      <a:pt x="168289" y="375557"/>
                    </a:cubicBezTo>
                    <a:lnTo>
                      <a:pt x="200946" y="408214"/>
                    </a:lnTo>
                  </a:path>
                </a:pathLst>
              </a:cu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7308304" y="4869160"/>
                <a:ext cx="200946" cy="408214"/>
              </a:xfrm>
              <a:custGeom>
                <a:avLst/>
                <a:gdLst>
                  <a:gd name="connsiteX0" fmla="*/ 200946 w 200946"/>
                  <a:gd name="connsiteY0" fmla="*/ 0 h 408214"/>
                  <a:gd name="connsiteX1" fmla="*/ 151960 w 200946"/>
                  <a:gd name="connsiteY1" fmla="*/ 97971 h 408214"/>
                  <a:gd name="connsiteX2" fmla="*/ 102975 w 200946"/>
                  <a:gd name="connsiteY2" fmla="*/ 146957 h 408214"/>
                  <a:gd name="connsiteX3" fmla="*/ 37660 w 200946"/>
                  <a:gd name="connsiteY3" fmla="*/ 228600 h 408214"/>
                  <a:gd name="connsiteX4" fmla="*/ 53989 w 200946"/>
                  <a:gd name="connsiteY4" fmla="*/ 277585 h 408214"/>
                  <a:gd name="connsiteX5" fmla="*/ 119303 w 200946"/>
                  <a:gd name="connsiteY5" fmla="*/ 326571 h 408214"/>
                  <a:gd name="connsiteX6" fmla="*/ 168289 w 200946"/>
                  <a:gd name="connsiteY6" fmla="*/ 375557 h 408214"/>
                  <a:gd name="connsiteX7" fmla="*/ 200946 w 200946"/>
                  <a:gd name="connsiteY7" fmla="*/ 408214 h 4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946" h="408214">
                    <a:moveTo>
                      <a:pt x="200946" y="0"/>
                    </a:moveTo>
                    <a:cubicBezTo>
                      <a:pt x="184581" y="49097"/>
                      <a:pt x="187132" y="55764"/>
                      <a:pt x="151960" y="97971"/>
                    </a:cubicBezTo>
                    <a:cubicBezTo>
                      <a:pt x="137177" y="115711"/>
                      <a:pt x="117758" y="129217"/>
                      <a:pt x="102975" y="146957"/>
                    </a:cubicBezTo>
                    <a:cubicBezTo>
                      <a:pt x="0" y="270529"/>
                      <a:pt x="132658" y="133605"/>
                      <a:pt x="37660" y="228600"/>
                    </a:cubicBezTo>
                    <a:cubicBezTo>
                      <a:pt x="43103" y="244928"/>
                      <a:pt x="42970" y="264363"/>
                      <a:pt x="53989" y="277585"/>
                    </a:cubicBezTo>
                    <a:cubicBezTo>
                      <a:pt x="71411" y="298492"/>
                      <a:pt x="98640" y="308860"/>
                      <a:pt x="119303" y="326571"/>
                    </a:cubicBezTo>
                    <a:cubicBezTo>
                      <a:pt x="136836" y="341599"/>
                      <a:pt x="151960" y="359228"/>
                      <a:pt x="168289" y="375557"/>
                    </a:cubicBezTo>
                    <a:lnTo>
                      <a:pt x="200946" y="408214"/>
                    </a:lnTo>
                  </a:path>
                </a:pathLst>
              </a:cu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7524328" y="4869160"/>
                <a:ext cx="200946" cy="408214"/>
              </a:xfrm>
              <a:custGeom>
                <a:avLst/>
                <a:gdLst>
                  <a:gd name="connsiteX0" fmla="*/ 200946 w 200946"/>
                  <a:gd name="connsiteY0" fmla="*/ 0 h 408214"/>
                  <a:gd name="connsiteX1" fmla="*/ 151960 w 200946"/>
                  <a:gd name="connsiteY1" fmla="*/ 97971 h 408214"/>
                  <a:gd name="connsiteX2" fmla="*/ 102975 w 200946"/>
                  <a:gd name="connsiteY2" fmla="*/ 146957 h 408214"/>
                  <a:gd name="connsiteX3" fmla="*/ 37660 w 200946"/>
                  <a:gd name="connsiteY3" fmla="*/ 228600 h 408214"/>
                  <a:gd name="connsiteX4" fmla="*/ 53989 w 200946"/>
                  <a:gd name="connsiteY4" fmla="*/ 277585 h 408214"/>
                  <a:gd name="connsiteX5" fmla="*/ 119303 w 200946"/>
                  <a:gd name="connsiteY5" fmla="*/ 326571 h 408214"/>
                  <a:gd name="connsiteX6" fmla="*/ 168289 w 200946"/>
                  <a:gd name="connsiteY6" fmla="*/ 375557 h 408214"/>
                  <a:gd name="connsiteX7" fmla="*/ 200946 w 200946"/>
                  <a:gd name="connsiteY7" fmla="*/ 408214 h 4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946" h="408214">
                    <a:moveTo>
                      <a:pt x="200946" y="0"/>
                    </a:moveTo>
                    <a:cubicBezTo>
                      <a:pt x="184581" y="49097"/>
                      <a:pt x="187132" y="55764"/>
                      <a:pt x="151960" y="97971"/>
                    </a:cubicBezTo>
                    <a:cubicBezTo>
                      <a:pt x="137177" y="115711"/>
                      <a:pt x="117758" y="129217"/>
                      <a:pt x="102975" y="146957"/>
                    </a:cubicBezTo>
                    <a:cubicBezTo>
                      <a:pt x="0" y="270529"/>
                      <a:pt x="132658" y="133605"/>
                      <a:pt x="37660" y="228600"/>
                    </a:cubicBezTo>
                    <a:cubicBezTo>
                      <a:pt x="43103" y="244928"/>
                      <a:pt x="42970" y="264363"/>
                      <a:pt x="53989" y="277585"/>
                    </a:cubicBezTo>
                    <a:cubicBezTo>
                      <a:pt x="71411" y="298492"/>
                      <a:pt x="98640" y="308860"/>
                      <a:pt x="119303" y="326571"/>
                    </a:cubicBezTo>
                    <a:cubicBezTo>
                      <a:pt x="136836" y="341599"/>
                      <a:pt x="151960" y="359228"/>
                      <a:pt x="168289" y="375557"/>
                    </a:cubicBezTo>
                    <a:lnTo>
                      <a:pt x="200946" y="408214"/>
                    </a:lnTo>
                  </a:path>
                </a:pathLst>
              </a:cu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24" name="直線コネクタ 23"/>
          <p:cNvCxnSpPr/>
          <p:nvPr/>
        </p:nvCxnSpPr>
        <p:spPr>
          <a:xfrm>
            <a:off x="431032" y="3933056"/>
            <a:ext cx="8712968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23728" y="332656"/>
            <a:ext cx="5040560" cy="923330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昨今の漢字事情</a:t>
            </a:r>
            <a:endParaRPr kumimoji="1" lang="ja-JP" altLang="en-US" sz="5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556792"/>
            <a:ext cx="8352928" cy="144655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漢字を取り巻く環境が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最近、急速に変わりつつある</a:t>
            </a:r>
            <a:endParaRPr kumimoji="1" lang="ja-JP" altLang="en-US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3212976"/>
            <a:ext cx="5976664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そして当然、その変化は・・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077072"/>
            <a:ext cx="8352928" cy="212365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子どもの漢字学習や</a:t>
            </a:r>
            <a:endParaRPr lang="en-US" altLang="ja-JP" sz="4400" dirty="0" smtClean="0"/>
          </a:p>
          <a:p>
            <a:r>
              <a:rPr kumimoji="1" lang="ja-JP" altLang="en-US" sz="4400" dirty="0" smtClean="0"/>
              <a:t>　　　大人の漢字能力</a:t>
            </a:r>
            <a:r>
              <a:rPr lang="ja-JP" altLang="en-US" sz="4400" dirty="0" smtClean="0"/>
              <a:t>に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大きな影響を与えつつある</a:t>
            </a:r>
            <a:endParaRPr kumimoji="1"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483768" y="188640"/>
            <a:ext cx="374441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C00000"/>
                </a:solidFill>
              </a:rPr>
              <a:t>４</a:t>
            </a:r>
            <a:r>
              <a:rPr lang="ja-JP" altLang="en-US" sz="4400" dirty="0" smtClean="0"/>
              <a:t>　意味の問題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052736"/>
            <a:ext cx="8136904" cy="1446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　「挨拶」という漢字は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意味の手がかりがない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2780928"/>
            <a:ext cx="64087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「柊」は、「木」から樹木だろう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573016"/>
            <a:ext cx="86409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「偲」は、「思」があるから心情と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　　関係があるのでは？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941168"/>
            <a:ext cx="874846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のように、漢字の一部分から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その意味を推測できる場合があるが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780928"/>
            <a:ext cx="2367880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たとえば、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260648"/>
            <a:ext cx="828092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しかし、「</a:t>
            </a:r>
            <a:r>
              <a:rPr lang="ja-JP" altLang="en-US" sz="4400" dirty="0" smtClean="0"/>
              <a:t>挨拶</a:t>
            </a:r>
            <a:r>
              <a:rPr lang="ja-JP" altLang="en-US" sz="3600" dirty="0" smtClean="0"/>
              <a:t>」は・・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3848" y="1124744"/>
            <a:ext cx="936104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挨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60032" y="1124744"/>
            <a:ext cx="936104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拶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1268760"/>
            <a:ext cx="64807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も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204864"/>
            <a:ext cx="8424936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漢字の中に意味を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推測させる部分がまったくない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3501008"/>
            <a:ext cx="763284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じつは、</a:t>
            </a:r>
            <a:r>
              <a:rPr lang="ja-JP" altLang="en-US" sz="4000" u="sng" dirty="0" smtClean="0"/>
              <a:t>挨</a:t>
            </a:r>
            <a:r>
              <a:rPr lang="ja-JP" altLang="en-US" sz="4000" dirty="0" smtClean="0"/>
              <a:t>も</a:t>
            </a:r>
            <a:r>
              <a:rPr lang="ja-JP" altLang="en-US" sz="4000" u="sng" dirty="0" smtClean="0"/>
              <a:t>拶</a:t>
            </a:r>
            <a:r>
              <a:rPr lang="ja-JP" altLang="en-US" sz="4000" dirty="0" smtClean="0"/>
              <a:t>も、</a:t>
            </a:r>
            <a:r>
              <a:rPr lang="ja-JP" altLang="en-US" sz="4000" dirty="0" smtClean="0">
                <a:solidFill>
                  <a:srgbClr val="C00000"/>
                </a:solidFill>
              </a:rPr>
              <a:t>訓読みはない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1268760"/>
            <a:ext cx="64807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も</a:t>
            </a:r>
            <a:endParaRPr kumimoji="1" lang="ja-JP" altLang="en-US" sz="4000" dirty="0"/>
          </a:p>
        </p:txBody>
      </p:sp>
      <p:sp>
        <p:nvSpPr>
          <p:cNvPr id="10" name="下矢印 9"/>
          <p:cNvSpPr/>
          <p:nvPr/>
        </p:nvSpPr>
        <p:spPr>
          <a:xfrm>
            <a:off x="1763688" y="4221088"/>
            <a:ext cx="2952328" cy="792088"/>
          </a:xfrm>
          <a:prstGeom prst="downArrow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5013176"/>
            <a:ext cx="49495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和語ではなく、</a:t>
            </a:r>
            <a:endParaRPr lang="en-US" altLang="ja-JP" sz="3600" dirty="0" smtClean="0"/>
          </a:p>
          <a:p>
            <a:r>
              <a:rPr lang="ja-JP" altLang="en-US" sz="3600" dirty="0" smtClean="0"/>
              <a:t>音だけで</a:t>
            </a:r>
            <a:r>
              <a:rPr kumimoji="1" lang="ja-JP" altLang="en-US" sz="3600" dirty="0" smtClean="0"/>
              <a:t>用いられる漢字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9896" y="5729064"/>
            <a:ext cx="3707904" cy="58477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イメージが湧かない</a:t>
            </a:r>
            <a:endParaRPr kumimoji="1" lang="ja-JP" altLang="en-US" sz="32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508104" y="4365104"/>
            <a:ext cx="3544456" cy="954107"/>
            <a:chOff x="5508104" y="4365104"/>
            <a:chExt cx="3544456" cy="954107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508104" y="4365104"/>
              <a:ext cx="3544456" cy="95410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　　　　音読み</a:t>
              </a:r>
              <a:r>
                <a:rPr lang="en-US" altLang="ja-JP" sz="2800" dirty="0" smtClean="0"/>
                <a:t>【</a:t>
              </a:r>
              <a:r>
                <a:rPr lang="ja-JP" altLang="en-US" sz="2800" dirty="0" smtClean="0"/>
                <a:t>ケン</a:t>
              </a:r>
              <a:r>
                <a:rPr lang="en-US" altLang="ja-JP" sz="2800" dirty="0" smtClean="0"/>
                <a:t>】</a:t>
              </a:r>
            </a:p>
            <a:p>
              <a:r>
                <a:rPr lang="ja-JP" altLang="en-US" sz="2800" dirty="0" smtClean="0"/>
                <a:t>　　　　訓読み</a:t>
              </a:r>
              <a:r>
                <a:rPr lang="en-US" altLang="ja-JP" sz="2800" dirty="0" smtClean="0"/>
                <a:t>【</a:t>
              </a:r>
              <a:r>
                <a:rPr lang="ja-JP" altLang="en-US" sz="2800" dirty="0" smtClean="0"/>
                <a:t>たてる</a:t>
              </a:r>
              <a:r>
                <a:rPr lang="en-US" altLang="ja-JP" sz="2800" dirty="0" smtClean="0"/>
                <a:t>】</a:t>
              </a:r>
              <a:endParaRPr kumimoji="1" lang="ja-JP" altLang="en-US" sz="28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636880" y="4463400"/>
              <a:ext cx="79208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 smtClean="0"/>
                <a:t>建</a:t>
              </a:r>
              <a:endParaRPr kumimoji="1" lang="ja-JP" altLang="en-US" sz="4400" dirty="0"/>
            </a:p>
          </p:txBody>
        </p:sp>
      </p:grpSp>
      <p:cxnSp>
        <p:nvCxnSpPr>
          <p:cNvPr id="17" name="直線矢印コネクタ 16"/>
          <p:cNvCxnSpPr/>
          <p:nvPr/>
        </p:nvCxnSpPr>
        <p:spPr>
          <a:xfrm>
            <a:off x="7164288" y="5301208"/>
            <a:ext cx="0" cy="43204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/>
      <p:bldP spid="11" grpId="0"/>
      <p:bldP spid="10" grpId="0" animBg="1"/>
      <p:bldP spid="12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じつは「挨拶」は、中国の禅で使われる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</a:t>
            </a:r>
            <a:r>
              <a:rPr kumimoji="1" lang="ja-JP" altLang="en-US" sz="3600" dirty="0" smtClean="0"/>
              <a:t>「</a:t>
            </a:r>
            <a:r>
              <a:rPr lang="ja-JP" altLang="en-US" sz="3600" dirty="0" smtClean="0">
                <a:solidFill>
                  <a:srgbClr val="C00000"/>
                </a:solidFill>
              </a:rPr>
              <a:t>一挨一拶</a:t>
            </a:r>
            <a:r>
              <a:rPr lang="ja-JP" altLang="en-US" sz="3600" dirty="0" smtClean="0"/>
              <a:t>」に由来する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2204864"/>
            <a:ext cx="8712968" cy="175432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「挨」も「拶」も、「押す」という意味で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　「挨拶」は、大勢の人が前に出ようと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　　</a:t>
            </a:r>
            <a:r>
              <a:rPr kumimoji="1" lang="ja-JP" altLang="en-US" sz="3600" dirty="0" smtClean="0"/>
              <a:t>押し合うことを言う、とのこと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4365104"/>
            <a:ext cx="7200800" cy="646331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そこから礼儀としてのことばになった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5229200"/>
            <a:ext cx="86409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禅の知識も経験もない自分には、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何のイメージも持てないのも当然だった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3326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そして「挨拶」に戻ると・・</a:t>
            </a:r>
            <a:endParaRPr kumimoji="1" lang="ja-JP" altLang="en-US" sz="3600" dirty="0"/>
          </a:p>
        </p:txBody>
      </p:sp>
      <p:sp>
        <p:nvSpPr>
          <p:cNvPr id="9" name="下矢印 8"/>
          <p:cNvSpPr/>
          <p:nvPr/>
        </p:nvSpPr>
        <p:spPr>
          <a:xfrm>
            <a:off x="4283968" y="3933056"/>
            <a:ext cx="648072" cy="43204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3861048"/>
            <a:ext cx="31683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だから扌がついている</a:t>
            </a:r>
            <a:endParaRPr kumimoji="1" lang="ja-JP" altLang="en-US" sz="2400" b="1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1763688" y="3429000"/>
            <a:ext cx="1080121" cy="576064"/>
            <a:chOff x="467544" y="3429000"/>
            <a:chExt cx="1080121" cy="57606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467544" y="3429000"/>
              <a:ext cx="576065" cy="576064"/>
              <a:chOff x="1115616" y="3933056"/>
              <a:chExt cx="576065" cy="576064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1115616" y="3933056"/>
                <a:ext cx="576065" cy="576064"/>
                <a:chOff x="395536" y="4077072"/>
                <a:chExt cx="576065" cy="576064"/>
              </a:xfrm>
            </p:grpSpPr>
            <p:grpSp>
              <p:nvGrpSpPr>
                <p:cNvPr id="19" name="グループ化 18"/>
                <p:cNvGrpSpPr/>
                <p:nvPr/>
              </p:nvGrpSpPr>
              <p:grpSpPr>
                <a:xfrm>
                  <a:off x="683568" y="4293096"/>
                  <a:ext cx="288033" cy="72008"/>
                  <a:chOff x="1115616" y="4077072"/>
                  <a:chExt cx="504057" cy="72008"/>
                </a:xfrm>
              </p:grpSpPr>
              <p:cxnSp>
                <p:nvCxnSpPr>
                  <p:cNvPr id="14" name="直線コネクタ 13"/>
                  <p:cNvCxnSpPr/>
                  <p:nvPr/>
                </p:nvCxnSpPr>
                <p:spPr>
                  <a:xfrm flipH="1">
                    <a:off x="1115616" y="4149080"/>
                    <a:ext cx="43204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/>
                  <p:cNvCxnSpPr/>
                  <p:nvPr/>
                </p:nvCxnSpPr>
                <p:spPr>
                  <a:xfrm flipH="1">
                    <a:off x="1547667" y="4077072"/>
                    <a:ext cx="72006" cy="720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グループ化 29"/>
                <p:cNvGrpSpPr/>
                <p:nvPr/>
              </p:nvGrpSpPr>
              <p:grpSpPr>
                <a:xfrm>
                  <a:off x="395536" y="4077072"/>
                  <a:ext cx="432048" cy="576064"/>
                  <a:chOff x="467544" y="3356992"/>
                  <a:chExt cx="432048" cy="576064"/>
                </a:xfrm>
              </p:grpSpPr>
              <p:cxnSp>
                <p:nvCxnSpPr>
                  <p:cNvPr id="13" name="直線コネクタ 12"/>
                  <p:cNvCxnSpPr/>
                  <p:nvPr/>
                </p:nvCxnSpPr>
                <p:spPr>
                  <a:xfrm flipH="1">
                    <a:off x="683568" y="3501008"/>
                    <a:ext cx="108012" cy="2880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円/楕円 10"/>
                  <p:cNvSpPr/>
                  <p:nvPr/>
                </p:nvSpPr>
                <p:spPr>
                  <a:xfrm>
                    <a:off x="683568" y="3356992"/>
                    <a:ext cx="216024" cy="21602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" name="グループ化 20"/>
                  <p:cNvGrpSpPr/>
                  <p:nvPr/>
                </p:nvGrpSpPr>
                <p:grpSpPr>
                  <a:xfrm rot="10800000" flipH="1">
                    <a:off x="683568" y="3789040"/>
                    <a:ext cx="216024" cy="144016"/>
                    <a:chOff x="1115616" y="4077072"/>
                    <a:chExt cx="504057" cy="72008"/>
                  </a:xfrm>
                </p:grpSpPr>
                <p:cxnSp>
                  <p:nvCxnSpPr>
                    <p:cNvPr id="22" name="直線コネクタ 21"/>
                    <p:cNvCxnSpPr/>
                    <p:nvPr/>
                  </p:nvCxnSpPr>
                  <p:spPr>
                    <a:xfrm flipH="1">
                      <a:off x="1115616" y="4149080"/>
                      <a:ext cx="432048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 flipH="1">
                      <a:off x="1547667" y="4077072"/>
                      <a:ext cx="72006" cy="7200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直線コネクタ 25"/>
                  <p:cNvCxnSpPr/>
                  <p:nvPr/>
                </p:nvCxnSpPr>
                <p:spPr>
                  <a:xfrm flipV="1">
                    <a:off x="467544" y="3789040"/>
                    <a:ext cx="199467" cy="1440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2" name="円/楕円 31"/>
              <p:cNvSpPr/>
              <p:nvPr/>
            </p:nvSpPr>
            <p:spPr>
              <a:xfrm>
                <a:off x="1475656" y="4005064"/>
                <a:ext cx="45719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755576" y="3429000"/>
              <a:ext cx="576064" cy="576064"/>
              <a:chOff x="1115616" y="3933056"/>
              <a:chExt cx="576065" cy="576064"/>
            </a:xfrm>
          </p:grpSpPr>
          <p:grpSp>
            <p:nvGrpSpPr>
              <p:cNvPr id="36" name="グループ化 30"/>
              <p:cNvGrpSpPr/>
              <p:nvPr/>
            </p:nvGrpSpPr>
            <p:grpSpPr>
              <a:xfrm>
                <a:off x="1115616" y="3933056"/>
                <a:ext cx="576065" cy="576064"/>
                <a:chOff x="395536" y="4077072"/>
                <a:chExt cx="576065" cy="576064"/>
              </a:xfrm>
            </p:grpSpPr>
            <p:grpSp>
              <p:nvGrpSpPr>
                <p:cNvPr id="38" name="グループ化 18"/>
                <p:cNvGrpSpPr/>
                <p:nvPr/>
              </p:nvGrpSpPr>
              <p:grpSpPr>
                <a:xfrm>
                  <a:off x="683568" y="4293096"/>
                  <a:ext cx="288033" cy="72008"/>
                  <a:chOff x="1115616" y="4077072"/>
                  <a:chExt cx="504057" cy="72008"/>
                </a:xfrm>
              </p:grpSpPr>
              <p:cxnSp>
                <p:nvCxnSpPr>
                  <p:cNvPr id="46" name="直線コネクタ 45"/>
                  <p:cNvCxnSpPr/>
                  <p:nvPr/>
                </p:nvCxnSpPr>
                <p:spPr>
                  <a:xfrm flipH="1">
                    <a:off x="1115616" y="4149080"/>
                    <a:ext cx="43204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/>
                  <p:cNvCxnSpPr/>
                  <p:nvPr/>
                </p:nvCxnSpPr>
                <p:spPr>
                  <a:xfrm flipH="1">
                    <a:off x="1547667" y="4077072"/>
                    <a:ext cx="72006" cy="720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グループ化 29"/>
                <p:cNvGrpSpPr/>
                <p:nvPr/>
              </p:nvGrpSpPr>
              <p:grpSpPr>
                <a:xfrm>
                  <a:off x="395536" y="4077072"/>
                  <a:ext cx="432048" cy="576064"/>
                  <a:chOff x="467544" y="3356992"/>
                  <a:chExt cx="432048" cy="576064"/>
                </a:xfrm>
              </p:grpSpPr>
              <p:cxnSp>
                <p:nvCxnSpPr>
                  <p:cNvPr id="40" name="直線コネクタ 39"/>
                  <p:cNvCxnSpPr/>
                  <p:nvPr/>
                </p:nvCxnSpPr>
                <p:spPr>
                  <a:xfrm flipH="1">
                    <a:off x="683568" y="3501008"/>
                    <a:ext cx="108012" cy="2880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円/楕円 40"/>
                  <p:cNvSpPr/>
                  <p:nvPr/>
                </p:nvSpPr>
                <p:spPr>
                  <a:xfrm>
                    <a:off x="683568" y="3356992"/>
                    <a:ext cx="216024" cy="21602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2" name="グループ化 20"/>
                  <p:cNvGrpSpPr/>
                  <p:nvPr/>
                </p:nvGrpSpPr>
                <p:grpSpPr>
                  <a:xfrm rot="10800000" flipH="1">
                    <a:off x="683568" y="3789040"/>
                    <a:ext cx="216024" cy="144016"/>
                    <a:chOff x="1115616" y="4077072"/>
                    <a:chExt cx="504057" cy="72008"/>
                  </a:xfrm>
                </p:grpSpPr>
                <p:cxnSp>
                  <p:nvCxnSpPr>
                    <p:cNvPr id="44" name="直線コネクタ 43"/>
                    <p:cNvCxnSpPr/>
                    <p:nvPr/>
                  </p:nvCxnSpPr>
                  <p:spPr>
                    <a:xfrm flipH="1">
                      <a:off x="1115616" y="4149080"/>
                      <a:ext cx="432048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線コネクタ 44"/>
                    <p:cNvCxnSpPr/>
                    <p:nvPr/>
                  </p:nvCxnSpPr>
                  <p:spPr>
                    <a:xfrm flipH="1">
                      <a:off x="1547667" y="4077072"/>
                      <a:ext cx="72006" cy="7200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" name="直線コネクタ 42"/>
                  <p:cNvCxnSpPr/>
                  <p:nvPr/>
                </p:nvCxnSpPr>
                <p:spPr>
                  <a:xfrm flipV="1">
                    <a:off x="467544" y="3789040"/>
                    <a:ext cx="199467" cy="1440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7" name="円/楕円 36"/>
              <p:cNvSpPr/>
              <p:nvPr/>
            </p:nvSpPr>
            <p:spPr>
              <a:xfrm>
                <a:off x="1475656" y="4005064"/>
                <a:ext cx="45719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971600" y="3429000"/>
              <a:ext cx="576065" cy="576064"/>
              <a:chOff x="1115616" y="3933056"/>
              <a:chExt cx="576065" cy="576064"/>
            </a:xfrm>
          </p:grpSpPr>
          <p:grpSp>
            <p:nvGrpSpPr>
              <p:cNvPr id="49" name="グループ化 30"/>
              <p:cNvGrpSpPr/>
              <p:nvPr/>
            </p:nvGrpSpPr>
            <p:grpSpPr>
              <a:xfrm>
                <a:off x="1115616" y="3933056"/>
                <a:ext cx="576065" cy="576064"/>
                <a:chOff x="395536" y="4077072"/>
                <a:chExt cx="576065" cy="576064"/>
              </a:xfrm>
            </p:grpSpPr>
            <p:grpSp>
              <p:nvGrpSpPr>
                <p:cNvPr id="51" name="グループ化 18"/>
                <p:cNvGrpSpPr/>
                <p:nvPr/>
              </p:nvGrpSpPr>
              <p:grpSpPr>
                <a:xfrm>
                  <a:off x="683568" y="4293096"/>
                  <a:ext cx="288033" cy="72008"/>
                  <a:chOff x="1115616" y="4077072"/>
                  <a:chExt cx="504057" cy="72008"/>
                </a:xfrm>
              </p:grpSpPr>
              <p:cxnSp>
                <p:nvCxnSpPr>
                  <p:cNvPr id="59" name="直線コネクタ 58"/>
                  <p:cNvCxnSpPr/>
                  <p:nvPr/>
                </p:nvCxnSpPr>
                <p:spPr>
                  <a:xfrm flipH="1">
                    <a:off x="1115616" y="4149080"/>
                    <a:ext cx="43204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 flipH="1">
                    <a:off x="1547667" y="4077072"/>
                    <a:ext cx="72006" cy="720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グループ化 29"/>
                <p:cNvGrpSpPr/>
                <p:nvPr/>
              </p:nvGrpSpPr>
              <p:grpSpPr>
                <a:xfrm>
                  <a:off x="395536" y="4077072"/>
                  <a:ext cx="432048" cy="576064"/>
                  <a:chOff x="467544" y="3356992"/>
                  <a:chExt cx="432048" cy="576064"/>
                </a:xfrm>
              </p:grpSpPr>
              <p:cxnSp>
                <p:nvCxnSpPr>
                  <p:cNvPr id="53" name="直線コネクタ 52"/>
                  <p:cNvCxnSpPr/>
                  <p:nvPr/>
                </p:nvCxnSpPr>
                <p:spPr>
                  <a:xfrm flipH="1">
                    <a:off x="683568" y="3501008"/>
                    <a:ext cx="108012" cy="2880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円/楕円 53"/>
                  <p:cNvSpPr/>
                  <p:nvPr/>
                </p:nvSpPr>
                <p:spPr>
                  <a:xfrm>
                    <a:off x="683568" y="3356992"/>
                    <a:ext cx="216024" cy="21602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5" name="グループ化 20"/>
                  <p:cNvGrpSpPr/>
                  <p:nvPr/>
                </p:nvGrpSpPr>
                <p:grpSpPr>
                  <a:xfrm rot="10800000" flipH="1">
                    <a:off x="683568" y="3789040"/>
                    <a:ext cx="216024" cy="144016"/>
                    <a:chOff x="1115616" y="4077072"/>
                    <a:chExt cx="504057" cy="72008"/>
                  </a:xfrm>
                </p:grpSpPr>
                <p:cxnSp>
                  <p:nvCxnSpPr>
                    <p:cNvPr id="57" name="直線コネクタ 56"/>
                    <p:cNvCxnSpPr/>
                    <p:nvPr/>
                  </p:nvCxnSpPr>
                  <p:spPr>
                    <a:xfrm flipH="1">
                      <a:off x="1115616" y="4149080"/>
                      <a:ext cx="432048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57"/>
                    <p:cNvCxnSpPr/>
                    <p:nvPr/>
                  </p:nvCxnSpPr>
                  <p:spPr>
                    <a:xfrm flipH="1">
                      <a:off x="1547667" y="4077072"/>
                      <a:ext cx="72006" cy="7200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6" name="直線コネクタ 55"/>
                  <p:cNvCxnSpPr/>
                  <p:nvPr/>
                </p:nvCxnSpPr>
                <p:spPr>
                  <a:xfrm flipV="1">
                    <a:off x="467544" y="3789040"/>
                    <a:ext cx="199467" cy="1440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0" name="円/楕円 49"/>
              <p:cNvSpPr/>
              <p:nvPr/>
            </p:nvSpPr>
            <p:spPr>
              <a:xfrm>
                <a:off x="1475656" y="4005064"/>
                <a:ext cx="45719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そして・・</a:t>
            </a:r>
            <a:endParaRPr kumimoji="1" lang="ja-JP" altLang="en-US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1619672" y="83671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自分にとっての「挨拶」問題は</a:t>
            </a:r>
            <a:endParaRPr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899592" y="1556792"/>
            <a:ext cx="7272808" cy="646331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対象となる漢字のレベルを変えれば</a:t>
            </a:r>
            <a:endParaRPr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2348880"/>
            <a:ext cx="8208912" cy="1323439"/>
          </a:xfrm>
          <a:prstGeom prst="rect">
            <a:avLst/>
          </a:prstGeom>
          <a:solidFill>
            <a:srgbClr val="FFE7FF"/>
          </a:solid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漢字が苦手な子どもの</a:t>
            </a:r>
            <a:endParaRPr lang="en-US" altLang="ja-JP" sz="4000" dirty="0" smtClean="0"/>
          </a:p>
          <a:p>
            <a:r>
              <a:rPr lang="ja-JP" altLang="en-US" sz="3200" dirty="0" smtClean="0"/>
              <a:t>　　　　</a:t>
            </a:r>
            <a:r>
              <a:rPr lang="ja-JP" altLang="en-US" sz="4000" dirty="0" smtClean="0"/>
              <a:t>漢字習得や学習にも当てはまる</a:t>
            </a:r>
            <a:endParaRPr lang="ja-JP" altLang="en-US" sz="4000" dirty="0"/>
          </a:p>
        </p:txBody>
      </p:sp>
      <p:sp>
        <p:nvSpPr>
          <p:cNvPr id="8" name="正方形/長方形 7"/>
          <p:cNvSpPr/>
          <p:nvPr/>
        </p:nvSpPr>
        <p:spPr>
          <a:xfrm>
            <a:off x="683568" y="4365104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なぜ自分が「挨拶」がダメかを考えること　　</a:t>
            </a:r>
            <a:r>
              <a:rPr lang="ja-JP" altLang="en-US" sz="4000" dirty="0" smtClean="0"/>
              <a:t>　</a:t>
            </a:r>
            <a:r>
              <a:rPr lang="ja-JP" altLang="en-US" sz="4400" dirty="0" smtClean="0"/>
              <a:t>　　　　　　　　　　</a:t>
            </a:r>
            <a:endParaRPr lang="ja-JP" altLang="en-US" sz="4400" dirty="0"/>
          </a:p>
        </p:txBody>
      </p:sp>
      <p:sp>
        <p:nvSpPr>
          <p:cNvPr id="9" name="下矢印 8"/>
          <p:cNvSpPr/>
          <p:nvPr/>
        </p:nvSpPr>
        <p:spPr>
          <a:xfrm>
            <a:off x="4211960" y="5085184"/>
            <a:ext cx="792088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3040" y="537321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漢字を身につけるヒント</a:t>
            </a:r>
            <a:r>
              <a:rPr lang="ja-JP" altLang="en-US" sz="4000" dirty="0" smtClean="0"/>
              <a:t>になるのでは？</a:t>
            </a:r>
            <a:r>
              <a:rPr lang="ja-JP" altLang="en-US" sz="4400" dirty="0" smtClean="0"/>
              <a:t>　　　　　　　　　　　　</a:t>
            </a:r>
            <a:endParaRPr lang="ja-JP" altLang="en-US" sz="4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37170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と思われる</a:t>
            </a:r>
            <a:endParaRPr kumimoji="1" lang="ja-JP" altLang="en-US" sz="36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755576" y="5013176"/>
            <a:ext cx="777686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5516" y="245840"/>
            <a:ext cx="277230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ということで、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4077072"/>
            <a:ext cx="67687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ネットワークができていない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5972" y="2132856"/>
            <a:ext cx="808522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「挨拶」は、他の漢字やことばの意味との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2120" y="4725145"/>
            <a:ext cx="34918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ということができる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2852936"/>
            <a:ext cx="712879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繋がり（手がかり）がまったくない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48" y="5517232"/>
            <a:ext cx="6480720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漢字ネットワークがない！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83671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自分にとっての「</a:t>
            </a:r>
            <a:r>
              <a:rPr lang="ja-JP" altLang="en-US" sz="3600" dirty="0"/>
              <a:t>挨拶</a:t>
            </a:r>
            <a:r>
              <a:rPr lang="ja-JP" altLang="en-US" sz="3600" dirty="0" smtClean="0"/>
              <a:t>」の難しさを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もう一度まとめてみると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07904" y="35010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つまり</a:t>
            </a:r>
            <a:endParaRPr kumimoji="1" lang="ja-JP" altLang="en-US" sz="3600" dirty="0"/>
          </a:p>
        </p:txBody>
      </p:sp>
      <p:sp>
        <p:nvSpPr>
          <p:cNvPr id="12" name="右カーブ矢印 11"/>
          <p:cNvSpPr/>
          <p:nvPr/>
        </p:nvSpPr>
        <p:spPr>
          <a:xfrm>
            <a:off x="611560" y="4509120"/>
            <a:ext cx="576064" cy="144016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11" grpId="0" animBg="1"/>
      <p:bldP spid="2" grpId="0"/>
      <p:bldP spid="3" grpId="0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7664" y="332656"/>
            <a:ext cx="5832648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　漢字ネットワーク</a:t>
            </a:r>
            <a:endParaRPr kumimoji="1" lang="ja-JP" altLang="en-US" sz="5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628800"/>
            <a:ext cx="8352928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文字の形、音、意味、使用頻度、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　　　　　　　　自分の体験、印象　ｅｔｃ．</a:t>
            </a:r>
            <a:endParaRPr kumimoji="1" lang="ja-JP" altLang="en-US" sz="4000" dirty="0"/>
          </a:p>
        </p:txBody>
      </p:sp>
      <p:sp>
        <p:nvSpPr>
          <p:cNvPr id="7" name="下矢印 6"/>
          <p:cNvSpPr/>
          <p:nvPr/>
        </p:nvSpPr>
        <p:spPr>
          <a:xfrm>
            <a:off x="4283968" y="2996952"/>
            <a:ext cx="648072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3501008"/>
            <a:ext cx="8352928" cy="132343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これら様々なものが、繋がり合った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　　　　　　　　　　　　　　漢字の網の目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4797152"/>
            <a:ext cx="835292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私たちは、このネットワークを手がかりに、　　　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漢字を覚えたり、思い出したり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しているのではないだろうか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 flipV="1">
            <a:off x="5436096" y="2564904"/>
            <a:ext cx="892424" cy="4902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5652120" y="332656"/>
            <a:ext cx="3240360" cy="3024336"/>
          </a:xfrm>
          <a:prstGeom prst="ellips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3808" y="332656"/>
            <a:ext cx="266429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たとえば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188640"/>
            <a:ext cx="936104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泳</a:t>
            </a:r>
            <a:endParaRPr kumimoji="1" lang="ja-JP" altLang="en-US" sz="4000" dirty="0"/>
          </a:p>
        </p:txBody>
      </p:sp>
      <p:sp>
        <p:nvSpPr>
          <p:cNvPr id="6" name="円/楕円 5"/>
          <p:cNvSpPr/>
          <p:nvPr/>
        </p:nvSpPr>
        <p:spPr>
          <a:xfrm>
            <a:off x="3635896" y="2636912"/>
            <a:ext cx="2160240" cy="1872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泳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724128" y="1196752"/>
            <a:ext cx="1008112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英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00392" y="1196752"/>
            <a:ext cx="792088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栄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804248" y="2348880"/>
            <a:ext cx="1152128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永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8264" y="188640"/>
            <a:ext cx="792088" cy="83099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音</a:t>
            </a:r>
            <a:endParaRPr kumimoji="1" lang="ja-JP" altLang="en-US" sz="3600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2987824" y="2564904"/>
            <a:ext cx="792088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0" y="548680"/>
            <a:ext cx="3240360" cy="3024336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16024" y="1412776"/>
            <a:ext cx="1152128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海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016224" y="1268760"/>
            <a:ext cx="1152128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氷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152128" y="2132856"/>
            <a:ext cx="1152128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詠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96144" y="404664"/>
            <a:ext cx="792088" cy="83099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形</a:t>
            </a:r>
            <a:endParaRPr kumimoji="1" lang="ja-JP" altLang="en-US" sz="36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5580112" y="4077072"/>
            <a:ext cx="792088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5903640" y="3833664"/>
            <a:ext cx="3240360" cy="30243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76256" y="3689648"/>
            <a:ext cx="1512168" cy="83099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意味</a:t>
            </a:r>
            <a:endParaRPr kumimoji="1" lang="ja-JP" altLang="en-US" sz="3600" dirty="0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2915816" y="4077072"/>
            <a:ext cx="936104" cy="634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114300" y="3703035"/>
            <a:ext cx="3953644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77077" y="3668046"/>
            <a:ext cx="1512168" cy="83099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経験</a:t>
            </a:r>
            <a:endParaRPr kumimoji="1" lang="ja-JP" altLang="en-US" sz="3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9552" y="4581128"/>
            <a:ext cx="144016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夏休み</a:t>
            </a:r>
            <a:endParaRPr kumimoji="1"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95736" y="4581128"/>
            <a:ext cx="144016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プール</a:t>
            </a:r>
            <a:endParaRPr kumimoji="1" lang="ja-JP" altLang="en-US" sz="3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9552" y="5229200"/>
            <a:ext cx="12241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ノート</a:t>
            </a:r>
            <a:endParaRPr kumimoji="1" lang="ja-JP" altLang="en-US" sz="3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835696" y="5229200"/>
            <a:ext cx="1728192" cy="107721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氷とまちがえた</a:t>
            </a:r>
            <a:endParaRPr kumimoji="1" lang="ja-JP" altLang="en-US" sz="3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76256" y="4653136"/>
            <a:ext cx="1656184" cy="58477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泳ぐこと</a:t>
            </a:r>
            <a:endParaRPr kumimoji="1" lang="ja-JP" altLang="en-US" sz="32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300192" y="5373216"/>
            <a:ext cx="115212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水</a:t>
            </a:r>
            <a:endParaRPr kumimoji="1" lang="ja-JP" altLang="en-US" sz="3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68344" y="5373216"/>
            <a:ext cx="115212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浮ぶ</a:t>
            </a:r>
            <a:endParaRPr kumimoji="1" lang="ja-JP" altLang="en-US" sz="32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020272" y="6021288"/>
            <a:ext cx="115212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運動</a:t>
            </a:r>
            <a:endParaRPr kumimoji="1" lang="ja-JP" altLang="en-US" sz="3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948264" y="1124744"/>
            <a:ext cx="936104" cy="58477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エイ</a:t>
            </a:r>
            <a:endParaRPr kumimoji="1" lang="ja-JP" altLang="en-US" sz="3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32240" y="1700808"/>
            <a:ext cx="1368152" cy="58477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オヨグ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9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31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\Desktop\かえる：なやみ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2304256" cy="172491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79512" y="260648"/>
            <a:ext cx="878497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そして私たちは、「泳」という字について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　　　　思い出そうとするとき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628800"/>
            <a:ext cx="6048672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このネットワークを活用する</a:t>
            </a:r>
            <a:endParaRPr kumimoji="1" lang="ja-JP" altLang="en-US" sz="4000" dirty="0"/>
          </a:p>
        </p:txBody>
      </p:sp>
      <p:sp>
        <p:nvSpPr>
          <p:cNvPr id="7" name="四角形吹き出し 6"/>
          <p:cNvSpPr/>
          <p:nvPr/>
        </p:nvSpPr>
        <p:spPr>
          <a:xfrm>
            <a:off x="539552" y="2636912"/>
            <a:ext cx="3312368" cy="1224136"/>
          </a:xfrm>
          <a:prstGeom prst="wedgeRectCallout">
            <a:avLst>
              <a:gd name="adj1" fmla="val 47688"/>
              <a:gd name="adj2" fmla="val 78507"/>
            </a:avLst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</a:rPr>
              <a:t>えーと・・これ、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何て読むんだ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っけ？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292080" y="2564904"/>
            <a:ext cx="3600400" cy="1440160"/>
          </a:xfrm>
          <a:prstGeom prst="wedgeRectCallout">
            <a:avLst>
              <a:gd name="adj1" fmla="val -54577"/>
              <a:gd name="adj2" fmla="val 38170"/>
            </a:avLst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</a:rPr>
              <a:t>えーと・・「スイエイ」の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「エイ」って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どんな字だ</a:t>
            </a:r>
            <a:r>
              <a:rPr kumimoji="1" lang="ja-JP" altLang="en-US" sz="2800" b="1" smtClean="0">
                <a:solidFill>
                  <a:schemeClr val="tx1"/>
                </a:solidFill>
              </a:rPr>
              <a:t>っけ</a:t>
            </a:r>
            <a:r>
              <a:rPr lang="ja-JP" altLang="en-US" sz="2800" b="1" smtClean="0">
                <a:solidFill>
                  <a:schemeClr val="tx1"/>
                </a:solidFill>
              </a:rPr>
              <a:t>？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323528" y="4437112"/>
            <a:ext cx="2952328" cy="936104"/>
          </a:xfrm>
          <a:prstGeom prst="wedgeRectCallout">
            <a:avLst>
              <a:gd name="adj1" fmla="val 26491"/>
              <a:gd name="adj2" fmla="val 41158"/>
            </a:avLst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氵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がついてるから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</a:rPr>
              <a:t>水と関係があるな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323528" y="5517232"/>
            <a:ext cx="3096344" cy="936104"/>
          </a:xfrm>
          <a:prstGeom prst="wedgeRectCallout">
            <a:avLst>
              <a:gd name="adj1" fmla="val 26491"/>
              <a:gd name="adj2" fmla="val 41158"/>
            </a:avLst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</a:rPr>
              <a:t>プールのとき、書</a:t>
            </a:r>
            <a:r>
              <a:rPr lang="ja-JP" altLang="en-US" sz="2800" b="1" dirty="0" err="1" smtClean="0">
                <a:solidFill>
                  <a:schemeClr val="tx1"/>
                </a:solidFill>
              </a:rPr>
              <a:t>い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</a:rPr>
              <a:t>　てあったような・・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5652120" y="4437112"/>
            <a:ext cx="3240360" cy="936104"/>
          </a:xfrm>
          <a:prstGeom prst="wedgeRectCallout">
            <a:avLst>
              <a:gd name="adj1" fmla="val 26491"/>
              <a:gd name="adj2" fmla="val 41158"/>
            </a:avLst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</a:rPr>
              <a:t>エイって読む字は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r>
              <a:rPr kumimoji="1" lang="ja-JP" altLang="en-US" sz="2800" b="1" dirty="0" smtClean="0">
                <a:solidFill>
                  <a:schemeClr val="tx1"/>
                </a:solidFill>
              </a:rPr>
              <a:t>どんなの</a:t>
            </a:r>
            <a:r>
              <a:rPr kumimoji="1" lang="ja-JP" altLang="en-US" sz="2800" b="1" dirty="0" err="1" smtClean="0">
                <a:solidFill>
                  <a:schemeClr val="tx1"/>
                </a:solidFill>
              </a:rPr>
              <a:t>あったっけ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5652120" y="5517232"/>
            <a:ext cx="3240360" cy="936104"/>
          </a:xfrm>
          <a:prstGeom prst="wedgeRectCallout">
            <a:avLst>
              <a:gd name="adj1" fmla="val 26491"/>
              <a:gd name="adj2" fmla="val 41158"/>
            </a:avLst>
          </a:prstGeom>
          <a:solidFill>
            <a:srgbClr val="FFFF99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</a:rPr>
              <a:t>「およぐ」ってことだから・・・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39552" y="112474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漢字を豊かにして行くためには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326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つまり・・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704" y="1988840"/>
            <a:ext cx="5760640" cy="769441"/>
          </a:xfrm>
          <a:prstGeom prst="rect">
            <a:avLst/>
          </a:prstGeom>
          <a:solidFill>
            <a:srgbClr val="CCFFCC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漢字のネットワーク作り</a:t>
            </a:r>
            <a:endParaRPr kumimoji="1" lang="ja-JP" altLang="en-US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2924944"/>
            <a:ext cx="694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を進めて行かなければならない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86104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ということで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4869160"/>
            <a:ext cx="7200800" cy="769441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漢字のネットワークを作ろう！</a:t>
            </a:r>
            <a:endParaRPr kumimoji="1" lang="ja-JP" altLang="en-US" sz="4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03848" y="386104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子どもの中に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188640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しかしまず、漢字ネットワークのためには・・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908720"/>
            <a:ext cx="828092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何としても、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基本漢字</a:t>
            </a:r>
            <a:r>
              <a:rPr kumimoji="1" lang="ja-JP" altLang="en-US" sz="4000" dirty="0" smtClean="0"/>
              <a:t>は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　　　　　</a:t>
            </a:r>
            <a:r>
              <a:rPr kumimoji="1" lang="ja-JP" altLang="en-US" sz="4000" dirty="0" smtClean="0"/>
              <a:t>覚えなければならない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420888"/>
            <a:ext cx="2880320" cy="646331"/>
          </a:xfrm>
          <a:prstGeom prst="rect">
            <a:avLst/>
          </a:prstGeom>
          <a:solidFill>
            <a:srgbClr val="CCFFC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基本漢字とは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なぜ覚えなければならないかと言うと・・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8184" y="2564904"/>
            <a:ext cx="2736304" cy="707886"/>
          </a:xfrm>
          <a:prstGeom prst="rect">
            <a:avLst/>
          </a:prstGeom>
          <a:solidFill>
            <a:srgbClr val="CC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　　ことばのテーブル　</a:t>
            </a:r>
            <a:endParaRPr kumimoji="1" lang="en-US" altLang="ja-JP" sz="2000" b="1" dirty="0" smtClean="0"/>
          </a:p>
          <a:p>
            <a:r>
              <a:rPr kumimoji="1" lang="ja-JP" altLang="en-US" sz="2000" b="1" dirty="0" smtClean="0"/>
              <a:t>言語訓練カード第３集</a:t>
            </a:r>
            <a:endParaRPr kumimoji="1" lang="ja-JP" altLang="en-US" sz="2000" b="1" dirty="0"/>
          </a:p>
        </p:txBody>
      </p:sp>
      <p:grpSp>
        <p:nvGrpSpPr>
          <p:cNvPr id="2" name="グループ化 13"/>
          <p:cNvGrpSpPr/>
          <p:nvPr/>
        </p:nvGrpSpPr>
        <p:grpSpPr>
          <a:xfrm>
            <a:off x="6588224" y="3356992"/>
            <a:ext cx="1951620" cy="2520280"/>
            <a:chOff x="6588224" y="3356992"/>
            <a:chExt cx="1951620" cy="2520280"/>
          </a:xfrm>
        </p:grpSpPr>
        <p:pic>
          <p:nvPicPr>
            <p:cNvPr id="19457" name="Picture 1" descr="漢字カード表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3356992"/>
              <a:ext cx="1944216" cy="2520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968344" y="5517232"/>
              <a:ext cx="571500" cy="2140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 smtClean="0"/>
                <a:t>１７００円</a:t>
              </a:r>
              <a:endParaRPr kumimoji="1" lang="ja-JP" altLang="en-US" sz="800" dirty="0"/>
            </a:p>
          </p:txBody>
        </p:sp>
      </p:grp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8164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179512" y="3140968"/>
            <a:ext cx="38164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主に</a:t>
            </a:r>
            <a:r>
              <a:rPr kumimoji="1" lang="ja-JP" altLang="en-US" sz="3600" dirty="0" smtClean="0"/>
              <a:t>小学校低学年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</a:t>
            </a:r>
            <a:r>
              <a:rPr kumimoji="1" lang="ja-JP" altLang="en-US" sz="3600" dirty="0" smtClean="0"/>
              <a:t>で学ぶ漢字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1960" y="3140968"/>
            <a:ext cx="16561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単体の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漢字</a:t>
            </a:r>
            <a:endParaRPr kumimoji="1" lang="ja-JP" altLang="en-US" sz="3600" dirty="0"/>
          </a:p>
        </p:txBody>
      </p:sp>
      <p:sp>
        <p:nvSpPr>
          <p:cNvPr id="17" name="四角形吹き出し 16"/>
          <p:cNvSpPr/>
          <p:nvPr/>
        </p:nvSpPr>
        <p:spPr>
          <a:xfrm>
            <a:off x="4139952" y="4437112"/>
            <a:ext cx="2016224" cy="1296144"/>
          </a:xfrm>
          <a:prstGeom prst="wedgeRectCallout">
            <a:avLst>
              <a:gd name="adj1" fmla="val 61555"/>
              <a:gd name="adj2" fmla="val 1088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「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日</a:t>
            </a:r>
            <a:r>
              <a:rPr lang="ja-JP" altLang="en-US" sz="2800" dirty="0" smtClean="0">
                <a:solidFill>
                  <a:schemeClr val="tx1"/>
                </a:solidFill>
              </a:rPr>
              <a:t>」に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「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生</a:t>
            </a:r>
            <a:r>
              <a:rPr lang="ja-JP" altLang="en-US" sz="2800" dirty="0" smtClean="0">
                <a:solidFill>
                  <a:schemeClr val="tx1"/>
                </a:solidFill>
              </a:rPr>
              <a:t>まれる」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ja-JP" altLang="en-US" sz="2800" dirty="0" smtClean="0">
                <a:solidFill>
                  <a:schemeClr val="tx1"/>
                </a:solidFill>
              </a:rPr>
              <a:t>　　で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星</a:t>
            </a:r>
            <a:r>
              <a:rPr lang="ja-JP" altLang="en-US" sz="2800" dirty="0" smtClean="0">
                <a:solidFill>
                  <a:schemeClr val="tx1"/>
                </a:solidFill>
              </a:rPr>
              <a:t>だよ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0" grpId="0" animBg="1"/>
      <p:bldP spid="15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332656"/>
            <a:ext cx="8424936" cy="707886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漢字の変化は大きく二つに分けられる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4005064"/>
            <a:ext cx="849694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/>
              <a:t>漢字自体やその運用の簡略化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988840"/>
            <a:ext cx="849694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/>
              <a:t>手書き文字の減少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332656"/>
            <a:ext cx="8352928" cy="1323439"/>
          </a:xfrm>
          <a:prstGeom prst="re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基本漢字が、その後に続く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　　</a:t>
            </a:r>
            <a:r>
              <a:rPr kumimoji="1" lang="ja-JP" altLang="en-US" sz="4000" dirty="0" smtClean="0"/>
              <a:t>漢字ネットワーク作りの基盤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2708920"/>
            <a:ext cx="5832648" cy="707886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基本漢字の習得や学習</a:t>
            </a:r>
            <a:endParaRPr lang="en-US" altLang="ja-JP" sz="4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1720" y="544522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 smtClean="0"/>
              <a:t>分けて考える必要がある</a:t>
            </a:r>
            <a:endParaRPr kumimoji="1" lang="ja-JP" altLang="en-US" sz="40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19888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だから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450912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また、</a:t>
            </a:r>
            <a:r>
              <a:rPr lang="ja-JP" altLang="en-US" sz="4000" dirty="0" smtClean="0">
                <a:solidFill>
                  <a:srgbClr val="C00000"/>
                </a:solidFill>
              </a:rPr>
              <a:t>それぞれの難しさ・苦手さ</a:t>
            </a:r>
            <a:r>
              <a:rPr lang="ja-JP" altLang="en-US" sz="4000" dirty="0" smtClean="0"/>
              <a:t>は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170080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となるから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3501008"/>
            <a:ext cx="7192416" cy="707886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漢字ネットワークの形成や学習</a:t>
            </a:r>
            <a:r>
              <a:rPr lang="ja-JP" altLang="en-US" sz="4000" dirty="0" smtClean="0"/>
              <a:t>　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4208" y="270892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と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5" grpId="0"/>
      <p:bldP spid="10" grpId="0" animBg="1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332656"/>
            <a:ext cx="8568952" cy="1538883"/>
          </a:xfrm>
          <a:prstGeom prst="rect">
            <a:avLst/>
          </a:prstGeom>
          <a:solidFill>
            <a:srgbClr val="FFCCFF">
              <a:alpha val="5882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kumimoji="1" lang="en-US" altLang="ja-JP" sz="1400" dirty="0" smtClean="0"/>
          </a:p>
          <a:p>
            <a:r>
              <a:rPr kumimoji="1" lang="ja-JP" altLang="en-US" sz="4000" dirty="0" smtClean="0"/>
              <a:t>　基本漢字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</a:t>
            </a:r>
            <a:r>
              <a:rPr kumimoji="1" lang="ja-JP" altLang="en-US" sz="4000" dirty="0" err="1" smtClean="0"/>
              <a:t>の習</a:t>
            </a:r>
            <a:r>
              <a:rPr kumimoji="1" lang="ja-JP" altLang="en-US" sz="4000" dirty="0" smtClean="0"/>
              <a:t>得については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4221088"/>
            <a:ext cx="6840760" cy="769441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繰り返し書く・読む反復練習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3848" y="508518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で、本来身につくはずのもの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20608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ひらがなや数字の習得と同様に</a:t>
            </a:r>
            <a:endParaRPr kumimoji="1" lang="ja-JP" altLang="en-US" sz="3600" dirty="0"/>
          </a:p>
        </p:txBody>
      </p:sp>
      <p:sp>
        <p:nvSpPr>
          <p:cNvPr id="7" name="テキスト ボックス 12"/>
          <p:cNvSpPr txBox="1">
            <a:spLocks noChangeArrowheads="1"/>
          </p:cNvSpPr>
          <p:nvPr/>
        </p:nvSpPr>
        <p:spPr bwMode="auto">
          <a:xfrm>
            <a:off x="2843808" y="332656"/>
            <a:ext cx="612068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b="1" dirty="0" smtClean="0">
                <a:latin typeface="ＤＦＧ華康楷書体W9" pitchFamily="66" charset="-128"/>
                <a:ea typeface="ＤＦＧ華康楷書体W9" pitchFamily="66" charset="-128"/>
              </a:rPr>
              <a:t>日　月　火　三　四　五</a:t>
            </a:r>
            <a:r>
              <a:rPr lang="ja-JP" altLang="en-US" b="1" dirty="0" smtClean="0">
                <a:latin typeface="ＤＦＧ華康楷書体W9" pitchFamily="66" charset="-128"/>
                <a:ea typeface="ＤＦＧ華康楷書体W9" pitchFamily="66" charset="-128"/>
              </a:rPr>
              <a:t>　</a:t>
            </a:r>
            <a:r>
              <a:rPr lang="ja-JP" altLang="en-US" sz="2000" b="1" dirty="0" smtClean="0">
                <a:latin typeface="+mj-ea"/>
                <a:ea typeface="+mj-ea"/>
              </a:rPr>
              <a:t>ｅｔｃ．</a:t>
            </a:r>
            <a:r>
              <a:rPr lang="ja-JP" altLang="en-US" sz="5400" b="1" dirty="0" smtClean="0">
                <a:latin typeface="ＤＦＧ華康楷書体W9" pitchFamily="66" charset="-128"/>
                <a:ea typeface="ＤＦＧ華康楷書体W9" pitchFamily="66" charset="-128"/>
              </a:rPr>
              <a:t>　　</a:t>
            </a:r>
            <a:r>
              <a:rPr lang="ja-JP" altLang="en-US" sz="5400" b="1" dirty="0" smtClean="0">
                <a:latin typeface="HG正楷書体-PRO" pitchFamily="66" charset="-128"/>
                <a:ea typeface="HG正楷書体-PRO" pitchFamily="66" charset="-128"/>
              </a:rPr>
              <a:t>　　</a:t>
            </a:r>
            <a:endParaRPr lang="ja-JP" altLang="en-US" sz="54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2780928"/>
            <a:ext cx="8712968" cy="1323439"/>
          </a:xfrm>
          <a:prstGeom prst="rect">
            <a:avLst/>
          </a:prstGeom>
          <a:solidFill>
            <a:srgbClr val="CC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線・音韻・意味理解などの基本的な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　　認知基盤があれば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60932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☞　</a:t>
            </a:r>
            <a:r>
              <a:rPr kumimoji="1" lang="ja-JP" altLang="en-US" sz="2800" b="1" dirty="0" smtClean="0">
                <a:solidFill>
                  <a:srgbClr val="C00000"/>
                </a:solidFill>
              </a:rPr>
              <a:t>１</a:t>
            </a:r>
            <a:r>
              <a:rPr kumimoji="1" lang="ja-JP" altLang="en-US" sz="1200" b="1" dirty="0" smtClean="0"/>
              <a:t>　</a:t>
            </a:r>
            <a:r>
              <a:rPr kumimoji="1" lang="ja-JP" altLang="en-US" sz="2800" b="1" dirty="0" smtClean="0"/>
              <a:t>使用頻度の問題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827584" y="4149080"/>
            <a:ext cx="7704856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2606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でも</a:t>
            </a:r>
            <a:r>
              <a:rPr kumimoji="1" lang="ja-JP" altLang="en-US" sz="3600" dirty="0" smtClean="0"/>
              <a:t>、それで習得（学習）が進まない場合は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980728"/>
            <a:ext cx="7056784" cy="1200329"/>
          </a:xfrm>
          <a:prstGeom prst="rect">
            <a:avLst/>
          </a:prstGeom>
          <a:solidFill>
            <a:srgbClr val="FFE7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基本的な認知機能や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運動機能を評価して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636912"/>
            <a:ext cx="7992888" cy="646331"/>
          </a:xfrm>
          <a:prstGeom prst="rect">
            <a:avLst/>
          </a:prstGeom>
          <a:solidFill>
            <a:srgbClr val="FFE7FF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学習困難の原因を検討する必要がある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5730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669900"/>
                </a:solidFill>
              </a:rPr>
              <a:t>＊</a:t>
            </a:r>
            <a:r>
              <a:rPr lang="ja-JP" altLang="en-US" sz="3600" dirty="0" smtClean="0"/>
              <a:t>検討する項目としては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437112"/>
            <a:ext cx="3528392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線の認識能力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4437112"/>
            <a:ext cx="3384376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語彙能力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5157192"/>
            <a:ext cx="3528392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描線能力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5157192"/>
            <a:ext cx="3384376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C00000"/>
                </a:solidFill>
              </a:rPr>
              <a:t>●</a:t>
            </a:r>
            <a:r>
              <a:rPr lang="ja-JP" altLang="en-US" sz="3600" dirty="0" smtClean="0"/>
              <a:t>記憶能力　他</a:t>
            </a:r>
            <a:endParaRPr kumimoji="1" lang="ja-JP" altLang="en-US" sz="3600" dirty="0"/>
          </a:p>
        </p:txBody>
      </p:sp>
      <p:sp>
        <p:nvSpPr>
          <p:cNvPr id="12" name="下矢印 11"/>
          <p:cNvSpPr/>
          <p:nvPr/>
        </p:nvSpPr>
        <p:spPr>
          <a:xfrm>
            <a:off x="4427984" y="2276872"/>
            <a:ext cx="648072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0"/>
          <p:cNvGrpSpPr>
            <a:grpSpLocks/>
          </p:cNvGrpSpPr>
          <p:nvPr/>
        </p:nvGrpSpPr>
        <p:grpSpPr bwMode="auto">
          <a:xfrm>
            <a:off x="468313" y="1557338"/>
            <a:ext cx="2519362" cy="1592262"/>
            <a:chOff x="611671" y="1811810"/>
            <a:chExt cx="2520280" cy="1592840"/>
          </a:xfrm>
        </p:grpSpPr>
        <p:sp>
          <p:nvSpPr>
            <p:cNvPr id="42015" name="Freeform 8"/>
            <p:cNvSpPr>
              <a:spLocks/>
            </p:cNvSpPr>
            <p:nvPr/>
          </p:nvSpPr>
          <p:spPr bwMode="auto">
            <a:xfrm rot="793260">
              <a:off x="710398" y="1811810"/>
              <a:ext cx="2361951" cy="1138059"/>
            </a:xfrm>
            <a:custGeom>
              <a:avLst/>
              <a:gdLst>
                <a:gd name="T0" fmla="*/ 0 w 2389"/>
                <a:gd name="T1" fmla="*/ 0 h 1475"/>
                <a:gd name="T2" fmla="*/ 2147483647 w 2389"/>
                <a:gd name="T3" fmla="*/ 2147483647 h 1475"/>
                <a:gd name="T4" fmla="*/ 2147483647 w 2389"/>
                <a:gd name="T5" fmla="*/ 2147483647 h 1475"/>
                <a:gd name="T6" fmla="*/ 0 60000 65536"/>
                <a:gd name="T7" fmla="*/ 0 60000 65536"/>
                <a:gd name="T8" fmla="*/ 0 60000 65536"/>
                <a:gd name="T9" fmla="*/ 0 w 2389"/>
                <a:gd name="T10" fmla="*/ 0 h 1475"/>
                <a:gd name="T11" fmla="*/ 2389 w 2389"/>
                <a:gd name="T12" fmla="*/ 1475 h 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9" h="1475">
                  <a:moveTo>
                    <a:pt x="0" y="0"/>
                  </a:moveTo>
                  <a:cubicBezTo>
                    <a:pt x="846" y="714"/>
                    <a:pt x="1693" y="1429"/>
                    <a:pt x="2041" y="1452"/>
                  </a:cubicBezTo>
                  <a:cubicBezTo>
                    <a:pt x="2389" y="1475"/>
                    <a:pt x="2079" y="355"/>
                    <a:pt x="2087" y="136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6" name="Freeform 9"/>
            <p:cNvSpPr>
              <a:spLocks/>
            </p:cNvSpPr>
            <p:nvPr/>
          </p:nvSpPr>
          <p:spPr bwMode="auto">
            <a:xfrm rot="-1010271">
              <a:off x="611671" y="2036498"/>
              <a:ext cx="2520280" cy="1368152"/>
            </a:xfrm>
            <a:custGeom>
              <a:avLst/>
              <a:gdLst>
                <a:gd name="T0" fmla="*/ 0 w 2404"/>
                <a:gd name="T1" fmla="*/ 2147483647 h 1217"/>
                <a:gd name="T2" fmla="*/ 2147483647 w 2404"/>
                <a:gd name="T3" fmla="*/ 2147483647 h 1217"/>
                <a:gd name="T4" fmla="*/ 2147483647 w 2404"/>
                <a:gd name="T5" fmla="*/ 2147483647 h 1217"/>
                <a:gd name="T6" fmla="*/ 0 60000 65536"/>
                <a:gd name="T7" fmla="*/ 0 60000 65536"/>
                <a:gd name="T8" fmla="*/ 0 60000 65536"/>
                <a:gd name="T9" fmla="*/ 0 w 2404"/>
                <a:gd name="T10" fmla="*/ 0 h 1217"/>
                <a:gd name="T11" fmla="*/ 2404 w 2404"/>
                <a:gd name="T12" fmla="*/ 1217 h 1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4" h="1217">
                  <a:moveTo>
                    <a:pt x="0" y="718"/>
                  </a:moveTo>
                  <a:cubicBezTo>
                    <a:pt x="525" y="359"/>
                    <a:pt x="1050" y="0"/>
                    <a:pt x="1451" y="83"/>
                  </a:cubicBezTo>
                  <a:cubicBezTo>
                    <a:pt x="1852" y="166"/>
                    <a:pt x="2245" y="1028"/>
                    <a:pt x="2404" y="1217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グループ化 41"/>
          <p:cNvGrpSpPr>
            <a:grpSpLocks/>
          </p:cNvGrpSpPr>
          <p:nvPr/>
        </p:nvGrpSpPr>
        <p:grpSpPr bwMode="auto">
          <a:xfrm>
            <a:off x="3851275" y="1557338"/>
            <a:ext cx="2533650" cy="1592262"/>
            <a:chOff x="4356088" y="1811808"/>
            <a:chExt cx="2532687" cy="1592842"/>
          </a:xfrm>
        </p:grpSpPr>
        <p:sp>
          <p:nvSpPr>
            <p:cNvPr id="42013" name="Freeform 8"/>
            <p:cNvSpPr>
              <a:spLocks/>
            </p:cNvSpPr>
            <p:nvPr/>
          </p:nvSpPr>
          <p:spPr bwMode="auto">
            <a:xfrm rot="793260">
              <a:off x="4526824" y="1811808"/>
              <a:ext cx="2361951" cy="1138059"/>
            </a:xfrm>
            <a:custGeom>
              <a:avLst/>
              <a:gdLst>
                <a:gd name="T0" fmla="*/ 0 w 2389"/>
                <a:gd name="T1" fmla="*/ 0 h 1475"/>
                <a:gd name="T2" fmla="*/ 2147483647 w 2389"/>
                <a:gd name="T3" fmla="*/ 2147483647 h 1475"/>
                <a:gd name="T4" fmla="*/ 2147483647 w 2389"/>
                <a:gd name="T5" fmla="*/ 2147483647 h 1475"/>
                <a:gd name="T6" fmla="*/ 0 60000 65536"/>
                <a:gd name="T7" fmla="*/ 0 60000 65536"/>
                <a:gd name="T8" fmla="*/ 0 60000 65536"/>
                <a:gd name="T9" fmla="*/ 0 w 2389"/>
                <a:gd name="T10" fmla="*/ 0 h 1475"/>
                <a:gd name="T11" fmla="*/ 2389 w 2389"/>
                <a:gd name="T12" fmla="*/ 1475 h 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9" h="1475">
                  <a:moveTo>
                    <a:pt x="0" y="0"/>
                  </a:moveTo>
                  <a:cubicBezTo>
                    <a:pt x="846" y="714"/>
                    <a:pt x="1693" y="1429"/>
                    <a:pt x="2041" y="1452"/>
                  </a:cubicBezTo>
                  <a:cubicBezTo>
                    <a:pt x="2389" y="1475"/>
                    <a:pt x="2079" y="355"/>
                    <a:pt x="2087" y="136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14" name="Freeform 9"/>
            <p:cNvSpPr>
              <a:spLocks/>
            </p:cNvSpPr>
            <p:nvPr/>
          </p:nvSpPr>
          <p:spPr bwMode="auto">
            <a:xfrm rot="-1010271">
              <a:off x="4356088" y="2036498"/>
              <a:ext cx="2520280" cy="1368152"/>
            </a:xfrm>
            <a:custGeom>
              <a:avLst/>
              <a:gdLst>
                <a:gd name="T0" fmla="*/ 0 w 2404"/>
                <a:gd name="T1" fmla="*/ 2147483647 h 1217"/>
                <a:gd name="T2" fmla="*/ 2147483647 w 2404"/>
                <a:gd name="T3" fmla="*/ 2147483647 h 1217"/>
                <a:gd name="T4" fmla="*/ 2147483647 w 2404"/>
                <a:gd name="T5" fmla="*/ 2147483647 h 1217"/>
                <a:gd name="T6" fmla="*/ 0 60000 65536"/>
                <a:gd name="T7" fmla="*/ 0 60000 65536"/>
                <a:gd name="T8" fmla="*/ 0 60000 65536"/>
                <a:gd name="T9" fmla="*/ 0 w 2404"/>
                <a:gd name="T10" fmla="*/ 0 h 1217"/>
                <a:gd name="T11" fmla="*/ 2404 w 2404"/>
                <a:gd name="T12" fmla="*/ 1217 h 1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4" h="1217">
                  <a:moveTo>
                    <a:pt x="0" y="718"/>
                  </a:moveTo>
                  <a:cubicBezTo>
                    <a:pt x="525" y="359"/>
                    <a:pt x="1050" y="0"/>
                    <a:pt x="1451" y="83"/>
                  </a:cubicBezTo>
                  <a:cubicBezTo>
                    <a:pt x="1852" y="166"/>
                    <a:pt x="2245" y="1028"/>
                    <a:pt x="2404" y="1217"/>
                  </a:cubicBezTo>
                </a:path>
              </a:pathLst>
            </a:cu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3014" name="テキスト ボックス 15"/>
          <p:cNvSpPr txBox="1">
            <a:spLocks noChangeArrowheads="1"/>
          </p:cNvSpPr>
          <p:nvPr/>
        </p:nvSpPr>
        <p:spPr bwMode="auto">
          <a:xfrm>
            <a:off x="6732588" y="1628775"/>
            <a:ext cx="2124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重なり合う</a:t>
            </a:r>
            <a:endParaRPr lang="en-US" altLang="ja-JP" sz="2800"/>
          </a:p>
          <a:p>
            <a:r>
              <a:rPr lang="en-US" altLang="ja-JP" sz="2800"/>
              <a:t>2</a:t>
            </a:r>
            <a:r>
              <a:rPr lang="ja-JP" altLang="en-US" sz="2800"/>
              <a:t>本の線として認識する</a:t>
            </a:r>
          </a:p>
        </p:txBody>
      </p:sp>
      <p:sp>
        <p:nvSpPr>
          <p:cNvPr id="17" name="右矢印 16"/>
          <p:cNvSpPr/>
          <p:nvPr/>
        </p:nvSpPr>
        <p:spPr>
          <a:xfrm>
            <a:off x="3348038" y="2205038"/>
            <a:ext cx="503237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88024" y="3284984"/>
            <a:ext cx="1547812" cy="1501775"/>
            <a:chOff x="2058" y="3062"/>
            <a:chExt cx="3252" cy="3085"/>
          </a:xfrm>
        </p:grpSpPr>
        <p:sp>
          <p:nvSpPr>
            <p:cNvPr id="42010" name="Freeform 3"/>
            <p:cNvSpPr>
              <a:spLocks/>
            </p:cNvSpPr>
            <p:nvPr/>
          </p:nvSpPr>
          <p:spPr bwMode="auto">
            <a:xfrm>
              <a:off x="2058" y="3953"/>
              <a:ext cx="2021" cy="2180"/>
            </a:xfrm>
            <a:custGeom>
              <a:avLst/>
              <a:gdLst>
                <a:gd name="T0" fmla="*/ 0 w 2021"/>
                <a:gd name="T1" fmla="*/ 195 h 2180"/>
                <a:gd name="T2" fmla="*/ 669 w 2021"/>
                <a:gd name="T3" fmla="*/ 115 h 2180"/>
                <a:gd name="T4" fmla="*/ 1629 w 2021"/>
                <a:gd name="T5" fmla="*/ 25 h 2180"/>
                <a:gd name="T6" fmla="*/ 1884 w 2021"/>
                <a:gd name="T7" fmla="*/ 115 h 2180"/>
                <a:gd name="T8" fmla="*/ 2004 w 2021"/>
                <a:gd name="T9" fmla="*/ 715 h 2180"/>
                <a:gd name="T10" fmla="*/ 1989 w 2021"/>
                <a:gd name="T11" fmla="*/ 1345 h 2180"/>
                <a:gd name="T12" fmla="*/ 1854 w 2021"/>
                <a:gd name="T13" fmla="*/ 1900 h 2180"/>
                <a:gd name="T14" fmla="*/ 1629 w 2021"/>
                <a:gd name="T15" fmla="*/ 2140 h 2180"/>
                <a:gd name="T16" fmla="*/ 1419 w 2021"/>
                <a:gd name="T17" fmla="*/ 2140 h 2180"/>
                <a:gd name="T18" fmla="*/ 1224 w 2021"/>
                <a:gd name="T19" fmla="*/ 2065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1"/>
                <a:gd name="T31" fmla="*/ 0 h 2180"/>
                <a:gd name="T32" fmla="*/ 2021 w 2021"/>
                <a:gd name="T33" fmla="*/ 2180 h 2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1" h="2180">
                  <a:moveTo>
                    <a:pt x="0" y="195"/>
                  </a:moveTo>
                  <a:cubicBezTo>
                    <a:pt x="198" y="169"/>
                    <a:pt x="397" y="143"/>
                    <a:pt x="669" y="115"/>
                  </a:cubicBezTo>
                  <a:cubicBezTo>
                    <a:pt x="941" y="87"/>
                    <a:pt x="1427" y="25"/>
                    <a:pt x="1629" y="25"/>
                  </a:cubicBezTo>
                  <a:cubicBezTo>
                    <a:pt x="1831" y="25"/>
                    <a:pt x="1821" y="0"/>
                    <a:pt x="1884" y="115"/>
                  </a:cubicBezTo>
                  <a:cubicBezTo>
                    <a:pt x="1947" y="230"/>
                    <a:pt x="1987" y="510"/>
                    <a:pt x="2004" y="715"/>
                  </a:cubicBezTo>
                  <a:cubicBezTo>
                    <a:pt x="2021" y="920"/>
                    <a:pt x="2014" y="1148"/>
                    <a:pt x="1989" y="1345"/>
                  </a:cubicBezTo>
                  <a:cubicBezTo>
                    <a:pt x="1964" y="1542"/>
                    <a:pt x="1914" y="1768"/>
                    <a:pt x="1854" y="1900"/>
                  </a:cubicBezTo>
                  <a:cubicBezTo>
                    <a:pt x="1794" y="2032"/>
                    <a:pt x="1701" y="2100"/>
                    <a:pt x="1629" y="2140"/>
                  </a:cubicBezTo>
                  <a:cubicBezTo>
                    <a:pt x="1557" y="2180"/>
                    <a:pt x="1486" y="2152"/>
                    <a:pt x="1419" y="2140"/>
                  </a:cubicBezTo>
                  <a:cubicBezTo>
                    <a:pt x="1352" y="2128"/>
                    <a:pt x="1251" y="2089"/>
                    <a:pt x="1224" y="2065"/>
                  </a:cubicBezTo>
                </a:path>
              </a:pathLst>
            </a:custGeom>
            <a:noFill/>
            <a:ln w="136525">
              <a:solidFill>
                <a:srgbClr val="FFC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2011" name="Freeform 4"/>
            <p:cNvSpPr>
              <a:spLocks/>
            </p:cNvSpPr>
            <p:nvPr/>
          </p:nvSpPr>
          <p:spPr bwMode="auto">
            <a:xfrm>
              <a:off x="2190" y="3062"/>
              <a:ext cx="1131" cy="3085"/>
            </a:xfrm>
            <a:custGeom>
              <a:avLst/>
              <a:gdLst>
                <a:gd name="T0" fmla="*/ 1131 w 1131"/>
                <a:gd name="T1" fmla="*/ 0 h 3085"/>
                <a:gd name="T2" fmla="*/ 990 w 1131"/>
                <a:gd name="T3" fmla="*/ 505 h 3085"/>
                <a:gd name="T4" fmla="*/ 735 w 1131"/>
                <a:gd name="T5" fmla="*/ 1405 h 3085"/>
                <a:gd name="T6" fmla="*/ 480 w 1131"/>
                <a:gd name="T7" fmla="*/ 2095 h 3085"/>
                <a:gd name="T8" fmla="*/ 0 w 1131"/>
                <a:gd name="T9" fmla="*/ 3085 h 30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1"/>
                <a:gd name="T16" fmla="*/ 0 h 3085"/>
                <a:gd name="T17" fmla="*/ 1131 w 1131"/>
                <a:gd name="T18" fmla="*/ 3085 h 30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1" h="3085">
                  <a:moveTo>
                    <a:pt x="1131" y="0"/>
                  </a:moveTo>
                  <a:cubicBezTo>
                    <a:pt x="1093" y="135"/>
                    <a:pt x="1056" y="271"/>
                    <a:pt x="990" y="505"/>
                  </a:cubicBezTo>
                  <a:cubicBezTo>
                    <a:pt x="924" y="739"/>
                    <a:pt x="820" y="1140"/>
                    <a:pt x="735" y="1405"/>
                  </a:cubicBezTo>
                  <a:cubicBezTo>
                    <a:pt x="650" y="1670"/>
                    <a:pt x="602" y="1815"/>
                    <a:pt x="480" y="2095"/>
                  </a:cubicBezTo>
                  <a:cubicBezTo>
                    <a:pt x="358" y="2375"/>
                    <a:pt x="72" y="2923"/>
                    <a:pt x="0" y="3085"/>
                  </a:cubicBezTo>
                </a:path>
              </a:pathLst>
            </a:custGeom>
            <a:noFill/>
            <a:ln w="136525">
              <a:solidFill>
                <a:srgbClr val="C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2012" name="Freeform 5"/>
            <p:cNvSpPr>
              <a:spLocks/>
            </p:cNvSpPr>
            <p:nvPr/>
          </p:nvSpPr>
          <p:spPr bwMode="auto">
            <a:xfrm>
              <a:off x="4674" y="3782"/>
              <a:ext cx="636" cy="1435"/>
            </a:xfrm>
            <a:custGeom>
              <a:avLst/>
              <a:gdLst>
                <a:gd name="T0" fmla="*/ 0 w 636"/>
                <a:gd name="T1" fmla="*/ 0 h 1435"/>
                <a:gd name="T2" fmla="*/ 246 w 636"/>
                <a:gd name="T3" fmla="*/ 400 h 1435"/>
                <a:gd name="T4" fmla="*/ 426 w 636"/>
                <a:gd name="T5" fmla="*/ 805 h 1435"/>
                <a:gd name="T6" fmla="*/ 591 w 636"/>
                <a:gd name="T7" fmla="*/ 1270 h 1435"/>
                <a:gd name="T8" fmla="*/ 636 w 636"/>
                <a:gd name="T9" fmla="*/ 1435 h 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"/>
                <a:gd name="T16" fmla="*/ 0 h 1435"/>
                <a:gd name="T17" fmla="*/ 636 w 636"/>
                <a:gd name="T18" fmla="*/ 1435 h 1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" h="1435">
                  <a:moveTo>
                    <a:pt x="0" y="0"/>
                  </a:moveTo>
                  <a:cubicBezTo>
                    <a:pt x="87" y="133"/>
                    <a:pt x="175" y="266"/>
                    <a:pt x="246" y="400"/>
                  </a:cubicBezTo>
                  <a:cubicBezTo>
                    <a:pt x="317" y="534"/>
                    <a:pt x="369" y="660"/>
                    <a:pt x="426" y="805"/>
                  </a:cubicBezTo>
                  <a:cubicBezTo>
                    <a:pt x="483" y="950"/>
                    <a:pt x="556" y="1165"/>
                    <a:pt x="591" y="1270"/>
                  </a:cubicBezTo>
                  <a:cubicBezTo>
                    <a:pt x="626" y="1375"/>
                    <a:pt x="630" y="1407"/>
                    <a:pt x="636" y="1435"/>
                  </a:cubicBezTo>
                </a:path>
              </a:pathLst>
            </a:custGeom>
            <a:noFill/>
            <a:ln w="136525">
              <a:solidFill>
                <a:srgbClr val="0070C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60599" y="3284984"/>
            <a:ext cx="1547812" cy="1501775"/>
            <a:chOff x="2058" y="3062"/>
            <a:chExt cx="3252" cy="3085"/>
          </a:xfrm>
        </p:grpSpPr>
        <p:sp>
          <p:nvSpPr>
            <p:cNvPr id="42007" name="Freeform 3"/>
            <p:cNvSpPr>
              <a:spLocks/>
            </p:cNvSpPr>
            <p:nvPr/>
          </p:nvSpPr>
          <p:spPr bwMode="auto">
            <a:xfrm>
              <a:off x="2058" y="3953"/>
              <a:ext cx="2021" cy="2180"/>
            </a:xfrm>
            <a:custGeom>
              <a:avLst/>
              <a:gdLst>
                <a:gd name="T0" fmla="*/ 0 w 2021"/>
                <a:gd name="T1" fmla="*/ 195 h 2180"/>
                <a:gd name="T2" fmla="*/ 669 w 2021"/>
                <a:gd name="T3" fmla="*/ 115 h 2180"/>
                <a:gd name="T4" fmla="*/ 1629 w 2021"/>
                <a:gd name="T5" fmla="*/ 25 h 2180"/>
                <a:gd name="T6" fmla="*/ 1884 w 2021"/>
                <a:gd name="T7" fmla="*/ 115 h 2180"/>
                <a:gd name="T8" fmla="*/ 2004 w 2021"/>
                <a:gd name="T9" fmla="*/ 715 h 2180"/>
                <a:gd name="T10" fmla="*/ 1989 w 2021"/>
                <a:gd name="T11" fmla="*/ 1345 h 2180"/>
                <a:gd name="T12" fmla="*/ 1854 w 2021"/>
                <a:gd name="T13" fmla="*/ 1900 h 2180"/>
                <a:gd name="T14" fmla="*/ 1629 w 2021"/>
                <a:gd name="T15" fmla="*/ 2140 h 2180"/>
                <a:gd name="T16" fmla="*/ 1419 w 2021"/>
                <a:gd name="T17" fmla="*/ 2140 h 2180"/>
                <a:gd name="T18" fmla="*/ 1224 w 2021"/>
                <a:gd name="T19" fmla="*/ 2065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1"/>
                <a:gd name="T31" fmla="*/ 0 h 2180"/>
                <a:gd name="T32" fmla="*/ 2021 w 2021"/>
                <a:gd name="T33" fmla="*/ 2180 h 2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1" h="2180">
                  <a:moveTo>
                    <a:pt x="0" y="195"/>
                  </a:moveTo>
                  <a:cubicBezTo>
                    <a:pt x="198" y="169"/>
                    <a:pt x="397" y="143"/>
                    <a:pt x="669" y="115"/>
                  </a:cubicBezTo>
                  <a:cubicBezTo>
                    <a:pt x="941" y="87"/>
                    <a:pt x="1427" y="25"/>
                    <a:pt x="1629" y="25"/>
                  </a:cubicBezTo>
                  <a:cubicBezTo>
                    <a:pt x="1831" y="25"/>
                    <a:pt x="1821" y="0"/>
                    <a:pt x="1884" y="115"/>
                  </a:cubicBezTo>
                  <a:cubicBezTo>
                    <a:pt x="1947" y="230"/>
                    <a:pt x="1987" y="510"/>
                    <a:pt x="2004" y="715"/>
                  </a:cubicBezTo>
                  <a:cubicBezTo>
                    <a:pt x="2021" y="920"/>
                    <a:pt x="2014" y="1148"/>
                    <a:pt x="1989" y="1345"/>
                  </a:cubicBezTo>
                  <a:cubicBezTo>
                    <a:pt x="1964" y="1542"/>
                    <a:pt x="1914" y="1768"/>
                    <a:pt x="1854" y="1900"/>
                  </a:cubicBezTo>
                  <a:cubicBezTo>
                    <a:pt x="1794" y="2032"/>
                    <a:pt x="1701" y="2100"/>
                    <a:pt x="1629" y="2140"/>
                  </a:cubicBezTo>
                  <a:cubicBezTo>
                    <a:pt x="1557" y="2180"/>
                    <a:pt x="1486" y="2152"/>
                    <a:pt x="1419" y="2140"/>
                  </a:cubicBezTo>
                  <a:cubicBezTo>
                    <a:pt x="1352" y="2128"/>
                    <a:pt x="1251" y="2089"/>
                    <a:pt x="1224" y="2065"/>
                  </a:cubicBezTo>
                </a:path>
              </a:pathLst>
            </a:custGeom>
            <a:noFill/>
            <a:ln w="136525">
              <a:solidFill>
                <a:schemeClr val="tx2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2008" name="Freeform 4"/>
            <p:cNvSpPr>
              <a:spLocks/>
            </p:cNvSpPr>
            <p:nvPr/>
          </p:nvSpPr>
          <p:spPr bwMode="auto">
            <a:xfrm>
              <a:off x="2190" y="3062"/>
              <a:ext cx="1131" cy="3085"/>
            </a:xfrm>
            <a:custGeom>
              <a:avLst/>
              <a:gdLst>
                <a:gd name="T0" fmla="*/ 1131 w 1131"/>
                <a:gd name="T1" fmla="*/ 0 h 3085"/>
                <a:gd name="T2" fmla="*/ 990 w 1131"/>
                <a:gd name="T3" fmla="*/ 505 h 3085"/>
                <a:gd name="T4" fmla="*/ 735 w 1131"/>
                <a:gd name="T5" fmla="*/ 1405 h 3085"/>
                <a:gd name="T6" fmla="*/ 480 w 1131"/>
                <a:gd name="T7" fmla="*/ 2095 h 3085"/>
                <a:gd name="T8" fmla="*/ 0 w 1131"/>
                <a:gd name="T9" fmla="*/ 3085 h 30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1"/>
                <a:gd name="T16" fmla="*/ 0 h 3085"/>
                <a:gd name="T17" fmla="*/ 1131 w 1131"/>
                <a:gd name="T18" fmla="*/ 3085 h 30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1" h="3085">
                  <a:moveTo>
                    <a:pt x="1131" y="0"/>
                  </a:moveTo>
                  <a:cubicBezTo>
                    <a:pt x="1093" y="135"/>
                    <a:pt x="1056" y="271"/>
                    <a:pt x="990" y="505"/>
                  </a:cubicBezTo>
                  <a:cubicBezTo>
                    <a:pt x="924" y="739"/>
                    <a:pt x="820" y="1140"/>
                    <a:pt x="735" y="1405"/>
                  </a:cubicBezTo>
                  <a:cubicBezTo>
                    <a:pt x="650" y="1670"/>
                    <a:pt x="602" y="1815"/>
                    <a:pt x="480" y="2095"/>
                  </a:cubicBezTo>
                  <a:cubicBezTo>
                    <a:pt x="358" y="2375"/>
                    <a:pt x="72" y="2923"/>
                    <a:pt x="0" y="3085"/>
                  </a:cubicBezTo>
                </a:path>
              </a:pathLst>
            </a:custGeom>
            <a:noFill/>
            <a:ln w="136525">
              <a:solidFill>
                <a:schemeClr val="tx2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2009" name="Freeform 5"/>
            <p:cNvSpPr>
              <a:spLocks/>
            </p:cNvSpPr>
            <p:nvPr/>
          </p:nvSpPr>
          <p:spPr bwMode="auto">
            <a:xfrm>
              <a:off x="4674" y="3782"/>
              <a:ext cx="636" cy="1435"/>
            </a:xfrm>
            <a:custGeom>
              <a:avLst/>
              <a:gdLst>
                <a:gd name="T0" fmla="*/ 0 w 636"/>
                <a:gd name="T1" fmla="*/ 0 h 1435"/>
                <a:gd name="T2" fmla="*/ 246 w 636"/>
                <a:gd name="T3" fmla="*/ 400 h 1435"/>
                <a:gd name="T4" fmla="*/ 426 w 636"/>
                <a:gd name="T5" fmla="*/ 805 h 1435"/>
                <a:gd name="T6" fmla="*/ 591 w 636"/>
                <a:gd name="T7" fmla="*/ 1270 h 1435"/>
                <a:gd name="T8" fmla="*/ 636 w 636"/>
                <a:gd name="T9" fmla="*/ 1435 h 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"/>
                <a:gd name="T16" fmla="*/ 0 h 1435"/>
                <a:gd name="T17" fmla="*/ 636 w 636"/>
                <a:gd name="T18" fmla="*/ 1435 h 1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" h="1435">
                  <a:moveTo>
                    <a:pt x="0" y="0"/>
                  </a:moveTo>
                  <a:cubicBezTo>
                    <a:pt x="87" y="133"/>
                    <a:pt x="175" y="266"/>
                    <a:pt x="246" y="400"/>
                  </a:cubicBezTo>
                  <a:cubicBezTo>
                    <a:pt x="317" y="534"/>
                    <a:pt x="369" y="660"/>
                    <a:pt x="426" y="805"/>
                  </a:cubicBezTo>
                  <a:cubicBezTo>
                    <a:pt x="483" y="950"/>
                    <a:pt x="556" y="1165"/>
                    <a:pt x="591" y="1270"/>
                  </a:cubicBezTo>
                  <a:cubicBezTo>
                    <a:pt x="626" y="1375"/>
                    <a:pt x="630" y="1407"/>
                    <a:pt x="636" y="1435"/>
                  </a:cubicBezTo>
                </a:path>
              </a:pathLst>
            </a:custGeom>
            <a:noFill/>
            <a:ln w="136525">
              <a:solidFill>
                <a:schemeClr val="tx2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40" name="右矢印 39"/>
          <p:cNvSpPr/>
          <p:nvPr/>
        </p:nvSpPr>
        <p:spPr>
          <a:xfrm>
            <a:off x="3564061" y="4005709"/>
            <a:ext cx="504825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020" name="テキスト ボックス 50"/>
          <p:cNvSpPr txBox="1">
            <a:spLocks noChangeArrowheads="1"/>
          </p:cNvSpPr>
          <p:nvPr/>
        </p:nvSpPr>
        <p:spPr bwMode="auto">
          <a:xfrm>
            <a:off x="539552" y="5289452"/>
            <a:ext cx="2808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線の連続が認識</a:t>
            </a:r>
            <a:endParaRPr lang="en-US" altLang="ja-JP" sz="2800" dirty="0" smtClean="0"/>
          </a:p>
          <a:p>
            <a:r>
              <a:rPr lang="ja-JP" altLang="en-US" sz="2800" dirty="0" smtClean="0"/>
              <a:t>　されて</a:t>
            </a:r>
            <a:r>
              <a:rPr lang="ja-JP" altLang="en-US" sz="2800" dirty="0"/>
              <a:t>いないと</a:t>
            </a:r>
          </a:p>
        </p:txBody>
      </p:sp>
      <p:sp>
        <p:nvSpPr>
          <p:cNvPr id="52" name="右矢印 51"/>
          <p:cNvSpPr/>
          <p:nvPr/>
        </p:nvSpPr>
        <p:spPr>
          <a:xfrm>
            <a:off x="4716016" y="5649492"/>
            <a:ext cx="503237" cy="215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/>
        </p:nvGrpSpPr>
        <p:grpSpPr bwMode="auto">
          <a:xfrm>
            <a:off x="5436096" y="5289452"/>
            <a:ext cx="431800" cy="431800"/>
            <a:chOff x="6444208" y="5517232"/>
            <a:chExt cx="432048" cy="432048"/>
          </a:xfrm>
        </p:grpSpPr>
        <p:cxnSp>
          <p:nvCxnSpPr>
            <p:cNvPr id="53" name="直線コネクタ 52"/>
            <p:cNvCxnSpPr/>
            <p:nvPr/>
          </p:nvCxnSpPr>
          <p:spPr>
            <a:xfrm>
              <a:off x="6876256" y="5517232"/>
              <a:ext cx="0" cy="43204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6444208" y="5949280"/>
              <a:ext cx="432048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3"/>
          <p:cNvGrpSpPr>
            <a:grpSpLocks/>
          </p:cNvGrpSpPr>
          <p:nvPr/>
        </p:nvGrpSpPr>
        <p:grpSpPr bwMode="auto">
          <a:xfrm rot="10800000">
            <a:off x="5868144" y="5721500"/>
            <a:ext cx="433387" cy="431800"/>
            <a:chOff x="6444208" y="5517232"/>
            <a:chExt cx="432048" cy="432048"/>
          </a:xfrm>
        </p:grpSpPr>
        <p:cxnSp>
          <p:nvCxnSpPr>
            <p:cNvPr id="65" name="直線コネクタ 64"/>
            <p:cNvCxnSpPr/>
            <p:nvPr/>
          </p:nvCxnSpPr>
          <p:spPr>
            <a:xfrm>
              <a:off x="6876256" y="5517232"/>
              <a:ext cx="0" cy="43204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>
              <a:off x="6458451" y="5949280"/>
              <a:ext cx="432049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24" name="テキスト ボックス 66"/>
          <p:cNvSpPr txBox="1">
            <a:spLocks noChangeArrowheads="1"/>
          </p:cNvSpPr>
          <p:nvPr/>
        </p:nvSpPr>
        <p:spPr bwMode="auto">
          <a:xfrm>
            <a:off x="6372101" y="5217916"/>
            <a:ext cx="2305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のように</a:t>
            </a:r>
            <a:endParaRPr lang="en-US" altLang="ja-JP" sz="2800"/>
          </a:p>
          <a:p>
            <a:r>
              <a:rPr lang="ja-JP" altLang="en-US" sz="2800"/>
              <a:t>　捉えてしまう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87624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たとえば、</a:t>
            </a:r>
            <a:r>
              <a:rPr lang="ja-JP" altLang="en-US" sz="4000" dirty="0" smtClean="0">
                <a:solidFill>
                  <a:srgbClr val="C00000"/>
                </a:solidFill>
              </a:rPr>
              <a:t>線の認識能力</a:t>
            </a:r>
            <a:r>
              <a:rPr lang="ja-JP" altLang="en-US" sz="4000" dirty="0" smtClean="0"/>
              <a:t>では</a:t>
            </a:r>
            <a:endParaRPr kumimoji="1" lang="ja-JP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229200"/>
            <a:ext cx="1077466" cy="9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テキスト ボックス 29"/>
          <p:cNvSpPr txBox="1"/>
          <p:nvPr/>
        </p:nvSpPr>
        <p:spPr>
          <a:xfrm>
            <a:off x="3131840" y="639496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☞第１５回学習会「線を考える」より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17" grpId="0" animBg="1"/>
      <p:bldP spid="40" grpId="0" animBg="1"/>
      <p:bldP spid="43020" grpId="0"/>
      <p:bldP spid="52" grpId="0" animBg="1"/>
      <p:bldP spid="430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67744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また、</a:t>
            </a:r>
            <a:r>
              <a:rPr lang="ja-JP" altLang="en-US" sz="4000" dirty="0" smtClean="0">
                <a:solidFill>
                  <a:srgbClr val="C00000"/>
                </a:solidFill>
              </a:rPr>
              <a:t>描線能力</a:t>
            </a:r>
            <a:r>
              <a:rPr lang="ja-JP" altLang="en-US" sz="4000" dirty="0" smtClean="0"/>
              <a:t>では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268760"/>
            <a:ext cx="813690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atin typeface="Arial" charset="0"/>
                <a:ea typeface="ＭＳ Ｐゴシック" charset="-128"/>
              </a:rPr>
              <a:t>　　　　　ひし形が描けること</a:t>
            </a:r>
            <a:endParaRPr lang="en-US" altLang="ja-JP" sz="4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 rot="2723671">
            <a:off x="1715981" y="3499755"/>
            <a:ext cx="1318654" cy="1226641"/>
          </a:xfrm>
          <a:custGeom>
            <a:avLst/>
            <a:gdLst>
              <a:gd name="connsiteX0" fmla="*/ 5080 w 886051"/>
              <a:gd name="connsiteY0" fmla="*/ 54841 h 811004"/>
              <a:gd name="connsiteX1" fmla="*/ 50800 w 886051"/>
              <a:gd name="connsiteY1" fmla="*/ 39601 h 811004"/>
              <a:gd name="connsiteX2" fmla="*/ 782320 w 886051"/>
              <a:gd name="connsiteY2" fmla="*/ 39601 h 811004"/>
              <a:gd name="connsiteX3" fmla="*/ 812800 w 886051"/>
              <a:gd name="connsiteY3" fmla="*/ 222481 h 811004"/>
              <a:gd name="connsiteX4" fmla="*/ 828040 w 886051"/>
              <a:gd name="connsiteY4" fmla="*/ 679681 h 811004"/>
              <a:gd name="connsiteX5" fmla="*/ 812800 w 886051"/>
              <a:gd name="connsiteY5" fmla="*/ 771121 h 811004"/>
              <a:gd name="connsiteX6" fmla="*/ 218440 w 886051"/>
              <a:gd name="connsiteY6" fmla="*/ 740641 h 811004"/>
              <a:gd name="connsiteX7" fmla="*/ 20320 w 886051"/>
              <a:gd name="connsiteY7" fmla="*/ 725401 h 811004"/>
              <a:gd name="connsiteX8" fmla="*/ 35560 w 886051"/>
              <a:gd name="connsiteY8" fmla="*/ 359641 h 811004"/>
              <a:gd name="connsiteX9" fmla="*/ 20320 w 886051"/>
              <a:gd name="connsiteY9" fmla="*/ 252961 h 811004"/>
              <a:gd name="connsiteX10" fmla="*/ 5080 w 886051"/>
              <a:gd name="connsiteY10" fmla="*/ 54841 h 81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051" h="811004">
                <a:moveTo>
                  <a:pt x="5080" y="54841"/>
                </a:moveTo>
                <a:cubicBezTo>
                  <a:pt x="10160" y="19281"/>
                  <a:pt x="34954" y="42242"/>
                  <a:pt x="50800" y="39601"/>
                </a:cubicBezTo>
                <a:cubicBezTo>
                  <a:pt x="288406" y="0"/>
                  <a:pt x="557837" y="33845"/>
                  <a:pt x="782320" y="39601"/>
                </a:cubicBezTo>
                <a:cubicBezTo>
                  <a:pt x="886051" y="74178"/>
                  <a:pt x="812800" y="33278"/>
                  <a:pt x="812800" y="222481"/>
                </a:cubicBezTo>
                <a:cubicBezTo>
                  <a:pt x="812800" y="374966"/>
                  <a:pt x="822960" y="527281"/>
                  <a:pt x="828040" y="679681"/>
                </a:cubicBezTo>
                <a:cubicBezTo>
                  <a:pt x="822960" y="710161"/>
                  <a:pt x="843330" y="766351"/>
                  <a:pt x="812800" y="771121"/>
                </a:cubicBezTo>
                <a:cubicBezTo>
                  <a:pt x="557548" y="811004"/>
                  <a:pt x="429609" y="760752"/>
                  <a:pt x="218440" y="740641"/>
                </a:cubicBezTo>
                <a:cubicBezTo>
                  <a:pt x="152503" y="734361"/>
                  <a:pt x="86360" y="730481"/>
                  <a:pt x="20320" y="725401"/>
                </a:cubicBezTo>
                <a:cubicBezTo>
                  <a:pt x="25400" y="603481"/>
                  <a:pt x="35560" y="481667"/>
                  <a:pt x="35560" y="359641"/>
                </a:cubicBezTo>
                <a:cubicBezTo>
                  <a:pt x="35560" y="323720"/>
                  <a:pt x="20320" y="288882"/>
                  <a:pt x="20320" y="252961"/>
                </a:cubicBezTo>
                <a:cubicBezTo>
                  <a:pt x="20320" y="34534"/>
                  <a:pt x="0" y="90401"/>
                  <a:pt x="5080" y="54841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テキスト ボックス 58"/>
          <p:cNvSpPr txBox="1">
            <a:spLocks noChangeArrowheads="1"/>
          </p:cNvSpPr>
          <p:nvPr/>
        </p:nvSpPr>
        <p:spPr bwMode="auto">
          <a:xfrm>
            <a:off x="755576" y="5157192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C00000"/>
                </a:solidFill>
              </a:rPr>
              <a:t>＊</a:t>
            </a:r>
            <a:r>
              <a:rPr lang="en-US" altLang="ja-JP" sz="3200" dirty="0"/>
              <a:t>5</a:t>
            </a:r>
            <a:r>
              <a:rPr lang="ja-JP" altLang="en-US" sz="3200" dirty="0"/>
              <a:t>才～</a:t>
            </a:r>
            <a:r>
              <a:rPr lang="en-US" altLang="ja-JP" sz="3200" dirty="0"/>
              <a:t>6</a:t>
            </a:r>
            <a:r>
              <a:rPr lang="ja-JP" altLang="en-US" sz="3200" dirty="0"/>
              <a:t>才で達成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357301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く　へ　水</a:t>
            </a:r>
            <a:r>
              <a:rPr lang="ja-JP" altLang="en-US" sz="5400" dirty="0" smtClean="0"/>
              <a:t>　</a:t>
            </a:r>
            <a:r>
              <a:rPr kumimoji="1" lang="ja-JP" altLang="en-US" sz="5400" dirty="0" smtClean="0"/>
              <a:t>金</a:t>
            </a:r>
            <a:r>
              <a:rPr kumimoji="1" lang="ja-JP" altLang="en-US" dirty="0" smtClean="0"/>
              <a:t>、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3563888" y="4005064"/>
            <a:ext cx="432048" cy="288032"/>
          </a:xfrm>
          <a:prstGeom prst="rightArrow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2060848"/>
            <a:ext cx="813690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が、ひらがなや基本漢字の書字の基盤</a:t>
            </a:r>
            <a:endParaRPr lang="ja-JP" altLang="en-US" sz="3600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67744" y="2606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また、</a:t>
            </a:r>
            <a:r>
              <a:rPr lang="ja-JP" altLang="en-US" sz="4000" dirty="0" smtClean="0">
                <a:solidFill>
                  <a:srgbClr val="C00000"/>
                </a:solidFill>
              </a:rPr>
              <a:t>語彙能力</a:t>
            </a:r>
            <a:r>
              <a:rPr lang="ja-JP" altLang="en-US" sz="4000" dirty="0" smtClean="0"/>
              <a:t>では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196752"/>
            <a:ext cx="763284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400" dirty="0" smtClean="0">
                <a:latin typeface="Arial" charset="0"/>
                <a:ea typeface="ＭＳ Ｐゴシック" charset="-128"/>
              </a:rPr>
              <a:t>基本漢字の意味が解ること</a:t>
            </a:r>
            <a:endParaRPr lang="en-US" altLang="ja-JP" sz="44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988840"/>
            <a:ext cx="7632848" cy="18774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dirty="0" smtClean="0">
                <a:latin typeface="Arial" charset="0"/>
                <a:ea typeface="ＭＳ Ｐゴシック" charset="-128"/>
              </a:rPr>
              <a:t>　</a:t>
            </a:r>
            <a:r>
              <a:rPr lang="ja-JP" altLang="en-US" sz="3600" dirty="0" smtClean="0">
                <a:latin typeface="Arial" charset="0"/>
                <a:ea typeface="ＭＳ Ｐゴシック" charset="-128"/>
              </a:rPr>
              <a:t>基本漢字の意味（≓訓）の理解が　　</a:t>
            </a:r>
            <a:endParaRPr lang="en-US" altLang="ja-JP" sz="3600" dirty="0" smtClean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　　そのあとに続く、より高度な</a:t>
            </a:r>
            <a:endParaRPr lang="en-US" altLang="ja-JP" sz="3600" dirty="0" smtClean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　　　　漢字単語の習得の基盤になる</a:t>
            </a:r>
            <a:endParaRPr lang="ja-JP" altLang="en-US" sz="3600" dirty="0">
              <a:latin typeface="Arial" charset="0"/>
              <a:ea typeface="ＭＳ Ｐゴシック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 rot="277303">
            <a:off x="3286214" y="4262704"/>
            <a:ext cx="1045029" cy="299290"/>
          </a:xfrm>
          <a:custGeom>
            <a:avLst/>
            <a:gdLst>
              <a:gd name="connsiteX0" fmla="*/ 0 w 1045029"/>
              <a:gd name="connsiteY0" fmla="*/ 146957 h 146957"/>
              <a:gd name="connsiteX1" fmla="*/ 81643 w 1045029"/>
              <a:gd name="connsiteY1" fmla="*/ 48986 h 146957"/>
              <a:gd name="connsiteX2" fmla="*/ 130629 w 1045029"/>
              <a:gd name="connsiteY2" fmla="*/ 32657 h 146957"/>
              <a:gd name="connsiteX3" fmla="*/ 277586 w 1045029"/>
              <a:gd name="connsiteY3" fmla="*/ 48986 h 146957"/>
              <a:gd name="connsiteX4" fmla="*/ 375558 w 1045029"/>
              <a:gd name="connsiteY4" fmla="*/ 114300 h 146957"/>
              <a:gd name="connsiteX5" fmla="*/ 424543 w 1045029"/>
              <a:gd name="connsiteY5" fmla="*/ 81643 h 146957"/>
              <a:gd name="connsiteX6" fmla="*/ 440872 w 1045029"/>
              <a:gd name="connsiteY6" fmla="*/ 32657 h 146957"/>
              <a:gd name="connsiteX7" fmla="*/ 669472 w 1045029"/>
              <a:gd name="connsiteY7" fmla="*/ 48986 h 146957"/>
              <a:gd name="connsiteX8" fmla="*/ 702129 w 1045029"/>
              <a:gd name="connsiteY8" fmla="*/ 97972 h 146957"/>
              <a:gd name="connsiteX9" fmla="*/ 734786 w 1045029"/>
              <a:gd name="connsiteY9" fmla="*/ 48986 h 146957"/>
              <a:gd name="connsiteX10" fmla="*/ 832758 w 1045029"/>
              <a:gd name="connsiteY10" fmla="*/ 0 h 146957"/>
              <a:gd name="connsiteX11" fmla="*/ 963386 w 1045029"/>
              <a:gd name="connsiteY11" fmla="*/ 16329 h 146957"/>
              <a:gd name="connsiteX12" fmla="*/ 1012372 w 1045029"/>
              <a:gd name="connsiteY12" fmla="*/ 65315 h 146957"/>
              <a:gd name="connsiteX13" fmla="*/ 1045029 w 1045029"/>
              <a:gd name="connsiteY13" fmla="*/ 114300 h 14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5029" h="146957">
                <a:moveTo>
                  <a:pt x="0" y="146957"/>
                </a:moveTo>
                <a:cubicBezTo>
                  <a:pt x="24096" y="110814"/>
                  <a:pt x="43929" y="74129"/>
                  <a:pt x="81643" y="48986"/>
                </a:cubicBezTo>
                <a:cubicBezTo>
                  <a:pt x="95964" y="39438"/>
                  <a:pt x="114300" y="38100"/>
                  <a:pt x="130629" y="32657"/>
                </a:cubicBezTo>
                <a:cubicBezTo>
                  <a:pt x="179615" y="38100"/>
                  <a:pt x="230828" y="33400"/>
                  <a:pt x="277586" y="48986"/>
                </a:cubicBezTo>
                <a:cubicBezTo>
                  <a:pt x="314821" y="61398"/>
                  <a:pt x="375558" y="114300"/>
                  <a:pt x="375558" y="114300"/>
                </a:cubicBezTo>
                <a:cubicBezTo>
                  <a:pt x="391886" y="103414"/>
                  <a:pt x="412284" y="96967"/>
                  <a:pt x="424543" y="81643"/>
                </a:cubicBezTo>
                <a:cubicBezTo>
                  <a:pt x="435295" y="68203"/>
                  <a:pt x="423811" y="34932"/>
                  <a:pt x="440872" y="32657"/>
                </a:cubicBezTo>
                <a:cubicBezTo>
                  <a:pt x="516596" y="22561"/>
                  <a:pt x="593272" y="43543"/>
                  <a:pt x="669472" y="48986"/>
                </a:cubicBezTo>
                <a:cubicBezTo>
                  <a:pt x="680358" y="65315"/>
                  <a:pt x="682504" y="97972"/>
                  <a:pt x="702129" y="97972"/>
                </a:cubicBezTo>
                <a:cubicBezTo>
                  <a:pt x="721754" y="97972"/>
                  <a:pt x="720909" y="62863"/>
                  <a:pt x="734786" y="48986"/>
                </a:cubicBezTo>
                <a:cubicBezTo>
                  <a:pt x="766439" y="17333"/>
                  <a:pt x="792918" y="13280"/>
                  <a:pt x="832758" y="0"/>
                </a:cubicBezTo>
                <a:cubicBezTo>
                  <a:pt x="876301" y="5443"/>
                  <a:pt x="922146" y="1333"/>
                  <a:pt x="963386" y="16329"/>
                </a:cubicBezTo>
                <a:cubicBezTo>
                  <a:pt x="985088" y="24221"/>
                  <a:pt x="997589" y="47575"/>
                  <a:pt x="1012372" y="65315"/>
                </a:cubicBezTo>
                <a:cubicBezTo>
                  <a:pt x="1024935" y="80391"/>
                  <a:pt x="1045029" y="114300"/>
                  <a:pt x="1045029" y="11430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22"/>
          <p:cNvGrpSpPr/>
          <p:nvPr/>
        </p:nvGrpSpPr>
        <p:grpSpPr>
          <a:xfrm>
            <a:off x="6012160" y="4149080"/>
            <a:ext cx="810387" cy="541578"/>
            <a:chOff x="5364088" y="3967542"/>
            <a:chExt cx="810387" cy="541578"/>
          </a:xfrm>
        </p:grpSpPr>
        <p:sp>
          <p:nvSpPr>
            <p:cNvPr id="19" name="フリーフォーム 18"/>
            <p:cNvSpPr/>
            <p:nvPr/>
          </p:nvSpPr>
          <p:spPr>
            <a:xfrm>
              <a:off x="5364088" y="4005064"/>
              <a:ext cx="439099" cy="172437"/>
            </a:xfrm>
            <a:custGeom>
              <a:avLst/>
              <a:gdLst>
                <a:gd name="connsiteX0" fmla="*/ 40821 w 439099"/>
                <a:gd name="connsiteY0" fmla="*/ 4868 h 172437"/>
                <a:gd name="connsiteX1" fmla="*/ 318407 w 439099"/>
                <a:gd name="connsiteY1" fmla="*/ 21197 h 172437"/>
                <a:gd name="connsiteX2" fmla="*/ 416378 w 439099"/>
                <a:gd name="connsiteY2" fmla="*/ 86511 h 172437"/>
                <a:gd name="connsiteX3" fmla="*/ 432707 w 439099"/>
                <a:gd name="connsiteY3" fmla="*/ 135497 h 172437"/>
                <a:gd name="connsiteX4" fmla="*/ 383721 w 439099"/>
                <a:gd name="connsiteY4" fmla="*/ 168154 h 172437"/>
                <a:gd name="connsiteX5" fmla="*/ 204107 w 439099"/>
                <a:gd name="connsiteY5" fmla="*/ 151826 h 172437"/>
                <a:gd name="connsiteX6" fmla="*/ 171450 w 439099"/>
                <a:gd name="connsiteY6" fmla="*/ 119168 h 172437"/>
                <a:gd name="connsiteX7" fmla="*/ 122464 w 439099"/>
                <a:gd name="connsiteY7" fmla="*/ 102840 h 172437"/>
                <a:gd name="connsiteX8" fmla="*/ 73478 w 439099"/>
                <a:gd name="connsiteY8" fmla="*/ 4868 h 172437"/>
                <a:gd name="connsiteX9" fmla="*/ 40821 w 439099"/>
                <a:gd name="connsiteY9" fmla="*/ 4868 h 1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099" h="172437">
                  <a:moveTo>
                    <a:pt x="40821" y="4868"/>
                  </a:moveTo>
                  <a:cubicBezTo>
                    <a:pt x="81642" y="7589"/>
                    <a:pt x="227834" y="1507"/>
                    <a:pt x="318407" y="21197"/>
                  </a:cubicBezTo>
                  <a:cubicBezTo>
                    <a:pt x="356760" y="29535"/>
                    <a:pt x="416378" y="86511"/>
                    <a:pt x="416378" y="86511"/>
                  </a:cubicBezTo>
                  <a:cubicBezTo>
                    <a:pt x="421821" y="102840"/>
                    <a:pt x="439099" y="119516"/>
                    <a:pt x="432707" y="135497"/>
                  </a:cubicBezTo>
                  <a:cubicBezTo>
                    <a:pt x="425419" y="153718"/>
                    <a:pt x="403296" y="166756"/>
                    <a:pt x="383721" y="168154"/>
                  </a:cubicBezTo>
                  <a:cubicBezTo>
                    <a:pt x="323756" y="172437"/>
                    <a:pt x="263978" y="157269"/>
                    <a:pt x="204107" y="151826"/>
                  </a:cubicBezTo>
                  <a:cubicBezTo>
                    <a:pt x="193221" y="140940"/>
                    <a:pt x="184651" y="127089"/>
                    <a:pt x="171450" y="119168"/>
                  </a:cubicBezTo>
                  <a:cubicBezTo>
                    <a:pt x="156691" y="110313"/>
                    <a:pt x="134635" y="115011"/>
                    <a:pt x="122464" y="102840"/>
                  </a:cubicBezTo>
                  <a:cubicBezTo>
                    <a:pt x="83825" y="64202"/>
                    <a:pt x="134043" y="35150"/>
                    <a:pt x="73478" y="4868"/>
                  </a:cubicBezTo>
                  <a:cubicBezTo>
                    <a:pt x="63741" y="0"/>
                    <a:pt x="0" y="2147"/>
                    <a:pt x="40821" y="48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 rot="8799155">
              <a:off x="5735376" y="3967542"/>
              <a:ext cx="439099" cy="172437"/>
            </a:xfrm>
            <a:custGeom>
              <a:avLst/>
              <a:gdLst>
                <a:gd name="connsiteX0" fmla="*/ 40821 w 439099"/>
                <a:gd name="connsiteY0" fmla="*/ 4868 h 172437"/>
                <a:gd name="connsiteX1" fmla="*/ 318407 w 439099"/>
                <a:gd name="connsiteY1" fmla="*/ 21197 h 172437"/>
                <a:gd name="connsiteX2" fmla="*/ 416378 w 439099"/>
                <a:gd name="connsiteY2" fmla="*/ 86511 h 172437"/>
                <a:gd name="connsiteX3" fmla="*/ 432707 w 439099"/>
                <a:gd name="connsiteY3" fmla="*/ 135497 h 172437"/>
                <a:gd name="connsiteX4" fmla="*/ 383721 w 439099"/>
                <a:gd name="connsiteY4" fmla="*/ 168154 h 172437"/>
                <a:gd name="connsiteX5" fmla="*/ 204107 w 439099"/>
                <a:gd name="connsiteY5" fmla="*/ 151826 h 172437"/>
                <a:gd name="connsiteX6" fmla="*/ 171450 w 439099"/>
                <a:gd name="connsiteY6" fmla="*/ 119168 h 172437"/>
                <a:gd name="connsiteX7" fmla="*/ 122464 w 439099"/>
                <a:gd name="connsiteY7" fmla="*/ 102840 h 172437"/>
                <a:gd name="connsiteX8" fmla="*/ 73478 w 439099"/>
                <a:gd name="connsiteY8" fmla="*/ 4868 h 172437"/>
                <a:gd name="connsiteX9" fmla="*/ 40821 w 439099"/>
                <a:gd name="connsiteY9" fmla="*/ 4868 h 1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099" h="172437">
                  <a:moveTo>
                    <a:pt x="40821" y="4868"/>
                  </a:moveTo>
                  <a:cubicBezTo>
                    <a:pt x="81642" y="7589"/>
                    <a:pt x="227834" y="1507"/>
                    <a:pt x="318407" y="21197"/>
                  </a:cubicBezTo>
                  <a:cubicBezTo>
                    <a:pt x="356760" y="29535"/>
                    <a:pt x="416378" y="86511"/>
                    <a:pt x="416378" y="86511"/>
                  </a:cubicBezTo>
                  <a:cubicBezTo>
                    <a:pt x="421821" y="102840"/>
                    <a:pt x="439099" y="119516"/>
                    <a:pt x="432707" y="135497"/>
                  </a:cubicBezTo>
                  <a:cubicBezTo>
                    <a:pt x="425419" y="153718"/>
                    <a:pt x="403296" y="166756"/>
                    <a:pt x="383721" y="168154"/>
                  </a:cubicBezTo>
                  <a:cubicBezTo>
                    <a:pt x="323756" y="172437"/>
                    <a:pt x="263978" y="157269"/>
                    <a:pt x="204107" y="151826"/>
                  </a:cubicBezTo>
                  <a:cubicBezTo>
                    <a:pt x="193221" y="140940"/>
                    <a:pt x="184651" y="127089"/>
                    <a:pt x="171450" y="119168"/>
                  </a:cubicBezTo>
                  <a:cubicBezTo>
                    <a:pt x="156691" y="110313"/>
                    <a:pt x="134635" y="115011"/>
                    <a:pt x="122464" y="102840"/>
                  </a:cubicBezTo>
                  <a:cubicBezTo>
                    <a:pt x="83825" y="64202"/>
                    <a:pt x="134043" y="35150"/>
                    <a:pt x="73478" y="4868"/>
                  </a:cubicBezTo>
                  <a:cubicBezTo>
                    <a:pt x="63741" y="0"/>
                    <a:pt x="0" y="2147"/>
                    <a:pt x="40821" y="486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>
              <a:stCxn id="20" idx="2"/>
            </p:cNvCxnSpPr>
            <p:nvPr/>
          </p:nvCxnSpPr>
          <p:spPr>
            <a:xfrm>
              <a:off x="5790343" y="4161716"/>
              <a:ext cx="5793" cy="3474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>
          <a:xfrm>
            <a:off x="2339752" y="4005064"/>
            <a:ext cx="864096" cy="1315308"/>
            <a:chOff x="2339752" y="4437112"/>
            <a:chExt cx="864096" cy="131530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339752" y="4437112"/>
              <a:ext cx="864096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800" dirty="0" smtClean="0"/>
                <a:t>土</a:t>
              </a:r>
              <a:endParaRPr kumimoji="1" lang="ja-JP" altLang="en-US" sz="4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39752" y="5229200"/>
              <a:ext cx="86409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つち</a:t>
              </a:r>
              <a:endParaRPr kumimoji="1" lang="ja-JP" altLang="en-US" sz="28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148064" y="4005064"/>
            <a:ext cx="1800200" cy="1315308"/>
            <a:chOff x="5148064" y="4437112"/>
            <a:chExt cx="1800200" cy="1315308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148064" y="4437112"/>
              <a:ext cx="864096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4800" dirty="0" smtClean="0"/>
                <a:t>生</a:t>
              </a:r>
              <a:endParaRPr kumimoji="1" lang="ja-JP" altLang="en-US" sz="4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148064" y="5229200"/>
              <a:ext cx="1800200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う（まれる）</a:t>
              </a:r>
              <a:endParaRPr kumimoji="1" lang="ja-JP" altLang="en-US" sz="28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67544" y="5445224"/>
            <a:ext cx="84969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en-US" altLang="ja-JP" sz="2800" dirty="0" smtClean="0"/>
              <a:t>※</a:t>
            </a:r>
            <a:r>
              <a:rPr kumimoji="1" lang="ja-JP" altLang="en-US" sz="2800" dirty="0" smtClean="0"/>
              <a:t>「土」を土曜日の「どう」、「生」を１年生の「せい」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　　　　　　　　　　　　　　　　　</a:t>
            </a:r>
            <a:r>
              <a:rPr lang="ja-JP" altLang="en-US" sz="2000" dirty="0" smtClean="0"/>
              <a:t>　</a:t>
            </a:r>
            <a:r>
              <a:rPr kumimoji="1" lang="ja-JP" altLang="en-US" sz="2800" dirty="0" smtClean="0"/>
              <a:t>としか読めない子も多い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 animBg="1"/>
      <p:bldP spid="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3568" y="404664"/>
            <a:ext cx="80648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では、これらの基礎的な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認知能力が未熟な場合は？</a:t>
            </a:r>
            <a:endParaRPr kumimoji="1" lang="ja-JP" altLang="en-US" sz="3600" dirty="0"/>
          </a:p>
        </p:txBody>
      </p:sp>
      <p:sp>
        <p:nvSpPr>
          <p:cNvPr id="4" name="下矢印 3"/>
          <p:cNvSpPr/>
          <p:nvPr/>
        </p:nvSpPr>
        <p:spPr>
          <a:xfrm>
            <a:off x="3923928" y="1700808"/>
            <a:ext cx="1368152" cy="43204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204864"/>
            <a:ext cx="8496944" cy="132343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基礎的な練習（描線や線の認識、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ことばの学習ｅｔｃ）を行いながら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3717032"/>
            <a:ext cx="5976664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平行して漢字学習を進める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4869160"/>
            <a:ext cx="849694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文字学習が、基礎的な認知能力を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　　育てて行くことを期待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95536" y="1916832"/>
            <a:ext cx="8458904" cy="1872208"/>
            <a:chOff x="395536" y="1556792"/>
            <a:chExt cx="8458904" cy="1872208"/>
          </a:xfrm>
        </p:grpSpPr>
        <p:sp>
          <p:nvSpPr>
            <p:cNvPr id="10" name="正方形/長方形 9"/>
            <p:cNvSpPr/>
            <p:nvPr/>
          </p:nvSpPr>
          <p:spPr>
            <a:xfrm>
              <a:off x="395536" y="1556792"/>
              <a:ext cx="8458904" cy="187220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11560" y="1772816"/>
              <a:ext cx="8064896" cy="144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/>
                <a:t>　基本漢字習得のための</a:t>
              </a:r>
              <a:endParaRPr lang="en-US" altLang="ja-JP" sz="4400" dirty="0" smtClean="0"/>
            </a:p>
            <a:p>
              <a:r>
                <a:rPr lang="ja-JP" altLang="en-US" sz="4400" dirty="0" smtClean="0"/>
                <a:t>　　　　　　　　　　　　　学習方法</a:t>
              </a:r>
              <a:endParaRPr kumimoji="1" lang="ja-JP" altLang="en-US" sz="4400" dirty="0"/>
            </a:p>
          </p:txBody>
        </p:sp>
      </p:grp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1403648" y="4293096"/>
            <a:ext cx="6552728" cy="98488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800" b="0" dirty="0"/>
              <a:t>　</a:t>
            </a:r>
            <a:r>
              <a:rPr lang="ja-JP" altLang="en-US" sz="4400" dirty="0" smtClean="0"/>
              <a:t>～</a:t>
            </a:r>
            <a:r>
              <a:rPr lang="ja-JP" altLang="en-US" sz="4000" b="0" dirty="0" smtClean="0"/>
              <a:t>書</a:t>
            </a:r>
            <a:r>
              <a:rPr lang="ja-JP" altLang="en-US" sz="4000" b="0" dirty="0"/>
              <a:t>字の</a:t>
            </a:r>
            <a:r>
              <a:rPr lang="ja-JP" altLang="en-US" sz="4000" b="0" dirty="0" smtClean="0"/>
              <a:t>学習を中心に～</a:t>
            </a:r>
            <a:endParaRPr lang="en-US" altLang="ja-JP" sz="4000" dirty="0" smtClean="0"/>
          </a:p>
          <a:p>
            <a:endParaRPr lang="en-US" altLang="ja-JP" sz="1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123728" y="764704"/>
            <a:ext cx="4824536" cy="707886"/>
          </a:xfrm>
          <a:prstGeom prst="rect">
            <a:avLst/>
          </a:prstGeom>
          <a:solidFill>
            <a:srgbClr val="FFFF66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なぜ</a:t>
            </a:r>
            <a:r>
              <a:rPr kumimoji="1" lang="ja-JP" altLang="en-US" sz="4000" dirty="0" smtClean="0"/>
              <a:t>書字が大切か</a:t>
            </a:r>
            <a:endParaRPr kumimoji="1" lang="ja-JP" altLang="en-US" sz="4000" dirty="0"/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539552" y="2348880"/>
            <a:ext cx="8064896" cy="144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　　</a:t>
            </a:r>
            <a:r>
              <a:rPr lang="ja-JP" altLang="en-US" sz="4000" dirty="0" smtClean="0"/>
              <a:t>文字は書くことを通して</a:t>
            </a:r>
            <a:endParaRPr lang="en-US" altLang="ja-JP" sz="4000" dirty="0" smtClean="0"/>
          </a:p>
          <a:p>
            <a:r>
              <a:rPr lang="ja-JP" altLang="en-US" sz="4000" b="0" dirty="0" smtClean="0"/>
              <a:t>　　　　　　</a:t>
            </a:r>
            <a:r>
              <a:rPr lang="ja-JP" altLang="en-US" sz="4000" dirty="0" smtClean="0"/>
              <a:t>体で覚えて行く</a:t>
            </a:r>
            <a:r>
              <a:rPr lang="ja-JP" altLang="en-US" sz="4000" b="0" dirty="0" smtClean="0"/>
              <a:t>ものだから</a:t>
            </a:r>
            <a:endParaRPr lang="ja-JP" altLang="en-US" sz="4000" b="0" dirty="0"/>
          </a:p>
        </p:txBody>
      </p:sp>
      <p:sp>
        <p:nvSpPr>
          <p:cNvPr id="9" name="下矢印 8"/>
          <p:cNvSpPr/>
          <p:nvPr/>
        </p:nvSpPr>
        <p:spPr>
          <a:xfrm>
            <a:off x="3923928" y="1700808"/>
            <a:ext cx="1368152" cy="43204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4005064"/>
            <a:ext cx="8640960" cy="1754326"/>
          </a:xfrm>
          <a:prstGeom prst="rect">
            <a:avLst/>
          </a:prstGeom>
          <a:solidFill>
            <a:srgbClr val="FFE7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　ひらがなや漢字は、視覚記号だが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　　　身体の様々な感覚・認識と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ネットワークを持って成立している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5816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☞　</a:t>
            </a:r>
            <a:r>
              <a:rPr kumimoji="1" lang="ja-JP" altLang="en-US" sz="2400" dirty="0" smtClean="0">
                <a:solidFill>
                  <a:srgbClr val="FF66FF"/>
                </a:solidFill>
              </a:rPr>
              <a:t>●</a:t>
            </a:r>
            <a:r>
              <a:rPr kumimoji="1" lang="ja-JP" altLang="en-US" sz="2400" dirty="0" smtClean="0"/>
              <a:t>手書きの運動感覚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テキスト ボックス 3"/>
          <p:cNvSpPr txBox="1">
            <a:spLocks noChangeArrowheads="1"/>
          </p:cNvSpPr>
          <p:nvPr/>
        </p:nvSpPr>
        <p:spPr bwMode="auto">
          <a:xfrm>
            <a:off x="2339752" y="260648"/>
            <a:ext cx="4608511" cy="8302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 smtClean="0"/>
              <a:t>視写（模写）</a:t>
            </a:r>
            <a:endParaRPr lang="ja-JP" altLang="en-US" sz="4800" b="0" dirty="0"/>
          </a:p>
        </p:txBody>
      </p:sp>
      <p:sp>
        <p:nvSpPr>
          <p:cNvPr id="112648" name="テキスト ボックス 3"/>
          <p:cNvSpPr txBox="1">
            <a:spLocks noChangeArrowheads="1"/>
          </p:cNvSpPr>
          <p:nvPr/>
        </p:nvSpPr>
        <p:spPr bwMode="auto">
          <a:xfrm>
            <a:off x="395536" y="5661248"/>
            <a:ext cx="4032448" cy="64633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b="0" dirty="0" smtClean="0"/>
              <a:t>一筆ごとに</a:t>
            </a:r>
            <a:r>
              <a:rPr lang="ja-JP" altLang="en-US" sz="3600" dirty="0" smtClean="0"/>
              <a:t>まねる</a:t>
            </a:r>
            <a:endParaRPr lang="ja-JP" altLang="en-US" sz="3600" b="0" dirty="0"/>
          </a:p>
        </p:txBody>
      </p:sp>
      <p:sp>
        <p:nvSpPr>
          <p:cNvPr id="112649" name="テキスト ボックス 3"/>
          <p:cNvSpPr txBox="1">
            <a:spLocks noChangeArrowheads="1"/>
          </p:cNvSpPr>
          <p:nvPr/>
        </p:nvSpPr>
        <p:spPr bwMode="auto">
          <a:xfrm>
            <a:off x="1691680" y="1340768"/>
            <a:ext cx="5976664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en-US" sz="4000" b="0" dirty="0" smtClean="0"/>
              <a:t>書字練習の基本となるもの</a:t>
            </a:r>
            <a:endParaRPr lang="ja-JP" altLang="en-US" sz="4000" b="0" dirty="0"/>
          </a:p>
        </p:txBody>
      </p:sp>
      <p:sp>
        <p:nvSpPr>
          <p:cNvPr id="112651" name="テキスト ボックス 3"/>
          <p:cNvSpPr txBox="1">
            <a:spLocks noChangeArrowheads="1"/>
          </p:cNvSpPr>
          <p:nvPr/>
        </p:nvSpPr>
        <p:spPr bwMode="auto">
          <a:xfrm>
            <a:off x="4283968" y="5661248"/>
            <a:ext cx="4860032" cy="64633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文字完成後にまねる</a:t>
            </a:r>
            <a:endParaRPr lang="ja-JP" altLang="en-US" sz="3600" b="0" dirty="0"/>
          </a:p>
        </p:txBody>
      </p:sp>
      <p:sp>
        <p:nvSpPr>
          <p:cNvPr id="11" name="正方形/長方形 10"/>
          <p:cNvSpPr/>
          <p:nvPr/>
        </p:nvSpPr>
        <p:spPr>
          <a:xfrm>
            <a:off x="467544" y="3645024"/>
            <a:ext cx="1008112" cy="100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827584" y="3284984"/>
            <a:ext cx="288032" cy="36004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1691680" y="2276872"/>
            <a:ext cx="669674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 smtClean="0"/>
              <a:t>手本と視写用紙の距離を</a:t>
            </a:r>
            <a:endParaRPr lang="en-US" altLang="ja-JP" sz="3600" dirty="0" smtClean="0"/>
          </a:p>
          <a:p>
            <a:pPr algn="just"/>
            <a:r>
              <a:rPr lang="ja-JP" altLang="en-US" sz="3600" dirty="0" smtClean="0"/>
              <a:t>徐々に離して、記憶保持を高める</a:t>
            </a:r>
            <a:endParaRPr lang="ja-JP" altLang="en-US" sz="3600" b="0" dirty="0"/>
          </a:p>
        </p:txBody>
      </p:sp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1691680" y="3789040"/>
            <a:ext cx="7272808" cy="707886"/>
          </a:xfrm>
          <a:prstGeom prst="rect">
            <a:avLst/>
          </a:prstGeom>
          <a:solidFill>
            <a:srgbClr val="FFCCCC"/>
          </a:solidFill>
          <a:ln w="762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4000" dirty="0" smtClean="0"/>
              <a:t>手元</a:t>
            </a:r>
            <a:r>
              <a:rPr lang="ja-JP" altLang="en-US" sz="1100" dirty="0" smtClean="0"/>
              <a:t>　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⇒</a:t>
            </a:r>
            <a:r>
              <a:rPr lang="ja-JP" altLang="en-US" sz="1100" b="1" dirty="0" smtClean="0">
                <a:solidFill>
                  <a:srgbClr val="C00000"/>
                </a:solidFill>
              </a:rPr>
              <a:t>　</a:t>
            </a:r>
            <a:r>
              <a:rPr lang="ja-JP" altLang="en-US" sz="4000" dirty="0" smtClean="0"/>
              <a:t>黒板　　　　　</a:t>
            </a:r>
            <a:r>
              <a:rPr lang="ja-JP" altLang="en-US" sz="2800" dirty="0" smtClean="0"/>
              <a:t>　</a:t>
            </a:r>
            <a:r>
              <a:rPr lang="ja-JP" altLang="en-US" sz="4000" b="1" dirty="0" smtClean="0">
                <a:solidFill>
                  <a:srgbClr val="C00000"/>
                </a:solidFill>
              </a:rPr>
              <a:t>⇒</a:t>
            </a:r>
            <a:r>
              <a:rPr lang="ja-JP" altLang="en-US" sz="4000" dirty="0" smtClean="0"/>
              <a:t>裏面</a:t>
            </a:r>
            <a:endParaRPr lang="ja-JP" altLang="en-US" sz="4000" b="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467544" y="2204864"/>
            <a:ext cx="1008112" cy="1008112"/>
            <a:chOff x="467544" y="2204864"/>
            <a:chExt cx="1008112" cy="1008112"/>
          </a:xfrm>
        </p:grpSpPr>
        <p:sp>
          <p:nvSpPr>
            <p:cNvPr id="25" name="正方形/長方形 24"/>
            <p:cNvSpPr/>
            <p:nvPr/>
          </p:nvSpPr>
          <p:spPr>
            <a:xfrm>
              <a:off x="467544" y="2204864"/>
              <a:ext cx="1008112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276872"/>
              <a:ext cx="864096" cy="82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グループ化 27"/>
          <p:cNvGrpSpPr/>
          <p:nvPr/>
        </p:nvGrpSpPr>
        <p:grpSpPr>
          <a:xfrm>
            <a:off x="4499992" y="3645024"/>
            <a:ext cx="1800200" cy="1161420"/>
            <a:chOff x="4499992" y="3645024"/>
            <a:chExt cx="1800200" cy="1161420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4499992" y="3645024"/>
              <a:ext cx="1800200" cy="1080120"/>
              <a:chOff x="611560" y="404664"/>
              <a:chExt cx="3744416" cy="2376264"/>
            </a:xfrm>
          </p:grpSpPr>
          <p:pic>
            <p:nvPicPr>
              <p:cNvPr id="16" name="Picture 4" descr="学習会：イラスト（黒板）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1560" y="404664"/>
                <a:ext cx="3744416" cy="23762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908720"/>
                <a:ext cx="757007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" name="直線矢印コネクタ 20"/>
              <p:cNvCxnSpPr>
                <a:endCxn id="19" idx="1"/>
              </p:cNvCxnSpPr>
              <p:nvPr/>
            </p:nvCxnSpPr>
            <p:spPr>
              <a:xfrm flipV="1">
                <a:off x="1331640" y="1340768"/>
                <a:ext cx="1296144" cy="36004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テキスト ボックス 26"/>
            <p:cNvSpPr txBox="1"/>
            <p:nvPr/>
          </p:nvSpPr>
          <p:spPr>
            <a:xfrm>
              <a:off x="5148064" y="4437112"/>
              <a:ext cx="648072" cy="369332"/>
            </a:xfrm>
            <a:prstGeom prst="rect">
              <a:avLst/>
            </a:prstGeom>
            <a:solidFill>
              <a:srgbClr val="FFFF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/>
                <a:t>板書</a:t>
              </a:r>
              <a:endParaRPr kumimoji="1" lang="ja-JP" altLang="en-US" b="1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8138160" y="4293096"/>
            <a:ext cx="538296" cy="567680"/>
            <a:chOff x="467544" y="2204864"/>
            <a:chExt cx="1008112" cy="1008112"/>
          </a:xfrm>
        </p:grpSpPr>
        <p:sp>
          <p:nvSpPr>
            <p:cNvPr id="30" name="正方形/長方形 29"/>
            <p:cNvSpPr/>
            <p:nvPr/>
          </p:nvSpPr>
          <p:spPr>
            <a:xfrm>
              <a:off x="467544" y="2204864"/>
              <a:ext cx="1008112" cy="10081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276872"/>
              <a:ext cx="864096" cy="82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グループ化 31"/>
          <p:cNvGrpSpPr/>
          <p:nvPr/>
        </p:nvGrpSpPr>
        <p:grpSpPr>
          <a:xfrm>
            <a:off x="8135888" y="3573016"/>
            <a:ext cx="540568" cy="576064"/>
            <a:chOff x="8135888" y="3573016"/>
            <a:chExt cx="540568" cy="576064"/>
          </a:xfrm>
        </p:grpSpPr>
        <p:sp>
          <p:nvSpPr>
            <p:cNvPr id="33" name="正方形/長方形 32"/>
            <p:cNvSpPr/>
            <p:nvPr/>
          </p:nvSpPr>
          <p:spPr>
            <a:xfrm>
              <a:off x="8135888" y="3573016"/>
              <a:ext cx="540568" cy="5760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244408" y="364502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C00000"/>
                  </a:solidFill>
                </a:rPr>
                <a:t>↻</a:t>
              </a:r>
              <a:endParaRPr kumimoji="1" lang="ja-JP" alt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下矢印 35"/>
          <p:cNvSpPr/>
          <p:nvPr/>
        </p:nvSpPr>
        <p:spPr>
          <a:xfrm>
            <a:off x="8244408" y="4149080"/>
            <a:ext cx="288032" cy="14401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691680" y="4869160"/>
            <a:ext cx="6480720" cy="707886"/>
            <a:chOff x="1691680" y="4869160"/>
            <a:chExt cx="6480720" cy="707886"/>
          </a:xfrm>
        </p:grpSpPr>
        <p:sp>
          <p:nvSpPr>
            <p:cNvPr id="112647" name="テキスト ボックス 3"/>
            <p:cNvSpPr txBox="1">
              <a:spLocks noChangeArrowheads="1"/>
            </p:cNvSpPr>
            <p:nvPr/>
          </p:nvSpPr>
          <p:spPr bwMode="auto">
            <a:xfrm>
              <a:off x="1691680" y="4869160"/>
              <a:ext cx="6480720" cy="707886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ja-JP" altLang="en-US" sz="4000" dirty="0" smtClean="0"/>
                <a:t>先生の運筆を</a:t>
              </a:r>
              <a:r>
                <a:rPr lang="ja-JP" altLang="en-US" sz="4000" b="0" dirty="0" smtClean="0"/>
                <a:t>見ることも大切</a:t>
              </a:r>
              <a:endParaRPr lang="ja-JP" altLang="en-US" sz="4000" b="0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691680" y="4941168"/>
              <a:ext cx="6264696" cy="576064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  <p:bldP spid="112649" grpId="0" animBg="1"/>
      <p:bldP spid="112651" grpId="0"/>
      <p:bldP spid="11" grpId="0" animBg="1"/>
      <p:bldP spid="12" grpId="0" animBg="1"/>
      <p:bldP spid="13" grpId="0" animBg="1"/>
      <p:bldP spid="1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1268760"/>
            <a:ext cx="8424936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漢字は手で書かなくなってきている</a:t>
            </a:r>
            <a:endParaRPr kumimoji="1" lang="ja-JP" altLang="en-US" sz="4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204864"/>
            <a:ext cx="8748464" cy="7078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</a:rPr>
              <a:t>日本語ワープロ</a:t>
            </a:r>
            <a:r>
              <a:rPr lang="ja-JP" altLang="en-US" sz="3600" dirty="0" smtClean="0"/>
              <a:t>の進歩・普及により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852936"/>
            <a:ext cx="7776864" cy="132343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innerShdw blurRad="114300">
              <a:prstClr val="black"/>
            </a:inn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　漢字を手書きする機会は、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　　　　　　　急速に減りつつある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4509120"/>
            <a:ext cx="7992888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変換機能により</a:t>
            </a:r>
            <a:r>
              <a:rPr kumimoji="1" lang="ja-JP" altLang="en-US" sz="4000" dirty="0" smtClean="0"/>
              <a:t>漢字を活字で記せる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5445224"/>
            <a:ext cx="8676456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　最近は推測変換や校正機能で、</a:t>
            </a:r>
            <a:endParaRPr lang="en-US" altLang="ja-JP" sz="3200" dirty="0" smtClean="0"/>
          </a:p>
          <a:p>
            <a:r>
              <a:rPr lang="ja-JP" altLang="en-US" sz="3200" dirty="0" smtClean="0"/>
              <a:t>　　　　　　漢字選びや訂正まで機械がしてくれる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188640"/>
            <a:ext cx="525658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C00000"/>
                </a:solidFill>
              </a:rPr>
              <a:t>●</a:t>
            </a:r>
            <a:r>
              <a:rPr lang="ja-JP" altLang="en-US" sz="4400" dirty="0" smtClean="0"/>
              <a:t>手書き文字の減少</a:t>
            </a:r>
            <a:endParaRPr kumimoji="1" lang="ja-JP" altLang="en-US" sz="4400" dirty="0"/>
          </a:p>
        </p:txBody>
      </p:sp>
      <p:sp>
        <p:nvSpPr>
          <p:cNvPr id="17" name="下矢印 16"/>
          <p:cNvSpPr/>
          <p:nvPr/>
        </p:nvSpPr>
        <p:spPr>
          <a:xfrm>
            <a:off x="4283968" y="4149080"/>
            <a:ext cx="360040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  <p:bldP spid="9" grpId="0" animBg="1"/>
      <p:bldP spid="1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467544" y="1052736"/>
            <a:ext cx="813690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12"/>
          <p:cNvSpPr txBox="1">
            <a:spLocks noChangeArrowheads="1"/>
          </p:cNvSpPr>
          <p:nvPr/>
        </p:nvSpPr>
        <p:spPr bwMode="auto">
          <a:xfrm>
            <a:off x="611560" y="260648"/>
            <a:ext cx="7776988" cy="64633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見本あわせの仕組みを使った漢字練習</a:t>
            </a:r>
            <a:endParaRPr lang="ja-JP" altLang="en-US" sz="36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763688" y="2996952"/>
            <a:ext cx="2592288" cy="2016224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1043608" y="4941168"/>
            <a:ext cx="779454" cy="696686"/>
            <a:chOff x="6585857" y="674914"/>
            <a:chExt cx="779454" cy="696686"/>
          </a:xfrm>
        </p:grpSpPr>
        <p:sp>
          <p:nvSpPr>
            <p:cNvPr id="8" name="フリーフォーム 7"/>
            <p:cNvSpPr/>
            <p:nvPr/>
          </p:nvSpPr>
          <p:spPr>
            <a:xfrm>
              <a:off x="6585857" y="903514"/>
              <a:ext cx="86552" cy="457200"/>
            </a:xfrm>
            <a:custGeom>
              <a:avLst/>
              <a:gdLst>
                <a:gd name="connsiteX0" fmla="*/ 0 w 86552"/>
                <a:gd name="connsiteY0" fmla="*/ 0 h 457200"/>
                <a:gd name="connsiteX1" fmla="*/ 32657 w 86552"/>
                <a:gd name="connsiteY1" fmla="*/ 32657 h 457200"/>
                <a:gd name="connsiteX2" fmla="*/ 65314 w 86552"/>
                <a:gd name="connsiteY2" fmla="*/ 119743 h 457200"/>
                <a:gd name="connsiteX3" fmla="*/ 76200 w 86552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52" h="457200">
                  <a:moveTo>
                    <a:pt x="0" y="0"/>
                  </a:moveTo>
                  <a:cubicBezTo>
                    <a:pt x="10886" y="10886"/>
                    <a:pt x="23709" y="20130"/>
                    <a:pt x="32657" y="32657"/>
                  </a:cubicBezTo>
                  <a:cubicBezTo>
                    <a:pt x="50419" y="57524"/>
                    <a:pt x="60359" y="90012"/>
                    <a:pt x="65314" y="119743"/>
                  </a:cubicBezTo>
                  <a:cubicBezTo>
                    <a:pt x="86552" y="247173"/>
                    <a:pt x="76200" y="298729"/>
                    <a:pt x="76200" y="45720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6966857" y="729343"/>
              <a:ext cx="57363" cy="587828"/>
            </a:xfrm>
            <a:custGeom>
              <a:avLst/>
              <a:gdLst>
                <a:gd name="connsiteX0" fmla="*/ 0 w 57363"/>
                <a:gd name="connsiteY0" fmla="*/ 0 h 587828"/>
                <a:gd name="connsiteX1" fmla="*/ 21772 w 57363"/>
                <a:gd name="connsiteY1" fmla="*/ 239486 h 587828"/>
                <a:gd name="connsiteX2" fmla="*/ 32657 w 57363"/>
                <a:gd name="connsiteY2" fmla="*/ 283028 h 587828"/>
                <a:gd name="connsiteX3" fmla="*/ 43543 w 57363"/>
                <a:gd name="connsiteY3" fmla="*/ 359228 h 587828"/>
                <a:gd name="connsiteX4" fmla="*/ 54429 w 57363"/>
                <a:gd name="connsiteY4" fmla="*/ 402771 h 587828"/>
                <a:gd name="connsiteX5" fmla="*/ 54429 w 57363"/>
                <a:gd name="connsiteY5" fmla="*/ 587828 h 58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363" h="587828">
                  <a:moveTo>
                    <a:pt x="0" y="0"/>
                  </a:moveTo>
                  <a:cubicBezTo>
                    <a:pt x="5484" y="76770"/>
                    <a:pt x="8869" y="162069"/>
                    <a:pt x="21772" y="239486"/>
                  </a:cubicBezTo>
                  <a:cubicBezTo>
                    <a:pt x="24231" y="254243"/>
                    <a:pt x="29981" y="268309"/>
                    <a:pt x="32657" y="283028"/>
                  </a:cubicBezTo>
                  <a:cubicBezTo>
                    <a:pt x="37247" y="308272"/>
                    <a:pt x="38953" y="333984"/>
                    <a:pt x="43543" y="359228"/>
                  </a:cubicBezTo>
                  <a:cubicBezTo>
                    <a:pt x="46219" y="373948"/>
                    <a:pt x="53717" y="387827"/>
                    <a:pt x="54429" y="402771"/>
                  </a:cubicBezTo>
                  <a:cubicBezTo>
                    <a:pt x="57363" y="464387"/>
                    <a:pt x="54429" y="526142"/>
                    <a:pt x="54429" y="587828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28"/>
            <p:cNvGrpSpPr/>
            <p:nvPr/>
          </p:nvGrpSpPr>
          <p:grpSpPr>
            <a:xfrm>
              <a:off x="6629400" y="674914"/>
              <a:ext cx="735911" cy="696686"/>
              <a:chOff x="6629400" y="674914"/>
              <a:chExt cx="735911" cy="696686"/>
            </a:xfrm>
          </p:grpSpPr>
          <p:sp>
            <p:nvSpPr>
              <p:cNvPr id="11" name="フリーフォーム 10"/>
              <p:cNvSpPr/>
              <p:nvPr/>
            </p:nvSpPr>
            <p:spPr>
              <a:xfrm>
                <a:off x="6672943" y="674914"/>
                <a:ext cx="489857" cy="43543"/>
              </a:xfrm>
              <a:custGeom>
                <a:avLst/>
                <a:gdLst>
                  <a:gd name="connsiteX0" fmla="*/ 0 w 489857"/>
                  <a:gd name="connsiteY0" fmla="*/ 43543 h 43543"/>
                  <a:gd name="connsiteX1" fmla="*/ 359228 w 489857"/>
                  <a:gd name="connsiteY1" fmla="*/ 32657 h 43543"/>
                  <a:gd name="connsiteX2" fmla="*/ 402771 w 489857"/>
                  <a:gd name="connsiteY2" fmla="*/ 21772 h 43543"/>
                  <a:gd name="connsiteX3" fmla="*/ 468086 w 489857"/>
                  <a:gd name="connsiteY3" fmla="*/ 0 h 43543"/>
                  <a:gd name="connsiteX4" fmla="*/ 489857 w 489857"/>
                  <a:gd name="connsiteY4" fmla="*/ 0 h 4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857" h="43543">
                    <a:moveTo>
                      <a:pt x="0" y="43543"/>
                    </a:moveTo>
                    <a:cubicBezTo>
                      <a:pt x="119743" y="39914"/>
                      <a:pt x="239605" y="39123"/>
                      <a:pt x="359228" y="32657"/>
                    </a:cubicBezTo>
                    <a:cubicBezTo>
                      <a:pt x="374167" y="31849"/>
                      <a:pt x="388441" y="26071"/>
                      <a:pt x="402771" y="21772"/>
                    </a:cubicBezTo>
                    <a:cubicBezTo>
                      <a:pt x="424753" y="15178"/>
                      <a:pt x="445137" y="0"/>
                      <a:pt x="468086" y="0"/>
                    </a:cubicBezTo>
                    <a:lnTo>
                      <a:pt x="489857" y="0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6629400" y="848289"/>
                <a:ext cx="735911" cy="523311"/>
              </a:xfrm>
              <a:custGeom>
                <a:avLst/>
                <a:gdLst>
                  <a:gd name="connsiteX0" fmla="*/ 0 w 735911"/>
                  <a:gd name="connsiteY0" fmla="*/ 76997 h 523311"/>
                  <a:gd name="connsiteX1" fmla="*/ 141514 w 735911"/>
                  <a:gd name="connsiteY1" fmla="*/ 66111 h 523311"/>
                  <a:gd name="connsiteX2" fmla="*/ 402771 w 735911"/>
                  <a:gd name="connsiteY2" fmla="*/ 55225 h 523311"/>
                  <a:gd name="connsiteX3" fmla="*/ 446314 w 735911"/>
                  <a:gd name="connsiteY3" fmla="*/ 44340 h 523311"/>
                  <a:gd name="connsiteX4" fmla="*/ 566057 w 735911"/>
                  <a:gd name="connsiteY4" fmla="*/ 22568 h 523311"/>
                  <a:gd name="connsiteX5" fmla="*/ 707571 w 735911"/>
                  <a:gd name="connsiteY5" fmla="*/ 33454 h 523311"/>
                  <a:gd name="connsiteX6" fmla="*/ 696686 w 735911"/>
                  <a:gd name="connsiteY6" fmla="*/ 153197 h 523311"/>
                  <a:gd name="connsiteX7" fmla="*/ 685800 w 735911"/>
                  <a:gd name="connsiteY7" fmla="*/ 523311 h 523311"/>
                  <a:gd name="connsiteX8" fmla="*/ 620486 w 735911"/>
                  <a:gd name="connsiteY8" fmla="*/ 457997 h 52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5911" h="523311">
                    <a:moveTo>
                      <a:pt x="0" y="76997"/>
                    </a:moveTo>
                    <a:cubicBezTo>
                      <a:pt x="47171" y="73368"/>
                      <a:pt x="94272" y="68665"/>
                      <a:pt x="141514" y="66111"/>
                    </a:cubicBezTo>
                    <a:cubicBezTo>
                      <a:pt x="228548" y="61406"/>
                      <a:pt x="315831" y="61435"/>
                      <a:pt x="402771" y="55225"/>
                    </a:cubicBezTo>
                    <a:cubicBezTo>
                      <a:pt x="417694" y="54159"/>
                      <a:pt x="431709" y="47585"/>
                      <a:pt x="446314" y="44340"/>
                    </a:cubicBezTo>
                    <a:cubicBezTo>
                      <a:pt x="491964" y="34196"/>
                      <a:pt x="518783" y="30447"/>
                      <a:pt x="566057" y="22568"/>
                    </a:cubicBezTo>
                    <a:cubicBezTo>
                      <a:pt x="613228" y="26197"/>
                      <a:pt x="674117" y="0"/>
                      <a:pt x="707571" y="33454"/>
                    </a:cubicBezTo>
                    <a:cubicBezTo>
                      <a:pt x="735911" y="61794"/>
                      <a:pt x="698465" y="113158"/>
                      <a:pt x="696686" y="153197"/>
                    </a:cubicBezTo>
                    <a:cubicBezTo>
                      <a:pt x="691206" y="276500"/>
                      <a:pt x="689429" y="399940"/>
                      <a:pt x="685800" y="523311"/>
                    </a:cubicBezTo>
                    <a:lnTo>
                      <a:pt x="620486" y="457997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6792686" y="1023257"/>
                <a:ext cx="119743" cy="43543"/>
              </a:xfrm>
              <a:custGeom>
                <a:avLst/>
                <a:gdLst>
                  <a:gd name="connsiteX0" fmla="*/ 0 w 119743"/>
                  <a:gd name="connsiteY0" fmla="*/ 0 h 43543"/>
                  <a:gd name="connsiteX1" fmla="*/ 87085 w 119743"/>
                  <a:gd name="connsiteY1" fmla="*/ 10886 h 43543"/>
                  <a:gd name="connsiteX2" fmla="*/ 119743 w 119743"/>
                  <a:gd name="connsiteY2" fmla="*/ 21772 h 43543"/>
                  <a:gd name="connsiteX3" fmla="*/ 119743 w 119743"/>
                  <a:gd name="connsiteY3" fmla="*/ 43543 h 4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43" h="43543">
                    <a:moveTo>
                      <a:pt x="0" y="0"/>
                    </a:moveTo>
                    <a:cubicBezTo>
                      <a:pt x="29028" y="3629"/>
                      <a:pt x="58303" y="5653"/>
                      <a:pt x="87085" y="10886"/>
                    </a:cubicBezTo>
                    <a:cubicBezTo>
                      <a:pt x="98375" y="12939"/>
                      <a:pt x="111629" y="13658"/>
                      <a:pt x="119743" y="21772"/>
                    </a:cubicBezTo>
                    <a:lnTo>
                      <a:pt x="119743" y="43543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6804248" y="1124744"/>
                <a:ext cx="119743" cy="43543"/>
              </a:xfrm>
              <a:custGeom>
                <a:avLst/>
                <a:gdLst>
                  <a:gd name="connsiteX0" fmla="*/ 0 w 119743"/>
                  <a:gd name="connsiteY0" fmla="*/ 0 h 43543"/>
                  <a:gd name="connsiteX1" fmla="*/ 87085 w 119743"/>
                  <a:gd name="connsiteY1" fmla="*/ 10886 h 43543"/>
                  <a:gd name="connsiteX2" fmla="*/ 119743 w 119743"/>
                  <a:gd name="connsiteY2" fmla="*/ 21772 h 43543"/>
                  <a:gd name="connsiteX3" fmla="*/ 119743 w 119743"/>
                  <a:gd name="connsiteY3" fmla="*/ 43543 h 4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43" h="43543">
                    <a:moveTo>
                      <a:pt x="0" y="0"/>
                    </a:moveTo>
                    <a:cubicBezTo>
                      <a:pt x="29028" y="3629"/>
                      <a:pt x="58303" y="5653"/>
                      <a:pt x="87085" y="10886"/>
                    </a:cubicBezTo>
                    <a:cubicBezTo>
                      <a:pt x="98375" y="12939"/>
                      <a:pt x="111629" y="13658"/>
                      <a:pt x="119743" y="21772"/>
                    </a:cubicBezTo>
                    <a:lnTo>
                      <a:pt x="119743" y="43543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7092280" y="1124744"/>
                <a:ext cx="119743" cy="43543"/>
              </a:xfrm>
              <a:custGeom>
                <a:avLst/>
                <a:gdLst>
                  <a:gd name="connsiteX0" fmla="*/ 0 w 119743"/>
                  <a:gd name="connsiteY0" fmla="*/ 0 h 43543"/>
                  <a:gd name="connsiteX1" fmla="*/ 87085 w 119743"/>
                  <a:gd name="connsiteY1" fmla="*/ 10886 h 43543"/>
                  <a:gd name="connsiteX2" fmla="*/ 119743 w 119743"/>
                  <a:gd name="connsiteY2" fmla="*/ 21772 h 43543"/>
                  <a:gd name="connsiteX3" fmla="*/ 119743 w 119743"/>
                  <a:gd name="connsiteY3" fmla="*/ 43543 h 4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743" h="43543">
                    <a:moveTo>
                      <a:pt x="0" y="0"/>
                    </a:moveTo>
                    <a:cubicBezTo>
                      <a:pt x="29028" y="3629"/>
                      <a:pt x="58303" y="5653"/>
                      <a:pt x="87085" y="10886"/>
                    </a:cubicBezTo>
                    <a:cubicBezTo>
                      <a:pt x="98375" y="12939"/>
                      <a:pt x="111629" y="13658"/>
                      <a:pt x="119743" y="21772"/>
                    </a:cubicBezTo>
                    <a:lnTo>
                      <a:pt x="119743" y="43543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7097486" y="1023257"/>
                <a:ext cx="119743" cy="0"/>
              </a:xfrm>
              <a:custGeom>
                <a:avLst/>
                <a:gdLst>
                  <a:gd name="connsiteX0" fmla="*/ 0 w 119743"/>
                  <a:gd name="connsiteY0" fmla="*/ 0 h 0"/>
                  <a:gd name="connsiteX1" fmla="*/ 119743 w 11974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743">
                    <a:moveTo>
                      <a:pt x="0" y="0"/>
                    </a:moveTo>
                    <a:lnTo>
                      <a:pt x="119743" y="0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" name="グループ化 17"/>
          <p:cNvGrpSpPr/>
          <p:nvPr/>
        </p:nvGrpSpPr>
        <p:grpSpPr>
          <a:xfrm>
            <a:off x="2339752" y="4941168"/>
            <a:ext cx="751115" cy="674914"/>
            <a:chOff x="6879771" y="2057400"/>
            <a:chExt cx="751115" cy="674914"/>
          </a:xfrm>
        </p:grpSpPr>
        <p:sp>
          <p:nvSpPr>
            <p:cNvPr id="19" name="フリーフォーム 18"/>
            <p:cNvSpPr/>
            <p:nvPr/>
          </p:nvSpPr>
          <p:spPr>
            <a:xfrm>
              <a:off x="6923314" y="2174848"/>
              <a:ext cx="446315" cy="67609"/>
            </a:xfrm>
            <a:custGeom>
              <a:avLst/>
              <a:gdLst>
                <a:gd name="connsiteX0" fmla="*/ 0 w 446315"/>
                <a:gd name="connsiteY0" fmla="*/ 67609 h 67609"/>
                <a:gd name="connsiteX1" fmla="*/ 130629 w 446315"/>
                <a:gd name="connsiteY1" fmla="*/ 56723 h 67609"/>
                <a:gd name="connsiteX2" fmla="*/ 185057 w 446315"/>
                <a:gd name="connsiteY2" fmla="*/ 45838 h 67609"/>
                <a:gd name="connsiteX3" fmla="*/ 293915 w 446315"/>
                <a:gd name="connsiteY3" fmla="*/ 34952 h 67609"/>
                <a:gd name="connsiteX4" fmla="*/ 391886 w 446315"/>
                <a:gd name="connsiteY4" fmla="*/ 13181 h 67609"/>
                <a:gd name="connsiteX5" fmla="*/ 446315 w 446315"/>
                <a:gd name="connsiteY5" fmla="*/ 2295 h 6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15" h="67609">
                  <a:moveTo>
                    <a:pt x="0" y="67609"/>
                  </a:moveTo>
                  <a:cubicBezTo>
                    <a:pt x="43543" y="63980"/>
                    <a:pt x="87234" y="61828"/>
                    <a:pt x="130629" y="56723"/>
                  </a:cubicBezTo>
                  <a:cubicBezTo>
                    <a:pt x="149004" y="54561"/>
                    <a:pt x="166717" y="48283"/>
                    <a:pt x="185057" y="45838"/>
                  </a:cubicBezTo>
                  <a:cubicBezTo>
                    <a:pt x="221204" y="41018"/>
                    <a:pt x="257629" y="38581"/>
                    <a:pt x="293915" y="34952"/>
                  </a:cubicBezTo>
                  <a:cubicBezTo>
                    <a:pt x="331312" y="27472"/>
                    <a:pt x="356027" y="23426"/>
                    <a:pt x="391886" y="13181"/>
                  </a:cubicBezTo>
                  <a:cubicBezTo>
                    <a:pt x="438021" y="0"/>
                    <a:pt x="408899" y="2295"/>
                    <a:pt x="446315" y="229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6879771" y="2057400"/>
              <a:ext cx="239486" cy="674914"/>
            </a:xfrm>
            <a:custGeom>
              <a:avLst/>
              <a:gdLst>
                <a:gd name="connsiteX0" fmla="*/ 239486 w 239486"/>
                <a:gd name="connsiteY0" fmla="*/ 0 h 674914"/>
                <a:gd name="connsiteX1" fmla="*/ 228600 w 239486"/>
                <a:gd name="connsiteY1" fmla="*/ 228600 h 674914"/>
                <a:gd name="connsiteX2" fmla="*/ 206829 w 239486"/>
                <a:gd name="connsiteY2" fmla="*/ 293914 h 674914"/>
                <a:gd name="connsiteX3" fmla="*/ 174172 w 239486"/>
                <a:gd name="connsiteY3" fmla="*/ 424543 h 674914"/>
                <a:gd name="connsiteX4" fmla="*/ 130629 w 239486"/>
                <a:gd name="connsiteY4" fmla="*/ 500743 h 674914"/>
                <a:gd name="connsiteX5" fmla="*/ 119743 w 239486"/>
                <a:gd name="connsiteY5" fmla="*/ 533400 h 674914"/>
                <a:gd name="connsiteX6" fmla="*/ 65315 w 239486"/>
                <a:gd name="connsiteY6" fmla="*/ 609600 h 674914"/>
                <a:gd name="connsiteX7" fmla="*/ 0 w 239486"/>
                <a:gd name="connsiteY7" fmla="*/ 674914 h 6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86" h="674914">
                  <a:moveTo>
                    <a:pt x="239486" y="0"/>
                  </a:moveTo>
                  <a:cubicBezTo>
                    <a:pt x="235857" y="76200"/>
                    <a:pt x="237024" y="152780"/>
                    <a:pt x="228600" y="228600"/>
                  </a:cubicBezTo>
                  <a:cubicBezTo>
                    <a:pt x="226066" y="251409"/>
                    <a:pt x="206829" y="293914"/>
                    <a:pt x="206829" y="293914"/>
                  </a:cubicBezTo>
                  <a:cubicBezTo>
                    <a:pt x="201388" y="326559"/>
                    <a:pt x="193338" y="395794"/>
                    <a:pt x="174172" y="424543"/>
                  </a:cubicBezTo>
                  <a:cubicBezTo>
                    <a:pt x="152305" y="457343"/>
                    <a:pt x="147204" y="462068"/>
                    <a:pt x="130629" y="500743"/>
                  </a:cubicBezTo>
                  <a:cubicBezTo>
                    <a:pt x="126109" y="511290"/>
                    <a:pt x="124875" y="523137"/>
                    <a:pt x="119743" y="533400"/>
                  </a:cubicBezTo>
                  <a:cubicBezTo>
                    <a:pt x="113054" y="546779"/>
                    <a:pt x="70951" y="603260"/>
                    <a:pt x="65315" y="609600"/>
                  </a:cubicBezTo>
                  <a:cubicBezTo>
                    <a:pt x="65272" y="609648"/>
                    <a:pt x="17427" y="657488"/>
                    <a:pt x="0" y="674914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7130143" y="2253343"/>
              <a:ext cx="500743" cy="441165"/>
            </a:xfrm>
            <a:custGeom>
              <a:avLst/>
              <a:gdLst>
                <a:gd name="connsiteX0" fmla="*/ 0 w 500743"/>
                <a:gd name="connsiteY0" fmla="*/ 0 h 441165"/>
                <a:gd name="connsiteX1" fmla="*/ 43543 w 500743"/>
                <a:gd name="connsiteY1" fmla="*/ 10886 h 441165"/>
                <a:gd name="connsiteX2" fmla="*/ 87086 w 500743"/>
                <a:gd name="connsiteY2" fmla="*/ 43543 h 441165"/>
                <a:gd name="connsiteX3" fmla="*/ 141514 w 500743"/>
                <a:gd name="connsiteY3" fmla="*/ 76200 h 441165"/>
                <a:gd name="connsiteX4" fmla="*/ 174171 w 500743"/>
                <a:gd name="connsiteY4" fmla="*/ 130628 h 441165"/>
                <a:gd name="connsiteX5" fmla="*/ 195943 w 500743"/>
                <a:gd name="connsiteY5" fmla="*/ 152400 h 441165"/>
                <a:gd name="connsiteX6" fmla="*/ 228600 w 500743"/>
                <a:gd name="connsiteY6" fmla="*/ 206828 h 441165"/>
                <a:gd name="connsiteX7" fmla="*/ 261257 w 500743"/>
                <a:gd name="connsiteY7" fmla="*/ 239486 h 441165"/>
                <a:gd name="connsiteX8" fmla="*/ 293914 w 500743"/>
                <a:gd name="connsiteY8" fmla="*/ 283028 h 441165"/>
                <a:gd name="connsiteX9" fmla="*/ 337457 w 500743"/>
                <a:gd name="connsiteY9" fmla="*/ 348343 h 441165"/>
                <a:gd name="connsiteX10" fmla="*/ 391886 w 500743"/>
                <a:gd name="connsiteY10" fmla="*/ 391886 h 441165"/>
                <a:gd name="connsiteX11" fmla="*/ 413657 w 500743"/>
                <a:gd name="connsiteY11" fmla="*/ 424543 h 441165"/>
                <a:gd name="connsiteX12" fmla="*/ 500743 w 500743"/>
                <a:gd name="connsiteY12" fmla="*/ 435428 h 44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43" h="441165">
                  <a:moveTo>
                    <a:pt x="0" y="0"/>
                  </a:moveTo>
                  <a:cubicBezTo>
                    <a:pt x="14514" y="3629"/>
                    <a:pt x="30161" y="4195"/>
                    <a:pt x="43543" y="10886"/>
                  </a:cubicBezTo>
                  <a:cubicBezTo>
                    <a:pt x="59770" y="19000"/>
                    <a:pt x="71990" y="33479"/>
                    <a:pt x="87086" y="43543"/>
                  </a:cubicBezTo>
                  <a:cubicBezTo>
                    <a:pt x="104690" y="55279"/>
                    <a:pt x="123371" y="65314"/>
                    <a:pt x="141514" y="76200"/>
                  </a:cubicBezTo>
                  <a:cubicBezTo>
                    <a:pt x="152400" y="94343"/>
                    <a:pt x="161873" y="113411"/>
                    <a:pt x="174171" y="130628"/>
                  </a:cubicBezTo>
                  <a:cubicBezTo>
                    <a:pt x="180137" y="138980"/>
                    <a:pt x="189977" y="144048"/>
                    <a:pt x="195943" y="152400"/>
                  </a:cubicBezTo>
                  <a:cubicBezTo>
                    <a:pt x="208241" y="169617"/>
                    <a:pt x="215905" y="189902"/>
                    <a:pt x="228600" y="206828"/>
                  </a:cubicBezTo>
                  <a:cubicBezTo>
                    <a:pt x="237837" y="219144"/>
                    <a:pt x="251238" y="227797"/>
                    <a:pt x="261257" y="239486"/>
                  </a:cubicBezTo>
                  <a:cubicBezTo>
                    <a:pt x="273064" y="253261"/>
                    <a:pt x="283510" y="268165"/>
                    <a:pt x="293914" y="283028"/>
                  </a:cubicBezTo>
                  <a:cubicBezTo>
                    <a:pt x="308919" y="304464"/>
                    <a:pt x="315685" y="333829"/>
                    <a:pt x="337457" y="348343"/>
                  </a:cubicBezTo>
                  <a:cubicBezTo>
                    <a:pt x="361706" y="364509"/>
                    <a:pt x="374159" y="369727"/>
                    <a:pt x="391886" y="391886"/>
                  </a:cubicBezTo>
                  <a:cubicBezTo>
                    <a:pt x="400059" y="402102"/>
                    <a:pt x="403441" y="416370"/>
                    <a:pt x="413657" y="424543"/>
                  </a:cubicBezTo>
                  <a:cubicBezTo>
                    <a:pt x="434435" y="441165"/>
                    <a:pt x="480838" y="435428"/>
                    <a:pt x="500743" y="435428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7236296" y="2060848"/>
              <a:ext cx="141514" cy="76200"/>
            </a:xfrm>
            <a:custGeom>
              <a:avLst/>
              <a:gdLst>
                <a:gd name="connsiteX0" fmla="*/ 0 w 141514"/>
                <a:gd name="connsiteY0" fmla="*/ 0 h 76200"/>
                <a:gd name="connsiteX1" fmla="*/ 65314 w 141514"/>
                <a:gd name="connsiteY1" fmla="*/ 10886 h 76200"/>
                <a:gd name="connsiteX2" fmla="*/ 141514 w 141514"/>
                <a:gd name="connsiteY2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514" h="76200">
                  <a:moveTo>
                    <a:pt x="0" y="0"/>
                  </a:moveTo>
                  <a:cubicBezTo>
                    <a:pt x="21771" y="3629"/>
                    <a:pt x="44940" y="2397"/>
                    <a:pt x="65314" y="10886"/>
                  </a:cubicBezTo>
                  <a:cubicBezTo>
                    <a:pt x="126001" y="36172"/>
                    <a:pt x="122455" y="38081"/>
                    <a:pt x="141514" y="7620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635896" y="4869160"/>
            <a:ext cx="720080" cy="864096"/>
            <a:chOff x="7884368" y="3356992"/>
            <a:chExt cx="769247" cy="1045028"/>
          </a:xfrm>
        </p:grpSpPr>
        <p:sp>
          <p:nvSpPr>
            <p:cNvPr id="24" name="フリーフォーム 23"/>
            <p:cNvSpPr/>
            <p:nvPr/>
          </p:nvSpPr>
          <p:spPr>
            <a:xfrm>
              <a:off x="7956376" y="3645024"/>
              <a:ext cx="108857" cy="370114"/>
            </a:xfrm>
            <a:custGeom>
              <a:avLst/>
              <a:gdLst>
                <a:gd name="connsiteX0" fmla="*/ 0 w 108857"/>
                <a:gd name="connsiteY0" fmla="*/ 0 h 370114"/>
                <a:gd name="connsiteX1" fmla="*/ 21771 w 108857"/>
                <a:gd name="connsiteY1" fmla="*/ 32657 h 370114"/>
                <a:gd name="connsiteX2" fmla="*/ 32657 w 108857"/>
                <a:gd name="connsiteY2" fmla="*/ 65314 h 370114"/>
                <a:gd name="connsiteX3" fmla="*/ 54428 w 108857"/>
                <a:gd name="connsiteY3" fmla="*/ 163285 h 370114"/>
                <a:gd name="connsiteX4" fmla="*/ 65314 w 108857"/>
                <a:gd name="connsiteY4" fmla="*/ 195942 h 370114"/>
                <a:gd name="connsiteX5" fmla="*/ 87085 w 108857"/>
                <a:gd name="connsiteY5" fmla="*/ 293914 h 370114"/>
                <a:gd name="connsiteX6" fmla="*/ 97971 w 108857"/>
                <a:gd name="connsiteY6" fmla="*/ 337457 h 370114"/>
                <a:gd name="connsiteX7" fmla="*/ 108857 w 108857"/>
                <a:gd name="connsiteY7" fmla="*/ 370114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57" h="370114">
                  <a:moveTo>
                    <a:pt x="0" y="0"/>
                  </a:moveTo>
                  <a:cubicBezTo>
                    <a:pt x="7257" y="10886"/>
                    <a:pt x="15920" y="20955"/>
                    <a:pt x="21771" y="32657"/>
                  </a:cubicBezTo>
                  <a:cubicBezTo>
                    <a:pt x="26903" y="42920"/>
                    <a:pt x="29505" y="54281"/>
                    <a:pt x="32657" y="65314"/>
                  </a:cubicBezTo>
                  <a:cubicBezTo>
                    <a:pt x="55003" y="143526"/>
                    <a:pt x="31983" y="73510"/>
                    <a:pt x="54428" y="163285"/>
                  </a:cubicBezTo>
                  <a:cubicBezTo>
                    <a:pt x="57211" y="174417"/>
                    <a:pt x="61685" y="185056"/>
                    <a:pt x="65314" y="195942"/>
                  </a:cubicBezTo>
                  <a:cubicBezTo>
                    <a:pt x="84958" y="313804"/>
                    <a:pt x="65648" y="218884"/>
                    <a:pt x="87085" y="293914"/>
                  </a:cubicBezTo>
                  <a:cubicBezTo>
                    <a:pt x="91195" y="308299"/>
                    <a:pt x="93861" y="323072"/>
                    <a:pt x="97971" y="337457"/>
                  </a:cubicBezTo>
                  <a:cubicBezTo>
                    <a:pt x="101123" y="348490"/>
                    <a:pt x="108857" y="370114"/>
                    <a:pt x="108857" y="370114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44"/>
            <p:cNvGrpSpPr/>
            <p:nvPr/>
          </p:nvGrpSpPr>
          <p:grpSpPr>
            <a:xfrm>
              <a:off x="7884368" y="3356992"/>
              <a:ext cx="769247" cy="1045028"/>
              <a:chOff x="7097486" y="3363686"/>
              <a:chExt cx="769247" cy="1045028"/>
            </a:xfrm>
          </p:grpSpPr>
          <p:sp>
            <p:nvSpPr>
              <p:cNvPr id="26" name="フリーフォーム 25"/>
              <p:cNvSpPr/>
              <p:nvPr/>
            </p:nvSpPr>
            <p:spPr>
              <a:xfrm>
                <a:off x="7151914" y="3614057"/>
                <a:ext cx="657736" cy="435429"/>
              </a:xfrm>
              <a:custGeom>
                <a:avLst/>
                <a:gdLst>
                  <a:gd name="connsiteX0" fmla="*/ 0 w 657736"/>
                  <a:gd name="connsiteY0" fmla="*/ 43543 h 435429"/>
                  <a:gd name="connsiteX1" fmla="*/ 315686 w 657736"/>
                  <a:gd name="connsiteY1" fmla="*/ 32657 h 435429"/>
                  <a:gd name="connsiteX2" fmla="*/ 478972 w 657736"/>
                  <a:gd name="connsiteY2" fmla="*/ 10886 h 435429"/>
                  <a:gd name="connsiteX3" fmla="*/ 511629 w 657736"/>
                  <a:gd name="connsiteY3" fmla="*/ 0 h 435429"/>
                  <a:gd name="connsiteX4" fmla="*/ 566057 w 657736"/>
                  <a:gd name="connsiteY4" fmla="*/ 261257 h 435429"/>
                  <a:gd name="connsiteX5" fmla="*/ 544286 w 657736"/>
                  <a:gd name="connsiteY5" fmla="*/ 337457 h 435429"/>
                  <a:gd name="connsiteX6" fmla="*/ 500743 w 657736"/>
                  <a:gd name="connsiteY6" fmla="*/ 424543 h 435429"/>
                  <a:gd name="connsiteX7" fmla="*/ 489857 w 657736"/>
                  <a:gd name="connsiteY7" fmla="*/ 435429 h 43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7736" h="435429">
                    <a:moveTo>
                      <a:pt x="0" y="43543"/>
                    </a:moveTo>
                    <a:lnTo>
                      <a:pt x="315686" y="32657"/>
                    </a:lnTo>
                    <a:cubicBezTo>
                      <a:pt x="338332" y="31433"/>
                      <a:pt x="452659" y="14645"/>
                      <a:pt x="478972" y="10886"/>
                    </a:cubicBezTo>
                    <a:cubicBezTo>
                      <a:pt x="489858" y="7257"/>
                      <a:pt x="500154" y="0"/>
                      <a:pt x="511629" y="0"/>
                    </a:cubicBezTo>
                    <a:cubicBezTo>
                      <a:pt x="657736" y="0"/>
                      <a:pt x="583981" y="82014"/>
                      <a:pt x="566057" y="261257"/>
                    </a:cubicBezTo>
                    <a:cubicBezTo>
                      <a:pt x="563428" y="287542"/>
                      <a:pt x="552639" y="312396"/>
                      <a:pt x="544286" y="337457"/>
                    </a:cubicBezTo>
                    <a:cubicBezTo>
                      <a:pt x="530515" y="378772"/>
                      <a:pt x="524745" y="392541"/>
                      <a:pt x="500743" y="424543"/>
                    </a:cubicBezTo>
                    <a:cubicBezTo>
                      <a:pt x="497664" y="428648"/>
                      <a:pt x="493486" y="431800"/>
                      <a:pt x="489857" y="435429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7217229" y="3820886"/>
                <a:ext cx="489857" cy="54428"/>
              </a:xfrm>
              <a:custGeom>
                <a:avLst/>
                <a:gdLst>
                  <a:gd name="connsiteX0" fmla="*/ 0 w 489857"/>
                  <a:gd name="connsiteY0" fmla="*/ 54428 h 54428"/>
                  <a:gd name="connsiteX1" fmla="*/ 32657 w 489857"/>
                  <a:gd name="connsiteY1" fmla="*/ 43543 h 54428"/>
                  <a:gd name="connsiteX2" fmla="*/ 195942 w 489857"/>
                  <a:gd name="connsiteY2" fmla="*/ 21771 h 54428"/>
                  <a:gd name="connsiteX3" fmla="*/ 315685 w 489857"/>
                  <a:gd name="connsiteY3" fmla="*/ 0 h 54428"/>
                  <a:gd name="connsiteX4" fmla="*/ 457200 w 489857"/>
                  <a:gd name="connsiteY4" fmla="*/ 10885 h 54428"/>
                  <a:gd name="connsiteX5" fmla="*/ 489857 w 489857"/>
                  <a:gd name="connsiteY5" fmla="*/ 21771 h 5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9857" h="54428">
                    <a:moveTo>
                      <a:pt x="0" y="54428"/>
                    </a:moveTo>
                    <a:cubicBezTo>
                      <a:pt x="10886" y="50800"/>
                      <a:pt x="21456" y="46032"/>
                      <a:pt x="32657" y="43543"/>
                    </a:cubicBezTo>
                    <a:cubicBezTo>
                      <a:pt x="89446" y="30923"/>
                      <a:pt x="136975" y="29633"/>
                      <a:pt x="195942" y="21771"/>
                    </a:cubicBezTo>
                    <a:cubicBezTo>
                      <a:pt x="237717" y="16201"/>
                      <a:pt x="274645" y="8208"/>
                      <a:pt x="315685" y="0"/>
                    </a:cubicBezTo>
                    <a:cubicBezTo>
                      <a:pt x="362857" y="3628"/>
                      <a:pt x="410254" y="5017"/>
                      <a:pt x="457200" y="10885"/>
                    </a:cubicBezTo>
                    <a:cubicBezTo>
                      <a:pt x="468586" y="12308"/>
                      <a:pt x="489857" y="21771"/>
                      <a:pt x="489857" y="21771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7260771" y="4005943"/>
                <a:ext cx="457774" cy="32657"/>
              </a:xfrm>
              <a:custGeom>
                <a:avLst/>
                <a:gdLst>
                  <a:gd name="connsiteX0" fmla="*/ 0 w 457774"/>
                  <a:gd name="connsiteY0" fmla="*/ 0 h 32657"/>
                  <a:gd name="connsiteX1" fmla="*/ 446315 w 457774"/>
                  <a:gd name="connsiteY1" fmla="*/ 10886 h 32657"/>
                  <a:gd name="connsiteX2" fmla="*/ 413658 w 457774"/>
                  <a:gd name="connsiteY2" fmla="*/ 21771 h 32657"/>
                  <a:gd name="connsiteX3" fmla="*/ 413658 w 457774"/>
                  <a:gd name="connsiteY3" fmla="*/ 32657 h 3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774" h="32657">
                    <a:moveTo>
                      <a:pt x="0" y="0"/>
                    </a:moveTo>
                    <a:cubicBezTo>
                      <a:pt x="148772" y="3629"/>
                      <a:pt x="297705" y="3065"/>
                      <a:pt x="446315" y="10886"/>
                    </a:cubicBezTo>
                    <a:cubicBezTo>
                      <a:pt x="457774" y="11489"/>
                      <a:pt x="423205" y="15406"/>
                      <a:pt x="413658" y="21771"/>
                    </a:cubicBezTo>
                    <a:cubicBezTo>
                      <a:pt x="410639" y="23784"/>
                      <a:pt x="413658" y="29028"/>
                      <a:pt x="413658" y="32657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7097486" y="4126805"/>
                <a:ext cx="769247" cy="42424"/>
              </a:xfrm>
              <a:custGeom>
                <a:avLst/>
                <a:gdLst>
                  <a:gd name="connsiteX0" fmla="*/ 0 w 769247"/>
                  <a:gd name="connsiteY0" fmla="*/ 42424 h 42424"/>
                  <a:gd name="connsiteX1" fmla="*/ 163285 w 769247"/>
                  <a:gd name="connsiteY1" fmla="*/ 9766 h 42424"/>
                  <a:gd name="connsiteX2" fmla="*/ 762000 w 769247"/>
                  <a:gd name="connsiteY2" fmla="*/ 20652 h 42424"/>
                  <a:gd name="connsiteX3" fmla="*/ 762000 w 769247"/>
                  <a:gd name="connsiteY3" fmla="*/ 42424 h 4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247" h="42424">
                    <a:moveTo>
                      <a:pt x="0" y="42424"/>
                    </a:moveTo>
                    <a:cubicBezTo>
                      <a:pt x="63635" y="0"/>
                      <a:pt x="37577" y="9766"/>
                      <a:pt x="163285" y="9766"/>
                    </a:cubicBezTo>
                    <a:cubicBezTo>
                      <a:pt x="362890" y="9766"/>
                      <a:pt x="562692" y="9780"/>
                      <a:pt x="762000" y="20652"/>
                    </a:cubicBezTo>
                    <a:cubicBezTo>
                      <a:pt x="769247" y="21047"/>
                      <a:pt x="762000" y="35167"/>
                      <a:pt x="762000" y="42424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7184571" y="3494314"/>
                <a:ext cx="435429" cy="12632"/>
              </a:xfrm>
              <a:custGeom>
                <a:avLst/>
                <a:gdLst>
                  <a:gd name="connsiteX0" fmla="*/ 0 w 435429"/>
                  <a:gd name="connsiteY0" fmla="*/ 0 h 12632"/>
                  <a:gd name="connsiteX1" fmla="*/ 435429 w 435429"/>
                  <a:gd name="connsiteY1" fmla="*/ 10886 h 1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5429" h="12632">
                    <a:moveTo>
                      <a:pt x="0" y="0"/>
                    </a:moveTo>
                    <a:cubicBezTo>
                      <a:pt x="341054" y="12632"/>
                      <a:pt x="195876" y="10886"/>
                      <a:pt x="435429" y="10886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7456714" y="3363686"/>
                <a:ext cx="76200" cy="1045028"/>
              </a:xfrm>
              <a:custGeom>
                <a:avLst/>
                <a:gdLst>
                  <a:gd name="connsiteX0" fmla="*/ 0 w 76200"/>
                  <a:gd name="connsiteY0" fmla="*/ 0 h 1045028"/>
                  <a:gd name="connsiteX1" fmla="*/ 21772 w 76200"/>
                  <a:gd name="connsiteY1" fmla="*/ 65314 h 1045028"/>
                  <a:gd name="connsiteX2" fmla="*/ 32657 w 76200"/>
                  <a:gd name="connsiteY2" fmla="*/ 108857 h 1045028"/>
                  <a:gd name="connsiteX3" fmla="*/ 54429 w 76200"/>
                  <a:gd name="connsiteY3" fmla="*/ 174171 h 1045028"/>
                  <a:gd name="connsiteX4" fmla="*/ 65315 w 76200"/>
                  <a:gd name="connsiteY4" fmla="*/ 990600 h 1045028"/>
                  <a:gd name="connsiteX5" fmla="*/ 76200 w 76200"/>
                  <a:gd name="connsiteY5" fmla="*/ 1045028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1045028">
                    <a:moveTo>
                      <a:pt x="0" y="0"/>
                    </a:moveTo>
                    <a:cubicBezTo>
                      <a:pt x="7257" y="21771"/>
                      <a:pt x="16206" y="43050"/>
                      <a:pt x="21772" y="65314"/>
                    </a:cubicBezTo>
                    <a:cubicBezTo>
                      <a:pt x="25400" y="79828"/>
                      <a:pt x="28358" y="94527"/>
                      <a:pt x="32657" y="108857"/>
                    </a:cubicBezTo>
                    <a:cubicBezTo>
                      <a:pt x="39251" y="130838"/>
                      <a:pt x="54429" y="174171"/>
                      <a:pt x="54429" y="174171"/>
                    </a:cubicBezTo>
                    <a:cubicBezTo>
                      <a:pt x="58058" y="446314"/>
                      <a:pt x="58513" y="718518"/>
                      <a:pt x="65315" y="990600"/>
                    </a:cubicBezTo>
                    <a:cubicBezTo>
                      <a:pt x="65777" y="1009096"/>
                      <a:pt x="76200" y="1045028"/>
                      <a:pt x="76200" y="1045028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3" name="テキスト ボックス 32"/>
          <p:cNvSpPr txBox="1"/>
          <p:nvPr/>
        </p:nvSpPr>
        <p:spPr>
          <a:xfrm>
            <a:off x="2195736" y="6021288"/>
            <a:ext cx="4752528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B0F0"/>
                </a:solidFill>
              </a:rPr>
              <a:t>●</a:t>
            </a:r>
            <a:r>
              <a:rPr lang="ja-JP" altLang="en-US" sz="3200" dirty="0" smtClean="0"/>
              <a:t>文字の記憶保持を促す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7544" y="1412776"/>
            <a:ext cx="151216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ja-JP" altLang="en-US" sz="9600" b="1" dirty="0"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2314"/>
            <a:ext cx="1243583" cy="118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テキスト ボックス 3"/>
          <p:cNvSpPr txBox="1">
            <a:spLocks noChangeArrowheads="1"/>
          </p:cNvSpPr>
          <p:nvPr/>
        </p:nvSpPr>
        <p:spPr bwMode="auto">
          <a:xfrm>
            <a:off x="2195513" y="404813"/>
            <a:ext cx="4897437" cy="8302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800" dirty="0" smtClean="0"/>
              <a:t>なぞり書き</a:t>
            </a:r>
            <a:endParaRPr lang="ja-JP" altLang="en-US" sz="4800" b="0" dirty="0"/>
          </a:p>
        </p:txBody>
      </p:sp>
      <p:sp>
        <p:nvSpPr>
          <p:cNvPr id="112647" name="テキスト ボックス 3"/>
          <p:cNvSpPr txBox="1">
            <a:spLocks noChangeArrowheads="1"/>
          </p:cNvSpPr>
          <p:nvPr/>
        </p:nvSpPr>
        <p:spPr bwMode="auto">
          <a:xfrm>
            <a:off x="2627784" y="1844824"/>
            <a:ext cx="4824536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en-US" sz="4000" dirty="0" smtClean="0"/>
              <a:t>独習課題にしやすい</a:t>
            </a:r>
            <a:endParaRPr lang="ja-JP" altLang="en-US" sz="4000" b="0" dirty="0"/>
          </a:p>
        </p:txBody>
      </p:sp>
      <p:sp>
        <p:nvSpPr>
          <p:cNvPr id="112648" name="テキスト ボックス 3"/>
          <p:cNvSpPr txBox="1">
            <a:spLocks noChangeArrowheads="1"/>
          </p:cNvSpPr>
          <p:nvPr/>
        </p:nvSpPr>
        <p:spPr bwMode="auto">
          <a:xfrm>
            <a:off x="2555776" y="2852936"/>
            <a:ext cx="4824536" cy="70788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40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4000" b="0" dirty="0" smtClean="0"/>
              <a:t>筆順の指示が必要</a:t>
            </a:r>
            <a:endParaRPr lang="ja-JP" altLang="en-US" sz="4000" b="0" dirty="0"/>
          </a:p>
        </p:txBody>
      </p:sp>
      <p:sp>
        <p:nvSpPr>
          <p:cNvPr id="112649" name="テキスト ボックス 3"/>
          <p:cNvSpPr txBox="1">
            <a:spLocks noChangeArrowheads="1"/>
          </p:cNvSpPr>
          <p:nvPr/>
        </p:nvSpPr>
        <p:spPr bwMode="auto">
          <a:xfrm>
            <a:off x="683568" y="4077072"/>
            <a:ext cx="784887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en-US" sz="4000" dirty="0" smtClean="0"/>
              <a:t>　かな文字習得の研究では</a:t>
            </a:r>
            <a:endParaRPr lang="en-US" altLang="ja-JP" sz="4000" dirty="0" smtClean="0"/>
          </a:p>
          <a:p>
            <a:pPr algn="just"/>
            <a:r>
              <a:rPr lang="ja-JP" altLang="en-US" sz="4000" b="0" dirty="0" smtClean="0"/>
              <a:t>　　　　　なぞりは効果的ではない</a:t>
            </a:r>
            <a:endParaRPr lang="en-US" altLang="ja-JP" sz="4000" b="0" dirty="0" smtClean="0"/>
          </a:p>
          <a:p>
            <a:pPr algn="just"/>
            <a:r>
              <a:rPr lang="ja-JP" altLang="en-US" sz="4000" dirty="0" smtClean="0"/>
              <a:t>　　　　　　　　　　</a:t>
            </a:r>
            <a:r>
              <a:rPr lang="ja-JP" altLang="en-US" sz="4000" b="0" dirty="0" smtClean="0"/>
              <a:t>というデータもある</a:t>
            </a:r>
            <a:endParaRPr lang="ja-JP" altLang="en-US" sz="4000" b="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816429" y="1969644"/>
            <a:ext cx="691080" cy="136742"/>
          </a:xfrm>
          <a:custGeom>
            <a:avLst/>
            <a:gdLst>
              <a:gd name="connsiteX0" fmla="*/ 0 w 691080"/>
              <a:gd name="connsiteY0" fmla="*/ 136742 h 136742"/>
              <a:gd name="connsiteX1" fmla="*/ 212271 w 691080"/>
              <a:gd name="connsiteY1" fmla="*/ 104085 h 136742"/>
              <a:gd name="connsiteX2" fmla="*/ 310242 w 691080"/>
              <a:gd name="connsiteY2" fmla="*/ 87756 h 136742"/>
              <a:gd name="connsiteX3" fmla="*/ 408214 w 691080"/>
              <a:gd name="connsiteY3" fmla="*/ 55099 h 136742"/>
              <a:gd name="connsiteX4" fmla="*/ 506185 w 691080"/>
              <a:gd name="connsiteY4" fmla="*/ 38770 h 136742"/>
              <a:gd name="connsiteX5" fmla="*/ 620485 w 691080"/>
              <a:gd name="connsiteY5" fmla="*/ 6113 h 136742"/>
              <a:gd name="connsiteX6" fmla="*/ 685800 w 691080"/>
              <a:gd name="connsiteY6" fmla="*/ 38770 h 13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080" h="136742">
                <a:moveTo>
                  <a:pt x="0" y="136742"/>
                </a:moveTo>
                <a:cubicBezTo>
                  <a:pt x="221228" y="109088"/>
                  <a:pt x="47715" y="134004"/>
                  <a:pt x="212271" y="104085"/>
                </a:cubicBezTo>
                <a:cubicBezTo>
                  <a:pt x="244844" y="98163"/>
                  <a:pt x="278123" y="95786"/>
                  <a:pt x="310242" y="87756"/>
                </a:cubicBezTo>
                <a:cubicBezTo>
                  <a:pt x="343638" y="79407"/>
                  <a:pt x="374259" y="60758"/>
                  <a:pt x="408214" y="55099"/>
                </a:cubicBezTo>
                <a:cubicBezTo>
                  <a:pt x="440871" y="49656"/>
                  <a:pt x="473720" y="45263"/>
                  <a:pt x="506185" y="38770"/>
                </a:cubicBezTo>
                <a:cubicBezTo>
                  <a:pt x="557453" y="28517"/>
                  <a:pt x="573790" y="21679"/>
                  <a:pt x="620485" y="6113"/>
                </a:cubicBezTo>
                <a:cubicBezTo>
                  <a:pt x="691080" y="23762"/>
                  <a:pt x="685800" y="0"/>
                  <a:pt x="685800" y="3877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1095956" y="1698171"/>
            <a:ext cx="45719" cy="1082757"/>
          </a:xfrm>
          <a:custGeom>
            <a:avLst/>
            <a:gdLst>
              <a:gd name="connsiteX0" fmla="*/ 14387 w 79701"/>
              <a:gd name="connsiteY0" fmla="*/ 0 h 1175658"/>
              <a:gd name="connsiteX1" fmla="*/ 30715 w 79701"/>
              <a:gd name="connsiteY1" fmla="*/ 81643 h 1175658"/>
              <a:gd name="connsiteX2" fmla="*/ 47044 w 79701"/>
              <a:gd name="connsiteY2" fmla="*/ 146958 h 1175658"/>
              <a:gd name="connsiteX3" fmla="*/ 79701 w 79701"/>
              <a:gd name="connsiteY3" fmla="*/ 783772 h 1175658"/>
              <a:gd name="connsiteX4" fmla="*/ 63373 w 79701"/>
              <a:gd name="connsiteY4" fmla="*/ 1175658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01" h="1175658">
                <a:moveTo>
                  <a:pt x="14387" y="0"/>
                </a:moveTo>
                <a:cubicBezTo>
                  <a:pt x="19830" y="27214"/>
                  <a:pt x="24695" y="54551"/>
                  <a:pt x="30715" y="81643"/>
                </a:cubicBezTo>
                <a:cubicBezTo>
                  <a:pt x="35583" y="103550"/>
                  <a:pt x="45923" y="124544"/>
                  <a:pt x="47044" y="146958"/>
                </a:cubicBezTo>
                <a:cubicBezTo>
                  <a:pt x="79669" y="799448"/>
                  <a:pt x="0" y="544659"/>
                  <a:pt x="79701" y="783772"/>
                </a:cubicBezTo>
                <a:cubicBezTo>
                  <a:pt x="62596" y="1142982"/>
                  <a:pt x="63373" y="1012242"/>
                  <a:pt x="63373" y="1175658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611560" y="2122714"/>
            <a:ext cx="482454" cy="514198"/>
          </a:xfrm>
          <a:custGeom>
            <a:avLst/>
            <a:gdLst>
              <a:gd name="connsiteX0" fmla="*/ 342900 w 342900"/>
              <a:gd name="connsiteY0" fmla="*/ 0 h 442192"/>
              <a:gd name="connsiteX1" fmla="*/ 310243 w 342900"/>
              <a:gd name="connsiteY1" fmla="*/ 97972 h 442192"/>
              <a:gd name="connsiteX2" fmla="*/ 244929 w 342900"/>
              <a:gd name="connsiteY2" fmla="*/ 195943 h 442192"/>
              <a:gd name="connsiteX3" fmla="*/ 212272 w 342900"/>
              <a:gd name="connsiteY3" fmla="*/ 244929 h 442192"/>
              <a:gd name="connsiteX4" fmla="*/ 163286 w 342900"/>
              <a:gd name="connsiteY4" fmla="*/ 293915 h 442192"/>
              <a:gd name="connsiteX5" fmla="*/ 81643 w 342900"/>
              <a:gd name="connsiteY5" fmla="*/ 375557 h 442192"/>
              <a:gd name="connsiteX6" fmla="*/ 16329 w 342900"/>
              <a:gd name="connsiteY6" fmla="*/ 440872 h 442192"/>
              <a:gd name="connsiteX7" fmla="*/ 0 w 342900"/>
              <a:gd name="connsiteY7" fmla="*/ 440872 h 44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" h="442192">
                <a:moveTo>
                  <a:pt x="342900" y="0"/>
                </a:moveTo>
                <a:cubicBezTo>
                  <a:pt x="332014" y="32657"/>
                  <a:pt x="329338" y="69330"/>
                  <a:pt x="310243" y="97972"/>
                </a:cubicBezTo>
                <a:lnTo>
                  <a:pt x="244929" y="195943"/>
                </a:lnTo>
                <a:cubicBezTo>
                  <a:pt x="234043" y="212272"/>
                  <a:pt x="226149" y="231052"/>
                  <a:pt x="212272" y="244929"/>
                </a:cubicBezTo>
                <a:cubicBezTo>
                  <a:pt x="195943" y="261258"/>
                  <a:pt x="178069" y="276175"/>
                  <a:pt x="163286" y="293915"/>
                </a:cubicBezTo>
                <a:cubicBezTo>
                  <a:pt x="95251" y="375557"/>
                  <a:pt x="171450" y="315686"/>
                  <a:pt x="81643" y="375557"/>
                </a:cubicBezTo>
                <a:cubicBezTo>
                  <a:pt x="61852" y="434934"/>
                  <a:pt x="79664" y="425038"/>
                  <a:pt x="16329" y="440872"/>
                </a:cubicBezTo>
                <a:cubicBezTo>
                  <a:pt x="11049" y="442192"/>
                  <a:pt x="5443" y="440872"/>
                  <a:pt x="0" y="44087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1208314" y="2204863"/>
            <a:ext cx="604157" cy="346737"/>
          </a:xfrm>
          <a:custGeom>
            <a:avLst/>
            <a:gdLst>
              <a:gd name="connsiteX0" fmla="*/ 0 w 604157"/>
              <a:gd name="connsiteY0" fmla="*/ 0 h 412558"/>
              <a:gd name="connsiteX1" fmla="*/ 48986 w 604157"/>
              <a:gd name="connsiteY1" fmla="*/ 16328 h 412558"/>
              <a:gd name="connsiteX2" fmla="*/ 179615 w 604157"/>
              <a:gd name="connsiteY2" fmla="*/ 114300 h 412558"/>
              <a:gd name="connsiteX3" fmla="*/ 212272 w 604157"/>
              <a:gd name="connsiteY3" fmla="*/ 244928 h 412558"/>
              <a:gd name="connsiteX4" fmla="*/ 261257 w 604157"/>
              <a:gd name="connsiteY4" fmla="*/ 277586 h 412558"/>
              <a:gd name="connsiteX5" fmla="*/ 293915 w 604157"/>
              <a:gd name="connsiteY5" fmla="*/ 310243 h 412558"/>
              <a:gd name="connsiteX6" fmla="*/ 326572 w 604157"/>
              <a:gd name="connsiteY6" fmla="*/ 359228 h 412558"/>
              <a:gd name="connsiteX7" fmla="*/ 408215 w 604157"/>
              <a:gd name="connsiteY7" fmla="*/ 408214 h 412558"/>
              <a:gd name="connsiteX8" fmla="*/ 604157 w 604157"/>
              <a:gd name="connsiteY8" fmla="*/ 408214 h 41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157" h="412558">
                <a:moveTo>
                  <a:pt x="0" y="0"/>
                </a:moveTo>
                <a:cubicBezTo>
                  <a:pt x="16329" y="5443"/>
                  <a:pt x="33940" y="7969"/>
                  <a:pt x="48986" y="16328"/>
                </a:cubicBezTo>
                <a:cubicBezTo>
                  <a:pt x="132067" y="62484"/>
                  <a:pt x="130068" y="64754"/>
                  <a:pt x="179615" y="114300"/>
                </a:cubicBezTo>
                <a:cubicBezTo>
                  <a:pt x="180429" y="118370"/>
                  <a:pt x="198881" y="228189"/>
                  <a:pt x="212272" y="244928"/>
                </a:cubicBezTo>
                <a:cubicBezTo>
                  <a:pt x="224531" y="260252"/>
                  <a:pt x="245933" y="265327"/>
                  <a:pt x="261257" y="277586"/>
                </a:cubicBezTo>
                <a:cubicBezTo>
                  <a:pt x="273278" y="287203"/>
                  <a:pt x="284298" y="298222"/>
                  <a:pt x="293915" y="310243"/>
                </a:cubicBezTo>
                <a:cubicBezTo>
                  <a:pt x="306174" y="325567"/>
                  <a:pt x="314313" y="343904"/>
                  <a:pt x="326572" y="359228"/>
                </a:cubicBezTo>
                <a:cubicBezTo>
                  <a:pt x="349113" y="387404"/>
                  <a:pt x="369541" y="405636"/>
                  <a:pt x="408215" y="408214"/>
                </a:cubicBezTo>
                <a:cubicBezTo>
                  <a:pt x="473384" y="412558"/>
                  <a:pt x="538843" y="408214"/>
                  <a:pt x="604157" y="408214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nimBg="1"/>
      <p:bldP spid="112648" grpId="0"/>
      <p:bldP spid="11264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611560" y="2636912"/>
            <a:ext cx="1944216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42" name="テキスト ボックス 3"/>
          <p:cNvSpPr txBox="1">
            <a:spLocks noChangeArrowheads="1"/>
          </p:cNvSpPr>
          <p:nvPr/>
        </p:nvSpPr>
        <p:spPr bwMode="auto">
          <a:xfrm>
            <a:off x="2195513" y="404813"/>
            <a:ext cx="4897437" cy="83026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800" b="0"/>
              <a:t>空書き</a:t>
            </a: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1547664" y="1556792"/>
            <a:ext cx="6480720" cy="7080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4000" b="0" dirty="0">
                <a:latin typeface="Arial" charset="0"/>
              </a:rPr>
              <a:t>指で、空中や机上に字を書く</a:t>
            </a:r>
          </a:p>
        </p:txBody>
      </p:sp>
      <p:sp>
        <p:nvSpPr>
          <p:cNvPr id="112647" name="テキスト ボックス 3"/>
          <p:cNvSpPr txBox="1">
            <a:spLocks noChangeArrowheads="1"/>
          </p:cNvSpPr>
          <p:nvPr/>
        </p:nvSpPr>
        <p:spPr bwMode="auto">
          <a:xfrm>
            <a:off x="3419872" y="2564904"/>
            <a:ext cx="5041007" cy="172354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endParaRPr lang="en-US" altLang="ja-JP" sz="1600" b="0" dirty="0" smtClean="0"/>
          </a:p>
          <a:p>
            <a:pPr algn="just"/>
            <a:r>
              <a:rPr lang="ja-JP" altLang="en-US" sz="4000" b="0" dirty="0" smtClean="0"/>
              <a:t>　運動</a:t>
            </a:r>
            <a:r>
              <a:rPr lang="ja-JP" altLang="en-US" sz="4000" b="0" dirty="0"/>
              <a:t>（軌跡）記憶を</a:t>
            </a:r>
            <a:endParaRPr lang="en-US" altLang="ja-JP" sz="4000" b="0" dirty="0"/>
          </a:p>
          <a:p>
            <a:pPr algn="just"/>
            <a:r>
              <a:rPr lang="ja-JP" altLang="en-US" sz="4000" b="0" dirty="0"/>
              <a:t>　　　　　　　　　</a:t>
            </a:r>
            <a:r>
              <a:rPr lang="ja-JP" altLang="en-US" sz="4000" b="0" dirty="0" smtClean="0"/>
              <a:t>高める</a:t>
            </a:r>
            <a:endParaRPr lang="en-US" altLang="ja-JP" sz="4000" b="0" dirty="0" smtClean="0"/>
          </a:p>
          <a:p>
            <a:pPr algn="just"/>
            <a:endParaRPr lang="ja-JP" altLang="en-US" sz="1000" b="0" dirty="0"/>
          </a:p>
        </p:txBody>
      </p:sp>
      <p:sp>
        <p:nvSpPr>
          <p:cNvPr id="112648" name="テキスト ボックス 3"/>
          <p:cNvSpPr txBox="1">
            <a:spLocks noChangeArrowheads="1"/>
          </p:cNvSpPr>
          <p:nvPr/>
        </p:nvSpPr>
        <p:spPr bwMode="auto">
          <a:xfrm>
            <a:off x="2916238" y="4437112"/>
            <a:ext cx="5976937" cy="64633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C00000"/>
                </a:solidFill>
              </a:rPr>
              <a:t>＊</a:t>
            </a:r>
            <a:r>
              <a:rPr lang="ja-JP" altLang="en-US" sz="3600" b="0" dirty="0"/>
              <a:t>視覚情報の干渉を防ぐ</a:t>
            </a:r>
          </a:p>
        </p:txBody>
      </p:sp>
      <p:sp>
        <p:nvSpPr>
          <p:cNvPr id="112649" name="テキスト ボックス 3"/>
          <p:cNvSpPr txBox="1">
            <a:spLocks noChangeArrowheads="1"/>
          </p:cNvSpPr>
          <p:nvPr/>
        </p:nvSpPr>
        <p:spPr bwMode="auto">
          <a:xfrm>
            <a:off x="611560" y="5877272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 smtClean="0">
                <a:solidFill>
                  <a:srgbClr val="FFC000"/>
                </a:solidFill>
              </a:rPr>
              <a:t>★</a:t>
            </a:r>
            <a:r>
              <a:rPr lang="ja-JP" altLang="en-US" sz="3600" b="0" dirty="0" smtClean="0"/>
              <a:t>筆記</a:t>
            </a:r>
            <a:r>
              <a:rPr lang="ja-JP" altLang="en-US" sz="3600" b="0" dirty="0"/>
              <a:t>具の使用が未熟な</a:t>
            </a:r>
            <a:r>
              <a:rPr lang="ja-JP" altLang="en-US" sz="3600" b="0" dirty="0" smtClean="0"/>
              <a:t>子どもにも適用</a:t>
            </a:r>
            <a:endParaRPr lang="ja-JP" altLang="en-US" sz="3600" b="0" dirty="0"/>
          </a:p>
        </p:txBody>
      </p:sp>
      <p:sp>
        <p:nvSpPr>
          <p:cNvPr id="112651" name="テキスト ボックス 3"/>
          <p:cNvSpPr txBox="1">
            <a:spLocks noChangeArrowheads="1"/>
          </p:cNvSpPr>
          <p:nvPr/>
        </p:nvSpPr>
        <p:spPr bwMode="auto">
          <a:xfrm>
            <a:off x="2916239" y="5085184"/>
            <a:ext cx="5328170" cy="646331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C00000"/>
                </a:solidFill>
              </a:rPr>
              <a:t>＊</a:t>
            </a:r>
            <a:r>
              <a:rPr lang="ja-JP" altLang="en-US" sz="3600" b="0" dirty="0"/>
              <a:t>文字の想起力を高める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2936"/>
            <a:ext cx="1584176" cy="117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501008"/>
            <a:ext cx="819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45 -0.13194 C -0.18959 -0.0993 -0.19132 -0.0655 -0.18646 -0.03217 C -0.18559 -0.02615 -0.18212 -0.02407 -0.18038 -0.01898 C -0.17257 0.00348 -0.17344 0.00209 -0.17032 0.02223 C -0.17101 0.02662 -0.17032 0.03704 -0.1724 0.03588 C -0.17518 0.03357 -0.17483 0.02362 -0.17622 0.0176 C -0.18282 -0.00879 -0.17848 0.0169 -0.18229 -0.00972 C -0.18177 -0.03379 -0.18177 -0.0581 -0.18038 -0.08217 C -0.17986 -0.08796 -0.17587 -0.11643 -0.1724 -0.12314 C -0.17084 -0.12615 -0.16806 -0.12523 -0.16632 -0.12754 C -0.14636 -0.15 -0.12535 -0.15578 -0.10382 -0.16805 C -0.09306 -0.16481 -0.08108 -0.17013 -0.07153 -0.15879 C -0.06788 -0.15463 -0.07275 -0.14074 -0.07344 -0.13194 C -0.07448 -0.12106 -0.07535 -0.11018 -0.07761 -0.10023 C -0.07969 -0.0905 -0.08542 -0.07314 -0.08542 -0.07268 C -0.0849 -0.04907 -0.08525 -0.0243 -0.08368 -0.00046 C -0.08334 0.00487 -0.07917 0.00764 -0.07969 0.01297 C -0.08004 0.01852 -0.08351 0.01899 -0.08542 0.02223 C -0.1099 0.01528 -0.11059 0.01343 -0.14011 0.0176 C -0.15677 0.02315 -0.17223 0.03565 -0.18438 0.06274 C -0.17257 0.10278 -0.14827 0.0625 -0.13195 0.05348 C -0.12535 0.05 -0.11181 0.04445 -0.11181 0.04514 C -0.1092 0.0419 -0.1066 0.03797 -0.10382 0.03588 C -0.09966 0.03241 -0.09167 0.02662 -0.09167 0.02732 C -0.08021 0.02825 -0.06858 0.02662 -0.05729 0.03149 C -0.05313 0.03311 -0.06945 0.03588 -0.06945 0.03612 " pathEditMode="relative" rAng="0" ptsTypes="fffffffffffffffffffffffff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47" grpId="0" animBg="1"/>
      <p:bldP spid="112648" grpId="0"/>
      <p:bldP spid="112649" grpId="0"/>
      <p:bldP spid="11265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6444208" y="2276873"/>
            <a:ext cx="1584176" cy="1892826"/>
            <a:chOff x="6444208" y="2276873"/>
            <a:chExt cx="1584176" cy="1892826"/>
          </a:xfrm>
        </p:grpSpPr>
        <p:sp>
          <p:nvSpPr>
            <p:cNvPr id="21" name="正方形/長方形 20"/>
            <p:cNvSpPr/>
            <p:nvPr/>
          </p:nvSpPr>
          <p:spPr>
            <a:xfrm>
              <a:off x="6516216" y="2564904"/>
              <a:ext cx="1512168" cy="151216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82" name="Text Box 4"/>
            <p:cNvSpPr txBox="1">
              <a:spLocks noChangeArrowheads="1"/>
            </p:cNvSpPr>
            <p:nvPr/>
          </p:nvSpPr>
          <p:spPr bwMode="auto">
            <a:xfrm>
              <a:off x="6444208" y="2276873"/>
              <a:ext cx="1512168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ja-JP" altLang="en-US" sz="11700" dirty="0" smtClean="0">
                  <a:latin typeface="IWA GゴシックM" pitchFamily="17" charset="-128"/>
                  <a:ea typeface="IWA GゴシックM" pitchFamily="17" charset="-128"/>
                </a:rPr>
                <a:t>け</a:t>
              </a:r>
              <a:endParaRPr lang="ja-JP" altLang="en-US" sz="11700" dirty="0">
                <a:latin typeface="IWA GゴシックM" pitchFamily="17" charset="-128"/>
                <a:ea typeface="IWA GゴシックM" pitchFamily="17" charset="-128"/>
              </a:endParaRPr>
            </a:p>
          </p:txBody>
        </p:sp>
      </p:grpSp>
      <p:grpSp>
        <p:nvGrpSpPr>
          <p:cNvPr id="2" name="グループ化 16"/>
          <p:cNvGrpSpPr/>
          <p:nvPr/>
        </p:nvGrpSpPr>
        <p:grpSpPr>
          <a:xfrm>
            <a:off x="6012160" y="4509120"/>
            <a:ext cx="1056554" cy="948811"/>
            <a:chOff x="5094061" y="4064000"/>
            <a:chExt cx="1250950" cy="1841500"/>
          </a:xfrm>
        </p:grpSpPr>
        <p:sp>
          <p:nvSpPr>
            <p:cNvPr id="46083" name="Freeform 8"/>
            <p:cNvSpPr>
              <a:spLocks/>
            </p:cNvSpPr>
            <p:nvPr/>
          </p:nvSpPr>
          <p:spPr bwMode="auto">
            <a:xfrm>
              <a:off x="5094061" y="4064000"/>
              <a:ext cx="174625" cy="1341438"/>
            </a:xfrm>
            <a:custGeom>
              <a:avLst/>
              <a:gdLst>
                <a:gd name="T0" fmla="*/ 2147483646 w 110"/>
                <a:gd name="T1" fmla="*/ 0 h 845"/>
                <a:gd name="T2" fmla="*/ 2147483646 w 110"/>
                <a:gd name="T3" fmla="*/ 2147483646 h 845"/>
                <a:gd name="T4" fmla="*/ 2147483646 w 110"/>
                <a:gd name="T5" fmla="*/ 2147483646 h 845"/>
                <a:gd name="T6" fmla="*/ 2147483646 w 110"/>
                <a:gd name="T7" fmla="*/ 2147483646 h 845"/>
                <a:gd name="T8" fmla="*/ 2147483646 w 110"/>
                <a:gd name="T9" fmla="*/ 2147483646 h 8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45"/>
                <a:gd name="T17" fmla="*/ 110 w 110"/>
                <a:gd name="T18" fmla="*/ 845 h 8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45">
                  <a:moveTo>
                    <a:pt x="28" y="0"/>
                  </a:moveTo>
                  <a:cubicBezTo>
                    <a:pt x="20" y="137"/>
                    <a:pt x="0" y="291"/>
                    <a:pt x="44" y="424"/>
                  </a:cubicBezTo>
                  <a:cubicBezTo>
                    <a:pt x="61" y="600"/>
                    <a:pt x="42" y="539"/>
                    <a:pt x="68" y="616"/>
                  </a:cubicBezTo>
                  <a:cubicBezTo>
                    <a:pt x="75" y="664"/>
                    <a:pt x="70" y="714"/>
                    <a:pt x="84" y="760"/>
                  </a:cubicBezTo>
                  <a:cubicBezTo>
                    <a:pt x="110" y="845"/>
                    <a:pt x="108" y="748"/>
                    <a:pt x="108" y="784"/>
                  </a:cubicBezTo>
                </a:path>
              </a:pathLst>
            </a:custGeom>
            <a:noFill/>
            <a:ln w="603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84" name="Freeform 9"/>
            <p:cNvSpPr>
              <a:spLocks/>
            </p:cNvSpPr>
            <p:nvPr/>
          </p:nvSpPr>
          <p:spPr bwMode="auto">
            <a:xfrm>
              <a:off x="5544911" y="4102100"/>
              <a:ext cx="800100" cy="63500"/>
            </a:xfrm>
            <a:custGeom>
              <a:avLst/>
              <a:gdLst>
                <a:gd name="T0" fmla="*/ 0 w 504"/>
                <a:gd name="T1" fmla="*/ 0 h 40"/>
                <a:gd name="T2" fmla="*/ 2147483646 w 504"/>
                <a:gd name="T3" fmla="*/ 2147483646 h 40"/>
                <a:gd name="T4" fmla="*/ 2147483646 w 504"/>
                <a:gd name="T5" fmla="*/ 2147483646 h 40"/>
                <a:gd name="T6" fmla="*/ 2147483646 w 504"/>
                <a:gd name="T7" fmla="*/ 214748364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40"/>
                <a:gd name="T14" fmla="*/ 504 w 504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40">
                  <a:moveTo>
                    <a:pt x="0" y="0"/>
                  </a:moveTo>
                  <a:cubicBezTo>
                    <a:pt x="120" y="3"/>
                    <a:pt x="240" y="4"/>
                    <a:pt x="360" y="8"/>
                  </a:cubicBezTo>
                  <a:cubicBezTo>
                    <a:pt x="384" y="9"/>
                    <a:pt x="408" y="11"/>
                    <a:pt x="432" y="16"/>
                  </a:cubicBezTo>
                  <a:cubicBezTo>
                    <a:pt x="457" y="21"/>
                    <a:pt x="504" y="40"/>
                    <a:pt x="504" y="40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85" name="Freeform 10"/>
            <p:cNvSpPr>
              <a:spLocks/>
            </p:cNvSpPr>
            <p:nvPr/>
          </p:nvSpPr>
          <p:spPr bwMode="auto">
            <a:xfrm>
              <a:off x="5557611" y="4724400"/>
              <a:ext cx="431800" cy="1181100"/>
            </a:xfrm>
            <a:custGeom>
              <a:avLst/>
              <a:gdLst>
                <a:gd name="T0" fmla="*/ 2147483646 w 272"/>
                <a:gd name="T1" fmla="*/ 0 h 744"/>
                <a:gd name="T2" fmla="*/ 2147483646 w 272"/>
                <a:gd name="T3" fmla="*/ 2147483646 h 744"/>
                <a:gd name="T4" fmla="*/ 2147483646 w 272"/>
                <a:gd name="T5" fmla="*/ 2147483646 h 744"/>
                <a:gd name="T6" fmla="*/ 2147483646 w 272"/>
                <a:gd name="T7" fmla="*/ 2147483646 h 744"/>
                <a:gd name="T8" fmla="*/ 0 w 272"/>
                <a:gd name="T9" fmla="*/ 2147483646 h 7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744"/>
                <a:gd name="T17" fmla="*/ 272 w 272"/>
                <a:gd name="T18" fmla="*/ 744 h 7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744">
                  <a:moveTo>
                    <a:pt x="272" y="0"/>
                  </a:moveTo>
                  <a:cubicBezTo>
                    <a:pt x="266" y="122"/>
                    <a:pt x="259" y="174"/>
                    <a:pt x="224" y="280"/>
                  </a:cubicBezTo>
                  <a:cubicBezTo>
                    <a:pt x="215" y="307"/>
                    <a:pt x="211" y="371"/>
                    <a:pt x="208" y="392"/>
                  </a:cubicBezTo>
                  <a:cubicBezTo>
                    <a:pt x="194" y="489"/>
                    <a:pt x="147" y="585"/>
                    <a:pt x="64" y="640"/>
                  </a:cubicBezTo>
                  <a:cubicBezTo>
                    <a:pt x="51" y="680"/>
                    <a:pt x="29" y="715"/>
                    <a:pt x="0" y="744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グループ化 18"/>
          <p:cNvGrpSpPr/>
          <p:nvPr/>
        </p:nvGrpSpPr>
        <p:grpSpPr>
          <a:xfrm>
            <a:off x="7668344" y="4437112"/>
            <a:ext cx="1152128" cy="1008112"/>
            <a:chOff x="7235825" y="4068763"/>
            <a:chExt cx="1508125" cy="1638300"/>
          </a:xfrm>
        </p:grpSpPr>
        <p:sp>
          <p:nvSpPr>
            <p:cNvPr id="46086" name="Freeform 12"/>
            <p:cNvSpPr>
              <a:spLocks/>
            </p:cNvSpPr>
            <p:nvPr/>
          </p:nvSpPr>
          <p:spPr bwMode="auto">
            <a:xfrm>
              <a:off x="7235825" y="4221163"/>
              <a:ext cx="434975" cy="1397000"/>
            </a:xfrm>
            <a:custGeom>
              <a:avLst/>
              <a:gdLst>
                <a:gd name="T0" fmla="*/ 2147483646 w 274"/>
                <a:gd name="T1" fmla="*/ 0 h 880"/>
                <a:gd name="T2" fmla="*/ 2147483646 w 274"/>
                <a:gd name="T3" fmla="*/ 2147483646 h 880"/>
                <a:gd name="T4" fmla="*/ 2147483646 w 274"/>
                <a:gd name="T5" fmla="*/ 2147483646 h 880"/>
                <a:gd name="T6" fmla="*/ 2147483646 w 274"/>
                <a:gd name="T7" fmla="*/ 2147483646 h 880"/>
                <a:gd name="T8" fmla="*/ 2147483646 w 274"/>
                <a:gd name="T9" fmla="*/ 2147483646 h 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880"/>
                <a:gd name="T17" fmla="*/ 274 w 274"/>
                <a:gd name="T18" fmla="*/ 880 h 8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880">
                  <a:moveTo>
                    <a:pt x="50" y="0"/>
                  </a:moveTo>
                  <a:cubicBezTo>
                    <a:pt x="54" y="202"/>
                    <a:pt x="0" y="470"/>
                    <a:pt x="162" y="632"/>
                  </a:cubicBezTo>
                  <a:cubicBezTo>
                    <a:pt x="178" y="673"/>
                    <a:pt x="185" y="715"/>
                    <a:pt x="210" y="752"/>
                  </a:cubicBezTo>
                  <a:cubicBezTo>
                    <a:pt x="219" y="797"/>
                    <a:pt x="231" y="812"/>
                    <a:pt x="258" y="848"/>
                  </a:cubicBezTo>
                  <a:cubicBezTo>
                    <a:pt x="267" y="876"/>
                    <a:pt x="260" y="866"/>
                    <a:pt x="274" y="880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87" name="Freeform 13"/>
            <p:cNvSpPr>
              <a:spLocks/>
            </p:cNvSpPr>
            <p:nvPr/>
          </p:nvSpPr>
          <p:spPr bwMode="auto">
            <a:xfrm>
              <a:off x="7835900" y="4492625"/>
              <a:ext cx="393700" cy="58738"/>
            </a:xfrm>
            <a:custGeom>
              <a:avLst/>
              <a:gdLst>
                <a:gd name="T0" fmla="*/ 0 w 248"/>
                <a:gd name="T1" fmla="*/ 2147483646 h 37"/>
                <a:gd name="T2" fmla="*/ 2147483646 w 248"/>
                <a:gd name="T3" fmla="*/ 2147483646 h 37"/>
                <a:gd name="T4" fmla="*/ 0 60000 65536"/>
                <a:gd name="T5" fmla="*/ 0 60000 65536"/>
                <a:gd name="T6" fmla="*/ 0 w 248"/>
                <a:gd name="T7" fmla="*/ 0 h 37"/>
                <a:gd name="T8" fmla="*/ 248 w 248"/>
                <a:gd name="T9" fmla="*/ 37 h 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7">
                  <a:moveTo>
                    <a:pt x="0" y="37"/>
                  </a:moveTo>
                  <a:cubicBezTo>
                    <a:pt x="111" y="0"/>
                    <a:pt x="31" y="21"/>
                    <a:pt x="248" y="21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88" name="Freeform 14"/>
            <p:cNvSpPr>
              <a:spLocks/>
            </p:cNvSpPr>
            <p:nvPr/>
          </p:nvSpPr>
          <p:spPr bwMode="auto">
            <a:xfrm>
              <a:off x="8229600" y="4068763"/>
              <a:ext cx="61913" cy="419100"/>
            </a:xfrm>
            <a:custGeom>
              <a:avLst/>
              <a:gdLst>
                <a:gd name="T0" fmla="*/ 0 w 39"/>
                <a:gd name="T1" fmla="*/ 0 h 264"/>
                <a:gd name="T2" fmla="*/ 2147483646 w 39"/>
                <a:gd name="T3" fmla="*/ 2147483646 h 264"/>
                <a:gd name="T4" fmla="*/ 0 60000 65536"/>
                <a:gd name="T5" fmla="*/ 0 60000 65536"/>
                <a:gd name="T6" fmla="*/ 0 w 39"/>
                <a:gd name="T7" fmla="*/ 0 h 264"/>
                <a:gd name="T8" fmla="*/ 39 w 39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264">
                  <a:moveTo>
                    <a:pt x="0" y="0"/>
                  </a:moveTo>
                  <a:cubicBezTo>
                    <a:pt x="39" y="116"/>
                    <a:pt x="16" y="31"/>
                    <a:pt x="16" y="264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89" name="Freeform 15"/>
            <p:cNvSpPr>
              <a:spLocks/>
            </p:cNvSpPr>
            <p:nvPr/>
          </p:nvSpPr>
          <p:spPr bwMode="auto">
            <a:xfrm>
              <a:off x="8337550" y="4479925"/>
              <a:ext cx="406400" cy="22225"/>
            </a:xfrm>
            <a:custGeom>
              <a:avLst/>
              <a:gdLst>
                <a:gd name="T0" fmla="*/ 0 w 256"/>
                <a:gd name="T1" fmla="*/ 2147483646 h 14"/>
                <a:gd name="T2" fmla="*/ 2147483646 w 256"/>
                <a:gd name="T3" fmla="*/ 2147483646 h 14"/>
                <a:gd name="T4" fmla="*/ 0 60000 65536"/>
                <a:gd name="T5" fmla="*/ 0 60000 65536"/>
                <a:gd name="T6" fmla="*/ 0 w 256"/>
                <a:gd name="T7" fmla="*/ 0 h 14"/>
                <a:gd name="T8" fmla="*/ 256 w 256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6" h="14">
                  <a:moveTo>
                    <a:pt x="0" y="14"/>
                  </a:moveTo>
                  <a:cubicBezTo>
                    <a:pt x="138" y="0"/>
                    <a:pt x="53" y="6"/>
                    <a:pt x="256" y="6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90" name="Freeform 16"/>
            <p:cNvSpPr>
              <a:spLocks/>
            </p:cNvSpPr>
            <p:nvPr/>
          </p:nvSpPr>
          <p:spPr bwMode="auto">
            <a:xfrm>
              <a:off x="8121650" y="4624388"/>
              <a:ext cx="165100" cy="1082675"/>
            </a:xfrm>
            <a:custGeom>
              <a:avLst/>
              <a:gdLst>
                <a:gd name="T0" fmla="*/ 2147483646 w 104"/>
                <a:gd name="T1" fmla="*/ 0 h 682"/>
                <a:gd name="T2" fmla="*/ 2147483646 w 104"/>
                <a:gd name="T3" fmla="*/ 2147483646 h 682"/>
                <a:gd name="T4" fmla="*/ 2147483646 w 104"/>
                <a:gd name="T5" fmla="*/ 2147483646 h 682"/>
                <a:gd name="T6" fmla="*/ 0 w 104"/>
                <a:gd name="T7" fmla="*/ 2147483646 h 6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682"/>
                <a:gd name="T14" fmla="*/ 104 w 104"/>
                <a:gd name="T15" fmla="*/ 682 h 6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682">
                  <a:moveTo>
                    <a:pt x="88" y="0"/>
                  </a:moveTo>
                  <a:cubicBezTo>
                    <a:pt x="91" y="107"/>
                    <a:pt x="104" y="291"/>
                    <a:pt x="88" y="408"/>
                  </a:cubicBezTo>
                  <a:cubicBezTo>
                    <a:pt x="81" y="459"/>
                    <a:pt x="52" y="523"/>
                    <a:pt x="40" y="576"/>
                  </a:cubicBezTo>
                  <a:cubicBezTo>
                    <a:pt x="38" y="587"/>
                    <a:pt x="0" y="682"/>
                    <a:pt x="0" y="640"/>
                  </a:cubicBezTo>
                </a:path>
              </a:pathLst>
            </a:cu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6092" name="テキスト ボックス 12"/>
          <p:cNvSpPr txBox="1">
            <a:spLocks noChangeArrowheads="1"/>
          </p:cNvSpPr>
          <p:nvPr/>
        </p:nvSpPr>
        <p:spPr bwMode="auto">
          <a:xfrm>
            <a:off x="395536" y="1052736"/>
            <a:ext cx="8568951" cy="1323439"/>
          </a:xfrm>
          <a:prstGeom prst="rect">
            <a:avLst/>
          </a:prstGeom>
          <a:solidFill>
            <a:srgbClr val="F8F8F8"/>
          </a:solidFill>
          <a:ln w="85725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4000" dirty="0" smtClean="0"/>
              <a:t>文字は見続けたり、意識しすぎると</a:t>
            </a:r>
            <a:endParaRPr lang="en-US" altLang="ja-JP" sz="4000" dirty="0" smtClean="0"/>
          </a:p>
          <a:p>
            <a:pPr eaLnBrk="1" hangingPunct="1"/>
            <a:r>
              <a:rPr lang="ja-JP" altLang="en-US" sz="4000" dirty="0" smtClean="0">
                <a:solidFill>
                  <a:srgbClr val="002060"/>
                </a:solidFill>
              </a:rPr>
              <a:t>　　　　　　　　</a:t>
            </a:r>
            <a:r>
              <a:rPr lang="ja-JP" altLang="en-US" sz="4000" dirty="0" smtClean="0"/>
              <a:t>ゲシュタルト崩壊を起こす</a:t>
            </a:r>
            <a:endParaRPr lang="ja-JP" altLang="en-US" sz="4000" dirty="0"/>
          </a:p>
        </p:txBody>
      </p:sp>
      <p:sp>
        <p:nvSpPr>
          <p:cNvPr id="27661" name="テキスト ボックス 13"/>
          <p:cNvSpPr txBox="1">
            <a:spLocks noChangeArrowheads="1"/>
          </p:cNvSpPr>
          <p:nvPr/>
        </p:nvSpPr>
        <p:spPr bwMode="auto">
          <a:xfrm>
            <a:off x="323528" y="2492896"/>
            <a:ext cx="468052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600" dirty="0">
                <a:latin typeface="Arial" charset="0"/>
                <a:ea typeface="ＭＳ Ｐゴシック" charset="-128"/>
              </a:rPr>
              <a:t>安定した</a:t>
            </a:r>
            <a:r>
              <a:rPr lang="ja-JP" altLang="en-US" sz="3600" dirty="0" smtClean="0">
                <a:latin typeface="Arial" charset="0"/>
                <a:ea typeface="ＭＳ Ｐゴシック" charset="-128"/>
              </a:rPr>
              <a:t>まとまりが</a:t>
            </a:r>
            <a:endParaRPr lang="en-US" altLang="ja-JP" sz="3600" dirty="0" smtClean="0">
              <a:latin typeface="Arial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　　崩れて</a:t>
            </a:r>
            <a:r>
              <a:rPr lang="ja-JP" altLang="en-US" sz="3600" dirty="0">
                <a:latin typeface="Arial" charset="0"/>
                <a:ea typeface="ＭＳ Ｐゴシック" charset="-128"/>
              </a:rPr>
              <a:t>バラバラ</a:t>
            </a:r>
            <a:r>
              <a:rPr lang="ja-JP" altLang="en-US" sz="3600" dirty="0" smtClean="0">
                <a:latin typeface="Arial" charset="0"/>
                <a:ea typeface="ＭＳ Ｐゴシック" charset="-128"/>
              </a:rPr>
              <a:t>に</a:t>
            </a:r>
            <a:endParaRPr lang="en-US" altLang="ja-JP" sz="3600" dirty="0" smtClean="0">
              <a:latin typeface="Arial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　　　　　　　認識</a:t>
            </a:r>
            <a:r>
              <a:rPr lang="ja-JP" altLang="en-US" sz="3600" dirty="0">
                <a:latin typeface="Arial" charset="0"/>
                <a:ea typeface="ＭＳ Ｐゴシック" charset="-128"/>
              </a:rPr>
              <a:t>される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444208" y="4077072"/>
            <a:ext cx="360040" cy="288032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7884368" y="4077072"/>
            <a:ext cx="360040" cy="36004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3"/>
          <p:cNvSpPr txBox="1">
            <a:spLocks noChangeArrowheads="1"/>
          </p:cNvSpPr>
          <p:nvPr/>
        </p:nvSpPr>
        <p:spPr bwMode="auto">
          <a:xfrm>
            <a:off x="1763688" y="260648"/>
            <a:ext cx="5904655" cy="70788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4000" b="1" dirty="0">
                <a:solidFill>
                  <a:srgbClr val="C00000"/>
                </a:solidFill>
              </a:rPr>
              <a:t>＊</a:t>
            </a:r>
            <a:r>
              <a:rPr lang="ja-JP" altLang="en-US" sz="4000" b="0" dirty="0"/>
              <a:t>視覚情報の干渉を防ぐ</a:t>
            </a:r>
          </a:p>
        </p:txBody>
      </p:sp>
      <p:sp>
        <p:nvSpPr>
          <p:cNvPr id="20" name="テキスト ボックス 13"/>
          <p:cNvSpPr txBox="1">
            <a:spLocks noChangeArrowheads="1"/>
          </p:cNvSpPr>
          <p:nvPr/>
        </p:nvSpPr>
        <p:spPr bwMode="auto">
          <a:xfrm>
            <a:off x="323528" y="4581128"/>
            <a:ext cx="5184576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私たちは漢字を、１つの　</a:t>
            </a:r>
            <a:endParaRPr lang="en-US" altLang="ja-JP" sz="3600" dirty="0" smtClean="0">
              <a:latin typeface="Arial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　統一体として捉えている</a:t>
            </a:r>
            <a:endParaRPr lang="ja-JP" altLang="en-US" sz="3600" dirty="0">
              <a:latin typeface="Arial" charset="0"/>
              <a:ea typeface="ＭＳ Ｐゴシック" charset="-128"/>
            </a:endParaRPr>
          </a:p>
        </p:txBody>
      </p:sp>
      <p:sp>
        <p:nvSpPr>
          <p:cNvPr id="24" name="テキスト ボックス 3"/>
          <p:cNvSpPr txBox="1">
            <a:spLocks noChangeArrowheads="1"/>
          </p:cNvSpPr>
          <p:nvPr/>
        </p:nvSpPr>
        <p:spPr bwMode="auto">
          <a:xfrm>
            <a:off x="2843808" y="6093296"/>
            <a:ext cx="4176464" cy="52322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2800" b="0" dirty="0" smtClean="0"/>
              <a:t>☞</a:t>
            </a:r>
            <a:r>
              <a:rPr lang="ja-JP" altLang="en-US" sz="2800" b="0" dirty="0" smtClean="0">
                <a:solidFill>
                  <a:srgbClr val="FF66FF"/>
                </a:solidFill>
              </a:rPr>
              <a:t>●</a:t>
            </a:r>
            <a:r>
              <a:rPr lang="ja-JP" altLang="en-US" sz="2800" b="0" dirty="0" smtClean="0"/>
              <a:t>漢字の字体認識能力</a:t>
            </a:r>
            <a:endParaRPr lang="ja-JP" alt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27661" grpId="0" animBg="1"/>
      <p:bldP spid="20" grpId="0" animBg="1"/>
      <p:bldP spid="2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テキスト ボックス 3"/>
          <p:cNvSpPr txBox="1">
            <a:spLocks noChangeArrowheads="1"/>
          </p:cNvSpPr>
          <p:nvPr/>
        </p:nvSpPr>
        <p:spPr bwMode="auto">
          <a:xfrm>
            <a:off x="2051720" y="404664"/>
            <a:ext cx="5616575" cy="8302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800" b="0" dirty="0" smtClean="0"/>
              <a:t>筆書</a:t>
            </a:r>
            <a:endParaRPr lang="ja-JP" altLang="en-US" sz="4800" b="0" dirty="0"/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755576" y="1556792"/>
            <a:ext cx="7920038" cy="7080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ja-JP" altLang="en-US" sz="4000" b="0" dirty="0">
                <a:latin typeface="Arial" charset="0"/>
              </a:rPr>
              <a:t>毛筆でなぞり、視写などを練習する</a:t>
            </a:r>
          </a:p>
        </p:txBody>
      </p:sp>
      <p:grpSp>
        <p:nvGrpSpPr>
          <p:cNvPr id="2" name="グループ化 19"/>
          <p:cNvGrpSpPr/>
          <p:nvPr/>
        </p:nvGrpSpPr>
        <p:grpSpPr>
          <a:xfrm>
            <a:off x="971600" y="2276872"/>
            <a:ext cx="1865312" cy="2038350"/>
            <a:chOff x="1169988" y="2393950"/>
            <a:chExt cx="1865312" cy="2038350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2011363" y="2393950"/>
              <a:ext cx="1023937" cy="2038350"/>
              <a:chOff x="688" y="1137"/>
              <a:chExt cx="645" cy="1284"/>
            </a:xfrm>
          </p:grpSpPr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688" y="1137"/>
                <a:ext cx="642" cy="1284"/>
                <a:chOff x="787" y="1332"/>
                <a:chExt cx="642" cy="1284"/>
              </a:xfrm>
            </p:grpSpPr>
            <p:sp>
              <p:nvSpPr>
                <p:cNvPr id="113681" name="Freeform 40"/>
                <p:cNvSpPr>
                  <a:spLocks/>
                </p:cNvSpPr>
                <p:nvPr/>
              </p:nvSpPr>
              <p:spPr bwMode="auto">
                <a:xfrm>
                  <a:off x="794" y="1621"/>
                  <a:ext cx="544" cy="552"/>
                </a:xfrm>
                <a:custGeom>
                  <a:avLst/>
                  <a:gdLst>
                    <a:gd name="T0" fmla="*/ 32 w 567"/>
                    <a:gd name="T1" fmla="*/ 97 h 642"/>
                    <a:gd name="T2" fmla="*/ 0 w 567"/>
                    <a:gd name="T3" fmla="*/ 83 h 642"/>
                    <a:gd name="T4" fmla="*/ 32 w 567"/>
                    <a:gd name="T5" fmla="*/ 57 h 642"/>
                    <a:gd name="T6" fmla="*/ 98 w 567"/>
                    <a:gd name="T7" fmla="*/ 15 h 642"/>
                    <a:gd name="T8" fmla="*/ 195 w 567"/>
                    <a:gd name="T9" fmla="*/ 3 h 642"/>
                    <a:gd name="T10" fmla="*/ 293 w 567"/>
                    <a:gd name="T11" fmla="*/ 29 h 642"/>
                    <a:gd name="T12" fmla="*/ 390 w 567"/>
                    <a:gd name="T13" fmla="*/ 57 h 642"/>
                    <a:gd name="T14" fmla="*/ 390 w 567"/>
                    <a:gd name="T15" fmla="*/ 111 h 642"/>
                    <a:gd name="T16" fmla="*/ 390 w 567"/>
                    <a:gd name="T17" fmla="*/ 166 h 642"/>
                    <a:gd name="T18" fmla="*/ 390 w 567"/>
                    <a:gd name="T19" fmla="*/ 193 h 6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7"/>
                    <a:gd name="T31" fmla="*/ 0 h 642"/>
                    <a:gd name="T32" fmla="*/ 567 w 567"/>
                    <a:gd name="T33" fmla="*/ 642 h 6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7" h="642">
                      <a:moveTo>
                        <a:pt x="45" y="325"/>
                      </a:moveTo>
                      <a:cubicBezTo>
                        <a:pt x="22" y="313"/>
                        <a:pt x="0" y="302"/>
                        <a:pt x="0" y="279"/>
                      </a:cubicBezTo>
                      <a:cubicBezTo>
                        <a:pt x="0" y="256"/>
                        <a:pt x="22" y="226"/>
                        <a:pt x="45" y="189"/>
                      </a:cubicBezTo>
                      <a:cubicBezTo>
                        <a:pt x="68" y="152"/>
                        <a:pt x="98" y="83"/>
                        <a:pt x="136" y="53"/>
                      </a:cubicBezTo>
                      <a:cubicBezTo>
                        <a:pt x="174" y="23"/>
                        <a:pt x="227" y="0"/>
                        <a:pt x="272" y="7"/>
                      </a:cubicBezTo>
                      <a:cubicBezTo>
                        <a:pt x="317" y="14"/>
                        <a:pt x="363" y="68"/>
                        <a:pt x="408" y="98"/>
                      </a:cubicBezTo>
                      <a:cubicBezTo>
                        <a:pt x="453" y="128"/>
                        <a:pt x="521" y="144"/>
                        <a:pt x="544" y="189"/>
                      </a:cubicBezTo>
                      <a:cubicBezTo>
                        <a:pt x="567" y="234"/>
                        <a:pt x="544" y="310"/>
                        <a:pt x="544" y="370"/>
                      </a:cubicBezTo>
                      <a:cubicBezTo>
                        <a:pt x="544" y="430"/>
                        <a:pt x="544" y="507"/>
                        <a:pt x="544" y="552"/>
                      </a:cubicBezTo>
                      <a:cubicBezTo>
                        <a:pt x="544" y="597"/>
                        <a:pt x="544" y="627"/>
                        <a:pt x="544" y="642"/>
                      </a:cubicBezTo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682" name="AutoShape 42"/>
                <p:cNvSpPr>
                  <a:spLocks noChangeArrowheads="1"/>
                </p:cNvSpPr>
                <p:nvPr/>
              </p:nvSpPr>
              <p:spPr bwMode="auto">
                <a:xfrm rot="8011681">
                  <a:off x="195" y="1924"/>
                  <a:ext cx="1284" cy="99"/>
                </a:xfrm>
                <a:prstGeom prst="homePlate">
                  <a:avLst>
                    <a:gd name="adj" fmla="val 166925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683" name="Freeform 44"/>
                <p:cNvSpPr>
                  <a:spLocks/>
                </p:cNvSpPr>
                <p:nvPr/>
              </p:nvSpPr>
              <p:spPr bwMode="auto">
                <a:xfrm>
                  <a:off x="802" y="1785"/>
                  <a:ext cx="350" cy="317"/>
                </a:xfrm>
                <a:custGeom>
                  <a:avLst/>
                  <a:gdLst>
                    <a:gd name="T0" fmla="*/ 269 w 348"/>
                    <a:gd name="T1" fmla="*/ 123 h 363"/>
                    <a:gd name="T2" fmla="*/ 30 w 348"/>
                    <a:gd name="T3" fmla="*/ 30 h 363"/>
                    <a:gd name="T4" fmla="*/ 76 w 348"/>
                    <a:gd name="T5" fmla="*/ 0 h 363"/>
                    <a:gd name="T6" fmla="*/ 220 w 348"/>
                    <a:gd name="T7" fmla="*/ 30 h 363"/>
                    <a:gd name="T8" fmla="*/ 364 w 348"/>
                    <a:gd name="T9" fmla="*/ 62 h 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8"/>
                    <a:gd name="T16" fmla="*/ 0 h 363"/>
                    <a:gd name="T17" fmla="*/ 348 w 348"/>
                    <a:gd name="T18" fmla="*/ 363 h 3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8" h="363">
                      <a:moveTo>
                        <a:pt x="257" y="363"/>
                      </a:moveTo>
                      <a:cubicBezTo>
                        <a:pt x="158" y="257"/>
                        <a:pt x="60" y="151"/>
                        <a:pt x="30" y="91"/>
                      </a:cubicBezTo>
                      <a:cubicBezTo>
                        <a:pt x="0" y="31"/>
                        <a:pt x="46" y="0"/>
                        <a:pt x="76" y="0"/>
                      </a:cubicBezTo>
                      <a:cubicBezTo>
                        <a:pt x="106" y="0"/>
                        <a:pt x="167" y="61"/>
                        <a:pt x="212" y="91"/>
                      </a:cubicBezTo>
                      <a:cubicBezTo>
                        <a:pt x="257" y="121"/>
                        <a:pt x="302" y="151"/>
                        <a:pt x="348" y="182"/>
                      </a:cubicBezTo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684" name="Freeform 51"/>
                <p:cNvSpPr>
                  <a:spLocks/>
                </p:cNvSpPr>
                <p:nvPr/>
              </p:nvSpPr>
              <p:spPr bwMode="auto">
                <a:xfrm>
                  <a:off x="1020" y="1933"/>
                  <a:ext cx="409" cy="348"/>
                </a:xfrm>
                <a:custGeom>
                  <a:avLst/>
                  <a:gdLst>
                    <a:gd name="T0" fmla="*/ 181 w 386"/>
                    <a:gd name="T1" fmla="*/ 348 h 348"/>
                    <a:gd name="T2" fmla="*/ 36 w 386"/>
                    <a:gd name="T3" fmla="*/ 75 h 348"/>
                    <a:gd name="T4" fmla="*/ 397 w 386"/>
                    <a:gd name="T5" fmla="*/ 30 h 348"/>
                    <a:gd name="T6" fmla="*/ 540 w 386"/>
                    <a:gd name="T7" fmla="*/ 257 h 348"/>
                    <a:gd name="T8" fmla="*/ 614 w 386"/>
                    <a:gd name="T9" fmla="*/ 348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6"/>
                    <a:gd name="T16" fmla="*/ 0 h 348"/>
                    <a:gd name="T17" fmla="*/ 386 w 386"/>
                    <a:gd name="T18" fmla="*/ 348 h 3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6" h="348">
                      <a:moveTo>
                        <a:pt x="113" y="348"/>
                      </a:moveTo>
                      <a:cubicBezTo>
                        <a:pt x="56" y="238"/>
                        <a:pt x="0" y="128"/>
                        <a:pt x="23" y="75"/>
                      </a:cubicBezTo>
                      <a:cubicBezTo>
                        <a:pt x="46" y="22"/>
                        <a:pt x="196" y="0"/>
                        <a:pt x="249" y="30"/>
                      </a:cubicBezTo>
                      <a:cubicBezTo>
                        <a:pt x="302" y="60"/>
                        <a:pt x="317" y="204"/>
                        <a:pt x="340" y="257"/>
                      </a:cubicBezTo>
                      <a:cubicBezTo>
                        <a:pt x="363" y="310"/>
                        <a:pt x="378" y="333"/>
                        <a:pt x="386" y="348"/>
                      </a:cubicBezTo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13679" name="Freeform 53"/>
              <p:cNvSpPr>
                <a:spLocks/>
              </p:cNvSpPr>
              <p:nvPr/>
            </p:nvSpPr>
            <p:spPr bwMode="auto">
              <a:xfrm>
                <a:off x="947" y="1891"/>
                <a:ext cx="98" cy="199"/>
              </a:xfrm>
              <a:custGeom>
                <a:avLst/>
                <a:gdLst>
                  <a:gd name="T0" fmla="*/ 0 w 82"/>
                  <a:gd name="T1" fmla="*/ 0 h 247"/>
                  <a:gd name="T2" fmla="*/ 146 w 82"/>
                  <a:gd name="T3" fmla="*/ 20 h 247"/>
                  <a:gd name="T4" fmla="*/ 342 w 82"/>
                  <a:gd name="T5" fmla="*/ 44 h 247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247"/>
                  <a:gd name="T11" fmla="*/ 82 w 82"/>
                  <a:gd name="T12" fmla="*/ 247 h 2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247">
                    <a:moveTo>
                      <a:pt x="0" y="0"/>
                    </a:moveTo>
                    <a:cubicBezTo>
                      <a:pt x="10" y="37"/>
                      <a:pt x="20" y="74"/>
                      <a:pt x="34" y="115"/>
                    </a:cubicBezTo>
                    <a:cubicBezTo>
                      <a:pt x="48" y="156"/>
                      <a:pt x="73" y="228"/>
                      <a:pt x="82" y="247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680" name="Freeform 54"/>
              <p:cNvSpPr>
                <a:spLocks/>
              </p:cNvSpPr>
              <p:nvPr/>
            </p:nvSpPr>
            <p:spPr bwMode="auto">
              <a:xfrm>
                <a:off x="1223" y="1800"/>
                <a:ext cx="110" cy="268"/>
              </a:xfrm>
              <a:custGeom>
                <a:avLst/>
                <a:gdLst>
                  <a:gd name="T0" fmla="*/ 0 w 70"/>
                  <a:gd name="T1" fmla="*/ 0 h 276"/>
                  <a:gd name="T2" fmla="*/ 822 w 70"/>
                  <a:gd name="T3" fmla="*/ 105 h 276"/>
                  <a:gd name="T4" fmla="*/ 2602 w 70"/>
                  <a:gd name="T5" fmla="*/ 218 h 276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276"/>
                  <a:gd name="T11" fmla="*/ 70 w 70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276">
                    <a:moveTo>
                      <a:pt x="0" y="0"/>
                    </a:moveTo>
                    <a:cubicBezTo>
                      <a:pt x="5" y="43"/>
                      <a:pt x="10" y="86"/>
                      <a:pt x="22" y="132"/>
                    </a:cubicBezTo>
                    <a:cubicBezTo>
                      <a:pt x="34" y="178"/>
                      <a:pt x="59" y="253"/>
                      <a:pt x="70" y="2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3669" name="月 16"/>
            <p:cNvSpPr>
              <a:spLocks noChangeArrowheads="1"/>
            </p:cNvSpPr>
            <p:nvPr/>
          </p:nvSpPr>
          <p:spPr bwMode="auto">
            <a:xfrm rot="-7889073">
              <a:off x="1350963" y="3794125"/>
              <a:ext cx="244475" cy="574675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ja-JP" altLang="en-US"/>
            </a:p>
          </p:txBody>
        </p:sp>
        <p:sp>
          <p:nvSpPr>
            <p:cNvPr id="113670" name="フリーフォーム 17"/>
            <p:cNvSpPr>
              <a:spLocks/>
            </p:cNvSpPr>
            <p:nvPr/>
          </p:nvSpPr>
          <p:spPr bwMode="auto">
            <a:xfrm rot="-457518">
              <a:off x="1169988" y="4025900"/>
              <a:ext cx="320675" cy="247650"/>
            </a:xfrm>
            <a:custGeom>
              <a:avLst/>
              <a:gdLst/>
              <a:ahLst/>
              <a:cxnLst>
                <a:cxn ang="0">
                  <a:pos x="115838" y="175260"/>
                </a:cxn>
                <a:cxn ang="0">
                  <a:pos x="169178" y="152400"/>
                </a:cxn>
                <a:cxn ang="0">
                  <a:pos x="108218" y="190500"/>
                </a:cxn>
                <a:cxn ang="0">
                  <a:pos x="77738" y="160020"/>
                </a:cxn>
                <a:cxn ang="0">
                  <a:pos x="92978" y="167640"/>
                </a:cxn>
                <a:cxn ang="0">
                  <a:pos x="138698" y="144780"/>
                </a:cxn>
                <a:cxn ang="0">
                  <a:pos x="70118" y="160020"/>
                </a:cxn>
                <a:cxn ang="0">
                  <a:pos x="70118" y="152400"/>
                </a:cxn>
                <a:cxn ang="0">
                  <a:pos x="131078" y="182880"/>
                </a:cxn>
                <a:cxn ang="0">
                  <a:pos x="54878" y="167640"/>
                </a:cxn>
                <a:cxn ang="0">
                  <a:pos x="100598" y="160020"/>
                </a:cxn>
                <a:cxn ang="0">
                  <a:pos x="54878" y="167640"/>
                </a:cxn>
                <a:cxn ang="0">
                  <a:pos x="1538" y="152400"/>
                </a:cxn>
                <a:cxn ang="0">
                  <a:pos x="85358" y="83820"/>
                </a:cxn>
                <a:cxn ang="0">
                  <a:pos x="85358" y="129540"/>
                </a:cxn>
                <a:cxn ang="0">
                  <a:pos x="192038" y="68580"/>
                </a:cxn>
                <a:cxn ang="0">
                  <a:pos x="199658" y="68580"/>
                </a:cxn>
                <a:cxn ang="0">
                  <a:pos x="100598" y="114300"/>
                </a:cxn>
                <a:cxn ang="0">
                  <a:pos x="77738" y="114300"/>
                </a:cxn>
                <a:cxn ang="0">
                  <a:pos x="153938" y="68580"/>
                </a:cxn>
                <a:cxn ang="0">
                  <a:pos x="138698" y="106680"/>
                </a:cxn>
                <a:cxn ang="0">
                  <a:pos x="207278" y="114300"/>
                </a:cxn>
                <a:cxn ang="0">
                  <a:pos x="146318" y="160020"/>
                </a:cxn>
                <a:cxn ang="0">
                  <a:pos x="115838" y="160020"/>
                </a:cxn>
                <a:cxn ang="0">
                  <a:pos x="207278" y="175260"/>
                </a:cxn>
                <a:cxn ang="0">
                  <a:pos x="131078" y="213360"/>
                </a:cxn>
                <a:cxn ang="0">
                  <a:pos x="184418" y="190500"/>
                </a:cxn>
                <a:cxn ang="0">
                  <a:pos x="184418" y="152400"/>
                </a:cxn>
                <a:cxn ang="0">
                  <a:pos x="199658" y="198120"/>
                </a:cxn>
                <a:cxn ang="0">
                  <a:pos x="192038" y="152400"/>
                </a:cxn>
                <a:cxn ang="0">
                  <a:pos x="199658" y="182880"/>
                </a:cxn>
                <a:cxn ang="0">
                  <a:pos x="169178" y="160020"/>
                </a:cxn>
                <a:cxn ang="0">
                  <a:pos x="207278" y="160020"/>
                </a:cxn>
                <a:cxn ang="0">
                  <a:pos x="153938" y="152400"/>
                </a:cxn>
                <a:cxn ang="0">
                  <a:pos x="192038" y="76200"/>
                </a:cxn>
                <a:cxn ang="0">
                  <a:pos x="214898" y="76200"/>
                </a:cxn>
                <a:cxn ang="0">
                  <a:pos x="138698" y="137160"/>
                </a:cxn>
                <a:cxn ang="0">
                  <a:pos x="169178" y="38100"/>
                </a:cxn>
                <a:cxn ang="0">
                  <a:pos x="207278" y="0"/>
                </a:cxn>
                <a:cxn ang="0">
                  <a:pos x="192038" y="129540"/>
                </a:cxn>
                <a:cxn ang="0">
                  <a:pos x="230138" y="38100"/>
                </a:cxn>
                <a:cxn ang="0">
                  <a:pos x="230138" y="167640"/>
                </a:cxn>
                <a:cxn ang="0">
                  <a:pos x="222518" y="121920"/>
                </a:cxn>
                <a:cxn ang="0">
                  <a:pos x="237758" y="182880"/>
                </a:cxn>
                <a:cxn ang="0">
                  <a:pos x="192038" y="220980"/>
                </a:cxn>
                <a:cxn ang="0">
                  <a:pos x="123458" y="228600"/>
                </a:cxn>
                <a:cxn ang="0">
                  <a:pos x="62498" y="198120"/>
                </a:cxn>
                <a:cxn ang="0">
                  <a:pos x="47258" y="167640"/>
                </a:cxn>
                <a:cxn ang="0">
                  <a:pos x="62498" y="144780"/>
                </a:cxn>
                <a:cxn ang="0">
                  <a:pos x="62498" y="144780"/>
                </a:cxn>
                <a:cxn ang="0">
                  <a:pos x="9158" y="152400"/>
                </a:cxn>
                <a:cxn ang="0">
                  <a:pos x="92978" y="114300"/>
                </a:cxn>
                <a:cxn ang="0">
                  <a:pos x="39638" y="137160"/>
                </a:cxn>
                <a:cxn ang="0">
                  <a:pos x="161558" y="60960"/>
                </a:cxn>
                <a:cxn ang="0">
                  <a:pos x="184418" y="76200"/>
                </a:cxn>
              </a:cxnLst>
              <a:rect l="0" t="0" r="r" b="b"/>
              <a:pathLst>
                <a:path w="264258" h="243840">
                  <a:moveTo>
                    <a:pt x="123458" y="198120"/>
                  </a:moveTo>
                  <a:cubicBezTo>
                    <a:pt x="120918" y="190500"/>
                    <a:pt x="112246" y="182444"/>
                    <a:pt x="115838" y="175260"/>
                  </a:cubicBezTo>
                  <a:cubicBezTo>
                    <a:pt x="119430" y="168076"/>
                    <a:pt x="131315" y="170804"/>
                    <a:pt x="138698" y="167640"/>
                  </a:cubicBezTo>
                  <a:cubicBezTo>
                    <a:pt x="149139" y="163165"/>
                    <a:pt x="159018" y="157480"/>
                    <a:pt x="169178" y="152400"/>
                  </a:cubicBezTo>
                  <a:cubicBezTo>
                    <a:pt x="164098" y="160020"/>
                    <a:pt x="161704" y="170406"/>
                    <a:pt x="153938" y="175260"/>
                  </a:cubicBezTo>
                  <a:cubicBezTo>
                    <a:pt x="140315" y="183774"/>
                    <a:pt x="121993" y="182235"/>
                    <a:pt x="108218" y="190500"/>
                  </a:cubicBezTo>
                  <a:lnTo>
                    <a:pt x="70118" y="213360"/>
                  </a:lnTo>
                  <a:cubicBezTo>
                    <a:pt x="72658" y="195580"/>
                    <a:pt x="70444" y="176433"/>
                    <a:pt x="77738" y="160020"/>
                  </a:cubicBezTo>
                  <a:cubicBezTo>
                    <a:pt x="81457" y="151651"/>
                    <a:pt x="92407" y="140684"/>
                    <a:pt x="100598" y="144780"/>
                  </a:cubicBezTo>
                  <a:cubicBezTo>
                    <a:pt x="107782" y="148372"/>
                    <a:pt x="85595" y="170804"/>
                    <a:pt x="92978" y="167640"/>
                  </a:cubicBezTo>
                  <a:cubicBezTo>
                    <a:pt x="116324" y="157634"/>
                    <a:pt x="168027" y="100786"/>
                    <a:pt x="153938" y="121920"/>
                  </a:cubicBezTo>
                  <a:cubicBezTo>
                    <a:pt x="148858" y="129540"/>
                    <a:pt x="145174" y="138304"/>
                    <a:pt x="138698" y="144780"/>
                  </a:cubicBezTo>
                  <a:cubicBezTo>
                    <a:pt x="123926" y="159552"/>
                    <a:pt x="111571" y="161442"/>
                    <a:pt x="92978" y="167640"/>
                  </a:cubicBezTo>
                  <a:lnTo>
                    <a:pt x="70118" y="160020"/>
                  </a:lnTo>
                  <a:cubicBezTo>
                    <a:pt x="70118" y="160020"/>
                    <a:pt x="47258" y="175672"/>
                    <a:pt x="47258" y="167640"/>
                  </a:cubicBezTo>
                  <a:cubicBezTo>
                    <a:pt x="47258" y="158482"/>
                    <a:pt x="62498" y="157480"/>
                    <a:pt x="70118" y="152400"/>
                  </a:cubicBezTo>
                  <a:cubicBezTo>
                    <a:pt x="77738" y="157480"/>
                    <a:pt x="83945" y="166134"/>
                    <a:pt x="92978" y="167640"/>
                  </a:cubicBezTo>
                  <a:cubicBezTo>
                    <a:pt x="136357" y="174870"/>
                    <a:pt x="97894" y="133103"/>
                    <a:pt x="131078" y="182880"/>
                  </a:cubicBezTo>
                  <a:cubicBezTo>
                    <a:pt x="119455" y="186754"/>
                    <a:pt x="78164" y="201568"/>
                    <a:pt x="70118" y="198120"/>
                  </a:cubicBezTo>
                  <a:cubicBezTo>
                    <a:pt x="59677" y="193645"/>
                    <a:pt x="59958" y="177800"/>
                    <a:pt x="54878" y="167640"/>
                  </a:cubicBezTo>
                  <a:cubicBezTo>
                    <a:pt x="62498" y="162560"/>
                    <a:pt x="68705" y="153906"/>
                    <a:pt x="77738" y="152400"/>
                  </a:cubicBezTo>
                  <a:cubicBezTo>
                    <a:pt x="85661" y="151080"/>
                    <a:pt x="100598" y="151988"/>
                    <a:pt x="100598" y="160020"/>
                  </a:cubicBezTo>
                  <a:cubicBezTo>
                    <a:pt x="100598" y="169178"/>
                    <a:pt x="85358" y="170180"/>
                    <a:pt x="77738" y="175260"/>
                  </a:cubicBezTo>
                  <a:cubicBezTo>
                    <a:pt x="70118" y="172720"/>
                    <a:pt x="62801" y="166320"/>
                    <a:pt x="54878" y="167640"/>
                  </a:cubicBezTo>
                  <a:cubicBezTo>
                    <a:pt x="45845" y="169146"/>
                    <a:pt x="40824" y="185396"/>
                    <a:pt x="32018" y="182880"/>
                  </a:cubicBezTo>
                  <a:cubicBezTo>
                    <a:pt x="18202" y="178933"/>
                    <a:pt x="11698" y="162560"/>
                    <a:pt x="1538" y="152400"/>
                  </a:cubicBezTo>
                  <a:cubicBezTo>
                    <a:pt x="14650" y="119619"/>
                    <a:pt x="9099" y="112633"/>
                    <a:pt x="39638" y="99060"/>
                  </a:cubicBezTo>
                  <a:cubicBezTo>
                    <a:pt x="54318" y="92536"/>
                    <a:pt x="85358" y="83820"/>
                    <a:pt x="85358" y="83820"/>
                  </a:cubicBezTo>
                  <a:cubicBezTo>
                    <a:pt x="90438" y="91440"/>
                    <a:pt x="100598" y="97522"/>
                    <a:pt x="100598" y="106680"/>
                  </a:cubicBezTo>
                  <a:cubicBezTo>
                    <a:pt x="100598" y="115838"/>
                    <a:pt x="76473" y="131761"/>
                    <a:pt x="85358" y="129540"/>
                  </a:cubicBezTo>
                  <a:cubicBezTo>
                    <a:pt x="103127" y="125098"/>
                    <a:pt x="115175" y="108147"/>
                    <a:pt x="131078" y="99060"/>
                  </a:cubicBezTo>
                  <a:cubicBezTo>
                    <a:pt x="150803" y="87788"/>
                    <a:pt x="170944" y="77017"/>
                    <a:pt x="192038" y="68580"/>
                  </a:cubicBezTo>
                  <a:cubicBezTo>
                    <a:pt x="204738" y="63500"/>
                    <a:pt x="216460" y="53340"/>
                    <a:pt x="230138" y="53340"/>
                  </a:cubicBezTo>
                  <a:cubicBezTo>
                    <a:pt x="241497" y="53340"/>
                    <a:pt x="209291" y="62560"/>
                    <a:pt x="199658" y="68580"/>
                  </a:cubicBezTo>
                  <a:cubicBezTo>
                    <a:pt x="145134" y="102657"/>
                    <a:pt x="195919" y="86983"/>
                    <a:pt x="123458" y="99060"/>
                  </a:cubicBezTo>
                  <a:cubicBezTo>
                    <a:pt x="115838" y="104140"/>
                    <a:pt x="109016" y="110692"/>
                    <a:pt x="100598" y="114300"/>
                  </a:cubicBezTo>
                  <a:cubicBezTo>
                    <a:pt x="90972" y="118425"/>
                    <a:pt x="80188" y="119043"/>
                    <a:pt x="70118" y="121920"/>
                  </a:cubicBezTo>
                  <a:cubicBezTo>
                    <a:pt x="25591" y="134642"/>
                    <a:pt x="55476" y="130997"/>
                    <a:pt x="77738" y="114300"/>
                  </a:cubicBezTo>
                  <a:cubicBezTo>
                    <a:pt x="89233" y="105679"/>
                    <a:pt x="95897" y="91212"/>
                    <a:pt x="108218" y="83820"/>
                  </a:cubicBezTo>
                  <a:cubicBezTo>
                    <a:pt x="121993" y="75555"/>
                    <a:pt x="167304" y="59669"/>
                    <a:pt x="153938" y="68580"/>
                  </a:cubicBezTo>
                  <a:lnTo>
                    <a:pt x="131078" y="83820"/>
                  </a:lnTo>
                  <a:cubicBezTo>
                    <a:pt x="133618" y="91440"/>
                    <a:pt x="130728" y="105684"/>
                    <a:pt x="138698" y="106680"/>
                  </a:cubicBezTo>
                  <a:cubicBezTo>
                    <a:pt x="145042" y="107473"/>
                    <a:pt x="198264" y="89365"/>
                    <a:pt x="214898" y="83820"/>
                  </a:cubicBezTo>
                  <a:cubicBezTo>
                    <a:pt x="212358" y="93980"/>
                    <a:pt x="213087" y="105586"/>
                    <a:pt x="207278" y="114300"/>
                  </a:cubicBezTo>
                  <a:cubicBezTo>
                    <a:pt x="202198" y="121920"/>
                    <a:pt x="191744" y="124045"/>
                    <a:pt x="184418" y="129540"/>
                  </a:cubicBezTo>
                  <a:cubicBezTo>
                    <a:pt x="171407" y="139298"/>
                    <a:pt x="159471" y="150454"/>
                    <a:pt x="146318" y="160020"/>
                  </a:cubicBezTo>
                  <a:cubicBezTo>
                    <a:pt x="131505" y="170793"/>
                    <a:pt x="100598" y="190500"/>
                    <a:pt x="100598" y="190500"/>
                  </a:cubicBezTo>
                  <a:cubicBezTo>
                    <a:pt x="105678" y="180340"/>
                    <a:pt x="107806" y="168052"/>
                    <a:pt x="115838" y="160020"/>
                  </a:cubicBezTo>
                  <a:cubicBezTo>
                    <a:pt x="131142" y="144716"/>
                    <a:pt x="153711" y="156153"/>
                    <a:pt x="169178" y="160020"/>
                  </a:cubicBezTo>
                  <a:cubicBezTo>
                    <a:pt x="116752" y="177495"/>
                    <a:pt x="164197" y="158027"/>
                    <a:pt x="207278" y="175260"/>
                  </a:cubicBezTo>
                  <a:cubicBezTo>
                    <a:pt x="214736" y="178243"/>
                    <a:pt x="191602" y="179288"/>
                    <a:pt x="184418" y="182880"/>
                  </a:cubicBezTo>
                  <a:cubicBezTo>
                    <a:pt x="107891" y="221144"/>
                    <a:pt x="224592" y="173283"/>
                    <a:pt x="131078" y="213360"/>
                  </a:cubicBezTo>
                  <a:cubicBezTo>
                    <a:pt x="123695" y="216524"/>
                    <a:pt x="102538" y="226660"/>
                    <a:pt x="108218" y="220980"/>
                  </a:cubicBezTo>
                  <a:cubicBezTo>
                    <a:pt x="119430" y="209768"/>
                    <a:pt x="175491" y="193476"/>
                    <a:pt x="184418" y="190500"/>
                  </a:cubicBezTo>
                  <a:lnTo>
                    <a:pt x="161558" y="198120"/>
                  </a:lnTo>
                  <a:cubicBezTo>
                    <a:pt x="164054" y="190632"/>
                    <a:pt x="173867" y="154510"/>
                    <a:pt x="184418" y="152400"/>
                  </a:cubicBezTo>
                  <a:cubicBezTo>
                    <a:pt x="193398" y="150604"/>
                    <a:pt x="199658" y="162560"/>
                    <a:pt x="207278" y="167640"/>
                  </a:cubicBezTo>
                  <a:cubicBezTo>
                    <a:pt x="204738" y="177800"/>
                    <a:pt x="209593" y="194808"/>
                    <a:pt x="199658" y="198120"/>
                  </a:cubicBezTo>
                  <a:cubicBezTo>
                    <a:pt x="190970" y="201016"/>
                    <a:pt x="185924" y="184293"/>
                    <a:pt x="184418" y="175260"/>
                  </a:cubicBezTo>
                  <a:cubicBezTo>
                    <a:pt x="183098" y="167337"/>
                    <a:pt x="186358" y="158080"/>
                    <a:pt x="192038" y="152400"/>
                  </a:cubicBezTo>
                  <a:cubicBezTo>
                    <a:pt x="197718" y="146720"/>
                    <a:pt x="207278" y="147320"/>
                    <a:pt x="214898" y="144780"/>
                  </a:cubicBezTo>
                  <a:cubicBezTo>
                    <a:pt x="209818" y="157480"/>
                    <a:pt x="208415" y="172372"/>
                    <a:pt x="199658" y="182880"/>
                  </a:cubicBezTo>
                  <a:cubicBezTo>
                    <a:pt x="194516" y="189050"/>
                    <a:pt x="183224" y="195319"/>
                    <a:pt x="176798" y="190500"/>
                  </a:cubicBezTo>
                  <a:cubicBezTo>
                    <a:pt x="168420" y="184216"/>
                    <a:pt x="171718" y="170180"/>
                    <a:pt x="169178" y="160020"/>
                  </a:cubicBezTo>
                  <a:cubicBezTo>
                    <a:pt x="176798" y="152400"/>
                    <a:pt x="181262" y="137160"/>
                    <a:pt x="192038" y="137160"/>
                  </a:cubicBezTo>
                  <a:cubicBezTo>
                    <a:pt x="201196" y="137160"/>
                    <a:pt x="209074" y="151040"/>
                    <a:pt x="207278" y="160020"/>
                  </a:cubicBezTo>
                  <a:cubicBezTo>
                    <a:pt x="205168" y="170571"/>
                    <a:pt x="169046" y="180384"/>
                    <a:pt x="161558" y="182880"/>
                  </a:cubicBezTo>
                  <a:cubicBezTo>
                    <a:pt x="159018" y="172720"/>
                    <a:pt x="151398" y="162560"/>
                    <a:pt x="153938" y="152400"/>
                  </a:cubicBezTo>
                  <a:cubicBezTo>
                    <a:pt x="156478" y="142240"/>
                    <a:pt x="156874" y="131287"/>
                    <a:pt x="161558" y="121920"/>
                  </a:cubicBezTo>
                  <a:cubicBezTo>
                    <a:pt x="169749" y="105537"/>
                    <a:pt x="186246" y="93576"/>
                    <a:pt x="192038" y="76200"/>
                  </a:cubicBezTo>
                  <a:lnTo>
                    <a:pt x="199658" y="53340"/>
                  </a:lnTo>
                  <a:cubicBezTo>
                    <a:pt x="204738" y="60960"/>
                    <a:pt x="216193" y="67134"/>
                    <a:pt x="214898" y="76200"/>
                  </a:cubicBezTo>
                  <a:cubicBezTo>
                    <a:pt x="213102" y="88772"/>
                    <a:pt x="201018" y="97700"/>
                    <a:pt x="192038" y="106680"/>
                  </a:cubicBezTo>
                  <a:cubicBezTo>
                    <a:pt x="168972" y="129746"/>
                    <a:pt x="164853" y="128442"/>
                    <a:pt x="138698" y="137160"/>
                  </a:cubicBezTo>
                  <a:cubicBezTo>
                    <a:pt x="136158" y="127000"/>
                    <a:pt x="129921" y="117089"/>
                    <a:pt x="131078" y="106680"/>
                  </a:cubicBezTo>
                  <a:cubicBezTo>
                    <a:pt x="134260" y="78042"/>
                    <a:pt x="153686" y="59789"/>
                    <a:pt x="169178" y="38100"/>
                  </a:cubicBezTo>
                  <a:cubicBezTo>
                    <a:pt x="174501" y="30648"/>
                    <a:pt x="177942" y="21716"/>
                    <a:pt x="184418" y="15240"/>
                  </a:cubicBezTo>
                  <a:cubicBezTo>
                    <a:pt x="190894" y="8764"/>
                    <a:pt x="199658" y="5080"/>
                    <a:pt x="207278" y="0"/>
                  </a:cubicBezTo>
                  <a:cubicBezTo>
                    <a:pt x="204738" y="30480"/>
                    <a:pt x="203232" y="61064"/>
                    <a:pt x="199658" y="91440"/>
                  </a:cubicBezTo>
                  <a:cubicBezTo>
                    <a:pt x="198145" y="104303"/>
                    <a:pt x="192038" y="142492"/>
                    <a:pt x="192038" y="129540"/>
                  </a:cubicBezTo>
                  <a:cubicBezTo>
                    <a:pt x="192038" y="82582"/>
                    <a:pt x="195284" y="88194"/>
                    <a:pt x="222518" y="60960"/>
                  </a:cubicBezTo>
                  <a:cubicBezTo>
                    <a:pt x="225058" y="53340"/>
                    <a:pt x="222954" y="41692"/>
                    <a:pt x="230138" y="38100"/>
                  </a:cubicBezTo>
                  <a:cubicBezTo>
                    <a:pt x="237322" y="34508"/>
                    <a:pt x="251862" y="37769"/>
                    <a:pt x="252998" y="45720"/>
                  </a:cubicBezTo>
                  <a:cubicBezTo>
                    <a:pt x="264258" y="124538"/>
                    <a:pt x="258333" y="125347"/>
                    <a:pt x="230138" y="167640"/>
                  </a:cubicBezTo>
                  <a:cubicBezTo>
                    <a:pt x="227598" y="157480"/>
                    <a:pt x="222518" y="147633"/>
                    <a:pt x="222518" y="137160"/>
                  </a:cubicBezTo>
                  <a:cubicBezTo>
                    <a:pt x="222518" y="118770"/>
                    <a:pt x="239936" y="69665"/>
                    <a:pt x="222518" y="121920"/>
                  </a:cubicBezTo>
                  <a:cubicBezTo>
                    <a:pt x="225058" y="134620"/>
                    <a:pt x="226997" y="147455"/>
                    <a:pt x="230138" y="160020"/>
                  </a:cubicBezTo>
                  <a:cubicBezTo>
                    <a:pt x="232086" y="167812"/>
                    <a:pt x="240741" y="175422"/>
                    <a:pt x="237758" y="182880"/>
                  </a:cubicBezTo>
                  <a:cubicBezTo>
                    <a:pt x="234357" y="191383"/>
                    <a:pt x="221933" y="192257"/>
                    <a:pt x="214898" y="198120"/>
                  </a:cubicBezTo>
                  <a:cubicBezTo>
                    <a:pt x="206619" y="205019"/>
                    <a:pt x="200317" y="214081"/>
                    <a:pt x="192038" y="220980"/>
                  </a:cubicBezTo>
                  <a:cubicBezTo>
                    <a:pt x="172343" y="237393"/>
                    <a:pt x="169229" y="236203"/>
                    <a:pt x="146318" y="243840"/>
                  </a:cubicBezTo>
                  <a:cubicBezTo>
                    <a:pt x="138698" y="238760"/>
                    <a:pt x="131649" y="232696"/>
                    <a:pt x="123458" y="228600"/>
                  </a:cubicBezTo>
                  <a:cubicBezTo>
                    <a:pt x="99965" y="216854"/>
                    <a:pt x="60652" y="215987"/>
                    <a:pt x="39638" y="213360"/>
                  </a:cubicBezTo>
                  <a:cubicBezTo>
                    <a:pt x="47258" y="208280"/>
                    <a:pt x="54307" y="202216"/>
                    <a:pt x="62498" y="198120"/>
                  </a:cubicBezTo>
                  <a:cubicBezTo>
                    <a:pt x="93509" y="182615"/>
                    <a:pt x="122078" y="195090"/>
                    <a:pt x="24398" y="182880"/>
                  </a:cubicBezTo>
                  <a:cubicBezTo>
                    <a:pt x="32018" y="177800"/>
                    <a:pt x="47258" y="176798"/>
                    <a:pt x="47258" y="167640"/>
                  </a:cubicBezTo>
                  <a:cubicBezTo>
                    <a:pt x="47258" y="159608"/>
                    <a:pt x="19943" y="166703"/>
                    <a:pt x="24398" y="160020"/>
                  </a:cubicBezTo>
                  <a:cubicBezTo>
                    <a:pt x="31985" y="148639"/>
                    <a:pt x="50264" y="150897"/>
                    <a:pt x="62498" y="144780"/>
                  </a:cubicBezTo>
                  <a:cubicBezTo>
                    <a:pt x="70689" y="140684"/>
                    <a:pt x="92978" y="124460"/>
                    <a:pt x="85358" y="129540"/>
                  </a:cubicBezTo>
                  <a:lnTo>
                    <a:pt x="62498" y="144780"/>
                  </a:lnTo>
                  <a:cubicBezTo>
                    <a:pt x="52338" y="142240"/>
                    <a:pt x="42385" y="135679"/>
                    <a:pt x="32018" y="137160"/>
                  </a:cubicBezTo>
                  <a:cubicBezTo>
                    <a:pt x="22952" y="138455"/>
                    <a:pt x="0" y="152400"/>
                    <a:pt x="9158" y="152400"/>
                  </a:cubicBezTo>
                  <a:cubicBezTo>
                    <a:pt x="24978" y="152400"/>
                    <a:pt x="48610" y="127872"/>
                    <a:pt x="62498" y="121920"/>
                  </a:cubicBezTo>
                  <a:cubicBezTo>
                    <a:pt x="72124" y="117795"/>
                    <a:pt x="92978" y="103827"/>
                    <a:pt x="92978" y="114300"/>
                  </a:cubicBezTo>
                  <a:cubicBezTo>
                    <a:pt x="92978" y="125659"/>
                    <a:pt x="72939" y="125065"/>
                    <a:pt x="62498" y="129540"/>
                  </a:cubicBezTo>
                  <a:cubicBezTo>
                    <a:pt x="55115" y="132704"/>
                    <a:pt x="33958" y="142840"/>
                    <a:pt x="39638" y="137160"/>
                  </a:cubicBezTo>
                  <a:cubicBezTo>
                    <a:pt x="52590" y="124208"/>
                    <a:pt x="70118" y="116840"/>
                    <a:pt x="85358" y="106680"/>
                  </a:cubicBezTo>
                  <a:cubicBezTo>
                    <a:pt x="117860" y="85012"/>
                    <a:pt x="128754" y="75019"/>
                    <a:pt x="161558" y="60960"/>
                  </a:cubicBezTo>
                  <a:cubicBezTo>
                    <a:pt x="168941" y="57796"/>
                    <a:pt x="177735" y="48885"/>
                    <a:pt x="184418" y="53340"/>
                  </a:cubicBezTo>
                  <a:cubicBezTo>
                    <a:pt x="190758" y="57567"/>
                    <a:pt x="184418" y="68580"/>
                    <a:pt x="184418" y="76200"/>
                  </a:cubicBez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" name="テキスト ボックス 3"/>
          <p:cNvSpPr txBox="1">
            <a:spLocks noChangeArrowheads="1"/>
          </p:cNvSpPr>
          <p:nvPr/>
        </p:nvSpPr>
        <p:spPr bwMode="auto">
          <a:xfrm>
            <a:off x="3203848" y="2636912"/>
            <a:ext cx="5472608" cy="132343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4000" dirty="0" smtClean="0">
                <a:latin typeface="Arial" charset="0"/>
              </a:rPr>
              <a:t>はら</a:t>
            </a:r>
            <a:r>
              <a:rPr lang="ja-JP" altLang="en-US" sz="4000" b="0" dirty="0" smtClean="0">
                <a:latin typeface="Arial" charset="0"/>
              </a:rPr>
              <a:t>い・はね・止めの</a:t>
            </a:r>
            <a:endParaRPr lang="en-US" altLang="ja-JP" sz="4000" b="0" dirty="0" smtClean="0">
              <a:latin typeface="Arial" charset="0"/>
            </a:endParaRPr>
          </a:p>
          <a:p>
            <a:pPr algn="just">
              <a:defRPr/>
            </a:pPr>
            <a:r>
              <a:rPr lang="ja-JP" altLang="en-US" sz="4000" dirty="0" smtClean="0">
                <a:latin typeface="Arial" charset="0"/>
              </a:rPr>
              <a:t>　　　　　　　　　　</a:t>
            </a:r>
            <a:r>
              <a:rPr lang="ja-JP" altLang="en-US" sz="4000" b="0" dirty="0" smtClean="0">
                <a:latin typeface="Arial" charset="0"/>
              </a:rPr>
              <a:t>意識化</a:t>
            </a:r>
            <a:endParaRPr lang="ja-JP" altLang="en-US" sz="4000" b="0" dirty="0">
              <a:latin typeface="Arial" charset="0"/>
            </a:endParaRPr>
          </a:p>
        </p:txBody>
      </p:sp>
      <p:sp>
        <p:nvSpPr>
          <p:cNvPr id="113674" name="下矢印 19"/>
          <p:cNvSpPr>
            <a:spLocks noChangeArrowheads="1"/>
          </p:cNvSpPr>
          <p:nvPr/>
        </p:nvSpPr>
        <p:spPr bwMode="auto">
          <a:xfrm>
            <a:off x="5508104" y="3933056"/>
            <a:ext cx="432048" cy="360040"/>
          </a:xfrm>
          <a:prstGeom prst="downArrow">
            <a:avLst>
              <a:gd name="adj1" fmla="val 50000"/>
              <a:gd name="adj2" fmla="val 49872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113675" name="テキスト ボックス 3"/>
          <p:cNvSpPr txBox="1">
            <a:spLocks noChangeArrowheads="1"/>
          </p:cNvSpPr>
          <p:nvPr/>
        </p:nvSpPr>
        <p:spPr bwMode="auto">
          <a:xfrm>
            <a:off x="395536" y="5229200"/>
            <a:ext cx="8496944" cy="1200329"/>
          </a:xfrm>
          <a:prstGeom prst="rect">
            <a:avLst/>
          </a:prstGeom>
          <a:solidFill>
            <a:srgbClr val="FFCCFF"/>
          </a:solidFill>
          <a:ln w="762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 smtClean="0">
                <a:solidFill>
                  <a:srgbClr val="C00000"/>
                </a:solidFill>
              </a:rPr>
              <a:t>　</a:t>
            </a:r>
            <a:r>
              <a:rPr lang="ja-JP" altLang="en-US" sz="3600" b="0" dirty="0" smtClean="0"/>
              <a:t>鉛筆</a:t>
            </a:r>
            <a:r>
              <a:rPr lang="ja-JP" altLang="en-US" sz="3600" b="0" dirty="0"/>
              <a:t>での練習</a:t>
            </a:r>
            <a:r>
              <a:rPr lang="ja-JP" altLang="en-US" sz="3600" b="0" dirty="0" smtClean="0"/>
              <a:t>に飽きている子どもには　　　</a:t>
            </a:r>
            <a:endParaRPr lang="en-US" altLang="ja-JP" sz="3600" b="0" dirty="0" smtClean="0"/>
          </a:p>
          <a:p>
            <a:pPr algn="just"/>
            <a:r>
              <a:rPr lang="ja-JP" altLang="en-US" sz="3600" dirty="0" smtClean="0"/>
              <a:t>　　　　　　　　</a:t>
            </a:r>
            <a:r>
              <a:rPr lang="ja-JP" altLang="en-US" sz="3600" b="0" dirty="0" smtClean="0"/>
              <a:t>筆書は新鮮、という効果もある</a:t>
            </a:r>
            <a:endParaRPr lang="ja-JP" altLang="en-US" sz="3600" b="0" dirty="0"/>
          </a:p>
        </p:txBody>
      </p:sp>
      <p:sp>
        <p:nvSpPr>
          <p:cNvPr id="23" name="テキスト ボックス 3"/>
          <p:cNvSpPr txBox="1">
            <a:spLocks noChangeArrowheads="1"/>
          </p:cNvSpPr>
          <p:nvPr/>
        </p:nvSpPr>
        <p:spPr bwMode="auto">
          <a:xfrm>
            <a:off x="1907704" y="4293096"/>
            <a:ext cx="6625480" cy="708025"/>
          </a:xfrm>
          <a:prstGeom prst="rect">
            <a:avLst/>
          </a:prstGeom>
          <a:noFill/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4000" dirty="0" smtClean="0">
                <a:latin typeface="Arial" charset="0"/>
              </a:rPr>
              <a:t>文字</a:t>
            </a:r>
            <a:r>
              <a:rPr lang="ja-JP" altLang="en-US" sz="4000" b="0" dirty="0" smtClean="0">
                <a:latin typeface="Arial" charset="0"/>
              </a:rPr>
              <a:t>の</a:t>
            </a:r>
            <a:r>
              <a:rPr lang="ja-JP" altLang="en-US" sz="4000" b="0" dirty="0">
                <a:latin typeface="Arial" charset="0"/>
              </a:rPr>
              <a:t>統合性・運動性の実感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9 -0.09305 C 0.0691 -0.0662 0.06546 -0.03842 0.04827 -0.0287 C 0.04445 -0.0243 0.0408 -0.02292 0.03664 -0.01991 C 0.03316 -0.01713 0.02969 -0.01389 0.02622 -0.01088 C 0.02032 -0.00579 0.01059 -0.00555 0.004 -0.0037 C 0.00261 -0.00255 -3.61111E-6 -1.11111E-6 -3.61111E-6 -1.11111E-6 " pathEditMode="relative" rAng="0" ptsTypes="fffff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13674" grpId="0" animBg="1"/>
      <p:bldP spid="113675" grpId="0" animBg="1"/>
      <p:bldP spid="2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1547664" y="260648"/>
            <a:ext cx="6120680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ja-JP" altLang="en-US" sz="4000" b="0" dirty="0">
                <a:latin typeface="Arial" charset="0"/>
              </a:rPr>
              <a:t>はらい・</a:t>
            </a:r>
            <a:r>
              <a:rPr lang="ja-JP" altLang="en-US" sz="4000" b="0" dirty="0" smtClean="0">
                <a:latin typeface="Arial" charset="0"/>
              </a:rPr>
              <a:t>はね・止めの大切さ</a:t>
            </a:r>
            <a:endParaRPr lang="ja-JP" altLang="en-US" sz="4000" b="0" dirty="0">
              <a:latin typeface="Arial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34076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漢字・かな文字の</a:t>
            </a:r>
            <a:endParaRPr kumimoji="1" lang="en-US" altLang="ja-JP" sz="3600" dirty="0" smtClean="0"/>
          </a:p>
          <a:p>
            <a:r>
              <a:rPr kumimoji="1" lang="ja-JP" altLang="en-US" sz="3600" dirty="0" smtClean="0"/>
              <a:t>「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はらい</a:t>
            </a:r>
            <a:r>
              <a:rPr kumimoji="1" lang="ja-JP" altLang="en-US" sz="3600" dirty="0" smtClean="0"/>
              <a:t>」「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はね</a:t>
            </a:r>
            <a:r>
              <a:rPr kumimoji="1" lang="ja-JP" altLang="en-US" sz="3600" dirty="0" smtClean="0"/>
              <a:t>」「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止め</a:t>
            </a:r>
            <a:r>
              <a:rPr kumimoji="1" lang="ja-JP" altLang="en-US" sz="3600" dirty="0" smtClean="0"/>
              <a:t>」は</a:t>
            </a:r>
            <a:endParaRPr kumimoji="1" lang="ja-JP" altLang="en-US" sz="3600" dirty="0"/>
          </a:p>
        </p:txBody>
      </p:sp>
      <p:grpSp>
        <p:nvGrpSpPr>
          <p:cNvPr id="4" name="グループ化 12"/>
          <p:cNvGrpSpPr/>
          <p:nvPr/>
        </p:nvGrpSpPr>
        <p:grpSpPr>
          <a:xfrm>
            <a:off x="5436096" y="1196752"/>
            <a:ext cx="3528590" cy="1584177"/>
            <a:chOff x="5004048" y="1196752"/>
            <a:chExt cx="3672606" cy="1584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5000"/>
            </a:blip>
            <a:srcRect/>
            <a:stretch>
              <a:fillRect/>
            </a:stretch>
          </p:blipFill>
          <p:spPr bwMode="auto">
            <a:xfrm>
              <a:off x="5004048" y="1196752"/>
              <a:ext cx="36480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円/楕円 4"/>
            <p:cNvSpPr/>
            <p:nvPr/>
          </p:nvSpPr>
          <p:spPr>
            <a:xfrm>
              <a:off x="8100392" y="2060848"/>
              <a:ext cx="576262" cy="5032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948264" y="2348880"/>
              <a:ext cx="432048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5076057" y="2060848"/>
              <a:ext cx="576064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724128" y="2348881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7812360" y="1484784"/>
              <a:ext cx="360040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156176" y="1556791"/>
              <a:ext cx="360040" cy="36004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899592" y="2996952"/>
            <a:ext cx="7704856" cy="707886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　筆から生み出された文字の特徴</a:t>
            </a:r>
            <a:endParaRPr kumimoji="1" lang="ja-JP" altLang="en-US" sz="4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39330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「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はらい</a:t>
            </a:r>
            <a:r>
              <a:rPr kumimoji="1" lang="ja-JP" altLang="en-US" sz="3600" dirty="0" smtClean="0"/>
              <a:t>」「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はね</a:t>
            </a:r>
            <a:r>
              <a:rPr kumimoji="1" lang="ja-JP" altLang="en-US" sz="3600" dirty="0" smtClean="0"/>
              <a:t>」「</a:t>
            </a:r>
            <a:r>
              <a:rPr kumimoji="1" lang="ja-JP" altLang="en-US" sz="3600" dirty="0" smtClean="0">
                <a:solidFill>
                  <a:srgbClr val="C00000"/>
                </a:solidFill>
              </a:rPr>
              <a:t>止め</a:t>
            </a:r>
            <a:r>
              <a:rPr kumimoji="1" lang="ja-JP" altLang="en-US" sz="3600" dirty="0" smtClean="0"/>
              <a:t>」を身につけることで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</a:t>
            </a:r>
            <a:r>
              <a:rPr kumimoji="1" lang="ja-JP" altLang="en-US" sz="3600" dirty="0" smtClean="0"/>
              <a:t>漢字・かな文字の</a:t>
            </a:r>
            <a:r>
              <a:rPr lang="ja-JP" altLang="en-US" sz="3600" dirty="0" smtClean="0"/>
              <a:t>本質が直感され</a:t>
            </a:r>
            <a:endParaRPr kumimoji="1" lang="ja-JP" altLang="en-US" sz="4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1640" y="5229200"/>
            <a:ext cx="7056784" cy="1200329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　それが漢字だけでなく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</a:t>
            </a:r>
            <a:r>
              <a:rPr kumimoji="1" lang="ja-JP" altLang="en-US" sz="3600" dirty="0" smtClean="0"/>
              <a:t>文字の習得を進めて行く</a:t>
            </a:r>
            <a:endParaRPr kumimoji="1" lang="ja-JP" altLang="en-US" sz="3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2676" y="64354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☞第１５回学習会「線を考える」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/>
      <p:bldP spid="2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35696" y="188640"/>
            <a:ext cx="5865305" cy="769441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たとえば「ん」という文字</a:t>
            </a:r>
            <a:endParaRPr kumimoji="1" lang="ja-JP" altLang="en-US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3848" y="371703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線</a:t>
            </a:r>
            <a:r>
              <a:rPr lang="ja-JP" altLang="en-US" sz="4000" dirty="0" smtClean="0"/>
              <a:t>の</a:t>
            </a:r>
            <a:r>
              <a:rPr kumimoji="1" lang="ja-JP" altLang="en-US" sz="4000" dirty="0" smtClean="0"/>
              <a:t>太さは一様ではない</a:t>
            </a:r>
            <a:endParaRPr kumimoji="1" lang="ja-JP" altLang="en-US" sz="8000" dirty="0"/>
          </a:p>
        </p:txBody>
      </p:sp>
      <p:grpSp>
        <p:nvGrpSpPr>
          <p:cNvPr id="2" name="グループ化 9"/>
          <p:cNvGrpSpPr/>
          <p:nvPr/>
        </p:nvGrpSpPr>
        <p:grpSpPr>
          <a:xfrm>
            <a:off x="0" y="4437112"/>
            <a:ext cx="2771800" cy="963122"/>
            <a:chOff x="687287" y="4869160"/>
            <a:chExt cx="2245985" cy="963122"/>
          </a:xfrm>
          <a:solidFill>
            <a:schemeClr val="bg1"/>
          </a:solidFill>
        </p:grpSpPr>
        <p:sp>
          <p:nvSpPr>
            <p:cNvPr id="8" name="テキスト ボックス 7"/>
            <p:cNvSpPr txBox="1"/>
            <p:nvPr/>
          </p:nvSpPr>
          <p:spPr>
            <a:xfrm>
              <a:off x="845040" y="4941168"/>
              <a:ext cx="208823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 smtClean="0"/>
                <a:t>　　</a:t>
              </a:r>
              <a:r>
                <a:rPr kumimoji="1" lang="ja-JP" altLang="en-US" sz="2000" dirty="0" smtClean="0"/>
                <a:t>　</a:t>
              </a:r>
              <a:r>
                <a:rPr kumimoji="1" lang="ja-JP" altLang="en-US" sz="4400" dirty="0" smtClean="0"/>
                <a:t>を</a:t>
              </a:r>
              <a:endParaRPr kumimoji="1" lang="ja-JP" altLang="en-US" sz="480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287" y="4869160"/>
              <a:ext cx="1068016" cy="963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3707904" y="4581128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err="1" smtClean="0"/>
              <a:t>のように</a:t>
            </a:r>
            <a:r>
              <a:rPr lang="ja-JP" altLang="en-US" sz="4000" dirty="0" smtClean="0"/>
              <a:t>書く子がいるが</a:t>
            </a:r>
            <a:endParaRPr kumimoji="1" lang="ja-JP" altLang="en-US" sz="8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9552" y="5589240"/>
            <a:ext cx="8352928" cy="707886"/>
          </a:xfrm>
          <a:prstGeom prst="rect">
            <a:avLst/>
          </a:prstGeom>
          <a:solidFill>
            <a:srgbClr val="CC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筆書の文字の特徴がつかめていない</a:t>
            </a:r>
            <a:endParaRPr kumimoji="1" lang="ja-JP" altLang="en-US" sz="80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971600" y="1052736"/>
            <a:ext cx="7488832" cy="1754907"/>
            <a:chOff x="971600" y="1052736"/>
            <a:chExt cx="7488832" cy="175490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355976" y="1052736"/>
              <a:ext cx="11521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600" dirty="0" smtClean="0"/>
                <a:t>ん</a:t>
              </a:r>
              <a:endParaRPr kumimoji="1" lang="ja-JP" altLang="en-US" sz="6600" dirty="0"/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971600" y="1196752"/>
              <a:ext cx="7488832" cy="1610891"/>
              <a:chOff x="971600" y="620688"/>
              <a:chExt cx="7488832" cy="1610891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971600" y="692696"/>
                <a:ext cx="7488832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 smtClean="0"/>
                  <a:t>ゴシック体では　　　　で</a:t>
                </a:r>
                <a:endParaRPr lang="en-US" altLang="ja-JP" sz="4000" dirty="0" smtClean="0"/>
              </a:p>
              <a:p>
                <a:endParaRPr lang="en-US" altLang="ja-JP" sz="1100" dirty="0" smtClean="0"/>
              </a:p>
              <a:p>
                <a:r>
                  <a:rPr lang="ja-JP" altLang="en-US" sz="4000" dirty="0" smtClean="0"/>
                  <a:t>　　　</a:t>
                </a:r>
                <a:r>
                  <a:rPr lang="ja-JP" altLang="en-US" sz="800" dirty="0" smtClean="0"/>
                  <a:t>　　　　　　　　　　　　</a:t>
                </a:r>
                <a:r>
                  <a:rPr lang="ja-JP" altLang="en-US" sz="4000" dirty="0" smtClean="0"/>
                  <a:t>線の太さは均等だが</a:t>
                </a:r>
                <a:endParaRPr kumimoji="1" lang="ja-JP" altLang="en-US" sz="4000" dirty="0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4355976" y="620688"/>
                <a:ext cx="1008112" cy="792088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1" name="グループ化 30"/>
          <p:cNvGrpSpPr/>
          <p:nvPr/>
        </p:nvGrpSpPr>
        <p:grpSpPr>
          <a:xfrm>
            <a:off x="323528" y="2780928"/>
            <a:ext cx="4968552" cy="936104"/>
            <a:chOff x="323528" y="2780928"/>
            <a:chExt cx="4968552" cy="9361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2780928"/>
              <a:ext cx="1038056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323528" y="2780928"/>
              <a:ext cx="4968552" cy="864096"/>
              <a:chOff x="-396552" y="3429000"/>
              <a:chExt cx="4968552" cy="864096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-396552" y="3573016"/>
                <a:ext cx="4968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 smtClean="0"/>
                  <a:t>本来は筆書の　　　</a:t>
                </a:r>
                <a:r>
                  <a:rPr lang="ja-JP" altLang="en-US" sz="1050" dirty="0" smtClean="0"/>
                  <a:t>　</a:t>
                </a:r>
                <a:r>
                  <a:rPr lang="ja-JP" altLang="en-US" sz="4000" dirty="0" smtClean="0"/>
                  <a:t>で　</a:t>
                </a:r>
                <a:endParaRPr kumimoji="1" lang="ja-JP" altLang="en-US" sz="8000" dirty="0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2771800" y="3429000"/>
                <a:ext cx="1008112" cy="864096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1763688" y="4437112"/>
            <a:ext cx="936104" cy="864096"/>
            <a:chOff x="1763688" y="4437112"/>
            <a:chExt cx="936104" cy="864096"/>
          </a:xfrm>
        </p:grpSpPr>
        <p:grpSp>
          <p:nvGrpSpPr>
            <p:cNvPr id="10" name="グループ化 31"/>
            <p:cNvGrpSpPr/>
            <p:nvPr/>
          </p:nvGrpSpPr>
          <p:grpSpPr>
            <a:xfrm>
              <a:off x="1907704" y="4581128"/>
              <a:ext cx="720080" cy="640814"/>
              <a:chOff x="3131840" y="5085184"/>
              <a:chExt cx="545316" cy="640814"/>
            </a:xfrm>
          </p:grpSpPr>
          <p:cxnSp>
            <p:nvCxnSpPr>
              <p:cNvPr id="13" name="直線コネクタ 12"/>
              <p:cNvCxnSpPr/>
              <p:nvPr/>
            </p:nvCxnSpPr>
            <p:spPr>
              <a:xfrm flipH="1">
                <a:off x="3131840" y="5085184"/>
                <a:ext cx="360040" cy="64081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フリーフォーム 29"/>
              <p:cNvSpPr/>
              <p:nvPr/>
            </p:nvSpPr>
            <p:spPr>
              <a:xfrm>
                <a:off x="3347864" y="5373216"/>
                <a:ext cx="329292" cy="326571"/>
              </a:xfrm>
              <a:custGeom>
                <a:avLst/>
                <a:gdLst>
                  <a:gd name="connsiteX0" fmla="*/ 2721 w 329292"/>
                  <a:gd name="connsiteY0" fmla="*/ 0 h 326571"/>
                  <a:gd name="connsiteX1" fmla="*/ 35378 w 329292"/>
                  <a:gd name="connsiteY1" fmla="*/ 228600 h 326571"/>
                  <a:gd name="connsiteX2" fmla="*/ 214992 w 329292"/>
                  <a:gd name="connsiteY2" fmla="*/ 310243 h 326571"/>
                  <a:gd name="connsiteX3" fmla="*/ 329292 w 329292"/>
                  <a:gd name="connsiteY3" fmla="*/ 130629 h 326571"/>
                  <a:gd name="connsiteX4" fmla="*/ 329292 w 329292"/>
                  <a:gd name="connsiteY4" fmla="*/ 130629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292" h="326571">
                    <a:moveTo>
                      <a:pt x="2721" y="0"/>
                    </a:moveTo>
                    <a:cubicBezTo>
                      <a:pt x="1360" y="88446"/>
                      <a:pt x="0" y="176893"/>
                      <a:pt x="35378" y="228600"/>
                    </a:cubicBezTo>
                    <a:cubicBezTo>
                      <a:pt x="70756" y="280307"/>
                      <a:pt x="166006" y="326571"/>
                      <a:pt x="214992" y="310243"/>
                    </a:cubicBezTo>
                    <a:cubicBezTo>
                      <a:pt x="263978" y="293915"/>
                      <a:pt x="329292" y="130629"/>
                      <a:pt x="329292" y="130629"/>
                    </a:cubicBezTo>
                    <a:lnTo>
                      <a:pt x="329292" y="130629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1763688" y="4437112"/>
              <a:ext cx="936104" cy="864096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699792" y="4437112"/>
            <a:ext cx="936104" cy="864096"/>
            <a:chOff x="2699792" y="4437112"/>
            <a:chExt cx="936104" cy="864096"/>
          </a:xfrm>
        </p:grpSpPr>
        <p:grpSp>
          <p:nvGrpSpPr>
            <p:cNvPr id="3" name="グループ化 26"/>
            <p:cNvGrpSpPr/>
            <p:nvPr/>
          </p:nvGrpSpPr>
          <p:grpSpPr>
            <a:xfrm>
              <a:off x="2771800" y="4581128"/>
              <a:ext cx="761340" cy="640814"/>
              <a:chOff x="4139952" y="5157192"/>
              <a:chExt cx="761340" cy="640814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 flipH="1">
                <a:off x="4139952" y="5157192"/>
                <a:ext cx="360040" cy="64081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4139952" y="5445224"/>
                <a:ext cx="432048" cy="352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フリーフォーム 25"/>
              <p:cNvSpPr/>
              <p:nvPr/>
            </p:nvSpPr>
            <p:spPr>
              <a:xfrm>
                <a:off x="4572000" y="5445224"/>
                <a:ext cx="329292" cy="326571"/>
              </a:xfrm>
              <a:custGeom>
                <a:avLst/>
                <a:gdLst>
                  <a:gd name="connsiteX0" fmla="*/ 2721 w 329292"/>
                  <a:gd name="connsiteY0" fmla="*/ 0 h 326571"/>
                  <a:gd name="connsiteX1" fmla="*/ 35378 w 329292"/>
                  <a:gd name="connsiteY1" fmla="*/ 228600 h 326571"/>
                  <a:gd name="connsiteX2" fmla="*/ 214992 w 329292"/>
                  <a:gd name="connsiteY2" fmla="*/ 310243 h 326571"/>
                  <a:gd name="connsiteX3" fmla="*/ 329292 w 329292"/>
                  <a:gd name="connsiteY3" fmla="*/ 130629 h 326571"/>
                  <a:gd name="connsiteX4" fmla="*/ 329292 w 329292"/>
                  <a:gd name="connsiteY4" fmla="*/ 130629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292" h="326571">
                    <a:moveTo>
                      <a:pt x="2721" y="0"/>
                    </a:moveTo>
                    <a:cubicBezTo>
                      <a:pt x="1360" y="88446"/>
                      <a:pt x="0" y="176893"/>
                      <a:pt x="35378" y="228600"/>
                    </a:cubicBezTo>
                    <a:cubicBezTo>
                      <a:pt x="70756" y="280307"/>
                      <a:pt x="166006" y="326571"/>
                      <a:pt x="214992" y="310243"/>
                    </a:cubicBezTo>
                    <a:cubicBezTo>
                      <a:pt x="263978" y="293915"/>
                      <a:pt x="329292" y="130629"/>
                      <a:pt x="329292" y="130629"/>
                    </a:cubicBezTo>
                    <a:lnTo>
                      <a:pt x="329292" y="130629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2699792" y="4437112"/>
              <a:ext cx="936104" cy="864096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7"/>
          <p:cNvSpPr txBox="1">
            <a:spLocks noChangeArrowheads="1"/>
          </p:cNvSpPr>
          <p:nvPr/>
        </p:nvSpPr>
        <p:spPr bwMode="auto">
          <a:xfrm>
            <a:off x="395536" y="188640"/>
            <a:ext cx="8748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 smtClean="0">
                <a:latin typeface="Arial" charset="0"/>
                <a:ea typeface="ＭＳ Ｐゴシック" charset="-128"/>
              </a:rPr>
              <a:t>また、ひらがな「の</a:t>
            </a:r>
            <a:r>
              <a:rPr lang="ja-JP" altLang="en-US" sz="3600" dirty="0">
                <a:latin typeface="Arial" charset="0"/>
                <a:ea typeface="ＭＳ Ｐゴシック" charset="-128"/>
              </a:rPr>
              <a:t>」</a:t>
            </a:r>
            <a:r>
              <a:rPr lang="ja-JP" altLang="en-US" sz="3600" dirty="0" smtClean="0">
                <a:latin typeface="Arial" charset="0"/>
                <a:ea typeface="ＭＳ Ｐゴシック" charset="-128"/>
              </a:rPr>
              <a:t>は</a:t>
            </a:r>
            <a:r>
              <a:rPr lang="ja-JP" altLang="en-US" sz="36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つぎ</a:t>
            </a:r>
            <a:r>
              <a:rPr lang="ja-JP" altLang="en-US" sz="3600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の字に続く</a:t>
            </a:r>
            <a:r>
              <a:rPr lang="ja-JP" altLang="en-US" sz="36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ために</a:t>
            </a:r>
            <a:endParaRPr lang="en-US" altLang="ja-JP" sz="3600" dirty="0" smtClean="0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 smtClean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　　　　　　　　　　　　　　　　　　　</a:t>
            </a:r>
            <a:r>
              <a:rPr lang="ja-JP" altLang="en-US" sz="3600" dirty="0" smtClean="0">
                <a:latin typeface="Arial" charset="0"/>
                <a:ea typeface="ＭＳ Ｐゴシック" charset="-128"/>
              </a:rPr>
              <a:t>　生まれた</a:t>
            </a:r>
            <a:r>
              <a:rPr lang="ja-JP" altLang="en-US" sz="3600" dirty="0">
                <a:latin typeface="Arial" charset="0"/>
                <a:ea typeface="ＭＳ Ｐゴシック" charset="-128"/>
              </a:rPr>
              <a:t>形</a:t>
            </a:r>
          </a:p>
        </p:txBody>
      </p:sp>
      <p:sp>
        <p:nvSpPr>
          <p:cNvPr id="1031" name="テキスト ボックス 17"/>
          <p:cNvSpPr txBox="1">
            <a:spLocks noChangeArrowheads="1"/>
          </p:cNvSpPr>
          <p:nvPr/>
        </p:nvSpPr>
        <p:spPr bwMode="auto">
          <a:xfrm>
            <a:off x="2987675" y="1341438"/>
            <a:ext cx="432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なぜこの形なのか？</a:t>
            </a:r>
          </a:p>
        </p:txBody>
      </p:sp>
      <p:sp>
        <p:nvSpPr>
          <p:cNvPr id="1037" name="テキスト ボックス 17"/>
          <p:cNvSpPr txBox="1">
            <a:spLocks noChangeArrowheads="1"/>
          </p:cNvSpPr>
          <p:nvPr/>
        </p:nvSpPr>
        <p:spPr bwMode="auto">
          <a:xfrm>
            <a:off x="2411760" y="2133600"/>
            <a:ext cx="6408712" cy="120032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つぎの文字に</a:t>
            </a:r>
            <a:endParaRPr lang="en-US" altLang="ja-JP" sz="3600" dirty="0"/>
          </a:p>
          <a:p>
            <a:r>
              <a:rPr lang="ja-JP" altLang="en-US" sz="3600" dirty="0" smtClean="0"/>
              <a:t>　筆</a:t>
            </a:r>
            <a:r>
              <a:rPr lang="ja-JP" altLang="en-US" sz="3600" dirty="0"/>
              <a:t>を続けて行く</a:t>
            </a:r>
            <a:r>
              <a:rPr lang="ja-JP" altLang="en-US" sz="3600" dirty="0" smtClean="0"/>
              <a:t>ための、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はらい</a:t>
            </a:r>
            <a:endParaRPr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1039" name="テキスト ボックス 17"/>
          <p:cNvSpPr txBox="1">
            <a:spLocks noChangeArrowheads="1"/>
          </p:cNvSpPr>
          <p:nvPr/>
        </p:nvSpPr>
        <p:spPr bwMode="auto">
          <a:xfrm>
            <a:off x="2555875" y="3500438"/>
            <a:ext cx="5111750" cy="646112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600"/>
              <a:t>日本語は本来、縦書き</a:t>
            </a:r>
          </a:p>
        </p:txBody>
      </p:sp>
      <p:sp>
        <p:nvSpPr>
          <p:cNvPr id="23" name="テキスト ボックス 17"/>
          <p:cNvSpPr txBox="1">
            <a:spLocks noChangeArrowheads="1"/>
          </p:cNvSpPr>
          <p:nvPr/>
        </p:nvSpPr>
        <p:spPr bwMode="auto">
          <a:xfrm>
            <a:off x="2339752" y="4293096"/>
            <a:ext cx="5328592" cy="175432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atin typeface="Arial" charset="0"/>
                <a:ea typeface="ＭＳ Ｐゴシック" charset="-128"/>
              </a:rPr>
              <a:t>縦方向の右回転、もしくは　　</a:t>
            </a:r>
            <a:endParaRPr lang="en-US" altLang="ja-JP" sz="36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>
                <a:latin typeface="Arial" charset="0"/>
                <a:ea typeface="ＭＳ Ｐゴシック" charset="-128"/>
              </a:rPr>
              <a:t>　　左回転の螺旋運動に</a:t>
            </a:r>
            <a:endParaRPr lang="en-US" altLang="ja-JP" sz="3600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ja-JP" altLang="en-US" sz="3600" dirty="0">
                <a:latin typeface="Arial" charset="0"/>
                <a:ea typeface="ＭＳ Ｐゴシック" charset="-128"/>
              </a:rPr>
              <a:t>　　　　　　　支えられている</a:t>
            </a:r>
          </a:p>
        </p:txBody>
      </p:sp>
      <p:sp>
        <p:nvSpPr>
          <p:cNvPr id="25" name="テキスト ボックス 17"/>
          <p:cNvSpPr txBox="1">
            <a:spLocks noChangeArrowheads="1"/>
          </p:cNvSpPr>
          <p:nvPr/>
        </p:nvSpPr>
        <p:spPr bwMode="auto">
          <a:xfrm>
            <a:off x="2699792" y="5517232"/>
            <a:ext cx="1656184" cy="64633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600" dirty="0">
                <a:latin typeface="Arial" charset="0"/>
                <a:ea typeface="ＭＳ Ｐゴシック" charset="-128"/>
              </a:rPr>
              <a:t>巻き線</a:t>
            </a:r>
          </a:p>
        </p:txBody>
      </p:sp>
      <p:sp>
        <p:nvSpPr>
          <p:cNvPr id="1046" name="テキスト ボックス 5"/>
          <p:cNvSpPr txBox="1">
            <a:spLocks noChangeArrowheads="1"/>
          </p:cNvSpPr>
          <p:nvPr/>
        </p:nvSpPr>
        <p:spPr bwMode="auto">
          <a:xfrm>
            <a:off x="8243888" y="3716338"/>
            <a:ext cx="649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800" b="1" dirty="0">
                <a:latin typeface="+mj-ea"/>
                <a:ea typeface="+mj-ea"/>
              </a:rPr>
              <a:t>の</a:t>
            </a:r>
          </a:p>
        </p:txBody>
      </p:sp>
      <p:sp>
        <p:nvSpPr>
          <p:cNvPr id="1047" name="テキスト ボックス 5"/>
          <p:cNvSpPr txBox="1">
            <a:spLocks noChangeArrowheads="1"/>
          </p:cNvSpPr>
          <p:nvPr/>
        </p:nvSpPr>
        <p:spPr bwMode="auto">
          <a:xfrm>
            <a:off x="7667625" y="3716338"/>
            <a:ext cx="649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800" b="1" dirty="0">
                <a:latin typeface="+mj-ea"/>
                <a:ea typeface="+mj-ea"/>
              </a:rPr>
              <a:t>と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1581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1514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フリーフォーム 20"/>
          <p:cNvSpPr/>
          <p:nvPr/>
        </p:nvSpPr>
        <p:spPr>
          <a:xfrm rot="481548">
            <a:off x="814565" y="2310007"/>
            <a:ext cx="536575" cy="882650"/>
          </a:xfrm>
          <a:custGeom>
            <a:avLst/>
            <a:gdLst>
              <a:gd name="connsiteX0" fmla="*/ 537019 w 537019"/>
              <a:gd name="connsiteY0" fmla="*/ 0 h 883920"/>
              <a:gd name="connsiteX1" fmla="*/ 445579 w 537019"/>
              <a:gd name="connsiteY1" fmla="*/ 60960 h 883920"/>
              <a:gd name="connsiteX2" fmla="*/ 399859 w 537019"/>
              <a:gd name="connsiteY2" fmla="*/ 91440 h 883920"/>
              <a:gd name="connsiteX3" fmla="*/ 323659 w 537019"/>
              <a:gd name="connsiteY3" fmla="*/ 167640 h 883920"/>
              <a:gd name="connsiteX4" fmla="*/ 293179 w 537019"/>
              <a:gd name="connsiteY4" fmla="*/ 213360 h 883920"/>
              <a:gd name="connsiteX5" fmla="*/ 201739 w 537019"/>
              <a:gd name="connsiteY5" fmla="*/ 274320 h 883920"/>
              <a:gd name="connsiteX6" fmla="*/ 156019 w 537019"/>
              <a:gd name="connsiteY6" fmla="*/ 304800 h 883920"/>
              <a:gd name="connsiteX7" fmla="*/ 95059 w 537019"/>
              <a:gd name="connsiteY7" fmla="*/ 396240 h 883920"/>
              <a:gd name="connsiteX8" fmla="*/ 49339 w 537019"/>
              <a:gd name="connsiteY8" fmla="*/ 548640 h 883920"/>
              <a:gd name="connsiteX9" fmla="*/ 18859 w 537019"/>
              <a:gd name="connsiteY9" fmla="*/ 670560 h 883920"/>
              <a:gd name="connsiteX10" fmla="*/ 3619 w 537019"/>
              <a:gd name="connsiteY10" fmla="*/ 731520 h 883920"/>
              <a:gd name="connsiteX11" fmla="*/ 3619 w 537019"/>
              <a:gd name="connsiteY11" fmla="*/ 8839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19" h="883920">
                <a:moveTo>
                  <a:pt x="537019" y="0"/>
                </a:moveTo>
                <a:lnTo>
                  <a:pt x="445579" y="60960"/>
                </a:lnTo>
                <a:lnTo>
                  <a:pt x="399859" y="91440"/>
                </a:lnTo>
                <a:cubicBezTo>
                  <a:pt x="318579" y="213360"/>
                  <a:pt x="425259" y="66040"/>
                  <a:pt x="323659" y="167640"/>
                </a:cubicBezTo>
                <a:cubicBezTo>
                  <a:pt x="310707" y="180592"/>
                  <a:pt x="306963" y="201299"/>
                  <a:pt x="293179" y="213360"/>
                </a:cubicBezTo>
                <a:cubicBezTo>
                  <a:pt x="265610" y="237483"/>
                  <a:pt x="232219" y="254000"/>
                  <a:pt x="201739" y="274320"/>
                </a:cubicBezTo>
                <a:lnTo>
                  <a:pt x="156019" y="304800"/>
                </a:lnTo>
                <a:cubicBezTo>
                  <a:pt x="135699" y="335280"/>
                  <a:pt x="106643" y="361487"/>
                  <a:pt x="95059" y="396240"/>
                </a:cubicBezTo>
                <a:cubicBezTo>
                  <a:pt x="22625" y="613541"/>
                  <a:pt x="95404" y="387413"/>
                  <a:pt x="49339" y="548640"/>
                </a:cubicBezTo>
                <a:cubicBezTo>
                  <a:pt x="8489" y="691613"/>
                  <a:pt x="65336" y="461415"/>
                  <a:pt x="18859" y="670560"/>
                </a:cubicBezTo>
                <a:cubicBezTo>
                  <a:pt x="14315" y="691007"/>
                  <a:pt x="5111" y="710628"/>
                  <a:pt x="3619" y="731520"/>
                </a:cubicBezTo>
                <a:cubicBezTo>
                  <a:pt x="0" y="782191"/>
                  <a:pt x="3619" y="833120"/>
                  <a:pt x="3619" y="88392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58888" y="1484784"/>
            <a:ext cx="936625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195513" y="1773238"/>
            <a:ext cx="792162" cy="28733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1704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フリーフォーム 18"/>
          <p:cNvSpPr/>
          <p:nvPr/>
        </p:nvSpPr>
        <p:spPr>
          <a:xfrm rot="481548">
            <a:off x="947993" y="4338378"/>
            <a:ext cx="407253" cy="721911"/>
          </a:xfrm>
          <a:custGeom>
            <a:avLst/>
            <a:gdLst>
              <a:gd name="connsiteX0" fmla="*/ 537019 w 537019"/>
              <a:gd name="connsiteY0" fmla="*/ 0 h 883920"/>
              <a:gd name="connsiteX1" fmla="*/ 445579 w 537019"/>
              <a:gd name="connsiteY1" fmla="*/ 60960 h 883920"/>
              <a:gd name="connsiteX2" fmla="*/ 399859 w 537019"/>
              <a:gd name="connsiteY2" fmla="*/ 91440 h 883920"/>
              <a:gd name="connsiteX3" fmla="*/ 323659 w 537019"/>
              <a:gd name="connsiteY3" fmla="*/ 167640 h 883920"/>
              <a:gd name="connsiteX4" fmla="*/ 293179 w 537019"/>
              <a:gd name="connsiteY4" fmla="*/ 213360 h 883920"/>
              <a:gd name="connsiteX5" fmla="*/ 201739 w 537019"/>
              <a:gd name="connsiteY5" fmla="*/ 274320 h 883920"/>
              <a:gd name="connsiteX6" fmla="*/ 156019 w 537019"/>
              <a:gd name="connsiteY6" fmla="*/ 304800 h 883920"/>
              <a:gd name="connsiteX7" fmla="*/ 95059 w 537019"/>
              <a:gd name="connsiteY7" fmla="*/ 396240 h 883920"/>
              <a:gd name="connsiteX8" fmla="*/ 49339 w 537019"/>
              <a:gd name="connsiteY8" fmla="*/ 548640 h 883920"/>
              <a:gd name="connsiteX9" fmla="*/ 18859 w 537019"/>
              <a:gd name="connsiteY9" fmla="*/ 670560 h 883920"/>
              <a:gd name="connsiteX10" fmla="*/ 3619 w 537019"/>
              <a:gd name="connsiteY10" fmla="*/ 731520 h 883920"/>
              <a:gd name="connsiteX11" fmla="*/ 3619 w 537019"/>
              <a:gd name="connsiteY11" fmla="*/ 88392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19" h="883920">
                <a:moveTo>
                  <a:pt x="537019" y="0"/>
                </a:moveTo>
                <a:lnTo>
                  <a:pt x="445579" y="60960"/>
                </a:lnTo>
                <a:lnTo>
                  <a:pt x="399859" y="91440"/>
                </a:lnTo>
                <a:cubicBezTo>
                  <a:pt x="318579" y="213360"/>
                  <a:pt x="425259" y="66040"/>
                  <a:pt x="323659" y="167640"/>
                </a:cubicBezTo>
                <a:cubicBezTo>
                  <a:pt x="310707" y="180592"/>
                  <a:pt x="306963" y="201299"/>
                  <a:pt x="293179" y="213360"/>
                </a:cubicBezTo>
                <a:cubicBezTo>
                  <a:pt x="265610" y="237483"/>
                  <a:pt x="232219" y="254000"/>
                  <a:pt x="201739" y="274320"/>
                </a:cubicBezTo>
                <a:lnTo>
                  <a:pt x="156019" y="304800"/>
                </a:lnTo>
                <a:cubicBezTo>
                  <a:pt x="135699" y="335280"/>
                  <a:pt x="106643" y="361487"/>
                  <a:pt x="95059" y="396240"/>
                </a:cubicBezTo>
                <a:cubicBezTo>
                  <a:pt x="22625" y="613541"/>
                  <a:pt x="95404" y="387413"/>
                  <a:pt x="49339" y="548640"/>
                </a:cubicBezTo>
                <a:cubicBezTo>
                  <a:pt x="8489" y="691613"/>
                  <a:pt x="65336" y="461415"/>
                  <a:pt x="18859" y="670560"/>
                </a:cubicBezTo>
                <a:cubicBezTo>
                  <a:pt x="14315" y="691007"/>
                  <a:pt x="5111" y="710628"/>
                  <a:pt x="3619" y="731520"/>
                </a:cubicBezTo>
                <a:cubicBezTo>
                  <a:pt x="0" y="782191"/>
                  <a:pt x="3619" y="833120"/>
                  <a:pt x="3619" y="88392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20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4437063"/>
              <a:ext cx="355600" cy="1871662"/>
            </p14:xfrm>
          </p:contentPart>
        </mc:Choice>
        <mc:Fallback>
          <p:pic>
            <p:nvPicPr>
              <p:cNvPr id="20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16480" y="4417899"/>
                <a:ext cx="387406" cy="191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0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2088" y="4437063"/>
              <a:ext cx="447675" cy="1803400"/>
            </p14:xfrm>
          </p:contentPart>
        </mc:Choice>
        <mc:Fallback>
          <p:pic>
            <p:nvPicPr>
              <p:cNvPr id="20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799135" y="4419823"/>
                <a:ext cx="474390" cy="1837521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正方形/長方形 19"/>
          <p:cNvSpPr/>
          <p:nvPr/>
        </p:nvSpPr>
        <p:spPr>
          <a:xfrm>
            <a:off x="179511" y="188640"/>
            <a:ext cx="8854129" cy="6480720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47864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☞第１５回学習会「線を考える」より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7" grpId="0" animBg="1"/>
      <p:bldP spid="1039" grpId="0" animBg="1"/>
      <p:bldP spid="1046" grpId="0"/>
      <p:bldP spid="1047" grpId="0"/>
      <p:bldP spid="7" grpId="0" animBg="1"/>
      <p:bldP spid="2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テキスト ボックス 3"/>
          <p:cNvSpPr txBox="1">
            <a:spLocks noChangeArrowheads="1"/>
          </p:cNvSpPr>
          <p:nvPr/>
        </p:nvSpPr>
        <p:spPr bwMode="auto">
          <a:xfrm>
            <a:off x="250825" y="333375"/>
            <a:ext cx="439261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3600"/>
              <a:t>データ教材　第３集</a:t>
            </a:r>
            <a:endParaRPr lang="en-US" altLang="ja-JP" sz="3600"/>
          </a:p>
        </p:txBody>
      </p:sp>
      <p:sp>
        <p:nvSpPr>
          <p:cNvPr id="27651" name="テキスト ボックス 3"/>
          <p:cNvSpPr txBox="1">
            <a:spLocks noChangeArrowheads="1"/>
          </p:cNvSpPr>
          <p:nvPr/>
        </p:nvSpPr>
        <p:spPr bwMode="auto">
          <a:xfrm>
            <a:off x="323528" y="1340768"/>
            <a:ext cx="37444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3600" dirty="0">
                <a:ea typeface="ＭＳ Ｐゴシック" pitchFamily="50" charset="-128"/>
              </a:rPr>
              <a:t>線の練習ワーク</a:t>
            </a:r>
            <a:r>
              <a:rPr lang="en-US" altLang="ja-JP" sz="3600" dirty="0">
                <a:ea typeface="ＭＳ Ｐゴシック" pitchFamily="50" charset="-128"/>
              </a:rPr>
              <a:t>Ⅰ</a:t>
            </a:r>
            <a:endParaRPr lang="ja-JP" altLang="en-US" sz="3600" dirty="0">
              <a:ea typeface="ＭＳ Ｐゴシック" pitchFamily="50" charset="-128"/>
            </a:endParaRPr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4283968" y="1772816"/>
            <a:ext cx="4680520" cy="1754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3600" dirty="0">
                <a:ea typeface="ＭＳ Ｐゴシック" pitchFamily="50" charset="-128"/>
              </a:rPr>
              <a:t>文字学習の基盤となる　</a:t>
            </a:r>
            <a:endParaRPr lang="en-US" altLang="ja-JP" sz="3600" dirty="0">
              <a:ea typeface="ＭＳ Ｐゴシック" pitchFamily="50" charset="-128"/>
            </a:endParaRPr>
          </a:p>
          <a:p>
            <a:pPr eaLnBrk="1" hangingPunct="1">
              <a:defRPr/>
            </a:pPr>
            <a:r>
              <a:rPr lang="ja-JP" altLang="en-US" sz="3600" dirty="0">
                <a:ea typeface="ＭＳ Ｐゴシック" pitchFamily="50" charset="-128"/>
              </a:rPr>
              <a:t>　　線の認識と描出を</a:t>
            </a:r>
            <a:endParaRPr lang="en-US" altLang="ja-JP" sz="3600" dirty="0">
              <a:ea typeface="ＭＳ Ｐゴシック" pitchFamily="50" charset="-128"/>
            </a:endParaRPr>
          </a:p>
          <a:p>
            <a:pPr eaLnBrk="1" hangingPunct="1">
              <a:defRPr/>
            </a:pPr>
            <a:r>
              <a:rPr lang="ja-JP" altLang="en-US" sz="3600" dirty="0">
                <a:ea typeface="ＭＳ Ｐゴシック" pitchFamily="50" charset="-128"/>
              </a:rPr>
              <a:t>　　　　　　練習する教材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536" y="2204864"/>
            <a:ext cx="3672408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141" name="テキスト ボックス 7"/>
          <p:cNvSpPr txBox="1">
            <a:spLocks noChangeArrowheads="1"/>
          </p:cNvSpPr>
          <p:nvPr/>
        </p:nvSpPr>
        <p:spPr bwMode="auto">
          <a:xfrm>
            <a:off x="4355976" y="3861048"/>
            <a:ext cx="4608512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/>
              <a:t>１０種</a:t>
            </a:r>
            <a:r>
              <a:rPr lang="ja-JP" altLang="en-US" sz="3600" dirty="0" smtClean="0"/>
              <a:t>の描線課題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が</a:t>
            </a:r>
            <a:r>
              <a:rPr lang="ja-JP" altLang="en-US" sz="3600" dirty="0"/>
              <a:t>収録　</a:t>
            </a:r>
            <a:endParaRPr lang="en-US" altLang="ja-JP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テキスト ボックス 3"/>
          <p:cNvSpPr txBox="1">
            <a:spLocks noChangeArrowheads="1"/>
          </p:cNvSpPr>
          <p:nvPr/>
        </p:nvSpPr>
        <p:spPr bwMode="auto">
          <a:xfrm>
            <a:off x="2916238" y="260350"/>
            <a:ext cx="3671887" cy="5857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3200">
                <a:solidFill>
                  <a:srgbClr val="C00000"/>
                </a:solidFill>
              </a:rPr>
              <a:t>■</a:t>
            </a:r>
            <a:r>
              <a:rPr lang="ja-JP" altLang="en-US" sz="3200"/>
              <a:t>線でつかまえよう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9750" y="1125538"/>
            <a:ext cx="8208963" cy="52562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116522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133600"/>
            <a:ext cx="11080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213100"/>
            <a:ext cx="11525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557338"/>
            <a:ext cx="12239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4365625"/>
            <a:ext cx="10795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941888"/>
            <a:ext cx="11604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437063"/>
            <a:ext cx="10906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フリーフォーム 11"/>
          <p:cNvSpPr/>
          <p:nvPr/>
        </p:nvSpPr>
        <p:spPr>
          <a:xfrm rot="21361382">
            <a:off x="835025" y="1385888"/>
            <a:ext cx="1935163" cy="1381125"/>
          </a:xfrm>
          <a:custGeom>
            <a:avLst/>
            <a:gdLst>
              <a:gd name="connsiteX0" fmla="*/ 0 w 2118360"/>
              <a:gd name="connsiteY0" fmla="*/ 71120 h 1442720"/>
              <a:gd name="connsiteX1" fmla="*/ 670560 w 2118360"/>
              <a:gd name="connsiteY1" fmla="*/ 86360 h 1442720"/>
              <a:gd name="connsiteX2" fmla="*/ 1386840 w 2118360"/>
              <a:gd name="connsiteY2" fmla="*/ 269240 h 1442720"/>
              <a:gd name="connsiteX3" fmla="*/ 1539240 w 2118360"/>
              <a:gd name="connsiteY3" fmla="*/ 741680 h 1442720"/>
              <a:gd name="connsiteX4" fmla="*/ 1493520 w 2118360"/>
              <a:gd name="connsiteY4" fmla="*/ 1198880 h 1442720"/>
              <a:gd name="connsiteX5" fmla="*/ 1097280 w 2118360"/>
              <a:gd name="connsiteY5" fmla="*/ 1412240 h 1442720"/>
              <a:gd name="connsiteX6" fmla="*/ 609600 w 2118360"/>
              <a:gd name="connsiteY6" fmla="*/ 1381760 h 1442720"/>
              <a:gd name="connsiteX7" fmla="*/ 320040 w 2118360"/>
              <a:gd name="connsiteY7" fmla="*/ 1092200 h 1442720"/>
              <a:gd name="connsiteX8" fmla="*/ 274320 w 2118360"/>
              <a:gd name="connsiteY8" fmla="*/ 787400 h 1442720"/>
              <a:gd name="connsiteX9" fmla="*/ 381000 w 2118360"/>
              <a:gd name="connsiteY9" fmla="*/ 391160 h 1442720"/>
              <a:gd name="connsiteX10" fmla="*/ 929640 w 2118360"/>
              <a:gd name="connsiteY10" fmla="*/ 71120 h 1442720"/>
              <a:gd name="connsiteX11" fmla="*/ 1295400 w 2118360"/>
              <a:gd name="connsiteY11" fmla="*/ 10160 h 1442720"/>
              <a:gd name="connsiteX12" fmla="*/ 1676400 w 2118360"/>
              <a:gd name="connsiteY12" fmla="*/ 55880 h 1442720"/>
              <a:gd name="connsiteX13" fmla="*/ 2118360 w 2118360"/>
              <a:gd name="connsiteY13" fmla="*/ 345440 h 1442720"/>
              <a:gd name="connsiteX14" fmla="*/ 2118360 w 2118360"/>
              <a:gd name="connsiteY14" fmla="*/ 345440 h 144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8360" h="1442720">
                <a:moveTo>
                  <a:pt x="0" y="71120"/>
                </a:moveTo>
                <a:cubicBezTo>
                  <a:pt x="219710" y="62230"/>
                  <a:pt x="439420" y="53340"/>
                  <a:pt x="670560" y="86360"/>
                </a:cubicBezTo>
                <a:cubicBezTo>
                  <a:pt x="901700" y="119380"/>
                  <a:pt x="1242060" y="160020"/>
                  <a:pt x="1386840" y="269240"/>
                </a:cubicBezTo>
                <a:cubicBezTo>
                  <a:pt x="1531620" y="378460"/>
                  <a:pt x="1521460" y="586740"/>
                  <a:pt x="1539240" y="741680"/>
                </a:cubicBezTo>
                <a:cubicBezTo>
                  <a:pt x="1557020" y="896620"/>
                  <a:pt x="1567180" y="1087120"/>
                  <a:pt x="1493520" y="1198880"/>
                </a:cubicBezTo>
                <a:cubicBezTo>
                  <a:pt x="1419860" y="1310640"/>
                  <a:pt x="1244600" y="1381760"/>
                  <a:pt x="1097280" y="1412240"/>
                </a:cubicBezTo>
                <a:cubicBezTo>
                  <a:pt x="949960" y="1442720"/>
                  <a:pt x="739140" y="1435100"/>
                  <a:pt x="609600" y="1381760"/>
                </a:cubicBezTo>
                <a:cubicBezTo>
                  <a:pt x="480060" y="1328420"/>
                  <a:pt x="375920" y="1191260"/>
                  <a:pt x="320040" y="1092200"/>
                </a:cubicBezTo>
                <a:cubicBezTo>
                  <a:pt x="264160" y="993140"/>
                  <a:pt x="264160" y="904240"/>
                  <a:pt x="274320" y="787400"/>
                </a:cubicBezTo>
                <a:cubicBezTo>
                  <a:pt x="284480" y="670560"/>
                  <a:pt x="271780" y="510540"/>
                  <a:pt x="381000" y="391160"/>
                </a:cubicBezTo>
                <a:cubicBezTo>
                  <a:pt x="490220" y="271780"/>
                  <a:pt x="777240" y="134620"/>
                  <a:pt x="929640" y="71120"/>
                </a:cubicBezTo>
                <a:cubicBezTo>
                  <a:pt x="1082040" y="7620"/>
                  <a:pt x="1170940" y="12700"/>
                  <a:pt x="1295400" y="10160"/>
                </a:cubicBezTo>
                <a:cubicBezTo>
                  <a:pt x="1419860" y="7620"/>
                  <a:pt x="1539240" y="0"/>
                  <a:pt x="1676400" y="55880"/>
                </a:cubicBezTo>
                <a:cubicBezTo>
                  <a:pt x="1813560" y="111760"/>
                  <a:pt x="2118360" y="345440"/>
                  <a:pt x="2118360" y="345440"/>
                </a:cubicBezTo>
                <a:lnTo>
                  <a:pt x="2118360" y="34544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solidFill>
                <a:schemeClr val="accent4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700338" y="1628775"/>
            <a:ext cx="288925" cy="14287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1" name="テキスト ボックス 12"/>
          <p:cNvSpPr txBox="1">
            <a:spLocks noChangeArrowheads="1"/>
          </p:cNvSpPr>
          <p:nvPr/>
        </p:nvSpPr>
        <p:spPr bwMode="auto">
          <a:xfrm>
            <a:off x="179388" y="188913"/>
            <a:ext cx="2520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ja-JP" altLang="en-US" sz="3600"/>
              <a:t>巻き線練習</a:t>
            </a:r>
          </a:p>
        </p:txBody>
      </p:sp>
      <p:pic>
        <p:nvPicPr>
          <p:cNvPr id="49166" name="Ink 14"/>
          <p:cNvPicPr>
            <a:picLocks noRot="1" noChangeAspect="1" noEditPoints="1" noChangeArrowheads="1" noChangeShapeType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9263" y="1409700"/>
            <a:ext cx="53736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7200800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でも日本語ワープロ出現以前は・・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96752"/>
            <a:ext cx="8424936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私たちが辞書も見ず、手書きできる漢字は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1988840"/>
            <a:ext cx="576064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限られたものに過ぎなかった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924944"/>
            <a:ext cx="8964488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また自分が書いたものが「活字」になることも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3645024"/>
            <a:ext cx="3384376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極めて稀だった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437112"/>
            <a:ext cx="8352928" cy="6463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私たちは一般に、読書はできても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229200"/>
            <a:ext cx="7632848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本を一冊記すようなことは困難だった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323528" y="1196752"/>
            <a:ext cx="8642350" cy="3240087"/>
            <a:chOff x="323528" y="1340768"/>
            <a:chExt cx="8642350" cy="3240087"/>
          </a:xfrm>
        </p:grpSpPr>
        <p:pic>
          <p:nvPicPr>
            <p:cNvPr id="64514" name="Picture 11" descr="描線１サンプル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323528" y="1340768"/>
              <a:ext cx="8642350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539552" y="2708920"/>
              <a:ext cx="8208912" cy="172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08920"/>
            <a:ext cx="7776864" cy="720079"/>
          </a:xfr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ja-JP" altLang="en-US" sz="3600" dirty="0" smtClean="0"/>
              <a:t>まず、１本の滑らかな線が書けるように</a:t>
            </a:r>
          </a:p>
        </p:txBody>
      </p:sp>
      <p:sp>
        <p:nvSpPr>
          <p:cNvPr id="64517" name="Freeform 14"/>
          <p:cNvSpPr>
            <a:spLocks/>
          </p:cNvSpPr>
          <p:nvPr/>
        </p:nvSpPr>
        <p:spPr bwMode="auto">
          <a:xfrm flipV="1">
            <a:off x="1403648" y="1916832"/>
            <a:ext cx="6554093" cy="72008"/>
          </a:xfrm>
          <a:custGeom>
            <a:avLst/>
            <a:gdLst>
              <a:gd name="T0" fmla="*/ 0 w 4309"/>
              <a:gd name="T1" fmla="*/ 0 h 143"/>
              <a:gd name="T2" fmla="*/ 2147483647 w 4309"/>
              <a:gd name="T3" fmla="*/ 2147483647 h 143"/>
              <a:gd name="T4" fmla="*/ 2147483647 w 4309"/>
              <a:gd name="T5" fmla="*/ 2147483647 h 143"/>
              <a:gd name="T6" fmla="*/ 0 60000 65536"/>
              <a:gd name="T7" fmla="*/ 0 60000 65536"/>
              <a:gd name="T8" fmla="*/ 0 60000 65536"/>
              <a:gd name="T9" fmla="*/ 0 w 4309"/>
              <a:gd name="T10" fmla="*/ 0 h 143"/>
              <a:gd name="T11" fmla="*/ 4309 w 430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9" h="143">
                <a:moveTo>
                  <a:pt x="0" y="0"/>
                </a:moveTo>
                <a:cubicBezTo>
                  <a:pt x="888" y="64"/>
                  <a:pt x="1777" y="129"/>
                  <a:pt x="2495" y="136"/>
                </a:cubicBezTo>
                <a:cubicBezTo>
                  <a:pt x="3213" y="143"/>
                  <a:pt x="4007" y="60"/>
                  <a:pt x="4309" y="45"/>
                </a:cubicBezTo>
              </a:path>
            </a:pathLst>
          </a:custGeom>
          <a:noFill/>
          <a:ln w="539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テキスト ボックス 12"/>
          <p:cNvSpPr txBox="1">
            <a:spLocks noChangeArrowheads="1"/>
          </p:cNvSpPr>
          <p:nvPr/>
        </p:nvSpPr>
        <p:spPr bwMode="auto">
          <a:xfrm>
            <a:off x="395536" y="260648"/>
            <a:ext cx="208835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止め練習</a:t>
            </a:r>
            <a:endParaRPr lang="ja-JP" altLang="en-US" sz="3600" dirty="0"/>
          </a:p>
        </p:txBody>
      </p:sp>
      <p:sp>
        <p:nvSpPr>
          <p:cNvPr id="7" name="テキスト ボックス 3"/>
          <p:cNvSpPr txBox="1">
            <a:spLocks noChangeArrowheads="1"/>
          </p:cNvSpPr>
          <p:nvPr/>
        </p:nvSpPr>
        <p:spPr bwMode="auto">
          <a:xfrm>
            <a:off x="2915816" y="332656"/>
            <a:ext cx="3816424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200" dirty="0" smtClean="0">
                <a:solidFill>
                  <a:srgbClr val="C00000"/>
                </a:solidFill>
              </a:rPr>
              <a:t>■</a:t>
            </a:r>
            <a:r>
              <a:rPr lang="ja-JP" altLang="en-US" sz="3200" dirty="0" smtClean="0"/>
              <a:t>ヨコ線・タテ線引き</a:t>
            </a:r>
            <a:endParaRPr lang="ja-JP" altLang="en-US" sz="32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3568" y="4509120"/>
            <a:ext cx="684076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★</a:t>
            </a:r>
            <a:r>
              <a:rPr lang="ja-JP" altLang="en-US" sz="3600" dirty="0" smtClean="0">
                <a:latin typeface="+mj-lt"/>
                <a:ea typeface="+mj-ea"/>
                <a:cs typeface="+mj-cs"/>
              </a:rPr>
              <a:t>きちんとした始点があり終点がある</a:t>
            </a:r>
            <a:endParaRPr kumimoji="1" lang="ja-JP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3568" y="5229200"/>
            <a:ext cx="6624736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★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途切れず、滞らず、歪まず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テキスト ボックス 3"/>
          <p:cNvSpPr txBox="1">
            <a:spLocks noChangeArrowheads="1"/>
          </p:cNvSpPr>
          <p:nvPr/>
        </p:nvSpPr>
        <p:spPr bwMode="auto">
          <a:xfrm>
            <a:off x="3131840" y="3645024"/>
            <a:ext cx="32403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0" cmpd="thickThin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ja-JP" altLang="en-US" sz="3600" dirty="0" smtClean="0"/>
              <a:t>ストローク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11" grpId="0"/>
      <p:bldP spid="12" grpId="0"/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352425" y="1052736"/>
            <a:ext cx="8439150" cy="527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12"/>
          <p:cNvSpPr txBox="1">
            <a:spLocks noChangeArrowheads="1"/>
          </p:cNvSpPr>
          <p:nvPr/>
        </p:nvSpPr>
        <p:spPr bwMode="auto">
          <a:xfrm>
            <a:off x="179388" y="188913"/>
            <a:ext cx="316847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止め・はね練習</a:t>
            </a:r>
            <a:endParaRPr lang="ja-JP" altLang="en-US" sz="3600" dirty="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3563889" y="188640"/>
            <a:ext cx="2952328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200" dirty="0" smtClean="0">
                <a:solidFill>
                  <a:srgbClr val="C00000"/>
                </a:solidFill>
              </a:rPr>
              <a:t>■</a:t>
            </a:r>
            <a:r>
              <a:rPr lang="ja-JP" altLang="en-US" sz="3200" dirty="0" smtClean="0"/>
              <a:t>✔を入れよう</a:t>
            </a:r>
            <a:endParaRPr lang="ja-JP" altLang="en-US" sz="3200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49926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9926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49926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49926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301208"/>
            <a:ext cx="49926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589240"/>
            <a:ext cx="499260" cy="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2"/>
          <p:cNvSpPr txBox="1">
            <a:spLocks noChangeArrowheads="1"/>
          </p:cNvSpPr>
          <p:nvPr/>
        </p:nvSpPr>
        <p:spPr bwMode="auto">
          <a:xfrm>
            <a:off x="899592" y="332656"/>
            <a:ext cx="244827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3600" dirty="0" smtClean="0"/>
              <a:t>はらい練習</a:t>
            </a:r>
            <a:endParaRPr lang="ja-JP" altLang="en-US" sz="3600" dirty="0"/>
          </a:p>
        </p:txBody>
      </p:sp>
      <p:sp>
        <p:nvSpPr>
          <p:cNvPr id="16" name="二等辺三角形 15"/>
          <p:cNvSpPr/>
          <p:nvPr/>
        </p:nvSpPr>
        <p:spPr>
          <a:xfrm>
            <a:off x="971600" y="1340768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20611668">
            <a:off x="672351" y="1431063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grpSp>
        <p:nvGrpSpPr>
          <p:cNvPr id="2" name="グループ化 20"/>
          <p:cNvGrpSpPr/>
          <p:nvPr/>
        </p:nvGrpSpPr>
        <p:grpSpPr>
          <a:xfrm>
            <a:off x="3563888" y="99769"/>
            <a:ext cx="3168351" cy="1107996"/>
            <a:chOff x="3563888" y="99769"/>
            <a:chExt cx="3168351" cy="1107996"/>
          </a:xfrm>
        </p:grpSpPr>
        <p:sp>
          <p:nvSpPr>
            <p:cNvPr id="6" name="テキスト ボックス 3"/>
            <p:cNvSpPr txBox="1">
              <a:spLocks noChangeArrowheads="1"/>
            </p:cNvSpPr>
            <p:nvPr/>
          </p:nvSpPr>
          <p:spPr bwMode="auto">
            <a:xfrm>
              <a:off x="3563888" y="188640"/>
              <a:ext cx="3168351" cy="89255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ja-JP" altLang="en-US" sz="3200" dirty="0" smtClean="0">
                  <a:solidFill>
                    <a:srgbClr val="C00000"/>
                  </a:solidFill>
                </a:rPr>
                <a:t>■</a:t>
              </a:r>
              <a:r>
                <a:rPr lang="ja-JP" altLang="en-US" sz="4400" b="1" dirty="0" smtClean="0">
                  <a:latin typeface="HG正楷書体-PRO" pitchFamily="66" charset="-128"/>
                  <a:ea typeface="HG正楷書体-PRO" pitchFamily="66" charset="-128"/>
                </a:rPr>
                <a:t>　</a:t>
              </a:r>
              <a:r>
                <a:rPr lang="ja-JP" altLang="en-US" sz="3200" dirty="0" smtClean="0"/>
                <a:t>をつけよう</a:t>
              </a:r>
              <a:endParaRPr lang="en-US" altLang="ja-JP" sz="3200" dirty="0" smtClean="0"/>
            </a:p>
            <a:p>
              <a:pPr eaLnBrk="1" hangingPunct="1"/>
              <a:endParaRPr lang="ja-JP" altLang="en-US" sz="8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0611668">
              <a:off x="3847257" y="99769"/>
              <a:ext cx="864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600" dirty="0" smtClean="0">
                  <a:latin typeface="HG正楷書体-PRO" pitchFamily="66" charset="-128"/>
                  <a:ea typeface="HG正楷書体-PRO" pitchFamily="66" charset="-128"/>
                </a:rPr>
                <a:t>ノ</a:t>
              </a:r>
              <a:endParaRPr kumimoji="1" lang="ja-JP" altLang="en-US" sz="6600" dirty="0"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 rot="20611668">
            <a:off x="5568894" y="2511185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20611668">
            <a:off x="7657126" y="4671423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20611668">
            <a:off x="600343" y="3087247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20611668">
            <a:off x="2688574" y="164708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20611668">
            <a:off x="3827793" y="4817209"/>
            <a:ext cx="99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20611668">
            <a:off x="1248414" y="519804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20611668">
            <a:off x="3408654" y="287122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20611668">
            <a:off x="5784919" y="4599415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20611668">
            <a:off x="6721023" y="114303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HG正楷書体-PRO" pitchFamily="66" charset="-128"/>
                <a:ea typeface="HG正楷書体-PRO" pitchFamily="66" charset="-128"/>
              </a:rPr>
              <a:t>ノ</a:t>
            </a:r>
            <a:endParaRPr kumimoji="1" lang="ja-JP" altLang="en-US" sz="9600" dirty="0">
              <a:solidFill>
                <a:srgbClr val="FF0000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31" name="二等辺三角形 30"/>
          <p:cNvSpPr/>
          <p:nvPr/>
        </p:nvSpPr>
        <p:spPr>
          <a:xfrm>
            <a:off x="6012160" y="4509120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/>
          <p:cNvSpPr/>
          <p:nvPr/>
        </p:nvSpPr>
        <p:spPr>
          <a:xfrm>
            <a:off x="4067944" y="4653136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二等辺三角形 32"/>
          <p:cNvSpPr/>
          <p:nvPr/>
        </p:nvSpPr>
        <p:spPr>
          <a:xfrm>
            <a:off x="1547664" y="5085184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/>
          <p:cNvSpPr/>
          <p:nvPr/>
        </p:nvSpPr>
        <p:spPr>
          <a:xfrm>
            <a:off x="827584" y="3140968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>
            <a:off x="3635896" y="2852936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>
            <a:off x="5796136" y="2348880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二等辺三角形 36"/>
          <p:cNvSpPr/>
          <p:nvPr/>
        </p:nvSpPr>
        <p:spPr>
          <a:xfrm>
            <a:off x="2915816" y="1484784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/>
          <p:cNvSpPr/>
          <p:nvPr/>
        </p:nvSpPr>
        <p:spPr>
          <a:xfrm>
            <a:off x="6948264" y="980728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>
            <a:off x="7884368" y="4509120"/>
            <a:ext cx="1080120" cy="93610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テキスト ボックス 3"/>
          <p:cNvSpPr txBox="1">
            <a:spLocks noChangeArrowheads="1"/>
          </p:cNvSpPr>
          <p:nvPr/>
        </p:nvSpPr>
        <p:spPr bwMode="auto">
          <a:xfrm>
            <a:off x="2411413" y="333375"/>
            <a:ext cx="4824412" cy="8302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ja-JP" altLang="en-US" sz="4800" b="0"/>
              <a:t>　　　聴き書き</a:t>
            </a:r>
          </a:p>
        </p:txBody>
      </p:sp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1403350" y="1484313"/>
            <a:ext cx="6769100" cy="13239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ja-JP" altLang="en-US" sz="4000" b="0" dirty="0">
                <a:latin typeface="Arial" charset="0"/>
              </a:rPr>
              <a:t>手本の文字を見せず、</a:t>
            </a:r>
            <a:endParaRPr lang="en-US" altLang="ja-JP" sz="4000" b="0" dirty="0">
              <a:latin typeface="Arial" charset="0"/>
            </a:endParaRPr>
          </a:p>
          <a:p>
            <a:pPr algn="just">
              <a:defRPr/>
            </a:pPr>
            <a:r>
              <a:rPr lang="ja-JP" altLang="en-US" sz="4000" b="0" dirty="0">
                <a:latin typeface="Arial" charset="0"/>
              </a:rPr>
              <a:t>　　　　音を聞いて、文字を書く</a:t>
            </a:r>
          </a:p>
        </p:txBody>
      </p:sp>
      <p:sp>
        <p:nvSpPr>
          <p:cNvPr id="4" name="角丸四角形吹き出し 3"/>
          <p:cNvSpPr/>
          <p:nvPr/>
        </p:nvSpPr>
        <p:spPr bwMode="auto">
          <a:xfrm>
            <a:off x="2627313" y="3141663"/>
            <a:ext cx="1584647" cy="1008062"/>
          </a:xfrm>
          <a:prstGeom prst="wedgeRoundRectCallout">
            <a:avLst>
              <a:gd name="adj1" fmla="val -71627"/>
              <a:gd name="adj2" fmla="val 3075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r>
              <a:rPr lang="ja-JP" altLang="en-US" sz="5400" dirty="0" smtClean="0"/>
              <a:t> </a:t>
            </a:r>
            <a:r>
              <a:rPr lang="en-US" altLang="ja-JP" sz="5400" b="0" dirty="0" smtClean="0"/>
              <a:t>a</a:t>
            </a:r>
            <a:r>
              <a:rPr lang="ja-JP" altLang="en-US" sz="5400" b="0" dirty="0" err="1" smtClean="0"/>
              <a:t>ｋ</a:t>
            </a:r>
            <a:r>
              <a:rPr lang="en-US" altLang="ja-JP" sz="5400" b="0" dirty="0" smtClean="0"/>
              <a:t>a</a:t>
            </a:r>
            <a:endParaRPr lang="ja-JP" altLang="en-US" sz="5400" b="0" dirty="0"/>
          </a:p>
        </p:txBody>
      </p:sp>
      <p:sp>
        <p:nvSpPr>
          <p:cNvPr id="114693" name="テキスト ボックス 4"/>
          <p:cNvSpPr txBox="1">
            <a:spLocks noChangeArrowheads="1"/>
          </p:cNvSpPr>
          <p:nvPr/>
        </p:nvSpPr>
        <p:spPr bwMode="auto">
          <a:xfrm>
            <a:off x="5003800" y="3141663"/>
            <a:ext cx="122396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7200" b="0" dirty="0" smtClean="0">
                <a:latin typeface="+mn-ea"/>
              </a:rPr>
              <a:t>赤</a:t>
            </a:r>
            <a:endParaRPr lang="ja-JP" altLang="en-US" sz="7200" b="0" dirty="0">
              <a:latin typeface="+mn-ea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940425" y="3141663"/>
            <a:ext cx="1514475" cy="1054100"/>
            <a:chOff x="470" y="1426"/>
            <a:chExt cx="954" cy="664"/>
          </a:xfrm>
        </p:grpSpPr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70" y="1426"/>
              <a:ext cx="954" cy="660"/>
              <a:chOff x="569" y="1621"/>
              <a:chExt cx="954" cy="660"/>
            </a:xfrm>
          </p:grpSpPr>
          <p:sp>
            <p:nvSpPr>
              <p:cNvPr id="114701" name="Freeform 40"/>
              <p:cNvSpPr>
                <a:spLocks/>
              </p:cNvSpPr>
              <p:nvPr/>
            </p:nvSpPr>
            <p:spPr bwMode="auto">
              <a:xfrm>
                <a:off x="794" y="1621"/>
                <a:ext cx="544" cy="552"/>
              </a:xfrm>
              <a:custGeom>
                <a:avLst/>
                <a:gdLst>
                  <a:gd name="T0" fmla="*/ 32 w 567"/>
                  <a:gd name="T1" fmla="*/ 97 h 642"/>
                  <a:gd name="T2" fmla="*/ 0 w 567"/>
                  <a:gd name="T3" fmla="*/ 83 h 642"/>
                  <a:gd name="T4" fmla="*/ 32 w 567"/>
                  <a:gd name="T5" fmla="*/ 57 h 642"/>
                  <a:gd name="T6" fmla="*/ 98 w 567"/>
                  <a:gd name="T7" fmla="*/ 15 h 642"/>
                  <a:gd name="T8" fmla="*/ 195 w 567"/>
                  <a:gd name="T9" fmla="*/ 3 h 642"/>
                  <a:gd name="T10" fmla="*/ 293 w 567"/>
                  <a:gd name="T11" fmla="*/ 29 h 642"/>
                  <a:gd name="T12" fmla="*/ 390 w 567"/>
                  <a:gd name="T13" fmla="*/ 57 h 642"/>
                  <a:gd name="T14" fmla="*/ 390 w 567"/>
                  <a:gd name="T15" fmla="*/ 111 h 642"/>
                  <a:gd name="T16" fmla="*/ 390 w 567"/>
                  <a:gd name="T17" fmla="*/ 166 h 642"/>
                  <a:gd name="T18" fmla="*/ 390 w 567"/>
                  <a:gd name="T19" fmla="*/ 193 h 6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7"/>
                  <a:gd name="T31" fmla="*/ 0 h 642"/>
                  <a:gd name="T32" fmla="*/ 567 w 567"/>
                  <a:gd name="T33" fmla="*/ 642 h 6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7" h="642">
                    <a:moveTo>
                      <a:pt x="45" y="325"/>
                    </a:moveTo>
                    <a:cubicBezTo>
                      <a:pt x="22" y="313"/>
                      <a:pt x="0" y="302"/>
                      <a:pt x="0" y="279"/>
                    </a:cubicBezTo>
                    <a:cubicBezTo>
                      <a:pt x="0" y="256"/>
                      <a:pt x="22" y="226"/>
                      <a:pt x="45" y="189"/>
                    </a:cubicBezTo>
                    <a:cubicBezTo>
                      <a:pt x="68" y="152"/>
                      <a:pt x="98" y="83"/>
                      <a:pt x="136" y="53"/>
                    </a:cubicBezTo>
                    <a:cubicBezTo>
                      <a:pt x="174" y="23"/>
                      <a:pt x="227" y="0"/>
                      <a:pt x="272" y="7"/>
                    </a:cubicBezTo>
                    <a:cubicBezTo>
                      <a:pt x="317" y="14"/>
                      <a:pt x="363" y="68"/>
                      <a:pt x="408" y="98"/>
                    </a:cubicBezTo>
                    <a:cubicBezTo>
                      <a:pt x="453" y="128"/>
                      <a:pt x="521" y="144"/>
                      <a:pt x="544" y="189"/>
                    </a:cubicBezTo>
                    <a:cubicBezTo>
                      <a:pt x="567" y="234"/>
                      <a:pt x="544" y="310"/>
                      <a:pt x="544" y="370"/>
                    </a:cubicBezTo>
                    <a:cubicBezTo>
                      <a:pt x="544" y="430"/>
                      <a:pt x="544" y="507"/>
                      <a:pt x="544" y="552"/>
                    </a:cubicBezTo>
                    <a:cubicBezTo>
                      <a:pt x="544" y="597"/>
                      <a:pt x="544" y="627"/>
                      <a:pt x="544" y="642"/>
                    </a:cubicBezTo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702" name="AutoShape 42"/>
              <p:cNvSpPr>
                <a:spLocks noChangeArrowheads="1"/>
              </p:cNvSpPr>
              <p:nvPr/>
            </p:nvSpPr>
            <p:spPr bwMode="auto">
              <a:xfrm rot="8815097">
                <a:off x="569" y="1763"/>
                <a:ext cx="954" cy="136"/>
              </a:xfrm>
              <a:prstGeom prst="homePlate">
                <a:avLst>
                  <a:gd name="adj" fmla="val 166924"/>
                </a:avLst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703" name="Freeform 44"/>
              <p:cNvSpPr>
                <a:spLocks/>
              </p:cNvSpPr>
              <p:nvPr/>
            </p:nvSpPr>
            <p:spPr bwMode="auto">
              <a:xfrm>
                <a:off x="802" y="1785"/>
                <a:ext cx="350" cy="317"/>
              </a:xfrm>
              <a:custGeom>
                <a:avLst/>
                <a:gdLst>
                  <a:gd name="T0" fmla="*/ 269 w 348"/>
                  <a:gd name="T1" fmla="*/ 123 h 363"/>
                  <a:gd name="T2" fmla="*/ 30 w 348"/>
                  <a:gd name="T3" fmla="*/ 30 h 363"/>
                  <a:gd name="T4" fmla="*/ 76 w 348"/>
                  <a:gd name="T5" fmla="*/ 0 h 363"/>
                  <a:gd name="T6" fmla="*/ 220 w 348"/>
                  <a:gd name="T7" fmla="*/ 30 h 363"/>
                  <a:gd name="T8" fmla="*/ 364 w 348"/>
                  <a:gd name="T9" fmla="*/ 62 h 3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8"/>
                  <a:gd name="T16" fmla="*/ 0 h 363"/>
                  <a:gd name="T17" fmla="*/ 348 w 348"/>
                  <a:gd name="T18" fmla="*/ 363 h 3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8" h="363">
                    <a:moveTo>
                      <a:pt x="257" y="363"/>
                    </a:moveTo>
                    <a:cubicBezTo>
                      <a:pt x="158" y="257"/>
                      <a:pt x="60" y="151"/>
                      <a:pt x="30" y="91"/>
                    </a:cubicBezTo>
                    <a:cubicBezTo>
                      <a:pt x="0" y="31"/>
                      <a:pt x="46" y="0"/>
                      <a:pt x="76" y="0"/>
                    </a:cubicBezTo>
                    <a:cubicBezTo>
                      <a:pt x="106" y="0"/>
                      <a:pt x="167" y="61"/>
                      <a:pt x="212" y="91"/>
                    </a:cubicBezTo>
                    <a:cubicBezTo>
                      <a:pt x="257" y="121"/>
                      <a:pt x="302" y="151"/>
                      <a:pt x="348" y="182"/>
                    </a:cubicBezTo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704" name="Freeform 51"/>
              <p:cNvSpPr>
                <a:spLocks/>
              </p:cNvSpPr>
              <p:nvPr/>
            </p:nvSpPr>
            <p:spPr bwMode="auto">
              <a:xfrm>
                <a:off x="1020" y="1933"/>
                <a:ext cx="409" cy="348"/>
              </a:xfrm>
              <a:custGeom>
                <a:avLst/>
                <a:gdLst>
                  <a:gd name="T0" fmla="*/ 181 w 386"/>
                  <a:gd name="T1" fmla="*/ 348 h 348"/>
                  <a:gd name="T2" fmla="*/ 36 w 386"/>
                  <a:gd name="T3" fmla="*/ 75 h 348"/>
                  <a:gd name="T4" fmla="*/ 397 w 386"/>
                  <a:gd name="T5" fmla="*/ 30 h 348"/>
                  <a:gd name="T6" fmla="*/ 540 w 386"/>
                  <a:gd name="T7" fmla="*/ 257 h 348"/>
                  <a:gd name="T8" fmla="*/ 614 w 386"/>
                  <a:gd name="T9" fmla="*/ 348 h 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"/>
                  <a:gd name="T16" fmla="*/ 0 h 348"/>
                  <a:gd name="T17" fmla="*/ 386 w 386"/>
                  <a:gd name="T18" fmla="*/ 348 h 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" h="348">
                    <a:moveTo>
                      <a:pt x="113" y="348"/>
                    </a:moveTo>
                    <a:cubicBezTo>
                      <a:pt x="56" y="238"/>
                      <a:pt x="0" y="128"/>
                      <a:pt x="23" y="75"/>
                    </a:cubicBezTo>
                    <a:cubicBezTo>
                      <a:pt x="46" y="22"/>
                      <a:pt x="196" y="0"/>
                      <a:pt x="249" y="30"/>
                    </a:cubicBezTo>
                    <a:cubicBezTo>
                      <a:pt x="302" y="60"/>
                      <a:pt x="317" y="204"/>
                      <a:pt x="340" y="257"/>
                    </a:cubicBezTo>
                    <a:cubicBezTo>
                      <a:pt x="363" y="310"/>
                      <a:pt x="378" y="333"/>
                      <a:pt x="386" y="348"/>
                    </a:cubicBezTo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4699" name="Freeform 53"/>
            <p:cNvSpPr>
              <a:spLocks/>
            </p:cNvSpPr>
            <p:nvPr/>
          </p:nvSpPr>
          <p:spPr bwMode="auto">
            <a:xfrm>
              <a:off x="947" y="1891"/>
              <a:ext cx="98" cy="199"/>
            </a:xfrm>
            <a:custGeom>
              <a:avLst/>
              <a:gdLst>
                <a:gd name="T0" fmla="*/ 0 w 82"/>
                <a:gd name="T1" fmla="*/ 0 h 247"/>
                <a:gd name="T2" fmla="*/ 146 w 82"/>
                <a:gd name="T3" fmla="*/ 20 h 247"/>
                <a:gd name="T4" fmla="*/ 342 w 82"/>
                <a:gd name="T5" fmla="*/ 44 h 247"/>
                <a:gd name="T6" fmla="*/ 0 60000 65536"/>
                <a:gd name="T7" fmla="*/ 0 60000 65536"/>
                <a:gd name="T8" fmla="*/ 0 60000 65536"/>
                <a:gd name="T9" fmla="*/ 0 w 82"/>
                <a:gd name="T10" fmla="*/ 0 h 247"/>
                <a:gd name="T11" fmla="*/ 82 w 82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47">
                  <a:moveTo>
                    <a:pt x="0" y="0"/>
                  </a:moveTo>
                  <a:cubicBezTo>
                    <a:pt x="10" y="37"/>
                    <a:pt x="20" y="74"/>
                    <a:pt x="34" y="115"/>
                  </a:cubicBezTo>
                  <a:cubicBezTo>
                    <a:pt x="48" y="156"/>
                    <a:pt x="73" y="228"/>
                    <a:pt x="82" y="247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0" name="Freeform 54"/>
            <p:cNvSpPr>
              <a:spLocks/>
            </p:cNvSpPr>
            <p:nvPr/>
          </p:nvSpPr>
          <p:spPr bwMode="auto">
            <a:xfrm>
              <a:off x="1223" y="1800"/>
              <a:ext cx="110" cy="268"/>
            </a:xfrm>
            <a:custGeom>
              <a:avLst/>
              <a:gdLst>
                <a:gd name="T0" fmla="*/ 0 w 70"/>
                <a:gd name="T1" fmla="*/ 0 h 276"/>
                <a:gd name="T2" fmla="*/ 822 w 70"/>
                <a:gd name="T3" fmla="*/ 105 h 276"/>
                <a:gd name="T4" fmla="*/ 2602 w 70"/>
                <a:gd name="T5" fmla="*/ 218 h 276"/>
                <a:gd name="T6" fmla="*/ 0 60000 65536"/>
                <a:gd name="T7" fmla="*/ 0 60000 65536"/>
                <a:gd name="T8" fmla="*/ 0 60000 65536"/>
                <a:gd name="T9" fmla="*/ 0 w 70"/>
                <a:gd name="T10" fmla="*/ 0 h 276"/>
                <a:gd name="T11" fmla="*/ 70 w 70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276">
                  <a:moveTo>
                    <a:pt x="0" y="0"/>
                  </a:moveTo>
                  <a:cubicBezTo>
                    <a:pt x="5" y="43"/>
                    <a:pt x="10" y="86"/>
                    <a:pt x="22" y="132"/>
                  </a:cubicBezTo>
                  <a:cubicBezTo>
                    <a:pt x="34" y="178"/>
                    <a:pt x="59" y="253"/>
                    <a:pt x="70" y="2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695" name="テキスト ボックス 3"/>
          <p:cNvSpPr txBox="1">
            <a:spLocks noChangeArrowheads="1"/>
          </p:cNvSpPr>
          <p:nvPr/>
        </p:nvSpPr>
        <p:spPr bwMode="auto">
          <a:xfrm>
            <a:off x="1763688" y="4509120"/>
            <a:ext cx="619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ja-JP" altLang="en-US" sz="4000" dirty="0">
                <a:solidFill>
                  <a:srgbClr val="C00000"/>
                </a:solidFill>
              </a:rPr>
              <a:t>＊</a:t>
            </a:r>
            <a:r>
              <a:rPr lang="ja-JP" altLang="en-US" sz="4000" b="0" dirty="0"/>
              <a:t>音と書字運動の結びつけ</a:t>
            </a:r>
          </a:p>
        </p:txBody>
      </p:sp>
      <p:sp>
        <p:nvSpPr>
          <p:cNvPr id="114696" name="テキスト ボックス 3"/>
          <p:cNvSpPr txBox="1">
            <a:spLocks noChangeArrowheads="1"/>
          </p:cNvSpPr>
          <p:nvPr/>
        </p:nvSpPr>
        <p:spPr bwMode="auto">
          <a:xfrm>
            <a:off x="1979712" y="5445224"/>
            <a:ext cx="5904656" cy="646331"/>
          </a:xfrm>
          <a:prstGeom prst="rect">
            <a:avLst/>
          </a:prstGeom>
          <a:solidFill>
            <a:srgbClr val="FFCCFF"/>
          </a:solidFill>
          <a:ln w="762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b="0" dirty="0"/>
              <a:t>視写が進まない</a:t>
            </a:r>
            <a:r>
              <a:rPr lang="ja-JP" altLang="en-US" sz="3600" b="0" dirty="0" smtClean="0"/>
              <a:t>子どもに適用</a:t>
            </a:r>
            <a:endParaRPr lang="ja-JP" altLang="en-US" sz="4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4693" grpId="0" animBg="1"/>
      <p:bldP spid="114695" grpId="0"/>
      <p:bldP spid="11469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テキスト ボックス 3"/>
          <p:cNvSpPr txBox="1">
            <a:spLocks noChangeArrowheads="1"/>
          </p:cNvSpPr>
          <p:nvPr/>
        </p:nvSpPr>
        <p:spPr bwMode="auto">
          <a:xfrm>
            <a:off x="1908175" y="260350"/>
            <a:ext cx="5472113" cy="8318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ja-JP" altLang="en-US" sz="4800" b="0"/>
              <a:t>　　フレーズ練習</a:t>
            </a:r>
          </a:p>
        </p:txBody>
      </p:sp>
      <p:sp>
        <p:nvSpPr>
          <p:cNvPr id="115715" name="テキスト ボックス 2"/>
          <p:cNvSpPr txBox="1">
            <a:spLocks noChangeArrowheads="1"/>
          </p:cNvSpPr>
          <p:nvPr/>
        </p:nvSpPr>
        <p:spPr bwMode="auto">
          <a:xfrm>
            <a:off x="1691679" y="2276525"/>
            <a:ext cx="3960564" cy="769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en-US" sz="4400" b="0" dirty="0"/>
              <a:t>たて</a:t>
            </a:r>
            <a:r>
              <a:rPr lang="ja-JP" altLang="en-US" sz="3600" b="0" dirty="0"/>
              <a:t>　</a:t>
            </a:r>
            <a:r>
              <a:rPr lang="ja-JP" altLang="en-US" sz="4400" b="0" dirty="0" smtClean="0"/>
              <a:t>たて　たて</a:t>
            </a:r>
            <a:endParaRPr lang="ja-JP" altLang="en-US" sz="4400" b="0" dirty="0"/>
          </a:p>
        </p:txBody>
      </p:sp>
      <p:sp>
        <p:nvSpPr>
          <p:cNvPr id="115717" name="テキスト ボックス 5"/>
          <p:cNvSpPr txBox="1">
            <a:spLocks noChangeArrowheads="1"/>
          </p:cNvSpPr>
          <p:nvPr/>
        </p:nvSpPr>
        <p:spPr bwMode="auto">
          <a:xfrm>
            <a:off x="1691680" y="3356025"/>
            <a:ext cx="3096467" cy="7694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en-US" sz="4400" dirty="0" smtClean="0"/>
              <a:t>よこ　ノ　</a:t>
            </a:r>
            <a:r>
              <a:rPr lang="ja-JP" altLang="en-US" sz="4400" b="0" dirty="0" smtClean="0"/>
              <a:t>口　</a:t>
            </a:r>
            <a:endParaRPr lang="ja-JP" altLang="en-US" sz="4400" b="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291" y="2276351"/>
            <a:ext cx="791914" cy="830997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ja-JP" altLang="en-US" sz="4800" dirty="0">
                <a:latin typeface="Arial" charset="0"/>
              </a:rPr>
              <a:t>川</a:t>
            </a:r>
            <a:endParaRPr lang="ja-JP" altLang="en-US" sz="4800" b="0" dirty="0">
              <a:latin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195" y="3356471"/>
            <a:ext cx="792088" cy="830997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ja-JP" altLang="en-US" sz="4800" dirty="0" smtClean="0">
                <a:latin typeface="Arial" charset="0"/>
              </a:rPr>
              <a:t>右</a:t>
            </a:r>
            <a:endParaRPr lang="ja-JP" altLang="en-US" sz="4800" b="0" dirty="0">
              <a:latin typeface="Arial" charset="0"/>
            </a:endParaRPr>
          </a:p>
        </p:txBody>
      </p:sp>
      <p:sp>
        <p:nvSpPr>
          <p:cNvPr id="115727" name="テキスト ボックス 9"/>
          <p:cNvSpPr txBox="1">
            <a:spLocks noChangeArrowheads="1"/>
          </p:cNvSpPr>
          <p:nvPr/>
        </p:nvSpPr>
        <p:spPr bwMode="auto">
          <a:xfrm>
            <a:off x="1691680" y="4437112"/>
            <a:ext cx="4968676" cy="768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ja-JP" altLang="en-US" sz="4400" dirty="0" smtClean="0"/>
              <a:t>たす（＋）かいて　口</a:t>
            </a:r>
            <a:endParaRPr lang="ja-JP" altLang="en-US" sz="4400" b="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4411" y="4436591"/>
            <a:ext cx="792088" cy="830997"/>
          </a:xfrm>
          <a:prstGeom prst="rec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ja-JP" altLang="en-US" sz="4800" b="0" dirty="0" smtClean="0">
                <a:latin typeface="Arial" charset="0"/>
              </a:rPr>
              <a:t>古</a:t>
            </a:r>
            <a:endParaRPr lang="ja-JP" altLang="en-US" sz="4800" b="0" dirty="0">
              <a:latin typeface="Arial" charset="0"/>
            </a:endParaRPr>
          </a:p>
        </p:txBody>
      </p:sp>
      <p:sp>
        <p:nvSpPr>
          <p:cNvPr id="115731" name="下矢印 11"/>
          <p:cNvSpPr>
            <a:spLocks noChangeArrowheads="1"/>
          </p:cNvSpPr>
          <p:nvPr/>
        </p:nvSpPr>
        <p:spPr bwMode="auto">
          <a:xfrm rot="-5400000">
            <a:off x="5724474" y="2492152"/>
            <a:ext cx="252413" cy="396875"/>
          </a:xfrm>
          <a:prstGeom prst="downArrow">
            <a:avLst>
              <a:gd name="adj1" fmla="val 50000"/>
              <a:gd name="adj2" fmla="val 5003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115733" name="下矢印 13"/>
          <p:cNvSpPr>
            <a:spLocks noChangeArrowheads="1"/>
          </p:cNvSpPr>
          <p:nvPr/>
        </p:nvSpPr>
        <p:spPr bwMode="auto">
          <a:xfrm rot="-5400000">
            <a:off x="4860379" y="3572271"/>
            <a:ext cx="250825" cy="395288"/>
          </a:xfrm>
          <a:prstGeom prst="downArrow">
            <a:avLst>
              <a:gd name="adj1" fmla="val 50000"/>
              <a:gd name="adj2" fmla="val 5014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115734" name="下矢印 14"/>
          <p:cNvSpPr>
            <a:spLocks noChangeArrowheads="1"/>
          </p:cNvSpPr>
          <p:nvPr/>
        </p:nvSpPr>
        <p:spPr bwMode="auto">
          <a:xfrm rot="-5400000">
            <a:off x="6732464" y="4652912"/>
            <a:ext cx="252412" cy="396875"/>
          </a:xfrm>
          <a:prstGeom prst="downArrow">
            <a:avLst>
              <a:gd name="adj1" fmla="val 50000"/>
              <a:gd name="adj2" fmla="val 50031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ja-JP" altLang="en-US"/>
          </a:p>
        </p:txBody>
      </p:sp>
      <p:sp>
        <p:nvSpPr>
          <p:cNvPr id="115735" name="テキスト ボックス 4"/>
          <p:cNvSpPr txBox="1">
            <a:spLocks noChangeArrowheads="1"/>
          </p:cNvSpPr>
          <p:nvPr/>
        </p:nvSpPr>
        <p:spPr bwMode="auto">
          <a:xfrm>
            <a:off x="899592" y="1268760"/>
            <a:ext cx="7632650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0"/>
              <a:t>形態や運筆を、ことばに置き換える</a:t>
            </a:r>
          </a:p>
        </p:txBody>
      </p:sp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1547664" y="5517232"/>
            <a:ext cx="6552728" cy="646331"/>
          </a:xfrm>
          <a:prstGeom prst="rect">
            <a:avLst/>
          </a:prstGeom>
          <a:solidFill>
            <a:srgbClr val="FFCCFF"/>
          </a:solidFill>
          <a:ln w="762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 smtClean="0"/>
              <a:t>形態実現が困難な子どもに適用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7" grpId="0" animBg="1"/>
      <p:bldP spid="7" grpId="0" animBg="1"/>
      <p:bldP spid="9" grpId="0" animBg="1"/>
      <p:bldP spid="115727" grpId="0" animBg="1"/>
      <p:bldP spid="11" grpId="0" animBg="1"/>
      <p:bldP spid="115731" grpId="0" animBg="1"/>
      <p:bldP spid="115733" grpId="0" animBg="1"/>
      <p:bldP spid="115734" grpId="0" animBg="1"/>
      <p:bldP spid="115735" grpId="0" animBg="1"/>
      <p:bldP spid="1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テキスト ボックス 3"/>
          <p:cNvSpPr txBox="1">
            <a:spLocks noChangeArrowheads="1"/>
          </p:cNvSpPr>
          <p:nvPr/>
        </p:nvSpPr>
        <p:spPr bwMode="auto">
          <a:xfrm>
            <a:off x="1979613" y="260350"/>
            <a:ext cx="5327650" cy="8302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ja-JP" altLang="en-US" sz="4800" b="0"/>
              <a:t>　　　　連想法</a:t>
            </a:r>
          </a:p>
        </p:txBody>
      </p:sp>
      <p:sp>
        <p:nvSpPr>
          <p:cNvPr id="116755" name="テキスト ボックス 4"/>
          <p:cNvSpPr txBox="1">
            <a:spLocks noChangeArrowheads="1"/>
          </p:cNvSpPr>
          <p:nvPr/>
        </p:nvSpPr>
        <p:spPr bwMode="auto">
          <a:xfrm>
            <a:off x="1692275" y="1341438"/>
            <a:ext cx="6192838" cy="7694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4400" dirty="0" smtClean="0"/>
              <a:t>漢字</a:t>
            </a:r>
            <a:r>
              <a:rPr lang="ja-JP" altLang="en-US" sz="4400" b="0" dirty="0" smtClean="0"/>
              <a:t>を</a:t>
            </a:r>
            <a:r>
              <a:rPr lang="ja-JP" altLang="en-US" sz="4400" b="0" dirty="0"/>
              <a:t>絵から想起させる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33123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288032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1475656" y="5517232"/>
            <a:ext cx="6912768" cy="646331"/>
          </a:xfrm>
          <a:prstGeom prst="rect">
            <a:avLst/>
          </a:prstGeom>
          <a:solidFill>
            <a:srgbClr val="FFCCFF"/>
          </a:solidFill>
          <a:ln w="76200" cmpd="dbl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 smtClean="0"/>
              <a:t>漢字の想起が困難な子どもに適用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5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467544" y="692696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そして、どんな方法でも使って</a:t>
            </a:r>
            <a:endParaRPr lang="ja-JP" altLang="en-US" sz="4000" b="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27584" y="1700808"/>
            <a:ext cx="7848872" cy="7694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基本漢字を覚えることができたら</a:t>
            </a:r>
            <a:endParaRPr lang="ja-JP" altLang="en-US" sz="4400" b="0" dirty="0"/>
          </a:p>
        </p:txBody>
      </p:sp>
      <p:sp>
        <p:nvSpPr>
          <p:cNvPr id="6" name="下矢印 5"/>
          <p:cNvSpPr/>
          <p:nvPr/>
        </p:nvSpPr>
        <p:spPr>
          <a:xfrm>
            <a:off x="4355976" y="2636912"/>
            <a:ext cx="576064" cy="50405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83568" y="3356992"/>
            <a:ext cx="7992888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　漢字ネットワーク作りに</a:t>
            </a:r>
            <a:endParaRPr lang="en-US" altLang="ja-JP" sz="4400" dirty="0" smtClean="0"/>
          </a:p>
          <a:p>
            <a:r>
              <a:rPr lang="ja-JP" altLang="en-US" sz="4400" b="0" dirty="0" smtClean="0"/>
              <a:t>　　　　　　　　進むことができる</a:t>
            </a:r>
            <a:endParaRPr lang="ja-JP" altLang="en-US" sz="4400" b="0" dirty="0"/>
          </a:p>
        </p:txBody>
      </p:sp>
      <p:grpSp>
        <p:nvGrpSpPr>
          <p:cNvPr id="8" name="グループ化 61"/>
          <p:cNvGrpSpPr>
            <a:grpSpLocks/>
          </p:cNvGrpSpPr>
          <p:nvPr/>
        </p:nvGrpSpPr>
        <p:grpSpPr bwMode="auto">
          <a:xfrm>
            <a:off x="3851920" y="5013176"/>
            <a:ext cx="1656184" cy="1412776"/>
            <a:chOff x="5508104" y="987936"/>
            <a:chExt cx="2592288" cy="2585080"/>
          </a:xfrm>
        </p:grpSpPr>
        <p:grpSp>
          <p:nvGrpSpPr>
            <p:cNvPr id="9" name="グループ化 24"/>
            <p:cNvGrpSpPr>
              <a:grpSpLocks/>
            </p:cNvGrpSpPr>
            <p:nvPr/>
          </p:nvGrpSpPr>
          <p:grpSpPr bwMode="auto">
            <a:xfrm>
              <a:off x="5652120" y="1124744"/>
              <a:ext cx="2304256" cy="2304256"/>
              <a:chOff x="1115616" y="1268760"/>
              <a:chExt cx="2304256" cy="2304256"/>
            </a:xfrm>
          </p:grpSpPr>
          <p:sp>
            <p:nvSpPr>
              <p:cNvPr id="35" name="正方形/長方形 3"/>
              <p:cNvSpPr/>
              <p:nvPr/>
            </p:nvSpPr>
            <p:spPr>
              <a:xfrm>
                <a:off x="1115328" y="1269421"/>
                <a:ext cx="576640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1115328" y="2421139"/>
                <a:ext cx="576640" cy="5750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1115328" y="1846118"/>
                <a:ext cx="576640" cy="5750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2268610" y="1846118"/>
                <a:ext cx="574909" cy="5750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2268610" y="1269421"/>
                <a:ext cx="574909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1691969" y="1269421"/>
                <a:ext cx="576642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1691969" y="2421139"/>
                <a:ext cx="576642" cy="5750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2843519" y="1846118"/>
                <a:ext cx="576640" cy="5750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2843519" y="1269421"/>
                <a:ext cx="576640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2268610" y="2996160"/>
                <a:ext cx="574909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1691969" y="2996160"/>
                <a:ext cx="576642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1115328" y="2996160"/>
                <a:ext cx="576640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2843519" y="2996160"/>
                <a:ext cx="576640" cy="5766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2843519" y="2421139"/>
                <a:ext cx="576640" cy="5750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sp>
          <p:nvSpPr>
            <p:cNvPr id="10" name="円/楕円 9"/>
            <p:cNvSpPr/>
            <p:nvPr/>
          </p:nvSpPr>
          <p:spPr>
            <a:xfrm>
              <a:off x="5508104" y="1006376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661386" y="3286343"/>
              <a:ext cx="285724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236296" y="3286343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812937" y="3286343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7236296" y="2709646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661386" y="2132948"/>
              <a:ext cx="285724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084746" y="1556251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508104" y="2709646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508104" y="2132948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508104" y="1556251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084746" y="2132948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084746" y="2709646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084746" y="3286343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661386" y="2709646"/>
              <a:ext cx="285724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236296" y="2132948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7812937" y="2709646"/>
              <a:ext cx="287455" cy="286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084746" y="991289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508104" y="3286343"/>
              <a:ext cx="287455" cy="28667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6661386" y="1556251"/>
              <a:ext cx="285724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661386" y="1006376"/>
              <a:ext cx="285724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812937" y="1556251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7812937" y="2132948"/>
              <a:ext cx="287455" cy="28667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251881" y="991289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7236296" y="1556251"/>
              <a:ext cx="287455" cy="28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7769645" y="987936"/>
              <a:ext cx="287455" cy="2866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79512" y="1052736"/>
            <a:ext cx="8712968" cy="223224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395536" y="260648"/>
            <a:ext cx="482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漢字ネットワークとは</a:t>
            </a:r>
            <a:endParaRPr lang="ja-JP" altLang="en-US" sz="4000" b="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7544" y="1268760"/>
            <a:ext cx="2880320" cy="76944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漢字と漢字</a:t>
            </a:r>
            <a:endParaRPr lang="ja-JP" altLang="en-US" sz="4400" b="0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3419872" y="1268760"/>
            <a:ext cx="216024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それから</a:t>
            </a:r>
            <a:endParaRPr lang="ja-JP" altLang="en-US" sz="4000" b="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771800" y="2276872"/>
            <a:ext cx="2880320" cy="769441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漢語と漢語</a:t>
            </a:r>
            <a:endParaRPr lang="ja-JP" altLang="en-US" sz="4400" b="0" dirty="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5652120" y="2276872"/>
            <a:ext cx="252028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4400" dirty="0" smtClean="0"/>
              <a:t>の</a:t>
            </a:r>
            <a:r>
              <a:rPr lang="ja-JP" altLang="en-US" sz="4400" dirty="0" smtClean="0">
                <a:solidFill>
                  <a:srgbClr val="C00000"/>
                </a:solidFill>
              </a:rPr>
              <a:t>関係性</a:t>
            </a:r>
            <a:endParaRPr lang="ja-JP" altLang="en-US" sz="4400" b="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755576" y="3429000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そして関係性のひとつが</a:t>
            </a:r>
            <a:endParaRPr lang="ja-JP" altLang="en-US" sz="3600" b="0" dirty="0"/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1835696" y="4221088"/>
            <a:ext cx="568863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漢字と漢語の音訓の骨格</a:t>
            </a:r>
            <a:endParaRPr lang="ja-JP" altLang="en-US" sz="4000" b="0" dirty="0"/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539552" y="5157192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でもネットワークを築くためには</a:t>
            </a:r>
            <a:endParaRPr lang="ja-JP" altLang="en-US" sz="3600" b="0" dirty="0"/>
          </a:p>
        </p:txBody>
      </p:sp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2699792" y="5805264"/>
            <a:ext cx="5832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他にもさまざまなものが必要</a:t>
            </a:r>
            <a:endParaRPr lang="ja-JP" alt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9" grpId="0" animBg="1"/>
      <p:bldP spid="11" grpId="0"/>
      <p:bldP spid="12" grpId="0" animBg="1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683568" y="1916832"/>
            <a:ext cx="8064896" cy="46805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404664"/>
            <a:ext cx="792088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漢字ネットワーク形成のために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　　　　　　　必要とされること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9408" y="4309425"/>
            <a:ext cx="6566014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kumimoji="1" lang="ja-JP" altLang="en-US" sz="4000" dirty="0" smtClean="0"/>
              <a:t>漢字の音（おん）</a:t>
            </a:r>
            <a:r>
              <a:rPr lang="ja-JP" altLang="en-US" sz="4000" dirty="0" smtClean="0"/>
              <a:t>がわかる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9408" y="3373321"/>
            <a:ext cx="6566014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kumimoji="1" lang="ja-JP" altLang="en-US" sz="4000" dirty="0" smtClean="0"/>
              <a:t>漢字１文字の意味</a:t>
            </a:r>
            <a:r>
              <a:rPr lang="ja-JP" altLang="en-US" sz="4000" dirty="0" smtClean="0"/>
              <a:t>がわかる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5229200"/>
            <a:ext cx="6569766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kumimoji="1" lang="ja-JP" altLang="en-US" sz="4000" dirty="0" smtClean="0"/>
              <a:t>漢字単語の語彙がある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9408" y="2437217"/>
            <a:ext cx="6566014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漢字の構成がわかる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台形 11"/>
          <p:cNvSpPr/>
          <p:nvPr/>
        </p:nvSpPr>
        <p:spPr>
          <a:xfrm>
            <a:off x="467544" y="2924944"/>
            <a:ext cx="8352928" cy="1224136"/>
          </a:xfrm>
          <a:prstGeom prst="trapezoid">
            <a:avLst/>
          </a:prstGeom>
          <a:solidFill>
            <a:srgbClr val="FFCC66">
              <a:alpha val="52157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052736"/>
            <a:ext cx="82809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漢字</a:t>
            </a:r>
            <a:r>
              <a:rPr lang="ja-JP" altLang="en-US" sz="4000" dirty="0" smtClean="0"/>
              <a:t>を、</a:t>
            </a:r>
            <a:endParaRPr lang="en-US" altLang="ja-JP" sz="4000" dirty="0" smtClean="0"/>
          </a:p>
          <a:p>
            <a:r>
              <a:rPr lang="ja-JP" altLang="en-US" sz="4000" dirty="0" smtClean="0"/>
              <a:t>　１つ１つ独立した図形として捉えると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2564904"/>
            <a:ext cx="6624736" cy="707886"/>
          </a:xfrm>
          <a:prstGeom prst="rect">
            <a:avLst/>
          </a:prstGeom>
          <a:solidFill>
            <a:srgbClr val="CCFF66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膨大な記憶容量が必要になる</a:t>
            </a:r>
            <a:endParaRPr kumimoji="1" lang="ja-JP" altLang="en-US" sz="4000" dirty="0"/>
          </a:p>
        </p:txBody>
      </p:sp>
      <p:sp>
        <p:nvSpPr>
          <p:cNvPr id="6" name="下矢印 5"/>
          <p:cNvSpPr/>
          <p:nvPr/>
        </p:nvSpPr>
        <p:spPr>
          <a:xfrm>
            <a:off x="4283968" y="2348880"/>
            <a:ext cx="648072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293096"/>
            <a:ext cx="799288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　多くの漢字を習得するには</a:t>
            </a:r>
            <a:endParaRPr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　　漢字を集合規則として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　　　　　　　　</a:t>
            </a:r>
            <a:r>
              <a:rPr kumimoji="1" lang="ja-JP" altLang="en-US" sz="4000" dirty="0" smtClean="0"/>
              <a:t>認識</a:t>
            </a:r>
            <a:r>
              <a:rPr lang="ja-JP" altLang="en-US" sz="4000" dirty="0" smtClean="0"/>
              <a:t>する必要がある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335699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＊</a:t>
            </a:r>
            <a:r>
              <a:rPr lang="ja-JP" altLang="en-US" sz="3600" dirty="0" smtClean="0"/>
              <a:t>日常的に使用する漢字は約３０００語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1720" y="260648"/>
            <a:ext cx="5328592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C00000"/>
                </a:solidFill>
              </a:rPr>
              <a:t>●</a:t>
            </a:r>
            <a:r>
              <a:rPr lang="ja-JP" altLang="en-US" sz="4000" dirty="0" smtClean="0"/>
              <a:t>漢字の構成がわかる</a:t>
            </a:r>
            <a:endParaRPr kumimoji="1" lang="ja-JP" altLang="en-US" sz="40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627784" y="2276872"/>
            <a:ext cx="28083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4997</Words>
  <Application>Microsoft Office PowerPoint</Application>
  <PresentationFormat>画面に合わせる (4:3)</PresentationFormat>
  <Paragraphs>1401</Paragraphs>
  <Slides>145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145</vt:i4>
      </vt:variant>
    </vt:vector>
  </HeadingPairs>
  <TitlesOfParts>
    <vt:vector size="146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  <vt:lpstr>スライド 74</vt:lpstr>
      <vt:lpstr>スライド 75</vt:lpstr>
      <vt:lpstr>スライド 76</vt:lpstr>
      <vt:lpstr>スライド 77</vt:lpstr>
      <vt:lpstr>スライド 78</vt:lpstr>
      <vt:lpstr>スライド 79</vt:lpstr>
      <vt:lpstr>スライド 80</vt:lpstr>
      <vt:lpstr>スライド 81</vt:lpstr>
      <vt:lpstr>スライド 82</vt:lpstr>
      <vt:lpstr>スライド 83</vt:lpstr>
      <vt:lpstr>スライド 84</vt:lpstr>
      <vt:lpstr>スライド 85</vt:lpstr>
      <vt:lpstr>スライド 86</vt:lpstr>
      <vt:lpstr>スライド 87</vt:lpstr>
      <vt:lpstr>スライド 88</vt:lpstr>
      <vt:lpstr>スライド 89</vt:lpstr>
      <vt:lpstr>まず、１本の滑らかな線が書けるように</vt:lpstr>
      <vt:lpstr>スライド 91</vt:lpstr>
      <vt:lpstr>スライド 92</vt:lpstr>
      <vt:lpstr>スライド 93</vt:lpstr>
      <vt:lpstr>スライド 94</vt:lpstr>
      <vt:lpstr>スライド 95</vt:lpstr>
      <vt:lpstr>スライド 96</vt:lpstr>
      <vt:lpstr>スライド 97</vt:lpstr>
      <vt:lpstr>スライド 98</vt:lpstr>
      <vt:lpstr>スライド 99</vt:lpstr>
      <vt:lpstr>スライド 100</vt:lpstr>
      <vt:lpstr>スライド 101</vt:lpstr>
      <vt:lpstr>スライド 102</vt:lpstr>
      <vt:lpstr>スライド 103</vt:lpstr>
      <vt:lpstr>スライド 104</vt:lpstr>
      <vt:lpstr>スライド 105</vt:lpstr>
      <vt:lpstr>スライド 106</vt:lpstr>
      <vt:lpstr>スライド 107</vt:lpstr>
      <vt:lpstr>スライド 108</vt:lpstr>
      <vt:lpstr>スライド 109</vt:lpstr>
      <vt:lpstr>スライド 110</vt:lpstr>
      <vt:lpstr>スライド 111</vt:lpstr>
      <vt:lpstr>スライド 112</vt:lpstr>
      <vt:lpstr>スライド 113</vt:lpstr>
      <vt:lpstr>スライド 114</vt:lpstr>
      <vt:lpstr>スライド 115</vt:lpstr>
      <vt:lpstr>スライド 116</vt:lpstr>
      <vt:lpstr>スライド 117</vt:lpstr>
      <vt:lpstr>スライド 118</vt:lpstr>
      <vt:lpstr>スライド 119</vt:lpstr>
      <vt:lpstr>スライド 120</vt:lpstr>
      <vt:lpstr>スライド 121</vt:lpstr>
      <vt:lpstr>スライド 122</vt:lpstr>
      <vt:lpstr>スライド 123</vt:lpstr>
      <vt:lpstr>スライド 124</vt:lpstr>
      <vt:lpstr>スライド 125</vt:lpstr>
      <vt:lpstr>スライド 126</vt:lpstr>
      <vt:lpstr>スライド 127</vt:lpstr>
      <vt:lpstr>スライド 128</vt:lpstr>
      <vt:lpstr>スライド 129</vt:lpstr>
      <vt:lpstr>スライド 130</vt:lpstr>
      <vt:lpstr>スライド 131</vt:lpstr>
      <vt:lpstr>スライド 132</vt:lpstr>
      <vt:lpstr>スライド 133</vt:lpstr>
      <vt:lpstr>スライド 134</vt:lpstr>
      <vt:lpstr>スライド 135</vt:lpstr>
      <vt:lpstr>スライド 136</vt:lpstr>
      <vt:lpstr>スライド 137</vt:lpstr>
      <vt:lpstr>スライド 138</vt:lpstr>
      <vt:lpstr>スライド 139</vt:lpstr>
      <vt:lpstr>スライド 140</vt:lpstr>
      <vt:lpstr>スライド 141</vt:lpstr>
      <vt:lpstr>スライド 142</vt:lpstr>
      <vt:lpstr>スライド 143</vt:lpstr>
      <vt:lpstr>スライド 144</vt:lpstr>
      <vt:lpstr>スライド 145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JM</dc:creator>
  <cp:lastModifiedBy>JM</cp:lastModifiedBy>
  <cp:revision>154</cp:revision>
  <cp:lastPrinted>2019-09-13T04:43:48Z</cp:lastPrinted>
  <dcterms:created xsi:type="dcterms:W3CDTF">2018-02-20T01:56:19Z</dcterms:created>
  <dcterms:modified xsi:type="dcterms:W3CDTF">2019-11-19T10:26:38Z</dcterms:modified>
</cp:coreProperties>
</file>