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x-wav"/>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handoutMasterIdLst>
    <p:handoutMasterId r:id="rId140"/>
  </p:handoutMasterIdLst>
  <p:sldIdLst>
    <p:sldId id="314" r:id="rId2"/>
    <p:sldId id="2349" r:id="rId3"/>
    <p:sldId id="2459" r:id="rId4"/>
    <p:sldId id="2351" r:id="rId5"/>
    <p:sldId id="2460" r:id="rId6"/>
    <p:sldId id="2461" r:id="rId7"/>
    <p:sldId id="2462" r:id="rId8"/>
    <p:sldId id="2463" r:id="rId9"/>
    <p:sldId id="2464" r:id="rId10"/>
    <p:sldId id="2465" r:id="rId11"/>
    <p:sldId id="2362" r:id="rId12"/>
    <p:sldId id="2458" r:id="rId13"/>
    <p:sldId id="2466" r:id="rId14"/>
    <p:sldId id="2467" r:id="rId15"/>
    <p:sldId id="2178" r:id="rId16"/>
    <p:sldId id="2179" r:id="rId17"/>
    <p:sldId id="2180" r:id="rId18"/>
    <p:sldId id="2182" r:id="rId19"/>
    <p:sldId id="2183" r:id="rId20"/>
    <p:sldId id="2196" r:id="rId21"/>
    <p:sldId id="2188" r:id="rId22"/>
    <p:sldId id="2189" r:id="rId23"/>
    <p:sldId id="2158" r:id="rId24"/>
    <p:sldId id="2375" r:id="rId25"/>
    <p:sldId id="2163" r:id="rId26"/>
    <p:sldId id="2377" r:id="rId27"/>
    <p:sldId id="2376" r:id="rId28"/>
    <p:sldId id="2378" r:id="rId29"/>
    <p:sldId id="2371" r:id="rId30"/>
    <p:sldId id="2477" r:id="rId31"/>
    <p:sldId id="2379" r:id="rId32"/>
    <p:sldId id="2363" r:id="rId33"/>
    <p:sldId id="2364" r:id="rId34"/>
    <p:sldId id="2365" r:id="rId35"/>
    <p:sldId id="2366" r:id="rId36"/>
    <p:sldId id="2367" r:id="rId37"/>
    <p:sldId id="2368" r:id="rId38"/>
    <p:sldId id="2370" r:id="rId39"/>
    <p:sldId id="2369" r:id="rId40"/>
    <p:sldId id="2373" r:id="rId41"/>
    <p:sldId id="2372" r:id="rId42"/>
    <p:sldId id="2313" r:id="rId43"/>
    <p:sldId id="2314" r:id="rId44"/>
    <p:sldId id="2315" r:id="rId45"/>
    <p:sldId id="2316" r:id="rId46"/>
    <p:sldId id="2317" r:id="rId47"/>
    <p:sldId id="2318" r:id="rId48"/>
    <p:sldId id="2319" r:id="rId49"/>
    <p:sldId id="2320" r:id="rId50"/>
    <p:sldId id="2321" r:id="rId51"/>
    <p:sldId id="2322" r:id="rId52"/>
    <p:sldId id="2323" r:id="rId53"/>
    <p:sldId id="2324" r:id="rId54"/>
    <p:sldId id="2325" r:id="rId55"/>
    <p:sldId id="2326" r:id="rId56"/>
    <p:sldId id="2327" r:id="rId57"/>
    <p:sldId id="2328" r:id="rId58"/>
    <p:sldId id="2329" r:id="rId59"/>
    <p:sldId id="2330" r:id="rId60"/>
    <p:sldId id="2331" r:id="rId61"/>
    <p:sldId id="2332" r:id="rId62"/>
    <p:sldId id="2333" r:id="rId63"/>
    <p:sldId id="2381" r:id="rId64"/>
    <p:sldId id="2382" r:id="rId65"/>
    <p:sldId id="2383" r:id="rId66"/>
    <p:sldId id="2384" r:id="rId67"/>
    <p:sldId id="2385" r:id="rId68"/>
    <p:sldId id="2386" r:id="rId69"/>
    <p:sldId id="2387" r:id="rId70"/>
    <p:sldId id="2388" r:id="rId71"/>
    <p:sldId id="2389" r:id="rId72"/>
    <p:sldId id="2390" r:id="rId73"/>
    <p:sldId id="2391" r:id="rId74"/>
    <p:sldId id="2510" r:id="rId75"/>
    <p:sldId id="2392" r:id="rId76"/>
    <p:sldId id="2393" r:id="rId77"/>
    <p:sldId id="2395" r:id="rId78"/>
    <p:sldId id="2396" r:id="rId79"/>
    <p:sldId id="2397" r:id="rId80"/>
    <p:sldId id="2398" r:id="rId81"/>
    <p:sldId id="2399" r:id="rId82"/>
    <p:sldId id="2468" r:id="rId83"/>
    <p:sldId id="2401" r:id="rId84"/>
    <p:sldId id="2402" r:id="rId85"/>
    <p:sldId id="2403" r:id="rId86"/>
    <p:sldId id="2404" r:id="rId87"/>
    <p:sldId id="2474" r:id="rId88"/>
    <p:sldId id="2475" r:id="rId89"/>
    <p:sldId id="2405" r:id="rId90"/>
    <p:sldId id="2508" r:id="rId91"/>
    <p:sldId id="2406" r:id="rId92"/>
    <p:sldId id="2407" r:id="rId93"/>
    <p:sldId id="2409" r:id="rId94"/>
    <p:sldId id="2410" r:id="rId95"/>
    <p:sldId id="2412" r:id="rId96"/>
    <p:sldId id="2471" r:id="rId97"/>
    <p:sldId id="2472" r:id="rId98"/>
    <p:sldId id="2473" r:id="rId99"/>
    <p:sldId id="2470" r:id="rId100"/>
    <p:sldId id="2413" r:id="rId101"/>
    <p:sldId id="2414" r:id="rId102"/>
    <p:sldId id="2411" r:id="rId103"/>
    <p:sldId id="2469" r:id="rId104"/>
    <p:sldId id="2415" r:id="rId105"/>
    <p:sldId id="2416" r:id="rId106"/>
    <p:sldId id="2417" r:id="rId107"/>
    <p:sldId id="2418" r:id="rId108"/>
    <p:sldId id="2514" r:id="rId109"/>
    <p:sldId id="2523" r:id="rId110"/>
    <p:sldId id="2420" r:id="rId111"/>
    <p:sldId id="2421" r:id="rId112"/>
    <p:sldId id="2422" r:id="rId113"/>
    <p:sldId id="2423" r:id="rId114"/>
    <p:sldId id="2424" r:id="rId115"/>
    <p:sldId id="2307" r:id="rId116"/>
    <p:sldId id="2495" r:id="rId117"/>
    <p:sldId id="2490" r:id="rId118"/>
    <p:sldId id="2478" r:id="rId119"/>
    <p:sldId id="2482" r:id="rId120"/>
    <p:sldId id="2483" r:id="rId121"/>
    <p:sldId id="2494" r:id="rId122"/>
    <p:sldId id="1589" r:id="rId123"/>
    <p:sldId id="1590" r:id="rId124"/>
    <p:sldId id="2491" r:id="rId125"/>
    <p:sldId id="2484" r:id="rId126"/>
    <p:sldId id="2485" r:id="rId127"/>
    <p:sldId id="2486" r:id="rId128"/>
    <p:sldId id="2492" r:id="rId129"/>
    <p:sldId id="2487" r:id="rId130"/>
    <p:sldId id="2488" r:id="rId131"/>
    <p:sldId id="2511" r:id="rId132"/>
    <p:sldId id="2522" r:id="rId133"/>
    <p:sldId id="2493" r:id="rId134"/>
    <p:sldId id="2497" r:id="rId135"/>
    <p:sldId id="2512" r:id="rId136"/>
    <p:sldId id="2503" r:id="rId137"/>
    <p:sldId id="2513" r:id="rId13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99"/>
    <a:srgbClr val="99FFCC"/>
    <a:srgbClr val="F4EF2D"/>
    <a:srgbClr val="FFCCFF"/>
    <a:srgbClr val="FFFF99"/>
    <a:srgbClr val="FFFFCC"/>
    <a:srgbClr val="FFFFFF"/>
    <a:srgbClr val="99FF99"/>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78497" autoAdjust="0"/>
  </p:normalViewPr>
  <p:slideViewPr>
    <p:cSldViewPr>
      <p:cViewPr>
        <p:scale>
          <a:sx n="40" d="100"/>
          <a:sy n="40" d="100"/>
        </p:scale>
        <p:origin x="-1325" y="-379"/>
      </p:cViewPr>
      <p:guideLst>
        <p:guide orient="horz" pos="2160"/>
        <p:guide pos="2880"/>
      </p:guideLst>
    </p:cSldViewPr>
  </p:slideViewPr>
  <p:outlineViewPr>
    <p:cViewPr>
      <p:scale>
        <a:sx n="33" d="100"/>
        <a:sy n="33" d="100"/>
      </p:scale>
      <p:origin x="0" y="9586"/>
    </p:cViewPr>
  </p:outlineViewPr>
  <p:notesTextViewPr>
    <p:cViewPr>
      <p:scale>
        <a:sx n="100" d="100"/>
        <a:sy n="100" d="100"/>
      </p:scale>
      <p:origin x="0" y="0"/>
    </p:cViewPr>
  </p:notesTextViewPr>
  <p:sorterViewPr>
    <p:cViewPr varScale="1">
      <p:scale>
        <a:sx n="1" d="1"/>
        <a:sy n="1" d="1"/>
      </p:scale>
      <p:origin x="0" y="45480"/>
    </p:cViewPr>
  </p:sorterViewPr>
  <p:notesViewPr>
    <p:cSldViewPr>
      <p:cViewPr varScale="1">
        <p:scale>
          <a:sx n="46" d="100"/>
          <a:sy n="46" d="100"/>
        </p:scale>
        <p:origin x="-1978" y="-101"/>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8831" cy="495029"/>
          </a:xfrm>
          <a:prstGeom prst="rect">
            <a:avLst/>
          </a:prstGeom>
        </p:spPr>
        <p:txBody>
          <a:bodyPr vert="horz" lIns="91399" tIns="45700" rIns="91399" bIns="4570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90"/>
            <a:ext cx="2918831" cy="495028"/>
          </a:xfrm>
          <a:prstGeom prst="rect">
            <a:avLst/>
          </a:prstGeom>
        </p:spPr>
        <p:txBody>
          <a:bodyPr vert="horz" lIns="91399" tIns="45700" rIns="91399" bIns="457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41164" y="8963704"/>
            <a:ext cx="2918831" cy="495028"/>
          </a:xfrm>
          <a:prstGeom prst="rect">
            <a:avLst/>
          </a:prstGeom>
        </p:spPr>
        <p:txBody>
          <a:bodyPr vert="horz" lIns="91399" tIns="45700" rIns="91399" bIns="45700" rtlCol="0" anchor="b"/>
          <a:lstStyle>
            <a:lvl1pPr algn="r">
              <a:defRPr sz="1200"/>
            </a:lvl1pPr>
          </a:lstStyle>
          <a:p>
            <a:fld id="{23A3AA6F-4969-4A07-9729-8E4617D4B31A}" type="slidenum">
              <a:rPr kumimoji="1" lang="ja-JP" altLang="en-US" smtClean="0"/>
              <a:pPr/>
              <a:t>&lt;#&gt;</a:t>
            </a:fld>
            <a:endParaRPr kumimoji="1" lang="ja-JP" altLang="en-US"/>
          </a:p>
        </p:txBody>
      </p:sp>
    </p:spTree>
    <p:extLst>
      <p:ext uri="{BB962C8B-B14F-4D97-AF65-F5344CB8AC3E}">
        <p14:creationId xmlns="" xmlns:p14="http://schemas.microsoft.com/office/powerpoint/2010/main" val="267249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399" tIns="45700" rIns="91399" bIns="4570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3491" name="Rectangle 3"/>
          <p:cNvSpPr>
            <a:spLocks noGrp="1" noChangeArrowheads="1"/>
          </p:cNvSpPr>
          <p:nvPr>
            <p:ph type="dt" idx="1"/>
          </p:nvPr>
        </p:nvSpPr>
        <p:spPr bwMode="auto">
          <a:xfrm>
            <a:off x="3815377" y="0"/>
            <a:ext cx="2918831" cy="493316"/>
          </a:xfrm>
          <a:prstGeom prst="rect">
            <a:avLst/>
          </a:prstGeom>
          <a:noFill/>
          <a:ln w="9525">
            <a:noFill/>
            <a:miter lim="800000"/>
            <a:headEnd/>
            <a:tailEnd/>
          </a:ln>
          <a:effectLst/>
        </p:spPr>
        <p:txBody>
          <a:bodyPr vert="horz" wrap="square" lIns="91399" tIns="45700" rIns="91399" bIns="4570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7306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3577" y="4686503"/>
            <a:ext cx="5388610" cy="4439841"/>
          </a:xfrm>
          <a:prstGeom prst="rect">
            <a:avLst/>
          </a:prstGeom>
          <a:noFill/>
          <a:ln w="9525">
            <a:noFill/>
            <a:miter lim="800000"/>
            <a:headEnd/>
            <a:tailEnd/>
          </a:ln>
          <a:effectLst/>
        </p:spPr>
        <p:txBody>
          <a:bodyPr vert="horz" wrap="square" lIns="91399" tIns="45700" rIns="91399" bIns="4570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3494" name="Rectangle 6"/>
          <p:cNvSpPr>
            <a:spLocks noGrp="1" noChangeArrowheads="1"/>
          </p:cNvSpPr>
          <p:nvPr>
            <p:ph type="ftr" sz="quarter" idx="4"/>
          </p:nvPr>
        </p:nvSpPr>
        <p:spPr bwMode="auto">
          <a:xfrm>
            <a:off x="0" y="9371289"/>
            <a:ext cx="2918831" cy="493316"/>
          </a:xfrm>
          <a:prstGeom prst="rect">
            <a:avLst/>
          </a:prstGeom>
          <a:noFill/>
          <a:ln w="9525">
            <a:noFill/>
            <a:miter lim="800000"/>
            <a:headEnd/>
            <a:tailEnd/>
          </a:ln>
          <a:effectLst/>
        </p:spPr>
        <p:txBody>
          <a:bodyPr vert="horz" wrap="square" lIns="91399" tIns="45700" rIns="91399" bIns="4570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63495" name="Rectangle 7"/>
          <p:cNvSpPr>
            <a:spLocks noGrp="1" noChangeArrowheads="1"/>
          </p:cNvSpPr>
          <p:nvPr>
            <p:ph type="sldNum" sz="quarter" idx="5"/>
          </p:nvPr>
        </p:nvSpPr>
        <p:spPr bwMode="auto">
          <a:xfrm>
            <a:off x="3815377" y="9371289"/>
            <a:ext cx="2918831" cy="493316"/>
          </a:xfrm>
          <a:prstGeom prst="rect">
            <a:avLst/>
          </a:prstGeom>
          <a:noFill/>
          <a:ln w="9525">
            <a:noFill/>
            <a:miter lim="800000"/>
            <a:headEnd/>
            <a:tailEnd/>
          </a:ln>
          <a:effectLst/>
        </p:spPr>
        <p:txBody>
          <a:bodyPr vert="horz" wrap="square" lIns="91399" tIns="45700" rIns="91399" bIns="4570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D5CE260-59CD-4073-A8B6-C5AE95983FA4}" type="slidenum">
              <a:rPr lang="en-US" altLang="ja-JP"/>
              <a:pPr>
                <a:defRPr/>
              </a:pPr>
              <a:t>&lt;#&gt;</a:t>
            </a:fld>
            <a:endParaRPr lang="en-US" altLang="ja-JP"/>
          </a:p>
        </p:txBody>
      </p:sp>
    </p:spTree>
    <p:extLst>
      <p:ext uri="{BB962C8B-B14F-4D97-AF65-F5344CB8AC3E}">
        <p14:creationId xmlns="" xmlns:p14="http://schemas.microsoft.com/office/powerpoint/2010/main" val="1559765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6C3D179-E473-421B-9183-9A36FAF80B03}" type="slidenum">
              <a:rPr lang="en-US" altLang="ja-JP" smtClean="0"/>
              <a:pPr/>
              <a:t>1</a:t>
            </a:fld>
            <a:endParaRPr lang="en-US" altLang="ja-JP" dirty="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ltLang="ja-JP" dirty="0"/>
          </a:p>
          <a:p>
            <a:pPr eaLnBrk="1" hangingPunct="1"/>
            <a:endParaRPr lang="en-US" altLang="ja-JP" dirty="0"/>
          </a:p>
        </p:txBody>
      </p:sp>
    </p:spTree>
    <p:extLst>
      <p:ext uri="{BB962C8B-B14F-4D97-AF65-F5344CB8AC3E}">
        <p14:creationId xmlns="" xmlns:p14="http://schemas.microsoft.com/office/powerpoint/2010/main" val="412048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D5CE260-59CD-4073-A8B6-C5AE95983FA4}" type="slidenum">
              <a:rPr lang="en-US" altLang="ja-JP" smtClean="0"/>
              <a:pPr>
                <a:defRPr/>
              </a:pPr>
              <a:t>8</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番号プレースホルダ 6"/>
          <p:cNvSpPr>
            <a:spLocks noGrp="1"/>
          </p:cNvSpPr>
          <p:nvPr>
            <p:ph type="sldNum" sz="quarter" idx="5"/>
          </p:nvPr>
        </p:nvSpPr>
        <p:spPr>
          <a:noFill/>
        </p:spPr>
        <p:txBody>
          <a:bodyPr/>
          <a:lstStyle/>
          <a:p>
            <a:pPr defTabSz="923430"/>
            <a:fld id="{8B0D120A-72E3-4C44-8395-4273B7B622B9}" type="slidenum">
              <a:rPr lang="ja-JP" altLang="en-US" smtClean="0"/>
              <a:pPr defTabSz="923430"/>
              <a:t>66</a:t>
            </a:fld>
            <a:endParaRPr lang="ja-JP" altLang="en-US" dirty="0"/>
          </a:p>
        </p:txBody>
      </p:sp>
      <p:sp>
        <p:nvSpPr>
          <p:cNvPr id="110595" name="Rectangle 7"/>
          <p:cNvSpPr txBox="1">
            <a:spLocks noGrp="1" noChangeArrowheads="1"/>
          </p:cNvSpPr>
          <p:nvPr/>
        </p:nvSpPr>
        <p:spPr bwMode="auto">
          <a:xfrm>
            <a:off x="3815227" y="9371466"/>
            <a:ext cx="2919031" cy="493316"/>
          </a:xfrm>
          <a:prstGeom prst="rect">
            <a:avLst/>
          </a:prstGeom>
          <a:noFill/>
          <a:ln w="9525">
            <a:noFill/>
            <a:miter lim="800000"/>
            <a:headEnd/>
            <a:tailEnd/>
          </a:ln>
        </p:spPr>
        <p:txBody>
          <a:bodyPr lIns="87540" tIns="43769" rIns="87540" bIns="43769" anchor="b"/>
          <a:lstStyle/>
          <a:p>
            <a:pPr algn="r" eaLnBrk="1" hangingPunct="1"/>
            <a:fld id="{3D5800F6-116C-49FA-A642-E6AEE529100B}" type="slidenum">
              <a:rPr lang="en-US" altLang="ja-JP" sz="1100"/>
              <a:pPr algn="r" eaLnBrk="1" hangingPunct="1"/>
              <a:t>66</a:t>
            </a:fld>
            <a:endParaRPr lang="en-US" altLang="ja-JP" sz="1100" dirty="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spcBef>
                <a:spcPct val="0"/>
              </a:spcBef>
            </a:pPr>
            <a:endParaRPr lang="en-US" altLang="ja-JP">
              <a:ea typeface="ＭＳ Ｐ明朝" charset="-128"/>
            </a:endParaRPr>
          </a:p>
          <a:p>
            <a:pPr eaLnBrk="1" hangingPunct="1">
              <a:spcBef>
                <a:spcPct val="0"/>
              </a:spcBef>
            </a:pPr>
            <a:endParaRPr lang="en-US" altLang="ja-JP">
              <a:ea typeface="ＭＳ Ｐ明朝" charset="-128"/>
            </a:endParaRPr>
          </a:p>
        </p:txBody>
      </p:sp>
    </p:spTree>
    <p:extLst>
      <p:ext uri="{BB962C8B-B14F-4D97-AF65-F5344CB8AC3E}">
        <p14:creationId xmlns="" xmlns:p14="http://schemas.microsoft.com/office/powerpoint/2010/main" val="428167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D5CE260-59CD-4073-A8B6-C5AE95983FA4}" type="slidenum">
              <a:rPr lang="en-US" altLang="ja-JP" smtClean="0"/>
              <a:pPr>
                <a:defRPr/>
              </a:pPr>
              <a:t>95</a:t>
            </a:fld>
            <a:endParaRPr lang="en-US" altLang="ja-JP"/>
          </a:p>
        </p:txBody>
      </p:sp>
    </p:spTree>
    <p:extLst>
      <p:ext uri="{BB962C8B-B14F-4D97-AF65-F5344CB8AC3E}">
        <p14:creationId xmlns="" xmlns:p14="http://schemas.microsoft.com/office/powerpoint/2010/main" val="230000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53FE674F-8FE7-4599-AF07-6BDC91A99D9E}" type="slidenum">
              <a:rPr lang="en-US" altLang="ja-JP" smtClean="0"/>
              <a:pPr>
                <a:defRPr/>
              </a:pPr>
              <a:t>107</a:t>
            </a:fld>
            <a:endParaRPr lang="en-US" altLang="ja-JP"/>
          </a:p>
        </p:txBody>
      </p:sp>
    </p:spTree>
    <p:extLst>
      <p:ext uri="{BB962C8B-B14F-4D97-AF65-F5344CB8AC3E}">
        <p14:creationId xmlns="" xmlns:p14="http://schemas.microsoft.com/office/powerpoint/2010/main" val="141737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53FE674F-8FE7-4599-AF07-6BDC91A99D9E}" type="slidenum">
              <a:rPr lang="en-US" altLang="ja-JP" smtClean="0"/>
              <a:pPr>
                <a:defRPr/>
              </a:pPr>
              <a:t>108</a:t>
            </a:fld>
            <a:endParaRPr lang="en-US" altLang="ja-JP"/>
          </a:p>
        </p:txBody>
      </p:sp>
    </p:spTree>
    <p:extLst>
      <p:ext uri="{BB962C8B-B14F-4D97-AF65-F5344CB8AC3E}">
        <p14:creationId xmlns="" xmlns:p14="http://schemas.microsoft.com/office/powerpoint/2010/main" val="141737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B05132-3CD9-488F-927E-0D1BE1A14EFC}"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518D1E-4497-44BA-9715-EB0402FE27D2}"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B4D7FC4-C2C6-413D-A08A-AC6548C04CC8}"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A1E69CED-AA3E-42D1-AD83-93BAC1B8097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5A000D-CB5B-4482-85DD-DF2B0B044BE7}"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3DD1EE-61DD-40B2-A93C-B00C62EEDA9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5BAD940-F1FC-41A7-AF5C-202504605C30}"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62BD0B-5545-4F37-AD92-E608D48B8562}"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BB7E5F7-5D59-41AB-815F-F6AE005BDE08}"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B15949E-5CA0-4C9C-BC5E-326730723102}"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B393F4B-1917-4277-BE78-543242E47881}"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9AE77AA-F494-4F61-A3F0-4ED6C892BB10}"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3B08D723-5AE8-43B1-9027-9B65207A42F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audio" Target="../media/media8.WAV"/><Relationship Id="rId13" Type="http://schemas.openxmlformats.org/officeDocument/2006/relationships/image" Target="../media/image7.png"/><Relationship Id="rId18" Type="http://schemas.microsoft.com/office/2007/relationships/media" Target="../media/media6.WAV"/><Relationship Id="rId3" Type="http://schemas.openxmlformats.org/officeDocument/2006/relationships/audio" Target="../media/media3.WAV"/><Relationship Id="rId21" Type="http://schemas.microsoft.com/office/2007/relationships/media" Target="../media/media9.WAV"/><Relationship Id="rId7" Type="http://schemas.openxmlformats.org/officeDocument/2006/relationships/audio" Target="../media/media7.WAV"/><Relationship Id="rId12" Type="http://schemas.microsoft.com/office/2007/relationships/media" Target="../media/media1.WAV"/><Relationship Id="rId17" Type="http://schemas.microsoft.com/office/2007/relationships/media" Target="../media/media5.WAV"/><Relationship Id="rId2" Type="http://schemas.openxmlformats.org/officeDocument/2006/relationships/audio" Target="../media/media2.WAV"/><Relationship Id="rId16" Type="http://schemas.microsoft.com/office/2007/relationships/media" Target="../media/media4.WAV"/><Relationship Id="rId20" Type="http://schemas.microsoft.com/office/2007/relationships/media" Target="../media/media8.WAV"/><Relationship Id="rId1" Type="http://schemas.openxmlformats.org/officeDocument/2006/relationships/audio" Target="../media/media1.WAV"/><Relationship Id="rId6" Type="http://schemas.openxmlformats.org/officeDocument/2006/relationships/audio" Target="../media/media6.WAV"/><Relationship Id="rId11" Type="http://schemas.openxmlformats.org/officeDocument/2006/relationships/image" Target="../media/image6.png"/><Relationship Id="rId5" Type="http://schemas.openxmlformats.org/officeDocument/2006/relationships/audio" Target="../media/media5.WAV"/><Relationship Id="rId15" Type="http://schemas.microsoft.com/office/2007/relationships/media" Target="../media/media3.WAV"/><Relationship Id="rId10" Type="http://schemas.openxmlformats.org/officeDocument/2006/relationships/slideLayout" Target="../slideLayouts/slideLayout2.xml"/><Relationship Id="rId19" Type="http://schemas.microsoft.com/office/2007/relationships/media" Target="../media/media7.WAV"/><Relationship Id="rId4" Type="http://schemas.openxmlformats.org/officeDocument/2006/relationships/audio" Target="../media/media4.WAV"/><Relationship Id="rId9" Type="http://schemas.openxmlformats.org/officeDocument/2006/relationships/audio" Target="../media/media9.WAV"/><Relationship Id="rId14" Type="http://schemas.microsoft.com/office/2007/relationships/media" Target="../media/media2.WAV"/><Relationship Id="rId2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9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9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 xmlns:a16="http://schemas.microsoft.com/office/drawing/2014/main" id="{C2DAD4F6-8F3E-8318-2F01-C45B6BDF0C81}"/>
              </a:ext>
            </a:extLst>
          </p:cNvPr>
          <p:cNvSpPr/>
          <p:nvPr/>
        </p:nvSpPr>
        <p:spPr>
          <a:xfrm rot="19890780" flipH="1">
            <a:off x="967508" y="3454514"/>
            <a:ext cx="198467" cy="3301810"/>
          </a:xfrm>
          <a:prstGeom prst="rect">
            <a:avLst/>
          </a:prstGeom>
          <a:solidFill>
            <a:schemeClr val="accent6">
              <a:lumMod val="20000"/>
              <a:lumOff val="80000"/>
            </a:schemeClr>
          </a:solidFill>
          <a:ln w="3175"/>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rot="21412113">
            <a:off x="950758" y="5292346"/>
            <a:ext cx="1219820" cy="1090527"/>
          </a:xfrm>
          <a:prstGeom prst="roundRect">
            <a:avLst/>
          </a:prstGeom>
          <a:solidFill>
            <a:srgbClr val="66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5400000">
            <a:off x="1905925" y="5027866"/>
            <a:ext cx="861494" cy="976130"/>
          </a:xfrm>
          <a:prstGeom prst="roundRect">
            <a:avLst/>
          </a:prstGeom>
          <a:solidFill>
            <a:srgbClr val="92D05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51520" y="542485"/>
            <a:ext cx="8640960" cy="3312368"/>
          </a:xfrm>
          <a:prstGeom prst="rect">
            <a:avLst/>
          </a:prstGeom>
          <a:blipFill>
            <a:blip r:embed="rId3" cstate="print"/>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テキスト ボックス 4"/>
          <p:cNvSpPr txBox="1">
            <a:spLocks noChangeArrowheads="1"/>
          </p:cNvSpPr>
          <p:nvPr/>
        </p:nvSpPr>
        <p:spPr bwMode="auto">
          <a:xfrm>
            <a:off x="4572000" y="4581525"/>
            <a:ext cx="4214813" cy="1570038"/>
          </a:xfrm>
          <a:prstGeom prst="rect">
            <a:avLst/>
          </a:prstGeom>
          <a:solidFill>
            <a:srgbClr val="FFC000">
              <a:alpha val="76862"/>
            </a:srgbClr>
          </a:solidFill>
          <a:ln w="9525">
            <a:noFill/>
            <a:miter lim="800000"/>
            <a:headEnd/>
            <a:tailEnd/>
          </a:ln>
          <a:effectLst>
            <a:softEdge rad="63500"/>
          </a:effectLst>
        </p:spPr>
        <p:txBody>
          <a:bodyPr>
            <a:spAutoFit/>
          </a:bodyPr>
          <a:lstStyle/>
          <a:p>
            <a:pPr>
              <a:defRPr/>
            </a:pPr>
            <a:r>
              <a:rPr lang="ja-JP" altLang="en-US" sz="2800" dirty="0"/>
              <a:t>言語・学習指導室</a:t>
            </a:r>
            <a:endParaRPr lang="en-US" altLang="ja-JP" sz="2800" dirty="0"/>
          </a:p>
          <a:p>
            <a:pPr>
              <a:defRPr/>
            </a:pPr>
            <a:r>
              <a:rPr lang="ja-JP" altLang="en-US" sz="3200" dirty="0"/>
              <a:t>葛西ことばのテーブル</a:t>
            </a:r>
          </a:p>
          <a:p>
            <a:pPr>
              <a:defRPr/>
            </a:pPr>
            <a:r>
              <a:rPr lang="ja-JP" altLang="en-US" sz="2400" dirty="0"/>
              <a:t>　　　　</a:t>
            </a:r>
            <a:r>
              <a:rPr lang="ja-JP" altLang="en-US" sz="3600" dirty="0"/>
              <a:t>三好純太</a:t>
            </a:r>
            <a:endParaRPr lang="ja-JP" altLang="en-US" dirty="0"/>
          </a:p>
        </p:txBody>
      </p:sp>
      <p:sp>
        <p:nvSpPr>
          <p:cNvPr id="3088" name="テキスト ボックス 6"/>
          <p:cNvSpPr txBox="1">
            <a:spLocks noChangeArrowheads="1"/>
          </p:cNvSpPr>
          <p:nvPr/>
        </p:nvSpPr>
        <p:spPr bwMode="auto">
          <a:xfrm>
            <a:off x="971600" y="1412776"/>
            <a:ext cx="7200800" cy="1477328"/>
          </a:xfrm>
          <a:prstGeom prst="rect">
            <a:avLst/>
          </a:prstGeom>
          <a:solidFill>
            <a:schemeClr val="bg1"/>
          </a:solidFill>
          <a:ln w="9525">
            <a:noFill/>
            <a:miter lim="800000"/>
            <a:headEnd/>
            <a:tailEnd/>
          </a:ln>
          <a:effectLst>
            <a:softEdge rad="127000"/>
          </a:effectLst>
        </p:spPr>
        <p:txBody>
          <a:bodyPr wrap="square">
            <a:spAutoFit/>
          </a:bodyPr>
          <a:lstStyle/>
          <a:p>
            <a:pPr algn="ctr"/>
            <a:endParaRPr lang="en-US" altLang="ja-JP" dirty="0"/>
          </a:p>
          <a:p>
            <a:pPr algn="ctr"/>
            <a:r>
              <a:rPr lang="ja-JP" altLang="en-US" sz="5400" dirty="0"/>
              <a:t>ことばを育てる</a:t>
            </a:r>
            <a:endParaRPr lang="en-US" altLang="ja-JP" sz="5400" dirty="0"/>
          </a:p>
          <a:p>
            <a:pPr algn="ctr"/>
            <a:endParaRPr lang="en-US" altLang="ja-JP" sz="800" dirty="0"/>
          </a:p>
          <a:p>
            <a:pPr algn="ctr"/>
            <a:endParaRPr lang="ja-JP" altLang="en-US" sz="1000" dirty="0"/>
          </a:p>
        </p:txBody>
      </p:sp>
      <p:sp>
        <p:nvSpPr>
          <p:cNvPr id="3" name="角丸四角形 26">
            <a:extLst>
              <a:ext uri="{FF2B5EF4-FFF2-40B4-BE49-F238E27FC236}">
                <a16:creationId xmlns="" xmlns:a16="http://schemas.microsoft.com/office/drawing/2014/main" id="{03D21680-F14F-07A4-6A78-BEAE9128978B}"/>
              </a:ext>
            </a:extLst>
          </p:cNvPr>
          <p:cNvSpPr/>
          <p:nvPr/>
        </p:nvSpPr>
        <p:spPr>
          <a:xfrm rot="21412113">
            <a:off x="1705400" y="4157639"/>
            <a:ext cx="1219820" cy="1090527"/>
          </a:xfrm>
          <a:prstGeom prst="roundRect">
            <a:avLst/>
          </a:prstGeom>
          <a:solidFill>
            <a:srgbClr val="FF99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角丸四角形 27">
            <a:extLst>
              <a:ext uri="{FF2B5EF4-FFF2-40B4-BE49-F238E27FC236}">
                <a16:creationId xmlns="" xmlns:a16="http://schemas.microsoft.com/office/drawing/2014/main" id="{8507F335-FDB4-1454-E93B-C9834146FACF}"/>
              </a:ext>
            </a:extLst>
          </p:cNvPr>
          <p:cNvSpPr/>
          <p:nvPr/>
        </p:nvSpPr>
        <p:spPr>
          <a:xfrm rot="5400000">
            <a:off x="929176" y="4257052"/>
            <a:ext cx="935935" cy="1045859"/>
          </a:xfrm>
          <a:prstGeom prst="roundRect">
            <a:avLst/>
          </a:prstGeom>
          <a:solidFill>
            <a:srgbClr val="FFC0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台形 4">
            <a:extLst>
              <a:ext uri="{FF2B5EF4-FFF2-40B4-BE49-F238E27FC236}">
                <a16:creationId xmlns="" xmlns:a16="http://schemas.microsoft.com/office/drawing/2014/main" id="{9AC04886-FD3C-ED94-D97E-2E37EA1BBD0D}"/>
              </a:ext>
            </a:extLst>
          </p:cNvPr>
          <p:cNvSpPr/>
          <p:nvPr/>
        </p:nvSpPr>
        <p:spPr>
          <a:xfrm rot="10800000">
            <a:off x="503774" y="4197520"/>
            <a:ext cx="2689665" cy="2338048"/>
          </a:xfrm>
          <a:prstGeom prst="trapezoid">
            <a:avLst>
              <a:gd name="adj" fmla="val 18099"/>
            </a:avLst>
          </a:prstGeom>
          <a:solidFill>
            <a:srgbClr val="66FFFF">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 xmlns:a16="http://schemas.microsoft.com/office/drawing/2014/main" id="{BE18A6AA-0B1E-D0CA-6764-8039A8974DEC}"/>
              </a:ext>
            </a:extLst>
          </p:cNvPr>
          <p:cNvSpPr/>
          <p:nvPr/>
        </p:nvSpPr>
        <p:spPr>
          <a:xfrm>
            <a:off x="2529729" y="5829278"/>
            <a:ext cx="140298" cy="1302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 xmlns:a16="http://schemas.microsoft.com/office/drawing/2014/main" id="{55A9B902-9C2C-852A-DE1D-AE7E89F91630}"/>
              </a:ext>
            </a:extLst>
          </p:cNvPr>
          <p:cNvSpPr/>
          <p:nvPr/>
        </p:nvSpPr>
        <p:spPr>
          <a:xfrm rot="19809660">
            <a:off x="2351855" y="6173689"/>
            <a:ext cx="140298" cy="1302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 xmlns:a16="http://schemas.microsoft.com/office/drawing/2014/main" id="{FEC8AFA6-4706-8568-0CB7-55A87CDD5EDC}"/>
              </a:ext>
            </a:extLst>
          </p:cNvPr>
          <p:cNvSpPr/>
          <p:nvPr/>
        </p:nvSpPr>
        <p:spPr>
          <a:xfrm rot="19188264">
            <a:off x="2504255" y="6326089"/>
            <a:ext cx="140298" cy="1302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 xmlns:a16="http://schemas.microsoft.com/office/drawing/2014/main" id="{1F5F6A2E-4147-B157-8C9B-3ECF9324C901}"/>
              </a:ext>
            </a:extLst>
          </p:cNvPr>
          <p:cNvSpPr/>
          <p:nvPr/>
        </p:nvSpPr>
        <p:spPr>
          <a:xfrm rot="6442879" flipH="1">
            <a:off x="1213318" y="4734125"/>
            <a:ext cx="47443" cy="6219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 xmlns:a16="http://schemas.microsoft.com/office/drawing/2014/main" id="{AD563CD2-2247-4459-0BAD-D255125C8595}"/>
              </a:ext>
            </a:extLst>
          </p:cNvPr>
          <p:cNvSpPr/>
          <p:nvPr/>
        </p:nvSpPr>
        <p:spPr>
          <a:xfrm rot="4652539">
            <a:off x="933182" y="5202782"/>
            <a:ext cx="116937" cy="1687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 xmlns:a16="http://schemas.microsoft.com/office/drawing/2014/main" id="{A0428D78-7C4B-6634-B3D1-187443B9DC7C}"/>
              </a:ext>
            </a:extLst>
          </p:cNvPr>
          <p:cNvSpPr/>
          <p:nvPr/>
        </p:nvSpPr>
        <p:spPr>
          <a:xfrm rot="4031143">
            <a:off x="918525" y="5765580"/>
            <a:ext cx="194183" cy="1764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0"/>
                                        <p:tgtEl>
                                          <p:spTgt spid="4"/>
                                        </p:tgtEl>
                                      </p:cBhvr>
                                    </p:animEffect>
                                    <p:anim calcmode="lin" valueType="num">
                                      <p:cBhvr>
                                        <p:cTn id="8" dur="20000" fill="hold"/>
                                        <p:tgtEl>
                                          <p:spTgt spid="4"/>
                                        </p:tgtEl>
                                        <p:attrNameLst>
                                          <p:attrName>ppt_w</p:attrName>
                                        </p:attrNameLst>
                                      </p:cBhvr>
                                      <p:tavLst>
                                        <p:tav tm="0" fmla="#ppt_w*sin(2.5*pi*$)">
                                          <p:val>
                                            <p:fltVal val="0"/>
                                          </p:val>
                                        </p:tav>
                                        <p:tav tm="100000">
                                          <p:val>
                                            <p:fltVal val="1"/>
                                          </p:val>
                                        </p:tav>
                                      </p:tavLst>
                                    </p:anim>
                                    <p:anim calcmode="lin" valueType="num">
                                      <p:cBhvr>
                                        <p:cTn id="9" dur="20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0"/>
                                        <p:tgtEl>
                                          <p:spTgt spid="3"/>
                                        </p:tgtEl>
                                      </p:cBhvr>
                                    </p:animEffect>
                                    <p:anim calcmode="lin" valueType="num">
                                      <p:cBhvr>
                                        <p:cTn id="13" dur="20000" fill="hold"/>
                                        <p:tgtEl>
                                          <p:spTgt spid="3"/>
                                        </p:tgtEl>
                                        <p:attrNameLst>
                                          <p:attrName>ppt_w</p:attrName>
                                        </p:attrNameLst>
                                      </p:cBhvr>
                                      <p:tavLst>
                                        <p:tav tm="0" fmla="#ppt_w*sin(2.5*pi*$)">
                                          <p:val>
                                            <p:fltVal val="0"/>
                                          </p:val>
                                        </p:tav>
                                        <p:tav tm="100000">
                                          <p:val>
                                            <p:fltVal val="1"/>
                                          </p:val>
                                        </p:tav>
                                      </p:tavLst>
                                    </p:anim>
                                    <p:anim calcmode="lin" valueType="num">
                                      <p:cBhvr>
                                        <p:cTn id="14" dur="20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0"/>
                                        <p:tgtEl>
                                          <p:spTgt spid="28"/>
                                        </p:tgtEl>
                                      </p:cBhvr>
                                    </p:animEffect>
                                    <p:anim calcmode="lin" valueType="num">
                                      <p:cBhvr>
                                        <p:cTn id="18" dur="20000" fill="hold"/>
                                        <p:tgtEl>
                                          <p:spTgt spid="28"/>
                                        </p:tgtEl>
                                        <p:attrNameLst>
                                          <p:attrName>ppt_w</p:attrName>
                                        </p:attrNameLst>
                                      </p:cBhvr>
                                      <p:tavLst>
                                        <p:tav tm="0" fmla="#ppt_w*sin(2.5*pi*$)">
                                          <p:val>
                                            <p:fltVal val="0"/>
                                          </p:val>
                                        </p:tav>
                                        <p:tav tm="100000">
                                          <p:val>
                                            <p:fltVal val="1"/>
                                          </p:val>
                                        </p:tav>
                                      </p:tavLst>
                                    </p:anim>
                                    <p:anim calcmode="lin" valueType="num">
                                      <p:cBhvr>
                                        <p:cTn id="19" dur="20000" fill="hold"/>
                                        <p:tgtEl>
                                          <p:spTgt spid="28"/>
                                        </p:tgtEl>
                                        <p:attrNameLst>
                                          <p:attrName>ppt_h</p:attrName>
                                        </p:attrNameLst>
                                      </p:cBhvr>
                                      <p:tavLst>
                                        <p:tav tm="0">
                                          <p:val>
                                            <p:strVal val="#ppt_h"/>
                                          </p:val>
                                        </p:tav>
                                        <p:tav tm="100000">
                                          <p:val>
                                            <p:strVal val="#ppt_h"/>
                                          </p:val>
                                        </p:tav>
                                      </p:tavLst>
                                    </p:anim>
                                  </p:childTnLst>
                                </p:cTn>
                              </p:par>
                              <p:par>
                                <p:cTn id="20" presetID="45"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0"/>
                                        <p:tgtEl>
                                          <p:spTgt spid="27"/>
                                        </p:tgtEl>
                                      </p:cBhvr>
                                    </p:animEffect>
                                    <p:anim calcmode="lin" valueType="num">
                                      <p:cBhvr>
                                        <p:cTn id="23" dur="20000" fill="hold"/>
                                        <p:tgtEl>
                                          <p:spTgt spid="27"/>
                                        </p:tgtEl>
                                        <p:attrNameLst>
                                          <p:attrName>ppt_w</p:attrName>
                                        </p:attrNameLst>
                                      </p:cBhvr>
                                      <p:tavLst>
                                        <p:tav tm="0" fmla="#ppt_w*sin(2.5*pi*$)">
                                          <p:val>
                                            <p:fltVal val="0"/>
                                          </p:val>
                                        </p:tav>
                                        <p:tav tm="100000">
                                          <p:val>
                                            <p:fltVal val="1"/>
                                          </p:val>
                                        </p:tav>
                                      </p:tavLst>
                                    </p:anim>
                                    <p:anim calcmode="lin" valueType="num">
                                      <p:cBhvr>
                                        <p:cTn id="24" dur="20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51720" y="620688"/>
            <a:ext cx="5112568" cy="76944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4400" dirty="0"/>
              <a:t>丸暗記ことばの特徴</a:t>
            </a:r>
          </a:p>
        </p:txBody>
      </p:sp>
      <p:sp>
        <p:nvSpPr>
          <p:cNvPr id="7" name="テキスト ボックス 6"/>
          <p:cNvSpPr txBox="1"/>
          <p:nvPr/>
        </p:nvSpPr>
        <p:spPr>
          <a:xfrm>
            <a:off x="755576" y="2060848"/>
            <a:ext cx="338437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a:t>
            </a:r>
            <a:r>
              <a:rPr lang="ja-JP" altLang="en-US" sz="4000" b="1" dirty="0">
                <a:solidFill>
                  <a:schemeClr val="bg1"/>
                </a:solidFill>
              </a:rPr>
              <a:t>単独</a:t>
            </a:r>
            <a:endParaRPr kumimoji="1" lang="ja-JP" altLang="en-US" sz="4000" b="1" dirty="0">
              <a:solidFill>
                <a:schemeClr val="bg1"/>
              </a:solidFill>
            </a:endParaRPr>
          </a:p>
        </p:txBody>
      </p:sp>
      <p:sp>
        <p:nvSpPr>
          <p:cNvPr id="12" name="テキスト ボックス 11"/>
          <p:cNvSpPr txBox="1"/>
          <p:nvPr/>
        </p:nvSpPr>
        <p:spPr>
          <a:xfrm>
            <a:off x="755576" y="5517232"/>
            <a:ext cx="338437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■個人</a:t>
            </a:r>
          </a:p>
        </p:txBody>
      </p:sp>
      <p:sp>
        <p:nvSpPr>
          <p:cNvPr id="13" name="テキスト ボックス 12"/>
          <p:cNvSpPr txBox="1"/>
          <p:nvPr/>
        </p:nvSpPr>
        <p:spPr>
          <a:xfrm>
            <a:off x="755576" y="3140968"/>
            <a:ext cx="338437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■ラベル</a:t>
            </a:r>
          </a:p>
        </p:txBody>
      </p:sp>
      <p:sp>
        <p:nvSpPr>
          <p:cNvPr id="14" name="テキスト ボックス 13"/>
          <p:cNvSpPr txBox="1"/>
          <p:nvPr/>
        </p:nvSpPr>
        <p:spPr>
          <a:xfrm>
            <a:off x="755576" y="4293096"/>
            <a:ext cx="338437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a:t>
            </a:r>
            <a:r>
              <a:rPr lang="ja-JP" altLang="en-US" sz="4000" b="1" dirty="0">
                <a:solidFill>
                  <a:schemeClr val="bg1"/>
                </a:solidFill>
              </a:rPr>
              <a:t>意識</a:t>
            </a:r>
            <a:endParaRPr kumimoji="1" lang="ja-JP" altLang="en-US" sz="4000" b="1" dirty="0">
              <a:solidFill>
                <a:schemeClr val="bg1"/>
              </a:solidFill>
            </a:endParaRPr>
          </a:p>
        </p:txBody>
      </p:sp>
      <p:sp>
        <p:nvSpPr>
          <p:cNvPr id="15" name="右矢印 14"/>
          <p:cNvSpPr/>
          <p:nvPr/>
        </p:nvSpPr>
        <p:spPr>
          <a:xfrm>
            <a:off x="4211960" y="2348880"/>
            <a:ext cx="432048"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4211960" y="3429000"/>
            <a:ext cx="432048"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4211960" y="4509120"/>
            <a:ext cx="432048"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4211960" y="5805264"/>
            <a:ext cx="432048"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644008" y="1916832"/>
            <a:ext cx="4176464"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tabLst>
                <a:tab pos="450850" algn="l"/>
              </a:tabLst>
            </a:pPr>
            <a:r>
              <a:rPr kumimoji="1" lang="ja-JP" altLang="en-US" sz="2800" dirty="0"/>
              <a:t>離れ小島のように他の</a:t>
            </a:r>
            <a:endParaRPr kumimoji="1" lang="en-US" altLang="ja-JP" sz="2800" dirty="0"/>
          </a:p>
          <a:p>
            <a:pPr>
              <a:tabLst>
                <a:tab pos="450850" algn="l"/>
              </a:tabLst>
            </a:pPr>
            <a:r>
              <a:rPr lang="ja-JP" altLang="en-US" sz="2800" dirty="0"/>
              <a:t>ことばとの繋がりがない</a:t>
            </a:r>
            <a:endParaRPr kumimoji="1" lang="ja-JP" altLang="en-US" sz="2000" dirty="0"/>
          </a:p>
        </p:txBody>
      </p:sp>
      <p:sp>
        <p:nvSpPr>
          <p:cNvPr id="20" name="テキスト ボックス 19"/>
          <p:cNvSpPr txBox="1"/>
          <p:nvPr/>
        </p:nvSpPr>
        <p:spPr>
          <a:xfrm>
            <a:off x="4644008" y="3068960"/>
            <a:ext cx="4248472"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tabLst>
                <a:tab pos="450850" algn="l"/>
              </a:tabLst>
            </a:pPr>
            <a:r>
              <a:rPr lang="ja-JP" altLang="en-US" sz="2800" dirty="0"/>
              <a:t>１対１対応。ひとつだけの</a:t>
            </a:r>
            <a:endParaRPr lang="en-US" altLang="ja-JP" sz="2800" dirty="0"/>
          </a:p>
          <a:p>
            <a:pPr>
              <a:tabLst>
                <a:tab pos="450850" algn="l"/>
              </a:tabLst>
            </a:pPr>
            <a:r>
              <a:rPr kumimoji="1" lang="ja-JP" altLang="en-US" sz="2800" dirty="0"/>
              <a:t>事物や意味とのみ対応</a:t>
            </a:r>
            <a:endParaRPr kumimoji="1" lang="ja-JP" altLang="en-US" sz="2000" dirty="0"/>
          </a:p>
        </p:txBody>
      </p:sp>
      <p:sp>
        <p:nvSpPr>
          <p:cNvPr id="21" name="テキスト ボックス 20"/>
          <p:cNvSpPr txBox="1"/>
          <p:nvPr/>
        </p:nvSpPr>
        <p:spPr>
          <a:xfrm>
            <a:off x="4716016" y="4221088"/>
            <a:ext cx="4104456"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tabLst>
                <a:tab pos="450850" algn="l"/>
              </a:tabLst>
            </a:pPr>
            <a:r>
              <a:rPr lang="ja-JP" altLang="en-US" sz="2800" dirty="0"/>
              <a:t>意識して（ときにむりやり）学習する。</a:t>
            </a:r>
            <a:endParaRPr kumimoji="1" lang="ja-JP" altLang="en-US" sz="2000" dirty="0"/>
          </a:p>
        </p:txBody>
      </p:sp>
      <p:sp>
        <p:nvSpPr>
          <p:cNvPr id="22" name="テキスト ボックス 21"/>
          <p:cNvSpPr txBox="1"/>
          <p:nvPr/>
        </p:nvSpPr>
        <p:spPr>
          <a:xfrm>
            <a:off x="4716016" y="5373216"/>
            <a:ext cx="4032448"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tabLst>
                <a:tab pos="450850" algn="l"/>
              </a:tabLst>
            </a:pPr>
            <a:r>
              <a:rPr lang="ja-JP" altLang="en-US" sz="2800" dirty="0"/>
              <a:t>他の人との関わり（やりとり）が乏しい状況</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2" name="テキスト ボックス 4"/>
          <p:cNvSpPr txBox="1">
            <a:spLocks noChangeArrowheads="1"/>
          </p:cNvSpPr>
          <p:nvPr/>
        </p:nvSpPr>
        <p:spPr bwMode="auto">
          <a:xfrm>
            <a:off x="179512" y="3429000"/>
            <a:ext cx="8879561" cy="2554545"/>
          </a:xfrm>
          <a:prstGeom prst="rect">
            <a:avLst/>
          </a:prstGeom>
          <a:solidFill>
            <a:srgbClr val="FFCCFF"/>
          </a:solidFill>
          <a:ln w="9525">
            <a:noFill/>
            <a:miter lim="800000"/>
            <a:headEnd/>
            <a:tailEnd/>
          </a:ln>
          <a:effectLst>
            <a:softEdge rad="127000"/>
          </a:effectLst>
        </p:spPr>
        <p:txBody>
          <a:bodyPr wrap="square">
            <a:spAutoFit/>
          </a:bodyPr>
          <a:lstStyle/>
          <a:p>
            <a:pPr eaLnBrk="1" hangingPunct="1">
              <a:defRPr/>
            </a:pPr>
            <a:r>
              <a:rPr lang="ja-JP" altLang="en-US" sz="3600" dirty="0">
                <a:solidFill>
                  <a:srgbClr val="000000"/>
                </a:solidFill>
                <a:ea typeface="ＭＳ Ｐゴシック" panose="020B0600070205080204" pitchFamily="50" charset="-128"/>
              </a:rPr>
              <a:t>　</a:t>
            </a:r>
            <a:endParaRPr lang="en-US" altLang="ja-JP" sz="3600" dirty="0">
              <a:solidFill>
                <a:srgbClr val="000000"/>
              </a:solidFill>
              <a:ea typeface="ＭＳ Ｐゴシック" panose="020B0600070205080204" pitchFamily="50" charset="-128"/>
            </a:endParaRPr>
          </a:p>
          <a:p>
            <a:pPr eaLnBrk="1" hangingPunct="1">
              <a:defRPr/>
            </a:pPr>
            <a:endParaRPr lang="en-US" altLang="ja-JP" sz="1600" dirty="0">
              <a:solidFill>
                <a:srgbClr val="000000"/>
              </a:solidFill>
              <a:ea typeface="ＭＳ Ｐゴシック" panose="020B0600070205080204" pitchFamily="50" charset="-128"/>
            </a:endParaRPr>
          </a:p>
          <a:p>
            <a:pPr eaLnBrk="1" hangingPunct="1">
              <a:defRPr/>
            </a:pPr>
            <a:r>
              <a:rPr lang="ja-JP" altLang="en-US" sz="3600" dirty="0">
                <a:solidFill>
                  <a:srgbClr val="000000"/>
                </a:solidFill>
                <a:ea typeface="ＭＳ Ｐゴシック" panose="020B0600070205080204" pitchFamily="50" charset="-128"/>
              </a:rPr>
              <a:t>　</a:t>
            </a:r>
            <a:r>
              <a:rPr lang="ja-JP" altLang="en-US" sz="3600" dirty="0">
                <a:solidFill>
                  <a:srgbClr val="000000"/>
                </a:solidFill>
              </a:rPr>
              <a:t>　　　　</a:t>
            </a:r>
            <a:endParaRPr lang="en-US" altLang="ja-JP" sz="3600" dirty="0">
              <a:solidFill>
                <a:srgbClr val="000000"/>
              </a:solidFill>
            </a:endParaRPr>
          </a:p>
          <a:p>
            <a:pPr eaLnBrk="1" hangingPunct="1">
              <a:defRPr/>
            </a:pPr>
            <a:r>
              <a:rPr lang="ja-JP" altLang="en-US" sz="3600" dirty="0">
                <a:solidFill>
                  <a:srgbClr val="000000"/>
                </a:solidFill>
                <a:ea typeface="ＭＳ Ｐゴシック" panose="020B0600070205080204" pitchFamily="50" charset="-128"/>
              </a:rPr>
              <a:t>　　すべて目に見えない、こころの中のもの</a:t>
            </a:r>
            <a:endParaRPr lang="en-US" altLang="ja-JP" sz="3600" dirty="0">
              <a:solidFill>
                <a:srgbClr val="000000"/>
              </a:solidFill>
              <a:ea typeface="ＭＳ Ｐゴシック" panose="020B0600070205080204" pitchFamily="50" charset="-128"/>
            </a:endParaRPr>
          </a:p>
          <a:p>
            <a:pPr eaLnBrk="1" hangingPunct="1">
              <a:defRPr/>
            </a:pPr>
            <a:r>
              <a:rPr lang="ja-JP" altLang="en-US" sz="3600" dirty="0">
                <a:solidFill>
                  <a:srgbClr val="000000"/>
                </a:solidFill>
                <a:ea typeface="ＭＳ Ｐゴシック" panose="020B0600070205080204" pitchFamily="50" charset="-128"/>
              </a:rPr>
              <a:t>　 </a:t>
            </a:r>
          </a:p>
        </p:txBody>
      </p:sp>
      <p:sp>
        <p:nvSpPr>
          <p:cNvPr id="32770" name="テキスト ボックス 4"/>
          <p:cNvSpPr txBox="1">
            <a:spLocks noChangeArrowheads="1"/>
          </p:cNvSpPr>
          <p:nvPr/>
        </p:nvSpPr>
        <p:spPr bwMode="auto">
          <a:xfrm>
            <a:off x="827088" y="1916113"/>
            <a:ext cx="8064500" cy="1323439"/>
          </a:xfrm>
          <a:prstGeom prst="rect">
            <a:avLst/>
          </a:prstGeom>
          <a:solidFill>
            <a:srgbClr val="CCFFFF"/>
          </a:solidFill>
          <a:ln w="28575">
            <a:noFill/>
            <a:miter lim="800000"/>
            <a:headEnd/>
            <a:tailEnd/>
          </a:ln>
        </p:spPr>
        <p:txBody>
          <a:bodyPr>
            <a:spAutoFit/>
          </a:bodyPr>
          <a:lstStyle/>
          <a:p>
            <a:pPr eaLnBrk="1" hangingPunct="1">
              <a:defRPr/>
            </a:pPr>
            <a:r>
              <a:rPr lang="ja-JP" altLang="en-US" sz="4000" dirty="0">
                <a:solidFill>
                  <a:schemeClr val="accent4"/>
                </a:solidFill>
                <a:ea typeface="ＭＳ Ｐゴシック" panose="020B0600070205080204" pitchFamily="50" charset="-128"/>
              </a:rPr>
              <a:t>イメージ能力の発達は</a:t>
            </a:r>
            <a:endParaRPr lang="en-US" altLang="ja-JP" sz="4000" dirty="0">
              <a:solidFill>
                <a:schemeClr val="accent4"/>
              </a:solidFill>
              <a:ea typeface="ＭＳ Ｐゴシック" panose="020B0600070205080204" pitchFamily="50" charset="-128"/>
            </a:endParaRPr>
          </a:p>
          <a:p>
            <a:pPr eaLnBrk="1" hangingPunct="1">
              <a:defRPr/>
            </a:pPr>
            <a:r>
              <a:rPr lang="ja-JP" altLang="en-US" sz="4000" dirty="0">
                <a:solidFill>
                  <a:schemeClr val="accent4"/>
                </a:solidFill>
                <a:ea typeface="ＭＳ Ｐゴシック" panose="020B0600070205080204" pitchFamily="50" charset="-128"/>
              </a:rPr>
              <a:t>　　　こころの発達につながって行く</a:t>
            </a:r>
            <a:endParaRPr lang="ja-JP" altLang="en-US" sz="4800" dirty="0">
              <a:solidFill>
                <a:schemeClr val="accent4"/>
              </a:solidFill>
              <a:ea typeface="ＭＳ Ｐゴシック" panose="020B0600070205080204" pitchFamily="50" charset="-128"/>
            </a:endParaRPr>
          </a:p>
        </p:txBody>
      </p:sp>
      <p:cxnSp>
        <p:nvCxnSpPr>
          <p:cNvPr id="29" name="直線矢印コネクタ 28"/>
          <p:cNvCxnSpPr/>
          <p:nvPr/>
        </p:nvCxnSpPr>
        <p:spPr>
          <a:xfrm>
            <a:off x="2339752" y="3284984"/>
            <a:ext cx="0" cy="576262"/>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140" name="テキスト ボックス 4"/>
          <p:cNvSpPr txBox="1">
            <a:spLocks noChangeArrowheads="1"/>
          </p:cNvSpPr>
          <p:nvPr/>
        </p:nvSpPr>
        <p:spPr bwMode="auto">
          <a:xfrm>
            <a:off x="1223983" y="3870929"/>
            <a:ext cx="2232025" cy="708025"/>
          </a:xfrm>
          <a:prstGeom prst="rect">
            <a:avLst/>
          </a:prstGeom>
          <a:solidFill>
            <a:schemeClr val="bg1"/>
          </a:solidFill>
          <a:ln w="9525">
            <a:noFill/>
            <a:miter lim="800000"/>
            <a:headEnd/>
            <a:tailEnd/>
          </a:ln>
        </p:spPr>
        <p:txBody>
          <a:bodyPr>
            <a:spAutoFit/>
          </a:bodyPr>
          <a:lstStyle/>
          <a:p>
            <a:pPr eaLnBrk="1" hangingPunct="1"/>
            <a:r>
              <a:rPr lang="ja-JP" altLang="en-US" sz="4000" dirty="0">
                <a:solidFill>
                  <a:srgbClr val="000000"/>
                </a:solidFill>
              </a:rPr>
              <a:t>心の理解</a:t>
            </a:r>
          </a:p>
        </p:txBody>
      </p:sp>
      <p:sp>
        <p:nvSpPr>
          <p:cNvPr id="91141" name="テキスト ボックス 4"/>
          <p:cNvSpPr txBox="1">
            <a:spLocks noChangeArrowheads="1"/>
          </p:cNvSpPr>
          <p:nvPr/>
        </p:nvSpPr>
        <p:spPr bwMode="auto">
          <a:xfrm>
            <a:off x="6417072" y="3884008"/>
            <a:ext cx="2303462" cy="708025"/>
          </a:xfrm>
          <a:prstGeom prst="rect">
            <a:avLst/>
          </a:prstGeom>
          <a:solidFill>
            <a:schemeClr val="bg1"/>
          </a:solidFill>
          <a:ln w="9525">
            <a:noFill/>
            <a:miter lim="800000"/>
            <a:headEnd/>
            <a:tailEnd/>
          </a:ln>
        </p:spPr>
        <p:txBody>
          <a:bodyPr>
            <a:spAutoFit/>
          </a:bodyPr>
          <a:lstStyle/>
          <a:p>
            <a:pPr eaLnBrk="1" hangingPunct="1"/>
            <a:r>
              <a:rPr lang="ja-JP" altLang="en-US" sz="4000">
                <a:solidFill>
                  <a:srgbClr val="000000"/>
                </a:solidFill>
              </a:rPr>
              <a:t>　</a:t>
            </a:r>
            <a:r>
              <a:rPr lang="ja-JP" altLang="en-US" sz="3200">
                <a:solidFill>
                  <a:srgbClr val="000000"/>
                </a:solidFill>
              </a:rPr>
              <a:t>　</a:t>
            </a:r>
            <a:r>
              <a:rPr lang="ja-JP" altLang="en-US" sz="4000">
                <a:solidFill>
                  <a:srgbClr val="000000"/>
                </a:solidFill>
              </a:rPr>
              <a:t>読書</a:t>
            </a:r>
          </a:p>
        </p:txBody>
      </p:sp>
      <p:grpSp>
        <p:nvGrpSpPr>
          <p:cNvPr id="2" name="グループ化 10"/>
          <p:cNvGrpSpPr>
            <a:grpSpLocks/>
          </p:cNvGrpSpPr>
          <p:nvPr/>
        </p:nvGrpSpPr>
        <p:grpSpPr bwMode="auto">
          <a:xfrm rot="632290">
            <a:off x="1165470" y="1103223"/>
            <a:ext cx="607536" cy="601197"/>
            <a:chOff x="3419475" y="5157788"/>
            <a:chExt cx="1512888" cy="1439862"/>
          </a:xfrm>
        </p:grpSpPr>
        <p:sp>
          <p:nvSpPr>
            <p:cNvPr id="77843"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77844"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77845"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7784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77847"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77848"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31" name="テキスト ボックス 4"/>
          <p:cNvSpPr txBox="1">
            <a:spLocks noChangeArrowheads="1"/>
          </p:cNvSpPr>
          <p:nvPr/>
        </p:nvSpPr>
        <p:spPr bwMode="auto">
          <a:xfrm>
            <a:off x="1619250" y="333375"/>
            <a:ext cx="6408738" cy="707886"/>
          </a:xfrm>
          <a:prstGeom prst="rect">
            <a:avLst/>
          </a:prstGeom>
          <a:solidFill>
            <a:schemeClr val="bg1"/>
          </a:solidFill>
          <a:ln w="2857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ja-JP" altLang="en-US" sz="4000" dirty="0">
                <a:solidFill>
                  <a:schemeClr val="accent4"/>
                </a:solidFill>
                <a:ea typeface="ＭＳ Ｐゴシック" panose="020B0600070205080204" pitchFamily="50" charset="-128"/>
              </a:rPr>
              <a:t>イメージはこころの中のもの</a:t>
            </a:r>
            <a:endParaRPr lang="ja-JP" altLang="en-US" sz="4800" dirty="0">
              <a:solidFill>
                <a:schemeClr val="accent4"/>
              </a:solidFill>
              <a:ea typeface="ＭＳ Ｐゴシック" panose="020B0600070205080204" pitchFamily="50" charset="-128"/>
            </a:endParaRPr>
          </a:p>
        </p:txBody>
      </p:sp>
      <p:sp>
        <p:nvSpPr>
          <p:cNvPr id="32" name="テキスト ボックス 4"/>
          <p:cNvSpPr txBox="1">
            <a:spLocks noChangeArrowheads="1"/>
          </p:cNvSpPr>
          <p:nvPr/>
        </p:nvSpPr>
        <p:spPr bwMode="auto">
          <a:xfrm>
            <a:off x="3851275" y="1125538"/>
            <a:ext cx="2089150" cy="706437"/>
          </a:xfrm>
          <a:prstGeom prst="rect">
            <a:avLst/>
          </a:prstGeom>
          <a:noFill/>
          <a:ln w="28575">
            <a:noFill/>
            <a:miter lim="800000"/>
            <a:headEnd/>
            <a:tailEnd/>
          </a:ln>
        </p:spPr>
        <p:txBody>
          <a:bodyPr>
            <a:spAutoFit/>
          </a:bodyPr>
          <a:lstStyle/>
          <a:p>
            <a:pPr eaLnBrk="1" hangingPunct="1">
              <a:defRPr/>
            </a:pPr>
            <a:r>
              <a:rPr lang="ja-JP" altLang="en-US" sz="4000" dirty="0">
                <a:solidFill>
                  <a:schemeClr val="accent4"/>
                </a:solidFill>
                <a:ea typeface="ＭＳ Ｐゴシック" panose="020B0600070205080204" pitchFamily="50" charset="-128"/>
              </a:rPr>
              <a:t>だから・・</a:t>
            </a:r>
            <a:endParaRPr lang="ja-JP" altLang="en-US" sz="4800" dirty="0">
              <a:solidFill>
                <a:schemeClr val="accent4"/>
              </a:solidFill>
              <a:ea typeface="ＭＳ Ｐゴシック" panose="020B0600070205080204" pitchFamily="50" charset="-128"/>
            </a:endParaRPr>
          </a:p>
        </p:txBody>
      </p:sp>
      <p:sp>
        <p:nvSpPr>
          <p:cNvPr id="33" name="テキスト ボックス 18"/>
          <p:cNvSpPr txBox="1">
            <a:spLocks noChangeArrowheads="1"/>
          </p:cNvSpPr>
          <p:nvPr/>
        </p:nvSpPr>
        <p:spPr bwMode="auto">
          <a:xfrm>
            <a:off x="179512" y="188640"/>
            <a:ext cx="1223962" cy="1107996"/>
          </a:xfrm>
          <a:prstGeom prst="rect">
            <a:avLst/>
          </a:prstGeom>
          <a:solidFill>
            <a:schemeClr val="bg1"/>
          </a:solidFill>
          <a:ln w="9525">
            <a:noFill/>
            <a:miter lim="800000"/>
            <a:headEnd/>
            <a:tailEnd/>
          </a:ln>
          <a:effectLst>
            <a:softEdge rad="127000"/>
          </a:effectLst>
        </p:spPr>
        <p:txBody>
          <a:bodyPr wrap="square">
            <a:spAutoFit/>
          </a:bodyPr>
          <a:lstStyle/>
          <a:p>
            <a:pPr eaLnBrk="1" hangingPunct="1">
              <a:defRPr/>
            </a:pPr>
            <a:r>
              <a:rPr lang="en-US" altLang="ja-JP" sz="6600" b="1" dirty="0">
                <a:solidFill>
                  <a:srgbClr val="996600"/>
                </a:solidFill>
                <a:latin typeface="DF動物1" pitchFamily="17" charset="0"/>
                <a:ea typeface="ＭＳ Ｐゴシック" panose="020B0600070205080204" pitchFamily="50" charset="-128"/>
              </a:rPr>
              <a:t>+</a:t>
            </a:r>
            <a:endParaRPr lang="ja-JP" altLang="en-US" sz="6600" b="1" dirty="0">
              <a:solidFill>
                <a:srgbClr val="996600"/>
              </a:solidFill>
              <a:ea typeface="ＭＳ Ｐゴシック" panose="020B0600070205080204" pitchFamily="50" charset="-128"/>
            </a:endParaRPr>
          </a:p>
        </p:txBody>
      </p:sp>
      <p:sp>
        <p:nvSpPr>
          <p:cNvPr id="34" name="円/楕円 33"/>
          <p:cNvSpPr/>
          <p:nvPr/>
        </p:nvSpPr>
        <p:spPr>
          <a:xfrm>
            <a:off x="179512" y="188640"/>
            <a:ext cx="1139055" cy="1079500"/>
          </a:xfrm>
          <a:prstGeom prst="ellipse">
            <a:avLst/>
          </a:prstGeom>
          <a:no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37" name="直線矢印コネクタ 36"/>
          <p:cNvCxnSpPr/>
          <p:nvPr/>
        </p:nvCxnSpPr>
        <p:spPr>
          <a:xfrm>
            <a:off x="4860032" y="3284984"/>
            <a:ext cx="0" cy="576263"/>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4"/>
          <p:cNvSpPr txBox="1">
            <a:spLocks noChangeArrowheads="1"/>
          </p:cNvSpPr>
          <p:nvPr/>
        </p:nvSpPr>
        <p:spPr bwMode="auto">
          <a:xfrm>
            <a:off x="3619135" y="3883030"/>
            <a:ext cx="2663825" cy="708025"/>
          </a:xfrm>
          <a:prstGeom prst="rect">
            <a:avLst/>
          </a:prstGeom>
          <a:solidFill>
            <a:schemeClr val="bg1"/>
          </a:solidFill>
          <a:ln w="9525">
            <a:noFill/>
            <a:miter lim="800000"/>
            <a:headEnd/>
            <a:tailEnd/>
          </a:ln>
        </p:spPr>
        <p:txBody>
          <a:bodyPr>
            <a:spAutoFit/>
          </a:bodyPr>
          <a:lstStyle/>
          <a:p>
            <a:pPr eaLnBrk="1" hangingPunct="1"/>
            <a:r>
              <a:rPr lang="ja-JP" altLang="en-US" sz="4000">
                <a:solidFill>
                  <a:srgbClr val="000000"/>
                </a:solidFill>
              </a:rPr>
              <a:t>語りの理解</a:t>
            </a:r>
          </a:p>
        </p:txBody>
      </p:sp>
      <p:cxnSp>
        <p:nvCxnSpPr>
          <p:cNvPr id="39" name="直線矢印コネクタ 38"/>
          <p:cNvCxnSpPr/>
          <p:nvPr/>
        </p:nvCxnSpPr>
        <p:spPr>
          <a:xfrm>
            <a:off x="7452320" y="3284984"/>
            <a:ext cx="0" cy="576263"/>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dissolve">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1140"/>
                                        </p:tgtEl>
                                        <p:attrNameLst>
                                          <p:attrName>style.visibility</p:attrName>
                                        </p:attrNameLst>
                                      </p:cBhvr>
                                      <p:to>
                                        <p:strVal val="visible"/>
                                      </p:to>
                                    </p:set>
                                    <p:animEffect transition="in" filter="dissolve">
                                      <p:cBhvr>
                                        <p:cTn id="20" dur="500"/>
                                        <p:tgtEl>
                                          <p:spTgt spid="911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dissolve">
                                      <p:cBhvr>
                                        <p:cTn id="33" dur="500"/>
                                        <p:tgtEl>
                                          <p:spTgt spid="3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141"/>
                                        </p:tgtEl>
                                        <p:attrNameLst>
                                          <p:attrName>style.visibility</p:attrName>
                                        </p:attrNameLst>
                                      </p:cBhvr>
                                      <p:to>
                                        <p:strVal val="visible"/>
                                      </p:to>
                                    </p:set>
                                    <p:animEffect transition="in" filter="dissolve">
                                      <p:cBhvr>
                                        <p:cTn id="36" dur="500"/>
                                        <p:tgtEl>
                                          <p:spTgt spid="9114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91152"/>
                                        </p:tgtEl>
                                        <p:attrNameLst>
                                          <p:attrName>style.visibility</p:attrName>
                                        </p:attrNameLst>
                                      </p:cBhvr>
                                      <p:to>
                                        <p:strVal val="visible"/>
                                      </p:to>
                                    </p:set>
                                    <p:animEffect transition="in" filter="dissolve">
                                      <p:cBhvr>
                                        <p:cTn id="41" dur="500"/>
                                        <p:tgtEl>
                                          <p:spTgt spid="9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91140" grpId="0" animBg="1"/>
      <p:bldP spid="91141" grpId="0" animBg="1"/>
      <p:bldP spid="32" grpId="0"/>
      <p:bldP spid="3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テキスト ボックス 3"/>
          <p:cNvSpPr txBox="1">
            <a:spLocks noChangeArrowheads="1"/>
          </p:cNvSpPr>
          <p:nvPr/>
        </p:nvSpPr>
        <p:spPr bwMode="auto">
          <a:xfrm>
            <a:off x="250825" y="1125538"/>
            <a:ext cx="8713788" cy="1446550"/>
          </a:xfrm>
          <a:prstGeom prst="rect">
            <a:avLst/>
          </a:prstGeom>
          <a:solidFill>
            <a:schemeClr val="bg1">
              <a:lumMod val="95000"/>
            </a:schemeClr>
          </a:solidFill>
          <a:ln w="9525">
            <a:noFill/>
            <a:miter lim="800000"/>
            <a:headEnd/>
            <a:tailEnd/>
          </a:ln>
          <a:effectLst>
            <a:softEdge rad="63500"/>
          </a:effectLst>
        </p:spPr>
        <p:txBody>
          <a:bodyPr>
            <a:spAutoFit/>
          </a:bodyPr>
          <a:lstStyle/>
          <a:p>
            <a:pPr eaLnBrk="1" hangingPunct="1">
              <a:defRPr/>
            </a:pPr>
            <a:r>
              <a:rPr lang="ja-JP" altLang="en-US" sz="4400" dirty="0">
                <a:ea typeface="ＭＳ Ｐゴシック" panose="020B0600070205080204" pitchFamily="50" charset="-128"/>
              </a:rPr>
              <a:t>　読み聞かせや小説を楽しんだり</a:t>
            </a:r>
            <a:endParaRPr lang="en-US" altLang="ja-JP" sz="4400" dirty="0">
              <a:ea typeface="ＭＳ Ｐゴシック" panose="020B0600070205080204" pitchFamily="50" charset="-128"/>
            </a:endParaRPr>
          </a:p>
          <a:p>
            <a:pPr eaLnBrk="1" hangingPunct="1">
              <a:defRPr/>
            </a:pPr>
            <a:r>
              <a:rPr lang="ja-JP" altLang="en-US" sz="4400" dirty="0">
                <a:ea typeface="ＭＳ Ｐゴシック" panose="020B0600070205080204" pitchFamily="50" charset="-128"/>
              </a:rPr>
              <a:t>　　　読解問題を解いたりできるには</a:t>
            </a:r>
          </a:p>
        </p:txBody>
      </p:sp>
      <p:sp>
        <p:nvSpPr>
          <p:cNvPr id="5" name="下矢印 4"/>
          <p:cNvSpPr/>
          <p:nvPr/>
        </p:nvSpPr>
        <p:spPr>
          <a:xfrm>
            <a:off x="4140200" y="2708275"/>
            <a:ext cx="863600" cy="4667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テキスト ボックス 5"/>
          <p:cNvSpPr txBox="1">
            <a:spLocks noChangeArrowheads="1"/>
          </p:cNvSpPr>
          <p:nvPr/>
        </p:nvSpPr>
        <p:spPr bwMode="auto">
          <a:xfrm>
            <a:off x="430213" y="3284538"/>
            <a:ext cx="8462962" cy="1446212"/>
          </a:xfrm>
          <a:prstGeom prst="rect">
            <a:avLst/>
          </a:prstGeom>
          <a:noFill/>
          <a:ln w="9525">
            <a:noFill/>
            <a:miter lim="800000"/>
            <a:headEnd/>
            <a:tailEnd/>
          </a:ln>
        </p:spPr>
        <p:txBody>
          <a:bodyPr>
            <a:spAutoFit/>
          </a:bodyPr>
          <a:lstStyle/>
          <a:p>
            <a:pPr eaLnBrk="1" hangingPunct="1"/>
            <a:r>
              <a:rPr lang="ja-JP" altLang="en-US" sz="4400"/>
              <a:t>　</a:t>
            </a:r>
            <a:r>
              <a:rPr lang="ja-JP" altLang="en-US" sz="4400">
                <a:solidFill>
                  <a:srgbClr val="C00000"/>
                </a:solidFill>
              </a:rPr>
              <a:t>まず少なくとも、自分の経験を</a:t>
            </a:r>
            <a:endParaRPr lang="en-US" altLang="ja-JP" sz="4400">
              <a:solidFill>
                <a:srgbClr val="C00000"/>
              </a:solidFill>
            </a:endParaRPr>
          </a:p>
          <a:p>
            <a:pPr eaLnBrk="1" hangingPunct="1"/>
            <a:r>
              <a:rPr lang="ja-JP" altLang="en-US" sz="4400">
                <a:solidFill>
                  <a:srgbClr val="C00000"/>
                </a:solidFill>
              </a:rPr>
              <a:t>　　　語れるようでなければならない</a:t>
            </a:r>
          </a:p>
        </p:txBody>
      </p:sp>
      <p:sp>
        <p:nvSpPr>
          <p:cNvPr id="78855" name="テキスト ボックス 6"/>
          <p:cNvSpPr txBox="1">
            <a:spLocks noChangeArrowheads="1"/>
          </p:cNvSpPr>
          <p:nvPr/>
        </p:nvSpPr>
        <p:spPr bwMode="auto">
          <a:xfrm>
            <a:off x="179388" y="260350"/>
            <a:ext cx="5040312" cy="708025"/>
          </a:xfrm>
          <a:prstGeom prst="rect">
            <a:avLst/>
          </a:prstGeom>
          <a:noFill/>
          <a:ln w="9525">
            <a:noFill/>
            <a:miter lim="800000"/>
            <a:headEnd/>
            <a:tailEnd/>
          </a:ln>
        </p:spPr>
        <p:txBody>
          <a:bodyPr>
            <a:spAutoFit/>
          </a:bodyPr>
          <a:lstStyle/>
          <a:p>
            <a:r>
              <a:rPr lang="ja-JP" altLang="en-US" sz="4000" dirty="0"/>
              <a:t>たとえば・・</a:t>
            </a:r>
          </a:p>
        </p:txBody>
      </p:sp>
      <p:sp>
        <p:nvSpPr>
          <p:cNvPr id="2" name="テキスト ボックス 1"/>
          <p:cNvSpPr txBox="1"/>
          <p:nvPr/>
        </p:nvSpPr>
        <p:spPr>
          <a:xfrm>
            <a:off x="611560" y="4869160"/>
            <a:ext cx="8136904" cy="1200329"/>
          </a:xfrm>
          <a:prstGeom prst="rect">
            <a:avLst/>
          </a:prstGeom>
          <a:solidFill>
            <a:srgbClr val="FFFF99"/>
          </a:solidFill>
          <a:effectLst>
            <a:softEdge rad="127000"/>
          </a:effectLst>
        </p:spPr>
        <p:txBody>
          <a:bodyPr>
            <a:spAutoFit/>
          </a:bodyPr>
          <a:lstStyle/>
          <a:p>
            <a:pPr>
              <a:defRPr/>
            </a:pPr>
            <a:r>
              <a:rPr lang="ja-JP" altLang="en-US" sz="3600" dirty="0">
                <a:latin typeface="Arial" panose="020B0604020202020204" pitchFamily="34" charset="0"/>
                <a:ea typeface="ＭＳ Ｐゴシック" panose="020B0600070205080204" pitchFamily="50" charset="-128"/>
              </a:rPr>
              <a:t>子どもにいろんなことを話してもらって</a:t>
            </a:r>
            <a:endParaRPr lang="en-US" altLang="ja-JP" sz="3600" dirty="0">
              <a:latin typeface="Arial" panose="020B0604020202020204" pitchFamily="34" charset="0"/>
              <a:ea typeface="ＭＳ Ｐゴシック" panose="020B0600070205080204" pitchFamily="50" charset="-128"/>
            </a:endParaRPr>
          </a:p>
          <a:p>
            <a:pPr>
              <a:defRPr/>
            </a:pPr>
            <a:r>
              <a:rPr lang="ja-JP" altLang="en-US" sz="3600" dirty="0">
                <a:latin typeface="Arial" panose="020B0604020202020204" pitchFamily="34" charset="0"/>
                <a:ea typeface="ＭＳ Ｐゴシック" panose="020B0600070205080204" pitchFamily="50" charset="-128"/>
              </a:rPr>
              <a:t>　　　　　　　　　　　語りの力を育てて行こう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平行四辺形 19"/>
          <p:cNvSpPr/>
          <p:nvPr/>
        </p:nvSpPr>
        <p:spPr>
          <a:xfrm>
            <a:off x="2771775" y="3213100"/>
            <a:ext cx="4032250" cy="1871663"/>
          </a:xfrm>
          <a:prstGeom prst="parallelogram">
            <a:avLst/>
          </a:prstGeom>
          <a:blipFill>
            <a:blip r:embed="rId2" cstate="print"/>
            <a:tile tx="0" ty="0" sx="100000" sy="100000" flip="none" algn="tl"/>
          </a:bli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フレーム 21"/>
          <p:cNvSpPr/>
          <p:nvPr/>
        </p:nvSpPr>
        <p:spPr>
          <a:xfrm>
            <a:off x="3348038" y="1557338"/>
            <a:ext cx="3143250" cy="2212975"/>
          </a:xfrm>
          <a:prstGeom prst="frame">
            <a:avLst/>
          </a:prstGeom>
          <a:solidFill>
            <a:schemeClr val="accent3">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pic>
        <p:nvPicPr>
          <p:cNvPr id="32" name="Picture 4" descr="OADG109Aキーボード配列図"/>
          <p:cNvPicPr>
            <a:picLocks noChangeAspect="1" noChangeArrowheads="1"/>
          </p:cNvPicPr>
          <p:nvPr/>
        </p:nvPicPr>
        <p:blipFill>
          <a:blip r:embed="rId3" cstate="print"/>
          <a:srcRect/>
          <a:stretch>
            <a:fillRect/>
          </a:stretch>
        </p:blipFill>
        <p:spPr bwMode="auto">
          <a:xfrm>
            <a:off x="3276600" y="3644900"/>
            <a:ext cx="3143250" cy="785813"/>
          </a:xfrm>
          <a:prstGeom prst="rect">
            <a:avLst/>
          </a:prstGeom>
          <a:noFill/>
          <a:ln w="9525">
            <a:solidFill>
              <a:schemeClr val="bg2">
                <a:lumMod val="50000"/>
              </a:schemeClr>
            </a:solidFill>
            <a:miter lim="800000"/>
            <a:headEnd/>
            <a:tailEnd/>
          </a:ln>
        </p:spPr>
      </p:pic>
      <p:grpSp>
        <p:nvGrpSpPr>
          <p:cNvPr id="2" name="グループ化 32"/>
          <p:cNvGrpSpPr>
            <a:grpSpLocks/>
          </p:cNvGrpSpPr>
          <p:nvPr/>
        </p:nvGrpSpPr>
        <p:grpSpPr bwMode="auto">
          <a:xfrm>
            <a:off x="1138238" y="2998788"/>
            <a:ext cx="1641475" cy="3008312"/>
            <a:chOff x="1138238" y="2998788"/>
            <a:chExt cx="1641475" cy="3008312"/>
          </a:xfrm>
        </p:grpSpPr>
        <p:grpSp>
          <p:nvGrpSpPr>
            <p:cNvPr id="3" name="グループ化 30"/>
            <p:cNvGrpSpPr>
              <a:grpSpLocks/>
            </p:cNvGrpSpPr>
            <p:nvPr/>
          </p:nvGrpSpPr>
          <p:grpSpPr bwMode="auto">
            <a:xfrm>
              <a:off x="1138238" y="2998788"/>
              <a:ext cx="1641475" cy="2989262"/>
              <a:chOff x="1138238" y="2998788"/>
              <a:chExt cx="1641475" cy="2989262"/>
            </a:xfrm>
          </p:grpSpPr>
          <p:sp>
            <p:nvSpPr>
              <p:cNvPr id="39" name="フリーフォーム 38"/>
              <p:cNvSpPr/>
              <p:nvPr/>
            </p:nvSpPr>
            <p:spPr>
              <a:xfrm>
                <a:off x="1187450" y="4508500"/>
                <a:ext cx="1428750" cy="1479550"/>
              </a:xfrm>
              <a:custGeom>
                <a:avLst/>
                <a:gdLst>
                  <a:gd name="connsiteX0" fmla="*/ 76200 w 1362828"/>
                  <a:gd name="connsiteY0" fmla="*/ 1181100 h 1612900"/>
                  <a:gd name="connsiteX1" fmla="*/ 88900 w 1362828"/>
                  <a:gd name="connsiteY1" fmla="*/ 965200 h 1612900"/>
                  <a:gd name="connsiteX2" fmla="*/ 114300 w 1362828"/>
                  <a:gd name="connsiteY2" fmla="*/ 889000 h 1612900"/>
                  <a:gd name="connsiteX3" fmla="*/ 127000 w 1362828"/>
                  <a:gd name="connsiteY3" fmla="*/ 825500 h 1612900"/>
                  <a:gd name="connsiteX4" fmla="*/ 177800 w 1362828"/>
                  <a:gd name="connsiteY4" fmla="*/ 685800 h 1612900"/>
                  <a:gd name="connsiteX5" fmla="*/ 203200 w 1362828"/>
                  <a:gd name="connsiteY5" fmla="*/ 635000 h 1612900"/>
                  <a:gd name="connsiteX6" fmla="*/ 241300 w 1362828"/>
                  <a:gd name="connsiteY6" fmla="*/ 596900 h 1612900"/>
                  <a:gd name="connsiteX7" fmla="*/ 254000 w 1362828"/>
                  <a:gd name="connsiteY7" fmla="*/ 558800 h 1612900"/>
                  <a:gd name="connsiteX8" fmla="*/ 292100 w 1362828"/>
                  <a:gd name="connsiteY8" fmla="*/ 546100 h 1612900"/>
                  <a:gd name="connsiteX9" fmla="*/ 304800 w 1362828"/>
                  <a:gd name="connsiteY9" fmla="*/ 381000 h 1612900"/>
                  <a:gd name="connsiteX10" fmla="*/ 330200 w 1362828"/>
                  <a:gd name="connsiteY10" fmla="*/ 254000 h 1612900"/>
                  <a:gd name="connsiteX11" fmla="*/ 355600 w 1362828"/>
                  <a:gd name="connsiteY11" fmla="*/ 177800 h 1612900"/>
                  <a:gd name="connsiteX12" fmla="*/ 381000 w 1362828"/>
                  <a:gd name="connsiteY12" fmla="*/ 139700 h 1612900"/>
                  <a:gd name="connsiteX13" fmla="*/ 431800 w 1362828"/>
                  <a:gd name="connsiteY13" fmla="*/ 63500 h 1612900"/>
                  <a:gd name="connsiteX14" fmla="*/ 469900 w 1362828"/>
                  <a:gd name="connsiteY14" fmla="*/ 50800 h 1612900"/>
                  <a:gd name="connsiteX15" fmla="*/ 558800 w 1362828"/>
                  <a:gd name="connsiteY15" fmla="*/ 0 h 1612900"/>
                  <a:gd name="connsiteX16" fmla="*/ 825500 w 1362828"/>
                  <a:gd name="connsiteY16" fmla="*/ 12700 h 1612900"/>
                  <a:gd name="connsiteX17" fmla="*/ 901700 w 1362828"/>
                  <a:gd name="connsiteY17" fmla="*/ 38100 h 1612900"/>
                  <a:gd name="connsiteX18" fmla="*/ 939800 w 1362828"/>
                  <a:gd name="connsiteY18" fmla="*/ 50800 h 1612900"/>
                  <a:gd name="connsiteX19" fmla="*/ 1028700 w 1362828"/>
                  <a:gd name="connsiteY19" fmla="*/ 127000 h 1612900"/>
                  <a:gd name="connsiteX20" fmla="*/ 1054100 w 1362828"/>
                  <a:gd name="connsiteY20" fmla="*/ 165100 h 1612900"/>
                  <a:gd name="connsiteX21" fmla="*/ 1079500 w 1362828"/>
                  <a:gd name="connsiteY21" fmla="*/ 292100 h 1612900"/>
                  <a:gd name="connsiteX22" fmla="*/ 1092200 w 1362828"/>
                  <a:gd name="connsiteY22" fmla="*/ 330200 h 1612900"/>
                  <a:gd name="connsiteX23" fmla="*/ 1130300 w 1362828"/>
                  <a:gd name="connsiteY23" fmla="*/ 355600 h 1612900"/>
                  <a:gd name="connsiteX24" fmla="*/ 1155700 w 1362828"/>
                  <a:gd name="connsiteY24" fmla="*/ 469900 h 1612900"/>
                  <a:gd name="connsiteX25" fmla="*/ 1168400 w 1362828"/>
                  <a:gd name="connsiteY25" fmla="*/ 508000 h 1612900"/>
                  <a:gd name="connsiteX26" fmla="*/ 1181100 w 1362828"/>
                  <a:gd name="connsiteY26" fmla="*/ 685800 h 1612900"/>
                  <a:gd name="connsiteX27" fmla="*/ 1193800 w 1362828"/>
                  <a:gd name="connsiteY27" fmla="*/ 723900 h 1612900"/>
                  <a:gd name="connsiteX28" fmla="*/ 1206500 w 1362828"/>
                  <a:gd name="connsiteY28" fmla="*/ 812800 h 1612900"/>
                  <a:gd name="connsiteX29" fmla="*/ 1219200 w 1362828"/>
                  <a:gd name="connsiteY29" fmla="*/ 850900 h 1612900"/>
                  <a:gd name="connsiteX30" fmla="*/ 1231900 w 1362828"/>
                  <a:gd name="connsiteY30" fmla="*/ 901700 h 1612900"/>
                  <a:gd name="connsiteX31" fmla="*/ 1079500 w 1362828"/>
                  <a:gd name="connsiteY31" fmla="*/ 1346200 h 1612900"/>
                  <a:gd name="connsiteX32" fmla="*/ 1003300 w 1362828"/>
                  <a:gd name="connsiteY32" fmla="*/ 1358900 h 1612900"/>
                  <a:gd name="connsiteX33" fmla="*/ 914400 w 1362828"/>
                  <a:gd name="connsiteY33" fmla="*/ 1346200 h 1612900"/>
                  <a:gd name="connsiteX34" fmla="*/ 901700 w 1362828"/>
                  <a:gd name="connsiteY34" fmla="*/ 1231900 h 1612900"/>
                  <a:gd name="connsiteX35" fmla="*/ 876300 w 1362828"/>
                  <a:gd name="connsiteY35" fmla="*/ 1104900 h 1612900"/>
                  <a:gd name="connsiteX36" fmla="*/ 863600 w 1362828"/>
                  <a:gd name="connsiteY36" fmla="*/ 850900 h 1612900"/>
                  <a:gd name="connsiteX37" fmla="*/ 889000 w 1362828"/>
                  <a:gd name="connsiteY37" fmla="*/ 927100 h 1612900"/>
                  <a:gd name="connsiteX38" fmla="*/ 901700 w 1362828"/>
                  <a:gd name="connsiteY38" fmla="*/ 1066800 h 1612900"/>
                  <a:gd name="connsiteX39" fmla="*/ 927100 w 1362828"/>
                  <a:gd name="connsiteY39" fmla="*/ 1219200 h 1612900"/>
                  <a:gd name="connsiteX40" fmla="*/ 952500 w 1362828"/>
                  <a:gd name="connsiteY40" fmla="*/ 1511300 h 1612900"/>
                  <a:gd name="connsiteX41" fmla="*/ 939800 w 1362828"/>
                  <a:gd name="connsiteY41" fmla="*/ 1562100 h 1612900"/>
                  <a:gd name="connsiteX42" fmla="*/ 863600 w 1362828"/>
                  <a:gd name="connsiteY42" fmla="*/ 1587500 h 1612900"/>
                  <a:gd name="connsiteX43" fmla="*/ 749300 w 1362828"/>
                  <a:gd name="connsiteY43" fmla="*/ 1612900 h 1612900"/>
                  <a:gd name="connsiteX44" fmla="*/ 279400 w 1362828"/>
                  <a:gd name="connsiteY44" fmla="*/ 1600200 h 1612900"/>
                  <a:gd name="connsiteX45" fmla="*/ 241300 w 1362828"/>
                  <a:gd name="connsiteY45" fmla="*/ 1587500 h 1612900"/>
                  <a:gd name="connsiteX46" fmla="*/ 203200 w 1362828"/>
                  <a:gd name="connsiteY46" fmla="*/ 1549400 h 1612900"/>
                  <a:gd name="connsiteX47" fmla="*/ 127000 w 1362828"/>
                  <a:gd name="connsiteY47" fmla="*/ 1498600 h 1612900"/>
                  <a:gd name="connsiteX48" fmla="*/ 88900 w 1362828"/>
                  <a:gd name="connsiteY48" fmla="*/ 1473200 h 1612900"/>
                  <a:gd name="connsiteX49" fmla="*/ 12700 w 1362828"/>
                  <a:gd name="connsiteY49" fmla="*/ 1447800 h 1612900"/>
                  <a:gd name="connsiteX50" fmla="*/ 0 w 1362828"/>
                  <a:gd name="connsiteY50" fmla="*/ 1409700 h 1612900"/>
                  <a:gd name="connsiteX51" fmla="*/ 25400 w 1362828"/>
                  <a:gd name="connsiteY51" fmla="*/ 1308100 h 1612900"/>
                  <a:gd name="connsiteX52" fmla="*/ 50800 w 1362828"/>
                  <a:gd name="connsiteY52" fmla="*/ 1270000 h 1612900"/>
                  <a:gd name="connsiteX53" fmla="*/ 76200 w 1362828"/>
                  <a:gd name="connsiteY53" fmla="*/ 1181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2828" h="1612900">
                    <a:moveTo>
                      <a:pt x="76200" y="1181100"/>
                    </a:moveTo>
                    <a:cubicBezTo>
                      <a:pt x="82550" y="1130300"/>
                      <a:pt x="79576" y="1036686"/>
                      <a:pt x="88900" y="965200"/>
                    </a:cubicBezTo>
                    <a:cubicBezTo>
                      <a:pt x="92363" y="938651"/>
                      <a:pt x="109049" y="915254"/>
                      <a:pt x="114300" y="889000"/>
                    </a:cubicBezTo>
                    <a:cubicBezTo>
                      <a:pt x="118533" y="867833"/>
                      <a:pt x="121320" y="846325"/>
                      <a:pt x="127000" y="825500"/>
                    </a:cubicBezTo>
                    <a:cubicBezTo>
                      <a:pt x="136939" y="789059"/>
                      <a:pt x="161760" y="721891"/>
                      <a:pt x="177800" y="685800"/>
                    </a:cubicBezTo>
                    <a:cubicBezTo>
                      <a:pt x="185489" y="668500"/>
                      <a:pt x="192196" y="650406"/>
                      <a:pt x="203200" y="635000"/>
                    </a:cubicBezTo>
                    <a:cubicBezTo>
                      <a:pt x="213639" y="620385"/>
                      <a:pt x="228600" y="609600"/>
                      <a:pt x="241300" y="596900"/>
                    </a:cubicBezTo>
                    <a:cubicBezTo>
                      <a:pt x="245533" y="584200"/>
                      <a:pt x="244534" y="568266"/>
                      <a:pt x="254000" y="558800"/>
                    </a:cubicBezTo>
                    <a:cubicBezTo>
                      <a:pt x="263466" y="549334"/>
                      <a:pt x="288422" y="558972"/>
                      <a:pt x="292100" y="546100"/>
                    </a:cubicBezTo>
                    <a:cubicBezTo>
                      <a:pt x="307263" y="493028"/>
                      <a:pt x="299022" y="435893"/>
                      <a:pt x="304800" y="381000"/>
                    </a:cubicBezTo>
                    <a:cubicBezTo>
                      <a:pt x="308511" y="345744"/>
                      <a:pt x="319293" y="290358"/>
                      <a:pt x="330200" y="254000"/>
                    </a:cubicBezTo>
                    <a:cubicBezTo>
                      <a:pt x="337893" y="228355"/>
                      <a:pt x="340748" y="200077"/>
                      <a:pt x="355600" y="177800"/>
                    </a:cubicBezTo>
                    <a:cubicBezTo>
                      <a:pt x="364067" y="165100"/>
                      <a:pt x="374174" y="153352"/>
                      <a:pt x="381000" y="139700"/>
                    </a:cubicBezTo>
                    <a:cubicBezTo>
                      <a:pt x="404301" y="93098"/>
                      <a:pt x="377631" y="99612"/>
                      <a:pt x="431800" y="63500"/>
                    </a:cubicBezTo>
                    <a:cubicBezTo>
                      <a:pt x="442939" y="56074"/>
                      <a:pt x="457595" y="56073"/>
                      <a:pt x="469900" y="50800"/>
                    </a:cubicBezTo>
                    <a:cubicBezTo>
                      <a:pt x="515016" y="31464"/>
                      <a:pt x="520536" y="25509"/>
                      <a:pt x="558800" y="0"/>
                    </a:cubicBezTo>
                    <a:cubicBezTo>
                      <a:pt x="647700" y="4233"/>
                      <a:pt x="737044" y="2872"/>
                      <a:pt x="825500" y="12700"/>
                    </a:cubicBezTo>
                    <a:cubicBezTo>
                      <a:pt x="852110" y="15657"/>
                      <a:pt x="876300" y="29633"/>
                      <a:pt x="901700" y="38100"/>
                    </a:cubicBezTo>
                    <a:lnTo>
                      <a:pt x="939800" y="50800"/>
                    </a:lnTo>
                    <a:cubicBezTo>
                      <a:pt x="977173" y="78830"/>
                      <a:pt x="999218" y="91622"/>
                      <a:pt x="1028700" y="127000"/>
                    </a:cubicBezTo>
                    <a:cubicBezTo>
                      <a:pt x="1038471" y="138726"/>
                      <a:pt x="1045633" y="152400"/>
                      <a:pt x="1054100" y="165100"/>
                    </a:cubicBezTo>
                    <a:cubicBezTo>
                      <a:pt x="1064080" y="224977"/>
                      <a:pt x="1064344" y="239053"/>
                      <a:pt x="1079500" y="292100"/>
                    </a:cubicBezTo>
                    <a:cubicBezTo>
                      <a:pt x="1083178" y="304972"/>
                      <a:pt x="1083837" y="319747"/>
                      <a:pt x="1092200" y="330200"/>
                    </a:cubicBezTo>
                    <a:cubicBezTo>
                      <a:pt x="1101735" y="342119"/>
                      <a:pt x="1117600" y="347133"/>
                      <a:pt x="1130300" y="355600"/>
                    </a:cubicBezTo>
                    <a:cubicBezTo>
                      <a:pt x="1158890" y="441369"/>
                      <a:pt x="1125898" y="335793"/>
                      <a:pt x="1155700" y="469900"/>
                    </a:cubicBezTo>
                    <a:cubicBezTo>
                      <a:pt x="1158604" y="482968"/>
                      <a:pt x="1164167" y="495300"/>
                      <a:pt x="1168400" y="508000"/>
                    </a:cubicBezTo>
                    <a:cubicBezTo>
                      <a:pt x="1172633" y="567267"/>
                      <a:pt x="1174158" y="626789"/>
                      <a:pt x="1181100" y="685800"/>
                    </a:cubicBezTo>
                    <a:cubicBezTo>
                      <a:pt x="1182664" y="699095"/>
                      <a:pt x="1191175" y="710773"/>
                      <a:pt x="1193800" y="723900"/>
                    </a:cubicBezTo>
                    <a:cubicBezTo>
                      <a:pt x="1199671" y="753253"/>
                      <a:pt x="1200629" y="783447"/>
                      <a:pt x="1206500" y="812800"/>
                    </a:cubicBezTo>
                    <a:cubicBezTo>
                      <a:pt x="1209125" y="825927"/>
                      <a:pt x="1215522" y="838028"/>
                      <a:pt x="1219200" y="850900"/>
                    </a:cubicBezTo>
                    <a:cubicBezTo>
                      <a:pt x="1223995" y="867683"/>
                      <a:pt x="1227667" y="884767"/>
                      <a:pt x="1231900" y="901700"/>
                    </a:cubicBezTo>
                    <a:cubicBezTo>
                      <a:pt x="1217137" y="1403630"/>
                      <a:pt x="1362828" y="1312867"/>
                      <a:pt x="1079500" y="1346200"/>
                    </a:cubicBezTo>
                    <a:cubicBezTo>
                      <a:pt x="1053926" y="1349209"/>
                      <a:pt x="1028700" y="1354667"/>
                      <a:pt x="1003300" y="1358900"/>
                    </a:cubicBezTo>
                    <a:lnTo>
                      <a:pt x="914400" y="1346200"/>
                    </a:lnTo>
                    <a:cubicBezTo>
                      <a:pt x="890453" y="1316266"/>
                      <a:pt x="906766" y="1269898"/>
                      <a:pt x="901700" y="1231900"/>
                    </a:cubicBezTo>
                    <a:cubicBezTo>
                      <a:pt x="892803" y="1165174"/>
                      <a:pt x="890722" y="1162590"/>
                      <a:pt x="876300" y="1104900"/>
                    </a:cubicBezTo>
                    <a:cubicBezTo>
                      <a:pt x="872067" y="1020233"/>
                      <a:pt x="857560" y="935457"/>
                      <a:pt x="863600" y="850900"/>
                    </a:cubicBezTo>
                    <a:cubicBezTo>
                      <a:pt x="865508" y="824194"/>
                      <a:pt x="889000" y="927100"/>
                      <a:pt x="889000" y="927100"/>
                    </a:cubicBezTo>
                    <a:cubicBezTo>
                      <a:pt x="893233" y="973667"/>
                      <a:pt x="897047" y="1020273"/>
                      <a:pt x="901700" y="1066800"/>
                    </a:cubicBezTo>
                    <a:cubicBezTo>
                      <a:pt x="913853" y="1188329"/>
                      <a:pt x="902985" y="1146855"/>
                      <a:pt x="927100" y="1219200"/>
                    </a:cubicBezTo>
                    <a:cubicBezTo>
                      <a:pt x="935567" y="1316567"/>
                      <a:pt x="976204" y="1416484"/>
                      <a:pt x="952500" y="1511300"/>
                    </a:cubicBezTo>
                    <a:cubicBezTo>
                      <a:pt x="948267" y="1528233"/>
                      <a:pt x="953052" y="1550741"/>
                      <a:pt x="939800" y="1562100"/>
                    </a:cubicBezTo>
                    <a:cubicBezTo>
                      <a:pt x="919472" y="1579524"/>
                      <a:pt x="889854" y="1582249"/>
                      <a:pt x="863600" y="1587500"/>
                    </a:cubicBezTo>
                    <a:cubicBezTo>
                      <a:pt x="782984" y="1603623"/>
                      <a:pt x="821041" y="1594965"/>
                      <a:pt x="749300" y="1612900"/>
                    </a:cubicBezTo>
                    <a:cubicBezTo>
                      <a:pt x="592667" y="1608667"/>
                      <a:pt x="435895" y="1608025"/>
                      <a:pt x="279400" y="1600200"/>
                    </a:cubicBezTo>
                    <a:cubicBezTo>
                      <a:pt x="266030" y="1599531"/>
                      <a:pt x="252439" y="1594926"/>
                      <a:pt x="241300" y="1587500"/>
                    </a:cubicBezTo>
                    <a:cubicBezTo>
                      <a:pt x="226356" y="1577537"/>
                      <a:pt x="217377" y="1560427"/>
                      <a:pt x="203200" y="1549400"/>
                    </a:cubicBezTo>
                    <a:cubicBezTo>
                      <a:pt x="179103" y="1530658"/>
                      <a:pt x="152400" y="1515533"/>
                      <a:pt x="127000" y="1498600"/>
                    </a:cubicBezTo>
                    <a:cubicBezTo>
                      <a:pt x="114300" y="1490133"/>
                      <a:pt x="103380" y="1478027"/>
                      <a:pt x="88900" y="1473200"/>
                    </a:cubicBezTo>
                    <a:lnTo>
                      <a:pt x="12700" y="1447800"/>
                    </a:lnTo>
                    <a:cubicBezTo>
                      <a:pt x="8467" y="1435100"/>
                      <a:pt x="0" y="1423087"/>
                      <a:pt x="0" y="1409700"/>
                    </a:cubicBezTo>
                    <a:cubicBezTo>
                      <a:pt x="0" y="1395209"/>
                      <a:pt x="15378" y="1328143"/>
                      <a:pt x="25400" y="1308100"/>
                    </a:cubicBezTo>
                    <a:cubicBezTo>
                      <a:pt x="32226" y="1294448"/>
                      <a:pt x="44601" y="1283948"/>
                      <a:pt x="50800" y="1270000"/>
                    </a:cubicBezTo>
                    <a:cubicBezTo>
                      <a:pt x="81555" y="1200802"/>
                      <a:pt x="69850" y="1231900"/>
                      <a:pt x="76200" y="1181100"/>
                    </a:cubicBezTo>
                    <a:close/>
                  </a:path>
                </a:pathLst>
              </a:cu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4" name="グループ化 3"/>
              <p:cNvGrpSpPr>
                <a:grpSpLocks/>
              </p:cNvGrpSpPr>
              <p:nvPr/>
            </p:nvGrpSpPr>
            <p:grpSpPr bwMode="auto">
              <a:xfrm rot="1098478">
                <a:off x="1138238" y="2998788"/>
                <a:ext cx="1641475" cy="1592262"/>
                <a:chOff x="3419475" y="5157788"/>
                <a:chExt cx="1512888" cy="1439862"/>
              </a:xfrm>
            </p:grpSpPr>
            <p:sp>
              <p:nvSpPr>
                <p:cNvPr id="7580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80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80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80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81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7581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sp>
          <p:nvSpPr>
            <p:cNvPr id="40" name="フリーフォーム 39"/>
            <p:cNvSpPr/>
            <p:nvPr/>
          </p:nvSpPr>
          <p:spPr>
            <a:xfrm>
              <a:off x="2116138" y="5727700"/>
              <a:ext cx="355600" cy="279400"/>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75783" name="テキスト ボックス 22"/>
          <p:cNvSpPr txBox="1">
            <a:spLocks noChangeArrowheads="1"/>
          </p:cNvSpPr>
          <p:nvPr/>
        </p:nvSpPr>
        <p:spPr bwMode="auto">
          <a:xfrm>
            <a:off x="3492500" y="1628775"/>
            <a:ext cx="2879725" cy="1384300"/>
          </a:xfrm>
          <a:prstGeom prst="rect">
            <a:avLst/>
          </a:prstGeom>
          <a:solidFill>
            <a:schemeClr val="bg1"/>
          </a:solidFill>
          <a:ln w="9525">
            <a:noFill/>
            <a:miter lim="800000"/>
            <a:headEnd/>
            <a:tailEnd/>
          </a:ln>
        </p:spPr>
        <p:txBody>
          <a:bodyPr>
            <a:spAutoFit/>
          </a:bodyPr>
          <a:lstStyle/>
          <a:p>
            <a:pPr eaLnBrk="1" hangingPunct="1"/>
            <a:endParaRPr lang="en-US" altLang="ja-JP" b="1">
              <a:latin typeface="IWA GゴシックM" pitchFamily="17" charset="-128"/>
              <a:ea typeface="IWA GゴシックM" pitchFamily="17" charset="-128"/>
            </a:endParaRPr>
          </a:p>
          <a:p>
            <a:pPr eaLnBrk="1" hangingPunct="1"/>
            <a:r>
              <a:rPr lang="ja-JP" altLang="en-US" b="1">
                <a:latin typeface="IWA GゴシックM" pitchFamily="17" charset="-128"/>
                <a:ea typeface="IWA GゴシックM" pitchFamily="17" charset="-128"/>
              </a:rPr>
              <a:t>　　　　　　　　　　　　</a:t>
            </a:r>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ja-JP" altLang="en-US" b="1">
              <a:latin typeface="IWA GゴシックM" pitchFamily="17" charset="-128"/>
              <a:ea typeface="IWA GゴシックM" pitchFamily="17" charset="-128"/>
            </a:endParaRPr>
          </a:p>
        </p:txBody>
      </p:sp>
      <p:sp>
        <p:nvSpPr>
          <p:cNvPr id="75784" name="テキスト ボックス 22"/>
          <p:cNvSpPr txBox="1">
            <a:spLocks noChangeArrowheads="1"/>
          </p:cNvSpPr>
          <p:nvPr/>
        </p:nvSpPr>
        <p:spPr bwMode="auto">
          <a:xfrm>
            <a:off x="3500438" y="1628775"/>
            <a:ext cx="2786062" cy="1600200"/>
          </a:xfrm>
          <a:prstGeom prst="rect">
            <a:avLst/>
          </a:prstGeom>
          <a:solidFill>
            <a:schemeClr val="bg1"/>
          </a:solidFill>
          <a:ln w="9525">
            <a:noFill/>
            <a:miter lim="800000"/>
            <a:headEnd/>
            <a:tailEnd/>
          </a:ln>
        </p:spPr>
        <p:txBody>
          <a:bodyPr>
            <a:spAutoFit/>
          </a:bodyPr>
          <a:lstStyle/>
          <a:p>
            <a:pPr eaLnBrk="1" hangingPunct="1"/>
            <a:r>
              <a:rPr lang="ja-JP" altLang="en-US" b="1">
                <a:latin typeface="IWA GゴシックM" pitchFamily="17" charset="-128"/>
                <a:ea typeface="IWA GゴシックM" pitchFamily="17" charset="-128"/>
              </a:rPr>
              <a:t>　　</a:t>
            </a:r>
            <a:endParaRPr lang="en-US" altLang="ja-JP" b="1">
              <a:latin typeface="IWA GゴシックM" pitchFamily="17" charset="-128"/>
              <a:ea typeface="IWA GゴシックM" pitchFamily="17" charset="-128"/>
            </a:endParaRPr>
          </a:p>
          <a:p>
            <a:pPr eaLnBrk="1" hangingPunct="1"/>
            <a:r>
              <a:rPr lang="ja-JP" altLang="en-US" b="1">
                <a:latin typeface="IWA GゴシックM" pitchFamily="17" charset="-128"/>
                <a:ea typeface="IWA GゴシックM" pitchFamily="17" charset="-128"/>
              </a:rPr>
              <a:t>　</a:t>
            </a:r>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ja-JP" altLang="en-US" b="1">
              <a:latin typeface="IWA GゴシックM" pitchFamily="17" charset="-128"/>
              <a:ea typeface="IWA GゴシックM" pitchFamily="17" charset="-128"/>
            </a:endParaRPr>
          </a:p>
        </p:txBody>
      </p:sp>
      <p:sp>
        <p:nvSpPr>
          <p:cNvPr id="97291" name="テキスト ボックス 22"/>
          <p:cNvSpPr txBox="1">
            <a:spLocks noChangeArrowheads="1"/>
          </p:cNvSpPr>
          <p:nvPr/>
        </p:nvSpPr>
        <p:spPr bwMode="auto">
          <a:xfrm>
            <a:off x="3492500" y="1628775"/>
            <a:ext cx="2879725" cy="1938338"/>
          </a:xfrm>
          <a:prstGeom prst="rect">
            <a:avLst/>
          </a:prstGeom>
          <a:solidFill>
            <a:schemeClr val="bg1"/>
          </a:solidFill>
          <a:ln w="9525">
            <a:noFill/>
            <a:miter lim="800000"/>
            <a:headEnd/>
            <a:tailEnd/>
          </a:ln>
        </p:spPr>
        <p:txBody>
          <a:bodyPr>
            <a:spAutoFit/>
          </a:bodyPr>
          <a:lstStyle/>
          <a:p>
            <a:pPr eaLnBrk="1" hangingPunct="1"/>
            <a:r>
              <a:rPr lang="ja-JP" altLang="en-US">
                <a:latin typeface="IWA GゴシックM" pitchFamily="17" charset="-128"/>
                <a:ea typeface="IWA GゴシックM" pitchFamily="17" charset="-128"/>
              </a:rPr>
              <a:t>　</a:t>
            </a:r>
            <a:r>
              <a:rPr lang="ja-JP" altLang="en-US" sz="2400">
                <a:latin typeface="IWA GゴシックM" pitchFamily="17" charset="-128"/>
                <a:ea typeface="IWA GゴシックM" pitchFamily="17" charset="-128"/>
              </a:rPr>
              <a:t>「プールのこと」</a:t>
            </a:r>
            <a:endParaRPr lang="en-US" altLang="ja-JP" sz="2400">
              <a:latin typeface="IWA GゴシックM" pitchFamily="17" charset="-128"/>
              <a:ea typeface="IWA GゴシックM" pitchFamily="17" charset="-128"/>
            </a:endParaRPr>
          </a:p>
          <a:p>
            <a:pPr eaLnBrk="1" hangingPunct="1"/>
            <a:r>
              <a:rPr lang="ja-JP" altLang="en-US" sz="2400">
                <a:latin typeface="IWA GゴシックM" pitchFamily="17" charset="-128"/>
                <a:ea typeface="IWA GゴシックM" pitchFamily="17" charset="-128"/>
              </a:rPr>
              <a:t>５月５日に、家族で、プールに行きました。電車で行きました。まず</a:t>
            </a:r>
            <a:r>
              <a:rPr lang="en-US" altLang="ja-JP" sz="2400">
                <a:latin typeface="IWA GゴシックM" pitchFamily="17" charset="-128"/>
                <a:ea typeface="IWA GゴシックM" pitchFamily="17" charset="-128"/>
              </a:rPr>
              <a:t>…</a:t>
            </a:r>
            <a:endParaRPr lang="ja-JP" altLang="en-US" sz="2400">
              <a:latin typeface="IWA GゴシックM" pitchFamily="17" charset="-128"/>
              <a:ea typeface="IWA GゴシックM" pitchFamily="17" charset="-128"/>
            </a:endParaRPr>
          </a:p>
        </p:txBody>
      </p:sp>
      <p:grpSp>
        <p:nvGrpSpPr>
          <p:cNvPr id="5" name="グループ化 30"/>
          <p:cNvGrpSpPr>
            <a:grpSpLocks/>
          </p:cNvGrpSpPr>
          <p:nvPr/>
        </p:nvGrpSpPr>
        <p:grpSpPr bwMode="auto">
          <a:xfrm>
            <a:off x="6732588" y="2636838"/>
            <a:ext cx="1766887" cy="3606800"/>
            <a:chOff x="6658115" y="2293617"/>
            <a:chExt cx="1767243" cy="4457785"/>
          </a:xfrm>
        </p:grpSpPr>
        <p:sp>
          <p:nvSpPr>
            <p:cNvPr id="47" name="フリーフォーム 46"/>
            <p:cNvSpPr/>
            <p:nvPr/>
          </p:nvSpPr>
          <p:spPr>
            <a:xfrm rot="17154415">
              <a:off x="6691011" y="6133894"/>
              <a:ext cx="470893" cy="454116"/>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8" name="フリーフォーム 47"/>
            <p:cNvSpPr/>
            <p:nvPr/>
          </p:nvSpPr>
          <p:spPr>
            <a:xfrm rot="507186" flipH="1">
              <a:off x="6734330" y="4422444"/>
              <a:ext cx="1622752" cy="2328958"/>
            </a:xfrm>
            <a:custGeom>
              <a:avLst/>
              <a:gdLst>
                <a:gd name="connsiteX0" fmla="*/ 76200 w 1362828"/>
                <a:gd name="connsiteY0" fmla="*/ 1181100 h 1612900"/>
                <a:gd name="connsiteX1" fmla="*/ 88900 w 1362828"/>
                <a:gd name="connsiteY1" fmla="*/ 965200 h 1612900"/>
                <a:gd name="connsiteX2" fmla="*/ 114300 w 1362828"/>
                <a:gd name="connsiteY2" fmla="*/ 889000 h 1612900"/>
                <a:gd name="connsiteX3" fmla="*/ 127000 w 1362828"/>
                <a:gd name="connsiteY3" fmla="*/ 825500 h 1612900"/>
                <a:gd name="connsiteX4" fmla="*/ 177800 w 1362828"/>
                <a:gd name="connsiteY4" fmla="*/ 685800 h 1612900"/>
                <a:gd name="connsiteX5" fmla="*/ 203200 w 1362828"/>
                <a:gd name="connsiteY5" fmla="*/ 635000 h 1612900"/>
                <a:gd name="connsiteX6" fmla="*/ 241300 w 1362828"/>
                <a:gd name="connsiteY6" fmla="*/ 596900 h 1612900"/>
                <a:gd name="connsiteX7" fmla="*/ 254000 w 1362828"/>
                <a:gd name="connsiteY7" fmla="*/ 558800 h 1612900"/>
                <a:gd name="connsiteX8" fmla="*/ 292100 w 1362828"/>
                <a:gd name="connsiteY8" fmla="*/ 546100 h 1612900"/>
                <a:gd name="connsiteX9" fmla="*/ 304800 w 1362828"/>
                <a:gd name="connsiteY9" fmla="*/ 381000 h 1612900"/>
                <a:gd name="connsiteX10" fmla="*/ 330200 w 1362828"/>
                <a:gd name="connsiteY10" fmla="*/ 254000 h 1612900"/>
                <a:gd name="connsiteX11" fmla="*/ 355600 w 1362828"/>
                <a:gd name="connsiteY11" fmla="*/ 177800 h 1612900"/>
                <a:gd name="connsiteX12" fmla="*/ 381000 w 1362828"/>
                <a:gd name="connsiteY12" fmla="*/ 139700 h 1612900"/>
                <a:gd name="connsiteX13" fmla="*/ 431800 w 1362828"/>
                <a:gd name="connsiteY13" fmla="*/ 63500 h 1612900"/>
                <a:gd name="connsiteX14" fmla="*/ 469900 w 1362828"/>
                <a:gd name="connsiteY14" fmla="*/ 50800 h 1612900"/>
                <a:gd name="connsiteX15" fmla="*/ 558800 w 1362828"/>
                <a:gd name="connsiteY15" fmla="*/ 0 h 1612900"/>
                <a:gd name="connsiteX16" fmla="*/ 825500 w 1362828"/>
                <a:gd name="connsiteY16" fmla="*/ 12700 h 1612900"/>
                <a:gd name="connsiteX17" fmla="*/ 901700 w 1362828"/>
                <a:gd name="connsiteY17" fmla="*/ 38100 h 1612900"/>
                <a:gd name="connsiteX18" fmla="*/ 939800 w 1362828"/>
                <a:gd name="connsiteY18" fmla="*/ 50800 h 1612900"/>
                <a:gd name="connsiteX19" fmla="*/ 1028700 w 1362828"/>
                <a:gd name="connsiteY19" fmla="*/ 127000 h 1612900"/>
                <a:gd name="connsiteX20" fmla="*/ 1054100 w 1362828"/>
                <a:gd name="connsiteY20" fmla="*/ 165100 h 1612900"/>
                <a:gd name="connsiteX21" fmla="*/ 1079500 w 1362828"/>
                <a:gd name="connsiteY21" fmla="*/ 292100 h 1612900"/>
                <a:gd name="connsiteX22" fmla="*/ 1092200 w 1362828"/>
                <a:gd name="connsiteY22" fmla="*/ 330200 h 1612900"/>
                <a:gd name="connsiteX23" fmla="*/ 1130300 w 1362828"/>
                <a:gd name="connsiteY23" fmla="*/ 355600 h 1612900"/>
                <a:gd name="connsiteX24" fmla="*/ 1155700 w 1362828"/>
                <a:gd name="connsiteY24" fmla="*/ 469900 h 1612900"/>
                <a:gd name="connsiteX25" fmla="*/ 1168400 w 1362828"/>
                <a:gd name="connsiteY25" fmla="*/ 508000 h 1612900"/>
                <a:gd name="connsiteX26" fmla="*/ 1181100 w 1362828"/>
                <a:gd name="connsiteY26" fmla="*/ 685800 h 1612900"/>
                <a:gd name="connsiteX27" fmla="*/ 1193800 w 1362828"/>
                <a:gd name="connsiteY27" fmla="*/ 723900 h 1612900"/>
                <a:gd name="connsiteX28" fmla="*/ 1206500 w 1362828"/>
                <a:gd name="connsiteY28" fmla="*/ 812800 h 1612900"/>
                <a:gd name="connsiteX29" fmla="*/ 1219200 w 1362828"/>
                <a:gd name="connsiteY29" fmla="*/ 850900 h 1612900"/>
                <a:gd name="connsiteX30" fmla="*/ 1231900 w 1362828"/>
                <a:gd name="connsiteY30" fmla="*/ 901700 h 1612900"/>
                <a:gd name="connsiteX31" fmla="*/ 1079500 w 1362828"/>
                <a:gd name="connsiteY31" fmla="*/ 1346200 h 1612900"/>
                <a:gd name="connsiteX32" fmla="*/ 1003300 w 1362828"/>
                <a:gd name="connsiteY32" fmla="*/ 1358900 h 1612900"/>
                <a:gd name="connsiteX33" fmla="*/ 914400 w 1362828"/>
                <a:gd name="connsiteY33" fmla="*/ 1346200 h 1612900"/>
                <a:gd name="connsiteX34" fmla="*/ 901700 w 1362828"/>
                <a:gd name="connsiteY34" fmla="*/ 1231900 h 1612900"/>
                <a:gd name="connsiteX35" fmla="*/ 876300 w 1362828"/>
                <a:gd name="connsiteY35" fmla="*/ 1104900 h 1612900"/>
                <a:gd name="connsiteX36" fmla="*/ 863600 w 1362828"/>
                <a:gd name="connsiteY36" fmla="*/ 850900 h 1612900"/>
                <a:gd name="connsiteX37" fmla="*/ 889000 w 1362828"/>
                <a:gd name="connsiteY37" fmla="*/ 927100 h 1612900"/>
                <a:gd name="connsiteX38" fmla="*/ 901700 w 1362828"/>
                <a:gd name="connsiteY38" fmla="*/ 1066800 h 1612900"/>
                <a:gd name="connsiteX39" fmla="*/ 927100 w 1362828"/>
                <a:gd name="connsiteY39" fmla="*/ 1219200 h 1612900"/>
                <a:gd name="connsiteX40" fmla="*/ 952500 w 1362828"/>
                <a:gd name="connsiteY40" fmla="*/ 1511300 h 1612900"/>
                <a:gd name="connsiteX41" fmla="*/ 939800 w 1362828"/>
                <a:gd name="connsiteY41" fmla="*/ 1562100 h 1612900"/>
                <a:gd name="connsiteX42" fmla="*/ 863600 w 1362828"/>
                <a:gd name="connsiteY42" fmla="*/ 1587500 h 1612900"/>
                <a:gd name="connsiteX43" fmla="*/ 749300 w 1362828"/>
                <a:gd name="connsiteY43" fmla="*/ 1612900 h 1612900"/>
                <a:gd name="connsiteX44" fmla="*/ 279400 w 1362828"/>
                <a:gd name="connsiteY44" fmla="*/ 1600200 h 1612900"/>
                <a:gd name="connsiteX45" fmla="*/ 241300 w 1362828"/>
                <a:gd name="connsiteY45" fmla="*/ 1587500 h 1612900"/>
                <a:gd name="connsiteX46" fmla="*/ 203200 w 1362828"/>
                <a:gd name="connsiteY46" fmla="*/ 1549400 h 1612900"/>
                <a:gd name="connsiteX47" fmla="*/ 127000 w 1362828"/>
                <a:gd name="connsiteY47" fmla="*/ 1498600 h 1612900"/>
                <a:gd name="connsiteX48" fmla="*/ 88900 w 1362828"/>
                <a:gd name="connsiteY48" fmla="*/ 1473200 h 1612900"/>
                <a:gd name="connsiteX49" fmla="*/ 12700 w 1362828"/>
                <a:gd name="connsiteY49" fmla="*/ 1447800 h 1612900"/>
                <a:gd name="connsiteX50" fmla="*/ 0 w 1362828"/>
                <a:gd name="connsiteY50" fmla="*/ 1409700 h 1612900"/>
                <a:gd name="connsiteX51" fmla="*/ 25400 w 1362828"/>
                <a:gd name="connsiteY51" fmla="*/ 1308100 h 1612900"/>
                <a:gd name="connsiteX52" fmla="*/ 50800 w 1362828"/>
                <a:gd name="connsiteY52" fmla="*/ 1270000 h 1612900"/>
                <a:gd name="connsiteX53" fmla="*/ 76200 w 1362828"/>
                <a:gd name="connsiteY53" fmla="*/ 1181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2828" h="1612900">
                  <a:moveTo>
                    <a:pt x="76200" y="1181100"/>
                  </a:moveTo>
                  <a:cubicBezTo>
                    <a:pt x="82550" y="1130300"/>
                    <a:pt x="79576" y="1036686"/>
                    <a:pt x="88900" y="965200"/>
                  </a:cubicBezTo>
                  <a:cubicBezTo>
                    <a:pt x="92363" y="938651"/>
                    <a:pt x="109049" y="915254"/>
                    <a:pt x="114300" y="889000"/>
                  </a:cubicBezTo>
                  <a:cubicBezTo>
                    <a:pt x="118533" y="867833"/>
                    <a:pt x="121320" y="846325"/>
                    <a:pt x="127000" y="825500"/>
                  </a:cubicBezTo>
                  <a:cubicBezTo>
                    <a:pt x="136939" y="789059"/>
                    <a:pt x="161760" y="721891"/>
                    <a:pt x="177800" y="685800"/>
                  </a:cubicBezTo>
                  <a:cubicBezTo>
                    <a:pt x="185489" y="668500"/>
                    <a:pt x="192196" y="650406"/>
                    <a:pt x="203200" y="635000"/>
                  </a:cubicBezTo>
                  <a:cubicBezTo>
                    <a:pt x="213639" y="620385"/>
                    <a:pt x="228600" y="609600"/>
                    <a:pt x="241300" y="596900"/>
                  </a:cubicBezTo>
                  <a:cubicBezTo>
                    <a:pt x="245533" y="584200"/>
                    <a:pt x="244534" y="568266"/>
                    <a:pt x="254000" y="558800"/>
                  </a:cubicBezTo>
                  <a:cubicBezTo>
                    <a:pt x="263466" y="549334"/>
                    <a:pt x="288422" y="558972"/>
                    <a:pt x="292100" y="546100"/>
                  </a:cubicBezTo>
                  <a:cubicBezTo>
                    <a:pt x="307263" y="493028"/>
                    <a:pt x="299022" y="435893"/>
                    <a:pt x="304800" y="381000"/>
                  </a:cubicBezTo>
                  <a:cubicBezTo>
                    <a:pt x="308511" y="345744"/>
                    <a:pt x="319293" y="290358"/>
                    <a:pt x="330200" y="254000"/>
                  </a:cubicBezTo>
                  <a:cubicBezTo>
                    <a:pt x="337893" y="228355"/>
                    <a:pt x="340748" y="200077"/>
                    <a:pt x="355600" y="177800"/>
                  </a:cubicBezTo>
                  <a:cubicBezTo>
                    <a:pt x="364067" y="165100"/>
                    <a:pt x="374174" y="153352"/>
                    <a:pt x="381000" y="139700"/>
                  </a:cubicBezTo>
                  <a:cubicBezTo>
                    <a:pt x="404301" y="93098"/>
                    <a:pt x="377631" y="99612"/>
                    <a:pt x="431800" y="63500"/>
                  </a:cubicBezTo>
                  <a:cubicBezTo>
                    <a:pt x="442939" y="56074"/>
                    <a:pt x="457595" y="56073"/>
                    <a:pt x="469900" y="50800"/>
                  </a:cubicBezTo>
                  <a:cubicBezTo>
                    <a:pt x="515016" y="31464"/>
                    <a:pt x="520536" y="25509"/>
                    <a:pt x="558800" y="0"/>
                  </a:cubicBezTo>
                  <a:cubicBezTo>
                    <a:pt x="647700" y="4233"/>
                    <a:pt x="737044" y="2872"/>
                    <a:pt x="825500" y="12700"/>
                  </a:cubicBezTo>
                  <a:cubicBezTo>
                    <a:pt x="852110" y="15657"/>
                    <a:pt x="876300" y="29633"/>
                    <a:pt x="901700" y="38100"/>
                  </a:cubicBezTo>
                  <a:lnTo>
                    <a:pt x="939800" y="50800"/>
                  </a:lnTo>
                  <a:cubicBezTo>
                    <a:pt x="977173" y="78830"/>
                    <a:pt x="999218" y="91622"/>
                    <a:pt x="1028700" y="127000"/>
                  </a:cubicBezTo>
                  <a:cubicBezTo>
                    <a:pt x="1038471" y="138726"/>
                    <a:pt x="1045633" y="152400"/>
                    <a:pt x="1054100" y="165100"/>
                  </a:cubicBezTo>
                  <a:cubicBezTo>
                    <a:pt x="1064080" y="224977"/>
                    <a:pt x="1064344" y="239053"/>
                    <a:pt x="1079500" y="292100"/>
                  </a:cubicBezTo>
                  <a:cubicBezTo>
                    <a:pt x="1083178" y="304972"/>
                    <a:pt x="1083837" y="319747"/>
                    <a:pt x="1092200" y="330200"/>
                  </a:cubicBezTo>
                  <a:cubicBezTo>
                    <a:pt x="1101735" y="342119"/>
                    <a:pt x="1117600" y="347133"/>
                    <a:pt x="1130300" y="355600"/>
                  </a:cubicBezTo>
                  <a:cubicBezTo>
                    <a:pt x="1158890" y="441369"/>
                    <a:pt x="1125898" y="335793"/>
                    <a:pt x="1155700" y="469900"/>
                  </a:cubicBezTo>
                  <a:cubicBezTo>
                    <a:pt x="1158604" y="482968"/>
                    <a:pt x="1164167" y="495300"/>
                    <a:pt x="1168400" y="508000"/>
                  </a:cubicBezTo>
                  <a:cubicBezTo>
                    <a:pt x="1172633" y="567267"/>
                    <a:pt x="1174158" y="626789"/>
                    <a:pt x="1181100" y="685800"/>
                  </a:cubicBezTo>
                  <a:cubicBezTo>
                    <a:pt x="1182664" y="699095"/>
                    <a:pt x="1191175" y="710773"/>
                    <a:pt x="1193800" y="723900"/>
                  </a:cubicBezTo>
                  <a:cubicBezTo>
                    <a:pt x="1199671" y="753253"/>
                    <a:pt x="1200629" y="783447"/>
                    <a:pt x="1206500" y="812800"/>
                  </a:cubicBezTo>
                  <a:cubicBezTo>
                    <a:pt x="1209125" y="825927"/>
                    <a:pt x="1215522" y="838028"/>
                    <a:pt x="1219200" y="850900"/>
                  </a:cubicBezTo>
                  <a:cubicBezTo>
                    <a:pt x="1223995" y="867683"/>
                    <a:pt x="1227667" y="884767"/>
                    <a:pt x="1231900" y="901700"/>
                  </a:cubicBezTo>
                  <a:cubicBezTo>
                    <a:pt x="1217137" y="1403630"/>
                    <a:pt x="1362828" y="1312867"/>
                    <a:pt x="1079500" y="1346200"/>
                  </a:cubicBezTo>
                  <a:cubicBezTo>
                    <a:pt x="1053926" y="1349209"/>
                    <a:pt x="1028700" y="1354667"/>
                    <a:pt x="1003300" y="1358900"/>
                  </a:cubicBezTo>
                  <a:lnTo>
                    <a:pt x="914400" y="1346200"/>
                  </a:lnTo>
                  <a:cubicBezTo>
                    <a:pt x="890453" y="1316266"/>
                    <a:pt x="906766" y="1269898"/>
                    <a:pt x="901700" y="1231900"/>
                  </a:cubicBezTo>
                  <a:cubicBezTo>
                    <a:pt x="892803" y="1165174"/>
                    <a:pt x="890722" y="1162590"/>
                    <a:pt x="876300" y="1104900"/>
                  </a:cubicBezTo>
                  <a:cubicBezTo>
                    <a:pt x="872067" y="1020233"/>
                    <a:pt x="857560" y="935457"/>
                    <a:pt x="863600" y="850900"/>
                  </a:cubicBezTo>
                  <a:cubicBezTo>
                    <a:pt x="865508" y="824194"/>
                    <a:pt x="889000" y="927100"/>
                    <a:pt x="889000" y="927100"/>
                  </a:cubicBezTo>
                  <a:cubicBezTo>
                    <a:pt x="893233" y="973667"/>
                    <a:pt x="897047" y="1020273"/>
                    <a:pt x="901700" y="1066800"/>
                  </a:cubicBezTo>
                  <a:cubicBezTo>
                    <a:pt x="913853" y="1188329"/>
                    <a:pt x="902985" y="1146855"/>
                    <a:pt x="927100" y="1219200"/>
                  </a:cubicBezTo>
                  <a:cubicBezTo>
                    <a:pt x="935567" y="1316567"/>
                    <a:pt x="976204" y="1416484"/>
                    <a:pt x="952500" y="1511300"/>
                  </a:cubicBezTo>
                  <a:cubicBezTo>
                    <a:pt x="948267" y="1528233"/>
                    <a:pt x="953052" y="1550741"/>
                    <a:pt x="939800" y="1562100"/>
                  </a:cubicBezTo>
                  <a:cubicBezTo>
                    <a:pt x="919472" y="1579524"/>
                    <a:pt x="889854" y="1582249"/>
                    <a:pt x="863600" y="1587500"/>
                  </a:cubicBezTo>
                  <a:cubicBezTo>
                    <a:pt x="782984" y="1603623"/>
                    <a:pt x="821041" y="1594965"/>
                    <a:pt x="749300" y="1612900"/>
                  </a:cubicBezTo>
                  <a:cubicBezTo>
                    <a:pt x="592667" y="1608667"/>
                    <a:pt x="435895" y="1608025"/>
                    <a:pt x="279400" y="1600200"/>
                  </a:cubicBezTo>
                  <a:cubicBezTo>
                    <a:pt x="266030" y="1599531"/>
                    <a:pt x="252439" y="1594926"/>
                    <a:pt x="241300" y="1587500"/>
                  </a:cubicBezTo>
                  <a:cubicBezTo>
                    <a:pt x="226356" y="1577537"/>
                    <a:pt x="217377" y="1560427"/>
                    <a:pt x="203200" y="1549400"/>
                  </a:cubicBezTo>
                  <a:cubicBezTo>
                    <a:pt x="179103" y="1530658"/>
                    <a:pt x="152400" y="1515533"/>
                    <a:pt x="127000" y="1498600"/>
                  </a:cubicBezTo>
                  <a:cubicBezTo>
                    <a:pt x="114300" y="1490133"/>
                    <a:pt x="103380" y="1478027"/>
                    <a:pt x="88900" y="1473200"/>
                  </a:cubicBezTo>
                  <a:lnTo>
                    <a:pt x="12700" y="1447800"/>
                  </a:lnTo>
                  <a:cubicBezTo>
                    <a:pt x="8467" y="1435100"/>
                    <a:pt x="0" y="1423087"/>
                    <a:pt x="0" y="1409700"/>
                  </a:cubicBezTo>
                  <a:cubicBezTo>
                    <a:pt x="0" y="1395209"/>
                    <a:pt x="15378" y="1328143"/>
                    <a:pt x="25400" y="1308100"/>
                  </a:cubicBezTo>
                  <a:cubicBezTo>
                    <a:pt x="32226" y="1294448"/>
                    <a:pt x="44601" y="1283948"/>
                    <a:pt x="50800" y="1270000"/>
                  </a:cubicBezTo>
                  <a:cubicBezTo>
                    <a:pt x="81555" y="1200802"/>
                    <a:pt x="69850" y="1231900"/>
                    <a:pt x="76200" y="1181100"/>
                  </a:cubicBezTo>
                  <a:close/>
                </a:path>
              </a:pathLst>
            </a:cu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6" name="グループ化 33"/>
            <p:cNvGrpSpPr>
              <a:grpSpLocks/>
            </p:cNvGrpSpPr>
            <p:nvPr/>
          </p:nvGrpSpPr>
          <p:grpSpPr bwMode="auto">
            <a:xfrm rot="445832">
              <a:off x="6658115" y="2293617"/>
              <a:ext cx="1767243" cy="2534483"/>
              <a:chOff x="7523163" y="1144571"/>
              <a:chExt cx="1225550" cy="2376487"/>
            </a:xfrm>
          </p:grpSpPr>
          <p:sp>
            <p:nvSpPr>
              <p:cNvPr id="75795"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796"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797"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798"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799"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75800"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75801"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sp>
        <p:nvSpPr>
          <p:cNvPr id="97294" name="テキスト ボックス 3"/>
          <p:cNvSpPr txBox="1">
            <a:spLocks noChangeArrowheads="1"/>
          </p:cNvSpPr>
          <p:nvPr/>
        </p:nvSpPr>
        <p:spPr bwMode="auto">
          <a:xfrm>
            <a:off x="1763713" y="4724400"/>
            <a:ext cx="6553200" cy="1754188"/>
          </a:xfrm>
          <a:prstGeom prst="rect">
            <a:avLst/>
          </a:prstGeom>
          <a:solidFill>
            <a:srgbClr val="FFFFCC"/>
          </a:solidFill>
          <a:ln w="9525">
            <a:solidFill>
              <a:schemeClr val="tx1"/>
            </a:solidFill>
            <a:miter lim="800000"/>
            <a:headEnd/>
            <a:tailEnd/>
          </a:ln>
        </p:spPr>
        <p:txBody>
          <a:bodyPr>
            <a:spAutoFit/>
          </a:bodyPr>
          <a:lstStyle/>
          <a:p>
            <a:pPr eaLnBrk="1" hangingPunct="1"/>
            <a:r>
              <a:rPr lang="ja-JP" altLang="en-US" sz="3600" dirty="0"/>
              <a:t>子どもに、思い出を語らせて、</a:t>
            </a:r>
            <a:endParaRPr lang="en-US" altLang="ja-JP" sz="3600" dirty="0"/>
          </a:p>
          <a:p>
            <a:pPr eaLnBrk="1" hangingPunct="1"/>
            <a:r>
              <a:rPr lang="ja-JP" altLang="en-US" sz="3600" dirty="0"/>
              <a:t>大人がそれをＰＣに入力しながら</a:t>
            </a:r>
            <a:endParaRPr lang="en-US" altLang="ja-JP" sz="3600" dirty="0"/>
          </a:p>
          <a:p>
            <a:pPr eaLnBrk="1" hangingPunct="1"/>
            <a:r>
              <a:rPr lang="ja-JP" altLang="en-US" sz="3600" dirty="0"/>
              <a:t>文章にして行く。</a:t>
            </a:r>
          </a:p>
        </p:txBody>
      </p:sp>
      <p:sp>
        <p:nvSpPr>
          <p:cNvPr id="34" name="二等辺三角形 33"/>
          <p:cNvSpPr/>
          <p:nvPr/>
        </p:nvSpPr>
        <p:spPr>
          <a:xfrm>
            <a:off x="2699792" y="3429000"/>
            <a:ext cx="4392488" cy="1296144"/>
          </a:xfrm>
          <a:prstGeom prst="triangle">
            <a:avLst/>
          </a:prstGeom>
          <a:solidFill>
            <a:srgbClr val="0070C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テキスト ボックス 6">
            <a:extLst>
              <a:ext uri="{FF2B5EF4-FFF2-40B4-BE49-F238E27FC236}">
                <a16:creationId xmlns="" xmlns:a16="http://schemas.microsoft.com/office/drawing/2014/main" id="{BEB869AF-3C4B-5DAE-DBC1-D68A22639DA1}"/>
              </a:ext>
            </a:extLst>
          </p:cNvPr>
          <p:cNvSpPr txBox="1"/>
          <p:nvPr/>
        </p:nvSpPr>
        <p:spPr>
          <a:xfrm>
            <a:off x="251520" y="192724"/>
            <a:ext cx="2880320" cy="584775"/>
          </a:xfrm>
          <a:prstGeom prst="rect">
            <a:avLst/>
          </a:prstGeom>
          <a:solidFill>
            <a:srgbClr val="FFFFCC"/>
          </a:solidFill>
          <a:ln>
            <a:noFill/>
          </a:ln>
        </p:spPr>
        <p:txBody>
          <a:bodyPr wrap="square" rtlCol="0">
            <a:spAutoFit/>
          </a:bodyPr>
          <a:lstStyle/>
          <a:p>
            <a:r>
              <a:rPr kumimoji="1" lang="ja-JP" altLang="en-US" sz="3200" dirty="0"/>
              <a:t>学習課題として</a:t>
            </a:r>
          </a:p>
        </p:txBody>
      </p:sp>
      <p:sp>
        <p:nvSpPr>
          <p:cNvPr id="8" name="テキスト ボックス 3">
            <a:extLst>
              <a:ext uri="{FF2B5EF4-FFF2-40B4-BE49-F238E27FC236}">
                <a16:creationId xmlns="" xmlns:a16="http://schemas.microsoft.com/office/drawing/2014/main" id="{F849EFAF-B5E0-48B9-169D-C2257C13D981}"/>
              </a:ext>
            </a:extLst>
          </p:cNvPr>
          <p:cNvSpPr txBox="1">
            <a:spLocks noChangeArrowheads="1"/>
          </p:cNvSpPr>
          <p:nvPr/>
        </p:nvSpPr>
        <p:spPr bwMode="auto">
          <a:xfrm>
            <a:off x="3297560" y="476672"/>
            <a:ext cx="3143994" cy="707886"/>
          </a:xfrm>
          <a:prstGeom prst="rect">
            <a:avLst/>
          </a:prstGeom>
          <a:solidFill>
            <a:schemeClr val="bg1"/>
          </a:solidFill>
          <a:ln w="9525">
            <a:solidFill>
              <a:schemeClr val="tx2"/>
            </a:solidFill>
            <a:miter lim="800000"/>
            <a:headEnd/>
            <a:tailEnd/>
          </a:ln>
          <a:effectLst>
            <a:glow rad="101600">
              <a:schemeClr val="accent2">
                <a:satMod val="175000"/>
                <a:alpha val="40000"/>
              </a:schemeClr>
            </a:glow>
          </a:effectLst>
        </p:spPr>
        <p:txBody>
          <a:bodyPr wrap="square">
            <a:spAutoFit/>
          </a:bodyPr>
          <a:lstStyle/>
          <a:p>
            <a:r>
              <a:rPr lang="ja-JP" altLang="en-US" sz="4000" dirty="0"/>
              <a:t>おはなし作文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7294"/>
                                        </p:tgtEl>
                                        <p:attrNameLst>
                                          <p:attrName>style.visibility</p:attrName>
                                        </p:attrNameLst>
                                      </p:cBhvr>
                                      <p:to>
                                        <p:strVal val="visible"/>
                                      </p:to>
                                    </p:set>
                                    <p:animEffect transition="in" filter="dissolve">
                                      <p:cBhvr>
                                        <p:cTn id="24" dur="500"/>
                                        <p:tgtEl>
                                          <p:spTgt spid="972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7291"/>
                                        </p:tgtEl>
                                        <p:attrNameLst>
                                          <p:attrName>style.visibility</p:attrName>
                                        </p:attrNameLst>
                                      </p:cBhvr>
                                      <p:to>
                                        <p:strVal val="visible"/>
                                      </p:to>
                                    </p:set>
                                    <p:animEffect transition="in" filter="dissolve">
                                      <p:cBhvr>
                                        <p:cTn id="29" dur="500"/>
                                        <p:tgtEl>
                                          <p:spTgt spid="972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7291" grpId="0" animBg="1"/>
      <p:bldP spid="9729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15616" y="332656"/>
            <a:ext cx="6984776" cy="646331"/>
          </a:xfrm>
          <a:prstGeom prst="rect">
            <a:avLst/>
          </a:prstGeom>
          <a:solidFill>
            <a:srgbClr val="FFCC99"/>
          </a:solidFill>
          <a:effectLst>
            <a:innerShdw blurRad="114300">
              <a:prstClr val="black"/>
            </a:innerShdw>
          </a:effectLst>
        </p:spPr>
        <p:txBody>
          <a:bodyPr wrap="square" rtlCol="0">
            <a:spAutoFit/>
          </a:bodyPr>
          <a:lstStyle/>
          <a:p>
            <a:r>
              <a:rPr kumimoji="1" lang="ja-JP" altLang="en-US" sz="3600" dirty="0"/>
              <a:t>学習課題とし</a:t>
            </a:r>
            <a:r>
              <a:rPr lang="ja-JP" altLang="en-US" sz="3600" dirty="0"/>
              <a:t>ての</a:t>
            </a:r>
            <a:r>
              <a:rPr kumimoji="1" lang="ja-JP" altLang="en-US" sz="3600" dirty="0"/>
              <a:t>語り・作文の意義</a:t>
            </a:r>
          </a:p>
        </p:txBody>
      </p:sp>
      <p:sp>
        <p:nvSpPr>
          <p:cNvPr id="5" name="テキスト ボックス 4"/>
          <p:cNvSpPr txBox="1"/>
          <p:nvPr/>
        </p:nvSpPr>
        <p:spPr>
          <a:xfrm>
            <a:off x="611560" y="1255692"/>
            <a:ext cx="7992888" cy="1200329"/>
          </a:xfrm>
          <a:prstGeom prst="rect">
            <a:avLst/>
          </a:prstGeom>
          <a:solidFill>
            <a:srgbClr val="FFFFCC"/>
          </a:solidFill>
          <a:effectLst>
            <a:glow rad="139700">
              <a:schemeClr val="accent2">
                <a:satMod val="175000"/>
                <a:alpha val="40000"/>
              </a:schemeClr>
            </a:glow>
          </a:effectLst>
        </p:spPr>
        <p:txBody>
          <a:bodyPr wrap="square" rtlCol="0">
            <a:spAutoFit/>
          </a:bodyPr>
          <a:lstStyle/>
          <a:p>
            <a:r>
              <a:rPr kumimoji="1" lang="ja-JP" altLang="en-US" sz="3600" dirty="0"/>
              <a:t>語りや作文課題には、ことばや認知の</a:t>
            </a:r>
            <a:endParaRPr kumimoji="1" lang="en-US" altLang="ja-JP" sz="3600" dirty="0"/>
          </a:p>
          <a:p>
            <a:r>
              <a:rPr lang="ja-JP" altLang="en-US" sz="3600" dirty="0"/>
              <a:t>　　　　</a:t>
            </a:r>
            <a:r>
              <a:rPr kumimoji="1" lang="ja-JP" altLang="en-US" sz="3600" dirty="0"/>
              <a:t>すべての学習要素がつまっている</a:t>
            </a:r>
          </a:p>
        </p:txBody>
      </p:sp>
      <p:sp>
        <p:nvSpPr>
          <p:cNvPr id="6" name="テキスト ボックス 5"/>
          <p:cNvSpPr txBox="1"/>
          <p:nvPr/>
        </p:nvSpPr>
        <p:spPr>
          <a:xfrm>
            <a:off x="899592" y="2636912"/>
            <a:ext cx="6840760"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3600" dirty="0"/>
              <a:t>語彙・文法・読字・書字・文章構成</a:t>
            </a:r>
            <a:endParaRPr lang="en-US" altLang="ja-JP" sz="3600" dirty="0"/>
          </a:p>
          <a:p>
            <a:r>
              <a:rPr lang="ja-JP" altLang="en-US" sz="3600" dirty="0"/>
              <a:t>発音・プロソディ　</a:t>
            </a:r>
            <a:r>
              <a:rPr lang="en-US" altLang="ja-JP" sz="3600" dirty="0"/>
              <a:t>etc.</a:t>
            </a:r>
            <a:endParaRPr kumimoji="1" lang="ja-JP" altLang="en-US" sz="3600" dirty="0"/>
          </a:p>
        </p:txBody>
      </p:sp>
      <p:sp>
        <p:nvSpPr>
          <p:cNvPr id="7" name="テキスト ボックス 6"/>
          <p:cNvSpPr txBox="1"/>
          <p:nvPr/>
        </p:nvSpPr>
        <p:spPr>
          <a:xfrm>
            <a:off x="1547664" y="3933056"/>
            <a:ext cx="6733256"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ja-JP" altLang="en-US" sz="3600" dirty="0"/>
              <a:t>記憶・注意・推測・心理洞察</a:t>
            </a:r>
            <a:endParaRPr lang="en-US" altLang="ja-JP" sz="3600" dirty="0"/>
          </a:p>
          <a:p>
            <a:r>
              <a:rPr lang="ja-JP" altLang="en-US" sz="3600" dirty="0"/>
              <a:t>空間認識・イメージ　</a:t>
            </a:r>
            <a:r>
              <a:rPr lang="en-US" altLang="ja-JP" sz="3600" dirty="0"/>
              <a:t>etc.</a:t>
            </a:r>
            <a:endParaRPr kumimoji="1" lang="ja-JP" altLang="en-US" sz="3600" dirty="0"/>
          </a:p>
        </p:txBody>
      </p:sp>
      <p:sp>
        <p:nvSpPr>
          <p:cNvPr id="8" name="テキスト ボックス 7"/>
          <p:cNvSpPr txBox="1"/>
          <p:nvPr/>
        </p:nvSpPr>
        <p:spPr>
          <a:xfrm>
            <a:off x="1547664" y="5373216"/>
            <a:ext cx="6192688" cy="584775"/>
          </a:xfrm>
          <a:prstGeom prst="rect">
            <a:avLst/>
          </a:prstGeom>
          <a:solidFill>
            <a:srgbClr val="CCFF99"/>
          </a:solidFill>
          <a:effectLst/>
        </p:spPr>
        <p:txBody>
          <a:bodyPr wrap="square" rtlCol="0">
            <a:spAutoFit/>
          </a:bodyPr>
          <a:lstStyle/>
          <a:p>
            <a:r>
              <a:rPr lang="ja-JP" altLang="en-US" sz="3200" dirty="0"/>
              <a:t>学習の機会や時間は限られている</a:t>
            </a:r>
            <a:endParaRPr kumimoji="1" lang="ja-JP" altLang="en-US" sz="3200" dirty="0"/>
          </a:p>
        </p:txBody>
      </p:sp>
      <p:sp>
        <p:nvSpPr>
          <p:cNvPr id="9" name="テキスト ボックス 8"/>
          <p:cNvSpPr txBox="1"/>
          <p:nvPr/>
        </p:nvSpPr>
        <p:spPr>
          <a:xfrm>
            <a:off x="1619672" y="5949280"/>
            <a:ext cx="6120680" cy="584775"/>
          </a:xfrm>
          <a:prstGeom prst="rect">
            <a:avLst/>
          </a:prstGeom>
          <a:solidFill>
            <a:schemeClr val="bg1"/>
          </a:solidFill>
          <a:effectLst/>
        </p:spPr>
        <p:txBody>
          <a:bodyPr wrap="square" rtlCol="0">
            <a:spAutoFit/>
          </a:bodyPr>
          <a:lstStyle/>
          <a:p>
            <a:r>
              <a:rPr lang="ja-JP" altLang="en-US" sz="3200" b="1" dirty="0">
                <a:solidFill>
                  <a:srgbClr val="C00000"/>
                </a:solidFill>
              </a:rPr>
              <a:t>＊</a:t>
            </a:r>
            <a:r>
              <a:rPr lang="ja-JP" altLang="en-US" sz="3200" dirty="0"/>
              <a:t>多義的・多目的な課題の重要性</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テキスト ボックス 2"/>
          <p:cNvSpPr txBox="1">
            <a:spLocks noChangeArrowheads="1"/>
          </p:cNvSpPr>
          <p:nvPr/>
        </p:nvSpPr>
        <p:spPr bwMode="auto">
          <a:xfrm>
            <a:off x="2195736" y="3212976"/>
            <a:ext cx="4968552" cy="923330"/>
          </a:xfrm>
          <a:prstGeom prst="rect">
            <a:avLst/>
          </a:prstGeom>
          <a:solidFill>
            <a:srgbClr val="CCFFFF"/>
          </a:solidFill>
          <a:ln w="9525">
            <a:noFill/>
            <a:miter lim="800000"/>
            <a:headEnd/>
            <a:tailEnd/>
          </a:ln>
          <a:effectLst>
            <a:glow rad="228600">
              <a:schemeClr val="accent2">
                <a:satMod val="175000"/>
                <a:alpha val="40000"/>
              </a:schemeClr>
            </a:glow>
          </a:effectLst>
        </p:spPr>
        <p:txBody>
          <a:bodyPr>
            <a:spAutoFit/>
          </a:bodyPr>
          <a:lstStyle/>
          <a:p>
            <a:pPr eaLnBrk="1" hangingPunct="1">
              <a:defRPr/>
            </a:pPr>
            <a:r>
              <a:rPr lang="ja-JP" altLang="en-US" sz="5400" dirty="0"/>
              <a:t>先生からのお話</a:t>
            </a:r>
          </a:p>
        </p:txBody>
      </p:sp>
      <p:grpSp>
        <p:nvGrpSpPr>
          <p:cNvPr id="2" name="グループ化 33"/>
          <p:cNvGrpSpPr>
            <a:grpSpLocks/>
          </p:cNvGrpSpPr>
          <p:nvPr/>
        </p:nvGrpSpPr>
        <p:grpSpPr bwMode="auto">
          <a:xfrm>
            <a:off x="6732588" y="4581525"/>
            <a:ext cx="1152525" cy="1296988"/>
            <a:chOff x="7523163" y="1144571"/>
            <a:chExt cx="1225550" cy="2376487"/>
          </a:xfrm>
        </p:grpSpPr>
        <p:sp>
          <p:nvSpPr>
            <p:cNvPr id="7989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7989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79894"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endParaRPr lang="ja-JP" altLang="en-US">
                <a:latin typeface="Calibri" pitchFamily="34" charset="0"/>
              </a:endParaRPr>
            </a:p>
          </p:txBody>
        </p:sp>
        <p:sp>
          <p:nvSpPr>
            <p:cNvPr id="7989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7989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7989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7989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3" name="グループ化 22"/>
          <p:cNvGrpSpPr>
            <a:grpSpLocks/>
          </p:cNvGrpSpPr>
          <p:nvPr/>
        </p:nvGrpSpPr>
        <p:grpSpPr bwMode="auto">
          <a:xfrm>
            <a:off x="1979613" y="4724400"/>
            <a:ext cx="1152525" cy="1079500"/>
            <a:chOff x="1877409" y="4068921"/>
            <a:chExt cx="1260789" cy="1096962"/>
          </a:xfrm>
        </p:grpSpPr>
        <p:grpSp>
          <p:nvGrpSpPr>
            <p:cNvPr id="4" name="グループ化 58"/>
            <p:cNvGrpSpPr>
              <a:grpSpLocks/>
            </p:cNvGrpSpPr>
            <p:nvPr/>
          </p:nvGrpSpPr>
          <p:grpSpPr bwMode="auto">
            <a:xfrm rot="837758">
              <a:off x="1877409" y="4068921"/>
              <a:ext cx="1260475" cy="1096962"/>
              <a:chOff x="2929016" y="2855832"/>
              <a:chExt cx="1071480" cy="966100"/>
            </a:xfrm>
          </p:grpSpPr>
          <p:grpSp>
            <p:nvGrpSpPr>
              <p:cNvPr id="5" name="グループ化 3"/>
              <p:cNvGrpSpPr>
                <a:grpSpLocks/>
              </p:cNvGrpSpPr>
              <p:nvPr/>
            </p:nvGrpSpPr>
            <p:grpSpPr bwMode="auto">
              <a:xfrm rot="-726639">
                <a:off x="2929016" y="2855832"/>
                <a:ext cx="1039552" cy="966100"/>
                <a:chOff x="1476375" y="3860800"/>
                <a:chExt cx="1320007" cy="1535901"/>
              </a:xfrm>
            </p:grpSpPr>
            <p:sp>
              <p:nvSpPr>
                <p:cNvPr id="79887" name="Oval 4"/>
                <p:cNvSpPr>
                  <a:spLocks noChangeArrowheads="1"/>
                </p:cNvSpPr>
                <p:nvPr/>
              </p:nvSpPr>
              <p:spPr bwMode="auto">
                <a:xfrm flipH="1">
                  <a:off x="1685133" y="4028276"/>
                  <a:ext cx="1111249"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79888"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79889"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79890"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pPr eaLnBrk="1" hangingPunct="1"/>
                  <a:endParaRPr lang="ja-JP" altLang="en-US"/>
                </a:p>
              </p:txBody>
            </p:sp>
            <p:sp>
              <p:nvSpPr>
                <p:cNvPr id="79891"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pPr eaLnBrk="1" hangingPunct="1"/>
                  <a:endParaRPr lang="ja-JP" altLang="en-US"/>
                </a:p>
              </p:txBody>
            </p:sp>
          </p:grpSp>
          <p:sp>
            <p:nvSpPr>
              <p:cNvPr id="17" name="円/楕円 4"/>
              <p:cNvSpPr/>
              <p:nvPr/>
            </p:nvSpPr>
            <p:spPr>
              <a:xfrm>
                <a:off x="3920294" y="3194687"/>
                <a:ext cx="70859" cy="72457"/>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15" name="円弧 14"/>
            <p:cNvSpPr/>
            <p:nvPr/>
          </p:nvSpPr>
          <p:spPr>
            <a:xfrm rot="11160953">
              <a:off x="2705778" y="4890030"/>
              <a:ext cx="432420" cy="145186"/>
            </a:xfrm>
            <a:prstGeom prst="arc">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23" name="四角形吹き出し 22"/>
          <p:cNvSpPr/>
          <p:nvPr/>
        </p:nvSpPr>
        <p:spPr>
          <a:xfrm>
            <a:off x="3492500" y="4508500"/>
            <a:ext cx="2808288" cy="1295400"/>
          </a:xfrm>
          <a:prstGeom prst="wedgeRectCallout">
            <a:avLst>
              <a:gd name="adj1" fmla="val 64367"/>
              <a:gd name="adj2" fmla="val 30754"/>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accent4"/>
                </a:solidFill>
              </a:rPr>
              <a:t>このまえの日曜日、</a:t>
            </a:r>
            <a:endParaRPr lang="en-US" altLang="ja-JP" sz="2400" dirty="0">
              <a:solidFill>
                <a:schemeClr val="accent4"/>
              </a:solidFill>
            </a:endParaRPr>
          </a:p>
          <a:p>
            <a:pPr eaLnBrk="1" hangingPunct="1">
              <a:defRPr/>
            </a:pPr>
            <a:r>
              <a:rPr lang="ja-JP" altLang="en-US" sz="2400" dirty="0">
                <a:solidFill>
                  <a:schemeClr val="accent4"/>
                </a:solidFill>
              </a:rPr>
              <a:t>先生はお祭りに行きました。</a:t>
            </a:r>
          </a:p>
        </p:txBody>
      </p:sp>
      <p:sp>
        <p:nvSpPr>
          <p:cNvPr id="113672" name="テキスト ボックス 23"/>
          <p:cNvSpPr txBox="1">
            <a:spLocks noChangeArrowheads="1"/>
          </p:cNvSpPr>
          <p:nvPr/>
        </p:nvSpPr>
        <p:spPr bwMode="auto">
          <a:xfrm>
            <a:off x="323850" y="2205038"/>
            <a:ext cx="8640763" cy="708025"/>
          </a:xfrm>
          <a:prstGeom prst="rect">
            <a:avLst/>
          </a:prstGeom>
          <a:solidFill>
            <a:srgbClr val="FFFFCC"/>
          </a:solidFill>
          <a:ln w="9525">
            <a:noFill/>
            <a:miter lim="800000"/>
            <a:headEnd/>
            <a:tailEnd/>
          </a:ln>
        </p:spPr>
        <p:txBody>
          <a:bodyPr>
            <a:spAutoFit/>
          </a:bodyPr>
          <a:lstStyle/>
          <a:p>
            <a:pPr eaLnBrk="1" hangingPunct="1"/>
            <a:r>
              <a:rPr lang="ja-JP" altLang="en-US" sz="4000" dirty="0"/>
              <a:t>最近は、こちらからも、「語り」をしている</a:t>
            </a:r>
          </a:p>
        </p:txBody>
      </p:sp>
      <p:sp>
        <p:nvSpPr>
          <p:cNvPr id="79881" name="テキスト ボックス 23"/>
          <p:cNvSpPr txBox="1">
            <a:spLocks noChangeArrowheads="1"/>
          </p:cNvSpPr>
          <p:nvPr/>
        </p:nvSpPr>
        <p:spPr bwMode="auto">
          <a:xfrm>
            <a:off x="250825" y="260350"/>
            <a:ext cx="8642350" cy="1077913"/>
          </a:xfrm>
          <a:prstGeom prst="rect">
            <a:avLst/>
          </a:prstGeom>
          <a:noFill/>
          <a:ln w="9525">
            <a:noFill/>
            <a:miter lim="800000"/>
            <a:headEnd/>
            <a:tailEnd/>
          </a:ln>
        </p:spPr>
        <p:txBody>
          <a:bodyPr>
            <a:spAutoFit/>
          </a:bodyPr>
          <a:lstStyle/>
          <a:p>
            <a:pPr eaLnBrk="1" hangingPunct="1"/>
            <a:r>
              <a:rPr lang="ja-JP" altLang="en-US" sz="3200"/>
              <a:t>でも・・子どもに話せ、話せというばかりでは、</a:t>
            </a:r>
            <a:endParaRPr lang="en-US" altLang="ja-JP" sz="3200"/>
          </a:p>
          <a:p>
            <a:pPr eaLnBrk="1" hangingPunct="1"/>
            <a:r>
              <a:rPr lang="ja-JP" altLang="en-US" sz="3200"/>
              <a:t>　　　　　　　大切な「かわりばんこ」になっていない</a:t>
            </a:r>
          </a:p>
        </p:txBody>
      </p:sp>
      <p:sp>
        <p:nvSpPr>
          <p:cNvPr id="25" name="テキスト ボックス 24"/>
          <p:cNvSpPr txBox="1">
            <a:spLocks noChangeArrowheads="1"/>
          </p:cNvSpPr>
          <p:nvPr/>
        </p:nvSpPr>
        <p:spPr bwMode="auto">
          <a:xfrm>
            <a:off x="3132138" y="1412875"/>
            <a:ext cx="2665412" cy="584200"/>
          </a:xfrm>
          <a:prstGeom prst="rect">
            <a:avLst/>
          </a:prstGeom>
          <a:noFill/>
          <a:ln w="9525">
            <a:noFill/>
            <a:miter lim="800000"/>
            <a:headEnd/>
            <a:tailEnd/>
          </a:ln>
        </p:spPr>
        <p:txBody>
          <a:bodyPr>
            <a:spAutoFit/>
          </a:bodyPr>
          <a:lstStyle/>
          <a:p>
            <a:pPr eaLnBrk="1" hangingPunct="1"/>
            <a:r>
              <a:rPr lang="ja-JP" altLang="en-US" sz="3200"/>
              <a:t>と、いうことで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dissolve">
                                      <p:cBhvr>
                                        <p:cTn id="12" dur="500"/>
                                        <p:tgtEl>
                                          <p:spTgt spid="1136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dissolve">
                                      <p:cBhvr>
                                        <p:cTn id="17" dur="500"/>
                                        <p:tgtEl>
                                          <p:spTgt spid="69635"/>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3672" grpId="0" animBg="1"/>
      <p:bldP spid="2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テキスト ボックス 4"/>
          <p:cNvSpPr txBox="1">
            <a:spLocks noChangeArrowheads="1"/>
          </p:cNvSpPr>
          <p:nvPr/>
        </p:nvSpPr>
        <p:spPr bwMode="auto">
          <a:xfrm>
            <a:off x="1115616" y="2348880"/>
            <a:ext cx="7128792" cy="1754326"/>
          </a:xfrm>
          <a:prstGeom prst="rect">
            <a:avLst/>
          </a:prstGeom>
          <a:solidFill>
            <a:srgbClr val="CCFF99"/>
          </a:solidFill>
          <a:ln w="9525">
            <a:noFill/>
            <a:miter lim="800000"/>
            <a:headEnd/>
            <a:tailEnd/>
          </a:ln>
          <a:effectLst>
            <a:softEdge rad="127000"/>
          </a:effectLst>
        </p:spPr>
        <p:txBody>
          <a:bodyPr>
            <a:spAutoFit/>
          </a:bodyPr>
          <a:lstStyle/>
          <a:p>
            <a:pPr eaLnBrk="1" hangingPunct="1">
              <a:defRPr/>
            </a:pPr>
            <a:r>
              <a:rPr lang="en-US" altLang="ja-JP" sz="3600" dirty="0"/>
              <a:t>※</a:t>
            </a:r>
            <a:r>
              <a:rPr lang="ja-JP" altLang="en-US" sz="3600" dirty="0"/>
              <a:t>この課題を始めたころは、話だけだったが、最近は写真や、ときに、動画を見せながら、話を進めている</a:t>
            </a:r>
          </a:p>
        </p:txBody>
      </p:sp>
      <p:sp>
        <p:nvSpPr>
          <p:cNvPr id="80901" name="テキスト ボックス 2"/>
          <p:cNvSpPr txBox="1">
            <a:spLocks noChangeArrowheads="1"/>
          </p:cNvSpPr>
          <p:nvPr/>
        </p:nvSpPr>
        <p:spPr bwMode="auto">
          <a:xfrm>
            <a:off x="900113" y="260350"/>
            <a:ext cx="7343775" cy="831850"/>
          </a:xfrm>
          <a:prstGeom prst="rect">
            <a:avLst/>
          </a:prstGeom>
          <a:solidFill>
            <a:srgbClr val="FFFF66"/>
          </a:solidFill>
          <a:ln w="9525">
            <a:noFill/>
            <a:miter lim="800000"/>
            <a:headEnd/>
            <a:tailEnd/>
          </a:ln>
        </p:spPr>
        <p:txBody>
          <a:bodyPr>
            <a:spAutoFit/>
          </a:bodyPr>
          <a:lstStyle/>
          <a:p>
            <a:pPr eaLnBrk="1" hangingPunct="1"/>
            <a:r>
              <a:rPr lang="ja-JP" altLang="en-US" sz="4800"/>
              <a:t>　「先生からのお話」の流れ</a:t>
            </a:r>
          </a:p>
        </p:txBody>
      </p:sp>
      <p:sp>
        <p:nvSpPr>
          <p:cNvPr id="62470" name="テキスト ボックス 6"/>
          <p:cNvSpPr txBox="1">
            <a:spLocks noChangeArrowheads="1"/>
          </p:cNvSpPr>
          <p:nvPr/>
        </p:nvSpPr>
        <p:spPr bwMode="auto">
          <a:xfrm>
            <a:off x="323850" y="1341438"/>
            <a:ext cx="8569325" cy="706437"/>
          </a:xfrm>
          <a:prstGeom prst="rect">
            <a:avLst/>
          </a:prstGeom>
          <a:solidFill>
            <a:srgbClr val="CCFFFF"/>
          </a:solidFill>
          <a:ln w="9525">
            <a:solidFill>
              <a:schemeClr val="tx1"/>
            </a:solidFill>
            <a:prstDash val="sysDash"/>
            <a:miter lim="800000"/>
            <a:headEnd/>
            <a:tailEnd/>
          </a:ln>
        </p:spPr>
        <p:txBody>
          <a:bodyPr>
            <a:spAutoFit/>
          </a:bodyPr>
          <a:lstStyle/>
          <a:p>
            <a:pPr eaLnBrk="1" hangingPunct="1"/>
            <a:r>
              <a:rPr lang="ja-JP" altLang="en-US" sz="4000"/>
              <a:t>自分自身の</a:t>
            </a:r>
            <a:r>
              <a:rPr lang="ja-JP" altLang="en-US" sz="3600"/>
              <a:t>体</a:t>
            </a:r>
            <a:r>
              <a:rPr lang="ja-JP" altLang="en-US" sz="4000"/>
              <a:t>験を短いお話にして語る</a:t>
            </a:r>
          </a:p>
        </p:txBody>
      </p:sp>
      <p:sp>
        <p:nvSpPr>
          <p:cNvPr id="62471" name="テキスト ボックス 4"/>
          <p:cNvSpPr txBox="1">
            <a:spLocks noChangeArrowheads="1"/>
          </p:cNvSpPr>
          <p:nvPr/>
        </p:nvSpPr>
        <p:spPr bwMode="auto">
          <a:xfrm>
            <a:off x="323850" y="4508500"/>
            <a:ext cx="8569325" cy="1323975"/>
          </a:xfrm>
          <a:prstGeom prst="rect">
            <a:avLst/>
          </a:prstGeom>
          <a:solidFill>
            <a:srgbClr val="CCFFFF"/>
          </a:solidFill>
          <a:ln w="9525">
            <a:solidFill>
              <a:schemeClr val="tx1"/>
            </a:solidFill>
            <a:prstDash val="sysDash"/>
            <a:miter lim="800000"/>
            <a:headEnd/>
            <a:tailEnd/>
          </a:ln>
        </p:spPr>
        <p:txBody>
          <a:bodyPr>
            <a:spAutoFit/>
          </a:bodyPr>
          <a:lstStyle/>
          <a:p>
            <a:pPr eaLnBrk="1" hangingPunct="1"/>
            <a:r>
              <a:rPr lang="ja-JP" altLang="en-US" sz="4000"/>
              <a:t>話を聞き終わったあと、話の内容について、子どもに、何か</a:t>
            </a:r>
            <a:r>
              <a:rPr lang="ja-JP" altLang="en-US" sz="4000">
                <a:solidFill>
                  <a:srgbClr val="C00000"/>
                </a:solidFill>
              </a:rPr>
              <a:t>質問をしてもらう</a:t>
            </a:r>
          </a:p>
        </p:txBody>
      </p:sp>
      <p:cxnSp>
        <p:nvCxnSpPr>
          <p:cNvPr id="8" name="直線矢印コネクタ 7"/>
          <p:cNvCxnSpPr/>
          <p:nvPr/>
        </p:nvCxnSpPr>
        <p:spPr>
          <a:xfrm>
            <a:off x="827088" y="2205038"/>
            <a:ext cx="0" cy="223202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5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2471"/>
                                        </p:tgtEl>
                                        <p:attrNameLst>
                                          <p:attrName>style.visibility</p:attrName>
                                        </p:attrNameLst>
                                      </p:cBhvr>
                                      <p:to>
                                        <p:strVal val="visible"/>
                                      </p:to>
                                    </p:set>
                                    <p:animEffect transition="in" filter="dissolve">
                                      <p:cBhvr>
                                        <p:cTn id="15" dur="500"/>
                                        <p:tgtEl>
                                          <p:spTgt spid="624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dissolve">
                                      <p:cBhvr>
                                        <p:cTn id="20"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テキスト ボックス 2"/>
          <p:cNvSpPr txBox="1">
            <a:spLocks noChangeArrowheads="1"/>
          </p:cNvSpPr>
          <p:nvPr/>
        </p:nvSpPr>
        <p:spPr bwMode="auto">
          <a:xfrm>
            <a:off x="1042988" y="333375"/>
            <a:ext cx="7345362" cy="769938"/>
          </a:xfrm>
          <a:prstGeom prst="rect">
            <a:avLst/>
          </a:prstGeom>
          <a:solidFill>
            <a:srgbClr val="CCFFFF"/>
          </a:solidFill>
          <a:ln w="9525">
            <a:noFill/>
            <a:miter lim="800000"/>
            <a:headEnd/>
            <a:tailEnd/>
          </a:ln>
        </p:spPr>
        <p:txBody>
          <a:bodyPr>
            <a:spAutoFit/>
          </a:bodyPr>
          <a:lstStyle/>
          <a:p>
            <a:pPr eaLnBrk="1" hangingPunct="1"/>
            <a:r>
              <a:rPr lang="ja-JP" altLang="en-US" sz="4400"/>
              <a:t>　「先生からのお話」の目的</a:t>
            </a:r>
          </a:p>
        </p:txBody>
      </p:sp>
      <p:sp>
        <p:nvSpPr>
          <p:cNvPr id="72707" name="テキスト ボックス 3"/>
          <p:cNvSpPr txBox="1">
            <a:spLocks noChangeArrowheads="1"/>
          </p:cNvSpPr>
          <p:nvPr/>
        </p:nvSpPr>
        <p:spPr bwMode="auto">
          <a:xfrm>
            <a:off x="323850" y="1412875"/>
            <a:ext cx="3527425" cy="708025"/>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defRPr/>
            </a:pPr>
            <a:r>
              <a:rPr lang="ja-JP" altLang="en-US" sz="4000"/>
              <a:t>①語りの学習</a:t>
            </a:r>
          </a:p>
        </p:txBody>
      </p:sp>
      <p:sp>
        <p:nvSpPr>
          <p:cNvPr id="63492" name="テキスト ボックス 6"/>
          <p:cNvSpPr txBox="1">
            <a:spLocks noChangeArrowheads="1"/>
          </p:cNvSpPr>
          <p:nvPr/>
        </p:nvSpPr>
        <p:spPr bwMode="auto">
          <a:xfrm>
            <a:off x="468313" y="2205038"/>
            <a:ext cx="8424862" cy="1323975"/>
          </a:xfrm>
          <a:prstGeom prst="rect">
            <a:avLst/>
          </a:prstGeom>
          <a:noFill/>
          <a:ln w="9525">
            <a:noFill/>
            <a:miter lim="800000"/>
            <a:headEnd/>
            <a:tailEnd/>
          </a:ln>
        </p:spPr>
        <p:txBody>
          <a:bodyPr>
            <a:spAutoFit/>
          </a:bodyPr>
          <a:lstStyle/>
          <a:p>
            <a:pPr eaLnBrk="1" hangingPunct="1"/>
            <a:r>
              <a:rPr lang="ja-JP" altLang="en-US" sz="4000" b="1">
                <a:solidFill>
                  <a:srgbClr val="C00000"/>
                </a:solidFill>
              </a:rPr>
              <a:t>＊</a:t>
            </a:r>
            <a:r>
              <a:rPr lang="ja-JP" altLang="en-US" sz="4000"/>
              <a:t>語りのモデルに触れ、</a:t>
            </a:r>
            <a:endParaRPr lang="en-US" altLang="ja-JP" sz="4000"/>
          </a:p>
          <a:p>
            <a:pPr eaLnBrk="1" hangingPunct="1"/>
            <a:r>
              <a:rPr lang="ja-JP" altLang="en-US" sz="4000"/>
              <a:t>　　　　　　　　自分の語りの参考とする</a:t>
            </a:r>
          </a:p>
        </p:txBody>
      </p:sp>
      <p:sp>
        <p:nvSpPr>
          <p:cNvPr id="72709" name="テキスト ボックス 8"/>
          <p:cNvSpPr txBox="1">
            <a:spLocks noChangeArrowheads="1"/>
          </p:cNvSpPr>
          <p:nvPr/>
        </p:nvSpPr>
        <p:spPr bwMode="auto">
          <a:xfrm>
            <a:off x="250825" y="3789363"/>
            <a:ext cx="3673475" cy="708025"/>
          </a:xfrm>
          <a:prstGeom prst="rect">
            <a:avLst/>
          </a:prstGeom>
          <a:solidFill>
            <a:schemeClr val="bg1"/>
          </a:solidFill>
          <a:ln w="9525">
            <a:noFill/>
            <a:miter lim="800000"/>
            <a:headEnd/>
            <a:tailEnd/>
          </a:ln>
          <a:effectLst>
            <a:outerShdw blurRad="50800" dist="114300" dir="2700000" algn="tl" rotWithShape="0">
              <a:prstClr val="black">
                <a:alpha val="40000"/>
              </a:prstClr>
            </a:outerShdw>
          </a:effectLst>
        </p:spPr>
        <p:txBody>
          <a:bodyPr>
            <a:spAutoFit/>
          </a:bodyPr>
          <a:lstStyle/>
          <a:p>
            <a:pPr eaLnBrk="1" hangingPunct="1">
              <a:defRPr/>
            </a:pPr>
            <a:r>
              <a:rPr lang="ja-JP" altLang="en-US" sz="4000"/>
              <a:t>②質問の練習</a:t>
            </a:r>
          </a:p>
        </p:txBody>
      </p:sp>
      <p:sp>
        <p:nvSpPr>
          <p:cNvPr id="72710" name="テキスト ボックス 9"/>
          <p:cNvSpPr txBox="1">
            <a:spLocks noChangeArrowheads="1"/>
          </p:cNvSpPr>
          <p:nvPr/>
        </p:nvSpPr>
        <p:spPr bwMode="auto">
          <a:xfrm>
            <a:off x="683568" y="4797152"/>
            <a:ext cx="8280920" cy="1323439"/>
          </a:xfrm>
          <a:prstGeom prst="rect">
            <a:avLst/>
          </a:prstGeom>
          <a:solidFill>
            <a:schemeClr val="bg1"/>
          </a:solidFill>
          <a:ln w="9525">
            <a:noFill/>
            <a:miter lim="800000"/>
            <a:headEnd/>
            <a:tailEnd/>
          </a:ln>
          <a:effectLst>
            <a:softEdge rad="31750"/>
          </a:effectLst>
        </p:spPr>
        <p:txBody>
          <a:bodyPr>
            <a:spAutoFit/>
          </a:bodyPr>
          <a:lstStyle/>
          <a:p>
            <a:pPr eaLnBrk="1" hangingPunct="1">
              <a:defRPr/>
            </a:pPr>
            <a:r>
              <a:rPr lang="ja-JP" altLang="en-US" sz="4000" b="1" dirty="0">
                <a:solidFill>
                  <a:srgbClr val="C00000"/>
                </a:solidFill>
              </a:rPr>
              <a:t>＊</a:t>
            </a:r>
            <a:r>
              <a:rPr lang="ja-JP" altLang="en-US" sz="4000" dirty="0"/>
              <a:t>話の内容の中で、質問できる部分</a:t>
            </a:r>
            <a:endParaRPr lang="en-US" altLang="ja-JP" sz="4000" dirty="0"/>
          </a:p>
          <a:p>
            <a:pPr eaLnBrk="1" hangingPunct="1">
              <a:defRPr/>
            </a:pPr>
            <a:r>
              <a:rPr lang="ja-JP" altLang="en-US" sz="4000" dirty="0"/>
              <a:t>　を見つけて、先生に質問をする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dissolve">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dissolve">
                                      <p:cBhvr>
                                        <p:cTn id="12" dur="500"/>
                                        <p:tgtEl>
                                          <p:spTgt spid="63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709"/>
                                        </p:tgtEl>
                                        <p:attrNameLst>
                                          <p:attrName>style.visibility</p:attrName>
                                        </p:attrNameLst>
                                      </p:cBhvr>
                                      <p:to>
                                        <p:strVal val="visible"/>
                                      </p:to>
                                    </p:set>
                                    <p:animEffect transition="in" filter="dissolve">
                                      <p:cBhvr>
                                        <p:cTn id="17" dur="500"/>
                                        <p:tgtEl>
                                          <p:spTgt spid="727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2710"/>
                                        </p:tgtEl>
                                        <p:attrNameLst>
                                          <p:attrName>style.visibility</p:attrName>
                                        </p:attrNameLst>
                                      </p:cBhvr>
                                      <p:to>
                                        <p:strVal val="visible"/>
                                      </p:to>
                                    </p:set>
                                    <p:animEffect transition="in" filter="dissolve">
                                      <p:cBhvr>
                                        <p:cTn id="22"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63492" grpId="0"/>
      <p:bldP spid="7270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6" name="テキスト ボックス 1"/>
          <p:cNvSpPr txBox="1">
            <a:spLocks noChangeArrowheads="1"/>
          </p:cNvSpPr>
          <p:nvPr/>
        </p:nvSpPr>
        <p:spPr bwMode="auto">
          <a:xfrm>
            <a:off x="29181" y="163334"/>
            <a:ext cx="3276600" cy="708025"/>
          </a:xfrm>
          <a:prstGeom prst="rect">
            <a:avLst/>
          </a:prstGeom>
          <a:noFill/>
          <a:ln w="9525">
            <a:noFill/>
            <a:miter lim="800000"/>
            <a:headEnd/>
            <a:tailEnd/>
          </a:ln>
        </p:spPr>
        <p:txBody>
          <a:bodyPr>
            <a:spAutoFit/>
          </a:bodyPr>
          <a:lstStyle/>
          <a:p>
            <a:pPr eaLnBrk="1" hangingPunct="1"/>
            <a:r>
              <a:rPr lang="ja-JP" altLang="en-US" sz="4000"/>
              <a:t>先生のお話例</a:t>
            </a:r>
          </a:p>
        </p:txBody>
      </p:sp>
      <p:sp>
        <p:nvSpPr>
          <p:cNvPr id="89107" name="テキスト ボックス 2"/>
          <p:cNvSpPr txBox="1">
            <a:spLocks noChangeArrowheads="1"/>
          </p:cNvSpPr>
          <p:nvPr/>
        </p:nvSpPr>
        <p:spPr bwMode="auto">
          <a:xfrm>
            <a:off x="3491880" y="230986"/>
            <a:ext cx="4683968" cy="707886"/>
          </a:xfrm>
          <a:prstGeom prst="rect">
            <a:avLst/>
          </a:prstGeom>
          <a:solidFill>
            <a:srgbClr val="CCFFFF"/>
          </a:solidFill>
          <a:ln w="9525">
            <a:noFill/>
            <a:miter lim="800000"/>
            <a:headEnd/>
            <a:tailEnd/>
          </a:ln>
        </p:spPr>
        <p:txBody>
          <a:bodyPr wrap="square">
            <a:spAutoFit/>
          </a:bodyPr>
          <a:lstStyle/>
          <a:p>
            <a:pPr eaLnBrk="1" hangingPunct="1"/>
            <a:r>
              <a:rPr lang="ja-JP" altLang="en-US" sz="4000" dirty="0"/>
              <a:t>焼きいも</a:t>
            </a:r>
            <a:r>
              <a:rPr lang="ja-JP" altLang="en-US" sz="4000" dirty="0" err="1"/>
              <a:t>を</a:t>
            </a:r>
            <a:r>
              <a:rPr lang="ja-JP" altLang="en-US" sz="4000" dirty="0"/>
              <a:t>買ったこと</a:t>
            </a:r>
          </a:p>
        </p:txBody>
      </p:sp>
      <p:sp>
        <p:nvSpPr>
          <p:cNvPr id="21" name="円/楕円 20"/>
          <p:cNvSpPr/>
          <p:nvPr/>
        </p:nvSpPr>
        <p:spPr>
          <a:xfrm>
            <a:off x="1260475" y="1113478"/>
            <a:ext cx="360363" cy="358775"/>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１</a:t>
            </a:r>
          </a:p>
        </p:txBody>
      </p:sp>
      <p:sp>
        <p:nvSpPr>
          <p:cNvPr id="27" name="円/楕円 26"/>
          <p:cNvSpPr/>
          <p:nvPr/>
        </p:nvSpPr>
        <p:spPr>
          <a:xfrm>
            <a:off x="4403300" y="1113477"/>
            <a:ext cx="360362" cy="358775"/>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２</a:t>
            </a:r>
          </a:p>
        </p:txBody>
      </p:sp>
      <p:sp>
        <p:nvSpPr>
          <p:cNvPr id="32" name="円/楕円 31"/>
          <p:cNvSpPr/>
          <p:nvPr/>
        </p:nvSpPr>
        <p:spPr>
          <a:xfrm>
            <a:off x="7392047" y="1082758"/>
            <a:ext cx="360363" cy="358775"/>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３</a:t>
            </a:r>
          </a:p>
        </p:txBody>
      </p:sp>
      <p:sp>
        <p:nvSpPr>
          <p:cNvPr id="34" name="円/楕円 33"/>
          <p:cNvSpPr/>
          <p:nvPr/>
        </p:nvSpPr>
        <p:spPr>
          <a:xfrm>
            <a:off x="7469485" y="3961787"/>
            <a:ext cx="360362" cy="360363"/>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６</a:t>
            </a:r>
          </a:p>
        </p:txBody>
      </p:sp>
      <p:sp>
        <p:nvSpPr>
          <p:cNvPr id="35" name="円/楕円 34"/>
          <p:cNvSpPr/>
          <p:nvPr/>
        </p:nvSpPr>
        <p:spPr>
          <a:xfrm>
            <a:off x="4530455" y="3970615"/>
            <a:ext cx="360363" cy="360363"/>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５</a:t>
            </a:r>
          </a:p>
        </p:txBody>
      </p:sp>
      <p:sp>
        <p:nvSpPr>
          <p:cNvPr id="36" name="円/楕円 35"/>
          <p:cNvSpPr/>
          <p:nvPr/>
        </p:nvSpPr>
        <p:spPr>
          <a:xfrm>
            <a:off x="1411245" y="4005064"/>
            <a:ext cx="360362" cy="358775"/>
          </a:xfrm>
          <a:prstGeom prst="ellipse">
            <a:avLst/>
          </a:prstGeom>
          <a:solidFill>
            <a:srgbClr val="FFFF5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accent4"/>
                </a:solidFill>
              </a:rPr>
              <a:t>４</a:t>
            </a:r>
          </a:p>
        </p:txBody>
      </p:sp>
      <p:pic>
        <p:nvPicPr>
          <p:cNvPr id="3" name="図 2">
            <a:extLst>
              <a:ext uri="{FF2B5EF4-FFF2-40B4-BE49-F238E27FC236}">
                <a16:creationId xmlns="" xmlns:a16="http://schemas.microsoft.com/office/drawing/2014/main" id="{2B91C50C-08CF-490C-8B20-534D60FABFB7}"/>
              </a:ext>
            </a:extLst>
          </p:cNvPr>
          <p:cNvPicPr>
            <a:picLocks noChangeAspect="1"/>
          </p:cNvPicPr>
          <p:nvPr/>
        </p:nvPicPr>
        <p:blipFill>
          <a:blip r:embed="rId3" cstate="print"/>
          <a:stretch>
            <a:fillRect/>
          </a:stretch>
        </p:blipFill>
        <p:spPr>
          <a:xfrm>
            <a:off x="3140721" y="1567309"/>
            <a:ext cx="2885519" cy="2052982"/>
          </a:xfrm>
          <a:prstGeom prst="rect">
            <a:avLst/>
          </a:prstGeom>
        </p:spPr>
      </p:pic>
      <p:pic>
        <p:nvPicPr>
          <p:cNvPr id="5" name="図 4">
            <a:extLst>
              <a:ext uri="{FF2B5EF4-FFF2-40B4-BE49-F238E27FC236}">
                <a16:creationId xmlns="" xmlns:a16="http://schemas.microsoft.com/office/drawing/2014/main" id="{85CCC072-5633-44E6-8340-D7896979CD4E}"/>
              </a:ext>
            </a:extLst>
          </p:cNvPr>
          <p:cNvPicPr>
            <a:picLocks noChangeAspect="1"/>
          </p:cNvPicPr>
          <p:nvPr/>
        </p:nvPicPr>
        <p:blipFill>
          <a:blip r:embed="rId4" cstate="print"/>
          <a:stretch>
            <a:fillRect/>
          </a:stretch>
        </p:blipFill>
        <p:spPr>
          <a:xfrm>
            <a:off x="295574" y="1547043"/>
            <a:ext cx="2684670" cy="2052983"/>
          </a:xfrm>
          <a:prstGeom prst="rect">
            <a:avLst/>
          </a:prstGeom>
        </p:spPr>
      </p:pic>
      <p:pic>
        <p:nvPicPr>
          <p:cNvPr id="7" name="図 6">
            <a:extLst>
              <a:ext uri="{FF2B5EF4-FFF2-40B4-BE49-F238E27FC236}">
                <a16:creationId xmlns="" xmlns:a16="http://schemas.microsoft.com/office/drawing/2014/main" id="{FAD51957-035B-422C-A9B2-1DD932CDB785}"/>
              </a:ext>
            </a:extLst>
          </p:cNvPr>
          <p:cNvPicPr>
            <a:picLocks noChangeAspect="1"/>
          </p:cNvPicPr>
          <p:nvPr/>
        </p:nvPicPr>
        <p:blipFill>
          <a:blip r:embed="rId5" cstate="print"/>
          <a:stretch>
            <a:fillRect/>
          </a:stretch>
        </p:blipFill>
        <p:spPr>
          <a:xfrm>
            <a:off x="3181020" y="4409179"/>
            <a:ext cx="2885519" cy="2003663"/>
          </a:xfrm>
          <a:prstGeom prst="rect">
            <a:avLst/>
          </a:prstGeom>
        </p:spPr>
      </p:pic>
      <p:pic>
        <p:nvPicPr>
          <p:cNvPr id="9" name="図 8">
            <a:extLst>
              <a:ext uri="{FF2B5EF4-FFF2-40B4-BE49-F238E27FC236}">
                <a16:creationId xmlns="" xmlns:a16="http://schemas.microsoft.com/office/drawing/2014/main" id="{AC4E317A-6BD5-4E92-9B18-84D40714647E}"/>
              </a:ext>
            </a:extLst>
          </p:cNvPr>
          <p:cNvPicPr>
            <a:picLocks noChangeAspect="1"/>
          </p:cNvPicPr>
          <p:nvPr/>
        </p:nvPicPr>
        <p:blipFill>
          <a:blip r:embed="rId6" cstate="print"/>
          <a:stretch>
            <a:fillRect/>
          </a:stretch>
        </p:blipFill>
        <p:spPr>
          <a:xfrm>
            <a:off x="296750" y="4409180"/>
            <a:ext cx="2683493" cy="2017446"/>
          </a:xfrm>
          <a:prstGeom prst="rect">
            <a:avLst/>
          </a:prstGeom>
        </p:spPr>
      </p:pic>
      <p:pic>
        <p:nvPicPr>
          <p:cNvPr id="11" name="図 10">
            <a:extLst>
              <a:ext uri="{FF2B5EF4-FFF2-40B4-BE49-F238E27FC236}">
                <a16:creationId xmlns="" xmlns:a16="http://schemas.microsoft.com/office/drawing/2014/main" id="{7BA85521-9526-4D11-9A69-D9071A87F1CF}"/>
              </a:ext>
            </a:extLst>
          </p:cNvPr>
          <p:cNvPicPr>
            <a:picLocks noChangeAspect="1"/>
          </p:cNvPicPr>
          <p:nvPr/>
        </p:nvPicPr>
        <p:blipFill>
          <a:blip r:embed="rId7" cstate="print"/>
          <a:srcRect t="28749"/>
          <a:stretch>
            <a:fillRect/>
          </a:stretch>
        </p:blipFill>
        <p:spPr>
          <a:xfrm>
            <a:off x="6182679" y="1556792"/>
            <a:ext cx="2779101" cy="2038840"/>
          </a:xfrm>
          <a:prstGeom prst="rect">
            <a:avLst/>
          </a:prstGeom>
        </p:spPr>
      </p:pic>
      <p:pic>
        <p:nvPicPr>
          <p:cNvPr id="13" name="図 12">
            <a:extLst>
              <a:ext uri="{FF2B5EF4-FFF2-40B4-BE49-F238E27FC236}">
                <a16:creationId xmlns="" xmlns:a16="http://schemas.microsoft.com/office/drawing/2014/main" id="{CF810AA5-AE52-4463-83C5-7F042B866DAD}"/>
              </a:ext>
            </a:extLst>
          </p:cNvPr>
          <p:cNvPicPr>
            <a:picLocks noChangeAspect="1"/>
          </p:cNvPicPr>
          <p:nvPr/>
        </p:nvPicPr>
        <p:blipFill>
          <a:blip r:embed="rId8" cstate="print"/>
          <a:stretch>
            <a:fillRect/>
          </a:stretch>
        </p:blipFill>
        <p:spPr>
          <a:xfrm>
            <a:off x="6267316" y="4409179"/>
            <a:ext cx="2625164" cy="2003663"/>
          </a:xfrm>
          <a:prstGeom prst="rect">
            <a:avLst/>
          </a:prstGeom>
        </p:spPr>
      </p:pic>
      <p:sp>
        <p:nvSpPr>
          <p:cNvPr id="44" name="テキスト ボックス 1">
            <a:extLst>
              <a:ext uri="{FF2B5EF4-FFF2-40B4-BE49-F238E27FC236}">
                <a16:creationId xmlns="" xmlns:a16="http://schemas.microsoft.com/office/drawing/2014/main" id="{1A90683A-6AEA-4654-AC4C-AEFD8C98F04B}"/>
              </a:ext>
            </a:extLst>
          </p:cNvPr>
          <p:cNvSpPr txBox="1">
            <a:spLocks noChangeArrowheads="1"/>
          </p:cNvSpPr>
          <p:nvPr/>
        </p:nvSpPr>
        <p:spPr bwMode="auto">
          <a:xfrm>
            <a:off x="4644008" y="1634305"/>
            <a:ext cx="1248530" cy="400110"/>
          </a:xfrm>
          <a:prstGeom prst="rect">
            <a:avLst/>
          </a:prstGeom>
          <a:solidFill>
            <a:schemeClr val="bg1"/>
          </a:solidFill>
          <a:ln w="9525">
            <a:noFill/>
            <a:miter lim="800000"/>
            <a:headEnd/>
            <a:tailEnd/>
          </a:ln>
        </p:spPr>
        <p:txBody>
          <a:bodyPr wrap="square">
            <a:spAutoFit/>
          </a:bodyPr>
          <a:lstStyle/>
          <a:p>
            <a:pPr eaLnBrk="1" hangingPunct="1"/>
            <a:r>
              <a:rPr lang="ja-JP" altLang="en-US" sz="2000" dirty="0"/>
              <a:t>動画再生</a:t>
            </a:r>
          </a:p>
        </p:txBody>
      </p:sp>
    </p:spTree>
    <p:extLst>
      <p:ext uri="{BB962C8B-B14F-4D97-AF65-F5344CB8AC3E}">
        <p14:creationId xmlns="" xmlns:p14="http://schemas.microsoft.com/office/powerpoint/2010/main" val="16710866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6" name="テキスト ボックス 1"/>
          <p:cNvSpPr txBox="1">
            <a:spLocks noChangeArrowheads="1"/>
          </p:cNvSpPr>
          <p:nvPr/>
        </p:nvSpPr>
        <p:spPr bwMode="auto">
          <a:xfrm>
            <a:off x="683568" y="188640"/>
            <a:ext cx="3276600" cy="708025"/>
          </a:xfrm>
          <a:prstGeom prst="rect">
            <a:avLst/>
          </a:prstGeom>
          <a:noFill/>
          <a:ln w="9525">
            <a:noFill/>
            <a:miter lim="800000"/>
            <a:headEnd/>
            <a:tailEnd/>
          </a:ln>
        </p:spPr>
        <p:txBody>
          <a:bodyPr>
            <a:spAutoFit/>
          </a:bodyPr>
          <a:lstStyle/>
          <a:p>
            <a:pPr eaLnBrk="1" hangingPunct="1"/>
            <a:r>
              <a:rPr lang="ja-JP" altLang="en-US" sz="4000" dirty="0"/>
              <a:t>先生のお話</a:t>
            </a:r>
          </a:p>
        </p:txBody>
      </p:sp>
      <p:sp>
        <p:nvSpPr>
          <p:cNvPr id="89107" name="テキスト ボックス 2"/>
          <p:cNvSpPr txBox="1">
            <a:spLocks noChangeArrowheads="1"/>
          </p:cNvSpPr>
          <p:nvPr/>
        </p:nvSpPr>
        <p:spPr bwMode="auto">
          <a:xfrm>
            <a:off x="3347864" y="116632"/>
            <a:ext cx="4683968" cy="707886"/>
          </a:xfrm>
          <a:prstGeom prst="rect">
            <a:avLst/>
          </a:prstGeom>
          <a:solidFill>
            <a:srgbClr val="CCFFFF"/>
          </a:solidFill>
          <a:ln w="9525">
            <a:noFill/>
            <a:miter lim="800000"/>
            <a:headEnd/>
            <a:tailEnd/>
          </a:ln>
        </p:spPr>
        <p:txBody>
          <a:bodyPr wrap="square">
            <a:spAutoFit/>
          </a:bodyPr>
          <a:lstStyle/>
          <a:p>
            <a:pPr eaLnBrk="1" hangingPunct="1"/>
            <a:r>
              <a:rPr lang="ja-JP" altLang="en-US" sz="4000" dirty="0"/>
              <a:t>焼きいも</a:t>
            </a:r>
            <a:r>
              <a:rPr lang="ja-JP" altLang="en-US" sz="4000" dirty="0" err="1"/>
              <a:t>を</a:t>
            </a:r>
            <a:r>
              <a:rPr lang="ja-JP" altLang="en-US" sz="4000" dirty="0"/>
              <a:t>買ったこと</a:t>
            </a:r>
          </a:p>
        </p:txBody>
      </p:sp>
      <p:sp>
        <p:nvSpPr>
          <p:cNvPr id="17" name="テキスト ボックス 1"/>
          <p:cNvSpPr txBox="1">
            <a:spLocks noChangeArrowheads="1"/>
          </p:cNvSpPr>
          <p:nvPr/>
        </p:nvSpPr>
        <p:spPr bwMode="auto">
          <a:xfrm>
            <a:off x="107504" y="908720"/>
            <a:ext cx="8928992" cy="5693866"/>
          </a:xfrm>
          <a:prstGeom prst="rect">
            <a:avLst/>
          </a:prstGeom>
          <a:noFill/>
          <a:ln w="9525">
            <a:solidFill>
              <a:schemeClr val="tx1"/>
            </a:solidFill>
            <a:miter lim="800000"/>
            <a:headEnd/>
            <a:tailEnd/>
          </a:ln>
        </p:spPr>
        <p:txBody>
          <a:bodyPr wrap="square">
            <a:spAutoFit/>
          </a:bodyPr>
          <a:lstStyle/>
          <a:p>
            <a:pPr eaLnBrk="1" hangingPunct="1"/>
            <a:r>
              <a:rPr lang="ja-JP" altLang="en-US" sz="4000" dirty="0"/>
              <a:t>　</a:t>
            </a:r>
            <a:r>
              <a:rPr lang="ja-JP" altLang="en-US" sz="3600" dirty="0"/>
              <a:t>この前の日曜日、焼きいも</a:t>
            </a:r>
            <a:r>
              <a:rPr lang="ja-JP" altLang="en-US" sz="3600" dirty="0" err="1"/>
              <a:t>を</a:t>
            </a:r>
            <a:r>
              <a:rPr lang="ja-JP" altLang="en-US" sz="3600" dirty="0"/>
              <a:t>買いました。家にいたら、焼きいも屋さんの放送が聞えたので、走って買いに行きました。焼きいも屋さんの車が公園の近くに止っていました。「焼きいも</a:t>
            </a:r>
            <a:r>
              <a:rPr lang="ja-JP" altLang="en-US" sz="3600" dirty="0" err="1"/>
              <a:t>くださー</a:t>
            </a:r>
            <a:r>
              <a:rPr lang="ja-JP" altLang="en-US" sz="3600" dirty="0"/>
              <a:t>い！」と声をかけると、帽子をかぶったおじさんが「いいよ。どれにする？」と聞きました。おいもの三つの種類の中からシルクスイートというのをえらんで買いました。</a:t>
            </a:r>
            <a:endParaRPr lang="en-US" altLang="ja-JP" sz="3600" dirty="0"/>
          </a:p>
          <a:p>
            <a:pPr eaLnBrk="1" hangingPunct="1"/>
            <a:r>
              <a:rPr lang="ja-JP" altLang="en-US" sz="3600" dirty="0"/>
              <a:t>３００円でした。家にもって帰って食べました。あまくてホクホクで、とってもおいしかったです。</a:t>
            </a:r>
          </a:p>
        </p:txBody>
      </p:sp>
    </p:spTree>
    <p:extLst>
      <p:ext uri="{BB962C8B-B14F-4D97-AF65-F5344CB8AC3E}">
        <p14:creationId xmlns="" xmlns:p14="http://schemas.microsoft.com/office/powerpoint/2010/main" val="16710866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3850" y="260350"/>
            <a:ext cx="8496300" cy="1200150"/>
          </a:xfrm>
          <a:prstGeom prst="rect">
            <a:avLst/>
          </a:prstGeom>
          <a:solidFill>
            <a:schemeClr val="bg1">
              <a:lumMod val="95000"/>
            </a:schemeClr>
          </a:solidFill>
        </p:spPr>
        <p:txBody>
          <a:bodyPr>
            <a:spAutoFit/>
          </a:bodyPr>
          <a:lstStyle/>
          <a:p>
            <a:pPr>
              <a:defRPr/>
            </a:pPr>
            <a:r>
              <a:rPr lang="ja-JP" altLang="en-US" sz="3600" dirty="0">
                <a:ea typeface="ＭＳ Ｐゴシック" panose="020B0600070205080204" pitchFamily="50" charset="-128"/>
              </a:rPr>
              <a:t>という感じで、日々、写真や動画などを見せ</a:t>
            </a:r>
            <a:endParaRPr lang="en-US" altLang="ja-JP" sz="3600" dirty="0">
              <a:ea typeface="ＭＳ Ｐゴシック" panose="020B0600070205080204" pitchFamily="50" charset="-128"/>
            </a:endParaRPr>
          </a:p>
          <a:p>
            <a:pPr>
              <a:defRPr/>
            </a:pPr>
            <a:r>
              <a:rPr lang="ja-JP" altLang="en-US" sz="3600" dirty="0">
                <a:ea typeface="ＭＳ Ｐゴシック" panose="020B0600070205080204" pitchFamily="50" charset="-128"/>
              </a:rPr>
              <a:t>　ながら「先生のお話」を行っているのだが</a:t>
            </a:r>
          </a:p>
        </p:txBody>
      </p:sp>
      <p:sp>
        <p:nvSpPr>
          <p:cNvPr id="8" name="テキスト ボックス 7"/>
          <p:cNvSpPr txBox="1">
            <a:spLocks noChangeArrowheads="1"/>
          </p:cNvSpPr>
          <p:nvPr/>
        </p:nvSpPr>
        <p:spPr bwMode="auto">
          <a:xfrm>
            <a:off x="395288" y="1628775"/>
            <a:ext cx="6048375" cy="646113"/>
          </a:xfrm>
          <a:prstGeom prst="rect">
            <a:avLst/>
          </a:prstGeom>
          <a:noFill/>
          <a:ln w="9525">
            <a:noFill/>
            <a:miter lim="800000"/>
            <a:headEnd/>
            <a:tailEnd/>
          </a:ln>
        </p:spPr>
        <p:txBody>
          <a:bodyPr>
            <a:spAutoFit/>
          </a:bodyPr>
          <a:lstStyle/>
          <a:p>
            <a:r>
              <a:rPr lang="ja-JP" altLang="en-US" sz="3600" dirty="0"/>
              <a:t>最近は、</a:t>
            </a:r>
          </a:p>
        </p:txBody>
      </p:sp>
      <p:sp>
        <p:nvSpPr>
          <p:cNvPr id="9" name="テキスト ボックス 8"/>
          <p:cNvSpPr txBox="1"/>
          <p:nvPr/>
        </p:nvSpPr>
        <p:spPr>
          <a:xfrm>
            <a:off x="395536" y="2420888"/>
            <a:ext cx="8478336" cy="4247317"/>
          </a:xfrm>
          <a:prstGeom prst="rect">
            <a:avLst/>
          </a:prstGeom>
          <a:solidFill>
            <a:schemeClr val="bg1"/>
          </a:solidFill>
          <a:effectLst>
            <a:glow rad="228600">
              <a:schemeClr val="accent1">
                <a:satMod val="175000"/>
                <a:alpha val="40000"/>
              </a:schemeClr>
            </a:glow>
          </a:effectLst>
        </p:spPr>
        <p:txBody>
          <a:bodyPr>
            <a:spAutoFit/>
          </a:bodyPr>
          <a:lstStyle/>
          <a:p>
            <a:pPr>
              <a:defRPr/>
            </a:pPr>
            <a:r>
              <a:rPr lang="ja-JP" altLang="en-US" sz="3600" dirty="0">
                <a:ea typeface="ＭＳ Ｐゴシック" panose="020B0600070205080204" pitchFamily="50" charset="-128"/>
              </a:rPr>
              <a:t>子どもが、</a:t>
            </a:r>
            <a:r>
              <a:rPr lang="ja-JP" altLang="en-US" sz="3600" dirty="0"/>
              <a:t>おはなし</a:t>
            </a:r>
            <a:r>
              <a:rPr lang="ja-JP" altLang="en-US" sz="3600" dirty="0">
                <a:ea typeface="ＭＳ Ｐゴシック" panose="020B0600070205080204" pitchFamily="50" charset="-128"/>
              </a:rPr>
              <a:t>作文などの際に、写真や動画を持参して体験を語ってくれることが</a:t>
            </a:r>
            <a:endParaRPr lang="en-US" altLang="ja-JP" sz="3600" dirty="0">
              <a:ea typeface="ＭＳ Ｐゴシック" panose="020B0600070205080204" pitchFamily="50" charset="-128"/>
            </a:endParaRPr>
          </a:p>
          <a:p>
            <a:pPr>
              <a:defRPr/>
            </a:pPr>
            <a:r>
              <a:rPr lang="ja-JP" altLang="en-US" sz="3600" dirty="0">
                <a:ea typeface="ＭＳ Ｐゴシック" panose="020B0600070205080204" pitchFamily="50" charset="-128"/>
              </a:rPr>
              <a:t>　　　　　　　　　　　　　　　　　　多くなってきた</a:t>
            </a:r>
            <a:endParaRPr lang="en-US" altLang="ja-JP" sz="3600" dirty="0">
              <a:ea typeface="ＭＳ Ｐゴシック" panose="020B0600070205080204" pitchFamily="50" charset="-128"/>
            </a:endParaRPr>
          </a:p>
          <a:p>
            <a:pPr>
              <a:defRPr/>
            </a:pPr>
            <a:endParaRPr lang="en-US" altLang="ja-JP" sz="3600" dirty="0">
              <a:ea typeface="ＭＳ Ｐゴシック" panose="020B0600070205080204" pitchFamily="50" charset="-128"/>
            </a:endParaRPr>
          </a:p>
          <a:p>
            <a:pPr>
              <a:defRPr/>
            </a:pPr>
            <a:endParaRPr lang="en-US" altLang="ja-JP" sz="3600" dirty="0">
              <a:ea typeface="ＭＳ Ｐゴシック" panose="020B0600070205080204" pitchFamily="50" charset="-128"/>
            </a:endParaRPr>
          </a:p>
          <a:p>
            <a:pPr>
              <a:defRPr/>
            </a:pPr>
            <a:endParaRPr lang="en-US" altLang="ja-JP" sz="3600" dirty="0">
              <a:ea typeface="ＭＳ Ｐゴシック" panose="020B0600070205080204" pitchFamily="50" charset="-128"/>
            </a:endParaRPr>
          </a:p>
          <a:p>
            <a:pPr>
              <a:defRPr/>
            </a:pPr>
            <a:endParaRPr lang="en-US" altLang="ja-JP" sz="3600" dirty="0">
              <a:ea typeface="ＭＳ Ｐゴシック" panose="020B0600070205080204" pitchFamily="50" charset="-128"/>
            </a:endParaRPr>
          </a:p>
          <a:p>
            <a:pPr>
              <a:defRPr/>
            </a:pPr>
            <a:endParaRPr lang="ja-JP" altLang="en-US" dirty="0">
              <a:ea typeface="ＭＳ Ｐゴシック" panose="020B0600070205080204" pitchFamily="50" charset="-128"/>
            </a:endParaRPr>
          </a:p>
        </p:txBody>
      </p:sp>
      <p:pic>
        <p:nvPicPr>
          <p:cNvPr id="21" name="Picture 2"/>
          <p:cNvPicPr>
            <a:picLocks noChangeAspect="1" noChangeArrowheads="1"/>
          </p:cNvPicPr>
          <p:nvPr/>
        </p:nvPicPr>
        <p:blipFill>
          <a:blip r:embed="rId2" cstate="print"/>
          <a:srcRect/>
          <a:stretch>
            <a:fillRect/>
          </a:stretch>
        </p:blipFill>
        <p:spPr bwMode="auto">
          <a:xfrm>
            <a:off x="1475656" y="4365104"/>
            <a:ext cx="2952328" cy="2182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3"/>
          <p:cNvPicPr>
            <a:picLocks noChangeAspect="1" noChangeArrowheads="1"/>
          </p:cNvPicPr>
          <p:nvPr/>
        </p:nvPicPr>
        <p:blipFill>
          <a:blip r:embed="rId3" cstate="print"/>
          <a:srcRect t="34319"/>
          <a:stretch>
            <a:fillRect/>
          </a:stretch>
        </p:blipFill>
        <p:spPr bwMode="auto">
          <a:xfrm>
            <a:off x="5076056" y="4365104"/>
            <a:ext cx="3227284"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47864" y="260648"/>
            <a:ext cx="2520280" cy="707886"/>
          </a:xfrm>
          <a:prstGeom prst="rect">
            <a:avLst/>
          </a:prstGeom>
          <a:solidFill>
            <a:srgbClr val="CCFF66"/>
          </a:solidFill>
          <a:effectLst>
            <a:innerShdw blurRad="114300">
              <a:prstClr val="black"/>
            </a:innerShdw>
          </a:effectLst>
        </p:spPr>
        <p:txBody>
          <a:bodyPr wrap="square" rtlCol="0">
            <a:spAutoFit/>
          </a:bodyPr>
          <a:lstStyle/>
          <a:p>
            <a:r>
              <a:rPr lang="ja-JP" altLang="en-US" sz="4000" dirty="0"/>
              <a:t>育つことば</a:t>
            </a:r>
            <a:endParaRPr kumimoji="1" lang="ja-JP" altLang="en-US" sz="4000" dirty="0"/>
          </a:p>
        </p:txBody>
      </p:sp>
      <p:sp>
        <p:nvSpPr>
          <p:cNvPr id="7" name="テキスト ボックス 6"/>
          <p:cNvSpPr txBox="1"/>
          <p:nvPr/>
        </p:nvSpPr>
        <p:spPr>
          <a:xfrm>
            <a:off x="2123728" y="188640"/>
            <a:ext cx="1224136" cy="769441"/>
          </a:xfrm>
          <a:prstGeom prst="rect">
            <a:avLst/>
          </a:prstGeom>
          <a:noFill/>
        </p:spPr>
        <p:txBody>
          <a:bodyPr wrap="square" rtlCol="0">
            <a:spAutoFit/>
          </a:bodyPr>
          <a:lstStyle/>
          <a:p>
            <a:r>
              <a:rPr lang="ja-JP" altLang="en-US" sz="3600" dirty="0"/>
              <a:t>では、　</a:t>
            </a:r>
            <a:r>
              <a:rPr lang="ja-JP" altLang="en-US" sz="4400" dirty="0"/>
              <a:t>　　　　　　</a:t>
            </a:r>
            <a:endParaRPr kumimoji="1" lang="ja-JP" altLang="en-US" sz="3600" dirty="0"/>
          </a:p>
        </p:txBody>
      </p:sp>
      <p:sp>
        <p:nvSpPr>
          <p:cNvPr id="9" name="テキスト ボックス 8"/>
          <p:cNvSpPr txBox="1"/>
          <p:nvPr/>
        </p:nvSpPr>
        <p:spPr>
          <a:xfrm>
            <a:off x="107504" y="1556792"/>
            <a:ext cx="266429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a:t>
            </a:r>
            <a:r>
              <a:rPr lang="ja-JP" altLang="en-US" sz="4000" b="1" dirty="0">
                <a:solidFill>
                  <a:schemeClr val="bg1"/>
                </a:solidFill>
              </a:rPr>
              <a:t>単独</a:t>
            </a:r>
            <a:endParaRPr kumimoji="1" lang="ja-JP" altLang="en-US" sz="4000" b="1" dirty="0">
              <a:solidFill>
                <a:schemeClr val="bg1"/>
              </a:solidFill>
            </a:endParaRPr>
          </a:p>
        </p:txBody>
      </p:sp>
      <p:sp>
        <p:nvSpPr>
          <p:cNvPr id="10" name="テキスト ボックス 9"/>
          <p:cNvSpPr txBox="1"/>
          <p:nvPr/>
        </p:nvSpPr>
        <p:spPr>
          <a:xfrm>
            <a:off x="107503" y="4869160"/>
            <a:ext cx="2664297"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■個人</a:t>
            </a:r>
          </a:p>
        </p:txBody>
      </p:sp>
      <p:sp>
        <p:nvSpPr>
          <p:cNvPr id="11" name="テキスト ボックス 10"/>
          <p:cNvSpPr txBox="1"/>
          <p:nvPr/>
        </p:nvSpPr>
        <p:spPr>
          <a:xfrm>
            <a:off x="107504" y="2420888"/>
            <a:ext cx="266429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■ラベル</a:t>
            </a:r>
          </a:p>
        </p:txBody>
      </p:sp>
      <p:sp>
        <p:nvSpPr>
          <p:cNvPr id="12" name="テキスト ボックス 11"/>
          <p:cNvSpPr txBox="1"/>
          <p:nvPr/>
        </p:nvSpPr>
        <p:spPr>
          <a:xfrm>
            <a:off x="107505" y="4005064"/>
            <a:ext cx="2664296" cy="707886"/>
          </a:xfrm>
          <a:prstGeom prst="rect">
            <a:avLst/>
          </a:prstGeom>
          <a:solidFill>
            <a:schemeClr val="accent6">
              <a:lumMod val="50000"/>
            </a:schemeClr>
          </a:solidFill>
        </p:spPr>
        <p:txBody>
          <a:bodyPr wrap="square" rtlCol="0">
            <a:spAutoFit/>
          </a:bodyPr>
          <a:lstStyle/>
          <a:p>
            <a:r>
              <a:rPr kumimoji="1" lang="ja-JP" altLang="en-US" sz="4000" b="1" dirty="0">
                <a:solidFill>
                  <a:schemeClr val="bg1"/>
                </a:solidFill>
              </a:rPr>
              <a:t>■意識</a:t>
            </a:r>
          </a:p>
        </p:txBody>
      </p:sp>
      <p:sp>
        <p:nvSpPr>
          <p:cNvPr id="13" name="左右矢印 12"/>
          <p:cNvSpPr/>
          <p:nvPr/>
        </p:nvSpPr>
        <p:spPr>
          <a:xfrm>
            <a:off x="2843808" y="2132856"/>
            <a:ext cx="576064" cy="360040"/>
          </a:xfrm>
          <a:prstGeom prst="leftRightArrow">
            <a:avLst>
              <a:gd name="adj1" fmla="val 24281"/>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491880" y="1484784"/>
            <a:ext cx="3600400" cy="1754326"/>
          </a:xfrm>
          <a:prstGeom prst="rect">
            <a:avLst/>
          </a:prstGeom>
          <a:solidFill>
            <a:srgbClr val="CCFFFF"/>
          </a:solidFill>
          <a:effectLst>
            <a:glow rad="228600">
              <a:schemeClr val="accent2">
                <a:satMod val="175000"/>
                <a:alpha val="40000"/>
              </a:schemeClr>
            </a:glow>
          </a:effectLst>
        </p:spPr>
        <p:txBody>
          <a:bodyPr wrap="square" rtlCol="0">
            <a:spAutoFit/>
          </a:bodyPr>
          <a:lstStyle/>
          <a:p>
            <a:r>
              <a:rPr lang="ja-JP" altLang="en-US" sz="3600" dirty="0"/>
              <a:t>さまざまな</a:t>
            </a:r>
            <a:r>
              <a:rPr kumimoji="1" lang="ja-JP" altLang="en-US" sz="3600" dirty="0"/>
              <a:t>ことばと</a:t>
            </a:r>
            <a:r>
              <a:rPr lang="ja-JP" altLang="en-US" sz="3600" dirty="0"/>
              <a:t>つな</a:t>
            </a:r>
            <a:r>
              <a:rPr kumimoji="1" lang="ja-JP" altLang="en-US" sz="3600" dirty="0"/>
              <a:t>がりあった</a:t>
            </a:r>
            <a:endParaRPr kumimoji="1" lang="en-US" altLang="ja-JP" sz="3600" dirty="0"/>
          </a:p>
          <a:p>
            <a:r>
              <a:rPr lang="ja-JP" altLang="en-US" sz="3600" dirty="0"/>
              <a:t>広いことば</a:t>
            </a:r>
            <a:endParaRPr kumimoji="1" lang="ja-JP" altLang="en-US" sz="3600" dirty="0"/>
          </a:p>
        </p:txBody>
      </p:sp>
      <p:sp>
        <p:nvSpPr>
          <p:cNvPr id="16" name="テキスト ボックス 15"/>
          <p:cNvSpPr txBox="1"/>
          <p:nvPr/>
        </p:nvSpPr>
        <p:spPr>
          <a:xfrm>
            <a:off x="3563888" y="3933056"/>
            <a:ext cx="3600400" cy="1754326"/>
          </a:xfrm>
          <a:prstGeom prst="rect">
            <a:avLst/>
          </a:prstGeom>
          <a:solidFill>
            <a:srgbClr val="CCFFFF"/>
          </a:solidFill>
          <a:effectLst>
            <a:glow rad="228600">
              <a:schemeClr val="accent2">
                <a:satMod val="175000"/>
                <a:alpha val="40000"/>
              </a:schemeClr>
            </a:glow>
          </a:effectLst>
        </p:spPr>
        <p:txBody>
          <a:bodyPr wrap="square" rtlCol="0">
            <a:spAutoFit/>
          </a:bodyPr>
          <a:lstStyle/>
          <a:p>
            <a:r>
              <a:rPr lang="ja-JP" altLang="en-US" sz="3600" dirty="0"/>
              <a:t>人との関わりの中で自然に身についたことば</a:t>
            </a:r>
            <a:endParaRPr kumimoji="1" lang="ja-JP" altLang="en-US" sz="3600" dirty="0"/>
          </a:p>
        </p:txBody>
      </p:sp>
      <p:sp>
        <p:nvSpPr>
          <p:cNvPr id="17" name="左右矢印 16"/>
          <p:cNvSpPr/>
          <p:nvPr/>
        </p:nvSpPr>
        <p:spPr>
          <a:xfrm>
            <a:off x="2843808" y="4653136"/>
            <a:ext cx="576064" cy="360040"/>
          </a:xfrm>
          <a:prstGeom prst="leftRightArrow">
            <a:avLst>
              <a:gd name="adj1" fmla="val 24281"/>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68144" y="188640"/>
            <a:ext cx="1224136" cy="769441"/>
          </a:xfrm>
          <a:prstGeom prst="rect">
            <a:avLst/>
          </a:prstGeom>
          <a:noFill/>
        </p:spPr>
        <p:txBody>
          <a:bodyPr wrap="square" rtlCol="0">
            <a:spAutoFit/>
          </a:bodyPr>
          <a:lstStyle/>
          <a:p>
            <a:r>
              <a:rPr lang="ja-JP" altLang="en-US" sz="3600" dirty="0"/>
              <a:t>とは　</a:t>
            </a:r>
            <a:r>
              <a:rPr lang="ja-JP" altLang="en-US" sz="4400" dirty="0"/>
              <a:t>　　　　　　</a:t>
            </a:r>
            <a:endParaRPr kumimoji="1" lang="ja-JP" altLang="en-US" sz="3600" dirty="0"/>
          </a:p>
        </p:txBody>
      </p:sp>
      <p:sp>
        <p:nvSpPr>
          <p:cNvPr id="19" name="テキスト ボックス 18"/>
          <p:cNvSpPr txBox="1"/>
          <p:nvPr/>
        </p:nvSpPr>
        <p:spPr>
          <a:xfrm>
            <a:off x="7524328" y="1988840"/>
            <a:ext cx="1296144" cy="707886"/>
          </a:xfrm>
          <a:prstGeom prst="rect">
            <a:avLst/>
          </a:prstGeom>
          <a:solidFill>
            <a:schemeClr val="bg1"/>
          </a:solidFill>
          <a:effectLst>
            <a:glow rad="228600">
              <a:schemeClr val="accent2">
                <a:satMod val="175000"/>
                <a:alpha val="40000"/>
              </a:schemeClr>
            </a:glow>
          </a:effectLst>
        </p:spPr>
        <p:txBody>
          <a:bodyPr wrap="square" rtlCol="0">
            <a:spAutoFit/>
          </a:bodyPr>
          <a:lstStyle/>
          <a:p>
            <a:r>
              <a:rPr kumimoji="1" lang="ja-JP" altLang="en-US" sz="4000" dirty="0"/>
              <a:t>内容</a:t>
            </a:r>
          </a:p>
        </p:txBody>
      </p:sp>
      <p:sp>
        <p:nvSpPr>
          <p:cNvPr id="20" name="テキスト ボックス 19"/>
          <p:cNvSpPr txBox="1"/>
          <p:nvPr/>
        </p:nvSpPr>
        <p:spPr>
          <a:xfrm>
            <a:off x="7524328" y="4149080"/>
            <a:ext cx="1296144" cy="1323439"/>
          </a:xfrm>
          <a:prstGeom prst="rect">
            <a:avLst/>
          </a:prstGeom>
          <a:solidFill>
            <a:schemeClr val="bg1"/>
          </a:solidFill>
          <a:effectLst>
            <a:glow rad="228600">
              <a:schemeClr val="accent2">
                <a:satMod val="175000"/>
                <a:alpha val="40000"/>
              </a:schemeClr>
            </a:glow>
          </a:effectLst>
        </p:spPr>
        <p:txBody>
          <a:bodyPr wrap="square" rtlCol="0">
            <a:spAutoFit/>
          </a:bodyPr>
          <a:lstStyle/>
          <a:p>
            <a:r>
              <a:rPr lang="ja-JP" altLang="en-US" sz="4000" dirty="0"/>
              <a:t>プロ</a:t>
            </a:r>
            <a:endParaRPr lang="en-US" altLang="ja-JP" sz="4000" dirty="0"/>
          </a:p>
          <a:p>
            <a:r>
              <a:rPr lang="ja-JP" altLang="en-US" sz="4000" dirty="0"/>
              <a:t>セス</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テキスト ボックス 4"/>
          <p:cNvSpPr txBox="1">
            <a:spLocks noChangeArrowheads="1"/>
          </p:cNvSpPr>
          <p:nvPr/>
        </p:nvSpPr>
        <p:spPr bwMode="auto">
          <a:xfrm>
            <a:off x="323850" y="404813"/>
            <a:ext cx="8496300" cy="1938337"/>
          </a:xfrm>
          <a:prstGeom prst="rect">
            <a:avLst/>
          </a:prstGeom>
          <a:noFill/>
          <a:ln w="9525">
            <a:noFill/>
            <a:miter lim="800000"/>
            <a:headEnd/>
            <a:tailEnd/>
          </a:ln>
        </p:spPr>
        <p:txBody>
          <a:bodyPr>
            <a:spAutoFit/>
          </a:bodyPr>
          <a:lstStyle/>
          <a:p>
            <a:r>
              <a:rPr lang="ja-JP" altLang="en-US" sz="4000"/>
              <a:t>子どもが自発的に持って来る</a:t>
            </a:r>
            <a:endParaRPr lang="en-US" altLang="ja-JP" sz="4000"/>
          </a:p>
          <a:p>
            <a:r>
              <a:rPr lang="ja-JP" altLang="en-US" sz="4000"/>
              <a:t>　　　写真や動画等は</a:t>
            </a:r>
            <a:endParaRPr lang="en-US" altLang="ja-JP" sz="4000"/>
          </a:p>
          <a:p>
            <a:r>
              <a:rPr lang="ja-JP" altLang="en-US" sz="4000"/>
              <a:t>　　　　　本当に人に見せたいと思うもの</a:t>
            </a:r>
          </a:p>
        </p:txBody>
      </p:sp>
      <p:sp>
        <p:nvSpPr>
          <p:cNvPr id="7" name="四角形吹き出し 6"/>
          <p:cNvSpPr/>
          <p:nvPr/>
        </p:nvSpPr>
        <p:spPr>
          <a:xfrm>
            <a:off x="6516688" y="2565400"/>
            <a:ext cx="1223962" cy="576263"/>
          </a:xfrm>
          <a:prstGeom prst="wedgeRectCallout">
            <a:avLst>
              <a:gd name="adj1" fmla="val 63815"/>
              <a:gd name="adj2" fmla="val 262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accent4"/>
                </a:solidFill>
              </a:rPr>
              <a:t>おー！</a:t>
            </a:r>
            <a:endParaRPr lang="ja-JP" altLang="en-US" sz="2800" dirty="0"/>
          </a:p>
        </p:txBody>
      </p:sp>
      <p:grpSp>
        <p:nvGrpSpPr>
          <p:cNvPr id="2" name="グループ化 25"/>
          <p:cNvGrpSpPr>
            <a:grpSpLocks/>
          </p:cNvGrpSpPr>
          <p:nvPr/>
        </p:nvGrpSpPr>
        <p:grpSpPr bwMode="auto">
          <a:xfrm>
            <a:off x="2411413" y="2708275"/>
            <a:ext cx="3960812" cy="769938"/>
            <a:chOff x="2627784" y="3645024"/>
            <a:chExt cx="3960440" cy="769441"/>
          </a:xfrm>
        </p:grpSpPr>
        <p:sp>
          <p:nvSpPr>
            <p:cNvPr id="100379" name="テキスト ボックス 5"/>
            <p:cNvSpPr txBox="1">
              <a:spLocks noChangeArrowheads="1"/>
            </p:cNvSpPr>
            <p:nvPr/>
          </p:nvSpPr>
          <p:spPr bwMode="auto">
            <a:xfrm>
              <a:off x="2627784" y="3645024"/>
              <a:ext cx="3960440" cy="769441"/>
            </a:xfrm>
            <a:prstGeom prst="rect">
              <a:avLst/>
            </a:prstGeom>
            <a:solidFill>
              <a:schemeClr val="bg1"/>
            </a:solidFill>
            <a:ln w="9525">
              <a:noFill/>
              <a:miter lim="800000"/>
              <a:headEnd/>
              <a:tailEnd/>
            </a:ln>
          </p:spPr>
          <p:txBody>
            <a:bodyPr>
              <a:spAutoFit/>
            </a:bodyPr>
            <a:lstStyle/>
            <a:p>
              <a:r>
                <a:rPr lang="ja-JP" altLang="en-US" sz="4400"/>
                <a:t>だから面白い！</a:t>
              </a:r>
            </a:p>
          </p:txBody>
        </p:sp>
        <p:grpSp>
          <p:nvGrpSpPr>
            <p:cNvPr id="3" name="グループ化 24"/>
            <p:cNvGrpSpPr>
              <a:grpSpLocks/>
            </p:cNvGrpSpPr>
            <p:nvPr/>
          </p:nvGrpSpPr>
          <p:grpSpPr bwMode="auto">
            <a:xfrm>
              <a:off x="2627784" y="3645024"/>
              <a:ext cx="3816424" cy="720080"/>
              <a:chOff x="2627784" y="4221088"/>
              <a:chExt cx="3816424" cy="720080"/>
            </a:xfrm>
          </p:grpSpPr>
          <p:cxnSp>
            <p:nvCxnSpPr>
              <p:cNvPr id="10" name="直線コネクタ 9"/>
              <p:cNvCxnSpPr/>
              <p:nvPr/>
            </p:nvCxnSpPr>
            <p:spPr>
              <a:xfrm>
                <a:off x="2627784" y="4941348"/>
                <a:ext cx="381599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27784" y="4221088"/>
                <a:ext cx="381599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22"/>
          <p:cNvGrpSpPr>
            <a:grpSpLocks/>
          </p:cNvGrpSpPr>
          <p:nvPr/>
        </p:nvGrpSpPr>
        <p:grpSpPr bwMode="auto">
          <a:xfrm>
            <a:off x="7956550" y="2636838"/>
            <a:ext cx="668338" cy="830262"/>
            <a:chOff x="8172400" y="4509120"/>
            <a:chExt cx="668771" cy="830705"/>
          </a:xfrm>
        </p:grpSpPr>
        <p:grpSp>
          <p:nvGrpSpPr>
            <p:cNvPr id="5" name="グループ化 33"/>
            <p:cNvGrpSpPr>
              <a:grpSpLocks/>
            </p:cNvGrpSpPr>
            <p:nvPr/>
          </p:nvGrpSpPr>
          <p:grpSpPr bwMode="auto">
            <a:xfrm>
              <a:off x="8172400" y="4509120"/>
              <a:ext cx="668771" cy="830705"/>
              <a:chOff x="7523163" y="1144571"/>
              <a:chExt cx="1225550" cy="2376487"/>
            </a:xfrm>
          </p:grpSpPr>
          <p:sp>
            <p:nvSpPr>
              <p:cNvPr id="100373"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00374"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00375"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00376"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0037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10037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22" name="円/楕円 21"/>
            <p:cNvSpPr/>
            <p:nvPr/>
          </p:nvSpPr>
          <p:spPr>
            <a:xfrm flipV="1">
              <a:off x="8316957" y="5109515"/>
              <a:ext cx="122316" cy="119126"/>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 name="テキスト ボックス 23"/>
          <p:cNvSpPr txBox="1">
            <a:spLocks noChangeArrowheads="1"/>
          </p:cNvSpPr>
          <p:nvPr/>
        </p:nvSpPr>
        <p:spPr bwMode="auto">
          <a:xfrm>
            <a:off x="323528" y="3933056"/>
            <a:ext cx="8640960" cy="1877437"/>
          </a:xfrm>
          <a:prstGeom prst="rect">
            <a:avLst/>
          </a:prstGeom>
          <a:solidFill>
            <a:srgbClr val="CCFFFF"/>
          </a:solidFill>
          <a:ln w="9525">
            <a:noFill/>
            <a:miter lim="800000"/>
            <a:headEnd/>
            <a:tailEnd/>
          </a:ln>
          <a:effectLst>
            <a:softEdge rad="127000"/>
          </a:effectLst>
        </p:spPr>
        <p:txBody>
          <a:bodyPr>
            <a:spAutoFit/>
          </a:bodyPr>
          <a:lstStyle/>
          <a:p>
            <a:pPr>
              <a:defRPr/>
            </a:pPr>
            <a:r>
              <a:rPr lang="ja-JP" altLang="en-US" sz="3600" dirty="0">
                <a:ea typeface="ＭＳ Ｐゴシック" panose="020B0600070205080204" pitchFamily="50" charset="-128"/>
              </a:rPr>
              <a:t>ことばは拙くても、写真や動画なら</a:t>
            </a:r>
            <a:endParaRPr lang="en-US" altLang="ja-JP" sz="3600" dirty="0">
              <a:ea typeface="ＭＳ Ｐゴシック" panose="020B0600070205080204" pitchFamily="50" charset="-128"/>
            </a:endParaRPr>
          </a:p>
          <a:p>
            <a:pPr>
              <a:defRPr/>
            </a:pPr>
            <a:r>
              <a:rPr lang="ja-JP" altLang="en-US" sz="3600" dirty="0">
                <a:ea typeface="ＭＳ Ｐゴシック" panose="020B0600070205080204" pitchFamily="50" charset="-128"/>
              </a:rPr>
              <a:t>　</a:t>
            </a:r>
            <a:r>
              <a:rPr lang="ja-JP" altLang="en-US" sz="4000" dirty="0">
                <a:solidFill>
                  <a:srgbClr val="C00000"/>
                </a:solidFill>
                <a:ea typeface="ＭＳ Ｐゴシック" panose="020B0600070205080204" pitchFamily="50" charset="-128"/>
              </a:rPr>
              <a:t>伝えたいこと、そして、伝えたい気持ち</a:t>
            </a:r>
            <a:r>
              <a:rPr lang="ja-JP" altLang="en-US" sz="4000" dirty="0">
                <a:ea typeface="ＭＳ Ｐゴシック" panose="020B0600070205080204" pitchFamily="50" charset="-128"/>
              </a:rPr>
              <a:t>　</a:t>
            </a:r>
            <a:endParaRPr lang="en-US" altLang="ja-JP" sz="4000" dirty="0">
              <a:ea typeface="ＭＳ Ｐゴシック" panose="020B0600070205080204" pitchFamily="50" charset="-128"/>
            </a:endParaRPr>
          </a:p>
          <a:p>
            <a:pPr>
              <a:defRPr/>
            </a:pPr>
            <a:r>
              <a:rPr lang="ja-JP" altLang="en-US" sz="4000" dirty="0">
                <a:ea typeface="ＭＳ Ｐゴシック" panose="020B0600070205080204" pitchFamily="50" charset="-128"/>
              </a:rPr>
              <a:t>　　　　　　　　　　　　　　</a:t>
            </a:r>
            <a:r>
              <a:rPr lang="ja-JP" altLang="en-US" sz="3600" dirty="0">
                <a:ea typeface="ＭＳ Ｐゴシック" panose="020B0600070205080204" pitchFamily="50" charset="-128"/>
              </a:rPr>
              <a:t>が、相手に伝わる</a:t>
            </a:r>
          </a:p>
        </p:txBody>
      </p:sp>
      <p:grpSp>
        <p:nvGrpSpPr>
          <p:cNvPr id="6" name="グループ化 38"/>
          <p:cNvGrpSpPr>
            <a:grpSpLocks/>
          </p:cNvGrpSpPr>
          <p:nvPr/>
        </p:nvGrpSpPr>
        <p:grpSpPr bwMode="auto">
          <a:xfrm>
            <a:off x="3995738" y="5229225"/>
            <a:ext cx="785812" cy="714375"/>
            <a:chOff x="2811435" y="5777330"/>
            <a:chExt cx="784827" cy="714255"/>
          </a:xfrm>
        </p:grpSpPr>
        <p:grpSp>
          <p:nvGrpSpPr>
            <p:cNvPr id="8" name="グループ化 21"/>
            <p:cNvGrpSpPr>
              <a:grpSpLocks/>
            </p:cNvGrpSpPr>
            <p:nvPr/>
          </p:nvGrpSpPr>
          <p:grpSpPr bwMode="auto">
            <a:xfrm rot="409220">
              <a:off x="2811435" y="5777330"/>
              <a:ext cx="784827" cy="714255"/>
              <a:chOff x="2928926" y="2857496"/>
              <a:chExt cx="1071570" cy="963606"/>
            </a:xfrm>
          </p:grpSpPr>
          <p:grpSp>
            <p:nvGrpSpPr>
              <p:cNvPr id="9" name="グループ化 3"/>
              <p:cNvGrpSpPr>
                <a:grpSpLocks/>
              </p:cNvGrpSpPr>
              <p:nvPr/>
            </p:nvGrpSpPr>
            <p:grpSpPr bwMode="auto">
              <a:xfrm rot="-726639">
                <a:off x="2928928" y="2857498"/>
                <a:ext cx="1023924" cy="963607"/>
                <a:chOff x="1476375" y="3860800"/>
                <a:chExt cx="1300163" cy="1531938"/>
              </a:xfrm>
            </p:grpSpPr>
            <p:sp>
              <p:nvSpPr>
                <p:cNvPr id="100366"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0367"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00368"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00369"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00370"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31" name="円/楕円 30"/>
              <p:cNvSpPr/>
              <p:nvPr/>
            </p:nvSpPr>
            <p:spPr>
              <a:xfrm>
                <a:off x="3845097" y="3122100"/>
                <a:ext cx="71437" cy="68523"/>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8" name="フリーフォーム 37"/>
            <p:cNvSpPr/>
            <p:nvPr/>
          </p:nvSpPr>
          <p:spPr>
            <a:xfrm>
              <a:off x="3203055" y="6309054"/>
              <a:ext cx="275879" cy="101583"/>
            </a:xfrm>
            <a:custGeom>
              <a:avLst/>
              <a:gdLst>
                <a:gd name="connsiteX0" fmla="*/ 0 w 274320"/>
                <a:gd name="connsiteY0" fmla="*/ 0 h 101600"/>
                <a:gd name="connsiteX1" fmla="*/ 76200 w 274320"/>
                <a:gd name="connsiteY1" fmla="*/ 91440 h 101600"/>
                <a:gd name="connsiteX2" fmla="*/ 274320 w 274320"/>
                <a:gd name="connsiteY2" fmla="*/ 60960 h 101600"/>
                <a:gd name="connsiteX3" fmla="*/ 274320 w 274320"/>
                <a:gd name="connsiteY3" fmla="*/ 60960 h 101600"/>
              </a:gdLst>
              <a:ahLst/>
              <a:cxnLst>
                <a:cxn ang="0">
                  <a:pos x="connsiteX0" y="connsiteY0"/>
                </a:cxn>
                <a:cxn ang="0">
                  <a:pos x="connsiteX1" y="connsiteY1"/>
                </a:cxn>
                <a:cxn ang="0">
                  <a:pos x="connsiteX2" y="connsiteY2"/>
                </a:cxn>
                <a:cxn ang="0">
                  <a:pos x="connsiteX3" y="connsiteY3"/>
                </a:cxn>
              </a:cxnLst>
              <a:rect l="l" t="t" r="r" b="b"/>
              <a:pathLst>
                <a:path w="274320" h="101600">
                  <a:moveTo>
                    <a:pt x="0" y="0"/>
                  </a:moveTo>
                  <a:cubicBezTo>
                    <a:pt x="15240" y="40640"/>
                    <a:pt x="30480" y="81280"/>
                    <a:pt x="76200" y="91440"/>
                  </a:cubicBezTo>
                  <a:cubicBezTo>
                    <a:pt x="121920" y="101600"/>
                    <a:pt x="274320" y="60960"/>
                    <a:pt x="274320" y="60960"/>
                  </a:cubicBezTo>
                  <a:lnTo>
                    <a:pt x="274320" y="6096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59632" y="404664"/>
            <a:ext cx="6696744" cy="707886"/>
          </a:xfrm>
          <a:prstGeom prst="rect">
            <a:avLst/>
          </a:prstGeom>
          <a:solidFill>
            <a:schemeClr val="bg1"/>
          </a:solidFill>
          <a:effectLst>
            <a:glow rad="101600">
              <a:schemeClr val="accent2">
                <a:satMod val="175000"/>
                <a:alpha val="40000"/>
              </a:schemeClr>
            </a:glow>
          </a:effectLst>
        </p:spPr>
        <p:txBody>
          <a:bodyPr>
            <a:spAutoFit/>
          </a:bodyPr>
          <a:lstStyle/>
          <a:p>
            <a:pPr>
              <a:defRPr/>
            </a:pPr>
            <a:r>
              <a:rPr lang="ja-JP" altLang="en-US" sz="4000" dirty="0">
                <a:ea typeface="ＭＳ Ｐゴシック" panose="020B0600070205080204" pitchFamily="50" charset="-128"/>
              </a:rPr>
              <a:t>人に何かを伝えたいと思うこと</a:t>
            </a:r>
          </a:p>
        </p:txBody>
      </p:sp>
      <p:sp>
        <p:nvSpPr>
          <p:cNvPr id="5" name="正方形/長方形 4"/>
          <p:cNvSpPr/>
          <p:nvPr/>
        </p:nvSpPr>
        <p:spPr>
          <a:xfrm>
            <a:off x="1547664" y="1412776"/>
            <a:ext cx="6120680" cy="646331"/>
          </a:xfrm>
          <a:prstGeom prst="rect">
            <a:avLst/>
          </a:prstGeom>
          <a:solidFill>
            <a:srgbClr val="FFFF66"/>
          </a:solidFill>
          <a:ln>
            <a:noFill/>
          </a:ln>
          <a:effectLst>
            <a:softEdge rad="127000"/>
          </a:effectLst>
        </p:spPr>
        <p:txBody>
          <a:bodyPr>
            <a:spAutoFit/>
          </a:bodyPr>
          <a:lstStyle/>
          <a:p>
            <a:pPr>
              <a:defRPr/>
            </a:pPr>
            <a:r>
              <a:rPr lang="ja-JP" altLang="en-US" sz="3600" dirty="0">
                <a:ea typeface="ＭＳ Ｐゴシック" panose="020B0600070205080204" pitchFamily="50" charset="-128"/>
              </a:rPr>
              <a:t>　ことばの発達を促す原動力</a:t>
            </a:r>
          </a:p>
        </p:txBody>
      </p:sp>
      <p:sp>
        <p:nvSpPr>
          <p:cNvPr id="6" name="テキスト ボックス 5"/>
          <p:cNvSpPr txBox="1">
            <a:spLocks noChangeArrowheads="1"/>
          </p:cNvSpPr>
          <p:nvPr/>
        </p:nvSpPr>
        <p:spPr bwMode="auto">
          <a:xfrm>
            <a:off x="539750" y="3284538"/>
            <a:ext cx="8353425" cy="1200150"/>
          </a:xfrm>
          <a:prstGeom prst="rect">
            <a:avLst/>
          </a:prstGeom>
          <a:solidFill>
            <a:srgbClr val="CCFFFF"/>
          </a:solidFill>
          <a:ln w="9525">
            <a:noFill/>
            <a:miter lim="800000"/>
            <a:headEnd/>
            <a:tailEnd/>
          </a:ln>
        </p:spPr>
        <p:txBody>
          <a:bodyPr>
            <a:spAutoFit/>
          </a:bodyPr>
          <a:lstStyle/>
          <a:p>
            <a:r>
              <a:rPr lang="ja-JP" altLang="en-US" sz="3600"/>
              <a:t>その子が、生活の中で、何かをしながら、　</a:t>
            </a:r>
            <a:endParaRPr lang="en-US" altLang="ja-JP" sz="3600"/>
          </a:p>
          <a:p>
            <a:r>
              <a:rPr lang="ja-JP" altLang="en-US" sz="3600"/>
              <a:t>「あ、このこと、こんど先生にお話にしよう」</a:t>
            </a:r>
          </a:p>
        </p:txBody>
      </p:sp>
      <p:sp>
        <p:nvSpPr>
          <p:cNvPr id="7" name="テキスト ボックス 6"/>
          <p:cNvSpPr txBox="1">
            <a:spLocks noChangeArrowheads="1"/>
          </p:cNvSpPr>
          <p:nvPr/>
        </p:nvSpPr>
        <p:spPr bwMode="auto">
          <a:xfrm>
            <a:off x="539750" y="2133600"/>
            <a:ext cx="8353425" cy="1076325"/>
          </a:xfrm>
          <a:prstGeom prst="rect">
            <a:avLst/>
          </a:prstGeom>
          <a:noFill/>
          <a:ln w="9525">
            <a:noFill/>
            <a:miter lim="800000"/>
            <a:headEnd/>
            <a:tailEnd/>
          </a:ln>
        </p:spPr>
        <p:txBody>
          <a:bodyPr>
            <a:spAutoFit/>
          </a:bodyPr>
          <a:lstStyle/>
          <a:p>
            <a:r>
              <a:rPr lang="ja-JP" altLang="en-US" sz="3200"/>
              <a:t>たとえば、ある子どもは、ことばのテーブルで　　</a:t>
            </a:r>
            <a:endParaRPr lang="en-US" altLang="ja-JP" sz="3200"/>
          </a:p>
          <a:p>
            <a:r>
              <a:rPr lang="ja-JP" altLang="en-US" sz="3200"/>
              <a:t>　　　自分の経験を話すことが習慣になってから</a:t>
            </a:r>
          </a:p>
        </p:txBody>
      </p:sp>
      <p:sp>
        <p:nvSpPr>
          <p:cNvPr id="8" name="テキスト ボックス 7"/>
          <p:cNvSpPr txBox="1">
            <a:spLocks noChangeArrowheads="1"/>
          </p:cNvSpPr>
          <p:nvPr/>
        </p:nvSpPr>
        <p:spPr bwMode="auto">
          <a:xfrm>
            <a:off x="1655763" y="4508500"/>
            <a:ext cx="7488237" cy="585788"/>
          </a:xfrm>
          <a:prstGeom prst="rect">
            <a:avLst/>
          </a:prstGeom>
          <a:noFill/>
          <a:ln w="9525">
            <a:noFill/>
            <a:miter lim="800000"/>
            <a:headEnd/>
            <a:tailEnd/>
          </a:ln>
        </p:spPr>
        <p:txBody>
          <a:bodyPr>
            <a:spAutoFit/>
          </a:bodyPr>
          <a:lstStyle/>
          <a:p>
            <a:r>
              <a:rPr lang="ja-JP" altLang="en-US" sz="3200"/>
              <a:t>と言うようになった、と家族の方から伺った</a:t>
            </a:r>
          </a:p>
        </p:txBody>
      </p:sp>
      <p:sp>
        <p:nvSpPr>
          <p:cNvPr id="9" name="テキスト ボックス 8"/>
          <p:cNvSpPr txBox="1">
            <a:spLocks noChangeArrowheads="1"/>
          </p:cNvSpPr>
          <p:nvPr/>
        </p:nvSpPr>
        <p:spPr bwMode="auto">
          <a:xfrm>
            <a:off x="468313" y="5229225"/>
            <a:ext cx="8351837" cy="1077913"/>
          </a:xfrm>
          <a:prstGeom prst="rect">
            <a:avLst/>
          </a:prstGeom>
          <a:solidFill>
            <a:srgbClr val="FFE7FF"/>
          </a:solidFill>
          <a:ln w="9525">
            <a:noFill/>
            <a:miter lim="800000"/>
            <a:headEnd/>
            <a:tailEnd/>
          </a:ln>
        </p:spPr>
        <p:txBody>
          <a:bodyPr>
            <a:spAutoFit/>
          </a:bodyPr>
          <a:lstStyle/>
          <a:p>
            <a:r>
              <a:rPr lang="ja-JP" altLang="en-US" sz="3200"/>
              <a:t>伝えること＝ことば　を想定しながら、何かを</a:t>
            </a:r>
            <a:endParaRPr lang="en-US" altLang="ja-JP" sz="3200"/>
          </a:p>
          <a:p>
            <a:r>
              <a:rPr lang="ja-JP" altLang="en-US" sz="3200"/>
              <a:t>　　　　することは、単語や文法習得を援助する</a:t>
            </a:r>
          </a:p>
        </p:txBody>
      </p:sp>
      <p:sp>
        <p:nvSpPr>
          <p:cNvPr id="10" name="下矢印 9"/>
          <p:cNvSpPr/>
          <p:nvPr/>
        </p:nvSpPr>
        <p:spPr>
          <a:xfrm>
            <a:off x="4211638" y="1196975"/>
            <a:ext cx="865187" cy="28733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 name="グループ化 19"/>
          <p:cNvGrpSpPr>
            <a:grpSpLocks/>
          </p:cNvGrpSpPr>
          <p:nvPr/>
        </p:nvGrpSpPr>
        <p:grpSpPr bwMode="auto">
          <a:xfrm>
            <a:off x="755650" y="4437063"/>
            <a:ext cx="647700" cy="574675"/>
            <a:chOff x="3924300" y="4365625"/>
            <a:chExt cx="1512888" cy="1727200"/>
          </a:xfrm>
        </p:grpSpPr>
        <p:grpSp>
          <p:nvGrpSpPr>
            <p:cNvPr id="3" name="グループ化 18"/>
            <p:cNvGrpSpPr>
              <a:grpSpLocks/>
            </p:cNvGrpSpPr>
            <p:nvPr/>
          </p:nvGrpSpPr>
          <p:grpSpPr bwMode="auto">
            <a:xfrm>
              <a:off x="3924300" y="4365625"/>
              <a:ext cx="1512888" cy="1727200"/>
              <a:chOff x="3924300" y="4365625"/>
              <a:chExt cx="1512888" cy="1727200"/>
            </a:xfrm>
          </p:grpSpPr>
          <p:sp>
            <p:nvSpPr>
              <p:cNvPr id="101393" name="Freeform 2"/>
              <p:cNvSpPr>
                <a:spLocks/>
              </p:cNvSpPr>
              <p:nvPr/>
            </p:nvSpPr>
            <p:spPr bwMode="auto">
              <a:xfrm rot="3744376">
                <a:off x="4365625" y="4211638"/>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01394"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1395"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1396" name="Oval 7"/>
              <p:cNvSpPr>
                <a:spLocks noChangeArrowheads="1"/>
              </p:cNvSpPr>
              <p:nvPr/>
            </p:nvSpPr>
            <p:spPr bwMode="auto">
              <a:xfrm>
                <a:off x="4284663" y="48688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01397" name="Oval 8"/>
              <p:cNvSpPr>
                <a:spLocks noChangeArrowheads="1"/>
              </p:cNvSpPr>
              <p:nvPr/>
            </p:nvSpPr>
            <p:spPr bwMode="auto">
              <a:xfrm>
                <a:off x="4500563" y="5661025"/>
                <a:ext cx="360362" cy="287338"/>
              </a:xfrm>
              <a:prstGeom prst="ellipse">
                <a:avLst/>
              </a:prstGeom>
              <a:solidFill>
                <a:srgbClr val="FF9900"/>
              </a:solidFill>
              <a:ln w="9525">
                <a:solidFill>
                  <a:schemeClr val="tx1"/>
                </a:solidFill>
                <a:round/>
                <a:headEnd/>
                <a:tailEnd/>
              </a:ln>
            </p:spPr>
            <p:txBody>
              <a:bodyPr wrap="none" anchor="ctr"/>
              <a:lstStyle/>
              <a:p>
                <a:endParaRPr lang="ja-JP" altLang="en-US"/>
              </a:p>
            </p:txBody>
          </p:sp>
          <p:sp>
            <p:nvSpPr>
              <p:cNvPr id="101398"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101391"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1392" name="Oval 15"/>
            <p:cNvSpPr>
              <a:spLocks noChangeArrowheads="1"/>
            </p:cNvSpPr>
            <p:nvPr/>
          </p:nvSpPr>
          <p:spPr bwMode="auto">
            <a:xfrm>
              <a:off x="4859338" y="48688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テキスト ボックス 3"/>
          <p:cNvSpPr txBox="1">
            <a:spLocks noChangeArrowheads="1"/>
          </p:cNvSpPr>
          <p:nvPr/>
        </p:nvSpPr>
        <p:spPr bwMode="auto">
          <a:xfrm>
            <a:off x="684213" y="333375"/>
            <a:ext cx="8135937" cy="1323439"/>
          </a:xfrm>
          <a:prstGeom prst="rect">
            <a:avLst/>
          </a:prstGeom>
          <a:solidFill>
            <a:srgbClr val="FFCCFF"/>
          </a:solidFill>
          <a:ln w="9525">
            <a:noFill/>
            <a:miter lim="800000"/>
            <a:headEnd/>
            <a:tailEnd/>
          </a:ln>
          <a:effectLst>
            <a:softEdge rad="63500"/>
          </a:effectLst>
        </p:spPr>
        <p:txBody>
          <a:bodyPr>
            <a:spAutoFit/>
          </a:bodyPr>
          <a:lstStyle/>
          <a:p>
            <a:pPr eaLnBrk="1" hangingPunct="1">
              <a:defRPr/>
            </a:pPr>
            <a:r>
              <a:rPr lang="ja-JP" altLang="en-US" sz="4000" dirty="0">
                <a:ea typeface="ＭＳ Ｐゴシック" panose="020B0600070205080204" pitchFamily="50" charset="-128"/>
              </a:rPr>
              <a:t>　　　　子どもからも、大人からも</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たくさん経験を語ろう</a:t>
            </a:r>
          </a:p>
        </p:txBody>
      </p:sp>
      <p:sp>
        <p:nvSpPr>
          <p:cNvPr id="5" name="テキスト ボックス 4"/>
          <p:cNvSpPr txBox="1"/>
          <p:nvPr/>
        </p:nvSpPr>
        <p:spPr>
          <a:xfrm>
            <a:off x="683568" y="1916832"/>
            <a:ext cx="8136904" cy="1938992"/>
          </a:xfrm>
          <a:prstGeom prst="rect">
            <a:avLst/>
          </a:prstGeom>
          <a:solidFill>
            <a:schemeClr val="accent3">
              <a:lumMod val="95000"/>
            </a:schemeClr>
          </a:solidFill>
          <a:effectLst>
            <a:glow rad="139700">
              <a:schemeClr val="accent2">
                <a:satMod val="175000"/>
                <a:alpha val="40000"/>
              </a:schemeClr>
            </a:glow>
          </a:effectLst>
        </p:spPr>
        <p:txBody>
          <a:bodyPr>
            <a:spAutoFit/>
          </a:bodyPr>
          <a:lstStyle/>
          <a:p>
            <a:pPr eaLnBrk="1" hangingPunct="1">
              <a:defRPr/>
            </a:pPr>
            <a:r>
              <a:rPr lang="ja-JP" altLang="en-US" sz="4000" dirty="0">
                <a:ea typeface="ＭＳ Ｐゴシック" panose="020B0600070205080204" pitchFamily="50" charset="-128"/>
              </a:rPr>
              <a:t>たとえば、毎日、大人と子どもが</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お話をひとつずつ持ち寄って</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話をする</a:t>
            </a:r>
          </a:p>
        </p:txBody>
      </p:sp>
      <p:grpSp>
        <p:nvGrpSpPr>
          <p:cNvPr id="2" name="グループ化 10"/>
          <p:cNvGrpSpPr>
            <a:grpSpLocks/>
          </p:cNvGrpSpPr>
          <p:nvPr/>
        </p:nvGrpSpPr>
        <p:grpSpPr bwMode="auto">
          <a:xfrm rot="981186">
            <a:off x="2857500" y="5326063"/>
            <a:ext cx="1147763" cy="1042987"/>
            <a:chOff x="3419475" y="5157788"/>
            <a:chExt cx="1512888" cy="1439862"/>
          </a:xfrm>
        </p:grpSpPr>
        <p:sp>
          <p:nvSpPr>
            <p:cNvPr id="102424"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2425"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2426"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02427"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2428"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02429"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0" name="四角形吹き出し 19"/>
          <p:cNvSpPr/>
          <p:nvPr/>
        </p:nvSpPr>
        <p:spPr>
          <a:xfrm>
            <a:off x="755650" y="4292600"/>
            <a:ext cx="3744913" cy="647700"/>
          </a:xfrm>
          <a:prstGeom prst="wedgeRectCallout">
            <a:avLst>
              <a:gd name="adj1" fmla="val 14169"/>
              <a:gd name="adj2" fmla="val 101974"/>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今日ね、学校でね・・</a:t>
            </a:r>
          </a:p>
        </p:txBody>
      </p:sp>
      <p:sp>
        <p:nvSpPr>
          <p:cNvPr id="21" name="四角形吹き出し 20"/>
          <p:cNvSpPr/>
          <p:nvPr/>
        </p:nvSpPr>
        <p:spPr>
          <a:xfrm>
            <a:off x="4967288" y="4268788"/>
            <a:ext cx="3889375" cy="647700"/>
          </a:xfrm>
          <a:prstGeom prst="wedgeRectCallout">
            <a:avLst>
              <a:gd name="adj1" fmla="val 3936"/>
              <a:gd name="adj2" fmla="val 90216"/>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お母さんは今日ね・・</a:t>
            </a:r>
          </a:p>
        </p:txBody>
      </p:sp>
      <p:grpSp>
        <p:nvGrpSpPr>
          <p:cNvPr id="3" name="グループ化 17"/>
          <p:cNvGrpSpPr>
            <a:grpSpLocks/>
          </p:cNvGrpSpPr>
          <p:nvPr/>
        </p:nvGrpSpPr>
        <p:grpSpPr bwMode="auto">
          <a:xfrm rot="1031393">
            <a:off x="5911850" y="5030788"/>
            <a:ext cx="1279525" cy="1416050"/>
            <a:chOff x="6804024" y="2732935"/>
            <a:chExt cx="1663940" cy="2135928"/>
          </a:xfrm>
        </p:grpSpPr>
        <p:sp>
          <p:nvSpPr>
            <p:cNvPr id="102418"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2419"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2420"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02421" name="Freeform 32"/>
            <p:cNvSpPr>
              <a:spLocks/>
            </p:cNvSpPr>
            <p:nvPr/>
          </p:nvSpPr>
          <p:spPr bwMode="auto">
            <a:xfrm>
              <a:off x="6804024" y="2732935"/>
              <a:ext cx="1663940" cy="1458066"/>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02422"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02423"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sp>
        <p:nvSpPr>
          <p:cNvPr id="22" name="テキスト ボックス 3"/>
          <p:cNvSpPr txBox="1">
            <a:spLocks noChangeArrowheads="1"/>
          </p:cNvSpPr>
          <p:nvPr/>
        </p:nvSpPr>
        <p:spPr bwMode="auto">
          <a:xfrm>
            <a:off x="1475656" y="3356992"/>
            <a:ext cx="4671491" cy="707886"/>
          </a:xfrm>
          <a:prstGeom prst="rect">
            <a:avLst/>
          </a:prstGeom>
          <a:solidFill>
            <a:srgbClr val="FFFF66"/>
          </a:solidFill>
          <a:ln w="9525">
            <a:solidFill>
              <a:schemeClr val="bg1"/>
            </a:solidFill>
            <a:miter lim="800000"/>
            <a:headEnd/>
            <a:tailEnd/>
          </a:ln>
          <a:effectLst>
            <a:glow rad="228600">
              <a:schemeClr val="bg1">
                <a:alpha val="40000"/>
              </a:schemeClr>
            </a:glow>
            <a:softEdge rad="63500"/>
          </a:effectLst>
        </p:spPr>
        <p:txBody>
          <a:bodyPr>
            <a:spAutoFit/>
          </a:bodyPr>
          <a:lstStyle/>
          <a:p>
            <a:pPr eaLnBrk="1" hangingPunct="1">
              <a:defRPr/>
            </a:pPr>
            <a:r>
              <a:rPr lang="ja-JP" altLang="en-US" sz="4000" dirty="0">
                <a:ea typeface="ＭＳ Ｐゴシック" panose="020B0600070205080204" pitchFamily="50" charset="-128"/>
              </a:rPr>
              <a:t>お話のかわり</a:t>
            </a:r>
            <a:r>
              <a:rPr lang="ja-JP" altLang="en-US" sz="4000" dirty="0" err="1">
                <a:ea typeface="ＭＳ Ｐゴシック" panose="020B0600070205080204" pitchFamily="50" charset="-128"/>
              </a:rPr>
              <a:t>ばんこ</a:t>
            </a:r>
            <a:endParaRPr lang="ja-JP" altLang="en-US" sz="4000" dirty="0">
              <a:ea typeface="ＭＳ Ｐゴシック" panose="020B0600070205080204" pitchFamily="50" charset="-128"/>
            </a:endParaRPr>
          </a:p>
        </p:txBody>
      </p:sp>
      <p:cxnSp>
        <p:nvCxnSpPr>
          <p:cNvPr id="25" name="直線矢印コネクタ 24"/>
          <p:cNvCxnSpPr/>
          <p:nvPr/>
        </p:nvCxnSpPr>
        <p:spPr>
          <a:xfrm>
            <a:off x="4500563" y="5661025"/>
            <a:ext cx="79216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427538" y="5949950"/>
            <a:ext cx="79216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17" name="テキスト ボックス 22"/>
          <p:cNvSpPr txBox="1">
            <a:spLocks noChangeArrowheads="1"/>
          </p:cNvSpPr>
          <p:nvPr/>
        </p:nvSpPr>
        <p:spPr bwMode="auto">
          <a:xfrm>
            <a:off x="539750" y="333375"/>
            <a:ext cx="1439863" cy="584200"/>
          </a:xfrm>
          <a:prstGeom prst="rect">
            <a:avLst/>
          </a:prstGeom>
          <a:solidFill>
            <a:schemeClr val="bg1"/>
          </a:solidFill>
          <a:ln w="9525">
            <a:noFill/>
            <a:miter lim="800000"/>
            <a:headEnd/>
            <a:tailEnd/>
          </a:ln>
        </p:spPr>
        <p:txBody>
          <a:bodyPr>
            <a:spAutoFit/>
          </a:bodyPr>
          <a:lstStyle/>
          <a:p>
            <a:r>
              <a:rPr lang="ja-JP" altLang="en-US" sz="3200"/>
              <a:t>だから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xit" presetSubtype="0" fill="hold" nodeType="withEffect">
                                  <p:stCondLst>
                                    <p:cond delay="0"/>
                                  </p:stCondLst>
                                  <p:childTnLst>
                                    <p:animEffect transition="out" filter="dissolv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テキスト ボックス 1"/>
          <p:cNvSpPr txBox="1">
            <a:spLocks noChangeArrowheads="1"/>
          </p:cNvSpPr>
          <p:nvPr/>
        </p:nvSpPr>
        <p:spPr bwMode="auto">
          <a:xfrm>
            <a:off x="539750" y="333375"/>
            <a:ext cx="6480175" cy="706438"/>
          </a:xfrm>
          <a:prstGeom prst="rect">
            <a:avLst/>
          </a:prstGeom>
          <a:noFill/>
          <a:ln w="9525">
            <a:noFill/>
            <a:miter lim="800000"/>
            <a:headEnd/>
            <a:tailEnd/>
          </a:ln>
        </p:spPr>
        <p:txBody>
          <a:bodyPr>
            <a:spAutoFit/>
          </a:bodyPr>
          <a:lstStyle/>
          <a:p>
            <a:r>
              <a:rPr lang="ja-JP" altLang="en-US" sz="4000"/>
              <a:t>そして、お話を聞いたら・・</a:t>
            </a:r>
          </a:p>
        </p:txBody>
      </p:sp>
      <p:sp>
        <p:nvSpPr>
          <p:cNvPr id="99331" name="テキスト ボックス 2"/>
          <p:cNvSpPr txBox="1">
            <a:spLocks noChangeArrowheads="1"/>
          </p:cNvSpPr>
          <p:nvPr/>
        </p:nvSpPr>
        <p:spPr bwMode="auto">
          <a:xfrm>
            <a:off x="1116013" y="1052513"/>
            <a:ext cx="6911975" cy="923925"/>
          </a:xfrm>
          <a:prstGeom prst="rect">
            <a:avLst/>
          </a:prstGeom>
          <a:solidFill>
            <a:srgbClr val="CCFFCC"/>
          </a:solidFill>
          <a:ln w="9525">
            <a:noFill/>
            <a:miter lim="800000"/>
            <a:headEnd/>
            <a:tailEnd/>
          </a:ln>
        </p:spPr>
        <p:txBody>
          <a:bodyPr>
            <a:spAutoFit/>
          </a:bodyPr>
          <a:lstStyle/>
          <a:p>
            <a:r>
              <a:rPr lang="ja-JP" altLang="en-US" sz="5400"/>
              <a:t>　　　質問をし合おう</a:t>
            </a:r>
          </a:p>
        </p:txBody>
      </p:sp>
      <p:sp>
        <p:nvSpPr>
          <p:cNvPr id="99332" name="テキスト ボックス 3"/>
          <p:cNvSpPr txBox="1">
            <a:spLocks noChangeArrowheads="1"/>
          </p:cNvSpPr>
          <p:nvPr/>
        </p:nvSpPr>
        <p:spPr bwMode="auto">
          <a:xfrm>
            <a:off x="611188" y="2133600"/>
            <a:ext cx="8137525" cy="1322388"/>
          </a:xfrm>
          <a:prstGeom prst="rect">
            <a:avLst/>
          </a:prstGeom>
          <a:noFill/>
          <a:ln w="9525">
            <a:noFill/>
            <a:miter lim="800000"/>
            <a:headEnd/>
            <a:tailEnd/>
          </a:ln>
        </p:spPr>
        <p:txBody>
          <a:bodyPr>
            <a:spAutoFit/>
          </a:bodyPr>
          <a:lstStyle/>
          <a:p>
            <a:r>
              <a:rPr lang="ja-JP" altLang="en-US" sz="4000"/>
              <a:t>関心を持ったところ、</a:t>
            </a:r>
            <a:endParaRPr lang="en-US" altLang="ja-JP" sz="4000"/>
          </a:p>
          <a:p>
            <a:r>
              <a:rPr lang="ja-JP" altLang="en-US" sz="4000"/>
              <a:t>　　　　　　よくわからなかったところ・・</a:t>
            </a:r>
          </a:p>
        </p:txBody>
      </p:sp>
      <p:grpSp>
        <p:nvGrpSpPr>
          <p:cNvPr id="2" name="グループ化 10"/>
          <p:cNvGrpSpPr>
            <a:grpSpLocks/>
          </p:cNvGrpSpPr>
          <p:nvPr/>
        </p:nvGrpSpPr>
        <p:grpSpPr bwMode="auto">
          <a:xfrm rot="632290">
            <a:off x="2613025" y="4803775"/>
            <a:ext cx="941388" cy="862013"/>
            <a:chOff x="3419475" y="5157788"/>
            <a:chExt cx="1512888" cy="1439862"/>
          </a:xfrm>
        </p:grpSpPr>
        <p:sp>
          <p:nvSpPr>
            <p:cNvPr id="103445"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3446"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3447"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03448"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3449"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103450"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12" name="四角形吹き出し 11"/>
          <p:cNvSpPr/>
          <p:nvPr/>
        </p:nvSpPr>
        <p:spPr>
          <a:xfrm>
            <a:off x="5003800" y="3573463"/>
            <a:ext cx="3384550" cy="647700"/>
          </a:xfrm>
          <a:prstGeom prst="wedgeRectCallout">
            <a:avLst>
              <a:gd name="adj1" fmla="val 3936"/>
              <a:gd name="adj2" fmla="val 90216"/>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だれと遊んだの？</a:t>
            </a:r>
          </a:p>
        </p:txBody>
      </p:sp>
      <p:grpSp>
        <p:nvGrpSpPr>
          <p:cNvPr id="3" name="グループ化 17"/>
          <p:cNvGrpSpPr>
            <a:grpSpLocks/>
          </p:cNvGrpSpPr>
          <p:nvPr/>
        </p:nvGrpSpPr>
        <p:grpSpPr bwMode="auto">
          <a:xfrm rot="1123519">
            <a:off x="5672138" y="4389438"/>
            <a:ext cx="1255712" cy="1233487"/>
            <a:chOff x="6804024" y="2562093"/>
            <a:chExt cx="1725947" cy="2306770"/>
          </a:xfrm>
        </p:grpSpPr>
        <p:sp>
          <p:nvSpPr>
            <p:cNvPr id="103439"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03440"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03441"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03442" name="Freeform 32"/>
            <p:cNvSpPr>
              <a:spLocks/>
            </p:cNvSpPr>
            <p:nvPr/>
          </p:nvSpPr>
          <p:spPr bwMode="auto">
            <a:xfrm>
              <a:off x="6804024" y="2562093"/>
              <a:ext cx="1725947" cy="1628909"/>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0344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0344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sp>
        <p:nvSpPr>
          <p:cNvPr id="20" name="四角形吹き出し 19"/>
          <p:cNvSpPr/>
          <p:nvPr/>
        </p:nvSpPr>
        <p:spPr>
          <a:xfrm>
            <a:off x="900113" y="3644900"/>
            <a:ext cx="3095625" cy="647700"/>
          </a:xfrm>
          <a:prstGeom prst="wedgeRectCallout">
            <a:avLst>
              <a:gd name="adj1" fmla="val 14083"/>
              <a:gd name="adj2" fmla="val 84988"/>
            </a:avLst>
          </a:prstGeom>
          <a:solidFill>
            <a:srgbClr val="FFFF6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何を買ったの？</a:t>
            </a:r>
          </a:p>
        </p:txBody>
      </p:sp>
      <p:sp>
        <p:nvSpPr>
          <p:cNvPr id="91146" name="テキスト ボックス 21"/>
          <p:cNvSpPr txBox="1">
            <a:spLocks noChangeArrowheads="1"/>
          </p:cNvSpPr>
          <p:nvPr/>
        </p:nvSpPr>
        <p:spPr bwMode="auto">
          <a:xfrm>
            <a:off x="1187624" y="5805264"/>
            <a:ext cx="7645507" cy="646331"/>
          </a:xfrm>
          <a:prstGeom prst="rect">
            <a:avLst/>
          </a:prstGeom>
          <a:solidFill>
            <a:srgbClr val="FFCCFF"/>
          </a:solidFill>
          <a:ln w="9525">
            <a:noFill/>
            <a:miter lim="800000"/>
            <a:headEnd/>
            <a:tailEnd/>
          </a:ln>
          <a:effectLst>
            <a:glow rad="139700">
              <a:schemeClr val="accent2">
                <a:satMod val="175000"/>
                <a:alpha val="40000"/>
              </a:schemeClr>
            </a:glow>
          </a:effectLst>
        </p:spPr>
        <p:txBody>
          <a:bodyPr>
            <a:spAutoFit/>
          </a:bodyPr>
          <a:lstStyle/>
          <a:p>
            <a:pPr>
              <a:defRPr/>
            </a:pPr>
            <a:r>
              <a:rPr lang="ja-JP" altLang="en-US" sz="3600" dirty="0">
                <a:ea typeface="ＭＳ Ｐゴシック" panose="020B0600070205080204" pitchFamily="50" charset="-128"/>
              </a:rPr>
              <a:t>子どもから質問を引き出すことが大切</a:t>
            </a:r>
          </a:p>
        </p:txBody>
      </p:sp>
      <p:sp>
        <p:nvSpPr>
          <p:cNvPr id="99341" name="テキスト ボックス 22"/>
          <p:cNvSpPr txBox="1">
            <a:spLocks noChangeArrowheads="1"/>
          </p:cNvSpPr>
          <p:nvPr/>
        </p:nvSpPr>
        <p:spPr bwMode="auto">
          <a:xfrm>
            <a:off x="1116013" y="5084763"/>
            <a:ext cx="1511300" cy="646112"/>
          </a:xfrm>
          <a:prstGeom prst="rect">
            <a:avLst/>
          </a:prstGeom>
          <a:noFill/>
          <a:ln w="9525">
            <a:noFill/>
            <a:miter lim="800000"/>
            <a:headEnd/>
            <a:tailEnd/>
          </a:ln>
        </p:spPr>
        <p:txBody>
          <a:bodyPr>
            <a:spAutoFit/>
          </a:bodyPr>
          <a:lstStyle/>
          <a:p>
            <a:r>
              <a:rPr lang="ja-JP" altLang="en-US" sz="3600"/>
              <a:t>とくに</a:t>
            </a:r>
          </a:p>
        </p:txBody>
      </p:sp>
      <p:cxnSp>
        <p:nvCxnSpPr>
          <p:cNvPr id="24" name="直線矢印コネクタ 23"/>
          <p:cNvCxnSpPr/>
          <p:nvPr/>
        </p:nvCxnSpPr>
        <p:spPr>
          <a:xfrm>
            <a:off x="4067175" y="4941888"/>
            <a:ext cx="792163"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3995738" y="5229225"/>
            <a:ext cx="79216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dissolve">
                                      <p:cBhvr>
                                        <p:cTn id="7" dur="5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dissolve">
                                      <p:cBhvr>
                                        <p:cTn id="12" dur="500"/>
                                        <p:tgtEl>
                                          <p:spTgt spid="993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9" presetClass="exit" presetSubtype="0" fill="hold" nodeType="withEffect">
                                  <p:stCondLst>
                                    <p:cond delay="0"/>
                                  </p:stCondLst>
                                  <p:childTnLst>
                                    <p:animEffect transition="out" filter="dissolv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91146"/>
                                        </p:tgtEl>
                                        <p:attrNameLst>
                                          <p:attrName>style.visibility</p:attrName>
                                        </p:attrNameLst>
                                      </p:cBhvr>
                                      <p:to>
                                        <p:strVal val="visible"/>
                                      </p:to>
                                    </p:set>
                                    <p:animEffect transition="in" filter="dissolve">
                                      <p:cBhvr>
                                        <p:cTn id="44" dur="500"/>
                                        <p:tgtEl>
                                          <p:spTgt spid="9114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9341"/>
                                        </p:tgtEl>
                                        <p:attrNameLst>
                                          <p:attrName>style.visibility</p:attrName>
                                        </p:attrNameLst>
                                      </p:cBhvr>
                                      <p:to>
                                        <p:strVal val="visible"/>
                                      </p:to>
                                    </p:set>
                                    <p:animEffect transition="in" filter="dissolve">
                                      <p:cBhvr>
                                        <p:cTn id="47" dur="5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p:bldP spid="12" grpId="0" animBg="1"/>
      <p:bldP spid="20" grpId="0" animBg="1"/>
      <p:bldP spid="9934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テキスト ボックス 3"/>
          <p:cNvSpPr txBox="1">
            <a:spLocks noChangeArrowheads="1"/>
          </p:cNvSpPr>
          <p:nvPr/>
        </p:nvSpPr>
        <p:spPr bwMode="auto">
          <a:xfrm>
            <a:off x="1258888" y="333375"/>
            <a:ext cx="6408737" cy="922338"/>
          </a:xfrm>
          <a:prstGeom prst="rect">
            <a:avLst/>
          </a:prstGeom>
          <a:solidFill>
            <a:srgbClr val="FFCCCC"/>
          </a:solidFill>
          <a:ln w="9525">
            <a:noFill/>
            <a:miter lim="800000"/>
            <a:headEnd/>
            <a:tailEnd/>
          </a:ln>
        </p:spPr>
        <p:txBody>
          <a:bodyPr>
            <a:spAutoFit/>
          </a:bodyPr>
          <a:lstStyle/>
          <a:p>
            <a:r>
              <a:rPr lang="ja-JP" altLang="en-US" sz="5400"/>
              <a:t>　質問が育てるもの</a:t>
            </a:r>
          </a:p>
        </p:txBody>
      </p:sp>
      <p:sp>
        <p:nvSpPr>
          <p:cNvPr id="100355" name="テキスト ボックス 4"/>
          <p:cNvSpPr txBox="1">
            <a:spLocks noChangeArrowheads="1"/>
          </p:cNvSpPr>
          <p:nvPr/>
        </p:nvSpPr>
        <p:spPr bwMode="auto">
          <a:xfrm>
            <a:off x="609600" y="5661025"/>
            <a:ext cx="6338888" cy="769938"/>
          </a:xfrm>
          <a:prstGeom prst="rect">
            <a:avLst/>
          </a:prstGeom>
          <a:solidFill>
            <a:schemeClr val="bg1"/>
          </a:solidFill>
          <a:ln w="9525">
            <a:noFill/>
            <a:miter lim="800000"/>
            <a:headEnd/>
            <a:tailEnd/>
          </a:ln>
        </p:spPr>
        <p:txBody>
          <a:bodyPr>
            <a:spAutoFit/>
          </a:bodyPr>
          <a:lstStyle/>
          <a:p>
            <a:r>
              <a:rPr lang="ja-JP" altLang="en-US" sz="4400">
                <a:solidFill>
                  <a:srgbClr val="C00000"/>
                </a:solidFill>
              </a:rPr>
              <a:t>●</a:t>
            </a:r>
            <a:r>
              <a:rPr lang="ja-JP" altLang="en-US" sz="4400"/>
              <a:t>他者への関心を育てる</a:t>
            </a:r>
          </a:p>
        </p:txBody>
      </p:sp>
      <p:sp>
        <p:nvSpPr>
          <p:cNvPr id="100356" name="テキスト ボックス 4"/>
          <p:cNvSpPr txBox="1">
            <a:spLocks noChangeArrowheads="1"/>
          </p:cNvSpPr>
          <p:nvPr/>
        </p:nvSpPr>
        <p:spPr bwMode="auto">
          <a:xfrm>
            <a:off x="611188" y="1412875"/>
            <a:ext cx="6337300" cy="769938"/>
          </a:xfrm>
          <a:prstGeom prst="rect">
            <a:avLst/>
          </a:prstGeom>
          <a:solidFill>
            <a:schemeClr val="bg1"/>
          </a:solidFill>
          <a:ln w="9525">
            <a:noFill/>
            <a:miter lim="800000"/>
            <a:headEnd/>
            <a:tailEnd/>
          </a:ln>
        </p:spPr>
        <p:txBody>
          <a:bodyPr>
            <a:spAutoFit/>
          </a:bodyPr>
          <a:lstStyle/>
          <a:p>
            <a:r>
              <a:rPr lang="ja-JP" altLang="en-US" sz="4400">
                <a:solidFill>
                  <a:srgbClr val="C00000"/>
                </a:solidFill>
              </a:rPr>
              <a:t>●</a:t>
            </a:r>
            <a:r>
              <a:rPr lang="ja-JP" altLang="en-US" sz="4400"/>
              <a:t>自分自身の話を育てる</a:t>
            </a:r>
          </a:p>
        </p:txBody>
      </p:sp>
      <p:sp>
        <p:nvSpPr>
          <p:cNvPr id="100357" name="テキスト ボックス 4"/>
          <p:cNvSpPr txBox="1">
            <a:spLocks noChangeArrowheads="1"/>
          </p:cNvSpPr>
          <p:nvPr/>
        </p:nvSpPr>
        <p:spPr bwMode="auto">
          <a:xfrm>
            <a:off x="609600" y="3500438"/>
            <a:ext cx="7705725" cy="769937"/>
          </a:xfrm>
          <a:prstGeom prst="rect">
            <a:avLst/>
          </a:prstGeom>
          <a:solidFill>
            <a:schemeClr val="bg1"/>
          </a:solidFill>
          <a:ln w="9525">
            <a:noFill/>
            <a:miter lim="800000"/>
            <a:headEnd/>
            <a:tailEnd/>
          </a:ln>
        </p:spPr>
        <p:txBody>
          <a:bodyPr>
            <a:spAutoFit/>
          </a:bodyPr>
          <a:lstStyle/>
          <a:p>
            <a:r>
              <a:rPr lang="ja-JP" altLang="en-US" sz="4400">
                <a:solidFill>
                  <a:srgbClr val="C00000"/>
                </a:solidFill>
              </a:rPr>
              <a:t>●</a:t>
            </a:r>
            <a:r>
              <a:rPr lang="ja-JP" altLang="en-US" sz="4400"/>
              <a:t>疑問文を作る能力を育てる</a:t>
            </a:r>
          </a:p>
        </p:txBody>
      </p:sp>
      <p:sp>
        <p:nvSpPr>
          <p:cNvPr id="6" name="テキスト ボックス 5"/>
          <p:cNvSpPr txBox="1"/>
          <p:nvPr/>
        </p:nvSpPr>
        <p:spPr>
          <a:xfrm>
            <a:off x="1115616" y="2204864"/>
            <a:ext cx="6984776" cy="584775"/>
          </a:xfrm>
          <a:prstGeom prst="rect">
            <a:avLst/>
          </a:prstGeom>
          <a:solidFill>
            <a:srgbClr val="CCFFFF"/>
          </a:solidFill>
          <a:effectLst>
            <a:softEdge rad="63500"/>
          </a:effectLst>
        </p:spPr>
        <p:txBody>
          <a:bodyPr>
            <a:spAutoFit/>
          </a:bodyPr>
          <a:lstStyle/>
          <a:p>
            <a:pPr>
              <a:defRPr/>
            </a:pPr>
            <a:r>
              <a:rPr lang="ja-JP" altLang="en-US" sz="3200" dirty="0">
                <a:ea typeface="ＭＳ Ｐゴシック" panose="020B0600070205080204" pitchFamily="50" charset="-128"/>
              </a:rPr>
              <a:t>相手の話の中で未知の情報を見つける</a:t>
            </a:r>
          </a:p>
        </p:txBody>
      </p:sp>
      <p:sp>
        <p:nvSpPr>
          <p:cNvPr id="7" name="テキスト ボックス 6"/>
          <p:cNvSpPr txBox="1"/>
          <p:nvPr/>
        </p:nvSpPr>
        <p:spPr>
          <a:xfrm>
            <a:off x="1801784" y="2852936"/>
            <a:ext cx="7342217" cy="584775"/>
          </a:xfrm>
          <a:prstGeom prst="rect">
            <a:avLst/>
          </a:prstGeom>
          <a:solidFill>
            <a:srgbClr val="FFFF66"/>
          </a:solidFill>
          <a:effectLst>
            <a:softEdge rad="63500"/>
          </a:effectLst>
        </p:spPr>
        <p:txBody>
          <a:bodyPr>
            <a:spAutoFit/>
          </a:bodyPr>
          <a:lstStyle/>
          <a:p>
            <a:pPr>
              <a:defRPr/>
            </a:pPr>
            <a:r>
              <a:rPr lang="ja-JP" altLang="en-US" sz="3200" dirty="0">
                <a:ea typeface="ＭＳ Ｐゴシック" panose="020B0600070205080204" pitchFamily="50" charset="-128"/>
              </a:rPr>
              <a:t>自分の語りの情報不足の気づきに繋がる</a:t>
            </a:r>
          </a:p>
        </p:txBody>
      </p:sp>
      <p:sp>
        <p:nvSpPr>
          <p:cNvPr id="9" name="屈折矢印 8"/>
          <p:cNvSpPr/>
          <p:nvPr/>
        </p:nvSpPr>
        <p:spPr>
          <a:xfrm rot="5400000">
            <a:off x="1359694" y="2805907"/>
            <a:ext cx="452437" cy="431800"/>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p:cNvSpPr txBox="1"/>
          <p:nvPr/>
        </p:nvSpPr>
        <p:spPr>
          <a:xfrm>
            <a:off x="1115616" y="4284115"/>
            <a:ext cx="4824536" cy="584775"/>
          </a:xfrm>
          <a:prstGeom prst="rect">
            <a:avLst/>
          </a:prstGeom>
          <a:solidFill>
            <a:srgbClr val="CCFFFF"/>
          </a:solidFill>
          <a:effectLst>
            <a:softEdge rad="63500"/>
          </a:effectLst>
        </p:spPr>
        <p:txBody>
          <a:bodyPr>
            <a:spAutoFit/>
          </a:bodyPr>
          <a:lstStyle/>
          <a:p>
            <a:pPr>
              <a:defRPr/>
            </a:pPr>
            <a:r>
              <a:rPr lang="ja-JP" altLang="en-US" sz="3200" dirty="0">
                <a:ea typeface="ＭＳ Ｐゴシック" panose="020B0600070205080204" pitchFamily="50" charset="-128"/>
              </a:rPr>
              <a:t>会話の半分以上は疑問文</a:t>
            </a:r>
          </a:p>
        </p:txBody>
      </p:sp>
      <p:sp>
        <p:nvSpPr>
          <p:cNvPr id="11" name="テキスト ボックス 10"/>
          <p:cNvSpPr txBox="1"/>
          <p:nvPr/>
        </p:nvSpPr>
        <p:spPr>
          <a:xfrm>
            <a:off x="1991154" y="4886160"/>
            <a:ext cx="5040560" cy="584775"/>
          </a:xfrm>
          <a:prstGeom prst="rect">
            <a:avLst/>
          </a:prstGeom>
          <a:solidFill>
            <a:srgbClr val="FFFF66"/>
          </a:solidFill>
          <a:effectLst>
            <a:softEdge rad="63500"/>
          </a:effectLst>
        </p:spPr>
        <p:txBody>
          <a:bodyPr>
            <a:spAutoFit/>
          </a:bodyPr>
          <a:lstStyle/>
          <a:p>
            <a:pPr>
              <a:defRPr/>
            </a:pPr>
            <a:r>
              <a:rPr lang="ja-JP" altLang="en-US" sz="3200" dirty="0">
                <a:ea typeface="ＭＳ Ｐゴシック" panose="020B0600070205080204" pitchFamily="50" charset="-128"/>
              </a:rPr>
              <a:t>会話に積極的に参加できる</a:t>
            </a:r>
          </a:p>
        </p:txBody>
      </p:sp>
      <p:sp>
        <p:nvSpPr>
          <p:cNvPr id="12" name="屈折矢印 11"/>
          <p:cNvSpPr/>
          <p:nvPr/>
        </p:nvSpPr>
        <p:spPr>
          <a:xfrm rot="5400000">
            <a:off x="1572419" y="4795044"/>
            <a:ext cx="434975" cy="576263"/>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0357"/>
                                        </p:tgtEl>
                                        <p:attrNameLst>
                                          <p:attrName>style.visibility</p:attrName>
                                        </p:attrNameLst>
                                      </p:cBhvr>
                                      <p:to>
                                        <p:strVal val="visible"/>
                                      </p:to>
                                    </p:set>
                                    <p:animEffect transition="in" filter="dissolve">
                                      <p:cBhvr>
                                        <p:cTn id="25" dur="500"/>
                                        <p:tgtEl>
                                          <p:spTgt spid="1003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0355"/>
                                        </p:tgtEl>
                                        <p:attrNameLst>
                                          <p:attrName>style.visibility</p:attrName>
                                        </p:attrNameLst>
                                      </p:cBhvr>
                                      <p:to>
                                        <p:strVal val="visible"/>
                                      </p:to>
                                    </p:set>
                                    <p:animEffect transition="in" filter="dissolve">
                                      <p:cBhvr>
                                        <p:cTn id="43"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P spid="100356" grpId="0" animBg="1"/>
      <p:bldP spid="10035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08104" y="908720"/>
            <a:ext cx="3312368" cy="769441"/>
          </a:xfrm>
          <a:prstGeom prst="rect">
            <a:avLst/>
          </a:prstGeom>
          <a:solidFill>
            <a:srgbClr val="CCFFFF"/>
          </a:solidFill>
          <a:effectLst>
            <a:glow rad="228600">
              <a:srgbClr val="FF0000">
                <a:alpha val="40000"/>
              </a:srgbClr>
            </a:glow>
          </a:effectLst>
        </p:spPr>
        <p:txBody>
          <a:bodyPr wrap="square">
            <a:spAutoFit/>
          </a:bodyPr>
          <a:lstStyle/>
          <a:p>
            <a:pPr>
              <a:defRPr/>
            </a:pPr>
            <a:r>
              <a:rPr lang="ja-JP" altLang="en-US" sz="4400" dirty="0"/>
              <a:t>質問をしよう</a:t>
            </a:r>
            <a:endParaRPr lang="en-US" altLang="ja-JP" dirty="0"/>
          </a:p>
        </p:txBody>
      </p:sp>
      <p:sp>
        <p:nvSpPr>
          <p:cNvPr id="4" name="テキスト ボックス 4"/>
          <p:cNvSpPr txBox="1">
            <a:spLocks noChangeArrowheads="1"/>
          </p:cNvSpPr>
          <p:nvPr/>
        </p:nvSpPr>
        <p:spPr bwMode="auto">
          <a:xfrm>
            <a:off x="5436096" y="2348880"/>
            <a:ext cx="3456384" cy="1569660"/>
          </a:xfrm>
          <a:prstGeom prst="rect">
            <a:avLst/>
          </a:prstGeom>
          <a:noFill/>
          <a:ln w="9525">
            <a:solidFill>
              <a:schemeClr val="tx2"/>
            </a:solidFill>
            <a:prstDash val="sysDot"/>
            <a:miter lim="800000"/>
            <a:headEnd/>
            <a:tailEnd/>
          </a:ln>
          <a:effectLst/>
        </p:spPr>
        <p:txBody>
          <a:bodyPr wrap="square">
            <a:spAutoFit/>
          </a:bodyPr>
          <a:lstStyle/>
          <a:p>
            <a:r>
              <a:rPr lang="ja-JP" altLang="en-US" sz="3200" dirty="0"/>
              <a:t>書かれている</a:t>
            </a:r>
            <a:endParaRPr lang="en-US" altLang="ja-JP" sz="3200" dirty="0"/>
          </a:p>
          <a:p>
            <a:r>
              <a:rPr lang="ja-JP" altLang="en-US" sz="3200" dirty="0"/>
              <a:t>質問を読み上げて</a:t>
            </a:r>
            <a:endParaRPr lang="en-US" altLang="ja-JP" sz="3200" dirty="0"/>
          </a:p>
          <a:p>
            <a:r>
              <a:rPr lang="ja-JP" altLang="en-US" sz="3200" dirty="0"/>
              <a:t>回答を記入する</a:t>
            </a:r>
          </a:p>
        </p:txBody>
      </p:sp>
      <p:grpSp>
        <p:nvGrpSpPr>
          <p:cNvPr id="3" name="グループ化 21"/>
          <p:cNvGrpSpPr>
            <a:grpSpLocks/>
          </p:cNvGrpSpPr>
          <p:nvPr/>
        </p:nvGrpSpPr>
        <p:grpSpPr bwMode="auto">
          <a:xfrm rot="409220">
            <a:off x="6059358" y="4268067"/>
            <a:ext cx="841536" cy="845022"/>
            <a:chOff x="2928926" y="2857496"/>
            <a:chExt cx="1071570" cy="963606"/>
          </a:xfrm>
        </p:grpSpPr>
        <p:grpSp>
          <p:nvGrpSpPr>
            <p:cNvPr id="5" name="グループ化 5"/>
            <p:cNvGrpSpPr>
              <a:grpSpLocks/>
            </p:cNvGrpSpPr>
            <p:nvPr/>
          </p:nvGrpSpPr>
          <p:grpSpPr bwMode="auto">
            <a:xfrm rot="-726639">
              <a:off x="2928928" y="2857498"/>
              <a:ext cx="1023924" cy="963607"/>
              <a:chOff x="1476375" y="3860800"/>
              <a:chExt cx="1300163" cy="1531938"/>
            </a:xfrm>
          </p:grpSpPr>
          <p:sp>
            <p:nvSpPr>
              <p:cNvPr id="8"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9"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0"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1"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2"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sp>
            <p:nvSpPr>
              <p:cNvPr id="13" name="Freeform 10"/>
              <p:cNvSpPr>
                <a:spLocks/>
              </p:cNvSpPr>
              <p:nvPr/>
            </p:nvSpPr>
            <p:spPr bwMode="auto">
              <a:xfrm>
                <a:off x="2339975" y="4941888"/>
                <a:ext cx="393700" cy="307975"/>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
          <p:nvSpPr>
            <p:cNvPr id="7" name="円/楕円 6"/>
            <p:cNvSpPr/>
            <p:nvPr/>
          </p:nvSpPr>
          <p:spPr>
            <a:xfrm>
              <a:off x="3855400" y="3137889"/>
              <a:ext cx="71115" cy="69678"/>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 name="グループ化 33"/>
          <p:cNvGrpSpPr>
            <a:grpSpLocks/>
          </p:cNvGrpSpPr>
          <p:nvPr/>
        </p:nvGrpSpPr>
        <p:grpSpPr bwMode="auto">
          <a:xfrm>
            <a:off x="8316416" y="4221088"/>
            <a:ext cx="701715" cy="886958"/>
            <a:chOff x="7523163" y="1144571"/>
            <a:chExt cx="1225550" cy="2376487"/>
          </a:xfrm>
        </p:grpSpPr>
        <p:sp>
          <p:nvSpPr>
            <p:cNvPr id="15"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6"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7"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18"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19"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0"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21"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cxnSp>
        <p:nvCxnSpPr>
          <p:cNvPr id="23" name="直線矢印コネクタ 22"/>
          <p:cNvCxnSpPr/>
          <p:nvPr/>
        </p:nvCxnSpPr>
        <p:spPr>
          <a:xfrm>
            <a:off x="7020272" y="6381328"/>
            <a:ext cx="648072"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4"/>
          <p:cNvSpPr txBox="1">
            <a:spLocks noChangeArrowheads="1"/>
          </p:cNvSpPr>
          <p:nvPr/>
        </p:nvSpPr>
        <p:spPr bwMode="auto">
          <a:xfrm>
            <a:off x="5796136" y="5589240"/>
            <a:ext cx="3024336" cy="584775"/>
          </a:xfrm>
          <a:prstGeom prst="rect">
            <a:avLst/>
          </a:prstGeom>
          <a:noFill/>
          <a:ln w="9525">
            <a:solidFill>
              <a:schemeClr val="tx2"/>
            </a:solidFill>
            <a:prstDash val="sysDot"/>
            <a:miter lim="800000"/>
            <a:headEnd/>
            <a:tailEnd/>
          </a:ln>
          <a:effectLst/>
        </p:spPr>
        <p:txBody>
          <a:bodyPr wrap="square">
            <a:spAutoFit/>
          </a:bodyPr>
          <a:lstStyle/>
          <a:p>
            <a:r>
              <a:rPr lang="en-US" altLang="ja-JP" sz="3200" dirty="0"/>
              <a:t>※</a:t>
            </a:r>
            <a:r>
              <a:rPr lang="ja-JP" altLang="en-US" sz="3200" dirty="0"/>
              <a:t>双方向で行う</a:t>
            </a:r>
          </a:p>
        </p:txBody>
      </p:sp>
      <p:pic>
        <p:nvPicPr>
          <p:cNvPr id="22" name="図 21">
            <a:extLst>
              <a:ext uri="{FF2B5EF4-FFF2-40B4-BE49-F238E27FC236}">
                <a16:creationId xmlns="" xmlns:a16="http://schemas.microsoft.com/office/drawing/2014/main" id="{81ACF3A2-B57F-B1CC-550D-3CCC62CD3A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60648"/>
            <a:ext cx="4269779" cy="6015010"/>
          </a:xfrm>
          <a:prstGeom prst="rect">
            <a:avLst/>
          </a:prstGeom>
          <a:ln>
            <a:solidFill>
              <a:schemeClr val="tx1"/>
            </a:solidFill>
          </a:ln>
          <a:effectLst>
            <a:outerShdw blurRad="50800" dist="38100" dir="2700000" algn="tl" rotWithShape="0">
              <a:prstClr val="black">
                <a:alpha val="40000"/>
              </a:prstClr>
            </a:outerShdw>
          </a:effectLst>
        </p:spPr>
      </p:pic>
      <p:grpSp>
        <p:nvGrpSpPr>
          <p:cNvPr id="45" name="グループ化 44"/>
          <p:cNvGrpSpPr/>
          <p:nvPr/>
        </p:nvGrpSpPr>
        <p:grpSpPr>
          <a:xfrm>
            <a:off x="755576" y="1772816"/>
            <a:ext cx="2822998" cy="439838"/>
            <a:chOff x="1388962" y="1772816"/>
            <a:chExt cx="3111030" cy="439838"/>
          </a:xfrm>
        </p:grpSpPr>
        <p:grpSp>
          <p:nvGrpSpPr>
            <p:cNvPr id="39" name="グループ化 38"/>
            <p:cNvGrpSpPr/>
            <p:nvPr/>
          </p:nvGrpSpPr>
          <p:grpSpPr>
            <a:xfrm>
              <a:off x="1388962" y="1844824"/>
              <a:ext cx="661740" cy="354366"/>
              <a:chOff x="1388962" y="1844824"/>
              <a:chExt cx="661740" cy="354366"/>
            </a:xfrm>
          </p:grpSpPr>
          <p:sp>
            <p:nvSpPr>
              <p:cNvPr id="25" name="フリーフォーム 24"/>
              <p:cNvSpPr/>
              <p:nvPr/>
            </p:nvSpPr>
            <p:spPr>
              <a:xfrm>
                <a:off x="1388962" y="1898248"/>
                <a:ext cx="11575" cy="300942"/>
              </a:xfrm>
              <a:custGeom>
                <a:avLst/>
                <a:gdLst>
                  <a:gd name="connsiteX0" fmla="*/ 0 w 11575"/>
                  <a:gd name="connsiteY0" fmla="*/ 0 h 300942"/>
                  <a:gd name="connsiteX1" fmla="*/ 11575 w 11575"/>
                  <a:gd name="connsiteY1" fmla="*/ 300942 h 300942"/>
                </a:gdLst>
                <a:ahLst/>
                <a:cxnLst>
                  <a:cxn ang="0">
                    <a:pos x="connsiteX0" y="connsiteY0"/>
                  </a:cxn>
                  <a:cxn ang="0">
                    <a:pos x="connsiteX1" y="connsiteY1"/>
                  </a:cxn>
                </a:cxnLst>
                <a:rect l="l" t="t" r="r" b="b"/>
                <a:pathLst>
                  <a:path w="11575" h="300942">
                    <a:moveTo>
                      <a:pt x="0" y="0"/>
                    </a:moveTo>
                    <a:cubicBezTo>
                      <a:pt x="4012" y="100308"/>
                      <a:pt x="11575" y="200554"/>
                      <a:pt x="11575" y="30094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1540416" y="1879824"/>
                <a:ext cx="215006" cy="319366"/>
              </a:xfrm>
              <a:custGeom>
                <a:avLst/>
                <a:gdLst>
                  <a:gd name="connsiteX0" fmla="*/ 22166 w 215006"/>
                  <a:gd name="connsiteY0" fmla="*/ 180470 h 319366"/>
                  <a:gd name="connsiteX1" fmla="*/ 33741 w 215006"/>
                  <a:gd name="connsiteY1" fmla="*/ 145746 h 319366"/>
                  <a:gd name="connsiteX2" fmla="*/ 207361 w 215006"/>
                  <a:gd name="connsiteY2" fmla="*/ 64723 h 319366"/>
                  <a:gd name="connsiteX3" fmla="*/ 172637 w 215006"/>
                  <a:gd name="connsiteY3" fmla="*/ 122596 h 319366"/>
                  <a:gd name="connsiteX4" fmla="*/ 137913 w 215006"/>
                  <a:gd name="connsiteY4" fmla="*/ 215194 h 319366"/>
                  <a:gd name="connsiteX5" fmla="*/ 114764 w 215006"/>
                  <a:gd name="connsiteY5" fmla="*/ 319366 h 3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06" h="319366">
                    <a:moveTo>
                      <a:pt x="22166" y="180470"/>
                    </a:moveTo>
                    <a:cubicBezTo>
                      <a:pt x="26024" y="168895"/>
                      <a:pt x="31558" y="157750"/>
                      <a:pt x="33741" y="145746"/>
                    </a:cubicBezTo>
                    <a:cubicBezTo>
                      <a:pt x="60241" y="0"/>
                      <a:pt x="0" y="49911"/>
                      <a:pt x="207361" y="64723"/>
                    </a:cubicBezTo>
                    <a:cubicBezTo>
                      <a:pt x="180494" y="145328"/>
                      <a:pt x="215006" y="59043"/>
                      <a:pt x="172637" y="122596"/>
                    </a:cubicBezTo>
                    <a:cubicBezTo>
                      <a:pt x="144413" y="164931"/>
                      <a:pt x="151793" y="168928"/>
                      <a:pt x="137913" y="215194"/>
                    </a:cubicBezTo>
                    <a:cubicBezTo>
                      <a:pt x="111104" y="304558"/>
                      <a:pt x="114764" y="256002"/>
                      <a:pt x="114764" y="31936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1835696" y="1844824"/>
                <a:ext cx="215006" cy="319366"/>
              </a:xfrm>
              <a:custGeom>
                <a:avLst/>
                <a:gdLst>
                  <a:gd name="connsiteX0" fmla="*/ 22166 w 215006"/>
                  <a:gd name="connsiteY0" fmla="*/ 180470 h 319366"/>
                  <a:gd name="connsiteX1" fmla="*/ 33741 w 215006"/>
                  <a:gd name="connsiteY1" fmla="*/ 145746 h 319366"/>
                  <a:gd name="connsiteX2" fmla="*/ 207361 w 215006"/>
                  <a:gd name="connsiteY2" fmla="*/ 64723 h 319366"/>
                  <a:gd name="connsiteX3" fmla="*/ 172637 w 215006"/>
                  <a:gd name="connsiteY3" fmla="*/ 122596 h 319366"/>
                  <a:gd name="connsiteX4" fmla="*/ 137913 w 215006"/>
                  <a:gd name="connsiteY4" fmla="*/ 215194 h 319366"/>
                  <a:gd name="connsiteX5" fmla="*/ 114764 w 215006"/>
                  <a:gd name="connsiteY5" fmla="*/ 319366 h 3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06" h="319366">
                    <a:moveTo>
                      <a:pt x="22166" y="180470"/>
                    </a:moveTo>
                    <a:cubicBezTo>
                      <a:pt x="26024" y="168895"/>
                      <a:pt x="31558" y="157750"/>
                      <a:pt x="33741" y="145746"/>
                    </a:cubicBezTo>
                    <a:cubicBezTo>
                      <a:pt x="60241" y="0"/>
                      <a:pt x="0" y="49911"/>
                      <a:pt x="207361" y="64723"/>
                    </a:cubicBezTo>
                    <a:cubicBezTo>
                      <a:pt x="180494" y="145328"/>
                      <a:pt x="215006" y="59043"/>
                      <a:pt x="172637" y="122596"/>
                    </a:cubicBezTo>
                    <a:cubicBezTo>
                      <a:pt x="144413" y="164931"/>
                      <a:pt x="151793" y="168928"/>
                      <a:pt x="137913" y="215194"/>
                    </a:cubicBezTo>
                    <a:cubicBezTo>
                      <a:pt x="111104" y="304558"/>
                      <a:pt x="114764" y="256002"/>
                      <a:pt x="114764" y="31936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0" name="グループ化 39"/>
            <p:cNvGrpSpPr/>
            <p:nvPr/>
          </p:nvGrpSpPr>
          <p:grpSpPr>
            <a:xfrm>
              <a:off x="2123728" y="1772816"/>
              <a:ext cx="2376264" cy="439838"/>
              <a:chOff x="2129742" y="1840375"/>
              <a:chExt cx="1863524" cy="439838"/>
            </a:xfrm>
          </p:grpSpPr>
          <p:sp>
            <p:nvSpPr>
              <p:cNvPr id="29" name="フリーフォーム 28"/>
              <p:cNvSpPr/>
              <p:nvPr/>
            </p:nvSpPr>
            <p:spPr>
              <a:xfrm>
                <a:off x="2129742" y="1952357"/>
                <a:ext cx="278324" cy="184752"/>
              </a:xfrm>
              <a:custGeom>
                <a:avLst/>
                <a:gdLst>
                  <a:gd name="connsiteX0" fmla="*/ 0 w 278324"/>
                  <a:gd name="connsiteY0" fmla="*/ 26914 h 184752"/>
                  <a:gd name="connsiteX1" fmla="*/ 266217 w 278324"/>
                  <a:gd name="connsiteY1" fmla="*/ 26914 h 184752"/>
                  <a:gd name="connsiteX2" fmla="*/ 231493 w 278324"/>
                  <a:gd name="connsiteY2" fmla="*/ 38489 h 184752"/>
                  <a:gd name="connsiteX3" fmla="*/ 196769 w 278324"/>
                  <a:gd name="connsiteY3" fmla="*/ 61638 h 184752"/>
                  <a:gd name="connsiteX4" fmla="*/ 173620 w 278324"/>
                  <a:gd name="connsiteY4" fmla="*/ 119511 h 184752"/>
                  <a:gd name="connsiteX5" fmla="*/ 162045 w 278324"/>
                  <a:gd name="connsiteY5" fmla="*/ 154235 h 18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324" h="184752">
                    <a:moveTo>
                      <a:pt x="0" y="26914"/>
                    </a:moveTo>
                    <a:cubicBezTo>
                      <a:pt x="107653" y="0"/>
                      <a:pt x="75919" y="3126"/>
                      <a:pt x="266217" y="26914"/>
                    </a:cubicBezTo>
                    <a:cubicBezTo>
                      <a:pt x="278324" y="28427"/>
                      <a:pt x="242406" y="33033"/>
                      <a:pt x="231493" y="38489"/>
                    </a:cubicBezTo>
                    <a:cubicBezTo>
                      <a:pt x="219051" y="44710"/>
                      <a:pt x="208344" y="53922"/>
                      <a:pt x="196769" y="61638"/>
                    </a:cubicBezTo>
                    <a:cubicBezTo>
                      <a:pt x="189053" y="80929"/>
                      <a:pt x="180190" y="99800"/>
                      <a:pt x="173620" y="119511"/>
                    </a:cubicBezTo>
                    <a:cubicBezTo>
                      <a:pt x="161109" y="157043"/>
                      <a:pt x="162045" y="184752"/>
                      <a:pt x="162045" y="15423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フリーフォーム 29"/>
              <p:cNvSpPr/>
              <p:nvPr/>
            </p:nvSpPr>
            <p:spPr>
              <a:xfrm>
                <a:off x="2206431" y="1921397"/>
                <a:ext cx="212678" cy="268897"/>
              </a:xfrm>
              <a:custGeom>
                <a:avLst/>
                <a:gdLst>
                  <a:gd name="connsiteX0" fmla="*/ 39058 w 212678"/>
                  <a:gd name="connsiteY0" fmla="*/ 0 h 268897"/>
                  <a:gd name="connsiteX1" fmla="*/ 4334 w 212678"/>
                  <a:gd name="connsiteY1" fmla="*/ 219919 h 268897"/>
                  <a:gd name="connsiteX2" fmla="*/ 15908 w 212678"/>
                  <a:gd name="connsiteY2" fmla="*/ 254644 h 268897"/>
                  <a:gd name="connsiteX3" fmla="*/ 212678 w 212678"/>
                  <a:gd name="connsiteY3" fmla="*/ 266218 h 268897"/>
                </a:gdLst>
                <a:ahLst/>
                <a:cxnLst>
                  <a:cxn ang="0">
                    <a:pos x="connsiteX0" y="connsiteY0"/>
                  </a:cxn>
                  <a:cxn ang="0">
                    <a:pos x="connsiteX1" y="connsiteY1"/>
                  </a:cxn>
                  <a:cxn ang="0">
                    <a:pos x="connsiteX2" y="connsiteY2"/>
                  </a:cxn>
                  <a:cxn ang="0">
                    <a:pos x="connsiteX3" y="connsiteY3"/>
                  </a:cxn>
                </a:cxnLst>
                <a:rect l="l" t="t" r="r" b="b"/>
                <a:pathLst>
                  <a:path w="212678" h="268897">
                    <a:moveTo>
                      <a:pt x="39058" y="0"/>
                    </a:moveTo>
                    <a:cubicBezTo>
                      <a:pt x="0" y="117172"/>
                      <a:pt x="17779" y="45119"/>
                      <a:pt x="4334" y="219919"/>
                    </a:cubicBezTo>
                    <a:cubicBezTo>
                      <a:pt x="8192" y="231494"/>
                      <a:pt x="3998" y="251997"/>
                      <a:pt x="15908" y="254644"/>
                    </a:cubicBezTo>
                    <a:cubicBezTo>
                      <a:pt x="80047" y="268897"/>
                      <a:pt x="212678" y="266218"/>
                      <a:pt x="212678" y="2662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フリーフォーム 30"/>
              <p:cNvSpPr/>
              <p:nvPr/>
            </p:nvSpPr>
            <p:spPr>
              <a:xfrm>
                <a:off x="2511706" y="1967696"/>
                <a:ext cx="115747" cy="34724"/>
              </a:xfrm>
              <a:custGeom>
                <a:avLst/>
                <a:gdLst>
                  <a:gd name="connsiteX0" fmla="*/ 0 w 115747"/>
                  <a:gd name="connsiteY0" fmla="*/ 0 h 34724"/>
                  <a:gd name="connsiteX1" fmla="*/ 104172 w 115747"/>
                  <a:gd name="connsiteY1" fmla="*/ 23150 h 34724"/>
                  <a:gd name="connsiteX2" fmla="*/ 115747 w 115747"/>
                  <a:gd name="connsiteY2" fmla="*/ 34724 h 34724"/>
                </a:gdLst>
                <a:ahLst/>
                <a:cxnLst>
                  <a:cxn ang="0">
                    <a:pos x="connsiteX0" y="connsiteY0"/>
                  </a:cxn>
                  <a:cxn ang="0">
                    <a:pos x="connsiteX1" y="connsiteY1"/>
                  </a:cxn>
                  <a:cxn ang="0">
                    <a:pos x="connsiteX2" y="connsiteY2"/>
                  </a:cxn>
                </a:cxnLst>
                <a:rect l="l" t="t" r="r" b="b"/>
                <a:pathLst>
                  <a:path w="115747" h="34724">
                    <a:moveTo>
                      <a:pt x="0" y="0"/>
                    </a:moveTo>
                    <a:cubicBezTo>
                      <a:pt x="26677" y="4446"/>
                      <a:pt x="75676" y="8902"/>
                      <a:pt x="104172" y="23150"/>
                    </a:cubicBezTo>
                    <a:cubicBezTo>
                      <a:pt x="109052" y="25590"/>
                      <a:pt x="111889" y="30866"/>
                      <a:pt x="115747" y="3472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フリーフォーム 31"/>
              <p:cNvSpPr/>
              <p:nvPr/>
            </p:nvSpPr>
            <p:spPr>
              <a:xfrm>
                <a:off x="2581155" y="2013996"/>
                <a:ext cx="113292" cy="114412"/>
              </a:xfrm>
              <a:custGeom>
                <a:avLst/>
                <a:gdLst>
                  <a:gd name="connsiteX0" fmla="*/ 0 w 213225"/>
                  <a:gd name="connsiteY0" fmla="*/ 162046 h 171771"/>
                  <a:gd name="connsiteX1" fmla="*/ 162046 w 213225"/>
                  <a:gd name="connsiteY1" fmla="*/ 127321 h 171771"/>
                  <a:gd name="connsiteX2" fmla="*/ 196770 w 213225"/>
                  <a:gd name="connsiteY2" fmla="*/ 81023 h 171771"/>
                  <a:gd name="connsiteX3" fmla="*/ 208345 w 213225"/>
                  <a:gd name="connsiteY3" fmla="*/ 0 h 171771"/>
                </a:gdLst>
                <a:ahLst/>
                <a:cxnLst>
                  <a:cxn ang="0">
                    <a:pos x="connsiteX0" y="connsiteY0"/>
                  </a:cxn>
                  <a:cxn ang="0">
                    <a:pos x="connsiteX1" y="connsiteY1"/>
                  </a:cxn>
                  <a:cxn ang="0">
                    <a:pos x="connsiteX2" y="connsiteY2"/>
                  </a:cxn>
                  <a:cxn ang="0">
                    <a:pos x="connsiteX3" y="connsiteY3"/>
                  </a:cxn>
                </a:cxnLst>
                <a:rect l="l" t="t" r="r" b="b"/>
                <a:pathLst>
                  <a:path w="213225" h="171771">
                    <a:moveTo>
                      <a:pt x="0" y="162046"/>
                    </a:moveTo>
                    <a:cubicBezTo>
                      <a:pt x="62348" y="156378"/>
                      <a:pt x="117596" y="171771"/>
                      <a:pt x="162046" y="127321"/>
                    </a:cubicBezTo>
                    <a:cubicBezTo>
                      <a:pt x="175687" y="113680"/>
                      <a:pt x="185195" y="96456"/>
                      <a:pt x="196770" y="81023"/>
                    </a:cubicBezTo>
                    <a:cubicBezTo>
                      <a:pt x="213225" y="31658"/>
                      <a:pt x="208345" y="58500"/>
                      <a:pt x="208345"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フリーフォーム 32"/>
              <p:cNvSpPr/>
              <p:nvPr/>
            </p:nvSpPr>
            <p:spPr>
              <a:xfrm>
                <a:off x="2951544" y="1938858"/>
                <a:ext cx="271907" cy="248757"/>
              </a:xfrm>
              <a:custGeom>
                <a:avLst/>
                <a:gdLst>
                  <a:gd name="connsiteX0" fmla="*/ 0 w 271907"/>
                  <a:gd name="connsiteY0" fmla="*/ 63562 h 248757"/>
                  <a:gd name="connsiteX1" fmla="*/ 81023 w 271907"/>
                  <a:gd name="connsiteY1" fmla="*/ 51988 h 248757"/>
                  <a:gd name="connsiteX2" fmla="*/ 196770 w 271907"/>
                  <a:gd name="connsiteY2" fmla="*/ 75137 h 248757"/>
                  <a:gd name="connsiteX3" fmla="*/ 162046 w 271907"/>
                  <a:gd name="connsiteY3" fmla="*/ 98286 h 248757"/>
                  <a:gd name="connsiteX4" fmla="*/ 138897 w 271907"/>
                  <a:gd name="connsiteY4" fmla="*/ 133010 h 248757"/>
                  <a:gd name="connsiteX5" fmla="*/ 185195 w 271907"/>
                  <a:gd name="connsiteY5" fmla="*/ 237183 h 248757"/>
                  <a:gd name="connsiteX6" fmla="*/ 208345 w 271907"/>
                  <a:gd name="connsiteY6" fmla="*/ 248757 h 24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907" h="248757">
                    <a:moveTo>
                      <a:pt x="0" y="63562"/>
                    </a:moveTo>
                    <a:cubicBezTo>
                      <a:pt x="27008" y="59704"/>
                      <a:pt x="53891" y="54844"/>
                      <a:pt x="81023" y="51988"/>
                    </a:cubicBezTo>
                    <a:cubicBezTo>
                      <a:pt x="146221" y="45125"/>
                      <a:pt x="271907" y="0"/>
                      <a:pt x="196770" y="75137"/>
                    </a:cubicBezTo>
                    <a:cubicBezTo>
                      <a:pt x="186933" y="84974"/>
                      <a:pt x="173621" y="90570"/>
                      <a:pt x="162046" y="98286"/>
                    </a:cubicBezTo>
                    <a:cubicBezTo>
                      <a:pt x="154330" y="109861"/>
                      <a:pt x="140281" y="119168"/>
                      <a:pt x="138897" y="133010"/>
                    </a:cubicBezTo>
                    <a:cubicBezTo>
                      <a:pt x="131429" y="207688"/>
                      <a:pt x="138484" y="209157"/>
                      <a:pt x="185195" y="237183"/>
                    </a:cubicBezTo>
                    <a:cubicBezTo>
                      <a:pt x="192593" y="241622"/>
                      <a:pt x="200628" y="244899"/>
                      <a:pt x="208345" y="24875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フリーフォーム 33"/>
              <p:cNvSpPr/>
              <p:nvPr/>
            </p:nvSpPr>
            <p:spPr>
              <a:xfrm>
                <a:off x="3264061" y="1909823"/>
                <a:ext cx="69448" cy="92597"/>
              </a:xfrm>
              <a:custGeom>
                <a:avLst/>
                <a:gdLst>
                  <a:gd name="connsiteX0" fmla="*/ 0 w 69448"/>
                  <a:gd name="connsiteY0" fmla="*/ 0 h 92597"/>
                  <a:gd name="connsiteX1" fmla="*/ 34724 w 69448"/>
                  <a:gd name="connsiteY1" fmla="*/ 34724 h 92597"/>
                  <a:gd name="connsiteX2" fmla="*/ 69448 w 69448"/>
                  <a:gd name="connsiteY2" fmla="*/ 92597 h 92597"/>
                </a:gdLst>
                <a:ahLst/>
                <a:cxnLst>
                  <a:cxn ang="0">
                    <a:pos x="connsiteX0" y="connsiteY0"/>
                  </a:cxn>
                  <a:cxn ang="0">
                    <a:pos x="connsiteX1" y="connsiteY1"/>
                  </a:cxn>
                  <a:cxn ang="0">
                    <a:pos x="connsiteX2" y="connsiteY2"/>
                  </a:cxn>
                </a:cxnLst>
                <a:rect l="l" t="t" r="r" b="b"/>
                <a:pathLst>
                  <a:path w="69448" h="92597">
                    <a:moveTo>
                      <a:pt x="0" y="0"/>
                    </a:moveTo>
                    <a:cubicBezTo>
                      <a:pt x="11575" y="11575"/>
                      <a:pt x="24245" y="22149"/>
                      <a:pt x="34724" y="34724"/>
                    </a:cubicBezTo>
                    <a:cubicBezTo>
                      <a:pt x="52181" y="55673"/>
                      <a:pt x="58149" y="70001"/>
                      <a:pt x="69448" y="9259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フリーフォーム 34"/>
              <p:cNvSpPr/>
              <p:nvPr/>
            </p:nvSpPr>
            <p:spPr>
              <a:xfrm>
                <a:off x="3391382" y="1932972"/>
                <a:ext cx="40180" cy="82400"/>
              </a:xfrm>
              <a:custGeom>
                <a:avLst/>
                <a:gdLst>
                  <a:gd name="connsiteX0" fmla="*/ 0 w 40180"/>
                  <a:gd name="connsiteY0" fmla="*/ 0 h 82400"/>
                  <a:gd name="connsiteX1" fmla="*/ 11575 w 40180"/>
                  <a:gd name="connsiteY1" fmla="*/ 34724 h 82400"/>
                  <a:gd name="connsiteX2" fmla="*/ 34724 w 40180"/>
                  <a:gd name="connsiteY2" fmla="*/ 81023 h 82400"/>
                </a:gdLst>
                <a:ahLst/>
                <a:cxnLst>
                  <a:cxn ang="0">
                    <a:pos x="connsiteX0" y="connsiteY0"/>
                  </a:cxn>
                  <a:cxn ang="0">
                    <a:pos x="connsiteX1" y="connsiteY1"/>
                  </a:cxn>
                  <a:cxn ang="0">
                    <a:pos x="connsiteX2" y="connsiteY2"/>
                  </a:cxn>
                </a:cxnLst>
                <a:rect l="l" t="t" r="r" b="b"/>
                <a:pathLst>
                  <a:path w="40180" h="82400">
                    <a:moveTo>
                      <a:pt x="0" y="0"/>
                    </a:moveTo>
                    <a:cubicBezTo>
                      <a:pt x="3858" y="11575"/>
                      <a:pt x="5298" y="24262"/>
                      <a:pt x="11575" y="34724"/>
                    </a:cubicBezTo>
                    <a:cubicBezTo>
                      <a:pt x="40180" y="82400"/>
                      <a:pt x="34724" y="33477"/>
                      <a:pt x="34724" y="8102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フリーフォーム 35"/>
              <p:cNvSpPr/>
              <p:nvPr/>
            </p:nvSpPr>
            <p:spPr>
              <a:xfrm>
                <a:off x="3588152" y="1964421"/>
                <a:ext cx="405114" cy="26425"/>
              </a:xfrm>
              <a:custGeom>
                <a:avLst/>
                <a:gdLst>
                  <a:gd name="connsiteX0" fmla="*/ 0 w 405114"/>
                  <a:gd name="connsiteY0" fmla="*/ 26425 h 26425"/>
                  <a:gd name="connsiteX1" fmla="*/ 173620 w 405114"/>
                  <a:gd name="connsiteY1" fmla="*/ 14850 h 26425"/>
                  <a:gd name="connsiteX2" fmla="*/ 208344 w 405114"/>
                  <a:gd name="connsiteY2" fmla="*/ 3275 h 26425"/>
                  <a:gd name="connsiteX3" fmla="*/ 405114 w 405114"/>
                  <a:gd name="connsiteY3" fmla="*/ 3275 h 26425"/>
                </a:gdLst>
                <a:ahLst/>
                <a:cxnLst>
                  <a:cxn ang="0">
                    <a:pos x="connsiteX0" y="connsiteY0"/>
                  </a:cxn>
                  <a:cxn ang="0">
                    <a:pos x="connsiteX1" y="connsiteY1"/>
                  </a:cxn>
                  <a:cxn ang="0">
                    <a:pos x="connsiteX2" y="connsiteY2"/>
                  </a:cxn>
                  <a:cxn ang="0">
                    <a:pos x="connsiteX3" y="connsiteY3"/>
                  </a:cxn>
                </a:cxnLst>
                <a:rect l="l" t="t" r="r" b="b"/>
                <a:pathLst>
                  <a:path w="405114" h="26425">
                    <a:moveTo>
                      <a:pt x="0" y="26425"/>
                    </a:moveTo>
                    <a:cubicBezTo>
                      <a:pt x="57873" y="22567"/>
                      <a:pt x="115973" y="21255"/>
                      <a:pt x="173620" y="14850"/>
                    </a:cubicBezTo>
                    <a:cubicBezTo>
                      <a:pt x="185746" y="13503"/>
                      <a:pt x="196158" y="3884"/>
                      <a:pt x="208344" y="3275"/>
                    </a:cubicBezTo>
                    <a:cubicBezTo>
                      <a:pt x="273852" y="0"/>
                      <a:pt x="339524" y="3275"/>
                      <a:pt x="405114" y="327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フリーフォーム 36"/>
              <p:cNvSpPr/>
              <p:nvPr/>
            </p:nvSpPr>
            <p:spPr>
              <a:xfrm>
                <a:off x="3732034" y="1840375"/>
                <a:ext cx="124274" cy="439838"/>
              </a:xfrm>
              <a:custGeom>
                <a:avLst/>
                <a:gdLst>
                  <a:gd name="connsiteX0" fmla="*/ 99186 w 124274"/>
                  <a:gd name="connsiteY0" fmla="*/ 0 h 439838"/>
                  <a:gd name="connsiteX1" fmla="*/ 99186 w 124274"/>
                  <a:gd name="connsiteY1" fmla="*/ 243068 h 439838"/>
                  <a:gd name="connsiteX2" fmla="*/ 76037 w 124274"/>
                  <a:gd name="connsiteY2" fmla="*/ 312516 h 439838"/>
                  <a:gd name="connsiteX3" fmla="*/ 6589 w 124274"/>
                  <a:gd name="connsiteY3" fmla="*/ 300941 h 439838"/>
                  <a:gd name="connsiteX4" fmla="*/ 76037 w 124274"/>
                  <a:gd name="connsiteY4" fmla="*/ 277792 h 439838"/>
                  <a:gd name="connsiteX5" fmla="*/ 76037 w 124274"/>
                  <a:gd name="connsiteY5" fmla="*/ 439838 h 43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74" h="439838">
                    <a:moveTo>
                      <a:pt x="99186" y="0"/>
                    </a:moveTo>
                    <a:cubicBezTo>
                      <a:pt x="124274" y="100349"/>
                      <a:pt x="121702" y="70444"/>
                      <a:pt x="99186" y="243068"/>
                    </a:cubicBezTo>
                    <a:cubicBezTo>
                      <a:pt x="96030" y="267265"/>
                      <a:pt x="76037" y="312516"/>
                      <a:pt x="76037" y="312516"/>
                    </a:cubicBezTo>
                    <a:cubicBezTo>
                      <a:pt x="52888" y="308658"/>
                      <a:pt x="24915" y="315602"/>
                      <a:pt x="6589" y="300941"/>
                    </a:cubicBezTo>
                    <a:cubicBezTo>
                      <a:pt x="0" y="295669"/>
                      <a:pt x="45519" y="186238"/>
                      <a:pt x="76037" y="277792"/>
                    </a:cubicBezTo>
                    <a:cubicBezTo>
                      <a:pt x="93118" y="329035"/>
                      <a:pt x="76037" y="385823"/>
                      <a:pt x="76037" y="43983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4" name="グループ化 43"/>
            <p:cNvGrpSpPr/>
            <p:nvPr/>
          </p:nvGrpSpPr>
          <p:grpSpPr>
            <a:xfrm>
              <a:off x="2915816" y="1844824"/>
              <a:ext cx="335666" cy="335666"/>
              <a:chOff x="2164466" y="1909823"/>
              <a:chExt cx="335666" cy="335666"/>
            </a:xfrm>
          </p:grpSpPr>
          <p:sp>
            <p:nvSpPr>
              <p:cNvPr id="41" name="フリーフォーム 40"/>
              <p:cNvSpPr/>
              <p:nvPr/>
            </p:nvSpPr>
            <p:spPr>
              <a:xfrm>
                <a:off x="2257063" y="1909823"/>
                <a:ext cx="173621" cy="60313"/>
              </a:xfrm>
              <a:custGeom>
                <a:avLst/>
                <a:gdLst>
                  <a:gd name="connsiteX0" fmla="*/ 173621 w 173621"/>
                  <a:gd name="connsiteY0" fmla="*/ 0 h 60313"/>
                  <a:gd name="connsiteX1" fmla="*/ 81023 w 173621"/>
                  <a:gd name="connsiteY1" fmla="*/ 23149 h 60313"/>
                  <a:gd name="connsiteX2" fmla="*/ 57874 w 173621"/>
                  <a:gd name="connsiteY2" fmla="*/ 46299 h 60313"/>
                  <a:gd name="connsiteX3" fmla="*/ 0 w 173621"/>
                  <a:gd name="connsiteY3" fmla="*/ 57873 h 60313"/>
                </a:gdLst>
                <a:ahLst/>
                <a:cxnLst>
                  <a:cxn ang="0">
                    <a:pos x="connsiteX0" y="connsiteY0"/>
                  </a:cxn>
                  <a:cxn ang="0">
                    <a:pos x="connsiteX1" y="connsiteY1"/>
                  </a:cxn>
                  <a:cxn ang="0">
                    <a:pos x="connsiteX2" y="connsiteY2"/>
                  </a:cxn>
                  <a:cxn ang="0">
                    <a:pos x="connsiteX3" y="connsiteY3"/>
                  </a:cxn>
                </a:cxnLst>
                <a:rect l="l" t="t" r="r" b="b"/>
                <a:pathLst>
                  <a:path w="173621" h="60313">
                    <a:moveTo>
                      <a:pt x="173621" y="0"/>
                    </a:moveTo>
                    <a:cubicBezTo>
                      <a:pt x="161171" y="2490"/>
                      <a:pt x="98820" y="12470"/>
                      <a:pt x="81023" y="23149"/>
                    </a:cubicBezTo>
                    <a:cubicBezTo>
                      <a:pt x="71665" y="28764"/>
                      <a:pt x="67232" y="40684"/>
                      <a:pt x="57874" y="46299"/>
                    </a:cubicBezTo>
                    <a:cubicBezTo>
                      <a:pt x="34517" y="60313"/>
                      <a:pt x="23531" y="57873"/>
                      <a:pt x="0" y="5787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フリーフォーム 41"/>
              <p:cNvSpPr/>
              <p:nvPr/>
            </p:nvSpPr>
            <p:spPr>
              <a:xfrm>
                <a:off x="2164466" y="2060294"/>
                <a:ext cx="335666" cy="0"/>
              </a:xfrm>
              <a:custGeom>
                <a:avLst/>
                <a:gdLst>
                  <a:gd name="connsiteX0" fmla="*/ 0 w 335666"/>
                  <a:gd name="connsiteY0" fmla="*/ 0 h 0"/>
                  <a:gd name="connsiteX1" fmla="*/ 335666 w 335666"/>
                  <a:gd name="connsiteY1" fmla="*/ 0 h 0"/>
                </a:gdLst>
                <a:ahLst/>
                <a:cxnLst>
                  <a:cxn ang="0">
                    <a:pos x="connsiteX0" y="connsiteY0"/>
                  </a:cxn>
                  <a:cxn ang="0">
                    <a:pos x="connsiteX1" y="connsiteY1"/>
                  </a:cxn>
                </a:cxnLst>
                <a:rect l="l" t="t" r="r" b="b"/>
                <a:pathLst>
                  <a:path w="335666">
                    <a:moveTo>
                      <a:pt x="0" y="0"/>
                    </a:moveTo>
                    <a:lnTo>
                      <a:pt x="335666"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フリーフォーム 42"/>
              <p:cNvSpPr/>
              <p:nvPr/>
            </p:nvSpPr>
            <p:spPr>
              <a:xfrm>
                <a:off x="2303362" y="1944547"/>
                <a:ext cx="73535" cy="300942"/>
              </a:xfrm>
              <a:custGeom>
                <a:avLst/>
                <a:gdLst>
                  <a:gd name="connsiteX0" fmla="*/ 34724 w 73535"/>
                  <a:gd name="connsiteY0" fmla="*/ 0 h 300942"/>
                  <a:gd name="connsiteX1" fmla="*/ 69448 w 73535"/>
                  <a:gd name="connsiteY1" fmla="*/ 23149 h 300942"/>
                  <a:gd name="connsiteX2" fmla="*/ 34724 w 73535"/>
                  <a:gd name="connsiteY2" fmla="*/ 231494 h 300942"/>
                  <a:gd name="connsiteX3" fmla="*/ 11575 w 73535"/>
                  <a:gd name="connsiteY3" fmla="*/ 266218 h 300942"/>
                  <a:gd name="connsiteX4" fmla="*/ 0 w 73535"/>
                  <a:gd name="connsiteY4" fmla="*/ 300942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35" h="300942">
                    <a:moveTo>
                      <a:pt x="34724" y="0"/>
                    </a:moveTo>
                    <a:cubicBezTo>
                      <a:pt x="46299" y="7716"/>
                      <a:pt x="67481" y="9378"/>
                      <a:pt x="69448" y="23149"/>
                    </a:cubicBezTo>
                    <a:cubicBezTo>
                      <a:pt x="73535" y="51757"/>
                      <a:pt x="63274" y="188669"/>
                      <a:pt x="34724" y="231494"/>
                    </a:cubicBezTo>
                    <a:cubicBezTo>
                      <a:pt x="27008" y="243069"/>
                      <a:pt x="17796" y="253776"/>
                      <a:pt x="11575" y="266218"/>
                    </a:cubicBezTo>
                    <a:cubicBezTo>
                      <a:pt x="6119" y="277131"/>
                      <a:pt x="0" y="300942"/>
                      <a:pt x="0" y="30094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46" name="四角形吹き出し 45"/>
          <p:cNvSpPr/>
          <p:nvPr/>
        </p:nvSpPr>
        <p:spPr>
          <a:xfrm>
            <a:off x="4644008" y="4005064"/>
            <a:ext cx="1296144" cy="1296144"/>
          </a:xfrm>
          <a:prstGeom prst="wedgeRectCallout">
            <a:avLst>
              <a:gd name="adj1" fmla="val 69584"/>
              <a:gd name="adj2" fmla="val 2269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4"/>
                </a:solidFill>
              </a:rPr>
              <a:t>身長は</a:t>
            </a:r>
            <a:endParaRPr lang="en-US" altLang="ja-JP" dirty="0">
              <a:solidFill>
                <a:schemeClr val="accent4"/>
              </a:solidFill>
            </a:endParaRPr>
          </a:p>
          <a:p>
            <a:pPr algn="ctr"/>
            <a:r>
              <a:rPr lang="ja-JP" altLang="en-US" dirty="0">
                <a:solidFill>
                  <a:schemeClr val="accent4"/>
                </a:solidFill>
              </a:rPr>
              <a:t>なんセンチですか？</a:t>
            </a:r>
            <a:endParaRPr kumimoji="1" lang="ja-JP" altLang="en-US" dirty="0">
              <a:solidFill>
                <a:schemeClr val="accent4"/>
              </a:solidFill>
            </a:endParaRPr>
          </a:p>
        </p:txBody>
      </p:sp>
      <p:sp>
        <p:nvSpPr>
          <p:cNvPr id="47" name="四角形吹き出し 46"/>
          <p:cNvSpPr/>
          <p:nvPr/>
        </p:nvSpPr>
        <p:spPr>
          <a:xfrm>
            <a:off x="7092280" y="4293096"/>
            <a:ext cx="1080120" cy="792088"/>
          </a:xfrm>
          <a:prstGeom prst="wedgeRectCallout">
            <a:avLst>
              <a:gd name="adj1" fmla="val 70187"/>
              <a:gd name="adj2" fmla="val 30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4"/>
                </a:solidFill>
              </a:rPr>
              <a:t>１７７センチです</a:t>
            </a:r>
            <a:endParaRPr kumimoji="1" lang="ja-JP" altLang="en-US" dirty="0">
              <a:solidFill>
                <a:schemeClr val="accent4"/>
              </a:solidFill>
            </a:endParaRPr>
          </a:p>
        </p:txBody>
      </p:sp>
    </p:spTree>
    <p:extLst>
      <p:ext uri="{BB962C8B-B14F-4D97-AF65-F5344CB8AC3E}">
        <p14:creationId xmlns="" xmlns:p14="http://schemas.microsoft.com/office/powerpoint/2010/main" val="39430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ssolv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dissolv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par>
                                <p:cTn id="35" presetID="9"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46" grpId="0" animBg="1"/>
      <p:bldP spid="4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テキスト ボックス 3"/>
          <p:cNvSpPr txBox="1">
            <a:spLocks noChangeArrowheads="1"/>
          </p:cNvSpPr>
          <p:nvPr/>
        </p:nvSpPr>
        <p:spPr bwMode="auto">
          <a:xfrm>
            <a:off x="468313" y="333375"/>
            <a:ext cx="7632700" cy="646113"/>
          </a:xfrm>
          <a:prstGeom prst="rect">
            <a:avLst/>
          </a:prstGeom>
          <a:noFill/>
          <a:ln w="9525">
            <a:noFill/>
            <a:miter lim="800000"/>
            <a:headEnd/>
            <a:tailEnd/>
          </a:ln>
        </p:spPr>
        <p:txBody>
          <a:bodyPr>
            <a:spAutoFit/>
          </a:bodyPr>
          <a:lstStyle/>
          <a:p>
            <a:pPr eaLnBrk="1" hangingPunct="1"/>
            <a:r>
              <a:rPr lang="ja-JP" altLang="en-US" sz="3600"/>
              <a:t>それからもうひとつ。勉強も・・</a:t>
            </a:r>
          </a:p>
        </p:txBody>
      </p:sp>
      <p:sp>
        <p:nvSpPr>
          <p:cNvPr id="137219" name="テキスト ボックス 4"/>
          <p:cNvSpPr txBox="1">
            <a:spLocks noChangeArrowheads="1"/>
          </p:cNvSpPr>
          <p:nvPr/>
        </p:nvSpPr>
        <p:spPr bwMode="auto">
          <a:xfrm>
            <a:off x="1042988" y="1125538"/>
            <a:ext cx="7200900" cy="706437"/>
          </a:xfrm>
          <a:prstGeom prst="rect">
            <a:avLst/>
          </a:prstGeom>
          <a:solidFill>
            <a:srgbClr val="FFCCFF"/>
          </a:solidFill>
          <a:ln w="9525">
            <a:noFill/>
            <a:miter lim="800000"/>
            <a:headEnd/>
            <a:tailEnd/>
          </a:ln>
        </p:spPr>
        <p:txBody>
          <a:bodyPr>
            <a:spAutoFit/>
          </a:bodyPr>
          <a:lstStyle/>
          <a:p>
            <a:pPr eaLnBrk="1" hangingPunct="1"/>
            <a:r>
              <a:rPr lang="ja-JP" altLang="en-US" sz="4000"/>
              <a:t>できるだけ、かわりばんこがいい</a:t>
            </a:r>
          </a:p>
        </p:txBody>
      </p:sp>
      <p:sp>
        <p:nvSpPr>
          <p:cNvPr id="6" name="テキスト ボックス 5"/>
          <p:cNvSpPr txBox="1">
            <a:spLocks noChangeArrowheads="1"/>
          </p:cNvSpPr>
          <p:nvPr/>
        </p:nvSpPr>
        <p:spPr bwMode="auto">
          <a:xfrm>
            <a:off x="683568" y="4653136"/>
            <a:ext cx="7848872" cy="1323439"/>
          </a:xfrm>
          <a:prstGeom prst="rect">
            <a:avLst/>
          </a:prstGeom>
          <a:solidFill>
            <a:srgbClr val="FFFF66"/>
          </a:solidFill>
          <a:ln w="9525">
            <a:solidFill>
              <a:schemeClr val="bg1"/>
            </a:solidFill>
            <a:miter lim="800000"/>
            <a:headEnd/>
            <a:tailEnd/>
          </a:ln>
          <a:effectLst>
            <a:glow rad="139700">
              <a:schemeClr val="accent2">
                <a:satMod val="175000"/>
                <a:alpha val="40000"/>
              </a:schemeClr>
            </a:glow>
            <a:outerShdw blurRad="50800" dist="38100" dir="5400000" algn="t" rotWithShape="0">
              <a:prstClr val="black">
                <a:alpha val="40000"/>
              </a:prstClr>
            </a:outerShdw>
          </a:effectLst>
        </p:spPr>
        <p:txBody>
          <a:bodyPr>
            <a:spAutoFit/>
          </a:bodyPr>
          <a:lstStyle/>
          <a:p>
            <a:pPr eaLnBrk="1" hangingPunct="1">
              <a:defRPr/>
            </a:pPr>
            <a:r>
              <a:rPr lang="ja-JP" altLang="en-US" sz="4000" dirty="0">
                <a:ea typeface="ＭＳ Ｐゴシック" pitchFamily="50" charset="-128"/>
              </a:rPr>
              <a:t> 教える人と子どもとで、役割を交代するのが良い</a:t>
            </a:r>
          </a:p>
        </p:txBody>
      </p:sp>
      <p:sp>
        <p:nvSpPr>
          <p:cNvPr id="137223" name="テキスト ボックス 6"/>
          <p:cNvSpPr txBox="1">
            <a:spLocks noChangeArrowheads="1"/>
          </p:cNvSpPr>
          <p:nvPr/>
        </p:nvSpPr>
        <p:spPr bwMode="auto">
          <a:xfrm>
            <a:off x="323850" y="1916113"/>
            <a:ext cx="4032250" cy="646112"/>
          </a:xfrm>
          <a:prstGeom prst="rect">
            <a:avLst/>
          </a:prstGeom>
          <a:noFill/>
          <a:ln w="9525">
            <a:noFill/>
            <a:miter lim="800000"/>
            <a:headEnd/>
            <a:tailEnd/>
          </a:ln>
        </p:spPr>
        <p:txBody>
          <a:bodyPr>
            <a:spAutoFit/>
          </a:bodyPr>
          <a:lstStyle/>
          <a:p>
            <a:pPr eaLnBrk="1" hangingPunct="1"/>
            <a:r>
              <a:rPr lang="ja-JP" altLang="en-US" sz="3600"/>
              <a:t>どうしてかと言うと</a:t>
            </a:r>
          </a:p>
        </p:txBody>
      </p:sp>
      <p:sp>
        <p:nvSpPr>
          <p:cNvPr id="8" name="テキスト ボックス 7"/>
          <p:cNvSpPr txBox="1"/>
          <p:nvPr/>
        </p:nvSpPr>
        <p:spPr>
          <a:xfrm>
            <a:off x="251520" y="2636912"/>
            <a:ext cx="5328592" cy="1200329"/>
          </a:xfrm>
          <a:prstGeom prst="rect">
            <a:avLst/>
          </a:prstGeom>
          <a:solidFill>
            <a:srgbClr val="CCFFFF"/>
          </a:solidFill>
          <a:effectLst>
            <a:softEdge rad="127000"/>
          </a:effectLst>
        </p:spPr>
        <p:txBody>
          <a:bodyPr>
            <a:spAutoFit/>
          </a:bodyPr>
          <a:lstStyle/>
          <a:p>
            <a:pPr eaLnBrk="1" hangingPunct="1">
              <a:defRPr/>
            </a:pPr>
            <a:r>
              <a:rPr lang="ja-JP" altLang="en-US" sz="3600" dirty="0">
                <a:ea typeface="ＭＳ Ｐゴシック" pitchFamily="50" charset="-128"/>
              </a:rPr>
              <a:t>子どもは勉強の中で</a:t>
            </a:r>
            <a:endParaRPr lang="en-US" altLang="ja-JP" sz="3600" dirty="0">
              <a:ea typeface="ＭＳ Ｐゴシック" pitchFamily="50" charset="-128"/>
            </a:endParaRPr>
          </a:p>
          <a:p>
            <a:pPr eaLnBrk="1" hangingPunct="1">
              <a:defRPr/>
            </a:pPr>
            <a:r>
              <a:rPr lang="ja-JP" altLang="en-US" sz="3600" dirty="0">
                <a:ea typeface="ＭＳ Ｐゴシック" pitchFamily="50" charset="-128"/>
              </a:rPr>
              <a:t>ことばの受け手になりがち</a:t>
            </a:r>
          </a:p>
        </p:txBody>
      </p:sp>
      <p:sp>
        <p:nvSpPr>
          <p:cNvPr id="137227" name="テキスト ボックス 8"/>
          <p:cNvSpPr txBox="1">
            <a:spLocks noChangeArrowheads="1"/>
          </p:cNvSpPr>
          <p:nvPr/>
        </p:nvSpPr>
        <p:spPr bwMode="auto">
          <a:xfrm>
            <a:off x="3779838" y="3933825"/>
            <a:ext cx="1655762" cy="706438"/>
          </a:xfrm>
          <a:prstGeom prst="rect">
            <a:avLst/>
          </a:prstGeom>
          <a:noFill/>
          <a:ln w="9525">
            <a:noFill/>
            <a:miter lim="800000"/>
            <a:headEnd/>
            <a:tailEnd/>
          </a:ln>
        </p:spPr>
        <p:txBody>
          <a:bodyPr>
            <a:spAutoFit/>
          </a:bodyPr>
          <a:lstStyle/>
          <a:p>
            <a:pPr eaLnBrk="1" hangingPunct="1"/>
            <a:r>
              <a:rPr lang="ja-JP" altLang="en-US" sz="4000"/>
              <a:t>だから</a:t>
            </a:r>
          </a:p>
        </p:txBody>
      </p:sp>
      <p:sp>
        <p:nvSpPr>
          <p:cNvPr id="137228" name="テキスト ボックス 9"/>
          <p:cNvSpPr txBox="1">
            <a:spLocks noChangeArrowheads="1"/>
          </p:cNvSpPr>
          <p:nvPr/>
        </p:nvSpPr>
        <p:spPr bwMode="auto">
          <a:xfrm>
            <a:off x="1244650" y="6021388"/>
            <a:ext cx="7791846" cy="584775"/>
          </a:xfrm>
          <a:prstGeom prst="rect">
            <a:avLst/>
          </a:prstGeom>
          <a:noFill/>
          <a:ln w="9525">
            <a:noFill/>
            <a:miter lim="800000"/>
            <a:headEnd/>
            <a:tailEnd/>
          </a:ln>
        </p:spPr>
        <p:txBody>
          <a:bodyPr wrap="square">
            <a:spAutoFit/>
          </a:bodyPr>
          <a:lstStyle/>
          <a:p>
            <a:pPr eaLnBrk="1" hangingPunct="1"/>
            <a:r>
              <a:rPr lang="ja-JP" altLang="en-US" sz="3200" dirty="0">
                <a:solidFill>
                  <a:srgbClr val="FFC000"/>
                </a:solidFill>
              </a:rPr>
              <a:t>★</a:t>
            </a:r>
            <a:r>
              <a:rPr lang="ja-JP" altLang="en-US" sz="3200" dirty="0"/>
              <a:t>相手に働きかけることばを育てる</a:t>
            </a:r>
          </a:p>
        </p:txBody>
      </p:sp>
      <p:grpSp>
        <p:nvGrpSpPr>
          <p:cNvPr id="2" name="グループ化 33"/>
          <p:cNvGrpSpPr>
            <a:grpSpLocks/>
          </p:cNvGrpSpPr>
          <p:nvPr/>
        </p:nvGrpSpPr>
        <p:grpSpPr bwMode="auto">
          <a:xfrm>
            <a:off x="8027988" y="3284538"/>
            <a:ext cx="879475" cy="1027112"/>
            <a:chOff x="7523163" y="1144571"/>
            <a:chExt cx="1225550" cy="2376487"/>
          </a:xfrm>
        </p:grpSpPr>
        <p:sp>
          <p:nvSpPr>
            <p:cNvPr id="112673"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12674"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12675"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12676"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12677"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112678"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12679"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cxnSp>
        <p:nvCxnSpPr>
          <p:cNvPr id="19" name="直線矢印コネクタ 18"/>
          <p:cNvCxnSpPr/>
          <p:nvPr/>
        </p:nvCxnSpPr>
        <p:spPr>
          <a:xfrm flipV="1">
            <a:off x="7235825" y="3933825"/>
            <a:ext cx="541338" cy="11113"/>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グループ化 36"/>
          <p:cNvGrpSpPr>
            <a:grpSpLocks/>
          </p:cNvGrpSpPr>
          <p:nvPr/>
        </p:nvGrpSpPr>
        <p:grpSpPr bwMode="auto">
          <a:xfrm rot="-1542466">
            <a:off x="5580063" y="3344863"/>
            <a:ext cx="803275" cy="847725"/>
            <a:chOff x="1808951" y="3460098"/>
            <a:chExt cx="1197597" cy="1162708"/>
          </a:xfrm>
        </p:grpSpPr>
        <p:grpSp>
          <p:nvGrpSpPr>
            <p:cNvPr id="4" name="グループ化 35"/>
            <p:cNvGrpSpPr>
              <a:grpSpLocks/>
            </p:cNvGrpSpPr>
            <p:nvPr/>
          </p:nvGrpSpPr>
          <p:grpSpPr bwMode="auto">
            <a:xfrm>
              <a:off x="1808951" y="3460098"/>
              <a:ext cx="1197597" cy="1162708"/>
              <a:chOff x="1785737" y="3418743"/>
              <a:chExt cx="1197597" cy="1162708"/>
            </a:xfrm>
          </p:grpSpPr>
          <p:grpSp>
            <p:nvGrpSpPr>
              <p:cNvPr id="5" name="グループ化 33"/>
              <p:cNvGrpSpPr>
                <a:grpSpLocks/>
              </p:cNvGrpSpPr>
              <p:nvPr/>
            </p:nvGrpSpPr>
            <p:grpSpPr bwMode="auto">
              <a:xfrm rot="1362206">
                <a:off x="1785737" y="3418743"/>
                <a:ext cx="1197597" cy="1162708"/>
                <a:chOff x="1857993" y="4713087"/>
                <a:chExt cx="1197597" cy="1162708"/>
              </a:xfrm>
            </p:grpSpPr>
            <p:sp>
              <p:nvSpPr>
                <p:cNvPr id="25" name="円/楕円 24"/>
                <p:cNvSpPr/>
                <p:nvPr/>
              </p:nvSpPr>
              <p:spPr>
                <a:xfrm>
                  <a:off x="1822936" y="4821867"/>
                  <a:ext cx="1081623" cy="1008115"/>
                </a:xfrm>
                <a:prstGeom prst="ellipse">
                  <a:avLst/>
                </a:prstGeom>
                <a:solidFill>
                  <a:srgbClr val="FFFF9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円/楕円 25"/>
                <p:cNvSpPr/>
                <p:nvPr/>
              </p:nvSpPr>
              <p:spPr>
                <a:xfrm flipH="1">
                  <a:off x="2920345" y="5374675"/>
                  <a:ext cx="134906" cy="126287"/>
                </a:xfrm>
                <a:prstGeom prst="ellipse">
                  <a:avLst/>
                </a:prstGeom>
                <a:solidFill>
                  <a:srgbClr val="FFFF9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7" name="グループ化 20"/>
                <p:cNvGrpSpPr>
                  <a:grpSpLocks/>
                </p:cNvGrpSpPr>
                <p:nvPr/>
              </p:nvGrpSpPr>
              <p:grpSpPr bwMode="auto">
                <a:xfrm rot="18533463" flipH="1">
                  <a:off x="2460641" y="5021283"/>
                  <a:ext cx="263437" cy="302835"/>
                  <a:chOff x="3388189" y="4913752"/>
                  <a:chExt cx="266740" cy="291806"/>
                </a:xfrm>
              </p:grpSpPr>
              <p:sp>
                <p:nvSpPr>
                  <p:cNvPr id="30" name="円/楕円 29"/>
                  <p:cNvSpPr/>
                  <p:nvPr/>
                </p:nvSpPr>
                <p:spPr>
                  <a:xfrm>
                    <a:off x="3389130" y="4913647"/>
                    <a:ext cx="266762" cy="29191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 name="円/楕円 30"/>
                  <p:cNvSpPr/>
                  <p:nvPr/>
                </p:nvSpPr>
                <p:spPr>
                  <a:xfrm flipH="1">
                    <a:off x="3596490" y="4991341"/>
                    <a:ext cx="39684" cy="4333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cxnSp>
              <p:nvCxnSpPr>
                <p:cNvPr id="28" name="直線コネクタ 27"/>
                <p:cNvCxnSpPr>
                  <a:endCxn id="25" idx="5"/>
                </p:cNvCxnSpPr>
                <p:nvPr/>
              </p:nvCxnSpPr>
              <p:spPr>
                <a:xfrm rot="249263">
                  <a:off x="2536194" y="5623794"/>
                  <a:ext cx="205912" cy="52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rot="599737">
                  <a:off x="1844517" y="4674463"/>
                  <a:ext cx="816543" cy="539984"/>
                </a:xfrm>
                <a:custGeom>
                  <a:avLst/>
                  <a:gdLst>
                    <a:gd name="connsiteX0" fmla="*/ 990600 w 1008380"/>
                    <a:gd name="connsiteY0" fmla="*/ 259080 h 807720"/>
                    <a:gd name="connsiteX1" fmla="*/ 1005840 w 1008380"/>
                    <a:gd name="connsiteY1" fmla="*/ 213360 h 807720"/>
                    <a:gd name="connsiteX2" fmla="*/ 960120 w 1008380"/>
                    <a:gd name="connsiteY2" fmla="*/ 91440 h 807720"/>
                    <a:gd name="connsiteX3" fmla="*/ 868680 w 1008380"/>
                    <a:gd name="connsiteY3" fmla="*/ 30480 h 807720"/>
                    <a:gd name="connsiteX4" fmla="*/ 822960 w 1008380"/>
                    <a:gd name="connsiteY4" fmla="*/ 0 h 807720"/>
                    <a:gd name="connsiteX5" fmla="*/ 685800 w 1008380"/>
                    <a:gd name="connsiteY5" fmla="*/ 15240 h 807720"/>
                    <a:gd name="connsiteX6" fmla="*/ 594360 w 1008380"/>
                    <a:gd name="connsiteY6" fmla="*/ 45720 h 807720"/>
                    <a:gd name="connsiteX7" fmla="*/ 548640 w 1008380"/>
                    <a:gd name="connsiteY7" fmla="*/ 76200 h 807720"/>
                    <a:gd name="connsiteX8" fmla="*/ 457200 w 1008380"/>
                    <a:gd name="connsiteY8" fmla="*/ 91440 h 807720"/>
                    <a:gd name="connsiteX9" fmla="*/ 411480 w 1008380"/>
                    <a:gd name="connsiteY9" fmla="*/ 106680 h 807720"/>
                    <a:gd name="connsiteX10" fmla="*/ 289560 w 1008380"/>
                    <a:gd name="connsiteY10" fmla="*/ 137160 h 807720"/>
                    <a:gd name="connsiteX11" fmla="*/ 198120 w 1008380"/>
                    <a:gd name="connsiteY11" fmla="*/ 198120 h 807720"/>
                    <a:gd name="connsiteX12" fmla="*/ 167640 w 1008380"/>
                    <a:gd name="connsiteY12" fmla="*/ 243840 h 807720"/>
                    <a:gd name="connsiteX13" fmla="*/ 121920 w 1008380"/>
                    <a:gd name="connsiteY13" fmla="*/ 274320 h 807720"/>
                    <a:gd name="connsiteX14" fmla="*/ 106680 w 1008380"/>
                    <a:gd name="connsiteY14" fmla="*/ 320040 h 807720"/>
                    <a:gd name="connsiteX15" fmla="*/ 76200 w 1008380"/>
                    <a:gd name="connsiteY15" fmla="*/ 365760 h 807720"/>
                    <a:gd name="connsiteX16" fmla="*/ 30480 w 1008380"/>
                    <a:gd name="connsiteY16" fmla="*/ 457200 h 807720"/>
                    <a:gd name="connsiteX17" fmla="*/ 15240 w 1008380"/>
                    <a:gd name="connsiteY17" fmla="*/ 518160 h 807720"/>
                    <a:gd name="connsiteX18" fmla="*/ 0 w 1008380"/>
                    <a:gd name="connsiteY18" fmla="*/ 563880 h 807720"/>
                    <a:gd name="connsiteX19" fmla="*/ 15240 w 1008380"/>
                    <a:gd name="connsiteY19" fmla="*/ 701040 h 807720"/>
                    <a:gd name="connsiteX20" fmla="*/ 91440 w 1008380"/>
                    <a:gd name="connsiteY20" fmla="*/ 792480 h 807720"/>
                    <a:gd name="connsiteX21" fmla="*/ 137160 w 1008380"/>
                    <a:gd name="connsiteY21" fmla="*/ 807720 h 807720"/>
                    <a:gd name="connsiteX22" fmla="*/ 182880 w 1008380"/>
                    <a:gd name="connsiteY22" fmla="*/ 792480 h 807720"/>
                    <a:gd name="connsiteX23" fmla="*/ 274320 w 1008380"/>
                    <a:gd name="connsiteY23" fmla="*/ 731520 h 807720"/>
                    <a:gd name="connsiteX24" fmla="*/ 335280 w 1008380"/>
                    <a:gd name="connsiteY24" fmla="*/ 640080 h 807720"/>
                    <a:gd name="connsiteX25" fmla="*/ 381000 w 1008380"/>
                    <a:gd name="connsiteY25" fmla="*/ 518160 h 807720"/>
                    <a:gd name="connsiteX26" fmla="*/ 426720 w 1008380"/>
                    <a:gd name="connsiteY26" fmla="*/ 502920 h 807720"/>
                    <a:gd name="connsiteX27" fmla="*/ 487680 w 1008380"/>
                    <a:gd name="connsiteY27" fmla="*/ 487680 h 807720"/>
                    <a:gd name="connsiteX28" fmla="*/ 579120 w 1008380"/>
                    <a:gd name="connsiteY28" fmla="*/ 411480 h 807720"/>
                    <a:gd name="connsiteX29" fmla="*/ 624840 w 1008380"/>
                    <a:gd name="connsiteY29" fmla="*/ 381000 h 807720"/>
                    <a:gd name="connsiteX30" fmla="*/ 899160 w 1008380"/>
                    <a:gd name="connsiteY30" fmla="*/ 365760 h 807720"/>
                    <a:gd name="connsiteX31" fmla="*/ 990600 w 1008380"/>
                    <a:gd name="connsiteY31" fmla="*/ 25908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8380" h="807720">
                      <a:moveTo>
                        <a:pt x="990600" y="259080"/>
                      </a:moveTo>
                      <a:cubicBezTo>
                        <a:pt x="1008380" y="233680"/>
                        <a:pt x="1005840" y="229424"/>
                        <a:pt x="1005840" y="213360"/>
                      </a:cubicBezTo>
                      <a:cubicBezTo>
                        <a:pt x="1005840" y="175318"/>
                        <a:pt x="991652" y="119031"/>
                        <a:pt x="960120" y="91440"/>
                      </a:cubicBezTo>
                      <a:cubicBezTo>
                        <a:pt x="932551" y="67317"/>
                        <a:pt x="899160" y="50800"/>
                        <a:pt x="868680" y="30480"/>
                      </a:cubicBezTo>
                      <a:lnTo>
                        <a:pt x="822960" y="0"/>
                      </a:lnTo>
                      <a:cubicBezTo>
                        <a:pt x="777240" y="5080"/>
                        <a:pt x="730908" y="6218"/>
                        <a:pt x="685800" y="15240"/>
                      </a:cubicBezTo>
                      <a:cubicBezTo>
                        <a:pt x="654295" y="21541"/>
                        <a:pt x="621093" y="27898"/>
                        <a:pt x="594360" y="45720"/>
                      </a:cubicBezTo>
                      <a:cubicBezTo>
                        <a:pt x="579120" y="55880"/>
                        <a:pt x="566016" y="70408"/>
                        <a:pt x="548640" y="76200"/>
                      </a:cubicBezTo>
                      <a:cubicBezTo>
                        <a:pt x="519325" y="85972"/>
                        <a:pt x="487365" y="84737"/>
                        <a:pt x="457200" y="91440"/>
                      </a:cubicBezTo>
                      <a:cubicBezTo>
                        <a:pt x="441518" y="94925"/>
                        <a:pt x="427065" y="102784"/>
                        <a:pt x="411480" y="106680"/>
                      </a:cubicBezTo>
                      <a:cubicBezTo>
                        <a:pt x="386914" y="112822"/>
                        <a:pt x="318063" y="121325"/>
                        <a:pt x="289560" y="137160"/>
                      </a:cubicBezTo>
                      <a:cubicBezTo>
                        <a:pt x="257538" y="154950"/>
                        <a:pt x="198120" y="198120"/>
                        <a:pt x="198120" y="198120"/>
                      </a:cubicBezTo>
                      <a:cubicBezTo>
                        <a:pt x="187960" y="213360"/>
                        <a:pt x="180592" y="230888"/>
                        <a:pt x="167640" y="243840"/>
                      </a:cubicBezTo>
                      <a:cubicBezTo>
                        <a:pt x="154688" y="256792"/>
                        <a:pt x="133362" y="260017"/>
                        <a:pt x="121920" y="274320"/>
                      </a:cubicBezTo>
                      <a:cubicBezTo>
                        <a:pt x="111885" y="286864"/>
                        <a:pt x="113864" y="305672"/>
                        <a:pt x="106680" y="320040"/>
                      </a:cubicBezTo>
                      <a:cubicBezTo>
                        <a:pt x="98489" y="336423"/>
                        <a:pt x="84391" y="349377"/>
                        <a:pt x="76200" y="365760"/>
                      </a:cubicBezTo>
                      <a:cubicBezTo>
                        <a:pt x="13104" y="491953"/>
                        <a:pt x="117831" y="326173"/>
                        <a:pt x="30480" y="457200"/>
                      </a:cubicBezTo>
                      <a:cubicBezTo>
                        <a:pt x="25400" y="477520"/>
                        <a:pt x="20994" y="498021"/>
                        <a:pt x="15240" y="518160"/>
                      </a:cubicBezTo>
                      <a:cubicBezTo>
                        <a:pt x="10827" y="533606"/>
                        <a:pt x="0" y="547816"/>
                        <a:pt x="0" y="563880"/>
                      </a:cubicBezTo>
                      <a:cubicBezTo>
                        <a:pt x="0" y="609881"/>
                        <a:pt x="4083" y="656412"/>
                        <a:pt x="15240" y="701040"/>
                      </a:cubicBezTo>
                      <a:cubicBezTo>
                        <a:pt x="20863" y="723531"/>
                        <a:pt x="76086" y="782244"/>
                        <a:pt x="91440" y="792480"/>
                      </a:cubicBezTo>
                      <a:cubicBezTo>
                        <a:pt x="104806" y="801391"/>
                        <a:pt x="121920" y="802640"/>
                        <a:pt x="137160" y="807720"/>
                      </a:cubicBezTo>
                      <a:cubicBezTo>
                        <a:pt x="152400" y="802640"/>
                        <a:pt x="168837" y="800282"/>
                        <a:pt x="182880" y="792480"/>
                      </a:cubicBezTo>
                      <a:cubicBezTo>
                        <a:pt x="214902" y="774690"/>
                        <a:pt x="274320" y="731520"/>
                        <a:pt x="274320" y="731520"/>
                      </a:cubicBezTo>
                      <a:cubicBezTo>
                        <a:pt x="294640" y="701040"/>
                        <a:pt x="323696" y="674833"/>
                        <a:pt x="335280" y="640080"/>
                      </a:cubicBezTo>
                      <a:cubicBezTo>
                        <a:pt x="343714" y="614778"/>
                        <a:pt x="370876" y="530309"/>
                        <a:pt x="381000" y="518160"/>
                      </a:cubicBezTo>
                      <a:cubicBezTo>
                        <a:pt x="391284" y="505819"/>
                        <a:pt x="411274" y="507333"/>
                        <a:pt x="426720" y="502920"/>
                      </a:cubicBezTo>
                      <a:cubicBezTo>
                        <a:pt x="446859" y="497166"/>
                        <a:pt x="467360" y="492760"/>
                        <a:pt x="487680" y="487680"/>
                      </a:cubicBezTo>
                      <a:cubicBezTo>
                        <a:pt x="601194" y="412004"/>
                        <a:pt x="461777" y="509266"/>
                        <a:pt x="579120" y="411480"/>
                      </a:cubicBezTo>
                      <a:cubicBezTo>
                        <a:pt x="593191" y="399754"/>
                        <a:pt x="606708" y="383590"/>
                        <a:pt x="624840" y="381000"/>
                      </a:cubicBezTo>
                      <a:cubicBezTo>
                        <a:pt x="715501" y="368048"/>
                        <a:pt x="807720" y="370840"/>
                        <a:pt x="899160" y="365760"/>
                      </a:cubicBezTo>
                      <a:cubicBezTo>
                        <a:pt x="1005633" y="348015"/>
                        <a:pt x="972820" y="284480"/>
                        <a:pt x="990600" y="259080"/>
                      </a:cubicBezTo>
                      <a:close/>
                    </a:path>
                  </a:pathLst>
                </a:cu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4" name="円/楕円 23"/>
              <p:cNvSpPr/>
              <p:nvPr/>
            </p:nvSpPr>
            <p:spPr>
              <a:xfrm rot="1362206" flipH="1" flipV="1">
                <a:off x="2556645" y="3916455"/>
                <a:ext cx="92304" cy="609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2" name="フリーフォーム 21"/>
            <p:cNvSpPr/>
            <p:nvPr/>
          </p:nvSpPr>
          <p:spPr>
            <a:xfrm rot="1611469">
              <a:off x="2007475" y="3905565"/>
              <a:ext cx="144374" cy="215558"/>
            </a:xfrm>
            <a:custGeom>
              <a:avLst/>
              <a:gdLst>
                <a:gd name="connsiteX0" fmla="*/ 185630 w 185630"/>
                <a:gd name="connsiteY0" fmla="*/ 15240 h 304914"/>
                <a:gd name="connsiteX1" fmla="*/ 139910 w 185630"/>
                <a:gd name="connsiteY1" fmla="*/ 0 h 304914"/>
                <a:gd name="connsiteX2" fmla="*/ 48470 w 185630"/>
                <a:gd name="connsiteY2" fmla="*/ 15240 h 304914"/>
                <a:gd name="connsiteX3" fmla="*/ 2750 w 185630"/>
                <a:gd name="connsiteY3" fmla="*/ 106680 h 304914"/>
                <a:gd name="connsiteX4" fmla="*/ 17990 w 185630"/>
                <a:gd name="connsiteY4" fmla="*/ 289560 h 304914"/>
                <a:gd name="connsiteX5" fmla="*/ 63710 w 185630"/>
                <a:gd name="connsiteY5" fmla="*/ 304800 h 304914"/>
                <a:gd name="connsiteX6" fmla="*/ 170390 w 185630"/>
                <a:gd name="connsiteY6" fmla="*/ 289560 h 3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30" h="304914">
                  <a:moveTo>
                    <a:pt x="185630" y="15240"/>
                  </a:moveTo>
                  <a:cubicBezTo>
                    <a:pt x="170390" y="10160"/>
                    <a:pt x="155974" y="0"/>
                    <a:pt x="139910" y="0"/>
                  </a:cubicBezTo>
                  <a:cubicBezTo>
                    <a:pt x="109010" y="0"/>
                    <a:pt x="76108" y="1421"/>
                    <a:pt x="48470" y="15240"/>
                  </a:cubicBezTo>
                  <a:cubicBezTo>
                    <a:pt x="24835" y="27057"/>
                    <a:pt x="9963" y="85041"/>
                    <a:pt x="2750" y="106680"/>
                  </a:cubicBezTo>
                  <a:cubicBezTo>
                    <a:pt x="7830" y="167640"/>
                    <a:pt x="0" y="231094"/>
                    <a:pt x="17990" y="289560"/>
                  </a:cubicBezTo>
                  <a:cubicBezTo>
                    <a:pt x="22714" y="304914"/>
                    <a:pt x="47646" y="304800"/>
                    <a:pt x="63710" y="304800"/>
                  </a:cubicBezTo>
                  <a:cubicBezTo>
                    <a:pt x="99631" y="304800"/>
                    <a:pt x="170390" y="289560"/>
                    <a:pt x="170390" y="289560"/>
                  </a:cubicBezTo>
                </a:path>
              </a:pathLst>
            </a:custGeom>
            <a:solidFill>
              <a:srgbClr val="FFFF99"/>
            </a:solidFill>
            <a:ln w="12700" cmpd="sng">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32" name="四角形吹き出し 31"/>
          <p:cNvSpPr/>
          <p:nvPr/>
        </p:nvSpPr>
        <p:spPr>
          <a:xfrm>
            <a:off x="6156325" y="2205038"/>
            <a:ext cx="2160588" cy="431800"/>
          </a:xfrm>
          <a:prstGeom prst="wedgeRectCallout">
            <a:avLst>
              <a:gd name="adj1" fmla="val 63416"/>
              <a:gd name="adj2" fmla="val 41335"/>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ここに書いて</a:t>
            </a:r>
          </a:p>
        </p:txBody>
      </p:sp>
      <p:sp>
        <p:nvSpPr>
          <p:cNvPr id="33" name="四角形吹き出し 32"/>
          <p:cNvSpPr/>
          <p:nvPr/>
        </p:nvSpPr>
        <p:spPr>
          <a:xfrm>
            <a:off x="6156325" y="2708275"/>
            <a:ext cx="2232025" cy="433388"/>
          </a:xfrm>
          <a:prstGeom prst="wedgeRectCallout">
            <a:avLst>
              <a:gd name="adj1" fmla="val 57750"/>
              <a:gd name="adj2" fmla="val 3780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読んで下さい</a:t>
            </a:r>
          </a:p>
        </p:txBody>
      </p:sp>
      <p:sp>
        <p:nvSpPr>
          <p:cNvPr id="34" name="四角形吹き出し 33"/>
          <p:cNvSpPr/>
          <p:nvPr/>
        </p:nvSpPr>
        <p:spPr>
          <a:xfrm>
            <a:off x="6659563" y="3213100"/>
            <a:ext cx="1368425" cy="431800"/>
          </a:xfrm>
          <a:prstGeom prst="wedgeRectCallout">
            <a:avLst>
              <a:gd name="adj1" fmla="val 57750"/>
              <a:gd name="adj2" fmla="val 3780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正解！</a:t>
            </a:r>
          </a:p>
        </p:txBody>
      </p:sp>
      <p:sp>
        <p:nvSpPr>
          <p:cNvPr id="35" name="テキスト ボックス 34"/>
          <p:cNvSpPr txBox="1"/>
          <p:nvPr/>
        </p:nvSpPr>
        <p:spPr>
          <a:xfrm>
            <a:off x="3851920" y="5373216"/>
            <a:ext cx="4608512" cy="523220"/>
          </a:xfrm>
          <a:prstGeom prst="rect">
            <a:avLst/>
          </a:prstGeom>
          <a:solidFill>
            <a:schemeClr val="bg1">
              <a:lumMod val="95000"/>
            </a:schemeClr>
          </a:solidFill>
          <a:effectLst>
            <a:softEdge rad="63500"/>
          </a:effectLst>
        </p:spPr>
        <p:txBody>
          <a:bodyPr>
            <a:spAutoFit/>
          </a:bodyPr>
          <a:lstStyle/>
          <a:p>
            <a:pPr eaLnBrk="1" hangingPunct="1">
              <a:defRPr/>
            </a:pPr>
            <a:r>
              <a:rPr lang="ja-JP" altLang="en-US" sz="2800" dirty="0">
                <a:ea typeface="ＭＳ Ｐゴシック" pitchFamily="50" charset="-128"/>
              </a:rPr>
              <a:t>＝子どもに先生役をやらせる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dissolve">
                                      <p:cBhvr>
                                        <p:cTn id="7" dur="500"/>
                                        <p:tgtEl>
                                          <p:spTgt spid="13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23"/>
                                        </p:tgtEl>
                                        <p:attrNameLst>
                                          <p:attrName>style.visibility</p:attrName>
                                        </p:attrNameLst>
                                      </p:cBhvr>
                                      <p:to>
                                        <p:strVal val="visible"/>
                                      </p:to>
                                    </p:set>
                                    <p:animEffect transition="in" filter="dissolve">
                                      <p:cBhvr>
                                        <p:cTn id="12" dur="500"/>
                                        <p:tgtEl>
                                          <p:spTgt spid="137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7227"/>
                                        </p:tgtEl>
                                        <p:attrNameLst>
                                          <p:attrName>style.visibility</p:attrName>
                                        </p:attrNameLst>
                                      </p:cBhvr>
                                      <p:to>
                                        <p:strVal val="visible"/>
                                      </p:to>
                                    </p:set>
                                    <p:animEffect transition="in" filter="dissolve">
                                      <p:cBhvr>
                                        <p:cTn id="48" dur="500"/>
                                        <p:tgtEl>
                                          <p:spTgt spid="1372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37228"/>
                                        </p:tgtEl>
                                        <p:attrNameLst>
                                          <p:attrName>style.visibility</p:attrName>
                                        </p:attrNameLst>
                                      </p:cBhvr>
                                      <p:to>
                                        <p:strVal val="visible"/>
                                      </p:to>
                                    </p:set>
                                    <p:animEffect transition="in" filter="dissolve">
                                      <p:cBhvr>
                                        <p:cTn id="63" dur="500"/>
                                        <p:tgtEl>
                                          <p:spTgt spid="137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P spid="137223" grpId="0"/>
      <p:bldP spid="137227" grpId="0"/>
      <p:bldP spid="137228" grpId="0"/>
      <p:bldP spid="32" grpId="0" animBg="1"/>
      <p:bldP spid="33" grpId="0" animBg="1"/>
      <p:bldP spid="3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35696" y="1772816"/>
            <a:ext cx="5616624"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lang="ja-JP" altLang="en-US" sz="8000" dirty="0"/>
              <a:t>必要性</a:t>
            </a:r>
            <a:endParaRPr kumimoji="1" lang="ja-JP" altLang="en-US" sz="8000" dirty="0"/>
          </a:p>
        </p:txBody>
      </p:sp>
      <p:sp>
        <p:nvSpPr>
          <p:cNvPr id="3" name="テキスト ボックス 2"/>
          <p:cNvSpPr txBox="1"/>
          <p:nvPr/>
        </p:nvSpPr>
        <p:spPr>
          <a:xfrm>
            <a:off x="1835696" y="3429000"/>
            <a:ext cx="5616624"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lang="ja-JP" altLang="en-US" sz="8000" dirty="0"/>
              <a:t>動機・意欲</a:t>
            </a:r>
            <a:endParaRPr kumimoji="1" lang="ja-JP" altLang="en-US" sz="8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23728" y="260648"/>
            <a:ext cx="2016224" cy="830997"/>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lang="ja-JP" altLang="en-US" sz="4800" dirty="0"/>
              <a:t>必要</a:t>
            </a:r>
            <a:r>
              <a:rPr kumimoji="1" lang="ja-JP" altLang="en-US" sz="4800" dirty="0"/>
              <a:t>性</a:t>
            </a:r>
          </a:p>
        </p:txBody>
      </p:sp>
      <p:sp>
        <p:nvSpPr>
          <p:cNvPr id="14" name="テキスト ボックス 13"/>
          <p:cNvSpPr txBox="1"/>
          <p:nvPr/>
        </p:nvSpPr>
        <p:spPr>
          <a:xfrm>
            <a:off x="251520" y="1268760"/>
            <a:ext cx="8640960" cy="1446550"/>
          </a:xfrm>
          <a:prstGeom prst="rect">
            <a:avLst/>
          </a:prstGeom>
          <a:solidFill>
            <a:srgbClr val="CCFFFF"/>
          </a:solidFill>
          <a:ln>
            <a:noFill/>
          </a:ln>
          <a:effectLst>
            <a:softEdge rad="127000"/>
          </a:effectLst>
        </p:spPr>
        <p:txBody>
          <a:bodyPr wrap="square" rtlCol="0">
            <a:spAutoFit/>
          </a:bodyPr>
          <a:lstStyle/>
          <a:p>
            <a:r>
              <a:rPr lang="ja-JP" altLang="en-US" sz="4400" dirty="0"/>
              <a:t>ことばの発達をもっとも促すものは</a:t>
            </a:r>
            <a:endParaRPr lang="en-US" altLang="ja-JP" sz="4400" dirty="0"/>
          </a:p>
          <a:p>
            <a:r>
              <a:rPr kumimoji="1" lang="ja-JP" altLang="en-US" sz="4400" dirty="0"/>
              <a:t>　　　　　　　　　　必要性と</a:t>
            </a:r>
            <a:r>
              <a:rPr lang="ja-JP" altLang="en-US" sz="4400" dirty="0"/>
              <a:t>動機・意欲</a:t>
            </a:r>
            <a:endParaRPr kumimoji="1" lang="ja-JP" altLang="en-US" sz="4400" dirty="0"/>
          </a:p>
        </p:txBody>
      </p:sp>
      <p:sp>
        <p:nvSpPr>
          <p:cNvPr id="4" name="テキスト ボックス 3"/>
          <p:cNvSpPr txBox="1">
            <a:spLocks noChangeArrowheads="1"/>
          </p:cNvSpPr>
          <p:nvPr/>
        </p:nvSpPr>
        <p:spPr bwMode="auto">
          <a:xfrm>
            <a:off x="1259632" y="2852936"/>
            <a:ext cx="5040560" cy="707886"/>
          </a:xfrm>
          <a:prstGeom prst="rect">
            <a:avLst/>
          </a:prstGeom>
          <a:solidFill>
            <a:schemeClr val="bg1"/>
          </a:solidFill>
          <a:ln w="9525">
            <a:noFill/>
            <a:miter lim="800000"/>
            <a:headEnd/>
            <a:tailEnd/>
          </a:ln>
          <a:effectLst>
            <a:glow rad="228600">
              <a:srgbClr val="FFC000">
                <a:alpha val="40000"/>
              </a:srgbClr>
            </a:glow>
          </a:effectLst>
        </p:spPr>
        <p:txBody>
          <a:bodyPr wrap="square">
            <a:spAutoFit/>
          </a:bodyPr>
          <a:lstStyle/>
          <a:p>
            <a:pPr eaLnBrk="1" hangingPunct="1">
              <a:defRPr/>
            </a:pPr>
            <a:r>
              <a:rPr lang="ja-JP" altLang="en-US" sz="4000" dirty="0"/>
              <a:t>何かを知る必要がある</a:t>
            </a:r>
            <a:endParaRPr lang="en-US" altLang="ja-JP" sz="4000" dirty="0"/>
          </a:p>
        </p:txBody>
      </p:sp>
      <p:sp>
        <p:nvSpPr>
          <p:cNvPr id="6" name="テキスト ボックス 4"/>
          <p:cNvSpPr txBox="1">
            <a:spLocks noChangeArrowheads="1"/>
          </p:cNvSpPr>
          <p:nvPr/>
        </p:nvSpPr>
        <p:spPr bwMode="auto">
          <a:xfrm>
            <a:off x="539552" y="4581128"/>
            <a:ext cx="7848872" cy="646331"/>
          </a:xfrm>
          <a:prstGeom prst="rect">
            <a:avLst/>
          </a:prstGeom>
          <a:solidFill>
            <a:srgbClr val="CCFF99">
              <a:alpha val="63922"/>
            </a:srgbClr>
          </a:solidFill>
          <a:ln w="9525">
            <a:noFill/>
            <a:miter lim="800000"/>
            <a:headEnd/>
            <a:tailEnd/>
          </a:ln>
          <a:effectLst>
            <a:softEdge rad="127000"/>
          </a:effectLst>
        </p:spPr>
        <p:txBody>
          <a:bodyPr wrap="square">
            <a:spAutoFit/>
          </a:bodyPr>
          <a:lstStyle/>
          <a:p>
            <a:pPr eaLnBrk="1" hangingPunct="1"/>
            <a:r>
              <a:rPr lang="ja-JP" altLang="en-US" sz="3600" dirty="0">
                <a:solidFill>
                  <a:schemeClr val="accent4"/>
                </a:solidFill>
              </a:rPr>
              <a:t>どうしてもこの本の内容を知ら</a:t>
            </a:r>
            <a:r>
              <a:rPr lang="ja-JP" altLang="en-US" sz="3600" dirty="0" err="1">
                <a:solidFill>
                  <a:schemeClr val="accent4"/>
                </a:solidFill>
              </a:rPr>
              <a:t>なけらば。</a:t>
            </a:r>
            <a:endParaRPr lang="ja-JP" altLang="en-US" sz="3600" dirty="0">
              <a:solidFill>
                <a:schemeClr val="accent4"/>
              </a:solidFill>
            </a:endParaRPr>
          </a:p>
        </p:txBody>
      </p:sp>
      <p:sp>
        <p:nvSpPr>
          <p:cNvPr id="7" name="テキスト ボックス 6"/>
          <p:cNvSpPr txBox="1"/>
          <p:nvPr/>
        </p:nvSpPr>
        <p:spPr>
          <a:xfrm>
            <a:off x="4283968" y="260648"/>
            <a:ext cx="3024336" cy="830997"/>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lang="ja-JP" altLang="en-US" sz="4800" dirty="0"/>
              <a:t>動機・意欲</a:t>
            </a:r>
            <a:endParaRPr kumimoji="1" lang="ja-JP" altLang="en-US" sz="4800" dirty="0"/>
          </a:p>
        </p:txBody>
      </p:sp>
      <p:sp>
        <p:nvSpPr>
          <p:cNvPr id="8" name="テキスト ボックス 7"/>
          <p:cNvSpPr txBox="1">
            <a:spLocks noChangeArrowheads="1"/>
          </p:cNvSpPr>
          <p:nvPr/>
        </p:nvSpPr>
        <p:spPr bwMode="auto">
          <a:xfrm>
            <a:off x="3563888" y="3645024"/>
            <a:ext cx="4752528" cy="707886"/>
          </a:xfrm>
          <a:prstGeom prst="rect">
            <a:avLst/>
          </a:prstGeom>
          <a:solidFill>
            <a:schemeClr val="bg1"/>
          </a:solidFill>
          <a:ln w="9525">
            <a:noFill/>
            <a:miter lim="800000"/>
            <a:headEnd/>
            <a:tailEnd/>
          </a:ln>
          <a:effectLst>
            <a:glow rad="228600">
              <a:srgbClr val="FFC000">
                <a:alpha val="40000"/>
              </a:srgbClr>
            </a:glow>
          </a:effectLst>
        </p:spPr>
        <p:txBody>
          <a:bodyPr wrap="square">
            <a:spAutoFit/>
          </a:bodyPr>
          <a:lstStyle/>
          <a:p>
            <a:pPr eaLnBrk="1" hangingPunct="1">
              <a:defRPr/>
            </a:pPr>
            <a:r>
              <a:rPr lang="ja-JP" altLang="en-US" sz="4000" dirty="0"/>
              <a:t>何かを絶対伝えたい</a:t>
            </a:r>
            <a:endParaRPr lang="en-US" altLang="ja-JP" sz="4000" dirty="0"/>
          </a:p>
        </p:txBody>
      </p:sp>
      <p:sp>
        <p:nvSpPr>
          <p:cNvPr id="11" name="テキスト ボックス 4"/>
          <p:cNvSpPr txBox="1">
            <a:spLocks noChangeArrowheads="1"/>
          </p:cNvSpPr>
          <p:nvPr/>
        </p:nvSpPr>
        <p:spPr bwMode="auto">
          <a:xfrm>
            <a:off x="899593" y="5229200"/>
            <a:ext cx="7920880" cy="646331"/>
          </a:xfrm>
          <a:prstGeom prst="rect">
            <a:avLst/>
          </a:prstGeom>
          <a:solidFill>
            <a:srgbClr val="CCFF99">
              <a:alpha val="65098"/>
            </a:srgbClr>
          </a:solidFill>
          <a:ln w="9525">
            <a:noFill/>
            <a:miter lim="800000"/>
            <a:headEnd/>
            <a:tailEnd/>
          </a:ln>
          <a:effectLst>
            <a:softEdge rad="127000"/>
          </a:effectLst>
        </p:spPr>
        <p:txBody>
          <a:bodyPr wrap="square">
            <a:spAutoFit/>
          </a:bodyPr>
          <a:lstStyle/>
          <a:p>
            <a:pPr eaLnBrk="1" hangingPunct="1"/>
            <a:r>
              <a:rPr lang="ja-JP" altLang="en-US" sz="3600" dirty="0">
                <a:solidFill>
                  <a:schemeClr val="accent4"/>
                </a:solidFill>
              </a:rPr>
              <a:t>どうしても、このことをあの人に話したい。</a:t>
            </a:r>
          </a:p>
        </p:txBody>
      </p:sp>
      <p:sp>
        <p:nvSpPr>
          <p:cNvPr id="13" name="テキスト ボックス 12"/>
          <p:cNvSpPr txBox="1"/>
          <p:nvPr/>
        </p:nvSpPr>
        <p:spPr>
          <a:xfrm>
            <a:off x="1187624" y="5949280"/>
            <a:ext cx="7128792" cy="584775"/>
          </a:xfrm>
          <a:prstGeom prst="rect">
            <a:avLst/>
          </a:prstGeom>
          <a:solidFill>
            <a:srgbClr val="FFFF99"/>
          </a:solidFill>
        </p:spPr>
        <p:txBody>
          <a:bodyPr wrap="square" rtlCol="0">
            <a:spAutoFit/>
          </a:bodyPr>
          <a:lstStyle/>
          <a:p>
            <a:r>
              <a:rPr kumimoji="1" lang="ja-JP" altLang="en-US" sz="3200" dirty="0"/>
              <a:t>その推進力によってことばは伸びていく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1"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p:cNvPicPr>
            <a:picLocks noChangeAspect="1" noChangeArrowheads="1"/>
          </p:cNvPicPr>
          <p:nvPr/>
        </p:nvPicPr>
        <p:blipFill>
          <a:blip r:embed="rId2" cstate="print">
            <a:lum contrast="5000"/>
          </a:blip>
          <a:srcRect/>
          <a:stretch>
            <a:fillRect/>
          </a:stretch>
        </p:blipFill>
        <p:spPr bwMode="auto">
          <a:xfrm>
            <a:off x="4860032" y="1700808"/>
            <a:ext cx="2448272" cy="15841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正方形/長方形 47"/>
          <p:cNvSpPr/>
          <p:nvPr/>
        </p:nvSpPr>
        <p:spPr>
          <a:xfrm>
            <a:off x="4857750" y="1556792"/>
            <a:ext cx="2500313" cy="1729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 name="正方形/長方形 28"/>
          <p:cNvSpPr/>
          <p:nvPr/>
        </p:nvSpPr>
        <p:spPr>
          <a:xfrm>
            <a:off x="6215063" y="5643563"/>
            <a:ext cx="142875" cy="77628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8" name="正方形/長方形 27"/>
          <p:cNvSpPr/>
          <p:nvPr/>
        </p:nvSpPr>
        <p:spPr>
          <a:xfrm>
            <a:off x="2643188" y="5643563"/>
            <a:ext cx="142875" cy="77628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 name="グループ化 44"/>
          <p:cNvGrpSpPr>
            <a:grpSpLocks/>
          </p:cNvGrpSpPr>
          <p:nvPr/>
        </p:nvGrpSpPr>
        <p:grpSpPr bwMode="auto">
          <a:xfrm>
            <a:off x="1138238" y="2998788"/>
            <a:ext cx="1641475" cy="3001962"/>
            <a:chOff x="1138238" y="2998788"/>
            <a:chExt cx="1641475" cy="3001962"/>
          </a:xfrm>
        </p:grpSpPr>
        <p:sp>
          <p:nvSpPr>
            <p:cNvPr id="39" name="フリーフォーム 38"/>
            <p:cNvSpPr/>
            <p:nvPr/>
          </p:nvSpPr>
          <p:spPr>
            <a:xfrm>
              <a:off x="1143000" y="4521200"/>
              <a:ext cx="1428750" cy="1479550"/>
            </a:xfrm>
            <a:custGeom>
              <a:avLst/>
              <a:gdLst>
                <a:gd name="connsiteX0" fmla="*/ 76200 w 1362828"/>
                <a:gd name="connsiteY0" fmla="*/ 1181100 h 1612900"/>
                <a:gd name="connsiteX1" fmla="*/ 88900 w 1362828"/>
                <a:gd name="connsiteY1" fmla="*/ 965200 h 1612900"/>
                <a:gd name="connsiteX2" fmla="*/ 114300 w 1362828"/>
                <a:gd name="connsiteY2" fmla="*/ 889000 h 1612900"/>
                <a:gd name="connsiteX3" fmla="*/ 127000 w 1362828"/>
                <a:gd name="connsiteY3" fmla="*/ 825500 h 1612900"/>
                <a:gd name="connsiteX4" fmla="*/ 177800 w 1362828"/>
                <a:gd name="connsiteY4" fmla="*/ 685800 h 1612900"/>
                <a:gd name="connsiteX5" fmla="*/ 203200 w 1362828"/>
                <a:gd name="connsiteY5" fmla="*/ 635000 h 1612900"/>
                <a:gd name="connsiteX6" fmla="*/ 241300 w 1362828"/>
                <a:gd name="connsiteY6" fmla="*/ 596900 h 1612900"/>
                <a:gd name="connsiteX7" fmla="*/ 254000 w 1362828"/>
                <a:gd name="connsiteY7" fmla="*/ 558800 h 1612900"/>
                <a:gd name="connsiteX8" fmla="*/ 292100 w 1362828"/>
                <a:gd name="connsiteY8" fmla="*/ 546100 h 1612900"/>
                <a:gd name="connsiteX9" fmla="*/ 304800 w 1362828"/>
                <a:gd name="connsiteY9" fmla="*/ 381000 h 1612900"/>
                <a:gd name="connsiteX10" fmla="*/ 330200 w 1362828"/>
                <a:gd name="connsiteY10" fmla="*/ 254000 h 1612900"/>
                <a:gd name="connsiteX11" fmla="*/ 355600 w 1362828"/>
                <a:gd name="connsiteY11" fmla="*/ 177800 h 1612900"/>
                <a:gd name="connsiteX12" fmla="*/ 381000 w 1362828"/>
                <a:gd name="connsiteY12" fmla="*/ 139700 h 1612900"/>
                <a:gd name="connsiteX13" fmla="*/ 431800 w 1362828"/>
                <a:gd name="connsiteY13" fmla="*/ 63500 h 1612900"/>
                <a:gd name="connsiteX14" fmla="*/ 469900 w 1362828"/>
                <a:gd name="connsiteY14" fmla="*/ 50800 h 1612900"/>
                <a:gd name="connsiteX15" fmla="*/ 558800 w 1362828"/>
                <a:gd name="connsiteY15" fmla="*/ 0 h 1612900"/>
                <a:gd name="connsiteX16" fmla="*/ 825500 w 1362828"/>
                <a:gd name="connsiteY16" fmla="*/ 12700 h 1612900"/>
                <a:gd name="connsiteX17" fmla="*/ 901700 w 1362828"/>
                <a:gd name="connsiteY17" fmla="*/ 38100 h 1612900"/>
                <a:gd name="connsiteX18" fmla="*/ 939800 w 1362828"/>
                <a:gd name="connsiteY18" fmla="*/ 50800 h 1612900"/>
                <a:gd name="connsiteX19" fmla="*/ 1028700 w 1362828"/>
                <a:gd name="connsiteY19" fmla="*/ 127000 h 1612900"/>
                <a:gd name="connsiteX20" fmla="*/ 1054100 w 1362828"/>
                <a:gd name="connsiteY20" fmla="*/ 165100 h 1612900"/>
                <a:gd name="connsiteX21" fmla="*/ 1079500 w 1362828"/>
                <a:gd name="connsiteY21" fmla="*/ 292100 h 1612900"/>
                <a:gd name="connsiteX22" fmla="*/ 1092200 w 1362828"/>
                <a:gd name="connsiteY22" fmla="*/ 330200 h 1612900"/>
                <a:gd name="connsiteX23" fmla="*/ 1130300 w 1362828"/>
                <a:gd name="connsiteY23" fmla="*/ 355600 h 1612900"/>
                <a:gd name="connsiteX24" fmla="*/ 1155700 w 1362828"/>
                <a:gd name="connsiteY24" fmla="*/ 469900 h 1612900"/>
                <a:gd name="connsiteX25" fmla="*/ 1168400 w 1362828"/>
                <a:gd name="connsiteY25" fmla="*/ 508000 h 1612900"/>
                <a:gd name="connsiteX26" fmla="*/ 1181100 w 1362828"/>
                <a:gd name="connsiteY26" fmla="*/ 685800 h 1612900"/>
                <a:gd name="connsiteX27" fmla="*/ 1193800 w 1362828"/>
                <a:gd name="connsiteY27" fmla="*/ 723900 h 1612900"/>
                <a:gd name="connsiteX28" fmla="*/ 1206500 w 1362828"/>
                <a:gd name="connsiteY28" fmla="*/ 812800 h 1612900"/>
                <a:gd name="connsiteX29" fmla="*/ 1219200 w 1362828"/>
                <a:gd name="connsiteY29" fmla="*/ 850900 h 1612900"/>
                <a:gd name="connsiteX30" fmla="*/ 1231900 w 1362828"/>
                <a:gd name="connsiteY30" fmla="*/ 901700 h 1612900"/>
                <a:gd name="connsiteX31" fmla="*/ 1079500 w 1362828"/>
                <a:gd name="connsiteY31" fmla="*/ 1346200 h 1612900"/>
                <a:gd name="connsiteX32" fmla="*/ 1003300 w 1362828"/>
                <a:gd name="connsiteY32" fmla="*/ 1358900 h 1612900"/>
                <a:gd name="connsiteX33" fmla="*/ 914400 w 1362828"/>
                <a:gd name="connsiteY33" fmla="*/ 1346200 h 1612900"/>
                <a:gd name="connsiteX34" fmla="*/ 901700 w 1362828"/>
                <a:gd name="connsiteY34" fmla="*/ 1231900 h 1612900"/>
                <a:gd name="connsiteX35" fmla="*/ 876300 w 1362828"/>
                <a:gd name="connsiteY35" fmla="*/ 1104900 h 1612900"/>
                <a:gd name="connsiteX36" fmla="*/ 863600 w 1362828"/>
                <a:gd name="connsiteY36" fmla="*/ 850900 h 1612900"/>
                <a:gd name="connsiteX37" fmla="*/ 889000 w 1362828"/>
                <a:gd name="connsiteY37" fmla="*/ 927100 h 1612900"/>
                <a:gd name="connsiteX38" fmla="*/ 901700 w 1362828"/>
                <a:gd name="connsiteY38" fmla="*/ 1066800 h 1612900"/>
                <a:gd name="connsiteX39" fmla="*/ 927100 w 1362828"/>
                <a:gd name="connsiteY39" fmla="*/ 1219200 h 1612900"/>
                <a:gd name="connsiteX40" fmla="*/ 952500 w 1362828"/>
                <a:gd name="connsiteY40" fmla="*/ 1511300 h 1612900"/>
                <a:gd name="connsiteX41" fmla="*/ 939800 w 1362828"/>
                <a:gd name="connsiteY41" fmla="*/ 1562100 h 1612900"/>
                <a:gd name="connsiteX42" fmla="*/ 863600 w 1362828"/>
                <a:gd name="connsiteY42" fmla="*/ 1587500 h 1612900"/>
                <a:gd name="connsiteX43" fmla="*/ 749300 w 1362828"/>
                <a:gd name="connsiteY43" fmla="*/ 1612900 h 1612900"/>
                <a:gd name="connsiteX44" fmla="*/ 279400 w 1362828"/>
                <a:gd name="connsiteY44" fmla="*/ 1600200 h 1612900"/>
                <a:gd name="connsiteX45" fmla="*/ 241300 w 1362828"/>
                <a:gd name="connsiteY45" fmla="*/ 1587500 h 1612900"/>
                <a:gd name="connsiteX46" fmla="*/ 203200 w 1362828"/>
                <a:gd name="connsiteY46" fmla="*/ 1549400 h 1612900"/>
                <a:gd name="connsiteX47" fmla="*/ 127000 w 1362828"/>
                <a:gd name="connsiteY47" fmla="*/ 1498600 h 1612900"/>
                <a:gd name="connsiteX48" fmla="*/ 88900 w 1362828"/>
                <a:gd name="connsiteY48" fmla="*/ 1473200 h 1612900"/>
                <a:gd name="connsiteX49" fmla="*/ 12700 w 1362828"/>
                <a:gd name="connsiteY49" fmla="*/ 1447800 h 1612900"/>
                <a:gd name="connsiteX50" fmla="*/ 0 w 1362828"/>
                <a:gd name="connsiteY50" fmla="*/ 1409700 h 1612900"/>
                <a:gd name="connsiteX51" fmla="*/ 25400 w 1362828"/>
                <a:gd name="connsiteY51" fmla="*/ 1308100 h 1612900"/>
                <a:gd name="connsiteX52" fmla="*/ 50800 w 1362828"/>
                <a:gd name="connsiteY52" fmla="*/ 1270000 h 1612900"/>
                <a:gd name="connsiteX53" fmla="*/ 76200 w 1362828"/>
                <a:gd name="connsiteY53" fmla="*/ 1181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2828" h="1612900">
                  <a:moveTo>
                    <a:pt x="76200" y="1181100"/>
                  </a:moveTo>
                  <a:cubicBezTo>
                    <a:pt x="82550" y="1130300"/>
                    <a:pt x="79576" y="1036686"/>
                    <a:pt x="88900" y="965200"/>
                  </a:cubicBezTo>
                  <a:cubicBezTo>
                    <a:pt x="92363" y="938651"/>
                    <a:pt x="109049" y="915254"/>
                    <a:pt x="114300" y="889000"/>
                  </a:cubicBezTo>
                  <a:cubicBezTo>
                    <a:pt x="118533" y="867833"/>
                    <a:pt x="121320" y="846325"/>
                    <a:pt x="127000" y="825500"/>
                  </a:cubicBezTo>
                  <a:cubicBezTo>
                    <a:pt x="136939" y="789059"/>
                    <a:pt x="161760" y="721891"/>
                    <a:pt x="177800" y="685800"/>
                  </a:cubicBezTo>
                  <a:cubicBezTo>
                    <a:pt x="185489" y="668500"/>
                    <a:pt x="192196" y="650406"/>
                    <a:pt x="203200" y="635000"/>
                  </a:cubicBezTo>
                  <a:cubicBezTo>
                    <a:pt x="213639" y="620385"/>
                    <a:pt x="228600" y="609600"/>
                    <a:pt x="241300" y="596900"/>
                  </a:cubicBezTo>
                  <a:cubicBezTo>
                    <a:pt x="245533" y="584200"/>
                    <a:pt x="244534" y="568266"/>
                    <a:pt x="254000" y="558800"/>
                  </a:cubicBezTo>
                  <a:cubicBezTo>
                    <a:pt x="263466" y="549334"/>
                    <a:pt x="288422" y="558972"/>
                    <a:pt x="292100" y="546100"/>
                  </a:cubicBezTo>
                  <a:cubicBezTo>
                    <a:pt x="307263" y="493028"/>
                    <a:pt x="299022" y="435893"/>
                    <a:pt x="304800" y="381000"/>
                  </a:cubicBezTo>
                  <a:cubicBezTo>
                    <a:pt x="308511" y="345744"/>
                    <a:pt x="319293" y="290358"/>
                    <a:pt x="330200" y="254000"/>
                  </a:cubicBezTo>
                  <a:cubicBezTo>
                    <a:pt x="337893" y="228355"/>
                    <a:pt x="340748" y="200077"/>
                    <a:pt x="355600" y="177800"/>
                  </a:cubicBezTo>
                  <a:cubicBezTo>
                    <a:pt x="364067" y="165100"/>
                    <a:pt x="374174" y="153352"/>
                    <a:pt x="381000" y="139700"/>
                  </a:cubicBezTo>
                  <a:cubicBezTo>
                    <a:pt x="404301" y="93098"/>
                    <a:pt x="377631" y="99612"/>
                    <a:pt x="431800" y="63500"/>
                  </a:cubicBezTo>
                  <a:cubicBezTo>
                    <a:pt x="442939" y="56074"/>
                    <a:pt x="457595" y="56073"/>
                    <a:pt x="469900" y="50800"/>
                  </a:cubicBezTo>
                  <a:cubicBezTo>
                    <a:pt x="515016" y="31464"/>
                    <a:pt x="520536" y="25509"/>
                    <a:pt x="558800" y="0"/>
                  </a:cubicBezTo>
                  <a:cubicBezTo>
                    <a:pt x="647700" y="4233"/>
                    <a:pt x="737044" y="2872"/>
                    <a:pt x="825500" y="12700"/>
                  </a:cubicBezTo>
                  <a:cubicBezTo>
                    <a:pt x="852110" y="15657"/>
                    <a:pt x="876300" y="29633"/>
                    <a:pt x="901700" y="38100"/>
                  </a:cubicBezTo>
                  <a:lnTo>
                    <a:pt x="939800" y="50800"/>
                  </a:lnTo>
                  <a:cubicBezTo>
                    <a:pt x="977173" y="78830"/>
                    <a:pt x="999218" y="91622"/>
                    <a:pt x="1028700" y="127000"/>
                  </a:cubicBezTo>
                  <a:cubicBezTo>
                    <a:pt x="1038471" y="138726"/>
                    <a:pt x="1045633" y="152400"/>
                    <a:pt x="1054100" y="165100"/>
                  </a:cubicBezTo>
                  <a:cubicBezTo>
                    <a:pt x="1064080" y="224977"/>
                    <a:pt x="1064344" y="239053"/>
                    <a:pt x="1079500" y="292100"/>
                  </a:cubicBezTo>
                  <a:cubicBezTo>
                    <a:pt x="1083178" y="304972"/>
                    <a:pt x="1083837" y="319747"/>
                    <a:pt x="1092200" y="330200"/>
                  </a:cubicBezTo>
                  <a:cubicBezTo>
                    <a:pt x="1101735" y="342119"/>
                    <a:pt x="1117600" y="347133"/>
                    <a:pt x="1130300" y="355600"/>
                  </a:cubicBezTo>
                  <a:cubicBezTo>
                    <a:pt x="1158890" y="441369"/>
                    <a:pt x="1125898" y="335793"/>
                    <a:pt x="1155700" y="469900"/>
                  </a:cubicBezTo>
                  <a:cubicBezTo>
                    <a:pt x="1158604" y="482968"/>
                    <a:pt x="1164167" y="495300"/>
                    <a:pt x="1168400" y="508000"/>
                  </a:cubicBezTo>
                  <a:cubicBezTo>
                    <a:pt x="1172633" y="567267"/>
                    <a:pt x="1174158" y="626789"/>
                    <a:pt x="1181100" y="685800"/>
                  </a:cubicBezTo>
                  <a:cubicBezTo>
                    <a:pt x="1182664" y="699095"/>
                    <a:pt x="1191175" y="710773"/>
                    <a:pt x="1193800" y="723900"/>
                  </a:cubicBezTo>
                  <a:cubicBezTo>
                    <a:pt x="1199671" y="753253"/>
                    <a:pt x="1200629" y="783447"/>
                    <a:pt x="1206500" y="812800"/>
                  </a:cubicBezTo>
                  <a:cubicBezTo>
                    <a:pt x="1209125" y="825927"/>
                    <a:pt x="1215522" y="838028"/>
                    <a:pt x="1219200" y="850900"/>
                  </a:cubicBezTo>
                  <a:cubicBezTo>
                    <a:pt x="1223995" y="867683"/>
                    <a:pt x="1227667" y="884767"/>
                    <a:pt x="1231900" y="901700"/>
                  </a:cubicBezTo>
                  <a:cubicBezTo>
                    <a:pt x="1217137" y="1403630"/>
                    <a:pt x="1362828" y="1312867"/>
                    <a:pt x="1079500" y="1346200"/>
                  </a:cubicBezTo>
                  <a:cubicBezTo>
                    <a:pt x="1053926" y="1349209"/>
                    <a:pt x="1028700" y="1354667"/>
                    <a:pt x="1003300" y="1358900"/>
                  </a:cubicBezTo>
                  <a:lnTo>
                    <a:pt x="914400" y="1346200"/>
                  </a:lnTo>
                  <a:cubicBezTo>
                    <a:pt x="890453" y="1316266"/>
                    <a:pt x="906766" y="1269898"/>
                    <a:pt x="901700" y="1231900"/>
                  </a:cubicBezTo>
                  <a:cubicBezTo>
                    <a:pt x="892803" y="1165174"/>
                    <a:pt x="890722" y="1162590"/>
                    <a:pt x="876300" y="1104900"/>
                  </a:cubicBezTo>
                  <a:cubicBezTo>
                    <a:pt x="872067" y="1020233"/>
                    <a:pt x="857560" y="935457"/>
                    <a:pt x="863600" y="850900"/>
                  </a:cubicBezTo>
                  <a:cubicBezTo>
                    <a:pt x="865508" y="824194"/>
                    <a:pt x="889000" y="927100"/>
                    <a:pt x="889000" y="927100"/>
                  </a:cubicBezTo>
                  <a:cubicBezTo>
                    <a:pt x="893233" y="973667"/>
                    <a:pt x="897047" y="1020273"/>
                    <a:pt x="901700" y="1066800"/>
                  </a:cubicBezTo>
                  <a:cubicBezTo>
                    <a:pt x="913853" y="1188329"/>
                    <a:pt x="902985" y="1146855"/>
                    <a:pt x="927100" y="1219200"/>
                  </a:cubicBezTo>
                  <a:cubicBezTo>
                    <a:pt x="935567" y="1316567"/>
                    <a:pt x="976204" y="1416484"/>
                    <a:pt x="952500" y="1511300"/>
                  </a:cubicBezTo>
                  <a:cubicBezTo>
                    <a:pt x="948267" y="1528233"/>
                    <a:pt x="953052" y="1550741"/>
                    <a:pt x="939800" y="1562100"/>
                  </a:cubicBezTo>
                  <a:cubicBezTo>
                    <a:pt x="919472" y="1579524"/>
                    <a:pt x="889854" y="1582249"/>
                    <a:pt x="863600" y="1587500"/>
                  </a:cubicBezTo>
                  <a:cubicBezTo>
                    <a:pt x="782984" y="1603623"/>
                    <a:pt x="821041" y="1594965"/>
                    <a:pt x="749300" y="1612900"/>
                  </a:cubicBezTo>
                  <a:cubicBezTo>
                    <a:pt x="592667" y="1608667"/>
                    <a:pt x="435895" y="1608025"/>
                    <a:pt x="279400" y="1600200"/>
                  </a:cubicBezTo>
                  <a:cubicBezTo>
                    <a:pt x="266030" y="1599531"/>
                    <a:pt x="252439" y="1594926"/>
                    <a:pt x="241300" y="1587500"/>
                  </a:cubicBezTo>
                  <a:cubicBezTo>
                    <a:pt x="226356" y="1577537"/>
                    <a:pt x="217377" y="1560427"/>
                    <a:pt x="203200" y="1549400"/>
                  </a:cubicBezTo>
                  <a:cubicBezTo>
                    <a:pt x="179103" y="1530658"/>
                    <a:pt x="152400" y="1515533"/>
                    <a:pt x="127000" y="1498600"/>
                  </a:cubicBezTo>
                  <a:cubicBezTo>
                    <a:pt x="114300" y="1490133"/>
                    <a:pt x="103380" y="1478027"/>
                    <a:pt x="88900" y="1473200"/>
                  </a:cubicBezTo>
                  <a:lnTo>
                    <a:pt x="12700" y="1447800"/>
                  </a:lnTo>
                  <a:cubicBezTo>
                    <a:pt x="8467" y="1435100"/>
                    <a:pt x="0" y="1423087"/>
                    <a:pt x="0" y="1409700"/>
                  </a:cubicBezTo>
                  <a:cubicBezTo>
                    <a:pt x="0" y="1395209"/>
                    <a:pt x="15378" y="1328143"/>
                    <a:pt x="25400" y="1308100"/>
                  </a:cubicBezTo>
                  <a:cubicBezTo>
                    <a:pt x="32226" y="1294448"/>
                    <a:pt x="44601" y="1283948"/>
                    <a:pt x="50800" y="1270000"/>
                  </a:cubicBezTo>
                  <a:cubicBezTo>
                    <a:pt x="81555" y="1200802"/>
                    <a:pt x="69850" y="1231900"/>
                    <a:pt x="76200" y="1181100"/>
                  </a:cubicBezTo>
                  <a:close/>
                </a:path>
              </a:pathLst>
            </a:cu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 name="グループ化 3"/>
            <p:cNvGrpSpPr>
              <a:grpSpLocks/>
            </p:cNvGrpSpPr>
            <p:nvPr/>
          </p:nvGrpSpPr>
          <p:grpSpPr bwMode="auto">
            <a:xfrm rot="1098478">
              <a:off x="1138238" y="2998788"/>
              <a:ext cx="1641475" cy="1592262"/>
              <a:chOff x="3419475" y="5157788"/>
              <a:chExt cx="1512888" cy="1439862"/>
            </a:xfrm>
          </p:grpSpPr>
          <p:sp>
            <p:nvSpPr>
              <p:cNvPr id="4129"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30"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31"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32"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33"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134"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sp>
        <p:nvSpPr>
          <p:cNvPr id="40" name="フリーフォーム 39"/>
          <p:cNvSpPr/>
          <p:nvPr/>
        </p:nvSpPr>
        <p:spPr>
          <a:xfrm>
            <a:off x="2116138" y="5727700"/>
            <a:ext cx="355600" cy="279400"/>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正方形/長方形 26"/>
          <p:cNvSpPr/>
          <p:nvPr/>
        </p:nvSpPr>
        <p:spPr>
          <a:xfrm>
            <a:off x="2571750" y="5286375"/>
            <a:ext cx="3929063" cy="357188"/>
          </a:xfrm>
          <a:prstGeom prst="rect">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 name="正方形/長方形 29"/>
          <p:cNvSpPr/>
          <p:nvPr/>
        </p:nvSpPr>
        <p:spPr>
          <a:xfrm>
            <a:off x="4429125" y="3429000"/>
            <a:ext cx="285750" cy="1847850"/>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 name="正方形/長方形 30"/>
          <p:cNvSpPr/>
          <p:nvPr/>
        </p:nvSpPr>
        <p:spPr>
          <a:xfrm>
            <a:off x="3143250" y="5214938"/>
            <a:ext cx="1143000" cy="71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 name="正方形/長方形 40"/>
          <p:cNvSpPr/>
          <p:nvPr/>
        </p:nvSpPr>
        <p:spPr>
          <a:xfrm>
            <a:off x="5143500" y="3357563"/>
            <a:ext cx="1285875" cy="382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50" name="直線矢印コネクタ 49"/>
          <p:cNvCxnSpPr/>
          <p:nvPr/>
        </p:nvCxnSpPr>
        <p:spPr>
          <a:xfrm rot="16200000" flipH="1">
            <a:off x="2750344" y="4107657"/>
            <a:ext cx="1000125" cy="928687"/>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2714625" y="3071813"/>
            <a:ext cx="2357438" cy="357187"/>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lum contrast="5000"/>
          </a:blip>
          <a:srcRect/>
          <a:stretch>
            <a:fillRect/>
          </a:stretch>
        </p:blipFill>
        <p:spPr bwMode="auto">
          <a:xfrm>
            <a:off x="5508104" y="2780928"/>
            <a:ext cx="469081" cy="432048"/>
          </a:xfrm>
          <a:prstGeom prst="rect">
            <a:avLst/>
          </a:prstGeom>
          <a:noFill/>
          <a:ln w="9525">
            <a:solidFill>
              <a:schemeClr val="tx1"/>
            </a:solidFill>
            <a:miter lim="800000"/>
            <a:headEnd/>
            <a:tailEnd/>
          </a:ln>
        </p:spPr>
      </p:pic>
      <p:grpSp>
        <p:nvGrpSpPr>
          <p:cNvPr id="4" name="グループ化 50"/>
          <p:cNvGrpSpPr/>
          <p:nvPr/>
        </p:nvGrpSpPr>
        <p:grpSpPr>
          <a:xfrm>
            <a:off x="5765800" y="2054224"/>
            <a:ext cx="2484436" cy="4359276"/>
            <a:chOff x="5765800" y="2054224"/>
            <a:chExt cx="2484436" cy="4359276"/>
          </a:xfrm>
        </p:grpSpPr>
        <p:sp>
          <p:nvSpPr>
            <p:cNvPr id="37" name="フリーフォーム 36"/>
            <p:cNvSpPr/>
            <p:nvPr/>
          </p:nvSpPr>
          <p:spPr>
            <a:xfrm>
              <a:off x="6605588" y="3970338"/>
              <a:ext cx="350837" cy="373062"/>
            </a:xfrm>
            <a:custGeom>
              <a:avLst/>
              <a:gdLst>
                <a:gd name="connsiteX0" fmla="*/ 0 w 351603"/>
                <a:gd name="connsiteY0" fmla="*/ 84221 h 372979"/>
                <a:gd name="connsiteX1" fmla="*/ 36095 w 351603"/>
                <a:gd name="connsiteY1" fmla="*/ 120316 h 372979"/>
                <a:gd name="connsiteX2" fmla="*/ 84221 w 351603"/>
                <a:gd name="connsiteY2" fmla="*/ 192505 h 372979"/>
                <a:gd name="connsiteX3" fmla="*/ 108284 w 351603"/>
                <a:gd name="connsiteY3" fmla="*/ 264695 h 372979"/>
                <a:gd name="connsiteX4" fmla="*/ 132347 w 351603"/>
                <a:gd name="connsiteY4" fmla="*/ 300790 h 372979"/>
                <a:gd name="connsiteX5" fmla="*/ 156410 w 351603"/>
                <a:gd name="connsiteY5" fmla="*/ 372979 h 372979"/>
                <a:gd name="connsiteX6" fmla="*/ 240631 w 351603"/>
                <a:gd name="connsiteY6" fmla="*/ 360947 h 372979"/>
                <a:gd name="connsiteX7" fmla="*/ 276726 w 351603"/>
                <a:gd name="connsiteY7" fmla="*/ 348916 h 372979"/>
                <a:gd name="connsiteX8" fmla="*/ 336884 w 351603"/>
                <a:gd name="connsiteY8" fmla="*/ 336884 h 372979"/>
                <a:gd name="connsiteX9" fmla="*/ 348916 w 351603"/>
                <a:gd name="connsiteY9" fmla="*/ 300790 h 372979"/>
                <a:gd name="connsiteX10" fmla="*/ 312821 w 351603"/>
                <a:gd name="connsiteY10" fmla="*/ 156411 h 372979"/>
                <a:gd name="connsiteX11" fmla="*/ 288758 w 351603"/>
                <a:gd name="connsiteY11" fmla="*/ 132347 h 372979"/>
                <a:gd name="connsiteX12" fmla="*/ 252663 w 351603"/>
                <a:gd name="connsiteY12" fmla="*/ 60158 h 372979"/>
                <a:gd name="connsiteX13" fmla="*/ 240631 w 351603"/>
                <a:gd name="connsiteY13" fmla="*/ 24063 h 372979"/>
                <a:gd name="connsiteX14" fmla="*/ 228600 w 351603"/>
                <a:gd name="connsiteY14" fmla="*/ 0 h 3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603" h="372979">
                  <a:moveTo>
                    <a:pt x="0" y="84221"/>
                  </a:moveTo>
                  <a:cubicBezTo>
                    <a:pt x="12032" y="96253"/>
                    <a:pt x="25649" y="106885"/>
                    <a:pt x="36095" y="120316"/>
                  </a:cubicBezTo>
                  <a:cubicBezTo>
                    <a:pt x="53850" y="143144"/>
                    <a:pt x="84221" y="192505"/>
                    <a:pt x="84221" y="192505"/>
                  </a:cubicBezTo>
                  <a:cubicBezTo>
                    <a:pt x="92242" y="216568"/>
                    <a:pt x="94214" y="243590"/>
                    <a:pt x="108284" y="264695"/>
                  </a:cubicBezTo>
                  <a:cubicBezTo>
                    <a:pt x="116305" y="276727"/>
                    <a:pt x="126474" y="287576"/>
                    <a:pt x="132347" y="300790"/>
                  </a:cubicBezTo>
                  <a:cubicBezTo>
                    <a:pt x="142649" y="323969"/>
                    <a:pt x="156410" y="372979"/>
                    <a:pt x="156410" y="372979"/>
                  </a:cubicBezTo>
                  <a:cubicBezTo>
                    <a:pt x="184484" y="368968"/>
                    <a:pt x="212823" y="366509"/>
                    <a:pt x="240631" y="360947"/>
                  </a:cubicBezTo>
                  <a:cubicBezTo>
                    <a:pt x="253067" y="358460"/>
                    <a:pt x="264422" y="351992"/>
                    <a:pt x="276726" y="348916"/>
                  </a:cubicBezTo>
                  <a:cubicBezTo>
                    <a:pt x="296565" y="343956"/>
                    <a:pt x="316831" y="340895"/>
                    <a:pt x="336884" y="336884"/>
                  </a:cubicBezTo>
                  <a:cubicBezTo>
                    <a:pt x="340895" y="324853"/>
                    <a:pt x="348916" y="313472"/>
                    <a:pt x="348916" y="300790"/>
                  </a:cubicBezTo>
                  <a:cubicBezTo>
                    <a:pt x="348916" y="222924"/>
                    <a:pt x="351603" y="204889"/>
                    <a:pt x="312821" y="156411"/>
                  </a:cubicBezTo>
                  <a:cubicBezTo>
                    <a:pt x="305735" y="147553"/>
                    <a:pt x="296779" y="140368"/>
                    <a:pt x="288758" y="132347"/>
                  </a:cubicBezTo>
                  <a:cubicBezTo>
                    <a:pt x="258514" y="41621"/>
                    <a:pt x="299312" y="153455"/>
                    <a:pt x="252663" y="60158"/>
                  </a:cubicBezTo>
                  <a:cubicBezTo>
                    <a:pt x="246991" y="48814"/>
                    <a:pt x="245341" y="35838"/>
                    <a:pt x="240631" y="24063"/>
                  </a:cubicBezTo>
                  <a:cubicBezTo>
                    <a:pt x="237301" y="15737"/>
                    <a:pt x="232610" y="8021"/>
                    <a:pt x="228600" y="0"/>
                  </a:cubicBezTo>
                </a:path>
              </a:pathLst>
            </a:cu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nvGrpSpPr>
            <p:cNvPr id="5" name="グループ化 48"/>
            <p:cNvGrpSpPr/>
            <p:nvPr/>
          </p:nvGrpSpPr>
          <p:grpSpPr>
            <a:xfrm>
              <a:off x="5765800" y="2054224"/>
              <a:ext cx="2484436" cy="4359276"/>
              <a:chOff x="5765800" y="2054224"/>
              <a:chExt cx="2484436" cy="4359276"/>
            </a:xfrm>
          </p:grpSpPr>
          <p:sp>
            <p:nvSpPr>
              <p:cNvPr id="36" name="フリーフォーム 35"/>
              <p:cNvSpPr/>
              <p:nvPr/>
            </p:nvSpPr>
            <p:spPr bwMode="auto">
              <a:xfrm rot="4411127">
                <a:off x="6456362" y="3659188"/>
                <a:ext cx="423863" cy="325438"/>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6" name="グループ化 33"/>
              <p:cNvGrpSpPr>
                <a:grpSpLocks/>
              </p:cNvGrpSpPr>
              <p:nvPr/>
            </p:nvGrpSpPr>
            <p:grpSpPr bwMode="auto">
              <a:xfrm rot="445832">
                <a:off x="6483347" y="2054224"/>
                <a:ext cx="1766889" cy="2265363"/>
                <a:chOff x="7523163" y="1144570"/>
                <a:chExt cx="1225551" cy="2376487"/>
              </a:xfrm>
            </p:grpSpPr>
            <p:sp>
              <p:nvSpPr>
                <p:cNvPr id="4120" name="Oval 27"/>
                <p:cNvSpPr>
                  <a:spLocks noChangeArrowheads="1"/>
                </p:cNvSpPr>
                <p:nvPr/>
              </p:nvSpPr>
              <p:spPr bwMode="auto">
                <a:xfrm>
                  <a:off x="7667626" y="1144570"/>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21"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22"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23"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24"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4125"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26"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35" name="フリーフォーム 34"/>
              <p:cNvSpPr/>
              <p:nvPr/>
            </p:nvSpPr>
            <p:spPr>
              <a:xfrm>
                <a:off x="5857875" y="3500438"/>
                <a:ext cx="2071688" cy="2913062"/>
              </a:xfrm>
              <a:custGeom>
                <a:avLst/>
                <a:gdLst>
                  <a:gd name="connsiteX0" fmla="*/ 324853 w 1973179"/>
                  <a:gd name="connsiteY0" fmla="*/ 4010 h 2856191"/>
                  <a:gd name="connsiteX1" fmla="*/ 252663 w 1973179"/>
                  <a:gd name="connsiteY1" fmla="*/ 16042 h 2856191"/>
                  <a:gd name="connsiteX2" fmla="*/ 180474 w 1973179"/>
                  <a:gd name="connsiteY2" fmla="*/ 64168 h 2856191"/>
                  <a:gd name="connsiteX3" fmla="*/ 144379 w 1973179"/>
                  <a:gd name="connsiteY3" fmla="*/ 88231 h 2856191"/>
                  <a:gd name="connsiteX4" fmla="*/ 120316 w 1973179"/>
                  <a:gd name="connsiteY4" fmla="*/ 112295 h 2856191"/>
                  <a:gd name="connsiteX5" fmla="*/ 12032 w 1973179"/>
                  <a:gd name="connsiteY5" fmla="*/ 136358 h 2856191"/>
                  <a:gd name="connsiteX6" fmla="*/ 0 w 1973179"/>
                  <a:gd name="connsiteY6" fmla="*/ 172452 h 2856191"/>
                  <a:gd name="connsiteX7" fmla="*/ 48126 w 1973179"/>
                  <a:gd name="connsiteY7" fmla="*/ 244642 h 2856191"/>
                  <a:gd name="connsiteX8" fmla="*/ 72190 w 1973179"/>
                  <a:gd name="connsiteY8" fmla="*/ 280737 h 2856191"/>
                  <a:gd name="connsiteX9" fmla="*/ 84221 w 1973179"/>
                  <a:gd name="connsiteY9" fmla="*/ 316831 h 2856191"/>
                  <a:gd name="connsiteX10" fmla="*/ 108284 w 1973179"/>
                  <a:gd name="connsiteY10" fmla="*/ 401052 h 2856191"/>
                  <a:gd name="connsiteX11" fmla="*/ 132347 w 1973179"/>
                  <a:gd name="connsiteY11" fmla="*/ 437147 h 2856191"/>
                  <a:gd name="connsiteX12" fmla="*/ 144379 w 1973179"/>
                  <a:gd name="connsiteY12" fmla="*/ 473242 h 2856191"/>
                  <a:gd name="connsiteX13" fmla="*/ 192505 w 1973179"/>
                  <a:gd name="connsiteY13" fmla="*/ 545431 h 2856191"/>
                  <a:gd name="connsiteX14" fmla="*/ 204537 w 1973179"/>
                  <a:gd name="connsiteY14" fmla="*/ 581526 h 2856191"/>
                  <a:gd name="connsiteX15" fmla="*/ 252663 w 1973179"/>
                  <a:gd name="connsiteY15" fmla="*/ 653716 h 2856191"/>
                  <a:gd name="connsiteX16" fmla="*/ 288758 w 1973179"/>
                  <a:gd name="connsiteY16" fmla="*/ 713874 h 2856191"/>
                  <a:gd name="connsiteX17" fmla="*/ 312821 w 1973179"/>
                  <a:gd name="connsiteY17" fmla="*/ 810126 h 2856191"/>
                  <a:gd name="connsiteX18" fmla="*/ 336884 w 1973179"/>
                  <a:gd name="connsiteY18" fmla="*/ 882316 h 2856191"/>
                  <a:gd name="connsiteX19" fmla="*/ 372979 w 1973179"/>
                  <a:gd name="connsiteY19" fmla="*/ 990600 h 2856191"/>
                  <a:gd name="connsiteX20" fmla="*/ 397042 w 1973179"/>
                  <a:gd name="connsiteY20" fmla="*/ 1062789 h 2856191"/>
                  <a:gd name="connsiteX21" fmla="*/ 409074 w 1973179"/>
                  <a:gd name="connsiteY21" fmla="*/ 1098884 h 2856191"/>
                  <a:gd name="connsiteX22" fmla="*/ 445169 w 1973179"/>
                  <a:gd name="connsiteY22" fmla="*/ 1122947 h 2856191"/>
                  <a:gd name="connsiteX23" fmla="*/ 541421 w 1973179"/>
                  <a:gd name="connsiteY23" fmla="*/ 1110916 h 2856191"/>
                  <a:gd name="connsiteX24" fmla="*/ 589547 w 1973179"/>
                  <a:gd name="connsiteY24" fmla="*/ 1098884 h 2856191"/>
                  <a:gd name="connsiteX25" fmla="*/ 685800 w 1973179"/>
                  <a:gd name="connsiteY25" fmla="*/ 1086852 h 2856191"/>
                  <a:gd name="connsiteX26" fmla="*/ 757990 w 1973179"/>
                  <a:gd name="connsiteY26" fmla="*/ 1074821 h 2856191"/>
                  <a:gd name="connsiteX27" fmla="*/ 854242 w 1973179"/>
                  <a:gd name="connsiteY27" fmla="*/ 1086852 h 2856191"/>
                  <a:gd name="connsiteX28" fmla="*/ 830179 w 1973179"/>
                  <a:gd name="connsiteY28" fmla="*/ 1327484 h 2856191"/>
                  <a:gd name="connsiteX29" fmla="*/ 818147 w 1973179"/>
                  <a:gd name="connsiteY29" fmla="*/ 1664368 h 2856191"/>
                  <a:gd name="connsiteX30" fmla="*/ 806116 w 1973179"/>
                  <a:gd name="connsiteY30" fmla="*/ 1712495 h 2856191"/>
                  <a:gd name="connsiteX31" fmla="*/ 782053 w 1973179"/>
                  <a:gd name="connsiteY31" fmla="*/ 1905000 h 2856191"/>
                  <a:gd name="connsiteX32" fmla="*/ 770021 w 1973179"/>
                  <a:gd name="connsiteY32" fmla="*/ 2205789 h 2856191"/>
                  <a:gd name="connsiteX33" fmla="*/ 745958 w 1973179"/>
                  <a:gd name="connsiteY33" fmla="*/ 2290010 h 2856191"/>
                  <a:gd name="connsiteX34" fmla="*/ 721895 w 1973179"/>
                  <a:gd name="connsiteY34" fmla="*/ 2410326 h 2856191"/>
                  <a:gd name="connsiteX35" fmla="*/ 709863 w 1973179"/>
                  <a:gd name="connsiteY35" fmla="*/ 2638926 h 2856191"/>
                  <a:gd name="connsiteX36" fmla="*/ 998621 w 1973179"/>
                  <a:gd name="connsiteY36" fmla="*/ 2614863 h 2856191"/>
                  <a:gd name="connsiteX37" fmla="*/ 1949116 w 1973179"/>
                  <a:gd name="connsiteY37" fmla="*/ 2590800 h 2856191"/>
                  <a:gd name="connsiteX38" fmla="*/ 1949116 w 1973179"/>
                  <a:gd name="connsiteY38" fmla="*/ 1507958 h 2856191"/>
                  <a:gd name="connsiteX39" fmla="*/ 1973179 w 1973179"/>
                  <a:gd name="connsiteY39" fmla="*/ 1363579 h 2856191"/>
                  <a:gd name="connsiteX40" fmla="*/ 1961147 w 1973179"/>
                  <a:gd name="connsiteY40" fmla="*/ 762000 h 2856191"/>
                  <a:gd name="connsiteX41" fmla="*/ 1937084 w 1973179"/>
                  <a:gd name="connsiteY41" fmla="*/ 725905 h 2856191"/>
                  <a:gd name="connsiteX42" fmla="*/ 1864895 w 1973179"/>
                  <a:gd name="connsiteY42" fmla="*/ 689810 h 2856191"/>
                  <a:gd name="connsiteX43" fmla="*/ 1840832 w 1973179"/>
                  <a:gd name="connsiteY43" fmla="*/ 713874 h 2856191"/>
                  <a:gd name="connsiteX44" fmla="*/ 1696453 w 1973179"/>
                  <a:gd name="connsiteY44" fmla="*/ 774031 h 2856191"/>
                  <a:gd name="connsiteX45" fmla="*/ 1624263 w 1973179"/>
                  <a:gd name="connsiteY45" fmla="*/ 798095 h 2856191"/>
                  <a:gd name="connsiteX46" fmla="*/ 1588169 w 1973179"/>
                  <a:gd name="connsiteY46" fmla="*/ 810126 h 2856191"/>
                  <a:gd name="connsiteX47" fmla="*/ 1335505 w 1973179"/>
                  <a:gd name="connsiteY47" fmla="*/ 798095 h 2856191"/>
                  <a:gd name="connsiteX48" fmla="*/ 1203158 w 1973179"/>
                  <a:gd name="connsiteY48" fmla="*/ 762000 h 2856191"/>
                  <a:gd name="connsiteX49" fmla="*/ 1143000 w 1973179"/>
                  <a:gd name="connsiteY49" fmla="*/ 713874 h 2856191"/>
                  <a:gd name="connsiteX50" fmla="*/ 1118937 w 1973179"/>
                  <a:gd name="connsiteY50" fmla="*/ 677779 h 2856191"/>
                  <a:gd name="connsiteX51" fmla="*/ 1082842 w 1973179"/>
                  <a:gd name="connsiteY51" fmla="*/ 653716 h 2856191"/>
                  <a:gd name="connsiteX52" fmla="*/ 1022684 w 1973179"/>
                  <a:gd name="connsiteY52" fmla="*/ 617621 h 2856191"/>
                  <a:gd name="connsiteX53" fmla="*/ 770021 w 1973179"/>
                  <a:gd name="connsiteY53" fmla="*/ 641684 h 2856191"/>
                  <a:gd name="connsiteX54" fmla="*/ 697832 w 1973179"/>
                  <a:gd name="connsiteY54" fmla="*/ 665747 h 2856191"/>
                  <a:gd name="connsiteX55" fmla="*/ 661737 w 1973179"/>
                  <a:gd name="connsiteY55" fmla="*/ 677779 h 2856191"/>
                  <a:gd name="connsiteX56" fmla="*/ 589547 w 1973179"/>
                  <a:gd name="connsiteY56" fmla="*/ 641684 h 2856191"/>
                  <a:gd name="connsiteX57" fmla="*/ 541421 w 1973179"/>
                  <a:gd name="connsiteY57" fmla="*/ 581526 h 2856191"/>
                  <a:gd name="connsiteX58" fmla="*/ 517358 w 1973179"/>
                  <a:gd name="connsiteY58" fmla="*/ 473242 h 2856191"/>
                  <a:gd name="connsiteX59" fmla="*/ 505326 w 1973179"/>
                  <a:gd name="connsiteY59" fmla="*/ 437147 h 2856191"/>
                  <a:gd name="connsiteX60" fmla="*/ 493295 w 1973179"/>
                  <a:gd name="connsiteY60" fmla="*/ 328863 h 2856191"/>
                  <a:gd name="connsiteX61" fmla="*/ 469232 w 1973179"/>
                  <a:gd name="connsiteY61" fmla="*/ 256674 h 2856191"/>
                  <a:gd name="connsiteX62" fmla="*/ 457200 w 1973179"/>
                  <a:gd name="connsiteY62" fmla="*/ 208547 h 2856191"/>
                  <a:gd name="connsiteX63" fmla="*/ 433137 w 1973179"/>
                  <a:gd name="connsiteY63" fmla="*/ 136358 h 2856191"/>
                  <a:gd name="connsiteX64" fmla="*/ 385011 w 1973179"/>
                  <a:gd name="connsiteY64" fmla="*/ 64168 h 2856191"/>
                  <a:gd name="connsiteX65" fmla="*/ 360947 w 1973179"/>
                  <a:gd name="connsiteY65" fmla="*/ 40105 h 2856191"/>
                  <a:gd name="connsiteX66" fmla="*/ 324853 w 1973179"/>
                  <a:gd name="connsiteY66" fmla="*/ 4010 h 285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73179" h="2856191">
                    <a:moveTo>
                      <a:pt x="324853" y="4010"/>
                    </a:moveTo>
                    <a:cubicBezTo>
                      <a:pt x="306806" y="0"/>
                      <a:pt x="275182" y="6659"/>
                      <a:pt x="252663" y="16042"/>
                    </a:cubicBezTo>
                    <a:cubicBezTo>
                      <a:pt x="225968" y="27165"/>
                      <a:pt x="204537" y="48126"/>
                      <a:pt x="180474" y="64168"/>
                    </a:cubicBezTo>
                    <a:cubicBezTo>
                      <a:pt x="168442" y="72189"/>
                      <a:pt x="154604" y="78006"/>
                      <a:pt x="144379" y="88231"/>
                    </a:cubicBezTo>
                    <a:cubicBezTo>
                      <a:pt x="136358" y="96252"/>
                      <a:pt x="130043" y="106459"/>
                      <a:pt x="120316" y="112295"/>
                    </a:cubicBezTo>
                    <a:cubicBezTo>
                      <a:pt x="97535" y="125963"/>
                      <a:pt x="26604" y="133929"/>
                      <a:pt x="12032" y="136358"/>
                    </a:cubicBezTo>
                    <a:cubicBezTo>
                      <a:pt x="8021" y="148389"/>
                      <a:pt x="0" y="159770"/>
                      <a:pt x="0" y="172452"/>
                    </a:cubicBezTo>
                    <a:cubicBezTo>
                      <a:pt x="0" y="210510"/>
                      <a:pt x="26426" y="218601"/>
                      <a:pt x="48126" y="244642"/>
                    </a:cubicBezTo>
                    <a:cubicBezTo>
                      <a:pt x="57383" y="255751"/>
                      <a:pt x="64169" y="268705"/>
                      <a:pt x="72190" y="280737"/>
                    </a:cubicBezTo>
                    <a:cubicBezTo>
                      <a:pt x="76200" y="292768"/>
                      <a:pt x="80737" y="304637"/>
                      <a:pt x="84221" y="316831"/>
                    </a:cubicBezTo>
                    <a:cubicBezTo>
                      <a:pt x="89360" y="334816"/>
                      <a:pt x="98670" y="381823"/>
                      <a:pt x="108284" y="401052"/>
                    </a:cubicBezTo>
                    <a:cubicBezTo>
                      <a:pt x="114751" y="413986"/>
                      <a:pt x="125880" y="424213"/>
                      <a:pt x="132347" y="437147"/>
                    </a:cubicBezTo>
                    <a:cubicBezTo>
                      <a:pt x="138019" y="448491"/>
                      <a:pt x="138220" y="462155"/>
                      <a:pt x="144379" y="473242"/>
                    </a:cubicBezTo>
                    <a:cubicBezTo>
                      <a:pt x="158424" y="498523"/>
                      <a:pt x="183359" y="517995"/>
                      <a:pt x="192505" y="545431"/>
                    </a:cubicBezTo>
                    <a:cubicBezTo>
                      <a:pt x="196516" y="557463"/>
                      <a:pt x="198378" y="570439"/>
                      <a:pt x="204537" y="581526"/>
                    </a:cubicBezTo>
                    <a:cubicBezTo>
                      <a:pt x="218582" y="606807"/>
                      <a:pt x="243517" y="626280"/>
                      <a:pt x="252663" y="653716"/>
                    </a:cubicBezTo>
                    <a:cubicBezTo>
                      <a:pt x="268282" y="700571"/>
                      <a:pt x="255728" y="680842"/>
                      <a:pt x="288758" y="713874"/>
                    </a:cubicBezTo>
                    <a:cubicBezTo>
                      <a:pt x="325259" y="823372"/>
                      <a:pt x="269275" y="650452"/>
                      <a:pt x="312821" y="810126"/>
                    </a:cubicBezTo>
                    <a:cubicBezTo>
                      <a:pt x="319495" y="834597"/>
                      <a:pt x="328863" y="858253"/>
                      <a:pt x="336884" y="882316"/>
                    </a:cubicBezTo>
                    <a:lnTo>
                      <a:pt x="372979" y="990600"/>
                    </a:lnTo>
                    <a:lnTo>
                      <a:pt x="397042" y="1062789"/>
                    </a:lnTo>
                    <a:cubicBezTo>
                      <a:pt x="401053" y="1074821"/>
                      <a:pt x="398521" y="1091849"/>
                      <a:pt x="409074" y="1098884"/>
                    </a:cubicBezTo>
                    <a:lnTo>
                      <a:pt x="445169" y="1122947"/>
                    </a:lnTo>
                    <a:cubicBezTo>
                      <a:pt x="477253" y="1118937"/>
                      <a:pt x="509527" y="1116232"/>
                      <a:pt x="541421" y="1110916"/>
                    </a:cubicBezTo>
                    <a:cubicBezTo>
                      <a:pt x="557732" y="1108198"/>
                      <a:pt x="573236" y="1101603"/>
                      <a:pt x="589547" y="1098884"/>
                    </a:cubicBezTo>
                    <a:cubicBezTo>
                      <a:pt x="621441" y="1093568"/>
                      <a:pt x="653791" y="1091425"/>
                      <a:pt x="685800" y="1086852"/>
                    </a:cubicBezTo>
                    <a:cubicBezTo>
                      <a:pt x="709950" y="1083402"/>
                      <a:pt x="733927" y="1078831"/>
                      <a:pt x="757990" y="1074821"/>
                    </a:cubicBezTo>
                    <a:cubicBezTo>
                      <a:pt x="790074" y="1078831"/>
                      <a:pt x="838913" y="1058383"/>
                      <a:pt x="854242" y="1086852"/>
                    </a:cubicBezTo>
                    <a:cubicBezTo>
                      <a:pt x="860215" y="1097945"/>
                      <a:pt x="834349" y="1294125"/>
                      <a:pt x="830179" y="1327484"/>
                    </a:cubicBezTo>
                    <a:cubicBezTo>
                      <a:pt x="826168" y="1439779"/>
                      <a:pt x="825156" y="1552221"/>
                      <a:pt x="818147" y="1664368"/>
                    </a:cubicBezTo>
                    <a:cubicBezTo>
                      <a:pt x="817116" y="1680872"/>
                      <a:pt x="808167" y="1696087"/>
                      <a:pt x="806116" y="1712495"/>
                    </a:cubicBezTo>
                    <a:cubicBezTo>
                      <a:pt x="779307" y="1926970"/>
                      <a:pt x="810386" y="1791664"/>
                      <a:pt x="782053" y="1905000"/>
                    </a:cubicBezTo>
                    <a:cubicBezTo>
                      <a:pt x="778042" y="2005263"/>
                      <a:pt x="776925" y="2105684"/>
                      <a:pt x="770021" y="2205789"/>
                    </a:cubicBezTo>
                    <a:cubicBezTo>
                      <a:pt x="768311" y="2230588"/>
                      <a:pt x="752945" y="2265556"/>
                      <a:pt x="745958" y="2290010"/>
                    </a:cubicBezTo>
                    <a:cubicBezTo>
                      <a:pt x="731599" y="2340266"/>
                      <a:pt x="731349" y="2353600"/>
                      <a:pt x="721895" y="2410326"/>
                    </a:cubicBezTo>
                    <a:cubicBezTo>
                      <a:pt x="717884" y="2486526"/>
                      <a:pt x="653146" y="2587880"/>
                      <a:pt x="709863" y="2638926"/>
                    </a:cubicBezTo>
                    <a:cubicBezTo>
                      <a:pt x="951268" y="2856191"/>
                      <a:pt x="886136" y="2618978"/>
                      <a:pt x="998621" y="2614863"/>
                    </a:cubicBezTo>
                    <a:cubicBezTo>
                      <a:pt x="1315342" y="2603276"/>
                      <a:pt x="1632284" y="2598821"/>
                      <a:pt x="1949116" y="2590800"/>
                    </a:cubicBezTo>
                    <a:cubicBezTo>
                      <a:pt x="1910469" y="2165697"/>
                      <a:pt x="1921697" y="2339662"/>
                      <a:pt x="1949116" y="1507958"/>
                    </a:cubicBezTo>
                    <a:cubicBezTo>
                      <a:pt x="1950724" y="1459194"/>
                      <a:pt x="1973179" y="1363579"/>
                      <a:pt x="1973179" y="1363579"/>
                    </a:cubicBezTo>
                    <a:cubicBezTo>
                      <a:pt x="1969168" y="1163053"/>
                      <a:pt x="1972482" y="962246"/>
                      <a:pt x="1961147" y="762000"/>
                    </a:cubicBezTo>
                    <a:cubicBezTo>
                      <a:pt x="1960330" y="747563"/>
                      <a:pt x="1947309" y="736130"/>
                      <a:pt x="1937084" y="725905"/>
                    </a:cubicBezTo>
                    <a:cubicBezTo>
                      <a:pt x="1913761" y="702582"/>
                      <a:pt x="1894251" y="699596"/>
                      <a:pt x="1864895" y="689810"/>
                    </a:cubicBezTo>
                    <a:cubicBezTo>
                      <a:pt x="1856874" y="697831"/>
                      <a:pt x="1849907" y="707068"/>
                      <a:pt x="1840832" y="713874"/>
                    </a:cubicBezTo>
                    <a:cubicBezTo>
                      <a:pt x="1761558" y="773329"/>
                      <a:pt x="1786023" y="759103"/>
                      <a:pt x="1696453" y="774031"/>
                    </a:cubicBezTo>
                    <a:lnTo>
                      <a:pt x="1624263" y="798095"/>
                    </a:lnTo>
                    <a:lnTo>
                      <a:pt x="1588169" y="810126"/>
                    </a:lnTo>
                    <a:cubicBezTo>
                      <a:pt x="1503948" y="806116"/>
                      <a:pt x="1419374" y="806771"/>
                      <a:pt x="1335505" y="798095"/>
                    </a:cubicBezTo>
                    <a:cubicBezTo>
                      <a:pt x="1296164" y="794025"/>
                      <a:pt x="1244085" y="775642"/>
                      <a:pt x="1203158" y="762000"/>
                    </a:cubicBezTo>
                    <a:cubicBezTo>
                      <a:pt x="1134197" y="658557"/>
                      <a:pt x="1226022" y="780291"/>
                      <a:pt x="1143000" y="713874"/>
                    </a:cubicBezTo>
                    <a:cubicBezTo>
                      <a:pt x="1131708" y="704841"/>
                      <a:pt x="1129162" y="688004"/>
                      <a:pt x="1118937" y="677779"/>
                    </a:cubicBezTo>
                    <a:cubicBezTo>
                      <a:pt x="1108712" y="667554"/>
                      <a:pt x="1094133" y="662749"/>
                      <a:pt x="1082842" y="653716"/>
                    </a:cubicBezTo>
                    <a:cubicBezTo>
                      <a:pt x="1035654" y="615965"/>
                      <a:pt x="1085369" y="638515"/>
                      <a:pt x="1022684" y="617621"/>
                    </a:cubicBezTo>
                    <a:cubicBezTo>
                      <a:pt x="989747" y="620154"/>
                      <a:pt x="821876" y="630572"/>
                      <a:pt x="770021" y="641684"/>
                    </a:cubicBezTo>
                    <a:cubicBezTo>
                      <a:pt x="745219" y="646999"/>
                      <a:pt x="721895" y="657726"/>
                      <a:pt x="697832" y="665747"/>
                    </a:cubicBezTo>
                    <a:lnTo>
                      <a:pt x="661737" y="677779"/>
                    </a:lnTo>
                    <a:cubicBezTo>
                      <a:pt x="637960" y="669853"/>
                      <a:pt x="606509" y="662886"/>
                      <a:pt x="589547" y="641684"/>
                    </a:cubicBezTo>
                    <a:cubicBezTo>
                      <a:pt x="523130" y="558662"/>
                      <a:pt x="644864" y="650487"/>
                      <a:pt x="541421" y="581526"/>
                    </a:cubicBezTo>
                    <a:cubicBezTo>
                      <a:pt x="514336" y="500265"/>
                      <a:pt x="545594" y="600301"/>
                      <a:pt x="517358" y="473242"/>
                    </a:cubicBezTo>
                    <a:cubicBezTo>
                      <a:pt x="514607" y="460862"/>
                      <a:pt x="509337" y="449179"/>
                      <a:pt x="505326" y="437147"/>
                    </a:cubicBezTo>
                    <a:cubicBezTo>
                      <a:pt x="501316" y="401052"/>
                      <a:pt x="500417" y="364475"/>
                      <a:pt x="493295" y="328863"/>
                    </a:cubicBezTo>
                    <a:cubicBezTo>
                      <a:pt x="488321" y="303991"/>
                      <a:pt x="475384" y="281281"/>
                      <a:pt x="469232" y="256674"/>
                    </a:cubicBezTo>
                    <a:cubicBezTo>
                      <a:pt x="465221" y="240632"/>
                      <a:pt x="461952" y="224386"/>
                      <a:pt x="457200" y="208547"/>
                    </a:cubicBezTo>
                    <a:cubicBezTo>
                      <a:pt x="449911" y="184252"/>
                      <a:pt x="447207" y="157463"/>
                      <a:pt x="433137" y="136358"/>
                    </a:cubicBezTo>
                    <a:cubicBezTo>
                      <a:pt x="417095" y="112295"/>
                      <a:pt x="405461" y="84617"/>
                      <a:pt x="385011" y="64168"/>
                    </a:cubicBezTo>
                    <a:cubicBezTo>
                      <a:pt x="376990" y="56147"/>
                      <a:pt x="371854" y="43221"/>
                      <a:pt x="360947" y="40105"/>
                    </a:cubicBezTo>
                    <a:cubicBezTo>
                      <a:pt x="341666" y="34596"/>
                      <a:pt x="342900" y="8020"/>
                      <a:pt x="324853" y="4010"/>
                    </a:cubicBezTo>
                    <a:close/>
                  </a:path>
                </a:pathLst>
              </a:cu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2" name="フリーフォーム 41"/>
              <p:cNvSpPr/>
              <p:nvPr/>
            </p:nvSpPr>
            <p:spPr bwMode="auto">
              <a:xfrm rot="4411127">
                <a:off x="5715794" y="3190081"/>
                <a:ext cx="523875" cy="423863"/>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sp>
        <p:nvSpPr>
          <p:cNvPr id="43" name="円形吹き出し 42"/>
          <p:cNvSpPr/>
          <p:nvPr/>
        </p:nvSpPr>
        <p:spPr>
          <a:xfrm>
            <a:off x="7423150" y="1052513"/>
            <a:ext cx="1577975" cy="1143000"/>
          </a:xfrm>
          <a:prstGeom prst="wedgeEllipseCallout">
            <a:avLst>
              <a:gd name="adj1" fmla="val -24261"/>
              <a:gd name="adj2" fmla="val 64643"/>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rPr>
              <a:t>こう？</a:t>
            </a:r>
          </a:p>
        </p:txBody>
      </p:sp>
      <p:sp>
        <p:nvSpPr>
          <p:cNvPr id="53" name="角丸四角形吹き出し 52"/>
          <p:cNvSpPr/>
          <p:nvPr/>
        </p:nvSpPr>
        <p:spPr>
          <a:xfrm>
            <a:off x="395536" y="1340768"/>
            <a:ext cx="4104456" cy="1440160"/>
          </a:xfrm>
          <a:prstGeom prst="wedgeRoundRectCallout">
            <a:avLst>
              <a:gd name="adj1" fmla="val 4367"/>
              <a:gd name="adj2" fmla="val 76031"/>
              <a:gd name="adj3" fmla="val 16667"/>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ja-JP" altLang="en-US" sz="3200" u="sng" dirty="0">
                <a:solidFill>
                  <a:schemeClr val="tx1"/>
                </a:solidFill>
              </a:rPr>
              <a:t>靴下</a:t>
            </a:r>
            <a:r>
              <a:rPr lang="ja-JP" altLang="en-US" sz="3200" dirty="0">
                <a:solidFill>
                  <a:srgbClr val="C00000"/>
                </a:solidFill>
              </a:rPr>
              <a:t>と</a:t>
            </a:r>
            <a:r>
              <a:rPr lang="ja-JP" altLang="en-US" sz="3200" dirty="0">
                <a:solidFill>
                  <a:schemeClr val="tx1"/>
                </a:solidFill>
              </a:rPr>
              <a:t>、</a:t>
            </a:r>
            <a:r>
              <a:rPr lang="ja-JP" altLang="en-US" sz="3200" u="sng" dirty="0">
                <a:solidFill>
                  <a:schemeClr val="tx1"/>
                </a:solidFill>
              </a:rPr>
              <a:t>牛乳</a:t>
            </a:r>
            <a:r>
              <a:rPr lang="ja-JP" altLang="en-US" sz="3200" dirty="0">
                <a:solidFill>
                  <a:srgbClr val="C00000"/>
                </a:solidFill>
              </a:rPr>
              <a:t>の</a:t>
            </a:r>
            <a:endParaRPr lang="en-US" altLang="ja-JP" sz="3200" dirty="0">
              <a:solidFill>
                <a:srgbClr val="C00000"/>
              </a:solidFill>
            </a:endParaRPr>
          </a:p>
          <a:p>
            <a:pPr eaLnBrk="1" hangingPunct="1">
              <a:defRPr/>
            </a:pPr>
            <a:r>
              <a:rPr lang="ja-JP" altLang="en-US" sz="3200" dirty="0">
                <a:solidFill>
                  <a:schemeClr val="tx1"/>
                </a:solidFill>
              </a:rPr>
              <a:t>　</a:t>
            </a:r>
            <a:r>
              <a:rPr lang="ja-JP" altLang="en-US" sz="3200" dirty="0">
                <a:solidFill>
                  <a:srgbClr val="C00000"/>
                </a:solidFill>
              </a:rPr>
              <a:t>あいだに</a:t>
            </a:r>
            <a:r>
              <a:rPr lang="ja-JP" altLang="en-US" sz="3200" u="sng" dirty="0">
                <a:solidFill>
                  <a:schemeClr val="tx2"/>
                </a:solidFill>
              </a:rPr>
              <a:t>カサ</a:t>
            </a:r>
            <a:r>
              <a:rPr lang="ja-JP" altLang="en-US" sz="3200" dirty="0">
                <a:solidFill>
                  <a:srgbClr val="C00000"/>
                </a:solidFill>
              </a:rPr>
              <a:t>がある</a:t>
            </a:r>
            <a:endParaRPr lang="ja-JP" altLang="en-US" sz="3200" dirty="0">
              <a:solidFill>
                <a:srgbClr val="0033CC"/>
              </a:solidFill>
            </a:endParaRPr>
          </a:p>
        </p:txBody>
      </p:sp>
      <p:sp>
        <p:nvSpPr>
          <p:cNvPr id="44" name="テキスト ボックス 43"/>
          <p:cNvSpPr txBox="1"/>
          <p:nvPr/>
        </p:nvSpPr>
        <p:spPr>
          <a:xfrm>
            <a:off x="395536" y="5229200"/>
            <a:ext cx="4968552" cy="1077218"/>
          </a:xfrm>
          <a:prstGeom prst="rect">
            <a:avLst/>
          </a:prstGeom>
          <a:solidFill>
            <a:srgbClr val="FFCCFF"/>
          </a:solidFill>
          <a:effectLst>
            <a:glow rad="228600">
              <a:schemeClr val="accent2">
                <a:satMod val="175000"/>
                <a:alpha val="40000"/>
              </a:schemeClr>
            </a:glow>
          </a:effectLst>
        </p:spPr>
        <p:txBody>
          <a:bodyPr wrap="square" rtlCol="0">
            <a:spAutoFit/>
          </a:bodyPr>
          <a:lstStyle/>
          <a:p>
            <a:r>
              <a:rPr lang="ja-JP" altLang="en-US" sz="3200" dirty="0"/>
              <a:t>先生は知らないんだから</a:t>
            </a:r>
            <a:endParaRPr lang="en-US" altLang="ja-JP" sz="3200" dirty="0"/>
          </a:p>
          <a:p>
            <a:r>
              <a:rPr lang="ja-JP" altLang="en-US" sz="3200" dirty="0"/>
              <a:t>　　　　　ちゃんと</a:t>
            </a:r>
            <a:r>
              <a:rPr kumimoji="1" lang="ja-JP" altLang="en-US" sz="3200" dirty="0"/>
              <a:t>伝えなきゃ</a:t>
            </a:r>
          </a:p>
        </p:txBody>
      </p:sp>
      <p:sp>
        <p:nvSpPr>
          <p:cNvPr id="45" name="右矢印 44"/>
          <p:cNvSpPr/>
          <p:nvPr/>
        </p:nvSpPr>
        <p:spPr>
          <a:xfrm>
            <a:off x="5436096" y="5589240"/>
            <a:ext cx="360040" cy="5040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796136" y="5229200"/>
            <a:ext cx="1512168" cy="1077218"/>
          </a:xfrm>
          <a:prstGeom prst="rect">
            <a:avLst/>
          </a:prstGeom>
          <a:solidFill>
            <a:srgbClr val="CCFF99"/>
          </a:solidFill>
          <a:ln w="38100" cmpd="dbl">
            <a:solidFill>
              <a:schemeClr val="tx1"/>
            </a:solidFill>
          </a:ln>
          <a:effectLst>
            <a:outerShdw blurRad="50800" dist="38100" dir="2700000" algn="tl" rotWithShape="0">
              <a:prstClr val="black">
                <a:alpha val="40000"/>
              </a:prstClr>
            </a:outerShdw>
          </a:effectLst>
        </p:spPr>
        <p:txBody>
          <a:bodyPr wrap="square" rtlCol="0">
            <a:spAutoFit/>
          </a:bodyPr>
          <a:lstStyle/>
          <a:p>
            <a:r>
              <a:rPr lang="ja-JP" altLang="en-US" sz="3200" dirty="0"/>
              <a:t>必要性</a:t>
            </a:r>
            <a:endParaRPr lang="en-US" altLang="ja-JP" sz="3200" dirty="0"/>
          </a:p>
          <a:p>
            <a:r>
              <a:rPr lang="ja-JP" altLang="en-US" sz="3200" dirty="0"/>
              <a:t>動機</a:t>
            </a:r>
            <a:endParaRPr kumimoji="1" lang="ja-JP" altLang="en-US" sz="3200" dirty="0"/>
          </a:p>
        </p:txBody>
      </p:sp>
      <p:sp>
        <p:nvSpPr>
          <p:cNvPr id="7" name="テキスト ボックス 6">
            <a:extLst>
              <a:ext uri="{FF2B5EF4-FFF2-40B4-BE49-F238E27FC236}">
                <a16:creationId xmlns="" xmlns:a16="http://schemas.microsoft.com/office/drawing/2014/main" id="{54343046-EF7E-DBBA-9D44-6CD8696C7208}"/>
              </a:ext>
            </a:extLst>
          </p:cNvPr>
          <p:cNvSpPr txBox="1"/>
          <p:nvPr/>
        </p:nvSpPr>
        <p:spPr>
          <a:xfrm>
            <a:off x="179512" y="148281"/>
            <a:ext cx="2880320" cy="1077218"/>
          </a:xfrm>
          <a:prstGeom prst="rect">
            <a:avLst/>
          </a:prstGeom>
          <a:solidFill>
            <a:srgbClr val="FFFFCC"/>
          </a:solidFill>
          <a:ln>
            <a:noFill/>
          </a:ln>
        </p:spPr>
        <p:txBody>
          <a:bodyPr wrap="square" rtlCol="0">
            <a:spAutoFit/>
          </a:bodyPr>
          <a:lstStyle/>
          <a:p>
            <a:r>
              <a:rPr kumimoji="1" lang="ja-JP" altLang="en-US" sz="3200" dirty="0"/>
              <a:t>必要性の</a:t>
            </a:r>
            <a:endParaRPr kumimoji="1" lang="en-US" altLang="ja-JP" sz="3200" dirty="0"/>
          </a:p>
          <a:p>
            <a:r>
              <a:rPr kumimoji="1" lang="ja-JP" altLang="en-US" sz="3200" dirty="0"/>
              <a:t>学習課題として</a:t>
            </a:r>
          </a:p>
        </p:txBody>
      </p:sp>
      <p:sp>
        <p:nvSpPr>
          <p:cNvPr id="8" name="テキスト ボックス 3">
            <a:extLst>
              <a:ext uri="{FF2B5EF4-FFF2-40B4-BE49-F238E27FC236}">
                <a16:creationId xmlns="" xmlns:a16="http://schemas.microsoft.com/office/drawing/2014/main" id="{7CFDCADF-218D-EEDD-C2BA-9BB5E9866FD3}"/>
              </a:ext>
            </a:extLst>
          </p:cNvPr>
          <p:cNvSpPr txBox="1">
            <a:spLocks noChangeArrowheads="1"/>
          </p:cNvSpPr>
          <p:nvPr/>
        </p:nvSpPr>
        <p:spPr bwMode="auto">
          <a:xfrm>
            <a:off x="3253668" y="231420"/>
            <a:ext cx="3104270" cy="707886"/>
          </a:xfrm>
          <a:prstGeom prst="rect">
            <a:avLst/>
          </a:prstGeom>
          <a:solidFill>
            <a:schemeClr val="bg1"/>
          </a:solidFill>
          <a:ln w="9525">
            <a:solidFill>
              <a:schemeClr val="tx2"/>
            </a:solidFill>
            <a:miter lim="800000"/>
            <a:headEnd/>
            <a:tailEnd/>
          </a:ln>
          <a:effectLst>
            <a:glow rad="101600">
              <a:schemeClr val="accent2">
                <a:satMod val="175000"/>
                <a:alpha val="40000"/>
              </a:schemeClr>
            </a:glow>
          </a:effectLst>
        </p:spPr>
        <p:txBody>
          <a:bodyPr wrap="square">
            <a:spAutoFit/>
          </a:bodyPr>
          <a:lstStyle/>
          <a:p>
            <a:r>
              <a:rPr lang="ja-JP" altLang="en-US" sz="4000" dirty="0"/>
              <a:t>つたえる練習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dissolv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3" grpId="0" animBg="1"/>
      <p:bldP spid="44" grpId="0" animBg="1"/>
      <p:bldP spid="45"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2066" y="139217"/>
            <a:ext cx="5048095" cy="1323439"/>
          </a:xfrm>
          <a:prstGeom prst="rect">
            <a:avLst/>
          </a:prstGeom>
          <a:noFill/>
        </p:spPr>
        <p:txBody>
          <a:bodyPr wrap="square" rtlCol="0">
            <a:spAutoFit/>
          </a:bodyPr>
          <a:lstStyle/>
          <a:p>
            <a:r>
              <a:rPr kumimoji="1" lang="ja-JP" altLang="en-US" sz="4000" dirty="0"/>
              <a:t>ひとつの</a:t>
            </a:r>
            <a:endParaRPr kumimoji="1" lang="en-US" altLang="ja-JP" sz="4000" dirty="0"/>
          </a:p>
          <a:p>
            <a:r>
              <a:rPr lang="ja-JP" altLang="en-US" sz="4000" dirty="0"/>
              <a:t>　</a:t>
            </a:r>
            <a:r>
              <a:rPr kumimoji="1" lang="ja-JP" altLang="en-US" sz="4000" dirty="0"/>
              <a:t>ことばが育つ</a:t>
            </a:r>
          </a:p>
        </p:txBody>
      </p:sp>
      <p:grpSp>
        <p:nvGrpSpPr>
          <p:cNvPr id="9" name="グループ化 8"/>
          <p:cNvGrpSpPr/>
          <p:nvPr/>
        </p:nvGrpSpPr>
        <p:grpSpPr>
          <a:xfrm>
            <a:off x="2195736" y="2708920"/>
            <a:ext cx="1152238" cy="936104"/>
            <a:chOff x="1699190" y="2746059"/>
            <a:chExt cx="1152238" cy="936104"/>
          </a:xfrm>
        </p:grpSpPr>
        <p:sp>
          <p:nvSpPr>
            <p:cNvPr id="5" name="涙形 4"/>
            <p:cNvSpPr/>
            <p:nvPr/>
          </p:nvSpPr>
          <p:spPr>
            <a:xfrm rot="2268437">
              <a:off x="1699190" y="2746059"/>
              <a:ext cx="504056" cy="432048"/>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涙形 5"/>
            <p:cNvSpPr/>
            <p:nvPr/>
          </p:nvSpPr>
          <p:spPr>
            <a:xfrm rot="13093913">
              <a:off x="2347372" y="2746544"/>
              <a:ext cx="504056" cy="432048"/>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5" idx="7"/>
            </p:cNvCxnSpPr>
            <p:nvPr/>
          </p:nvCxnSpPr>
          <p:spPr>
            <a:xfrm flipH="1">
              <a:off x="2275254" y="2945902"/>
              <a:ext cx="7510" cy="736261"/>
            </a:xfrm>
            <a:prstGeom prst="line">
              <a:avLst/>
            </a:prstGeom>
            <a:ln w="57150">
              <a:solidFill>
                <a:srgbClr val="CCFF99"/>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p:nvPr/>
        </p:nvGrpSpPr>
        <p:grpSpPr>
          <a:xfrm>
            <a:off x="4067944" y="404664"/>
            <a:ext cx="3456384" cy="3273922"/>
            <a:chOff x="386535" y="855914"/>
            <a:chExt cx="3312368" cy="2880320"/>
          </a:xfrm>
        </p:grpSpPr>
        <p:sp>
          <p:nvSpPr>
            <p:cNvPr id="11" name="フローチャート: 手作業 10"/>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13" name="テキスト ボックス 12"/>
          <p:cNvSpPr txBox="1"/>
          <p:nvPr/>
        </p:nvSpPr>
        <p:spPr>
          <a:xfrm>
            <a:off x="3053680" y="4967566"/>
            <a:ext cx="4248472" cy="707886"/>
          </a:xfrm>
          <a:prstGeom prst="rect">
            <a:avLst/>
          </a:prstGeom>
          <a:noFill/>
        </p:spPr>
        <p:txBody>
          <a:bodyPr wrap="square" rtlCol="0">
            <a:spAutoFit/>
          </a:bodyPr>
          <a:lstStyle/>
          <a:p>
            <a:r>
              <a:rPr lang="ja-JP" altLang="en-US" sz="4000" dirty="0"/>
              <a:t>ことば全体が育つ</a:t>
            </a:r>
            <a:endParaRPr kumimoji="1" lang="ja-JP" altLang="en-US" sz="4000" dirty="0"/>
          </a:p>
        </p:txBody>
      </p:sp>
      <p:grpSp>
        <p:nvGrpSpPr>
          <p:cNvPr id="3" name="グループ化 2">
            <a:extLst>
              <a:ext uri="{FF2B5EF4-FFF2-40B4-BE49-F238E27FC236}">
                <a16:creationId xmlns="" xmlns:a16="http://schemas.microsoft.com/office/drawing/2014/main" id="{ABB92CA9-CB3C-5260-A86B-873CD71BD7C1}"/>
              </a:ext>
            </a:extLst>
          </p:cNvPr>
          <p:cNvGrpSpPr/>
          <p:nvPr/>
        </p:nvGrpSpPr>
        <p:grpSpPr>
          <a:xfrm>
            <a:off x="2941061" y="4101138"/>
            <a:ext cx="864096" cy="912963"/>
            <a:chOff x="386535" y="855914"/>
            <a:chExt cx="3312368" cy="2880320"/>
          </a:xfrm>
        </p:grpSpPr>
        <p:sp>
          <p:nvSpPr>
            <p:cNvPr id="7" name="フローチャート: 手作業 6">
              <a:extLst>
                <a:ext uri="{FF2B5EF4-FFF2-40B4-BE49-F238E27FC236}">
                  <a16:creationId xmlns="" xmlns:a16="http://schemas.microsoft.com/office/drawing/2014/main" id="{CEC1FBCA-BB3D-5AF7-4A66-B6995055E411}"/>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9">
              <a:extLst>
                <a:ext uri="{FF2B5EF4-FFF2-40B4-BE49-F238E27FC236}">
                  <a16:creationId xmlns="" xmlns:a16="http://schemas.microsoft.com/office/drawing/2014/main" id="{6CD50B27-CD4E-1298-481B-0B364884AAB5}"/>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16" name="グループ化 15">
            <a:extLst>
              <a:ext uri="{FF2B5EF4-FFF2-40B4-BE49-F238E27FC236}">
                <a16:creationId xmlns="" xmlns:a16="http://schemas.microsoft.com/office/drawing/2014/main" id="{B9C61076-08A5-7C5B-7F1B-269E2FADC713}"/>
              </a:ext>
            </a:extLst>
          </p:cNvPr>
          <p:cNvGrpSpPr/>
          <p:nvPr/>
        </p:nvGrpSpPr>
        <p:grpSpPr>
          <a:xfrm>
            <a:off x="2216494" y="4381585"/>
            <a:ext cx="864096" cy="912963"/>
            <a:chOff x="386535" y="855914"/>
            <a:chExt cx="3312368" cy="2880320"/>
          </a:xfrm>
        </p:grpSpPr>
        <p:sp>
          <p:nvSpPr>
            <p:cNvPr id="17" name="フローチャート: 手作業 16">
              <a:extLst>
                <a:ext uri="{FF2B5EF4-FFF2-40B4-BE49-F238E27FC236}">
                  <a16:creationId xmlns="" xmlns:a16="http://schemas.microsoft.com/office/drawing/2014/main" id="{2F97C180-A7B3-83BE-1A86-B05079FC4D8E}"/>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9">
              <a:extLst>
                <a:ext uri="{FF2B5EF4-FFF2-40B4-BE49-F238E27FC236}">
                  <a16:creationId xmlns="" xmlns:a16="http://schemas.microsoft.com/office/drawing/2014/main" id="{A774F17C-7154-8CBD-6088-C293D7FC68F6}"/>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19" name="グループ化 18">
            <a:extLst>
              <a:ext uri="{FF2B5EF4-FFF2-40B4-BE49-F238E27FC236}">
                <a16:creationId xmlns="" xmlns:a16="http://schemas.microsoft.com/office/drawing/2014/main" id="{6A426092-510C-D228-B32E-892CA15E6ACB}"/>
              </a:ext>
            </a:extLst>
          </p:cNvPr>
          <p:cNvGrpSpPr/>
          <p:nvPr/>
        </p:nvGrpSpPr>
        <p:grpSpPr>
          <a:xfrm>
            <a:off x="1979712" y="4869160"/>
            <a:ext cx="864096" cy="912963"/>
            <a:chOff x="386535" y="855914"/>
            <a:chExt cx="3312368" cy="2880320"/>
          </a:xfrm>
        </p:grpSpPr>
        <p:sp>
          <p:nvSpPr>
            <p:cNvPr id="20" name="フローチャート: 手作業 19">
              <a:extLst>
                <a:ext uri="{FF2B5EF4-FFF2-40B4-BE49-F238E27FC236}">
                  <a16:creationId xmlns="" xmlns:a16="http://schemas.microsoft.com/office/drawing/2014/main" id="{3F882A9E-1CFB-8585-4347-F6965F73A54C}"/>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9">
              <a:extLst>
                <a:ext uri="{FF2B5EF4-FFF2-40B4-BE49-F238E27FC236}">
                  <a16:creationId xmlns="" xmlns:a16="http://schemas.microsoft.com/office/drawing/2014/main" id="{18459B0E-ADB6-0D23-F88D-E38966424436}"/>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2" name="グループ化 21">
            <a:extLst>
              <a:ext uri="{FF2B5EF4-FFF2-40B4-BE49-F238E27FC236}">
                <a16:creationId xmlns="" xmlns:a16="http://schemas.microsoft.com/office/drawing/2014/main" id="{4FB0F261-2E00-5850-AD03-A6458CB6995D}"/>
              </a:ext>
            </a:extLst>
          </p:cNvPr>
          <p:cNvGrpSpPr/>
          <p:nvPr/>
        </p:nvGrpSpPr>
        <p:grpSpPr>
          <a:xfrm>
            <a:off x="2814989" y="5580599"/>
            <a:ext cx="864096" cy="912963"/>
            <a:chOff x="386535" y="855914"/>
            <a:chExt cx="3312368" cy="2880320"/>
          </a:xfrm>
        </p:grpSpPr>
        <p:sp>
          <p:nvSpPr>
            <p:cNvPr id="23" name="フローチャート: 手作業 22">
              <a:extLst>
                <a:ext uri="{FF2B5EF4-FFF2-40B4-BE49-F238E27FC236}">
                  <a16:creationId xmlns="" xmlns:a16="http://schemas.microsoft.com/office/drawing/2014/main" id="{815A2FC9-2201-1AC3-AE82-467A9DB505AA}"/>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9">
              <a:extLst>
                <a:ext uri="{FF2B5EF4-FFF2-40B4-BE49-F238E27FC236}">
                  <a16:creationId xmlns="" xmlns:a16="http://schemas.microsoft.com/office/drawing/2014/main" id="{7ADE22A7-A2AE-A3F0-8AF2-BC8E01C92DBD}"/>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5" name="グループ化 24">
            <a:extLst>
              <a:ext uri="{FF2B5EF4-FFF2-40B4-BE49-F238E27FC236}">
                <a16:creationId xmlns="" xmlns:a16="http://schemas.microsoft.com/office/drawing/2014/main" id="{F3F9ADF3-799C-0361-A1F5-56A48DFDC5B0}"/>
              </a:ext>
            </a:extLst>
          </p:cNvPr>
          <p:cNvGrpSpPr/>
          <p:nvPr/>
        </p:nvGrpSpPr>
        <p:grpSpPr>
          <a:xfrm>
            <a:off x="3661933" y="4073162"/>
            <a:ext cx="864096" cy="912963"/>
            <a:chOff x="386535" y="855914"/>
            <a:chExt cx="3312368" cy="2880320"/>
          </a:xfrm>
        </p:grpSpPr>
        <p:sp>
          <p:nvSpPr>
            <p:cNvPr id="26" name="フローチャート: 手作業 25">
              <a:extLst>
                <a:ext uri="{FF2B5EF4-FFF2-40B4-BE49-F238E27FC236}">
                  <a16:creationId xmlns="" xmlns:a16="http://schemas.microsoft.com/office/drawing/2014/main" id="{E874286C-E7D8-0357-257C-8177A494E3B7}"/>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9">
              <a:extLst>
                <a:ext uri="{FF2B5EF4-FFF2-40B4-BE49-F238E27FC236}">
                  <a16:creationId xmlns="" xmlns:a16="http://schemas.microsoft.com/office/drawing/2014/main" id="{EF374F48-1199-10C7-46C8-ED94AF99830B}"/>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8" name="グループ化 27">
            <a:extLst>
              <a:ext uri="{FF2B5EF4-FFF2-40B4-BE49-F238E27FC236}">
                <a16:creationId xmlns="" xmlns:a16="http://schemas.microsoft.com/office/drawing/2014/main" id="{35492325-EC9C-BA2F-F6A7-6CE0FEDE51B7}"/>
              </a:ext>
            </a:extLst>
          </p:cNvPr>
          <p:cNvGrpSpPr/>
          <p:nvPr/>
        </p:nvGrpSpPr>
        <p:grpSpPr>
          <a:xfrm>
            <a:off x="4316065" y="4009841"/>
            <a:ext cx="864096" cy="912963"/>
            <a:chOff x="386535" y="855914"/>
            <a:chExt cx="3312368" cy="2880320"/>
          </a:xfrm>
        </p:grpSpPr>
        <p:sp>
          <p:nvSpPr>
            <p:cNvPr id="29" name="フローチャート: 手作業 28">
              <a:extLst>
                <a:ext uri="{FF2B5EF4-FFF2-40B4-BE49-F238E27FC236}">
                  <a16:creationId xmlns="" xmlns:a16="http://schemas.microsoft.com/office/drawing/2014/main" id="{15D7DF8D-4DFA-2C4D-8682-C667BCF5214C}"/>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9">
              <a:extLst>
                <a:ext uri="{FF2B5EF4-FFF2-40B4-BE49-F238E27FC236}">
                  <a16:creationId xmlns="" xmlns:a16="http://schemas.microsoft.com/office/drawing/2014/main" id="{8C016DFC-0E65-4EE3-52E3-BD45114877A6}"/>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31" name="角丸四角形吹き出し 8">
            <a:extLst>
              <a:ext uri="{FF2B5EF4-FFF2-40B4-BE49-F238E27FC236}">
                <a16:creationId xmlns="" xmlns:a16="http://schemas.microsoft.com/office/drawing/2014/main" id="{06418946-17FF-E43E-4018-2082977754AF}"/>
              </a:ext>
            </a:extLst>
          </p:cNvPr>
          <p:cNvSpPr/>
          <p:nvPr/>
        </p:nvSpPr>
        <p:spPr>
          <a:xfrm>
            <a:off x="179512" y="4799417"/>
            <a:ext cx="1532966" cy="970835"/>
          </a:xfrm>
          <a:prstGeom prst="wedgeRoundRectCallout">
            <a:avLst>
              <a:gd name="adj1" fmla="val 45699"/>
              <a:gd name="adj2" fmla="val 8816"/>
              <a:gd name="adj3" fmla="val 16667"/>
            </a:avLst>
          </a:prstGeom>
          <a:solidFill>
            <a:schemeClr val="bg1"/>
          </a:solidFill>
          <a:ln>
            <a:solidFill>
              <a:srgbClr val="FF66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2"/>
                </a:solidFill>
              </a:rPr>
              <a:t>数は質を</a:t>
            </a:r>
            <a:endParaRPr kumimoji="1" lang="en-US" altLang="ja-JP" sz="2400" b="1" dirty="0">
              <a:solidFill>
                <a:schemeClr val="tx2"/>
              </a:solidFill>
            </a:endParaRPr>
          </a:p>
          <a:p>
            <a:r>
              <a:rPr kumimoji="1" lang="ja-JP" altLang="en-US" sz="2400" b="1" dirty="0">
                <a:solidFill>
                  <a:schemeClr val="tx2"/>
                </a:solidFill>
              </a:rPr>
              <a:t>反映する</a:t>
            </a:r>
          </a:p>
        </p:txBody>
      </p:sp>
      <p:grpSp>
        <p:nvGrpSpPr>
          <p:cNvPr id="35" name="グループ化 34">
            <a:extLst>
              <a:ext uri="{FF2B5EF4-FFF2-40B4-BE49-F238E27FC236}">
                <a16:creationId xmlns="" xmlns:a16="http://schemas.microsoft.com/office/drawing/2014/main" id="{89DFE29C-35D7-189E-A307-F7DC582C1516}"/>
              </a:ext>
            </a:extLst>
          </p:cNvPr>
          <p:cNvGrpSpPr/>
          <p:nvPr/>
        </p:nvGrpSpPr>
        <p:grpSpPr>
          <a:xfrm>
            <a:off x="5076056" y="4077072"/>
            <a:ext cx="864096" cy="912963"/>
            <a:chOff x="386535" y="855914"/>
            <a:chExt cx="3312368" cy="2880320"/>
          </a:xfrm>
        </p:grpSpPr>
        <p:sp>
          <p:nvSpPr>
            <p:cNvPr id="36" name="フローチャート: 手作業 35">
              <a:extLst>
                <a:ext uri="{FF2B5EF4-FFF2-40B4-BE49-F238E27FC236}">
                  <a16:creationId xmlns="" xmlns:a16="http://schemas.microsoft.com/office/drawing/2014/main" id="{79133D49-D8A3-7638-A2B8-EAB5DFFE5A68}"/>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9">
              <a:extLst>
                <a:ext uri="{FF2B5EF4-FFF2-40B4-BE49-F238E27FC236}">
                  <a16:creationId xmlns="" xmlns:a16="http://schemas.microsoft.com/office/drawing/2014/main" id="{A1476357-9699-C7C3-97E7-EF8B98746569}"/>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38" name="グループ化 37">
            <a:extLst>
              <a:ext uri="{FF2B5EF4-FFF2-40B4-BE49-F238E27FC236}">
                <a16:creationId xmlns="" xmlns:a16="http://schemas.microsoft.com/office/drawing/2014/main" id="{E7AFF24E-0003-9D21-9245-32BFA67C3D8E}"/>
              </a:ext>
            </a:extLst>
          </p:cNvPr>
          <p:cNvGrpSpPr/>
          <p:nvPr/>
        </p:nvGrpSpPr>
        <p:grpSpPr>
          <a:xfrm>
            <a:off x="5724128" y="4077072"/>
            <a:ext cx="864096" cy="912963"/>
            <a:chOff x="386535" y="855914"/>
            <a:chExt cx="3312368" cy="2880320"/>
          </a:xfrm>
        </p:grpSpPr>
        <p:sp>
          <p:nvSpPr>
            <p:cNvPr id="39" name="フローチャート: 手作業 38">
              <a:extLst>
                <a:ext uri="{FF2B5EF4-FFF2-40B4-BE49-F238E27FC236}">
                  <a16:creationId xmlns="" xmlns:a16="http://schemas.microsoft.com/office/drawing/2014/main" id="{6CAECA1A-DC53-79FB-428A-5B5D186CDC4A}"/>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9">
              <a:extLst>
                <a:ext uri="{FF2B5EF4-FFF2-40B4-BE49-F238E27FC236}">
                  <a16:creationId xmlns="" xmlns:a16="http://schemas.microsoft.com/office/drawing/2014/main" id="{9A111E08-41D4-7FFA-E241-1BB9D663E409}"/>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41" name="グループ化 40">
            <a:extLst>
              <a:ext uri="{FF2B5EF4-FFF2-40B4-BE49-F238E27FC236}">
                <a16:creationId xmlns="" xmlns:a16="http://schemas.microsoft.com/office/drawing/2014/main" id="{973E7814-2E92-CAF0-3DEF-7C278869795B}"/>
              </a:ext>
            </a:extLst>
          </p:cNvPr>
          <p:cNvGrpSpPr/>
          <p:nvPr/>
        </p:nvGrpSpPr>
        <p:grpSpPr>
          <a:xfrm>
            <a:off x="6463777" y="4229207"/>
            <a:ext cx="864096" cy="912963"/>
            <a:chOff x="386535" y="855914"/>
            <a:chExt cx="3312368" cy="2880320"/>
          </a:xfrm>
        </p:grpSpPr>
        <p:sp>
          <p:nvSpPr>
            <p:cNvPr id="42" name="フローチャート: 手作業 41">
              <a:extLst>
                <a:ext uri="{FF2B5EF4-FFF2-40B4-BE49-F238E27FC236}">
                  <a16:creationId xmlns="" xmlns:a16="http://schemas.microsoft.com/office/drawing/2014/main" id="{F2F51DF7-811E-B731-5F0D-7F5E8FAE2155}"/>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9">
              <a:extLst>
                <a:ext uri="{FF2B5EF4-FFF2-40B4-BE49-F238E27FC236}">
                  <a16:creationId xmlns="" xmlns:a16="http://schemas.microsoft.com/office/drawing/2014/main" id="{E7B17E35-241E-A4C1-0C54-5A93EA173961}"/>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44" name="グループ化 43">
            <a:extLst>
              <a:ext uri="{FF2B5EF4-FFF2-40B4-BE49-F238E27FC236}">
                <a16:creationId xmlns="" xmlns:a16="http://schemas.microsoft.com/office/drawing/2014/main" id="{93553476-6D68-9F5F-3525-9B15C0924D84}"/>
              </a:ext>
            </a:extLst>
          </p:cNvPr>
          <p:cNvGrpSpPr/>
          <p:nvPr/>
        </p:nvGrpSpPr>
        <p:grpSpPr>
          <a:xfrm>
            <a:off x="3450596" y="5627134"/>
            <a:ext cx="864096" cy="912963"/>
            <a:chOff x="386535" y="855914"/>
            <a:chExt cx="3312368" cy="2880320"/>
          </a:xfrm>
        </p:grpSpPr>
        <p:sp>
          <p:nvSpPr>
            <p:cNvPr id="45" name="フローチャート: 手作業 44">
              <a:extLst>
                <a:ext uri="{FF2B5EF4-FFF2-40B4-BE49-F238E27FC236}">
                  <a16:creationId xmlns="" xmlns:a16="http://schemas.microsoft.com/office/drawing/2014/main" id="{C49BB124-3DEB-615F-9CF3-9A0E1E0B1929}"/>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9">
              <a:extLst>
                <a:ext uri="{FF2B5EF4-FFF2-40B4-BE49-F238E27FC236}">
                  <a16:creationId xmlns="" xmlns:a16="http://schemas.microsoft.com/office/drawing/2014/main" id="{4D931CB3-700D-11A9-2896-EFE37748CEEE}"/>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47" name="グループ化 46">
            <a:extLst>
              <a:ext uri="{FF2B5EF4-FFF2-40B4-BE49-F238E27FC236}">
                <a16:creationId xmlns="" xmlns:a16="http://schemas.microsoft.com/office/drawing/2014/main" id="{77216FEE-9358-170C-3063-90ED9FB06735}"/>
              </a:ext>
            </a:extLst>
          </p:cNvPr>
          <p:cNvGrpSpPr/>
          <p:nvPr/>
        </p:nvGrpSpPr>
        <p:grpSpPr>
          <a:xfrm>
            <a:off x="3925067" y="5674084"/>
            <a:ext cx="864096" cy="912963"/>
            <a:chOff x="386535" y="855914"/>
            <a:chExt cx="3312368" cy="2880320"/>
          </a:xfrm>
        </p:grpSpPr>
        <p:sp>
          <p:nvSpPr>
            <p:cNvPr id="48" name="フローチャート: 手作業 47">
              <a:extLst>
                <a:ext uri="{FF2B5EF4-FFF2-40B4-BE49-F238E27FC236}">
                  <a16:creationId xmlns="" xmlns:a16="http://schemas.microsoft.com/office/drawing/2014/main" id="{82A25D14-E27E-82B8-FE43-1A9CC010BEBB}"/>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9">
              <a:extLst>
                <a:ext uri="{FF2B5EF4-FFF2-40B4-BE49-F238E27FC236}">
                  <a16:creationId xmlns="" xmlns:a16="http://schemas.microsoft.com/office/drawing/2014/main" id="{C265618E-EF6C-540D-DB6D-DCC6129D242C}"/>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50" name="グループ化 49">
            <a:extLst>
              <a:ext uri="{FF2B5EF4-FFF2-40B4-BE49-F238E27FC236}">
                <a16:creationId xmlns="" xmlns:a16="http://schemas.microsoft.com/office/drawing/2014/main" id="{B427D88D-CC35-0AEE-CA58-939141E0ABFC}"/>
              </a:ext>
            </a:extLst>
          </p:cNvPr>
          <p:cNvGrpSpPr/>
          <p:nvPr/>
        </p:nvGrpSpPr>
        <p:grpSpPr>
          <a:xfrm>
            <a:off x="4537759" y="5652874"/>
            <a:ext cx="864096" cy="912963"/>
            <a:chOff x="386535" y="855914"/>
            <a:chExt cx="3312368" cy="2880320"/>
          </a:xfrm>
        </p:grpSpPr>
        <p:sp>
          <p:nvSpPr>
            <p:cNvPr id="51" name="フローチャート: 手作業 50">
              <a:extLst>
                <a:ext uri="{FF2B5EF4-FFF2-40B4-BE49-F238E27FC236}">
                  <a16:creationId xmlns="" xmlns:a16="http://schemas.microsoft.com/office/drawing/2014/main" id="{B1F882FC-89E7-4B95-5E92-65FD1FCFC48D}"/>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9">
              <a:extLst>
                <a:ext uri="{FF2B5EF4-FFF2-40B4-BE49-F238E27FC236}">
                  <a16:creationId xmlns="" xmlns:a16="http://schemas.microsoft.com/office/drawing/2014/main" id="{EBFAFA2A-4848-93ED-94C5-4179E8ED8A43}"/>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53" name="グループ化 52">
            <a:extLst>
              <a:ext uri="{FF2B5EF4-FFF2-40B4-BE49-F238E27FC236}">
                <a16:creationId xmlns="" xmlns:a16="http://schemas.microsoft.com/office/drawing/2014/main" id="{6F86DBCE-7F76-1D55-9D33-12CDD2245FB2}"/>
              </a:ext>
            </a:extLst>
          </p:cNvPr>
          <p:cNvGrpSpPr/>
          <p:nvPr/>
        </p:nvGrpSpPr>
        <p:grpSpPr>
          <a:xfrm>
            <a:off x="5182234" y="5724460"/>
            <a:ext cx="864096" cy="912963"/>
            <a:chOff x="386535" y="855914"/>
            <a:chExt cx="3312368" cy="2880320"/>
          </a:xfrm>
        </p:grpSpPr>
        <p:sp>
          <p:nvSpPr>
            <p:cNvPr id="54" name="フローチャート: 手作業 53">
              <a:extLst>
                <a:ext uri="{FF2B5EF4-FFF2-40B4-BE49-F238E27FC236}">
                  <a16:creationId xmlns="" xmlns:a16="http://schemas.microsoft.com/office/drawing/2014/main" id="{E99E5BAE-82C1-D649-60A3-0199B7492D1A}"/>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9">
              <a:extLst>
                <a:ext uri="{FF2B5EF4-FFF2-40B4-BE49-F238E27FC236}">
                  <a16:creationId xmlns="" xmlns:a16="http://schemas.microsoft.com/office/drawing/2014/main" id="{4DE22796-9AB1-3C85-655F-DFAD49B37D5D}"/>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56" name="グループ化 55">
            <a:extLst>
              <a:ext uri="{FF2B5EF4-FFF2-40B4-BE49-F238E27FC236}">
                <a16:creationId xmlns="" xmlns:a16="http://schemas.microsoft.com/office/drawing/2014/main" id="{1EA56566-CCA7-D976-D2D6-CEC7E110753F}"/>
              </a:ext>
            </a:extLst>
          </p:cNvPr>
          <p:cNvGrpSpPr/>
          <p:nvPr/>
        </p:nvGrpSpPr>
        <p:grpSpPr>
          <a:xfrm>
            <a:off x="5867382" y="5643498"/>
            <a:ext cx="864096" cy="912963"/>
            <a:chOff x="386535" y="855914"/>
            <a:chExt cx="3312368" cy="2880320"/>
          </a:xfrm>
        </p:grpSpPr>
        <p:sp>
          <p:nvSpPr>
            <p:cNvPr id="57" name="フローチャート: 手作業 56">
              <a:extLst>
                <a:ext uri="{FF2B5EF4-FFF2-40B4-BE49-F238E27FC236}">
                  <a16:creationId xmlns="" xmlns:a16="http://schemas.microsoft.com/office/drawing/2014/main" id="{EE511B20-061F-3A64-8A7E-6108BD586025}"/>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9">
              <a:extLst>
                <a:ext uri="{FF2B5EF4-FFF2-40B4-BE49-F238E27FC236}">
                  <a16:creationId xmlns="" xmlns:a16="http://schemas.microsoft.com/office/drawing/2014/main" id="{69EC19A9-5DA0-D7E6-0D21-6DC8AE98542E}"/>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59" name="グループ化 58">
            <a:extLst>
              <a:ext uri="{FF2B5EF4-FFF2-40B4-BE49-F238E27FC236}">
                <a16:creationId xmlns="" xmlns:a16="http://schemas.microsoft.com/office/drawing/2014/main" id="{B7AA3FA6-2981-1E77-89C1-5EA75C393F0C}"/>
              </a:ext>
            </a:extLst>
          </p:cNvPr>
          <p:cNvGrpSpPr/>
          <p:nvPr/>
        </p:nvGrpSpPr>
        <p:grpSpPr>
          <a:xfrm>
            <a:off x="6500299" y="5524805"/>
            <a:ext cx="864096" cy="912963"/>
            <a:chOff x="386535" y="855914"/>
            <a:chExt cx="3312368" cy="2880320"/>
          </a:xfrm>
        </p:grpSpPr>
        <p:sp>
          <p:nvSpPr>
            <p:cNvPr id="60" name="フローチャート: 手作業 59">
              <a:extLst>
                <a:ext uri="{FF2B5EF4-FFF2-40B4-BE49-F238E27FC236}">
                  <a16:creationId xmlns="" xmlns:a16="http://schemas.microsoft.com/office/drawing/2014/main" id="{A7A39066-9B72-8E09-8BE3-4DE5A0B16AD1}"/>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9">
              <a:extLst>
                <a:ext uri="{FF2B5EF4-FFF2-40B4-BE49-F238E27FC236}">
                  <a16:creationId xmlns="" xmlns:a16="http://schemas.microsoft.com/office/drawing/2014/main" id="{B2B2E366-0258-C458-827D-7E846661F66C}"/>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62" name="グループ化 61">
            <a:extLst>
              <a:ext uri="{FF2B5EF4-FFF2-40B4-BE49-F238E27FC236}">
                <a16:creationId xmlns="" xmlns:a16="http://schemas.microsoft.com/office/drawing/2014/main" id="{16B6AB94-CAC3-A5CE-E97F-FA4F16018C69}"/>
              </a:ext>
            </a:extLst>
          </p:cNvPr>
          <p:cNvGrpSpPr/>
          <p:nvPr/>
        </p:nvGrpSpPr>
        <p:grpSpPr>
          <a:xfrm>
            <a:off x="7020272" y="4437112"/>
            <a:ext cx="864096" cy="912963"/>
            <a:chOff x="386535" y="855914"/>
            <a:chExt cx="3312368" cy="2880320"/>
          </a:xfrm>
        </p:grpSpPr>
        <p:sp>
          <p:nvSpPr>
            <p:cNvPr id="63" name="フローチャート: 手作業 62">
              <a:extLst>
                <a:ext uri="{FF2B5EF4-FFF2-40B4-BE49-F238E27FC236}">
                  <a16:creationId xmlns="" xmlns:a16="http://schemas.microsoft.com/office/drawing/2014/main" id="{B7D11F1E-DB1F-9186-8015-B955B2F8F888}"/>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9">
              <a:extLst>
                <a:ext uri="{FF2B5EF4-FFF2-40B4-BE49-F238E27FC236}">
                  <a16:creationId xmlns="" xmlns:a16="http://schemas.microsoft.com/office/drawing/2014/main" id="{354A915A-90FF-D255-923C-48DEFB7F0AFF}"/>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65" name="グループ化 64">
            <a:extLst>
              <a:ext uri="{FF2B5EF4-FFF2-40B4-BE49-F238E27FC236}">
                <a16:creationId xmlns="" xmlns:a16="http://schemas.microsoft.com/office/drawing/2014/main" id="{EF25360D-0501-E400-25BB-C10C5F43BCD9}"/>
              </a:ext>
            </a:extLst>
          </p:cNvPr>
          <p:cNvGrpSpPr/>
          <p:nvPr/>
        </p:nvGrpSpPr>
        <p:grpSpPr>
          <a:xfrm>
            <a:off x="2692281" y="4152760"/>
            <a:ext cx="864096" cy="912963"/>
            <a:chOff x="386535" y="855914"/>
            <a:chExt cx="3312368" cy="2880320"/>
          </a:xfrm>
        </p:grpSpPr>
        <p:sp>
          <p:nvSpPr>
            <p:cNvPr id="66" name="フローチャート: 手作業 65">
              <a:extLst>
                <a:ext uri="{FF2B5EF4-FFF2-40B4-BE49-F238E27FC236}">
                  <a16:creationId xmlns="" xmlns:a16="http://schemas.microsoft.com/office/drawing/2014/main" id="{0D091E59-F12E-D1CA-9957-2A21AF6C865F}"/>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9">
              <a:extLst>
                <a:ext uri="{FF2B5EF4-FFF2-40B4-BE49-F238E27FC236}">
                  <a16:creationId xmlns="" xmlns:a16="http://schemas.microsoft.com/office/drawing/2014/main" id="{9F6F7AE2-E887-4ECC-BAB7-7A398FE7DDCD}"/>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68" name="グループ化 67">
            <a:extLst>
              <a:ext uri="{FF2B5EF4-FFF2-40B4-BE49-F238E27FC236}">
                <a16:creationId xmlns="" xmlns:a16="http://schemas.microsoft.com/office/drawing/2014/main" id="{DC122B60-A1F6-CA9B-F3AE-5FE3E3015D48}"/>
              </a:ext>
            </a:extLst>
          </p:cNvPr>
          <p:cNvGrpSpPr/>
          <p:nvPr/>
        </p:nvGrpSpPr>
        <p:grpSpPr>
          <a:xfrm>
            <a:off x="3413153" y="4124784"/>
            <a:ext cx="864096" cy="912963"/>
            <a:chOff x="386535" y="855914"/>
            <a:chExt cx="3312368" cy="2880320"/>
          </a:xfrm>
        </p:grpSpPr>
        <p:sp>
          <p:nvSpPr>
            <p:cNvPr id="69" name="フローチャート: 手作業 68">
              <a:extLst>
                <a:ext uri="{FF2B5EF4-FFF2-40B4-BE49-F238E27FC236}">
                  <a16:creationId xmlns="" xmlns:a16="http://schemas.microsoft.com/office/drawing/2014/main" id="{61D6E03D-E118-0B17-77C4-022BB80A78AD}"/>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9">
              <a:extLst>
                <a:ext uri="{FF2B5EF4-FFF2-40B4-BE49-F238E27FC236}">
                  <a16:creationId xmlns="" xmlns:a16="http://schemas.microsoft.com/office/drawing/2014/main" id="{5AF6706A-C0F2-7BDD-E041-B87364F1EE20}"/>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1" name="グループ化 70">
            <a:extLst>
              <a:ext uri="{FF2B5EF4-FFF2-40B4-BE49-F238E27FC236}">
                <a16:creationId xmlns="" xmlns:a16="http://schemas.microsoft.com/office/drawing/2014/main" id="{8626707C-DA24-9317-5ED6-597CDD998883}"/>
              </a:ext>
            </a:extLst>
          </p:cNvPr>
          <p:cNvGrpSpPr/>
          <p:nvPr/>
        </p:nvGrpSpPr>
        <p:grpSpPr>
          <a:xfrm>
            <a:off x="4067285" y="4061463"/>
            <a:ext cx="864096" cy="912963"/>
            <a:chOff x="386535" y="855914"/>
            <a:chExt cx="3312368" cy="2880320"/>
          </a:xfrm>
        </p:grpSpPr>
        <p:sp>
          <p:nvSpPr>
            <p:cNvPr id="72" name="フローチャート: 手作業 71">
              <a:extLst>
                <a:ext uri="{FF2B5EF4-FFF2-40B4-BE49-F238E27FC236}">
                  <a16:creationId xmlns="" xmlns:a16="http://schemas.microsoft.com/office/drawing/2014/main" id="{E11B15D4-1845-A766-1BE7-1A90182F07EA}"/>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9">
              <a:extLst>
                <a:ext uri="{FF2B5EF4-FFF2-40B4-BE49-F238E27FC236}">
                  <a16:creationId xmlns="" xmlns:a16="http://schemas.microsoft.com/office/drawing/2014/main" id="{31C81A6E-2AFA-0956-34DA-CDBA9ED02BD0}"/>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4" name="グループ化 73">
            <a:extLst>
              <a:ext uri="{FF2B5EF4-FFF2-40B4-BE49-F238E27FC236}">
                <a16:creationId xmlns="" xmlns:a16="http://schemas.microsoft.com/office/drawing/2014/main" id="{BCF43823-75A9-C1B6-0EE7-F46A6BF4EFAF}"/>
              </a:ext>
            </a:extLst>
          </p:cNvPr>
          <p:cNvGrpSpPr/>
          <p:nvPr/>
        </p:nvGrpSpPr>
        <p:grpSpPr>
          <a:xfrm>
            <a:off x="7092280" y="5301208"/>
            <a:ext cx="864096" cy="912963"/>
            <a:chOff x="386535" y="855914"/>
            <a:chExt cx="3312368" cy="2880320"/>
          </a:xfrm>
        </p:grpSpPr>
        <p:sp>
          <p:nvSpPr>
            <p:cNvPr id="75" name="フローチャート: 手作業 74">
              <a:extLst>
                <a:ext uri="{FF2B5EF4-FFF2-40B4-BE49-F238E27FC236}">
                  <a16:creationId xmlns="" xmlns:a16="http://schemas.microsoft.com/office/drawing/2014/main" id="{2CB7E05B-F330-1188-3D43-2971AF5069F1}"/>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9">
              <a:extLst>
                <a:ext uri="{FF2B5EF4-FFF2-40B4-BE49-F238E27FC236}">
                  <a16:creationId xmlns="" xmlns:a16="http://schemas.microsoft.com/office/drawing/2014/main" id="{7C261806-718E-BE52-DE37-58C32F99E016}"/>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7" name="グループ化 76">
            <a:extLst>
              <a:ext uri="{FF2B5EF4-FFF2-40B4-BE49-F238E27FC236}">
                <a16:creationId xmlns="" xmlns:a16="http://schemas.microsoft.com/office/drawing/2014/main" id="{1232C762-23DA-823A-FD5B-23896CD023F6}"/>
              </a:ext>
            </a:extLst>
          </p:cNvPr>
          <p:cNvGrpSpPr/>
          <p:nvPr/>
        </p:nvGrpSpPr>
        <p:grpSpPr>
          <a:xfrm>
            <a:off x="7380312" y="4869160"/>
            <a:ext cx="864096" cy="912963"/>
            <a:chOff x="386535" y="855914"/>
            <a:chExt cx="3312368" cy="2880320"/>
          </a:xfrm>
        </p:grpSpPr>
        <p:sp>
          <p:nvSpPr>
            <p:cNvPr id="78" name="フローチャート: 手作業 77">
              <a:extLst>
                <a:ext uri="{FF2B5EF4-FFF2-40B4-BE49-F238E27FC236}">
                  <a16:creationId xmlns="" xmlns:a16="http://schemas.microsoft.com/office/drawing/2014/main" id="{D57E3B48-8F15-4E3E-8CE2-4F571739FFF8}"/>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9">
              <a:extLst>
                <a:ext uri="{FF2B5EF4-FFF2-40B4-BE49-F238E27FC236}">
                  <a16:creationId xmlns="" xmlns:a16="http://schemas.microsoft.com/office/drawing/2014/main" id="{3899EB57-AA14-6768-CF77-54CE9387F220}"/>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80" name="グループ化 79">
            <a:extLst>
              <a:ext uri="{FF2B5EF4-FFF2-40B4-BE49-F238E27FC236}">
                <a16:creationId xmlns="" xmlns:a16="http://schemas.microsoft.com/office/drawing/2014/main" id="{354F2156-C3D3-EC68-5B7E-C07AE600F913}"/>
              </a:ext>
            </a:extLst>
          </p:cNvPr>
          <p:cNvGrpSpPr/>
          <p:nvPr/>
        </p:nvGrpSpPr>
        <p:grpSpPr>
          <a:xfrm>
            <a:off x="2267744" y="5373216"/>
            <a:ext cx="864096" cy="912963"/>
            <a:chOff x="386535" y="855914"/>
            <a:chExt cx="3312368" cy="2880320"/>
          </a:xfrm>
        </p:grpSpPr>
        <p:sp>
          <p:nvSpPr>
            <p:cNvPr id="81" name="フローチャート: 手作業 80">
              <a:extLst>
                <a:ext uri="{FF2B5EF4-FFF2-40B4-BE49-F238E27FC236}">
                  <a16:creationId xmlns="" xmlns:a16="http://schemas.microsoft.com/office/drawing/2014/main" id="{A582E109-2A22-B96F-7BE6-A906711BEBC3}"/>
                </a:ext>
              </a:extLst>
            </p:cNvPr>
            <p:cNvSpPr/>
            <p:nvPr/>
          </p:nvSpPr>
          <p:spPr>
            <a:xfrm rot="10800000">
              <a:off x="1835696" y="2008042"/>
              <a:ext cx="504056" cy="1728192"/>
            </a:xfrm>
            <a:prstGeom prst="flowChartManualOperation">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9">
              <a:extLst>
                <a:ext uri="{FF2B5EF4-FFF2-40B4-BE49-F238E27FC236}">
                  <a16:creationId xmlns="" xmlns:a16="http://schemas.microsoft.com/office/drawing/2014/main" id="{1E294C66-7292-D95F-B13E-7FB09ADA4B3C}"/>
                </a:ext>
              </a:extLst>
            </p:cNvPr>
            <p:cNvSpPr/>
            <p:nvPr/>
          </p:nvSpPr>
          <p:spPr>
            <a:xfrm>
              <a:off x="386535" y="855914"/>
              <a:ext cx="3312368" cy="2072230"/>
            </a:xfrm>
            <a:custGeom>
              <a:avLst/>
              <a:gdLst>
                <a:gd name="connsiteX0" fmla="*/ 202750 w 1507720"/>
                <a:gd name="connsiteY0" fmla="*/ 1027374 h 1178723"/>
                <a:gd name="connsiteX1" fmla="*/ 165172 w 1507720"/>
                <a:gd name="connsiteY1" fmla="*/ 1039900 h 1178723"/>
                <a:gd name="connsiteX2" fmla="*/ 77490 w 1507720"/>
                <a:gd name="connsiteY2" fmla="*/ 989796 h 1178723"/>
                <a:gd name="connsiteX3" fmla="*/ 52438 w 1507720"/>
                <a:gd name="connsiteY3" fmla="*/ 952218 h 1178723"/>
                <a:gd name="connsiteX4" fmla="*/ 39911 w 1507720"/>
                <a:gd name="connsiteY4" fmla="*/ 789379 h 1178723"/>
                <a:gd name="connsiteX5" fmla="*/ 102542 w 1507720"/>
                <a:gd name="connsiteY5" fmla="*/ 751801 h 1178723"/>
                <a:gd name="connsiteX6" fmla="*/ 227802 w 1507720"/>
                <a:gd name="connsiteY6" fmla="*/ 726749 h 1178723"/>
                <a:gd name="connsiteX7" fmla="*/ 177698 w 1507720"/>
                <a:gd name="connsiteY7" fmla="*/ 701697 h 1178723"/>
                <a:gd name="connsiteX8" fmla="*/ 115068 w 1507720"/>
                <a:gd name="connsiteY8" fmla="*/ 551385 h 1178723"/>
                <a:gd name="connsiteX9" fmla="*/ 90016 w 1507720"/>
                <a:gd name="connsiteY9" fmla="*/ 513807 h 1178723"/>
                <a:gd name="connsiteX10" fmla="*/ 102542 w 1507720"/>
                <a:gd name="connsiteY10" fmla="*/ 388546 h 1178723"/>
                <a:gd name="connsiteX11" fmla="*/ 127594 w 1507720"/>
                <a:gd name="connsiteY11" fmla="*/ 350968 h 1178723"/>
                <a:gd name="connsiteX12" fmla="*/ 165172 w 1507720"/>
                <a:gd name="connsiteY12" fmla="*/ 338442 h 1178723"/>
                <a:gd name="connsiteX13" fmla="*/ 277906 w 1507720"/>
                <a:gd name="connsiteY13" fmla="*/ 325916 h 1178723"/>
                <a:gd name="connsiteX14" fmla="*/ 315484 w 1507720"/>
                <a:gd name="connsiteY14" fmla="*/ 188130 h 1178723"/>
                <a:gd name="connsiteX15" fmla="*/ 365588 w 1507720"/>
                <a:gd name="connsiteY15" fmla="*/ 163078 h 1178723"/>
                <a:gd name="connsiteX16" fmla="*/ 515901 w 1507720"/>
                <a:gd name="connsiteY16" fmla="*/ 175604 h 1178723"/>
                <a:gd name="connsiteX17" fmla="*/ 540953 w 1507720"/>
                <a:gd name="connsiteY17" fmla="*/ 213182 h 1178723"/>
                <a:gd name="connsiteX18" fmla="*/ 566005 w 1507720"/>
                <a:gd name="connsiteY18" fmla="*/ 175604 h 1178723"/>
                <a:gd name="connsiteX19" fmla="*/ 591057 w 1507720"/>
                <a:gd name="connsiteY19" fmla="*/ 87922 h 1178723"/>
                <a:gd name="connsiteX20" fmla="*/ 666213 w 1507720"/>
                <a:gd name="connsiteY20" fmla="*/ 62870 h 1178723"/>
                <a:gd name="connsiteX21" fmla="*/ 916733 w 1507720"/>
                <a:gd name="connsiteY21" fmla="*/ 125500 h 1178723"/>
                <a:gd name="connsiteX22" fmla="*/ 904207 w 1507720"/>
                <a:gd name="connsiteY22" fmla="*/ 225708 h 1178723"/>
                <a:gd name="connsiteX23" fmla="*/ 954311 w 1507720"/>
                <a:gd name="connsiteY23" fmla="*/ 250760 h 1178723"/>
                <a:gd name="connsiteX24" fmla="*/ 979364 w 1507720"/>
                <a:gd name="connsiteY24" fmla="*/ 225708 h 1178723"/>
                <a:gd name="connsiteX25" fmla="*/ 1029468 w 1507720"/>
                <a:gd name="connsiteY25" fmla="*/ 213182 h 1178723"/>
                <a:gd name="connsiteX26" fmla="*/ 1104624 w 1507720"/>
                <a:gd name="connsiteY26" fmla="*/ 188130 h 1178723"/>
                <a:gd name="connsiteX27" fmla="*/ 1229884 w 1507720"/>
                <a:gd name="connsiteY27" fmla="*/ 225708 h 1178723"/>
                <a:gd name="connsiteX28" fmla="*/ 1254936 w 1507720"/>
                <a:gd name="connsiteY28" fmla="*/ 300864 h 1178723"/>
                <a:gd name="connsiteX29" fmla="*/ 1417775 w 1507720"/>
                <a:gd name="connsiteY29" fmla="*/ 401072 h 1178723"/>
                <a:gd name="connsiteX30" fmla="*/ 1430301 w 1507720"/>
                <a:gd name="connsiteY30" fmla="*/ 438650 h 1178723"/>
                <a:gd name="connsiteX31" fmla="*/ 1455353 w 1507720"/>
                <a:gd name="connsiteY31" fmla="*/ 476228 h 1178723"/>
                <a:gd name="connsiteX32" fmla="*/ 1455353 w 1507720"/>
                <a:gd name="connsiteY32" fmla="*/ 576437 h 1178723"/>
                <a:gd name="connsiteX33" fmla="*/ 1417775 w 1507720"/>
                <a:gd name="connsiteY33" fmla="*/ 601489 h 1178723"/>
                <a:gd name="connsiteX34" fmla="*/ 1467879 w 1507720"/>
                <a:gd name="connsiteY34" fmla="*/ 689171 h 1178723"/>
                <a:gd name="connsiteX35" fmla="*/ 1480405 w 1507720"/>
                <a:gd name="connsiteY35" fmla="*/ 739275 h 1178723"/>
                <a:gd name="connsiteX36" fmla="*/ 1430301 w 1507720"/>
                <a:gd name="connsiteY36" fmla="*/ 914639 h 1178723"/>
                <a:gd name="connsiteX37" fmla="*/ 1367670 w 1507720"/>
                <a:gd name="connsiteY37" fmla="*/ 927165 h 1178723"/>
                <a:gd name="connsiteX38" fmla="*/ 1330092 w 1507720"/>
                <a:gd name="connsiteY38" fmla="*/ 1077478 h 1178723"/>
                <a:gd name="connsiteX39" fmla="*/ 1279988 w 1507720"/>
                <a:gd name="connsiteY39" fmla="*/ 1090004 h 1178723"/>
                <a:gd name="connsiteX40" fmla="*/ 1217358 w 1507720"/>
                <a:gd name="connsiteY40" fmla="*/ 1127582 h 1178723"/>
                <a:gd name="connsiteX41" fmla="*/ 1129676 w 1507720"/>
                <a:gd name="connsiteY41" fmla="*/ 1152634 h 1178723"/>
                <a:gd name="connsiteX42" fmla="*/ 1016942 w 1507720"/>
                <a:gd name="connsiteY42" fmla="*/ 1140108 h 1178723"/>
                <a:gd name="connsiteX43" fmla="*/ 1004416 w 1507720"/>
                <a:gd name="connsiteY43" fmla="*/ 1102530 h 1178723"/>
                <a:gd name="connsiteX44" fmla="*/ 966838 w 1507720"/>
                <a:gd name="connsiteY44" fmla="*/ 1115056 h 1178723"/>
                <a:gd name="connsiteX45" fmla="*/ 916733 w 1507720"/>
                <a:gd name="connsiteY45" fmla="*/ 1127582 h 1178723"/>
                <a:gd name="connsiteX46" fmla="*/ 803999 w 1507720"/>
                <a:gd name="connsiteY46" fmla="*/ 1140108 h 1178723"/>
                <a:gd name="connsiteX47" fmla="*/ 703791 w 1507720"/>
                <a:gd name="connsiteY47" fmla="*/ 1127582 h 1178723"/>
                <a:gd name="connsiteX48" fmla="*/ 666213 w 1507720"/>
                <a:gd name="connsiteY48" fmla="*/ 1102530 h 1178723"/>
                <a:gd name="connsiteX49" fmla="*/ 591057 w 1507720"/>
                <a:gd name="connsiteY49" fmla="*/ 1165160 h 1178723"/>
                <a:gd name="connsiteX50" fmla="*/ 553479 w 1507720"/>
                <a:gd name="connsiteY50" fmla="*/ 1177686 h 1178723"/>
                <a:gd name="connsiteX51" fmla="*/ 415692 w 1507720"/>
                <a:gd name="connsiteY51" fmla="*/ 1165160 h 1178723"/>
                <a:gd name="connsiteX52" fmla="*/ 390640 w 1507720"/>
                <a:gd name="connsiteY52" fmla="*/ 1127582 h 1178723"/>
                <a:gd name="connsiteX53" fmla="*/ 340536 w 1507720"/>
                <a:gd name="connsiteY53" fmla="*/ 1102530 h 1178723"/>
                <a:gd name="connsiteX54" fmla="*/ 302958 w 1507720"/>
                <a:gd name="connsiteY54" fmla="*/ 1115056 h 1178723"/>
                <a:gd name="connsiteX55" fmla="*/ 252854 w 1507720"/>
                <a:gd name="connsiteY55" fmla="*/ 1140108 h 1178723"/>
                <a:gd name="connsiteX56" fmla="*/ 190224 w 1507720"/>
                <a:gd name="connsiteY56" fmla="*/ 1127582 h 1178723"/>
                <a:gd name="connsiteX57" fmla="*/ 152646 w 1507720"/>
                <a:gd name="connsiteY57" fmla="*/ 1039900 h 117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7720" h="1178723">
                  <a:moveTo>
                    <a:pt x="202750" y="1027374"/>
                  </a:moveTo>
                  <a:cubicBezTo>
                    <a:pt x="190224" y="1031549"/>
                    <a:pt x="178243" y="1041767"/>
                    <a:pt x="165172" y="1039900"/>
                  </a:cubicBezTo>
                  <a:cubicBezTo>
                    <a:pt x="144945" y="1037010"/>
                    <a:pt x="95661" y="1001910"/>
                    <a:pt x="77490" y="989796"/>
                  </a:cubicBezTo>
                  <a:cubicBezTo>
                    <a:pt x="69139" y="977270"/>
                    <a:pt x="61842" y="963973"/>
                    <a:pt x="52438" y="952218"/>
                  </a:cubicBezTo>
                  <a:cubicBezTo>
                    <a:pt x="1514" y="888563"/>
                    <a:pt x="0" y="962324"/>
                    <a:pt x="39911" y="789379"/>
                  </a:cubicBezTo>
                  <a:cubicBezTo>
                    <a:pt x="45268" y="766166"/>
                    <a:pt x="86219" y="755568"/>
                    <a:pt x="102542" y="751801"/>
                  </a:cubicBezTo>
                  <a:cubicBezTo>
                    <a:pt x="144032" y="742226"/>
                    <a:pt x="227802" y="726749"/>
                    <a:pt x="227802" y="726749"/>
                  </a:cubicBezTo>
                  <a:cubicBezTo>
                    <a:pt x="211101" y="718398"/>
                    <a:pt x="189994" y="715750"/>
                    <a:pt x="177698" y="701697"/>
                  </a:cubicBezTo>
                  <a:cubicBezTo>
                    <a:pt x="95783" y="608080"/>
                    <a:pt x="179645" y="648250"/>
                    <a:pt x="115068" y="551385"/>
                  </a:cubicBezTo>
                  <a:lnTo>
                    <a:pt x="90016" y="513807"/>
                  </a:lnTo>
                  <a:cubicBezTo>
                    <a:pt x="94191" y="472053"/>
                    <a:pt x="93107" y="429433"/>
                    <a:pt x="102542" y="388546"/>
                  </a:cubicBezTo>
                  <a:cubicBezTo>
                    <a:pt x="105927" y="373877"/>
                    <a:pt x="115839" y="360372"/>
                    <a:pt x="127594" y="350968"/>
                  </a:cubicBezTo>
                  <a:cubicBezTo>
                    <a:pt x="137904" y="342720"/>
                    <a:pt x="152148" y="340613"/>
                    <a:pt x="165172" y="338442"/>
                  </a:cubicBezTo>
                  <a:cubicBezTo>
                    <a:pt x="202467" y="332226"/>
                    <a:pt x="240328" y="330091"/>
                    <a:pt x="277906" y="325916"/>
                  </a:cubicBezTo>
                  <a:cubicBezTo>
                    <a:pt x="283204" y="283530"/>
                    <a:pt x="275827" y="221178"/>
                    <a:pt x="315484" y="188130"/>
                  </a:cubicBezTo>
                  <a:cubicBezTo>
                    <a:pt x="329829" y="176176"/>
                    <a:pt x="348887" y="171429"/>
                    <a:pt x="365588" y="163078"/>
                  </a:cubicBezTo>
                  <a:cubicBezTo>
                    <a:pt x="415692" y="167253"/>
                    <a:pt x="467557" y="161792"/>
                    <a:pt x="515901" y="175604"/>
                  </a:cubicBezTo>
                  <a:cubicBezTo>
                    <a:pt x="530376" y="179740"/>
                    <a:pt x="525899" y="213182"/>
                    <a:pt x="540953" y="213182"/>
                  </a:cubicBezTo>
                  <a:cubicBezTo>
                    <a:pt x="556007" y="213182"/>
                    <a:pt x="557654" y="188130"/>
                    <a:pt x="566005" y="175604"/>
                  </a:cubicBezTo>
                  <a:cubicBezTo>
                    <a:pt x="574356" y="146377"/>
                    <a:pt x="570862" y="110641"/>
                    <a:pt x="591057" y="87922"/>
                  </a:cubicBezTo>
                  <a:cubicBezTo>
                    <a:pt x="608601" y="68185"/>
                    <a:pt x="666213" y="62870"/>
                    <a:pt x="666213" y="62870"/>
                  </a:cubicBezTo>
                  <a:cubicBezTo>
                    <a:pt x="774687" y="68579"/>
                    <a:pt x="916733" y="0"/>
                    <a:pt x="916733" y="125500"/>
                  </a:cubicBezTo>
                  <a:cubicBezTo>
                    <a:pt x="916733" y="159163"/>
                    <a:pt x="908382" y="192305"/>
                    <a:pt x="904207" y="225708"/>
                  </a:cubicBezTo>
                  <a:cubicBezTo>
                    <a:pt x="920908" y="234059"/>
                    <a:pt x="935638" y="250760"/>
                    <a:pt x="954311" y="250760"/>
                  </a:cubicBezTo>
                  <a:cubicBezTo>
                    <a:pt x="966121" y="250760"/>
                    <a:pt x="968801" y="230989"/>
                    <a:pt x="979364" y="225708"/>
                  </a:cubicBezTo>
                  <a:cubicBezTo>
                    <a:pt x="994762" y="218009"/>
                    <a:pt x="1012979" y="218129"/>
                    <a:pt x="1029468" y="213182"/>
                  </a:cubicBezTo>
                  <a:cubicBezTo>
                    <a:pt x="1054761" y="205594"/>
                    <a:pt x="1104624" y="188130"/>
                    <a:pt x="1104624" y="188130"/>
                  </a:cubicBezTo>
                  <a:cubicBezTo>
                    <a:pt x="1129146" y="191633"/>
                    <a:pt x="1207545" y="189965"/>
                    <a:pt x="1229884" y="225708"/>
                  </a:cubicBezTo>
                  <a:cubicBezTo>
                    <a:pt x="1243880" y="248101"/>
                    <a:pt x="1254936" y="300864"/>
                    <a:pt x="1254936" y="300864"/>
                  </a:cubicBezTo>
                  <a:cubicBezTo>
                    <a:pt x="1231350" y="465967"/>
                    <a:pt x="1218464" y="347923"/>
                    <a:pt x="1417775" y="401072"/>
                  </a:cubicBezTo>
                  <a:cubicBezTo>
                    <a:pt x="1430533" y="404474"/>
                    <a:pt x="1424396" y="426840"/>
                    <a:pt x="1430301" y="438650"/>
                  </a:cubicBezTo>
                  <a:cubicBezTo>
                    <a:pt x="1437034" y="452115"/>
                    <a:pt x="1447002" y="463702"/>
                    <a:pt x="1455353" y="476228"/>
                  </a:cubicBezTo>
                  <a:cubicBezTo>
                    <a:pt x="1468197" y="514762"/>
                    <a:pt x="1480810" y="531886"/>
                    <a:pt x="1455353" y="576437"/>
                  </a:cubicBezTo>
                  <a:cubicBezTo>
                    <a:pt x="1447884" y="589508"/>
                    <a:pt x="1430301" y="593138"/>
                    <a:pt x="1417775" y="601489"/>
                  </a:cubicBezTo>
                  <a:cubicBezTo>
                    <a:pt x="1438542" y="632639"/>
                    <a:pt x="1454257" y="652846"/>
                    <a:pt x="1467879" y="689171"/>
                  </a:cubicBezTo>
                  <a:cubicBezTo>
                    <a:pt x="1473924" y="705290"/>
                    <a:pt x="1476230" y="722574"/>
                    <a:pt x="1480405" y="739275"/>
                  </a:cubicBezTo>
                  <a:cubicBezTo>
                    <a:pt x="1473283" y="824739"/>
                    <a:pt x="1507720" y="885607"/>
                    <a:pt x="1430301" y="914639"/>
                  </a:cubicBezTo>
                  <a:cubicBezTo>
                    <a:pt x="1410366" y="922115"/>
                    <a:pt x="1388547" y="922990"/>
                    <a:pt x="1367670" y="927165"/>
                  </a:cubicBezTo>
                  <a:cubicBezTo>
                    <a:pt x="1364598" y="951740"/>
                    <a:pt x="1363670" y="1049497"/>
                    <a:pt x="1330092" y="1077478"/>
                  </a:cubicBezTo>
                  <a:cubicBezTo>
                    <a:pt x="1316867" y="1088499"/>
                    <a:pt x="1296689" y="1085829"/>
                    <a:pt x="1279988" y="1090004"/>
                  </a:cubicBezTo>
                  <a:cubicBezTo>
                    <a:pt x="1259111" y="1102530"/>
                    <a:pt x="1239134" y="1116694"/>
                    <a:pt x="1217358" y="1127582"/>
                  </a:cubicBezTo>
                  <a:cubicBezTo>
                    <a:pt x="1199388" y="1136567"/>
                    <a:pt x="1145729" y="1148621"/>
                    <a:pt x="1129676" y="1152634"/>
                  </a:cubicBezTo>
                  <a:cubicBezTo>
                    <a:pt x="1092098" y="1148459"/>
                    <a:pt x="1052047" y="1154150"/>
                    <a:pt x="1016942" y="1140108"/>
                  </a:cubicBezTo>
                  <a:cubicBezTo>
                    <a:pt x="1004683" y="1135204"/>
                    <a:pt x="1016226" y="1108435"/>
                    <a:pt x="1004416" y="1102530"/>
                  </a:cubicBezTo>
                  <a:cubicBezTo>
                    <a:pt x="992606" y="1096625"/>
                    <a:pt x="979534" y="1111429"/>
                    <a:pt x="966838" y="1115056"/>
                  </a:cubicBezTo>
                  <a:cubicBezTo>
                    <a:pt x="950285" y="1119785"/>
                    <a:pt x="933748" y="1124964"/>
                    <a:pt x="916733" y="1127582"/>
                  </a:cubicBezTo>
                  <a:cubicBezTo>
                    <a:pt x="879363" y="1133331"/>
                    <a:pt x="841577" y="1135933"/>
                    <a:pt x="803999" y="1140108"/>
                  </a:cubicBezTo>
                  <a:cubicBezTo>
                    <a:pt x="770596" y="1135933"/>
                    <a:pt x="736267" y="1136439"/>
                    <a:pt x="703791" y="1127582"/>
                  </a:cubicBezTo>
                  <a:cubicBezTo>
                    <a:pt x="689267" y="1123621"/>
                    <a:pt x="681267" y="1102530"/>
                    <a:pt x="666213" y="1102530"/>
                  </a:cubicBezTo>
                  <a:cubicBezTo>
                    <a:pt x="645722" y="1102530"/>
                    <a:pt x="601830" y="1157978"/>
                    <a:pt x="591057" y="1165160"/>
                  </a:cubicBezTo>
                  <a:cubicBezTo>
                    <a:pt x="580071" y="1172484"/>
                    <a:pt x="566005" y="1173511"/>
                    <a:pt x="553479" y="1177686"/>
                  </a:cubicBezTo>
                  <a:cubicBezTo>
                    <a:pt x="507550" y="1173511"/>
                    <a:pt x="459771" y="1178723"/>
                    <a:pt x="415692" y="1165160"/>
                  </a:cubicBezTo>
                  <a:cubicBezTo>
                    <a:pt x="401303" y="1160733"/>
                    <a:pt x="402205" y="1137220"/>
                    <a:pt x="390640" y="1127582"/>
                  </a:cubicBezTo>
                  <a:cubicBezTo>
                    <a:pt x="376295" y="1115628"/>
                    <a:pt x="357237" y="1110881"/>
                    <a:pt x="340536" y="1102530"/>
                  </a:cubicBezTo>
                  <a:cubicBezTo>
                    <a:pt x="328010" y="1106705"/>
                    <a:pt x="315094" y="1109855"/>
                    <a:pt x="302958" y="1115056"/>
                  </a:cubicBezTo>
                  <a:cubicBezTo>
                    <a:pt x="285795" y="1122412"/>
                    <a:pt x="271412" y="1138046"/>
                    <a:pt x="252854" y="1140108"/>
                  </a:cubicBezTo>
                  <a:cubicBezTo>
                    <a:pt x="231694" y="1142459"/>
                    <a:pt x="211101" y="1131757"/>
                    <a:pt x="190224" y="1127582"/>
                  </a:cubicBezTo>
                  <a:cubicBezTo>
                    <a:pt x="135276" y="1090950"/>
                    <a:pt x="152646" y="1117584"/>
                    <a:pt x="152646" y="1039900"/>
                  </a:cubicBezTo>
                </a:path>
              </a:pathLst>
            </a:custGeom>
            <a:solidFill>
              <a:srgbClr val="008000"/>
            </a:solidFill>
            <a:ln w="38100">
              <a:solidFill>
                <a:srgbClr val="CCFF9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9"/>
                                        </p:tgtEl>
                                      </p:cBhvr>
                                      <p:by x="150000" y="150000"/>
                                    </p:animScale>
                                  </p:childTnLst>
                                </p:cTn>
                              </p:par>
                            </p:childTnLst>
                          </p:cTn>
                        </p:par>
                        <p:par>
                          <p:cTn id="7" fill="hold">
                            <p:stCondLst>
                              <p:cond delay="500"/>
                            </p:stCondLst>
                            <p:childTnLst>
                              <p:par>
                                <p:cTn id="8" presetID="9" presetClass="exit" presetSubtype="0" fill="hold" nodeType="after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par>
                                <p:cTn id="20" presetID="9"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par>
                                <p:cTn id="38" presetID="9"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dissolve">
                                      <p:cBhvr>
                                        <p:cTn id="43" dur="500"/>
                                        <p:tgtEl>
                                          <p:spTgt spid="41"/>
                                        </p:tgtEl>
                                      </p:cBhvr>
                                    </p:animEffect>
                                  </p:childTnLst>
                                </p:cTn>
                              </p:par>
                              <p:par>
                                <p:cTn id="44" presetID="9"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dissolve">
                                      <p:cBhvr>
                                        <p:cTn id="46" dur="500"/>
                                        <p:tgtEl>
                                          <p:spTgt spid="44"/>
                                        </p:tgtEl>
                                      </p:cBhvr>
                                    </p:animEffect>
                                  </p:childTnLst>
                                </p:cTn>
                              </p:par>
                              <p:par>
                                <p:cTn id="47" presetID="9"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dissolve">
                                      <p:cBhvr>
                                        <p:cTn id="49" dur="500"/>
                                        <p:tgtEl>
                                          <p:spTgt spid="53"/>
                                        </p:tgtEl>
                                      </p:cBhvr>
                                    </p:animEffect>
                                  </p:childTnLst>
                                </p:cTn>
                              </p:par>
                              <p:par>
                                <p:cTn id="50" presetID="9"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par>
                                <p:cTn id="53" presetID="9"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dissolve">
                                      <p:cBhvr>
                                        <p:cTn id="55" dur="500"/>
                                        <p:tgtEl>
                                          <p:spTgt spid="47"/>
                                        </p:tgtEl>
                                      </p:cBhvr>
                                    </p:animEffect>
                                  </p:childTnLst>
                                </p:cTn>
                              </p:par>
                              <p:par>
                                <p:cTn id="56" presetID="9"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dissolve">
                                      <p:cBhvr>
                                        <p:cTn id="58" dur="500"/>
                                        <p:tgtEl>
                                          <p:spTgt spid="56"/>
                                        </p:tgtEl>
                                      </p:cBhvr>
                                    </p:animEffect>
                                  </p:childTnLst>
                                </p:cTn>
                              </p:par>
                              <p:par>
                                <p:cTn id="59" presetID="9"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par>
                                <p:cTn id="62" presetID="9" presetClass="entr" presetSubtype="0"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cTn>
                              </p:par>
                              <p:par>
                                <p:cTn id="65" presetID="9"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500"/>
                                        <p:tgtEl>
                                          <p:spTgt spid="71"/>
                                        </p:tgtEl>
                                      </p:cBhvr>
                                    </p:animEffect>
                                  </p:childTnLst>
                                </p:cTn>
                              </p:par>
                              <p:par>
                                <p:cTn id="68" presetID="9" presetClass="entr" presetSubtype="0"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dissolve">
                                      <p:cBhvr>
                                        <p:cTn id="70" dur="500"/>
                                        <p:tgtEl>
                                          <p:spTgt spid="68"/>
                                        </p:tgtEl>
                                      </p:cBhvr>
                                    </p:animEffect>
                                  </p:childTnLst>
                                </p:cTn>
                              </p:par>
                              <p:par>
                                <p:cTn id="71" presetID="9"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dissolve">
                                      <p:cBhvr>
                                        <p:cTn id="73" dur="500"/>
                                        <p:tgtEl>
                                          <p:spTgt spid="80"/>
                                        </p:tgtEl>
                                      </p:cBhvr>
                                    </p:animEffect>
                                  </p:childTnLst>
                                </p:cTn>
                              </p:par>
                              <p:par>
                                <p:cTn id="74" presetID="9"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dissolve">
                                      <p:cBhvr>
                                        <p:cTn id="76" dur="500"/>
                                        <p:tgtEl>
                                          <p:spTgt spid="65"/>
                                        </p:tgtEl>
                                      </p:cBhvr>
                                    </p:animEffect>
                                  </p:childTnLst>
                                </p:cTn>
                              </p:par>
                              <p:par>
                                <p:cTn id="77" presetID="9"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dissolve">
                                      <p:cBhvr>
                                        <p:cTn id="79" dur="500"/>
                                        <p:tgtEl>
                                          <p:spTgt spid="74"/>
                                        </p:tgtEl>
                                      </p:cBhvr>
                                    </p:animEffect>
                                  </p:childTnLst>
                                </p:cTn>
                              </p:par>
                              <p:par>
                                <p:cTn id="80" presetID="9" presetClass="entr" presetSubtype="0"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dissolve">
                                      <p:cBhvr>
                                        <p:cTn id="82" dur="500"/>
                                        <p:tgtEl>
                                          <p:spTgt spid="7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dissolv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dissolve">
                                      <p:cBhvr>
                                        <p:cTn id="9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矢印コネクタ 56"/>
          <p:cNvCxnSpPr>
            <a:cxnSpLocks/>
          </p:cNvCxnSpPr>
          <p:nvPr/>
        </p:nvCxnSpPr>
        <p:spPr>
          <a:xfrm>
            <a:off x="607964" y="6146271"/>
            <a:ext cx="7852468" cy="30379"/>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 Box 9"/>
          <p:cNvSpPr txBox="1">
            <a:spLocks noChangeArrowheads="1"/>
          </p:cNvSpPr>
          <p:nvPr/>
        </p:nvSpPr>
        <p:spPr bwMode="auto">
          <a:xfrm>
            <a:off x="251520" y="260648"/>
            <a:ext cx="4752528" cy="707886"/>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indent="92075" eaLnBrk="1" hangingPunct="1">
              <a:spcBef>
                <a:spcPct val="50000"/>
              </a:spcBef>
              <a:defRPr/>
            </a:pPr>
            <a:r>
              <a:rPr lang="ja-JP" altLang="en-US" sz="4000" dirty="0">
                <a:latin typeface="Arial" charset="0"/>
              </a:rPr>
              <a:t>より</a:t>
            </a:r>
            <a:r>
              <a:rPr lang="ja-JP" altLang="en-US" sz="4000" dirty="0"/>
              <a:t>高度な伝達</a:t>
            </a:r>
            <a:r>
              <a:rPr lang="ja-JP" altLang="en-US" sz="4000" dirty="0">
                <a:latin typeface="Arial" charset="0"/>
              </a:rPr>
              <a:t>練習</a:t>
            </a:r>
            <a:endParaRPr lang="ja-JP" altLang="en-US" sz="2800" dirty="0">
              <a:latin typeface="Arial" charset="0"/>
            </a:endParaRPr>
          </a:p>
        </p:txBody>
      </p:sp>
      <p:sp>
        <p:nvSpPr>
          <p:cNvPr id="10" name="Text Box 9"/>
          <p:cNvSpPr txBox="1">
            <a:spLocks noChangeArrowheads="1"/>
          </p:cNvSpPr>
          <p:nvPr/>
        </p:nvSpPr>
        <p:spPr bwMode="auto">
          <a:xfrm>
            <a:off x="539552" y="980728"/>
            <a:ext cx="8280920" cy="646331"/>
          </a:xfrm>
          <a:prstGeom prst="rect">
            <a:avLst/>
          </a:prstGeom>
          <a:solidFill>
            <a:schemeClr val="accent3"/>
          </a:solidFill>
          <a:ln w="9525">
            <a:noFill/>
            <a:miter lim="800000"/>
            <a:headEnd/>
            <a:tailEnd/>
          </a:ln>
          <a:effectLst>
            <a:softEdge rad="31750"/>
          </a:effectLst>
        </p:spPr>
        <p:txBody>
          <a:bodyPr wrap="square">
            <a:spAutoFit/>
          </a:bodyPr>
          <a:lstStyle/>
          <a:p>
            <a:pPr indent="92075" eaLnBrk="1" hangingPunct="1">
              <a:spcBef>
                <a:spcPct val="50000"/>
              </a:spcBef>
              <a:defRPr/>
            </a:pPr>
            <a:r>
              <a:rPr lang="ja-JP" altLang="en-US" sz="3600" b="1" dirty="0">
                <a:solidFill>
                  <a:srgbClr val="C00000"/>
                </a:solidFill>
              </a:rPr>
              <a:t>＊</a:t>
            </a:r>
            <a:r>
              <a:rPr lang="ja-JP" altLang="en-US" sz="3600" dirty="0"/>
              <a:t>原画に書き込んだものの状況を伝える</a:t>
            </a:r>
            <a:endParaRPr lang="ja-JP" altLang="en-US" sz="3600" dirty="0">
              <a:latin typeface="Arial" charset="0"/>
            </a:endParaRPr>
          </a:p>
        </p:txBody>
      </p:sp>
      <p:sp>
        <p:nvSpPr>
          <p:cNvPr id="11" name="Text Box 9"/>
          <p:cNvSpPr txBox="1">
            <a:spLocks noChangeArrowheads="1"/>
          </p:cNvSpPr>
          <p:nvPr/>
        </p:nvSpPr>
        <p:spPr bwMode="auto">
          <a:xfrm>
            <a:off x="1907704" y="1628800"/>
            <a:ext cx="5184576" cy="646331"/>
          </a:xfrm>
          <a:prstGeom prst="rect">
            <a:avLst/>
          </a:prstGeom>
          <a:solidFill>
            <a:schemeClr val="bg1"/>
          </a:solidFill>
          <a:ln w="9525">
            <a:solidFill>
              <a:schemeClr val="tx1"/>
            </a:solidFill>
            <a:prstDash val="dash"/>
            <a:miter lim="800000"/>
            <a:headEnd/>
            <a:tailEnd/>
          </a:ln>
          <a:effectLst/>
        </p:spPr>
        <p:txBody>
          <a:bodyPr wrap="square">
            <a:spAutoFit/>
          </a:bodyPr>
          <a:lstStyle/>
          <a:p>
            <a:pPr indent="92075" eaLnBrk="1" hangingPunct="1">
              <a:spcBef>
                <a:spcPct val="50000"/>
              </a:spcBef>
              <a:defRPr/>
            </a:pPr>
            <a:r>
              <a:rPr lang="ja-JP" altLang="en-US" sz="3600" dirty="0"/>
              <a:t>位置・大きさ・数量・色</a:t>
            </a:r>
            <a:r>
              <a:rPr lang="en-US" altLang="ja-JP" sz="3600" dirty="0"/>
              <a:t>etc.</a:t>
            </a:r>
            <a:endParaRPr lang="ja-JP" altLang="en-US" sz="3600" dirty="0">
              <a:latin typeface="Arial" charset="0"/>
            </a:endParaRPr>
          </a:p>
        </p:txBody>
      </p:sp>
      <p:grpSp>
        <p:nvGrpSpPr>
          <p:cNvPr id="2" name="グループ化 24"/>
          <p:cNvGrpSpPr>
            <a:grpSpLocks/>
          </p:cNvGrpSpPr>
          <p:nvPr/>
        </p:nvGrpSpPr>
        <p:grpSpPr bwMode="auto">
          <a:xfrm rot="1995736">
            <a:off x="91506" y="3270323"/>
            <a:ext cx="601424" cy="662476"/>
            <a:chOff x="755650" y="4437063"/>
            <a:chExt cx="1584325" cy="1655762"/>
          </a:xfrm>
        </p:grpSpPr>
        <p:sp>
          <p:nvSpPr>
            <p:cNvPr id="18" name="Freeform 12"/>
            <p:cNvSpPr>
              <a:spLocks/>
            </p:cNvSpPr>
            <p:nvPr/>
          </p:nvSpPr>
          <p:spPr bwMode="auto">
            <a:xfrm>
              <a:off x="755650" y="4437063"/>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9" name="Oval 8"/>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0" name="Oval 10"/>
            <p:cNvSpPr>
              <a:spLocks noChangeArrowheads="1"/>
            </p:cNvSpPr>
            <p:nvPr/>
          </p:nvSpPr>
          <p:spPr bwMode="auto">
            <a:xfrm>
              <a:off x="1331913" y="4724400"/>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 name="Oval 9"/>
            <p:cNvSpPr>
              <a:spLocks noChangeArrowheads="1"/>
            </p:cNvSpPr>
            <p:nvPr/>
          </p:nvSpPr>
          <p:spPr bwMode="auto">
            <a:xfrm>
              <a:off x="1547813" y="4797425"/>
              <a:ext cx="144462" cy="144463"/>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2" name="Oval 11"/>
            <p:cNvSpPr>
              <a:spLocks noChangeArrowheads="1"/>
            </p:cNvSpPr>
            <p:nvPr/>
          </p:nvSpPr>
          <p:spPr bwMode="auto">
            <a:xfrm>
              <a:off x="1908175" y="5373688"/>
              <a:ext cx="360363" cy="431800"/>
            </a:xfrm>
            <a:prstGeom prst="ellipse">
              <a:avLst/>
            </a:prstGeom>
            <a:solidFill>
              <a:srgbClr val="FF9900"/>
            </a:solidFill>
            <a:ln w="9525">
              <a:solidFill>
                <a:schemeClr val="tx1"/>
              </a:solidFill>
              <a:round/>
              <a:headEnd/>
              <a:tailEnd/>
            </a:ln>
          </p:spPr>
          <p:txBody>
            <a:bodyPr wrap="none" anchor="ctr"/>
            <a:lstStyle/>
            <a:p>
              <a:pPr eaLnBrk="1" hangingPunct="1"/>
              <a:endParaRPr lang="ja-JP" altLang="en-US"/>
            </a:p>
          </p:txBody>
        </p:sp>
        <p:sp>
          <p:nvSpPr>
            <p:cNvPr id="23" name="Oval 13"/>
            <p:cNvSpPr>
              <a:spLocks noChangeArrowheads="1"/>
            </p:cNvSpPr>
            <p:nvPr/>
          </p:nvSpPr>
          <p:spPr bwMode="auto">
            <a:xfrm>
              <a:off x="2195513" y="4797425"/>
              <a:ext cx="144462" cy="144463"/>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grpSp>
      <p:grpSp>
        <p:nvGrpSpPr>
          <p:cNvPr id="5" name="グループ化 33"/>
          <p:cNvGrpSpPr>
            <a:grpSpLocks/>
          </p:cNvGrpSpPr>
          <p:nvPr/>
        </p:nvGrpSpPr>
        <p:grpSpPr bwMode="auto">
          <a:xfrm>
            <a:off x="8433985" y="3469388"/>
            <a:ext cx="582407" cy="612508"/>
            <a:chOff x="7523163" y="1144571"/>
            <a:chExt cx="1225550" cy="2376487"/>
          </a:xfrm>
        </p:grpSpPr>
        <p:sp>
          <p:nvSpPr>
            <p:cNvPr id="35"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36"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37"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38"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39"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40"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41"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50" name="正方形/長方形 49"/>
          <p:cNvSpPr/>
          <p:nvPr/>
        </p:nvSpPr>
        <p:spPr>
          <a:xfrm>
            <a:off x="4475437" y="2348008"/>
            <a:ext cx="154896" cy="42493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Text Box 9"/>
          <p:cNvSpPr txBox="1">
            <a:spLocks noChangeArrowheads="1"/>
          </p:cNvSpPr>
          <p:nvPr/>
        </p:nvSpPr>
        <p:spPr bwMode="auto">
          <a:xfrm>
            <a:off x="5076056" y="260648"/>
            <a:ext cx="3159968" cy="707886"/>
          </a:xfrm>
          <a:prstGeom prst="rect">
            <a:avLst/>
          </a:prstGeom>
          <a:solidFill>
            <a:srgbClr val="CCFF66"/>
          </a:solidFill>
          <a:ln w="9525">
            <a:noFill/>
            <a:miter lim="800000"/>
            <a:headEnd/>
            <a:tailEnd/>
          </a:ln>
          <a:effectLst>
            <a:softEdge rad="31750"/>
          </a:effectLst>
        </p:spPr>
        <p:txBody>
          <a:bodyPr wrap="square">
            <a:spAutoFit/>
          </a:bodyPr>
          <a:lstStyle/>
          <a:p>
            <a:pPr indent="92075" eaLnBrk="1" hangingPunct="1">
              <a:spcBef>
                <a:spcPct val="50000"/>
              </a:spcBef>
              <a:defRPr/>
            </a:pPr>
            <a:r>
              <a:rPr lang="ja-JP" altLang="en-US" sz="4000" dirty="0"/>
              <a:t>絵を伝えよう</a:t>
            </a:r>
            <a:endParaRPr lang="ja-JP" altLang="en-US" sz="2800" dirty="0">
              <a:latin typeface="Arial" charset="0"/>
            </a:endParaRPr>
          </a:p>
        </p:txBody>
      </p:sp>
      <p:sp>
        <p:nvSpPr>
          <p:cNvPr id="53" name="テキスト ボックス 52"/>
          <p:cNvSpPr txBox="1"/>
          <p:nvPr/>
        </p:nvSpPr>
        <p:spPr>
          <a:xfrm>
            <a:off x="8366832" y="4319103"/>
            <a:ext cx="720080" cy="369332"/>
          </a:xfrm>
          <a:prstGeom prst="rect">
            <a:avLst/>
          </a:prstGeom>
          <a:solidFill>
            <a:srgbClr val="FFFF00"/>
          </a:solidFill>
        </p:spPr>
        <p:txBody>
          <a:bodyPr wrap="square" rtlCol="0">
            <a:spAutoFit/>
          </a:bodyPr>
          <a:lstStyle/>
          <a:p>
            <a:r>
              <a:rPr kumimoji="1" lang="ja-JP" altLang="en-US" b="1" dirty="0"/>
              <a:t>原画</a:t>
            </a:r>
          </a:p>
        </p:txBody>
      </p:sp>
      <p:sp>
        <p:nvSpPr>
          <p:cNvPr id="9" name="テキスト ボックス 8">
            <a:extLst>
              <a:ext uri="{FF2B5EF4-FFF2-40B4-BE49-F238E27FC236}">
                <a16:creationId xmlns="" xmlns:a16="http://schemas.microsoft.com/office/drawing/2014/main" id="{D0C186F0-5EB6-ACD7-F756-4DB981F2DEFC}"/>
              </a:ext>
            </a:extLst>
          </p:cNvPr>
          <p:cNvSpPr txBox="1"/>
          <p:nvPr/>
        </p:nvSpPr>
        <p:spPr>
          <a:xfrm>
            <a:off x="85339" y="4232756"/>
            <a:ext cx="720080" cy="369332"/>
          </a:xfrm>
          <a:prstGeom prst="rect">
            <a:avLst/>
          </a:prstGeom>
          <a:solidFill>
            <a:srgbClr val="FFFF00"/>
          </a:solidFill>
        </p:spPr>
        <p:txBody>
          <a:bodyPr wrap="square" rtlCol="0">
            <a:spAutoFit/>
          </a:bodyPr>
          <a:lstStyle/>
          <a:p>
            <a:r>
              <a:rPr kumimoji="1" lang="ja-JP" altLang="en-US" b="1" dirty="0"/>
              <a:t>原画</a:t>
            </a:r>
          </a:p>
        </p:txBody>
      </p:sp>
      <p:grpSp>
        <p:nvGrpSpPr>
          <p:cNvPr id="68" name="グループ化 67">
            <a:extLst>
              <a:ext uri="{FF2B5EF4-FFF2-40B4-BE49-F238E27FC236}">
                <a16:creationId xmlns="" xmlns:a16="http://schemas.microsoft.com/office/drawing/2014/main" id="{F2C8243C-B198-437B-8028-1A28BC4EB832}"/>
              </a:ext>
            </a:extLst>
          </p:cNvPr>
          <p:cNvGrpSpPr/>
          <p:nvPr/>
        </p:nvGrpSpPr>
        <p:grpSpPr>
          <a:xfrm>
            <a:off x="781666" y="2599499"/>
            <a:ext cx="3636310" cy="3247781"/>
            <a:chOff x="1159473" y="2557483"/>
            <a:chExt cx="3169147" cy="2304256"/>
          </a:xfrm>
        </p:grpSpPr>
        <p:grpSp>
          <p:nvGrpSpPr>
            <p:cNvPr id="62" name="グループ化 61">
              <a:extLst>
                <a:ext uri="{FF2B5EF4-FFF2-40B4-BE49-F238E27FC236}">
                  <a16:creationId xmlns="" xmlns:a16="http://schemas.microsoft.com/office/drawing/2014/main" id="{5A2ED909-9DBE-BBA9-0A2D-4219A95F9388}"/>
                </a:ext>
              </a:extLst>
            </p:cNvPr>
            <p:cNvGrpSpPr/>
            <p:nvPr/>
          </p:nvGrpSpPr>
          <p:grpSpPr>
            <a:xfrm>
              <a:off x="1159473" y="2557483"/>
              <a:ext cx="3169147" cy="2304256"/>
              <a:chOff x="1159473" y="2557483"/>
              <a:chExt cx="3169147" cy="2304256"/>
            </a:xfrm>
          </p:grpSpPr>
          <p:sp>
            <p:nvSpPr>
              <p:cNvPr id="32" name="正方形/長方形 31">
                <a:extLst>
                  <a:ext uri="{FF2B5EF4-FFF2-40B4-BE49-F238E27FC236}">
                    <a16:creationId xmlns="" xmlns:a16="http://schemas.microsoft.com/office/drawing/2014/main" id="{E60EFF5E-5A10-B47F-C3E9-AD657D234C8D}"/>
                  </a:ext>
                </a:extLst>
              </p:cNvPr>
              <p:cNvSpPr/>
              <p:nvPr/>
            </p:nvSpPr>
            <p:spPr>
              <a:xfrm>
                <a:off x="1159473" y="2557483"/>
                <a:ext cx="3169147" cy="230425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8" name="直線コネクタ 57">
                <a:extLst>
                  <a:ext uri="{FF2B5EF4-FFF2-40B4-BE49-F238E27FC236}">
                    <a16:creationId xmlns="" xmlns:a16="http://schemas.microsoft.com/office/drawing/2014/main" id="{8FAF1817-6C24-0815-EBBA-9AF68541F299}"/>
                  </a:ext>
                </a:extLst>
              </p:cNvPr>
              <p:cNvCxnSpPr/>
              <p:nvPr/>
            </p:nvCxnSpPr>
            <p:spPr>
              <a:xfrm>
                <a:off x="1259632" y="3019074"/>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フリーフォーム: 図形 59">
                <a:extLst>
                  <a:ext uri="{FF2B5EF4-FFF2-40B4-BE49-F238E27FC236}">
                    <a16:creationId xmlns="" xmlns:a16="http://schemas.microsoft.com/office/drawing/2014/main" id="{7DC70FD0-FB15-F2D0-A654-C3FE2D3F8F1D}"/>
                  </a:ext>
                </a:extLst>
              </p:cNvPr>
              <p:cNvSpPr/>
              <p:nvPr/>
            </p:nvSpPr>
            <p:spPr>
              <a:xfrm rot="21402136">
                <a:off x="1447515" y="2842204"/>
                <a:ext cx="920377" cy="191635"/>
              </a:xfrm>
              <a:custGeom>
                <a:avLst/>
                <a:gdLst>
                  <a:gd name="connsiteX0" fmla="*/ 0 w 920377"/>
                  <a:gd name="connsiteY0" fmla="*/ 155776 h 191635"/>
                  <a:gd name="connsiteX1" fmla="*/ 370541 w 920377"/>
                  <a:gd name="connsiteY1" fmla="*/ 388 h 191635"/>
                  <a:gd name="connsiteX2" fmla="*/ 741083 w 920377"/>
                  <a:gd name="connsiteY2" fmla="*/ 113941 h 191635"/>
                  <a:gd name="connsiteX3" fmla="*/ 920377 w 920377"/>
                  <a:gd name="connsiteY3" fmla="*/ 191635 h 191635"/>
                  <a:gd name="connsiteX4" fmla="*/ 920377 w 920377"/>
                  <a:gd name="connsiteY4" fmla="*/ 191635 h 19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77" h="191635">
                    <a:moveTo>
                      <a:pt x="0" y="155776"/>
                    </a:moveTo>
                    <a:cubicBezTo>
                      <a:pt x="123513" y="81568"/>
                      <a:pt x="247027" y="7360"/>
                      <a:pt x="370541" y="388"/>
                    </a:cubicBezTo>
                    <a:cubicBezTo>
                      <a:pt x="494055" y="-6584"/>
                      <a:pt x="649444" y="82067"/>
                      <a:pt x="741083" y="113941"/>
                    </a:cubicBezTo>
                    <a:cubicBezTo>
                      <a:pt x="832722" y="145815"/>
                      <a:pt x="920377" y="191635"/>
                      <a:pt x="920377" y="191635"/>
                    </a:cubicBezTo>
                    <a:lnTo>
                      <a:pt x="920377" y="191635"/>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 xmlns:a16="http://schemas.microsoft.com/office/drawing/2014/main" id="{25FCFB76-5934-4748-D00B-0D296961400F}"/>
                  </a:ext>
                </a:extLst>
              </p:cNvPr>
              <p:cNvSpPr/>
              <p:nvPr/>
            </p:nvSpPr>
            <p:spPr>
              <a:xfrm>
                <a:off x="2420545" y="2842203"/>
                <a:ext cx="610660" cy="176872"/>
              </a:xfrm>
              <a:custGeom>
                <a:avLst/>
                <a:gdLst>
                  <a:gd name="connsiteX0" fmla="*/ 0 w 920377"/>
                  <a:gd name="connsiteY0" fmla="*/ 155776 h 191635"/>
                  <a:gd name="connsiteX1" fmla="*/ 370541 w 920377"/>
                  <a:gd name="connsiteY1" fmla="*/ 388 h 191635"/>
                  <a:gd name="connsiteX2" fmla="*/ 741083 w 920377"/>
                  <a:gd name="connsiteY2" fmla="*/ 113941 h 191635"/>
                  <a:gd name="connsiteX3" fmla="*/ 920377 w 920377"/>
                  <a:gd name="connsiteY3" fmla="*/ 191635 h 191635"/>
                  <a:gd name="connsiteX4" fmla="*/ 920377 w 920377"/>
                  <a:gd name="connsiteY4" fmla="*/ 191635 h 19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77" h="191635">
                    <a:moveTo>
                      <a:pt x="0" y="155776"/>
                    </a:moveTo>
                    <a:cubicBezTo>
                      <a:pt x="123513" y="81568"/>
                      <a:pt x="247027" y="7360"/>
                      <a:pt x="370541" y="388"/>
                    </a:cubicBezTo>
                    <a:cubicBezTo>
                      <a:pt x="494055" y="-6584"/>
                      <a:pt x="649444" y="82067"/>
                      <a:pt x="741083" y="113941"/>
                    </a:cubicBezTo>
                    <a:cubicBezTo>
                      <a:pt x="832722" y="145815"/>
                      <a:pt x="920377" y="191635"/>
                      <a:pt x="920377" y="191635"/>
                    </a:cubicBezTo>
                    <a:lnTo>
                      <a:pt x="920377" y="191635"/>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4" name="図 33">
              <a:extLst>
                <a:ext uri="{FF2B5EF4-FFF2-40B4-BE49-F238E27FC236}">
                  <a16:creationId xmlns="" xmlns:a16="http://schemas.microsoft.com/office/drawing/2014/main" id="{5F8C841D-12BF-DE45-C59B-C6C1E33625E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3235" y="3958103"/>
              <a:ext cx="677611" cy="557081"/>
            </a:xfrm>
            <a:prstGeom prst="rect">
              <a:avLst/>
            </a:prstGeom>
          </p:spPr>
        </p:pic>
        <p:pic>
          <p:nvPicPr>
            <p:cNvPr id="65" name="図 64">
              <a:extLst>
                <a:ext uri="{FF2B5EF4-FFF2-40B4-BE49-F238E27FC236}">
                  <a16:creationId xmlns="" xmlns:a16="http://schemas.microsoft.com/office/drawing/2014/main" id="{4C16D2A1-712C-DDAC-A02A-0C54744EE6A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88737" y="3050806"/>
              <a:ext cx="610660" cy="688616"/>
            </a:xfrm>
            <a:prstGeom prst="rect">
              <a:avLst/>
            </a:prstGeom>
          </p:spPr>
        </p:pic>
        <p:pic>
          <p:nvPicPr>
            <p:cNvPr id="67" name="図 66">
              <a:extLst>
                <a:ext uri="{FF2B5EF4-FFF2-40B4-BE49-F238E27FC236}">
                  <a16:creationId xmlns="" xmlns:a16="http://schemas.microsoft.com/office/drawing/2014/main" id="{7E1F3FFF-3632-AF78-524F-EA5C4023B5B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17890" y="4128897"/>
              <a:ext cx="776634" cy="577050"/>
            </a:xfrm>
            <a:prstGeom prst="rect">
              <a:avLst/>
            </a:prstGeom>
          </p:spPr>
        </p:pic>
      </p:grpSp>
      <p:grpSp>
        <p:nvGrpSpPr>
          <p:cNvPr id="69" name="グループ化 68">
            <a:extLst>
              <a:ext uri="{FF2B5EF4-FFF2-40B4-BE49-F238E27FC236}">
                <a16:creationId xmlns="" xmlns:a16="http://schemas.microsoft.com/office/drawing/2014/main" id="{6044DBE4-AB09-D78F-0490-3002CE220A35}"/>
              </a:ext>
            </a:extLst>
          </p:cNvPr>
          <p:cNvGrpSpPr/>
          <p:nvPr/>
        </p:nvGrpSpPr>
        <p:grpSpPr>
          <a:xfrm>
            <a:off x="4714004" y="2608865"/>
            <a:ext cx="3636310" cy="3247781"/>
            <a:chOff x="1159473" y="2557483"/>
            <a:chExt cx="3169147" cy="2304256"/>
          </a:xfrm>
        </p:grpSpPr>
        <p:grpSp>
          <p:nvGrpSpPr>
            <p:cNvPr id="70" name="グループ化 69">
              <a:extLst>
                <a:ext uri="{FF2B5EF4-FFF2-40B4-BE49-F238E27FC236}">
                  <a16:creationId xmlns="" xmlns:a16="http://schemas.microsoft.com/office/drawing/2014/main" id="{296B3AAD-AD1D-8088-DC73-455FF63A180B}"/>
                </a:ext>
              </a:extLst>
            </p:cNvPr>
            <p:cNvGrpSpPr/>
            <p:nvPr/>
          </p:nvGrpSpPr>
          <p:grpSpPr>
            <a:xfrm>
              <a:off x="1159473" y="2557483"/>
              <a:ext cx="3169147" cy="2304256"/>
              <a:chOff x="1159473" y="2557483"/>
              <a:chExt cx="3169147" cy="2304256"/>
            </a:xfrm>
          </p:grpSpPr>
          <p:sp>
            <p:nvSpPr>
              <p:cNvPr id="74" name="正方形/長方形 73">
                <a:extLst>
                  <a:ext uri="{FF2B5EF4-FFF2-40B4-BE49-F238E27FC236}">
                    <a16:creationId xmlns="" xmlns:a16="http://schemas.microsoft.com/office/drawing/2014/main" id="{99E7A532-CB66-7DDF-474F-766E35E37E53}"/>
                  </a:ext>
                </a:extLst>
              </p:cNvPr>
              <p:cNvSpPr/>
              <p:nvPr/>
            </p:nvSpPr>
            <p:spPr>
              <a:xfrm>
                <a:off x="1159473" y="2557483"/>
                <a:ext cx="3169147" cy="230425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コネクタ 74">
                <a:extLst>
                  <a:ext uri="{FF2B5EF4-FFF2-40B4-BE49-F238E27FC236}">
                    <a16:creationId xmlns="" xmlns:a16="http://schemas.microsoft.com/office/drawing/2014/main" id="{59D7E172-1647-7D9A-465C-024FDE940AA7}"/>
                  </a:ext>
                </a:extLst>
              </p:cNvPr>
              <p:cNvCxnSpPr/>
              <p:nvPr/>
            </p:nvCxnSpPr>
            <p:spPr>
              <a:xfrm>
                <a:off x="1259632" y="3019074"/>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フリーフォーム: 図形 75">
                <a:extLst>
                  <a:ext uri="{FF2B5EF4-FFF2-40B4-BE49-F238E27FC236}">
                    <a16:creationId xmlns="" xmlns:a16="http://schemas.microsoft.com/office/drawing/2014/main" id="{5F9E5E0A-1E95-3748-0C0B-5B3D96F9ADB2}"/>
                  </a:ext>
                </a:extLst>
              </p:cNvPr>
              <p:cNvSpPr/>
              <p:nvPr/>
            </p:nvSpPr>
            <p:spPr>
              <a:xfrm rot="21402136">
                <a:off x="1447515" y="2842204"/>
                <a:ext cx="920377" cy="191635"/>
              </a:xfrm>
              <a:custGeom>
                <a:avLst/>
                <a:gdLst>
                  <a:gd name="connsiteX0" fmla="*/ 0 w 920377"/>
                  <a:gd name="connsiteY0" fmla="*/ 155776 h 191635"/>
                  <a:gd name="connsiteX1" fmla="*/ 370541 w 920377"/>
                  <a:gd name="connsiteY1" fmla="*/ 388 h 191635"/>
                  <a:gd name="connsiteX2" fmla="*/ 741083 w 920377"/>
                  <a:gd name="connsiteY2" fmla="*/ 113941 h 191635"/>
                  <a:gd name="connsiteX3" fmla="*/ 920377 w 920377"/>
                  <a:gd name="connsiteY3" fmla="*/ 191635 h 191635"/>
                  <a:gd name="connsiteX4" fmla="*/ 920377 w 920377"/>
                  <a:gd name="connsiteY4" fmla="*/ 191635 h 19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77" h="191635">
                    <a:moveTo>
                      <a:pt x="0" y="155776"/>
                    </a:moveTo>
                    <a:cubicBezTo>
                      <a:pt x="123513" y="81568"/>
                      <a:pt x="247027" y="7360"/>
                      <a:pt x="370541" y="388"/>
                    </a:cubicBezTo>
                    <a:cubicBezTo>
                      <a:pt x="494055" y="-6584"/>
                      <a:pt x="649444" y="82067"/>
                      <a:pt x="741083" y="113941"/>
                    </a:cubicBezTo>
                    <a:cubicBezTo>
                      <a:pt x="832722" y="145815"/>
                      <a:pt x="920377" y="191635"/>
                      <a:pt x="920377" y="191635"/>
                    </a:cubicBezTo>
                    <a:lnTo>
                      <a:pt x="920377" y="191635"/>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図形 76">
                <a:extLst>
                  <a:ext uri="{FF2B5EF4-FFF2-40B4-BE49-F238E27FC236}">
                    <a16:creationId xmlns="" xmlns:a16="http://schemas.microsoft.com/office/drawing/2014/main" id="{05555716-4C88-7E94-D096-8F8BAB02214E}"/>
                  </a:ext>
                </a:extLst>
              </p:cNvPr>
              <p:cNvSpPr/>
              <p:nvPr/>
            </p:nvSpPr>
            <p:spPr>
              <a:xfrm>
                <a:off x="2420545" y="2842203"/>
                <a:ext cx="610660" cy="176872"/>
              </a:xfrm>
              <a:custGeom>
                <a:avLst/>
                <a:gdLst>
                  <a:gd name="connsiteX0" fmla="*/ 0 w 920377"/>
                  <a:gd name="connsiteY0" fmla="*/ 155776 h 191635"/>
                  <a:gd name="connsiteX1" fmla="*/ 370541 w 920377"/>
                  <a:gd name="connsiteY1" fmla="*/ 388 h 191635"/>
                  <a:gd name="connsiteX2" fmla="*/ 741083 w 920377"/>
                  <a:gd name="connsiteY2" fmla="*/ 113941 h 191635"/>
                  <a:gd name="connsiteX3" fmla="*/ 920377 w 920377"/>
                  <a:gd name="connsiteY3" fmla="*/ 191635 h 191635"/>
                  <a:gd name="connsiteX4" fmla="*/ 920377 w 920377"/>
                  <a:gd name="connsiteY4" fmla="*/ 191635 h 19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77" h="191635">
                    <a:moveTo>
                      <a:pt x="0" y="155776"/>
                    </a:moveTo>
                    <a:cubicBezTo>
                      <a:pt x="123513" y="81568"/>
                      <a:pt x="247027" y="7360"/>
                      <a:pt x="370541" y="388"/>
                    </a:cubicBezTo>
                    <a:cubicBezTo>
                      <a:pt x="494055" y="-6584"/>
                      <a:pt x="649444" y="82067"/>
                      <a:pt x="741083" y="113941"/>
                    </a:cubicBezTo>
                    <a:cubicBezTo>
                      <a:pt x="832722" y="145815"/>
                      <a:pt x="920377" y="191635"/>
                      <a:pt x="920377" y="191635"/>
                    </a:cubicBezTo>
                    <a:lnTo>
                      <a:pt x="920377" y="191635"/>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71" name="図 70">
              <a:extLst>
                <a:ext uri="{FF2B5EF4-FFF2-40B4-BE49-F238E27FC236}">
                  <a16:creationId xmlns="" xmlns:a16="http://schemas.microsoft.com/office/drawing/2014/main" id="{028A5D59-897F-5C82-D7CC-C2779A90FFBB}"/>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63235" y="3958103"/>
              <a:ext cx="702102" cy="557081"/>
            </a:xfrm>
            <a:prstGeom prst="rect">
              <a:avLst/>
            </a:prstGeom>
          </p:spPr>
        </p:pic>
        <p:pic>
          <p:nvPicPr>
            <p:cNvPr id="72" name="図 71">
              <a:extLst>
                <a:ext uri="{FF2B5EF4-FFF2-40B4-BE49-F238E27FC236}">
                  <a16:creationId xmlns="" xmlns:a16="http://schemas.microsoft.com/office/drawing/2014/main" id="{E0BDAABD-99F1-CD85-FF16-7E445A3D295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88737" y="3050806"/>
              <a:ext cx="610660" cy="688616"/>
            </a:xfrm>
            <a:prstGeom prst="rect">
              <a:avLst/>
            </a:prstGeom>
          </p:spPr>
        </p:pic>
        <p:pic>
          <p:nvPicPr>
            <p:cNvPr id="73" name="図 72">
              <a:extLst>
                <a:ext uri="{FF2B5EF4-FFF2-40B4-BE49-F238E27FC236}">
                  <a16:creationId xmlns="" xmlns:a16="http://schemas.microsoft.com/office/drawing/2014/main" id="{7C5DB0D9-9C21-88FB-B4B2-D729590B5AC4}"/>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32208" y="4128897"/>
              <a:ext cx="762316" cy="577050"/>
            </a:xfrm>
            <a:prstGeom prst="rect">
              <a:avLst/>
            </a:prstGeom>
          </p:spPr>
        </p:pic>
      </p:grpSp>
      <p:sp>
        <p:nvSpPr>
          <p:cNvPr id="55" name="テキスト ボックス 54"/>
          <p:cNvSpPr txBox="1"/>
          <p:nvPr/>
        </p:nvSpPr>
        <p:spPr>
          <a:xfrm>
            <a:off x="-13684" y="4659286"/>
            <a:ext cx="1094282" cy="646331"/>
          </a:xfrm>
          <a:prstGeom prst="rect">
            <a:avLst/>
          </a:prstGeom>
          <a:solidFill>
            <a:schemeClr val="accent5"/>
          </a:solidFill>
          <a:effectLst>
            <a:softEdge rad="63500"/>
          </a:effectLst>
        </p:spPr>
        <p:txBody>
          <a:bodyPr wrap="square" rtlCol="0">
            <a:spAutoFit/>
          </a:bodyPr>
          <a:lstStyle/>
          <a:p>
            <a:r>
              <a:rPr lang="ja-JP" altLang="en-US" b="1" dirty="0"/>
              <a:t>原画に</a:t>
            </a:r>
            <a:endParaRPr lang="en-US" altLang="ja-JP" b="1" dirty="0"/>
          </a:p>
          <a:p>
            <a:r>
              <a:rPr lang="ja-JP" altLang="en-US" b="1" dirty="0"/>
              <a:t>書き込み</a:t>
            </a:r>
            <a:endParaRPr kumimoji="1" lang="ja-JP" altLang="en-US" b="1" dirty="0"/>
          </a:p>
        </p:txBody>
      </p:sp>
      <p:sp>
        <p:nvSpPr>
          <p:cNvPr id="80" name="フリーフォーム: 図形 79">
            <a:extLst>
              <a:ext uri="{FF2B5EF4-FFF2-40B4-BE49-F238E27FC236}">
                <a16:creationId xmlns="" xmlns:a16="http://schemas.microsoft.com/office/drawing/2014/main" id="{E00A5FDA-663E-1DCB-095F-67CB4C07B15F}"/>
              </a:ext>
            </a:extLst>
          </p:cNvPr>
          <p:cNvSpPr/>
          <p:nvPr/>
        </p:nvSpPr>
        <p:spPr>
          <a:xfrm>
            <a:off x="2344752" y="3680069"/>
            <a:ext cx="367262" cy="476140"/>
          </a:xfrm>
          <a:custGeom>
            <a:avLst/>
            <a:gdLst>
              <a:gd name="connsiteX0" fmla="*/ 409514 w 757230"/>
              <a:gd name="connsiteY0" fmla="*/ 503482 h 1113082"/>
              <a:gd name="connsiteX1" fmla="*/ 135976 w 757230"/>
              <a:gd name="connsiteY1" fmla="*/ 487851 h 1113082"/>
              <a:gd name="connsiteX2" fmla="*/ 112530 w 757230"/>
              <a:gd name="connsiteY2" fmla="*/ 480036 h 1113082"/>
              <a:gd name="connsiteX3" fmla="*/ 57822 w 757230"/>
              <a:gd name="connsiteY3" fmla="*/ 401882 h 1113082"/>
              <a:gd name="connsiteX4" fmla="*/ 50007 w 757230"/>
              <a:gd name="connsiteY4" fmla="*/ 354990 h 1113082"/>
              <a:gd name="connsiteX5" fmla="*/ 34376 w 757230"/>
              <a:gd name="connsiteY5" fmla="*/ 308097 h 1113082"/>
              <a:gd name="connsiteX6" fmla="*/ 26560 w 757230"/>
              <a:gd name="connsiteY6" fmla="*/ 253390 h 1113082"/>
              <a:gd name="connsiteX7" fmla="*/ 42191 w 757230"/>
              <a:gd name="connsiteY7" fmla="*/ 3297 h 1113082"/>
              <a:gd name="connsiteX8" fmla="*/ 73453 w 757230"/>
              <a:gd name="connsiteY8" fmla="*/ 34559 h 1113082"/>
              <a:gd name="connsiteX9" fmla="*/ 159422 w 757230"/>
              <a:gd name="connsiteY9" fmla="*/ 89266 h 1113082"/>
              <a:gd name="connsiteX10" fmla="*/ 253207 w 757230"/>
              <a:gd name="connsiteY10" fmla="*/ 143974 h 1113082"/>
              <a:gd name="connsiteX11" fmla="*/ 292283 w 757230"/>
              <a:gd name="connsiteY11" fmla="*/ 97082 h 1113082"/>
              <a:gd name="connsiteX12" fmla="*/ 315730 w 757230"/>
              <a:gd name="connsiteY12" fmla="*/ 50190 h 1113082"/>
              <a:gd name="connsiteX13" fmla="*/ 354807 w 757230"/>
              <a:gd name="connsiteY13" fmla="*/ 11113 h 1113082"/>
              <a:gd name="connsiteX14" fmla="*/ 393883 w 757230"/>
              <a:gd name="connsiteY14" fmla="*/ 34559 h 1113082"/>
              <a:gd name="connsiteX15" fmla="*/ 425145 w 757230"/>
              <a:gd name="connsiteY15" fmla="*/ 97082 h 1113082"/>
              <a:gd name="connsiteX16" fmla="*/ 487668 w 757230"/>
              <a:gd name="connsiteY16" fmla="*/ 151790 h 1113082"/>
              <a:gd name="connsiteX17" fmla="*/ 604899 w 757230"/>
              <a:gd name="connsiteY17" fmla="*/ 42374 h 1113082"/>
              <a:gd name="connsiteX18" fmla="*/ 612714 w 757230"/>
              <a:gd name="connsiteY18" fmla="*/ 65820 h 1113082"/>
              <a:gd name="connsiteX19" fmla="*/ 643976 w 757230"/>
              <a:gd name="connsiteY19" fmla="*/ 136159 h 1113082"/>
              <a:gd name="connsiteX20" fmla="*/ 620530 w 757230"/>
              <a:gd name="connsiteY20" fmla="*/ 464405 h 1113082"/>
              <a:gd name="connsiteX21" fmla="*/ 573637 w 757230"/>
              <a:gd name="connsiteY21" fmla="*/ 526928 h 1113082"/>
              <a:gd name="connsiteX22" fmla="*/ 448591 w 757230"/>
              <a:gd name="connsiteY22" fmla="*/ 542559 h 1113082"/>
              <a:gd name="connsiteX23" fmla="*/ 409514 w 757230"/>
              <a:gd name="connsiteY23" fmla="*/ 550374 h 1113082"/>
              <a:gd name="connsiteX24" fmla="*/ 362622 w 757230"/>
              <a:gd name="connsiteY24" fmla="*/ 542559 h 1113082"/>
              <a:gd name="connsiteX25" fmla="*/ 386068 w 757230"/>
              <a:gd name="connsiteY25" fmla="*/ 816097 h 1113082"/>
              <a:gd name="connsiteX26" fmla="*/ 393883 w 757230"/>
              <a:gd name="connsiteY26" fmla="*/ 902066 h 1113082"/>
              <a:gd name="connsiteX27" fmla="*/ 409514 w 757230"/>
              <a:gd name="connsiteY27" fmla="*/ 956774 h 1113082"/>
              <a:gd name="connsiteX28" fmla="*/ 386068 w 757230"/>
              <a:gd name="connsiteY28" fmla="*/ 831728 h 1113082"/>
              <a:gd name="connsiteX29" fmla="*/ 393883 w 757230"/>
              <a:gd name="connsiteY29" fmla="*/ 722313 h 1113082"/>
              <a:gd name="connsiteX30" fmla="*/ 401699 w 757230"/>
              <a:gd name="connsiteY30" fmla="*/ 745759 h 1113082"/>
              <a:gd name="connsiteX31" fmla="*/ 417330 w 757230"/>
              <a:gd name="connsiteY31" fmla="*/ 933328 h 1113082"/>
              <a:gd name="connsiteX32" fmla="*/ 448591 w 757230"/>
              <a:gd name="connsiteY32" fmla="*/ 870805 h 1113082"/>
              <a:gd name="connsiteX33" fmla="*/ 675237 w 757230"/>
              <a:gd name="connsiteY33" fmla="*/ 769205 h 1113082"/>
              <a:gd name="connsiteX34" fmla="*/ 745576 w 757230"/>
              <a:gd name="connsiteY34" fmla="*/ 737943 h 1113082"/>
              <a:gd name="connsiteX35" fmla="*/ 745576 w 757230"/>
              <a:gd name="connsiteY35" fmla="*/ 878620 h 1113082"/>
              <a:gd name="connsiteX36" fmla="*/ 737760 w 757230"/>
              <a:gd name="connsiteY36" fmla="*/ 933328 h 1113082"/>
              <a:gd name="connsiteX37" fmla="*/ 698683 w 757230"/>
              <a:gd name="connsiteY37" fmla="*/ 972405 h 1113082"/>
              <a:gd name="connsiteX38" fmla="*/ 659607 w 757230"/>
              <a:gd name="connsiteY38" fmla="*/ 1027113 h 1113082"/>
              <a:gd name="connsiteX39" fmla="*/ 589268 w 757230"/>
              <a:gd name="connsiteY39" fmla="*/ 1058374 h 1113082"/>
              <a:gd name="connsiteX40" fmla="*/ 472037 w 757230"/>
              <a:gd name="connsiteY40" fmla="*/ 1105266 h 1113082"/>
              <a:gd name="connsiteX41" fmla="*/ 409514 w 757230"/>
              <a:gd name="connsiteY41" fmla="*/ 1113082 h 1113082"/>
              <a:gd name="connsiteX42" fmla="*/ 159422 w 757230"/>
              <a:gd name="connsiteY42" fmla="*/ 1105266 h 1113082"/>
              <a:gd name="connsiteX43" fmla="*/ 120345 w 757230"/>
              <a:gd name="connsiteY43" fmla="*/ 1066190 h 1113082"/>
              <a:gd name="connsiteX44" fmla="*/ 89083 w 757230"/>
              <a:gd name="connsiteY44" fmla="*/ 1050559 h 1113082"/>
              <a:gd name="connsiteX45" fmla="*/ 26560 w 757230"/>
              <a:gd name="connsiteY45" fmla="*/ 964590 h 1113082"/>
              <a:gd name="connsiteX46" fmla="*/ 10930 w 757230"/>
              <a:gd name="connsiteY46" fmla="*/ 941143 h 1113082"/>
              <a:gd name="connsiteX47" fmla="*/ 3114 w 757230"/>
              <a:gd name="connsiteY47" fmla="*/ 878620 h 1113082"/>
              <a:gd name="connsiteX48" fmla="*/ 50007 w 757230"/>
              <a:gd name="connsiteY48" fmla="*/ 862990 h 1113082"/>
              <a:gd name="connsiteX49" fmla="*/ 284468 w 757230"/>
              <a:gd name="connsiteY49" fmla="*/ 870805 h 1113082"/>
              <a:gd name="connsiteX50" fmla="*/ 378253 w 757230"/>
              <a:gd name="connsiteY50" fmla="*/ 925513 h 1113082"/>
              <a:gd name="connsiteX51" fmla="*/ 417330 w 757230"/>
              <a:gd name="connsiteY51" fmla="*/ 980220 h 111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7230" h="1113082">
                <a:moveTo>
                  <a:pt x="409514" y="503482"/>
                </a:moveTo>
                <a:cubicBezTo>
                  <a:pt x="347261" y="501259"/>
                  <a:pt x="218777" y="504411"/>
                  <a:pt x="135976" y="487851"/>
                </a:cubicBezTo>
                <a:cubicBezTo>
                  <a:pt x="127898" y="486235"/>
                  <a:pt x="120345" y="482641"/>
                  <a:pt x="112530" y="480036"/>
                </a:cubicBezTo>
                <a:cubicBezTo>
                  <a:pt x="92990" y="456588"/>
                  <a:pt x="67095" y="432793"/>
                  <a:pt x="57822" y="401882"/>
                </a:cubicBezTo>
                <a:cubicBezTo>
                  <a:pt x="53269" y="386704"/>
                  <a:pt x="53850" y="370363"/>
                  <a:pt x="50007" y="354990"/>
                </a:cubicBezTo>
                <a:cubicBezTo>
                  <a:pt x="46011" y="339005"/>
                  <a:pt x="39586" y="323728"/>
                  <a:pt x="34376" y="308097"/>
                </a:cubicBezTo>
                <a:cubicBezTo>
                  <a:pt x="31771" y="289861"/>
                  <a:pt x="26088" y="271805"/>
                  <a:pt x="26560" y="253390"/>
                </a:cubicBezTo>
                <a:cubicBezTo>
                  <a:pt x="28701" y="169890"/>
                  <a:pt x="24689" y="84970"/>
                  <a:pt x="42191" y="3297"/>
                </a:cubicBezTo>
                <a:cubicBezTo>
                  <a:pt x="45279" y="-11113"/>
                  <a:pt x="61569" y="25844"/>
                  <a:pt x="73453" y="34559"/>
                </a:cubicBezTo>
                <a:cubicBezTo>
                  <a:pt x="100844" y="54646"/>
                  <a:pt x="131160" y="70424"/>
                  <a:pt x="159422" y="89266"/>
                </a:cubicBezTo>
                <a:cubicBezTo>
                  <a:pt x="236615" y="140729"/>
                  <a:pt x="203027" y="127249"/>
                  <a:pt x="253207" y="143974"/>
                </a:cubicBezTo>
                <a:cubicBezTo>
                  <a:pt x="266232" y="128343"/>
                  <a:pt x="280997" y="114011"/>
                  <a:pt x="292283" y="97082"/>
                </a:cubicBezTo>
                <a:cubicBezTo>
                  <a:pt x="301977" y="82541"/>
                  <a:pt x="305451" y="64323"/>
                  <a:pt x="315730" y="50190"/>
                </a:cubicBezTo>
                <a:cubicBezTo>
                  <a:pt x="326565" y="35292"/>
                  <a:pt x="341781" y="24139"/>
                  <a:pt x="354807" y="11113"/>
                </a:cubicBezTo>
                <a:cubicBezTo>
                  <a:pt x="367832" y="18928"/>
                  <a:pt x="383142" y="23818"/>
                  <a:pt x="393883" y="34559"/>
                </a:cubicBezTo>
                <a:cubicBezTo>
                  <a:pt x="482549" y="123225"/>
                  <a:pt x="379456" y="36163"/>
                  <a:pt x="425145" y="97082"/>
                </a:cubicBezTo>
                <a:cubicBezTo>
                  <a:pt x="448004" y="127560"/>
                  <a:pt x="460551" y="133712"/>
                  <a:pt x="487668" y="151790"/>
                </a:cubicBezTo>
                <a:cubicBezTo>
                  <a:pt x="502825" y="136633"/>
                  <a:pt x="586465" y="50567"/>
                  <a:pt x="604899" y="42374"/>
                </a:cubicBezTo>
                <a:cubicBezTo>
                  <a:pt x="612427" y="39028"/>
                  <a:pt x="609821" y="58106"/>
                  <a:pt x="612714" y="65820"/>
                </a:cubicBezTo>
                <a:cubicBezTo>
                  <a:pt x="627681" y="105733"/>
                  <a:pt x="626216" y="100638"/>
                  <a:pt x="643976" y="136159"/>
                </a:cubicBezTo>
                <a:cubicBezTo>
                  <a:pt x="636161" y="245574"/>
                  <a:pt x="639963" y="356446"/>
                  <a:pt x="620530" y="464405"/>
                </a:cubicBezTo>
                <a:cubicBezTo>
                  <a:pt x="615915" y="490044"/>
                  <a:pt x="597353" y="516148"/>
                  <a:pt x="573637" y="526928"/>
                </a:cubicBezTo>
                <a:cubicBezTo>
                  <a:pt x="535396" y="544310"/>
                  <a:pt x="490175" y="536618"/>
                  <a:pt x="448591" y="542559"/>
                </a:cubicBezTo>
                <a:cubicBezTo>
                  <a:pt x="435441" y="544438"/>
                  <a:pt x="422540" y="547769"/>
                  <a:pt x="409514" y="550374"/>
                </a:cubicBezTo>
                <a:cubicBezTo>
                  <a:pt x="393883" y="547769"/>
                  <a:pt x="365730" y="527020"/>
                  <a:pt x="362622" y="542559"/>
                </a:cubicBezTo>
                <a:cubicBezTo>
                  <a:pt x="342845" y="641444"/>
                  <a:pt x="365836" y="725056"/>
                  <a:pt x="386068" y="816097"/>
                </a:cubicBezTo>
                <a:cubicBezTo>
                  <a:pt x="388673" y="844753"/>
                  <a:pt x="389153" y="873683"/>
                  <a:pt x="393883" y="902066"/>
                </a:cubicBezTo>
                <a:cubicBezTo>
                  <a:pt x="397001" y="920774"/>
                  <a:pt x="411608" y="975624"/>
                  <a:pt x="409514" y="956774"/>
                </a:cubicBezTo>
                <a:cubicBezTo>
                  <a:pt x="404831" y="914625"/>
                  <a:pt x="393883" y="873410"/>
                  <a:pt x="386068" y="831728"/>
                </a:cubicBezTo>
                <a:cubicBezTo>
                  <a:pt x="388673" y="795256"/>
                  <a:pt x="387342" y="758288"/>
                  <a:pt x="393883" y="722313"/>
                </a:cubicBezTo>
                <a:cubicBezTo>
                  <a:pt x="395357" y="714208"/>
                  <a:pt x="400789" y="737571"/>
                  <a:pt x="401699" y="745759"/>
                </a:cubicBezTo>
                <a:cubicBezTo>
                  <a:pt x="408628" y="808115"/>
                  <a:pt x="412120" y="870805"/>
                  <a:pt x="417330" y="933328"/>
                </a:cubicBezTo>
                <a:cubicBezTo>
                  <a:pt x="427750" y="912487"/>
                  <a:pt x="429950" y="884786"/>
                  <a:pt x="448591" y="870805"/>
                </a:cubicBezTo>
                <a:cubicBezTo>
                  <a:pt x="549034" y="795473"/>
                  <a:pt x="582715" y="805186"/>
                  <a:pt x="675237" y="769205"/>
                </a:cubicBezTo>
                <a:cubicBezTo>
                  <a:pt x="699150" y="759905"/>
                  <a:pt x="722130" y="748364"/>
                  <a:pt x="745576" y="737943"/>
                </a:cubicBezTo>
                <a:cubicBezTo>
                  <a:pt x="765272" y="797036"/>
                  <a:pt x="756329" y="760340"/>
                  <a:pt x="745576" y="878620"/>
                </a:cubicBezTo>
                <a:cubicBezTo>
                  <a:pt x="743908" y="896966"/>
                  <a:pt x="745998" y="916852"/>
                  <a:pt x="737760" y="933328"/>
                </a:cubicBezTo>
                <a:cubicBezTo>
                  <a:pt x="729522" y="949804"/>
                  <a:pt x="710813" y="958542"/>
                  <a:pt x="698683" y="972405"/>
                </a:cubicBezTo>
                <a:cubicBezTo>
                  <a:pt x="688044" y="984564"/>
                  <a:pt x="671748" y="1019019"/>
                  <a:pt x="659607" y="1027113"/>
                </a:cubicBezTo>
                <a:cubicBezTo>
                  <a:pt x="638259" y="1041345"/>
                  <a:pt x="612564" y="1047622"/>
                  <a:pt x="589268" y="1058374"/>
                </a:cubicBezTo>
                <a:cubicBezTo>
                  <a:pt x="538134" y="1081974"/>
                  <a:pt x="549588" y="1084858"/>
                  <a:pt x="472037" y="1105266"/>
                </a:cubicBezTo>
                <a:cubicBezTo>
                  <a:pt x="451725" y="1110611"/>
                  <a:pt x="430355" y="1110477"/>
                  <a:pt x="409514" y="1113082"/>
                </a:cubicBezTo>
                <a:lnTo>
                  <a:pt x="159422" y="1105266"/>
                </a:lnTo>
                <a:cubicBezTo>
                  <a:pt x="141239" y="1102317"/>
                  <a:pt x="134886" y="1077499"/>
                  <a:pt x="120345" y="1066190"/>
                </a:cubicBezTo>
                <a:cubicBezTo>
                  <a:pt x="111148" y="1059037"/>
                  <a:pt x="99504" y="1055769"/>
                  <a:pt x="89083" y="1050559"/>
                </a:cubicBezTo>
                <a:cubicBezTo>
                  <a:pt x="52687" y="995962"/>
                  <a:pt x="96606" y="1060904"/>
                  <a:pt x="26560" y="964590"/>
                </a:cubicBezTo>
                <a:cubicBezTo>
                  <a:pt x="21035" y="956994"/>
                  <a:pt x="16140" y="948959"/>
                  <a:pt x="10930" y="941143"/>
                </a:cubicBezTo>
                <a:cubicBezTo>
                  <a:pt x="8325" y="920302"/>
                  <a:pt x="-6279" y="897406"/>
                  <a:pt x="3114" y="878620"/>
                </a:cubicBezTo>
                <a:cubicBezTo>
                  <a:pt x="10483" y="863883"/>
                  <a:pt x="33537" y="863447"/>
                  <a:pt x="50007" y="862990"/>
                </a:cubicBezTo>
                <a:lnTo>
                  <a:pt x="284468" y="870805"/>
                </a:lnTo>
                <a:cubicBezTo>
                  <a:pt x="328138" y="888273"/>
                  <a:pt x="338030" y="888642"/>
                  <a:pt x="378253" y="925513"/>
                </a:cubicBezTo>
                <a:cubicBezTo>
                  <a:pt x="418998" y="962862"/>
                  <a:pt x="417330" y="953536"/>
                  <a:pt x="417330" y="980220"/>
                </a:cubicBezTo>
              </a:path>
            </a:pathLst>
          </a:custGeom>
          <a:solidFill>
            <a:schemeClr val="accent3">
              <a:lumMod val="95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フリーフォーム: 図形 82">
            <a:extLst>
              <a:ext uri="{FF2B5EF4-FFF2-40B4-BE49-F238E27FC236}">
                <a16:creationId xmlns="" xmlns:a16="http://schemas.microsoft.com/office/drawing/2014/main" id="{87670F02-5DD7-8660-7E8E-140AFEDD4147}"/>
              </a:ext>
            </a:extLst>
          </p:cNvPr>
          <p:cNvSpPr/>
          <p:nvPr/>
        </p:nvSpPr>
        <p:spPr>
          <a:xfrm>
            <a:off x="3143514" y="2854581"/>
            <a:ext cx="570855" cy="249296"/>
          </a:xfrm>
          <a:custGeom>
            <a:avLst/>
            <a:gdLst>
              <a:gd name="connsiteX0" fmla="*/ 76674 w 913493"/>
              <a:gd name="connsiteY0" fmla="*/ 140677 h 336061"/>
              <a:gd name="connsiteX1" fmla="*/ 115751 w 913493"/>
              <a:gd name="connsiteY1" fmla="*/ 101600 h 336061"/>
              <a:gd name="connsiteX2" fmla="*/ 287689 w 913493"/>
              <a:gd name="connsiteY2" fmla="*/ 85969 h 336061"/>
              <a:gd name="connsiteX3" fmla="*/ 373659 w 913493"/>
              <a:gd name="connsiteY3" fmla="*/ 0 h 336061"/>
              <a:gd name="connsiteX4" fmla="*/ 537782 w 913493"/>
              <a:gd name="connsiteY4" fmla="*/ 7815 h 336061"/>
              <a:gd name="connsiteX5" fmla="*/ 561228 w 913493"/>
              <a:gd name="connsiteY5" fmla="*/ 31261 h 336061"/>
              <a:gd name="connsiteX6" fmla="*/ 584674 w 913493"/>
              <a:gd name="connsiteY6" fmla="*/ 46892 h 336061"/>
              <a:gd name="connsiteX7" fmla="*/ 615935 w 913493"/>
              <a:gd name="connsiteY7" fmla="*/ 70338 h 336061"/>
              <a:gd name="connsiteX8" fmla="*/ 623751 w 913493"/>
              <a:gd name="connsiteY8" fmla="*/ 101600 h 336061"/>
              <a:gd name="connsiteX9" fmla="*/ 670643 w 913493"/>
              <a:gd name="connsiteY9" fmla="*/ 54707 h 336061"/>
              <a:gd name="connsiteX10" fmla="*/ 756612 w 913493"/>
              <a:gd name="connsiteY10" fmla="*/ 7815 h 336061"/>
              <a:gd name="connsiteX11" fmla="*/ 850397 w 913493"/>
              <a:gd name="connsiteY11" fmla="*/ 31261 h 336061"/>
              <a:gd name="connsiteX12" fmla="*/ 873843 w 913493"/>
              <a:gd name="connsiteY12" fmla="*/ 39077 h 336061"/>
              <a:gd name="connsiteX13" fmla="*/ 905105 w 913493"/>
              <a:gd name="connsiteY13" fmla="*/ 54707 h 336061"/>
              <a:gd name="connsiteX14" fmla="*/ 881659 w 913493"/>
              <a:gd name="connsiteY14" fmla="*/ 125046 h 336061"/>
              <a:gd name="connsiteX15" fmla="*/ 826951 w 913493"/>
              <a:gd name="connsiteY15" fmla="*/ 218831 h 336061"/>
              <a:gd name="connsiteX16" fmla="*/ 772243 w 913493"/>
              <a:gd name="connsiteY16" fmla="*/ 304800 h 336061"/>
              <a:gd name="connsiteX17" fmla="*/ 764428 w 913493"/>
              <a:gd name="connsiteY17" fmla="*/ 336061 h 336061"/>
              <a:gd name="connsiteX18" fmla="*/ 631566 w 913493"/>
              <a:gd name="connsiteY18" fmla="*/ 312615 h 336061"/>
              <a:gd name="connsiteX19" fmla="*/ 576859 w 913493"/>
              <a:gd name="connsiteY19" fmla="*/ 273538 h 336061"/>
              <a:gd name="connsiteX20" fmla="*/ 545597 w 913493"/>
              <a:gd name="connsiteY20" fmla="*/ 289169 h 336061"/>
              <a:gd name="connsiteX21" fmla="*/ 451812 w 913493"/>
              <a:gd name="connsiteY21" fmla="*/ 234461 h 336061"/>
              <a:gd name="connsiteX22" fmla="*/ 443997 w 913493"/>
              <a:gd name="connsiteY22" fmla="*/ 211015 h 336061"/>
              <a:gd name="connsiteX23" fmla="*/ 412735 w 913493"/>
              <a:gd name="connsiteY23" fmla="*/ 289169 h 336061"/>
              <a:gd name="connsiteX24" fmla="*/ 303320 w 913493"/>
              <a:gd name="connsiteY24" fmla="*/ 320431 h 336061"/>
              <a:gd name="connsiteX25" fmla="*/ 248612 w 913493"/>
              <a:gd name="connsiteY25" fmla="*/ 304800 h 336061"/>
              <a:gd name="connsiteX26" fmla="*/ 217351 w 913493"/>
              <a:gd name="connsiteY26" fmla="*/ 257907 h 336061"/>
              <a:gd name="connsiteX27" fmla="*/ 100120 w 913493"/>
              <a:gd name="connsiteY27" fmla="*/ 304800 h 336061"/>
              <a:gd name="connsiteX28" fmla="*/ 14151 w 913493"/>
              <a:gd name="connsiteY28" fmla="*/ 289169 h 336061"/>
              <a:gd name="connsiteX29" fmla="*/ 6335 w 913493"/>
              <a:gd name="connsiteY29" fmla="*/ 265723 h 336061"/>
              <a:gd name="connsiteX30" fmla="*/ 76674 w 913493"/>
              <a:gd name="connsiteY30" fmla="*/ 109415 h 336061"/>
              <a:gd name="connsiteX31" fmla="*/ 107935 w 913493"/>
              <a:gd name="connsiteY31" fmla="*/ 101600 h 33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3493" h="336061">
                <a:moveTo>
                  <a:pt x="76674" y="140677"/>
                </a:moveTo>
                <a:cubicBezTo>
                  <a:pt x="89700" y="127651"/>
                  <a:pt x="101983" y="113838"/>
                  <a:pt x="115751" y="101600"/>
                </a:cubicBezTo>
                <a:cubicBezTo>
                  <a:pt x="174461" y="49413"/>
                  <a:pt x="170503" y="79459"/>
                  <a:pt x="287689" y="85969"/>
                </a:cubicBezTo>
                <a:cubicBezTo>
                  <a:pt x="333853" y="-6359"/>
                  <a:pt x="298036" y="12603"/>
                  <a:pt x="373659" y="0"/>
                </a:cubicBezTo>
                <a:cubicBezTo>
                  <a:pt x="428367" y="2605"/>
                  <a:pt x="483758" y="-1189"/>
                  <a:pt x="537782" y="7815"/>
                </a:cubicBezTo>
                <a:cubicBezTo>
                  <a:pt x="548684" y="9632"/>
                  <a:pt x="552737" y="24185"/>
                  <a:pt x="561228" y="31261"/>
                </a:cubicBezTo>
                <a:cubicBezTo>
                  <a:pt x="568444" y="37274"/>
                  <a:pt x="577031" y="41432"/>
                  <a:pt x="584674" y="46892"/>
                </a:cubicBezTo>
                <a:cubicBezTo>
                  <a:pt x="595273" y="54463"/>
                  <a:pt x="605515" y="62523"/>
                  <a:pt x="615935" y="70338"/>
                </a:cubicBezTo>
                <a:cubicBezTo>
                  <a:pt x="618540" y="80759"/>
                  <a:pt x="613423" y="104551"/>
                  <a:pt x="623751" y="101600"/>
                </a:cubicBezTo>
                <a:cubicBezTo>
                  <a:pt x="645006" y="95527"/>
                  <a:pt x="654348" y="69644"/>
                  <a:pt x="670643" y="54707"/>
                </a:cubicBezTo>
                <a:cubicBezTo>
                  <a:pt x="721099" y="8455"/>
                  <a:pt x="701919" y="18754"/>
                  <a:pt x="756612" y="7815"/>
                </a:cubicBezTo>
                <a:lnTo>
                  <a:pt x="850397" y="31261"/>
                </a:lnTo>
                <a:cubicBezTo>
                  <a:pt x="858357" y="33384"/>
                  <a:pt x="866271" y="35832"/>
                  <a:pt x="873843" y="39077"/>
                </a:cubicBezTo>
                <a:cubicBezTo>
                  <a:pt x="884552" y="43666"/>
                  <a:pt x="894684" y="49497"/>
                  <a:pt x="905105" y="54707"/>
                </a:cubicBezTo>
                <a:cubicBezTo>
                  <a:pt x="918390" y="121137"/>
                  <a:pt x="919450" y="70077"/>
                  <a:pt x="881659" y="125046"/>
                </a:cubicBezTo>
                <a:cubicBezTo>
                  <a:pt x="861155" y="154870"/>
                  <a:pt x="826951" y="218831"/>
                  <a:pt x="826951" y="218831"/>
                </a:cubicBezTo>
                <a:cubicBezTo>
                  <a:pt x="809292" y="289458"/>
                  <a:pt x="835107" y="206013"/>
                  <a:pt x="772243" y="304800"/>
                </a:cubicBezTo>
                <a:cubicBezTo>
                  <a:pt x="766476" y="313862"/>
                  <a:pt x="767033" y="325641"/>
                  <a:pt x="764428" y="336061"/>
                </a:cubicBezTo>
                <a:cubicBezTo>
                  <a:pt x="736726" y="333753"/>
                  <a:pt x="663964" y="336913"/>
                  <a:pt x="631566" y="312615"/>
                </a:cubicBezTo>
                <a:cubicBezTo>
                  <a:pt x="566801" y="264042"/>
                  <a:pt x="649514" y="291704"/>
                  <a:pt x="576859" y="273538"/>
                </a:cubicBezTo>
                <a:cubicBezTo>
                  <a:pt x="566438" y="278748"/>
                  <a:pt x="557200" y="290224"/>
                  <a:pt x="545597" y="289169"/>
                </a:cubicBezTo>
                <a:cubicBezTo>
                  <a:pt x="508908" y="285834"/>
                  <a:pt x="478340" y="255684"/>
                  <a:pt x="451812" y="234461"/>
                </a:cubicBezTo>
                <a:cubicBezTo>
                  <a:pt x="449207" y="226646"/>
                  <a:pt x="451989" y="209017"/>
                  <a:pt x="443997" y="211015"/>
                </a:cubicBezTo>
                <a:cubicBezTo>
                  <a:pt x="404080" y="220995"/>
                  <a:pt x="431163" y="270741"/>
                  <a:pt x="412735" y="289169"/>
                </a:cubicBezTo>
                <a:cubicBezTo>
                  <a:pt x="393396" y="308508"/>
                  <a:pt x="330860" y="315841"/>
                  <a:pt x="303320" y="320431"/>
                </a:cubicBezTo>
                <a:cubicBezTo>
                  <a:pt x="285084" y="315221"/>
                  <a:pt x="262885" y="317289"/>
                  <a:pt x="248612" y="304800"/>
                </a:cubicBezTo>
                <a:cubicBezTo>
                  <a:pt x="167357" y="233701"/>
                  <a:pt x="297943" y="284773"/>
                  <a:pt x="217351" y="257907"/>
                </a:cubicBezTo>
                <a:cubicBezTo>
                  <a:pt x="179451" y="279564"/>
                  <a:pt x="146751" y="304800"/>
                  <a:pt x="100120" y="304800"/>
                </a:cubicBezTo>
                <a:cubicBezTo>
                  <a:pt x="70994" y="304800"/>
                  <a:pt x="42807" y="294379"/>
                  <a:pt x="14151" y="289169"/>
                </a:cubicBezTo>
                <a:cubicBezTo>
                  <a:pt x="11546" y="281354"/>
                  <a:pt x="6335" y="273961"/>
                  <a:pt x="6335" y="265723"/>
                </a:cubicBezTo>
                <a:cubicBezTo>
                  <a:pt x="6335" y="86761"/>
                  <a:pt x="-31252" y="127403"/>
                  <a:pt x="76674" y="109415"/>
                </a:cubicBezTo>
                <a:cubicBezTo>
                  <a:pt x="87269" y="107649"/>
                  <a:pt x="97515" y="104205"/>
                  <a:pt x="107935" y="101600"/>
                </a:cubicBezTo>
              </a:path>
            </a:pathLst>
          </a:cu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図形 89">
            <a:extLst>
              <a:ext uri="{FF2B5EF4-FFF2-40B4-BE49-F238E27FC236}">
                <a16:creationId xmlns="" xmlns:a16="http://schemas.microsoft.com/office/drawing/2014/main" id="{28467920-A595-DB86-E3C8-D47E3FF46382}"/>
              </a:ext>
            </a:extLst>
          </p:cNvPr>
          <p:cNvSpPr/>
          <p:nvPr/>
        </p:nvSpPr>
        <p:spPr>
          <a:xfrm>
            <a:off x="2344752" y="5157928"/>
            <a:ext cx="358300" cy="210259"/>
          </a:xfrm>
          <a:custGeom>
            <a:avLst/>
            <a:gdLst>
              <a:gd name="connsiteX0" fmla="*/ 655835 w 715212"/>
              <a:gd name="connsiteY0" fmla="*/ 253119 h 267394"/>
              <a:gd name="connsiteX1" fmla="*/ 7158 w 715212"/>
              <a:gd name="connsiteY1" fmla="*/ 253119 h 267394"/>
              <a:gd name="connsiteX2" fmla="*/ 22789 w 715212"/>
              <a:gd name="connsiteY2" fmla="*/ 190596 h 267394"/>
              <a:gd name="connsiteX3" fmla="*/ 54050 w 715212"/>
              <a:gd name="connsiteY3" fmla="*/ 81180 h 267394"/>
              <a:gd name="connsiteX4" fmla="*/ 257250 w 715212"/>
              <a:gd name="connsiteY4" fmla="*/ 65549 h 267394"/>
              <a:gd name="connsiteX5" fmla="*/ 319773 w 715212"/>
              <a:gd name="connsiteY5" fmla="*/ 49919 h 267394"/>
              <a:gd name="connsiteX6" fmla="*/ 405742 w 715212"/>
              <a:gd name="connsiteY6" fmla="*/ 3026 h 267394"/>
              <a:gd name="connsiteX7" fmla="*/ 616758 w 715212"/>
              <a:gd name="connsiteY7" fmla="*/ 10842 h 267394"/>
              <a:gd name="connsiteX8" fmla="*/ 624573 w 715212"/>
              <a:gd name="connsiteY8" fmla="*/ 120257 h 267394"/>
              <a:gd name="connsiteX9" fmla="*/ 679281 w 715212"/>
              <a:gd name="connsiteY9" fmla="*/ 190596 h 267394"/>
              <a:gd name="connsiteX10" fmla="*/ 655835 w 715212"/>
              <a:gd name="connsiteY10" fmla="*/ 253119 h 2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12" h="267394">
                <a:moveTo>
                  <a:pt x="655835" y="253119"/>
                </a:moveTo>
                <a:cubicBezTo>
                  <a:pt x="543815" y="263539"/>
                  <a:pt x="181125" y="279214"/>
                  <a:pt x="7158" y="253119"/>
                </a:cubicBezTo>
                <a:cubicBezTo>
                  <a:pt x="-14087" y="249932"/>
                  <a:pt x="18288" y="211602"/>
                  <a:pt x="22789" y="190596"/>
                </a:cubicBezTo>
                <a:cubicBezTo>
                  <a:pt x="26708" y="172307"/>
                  <a:pt x="35652" y="87524"/>
                  <a:pt x="54050" y="81180"/>
                </a:cubicBezTo>
                <a:cubicBezTo>
                  <a:pt x="118272" y="59034"/>
                  <a:pt x="189517" y="70759"/>
                  <a:pt x="257250" y="65549"/>
                </a:cubicBezTo>
                <a:cubicBezTo>
                  <a:pt x="278091" y="60339"/>
                  <a:pt x="299974" y="58255"/>
                  <a:pt x="319773" y="49919"/>
                </a:cubicBezTo>
                <a:cubicBezTo>
                  <a:pt x="349857" y="37252"/>
                  <a:pt x="373379" y="7284"/>
                  <a:pt x="405742" y="3026"/>
                </a:cubicBezTo>
                <a:cubicBezTo>
                  <a:pt x="475527" y="-6156"/>
                  <a:pt x="546419" y="8237"/>
                  <a:pt x="616758" y="10842"/>
                </a:cubicBezTo>
                <a:cubicBezTo>
                  <a:pt x="619363" y="47314"/>
                  <a:pt x="612561" y="85722"/>
                  <a:pt x="624573" y="120257"/>
                </a:cubicBezTo>
                <a:cubicBezTo>
                  <a:pt x="634331" y="148312"/>
                  <a:pt x="679281" y="190596"/>
                  <a:pt x="679281" y="190596"/>
                </a:cubicBezTo>
                <a:cubicBezTo>
                  <a:pt x="688744" y="218985"/>
                  <a:pt x="767855" y="242699"/>
                  <a:pt x="655835" y="253119"/>
                </a:cubicBezTo>
                <a:close/>
              </a:path>
            </a:pathLst>
          </a:custGeom>
          <a:blipFill>
            <a:blip r:embed="rId7" cstate="print"/>
            <a:tile tx="0" ty="0" sx="100000" sy="100000" flip="none" algn="tl"/>
          </a:bli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par>
                                <p:cTn id="18" presetID="9" presetClass="entr" presetSubtype="0"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dissolve">
                                      <p:cBhvr>
                                        <p:cTn id="20" dur="500"/>
                                        <p:tgtEl>
                                          <p:spTgt spid="69"/>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500"/>
                                        <p:tgtEl>
                                          <p:spTgt spid="5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dissolve">
                                      <p:cBhvr>
                                        <p:cTn id="29" dur="500"/>
                                        <p:tgtEl>
                                          <p:spTgt spid="5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par>
                                <p:cTn id="33" presetID="9"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9"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dissolve">
                                      <p:cBhvr>
                                        <p:cTn id="38" dur="500"/>
                                        <p:tgtEl>
                                          <p:spTgt spid="5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dissolve">
                                      <p:cBhvr>
                                        <p:cTn id="46" dur="500"/>
                                        <p:tgtEl>
                                          <p:spTgt spid="8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dissolve">
                                      <p:cBhvr>
                                        <p:cTn id="49" dur="500"/>
                                        <p:tgtEl>
                                          <p:spTgt spid="8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dissolve">
                                      <p:cBhvr>
                                        <p:cTn id="5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0" grpId="0" animBg="1"/>
      <p:bldP spid="53" grpId="0" animBg="1"/>
      <p:bldP spid="9" grpId="0" animBg="1"/>
      <p:bldP spid="55" grpId="0" animBg="1"/>
      <p:bldP spid="80" grpId="0" animBg="1"/>
      <p:bldP spid="83" grpId="0" animBg="1"/>
      <p:bldP spid="9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0800000">
            <a:off x="251520" y="3212975"/>
            <a:ext cx="8712968" cy="144015"/>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 name="グループ化 24"/>
          <p:cNvGrpSpPr>
            <a:grpSpLocks/>
          </p:cNvGrpSpPr>
          <p:nvPr/>
        </p:nvGrpSpPr>
        <p:grpSpPr bwMode="auto">
          <a:xfrm rot="10800000" flipV="1">
            <a:off x="3275856" y="6021288"/>
            <a:ext cx="678684" cy="646098"/>
            <a:chOff x="755650" y="4437063"/>
            <a:chExt cx="1584325" cy="1655762"/>
          </a:xfrm>
        </p:grpSpPr>
        <p:sp>
          <p:nvSpPr>
            <p:cNvPr id="11" name="Freeform 12"/>
            <p:cNvSpPr>
              <a:spLocks/>
            </p:cNvSpPr>
            <p:nvPr/>
          </p:nvSpPr>
          <p:spPr bwMode="auto">
            <a:xfrm>
              <a:off x="755650" y="4437063"/>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2" name="Oval 8"/>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3" name="Oval 10"/>
            <p:cNvSpPr>
              <a:spLocks noChangeArrowheads="1"/>
            </p:cNvSpPr>
            <p:nvPr/>
          </p:nvSpPr>
          <p:spPr bwMode="auto">
            <a:xfrm>
              <a:off x="1331913" y="4724400"/>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4" name="Oval 9"/>
            <p:cNvSpPr>
              <a:spLocks noChangeArrowheads="1"/>
            </p:cNvSpPr>
            <p:nvPr/>
          </p:nvSpPr>
          <p:spPr bwMode="auto">
            <a:xfrm>
              <a:off x="1547813" y="4797425"/>
              <a:ext cx="144462" cy="144463"/>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5" name="Oval 11"/>
            <p:cNvSpPr>
              <a:spLocks noChangeArrowheads="1"/>
            </p:cNvSpPr>
            <p:nvPr/>
          </p:nvSpPr>
          <p:spPr bwMode="auto">
            <a:xfrm>
              <a:off x="1908175" y="5373688"/>
              <a:ext cx="360363" cy="431800"/>
            </a:xfrm>
            <a:prstGeom prst="ellipse">
              <a:avLst/>
            </a:prstGeom>
            <a:solidFill>
              <a:srgbClr val="FF9900"/>
            </a:solidFill>
            <a:ln w="9525">
              <a:solidFill>
                <a:schemeClr val="tx1"/>
              </a:solidFill>
              <a:round/>
              <a:headEnd/>
              <a:tailEnd/>
            </a:ln>
          </p:spPr>
          <p:txBody>
            <a:bodyPr wrap="none" anchor="ctr"/>
            <a:lstStyle/>
            <a:p>
              <a:pPr eaLnBrk="1" hangingPunct="1"/>
              <a:endParaRPr lang="ja-JP" altLang="en-US"/>
            </a:p>
          </p:txBody>
        </p:sp>
        <p:sp>
          <p:nvSpPr>
            <p:cNvPr id="16" name="Oval 13"/>
            <p:cNvSpPr>
              <a:spLocks noChangeArrowheads="1"/>
            </p:cNvSpPr>
            <p:nvPr/>
          </p:nvSpPr>
          <p:spPr bwMode="auto">
            <a:xfrm>
              <a:off x="2195513" y="4797425"/>
              <a:ext cx="144462" cy="144463"/>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grpSp>
      <p:grpSp>
        <p:nvGrpSpPr>
          <p:cNvPr id="3" name="グループ化 16"/>
          <p:cNvGrpSpPr>
            <a:grpSpLocks/>
          </p:cNvGrpSpPr>
          <p:nvPr/>
        </p:nvGrpSpPr>
        <p:grpSpPr bwMode="auto">
          <a:xfrm rot="3610203" flipH="1">
            <a:off x="5404533" y="127918"/>
            <a:ext cx="793180" cy="1080120"/>
            <a:chOff x="7523163" y="1144571"/>
            <a:chExt cx="1225550" cy="2376487"/>
          </a:xfrm>
        </p:grpSpPr>
        <p:sp>
          <p:nvSpPr>
            <p:cNvPr id="18"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19"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0"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1"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2"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3"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4"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5" name="グループ化 42"/>
          <p:cNvGrpSpPr/>
          <p:nvPr/>
        </p:nvGrpSpPr>
        <p:grpSpPr>
          <a:xfrm rot="16200000">
            <a:off x="3635415" y="1485265"/>
            <a:ext cx="2277834" cy="6597352"/>
            <a:chOff x="2131364" y="130878"/>
            <a:chExt cx="2277834" cy="6597352"/>
          </a:xfrm>
        </p:grpSpPr>
        <p:grpSp>
          <p:nvGrpSpPr>
            <p:cNvPr id="6" name="グループ化 8"/>
            <p:cNvGrpSpPr/>
            <p:nvPr/>
          </p:nvGrpSpPr>
          <p:grpSpPr>
            <a:xfrm>
              <a:off x="2131364" y="130878"/>
              <a:ext cx="2277834" cy="1656184"/>
              <a:chOff x="1979712" y="620688"/>
              <a:chExt cx="2277834" cy="1944216"/>
            </a:xfrm>
          </p:grpSpPr>
          <p:sp>
            <p:nvSpPr>
              <p:cNvPr id="7" name="正方形/長方形 6"/>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5400000">
                <a:off x="3023828" y="1331186"/>
                <a:ext cx="1944216" cy="523220"/>
              </a:xfrm>
              <a:prstGeom prst="rect">
                <a:avLst/>
              </a:prstGeom>
              <a:noFill/>
              <a:ln>
                <a:solidFill>
                  <a:schemeClr val="tx1"/>
                </a:solidFill>
              </a:ln>
            </p:spPr>
            <p:txBody>
              <a:bodyPr wrap="square" rtlCol="0">
                <a:spAutoFit/>
              </a:bodyPr>
              <a:lstStyle/>
              <a:p>
                <a:r>
                  <a:rPr kumimoji="1" lang="ja-JP" altLang="en-US" sz="2800" dirty="0"/>
                  <a:t>　　　１</a:t>
                </a:r>
              </a:p>
            </p:txBody>
          </p:sp>
        </p:grpSp>
        <p:grpSp>
          <p:nvGrpSpPr>
            <p:cNvPr id="9" name="グループ化 33"/>
            <p:cNvGrpSpPr/>
            <p:nvPr/>
          </p:nvGrpSpPr>
          <p:grpSpPr>
            <a:xfrm>
              <a:off x="2131364" y="1787062"/>
              <a:ext cx="2277834" cy="1656184"/>
              <a:chOff x="1979712" y="620688"/>
              <a:chExt cx="2277834" cy="1944216"/>
            </a:xfrm>
          </p:grpSpPr>
          <p:sp>
            <p:nvSpPr>
              <p:cNvPr id="35" name="正方形/長方形 34"/>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rot="5400000">
                <a:off x="3023828" y="1331186"/>
                <a:ext cx="1944216" cy="523220"/>
              </a:xfrm>
              <a:prstGeom prst="rect">
                <a:avLst/>
              </a:prstGeom>
              <a:noFill/>
              <a:ln>
                <a:solidFill>
                  <a:schemeClr val="tx1"/>
                </a:solidFill>
              </a:ln>
            </p:spPr>
            <p:txBody>
              <a:bodyPr wrap="square" rtlCol="0">
                <a:spAutoFit/>
              </a:bodyPr>
              <a:lstStyle/>
              <a:p>
                <a:r>
                  <a:rPr kumimoji="1" lang="ja-JP" altLang="en-US" sz="2800" dirty="0"/>
                  <a:t>　　　２</a:t>
                </a:r>
              </a:p>
            </p:txBody>
          </p:sp>
        </p:grpSp>
        <p:grpSp>
          <p:nvGrpSpPr>
            <p:cNvPr id="10" name="グループ化 36"/>
            <p:cNvGrpSpPr/>
            <p:nvPr/>
          </p:nvGrpSpPr>
          <p:grpSpPr>
            <a:xfrm>
              <a:off x="2131364" y="3443246"/>
              <a:ext cx="2277834" cy="1656184"/>
              <a:chOff x="1979712" y="620688"/>
              <a:chExt cx="2277834" cy="1944216"/>
            </a:xfrm>
          </p:grpSpPr>
          <p:sp>
            <p:nvSpPr>
              <p:cNvPr id="38" name="正方形/長方形 37"/>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rot="5400000">
                <a:off x="3023828" y="1331186"/>
                <a:ext cx="1944216" cy="523220"/>
              </a:xfrm>
              <a:prstGeom prst="rect">
                <a:avLst/>
              </a:prstGeom>
              <a:noFill/>
              <a:ln>
                <a:solidFill>
                  <a:schemeClr val="tx1"/>
                </a:solidFill>
              </a:ln>
            </p:spPr>
            <p:txBody>
              <a:bodyPr wrap="square" rtlCol="0">
                <a:spAutoFit/>
              </a:bodyPr>
              <a:lstStyle/>
              <a:p>
                <a:r>
                  <a:rPr kumimoji="1" lang="ja-JP" altLang="en-US" sz="2800" dirty="0"/>
                  <a:t>　　　３</a:t>
                </a:r>
              </a:p>
            </p:txBody>
          </p:sp>
        </p:grpSp>
        <p:grpSp>
          <p:nvGrpSpPr>
            <p:cNvPr id="17" name="グループ化 39"/>
            <p:cNvGrpSpPr/>
            <p:nvPr/>
          </p:nvGrpSpPr>
          <p:grpSpPr>
            <a:xfrm>
              <a:off x="2131364" y="5072046"/>
              <a:ext cx="2277834" cy="1656184"/>
              <a:chOff x="1979712" y="620688"/>
              <a:chExt cx="2277834" cy="1944216"/>
            </a:xfrm>
          </p:grpSpPr>
          <p:sp>
            <p:nvSpPr>
              <p:cNvPr id="41" name="正方形/長方形 40"/>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rot="5400000">
                <a:off x="3023828" y="1331186"/>
                <a:ext cx="1944216" cy="523220"/>
              </a:xfrm>
              <a:prstGeom prst="rect">
                <a:avLst/>
              </a:prstGeom>
              <a:noFill/>
              <a:ln>
                <a:solidFill>
                  <a:schemeClr val="tx1"/>
                </a:solidFill>
              </a:ln>
            </p:spPr>
            <p:txBody>
              <a:bodyPr wrap="square" rtlCol="0">
                <a:spAutoFit/>
              </a:bodyPr>
              <a:lstStyle/>
              <a:p>
                <a:r>
                  <a:rPr kumimoji="1" lang="ja-JP" altLang="en-US" sz="2800" dirty="0"/>
                  <a:t>　　　４</a:t>
                </a:r>
              </a:p>
            </p:txBody>
          </p:sp>
        </p:grpSp>
      </p:grpSp>
      <p:grpSp>
        <p:nvGrpSpPr>
          <p:cNvPr id="25" name="グループ化 43"/>
          <p:cNvGrpSpPr/>
          <p:nvPr/>
        </p:nvGrpSpPr>
        <p:grpSpPr>
          <a:xfrm rot="5400000">
            <a:off x="3940062" y="-1051631"/>
            <a:ext cx="1767931" cy="6408714"/>
            <a:chOff x="2131364" y="130878"/>
            <a:chExt cx="2366391" cy="6597354"/>
          </a:xfrm>
        </p:grpSpPr>
        <p:grpSp>
          <p:nvGrpSpPr>
            <p:cNvPr id="26" name="グループ化 8"/>
            <p:cNvGrpSpPr/>
            <p:nvPr/>
          </p:nvGrpSpPr>
          <p:grpSpPr>
            <a:xfrm>
              <a:off x="2131364" y="130878"/>
              <a:ext cx="2366391" cy="1656185"/>
              <a:chOff x="1979712" y="620688"/>
              <a:chExt cx="2366391" cy="1944217"/>
            </a:xfrm>
          </p:grpSpPr>
          <p:sp>
            <p:nvSpPr>
              <p:cNvPr id="55" name="正方形/長方形 54"/>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rot="5400000">
                <a:off x="3023828" y="1242629"/>
                <a:ext cx="1944216" cy="700335"/>
              </a:xfrm>
              <a:prstGeom prst="rect">
                <a:avLst/>
              </a:prstGeom>
              <a:noFill/>
              <a:ln>
                <a:solidFill>
                  <a:schemeClr val="tx1"/>
                </a:solidFill>
              </a:ln>
            </p:spPr>
            <p:txBody>
              <a:bodyPr wrap="square" rtlCol="0">
                <a:spAutoFit/>
              </a:bodyPr>
              <a:lstStyle/>
              <a:p>
                <a:r>
                  <a:rPr kumimoji="1" lang="ja-JP" altLang="en-US" sz="2800" dirty="0"/>
                  <a:t>　　　</a:t>
                </a:r>
                <a:r>
                  <a:rPr kumimoji="1" lang="ja-JP" altLang="en-US" sz="2400" dirty="0"/>
                  <a:t>１</a:t>
                </a:r>
                <a:endParaRPr kumimoji="1" lang="ja-JP" altLang="en-US" sz="2800" dirty="0"/>
              </a:p>
            </p:txBody>
          </p:sp>
        </p:grpSp>
        <p:grpSp>
          <p:nvGrpSpPr>
            <p:cNvPr id="27" name="グループ化 33"/>
            <p:cNvGrpSpPr/>
            <p:nvPr/>
          </p:nvGrpSpPr>
          <p:grpSpPr>
            <a:xfrm>
              <a:off x="2131364" y="1787062"/>
              <a:ext cx="2366391" cy="1656185"/>
              <a:chOff x="1979712" y="620688"/>
              <a:chExt cx="2366391" cy="1944217"/>
            </a:xfrm>
          </p:grpSpPr>
          <p:sp>
            <p:nvSpPr>
              <p:cNvPr id="53" name="正方形/長方形 52"/>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rot="5400000">
                <a:off x="3023828" y="1242629"/>
                <a:ext cx="1944216" cy="700335"/>
              </a:xfrm>
              <a:prstGeom prst="rect">
                <a:avLst/>
              </a:prstGeom>
              <a:noFill/>
              <a:ln>
                <a:solidFill>
                  <a:schemeClr val="tx1"/>
                </a:solidFill>
              </a:ln>
            </p:spPr>
            <p:txBody>
              <a:bodyPr wrap="square" rtlCol="0">
                <a:spAutoFit/>
              </a:bodyPr>
              <a:lstStyle/>
              <a:p>
                <a:r>
                  <a:rPr kumimoji="1" lang="ja-JP" altLang="en-US" sz="2800" dirty="0"/>
                  <a:t>　　</a:t>
                </a:r>
                <a:r>
                  <a:rPr kumimoji="1" lang="ja-JP" altLang="en-US" sz="2400" dirty="0"/>
                  <a:t>　２</a:t>
                </a:r>
              </a:p>
            </p:txBody>
          </p:sp>
        </p:grpSp>
        <p:grpSp>
          <p:nvGrpSpPr>
            <p:cNvPr id="28" name="グループ化 36"/>
            <p:cNvGrpSpPr/>
            <p:nvPr/>
          </p:nvGrpSpPr>
          <p:grpSpPr>
            <a:xfrm>
              <a:off x="2131364" y="3443246"/>
              <a:ext cx="2366391" cy="1656186"/>
              <a:chOff x="1979712" y="620688"/>
              <a:chExt cx="2366391" cy="1944218"/>
            </a:xfrm>
          </p:grpSpPr>
          <p:sp>
            <p:nvSpPr>
              <p:cNvPr id="51" name="正方形/長方形 50"/>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rot="5400000">
                <a:off x="3023828" y="1242630"/>
                <a:ext cx="1944216" cy="700335"/>
              </a:xfrm>
              <a:prstGeom prst="rect">
                <a:avLst/>
              </a:prstGeom>
              <a:noFill/>
              <a:ln>
                <a:solidFill>
                  <a:schemeClr val="tx1"/>
                </a:solidFill>
              </a:ln>
            </p:spPr>
            <p:txBody>
              <a:bodyPr wrap="square" rtlCol="0">
                <a:spAutoFit/>
              </a:bodyPr>
              <a:lstStyle/>
              <a:p>
                <a:r>
                  <a:rPr kumimoji="1" lang="ja-JP" altLang="en-US" sz="2800" dirty="0"/>
                  <a:t>　　　</a:t>
                </a:r>
                <a:r>
                  <a:rPr kumimoji="1" lang="ja-JP" altLang="en-US" sz="2400" dirty="0"/>
                  <a:t>３</a:t>
                </a:r>
              </a:p>
            </p:txBody>
          </p:sp>
        </p:grpSp>
        <p:grpSp>
          <p:nvGrpSpPr>
            <p:cNvPr id="29" name="グループ化 39"/>
            <p:cNvGrpSpPr/>
            <p:nvPr/>
          </p:nvGrpSpPr>
          <p:grpSpPr>
            <a:xfrm>
              <a:off x="2131364" y="5072046"/>
              <a:ext cx="2366391" cy="1656186"/>
              <a:chOff x="1979712" y="620688"/>
              <a:chExt cx="2366391" cy="1944218"/>
            </a:xfrm>
          </p:grpSpPr>
          <p:sp>
            <p:nvSpPr>
              <p:cNvPr id="49" name="正方形/長方形 48"/>
              <p:cNvSpPr/>
              <p:nvPr/>
            </p:nvSpPr>
            <p:spPr>
              <a:xfrm>
                <a:off x="1979712" y="620688"/>
                <a:ext cx="1728192" cy="19442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rot="5400000">
                <a:off x="3023828" y="1242630"/>
                <a:ext cx="1944216" cy="700335"/>
              </a:xfrm>
              <a:prstGeom prst="rect">
                <a:avLst/>
              </a:prstGeom>
              <a:noFill/>
              <a:ln>
                <a:solidFill>
                  <a:schemeClr val="tx1"/>
                </a:solidFill>
              </a:ln>
            </p:spPr>
            <p:txBody>
              <a:bodyPr wrap="square" rtlCol="0">
                <a:spAutoFit/>
              </a:bodyPr>
              <a:lstStyle/>
              <a:p>
                <a:r>
                  <a:rPr kumimoji="1" lang="ja-JP" altLang="en-US" sz="2800" dirty="0"/>
                  <a:t>　　</a:t>
                </a:r>
                <a:r>
                  <a:rPr kumimoji="1" lang="ja-JP" altLang="en-US" sz="2400" dirty="0"/>
                  <a:t>　４</a:t>
                </a:r>
              </a:p>
            </p:txBody>
          </p:sp>
        </p:grpSp>
      </p:grpSp>
      <p:pic>
        <p:nvPicPr>
          <p:cNvPr id="1027" name="Picture 3" descr="003"/>
          <p:cNvPicPr>
            <a:picLocks noChangeAspect="1" noChangeArrowheads="1"/>
          </p:cNvPicPr>
          <p:nvPr/>
        </p:nvPicPr>
        <p:blipFill>
          <a:blip r:embed="rId2" cstate="print"/>
          <a:srcRect/>
          <a:stretch>
            <a:fillRect/>
          </a:stretch>
        </p:blipFill>
        <p:spPr bwMode="auto">
          <a:xfrm>
            <a:off x="1547665" y="4293097"/>
            <a:ext cx="1441492" cy="12241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descr="033"/>
          <p:cNvPicPr>
            <a:picLocks noChangeAspect="1" noChangeArrowheads="1"/>
          </p:cNvPicPr>
          <p:nvPr/>
        </p:nvPicPr>
        <p:blipFill>
          <a:blip r:embed="rId3" cstate="print"/>
          <a:srcRect/>
          <a:stretch>
            <a:fillRect/>
          </a:stretch>
        </p:blipFill>
        <p:spPr bwMode="auto">
          <a:xfrm>
            <a:off x="6516217" y="4293097"/>
            <a:ext cx="1441492" cy="12241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descr="012"/>
          <p:cNvPicPr>
            <a:picLocks noChangeAspect="1" noChangeArrowheads="1"/>
          </p:cNvPicPr>
          <p:nvPr/>
        </p:nvPicPr>
        <p:blipFill>
          <a:blip r:embed="rId4" cstate="print"/>
          <a:srcRect/>
          <a:stretch>
            <a:fillRect/>
          </a:stretch>
        </p:blipFill>
        <p:spPr bwMode="auto">
          <a:xfrm>
            <a:off x="4860033" y="4221089"/>
            <a:ext cx="1441492" cy="12241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0" name="Picture 6" descr="017"/>
          <p:cNvPicPr>
            <a:picLocks noChangeAspect="1" noChangeArrowheads="1"/>
          </p:cNvPicPr>
          <p:nvPr/>
        </p:nvPicPr>
        <p:blipFill>
          <a:blip r:embed="rId5" cstate="print"/>
          <a:srcRect/>
          <a:stretch>
            <a:fillRect/>
          </a:stretch>
        </p:blipFill>
        <p:spPr bwMode="auto">
          <a:xfrm>
            <a:off x="3203849" y="4293097"/>
            <a:ext cx="1441492" cy="12241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 name="Picture 3" descr="003"/>
          <p:cNvPicPr>
            <a:picLocks noChangeAspect="1" noChangeArrowheads="1"/>
          </p:cNvPicPr>
          <p:nvPr/>
        </p:nvPicPr>
        <p:blipFill>
          <a:blip r:embed="rId2" cstate="print"/>
          <a:srcRect/>
          <a:stretch>
            <a:fillRect/>
          </a:stretch>
        </p:blipFill>
        <p:spPr bwMode="auto">
          <a:xfrm rot="10800000">
            <a:off x="251520" y="188640"/>
            <a:ext cx="1102317" cy="9361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2" name="Picture 4" descr="033"/>
          <p:cNvPicPr>
            <a:picLocks noChangeAspect="1" noChangeArrowheads="1"/>
          </p:cNvPicPr>
          <p:nvPr/>
        </p:nvPicPr>
        <p:blipFill>
          <a:blip r:embed="rId3" cstate="print"/>
          <a:srcRect/>
          <a:stretch>
            <a:fillRect/>
          </a:stretch>
        </p:blipFill>
        <p:spPr bwMode="auto">
          <a:xfrm rot="10800000">
            <a:off x="251520" y="2060848"/>
            <a:ext cx="1102317" cy="9361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3" name="Picture 5" descr="012"/>
          <p:cNvPicPr>
            <a:picLocks noChangeAspect="1" noChangeArrowheads="1"/>
          </p:cNvPicPr>
          <p:nvPr/>
        </p:nvPicPr>
        <p:blipFill>
          <a:blip r:embed="rId4" cstate="print"/>
          <a:srcRect/>
          <a:stretch>
            <a:fillRect/>
          </a:stretch>
        </p:blipFill>
        <p:spPr bwMode="auto">
          <a:xfrm rot="10800000">
            <a:off x="1403648" y="188640"/>
            <a:ext cx="1102317" cy="9361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4" name="Picture 6" descr="017"/>
          <p:cNvPicPr>
            <a:picLocks noChangeAspect="1" noChangeArrowheads="1"/>
          </p:cNvPicPr>
          <p:nvPr/>
        </p:nvPicPr>
        <p:blipFill>
          <a:blip r:embed="rId5" cstate="print"/>
          <a:srcRect/>
          <a:stretch>
            <a:fillRect/>
          </a:stretch>
        </p:blipFill>
        <p:spPr bwMode="auto">
          <a:xfrm rot="10800000">
            <a:off x="251520" y="1124744"/>
            <a:ext cx="1102317" cy="9361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5" name="四角形吹き出し 64"/>
          <p:cNvSpPr/>
          <p:nvPr/>
        </p:nvSpPr>
        <p:spPr>
          <a:xfrm>
            <a:off x="4427984" y="6021288"/>
            <a:ext cx="3672408" cy="576064"/>
          </a:xfrm>
          <a:prstGeom prst="wedgeRectCallout">
            <a:avLst>
              <a:gd name="adj1" fmla="val -58373"/>
              <a:gd name="adj2" fmla="val 161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2"/>
                </a:solidFill>
              </a:rPr>
              <a:t>１は、えーと・・て、あらってる</a:t>
            </a:r>
            <a:r>
              <a:rPr kumimoji="1" lang="ja-JP"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61111E-6 -4.68085E-6 L 0.71164 0.17299 " pathEditMode="relative" rAng="0" ptsTypes="AA">
                                      <p:cBhvr>
                                        <p:cTn id="11" dur="2000" fill="hold"/>
                                        <p:tgtEl>
                                          <p:spTgt spid="61"/>
                                        </p:tgtEl>
                                        <p:attrNameLst>
                                          <p:attrName>ppt_x</p:attrName>
                                          <p:attrName>ppt_y</p:attrName>
                                        </p:attrNameLst>
                                      </p:cBhvr>
                                      <p:rCtr x="35600" y="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3"/>
          <p:cNvSpPr txBox="1">
            <a:spLocks noChangeArrowheads="1"/>
          </p:cNvSpPr>
          <p:nvPr/>
        </p:nvSpPr>
        <p:spPr bwMode="auto">
          <a:xfrm>
            <a:off x="2267744" y="188640"/>
            <a:ext cx="4248150" cy="830263"/>
          </a:xfrm>
          <a:prstGeom prst="rect">
            <a:avLst/>
          </a:prstGeom>
          <a:solidFill>
            <a:srgbClr val="CCFF99"/>
          </a:solidFill>
          <a:ln w="9525">
            <a:noFill/>
            <a:miter lim="800000"/>
            <a:headEnd/>
            <a:tailEnd/>
          </a:ln>
        </p:spPr>
        <p:txBody>
          <a:bodyPr>
            <a:spAutoFit/>
          </a:bodyPr>
          <a:lstStyle/>
          <a:p>
            <a:r>
              <a:rPr lang="ja-JP" altLang="en-US" sz="4800"/>
              <a:t>ギャップの設定</a:t>
            </a:r>
          </a:p>
        </p:txBody>
      </p:sp>
      <p:sp>
        <p:nvSpPr>
          <p:cNvPr id="6" name="テキスト ボックス 3"/>
          <p:cNvSpPr txBox="1">
            <a:spLocks noChangeArrowheads="1"/>
          </p:cNvSpPr>
          <p:nvPr/>
        </p:nvSpPr>
        <p:spPr bwMode="auto">
          <a:xfrm>
            <a:off x="827584" y="1124744"/>
            <a:ext cx="7704856" cy="707886"/>
          </a:xfrm>
          <a:prstGeom prst="rect">
            <a:avLst/>
          </a:prstGeom>
          <a:solidFill>
            <a:srgbClr val="FFCCFF"/>
          </a:solidFill>
          <a:ln w="9525">
            <a:noFill/>
            <a:miter lim="800000"/>
            <a:headEnd/>
            <a:tailEnd/>
          </a:ln>
          <a:effectLst>
            <a:softEdge rad="127000"/>
          </a:effectLst>
        </p:spPr>
        <p:txBody>
          <a:bodyPr wrap="square">
            <a:spAutoFit/>
          </a:bodyPr>
          <a:lstStyle/>
          <a:p>
            <a:pPr>
              <a:defRPr/>
            </a:pPr>
            <a:r>
              <a:rPr lang="ja-JP" altLang="en-US" sz="4000" dirty="0">
                <a:solidFill>
                  <a:srgbClr val="FFC000"/>
                </a:solidFill>
              </a:rPr>
              <a:t>＊</a:t>
            </a:r>
            <a:r>
              <a:rPr lang="ja-JP" altLang="en-US" sz="4000" dirty="0"/>
              <a:t>ギャップ（ｇａｐ）とは「差」のこと</a:t>
            </a:r>
          </a:p>
        </p:txBody>
      </p:sp>
      <p:sp>
        <p:nvSpPr>
          <p:cNvPr id="90121" name="テキスト ボックス 3"/>
          <p:cNvSpPr txBox="1">
            <a:spLocks noChangeArrowheads="1"/>
          </p:cNvSpPr>
          <p:nvPr/>
        </p:nvSpPr>
        <p:spPr bwMode="auto">
          <a:xfrm>
            <a:off x="899592" y="1844824"/>
            <a:ext cx="7632848" cy="1754326"/>
          </a:xfrm>
          <a:prstGeom prst="rect">
            <a:avLst/>
          </a:prstGeom>
          <a:solidFill>
            <a:srgbClr val="CCFFFF"/>
          </a:solidFill>
          <a:ln w="9525">
            <a:noFill/>
            <a:miter lim="800000"/>
            <a:headEnd/>
            <a:tailEnd/>
          </a:ln>
        </p:spPr>
        <p:txBody>
          <a:bodyPr wrap="square">
            <a:spAutoFit/>
          </a:bodyPr>
          <a:lstStyle/>
          <a:p>
            <a:r>
              <a:rPr lang="ja-JP" altLang="en-US" sz="3600" dirty="0"/>
              <a:t>自動的な流れを遮って、</a:t>
            </a:r>
            <a:endParaRPr lang="en-US" altLang="ja-JP" sz="3600" dirty="0"/>
          </a:p>
          <a:p>
            <a:r>
              <a:rPr lang="ja-JP" altLang="en-US" sz="3600" dirty="0"/>
              <a:t>　　子どもを立ち止まらせ</a:t>
            </a:r>
            <a:endParaRPr lang="en-US" altLang="ja-JP" sz="3600" dirty="0"/>
          </a:p>
          <a:p>
            <a:r>
              <a:rPr lang="ja-JP" altLang="en-US" sz="3600" dirty="0"/>
              <a:t>　　　　　ギャップを乗り越える場を作る</a:t>
            </a:r>
          </a:p>
        </p:txBody>
      </p:sp>
      <p:sp>
        <p:nvSpPr>
          <p:cNvPr id="5" name="テキスト ボックス 8"/>
          <p:cNvSpPr txBox="1">
            <a:spLocks noChangeArrowheads="1"/>
          </p:cNvSpPr>
          <p:nvPr/>
        </p:nvSpPr>
        <p:spPr bwMode="auto">
          <a:xfrm>
            <a:off x="323528" y="4221088"/>
            <a:ext cx="8568952" cy="2308324"/>
          </a:xfrm>
          <a:prstGeom prst="rect">
            <a:avLst/>
          </a:prstGeom>
          <a:solidFill>
            <a:srgbClr val="FFFF66"/>
          </a:solidFill>
          <a:ln w="9525">
            <a:noFill/>
            <a:miter lim="800000"/>
            <a:headEnd/>
            <a:tailEnd/>
          </a:ln>
          <a:effectLst>
            <a:glow rad="139700">
              <a:schemeClr val="accent2">
                <a:satMod val="175000"/>
                <a:alpha val="40000"/>
              </a:schemeClr>
            </a:glow>
          </a:effectLst>
        </p:spPr>
        <p:txBody>
          <a:bodyPr wrap="square">
            <a:spAutoFit/>
          </a:bodyPr>
          <a:lstStyle/>
          <a:p>
            <a:pPr>
              <a:defRPr/>
            </a:pPr>
            <a:r>
              <a:rPr lang="ja-JP" altLang="en-US" sz="3600" dirty="0"/>
              <a:t>　　人間の生活自体が、ギャップの連続</a:t>
            </a:r>
            <a:endParaRPr lang="en-US" altLang="ja-JP" sz="3600" dirty="0"/>
          </a:p>
          <a:p>
            <a:pPr>
              <a:defRPr/>
            </a:pPr>
            <a:endParaRPr lang="en-US" altLang="ja-JP" sz="3600" dirty="0"/>
          </a:p>
          <a:p>
            <a:pPr>
              <a:defRPr/>
            </a:pPr>
            <a:endParaRPr lang="en-US" altLang="ja-JP" sz="3600" dirty="0"/>
          </a:p>
          <a:p>
            <a:pPr>
              <a:defRPr/>
            </a:pPr>
            <a:endParaRPr lang="en-US" altLang="ja-JP" sz="3600" dirty="0"/>
          </a:p>
        </p:txBody>
      </p:sp>
      <p:sp>
        <p:nvSpPr>
          <p:cNvPr id="7" name="テキスト ボックス 8"/>
          <p:cNvSpPr txBox="1">
            <a:spLocks noChangeArrowheads="1"/>
          </p:cNvSpPr>
          <p:nvPr/>
        </p:nvSpPr>
        <p:spPr bwMode="auto">
          <a:xfrm>
            <a:off x="539552" y="5085184"/>
            <a:ext cx="8136904" cy="1200329"/>
          </a:xfrm>
          <a:prstGeom prst="rect">
            <a:avLst/>
          </a:prstGeom>
          <a:solidFill>
            <a:srgbClr val="FFFFFF"/>
          </a:solidFill>
          <a:ln w="28575">
            <a:solidFill>
              <a:srgbClr val="663300"/>
            </a:solidFill>
            <a:prstDash val="sysDot"/>
            <a:miter lim="800000"/>
            <a:headEnd/>
            <a:tailEnd/>
          </a:ln>
        </p:spPr>
        <p:txBody>
          <a:bodyPr wrap="square">
            <a:spAutoFit/>
          </a:bodyPr>
          <a:lstStyle/>
          <a:p>
            <a:r>
              <a:rPr lang="ja-JP" altLang="en-US" sz="3600" dirty="0"/>
              <a:t>さまざまな問題解決に取り組む中で、</a:t>
            </a:r>
            <a:endParaRPr lang="en-US" altLang="ja-JP" sz="3600" dirty="0"/>
          </a:p>
          <a:p>
            <a:r>
              <a:rPr lang="ja-JP" altLang="en-US" sz="3600" dirty="0"/>
              <a:t>　　　　　わたしたちは心の力を拡げていく</a:t>
            </a:r>
            <a:endParaRPr lang="en-US" altLang="ja-JP" sz="3600" dirty="0"/>
          </a:p>
        </p:txBody>
      </p:sp>
      <p:cxnSp>
        <p:nvCxnSpPr>
          <p:cNvPr id="9" name="直線矢印コネクタ 8"/>
          <p:cNvCxnSpPr/>
          <p:nvPr/>
        </p:nvCxnSpPr>
        <p:spPr>
          <a:xfrm>
            <a:off x="179512" y="3861048"/>
            <a:ext cx="8640960" cy="0"/>
          </a:xfrm>
          <a:prstGeom prst="straightConnector1">
            <a:avLst/>
          </a:prstGeom>
          <a:ln w="38100">
            <a:solidFill>
              <a:srgbClr val="008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dissolve">
                                      <p:cBhvr>
                                        <p:cTn id="12" dur="500"/>
                                        <p:tgtEl>
                                          <p:spTgt spid="901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テキスト ボックス 3"/>
          <p:cNvSpPr txBox="1">
            <a:spLocks noChangeArrowheads="1"/>
          </p:cNvSpPr>
          <p:nvPr/>
        </p:nvSpPr>
        <p:spPr bwMode="auto">
          <a:xfrm>
            <a:off x="677163" y="838009"/>
            <a:ext cx="7560840" cy="646331"/>
          </a:xfrm>
          <a:prstGeom prst="rect">
            <a:avLst/>
          </a:prstGeom>
          <a:solidFill>
            <a:srgbClr val="CCFFFF"/>
          </a:solidFill>
          <a:ln w="38100">
            <a:solidFill>
              <a:srgbClr val="CC9900"/>
            </a:solidFill>
            <a:miter lim="800000"/>
            <a:headEnd/>
            <a:tailEnd/>
          </a:ln>
        </p:spPr>
        <p:txBody>
          <a:bodyPr wrap="square">
            <a:spAutoFit/>
          </a:bodyPr>
          <a:lstStyle/>
          <a:p>
            <a:r>
              <a:rPr lang="ja-JP" altLang="en-US" sz="3600" dirty="0"/>
              <a:t>そこから何かを取り出す場を設定する</a:t>
            </a:r>
          </a:p>
        </p:txBody>
      </p:sp>
      <p:sp>
        <p:nvSpPr>
          <p:cNvPr id="91142" name="テキスト ボックス 8"/>
          <p:cNvSpPr txBox="1">
            <a:spLocks noChangeArrowheads="1"/>
          </p:cNvSpPr>
          <p:nvPr/>
        </p:nvSpPr>
        <p:spPr bwMode="auto">
          <a:xfrm>
            <a:off x="359646" y="163437"/>
            <a:ext cx="8353623" cy="584775"/>
          </a:xfrm>
          <a:prstGeom prst="rect">
            <a:avLst/>
          </a:prstGeom>
          <a:noFill/>
          <a:ln w="9525">
            <a:noFill/>
            <a:miter lim="800000"/>
            <a:headEnd/>
            <a:tailEnd/>
          </a:ln>
        </p:spPr>
        <p:txBody>
          <a:bodyPr wrap="square">
            <a:spAutoFit/>
          </a:bodyPr>
          <a:lstStyle/>
          <a:p>
            <a:r>
              <a:rPr lang="ja-JP" altLang="en-US" sz="3200" dirty="0"/>
              <a:t>たとえば、容器の扱いを学ばせたい場合</a:t>
            </a:r>
            <a:endParaRPr lang="en-US" altLang="ja-JP" sz="3200" dirty="0"/>
          </a:p>
        </p:txBody>
      </p:sp>
      <p:grpSp>
        <p:nvGrpSpPr>
          <p:cNvPr id="2" name="グループ化 41"/>
          <p:cNvGrpSpPr>
            <a:grpSpLocks/>
          </p:cNvGrpSpPr>
          <p:nvPr/>
        </p:nvGrpSpPr>
        <p:grpSpPr bwMode="auto">
          <a:xfrm>
            <a:off x="900113" y="2420938"/>
            <a:ext cx="1584325" cy="1439862"/>
            <a:chOff x="827584" y="1844824"/>
            <a:chExt cx="1584176" cy="1440160"/>
          </a:xfrm>
        </p:grpSpPr>
        <p:sp>
          <p:nvSpPr>
            <p:cNvPr id="8" name="直方体 7"/>
            <p:cNvSpPr/>
            <p:nvPr/>
          </p:nvSpPr>
          <p:spPr>
            <a:xfrm>
              <a:off x="899014" y="2205261"/>
              <a:ext cx="1441314" cy="1079723"/>
            </a:xfrm>
            <a:prstGeom prst="cub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直方体 6"/>
            <p:cNvSpPr/>
            <p:nvPr/>
          </p:nvSpPr>
          <p:spPr>
            <a:xfrm>
              <a:off x="827584" y="1844824"/>
              <a:ext cx="1584176" cy="792088"/>
            </a:xfrm>
            <a:prstGeom prst="cube">
              <a:avLst/>
            </a:prstGeom>
            <a:solidFill>
              <a:srgbClr val="92D050"/>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 name="グループ化 16"/>
          <p:cNvGrpSpPr>
            <a:grpSpLocks/>
          </p:cNvGrpSpPr>
          <p:nvPr/>
        </p:nvGrpSpPr>
        <p:grpSpPr bwMode="auto">
          <a:xfrm>
            <a:off x="3779838" y="2636838"/>
            <a:ext cx="1368425" cy="1223962"/>
            <a:chOff x="3563888" y="2348880"/>
            <a:chExt cx="1656184" cy="1224136"/>
          </a:xfrm>
        </p:grpSpPr>
        <p:sp>
          <p:nvSpPr>
            <p:cNvPr id="9" name="フローチャート : 磁気ディスク 8"/>
            <p:cNvSpPr/>
            <p:nvPr/>
          </p:nvSpPr>
          <p:spPr>
            <a:xfrm>
              <a:off x="3563888" y="2348880"/>
              <a:ext cx="1656184" cy="1224136"/>
            </a:xfrm>
            <a:prstGeom prst="flowChartMagneticDisk">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ローチャート : 磁気ディスク 10"/>
            <p:cNvSpPr/>
            <p:nvPr/>
          </p:nvSpPr>
          <p:spPr>
            <a:xfrm>
              <a:off x="3563888" y="2348880"/>
              <a:ext cx="1656184" cy="431861"/>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4" name="グループ化 17"/>
          <p:cNvGrpSpPr>
            <a:grpSpLocks/>
          </p:cNvGrpSpPr>
          <p:nvPr/>
        </p:nvGrpSpPr>
        <p:grpSpPr bwMode="auto">
          <a:xfrm>
            <a:off x="6300788" y="2636838"/>
            <a:ext cx="2232025" cy="1152525"/>
            <a:chOff x="6084168" y="2492896"/>
            <a:chExt cx="2376264" cy="1152128"/>
          </a:xfrm>
        </p:grpSpPr>
        <p:sp>
          <p:nvSpPr>
            <p:cNvPr id="12" name="直方体 11"/>
            <p:cNvSpPr/>
            <p:nvPr/>
          </p:nvSpPr>
          <p:spPr>
            <a:xfrm>
              <a:off x="6084168" y="2564308"/>
              <a:ext cx="2303590" cy="1080716"/>
            </a:xfrm>
            <a:prstGeom prst="cube">
              <a:avLst>
                <a:gd name="adj" fmla="val 2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平行四辺形 12"/>
            <p:cNvSpPr/>
            <p:nvPr/>
          </p:nvSpPr>
          <p:spPr>
            <a:xfrm>
              <a:off x="6084168" y="2492896"/>
              <a:ext cx="2376264" cy="360040"/>
            </a:xfrm>
            <a:prstGeom prst="parallelogram">
              <a:avLst>
                <a:gd name="adj" fmla="val 10965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1146" name="テキスト ボックス 8"/>
          <p:cNvSpPr txBox="1">
            <a:spLocks noChangeArrowheads="1"/>
          </p:cNvSpPr>
          <p:nvPr/>
        </p:nvSpPr>
        <p:spPr bwMode="auto">
          <a:xfrm>
            <a:off x="827088" y="3860800"/>
            <a:ext cx="1728787" cy="708025"/>
          </a:xfrm>
          <a:prstGeom prst="rect">
            <a:avLst/>
          </a:prstGeom>
          <a:noFill/>
          <a:ln w="9525">
            <a:noFill/>
            <a:miter lim="800000"/>
            <a:headEnd/>
            <a:tailEnd/>
          </a:ln>
        </p:spPr>
        <p:txBody>
          <a:bodyPr>
            <a:spAutoFit/>
          </a:bodyPr>
          <a:lstStyle/>
          <a:p>
            <a:r>
              <a:rPr lang="ja-JP" altLang="en-US" sz="4000"/>
              <a:t>開ける</a:t>
            </a:r>
            <a:endParaRPr lang="en-US" altLang="ja-JP" sz="4000"/>
          </a:p>
        </p:txBody>
      </p:sp>
      <p:sp>
        <p:nvSpPr>
          <p:cNvPr id="91147" name="テキスト ボックス 8"/>
          <p:cNvSpPr txBox="1">
            <a:spLocks noChangeArrowheads="1"/>
          </p:cNvSpPr>
          <p:nvPr/>
        </p:nvSpPr>
        <p:spPr bwMode="auto">
          <a:xfrm>
            <a:off x="3779838" y="3789363"/>
            <a:ext cx="1728787" cy="708025"/>
          </a:xfrm>
          <a:prstGeom prst="rect">
            <a:avLst/>
          </a:prstGeom>
          <a:noFill/>
          <a:ln w="9525">
            <a:noFill/>
            <a:miter lim="800000"/>
            <a:headEnd/>
            <a:tailEnd/>
          </a:ln>
        </p:spPr>
        <p:txBody>
          <a:bodyPr>
            <a:spAutoFit/>
          </a:bodyPr>
          <a:lstStyle/>
          <a:p>
            <a:r>
              <a:rPr lang="ja-JP" altLang="en-US" sz="4000"/>
              <a:t>ねじる</a:t>
            </a:r>
            <a:endParaRPr lang="en-US" altLang="ja-JP" sz="4000"/>
          </a:p>
        </p:txBody>
      </p:sp>
      <p:sp>
        <p:nvSpPr>
          <p:cNvPr id="91148" name="テキスト ボックス 8"/>
          <p:cNvSpPr txBox="1">
            <a:spLocks noChangeArrowheads="1"/>
          </p:cNvSpPr>
          <p:nvPr/>
        </p:nvSpPr>
        <p:spPr bwMode="auto">
          <a:xfrm>
            <a:off x="6156325" y="3789363"/>
            <a:ext cx="2987675" cy="708025"/>
          </a:xfrm>
          <a:prstGeom prst="rect">
            <a:avLst/>
          </a:prstGeom>
          <a:noFill/>
          <a:ln w="9525">
            <a:noFill/>
            <a:miter lim="800000"/>
            <a:headEnd/>
            <a:tailEnd/>
          </a:ln>
        </p:spPr>
        <p:txBody>
          <a:bodyPr>
            <a:spAutoFit/>
          </a:bodyPr>
          <a:lstStyle/>
          <a:p>
            <a:r>
              <a:rPr lang="ja-JP" altLang="en-US" sz="4000"/>
              <a:t>スライドする</a:t>
            </a:r>
            <a:endParaRPr lang="en-US" altLang="ja-JP" sz="4000"/>
          </a:p>
        </p:txBody>
      </p:sp>
      <p:sp>
        <p:nvSpPr>
          <p:cNvPr id="91149" name="テキスト ボックス 18"/>
          <p:cNvSpPr txBox="1">
            <a:spLocks noChangeArrowheads="1"/>
          </p:cNvSpPr>
          <p:nvPr/>
        </p:nvSpPr>
        <p:spPr bwMode="auto">
          <a:xfrm>
            <a:off x="4140200" y="2781300"/>
            <a:ext cx="719138" cy="368300"/>
          </a:xfrm>
          <a:prstGeom prst="rect">
            <a:avLst/>
          </a:prstGeom>
          <a:noFill/>
          <a:ln w="9525">
            <a:noFill/>
            <a:miter lim="800000"/>
            <a:headEnd/>
            <a:tailEnd/>
          </a:ln>
        </p:spPr>
        <p:txBody>
          <a:bodyPr>
            <a:spAutoFit/>
          </a:bodyPr>
          <a:lstStyle/>
          <a:p>
            <a:endParaRPr lang="ja-JP" altLang="en-US"/>
          </a:p>
        </p:txBody>
      </p:sp>
      <p:grpSp>
        <p:nvGrpSpPr>
          <p:cNvPr id="5" name="グループ化 67"/>
          <p:cNvGrpSpPr/>
          <p:nvPr/>
        </p:nvGrpSpPr>
        <p:grpSpPr>
          <a:xfrm>
            <a:off x="4211960" y="3356992"/>
            <a:ext cx="504775" cy="359296"/>
            <a:chOff x="4067944" y="2780928"/>
            <a:chExt cx="1008112" cy="648072"/>
          </a:xfrm>
          <a:solidFill>
            <a:srgbClr val="FF0000"/>
          </a:solidFill>
        </p:grpSpPr>
        <p:grpSp>
          <p:nvGrpSpPr>
            <p:cNvPr id="6" name="グループ化 12"/>
            <p:cNvGrpSpPr/>
            <p:nvPr/>
          </p:nvGrpSpPr>
          <p:grpSpPr>
            <a:xfrm>
              <a:off x="4067944" y="2780928"/>
              <a:ext cx="1008112" cy="648072"/>
              <a:chOff x="2915816" y="2708920"/>
              <a:chExt cx="1008112" cy="648072"/>
            </a:xfrm>
            <a:grpFill/>
          </p:grpSpPr>
          <p:sp>
            <p:nvSpPr>
              <p:cNvPr id="23" name="片側の 2 つの角を丸めた四角形 22"/>
              <p:cNvSpPr/>
              <p:nvPr/>
            </p:nvSpPr>
            <p:spPr>
              <a:xfrm>
                <a:off x="2915816" y="2996952"/>
                <a:ext cx="1008112"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p:nvSpPr>
            <p:spPr>
              <a:xfrm>
                <a:off x="3059832"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p:cNvSpPr/>
              <p:nvPr/>
            </p:nvSpPr>
            <p:spPr>
              <a:xfrm>
                <a:off x="3563888"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片側の 2 つの角を丸めた四角形 25"/>
              <p:cNvSpPr/>
              <p:nvPr/>
            </p:nvSpPr>
            <p:spPr>
              <a:xfrm>
                <a:off x="3131840" y="2708920"/>
                <a:ext cx="576064"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2" name="正方形/長方形 21"/>
            <p:cNvSpPr/>
            <p:nvPr/>
          </p:nvSpPr>
          <p:spPr>
            <a:xfrm>
              <a:off x="4427984" y="2852936"/>
              <a:ext cx="288032" cy="14401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7" name="正方形/長方形 26"/>
          <p:cNvSpPr/>
          <p:nvPr/>
        </p:nvSpPr>
        <p:spPr>
          <a:xfrm>
            <a:off x="3995738" y="3284538"/>
            <a:ext cx="792162" cy="504825"/>
          </a:xfrm>
          <a:prstGeom prst="rect">
            <a:avLst/>
          </a:prstGeom>
          <a:solidFill>
            <a:srgbClr val="FFFF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弧 27"/>
          <p:cNvSpPr/>
          <p:nvPr/>
        </p:nvSpPr>
        <p:spPr>
          <a:xfrm rot="14285728">
            <a:off x="1455738" y="2130425"/>
            <a:ext cx="854075" cy="936625"/>
          </a:xfrm>
          <a:prstGeom prst="arc">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 name="フリーフォーム 29"/>
          <p:cNvSpPr/>
          <p:nvPr/>
        </p:nvSpPr>
        <p:spPr>
          <a:xfrm>
            <a:off x="3779838" y="2276475"/>
            <a:ext cx="1317625" cy="193675"/>
          </a:xfrm>
          <a:custGeom>
            <a:avLst/>
            <a:gdLst>
              <a:gd name="connsiteX0" fmla="*/ 1318260 w 1318260"/>
              <a:gd name="connsiteY0" fmla="*/ 124460 h 373380"/>
              <a:gd name="connsiteX1" fmla="*/ 998220 w 1318260"/>
              <a:gd name="connsiteY1" fmla="*/ 33020 h 373380"/>
              <a:gd name="connsiteX2" fmla="*/ 571500 w 1318260"/>
              <a:gd name="connsiteY2" fmla="*/ 2540 h 373380"/>
              <a:gd name="connsiteX3" fmla="*/ 205740 w 1318260"/>
              <a:gd name="connsiteY3" fmla="*/ 48260 h 373380"/>
              <a:gd name="connsiteX4" fmla="*/ 83820 w 1318260"/>
              <a:gd name="connsiteY4" fmla="*/ 124460 h 373380"/>
              <a:gd name="connsiteX5" fmla="*/ 22860 w 1318260"/>
              <a:gd name="connsiteY5" fmla="*/ 246380 h 373380"/>
              <a:gd name="connsiteX6" fmla="*/ 220980 w 1318260"/>
              <a:gd name="connsiteY6" fmla="*/ 353060 h 373380"/>
              <a:gd name="connsiteX7" fmla="*/ 556260 w 1318260"/>
              <a:gd name="connsiteY7" fmla="*/ 368300 h 373380"/>
              <a:gd name="connsiteX8" fmla="*/ 1089660 w 1318260"/>
              <a:gd name="connsiteY8" fmla="*/ 353060 h 373380"/>
              <a:gd name="connsiteX9" fmla="*/ 1318260 w 1318260"/>
              <a:gd name="connsiteY9" fmla="*/ 261620 h 373380"/>
              <a:gd name="connsiteX10" fmla="*/ 1318260 w 1318260"/>
              <a:gd name="connsiteY10" fmla="*/ 26162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8260" h="373380">
                <a:moveTo>
                  <a:pt x="1318260" y="124460"/>
                </a:moveTo>
                <a:cubicBezTo>
                  <a:pt x="1220470" y="88900"/>
                  <a:pt x="1122680" y="53340"/>
                  <a:pt x="998220" y="33020"/>
                </a:cubicBezTo>
                <a:cubicBezTo>
                  <a:pt x="873760" y="12700"/>
                  <a:pt x="703580" y="0"/>
                  <a:pt x="571500" y="2540"/>
                </a:cubicBezTo>
                <a:cubicBezTo>
                  <a:pt x="439420" y="5080"/>
                  <a:pt x="287020" y="27940"/>
                  <a:pt x="205740" y="48260"/>
                </a:cubicBezTo>
                <a:cubicBezTo>
                  <a:pt x="124460" y="68580"/>
                  <a:pt x="114300" y="91440"/>
                  <a:pt x="83820" y="124460"/>
                </a:cubicBezTo>
                <a:cubicBezTo>
                  <a:pt x="53340" y="157480"/>
                  <a:pt x="0" y="208280"/>
                  <a:pt x="22860" y="246380"/>
                </a:cubicBezTo>
                <a:cubicBezTo>
                  <a:pt x="45720" y="284480"/>
                  <a:pt x="132080" y="332740"/>
                  <a:pt x="220980" y="353060"/>
                </a:cubicBezTo>
                <a:cubicBezTo>
                  <a:pt x="309880" y="373380"/>
                  <a:pt x="411480" y="368300"/>
                  <a:pt x="556260" y="368300"/>
                </a:cubicBezTo>
                <a:cubicBezTo>
                  <a:pt x="701040" y="368300"/>
                  <a:pt x="962660" y="370840"/>
                  <a:pt x="1089660" y="353060"/>
                </a:cubicBezTo>
                <a:cubicBezTo>
                  <a:pt x="1216660" y="335280"/>
                  <a:pt x="1318260" y="261620"/>
                  <a:pt x="1318260" y="261620"/>
                </a:cubicBezTo>
                <a:lnTo>
                  <a:pt x="1318260" y="26162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32" name="直線矢印コネクタ 31"/>
          <p:cNvCxnSpPr/>
          <p:nvPr/>
        </p:nvCxnSpPr>
        <p:spPr>
          <a:xfrm>
            <a:off x="7740650" y="2420938"/>
            <a:ext cx="935038"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テキスト ボックス 8"/>
          <p:cNvSpPr txBox="1">
            <a:spLocks noChangeArrowheads="1"/>
          </p:cNvSpPr>
          <p:nvPr/>
        </p:nvSpPr>
        <p:spPr bwMode="auto">
          <a:xfrm>
            <a:off x="1331640" y="4725144"/>
            <a:ext cx="6948190" cy="646331"/>
          </a:xfrm>
          <a:prstGeom prst="rect">
            <a:avLst/>
          </a:prstGeom>
          <a:solidFill>
            <a:srgbClr val="EAEAEA"/>
          </a:solidFill>
          <a:ln w="9525">
            <a:noFill/>
            <a:miter lim="800000"/>
            <a:headEnd/>
            <a:tailEnd/>
          </a:ln>
          <a:effectLst>
            <a:outerShdw blurRad="50800" dist="38100" dir="2700000" algn="tl" rotWithShape="0">
              <a:prstClr val="black">
                <a:alpha val="40000"/>
              </a:prstClr>
            </a:outerShdw>
            <a:softEdge rad="63500"/>
          </a:effectLst>
        </p:spPr>
        <p:txBody>
          <a:bodyPr wrap="square">
            <a:spAutoFit/>
          </a:bodyPr>
          <a:lstStyle/>
          <a:p>
            <a:pPr>
              <a:defRPr/>
            </a:pPr>
            <a:r>
              <a:rPr lang="ja-JP" altLang="en-US" sz="3600" dirty="0"/>
              <a:t>さまざまな状況の打開に努力する　　　　</a:t>
            </a:r>
            <a:endParaRPr lang="en-US" altLang="ja-JP" sz="3600" dirty="0"/>
          </a:p>
        </p:txBody>
      </p:sp>
      <p:grpSp>
        <p:nvGrpSpPr>
          <p:cNvPr id="10" name="グループ化 43"/>
          <p:cNvGrpSpPr>
            <a:grpSpLocks/>
          </p:cNvGrpSpPr>
          <p:nvPr/>
        </p:nvGrpSpPr>
        <p:grpSpPr bwMode="auto">
          <a:xfrm>
            <a:off x="2267744" y="1511231"/>
            <a:ext cx="6840760" cy="584775"/>
            <a:chOff x="1639644" y="1437496"/>
            <a:chExt cx="6198585" cy="736008"/>
          </a:xfrm>
        </p:grpSpPr>
        <p:grpSp>
          <p:nvGrpSpPr>
            <p:cNvPr id="14" name="グループ化 67"/>
            <p:cNvGrpSpPr/>
            <p:nvPr/>
          </p:nvGrpSpPr>
          <p:grpSpPr>
            <a:xfrm>
              <a:off x="3059832" y="1556792"/>
              <a:ext cx="720080" cy="432048"/>
              <a:chOff x="4067944" y="2780928"/>
              <a:chExt cx="1008112" cy="648072"/>
            </a:xfrm>
            <a:solidFill>
              <a:srgbClr val="FF0000"/>
            </a:solidFill>
          </p:grpSpPr>
          <p:grpSp>
            <p:nvGrpSpPr>
              <p:cNvPr id="15" name="グループ化 12"/>
              <p:cNvGrpSpPr/>
              <p:nvPr/>
            </p:nvGrpSpPr>
            <p:grpSpPr>
              <a:xfrm>
                <a:off x="4067944" y="2780928"/>
                <a:ext cx="1008112" cy="648072"/>
                <a:chOff x="2915816" y="2708920"/>
                <a:chExt cx="1008112" cy="648072"/>
              </a:xfrm>
              <a:grpFill/>
            </p:grpSpPr>
            <p:sp>
              <p:nvSpPr>
                <p:cNvPr id="38" name="片側の 2 つの角を丸めた四角形 37"/>
                <p:cNvSpPr/>
                <p:nvPr/>
              </p:nvSpPr>
              <p:spPr>
                <a:xfrm>
                  <a:off x="2915816" y="2996952"/>
                  <a:ext cx="1008112"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3059832"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3563888" y="3140968"/>
                  <a:ext cx="216024" cy="216024"/>
                </a:xfrm>
                <a:prstGeom prst="ellipse">
                  <a:avLst/>
                </a:prstGeom>
                <a:gr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片側の 2 つの角を丸めた四角形 40"/>
                <p:cNvSpPr/>
                <p:nvPr/>
              </p:nvSpPr>
              <p:spPr>
                <a:xfrm>
                  <a:off x="3131840" y="2708920"/>
                  <a:ext cx="576064" cy="28803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7" name="正方形/長方形 36"/>
              <p:cNvSpPr/>
              <p:nvPr/>
            </p:nvSpPr>
            <p:spPr>
              <a:xfrm>
                <a:off x="4427984" y="2852936"/>
                <a:ext cx="288032" cy="14401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1160" name="テキスト ボックス 8"/>
            <p:cNvSpPr txBox="1">
              <a:spLocks noChangeArrowheads="1"/>
            </p:cNvSpPr>
            <p:nvPr/>
          </p:nvSpPr>
          <p:spPr bwMode="auto">
            <a:xfrm>
              <a:off x="1639644" y="1437496"/>
              <a:ext cx="6198585" cy="736008"/>
            </a:xfrm>
            <a:prstGeom prst="rect">
              <a:avLst/>
            </a:prstGeom>
            <a:noFill/>
            <a:ln w="9525">
              <a:noFill/>
              <a:miter lim="800000"/>
              <a:headEnd/>
              <a:tailEnd/>
            </a:ln>
          </p:spPr>
          <p:txBody>
            <a:bodyPr wrap="square">
              <a:spAutoFit/>
            </a:bodyPr>
            <a:lstStyle/>
            <a:p>
              <a:r>
                <a:rPr lang="ja-JP" altLang="en-US" sz="3200" dirty="0"/>
                <a:t>なんとか　　　を取り出したい！</a:t>
              </a:r>
              <a:endParaRPr lang="en-US" altLang="ja-JP" sz="3200" dirty="0"/>
            </a:p>
          </p:txBody>
        </p:sp>
      </p:grpSp>
      <p:sp>
        <p:nvSpPr>
          <p:cNvPr id="18" name="矢印: 下 17">
            <a:extLst>
              <a:ext uri="{FF2B5EF4-FFF2-40B4-BE49-F238E27FC236}">
                <a16:creationId xmlns="" xmlns:a16="http://schemas.microsoft.com/office/drawing/2014/main" id="{0EA8362B-A0C7-4517-32E5-692DEDA9E9A5}"/>
              </a:ext>
            </a:extLst>
          </p:cNvPr>
          <p:cNvSpPr/>
          <p:nvPr/>
        </p:nvSpPr>
        <p:spPr>
          <a:xfrm>
            <a:off x="4427984" y="5445224"/>
            <a:ext cx="432664" cy="40034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 xmlns:a16="http://schemas.microsoft.com/office/drawing/2014/main" id="{ECA26E25-9B18-E485-75CA-50F5599808F5}"/>
              </a:ext>
            </a:extLst>
          </p:cNvPr>
          <p:cNvSpPr txBox="1"/>
          <p:nvPr/>
        </p:nvSpPr>
        <p:spPr>
          <a:xfrm>
            <a:off x="2699792" y="5949280"/>
            <a:ext cx="4608512" cy="523220"/>
          </a:xfrm>
          <a:prstGeom prst="rect">
            <a:avLst/>
          </a:prstGeom>
          <a:solidFill>
            <a:srgbClr val="FFFFCC"/>
          </a:solidFill>
          <a:effectLst>
            <a:softEdge rad="31750"/>
          </a:effectLst>
        </p:spPr>
        <p:txBody>
          <a:bodyPr wrap="square" rtlCol="0">
            <a:spAutoFit/>
          </a:bodyPr>
          <a:lstStyle/>
          <a:p>
            <a:r>
              <a:rPr kumimoji="1" lang="ja-JP" altLang="en-US" sz="2800" dirty="0"/>
              <a:t>生きた能力の獲得につながる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dissolve">
                                      <p:cBhvr>
                                        <p:cTn id="7" dur="500"/>
                                        <p:tgtEl>
                                          <p:spTgt spid="911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1146"/>
                                        </p:tgtEl>
                                        <p:attrNameLst>
                                          <p:attrName>style.visibility</p:attrName>
                                        </p:attrNameLst>
                                      </p:cBhvr>
                                      <p:to>
                                        <p:strVal val="visible"/>
                                      </p:to>
                                    </p:set>
                                    <p:animEffect transition="in" filter="dissolve">
                                      <p:cBhvr>
                                        <p:cTn id="23" dur="500"/>
                                        <p:tgtEl>
                                          <p:spTgt spid="9114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par>
                                <p:cTn id="29" presetID="9" presetClass="entr" presetSubtype="0" fill="hold" grpId="0" nodeType="withEffect" nodePh="1">
                                  <p:stCondLst>
                                    <p:cond delay="0"/>
                                  </p:stCondLst>
                                  <p:endCondLst>
                                    <p:cond evt="begin" delay="0">
                                      <p:tn val="29"/>
                                    </p:cond>
                                  </p:endCondLst>
                                  <p:childTnLst>
                                    <p:set>
                                      <p:cBhvr>
                                        <p:cTn id="30" dur="1" fill="hold">
                                          <p:stCondLst>
                                            <p:cond delay="0"/>
                                          </p:stCondLst>
                                        </p:cTn>
                                        <p:tgtEl>
                                          <p:spTgt spid="91149"/>
                                        </p:tgtEl>
                                        <p:attrNameLst>
                                          <p:attrName>style.visibility</p:attrName>
                                        </p:attrNameLst>
                                      </p:cBhvr>
                                      <p:to>
                                        <p:strVal val="visible"/>
                                      </p:to>
                                    </p:set>
                                    <p:animEffect transition="in" filter="dissolve">
                                      <p:cBhvr>
                                        <p:cTn id="31" dur="500"/>
                                        <p:tgtEl>
                                          <p:spTgt spid="91149"/>
                                        </p:tgtEl>
                                      </p:cBhvr>
                                    </p:animEffect>
                                  </p:childTnLst>
                                </p:cTn>
                              </p:par>
                              <p:par>
                                <p:cTn id="32" presetID="9"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par>
                                <p:cTn id="35" presetID="9"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par>
                                <p:cTn id="38" presetID="9" presetClass="entr"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1147"/>
                                        </p:tgtEl>
                                        <p:attrNameLst>
                                          <p:attrName>style.visibility</p:attrName>
                                        </p:attrNameLst>
                                      </p:cBhvr>
                                      <p:to>
                                        <p:strVal val="visible"/>
                                      </p:to>
                                    </p:set>
                                    <p:animEffect transition="in" filter="dissolve">
                                      <p:cBhvr>
                                        <p:cTn id="46" dur="500"/>
                                        <p:tgtEl>
                                          <p:spTgt spid="9114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91148"/>
                                        </p:tgtEl>
                                        <p:attrNameLst>
                                          <p:attrName>style.visibility</p:attrName>
                                        </p:attrNameLst>
                                      </p:cBhvr>
                                      <p:to>
                                        <p:strVal val="visible"/>
                                      </p:to>
                                    </p:set>
                                    <p:animEffect transition="in" filter="dissolve">
                                      <p:cBhvr>
                                        <p:cTn id="51" dur="500"/>
                                        <p:tgtEl>
                                          <p:spTgt spid="91148"/>
                                        </p:tgtEl>
                                      </p:cBhvr>
                                    </p:animEffect>
                                  </p:childTnLst>
                                </p:cTn>
                              </p:par>
                              <p:par>
                                <p:cTn id="52" presetID="9"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500"/>
                                        <p:tgtEl>
                                          <p:spTgt spid="4"/>
                                        </p:tgtEl>
                                      </p:cBhvr>
                                    </p:animEffect>
                                  </p:childTnLst>
                                </p:cTn>
                              </p:par>
                              <p:par>
                                <p:cTn id="55" presetID="9"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P spid="91146" grpId="0"/>
      <p:bldP spid="91147" grpId="0"/>
      <p:bldP spid="91148" grpId="0"/>
      <p:bldP spid="91149" grpId="0"/>
      <p:bldP spid="27" grpId="0" animBg="1"/>
      <p:bldP spid="27" grpId="1" animBg="1"/>
      <p:bldP spid="18" grpId="0" animBg="1"/>
      <p:bldP spid="1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2636912"/>
            <a:ext cx="5832648"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lang="ja-JP" altLang="en-US" sz="8000" dirty="0"/>
              <a:t>　推測</a:t>
            </a:r>
            <a:endParaRPr kumimoji="1" lang="ja-JP" alt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3888" y="260648"/>
            <a:ext cx="2016224" cy="830997"/>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4800" dirty="0"/>
              <a:t>推測</a:t>
            </a:r>
            <a:endParaRPr kumimoji="1" lang="ja-JP" altLang="en-US" sz="4800" dirty="0"/>
          </a:p>
        </p:txBody>
      </p:sp>
      <p:sp>
        <p:nvSpPr>
          <p:cNvPr id="14" name="テキスト ボックス 13"/>
          <p:cNvSpPr txBox="1"/>
          <p:nvPr/>
        </p:nvSpPr>
        <p:spPr>
          <a:xfrm>
            <a:off x="251520" y="1268760"/>
            <a:ext cx="8640960" cy="1446550"/>
          </a:xfrm>
          <a:prstGeom prst="rect">
            <a:avLst/>
          </a:prstGeom>
          <a:solidFill>
            <a:srgbClr val="CCFFFF"/>
          </a:solidFill>
          <a:ln>
            <a:noFill/>
          </a:ln>
          <a:effectLst>
            <a:softEdge rad="127000"/>
          </a:effectLst>
        </p:spPr>
        <p:txBody>
          <a:bodyPr wrap="square" rtlCol="0">
            <a:spAutoFit/>
          </a:bodyPr>
          <a:lstStyle/>
          <a:p>
            <a:r>
              <a:rPr lang="ja-JP" altLang="en-US" sz="4400" dirty="0"/>
              <a:t>　自然習得において、ことばは</a:t>
            </a:r>
            <a:endParaRPr lang="en-US" altLang="ja-JP" sz="4400" dirty="0"/>
          </a:p>
          <a:p>
            <a:r>
              <a:rPr lang="ja-JP" altLang="en-US" sz="4400" dirty="0"/>
              <a:t>　　　　　　推測によって学ばれていく</a:t>
            </a:r>
            <a:endParaRPr kumimoji="1" lang="ja-JP" altLang="en-US" sz="4400" dirty="0"/>
          </a:p>
        </p:txBody>
      </p:sp>
      <p:sp>
        <p:nvSpPr>
          <p:cNvPr id="11" name="テキスト ボックス 4"/>
          <p:cNvSpPr txBox="1">
            <a:spLocks noChangeArrowheads="1"/>
          </p:cNvSpPr>
          <p:nvPr/>
        </p:nvSpPr>
        <p:spPr bwMode="auto">
          <a:xfrm>
            <a:off x="611560" y="4725144"/>
            <a:ext cx="7848872" cy="646331"/>
          </a:xfrm>
          <a:prstGeom prst="rect">
            <a:avLst/>
          </a:prstGeom>
          <a:solidFill>
            <a:schemeClr val="bg1">
              <a:alpha val="65098"/>
            </a:schemeClr>
          </a:solidFill>
          <a:ln w="9525">
            <a:noFill/>
            <a:miter lim="800000"/>
            <a:headEnd/>
            <a:tailEnd/>
          </a:ln>
          <a:effectLst>
            <a:softEdge rad="127000"/>
          </a:effectLst>
        </p:spPr>
        <p:txBody>
          <a:bodyPr wrap="square">
            <a:spAutoFit/>
          </a:bodyPr>
          <a:lstStyle/>
          <a:p>
            <a:pPr eaLnBrk="1" hangingPunct="1"/>
            <a:r>
              <a:rPr lang="ja-JP" altLang="en-US" sz="3600" dirty="0">
                <a:solidFill>
                  <a:schemeClr val="accent4"/>
                </a:solidFill>
              </a:rPr>
              <a:t>さまざまなことを暗示的に知ることにより</a:t>
            </a:r>
          </a:p>
        </p:txBody>
      </p:sp>
      <p:sp>
        <p:nvSpPr>
          <p:cNvPr id="13" name="テキスト ボックス 12"/>
          <p:cNvSpPr txBox="1"/>
          <p:nvPr/>
        </p:nvSpPr>
        <p:spPr>
          <a:xfrm>
            <a:off x="755576" y="5445224"/>
            <a:ext cx="7776864" cy="1077218"/>
          </a:xfrm>
          <a:prstGeom prst="rect">
            <a:avLst/>
          </a:prstGeom>
          <a:solidFill>
            <a:srgbClr val="FFFF99"/>
          </a:solidFill>
        </p:spPr>
        <p:txBody>
          <a:bodyPr wrap="square" rtlCol="0">
            <a:spAutoFit/>
          </a:bodyPr>
          <a:lstStyle/>
          <a:p>
            <a:r>
              <a:rPr kumimoji="1" lang="ja-JP" altLang="en-US" sz="3200" dirty="0"/>
              <a:t>ことばは関連性の中で、効率的かつ</a:t>
            </a:r>
            <a:endParaRPr kumimoji="1" lang="en-US" altLang="ja-JP" sz="3200" dirty="0"/>
          </a:p>
          <a:p>
            <a:r>
              <a:rPr lang="ja-JP" altLang="en-US" sz="3200" dirty="0"/>
              <a:t>　　　　　　生きたことばとして</a:t>
            </a:r>
            <a:r>
              <a:rPr kumimoji="1" lang="ja-JP" altLang="en-US" sz="3200" dirty="0"/>
              <a:t>習得されて</a:t>
            </a:r>
            <a:r>
              <a:rPr lang="ja-JP" altLang="en-US" sz="3200" dirty="0"/>
              <a:t>行く</a:t>
            </a:r>
            <a:endParaRPr kumimoji="1" lang="ja-JP" altLang="en-US" sz="3200" dirty="0"/>
          </a:p>
        </p:txBody>
      </p:sp>
      <p:sp>
        <p:nvSpPr>
          <p:cNvPr id="12" name="テキスト ボックス 11"/>
          <p:cNvSpPr txBox="1">
            <a:spLocks noChangeArrowheads="1"/>
          </p:cNvSpPr>
          <p:nvPr/>
        </p:nvSpPr>
        <p:spPr bwMode="auto">
          <a:xfrm>
            <a:off x="467544" y="2924944"/>
            <a:ext cx="8208912" cy="707886"/>
          </a:xfrm>
          <a:prstGeom prst="rect">
            <a:avLst/>
          </a:prstGeom>
          <a:solidFill>
            <a:schemeClr val="bg1"/>
          </a:solidFill>
          <a:ln w="9525">
            <a:noFill/>
            <a:miter lim="800000"/>
            <a:headEnd/>
            <a:tailEnd/>
          </a:ln>
          <a:effectLst>
            <a:glow rad="228600">
              <a:srgbClr val="FFC000">
                <a:alpha val="40000"/>
              </a:srgbClr>
            </a:glow>
          </a:effectLst>
        </p:spPr>
        <p:txBody>
          <a:bodyPr wrap="square">
            <a:spAutoFit/>
          </a:bodyPr>
          <a:lstStyle/>
          <a:p>
            <a:pPr eaLnBrk="1" hangingPunct="1">
              <a:defRPr/>
            </a:pPr>
            <a:r>
              <a:rPr lang="ja-JP" altLang="en-US" sz="4000" dirty="0"/>
              <a:t>あのことばは、きっとこれのことだろう</a:t>
            </a:r>
            <a:endParaRPr lang="en-US" altLang="ja-JP" sz="4000" dirty="0"/>
          </a:p>
        </p:txBody>
      </p:sp>
      <p:sp>
        <p:nvSpPr>
          <p:cNvPr id="15" name="テキスト ボックス 14"/>
          <p:cNvSpPr txBox="1">
            <a:spLocks noChangeArrowheads="1"/>
          </p:cNvSpPr>
          <p:nvPr/>
        </p:nvSpPr>
        <p:spPr bwMode="auto">
          <a:xfrm>
            <a:off x="467544" y="3861048"/>
            <a:ext cx="8208912" cy="707886"/>
          </a:xfrm>
          <a:prstGeom prst="rect">
            <a:avLst/>
          </a:prstGeom>
          <a:solidFill>
            <a:schemeClr val="bg1"/>
          </a:solidFill>
          <a:ln w="9525">
            <a:noFill/>
            <a:miter lim="800000"/>
            <a:headEnd/>
            <a:tailEnd/>
          </a:ln>
          <a:effectLst>
            <a:glow rad="228600">
              <a:srgbClr val="FFC000">
                <a:alpha val="40000"/>
              </a:srgbClr>
            </a:glow>
          </a:effectLst>
        </p:spPr>
        <p:txBody>
          <a:bodyPr wrap="square">
            <a:spAutoFit/>
          </a:bodyPr>
          <a:lstStyle/>
          <a:p>
            <a:pPr eaLnBrk="1" hangingPunct="1">
              <a:defRPr/>
            </a:pPr>
            <a:r>
              <a:rPr lang="ja-JP" altLang="en-US" sz="4000" dirty="0"/>
              <a:t>あのことばは、こういう働きなのだろう</a:t>
            </a:r>
            <a:endParaRPr lang="en-US" altLang="ja-JP"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3" grpId="0" animBg="1"/>
      <p:bldP spid="12" grpId="0" animBg="1"/>
      <p:bldP spid="1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4"/>
          <p:cNvSpPr txBox="1">
            <a:spLocks noChangeArrowheads="1"/>
          </p:cNvSpPr>
          <p:nvPr/>
        </p:nvSpPr>
        <p:spPr bwMode="auto">
          <a:xfrm>
            <a:off x="3563888" y="1340768"/>
            <a:ext cx="2304256" cy="707886"/>
          </a:xfrm>
          <a:prstGeom prst="rect">
            <a:avLst/>
          </a:prstGeom>
          <a:solidFill>
            <a:schemeClr val="bg1"/>
          </a:solidFill>
          <a:ln w="9525">
            <a:noFill/>
            <a:miter lim="800000"/>
            <a:headEnd/>
            <a:tailEnd/>
          </a:ln>
          <a:effectLst>
            <a:glow rad="101600">
              <a:schemeClr val="accent2">
                <a:satMod val="175000"/>
                <a:alpha val="40000"/>
              </a:schemeClr>
            </a:glow>
          </a:effectLst>
        </p:spPr>
        <p:txBody>
          <a:bodyPr wrap="square">
            <a:spAutoFit/>
          </a:bodyPr>
          <a:lstStyle/>
          <a:p>
            <a:pPr eaLnBrk="1" hangingPunct="1"/>
            <a:r>
              <a:rPr lang="ja-JP" altLang="en-US" sz="4000" dirty="0">
                <a:solidFill>
                  <a:srgbClr val="C00000"/>
                </a:solidFill>
              </a:rPr>
              <a:t>三項関係</a:t>
            </a:r>
            <a:endParaRPr lang="ja-JP" altLang="en-US" sz="3200" dirty="0">
              <a:solidFill>
                <a:srgbClr val="C00000"/>
              </a:solidFill>
            </a:endParaRPr>
          </a:p>
        </p:txBody>
      </p:sp>
      <p:cxnSp>
        <p:nvCxnSpPr>
          <p:cNvPr id="9" name="直線矢印コネクタ 8"/>
          <p:cNvCxnSpPr/>
          <p:nvPr/>
        </p:nvCxnSpPr>
        <p:spPr>
          <a:xfrm flipV="1">
            <a:off x="3491880" y="2564904"/>
            <a:ext cx="2736304" cy="573212"/>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flipH="1">
            <a:off x="755574" y="1556792"/>
            <a:ext cx="2377381" cy="1008509"/>
          </a:xfrm>
          <a:prstGeom prst="wedgeRoundRectCallout">
            <a:avLst>
              <a:gd name="adj1" fmla="val 38217"/>
              <a:gd name="adj2" fmla="val 49764"/>
              <a:gd name="adj3" fmla="val 1666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りんご、って</a:t>
            </a:r>
            <a:endParaRPr lang="en-US" altLang="ja-JP" sz="2800" dirty="0">
              <a:solidFill>
                <a:schemeClr val="accent4"/>
              </a:solidFill>
            </a:endParaRPr>
          </a:p>
          <a:p>
            <a:pPr eaLnBrk="1" hangingPunct="1">
              <a:defRPr/>
            </a:pPr>
            <a:r>
              <a:rPr lang="ja-JP" altLang="en-US" sz="2800" dirty="0">
                <a:solidFill>
                  <a:schemeClr val="accent4"/>
                </a:solidFill>
              </a:rPr>
              <a:t>いうんだな・・</a:t>
            </a:r>
            <a:endParaRPr lang="en-US" altLang="ja-JP" sz="2800" dirty="0">
              <a:solidFill>
                <a:schemeClr val="accent4"/>
              </a:solidFill>
            </a:endParaRPr>
          </a:p>
        </p:txBody>
      </p:sp>
      <p:sp>
        <p:nvSpPr>
          <p:cNvPr id="14" name="円/楕円 13"/>
          <p:cNvSpPr/>
          <p:nvPr/>
        </p:nvSpPr>
        <p:spPr>
          <a:xfrm flipH="1">
            <a:off x="2051720" y="2708920"/>
            <a:ext cx="214312" cy="196850"/>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2" name="グループ化 17"/>
          <p:cNvGrpSpPr>
            <a:grpSpLocks/>
          </p:cNvGrpSpPr>
          <p:nvPr/>
        </p:nvGrpSpPr>
        <p:grpSpPr bwMode="auto">
          <a:xfrm rot="373705">
            <a:off x="6458195" y="1771000"/>
            <a:ext cx="1384291" cy="1660586"/>
            <a:chOff x="6804025" y="2719921"/>
            <a:chExt cx="1587645" cy="2148942"/>
          </a:xfrm>
        </p:grpSpPr>
        <p:sp>
          <p:nvSpPr>
            <p:cNvPr id="27672"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73"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7674"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675" name="Freeform 32"/>
            <p:cNvSpPr>
              <a:spLocks/>
            </p:cNvSpPr>
            <p:nvPr/>
          </p:nvSpPr>
          <p:spPr bwMode="auto">
            <a:xfrm>
              <a:off x="6804025" y="2719921"/>
              <a:ext cx="1587645" cy="1471078"/>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767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767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2297674">
            <a:off x="2278672" y="2817038"/>
            <a:ext cx="1214437" cy="1154113"/>
            <a:chOff x="3419475" y="5157788"/>
            <a:chExt cx="1512888" cy="1439862"/>
          </a:xfrm>
        </p:grpSpPr>
        <p:sp>
          <p:nvSpPr>
            <p:cNvPr id="2766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6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766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66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7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767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40" name="直線矢印コネクタ 39"/>
          <p:cNvCxnSpPr/>
          <p:nvPr/>
        </p:nvCxnSpPr>
        <p:spPr>
          <a:xfrm flipH="1">
            <a:off x="5364088" y="2708920"/>
            <a:ext cx="936104"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491880" y="3356992"/>
            <a:ext cx="1080120" cy="216024"/>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4" name="グループ化 25"/>
          <p:cNvGrpSpPr>
            <a:grpSpLocks/>
          </p:cNvGrpSpPr>
          <p:nvPr/>
        </p:nvGrpSpPr>
        <p:grpSpPr bwMode="auto">
          <a:xfrm>
            <a:off x="4644008" y="3284984"/>
            <a:ext cx="714375" cy="714375"/>
            <a:chOff x="4572000" y="4437063"/>
            <a:chExt cx="714375" cy="714375"/>
          </a:xfrm>
        </p:grpSpPr>
        <p:sp>
          <p:nvSpPr>
            <p:cNvPr id="48" name="円/楕円 47"/>
            <p:cNvSpPr/>
            <p:nvPr/>
          </p:nvSpPr>
          <p:spPr>
            <a:xfrm>
              <a:off x="4572000" y="4508500"/>
              <a:ext cx="714375" cy="642938"/>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49" name="フリーフォーム 48"/>
            <p:cNvSpPr/>
            <p:nvPr/>
          </p:nvSpPr>
          <p:spPr>
            <a:xfrm>
              <a:off x="4859338" y="4437063"/>
              <a:ext cx="76200" cy="246062"/>
            </a:xfrm>
            <a:custGeom>
              <a:avLst/>
              <a:gdLst>
                <a:gd name="connsiteX0" fmla="*/ 0 w 76398"/>
                <a:gd name="connsiteY0" fmla="*/ 0 h 245660"/>
                <a:gd name="connsiteX1" fmla="*/ 54591 w 76398"/>
                <a:gd name="connsiteY1" fmla="*/ 13648 h 245660"/>
                <a:gd name="connsiteX2" fmla="*/ 68239 w 76398"/>
                <a:gd name="connsiteY2" fmla="*/ 54591 h 245660"/>
                <a:gd name="connsiteX3" fmla="*/ 40943 w 76398"/>
                <a:gd name="connsiteY3" fmla="*/ 245660 h 245660"/>
              </a:gdLst>
              <a:ahLst/>
              <a:cxnLst>
                <a:cxn ang="0">
                  <a:pos x="connsiteX0" y="connsiteY0"/>
                </a:cxn>
                <a:cxn ang="0">
                  <a:pos x="connsiteX1" y="connsiteY1"/>
                </a:cxn>
                <a:cxn ang="0">
                  <a:pos x="connsiteX2" y="connsiteY2"/>
                </a:cxn>
                <a:cxn ang="0">
                  <a:pos x="connsiteX3" y="connsiteY3"/>
                </a:cxn>
              </a:cxnLst>
              <a:rect l="l" t="t" r="r" b="b"/>
              <a:pathLst>
                <a:path w="76398" h="245660">
                  <a:moveTo>
                    <a:pt x="0" y="0"/>
                  </a:moveTo>
                  <a:cubicBezTo>
                    <a:pt x="18197" y="4549"/>
                    <a:pt x="39944" y="1931"/>
                    <a:pt x="54591" y="13648"/>
                  </a:cubicBezTo>
                  <a:cubicBezTo>
                    <a:pt x="65825" y="22635"/>
                    <a:pt x="68239" y="40205"/>
                    <a:pt x="68239" y="54591"/>
                  </a:cubicBezTo>
                  <a:cubicBezTo>
                    <a:pt x="68239" y="199516"/>
                    <a:pt x="76398" y="174750"/>
                    <a:pt x="40943" y="24566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sp>
        <p:nvSpPr>
          <p:cNvPr id="50" name="角丸四角形吹き出し 49"/>
          <p:cNvSpPr/>
          <p:nvPr/>
        </p:nvSpPr>
        <p:spPr>
          <a:xfrm>
            <a:off x="5724128" y="3429001"/>
            <a:ext cx="1296144" cy="504056"/>
          </a:xfrm>
          <a:prstGeom prst="wedgeRoundRectCallout">
            <a:avLst>
              <a:gd name="adj1" fmla="val 30314"/>
              <a:gd name="adj2" fmla="val -691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rPr>
              <a:t>りんご</a:t>
            </a:r>
          </a:p>
        </p:txBody>
      </p:sp>
      <p:sp>
        <p:nvSpPr>
          <p:cNvPr id="28" name="テキスト ボックス 27"/>
          <p:cNvSpPr txBox="1"/>
          <p:nvPr/>
        </p:nvSpPr>
        <p:spPr>
          <a:xfrm>
            <a:off x="3347864" y="2348880"/>
            <a:ext cx="936104" cy="523220"/>
          </a:xfrm>
          <a:prstGeom prst="rect">
            <a:avLst/>
          </a:prstGeom>
          <a:solidFill>
            <a:srgbClr val="FFFF00"/>
          </a:solidFill>
          <a:effectLst>
            <a:softEdge rad="127000"/>
          </a:effectLst>
        </p:spPr>
        <p:txBody>
          <a:bodyPr>
            <a:spAutoFit/>
          </a:bodyPr>
          <a:lstStyle/>
          <a:p>
            <a:pPr eaLnBrk="1" hangingPunct="1">
              <a:defRPr/>
            </a:pPr>
            <a:r>
              <a:rPr lang="ja-JP" altLang="en-US" sz="2800" dirty="0">
                <a:latin typeface="Arial" charset="0"/>
              </a:rPr>
              <a:t>注目</a:t>
            </a:r>
          </a:p>
        </p:txBody>
      </p:sp>
      <p:sp>
        <p:nvSpPr>
          <p:cNvPr id="29" name="テキスト ボックス 28"/>
          <p:cNvSpPr txBox="1">
            <a:spLocks noChangeArrowheads="1"/>
          </p:cNvSpPr>
          <p:nvPr/>
        </p:nvSpPr>
        <p:spPr bwMode="auto">
          <a:xfrm>
            <a:off x="1619672" y="332656"/>
            <a:ext cx="5832648" cy="646331"/>
          </a:xfrm>
          <a:prstGeom prst="rect">
            <a:avLst/>
          </a:prstGeom>
          <a:solidFill>
            <a:srgbClr val="CCFFFF"/>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lang="ja-JP" altLang="en-US" sz="3600" dirty="0"/>
              <a:t>推測は、ことばの発達の基盤</a:t>
            </a:r>
            <a:endParaRPr lang="ja-JP" altLang="en-US" sz="3600" dirty="0">
              <a:ea typeface="ＭＳ Ｐゴシック" pitchFamily="50" charset="-128"/>
            </a:endParaRPr>
          </a:p>
        </p:txBody>
      </p:sp>
      <p:sp>
        <p:nvSpPr>
          <p:cNvPr id="39" name="円/楕円 38"/>
          <p:cNvSpPr/>
          <p:nvPr/>
        </p:nvSpPr>
        <p:spPr>
          <a:xfrm>
            <a:off x="4499992" y="4581128"/>
            <a:ext cx="2808312" cy="2016224"/>
          </a:xfrm>
          <a:prstGeom prst="ellipse">
            <a:avLst/>
          </a:prstGeom>
          <a:solidFill>
            <a:srgbClr val="FFFFFF"/>
          </a:solidFill>
          <a:ln>
            <a:noFill/>
          </a:ln>
          <a:effectLst>
            <a:glow rad="228600">
              <a:schemeClr val="accent1">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2"/>
          <p:cNvSpPr txBox="1">
            <a:spLocks noChangeArrowheads="1"/>
          </p:cNvSpPr>
          <p:nvPr/>
        </p:nvSpPr>
        <p:spPr bwMode="auto">
          <a:xfrm>
            <a:off x="1259632" y="4568915"/>
            <a:ext cx="2808287" cy="648072"/>
          </a:xfrm>
          <a:prstGeom prst="rect">
            <a:avLst/>
          </a:prstGeom>
          <a:noFill/>
          <a:ln w="9525">
            <a:solidFill>
              <a:schemeClr val="tx2"/>
            </a:solidFill>
            <a:miter lim="800000"/>
            <a:headEnd/>
            <a:tailEnd/>
          </a:ln>
        </p:spPr>
        <p:txBody>
          <a:bodyPr anchor="ctr"/>
          <a:lstStyle/>
          <a:p>
            <a:pPr eaLnBrk="1" hangingPunct="1">
              <a:defRPr/>
            </a:pPr>
            <a:r>
              <a:rPr lang="ja-JP" altLang="en-US" sz="3200" kern="0" dirty="0">
                <a:solidFill>
                  <a:schemeClr val="accent6">
                    <a:lumMod val="50000"/>
                  </a:schemeClr>
                </a:solidFill>
                <a:latin typeface="+mj-lt"/>
                <a:ea typeface="+mj-ea"/>
                <a:cs typeface="+mj-cs"/>
              </a:rPr>
              <a:t>コンロギ</a:t>
            </a:r>
            <a:r>
              <a:rPr lang="ja-JP" altLang="en-US" sz="3200" kern="0" dirty="0">
                <a:solidFill>
                  <a:srgbClr val="FF0000"/>
                </a:solidFill>
                <a:latin typeface="+mj-lt"/>
                <a:ea typeface="+mj-ea"/>
                <a:cs typeface="+mj-cs"/>
              </a:rPr>
              <a:t>で</a:t>
            </a:r>
            <a:r>
              <a:rPr lang="ja-JP" altLang="en-US" sz="3200" kern="0" dirty="0">
                <a:solidFill>
                  <a:schemeClr val="tx2"/>
                </a:solidFill>
                <a:latin typeface="+mj-lt"/>
                <a:ea typeface="+mj-ea"/>
                <a:cs typeface="+mj-cs"/>
              </a:rPr>
              <a:t>切る</a:t>
            </a:r>
            <a:endParaRPr lang="en-US" altLang="ja-JP" sz="3200" kern="0" dirty="0">
              <a:solidFill>
                <a:schemeClr val="tx2"/>
              </a:solidFill>
              <a:latin typeface="+mj-lt"/>
              <a:ea typeface="+mj-ea"/>
              <a:cs typeface="+mj-cs"/>
            </a:endParaRPr>
          </a:p>
        </p:txBody>
      </p:sp>
      <p:sp>
        <p:nvSpPr>
          <p:cNvPr id="42" name="Rectangle 2"/>
          <p:cNvSpPr txBox="1">
            <a:spLocks noChangeArrowheads="1"/>
          </p:cNvSpPr>
          <p:nvPr/>
        </p:nvSpPr>
        <p:spPr bwMode="auto">
          <a:xfrm>
            <a:off x="1547664" y="5216987"/>
            <a:ext cx="2952328" cy="1080120"/>
          </a:xfrm>
          <a:prstGeom prst="rect">
            <a:avLst/>
          </a:prstGeom>
          <a:noFill/>
          <a:ln w="9525">
            <a:noFill/>
            <a:miter lim="800000"/>
            <a:headEnd/>
            <a:tailEnd/>
          </a:ln>
        </p:spPr>
        <p:txBody>
          <a:bodyPr anchor="ctr"/>
          <a:lstStyle/>
          <a:p>
            <a:pPr eaLnBrk="1" hangingPunct="1">
              <a:defRPr/>
            </a:pPr>
            <a:r>
              <a:rPr lang="ja-JP" altLang="en-US" sz="3200" kern="0" dirty="0">
                <a:solidFill>
                  <a:schemeClr val="accent6">
                    <a:lumMod val="50000"/>
                  </a:schemeClr>
                </a:solidFill>
                <a:latin typeface="+mj-lt"/>
                <a:ea typeface="+mj-ea"/>
                <a:cs typeface="+mj-cs"/>
              </a:rPr>
              <a:t>コンロギ</a:t>
            </a:r>
            <a:r>
              <a:rPr lang="ja-JP" altLang="en-US" sz="3200" kern="0" dirty="0">
                <a:solidFill>
                  <a:schemeClr val="tx2"/>
                </a:solidFill>
                <a:latin typeface="+mj-lt"/>
                <a:ea typeface="+mj-ea"/>
                <a:cs typeface="+mj-cs"/>
              </a:rPr>
              <a:t>は、</a:t>
            </a:r>
            <a:endParaRPr lang="en-US" altLang="ja-JP" sz="3200" kern="0" dirty="0">
              <a:solidFill>
                <a:schemeClr val="tx2"/>
              </a:solidFill>
              <a:latin typeface="+mj-lt"/>
              <a:ea typeface="+mj-ea"/>
              <a:cs typeface="+mj-cs"/>
            </a:endParaRPr>
          </a:p>
          <a:p>
            <a:pPr eaLnBrk="1" hangingPunct="1">
              <a:defRPr/>
            </a:pPr>
            <a:r>
              <a:rPr lang="ja-JP" altLang="en-US" sz="3200" kern="0" dirty="0">
                <a:solidFill>
                  <a:schemeClr val="tx2"/>
                </a:solidFill>
                <a:latin typeface="+mj-lt"/>
                <a:ea typeface="+mj-ea"/>
                <a:cs typeface="+mj-cs"/>
              </a:rPr>
              <a:t>　　道具だろう・・</a:t>
            </a:r>
            <a:endParaRPr lang="en-US" altLang="ja-JP" sz="3200" kern="0" dirty="0">
              <a:solidFill>
                <a:schemeClr val="tx2"/>
              </a:solidFill>
              <a:latin typeface="+mj-lt"/>
              <a:ea typeface="+mj-ea"/>
              <a:cs typeface="+mj-cs"/>
            </a:endParaRPr>
          </a:p>
        </p:txBody>
      </p:sp>
      <p:grpSp>
        <p:nvGrpSpPr>
          <p:cNvPr id="5" name="グループ化 22"/>
          <p:cNvGrpSpPr>
            <a:grpSpLocks/>
          </p:cNvGrpSpPr>
          <p:nvPr/>
        </p:nvGrpSpPr>
        <p:grpSpPr bwMode="auto">
          <a:xfrm>
            <a:off x="5076056" y="5216987"/>
            <a:ext cx="2035175" cy="1322388"/>
            <a:chOff x="4284663" y="3114675"/>
            <a:chExt cx="2035175" cy="1322388"/>
          </a:xfrm>
        </p:grpSpPr>
        <p:cxnSp>
          <p:nvCxnSpPr>
            <p:cNvPr id="45" name="直線コネクタ 44"/>
            <p:cNvCxnSpPr>
              <a:stCxn id="47" idx="1"/>
            </p:cNvCxnSpPr>
            <p:nvPr/>
          </p:nvCxnSpPr>
          <p:spPr>
            <a:xfrm rot="10800000" flipH="1">
              <a:off x="4500563" y="3716338"/>
              <a:ext cx="1655762" cy="0"/>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sp>
          <p:nvSpPr>
            <p:cNvPr id="46" name="フローチャート : せん孔テープ 45"/>
            <p:cNvSpPr/>
            <p:nvPr/>
          </p:nvSpPr>
          <p:spPr>
            <a:xfrm>
              <a:off x="4284663" y="3860800"/>
              <a:ext cx="863600" cy="576263"/>
            </a:xfrm>
            <a:prstGeom prst="flowChartPunchedTape">
              <a:avLst/>
            </a:prstGeom>
            <a:blipFill>
              <a:blip r:embed="rId2" cstate="print"/>
              <a:tile tx="0" ty="0" sx="100000" sy="100000" flip="none" algn="tl"/>
            </a:blipFill>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7" name="フローチャート : 分類 46"/>
            <p:cNvSpPr/>
            <p:nvPr/>
          </p:nvSpPr>
          <p:spPr>
            <a:xfrm>
              <a:off x="4500563" y="3429000"/>
              <a:ext cx="215900" cy="576263"/>
            </a:xfrm>
            <a:prstGeom prst="flowChartSor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1" name="フローチャート : 分類 50"/>
            <p:cNvSpPr/>
            <p:nvPr/>
          </p:nvSpPr>
          <p:spPr>
            <a:xfrm>
              <a:off x="4643438" y="3429000"/>
              <a:ext cx="215900" cy="576263"/>
            </a:xfrm>
            <a:prstGeom prst="flowChartSor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2" name="フローチャート : 分類 51"/>
            <p:cNvSpPr/>
            <p:nvPr/>
          </p:nvSpPr>
          <p:spPr>
            <a:xfrm>
              <a:off x="4787900" y="3429000"/>
              <a:ext cx="215900" cy="576263"/>
            </a:xfrm>
            <a:prstGeom prst="flowChartSor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3" name="フリーフォーム 52"/>
            <p:cNvSpPr/>
            <p:nvPr/>
          </p:nvSpPr>
          <p:spPr>
            <a:xfrm>
              <a:off x="5686425" y="3540125"/>
              <a:ext cx="385763" cy="347663"/>
            </a:xfrm>
            <a:custGeom>
              <a:avLst/>
              <a:gdLst>
                <a:gd name="connsiteX0" fmla="*/ 85725 w 385763"/>
                <a:gd name="connsiteY0" fmla="*/ 3317 h 347876"/>
                <a:gd name="connsiteX1" fmla="*/ 42863 w 385763"/>
                <a:gd name="connsiteY1" fmla="*/ 17605 h 347876"/>
                <a:gd name="connsiteX2" fmla="*/ 0 w 385763"/>
                <a:gd name="connsiteY2" fmla="*/ 103330 h 347876"/>
                <a:gd name="connsiteX3" fmla="*/ 14288 w 385763"/>
                <a:gd name="connsiteY3" fmla="*/ 203342 h 347876"/>
                <a:gd name="connsiteX4" fmla="*/ 28575 w 385763"/>
                <a:gd name="connsiteY4" fmla="*/ 260492 h 347876"/>
                <a:gd name="connsiteX5" fmla="*/ 157163 w 385763"/>
                <a:gd name="connsiteY5" fmla="*/ 331930 h 347876"/>
                <a:gd name="connsiteX6" fmla="*/ 342900 w 385763"/>
                <a:gd name="connsiteY6" fmla="*/ 274780 h 347876"/>
                <a:gd name="connsiteX7" fmla="*/ 371475 w 385763"/>
                <a:gd name="connsiteY7" fmla="*/ 189055 h 347876"/>
                <a:gd name="connsiteX8" fmla="*/ 385763 w 385763"/>
                <a:gd name="connsiteY8" fmla="*/ 146192 h 347876"/>
                <a:gd name="connsiteX9" fmla="*/ 285750 w 385763"/>
                <a:gd name="connsiteY9" fmla="*/ 46180 h 347876"/>
                <a:gd name="connsiteX10" fmla="*/ 200025 w 385763"/>
                <a:gd name="connsiteY10" fmla="*/ 3317 h 347876"/>
                <a:gd name="connsiteX11" fmla="*/ 85725 w 385763"/>
                <a:gd name="connsiteY11" fmla="*/ 3317 h 34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63" h="347876">
                  <a:moveTo>
                    <a:pt x="85725" y="3317"/>
                  </a:moveTo>
                  <a:cubicBezTo>
                    <a:pt x="59531" y="5698"/>
                    <a:pt x="54623" y="8197"/>
                    <a:pt x="42863" y="17605"/>
                  </a:cubicBezTo>
                  <a:cubicBezTo>
                    <a:pt x="17684" y="37748"/>
                    <a:pt x="9412" y="75094"/>
                    <a:pt x="0" y="103330"/>
                  </a:cubicBezTo>
                  <a:cubicBezTo>
                    <a:pt x="4763" y="136667"/>
                    <a:pt x="8264" y="170209"/>
                    <a:pt x="14288" y="203342"/>
                  </a:cubicBezTo>
                  <a:cubicBezTo>
                    <a:pt x="17801" y="222662"/>
                    <a:pt x="15644" y="245714"/>
                    <a:pt x="28575" y="260492"/>
                  </a:cubicBezTo>
                  <a:cubicBezTo>
                    <a:pt x="69033" y="306729"/>
                    <a:pt x="107066" y="315231"/>
                    <a:pt x="157163" y="331930"/>
                  </a:cubicBezTo>
                  <a:cubicBezTo>
                    <a:pt x="234636" y="324182"/>
                    <a:pt x="302291" y="347876"/>
                    <a:pt x="342900" y="274780"/>
                  </a:cubicBezTo>
                  <a:cubicBezTo>
                    <a:pt x="357528" y="248450"/>
                    <a:pt x="361950" y="217630"/>
                    <a:pt x="371475" y="189055"/>
                  </a:cubicBezTo>
                  <a:lnTo>
                    <a:pt x="385763" y="146192"/>
                  </a:lnTo>
                  <a:cubicBezTo>
                    <a:pt x="360614" y="70749"/>
                    <a:pt x="384006" y="111684"/>
                    <a:pt x="285750" y="46180"/>
                  </a:cubicBezTo>
                  <a:cubicBezTo>
                    <a:pt x="258128" y="27765"/>
                    <a:pt x="234821" y="6797"/>
                    <a:pt x="200025" y="3317"/>
                  </a:cubicBezTo>
                  <a:cubicBezTo>
                    <a:pt x="166853" y="0"/>
                    <a:pt x="111919" y="936"/>
                    <a:pt x="85725" y="3317"/>
                  </a:cubicBezTo>
                  <a:close/>
                </a:path>
              </a:pathLst>
            </a:cu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4" name="フリーフォーム 53"/>
            <p:cNvSpPr/>
            <p:nvPr/>
          </p:nvSpPr>
          <p:spPr>
            <a:xfrm>
              <a:off x="5757863" y="3114675"/>
              <a:ext cx="561975" cy="554038"/>
            </a:xfrm>
            <a:custGeom>
              <a:avLst/>
              <a:gdLst>
                <a:gd name="connsiteX0" fmla="*/ 271462 w 561604"/>
                <a:gd name="connsiteY0" fmla="*/ 0 h 553785"/>
                <a:gd name="connsiteX1" fmla="*/ 185737 w 561604"/>
                <a:gd name="connsiteY1" fmla="*/ 57150 h 553785"/>
                <a:gd name="connsiteX2" fmla="*/ 171450 w 561604"/>
                <a:gd name="connsiteY2" fmla="*/ 100013 h 553785"/>
                <a:gd name="connsiteX3" fmla="*/ 85725 w 561604"/>
                <a:gd name="connsiteY3" fmla="*/ 157163 h 553785"/>
                <a:gd name="connsiteX4" fmla="*/ 57150 w 561604"/>
                <a:gd name="connsiteY4" fmla="*/ 314325 h 553785"/>
                <a:gd name="connsiteX5" fmla="*/ 0 w 561604"/>
                <a:gd name="connsiteY5" fmla="*/ 442913 h 553785"/>
                <a:gd name="connsiteX6" fmla="*/ 114300 w 561604"/>
                <a:gd name="connsiteY6" fmla="*/ 457200 h 553785"/>
                <a:gd name="connsiteX7" fmla="*/ 157162 w 561604"/>
                <a:gd name="connsiteY7" fmla="*/ 471488 h 553785"/>
                <a:gd name="connsiteX8" fmla="*/ 228600 w 561604"/>
                <a:gd name="connsiteY8" fmla="*/ 485775 h 553785"/>
                <a:gd name="connsiteX9" fmla="*/ 357187 w 561604"/>
                <a:gd name="connsiteY9" fmla="*/ 528638 h 553785"/>
                <a:gd name="connsiteX10" fmla="*/ 400050 w 561604"/>
                <a:gd name="connsiteY10" fmla="*/ 442913 h 553785"/>
                <a:gd name="connsiteX11" fmla="*/ 428625 w 561604"/>
                <a:gd name="connsiteY11" fmla="*/ 314325 h 553785"/>
                <a:gd name="connsiteX12" fmla="*/ 471487 w 561604"/>
                <a:gd name="connsiteY12" fmla="*/ 271463 h 553785"/>
                <a:gd name="connsiteX13" fmla="*/ 528637 w 561604"/>
                <a:gd name="connsiteY13" fmla="*/ 200025 h 55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604" h="553785">
                  <a:moveTo>
                    <a:pt x="271462" y="0"/>
                  </a:moveTo>
                  <a:cubicBezTo>
                    <a:pt x="242887" y="19050"/>
                    <a:pt x="196597" y="24569"/>
                    <a:pt x="185737" y="57150"/>
                  </a:cubicBezTo>
                  <a:cubicBezTo>
                    <a:pt x="180975" y="71438"/>
                    <a:pt x="182099" y="89364"/>
                    <a:pt x="171450" y="100013"/>
                  </a:cubicBezTo>
                  <a:cubicBezTo>
                    <a:pt x="147166" y="124297"/>
                    <a:pt x="85725" y="157163"/>
                    <a:pt x="85725" y="157163"/>
                  </a:cubicBezTo>
                  <a:cubicBezTo>
                    <a:pt x="46622" y="274466"/>
                    <a:pt x="105613" y="88161"/>
                    <a:pt x="57150" y="314325"/>
                  </a:cubicBezTo>
                  <a:cubicBezTo>
                    <a:pt x="41043" y="389493"/>
                    <a:pt x="35079" y="390293"/>
                    <a:pt x="0" y="442913"/>
                  </a:cubicBezTo>
                  <a:cubicBezTo>
                    <a:pt x="38100" y="447675"/>
                    <a:pt x="76523" y="450331"/>
                    <a:pt x="114300" y="457200"/>
                  </a:cubicBezTo>
                  <a:cubicBezTo>
                    <a:pt x="129117" y="459894"/>
                    <a:pt x="142551" y="467835"/>
                    <a:pt x="157162" y="471488"/>
                  </a:cubicBezTo>
                  <a:cubicBezTo>
                    <a:pt x="180721" y="477378"/>
                    <a:pt x="204787" y="481013"/>
                    <a:pt x="228600" y="485775"/>
                  </a:cubicBezTo>
                  <a:cubicBezTo>
                    <a:pt x="326856" y="551279"/>
                    <a:pt x="281744" y="553785"/>
                    <a:pt x="357187" y="528638"/>
                  </a:cubicBezTo>
                  <a:cubicBezTo>
                    <a:pt x="382873" y="490108"/>
                    <a:pt x="390192" y="487275"/>
                    <a:pt x="400050" y="442913"/>
                  </a:cubicBezTo>
                  <a:cubicBezTo>
                    <a:pt x="402644" y="431239"/>
                    <a:pt x="412542" y="338450"/>
                    <a:pt x="428625" y="314325"/>
                  </a:cubicBezTo>
                  <a:cubicBezTo>
                    <a:pt x="439833" y="297513"/>
                    <a:pt x="458552" y="286985"/>
                    <a:pt x="471487" y="271463"/>
                  </a:cubicBezTo>
                  <a:cubicBezTo>
                    <a:pt x="561604" y="163322"/>
                    <a:pt x="445504" y="283158"/>
                    <a:pt x="528637" y="200025"/>
                  </a:cubicBezTo>
                </a:path>
              </a:pathLst>
            </a:custGeom>
            <a:solidFill>
              <a:schemeClr val="accent1">
                <a:lumMod val="10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55" name="円弧 54"/>
          <p:cNvSpPr/>
          <p:nvPr/>
        </p:nvSpPr>
        <p:spPr>
          <a:xfrm rot="418443">
            <a:off x="2933043" y="4917742"/>
            <a:ext cx="3327143" cy="1744722"/>
          </a:xfrm>
          <a:prstGeom prst="arc">
            <a:avLst>
              <a:gd name="adj1" fmla="val 14068852"/>
              <a:gd name="adj2" fmla="val 20844558"/>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cxnSp>
        <p:nvCxnSpPr>
          <p:cNvPr id="57" name="直線コネクタ 56"/>
          <p:cNvCxnSpPr/>
          <p:nvPr/>
        </p:nvCxnSpPr>
        <p:spPr>
          <a:xfrm>
            <a:off x="251520" y="4293096"/>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452320" y="5517232"/>
            <a:ext cx="1564358" cy="1200329"/>
          </a:xfrm>
          <a:prstGeom prst="rect">
            <a:avLst/>
          </a:prstGeom>
          <a:solidFill>
            <a:srgbClr val="F4EF2D"/>
          </a:solidFill>
        </p:spPr>
        <p:txBody>
          <a:bodyPr wrap="square" rtlCol="0">
            <a:spAutoFit/>
          </a:bodyPr>
          <a:lstStyle/>
          <a:p>
            <a:r>
              <a:rPr kumimoji="1" lang="ja-JP" altLang="en-US" sz="3600" dirty="0"/>
              <a:t>文法の</a:t>
            </a:r>
            <a:endParaRPr kumimoji="1" lang="en-US" altLang="ja-JP" sz="3600" dirty="0"/>
          </a:p>
          <a:p>
            <a:r>
              <a:rPr kumimoji="1" lang="ja-JP" altLang="en-US" sz="3600" dirty="0"/>
              <a:t>支援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ssolve">
                                      <p:cBhvr>
                                        <p:cTn id="43" dur="500"/>
                                        <p:tgtEl>
                                          <p:spTgt spid="3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par>
                                <p:cTn id="53" presetID="9"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dissolv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13" grpId="0" animBg="1"/>
      <p:bldP spid="14" grpId="0" animBg="1"/>
      <p:bldP spid="50" grpId="0" animBg="1"/>
      <p:bldP spid="28" grpId="0" animBg="1"/>
      <p:bldP spid="39" grpId="0" animBg="1"/>
      <p:bldP spid="41" grpId="0" animBg="1"/>
      <p:bldP spid="42" grpId="0"/>
      <p:bldP spid="55" grpId="0" animBg="1"/>
      <p:bldP spid="4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611560" y="332656"/>
            <a:ext cx="7992888" cy="1446550"/>
          </a:xfrm>
          <a:prstGeom prst="rect">
            <a:avLst/>
          </a:prstGeom>
          <a:solidFill>
            <a:srgbClr val="CCFFFF"/>
          </a:solidFill>
          <a:ln w="9525">
            <a:noFill/>
            <a:miter lim="800000"/>
            <a:headEnd/>
            <a:tailEnd/>
          </a:ln>
          <a:effectLst>
            <a:glow rad="228600">
              <a:srgbClr val="FF99FF">
                <a:alpha val="40000"/>
              </a:srgbClr>
            </a:glow>
            <a:softEdge rad="31750"/>
          </a:effectLst>
        </p:spPr>
        <p:txBody>
          <a:bodyPr wrap="square">
            <a:spAutoFit/>
          </a:bodyPr>
          <a:lstStyle/>
          <a:p>
            <a:pPr eaLnBrk="1" hangingPunct="1">
              <a:defRPr/>
            </a:pPr>
            <a:r>
              <a:rPr lang="ja-JP" altLang="en-US" sz="4400" dirty="0"/>
              <a:t>　学習の本質とは、</a:t>
            </a:r>
            <a:endParaRPr lang="en-US" altLang="ja-JP" sz="4400" dirty="0"/>
          </a:p>
          <a:p>
            <a:pPr eaLnBrk="1" hangingPunct="1">
              <a:defRPr/>
            </a:pPr>
            <a:r>
              <a:rPr lang="ja-JP" altLang="en-US" sz="4400" dirty="0"/>
              <a:t>　　　推測する力を育てていくこと</a:t>
            </a:r>
            <a:endParaRPr lang="ja-JP" altLang="en-US" sz="4400" dirty="0">
              <a:ea typeface="ＭＳ Ｐゴシック" pitchFamily="50" charset="-128"/>
            </a:endParaRPr>
          </a:p>
        </p:txBody>
      </p:sp>
      <p:grpSp>
        <p:nvGrpSpPr>
          <p:cNvPr id="2" name="グループ化 2"/>
          <p:cNvGrpSpPr/>
          <p:nvPr/>
        </p:nvGrpSpPr>
        <p:grpSpPr>
          <a:xfrm>
            <a:off x="4644008" y="1988840"/>
            <a:ext cx="144016" cy="360040"/>
            <a:chOff x="2339752" y="476672"/>
            <a:chExt cx="144016" cy="792088"/>
          </a:xfrm>
        </p:grpSpPr>
        <p:cxnSp>
          <p:nvCxnSpPr>
            <p:cNvPr id="5" name="直線コネクタ 4"/>
            <p:cNvCxnSpPr/>
            <p:nvPr/>
          </p:nvCxnSpPr>
          <p:spPr>
            <a:xfrm>
              <a:off x="2339752" y="476672"/>
              <a:ext cx="0" cy="7920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83768" y="476672"/>
              <a:ext cx="0" cy="7920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1331640" y="2564904"/>
            <a:ext cx="6912768" cy="707886"/>
          </a:xfrm>
          <a:prstGeom prst="rect">
            <a:avLst/>
          </a:prstGeom>
          <a:solidFill>
            <a:srgbClr val="CCFFFF"/>
          </a:solidFill>
          <a:effectLst>
            <a:glow rad="228600">
              <a:srgbClr val="FF0000">
                <a:alpha val="40000"/>
              </a:srgbClr>
            </a:glow>
          </a:effectLst>
        </p:spPr>
        <p:txBody>
          <a:bodyPr wrap="square" rtlCol="0">
            <a:spAutoFit/>
          </a:bodyPr>
          <a:lstStyle/>
          <a:p>
            <a:r>
              <a:rPr kumimoji="1" lang="ja-JP" altLang="en-US" sz="4000" dirty="0"/>
              <a:t>自然習得の力を高めていくこと</a:t>
            </a:r>
          </a:p>
        </p:txBody>
      </p:sp>
      <p:sp>
        <p:nvSpPr>
          <p:cNvPr id="8" name="テキスト ボックス 7"/>
          <p:cNvSpPr txBox="1"/>
          <p:nvPr/>
        </p:nvSpPr>
        <p:spPr>
          <a:xfrm>
            <a:off x="611560" y="3789040"/>
            <a:ext cx="6840760" cy="646331"/>
          </a:xfrm>
          <a:prstGeom prst="rect">
            <a:avLst/>
          </a:prstGeom>
          <a:solidFill>
            <a:srgbClr val="FFFF99"/>
          </a:solidFill>
        </p:spPr>
        <p:txBody>
          <a:bodyPr wrap="square" rtlCol="0">
            <a:spAutoFit/>
          </a:bodyPr>
          <a:lstStyle/>
          <a:p>
            <a:r>
              <a:rPr kumimoji="1" lang="ja-JP" altLang="en-US" sz="3600" dirty="0"/>
              <a:t>物事の因果関係を洞察する能力と</a:t>
            </a:r>
          </a:p>
        </p:txBody>
      </p:sp>
      <p:sp>
        <p:nvSpPr>
          <p:cNvPr id="9" name="テキスト ボックス 8"/>
          <p:cNvSpPr txBox="1"/>
          <p:nvPr/>
        </p:nvSpPr>
        <p:spPr>
          <a:xfrm>
            <a:off x="2123728" y="4509120"/>
            <a:ext cx="6552728" cy="646331"/>
          </a:xfrm>
          <a:prstGeom prst="rect">
            <a:avLst/>
          </a:prstGeom>
          <a:solidFill>
            <a:srgbClr val="FFFF99"/>
          </a:solidFill>
        </p:spPr>
        <p:txBody>
          <a:bodyPr wrap="square" rtlCol="0">
            <a:spAutoFit/>
          </a:bodyPr>
          <a:lstStyle/>
          <a:p>
            <a:r>
              <a:rPr kumimoji="1" lang="ja-JP" altLang="en-US" sz="3600" dirty="0"/>
              <a:t>因果関係を見ていこうとする志向</a:t>
            </a:r>
          </a:p>
        </p:txBody>
      </p:sp>
      <p:sp>
        <p:nvSpPr>
          <p:cNvPr id="10" name="テキスト ボックス 9"/>
          <p:cNvSpPr txBox="1"/>
          <p:nvPr/>
        </p:nvSpPr>
        <p:spPr>
          <a:xfrm>
            <a:off x="1043608" y="5589240"/>
            <a:ext cx="7344816" cy="646331"/>
          </a:xfrm>
          <a:prstGeom prst="rect">
            <a:avLst/>
          </a:prstGeom>
          <a:solidFill>
            <a:srgbClr val="CCFF66"/>
          </a:solidFill>
          <a:effectLst>
            <a:softEdge rad="127000"/>
          </a:effectLst>
        </p:spPr>
        <p:txBody>
          <a:bodyPr wrap="square" rtlCol="0">
            <a:spAutoFit/>
          </a:bodyPr>
          <a:lstStyle/>
          <a:p>
            <a:r>
              <a:rPr lang="ja-JP" altLang="en-US" sz="3600" dirty="0"/>
              <a:t>問題解決の生き物である人間の本質</a:t>
            </a:r>
            <a:endParaRPr kumimoji="1" lang="ja-JP" altLang="en-US" sz="3600" dirty="0"/>
          </a:p>
        </p:txBody>
      </p:sp>
      <p:sp>
        <p:nvSpPr>
          <p:cNvPr id="11" name="下矢印 10"/>
          <p:cNvSpPr/>
          <p:nvPr/>
        </p:nvSpPr>
        <p:spPr>
          <a:xfrm>
            <a:off x="4355976" y="5229200"/>
            <a:ext cx="576064" cy="36004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07704" y="6309320"/>
            <a:ext cx="6120680" cy="369332"/>
          </a:xfrm>
          <a:prstGeom prst="rect">
            <a:avLst/>
          </a:prstGeom>
          <a:noFill/>
        </p:spPr>
        <p:txBody>
          <a:bodyPr wrap="square" rtlCol="0">
            <a:spAutoFit/>
          </a:bodyPr>
          <a:lstStyle/>
          <a:p>
            <a:r>
              <a:rPr kumimoji="1" lang="ja-JP" altLang="en-US" dirty="0"/>
              <a:t>☞第</a:t>
            </a:r>
            <a:r>
              <a:rPr lang="en-US" altLang="ja-JP" dirty="0"/>
              <a:t>5</a:t>
            </a:r>
            <a:r>
              <a:rPr kumimoji="1" lang="ja-JP" altLang="en-US" dirty="0"/>
              <a:t>回ことばのテーブル学習会「心理洞察について考える」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2636912"/>
            <a:ext cx="5832648"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lang="ja-JP" altLang="en-US" sz="8000" dirty="0"/>
              <a:t>　知識</a:t>
            </a:r>
            <a:endParaRPr kumimoji="1" lang="ja-JP" altLang="en-US" sz="80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635896" y="332656"/>
            <a:ext cx="2016224" cy="830997"/>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4800" dirty="0"/>
              <a:t>知識</a:t>
            </a:r>
            <a:endParaRPr kumimoji="1" lang="ja-JP" altLang="en-US" sz="4800" dirty="0"/>
          </a:p>
        </p:txBody>
      </p:sp>
      <p:sp>
        <p:nvSpPr>
          <p:cNvPr id="14" name="テキスト ボックス 13"/>
          <p:cNvSpPr txBox="1"/>
          <p:nvPr/>
        </p:nvSpPr>
        <p:spPr>
          <a:xfrm>
            <a:off x="179512" y="1340768"/>
            <a:ext cx="8964488" cy="1323439"/>
          </a:xfrm>
          <a:prstGeom prst="rect">
            <a:avLst/>
          </a:prstGeom>
          <a:solidFill>
            <a:srgbClr val="CCFFFF"/>
          </a:solidFill>
          <a:ln>
            <a:noFill/>
          </a:ln>
          <a:effectLst>
            <a:softEdge rad="127000"/>
          </a:effectLst>
        </p:spPr>
        <p:txBody>
          <a:bodyPr wrap="square" rtlCol="0">
            <a:spAutoFit/>
          </a:bodyPr>
          <a:lstStyle/>
          <a:p>
            <a:r>
              <a:rPr lang="ja-JP" altLang="en-US" sz="4000" dirty="0"/>
              <a:t>推測を支えるためには</a:t>
            </a:r>
            <a:endParaRPr lang="en-US" altLang="ja-JP" sz="4000" dirty="0"/>
          </a:p>
          <a:p>
            <a:r>
              <a:rPr kumimoji="1" lang="ja-JP" altLang="en-US" sz="4000" dirty="0"/>
              <a:t>　対象となる事柄に</a:t>
            </a:r>
            <a:r>
              <a:rPr lang="ja-JP" altLang="en-US" sz="4000" dirty="0"/>
              <a:t>対する知識が不可欠</a:t>
            </a:r>
            <a:endParaRPr kumimoji="1" lang="ja-JP" altLang="en-US" sz="4000" dirty="0"/>
          </a:p>
        </p:txBody>
      </p:sp>
      <p:sp>
        <p:nvSpPr>
          <p:cNvPr id="4" name="テキスト ボックス 3"/>
          <p:cNvSpPr txBox="1">
            <a:spLocks noChangeArrowheads="1"/>
          </p:cNvSpPr>
          <p:nvPr/>
        </p:nvSpPr>
        <p:spPr bwMode="auto">
          <a:xfrm>
            <a:off x="539552" y="2924944"/>
            <a:ext cx="8280920" cy="1323439"/>
          </a:xfrm>
          <a:prstGeom prst="rect">
            <a:avLst/>
          </a:prstGeom>
          <a:solidFill>
            <a:schemeClr val="bg1"/>
          </a:solidFill>
          <a:ln w="9525">
            <a:noFill/>
            <a:miter lim="800000"/>
            <a:headEnd/>
            <a:tailEnd/>
          </a:ln>
          <a:effectLst/>
        </p:spPr>
        <p:txBody>
          <a:bodyPr wrap="square">
            <a:spAutoFit/>
          </a:bodyPr>
          <a:lstStyle/>
          <a:p>
            <a:pPr eaLnBrk="1" hangingPunct="1">
              <a:defRPr/>
            </a:pPr>
            <a:r>
              <a:rPr lang="ja-JP" altLang="en-US" sz="4000" dirty="0"/>
              <a:t>　事柄についての知識が</a:t>
            </a:r>
            <a:endParaRPr lang="en-US" altLang="ja-JP" sz="4000" dirty="0"/>
          </a:p>
          <a:p>
            <a:pPr eaLnBrk="1" hangingPunct="1">
              <a:defRPr/>
            </a:pPr>
            <a:r>
              <a:rPr lang="ja-JP" altLang="en-US" sz="4000" dirty="0"/>
              <a:t>　　　　　ことばの不足を補ってくれる</a:t>
            </a:r>
            <a:endParaRPr lang="en-US" altLang="ja-JP" sz="4000" dirty="0"/>
          </a:p>
        </p:txBody>
      </p:sp>
      <p:sp>
        <p:nvSpPr>
          <p:cNvPr id="13" name="テキスト ボックス 12"/>
          <p:cNvSpPr txBox="1"/>
          <p:nvPr/>
        </p:nvSpPr>
        <p:spPr>
          <a:xfrm>
            <a:off x="1763688" y="4437112"/>
            <a:ext cx="7164288" cy="677108"/>
          </a:xfrm>
          <a:prstGeom prst="rect">
            <a:avLst/>
          </a:prstGeom>
          <a:solidFill>
            <a:srgbClr val="FFFF99"/>
          </a:solidFill>
        </p:spPr>
        <p:txBody>
          <a:bodyPr wrap="square" rtlCol="0">
            <a:spAutoFit/>
          </a:bodyPr>
          <a:lstStyle/>
          <a:p>
            <a:r>
              <a:rPr lang="ja-JP" altLang="en-US" sz="3800" dirty="0"/>
              <a:t>あるゲームについてよく知っている</a:t>
            </a:r>
            <a:endParaRPr kumimoji="1" lang="ja-JP" altLang="en-US" sz="3800" dirty="0"/>
          </a:p>
        </p:txBody>
      </p:sp>
      <p:sp>
        <p:nvSpPr>
          <p:cNvPr id="9" name="テキスト ボックス 8"/>
          <p:cNvSpPr txBox="1"/>
          <p:nvPr/>
        </p:nvSpPr>
        <p:spPr>
          <a:xfrm>
            <a:off x="89941" y="4509120"/>
            <a:ext cx="1723869" cy="584775"/>
          </a:xfrm>
          <a:prstGeom prst="rect">
            <a:avLst/>
          </a:prstGeom>
          <a:noFill/>
        </p:spPr>
        <p:txBody>
          <a:bodyPr wrap="square" rtlCol="0">
            <a:spAutoFit/>
          </a:bodyPr>
          <a:lstStyle/>
          <a:p>
            <a:r>
              <a:rPr kumimoji="1" lang="ja-JP" altLang="en-US" sz="3200" dirty="0"/>
              <a:t>たとえば</a:t>
            </a:r>
          </a:p>
        </p:txBody>
      </p:sp>
      <p:grpSp>
        <p:nvGrpSpPr>
          <p:cNvPr id="2" name="グループ化 11"/>
          <p:cNvGrpSpPr/>
          <p:nvPr/>
        </p:nvGrpSpPr>
        <p:grpSpPr>
          <a:xfrm>
            <a:off x="4499992" y="2636912"/>
            <a:ext cx="144016" cy="216024"/>
            <a:chOff x="2339752" y="476672"/>
            <a:chExt cx="144016" cy="792088"/>
          </a:xfrm>
        </p:grpSpPr>
        <p:cxnSp>
          <p:nvCxnSpPr>
            <p:cNvPr id="15" name="直線コネクタ 14"/>
            <p:cNvCxnSpPr/>
            <p:nvPr/>
          </p:nvCxnSpPr>
          <p:spPr>
            <a:xfrm>
              <a:off x="2339752" y="476672"/>
              <a:ext cx="0" cy="7920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83768" y="476672"/>
              <a:ext cx="0" cy="7920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251520" y="5373216"/>
            <a:ext cx="8640960" cy="1200329"/>
          </a:xfrm>
          <a:prstGeom prst="rect">
            <a:avLst/>
          </a:prstGeom>
          <a:solidFill>
            <a:schemeClr val="bg1"/>
          </a:solidFill>
          <a:ln>
            <a:solidFill>
              <a:schemeClr val="tx1"/>
            </a:solidFill>
            <a:prstDash val="sysDash"/>
          </a:ln>
        </p:spPr>
        <p:txBody>
          <a:bodyPr wrap="square" rtlCol="0">
            <a:spAutoFit/>
          </a:bodyPr>
          <a:lstStyle/>
          <a:p>
            <a:r>
              <a:rPr lang="ja-JP" altLang="en-US" sz="3600" dirty="0"/>
              <a:t>そのゲームについての解説本を読む際</a:t>
            </a:r>
            <a:endParaRPr lang="en-US" altLang="ja-JP" sz="3600" dirty="0"/>
          </a:p>
          <a:p>
            <a:r>
              <a:rPr lang="ja-JP" altLang="en-US" sz="3600" dirty="0"/>
              <a:t>　　未知の単語や文の意味が類推しやすい</a:t>
            </a:r>
            <a:endParaRPr kumimoji="1" lang="ja-JP" altLang="en-US" sz="3600" dirty="0"/>
          </a:p>
        </p:txBody>
      </p:sp>
      <p:sp>
        <p:nvSpPr>
          <p:cNvPr id="19" name="フローチャート : 代替処理 18"/>
          <p:cNvSpPr/>
          <p:nvPr/>
        </p:nvSpPr>
        <p:spPr>
          <a:xfrm>
            <a:off x="539552" y="2924944"/>
            <a:ext cx="8136904" cy="1368152"/>
          </a:xfrm>
          <a:prstGeom prst="flowChartAlternateProcess">
            <a:avLst/>
          </a:prstGeom>
          <a:noFill/>
          <a:ln w="101600">
            <a:solidFill>
              <a:schemeClr val="accent3">
                <a:lumMod val="5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4139952" y="5085184"/>
            <a:ext cx="936104" cy="288032"/>
          </a:xfrm>
          <a:prstGeom prst="downArrow">
            <a:avLst/>
          </a:prstGeom>
          <a:solidFill>
            <a:srgbClr val="FFC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 xmlns:a16="http://schemas.microsoft.com/office/drawing/2014/main" id="{19B0E4C5-AAD7-8A62-AA19-BD91B6D4754B}"/>
              </a:ext>
            </a:extLst>
          </p:cNvPr>
          <p:cNvSpPr txBox="1"/>
          <p:nvPr/>
        </p:nvSpPr>
        <p:spPr>
          <a:xfrm>
            <a:off x="899592" y="2132856"/>
            <a:ext cx="7416824" cy="2400657"/>
          </a:xfrm>
          <a:prstGeom prst="rect">
            <a:avLst/>
          </a:prstGeom>
          <a:solidFill>
            <a:srgbClr val="CCFF99"/>
          </a:solidFill>
          <a:effectLst>
            <a:softEdge rad="127000"/>
          </a:effectLst>
        </p:spPr>
        <p:txBody>
          <a:bodyPr wrap="square" rtlCol="0">
            <a:spAutoFit/>
          </a:bodyPr>
          <a:lstStyle/>
          <a:p>
            <a:pPr algn="ctr"/>
            <a:endParaRPr lang="en-US" altLang="ja-JP" sz="2400" dirty="0"/>
          </a:p>
          <a:p>
            <a:pPr algn="ctr"/>
            <a:r>
              <a:rPr lang="ja-JP" altLang="en-US" sz="4800" dirty="0"/>
              <a:t>ことばが育っていくプロセス</a:t>
            </a:r>
            <a:endParaRPr lang="en-US" altLang="ja-JP" sz="4800" dirty="0"/>
          </a:p>
          <a:p>
            <a:endParaRPr lang="en-US" altLang="ja-JP" sz="1400" dirty="0"/>
          </a:p>
          <a:p>
            <a:r>
              <a:rPr kumimoji="1" lang="ja-JP" altLang="en-US" sz="4000" dirty="0"/>
              <a:t>　　　～「</a:t>
            </a:r>
            <a:r>
              <a:rPr lang="ja-JP" altLang="en-US" sz="4000" dirty="0"/>
              <a:t>りんご</a:t>
            </a:r>
            <a:r>
              <a:rPr kumimoji="1" lang="ja-JP" altLang="en-US" sz="4000" dirty="0"/>
              <a:t>」を例として～</a:t>
            </a:r>
            <a:endParaRPr kumimoji="1" lang="en-US" altLang="ja-JP" sz="4000" dirty="0"/>
          </a:p>
          <a:p>
            <a:endParaRPr kumimoji="1" lang="ja-JP" altLang="en-US" sz="2400" dirty="0"/>
          </a:p>
        </p:txBody>
      </p:sp>
    </p:spTree>
    <p:extLst>
      <p:ext uri="{BB962C8B-B14F-4D97-AF65-F5344CB8AC3E}">
        <p14:creationId xmlns="" xmlns:p14="http://schemas.microsoft.com/office/powerpoint/2010/main" val="23801208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p:cNvSpPr txBox="1">
            <a:spLocks noChangeArrowheads="1"/>
          </p:cNvSpPr>
          <p:nvPr/>
        </p:nvSpPr>
        <p:spPr bwMode="auto">
          <a:xfrm>
            <a:off x="251520" y="188640"/>
            <a:ext cx="3240359" cy="646331"/>
          </a:xfrm>
          <a:prstGeom prst="rect">
            <a:avLst/>
          </a:prstGeom>
          <a:solidFill>
            <a:srgbClr val="FFFFCC"/>
          </a:solidFill>
          <a:ln w="9525">
            <a:noFill/>
            <a:miter lim="800000"/>
            <a:headEnd/>
            <a:tailEnd/>
          </a:ln>
        </p:spPr>
        <p:txBody>
          <a:bodyPr wrap="square">
            <a:spAutoFit/>
          </a:bodyPr>
          <a:lstStyle/>
          <a:p>
            <a:pPr eaLnBrk="1" hangingPunct="1"/>
            <a:r>
              <a:rPr lang="ja-JP" altLang="en-US" sz="3600" dirty="0"/>
              <a:t>学習においても</a:t>
            </a:r>
          </a:p>
        </p:txBody>
      </p:sp>
      <p:sp>
        <p:nvSpPr>
          <p:cNvPr id="5" name="テキスト ボックス 4"/>
          <p:cNvSpPr txBox="1">
            <a:spLocks noChangeArrowheads="1"/>
          </p:cNvSpPr>
          <p:nvPr/>
        </p:nvSpPr>
        <p:spPr bwMode="auto">
          <a:xfrm>
            <a:off x="1691680" y="1129100"/>
            <a:ext cx="5616624" cy="707886"/>
          </a:xfrm>
          <a:prstGeom prst="rect">
            <a:avLst/>
          </a:prstGeom>
          <a:solidFill>
            <a:srgbClr val="FFCCFF"/>
          </a:solidFill>
          <a:ln w="9525">
            <a:noFill/>
            <a:miter lim="800000"/>
            <a:headEnd/>
            <a:tailEnd/>
          </a:ln>
        </p:spPr>
        <p:txBody>
          <a:bodyPr wrap="square">
            <a:spAutoFit/>
          </a:bodyPr>
          <a:lstStyle/>
          <a:p>
            <a:pPr eaLnBrk="1" hangingPunct="1"/>
            <a:r>
              <a:rPr lang="ja-JP" altLang="en-US" sz="4000" dirty="0"/>
              <a:t>題材・テーマ選択が重要</a:t>
            </a:r>
          </a:p>
        </p:txBody>
      </p:sp>
      <p:sp>
        <p:nvSpPr>
          <p:cNvPr id="6" name="テキスト ボックス 4"/>
          <p:cNvSpPr txBox="1">
            <a:spLocks noChangeArrowheads="1"/>
          </p:cNvSpPr>
          <p:nvPr/>
        </p:nvSpPr>
        <p:spPr bwMode="auto">
          <a:xfrm>
            <a:off x="827584" y="2122696"/>
            <a:ext cx="7488832" cy="1200329"/>
          </a:xfrm>
          <a:prstGeom prst="rect">
            <a:avLst/>
          </a:prstGeom>
          <a:solidFill>
            <a:srgbClr val="FFFFFF"/>
          </a:solidFill>
          <a:ln w="9525">
            <a:noFill/>
            <a:miter lim="800000"/>
            <a:headEnd/>
            <a:tailEnd/>
          </a:ln>
          <a:effectLst>
            <a:glow rad="228600">
              <a:schemeClr val="accent2">
                <a:satMod val="175000"/>
                <a:alpha val="40000"/>
              </a:schemeClr>
            </a:glow>
          </a:effectLst>
        </p:spPr>
        <p:txBody>
          <a:bodyPr wrap="square">
            <a:spAutoFit/>
          </a:bodyPr>
          <a:lstStyle/>
          <a:p>
            <a:pPr eaLnBrk="1" hangingPunct="1"/>
            <a:r>
              <a:rPr lang="ja-JP" altLang="en-US" sz="3600" dirty="0"/>
              <a:t>子どもがそれについて豊富な知識が</a:t>
            </a:r>
            <a:endParaRPr lang="en-US" altLang="ja-JP" sz="3600" dirty="0"/>
          </a:p>
          <a:p>
            <a:pPr eaLnBrk="1" hangingPunct="1"/>
            <a:r>
              <a:rPr lang="ja-JP" altLang="en-US" sz="3600" dirty="0"/>
              <a:t>　　　　　　　　　ある題材・テーマを選ぶ</a:t>
            </a:r>
          </a:p>
        </p:txBody>
      </p:sp>
      <p:sp>
        <p:nvSpPr>
          <p:cNvPr id="7" name="下矢印 6"/>
          <p:cNvSpPr/>
          <p:nvPr/>
        </p:nvSpPr>
        <p:spPr>
          <a:xfrm>
            <a:off x="3851920" y="3356992"/>
            <a:ext cx="1080120" cy="360040"/>
          </a:xfrm>
          <a:prstGeom prst="downArrow">
            <a:avLst/>
          </a:prstGeom>
          <a:solidFill>
            <a:srgbClr val="FFC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4"/>
          <p:cNvSpPr txBox="1">
            <a:spLocks noChangeArrowheads="1"/>
          </p:cNvSpPr>
          <p:nvPr/>
        </p:nvSpPr>
        <p:spPr bwMode="auto">
          <a:xfrm>
            <a:off x="179512" y="3717032"/>
            <a:ext cx="8859557" cy="1661993"/>
          </a:xfrm>
          <a:prstGeom prst="rect">
            <a:avLst/>
          </a:prstGeom>
          <a:solidFill>
            <a:srgbClr val="CCFF99"/>
          </a:solidFill>
          <a:ln w="9525">
            <a:noFill/>
            <a:miter lim="800000"/>
            <a:headEnd/>
            <a:tailEnd/>
          </a:ln>
        </p:spPr>
        <p:txBody>
          <a:bodyPr wrap="square">
            <a:spAutoFit/>
          </a:bodyPr>
          <a:lstStyle/>
          <a:p>
            <a:pPr eaLnBrk="1" hangingPunct="1"/>
            <a:r>
              <a:rPr lang="ja-JP" altLang="en-US" sz="3400" dirty="0">
                <a:solidFill>
                  <a:schemeClr val="accent4"/>
                </a:solidFill>
              </a:rPr>
              <a:t>同じ構造や同じ難しさの問題であっても</a:t>
            </a:r>
            <a:endParaRPr lang="en-US" altLang="ja-JP" sz="3400" dirty="0">
              <a:solidFill>
                <a:schemeClr val="accent4"/>
              </a:solidFill>
            </a:endParaRPr>
          </a:p>
          <a:p>
            <a:pPr eaLnBrk="1" hangingPunct="1"/>
            <a:r>
              <a:rPr lang="ja-JP" altLang="en-US" sz="2000" dirty="0">
                <a:solidFill>
                  <a:schemeClr val="accent4"/>
                </a:solidFill>
              </a:rPr>
              <a:t>　</a:t>
            </a:r>
            <a:r>
              <a:rPr lang="ja-JP" altLang="en-US" sz="3400" dirty="0">
                <a:solidFill>
                  <a:schemeClr val="accent4"/>
                </a:solidFill>
              </a:rPr>
              <a:t>知識が乏しく、また馴染みのない状況設定では</a:t>
            </a:r>
            <a:endParaRPr lang="en-US" altLang="ja-JP" sz="3400" dirty="0">
              <a:solidFill>
                <a:schemeClr val="accent4"/>
              </a:solidFill>
            </a:endParaRPr>
          </a:p>
          <a:p>
            <a:pPr eaLnBrk="1" hangingPunct="1"/>
            <a:r>
              <a:rPr lang="ja-JP" altLang="en-US" sz="3400" dirty="0">
                <a:solidFill>
                  <a:schemeClr val="accent4"/>
                </a:solidFill>
              </a:rPr>
              <a:t>　　　　　　　　　　　　　　　　</a:t>
            </a:r>
            <a:r>
              <a:rPr lang="ja-JP" altLang="en-US" sz="2800" dirty="0">
                <a:solidFill>
                  <a:schemeClr val="accent4"/>
                </a:solidFill>
              </a:rPr>
              <a:t>　　</a:t>
            </a:r>
            <a:r>
              <a:rPr lang="ja-JP" altLang="en-US" sz="3400" dirty="0">
                <a:solidFill>
                  <a:schemeClr val="accent4"/>
                </a:solidFill>
              </a:rPr>
              <a:t>能力が発揮しにくい</a:t>
            </a:r>
          </a:p>
        </p:txBody>
      </p:sp>
      <p:sp>
        <p:nvSpPr>
          <p:cNvPr id="12" name="テキスト ボックス 4"/>
          <p:cNvSpPr txBox="1">
            <a:spLocks noChangeArrowheads="1"/>
          </p:cNvSpPr>
          <p:nvPr/>
        </p:nvSpPr>
        <p:spPr bwMode="auto">
          <a:xfrm>
            <a:off x="467544" y="5805264"/>
            <a:ext cx="8280920" cy="646331"/>
          </a:xfrm>
          <a:prstGeom prst="rect">
            <a:avLst/>
          </a:prstGeom>
          <a:solidFill>
            <a:srgbClr val="FFFF99"/>
          </a:solidFill>
          <a:ln w="9525">
            <a:solidFill>
              <a:schemeClr val="tx2"/>
            </a:solidFill>
            <a:prstDash val="dashDot"/>
            <a:miter lim="800000"/>
            <a:headEnd/>
            <a:tailEnd/>
          </a:ln>
        </p:spPr>
        <p:txBody>
          <a:bodyPr wrap="square">
            <a:spAutoFit/>
          </a:bodyPr>
          <a:lstStyle/>
          <a:p>
            <a:pPr eaLnBrk="1" hangingPunct="1"/>
            <a:r>
              <a:rPr lang="ja-JP" altLang="en-US" sz="3600" dirty="0"/>
              <a:t>その子どもの経験値の高い題材が効果的</a:t>
            </a:r>
          </a:p>
        </p:txBody>
      </p:sp>
      <p:sp>
        <p:nvSpPr>
          <p:cNvPr id="9" name="テキスト ボックス 4"/>
          <p:cNvSpPr txBox="1">
            <a:spLocks noChangeArrowheads="1"/>
          </p:cNvSpPr>
          <p:nvPr/>
        </p:nvSpPr>
        <p:spPr bwMode="auto">
          <a:xfrm>
            <a:off x="2267744" y="4869160"/>
            <a:ext cx="2304256" cy="584775"/>
          </a:xfrm>
          <a:prstGeom prst="rect">
            <a:avLst/>
          </a:prstGeom>
          <a:solidFill>
            <a:schemeClr val="bg1"/>
          </a:solidFill>
          <a:ln w="9525">
            <a:solidFill>
              <a:schemeClr val="bg1"/>
            </a:solidFill>
            <a:miter lim="800000"/>
            <a:headEnd/>
            <a:tailEnd/>
          </a:ln>
          <a:effectLst>
            <a:glow rad="63500">
              <a:srgbClr val="FF0000">
                <a:alpha val="40000"/>
              </a:srgbClr>
            </a:glow>
          </a:effectLst>
        </p:spPr>
        <p:txBody>
          <a:bodyPr wrap="square">
            <a:spAutoFit/>
          </a:bodyPr>
          <a:lstStyle/>
          <a:p>
            <a:pPr eaLnBrk="1" hangingPunct="1"/>
            <a:r>
              <a:rPr lang="ja-JP" altLang="en-US" sz="3200" dirty="0"/>
              <a:t>状況依存性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AE7AC18E-BE28-F46A-1D41-89B8575318AC}"/>
              </a:ext>
            </a:extLst>
          </p:cNvPr>
          <p:cNvSpPr txBox="1"/>
          <p:nvPr/>
        </p:nvSpPr>
        <p:spPr>
          <a:xfrm>
            <a:off x="251520" y="192724"/>
            <a:ext cx="2880320" cy="1077218"/>
          </a:xfrm>
          <a:prstGeom prst="rect">
            <a:avLst/>
          </a:prstGeom>
          <a:solidFill>
            <a:srgbClr val="FFFFCC"/>
          </a:solidFill>
          <a:ln>
            <a:noFill/>
          </a:ln>
        </p:spPr>
        <p:txBody>
          <a:bodyPr wrap="square" rtlCol="0">
            <a:spAutoFit/>
          </a:bodyPr>
          <a:lstStyle/>
          <a:p>
            <a:r>
              <a:rPr lang="ja-JP" altLang="en-US" sz="3200" dirty="0"/>
              <a:t>意欲・知識の</a:t>
            </a:r>
            <a:endParaRPr lang="en-US" altLang="ja-JP" sz="3200" dirty="0"/>
          </a:p>
          <a:p>
            <a:r>
              <a:rPr kumimoji="1" lang="ja-JP" altLang="en-US" sz="3200" dirty="0"/>
              <a:t>学習課題として</a:t>
            </a:r>
          </a:p>
        </p:txBody>
      </p:sp>
      <p:sp>
        <p:nvSpPr>
          <p:cNvPr id="6" name="テキスト ボックス 3">
            <a:extLst>
              <a:ext uri="{FF2B5EF4-FFF2-40B4-BE49-F238E27FC236}">
                <a16:creationId xmlns="" xmlns:a16="http://schemas.microsoft.com/office/drawing/2014/main" id="{75D7C2CC-FA4D-A1A5-087F-A1FB6AF921B5}"/>
              </a:ext>
            </a:extLst>
          </p:cNvPr>
          <p:cNvSpPr txBox="1">
            <a:spLocks noChangeArrowheads="1"/>
          </p:cNvSpPr>
          <p:nvPr/>
        </p:nvSpPr>
        <p:spPr bwMode="auto">
          <a:xfrm>
            <a:off x="3379054" y="332656"/>
            <a:ext cx="2849129" cy="707886"/>
          </a:xfrm>
          <a:prstGeom prst="rect">
            <a:avLst/>
          </a:prstGeom>
          <a:solidFill>
            <a:schemeClr val="bg1"/>
          </a:solidFill>
          <a:ln w="9525">
            <a:solidFill>
              <a:schemeClr val="tx2"/>
            </a:solidFill>
            <a:miter lim="800000"/>
            <a:headEnd/>
            <a:tailEnd/>
          </a:ln>
          <a:effectLst>
            <a:glow rad="101600">
              <a:schemeClr val="accent2">
                <a:satMod val="175000"/>
                <a:alpha val="40000"/>
              </a:schemeClr>
            </a:glow>
          </a:effectLst>
        </p:spPr>
        <p:txBody>
          <a:bodyPr wrap="square">
            <a:spAutoFit/>
          </a:bodyPr>
          <a:lstStyle/>
          <a:p>
            <a:r>
              <a:rPr lang="ja-JP" altLang="en-US" sz="4000" dirty="0"/>
              <a:t>　　クイズ</a:t>
            </a:r>
          </a:p>
        </p:txBody>
      </p:sp>
      <p:sp>
        <p:nvSpPr>
          <p:cNvPr id="8" name="テキスト ボックス 3">
            <a:extLst>
              <a:ext uri="{FF2B5EF4-FFF2-40B4-BE49-F238E27FC236}">
                <a16:creationId xmlns="" xmlns:a16="http://schemas.microsoft.com/office/drawing/2014/main" id="{3D47C5D7-8B21-706C-548B-5FED02364DC4}"/>
              </a:ext>
            </a:extLst>
          </p:cNvPr>
          <p:cNvSpPr txBox="1">
            <a:spLocks noChangeArrowheads="1"/>
          </p:cNvSpPr>
          <p:nvPr/>
        </p:nvSpPr>
        <p:spPr bwMode="auto">
          <a:xfrm>
            <a:off x="4909045" y="1741168"/>
            <a:ext cx="3974242" cy="584775"/>
          </a:xfrm>
          <a:prstGeom prst="rect">
            <a:avLst/>
          </a:prstGeom>
          <a:solidFill>
            <a:srgbClr val="CCFF99"/>
          </a:solidFill>
          <a:ln w="9525">
            <a:solidFill>
              <a:schemeClr val="tx2"/>
            </a:solidFill>
            <a:miter lim="800000"/>
            <a:headEnd/>
            <a:tailEnd/>
          </a:ln>
        </p:spPr>
        <p:txBody>
          <a:bodyPr wrap="square">
            <a:spAutoFit/>
          </a:bodyPr>
          <a:lstStyle/>
          <a:p>
            <a:r>
              <a:rPr lang="ja-JP" altLang="en-US" sz="3200" dirty="0"/>
              <a:t>クイズへの興味・関心</a:t>
            </a:r>
            <a:endParaRPr lang="en-US" altLang="ja-JP" sz="3200" dirty="0"/>
          </a:p>
        </p:txBody>
      </p:sp>
      <p:sp>
        <p:nvSpPr>
          <p:cNvPr id="9" name="テキスト ボックス 3">
            <a:extLst>
              <a:ext uri="{FF2B5EF4-FFF2-40B4-BE49-F238E27FC236}">
                <a16:creationId xmlns="" xmlns:a16="http://schemas.microsoft.com/office/drawing/2014/main" id="{A637BF11-E592-F688-F336-82ACC0FFDBD1}"/>
              </a:ext>
            </a:extLst>
          </p:cNvPr>
          <p:cNvSpPr txBox="1">
            <a:spLocks noChangeArrowheads="1"/>
          </p:cNvSpPr>
          <p:nvPr/>
        </p:nvSpPr>
        <p:spPr bwMode="auto">
          <a:xfrm>
            <a:off x="5148064" y="5373216"/>
            <a:ext cx="3695403" cy="1077218"/>
          </a:xfrm>
          <a:prstGeom prst="rect">
            <a:avLst/>
          </a:prstGeom>
          <a:solidFill>
            <a:srgbClr val="F8F8F8"/>
          </a:solidFill>
          <a:ln w="9525">
            <a:noFill/>
            <a:miter lim="800000"/>
            <a:headEnd/>
            <a:tailEnd/>
          </a:ln>
          <a:effectLst>
            <a:softEdge rad="127000"/>
          </a:effectLst>
        </p:spPr>
        <p:txBody>
          <a:bodyPr wrap="square">
            <a:spAutoFit/>
          </a:bodyPr>
          <a:lstStyle/>
          <a:p>
            <a:pPr>
              <a:defRPr/>
            </a:pPr>
            <a:r>
              <a:rPr lang="ja-JP" altLang="en-US" sz="3200" dirty="0">
                <a:ea typeface="ＭＳ Ｐゴシック" charset="-128"/>
              </a:rPr>
              <a:t>傾聴・集中の練習</a:t>
            </a:r>
            <a:endParaRPr lang="en-US" altLang="ja-JP" sz="3200" dirty="0">
              <a:ea typeface="ＭＳ Ｐゴシック" charset="-128"/>
            </a:endParaRPr>
          </a:p>
          <a:p>
            <a:pPr>
              <a:defRPr/>
            </a:pPr>
            <a:r>
              <a:rPr lang="ja-JP" altLang="en-US" sz="3200" dirty="0">
                <a:ea typeface="ＭＳ Ｐゴシック" charset="-128"/>
              </a:rPr>
              <a:t> 　　として効果的？</a:t>
            </a:r>
          </a:p>
        </p:txBody>
      </p:sp>
      <p:pic>
        <p:nvPicPr>
          <p:cNvPr id="3" name="図 2">
            <a:extLst>
              <a:ext uri="{FF2B5EF4-FFF2-40B4-BE49-F238E27FC236}">
                <a16:creationId xmlns="" xmlns:a16="http://schemas.microsoft.com/office/drawing/2014/main" id="{6183BE0C-1357-2191-8C5F-D2C9436DB08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3711" y="1353493"/>
            <a:ext cx="4332305" cy="5329276"/>
          </a:xfrm>
          <a:prstGeom prst="rect">
            <a:avLst/>
          </a:prstGeom>
          <a:ln>
            <a:solidFill>
              <a:schemeClr val="tx1"/>
            </a:solidFill>
          </a:ln>
          <a:effectLst>
            <a:outerShdw blurRad="50800" dist="38100" dir="2700000" algn="tl" rotWithShape="0">
              <a:prstClr val="black">
                <a:alpha val="40000"/>
              </a:prstClr>
            </a:outerShdw>
          </a:effectLst>
        </p:spPr>
      </p:pic>
      <p:sp>
        <p:nvSpPr>
          <p:cNvPr id="5" name="テキスト ボックス 3">
            <a:extLst>
              <a:ext uri="{FF2B5EF4-FFF2-40B4-BE49-F238E27FC236}">
                <a16:creationId xmlns="" xmlns:a16="http://schemas.microsoft.com/office/drawing/2014/main" id="{345BC0C7-0506-C0B3-55FD-6A596C166B15}"/>
              </a:ext>
            </a:extLst>
          </p:cNvPr>
          <p:cNvSpPr txBox="1">
            <a:spLocks noChangeArrowheads="1"/>
          </p:cNvSpPr>
          <p:nvPr/>
        </p:nvSpPr>
        <p:spPr bwMode="auto">
          <a:xfrm>
            <a:off x="4922934" y="2492896"/>
            <a:ext cx="3974242" cy="1077218"/>
          </a:xfrm>
          <a:prstGeom prst="rect">
            <a:avLst/>
          </a:prstGeom>
          <a:solidFill>
            <a:srgbClr val="CCFF99"/>
          </a:solidFill>
          <a:ln w="9525">
            <a:solidFill>
              <a:schemeClr val="tx2"/>
            </a:solidFill>
            <a:miter lim="800000"/>
            <a:headEnd/>
            <a:tailEnd/>
          </a:ln>
        </p:spPr>
        <p:txBody>
          <a:bodyPr wrap="square">
            <a:spAutoFit/>
          </a:bodyPr>
          <a:lstStyle/>
          <a:p>
            <a:r>
              <a:rPr lang="ja-JP" altLang="en-US" sz="3200" dirty="0"/>
              <a:t>クイズ形式に慣れて</a:t>
            </a:r>
            <a:endParaRPr lang="en-US" altLang="ja-JP" sz="3200" dirty="0"/>
          </a:p>
          <a:p>
            <a:r>
              <a:rPr lang="ja-JP" altLang="en-US" sz="3200" dirty="0"/>
              <a:t>　　いる子どもが多い</a:t>
            </a:r>
            <a:endParaRPr lang="en-US" altLang="ja-JP" sz="3200" dirty="0"/>
          </a:p>
        </p:txBody>
      </p:sp>
      <p:grpSp>
        <p:nvGrpSpPr>
          <p:cNvPr id="2" name="グループ化 12">
            <a:extLst>
              <a:ext uri="{FF2B5EF4-FFF2-40B4-BE49-F238E27FC236}">
                <a16:creationId xmlns="" xmlns:a16="http://schemas.microsoft.com/office/drawing/2014/main" id="{9A4C705A-72CD-E11D-F7A9-299D6F086EB3}"/>
              </a:ext>
            </a:extLst>
          </p:cNvPr>
          <p:cNvGrpSpPr/>
          <p:nvPr/>
        </p:nvGrpSpPr>
        <p:grpSpPr>
          <a:xfrm>
            <a:off x="4932040" y="3717032"/>
            <a:ext cx="792088" cy="1204101"/>
            <a:chOff x="5508104" y="3737067"/>
            <a:chExt cx="792088" cy="1204101"/>
          </a:xfrm>
          <a:effectLst>
            <a:outerShdw blurRad="50800" dist="38100" dir="2700000" algn="tl" rotWithShape="0">
              <a:prstClr val="black">
                <a:alpha val="40000"/>
              </a:prstClr>
            </a:outerShdw>
          </a:effectLst>
        </p:grpSpPr>
        <p:sp>
          <p:nvSpPr>
            <p:cNvPr id="11" name="正方形/長方形 10">
              <a:extLst>
                <a:ext uri="{FF2B5EF4-FFF2-40B4-BE49-F238E27FC236}">
                  <a16:creationId xmlns="" xmlns:a16="http://schemas.microsoft.com/office/drawing/2014/main" id="{18E8D9D6-FCD2-B874-5A89-54CD344EEA3A}"/>
                </a:ext>
              </a:extLst>
            </p:cNvPr>
            <p:cNvSpPr/>
            <p:nvPr/>
          </p:nvSpPr>
          <p:spPr>
            <a:xfrm>
              <a:off x="5796136" y="4437112"/>
              <a:ext cx="216024" cy="504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 xmlns:a16="http://schemas.microsoft.com/office/drawing/2014/main" id="{6C3BB2CE-DAC1-B41A-2311-6646A748A400}"/>
                </a:ext>
              </a:extLst>
            </p:cNvPr>
            <p:cNvSpPr/>
            <p:nvPr/>
          </p:nvSpPr>
          <p:spPr>
            <a:xfrm>
              <a:off x="5508104" y="3737067"/>
              <a:ext cx="792088" cy="77205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FF0000"/>
                  </a:solidFill>
                </a:rPr>
                <a:t>〇</a:t>
              </a:r>
            </a:p>
          </p:txBody>
        </p:sp>
      </p:grpSp>
      <p:grpSp>
        <p:nvGrpSpPr>
          <p:cNvPr id="13" name="グループ化 13">
            <a:extLst>
              <a:ext uri="{FF2B5EF4-FFF2-40B4-BE49-F238E27FC236}">
                <a16:creationId xmlns="" xmlns:a16="http://schemas.microsoft.com/office/drawing/2014/main" id="{E9A7FD99-DEC3-ADB0-ED81-3B3CAB79DA37}"/>
              </a:ext>
            </a:extLst>
          </p:cNvPr>
          <p:cNvGrpSpPr/>
          <p:nvPr/>
        </p:nvGrpSpPr>
        <p:grpSpPr>
          <a:xfrm>
            <a:off x="5868144" y="3717032"/>
            <a:ext cx="792088" cy="1196812"/>
            <a:chOff x="6635575" y="3766308"/>
            <a:chExt cx="792088" cy="1196812"/>
          </a:xfrm>
          <a:effectLst>
            <a:outerShdw blurRad="50800" dist="38100" dir="2700000" algn="tl" rotWithShape="0">
              <a:prstClr val="black">
                <a:alpha val="40000"/>
              </a:prstClr>
            </a:outerShdw>
          </a:effectLst>
        </p:grpSpPr>
        <p:sp>
          <p:nvSpPr>
            <p:cNvPr id="12" name="正方形/長方形 11">
              <a:extLst>
                <a:ext uri="{FF2B5EF4-FFF2-40B4-BE49-F238E27FC236}">
                  <a16:creationId xmlns="" xmlns:a16="http://schemas.microsoft.com/office/drawing/2014/main" id="{C99FE453-73E2-730B-FA74-721B8D46151B}"/>
                </a:ext>
              </a:extLst>
            </p:cNvPr>
            <p:cNvSpPr/>
            <p:nvPr/>
          </p:nvSpPr>
          <p:spPr>
            <a:xfrm>
              <a:off x="6931274" y="4459064"/>
              <a:ext cx="216024" cy="504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 xmlns:a16="http://schemas.microsoft.com/office/drawing/2014/main" id="{A4FCC342-0B8D-A448-3B05-388B1EE3759E}"/>
                </a:ext>
              </a:extLst>
            </p:cNvPr>
            <p:cNvSpPr/>
            <p:nvPr/>
          </p:nvSpPr>
          <p:spPr>
            <a:xfrm>
              <a:off x="6635575" y="3766308"/>
              <a:ext cx="792088" cy="77205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6000" dirty="0">
                  <a:solidFill>
                    <a:srgbClr val="FF0000"/>
                  </a:solidFill>
                </a:rPr>
                <a:t>×</a:t>
              </a:r>
              <a:endParaRPr kumimoji="1" lang="ja-JP" altLang="en-US" sz="6000" dirty="0">
                <a:solidFill>
                  <a:srgbClr val="FF0000"/>
                </a:solidFill>
              </a:endParaRPr>
            </a:p>
          </p:txBody>
        </p:sp>
      </p:grpSp>
      <p:sp>
        <p:nvSpPr>
          <p:cNvPr id="14" name="テキスト ボックス 13"/>
          <p:cNvSpPr txBox="1"/>
          <p:nvPr/>
        </p:nvSpPr>
        <p:spPr>
          <a:xfrm>
            <a:off x="6876256" y="3861048"/>
            <a:ext cx="2088232" cy="954107"/>
          </a:xfrm>
          <a:prstGeom prst="rect">
            <a:avLst/>
          </a:prstGeom>
          <a:solidFill>
            <a:schemeClr val="bg1"/>
          </a:solidFill>
          <a:effectLst>
            <a:glow rad="228600">
              <a:schemeClr val="accent1">
                <a:satMod val="175000"/>
                <a:alpha val="40000"/>
              </a:schemeClr>
            </a:glow>
          </a:effectLst>
        </p:spPr>
        <p:txBody>
          <a:bodyPr wrap="square" rtlCol="0">
            <a:spAutoFit/>
          </a:bodyPr>
          <a:lstStyle/>
          <a:p>
            <a:r>
              <a:rPr kumimoji="1" lang="ja-JP" altLang="en-US" sz="2800" dirty="0"/>
              <a:t>クイズという状況依存性</a:t>
            </a:r>
          </a:p>
        </p:txBody>
      </p:sp>
    </p:spTree>
    <p:extLst>
      <p:ext uri="{BB962C8B-B14F-4D97-AF65-F5344CB8AC3E}">
        <p14:creationId xmlns="" xmlns:p14="http://schemas.microsoft.com/office/powerpoint/2010/main" val="32002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a:extLst>
              <a:ext uri="{FF2B5EF4-FFF2-40B4-BE49-F238E27FC236}">
                <a16:creationId xmlns="" xmlns:a16="http://schemas.microsoft.com/office/drawing/2014/main" id="{75D7C2CC-FA4D-A1A5-087F-A1FB6AF921B5}"/>
              </a:ext>
            </a:extLst>
          </p:cNvPr>
          <p:cNvSpPr txBox="1">
            <a:spLocks noChangeArrowheads="1"/>
          </p:cNvSpPr>
          <p:nvPr/>
        </p:nvSpPr>
        <p:spPr bwMode="auto">
          <a:xfrm>
            <a:off x="395536" y="260648"/>
            <a:ext cx="4248472" cy="1323439"/>
          </a:xfrm>
          <a:prstGeom prst="rect">
            <a:avLst/>
          </a:prstGeom>
          <a:solidFill>
            <a:srgbClr val="FFFF66"/>
          </a:solidFill>
          <a:ln w="9525">
            <a:noFill/>
            <a:miter lim="800000"/>
            <a:headEnd/>
            <a:tailEnd/>
          </a:ln>
          <a:effectLst>
            <a:softEdge rad="127000"/>
          </a:effectLst>
        </p:spPr>
        <p:txBody>
          <a:bodyPr wrap="square">
            <a:spAutoFit/>
          </a:bodyPr>
          <a:lstStyle/>
          <a:p>
            <a:r>
              <a:rPr lang="ja-JP" altLang="en-US" sz="4000" dirty="0"/>
              <a:t>　</a:t>
            </a:r>
            <a:r>
              <a:rPr lang="ja-JP" altLang="en-US" sz="4000" dirty="0" smtClean="0"/>
              <a:t>なぜクイズという</a:t>
            </a:r>
            <a:endParaRPr lang="en-US" altLang="ja-JP" sz="4000" dirty="0" smtClean="0"/>
          </a:p>
          <a:p>
            <a:r>
              <a:rPr lang="ja-JP" altLang="en-US" sz="4000" dirty="0" smtClean="0"/>
              <a:t>　　形式をとるか</a:t>
            </a:r>
            <a:endParaRPr lang="ja-JP" altLang="en-US" sz="4000" dirty="0"/>
          </a:p>
        </p:txBody>
      </p:sp>
      <p:sp>
        <p:nvSpPr>
          <p:cNvPr id="8" name="テキスト ボックス 3">
            <a:extLst>
              <a:ext uri="{FF2B5EF4-FFF2-40B4-BE49-F238E27FC236}">
                <a16:creationId xmlns="" xmlns:a16="http://schemas.microsoft.com/office/drawing/2014/main" id="{3D47C5D7-8B21-706C-548B-5FED02364DC4}"/>
              </a:ext>
            </a:extLst>
          </p:cNvPr>
          <p:cNvSpPr txBox="1">
            <a:spLocks noChangeArrowheads="1"/>
          </p:cNvSpPr>
          <p:nvPr/>
        </p:nvSpPr>
        <p:spPr bwMode="auto">
          <a:xfrm>
            <a:off x="251520" y="2492896"/>
            <a:ext cx="4824536" cy="1323439"/>
          </a:xfrm>
          <a:prstGeom prst="rect">
            <a:avLst/>
          </a:prstGeom>
          <a:solidFill>
            <a:srgbClr val="CCFF99"/>
          </a:solidFill>
          <a:ln w="9525">
            <a:solidFill>
              <a:schemeClr val="tx2"/>
            </a:solidFill>
            <a:miter lim="800000"/>
            <a:headEnd/>
            <a:tailEnd/>
          </a:ln>
        </p:spPr>
        <p:txBody>
          <a:bodyPr wrap="square">
            <a:spAutoFit/>
          </a:bodyPr>
          <a:lstStyle/>
          <a:p>
            <a:r>
              <a:rPr lang="ja-JP" altLang="en-US" sz="4000" dirty="0"/>
              <a:t>クイズへの興味・</a:t>
            </a:r>
            <a:r>
              <a:rPr lang="ja-JP" altLang="en-US" sz="4000" dirty="0" smtClean="0"/>
              <a:t>関心が高い</a:t>
            </a:r>
            <a:endParaRPr lang="en-US" altLang="ja-JP" sz="4000" dirty="0"/>
          </a:p>
        </p:txBody>
      </p:sp>
      <p:sp>
        <p:nvSpPr>
          <p:cNvPr id="9" name="テキスト ボックス 3">
            <a:extLst>
              <a:ext uri="{FF2B5EF4-FFF2-40B4-BE49-F238E27FC236}">
                <a16:creationId xmlns="" xmlns:a16="http://schemas.microsoft.com/office/drawing/2014/main" id="{A637BF11-E592-F688-F336-82ACC0FFDBD1}"/>
              </a:ext>
            </a:extLst>
          </p:cNvPr>
          <p:cNvSpPr txBox="1">
            <a:spLocks noChangeArrowheads="1"/>
          </p:cNvSpPr>
          <p:nvPr/>
        </p:nvSpPr>
        <p:spPr bwMode="auto">
          <a:xfrm>
            <a:off x="5039544" y="5589240"/>
            <a:ext cx="4104456" cy="707886"/>
          </a:xfrm>
          <a:prstGeom prst="rect">
            <a:avLst/>
          </a:prstGeom>
          <a:solidFill>
            <a:srgbClr val="FFFF00"/>
          </a:solidFill>
          <a:ln w="9525">
            <a:noFill/>
            <a:miter lim="800000"/>
            <a:headEnd/>
            <a:tailEnd/>
          </a:ln>
          <a:effectLst>
            <a:softEdge rad="127000"/>
          </a:effectLst>
        </p:spPr>
        <p:txBody>
          <a:bodyPr wrap="square">
            <a:spAutoFit/>
          </a:bodyPr>
          <a:lstStyle/>
          <a:p>
            <a:pPr>
              <a:defRPr/>
            </a:pPr>
            <a:r>
              <a:rPr lang="ja-JP" altLang="en-US" sz="4000" dirty="0" smtClean="0">
                <a:ea typeface="ＭＳ Ｐゴシック" charset="-128"/>
              </a:rPr>
              <a:t>能力を発揮できる</a:t>
            </a:r>
            <a:endParaRPr lang="ja-JP" altLang="en-US" sz="4000" dirty="0">
              <a:ea typeface="ＭＳ Ｐゴシック" charset="-128"/>
            </a:endParaRPr>
          </a:p>
        </p:txBody>
      </p:sp>
      <p:sp>
        <p:nvSpPr>
          <p:cNvPr id="5" name="テキスト ボックス 3">
            <a:extLst>
              <a:ext uri="{FF2B5EF4-FFF2-40B4-BE49-F238E27FC236}">
                <a16:creationId xmlns="" xmlns:a16="http://schemas.microsoft.com/office/drawing/2014/main" id="{345BC0C7-0506-C0B3-55FD-6A596C166B15}"/>
              </a:ext>
            </a:extLst>
          </p:cNvPr>
          <p:cNvSpPr txBox="1">
            <a:spLocks noChangeArrowheads="1"/>
          </p:cNvSpPr>
          <p:nvPr/>
        </p:nvSpPr>
        <p:spPr bwMode="auto">
          <a:xfrm>
            <a:off x="251520" y="4293096"/>
            <a:ext cx="4536504" cy="1323439"/>
          </a:xfrm>
          <a:prstGeom prst="rect">
            <a:avLst/>
          </a:prstGeom>
          <a:solidFill>
            <a:srgbClr val="CCFF99"/>
          </a:solidFill>
          <a:ln w="9525">
            <a:solidFill>
              <a:schemeClr val="tx2"/>
            </a:solidFill>
            <a:miter lim="800000"/>
            <a:headEnd/>
            <a:tailEnd/>
          </a:ln>
        </p:spPr>
        <p:txBody>
          <a:bodyPr wrap="square">
            <a:spAutoFit/>
          </a:bodyPr>
          <a:lstStyle/>
          <a:p>
            <a:r>
              <a:rPr lang="ja-JP" altLang="en-US" sz="4000" dirty="0"/>
              <a:t>クイズ形式に</a:t>
            </a:r>
            <a:r>
              <a:rPr lang="ja-JP" altLang="en-US" sz="4000" dirty="0" smtClean="0"/>
              <a:t>慣れている</a:t>
            </a:r>
            <a:endParaRPr lang="en-US" altLang="ja-JP" sz="4000" dirty="0"/>
          </a:p>
        </p:txBody>
      </p:sp>
      <p:grpSp>
        <p:nvGrpSpPr>
          <p:cNvPr id="2" name="グループ化 15"/>
          <p:cNvGrpSpPr/>
          <p:nvPr/>
        </p:nvGrpSpPr>
        <p:grpSpPr>
          <a:xfrm>
            <a:off x="5580112" y="260648"/>
            <a:ext cx="3024336" cy="3168352"/>
            <a:chOff x="5436096" y="260648"/>
            <a:chExt cx="3528392" cy="3469121"/>
          </a:xfrm>
        </p:grpSpPr>
        <p:pic>
          <p:nvPicPr>
            <p:cNvPr id="3" name="図 2">
              <a:extLst>
                <a:ext uri="{FF2B5EF4-FFF2-40B4-BE49-F238E27FC236}">
                  <a16:creationId xmlns="" xmlns:a16="http://schemas.microsoft.com/office/drawing/2014/main" id="{6183BE0C-1357-2191-8C5F-D2C9436DB08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6096" y="260648"/>
              <a:ext cx="2820137" cy="3469121"/>
            </a:xfrm>
            <a:prstGeom prst="rect">
              <a:avLst/>
            </a:prstGeom>
            <a:ln>
              <a:solidFill>
                <a:schemeClr val="tx1"/>
              </a:solidFill>
            </a:ln>
            <a:effectLst>
              <a:outerShdw blurRad="50800" dist="38100" dir="2700000" algn="tl" rotWithShape="0">
                <a:prstClr val="black">
                  <a:alpha val="40000"/>
                </a:prstClr>
              </a:outerShdw>
            </a:effectLst>
          </p:spPr>
        </p:pic>
        <p:grpSp>
          <p:nvGrpSpPr>
            <p:cNvPr id="4" name="グループ化 12">
              <a:extLst>
                <a:ext uri="{FF2B5EF4-FFF2-40B4-BE49-F238E27FC236}">
                  <a16:creationId xmlns="" xmlns:a16="http://schemas.microsoft.com/office/drawing/2014/main" id="{9A4C705A-72CD-E11D-F7A9-299D6F086EB3}"/>
                </a:ext>
              </a:extLst>
            </p:cNvPr>
            <p:cNvGrpSpPr/>
            <p:nvPr/>
          </p:nvGrpSpPr>
          <p:grpSpPr>
            <a:xfrm>
              <a:off x="7236296" y="2348880"/>
              <a:ext cx="792088" cy="1204101"/>
              <a:chOff x="5508104" y="3737067"/>
              <a:chExt cx="792088" cy="1204101"/>
            </a:xfrm>
            <a:effectLst>
              <a:outerShdw blurRad="50800" dist="38100" dir="2700000" algn="tl" rotWithShape="0">
                <a:prstClr val="black">
                  <a:alpha val="40000"/>
                </a:prstClr>
              </a:outerShdw>
            </a:effectLst>
          </p:grpSpPr>
          <p:sp>
            <p:nvSpPr>
              <p:cNvPr id="11" name="正方形/長方形 10">
                <a:extLst>
                  <a:ext uri="{FF2B5EF4-FFF2-40B4-BE49-F238E27FC236}">
                    <a16:creationId xmlns="" xmlns:a16="http://schemas.microsoft.com/office/drawing/2014/main" id="{18E8D9D6-FCD2-B874-5A89-54CD344EEA3A}"/>
                  </a:ext>
                </a:extLst>
              </p:cNvPr>
              <p:cNvSpPr/>
              <p:nvPr/>
            </p:nvSpPr>
            <p:spPr>
              <a:xfrm>
                <a:off x="5796136" y="4437112"/>
                <a:ext cx="216024" cy="504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 xmlns:a16="http://schemas.microsoft.com/office/drawing/2014/main" id="{6C3BB2CE-DAC1-B41A-2311-6646A748A400}"/>
                  </a:ext>
                </a:extLst>
              </p:cNvPr>
              <p:cNvSpPr/>
              <p:nvPr/>
            </p:nvSpPr>
            <p:spPr>
              <a:xfrm>
                <a:off x="5508104" y="3737067"/>
                <a:ext cx="792088" cy="77205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FF0000"/>
                    </a:solidFill>
                  </a:rPr>
                  <a:t>〇</a:t>
                </a:r>
              </a:p>
            </p:txBody>
          </p:sp>
        </p:grpSp>
        <p:grpSp>
          <p:nvGrpSpPr>
            <p:cNvPr id="13" name="グループ化 13">
              <a:extLst>
                <a:ext uri="{FF2B5EF4-FFF2-40B4-BE49-F238E27FC236}">
                  <a16:creationId xmlns="" xmlns:a16="http://schemas.microsoft.com/office/drawing/2014/main" id="{E9A7FD99-DEC3-ADB0-ED81-3B3CAB79DA37}"/>
                </a:ext>
              </a:extLst>
            </p:cNvPr>
            <p:cNvGrpSpPr/>
            <p:nvPr/>
          </p:nvGrpSpPr>
          <p:grpSpPr>
            <a:xfrm>
              <a:off x="8172400" y="2348880"/>
              <a:ext cx="792088" cy="1196812"/>
              <a:chOff x="6635575" y="3766308"/>
              <a:chExt cx="792088" cy="1196812"/>
            </a:xfrm>
            <a:effectLst>
              <a:outerShdw blurRad="50800" dist="38100" dir="2700000" algn="tl" rotWithShape="0">
                <a:prstClr val="black">
                  <a:alpha val="40000"/>
                </a:prstClr>
              </a:outerShdw>
            </a:effectLst>
          </p:grpSpPr>
          <p:sp>
            <p:nvSpPr>
              <p:cNvPr id="12" name="正方形/長方形 11">
                <a:extLst>
                  <a:ext uri="{FF2B5EF4-FFF2-40B4-BE49-F238E27FC236}">
                    <a16:creationId xmlns="" xmlns:a16="http://schemas.microsoft.com/office/drawing/2014/main" id="{C99FE453-73E2-730B-FA74-721B8D46151B}"/>
                  </a:ext>
                </a:extLst>
              </p:cNvPr>
              <p:cNvSpPr/>
              <p:nvPr/>
            </p:nvSpPr>
            <p:spPr>
              <a:xfrm>
                <a:off x="6931274" y="4459064"/>
                <a:ext cx="216024" cy="504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 xmlns:a16="http://schemas.microsoft.com/office/drawing/2014/main" id="{A4FCC342-0B8D-A448-3B05-388B1EE3759E}"/>
                  </a:ext>
                </a:extLst>
              </p:cNvPr>
              <p:cNvSpPr/>
              <p:nvPr/>
            </p:nvSpPr>
            <p:spPr>
              <a:xfrm>
                <a:off x="6635575" y="3766308"/>
                <a:ext cx="792088" cy="77205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6000" dirty="0">
                    <a:solidFill>
                      <a:srgbClr val="FF0000"/>
                    </a:solidFill>
                  </a:rPr>
                  <a:t>×</a:t>
                </a:r>
                <a:endParaRPr kumimoji="1" lang="ja-JP" altLang="en-US" sz="6000" dirty="0">
                  <a:solidFill>
                    <a:srgbClr val="FF0000"/>
                  </a:solidFill>
                </a:endParaRPr>
              </a:p>
            </p:txBody>
          </p:sp>
        </p:grpSp>
      </p:grpSp>
      <p:sp>
        <p:nvSpPr>
          <p:cNvPr id="14" name="テキスト ボックス 13"/>
          <p:cNvSpPr txBox="1"/>
          <p:nvPr/>
        </p:nvSpPr>
        <p:spPr>
          <a:xfrm>
            <a:off x="5580112" y="3717032"/>
            <a:ext cx="3168352" cy="1446550"/>
          </a:xfrm>
          <a:prstGeom prst="rect">
            <a:avLst/>
          </a:prstGeom>
          <a:solidFill>
            <a:srgbClr val="FFCCFF"/>
          </a:solidFill>
          <a:effectLst>
            <a:glow rad="228600">
              <a:schemeClr val="accent1">
                <a:satMod val="175000"/>
                <a:alpha val="40000"/>
              </a:schemeClr>
            </a:glow>
          </a:effectLst>
        </p:spPr>
        <p:txBody>
          <a:bodyPr wrap="square" rtlCol="0">
            <a:spAutoFit/>
          </a:bodyPr>
          <a:lstStyle/>
          <a:p>
            <a:r>
              <a:rPr kumimoji="1" lang="ja-JP" altLang="en-US" sz="4400" dirty="0"/>
              <a:t>クイズと</a:t>
            </a:r>
            <a:r>
              <a:rPr kumimoji="1" lang="ja-JP" altLang="en-US" sz="4400" dirty="0" smtClean="0"/>
              <a:t>いう</a:t>
            </a:r>
            <a:endParaRPr kumimoji="1" lang="en-US" altLang="ja-JP" sz="4400" dirty="0" smtClean="0"/>
          </a:p>
          <a:p>
            <a:r>
              <a:rPr kumimoji="1" lang="ja-JP" altLang="en-US" sz="4400" dirty="0" smtClean="0"/>
              <a:t>状況</a:t>
            </a:r>
            <a:r>
              <a:rPr kumimoji="1" lang="ja-JP" altLang="en-US" sz="4400" dirty="0"/>
              <a:t>依存性</a:t>
            </a:r>
          </a:p>
        </p:txBody>
      </p:sp>
      <p:sp>
        <p:nvSpPr>
          <p:cNvPr id="15" name="テキスト ボックス 14"/>
          <p:cNvSpPr txBox="1"/>
          <p:nvPr/>
        </p:nvSpPr>
        <p:spPr>
          <a:xfrm>
            <a:off x="251520" y="1700808"/>
            <a:ext cx="3816424" cy="646331"/>
          </a:xfrm>
          <a:prstGeom prst="rect">
            <a:avLst/>
          </a:prstGeom>
          <a:noFill/>
        </p:spPr>
        <p:txBody>
          <a:bodyPr wrap="square" rtlCol="0">
            <a:spAutoFit/>
          </a:bodyPr>
          <a:lstStyle/>
          <a:p>
            <a:r>
              <a:rPr kumimoji="1" lang="ja-JP" altLang="en-US" sz="3600" dirty="0" smtClean="0"/>
              <a:t>子どもの多くは</a:t>
            </a:r>
            <a:endParaRPr kumimoji="1" lang="ja-JP" altLang="en-US" sz="3600" dirty="0"/>
          </a:p>
        </p:txBody>
      </p:sp>
      <p:sp>
        <p:nvSpPr>
          <p:cNvPr id="17" name="テキスト ボックス 16"/>
          <p:cNvSpPr txBox="1"/>
          <p:nvPr/>
        </p:nvSpPr>
        <p:spPr>
          <a:xfrm>
            <a:off x="2051720" y="3284984"/>
            <a:ext cx="2808312" cy="707886"/>
          </a:xfrm>
          <a:prstGeom prst="rect">
            <a:avLst/>
          </a:prstGeom>
          <a:solidFill>
            <a:schemeClr val="bg1"/>
          </a:solidFill>
          <a:ln>
            <a:noFill/>
          </a:ln>
          <a:effectLst>
            <a:glow rad="101600">
              <a:schemeClr val="accent2">
                <a:satMod val="175000"/>
                <a:alpha val="40000"/>
              </a:schemeClr>
            </a:glow>
          </a:effectLst>
        </p:spPr>
        <p:txBody>
          <a:bodyPr wrap="square" rtlCol="0">
            <a:spAutoFit/>
          </a:bodyPr>
          <a:lstStyle/>
          <a:p>
            <a:r>
              <a:rPr lang="ja-JP" altLang="en-US" sz="4000" dirty="0" smtClean="0"/>
              <a:t>動機・意欲</a:t>
            </a:r>
            <a:endParaRPr kumimoji="1" lang="ja-JP" altLang="en-US" sz="4000" dirty="0"/>
          </a:p>
        </p:txBody>
      </p:sp>
      <p:sp>
        <p:nvSpPr>
          <p:cNvPr id="18" name="テキスト ボックス 17"/>
          <p:cNvSpPr txBox="1"/>
          <p:nvPr/>
        </p:nvSpPr>
        <p:spPr>
          <a:xfrm>
            <a:off x="1547664" y="5157192"/>
            <a:ext cx="2808312" cy="707886"/>
          </a:xfrm>
          <a:prstGeom prst="rect">
            <a:avLst/>
          </a:prstGeom>
          <a:solidFill>
            <a:schemeClr val="bg1"/>
          </a:solidFill>
          <a:ln>
            <a:noFill/>
          </a:ln>
          <a:effectLst>
            <a:glow rad="101600">
              <a:schemeClr val="accent2">
                <a:satMod val="175000"/>
                <a:alpha val="40000"/>
              </a:schemeClr>
            </a:glow>
          </a:effectLst>
        </p:spPr>
        <p:txBody>
          <a:bodyPr wrap="square" rtlCol="0">
            <a:spAutoFit/>
          </a:bodyPr>
          <a:lstStyle/>
          <a:p>
            <a:r>
              <a:rPr lang="ja-JP" altLang="en-US" sz="4000" dirty="0" smtClean="0"/>
              <a:t>知識・経験</a:t>
            </a:r>
            <a:endParaRPr kumimoji="1" lang="ja-JP" altLang="en-US" sz="4000" dirty="0"/>
          </a:p>
        </p:txBody>
      </p:sp>
      <p:sp>
        <p:nvSpPr>
          <p:cNvPr id="19" name="下矢印 18"/>
          <p:cNvSpPr/>
          <p:nvPr/>
        </p:nvSpPr>
        <p:spPr>
          <a:xfrm>
            <a:off x="6732240" y="5229200"/>
            <a:ext cx="504056"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2002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4" grpId="0" animBg="1"/>
      <p:bldP spid="15" grpId="0"/>
      <p:bldP spid="17" grpId="0" animBg="1"/>
      <p:bldP spid="18" grpId="0" animBg="1"/>
      <p:bldP spid="1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アーチ 6"/>
          <p:cNvSpPr/>
          <p:nvPr/>
        </p:nvSpPr>
        <p:spPr>
          <a:xfrm>
            <a:off x="-396552" y="0"/>
            <a:ext cx="9289032" cy="2708920"/>
          </a:xfrm>
          <a:prstGeom prst="blockArc">
            <a:avLst/>
          </a:prstGeom>
          <a:solidFill>
            <a:srgbClr val="FF99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2411760" y="1844824"/>
            <a:ext cx="4536504" cy="830997"/>
          </a:xfrm>
          <a:prstGeom prst="rect">
            <a:avLst/>
          </a:prstGeom>
          <a:solidFill>
            <a:srgbClr val="F4EF2D"/>
          </a:solidFill>
          <a:effectLst>
            <a:softEdge rad="317500"/>
          </a:effectLst>
        </p:spPr>
        <p:txBody>
          <a:bodyPr wrap="square" rtlCol="0">
            <a:spAutoFit/>
          </a:bodyPr>
          <a:lstStyle/>
          <a:p>
            <a:r>
              <a:rPr kumimoji="1" lang="ja-JP" altLang="en-US" sz="4800" dirty="0"/>
              <a:t>　～おまけ編～</a:t>
            </a:r>
            <a:endParaRPr kumimoji="1" lang="ja-JP" altLang="en-US" dirty="0"/>
          </a:p>
        </p:txBody>
      </p:sp>
      <p:sp>
        <p:nvSpPr>
          <p:cNvPr id="6" name="テキスト ボックス 5"/>
          <p:cNvSpPr txBox="1"/>
          <p:nvPr/>
        </p:nvSpPr>
        <p:spPr>
          <a:xfrm>
            <a:off x="1835696" y="2924944"/>
            <a:ext cx="5769109" cy="2677656"/>
          </a:xfrm>
          <a:prstGeom prst="rect">
            <a:avLst/>
          </a:prstGeom>
          <a:blipFill>
            <a:blip r:embed="rId2" cstate="print"/>
            <a:tile tx="0" ty="0" sx="100000" sy="100000" flip="none" algn="tl"/>
          </a:blipFill>
          <a:effectLst>
            <a:softEdge rad="127000"/>
          </a:effectLst>
        </p:spPr>
        <p:txBody>
          <a:bodyPr wrap="square" rtlCol="0">
            <a:spAutoFit/>
          </a:bodyPr>
          <a:lstStyle/>
          <a:p>
            <a:r>
              <a:rPr kumimoji="1" lang="ja-JP" altLang="en-US" sz="4800" dirty="0"/>
              <a:t>　　　</a:t>
            </a:r>
            <a:endParaRPr kumimoji="1" lang="en-US" altLang="ja-JP" sz="4800" dirty="0"/>
          </a:p>
          <a:p>
            <a:r>
              <a:rPr kumimoji="1" lang="ja-JP" altLang="en-US" sz="6600" dirty="0"/>
              <a:t>　　かたづけ</a:t>
            </a:r>
            <a:endParaRPr kumimoji="1" lang="en-US" altLang="ja-JP" sz="6600" dirty="0"/>
          </a:p>
          <a:p>
            <a:r>
              <a:rPr kumimoji="1" lang="ja-JP" altLang="en-US" sz="5400" dirty="0"/>
              <a:t>　</a:t>
            </a:r>
          </a:p>
        </p:txBody>
      </p:sp>
      <p:grpSp>
        <p:nvGrpSpPr>
          <p:cNvPr id="9" name="グループ化 8"/>
          <p:cNvGrpSpPr/>
          <p:nvPr/>
        </p:nvGrpSpPr>
        <p:grpSpPr>
          <a:xfrm>
            <a:off x="-1332656" y="-675456"/>
            <a:ext cx="11305256" cy="2592288"/>
            <a:chOff x="-1332656" y="-675456"/>
            <a:chExt cx="11305256" cy="2592288"/>
          </a:xfrm>
        </p:grpSpPr>
        <p:sp>
          <p:nvSpPr>
            <p:cNvPr id="4" name="テキスト ボックス 3"/>
            <p:cNvSpPr txBox="1"/>
            <p:nvPr/>
          </p:nvSpPr>
          <p:spPr>
            <a:xfrm>
              <a:off x="1331640" y="548680"/>
              <a:ext cx="6552728" cy="769441"/>
            </a:xfrm>
            <a:prstGeom prst="rect">
              <a:avLst/>
            </a:prstGeom>
            <a:solidFill>
              <a:schemeClr val="bg1"/>
            </a:solidFill>
            <a:effectLst>
              <a:softEdge rad="127000"/>
            </a:effectLst>
          </p:spPr>
          <p:txBody>
            <a:bodyPr wrap="square" rtlCol="0">
              <a:spAutoFit/>
            </a:bodyPr>
            <a:lstStyle/>
            <a:p>
              <a:r>
                <a:rPr kumimoji="1" lang="ja-JP" altLang="en-US" sz="4400" dirty="0"/>
                <a:t>生活のなかでことばは育つ</a:t>
              </a:r>
            </a:p>
          </p:txBody>
        </p:sp>
        <p:sp>
          <p:nvSpPr>
            <p:cNvPr id="8" name="アーチ 7"/>
            <p:cNvSpPr/>
            <p:nvPr/>
          </p:nvSpPr>
          <p:spPr>
            <a:xfrm flipV="1">
              <a:off x="-1332656" y="-675456"/>
              <a:ext cx="11305256" cy="2592288"/>
            </a:xfrm>
            <a:prstGeom prst="blockArc">
              <a:avLst/>
            </a:prstGeom>
            <a:solidFill>
              <a:srgbClr val="FF99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6"/>
          <p:cNvSpPr txBox="1">
            <a:spLocks noChangeArrowheads="1"/>
          </p:cNvSpPr>
          <p:nvPr/>
        </p:nvSpPr>
        <p:spPr bwMode="auto">
          <a:xfrm>
            <a:off x="683568" y="1700808"/>
            <a:ext cx="7848872" cy="1323439"/>
          </a:xfrm>
          <a:prstGeom prst="rect">
            <a:avLst/>
          </a:prstGeom>
          <a:solidFill>
            <a:schemeClr val="accent3"/>
          </a:solidFill>
          <a:ln w="28575">
            <a:noFill/>
            <a:prstDash val="sysDash"/>
            <a:miter lim="800000"/>
            <a:headEnd/>
            <a:tailEnd/>
          </a:ln>
          <a:effectLst>
            <a:glow rad="228600">
              <a:srgbClr val="FF0000">
                <a:alpha val="40000"/>
              </a:srgbClr>
            </a:glow>
          </a:effectLst>
        </p:spPr>
        <p:txBody>
          <a:bodyPr wrap="square">
            <a:spAutoFit/>
          </a:bodyPr>
          <a:lstStyle/>
          <a:p>
            <a:pPr indent="182563" eaLnBrk="1" hangingPunct="1">
              <a:tabLst>
                <a:tab pos="890588" algn="l"/>
              </a:tabLst>
              <a:defRPr/>
            </a:pPr>
            <a:r>
              <a:rPr lang="ja-JP" altLang="en-US" sz="4000" dirty="0"/>
              <a:t>　片づけから</a:t>
            </a:r>
            <a:endParaRPr lang="en-US" altLang="ja-JP" sz="4000" dirty="0"/>
          </a:p>
          <a:p>
            <a:pPr indent="182563" eaLnBrk="1" hangingPunct="1">
              <a:tabLst>
                <a:tab pos="890588" algn="l"/>
              </a:tabLst>
              <a:defRPr/>
            </a:pPr>
            <a:r>
              <a:rPr lang="ja-JP" altLang="en-US" sz="4000" dirty="0"/>
              <a:t>　　　　　ことばと認識が生まれる</a:t>
            </a:r>
            <a:endParaRPr lang="ja-JP" altLang="en-US" sz="4000" dirty="0">
              <a:ea typeface="ＭＳ Ｐゴシック" panose="020B0600070205080204" pitchFamily="50" charset="-128"/>
            </a:endParaRPr>
          </a:p>
        </p:txBody>
      </p:sp>
      <p:sp>
        <p:nvSpPr>
          <p:cNvPr id="3" name="テキスト ボックス 4"/>
          <p:cNvSpPr txBox="1">
            <a:spLocks noChangeArrowheads="1"/>
          </p:cNvSpPr>
          <p:nvPr/>
        </p:nvSpPr>
        <p:spPr bwMode="auto">
          <a:xfrm>
            <a:off x="395536" y="5229200"/>
            <a:ext cx="8424936" cy="1323439"/>
          </a:xfrm>
          <a:prstGeom prst="rect">
            <a:avLst/>
          </a:prstGeom>
          <a:solidFill>
            <a:schemeClr val="accent5"/>
          </a:solidFill>
          <a:ln w="9525">
            <a:noFill/>
            <a:miter lim="800000"/>
            <a:headEnd/>
            <a:tailEnd/>
          </a:ln>
          <a:effectLst>
            <a:softEdge rad="63500"/>
          </a:effectLst>
        </p:spPr>
        <p:txBody>
          <a:bodyPr wrap="square">
            <a:spAutoFit/>
          </a:bodyPr>
          <a:lstStyle/>
          <a:p>
            <a:pPr eaLnBrk="1" hangingPunct="1"/>
            <a:r>
              <a:rPr lang="ja-JP" altLang="en-US" sz="4000" dirty="0">
                <a:solidFill>
                  <a:schemeClr val="accent4"/>
                </a:solidFill>
              </a:rPr>
              <a:t>生活はカテゴリー（種類・分類）に</a:t>
            </a:r>
            <a:endParaRPr lang="en-US" altLang="ja-JP" sz="4000" dirty="0">
              <a:solidFill>
                <a:schemeClr val="accent4"/>
              </a:solidFill>
            </a:endParaRPr>
          </a:p>
          <a:p>
            <a:pPr eaLnBrk="1" hangingPunct="1"/>
            <a:r>
              <a:rPr lang="ja-JP" altLang="en-US" sz="4000" dirty="0">
                <a:solidFill>
                  <a:schemeClr val="accent4"/>
                </a:solidFill>
              </a:rPr>
              <a:t>　　　　　　　　　　　　　　　あふれている</a:t>
            </a:r>
          </a:p>
        </p:txBody>
      </p:sp>
      <p:sp>
        <p:nvSpPr>
          <p:cNvPr id="2" name="テキスト ボックス 1">
            <a:extLst>
              <a:ext uri="{FF2B5EF4-FFF2-40B4-BE49-F238E27FC236}">
                <a16:creationId xmlns="" xmlns:a16="http://schemas.microsoft.com/office/drawing/2014/main" id="{1D3F1F56-735F-EDAB-54D6-217BEE7B5AB9}"/>
              </a:ext>
            </a:extLst>
          </p:cNvPr>
          <p:cNvSpPr txBox="1"/>
          <p:nvPr/>
        </p:nvSpPr>
        <p:spPr>
          <a:xfrm>
            <a:off x="1835696" y="260648"/>
            <a:ext cx="5328592" cy="1015663"/>
          </a:xfrm>
          <a:prstGeom prst="rect">
            <a:avLst/>
          </a:prstGeom>
          <a:blipFill>
            <a:blip r:embed="rId2" cstate="print"/>
            <a:tile tx="0" ty="0" sx="100000" sy="100000" flip="none" algn="tl"/>
          </a:blipFill>
        </p:spPr>
        <p:txBody>
          <a:bodyPr wrap="square" rtlCol="0">
            <a:spAutoFit/>
          </a:bodyPr>
          <a:lstStyle/>
          <a:p>
            <a:r>
              <a:rPr kumimoji="1" lang="ja-JP" altLang="en-US" sz="4800" dirty="0"/>
              <a:t>　　　</a:t>
            </a:r>
            <a:r>
              <a:rPr kumimoji="1" lang="ja-JP" altLang="en-US" sz="6000" dirty="0"/>
              <a:t>かたづけ</a:t>
            </a:r>
            <a:r>
              <a:rPr kumimoji="1" lang="ja-JP" altLang="en-US" sz="4800" dirty="0"/>
              <a:t>　</a:t>
            </a:r>
          </a:p>
        </p:txBody>
      </p:sp>
      <p:sp>
        <p:nvSpPr>
          <p:cNvPr id="4" name="テキスト ボックス 3">
            <a:extLst>
              <a:ext uri="{FF2B5EF4-FFF2-40B4-BE49-F238E27FC236}">
                <a16:creationId xmlns="" xmlns:a16="http://schemas.microsoft.com/office/drawing/2014/main" id="{0100611E-85A0-49EC-79AD-9071F7F4F99A}"/>
              </a:ext>
            </a:extLst>
          </p:cNvPr>
          <p:cNvSpPr txBox="1"/>
          <p:nvPr/>
        </p:nvSpPr>
        <p:spPr>
          <a:xfrm>
            <a:off x="1043608" y="3429000"/>
            <a:ext cx="2232248" cy="523220"/>
          </a:xfrm>
          <a:prstGeom prst="rect">
            <a:avLst/>
          </a:prstGeom>
          <a:solidFill>
            <a:srgbClr val="FFFFCC"/>
          </a:solidFill>
          <a:ln>
            <a:solidFill>
              <a:schemeClr val="tx1"/>
            </a:solidFill>
          </a:ln>
        </p:spPr>
        <p:txBody>
          <a:bodyPr wrap="square" rtlCol="0">
            <a:spAutoFit/>
          </a:bodyPr>
          <a:lstStyle/>
          <a:p>
            <a:r>
              <a:rPr kumimoji="1" lang="ja-JP" altLang="en-US" sz="2800" dirty="0"/>
              <a:t>タオルおきば</a:t>
            </a:r>
          </a:p>
        </p:txBody>
      </p:sp>
      <p:sp>
        <p:nvSpPr>
          <p:cNvPr id="5" name="テキスト ボックス 4">
            <a:extLst>
              <a:ext uri="{FF2B5EF4-FFF2-40B4-BE49-F238E27FC236}">
                <a16:creationId xmlns="" xmlns:a16="http://schemas.microsoft.com/office/drawing/2014/main" id="{42F3DCB7-58BE-BDBF-4BE3-2E06A9D009C0}"/>
              </a:ext>
            </a:extLst>
          </p:cNvPr>
          <p:cNvSpPr txBox="1"/>
          <p:nvPr/>
        </p:nvSpPr>
        <p:spPr>
          <a:xfrm>
            <a:off x="3779912" y="3429000"/>
            <a:ext cx="1872208" cy="523220"/>
          </a:xfrm>
          <a:prstGeom prst="rect">
            <a:avLst/>
          </a:prstGeom>
          <a:solidFill>
            <a:srgbClr val="CCFF99"/>
          </a:solidFill>
          <a:ln>
            <a:solidFill>
              <a:schemeClr val="tx1"/>
            </a:solidFill>
          </a:ln>
        </p:spPr>
        <p:txBody>
          <a:bodyPr wrap="square" rtlCol="0">
            <a:spAutoFit/>
          </a:bodyPr>
          <a:lstStyle/>
          <a:p>
            <a:pPr algn="ctr"/>
            <a:r>
              <a:rPr lang="ja-JP" altLang="en-US" sz="2800" dirty="0"/>
              <a:t>食器だな</a:t>
            </a:r>
            <a:endParaRPr kumimoji="1" lang="ja-JP" altLang="en-US" sz="2800" dirty="0"/>
          </a:p>
        </p:txBody>
      </p:sp>
      <p:sp>
        <p:nvSpPr>
          <p:cNvPr id="6" name="テキスト ボックス 5">
            <a:extLst>
              <a:ext uri="{FF2B5EF4-FFF2-40B4-BE49-F238E27FC236}">
                <a16:creationId xmlns="" xmlns:a16="http://schemas.microsoft.com/office/drawing/2014/main" id="{B3CF8692-A3F1-0F1C-300F-5D2EA9201B83}"/>
              </a:ext>
            </a:extLst>
          </p:cNvPr>
          <p:cNvSpPr txBox="1"/>
          <p:nvPr/>
        </p:nvSpPr>
        <p:spPr>
          <a:xfrm>
            <a:off x="6084168" y="3429000"/>
            <a:ext cx="1944216" cy="523220"/>
          </a:xfrm>
          <a:prstGeom prst="rect">
            <a:avLst/>
          </a:prstGeom>
          <a:solidFill>
            <a:srgbClr val="FFCCFF"/>
          </a:solidFill>
          <a:ln>
            <a:solidFill>
              <a:schemeClr val="tx1"/>
            </a:solidFill>
          </a:ln>
        </p:spPr>
        <p:txBody>
          <a:bodyPr wrap="square" rtlCol="0">
            <a:spAutoFit/>
          </a:bodyPr>
          <a:lstStyle/>
          <a:p>
            <a:r>
              <a:rPr lang="ja-JP" altLang="en-US" sz="2800" dirty="0"/>
              <a:t>衣装ケース</a:t>
            </a:r>
            <a:endParaRPr kumimoji="1" lang="ja-JP" altLang="en-US" sz="2800" dirty="0"/>
          </a:p>
        </p:txBody>
      </p:sp>
      <p:grpSp>
        <p:nvGrpSpPr>
          <p:cNvPr id="11" name="グループ化 10"/>
          <p:cNvGrpSpPr/>
          <p:nvPr/>
        </p:nvGrpSpPr>
        <p:grpSpPr>
          <a:xfrm>
            <a:off x="1691680" y="4153272"/>
            <a:ext cx="1080120" cy="643880"/>
            <a:chOff x="1691680" y="4153272"/>
            <a:chExt cx="1080120" cy="643880"/>
          </a:xfrm>
        </p:grpSpPr>
        <p:sp>
          <p:nvSpPr>
            <p:cNvPr id="7" name="四角形: 角を丸くする 6">
              <a:extLst>
                <a:ext uri="{FF2B5EF4-FFF2-40B4-BE49-F238E27FC236}">
                  <a16:creationId xmlns="" xmlns:a16="http://schemas.microsoft.com/office/drawing/2014/main" id="{0E6F8D30-0087-0FA1-A694-F5FF5DD4DC9D}"/>
                </a:ext>
              </a:extLst>
            </p:cNvPr>
            <p:cNvSpPr/>
            <p:nvPr/>
          </p:nvSpPr>
          <p:spPr>
            <a:xfrm>
              <a:off x="1691680" y="4365104"/>
              <a:ext cx="1080120" cy="216024"/>
            </a:xfrm>
            <a:prstGeom prst="roundRect">
              <a:avLst/>
            </a:prstGeom>
            <a:solidFill>
              <a:schemeClr val="accent3">
                <a:lumMod val="95000"/>
              </a:schemeClr>
            </a:solidFill>
            <a:ln w="31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 xmlns:a16="http://schemas.microsoft.com/office/drawing/2014/main" id="{DEB9A8A9-224A-3476-AD88-4549443C4E4C}"/>
                </a:ext>
              </a:extLst>
            </p:cNvPr>
            <p:cNvSpPr/>
            <p:nvPr/>
          </p:nvSpPr>
          <p:spPr>
            <a:xfrm>
              <a:off x="1691680" y="4153272"/>
              <a:ext cx="1080120" cy="216024"/>
            </a:xfrm>
            <a:prstGeom prst="roundRect">
              <a:avLst/>
            </a:prstGeom>
            <a:solidFill>
              <a:schemeClr val="accent3"/>
            </a:solidFill>
            <a:ln w="31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7">
              <a:extLst>
                <a:ext uri="{FF2B5EF4-FFF2-40B4-BE49-F238E27FC236}">
                  <a16:creationId xmlns="" xmlns:a16="http://schemas.microsoft.com/office/drawing/2014/main" id="{DEB9A8A9-224A-3476-AD88-4549443C4E4C}"/>
                </a:ext>
              </a:extLst>
            </p:cNvPr>
            <p:cNvSpPr/>
            <p:nvPr/>
          </p:nvSpPr>
          <p:spPr>
            <a:xfrm>
              <a:off x="1691680" y="4581128"/>
              <a:ext cx="1080120" cy="216024"/>
            </a:xfrm>
            <a:prstGeom prst="roundRect">
              <a:avLst/>
            </a:prstGeom>
            <a:solidFill>
              <a:schemeClr val="accent3"/>
            </a:solidFill>
            <a:ln w="31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右大かっこ 13"/>
          <p:cNvSpPr/>
          <p:nvPr/>
        </p:nvSpPr>
        <p:spPr>
          <a:xfrm rot="5400000">
            <a:off x="2023486" y="3961290"/>
            <a:ext cx="406976" cy="1358621"/>
          </a:xfrm>
          <a:prstGeom prst="rightBracket">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7" name="グループ化 56"/>
          <p:cNvGrpSpPr/>
          <p:nvPr/>
        </p:nvGrpSpPr>
        <p:grpSpPr>
          <a:xfrm>
            <a:off x="3995936" y="4221088"/>
            <a:ext cx="1440160" cy="504056"/>
            <a:chOff x="3995936" y="4221088"/>
            <a:chExt cx="1440160" cy="504056"/>
          </a:xfrm>
        </p:grpSpPr>
        <p:grpSp>
          <p:nvGrpSpPr>
            <p:cNvPr id="17" name="グループ化 16"/>
            <p:cNvGrpSpPr/>
            <p:nvPr/>
          </p:nvGrpSpPr>
          <p:grpSpPr>
            <a:xfrm>
              <a:off x="3995936" y="4221088"/>
              <a:ext cx="648072" cy="216024"/>
              <a:chOff x="4139952" y="4365104"/>
              <a:chExt cx="720080" cy="360040"/>
            </a:xfrm>
          </p:grpSpPr>
          <p:sp>
            <p:nvSpPr>
              <p:cNvPr id="15" name="円/楕円 14"/>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3995936" y="4509120"/>
              <a:ext cx="648072" cy="216024"/>
              <a:chOff x="4139952" y="4365104"/>
              <a:chExt cx="720080" cy="360040"/>
            </a:xfrm>
          </p:grpSpPr>
          <p:sp>
            <p:nvSpPr>
              <p:cNvPr id="23" name="円/楕円 22"/>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3995936" y="4365104"/>
              <a:ext cx="1440160" cy="360040"/>
              <a:chOff x="3995936" y="4365104"/>
              <a:chExt cx="1440160" cy="360040"/>
            </a:xfrm>
          </p:grpSpPr>
          <p:grpSp>
            <p:nvGrpSpPr>
              <p:cNvPr id="19" name="グループ化 18"/>
              <p:cNvGrpSpPr/>
              <p:nvPr/>
            </p:nvGrpSpPr>
            <p:grpSpPr>
              <a:xfrm>
                <a:off x="3995936" y="4365104"/>
                <a:ext cx="648072" cy="216024"/>
                <a:chOff x="4139952" y="4365104"/>
                <a:chExt cx="720080" cy="360040"/>
              </a:xfrm>
            </p:grpSpPr>
            <p:sp>
              <p:nvSpPr>
                <p:cNvPr id="20" name="円/楕円 19"/>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788024" y="4365104"/>
                <a:ext cx="288032" cy="360040"/>
                <a:chOff x="4788024" y="4221088"/>
                <a:chExt cx="288032" cy="360040"/>
              </a:xfrm>
            </p:grpSpPr>
            <p:sp>
              <p:nvSpPr>
                <p:cNvPr id="25" name="フローチャート : 論理積ゲート 24"/>
                <p:cNvSpPr/>
                <p:nvPr/>
              </p:nvSpPr>
              <p:spPr>
                <a:xfrm rot="5400000">
                  <a:off x="4788024" y="4293096"/>
                  <a:ext cx="288032" cy="288032"/>
                </a:xfrm>
                <a:prstGeom prst="flowChartDelay">
                  <a:avLst/>
                </a:prstGeom>
                <a:solidFill>
                  <a:srgbClr val="F4EF2D"/>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788024" y="4221088"/>
                  <a:ext cx="288032" cy="14401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5148064" y="4365104"/>
                <a:ext cx="288032" cy="360040"/>
                <a:chOff x="4788024" y="4221088"/>
                <a:chExt cx="288032" cy="360040"/>
              </a:xfrm>
            </p:grpSpPr>
            <p:sp>
              <p:nvSpPr>
                <p:cNvPr id="29" name="フローチャート : 論理積ゲート 28"/>
                <p:cNvSpPr/>
                <p:nvPr/>
              </p:nvSpPr>
              <p:spPr>
                <a:xfrm rot="5400000">
                  <a:off x="4788024" y="4293096"/>
                  <a:ext cx="288032" cy="288032"/>
                </a:xfrm>
                <a:prstGeom prst="flowChartDelay">
                  <a:avLst/>
                </a:prstGeom>
                <a:solidFill>
                  <a:srgbClr val="99FF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788024" y="4221088"/>
                  <a:ext cx="288032" cy="14401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40" name="グループ化 39"/>
          <p:cNvGrpSpPr/>
          <p:nvPr/>
        </p:nvGrpSpPr>
        <p:grpSpPr>
          <a:xfrm>
            <a:off x="6444208" y="4293096"/>
            <a:ext cx="1368152" cy="432048"/>
            <a:chOff x="6444208" y="4293096"/>
            <a:chExt cx="1368152" cy="432048"/>
          </a:xfrm>
        </p:grpSpPr>
        <p:sp>
          <p:nvSpPr>
            <p:cNvPr id="33" name="対角する 2 つの角を丸めた四角形 32"/>
            <p:cNvSpPr/>
            <p:nvPr/>
          </p:nvSpPr>
          <p:spPr>
            <a:xfrm>
              <a:off x="6444208" y="4581128"/>
              <a:ext cx="648072" cy="144016"/>
            </a:xfrm>
            <a:prstGeom prst="round2DiagRect">
              <a:avLst>
                <a:gd name="adj1" fmla="val 50000"/>
                <a:gd name="adj2" fmla="val 0"/>
              </a:avLst>
            </a:prstGeom>
            <a:solidFill>
              <a:srgbClr val="00B0F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対角する 2 つの角を丸めた四角形 33"/>
            <p:cNvSpPr/>
            <p:nvPr/>
          </p:nvSpPr>
          <p:spPr>
            <a:xfrm>
              <a:off x="6444208" y="4437112"/>
              <a:ext cx="648072" cy="144016"/>
            </a:xfrm>
            <a:prstGeom prst="round2DiagRect">
              <a:avLst>
                <a:gd name="adj1" fmla="val 50000"/>
                <a:gd name="adj2" fmla="val 0"/>
              </a:avLst>
            </a:prstGeom>
            <a:solidFill>
              <a:srgbClr val="F4EF2D"/>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対角する 2 つの角を丸めた四角形 34"/>
            <p:cNvSpPr/>
            <p:nvPr/>
          </p:nvSpPr>
          <p:spPr>
            <a:xfrm>
              <a:off x="6444208" y="4293096"/>
              <a:ext cx="648072" cy="144016"/>
            </a:xfrm>
            <a:prstGeom prst="round2DiagRect">
              <a:avLst>
                <a:gd name="adj1" fmla="val 50000"/>
                <a:gd name="adj2" fmla="val 0"/>
              </a:avLst>
            </a:prstGeom>
            <a:solidFill>
              <a:srgbClr val="C0000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対角する 2 つの角を切り取った四角形 35"/>
            <p:cNvSpPr/>
            <p:nvPr/>
          </p:nvSpPr>
          <p:spPr>
            <a:xfrm>
              <a:off x="7164288" y="4509120"/>
              <a:ext cx="648072" cy="216024"/>
            </a:xfrm>
            <a:prstGeom prst="snip2DiagRect">
              <a:avLst>
                <a:gd name="adj1" fmla="val 0"/>
                <a:gd name="adj2" fmla="val 50000"/>
              </a:avLst>
            </a:prstGeom>
            <a:blipFill>
              <a:blip r:embed="rId3" cstate="print"/>
              <a:tile tx="0" ty="0" sx="100000" sy="100000" flip="none" algn="tl"/>
            </a:blip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対角する 2 つの角を切り取った四角形 36"/>
            <p:cNvSpPr/>
            <p:nvPr/>
          </p:nvSpPr>
          <p:spPr>
            <a:xfrm>
              <a:off x="7164288" y="4365104"/>
              <a:ext cx="648072" cy="216024"/>
            </a:xfrm>
            <a:prstGeom prst="snip2DiagRect">
              <a:avLst>
                <a:gd name="adj1" fmla="val 0"/>
                <a:gd name="adj2" fmla="val 50000"/>
              </a:avLst>
            </a:prstGeom>
            <a:blipFill>
              <a:blip r:embed="rId4" cstate="print"/>
              <a:tile tx="0" ty="0" sx="100000" sy="100000" flip="none" algn="tl"/>
            </a:blip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6228184" y="4005064"/>
            <a:ext cx="1728192" cy="936104"/>
            <a:chOff x="6228184" y="4077072"/>
            <a:chExt cx="1728192" cy="792088"/>
          </a:xfrm>
        </p:grpSpPr>
        <p:sp>
          <p:nvSpPr>
            <p:cNvPr id="31" name="フレーム 30"/>
            <p:cNvSpPr/>
            <p:nvPr/>
          </p:nvSpPr>
          <p:spPr>
            <a:xfrm>
              <a:off x="6228184" y="4077072"/>
              <a:ext cx="1728192" cy="792088"/>
            </a:xfrm>
            <a:prstGeom prst="fram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6372200" y="4221088"/>
              <a:ext cx="1512168" cy="576064"/>
            </a:xfrm>
            <a:prstGeom prst="rect">
              <a:avLst/>
            </a:prstGeom>
            <a:solidFill>
              <a:srgbClr val="FFFFFF">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851920" y="4077072"/>
            <a:ext cx="1800200" cy="792088"/>
            <a:chOff x="3851920" y="4077072"/>
            <a:chExt cx="1800200" cy="792088"/>
          </a:xfrm>
        </p:grpSpPr>
        <p:sp>
          <p:nvSpPr>
            <p:cNvPr id="12" name="正方形/長方形 11"/>
            <p:cNvSpPr/>
            <p:nvPr/>
          </p:nvSpPr>
          <p:spPr>
            <a:xfrm>
              <a:off x="3851920" y="4077072"/>
              <a:ext cx="1800200" cy="79208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851920" y="4077072"/>
              <a:ext cx="864096" cy="792088"/>
            </a:xfrm>
            <a:prstGeom prst="rect">
              <a:avLst/>
            </a:prstGeom>
            <a:no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dissolve">
                                      <p:cBhvr>
                                        <p:cTn id="24" dur="500"/>
                                        <p:tgtEl>
                                          <p:spTgt spid="3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dissolv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3" grpId="0" animBg="1"/>
      <p:bldP spid="4" grpId="0" animBg="1"/>
      <p:bldP spid="5" grpId="0" animBg="1"/>
      <p:bldP spid="6" grpId="0" animBg="1"/>
      <p:bldP spid="1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22"/>
          <p:cNvGrpSpPr>
            <a:grpSpLocks/>
          </p:cNvGrpSpPr>
          <p:nvPr/>
        </p:nvGrpSpPr>
        <p:grpSpPr bwMode="auto">
          <a:xfrm>
            <a:off x="2123728" y="1628800"/>
            <a:ext cx="1152128" cy="1025525"/>
            <a:chOff x="1877409" y="4068921"/>
            <a:chExt cx="1260789" cy="1096962"/>
          </a:xfrm>
        </p:grpSpPr>
        <p:grpSp>
          <p:nvGrpSpPr>
            <p:cNvPr id="5" name="グループ化 58"/>
            <p:cNvGrpSpPr>
              <a:grpSpLocks/>
            </p:cNvGrpSpPr>
            <p:nvPr/>
          </p:nvGrpSpPr>
          <p:grpSpPr bwMode="auto">
            <a:xfrm rot="837758">
              <a:off x="1877409" y="4068921"/>
              <a:ext cx="1260475" cy="1096962"/>
              <a:chOff x="2929016" y="2855832"/>
              <a:chExt cx="1071480" cy="966100"/>
            </a:xfrm>
          </p:grpSpPr>
          <p:grpSp>
            <p:nvGrpSpPr>
              <p:cNvPr id="7" name="グループ化 3"/>
              <p:cNvGrpSpPr>
                <a:grpSpLocks/>
              </p:cNvGrpSpPr>
              <p:nvPr/>
            </p:nvGrpSpPr>
            <p:grpSpPr bwMode="auto">
              <a:xfrm rot="-726639">
                <a:off x="2929016" y="2855832"/>
                <a:ext cx="1039552" cy="966100"/>
                <a:chOff x="1476375" y="3860800"/>
                <a:chExt cx="1320007" cy="1535901"/>
              </a:xfrm>
            </p:grpSpPr>
            <p:sp>
              <p:nvSpPr>
                <p:cNvPr id="9" name="Oval 4"/>
                <p:cNvSpPr>
                  <a:spLocks noChangeArrowheads="1"/>
                </p:cNvSpPr>
                <p:nvPr/>
              </p:nvSpPr>
              <p:spPr bwMode="auto">
                <a:xfrm flipH="1">
                  <a:off x="1685133" y="4028276"/>
                  <a:ext cx="1111249"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1"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2"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grpSp>
          <p:sp>
            <p:nvSpPr>
              <p:cNvPr id="8" name="円/楕円 4"/>
              <p:cNvSpPr/>
              <p:nvPr/>
            </p:nvSpPr>
            <p:spPr>
              <a:xfrm>
                <a:off x="3922609" y="3198774"/>
                <a:ext cx="70859" cy="71785"/>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 name="円弧 5"/>
            <p:cNvSpPr/>
            <p:nvPr/>
          </p:nvSpPr>
          <p:spPr>
            <a:xfrm rot="11160953">
              <a:off x="2705778" y="4890793"/>
              <a:ext cx="432420" cy="144338"/>
            </a:xfrm>
            <a:prstGeom prst="arc">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51" name="グループ化 50"/>
          <p:cNvGrpSpPr/>
          <p:nvPr/>
        </p:nvGrpSpPr>
        <p:grpSpPr>
          <a:xfrm>
            <a:off x="4139952" y="1556792"/>
            <a:ext cx="2448272" cy="1008112"/>
            <a:chOff x="3995936" y="4221088"/>
            <a:chExt cx="1440160" cy="504056"/>
          </a:xfrm>
        </p:grpSpPr>
        <p:grpSp>
          <p:nvGrpSpPr>
            <p:cNvPr id="52" name="グループ化 16"/>
            <p:cNvGrpSpPr/>
            <p:nvPr/>
          </p:nvGrpSpPr>
          <p:grpSpPr>
            <a:xfrm>
              <a:off x="3995936" y="4221088"/>
              <a:ext cx="648072" cy="216024"/>
              <a:chOff x="4139952" y="4365104"/>
              <a:chExt cx="720080" cy="360040"/>
            </a:xfrm>
          </p:grpSpPr>
          <p:sp>
            <p:nvSpPr>
              <p:cNvPr id="66" name="円/楕円 65"/>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21"/>
            <p:cNvGrpSpPr/>
            <p:nvPr/>
          </p:nvGrpSpPr>
          <p:grpSpPr>
            <a:xfrm>
              <a:off x="3995936" y="4509120"/>
              <a:ext cx="648072" cy="216024"/>
              <a:chOff x="4139952" y="4365104"/>
              <a:chExt cx="720080" cy="360040"/>
            </a:xfrm>
          </p:grpSpPr>
          <p:sp>
            <p:nvSpPr>
              <p:cNvPr id="64" name="円/楕円 63"/>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5"/>
            <p:cNvGrpSpPr/>
            <p:nvPr/>
          </p:nvGrpSpPr>
          <p:grpSpPr>
            <a:xfrm>
              <a:off x="3995936" y="4365104"/>
              <a:ext cx="1440160" cy="360040"/>
              <a:chOff x="3995936" y="4365104"/>
              <a:chExt cx="1440160" cy="360040"/>
            </a:xfrm>
          </p:grpSpPr>
          <p:grpSp>
            <p:nvGrpSpPr>
              <p:cNvPr id="55" name="グループ化 18"/>
              <p:cNvGrpSpPr/>
              <p:nvPr/>
            </p:nvGrpSpPr>
            <p:grpSpPr>
              <a:xfrm>
                <a:off x="3995936" y="4365104"/>
                <a:ext cx="648072" cy="216024"/>
                <a:chOff x="4139952" y="4365104"/>
                <a:chExt cx="720080" cy="360040"/>
              </a:xfrm>
            </p:grpSpPr>
            <p:sp>
              <p:nvSpPr>
                <p:cNvPr id="62" name="円/楕円 61"/>
                <p:cNvSpPr/>
                <p:nvPr/>
              </p:nvSpPr>
              <p:spPr>
                <a:xfrm>
                  <a:off x="4139952" y="4365104"/>
                  <a:ext cx="720080" cy="360040"/>
                </a:xfrm>
                <a:prstGeom prst="ellipse">
                  <a:avLst/>
                </a:prstGeom>
                <a:solidFill>
                  <a:schemeClr val="bg1"/>
                </a:solidFill>
                <a:ln w="63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4139952" y="4365104"/>
                  <a:ext cx="720080" cy="21602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26"/>
              <p:cNvGrpSpPr/>
              <p:nvPr/>
            </p:nvGrpSpPr>
            <p:grpSpPr>
              <a:xfrm>
                <a:off x="4788024" y="4365104"/>
                <a:ext cx="288032" cy="360040"/>
                <a:chOff x="4788024" y="4221088"/>
                <a:chExt cx="288032" cy="360040"/>
              </a:xfrm>
            </p:grpSpPr>
            <p:sp>
              <p:nvSpPr>
                <p:cNvPr id="60" name="フローチャート : 論理積ゲート 59"/>
                <p:cNvSpPr/>
                <p:nvPr/>
              </p:nvSpPr>
              <p:spPr>
                <a:xfrm rot="5400000">
                  <a:off x="4788024" y="4293096"/>
                  <a:ext cx="288032" cy="288032"/>
                </a:xfrm>
                <a:prstGeom prst="flowChartDelay">
                  <a:avLst/>
                </a:prstGeom>
                <a:solidFill>
                  <a:srgbClr val="F4EF2D"/>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788024" y="4221088"/>
                  <a:ext cx="288032" cy="14401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27"/>
              <p:cNvGrpSpPr/>
              <p:nvPr/>
            </p:nvGrpSpPr>
            <p:grpSpPr>
              <a:xfrm>
                <a:off x="5148064" y="4365104"/>
                <a:ext cx="288032" cy="360040"/>
                <a:chOff x="4788024" y="4221088"/>
                <a:chExt cx="288032" cy="360040"/>
              </a:xfrm>
            </p:grpSpPr>
            <p:sp>
              <p:nvSpPr>
                <p:cNvPr id="58" name="フローチャート : 論理積ゲート 57"/>
                <p:cNvSpPr/>
                <p:nvPr/>
              </p:nvSpPr>
              <p:spPr>
                <a:xfrm rot="5400000">
                  <a:off x="4788024" y="4293096"/>
                  <a:ext cx="288032" cy="288032"/>
                </a:xfrm>
                <a:prstGeom prst="flowChartDelay">
                  <a:avLst/>
                </a:prstGeom>
                <a:solidFill>
                  <a:srgbClr val="99FF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4788024" y="4221088"/>
                  <a:ext cx="288032" cy="14401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8" name="テキスト ボックス 67"/>
          <p:cNvSpPr txBox="1"/>
          <p:nvPr/>
        </p:nvSpPr>
        <p:spPr>
          <a:xfrm>
            <a:off x="467544" y="620688"/>
            <a:ext cx="7344816" cy="646331"/>
          </a:xfrm>
          <a:prstGeom prst="rect">
            <a:avLst/>
          </a:prstGeom>
          <a:noFill/>
        </p:spPr>
        <p:txBody>
          <a:bodyPr wrap="square" rtlCol="0">
            <a:spAutoFit/>
          </a:bodyPr>
          <a:lstStyle/>
          <a:p>
            <a:r>
              <a:rPr kumimoji="1" lang="ja-JP" altLang="en-US" sz="3600" dirty="0"/>
              <a:t>家のなかのさまざまな分類にふれて</a:t>
            </a:r>
          </a:p>
        </p:txBody>
      </p:sp>
      <p:sp>
        <p:nvSpPr>
          <p:cNvPr id="69" name="テキスト ボックス 68"/>
          <p:cNvSpPr txBox="1"/>
          <p:nvPr/>
        </p:nvSpPr>
        <p:spPr>
          <a:xfrm>
            <a:off x="1043608" y="2924944"/>
            <a:ext cx="7272808" cy="769441"/>
          </a:xfrm>
          <a:prstGeom prst="rect">
            <a:avLst/>
          </a:prstGeom>
          <a:solidFill>
            <a:srgbClr val="CCFF99"/>
          </a:solidFill>
          <a:effectLst>
            <a:glow rad="139700">
              <a:schemeClr val="accent1">
                <a:satMod val="175000"/>
                <a:alpha val="40000"/>
              </a:schemeClr>
            </a:glow>
          </a:effectLst>
        </p:spPr>
        <p:txBody>
          <a:bodyPr wrap="square" rtlCol="0">
            <a:spAutoFit/>
          </a:bodyPr>
          <a:lstStyle/>
          <a:p>
            <a:r>
              <a:rPr lang="ja-JP" altLang="en-US" sz="4400" dirty="0"/>
              <a:t>こどもはカテゴリーを発見する</a:t>
            </a:r>
            <a:endParaRPr kumimoji="1" lang="ja-JP" altLang="en-US" sz="4400" dirty="0"/>
          </a:p>
        </p:txBody>
      </p:sp>
      <p:sp>
        <p:nvSpPr>
          <p:cNvPr id="70" name="テキスト ボックス 69"/>
          <p:cNvSpPr txBox="1"/>
          <p:nvPr/>
        </p:nvSpPr>
        <p:spPr>
          <a:xfrm>
            <a:off x="323528" y="4221088"/>
            <a:ext cx="8568952" cy="2308324"/>
          </a:xfrm>
          <a:prstGeom prst="rect">
            <a:avLst/>
          </a:prstGeom>
          <a:solidFill>
            <a:srgbClr val="FFCCFF"/>
          </a:solidFill>
          <a:ln>
            <a:noFill/>
          </a:ln>
          <a:effectLst>
            <a:softEdge rad="63500"/>
          </a:effectLst>
        </p:spPr>
        <p:txBody>
          <a:bodyPr wrap="square" rtlCol="0">
            <a:spAutoFit/>
          </a:bodyPr>
          <a:lstStyle/>
          <a:p>
            <a:r>
              <a:rPr lang="ja-JP" altLang="en-US" sz="3600" dirty="0"/>
              <a:t>　ことばは、</a:t>
            </a:r>
            <a:r>
              <a:rPr kumimoji="1" lang="ja-JP" altLang="en-US" sz="3600" dirty="0"/>
              <a:t>知らず知らずのうちに</a:t>
            </a:r>
            <a:endParaRPr kumimoji="1" lang="en-US" altLang="ja-JP" sz="3600" dirty="0"/>
          </a:p>
          <a:p>
            <a:r>
              <a:rPr lang="ja-JP" altLang="en-US" sz="3600" dirty="0"/>
              <a:t>　　　　　　　いつしか身についているもの</a:t>
            </a:r>
            <a:endParaRPr lang="en-US" altLang="ja-JP" sz="3600" dirty="0"/>
          </a:p>
          <a:p>
            <a:endParaRPr kumimoji="1" lang="en-US" altLang="ja-JP" sz="3600" dirty="0"/>
          </a:p>
          <a:p>
            <a:endParaRPr kumimoji="1" lang="ja-JP" altLang="en-US" sz="3600" dirty="0"/>
          </a:p>
        </p:txBody>
      </p:sp>
      <p:sp>
        <p:nvSpPr>
          <p:cNvPr id="71" name="テキスト ボックス 70"/>
          <p:cNvSpPr txBox="1"/>
          <p:nvPr/>
        </p:nvSpPr>
        <p:spPr>
          <a:xfrm>
            <a:off x="2699792" y="5499275"/>
            <a:ext cx="3492896" cy="769441"/>
          </a:xfrm>
          <a:prstGeom prst="rect">
            <a:avLst/>
          </a:prstGeom>
          <a:solidFill>
            <a:srgbClr val="FFFF00"/>
          </a:solidFill>
          <a:ln>
            <a:noFill/>
          </a:ln>
          <a:effectLst>
            <a:softEdge rad="63500"/>
          </a:effectLst>
        </p:spPr>
        <p:txBody>
          <a:bodyPr wrap="square" rtlCol="0">
            <a:spAutoFit/>
          </a:bodyPr>
          <a:lstStyle/>
          <a:p>
            <a:r>
              <a:rPr lang="ja-JP" altLang="en-US" sz="3600" dirty="0"/>
              <a:t>　</a:t>
            </a:r>
            <a:r>
              <a:rPr kumimoji="1" lang="ja-JP" altLang="en-US" sz="4400" dirty="0"/>
              <a:t>暗示的学習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3776CBC7-4FE0-E4E6-F9C2-2C7080BC0889}"/>
              </a:ext>
            </a:extLst>
          </p:cNvPr>
          <p:cNvSpPr txBox="1"/>
          <p:nvPr/>
        </p:nvSpPr>
        <p:spPr>
          <a:xfrm>
            <a:off x="179512" y="260648"/>
            <a:ext cx="2952328" cy="584775"/>
          </a:xfrm>
          <a:prstGeom prst="rect">
            <a:avLst/>
          </a:prstGeom>
          <a:solidFill>
            <a:srgbClr val="FFFF99"/>
          </a:solidFill>
          <a:ln>
            <a:noFill/>
          </a:ln>
          <a:effectLst/>
        </p:spPr>
        <p:txBody>
          <a:bodyPr wrap="square" rtlCol="0">
            <a:spAutoFit/>
          </a:bodyPr>
          <a:lstStyle/>
          <a:p>
            <a:r>
              <a:rPr lang="ja-JP" altLang="en-US" sz="3200" dirty="0"/>
              <a:t>学習課題として</a:t>
            </a:r>
            <a:endParaRPr kumimoji="1" lang="ja-JP" altLang="en-US" sz="3200" dirty="0"/>
          </a:p>
        </p:txBody>
      </p:sp>
      <p:pic>
        <p:nvPicPr>
          <p:cNvPr id="8" name="図 7">
            <a:extLst>
              <a:ext uri="{FF2B5EF4-FFF2-40B4-BE49-F238E27FC236}">
                <a16:creationId xmlns="" xmlns:a16="http://schemas.microsoft.com/office/drawing/2014/main" id="{B84CE867-3377-9C4B-3B79-01E2F9686063}"/>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6138" t="14563" r="16138" b="14563"/>
          <a:stretch/>
        </p:blipFill>
        <p:spPr>
          <a:xfrm>
            <a:off x="323529" y="2049235"/>
            <a:ext cx="4176464" cy="2721548"/>
          </a:xfrm>
          <a:prstGeom prst="rect">
            <a:avLst/>
          </a:prstGeom>
          <a:ln>
            <a:solidFill>
              <a:schemeClr val="tx1"/>
            </a:solidFill>
          </a:ln>
          <a:effectLst>
            <a:outerShdw blurRad="292100" dist="139700" dir="2700000" algn="tl" rotWithShape="0">
              <a:srgbClr val="333333">
                <a:alpha val="65000"/>
              </a:srgbClr>
            </a:outerShdw>
          </a:effectLst>
        </p:spPr>
      </p:pic>
      <p:sp>
        <p:nvSpPr>
          <p:cNvPr id="5" name="テキスト ボックス 4">
            <a:extLst>
              <a:ext uri="{FF2B5EF4-FFF2-40B4-BE49-F238E27FC236}">
                <a16:creationId xmlns="" xmlns:a16="http://schemas.microsoft.com/office/drawing/2014/main" id="{3776CBC7-4FE0-E4E6-F9C2-2C7080BC0889}"/>
              </a:ext>
            </a:extLst>
          </p:cNvPr>
          <p:cNvSpPr txBox="1"/>
          <p:nvPr/>
        </p:nvSpPr>
        <p:spPr>
          <a:xfrm>
            <a:off x="179512" y="908720"/>
            <a:ext cx="8784976" cy="1077218"/>
          </a:xfrm>
          <a:prstGeom prst="rect">
            <a:avLst/>
          </a:prstGeom>
          <a:noFill/>
          <a:ln>
            <a:noFill/>
          </a:ln>
          <a:effectLst>
            <a:softEdge rad="63500"/>
          </a:effectLst>
        </p:spPr>
        <p:txBody>
          <a:bodyPr wrap="square" rtlCol="0">
            <a:spAutoFit/>
          </a:bodyPr>
          <a:lstStyle/>
          <a:p>
            <a:r>
              <a:rPr lang="ja-JP" altLang="en-US" sz="3200" dirty="0"/>
              <a:t>プリント教材も、</a:t>
            </a:r>
            <a:r>
              <a:rPr lang="ja-JP" altLang="en-US" sz="3200" dirty="0">
                <a:solidFill>
                  <a:srgbClr val="C00000"/>
                </a:solidFill>
              </a:rPr>
              <a:t>暗示的学習効果</a:t>
            </a:r>
            <a:r>
              <a:rPr lang="ja-JP" altLang="en-US" sz="3200" dirty="0"/>
              <a:t>を期待して</a:t>
            </a:r>
            <a:endParaRPr lang="en-US" altLang="ja-JP" sz="3200" dirty="0"/>
          </a:p>
          <a:p>
            <a:r>
              <a:rPr lang="ja-JP" altLang="en-US" sz="3200" dirty="0"/>
              <a:t>　　　　　　　　　　　　　　　　選択肢などを選んでいる</a:t>
            </a:r>
            <a:endParaRPr kumimoji="1" lang="ja-JP" altLang="en-US" sz="3200" dirty="0"/>
          </a:p>
        </p:txBody>
      </p:sp>
      <p:sp>
        <p:nvSpPr>
          <p:cNvPr id="6" name="テキスト ボックス 5">
            <a:extLst>
              <a:ext uri="{FF2B5EF4-FFF2-40B4-BE49-F238E27FC236}">
                <a16:creationId xmlns="" xmlns:a16="http://schemas.microsoft.com/office/drawing/2014/main" id="{3776CBC7-4FE0-E4E6-F9C2-2C7080BC0889}"/>
              </a:ext>
            </a:extLst>
          </p:cNvPr>
          <p:cNvSpPr txBox="1"/>
          <p:nvPr/>
        </p:nvSpPr>
        <p:spPr>
          <a:xfrm>
            <a:off x="179512" y="5157192"/>
            <a:ext cx="5472608" cy="1077218"/>
          </a:xfrm>
          <a:prstGeom prst="rect">
            <a:avLst/>
          </a:prstGeom>
          <a:solidFill>
            <a:srgbClr val="CCFF66"/>
          </a:solidFill>
          <a:ln>
            <a:noFill/>
          </a:ln>
          <a:effectLst>
            <a:softEdge rad="63500"/>
          </a:effectLst>
        </p:spPr>
        <p:txBody>
          <a:bodyPr wrap="square" rtlCol="0">
            <a:spAutoFit/>
          </a:bodyPr>
          <a:lstStyle/>
          <a:p>
            <a:r>
              <a:rPr lang="ja-JP" altLang="en-US" sz="3200"/>
              <a:t>同じカテゴリー</a:t>
            </a:r>
            <a:r>
              <a:rPr lang="ja-JP" altLang="en-US" sz="3200" dirty="0"/>
              <a:t>の事物を目</a:t>
            </a:r>
            <a:r>
              <a:rPr lang="ja-JP" altLang="en-US" sz="3200"/>
              <a:t>にし</a:t>
            </a:r>
            <a:endParaRPr lang="en-US" altLang="ja-JP" sz="3200" dirty="0"/>
          </a:p>
          <a:p>
            <a:r>
              <a:rPr lang="ja-JP" altLang="en-US" sz="3200" dirty="0"/>
              <a:t>　　それぞれの共通性を感じる</a:t>
            </a:r>
            <a:endParaRPr kumimoji="1" lang="ja-JP" altLang="en-US" sz="3200" dirty="0"/>
          </a:p>
        </p:txBody>
      </p:sp>
      <p:sp>
        <p:nvSpPr>
          <p:cNvPr id="7" name="右矢印 6"/>
          <p:cNvSpPr/>
          <p:nvPr/>
        </p:nvSpPr>
        <p:spPr>
          <a:xfrm>
            <a:off x="5652120" y="5589240"/>
            <a:ext cx="288032" cy="2160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3776CBC7-4FE0-E4E6-F9C2-2C7080BC0889}"/>
              </a:ext>
            </a:extLst>
          </p:cNvPr>
          <p:cNvSpPr txBox="1"/>
          <p:nvPr/>
        </p:nvSpPr>
        <p:spPr>
          <a:xfrm>
            <a:off x="5940152" y="5013176"/>
            <a:ext cx="2987824" cy="1569660"/>
          </a:xfrm>
          <a:prstGeom prst="rect">
            <a:avLst/>
          </a:prstGeom>
          <a:solidFill>
            <a:schemeClr val="bg1"/>
          </a:solidFill>
          <a:ln>
            <a:noFill/>
          </a:ln>
          <a:effectLst>
            <a:glow rad="63500">
              <a:schemeClr val="accent2">
                <a:satMod val="175000"/>
                <a:alpha val="40000"/>
              </a:schemeClr>
            </a:glow>
            <a:softEdge rad="63500"/>
          </a:effectLst>
        </p:spPr>
        <p:txBody>
          <a:bodyPr wrap="square" rtlCol="0">
            <a:spAutoFit/>
          </a:bodyPr>
          <a:lstStyle/>
          <a:p>
            <a:r>
              <a:rPr lang="ja-JP" altLang="en-US" sz="3200" dirty="0"/>
              <a:t>学習は二次的・多義的である</a:t>
            </a:r>
            <a:endParaRPr lang="en-US" altLang="ja-JP" sz="3200" dirty="0"/>
          </a:p>
          <a:p>
            <a:r>
              <a:rPr kumimoji="1" lang="ja-JP" altLang="en-US" sz="3200" dirty="0"/>
              <a:t>ほうがよい</a:t>
            </a:r>
          </a:p>
        </p:txBody>
      </p:sp>
      <p:pic>
        <p:nvPicPr>
          <p:cNvPr id="3" name="図 2">
            <a:extLst>
              <a:ext uri="{FF2B5EF4-FFF2-40B4-BE49-F238E27FC236}">
                <a16:creationId xmlns="" xmlns:a16="http://schemas.microsoft.com/office/drawing/2014/main" id="{18C5B522-8E35-59DD-D478-C0949A76028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8" y="2060275"/>
            <a:ext cx="4320480" cy="27196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1776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03848" y="332656"/>
            <a:ext cx="2952328" cy="923330"/>
          </a:xfrm>
          <a:prstGeom prst="rect">
            <a:avLst/>
          </a:prstGeom>
          <a:noFill/>
        </p:spPr>
        <p:txBody>
          <a:bodyPr wrap="square" rtlCol="0">
            <a:spAutoFit/>
          </a:bodyPr>
          <a:lstStyle/>
          <a:p>
            <a:r>
              <a:rPr kumimoji="1" lang="ja-JP" altLang="en-US" sz="5400" dirty="0"/>
              <a:t>おわりに</a:t>
            </a:r>
            <a:endParaRPr kumimoji="1" lang="ja-JP" altLang="en-US" sz="1400" dirty="0"/>
          </a:p>
        </p:txBody>
      </p:sp>
      <p:sp>
        <p:nvSpPr>
          <p:cNvPr id="5" name="テキスト ボックス 4"/>
          <p:cNvSpPr txBox="1"/>
          <p:nvPr/>
        </p:nvSpPr>
        <p:spPr>
          <a:xfrm>
            <a:off x="179512" y="1484784"/>
            <a:ext cx="8748464" cy="1200329"/>
          </a:xfrm>
          <a:prstGeom prst="rect">
            <a:avLst/>
          </a:prstGeom>
          <a:solidFill>
            <a:srgbClr val="FFFF99"/>
          </a:solidFill>
        </p:spPr>
        <p:txBody>
          <a:bodyPr wrap="square" rtlCol="0">
            <a:spAutoFit/>
          </a:bodyPr>
          <a:lstStyle/>
          <a:p>
            <a:r>
              <a:rPr lang="ja-JP" altLang="en-US" sz="3600" dirty="0"/>
              <a:t>今回のお話は、以下のことばのテーブル学習会の内容と関わりが深いものです</a:t>
            </a:r>
            <a:endParaRPr kumimoji="1" lang="ja-JP" altLang="en-US" sz="1000" dirty="0"/>
          </a:p>
        </p:txBody>
      </p:sp>
      <p:sp>
        <p:nvSpPr>
          <p:cNvPr id="6" name="テキスト ボックス 5"/>
          <p:cNvSpPr txBox="1"/>
          <p:nvPr/>
        </p:nvSpPr>
        <p:spPr>
          <a:xfrm>
            <a:off x="251520" y="2924944"/>
            <a:ext cx="8640960" cy="2062103"/>
          </a:xfrm>
          <a:prstGeom prst="rect">
            <a:avLst/>
          </a:prstGeom>
          <a:noFill/>
        </p:spPr>
        <p:txBody>
          <a:bodyPr wrap="square" rtlCol="0">
            <a:spAutoFit/>
          </a:bodyPr>
          <a:lstStyle/>
          <a:p>
            <a:r>
              <a:rPr lang="ja-JP" altLang="en-US" sz="3200" dirty="0">
                <a:solidFill>
                  <a:srgbClr val="C00000"/>
                </a:solidFill>
              </a:rPr>
              <a:t>●</a:t>
            </a:r>
            <a:r>
              <a:rPr lang="ja-JP" altLang="en-US" sz="3200" dirty="0"/>
              <a:t>第６回　「生活のなかのことばの学習」</a:t>
            </a:r>
            <a:endParaRPr lang="en-US" altLang="ja-JP" sz="3200" dirty="0"/>
          </a:p>
          <a:p>
            <a:r>
              <a:rPr lang="ja-JP" altLang="en-US" sz="3200" dirty="0">
                <a:solidFill>
                  <a:srgbClr val="C00000"/>
                </a:solidFill>
              </a:rPr>
              <a:t>●</a:t>
            </a:r>
            <a:r>
              <a:rPr lang="ja-JP" altLang="en-US" sz="3200" dirty="0"/>
              <a:t>第８回　「語りについて考える」</a:t>
            </a:r>
            <a:endParaRPr lang="en-US" altLang="ja-JP" sz="3200" dirty="0"/>
          </a:p>
          <a:p>
            <a:r>
              <a:rPr kumimoji="1" lang="ja-JP" altLang="en-US" sz="3200" dirty="0">
                <a:solidFill>
                  <a:srgbClr val="C00000"/>
                </a:solidFill>
              </a:rPr>
              <a:t>●</a:t>
            </a:r>
            <a:r>
              <a:rPr kumimoji="1" lang="ja-JP" altLang="en-US" sz="3200" dirty="0"/>
              <a:t>第１６回　「質問について考える」</a:t>
            </a:r>
            <a:endParaRPr kumimoji="1" lang="en-US" altLang="ja-JP" sz="3200" dirty="0"/>
          </a:p>
          <a:p>
            <a:r>
              <a:rPr lang="ja-JP" altLang="en-US" sz="3200" dirty="0">
                <a:solidFill>
                  <a:srgbClr val="C00000"/>
                </a:solidFill>
              </a:rPr>
              <a:t>●</a:t>
            </a:r>
            <a:r>
              <a:rPr lang="ja-JP" altLang="en-US" sz="3200" dirty="0"/>
              <a:t>第２１回　「プレゼンテーションと作文について」</a:t>
            </a:r>
            <a:endParaRPr kumimoji="1" lang="ja-JP" altLang="en-US" sz="3200" dirty="0"/>
          </a:p>
        </p:txBody>
      </p:sp>
      <p:sp>
        <p:nvSpPr>
          <p:cNvPr id="7" name="テキスト ボックス 6"/>
          <p:cNvSpPr txBox="1"/>
          <p:nvPr/>
        </p:nvSpPr>
        <p:spPr>
          <a:xfrm>
            <a:off x="683568" y="5157192"/>
            <a:ext cx="8064896" cy="1077218"/>
          </a:xfrm>
          <a:prstGeom prst="rect">
            <a:avLst/>
          </a:prstGeom>
          <a:solidFill>
            <a:schemeClr val="bg1"/>
          </a:solidFill>
          <a:effectLst>
            <a:glow rad="139700">
              <a:schemeClr val="accent2">
                <a:satMod val="175000"/>
                <a:alpha val="40000"/>
              </a:schemeClr>
            </a:glow>
          </a:effectLst>
        </p:spPr>
        <p:txBody>
          <a:bodyPr wrap="square" rtlCol="0">
            <a:spAutoFit/>
          </a:bodyPr>
          <a:lstStyle/>
          <a:p>
            <a:r>
              <a:rPr lang="ja-JP" altLang="en-US" sz="3200" dirty="0"/>
              <a:t>各資料は、ことばのテーブルのホームページに掲載しています</a:t>
            </a:r>
            <a:endParaRPr kumimoji="1" lang="ja-JP" alt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A6C1387B-7AAD-46B8-1139-B5E0A352B8A3}"/>
              </a:ext>
            </a:extLst>
          </p:cNvPr>
          <p:cNvSpPr txBox="1"/>
          <p:nvPr/>
        </p:nvSpPr>
        <p:spPr>
          <a:xfrm>
            <a:off x="359532" y="365244"/>
            <a:ext cx="8424936" cy="1323439"/>
          </a:xfrm>
          <a:prstGeom prst="rect">
            <a:avLst/>
          </a:prstGeom>
          <a:noFill/>
        </p:spPr>
        <p:txBody>
          <a:bodyPr wrap="square" rtlCol="0">
            <a:spAutoFit/>
          </a:bodyPr>
          <a:lstStyle/>
          <a:p>
            <a:r>
              <a:rPr lang="ja-JP" altLang="en-US" sz="4000" dirty="0"/>
              <a:t>こどもは、</a:t>
            </a:r>
            <a:r>
              <a:rPr kumimoji="1" lang="ja-JP" altLang="en-US" sz="4000" dirty="0"/>
              <a:t>にたものに</a:t>
            </a:r>
            <a:endParaRPr kumimoji="1" lang="en-US" altLang="ja-JP" sz="4000" dirty="0"/>
          </a:p>
          <a:p>
            <a:r>
              <a:rPr lang="ja-JP" altLang="en-US" sz="4000" dirty="0"/>
              <a:t>　　　　　</a:t>
            </a:r>
            <a:r>
              <a:rPr kumimoji="1" lang="ja-JP" altLang="en-US" sz="4000" dirty="0"/>
              <a:t>同じ名前をつかうことが多い</a:t>
            </a:r>
          </a:p>
        </p:txBody>
      </p:sp>
      <p:sp>
        <p:nvSpPr>
          <p:cNvPr id="13" name="テキスト ボックス 12">
            <a:extLst>
              <a:ext uri="{FF2B5EF4-FFF2-40B4-BE49-F238E27FC236}">
                <a16:creationId xmlns="" xmlns:a16="http://schemas.microsoft.com/office/drawing/2014/main" id="{050F7DD7-2B12-74E4-611E-B7D6BBCA33AD}"/>
              </a:ext>
            </a:extLst>
          </p:cNvPr>
          <p:cNvSpPr txBox="1"/>
          <p:nvPr/>
        </p:nvSpPr>
        <p:spPr>
          <a:xfrm>
            <a:off x="1403648" y="4797152"/>
            <a:ext cx="6408712" cy="1323439"/>
          </a:xfrm>
          <a:prstGeom prst="rect">
            <a:avLst/>
          </a:prstGeom>
          <a:solidFill>
            <a:srgbClr val="FFCCFF"/>
          </a:solidFill>
        </p:spPr>
        <p:txBody>
          <a:bodyPr wrap="square" rtlCol="0">
            <a:spAutoFit/>
          </a:bodyPr>
          <a:lstStyle/>
          <a:p>
            <a:r>
              <a:rPr lang="ja-JP" altLang="en-US" sz="4000" dirty="0"/>
              <a:t>　意味を広くとりすぎた</a:t>
            </a:r>
            <a:endParaRPr lang="en-US" altLang="ja-JP" sz="4000" dirty="0"/>
          </a:p>
          <a:p>
            <a:r>
              <a:rPr lang="ja-JP" altLang="en-US" sz="4000" dirty="0"/>
              <a:t>　　　　　　　　不正確な使用</a:t>
            </a:r>
            <a:endParaRPr kumimoji="1" lang="ja-JP" altLang="en-US" sz="4000" dirty="0"/>
          </a:p>
        </p:txBody>
      </p:sp>
      <p:sp>
        <p:nvSpPr>
          <p:cNvPr id="14" name="吹き出し: 角を丸めた四角形 13">
            <a:extLst>
              <a:ext uri="{FF2B5EF4-FFF2-40B4-BE49-F238E27FC236}">
                <a16:creationId xmlns="" xmlns:a16="http://schemas.microsoft.com/office/drawing/2014/main" id="{B6CD69EE-A64F-AF0A-97AA-DD1C261B308D}"/>
              </a:ext>
            </a:extLst>
          </p:cNvPr>
          <p:cNvSpPr/>
          <p:nvPr/>
        </p:nvSpPr>
        <p:spPr>
          <a:xfrm>
            <a:off x="2339752" y="2060848"/>
            <a:ext cx="3024336" cy="864096"/>
          </a:xfrm>
          <a:prstGeom prst="wedgeRoundRectCallout">
            <a:avLst>
              <a:gd name="adj1" fmla="val -58577"/>
              <a:gd name="adj2" fmla="val 2930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わんわん</a:t>
            </a:r>
          </a:p>
        </p:txBody>
      </p:sp>
      <p:sp>
        <p:nvSpPr>
          <p:cNvPr id="15" name="吹き出し: 角を丸めた四角形 14">
            <a:extLst>
              <a:ext uri="{FF2B5EF4-FFF2-40B4-BE49-F238E27FC236}">
                <a16:creationId xmlns="" xmlns:a16="http://schemas.microsoft.com/office/drawing/2014/main" id="{2BAF6229-5F38-7115-45D3-83368D07CAAD}"/>
              </a:ext>
            </a:extLst>
          </p:cNvPr>
          <p:cNvSpPr/>
          <p:nvPr/>
        </p:nvSpPr>
        <p:spPr>
          <a:xfrm>
            <a:off x="2339752" y="3262030"/>
            <a:ext cx="3024336" cy="864096"/>
          </a:xfrm>
          <a:prstGeom prst="wedgeRoundRectCallout">
            <a:avLst>
              <a:gd name="adj1" fmla="val -59170"/>
              <a:gd name="adj2" fmla="val 2238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パン</a:t>
            </a:r>
          </a:p>
        </p:txBody>
      </p:sp>
      <p:sp>
        <p:nvSpPr>
          <p:cNvPr id="16" name="円: 塗りつぶしなし 15">
            <a:extLst>
              <a:ext uri="{FF2B5EF4-FFF2-40B4-BE49-F238E27FC236}">
                <a16:creationId xmlns="" xmlns:a16="http://schemas.microsoft.com/office/drawing/2014/main" id="{BAE59421-CFFE-C729-92F8-16F6426FFBF5}"/>
              </a:ext>
            </a:extLst>
          </p:cNvPr>
          <p:cNvSpPr/>
          <p:nvPr/>
        </p:nvSpPr>
        <p:spPr>
          <a:xfrm>
            <a:off x="5652120" y="3357359"/>
            <a:ext cx="1008112" cy="707886"/>
          </a:xfrm>
          <a:prstGeom prst="donut">
            <a:avLst>
              <a:gd name="adj" fmla="val 38253"/>
            </a:avLst>
          </a:prstGeom>
          <a:solidFill>
            <a:srgbClr val="CC9900"/>
          </a:solidFill>
          <a:ln>
            <a:solidFill>
              <a:srgbClr val="996600"/>
            </a:solidFill>
            <a:prstDash val="sysDot"/>
          </a:ln>
          <a:effectLst>
            <a:innerShdw blurRad="63500" dist="50800" dir="2700000">
              <a:prstClr val="black">
                <a:alpha val="50000"/>
              </a:prstClr>
            </a:inn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 name="グループ化 1">
            <a:extLst>
              <a:ext uri="{FF2B5EF4-FFF2-40B4-BE49-F238E27FC236}">
                <a16:creationId xmlns="" xmlns:a16="http://schemas.microsoft.com/office/drawing/2014/main" id="{ED0CD85E-9F4E-E504-294A-965DDBFF6118}"/>
              </a:ext>
            </a:extLst>
          </p:cNvPr>
          <p:cNvGrpSpPr/>
          <p:nvPr/>
        </p:nvGrpSpPr>
        <p:grpSpPr>
          <a:xfrm>
            <a:off x="1223628" y="2183460"/>
            <a:ext cx="792088" cy="707886"/>
            <a:chOff x="5508625" y="5013325"/>
            <a:chExt cx="1079500" cy="1008063"/>
          </a:xfrm>
        </p:grpSpPr>
        <p:sp>
          <p:nvSpPr>
            <p:cNvPr id="3" name="Oval 9">
              <a:extLst>
                <a:ext uri="{FF2B5EF4-FFF2-40B4-BE49-F238E27FC236}">
                  <a16:creationId xmlns="" xmlns:a16="http://schemas.microsoft.com/office/drawing/2014/main" id="{BBE9065F-B432-4EC6-3E6E-8A4775AD3F4E}"/>
                </a:ext>
              </a:extLst>
            </p:cNvPr>
            <p:cNvSpPr>
              <a:spLocks noChangeArrowheads="1"/>
            </p:cNvSpPr>
            <p:nvPr/>
          </p:nvSpPr>
          <p:spPr bwMode="auto">
            <a:xfrm>
              <a:off x="5508625" y="5013325"/>
              <a:ext cx="1008063" cy="1008063"/>
            </a:xfrm>
            <a:prstGeom prst="ellipse">
              <a:avLst/>
            </a:prstGeom>
            <a:solidFill>
              <a:srgbClr val="FFCC99"/>
            </a:solidFill>
            <a:ln w="9525">
              <a:solidFill>
                <a:schemeClr val="tx1"/>
              </a:solidFill>
              <a:round/>
              <a:headEnd/>
              <a:tailEnd/>
            </a:ln>
          </p:spPr>
          <p:txBody>
            <a:bodyPr wrap="none" anchor="ctr"/>
            <a:lstStyle/>
            <a:p>
              <a:endParaRPr lang="ja-JP" altLang="en-US" dirty="0"/>
            </a:p>
          </p:txBody>
        </p:sp>
        <p:sp>
          <p:nvSpPr>
            <p:cNvPr id="5" name="Oval 10">
              <a:extLst>
                <a:ext uri="{FF2B5EF4-FFF2-40B4-BE49-F238E27FC236}">
                  <a16:creationId xmlns="" xmlns:a16="http://schemas.microsoft.com/office/drawing/2014/main" id="{183B0EA2-DC95-C8DB-9234-37CAC279A814}"/>
                </a:ext>
              </a:extLst>
            </p:cNvPr>
            <p:cNvSpPr>
              <a:spLocks noChangeArrowheads="1"/>
            </p:cNvSpPr>
            <p:nvPr/>
          </p:nvSpPr>
          <p:spPr bwMode="auto">
            <a:xfrm>
              <a:off x="6084888" y="5229225"/>
              <a:ext cx="287337" cy="287338"/>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 name="Oval 11">
              <a:extLst>
                <a:ext uri="{FF2B5EF4-FFF2-40B4-BE49-F238E27FC236}">
                  <a16:creationId xmlns="" xmlns:a16="http://schemas.microsoft.com/office/drawing/2014/main" id="{31813355-AD48-161D-F7DB-BDD6C58D093B}"/>
                </a:ext>
              </a:extLst>
            </p:cNvPr>
            <p:cNvSpPr>
              <a:spLocks noChangeArrowheads="1"/>
            </p:cNvSpPr>
            <p:nvPr/>
          </p:nvSpPr>
          <p:spPr bwMode="auto">
            <a:xfrm>
              <a:off x="6227763" y="5300663"/>
              <a:ext cx="73025"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7" name="Freeform 14">
              <a:extLst>
                <a:ext uri="{FF2B5EF4-FFF2-40B4-BE49-F238E27FC236}">
                  <a16:creationId xmlns="" xmlns:a16="http://schemas.microsoft.com/office/drawing/2014/main" id="{7EF1F447-D202-D419-5757-0D2C66ACE38A}"/>
                </a:ext>
              </a:extLst>
            </p:cNvPr>
            <p:cNvSpPr>
              <a:spLocks/>
            </p:cNvSpPr>
            <p:nvPr/>
          </p:nvSpPr>
          <p:spPr bwMode="auto">
            <a:xfrm>
              <a:off x="6156325" y="5734050"/>
              <a:ext cx="287338" cy="168275"/>
            </a:xfrm>
            <a:custGeom>
              <a:avLst/>
              <a:gdLst>
                <a:gd name="T0" fmla="*/ 287338 w 242"/>
                <a:gd name="T1" fmla="*/ 23812 h 106"/>
                <a:gd name="T2" fmla="*/ 17810 w 242"/>
                <a:gd name="T3" fmla="*/ 23812 h 106"/>
                <a:gd name="T4" fmla="*/ 179289 w 242"/>
                <a:gd name="T5" fmla="*/ 168275 h 106"/>
                <a:gd name="T6" fmla="*/ 0 60000 65536"/>
                <a:gd name="T7" fmla="*/ 0 60000 65536"/>
                <a:gd name="T8" fmla="*/ 0 60000 65536"/>
                <a:gd name="T9" fmla="*/ 0 w 242"/>
                <a:gd name="T10" fmla="*/ 0 h 106"/>
                <a:gd name="T11" fmla="*/ 242 w 242"/>
                <a:gd name="T12" fmla="*/ 106 h 106"/>
              </a:gdLst>
              <a:ahLst/>
              <a:cxnLst>
                <a:cxn ang="T6">
                  <a:pos x="T0" y="T1"/>
                </a:cxn>
                <a:cxn ang="T7">
                  <a:pos x="T2" y="T3"/>
                </a:cxn>
                <a:cxn ang="T8">
                  <a:pos x="T4" y="T5"/>
                </a:cxn>
              </a:cxnLst>
              <a:rect l="T9" t="T10" r="T11" b="T12"/>
              <a:pathLst>
                <a:path w="242" h="106">
                  <a:moveTo>
                    <a:pt x="242" y="15"/>
                  </a:moveTo>
                  <a:cubicBezTo>
                    <a:pt x="136" y="7"/>
                    <a:pt x="30" y="0"/>
                    <a:pt x="15" y="15"/>
                  </a:cubicBezTo>
                  <a:cubicBezTo>
                    <a:pt x="0" y="30"/>
                    <a:pt x="128" y="91"/>
                    <a:pt x="151" y="106"/>
                  </a:cubicBezTo>
                </a:path>
              </a:pathLst>
            </a:custGeom>
            <a:noFill/>
            <a:ln w="9525">
              <a:solidFill>
                <a:schemeClr val="tx1"/>
              </a:solidFill>
              <a:round/>
              <a:headEnd/>
              <a:tailEnd/>
            </a:ln>
          </p:spPr>
          <p:txBody>
            <a:bodyPr/>
            <a:lstStyle/>
            <a:p>
              <a:endParaRPr lang="ja-JP" altLang="en-US"/>
            </a:p>
          </p:txBody>
        </p:sp>
        <p:sp>
          <p:nvSpPr>
            <p:cNvPr id="8" name="Oval 15">
              <a:extLst>
                <a:ext uri="{FF2B5EF4-FFF2-40B4-BE49-F238E27FC236}">
                  <a16:creationId xmlns="" xmlns:a16="http://schemas.microsoft.com/office/drawing/2014/main" id="{7A6A7D4D-F106-B15F-8A29-D17711AA4A40}"/>
                </a:ext>
              </a:extLst>
            </p:cNvPr>
            <p:cNvSpPr>
              <a:spLocks noChangeArrowheads="1"/>
            </p:cNvSpPr>
            <p:nvPr/>
          </p:nvSpPr>
          <p:spPr bwMode="auto">
            <a:xfrm>
              <a:off x="6516688" y="5516563"/>
              <a:ext cx="71437" cy="73025"/>
            </a:xfrm>
            <a:prstGeom prst="ellipse">
              <a:avLst/>
            </a:prstGeom>
            <a:solidFill>
              <a:srgbClr val="FFCCCC"/>
            </a:solidFill>
            <a:ln w="9525">
              <a:solidFill>
                <a:schemeClr val="tx1"/>
              </a:solidFill>
              <a:round/>
              <a:headEnd/>
              <a:tailEnd/>
            </a:ln>
          </p:spPr>
          <p:txBody>
            <a:bodyPr wrap="none" anchor="ctr"/>
            <a:lstStyle/>
            <a:p>
              <a:endParaRPr lang="ja-JP" altLang="en-US" dirty="0"/>
            </a:p>
          </p:txBody>
        </p:sp>
      </p:grpSp>
      <p:grpSp>
        <p:nvGrpSpPr>
          <p:cNvPr id="26" name="グループ化 25">
            <a:extLst>
              <a:ext uri="{FF2B5EF4-FFF2-40B4-BE49-F238E27FC236}">
                <a16:creationId xmlns="" xmlns:a16="http://schemas.microsoft.com/office/drawing/2014/main" id="{45FAD58C-3190-AFAB-EFB2-AC421630787C}"/>
              </a:ext>
            </a:extLst>
          </p:cNvPr>
          <p:cNvGrpSpPr/>
          <p:nvPr/>
        </p:nvGrpSpPr>
        <p:grpSpPr>
          <a:xfrm>
            <a:off x="996099" y="3180142"/>
            <a:ext cx="957807" cy="1027872"/>
            <a:chOff x="818776" y="3132638"/>
            <a:chExt cx="957807" cy="1027872"/>
          </a:xfrm>
        </p:grpSpPr>
        <p:grpSp>
          <p:nvGrpSpPr>
            <p:cNvPr id="9" name="グループ化 30">
              <a:extLst>
                <a:ext uri="{FF2B5EF4-FFF2-40B4-BE49-F238E27FC236}">
                  <a16:creationId xmlns="" xmlns:a16="http://schemas.microsoft.com/office/drawing/2014/main" id="{AB8BB415-801F-5356-6B15-192E14949B17}"/>
                </a:ext>
              </a:extLst>
            </p:cNvPr>
            <p:cNvGrpSpPr>
              <a:grpSpLocks/>
            </p:cNvGrpSpPr>
            <p:nvPr/>
          </p:nvGrpSpPr>
          <p:grpSpPr bwMode="auto">
            <a:xfrm>
              <a:off x="1049302" y="3262094"/>
              <a:ext cx="727281" cy="898416"/>
              <a:chOff x="3262313" y="2795588"/>
              <a:chExt cx="912812" cy="1047750"/>
            </a:xfrm>
            <a:solidFill>
              <a:srgbClr val="FFCC99"/>
            </a:solidFill>
          </p:grpSpPr>
          <p:grpSp>
            <p:nvGrpSpPr>
              <p:cNvPr id="10" name="グループ化 17">
                <a:extLst>
                  <a:ext uri="{FF2B5EF4-FFF2-40B4-BE49-F238E27FC236}">
                    <a16:creationId xmlns="" xmlns:a16="http://schemas.microsoft.com/office/drawing/2014/main" id="{3564E9E2-F0B3-4154-8798-C826F7447E5C}"/>
                  </a:ext>
                </a:extLst>
              </p:cNvPr>
              <p:cNvGrpSpPr>
                <a:grpSpLocks/>
              </p:cNvGrpSpPr>
              <p:nvPr/>
            </p:nvGrpSpPr>
            <p:grpSpPr bwMode="auto">
              <a:xfrm rot="19764347" flipH="1">
                <a:off x="3262313" y="2795588"/>
                <a:ext cx="912812" cy="1047750"/>
                <a:chOff x="6877050" y="2781300"/>
                <a:chExt cx="1223963" cy="2087563"/>
              </a:xfrm>
              <a:grpFill/>
            </p:grpSpPr>
            <p:sp>
              <p:nvSpPr>
                <p:cNvPr id="20" name="Oval 8">
                  <a:extLst>
                    <a:ext uri="{FF2B5EF4-FFF2-40B4-BE49-F238E27FC236}">
                      <a16:creationId xmlns="" xmlns:a16="http://schemas.microsoft.com/office/drawing/2014/main" id="{EA9C3A62-914F-BAB4-A340-965B250D0ABB}"/>
                    </a:ext>
                  </a:extLst>
                </p:cNvPr>
                <p:cNvSpPr>
                  <a:spLocks noChangeArrowheads="1"/>
                </p:cNvSpPr>
                <p:nvPr/>
              </p:nvSpPr>
              <p:spPr bwMode="auto">
                <a:xfrm rot="-1209814">
                  <a:off x="6877050" y="2781300"/>
                  <a:ext cx="1223963" cy="2087563"/>
                </a:xfrm>
                <a:prstGeom prst="ellipse">
                  <a:avLst/>
                </a:prstGeom>
                <a:grpFill/>
                <a:ln w="9525">
                  <a:solidFill>
                    <a:schemeClr val="tx1"/>
                  </a:solidFill>
                  <a:round/>
                  <a:headEnd/>
                  <a:tailEnd/>
                </a:ln>
              </p:spPr>
              <p:txBody>
                <a:bodyPr wrap="none" anchor="ctr"/>
                <a:lstStyle/>
                <a:p>
                  <a:endParaRPr lang="ja-JP" altLang="en-US"/>
                </a:p>
              </p:txBody>
            </p:sp>
            <p:sp>
              <p:nvSpPr>
                <p:cNvPr id="21" name="Oval 22">
                  <a:extLst>
                    <a:ext uri="{FF2B5EF4-FFF2-40B4-BE49-F238E27FC236}">
                      <a16:creationId xmlns="" xmlns:a16="http://schemas.microsoft.com/office/drawing/2014/main" id="{6D5EF789-6473-3721-4D8D-AFD62D353E47}"/>
                    </a:ext>
                  </a:extLst>
                </p:cNvPr>
                <p:cNvSpPr>
                  <a:spLocks noChangeArrowheads="1"/>
                </p:cNvSpPr>
                <p:nvPr/>
              </p:nvSpPr>
              <p:spPr bwMode="auto">
                <a:xfrm rot="183203">
                  <a:off x="6877050" y="3573463"/>
                  <a:ext cx="287338" cy="287337"/>
                </a:xfrm>
                <a:prstGeom prst="ellipse">
                  <a:avLst/>
                </a:prstGeom>
                <a:solidFill>
                  <a:schemeClr val="bg1"/>
                </a:solidFill>
                <a:ln w="9525">
                  <a:solidFill>
                    <a:schemeClr val="tx1"/>
                  </a:solidFill>
                  <a:round/>
                  <a:headEnd/>
                  <a:tailEnd/>
                </a:ln>
              </p:spPr>
              <p:txBody>
                <a:bodyPr wrap="none" anchor="ctr"/>
                <a:lstStyle/>
                <a:p>
                  <a:endParaRPr lang="ja-JP" altLang="en-US" dirty="0"/>
                </a:p>
              </p:txBody>
            </p:sp>
            <p:sp>
              <p:nvSpPr>
                <p:cNvPr id="22" name="Oval 24">
                  <a:extLst>
                    <a:ext uri="{FF2B5EF4-FFF2-40B4-BE49-F238E27FC236}">
                      <a16:creationId xmlns="" xmlns:a16="http://schemas.microsoft.com/office/drawing/2014/main" id="{B7595539-D6E6-B702-2D4F-90A3D99D290A}"/>
                    </a:ext>
                  </a:extLst>
                </p:cNvPr>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3" name="Freeform 36">
                  <a:extLst>
                    <a:ext uri="{FF2B5EF4-FFF2-40B4-BE49-F238E27FC236}">
                      <a16:creationId xmlns="" xmlns:a16="http://schemas.microsoft.com/office/drawing/2014/main" id="{EB80FCA5-E274-1D91-1D69-9C80DF2C2B4D}"/>
                    </a:ext>
                  </a:extLst>
                </p:cNvPr>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C000"/>
                </a:solidFill>
                <a:ln w="9525">
                  <a:solidFill>
                    <a:schemeClr val="tx1"/>
                  </a:solidFill>
                  <a:round/>
                  <a:headEnd/>
                  <a:tailEnd/>
                </a:ln>
              </p:spPr>
              <p:txBody>
                <a:bodyPr/>
                <a:lstStyle/>
                <a:p>
                  <a:endParaRPr lang="ja-JP" altLang="en-US" dirty="0"/>
                </a:p>
              </p:txBody>
            </p:sp>
            <p:sp>
              <p:nvSpPr>
                <p:cNvPr id="24" name="Oval 37">
                  <a:extLst>
                    <a:ext uri="{FF2B5EF4-FFF2-40B4-BE49-F238E27FC236}">
                      <a16:creationId xmlns="" xmlns:a16="http://schemas.microsoft.com/office/drawing/2014/main" id="{D7EBB0BB-36CC-433D-795B-B15E610B28EB}"/>
                    </a:ext>
                  </a:extLst>
                </p:cNvPr>
                <p:cNvSpPr>
                  <a:spLocks noChangeArrowheads="1"/>
                </p:cNvSpPr>
                <p:nvPr/>
              </p:nvSpPr>
              <p:spPr bwMode="auto">
                <a:xfrm>
                  <a:off x="6948488" y="4292600"/>
                  <a:ext cx="144462" cy="144463"/>
                </a:xfrm>
                <a:prstGeom prst="ellipse">
                  <a:avLst/>
                </a:prstGeom>
                <a:grpFill/>
                <a:ln w="9525">
                  <a:solidFill>
                    <a:schemeClr val="tx1"/>
                  </a:solidFill>
                  <a:round/>
                  <a:headEnd/>
                  <a:tailEnd/>
                </a:ln>
              </p:spPr>
              <p:txBody>
                <a:bodyPr wrap="none" anchor="ctr"/>
                <a:lstStyle/>
                <a:p>
                  <a:endParaRPr lang="ja-JP" altLang="en-US"/>
                </a:p>
              </p:txBody>
            </p:sp>
          </p:grpSp>
          <p:sp>
            <p:nvSpPr>
              <p:cNvPr id="17" name="フリーフォーム 163">
                <a:extLst>
                  <a:ext uri="{FF2B5EF4-FFF2-40B4-BE49-F238E27FC236}">
                    <a16:creationId xmlns="" xmlns:a16="http://schemas.microsoft.com/office/drawing/2014/main" id="{143FD179-1917-18E1-0796-4AE6F114D593}"/>
                  </a:ext>
                </a:extLst>
              </p:cNvPr>
              <p:cNvSpPr/>
              <p:nvPr/>
            </p:nvSpPr>
            <p:spPr bwMode="auto">
              <a:xfrm>
                <a:off x="3470277" y="3184526"/>
                <a:ext cx="263525" cy="488950"/>
              </a:xfrm>
              <a:custGeom>
                <a:avLst/>
                <a:gdLst>
                  <a:gd name="connsiteX0" fmla="*/ 94449 w 262089"/>
                  <a:gd name="connsiteY0" fmla="*/ 0 h 487680"/>
                  <a:gd name="connsiteX1" fmla="*/ 124929 w 262089"/>
                  <a:gd name="connsiteY1" fmla="*/ 91440 h 487680"/>
                  <a:gd name="connsiteX2" fmla="*/ 140169 w 262089"/>
                  <a:gd name="connsiteY2" fmla="*/ 137160 h 487680"/>
                  <a:gd name="connsiteX3" fmla="*/ 185889 w 262089"/>
                  <a:gd name="connsiteY3" fmla="*/ 228600 h 487680"/>
                  <a:gd name="connsiteX4" fmla="*/ 216369 w 262089"/>
                  <a:gd name="connsiteY4" fmla="*/ 274320 h 487680"/>
                  <a:gd name="connsiteX5" fmla="*/ 246849 w 262089"/>
                  <a:gd name="connsiteY5" fmla="*/ 365760 h 487680"/>
                  <a:gd name="connsiteX6" fmla="*/ 262089 w 262089"/>
                  <a:gd name="connsiteY6" fmla="*/ 411480 h 487680"/>
                  <a:gd name="connsiteX7" fmla="*/ 124929 w 262089"/>
                  <a:gd name="connsiteY7" fmla="*/ 457200 h 487680"/>
                  <a:gd name="connsiteX8" fmla="*/ 79209 w 262089"/>
                  <a:gd name="connsiteY8" fmla="*/ 472440 h 487680"/>
                  <a:gd name="connsiteX9" fmla="*/ 33489 w 262089"/>
                  <a:gd name="connsiteY9" fmla="*/ 487680 h 487680"/>
                  <a:gd name="connsiteX10" fmla="*/ 3009 w 262089"/>
                  <a:gd name="connsiteY10" fmla="*/ 441960 h 487680"/>
                  <a:gd name="connsiteX11" fmla="*/ 33489 w 262089"/>
                  <a:gd name="connsiteY11" fmla="*/ 198120 h 487680"/>
                  <a:gd name="connsiteX12" fmla="*/ 63969 w 262089"/>
                  <a:gd name="connsiteY12" fmla="*/ 6096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089" h="487680">
                    <a:moveTo>
                      <a:pt x="94449" y="0"/>
                    </a:moveTo>
                    <a:lnTo>
                      <a:pt x="124929" y="91440"/>
                    </a:lnTo>
                    <a:cubicBezTo>
                      <a:pt x="130009" y="106680"/>
                      <a:pt x="131258" y="123794"/>
                      <a:pt x="140169" y="137160"/>
                    </a:cubicBezTo>
                    <a:cubicBezTo>
                      <a:pt x="227520" y="268187"/>
                      <a:pt x="122793" y="102407"/>
                      <a:pt x="185889" y="228600"/>
                    </a:cubicBezTo>
                    <a:cubicBezTo>
                      <a:pt x="194080" y="244983"/>
                      <a:pt x="208930" y="257582"/>
                      <a:pt x="216369" y="274320"/>
                    </a:cubicBezTo>
                    <a:cubicBezTo>
                      <a:pt x="229418" y="303680"/>
                      <a:pt x="236689" y="335280"/>
                      <a:pt x="246849" y="365760"/>
                    </a:cubicBezTo>
                    <a:lnTo>
                      <a:pt x="262089" y="411480"/>
                    </a:lnTo>
                    <a:lnTo>
                      <a:pt x="124929" y="457200"/>
                    </a:lnTo>
                    <a:lnTo>
                      <a:pt x="79209" y="472440"/>
                    </a:lnTo>
                    <a:lnTo>
                      <a:pt x="33489" y="487680"/>
                    </a:lnTo>
                    <a:cubicBezTo>
                      <a:pt x="23329" y="472440"/>
                      <a:pt x="4314" y="460230"/>
                      <a:pt x="3009" y="441960"/>
                    </a:cubicBezTo>
                    <a:cubicBezTo>
                      <a:pt x="0" y="399834"/>
                      <a:pt x="16752" y="259489"/>
                      <a:pt x="33489" y="198120"/>
                    </a:cubicBezTo>
                    <a:cubicBezTo>
                      <a:pt x="68788" y="68689"/>
                      <a:pt x="63969" y="149971"/>
                      <a:pt x="63969" y="60960"/>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5" name="フリーフォーム: 図形 24">
              <a:extLst>
                <a:ext uri="{FF2B5EF4-FFF2-40B4-BE49-F238E27FC236}">
                  <a16:creationId xmlns="" xmlns:a16="http://schemas.microsoft.com/office/drawing/2014/main" id="{10F93241-2309-B45F-CBE7-D2640B5496DB}"/>
                </a:ext>
              </a:extLst>
            </p:cNvPr>
            <p:cNvSpPr/>
            <p:nvPr/>
          </p:nvSpPr>
          <p:spPr>
            <a:xfrm rot="21027540">
              <a:off x="818776" y="3132638"/>
              <a:ext cx="890495" cy="886507"/>
            </a:xfrm>
            <a:custGeom>
              <a:avLst/>
              <a:gdLst>
                <a:gd name="connsiteX0" fmla="*/ 860612 w 890495"/>
                <a:gd name="connsiteY0" fmla="*/ 149411 h 998220"/>
                <a:gd name="connsiteX1" fmla="*/ 705224 w 890495"/>
                <a:gd name="connsiteY1" fmla="*/ 47811 h 998220"/>
                <a:gd name="connsiteX2" fmla="*/ 675342 w 890495"/>
                <a:gd name="connsiteY2" fmla="*/ 17929 h 998220"/>
                <a:gd name="connsiteX3" fmla="*/ 591671 w 890495"/>
                <a:gd name="connsiteY3" fmla="*/ 0 h 998220"/>
                <a:gd name="connsiteX4" fmla="*/ 388471 w 890495"/>
                <a:gd name="connsiteY4" fmla="*/ 17929 h 998220"/>
                <a:gd name="connsiteX5" fmla="*/ 358589 w 890495"/>
                <a:gd name="connsiteY5" fmla="*/ 23905 h 998220"/>
                <a:gd name="connsiteX6" fmla="*/ 310777 w 890495"/>
                <a:gd name="connsiteY6" fmla="*/ 71717 h 998220"/>
                <a:gd name="connsiteX7" fmla="*/ 239059 w 890495"/>
                <a:gd name="connsiteY7" fmla="*/ 161364 h 998220"/>
                <a:gd name="connsiteX8" fmla="*/ 209177 w 890495"/>
                <a:gd name="connsiteY8" fmla="*/ 191247 h 998220"/>
                <a:gd name="connsiteX9" fmla="*/ 101600 w 890495"/>
                <a:gd name="connsiteY9" fmla="*/ 358588 h 998220"/>
                <a:gd name="connsiteX10" fmla="*/ 53789 w 890495"/>
                <a:gd name="connsiteY10" fmla="*/ 460188 h 998220"/>
                <a:gd name="connsiteX11" fmla="*/ 41836 w 890495"/>
                <a:gd name="connsiteY11" fmla="*/ 513976 h 998220"/>
                <a:gd name="connsiteX12" fmla="*/ 17930 w 890495"/>
                <a:gd name="connsiteY12" fmla="*/ 573741 h 998220"/>
                <a:gd name="connsiteX13" fmla="*/ 11953 w 890495"/>
                <a:gd name="connsiteY13" fmla="*/ 633505 h 998220"/>
                <a:gd name="connsiteX14" fmla="*/ 0 w 890495"/>
                <a:gd name="connsiteY14" fmla="*/ 753035 h 998220"/>
                <a:gd name="connsiteX15" fmla="*/ 5977 w 890495"/>
                <a:gd name="connsiteY15" fmla="*/ 854635 h 998220"/>
                <a:gd name="connsiteX16" fmla="*/ 29883 w 890495"/>
                <a:gd name="connsiteY16" fmla="*/ 896470 h 998220"/>
                <a:gd name="connsiteX17" fmla="*/ 77695 w 890495"/>
                <a:gd name="connsiteY17" fmla="*/ 944282 h 998220"/>
                <a:gd name="connsiteX18" fmla="*/ 83671 w 890495"/>
                <a:gd name="connsiteY18" fmla="*/ 962211 h 998220"/>
                <a:gd name="connsiteX19" fmla="*/ 101600 w 890495"/>
                <a:gd name="connsiteY19" fmla="*/ 968188 h 998220"/>
                <a:gd name="connsiteX20" fmla="*/ 137459 w 890495"/>
                <a:gd name="connsiteY20" fmla="*/ 974164 h 998220"/>
                <a:gd name="connsiteX21" fmla="*/ 268942 w 890495"/>
                <a:gd name="connsiteY21" fmla="*/ 998070 h 998220"/>
                <a:gd name="connsiteX22" fmla="*/ 382495 w 890495"/>
                <a:gd name="connsiteY22" fmla="*/ 992094 h 998220"/>
                <a:gd name="connsiteX23" fmla="*/ 394448 w 890495"/>
                <a:gd name="connsiteY23" fmla="*/ 902447 h 998220"/>
                <a:gd name="connsiteX24" fmla="*/ 400424 w 890495"/>
                <a:gd name="connsiteY24" fmla="*/ 788894 h 998220"/>
                <a:gd name="connsiteX25" fmla="*/ 430306 w 890495"/>
                <a:gd name="connsiteY25" fmla="*/ 663388 h 998220"/>
                <a:gd name="connsiteX26" fmla="*/ 478118 w 890495"/>
                <a:gd name="connsiteY26" fmla="*/ 519952 h 998220"/>
                <a:gd name="connsiteX27" fmla="*/ 531906 w 890495"/>
                <a:gd name="connsiteY27" fmla="*/ 454211 h 998220"/>
                <a:gd name="connsiteX28" fmla="*/ 627530 w 890495"/>
                <a:gd name="connsiteY28" fmla="*/ 358588 h 998220"/>
                <a:gd name="connsiteX29" fmla="*/ 794871 w 890495"/>
                <a:gd name="connsiteY29" fmla="*/ 328705 h 998220"/>
                <a:gd name="connsiteX30" fmla="*/ 884518 w 890495"/>
                <a:gd name="connsiteY30" fmla="*/ 280894 h 998220"/>
                <a:gd name="connsiteX31" fmla="*/ 890495 w 890495"/>
                <a:gd name="connsiteY31" fmla="*/ 251011 h 998220"/>
                <a:gd name="connsiteX32" fmla="*/ 878542 w 890495"/>
                <a:gd name="connsiteY32" fmla="*/ 161364 h 998220"/>
                <a:gd name="connsiteX33" fmla="*/ 860612 w 890495"/>
                <a:gd name="connsiteY33" fmla="*/ 149411 h 99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0495" h="998220">
                  <a:moveTo>
                    <a:pt x="860612" y="149411"/>
                  </a:moveTo>
                  <a:cubicBezTo>
                    <a:pt x="831726" y="130486"/>
                    <a:pt x="738593" y="81180"/>
                    <a:pt x="705224" y="47811"/>
                  </a:cubicBezTo>
                  <a:cubicBezTo>
                    <a:pt x="695263" y="37850"/>
                    <a:pt x="686882" y="26007"/>
                    <a:pt x="675342" y="17929"/>
                  </a:cubicBezTo>
                  <a:cubicBezTo>
                    <a:pt x="652466" y="1916"/>
                    <a:pt x="616176" y="2723"/>
                    <a:pt x="591671" y="0"/>
                  </a:cubicBezTo>
                  <a:lnTo>
                    <a:pt x="388471" y="17929"/>
                  </a:lnTo>
                  <a:cubicBezTo>
                    <a:pt x="378366" y="18965"/>
                    <a:pt x="366941" y="18123"/>
                    <a:pt x="358589" y="23905"/>
                  </a:cubicBezTo>
                  <a:cubicBezTo>
                    <a:pt x="340058" y="36734"/>
                    <a:pt x="326156" y="55240"/>
                    <a:pt x="310777" y="71717"/>
                  </a:cubicBezTo>
                  <a:cubicBezTo>
                    <a:pt x="244761" y="142449"/>
                    <a:pt x="304586" y="83922"/>
                    <a:pt x="239059" y="161364"/>
                  </a:cubicBezTo>
                  <a:cubicBezTo>
                    <a:pt x="229960" y="172118"/>
                    <a:pt x="217488" y="179873"/>
                    <a:pt x="209177" y="191247"/>
                  </a:cubicBezTo>
                  <a:cubicBezTo>
                    <a:pt x="196413" y="208713"/>
                    <a:pt x="124955" y="311878"/>
                    <a:pt x="101600" y="358588"/>
                  </a:cubicBezTo>
                  <a:cubicBezTo>
                    <a:pt x="84861" y="392066"/>
                    <a:pt x="53789" y="460188"/>
                    <a:pt x="53789" y="460188"/>
                  </a:cubicBezTo>
                  <a:cubicBezTo>
                    <a:pt x="49805" y="478117"/>
                    <a:pt x="47367" y="496462"/>
                    <a:pt x="41836" y="513976"/>
                  </a:cubicBezTo>
                  <a:cubicBezTo>
                    <a:pt x="35375" y="534436"/>
                    <a:pt x="23134" y="552925"/>
                    <a:pt x="17930" y="573741"/>
                  </a:cubicBezTo>
                  <a:cubicBezTo>
                    <a:pt x="13074" y="593164"/>
                    <a:pt x="13766" y="613567"/>
                    <a:pt x="11953" y="633505"/>
                  </a:cubicBezTo>
                  <a:cubicBezTo>
                    <a:pt x="2205" y="740737"/>
                    <a:pt x="10586" y="668358"/>
                    <a:pt x="0" y="753035"/>
                  </a:cubicBezTo>
                  <a:cubicBezTo>
                    <a:pt x="1992" y="786902"/>
                    <a:pt x="-942" y="821423"/>
                    <a:pt x="5977" y="854635"/>
                  </a:cubicBezTo>
                  <a:cubicBezTo>
                    <a:pt x="9253" y="870359"/>
                    <a:pt x="21465" y="882791"/>
                    <a:pt x="29883" y="896470"/>
                  </a:cubicBezTo>
                  <a:cubicBezTo>
                    <a:pt x="55526" y="938139"/>
                    <a:pt x="42928" y="926898"/>
                    <a:pt x="77695" y="944282"/>
                  </a:cubicBezTo>
                  <a:cubicBezTo>
                    <a:pt x="79687" y="950258"/>
                    <a:pt x="79217" y="957756"/>
                    <a:pt x="83671" y="962211"/>
                  </a:cubicBezTo>
                  <a:cubicBezTo>
                    <a:pt x="88125" y="966666"/>
                    <a:pt x="95450" y="966821"/>
                    <a:pt x="101600" y="968188"/>
                  </a:cubicBezTo>
                  <a:cubicBezTo>
                    <a:pt x="113429" y="970817"/>
                    <a:pt x="125506" y="972172"/>
                    <a:pt x="137459" y="974164"/>
                  </a:cubicBezTo>
                  <a:cubicBezTo>
                    <a:pt x="190374" y="991802"/>
                    <a:pt x="195027" y="995958"/>
                    <a:pt x="268942" y="998070"/>
                  </a:cubicBezTo>
                  <a:cubicBezTo>
                    <a:pt x="306830" y="999153"/>
                    <a:pt x="344644" y="994086"/>
                    <a:pt x="382495" y="992094"/>
                  </a:cubicBezTo>
                  <a:cubicBezTo>
                    <a:pt x="386479" y="962212"/>
                    <a:pt x="391798" y="932477"/>
                    <a:pt x="394448" y="902447"/>
                  </a:cubicBezTo>
                  <a:cubicBezTo>
                    <a:pt x="397779" y="864690"/>
                    <a:pt x="394802" y="826378"/>
                    <a:pt x="400424" y="788894"/>
                  </a:cubicBezTo>
                  <a:cubicBezTo>
                    <a:pt x="406803" y="746365"/>
                    <a:pt x="418371" y="704703"/>
                    <a:pt x="430306" y="663388"/>
                  </a:cubicBezTo>
                  <a:cubicBezTo>
                    <a:pt x="444293" y="614970"/>
                    <a:pt x="446204" y="558958"/>
                    <a:pt x="478118" y="519952"/>
                  </a:cubicBezTo>
                  <a:cubicBezTo>
                    <a:pt x="496047" y="498038"/>
                    <a:pt x="514746" y="476733"/>
                    <a:pt x="531906" y="454211"/>
                  </a:cubicBezTo>
                  <a:cubicBezTo>
                    <a:pt x="569244" y="405205"/>
                    <a:pt x="568445" y="382760"/>
                    <a:pt x="627530" y="358588"/>
                  </a:cubicBezTo>
                  <a:cubicBezTo>
                    <a:pt x="665363" y="343110"/>
                    <a:pt x="757408" y="333700"/>
                    <a:pt x="794871" y="328705"/>
                  </a:cubicBezTo>
                  <a:cubicBezTo>
                    <a:pt x="864680" y="303774"/>
                    <a:pt x="873388" y="325415"/>
                    <a:pt x="884518" y="280894"/>
                  </a:cubicBezTo>
                  <a:cubicBezTo>
                    <a:pt x="886982" y="271039"/>
                    <a:pt x="888503" y="260972"/>
                    <a:pt x="890495" y="251011"/>
                  </a:cubicBezTo>
                  <a:cubicBezTo>
                    <a:pt x="888625" y="230438"/>
                    <a:pt x="888044" y="186703"/>
                    <a:pt x="878542" y="161364"/>
                  </a:cubicBezTo>
                  <a:cubicBezTo>
                    <a:pt x="875414" y="153022"/>
                    <a:pt x="889498" y="168336"/>
                    <a:pt x="860612" y="149411"/>
                  </a:cubicBezTo>
                  <a:close/>
                </a:path>
              </a:pathLst>
            </a:cu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69">
            <a:extLst>
              <a:ext uri="{FF2B5EF4-FFF2-40B4-BE49-F238E27FC236}">
                <a16:creationId xmlns="" xmlns:a16="http://schemas.microsoft.com/office/drawing/2014/main" id="{46FC803E-7910-67F3-12E9-66BF5E2B889E}"/>
              </a:ext>
            </a:extLst>
          </p:cNvPr>
          <p:cNvGrpSpPr/>
          <p:nvPr/>
        </p:nvGrpSpPr>
        <p:grpSpPr>
          <a:xfrm>
            <a:off x="5686285" y="2060848"/>
            <a:ext cx="1080120" cy="905725"/>
            <a:chOff x="2285984" y="1571612"/>
            <a:chExt cx="2144126" cy="1408071"/>
          </a:xfrm>
          <a:solidFill>
            <a:srgbClr val="FFC000"/>
          </a:solidFill>
        </p:grpSpPr>
        <p:sp>
          <p:nvSpPr>
            <p:cNvPr id="28" name="フリーフォーム 32">
              <a:extLst>
                <a:ext uri="{FF2B5EF4-FFF2-40B4-BE49-F238E27FC236}">
                  <a16:creationId xmlns="" xmlns:a16="http://schemas.microsoft.com/office/drawing/2014/main" id="{F0C94574-1E0B-C03A-DF45-6EFD35130B6C}"/>
                </a:ext>
              </a:extLst>
            </p:cNvPr>
            <p:cNvSpPr/>
            <p:nvPr/>
          </p:nvSpPr>
          <p:spPr bwMode="auto">
            <a:xfrm>
              <a:off x="2696856" y="2159876"/>
              <a:ext cx="1733254" cy="819807"/>
            </a:xfrm>
            <a:custGeom>
              <a:avLst/>
              <a:gdLst>
                <a:gd name="connsiteX0" fmla="*/ 46344 w 1733254"/>
                <a:gd name="connsiteY0" fmla="*/ 346841 h 819807"/>
                <a:gd name="connsiteX1" fmla="*/ 46344 w 1733254"/>
                <a:gd name="connsiteY1" fmla="*/ 756745 h 819807"/>
                <a:gd name="connsiteX2" fmla="*/ 93641 w 1733254"/>
                <a:gd name="connsiteY2" fmla="*/ 788276 h 819807"/>
                <a:gd name="connsiteX3" fmla="*/ 172468 w 1733254"/>
                <a:gd name="connsiteY3" fmla="*/ 772510 h 819807"/>
                <a:gd name="connsiteX4" fmla="*/ 203999 w 1733254"/>
                <a:gd name="connsiteY4" fmla="*/ 677917 h 819807"/>
                <a:gd name="connsiteX5" fmla="*/ 251296 w 1733254"/>
                <a:gd name="connsiteY5" fmla="*/ 583324 h 819807"/>
                <a:gd name="connsiteX6" fmla="*/ 298592 w 1733254"/>
                <a:gd name="connsiteY6" fmla="*/ 441434 h 819807"/>
                <a:gd name="connsiteX7" fmla="*/ 345889 w 1733254"/>
                <a:gd name="connsiteY7" fmla="*/ 425669 h 819807"/>
                <a:gd name="connsiteX8" fmla="*/ 408951 w 1733254"/>
                <a:gd name="connsiteY8" fmla="*/ 441434 h 819807"/>
                <a:gd name="connsiteX9" fmla="*/ 440482 w 1733254"/>
                <a:gd name="connsiteY9" fmla="*/ 488731 h 819807"/>
                <a:gd name="connsiteX10" fmla="*/ 456247 w 1733254"/>
                <a:gd name="connsiteY10" fmla="*/ 756745 h 819807"/>
                <a:gd name="connsiteX11" fmla="*/ 550841 w 1733254"/>
                <a:gd name="connsiteY11" fmla="*/ 804041 h 819807"/>
                <a:gd name="connsiteX12" fmla="*/ 661199 w 1733254"/>
                <a:gd name="connsiteY12" fmla="*/ 756745 h 819807"/>
                <a:gd name="connsiteX13" fmla="*/ 676965 w 1733254"/>
                <a:gd name="connsiteY13" fmla="*/ 677917 h 819807"/>
                <a:gd name="connsiteX14" fmla="*/ 692730 w 1733254"/>
                <a:gd name="connsiteY14" fmla="*/ 520262 h 819807"/>
                <a:gd name="connsiteX15" fmla="*/ 929213 w 1733254"/>
                <a:gd name="connsiteY15" fmla="*/ 488731 h 819807"/>
                <a:gd name="connsiteX16" fmla="*/ 960744 w 1733254"/>
                <a:gd name="connsiteY16" fmla="*/ 583324 h 819807"/>
                <a:gd name="connsiteX17" fmla="*/ 976510 w 1733254"/>
                <a:gd name="connsiteY17" fmla="*/ 740979 h 819807"/>
                <a:gd name="connsiteX18" fmla="*/ 1023806 w 1733254"/>
                <a:gd name="connsiteY18" fmla="*/ 756745 h 819807"/>
                <a:gd name="connsiteX19" fmla="*/ 1071103 w 1733254"/>
                <a:gd name="connsiteY19" fmla="*/ 788276 h 819807"/>
                <a:gd name="connsiteX20" fmla="*/ 1102634 w 1733254"/>
                <a:gd name="connsiteY20" fmla="*/ 740979 h 819807"/>
                <a:gd name="connsiteX21" fmla="*/ 1118399 w 1733254"/>
                <a:gd name="connsiteY21" fmla="*/ 693683 h 819807"/>
                <a:gd name="connsiteX22" fmla="*/ 1134165 w 1733254"/>
                <a:gd name="connsiteY22" fmla="*/ 346841 h 819807"/>
                <a:gd name="connsiteX23" fmla="*/ 1181461 w 1733254"/>
                <a:gd name="connsiteY23" fmla="*/ 362607 h 819807"/>
                <a:gd name="connsiteX24" fmla="*/ 1212992 w 1733254"/>
                <a:gd name="connsiteY24" fmla="*/ 457200 h 819807"/>
                <a:gd name="connsiteX25" fmla="*/ 1228758 w 1733254"/>
                <a:gd name="connsiteY25" fmla="*/ 740979 h 819807"/>
                <a:gd name="connsiteX26" fmla="*/ 1244523 w 1733254"/>
                <a:gd name="connsiteY26" fmla="*/ 788276 h 819807"/>
                <a:gd name="connsiteX27" fmla="*/ 1291820 w 1733254"/>
                <a:gd name="connsiteY27" fmla="*/ 819807 h 819807"/>
                <a:gd name="connsiteX28" fmla="*/ 1339116 w 1733254"/>
                <a:gd name="connsiteY28" fmla="*/ 788276 h 819807"/>
                <a:gd name="connsiteX29" fmla="*/ 1370647 w 1733254"/>
                <a:gd name="connsiteY29" fmla="*/ 740979 h 819807"/>
                <a:gd name="connsiteX30" fmla="*/ 1386413 w 1733254"/>
                <a:gd name="connsiteY30" fmla="*/ 268014 h 819807"/>
                <a:gd name="connsiteX31" fmla="*/ 1528303 w 1733254"/>
                <a:gd name="connsiteY31" fmla="*/ 315310 h 819807"/>
                <a:gd name="connsiteX32" fmla="*/ 1559834 w 1733254"/>
                <a:gd name="connsiteY32" fmla="*/ 409903 h 819807"/>
                <a:gd name="connsiteX33" fmla="*/ 1670192 w 1733254"/>
                <a:gd name="connsiteY33" fmla="*/ 536027 h 819807"/>
                <a:gd name="connsiteX34" fmla="*/ 1717489 w 1733254"/>
                <a:gd name="connsiteY34" fmla="*/ 551793 h 819807"/>
                <a:gd name="connsiteX35" fmla="*/ 1733254 w 1733254"/>
                <a:gd name="connsiteY35" fmla="*/ 504496 h 819807"/>
                <a:gd name="connsiteX36" fmla="*/ 1685958 w 1733254"/>
                <a:gd name="connsiteY36" fmla="*/ 378372 h 819807"/>
                <a:gd name="connsiteX37" fmla="*/ 1670192 w 1733254"/>
                <a:gd name="connsiteY37" fmla="*/ 315310 h 819807"/>
                <a:gd name="connsiteX38" fmla="*/ 1591365 w 1733254"/>
                <a:gd name="connsiteY38" fmla="*/ 220717 h 819807"/>
                <a:gd name="connsiteX39" fmla="*/ 1559834 w 1733254"/>
                <a:gd name="connsiteY39" fmla="*/ 173421 h 819807"/>
                <a:gd name="connsiteX40" fmla="*/ 1544068 w 1733254"/>
                <a:gd name="connsiteY40" fmla="*/ 126124 h 819807"/>
                <a:gd name="connsiteX41" fmla="*/ 1496772 w 1733254"/>
                <a:gd name="connsiteY41" fmla="*/ 110358 h 819807"/>
                <a:gd name="connsiteX42" fmla="*/ 1386413 w 1733254"/>
                <a:gd name="connsiteY42" fmla="*/ 94593 h 819807"/>
                <a:gd name="connsiteX43" fmla="*/ 1291820 w 1733254"/>
                <a:gd name="connsiteY43" fmla="*/ 63062 h 819807"/>
                <a:gd name="connsiteX44" fmla="*/ 1244523 w 1733254"/>
                <a:gd name="connsiteY44" fmla="*/ 47296 h 819807"/>
                <a:gd name="connsiteX45" fmla="*/ 929213 w 1733254"/>
                <a:gd name="connsiteY45" fmla="*/ 63062 h 819807"/>
                <a:gd name="connsiteX46" fmla="*/ 913447 w 1733254"/>
                <a:gd name="connsiteY46" fmla="*/ 110358 h 819807"/>
                <a:gd name="connsiteX47" fmla="*/ 787323 w 1733254"/>
                <a:gd name="connsiteY47" fmla="*/ 94593 h 819807"/>
                <a:gd name="connsiteX48" fmla="*/ 724261 w 1733254"/>
                <a:gd name="connsiteY48" fmla="*/ 63062 h 819807"/>
                <a:gd name="connsiteX49" fmla="*/ 456247 w 1733254"/>
                <a:gd name="connsiteY49" fmla="*/ 0 h 819807"/>
                <a:gd name="connsiteX50" fmla="*/ 330123 w 1733254"/>
                <a:gd name="connsiteY50" fmla="*/ 31531 h 819807"/>
                <a:gd name="connsiteX51" fmla="*/ 219765 w 1733254"/>
                <a:gd name="connsiteY51" fmla="*/ 78827 h 819807"/>
                <a:gd name="connsiteX52" fmla="*/ 140937 w 1733254"/>
                <a:gd name="connsiteY52" fmla="*/ 141890 h 819807"/>
                <a:gd name="connsiteX53" fmla="*/ 109406 w 1733254"/>
                <a:gd name="connsiteY53" fmla="*/ 236483 h 819807"/>
                <a:gd name="connsiteX54" fmla="*/ 93641 w 1733254"/>
                <a:gd name="connsiteY54" fmla="*/ 283779 h 819807"/>
                <a:gd name="connsiteX55" fmla="*/ 77875 w 1733254"/>
                <a:gd name="connsiteY55" fmla="*/ 346841 h 819807"/>
                <a:gd name="connsiteX56" fmla="*/ 46344 w 1733254"/>
                <a:gd name="connsiteY56" fmla="*/ 346841 h 81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33254" h="819807">
                  <a:moveTo>
                    <a:pt x="46344" y="346841"/>
                  </a:moveTo>
                  <a:cubicBezTo>
                    <a:pt x="41089" y="415158"/>
                    <a:pt x="0" y="467101"/>
                    <a:pt x="46344" y="756745"/>
                  </a:cubicBezTo>
                  <a:cubicBezTo>
                    <a:pt x="49338" y="775455"/>
                    <a:pt x="77875" y="777766"/>
                    <a:pt x="93641" y="788276"/>
                  </a:cubicBezTo>
                  <a:cubicBezTo>
                    <a:pt x="119917" y="783021"/>
                    <a:pt x="153520" y="791458"/>
                    <a:pt x="172468" y="772510"/>
                  </a:cubicBezTo>
                  <a:cubicBezTo>
                    <a:pt x="195970" y="749008"/>
                    <a:pt x="193489" y="709448"/>
                    <a:pt x="203999" y="677917"/>
                  </a:cubicBezTo>
                  <a:cubicBezTo>
                    <a:pt x="225756" y="612647"/>
                    <a:pt x="210548" y="644446"/>
                    <a:pt x="251296" y="583324"/>
                  </a:cubicBezTo>
                  <a:cubicBezTo>
                    <a:pt x="258988" y="537168"/>
                    <a:pt x="255961" y="475539"/>
                    <a:pt x="298592" y="441434"/>
                  </a:cubicBezTo>
                  <a:cubicBezTo>
                    <a:pt x="311569" y="431053"/>
                    <a:pt x="330123" y="430924"/>
                    <a:pt x="345889" y="425669"/>
                  </a:cubicBezTo>
                  <a:cubicBezTo>
                    <a:pt x="366910" y="430924"/>
                    <a:pt x="390922" y="429415"/>
                    <a:pt x="408951" y="441434"/>
                  </a:cubicBezTo>
                  <a:cubicBezTo>
                    <a:pt x="424717" y="451944"/>
                    <a:pt x="437671" y="469993"/>
                    <a:pt x="440482" y="488731"/>
                  </a:cubicBezTo>
                  <a:cubicBezTo>
                    <a:pt x="453757" y="577233"/>
                    <a:pt x="437811" y="669172"/>
                    <a:pt x="456247" y="756745"/>
                  </a:cubicBezTo>
                  <a:cubicBezTo>
                    <a:pt x="460860" y="778658"/>
                    <a:pt x="535132" y="798805"/>
                    <a:pt x="550841" y="804041"/>
                  </a:cubicBezTo>
                  <a:cubicBezTo>
                    <a:pt x="578334" y="797168"/>
                    <a:pt x="643053" y="788501"/>
                    <a:pt x="661199" y="756745"/>
                  </a:cubicBezTo>
                  <a:cubicBezTo>
                    <a:pt x="674494" y="733479"/>
                    <a:pt x="671710" y="704193"/>
                    <a:pt x="676965" y="677917"/>
                  </a:cubicBezTo>
                  <a:cubicBezTo>
                    <a:pt x="682220" y="625365"/>
                    <a:pt x="677198" y="570740"/>
                    <a:pt x="692730" y="520262"/>
                  </a:cubicBezTo>
                  <a:cubicBezTo>
                    <a:pt x="722644" y="423041"/>
                    <a:pt x="894143" y="485808"/>
                    <a:pt x="929213" y="488731"/>
                  </a:cubicBezTo>
                  <a:cubicBezTo>
                    <a:pt x="939723" y="520262"/>
                    <a:pt x="957437" y="550252"/>
                    <a:pt x="960744" y="583324"/>
                  </a:cubicBezTo>
                  <a:cubicBezTo>
                    <a:pt x="965999" y="635876"/>
                    <a:pt x="958461" y="691345"/>
                    <a:pt x="976510" y="740979"/>
                  </a:cubicBezTo>
                  <a:cubicBezTo>
                    <a:pt x="982189" y="756597"/>
                    <a:pt x="1008942" y="749313"/>
                    <a:pt x="1023806" y="756745"/>
                  </a:cubicBezTo>
                  <a:cubicBezTo>
                    <a:pt x="1040753" y="765219"/>
                    <a:pt x="1055337" y="777766"/>
                    <a:pt x="1071103" y="788276"/>
                  </a:cubicBezTo>
                  <a:cubicBezTo>
                    <a:pt x="1081613" y="772510"/>
                    <a:pt x="1094160" y="757927"/>
                    <a:pt x="1102634" y="740979"/>
                  </a:cubicBezTo>
                  <a:cubicBezTo>
                    <a:pt x="1110066" y="726115"/>
                    <a:pt x="1117074" y="710248"/>
                    <a:pt x="1118399" y="693683"/>
                  </a:cubicBezTo>
                  <a:cubicBezTo>
                    <a:pt x="1127628" y="578318"/>
                    <a:pt x="1128910" y="462455"/>
                    <a:pt x="1134165" y="346841"/>
                  </a:cubicBezTo>
                  <a:cubicBezTo>
                    <a:pt x="1149930" y="352096"/>
                    <a:pt x="1171802" y="349084"/>
                    <a:pt x="1181461" y="362607"/>
                  </a:cubicBezTo>
                  <a:cubicBezTo>
                    <a:pt x="1200779" y="389653"/>
                    <a:pt x="1212992" y="457200"/>
                    <a:pt x="1212992" y="457200"/>
                  </a:cubicBezTo>
                  <a:cubicBezTo>
                    <a:pt x="1218247" y="551793"/>
                    <a:pt x="1219776" y="646667"/>
                    <a:pt x="1228758" y="740979"/>
                  </a:cubicBezTo>
                  <a:cubicBezTo>
                    <a:pt x="1230334" y="757523"/>
                    <a:pt x="1234142" y="775299"/>
                    <a:pt x="1244523" y="788276"/>
                  </a:cubicBezTo>
                  <a:cubicBezTo>
                    <a:pt x="1256360" y="803072"/>
                    <a:pt x="1276054" y="809297"/>
                    <a:pt x="1291820" y="819807"/>
                  </a:cubicBezTo>
                  <a:cubicBezTo>
                    <a:pt x="1307585" y="809297"/>
                    <a:pt x="1325718" y="801674"/>
                    <a:pt x="1339116" y="788276"/>
                  </a:cubicBezTo>
                  <a:cubicBezTo>
                    <a:pt x="1352514" y="774878"/>
                    <a:pt x="1368932" y="759849"/>
                    <a:pt x="1370647" y="740979"/>
                  </a:cubicBezTo>
                  <a:cubicBezTo>
                    <a:pt x="1384928" y="583884"/>
                    <a:pt x="1381158" y="425669"/>
                    <a:pt x="1386413" y="268014"/>
                  </a:cubicBezTo>
                  <a:cubicBezTo>
                    <a:pt x="1418520" y="273365"/>
                    <a:pt x="1502526" y="274067"/>
                    <a:pt x="1528303" y="315310"/>
                  </a:cubicBezTo>
                  <a:cubicBezTo>
                    <a:pt x="1545918" y="343495"/>
                    <a:pt x="1541398" y="382248"/>
                    <a:pt x="1559834" y="409903"/>
                  </a:cubicBezTo>
                  <a:cubicBezTo>
                    <a:pt x="1607130" y="480847"/>
                    <a:pt x="1604503" y="503182"/>
                    <a:pt x="1670192" y="536027"/>
                  </a:cubicBezTo>
                  <a:cubicBezTo>
                    <a:pt x="1685056" y="543459"/>
                    <a:pt x="1701723" y="546538"/>
                    <a:pt x="1717489" y="551793"/>
                  </a:cubicBezTo>
                  <a:cubicBezTo>
                    <a:pt x="1722744" y="536027"/>
                    <a:pt x="1733254" y="521114"/>
                    <a:pt x="1733254" y="504496"/>
                  </a:cubicBezTo>
                  <a:cubicBezTo>
                    <a:pt x="1733254" y="436311"/>
                    <a:pt x="1718577" y="427302"/>
                    <a:pt x="1685958" y="378372"/>
                  </a:cubicBezTo>
                  <a:cubicBezTo>
                    <a:pt x="1680703" y="357351"/>
                    <a:pt x="1678727" y="335226"/>
                    <a:pt x="1670192" y="315310"/>
                  </a:cubicBezTo>
                  <a:cubicBezTo>
                    <a:pt x="1649470" y="266960"/>
                    <a:pt x="1624787" y="260823"/>
                    <a:pt x="1591365" y="220717"/>
                  </a:cubicBezTo>
                  <a:cubicBezTo>
                    <a:pt x="1579235" y="206161"/>
                    <a:pt x="1568308" y="190368"/>
                    <a:pt x="1559834" y="173421"/>
                  </a:cubicBezTo>
                  <a:cubicBezTo>
                    <a:pt x="1552402" y="158557"/>
                    <a:pt x="1555819" y="137875"/>
                    <a:pt x="1544068" y="126124"/>
                  </a:cubicBezTo>
                  <a:cubicBezTo>
                    <a:pt x="1532317" y="114373"/>
                    <a:pt x="1513067" y="113617"/>
                    <a:pt x="1496772" y="110358"/>
                  </a:cubicBezTo>
                  <a:cubicBezTo>
                    <a:pt x="1460334" y="103070"/>
                    <a:pt x="1423199" y="99848"/>
                    <a:pt x="1386413" y="94593"/>
                  </a:cubicBezTo>
                  <a:lnTo>
                    <a:pt x="1291820" y="63062"/>
                  </a:lnTo>
                  <a:lnTo>
                    <a:pt x="1244523" y="47296"/>
                  </a:lnTo>
                  <a:cubicBezTo>
                    <a:pt x="1139420" y="52551"/>
                    <a:pt x="1032589" y="43371"/>
                    <a:pt x="929213" y="63062"/>
                  </a:cubicBezTo>
                  <a:cubicBezTo>
                    <a:pt x="912888" y="66171"/>
                    <a:pt x="929669" y="106753"/>
                    <a:pt x="913447" y="110358"/>
                  </a:cubicBezTo>
                  <a:cubicBezTo>
                    <a:pt x="872087" y="119549"/>
                    <a:pt x="829364" y="99848"/>
                    <a:pt x="787323" y="94593"/>
                  </a:cubicBezTo>
                  <a:cubicBezTo>
                    <a:pt x="766302" y="84083"/>
                    <a:pt x="746557" y="70494"/>
                    <a:pt x="724261" y="63062"/>
                  </a:cubicBezTo>
                  <a:cubicBezTo>
                    <a:pt x="680978" y="48634"/>
                    <a:pt x="495269" y="8671"/>
                    <a:pt x="456247" y="0"/>
                  </a:cubicBezTo>
                  <a:cubicBezTo>
                    <a:pt x="409975" y="9254"/>
                    <a:pt x="372544" y="13350"/>
                    <a:pt x="330123" y="31531"/>
                  </a:cubicBezTo>
                  <a:cubicBezTo>
                    <a:pt x="193761" y="89972"/>
                    <a:pt x="330677" y="41857"/>
                    <a:pt x="219765" y="78827"/>
                  </a:cubicBezTo>
                  <a:cubicBezTo>
                    <a:pt x="203054" y="89968"/>
                    <a:pt x="152170" y="119423"/>
                    <a:pt x="140937" y="141890"/>
                  </a:cubicBezTo>
                  <a:cubicBezTo>
                    <a:pt x="126073" y="171618"/>
                    <a:pt x="119916" y="204952"/>
                    <a:pt x="109406" y="236483"/>
                  </a:cubicBezTo>
                  <a:cubicBezTo>
                    <a:pt x="104151" y="252248"/>
                    <a:pt x="97672" y="267657"/>
                    <a:pt x="93641" y="283779"/>
                  </a:cubicBezTo>
                  <a:cubicBezTo>
                    <a:pt x="88386" y="304800"/>
                    <a:pt x="89023" y="328261"/>
                    <a:pt x="77875" y="346841"/>
                  </a:cubicBezTo>
                  <a:cubicBezTo>
                    <a:pt x="71829" y="356917"/>
                    <a:pt x="51599" y="278524"/>
                    <a:pt x="46344" y="346841"/>
                  </a:cubicBezTo>
                  <a:close/>
                </a:path>
              </a:pathLst>
            </a:custGeom>
            <a:solidFill>
              <a:schemeClr val="bg1"/>
            </a:solidFill>
            <a:ln w="28575" cap="flat" cmpd="sng" algn="ctr">
              <a:solidFill>
                <a:schemeClr val="tx1"/>
              </a:solidFill>
              <a:prstDash val="solid"/>
              <a:round/>
              <a:headEnd type="none" w="med" len="med"/>
              <a:tailEnd type="none" w="med" len="med"/>
            </a:ln>
            <a:effectLst/>
          </p:spPr>
          <p:txBody>
            <a:bodyPr/>
            <a:lstStyle/>
            <a:p>
              <a:pPr>
                <a:defRPr/>
              </a:pPr>
              <a:endParaRPr lang="ja-JP" altLang="en-US" dirty="0">
                <a:ea typeface="ＭＳ Ｐゴシック" charset="-128"/>
              </a:endParaRPr>
            </a:p>
          </p:txBody>
        </p:sp>
        <p:sp>
          <p:nvSpPr>
            <p:cNvPr id="29" name="フリーフォーム 33">
              <a:extLst>
                <a:ext uri="{FF2B5EF4-FFF2-40B4-BE49-F238E27FC236}">
                  <a16:creationId xmlns="" xmlns:a16="http://schemas.microsoft.com/office/drawing/2014/main" id="{6B7ADBE0-7368-9738-86AD-77CFEA50A9C9}"/>
                </a:ext>
              </a:extLst>
            </p:cNvPr>
            <p:cNvSpPr/>
            <p:nvPr/>
          </p:nvSpPr>
          <p:spPr bwMode="auto">
            <a:xfrm>
              <a:off x="2357422" y="1571612"/>
              <a:ext cx="1128342" cy="1013826"/>
            </a:xfrm>
            <a:custGeom>
              <a:avLst/>
              <a:gdLst>
                <a:gd name="connsiteX0" fmla="*/ 120843 w 1128342"/>
                <a:gd name="connsiteY0" fmla="*/ 383222 h 1013826"/>
                <a:gd name="connsiteX1" fmla="*/ 152374 w 1128342"/>
                <a:gd name="connsiteY1" fmla="*/ 194036 h 1013826"/>
                <a:gd name="connsiteX2" fmla="*/ 183905 w 1128342"/>
                <a:gd name="connsiteY2" fmla="*/ 146739 h 1013826"/>
                <a:gd name="connsiteX3" fmla="*/ 231202 w 1128342"/>
                <a:gd name="connsiteY3" fmla="*/ 52146 h 1013826"/>
                <a:gd name="connsiteX4" fmla="*/ 341560 w 1128342"/>
                <a:gd name="connsiteY4" fmla="*/ 162505 h 1013826"/>
                <a:gd name="connsiteX5" fmla="*/ 404623 w 1128342"/>
                <a:gd name="connsiteY5" fmla="*/ 241332 h 1013826"/>
                <a:gd name="connsiteX6" fmla="*/ 436154 w 1128342"/>
                <a:gd name="connsiteY6" fmla="*/ 288629 h 1013826"/>
                <a:gd name="connsiteX7" fmla="*/ 483450 w 1128342"/>
                <a:gd name="connsiteY7" fmla="*/ 320160 h 1013826"/>
                <a:gd name="connsiteX8" fmla="*/ 530747 w 1128342"/>
                <a:gd name="connsiteY8" fmla="*/ 304395 h 1013826"/>
                <a:gd name="connsiteX9" fmla="*/ 688402 w 1128342"/>
                <a:gd name="connsiteY9" fmla="*/ 288629 h 1013826"/>
                <a:gd name="connsiteX10" fmla="*/ 735698 w 1128342"/>
                <a:gd name="connsiteY10" fmla="*/ 146739 h 1013826"/>
                <a:gd name="connsiteX11" fmla="*/ 782995 w 1128342"/>
                <a:gd name="connsiteY11" fmla="*/ 99443 h 1013826"/>
                <a:gd name="connsiteX12" fmla="*/ 861823 w 1128342"/>
                <a:gd name="connsiteY12" fmla="*/ 36381 h 1013826"/>
                <a:gd name="connsiteX13" fmla="*/ 940650 w 1128342"/>
                <a:gd name="connsiteY13" fmla="*/ 178270 h 1013826"/>
                <a:gd name="connsiteX14" fmla="*/ 956416 w 1128342"/>
                <a:gd name="connsiteY14" fmla="*/ 225567 h 1013826"/>
                <a:gd name="connsiteX15" fmla="*/ 972181 w 1128342"/>
                <a:gd name="connsiteY15" fmla="*/ 320160 h 1013826"/>
                <a:gd name="connsiteX16" fmla="*/ 1035243 w 1128342"/>
                <a:gd name="connsiteY16" fmla="*/ 335926 h 1013826"/>
                <a:gd name="connsiteX17" fmla="*/ 1082540 w 1128342"/>
                <a:gd name="connsiteY17" fmla="*/ 351691 h 1013826"/>
                <a:gd name="connsiteX18" fmla="*/ 1082540 w 1128342"/>
                <a:gd name="connsiteY18" fmla="*/ 698532 h 1013826"/>
                <a:gd name="connsiteX19" fmla="*/ 1066774 w 1128342"/>
                <a:gd name="connsiteY19" fmla="*/ 745829 h 1013826"/>
                <a:gd name="connsiteX20" fmla="*/ 1035243 w 1128342"/>
                <a:gd name="connsiteY20" fmla="*/ 793126 h 1013826"/>
                <a:gd name="connsiteX21" fmla="*/ 893354 w 1128342"/>
                <a:gd name="connsiteY21" fmla="*/ 919250 h 1013826"/>
                <a:gd name="connsiteX22" fmla="*/ 846057 w 1128342"/>
                <a:gd name="connsiteY22" fmla="*/ 935015 h 1013826"/>
                <a:gd name="connsiteX23" fmla="*/ 310029 w 1128342"/>
                <a:gd name="connsiteY23" fmla="*/ 919250 h 1013826"/>
                <a:gd name="connsiteX24" fmla="*/ 262733 w 1128342"/>
                <a:gd name="connsiteY24" fmla="*/ 903484 h 1013826"/>
                <a:gd name="connsiteX25" fmla="*/ 183905 w 1128342"/>
                <a:gd name="connsiteY25" fmla="*/ 824657 h 1013826"/>
                <a:gd name="connsiteX26" fmla="*/ 152374 w 1128342"/>
                <a:gd name="connsiteY26" fmla="*/ 777360 h 1013826"/>
                <a:gd name="connsiteX27" fmla="*/ 105078 w 1128342"/>
                <a:gd name="connsiteY27" fmla="*/ 761595 h 1013826"/>
                <a:gd name="connsiteX28" fmla="*/ 89312 w 1128342"/>
                <a:gd name="connsiteY28" fmla="*/ 714298 h 1013826"/>
                <a:gd name="connsiteX29" fmla="*/ 57781 w 1128342"/>
                <a:gd name="connsiteY29" fmla="*/ 667001 h 1013826"/>
                <a:gd name="connsiteX30" fmla="*/ 105078 w 1128342"/>
                <a:gd name="connsiteY30" fmla="*/ 446284 h 1013826"/>
                <a:gd name="connsiteX31" fmla="*/ 120843 w 1128342"/>
                <a:gd name="connsiteY31" fmla="*/ 383222 h 101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8342" h="1013826">
                  <a:moveTo>
                    <a:pt x="120843" y="383222"/>
                  </a:moveTo>
                  <a:cubicBezTo>
                    <a:pt x="128726" y="341181"/>
                    <a:pt x="141736" y="222404"/>
                    <a:pt x="152374" y="194036"/>
                  </a:cubicBezTo>
                  <a:cubicBezTo>
                    <a:pt x="159027" y="176294"/>
                    <a:pt x="175431" y="163686"/>
                    <a:pt x="183905" y="146739"/>
                  </a:cubicBezTo>
                  <a:cubicBezTo>
                    <a:pt x="249178" y="16195"/>
                    <a:pt x="140838" y="187694"/>
                    <a:pt x="231202" y="52146"/>
                  </a:cubicBezTo>
                  <a:cubicBezTo>
                    <a:pt x="314449" y="79896"/>
                    <a:pt x="269280" y="54085"/>
                    <a:pt x="341560" y="162505"/>
                  </a:cubicBezTo>
                  <a:cubicBezTo>
                    <a:pt x="438611" y="308081"/>
                    <a:pt x="314762" y="129006"/>
                    <a:pt x="404623" y="241332"/>
                  </a:cubicBezTo>
                  <a:cubicBezTo>
                    <a:pt x="416460" y="256128"/>
                    <a:pt x="422756" y="275231"/>
                    <a:pt x="436154" y="288629"/>
                  </a:cubicBezTo>
                  <a:cubicBezTo>
                    <a:pt x="449552" y="302027"/>
                    <a:pt x="467685" y="309650"/>
                    <a:pt x="483450" y="320160"/>
                  </a:cubicBezTo>
                  <a:cubicBezTo>
                    <a:pt x="499216" y="314905"/>
                    <a:pt x="514322" y="306922"/>
                    <a:pt x="530747" y="304395"/>
                  </a:cubicBezTo>
                  <a:cubicBezTo>
                    <a:pt x="582947" y="296364"/>
                    <a:pt x="642783" y="315240"/>
                    <a:pt x="688402" y="288629"/>
                  </a:cubicBezTo>
                  <a:cubicBezTo>
                    <a:pt x="764087" y="244479"/>
                    <a:pt x="689973" y="192463"/>
                    <a:pt x="735698" y="146739"/>
                  </a:cubicBezTo>
                  <a:cubicBezTo>
                    <a:pt x="751464" y="130974"/>
                    <a:pt x="765867" y="113716"/>
                    <a:pt x="782995" y="99443"/>
                  </a:cubicBezTo>
                  <a:cubicBezTo>
                    <a:pt x="902327" y="0"/>
                    <a:pt x="770084" y="128117"/>
                    <a:pt x="861823" y="36381"/>
                  </a:cubicBezTo>
                  <a:cubicBezTo>
                    <a:pt x="932621" y="107179"/>
                    <a:pt x="902068" y="62525"/>
                    <a:pt x="940650" y="178270"/>
                  </a:cubicBezTo>
                  <a:lnTo>
                    <a:pt x="956416" y="225567"/>
                  </a:lnTo>
                  <a:cubicBezTo>
                    <a:pt x="961671" y="257098"/>
                    <a:pt x="953601" y="294148"/>
                    <a:pt x="972181" y="320160"/>
                  </a:cubicBezTo>
                  <a:cubicBezTo>
                    <a:pt x="984775" y="337792"/>
                    <a:pt x="1014409" y="329973"/>
                    <a:pt x="1035243" y="335926"/>
                  </a:cubicBezTo>
                  <a:cubicBezTo>
                    <a:pt x="1051222" y="340491"/>
                    <a:pt x="1066774" y="346436"/>
                    <a:pt x="1082540" y="351691"/>
                  </a:cubicBezTo>
                  <a:cubicBezTo>
                    <a:pt x="1128342" y="489102"/>
                    <a:pt x="1108687" y="410919"/>
                    <a:pt x="1082540" y="698532"/>
                  </a:cubicBezTo>
                  <a:cubicBezTo>
                    <a:pt x="1081035" y="715082"/>
                    <a:pt x="1074206" y="730965"/>
                    <a:pt x="1066774" y="745829"/>
                  </a:cubicBezTo>
                  <a:cubicBezTo>
                    <a:pt x="1058300" y="762777"/>
                    <a:pt x="1047831" y="778964"/>
                    <a:pt x="1035243" y="793126"/>
                  </a:cubicBezTo>
                  <a:cubicBezTo>
                    <a:pt x="1001820" y="830727"/>
                    <a:pt x="946067" y="892894"/>
                    <a:pt x="893354" y="919250"/>
                  </a:cubicBezTo>
                  <a:cubicBezTo>
                    <a:pt x="878490" y="926682"/>
                    <a:pt x="861823" y="929760"/>
                    <a:pt x="846057" y="935015"/>
                  </a:cubicBezTo>
                  <a:cubicBezTo>
                    <a:pt x="667381" y="929760"/>
                    <a:pt x="488522" y="928898"/>
                    <a:pt x="310029" y="919250"/>
                  </a:cubicBezTo>
                  <a:cubicBezTo>
                    <a:pt x="293435" y="918353"/>
                    <a:pt x="275710" y="913865"/>
                    <a:pt x="262733" y="903484"/>
                  </a:cubicBezTo>
                  <a:cubicBezTo>
                    <a:pt x="0" y="693297"/>
                    <a:pt x="467662" y="1013826"/>
                    <a:pt x="183905" y="824657"/>
                  </a:cubicBezTo>
                  <a:cubicBezTo>
                    <a:pt x="173395" y="808891"/>
                    <a:pt x="167170" y="789197"/>
                    <a:pt x="152374" y="777360"/>
                  </a:cubicBezTo>
                  <a:cubicBezTo>
                    <a:pt x="139397" y="766979"/>
                    <a:pt x="116829" y="773346"/>
                    <a:pt x="105078" y="761595"/>
                  </a:cubicBezTo>
                  <a:cubicBezTo>
                    <a:pt x="93327" y="749844"/>
                    <a:pt x="96744" y="729162"/>
                    <a:pt x="89312" y="714298"/>
                  </a:cubicBezTo>
                  <a:cubicBezTo>
                    <a:pt x="80838" y="697350"/>
                    <a:pt x="68291" y="682767"/>
                    <a:pt x="57781" y="667001"/>
                  </a:cubicBezTo>
                  <a:cubicBezTo>
                    <a:pt x="86109" y="355404"/>
                    <a:pt x="37809" y="580823"/>
                    <a:pt x="105078" y="446284"/>
                  </a:cubicBezTo>
                  <a:cubicBezTo>
                    <a:pt x="141309" y="373822"/>
                    <a:pt x="112960" y="425263"/>
                    <a:pt x="120843" y="383222"/>
                  </a:cubicBezTo>
                  <a:close/>
                </a:path>
              </a:pathLst>
            </a:custGeom>
            <a:solidFill>
              <a:schemeClr val="bg1"/>
            </a:solidFill>
            <a:ln w="28575" cap="flat" cmpd="sng" algn="ctr">
              <a:solidFill>
                <a:schemeClr val="tx1"/>
              </a:solidFill>
              <a:prstDash val="solid"/>
              <a:round/>
              <a:headEnd type="none" w="med" len="med"/>
              <a:tailEnd type="none" w="med" len="med"/>
            </a:ln>
            <a:effectLst/>
          </p:spPr>
          <p:txBody>
            <a:bodyPr/>
            <a:lstStyle/>
            <a:p>
              <a:pPr>
                <a:defRPr/>
              </a:pPr>
              <a:endParaRPr lang="ja-JP" altLang="en-US" dirty="0">
                <a:ea typeface="ＭＳ Ｐゴシック" charset="-128"/>
              </a:endParaRPr>
            </a:p>
          </p:txBody>
        </p:sp>
        <p:sp>
          <p:nvSpPr>
            <p:cNvPr id="30" name="円弧 29">
              <a:extLst>
                <a:ext uri="{FF2B5EF4-FFF2-40B4-BE49-F238E27FC236}">
                  <a16:creationId xmlns="" xmlns:a16="http://schemas.microsoft.com/office/drawing/2014/main" id="{CF68D51B-8AB3-772E-D91C-30B0B882164E}"/>
                </a:ext>
              </a:extLst>
            </p:cNvPr>
            <p:cNvSpPr/>
            <p:nvPr/>
          </p:nvSpPr>
          <p:spPr bwMode="auto">
            <a:xfrm>
              <a:off x="2428860" y="2000240"/>
              <a:ext cx="357190" cy="214314"/>
            </a:xfrm>
            <a:prstGeom prst="arc">
              <a:avLst/>
            </a:prstGeom>
            <a:solidFill>
              <a:schemeClr val="bg1"/>
            </a:solidFill>
            <a:ln w="38100" cap="flat" cmpd="sng" algn="ctr">
              <a:solidFill>
                <a:schemeClr val="tx1"/>
              </a:solidFill>
              <a:prstDash val="solid"/>
              <a:round/>
              <a:headEnd type="none" w="med" len="med"/>
              <a:tailEnd type="none" w="med" len="med"/>
            </a:ln>
            <a:effectLst/>
          </p:spPr>
          <p:txBody>
            <a:bodyPr/>
            <a:lstStyle/>
            <a:p>
              <a:pPr>
                <a:defRPr/>
              </a:pPr>
              <a:endParaRPr lang="ja-JP" altLang="en-US" dirty="0">
                <a:ea typeface="ＭＳ Ｐゴシック" charset="-128"/>
              </a:endParaRPr>
            </a:p>
          </p:txBody>
        </p:sp>
        <p:sp>
          <p:nvSpPr>
            <p:cNvPr id="31" name="円弧 30">
              <a:extLst>
                <a:ext uri="{FF2B5EF4-FFF2-40B4-BE49-F238E27FC236}">
                  <a16:creationId xmlns="" xmlns:a16="http://schemas.microsoft.com/office/drawing/2014/main" id="{9384D59B-75E7-DA0C-7A03-6DCB3C6F1746}"/>
                </a:ext>
              </a:extLst>
            </p:cNvPr>
            <p:cNvSpPr/>
            <p:nvPr/>
          </p:nvSpPr>
          <p:spPr bwMode="auto">
            <a:xfrm rot="1540247" flipH="1">
              <a:off x="3016284" y="2061719"/>
              <a:ext cx="337207" cy="234231"/>
            </a:xfrm>
            <a:prstGeom prst="arc">
              <a:avLst/>
            </a:prstGeom>
            <a:solidFill>
              <a:schemeClr val="bg1"/>
            </a:solidFill>
            <a:ln w="38100" cap="flat" cmpd="sng" algn="ctr">
              <a:solidFill>
                <a:schemeClr val="tx1"/>
              </a:solidFill>
              <a:prstDash val="solid"/>
              <a:round/>
              <a:headEnd type="none" w="med" len="med"/>
              <a:tailEnd type="none" w="med" len="med"/>
            </a:ln>
            <a:effectLst/>
          </p:spPr>
          <p:txBody>
            <a:bodyPr/>
            <a:lstStyle/>
            <a:p>
              <a:pPr>
                <a:defRPr/>
              </a:pPr>
              <a:endParaRPr lang="ja-JP" altLang="en-US" dirty="0">
                <a:ea typeface="ＭＳ Ｐゴシック" charset="-128"/>
              </a:endParaRPr>
            </a:p>
          </p:txBody>
        </p:sp>
        <p:sp>
          <p:nvSpPr>
            <p:cNvPr id="32" name="円/楕円 36">
              <a:extLst>
                <a:ext uri="{FF2B5EF4-FFF2-40B4-BE49-F238E27FC236}">
                  <a16:creationId xmlns="" xmlns:a16="http://schemas.microsoft.com/office/drawing/2014/main" id="{DC51C186-98E8-2F77-DB9A-1841FA1389E4}"/>
                </a:ext>
              </a:extLst>
            </p:cNvPr>
            <p:cNvSpPr/>
            <p:nvPr/>
          </p:nvSpPr>
          <p:spPr bwMode="auto">
            <a:xfrm>
              <a:off x="2786050" y="2357430"/>
              <a:ext cx="71438" cy="45719"/>
            </a:xfrm>
            <a:prstGeom prst="ellipse">
              <a:avLst/>
            </a:prstGeom>
            <a:grpFill/>
            <a:ln w="76200" cap="flat" cmpd="sng" algn="ctr">
              <a:solidFill>
                <a:schemeClr val="tx1"/>
              </a:solidFill>
              <a:prstDash val="solid"/>
              <a:round/>
              <a:headEnd type="none" w="med" len="med"/>
              <a:tailEnd type="none" w="med" len="med"/>
            </a:ln>
            <a:effectLst/>
          </p:spPr>
          <p:txBody>
            <a:bodyPr/>
            <a:lstStyle/>
            <a:p>
              <a:pPr>
                <a:defRPr/>
              </a:pPr>
              <a:endParaRPr lang="ja-JP" altLang="en-US">
                <a:ea typeface="ＭＳ Ｐゴシック" charset="-128"/>
              </a:endParaRPr>
            </a:p>
          </p:txBody>
        </p:sp>
        <p:cxnSp>
          <p:nvCxnSpPr>
            <p:cNvPr id="33" name="直線コネクタ 32">
              <a:extLst>
                <a:ext uri="{FF2B5EF4-FFF2-40B4-BE49-F238E27FC236}">
                  <a16:creationId xmlns="" xmlns:a16="http://schemas.microsoft.com/office/drawing/2014/main" id="{95B9CCE8-B8FF-114E-F079-811E4CDCAE44}"/>
                </a:ext>
              </a:extLst>
            </p:cNvPr>
            <p:cNvCxnSpPr/>
            <p:nvPr/>
          </p:nvCxnSpPr>
          <p:spPr bwMode="auto">
            <a:xfrm rot="10800000">
              <a:off x="2285984" y="2285992"/>
              <a:ext cx="357192" cy="1590"/>
            </a:xfrm>
            <a:prstGeom prst="line">
              <a:avLst/>
            </a:prstGeom>
            <a:grpFill/>
            <a:ln w="28575" cap="flat" cmpd="sng" algn="ctr">
              <a:solidFill>
                <a:schemeClr val="tx1"/>
              </a:solidFill>
              <a:prstDash val="solid"/>
              <a:round/>
              <a:headEnd type="none" w="med" len="med"/>
              <a:tailEnd type="none" w="med" len="med"/>
            </a:ln>
            <a:effectLst/>
          </p:spPr>
        </p:cxnSp>
        <p:cxnSp>
          <p:nvCxnSpPr>
            <p:cNvPr id="34" name="直線コネクタ 33">
              <a:extLst>
                <a:ext uri="{FF2B5EF4-FFF2-40B4-BE49-F238E27FC236}">
                  <a16:creationId xmlns="" xmlns:a16="http://schemas.microsoft.com/office/drawing/2014/main" id="{4A1241EA-C691-AADE-C344-EDEA2983EA7C}"/>
                </a:ext>
              </a:extLst>
            </p:cNvPr>
            <p:cNvCxnSpPr/>
            <p:nvPr/>
          </p:nvCxnSpPr>
          <p:spPr bwMode="auto">
            <a:xfrm rot="10800000">
              <a:off x="3143240" y="2428868"/>
              <a:ext cx="357192" cy="1590"/>
            </a:xfrm>
            <a:prstGeom prst="line">
              <a:avLst/>
            </a:prstGeom>
            <a:grpFill/>
            <a:ln w="28575" cap="flat" cmpd="sng" algn="ctr">
              <a:solidFill>
                <a:schemeClr val="tx1"/>
              </a:solidFill>
              <a:prstDash val="solid"/>
              <a:round/>
              <a:headEnd type="none" w="med" len="med"/>
              <a:tailEnd type="none" w="med" len="med"/>
            </a:ln>
            <a:effectLst/>
          </p:spPr>
        </p:cxnSp>
        <p:cxnSp>
          <p:nvCxnSpPr>
            <p:cNvPr id="35" name="直線コネクタ 34">
              <a:extLst>
                <a:ext uri="{FF2B5EF4-FFF2-40B4-BE49-F238E27FC236}">
                  <a16:creationId xmlns="" xmlns:a16="http://schemas.microsoft.com/office/drawing/2014/main" id="{BA4A2653-D2E6-FF19-B061-510C6865EAB5}"/>
                </a:ext>
              </a:extLst>
            </p:cNvPr>
            <p:cNvCxnSpPr/>
            <p:nvPr/>
          </p:nvCxnSpPr>
          <p:spPr bwMode="auto">
            <a:xfrm rot="10800000">
              <a:off x="3143240" y="2357430"/>
              <a:ext cx="357192" cy="1590"/>
            </a:xfrm>
            <a:prstGeom prst="line">
              <a:avLst/>
            </a:prstGeom>
            <a:grpFill/>
            <a:ln w="28575" cap="flat" cmpd="sng" algn="ctr">
              <a:solidFill>
                <a:schemeClr val="tx1"/>
              </a:solidFill>
              <a:prstDash val="solid"/>
              <a:round/>
              <a:headEnd type="none" w="med" len="med"/>
              <a:tailEnd type="none" w="med" len="med"/>
            </a:ln>
            <a:effectLst/>
          </p:spPr>
        </p:cxnSp>
        <p:cxnSp>
          <p:nvCxnSpPr>
            <p:cNvPr id="36" name="直線コネクタ 35">
              <a:extLst>
                <a:ext uri="{FF2B5EF4-FFF2-40B4-BE49-F238E27FC236}">
                  <a16:creationId xmlns="" xmlns:a16="http://schemas.microsoft.com/office/drawing/2014/main" id="{5FA94B02-D254-3D53-AEC0-0E7A4FD4DA83}"/>
                </a:ext>
              </a:extLst>
            </p:cNvPr>
            <p:cNvCxnSpPr/>
            <p:nvPr/>
          </p:nvCxnSpPr>
          <p:spPr bwMode="auto">
            <a:xfrm rot="10800000">
              <a:off x="2285984" y="2357430"/>
              <a:ext cx="357192" cy="1590"/>
            </a:xfrm>
            <a:prstGeom prst="line">
              <a:avLst/>
            </a:prstGeom>
            <a:grpFill/>
            <a:ln w="28575" cap="flat" cmpd="sng" algn="ctr">
              <a:solidFill>
                <a:schemeClr val="tx1"/>
              </a:solidFill>
              <a:prstDash val="solid"/>
              <a:round/>
              <a:headEnd type="none" w="med" len="med"/>
              <a:tailEnd type="none" w="med" len="med"/>
            </a:ln>
            <a:effectLst/>
          </p:spPr>
        </p:cxnSp>
      </p:grpSp>
    </p:spTree>
    <p:extLst>
      <p:ext uri="{BB962C8B-B14F-4D97-AF65-F5344CB8AC3E}">
        <p14:creationId xmlns="" xmlns:p14="http://schemas.microsoft.com/office/powerpoint/2010/main" val="38931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3219321" y="3551579"/>
            <a:ext cx="2592387" cy="1223963"/>
          </a:xfrm>
          <a:prstGeom prst="wedgeEllipseCallout">
            <a:avLst>
              <a:gd name="adj1" fmla="val -37509"/>
              <a:gd name="adj2" fmla="val 60505"/>
            </a:avLst>
          </a:prstGeom>
          <a:solidFill>
            <a:schemeClr val="bg1"/>
          </a:solidFill>
          <a:ln w="9525">
            <a:solidFill>
              <a:schemeClr val="tx1"/>
            </a:solidFill>
            <a:miter lim="800000"/>
            <a:headEnd/>
            <a:tailEnd/>
          </a:ln>
        </p:spPr>
        <p:txBody>
          <a:bodyPr/>
          <a:lstStyle/>
          <a:p>
            <a:pPr algn="ctr" eaLnBrk="1" hangingPunct="1"/>
            <a:r>
              <a:rPr lang="ja-JP" altLang="en-US" sz="4400" dirty="0"/>
              <a:t>リンゴ</a:t>
            </a:r>
          </a:p>
        </p:txBody>
      </p:sp>
      <p:sp>
        <p:nvSpPr>
          <p:cNvPr id="27651" name="Text Box 7"/>
          <p:cNvSpPr txBox="1">
            <a:spLocks noChangeArrowheads="1"/>
          </p:cNvSpPr>
          <p:nvPr/>
        </p:nvSpPr>
        <p:spPr bwMode="auto">
          <a:xfrm>
            <a:off x="4427538" y="1989138"/>
            <a:ext cx="1512887" cy="1433512"/>
          </a:xfrm>
          <a:prstGeom prst="rect">
            <a:avLst/>
          </a:prstGeom>
          <a:noFill/>
          <a:ln w="9525">
            <a:noFill/>
            <a:miter lim="800000"/>
            <a:headEnd/>
            <a:tailEnd/>
          </a:ln>
        </p:spPr>
        <p:txBody>
          <a:bodyPr>
            <a:spAutoFit/>
          </a:bodyPr>
          <a:lstStyle/>
          <a:p>
            <a:pPr eaLnBrk="1" hangingPunct="1">
              <a:spcBef>
                <a:spcPct val="50000"/>
              </a:spcBef>
            </a:pPr>
            <a:endParaRPr lang="ja-JP" altLang="ja-JP" sz="8800">
              <a:latin typeface="DF海洋の生物" pitchFamily="17" charset="0"/>
            </a:endParaRPr>
          </a:p>
        </p:txBody>
      </p:sp>
      <p:grpSp>
        <p:nvGrpSpPr>
          <p:cNvPr id="2" name="グループ化 24"/>
          <p:cNvGrpSpPr>
            <a:grpSpLocks/>
          </p:cNvGrpSpPr>
          <p:nvPr/>
        </p:nvGrpSpPr>
        <p:grpSpPr bwMode="auto">
          <a:xfrm>
            <a:off x="1923177" y="4544459"/>
            <a:ext cx="1296144" cy="1224136"/>
            <a:chOff x="755650" y="4437063"/>
            <a:chExt cx="1584325" cy="1655762"/>
          </a:xfrm>
        </p:grpSpPr>
        <p:sp>
          <p:nvSpPr>
            <p:cNvPr id="27662" name="Freeform 12"/>
            <p:cNvSpPr>
              <a:spLocks/>
            </p:cNvSpPr>
            <p:nvPr/>
          </p:nvSpPr>
          <p:spPr bwMode="auto">
            <a:xfrm>
              <a:off x="755650" y="4437063"/>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7663" name="Oval 8"/>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64" name="Oval 10"/>
            <p:cNvSpPr>
              <a:spLocks noChangeArrowheads="1"/>
            </p:cNvSpPr>
            <p:nvPr/>
          </p:nvSpPr>
          <p:spPr bwMode="auto">
            <a:xfrm>
              <a:off x="1331913" y="4724400"/>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7665" name="Oval 9"/>
            <p:cNvSpPr>
              <a:spLocks noChangeArrowheads="1"/>
            </p:cNvSpPr>
            <p:nvPr/>
          </p:nvSpPr>
          <p:spPr bwMode="auto">
            <a:xfrm>
              <a:off x="1547813" y="4797425"/>
              <a:ext cx="144462" cy="144463"/>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666" name="Oval 11"/>
            <p:cNvSpPr>
              <a:spLocks noChangeArrowheads="1"/>
            </p:cNvSpPr>
            <p:nvPr/>
          </p:nvSpPr>
          <p:spPr bwMode="auto">
            <a:xfrm>
              <a:off x="1908175" y="5373688"/>
              <a:ext cx="360363" cy="431800"/>
            </a:xfrm>
            <a:prstGeom prst="ellipse">
              <a:avLst/>
            </a:prstGeom>
            <a:solidFill>
              <a:srgbClr val="FF9900"/>
            </a:solidFill>
            <a:ln w="9525">
              <a:solidFill>
                <a:schemeClr val="tx1"/>
              </a:solidFill>
              <a:round/>
              <a:headEnd/>
              <a:tailEnd/>
            </a:ln>
          </p:spPr>
          <p:txBody>
            <a:bodyPr wrap="none" anchor="ctr"/>
            <a:lstStyle/>
            <a:p>
              <a:pPr eaLnBrk="1" hangingPunct="1"/>
              <a:endParaRPr lang="ja-JP" altLang="en-US"/>
            </a:p>
          </p:txBody>
        </p:sp>
        <p:sp>
          <p:nvSpPr>
            <p:cNvPr id="27667" name="Oval 13"/>
            <p:cNvSpPr>
              <a:spLocks noChangeArrowheads="1"/>
            </p:cNvSpPr>
            <p:nvPr/>
          </p:nvSpPr>
          <p:spPr bwMode="auto">
            <a:xfrm>
              <a:off x="2195513" y="4797425"/>
              <a:ext cx="144462" cy="144463"/>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grpSp>
      <p:sp>
        <p:nvSpPr>
          <p:cNvPr id="27655" name="Line 17"/>
          <p:cNvSpPr>
            <a:spLocks noChangeShapeType="1"/>
          </p:cNvSpPr>
          <p:nvPr/>
        </p:nvSpPr>
        <p:spPr bwMode="auto">
          <a:xfrm>
            <a:off x="4299490" y="2108826"/>
            <a:ext cx="432048" cy="0"/>
          </a:xfrm>
          <a:prstGeom prst="line">
            <a:avLst/>
          </a:prstGeom>
          <a:noFill/>
          <a:ln w="76200" cmpd="dbl">
            <a:solidFill>
              <a:srgbClr val="C00000"/>
            </a:solidFill>
            <a:round/>
            <a:headEnd/>
            <a:tailEnd/>
          </a:ln>
        </p:spPr>
        <p:txBody>
          <a:bodyPr/>
          <a:lstStyle/>
          <a:p>
            <a:endParaRPr lang="ja-JP" altLang="en-US"/>
          </a:p>
        </p:txBody>
      </p:sp>
      <p:grpSp>
        <p:nvGrpSpPr>
          <p:cNvPr id="3" name="グループ化 26"/>
          <p:cNvGrpSpPr/>
          <p:nvPr/>
        </p:nvGrpSpPr>
        <p:grpSpPr>
          <a:xfrm>
            <a:off x="2545352" y="1406548"/>
            <a:ext cx="1511300" cy="1502792"/>
            <a:chOff x="4067175" y="1268413"/>
            <a:chExt cx="1511300" cy="1574800"/>
          </a:xfrm>
        </p:grpSpPr>
        <p:sp>
          <p:nvSpPr>
            <p:cNvPr id="27653" name="Text Box 15"/>
            <p:cNvSpPr txBox="1">
              <a:spLocks noChangeArrowheads="1"/>
            </p:cNvSpPr>
            <p:nvPr/>
          </p:nvSpPr>
          <p:spPr bwMode="auto">
            <a:xfrm>
              <a:off x="4067175" y="1268413"/>
              <a:ext cx="1511300" cy="1574800"/>
            </a:xfrm>
            <a:prstGeom prst="rect">
              <a:avLst/>
            </a:prstGeom>
            <a:solidFill>
              <a:srgbClr val="FFFFFF"/>
            </a:solidFill>
            <a:ln w="19050">
              <a:solidFill>
                <a:schemeClr val="bg1"/>
              </a:solidFill>
              <a:miter lim="800000"/>
              <a:headEnd/>
              <a:tailEnd/>
            </a:ln>
          </p:spPr>
          <p:txBody>
            <a:bodyPr>
              <a:spAutoFit/>
            </a:bodyPr>
            <a:lstStyle/>
            <a:p>
              <a:pPr eaLnBrk="1" hangingPunct="1">
                <a:spcBef>
                  <a:spcPct val="50000"/>
                </a:spcBef>
              </a:pPr>
              <a:endParaRPr lang="ja-JP" altLang="ja-JP" sz="9600" dirty="0">
                <a:latin typeface="DF海洋の生物" pitchFamily="17" charset="0"/>
              </a:endParaRPr>
            </a:p>
          </p:txBody>
        </p:sp>
        <p:grpSp>
          <p:nvGrpSpPr>
            <p:cNvPr id="4" name="グループ化 19"/>
            <p:cNvGrpSpPr>
              <a:grpSpLocks/>
            </p:cNvGrpSpPr>
            <p:nvPr/>
          </p:nvGrpSpPr>
          <p:grpSpPr bwMode="auto">
            <a:xfrm>
              <a:off x="4357688" y="1541463"/>
              <a:ext cx="1016000" cy="1030287"/>
              <a:chOff x="4357686" y="1541417"/>
              <a:chExt cx="1016046" cy="1030327"/>
            </a:xfrm>
          </p:grpSpPr>
          <p:sp>
            <p:nvSpPr>
              <p:cNvPr id="16" name="円/楕円 15"/>
              <p:cNvSpPr/>
              <p:nvPr/>
            </p:nvSpPr>
            <p:spPr>
              <a:xfrm>
                <a:off x="4357686" y="1643021"/>
                <a:ext cx="1016046" cy="928723"/>
              </a:xfrm>
              <a:prstGeom prst="ellipse">
                <a:avLst/>
              </a:prstGeom>
              <a:solidFill>
                <a:srgbClr val="FF00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フリーフォーム 16"/>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8" name="フリーフォーム 17"/>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grpSp>
        <p:nvGrpSpPr>
          <p:cNvPr id="5" name="グループ化 27"/>
          <p:cNvGrpSpPr/>
          <p:nvPr/>
        </p:nvGrpSpPr>
        <p:grpSpPr>
          <a:xfrm>
            <a:off x="4951914" y="1406548"/>
            <a:ext cx="1558925" cy="1502792"/>
            <a:chOff x="5965825" y="1268413"/>
            <a:chExt cx="1558925" cy="1574800"/>
          </a:xfrm>
        </p:grpSpPr>
        <p:sp>
          <p:nvSpPr>
            <p:cNvPr id="27656" name="Text Box 14"/>
            <p:cNvSpPr txBox="1">
              <a:spLocks noChangeArrowheads="1"/>
            </p:cNvSpPr>
            <p:nvPr/>
          </p:nvSpPr>
          <p:spPr bwMode="auto">
            <a:xfrm>
              <a:off x="5965825" y="1268413"/>
              <a:ext cx="1535113" cy="1574800"/>
            </a:xfrm>
            <a:prstGeom prst="rect">
              <a:avLst/>
            </a:prstGeom>
            <a:solidFill>
              <a:srgbClr val="FFFFFF"/>
            </a:solidFill>
            <a:ln w="19050">
              <a:solidFill>
                <a:schemeClr val="bg1"/>
              </a:solidFill>
              <a:miter lim="800000"/>
              <a:headEnd/>
              <a:tailEnd/>
            </a:ln>
          </p:spPr>
          <p:txBody>
            <a:bodyPr>
              <a:spAutoFit/>
            </a:bodyPr>
            <a:lstStyle/>
            <a:p>
              <a:pPr eaLnBrk="1" hangingPunct="1">
                <a:spcBef>
                  <a:spcPct val="50000"/>
                </a:spcBef>
              </a:pPr>
              <a:endParaRPr lang="en-US" altLang="ja-JP" sz="9600" dirty="0">
                <a:latin typeface="DF海洋の生物" pitchFamily="17" charset="0"/>
              </a:endParaRPr>
            </a:p>
          </p:txBody>
        </p:sp>
        <p:grpSp>
          <p:nvGrpSpPr>
            <p:cNvPr id="6" name="グループ化 27"/>
            <p:cNvGrpSpPr>
              <a:grpSpLocks/>
            </p:cNvGrpSpPr>
            <p:nvPr/>
          </p:nvGrpSpPr>
          <p:grpSpPr bwMode="auto">
            <a:xfrm>
              <a:off x="6215063" y="1500188"/>
              <a:ext cx="1309687" cy="1030287"/>
              <a:chOff x="6215063" y="1500188"/>
              <a:chExt cx="1309265" cy="1030287"/>
            </a:xfrm>
            <a:solidFill>
              <a:srgbClr val="FFC000"/>
            </a:solidFill>
          </p:grpSpPr>
          <p:grpSp>
            <p:nvGrpSpPr>
              <p:cNvPr id="7" name="グループ化 20"/>
              <p:cNvGrpSpPr>
                <a:grpSpLocks/>
              </p:cNvGrpSpPr>
              <p:nvPr/>
            </p:nvGrpSpPr>
            <p:grpSpPr bwMode="auto">
              <a:xfrm>
                <a:off x="6215063" y="1500188"/>
                <a:ext cx="1016000" cy="1030287"/>
                <a:chOff x="4357686" y="1541417"/>
                <a:chExt cx="1016046" cy="1030327"/>
              </a:xfrm>
              <a:grpFill/>
            </p:grpSpPr>
            <p:sp>
              <p:nvSpPr>
                <p:cNvPr id="22" name="円/楕円 21"/>
                <p:cNvSpPr/>
                <p:nvPr/>
              </p:nvSpPr>
              <p:spPr>
                <a:xfrm>
                  <a:off x="4357686" y="1643021"/>
                  <a:ext cx="1016046" cy="928723"/>
                </a:xfrm>
                <a:prstGeom prst="ellipse">
                  <a:avLst/>
                </a:prstGeom>
                <a:grp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フリーフォーム 22"/>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4" name="フリーフォーム 23"/>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27660" name="テキスト ボックス 26"/>
              <p:cNvSpPr txBox="1">
                <a:spLocks noChangeArrowheads="1"/>
              </p:cNvSpPr>
              <p:nvPr/>
            </p:nvSpPr>
            <p:spPr bwMode="auto">
              <a:xfrm rot="799521">
                <a:off x="6300192" y="1593086"/>
                <a:ext cx="1224136" cy="738664"/>
              </a:xfrm>
              <a:prstGeom prst="rect">
                <a:avLst/>
              </a:prstGeom>
              <a:noFill/>
              <a:ln w="9525">
                <a:noFill/>
                <a:miter lim="800000"/>
                <a:headEnd/>
                <a:tailEnd/>
              </a:ln>
            </p:spPr>
            <p:txBody>
              <a:bodyPr>
                <a:spAutoFit/>
              </a:bodyPr>
              <a:lstStyle/>
              <a:p>
                <a:pPr eaLnBrk="1" hangingPunct="1">
                  <a:defRPr/>
                </a:pPr>
                <a:r>
                  <a:rPr lang="ja-JP" altLang="en-US" sz="1400" dirty="0">
                    <a:ea typeface="ＭＳ Ｐゴシック" pitchFamily="50" charset="-128"/>
                  </a:rPr>
                  <a:t>　　　　・</a:t>
                </a:r>
                <a:endParaRPr lang="en-US" altLang="ja-JP" sz="1400" dirty="0">
                  <a:ea typeface="ＭＳ Ｐゴシック" pitchFamily="50" charset="-128"/>
                </a:endParaRPr>
              </a:p>
              <a:p>
                <a:pPr eaLnBrk="1" hangingPunct="1">
                  <a:defRPr/>
                </a:pPr>
                <a:r>
                  <a:rPr lang="ja-JP" altLang="en-US" sz="1400" dirty="0">
                    <a:ea typeface="ＭＳ Ｐゴシック" pitchFamily="50" charset="-128"/>
                  </a:rPr>
                  <a:t>　・　・　・</a:t>
                </a:r>
                <a:r>
                  <a:rPr lang="ja-JP" altLang="en-US" sz="700" dirty="0">
                    <a:ea typeface="ＭＳ Ｐゴシック" pitchFamily="50" charset="-128"/>
                  </a:rPr>
                  <a:t>　</a:t>
                </a:r>
                <a:r>
                  <a:rPr lang="ja-JP" altLang="en-US" sz="1400" dirty="0">
                    <a:ea typeface="ＭＳ Ｐゴシック" pitchFamily="50" charset="-128"/>
                  </a:rPr>
                  <a:t>・　</a:t>
                </a:r>
                <a:endParaRPr lang="en-US" altLang="ja-JP" sz="1400" dirty="0">
                  <a:ea typeface="ＭＳ Ｐゴシック" pitchFamily="50" charset="-128"/>
                </a:endParaRPr>
              </a:p>
              <a:p>
                <a:pPr eaLnBrk="1" hangingPunct="1">
                  <a:defRPr/>
                </a:pPr>
                <a:r>
                  <a:rPr lang="ja-JP" altLang="en-US" sz="1400" dirty="0">
                    <a:ea typeface="ＭＳ Ｐゴシック" pitchFamily="50" charset="-128"/>
                  </a:rPr>
                  <a:t>　・　・　</a:t>
                </a:r>
              </a:p>
            </p:txBody>
          </p:sp>
        </p:grpSp>
      </p:grpSp>
      <p:sp>
        <p:nvSpPr>
          <p:cNvPr id="25" name="テキスト ボックス 24"/>
          <p:cNvSpPr txBox="1"/>
          <p:nvPr/>
        </p:nvSpPr>
        <p:spPr>
          <a:xfrm>
            <a:off x="683568" y="3068960"/>
            <a:ext cx="2160240" cy="584775"/>
          </a:xfrm>
          <a:prstGeom prst="rect">
            <a:avLst/>
          </a:prstGeom>
          <a:noFill/>
        </p:spPr>
        <p:txBody>
          <a:bodyPr wrap="square" rtlCol="0">
            <a:spAutoFit/>
          </a:bodyPr>
          <a:lstStyle/>
          <a:p>
            <a:r>
              <a:rPr kumimoji="1" lang="ja-JP" altLang="en-US" sz="3200" dirty="0"/>
              <a:t>どっちも・・</a:t>
            </a:r>
          </a:p>
        </p:txBody>
      </p:sp>
      <p:sp>
        <p:nvSpPr>
          <p:cNvPr id="8" name="テキスト ボックス 7">
            <a:extLst>
              <a:ext uri="{FF2B5EF4-FFF2-40B4-BE49-F238E27FC236}">
                <a16:creationId xmlns="" xmlns:a16="http://schemas.microsoft.com/office/drawing/2014/main" id="{A8CA6ACA-EBAA-8829-11FD-2F4E9D042570}"/>
              </a:ext>
            </a:extLst>
          </p:cNvPr>
          <p:cNvSpPr txBox="1"/>
          <p:nvPr/>
        </p:nvSpPr>
        <p:spPr>
          <a:xfrm>
            <a:off x="359532" y="365244"/>
            <a:ext cx="8424936" cy="707886"/>
          </a:xfrm>
          <a:prstGeom prst="rect">
            <a:avLst/>
          </a:prstGeom>
          <a:noFill/>
        </p:spPr>
        <p:txBody>
          <a:bodyPr wrap="square" rtlCol="0">
            <a:spAutoFit/>
          </a:bodyPr>
          <a:lstStyle/>
          <a:p>
            <a:r>
              <a:rPr lang="ja-JP" altLang="en-US" sz="4000" dirty="0"/>
              <a:t>たとえば、リンゴとナシも、さいしょは・・</a:t>
            </a:r>
            <a:endParaRPr lang="en-US" altLang="ja-JP" sz="4000" dirty="0"/>
          </a:p>
        </p:txBody>
      </p:sp>
      <p:sp>
        <p:nvSpPr>
          <p:cNvPr id="9" name="テキスト ボックス 8">
            <a:extLst>
              <a:ext uri="{FF2B5EF4-FFF2-40B4-BE49-F238E27FC236}">
                <a16:creationId xmlns="" xmlns:a16="http://schemas.microsoft.com/office/drawing/2014/main" id="{DC0E7D78-2F82-4833-86D4-D0E2D1C2B9FB}"/>
              </a:ext>
            </a:extLst>
          </p:cNvPr>
          <p:cNvSpPr txBox="1"/>
          <p:nvPr/>
        </p:nvSpPr>
        <p:spPr>
          <a:xfrm>
            <a:off x="6012160" y="5012608"/>
            <a:ext cx="2849892" cy="584775"/>
          </a:xfrm>
          <a:prstGeom prst="rect">
            <a:avLst/>
          </a:prstGeom>
          <a:noFill/>
        </p:spPr>
        <p:txBody>
          <a:bodyPr wrap="square" rtlCol="0">
            <a:spAutoFit/>
          </a:bodyPr>
          <a:lstStyle/>
          <a:p>
            <a:r>
              <a:rPr kumimoji="1" lang="ja-JP" altLang="en-US" sz="3200" dirty="0"/>
              <a:t>といったりする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dissolve">
                                      <p:cBhvr>
                                        <p:cTn id="25" dur="500"/>
                                        <p:tgtEl>
                                          <p:spTgt spid="2765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655"/>
                                        </p:tgtEl>
                                        <p:attrNameLst>
                                          <p:attrName>style.visibility</p:attrName>
                                        </p:attrNameLst>
                                      </p:cBhvr>
                                      <p:to>
                                        <p:strVal val="visible"/>
                                      </p:to>
                                    </p:set>
                                    <p:animEffect transition="in" filter="dissolve">
                                      <p:cBhvr>
                                        <p:cTn id="30" dur="500"/>
                                        <p:tgtEl>
                                          <p:spTgt spid="2765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5" grpId="0" animBg="1"/>
      <p:bldP spid="2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AutoShape 5"/>
          <p:cNvSpPr>
            <a:spLocks noChangeArrowheads="1"/>
          </p:cNvSpPr>
          <p:nvPr/>
        </p:nvSpPr>
        <p:spPr bwMode="auto">
          <a:xfrm>
            <a:off x="1619672" y="2708920"/>
            <a:ext cx="2427287" cy="936104"/>
          </a:xfrm>
          <a:prstGeom prst="wedgeEllipseCallout">
            <a:avLst>
              <a:gd name="adj1" fmla="val 41866"/>
              <a:gd name="adj2" fmla="val 54940"/>
            </a:avLst>
          </a:prstGeom>
          <a:solidFill>
            <a:schemeClr val="bg1"/>
          </a:solidFill>
          <a:ln w="9525">
            <a:solidFill>
              <a:schemeClr val="tx1"/>
            </a:solidFill>
            <a:miter lim="800000"/>
            <a:headEnd/>
            <a:tailEnd/>
          </a:ln>
        </p:spPr>
        <p:txBody>
          <a:bodyPr/>
          <a:lstStyle/>
          <a:p>
            <a:pPr algn="ctr" eaLnBrk="1" hangingPunct="1"/>
            <a:r>
              <a:rPr lang="ja-JP" altLang="en-US" sz="4400"/>
              <a:t>リンゴ</a:t>
            </a:r>
          </a:p>
        </p:txBody>
      </p:sp>
      <p:sp>
        <p:nvSpPr>
          <p:cNvPr id="28678" name="Text Box 6"/>
          <p:cNvSpPr txBox="1">
            <a:spLocks noChangeArrowheads="1"/>
          </p:cNvSpPr>
          <p:nvPr/>
        </p:nvSpPr>
        <p:spPr bwMode="auto">
          <a:xfrm>
            <a:off x="4427538" y="1989138"/>
            <a:ext cx="1512887" cy="1433512"/>
          </a:xfrm>
          <a:prstGeom prst="rect">
            <a:avLst/>
          </a:prstGeom>
          <a:noFill/>
          <a:ln w="9525">
            <a:noFill/>
            <a:miter lim="800000"/>
            <a:headEnd/>
            <a:tailEnd/>
          </a:ln>
        </p:spPr>
        <p:txBody>
          <a:bodyPr>
            <a:spAutoFit/>
          </a:bodyPr>
          <a:lstStyle/>
          <a:p>
            <a:pPr eaLnBrk="1" hangingPunct="1">
              <a:spcBef>
                <a:spcPct val="50000"/>
              </a:spcBef>
            </a:pPr>
            <a:endParaRPr lang="ja-JP" altLang="ja-JP" sz="8800">
              <a:latin typeface="DF海洋の生物" pitchFamily="17" charset="0"/>
            </a:endParaRPr>
          </a:p>
        </p:txBody>
      </p:sp>
      <p:sp>
        <p:nvSpPr>
          <p:cNvPr id="28684" name="Text Box 12"/>
          <p:cNvSpPr txBox="1">
            <a:spLocks noChangeArrowheads="1"/>
          </p:cNvSpPr>
          <p:nvPr/>
        </p:nvSpPr>
        <p:spPr bwMode="auto">
          <a:xfrm>
            <a:off x="2771800" y="4437112"/>
            <a:ext cx="3744416" cy="646331"/>
          </a:xfrm>
          <a:prstGeom prst="rect">
            <a:avLst/>
          </a:prstGeom>
          <a:solidFill>
            <a:srgbClr val="FFFF99"/>
          </a:solidFill>
          <a:ln w="9525">
            <a:noFill/>
            <a:miter lim="800000"/>
            <a:headEnd/>
            <a:tailEnd/>
          </a:ln>
          <a:effectLst>
            <a:glow rad="101600">
              <a:schemeClr val="accent2">
                <a:satMod val="175000"/>
                <a:alpha val="40000"/>
              </a:schemeClr>
            </a:glow>
          </a:effectLst>
        </p:spPr>
        <p:txBody>
          <a:bodyPr wrap="square">
            <a:spAutoFit/>
          </a:bodyPr>
          <a:lstStyle/>
          <a:p>
            <a:pPr indent="90488" eaLnBrk="1" hangingPunct="1">
              <a:spcBef>
                <a:spcPct val="50000"/>
              </a:spcBef>
            </a:pPr>
            <a:r>
              <a:rPr lang="ja-JP" altLang="en-US" sz="3600" dirty="0"/>
              <a:t>「ナシ」を覚えた！</a:t>
            </a:r>
          </a:p>
        </p:txBody>
      </p:sp>
      <p:sp>
        <p:nvSpPr>
          <p:cNvPr id="28685" name="AutoShape 13"/>
          <p:cNvSpPr>
            <a:spLocks noChangeArrowheads="1"/>
          </p:cNvSpPr>
          <p:nvPr/>
        </p:nvSpPr>
        <p:spPr bwMode="auto">
          <a:xfrm>
            <a:off x="5148064" y="2708920"/>
            <a:ext cx="2160588" cy="936104"/>
          </a:xfrm>
          <a:prstGeom prst="wedgeEllipseCallout">
            <a:avLst>
              <a:gd name="adj1" fmla="val -43164"/>
              <a:gd name="adj2" fmla="val 58242"/>
            </a:avLst>
          </a:prstGeom>
          <a:solidFill>
            <a:srgbClr val="FFCCFF"/>
          </a:solidFill>
          <a:ln w="9525">
            <a:solidFill>
              <a:schemeClr val="tx1"/>
            </a:solidFill>
            <a:miter lim="800000"/>
            <a:headEnd/>
            <a:tailEnd/>
          </a:ln>
        </p:spPr>
        <p:txBody>
          <a:bodyPr/>
          <a:lstStyle/>
          <a:p>
            <a:pPr algn="ctr" eaLnBrk="1" hangingPunct="1"/>
            <a:r>
              <a:rPr lang="ja-JP" altLang="en-US" sz="4400"/>
              <a:t>ナシ</a:t>
            </a:r>
          </a:p>
        </p:txBody>
      </p:sp>
      <p:grpSp>
        <p:nvGrpSpPr>
          <p:cNvPr id="2" name="グループ化 37"/>
          <p:cNvGrpSpPr/>
          <p:nvPr/>
        </p:nvGrpSpPr>
        <p:grpSpPr>
          <a:xfrm>
            <a:off x="4067944" y="3356992"/>
            <a:ext cx="1008112" cy="936104"/>
            <a:chOff x="3924300" y="4365625"/>
            <a:chExt cx="1512888" cy="1727200"/>
          </a:xfrm>
        </p:grpSpPr>
        <p:sp>
          <p:nvSpPr>
            <p:cNvPr id="28674" name="Freeform 2"/>
            <p:cNvSpPr>
              <a:spLocks/>
            </p:cNvSpPr>
            <p:nvPr/>
          </p:nvSpPr>
          <p:spPr bwMode="auto">
            <a:xfrm rot="3744376">
              <a:off x="4365625" y="4211638"/>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8675"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8676"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8679" name="Oval 7"/>
            <p:cNvSpPr>
              <a:spLocks noChangeArrowheads="1"/>
            </p:cNvSpPr>
            <p:nvPr/>
          </p:nvSpPr>
          <p:spPr bwMode="auto">
            <a:xfrm>
              <a:off x="4284663"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8680" name="Oval 8"/>
            <p:cNvSpPr>
              <a:spLocks noChangeArrowheads="1"/>
            </p:cNvSpPr>
            <p:nvPr/>
          </p:nvSpPr>
          <p:spPr bwMode="auto">
            <a:xfrm>
              <a:off x="4500563" y="5661025"/>
              <a:ext cx="360362" cy="287338"/>
            </a:xfrm>
            <a:prstGeom prst="ellipse">
              <a:avLst/>
            </a:prstGeom>
            <a:solidFill>
              <a:srgbClr val="FF9900"/>
            </a:solidFill>
            <a:ln w="9525">
              <a:solidFill>
                <a:schemeClr val="tx1"/>
              </a:solidFill>
              <a:round/>
              <a:headEnd/>
              <a:tailEnd/>
            </a:ln>
          </p:spPr>
          <p:txBody>
            <a:bodyPr wrap="none" anchor="ctr"/>
            <a:lstStyle/>
            <a:p>
              <a:pPr eaLnBrk="1" hangingPunct="1"/>
              <a:endParaRPr lang="ja-JP" altLang="en-US"/>
            </a:p>
          </p:txBody>
        </p:sp>
        <p:sp>
          <p:nvSpPr>
            <p:cNvPr id="28681"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sp>
          <p:nvSpPr>
            <p:cNvPr id="28686"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8687" name="Oval 15"/>
            <p:cNvSpPr>
              <a:spLocks noChangeArrowheads="1"/>
            </p:cNvSpPr>
            <p:nvPr/>
          </p:nvSpPr>
          <p:spPr bwMode="auto">
            <a:xfrm>
              <a:off x="4859338"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grpSp>
      <p:sp>
        <p:nvSpPr>
          <p:cNvPr id="28688" name="Line 16"/>
          <p:cNvSpPr>
            <a:spLocks noChangeShapeType="1"/>
          </p:cNvSpPr>
          <p:nvPr/>
        </p:nvSpPr>
        <p:spPr bwMode="auto">
          <a:xfrm>
            <a:off x="4211960" y="1772816"/>
            <a:ext cx="864096" cy="0"/>
          </a:xfrm>
          <a:prstGeom prst="line">
            <a:avLst/>
          </a:prstGeom>
          <a:noFill/>
          <a:ln w="76200">
            <a:solidFill>
              <a:srgbClr val="C00000"/>
            </a:solidFill>
            <a:round/>
            <a:headEnd type="triangle" w="med" len="med"/>
            <a:tailEnd type="triangle" w="med" len="med"/>
          </a:ln>
        </p:spPr>
        <p:txBody>
          <a:bodyPr/>
          <a:lstStyle/>
          <a:p>
            <a:endParaRPr lang="ja-JP" altLang="en-US"/>
          </a:p>
        </p:txBody>
      </p:sp>
      <p:grpSp>
        <p:nvGrpSpPr>
          <p:cNvPr id="3" name="グループ化 38"/>
          <p:cNvGrpSpPr/>
          <p:nvPr/>
        </p:nvGrpSpPr>
        <p:grpSpPr>
          <a:xfrm>
            <a:off x="2339752" y="1124744"/>
            <a:ext cx="1511300" cy="1430784"/>
            <a:chOff x="2339752" y="1268760"/>
            <a:chExt cx="1511300" cy="1574800"/>
          </a:xfrm>
        </p:grpSpPr>
        <p:sp>
          <p:nvSpPr>
            <p:cNvPr id="28683" name="Text Box 11"/>
            <p:cNvSpPr txBox="1">
              <a:spLocks noChangeArrowheads="1"/>
            </p:cNvSpPr>
            <p:nvPr/>
          </p:nvSpPr>
          <p:spPr bwMode="auto">
            <a:xfrm>
              <a:off x="2339752" y="1268760"/>
              <a:ext cx="1511300" cy="1574800"/>
            </a:xfrm>
            <a:prstGeom prst="rect">
              <a:avLst/>
            </a:prstGeom>
            <a:noFill/>
            <a:ln w="19050">
              <a:solidFill>
                <a:srgbClr val="000000"/>
              </a:solidFill>
              <a:miter lim="800000"/>
              <a:headEnd/>
              <a:tailEnd/>
            </a:ln>
          </p:spPr>
          <p:txBody>
            <a:bodyPr>
              <a:spAutoFit/>
            </a:bodyPr>
            <a:lstStyle/>
            <a:p>
              <a:pPr eaLnBrk="1" hangingPunct="1">
                <a:spcBef>
                  <a:spcPct val="50000"/>
                </a:spcBef>
              </a:pPr>
              <a:endParaRPr lang="ja-JP" altLang="ja-JP" sz="9600">
                <a:latin typeface="DF海洋の生物" pitchFamily="17" charset="0"/>
              </a:endParaRPr>
            </a:p>
          </p:txBody>
        </p:sp>
        <p:grpSp>
          <p:nvGrpSpPr>
            <p:cNvPr id="4" name="グループ化 17"/>
            <p:cNvGrpSpPr>
              <a:grpSpLocks/>
            </p:cNvGrpSpPr>
            <p:nvPr/>
          </p:nvGrpSpPr>
          <p:grpSpPr bwMode="auto">
            <a:xfrm>
              <a:off x="2643188" y="1500188"/>
              <a:ext cx="1016000" cy="1030287"/>
              <a:chOff x="4357686" y="1541417"/>
              <a:chExt cx="1016046" cy="1030327"/>
            </a:xfrm>
          </p:grpSpPr>
          <p:sp>
            <p:nvSpPr>
              <p:cNvPr id="19" name="円/楕円 18"/>
              <p:cNvSpPr/>
              <p:nvPr/>
            </p:nvSpPr>
            <p:spPr>
              <a:xfrm>
                <a:off x="4357686" y="1643021"/>
                <a:ext cx="1016046" cy="928723"/>
              </a:xfrm>
              <a:prstGeom prst="ellipse">
                <a:avLst/>
              </a:prstGeom>
              <a:solidFill>
                <a:srgbClr val="FF00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フリーフォーム 19"/>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1" name="フリーフォーム 20"/>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grpSp>
        <p:nvGrpSpPr>
          <p:cNvPr id="5" name="グループ化 39"/>
          <p:cNvGrpSpPr/>
          <p:nvPr/>
        </p:nvGrpSpPr>
        <p:grpSpPr>
          <a:xfrm>
            <a:off x="5364088" y="1052736"/>
            <a:ext cx="1511300" cy="1430784"/>
            <a:chOff x="5651500" y="1268413"/>
            <a:chExt cx="1511300" cy="1574800"/>
          </a:xfrm>
        </p:grpSpPr>
        <p:sp>
          <p:nvSpPr>
            <p:cNvPr id="28682" name="Text Box 10"/>
            <p:cNvSpPr txBox="1">
              <a:spLocks noChangeArrowheads="1"/>
            </p:cNvSpPr>
            <p:nvPr/>
          </p:nvSpPr>
          <p:spPr bwMode="auto">
            <a:xfrm>
              <a:off x="5651500" y="1268413"/>
              <a:ext cx="1511300" cy="1574800"/>
            </a:xfrm>
            <a:prstGeom prst="rect">
              <a:avLst/>
            </a:prstGeom>
            <a:noFill/>
            <a:ln w="19050">
              <a:solidFill>
                <a:srgbClr val="000000"/>
              </a:solidFill>
              <a:miter lim="800000"/>
              <a:headEnd/>
              <a:tailEnd/>
            </a:ln>
          </p:spPr>
          <p:txBody>
            <a:bodyPr>
              <a:spAutoFit/>
            </a:bodyPr>
            <a:lstStyle/>
            <a:p>
              <a:pPr eaLnBrk="1" hangingPunct="1">
                <a:spcBef>
                  <a:spcPct val="50000"/>
                </a:spcBef>
              </a:pPr>
              <a:endParaRPr lang="en-US" altLang="ja-JP" sz="9600">
                <a:latin typeface="DF海洋の生物" pitchFamily="17" charset="0"/>
              </a:endParaRPr>
            </a:p>
          </p:txBody>
        </p:sp>
        <p:grpSp>
          <p:nvGrpSpPr>
            <p:cNvPr id="6" name="グループ化 37"/>
            <p:cNvGrpSpPr>
              <a:grpSpLocks/>
            </p:cNvGrpSpPr>
            <p:nvPr/>
          </p:nvGrpSpPr>
          <p:grpSpPr bwMode="auto">
            <a:xfrm>
              <a:off x="5940425" y="1557338"/>
              <a:ext cx="1016000" cy="1000125"/>
              <a:chOff x="5868144" y="1484784"/>
              <a:chExt cx="1016328" cy="1000695"/>
            </a:xfrm>
          </p:grpSpPr>
          <p:grpSp>
            <p:nvGrpSpPr>
              <p:cNvPr id="7" name="グループ化 20"/>
              <p:cNvGrpSpPr>
                <a:grpSpLocks/>
              </p:cNvGrpSpPr>
              <p:nvPr/>
            </p:nvGrpSpPr>
            <p:grpSpPr bwMode="auto">
              <a:xfrm>
                <a:off x="5868144" y="1484784"/>
                <a:ext cx="1016328" cy="1000695"/>
                <a:chOff x="4357686" y="1541417"/>
                <a:chExt cx="1016046" cy="1000734"/>
              </a:xfrm>
              <a:solidFill>
                <a:srgbClr val="FFC000"/>
              </a:solidFill>
            </p:grpSpPr>
            <p:sp>
              <p:nvSpPr>
                <p:cNvPr id="29" name="円/楕円 28"/>
                <p:cNvSpPr/>
                <p:nvPr/>
              </p:nvSpPr>
              <p:spPr>
                <a:xfrm>
                  <a:off x="4357686" y="1613428"/>
                  <a:ext cx="1016046" cy="928723"/>
                </a:xfrm>
                <a:prstGeom prst="ellipse">
                  <a:avLst/>
                </a:prstGeom>
                <a:grp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 name="フリーフォーム 29"/>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1" name="フリーフォーム 30"/>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27" name="円/楕円 26"/>
              <p:cNvSpPr/>
              <p:nvPr/>
            </p:nvSpPr>
            <p:spPr>
              <a:xfrm>
                <a:off x="6084114" y="1845351"/>
                <a:ext cx="46053"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8" name="円/楕円 27"/>
              <p:cNvSpPr/>
              <p:nvPr/>
            </p:nvSpPr>
            <p:spPr>
              <a:xfrm>
                <a:off x="6236563" y="1997838"/>
                <a:ext cx="46053"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2" name="円/楕円 31"/>
              <p:cNvSpPr/>
              <p:nvPr/>
            </p:nvSpPr>
            <p:spPr>
              <a:xfrm>
                <a:off x="6660563" y="1772285"/>
                <a:ext cx="46052"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3" name="円/楕円 32"/>
              <p:cNvSpPr/>
              <p:nvPr/>
            </p:nvSpPr>
            <p:spPr>
              <a:xfrm>
                <a:off x="6228623" y="1845351"/>
                <a:ext cx="46052"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円/楕円 34"/>
              <p:cNvSpPr/>
              <p:nvPr/>
            </p:nvSpPr>
            <p:spPr>
              <a:xfrm>
                <a:off x="6155575" y="1700807"/>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円/楕円 35"/>
              <p:cNvSpPr/>
              <p:nvPr/>
            </p:nvSpPr>
            <p:spPr>
              <a:xfrm>
                <a:off x="6371544" y="1916830"/>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7" name="円/楕円 36"/>
              <p:cNvSpPr/>
              <p:nvPr/>
            </p:nvSpPr>
            <p:spPr>
              <a:xfrm>
                <a:off x="6587514" y="1916830"/>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sp>
        <p:nvSpPr>
          <p:cNvPr id="34" name="テキスト ボックス 33"/>
          <p:cNvSpPr txBox="1"/>
          <p:nvPr/>
        </p:nvSpPr>
        <p:spPr>
          <a:xfrm>
            <a:off x="323528" y="188640"/>
            <a:ext cx="7056784" cy="646331"/>
          </a:xfrm>
          <a:prstGeom prst="rect">
            <a:avLst/>
          </a:prstGeom>
          <a:noFill/>
        </p:spPr>
        <p:txBody>
          <a:bodyPr wrap="square" rtlCol="0">
            <a:spAutoFit/>
          </a:bodyPr>
          <a:lstStyle/>
          <a:p>
            <a:r>
              <a:rPr kumimoji="1" lang="ja-JP" altLang="en-US" sz="3600" dirty="0"/>
              <a:t>でも、だんだんと違いがわかって・・</a:t>
            </a:r>
          </a:p>
        </p:txBody>
      </p:sp>
      <p:sp>
        <p:nvSpPr>
          <p:cNvPr id="38" name="テキスト ボックス 37"/>
          <p:cNvSpPr txBox="1"/>
          <p:nvPr/>
        </p:nvSpPr>
        <p:spPr>
          <a:xfrm>
            <a:off x="755576" y="5229200"/>
            <a:ext cx="7704856" cy="1200329"/>
          </a:xfrm>
          <a:prstGeom prst="rect">
            <a:avLst/>
          </a:prstGeom>
          <a:noFill/>
        </p:spPr>
        <p:txBody>
          <a:bodyPr wrap="square" rtlCol="0">
            <a:spAutoFit/>
          </a:bodyPr>
          <a:lstStyle/>
          <a:p>
            <a:r>
              <a:rPr kumimoji="1" lang="ja-JP" altLang="en-US" sz="3600" dirty="0"/>
              <a:t>ではこれは、</a:t>
            </a:r>
            <a:r>
              <a:rPr kumimoji="1" lang="ja-JP" altLang="en-US" sz="3600" b="1" dirty="0">
                <a:solidFill>
                  <a:srgbClr val="C00000"/>
                </a:solidFill>
              </a:rPr>
              <a:t>ことばが足された</a:t>
            </a:r>
            <a:r>
              <a:rPr kumimoji="1" lang="ja-JP" altLang="en-US" sz="3600" dirty="0"/>
              <a:t>と</a:t>
            </a:r>
            <a:endParaRPr kumimoji="1" lang="en-US" altLang="ja-JP" sz="3600" dirty="0"/>
          </a:p>
          <a:p>
            <a:r>
              <a:rPr lang="ja-JP" altLang="en-US" sz="3600" b="1" dirty="0">
                <a:solidFill>
                  <a:srgbClr val="C00000"/>
                </a:solidFill>
              </a:rPr>
              <a:t>　　　　　　　　　　　　</a:t>
            </a:r>
            <a:r>
              <a:rPr lang="ja-JP" altLang="en-US" sz="3600" dirty="0">
                <a:solidFill>
                  <a:schemeClr val="accent4"/>
                </a:solidFill>
              </a:rPr>
              <a:t>考えていいだろうか</a:t>
            </a:r>
            <a:endParaRPr kumimoji="1" lang="ja-JP" altLang="en-US" sz="36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dissolve">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85"/>
                                        </p:tgtEl>
                                        <p:attrNameLst>
                                          <p:attrName>style.visibility</p:attrName>
                                        </p:attrNameLst>
                                      </p:cBhvr>
                                      <p:to>
                                        <p:strVal val="visible"/>
                                      </p:to>
                                    </p:set>
                                    <p:animEffect transition="in" filter="dissolve">
                                      <p:cBhvr>
                                        <p:cTn id="12" dur="500"/>
                                        <p:tgtEl>
                                          <p:spTgt spid="286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4"/>
                                        </p:tgtEl>
                                        <p:attrNameLst>
                                          <p:attrName>style.visibility</p:attrName>
                                        </p:attrNameLst>
                                      </p:cBhvr>
                                      <p:to>
                                        <p:strVal val="visible"/>
                                      </p:to>
                                    </p:set>
                                    <p:animEffect transition="in" filter="dissolve">
                                      <p:cBhvr>
                                        <p:cTn id="17" dur="500"/>
                                        <p:tgtEl>
                                          <p:spTgt spid="286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84" grpId="0" animBg="1"/>
      <p:bldP spid="28685"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6"/>
          <p:cNvSpPr>
            <a:spLocks noChangeArrowheads="1"/>
          </p:cNvSpPr>
          <p:nvPr/>
        </p:nvSpPr>
        <p:spPr bwMode="auto">
          <a:xfrm>
            <a:off x="971600" y="1628800"/>
            <a:ext cx="3240088" cy="719137"/>
          </a:xfrm>
          <a:prstGeom prst="wedgeRectCallout">
            <a:avLst>
              <a:gd name="adj1" fmla="val -58868"/>
              <a:gd name="adj2" fmla="val 28871"/>
            </a:avLst>
          </a:prstGeom>
          <a:solidFill>
            <a:schemeClr val="bg1"/>
          </a:solidFill>
          <a:ln w="9525">
            <a:solidFill>
              <a:schemeClr val="tx1"/>
            </a:solidFill>
            <a:miter lim="800000"/>
            <a:headEnd/>
            <a:tailEnd/>
          </a:ln>
        </p:spPr>
        <p:txBody>
          <a:bodyPr/>
          <a:lstStyle/>
          <a:p>
            <a:pPr algn="ctr" eaLnBrk="1" hangingPunct="1"/>
            <a:r>
              <a:rPr lang="ja-JP" altLang="en-US" sz="3600"/>
              <a:t>これは、ナシ</a:t>
            </a:r>
          </a:p>
        </p:txBody>
      </p:sp>
      <p:sp>
        <p:nvSpPr>
          <p:cNvPr id="37891" name="AutoShape 7"/>
          <p:cNvSpPr>
            <a:spLocks noChangeArrowheads="1"/>
          </p:cNvSpPr>
          <p:nvPr/>
        </p:nvSpPr>
        <p:spPr bwMode="auto">
          <a:xfrm>
            <a:off x="4932040" y="1628800"/>
            <a:ext cx="3209925" cy="719137"/>
          </a:xfrm>
          <a:prstGeom prst="wedgeRectCallout">
            <a:avLst>
              <a:gd name="adj1" fmla="val -16593"/>
              <a:gd name="adj2" fmla="val 38741"/>
            </a:avLst>
          </a:prstGeom>
          <a:solidFill>
            <a:schemeClr val="accent3"/>
          </a:solidFill>
          <a:ln w="38100">
            <a:solidFill>
              <a:schemeClr val="tx1"/>
            </a:solidFill>
            <a:prstDash val="sysDot"/>
            <a:miter lim="800000"/>
            <a:headEnd/>
            <a:tailEnd/>
          </a:ln>
        </p:spPr>
        <p:txBody>
          <a:bodyPr/>
          <a:lstStyle/>
          <a:p>
            <a:pPr algn="ctr" eaLnBrk="1" hangingPunct="1">
              <a:defRPr/>
            </a:pPr>
            <a:r>
              <a:rPr lang="ja-JP" altLang="en-US" sz="3600">
                <a:ea typeface="ＭＳ Ｐゴシック" pitchFamily="50" charset="-128"/>
              </a:rPr>
              <a:t>リンゴではない</a:t>
            </a:r>
          </a:p>
        </p:txBody>
      </p:sp>
      <p:sp>
        <p:nvSpPr>
          <p:cNvPr id="29700" name="Text Box 8"/>
          <p:cNvSpPr txBox="1">
            <a:spLocks noChangeArrowheads="1"/>
          </p:cNvSpPr>
          <p:nvPr/>
        </p:nvSpPr>
        <p:spPr bwMode="auto">
          <a:xfrm>
            <a:off x="4932040" y="2420888"/>
            <a:ext cx="3312368" cy="584775"/>
          </a:xfrm>
          <a:prstGeom prst="rect">
            <a:avLst/>
          </a:prstGeom>
          <a:solidFill>
            <a:srgbClr val="99FFCC"/>
          </a:solidFill>
          <a:ln w="9525">
            <a:noFill/>
            <a:miter lim="800000"/>
            <a:headEnd/>
            <a:tailEnd/>
          </a:ln>
        </p:spPr>
        <p:txBody>
          <a:bodyPr wrap="square">
            <a:spAutoFit/>
          </a:bodyPr>
          <a:lstStyle/>
          <a:p>
            <a:pPr eaLnBrk="1" hangingPunct="1">
              <a:spcBef>
                <a:spcPct val="50000"/>
              </a:spcBef>
            </a:pPr>
            <a:r>
              <a:rPr lang="ja-JP" altLang="en-US" sz="3200" dirty="0"/>
              <a:t>リンゴの部分否定</a:t>
            </a:r>
            <a:endParaRPr lang="ja-JP" altLang="en-US" dirty="0"/>
          </a:p>
        </p:txBody>
      </p:sp>
      <p:sp>
        <p:nvSpPr>
          <p:cNvPr id="29701" name="Text Box 11"/>
          <p:cNvSpPr txBox="1">
            <a:spLocks noChangeArrowheads="1"/>
          </p:cNvSpPr>
          <p:nvPr/>
        </p:nvSpPr>
        <p:spPr bwMode="auto">
          <a:xfrm>
            <a:off x="4427538" y="1989138"/>
            <a:ext cx="1512887" cy="1433512"/>
          </a:xfrm>
          <a:prstGeom prst="rect">
            <a:avLst/>
          </a:prstGeom>
          <a:noFill/>
          <a:ln w="9525">
            <a:noFill/>
            <a:miter lim="800000"/>
            <a:headEnd/>
            <a:tailEnd/>
          </a:ln>
        </p:spPr>
        <p:txBody>
          <a:bodyPr>
            <a:spAutoFit/>
          </a:bodyPr>
          <a:lstStyle/>
          <a:p>
            <a:pPr eaLnBrk="1" hangingPunct="1">
              <a:spcBef>
                <a:spcPct val="50000"/>
              </a:spcBef>
            </a:pPr>
            <a:endParaRPr lang="ja-JP" altLang="ja-JP" sz="8800">
              <a:latin typeface="DF海洋の生物" pitchFamily="17" charset="0"/>
            </a:endParaRPr>
          </a:p>
        </p:txBody>
      </p:sp>
      <p:grpSp>
        <p:nvGrpSpPr>
          <p:cNvPr id="2" name="グループ化 12"/>
          <p:cNvGrpSpPr>
            <a:grpSpLocks/>
          </p:cNvGrpSpPr>
          <p:nvPr/>
        </p:nvGrpSpPr>
        <p:grpSpPr bwMode="auto">
          <a:xfrm>
            <a:off x="4067944" y="332656"/>
            <a:ext cx="1008112" cy="1008113"/>
            <a:chOff x="5868144" y="1484784"/>
            <a:chExt cx="1016328" cy="1000695"/>
          </a:xfrm>
        </p:grpSpPr>
        <p:grpSp>
          <p:nvGrpSpPr>
            <p:cNvPr id="3" name="グループ化 20"/>
            <p:cNvGrpSpPr>
              <a:grpSpLocks/>
            </p:cNvGrpSpPr>
            <p:nvPr/>
          </p:nvGrpSpPr>
          <p:grpSpPr bwMode="auto">
            <a:xfrm>
              <a:off x="5868144" y="1484784"/>
              <a:ext cx="1016328" cy="1000695"/>
              <a:chOff x="4357686" y="1541417"/>
              <a:chExt cx="1016046" cy="1000734"/>
            </a:xfrm>
            <a:solidFill>
              <a:srgbClr val="FFC000"/>
            </a:solidFill>
          </p:grpSpPr>
          <p:sp>
            <p:nvSpPr>
              <p:cNvPr id="25" name="円/楕円 24"/>
              <p:cNvSpPr/>
              <p:nvPr/>
            </p:nvSpPr>
            <p:spPr>
              <a:xfrm>
                <a:off x="4357686" y="1613428"/>
                <a:ext cx="1016046" cy="928723"/>
              </a:xfrm>
              <a:prstGeom prst="ellipse">
                <a:avLst/>
              </a:prstGeom>
              <a:grp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フリーフォーム 25"/>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7" name="フリーフォーム 26"/>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18" name="円/楕円 17"/>
            <p:cNvSpPr/>
            <p:nvPr/>
          </p:nvSpPr>
          <p:spPr>
            <a:xfrm>
              <a:off x="6084114" y="1845352"/>
              <a:ext cx="46052"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円/楕円 18"/>
            <p:cNvSpPr/>
            <p:nvPr/>
          </p:nvSpPr>
          <p:spPr>
            <a:xfrm>
              <a:off x="6236563" y="1997839"/>
              <a:ext cx="46052"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円/楕円 19"/>
            <p:cNvSpPr/>
            <p:nvPr/>
          </p:nvSpPr>
          <p:spPr>
            <a:xfrm>
              <a:off x="6660562" y="1772286"/>
              <a:ext cx="46053"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円/楕円 20"/>
            <p:cNvSpPr/>
            <p:nvPr/>
          </p:nvSpPr>
          <p:spPr>
            <a:xfrm>
              <a:off x="6228622" y="1845352"/>
              <a:ext cx="46053"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円/楕円 21"/>
            <p:cNvSpPr/>
            <p:nvPr/>
          </p:nvSpPr>
          <p:spPr>
            <a:xfrm>
              <a:off x="6155574" y="1700807"/>
              <a:ext cx="46053"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円/楕円 22"/>
            <p:cNvSpPr/>
            <p:nvPr/>
          </p:nvSpPr>
          <p:spPr>
            <a:xfrm>
              <a:off x="6371543" y="1916830"/>
              <a:ext cx="46053"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円/楕円 23"/>
            <p:cNvSpPr/>
            <p:nvPr/>
          </p:nvSpPr>
          <p:spPr>
            <a:xfrm>
              <a:off x="6587513" y="1916830"/>
              <a:ext cx="46053"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8" name="右矢印 27"/>
          <p:cNvSpPr/>
          <p:nvPr/>
        </p:nvSpPr>
        <p:spPr>
          <a:xfrm>
            <a:off x="4283968" y="1916832"/>
            <a:ext cx="504056"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39552" y="3212976"/>
            <a:ext cx="8424936" cy="1323439"/>
          </a:xfrm>
          <a:prstGeom prst="rect">
            <a:avLst/>
          </a:prstGeom>
          <a:solidFill>
            <a:srgbClr val="CCFFFF"/>
          </a:solidFill>
          <a:effectLst>
            <a:softEdge rad="63500"/>
          </a:effectLst>
        </p:spPr>
        <p:txBody>
          <a:bodyPr wrap="square" rtlCol="0">
            <a:spAutoFit/>
          </a:bodyPr>
          <a:lstStyle/>
          <a:p>
            <a:r>
              <a:rPr kumimoji="1" lang="ja-JP" altLang="en-US" sz="4000" dirty="0"/>
              <a:t>　「ナシ」は、リンゴからの</a:t>
            </a:r>
            <a:endParaRPr kumimoji="1" lang="en-US" altLang="ja-JP" sz="4000" dirty="0"/>
          </a:p>
          <a:p>
            <a:r>
              <a:rPr kumimoji="1" lang="ja-JP" altLang="en-US" sz="4000" dirty="0"/>
              <a:t>　　　　　　　　引き算</a:t>
            </a:r>
            <a:r>
              <a:rPr lang="ja-JP" altLang="en-US" sz="4000" dirty="0"/>
              <a:t>で生まれた</a:t>
            </a:r>
            <a:r>
              <a:rPr kumimoji="1" lang="ja-JP" altLang="en-US" sz="4000" dirty="0"/>
              <a:t>ことば</a:t>
            </a:r>
          </a:p>
        </p:txBody>
      </p:sp>
      <p:sp>
        <p:nvSpPr>
          <p:cNvPr id="30" name="Rectangle 2"/>
          <p:cNvSpPr>
            <a:spLocks noGrp="1" noChangeArrowheads="1"/>
          </p:cNvSpPr>
          <p:nvPr>
            <p:ph type="title"/>
          </p:nvPr>
        </p:nvSpPr>
        <p:spPr>
          <a:xfrm>
            <a:off x="611560" y="5157192"/>
            <a:ext cx="8229600" cy="1368152"/>
          </a:xfrm>
          <a:solidFill>
            <a:srgbClr val="FFCCFF"/>
          </a:solidFill>
        </p:spPr>
        <p:txBody>
          <a:bodyPr/>
          <a:lstStyle/>
          <a:p>
            <a:pPr algn="l" eaLnBrk="1" hangingPunct="1"/>
            <a:r>
              <a:rPr lang="ja-JP" altLang="en-US" sz="4000" dirty="0"/>
              <a:t>　　引き算のことばには</a:t>
            </a:r>
            <a:r>
              <a:rPr lang="en-US" altLang="ja-JP" sz="4000" dirty="0"/>
              <a:t/>
            </a:r>
            <a:br>
              <a:rPr lang="en-US" altLang="ja-JP" sz="4000" dirty="0"/>
            </a:br>
            <a:r>
              <a:rPr lang="ja-JP" altLang="en-US" sz="4000" dirty="0"/>
              <a:t>　　　　　　　　　さまざまな意義がある　</a:t>
            </a:r>
          </a:p>
        </p:txBody>
      </p:sp>
      <p:sp>
        <p:nvSpPr>
          <p:cNvPr id="31" name="Text Box 8"/>
          <p:cNvSpPr txBox="1">
            <a:spLocks noChangeArrowheads="1"/>
          </p:cNvSpPr>
          <p:nvPr/>
        </p:nvSpPr>
        <p:spPr bwMode="auto">
          <a:xfrm>
            <a:off x="611560" y="4581128"/>
            <a:ext cx="3456384" cy="584775"/>
          </a:xfrm>
          <a:prstGeom prst="rect">
            <a:avLst/>
          </a:prstGeom>
          <a:noFill/>
          <a:ln w="9525">
            <a:noFill/>
            <a:miter lim="800000"/>
            <a:headEnd/>
            <a:tailEnd/>
          </a:ln>
        </p:spPr>
        <p:txBody>
          <a:bodyPr wrap="square">
            <a:spAutoFit/>
          </a:bodyPr>
          <a:lstStyle/>
          <a:p>
            <a:pPr eaLnBrk="1" hangingPunct="1">
              <a:spcBef>
                <a:spcPct val="50000"/>
              </a:spcBef>
            </a:pPr>
            <a:r>
              <a:rPr lang="ja-JP" altLang="en-US" sz="3200" dirty="0"/>
              <a:t>そして、この</a:t>
            </a:r>
            <a:endParaRPr lang="ja-JP" altLang="en-US" dirty="0"/>
          </a:p>
        </p:txBody>
      </p:sp>
      <p:sp>
        <p:nvSpPr>
          <p:cNvPr id="32" name="テキスト ボックス 31"/>
          <p:cNvSpPr txBox="1"/>
          <p:nvPr/>
        </p:nvSpPr>
        <p:spPr>
          <a:xfrm>
            <a:off x="683568" y="404664"/>
            <a:ext cx="3240360" cy="954107"/>
          </a:xfrm>
          <a:prstGeom prst="rect">
            <a:avLst/>
          </a:prstGeom>
          <a:noFill/>
        </p:spPr>
        <p:txBody>
          <a:bodyPr wrap="square" rtlCol="0">
            <a:spAutoFit/>
          </a:bodyPr>
          <a:lstStyle/>
          <a:p>
            <a:r>
              <a:rPr kumimoji="1" lang="ja-JP" altLang="en-US" sz="2800" dirty="0"/>
              <a:t>いままで「リンゴ」と</a:t>
            </a:r>
            <a:endParaRPr kumimoji="1" lang="en-US" altLang="ja-JP" sz="2800" dirty="0"/>
          </a:p>
          <a:p>
            <a:r>
              <a:rPr lang="ja-JP" altLang="en-US" sz="2800" dirty="0"/>
              <a:t>　　　</a:t>
            </a:r>
            <a:r>
              <a:rPr kumimoji="1" lang="ja-JP" altLang="en-US" sz="2800" dirty="0"/>
              <a:t>いっていたもの</a:t>
            </a:r>
          </a:p>
        </p:txBody>
      </p:sp>
      <p:sp>
        <p:nvSpPr>
          <p:cNvPr id="33" name="テキスト ボックス 32"/>
          <p:cNvSpPr txBox="1"/>
          <p:nvPr/>
        </p:nvSpPr>
        <p:spPr>
          <a:xfrm>
            <a:off x="7092280" y="4509120"/>
            <a:ext cx="1728192" cy="584775"/>
          </a:xfrm>
          <a:prstGeom prst="rect">
            <a:avLst/>
          </a:prstGeom>
          <a:noFill/>
        </p:spPr>
        <p:txBody>
          <a:bodyPr wrap="square" rtlCol="0">
            <a:spAutoFit/>
          </a:bodyPr>
          <a:lstStyle/>
          <a:p>
            <a:r>
              <a:rPr kumimoji="1" lang="ja-JP" altLang="en-US" sz="3200" dirty="0"/>
              <a:t>といえる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ssolve">
                                      <p:cBhvr>
                                        <p:cTn id="12" dur="500"/>
                                        <p:tgtEl>
                                          <p:spTgt spid="3789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dissolve">
                                      <p:cBhvr>
                                        <p:cTn id="20" dur="500"/>
                                        <p:tgtEl>
                                          <p:spTgt spid="297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37891" grpId="0" animBg="1"/>
      <p:bldP spid="29700" grpId="0" animBg="1"/>
      <p:bldP spid="28" grpId="0" animBg="1"/>
      <p:bldP spid="29" grpId="0" animBg="1"/>
      <p:bldP spid="30" grpId="0" animBg="1"/>
      <p:bldP spid="3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9764" y="1847518"/>
            <a:ext cx="8784236" cy="4744686"/>
          </a:xfrm>
          <a:prstGeom prst="rect">
            <a:avLst/>
          </a:prstGeom>
          <a:solidFill>
            <a:srgbClr val="FFFF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3" name="Rectangle 3"/>
          <p:cNvSpPr>
            <a:spLocks noGrp="1" noChangeArrowheads="1"/>
          </p:cNvSpPr>
          <p:nvPr>
            <p:ph type="body" idx="1"/>
          </p:nvPr>
        </p:nvSpPr>
        <p:spPr>
          <a:xfrm>
            <a:off x="5148064" y="4005064"/>
            <a:ext cx="3708920" cy="2376260"/>
          </a:xfrm>
          <a:solidFill>
            <a:schemeClr val="bg1"/>
          </a:solidFill>
          <a:ln w="82550" cmpd="thinThick">
            <a:noFill/>
          </a:ln>
        </p:spPr>
        <p:txBody>
          <a:bodyPr/>
          <a:lstStyle/>
          <a:p>
            <a:pPr eaLnBrk="1" hangingPunct="1">
              <a:lnSpc>
                <a:spcPct val="90000"/>
              </a:lnSpc>
              <a:buFontTx/>
              <a:buNone/>
            </a:pPr>
            <a:endParaRPr lang="en-US" altLang="ja-JP" sz="300" dirty="0"/>
          </a:p>
          <a:p>
            <a:pPr eaLnBrk="1" hangingPunct="1">
              <a:lnSpc>
                <a:spcPct val="90000"/>
              </a:lnSpc>
              <a:buFontTx/>
              <a:buNone/>
            </a:pPr>
            <a:r>
              <a:rPr lang="ja-JP" altLang="en-US" sz="2800" dirty="0">
                <a:solidFill>
                  <a:srgbClr val="00B0F0"/>
                </a:solidFill>
              </a:rPr>
              <a:t>●</a:t>
            </a:r>
            <a:r>
              <a:rPr lang="ja-JP" altLang="en-US" sz="2800" dirty="0"/>
              <a:t>丸い</a:t>
            </a:r>
            <a:r>
              <a:rPr lang="ja-JP" altLang="en-US" sz="1400" dirty="0"/>
              <a:t>　</a:t>
            </a:r>
            <a:r>
              <a:rPr lang="ja-JP" altLang="en-US" sz="2800" dirty="0">
                <a:solidFill>
                  <a:srgbClr val="00B0F0"/>
                </a:solidFill>
              </a:rPr>
              <a:t>●</a:t>
            </a:r>
            <a:r>
              <a:rPr lang="ja-JP" altLang="en-US" sz="2800" dirty="0"/>
              <a:t>赤い　</a:t>
            </a:r>
            <a:r>
              <a:rPr lang="ja-JP" altLang="en-US" sz="2800" dirty="0">
                <a:solidFill>
                  <a:srgbClr val="00B0F0"/>
                </a:solidFill>
              </a:rPr>
              <a:t>●</a:t>
            </a:r>
            <a:r>
              <a:rPr lang="ja-JP" altLang="en-US" sz="2800" dirty="0"/>
              <a:t>果物　</a:t>
            </a:r>
            <a:endParaRPr lang="en-US" altLang="ja-JP" sz="2800" dirty="0"/>
          </a:p>
          <a:p>
            <a:pPr eaLnBrk="1" hangingPunct="1">
              <a:lnSpc>
                <a:spcPct val="90000"/>
              </a:lnSpc>
              <a:buFontTx/>
              <a:buNone/>
            </a:pPr>
            <a:r>
              <a:rPr lang="ja-JP" altLang="en-US" sz="3600" dirty="0">
                <a:solidFill>
                  <a:srgbClr val="00B0F0"/>
                </a:solidFill>
              </a:rPr>
              <a:t>●</a:t>
            </a:r>
            <a:r>
              <a:rPr lang="ja-JP" altLang="en-US" sz="3600" dirty="0"/>
              <a:t>甘酸っぱい</a:t>
            </a:r>
            <a:endParaRPr lang="en-US" altLang="ja-JP" sz="3600" dirty="0"/>
          </a:p>
          <a:p>
            <a:pPr eaLnBrk="1" hangingPunct="1">
              <a:lnSpc>
                <a:spcPct val="90000"/>
              </a:lnSpc>
              <a:buNone/>
            </a:pPr>
            <a:r>
              <a:rPr lang="ja-JP" altLang="en-US" sz="3600" dirty="0">
                <a:solidFill>
                  <a:srgbClr val="00B0F0"/>
                </a:solidFill>
              </a:rPr>
              <a:t>●</a:t>
            </a:r>
            <a:r>
              <a:rPr lang="ja-JP" altLang="en-US" sz="3600" dirty="0"/>
              <a:t>ツルツルしてる</a:t>
            </a:r>
          </a:p>
          <a:p>
            <a:pPr eaLnBrk="1" hangingPunct="1">
              <a:lnSpc>
                <a:spcPct val="90000"/>
              </a:lnSpc>
              <a:buFontTx/>
              <a:buNone/>
            </a:pPr>
            <a:r>
              <a:rPr lang="ja-JP" altLang="en-US" sz="3600" dirty="0">
                <a:solidFill>
                  <a:srgbClr val="00B0F0"/>
                </a:solidFill>
              </a:rPr>
              <a:t>●</a:t>
            </a:r>
            <a:r>
              <a:rPr lang="ja-JP" altLang="en-US" sz="3600" dirty="0"/>
              <a:t>冬に食べる</a:t>
            </a:r>
            <a:endParaRPr lang="en-US" altLang="ja-JP" sz="3600" dirty="0"/>
          </a:p>
        </p:txBody>
      </p:sp>
      <p:sp>
        <p:nvSpPr>
          <p:cNvPr id="30724" name="Rectangle 7"/>
          <p:cNvSpPr>
            <a:spLocks noChangeArrowheads="1"/>
          </p:cNvSpPr>
          <p:nvPr/>
        </p:nvSpPr>
        <p:spPr bwMode="auto">
          <a:xfrm>
            <a:off x="467544" y="3931316"/>
            <a:ext cx="3240360" cy="1369892"/>
          </a:xfrm>
          <a:prstGeom prst="rect">
            <a:avLst/>
          </a:prstGeom>
          <a:solidFill>
            <a:schemeClr val="bg1"/>
          </a:solidFill>
          <a:ln w="9525">
            <a:noFill/>
            <a:miter lim="800000"/>
            <a:headEnd/>
            <a:tailEnd/>
          </a:ln>
        </p:spPr>
        <p:txBody>
          <a:bodyPr/>
          <a:lstStyle/>
          <a:p>
            <a:pPr marL="342900" indent="-342900" eaLnBrk="1" hangingPunct="1">
              <a:spcBef>
                <a:spcPct val="20000"/>
              </a:spcBef>
            </a:pPr>
            <a:r>
              <a:rPr lang="ja-JP" altLang="en-US" sz="3600" dirty="0">
                <a:solidFill>
                  <a:srgbClr val="00B0F0"/>
                </a:solidFill>
              </a:rPr>
              <a:t>●</a:t>
            </a:r>
            <a:r>
              <a:rPr lang="ja-JP" altLang="en-US" sz="3600" dirty="0"/>
              <a:t>丸い　</a:t>
            </a:r>
            <a:r>
              <a:rPr lang="ja-JP" altLang="en-US" sz="3600" dirty="0">
                <a:solidFill>
                  <a:srgbClr val="00B0F0"/>
                </a:solidFill>
              </a:rPr>
              <a:t>●</a:t>
            </a:r>
            <a:r>
              <a:rPr lang="ja-JP" altLang="en-US" sz="3600" dirty="0"/>
              <a:t>赤い</a:t>
            </a:r>
            <a:endParaRPr lang="en-US" altLang="ja-JP" sz="3600" dirty="0"/>
          </a:p>
          <a:p>
            <a:pPr marL="342900" indent="-342900" eaLnBrk="1" hangingPunct="1">
              <a:spcBef>
                <a:spcPct val="20000"/>
              </a:spcBef>
            </a:pPr>
            <a:r>
              <a:rPr lang="ja-JP" altLang="en-US" sz="3600" dirty="0">
                <a:solidFill>
                  <a:srgbClr val="00B0F0"/>
                </a:solidFill>
              </a:rPr>
              <a:t>●</a:t>
            </a:r>
            <a:r>
              <a:rPr lang="ja-JP" altLang="en-US" sz="3600" dirty="0"/>
              <a:t>甘い　</a:t>
            </a:r>
            <a:r>
              <a:rPr lang="ja-JP" altLang="en-US" sz="3600" dirty="0">
                <a:solidFill>
                  <a:srgbClr val="00B0F0"/>
                </a:solidFill>
              </a:rPr>
              <a:t>●</a:t>
            </a:r>
            <a:r>
              <a:rPr lang="ja-JP" altLang="en-US" sz="3600" dirty="0"/>
              <a:t>果物</a:t>
            </a:r>
            <a:endParaRPr lang="en-US" altLang="ja-JP" sz="3600" dirty="0"/>
          </a:p>
        </p:txBody>
      </p:sp>
      <p:sp>
        <p:nvSpPr>
          <p:cNvPr id="30725" name="Line 8"/>
          <p:cNvSpPr>
            <a:spLocks noChangeShapeType="1"/>
          </p:cNvSpPr>
          <p:nvPr/>
        </p:nvSpPr>
        <p:spPr bwMode="auto">
          <a:xfrm>
            <a:off x="3707904" y="4581128"/>
            <a:ext cx="1368152" cy="0"/>
          </a:xfrm>
          <a:prstGeom prst="line">
            <a:avLst/>
          </a:prstGeom>
          <a:noFill/>
          <a:ln w="76200">
            <a:solidFill>
              <a:srgbClr val="C00000"/>
            </a:solidFill>
            <a:round/>
            <a:headEnd/>
            <a:tailEnd type="triangle" w="med" len="med"/>
          </a:ln>
        </p:spPr>
        <p:txBody>
          <a:bodyPr/>
          <a:lstStyle/>
          <a:p>
            <a:endParaRPr lang="ja-JP" altLang="en-US"/>
          </a:p>
        </p:txBody>
      </p:sp>
      <p:sp>
        <p:nvSpPr>
          <p:cNvPr id="12" name="テキスト ボックス 11"/>
          <p:cNvSpPr txBox="1"/>
          <p:nvPr/>
        </p:nvSpPr>
        <p:spPr>
          <a:xfrm>
            <a:off x="3430504" y="2201307"/>
            <a:ext cx="2376264" cy="707886"/>
          </a:xfrm>
          <a:prstGeom prst="rect">
            <a:avLst/>
          </a:prstGeom>
          <a:solidFill>
            <a:schemeClr val="bg1"/>
          </a:solidFill>
          <a:ln>
            <a:noFill/>
          </a:ln>
          <a:effectLst/>
        </p:spPr>
        <p:txBody>
          <a:bodyPr wrap="square" rtlCol="0">
            <a:spAutoFit/>
          </a:bodyPr>
          <a:lstStyle/>
          <a:p>
            <a:r>
              <a:rPr lang="ja-JP" altLang="en-US" sz="4000" dirty="0"/>
              <a:t>リンゴとは</a:t>
            </a:r>
            <a:endParaRPr kumimoji="1" lang="ja-JP" altLang="en-US" sz="4000" dirty="0"/>
          </a:p>
        </p:txBody>
      </p:sp>
      <p:sp>
        <p:nvSpPr>
          <p:cNvPr id="13" name="テキスト ボックス 12"/>
          <p:cNvSpPr txBox="1"/>
          <p:nvPr/>
        </p:nvSpPr>
        <p:spPr>
          <a:xfrm>
            <a:off x="5209495" y="3140968"/>
            <a:ext cx="3610977" cy="646331"/>
          </a:xfrm>
          <a:prstGeom prst="rect">
            <a:avLst/>
          </a:prstGeom>
          <a:solidFill>
            <a:srgbClr val="CCFF99"/>
          </a:solidFill>
          <a:ln>
            <a:solidFill>
              <a:schemeClr val="tx1"/>
            </a:solidFill>
          </a:ln>
        </p:spPr>
        <p:txBody>
          <a:bodyPr wrap="square" rtlCol="0">
            <a:spAutoFit/>
          </a:bodyPr>
          <a:lstStyle/>
          <a:p>
            <a:r>
              <a:rPr lang="ja-JP" altLang="en-US" sz="3600" dirty="0"/>
              <a:t>ナシを知ったあと</a:t>
            </a:r>
            <a:endParaRPr kumimoji="1" lang="ja-JP" altLang="en-US" sz="3600" dirty="0"/>
          </a:p>
        </p:txBody>
      </p:sp>
      <p:sp>
        <p:nvSpPr>
          <p:cNvPr id="15" name="テキスト ボックス 14"/>
          <p:cNvSpPr txBox="1"/>
          <p:nvPr/>
        </p:nvSpPr>
        <p:spPr>
          <a:xfrm>
            <a:off x="803115" y="3185973"/>
            <a:ext cx="2808312" cy="646331"/>
          </a:xfrm>
          <a:prstGeom prst="rect">
            <a:avLst/>
          </a:prstGeom>
          <a:solidFill>
            <a:schemeClr val="bg1">
              <a:lumMod val="95000"/>
            </a:schemeClr>
          </a:solidFill>
          <a:ln>
            <a:solidFill>
              <a:schemeClr val="tx1"/>
            </a:solidFill>
          </a:ln>
        </p:spPr>
        <p:txBody>
          <a:bodyPr wrap="square" rtlCol="0">
            <a:spAutoFit/>
          </a:bodyPr>
          <a:lstStyle/>
          <a:p>
            <a:r>
              <a:rPr lang="ja-JP" altLang="en-US" sz="3600" dirty="0"/>
              <a:t>ナシを知る前</a:t>
            </a:r>
            <a:endParaRPr kumimoji="1" lang="ja-JP" altLang="en-US" sz="3600" dirty="0"/>
          </a:p>
        </p:txBody>
      </p:sp>
      <p:grpSp>
        <p:nvGrpSpPr>
          <p:cNvPr id="17" name="グループ化 19"/>
          <p:cNvGrpSpPr>
            <a:grpSpLocks/>
          </p:cNvGrpSpPr>
          <p:nvPr/>
        </p:nvGrpSpPr>
        <p:grpSpPr bwMode="auto">
          <a:xfrm>
            <a:off x="4211960" y="3093876"/>
            <a:ext cx="648072" cy="670247"/>
            <a:chOff x="4357686" y="1541417"/>
            <a:chExt cx="1016046" cy="1030327"/>
          </a:xfrm>
          <a:effectLst>
            <a:glow rad="228600">
              <a:schemeClr val="bg1">
                <a:alpha val="40000"/>
              </a:schemeClr>
            </a:glow>
          </a:effectLst>
        </p:grpSpPr>
        <p:sp>
          <p:nvSpPr>
            <p:cNvPr id="18" name="円/楕円 17"/>
            <p:cNvSpPr/>
            <p:nvPr/>
          </p:nvSpPr>
          <p:spPr>
            <a:xfrm>
              <a:off x="4357686" y="1643021"/>
              <a:ext cx="1016046" cy="928723"/>
            </a:xfrm>
            <a:prstGeom prst="ellipse">
              <a:avLst/>
            </a:prstGeom>
            <a:solidFill>
              <a:srgbClr val="FF00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フリーフォーム 18"/>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0" name="フリーフォーム 19"/>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21" name="Rectangle 2"/>
          <p:cNvSpPr>
            <a:spLocks noGrp="1" noChangeArrowheads="1"/>
          </p:cNvSpPr>
          <p:nvPr>
            <p:ph type="title"/>
          </p:nvPr>
        </p:nvSpPr>
        <p:spPr>
          <a:xfrm>
            <a:off x="1619672" y="188640"/>
            <a:ext cx="6120680" cy="792063"/>
          </a:xfrm>
          <a:solidFill>
            <a:schemeClr val="bg1"/>
          </a:solidFill>
          <a:ln>
            <a:noFill/>
          </a:ln>
          <a:effectLst/>
        </p:spPr>
        <p:txBody>
          <a:bodyPr/>
          <a:lstStyle/>
          <a:p>
            <a:pPr algn="l" eaLnBrk="1" hangingPunct="1"/>
            <a:r>
              <a:rPr lang="ja-JP" altLang="en-US" dirty="0"/>
              <a:t>引き算のことばの意義</a:t>
            </a:r>
            <a:r>
              <a:rPr lang="ja-JP" altLang="en-US" b="1" dirty="0">
                <a:solidFill>
                  <a:srgbClr val="C00000"/>
                </a:solidFill>
              </a:rPr>
              <a:t>①</a:t>
            </a:r>
          </a:p>
        </p:txBody>
      </p:sp>
      <p:sp>
        <p:nvSpPr>
          <p:cNvPr id="22" name="正方形/長方形 21"/>
          <p:cNvSpPr/>
          <p:nvPr/>
        </p:nvSpPr>
        <p:spPr>
          <a:xfrm>
            <a:off x="539552" y="1196752"/>
            <a:ext cx="8208911" cy="707886"/>
          </a:xfrm>
          <a:prstGeom prst="rect">
            <a:avLst/>
          </a:prstGeom>
          <a:solidFill>
            <a:srgbClr val="FFCCFF"/>
          </a:solidFill>
          <a:effectLst>
            <a:glow rad="139700">
              <a:schemeClr val="accent2">
                <a:satMod val="175000"/>
                <a:alpha val="40000"/>
              </a:schemeClr>
            </a:glow>
            <a:innerShdw blurRad="114300">
              <a:prstClr val="black"/>
            </a:innerShdw>
            <a:softEdge rad="12700"/>
          </a:effectLst>
        </p:spPr>
        <p:txBody>
          <a:bodyPr wrap="square">
            <a:spAutoFit/>
          </a:bodyPr>
          <a:lstStyle/>
          <a:p>
            <a:r>
              <a:rPr lang="ja-JP" altLang="en-US" sz="4000" dirty="0"/>
              <a:t>すでに知っていたことばが豊かになる</a:t>
            </a:r>
            <a:r>
              <a:rPr lang="ja-JP" alt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724"/>
                                        </p:tgtEl>
                                        <p:attrNameLst>
                                          <p:attrName>style.visibility</p:attrName>
                                        </p:attrNameLst>
                                      </p:cBhvr>
                                      <p:to>
                                        <p:strVal val="visible"/>
                                      </p:to>
                                    </p:set>
                                    <p:animEffect transition="in" filter="dissolve">
                                      <p:cBhvr>
                                        <p:cTn id="28" dur="500"/>
                                        <p:tgtEl>
                                          <p:spTgt spid="307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725"/>
                                        </p:tgtEl>
                                        <p:attrNameLst>
                                          <p:attrName>style.visibility</p:attrName>
                                        </p:attrNameLst>
                                      </p:cBhvr>
                                      <p:to>
                                        <p:strVal val="visible"/>
                                      </p:to>
                                    </p:set>
                                    <p:animEffect transition="in" filter="dissolve">
                                      <p:cBhvr>
                                        <p:cTn id="38" dur="500"/>
                                        <p:tgtEl>
                                          <p:spTgt spid="307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723">
                                            <p:bg/>
                                          </p:spTgt>
                                        </p:tgtEl>
                                        <p:attrNameLst>
                                          <p:attrName>style.visibility</p:attrName>
                                        </p:attrNameLst>
                                      </p:cBhvr>
                                      <p:to>
                                        <p:strVal val="visible"/>
                                      </p:to>
                                    </p:set>
                                    <p:animEffect transition="in" filter="dissolve">
                                      <p:cBhvr>
                                        <p:cTn id="41" dur="500"/>
                                        <p:tgtEl>
                                          <p:spTgt spid="30723">
                                            <p:bg/>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0723">
                                            <p:txEl>
                                              <p:pRg st="1" end="1"/>
                                            </p:txEl>
                                          </p:spTgt>
                                        </p:tgtEl>
                                        <p:attrNameLst>
                                          <p:attrName>style.visibility</p:attrName>
                                        </p:attrNameLst>
                                      </p:cBhvr>
                                      <p:to>
                                        <p:strVal val="visible"/>
                                      </p:to>
                                    </p:set>
                                    <p:animEffect transition="in" filter="dissolve">
                                      <p:cBhvr>
                                        <p:cTn id="44" dur="500"/>
                                        <p:tgtEl>
                                          <p:spTgt spid="30723">
                                            <p:txEl>
                                              <p:pRg st="1" end="1"/>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0723">
                                            <p:txEl>
                                              <p:pRg st="2" end="2"/>
                                            </p:txEl>
                                          </p:spTgt>
                                        </p:tgtEl>
                                        <p:attrNameLst>
                                          <p:attrName>style.visibility</p:attrName>
                                        </p:attrNameLst>
                                      </p:cBhvr>
                                      <p:to>
                                        <p:strVal val="visible"/>
                                      </p:to>
                                    </p:set>
                                    <p:animEffect transition="in" filter="dissolve">
                                      <p:cBhvr>
                                        <p:cTn id="47" dur="500"/>
                                        <p:tgtEl>
                                          <p:spTgt spid="30723">
                                            <p:txEl>
                                              <p:pRg st="2" end="2"/>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0723">
                                            <p:txEl>
                                              <p:pRg st="3" end="3"/>
                                            </p:txEl>
                                          </p:spTgt>
                                        </p:tgtEl>
                                        <p:attrNameLst>
                                          <p:attrName>style.visibility</p:attrName>
                                        </p:attrNameLst>
                                      </p:cBhvr>
                                      <p:to>
                                        <p:strVal val="visible"/>
                                      </p:to>
                                    </p:set>
                                    <p:animEffect transition="in" filter="dissolve">
                                      <p:cBhvr>
                                        <p:cTn id="50" dur="500"/>
                                        <p:tgtEl>
                                          <p:spTgt spid="30723">
                                            <p:txEl>
                                              <p:pRg st="3" end="3"/>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0723">
                                            <p:txEl>
                                              <p:pRg st="4" end="4"/>
                                            </p:txEl>
                                          </p:spTgt>
                                        </p:tgtEl>
                                        <p:attrNameLst>
                                          <p:attrName>style.visibility</p:attrName>
                                        </p:attrNameLst>
                                      </p:cBhvr>
                                      <p:to>
                                        <p:strVal val="visible"/>
                                      </p:to>
                                    </p:set>
                                    <p:animEffect transition="in" filter="dissolve">
                                      <p:cBhvr>
                                        <p:cTn id="53"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723" grpId="0" build="p" animBg="1"/>
      <p:bldP spid="30724" grpId="0" animBg="1"/>
      <p:bldP spid="30725" grpId="0" animBg="1"/>
      <p:bldP spid="12" grpId="0" animBg="1"/>
      <p:bldP spid="13" grpId="0" animBg="1"/>
      <p:bldP spid="15"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a:off x="4499992" y="5013176"/>
            <a:ext cx="0" cy="378389"/>
          </a:xfrm>
          <a:prstGeom prst="line">
            <a:avLst/>
          </a:prstGeom>
          <a:ln w="95250"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03607" y="404664"/>
            <a:ext cx="6240601" cy="646331"/>
          </a:xfrm>
          <a:prstGeom prst="rect">
            <a:avLst/>
          </a:prstGeom>
          <a:noFill/>
          <a:effectLst>
            <a:softEdge rad="127000"/>
          </a:effectLst>
        </p:spPr>
        <p:txBody>
          <a:bodyPr wrap="square" rtlCol="0">
            <a:spAutoFit/>
          </a:bodyPr>
          <a:lstStyle/>
          <a:p>
            <a:r>
              <a:rPr kumimoji="1" lang="ja-JP" altLang="en-US" sz="3600" dirty="0"/>
              <a:t>「ナシ」を覚えたことによって・・・</a:t>
            </a:r>
          </a:p>
        </p:txBody>
      </p:sp>
      <p:sp>
        <p:nvSpPr>
          <p:cNvPr id="10" name="テキスト ボックス 9"/>
          <p:cNvSpPr txBox="1">
            <a:spLocks noChangeArrowheads="1"/>
          </p:cNvSpPr>
          <p:nvPr/>
        </p:nvSpPr>
        <p:spPr bwMode="auto">
          <a:xfrm>
            <a:off x="1043608" y="2204864"/>
            <a:ext cx="6984776" cy="1089529"/>
          </a:xfrm>
          <a:prstGeom prst="rect">
            <a:avLst/>
          </a:prstGeom>
          <a:solidFill>
            <a:schemeClr val="accent3"/>
          </a:solidFill>
          <a:ln w="9525">
            <a:noFill/>
            <a:miter lim="800000"/>
            <a:headEnd/>
            <a:tailEnd/>
          </a:ln>
          <a:effectLst>
            <a:glow rad="139700">
              <a:schemeClr val="accent2">
                <a:satMod val="175000"/>
                <a:alpha val="40000"/>
              </a:schemeClr>
            </a:glow>
          </a:effectLst>
        </p:spPr>
        <p:txBody>
          <a:bodyPr wrap="square">
            <a:spAutoFit/>
          </a:bodyPr>
          <a:lstStyle/>
          <a:p>
            <a:pPr eaLnBrk="1" hangingPunct="1">
              <a:lnSpc>
                <a:spcPct val="90000"/>
              </a:lnSpc>
            </a:pPr>
            <a:r>
              <a:rPr lang="ja-JP" altLang="en-US" sz="3600" dirty="0">
                <a:solidFill>
                  <a:schemeClr val="accent4"/>
                </a:solidFill>
              </a:rPr>
              <a:t>　より</a:t>
            </a:r>
            <a:r>
              <a:rPr lang="ja-JP" altLang="en-US" sz="3600" dirty="0"/>
              <a:t>多面的で</a:t>
            </a:r>
            <a:endParaRPr lang="en-US" altLang="ja-JP" sz="3600" dirty="0"/>
          </a:p>
          <a:p>
            <a:pPr eaLnBrk="1" hangingPunct="1">
              <a:lnSpc>
                <a:spcPct val="90000"/>
              </a:lnSpc>
            </a:pPr>
            <a:r>
              <a:rPr lang="ja-JP" altLang="en-US" sz="3600" dirty="0"/>
              <a:t>　　　　　　くわしいリンゴが生まれた</a:t>
            </a:r>
            <a:endParaRPr lang="ja-JP" altLang="en-US" dirty="0"/>
          </a:p>
        </p:txBody>
      </p:sp>
      <p:sp>
        <p:nvSpPr>
          <p:cNvPr id="12" name="テキスト ボックス 11"/>
          <p:cNvSpPr txBox="1">
            <a:spLocks noChangeArrowheads="1"/>
          </p:cNvSpPr>
          <p:nvPr/>
        </p:nvSpPr>
        <p:spPr bwMode="auto">
          <a:xfrm>
            <a:off x="683568" y="4293096"/>
            <a:ext cx="7488832" cy="701731"/>
          </a:xfrm>
          <a:prstGeom prst="rect">
            <a:avLst/>
          </a:prstGeom>
          <a:solidFill>
            <a:srgbClr val="CCFF99"/>
          </a:solidFill>
          <a:ln w="2857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lnSpc>
                <a:spcPct val="90000"/>
              </a:lnSpc>
            </a:pPr>
            <a:r>
              <a:rPr lang="ja-JP" altLang="en-US" sz="4400" dirty="0"/>
              <a:t>日本人の常識としての「リンゴ」</a:t>
            </a:r>
            <a:endParaRPr lang="ja-JP" altLang="en-US" sz="2400" dirty="0"/>
          </a:p>
        </p:txBody>
      </p:sp>
      <p:sp>
        <p:nvSpPr>
          <p:cNvPr id="13" name="テキスト ボックス 12"/>
          <p:cNvSpPr txBox="1">
            <a:spLocks noChangeArrowheads="1"/>
          </p:cNvSpPr>
          <p:nvPr/>
        </p:nvSpPr>
        <p:spPr bwMode="auto">
          <a:xfrm>
            <a:off x="6156176" y="5096099"/>
            <a:ext cx="2448272" cy="590931"/>
          </a:xfrm>
          <a:prstGeom prst="rect">
            <a:avLst/>
          </a:prstGeom>
          <a:noFill/>
          <a:ln w="28575">
            <a:noFill/>
            <a:miter lim="800000"/>
            <a:headEnd/>
            <a:tailEnd/>
          </a:ln>
        </p:spPr>
        <p:txBody>
          <a:bodyPr wrap="square">
            <a:spAutoFit/>
          </a:bodyPr>
          <a:lstStyle/>
          <a:p>
            <a:pPr eaLnBrk="1" hangingPunct="1">
              <a:lnSpc>
                <a:spcPct val="90000"/>
              </a:lnSpc>
            </a:pPr>
            <a:r>
              <a:rPr lang="ja-JP" altLang="en-US" sz="3600" dirty="0"/>
              <a:t>に近づいた</a:t>
            </a:r>
            <a:endParaRPr lang="ja-JP" altLang="en-US" dirty="0"/>
          </a:p>
        </p:txBody>
      </p:sp>
      <p:sp>
        <p:nvSpPr>
          <p:cNvPr id="6" name="テキスト ボックス 5"/>
          <p:cNvSpPr txBox="1"/>
          <p:nvPr/>
        </p:nvSpPr>
        <p:spPr>
          <a:xfrm>
            <a:off x="323528" y="1196752"/>
            <a:ext cx="8424936" cy="646331"/>
          </a:xfrm>
          <a:prstGeom prst="rect">
            <a:avLst/>
          </a:prstGeom>
          <a:solidFill>
            <a:srgbClr val="FFCCFF"/>
          </a:solidFill>
          <a:effectLst>
            <a:softEdge rad="127000"/>
          </a:effectLst>
        </p:spPr>
        <p:txBody>
          <a:bodyPr wrap="square" rtlCol="0">
            <a:spAutoFit/>
          </a:bodyPr>
          <a:lstStyle/>
          <a:p>
            <a:r>
              <a:rPr kumimoji="1" lang="ja-JP" altLang="en-US" sz="3600" dirty="0"/>
              <a:t>すでに知っていた「リンゴ」の知識が精密化</a:t>
            </a:r>
          </a:p>
        </p:txBody>
      </p:sp>
      <p:sp>
        <p:nvSpPr>
          <p:cNvPr id="7" name="下矢印 6"/>
          <p:cNvSpPr/>
          <p:nvPr/>
        </p:nvSpPr>
        <p:spPr>
          <a:xfrm>
            <a:off x="4211960" y="3501008"/>
            <a:ext cx="576064" cy="50405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333077" y="5332162"/>
            <a:ext cx="2376263" cy="584775"/>
          </a:xfrm>
          <a:prstGeom prst="rect">
            <a:avLst/>
          </a:prstGeom>
          <a:solidFill>
            <a:srgbClr val="FFFF00"/>
          </a:solidFill>
          <a:effectLst>
            <a:softEdge rad="63500"/>
          </a:effectLst>
        </p:spPr>
        <p:txBody>
          <a:bodyPr wrap="square" rtlCol="0">
            <a:spAutoFit/>
          </a:bodyPr>
          <a:lstStyle/>
          <a:p>
            <a:r>
              <a:rPr lang="ja-JP" altLang="en-US" sz="3200" b="1" dirty="0"/>
              <a:t>一般的意味</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6"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260648"/>
            <a:ext cx="8496944" cy="1754326"/>
          </a:xfrm>
          <a:prstGeom prst="rect">
            <a:avLst/>
          </a:prstGeom>
          <a:solidFill>
            <a:srgbClr val="CCFFFF"/>
          </a:solidFill>
          <a:effectLst>
            <a:softEdge rad="127000"/>
          </a:effectLst>
        </p:spPr>
        <p:txBody>
          <a:bodyPr wrap="square" rtlCol="0">
            <a:spAutoFit/>
          </a:bodyPr>
          <a:lstStyle/>
          <a:p>
            <a:r>
              <a:rPr lang="ja-JP" altLang="en-US" sz="3600" dirty="0"/>
              <a:t>人間は、コミュニケーションのために</a:t>
            </a:r>
            <a:endParaRPr lang="en-US" altLang="ja-JP" sz="3600" dirty="0"/>
          </a:p>
          <a:p>
            <a:r>
              <a:rPr kumimoji="1" lang="ja-JP" altLang="en-US" sz="3600" dirty="0"/>
              <a:t>　　　　　どれくらいのことばを必要と</a:t>
            </a:r>
            <a:endParaRPr kumimoji="1" lang="en-US" altLang="ja-JP" sz="3600" dirty="0"/>
          </a:p>
          <a:p>
            <a:r>
              <a:rPr lang="ja-JP" altLang="en-US" sz="3600" dirty="0"/>
              <a:t>　　　　　　　　　　　　　　　　</a:t>
            </a:r>
            <a:r>
              <a:rPr kumimoji="1" lang="ja-JP" altLang="en-US" sz="3600" dirty="0"/>
              <a:t>するのだろうか</a:t>
            </a:r>
          </a:p>
        </p:txBody>
      </p:sp>
      <p:sp>
        <p:nvSpPr>
          <p:cNvPr id="6" name="テキスト ボックス 5"/>
          <p:cNvSpPr txBox="1"/>
          <p:nvPr/>
        </p:nvSpPr>
        <p:spPr>
          <a:xfrm>
            <a:off x="1691680" y="2708920"/>
            <a:ext cx="6120680" cy="1200329"/>
          </a:xfrm>
          <a:prstGeom prst="rect">
            <a:avLst/>
          </a:prstGeom>
          <a:solidFill>
            <a:srgbClr val="FFCCFF"/>
          </a:solidFill>
          <a:effectLst>
            <a:glow rad="101600">
              <a:schemeClr val="accent2">
                <a:satMod val="175000"/>
                <a:alpha val="40000"/>
              </a:schemeClr>
            </a:glow>
          </a:effectLst>
        </p:spPr>
        <p:txBody>
          <a:bodyPr wrap="square" rtlCol="0">
            <a:spAutoFit/>
          </a:bodyPr>
          <a:lstStyle/>
          <a:p>
            <a:r>
              <a:rPr lang="ja-JP" altLang="en-US" sz="3600" dirty="0"/>
              <a:t>理解語は</a:t>
            </a:r>
            <a:r>
              <a:rPr lang="ja-JP" altLang="en-US" sz="3600" kern="0" dirty="0"/>
              <a:t>４～５万語、</a:t>
            </a:r>
            <a:endParaRPr lang="en-US" altLang="ja-JP" sz="3600" kern="0" dirty="0"/>
          </a:p>
          <a:p>
            <a:r>
              <a:rPr lang="ja-JP" altLang="en-US" sz="3600" kern="0" dirty="0"/>
              <a:t>　　　　　使用語は１～２万語</a:t>
            </a:r>
            <a:endParaRPr kumimoji="1" lang="ja-JP" altLang="en-US" sz="3600" dirty="0"/>
          </a:p>
        </p:txBody>
      </p:sp>
      <p:sp>
        <p:nvSpPr>
          <p:cNvPr id="7" name="テキスト ボックス 6"/>
          <p:cNvSpPr txBox="1"/>
          <p:nvPr/>
        </p:nvSpPr>
        <p:spPr>
          <a:xfrm>
            <a:off x="899592" y="1988840"/>
            <a:ext cx="7848872" cy="646331"/>
          </a:xfrm>
          <a:prstGeom prst="rect">
            <a:avLst/>
          </a:prstGeom>
          <a:noFill/>
        </p:spPr>
        <p:txBody>
          <a:bodyPr wrap="square" rtlCol="0">
            <a:spAutoFit/>
          </a:bodyPr>
          <a:lstStyle/>
          <a:p>
            <a:r>
              <a:rPr lang="ja-JP" altLang="en-US" sz="3600" dirty="0"/>
              <a:t>たとえば、成人の日本語話者であれば</a:t>
            </a:r>
            <a:endParaRPr kumimoji="1" lang="ja-JP" altLang="en-US" sz="3600" dirty="0"/>
          </a:p>
        </p:txBody>
      </p:sp>
      <p:sp>
        <p:nvSpPr>
          <p:cNvPr id="8" name="テキスト ボックス 7"/>
          <p:cNvSpPr txBox="1"/>
          <p:nvPr/>
        </p:nvSpPr>
        <p:spPr>
          <a:xfrm>
            <a:off x="5004048" y="4005064"/>
            <a:ext cx="3672408" cy="646331"/>
          </a:xfrm>
          <a:prstGeom prst="rect">
            <a:avLst/>
          </a:prstGeom>
          <a:noFill/>
        </p:spPr>
        <p:txBody>
          <a:bodyPr wrap="square" rtlCol="0">
            <a:spAutoFit/>
          </a:bodyPr>
          <a:lstStyle/>
          <a:p>
            <a:r>
              <a:rPr lang="ja-JP" altLang="en-US" sz="3600" dirty="0"/>
              <a:t>といわれている</a:t>
            </a:r>
            <a:endParaRPr kumimoji="1" lang="ja-JP" altLang="en-US" sz="3600" dirty="0"/>
          </a:p>
        </p:txBody>
      </p:sp>
      <p:sp>
        <p:nvSpPr>
          <p:cNvPr id="9" name="テキスト ボックス 8"/>
          <p:cNvSpPr txBox="1"/>
          <p:nvPr/>
        </p:nvSpPr>
        <p:spPr>
          <a:xfrm>
            <a:off x="251520" y="4725144"/>
            <a:ext cx="7056784" cy="584775"/>
          </a:xfrm>
          <a:prstGeom prst="rect">
            <a:avLst/>
          </a:prstGeom>
          <a:noFill/>
        </p:spPr>
        <p:txBody>
          <a:bodyPr wrap="square" rtlCol="0">
            <a:spAutoFit/>
          </a:bodyPr>
          <a:lstStyle/>
          <a:p>
            <a:r>
              <a:rPr lang="ja-JP" altLang="en-US" sz="3200" dirty="0"/>
              <a:t>またこどもの言語発達においては</a:t>
            </a:r>
            <a:endParaRPr kumimoji="1" lang="ja-JP" altLang="en-US" sz="3200" dirty="0"/>
          </a:p>
        </p:txBody>
      </p:sp>
      <p:sp>
        <p:nvSpPr>
          <p:cNvPr id="10" name="テキスト ボックス 9"/>
          <p:cNvSpPr txBox="1"/>
          <p:nvPr/>
        </p:nvSpPr>
        <p:spPr>
          <a:xfrm>
            <a:off x="827584" y="5373216"/>
            <a:ext cx="7488832" cy="646331"/>
          </a:xfrm>
          <a:prstGeom prst="rect">
            <a:avLst/>
          </a:prstGeom>
          <a:solidFill>
            <a:srgbClr val="CCFF66"/>
          </a:solidFill>
        </p:spPr>
        <p:txBody>
          <a:bodyPr wrap="square" rtlCol="0">
            <a:spAutoFit/>
          </a:bodyPr>
          <a:lstStyle/>
          <a:p>
            <a:r>
              <a:rPr lang="ja-JP" altLang="en-US" sz="3600" dirty="0"/>
              <a:t>〇才だったら〇語くらいの語彙がある</a:t>
            </a:r>
            <a:endParaRPr kumimoji="1" lang="ja-JP" altLang="en-US" sz="3600" dirty="0"/>
          </a:p>
        </p:txBody>
      </p:sp>
      <p:sp>
        <p:nvSpPr>
          <p:cNvPr id="11" name="テキスト ボックス 10"/>
          <p:cNvSpPr txBox="1"/>
          <p:nvPr/>
        </p:nvSpPr>
        <p:spPr>
          <a:xfrm>
            <a:off x="5004048" y="6021288"/>
            <a:ext cx="3672408" cy="646331"/>
          </a:xfrm>
          <a:prstGeom prst="rect">
            <a:avLst/>
          </a:prstGeom>
          <a:noFill/>
        </p:spPr>
        <p:txBody>
          <a:bodyPr wrap="square" rtlCol="0">
            <a:spAutoFit/>
          </a:bodyPr>
          <a:lstStyle/>
          <a:p>
            <a:r>
              <a:rPr lang="ja-JP" altLang="en-US" sz="3600" dirty="0"/>
              <a:t>という指標がある</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1619672" y="188640"/>
            <a:ext cx="6120680" cy="792063"/>
          </a:xfrm>
          <a:solidFill>
            <a:schemeClr val="bg1"/>
          </a:solidFill>
          <a:ln>
            <a:noFill/>
          </a:ln>
          <a:effectLst/>
        </p:spPr>
        <p:txBody>
          <a:bodyPr/>
          <a:lstStyle/>
          <a:p>
            <a:pPr algn="l" eaLnBrk="1" hangingPunct="1"/>
            <a:r>
              <a:rPr lang="ja-JP" altLang="en-US" dirty="0"/>
              <a:t>引き算のことばの意義</a:t>
            </a:r>
            <a:r>
              <a:rPr lang="ja-JP" altLang="en-US" b="1" dirty="0">
                <a:solidFill>
                  <a:srgbClr val="C00000"/>
                </a:solidFill>
              </a:rPr>
              <a:t>②</a:t>
            </a:r>
          </a:p>
        </p:txBody>
      </p:sp>
      <p:sp>
        <p:nvSpPr>
          <p:cNvPr id="22" name="正方形/長方形 21"/>
          <p:cNvSpPr/>
          <p:nvPr/>
        </p:nvSpPr>
        <p:spPr>
          <a:xfrm>
            <a:off x="539552" y="1124744"/>
            <a:ext cx="8208911" cy="707886"/>
          </a:xfrm>
          <a:prstGeom prst="rect">
            <a:avLst/>
          </a:prstGeom>
          <a:solidFill>
            <a:srgbClr val="FFCCFF"/>
          </a:solidFill>
          <a:effectLst>
            <a:glow rad="139700">
              <a:schemeClr val="accent2">
                <a:satMod val="175000"/>
                <a:alpha val="40000"/>
              </a:schemeClr>
            </a:glow>
            <a:innerShdw blurRad="114300">
              <a:prstClr val="black"/>
            </a:innerShdw>
            <a:softEdge rad="12700"/>
          </a:effectLst>
        </p:spPr>
        <p:txBody>
          <a:bodyPr wrap="square">
            <a:spAutoFit/>
          </a:bodyPr>
          <a:lstStyle/>
          <a:p>
            <a:pPr algn="ctr"/>
            <a:r>
              <a:rPr lang="ja-JP" altLang="en-US" sz="4000" dirty="0"/>
              <a:t>さまざまなものへの気づきが高まる</a:t>
            </a:r>
            <a:endParaRPr lang="ja-JP" altLang="en-US" sz="2800" dirty="0"/>
          </a:p>
        </p:txBody>
      </p:sp>
      <p:grpSp>
        <p:nvGrpSpPr>
          <p:cNvPr id="17" name="グループ化 9"/>
          <p:cNvGrpSpPr/>
          <p:nvPr/>
        </p:nvGrpSpPr>
        <p:grpSpPr>
          <a:xfrm>
            <a:off x="827584" y="2708920"/>
            <a:ext cx="720080" cy="719088"/>
            <a:chOff x="4139952" y="5517232"/>
            <a:chExt cx="720080" cy="719088"/>
          </a:xfrm>
        </p:grpSpPr>
        <p:grpSp>
          <p:nvGrpSpPr>
            <p:cNvPr id="23" name="グループ化 19"/>
            <p:cNvGrpSpPr/>
            <p:nvPr/>
          </p:nvGrpSpPr>
          <p:grpSpPr>
            <a:xfrm>
              <a:off x="4139952" y="5517232"/>
              <a:ext cx="720080" cy="719088"/>
              <a:chOff x="3924300" y="4365625"/>
              <a:chExt cx="1512888" cy="1727200"/>
            </a:xfrm>
          </p:grpSpPr>
          <p:sp>
            <p:nvSpPr>
              <p:cNvPr id="25" name="Freeform 2"/>
              <p:cNvSpPr>
                <a:spLocks/>
              </p:cNvSpPr>
              <p:nvPr/>
            </p:nvSpPr>
            <p:spPr bwMode="auto">
              <a:xfrm rot="3744376">
                <a:off x="4365625" y="4211638"/>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6" name="Oval 3"/>
              <p:cNvSpPr>
                <a:spLocks noChangeArrowheads="1"/>
              </p:cNvSpPr>
              <p:nvPr/>
            </p:nvSpPr>
            <p:spPr bwMode="auto">
              <a:xfrm>
                <a:off x="3924300" y="4508500"/>
                <a:ext cx="1512888"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 name="Oval 4"/>
              <p:cNvSpPr>
                <a:spLocks noChangeArrowheads="1"/>
              </p:cNvSpPr>
              <p:nvPr/>
            </p:nvSpPr>
            <p:spPr bwMode="auto">
              <a:xfrm>
                <a:off x="4140200"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8" name="Oval 7"/>
              <p:cNvSpPr>
                <a:spLocks noChangeArrowheads="1"/>
              </p:cNvSpPr>
              <p:nvPr/>
            </p:nvSpPr>
            <p:spPr bwMode="auto">
              <a:xfrm>
                <a:off x="4284663"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9" name="Oval 9"/>
              <p:cNvSpPr>
                <a:spLocks noChangeArrowheads="1"/>
              </p:cNvSpPr>
              <p:nvPr/>
            </p:nvSpPr>
            <p:spPr bwMode="auto">
              <a:xfrm>
                <a:off x="4643438" y="5300663"/>
                <a:ext cx="144462" cy="144462"/>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sp>
            <p:nvSpPr>
              <p:cNvPr id="30" name="Oval 14"/>
              <p:cNvSpPr>
                <a:spLocks noChangeArrowheads="1"/>
              </p:cNvSpPr>
              <p:nvPr/>
            </p:nvSpPr>
            <p:spPr bwMode="auto">
              <a:xfrm>
                <a:off x="4716463" y="4797425"/>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1" name="Oval 15"/>
              <p:cNvSpPr>
                <a:spLocks noChangeArrowheads="1"/>
              </p:cNvSpPr>
              <p:nvPr/>
            </p:nvSpPr>
            <p:spPr bwMode="auto">
              <a:xfrm>
                <a:off x="4859338" y="4868863"/>
                <a:ext cx="144462"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grpSp>
        <p:sp>
          <p:nvSpPr>
            <p:cNvPr id="24" name="円弧 23"/>
            <p:cNvSpPr/>
            <p:nvPr/>
          </p:nvSpPr>
          <p:spPr>
            <a:xfrm rot="10800000">
              <a:off x="4355976" y="6021288"/>
              <a:ext cx="504056" cy="4571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2" name="角丸四角形吹き出し 31"/>
          <p:cNvSpPr/>
          <p:nvPr/>
        </p:nvSpPr>
        <p:spPr>
          <a:xfrm>
            <a:off x="1835696" y="2276872"/>
            <a:ext cx="6696744" cy="1008112"/>
          </a:xfrm>
          <a:prstGeom prst="wedgeRoundRectCallout">
            <a:avLst>
              <a:gd name="adj1" fmla="val -27772"/>
              <a:gd name="adj2" fmla="val 36478"/>
              <a:gd name="adj3" fmla="val 16667"/>
            </a:avLst>
          </a:prstGeom>
          <a:solidFill>
            <a:schemeClr val="accent3"/>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accent4"/>
                </a:solidFill>
              </a:rPr>
              <a:t>同じようにみえても、</a:t>
            </a:r>
            <a:endParaRPr kumimoji="1" lang="en-US" altLang="ja-JP" sz="2800" dirty="0">
              <a:solidFill>
                <a:schemeClr val="accent4"/>
              </a:solidFill>
            </a:endParaRPr>
          </a:p>
          <a:p>
            <a:r>
              <a:rPr kumimoji="1" lang="ja-JP" altLang="en-US" sz="2800" dirty="0">
                <a:solidFill>
                  <a:schemeClr val="accent4"/>
                </a:solidFill>
              </a:rPr>
              <a:t>　　　　　　　いろいろ違いがあるんだなあ・・</a:t>
            </a:r>
          </a:p>
        </p:txBody>
      </p:sp>
      <p:grpSp>
        <p:nvGrpSpPr>
          <p:cNvPr id="33" name="グループ化 17"/>
          <p:cNvGrpSpPr>
            <a:grpSpLocks/>
          </p:cNvGrpSpPr>
          <p:nvPr/>
        </p:nvGrpSpPr>
        <p:grpSpPr bwMode="auto">
          <a:xfrm>
            <a:off x="611561" y="2132857"/>
            <a:ext cx="432048" cy="432048"/>
            <a:chOff x="4357686" y="1541417"/>
            <a:chExt cx="1016046" cy="1030327"/>
          </a:xfrm>
        </p:grpSpPr>
        <p:sp>
          <p:nvSpPr>
            <p:cNvPr id="34" name="円/楕円 33"/>
            <p:cNvSpPr/>
            <p:nvPr/>
          </p:nvSpPr>
          <p:spPr>
            <a:xfrm>
              <a:off x="4357686" y="1643021"/>
              <a:ext cx="1016046" cy="928723"/>
            </a:xfrm>
            <a:prstGeom prst="ellipse">
              <a:avLst/>
            </a:prstGeom>
            <a:solidFill>
              <a:srgbClr val="FF00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フリーフォーム 34"/>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6" name="フリーフォーム 35"/>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nvGrpSpPr>
          <p:cNvPr id="37" name="グループ化 37"/>
          <p:cNvGrpSpPr>
            <a:grpSpLocks/>
          </p:cNvGrpSpPr>
          <p:nvPr/>
        </p:nvGrpSpPr>
        <p:grpSpPr bwMode="auto">
          <a:xfrm>
            <a:off x="1259633" y="2132857"/>
            <a:ext cx="432048" cy="432048"/>
            <a:chOff x="5868144" y="1484784"/>
            <a:chExt cx="1016328" cy="1000695"/>
          </a:xfrm>
        </p:grpSpPr>
        <p:grpSp>
          <p:nvGrpSpPr>
            <p:cNvPr id="38" name="グループ化 20"/>
            <p:cNvGrpSpPr>
              <a:grpSpLocks/>
            </p:cNvGrpSpPr>
            <p:nvPr/>
          </p:nvGrpSpPr>
          <p:grpSpPr bwMode="auto">
            <a:xfrm>
              <a:off x="5868144" y="1484784"/>
              <a:ext cx="1016328" cy="1000695"/>
              <a:chOff x="4357686" y="1541417"/>
              <a:chExt cx="1016046" cy="1000734"/>
            </a:xfrm>
            <a:solidFill>
              <a:srgbClr val="FFC000"/>
            </a:solidFill>
          </p:grpSpPr>
          <p:sp>
            <p:nvSpPr>
              <p:cNvPr id="46" name="円/楕円 45"/>
              <p:cNvSpPr/>
              <p:nvPr/>
            </p:nvSpPr>
            <p:spPr>
              <a:xfrm>
                <a:off x="4357686" y="1613428"/>
                <a:ext cx="1016046" cy="928723"/>
              </a:xfrm>
              <a:prstGeom prst="ellipse">
                <a:avLst/>
              </a:prstGeom>
              <a:grp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7" name="フリーフォーム 46"/>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8" name="フリーフォーム 47"/>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39" name="円/楕円 38"/>
            <p:cNvSpPr/>
            <p:nvPr/>
          </p:nvSpPr>
          <p:spPr>
            <a:xfrm>
              <a:off x="6084114" y="1845351"/>
              <a:ext cx="46053"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0" name="円/楕円 39"/>
            <p:cNvSpPr/>
            <p:nvPr/>
          </p:nvSpPr>
          <p:spPr>
            <a:xfrm>
              <a:off x="6236563" y="1997838"/>
              <a:ext cx="46053"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 name="円/楕円 40"/>
            <p:cNvSpPr/>
            <p:nvPr/>
          </p:nvSpPr>
          <p:spPr>
            <a:xfrm>
              <a:off x="6660563" y="1772285"/>
              <a:ext cx="46052"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2" name="円/楕円 41"/>
            <p:cNvSpPr/>
            <p:nvPr/>
          </p:nvSpPr>
          <p:spPr>
            <a:xfrm>
              <a:off x="6228623" y="1845351"/>
              <a:ext cx="46052"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3" name="円/楕円 42"/>
            <p:cNvSpPr/>
            <p:nvPr/>
          </p:nvSpPr>
          <p:spPr>
            <a:xfrm>
              <a:off x="6155575" y="1700807"/>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円/楕円 43"/>
            <p:cNvSpPr/>
            <p:nvPr/>
          </p:nvSpPr>
          <p:spPr>
            <a:xfrm>
              <a:off x="6371544" y="1916830"/>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5" name="円/楕円 44"/>
            <p:cNvSpPr/>
            <p:nvPr/>
          </p:nvSpPr>
          <p:spPr>
            <a:xfrm>
              <a:off x="6587514" y="1916830"/>
              <a:ext cx="46052"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49" name="円/楕円 48"/>
          <p:cNvSpPr/>
          <p:nvPr/>
        </p:nvSpPr>
        <p:spPr>
          <a:xfrm>
            <a:off x="1619672" y="2636912"/>
            <a:ext cx="144016" cy="144016"/>
          </a:xfrm>
          <a:prstGeom prst="ellipse">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1547664" y="2852936"/>
            <a:ext cx="144016" cy="144016"/>
          </a:xfrm>
          <a:prstGeom prst="ellipse">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Line 4"/>
          <p:cNvSpPr>
            <a:spLocks noChangeShapeType="1"/>
          </p:cNvSpPr>
          <p:nvPr/>
        </p:nvSpPr>
        <p:spPr bwMode="auto">
          <a:xfrm>
            <a:off x="4788025" y="3356992"/>
            <a:ext cx="0" cy="360040"/>
          </a:xfrm>
          <a:prstGeom prst="line">
            <a:avLst/>
          </a:prstGeom>
          <a:noFill/>
          <a:ln w="76200">
            <a:solidFill>
              <a:srgbClr val="C00000"/>
            </a:solidFill>
            <a:round/>
            <a:headEnd/>
            <a:tailEnd type="triangle" w="med" len="med"/>
          </a:ln>
        </p:spPr>
        <p:txBody>
          <a:bodyPr/>
          <a:lstStyle/>
          <a:p>
            <a:endParaRPr lang="ja-JP" altLang="en-US"/>
          </a:p>
        </p:txBody>
      </p:sp>
      <p:sp>
        <p:nvSpPr>
          <p:cNvPr id="52" name="台形 51"/>
          <p:cNvSpPr/>
          <p:nvPr/>
        </p:nvSpPr>
        <p:spPr>
          <a:xfrm rot="10800000">
            <a:off x="3851920" y="4581128"/>
            <a:ext cx="648072" cy="576064"/>
          </a:xfrm>
          <a:prstGeom prst="trapezoid">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53" name="グループ化 9"/>
          <p:cNvGrpSpPr>
            <a:grpSpLocks/>
          </p:cNvGrpSpPr>
          <p:nvPr/>
        </p:nvGrpSpPr>
        <p:grpSpPr bwMode="auto">
          <a:xfrm>
            <a:off x="5148064" y="4581128"/>
            <a:ext cx="864096" cy="504056"/>
            <a:chOff x="6516216" y="4221088"/>
            <a:chExt cx="1364729" cy="571500"/>
          </a:xfrm>
        </p:grpSpPr>
        <p:sp>
          <p:nvSpPr>
            <p:cNvPr id="54" name="AutoShape 7"/>
            <p:cNvSpPr>
              <a:spLocks noChangeArrowheads="1"/>
            </p:cNvSpPr>
            <p:nvPr/>
          </p:nvSpPr>
          <p:spPr bwMode="auto">
            <a:xfrm rot="5400000">
              <a:off x="6801966" y="3935338"/>
              <a:ext cx="571500" cy="1143000"/>
            </a:xfrm>
            <a:prstGeom prst="flowChartDelay">
              <a:avLst/>
            </a:prstGeom>
            <a:solidFill>
              <a:srgbClr val="00B0F0"/>
            </a:solidFill>
            <a:ln w="9525">
              <a:solidFill>
                <a:schemeClr val="tx1"/>
              </a:solidFill>
              <a:miter lim="800000"/>
              <a:headEnd/>
              <a:tailEnd/>
            </a:ln>
          </p:spPr>
          <p:txBody>
            <a:bodyPr wrap="none" anchor="ctr"/>
            <a:lstStyle/>
            <a:p>
              <a:pPr eaLnBrk="1" hangingPunct="1"/>
              <a:endParaRPr lang="ja-JP" altLang="en-US"/>
            </a:p>
          </p:txBody>
        </p:sp>
        <p:sp>
          <p:nvSpPr>
            <p:cNvPr id="55" name="アーチ 54"/>
            <p:cNvSpPr/>
            <p:nvPr/>
          </p:nvSpPr>
          <p:spPr>
            <a:xfrm rot="5400000">
              <a:off x="7487871" y="4185201"/>
              <a:ext cx="357187" cy="428960"/>
            </a:xfrm>
            <a:prstGeom prst="blockArc">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grpSp>
      <p:sp>
        <p:nvSpPr>
          <p:cNvPr id="56" name="Text Box 9"/>
          <p:cNvSpPr txBox="1">
            <a:spLocks noChangeArrowheads="1"/>
          </p:cNvSpPr>
          <p:nvPr/>
        </p:nvSpPr>
        <p:spPr bwMode="auto">
          <a:xfrm>
            <a:off x="2627784" y="3789040"/>
            <a:ext cx="4572085" cy="584775"/>
          </a:xfrm>
          <a:prstGeom prst="rect">
            <a:avLst/>
          </a:prstGeom>
          <a:solidFill>
            <a:srgbClr val="CCFF99"/>
          </a:solidFill>
          <a:ln w="9525">
            <a:noFill/>
            <a:miter lim="800000"/>
            <a:headEnd/>
            <a:tailEnd/>
          </a:ln>
          <a:effectLst>
            <a:glow rad="101600">
              <a:schemeClr val="accent2">
                <a:satMod val="175000"/>
                <a:alpha val="40000"/>
              </a:schemeClr>
            </a:glow>
          </a:effectLst>
        </p:spPr>
        <p:txBody>
          <a:bodyPr wrap="none">
            <a:spAutoFit/>
          </a:bodyPr>
          <a:lstStyle/>
          <a:p>
            <a:pPr eaLnBrk="1" hangingPunct="1"/>
            <a:r>
              <a:rPr lang="ja-JP" altLang="en-US" sz="3200" dirty="0"/>
              <a:t>ほかのものの違いに注目</a:t>
            </a:r>
          </a:p>
        </p:txBody>
      </p:sp>
      <p:grpSp>
        <p:nvGrpSpPr>
          <p:cNvPr id="59" name="グループ化 65"/>
          <p:cNvGrpSpPr/>
          <p:nvPr/>
        </p:nvGrpSpPr>
        <p:grpSpPr>
          <a:xfrm rot="222723">
            <a:off x="2215400" y="4601040"/>
            <a:ext cx="635452" cy="628064"/>
            <a:chOff x="1585040" y="4255754"/>
            <a:chExt cx="615681" cy="625138"/>
          </a:xfrm>
        </p:grpSpPr>
        <p:grpSp>
          <p:nvGrpSpPr>
            <p:cNvPr id="60" name="グループ化 24"/>
            <p:cNvGrpSpPr>
              <a:grpSpLocks/>
            </p:cNvGrpSpPr>
            <p:nvPr/>
          </p:nvGrpSpPr>
          <p:grpSpPr bwMode="auto">
            <a:xfrm rot="1860362">
              <a:off x="1585040" y="4255754"/>
              <a:ext cx="615681" cy="625138"/>
              <a:chOff x="755650" y="4437063"/>
              <a:chExt cx="1584325" cy="1655762"/>
            </a:xfrm>
          </p:grpSpPr>
          <p:sp>
            <p:nvSpPr>
              <p:cNvPr id="62" name="Freeform 12"/>
              <p:cNvSpPr>
                <a:spLocks/>
              </p:cNvSpPr>
              <p:nvPr/>
            </p:nvSpPr>
            <p:spPr bwMode="auto">
              <a:xfrm>
                <a:off x="755650" y="4437063"/>
                <a:ext cx="720725" cy="1028700"/>
              </a:xfrm>
              <a:custGeom>
                <a:avLst/>
                <a:gdLst>
                  <a:gd name="T0" fmla="*/ 2147483647 w 500"/>
                  <a:gd name="T1" fmla="*/ 2147483647 h 738"/>
                  <a:gd name="T2" fmla="*/ 2147483647 w 500"/>
                  <a:gd name="T3" fmla="*/ 2147483647 h 738"/>
                  <a:gd name="T4" fmla="*/ 2147483647 w 500"/>
                  <a:gd name="T5" fmla="*/ 0 h 738"/>
                  <a:gd name="T6" fmla="*/ 2147483647 w 500"/>
                  <a:gd name="T7" fmla="*/ 2147483647 h 738"/>
                  <a:gd name="T8" fmla="*/ 2147483647 w 500"/>
                  <a:gd name="T9" fmla="*/ 2147483647 h 738"/>
                  <a:gd name="T10" fmla="*/ 2147483647 w 500"/>
                  <a:gd name="T11" fmla="*/ 2147483647 h 738"/>
                  <a:gd name="T12" fmla="*/ 2147483647 w 500"/>
                  <a:gd name="T13" fmla="*/ 2147483647 h 738"/>
                  <a:gd name="T14" fmla="*/ 2147483647 w 500"/>
                  <a:gd name="T15" fmla="*/ 2147483647 h 738"/>
                  <a:gd name="T16" fmla="*/ 2147483647 w 500"/>
                  <a:gd name="T17" fmla="*/ 2147483647 h 738"/>
                  <a:gd name="T18" fmla="*/ 2147483647 w 500"/>
                  <a:gd name="T19" fmla="*/ 2147483647 h 738"/>
                  <a:gd name="T20" fmla="*/ 2147483647 w 500"/>
                  <a:gd name="T21" fmla="*/ 2147483647 h 738"/>
                  <a:gd name="T22" fmla="*/ 0 w 500"/>
                  <a:gd name="T23" fmla="*/ 2147483647 h 738"/>
                  <a:gd name="T24" fmla="*/ 2147483647 w 500"/>
                  <a:gd name="T25" fmla="*/ 2147483647 h 738"/>
                  <a:gd name="T26" fmla="*/ 2147483647 w 500"/>
                  <a:gd name="T27" fmla="*/ 2147483647 h 738"/>
                  <a:gd name="T28" fmla="*/ 2147483647 w 500"/>
                  <a:gd name="T29" fmla="*/ 2147483647 h 738"/>
                  <a:gd name="T30" fmla="*/ 2147483647 w 500"/>
                  <a:gd name="T31" fmla="*/ 2147483647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63" name="Oval 8"/>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4" name="Oval 10"/>
              <p:cNvSpPr>
                <a:spLocks noChangeArrowheads="1"/>
              </p:cNvSpPr>
              <p:nvPr/>
            </p:nvSpPr>
            <p:spPr bwMode="auto">
              <a:xfrm>
                <a:off x="1331913" y="4724400"/>
                <a:ext cx="431800" cy="433388"/>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65" name="Oval 9"/>
              <p:cNvSpPr>
                <a:spLocks noChangeArrowheads="1"/>
              </p:cNvSpPr>
              <p:nvPr/>
            </p:nvSpPr>
            <p:spPr bwMode="auto">
              <a:xfrm>
                <a:off x="1547813" y="4797425"/>
                <a:ext cx="144462" cy="144463"/>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66" name="Oval 13"/>
              <p:cNvSpPr>
                <a:spLocks noChangeArrowheads="1"/>
              </p:cNvSpPr>
              <p:nvPr/>
            </p:nvSpPr>
            <p:spPr bwMode="auto">
              <a:xfrm>
                <a:off x="2195513" y="4797425"/>
                <a:ext cx="144462" cy="144463"/>
              </a:xfrm>
              <a:prstGeom prst="ellipse">
                <a:avLst/>
              </a:prstGeom>
              <a:solidFill>
                <a:srgbClr val="FF99CC"/>
              </a:solidFill>
              <a:ln w="9525">
                <a:solidFill>
                  <a:schemeClr val="tx1"/>
                </a:solidFill>
                <a:round/>
                <a:headEnd/>
                <a:tailEnd/>
              </a:ln>
            </p:spPr>
            <p:txBody>
              <a:bodyPr wrap="none" anchor="ctr"/>
              <a:lstStyle/>
              <a:p>
                <a:pPr eaLnBrk="1" hangingPunct="1"/>
                <a:endParaRPr lang="ja-JP" altLang="en-US"/>
              </a:p>
            </p:txBody>
          </p:sp>
        </p:grpSp>
        <p:sp>
          <p:nvSpPr>
            <p:cNvPr id="61" name="円弧 60"/>
            <p:cNvSpPr/>
            <p:nvPr/>
          </p:nvSpPr>
          <p:spPr>
            <a:xfrm rot="10383636">
              <a:off x="1923005" y="4544784"/>
              <a:ext cx="257429" cy="26890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7" name="角丸四角形 66"/>
          <p:cNvSpPr/>
          <p:nvPr/>
        </p:nvSpPr>
        <p:spPr>
          <a:xfrm>
            <a:off x="1763688" y="5445224"/>
            <a:ext cx="6408712" cy="576064"/>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accent4"/>
                </a:solidFill>
              </a:rPr>
              <a:t>細長いのが「コップ」で、広くて浅いのが「カップ」</a:t>
            </a:r>
          </a:p>
        </p:txBody>
      </p:sp>
      <p:sp>
        <p:nvSpPr>
          <p:cNvPr id="68" name="円/楕円 67"/>
          <p:cNvSpPr/>
          <p:nvPr/>
        </p:nvSpPr>
        <p:spPr>
          <a:xfrm>
            <a:off x="1835696" y="5229200"/>
            <a:ext cx="144016" cy="144016"/>
          </a:xfrm>
          <a:prstGeom prst="ellipse">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1907704" y="5013176"/>
            <a:ext cx="144016" cy="144016"/>
          </a:xfrm>
          <a:prstGeom prst="ellipse">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p:cNvCxnSpPr/>
          <p:nvPr/>
        </p:nvCxnSpPr>
        <p:spPr>
          <a:xfrm>
            <a:off x="2987824" y="4869160"/>
            <a:ext cx="648072" cy="0"/>
          </a:xfrm>
          <a:prstGeom prst="straightConnector1">
            <a:avLst/>
          </a:prstGeom>
          <a:ln w="57150">
            <a:solidFill>
              <a:srgbClr val="008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dissolve">
                                      <p:cBhvr>
                                        <p:cTn id="26" dur="500"/>
                                        <p:tgtEl>
                                          <p:spTgt spid="5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dissolve">
                                      <p:cBhvr>
                                        <p:cTn id="42" dur="500"/>
                                        <p:tgtEl>
                                          <p:spTgt spid="52"/>
                                        </p:tgtEl>
                                      </p:cBhvr>
                                    </p:animEffect>
                                  </p:childTnLst>
                                </p:cTn>
                              </p:par>
                              <p:par>
                                <p:cTn id="43" presetID="9"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dissolve">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dissolve">
                                      <p:cBhvr>
                                        <p:cTn id="50" dur="500"/>
                                        <p:tgtEl>
                                          <p:spTgt spid="6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dissolve">
                                      <p:cBhvr>
                                        <p:cTn id="53" dur="500"/>
                                        <p:tgtEl>
                                          <p:spTgt spid="69"/>
                                        </p:tgtEl>
                                      </p:cBhvr>
                                    </p:animEffect>
                                  </p:childTnLst>
                                </p:cTn>
                              </p:par>
                              <p:par>
                                <p:cTn id="54" presetID="9"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dissolve">
                                      <p:cBhvr>
                                        <p:cTn id="56" dur="500"/>
                                        <p:tgtEl>
                                          <p:spTgt spid="59"/>
                                        </p:tgtEl>
                                      </p:cBhvr>
                                    </p:animEffect>
                                  </p:childTnLst>
                                </p:cTn>
                              </p:par>
                              <p:par>
                                <p:cTn id="57" presetID="9"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dissolve">
                                      <p:cBhvr>
                                        <p:cTn id="59" dur="500"/>
                                        <p:tgtEl>
                                          <p:spTgt spid="7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dissolve">
                                      <p:cBhvr>
                                        <p:cTn id="6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49" grpId="0" animBg="1"/>
      <p:bldP spid="50" grpId="0" animBg="1"/>
      <p:bldP spid="51" grpId="0" animBg="1"/>
      <p:bldP spid="52" grpId="0" animBg="1"/>
      <p:bldP spid="5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042988" y="1557338"/>
            <a:ext cx="1511300" cy="1555750"/>
          </a:xfrm>
          <a:prstGeom prst="rect">
            <a:avLst/>
          </a:prstGeom>
          <a:noFill/>
          <a:ln w="19050">
            <a:noFill/>
            <a:miter lim="800000"/>
            <a:headEnd/>
            <a:tailEnd/>
          </a:ln>
        </p:spPr>
        <p:txBody>
          <a:bodyPr>
            <a:spAutoFit/>
          </a:bodyPr>
          <a:lstStyle/>
          <a:p>
            <a:pPr eaLnBrk="1" hangingPunct="1">
              <a:spcBef>
                <a:spcPct val="50000"/>
              </a:spcBef>
            </a:pPr>
            <a:endParaRPr lang="ja-JP" altLang="ja-JP" sz="9600">
              <a:latin typeface="DF海洋の生物" pitchFamily="17" charset="0"/>
            </a:endParaRPr>
          </a:p>
        </p:txBody>
      </p:sp>
      <p:sp>
        <p:nvSpPr>
          <p:cNvPr id="43012" name="Text Box 6"/>
          <p:cNvSpPr txBox="1">
            <a:spLocks noChangeArrowheads="1"/>
          </p:cNvSpPr>
          <p:nvPr/>
        </p:nvSpPr>
        <p:spPr bwMode="auto">
          <a:xfrm>
            <a:off x="2555777" y="2708920"/>
            <a:ext cx="1296144" cy="588962"/>
          </a:xfrm>
          <a:prstGeom prst="rect">
            <a:avLst/>
          </a:prstGeom>
          <a:noFill/>
          <a:ln w="9525">
            <a:solidFill>
              <a:schemeClr val="tx1"/>
            </a:solidFill>
            <a:miter lim="800000"/>
            <a:headEnd/>
            <a:tailEnd/>
          </a:ln>
        </p:spPr>
        <p:txBody>
          <a:bodyPr wrap="square">
            <a:spAutoFit/>
          </a:bodyPr>
          <a:lstStyle/>
          <a:p>
            <a:pPr eaLnBrk="1" hangingPunct="1">
              <a:spcBef>
                <a:spcPct val="50000"/>
              </a:spcBef>
            </a:pPr>
            <a:r>
              <a:rPr lang="ja-JP" altLang="en-US" sz="3200"/>
              <a:t>リンゴ</a:t>
            </a:r>
          </a:p>
        </p:txBody>
      </p:sp>
      <p:sp>
        <p:nvSpPr>
          <p:cNvPr id="43013" name="Text Box 7"/>
          <p:cNvSpPr txBox="1">
            <a:spLocks noChangeArrowheads="1"/>
          </p:cNvSpPr>
          <p:nvPr/>
        </p:nvSpPr>
        <p:spPr bwMode="auto">
          <a:xfrm>
            <a:off x="5292080" y="2708920"/>
            <a:ext cx="1368425" cy="588962"/>
          </a:xfrm>
          <a:prstGeom prst="rect">
            <a:avLst/>
          </a:prstGeom>
          <a:noFill/>
          <a:ln w="9525">
            <a:solidFill>
              <a:schemeClr val="tx1"/>
            </a:solidFill>
            <a:miter lim="800000"/>
            <a:headEnd/>
            <a:tailEnd/>
          </a:ln>
        </p:spPr>
        <p:txBody>
          <a:bodyPr>
            <a:spAutoFit/>
          </a:bodyPr>
          <a:lstStyle/>
          <a:p>
            <a:pPr eaLnBrk="1" hangingPunct="1">
              <a:spcBef>
                <a:spcPct val="50000"/>
              </a:spcBef>
            </a:pPr>
            <a:r>
              <a:rPr lang="ja-JP" altLang="en-US" sz="3200"/>
              <a:t>　ナシ</a:t>
            </a:r>
          </a:p>
        </p:txBody>
      </p:sp>
      <p:sp>
        <p:nvSpPr>
          <p:cNvPr id="434184" name="Line 8"/>
          <p:cNvSpPr>
            <a:spLocks noChangeShapeType="1"/>
          </p:cNvSpPr>
          <p:nvPr/>
        </p:nvSpPr>
        <p:spPr bwMode="auto">
          <a:xfrm>
            <a:off x="3851920" y="2996952"/>
            <a:ext cx="1440160" cy="0"/>
          </a:xfrm>
          <a:prstGeom prst="line">
            <a:avLst/>
          </a:prstGeom>
          <a:noFill/>
          <a:ln w="57150">
            <a:solidFill>
              <a:srgbClr val="FF0000"/>
            </a:solidFill>
            <a:round/>
            <a:headEnd/>
            <a:tailEnd/>
          </a:ln>
        </p:spPr>
        <p:txBody>
          <a:bodyPr/>
          <a:lstStyle/>
          <a:p>
            <a:endParaRPr lang="ja-JP" altLang="en-US"/>
          </a:p>
        </p:txBody>
      </p:sp>
      <p:grpSp>
        <p:nvGrpSpPr>
          <p:cNvPr id="2" name="グループ化 17"/>
          <p:cNvGrpSpPr>
            <a:grpSpLocks/>
          </p:cNvGrpSpPr>
          <p:nvPr/>
        </p:nvGrpSpPr>
        <p:grpSpPr bwMode="auto">
          <a:xfrm>
            <a:off x="2699792" y="1556792"/>
            <a:ext cx="1016000" cy="1030288"/>
            <a:chOff x="4357686" y="1541417"/>
            <a:chExt cx="1016046" cy="1030327"/>
          </a:xfrm>
        </p:grpSpPr>
        <p:sp>
          <p:nvSpPr>
            <p:cNvPr id="23" name="円/楕円 22"/>
            <p:cNvSpPr/>
            <p:nvPr/>
          </p:nvSpPr>
          <p:spPr>
            <a:xfrm>
              <a:off x="4357686" y="1643021"/>
              <a:ext cx="1016046" cy="928723"/>
            </a:xfrm>
            <a:prstGeom prst="ellipse">
              <a:avLst/>
            </a:prstGeom>
            <a:solidFill>
              <a:srgbClr val="FF0000"/>
            </a:solid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フリーフォーム 23"/>
            <p:cNvSpPr/>
            <p:nvPr/>
          </p:nvSpPr>
          <p:spPr>
            <a:xfrm>
              <a:off x="4854596" y="1541417"/>
              <a:ext cx="55565"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5" name="フリーフォーム 24"/>
            <p:cNvSpPr/>
            <p:nvPr/>
          </p:nvSpPr>
          <p:spPr>
            <a:xfrm rot="5400000">
              <a:off x="4896667" y="1681915"/>
              <a:ext cx="71441"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nvGrpSpPr>
          <p:cNvPr id="3" name="グループ化 18"/>
          <p:cNvGrpSpPr>
            <a:grpSpLocks/>
          </p:cNvGrpSpPr>
          <p:nvPr/>
        </p:nvGrpSpPr>
        <p:grpSpPr bwMode="auto">
          <a:xfrm>
            <a:off x="5364088" y="1556792"/>
            <a:ext cx="1017588" cy="1000125"/>
            <a:chOff x="5868144" y="1484784"/>
            <a:chExt cx="1016328" cy="1000695"/>
          </a:xfrm>
        </p:grpSpPr>
        <p:grpSp>
          <p:nvGrpSpPr>
            <p:cNvPr id="4" name="グループ化 20"/>
            <p:cNvGrpSpPr>
              <a:grpSpLocks/>
            </p:cNvGrpSpPr>
            <p:nvPr/>
          </p:nvGrpSpPr>
          <p:grpSpPr bwMode="auto">
            <a:xfrm>
              <a:off x="5868144" y="1484784"/>
              <a:ext cx="1016328" cy="1000695"/>
              <a:chOff x="4357686" y="1541417"/>
              <a:chExt cx="1016046" cy="1000734"/>
            </a:xfrm>
            <a:solidFill>
              <a:srgbClr val="FFC000"/>
            </a:solidFill>
          </p:grpSpPr>
          <p:sp>
            <p:nvSpPr>
              <p:cNvPr id="34" name="円/楕円 33"/>
              <p:cNvSpPr/>
              <p:nvPr/>
            </p:nvSpPr>
            <p:spPr>
              <a:xfrm>
                <a:off x="4357686" y="1613428"/>
                <a:ext cx="1016046" cy="928723"/>
              </a:xfrm>
              <a:prstGeom prst="ellipse">
                <a:avLst/>
              </a:prstGeom>
              <a:grpFill/>
              <a:ln w="3175">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フリーフォーム 34"/>
              <p:cNvSpPr/>
              <p:nvPr/>
            </p:nvSpPr>
            <p:spPr>
              <a:xfrm>
                <a:off x="4854595" y="1541417"/>
                <a:ext cx="55566" cy="274648"/>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6" name="フリーフォーム 35"/>
              <p:cNvSpPr/>
              <p:nvPr/>
            </p:nvSpPr>
            <p:spPr>
              <a:xfrm rot="5400000">
                <a:off x="4896667" y="1681916"/>
                <a:ext cx="71440" cy="279413"/>
              </a:xfrm>
              <a:custGeom>
                <a:avLst/>
                <a:gdLst>
                  <a:gd name="connsiteX0" fmla="*/ 13063 w 54428"/>
                  <a:gd name="connsiteY0" fmla="*/ 0 h 274320"/>
                  <a:gd name="connsiteX1" fmla="*/ 52251 w 54428"/>
                  <a:gd name="connsiteY1" fmla="*/ 143692 h 274320"/>
                  <a:gd name="connsiteX2" fmla="*/ 0 w 54428"/>
                  <a:gd name="connsiteY2" fmla="*/ 274320 h 274320"/>
                  <a:gd name="connsiteX3" fmla="*/ 0 w 54428"/>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54428" h="274320">
                    <a:moveTo>
                      <a:pt x="13063" y="0"/>
                    </a:moveTo>
                    <a:cubicBezTo>
                      <a:pt x="33745" y="48986"/>
                      <a:pt x="54428" y="97972"/>
                      <a:pt x="52251" y="143692"/>
                    </a:cubicBezTo>
                    <a:cubicBezTo>
                      <a:pt x="50074" y="189412"/>
                      <a:pt x="0" y="274320"/>
                      <a:pt x="0" y="274320"/>
                    </a:cubicBezTo>
                    <a:lnTo>
                      <a:pt x="0" y="274320"/>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21" name="円/楕円 20"/>
            <p:cNvSpPr/>
            <p:nvPr/>
          </p:nvSpPr>
          <p:spPr>
            <a:xfrm>
              <a:off x="6083777" y="1845352"/>
              <a:ext cx="45981"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円/楕円 21"/>
            <p:cNvSpPr/>
            <p:nvPr/>
          </p:nvSpPr>
          <p:spPr>
            <a:xfrm>
              <a:off x="6235988" y="1997839"/>
              <a:ext cx="45981"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円/楕円 25"/>
            <p:cNvSpPr/>
            <p:nvPr/>
          </p:nvSpPr>
          <p:spPr>
            <a:xfrm>
              <a:off x="6660911" y="1772286"/>
              <a:ext cx="44395" cy="46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円/楕円 26"/>
            <p:cNvSpPr/>
            <p:nvPr/>
          </p:nvSpPr>
          <p:spPr>
            <a:xfrm>
              <a:off x="6228061" y="1845352"/>
              <a:ext cx="45980" cy="4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8" name="円/楕円 27"/>
            <p:cNvSpPr/>
            <p:nvPr/>
          </p:nvSpPr>
          <p:spPr>
            <a:xfrm>
              <a:off x="6156711" y="1700807"/>
              <a:ext cx="44395"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2" name="円/楕円 31"/>
            <p:cNvSpPr/>
            <p:nvPr/>
          </p:nvSpPr>
          <p:spPr>
            <a:xfrm>
              <a:off x="6372344" y="1916830"/>
              <a:ext cx="45981"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3" name="円/楕円 32"/>
            <p:cNvSpPr/>
            <p:nvPr/>
          </p:nvSpPr>
          <p:spPr>
            <a:xfrm>
              <a:off x="6587977" y="1916830"/>
              <a:ext cx="45981" cy="4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9" name="Rectangle 2"/>
          <p:cNvSpPr txBox="1">
            <a:spLocks noChangeArrowheads="1"/>
          </p:cNvSpPr>
          <p:nvPr/>
        </p:nvSpPr>
        <p:spPr bwMode="auto">
          <a:xfrm>
            <a:off x="3059832" y="4149080"/>
            <a:ext cx="3096344" cy="576064"/>
          </a:xfrm>
          <a:prstGeom prst="rect">
            <a:avLst/>
          </a:prstGeom>
          <a:solidFill>
            <a:schemeClr val="accent3"/>
          </a:solidFill>
          <a:ln w="9525">
            <a:noFill/>
            <a:miter lim="800000"/>
            <a:headEnd/>
            <a:tailEnd/>
          </a:ln>
          <a:effectLst>
            <a:outerShdw blurRad="50800" dist="38100" dir="5400000" algn="t" rotWithShape="0">
              <a:prstClr val="black">
                <a:alpha val="40000"/>
              </a:prstClr>
            </a:outerShdw>
          </a:effectLst>
        </p:spPr>
        <p:txBody>
          <a:bodyPr anchor="ctr"/>
          <a:lstStyle/>
          <a:p>
            <a:pPr>
              <a:defRPr/>
            </a:pPr>
            <a:r>
              <a:rPr lang="ja-JP" altLang="en-US" sz="3200" kern="0" dirty="0">
                <a:solidFill>
                  <a:schemeClr val="tx2"/>
                </a:solidFill>
                <a:latin typeface="+mj-lt"/>
                <a:ea typeface="+mj-ea"/>
                <a:cs typeface="+mj-cs"/>
              </a:rPr>
              <a:t>関係性の網の目</a:t>
            </a:r>
          </a:p>
        </p:txBody>
      </p:sp>
      <p:sp>
        <p:nvSpPr>
          <p:cNvPr id="31" name="Rectangle 2"/>
          <p:cNvSpPr txBox="1">
            <a:spLocks noChangeArrowheads="1"/>
          </p:cNvSpPr>
          <p:nvPr/>
        </p:nvSpPr>
        <p:spPr bwMode="auto">
          <a:xfrm>
            <a:off x="2051720" y="5013176"/>
            <a:ext cx="5112568" cy="963488"/>
          </a:xfrm>
          <a:prstGeom prst="rect">
            <a:avLst/>
          </a:prstGeom>
          <a:solidFill>
            <a:srgbClr val="FFCCFF"/>
          </a:solidFill>
          <a:ln w="9525">
            <a:noFill/>
            <a:miter lim="800000"/>
            <a:headEnd/>
            <a:tailEnd/>
          </a:ln>
          <a:effectLst>
            <a:softEdge rad="127000"/>
          </a:effectLst>
        </p:spPr>
        <p:txBody>
          <a:bodyPr anchor="ctr"/>
          <a:lstStyle/>
          <a:p>
            <a:pPr>
              <a:defRPr/>
            </a:pPr>
            <a:r>
              <a:rPr lang="ja-JP" altLang="en-US" sz="4400" kern="0" dirty="0">
                <a:solidFill>
                  <a:schemeClr val="tx2"/>
                </a:solidFill>
                <a:latin typeface="+mj-lt"/>
                <a:ea typeface="+mj-ea"/>
                <a:cs typeface="+mj-cs"/>
              </a:rPr>
              <a:t>ことばのネットワーク</a:t>
            </a:r>
          </a:p>
        </p:txBody>
      </p:sp>
      <p:sp>
        <p:nvSpPr>
          <p:cNvPr id="38" name="テキスト ボックス 37"/>
          <p:cNvSpPr txBox="1"/>
          <p:nvPr/>
        </p:nvSpPr>
        <p:spPr>
          <a:xfrm>
            <a:off x="467544" y="260648"/>
            <a:ext cx="8352928" cy="1138773"/>
          </a:xfrm>
          <a:prstGeom prst="rect">
            <a:avLst/>
          </a:prstGeom>
          <a:solidFill>
            <a:schemeClr val="accent3">
              <a:lumMod val="95000"/>
            </a:schemeClr>
          </a:solidFill>
          <a:effectLst>
            <a:outerShdw blurRad="50800" dist="38100" dir="2700000" algn="tl" rotWithShape="0">
              <a:prstClr val="black">
                <a:alpha val="40000"/>
              </a:prstClr>
            </a:outerShdw>
          </a:effectLst>
        </p:spPr>
        <p:txBody>
          <a:bodyPr wrap="square">
            <a:spAutoFit/>
          </a:bodyPr>
          <a:lstStyle/>
          <a:p>
            <a:pPr eaLnBrk="1" hangingPunct="1">
              <a:defRPr/>
            </a:pPr>
            <a:r>
              <a:rPr lang="ja-JP" altLang="en-US" sz="3200" dirty="0">
                <a:ea typeface="ＭＳ Ｐゴシック" pitchFamily="50" charset="-128"/>
              </a:rPr>
              <a:t>大切なのは、ことばをひとつ覚えたことよりも</a:t>
            </a:r>
            <a:endParaRPr lang="en-US" altLang="ja-JP" sz="3200" dirty="0">
              <a:ea typeface="ＭＳ Ｐゴシック" pitchFamily="50" charset="-128"/>
            </a:endParaRPr>
          </a:p>
          <a:p>
            <a:pPr eaLnBrk="1" hangingPunct="1">
              <a:defRPr/>
            </a:pPr>
            <a:r>
              <a:rPr lang="ja-JP" altLang="en-US" sz="3200" dirty="0">
                <a:ea typeface="ＭＳ Ｐゴシック" pitchFamily="50" charset="-128"/>
              </a:rPr>
              <a:t>　　　　　　　　</a:t>
            </a:r>
            <a:r>
              <a:rPr lang="ja-JP" altLang="en-US" sz="3600" dirty="0">
                <a:solidFill>
                  <a:srgbClr val="C00000"/>
                </a:solidFill>
              </a:rPr>
              <a:t>ことば</a:t>
            </a:r>
            <a:r>
              <a:rPr lang="ja-JP" altLang="en-US" sz="3600" dirty="0">
                <a:solidFill>
                  <a:srgbClr val="C00000"/>
                </a:solidFill>
                <a:ea typeface="ＭＳ Ｐゴシック" pitchFamily="50" charset="-128"/>
              </a:rPr>
              <a:t>とことばの関係性</a:t>
            </a:r>
            <a:r>
              <a:rPr lang="ja-JP" altLang="en-US" sz="1200" dirty="0">
                <a:ea typeface="ＭＳ Ｐゴシック" pitchFamily="50" charset="-128"/>
              </a:rPr>
              <a:t>　</a:t>
            </a:r>
            <a:r>
              <a:rPr lang="ja-JP" altLang="en-US" sz="3200" dirty="0">
                <a:ea typeface="ＭＳ Ｐゴシック" pitchFamily="50" charset="-128"/>
              </a:rPr>
              <a:t>の獲得</a:t>
            </a:r>
          </a:p>
        </p:txBody>
      </p:sp>
      <p:sp>
        <p:nvSpPr>
          <p:cNvPr id="37" name="テキスト ボックス 36"/>
          <p:cNvSpPr txBox="1"/>
          <p:nvPr/>
        </p:nvSpPr>
        <p:spPr>
          <a:xfrm>
            <a:off x="1691680" y="3429000"/>
            <a:ext cx="5976664" cy="646331"/>
          </a:xfrm>
          <a:prstGeom prst="rect">
            <a:avLst/>
          </a:prstGeom>
          <a:noFill/>
        </p:spPr>
        <p:txBody>
          <a:bodyPr wrap="square" rtlCol="0">
            <a:spAutoFit/>
          </a:bodyPr>
          <a:lstStyle/>
          <a:p>
            <a:r>
              <a:rPr kumimoji="1" lang="ja-JP" altLang="en-US" sz="3600" dirty="0"/>
              <a:t>そして、この積み重ねによって</a:t>
            </a:r>
          </a:p>
        </p:txBody>
      </p:sp>
      <p:grpSp>
        <p:nvGrpSpPr>
          <p:cNvPr id="45" name="グループ化 44"/>
          <p:cNvGrpSpPr/>
          <p:nvPr/>
        </p:nvGrpSpPr>
        <p:grpSpPr>
          <a:xfrm>
            <a:off x="4499992" y="4797152"/>
            <a:ext cx="144016" cy="288032"/>
            <a:chOff x="8748464" y="4149080"/>
            <a:chExt cx="144016" cy="648072"/>
          </a:xfrm>
        </p:grpSpPr>
        <p:cxnSp>
          <p:nvCxnSpPr>
            <p:cNvPr id="43" name="直線コネクタ 42"/>
            <p:cNvCxnSpPr/>
            <p:nvPr/>
          </p:nvCxnSpPr>
          <p:spPr>
            <a:xfrm>
              <a:off x="8892480" y="4149080"/>
              <a:ext cx="0" cy="6480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8748464" y="4149080"/>
              <a:ext cx="0" cy="6480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7020272" y="5157192"/>
            <a:ext cx="2304256" cy="584775"/>
          </a:xfrm>
          <a:prstGeom prst="rect">
            <a:avLst/>
          </a:prstGeom>
          <a:noFill/>
        </p:spPr>
        <p:txBody>
          <a:bodyPr wrap="square" rtlCol="0">
            <a:spAutoFit/>
          </a:bodyPr>
          <a:lstStyle/>
          <a:p>
            <a:r>
              <a:rPr lang="ja-JP" altLang="en-US" sz="3200" dirty="0"/>
              <a:t>が作られる</a:t>
            </a:r>
            <a:endParaRPr kumimoji="1" lang="ja-JP" altLang="en-US" sz="3200" dirty="0"/>
          </a:p>
        </p:txBody>
      </p:sp>
      <p:sp>
        <p:nvSpPr>
          <p:cNvPr id="47" name="テキスト ボックス 46"/>
          <p:cNvSpPr txBox="1"/>
          <p:nvPr/>
        </p:nvSpPr>
        <p:spPr>
          <a:xfrm>
            <a:off x="74951" y="6021288"/>
            <a:ext cx="9024079" cy="584775"/>
          </a:xfrm>
          <a:prstGeom prst="rect">
            <a:avLst/>
          </a:prstGeom>
          <a:solidFill>
            <a:srgbClr val="CCFF99"/>
          </a:solidFill>
        </p:spPr>
        <p:txBody>
          <a:bodyPr wrap="square" rtlCol="0">
            <a:spAutoFit/>
          </a:bodyPr>
          <a:lstStyle/>
          <a:p>
            <a:r>
              <a:rPr lang="ja-JP" altLang="en-US" sz="3200" b="1" dirty="0">
                <a:solidFill>
                  <a:srgbClr val="C00000"/>
                </a:solidFill>
              </a:rPr>
              <a:t>＊</a:t>
            </a:r>
            <a:r>
              <a:rPr lang="ja-JP" altLang="en-US" sz="3200" dirty="0"/>
              <a:t>ことばの学習は、ネットワーク形成を援助すること</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4184"/>
                                        </p:tgtEl>
                                        <p:attrNameLst>
                                          <p:attrName>style.visibility</p:attrName>
                                        </p:attrNameLst>
                                      </p:cBhvr>
                                      <p:to>
                                        <p:strVal val="visible"/>
                                      </p:to>
                                    </p:set>
                                    <p:animEffect transition="in" filter="dissolve">
                                      <p:cBhvr>
                                        <p:cTn id="7" dur="500"/>
                                        <p:tgtEl>
                                          <p:spTgt spid="434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par>
                                <p:cTn id="23" presetID="9"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dissolv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4" grpId="0" animBg="1"/>
      <p:bldP spid="37" grpId="0"/>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15616" y="188640"/>
            <a:ext cx="6984776" cy="707886"/>
          </a:xfrm>
          <a:prstGeom prst="rect">
            <a:avLst/>
          </a:prstGeom>
          <a:solidFill>
            <a:srgbClr val="CCFFFF"/>
          </a:solidFill>
          <a:ln>
            <a:noFill/>
          </a:ln>
          <a:effectLst>
            <a:softEdge rad="63500"/>
          </a:effectLst>
        </p:spPr>
        <p:txBody>
          <a:bodyPr wrap="square" rtlCol="0">
            <a:spAutoFit/>
          </a:bodyPr>
          <a:lstStyle/>
          <a:p>
            <a:r>
              <a:rPr kumimoji="1" lang="ja-JP" altLang="en-US" sz="4000" dirty="0"/>
              <a:t>　　引き算のことばを作るには</a:t>
            </a:r>
          </a:p>
        </p:txBody>
      </p:sp>
      <p:sp>
        <p:nvSpPr>
          <p:cNvPr id="5" name="Rectangle 2"/>
          <p:cNvSpPr txBox="1">
            <a:spLocks noChangeArrowheads="1"/>
          </p:cNvSpPr>
          <p:nvPr/>
        </p:nvSpPr>
        <p:spPr bwMode="auto">
          <a:xfrm>
            <a:off x="1547664" y="1196752"/>
            <a:ext cx="6048672" cy="792163"/>
          </a:xfrm>
          <a:prstGeom prst="rect">
            <a:avLst/>
          </a:prstGeom>
          <a:solidFill>
            <a:srgbClr val="FFFF99"/>
          </a:solidFill>
          <a:ln w="9525">
            <a:noFill/>
            <a:miter lim="800000"/>
            <a:headEnd/>
            <a:tailEnd/>
          </a:ln>
          <a:effectLst>
            <a:glow rad="101600">
              <a:schemeClr val="accent2">
                <a:satMod val="175000"/>
                <a:alpha val="40000"/>
              </a:schemeClr>
            </a:glow>
            <a:outerShdw blurRad="50800" dist="38100" dir="2700000" algn="tl" rotWithShape="0">
              <a:prstClr val="black">
                <a:alpha val="40000"/>
              </a:prstClr>
            </a:outerShdw>
          </a:effectLst>
        </p:spPr>
        <p:txBody>
          <a:bodyPr anchor="ctr"/>
          <a:lstStyle/>
          <a:p>
            <a:pPr eaLnBrk="1" hangingPunct="1">
              <a:defRPr/>
            </a:pPr>
            <a:r>
              <a:rPr lang="ja-JP" altLang="en-US" sz="4000" kern="0" dirty="0">
                <a:solidFill>
                  <a:schemeClr val="tx2"/>
                </a:solidFill>
                <a:latin typeface="+mj-lt"/>
                <a:ea typeface="+mj-ea"/>
                <a:cs typeface="+mj-cs"/>
              </a:rPr>
              <a:t>　ものの違いに気づかせる</a:t>
            </a:r>
          </a:p>
        </p:txBody>
      </p:sp>
      <p:sp>
        <p:nvSpPr>
          <p:cNvPr id="7" name="Rectangle 2"/>
          <p:cNvSpPr txBox="1">
            <a:spLocks noChangeArrowheads="1"/>
          </p:cNvSpPr>
          <p:nvPr/>
        </p:nvSpPr>
        <p:spPr bwMode="auto">
          <a:xfrm>
            <a:off x="2987824" y="3140968"/>
            <a:ext cx="3384376" cy="648072"/>
          </a:xfrm>
          <a:prstGeom prst="rect">
            <a:avLst/>
          </a:prstGeom>
          <a:noFill/>
          <a:ln w="9525">
            <a:noFill/>
            <a:miter lim="800000"/>
            <a:headEnd/>
            <a:tailEnd/>
          </a:ln>
        </p:spPr>
        <p:txBody>
          <a:bodyPr anchor="ctr"/>
          <a:lstStyle/>
          <a:p>
            <a:pPr eaLnBrk="1" hangingPunct="1">
              <a:defRPr/>
            </a:pPr>
            <a:r>
              <a:rPr lang="ja-JP" altLang="en-US" sz="3600" kern="0" dirty="0">
                <a:solidFill>
                  <a:schemeClr val="tx2"/>
                </a:solidFill>
                <a:latin typeface="+mj-lt"/>
                <a:ea typeface="+mj-ea"/>
                <a:cs typeface="+mj-cs"/>
              </a:rPr>
              <a:t>それは同時に・・</a:t>
            </a:r>
          </a:p>
        </p:txBody>
      </p:sp>
      <p:sp>
        <p:nvSpPr>
          <p:cNvPr id="8" name="Rectangle 2"/>
          <p:cNvSpPr txBox="1">
            <a:spLocks noChangeArrowheads="1"/>
          </p:cNvSpPr>
          <p:nvPr/>
        </p:nvSpPr>
        <p:spPr bwMode="auto">
          <a:xfrm>
            <a:off x="1331640" y="2276872"/>
            <a:ext cx="3096344" cy="792163"/>
          </a:xfrm>
          <a:prstGeom prst="rect">
            <a:avLst/>
          </a:prstGeom>
          <a:noFill/>
          <a:ln w="9525">
            <a:solidFill>
              <a:schemeClr val="accent6">
                <a:lumMod val="75000"/>
              </a:schemeClr>
            </a:solidFill>
            <a:prstDash val="sysDash"/>
            <a:miter lim="800000"/>
            <a:headEnd/>
            <a:tailEnd/>
          </a:ln>
        </p:spPr>
        <p:txBody>
          <a:bodyPr anchor="ctr"/>
          <a:lstStyle/>
          <a:p>
            <a:pPr eaLnBrk="1" hangingPunct="1">
              <a:defRPr/>
            </a:pPr>
            <a:r>
              <a:rPr lang="ja-JP" altLang="en-US" sz="4000" kern="0" dirty="0">
                <a:solidFill>
                  <a:schemeClr val="tx2"/>
                </a:solidFill>
                <a:latin typeface="+mj-lt"/>
                <a:ea typeface="+mj-ea"/>
                <a:cs typeface="+mj-cs"/>
              </a:rPr>
              <a:t>トンボとチョウ</a:t>
            </a:r>
          </a:p>
        </p:txBody>
      </p:sp>
      <p:sp>
        <p:nvSpPr>
          <p:cNvPr id="9" name="Rectangle 2"/>
          <p:cNvSpPr txBox="1">
            <a:spLocks noChangeArrowheads="1"/>
          </p:cNvSpPr>
          <p:nvPr/>
        </p:nvSpPr>
        <p:spPr bwMode="auto">
          <a:xfrm>
            <a:off x="4644008" y="2276872"/>
            <a:ext cx="2952328" cy="792163"/>
          </a:xfrm>
          <a:prstGeom prst="rect">
            <a:avLst/>
          </a:prstGeom>
          <a:noFill/>
          <a:ln w="9525">
            <a:solidFill>
              <a:schemeClr val="accent6">
                <a:lumMod val="75000"/>
              </a:schemeClr>
            </a:solidFill>
            <a:prstDash val="sysDash"/>
            <a:miter lim="800000"/>
            <a:headEnd/>
            <a:tailEnd/>
          </a:ln>
        </p:spPr>
        <p:txBody>
          <a:bodyPr anchor="ctr"/>
          <a:lstStyle/>
          <a:p>
            <a:pPr eaLnBrk="1" hangingPunct="1">
              <a:defRPr/>
            </a:pPr>
            <a:r>
              <a:rPr lang="ja-JP" altLang="en-US" sz="4000" kern="0" dirty="0">
                <a:solidFill>
                  <a:schemeClr val="tx2"/>
                </a:solidFill>
                <a:latin typeface="+mj-lt"/>
                <a:ea typeface="+mj-ea"/>
                <a:cs typeface="+mj-cs"/>
              </a:rPr>
              <a:t>包丁とナイフ</a:t>
            </a:r>
          </a:p>
        </p:txBody>
      </p:sp>
      <p:sp>
        <p:nvSpPr>
          <p:cNvPr id="10" name="Rectangle 2"/>
          <p:cNvSpPr txBox="1">
            <a:spLocks noChangeArrowheads="1"/>
          </p:cNvSpPr>
          <p:nvPr/>
        </p:nvSpPr>
        <p:spPr bwMode="auto">
          <a:xfrm>
            <a:off x="1043608" y="3789040"/>
            <a:ext cx="6768752" cy="648072"/>
          </a:xfrm>
          <a:prstGeom prst="rect">
            <a:avLst/>
          </a:prstGeom>
          <a:solidFill>
            <a:srgbClr val="FFCCFF"/>
          </a:solidFill>
          <a:ln w="9525">
            <a:noFill/>
            <a:miter lim="800000"/>
            <a:headEnd/>
            <a:tailEnd/>
          </a:ln>
          <a:effectLst>
            <a:softEdge rad="63500"/>
          </a:effectLst>
        </p:spPr>
        <p:txBody>
          <a:bodyPr anchor="ctr"/>
          <a:lstStyle/>
          <a:p>
            <a:pPr eaLnBrk="1" hangingPunct="1">
              <a:defRPr/>
            </a:pPr>
            <a:r>
              <a:rPr lang="ja-JP" altLang="en-US" sz="3600" kern="0" dirty="0">
                <a:solidFill>
                  <a:schemeClr val="tx2"/>
                </a:solidFill>
                <a:latin typeface="+mj-lt"/>
                <a:ea typeface="+mj-ea"/>
                <a:cs typeface="+mj-cs"/>
              </a:rPr>
              <a:t>ものの共通点に気づくことでもある</a:t>
            </a:r>
          </a:p>
        </p:txBody>
      </p:sp>
      <p:sp>
        <p:nvSpPr>
          <p:cNvPr id="11" name="角丸四角形 10"/>
          <p:cNvSpPr/>
          <p:nvPr/>
        </p:nvSpPr>
        <p:spPr>
          <a:xfrm>
            <a:off x="395536" y="4509120"/>
            <a:ext cx="4104456" cy="576064"/>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accent4"/>
                </a:solidFill>
              </a:rPr>
              <a:t>どっちも羽がある。でも・・</a:t>
            </a:r>
          </a:p>
        </p:txBody>
      </p:sp>
      <p:sp>
        <p:nvSpPr>
          <p:cNvPr id="12" name="角丸四角形 11"/>
          <p:cNvSpPr/>
          <p:nvPr/>
        </p:nvSpPr>
        <p:spPr>
          <a:xfrm>
            <a:off x="4716016" y="4509120"/>
            <a:ext cx="4104456" cy="576064"/>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accent4"/>
                </a:solidFill>
              </a:rPr>
              <a:t>どっちも切るもの。でも・・</a:t>
            </a:r>
          </a:p>
        </p:txBody>
      </p:sp>
      <p:sp>
        <p:nvSpPr>
          <p:cNvPr id="14" name="Rectangle 2"/>
          <p:cNvSpPr txBox="1">
            <a:spLocks noChangeArrowheads="1"/>
          </p:cNvSpPr>
          <p:nvPr/>
        </p:nvSpPr>
        <p:spPr bwMode="auto">
          <a:xfrm>
            <a:off x="395536" y="5373216"/>
            <a:ext cx="3024336" cy="648072"/>
          </a:xfrm>
          <a:prstGeom prst="rect">
            <a:avLst/>
          </a:prstGeom>
          <a:solidFill>
            <a:srgbClr val="CCFF99"/>
          </a:solidFill>
          <a:ln w="9525">
            <a:noFill/>
            <a:miter lim="800000"/>
            <a:headEnd/>
            <a:tailEnd/>
          </a:ln>
          <a:effectLst>
            <a:outerShdw blurRad="50800" dist="38100" dir="2700000" algn="tl" rotWithShape="0">
              <a:prstClr val="black">
                <a:alpha val="40000"/>
              </a:prstClr>
            </a:outerShdw>
          </a:effectLst>
        </p:spPr>
        <p:txBody>
          <a:bodyPr anchor="ctr"/>
          <a:lstStyle/>
          <a:p>
            <a:pPr eaLnBrk="1" hangingPunct="1">
              <a:defRPr/>
            </a:pPr>
            <a:r>
              <a:rPr lang="ja-JP" altLang="en-US" sz="3600" kern="0" dirty="0">
                <a:solidFill>
                  <a:schemeClr val="tx2"/>
                </a:solidFill>
                <a:latin typeface="+mj-lt"/>
                <a:ea typeface="+mj-ea"/>
                <a:cs typeface="+mj-cs"/>
              </a:rPr>
              <a:t>違いの発見が</a:t>
            </a:r>
          </a:p>
        </p:txBody>
      </p:sp>
      <p:sp>
        <p:nvSpPr>
          <p:cNvPr id="16" name="Rectangle 2"/>
          <p:cNvSpPr txBox="1">
            <a:spLocks noChangeArrowheads="1"/>
          </p:cNvSpPr>
          <p:nvPr/>
        </p:nvSpPr>
        <p:spPr bwMode="auto">
          <a:xfrm>
            <a:off x="3347864" y="5373216"/>
            <a:ext cx="5616624" cy="1224136"/>
          </a:xfrm>
          <a:prstGeom prst="rect">
            <a:avLst/>
          </a:prstGeom>
          <a:solidFill>
            <a:srgbClr val="F8F8F8"/>
          </a:solidFill>
          <a:ln w="9525">
            <a:noFill/>
            <a:miter lim="800000"/>
            <a:headEnd/>
            <a:tailEnd/>
          </a:ln>
          <a:effectLst>
            <a:outerShdw blurRad="50800" dist="38100" dir="2700000" algn="tl" rotWithShape="0">
              <a:prstClr val="black">
                <a:alpha val="40000"/>
              </a:prstClr>
            </a:outerShdw>
          </a:effectLst>
        </p:spPr>
        <p:txBody>
          <a:bodyPr anchor="ctr"/>
          <a:lstStyle/>
          <a:p>
            <a:pPr eaLnBrk="1" hangingPunct="1">
              <a:defRPr/>
            </a:pPr>
            <a:r>
              <a:rPr lang="ja-JP" altLang="en-US" sz="3600" kern="0" dirty="0">
                <a:solidFill>
                  <a:schemeClr val="tx2"/>
                </a:solidFill>
                <a:latin typeface="+mj-lt"/>
                <a:ea typeface="+mj-ea"/>
                <a:cs typeface="+mj-cs"/>
              </a:rPr>
              <a:t>新しいことばを習得する</a:t>
            </a:r>
            <a:endParaRPr lang="en-US" altLang="ja-JP" sz="3600" kern="0" dirty="0">
              <a:solidFill>
                <a:schemeClr val="tx2"/>
              </a:solidFill>
              <a:latin typeface="+mj-lt"/>
              <a:ea typeface="+mj-ea"/>
              <a:cs typeface="+mj-cs"/>
            </a:endParaRPr>
          </a:p>
          <a:p>
            <a:pPr eaLnBrk="1" hangingPunct="1">
              <a:defRPr/>
            </a:pPr>
            <a:r>
              <a:rPr lang="ja-JP" altLang="en-US" sz="3600" kern="0" dirty="0">
                <a:solidFill>
                  <a:schemeClr val="tx2"/>
                </a:solidFill>
                <a:latin typeface="+mj-lt"/>
                <a:ea typeface="+mj-ea"/>
                <a:cs typeface="+mj-cs"/>
              </a:rPr>
              <a:t>　　必然性と動機を生みだす</a:t>
            </a:r>
          </a:p>
        </p:txBody>
      </p:sp>
      <p:sp>
        <p:nvSpPr>
          <p:cNvPr id="13" name="Rectangle 2"/>
          <p:cNvSpPr txBox="1">
            <a:spLocks noChangeArrowheads="1"/>
          </p:cNvSpPr>
          <p:nvPr/>
        </p:nvSpPr>
        <p:spPr bwMode="auto">
          <a:xfrm>
            <a:off x="7668344" y="2420888"/>
            <a:ext cx="1187624" cy="576064"/>
          </a:xfrm>
          <a:prstGeom prst="rect">
            <a:avLst/>
          </a:prstGeom>
          <a:noFill/>
          <a:ln w="9525">
            <a:noFill/>
            <a:miter lim="800000"/>
            <a:headEnd/>
            <a:tailEnd/>
          </a:ln>
        </p:spPr>
        <p:txBody>
          <a:bodyPr anchor="ctr"/>
          <a:lstStyle/>
          <a:p>
            <a:pPr eaLnBrk="1" hangingPunct="1">
              <a:defRPr/>
            </a:pPr>
            <a:r>
              <a:rPr lang="en-US" altLang="ja-JP" sz="3600" kern="0" dirty="0" err="1">
                <a:solidFill>
                  <a:schemeClr val="tx2"/>
                </a:solidFill>
                <a:latin typeface="+mj-lt"/>
                <a:ea typeface="+mj-ea"/>
                <a:cs typeface="+mj-cs"/>
              </a:rPr>
              <a:t>etc</a:t>
            </a:r>
            <a:endParaRPr lang="ja-JP" altLang="en-US" sz="3600"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animBg="1"/>
      <p:bldP spid="11" grpId="0" animBg="1"/>
      <p:bldP spid="12" grpId="0" animBg="1"/>
      <p:bldP spid="14" grpId="0" animBg="1"/>
      <p:bldP spid="16"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15516" y="908720"/>
            <a:ext cx="8748972" cy="576765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71600" y="77724"/>
            <a:ext cx="7416824" cy="830997"/>
          </a:xfrm>
          <a:prstGeom prst="rect">
            <a:avLst/>
          </a:prstGeom>
          <a:solidFill>
            <a:srgbClr val="CCFF99"/>
          </a:solidFill>
          <a:effectLst>
            <a:softEdge rad="127000"/>
          </a:effectLst>
        </p:spPr>
        <p:txBody>
          <a:bodyPr wrap="square" rtlCol="0">
            <a:spAutoFit/>
          </a:bodyPr>
          <a:lstStyle/>
          <a:p>
            <a:r>
              <a:rPr lang="ja-JP" altLang="en-US" sz="4800" dirty="0"/>
              <a:t>ことばの獲得を支えるもの</a:t>
            </a:r>
            <a:endParaRPr kumimoji="1" lang="ja-JP" altLang="en-US" sz="5400" dirty="0"/>
          </a:p>
        </p:txBody>
      </p:sp>
      <p:sp>
        <p:nvSpPr>
          <p:cNvPr id="3" name="テキスト ボックス 2"/>
          <p:cNvSpPr txBox="1"/>
          <p:nvPr/>
        </p:nvSpPr>
        <p:spPr>
          <a:xfrm>
            <a:off x="7380312" y="5733256"/>
            <a:ext cx="1440160"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400" dirty="0"/>
              <a:t>知識</a:t>
            </a:r>
          </a:p>
        </p:txBody>
      </p:sp>
      <p:sp>
        <p:nvSpPr>
          <p:cNvPr id="4" name="テキスト ボックス 3"/>
          <p:cNvSpPr txBox="1"/>
          <p:nvPr/>
        </p:nvSpPr>
        <p:spPr>
          <a:xfrm>
            <a:off x="323528" y="5733256"/>
            <a:ext cx="2088232"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lang="ja-JP" altLang="en-US" sz="4400" dirty="0"/>
              <a:t>必要性</a:t>
            </a:r>
            <a:endParaRPr kumimoji="1" lang="ja-JP" altLang="en-US" sz="4400" dirty="0"/>
          </a:p>
        </p:txBody>
      </p:sp>
      <p:sp>
        <p:nvSpPr>
          <p:cNvPr id="5" name="テキスト ボックス 4"/>
          <p:cNvSpPr txBox="1"/>
          <p:nvPr/>
        </p:nvSpPr>
        <p:spPr>
          <a:xfrm>
            <a:off x="2483768" y="5733256"/>
            <a:ext cx="2808312"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lang="ja-JP" altLang="en-US" sz="4400" dirty="0"/>
              <a:t>動機・意欲</a:t>
            </a:r>
            <a:endParaRPr kumimoji="1" lang="ja-JP" altLang="en-US" sz="4400" dirty="0"/>
          </a:p>
        </p:txBody>
      </p:sp>
      <p:sp>
        <p:nvSpPr>
          <p:cNvPr id="6" name="テキスト ボックス 5"/>
          <p:cNvSpPr txBox="1"/>
          <p:nvPr/>
        </p:nvSpPr>
        <p:spPr>
          <a:xfrm>
            <a:off x="5724128" y="5733256"/>
            <a:ext cx="1440160"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lang="ja-JP" altLang="en-US" sz="4400" dirty="0"/>
              <a:t>推測</a:t>
            </a:r>
            <a:endParaRPr kumimoji="1" lang="ja-JP" altLang="en-US" sz="4400" dirty="0"/>
          </a:p>
        </p:txBody>
      </p:sp>
      <p:sp>
        <p:nvSpPr>
          <p:cNvPr id="8" name="テキスト ボックス 7"/>
          <p:cNvSpPr txBox="1"/>
          <p:nvPr/>
        </p:nvSpPr>
        <p:spPr>
          <a:xfrm>
            <a:off x="2843808" y="908720"/>
            <a:ext cx="3528392" cy="830997"/>
          </a:xfrm>
          <a:prstGeom prst="rect">
            <a:avLst/>
          </a:prstGeom>
          <a:solidFill>
            <a:schemeClr val="bg1"/>
          </a:solidFill>
          <a:ln>
            <a:noFill/>
          </a:ln>
          <a:effectLst>
            <a:softEdge rad="127000"/>
          </a:effectLst>
        </p:spPr>
        <p:txBody>
          <a:bodyPr wrap="square" rtlCol="0">
            <a:spAutoFit/>
          </a:bodyPr>
          <a:lstStyle/>
          <a:p>
            <a:pPr indent="269875"/>
            <a:r>
              <a:rPr lang="ja-JP" altLang="en-US" sz="4800" dirty="0"/>
              <a:t>資源・環境</a:t>
            </a:r>
            <a:endParaRPr kumimoji="1" lang="ja-JP" altLang="en-US" sz="4800" dirty="0"/>
          </a:p>
        </p:txBody>
      </p:sp>
      <p:sp>
        <p:nvSpPr>
          <p:cNvPr id="10" name="テキスト ボックス 9"/>
          <p:cNvSpPr txBox="1"/>
          <p:nvPr/>
        </p:nvSpPr>
        <p:spPr>
          <a:xfrm>
            <a:off x="3203848" y="1844824"/>
            <a:ext cx="2880320" cy="830997"/>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kumimoji="1" lang="ja-JP" altLang="en-US" sz="4400" dirty="0"/>
              <a:t>共感</a:t>
            </a:r>
          </a:p>
        </p:txBody>
      </p:sp>
      <p:sp>
        <p:nvSpPr>
          <p:cNvPr id="15" name="テキスト ボックス 14"/>
          <p:cNvSpPr txBox="1"/>
          <p:nvPr/>
        </p:nvSpPr>
        <p:spPr>
          <a:xfrm>
            <a:off x="3203848" y="2852936"/>
            <a:ext cx="2880320"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4400" dirty="0"/>
              <a:t>援助</a:t>
            </a:r>
            <a:endParaRPr kumimoji="1" lang="ja-JP" altLang="en-US" sz="4400" dirty="0"/>
          </a:p>
        </p:txBody>
      </p:sp>
      <p:sp>
        <p:nvSpPr>
          <p:cNvPr id="17" name="テキスト ボックス 16"/>
          <p:cNvSpPr txBox="1"/>
          <p:nvPr/>
        </p:nvSpPr>
        <p:spPr>
          <a:xfrm>
            <a:off x="3203848" y="4725144"/>
            <a:ext cx="2880320"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4400" dirty="0"/>
              <a:t>想起</a:t>
            </a:r>
            <a:endParaRPr kumimoji="1" lang="ja-JP" altLang="en-US" sz="4400" dirty="0"/>
          </a:p>
        </p:txBody>
      </p:sp>
      <p:sp>
        <p:nvSpPr>
          <p:cNvPr id="12" name="テキスト ボックス 11"/>
          <p:cNvSpPr txBox="1"/>
          <p:nvPr/>
        </p:nvSpPr>
        <p:spPr>
          <a:xfrm>
            <a:off x="3203848" y="3789040"/>
            <a:ext cx="2880320" cy="769441"/>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4400" dirty="0"/>
              <a:t>交互</a:t>
            </a:r>
            <a:endParaRPr kumimoji="1" lang="ja-JP"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5" grpId="0" animBg="1"/>
      <p:bldP spid="17"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35696" y="2492896"/>
            <a:ext cx="5616624" cy="1446550"/>
          </a:xfrm>
          <a:prstGeom prst="rect">
            <a:avLst/>
          </a:prstGeom>
          <a:solidFill>
            <a:schemeClr val="bg1"/>
          </a:solidFill>
          <a:ln>
            <a:solidFill>
              <a:schemeClr val="bg1"/>
            </a:solidFill>
          </a:ln>
          <a:effectLst>
            <a:glow rad="228600">
              <a:schemeClr val="accent2">
                <a:satMod val="175000"/>
                <a:alpha val="40000"/>
              </a:schemeClr>
            </a:glow>
            <a:softEdge rad="127000"/>
          </a:effectLst>
        </p:spPr>
        <p:txBody>
          <a:bodyPr wrap="square" rtlCol="0">
            <a:spAutoFit/>
          </a:bodyPr>
          <a:lstStyle/>
          <a:p>
            <a:pPr indent="269875"/>
            <a:r>
              <a:rPr lang="ja-JP" altLang="en-US" sz="8800" dirty="0"/>
              <a:t>資源・環境</a:t>
            </a:r>
            <a:endParaRPr kumimoji="1" lang="ja-JP" altLang="en-US" sz="8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2987824" y="83709"/>
            <a:ext cx="3816424" cy="1100514"/>
          </a:xfrm>
          <a:prstGeom prst="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339752" y="1268760"/>
            <a:ext cx="5472608" cy="646331"/>
          </a:xfrm>
          <a:prstGeom prst="rect">
            <a:avLst/>
          </a:prstGeom>
          <a:solidFill>
            <a:schemeClr val="bg1"/>
          </a:solidFill>
          <a:ln>
            <a:noFill/>
          </a:ln>
        </p:spPr>
        <p:txBody>
          <a:bodyPr wrap="square" rtlCol="0">
            <a:spAutoFit/>
          </a:bodyPr>
          <a:lstStyle/>
          <a:p>
            <a:pPr indent="90488"/>
            <a:r>
              <a:rPr lang="ja-JP" altLang="en-US" sz="3600" dirty="0"/>
              <a:t>子どもが持ち合わせている</a:t>
            </a:r>
            <a:endParaRPr kumimoji="1" lang="ja-JP" altLang="en-US" sz="3600" dirty="0"/>
          </a:p>
        </p:txBody>
      </p:sp>
      <p:sp>
        <p:nvSpPr>
          <p:cNvPr id="61" name="円/楕円 60"/>
          <p:cNvSpPr/>
          <p:nvPr/>
        </p:nvSpPr>
        <p:spPr>
          <a:xfrm>
            <a:off x="179512" y="764704"/>
            <a:ext cx="1944216" cy="172819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86594" y="218620"/>
            <a:ext cx="3501630" cy="830997"/>
          </a:xfrm>
          <a:prstGeom prst="rect">
            <a:avLst/>
          </a:prstGeom>
          <a:solidFill>
            <a:schemeClr val="bg1"/>
          </a:solidFill>
          <a:ln w="38100" cmpd="dbl">
            <a:noFill/>
          </a:ln>
          <a:effectLst>
            <a:softEdge rad="127000"/>
          </a:effectLst>
        </p:spPr>
        <p:txBody>
          <a:bodyPr wrap="square" rtlCol="0">
            <a:spAutoFit/>
          </a:bodyPr>
          <a:lstStyle/>
          <a:p>
            <a:pPr indent="269875"/>
            <a:r>
              <a:rPr lang="ja-JP" altLang="en-US" sz="4800" dirty="0"/>
              <a:t>　　資源</a:t>
            </a:r>
            <a:endParaRPr kumimoji="1" lang="ja-JP" altLang="en-US" sz="4800" dirty="0"/>
          </a:p>
        </p:txBody>
      </p:sp>
      <p:grpSp>
        <p:nvGrpSpPr>
          <p:cNvPr id="6" name="グループ化 5"/>
          <p:cNvGrpSpPr/>
          <p:nvPr/>
        </p:nvGrpSpPr>
        <p:grpSpPr>
          <a:xfrm>
            <a:off x="611560" y="1124744"/>
            <a:ext cx="1080120" cy="1152128"/>
            <a:chOff x="827088" y="4344988"/>
            <a:chExt cx="1512887" cy="1747837"/>
          </a:xfrm>
        </p:grpSpPr>
        <p:sp>
          <p:nvSpPr>
            <p:cNvPr id="7"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9"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1"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12"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4" name="Freeform 11"/>
            <p:cNvSpPr>
              <a:spLocks/>
            </p:cNvSpPr>
            <p:nvPr/>
          </p:nvSpPr>
          <p:spPr bwMode="auto">
            <a:xfrm rot="3425685">
              <a:off x="1254125" y="4200526"/>
              <a:ext cx="719137" cy="1008062"/>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5"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62" name="テキスト ボックス 61"/>
          <p:cNvSpPr txBox="1"/>
          <p:nvPr/>
        </p:nvSpPr>
        <p:spPr>
          <a:xfrm>
            <a:off x="107504" y="3212976"/>
            <a:ext cx="4680520" cy="1200329"/>
          </a:xfrm>
          <a:prstGeom prst="rect">
            <a:avLst/>
          </a:prstGeom>
          <a:solidFill>
            <a:srgbClr val="FFCC99"/>
          </a:solidFill>
          <a:ln>
            <a:noFill/>
          </a:ln>
          <a:effectLst>
            <a:softEdge rad="127000"/>
          </a:effectLst>
        </p:spPr>
        <p:txBody>
          <a:bodyPr wrap="square" rtlCol="0">
            <a:spAutoFit/>
          </a:bodyPr>
          <a:lstStyle/>
          <a:p>
            <a:pPr indent="90488"/>
            <a:r>
              <a:rPr lang="ja-JP" altLang="en-US" sz="3600" dirty="0"/>
              <a:t>発音・声量・アクセント・イントネーション</a:t>
            </a:r>
            <a:r>
              <a:rPr lang="en-US" altLang="ja-JP" sz="3600" dirty="0"/>
              <a:t>etc.</a:t>
            </a:r>
            <a:endParaRPr kumimoji="1" lang="ja-JP" altLang="en-US" sz="3600" dirty="0"/>
          </a:p>
        </p:txBody>
      </p:sp>
      <p:sp>
        <p:nvSpPr>
          <p:cNvPr id="64" name="テキスト ボックス 63"/>
          <p:cNvSpPr txBox="1"/>
          <p:nvPr/>
        </p:nvSpPr>
        <p:spPr>
          <a:xfrm>
            <a:off x="179512" y="4692541"/>
            <a:ext cx="4464496" cy="1200329"/>
          </a:xfrm>
          <a:prstGeom prst="rect">
            <a:avLst/>
          </a:prstGeom>
          <a:solidFill>
            <a:srgbClr val="FFCC99"/>
          </a:solidFill>
          <a:ln>
            <a:noFill/>
          </a:ln>
          <a:effectLst>
            <a:softEdge rad="127000"/>
          </a:effectLst>
        </p:spPr>
        <p:txBody>
          <a:bodyPr wrap="square" rtlCol="0">
            <a:spAutoFit/>
          </a:bodyPr>
          <a:lstStyle/>
          <a:p>
            <a:pPr indent="90488"/>
            <a:r>
              <a:rPr lang="ja-JP" altLang="en-US" sz="3600" dirty="0"/>
              <a:t>文字の認識・</a:t>
            </a:r>
            <a:endParaRPr lang="en-US" altLang="ja-JP" sz="3600" dirty="0"/>
          </a:p>
          <a:p>
            <a:pPr indent="90488"/>
            <a:r>
              <a:rPr lang="ja-JP" altLang="en-US" sz="3600" dirty="0"/>
              <a:t>　　　書字・読書</a:t>
            </a:r>
            <a:r>
              <a:rPr lang="en-US" altLang="ja-JP" sz="3600" dirty="0"/>
              <a:t>etc.</a:t>
            </a:r>
            <a:endParaRPr kumimoji="1" lang="ja-JP" altLang="en-US" sz="3600" dirty="0"/>
          </a:p>
        </p:txBody>
      </p:sp>
      <p:sp>
        <p:nvSpPr>
          <p:cNvPr id="67" name="テキスト ボックス 66"/>
          <p:cNvSpPr txBox="1"/>
          <p:nvPr/>
        </p:nvSpPr>
        <p:spPr>
          <a:xfrm>
            <a:off x="5364088" y="3212976"/>
            <a:ext cx="3528392" cy="2308324"/>
          </a:xfrm>
          <a:prstGeom prst="rect">
            <a:avLst/>
          </a:prstGeom>
          <a:solidFill>
            <a:srgbClr val="CCFF66"/>
          </a:solidFill>
          <a:ln>
            <a:noFill/>
          </a:ln>
          <a:effectLst>
            <a:softEdge rad="127000"/>
          </a:effectLst>
        </p:spPr>
        <p:txBody>
          <a:bodyPr wrap="square" rtlCol="0">
            <a:spAutoFit/>
          </a:bodyPr>
          <a:lstStyle/>
          <a:p>
            <a:pPr indent="90488"/>
            <a:r>
              <a:rPr lang="ja-JP" altLang="en-US" sz="3600" dirty="0"/>
              <a:t>知的能力・言語能力・運動能力</a:t>
            </a:r>
            <a:endParaRPr lang="en-US" altLang="ja-JP" sz="3600" dirty="0"/>
          </a:p>
          <a:p>
            <a:pPr indent="90488"/>
            <a:r>
              <a:rPr kumimoji="1" lang="ja-JP" altLang="en-US" sz="3600" dirty="0"/>
              <a:t>・聴力・視力・</a:t>
            </a:r>
            <a:endParaRPr kumimoji="1" lang="en-US" altLang="ja-JP" sz="3600" dirty="0"/>
          </a:p>
          <a:p>
            <a:pPr indent="90488"/>
            <a:r>
              <a:rPr kumimoji="1" lang="en-US" altLang="ja-JP" sz="3600" dirty="0"/>
              <a:t>etc.</a:t>
            </a:r>
            <a:endParaRPr kumimoji="1" lang="ja-JP" altLang="en-US" sz="3600" dirty="0"/>
          </a:p>
        </p:txBody>
      </p:sp>
      <p:grpSp>
        <p:nvGrpSpPr>
          <p:cNvPr id="21" name="グループ化 20"/>
          <p:cNvGrpSpPr/>
          <p:nvPr/>
        </p:nvGrpSpPr>
        <p:grpSpPr>
          <a:xfrm>
            <a:off x="3203848" y="2060848"/>
            <a:ext cx="3528392" cy="707886"/>
            <a:chOff x="3203848" y="2060848"/>
            <a:chExt cx="3528392" cy="707886"/>
          </a:xfrm>
        </p:grpSpPr>
        <p:sp>
          <p:nvSpPr>
            <p:cNvPr id="65" name="テキスト ボックス 64"/>
            <p:cNvSpPr txBox="1"/>
            <p:nvPr/>
          </p:nvSpPr>
          <p:spPr>
            <a:xfrm>
              <a:off x="3203848" y="2060848"/>
              <a:ext cx="1368152" cy="707886"/>
            </a:xfrm>
            <a:prstGeom prst="rect">
              <a:avLst/>
            </a:prstGeom>
            <a:solidFill>
              <a:srgbClr val="FFCC99"/>
            </a:solidFill>
            <a:ln>
              <a:noFill/>
            </a:ln>
          </p:spPr>
          <p:txBody>
            <a:bodyPr wrap="square" rtlCol="0">
              <a:spAutoFit/>
            </a:bodyPr>
            <a:lstStyle/>
            <a:p>
              <a:pPr indent="90488"/>
              <a:r>
                <a:rPr lang="ja-JP" altLang="en-US" sz="4000" dirty="0"/>
                <a:t>身体</a:t>
              </a:r>
              <a:endParaRPr kumimoji="1" lang="ja-JP" altLang="en-US" sz="4000" dirty="0"/>
            </a:p>
          </p:txBody>
        </p:sp>
        <p:sp>
          <p:nvSpPr>
            <p:cNvPr id="66" name="テキスト ボックス 65"/>
            <p:cNvSpPr txBox="1"/>
            <p:nvPr/>
          </p:nvSpPr>
          <p:spPr>
            <a:xfrm>
              <a:off x="5364088" y="2060848"/>
              <a:ext cx="1368152" cy="707886"/>
            </a:xfrm>
            <a:prstGeom prst="rect">
              <a:avLst/>
            </a:prstGeom>
            <a:solidFill>
              <a:srgbClr val="CCFF66"/>
            </a:solidFill>
            <a:ln>
              <a:noFill/>
            </a:ln>
          </p:spPr>
          <p:txBody>
            <a:bodyPr wrap="square" rtlCol="0">
              <a:spAutoFit/>
            </a:bodyPr>
            <a:lstStyle/>
            <a:p>
              <a:pPr indent="90488"/>
              <a:r>
                <a:rPr lang="ja-JP" altLang="en-US" sz="4000" dirty="0"/>
                <a:t>能力</a:t>
              </a:r>
              <a:endParaRPr kumimoji="1" lang="ja-JP" altLang="en-US" sz="4000" dirty="0"/>
            </a:p>
          </p:txBody>
        </p:sp>
        <p:sp>
          <p:nvSpPr>
            <p:cNvPr id="68" name="テキスト ボックス 67"/>
            <p:cNvSpPr txBox="1"/>
            <p:nvPr/>
          </p:nvSpPr>
          <p:spPr>
            <a:xfrm>
              <a:off x="4644008" y="2060848"/>
              <a:ext cx="648072" cy="707886"/>
            </a:xfrm>
            <a:prstGeom prst="rect">
              <a:avLst/>
            </a:prstGeom>
            <a:noFill/>
            <a:ln>
              <a:noFill/>
            </a:ln>
          </p:spPr>
          <p:txBody>
            <a:bodyPr wrap="square" rtlCol="0">
              <a:spAutoFit/>
            </a:bodyPr>
            <a:lstStyle/>
            <a:p>
              <a:pPr indent="90488"/>
              <a:r>
                <a:rPr lang="ja-JP" altLang="en-US" sz="4000" dirty="0"/>
                <a:t>・</a:t>
              </a:r>
              <a:endParaRPr kumimoji="1" lang="ja-JP" altLang="en-US" sz="4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dissolve">
                                      <p:cBhvr>
                                        <p:cTn id="3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1" grpId="0" animBg="1"/>
      <p:bldP spid="62" grpId="0" animBg="1"/>
      <p:bldP spid="64"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369530"/>
            <a:ext cx="6984776" cy="646331"/>
          </a:xfrm>
          <a:prstGeom prst="rect">
            <a:avLst/>
          </a:prstGeom>
          <a:solidFill>
            <a:srgbClr val="CCFF99"/>
          </a:solidFill>
          <a:ln>
            <a:noFill/>
          </a:ln>
        </p:spPr>
        <p:txBody>
          <a:bodyPr wrap="square" rtlCol="0">
            <a:spAutoFit/>
          </a:bodyPr>
          <a:lstStyle/>
          <a:p>
            <a:pPr indent="90488"/>
            <a:r>
              <a:rPr lang="ja-JP" altLang="en-US" sz="3600" dirty="0"/>
              <a:t>身体と能力の不足を補う外的装置</a:t>
            </a:r>
            <a:endParaRPr kumimoji="1" lang="ja-JP" altLang="en-US" sz="3600" dirty="0"/>
          </a:p>
        </p:txBody>
      </p:sp>
      <p:sp>
        <p:nvSpPr>
          <p:cNvPr id="6" name="テキスト ボックス 5"/>
          <p:cNvSpPr txBox="1"/>
          <p:nvPr/>
        </p:nvSpPr>
        <p:spPr>
          <a:xfrm>
            <a:off x="251520" y="1844824"/>
            <a:ext cx="3600400" cy="2308324"/>
          </a:xfrm>
          <a:prstGeom prst="rect">
            <a:avLst/>
          </a:prstGeom>
          <a:solidFill>
            <a:schemeClr val="bg2">
              <a:lumMod val="20000"/>
              <a:lumOff val="80000"/>
            </a:schemeClr>
          </a:solidFill>
          <a:ln>
            <a:solidFill>
              <a:schemeClr val="tx1"/>
            </a:solidFill>
          </a:ln>
        </p:spPr>
        <p:txBody>
          <a:bodyPr wrap="square" rtlCol="0">
            <a:spAutoFit/>
          </a:bodyPr>
          <a:lstStyle/>
          <a:p>
            <a:pPr indent="90488"/>
            <a:r>
              <a:rPr lang="ja-JP" altLang="en-US" sz="3600" dirty="0"/>
              <a:t>望遠鏡・顕微鏡</a:t>
            </a:r>
            <a:endParaRPr lang="en-US" altLang="ja-JP" sz="3600" dirty="0"/>
          </a:p>
          <a:p>
            <a:pPr indent="90488"/>
            <a:r>
              <a:rPr lang="ja-JP" altLang="en-US" sz="3600" dirty="0"/>
              <a:t>拡声装置</a:t>
            </a:r>
            <a:endParaRPr lang="en-US" altLang="ja-JP" sz="3600" dirty="0"/>
          </a:p>
          <a:p>
            <a:pPr indent="90488"/>
            <a:r>
              <a:rPr lang="ja-JP" altLang="en-US" sz="3600" dirty="0"/>
              <a:t>自動車・飛行機</a:t>
            </a:r>
            <a:endParaRPr lang="en-US" altLang="ja-JP" sz="3600" dirty="0"/>
          </a:p>
          <a:p>
            <a:pPr indent="90488"/>
            <a:r>
              <a:rPr lang="ja-JP" altLang="en-US" sz="3600" dirty="0"/>
              <a:t>手紙・電話</a:t>
            </a:r>
            <a:endParaRPr lang="en-US" altLang="ja-JP" sz="3600" dirty="0"/>
          </a:p>
        </p:txBody>
      </p:sp>
      <p:sp>
        <p:nvSpPr>
          <p:cNvPr id="8" name="テキスト ボックス 7"/>
          <p:cNvSpPr txBox="1"/>
          <p:nvPr/>
        </p:nvSpPr>
        <p:spPr>
          <a:xfrm>
            <a:off x="251520" y="4437112"/>
            <a:ext cx="3600400" cy="1754326"/>
          </a:xfrm>
          <a:prstGeom prst="rect">
            <a:avLst/>
          </a:prstGeom>
          <a:solidFill>
            <a:schemeClr val="bg2">
              <a:lumMod val="20000"/>
              <a:lumOff val="80000"/>
            </a:schemeClr>
          </a:solidFill>
          <a:ln>
            <a:solidFill>
              <a:schemeClr val="tx1"/>
            </a:solidFill>
          </a:ln>
        </p:spPr>
        <p:txBody>
          <a:bodyPr wrap="square" rtlCol="0">
            <a:spAutoFit/>
          </a:bodyPr>
          <a:lstStyle/>
          <a:p>
            <a:r>
              <a:rPr kumimoji="1" lang="ja-JP" altLang="en-US" sz="3600" dirty="0"/>
              <a:t>百科事典・辞書</a:t>
            </a:r>
            <a:endParaRPr kumimoji="1" lang="en-US" altLang="ja-JP" sz="3600" dirty="0"/>
          </a:p>
          <a:p>
            <a:r>
              <a:rPr lang="ja-JP" altLang="en-US" sz="3600" dirty="0"/>
              <a:t>計算機</a:t>
            </a:r>
            <a:endParaRPr lang="en-US" altLang="ja-JP" sz="3600" dirty="0"/>
          </a:p>
          <a:p>
            <a:r>
              <a:rPr lang="ja-JP" altLang="en-US" sz="3600" dirty="0"/>
              <a:t>人工知能（</a:t>
            </a:r>
            <a:r>
              <a:rPr lang="ja-JP" altLang="en-US" sz="3600" spc="600" dirty="0"/>
              <a:t>ＡＩ）</a:t>
            </a:r>
            <a:endParaRPr kumimoji="1" lang="ja-JP" altLang="en-US" sz="3600" dirty="0"/>
          </a:p>
        </p:txBody>
      </p:sp>
      <p:grpSp>
        <p:nvGrpSpPr>
          <p:cNvPr id="11" name="グループ化 10"/>
          <p:cNvGrpSpPr/>
          <p:nvPr/>
        </p:nvGrpSpPr>
        <p:grpSpPr>
          <a:xfrm>
            <a:off x="3851920" y="1844824"/>
            <a:ext cx="4680520" cy="2308324"/>
            <a:chOff x="3851920" y="1844824"/>
            <a:chExt cx="4680520" cy="2308324"/>
          </a:xfrm>
        </p:grpSpPr>
        <p:sp>
          <p:nvSpPr>
            <p:cNvPr id="5" name="テキスト ボックス 4"/>
            <p:cNvSpPr txBox="1"/>
            <p:nvPr/>
          </p:nvSpPr>
          <p:spPr>
            <a:xfrm>
              <a:off x="4499992" y="1844824"/>
              <a:ext cx="4032448" cy="2308324"/>
            </a:xfrm>
            <a:prstGeom prst="rect">
              <a:avLst/>
            </a:prstGeom>
            <a:solidFill>
              <a:srgbClr val="FFFFCC"/>
            </a:solidFill>
            <a:ln>
              <a:solidFill>
                <a:schemeClr val="tx1"/>
              </a:solidFill>
            </a:ln>
          </p:spPr>
          <p:txBody>
            <a:bodyPr wrap="square" rtlCol="0">
              <a:spAutoFit/>
            </a:bodyPr>
            <a:lstStyle/>
            <a:p>
              <a:pPr indent="90488"/>
              <a:r>
                <a:rPr lang="ja-JP" altLang="en-US" sz="3600" dirty="0"/>
                <a:t>メガネ</a:t>
              </a:r>
              <a:endParaRPr lang="en-US" altLang="ja-JP" sz="3600" dirty="0"/>
            </a:p>
            <a:p>
              <a:pPr indent="90488"/>
              <a:r>
                <a:rPr lang="ja-JP" altLang="en-US" sz="3600" dirty="0"/>
                <a:t>補聴器</a:t>
              </a:r>
              <a:endParaRPr lang="en-US" altLang="ja-JP" sz="3600" dirty="0"/>
            </a:p>
            <a:p>
              <a:pPr indent="90488"/>
              <a:r>
                <a:rPr lang="ja-JP" altLang="en-US" sz="3600" dirty="0"/>
                <a:t>義肢装具・車椅子</a:t>
              </a:r>
              <a:endParaRPr lang="en-US" altLang="ja-JP" sz="3600" dirty="0"/>
            </a:p>
            <a:p>
              <a:pPr indent="90488"/>
              <a:r>
                <a:rPr lang="en-US" altLang="ja-JP" sz="3600" dirty="0"/>
                <a:t>AAC</a:t>
              </a:r>
              <a:r>
                <a:rPr lang="ja-JP" altLang="en-US" sz="1400" dirty="0"/>
                <a:t>（拡大代替コミュニケーション装置）</a:t>
              </a:r>
              <a:endParaRPr kumimoji="1" lang="ja-JP" altLang="en-US" sz="3600" dirty="0"/>
            </a:p>
          </p:txBody>
        </p:sp>
        <p:sp>
          <p:nvSpPr>
            <p:cNvPr id="2" name="矢印: 右 1">
              <a:extLst>
                <a:ext uri="{FF2B5EF4-FFF2-40B4-BE49-F238E27FC236}">
                  <a16:creationId xmlns="" xmlns:a16="http://schemas.microsoft.com/office/drawing/2014/main" id="{8804EF1F-29E1-FA67-029C-A8C7A48A50BA}"/>
                </a:ext>
              </a:extLst>
            </p:cNvPr>
            <p:cNvSpPr/>
            <p:nvPr/>
          </p:nvSpPr>
          <p:spPr>
            <a:xfrm>
              <a:off x="3851920" y="2852936"/>
              <a:ext cx="576064" cy="432048"/>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 xmlns:a16="http://schemas.microsoft.com/office/drawing/2014/main" id="{FDBC69BA-7B89-7F8B-78E3-AD3770D7BEE3}"/>
              </a:ext>
            </a:extLst>
          </p:cNvPr>
          <p:cNvSpPr txBox="1"/>
          <p:nvPr/>
        </p:nvSpPr>
        <p:spPr>
          <a:xfrm>
            <a:off x="1043608" y="1301188"/>
            <a:ext cx="2016224" cy="523220"/>
          </a:xfrm>
          <a:prstGeom prst="rect">
            <a:avLst/>
          </a:prstGeom>
          <a:noFill/>
        </p:spPr>
        <p:txBody>
          <a:bodyPr wrap="square" rtlCol="0">
            <a:spAutoFit/>
          </a:bodyPr>
          <a:lstStyle/>
          <a:p>
            <a:r>
              <a:rPr kumimoji="1" lang="ja-JP" altLang="en-US" sz="2800" dirty="0"/>
              <a:t>能力の拡大</a:t>
            </a:r>
          </a:p>
        </p:txBody>
      </p:sp>
      <p:sp>
        <p:nvSpPr>
          <p:cNvPr id="9" name="テキスト ボックス 8">
            <a:extLst>
              <a:ext uri="{FF2B5EF4-FFF2-40B4-BE49-F238E27FC236}">
                <a16:creationId xmlns="" xmlns:a16="http://schemas.microsoft.com/office/drawing/2014/main" id="{FFD8EF6B-CF3E-68B3-0160-B3AE6523304B}"/>
              </a:ext>
            </a:extLst>
          </p:cNvPr>
          <p:cNvSpPr txBox="1"/>
          <p:nvPr/>
        </p:nvSpPr>
        <p:spPr>
          <a:xfrm>
            <a:off x="5616116" y="1374063"/>
            <a:ext cx="2016224" cy="523220"/>
          </a:xfrm>
          <a:prstGeom prst="rect">
            <a:avLst/>
          </a:prstGeom>
          <a:noFill/>
        </p:spPr>
        <p:txBody>
          <a:bodyPr wrap="square" rtlCol="0">
            <a:spAutoFit/>
          </a:bodyPr>
          <a:lstStyle/>
          <a:p>
            <a:r>
              <a:rPr kumimoji="1" lang="ja-JP" altLang="en-US" sz="2800" dirty="0"/>
              <a:t>能力の代替</a:t>
            </a:r>
          </a:p>
        </p:txBody>
      </p:sp>
      <p:grpSp>
        <p:nvGrpSpPr>
          <p:cNvPr id="12" name="グループ化 11"/>
          <p:cNvGrpSpPr/>
          <p:nvPr/>
        </p:nvGrpSpPr>
        <p:grpSpPr>
          <a:xfrm>
            <a:off x="3851920" y="4509120"/>
            <a:ext cx="4608512" cy="1631216"/>
            <a:chOff x="3851920" y="4509120"/>
            <a:chExt cx="4608512" cy="1631216"/>
          </a:xfrm>
        </p:grpSpPr>
        <p:sp>
          <p:nvSpPr>
            <p:cNvPr id="7" name="テキスト ボックス 6"/>
            <p:cNvSpPr txBox="1"/>
            <p:nvPr/>
          </p:nvSpPr>
          <p:spPr>
            <a:xfrm>
              <a:off x="4499992" y="4509120"/>
              <a:ext cx="3960440" cy="1631216"/>
            </a:xfrm>
            <a:prstGeom prst="rect">
              <a:avLst/>
            </a:prstGeom>
            <a:solidFill>
              <a:srgbClr val="FFCCCC"/>
            </a:solidFill>
            <a:ln>
              <a:solidFill>
                <a:schemeClr val="tx1"/>
              </a:solidFill>
            </a:ln>
          </p:spPr>
          <p:txBody>
            <a:bodyPr wrap="square" rtlCol="0">
              <a:spAutoFit/>
            </a:bodyPr>
            <a:lstStyle/>
            <a:p>
              <a:pPr indent="90488"/>
              <a:r>
                <a:rPr lang="ja-JP" altLang="en-US" sz="3600" dirty="0"/>
                <a:t>インターネット</a:t>
              </a:r>
              <a:endParaRPr lang="en-US" altLang="ja-JP" sz="3600" dirty="0"/>
            </a:p>
            <a:p>
              <a:pPr indent="90488"/>
              <a:r>
                <a:rPr kumimoji="1" lang="ja-JP" altLang="en-US" sz="3200" dirty="0">
                  <a:solidFill>
                    <a:srgbClr val="C00000"/>
                  </a:solidFill>
                </a:rPr>
                <a:t>＊</a:t>
              </a:r>
              <a:r>
                <a:rPr kumimoji="1" lang="ja-JP" altLang="en-US" sz="3200" dirty="0"/>
                <a:t>すべての人間に</a:t>
              </a:r>
              <a:endParaRPr kumimoji="1" lang="en-US" altLang="ja-JP" sz="3200" dirty="0"/>
            </a:p>
            <a:p>
              <a:pPr indent="90488"/>
              <a:r>
                <a:rPr lang="ja-JP" altLang="en-US" sz="3200" dirty="0"/>
                <a:t>　　利便性を</a:t>
              </a:r>
              <a:r>
                <a:rPr kumimoji="1" lang="ja-JP" altLang="en-US" sz="3200" dirty="0"/>
                <a:t>もつもの</a:t>
              </a:r>
              <a:endParaRPr kumimoji="1" lang="ja-JP" altLang="en-US" sz="3600" dirty="0"/>
            </a:p>
          </p:txBody>
        </p:sp>
        <p:sp>
          <p:nvSpPr>
            <p:cNvPr id="10" name="矢印: 右 9">
              <a:extLst>
                <a:ext uri="{FF2B5EF4-FFF2-40B4-BE49-F238E27FC236}">
                  <a16:creationId xmlns="" xmlns:a16="http://schemas.microsoft.com/office/drawing/2014/main" id="{7B54FDC2-FD60-1A2C-8287-D5A6F034B015}"/>
                </a:ext>
              </a:extLst>
            </p:cNvPr>
            <p:cNvSpPr/>
            <p:nvPr/>
          </p:nvSpPr>
          <p:spPr>
            <a:xfrm>
              <a:off x="3851920" y="5129424"/>
              <a:ext cx="576064" cy="432048"/>
            </a:xfrm>
            <a:prstGeom prst="right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2987824" y="83709"/>
            <a:ext cx="3502917" cy="1100514"/>
          </a:xfrm>
          <a:prstGeom prst="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47664" y="1412776"/>
            <a:ext cx="6912768" cy="707886"/>
          </a:xfrm>
          <a:prstGeom prst="rect">
            <a:avLst/>
          </a:prstGeom>
          <a:solidFill>
            <a:srgbClr val="CCFFFF"/>
          </a:solidFill>
          <a:ln>
            <a:noFill/>
          </a:ln>
        </p:spPr>
        <p:txBody>
          <a:bodyPr wrap="square" rtlCol="0">
            <a:spAutoFit/>
          </a:bodyPr>
          <a:lstStyle/>
          <a:p>
            <a:pPr indent="90488"/>
            <a:r>
              <a:rPr lang="ja-JP" altLang="en-US" sz="4000" dirty="0"/>
              <a:t>子どもを取り巻くことばの環境</a:t>
            </a:r>
            <a:endParaRPr kumimoji="1" lang="ja-JP" altLang="en-US" sz="4000" dirty="0"/>
          </a:p>
        </p:txBody>
      </p:sp>
      <p:sp>
        <p:nvSpPr>
          <p:cNvPr id="61" name="円/楕円 60"/>
          <p:cNvSpPr/>
          <p:nvPr/>
        </p:nvSpPr>
        <p:spPr>
          <a:xfrm>
            <a:off x="3419872" y="2564904"/>
            <a:ext cx="2880320" cy="172819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86594" y="218620"/>
            <a:ext cx="3312368" cy="830997"/>
          </a:xfrm>
          <a:prstGeom prst="rect">
            <a:avLst/>
          </a:prstGeom>
          <a:solidFill>
            <a:schemeClr val="bg1"/>
          </a:solidFill>
          <a:ln w="38100" cmpd="dbl">
            <a:noFill/>
          </a:ln>
          <a:effectLst>
            <a:softEdge rad="127000"/>
          </a:effectLst>
        </p:spPr>
        <p:txBody>
          <a:bodyPr wrap="square" rtlCol="0">
            <a:spAutoFit/>
          </a:bodyPr>
          <a:lstStyle/>
          <a:p>
            <a:pPr indent="269875"/>
            <a:r>
              <a:rPr lang="ja-JP" altLang="en-US" sz="4800" dirty="0"/>
              <a:t>　　環境</a:t>
            </a:r>
            <a:endParaRPr kumimoji="1" lang="ja-JP" altLang="en-US" sz="4800" dirty="0"/>
          </a:p>
        </p:txBody>
      </p:sp>
      <p:grpSp>
        <p:nvGrpSpPr>
          <p:cNvPr id="2" name="グループ化 5"/>
          <p:cNvGrpSpPr/>
          <p:nvPr/>
        </p:nvGrpSpPr>
        <p:grpSpPr>
          <a:xfrm>
            <a:off x="4499992" y="2996952"/>
            <a:ext cx="720080" cy="739725"/>
            <a:chOff x="827088" y="4344988"/>
            <a:chExt cx="1512887" cy="1747837"/>
          </a:xfrm>
        </p:grpSpPr>
        <p:sp>
          <p:nvSpPr>
            <p:cNvPr id="7"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9"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1"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12"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4" name="Freeform 11"/>
            <p:cNvSpPr>
              <a:spLocks/>
            </p:cNvSpPr>
            <p:nvPr/>
          </p:nvSpPr>
          <p:spPr bwMode="auto">
            <a:xfrm rot="3425685">
              <a:off x="1254125" y="4200526"/>
              <a:ext cx="719137" cy="1008062"/>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5"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grpSp>
        <p:nvGrpSpPr>
          <p:cNvPr id="3" name="グループ化 21"/>
          <p:cNvGrpSpPr>
            <a:grpSpLocks/>
          </p:cNvGrpSpPr>
          <p:nvPr/>
        </p:nvGrpSpPr>
        <p:grpSpPr bwMode="auto">
          <a:xfrm flipH="1">
            <a:off x="5652120" y="2420888"/>
            <a:ext cx="648072" cy="860177"/>
            <a:chOff x="1115616" y="2708920"/>
            <a:chExt cx="1695714" cy="2188779"/>
          </a:xfrm>
        </p:grpSpPr>
        <p:grpSp>
          <p:nvGrpSpPr>
            <p:cNvPr id="4" name="グループ化 20"/>
            <p:cNvGrpSpPr>
              <a:grpSpLocks/>
            </p:cNvGrpSpPr>
            <p:nvPr/>
          </p:nvGrpSpPr>
          <p:grpSpPr bwMode="auto">
            <a:xfrm>
              <a:off x="1484492" y="2810137"/>
              <a:ext cx="1210552" cy="2087562"/>
              <a:chOff x="1484492" y="2810137"/>
              <a:chExt cx="1210552" cy="2087562"/>
            </a:xfrm>
          </p:grpSpPr>
          <p:grpSp>
            <p:nvGrpSpPr>
              <p:cNvPr id="5" name="グループ化 17"/>
              <p:cNvGrpSpPr>
                <a:grpSpLocks/>
              </p:cNvGrpSpPr>
              <p:nvPr/>
            </p:nvGrpSpPr>
            <p:grpSpPr bwMode="auto">
              <a:xfrm rot="20976945" flipH="1">
                <a:off x="1484492" y="2810137"/>
                <a:ext cx="1181902" cy="2087562"/>
                <a:chOff x="6877050" y="2781300"/>
                <a:chExt cx="1223963" cy="2087563"/>
              </a:xfrm>
            </p:grpSpPr>
            <p:sp>
              <p:nvSpPr>
                <p:cNvPr id="3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6"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1" name="円弧 30"/>
              <p:cNvSpPr/>
              <p:nvPr/>
            </p:nvSpPr>
            <p:spPr>
              <a:xfrm rot="11269262">
                <a:off x="2004936" y="4324959"/>
                <a:ext cx="574771" cy="43291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円弧 31"/>
              <p:cNvSpPr/>
              <p:nvPr/>
            </p:nvSpPr>
            <p:spPr>
              <a:xfrm rot="19946740">
                <a:off x="2116460" y="3389215"/>
                <a:ext cx="574769" cy="43291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9" name="フリーフォーム 28"/>
            <p:cNvSpPr/>
            <p:nvPr/>
          </p:nvSpPr>
          <p:spPr>
            <a:xfrm>
              <a:off x="1112756" y="2706230"/>
              <a:ext cx="1695716" cy="1874176"/>
            </a:xfrm>
            <a:custGeom>
              <a:avLst/>
              <a:gdLst>
                <a:gd name="connsiteX0" fmla="*/ 1485790 w 1524115"/>
                <a:gd name="connsiteY0" fmla="*/ 464234 h 1943044"/>
                <a:gd name="connsiteX1" fmla="*/ 1471722 w 1524115"/>
                <a:gd name="connsiteY1" fmla="*/ 506437 h 1943044"/>
                <a:gd name="connsiteX2" fmla="*/ 1387316 w 1524115"/>
                <a:gd name="connsiteY2" fmla="*/ 548640 h 1943044"/>
                <a:gd name="connsiteX3" fmla="*/ 1288842 w 1524115"/>
                <a:gd name="connsiteY3" fmla="*/ 590843 h 1943044"/>
                <a:gd name="connsiteX4" fmla="*/ 1246639 w 1524115"/>
                <a:gd name="connsiteY4" fmla="*/ 618978 h 1943044"/>
                <a:gd name="connsiteX5" fmla="*/ 1218504 w 1524115"/>
                <a:gd name="connsiteY5" fmla="*/ 647114 h 1943044"/>
                <a:gd name="connsiteX6" fmla="*/ 1077827 w 1524115"/>
                <a:gd name="connsiteY6" fmla="*/ 689317 h 1943044"/>
                <a:gd name="connsiteX7" fmla="*/ 1021556 w 1524115"/>
                <a:gd name="connsiteY7" fmla="*/ 745588 h 1943044"/>
                <a:gd name="connsiteX8" fmla="*/ 979353 w 1524115"/>
                <a:gd name="connsiteY8" fmla="*/ 787791 h 1943044"/>
                <a:gd name="connsiteX9" fmla="*/ 937150 w 1524115"/>
                <a:gd name="connsiteY9" fmla="*/ 815926 h 1943044"/>
                <a:gd name="connsiteX10" fmla="*/ 909015 w 1524115"/>
                <a:gd name="connsiteY10" fmla="*/ 773723 h 1943044"/>
                <a:gd name="connsiteX11" fmla="*/ 866811 w 1524115"/>
                <a:gd name="connsiteY11" fmla="*/ 787791 h 1943044"/>
                <a:gd name="connsiteX12" fmla="*/ 782405 w 1524115"/>
                <a:gd name="connsiteY12" fmla="*/ 886265 h 1943044"/>
                <a:gd name="connsiteX13" fmla="*/ 655796 w 1524115"/>
                <a:gd name="connsiteY13" fmla="*/ 956603 h 1943044"/>
                <a:gd name="connsiteX14" fmla="*/ 641728 w 1524115"/>
                <a:gd name="connsiteY14" fmla="*/ 998806 h 1943044"/>
                <a:gd name="connsiteX15" fmla="*/ 571390 w 1524115"/>
                <a:gd name="connsiteY15" fmla="*/ 1069145 h 1943044"/>
                <a:gd name="connsiteX16" fmla="*/ 557322 w 1524115"/>
                <a:gd name="connsiteY16" fmla="*/ 1111348 h 1943044"/>
                <a:gd name="connsiteX17" fmla="*/ 501051 w 1524115"/>
                <a:gd name="connsiteY17" fmla="*/ 1195754 h 1943044"/>
                <a:gd name="connsiteX18" fmla="*/ 486984 w 1524115"/>
                <a:gd name="connsiteY18" fmla="*/ 1153551 h 1943044"/>
                <a:gd name="connsiteX19" fmla="*/ 458848 w 1524115"/>
                <a:gd name="connsiteY19" fmla="*/ 1181686 h 1943044"/>
                <a:gd name="connsiteX20" fmla="*/ 430713 w 1524115"/>
                <a:gd name="connsiteY20" fmla="*/ 1266092 h 1943044"/>
                <a:gd name="connsiteX21" fmla="*/ 402578 w 1524115"/>
                <a:gd name="connsiteY21" fmla="*/ 1378634 h 1943044"/>
                <a:gd name="connsiteX22" fmla="*/ 388510 w 1524115"/>
                <a:gd name="connsiteY22" fmla="*/ 1420837 h 1943044"/>
                <a:gd name="connsiteX23" fmla="*/ 374442 w 1524115"/>
                <a:gd name="connsiteY23" fmla="*/ 1477108 h 1943044"/>
                <a:gd name="connsiteX24" fmla="*/ 346307 w 1524115"/>
                <a:gd name="connsiteY24" fmla="*/ 1519311 h 1943044"/>
                <a:gd name="connsiteX25" fmla="*/ 360375 w 1524115"/>
                <a:gd name="connsiteY25" fmla="*/ 1758462 h 1943044"/>
                <a:gd name="connsiteX26" fmla="*/ 374442 w 1524115"/>
                <a:gd name="connsiteY26" fmla="*/ 1800665 h 1943044"/>
                <a:gd name="connsiteX27" fmla="*/ 402578 w 1524115"/>
                <a:gd name="connsiteY27" fmla="*/ 1828800 h 1943044"/>
                <a:gd name="connsiteX28" fmla="*/ 416645 w 1524115"/>
                <a:gd name="connsiteY28" fmla="*/ 1885071 h 1943044"/>
                <a:gd name="connsiteX29" fmla="*/ 416645 w 1524115"/>
                <a:gd name="connsiteY29" fmla="*/ 1941342 h 1943044"/>
                <a:gd name="connsiteX30" fmla="*/ 290036 w 1524115"/>
                <a:gd name="connsiteY30" fmla="*/ 1927274 h 1943044"/>
                <a:gd name="connsiteX31" fmla="*/ 275968 w 1524115"/>
                <a:gd name="connsiteY31" fmla="*/ 1885071 h 1943044"/>
                <a:gd name="connsiteX32" fmla="*/ 233765 w 1524115"/>
                <a:gd name="connsiteY32" fmla="*/ 1871003 h 1943044"/>
                <a:gd name="connsiteX33" fmla="*/ 163427 w 1524115"/>
                <a:gd name="connsiteY33" fmla="*/ 1772529 h 1943044"/>
                <a:gd name="connsiteX34" fmla="*/ 135291 w 1524115"/>
                <a:gd name="connsiteY34" fmla="*/ 1744394 h 1943044"/>
                <a:gd name="connsiteX35" fmla="*/ 121224 w 1524115"/>
                <a:gd name="connsiteY35" fmla="*/ 1702191 h 1943044"/>
                <a:gd name="connsiteX36" fmla="*/ 107156 w 1524115"/>
                <a:gd name="connsiteY36" fmla="*/ 1533378 h 1943044"/>
                <a:gd name="connsiteX37" fmla="*/ 64953 w 1524115"/>
                <a:gd name="connsiteY37" fmla="*/ 1477108 h 1943044"/>
                <a:gd name="connsiteX38" fmla="*/ 64953 w 1524115"/>
                <a:gd name="connsiteY38" fmla="*/ 773723 h 1943044"/>
                <a:gd name="connsiteX39" fmla="*/ 107156 w 1524115"/>
                <a:gd name="connsiteY39" fmla="*/ 548640 h 1943044"/>
                <a:gd name="connsiteX40" fmla="*/ 121224 w 1524115"/>
                <a:gd name="connsiteY40" fmla="*/ 492369 h 1943044"/>
                <a:gd name="connsiteX41" fmla="*/ 177495 w 1524115"/>
                <a:gd name="connsiteY41" fmla="*/ 407963 h 1943044"/>
                <a:gd name="connsiteX42" fmla="*/ 219698 w 1524115"/>
                <a:gd name="connsiteY42" fmla="*/ 295422 h 1943044"/>
                <a:gd name="connsiteX43" fmla="*/ 247833 w 1524115"/>
                <a:gd name="connsiteY43" fmla="*/ 267286 h 1943044"/>
                <a:gd name="connsiteX44" fmla="*/ 304104 w 1524115"/>
                <a:gd name="connsiteY44" fmla="*/ 182880 h 1943044"/>
                <a:gd name="connsiteX45" fmla="*/ 402578 w 1524115"/>
                <a:gd name="connsiteY45" fmla="*/ 126609 h 1943044"/>
                <a:gd name="connsiteX46" fmla="*/ 486984 w 1524115"/>
                <a:gd name="connsiteY46" fmla="*/ 56271 h 1943044"/>
                <a:gd name="connsiteX47" fmla="*/ 529187 w 1524115"/>
                <a:gd name="connsiteY47" fmla="*/ 42203 h 1943044"/>
                <a:gd name="connsiteX48" fmla="*/ 669864 w 1524115"/>
                <a:gd name="connsiteY48" fmla="*/ 14068 h 1943044"/>
                <a:gd name="connsiteX49" fmla="*/ 726135 w 1524115"/>
                <a:gd name="connsiteY49" fmla="*/ 0 h 1943044"/>
                <a:gd name="connsiteX50" fmla="*/ 1218504 w 1524115"/>
                <a:gd name="connsiteY50" fmla="*/ 14068 h 1943044"/>
                <a:gd name="connsiteX51" fmla="*/ 1288842 w 1524115"/>
                <a:gd name="connsiteY51" fmla="*/ 56271 h 1943044"/>
                <a:gd name="connsiteX52" fmla="*/ 1373248 w 1524115"/>
                <a:gd name="connsiteY52" fmla="*/ 98474 h 1943044"/>
                <a:gd name="connsiteX53" fmla="*/ 1387316 w 1524115"/>
                <a:gd name="connsiteY53" fmla="*/ 140677 h 1943044"/>
                <a:gd name="connsiteX54" fmla="*/ 1415451 w 1524115"/>
                <a:gd name="connsiteY54" fmla="*/ 182880 h 1943044"/>
                <a:gd name="connsiteX55" fmla="*/ 1443587 w 1524115"/>
                <a:gd name="connsiteY55" fmla="*/ 267286 h 1943044"/>
                <a:gd name="connsiteX56" fmla="*/ 1457655 w 1524115"/>
                <a:gd name="connsiteY56" fmla="*/ 309489 h 1943044"/>
                <a:gd name="connsiteX57" fmla="*/ 1485790 w 1524115"/>
                <a:gd name="connsiteY57" fmla="*/ 337625 h 1943044"/>
                <a:gd name="connsiteX58" fmla="*/ 1499858 w 1524115"/>
                <a:gd name="connsiteY58" fmla="*/ 478302 h 1943044"/>
                <a:gd name="connsiteX59" fmla="*/ 1485790 w 1524115"/>
                <a:gd name="connsiteY59" fmla="*/ 464234 h 19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24115" h="1943044">
                  <a:moveTo>
                    <a:pt x="1485790" y="464234"/>
                  </a:moveTo>
                  <a:cubicBezTo>
                    <a:pt x="1481101" y="468923"/>
                    <a:pt x="1480985" y="494858"/>
                    <a:pt x="1471722" y="506437"/>
                  </a:cubicBezTo>
                  <a:cubicBezTo>
                    <a:pt x="1444846" y="540032"/>
                    <a:pt x="1421295" y="531651"/>
                    <a:pt x="1387316" y="548640"/>
                  </a:cubicBezTo>
                  <a:cubicBezTo>
                    <a:pt x="1290167" y="597215"/>
                    <a:pt x="1405953" y="561565"/>
                    <a:pt x="1288842" y="590843"/>
                  </a:cubicBezTo>
                  <a:cubicBezTo>
                    <a:pt x="1274774" y="600221"/>
                    <a:pt x="1259841" y="608416"/>
                    <a:pt x="1246639" y="618978"/>
                  </a:cubicBezTo>
                  <a:cubicBezTo>
                    <a:pt x="1236282" y="627264"/>
                    <a:pt x="1230367" y="641182"/>
                    <a:pt x="1218504" y="647114"/>
                  </a:cubicBezTo>
                  <a:cubicBezTo>
                    <a:pt x="1184258" y="664237"/>
                    <a:pt x="1118211" y="679221"/>
                    <a:pt x="1077827" y="689317"/>
                  </a:cubicBezTo>
                  <a:lnTo>
                    <a:pt x="1021556" y="745588"/>
                  </a:lnTo>
                  <a:cubicBezTo>
                    <a:pt x="1007488" y="759656"/>
                    <a:pt x="995906" y="776756"/>
                    <a:pt x="979353" y="787791"/>
                  </a:cubicBezTo>
                  <a:lnTo>
                    <a:pt x="937150" y="815926"/>
                  </a:lnTo>
                  <a:cubicBezTo>
                    <a:pt x="927772" y="801858"/>
                    <a:pt x="924713" y="780002"/>
                    <a:pt x="909015" y="773723"/>
                  </a:cubicBezTo>
                  <a:cubicBezTo>
                    <a:pt x="895247" y="768216"/>
                    <a:pt x="879149" y="779565"/>
                    <a:pt x="866811" y="787791"/>
                  </a:cubicBezTo>
                  <a:cubicBezTo>
                    <a:pt x="804323" y="829449"/>
                    <a:pt x="840912" y="834259"/>
                    <a:pt x="782405" y="886265"/>
                  </a:cubicBezTo>
                  <a:cubicBezTo>
                    <a:pt x="724360" y="937860"/>
                    <a:pt x="713107" y="937499"/>
                    <a:pt x="655796" y="956603"/>
                  </a:cubicBezTo>
                  <a:cubicBezTo>
                    <a:pt x="651107" y="970671"/>
                    <a:pt x="650625" y="986943"/>
                    <a:pt x="641728" y="998806"/>
                  </a:cubicBezTo>
                  <a:cubicBezTo>
                    <a:pt x="621833" y="1025332"/>
                    <a:pt x="571390" y="1069145"/>
                    <a:pt x="571390" y="1069145"/>
                  </a:cubicBezTo>
                  <a:cubicBezTo>
                    <a:pt x="566701" y="1083213"/>
                    <a:pt x="564523" y="1098385"/>
                    <a:pt x="557322" y="1111348"/>
                  </a:cubicBezTo>
                  <a:cubicBezTo>
                    <a:pt x="540900" y="1140907"/>
                    <a:pt x="501051" y="1195754"/>
                    <a:pt x="501051" y="1195754"/>
                  </a:cubicBezTo>
                  <a:cubicBezTo>
                    <a:pt x="496362" y="1181686"/>
                    <a:pt x="501052" y="1158240"/>
                    <a:pt x="486984" y="1153551"/>
                  </a:cubicBezTo>
                  <a:cubicBezTo>
                    <a:pt x="474401" y="1149357"/>
                    <a:pt x="464780" y="1169823"/>
                    <a:pt x="458848" y="1181686"/>
                  </a:cubicBezTo>
                  <a:cubicBezTo>
                    <a:pt x="445585" y="1208212"/>
                    <a:pt x="440091" y="1237957"/>
                    <a:pt x="430713" y="1266092"/>
                  </a:cubicBezTo>
                  <a:cubicBezTo>
                    <a:pt x="398553" y="1362571"/>
                    <a:pt x="436533" y="1242812"/>
                    <a:pt x="402578" y="1378634"/>
                  </a:cubicBezTo>
                  <a:cubicBezTo>
                    <a:pt x="398982" y="1393020"/>
                    <a:pt x="392584" y="1406579"/>
                    <a:pt x="388510" y="1420837"/>
                  </a:cubicBezTo>
                  <a:cubicBezTo>
                    <a:pt x="383198" y="1439427"/>
                    <a:pt x="382058" y="1459337"/>
                    <a:pt x="374442" y="1477108"/>
                  </a:cubicBezTo>
                  <a:cubicBezTo>
                    <a:pt x="367782" y="1492648"/>
                    <a:pt x="355685" y="1505243"/>
                    <a:pt x="346307" y="1519311"/>
                  </a:cubicBezTo>
                  <a:cubicBezTo>
                    <a:pt x="350996" y="1599028"/>
                    <a:pt x="352429" y="1679003"/>
                    <a:pt x="360375" y="1758462"/>
                  </a:cubicBezTo>
                  <a:cubicBezTo>
                    <a:pt x="361850" y="1773217"/>
                    <a:pt x="366813" y="1787950"/>
                    <a:pt x="374442" y="1800665"/>
                  </a:cubicBezTo>
                  <a:cubicBezTo>
                    <a:pt x="381266" y="1812038"/>
                    <a:pt x="393199" y="1819422"/>
                    <a:pt x="402578" y="1828800"/>
                  </a:cubicBezTo>
                  <a:cubicBezTo>
                    <a:pt x="407267" y="1847557"/>
                    <a:pt x="407998" y="1867778"/>
                    <a:pt x="416645" y="1885071"/>
                  </a:cubicBezTo>
                  <a:cubicBezTo>
                    <a:pt x="441654" y="1935090"/>
                    <a:pt x="466665" y="1891322"/>
                    <a:pt x="416645" y="1941342"/>
                  </a:cubicBezTo>
                  <a:cubicBezTo>
                    <a:pt x="374442" y="1936653"/>
                    <a:pt x="329462" y="1943044"/>
                    <a:pt x="290036" y="1927274"/>
                  </a:cubicBezTo>
                  <a:cubicBezTo>
                    <a:pt x="276268" y="1921767"/>
                    <a:pt x="286453" y="1895556"/>
                    <a:pt x="275968" y="1885071"/>
                  </a:cubicBezTo>
                  <a:cubicBezTo>
                    <a:pt x="265483" y="1874586"/>
                    <a:pt x="247833" y="1875692"/>
                    <a:pt x="233765" y="1871003"/>
                  </a:cubicBezTo>
                  <a:cubicBezTo>
                    <a:pt x="211310" y="1803635"/>
                    <a:pt x="230183" y="1839284"/>
                    <a:pt x="163427" y="1772529"/>
                  </a:cubicBezTo>
                  <a:lnTo>
                    <a:pt x="135291" y="1744394"/>
                  </a:lnTo>
                  <a:cubicBezTo>
                    <a:pt x="130602" y="1730326"/>
                    <a:pt x="123184" y="1716889"/>
                    <a:pt x="121224" y="1702191"/>
                  </a:cubicBezTo>
                  <a:cubicBezTo>
                    <a:pt x="113761" y="1646220"/>
                    <a:pt x="120851" y="1588158"/>
                    <a:pt x="107156" y="1533378"/>
                  </a:cubicBezTo>
                  <a:cubicBezTo>
                    <a:pt x="101470" y="1510632"/>
                    <a:pt x="79021" y="1495865"/>
                    <a:pt x="64953" y="1477108"/>
                  </a:cubicBezTo>
                  <a:cubicBezTo>
                    <a:pt x="0" y="1217302"/>
                    <a:pt x="34345" y="1375688"/>
                    <a:pt x="64953" y="773723"/>
                  </a:cubicBezTo>
                  <a:cubicBezTo>
                    <a:pt x="74911" y="577876"/>
                    <a:pt x="78496" y="648949"/>
                    <a:pt x="107156" y="548640"/>
                  </a:cubicBezTo>
                  <a:cubicBezTo>
                    <a:pt x="112468" y="530050"/>
                    <a:pt x="112577" y="509662"/>
                    <a:pt x="121224" y="492369"/>
                  </a:cubicBezTo>
                  <a:cubicBezTo>
                    <a:pt x="136346" y="462124"/>
                    <a:pt x="177495" y="407963"/>
                    <a:pt x="177495" y="407963"/>
                  </a:cubicBezTo>
                  <a:cubicBezTo>
                    <a:pt x="189867" y="358473"/>
                    <a:pt x="190270" y="339563"/>
                    <a:pt x="219698" y="295422"/>
                  </a:cubicBezTo>
                  <a:cubicBezTo>
                    <a:pt x="227055" y="284386"/>
                    <a:pt x="240476" y="278322"/>
                    <a:pt x="247833" y="267286"/>
                  </a:cubicBezTo>
                  <a:cubicBezTo>
                    <a:pt x="286824" y="208797"/>
                    <a:pt x="258024" y="219743"/>
                    <a:pt x="304104" y="182880"/>
                  </a:cubicBezTo>
                  <a:cubicBezTo>
                    <a:pt x="414876" y="94264"/>
                    <a:pt x="267778" y="222895"/>
                    <a:pt x="402578" y="126609"/>
                  </a:cubicBezTo>
                  <a:cubicBezTo>
                    <a:pt x="475174" y="74755"/>
                    <a:pt x="412559" y="93484"/>
                    <a:pt x="486984" y="56271"/>
                  </a:cubicBezTo>
                  <a:cubicBezTo>
                    <a:pt x="500247" y="49639"/>
                    <a:pt x="514738" y="45537"/>
                    <a:pt x="529187" y="42203"/>
                  </a:cubicBezTo>
                  <a:cubicBezTo>
                    <a:pt x="575783" y="31450"/>
                    <a:pt x="623471" y="25666"/>
                    <a:pt x="669864" y="14068"/>
                  </a:cubicBezTo>
                  <a:lnTo>
                    <a:pt x="726135" y="0"/>
                  </a:lnTo>
                  <a:cubicBezTo>
                    <a:pt x="890258" y="4689"/>
                    <a:pt x="1054541" y="5438"/>
                    <a:pt x="1218504" y="14068"/>
                  </a:cubicBezTo>
                  <a:cubicBezTo>
                    <a:pt x="1264270" y="16477"/>
                    <a:pt x="1258289" y="31828"/>
                    <a:pt x="1288842" y="56271"/>
                  </a:cubicBezTo>
                  <a:cubicBezTo>
                    <a:pt x="1327798" y="87436"/>
                    <a:pt x="1328675" y="83616"/>
                    <a:pt x="1373248" y="98474"/>
                  </a:cubicBezTo>
                  <a:cubicBezTo>
                    <a:pt x="1377937" y="112542"/>
                    <a:pt x="1380684" y="127414"/>
                    <a:pt x="1387316" y="140677"/>
                  </a:cubicBezTo>
                  <a:cubicBezTo>
                    <a:pt x="1394877" y="155799"/>
                    <a:pt x="1408584" y="167430"/>
                    <a:pt x="1415451" y="182880"/>
                  </a:cubicBezTo>
                  <a:cubicBezTo>
                    <a:pt x="1427496" y="209981"/>
                    <a:pt x="1434208" y="239151"/>
                    <a:pt x="1443587" y="267286"/>
                  </a:cubicBezTo>
                  <a:cubicBezTo>
                    <a:pt x="1448276" y="281354"/>
                    <a:pt x="1447170" y="299003"/>
                    <a:pt x="1457655" y="309489"/>
                  </a:cubicBezTo>
                  <a:lnTo>
                    <a:pt x="1485790" y="337625"/>
                  </a:lnTo>
                  <a:cubicBezTo>
                    <a:pt x="1524115" y="452602"/>
                    <a:pt x="1518460" y="385287"/>
                    <a:pt x="1499858" y="478302"/>
                  </a:cubicBezTo>
                  <a:cubicBezTo>
                    <a:pt x="1498938" y="482900"/>
                    <a:pt x="1490479" y="459545"/>
                    <a:pt x="1485790" y="4642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 name="グループ化 43"/>
          <p:cNvGrpSpPr/>
          <p:nvPr/>
        </p:nvGrpSpPr>
        <p:grpSpPr>
          <a:xfrm rot="378626" flipH="1">
            <a:off x="3419872" y="2492896"/>
            <a:ext cx="720080" cy="637480"/>
            <a:chOff x="4499992" y="3068960"/>
            <a:chExt cx="1079500" cy="925512"/>
          </a:xfrm>
        </p:grpSpPr>
        <p:grpSp>
          <p:nvGrpSpPr>
            <p:cNvPr id="17" name="グループ化 41"/>
            <p:cNvGrpSpPr>
              <a:grpSpLocks/>
            </p:cNvGrpSpPr>
            <p:nvPr/>
          </p:nvGrpSpPr>
          <p:grpSpPr bwMode="auto">
            <a:xfrm>
              <a:off x="4499992" y="3068960"/>
              <a:ext cx="1079500" cy="925512"/>
              <a:chOff x="7812360" y="898280"/>
              <a:chExt cx="1074727" cy="1080120"/>
            </a:xfrm>
          </p:grpSpPr>
          <p:grpSp>
            <p:nvGrpSpPr>
              <p:cNvPr id="27" name="グループ化 34"/>
              <p:cNvGrpSpPr>
                <a:grpSpLocks/>
              </p:cNvGrpSpPr>
              <p:nvPr/>
            </p:nvGrpSpPr>
            <p:grpSpPr bwMode="auto">
              <a:xfrm rot="-453180">
                <a:off x="7878975" y="898280"/>
                <a:ext cx="1008112" cy="1080120"/>
                <a:chOff x="7469496" y="1181100"/>
                <a:chExt cx="849004" cy="889133"/>
              </a:xfrm>
            </p:grpSpPr>
            <p:sp>
              <p:nvSpPr>
                <p:cNvPr id="50" name="円/楕円 49"/>
                <p:cNvSpPr/>
                <p:nvPr/>
              </p:nvSpPr>
              <p:spPr>
                <a:xfrm flipH="1">
                  <a:off x="7402087" y="1121017"/>
                  <a:ext cx="761353" cy="864731"/>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flipH="1">
                  <a:off x="7589829" y="1620877"/>
                  <a:ext cx="65220" cy="71680"/>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フリーフォーム 51"/>
                <p:cNvSpPr/>
                <p:nvPr/>
              </p:nvSpPr>
              <p:spPr>
                <a:xfrm>
                  <a:off x="7421700" y="1093966"/>
                  <a:ext cx="834561" cy="817454"/>
                </a:xfrm>
                <a:custGeom>
                  <a:avLst/>
                  <a:gdLst>
                    <a:gd name="connsiteX0" fmla="*/ 63500 w 825500"/>
                    <a:gd name="connsiteY0" fmla="*/ 139700 h 818084"/>
                    <a:gd name="connsiteX1" fmla="*/ 165100 w 825500"/>
                    <a:gd name="connsiteY1" fmla="*/ 152400 h 818084"/>
                    <a:gd name="connsiteX2" fmla="*/ 203200 w 825500"/>
                    <a:gd name="connsiteY2" fmla="*/ 165100 h 818084"/>
                    <a:gd name="connsiteX3" fmla="*/ 292100 w 825500"/>
                    <a:gd name="connsiteY3" fmla="*/ 177800 h 818084"/>
                    <a:gd name="connsiteX4" fmla="*/ 368300 w 825500"/>
                    <a:gd name="connsiteY4" fmla="*/ 241300 h 818084"/>
                    <a:gd name="connsiteX5" fmla="*/ 469900 w 825500"/>
                    <a:gd name="connsiteY5" fmla="*/ 254000 h 818084"/>
                    <a:gd name="connsiteX6" fmla="*/ 495300 w 825500"/>
                    <a:gd name="connsiteY6" fmla="*/ 292100 h 818084"/>
                    <a:gd name="connsiteX7" fmla="*/ 558800 w 825500"/>
                    <a:gd name="connsiteY7" fmla="*/ 406400 h 818084"/>
                    <a:gd name="connsiteX8" fmla="*/ 596900 w 825500"/>
                    <a:gd name="connsiteY8" fmla="*/ 419100 h 818084"/>
                    <a:gd name="connsiteX9" fmla="*/ 622300 w 825500"/>
                    <a:gd name="connsiteY9" fmla="*/ 609600 h 818084"/>
                    <a:gd name="connsiteX10" fmla="*/ 635000 w 825500"/>
                    <a:gd name="connsiteY10" fmla="*/ 647700 h 818084"/>
                    <a:gd name="connsiteX11" fmla="*/ 596900 w 825500"/>
                    <a:gd name="connsiteY11" fmla="*/ 673100 h 818084"/>
                    <a:gd name="connsiteX12" fmla="*/ 596900 w 825500"/>
                    <a:gd name="connsiteY12" fmla="*/ 762000 h 818084"/>
                    <a:gd name="connsiteX13" fmla="*/ 622300 w 825500"/>
                    <a:gd name="connsiteY13" fmla="*/ 800100 h 818084"/>
                    <a:gd name="connsiteX14" fmla="*/ 660400 w 825500"/>
                    <a:gd name="connsiteY14" fmla="*/ 812800 h 818084"/>
                    <a:gd name="connsiteX15" fmla="*/ 800100 w 825500"/>
                    <a:gd name="connsiteY15" fmla="*/ 800100 h 818084"/>
                    <a:gd name="connsiteX16" fmla="*/ 812800 w 825500"/>
                    <a:gd name="connsiteY16" fmla="*/ 749300 h 818084"/>
                    <a:gd name="connsiteX17" fmla="*/ 825500 w 825500"/>
                    <a:gd name="connsiteY17" fmla="*/ 685800 h 818084"/>
                    <a:gd name="connsiteX18" fmla="*/ 812800 w 825500"/>
                    <a:gd name="connsiteY18" fmla="*/ 444500 h 818084"/>
                    <a:gd name="connsiteX19" fmla="*/ 800100 w 825500"/>
                    <a:gd name="connsiteY19" fmla="*/ 406400 h 818084"/>
                    <a:gd name="connsiteX20" fmla="*/ 787400 w 825500"/>
                    <a:gd name="connsiteY20" fmla="*/ 355600 h 818084"/>
                    <a:gd name="connsiteX21" fmla="*/ 749300 w 825500"/>
                    <a:gd name="connsiteY21" fmla="*/ 241300 h 818084"/>
                    <a:gd name="connsiteX22" fmla="*/ 736600 w 825500"/>
                    <a:gd name="connsiteY22" fmla="*/ 203200 h 818084"/>
                    <a:gd name="connsiteX23" fmla="*/ 685800 w 825500"/>
                    <a:gd name="connsiteY23" fmla="*/ 127000 h 818084"/>
                    <a:gd name="connsiteX24" fmla="*/ 660400 w 825500"/>
                    <a:gd name="connsiteY24" fmla="*/ 88900 h 818084"/>
                    <a:gd name="connsiteX25" fmla="*/ 622300 w 825500"/>
                    <a:gd name="connsiteY25" fmla="*/ 12700 h 818084"/>
                    <a:gd name="connsiteX26" fmla="*/ 584200 w 825500"/>
                    <a:gd name="connsiteY26" fmla="*/ 0 h 818084"/>
                    <a:gd name="connsiteX27" fmla="*/ 241300 w 825500"/>
                    <a:gd name="connsiteY27" fmla="*/ 12700 h 818084"/>
                    <a:gd name="connsiteX28" fmla="*/ 190500 w 825500"/>
                    <a:gd name="connsiteY28" fmla="*/ 25400 h 818084"/>
                    <a:gd name="connsiteX29" fmla="*/ 114300 w 825500"/>
                    <a:gd name="connsiteY29" fmla="*/ 50800 h 818084"/>
                    <a:gd name="connsiteX30" fmla="*/ 38100 w 825500"/>
                    <a:gd name="connsiteY30" fmla="*/ 165100 h 818084"/>
                    <a:gd name="connsiteX31" fmla="*/ 12700 w 825500"/>
                    <a:gd name="connsiteY31" fmla="*/ 203200 h 818084"/>
                    <a:gd name="connsiteX32" fmla="*/ 0 w 825500"/>
                    <a:gd name="connsiteY32" fmla="*/ 241300 h 818084"/>
                    <a:gd name="connsiteX33" fmla="*/ 38100 w 825500"/>
                    <a:gd name="connsiteY33" fmla="*/ 254000 h 818084"/>
                    <a:gd name="connsiteX34" fmla="*/ 76200 w 825500"/>
                    <a:gd name="connsiteY34" fmla="*/ 215900 h 818084"/>
                    <a:gd name="connsiteX35" fmla="*/ 165100 w 825500"/>
                    <a:gd name="connsiteY35" fmla="*/ 152400 h 8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5500" h="818084">
                      <a:moveTo>
                        <a:pt x="63500" y="139700"/>
                      </a:moveTo>
                      <a:cubicBezTo>
                        <a:pt x="97367" y="143933"/>
                        <a:pt x="131520" y="146295"/>
                        <a:pt x="165100" y="152400"/>
                      </a:cubicBezTo>
                      <a:cubicBezTo>
                        <a:pt x="178271" y="154795"/>
                        <a:pt x="190073" y="162475"/>
                        <a:pt x="203200" y="165100"/>
                      </a:cubicBezTo>
                      <a:cubicBezTo>
                        <a:pt x="232553" y="170971"/>
                        <a:pt x="262467" y="173567"/>
                        <a:pt x="292100" y="177800"/>
                      </a:cubicBezTo>
                      <a:cubicBezTo>
                        <a:pt x="307184" y="192884"/>
                        <a:pt x="343988" y="234669"/>
                        <a:pt x="368300" y="241300"/>
                      </a:cubicBezTo>
                      <a:cubicBezTo>
                        <a:pt x="401228" y="250280"/>
                        <a:pt x="436033" y="249767"/>
                        <a:pt x="469900" y="254000"/>
                      </a:cubicBezTo>
                      <a:cubicBezTo>
                        <a:pt x="478367" y="266700"/>
                        <a:pt x="488474" y="278448"/>
                        <a:pt x="495300" y="292100"/>
                      </a:cubicBezTo>
                      <a:cubicBezTo>
                        <a:pt x="513192" y="327884"/>
                        <a:pt x="510748" y="390383"/>
                        <a:pt x="558800" y="406400"/>
                      </a:cubicBezTo>
                      <a:lnTo>
                        <a:pt x="596900" y="419100"/>
                      </a:lnTo>
                      <a:cubicBezTo>
                        <a:pt x="629347" y="516442"/>
                        <a:pt x="594677" y="402424"/>
                        <a:pt x="622300" y="609600"/>
                      </a:cubicBezTo>
                      <a:cubicBezTo>
                        <a:pt x="624069" y="622870"/>
                        <a:pt x="630767" y="635000"/>
                        <a:pt x="635000" y="647700"/>
                      </a:cubicBezTo>
                      <a:cubicBezTo>
                        <a:pt x="622300" y="656167"/>
                        <a:pt x="606435" y="661181"/>
                        <a:pt x="596900" y="673100"/>
                      </a:cubicBezTo>
                      <a:cubicBezTo>
                        <a:pt x="575471" y="699886"/>
                        <a:pt x="585138" y="734554"/>
                        <a:pt x="596900" y="762000"/>
                      </a:cubicBezTo>
                      <a:cubicBezTo>
                        <a:pt x="602913" y="776029"/>
                        <a:pt x="610381" y="790565"/>
                        <a:pt x="622300" y="800100"/>
                      </a:cubicBezTo>
                      <a:cubicBezTo>
                        <a:pt x="632753" y="808463"/>
                        <a:pt x="647700" y="808567"/>
                        <a:pt x="660400" y="812800"/>
                      </a:cubicBezTo>
                      <a:cubicBezTo>
                        <a:pt x="706967" y="808567"/>
                        <a:pt x="756938" y="818084"/>
                        <a:pt x="800100" y="800100"/>
                      </a:cubicBezTo>
                      <a:cubicBezTo>
                        <a:pt x="816212" y="793387"/>
                        <a:pt x="809014" y="766339"/>
                        <a:pt x="812800" y="749300"/>
                      </a:cubicBezTo>
                      <a:cubicBezTo>
                        <a:pt x="817483" y="728228"/>
                        <a:pt x="821267" y="706967"/>
                        <a:pt x="825500" y="685800"/>
                      </a:cubicBezTo>
                      <a:cubicBezTo>
                        <a:pt x="821267" y="605367"/>
                        <a:pt x="820092" y="524714"/>
                        <a:pt x="812800" y="444500"/>
                      </a:cubicBezTo>
                      <a:cubicBezTo>
                        <a:pt x="811588" y="431168"/>
                        <a:pt x="803778" y="419272"/>
                        <a:pt x="800100" y="406400"/>
                      </a:cubicBezTo>
                      <a:cubicBezTo>
                        <a:pt x="795305" y="389617"/>
                        <a:pt x="792416" y="372318"/>
                        <a:pt x="787400" y="355600"/>
                      </a:cubicBezTo>
                      <a:lnTo>
                        <a:pt x="749300" y="241300"/>
                      </a:lnTo>
                      <a:cubicBezTo>
                        <a:pt x="745067" y="228600"/>
                        <a:pt x="744026" y="214339"/>
                        <a:pt x="736600" y="203200"/>
                      </a:cubicBezTo>
                      <a:lnTo>
                        <a:pt x="685800" y="127000"/>
                      </a:lnTo>
                      <a:cubicBezTo>
                        <a:pt x="677333" y="114300"/>
                        <a:pt x="665227" y="103380"/>
                        <a:pt x="660400" y="88900"/>
                      </a:cubicBezTo>
                      <a:cubicBezTo>
                        <a:pt x="652034" y="63801"/>
                        <a:pt x="644681" y="30605"/>
                        <a:pt x="622300" y="12700"/>
                      </a:cubicBezTo>
                      <a:cubicBezTo>
                        <a:pt x="611847" y="4337"/>
                        <a:pt x="596900" y="4233"/>
                        <a:pt x="584200" y="0"/>
                      </a:cubicBezTo>
                      <a:cubicBezTo>
                        <a:pt x="469900" y="4233"/>
                        <a:pt x="355441" y="5336"/>
                        <a:pt x="241300" y="12700"/>
                      </a:cubicBezTo>
                      <a:cubicBezTo>
                        <a:pt x="223882" y="13824"/>
                        <a:pt x="207218" y="20384"/>
                        <a:pt x="190500" y="25400"/>
                      </a:cubicBezTo>
                      <a:cubicBezTo>
                        <a:pt x="164855" y="33093"/>
                        <a:pt x="114300" y="50800"/>
                        <a:pt x="114300" y="50800"/>
                      </a:cubicBezTo>
                      <a:lnTo>
                        <a:pt x="38100" y="165100"/>
                      </a:lnTo>
                      <a:cubicBezTo>
                        <a:pt x="29633" y="177800"/>
                        <a:pt x="17527" y="188720"/>
                        <a:pt x="12700" y="203200"/>
                      </a:cubicBezTo>
                      <a:lnTo>
                        <a:pt x="0" y="241300"/>
                      </a:lnTo>
                      <a:cubicBezTo>
                        <a:pt x="12700" y="245533"/>
                        <a:pt x="25400" y="258233"/>
                        <a:pt x="38100" y="254000"/>
                      </a:cubicBezTo>
                      <a:cubicBezTo>
                        <a:pt x="55139" y="248320"/>
                        <a:pt x="62023" y="226927"/>
                        <a:pt x="76200" y="215900"/>
                      </a:cubicBezTo>
                      <a:cubicBezTo>
                        <a:pt x="197972" y="121188"/>
                        <a:pt x="122854" y="194646"/>
                        <a:pt x="165100" y="152400"/>
                      </a:cubicBezTo>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8" name="円弧 47"/>
              <p:cNvSpPr/>
              <p:nvPr/>
            </p:nvSpPr>
            <p:spPr>
              <a:xfrm>
                <a:off x="7812360" y="1268819"/>
                <a:ext cx="287648" cy="72254"/>
              </a:xfrm>
              <a:prstGeom prst="arc">
                <a:avLst/>
              </a:prstGeom>
              <a:solidFill>
                <a:schemeClr val="tx1"/>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円弧 48"/>
              <p:cNvSpPr/>
              <p:nvPr/>
            </p:nvSpPr>
            <p:spPr>
              <a:xfrm>
                <a:off x="8172710" y="1268819"/>
                <a:ext cx="287648" cy="72254"/>
              </a:xfrm>
              <a:prstGeom prst="arc">
                <a:avLst/>
              </a:prstGeom>
              <a:solidFill>
                <a:schemeClr val="tx1"/>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6" name="フリーフォーム 45"/>
            <p:cNvSpPr/>
            <p:nvPr/>
          </p:nvSpPr>
          <p:spPr>
            <a:xfrm>
              <a:off x="4644008" y="3717032"/>
              <a:ext cx="381000" cy="146050"/>
            </a:xfrm>
            <a:custGeom>
              <a:avLst/>
              <a:gdLst>
                <a:gd name="connsiteX0" fmla="*/ 35983 w 380531"/>
                <a:gd name="connsiteY0" fmla="*/ 45157 h 146757"/>
                <a:gd name="connsiteX1" fmla="*/ 289983 w 380531"/>
                <a:gd name="connsiteY1" fmla="*/ 108657 h 146757"/>
                <a:gd name="connsiteX2" fmla="*/ 264583 w 380531"/>
                <a:gd name="connsiteY2" fmla="*/ 146757 h 146757"/>
                <a:gd name="connsiteX3" fmla="*/ 137583 w 380531"/>
                <a:gd name="connsiteY3" fmla="*/ 134057 h 146757"/>
                <a:gd name="connsiteX4" fmla="*/ 99483 w 380531"/>
                <a:gd name="connsiteY4" fmla="*/ 121357 h 146757"/>
                <a:gd name="connsiteX5" fmla="*/ 74083 w 380531"/>
                <a:gd name="connsiteY5" fmla="*/ 83257 h 146757"/>
                <a:gd name="connsiteX6" fmla="*/ 35983 w 380531"/>
                <a:gd name="connsiteY6" fmla="*/ 45157 h 1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1" h="146757">
                  <a:moveTo>
                    <a:pt x="35983" y="45157"/>
                  </a:moveTo>
                  <a:cubicBezTo>
                    <a:pt x="71966" y="49390"/>
                    <a:pt x="380531" y="0"/>
                    <a:pt x="289983" y="108657"/>
                  </a:cubicBezTo>
                  <a:cubicBezTo>
                    <a:pt x="280212" y="120383"/>
                    <a:pt x="273050" y="134057"/>
                    <a:pt x="264583" y="146757"/>
                  </a:cubicBezTo>
                  <a:cubicBezTo>
                    <a:pt x="222250" y="142524"/>
                    <a:pt x="179633" y="140526"/>
                    <a:pt x="137583" y="134057"/>
                  </a:cubicBezTo>
                  <a:cubicBezTo>
                    <a:pt x="124352" y="132021"/>
                    <a:pt x="109936" y="129720"/>
                    <a:pt x="99483" y="121357"/>
                  </a:cubicBezTo>
                  <a:cubicBezTo>
                    <a:pt x="87564" y="111822"/>
                    <a:pt x="83618" y="95176"/>
                    <a:pt x="74083" y="83257"/>
                  </a:cubicBezTo>
                  <a:cubicBezTo>
                    <a:pt x="66603" y="73907"/>
                    <a:pt x="0" y="40924"/>
                    <a:pt x="35983" y="45157"/>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8" name="グループ化 52"/>
          <p:cNvGrpSpPr/>
          <p:nvPr/>
        </p:nvGrpSpPr>
        <p:grpSpPr>
          <a:xfrm rot="20641247">
            <a:off x="3563888" y="3573016"/>
            <a:ext cx="642165" cy="652020"/>
            <a:chOff x="1614974" y="5129967"/>
            <a:chExt cx="868406" cy="774530"/>
          </a:xfrm>
        </p:grpSpPr>
        <p:grpSp>
          <p:nvGrpSpPr>
            <p:cNvPr id="30" name="グループ化 22"/>
            <p:cNvGrpSpPr>
              <a:grpSpLocks/>
            </p:cNvGrpSpPr>
            <p:nvPr/>
          </p:nvGrpSpPr>
          <p:grpSpPr bwMode="auto">
            <a:xfrm rot="1098478">
              <a:off x="1614974" y="5129967"/>
              <a:ext cx="868406" cy="774530"/>
              <a:chOff x="3419475" y="5157788"/>
              <a:chExt cx="1512888" cy="1439862"/>
            </a:xfrm>
          </p:grpSpPr>
          <p:sp>
            <p:nvSpPr>
              <p:cNvPr id="5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60"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chemeClr val="tx1"/>
              </a:solidFill>
              <a:ln w="9525">
                <a:solidFill>
                  <a:schemeClr val="tx1"/>
                </a:solidFill>
                <a:round/>
                <a:headEnd/>
                <a:tailEnd/>
              </a:ln>
            </p:spPr>
            <p:txBody>
              <a:bodyPr/>
              <a:lstStyle/>
              <a:p>
                <a:endParaRPr lang="ja-JP" altLang="en-US"/>
              </a:p>
            </p:txBody>
          </p:sp>
        </p:grpSp>
        <p:sp>
          <p:nvSpPr>
            <p:cNvPr id="55" name="Freeform 10"/>
            <p:cNvSpPr>
              <a:spLocks/>
            </p:cNvSpPr>
            <p:nvPr/>
          </p:nvSpPr>
          <p:spPr bwMode="auto">
            <a:xfrm rot="761314">
              <a:off x="2135431" y="5699995"/>
              <a:ext cx="241433" cy="133413"/>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grpSp>
        <p:nvGrpSpPr>
          <p:cNvPr id="37" name="グループ化 16"/>
          <p:cNvGrpSpPr/>
          <p:nvPr/>
        </p:nvGrpSpPr>
        <p:grpSpPr>
          <a:xfrm rot="548356">
            <a:off x="5566896" y="3475440"/>
            <a:ext cx="648072" cy="792088"/>
            <a:chOff x="7596188" y="981075"/>
            <a:chExt cx="1303337" cy="2520950"/>
          </a:xfrm>
        </p:grpSpPr>
        <p:sp>
          <p:nvSpPr>
            <p:cNvPr id="18" name="Oval 27"/>
            <p:cNvSpPr>
              <a:spLocks noChangeArrowheads="1"/>
            </p:cNvSpPr>
            <p:nvPr/>
          </p:nvSpPr>
          <p:spPr bwMode="auto">
            <a:xfrm>
              <a:off x="7740650" y="1125538"/>
              <a:ext cx="1081088" cy="2376487"/>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 name="Oval 28"/>
            <p:cNvSpPr>
              <a:spLocks noChangeArrowheads="1"/>
            </p:cNvSpPr>
            <p:nvPr/>
          </p:nvSpPr>
          <p:spPr bwMode="auto">
            <a:xfrm>
              <a:off x="7812088" y="1916113"/>
              <a:ext cx="360362" cy="290512"/>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0" name="Oval 29"/>
            <p:cNvSpPr>
              <a:spLocks noChangeArrowheads="1"/>
            </p:cNvSpPr>
            <p:nvPr/>
          </p:nvSpPr>
          <p:spPr bwMode="auto">
            <a:xfrm>
              <a:off x="7885113" y="1989138"/>
              <a:ext cx="71437" cy="144462"/>
            </a:xfrm>
            <a:prstGeom prst="ellipse">
              <a:avLst/>
            </a:prstGeom>
            <a:solidFill>
              <a:schemeClr val="tx2"/>
            </a:solidFill>
            <a:ln w="9525">
              <a:solidFill>
                <a:schemeClr val="tx1"/>
              </a:solidFill>
              <a:round/>
              <a:headEnd/>
              <a:tailEnd/>
            </a:ln>
          </p:spPr>
          <p:txBody>
            <a:bodyPr wrap="none" anchor="ctr"/>
            <a:lstStyle/>
            <a:p>
              <a:endParaRPr lang="ja-JP" altLang="en-US"/>
            </a:p>
          </p:txBody>
        </p:sp>
        <p:sp>
          <p:nvSpPr>
            <p:cNvPr id="21" name="Oval 30"/>
            <p:cNvSpPr>
              <a:spLocks noChangeArrowheads="1"/>
            </p:cNvSpPr>
            <p:nvPr/>
          </p:nvSpPr>
          <p:spPr bwMode="auto">
            <a:xfrm>
              <a:off x="7596188" y="2492375"/>
              <a:ext cx="215900" cy="215900"/>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23" name="Line 31"/>
            <p:cNvSpPr>
              <a:spLocks noChangeShapeType="1"/>
            </p:cNvSpPr>
            <p:nvPr/>
          </p:nvSpPr>
          <p:spPr bwMode="auto">
            <a:xfrm>
              <a:off x="7885113" y="3141663"/>
              <a:ext cx="431800" cy="0"/>
            </a:xfrm>
            <a:prstGeom prst="line">
              <a:avLst/>
            </a:prstGeom>
            <a:noFill/>
            <a:ln w="9525">
              <a:solidFill>
                <a:schemeClr val="tx1"/>
              </a:solidFill>
              <a:round/>
              <a:headEnd/>
              <a:tailEnd/>
            </a:ln>
          </p:spPr>
          <p:txBody>
            <a:bodyPr/>
            <a:lstStyle/>
            <a:p>
              <a:endParaRPr lang="ja-JP" altLang="en-US"/>
            </a:p>
          </p:txBody>
        </p:sp>
        <p:sp>
          <p:nvSpPr>
            <p:cNvPr id="24" name="Freeform 32"/>
            <p:cNvSpPr>
              <a:spLocks/>
            </p:cNvSpPr>
            <p:nvPr/>
          </p:nvSpPr>
          <p:spPr bwMode="auto">
            <a:xfrm>
              <a:off x="7956550" y="981075"/>
              <a:ext cx="942975" cy="1682750"/>
            </a:xfrm>
            <a:custGeom>
              <a:avLst/>
              <a:gdLst>
                <a:gd name="T0" fmla="*/ 28575 w 594"/>
                <a:gd name="T1" fmla="*/ 240393 h 980"/>
                <a:gd name="T2" fmla="*/ 42862 w 594"/>
                <a:gd name="T3" fmla="*/ 449878 h 980"/>
                <a:gd name="T4" fmla="*/ 166687 w 594"/>
                <a:gd name="T5" fmla="*/ 509976 h 980"/>
                <a:gd name="T6" fmla="*/ 195262 w 594"/>
                <a:gd name="T7" fmla="*/ 479069 h 980"/>
                <a:gd name="T8" fmla="*/ 222250 w 594"/>
                <a:gd name="T9" fmla="*/ 525430 h 980"/>
                <a:gd name="T10" fmla="*/ 263525 w 594"/>
                <a:gd name="T11" fmla="*/ 704008 h 980"/>
                <a:gd name="T12" fmla="*/ 304800 w 594"/>
                <a:gd name="T13" fmla="*/ 719462 h 980"/>
                <a:gd name="T14" fmla="*/ 347662 w 594"/>
                <a:gd name="T15" fmla="*/ 704008 h 980"/>
                <a:gd name="T16" fmla="*/ 444500 w 594"/>
                <a:gd name="T17" fmla="*/ 884302 h 980"/>
                <a:gd name="T18" fmla="*/ 485775 w 594"/>
                <a:gd name="T19" fmla="*/ 899756 h 980"/>
                <a:gd name="T20" fmla="*/ 582612 w 594"/>
                <a:gd name="T21" fmla="*/ 973591 h 980"/>
                <a:gd name="T22" fmla="*/ 623887 w 594"/>
                <a:gd name="T23" fmla="*/ 1004499 h 980"/>
                <a:gd name="T24" fmla="*/ 679450 w 594"/>
                <a:gd name="T25" fmla="*/ 1244892 h 980"/>
                <a:gd name="T26" fmla="*/ 749300 w 594"/>
                <a:gd name="T27" fmla="*/ 1258628 h 980"/>
                <a:gd name="T28" fmla="*/ 817563 w 594"/>
                <a:gd name="T29" fmla="*/ 1394279 h 980"/>
                <a:gd name="T30" fmla="*/ 831850 w 594"/>
                <a:gd name="T31" fmla="*/ 1603764 h 980"/>
                <a:gd name="T32" fmla="*/ 928688 w 594"/>
                <a:gd name="T33" fmla="*/ 1543666 h 980"/>
                <a:gd name="T34" fmla="*/ 887413 w 594"/>
                <a:gd name="T35" fmla="*/ 1064597 h 980"/>
                <a:gd name="T36" fmla="*/ 804862 w 594"/>
                <a:gd name="T37" fmla="*/ 719462 h 980"/>
                <a:gd name="T38" fmla="*/ 638175 w 594"/>
                <a:gd name="T39" fmla="*/ 164841 h 980"/>
                <a:gd name="T40" fmla="*/ 609600 w 594"/>
                <a:gd name="T41" fmla="*/ 120196 h 980"/>
                <a:gd name="T42" fmla="*/ 541337 w 594"/>
                <a:gd name="T43" fmla="*/ 44644 h 980"/>
                <a:gd name="T44" fmla="*/ 304800 w 594"/>
                <a:gd name="T45" fmla="*/ 60098 h 980"/>
                <a:gd name="T46" fmla="*/ 292100 w 594"/>
                <a:gd name="T47" fmla="*/ 15454 h 980"/>
                <a:gd name="T48" fmla="*/ 250825 w 594"/>
                <a:gd name="T49" fmla="*/ 0 h 980"/>
                <a:gd name="T50" fmla="*/ 84137 w 594"/>
                <a:gd name="T51" fmla="*/ 15454 h 980"/>
                <a:gd name="T52" fmla="*/ 28575 w 594"/>
                <a:gd name="T53" fmla="*/ 240393 h 9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4"/>
                <a:gd name="T82" fmla="*/ 0 h 980"/>
                <a:gd name="T83" fmla="*/ 594 w 594"/>
                <a:gd name="T84" fmla="*/ 980 h 9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4" h="980">
                  <a:moveTo>
                    <a:pt x="18" y="140"/>
                  </a:moveTo>
                  <a:cubicBezTo>
                    <a:pt x="21" y="181"/>
                    <a:pt x="17" y="222"/>
                    <a:pt x="27" y="262"/>
                  </a:cubicBezTo>
                  <a:cubicBezTo>
                    <a:pt x="34" y="290"/>
                    <a:pt x="105" y="297"/>
                    <a:pt x="105" y="297"/>
                  </a:cubicBezTo>
                  <a:cubicBezTo>
                    <a:pt x="111" y="291"/>
                    <a:pt x="115" y="277"/>
                    <a:pt x="123" y="279"/>
                  </a:cubicBezTo>
                  <a:cubicBezTo>
                    <a:pt x="133" y="282"/>
                    <a:pt x="135" y="296"/>
                    <a:pt x="140" y="306"/>
                  </a:cubicBezTo>
                  <a:cubicBezTo>
                    <a:pt x="153" y="333"/>
                    <a:pt x="149" y="392"/>
                    <a:pt x="166" y="410"/>
                  </a:cubicBezTo>
                  <a:cubicBezTo>
                    <a:pt x="172" y="417"/>
                    <a:pt x="183" y="416"/>
                    <a:pt x="192" y="419"/>
                  </a:cubicBezTo>
                  <a:cubicBezTo>
                    <a:pt x="201" y="416"/>
                    <a:pt x="210" y="410"/>
                    <a:pt x="219" y="410"/>
                  </a:cubicBezTo>
                  <a:cubicBezTo>
                    <a:pt x="288" y="410"/>
                    <a:pt x="246" y="481"/>
                    <a:pt x="280" y="515"/>
                  </a:cubicBezTo>
                  <a:cubicBezTo>
                    <a:pt x="286" y="521"/>
                    <a:pt x="297" y="521"/>
                    <a:pt x="306" y="524"/>
                  </a:cubicBezTo>
                  <a:cubicBezTo>
                    <a:pt x="361" y="505"/>
                    <a:pt x="338" y="532"/>
                    <a:pt x="367" y="567"/>
                  </a:cubicBezTo>
                  <a:cubicBezTo>
                    <a:pt x="374" y="575"/>
                    <a:pt x="384" y="579"/>
                    <a:pt x="393" y="585"/>
                  </a:cubicBezTo>
                  <a:cubicBezTo>
                    <a:pt x="437" y="649"/>
                    <a:pt x="393" y="662"/>
                    <a:pt x="428" y="725"/>
                  </a:cubicBezTo>
                  <a:cubicBezTo>
                    <a:pt x="435" y="738"/>
                    <a:pt x="457" y="730"/>
                    <a:pt x="472" y="733"/>
                  </a:cubicBezTo>
                  <a:cubicBezTo>
                    <a:pt x="489" y="759"/>
                    <a:pt x="498" y="786"/>
                    <a:pt x="515" y="812"/>
                  </a:cubicBezTo>
                  <a:cubicBezTo>
                    <a:pt x="518" y="853"/>
                    <a:pt x="513" y="895"/>
                    <a:pt x="524" y="934"/>
                  </a:cubicBezTo>
                  <a:cubicBezTo>
                    <a:pt x="536" y="980"/>
                    <a:pt x="584" y="901"/>
                    <a:pt x="585" y="899"/>
                  </a:cubicBezTo>
                  <a:cubicBezTo>
                    <a:pt x="579" y="744"/>
                    <a:pt x="594" y="721"/>
                    <a:pt x="559" y="620"/>
                  </a:cubicBezTo>
                  <a:cubicBezTo>
                    <a:pt x="552" y="548"/>
                    <a:pt x="547" y="481"/>
                    <a:pt x="507" y="419"/>
                  </a:cubicBezTo>
                  <a:cubicBezTo>
                    <a:pt x="503" y="316"/>
                    <a:pt x="533" y="141"/>
                    <a:pt x="402" y="96"/>
                  </a:cubicBezTo>
                  <a:cubicBezTo>
                    <a:pt x="396" y="87"/>
                    <a:pt x="391" y="78"/>
                    <a:pt x="384" y="70"/>
                  </a:cubicBezTo>
                  <a:cubicBezTo>
                    <a:pt x="371" y="55"/>
                    <a:pt x="341" y="26"/>
                    <a:pt x="341" y="26"/>
                  </a:cubicBezTo>
                  <a:cubicBezTo>
                    <a:pt x="291" y="29"/>
                    <a:pt x="241" y="40"/>
                    <a:pt x="192" y="35"/>
                  </a:cubicBezTo>
                  <a:cubicBezTo>
                    <a:pt x="183" y="34"/>
                    <a:pt x="190" y="16"/>
                    <a:pt x="184" y="9"/>
                  </a:cubicBezTo>
                  <a:cubicBezTo>
                    <a:pt x="178" y="2"/>
                    <a:pt x="167" y="3"/>
                    <a:pt x="158" y="0"/>
                  </a:cubicBezTo>
                  <a:cubicBezTo>
                    <a:pt x="123" y="3"/>
                    <a:pt x="87" y="2"/>
                    <a:pt x="53" y="9"/>
                  </a:cubicBezTo>
                  <a:cubicBezTo>
                    <a:pt x="0" y="20"/>
                    <a:pt x="14" y="112"/>
                    <a:pt x="18" y="140"/>
                  </a:cubicBezTo>
                  <a:close/>
                </a:path>
              </a:pathLst>
            </a:custGeom>
            <a:solidFill>
              <a:schemeClr val="bg2">
                <a:lumMod val="75000"/>
              </a:schemeClr>
            </a:solidFill>
            <a:ln w="9525">
              <a:solidFill>
                <a:schemeClr val="tx1"/>
              </a:solidFill>
              <a:round/>
              <a:headEnd/>
              <a:tailEnd/>
            </a:ln>
          </p:spPr>
          <p:txBody>
            <a:bodyPr/>
            <a:lstStyle/>
            <a:p>
              <a:endParaRPr lang="ja-JP" altLang="en-US"/>
            </a:p>
          </p:txBody>
        </p:sp>
        <p:sp>
          <p:nvSpPr>
            <p:cNvPr id="25" name="Oval 33"/>
            <p:cNvSpPr>
              <a:spLocks noChangeArrowheads="1"/>
            </p:cNvSpPr>
            <p:nvPr/>
          </p:nvSpPr>
          <p:spPr bwMode="auto">
            <a:xfrm>
              <a:off x="7740650" y="1844675"/>
              <a:ext cx="504825" cy="504825"/>
            </a:xfrm>
            <a:prstGeom prst="ellipse">
              <a:avLst/>
            </a:prstGeom>
            <a:noFill/>
            <a:ln w="28575">
              <a:solidFill>
                <a:schemeClr val="tx1"/>
              </a:solidFill>
              <a:round/>
              <a:headEnd/>
              <a:tailEnd/>
            </a:ln>
          </p:spPr>
          <p:txBody>
            <a:bodyPr wrap="none" anchor="ctr"/>
            <a:lstStyle/>
            <a:p>
              <a:endParaRPr lang="ja-JP" altLang="en-US"/>
            </a:p>
          </p:txBody>
        </p:sp>
        <p:sp>
          <p:nvSpPr>
            <p:cNvPr id="26" name="Line 34"/>
            <p:cNvSpPr>
              <a:spLocks noChangeShapeType="1"/>
            </p:cNvSpPr>
            <p:nvPr/>
          </p:nvSpPr>
          <p:spPr bwMode="auto">
            <a:xfrm>
              <a:off x="8243888" y="2060575"/>
              <a:ext cx="360362" cy="0"/>
            </a:xfrm>
            <a:prstGeom prst="line">
              <a:avLst/>
            </a:prstGeom>
            <a:noFill/>
            <a:ln w="9525">
              <a:solidFill>
                <a:schemeClr val="tx1"/>
              </a:solidFill>
              <a:round/>
              <a:headEnd/>
              <a:tailEnd/>
            </a:ln>
          </p:spPr>
          <p:txBody>
            <a:bodyPr/>
            <a:lstStyle/>
            <a:p>
              <a:endParaRPr lang="ja-JP" altLang="en-US"/>
            </a:p>
          </p:txBody>
        </p:sp>
      </p:grpSp>
      <p:sp>
        <p:nvSpPr>
          <p:cNvPr id="62" name="テキスト ボックス 61"/>
          <p:cNvSpPr txBox="1"/>
          <p:nvPr/>
        </p:nvSpPr>
        <p:spPr>
          <a:xfrm>
            <a:off x="755576" y="4725144"/>
            <a:ext cx="8064896" cy="1200329"/>
          </a:xfrm>
          <a:prstGeom prst="rect">
            <a:avLst/>
          </a:prstGeom>
          <a:solidFill>
            <a:srgbClr val="FFCC99"/>
          </a:solidFill>
          <a:ln>
            <a:noFill/>
          </a:ln>
        </p:spPr>
        <p:txBody>
          <a:bodyPr wrap="square" rtlCol="0">
            <a:spAutoFit/>
          </a:bodyPr>
          <a:lstStyle/>
          <a:p>
            <a:pPr indent="90488"/>
            <a:r>
              <a:rPr lang="ja-JP" altLang="en-US" sz="3600" dirty="0"/>
              <a:t>人は、ほかに話しをする人がいない環境では、ことばを獲得することはできない</a:t>
            </a:r>
            <a:endParaRPr kumimoji="1" lang="ja-JP" altLang="en-US" sz="3600" dirty="0"/>
          </a:p>
        </p:txBody>
      </p:sp>
      <p:sp>
        <p:nvSpPr>
          <p:cNvPr id="53" name="テキスト ボックス 52"/>
          <p:cNvSpPr txBox="1"/>
          <p:nvPr/>
        </p:nvSpPr>
        <p:spPr>
          <a:xfrm>
            <a:off x="5364088" y="5949280"/>
            <a:ext cx="3303984" cy="646331"/>
          </a:xfrm>
          <a:prstGeom prst="rect">
            <a:avLst/>
          </a:prstGeom>
          <a:noFill/>
          <a:ln>
            <a:noFill/>
          </a:ln>
        </p:spPr>
        <p:txBody>
          <a:bodyPr wrap="square" rtlCol="0">
            <a:spAutoFit/>
          </a:bodyPr>
          <a:lstStyle/>
          <a:p>
            <a:pPr indent="90488"/>
            <a:r>
              <a:rPr lang="ja-JP" altLang="en-US" sz="3600" dirty="0"/>
              <a:t>といわれている</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dissolv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1" grpId="0" animBg="1"/>
      <p:bldP spid="62" grpId="0" animBg="1"/>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6551712" y="2924944"/>
            <a:ext cx="2592288" cy="72008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accent4"/>
                </a:solidFill>
              </a:rPr>
              <a:t>望ましい</a:t>
            </a:r>
            <a:endParaRPr kumimoji="1" lang="ja-JP" altLang="en-US" sz="3600" dirty="0">
              <a:solidFill>
                <a:schemeClr val="accent4"/>
              </a:solidFill>
            </a:endParaRPr>
          </a:p>
        </p:txBody>
      </p:sp>
      <p:sp>
        <p:nvSpPr>
          <p:cNvPr id="16" name="テキスト ボックス 15"/>
          <p:cNvSpPr txBox="1"/>
          <p:nvPr/>
        </p:nvSpPr>
        <p:spPr>
          <a:xfrm>
            <a:off x="323528" y="980728"/>
            <a:ext cx="8568952" cy="2011000"/>
          </a:xfrm>
          <a:prstGeom prst="rect">
            <a:avLst/>
          </a:prstGeom>
          <a:solidFill>
            <a:srgbClr val="CCFFFF"/>
          </a:solidFill>
          <a:ln>
            <a:noFill/>
          </a:ln>
        </p:spPr>
        <p:txBody>
          <a:bodyPr wrap="square" rtlCol="0">
            <a:spAutoFit/>
          </a:bodyPr>
          <a:lstStyle/>
          <a:p>
            <a:pPr indent="90488"/>
            <a:r>
              <a:rPr lang="ja-JP" altLang="en-US" sz="4000" dirty="0"/>
              <a:t>子どもを取り巻く環境が</a:t>
            </a:r>
            <a:endParaRPr lang="en-US" altLang="ja-JP" sz="4000" dirty="0"/>
          </a:p>
          <a:p>
            <a:pPr indent="269875"/>
            <a:r>
              <a:rPr lang="ja-JP" altLang="en-US" sz="4000" dirty="0"/>
              <a:t>　　　　　ことばの糧となる刺激に</a:t>
            </a:r>
            <a:endParaRPr lang="en-US" altLang="ja-JP" sz="4000" dirty="0"/>
          </a:p>
          <a:p>
            <a:pPr indent="269875"/>
            <a:r>
              <a:rPr lang="ja-JP" altLang="en-US" sz="4000" dirty="0"/>
              <a:t>　　　　　　　　　　   　　富んでいること</a:t>
            </a:r>
            <a:endParaRPr kumimoji="1" lang="ja-JP" altLang="en-US" sz="4000" dirty="0"/>
          </a:p>
        </p:txBody>
      </p:sp>
      <p:sp>
        <p:nvSpPr>
          <p:cNvPr id="61" name="円/楕円 60"/>
          <p:cNvSpPr/>
          <p:nvPr/>
        </p:nvSpPr>
        <p:spPr>
          <a:xfrm>
            <a:off x="611560" y="3068960"/>
            <a:ext cx="2880320" cy="172819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5"/>
          <p:cNvGrpSpPr/>
          <p:nvPr/>
        </p:nvGrpSpPr>
        <p:grpSpPr>
          <a:xfrm>
            <a:off x="1691680" y="3429000"/>
            <a:ext cx="720080" cy="739725"/>
            <a:chOff x="827088" y="4344988"/>
            <a:chExt cx="1512887" cy="1747837"/>
          </a:xfrm>
        </p:grpSpPr>
        <p:sp>
          <p:nvSpPr>
            <p:cNvPr id="7"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9"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0"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1"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12"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4" name="Freeform 11"/>
            <p:cNvSpPr>
              <a:spLocks/>
            </p:cNvSpPr>
            <p:nvPr/>
          </p:nvSpPr>
          <p:spPr bwMode="auto">
            <a:xfrm rot="3425685">
              <a:off x="1254125" y="4200526"/>
              <a:ext cx="719137" cy="1008062"/>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5"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grpSp>
        <p:nvGrpSpPr>
          <p:cNvPr id="3" name="グループ化 21"/>
          <p:cNvGrpSpPr>
            <a:grpSpLocks/>
          </p:cNvGrpSpPr>
          <p:nvPr/>
        </p:nvGrpSpPr>
        <p:grpSpPr bwMode="auto">
          <a:xfrm flipH="1">
            <a:off x="2843808" y="2924944"/>
            <a:ext cx="648072" cy="860177"/>
            <a:chOff x="1115616" y="2708920"/>
            <a:chExt cx="1695714" cy="2188779"/>
          </a:xfrm>
        </p:grpSpPr>
        <p:grpSp>
          <p:nvGrpSpPr>
            <p:cNvPr id="4" name="グループ化 20"/>
            <p:cNvGrpSpPr>
              <a:grpSpLocks/>
            </p:cNvGrpSpPr>
            <p:nvPr/>
          </p:nvGrpSpPr>
          <p:grpSpPr bwMode="auto">
            <a:xfrm>
              <a:off x="1484492" y="2810137"/>
              <a:ext cx="1210552" cy="2087562"/>
              <a:chOff x="1484492" y="2810137"/>
              <a:chExt cx="1210552" cy="2087562"/>
            </a:xfrm>
          </p:grpSpPr>
          <p:grpSp>
            <p:nvGrpSpPr>
              <p:cNvPr id="5" name="グループ化 17"/>
              <p:cNvGrpSpPr>
                <a:grpSpLocks/>
              </p:cNvGrpSpPr>
              <p:nvPr/>
            </p:nvGrpSpPr>
            <p:grpSpPr bwMode="auto">
              <a:xfrm rot="20976945" flipH="1">
                <a:off x="1484492" y="2810137"/>
                <a:ext cx="1181902" cy="2087562"/>
                <a:chOff x="6877050" y="2781300"/>
                <a:chExt cx="1223963" cy="2087563"/>
              </a:xfrm>
            </p:grpSpPr>
            <p:sp>
              <p:nvSpPr>
                <p:cNvPr id="3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6"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31" name="円弧 30"/>
              <p:cNvSpPr/>
              <p:nvPr/>
            </p:nvSpPr>
            <p:spPr>
              <a:xfrm rot="11269262">
                <a:off x="2004936" y="4324959"/>
                <a:ext cx="574771" cy="43291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円弧 31"/>
              <p:cNvSpPr/>
              <p:nvPr/>
            </p:nvSpPr>
            <p:spPr>
              <a:xfrm rot="19946740">
                <a:off x="2116460" y="3389215"/>
                <a:ext cx="574769" cy="43291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9" name="フリーフォーム 28"/>
            <p:cNvSpPr/>
            <p:nvPr/>
          </p:nvSpPr>
          <p:spPr>
            <a:xfrm>
              <a:off x="1112756" y="2706230"/>
              <a:ext cx="1695716" cy="1874176"/>
            </a:xfrm>
            <a:custGeom>
              <a:avLst/>
              <a:gdLst>
                <a:gd name="connsiteX0" fmla="*/ 1485790 w 1524115"/>
                <a:gd name="connsiteY0" fmla="*/ 464234 h 1943044"/>
                <a:gd name="connsiteX1" fmla="*/ 1471722 w 1524115"/>
                <a:gd name="connsiteY1" fmla="*/ 506437 h 1943044"/>
                <a:gd name="connsiteX2" fmla="*/ 1387316 w 1524115"/>
                <a:gd name="connsiteY2" fmla="*/ 548640 h 1943044"/>
                <a:gd name="connsiteX3" fmla="*/ 1288842 w 1524115"/>
                <a:gd name="connsiteY3" fmla="*/ 590843 h 1943044"/>
                <a:gd name="connsiteX4" fmla="*/ 1246639 w 1524115"/>
                <a:gd name="connsiteY4" fmla="*/ 618978 h 1943044"/>
                <a:gd name="connsiteX5" fmla="*/ 1218504 w 1524115"/>
                <a:gd name="connsiteY5" fmla="*/ 647114 h 1943044"/>
                <a:gd name="connsiteX6" fmla="*/ 1077827 w 1524115"/>
                <a:gd name="connsiteY6" fmla="*/ 689317 h 1943044"/>
                <a:gd name="connsiteX7" fmla="*/ 1021556 w 1524115"/>
                <a:gd name="connsiteY7" fmla="*/ 745588 h 1943044"/>
                <a:gd name="connsiteX8" fmla="*/ 979353 w 1524115"/>
                <a:gd name="connsiteY8" fmla="*/ 787791 h 1943044"/>
                <a:gd name="connsiteX9" fmla="*/ 937150 w 1524115"/>
                <a:gd name="connsiteY9" fmla="*/ 815926 h 1943044"/>
                <a:gd name="connsiteX10" fmla="*/ 909015 w 1524115"/>
                <a:gd name="connsiteY10" fmla="*/ 773723 h 1943044"/>
                <a:gd name="connsiteX11" fmla="*/ 866811 w 1524115"/>
                <a:gd name="connsiteY11" fmla="*/ 787791 h 1943044"/>
                <a:gd name="connsiteX12" fmla="*/ 782405 w 1524115"/>
                <a:gd name="connsiteY12" fmla="*/ 886265 h 1943044"/>
                <a:gd name="connsiteX13" fmla="*/ 655796 w 1524115"/>
                <a:gd name="connsiteY13" fmla="*/ 956603 h 1943044"/>
                <a:gd name="connsiteX14" fmla="*/ 641728 w 1524115"/>
                <a:gd name="connsiteY14" fmla="*/ 998806 h 1943044"/>
                <a:gd name="connsiteX15" fmla="*/ 571390 w 1524115"/>
                <a:gd name="connsiteY15" fmla="*/ 1069145 h 1943044"/>
                <a:gd name="connsiteX16" fmla="*/ 557322 w 1524115"/>
                <a:gd name="connsiteY16" fmla="*/ 1111348 h 1943044"/>
                <a:gd name="connsiteX17" fmla="*/ 501051 w 1524115"/>
                <a:gd name="connsiteY17" fmla="*/ 1195754 h 1943044"/>
                <a:gd name="connsiteX18" fmla="*/ 486984 w 1524115"/>
                <a:gd name="connsiteY18" fmla="*/ 1153551 h 1943044"/>
                <a:gd name="connsiteX19" fmla="*/ 458848 w 1524115"/>
                <a:gd name="connsiteY19" fmla="*/ 1181686 h 1943044"/>
                <a:gd name="connsiteX20" fmla="*/ 430713 w 1524115"/>
                <a:gd name="connsiteY20" fmla="*/ 1266092 h 1943044"/>
                <a:gd name="connsiteX21" fmla="*/ 402578 w 1524115"/>
                <a:gd name="connsiteY21" fmla="*/ 1378634 h 1943044"/>
                <a:gd name="connsiteX22" fmla="*/ 388510 w 1524115"/>
                <a:gd name="connsiteY22" fmla="*/ 1420837 h 1943044"/>
                <a:gd name="connsiteX23" fmla="*/ 374442 w 1524115"/>
                <a:gd name="connsiteY23" fmla="*/ 1477108 h 1943044"/>
                <a:gd name="connsiteX24" fmla="*/ 346307 w 1524115"/>
                <a:gd name="connsiteY24" fmla="*/ 1519311 h 1943044"/>
                <a:gd name="connsiteX25" fmla="*/ 360375 w 1524115"/>
                <a:gd name="connsiteY25" fmla="*/ 1758462 h 1943044"/>
                <a:gd name="connsiteX26" fmla="*/ 374442 w 1524115"/>
                <a:gd name="connsiteY26" fmla="*/ 1800665 h 1943044"/>
                <a:gd name="connsiteX27" fmla="*/ 402578 w 1524115"/>
                <a:gd name="connsiteY27" fmla="*/ 1828800 h 1943044"/>
                <a:gd name="connsiteX28" fmla="*/ 416645 w 1524115"/>
                <a:gd name="connsiteY28" fmla="*/ 1885071 h 1943044"/>
                <a:gd name="connsiteX29" fmla="*/ 416645 w 1524115"/>
                <a:gd name="connsiteY29" fmla="*/ 1941342 h 1943044"/>
                <a:gd name="connsiteX30" fmla="*/ 290036 w 1524115"/>
                <a:gd name="connsiteY30" fmla="*/ 1927274 h 1943044"/>
                <a:gd name="connsiteX31" fmla="*/ 275968 w 1524115"/>
                <a:gd name="connsiteY31" fmla="*/ 1885071 h 1943044"/>
                <a:gd name="connsiteX32" fmla="*/ 233765 w 1524115"/>
                <a:gd name="connsiteY32" fmla="*/ 1871003 h 1943044"/>
                <a:gd name="connsiteX33" fmla="*/ 163427 w 1524115"/>
                <a:gd name="connsiteY33" fmla="*/ 1772529 h 1943044"/>
                <a:gd name="connsiteX34" fmla="*/ 135291 w 1524115"/>
                <a:gd name="connsiteY34" fmla="*/ 1744394 h 1943044"/>
                <a:gd name="connsiteX35" fmla="*/ 121224 w 1524115"/>
                <a:gd name="connsiteY35" fmla="*/ 1702191 h 1943044"/>
                <a:gd name="connsiteX36" fmla="*/ 107156 w 1524115"/>
                <a:gd name="connsiteY36" fmla="*/ 1533378 h 1943044"/>
                <a:gd name="connsiteX37" fmla="*/ 64953 w 1524115"/>
                <a:gd name="connsiteY37" fmla="*/ 1477108 h 1943044"/>
                <a:gd name="connsiteX38" fmla="*/ 64953 w 1524115"/>
                <a:gd name="connsiteY38" fmla="*/ 773723 h 1943044"/>
                <a:gd name="connsiteX39" fmla="*/ 107156 w 1524115"/>
                <a:gd name="connsiteY39" fmla="*/ 548640 h 1943044"/>
                <a:gd name="connsiteX40" fmla="*/ 121224 w 1524115"/>
                <a:gd name="connsiteY40" fmla="*/ 492369 h 1943044"/>
                <a:gd name="connsiteX41" fmla="*/ 177495 w 1524115"/>
                <a:gd name="connsiteY41" fmla="*/ 407963 h 1943044"/>
                <a:gd name="connsiteX42" fmla="*/ 219698 w 1524115"/>
                <a:gd name="connsiteY42" fmla="*/ 295422 h 1943044"/>
                <a:gd name="connsiteX43" fmla="*/ 247833 w 1524115"/>
                <a:gd name="connsiteY43" fmla="*/ 267286 h 1943044"/>
                <a:gd name="connsiteX44" fmla="*/ 304104 w 1524115"/>
                <a:gd name="connsiteY44" fmla="*/ 182880 h 1943044"/>
                <a:gd name="connsiteX45" fmla="*/ 402578 w 1524115"/>
                <a:gd name="connsiteY45" fmla="*/ 126609 h 1943044"/>
                <a:gd name="connsiteX46" fmla="*/ 486984 w 1524115"/>
                <a:gd name="connsiteY46" fmla="*/ 56271 h 1943044"/>
                <a:gd name="connsiteX47" fmla="*/ 529187 w 1524115"/>
                <a:gd name="connsiteY47" fmla="*/ 42203 h 1943044"/>
                <a:gd name="connsiteX48" fmla="*/ 669864 w 1524115"/>
                <a:gd name="connsiteY48" fmla="*/ 14068 h 1943044"/>
                <a:gd name="connsiteX49" fmla="*/ 726135 w 1524115"/>
                <a:gd name="connsiteY49" fmla="*/ 0 h 1943044"/>
                <a:gd name="connsiteX50" fmla="*/ 1218504 w 1524115"/>
                <a:gd name="connsiteY50" fmla="*/ 14068 h 1943044"/>
                <a:gd name="connsiteX51" fmla="*/ 1288842 w 1524115"/>
                <a:gd name="connsiteY51" fmla="*/ 56271 h 1943044"/>
                <a:gd name="connsiteX52" fmla="*/ 1373248 w 1524115"/>
                <a:gd name="connsiteY52" fmla="*/ 98474 h 1943044"/>
                <a:gd name="connsiteX53" fmla="*/ 1387316 w 1524115"/>
                <a:gd name="connsiteY53" fmla="*/ 140677 h 1943044"/>
                <a:gd name="connsiteX54" fmla="*/ 1415451 w 1524115"/>
                <a:gd name="connsiteY54" fmla="*/ 182880 h 1943044"/>
                <a:gd name="connsiteX55" fmla="*/ 1443587 w 1524115"/>
                <a:gd name="connsiteY55" fmla="*/ 267286 h 1943044"/>
                <a:gd name="connsiteX56" fmla="*/ 1457655 w 1524115"/>
                <a:gd name="connsiteY56" fmla="*/ 309489 h 1943044"/>
                <a:gd name="connsiteX57" fmla="*/ 1485790 w 1524115"/>
                <a:gd name="connsiteY57" fmla="*/ 337625 h 1943044"/>
                <a:gd name="connsiteX58" fmla="*/ 1499858 w 1524115"/>
                <a:gd name="connsiteY58" fmla="*/ 478302 h 1943044"/>
                <a:gd name="connsiteX59" fmla="*/ 1485790 w 1524115"/>
                <a:gd name="connsiteY59" fmla="*/ 464234 h 19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24115" h="1943044">
                  <a:moveTo>
                    <a:pt x="1485790" y="464234"/>
                  </a:moveTo>
                  <a:cubicBezTo>
                    <a:pt x="1481101" y="468923"/>
                    <a:pt x="1480985" y="494858"/>
                    <a:pt x="1471722" y="506437"/>
                  </a:cubicBezTo>
                  <a:cubicBezTo>
                    <a:pt x="1444846" y="540032"/>
                    <a:pt x="1421295" y="531651"/>
                    <a:pt x="1387316" y="548640"/>
                  </a:cubicBezTo>
                  <a:cubicBezTo>
                    <a:pt x="1290167" y="597215"/>
                    <a:pt x="1405953" y="561565"/>
                    <a:pt x="1288842" y="590843"/>
                  </a:cubicBezTo>
                  <a:cubicBezTo>
                    <a:pt x="1274774" y="600221"/>
                    <a:pt x="1259841" y="608416"/>
                    <a:pt x="1246639" y="618978"/>
                  </a:cubicBezTo>
                  <a:cubicBezTo>
                    <a:pt x="1236282" y="627264"/>
                    <a:pt x="1230367" y="641182"/>
                    <a:pt x="1218504" y="647114"/>
                  </a:cubicBezTo>
                  <a:cubicBezTo>
                    <a:pt x="1184258" y="664237"/>
                    <a:pt x="1118211" y="679221"/>
                    <a:pt x="1077827" y="689317"/>
                  </a:cubicBezTo>
                  <a:lnTo>
                    <a:pt x="1021556" y="745588"/>
                  </a:lnTo>
                  <a:cubicBezTo>
                    <a:pt x="1007488" y="759656"/>
                    <a:pt x="995906" y="776756"/>
                    <a:pt x="979353" y="787791"/>
                  </a:cubicBezTo>
                  <a:lnTo>
                    <a:pt x="937150" y="815926"/>
                  </a:lnTo>
                  <a:cubicBezTo>
                    <a:pt x="927772" y="801858"/>
                    <a:pt x="924713" y="780002"/>
                    <a:pt x="909015" y="773723"/>
                  </a:cubicBezTo>
                  <a:cubicBezTo>
                    <a:pt x="895247" y="768216"/>
                    <a:pt x="879149" y="779565"/>
                    <a:pt x="866811" y="787791"/>
                  </a:cubicBezTo>
                  <a:cubicBezTo>
                    <a:pt x="804323" y="829449"/>
                    <a:pt x="840912" y="834259"/>
                    <a:pt x="782405" y="886265"/>
                  </a:cubicBezTo>
                  <a:cubicBezTo>
                    <a:pt x="724360" y="937860"/>
                    <a:pt x="713107" y="937499"/>
                    <a:pt x="655796" y="956603"/>
                  </a:cubicBezTo>
                  <a:cubicBezTo>
                    <a:pt x="651107" y="970671"/>
                    <a:pt x="650625" y="986943"/>
                    <a:pt x="641728" y="998806"/>
                  </a:cubicBezTo>
                  <a:cubicBezTo>
                    <a:pt x="621833" y="1025332"/>
                    <a:pt x="571390" y="1069145"/>
                    <a:pt x="571390" y="1069145"/>
                  </a:cubicBezTo>
                  <a:cubicBezTo>
                    <a:pt x="566701" y="1083213"/>
                    <a:pt x="564523" y="1098385"/>
                    <a:pt x="557322" y="1111348"/>
                  </a:cubicBezTo>
                  <a:cubicBezTo>
                    <a:pt x="540900" y="1140907"/>
                    <a:pt x="501051" y="1195754"/>
                    <a:pt x="501051" y="1195754"/>
                  </a:cubicBezTo>
                  <a:cubicBezTo>
                    <a:pt x="496362" y="1181686"/>
                    <a:pt x="501052" y="1158240"/>
                    <a:pt x="486984" y="1153551"/>
                  </a:cubicBezTo>
                  <a:cubicBezTo>
                    <a:pt x="474401" y="1149357"/>
                    <a:pt x="464780" y="1169823"/>
                    <a:pt x="458848" y="1181686"/>
                  </a:cubicBezTo>
                  <a:cubicBezTo>
                    <a:pt x="445585" y="1208212"/>
                    <a:pt x="440091" y="1237957"/>
                    <a:pt x="430713" y="1266092"/>
                  </a:cubicBezTo>
                  <a:cubicBezTo>
                    <a:pt x="398553" y="1362571"/>
                    <a:pt x="436533" y="1242812"/>
                    <a:pt x="402578" y="1378634"/>
                  </a:cubicBezTo>
                  <a:cubicBezTo>
                    <a:pt x="398982" y="1393020"/>
                    <a:pt x="392584" y="1406579"/>
                    <a:pt x="388510" y="1420837"/>
                  </a:cubicBezTo>
                  <a:cubicBezTo>
                    <a:pt x="383198" y="1439427"/>
                    <a:pt x="382058" y="1459337"/>
                    <a:pt x="374442" y="1477108"/>
                  </a:cubicBezTo>
                  <a:cubicBezTo>
                    <a:pt x="367782" y="1492648"/>
                    <a:pt x="355685" y="1505243"/>
                    <a:pt x="346307" y="1519311"/>
                  </a:cubicBezTo>
                  <a:cubicBezTo>
                    <a:pt x="350996" y="1599028"/>
                    <a:pt x="352429" y="1679003"/>
                    <a:pt x="360375" y="1758462"/>
                  </a:cubicBezTo>
                  <a:cubicBezTo>
                    <a:pt x="361850" y="1773217"/>
                    <a:pt x="366813" y="1787950"/>
                    <a:pt x="374442" y="1800665"/>
                  </a:cubicBezTo>
                  <a:cubicBezTo>
                    <a:pt x="381266" y="1812038"/>
                    <a:pt x="393199" y="1819422"/>
                    <a:pt x="402578" y="1828800"/>
                  </a:cubicBezTo>
                  <a:cubicBezTo>
                    <a:pt x="407267" y="1847557"/>
                    <a:pt x="407998" y="1867778"/>
                    <a:pt x="416645" y="1885071"/>
                  </a:cubicBezTo>
                  <a:cubicBezTo>
                    <a:pt x="441654" y="1935090"/>
                    <a:pt x="466665" y="1891322"/>
                    <a:pt x="416645" y="1941342"/>
                  </a:cubicBezTo>
                  <a:cubicBezTo>
                    <a:pt x="374442" y="1936653"/>
                    <a:pt x="329462" y="1943044"/>
                    <a:pt x="290036" y="1927274"/>
                  </a:cubicBezTo>
                  <a:cubicBezTo>
                    <a:pt x="276268" y="1921767"/>
                    <a:pt x="286453" y="1895556"/>
                    <a:pt x="275968" y="1885071"/>
                  </a:cubicBezTo>
                  <a:cubicBezTo>
                    <a:pt x="265483" y="1874586"/>
                    <a:pt x="247833" y="1875692"/>
                    <a:pt x="233765" y="1871003"/>
                  </a:cubicBezTo>
                  <a:cubicBezTo>
                    <a:pt x="211310" y="1803635"/>
                    <a:pt x="230183" y="1839284"/>
                    <a:pt x="163427" y="1772529"/>
                  </a:cubicBezTo>
                  <a:lnTo>
                    <a:pt x="135291" y="1744394"/>
                  </a:lnTo>
                  <a:cubicBezTo>
                    <a:pt x="130602" y="1730326"/>
                    <a:pt x="123184" y="1716889"/>
                    <a:pt x="121224" y="1702191"/>
                  </a:cubicBezTo>
                  <a:cubicBezTo>
                    <a:pt x="113761" y="1646220"/>
                    <a:pt x="120851" y="1588158"/>
                    <a:pt x="107156" y="1533378"/>
                  </a:cubicBezTo>
                  <a:cubicBezTo>
                    <a:pt x="101470" y="1510632"/>
                    <a:pt x="79021" y="1495865"/>
                    <a:pt x="64953" y="1477108"/>
                  </a:cubicBezTo>
                  <a:cubicBezTo>
                    <a:pt x="0" y="1217302"/>
                    <a:pt x="34345" y="1375688"/>
                    <a:pt x="64953" y="773723"/>
                  </a:cubicBezTo>
                  <a:cubicBezTo>
                    <a:pt x="74911" y="577876"/>
                    <a:pt x="78496" y="648949"/>
                    <a:pt x="107156" y="548640"/>
                  </a:cubicBezTo>
                  <a:cubicBezTo>
                    <a:pt x="112468" y="530050"/>
                    <a:pt x="112577" y="509662"/>
                    <a:pt x="121224" y="492369"/>
                  </a:cubicBezTo>
                  <a:cubicBezTo>
                    <a:pt x="136346" y="462124"/>
                    <a:pt x="177495" y="407963"/>
                    <a:pt x="177495" y="407963"/>
                  </a:cubicBezTo>
                  <a:cubicBezTo>
                    <a:pt x="189867" y="358473"/>
                    <a:pt x="190270" y="339563"/>
                    <a:pt x="219698" y="295422"/>
                  </a:cubicBezTo>
                  <a:cubicBezTo>
                    <a:pt x="227055" y="284386"/>
                    <a:pt x="240476" y="278322"/>
                    <a:pt x="247833" y="267286"/>
                  </a:cubicBezTo>
                  <a:cubicBezTo>
                    <a:pt x="286824" y="208797"/>
                    <a:pt x="258024" y="219743"/>
                    <a:pt x="304104" y="182880"/>
                  </a:cubicBezTo>
                  <a:cubicBezTo>
                    <a:pt x="414876" y="94264"/>
                    <a:pt x="267778" y="222895"/>
                    <a:pt x="402578" y="126609"/>
                  </a:cubicBezTo>
                  <a:cubicBezTo>
                    <a:pt x="475174" y="74755"/>
                    <a:pt x="412559" y="93484"/>
                    <a:pt x="486984" y="56271"/>
                  </a:cubicBezTo>
                  <a:cubicBezTo>
                    <a:pt x="500247" y="49639"/>
                    <a:pt x="514738" y="45537"/>
                    <a:pt x="529187" y="42203"/>
                  </a:cubicBezTo>
                  <a:cubicBezTo>
                    <a:pt x="575783" y="31450"/>
                    <a:pt x="623471" y="25666"/>
                    <a:pt x="669864" y="14068"/>
                  </a:cubicBezTo>
                  <a:lnTo>
                    <a:pt x="726135" y="0"/>
                  </a:lnTo>
                  <a:cubicBezTo>
                    <a:pt x="890258" y="4689"/>
                    <a:pt x="1054541" y="5438"/>
                    <a:pt x="1218504" y="14068"/>
                  </a:cubicBezTo>
                  <a:cubicBezTo>
                    <a:pt x="1264270" y="16477"/>
                    <a:pt x="1258289" y="31828"/>
                    <a:pt x="1288842" y="56271"/>
                  </a:cubicBezTo>
                  <a:cubicBezTo>
                    <a:pt x="1327798" y="87436"/>
                    <a:pt x="1328675" y="83616"/>
                    <a:pt x="1373248" y="98474"/>
                  </a:cubicBezTo>
                  <a:cubicBezTo>
                    <a:pt x="1377937" y="112542"/>
                    <a:pt x="1380684" y="127414"/>
                    <a:pt x="1387316" y="140677"/>
                  </a:cubicBezTo>
                  <a:cubicBezTo>
                    <a:pt x="1394877" y="155799"/>
                    <a:pt x="1408584" y="167430"/>
                    <a:pt x="1415451" y="182880"/>
                  </a:cubicBezTo>
                  <a:cubicBezTo>
                    <a:pt x="1427496" y="209981"/>
                    <a:pt x="1434208" y="239151"/>
                    <a:pt x="1443587" y="267286"/>
                  </a:cubicBezTo>
                  <a:cubicBezTo>
                    <a:pt x="1448276" y="281354"/>
                    <a:pt x="1447170" y="299003"/>
                    <a:pt x="1457655" y="309489"/>
                  </a:cubicBezTo>
                  <a:lnTo>
                    <a:pt x="1485790" y="337625"/>
                  </a:lnTo>
                  <a:cubicBezTo>
                    <a:pt x="1524115" y="452602"/>
                    <a:pt x="1518460" y="385287"/>
                    <a:pt x="1499858" y="478302"/>
                  </a:cubicBezTo>
                  <a:cubicBezTo>
                    <a:pt x="1498938" y="482900"/>
                    <a:pt x="1490479" y="459545"/>
                    <a:pt x="1485790" y="4642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 name="グループ化 43"/>
          <p:cNvGrpSpPr/>
          <p:nvPr/>
        </p:nvGrpSpPr>
        <p:grpSpPr>
          <a:xfrm rot="378626" flipH="1">
            <a:off x="611560" y="2996952"/>
            <a:ext cx="720080" cy="637480"/>
            <a:chOff x="4499992" y="3068960"/>
            <a:chExt cx="1079500" cy="925512"/>
          </a:xfrm>
        </p:grpSpPr>
        <p:grpSp>
          <p:nvGrpSpPr>
            <p:cNvPr id="17" name="グループ化 41"/>
            <p:cNvGrpSpPr>
              <a:grpSpLocks/>
            </p:cNvGrpSpPr>
            <p:nvPr/>
          </p:nvGrpSpPr>
          <p:grpSpPr bwMode="auto">
            <a:xfrm>
              <a:off x="4499992" y="3068960"/>
              <a:ext cx="1079500" cy="925512"/>
              <a:chOff x="7812360" y="898280"/>
              <a:chExt cx="1074727" cy="1080120"/>
            </a:xfrm>
          </p:grpSpPr>
          <p:grpSp>
            <p:nvGrpSpPr>
              <p:cNvPr id="27" name="グループ化 34"/>
              <p:cNvGrpSpPr>
                <a:grpSpLocks/>
              </p:cNvGrpSpPr>
              <p:nvPr/>
            </p:nvGrpSpPr>
            <p:grpSpPr bwMode="auto">
              <a:xfrm rot="-453180">
                <a:off x="7878975" y="898280"/>
                <a:ext cx="1008112" cy="1080120"/>
                <a:chOff x="7469496" y="1181100"/>
                <a:chExt cx="849004" cy="889133"/>
              </a:xfrm>
            </p:grpSpPr>
            <p:sp>
              <p:nvSpPr>
                <p:cNvPr id="50" name="円/楕円 49"/>
                <p:cNvSpPr/>
                <p:nvPr/>
              </p:nvSpPr>
              <p:spPr>
                <a:xfrm flipH="1">
                  <a:off x="7402087" y="1121017"/>
                  <a:ext cx="761353" cy="864731"/>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flipH="1">
                  <a:off x="7589829" y="1620877"/>
                  <a:ext cx="65220" cy="71680"/>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フリーフォーム 51"/>
                <p:cNvSpPr/>
                <p:nvPr/>
              </p:nvSpPr>
              <p:spPr>
                <a:xfrm>
                  <a:off x="7421700" y="1093966"/>
                  <a:ext cx="834561" cy="817454"/>
                </a:xfrm>
                <a:custGeom>
                  <a:avLst/>
                  <a:gdLst>
                    <a:gd name="connsiteX0" fmla="*/ 63500 w 825500"/>
                    <a:gd name="connsiteY0" fmla="*/ 139700 h 818084"/>
                    <a:gd name="connsiteX1" fmla="*/ 165100 w 825500"/>
                    <a:gd name="connsiteY1" fmla="*/ 152400 h 818084"/>
                    <a:gd name="connsiteX2" fmla="*/ 203200 w 825500"/>
                    <a:gd name="connsiteY2" fmla="*/ 165100 h 818084"/>
                    <a:gd name="connsiteX3" fmla="*/ 292100 w 825500"/>
                    <a:gd name="connsiteY3" fmla="*/ 177800 h 818084"/>
                    <a:gd name="connsiteX4" fmla="*/ 368300 w 825500"/>
                    <a:gd name="connsiteY4" fmla="*/ 241300 h 818084"/>
                    <a:gd name="connsiteX5" fmla="*/ 469900 w 825500"/>
                    <a:gd name="connsiteY5" fmla="*/ 254000 h 818084"/>
                    <a:gd name="connsiteX6" fmla="*/ 495300 w 825500"/>
                    <a:gd name="connsiteY6" fmla="*/ 292100 h 818084"/>
                    <a:gd name="connsiteX7" fmla="*/ 558800 w 825500"/>
                    <a:gd name="connsiteY7" fmla="*/ 406400 h 818084"/>
                    <a:gd name="connsiteX8" fmla="*/ 596900 w 825500"/>
                    <a:gd name="connsiteY8" fmla="*/ 419100 h 818084"/>
                    <a:gd name="connsiteX9" fmla="*/ 622300 w 825500"/>
                    <a:gd name="connsiteY9" fmla="*/ 609600 h 818084"/>
                    <a:gd name="connsiteX10" fmla="*/ 635000 w 825500"/>
                    <a:gd name="connsiteY10" fmla="*/ 647700 h 818084"/>
                    <a:gd name="connsiteX11" fmla="*/ 596900 w 825500"/>
                    <a:gd name="connsiteY11" fmla="*/ 673100 h 818084"/>
                    <a:gd name="connsiteX12" fmla="*/ 596900 w 825500"/>
                    <a:gd name="connsiteY12" fmla="*/ 762000 h 818084"/>
                    <a:gd name="connsiteX13" fmla="*/ 622300 w 825500"/>
                    <a:gd name="connsiteY13" fmla="*/ 800100 h 818084"/>
                    <a:gd name="connsiteX14" fmla="*/ 660400 w 825500"/>
                    <a:gd name="connsiteY14" fmla="*/ 812800 h 818084"/>
                    <a:gd name="connsiteX15" fmla="*/ 800100 w 825500"/>
                    <a:gd name="connsiteY15" fmla="*/ 800100 h 818084"/>
                    <a:gd name="connsiteX16" fmla="*/ 812800 w 825500"/>
                    <a:gd name="connsiteY16" fmla="*/ 749300 h 818084"/>
                    <a:gd name="connsiteX17" fmla="*/ 825500 w 825500"/>
                    <a:gd name="connsiteY17" fmla="*/ 685800 h 818084"/>
                    <a:gd name="connsiteX18" fmla="*/ 812800 w 825500"/>
                    <a:gd name="connsiteY18" fmla="*/ 444500 h 818084"/>
                    <a:gd name="connsiteX19" fmla="*/ 800100 w 825500"/>
                    <a:gd name="connsiteY19" fmla="*/ 406400 h 818084"/>
                    <a:gd name="connsiteX20" fmla="*/ 787400 w 825500"/>
                    <a:gd name="connsiteY20" fmla="*/ 355600 h 818084"/>
                    <a:gd name="connsiteX21" fmla="*/ 749300 w 825500"/>
                    <a:gd name="connsiteY21" fmla="*/ 241300 h 818084"/>
                    <a:gd name="connsiteX22" fmla="*/ 736600 w 825500"/>
                    <a:gd name="connsiteY22" fmla="*/ 203200 h 818084"/>
                    <a:gd name="connsiteX23" fmla="*/ 685800 w 825500"/>
                    <a:gd name="connsiteY23" fmla="*/ 127000 h 818084"/>
                    <a:gd name="connsiteX24" fmla="*/ 660400 w 825500"/>
                    <a:gd name="connsiteY24" fmla="*/ 88900 h 818084"/>
                    <a:gd name="connsiteX25" fmla="*/ 622300 w 825500"/>
                    <a:gd name="connsiteY25" fmla="*/ 12700 h 818084"/>
                    <a:gd name="connsiteX26" fmla="*/ 584200 w 825500"/>
                    <a:gd name="connsiteY26" fmla="*/ 0 h 818084"/>
                    <a:gd name="connsiteX27" fmla="*/ 241300 w 825500"/>
                    <a:gd name="connsiteY27" fmla="*/ 12700 h 818084"/>
                    <a:gd name="connsiteX28" fmla="*/ 190500 w 825500"/>
                    <a:gd name="connsiteY28" fmla="*/ 25400 h 818084"/>
                    <a:gd name="connsiteX29" fmla="*/ 114300 w 825500"/>
                    <a:gd name="connsiteY29" fmla="*/ 50800 h 818084"/>
                    <a:gd name="connsiteX30" fmla="*/ 38100 w 825500"/>
                    <a:gd name="connsiteY30" fmla="*/ 165100 h 818084"/>
                    <a:gd name="connsiteX31" fmla="*/ 12700 w 825500"/>
                    <a:gd name="connsiteY31" fmla="*/ 203200 h 818084"/>
                    <a:gd name="connsiteX32" fmla="*/ 0 w 825500"/>
                    <a:gd name="connsiteY32" fmla="*/ 241300 h 818084"/>
                    <a:gd name="connsiteX33" fmla="*/ 38100 w 825500"/>
                    <a:gd name="connsiteY33" fmla="*/ 254000 h 818084"/>
                    <a:gd name="connsiteX34" fmla="*/ 76200 w 825500"/>
                    <a:gd name="connsiteY34" fmla="*/ 215900 h 818084"/>
                    <a:gd name="connsiteX35" fmla="*/ 165100 w 825500"/>
                    <a:gd name="connsiteY35" fmla="*/ 152400 h 8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5500" h="818084">
                      <a:moveTo>
                        <a:pt x="63500" y="139700"/>
                      </a:moveTo>
                      <a:cubicBezTo>
                        <a:pt x="97367" y="143933"/>
                        <a:pt x="131520" y="146295"/>
                        <a:pt x="165100" y="152400"/>
                      </a:cubicBezTo>
                      <a:cubicBezTo>
                        <a:pt x="178271" y="154795"/>
                        <a:pt x="190073" y="162475"/>
                        <a:pt x="203200" y="165100"/>
                      </a:cubicBezTo>
                      <a:cubicBezTo>
                        <a:pt x="232553" y="170971"/>
                        <a:pt x="262467" y="173567"/>
                        <a:pt x="292100" y="177800"/>
                      </a:cubicBezTo>
                      <a:cubicBezTo>
                        <a:pt x="307184" y="192884"/>
                        <a:pt x="343988" y="234669"/>
                        <a:pt x="368300" y="241300"/>
                      </a:cubicBezTo>
                      <a:cubicBezTo>
                        <a:pt x="401228" y="250280"/>
                        <a:pt x="436033" y="249767"/>
                        <a:pt x="469900" y="254000"/>
                      </a:cubicBezTo>
                      <a:cubicBezTo>
                        <a:pt x="478367" y="266700"/>
                        <a:pt x="488474" y="278448"/>
                        <a:pt x="495300" y="292100"/>
                      </a:cubicBezTo>
                      <a:cubicBezTo>
                        <a:pt x="513192" y="327884"/>
                        <a:pt x="510748" y="390383"/>
                        <a:pt x="558800" y="406400"/>
                      </a:cubicBezTo>
                      <a:lnTo>
                        <a:pt x="596900" y="419100"/>
                      </a:lnTo>
                      <a:cubicBezTo>
                        <a:pt x="629347" y="516442"/>
                        <a:pt x="594677" y="402424"/>
                        <a:pt x="622300" y="609600"/>
                      </a:cubicBezTo>
                      <a:cubicBezTo>
                        <a:pt x="624069" y="622870"/>
                        <a:pt x="630767" y="635000"/>
                        <a:pt x="635000" y="647700"/>
                      </a:cubicBezTo>
                      <a:cubicBezTo>
                        <a:pt x="622300" y="656167"/>
                        <a:pt x="606435" y="661181"/>
                        <a:pt x="596900" y="673100"/>
                      </a:cubicBezTo>
                      <a:cubicBezTo>
                        <a:pt x="575471" y="699886"/>
                        <a:pt x="585138" y="734554"/>
                        <a:pt x="596900" y="762000"/>
                      </a:cubicBezTo>
                      <a:cubicBezTo>
                        <a:pt x="602913" y="776029"/>
                        <a:pt x="610381" y="790565"/>
                        <a:pt x="622300" y="800100"/>
                      </a:cubicBezTo>
                      <a:cubicBezTo>
                        <a:pt x="632753" y="808463"/>
                        <a:pt x="647700" y="808567"/>
                        <a:pt x="660400" y="812800"/>
                      </a:cubicBezTo>
                      <a:cubicBezTo>
                        <a:pt x="706967" y="808567"/>
                        <a:pt x="756938" y="818084"/>
                        <a:pt x="800100" y="800100"/>
                      </a:cubicBezTo>
                      <a:cubicBezTo>
                        <a:pt x="816212" y="793387"/>
                        <a:pt x="809014" y="766339"/>
                        <a:pt x="812800" y="749300"/>
                      </a:cubicBezTo>
                      <a:cubicBezTo>
                        <a:pt x="817483" y="728228"/>
                        <a:pt x="821267" y="706967"/>
                        <a:pt x="825500" y="685800"/>
                      </a:cubicBezTo>
                      <a:cubicBezTo>
                        <a:pt x="821267" y="605367"/>
                        <a:pt x="820092" y="524714"/>
                        <a:pt x="812800" y="444500"/>
                      </a:cubicBezTo>
                      <a:cubicBezTo>
                        <a:pt x="811588" y="431168"/>
                        <a:pt x="803778" y="419272"/>
                        <a:pt x="800100" y="406400"/>
                      </a:cubicBezTo>
                      <a:cubicBezTo>
                        <a:pt x="795305" y="389617"/>
                        <a:pt x="792416" y="372318"/>
                        <a:pt x="787400" y="355600"/>
                      </a:cubicBezTo>
                      <a:lnTo>
                        <a:pt x="749300" y="241300"/>
                      </a:lnTo>
                      <a:cubicBezTo>
                        <a:pt x="745067" y="228600"/>
                        <a:pt x="744026" y="214339"/>
                        <a:pt x="736600" y="203200"/>
                      </a:cubicBezTo>
                      <a:lnTo>
                        <a:pt x="685800" y="127000"/>
                      </a:lnTo>
                      <a:cubicBezTo>
                        <a:pt x="677333" y="114300"/>
                        <a:pt x="665227" y="103380"/>
                        <a:pt x="660400" y="88900"/>
                      </a:cubicBezTo>
                      <a:cubicBezTo>
                        <a:pt x="652034" y="63801"/>
                        <a:pt x="644681" y="30605"/>
                        <a:pt x="622300" y="12700"/>
                      </a:cubicBezTo>
                      <a:cubicBezTo>
                        <a:pt x="611847" y="4337"/>
                        <a:pt x="596900" y="4233"/>
                        <a:pt x="584200" y="0"/>
                      </a:cubicBezTo>
                      <a:cubicBezTo>
                        <a:pt x="469900" y="4233"/>
                        <a:pt x="355441" y="5336"/>
                        <a:pt x="241300" y="12700"/>
                      </a:cubicBezTo>
                      <a:cubicBezTo>
                        <a:pt x="223882" y="13824"/>
                        <a:pt x="207218" y="20384"/>
                        <a:pt x="190500" y="25400"/>
                      </a:cubicBezTo>
                      <a:cubicBezTo>
                        <a:pt x="164855" y="33093"/>
                        <a:pt x="114300" y="50800"/>
                        <a:pt x="114300" y="50800"/>
                      </a:cubicBezTo>
                      <a:lnTo>
                        <a:pt x="38100" y="165100"/>
                      </a:lnTo>
                      <a:cubicBezTo>
                        <a:pt x="29633" y="177800"/>
                        <a:pt x="17527" y="188720"/>
                        <a:pt x="12700" y="203200"/>
                      </a:cubicBezTo>
                      <a:lnTo>
                        <a:pt x="0" y="241300"/>
                      </a:lnTo>
                      <a:cubicBezTo>
                        <a:pt x="12700" y="245533"/>
                        <a:pt x="25400" y="258233"/>
                        <a:pt x="38100" y="254000"/>
                      </a:cubicBezTo>
                      <a:cubicBezTo>
                        <a:pt x="55139" y="248320"/>
                        <a:pt x="62023" y="226927"/>
                        <a:pt x="76200" y="215900"/>
                      </a:cubicBezTo>
                      <a:cubicBezTo>
                        <a:pt x="197972" y="121188"/>
                        <a:pt x="122854" y="194646"/>
                        <a:pt x="165100" y="152400"/>
                      </a:cubicBezTo>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8" name="円弧 47"/>
              <p:cNvSpPr/>
              <p:nvPr/>
            </p:nvSpPr>
            <p:spPr>
              <a:xfrm>
                <a:off x="7812360" y="1268819"/>
                <a:ext cx="287648" cy="72254"/>
              </a:xfrm>
              <a:prstGeom prst="arc">
                <a:avLst/>
              </a:prstGeom>
              <a:solidFill>
                <a:schemeClr val="tx1"/>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円弧 48"/>
              <p:cNvSpPr/>
              <p:nvPr/>
            </p:nvSpPr>
            <p:spPr>
              <a:xfrm>
                <a:off x="8172710" y="1268819"/>
                <a:ext cx="287648" cy="72254"/>
              </a:xfrm>
              <a:prstGeom prst="arc">
                <a:avLst/>
              </a:prstGeom>
              <a:solidFill>
                <a:schemeClr val="tx1"/>
              </a:solid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46" name="フリーフォーム 45"/>
            <p:cNvSpPr/>
            <p:nvPr/>
          </p:nvSpPr>
          <p:spPr>
            <a:xfrm>
              <a:off x="4644008" y="3717032"/>
              <a:ext cx="381000" cy="146050"/>
            </a:xfrm>
            <a:custGeom>
              <a:avLst/>
              <a:gdLst>
                <a:gd name="connsiteX0" fmla="*/ 35983 w 380531"/>
                <a:gd name="connsiteY0" fmla="*/ 45157 h 146757"/>
                <a:gd name="connsiteX1" fmla="*/ 289983 w 380531"/>
                <a:gd name="connsiteY1" fmla="*/ 108657 h 146757"/>
                <a:gd name="connsiteX2" fmla="*/ 264583 w 380531"/>
                <a:gd name="connsiteY2" fmla="*/ 146757 h 146757"/>
                <a:gd name="connsiteX3" fmla="*/ 137583 w 380531"/>
                <a:gd name="connsiteY3" fmla="*/ 134057 h 146757"/>
                <a:gd name="connsiteX4" fmla="*/ 99483 w 380531"/>
                <a:gd name="connsiteY4" fmla="*/ 121357 h 146757"/>
                <a:gd name="connsiteX5" fmla="*/ 74083 w 380531"/>
                <a:gd name="connsiteY5" fmla="*/ 83257 h 146757"/>
                <a:gd name="connsiteX6" fmla="*/ 35983 w 380531"/>
                <a:gd name="connsiteY6" fmla="*/ 45157 h 1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1" h="146757">
                  <a:moveTo>
                    <a:pt x="35983" y="45157"/>
                  </a:moveTo>
                  <a:cubicBezTo>
                    <a:pt x="71966" y="49390"/>
                    <a:pt x="380531" y="0"/>
                    <a:pt x="289983" y="108657"/>
                  </a:cubicBezTo>
                  <a:cubicBezTo>
                    <a:pt x="280212" y="120383"/>
                    <a:pt x="273050" y="134057"/>
                    <a:pt x="264583" y="146757"/>
                  </a:cubicBezTo>
                  <a:cubicBezTo>
                    <a:pt x="222250" y="142524"/>
                    <a:pt x="179633" y="140526"/>
                    <a:pt x="137583" y="134057"/>
                  </a:cubicBezTo>
                  <a:cubicBezTo>
                    <a:pt x="124352" y="132021"/>
                    <a:pt x="109936" y="129720"/>
                    <a:pt x="99483" y="121357"/>
                  </a:cubicBezTo>
                  <a:cubicBezTo>
                    <a:pt x="87564" y="111822"/>
                    <a:pt x="83618" y="95176"/>
                    <a:pt x="74083" y="83257"/>
                  </a:cubicBezTo>
                  <a:cubicBezTo>
                    <a:pt x="66603" y="73907"/>
                    <a:pt x="0" y="40924"/>
                    <a:pt x="35983" y="45157"/>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8" name="グループ化 52"/>
          <p:cNvGrpSpPr/>
          <p:nvPr/>
        </p:nvGrpSpPr>
        <p:grpSpPr>
          <a:xfrm rot="20641247">
            <a:off x="755576" y="4077072"/>
            <a:ext cx="642165" cy="652020"/>
            <a:chOff x="1614974" y="5129967"/>
            <a:chExt cx="868406" cy="774530"/>
          </a:xfrm>
        </p:grpSpPr>
        <p:grpSp>
          <p:nvGrpSpPr>
            <p:cNvPr id="30" name="グループ化 22"/>
            <p:cNvGrpSpPr>
              <a:grpSpLocks/>
            </p:cNvGrpSpPr>
            <p:nvPr/>
          </p:nvGrpSpPr>
          <p:grpSpPr bwMode="auto">
            <a:xfrm rot="1098478">
              <a:off x="1614974" y="5129967"/>
              <a:ext cx="868406" cy="774530"/>
              <a:chOff x="3419475" y="5157788"/>
              <a:chExt cx="1512888" cy="1439862"/>
            </a:xfrm>
          </p:grpSpPr>
          <p:sp>
            <p:nvSpPr>
              <p:cNvPr id="5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60"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chemeClr val="tx1"/>
              </a:solidFill>
              <a:ln w="9525">
                <a:solidFill>
                  <a:schemeClr val="tx1"/>
                </a:solidFill>
                <a:round/>
                <a:headEnd/>
                <a:tailEnd/>
              </a:ln>
            </p:spPr>
            <p:txBody>
              <a:bodyPr/>
              <a:lstStyle/>
              <a:p>
                <a:endParaRPr lang="ja-JP" altLang="en-US"/>
              </a:p>
            </p:txBody>
          </p:sp>
        </p:grpSp>
        <p:sp>
          <p:nvSpPr>
            <p:cNvPr id="55" name="Freeform 10"/>
            <p:cNvSpPr>
              <a:spLocks/>
            </p:cNvSpPr>
            <p:nvPr/>
          </p:nvSpPr>
          <p:spPr bwMode="auto">
            <a:xfrm rot="761314">
              <a:off x="2135431" y="5699995"/>
              <a:ext cx="241433" cy="133413"/>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grpSp>
        <p:nvGrpSpPr>
          <p:cNvPr id="37" name="グループ化 16"/>
          <p:cNvGrpSpPr/>
          <p:nvPr/>
        </p:nvGrpSpPr>
        <p:grpSpPr>
          <a:xfrm rot="548356">
            <a:off x="2758584" y="3979496"/>
            <a:ext cx="648072" cy="792088"/>
            <a:chOff x="7596188" y="981075"/>
            <a:chExt cx="1303337" cy="2520950"/>
          </a:xfrm>
        </p:grpSpPr>
        <p:sp>
          <p:nvSpPr>
            <p:cNvPr id="18" name="Oval 27"/>
            <p:cNvSpPr>
              <a:spLocks noChangeArrowheads="1"/>
            </p:cNvSpPr>
            <p:nvPr/>
          </p:nvSpPr>
          <p:spPr bwMode="auto">
            <a:xfrm>
              <a:off x="7740650" y="1125538"/>
              <a:ext cx="1081088" cy="2376487"/>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 name="Oval 28"/>
            <p:cNvSpPr>
              <a:spLocks noChangeArrowheads="1"/>
            </p:cNvSpPr>
            <p:nvPr/>
          </p:nvSpPr>
          <p:spPr bwMode="auto">
            <a:xfrm>
              <a:off x="7812088" y="1916113"/>
              <a:ext cx="360362" cy="290512"/>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0" name="Oval 29"/>
            <p:cNvSpPr>
              <a:spLocks noChangeArrowheads="1"/>
            </p:cNvSpPr>
            <p:nvPr/>
          </p:nvSpPr>
          <p:spPr bwMode="auto">
            <a:xfrm>
              <a:off x="7885113" y="1989138"/>
              <a:ext cx="71437" cy="144462"/>
            </a:xfrm>
            <a:prstGeom prst="ellipse">
              <a:avLst/>
            </a:prstGeom>
            <a:solidFill>
              <a:schemeClr val="tx2"/>
            </a:solidFill>
            <a:ln w="9525">
              <a:solidFill>
                <a:schemeClr val="tx1"/>
              </a:solidFill>
              <a:round/>
              <a:headEnd/>
              <a:tailEnd/>
            </a:ln>
          </p:spPr>
          <p:txBody>
            <a:bodyPr wrap="none" anchor="ctr"/>
            <a:lstStyle/>
            <a:p>
              <a:endParaRPr lang="ja-JP" altLang="en-US"/>
            </a:p>
          </p:txBody>
        </p:sp>
        <p:sp>
          <p:nvSpPr>
            <p:cNvPr id="21" name="Oval 30"/>
            <p:cNvSpPr>
              <a:spLocks noChangeArrowheads="1"/>
            </p:cNvSpPr>
            <p:nvPr/>
          </p:nvSpPr>
          <p:spPr bwMode="auto">
            <a:xfrm>
              <a:off x="7596188" y="2492375"/>
              <a:ext cx="215900" cy="215900"/>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23" name="Line 31"/>
            <p:cNvSpPr>
              <a:spLocks noChangeShapeType="1"/>
            </p:cNvSpPr>
            <p:nvPr/>
          </p:nvSpPr>
          <p:spPr bwMode="auto">
            <a:xfrm>
              <a:off x="7885113" y="3141663"/>
              <a:ext cx="431800" cy="0"/>
            </a:xfrm>
            <a:prstGeom prst="line">
              <a:avLst/>
            </a:prstGeom>
            <a:noFill/>
            <a:ln w="9525">
              <a:solidFill>
                <a:schemeClr val="tx1"/>
              </a:solidFill>
              <a:round/>
              <a:headEnd/>
              <a:tailEnd/>
            </a:ln>
          </p:spPr>
          <p:txBody>
            <a:bodyPr/>
            <a:lstStyle/>
            <a:p>
              <a:endParaRPr lang="ja-JP" altLang="en-US"/>
            </a:p>
          </p:txBody>
        </p:sp>
        <p:sp>
          <p:nvSpPr>
            <p:cNvPr id="24" name="Freeform 32"/>
            <p:cNvSpPr>
              <a:spLocks/>
            </p:cNvSpPr>
            <p:nvPr/>
          </p:nvSpPr>
          <p:spPr bwMode="auto">
            <a:xfrm>
              <a:off x="7956550" y="981075"/>
              <a:ext cx="942975" cy="1682750"/>
            </a:xfrm>
            <a:custGeom>
              <a:avLst/>
              <a:gdLst>
                <a:gd name="T0" fmla="*/ 28575 w 594"/>
                <a:gd name="T1" fmla="*/ 240393 h 980"/>
                <a:gd name="T2" fmla="*/ 42862 w 594"/>
                <a:gd name="T3" fmla="*/ 449878 h 980"/>
                <a:gd name="T4" fmla="*/ 166687 w 594"/>
                <a:gd name="T5" fmla="*/ 509976 h 980"/>
                <a:gd name="T6" fmla="*/ 195262 w 594"/>
                <a:gd name="T7" fmla="*/ 479069 h 980"/>
                <a:gd name="T8" fmla="*/ 222250 w 594"/>
                <a:gd name="T9" fmla="*/ 525430 h 980"/>
                <a:gd name="T10" fmla="*/ 263525 w 594"/>
                <a:gd name="T11" fmla="*/ 704008 h 980"/>
                <a:gd name="T12" fmla="*/ 304800 w 594"/>
                <a:gd name="T13" fmla="*/ 719462 h 980"/>
                <a:gd name="T14" fmla="*/ 347662 w 594"/>
                <a:gd name="T15" fmla="*/ 704008 h 980"/>
                <a:gd name="T16" fmla="*/ 444500 w 594"/>
                <a:gd name="T17" fmla="*/ 884302 h 980"/>
                <a:gd name="T18" fmla="*/ 485775 w 594"/>
                <a:gd name="T19" fmla="*/ 899756 h 980"/>
                <a:gd name="T20" fmla="*/ 582612 w 594"/>
                <a:gd name="T21" fmla="*/ 973591 h 980"/>
                <a:gd name="T22" fmla="*/ 623887 w 594"/>
                <a:gd name="T23" fmla="*/ 1004499 h 980"/>
                <a:gd name="T24" fmla="*/ 679450 w 594"/>
                <a:gd name="T25" fmla="*/ 1244892 h 980"/>
                <a:gd name="T26" fmla="*/ 749300 w 594"/>
                <a:gd name="T27" fmla="*/ 1258628 h 980"/>
                <a:gd name="T28" fmla="*/ 817563 w 594"/>
                <a:gd name="T29" fmla="*/ 1394279 h 980"/>
                <a:gd name="T30" fmla="*/ 831850 w 594"/>
                <a:gd name="T31" fmla="*/ 1603764 h 980"/>
                <a:gd name="T32" fmla="*/ 928688 w 594"/>
                <a:gd name="T33" fmla="*/ 1543666 h 980"/>
                <a:gd name="T34" fmla="*/ 887413 w 594"/>
                <a:gd name="T35" fmla="*/ 1064597 h 980"/>
                <a:gd name="T36" fmla="*/ 804862 w 594"/>
                <a:gd name="T37" fmla="*/ 719462 h 980"/>
                <a:gd name="T38" fmla="*/ 638175 w 594"/>
                <a:gd name="T39" fmla="*/ 164841 h 980"/>
                <a:gd name="T40" fmla="*/ 609600 w 594"/>
                <a:gd name="T41" fmla="*/ 120196 h 980"/>
                <a:gd name="T42" fmla="*/ 541337 w 594"/>
                <a:gd name="T43" fmla="*/ 44644 h 980"/>
                <a:gd name="T44" fmla="*/ 304800 w 594"/>
                <a:gd name="T45" fmla="*/ 60098 h 980"/>
                <a:gd name="T46" fmla="*/ 292100 w 594"/>
                <a:gd name="T47" fmla="*/ 15454 h 980"/>
                <a:gd name="T48" fmla="*/ 250825 w 594"/>
                <a:gd name="T49" fmla="*/ 0 h 980"/>
                <a:gd name="T50" fmla="*/ 84137 w 594"/>
                <a:gd name="T51" fmla="*/ 15454 h 980"/>
                <a:gd name="T52" fmla="*/ 28575 w 594"/>
                <a:gd name="T53" fmla="*/ 240393 h 9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4"/>
                <a:gd name="T82" fmla="*/ 0 h 980"/>
                <a:gd name="T83" fmla="*/ 594 w 594"/>
                <a:gd name="T84" fmla="*/ 980 h 9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4" h="980">
                  <a:moveTo>
                    <a:pt x="18" y="140"/>
                  </a:moveTo>
                  <a:cubicBezTo>
                    <a:pt x="21" y="181"/>
                    <a:pt x="17" y="222"/>
                    <a:pt x="27" y="262"/>
                  </a:cubicBezTo>
                  <a:cubicBezTo>
                    <a:pt x="34" y="290"/>
                    <a:pt x="105" y="297"/>
                    <a:pt x="105" y="297"/>
                  </a:cubicBezTo>
                  <a:cubicBezTo>
                    <a:pt x="111" y="291"/>
                    <a:pt x="115" y="277"/>
                    <a:pt x="123" y="279"/>
                  </a:cubicBezTo>
                  <a:cubicBezTo>
                    <a:pt x="133" y="282"/>
                    <a:pt x="135" y="296"/>
                    <a:pt x="140" y="306"/>
                  </a:cubicBezTo>
                  <a:cubicBezTo>
                    <a:pt x="153" y="333"/>
                    <a:pt x="149" y="392"/>
                    <a:pt x="166" y="410"/>
                  </a:cubicBezTo>
                  <a:cubicBezTo>
                    <a:pt x="172" y="417"/>
                    <a:pt x="183" y="416"/>
                    <a:pt x="192" y="419"/>
                  </a:cubicBezTo>
                  <a:cubicBezTo>
                    <a:pt x="201" y="416"/>
                    <a:pt x="210" y="410"/>
                    <a:pt x="219" y="410"/>
                  </a:cubicBezTo>
                  <a:cubicBezTo>
                    <a:pt x="288" y="410"/>
                    <a:pt x="246" y="481"/>
                    <a:pt x="280" y="515"/>
                  </a:cubicBezTo>
                  <a:cubicBezTo>
                    <a:pt x="286" y="521"/>
                    <a:pt x="297" y="521"/>
                    <a:pt x="306" y="524"/>
                  </a:cubicBezTo>
                  <a:cubicBezTo>
                    <a:pt x="361" y="505"/>
                    <a:pt x="338" y="532"/>
                    <a:pt x="367" y="567"/>
                  </a:cubicBezTo>
                  <a:cubicBezTo>
                    <a:pt x="374" y="575"/>
                    <a:pt x="384" y="579"/>
                    <a:pt x="393" y="585"/>
                  </a:cubicBezTo>
                  <a:cubicBezTo>
                    <a:pt x="437" y="649"/>
                    <a:pt x="393" y="662"/>
                    <a:pt x="428" y="725"/>
                  </a:cubicBezTo>
                  <a:cubicBezTo>
                    <a:pt x="435" y="738"/>
                    <a:pt x="457" y="730"/>
                    <a:pt x="472" y="733"/>
                  </a:cubicBezTo>
                  <a:cubicBezTo>
                    <a:pt x="489" y="759"/>
                    <a:pt x="498" y="786"/>
                    <a:pt x="515" y="812"/>
                  </a:cubicBezTo>
                  <a:cubicBezTo>
                    <a:pt x="518" y="853"/>
                    <a:pt x="513" y="895"/>
                    <a:pt x="524" y="934"/>
                  </a:cubicBezTo>
                  <a:cubicBezTo>
                    <a:pt x="536" y="980"/>
                    <a:pt x="584" y="901"/>
                    <a:pt x="585" y="899"/>
                  </a:cubicBezTo>
                  <a:cubicBezTo>
                    <a:pt x="579" y="744"/>
                    <a:pt x="594" y="721"/>
                    <a:pt x="559" y="620"/>
                  </a:cubicBezTo>
                  <a:cubicBezTo>
                    <a:pt x="552" y="548"/>
                    <a:pt x="547" y="481"/>
                    <a:pt x="507" y="419"/>
                  </a:cubicBezTo>
                  <a:cubicBezTo>
                    <a:pt x="503" y="316"/>
                    <a:pt x="533" y="141"/>
                    <a:pt x="402" y="96"/>
                  </a:cubicBezTo>
                  <a:cubicBezTo>
                    <a:pt x="396" y="87"/>
                    <a:pt x="391" y="78"/>
                    <a:pt x="384" y="70"/>
                  </a:cubicBezTo>
                  <a:cubicBezTo>
                    <a:pt x="371" y="55"/>
                    <a:pt x="341" y="26"/>
                    <a:pt x="341" y="26"/>
                  </a:cubicBezTo>
                  <a:cubicBezTo>
                    <a:pt x="291" y="29"/>
                    <a:pt x="241" y="40"/>
                    <a:pt x="192" y="35"/>
                  </a:cubicBezTo>
                  <a:cubicBezTo>
                    <a:pt x="183" y="34"/>
                    <a:pt x="190" y="16"/>
                    <a:pt x="184" y="9"/>
                  </a:cubicBezTo>
                  <a:cubicBezTo>
                    <a:pt x="178" y="2"/>
                    <a:pt x="167" y="3"/>
                    <a:pt x="158" y="0"/>
                  </a:cubicBezTo>
                  <a:cubicBezTo>
                    <a:pt x="123" y="3"/>
                    <a:pt x="87" y="2"/>
                    <a:pt x="53" y="9"/>
                  </a:cubicBezTo>
                  <a:cubicBezTo>
                    <a:pt x="0" y="20"/>
                    <a:pt x="14" y="112"/>
                    <a:pt x="18" y="140"/>
                  </a:cubicBezTo>
                  <a:close/>
                </a:path>
              </a:pathLst>
            </a:custGeom>
            <a:solidFill>
              <a:schemeClr val="bg2">
                <a:lumMod val="75000"/>
              </a:schemeClr>
            </a:solidFill>
            <a:ln w="9525">
              <a:solidFill>
                <a:schemeClr val="tx1"/>
              </a:solidFill>
              <a:round/>
              <a:headEnd/>
              <a:tailEnd/>
            </a:ln>
          </p:spPr>
          <p:txBody>
            <a:bodyPr/>
            <a:lstStyle/>
            <a:p>
              <a:endParaRPr lang="ja-JP" altLang="en-US"/>
            </a:p>
          </p:txBody>
        </p:sp>
        <p:sp>
          <p:nvSpPr>
            <p:cNvPr id="25" name="Oval 33"/>
            <p:cNvSpPr>
              <a:spLocks noChangeArrowheads="1"/>
            </p:cNvSpPr>
            <p:nvPr/>
          </p:nvSpPr>
          <p:spPr bwMode="auto">
            <a:xfrm>
              <a:off x="7740650" y="1844675"/>
              <a:ext cx="504825" cy="504825"/>
            </a:xfrm>
            <a:prstGeom prst="ellipse">
              <a:avLst/>
            </a:prstGeom>
            <a:noFill/>
            <a:ln w="28575">
              <a:solidFill>
                <a:schemeClr val="tx1"/>
              </a:solidFill>
              <a:round/>
              <a:headEnd/>
              <a:tailEnd/>
            </a:ln>
          </p:spPr>
          <p:txBody>
            <a:bodyPr wrap="none" anchor="ctr"/>
            <a:lstStyle/>
            <a:p>
              <a:endParaRPr lang="ja-JP" altLang="en-US"/>
            </a:p>
          </p:txBody>
        </p:sp>
        <p:sp>
          <p:nvSpPr>
            <p:cNvPr id="26" name="Line 34"/>
            <p:cNvSpPr>
              <a:spLocks noChangeShapeType="1"/>
            </p:cNvSpPr>
            <p:nvPr/>
          </p:nvSpPr>
          <p:spPr bwMode="auto">
            <a:xfrm>
              <a:off x="8243888" y="2060575"/>
              <a:ext cx="360362" cy="0"/>
            </a:xfrm>
            <a:prstGeom prst="line">
              <a:avLst/>
            </a:prstGeom>
            <a:noFill/>
            <a:ln w="9525">
              <a:solidFill>
                <a:schemeClr val="tx1"/>
              </a:solidFill>
              <a:round/>
              <a:headEnd/>
              <a:tailEnd/>
            </a:ln>
          </p:spPr>
          <p:txBody>
            <a:bodyPr/>
            <a:lstStyle/>
            <a:p>
              <a:endParaRPr lang="ja-JP" altLang="en-US"/>
            </a:p>
          </p:txBody>
        </p:sp>
      </p:grpSp>
      <p:sp>
        <p:nvSpPr>
          <p:cNvPr id="53" name="正方形/長方形 52"/>
          <p:cNvSpPr/>
          <p:nvPr/>
        </p:nvSpPr>
        <p:spPr>
          <a:xfrm>
            <a:off x="152400" y="152400"/>
            <a:ext cx="6023197" cy="110051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chemeClr val="accent4"/>
                </a:solidFill>
              </a:rPr>
              <a:t>ことばの発達にとっては</a:t>
            </a:r>
          </a:p>
        </p:txBody>
      </p:sp>
      <p:sp>
        <p:nvSpPr>
          <p:cNvPr id="54" name="テキスト ボックス 53"/>
          <p:cNvSpPr txBox="1"/>
          <p:nvPr/>
        </p:nvSpPr>
        <p:spPr>
          <a:xfrm>
            <a:off x="4211960" y="3789040"/>
            <a:ext cx="4392488" cy="1077218"/>
          </a:xfrm>
          <a:prstGeom prst="rect">
            <a:avLst/>
          </a:prstGeom>
          <a:noFill/>
        </p:spPr>
        <p:txBody>
          <a:bodyPr wrap="square" rtlCol="0">
            <a:spAutoFit/>
          </a:bodyPr>
          <a:lstStyle/>
          <a:p>
            <a:r>
              <a:rPr lang="ja-JP" altLang="en-US" sz="3200" dirty="0"/>
              <a:t>と、いっても</a:t>
            </a:r>
            <a:endParaRPr lang="en-US" altLang="ja-JP" sz="3200" dirty="0"/>
          </a:p>
          <a:p>
            <a:r>
              <a:rPr lang="ja-JP" altLang="en-US" sz="3200" dirty="0"/>
              <a:t>　とくべつなものではなく</a:t>
            </a:r>
            <a:endParaRPr kumimoji="1" lang="ja-JP" altLang="en-US" sz="3200" dirty="0"/>
          </a:p>
        </p:txBody>
      </p:sp>
      <p:sp>
        <p:nvSpPr>
          <p:cNvPr id="64" name="テキスト ボックス 63"/>
          <p:cNvSpPr txBox="1"/>
          <p:nvPr/>
        </p:nvSpPr>
        <p:spPr>
          <a:xfrm>
            <a:off x="1331640" y="5157192"/>
            <a:ext cx="7344816" cy="1200329"/>
          </a:xfrm>
          <a:prstGeom prst="rect">
            <a:avLst/>
          </a:prstGeom>
          <a:solidFill>
            <a:schemeClr val="bg1"/>
          </a:solidFill>
          <a:effectLst>
            <a:glow rad="228600">
              <a:schemeClr val="accent2">
                <a:satMod val="175000"/>
                <a:alpha val="40000"/>
              </a:schemeClr>
            </a:glow>
          </a:effectLst>
        </p:spPr>
        <p:txBody>
          <a:bodyPr wrap="square" rtlCol="0">
            <a:spAutoFit/>
          </a:bodyPr>
          <a:lstStyle/>
          <a:p>
            <a:r>
              <a:rPr lang="ja-JP" altLang="en-US" sz="3600" dirty="0"/>
              <a:t>ごくふつうの</a:t>
            </a:r>
            <a:endParaRPr lang="en-US" altLang="ja-JP" sz="3600" dirty="0"/>
          </a:p>
          <a:p>
            <a:r>
              <a:rPr lang="ja-JP" altLang="en-US" sz="3600" dirty="0"/>
              <a:t>　家庭でのコミュニケーション</a:t>
            </a:r>
            <a:r>
              <a:rPr kumimoji="1" lang="ja-JP" altLang="en-US" sz="3600" dirty="0"/>
              <a:t>で十分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par>
                                <p:cTn id="22" presetID="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dissolve">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dissolve">
                                      <p:cBhvr>
                                        <p:cTn id="4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6" grpId="0" animBg="1"/>
      <p:bldP spid="61" grpId="0" animBg="1"/>
      <p:bldP spid="54" grpId="0"/>
      <p:bldP spid="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07704" y="2996952"/>
            <a:ext cx="5472608" cy="769441"/>
          </a:xfrm>
          <a:prstGeom prst="rect">
            <a:avLst/>
          </a:prstGeom>
          <a:solidFill>
            <a:srgbClr val="FFCC99"/>
          </a:solidFill>
          <a:ln>
            <a:noFill/>
          </a:ln>
        </p:spPr>
        <p:txBody>
          <a:bodyPr wrap="square" rtlCol="0">
            <a:spAutoFit/>
          </a:bodyPr>
          <a:lstStyle/>
          <a:p>
            <a:pPr indent="90488"/>
            <a:r>
              <a:rPr lang="ja-JP" altLang="en-US" sz="4400" dirty="0"/>
              <a:t>外国とつながる子ども</a:t>
            </a:r>
            <a:endParaRPr kumimoji="1" lang="ja-JP" altLang="en-US" sz="4400" dirty="0"/>
          </a:p>
        </p:txBody>
      </p:sp>
      <p:sp>
        <p:nvSpPr>
          <p:cNvPr id="3" name="テキスト ボックス 2"/>
          <p:cNvSpPr txBox="1"/>
          <p:nvPr/>
        </p:nvSpPr>
        <p:spPr>
          <a:xfrm>
            <a:off x="395536" y="476672"/>
            <a:ext cx="8352928" cy="2308324"/>
          </a:xfrm>
          <a:prstGeom prst="rect">
            <a:avLst/>
          </a:prstGeom>
          <a:noFill/>
        </p:spPr>
        <p:txBody>
          <a:bodyPr wrap="square" rtlCol="0">
            <a:spAutoFit/>
          </a:bodyPr>
          <a:lstStyle/>
          <a:p>
            <a:r>
              <a:rPr kumimoji="1" lang="ja-JP" altLang="en-US" sz="3600" dirty="0"/>
              <a:t>ただ最近は</a:t>
            </a:r>
            <a:endParaRPr kumimoji="1" lang="en-US" altLang="ja-JP" sz="3600" dirty="0"/>
          </a:p>
          <a:p>
            <a:r>
              <a:rPr lang="ja-JP" altLang="en-US" sz="3600" dirty="0"/>
              <a:t>　　母語を日本語としない、</a:t>
            </a:r>
            <a:endParaRPr lang="en-US" altLang="ja-JP" sz="3600" dirty="0"/>
          </a:p>
          <a:p>
            <a:r>
              <a:rPr lang="ja-JP" altLang="en-US" sz="3600" dirty="0"/>
              <a:t>　　　　もしくは他</a:t>
            </a:r>
            <a:r>
              <a:rPr kumimoji="1" lang="ja-JP" altLang="en-US" sz="3600" dirty="0"/>
              <a:t>国語環境で生活する</a:t>
            </a:r>
            <a:endParaRPr kumimoji="1" lang="en-US" altLang="ja-JP" sz="3600" dirty="0"/>
          </a:p>
          <a:p>
            <a:r>
              <a:rPr lang="ja-JP" altLang="en-US" sz="3600" dirty="0"/>
              <a:t>　　　　　　　　　　　　</a:t>
            </a:r>
            <a:r>
              <a:rPr kumimoji="1" lang="ja-JP" altLang="en-US" sz="3600" dirty="0"/>
              <a:t>子どもが増加している</a:t>
            </a:r>
          </a:p>
        </p:txBody>
      </p:sp>
      <p:sp>
        <p:nvSpPr>
          <p:cNvPr id="6" name="テキスト ボックス 5"/>
          <p:cNvSpPr txBox="1"/>
          <p:nvPr/>
        </p:nvSpPr>
        <p:spPr>
          <a:xfrm>
            <a:off x="251520" y="4293096"/>
            <a:ext cx="8712968" cy="1323439"/>
          </a:xfrm>
          <a:prstGeom prst="rect">
            <a:avLst/>
          </a:prstGeom>
          <a:solidFill>
            <a:schemeClr val="bg1"/>
          </a:solidFill>
          <a:effectLst>
            <a:glow rad="228600">
              <a:schemeClr val="accent2">
                <a:satMod val="175000"/>
                <a:alpha val="40000"/>
              </a:schemeClr>
            </a:glow>
          </a:effectLst>
        </p:spPr>
        <p:txBody>
          <a:bodyPr wrap="square" rtlCol="0">
            <a:spAutoFit/>
          </a:bodyPr>
          <a:lstStyle/>
          <a:p>
            <a:r>
              <a:rPr kumimoji="1" lang="ja-JP" altLang="en-US" sz="4000" dirty="0"/>
              <a:t>外国語干渉、不完全なバイリンガルなど</a:t>
            </a:r>
            <a:endParaRPr kumimoji="1" lang="en-US" altLang="ja-JP" sz="4000" dirty="0"/>
          </a:p>
          <a:p>
            <a:r>
              <a:rPr lang="ja-JP" altLang="en-US" sz="4000" dirty="0"/>
              <a:t>　　　　　　言語環境が大きな問題となる</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260648"/>
            <a:ext cx="4536504" cy="646331"/>
          </a:xfrm>
          <a:prstGeom prst="rect">
            <a:avLst/>
          </a:prstGeom>
          <a:noFill/>
        </p:spPr>
        <p:txBody>
          <a:bodyPr wrap="square" rtlCol="0">
            <a:spAutoFit/>
          </a:bodyPr>
          <a:lstStyle/>
          <a:p>
            <a:r>
              <a:rPr lang="ja-JP" altLang="en-US" sz="3600" dirty="0"/>
              <a:t>これらの知識・情報は</a:t>
            </a:r>
            <a:endParaRPr kumimoji="1" lang="ja-JP" altLang="en-US" sz="3600" dirty="0"/>
          </a:p>
        </p:txBody>
      </p:sp>
      <p:sp>
        <p:nvSpPr>
          <p:cNvPr id="7" name="テキスト ボックス 6"/>
          <p:cNvSpPr txBox="1"/>
          <p:nvPr/>
        </p:nvSpPr>
        <p:spPr>
          <a:xfrm>
            <a:off x="1619672" y="980728"/>
            <a:ext cx="6048672" cy="646331"/>
          </a:xfrm>
          <a:prstGeom prst="rect">
            <a:avLst/>
          </a:prstGeom>
          <a:solidFill>
            <a:schemeClr val="accent5">
              <a:lumMod val="90000"/>
            </a:schemeClr>
          </a:solidFill>
        </p:spPr>
        <p:txBody>
          <a:bodyPr wrap="square" rtlCol="0">
            <a:spAutoFit/>
          </a:bodyPr>
          <a:lstStyle/>
          <a:p>
            <a:r>
              <a:rPr lang="ja-JP" altLang="en-US" sz="3600" dirty="0"/>
              <a:t>ことばを量の面でとらえたもの</a:t>
            </a:r>
            <a:endParaRPr kumimoji="1" lang="ja-JP" altLang="en-US" sz="3600" dirty="0"/>
          </a:p>
        </p:txBody>
      </p:sp>
      <p:sp>
        <p:nvSpPr>
          <p:cNvPr id="8" name="テキスト ボックス 7"/>
          <p:cNvSpPr txBox="1"/>
          <p:nvPr/>
        </p:nvSpPr>
        <p:spPr>
          <a:xfrm>
            <a:off x="467544" y="1772816"/>
            <a:ext cx="5616624" cy="1200329"/>
          </a:xfrm>
          <a:prstGeom prst="rect">
            <a:avLst/>
          </a:prstGeom>
          <a:noFill/>
        </p:spPr>
        <p:txBody>
          <a:bodyPr wrap="square" rtlCol="0">
            <a:spAutoFit/>
          </a:bodyPr>
          <a:lstStyle/>
          <a:p>
            <a:r>
              <a:rPr lang="ja-JP" altLang="en-US" sz="3600" dirty="0"/>
              <a:t>この子は、「くるま」</a:t>
            </a:r>
            <a:endParaRPr lang="en-US" altLang="ja-JP" sz="3600" dirty="0"/>
          </a:p>
          <a:p>
            <a:r>
              <a:rPr lang="ja-JP" altLang="en-US" sz="3600" dirty="0"/>
              <a:t>　ということばを知ってるな</a:t>
            </a:r>
            <a:endParaRPr kumimoji="1" lang="ja-JP" altLang="en-US" sz="3600" dirty="0"/>
          </a:p>
        </p:txBody>
      </p:sp>
      <p:sp>
        <p:nvSpPr>
          <p:cNvPr id="9" name="テキスト ボックス 8"/>
          <p:cNvSpPr txBox="1"/>
          <p:nvPr/>
        </p:nvSpPr>
        <p:spPr>
          <a:xfrm>
            <a:off x="539552" y="3068960"/>
            <a:ext cx="8280920" cy="1200329"/>
          </a:xfrm>
          <a:prstGeom prst="rect">
            <a:avLst/>
          </a:prstGeom>
          <a:solidFill>
            <a:srgbClr val="FFCCFF"/>
          </a:solidFill>
        </p:spPr>
        <p:txBody>
          <a:bodyPr wrap="square" rtlCol="0">
            <a:spAutoFit/>
          </a:bodyPr>
          <a:lstStyle/>
          <a:p>
            <a:r>
              <a:rPr lang="ja-JP" altLang="en-US" sz="3600" dirty="0"/>
              <a:t>では何をもって、</a:t>
            </a:r>
            <a:endParaRPr lang="en-US" altLang="ja-JP" sz="3600" dirty="0"/>
          </a:p>
          <a:p>
            <a:r>
              <a:rPr lang="ja-JP" altLang="en-US" sz="3600" dirty="0"/>
              <a:t>　　「知っている」とすればいいのだろうか</a:t>
            </a:r>
            <a:endParaRPr kumimoji="1" lang="ja-JP" altLang="en-US" sz="3600" dirty="0"/>
          </a:p>
        </p:txBody>
      </p:sp>
      <p:sp>
        <p:nvSpPr>
          <p:cNvPr id="10" name="テキスト ボックス 9"/>
          <p:cNvSpPr txBox="1"/>
          <p:nvPr/>
        </p:nvSpPr>
        <p:spPr>
          <a:xfrm>
            <a:off x="251520" y="4581128"/>
            <a:ext cx="8712968" cy="1754326"/>
          </a:xfrm>
          <a:prstGeom prst="rect">
            <a:avLst/>
          </a:prstGeom>
          <a:noFill/>
        </p:spPr>
        <p:txBody>
          <a:bodyPr wrap="square" rtlCol="0">
            <a:spAutoFit/>
          </a:bodyPr>
          <a:lstStyle/>
          <a:p>
            <a:r>
              <a:rPr lang="ja-JP" altLang="en-US" sz="3600" dirty="0"/>
              <a:t>車をみて「くるま」といえる、</a:t>
            </a:r>
            <a:endParaRPr lang="en-US" altLang="ja-JP" sz="3600" dirty="0"/>
          </a:p>
          <a:p>
            <a:r>
              <a:rPr lang="ja-JP" altLang="en-US" sz="3600" dirty="0"/>
              <a:t>　「くるま、どれ？」ときかれ車を指させる、</a:t>
            </a:r>
            <a:endParaRPr lang="en-US" altLang="ja-JP" sz="3600" dirty="0"/>
          </a:p>
          <a:p>
            <a:r>
              <a:rPr lang="ja-JP" altLang="en-US" sz="3600" dirty="0"/>
              <a:t>　　　　　　　　　　　　　　　　　　　　ことだろうか</a:t>
            </a:r>
            <a:endParaRPr kumimoji="1" lang="ja-JP" altLang="en-US" sz="3600" dirty="0"/>
          </a:p>
        </p:txBody>
      </p:sp>
      <p:sp>
        <p:nvSpPr>
          <p:cNvPr id="11" name="テキスト ボックス 10"/>
          <p:cNvSpPr txBox="1"/>
          <p:nvPr/>
        </p:nvSpPr>
        <p:spPr>
          <a:xfrm>
            <a:off x="6372200" y="2204864"/>
            <a:ext cx="1512168" cy="646331"/>
          </a:xfrm>
          <a:prstGeom prst="rect">
            <a:avLst/>
          </a:prstGeom>
          <a:solidFill>
            <a:srgbClr val="CCFF66"/>
          </a:solidFill>
        </p:spPr>
        <p:txBody>
          <a:bodyPr wrap="square" rtlCol="0">
            <a:spAutoFit/>
          </a:bodyPr>
          <a:lstStyle/>
          <a:p>
            <a:r>
              <a:rPr lang="ja-JP" altLang="en-US" sz="3600" dirty="0"/>
              <a:t>＋１語</a:t>
            </a:r>
            <a:endParaRPr kumimoji="1" lang="ja-JP" altLang="en-US" sz="3600" dirty="0"/>
          </a:p>
        </p:txBody>
      </p:sp>
      <p:sp>
        <p:nvSpPr>
          <p:cNvPr id="12" name="右矢印 11"/>
          <p:cNvSpPr/>
          <p:nvPr/>
        </p:nvSpPr>
        <p:spPr>
          <a:xfrm>
            <a:off x="5940152" y="2348880"/>
            <a:ext cx="288032"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971848" y="1413495"/>
            <a:ext cx="3311525" cy="830263"/>
          </a:xfrm>
          <a:prstGeom prst="rect">
            <a:avLst/>
          </a:prstGeom>
          <a:solidFill>
            <a:schemeClr val="accent1"/>
          </a:solidFill>
          <a:ln w="9525">
            <a:solidFill>
              <a:schemeClr val="tx1"/>
            </a:solidFill>
            <a:miter lim="800000"/>
            <a:headEnd/>
            <a:tailEnd/>
          </a:ln>
        </p:spPr>
        <p:txBody>
          <a:bodyPr>
            <a:spAutoFit/>
          </a:bodyPr>
          <a:lstStyle/>
          <a:p>
            <a:pPr eaLnBrk="1" hangingPunct="1"/>
            <a:r>
              <a:rPr lang="ja-JP" altLang="en-US" sz="4800"/>
              <a:t>環境的問題</a:t>
            </a:r>
          </a:p>
        </p:txBody>
      </p:sp>
      <p:sp>
        <p:nvSpPr>
          <p:cNvPr id="10243" name="テキスト ボックス 4"/>
          <p:cNvSpPr txBox="1">
            <a:spLocks noChangeArrowheads="1"/>
          </p:cNvSpPr>
          <p:nvPr/>
        </p:nvSpPr>
        <p:spPr bwMode="auto">
          <a:xfrm>
            <a:off x="4212010" y="1845394"/>
            <a:ext cx="1008062" cy="1016000"/>
          </a:xfrm>
          <a:prstGeom prst="rect">
            <a:avLst/>
          </a:prstGeom>
          <a:noFill/>
          <a:ln w="9525">
            <a:noFill/>
            <a:miter lim="800000"/>
            <a:headEnd/>
            <a:tailEnd/>
          </a:ln>
        </p:spPr>
        <p:txBody>
          <a:bodyPr>
            <a:spAutoFit/>
          </a:bodyPr>
          <a:lstStyle/>
          <a:p>
            <a:pPr eaLnBrk="1" hangingPunct="1"/>
            <a:r>
              <a:rPr lang="en-US" altLang="ja-JP" sz="6000"/>
              <a:t>×</a:t>
            </a:r>
            <a:endParaRPr lang="ja-JP" altLang="en-US" sz="6000"/>
          </a:p>
        </p:txBody>
      </p:sp>
      <p:sp>
        <p:nvSpPr>
          <p:cNvPr id="10244" name="テキスト ボックス 5"/>
          <p:cNvSpPr txBox="1">
            <a:spLocks noChangeArrowheads="1"/>
          </p:cNvSpPr>
          <p:nvPr/>
        </p:nvSpPr>
        <p:spPr bwMode="auto">
          <a:xfrm>
            <a:off x="5220072" y="1916832"/>
            <a:ext cx="3529013" cy="830262"/>
          </a:xfrm>
          <a:prstGeom prst="rect">
            <a:avLst/>
          </a:prstGeom>
          <a:solidFill>
            <a:srgbClr val="FFCC99"/>
          </a:solidFill>
          <a:ln w="9525">
            <a:solidFill>
              <a:schemeClr val="tx1"/>
            </a:solidFill>
            <a:miter lim="800000"/>
            <a:headEnd/>
            <a:tailEnd/>
          </a:ln>
        </p:spPr>
        <p:txBody>
          <a:bodyPr>
            <a:spAutoFit/>
          </a:bodyPr>
          <a:lstStyle/>
          <a:p>
            <a:pPr eaLnBrk="1" hangingPunct="1"/>
            <a:r>
              <a:rPr lang="ja-JP" altLang="en-US" sz="4800"/>
              <a:t>能力的問題</a:t>
            </a:r>
          </a:p>
        </p:txBody>
      </p:sp>
      <p:sp>
        <p:nvSpPr>
          <p:cNvPr id="7" name="テキスト ボックス 6"/>
          <p:cNvSpPr txBox="1"/>
          <p:nvPr/>
        </p:nvSpPr>
        <p:spPr>
          <a:xfrm>
            <a:off x="539552" y="4581128"/>
            <a:ext cx="8208912" cy="2000548"/>
          </a:xfrm>
          <a:prstGeom prst="rect">
            <a:avLst/>
          </a:prstGeom>
          <a:solidFill>
            <a:schemeClr val="accent3"/>
          </a:solidFill>
          <a:ln>
            <a:noFill/>
          </a:ln>
          <a:effectLst>
            <a:glow rad="228600">
              <a:schemeClr val="accent2">
                <a:satMod val="175000"/>
                <a:alpha val="40000"/>
              </a:schemeClr>
            </a:glow>
          </a:effectLst>
        </p:spPr>
        <p:txBody>
          <a:bodyPr wrap="square">
            <a:spAutoFit/>
          </a:bodyPr>
          <a:lstStyle/>
          <a:p>
            <a:pPr eaLnBrk="1" hangingPunct="1">
              <a:defRPr/>
            </a:pPr>
            <a:r>
              <a:rPr lang="ja-JP" altLang="en-US" sz="4000" dirty="0">
                <a:ea typeface="ＭＳ Ｐゴシック" panose="020B0600070205080204" pitchFamily="50" charset="-128"/>
              </a:rPr>
              <a:t>能力に問題を持つ子どもほど　</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a:t>
            </a:r>
            <a:r>
              <a:rPr lang="ja-JP" altLang="en-US" sz="4000" dirty="0"/>
              <a:t>　</a:t>
            </a:r>
            <a:r>
              <a:rPr lang="ja-JP" altLang="en-US" sz="4000" dirty="0">
                <a:ea typeface="ＭＳ Ｐゴシック" panose="020B0600070205080204" pitchFamily="50" charset="-128"/>
              </a:rPr>
              <a:t>環境的問題や器質的問題が</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大きく影響する</a:t>
            </a:r>
          </a:p>
        </p:txBody>
      </p:sp>
      <p:sp>
        <p:nvSpPr>
          <p:cNvPr id="8" name="テキスト ボックス 7"/>
          <p:cNvSpPr txBox="1"/>
          <p:nvPr/>
        </p:nvSpPr>
        <p:spPr>
          <a:xfrm>
            <a:off x="2195736" y="332656"/>
            <a:ext cx="4752528" cy="830997"/>
          </a:xfrm>
          <a:prstGeom prst="rect">
            <a:avLst/>
          </a:prstGeom>
          <a:solidFill>
            <a:srgbClr val="FFFF00"/>
          </a:solidFill>
          <a:ln>
            <a:noFill/>
          </a:ln>
          <a:effectLst>
            <a:softEdge rad="317500"/>
          </a:effectLst>
        </p:spPr>
        <p:txBody>
          <a:bodyPr>
            <a:spAutoFit/>
          </a:bodyPr>
          <a:lstStyle/>
          <a:p>
            <a:pPr eaLnBrk="1" hangingPunct="1">
              <a:defRPr/>
            </a:pPr>
            <a:r>
              <a:rPr lang="ja-JP" altLang="en-US" sz="4800" dirty="0">
                <a:ea typeface="ＭＳ Ｐゴシック" panose="020B0600070205080204" pitchFamily="50" charset="-128"/>
              </a:rPr>
              <a:t>　子どもの発達</a:t>
            </a:r>
          </a:p>
        </p:txBody>
      </p:sp>
      <p:sp>
        <p:nvSpPr>
          <p:cNvPr id="9" name="テキスト ボックス 3"/>
          <p:cNvSpPr txBox="1">
            <a:spLocks noChangeArrowheads="1"/>
          </p:cNvSpPr>
          <p:nvPr/>
        </p:nvSpPr>
        <p:spPr bwMode="auto">
          <a:xfrm>
            <a:off x="971848" y="2421607"/>
            <a:ext cx="3311525" cy="830262"/>
          </a:xfrm>
          <a:prstGeom prst="rect">
            <a:avLst/>
          </a:prstGeom>
          <a:solidFill>
            <a:srgbClr val="FFCC00"/>
          </a:solidFill>
          <a:ln w="9525">
            <a:solidFill>
              <a:schemeClr val="tx1"/>
            </a:solidFill>
            <a:miter lim="800000"/>
            <a:headEnd/>
            <a:tailEnd/>
          </a:ln>
        </p:spPr>
        <p:txBody>
          <a:bodyPr>
            <a:spAutoFit/>
          </a:bodyPr>
          <a:lstStyle/>
          <a:p>
            <a:pPr eaLnBrk="1" hangingPunct="1"/>
            <a:r>
              <a:rPr lang="ja-JP" altLang="en-US" sz="4800"/>
              <a:t>器質的問題</a:t>
            </a:r>
          </a:p>
        </p:txBody>
      </p:sp>
      <p:sp>
        <p:nvSpPr>
          <p:cNvPr id="10" name="テキスト ボックス 9"/>
          <p:cNvSpPr txBox="1">
            <a:spLocks noChangeArrowheads="1"/>
          </p:cNvSpPr>
          <p:nvPr/>
        </p:nvSpPr>
        <p:spPr bwMode="auto">
          <a:xfrm>
            <a:off x="395536" y="3284538"/>
            <a:ext cx="5112568" cy="1569660"/>
          </a:xfrm>
          <a:prstGeom prst="rect">
            <a:avLst/>
          </a:prstGeom>
          <a:noFill/>
          <a:ln w="9525">
            <a:noFill/>
            <a:miter lim="800000"/>
            <a:headEnd/>
            <a:tailEnd/>
          </a:ln>
        </p:spPr>
        <p:txBody>
          <a:bodyPr wrap="square">
            <a:spAutoFit/>
          </a:bodyPr>
          <a:lstStyle/>
          <a:p>
            <a:pPr eaLnBrk="1" hangingPunct="1"/>
            <a:r>
              <a:rPr lang="ja-JP" altLang="en-US" sz="3200" dirty="0"/>
              <a:t>例：</a:t>
            </a:r>
            <a:r>
              <a:rPr lang="ja-JP" altLang="en-US" sz="3200" dirty="0">
                <a:solidFill>
                  <a:srgbClr val="002060"/>
                </a:solidFill>
              </a:rPr>
              <a:t>軽度</a:t>
            </a:r>
            <a:r>
              <a:rPr lang="ja-JP" altLang="en-US" sz="3200" dirty="0"/>
              <a:t>の発音器官の異常</a:t>
            </a:r>
            <a:endParaRPr lang="en-US" altLang="ja-JP" sz="3200" dirty="0"/>
          </a:p>
          <a:p>
            <a:pPr eaLnBrk="1" hangingPunct="1">
              <a:tabLst>
                <a:tab pos="1076325" algn="l"/>
              </a:tabLst>
            </a:pPr>
            <a:r>
              <a:rPr lang="ja-JP" altLang="en-US" sz="3200" dirty="0"/>
              <a:t>　　</a:t>
            </a:r>
            <a:r>
              <a:rPr lang="ja-JP" altLang="en-US" sz="800" dirty="0"/>
              <a:t>　</a:t>
            </a:r>
            <a:r>
              <a:rPr lang="ja-JP" altLang="en-US" sz="3200" dirty="0">
                <a:solidFill>
                  <a:srgbClr val="002060"/>
                </a:solidFill>
              </a:rPr>
              <a:t>軽度</a:t>
            </a:r>
            <a:r>
              <a:rPr lang="ja-JP" altLang="en-US" sz="3200" dirty="0"/>
              <a:t>の聴覚障害</a:t>
            </a:r>
            <a:endParaRPr lang="en-US" altLang="ja-JP" sz="3200" dirty="0"/>
          </a:p>
          <a:p>
            <a:pPr eaLnBrk="1" hangingPunct="1"/>
            <a:r>
              <a:rPr lang="ja-JP" altLang="en-US" sz="3200" dirty="0"/>
              <a:t>　　</a:t>
            </a:r>
          </a:p>
        </p:txBody>
      </p:sp>
      <p:pic>
        <p:nvPicPr>
          <p:cNvPr id="1026" name="Picture 2"/>
          <p:cNvPicPr>
            <a:picLocks noChangeAspect="1" noChangeArrowheads="1"/>
          </p:cNvPicPr>
          <p:nvPr/>
        </p:nvPicPr>
        <p:blipFill>
          <a:blip r:embed="rId2" cstate="print"/>
          <a:srcRect/>
          <a:stretch>
            <a:fillRect/>
          </a:stretch>
        </p:blipFill>
        <p:spPr bwMode="auto">
          <a:xfrm>
            <a:off x="0" y="1340768"/>
            <a:ext cx="997491" cy="105503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2420888"/>
            <a:ext cx="899592" cy="9392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dissolve">
                                      <p:cBhvr>
                                        <p:cTn id="18" dur="500"/>
                                        <p:tgtEl>
                                          <p:spTgt spid="10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243"/>
                                        </p:tgtEl>
                                        <p:attrNameLst>
                                          <p:attrName>style.visibility</p:attrName>
                                        </p:attrNameLst>
                                      </p:cBhvr>
                                      <p:to>
                                        <p:strVal val="visible"/>
                                      </p:to>
                                    </p:set>
                                    <p:animEffect transition="in" filter="dissolve">
                                      <p:cBhvr>
                                        <p:cTn id="23" dur="500"/>
                                        <p:tgtEl>
                                          <p:spTgt spid="1024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dissolve">
                                      <p:cBhvr>
                                        <p:cTn id="26" dur="500"/>
                                        <p:tgtEl>
                                          <p:spTgt spid="1024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p:bldP spid="10244" grpId="0" animBg="1"/>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2492896"/>
            <a:ext cx="5904656"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kumimoji="1" lang="ja-JP" altLang="en-US" sz="8000" dirty="0"/>
              <a:t>共感</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95536" y="764704"/>
            <a:ext cx="8496944" cy="1446550"/>
          </a:xfrm>
          <a:prstGeom prst="rect">
            <a:avLst/>
          </a:prstGeom>
          <a:solidFill>
            <a:srgbClr val="CCFFFF"/>
          </a:solidFill>
          <a:ln>
            <a:noFill/>
          </a:ln>
          <a:effectLst>
            <a:softEdge rad="127000"/>
          </a:effectLst>
        </p:spPr>
        <p:txBody>
          <a:bodyPr wrap="square" rtlCol="0">
            <a:spAutoFit/>
          </a:bodyPr>
          <a:lstStyle/>
          <a:p>
            <a:r>
              <a:rPr kumimoji="1" lang="ja-JP" altLang="en-US" sz="4400" dirty="0"/>
              <a:t>　人間の会話内容の大半は</a:t>
            </a:r>
            <a:endParaRPr kumimoji="1" lang="en-US" altLang="ja-JP" sz="4400" dirty="0"/>
          </a:p>
          <a:p>
            <a:r>
              <a:rPr lang="ja-JP" altLang="en-US" sz="4400" dirty="0"/>
              <a:t>　　　　　　　　　　　</a:t>
            </a:r>
            <a:r>
              <a:rPr lang="ja-JP" altLang="en-US" sz="2800" dirty="0"/>
              <a:t>　</a:t>
            </a:r>
            <a:r>
              <a:rPr kumimoji="1" lang="ja-JP" altLang="en-US" sz="4400" dirty="0"/>
              <a:t>どうでもいいこと</a:t>
            </a:r>
          </a:p>
        </p:txBody>
      </p:sp>
      <p:sp>
        <p:nvSpPr>
          <p:cNvPr id="4" name="テキスト ボックス 3"/>
          <p:cNvSpPr txBox="1">
            <a:spLocks noChangeArrowheads="1"/>
          </p:cNvSpPr>
          <p:nvPr/>
        </p:nvSpPr>
        <p:spPr bwMode="auto">
          <a:xfrm>
            <a:off x="611560" y="3789040"/>
            <a:ext cx="8208912" cy="1446550"/>
          </a:xfrm>
          <a:prstGeom prst="rect">
            <a:avLst/>
          </a:prstGeom>
          <a:solidFill>
            <a:schemeClr val="bg1"/>
          </a:solidFill>
          <a:ln w="9525">
            <a:noFill/>
            <a:miter lim="800000"/>
            <a:headEnd/>
            <a:tailEnd/>
          </a:ln>
          <a:effectLst>
            <a:glow rad="228600">
              <a:schemeClr val="bg2">
                <a:lumMod val="60000"/>
                <a:lumOff val="40000"/>
                <a:alpha val="40000"/>
              </a:schemeClr>
            </a:glow>
          </a:effectLst>
        </p:spPr>
        <p:txBody>
          <a:bodyPr wrap="square">
            <a:spAutoFit/>
          </a:bodyPr>
          <a:lstStyle/>
          <a:p>
            <a:pPr eaLnBrk="1" hangingPunct="1">
              <a:defRPr/>
            </a:pPr>
            <a:r>
              <a:rPr lang="ja-JP" altLang="en-US" sz="4400" dirty="0"/>
              <a:t>自分と相手が共感し合うために</a:t>
            </a:r>
            <a:endParaRPr lang="en-US" altLang="ja-JP" sz="4400" dirty="0"/>
          </a:p>
          <a:p>
            <a:pPr eaLnBrk="1" hangingPunct="1">
              <a:defRPr/>
            </a:pPr>
            <a:r>
              <a:rPr lang="ja-JP" altLang="en-US" sz="4400" dirty="0"/>
              <a:t>　　　　　　　　　　　　　行われている</a:t>
            </a:r>
          </a:p>
        </p:txBody>
      </p:sp>
      <p:sp>
        <p:nvSpPr>
          <p:cNvPr id="5" name="テキスト ボックス 4"/>
          <p:cNvSpPr txBox="1">
            <a:spLocks noChangeArrowheads="1"/>
          </p:cNvSpPr>
          <p:nvPr/>
        </p:nvSpPr>
        <p:spPr bwMode="auto">
          <a:xfrm>
            <a:off x="1043608" y="2852936"/>
            <a:ext cx="7200800" cy="769441"/>
          </a:xfrm>
          <a:prstGeom prst="rect">
            <a:avLst/>
          </a:prstGeom>
          <a:noFill/>
          <a:ln w="9525">
            <a:noFill/>
            <a:miter lim="800000"/>
            <a:headEnd/>
            <a:tailEnd/>
          </a:ln>
        </p:spPr>
        <p:txBody>
          <a:bodyPr wrap="square">
            <a:spAutoFit/>
          </a:bodyPr>
          <a:lstStyle/>
          <a:p>
            <a:pPr eaLnBrk="1" hangingPunct="1"/>
            <a:r>
              <a:rPr lang="ja-JP" altLang="en-US" sz="4400" dirty="0"/>
              <a:t>私たちのコミュニケーションは</a:t>
            </a:r>
          </a:p>
        </p:txBody>
      </p:sp>
      <p:sp>
        <p:nvSpPr>
          <p:cNvPr id="6" name="テキスト ボックス 4"/>
          <p:cNvSpPr txBox="1">
            <a:spLocks noChangeArrowheads="1"/>
          </p:cNvSpPr>
          <p:nvPr/>
        </p:nvSpPr>
        <p:spPr bwMode="auto">
          <a:xfrm>
            <a:off x="1259632" y="5589240"/>
            <a:ext cx="6913562" cy="646113"/>
          </a:xfrm>
          <a:prstGeom prst="rect">
            <a:avLst/>
          </a:prstGeom>
          <a:noFill/>
          <a:ln w="9525">
            <a:noFill/>
            <a:miter lim="800000"/>
            <a:headEnd/>
            <a:tailEnd/>
          </a:ln>
        </p:spPr>
        <p:txBody>
          <a:bodyPr>
            <a:spAutoFit/>
          </a:bodyPr>
          <a:lstStyle/>
          <a:p>
            <a:pPr eaLnBrk="1" hangingPunct="1"/>
            <a:r>
              <a:rPr lang="ja-JP" altLang="en-US" sz="3600" b="1" dirty="0">
                <a:solidFill>
                  <a:srgbClr val="C00000"/>
                </a:solidFill>
              </a:rPr>
              <a:t>＊</a:t>
            </a:r>
            <a:r>
              <a:rPr lang="ja-JP" altLang="en-US" sz="3600" dirty="0"/>
              <a:t>共感とは、共に何かを感じること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ローチャート : 論理積ゲート 25"/>
          <p:cNvSpPr/>
          <p:nvPr/>
        </p:nvSpPr>
        <p:spPr>
          <a:xfrm rot="16200000">
            <a:off x="5550694" y="4695032"/>
            <a:ext cx="314325" cy="719137"/>
          </a:xfrm>
          <a:prstGeom prst="flowChartDelay">
            <a:avLst/>
          </a:prstGeom>
          <a:solidFill>
            <a:schemeClr val="accent1">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5" name="フローチャート : 論理積ゲート 24"/>
          <p:cNvSpPr/>
          <p:nvPr/>
        </p:nvSpPr>
        <p:spPr>
          <a:xfrm rot="16200000">
            <a:off x="696119" y="3612356"/>
            <a:ext cx="1511300" cy="935038"/>
          </a:xfrm>
          <a:prstGeom prst="flowChartDelay">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3" name="角丸四角形吹き出し 2"/>
          <p:cNvSpPr/>
          <p:nvPr/>
        </p:nvSpPr>
        <p:spPr>
          <a:xfrm>
            <a:off x="2470150" y="719138"/>
            <a:ext cx="2365375" cy="1065212"/>
          </a:xfrm>
          <a:prstGeom prst="wedgeRoundRectCallout">
            <a:avLst>
              <a:gd name="adj1" fmla="val -63628"/>
              <a:gd name="adj2" fmla="val 515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tx1"/>
                </a:solidFill>
              </a:rPr>
              <a:t>はっぱ、</a:t>
            </a:r>
            <a:endParaRPr lang="en-US" altLang="ja-JP" sz="3200" dirty="0">
              <a:solidFill>
                <a:schemeClr val="tx1"/>
              </a:solidFill>
            </a:endParaRPr>
          </a:p>
          <a:p>
            <a:pPr eaLnBrk="1" hangingPunct="1">
              <a:defRPr/>
            </a:pPr>
            <a:r>
              <a:rPr lang="ja-JP" altLang="en-US" sz="3200" dirty="0">
                <a:solidFill>
                  <a:schemeClr val="tx1"/>
                </a:solidFill>
              </a:rPr>
              <a:t>あかいねー</a:t>
            </a:r>
          </a:p>
        </p:txBody>
      </p:sp>
      <p:grpSp>
        <p:nvGrpSpPr>
          <p:cNvPr id="2" name="グループ化 5"/>
          <p:cNvGrpSpPr>
            <a:grpSpLocks/>
          </p:cNvGrpSpPr>
          <p:nvPr/>
        </p:nvGrpSpPr>
        <p:grpSpPr bwMode="auto">
          <a:xfrm>
            <a:off x="7218363" y="439738"/>
            <a:ext cx="1323975" cy="1406525"/>
            <a:chOff x="6444208" y="578701"/>
            <a:chExt cx="1322969" cy="1407757"/>
          </a:xfrm>
        </p:grpSpPr>
        <p:sp>
          <p:nvSpPr>
            <p:cNvPr id="4" name="フリーフォーム 3"/>
            <p:cNvSpPr/>
            <p:nvPr/>
          </p:nvSpPr>
          <p:spPr>
            <a:xfrm>
              <a:off x="6444208" y="1412868"/>
              <a:ext cx="1322969" cy="573590"/>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5" name="フリーフォーム 4"/>
            <p:cNvSpPr/>
            <p:nvPr/>
          </p:nvSpPr>
          <p:spPr>
            <a:xfrm rot="3006744">
              <a:off x="6715176" y="953354"/>
              <a:ext cx="1323545" cy="574238"/>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grpSp>
        <p:nvGrpSpPr>
          <p:cNvPr id="6" name="グループ化 10"/>
          <p:cNvGrpSpPr>
            <a:grpSpLocks/>
          </p:cNvGrpSpPr>
          <p:nvPr/>
        </p:nvGrpSpPr>
        <p:grpSpPr bwMode="auto">
          <a:xfrm rot="237354">
            <a:off x="5102225" y="3827463"/>
            <a:ext cx="1214438" cy="1154112"/>
            <a:chOff x="3419475" y="5157788"/>
            <a:chExt cx="1512888" cy="1439862"/>
          </a:xfrm>
        </p:grpSpPr>
        <p:sp>
          <p:nvSpPr>
            <p:cNvPr id="21534"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35"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536"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1537"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38"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1539"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7" name="グループ化 17"/>
          <p:cNvGrpSpPr>
            <a:grpSpLocks/>
          </p:cNvGrpSpPr>
          <p:nvPr/>
        </p:nvGrpSpPr>
        <p:grpSpPr bwMode="auto">
          <a:xfrm rot="20313014" flipH="1">
            <a:off x="568325" y="1593850"/>
            <a:ext cx="1520825" cy="1822450"/>
            <a:chOff x="6804025" y="2781300"/>
            <a:chExt cx="1655677" cy="2087563"/>
          </a:xfrm>
        </p:grpSpPr>
        <p:sp>
          <p:nvSpPr>
            <p:cNvPr id="21528"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29"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530"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1531" name="Freeform 32"/>
            <p:cNvSpPr>
              <a:spLocks/>
            </p:cNvSpPr>
            <p:nvPr/>
          </p:nvSpPr>
          <p:spPr bwMode="auto">
            <a:xfrm>
              <a:off x="6804025" y="2781300"/>
              <a:ext cx="1655677"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1532"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1533"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cxnSp>
        <p:nvCxnSpPr>
          <p:cNvPr id="22" name="直線矢印コネクタ 21"/>
          <p:cNvCxnSpPr/>
          <p:nvPr/>
        </p:nvCxnSpPr>
        <p:spPr>
          <a:xfrm flipV="1">
            <a:off x="2108200" y="1654175"/>
            <a:ext cx="5110163" cy="4714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6211888" y="2043113"/>
            <a:ext cx="1417637" cy="19827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山形 31"/>
          <p:cNvSpPr/>
          <p:nvPr/>
        </p:nvSpPr>
        <p:spPr>
          <a:xfrm rot="990756">
            <a:off x="2138363" y="3925888"/>
            <a:ext cx="2982912" cy="860425"/>
          </a:xfrm>
          <a:prstGeom prst="chevron">
            <a:avLst/>
          </a:prstGeom>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tx1"/>
                </a:solidFill>
              </a:rPr>
              <a:t>共感の</a:t>
            </a:r>
            <a:endParaRPr lang="en-US" altLang="ja-JP" sz="2400" b="1" dirty="0">
              <a:solidFill>
                <a:schemeClr val="tx1"/>
              </a:solidFill>
            </a:endParaRPr>
          </a:p>
          <a:p>
            <a:pPr algn="ctr" eaLnBrk="1" hangingPunct="1">
              <a:defRPr/>
            </a:pPr>
            <a:r>
              <a:rPr lang="ja-JP" altLang="en-US" sz="2400" b="1" dirty="0">
                <a:solidFill>
                  <a:schemeClr val="tx1"/>
                </a:solidFill>
              </a:rPr>
              <a:t>メッセージ</a:t>
            </a:r>
          </a:p>
        </p:txBody>
      </p:sp>
      <p:sp>
        <p:nvSpPr>
          <p:cNvPr id="29" name="円/楕円 28"/>
          <p:cNvSpPr/>
          <p:nvPr/>
        </p:nvSpPr>
        <p:spPr>
          <a:xfrm>
            <a:off x="6264275" y="4684713"/>
            <a:ext cx="215900" cy="215900"/>
          </a:xfrm>
          <a:prstGeom prst="ellipse">
            <a:avLst/>
          </a:prstGeom>
          <a:solidFill>
            <a:schemeClr val="bg1"/>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 name="正方形/長方形 29"/>
          <p:cNvSpPr/>
          <p:nvPr/>
        </p:nvSpPr>
        <p:spPr>
          <a:xfrm>
            <a:off x="2148528" y="2137045"/>
            <a:ext cx="4529990" cy="1607393"/>
          </a:xfrm>
          <a:prstGeom prst="rect">
            <a:avLst/>
          </a:prstGeom>
          <a:solidFill>
            <a:srgbClr val="FFFF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なぜ見たもの聞こえたもの・・</a:t>
            </a:r>
            <a:endParaRPr lang="en-US" altLang="ja-JP" sz="2800" dirty="0">
              <a:solidFill>
                <a:schemeClr val="tx1"/>
              </a:solidFill>
            </a:endParaRPr>
          </a:p>
          <a:p>
            <a:pPr eaLnBrk="1" hangingPunct="1">
              <a:defRPr/>
            </a:pPr>
            <a:r>
              <a:rPr lang="ja-JP" altLang="en-US" sz="2800" dirty="0">
                <a:solidFill>
                  <a:schemeClr val="tx1"/>
                </a:solidFill>
              </a:rPr>
              <a:t>　すなわち、感じたことを、</a:t>
            </a:r>
            <a:endParaRPr lang="en-US" altLang="ja-JP" sz="2800" dirty="0">
              <a:solidFill>
                <a:schemeClr val="tx1"/>
              </a:solidFill>
            </a:endParaRPr>
          </a:p>
          <a:p>
            <a:pPr eaLnBrk="1" hangingPunct="1">
              <a:defRPr/>
            </a:pPr>
            <a:r>
              <a:rPr lang="ja-JP" altLang="en-US" sz="2800" dirty="0">
                <a:solidFill>
                  <a:schemeClr val="tx1"/>
                </a:solidFill>
              </a:rPr>
              <a:t>　　　　ことばにするのか？</a:t>
            </a:r>
            <a:endParaRPr lang="en-US" altLang="ja-JP" sz="2800" dirty="0">
              <a:solidFill>
                <a:schemeClr val="tx1"/>
              </a:solidFill>
            </a:endParaRPr>
          </a:p>
          <a:p>
            <a:pPr eaLnBrk="1" hangingPunct="1">
              <a:defRPr/>
            </a:pPr>
            <a:endParaRPr lang="ja-JP" altLang="en-US" sz="1000" dirty="0">
              <a:solidFill>
                <a:schemeClr val="tx1"/>
              </a:solidFill>
            </a:endParaRPr>
          </a:p>
        </p:txBody>
      </p:sp>
      <p:sp>
        <p:nvSpPr>
          <p:cNvPr id="31" name="角丸四角形 30"/>
          <p:cNvSpPr/>
          <p:nvPr/>
        </p:nvSpPr>
        <p:spPr>
          <a:xfrm>
            <a:off x="263525" y="387350"/>
            <a:ext cx="1655763" cy="719138"/>
          </a:xfrm>
          <a:prstGeom prst="roundRect">
            <a:avLst/>
          </a:prstGeom>
          <a:solidFill>
            <a:schemeClr val="bg1"/>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あかい・・</a:t>
            </a:r>
          </a:p>
        </p:txBody>
      </p:sp>
      <p:sp>
        <p:nvSpPr>
          <p:cNvPr id="34" name="円/楕円 33"/>
          <p:cNvSpPr/>
          <p:nvPr/>
        </p:nvSpPr>
        <p:spPr>
          <a:xfrm>
            <a:off x="782638" y="1271588"/>
            <a:ext cx="215900" cy="215900"/>
          </a:xfrm>
          <a:prstGeom prst="ellipse">
            <a:avLst/>
          </a:prstGeom>
          <a:solidFill>
            <a:schemeClr val="bg1"/>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角丸四角形 26"/>
          <p:cNvSpPr/>
          <p:nvPr/>
        </p:nvSpPr>
        <p:spPr>
          <a:xfrm>
            <a:off x="6605588" y="4105275"/>
            <a:ext cx="1711325" cy="792163"/>
          </a:xfrm>
          <a:prstGeom prst="roundRect">
            <a:avLst/>
          </a:prstGeom>
          <a:solidFill>
            <a:schemeClr val="bg1"/>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あかい・・</a:t>
            </a:r>
          </a:p>
        </p:txBody>
      </p:sp>
      <p:sp>
        <p:nvSpPr>
          <p:cNvPr id="33" name="テキスト ボックス 32"/>
          <p:cNvSpPr txBox="1"/>
          <p:nvPr/>
        </p:nvSpPr>
        <p:spPr>
          <a:xfrm>
            <a:off x="1763688" y="5896548"/>
            <a:ext cx="6192687" cy="523220"/>
          </a:xfrm>
          <a:prstGeom prst="rect">
            <a:avLst/>
          </a:prstGeom>
          <a:solidFill>
            <a:srgbClr val="CCFFFF"/>
          </a:solidFill>
          <a:effectLst>
            <a:softEdge rad="127000"/>
          </a:effectLst>
        </p:spPr>
        <p:txBody>
          <a:bodyPr wrap="square">
            <a:spAutoFit/>
          </a:bodyPr>
          <a:lstStyle/>
          <a:p>
            <a:pPr eaLnBrk="1" hangingPunct="1">
              <a:defRPr/>
            </a:pPr>
            <a:r>
              <a:rPr lang="ja-JP" altLang="en-US" sz="2800" b="1" dirty="0"/>
              <a:t>いま・ここに、共に、仲良く存在している</a:t>
            </a:r>
          </a:p>
        </p:txBody>
      </p:sp>
      <p:sp>
        <p:nvSpPr>
          <p:cNvPr id="35" name="テキスト ボックス 34"/>
          <p:cNvSpPr txBox="1"/>
          <p:nvPr/>
        </p:nvSpPr>
        <p:spPr>
          <a:xfrm>
            <a:off x="3024575" y="5239734"/>
            <a:ext cx="3455910" cy="461665"/>
          </a:xfrm>
          <a:prstGeom prst="rect">
            <a:avLst/>
          </a:prstGeom>
          <a:solidFill>
            <a:srgbClr val="FFFF66"/>
          </a:solidFill>
          <a:effectLst>
            <a:glow rad="139700">
              <a:schemeClr val="accent2">
                <a:satMod val="175000"/>
                <a:alpha val="40000"/>
              </a:schemeClr>
            </a:glow>
          </a:effectLst>
        </p:spPr>
        <p:txBody>
          <a:bodyPr>
            <a:spAutoFit/>
          </a:bodyPr>
          <a:lstStyle/>
          <a:p>
            <a:pPr eaLnBrk="1" hangingPunct="1">
              <a:defRPr/>
            </a:pPr>
            <a:r>
              <a:rPr lang="ja-JP" altLang="en-US" sz="2400" b="1" dirty="0"/>
              <a:t>仲間としての確かめ合い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500"/>
                                        <p:tgtEl>
                                          <p:spTgt spid="3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ssolve">
                                      <p:cBhvr>
                                        <p:cTn id="41" dur="500"/>
                                        <p:tgtEl>
                                          <p:spTgt spid="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29" grpId="0" animBg="1"/>
      <p:bldP spid="31" grpId="0" animBg="1"/>
      <p:bldP spid="34"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ローチャート : 論理積ゲート 25"/>
          <p:cNvSpPr/>
          <p:nvPr/>
        </p:nvSpPr>
        <p:spPr>
          <a:xfrm rot="16200000">
            <a:off x="4895057" y="3898106"/>
            <a:ext cx="647700" cy="719137"/>
          </a:xfrm>
          <a:prstGeom prst="flowChartDelay">
            <a:avLst/>
          </a:prstGeom>
          <a:solidFill>
            <a:schemeClr val="accent1">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5" name="フローチャート : 論理積ゲート 24"/>
          <p:cNvSpPr/>
          <p:nvPr/>
        </p:nvSpPr>
        <p:spPr>
          <a:xfrm rot="16200000">
            <a:off x="1258888" y="2997200"/>
            <a:ext cx="1512888" cy="935037"/>
          </a:xfrm>
          <a:prstGeom prst="flowChartDelay">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3" name="角丸四角形吹き出し 2"/>
          <p:cNvSpPr/>
          <p:nvPr/>
        </p:nvSpPr>
        <p:spPr>
          <a:xfrm>
            <a:off x="6443663" y="2781300"/>
            <a:ext cx="1728787" cy="1223963"/>
          </a:xfrm>
          <a:prstGeom prst="wedgeRoundRectCallout">
            <a:avLst>
              <a:gd name="adj1" fmla="val -80586"/>
              <a:gd name="adj2" fmla="val 2481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tx1"/>
                </a:solidFill>
              </a:rPr>
              <a:t>はっぱ、</a:t>
            </a:r>
            <a:endParaRPr lang="en-US" altLang="ja-JP" sz="3200" dirty="0">
              <a:solidFill>
                <a:schemeClr val="tx1"/>
              </a:solidFill>
            </a:endParaRPr>
          </a:p>
          <a:p>
            <a:pPr eaLnBrk="1" hangingPunct="1">
              <a:defRPr/>
            </a:pPr>
            <a:r>
              <a:rPr lang="ja-JP" altLang="en-US" sz="3200" dirty="0">
                <a:solidFill>
                  <a:schemeClr val="tx1"/>
                </a:solidFill>
              </a:rPr>
              <a:t>あかい</a:t>
            </a:r>
          </a:p>
        </p:txBody>
      </p:sp>
      <p:grpSp>
        <p:nvGrpSpPr>
          <p:cNvPr id="2" name="グループ化 5"/>
          <p:cNvGrpSpPr>
            <a:grpSpLocks/>
          </p:cNvGrpSpPr>
          <p:nvPr/>
        </p:nvGrpSpPr>
        <p:grpSpPr bwMode="auto">
          <a:xfrm>
            <a:off x="6659563" y="981075"/>
            <a:ext cx="1323975" cy="1406525"/>
            <a:chOff x="6444208" y="578701"/>
            <a:chExt cx="1322969" cy="1407757"/>
          </a:xfrm>
        </p:grpSpPr>
        <p:sp>
          <p:nvSpPr>
            <p:cNvPr id="4" name="フリーフォーム 3"/>
            <p:cNvSpPr/>
            <p:nvPr/>
          </p:nvSpPr>
          <p:spPr>
            <a:xfrm>
              <a:off x="6444208" y="1412869"/>
              <a:ext cx="1322969" cy="573589"/>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5" name="フリーフォーム 4"/>
            <p:cNvSpPr/>
            <p:nvPr/>
          </p:nvSpPr>
          <p:spPr>
            <a:xfrm rot="3006744">
              <a:off x="6715176" y="953354"/>
              <a:ext cx="1323546" cy="574238"/>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grpSp>
        <p:nvGrpSpPr>
          <p:cNvPr id="6" name="グループ化 10"/>
          <p:cNvGrpSpPr>
            <a:grpSpLocks/>
          </p:cNvGrpSpPr>
          <p:nvPr/>
        </p:nvGrpSpPr>
        <p:grpSpPr bwMode="auto">
          <a:xfrm rot="237354">
            <a:off x="4610100" y="2894013"/>
            <a:ext cx="1214438" cy="1154112"/>
            <a:chOff x="3419475" y="5157788"/>
            <a:chExt cx="1512888" cy="1439862"/>
          </a:xfrm>
        </p:grpSpPr>
        <p:sp>
          <p:nvSpPr>
            <p:cNvPr id="22557"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2558"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2559"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2560"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2561"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2562"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7" name="グループ化 17"/>
          <p:cNvGrpSpPr>
            <a:grpSpLocks/>
          </p:cNvGrpSpPr>
          <p:nvPr/>
        </p:nvGrpSpPr>
        <p:grpSpPr bwMode="auto">
          <a:xfrm rot="20313014" flipH="1">
            <a:off x="1108075" y="1123950"/>
            <a:ext cx="1520825" cy="1820863"/>
            <a:chOff x="6804025" y="2781300"/>
            <a:chExt cx="1655677" cy="2087563"/>
          </a:xfrm>
        </p:grpSpPr>
        <p:sp>
          <p:nvSpPr>
            <p:cNvPr id="22551"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2552"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2553"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2554" name="Freeform 32"/>
            <p:cNvSpPr>
              <a:spLocks/>
            </p:cNvSpPr>
            <p:nvPr/>
          </p:nvSpPr>
          <p:spPr bwMode="auto">
            <a:xfrm>
              <a:off x="6804025" y="2781300"/>
              <a:ext cx="1655677"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2555"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2556"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cxnSp>
        <p:nvCxnSpPr>
          <p:cNvPr id="28" name="直線矢印コネクタ 27"/>
          <p:cNvCxnSpPr/>
          <p:nvPr/>
        </p:nvCxnSpPr>
        <p:spPr>
          <a:xfrm flipV="1">
            <a:off x="5724525" y="2492375"/>
            <a:ext cx="1079500" cy="7207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619672" y="332656"/>
            <a:ext cx="7200800" cy="576263"/>
          </a:xfrm>
          <a:prstGeom prst="rect">
            <a:avLst/>
          </a:prstGeom>
          <a:solidFill>
            <a:srgbClr val="FFCCCC"/>
          </a:solidFill>
          <a:ln>
            <a:noFill/>
            <a:prstDash val="sys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tx1"/>
                </a:solidFill>
              </a:rPr>
              <a:t>子どもが共感のコミニケーションに気づく</a:t>
            </a:r>
          </a:p>
        </p:txBody>
      </p:sp>
      <p:sp>
        <p:nvSpPr>
          <p:cNvPr id="29" name="角丸四角形吹き出し 28"/>
          <p:cNvSpPr/>
          <p:nvPr/>
        </p:nvSpPr>
        <p:spPr>
          <a:xfrm>
            <a:off x="2771800" y="1772816"/>
            <a:ext cx="3384376" cy="1008063"/>
          </a:xfrm>
          <a:prstGeom prst="wedgeRoundRectCallout">
            <a:avLst>
              <a:gd name="adj1" fmla="val 21349"/>
              <a:gd name="adj2" fmla="val 49026"/>
              <a:gd name="adj3" fmla="val 16667"/>
            </a:avLst>
          </a:prstGeom>
          <a:solidFill>
            <a:schemeClr val="bg1"/>
          </a:solidFill>
          <a:ln>
            <a:noFill/>
            <a:prstDash val="sysDash"/>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b="1" dirty="0">
                <a:solidFill>
                  <a:schemeClr val="tx1"/>
                </a:solidFill>
              </a:rPr>
              <a:t>感じたことを、ことば</a:t>
            </a:r>
            <a:endParaRPr lang="en-US" altLang="ja-JP" sz="2800" b="1" dirty="0">
              <a:solidFill>
                <a:schemeClr val="tx1"/>
              </a:solidFill>
            </a:endParaRPr>
          </a:p>
          <a:p>
            <a:pPr eaLnBrk="1" hangingPunct="1">
              <a:defRPr/>
            </a:pPr>
            <a:r>
              <a:rPr lang="ja-JP" altLang="en-US" sz="2800" b="1" dirty="0">
                <a:solidFill>
                  <a:schemeClr val="tx1"/>
                </a:solidFill>
              </a:rPr>
              <a:t>　にしていいんだ！</a:t>
            </a:r>
            <a:endParaRPr lang="en-US" altLang="ja-JP" sz="2800" b="1" dirty="0">
              <a:solidFill>
                <a:schemeClr val="tx1"/>
              </a:solidFill>
            </a:endParaRPr>
          </a:p>
        </p:txBody>
      </p:sp>
      <p:sp>
        <p:nvSpPr>
          <p:cNvPr id="22546" name="テキスト ボックス 32"/>
          <p:cNvSpPr txBox="1">
            <a:spLocks noChangeArrowheads="1"/>
          </p:cNvSpPr>
          <p:nvPr/>
        </p:nvSpPr>
        <p:spPr bwMode="auto">
          <a:xfrm>
            <a:off x="250825" y="333375"/>
            <a:ext cx="1584325" cy="522288"/>
          </a:xfrm>
          <a:prstGeom prst="rect">
            <a:avLst/>
          </a:prstGeom>
          <a:noFill/>
          <a:ln w="9525">
            <a:noFill/>
            <a:miter lim="800000"/>
            <a:headEnd/>
            <a:tailEnd/>
          </a:ln>
        </p:spPr>
        <p:txBody>
          <a:bodyPr>
            <a:spAutoFit/>
          </a:bodyPr>
          <a:lstStyle/>
          <a:p>
            <a:r>
              <a:rPr lang="ja-JP" altLang="en-US" sz="2800" b="1"/>
              <a:t>そして・・</a:t>
            </a:r>
          </a:p>
        </p:txBody>
      </p:sp>
      <p:sp>
        <p:nvSpPr>
          <p:cNvPr id="26643" name="テキスト ボックス 38"/>
          <p:cNvSpPr txBox="1">
            <a:spLocks noChangeArrowheads="1"/>
          </p:cNvSpPr>
          <p:nvPr/>
        </p:nvSpPr>
        <p:spPr bwMode="auto">
          <a:xfrm rot="10800000" flipV="1">
            <a:off x="2771775" y="1125538"/>
            <a:ext cx="3600450" cy="522287"/>
          </a:xfrm>
          <a:prstGeom prst="rect">
            <a:avLst/>
          </a:prstGeom>
          <a:noFill/>
          <a:ln w="9525">
            <a:noFill/>
            <a:miter lim="800000"/>
            <a:headEnd/>
            <a:tailEnd/>
          </a:ln>
        </p:spPr>
        <p:txBody>
          <a:bodyPr>
            <a:spAutoFit/>
          </a:bodyPr>
          <a:lstStyle/>
          <a:p>
            <a:r>
              <a:rPr lang="ja-JP" altLang="en-US" sz="2800" b="1"/>
              <a:t>要求や拒否だけでなく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43"/>
                                        </p:tgtEl>
                                        <p:attrNameLst>
                                          <p:attrName>style.visibility</p:attrName>
                                        </p:attrNameLst>
                                      </p:cBhvr>
                                      <p:to>
                                        <p:strVal val="visible"/>
                                      </p:to>
                                    </p:set>
                                    <p:animEffect transition="in" filter="dissolve">
                                      <p:cBhvr>
                                        <p:cTn id="12" dur="500"/>
                                        <p:tgtEl>
                                          <p:spTgt spid="266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6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2"/>
          <p:cNvSpPr txBox="1">
            <a:spLocks noChangeArrowheads="1"/>
          </p:cNvSpPr>
          <p:nvPr/>
        </p:nvSpPr>
        <p:spPr bwMode="auto">
          <a:xfrm>
            <a:off x="251520" y="332656"/>
            <a:ext cx="7849567" cy="646331"/>
          </a:xfrm>
          <a:prstGeom prst="rect">
            <a:avLst/>
          </a:prstGeom>
          <a:noFill/>
          <a:ln w="9525">
            <a:noFill/>
            <a:miter lim="800000"/>
            <a:headEnd/>
            <a:tailEnd/>
          </a:ln>
        </p:spPr>
        <p:txBody>
          <a:bodyPr wrap="square">
            <a:spAutoFit/>
          </a:bodyPr>
          <a:lstStyle/>
          <a:p>
            <a:r>
              <a:rPr lang="ja-JP" altLang="en-US" sz="3600" dirty="0"/>
              <a:t>やりとりが共感に支えられていないと・・</a:t>
            </a:r>
          </a:p>
        </p:txBody>
      </p:sp>
      <p:sp>
        <p:nvSpPr>
          <p:cNvPr id="5" name="テキスト ボックス 32"/>
          <p:cNvSpPr txBox="1">
            <a:spLocks noChangeArrowheads="1"/>
          </p:cNvSpPr>
          <p:nvPr/>
        </p:nvSpPr>
        <p:spPr bwMode="auto">
          <a:xfrm>
            <a:off x="179511" y="1700808"/>
            <a:ext cx="8829577" cy="1261884"/>
          </a:xfrm>
          <a:prstGeom prst="rect">
            <a:avLst/>
          </a:prstGeom>
          <a:solidFill>
            <a:srgbClr val="FFCCFF"/>
          </a:solidFill>
          <a:ln w="9525">
            <a:noFill/>
            <a:miter lim="800000"/>
            <a:headEnd/>
            <a:tailEnd/>
          </a:ln>
        </p:spPr>
        <p:txBody>
          <a:bodyPr wrap="square">
            <a:spAutoFit/>
          </a:bodyPr>
          <a:lstStyle/>
          <a:p>
            <a:r>
              <a:rPr lang="ja-JP" altLang="en-US" sz="3800" dirty="0"/>
              <a:t>ことばは、正しく使わなければならないもの</a:t>
            </a:r>
            <a:endParaRPr lang="en-US" altLang="ja-JP" sz="3800" dirty="0"/>
          </a:p>
          <a:p>
            <a:r>
              <a:rPr lang="ja-JP" altLang="en-US" sz="3800" dirty="0"/>
              <a:t>　　　　　　　　　　また、それを試されるもの</a:t>
            </a:r>
          </a:p>
        </p:txBody>
      </p:sp>
      <p:sp>
        <p:nvSpPr>
          <p:cNvPr id="6" name="テキスト ボックス 32"/>
          <p:cNvSpPr txBox="1">
            <a:spLocks noChangeArrowheads="1"/>
          </p:cNvSpPr>
          <p:nvPr/>
        </p:nvSpPr>
        <p:spPr bwMode="auto">
          <a:xfrm>
            <a:off x="251520" y="3140968"/>
            <a:ext cx="2052736" cy="646331"/>
          </a:xfrm>
          <a:prstGeom prst="rect">
            <a:avLst/>
          </a:prstGeom>
          <a:noFill/>
          <a:ln w="9525">
            <a:noFill/>
            <a:miter lim="800000"/>
            <a:headEnd/>
            <a:tailEnd/>
          </a:ln>
        </p:spPr>
        <p:txBody>
          <a:bodyPr wrap="square">
            <a:spAutoFit/>
          </a:bodyPr>
          <a:lstStyle/>
          <a:p>
            <a:r>
              <a:rPr lang="ja-JP" altLang="en-US" sz="3600" dirty="0"/>
              <a:t>その結果</a:t>
            </a:r>
          </a:p>
        </p:txBody>
      </p:sp>
      <p:sp>
        <p:nvSpPr>
          <p:cNvPr id="9" name="テキスト ボックス 32"/>
          <p:cNvSpPr txBox="1">
            <a:spLocks noChangeArrowheads="1"/>
          </p:cNvSpPr>
          <p:nvPr/>
        </p:nvSpPr>
        <p:spPr bwMode="auto">
          <a:xfrm>
            <a:off x="467544" y="3861048"/>
            <a:ext cx="8424936" cy="1200329"/>
          </a:xfrm>
          <a:prstGeom prst="rect">
            <a:avLst/>
          </a:prstGeom>
          <a:solidFill>
            <a:schemeClr val="accent3">
              <a:lumMod val="95000"/>
            </a:schemeClr>
          </a:solidFill>
          <a:ln w="9525">
            <a:noFill/>
            <a:miter lim="800000"/>
            <a:headEnd/>
            <a:tailEnd/>
          </a:ln>
        </p:spPr>
        <p:txBody>
          <a:bodyPr wrap="square">
            <a:spAutoFit/>
          </a:bodyPr>
          <a:lstStyle/>
          <a:p>
            <a:r>
              <a:rPr lang="ja-JP" altLang="en-US" sz="3600" dirty="0"/>
              <a:t>ことばに対する不安が強まり、言えそうな</a:t>
            </a:r>
            <a:endParaRPr lang="en-US" altLang="ja-JP" sz="3600" dirty="0"/>
          </a:p>
          <a:p>
            <a:r>
              <a:rPr lang="ja-JP" altLang="en-US" sz="3600" dirty="0"/>
              <a:t>　　　　　ことしか言わないようになってしまう</a:t>
            </a:r>
          </a:p>
        </p:txBody>
      </p:sp>
      <p:sp>
        <p:nvSpPr>
          <p:cNvPr id="10" name="テキスト ボックス 32"/>
          <p:cNvSpPr txBox="1">
            <a:spLocks noChangeArrowheads="1"/>
          </p:cNvSpPr>
          <p:nvPr/>
        </p:nvSpPr>
        <p:spPr bwMode="auto">
          <a:xfrm>
            <a:off x="1331640" y="5517232"/>
            <a:ext cx="6408712" cy="646331"/>
          </a:xfrm>
          <a:prstGeom prst="rect">
            <a:avLst/>
          </a:prstGeom>
          <a:solidFill>
            <a:srgbClr val="CCFF99"/>
          </a:solidFill>
          <a:ln w="9525">
            <a:noFill/>
            <a:miter lim="800000"/>
            <a:headEnd/>
            <a:tailEnd/>
          </a:ln>
          <a:effectLst>
            <a:softEdge rad="63500"/>
          </a:effectLst>
        </p:spPr>
        <p:txBody>
          <a:bodyPr wrap="square">
            <a:spAutoFit/>
          </a:bodyPr>
          <a:lstStyle/>
          <a:p>
            <a:r>
              <a:rPr lang="ja-JP" altLang="en-US" sz="3600" dirty="0"/>
              <a:t>ことばが育つ機会を奪ってしまう</a:t>
            </a:r>
          </a:p>
        </p:txBody>
      </p:sp>
      <p:sp>
        <p:nvSpPr>
          <p:cNvPr id="11" name="テキスト ボックス 10"/>
          <p:cNvSpPr txBox="1"/>
          <p:nvPr/>
        </p:nvSpPr>
        <p:spPr>
          <a:xfrm>
            <a:off x="4103440" y="2996952"/>
            <a:ext cx="5040560" cy="584775"/>
          </a:xfrm>
          <a:prstGeom prst="rect">
            <a:avLst/>
          </a:prstGeom>
          <a:noFill/>
        </p:spPr>
        <p:txBody>
          <a:bodyPr wrap="square" rtlCol="0">
            <a:spAutoFit/>
          </a:bodyPr>
          <a:lstStyle/>
          <a:p>
            <a:r>
              <a:rPr lang="ja-JP" altLang="en-US" sz="3200" dirty="0"/>
              <a:t>　と、捉えてしまうようになる</a:t>
            </a:r>
            <a:endParaRPr kumimoji="1" lang="ja-JP" altLang="en-US" dirty="0"/>
          </a:p>
        </p:txBody>
      </p:sp>
      <p:sp>
        <p:nvSpPr>
          <p:cNvPr id="12" name="テキスト ボックス 11"/>
          <p:cNvSpPr txBox="1"/>
          <p:nvPr/>
        </p:nvSpPr>
        <p:spPr>
          <a:xfrm>
            <a:off x="179512" y="1052736"/>
            <a:ext cx="5472608" cy="646331"/>
          </a:xfrm>
          <a:prstGeom prst="rect">
            <a:avLst/>
          </a:prstGeom>
          <a:noFill/>
        </p:spPr>
        <p:txBody>
          <a:bodyPr wrap="square" rtlCol="0">
            <a:spAutoFit/>
          </a:bodyPr>
          <a:lstStyle/>
          <a:p>
            <a:r>
              <a:rPr lang="ja-JP" altLang="en-US" sz="3600" dirty="0"/>
              <a:t>ことばの未熟な子どもは、</a:t>
            </a:r>
            <a:endParaRPr kumimoji="1" lang="ja-JP" altLang="en-US" dirty="0"/>
          </a:p>
        </p:txBody>
      </p:sp>
      <p:sp>
        <p:nvSpPr>
          <p:cNvPr id="13" name="下矢印 12"/>
          <p:cNvSpPr/>
          <p:nvPr/>
        </p:nvSpPr>
        <p:spPr>
          <a:xfrm>
            <a:off x="4211960" y="5085184"/>
            <a:ext cx="648072" cy="43204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P spid="11" grpId="0"/>
      <p:bldP spid="12"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矢印コネクタ 31"/>
          <p:cNvCxnSpPr/>
          <p:nvPr/>
        </p:nvCxnSpPr>
        <p:spPr>
          <a:xfrm>
            <a:off x="6228184" y="4437112"/>
            <a:ext cx="503238" cy="792733"/>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角丸四角形吹き出し 2"/>
          <p:cNvSpPr/>
          <p:nvPr/>
        </p:nvSpPr>
        <p:spPr>
          <a:xfrm>
            <a:off x="7092280" y="2636912"/>
            <a:ext cx="1728787" cy="1223963"/>
          </a:xfrm>
          <a:prstGeom prst="wedgeRoundRectCallout">
            <a:avLst>
              <a:gd name="adj1" fmla="val -82214"/>
              <a:gd name="adj2" fmla="val 2941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tx1"/>
                </a:solidFill>
              </a:rPr>
              <a:t>はっぱ、</a:t>
            </a:r>
            <a:endParaRPr lang="en-US" altLang="ja-JP" sz="3200" dirty="0">
              <a:solidFill>
                <a:schemeClr val="tx1"/>
              </a:solidFill>
            </a:endParaRPr>
          </a:p>
          <a:p>
            <a:pPr eaLnBrk="1" hangingPunct="1">
              <a:defRPr/>
            </a:pPr>
            <a:r>
              <a:rPr lang="ja-JP" altLang="en-US" sz="3200" dirty="0">
                <a:solidFill>
                  <a:schemeClr val="tx1"/>
                </a:solidFill>
              </a:rPr>
              <a:t>あかい</a:t>
            </a:r>
          </a:p>
        </p:txBody>
      </p:sp>
      <p:grpSp>
        <p:nvGrpSpPr>
          <p:cNvPr id="2" name="グループ化 5"/>
          <p:cNvGrpSpPr>
            <a:grpSpLocks/>
          </p:cNvGrpSpPr>
          <p:nvPr/>
        </p:nvGrpSpPr>
        <p:grpSpPr bwMode="auto">
          <a:xfrm>
            <a:off x="7524750" y="908050"/>
            <a:ext cx="1323975" cy="1406525"/>
            <a:chOff x="6444208" y="578701"/>
            <a:chExt cx="1322969" cy="1407757"/>
          </a:xfrm>
        </p:grpSpPr>
        <p:sp>
          <p:nvSpPr>
            <p:cNvPr id="4" name="フリーフォーム 3"/>
            <p:cNvSpPr/>
            <p:nvPr/>
          </p:nvSpPr>
          <p:spPr>
            <a:xfrm>
              <a:off x="6444208" y="1412869"/>
              <a:ext cx="1322969" cy="573589"/>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5" name="フリーフォーム 4"/>
            <p:cNvSpPr/>
            <p:nvPr/>
          </p:nvSpPr>
          <p:spPr>
            <a:xfrm rot="3006744">
              <a:off x="6715177" y="953354"/>
              <a:ext cx="1323546" cy="574238"/>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grpSp>
        <p:nvGrpSpPr>
          <p:cNvPr id="6" name="グループ化 32"/>
          <p:cNvGrpSpPr>
            <a:grpSpLocks/>
          </p:cNvGrpSpPr>
          <p:nvPr/>
        </p:nvGrpSpPr>
        <p:grpSpPr bwMode="auto">
          <a:xfrm>
            <a:off x="5292725" y="2781300"/>
            <a:ext cx="1214438" cy="1687513"/>
            <a:chOff x="4610363" y="2893452"/>
            <a:chExt cx="1214438" cy="1688073"/>
          </a:xfrm>
        </p:grpSpPr>
        <p:sp>
          <p:nvSpPr>
            <p:cNvPr id="26" name="フローチャート : 論理積ゲート 25"/>
            <p:cNvSpPr/>
            <p:nvPr/>
          </p:nvSpPr>
          <p:spPr>
            <a:xfrm rot="16200000">
              <a:off x="4895213" y="3897999"/>
              <a:ext cx="647915" cy="719137"/>
            </a:xfrm>
            <a:prstGeom prst="flowChartDelay">
              <a:avLst/>
            </a:prstGeom>
            <a:solidFill>
              <a:schemeClr val="accent1">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7" name="グループ化 10"/>
            <p:cNvGrpSpPr>
              <a:grpSpLocks/>
            </p:cNvGrpSpPr>
            <p:nvPr/>
          </p:nvGrpSpPr>
          <p:grpSpPr bwMode="auto">
            <a:xfrm rot="237354">
              <a:off x="4610363" y="2893452"/>
              <a:ext cx="1214438" cy="1154112"/>
              <a:chOff x="3419475" y="5157788"/>
              <a:chExt cx="1512888" cy="1439862"/>
            </a:xfrm>
          </p:grpSpPr>
          <p:sp>
            <p:nvSpPr>
              <p:cNvPr id="2153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3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53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153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3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153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grpSp>
        <p:nvGrpSpPr>
          <p:cNvPr id="8" name="グループ化 35"/>
          <p:cNvGrpSpPr>
            <a:grpSpLocks/>
          </p:cNvGrpSpPr>
          <p:nvPr/>
        </p:nvGrpSpPr>
        <p:grpSpPr bwMode="auto">
          <a:xfrm>
            <a:off x="395536" y="1196752"/>
            <a:ext cx="1520825" cy="3097212"/>
            <a:chOff x="1108075" y="1123950"/>
            <a:chExt cx="1520825" cy="3097213"/>
          </a:xfrm>
        </p:grpSpPr>
        <p:sp>
          <p:nvSpPr>
            <p:cNvPr id="25" name="フローチャート : 論理積ゲート 24"/>
            <p:cNvSpPr/>
            <p:nvPr/>
          </p:nvSpPr>
          <p:spPr>
            <a:xfrm rot="16200000">
              <a:off x="1258888" y="2997201"/>
              <a:ext cx="1512887" cy="935037"/>
            </a:xfrm>
            <a:prstGeom prst="flowChartDelay">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9" name="グループ化 17"/>
            <p:cNvGrpSpPr>
              <a:grpSpLocks/>
            </p:cNvGrpSpPr>
            <p:nvPr/>
          </p:nvGrpSpPr>
          <p:grpSpPr bwMode="auto">
            <a:xfrm rot="20313014" flipH="1">
              <a:off x="1108075" y="1123950"/>
              <a:ext cx="1520825" cy="1820863"/>
              <a:chOff x="6804025" y="2781300"/>
              <a:chExt cx="1655677" cy="2087563"/>
            </a:xfrm>
          </p:grpSpPr>
          <p:sp>
            <p:nvSpPr>
              <p:cNvPr id="21524"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1525"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1526"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1527" name="Freeform 32"/>
              <p:cNvSpPr>
                <a:spLocks/>
              </p:cNvSpPr>
              <p:nvPr/>
            </p:nvSpPr>
            <p:spPr bwMode="auto">
              <a:xfrm>
                <a:off x="6804025" y="2781300"/>
                <a:ext cx="1655677"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1528"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1529"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cxnSp>
        <p:nvCxnSpPr>
          <p:cNvPr id="28" name="直線矢印コネクタ 27"/>
          <p:cNvCxnSpPr/>
          <p:nvPr/>
        </p:nvCxnSpPr>
        <p:spPr>
          <a:xfrm flipV="1">
            <a:off x="6444208" y="2276872"/>
            <a:ext cx="1008062" cy="6477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411760" y="836712"/>
            <a:ext cx="4536504" cy="1728192"/>
          </a:xfrm>
          <a:prstGeom prst="rect">
            <a:avLst/>
          </a:prstGeom>
          <a:solidFill>
            <a:srgbClr val="FFCCCC"/>
          </a:solidFill>
          <a:ln>
            <a:noFill/>
            <a:prstDash val="sys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dirty="0">
                <a:solidFill>
                  <a:schemeClr val="tx1"/>
                </a:solidFill>
              </a:rPr>
              <a:t>心の動きを</a:t>
            </a:r>
            <a:endParaRPr lang="en-US" altLang="ja-JP" sz="4000" dirty="0">
              <a:solidFill>
                <a:schemeClr val="tx1"/>
              </a:solidFill>
            </a:endParaRPr>
          </a:p>
          <a:p>
            <a:pPr eaLnBrk="1" hangingPunct="1">
              <a:defRPr/>
            </a:pPr>
            <a:r>
              <a:rPr lang="ja-JP" altLang="en-US" sz="4000" dirty="0">
                <a:solidFill>
                  <a:schemeClr val="tx1"/>
                </a:solidFill>
              </a:rPr>
              <a:t>　ことばにすることは</a:t>
            </a:r>
          </a:p>
        </p:txBody>
      </p:sp>
      <p:cxnSp>
        <p:nvCxnSpPr>
          <p:cNvPr id="38" name="直線矢印コネクタ 37"/>
          <p:cNvCxnSpPr/>
          <p:nvPr/>
        </p:nvCxnSpPr>
        <p:spPr>
          <a:xfrm flipH="1">
            <a:off x="2987824" y="4437112"/>
            <a:ext cx="432048" cy="791716"/>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16" name="テキスト ボックス 32"/>
          <p:cNvSpPr txBox="1">
            <a:spLocks noChangeArrowheads="1"/>
          </p:cNvSpPr>
          <p:nvPr/>
        </p:nvSpPr>
        <p:spPr bwMode="auto">
          <a:xfrm>
            <a:off x="3851920" y="260648"/>
            <a:ext cx="1728788" cy="522287"/>
          </a:xfrm>
          <a:prstGeom prst="rect">
            <a:avLst/>
          </a:prstGeom>
          <a:noFill/>
          <a:ln w="9525">
            <a:noFill/>
            <a:miter lim="800000"/>
            <a:headEnd/>
            <a:tailEnd/>
          </a:ln>
        </p:spPr>
        <p:txBody>
          <a:bodyPr>
            <a:spAutoFit/>
          </a:bodyPr>
          <a:lstStyle/>
          <a:p>
            <a:r>
              <a:rPr lang="ja-JP" altLang="en-US" sz="2800" b="1" dirty="0"/>
              <a:t>そして・・</a:t>
            </a:r>
          </a:p>
        </p:txBody>
      </p:sp>
      <p:sp>
        <p:nvSpPr>
          <p:cNvPr id="40" name="テキスト ボックス 39"/>
          <p:cNvSpPr txBox="1"/>
          <p:nvPr/>
        </p:nvSpPr>
        <p:spPr>
          <a:xfrm>
            <a:off x="2123728" y="4005064"/>
            <a:ext cx="6840760" cy="707886"/>
          </a:xfrm>
          <a:prstGeom prst="rect">
            <a:avLst/>
          </a:prstGeom>
          <a:solidFill>
            <a:schemeClr val="bg1"/>
          </a:solidFill>
          <a:effectLst>
            <a:glow rad="101600">
              <a:schemeClr val="accent2">
                <a:satMod val="175000"/>
                <a:alpha val="40000"/>
              </a:schemeClr>
            </a:glow>
            <a:outerShdw blurRad="50800" dist="38100" dir="2700000" algn="tl" rotWithShape="0">
              <a:prstClr val="black">
                <a:alpha val="40000"/>
              </a:prstClr>
            </a:outerShdw>
          </a:effectLst>
        </p:spPr>
        <p:txBody>
          <a:bodyPr wrap="square">
            <a:spAutoFit/>
          </a:bodyPr>
          <a:lstStyle/>
          <a:p>
            <a:pPr>
              <a:defRPr/>
            </a:pPr>
            <a:r>
              <a:rPr lang="ja-JP" altLang="en-US" sz="4000" dirty="0">
                <a:ea typeface="ＭＳ Ｐゴシック" panose="020B0600070205080204" pitchFamily="50" charset="-128"/>
              </a:rPr>
              <a:t>子どもに大きな変化をもたらす</a:t>
            </a:r>
          </a:p>
        </p:txBody>
      </p:sp>
      <p:sp>
        <p:nvSpPr>
          <p:cNvPr id="42" name="角丸四角形 41"/>
          <p:cNvSpPr/>
          <p:nvPr/>
        </p:nvSpPr>
        <p:spPr>
          <a:xfrm>
            <a:off x="755576" y="5229200"/>
            <a:ext cx="3455988" cy="720725"/>
          </a:xfrm>
          <a:prstGeom prst="roundRect">
            <a:avLst/>
          </a:prstGeom>
          <a:solidFill>
            <a:srgbClr val="CCFFFF"/>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4"/>
                </a:solidFill>
              </a:rPr>
              <a:t>自分の心に気づく</a:t>
            </a:r>
          </a:p>
        </p:txBody>
      </p:sp>
      <p:sp>
        <p:nvSpPr>
          <p:cNvPr id="44" name="角丸四角形 43"/>
          <p:cNvSpPr/>
          <p:nvPr/>
        </p:nvSpPr>
        <p:spPr>
          <a:xfrm>
            <a:off x="4355976" y="5229200"/>
            <a:ext cx="4608513" cy="720725"/>
          </a:xfrm>
          <a:prstGeom prst="roundRect">
            <a:avLst/>
          </a:prstGeom>
          <a:solidFill>
            <a:srgbClr val="CCFF99"/>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4"/>
                </a:solidFill>
              </a:rPr>
              <a:t>ことばが豊かになって行く</a:t>
            </a:r>
          </a:p>
        </p:txBody>
      </p:sp>
      <p:sp>
        <p:nvSpPr>
          <p:cNvPr id="33" name="テキスト ボックス 32"/>
          <p:cNvSpPr txBox="1"/>
          <p:nvPr/>
        </p:nvSpPr>
        <p:spPr>
          <a:xfrm>
            <a:off x="179512" y="5877272"/>
            <a:ext cx="4464496" cy="892552"/>
          </a:xfrm>
          <a:prstGeom prst="rect">
            <a:avLst/>
          </a:prstGeom>
          <a:noFill/>
        </p:spPr>
        <p:txBody>
          <a:bodyPr wrap="square" rtlCol="0">
            <a:spAutoFit/>
          </a:bodyPr>
          <a:lstStyle/>
          <a:p>
            <a:r>
              <a:rPr lang="ja-JP" altLang="en-US" sz="2800" b="1" dirty="0">
                <a:solidFill>
                  <a:srgbClr val="C00000"/>
                </a:solidFill>
              </a:rPr>
              <a:t>＊</a:t>
            </a:r>
            <a:r>
              <a:rPr kumimoji="1" lang="ja-JP" altLang="en-US" sz="2400" b="1" dirty="0"/>
              <a:t>人は心にあるものを外に出す</a:t>
            </a:r>
            <a:endParaRPr kumimoji="1" lang="en-US" altLang="ja-JP" sz="2400" b="1" dirty="0"/>
          </a:p>
          <a:p>
            <a:r>
              <a:rPr lang="ja-JP" altLang="en-US" sz="2400" b="1" dirty="0"/>
              <a:t>　　</a:t>
            </a:r>
            <a:r>
              <a:rPr kumimoji="1" lang="ja-JP" altLang="en-US" sz="2400" b="1" dirty="0"/>
              <a:t>ことによって</a:t>
            </a:r>
            <a:r>
              <a:rPr lang="ja-JP" altLang="en-US" sz="2400" b="1" dirty="0"/>
              <a:t>心に気づく</a:t>
            </a:r>
            <a:r>
              <a:rPr lang="ja-JP" altLang="en-US" sz="2400" b="1" dirty="0">
                <a:solidFill>
                  <a:srgbClr val="002060"/>
                </a:solidFill>
              </a:rPr>
              <a:t>（外化）</a:t>
            </a:r>
            <a:endParaRPr kumimoji="1" lang="ja-JP" alt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ssolve">
                                      <p:cBhvr>
                                        <p:cTn id="30" dur="500"/>
                                        <p:tgtEl>
                                          <p:spTgt spid="3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dissolv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P spid="44" grpId="0" animBg="1"/>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テキスト ボックス 11"/>
          <p:cNvSpPr txBox="1">
            <a:spLocks noChangeArrowheads="1"/>
          </p:cNvSpPr>
          <p:nvPr/>
        </p:nvSpPr>
        <p:spPr bwMode="auto">
          <a:xfrm>
            <a:off x="179512" y="1772816"/>
            <a:ext cx="8713663" cy="1200329"/>
          </a:xfrm>
          <a:prstGeom prst="rect">
            <a:avLst/>
          </a:prstGeom>
          <a:noFill/>
          <a:ln w="9525">
            <a:solidFill>
              <a:schemeClr val="tx1"/>
            </a:solidFill>
            <a:prstDash val="sysDot"/>
            <a:miter lim="800000"/>
            <a:headEnd/>
            <a:tailEnd/>
          </a:ln>
        </p:spPr>
        <p:txBody>
          <a:bodyPr wrap="square">
            <a:spAutoFit/>
          </a:bodyPr>
          <a:lstStyle/>
          <a:p>
            <a:pPr eaLnBrk="1" hangingPunct="1"/>
            <a:r>
              <a:rPr lang="ja-JP" altLang="en-US" sz="3600" dirty="0"/>
              <a:t>「</a:t>
            </a:r>
            <a:r>
              <a:rPr lang="ja-JP" altLang="en-US" sz="3600" dirty="0">
                <a:solidFill>
                  <a:srgbClr val="C00000"/>
                </a:solidFill>
              </a:rPr>
              <a:t>赤い</a:t>
            </a:r>
            <a:r>
              <a:rPr lang="ja-JP" altLang="en-US" sz="3600" dirty="0"/>
              <a:t>」や「</a:t>
            </a:r>
            <a:r>
              <a:rPr lang="ja-JP" altLang="en-US" sz="3600" dirty="0">
                <a:solidFill>
                  <a:srgbClr val="C00000"/>
                </a:solidFill>
              </a:rPr>
              <a:t>きれい</a:t>
            </a:r>
            <a:r>
              <a:rPr lang="ja-JP" altLang="en-US" sz="3600" dirty="0"/>
              <a:t>」や「</a:t>
            </a:r>
            <a:r>
              <a:rPr lang="ja-JP" altLang="en-US" sz="3600" dirty="0">
                <a:solidFill>
                  <a:srgbClr val="C00000"/>
                </a:solidFill>
              </a:rPr>
              <a:t>吠える</a:t>
            </a:r>
            <a:r>
              <a:rPr lang="ja-JP" altLang="en-US" sz="3600" dirty="0"/>
              <a:t>」や「</a:t>
            </a:r>
            <a:r>
              <a:rPr lang="ja-JP" altLang="en-US" sz="3600" dirty="0">
                <a:solidFill>
                  <a:srgbClr val="C00000"/>
                </a:solidFill>
              </a:rPr>
              <a:t>なでる</a:t>
            </a:r>
            <a:r>
              <a:rPr lang="ja-JP" altLang="en-US" sz="3600" dirty="0"/>
              <a:t>」は、</a:t>
            </a:r>
            <a:endParaRPr lang="en-US" altLang="ja-JP" sz="3600" dirty="0"/>
          </a:p>
          <a:p>
            <a:pPr eaLnBrk="1" hangingPunct="1"/>
            <a:r>
              <a:rPr lang="ja-JP" altLang="en-US" sz="3600" dirty="0"/>
              <a:t>　　　　　　　　　　　　　どんなとき言うだろう？</a:t>
            </a:r>
            <a:endParaRPr lang="en-US" altLang="ja-JP" sz="3600" dirty="0"/>
          </a:p>
        </p:txBody>
      </p:sp>
      <p:sp>
        <p:nvSpPr>
          <p:cNvPr id="101380" name="テキスト ボックス 11"/>
          <p:cNvSpPr txBox="1">
            <a:spLocks noChangeArrowheads="1"/>
          </p:cNvSpPr>
          <p:nvPr/>
        </p:nvSpPr>
        <p:spPr bwMode="auto">
          <a:xfrm>
            <a:off x="1331640" y="3284984"/>
            <a:ext cx="6408315" cy="707886"/>
          </a:xfrm>
          <a:prstGeom prst="rect">
            <a:avLst/>
          </a:prstGeom>
          <a:solidFill>
            <a:srgbClr val="FFCCFF"/>
          </a:solidFill>
          <a:ln w="38100">
            <a:noFill/>
            <a:miter lim="800000"/>
            <a:headEnd/>
            <a:tailEnd/>
          </a:ln>
        </p:spPr>
        <p:txBody>
          <a:bodyPr wrap="square">
            <a:spAutoFit/>
          </a:bodyPr>
          <a:lstStyle/>
          <a:p>
            <a:pPr eaLnBrk="1" hangingPunct="1"/>
            <a:r>
              <a:rPr lang="ja-JP" altLang="en-US" sz="4000" dirty="0"/>
              <a:t>感じたことをことばにするとき</a:t>
            </a:r>
            <a:endParaRPr lang="en-US" altLang="ja-JP" sz="4000" dirty="0"/>
          </a:p>
        </p:txBody>
      </p:sp>
      <p:sp>
        <p:nvSpPr>
          <p:cNvPr id="7" name="下矢印 6"/>
          <p:cNvSpPr/>
          <p:nvPr/>
        </p:nvSpPr>
        <p:spPr>
          <a:xfrm>
            <a:off x="4139952" y="2996952"/>
            <a:ext cx="720080"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テキスト ボックス 11"/>
          <p:cNvSpPr txBox="1">
            <a:spLocks noChangeArrowheads="1"/>
          </p:cNvSpPr>
          <p:nvPr/>
        </p:nvSpPr>
        <p:spPr bwMode="auto">
          <a:xfrm>
            <a:off x="395536" y="4221088"/>
            <a:ext cx="8496944" cy="1938992"/>
          </a:xfrm>
          <a:prstGeom prst="rect">
            <a:avLst/>
          </a:prstGeom>
          <a:solidFill>
            <a:srgbClr val="CCFFFF">
              <a:alpha val="76862"/>
            </a:srgbClr>
          </a:solidFill>
          <a:ln w="9525">
            <a:noFill/>
            <a:miter lim="800000"/>
            <a:headEnd/>
            <a:tailEnd/>
          </a:ln>
          <a:effectLst>
            <a:softEdge rad="127000"/>
          </a:effectLst>
        </p:spPr>
        <p:txBody>
          <a:bodyPr wrap="square">
            <a:spAutoFit/>
          </a:bodyPr>
          <a:lstStyle/>
          <a:p>
            <a:pPr eaLnBrk="1" hangingPunct="1">
              <a:defRPr/>
            </a:pPr>
            <a:r>
              <a:rPr lang="ja-JP" altLang="en-US" sz="4000" dirty="0"/>
              <a:t>私たちは、</a:t>
            </a:r>
            <a:endParaRPr lang="en-US" altLang="ja-JP" sz="4000" dirty="0"/>
          </a:p>
          <a:p>
            <a:pPr eaLnBrk="1" hangingPunct="1">
              <a:defRPr/>
            </a:pPr>
            <a:r>
              <a:rPr lang="ja-JP" altLang="en-US" sz="4000" dirty="0"/>
              <a:t>　共感のコミュニケ－ションの中で</a:t>
            </a:r>
            <a:endParaRPr lang="en-US" altLang="ja-JP" sz="4000" dirty="0"/>
          </a:p>
          <a:p>
            <a:pPr eaLnBrk="1" hangingPunct="1">
              <a:defRPr/>
            </a:pPr>
            <a:r>
              <a:rPr lang="ja-JP" altLang="en-US" sz="4000" dirty="0"/>
              <a:t>　　　　　ことばを増やし豊かにして行く</a:t>
            </a:r>
            <a:endParaRPr lang="en-US" altLang="ja-JP" sz="4000" dirty="0"/>
          </a:p>
        </p:txBody>
      </p:sp>
      <p:sp>
        <p:nvSpPr>
          <p:cNvPr id="9" name="テキスト ボックス 32"/>
          <p:cNvSpPr txBox="1">
            <a:spLocks noChangeArrowheads="1"/>
          </p:cNvSpPr>
          <p:nvPr/>
        </p:nvSpPr>
        <p:spPr bwMode="auto">
          <a:xfrm>
            <a:off x="971600" y="332656"/>
            <a:ext cx="1656879" cy="646331"/>
          </a:xfrm>
          <a:prstGeom prst="rect">
            <a:avLst/>
          </a:prstGeom>
          <a:noFill/>
          <a:ln w="9525">
            <a:noFill/>
            <a:miter lim="800000"/>
            <a:headEnd/>
            <a:tailEnd/>
          </a:ln>
        </p:spPr>
        <p:txBody>
          <a:bodyPr wrap="square">
            <a:spAutoFit/>
          </a:bodyPr>
          <a:lstStyle/>
          <a:p>
            <a:r>
              <a:rPr lang="ja-JP" altLang="en-US" sz="3600" dirty="0"/>
              <a:t>共感は</a:t>
            </a:r>
          </a:p>
        </p:txBody>
      </p:sp>
      <p:sp>
        <p:nvSpPr>
          <p:cNvPr id="11" name="角丸四角形 10"/>
          <p:cNvSpPr/>
          <p:nvPr/>
        </p:nvSpPr>
        <p:spPr>
          <a:xfrm>
            <a:off x="2627784" y="332656"/>
            <a:ext cx="4896544" cy="720725"/>
          </a:xfrm>
          <a:prstGeom prst="roundRect">
            <a:avLst/>
          </a:prstGeom>
          <a:solidFill>
            <a:srgbClr val="CCFF99"/>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chemeClr val="accent4"/>
                </a:solidFill>
              </a:rPr>
              <a:t>ことばを豊かにしていく</a:t>
            </a:r>
          </a:p>
        </p:txBody>
      </p:sp>
      <p:sp>
        <p:nvSpPr>
          <p:cNvPr id="12" name="テキスト ボックス 11"/>
          <p:cNvSpPr txBox="1"/>
          <p:nvPr/>
        </p:nvSpPr>
        <p:spPr>
          <a:xfrm>
            <a:off x="251520" y="1196752"/>
            <a:ext cx="2016224" cy="584775"/>
          </a:xfrm>
          <a:prstGeom prst="rect">
            <a:avLst/>
          </a:prstGeom>
          <a:noFill/>
        </p:spPr>
        <p:txBody>
          <a:bodyPr wrap="square" rtlCol="0">
            <a:spAutoFit/>
          </a:bodyPr>
          <a:lstStyle/>
          <a:p>
            <a:r>
              <a:rPr kumimoji="1" lang="ja-JP" altLang="en-US" sz="3200" dirty="0"/>
              <a:t>たとえば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dissolve">
                                      <p:cBhvr>
                                        <p:cTn id="12" dur="500"/>
                                        <p:tgtEl>
                                          <p:spTgt spid="104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dissolve">
                                      <p:cBhvr>
                                        <p:cTn id="17" dur="500"/>
                                        <p:tgtEl>
                                          <p:spTgt spid="10138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1380" grpId="0" animBg="1"/>
      <p:bldP spid="7"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332656"/>
            <a:ext cx="8064896" cy="646331"/>
          </a:xfrm>
          <a:prstGeom prst="rect">
            <a:avLst/>
          </a:prstGeom>
          <a:noFill/>
        </p:spPr>
        <p:txBody>
          <a:bodyPr wrap="square" rtlCol="0">
            <a:spAutoFit/>
          </a:bodyPr>
          <a:lstStyle/>
          <a:p>
            <a:r>
              <a:rPr kumimoji="1" lang="ja-JP" altLang="en-US" sz="3600" dirty="0"/>
              <a:t>もしかしたら、子どもの発達だけでなく</a:t>
            </a:r>
          </a:p>
        </p:txBody>
      </p:sp>
      <p:sp>
        <p:nvSpPr>
          <p:cNvPr id="5" name="テキスト ボックス 4"/>
          <p:cNvSpPr txBox="1"/>
          <p:nvPr/>
        </p:nvSpPr>
        <p:spPr>
          <a:xfrm>
            <a:off x="467544" y="1052736"/>
            <a:ext cx="8136904" cy="1754326"/>
          </a:xfrm>
          <a:prstGeom prst="rect">
            <a:avLst/>
          </a:prstGeom>
          <a:solidFill>
            <a:srgbClr val="FFCCCC"/>
          </a:solidFill>
          <a:effectLst>
            <a:softEdge rad="317500"/>
          </a:effectLst>
        </p:spPr>
        <p:txBody>
          <a:bodyPr wrap="square" rtlCol="0">
            <a:spAutoFit/>
          </a:bodyPr>
          <a:lstStyle/>
          <a:p>
            <a:r>
              <a:rPr lang="ja-JP" altLang="en-US" sz="3600" dirty="0"/>
              <a:t>生物としての</a:t>
            </a:r>
            <a:r>
              <a:rPr lang="ja-JP" altLang="en-US" sz="3600" dirty="0">
                <a:solidFill>
                  <a:srgbClr val="002060"/>
                </a:solidFill>
              </a:rPr>
              <a:t>ヒト</a:t>
            </a:r>
            <a:r>
              <a:rPr lang="ja-JP" altLang="en-US" sz="3600" dirty="0"/>
              <a:t>も</a:t>
            </a:r>
            <a:r>
              <a:rPr kumimoji="1" lang="ja-JP" altLang="en-US" sz="3600" dirty="0"/>
              <a:t>、</a:t>
            </a:r>
            <a:endParaRPr kumimoji="1" lang="en-US" altLang="ja-JP" sz="3600" dirty="0"/>
          </a:p>
          <a:p>
            <a:r>
              <a:rPr kumimoji="1" lang="ja-JP" altLang="en-US" sz="3600" dirty="0"/>
              <a:t>　　　この共感のことばの発見で、</a:t>
            </a:r>
            <a:endParaRPr kumimoji="1" lang="en-US" altLang="ja-JP" sz="3600" dirty="0"/>
          </a:p>
          <a:p>
            <a:r>
              <a:rPr lang="ja-JP" altLang="en-US" sz="3600" dirty="0"/>
              <a:t>　　　　　　</a:t>
            </a:r>
            <a:r>
              <a:rPr kumimoji="1" lang="ja-JP" altLang="en-US" sz="3600" dirty="0">
                <a:solidFill>
                  <a:srgbClr val="C00000"/>
                </a:solidFill>
              </a:rPr>
              <a:t>人間</a:t>
            </a:r>
            <a:r>
              <a:rPr kumimoji="1" lang="ja-JP" altLang="en-US" sz="3600" dirty="0"/>
              <a:t>になっていったように思う</a:t>
            </a:r>
          </a:p>
        </p:txBody>
      </p:sp>
      <p:sp>
        <p:nvSpPr>
          <p:cNvPr id="6" name="テキスト ボックス 5"/>
          <p:cNvSpPr txBox="1"/>
          <p:nvPr/>
        </p:nvSpPr>
        <p:spPr>
          <a:xfrm>
            <a:off x="539552" y="2996952"/>
            <a:ext cx="8208912" cy="1200329"/>
          </a:xfrm>
          <a:prstGeom prst="rect">
            <a:avLst/>
          </a:prstGeom>
          <a:noFill/>
        </p:spPr>
        <p:txBody>
          <a:bodyPr wrap="square" rtlCol="0">
            <a:spAutoFit/>
          </a:bodyPr>
          <a:lstStyle/>
          <a:p>
            <a:r>
              <a:rPr lang="ja-JP" altLang="en-US" sz="3600" dirty="0"/>
              <a:t>どうでもいいことに価値を見いだし</a:t>
            </a:r>
            <a:endParaRPr lang="en-US" altLang="ja-JP" sz="3600" dirty="0"/>
          </a:p>
          <a:p>
            <a:r>
              <a:rPr lang="ja-JP" altLang="en-US" sz="3600" dirty="0"/>
              <a:t>　　　　　　　　　　　　　　　　それを楽しむ</a:t>
            </a:r>
            <a:endParaRPr kumimoji="1" lang="ja-JP" altLang="en-US" sz="3600" dirty="0"/>
          </a:p>
        </p:txBody>
      </p:sp>
      <p:sp>
        <p:nvSpPr>
          <p:cNvPr id="7" name="テキスト ボックス 6"/>
          <p:cNvSpPr txBox="1"/>
          <p:nvPr/>
        </p:nvSpPr>
        <p:spPr>
          <a:xfrm>
            <a:off x="683568" y="4437112"/>
            <a:ext cx="8136904" cy="1754326"/>
          </a:xfrm>
          <a:prstGeom prst="rect">
            <a:avLst/>
          </a:prstGeom>
          <a:solidFill>
            <a:srgbClr val="CCFF99"/>
          </a:solidFill>
          <a:effectLst>
            <a:softEdge rad="317500"/>
          </a:effectLst>
        </p:spPr>
        <p:txBody>
          <a:bodyPr wrap="square" rtlCol="0">
            <a:spAutoFit/>
          </a:bodyPr>
          <a:lstStyle/>
          <a:p>
            <a:r>
              <a:rPr lang="ja-JP" altLang="en-US" sz="3600" dirty="0"/>
              <a:t>生存競争という本能を離れ、</a:t>
            </a:r>
            <a:endParaRPr lang="en-US" altLang="ja-JP" sz="3600" dirty="0"/>
          </a:p>
          <a:p>
            <a:r>
              <a:rPr lang="ja-JP" altLang="en-US" sz="3600" dirty="0"/>
              <a:t>　　　喜んだり悩んだり</a:t>
            </a:r>
            <a:r>
              <a:rPr kumimoji="1" lang="ja-JP" altLang="en-US" sz="3600" dirty="0"/>
              <a:t>する「わたし」</a:t>
            </a:r>
            <a:endParaRPr kumimoji="1" lang="en-US" altLang="ja-JP" sz="3600" dirty="0"/>
          </a:p>
          <a:p>
            <a:r>
              <a:rPr lang="ja-JP" altLang="en-US" sz="3600" dirty="0"/>
              <a:t>　　　　　</a:t>
            </a:r>
            <a:r>
              <a:rPr kumimoji="1" lang="ja-JP" altLang="en-US" sz="3600" dirty="0"/>
              <a:t>が、</a:t>
            </a:r>
            <a:r>
              <a:rPr lang="ja-JP" altLang="en-US" sz="3600" dirty="0"/>
              <a:t>生まれたのではないだろうか</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テキスト ボックス 11"/>
          <p:cNvSpPr txBox="1">
            <a:spLocks noChangeArrowheads="1"/>
          </p:cNvSpPr>
          <p:nvPr/>
        </p:nvSpPr>
        <p:spPr bwMode="auto">
          <a:xfrm>
            <a:off x="539552" y="476672"/>
            <a:ext cx="8064896" cy="707886"/>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r>
              <a:rPr lang="ja-JP" altLang="en-US" sz="4000" dirty="0"/>
              <a:t>子どもと共感しあうために大切なこと</a:t>
            </a:r>
            <a:endParaRPr lang="en-US" altLang="ja-JP" sz="4000" dirty="0"/>
          </a:p>
        </p:txBody>
      </p:sp>
      <p:sp>
        <p:nvSpPr>
          <p:cNvPr id="4" name="テキスト ボックス 11"/>
          <p:cNvSpPr txBox="1">
            <a:spLocks noChangeArrowheads="1"/>
          </p:cNvSpPr>
          <p:nvPr/>
        </p:nvSpPr>
        <p:spPr bwMode="auto">
          <a:xfrm>
            <a:off x="539552" y="1556792"/>
            <a:ext cx="8208912" cy="1446550"/>
          </a:xfrm>
          <a:prstGeom prst="rect">
            <a:avLst/>
          </a:prstGeom>
          <a:solidFill>
            <a:srgbClr val="FFFF66">
              <a:alpha val="76862"/>
            </a:srgbClr>
          </a:solidFill>
          <a:ln w="9525">
            <a:noFill/>
            <a:miter lim="800000"/>
            <a:headEnd/>
            <a:tailEnd/>
          </a:ln>
          <a:effectLst>
            <a:softEdge rad="127000"/>
          </a:effectLst>
        </p:spPr>
        <p:txBody>
          <a:bodyPr wrap="square">
            <a:spAutoFit/>
          </a:bodyPr>
          <a:lstStyle/>
          <a:p>
            <a:pPr eaLnBrk="1" hangingPunct="1">
              <a:defRPr/>
            </a:pPr>
            <a:r>
              <a:rPr lang="ja-JP" altLang="en-US" sz="4400" dirty="0"/>
              <a:t>　さまざまなものに対する</a:t>
            </a:r>
            <a:endParaRPr lang="en-US" altLang="ja-JP" sz="4400" dirty="0"/>
          </a:p>
          <a:p>
            <a:pPr eaLnBrk="1" hangingPunct="1">
              <a:defRPr/>
            </a:pPr>
            <a:r>
              <a:rPr lang="ja-JP" altLang="en-US" sz="4400" dirty="0"/>
              <a:t>　　　　　　　気づきと関心を持つ</a:t>
            </a:r>
            <a:endParaRPr lang="en-US" altLang="ja-JP" sz="4400" dirty="0"/>
          </a:p>
        </p:txBody>
      </p:sp>
      <p:sp>
        <p:nvSpPr>
          <p:cNvPr id="9" name="テキスト ボックス 11"/>
          <p:cNvSpPr txBox="1">
            <a:spLocks noChangeArrowheads="1"/>
          </p:cNvSpPr>
          <p:nvPr/>
        </p:nvSpPr>
        <p:spPr bwMode="auto">
          <a:xfrm>
            <a:off x="539552" y="3573016"/>
            <a:ext cx="8208912" cy="1446550"/>
          </a:xfrm>
          <a:prstGeom prst="rect">
            <a:avLst/>
          </a:prstGeom>
          <a:solidFill>
            <a:srgbClr val="FFFF66">
              <a:alpha val="76862"/>
            </a:srgbClr>
          </a:solidFill>
          <a:ln w="9525">
            <a:noFill/>
            <a:miter lim="800000"/>
            <a:headEnd/>
            <a:tailEnd/>
          </a:ln>
          <a:effectLst>
            <a:softEdge rad="127000"/>
          </a:effectLst>
        </p:spPr>
        <p:txBody>
          <a:bodyPr wrap="square">
            <a:spAutoFit/>
          </a:bodyPr>
          <a:lstStyle/>
          <a:p>
            <a:pPr eaLnBrk="1" hangingPunct="1">
              <a:defRPr/>
            </a:pPr>
            <a:r>
              <a:rPr lang="ja-JP" altLang="en-US" sz="4400" dirty="0"/>
              <a:t>　おたがいをよく知り</a:t>
            </a:r>
            <a:endParaRPr lang="en-US" altLang="ja-JP" sz="4400" dirty="0"/>
          </a:p>
          <a:p>
            <a:pPr eaLnBrk="1" hangingPunct="1">
              <a:defRPr/>
            </a:pPr>
            <a:r>
              <a:rPr lang="ja-JP" altLang="en-US" sz="4400" dirty="0"/>
              <a:t>　　　　　相手に対して関心を持つ</a:t>
            </a:r>
            <a:endParaRPr lang="en-US" altLang="ja-JP" sz="4400" dirty="0"/>
          </a:p>
        </p:txBody>
      </p:sp>
      <p:grpSp>
        <p:nvGrpSpPr>
          <p:cNvPr id="2" name="グループ化 21"/>
          <p:cNvGrpSpPr>
            <a:grpSpLocks/>
          </p:cNvGrpSpPr>
          <p:nvPr/>
        </p:nvGrpSpPr>
        <p:grpSpPr bwMode="auto">
          <a:xfrm rot="409220">
            <a:off x="869406" y="5353502"/>
            <a:ext cx="925959" cy="759508"/>
            <a:chOff x="2928926" y="2857496"/>
            <a:chExt cx="1071570" cy="963606"/>
          </a:xfrm>
        </p:grpSpPr>
        <p:grpSp>
          <p:nvGrpSpPr>
            <p:cNvPr id="3" name="グループ化 3"/>
            <p:cNvGrpSpPr>
              <a:grpSpLocks/>
            </p:cNvGrpSpPr>
            <p:nvPr/>
          </p:nvGrpSpPr>
          <p:grpSpPr bwMode="auto">
            <a:xfrm rot="-726639">
              <a:off x="2928928" y="2857498"/>
              <a:ext cx="1023924" cy="963607"/>
              <a:chOff x="1476375" y="3860800"/>
              <a:chExt cx="1300163" cy="1531938"/>
            </a:xfrm>
          </p:grpSpPr>
          <p:sp>
            <p:nvSpPr>
              <p:cNvPr id="8"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11"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12"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endParaRPr lang="ja-JP" altLang="en-US"/>
              </a:p>
            </p:txBody>
          </p:sp>
          <p:sp>
            <p:nvSpPr>
              <p:cNvPr id="13"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endParaRPr lang="ja-JP" altLang="en-US"/>
              </a:p>
            </p:txBody>
          </p:sp>
          <p:sp>
            <p:nvSpPr>
              <p:cNvPr id="14" name="Freeform 10"/>
              <p:cNvSpPr>
                <a:spLocks/>
              </p:cNvSpPr>
              <p:nvPr/>
            </p:nvSpPr>
            <p:spPr bwMode="auto">
              <a:xfrm>
                <a:off x="2339975" y="4941888"/>
                <a:ext cx="393700" cy="307975"/>
              </a:xfrm>
              <a:custGeom>
                <a:avLst/>
                <a:gdLst>
                  <a:gd name="T0" fmla="*/ 2147483647 w 248"/>
                  <a:gd name="T1" fmla="*/ 0 h 194"/>
                  <a:gd name="T2" fmla="*/ 2147483647 w 248"/>
                  <a:gd name="T3" fmla="*/ 2147483647 h 194"/>
                  <a:gd name="T4" fmla="*/ 2147483647 w 248"/>
                  <a:gd name="T5" fmla="*/ 2147483647 h 194"/>
                  <a:gd name="T6" fmla="*/ 0 w 248"/>
                  <a:gd name="T7" fmla="*/ 2147483647 h 194"/>
                  <a:gd name="T8" fmla="*/ 2147483647 w 248"/>
                  <a:gd name="T9" fmla="*/ 2147483647 h 194"/>
                  <a:gd name="T10" fmla="*/ 0 60000 65536"/>
                  <a:gd name="T11" fmla="*/ 0 60000 65536"/>
                  <a:gd name="T12" fmla="*/ 0 60000 65536"/>
                  <a:gd name="T13" fmla="*/ 0 60000 65536"/>
                  <a:gd name="T14" fmla="*/ 0 60000 65536"/>
                  <a:gd name="T15" fmla="*/ 0 w 248"/>
                  <a:gd name="T16" fmla="*/ 0 h 194"/>
                  <a:gd name="T17" fmla="*/ 248 w 248"/>
                  <a:gd name="T18" fmla="*/ 194 h 194"/>
                </a:gdLst>
                <a:ahLst/>
                <a:cxnLst>
                  <a:cxn ang="T10">
                    <a:pos x="T0" y="T1"/>
                  </a:cxn>
                  <a:cxn ang="T11">
                    <a:pos x="T2" y="T3"/>
                  </a:cxn>
                  <a:cxn ang="T12">
                    <a:pos x="T4" y="T5"/>
                  </a:cxn>
                  <a:cxn ang="T13">
                    <a:pos x="T6" y="T7"/>
                  </a:cxn>
                  <a:cxn ang="T14">
                    <a:pos x="T8" y="T9"/>
                  </a:cxn>
                </a:cxnLst>
                <a:rect l="T15" t="T16" r="T17" b="T18"/>
                <a:pathLst>
                  <a:path w="248" h="194">
                    <a:moveTo>
                      <a:pt x="248" y="0"/>
                    </a:moveTo>
                    <a:cubicBezTo>
                      <a:pt x="230" y="2"/>
                      <a:pt x="161" y="8"/>
                      <a:pt x="136" y="16"/>
                    </a:cubicBezTo>
                    <a:cubicBezTo>
                      <a:pt x="10" y="58"/>
                      <a:pt x="193" y="10"/>
                      <a:pt x="72" y="40"/>
                    </a:cubicBezTo>
                    <a:cubicBezTo>
                      <a:pt x="28" y="69"/>
                      <a:pt x="16" y="72"/>
                      <a:pt x="0" y="120"/>
                    </a:cubicBezTo>
                    <a:cubicBezTo>
                      <a:pt x="18" y="194"/>
                      <a:pt x="69" y="192"/>
                      <a:pt x="136" y="192"/>
                    </a:cubicBezTo>
                  </a:path>
                </a:pathLst>
              </a:custGeom>
              <a:solidFill>
                <a:srgbClr val="FF9900"/>
              </a:solidFill>
              <a:ln w="9525">
                <a:solidFill>
                  <a:schemeClr val="tx1"/>
                </a:solidFill>
                <a:round/>
                <a:headEnd/>
                <a:tailEnd/>
              </a:ln>
            </p:spPr>
            <p:txBody>
              <a:bodyPr/>
              <a:lstStyle/>
              <a:p>
                <a:endParaRPr lang="ja-JP" altLang="en-US"/>
              </a:p>
            </p:txBody>
          </p:sp>
        </p:grpSp>
        <p:sp>
          <p:nvSpPr>
            <p:cNvPr id="7" name="円/楕円 6"/>
            <p:cNvSpPr/>
            <p:nvPr/>
          </p:nvSpPr>
          <p:spPr>
            <a:xfrm>
              <a:off x="3855400" y="3137889"/>
              <a:ext cx="71115" cy="69678"/>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四角形吹き出し 14"/>
          <p:cNvSpPr/>
          <p:nvPr/>
        </p:nvSpPr>
        <p:spPr>
          <a:xfrm>
            <a:off x="2123728" y="5373216"/>
            <a:ext cx="3456384" cy="504056"/>
          </a:xfrm>
          <a:prstGeom prst="wedgeRectCallout">
            <a:avLst>
              <a:gd name="adj1" fmla="val -58386"/>
              <a:gd name="adj2" fmla="val 4257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こ</a:t>
            </a:r>
            <a:r>
              <a:rPr lang="ja-JP" altLang="en-US" sz="2400" dirty="0">
                <a:solidFill>
                  <a:schemeClr val="tx1"/>
                </a:solidFill>
              </a:rPr>
              <a:t>ん</a:t>
            </a:r>
            <a:r>
              <a:rPr kumimoji="1" lang="ja-JP" altLang="en-US" sz="2400" dirty="0">
                <a:solidFill>
                  <a:schemeClr val="tx1"/>
                </a:solidFill>
              </a:rPr>
              <a:t>どは、どこ行ったの</a:t>
            </a:r>
            <a:r>
              <a:rPr lang="ja-JP" altLang="en-US" sz="2400" dirty="0">
                <a:solidFill>
                  <a:schemeClr val="tx1"/>
                </a:solidFill>
              </a:rPr>
              <a:t>？</a:t>
            </a:r>
            <a:endParaRPr kumimoji="1" lang="ja-JP" altLang="en-US" sz="2400" dirty="0">
              <a:solidFill>
                <a:schemeClr val="tx1"/>
              </a:solidFill>
            </a:endParaRPr>
          </a:p>
        </p:txBody>
      </p:sp>
      <p:grpSp>
        <p:nvGrpSpPr>
          <p:cNvPr id="5" name="グループ化 33"/>
          <p:cNvGrpSpPr>
            <a:grpSpLocks/>
          </p:cNvGrpSpPr>
          <p:nvPr/>
        </p:nvGrpSpPr>
        <p:grpSpPr bwMode="auto">
          <a:xfrm rot="21426359">
            <a:off x="6036306" y="5247179"/>
            <a:ext cx="736840" cy="975137"/>
            <a:chOff x="7523163" y="1144571"/>
            <a:chExt cx="1225550" cy="2376487"/>
          </a:xfrm>
        </p:grpSpPr>
        <p:sp>
          <p:nvSpPr>
            <p:cNvPr id="17"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8"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endParaRPr lang="ja-JP" altLang="en-US">
                <a:latin typeface="Calibri" pitchFamily="34" charset="0"/>
              </a:endParaRPr>
            </a:p>
          </p:txBody>
        </p:sp>
        <p:sp>
          <p:nvSpPr>
            <p:cNvPr id="19" name="Oval 29"/>
            <p:cNvSpPr>
              <a:spLocks noChangeArrowheads="1"/>
            </p:cNvSpPr>
            <p:nvPr/>
          </p:nvSpPr>
          <p:spPr bwMode="auto">
            <a:xfrm>
              <a:off x="7812088" y="2008171"/>
              <a:ext cx="71437" cy="144462"/>
            </a:xfrm>
            <a:prstGeom prst="ellipse">
              <a:avLst/>
            </a:prstGeom>
            <a:solidFill>
              <a:schemeClr val="tx1"/>
            </a:solidFill>
            <a:ln w="9525">
              <a:solidFill>
                <a:schemeClr val="tx1"/>
              </a:solidFill>
              <a:round/>
              <a:headEnd/>
              <a:tailEnd/>
            </a:ln>
          </p:spPr>
          <p:txBody>
            <a:bodyPr wrap="none" anchor="ctr"/>
            <a:lstStyle/>
            <a:p>
              <a:endParaRPr lang="ja-JP" altLang="en-US">
                <a:latin typeface="Calibri" pitchFamily="34" charset="0"/>
              </a:endParaRPr>
            </a:p>
          </p:txBody>
        </p:sp>
        <p:sp>
          <p:nvSpPr>
            <p:cNvPr id="20"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endParaRPr lang="ja-JP" altLang="en-US">
                <a:latin typeface="Calibri" pitchFamily="34" charset="0"/>
              </a:endParaRPr>
            </a:p>
          </p:txBody>
        </p:sp>
        <p:sp>
          <p:nvSpPr>
            <p:cNvPr id="21"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2"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endParaRPr lang="ja-JP" altLang="en-US">
                <a:latin typeface="Calibri" pitchFamily="34" charset="0"/>
              </a:endParaRPr>
            </a:p>
          </p:txBody>
        </p:sp>
        <p:sp>
          <p:nvSpPr>
            <p:cNvPr id="23"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33" name="四角形吹き出し 32"/>
          <p:cNvSpPr/>
          <p:nvPr/>
        </p:nvSpPr>
        <p:spPr>
          <a:xfrm>
            <a:off x="6948264" y="5301208"/>
            <a:ext cx="1440160" cy="936104"/>
          </a:xfrm>
          <a:prstGeom prst="wedgeRectCallout">
            <a:avLst>
              <a:gd name="adj1" fmla="val -42527"/>
              <a:gd name="adj2" fmla="val 21052"/>
            </a:avLst>
          </a:prstGeom>
          <a:solidFill>
            <a:srgbClr val="CCFF99"/>
          </a:solidFill>
          <a:ln w="2857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先生からの</a:t>
            </a:r>
            <a:r>
              <a:rPr lang="ja-JP" altLang="en-US" sz="2400" b="1" dirty="0">
                <a:solidFill>
                  <a:schemeClr val="tx1"/>
                </a:solidFill>
              </a:rPr>
              <a:t>お話</a:t>
            </a:r>
            <a:endParaRPr kumimoji="1" lang="ja-JP"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3568" y="260648"/>
            <a:ext cx="7992888" cy="1200329"/>
          </a:xfrm>
          <a:prstGeom prst="rect">
            <a:avLst/>
          </a:prstGeom>
          <a:noFill/>
        </p:spPr>
        <p:txBody>
          <a:bodyPr wrap="square" rtlCol="0">
            <a:spAutoFit/>
          </a:bodyPr>
          <a:lstStyle/>
          <a:p>
            <a:r>
              <a:rPr lang="ja-JP" altLang="en-US" sz="3600" dirty="0"/>
              <a:t>ことばを数で判断することには、</a:t>
            </a:r>
            <a:endParaRPr lang="en-US" altLang="ja-JP" sz="3600" dirty="0"/>
          </a:p>
          <a:p>
            <a:r>
              <a:rPr lang="ja-JP" altLang="en-US" sz="3600" dirty="0"/>
              <a:t>　　　　　　どうもしっくりこない部分がある</a:t>
            </a:r>
            <a:endParaRPr kumimoji="1" lang="ja-JP" altLang="en-US" sz="3600" dirty="0"/>
          </a:p>
        </p:txBody>
      </p:sp>
      <p:sp>
        <p:nvSpPr>
          <p:cNvPr id="5" name="テキスト ボックス 4"/>
          <p:cNvSpPr txBox="1"/>
          <p:nvPr/>
        </p:nvSpPr>
        <p:spPr>
          <a:xfrm>
            <a:off x="323528" y="1556792"/>
            <a:ext cx="4536504" cy="646331"/>
          </a:xfrm>
          <a:prstGeom prst="rect">
            <a:avLst/>
          </a:prstGeom>
          <a:noFill/>
        </p:spPr>
        <p:txBody>
          <a:bodyPr wrap="square" rtlCol="0">
            <a:spAutoFit/>
          </a:bodyPr>
          <a:lstStyle/>
          <a:p>
            <a:r>
              <a:rPr lang="ja-JP" altLang="en-US" sz="3600" dirty="0"/>
              <a:t>それはなぜかというと</a:t>
            </a:r>
            <a:endParaRPr kumimoji="1" lang="ja-JP" altLang="en-US" sz="3600" dirty="0"/>
          </a:p>
        </p:txBody>
      </p:sp>
      <p:sp>
        <p:nvSpPr>
          <p:cNvPr id="6" name="テキスト ボックス 5"/>
          <p:cNvSpPr txBox="1"/>
          <p:nvPr/>
        </p:nvSpPr>
        <p:spPr>
          <a:xfrm>
            <a:off x="1691680" y="3717032"/>
            <a:ext cx="5976664" cy="707886"/>
          </a:xfrm>
          <a:prstGeom prst="rect">
            <a:avLst/>
          </a:prstGeom>
          <a:solidFill>
            <a:schemeClr val="accent3">
              <a:lumMod val="95000"/>
            </a:schemeClr>
          </a:solidFill>
          <a:ln>
            <a:solidFill>
              <a:schemeClr val="tx1"/>
            </a:solidFill>
          </a:ln>
        </p:spPr>
        <p:txBody>
          <a:bodyPr wrap="square" rtlCol="0">
            <a:spAutoFit/>
          </a:bodyPr>
          <a:lstStyle/>
          <a:p>
            <a:r>
              <a:rPr lang="ja-JP" altLang="en-US" sz="4000" dirty="0"/>
              <a:t>それがどんなことばなのか</a:t>
            </a:r>
            <a:endParaRPr kumimoji="1" lang="ja-JP" altLang="en-US" sz="4000" dirty="0"/>
          </a:p>
        </p:txBody>
      </p:sp>
      <p:sp>
        <p:nvSpPr>
          <p:cNvPr id="19" name="テキスト ボックス 18"/>
          <p:cNvSpPr txBox="1"/>
          <p:nvPr/>
        </p:nvSpPr>
        <p:spPr>
          <a:xfrm>
            <a:off x="467544" y="2204864"/>
            <a:ext cx="8352928" cy="1446550"/>
          </a:xfrm>
          <a:prstGeom prst="rect">
            <a:avLst/>
          </a:prstGeom>
          <a:solidFill>
            <a:srgbClr val="FFFF66"/>
          </a:solidFill>
        </p:spPr>
        <p:txBody>
          <a:bodyPr wrap="square" rtlCol="0">
            <a:spAutoFit/>
          </a:bodyPr>
          <a:lstStyle/>
          <a:p>
            <a:r>
              <a:rPr lang="ja-JP" altLang="en-US" sz="4400" dirty="0"/>
              <a:t>　ことばは数でなく</a:t>
            </a:r>
            <a:endParaRPr lang="en-US" altLang="ja-JP" sz="4400" dirty="0"/>
          </a:p>
          <a:p>
            <a:r>
              <a:rPr lang="ja-JP" altLang="en-US" sz="4400" dirty="0"/>
              <a:t>　　　「質」を評価すべきものだから</a:t>
            </a:r>
            <a:endParaRPr kumimoji="1" lang="ja-JP" altLang="en-US" sz="4400" dirty="0"/>
          </a:p>
        </p:txBody>
      </p:sp>
      <p:sp>
        <p:nvSpPr>
          <p:cNvPr id="20" name="テキスト ボックス 19"/>
          <p:cNvSpPr txBox="1"/>
          <p:nvPr/>
        </p:nvSpPr>
        <p:spPr>
          <a:xfrm>
            <a:off x="971600" y="4581128"/>
            <a:ext cx="7416824" cy="646331"/>
          </a:xfrm>
          <a:prstGeom prst="rect">
            <a:avLst/>
          </a:prstGeom>
          <a:solidFill>
            <a:srgbClr val="FFCCFF"/>
          </a:solidFill>
        </p:spPr>
        <p:txBody>
          <a:bodyPr wrap="square" rtlCol="0">
            <a:spAutoFit/>
          </a:bodyPr>
          <a:lstStyle/>
          <a:p>
            <a:r>
              <a:rPr lang="ja-JP" altLang="en-US" sz="3600" dirty="0"/>
              <a:t>どれだけの広さや深さを持っているか</a:t>
            </a:r>
            <a:endParaRPr kumimoji="1" lang="ja-JP" altLang="en-US" sz="3600" dirty="0"/>
          </a:p>
        </p:txBody>
      </p:sp>
      <p:sp>
        <p:nvSpPr>
          <p:cNvPr id="7" name="テキスト ボックス 6"/>
          <p:cNvSpPr txBox="1"/>
          <p:nvPr/>
        </p:nvSpPr>
        <p:spPr>
          <a:xfrm>
            <a:off x="179512" y="5445224"/>
            <a:ext cx="5760640" cy="1077218"/>
          </a:xfrm>
          <a:prstGeom prst="rect">
            <a:avLst/>
          </a:prstGeom>
          <a:solidFill>
            <a:srgbClr val="CCFF66"/>
          </a:solidFill>
          <a:effectLst>
            <a:softEdge rad="127000"/>
          </a:effectLst>
        </p:spPr>
        <p:txBody>
          <a:bodyPr wrap="square" rtlCol="0">
            <a:spAutoFit/>
          </a:bodyPr>
          <a:lstStyle/>
          <a:p>
            <a:r>
              <a:rPr kumimoji="1" lang="ja-JP" altLang="en-US" sz="3200" dirty="0"/>
              <a:t>ただ、もともと広く深いことば</a:t>
            </a:r>
            <a:endParaRPr kumimoji="1" lang="en-US" altLang="ja-JP" sz="3200" dirty="0"/>
          </a:p>
          <a:p>
            <a:r>
              <a:rPr kumimoji="1" lang="ja-JP" altLang="en-US" sz="3200" dirty="0"/>
              <a:t>というものが、</a:t>
            </a:r>
            <a:r>
              <a:rPr lang="ja-JP" altLang="en-US" sz="3200" dirty="0"/>
              <a:t>あるわけではなく</a:t>
            </a:r>
            <a:endParaRPr kumimoji="1" lang="ja-JP" altLang="en-US" sz="3200" dirty="0"/>
          </a:p>
        </p:txBody>
      </p:sp>
      <p:sp>
        <p:nvSpPr>
          <p:cNvPr id="8" name="テキスト ボックス 7"/>
          <p:cNvSpPr txBox="1"/>
          <p:nvPr/>
        </p:nvSpPr>
        <p:spPr>
          <a:xfrm>
            <a:off x="5796136" y="5661248"/>
            <a:ext cx="3168352" cy="646331"/>
          </a:xfrm>
          <a:prstGeom prst="rect">
            <a:avLst/>
          </a:prstGeom>
          <a:solidFill>
            <a:schemeClr val="bg1"/>
          </a:solidFill>
          <a:effectLst>
            <a:glow rad="228600">
              <a:srgbClr val="C00000">
                <a:alpha val="40000"/>
              </a:srgbClr>
            </a:glow>
          </a:effectLst>
        </p:spPr>
        <p:txBody>
          <a:bodyPr wrap="square" rtlCol="0">
            <a:spAutoFit/>
          </a:bodyPr>
          <a:lstStyle/>
          <a:p>
            <a:r>
              <a:rPr lang="ja-JP" altLang="en-US" sz="3600" dirty="0"/>
              <a:t>育てていくもの</a:t>
            </a:r>
            <a:endParaRPr kumimoji="1" lang="ja-JP" altLang="en-US" sz="3600" dirty="0"/>
          </a:p>
        </p:txBody>
      </p:sp>
      <p:sp>
        <p:nvSpPr>
          <p:cNvPr id="9" name="角丸四角形吹き出し 8"/>
          <p:cNvSpPr/>
          <p:nvPr/>
        </p:nvSpPr>
        <p:spPr>
          <a:xfrm>
            <a:off x="5292080" y="2060848"/>
            <a:ext cx="3024336" cy="648072"/>
          </a:xfrm>
          <a:prstGeom prst="wedgeRoundRectCallout">
            <a:avLst>
              <a:gd name="adj1" fmla="val 60365"/>
              <a:gd name="adj2" fmla="val 27769"/>
              <a:gd name="adj3" fmla="val 1666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2"/>
                </a:solidFill>
              </a:rPr>
              <a:t>数が質を反映している、　　　　</a:t>
            </a:r>
            <a:endParaRPr kumimoji="1" lang="en-US" altLang="ja-JP" sz="2000" b="1" dirty="0">
              <a:solidFill>
                <a:schemeClr val="tx2"/>
              </a:solidFill>
            </a:endParaRPr>
          </a:p>
          <a:p>
            <a:r>
              <a:rPr lang="ja-JP" altLang="en-US" sz="2000" b="1" dirty="0">
                <a:solidFill>
                  <a:schemeClr val="tx2"/>
                </a:solidFill>
              </a:rPr>
              <a:t>　　　　　</a:t>
            </a:r>
            <a:r>
              <a:rPr kumimoji="1" lang="ja-JP" altLang="en-US" sz="2000" b="1" dirty="0">
                <a:solidFill>
                  <a:schemeClr val="tx2"/>
                </a:solidFill>
              </a:rPr>
              <a:t>ともいえるのだが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9" grpId="0" animBg="1"/>
      <p:bldP spid="20"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2276872"/>
            <a:ext cx="5904656"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r>
              <a:rPr kumimoji="1" lang="ja-JP" altLang="en-US" sz="4800" dirty="0"/>
              <a:t>　　　　　</a:t>
            </a:r>
            <a:r>
              <a:rPr lang="ja-JP" altLang="en-US" sz="8000" dirty="0"/>
              <a:t>援助</a:t>
            </a:r>
            <a:endParaRPr kumimoji="1" lang="ja-JP" altLang="en-US" sz="8000" dirty="0"/>
          </a:p>
        </p:txBody>
      </p:sp>
      <p:sp>
        <p:nvSpPr>
          <p:cNvPr id="5" name="テキスト ボックス 4"/>
          <p:cNvSpPr txBox="1"/>
          <p:nvPr/>
        </p:nvSpPr>
        <p:spPr>
          <a:xfrm>
            <a:off x="611560" y="4005064"/>
            <a:ext cx="8208912" cy="769441"/>
          </a:xfrm>
          <a:prstGeom prst="rect">
            <a:avLst/>
          </a:prstGeom>
          <a:noFill/>
        </p:spPr>
        <p:txBody>
          <a:bodyPr wrap="square" rtlCol="0">
            <a:spAutoFit/>
          </a:bodyPr>
          <a:lstStyle/>
          <a:p>
            <a:r>
              <a:rPr kumimoji="1" lang="ja-JP" altLang="en-US" sz="4400" dirty="0">
                <a:solidFill>
                  <a:srgbClr val="002060"/>
                </a:solidFill>
              </a:rPr>
              <a:t>三項関係・会話援助・カテゴリー化</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332656"/>
            <a:ext cx="8208912" cy="1569660"/>
          </a:xfrm>
          <a:prstGeom prst="rect">
            <a:avLst/>
          </a:prstGeom>
          <a:solidFill>
            <a:srgbClr val="CCFF66"/>
          </a:solidFill>
          <a:ln w="38100" cmpd="dbl">
            <a:noFill/>
          </a:ln>
          <a:effectLst>
            <a:glow rad="228600">
              <a:schemeClr val="accent2">
                <a:satMod val="175000"/>
                <a:alpha val="40000"/>
              </a:schemeClr>
            </a:glow>
          </a:effectLst>
        </p:spPr>
        <p:txBody>
          <a:bodyPr wrap="square" rtlCol="0">
            <a:spAutoFit/>
          </a:bodyPr>
          <a:lstStyle/>
          <a:p>
            <a:r>
              <a:rPr lang="ja-JP" altLang="en-US" sz="4800" dirty="0"/>
              <a:t>日常に隠されている</a:t>
            </a:r>
            <a:endParaRPr lang="en-US" altLang="ja-JP" sz="4800" dirty="0"/>
          </a:p>
          <a:p>
            <a:r>
              <a:rPr lang="ja-JP" altLang="en-US" sz="4800" dirty="0"/>
              <a:t>　　　　　ことばの獲得システム</a:t>
            </a:r>
            <a:endParaRPr kumimoji="1" lang="ja-JP" altLang="en-US" sz="4800" dirty="0"/>
          </a:p>
        </p:txBody>
      </p:sp>
      <p:sp>
        <p:nvSpPr>
          <p:cNvPr id="5" name="テキスト ボックス 4"/>
          <p:cNvSpPr txBox="1"/>
          <p:nvPr/>
        </p:nvSpPr>
        <p:spPr>
          <a:xfrm>
            <a:off x="323528" y="2132856"/>
            <a:ext cx="8496944" cy="769441"/>
          </a:xfrm>
          <a:prstGeom prst="rect">
            <a:avLst/>
          </a:prstGeom>
          <a:solidFill>
            <a:srgbClr val="CCFFFF"/>
          </a:solidFill>
          <a:ln>
            <a:noFill/>
          </a:ln>
          <a:effectLst>
            <a:softEdge rad="127000"/>
          </a:effectLst>
        </p:spPr>
        <p:txBody>
          <a:bodyPr wrap="square" rtlCol="0">
            <a:spAutoFit/>
          </a:bodyPr>
          <a:lstStyle/>
          <a:p>
            <a:r>
              <a:rPr kumimoji="1" lang="ja-JP" altLang="en-US" sz="4400" dirty="0"/>
              <a:t>意識して学ぶことなく</a:t>
            </a:r>
          </a:p>
        </p:txBody>
      </p:sp>
      <p:sp>
        <p:nvSpPr>
          <p:cNvPr id="6" name="テキスト ボックス 5"/>
          <p:cNvSpPr txBox="1"/>
          <p:nvPr/>
        </p:nvSpPr>
        <p:spPr>
          <a:xfrm>
            <a:off x="251520" y="2852936"/>
            <a:ext cx="8712968" cy="1446550"/>
          </a:xfrm>
          <a:prstGeom prst="rect">
            <a:avLst/>
          </a:prstGeom>
          <a:solidFill>
            <a:srgbClr val="CCFFFF"/>
          </a:solidFill>
          <a:ln>
            <a:noFill/>
          </a:ln>
          <a:effectLst>
            <a:softEdge rad="127000"/>
          </a:effectLst>
        </p:spPr>
        <p:txBody>
          <a:bodyPr wrap="square" rtlCol="0">
            <a:spAutoFit/>
          </a:bodyPr>
          <a:lstStyle/>
          <a:p>
            <a:r>
              <a:rPr lang="ja-JP" altLang="en-US" sz="4400" dirty="0"/>
              <a:t>こどもは、自分の国の言語（母語）を</a:t>
            </a:r>
            <a:endParaRPr lang="en-US" altLang="ja-JP" sz="4400" dirty="0"/>
          </a:p>
          <a:p>
            <a:r>
              <a:rPr lang="ja-JP" altLang="en-US" sz="4400" dirty="0"/>
              <a:t>　　　　　　　　　　　　　　獲得していく</a:t>
            </a:r>
            <a:endParaRPr kumimoji="1" lang="ja-JP" altLang="en-US" sz="4400" dirty="0"/>
          </a:p>
        </p:txBody>
      </p:sp>
      <p:sp>
        <p:nvSpPr>
          <p:cNvPr id="7" name="テキスト ボックス 6"/>
          <p:cNvSpPr txBox="1"/>
          <p:nvPr/>
        </p:nvSpPr>
        <p:spPr>
          <a:xfrm>
            <a:off x="323528" y="5085184"/>
            <a:ext cx="8820472" cy="1446550"/>
          </a:xfrm>
          <a:prstGeom prst="rect">
            <a:avLst/>
          </a:prstGeom>
          <a:solidFill>
            <a:srgbClr val="FFCCFF"/>
          </a:solidFill>
          <a:ln>
            <a:noFill/>
          </a:ln>
          <a:effectLst>
            <a:softEdge rad="127000"/>
          </a:effectLst>
        </p:spPr>
        <p:txBody>
          <a:bodyPr wrap="square" rtlCol="0">
            <a:spAutoFit/>
          </a:bodyPr>
          <a:lstStyle/>
          <a:p>
            <a:r>
              <a:rPr lang="ja-JP" altLang="en-US" sz="4400" dirty="0"/>
              <a:t>大人は、こどもにことばを</a:t>
            </a:r>
            <a:endParaRPr lang="en-US" altLang="ja-JP" sz="4400" dirty="0"/>
          </a:p>
          <a:p>
            <a:r>
              <a:rPr lang="ja-JP" altLang="en-US" sz="4400" dirty="0"/>
              <a:t>　　　　　　　　　　　　学ばせている</a:t>
            </a:r>
            <a:endParaRPr kumimoji="1" lang="ja-JP" altLang="en-US" sz="4400" dirty="0"/>
          </a:p>
        </p:txBody>
      </p:sp>
      <p:sp>
        <p:nvSpPr>
          <p:cNvPr id="8" name="テキスト ボックス 7"/>
          <p:cNvSpPr txBox="1"/>
          <p:nvPr/>
        </p:nvSpPr>
        <p:spPr>
          <a:xfrm>
            <a:off x="395536" y="4365104"/>
            <a:ext cx="8496944" cy="769441"/>
          </a:xfrm>
          <a:prstGeom prst="rect">
            <a:avLst/>
          </a:prstGeom>
          <a:solidFill>
            <a:srgbClr val="FFCCFF"/>
          </a:solidFill>
          <a:ln>
            <a:noFill/>
          </a:ln>
          <a:effectLst>
            <a:softEdge rad="127000"/>
          </a:effectLst>
        </p:spPr>
        <p:txBody>
          <a:bodyPr wrap="square" rtlCol="0">
            <a:spAutoFit/>
          </a:bodyPr>
          <a:lstStyle/>
          <a:p>
            <a:r>
              <a:rPr kumimoji="1" lang="ja-JP" altLang="en-US" sz="4400" dirty="0"/>
              <a:t>意識して教えることなく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6"/>
          <p:cNvSpPr txBox="1">
            <a:spLocks noChangeArrowheads="1"/>
          </p:cNvSpPr>
          <p:nvPr/>
        </p:nvSpPr>
        <p:spPr bwMode="auto">
          <a:xfrm>
            <a:off x="1547664" y="3212976"/>
            <a:ext cx="6192688" cy="1323439"/>
          </a:xfrm>
          <a:prstGeom prst="rect">
            <a:avLst/>
          </a:prstGeom>
          <a:noFill/>
          <a:ln w="28575">
            <a:noFill/>
            <a:prstDash val="sysDash"/>
            <a:miter lim="800000"/>
            <a:headEnd/>
            <a:tailEnd/>
          </a:ln>
          <a:effectLst>
            <a:glow rad="228600">
              <a:srgbClr val="FF0000">
                <a:alpha val="40000"/>
              </a:srgbClr>
            </a:glow>
          </a:effectLst>
        </p:spPr>
        <p:txBody>
          <a:bodyPr wrap="square">
            <a:spAutoFit/>
          </a:bodyPr>
          <a:lstStyle/>
          <a:p>
            <a:pPr indent="182563" eaLnBrk="1" hangingPunct="1">
              <a:defRPr/>
            </a:pPr>
            <a:r>
              <a:rPr lang="ja-JP" altLang="en-US" sz="7200" dirty="0">
                <a:ea typeface="ＭＳ Ｐゴシック" panose="020B0600070205080204" pitchFamily="50" charset="-128"/>
              </a:rPr>
              <a:t>～</a:t>
            </a:r>
            <a:r>
              <a:rPr lang="ja-JP" altLang="en-US" sz="8000" dirty="0">
                <a:solidFill>
                  <a:srgbClr val="FF0000"/>
                </a:solidFill>
                <a:ea typeface="ＭＳ Ｐゴシック" panose="020B0600070205080204" pitchFamily="50" charset="-128"/>
              </a:rPr>
              <a:t>△</a:t>
            </a:r>
            <a:r>
              <a:rPr lang="ja-JP" altLang="en-US" sz="6600" dirty="0">
                <a:ea typeface="ＭＳ Ｐゴシック" panose="020B0600070205080204" pitchFamily="50" charset="-128"/>
              </a:rPr>
              <a:t>を作ろう～</a:t>
            </a:r>
          </a:p>
        </p:txBody>
      </p:sp>
      <p:sp>
        <p:nvSpPr>
          <p:cNvPr id="3" name="テキスト ボックス 4"/>
          <p:cNvSpPr txBox="1">
            <a:spLocks noChangeArrowheads="1"/>
          </p:cNvSpPr>
          <p:nvPr/>
        </p:nvSpPr>
        <p:spPr bwMode="auto">
          <a:xfrm>
            <a:off x="1187624" y="1700808"/>
            <a:ext cx="6768752" cy="1107996"/>
          </a:xfrm>
          <a:prstGeom prst="rect">
            <a:avLst/>
          </a:prstGeom>
          <a:solidFill>
            <a:srgbClr val="FFCC66"/>
          </a:solidFill>
          <a:ln w="9525">
            <a:solidFill>
              <a:schemeClr val="tx1"/>
            </a:solidFill>
            <a:miter lim="800000"/>
            <a:headEnd/>
            <a:tailEnd/>
          </a:ln>
        </p:spPr>
        <p:txBody>
          <a:bodyPr wrap="square">
            <a:spAutoFit/>
          </a:bodyPr>
          <a:lstStyle/>
          <a:p>
            <a:pPr eaLnBrk="1" hangingPunct="1"/>
            <a:r>
              <a:rPr lang="ja-JP" altLang="en-US" sz="4800" dirty="0">
                <a:solidFill>
                  <a:schemeClr val="accent4"/>
                </a:solidFill>
              </a:rPr>
              <a:t>    　　 </a:t>
            </a:r>
            <a:r>
              <a:rPr lang="ja-JP" altLang="en-US" sz="6600" dirty="0">
                <a:solidFill>
                  <a:schemeClr val="accent4"/>
                </a:solidFill>
              </a:rPr>
              <a:t>三項関係</a:t>
            </a:r>
            <a:endParaRPr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50825" y="188913"/>
            <a:ext cx="8605838" cy="1295400"/>
          </a:xfrm>
          <a:prstGeom prst="rect">
            <a:avLst/>
          </a:prstGeom>
          <a:solidFill>
            <a:srgbClr val="FFFF66"/>
          </a:solidFill>
          <a:ln w="9525">
            <a:noFill/>
            <a:miter lim="800000"/>
            <a:headEnd/>
            <a:tailEnd/>
          </a:ln>
        </p:spPr>
        <p:txBody>
          <a:bodyPr anchor="ctr"/>
          <a:lstStyle/>
          <a:p>
            <a:pPr>
              <a:defRPr/>
            </a:pPr>
            <a:r>
              <a:rPr lang="ja-JP" altLang="en-US" sz="4000" kern="0" dirty="0">
                <a:solidFill>
                  <a:schemeClr val="tx2"/>
                </a:solidFill>
                <a:latin typeface="+mj-lt"/>
                <a:ea typeface="+mj-ea"/>
                <a:cs typeface="+mj-cs"/>
              </a:rPr>
              <a:t>毎日のコミュニケーションの中で</a:t>
            </a:r>
            <a:endParaRPr lang="en-US" altLang="ja-JP" sz="4000" kern="0" dirty="0">
              <a:solidFill>
                <a:schemeClr val="tx2"/>
              </a:solidFill>
              <a:latin typeface="+mj-lt"/>
              <a:ea typeface="+mj-ea"/>
              <a:cs typeface="+mj-cs"/>
            </a:endParaRPr>
          </a:p>
          <a:p>
            <a:pPr>
              <a:defRPr/>
            </a:pPr>
            <a:r>
              <a:rPr lang="ja-JP" altLang="en-US" sz="4000" dirty="0">
                <a:ea typeface="ＭＳ Ｐゴシック" panose="020B0600070205080204" pitchFamily="50" charset="-128"/>
              </a:rPr>
              <a:t>　　　　ことばは、どうやって覚えるのか</a:t>
            </a:r>
            <a:endParaRPr lang="ja-JP" altLang="en-US" sz="4000" kern="0" dirty="0">
              <a:solidFill>
                <a:schemeClr val="tx2"/>
              </a:solidFill>
              <a:latin typeface="+mj-lt"/>
              <a:ea typeface="+mj-ea"/>
              <a:cs typeface="+mj-cs"/>
            </a:endParaRPr>
          </a:p>
        </p:txBody>
      </p:sp>
      <p:sp>
        <p:nvSpPr>
          <p:cNvPr id="6" name="角丸四角形吹き出し 5"/>
          <p:cNvSpPr/>
          <p:nvPr/>
        </p:nvSpPr>
        <p:spPr>
          <a:xfrm>
            <a:off x="4572000" y="3141663"/>
            <a:ext cx="1800225" cy="936625"/>
          </a:xfrm>
          <a:prstGeom prst="wedgeRoundRectCallout">
            <a:avLst>
              <a:gd name="adj1" fmla="val -63191"/>
              <a:gd name="adj2" fmla="val 218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ジュースちょうだい</a:t>
            </a:r>
          </a:p>
        </p:txBody>
      </p:sp>
      <p:grpSp>
        <p:nvGrpSpPr>
          <p:cNvPr id="2" name="グループ化 46"/>
          <p:cNvGrpSpPr>
            <a:grpSpLocks/>
          </p:cNvGrpSpPr>
          <p:nvPr/>
        </p:nvGrpSpPr>
        <p:grpSpPr bwMode="auto">
          <a:xfrm>
            <a:off x="4859338" y="1773238"/>
            <a:ext cx="433387" cy="792162"/>
            <a:chOff x="6948264" y="2276872"/>
            <a:chExt cx="576064" cy="1080120"/>
          </a:xfrm>
        </p:grpSpPr>
        <p:sp>
          <p:nvSpPr>
            <p:cNvPr id="9" name="正方形/長方形 8"/>
            <p:cNvSpPr/>
            <p:nvPr/>
          </p:nvSpPr>
          <p:spPr>
            <a:xfrm flipH="1">
              <a:off x="7283774" y="2276872"/>
              <a:ext cx="44313" cy="8636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台形 10"/>
            <p:cNvSpPr/>
            <p:nvPr/>
          </p:nvSpPr>
          <p:spPr>
            <a:xfrm rot="10800000">
              <a:off x="6948264" y="2707621"/>
              <a:ext cx="576064" cy="649371"/>
            </a:xfrm>
            <a:prstGeom prst="trapezoid">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3" name="グループ化 81"/>
          <p:cNvGrpSpPr>
            <a:grpSpLocks/>
          </p:cNvGrpSpPr>
          <p:nvPr/>
        </p:nvGrpSpPr>
        <p:grpSpPr bwMode="auto">
          <a:xfrm>
            <a:off x="3203575" y="3068638"/>
            <a:ext cx="969963" cy="1031875"/>
            <a:chOff x="2700338" y="2852738"/>
            <a:chExt cx="1114425" cy="1176337"/>
          </a:xfrm>
        </p:grpSpPr>
        <p:grpSp>
          <p:nvGrpSpPr>
            <p:cNvPr id="4" name="グループ化 17"/>
            <p:cNvGrpSpPr>
              <a:grpSpLocks/>
            </p:cNvGrpSpPr>
            <p:nvPr/>
          </p:nvGrpSpPr>
          <p:grpSpPr bwMode="auto">
            <a:xfrm rot="19764347" flipH="1">
              <a:off x="2903538" y="2981325"/>
              <a:ext cx="911225" cy="1047750"/>
              <a:chOff x="6877050" y="2781300"/>
              <a:chExt cx="1223963" cy="2087563"/>
            </a:xfrm>
          </p:grpSpPr>
          <p:sp>
            <p:nvSpPr>
              <p:cNvPr id="25651"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52"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5653"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5654"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5655"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sp>
          <p:nvSpPr>
            <p:cNvPr id="14" name="フリーフォーム 13"/>
            <p:cNvSpPr/>
            <p:nvPr/>
          </p:nvSpPr>
          <p:spPr>
            <a:xfrm>
              <a:off x="2700338" y="2852738"/>
              <a:ext cx="948446" cy="1143762"/>
            </a:xfrm>
            <a:custGeom>
              <a:avLst/>
              <a:gdLst>
                <a:gd name="connsiteX0" fmla="*/ 413169 w 949151"/>
                <a:gd name="connsiteY0" fmla="*/ 73764 h 1094844"/>
                <a:gd name="connsiteX1" fmla="*/ 809409 w 949151"/>
                <a:gd name="connsiteY1" fmla="*/ 73764 h 1094844"/>
                <a:gd name="connsiteX2" fmla="*/ 855129 w 949151"/>
                <a:gd name="connsiteY2" fmla="*/ 89004 h 1094844"/>
                <a:gd name="connsiteX3" fmla="*/ 900849 w 949151"/>
                <a:gd name="connsiteY3" fmla="*/ 119484 h 1094844"/>
                <a:gd name="connsiteX4" fmla="*/ 931329 w 949151"/>
                <a:gd name="connsiteY4" fmla="*/ 210924 h 1094844"/>
                <a:gd name="connsiteX5" fmla="*/ 855129 w 949151"/>
                <a:gd name="connsiteY5" fmla="*/ 287124 h 1094844"/>
                <a:gd name="connsiteX6" fmla="*/ 809409 w 949151"/>
                <a:gd name="connsiteY6" fmla="*/ 332844 h 1094844"/>
                <a:gd name="connsiteX7" fmla="*/ 763689 w 949151"/>
                <a:gd name="connsiteY7" fmla="*/ 348084 h 1094844"/>
                <a:gd name="connsiteX8" fmla="*/ 717969 w 949151"/>
                <a:gd name="connsiteY8" fmla="*/ 378564 h 1094844"/>
                <a:gd name="connsiteX9" fmla="*/ 672249 w 949151"/>
                <a:gd name="connsiteY9" fmla="*/ 363324 h 1094844"/>
                <a:gd name="connsiteX10" fmla="*/ 641769 w 949151"/>
                <a:gd name="connsiteY10" fmla="*/ 409044 h 1094844"/>
                <a:gd name="connsiteX11" fmla="*/ 550329 w 949151"/>
                <a:gd name="connsiteY11" fmla="*/ 485244 h 1094844"/>
                <a:gd name="connsiteX12" fmla="*/ 504609 w 949151"/>
                <a:gd name="connsiteY12" fmla="*/ 500484 h 1094844"/>
                <a:gd name="connsiteX13" fmla="*/ 519849 w 949151"/>
                <a:gd name="connsiteY13" fmla="*/ 744324 h 1094844"/>
                <a:gd name="connsiteX14" fmla="*/ 550329 w 949151"/>
                <a:gd name="connsiteY14" fmla="*/ 835764 h 1094844"/>
                <a:gd name="connsiteX15" fmla="*/ 596049 w 949151"/>
                <a:gd name="connsiteY15" fmla="*/ 866244 h 1094844"/>
                <a:gd name="connsiteX16" fmla="*/ 611289 w 949151"/>
                <a:gd name="connsiteY16" fmla="*/ 911964 h 1094844"/>
                <a:gd name="connsiteX17" fmla="*/ 641769 w 949151"/>
                <a:gd name="connsiteY17" fmla="*/ 957684 h 1094844"/>
                <a:gd name="connsiteX18" fmla="*/ 474129 w 949151"/>
                <a:gd name="connsiteY18" fmla="*/ 1003404 h 1094844"/>
                <a:gd name="connsiteX19" fmla="*/ 336969 w 949151"/>
                <a:gd name="connsiteY19" fmla="*/ 1079604 h 1094844"/>
                <a:gd name="connsiteX20" fmla="*/ 336969 w 949151"/>
                <a:gd name="connsiteY20" fmla="*/ 1079604 h 1094844"/>
                <a:gd name="connsiteX21" fmla="*/ 291249 w 949151"/>
                <a:gd name="connsiteY21" fmla="*/ 1094844 h 1094844"/>
                <a:gd name="connsiteX22" fmla="*/ 184569 w 949151"/>
                <a:gd name="connsiteY22" fmla="*/ 1079604 h 1094844"/>
                <a:gd name="connsiteX23" fmla="*/ 138849 w 949151"/>
                <a:gd name="connsiteY23" fmla="*/ 1033884 h 1094844"/>
                <a:gd name="connsiteX24" fmla="*/ 93129 w 949151"/>
                <a:gd name="connsiteY24" fmla="*/ 1003404 h 1094844"/>
                <a:gd name="connsiteX25" fmla="*/ 47409 w 949151"/>
                <a:gd name="connsiteY25" fmla="*/ 911964 h 1094844"/>
                <a:gd name="connsiteX26" fmla="*/ 16929 w 949151"/>
                <a:gd name="connsiteY26" fmla="*/ 790044 h 1094844"/>
                <a:gd name="connsiteX27" fmla="*/ 62649 w 949151"/>
                <a:gd name="connsiteY27" fmla="*/ 393804 h 1094844"/>
                <a:gd name="connsiteX28" fmla="*/ 77889 w 949151"/>
                <a:gd name="connsiteY28" fmla="*/ 348084 h 1094844"/>
                <a:gd name="connsiteX29" fmla="*/ 123609 w 949151"/>
                <a:gd name="connsiteY29" fmla="*/ 256644 h 1094844"/>
                <a:gd name="connsiteX30" fmla="*/ 169329 w 949151"/>
                <a:gd name="connsiteY30" fmla="*/ 226164 h 1094844"/>
                <a:gd name="connsiteX31" fmla="*/ 199809 w 949151"/>
                <a:gd name="connsiteY31" fmla="*/ 180444 h 1094844"/>
                <a:gd name="connsiteX32" fmla="*/ 306489 w 949151"/>
                <a:gd name="connsiteY32" fmla="*/ 104244 h 1094844"/>
                <a:gd name="connsiteX33" fmla="*/ 352209 w 949151"/>
                <a:gd name="connsiteY33" fmla="*/ 89004 h 1094844"/>
                <a:gd name="connsiteX34" fmla="*/ 397929 w 949151"/>
                <a:gd name="connsiteY34" fmla="*/ 58524 h 1094844"/>
                <a:gd name="connsiteX35" fmla="*/ 504609 w 949151"/>
                <a:gd name="connsiteY35" fmla="*/ 43284 h 1094844"/>
                <a:gd name="connsiteX36" fmla="*/ 611289 w 949151"/>
                <a:gd name="connsiteY36" fmla="*/ 12804 h 1094844"/>
                <a:gd name="connsiteX37" fmla="*/ 824649 w 949151"/>
                <a:gd name="connsiteY37" fmla="*/ 58524 h 1094844"/>
                <a:gd name="connsiteX38" fmla="*/ 839889 w 949151"/>
                <a:gd name="connsiteY38" fmla="*/ 89004 h 10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9151" h="1094844">
                  <a:moveTo>
                    <a:pt x="413169" y="73764"/>
                  </a:moveTo>
                  <a:cubicBezTo>
                    <a:pt x="575683" y="33136"/>
                    <a:pt x="490494" y="48251"/>
                    <a:pt x="809409" y="73764"/>
                  </a:cubicBezTo>
                  <a:cubicBezTo>
                    <a:pt x="825422" y="75045"/>
                    <a:pt x="840761" y="81820"/>
                    <a:pt x="855129" y="89004"/>
                  </a:cubicBezTo>
                  <a:cubicBezTo>
                    <a:pt x="871512" y="97195"/>
                    <a:pt x="885609" y="109324"/>
                    <a:pt x="900849" y="119484"/>
                  </a:cubicBezTo>
                  <a:cubicBezTo>
                    <a:pt x="911009" y="149964"/>
                    <a:pt x="949151" y="184191"/>
                    <a:pt x="931329" y="210924"/>
                  </a:cubicBezTo>
                  <a:cubicBezTo>
                    <a:pt x="875449" y="294744"/>
                    <a:pt x="931329" y="223624"/>
                    <a:pt x="855129" y="287124"/>
                  </a:cubicBezTo>
                  <a:cubicBezTo>
                    <a:pt x="838572" y="300922"/>
                    <a:pt x="827342" y="320889"/>
                    <a:pt x="809409" y="332844"/>
                  </a:cubicBezTo>
                  <a:cubicBezTo>
                    <a:pt x="796043" y="341755"/>
                    <a:pt x="778057" y="340900"/>
                    <a:pt x="763689" y="348084"/>
                  </a:cubicBezTo>
                  <a:cubicBezTo>
                    <a:pt x="747306" y="356275"/>
                    <a:pt x="733209" y="368404"/>
                    <a:pt x="717969" y="378564"/>
                  </a:cubicBezTo>
                  <a:cubicBezTo>
                    <a:pt x="702729" y="373484"/>
                    <a:pt x="687164" y="357358"/>
                    <a:pt x="672249" y="363324"/>
                  </a:cubicBezTo>
                  <a:cubicBezTo>
                    <a:pt x="655243" y="370126"/>
                    <a:pt x="653495" y="394973"/>
                    <a:pt x="641769" y="409044"/>
                  </a:cubicBezTo>
                  <a:cubicBezTo>
                    <a:pt x="617694" y="437934"/>
                    <a:pt x="584580" y="468118"/>
                    <a:pt x="550329" y="485244"/>
                  </a:cubicBezTo>
                  <a:cubicBezTo>
                    <a:pt x="535961" y="492428"/>
                    <a:pt x="519849" y="495404"/>
                    <a:pt x="504609" y="500484"/>
                  </a:cubicBezTo>
                  <a:cubicBezTo>
                    <a:pt x="509689" y="581764"/>
                    <a:pt x="508846" y="663632"/>
                    <a:pt x="519849" y="744324"/>
                  </a:cubicBezTo>
                  <a:cubicBezTo>
                    <a:pt x="524190" y="776158"/>
                    <a:pt x="523596" y="817942"/>
                    <a:pt x="550329" y="835764"/>
                  </a:cubicBezTo>
                  <a:lnTo>
                    <a:pt x="596049" y="866244"/>
                  </a:lnTo>
                  <a:cubicBezTo>
                    <a:pt x="601129" y="881484"/>
                    <a:pt x="604105" y="897596"/>
                    <a:pt x="611289" y="911964"/>
                  </a:cubicBezTo>
                  <a:cubicBezTo>
                    <a:pt x="619480" y="928347"/>
                    <a:pt x="653211" y="943381"/>
                    <a:pt x="641769" y="957684"/>
                  </a:cubicBezTo>
                  <a:cubicBezTo>
                    <a:pt x="625422" y="978118"/>
                    <a:pt x="501480" y="996566"/>
                    <a:pt x="474129" y="1003404"/>
                  </a:cubicBezTo>
                  <a:cubicBezTo>
                    <a:pt x="409751" y="1019499"/>
                    <a:pt x="405074" y="1034201"/>
                    <a:pt x="336969" y="1079604"/>
                  </a:cubicBezTo>
                  <a:lnTo>
                    <a:pt x="336969" y="1079604"/>
                  </a:lnTo>
                  <a:lnTo>
                    <a:pt x="291249" y="1094844"/>
                  </a:lnTo>
                  <a:cubicBezTo>
                    <a:pt x="255689" y="1089764"/>
                    <a:pt x="217921" y="1092945"/>
                    <a:pt x="184569" y="1079604"/>
                  </a:cubicBezTo>
                  <a:cubicBezTo>
                    <a:pt x="164558" y="1071600"/>
                    <a:pt x="155406" y="1047682"/>
                    <a:pt x="138849" y="1033884"/>
                  </a:cubicBezTo>
                  <a:cubicBezTo>
                    <a:pt x="124778" y="1022158"/>
                    <a:pt x="108369" y="1013564"/>
                    <a:pt x="93129" y="1003404"/>
                  </a:cubicBezTo>
                  <a:cubicBezTo>
                    <a:pt x="61117" y="955385"/>
                    <a:pt x="61970" y="965353"/>
                    <a:pt x="47409" y="911964"/>
                  </a:cubicBezTo>
                  <a:cubicBezTo>
                    <a:pt x="36387" y="871549"/>
                    <a:pt x="16929" y="790044"/>
                    <a:pt x="16929" y="790044"/>
                  </a:cubicBezTo>
                  <a:cubicBezTo>
                    <a:pt x="33773" y="453155"/>
                    <a:pt x="0" y="581751"/>
                    <a:pt x="62649" y="393804"/>
                  </a:cubicBezTo>
                  <a:lnTo>
                    <a:pt x="77889" y="348084"/>
                  </a:lnTo>
                  <a:cubicBezTo>
                    <a:pt x="90284" y="310899"/>
                    <a:pt x="94066" y="286187"/>
                    <a:pt x="123609" y="256644"/>
                  </a:cubicBezTo>
                  <a:cubicBezTo>
                    <a:pt x="136561" y="243692"/>
                    <a:pt x="154089" y="236324"/>
                    <a:pt x="169329" y="226164"/>
                  </a:cubicBezTo>
                  <a:cubicBezTo>
                    <a:pt x="179489" y="210924"/>
                    <a:pt x="186857" y="193396"/>
                    <a:pt x="199809" y="180444"/>
                  </a:cubicBezTo>
                  <a:cubicBezTo>
                    <a:pt x="206712" y="173541"/>
                    <a:pt x="289182" y="112897"/>
                    <a:pt x="306489" y="104244"/>
                  </a:cubicBezTo>
                  <a:cubicBezTo>
                    <a:pt x="320857" y="97060"/>
                    <a:pt x="337841" y="96188"/>
                    <a:pt x="352209" y="89004"/>
                  </a:cubicBezTo>
                  <a:cubicBezTo>
                    <a:pt x="368592" y="80813"/>
                    <a:pt x="380385" y="63787"/>
                    <a:pt x="397929" y="58524"/>
                  </a:cubicBezTo>
                  <a:cubicBezTo>
                    <a:pt x="432335" y="48202"/>
                    <a:pt x="469267" y="49710"/>
                    <a:pt x="504609" y="43284"/>
                  </a:cubicBezTo>
                  <a:cubicBezTo>
                    <a:pt x="546709" y="35630"/>
                    <a:pt x="572117" y="25861"/>
                    <a:pt x="611289" y="12804"/>
                  </a:cubicBezTo>
                  <a:cubicBezTo>
                    <a:pt x="693373" y="20266"/>
                    <a:pt x="766125" y="0"/>
                    <a:pt x="824649" y="58524"/>
                  </a:cubicBezTo>
                  <a:cubicBezTo>
                    <a:pt x="832681" y="66556"/>
                    <a:pt x="834809" y="78844"/>
                    <a:pt x="839889" y="89004"/>
                  </a:cubicBezTo>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5" name="フリーフォーム 14"/>
            <p:cNvSpPr/>
            <p:nvPr/>
          </p:nvSpPr>
          <p:spPr>
            <a:xfrm>
              <a:off x="3165442" y="2885313"/>
              <a:ext cx="366610" cy="141160"/>
            </a:xfrm>
            <a:custGeom>
              <a:avLst/>
              <a:gdLst>
                <a:gd name="connsiteX0" fmla="*/ 207089 w 366893"/>
                <a:gd name="connsiteY0" fmla="*/ 48070 h 140982"/>
                <a:gd name="connsiteX1" fmla="*/ 175339 w 366893"/>
                <a:gd name="connsiteY1" fmla="*/ 79820 h 140982"/>
                <a:gd name="connsiteX2" fmla="*/ 149939 w 366893"/>
                <a:gd name="connsiteY2" fmla="*/ 105220 h 140982"/>
                <a:gd name="connsiteX3" fmla="*/ 181689 w 366893"/>
                <a:gd name="connsiteY3" fmla="*/ 92520 h 140982"/>
                <a:gd name="connsiteX4" fmla="*/ 137239 w 366893"/>
                <a:gd name="connsiteY4" fmla="*/ 105220 h 140982"/>
                <a:gd name="connsiteX5" fmla="*/ 111839 w 366893"/>
                <a:gd name="connsiteY5" fmla="*/ 98870 h 140982"/>
                <a:gd name="connsiteX6" fmla="*/ 156289 w 366893"/>
                <a:gd name="connsiteY6" fmla="*/ 67120 h 140982"/>
                <a:gd name="connsiteX7" fmla="*/ 188039 w 366893"/>
                <a:gd name="connsiteY7" fmla="*/ 73470 h 140982"/>
                <a:gd name="connsiteX8" fmla="*/ 162639 w 366893"/>
                <a:gd name="connsiteY8" fmla="*/ 86170 h 140982"/>
                <a:gd name="connsiteX9" fmla="*/ 143589 w 366893"/>
                <a:gd name="connsiteY9" fmla="*/ 98870 h 140982"/>
                <a:gd name="connsiteX10" fmla="*/ 118189 w 366893"/>
                <a:gd name="connsiteY10" fmla="*/ 105220 h 140982"/>
                <a:gd name="connsiteX11" fmla="*/ 99139 w 366893"/>
                <a:gd name="connsiteY11" fmla="*/ 111570 h 140982"/>
                <a:gd name="connsiteX12" fmla="*/ 80089 w 366893"/>
                <a:gd name="connsiteY12" fmla="*/ 105220 h 140982"/>
                <a:gd name="connsiteX13" fmla="*/ 86439 w 366893"/>
                <a:gd name="connsiteY13" fmla="*/ 79820 h 140982"/>
                <a:gd name="connsiteX14" fmla="*/ 111839 w 366893"/>
                <a:gd name="connsiteY14" fmla="*/ 60770 h 140982"/>
                <a:gd name="connsiteX15" fmla="*/ 156289 w 366893"/>
                <a:gd name="connsiteY15" fmla="*/ 35370 h 140982"/>
                <a:gd name="connsiteX16" fmla="*/ 194389 w 366893"/>
                <a:gd name="connsiteY16" fmla="*/ 22670 h 140982"/>
                <a:gd name="connsiteX17" fmla="*/ 188039 w 366893"/>
                <a:gd name="connsiteY17" fmla="*/ 54420 h 140982"/>
                <a:gd name="connsiteX18" fmla="*/ 175339 w 366893"/>
                <a:gd name="connsiteY18" fmla="*/ 73470 h 140982"/>
                <a:gd name="connsiteX19" fmla="*/ 124539 w 366893"/>
                <a:gd name="connsiteY19" fmla="*/ 105220 h 140982"/>
                <a:gd name="connsiteX20" fmla="*/ 92789 w 366893"/>
                <a:gd name="connsiteY20" fmla="*/ 98870 h 140982"/>
                <a:gd name="connsiteX21" fmla="*/ 105489 w 366893"/>
                <a:gd name="connsiteY21" fmla="*/ 79820 h 140982"/>
                <a:gd name="connsiteX22" fmla="*/ 137239 w 366893"/>
                <a:gd name="connsiteY22" fmla="*/ 67120 h 140982"/>
                <a:gd name="connsiteX23" fmla="*/ 200739 w 366893"/>
                <a:gd name="connsiteY23" fmla="*/ 41720 h 140982"/>
                <a:gd name="connsiteX24" fmla="*/ 226139 w 366893"/>
                <a:gd name="connsiteY24" fmla="*/ 22670 h 140982"/>
                <a:gd name="connsiteX25" fmla="*/ 238839 w 366893"/>
                <a:gd name="connsiteY25" fmla="*/ 48070 h 140982"/>
                <a:gd name="connsiteX26" fmla="*/ 194389 w 366893"/>
                <a:gd name="connsiteY26" fmla="*/ 92520 h 140982"/>
                <a:gd name="connsiteX27" fmla="*/ 162639 w 366893"/>
                <a:gd name="connsiteY27" fmla="*/ 136970 h 140982"/>
                <a:gd name="connsiteX28" fmla="*/ 118189 w 366893"/>
                <a:gd name="connsiteY28" fmla="*/ 130620 h 140982"/>
                <a:gd name="connsiteX29" fmla="*/ 111839 w 366893"/>
                <a:gd name="connsiteY29" fmla="*/ 105220 h 140982"/>
                <a:gd name="connsiteX30" fmla="*/ 130889 w 366893"/>
                <a:gd name="connsiteY30" fmla="*/ 79820 h 140982"/>
                <a:gd name="connsiteX31" fmla="*/ 181689 w 366893"/>
                <a:gd name="connsiteY31" fmla="*/ 54420 h 140982"/>
                <a:gd name="connsiteX32" fmla="*/ 219789 w 366893"/>
                <a:gd name="connsiteY32" fmla="*/ 67120 h 140982"/>
                <a:gd name="connsiteX33" fmla="*/ 188039 w 366893"/>
                <a:gd name="connsiteY33" fmla="*/ 92520 h 140982"/>
                <a:gd name="connsiteX34" fmla="*/ 162639 w 366893"/>
                <a:gd name="connsiteY34" fmla="*/ 105220 h 140982"/>
                <a:gd name="connsiteX35" fmla="*/ 111839 w 366893"/>
                <a:gd name="connsiteY35" fmla="*/ 117920 h 140982"/>
                <a:gd name="connsiteX36" fmla="*/ 99139 w 366893"/>
                <a:gd name="connsiteY36" fmla="*/ 98870 h 140982"/>
                <a:gd name="connsiteX37" fmla="*/ 143589 w 366893"/>
                <a:gd name="connsiteY37" fmla="*/ 73470 h 140982"/>
                <a:gd name="connsiteX38" fmla="*/ 168989 w 366893"/>
                <a:gd name="connsiteY38" fmla="*/ 79820 h 140982"/>
                <a:gd name="connsiteX39" fmla="*/ 162639 w 366893"/>
                <a:gd name="connsiteY39" fmla="*/ 98870 h 140982"/>
                <a:gd name="connsiteX40" fmla="*/ 137239 w 366893"/>
                <a:gd name="connsiteY40" fmla="*/ 92520 h 140982"/>
                <a:gd name="connsiteX41" fmla="*/ 149939 w 366893"/>
                <a:gd name="connsiteY41" fmla="*/ 67120 h 140982"/>
                <a:gd name="connsiteX42" fmla="*/ 175339 w 366893"/>
                <a:gd name="connsiteY42" fmla="*/ 54420 h 140982"/>
                <a:gd name="connsiteX43" fmla="*/ 194389 w 366893"/>
                <a:gd name="connsiteY43" fmla="*/ 41720 h 140982"/>
                <a:gd name="connsiteX44" fmla="*/ 245189 w 366893"/>
                <a:gd name="connsiteY44" fmla="*/ 48070 h 140982"/>
                <a:gd name="connsiteX45" fmla="*/ 238839 w 366893"/>
                <a:gd name="connsiteY45" fmla="*/ 73470 h 140982"/>
                <a:gd name="connsiteX46" fmla="*/ 219789 w 366893"/>
                <a:gd name="connsiteY46" fmla="*/ 67120 h 140982"/>
                <a:gd name="connsiteX47" fmla="*/ 194389 w 366893"/>
                <a:gd name="connsiteY47" fmla="*/ 54420 h 140982"/>
                <a:gd name="connsiteX48" fmla="*/ 149939 w 366893"/>
                <a:gd name="connsiteY48" fmla="*/ 48070 h 140982"/>
                <a:gd name="connsiteX49" fmla="*/ 238839 w 366893"/>
                <a:gd name="connsiteY49" fmla="*/ 48070 h 140982"/>
                <a:gd name="connsiteX50" fmla="*/ 200739 w 366893"/>
                <a:gd name="connsiteY50" fmla="*/ 54420 h 140982"/>
                <a:gd name="connsiteX51" fmla="*/ 162639 w 366893"/>
                <a:gd name="connsiteY51" fmla="*/ 48070 h 140982"/>
                <a:gd name="connsiteX52" fmla="*/ 232489 w 366893"/>
                <a:gd name="connsiteY52" fmla="*/ 54420 h 140982"/>
                <a:gd name="connsiteX53" fmla="*/ 207089 w 366893"/>
                <a:gd name="connsiteY53" fmla="*/ 60770 h 140982"/>
                <a:gd name="connsiteX54" fmla="*/ 188039 w 366893"/>
                <a:gd name="connsiteY54" fmla="*/ 67120 h 140982"/>
                <a:gd name="connsiteX55" fmla="*/ 111839 w 366893"/>
                <a:gd name="connsiteY55" fmla="*/ 60770 h 140982"/>
                <a:gd name="connsiteX56" fmla="*/ 175339 w 366893"/>
                <a:gd name="connsiteY56" fmla="*/ 48070 h 140982"/>
                <a:gd name="connsiteX57" fmla="*/ 207089 w 366893"/>
                <a:gd name="connsiteY57" fmla="*/ 54420 h 140982"/>
                <a:gd name="connsiteX58" fmla="*/ 188039 w 366893"/>
                <a:gd name="connsiteY58" fmla="*/ 60770 h 140982"/>
                <a:gd name="connsiteX59" fmla="*/ 149939 w 366893"/>
                <a:gd name="connsiteY59" fmla="*/ 67120 h 140982"/>
                <a:gd name="connsiteX60" fmla="*/ 73739 w 366893"/>
                <a:gd name="connsiteY60" fmla="*/ 60770 h 140982"/>
                <a:gd name="connsiteX61" fmla="*/ 118189 w 366893"/>
                <a:gd name="connsiteY61" fmla="*/ 48070 h 140982"/>
                <a:gd name="connsiteX62" fmla="*/ 149939 w 366893"/>
                <a:gd name="connsiteY62" fmla="*/ 41720 h 140982"/>
                <a:gd name="connsiteX63" fmla="*/ 130889 w 366893"/>
                <a:gd name="connsiteY63" fmla="*/ 48070 h 140982"/>
                <a:gd name="connsiteX64" fmla="*/ 61039 w 366893"/>
                <a:gd name="connsiteY64" fmla="*/ 35370 h 140982"/>
                <a:gd name="connsiteX65" fmla="*/ 41989 w 366893"/>
                <a:gd name="connsiteY65" fmla="*/ 41720 h 140982"/>
                <a:gd name="connsiteX66" fmla="*/ 99139 w 366893"/>
                <a:gd name="connsiteY66" fmla="*/ 48070 h 140982"/>
                <a:gd name="connsiteX67" fmla="*/ 73739 w 366893"/>
                <a:gd name="connsiteY67" fmla="*/ 41720 h 140982"/>
                <a:gd name="connsiteX68" fmla="*/ 92789 w 366893"/>
                <a:gd name="connsiteY68" fmla="*/ 35370 h 140982"/>
                <a:gd name="connsiteX69" fmla="*/ 143589 w 366893"/>
                <a:gd name="connsiteY69" fmla="*/ 29020 h 140982"/>
                <a:gd name="connsiteX70" fmla="*/ 181689 w 366893"/>
                <a:gd name="connsiteY70" fmla="*/ 35370 h 140982"/>
                <a:gd name="connsiteX71" fmla="*/ 162639 w 366893"/>
                <a:gd name="connsiteY71" fmla="*/ 41720 h 140982"/>
                <a:gd name="connsiteX72" fmla="*/ 99139 w 366893"/>
                <a:gd name="connsiteY72" fmla="*/ 48070 h 140982"/>
                <a:gd name="connsiteX73" fmla="*/ 111839 w 366893"/>
                <a:gd name="connsiteY73" fmla="*/ 41720 h 140982"/>
                <a:gd name="connsiteX74" fmla="*/ 61039 w 366893"/>
                <a:gd name="connsiteY74" fmla="*/ 48070 h 140982"/>
                <a:gd name="connsiteX75" fmla="*/ 80089 w 366893"/>
                <a:gd name="connsiteY75" fmla="*/ 41720 h 140982"/>
                <a:gd name="connsiteX76" fmla="*/ 111839 w 366893"/>
                <a:gd name="connsiteY76" fmla="*/ 29020 h 140982"/>
                <a:gd name="connsiteX77" fmla="*/ 162639 w 366893"/>
                <a:gd name="connsiteY77" fmla="*/ 16320 h 140982"/>
                <a:gd name="connsiteX78" fmla="*/ 118189 w 366893"/>
                <a:gd name="connsiteY78" fmla="*/ 35370 h 140982"/>
                <a:gd name="connsiteX79" fmla="*/ 99139 w 366893"/>
                <a:gd name="connsiteY79" fmla="*/ 48070 h 140982"/>
                <a:gd name="connsiteX80" fmla="*/ 130889 w 366893"/>
                <a:gd name="connsiteY80" fmla="*/ 41720 h 140982"/>
                <a:gd name="connsiteX81" fmla="*/ 48339 w 366893"/>
                <a:gd name="connsiteY81" fmla="*/ 48070 h 140982"/>
                <a:gd name="connsiteX82" fmla="*/ 73739 w 366893"/>
                <a:gd name="connsiteY82" fmla="*/ 35370 h 140982"/>
                <a:gd name="connsiteX83" fmla="*/ 92789 w 366893"/>
                <a:gd name="connsiteY83" fmla="*/ 29020 h 140982"/>
                <a:gd name="connsiteX84" fmla="*/ 73739 w 366893"/>
                <a:gd name="connsiteY84" fmla="*/ 41720 h 140982"/>
                <a:gd name="connsiteX85" fmla="*/ 35639 w 366893"/>
                <a:gd name="connsiteY85" fmla="*/ 48070 h 140982"/>
                <a:gd name="connsiteX86" fmla="*/ 16589 w 366893"/>
                <a:gd name="connsiteY86" fmla="*/ 54420 h 140982"/>
                <a:gd name="connsiteX87" fmla="*/ 54689 w 366893"/>
                <a:gd name="connsiteY87" fmla="*/ 35370 h 140982"/>
                <a:gd name="connsiteX88" fmla="*/ 29289 w 366893"/>
                <a:gd name="connsiteY88" fmla="*/ 54420 h 140982"/>
                <a:gd name="connsiteX89" fmla="*/ 67389 w 366893"/>
                <a:gd name="connsiteY89" fmla="*/ 35370 h 140982"/>
                <a:gd name="connsiteX90" fmla="*/ 92789 w 366893"/>
                <a:gd name="connsiteY90" fmla="*/ 29020 h 140982"/>
                <a:gd name="connsiteX91" fmla="*/ 73739 w 366893"/>
                <a:gd name="connsiteY91" fmla="*/ 35370 h 140982"/>
                <a:gd name="connsiteX92" fmla="*/ 16589 w 366893"/>
                <a:gd name="connsiteY92" fmla="*/ 54420 h 140982"/>
                <a:gd name="connsiteX93" fmla="*/ 10239 w 366893"/>
                <a:gd name="connsiteY93" fmla="*/ 48070 h 140982"/>
                <a:gd name="connsiteX94" fmla="*/ 29289 w 366893"/>
                <a:gd name="connsiteY94" fmla="*/ 29020 h 140982"/>
                <a:gd name="connsiteX95" fmla="*/ 80089 w 366893"/>
                <a:gd name="connsiteY95" fmla="*/ 16320 h 140982"/>
                <a:gd name="connsiteX96" fmla="*/ 41989 w 366893"/>
                <a:gd name="connsiteY96" fmla="*/ 35370 h 140982"/>
                <a:gd name="connsiteX97" fmla="*/ 10239 w 366893"/>
                <a:gd name="connsiteY97" fmla="*/ 41720 h 140982"/>
                <a:gd name="connsiteX98" fmla="*/ 29289 w 366893"/>
                <a:gd name="connsiteY98" fmla="*/ 35370 h 140982"/>
                <a:gd name="connsiteX99" fmla="*/ 54689 w 366893"/>
                <a:gd name="connsiteY99" fmla="*/ 22670 h 140982"/>
                <a:gd name="connsiteX100" fmla="*/ 73739 w 366893"/>
                <a:gd name="connsiteY100" fmla="*/ 22670 h 140982"/>
                <a:gd name="connsiteX101" fmla="*/ 99139 w 366893"/>
                <a:gd name="connsiteY101" fmla="*/ 29020 h 140982"/>
                <a:gd name="connsiteX102" fmla="*/ 213439 w 366893"/>
                <a:gd name="connsiteY102" fmla="*/ 41720 h 140982"/>
                <a:gd name="connsiteX103" fmla="*/ 188039 w 366893"/>
                <a:gd name="connsiteY103" fmla="*/ 48070 h 140982"/>
                <a:gd name="connsiteX104" fmla="*/ 207089 w 366893"/>
                <a:gd name="connsiteY104" fmla="*/ 41720 h 140982"/>
                <a:gd name="connsiteX105" fmla="*/ 245189 w 366893"/>
                <a:gd name="connsiteY105" fmla="*/ 48070 h 140982"/>
                <a:gd name="connsiteX106" fmla="*/ 264239 w 366893"/>
                <a:gd name="connsiteY106" fmla="*/ 41720 h 140982"/>
                <a:gd name="connsiteX107" fmla="*/ 283289 w 366893"/>
                <a:gd name="connsiteY107" fmla="*/ 48070 h 140982"/>
                <a:gd name="connsiteX108" fmla="*/ 264239 w 366893"/>
                <a:gd name="connsiteY108" fmla="*/ 54420 h 140982"/>
                <a:gd name="connsiteX109" fmla="*/ 289639 w 366893"/>
                <a:gd name="connsiteY109" fmla="*/ 60770 h 140982"/>
                <a:gd name="connsiteX110" fmla="*/ 346789 w 366893"/>
                <a:gd name="connsiteY110" fmla="*/ 67120 h 140982"/>
                <a:gd name="connsiteX111" fmla="*/ 346789 w 366893"/>
                <a:gd name="connsiteY111" fmla="*/ 67120 h 140982"/>
                <a:gd name="connsiteX112" fmla="*/ 321389 w 366893"/>
                <a:gd name="connsiteY112" fmla="*/ 60770 h 140982"/>
                <a:gd name="connsiteX113" fmla="*/ 359489 w 366893"/>
                <a:gd name="connsiteY113" fmla="*/ 67120 h 140982"/>
                <a:gd name="connsiteX114" fmla="*/ 321389 w 366893"/>
                <a:gd name="connsiteY114" fmla="*/ 54420 h 140982"/>
                <a:gd name="connsiteX115" fmla="*/ 340439 w 366893"/>
                <a:gd name="connsiteY115" fmla="*/ 48070 h 140982"/>
                <a:gd name="connsiteX116" fmla="*/ 359489 w 366893"/>
                <a:gd name="connsiteY116" fmla="*/ 60770 h 140982"/>
                <a:gd name="connsiteX117" fmla="*/ 264239 w 366893"/>
                <a:gd name="connsiteY117" fmla="*/ 67120 h 140982"/>
                <a:gd name="connsiteX118" fmla="*/ 302339 w 366893"/>
                <a:gd name="connsiteY118" fmla="*/ 73470 h 140982"/>
                <a:gd name="connsiteX119" fmla="*/ 321389 w 366893"/>
                <a:gd name="connsiteY119" fmla="*/ 67120 h 140982"/>
                <a:gd name="connsiteX120" fmla="*/ 295989 w 366893"/>
                <a:gd name="connsiteY120" fmla="*/ 60770 h 140982"/>
                <a:gd name="connsiteX121" fmla="*/ 302339 w 366893"/>
                <a:gd name="connsiteY121" fmla="*/ 60770 h 140982"/>
                <a:gd name="connsiteX122" fmla="*/ 270589 w 366893"/>
                <a:gd name="connsiteY122" fmla="*/ 79820 h 140982"/>
                <a:gd name="connsiteX123" fmla="*/ 289639 w 366893"/>
                <a:gd name="connsiteY123" fmla="*/ 73470 h 140982"/>
                <a:gd name="connsiteX124" fmla="*/ 257889 w 366893"/>
                <a:gd name="connsiteY124" fmla="*/ 86170 h 140982"/>
                <a:gd name="connsiteX125" fmla="*/ 29289 w 366893"/>
                <a:gd name="connsiteY125" fmla="*/ 79820 h 140982"/>
                <a:gd name="connsiteX126" fmla="*/ 54689 w 366893"/>
                <a:gd name="connsiteY126" fmla="*/ 67120 h 140982"/>
                <a:gd name="connsiteX127" fmla="*/ 111839 w 366893"/>
                <a:gd name="connsiteY127" fmla="*/ 73470 h 140982"/>
                <a:gd name="connsiteX128" fmla="*/ 118189 w 366893"/>
                <a:gd name="connsiteY128" fmla="*/ 92520 h 140982"/>
                <a:gd name="connsiteX129" fmla="*/ 92789 w 366893"/>
                <a:gd name="connsiteY129" fmla="*/ 98870 h 140982"/>
                <a:gd name="connsiteX130" fmla="*/ 111839 w 366893"/>
                <a:gd name="connsiteY130" fmla="*/ 86170 h 140982"/>
                <a:gd name="connsiteX131" fmla="*/ 130889 w 366893"/>
                <a:gd name="connsiteY131" fmla="*/ 79820 h 140982"/>
                <a:gd name="connsiteX132" fmla="*/ 118189 w 366893"/>
                <a:gd name="connsiteY132" fmla="*/ 105220 h 140982"/>
                <a:gd name="connsiteX133" fmla="*/ 92789 w 366893"/>
                <a:gd name="connsiteY133" fmla="*/ 111570 h 140982"/>
                <a:gd name="connsiteX134" fmla="*/ 73739 w 366893"/>
                <a:gd name="connsiteY134" fmla="*/ 117920 h 140982"/>
                <a:gd name="connsiteX135" fmla="*/ 48339 w 366893"/>
                <a:gd name="connsiteY135" fmla="*/ 111570 h 140982"/>
                <a:gd name="connsiteX136" fmla="*/ 67389 w 366893"/>
                <a:gd name="connsiteY136" fmla="*/ 98870 h 140982"/>
                <a:gd name="connsiteX137" fmla="*/ 86439 w 366893"/>
                <a:gd name="connsiteY137" fmla="*/ 92520 h 140982"/>
                <a:gd name="connsiteX138" fmla="*/ 137239 w 366893"/>
                <a:gd name="connsiteY138" fmla="*/ 79820 h 140982"/>
                <a:gd name="connsiteX139" fmla="*/ 130889 w 366893"/>
                <a:gd name="connsiteY139" fmla="*/ 105220 h 140982"/>
                <a:gd name="connsiteX140" fmla="*/ 80089 w 366893"/>
                <a:gd name="connsiteY140" fmla="*/ 117920 h 140982"/>
                <a:gd name="connsiteX141" fmla="*/ 35639 w 366893"/>
                <a:gd name="connsiteY141" fmla="*/ 111570 h 140982"/>
                <a:gd name="connsiteX142" fmla="*/ 67389 w 366893"/>
                <a:gd name="connsiteY142" fmla="*/ 92520 h 140982"/>
                <a:gd name="connsiteX143" fmla="*/ 92789 w 366893"/>
                <a:gd name="connsiteY143" fmla="*/ 79820 h 140982"/>
                <a:gd name="connsiteX144" fmla="*/ 175339 w 366893"/>
                <a:gd name="connsiteY144" fmla="*/ 54420 h 140982"/>
                <a:gd name="connsiteX145" fmla="*/ 181689 w 366893"/>
                <a:gd name="connsiteY145" fmla="*/ 73470 h 140982"/>
                <a:gd name="connsiteX146" fmla="*/ 118189 w 366893"/>
                <a:gd name="connsiteY146" fmla="*/ 111570 h 140982"/>
                <a:gd name="connsiteX147" fmla="*/ 80089 w 366893"/>
                <a:gd name="connsiteY147" fmla="*/ 124270 h 140982"/>
                <a:gd name="connsiteX148" fmla="*/ 61039 w 366893"/>
                <a:gd name="connsiteY148" fmla="*/ 130620 h 140982"/>
                <a:gd name="connsiteX149" fmla="*/ 35639 w 366893"/>
                <a:gd name="connsiteY149" fmla="*/ 124270 h 140982"/>
                <a:gd name="connsiteX150" fmla="*/ 67389 w 366893"/>
                <a:gd name="connsiteY150" fmla="*/ 86170 h 140982"/>
                <a:gd name="connsiteX151" fmla="*/ 118189 w 366893"/>
                <a:gd name="connsiteY151" fmla="*/ 92520 h 140982"/>
                <a:gd name="connsiteX152" fmla="*/ 99139 w 366893"/>
                <a:gd name="connsiteY152" fmla="*/ 111570 h 140982"/>
                <a:gd name="connsiteX153" fmla="*/ 61039 w 366893"/>
                <a:gd name="connsiteY153" fmla="*/ 105220 h 140982"/>
                <a:gd name="connsiteX154" fmla="*/ 80089 w 366893"/>
                <a:gd name="connsiteY154" fmla="*/ 92520 h 140982"/>
                <a:gd name="connsiteX155" fmla="*/ 99139 w 366893"/>
                <a:gd name="connsiteY155" fmla="*/ 73470 h 140982"/>
                <a:gd name="connsiteX156" fmla="*/ 118189 w 366893"/>
                <a:gd name="connsiteY156" fmla="*/ 67120 h 140982"/>
                <a:gd name="connsiteX157" fmla="*/ 149939 w 366893"/>
                <a:gd name="connsiteY157" fmla="*/ 79820 h 140982"/>
                <a:gd name="connsiteX158" fmla="*/ 99139 w 366893"/>
                <a:gd name="connsiteY158" fmla="*/ 105220 h 140982"/>
                <a:gd name="connsiteX159" fmla="*/ 92789 w 366893"/>
                <a:gd name="connsiteY159" fmla="*/ 86170 h 140982"/>
                <a:gd name="connsiteX160" fmla="*/ 124539 w 366893"/>
                <a:gd name="connsiteY160" fmla="*/ 67120 h 140982"/>
                <a:gd name="connsiteX161" fmla="*/ 143589 w 366893"/>
                <a:gd name="connsiteY161" fmla="*/ 54420 h 140982"/>
                <a:gd name="connsiteX162" fmla="*/ 162639 w 366893"/>
                <a:gd name="connsiteY162" fmla="*/ 67120 h 140982"/>
                <a:gd name="connsiteX163" fmla="*/ 118189 w 366893"/>
                <a:gd name="connsiteY163" fmla="*/ 92520 h 140982"/>
                <a:gd name="connsiteX164" fmla="*/ 67389 w 366893"/>
                <a:gd name="connsiteY164" fmla="*/ 86170 h 140982"/>
                <a:gd name="connsiteX165" fmla="*/ 73739 w 366893"/>
                <a:gd name="connsiteY165" fmla="*/ 67120 h 140982"/>
                <a:gd name="connsiteX166" fmla="*/ 92789 w 366893"/>
                <a:gd name="connsiteY166" fmla="*/ 54420 h 140982"/>
                <a:gd name="connsiteX167" fmla="*/ 130889 w 366893"/>
                <a:gd name="connsiteY167" fmla="*/ 41720 h 140982"/>
                <a:gd name="connsiteX168" fmla="*/ 156289 w 366893"/>
                <a:gd name="connsiteY168" fmla="*/ 48070 h 140982"/>
                <a:gd name="connsiteX169" fmla="*/ 149939 w 366893"/>
                <a:gd name="connsiteY169" fmla="*/ 67120 h 140982"/>
                <a:gd name="connsiteX170" fmla="*/ 105489 w 366893"/>
                <a:gd name="connsiteY170" fmla="*/ 86170 h 140982"/>
                <a:gd name="connsiteX171" fmla="*/ 73739 w 366893"/>
                <a:gd name="connsiteY171" fmla="*/ 79820 h 140982"/>
                <a:gd name="connsiteX172" fmla="*/ 99139 w 366893"/>
                <a:gd name="connsiteY172" fmla="*/ 60770 h 140982"/>
                <a:gd name="connsiteX173" fmla="*/ 137239 w 366893"/>
                <a:gd name="connsiteY173" fmla="*/ 48070 h 140982"/>
                <a:gd name="connsiteX174" fmla="*/ 149939 w 366893"/>
                <a:gd name="connsiteY174" fmla="*/ 73470 h 140982"/>
                <a:gd name="connsiteX175" fmla="*/ 111839 w 366893"/>
                <a:gd name="connsiteY175" fmla="*/ 73470 h 140982"/>
                <a:gd name="connsiteX176" fmla="*/ 130889 w 366893"/>
                <a:gd name="connsiteY176" fmla="*/ 67120 h 140982"/>
                <a:gd name="connsiteX177" fmla="*/ 156289 w 366893"/>
                <a:gd name="connsiteY177" fmla="*/ 54420 h 140982"/>
                <a:gd name="connsiteX178" fmla="*/ 168989 w 366893"/>
                <a:gd name="connsiteY178" fmla="*/ 73470 h 140982"/>
                <a:gd name="connsiteX179" fmla="*/ 149939 w 366893"/>
                <a:gd name="connsiteY179" fmla="*/ 79820 h 140982"/>
                <a:gd name="connsiteX180" fmla="*/ 137239 w 366893"/>
                <a:gd name="connsiteY180" fmla="*/ 48070 h 140982"/>
                <a:gd name="connsiteX181" fmla="*/ 168989 w 366893"/>
                <a:gd name="connsiteY181" fmla="*/ 35370 h 140982"/>
                <a:gd name="connsiteX182" fmla="*/ 175339 w 366893"/>
                <a:gd name="connsiteY182" fmla="*/ 54420 h 140982"/>
                <a:gd name="connsiteX183" fmla="*/ 143589 w 366893"/>
                <a:gd name="connsiteY183" fmla="*/ 86170 h 140982"/>
                <a:gd name="connsiteX184" fmla="*/ 92789 w 366893"/>
                <a:gd name="connsiteY184" fmla="*/ 79820 h 140982"/>
                <a:gd name="connsiteX185" fmla="*/ 111839 w 366893"/>
                <a:gd name="connsiteY185" fmla="*/ 48070 h 140982"/>
                <a:gd name="connsiteX186" fmla="*/ 130889 w 366893"/>
                <a:gd name="connsiteY186" fmla="*/ 35370 h 140982"/>
                <a:gd name="connsiteX187" fmla="*/ 168989 w 366893"/>
                <a:gd name="connsiteY187" fmla="*/ 22670 h 140982"/>
                <a:gd name="connsiteX188" fmla="*/ 188039 w 366893"/>
                <a:gd name="connsiteY188" fmla="*/ 29020 h 140982"/>
                <a:gd name="connsiteX189" fmla="*/ 149939 w 366893"/>
                <a:gd name="connsiteY189" fmla="*/ 79820 h 140982"/>
                <a:gd name="connsiteX190" fmla="*/ 130889 w 366893"/>
                <a:gd name="connsiteY190" fmla="*/ 86170 h 140982"/>
                <a:gd name="connsiteX191" fmla="*/ 92789 w 366893"/>
                <a:gd name="connsiteY191" fmla="*/ 79820 h 140982"/>
                <a:gd name="connsiteX192" fmla="*/ 105489 w 366893"/>
                <a:gd name="connsiteY192" fmla="*/ 54420 h 140982"/>
                <a:gd name="connsiteX193" fmla="*/ 143589 w 366893"/>
                <a:gd name="connsiteY193" fmla="*/ 41720 h 140982"/>
                <a:gd name="connsiteX194" fmla="*/ 162639 w 366893"/>
                <a:gd name="connsiteY194" fmla="*/ 35370 h 140982"/>
                <a:gd name="connsiteX195" fmla="*/ 137239 w 366893"/>
                <a:gd name="connsiteY195" fmla="*/ 92520 h 140982"/>
                <a:gd name="connsiteX196" fmla="*/ 118189 w 366893"/>
                <a:gd name="connsiteY196" fmla="*/ 98870 h 140982"/>
                <a:gd name="connsiteX197" fmla="*/ 99139 w 366893"/>
                <a:gd name="connsiteY197" fmla="*/ 111570 h 140982"/>
                <a:gd name="connsiteX198" fmla="*/ 61039 w 366893"/>
                <a:gd name="connsiteY198" fmla="*/ 105220 h 140982"/>
                <a:gd name="connsiteX199" fmla="*/ 67389 w 366893"/>
                <a:gd name="connsiteY199" fmla="*/ 79820 h 140982"/>
                <a:gd name="connsiteX200" fmla="*/ 86439 w 366893"/>
                <a:gd name="connsiteY200" fmla="*/ 67120 h 140982"/>
                <a:gd name="connsiteX201" fmla="*/ 156289 w 366893"/>
                <a:gd name="connsiteY201" fmla="*/ 35370 h 140982"/>
                <a:gd name="connsiteX202" fmla="*/ 194389 w 366893"/>
                <a:gd name="connsiteY202" fmla="*/ 54420 h 140982"/>
                <a:gd name="connsiteX203" fmla="*/ 175339 w 366893"/>
                <a:gd name="connsiteY203" fmla="*/ 92520 h 140982"/>
                <a:gd name="connsiteX204" fmla="*/ 99139 w 366893"/>
                <a:gd name="connsiteY204" fmla="*/ 124270 h 140982"/>
                <a:gd name="connsiteX205" fmla="*/ 73739 w 366893"/>
                <a:gd name="connsiteY205" fmla="*/ 111570 h 140982"/>
                <a:gd name="connsiteX206" fmla="*/ 73739 w 366893"/>
                <a:gd name="connsiteY206" fmla="*/ 67120 h 140982"/>
                <a:gd name="connsiteX207" fmla="*/ 156289 w 366893"/>
                <a:gd name="connsiteY207" fmla="*/ 41720 h 140982"/>
                <a:gd name="connsiteX208" fmla="*/ 188039 w 366893"/>
                <a:gd name="connsiteY208" fmla="*/ 22670 h 140982"/>
                <a:gd name="connsiteX209" fmla="*/ 226139 w 366893"/>
                <a:gd name="connsiteY209" fmla="*/ 16320 h 140982"/>
                <a:gd name="connsiteX210" fmla="*/ 251539 w 366893"/>
                <a:gd name="connsiteY210" fmla="*/ 9970 h 140982"/>
                <a:gd name="connsiteX211" fmla="*/ 276939 w 366893"/>
                <a:gd name="connsiteY211" fmla="*/ 22670 h 140982"/>
                <a:gd name="connsiteX212" fmla="*/ 226139 w 366893"/>
                <a:gd name="connsiteY212" fmla="*/ 86170 h 140982"/>
                <a:gd name="connsiteX213" fmla="*/ 175339 w 366893"/>
                <a:gd name="connsiteY213" fmla="*/ 79820 h 140982"/>
                <a:gd name="connsiteX214" fmla="*/ 200739 w 366893"/>
                <a:gd name="connsiteY214" fmla="*/ 73470 h 140982"/>
                <a:gd name="connsiteX215" fmla="*/ 238839 w 366893"/>
                <a:gd name="connsiteY215" fmla="*/ 60770 h 140982"/>
                <a:gd name="connsiteX216" fmla="*/ 289639 w 366893"/>
                <a:gd name="connsiteY216" fmla="*/ 67120 h 140982"/>
                <a:gd name="connsiteX217" fmla="*/ 302339 w 366893"/>
                <a:gd name="connsiteY217" fmla="*/ 86170 h 140982"/>
                <a:gd name="connsiteX218" fmla="*/ 283289 w 366893"/>
                <a:gd name="connsiteY218" fmla="*/ 98870 h 140982"/>
                <a:gd name="connsiteX219" fmla="*/ 257889 w 366893"/>
                <a:gd name="connsiteY219" fmla="*/ 92520 h 140982"/>
                <a:gd name="connsiteX220" fmla="*/ 264239 w 366893"/>
                <a:gd name="connsiteY220" fmla="*/ 67120 h 140982"/>
                <a:gd name="connsiteX221" fmla="*/ 295989 w 366893"/>
                <a:gd name="connsiteY221" fmla="*/ 73470 h 140982"/>
                <a:gd name="connsiteX222" fmla="*/ 251539 w 366893"/>
                <a:gd name="connsiteY222" fmla="*/ 86170 h 140982"/>
                <a:gd name="connsiteX223" fmla="*/ 264239 w 366893"/>
                <a:gd name="connsiteY223" fmla="*/ 60770 h 140982"/>
                <a:gd name="connsiteX224" fmla="*/ 308689 w 366893"/>
                <a:gd name="connsiteY224" fmla="*/ 67120 h 140982"/>
                <a:gd name="connsiteX225" fmla="*/ 289639 w 366893"/>
                <a:gd name="connsiteY225" fmla="*/ 73470 h 140982"/>
                <a:gd name="connsiteX226" fmla="*/ 270589 w 366893"/>
                <a:gd name="connsiteY226" fmla="*/ 67120 h 140982"/>
                <a:gd name="connsiteX227" fmla="*/ 321389 w 366893"/>
                <a:gd name="connsiteY227" fmla="*/ 67120 h 140982"/>
                <a:gd name="connsiteX228" fmla="*/ 295989 w 366893"/>
                <a:gd name="connsiteY228" fmla="*/ 73470 h 140982"/>
                <a:gd name="connsiteX229" fmla="*/ 315039 w 366893"/>
                <a:gd name="connsiteY229" fmla="*/ 73470 h 140982"/>
                <a:gd name="connsiteX230" fmla="*/ 295989 w 366893"/>
                <a:gd name="connsiteY230" fmla="*/ 67120 h 140982"/>
                <a:gd name="connsiteX231" fmla="*/ 315039 w 366893"/>
                <a:gd name="connsiteY231" fmla="*/ 79820 h 140982"/>
                <a:gd name="connsiteX232" fmla="*/ 302339 w 366893"/>
                <a:gd name="connsiteY232" fmla="*/ 60770 h 140982"/>
                <a:gd name="connsiteX233" fmla="*/ 283289 w 366893"/>
                <a:gd name="connsiteY233" fmla="*/ 54420 h 140982"/>
                <a:gd name="connsiteX234" fmla="*/ 245189 w 366893"/>
                <a:gd name="connsiteY234" fmla="*/ 67120 h 140982"/>
                <a:gd name="connsiteX235" fmla="*/ 200739 w 366893"/>
                <a:gd name="connsiteY235" fmla="*/ 79820 h 140982"/>
                <a:gd name="connsiteX236" fmla="*/ 124539 w 366893"/>
                <a:gd name="connsiteY236" fmla="*/ 86170 h 140982"/>
                <a:gd name="connsiteX237" fmla="*/ 168989 w 366893"/>
                <a:gd name="connsiteY237" fmla="*/ 79820 h 140982"/>
                <a:gd name="connsiteX238" fmla="*/ 207089 w 366893"/>
                <a:gd name="connsiteY238" fmla="*/ 73470 h 140982"/>
                <a:gd name="connsiteX239" fmla="*/ 232489 w 366893"/>
                <a:gd name="connsiteY239" fmla="*/ 67120 h 140982"/>
                <a:gd name="connsiteX240" fmla="*/ 257889 w 366893"/>
                <a:gd name="connsiteY240" fmla="*/ 73470 h 140982"/>
                <a:gd name="connsiteX241" fmla="*/ 156289 w 366893"/>
                <a:gd name="connsiteY241" fmla="*/ 73470 h 140982"/>
                <a:gd name="connsiteX242" fmla="*/ 213439 w 366893"/>
                <a:gd name="connsiteY242" fmla="*/ 67120 h 140982"/>
                <a:gd name="connsiteX243" fmla="*/ 194389 w 366893"/>
                <a:gd name="connsiteY243" fmla="*/ 79820 h 140982"/>
                <a:gd name="connsiteX244" fmla="*/ 168989 w 366893"/>
                <a:gd name="connsiteY244" fmla="*/ 86170 h 140982"/>
                <a:gd name="connsiteX245" fmla="*/ 137239 w 366893"/>
                <a:gd name="connsiteY245" fmla="*/ 98870 h 140982"/>
                <a:gd name="connsiteX246" fmla="*/ 118189 w 366893"/>
                <a:gd name="connsiteY246" fmla="*/ 92520 h 140982"/>
                <a:gd name="connsiteX247" fmla="*/ 181689 w 366893"/>
                <a:gd name="connsiteY247" fmla="*/ 48070 h 140982"/>
                <a:gd name="connsiteX248" fmla="*/ 270589 w 366893"/>
                <a:gd name="connsiteY248" fmla="*/ 35370 h 140982"/>
                <a:gd name="connsiteX249" fmla="*/ 353139 w 366893"/>
                <a:gd name="connsiteY249" fmla="*/ 60770 h 140982"/>
                <a:gd name="connsiteX250" fmla="*/ 346789 w 366893"/>
                <a:gd name="connsiteY250" fmla="*/ 79820 h 140982"/>
                <a:gd name="connsiteX251" fmla="*/ 276939 w 366893"/>
                <a:gd name="connsiteY251" fmla="*/ 73470 h 140982"/>
                <a:gd name="connsiteX252" fmla="*/ 232489 w 366893"/>
                <a:gd name="connsiteY252" fmla="*/ 67120 h 140982"/>
                <a:gd name="connsiteX253" fmla="*/ 270589 w 366893"/>
                <a:gd name="connsiteY253" fmla="*/ 60770 h 140982"/>
                <a:gd name="connsiteX254" fmla="*/ 327739 w 366893"/>
                <a:gd name="connsiteY254" fmla="*/ 67120 h 140982"/>
                <a:gd name="connsiteX255" fmla="*/ 289639 w 366893"/>
                <a:gd name="connsiteY255" fmla="*/ 60770 h 140982"/>
                <a:gd name="connsiteX256" fmla="*/ 334089 w 366893"/>
                <a:gd name="connsiteY256" fmla="*/ 67120 h 140982"/>
                <a:gd name="connsiteX257" fmla="*/ 264239 w 366893"/>
                <a:gd name="connsiteY257" fmla="*/ 73470 h 140982"/>
                <a:gd name="connsiteX258" fmla="*/ 289639 w 366893"/>
                <a:gd name="connsiteY258" fmla="*/ 67120 h 140982"/>
                <a:gd name="connsiteX259" fmla="*/ 308689 w 366893"/>
                <a:gd name="connsiteY259" fmla="*/ 60770 h 140982"/>
                <a:gd name="connsiteX260" fmla="*/ 283289 w 366893"/>
                <a:gd name="connsiteY260" fmla="*/ 67120 h 140982"/>
                <a:gd name="connsiteX261" fmla="*/ 308689 w 366893"/>
                <a:gd name="connsiteY261" fmla="*/ 73470 h 140982"/>
                <a:gd name="connsiteX262" fmla="*/ 207089 w 366893"/>
                <a:gd name="connsiteY262" fmla="*/ 48070 h 1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366893" h="140982">
                  <a:moveTo>
                    <a:pt x="207089" y="48070"/>
                  </a:moveTo>
                  <a:cubicBezTo>
                    <a:pt x="184864" y="49128"/>
                    <a:pt x="203561" y="46894"/>
                    <a:pt x="175339" y="79820"/>
                  </a:cubicBezTo>
                  <a:cubicBezTo>
                    <a:pt x="167547" y="88911"/>
                    <a:pt x="144584" y="94510"/>
                    <a:pt x="149939" y="105220"/>
                  </a:cubicBezTo>
                  <a:cubicBezTo>
                    <a:pt x="155037" y="115415"/>
                    <a:pt x="192503" y="88915"/>
                    <a:pt x="181689" y="92520"/>
                  </a:cubicBezTo>
                  <a:cubicBezTo>
                    <a:pt x="154360" y="101630"/>
                    <a:pt x="169133" y="97247"/>
                    <a:pt x="137239" y="105220"/>
                  </a:cubicBezTo>
                  <a:cubicBezTo>
                    <a:pt x="128772" y="103103"/>
                    <a:pt x="113956" y="107337"/>
                    <a:pt x="111839" y="98870"/>
                  </a:cubicBezTo>
                  <a:cubicBezTo>
                    <a:pt x="108979" y="87428"/>
                    <a:pt x="153008" y="68761"/>
                    <a:pt x="156289" y="67120"/>
                  </a:cubicBezTo>
                  <a:cubicBezTo>
                    <a:pt x="166872" y="69237"/>
                    <a:pt x="184626" y="63231"/>
                    <a:pt x="188039" y="73470"/>
                  </a:cubicBezTo>
                  <a:cubicBezTo>
                    <a:pt x="191032" y="82450"/>
                    <a:pt x="170858" y="81474"/>
                    <a:pt x="162639" y="86170"/>
                  </a:cubicBezTo>
                  <a:cubicBezTo>
                    <a:pt x="156013" y="89956"/>
                    <a:pt x="150604" y="95864"/>
                    <a:pt x="143589" y="98870"/>
                  </a:cubicBezTo>
                  <a:cubicBezTo>
                    <a:pt x="135567" y="102308"/>
                    <a:pt x="126580" y="102822"/>
                    <a:pt x="118189" y="105220"/>
                  </a:cubicBezTo>
                  <a:cubicBezTo>
                    <a:pt x="111753" y="107059"/>
                    <a:pt x="105489" y="109453"/>
                    <a:pt x="99139" y="111570"/>
                  </a:cubicBezTo>
                  <a:cubicBezTo>
                    <a:pt x="92789" y="109453"/>
                    <a:pt x="82575" y="111435"/>
                    <a:pt x="80089" y="105220"/>
                  </a:cubicBezTo>
                  <a:cubicBezTo>
                    <a:pt x="76848" y="97117"/>
                    <a:pt x="81366" y="86922"/>
                    <a:pt x="86439" y="79820"/>
                  </a:cubicBezTo>
                  <a:cubicBezTo>
                    <a:pt x="92590" y="71208"/>
                    <a:pt x="103227" y="66921"/>
                    <a:pt x="111839" y="60770"/>
                  </a:cubicBezTo>
                  <a:cubicBezTo>
                    <a:pt x="126419" y="50356"/>
                    <a:pt x="139377" y="42135"/>
                    <a:pt x="156289" y="35370"/>
                  </a:cubicBezTo>
                  <a:cubicBezTo>
                    <a:pt x="168718" y="30398"/>
                    <a:pt x="194389" y="22670"/>
                    <a:pt x="194389" y="22670"/>
                  </a:cubicBezTo>
                  <a:cubicBezTo>
                    <a:pt x="192272" y="33253"/>
                    <a:pt x="191829" y="44314"/>
                    <a:pt x="188039" y="54420"/>
                  </a:cubicBezTo>
                  <a:cubicBezTo>
                    <a:pt x="185359" y="61566"/>
                    <a:pt x="180735" y="68074"/>
                    <a:pt x="175339" y="73470"/>
                  </a:cubicBezTo>
                  <a:cubicBezTo>
                    <a:pt x="158853" y="89956"/>
                    <a:pt x="144659" y="95160"/>
                    <a:pt x="124539" y="105220"/>
                  </a:cubicBezTo>
                  <a:cubicBezTo>
                    <a:pt x="113956" y="103103"/>
                    <a:pt x="99265" y="107504"/>
                    <a:pt x="92789" y="98870"/>
                  </a:cubicBezTo>
                  <a:cubicBezTo>
                    <a:pt x="88210" y="92765"/>
                    <a:pt x="99279" y="84256"/>
                    <a:pt x="105489" y="79820"/>
                  </a:cubicBezTo>
                  <a:cubicBezTo>
                    <a:pt x="114764" y="73195"/>
                    <a:pt x="126862" y="71837"/>
                    <a:pt x="137239" y="67120"/>
                  </a:cubicBezTo>
                  <a:cubicBezTo>
                    <a:pt x="193346" y="41617"/>
                    <a:pt x="155294" y="53081"/>
                    <a:pt x="200739" y="41720"/>
                  </a:cubicBezTo>
                  <a:cubicBezTo>
                    <a:pt x="209206" y="35370"/>
                    <a:pt x="215963" y="25577"/>
                    <a:pt x="226139" y="22670"/>
                  </a:cubicBezTo>
                  <a:cubicBezTo>
                    <a:pt x="252480" y="15144"/>
                    <a:pt x="246365" y="38663"/>
                    <a:pt x="238839" y="48070"/>
                  </a:cubicBezTo>
                  <a:cubicBezTo>
                    <a:pt x="225749" y="64432"/>
                    <a:pt x="206012" y="75085"/>
                    <a:pt x="194389" y="92520"/>
                  </a:cubicBezTo>
                  <a:cubicBezTo>
                    <a:pt x="175818" y="120376"/>
                    <a:pt x="186268" y="105465"/>
                    <a:pt x="162639" y="136970"/>
                  </a:cubicBezTo>
                  <a:cubicBezTo>
                    <a:pt x="147822" y="134853"/>
                    <a:pt x="130881" y="138553"/>
                    <a:pt x="118189" y="130620"/>
                  </a:cubicBezTo>
                  <a:cubicBezTo>
                    <a:pt x="110788" y="125995"/>
                    <a:pt x="109722" y="113687"/>
                    <a:pt x="111839" y="105220"/>
                  </a:cubicBezTo>
                  <a:cubicBezTo>
                    <a:pt x="114406" y="94953"/>
                    <a:pt x="123405" y="87304"/>
                    <a:pt x="130889" y="79820"/>
                  </a:cubicBezTo>
                  <a:cubicBezTo>
                    <a:pt x="143571" y="67138"/>
                    <a:pt x="166530" y="60484"/>
                    <a:pt x="181689" y="54420"/>
                  </a:cubicBezTo>
                  <a:cubicBezTo>
                    <a:pt x="194389" y="58653"/>
                    <a:pt x="217588" y="53915"/>
                    <a:pt x="219789" y="67120"/>
                  </a:cubicBezTo>
                  <a:cubicBezTo>
                    <a:pt x="222017" y="80489"/>
                    <a:pt x="199316" y="85002"/>
                    <a:pt x="188039" y="92520"/>
                  </a:cubicBezTo>
                  <a:cubicBezTo>
                    <a:pt x="180163" y="97771"/>
                    <a:pt x="171619" y="102227"/>
                    <a:pt x="162639" y="105220"/>
                  </a:cubicBezTo>
                  <a:cubicBezTo>
                    <a:pt x="146080" y="110740"/>
                    <a:pt x="111839" y="117920"/>
                    <a:pt x="111839" y="117920"/>
                  </a:cubicBezTo>
                  <a:cubicBezTo>
                    <a:pt x="107606" y="111570"/>
                    <a:pt x="96726" y="106110"/>
                    <a:pt x="99139" y="98870"/>
                  </a:cubicBezTo>
                  <a:cubicBezTo>
                    <a:pt x="103944" y="84454"/>
                    <a:pt x="130911" y="77696"/>
                    <a:pt x="143589" y="73470"/>
                  </a:cubicBezTo>
                  <a:cubicBezTo>
                    <a:pt x="152056" y="75587"/>
                    <a:pt x="163753" y="72838"/>
                    <a:pt x="168989" y="79820"/>
                  </a:cubicBezTo>
                  <a:cubicBezTo>
                    <a:pt x="173005" y="85175"/>
                    <a:pt x="168854" y="96384"/>
                    <a:pt x="162639" y="98870"/>
                  </a:cubicBezTo>
                  <a:cubicBezTo>
                    <a:pt x="154536" y="102111"/>
                    <a:pt x="145706" y="94637"/>
                    <a:pt x="137239" y="92520"/>
                  </a:cubicBezTo>
                  <a:cubicBezTo>
                    <a:pt x="141472" y="84053"/>
                    <a:pt x="143246" y="73813"/>
                    <a:pt x="149939" y="67120"/>
                  </a:cubicBezTo>
                  <a:cubicBezTo>
                    <a:pt x="156632" y="60427"/>
                    <a:pt x="167120" y="59116"/>
                    <a:pt x="175339" y="54420"/>
                  </a:cubicBezTo>
                  <a:cubicBezTo>
                    <a:pt x="181965" y="50634"/>
                    <a:pt x="188039" y="45953"/>
                    <a:pt x="194389" y="41720"/>
                  </a:cubicBezTo>
                  <a:cubicBezTo>
                    <a:pt x="211322" y="43837"/>
                    <a:pt x="231303" y="38151"/>
                    <a:pt x="245189" y="48070"/>
                  </a:cubicBezTo>
                  <a:cubicBezTo>
                    <a:pt x="252291" y="53143"/>
                    <a:pt x="245821" y="68234"/>
                    <a:pt x="238839" y="73470"/>
                  </a:cubicBezTo>
                  <a:cubicBezTo>
                    <a:pt x="233484" y="77486"/>
                    <a:pt x="226139" y="69237"/>
                    <a:pt x="219789" y="67120"/>
                  </a:cubicBezTo>
                  <a:cubicBezTo>
                    <a:pt x="231371" y="20794"/>
                    <a:pt x="231020" y="51367"/>
                    <a:pt x="194389" y="54420"/>
                  </a:cubicBezTo>
                  <a:cubicBezTo>
                    <a:pt x="179474" y="55663"/>
                    <a:pt x="164756" y="50187"/>
                    <a:pt x="149939" y="48070"/>
                  </a:cubicBezTo>
                  <a:cubicBezTo>
                    <a:pt x="180182" y="40509"/>
                    <a:pt x="205153" y="31227"/>
                    <a:pt x="238839" y="48070"/>
                  </a:cubicBezTo>
                  <a:cubicBezTo>
                    <a:pt x="250355" y="53828"/>
                    <a:pt x="213439" y="52303"/>
                    <a:pt x="200739" y="54420"/>
                  </a:cubicBezTo>
                  <a:cubicBezTo>
                    <a:pt x="188039" y="52303"/>
                    <a:pt x="149764" y="48070"/>
                    <a:pt x="162639" y="48070"/>
                  </a:cubicBezTo>
                  <a:cubicBezTo>
                    <a:pt x="186018" y="48070"/>
                    <a:pt x="210009" y="47997"/>
                    <a:pt x="232489" y="54420"/>
                  </a:cubicBezTo>
                  <a:cubicBezTo>
                    <a:pt x="240880" y="56818"/>
                    <a:pt x="215480" y="58372"/>
                    <a:pt x="207089" y="60770"/>
                  </a:cubicBezTo>
                  <a:cubicBezTo>
                    <a:pt x="200653" y="62609"/>
                    <a:pt x="194389" y="65003"/>
                    <a:pt x="188039" y="67120"/>
                  </a:cubicBezTo>
                  <a:cubicBezTo>
                    <a:pt x="162639" y="65003"/>
                    <a:pt x="87112" y="66952"/>
                    <a:pt x="111839" y="60770"/>
                  </a:cubicBezTo>
                  <a:cubicBezTo>
                    <a:pt x="149730" y="51297"/>
                    <a:pt x="128631" y="55855"/>
                    <a:pt x="175339" y="48070"/>
                  </a:cubicBezTo>
                  <a:cubicBezTo>
                    <a:pt x="185922" y="50187"/>
                    <a:pt x="199457" y="46788"/>
                    <a:pt x="207089" y="54420"/>
                  </a:cubicBezTo>
                  <a:cubicBezTo>
                    <a:pt x="211822" y="59153"/>
                    <a:pt x="194573" y="59318"/>
                    <a:pt x="188039" y="60770"/>
                  </a:cubicBezTo>
                  <a:cubicBezTo>
                    <a:pt x="175470" y="63563"/>
                    <a:pt x="162639" y="65003"/>
                    <a:pt x="149939" y="67120"/>
                  </a:cubicBezTo>
                  <a:cubicBezTo>
                    <a:pt x="124539" y="65003"/>
                    <a:pt x="49559" y="68830"/>
                    <a:pt x="73739" y="60770"/>
                  </a:cubicBezTo>
                  <a:cubicBezTo>
                    <a:pt x="94953" y="53699"/>
                    <a:pt x="94269" y="53386"/>
                    <a:pt x="118189" y="48070"/>
                  </a:cubicBezTo>
                  <a:cubicBezTo>
                    <a:pt x="128725" y="45729"/>
                    <a:pt x="139146" y="41720"/>
                    <a:pt x="149939" y="41720"/>
                  </a:cubicBezTo>
                  <a:cubicBezTo>
                    <a:pt x="156632" y="41720"/>
                    <a:pt x="137239" y="45953"/>
                    <a:pt x="130889" y="48070"/>
                  </a:cubicBezTo>
                  <a:cubicBezTo>
                    <a:pt x="111139" y="41487"/>
                    <a:pt x="78990" y="29386"/>
                    <a:pt x="61039" y="35370"/>
                  </a:cubicBezTo>
                  <a:lnTo>
                    <a:pt x="41989" y="41720"/>
                  </a:lnTo>
                  <a:cubicBezTo>
                    <a:pt x="61039" y="43837"/>
                    <a:pt x="79972" y="48070"/>
                    <a:pt x="99139" y="48070"/>
                  </a:cubicBezTo>
                  <a:cubicBezTo>
                    <a:pt x="107866" y="48070"/>
                    <a:pt x="77642" y="49526"/>
                    <a:pt x="73739" y="41720"/>
                  </a:cubicBezTo>
                  <a:cubicBezTo>
                    <a:pt x="70746" y="35733"/>
                    <a:pt x="86203" y="36567"/>
                    <a:pt x="92789" y="35370"/>
                  </a:cubicBezTo>
                  <a:cubicBezTo>
                    <a:pt x="109579" y="32317"/>
                    <a:pt x="126656" y="31137"/>
                    <a:pt x="143589" y="29020"/>
                  </a:cubicBezTo>
                  <a:cubicBezTo>
                    <a:pt x="156289" y="31137"/>
                    <a:pt x="170976" y="28228"/>
                    <a:pt x="181689" y="35370"/>
                  </a:cubicBezTo>
                  <a:cubicBezTo>
                    <a:pt x="187258" y="39083"/>
                    <a:pt x="169255" y="40702"/>
                    <a:pt x="162639" y="41720"/>
                  </a:cubicBezTo>
                  <a:cubicBezTo>
                    <a:pt x="141614" y="44955"/>
                    <a:pt x="120306" y="45953"/>
                    <a:pt x="99139" y="48070"/>
                  </a:cubicBezTo>
                  <a:cubicBezTo>
                    <a:pt x="27157" y="66066"/>
                    <a:pt x="116992" y="44297"/>
                    <a:pt x="111839" y="41720"/>
                  </a:cubicBezTo>
                  <a:cubicBezTo>
                    <a:pt x="96575" y="34088"/>
                    <a:pt x="77972" y="45953"/>
                    <a:pt x="61039" y="48070"/>
                  </a:cubicBezTo>
                  <a:cubicBezTo>
                    <a:pt x="67389" y="45953"/>
                    <a:pt x="73822" y="44070"/>
                    <a:pt x="80089" y="41720"/>
                  </a:cubicBezTo>
                  <a:cubicBezTo>
                    <a:pt x="90762" y="37718"/>
                    <a:pt x="100944" y="32372"/>
                    <a:pt x="111839" y="29020"/>
                  </a:cubicBezTo>
                  <a:cubicBezTo>
                    <a:pt x="128522" y="23887"/>
                    <a:pt x="162639" y="16320"/>
                    <a:pt x="162639" y="16320"/>
                  </a:cubicBezTo>
                  <a:cubicBezTo>
                    <a:pt x="114813" y="48204"/>
                    <a:pt x="175596" y="10767"/>
                    <a:pt x="118189" y="35370"/>
                  </a:cubicBezTo>
                  <a:cubicBezTo>
                    <a:pt x="111174" y="38376"/>
                    <a:pt x="92313" y="44657"/>
                    <a:pt x="99139" y="48070"/>
                  </a:cubicBezTo>
                  <a:cubicBezTo>
                    <a:pt x="108792" y="52897"/>
                    <a:pt x="141682" y="41720"/>
                    <a:pt x="130889" y="41720"/>
                  </a:cubicBezTo>
                  <a:cubicBezTo>
                    <a:pt x="103291" y="41720"/>
                    <a:pt x="75856" y="45953"/>
                    <a:pt x="48339" y="48070"/>
                  </a:cubicBezTo>
                  <a:cubicBezTo>
                    <a:pt x="56806" y="43837"/>
                    <a:pt x="65038" y="39099"/>
                    <a:pt x="73739" y="35370"/>
                  </a:cubicBezTo>
                  <a:cubicBezTo>
                    <a:pt x="79891" y="32733"/>
                    <a:pt x="92789" y="22327"/>
                    <a:pt x="92789" y="29020"/>
                  </a:cubicBezTo>
                  <a:cubicBezTo>
                    <a:pt x="92789" y="36652"/>
                    <a:pt x="80979" y="39307"/>
                    <a:pt x="73739" y="41720"/>
                  </a:cubicBezTo>
                  <a:cubicBezTo>
                    <a:pt x="61525" y="45791"/>
                    <a:pt x="48208" y="45277"/>
                    <a:pt x="35639" y="48070"/>
                  </a:cubicBezTo>
                  <a:cubicBezTo>
                    <a:pt x="29105" y="49522"/>
                    <a:pt x="16589" y="61113"/>
                    <a:pt x="16589" y="54420"/>
                  </a:cubicBezTo>
                  <a:cubicBezTo>
                    <a:pt x="16589" y="46214"/>
                    <a:pt x="49991" y="36936"/>
                    <a:pt x="54689" y="35370"/>
                  </a:cubicBezTo>
                  <a:cubicBezTo>
                    <a:pt x="46222" y="41720"/>
                    <a:pt x="18706" y="54420"/>
                    <a:pt x="29289" y="54420"/>
                  </a:cubicBezTo>
                  <a:cubicBezTo>
                    <a:pt x="43488" y="54420"/>
                    <a:pt x="54206" y="40643"/>
                    <a:pt x="67389" y="35370"/>
                  </a:cubicBezTo>
                  <a:cubicBezTo>
                    <a:pt x="75492" y="32129"/>
                    <a:pt x="84062" y="29020"/>
                    <a:pt x="92789" y="29020"/>
                  </a:cubicBezTo>
                  <a:cubicBezTo>
                    <a:pt x="99482" y="29020"/>
                    <a:pt x="80006" y="33020"/>
                    <a:pt x="73739" y="35370"/>
                  </a:cubicBezTo>
                  <a:cubicBezTo>
                    <a:pt x="25915" y="53304"/>
                    <a:pt x="59150" y="43780"/>
                    <a:pt x="16589" y="54420"/>
                  </a:cubicBezTo>
                  <a:cubicBezTo>
                    <a:pt x="42901" y="36879"/>
                    <a:pt x="43043" y="39869"/>
                    <a:pt x="10239" y="48070"/>
                  </a:cubicBezTo>
                  <a:cubicBezTo>
                    <a:pt x="16589" y="41720"/>
                    <a:pt x="21817" y="34001"/>
                    <a:pt x="29289" y="29020"/>
                  </a:cubicBezTo>
                  <a:cubicBezTo>
                    <a:pt x="37657" y="23441"/>
                    <a:pt x="75509" y="17236"/>
                    <a:pt x="80089" y="16320"/>
                  </a:cubicBezTo>
                  <a:cubicBezTo>
                    <a:pt x="61465" y="28736"/>
                    <a:pt x="63021" y="30112"/>
                    <a:pt x="41989" y="35370"/>
                  </a:cubicBezTo>
                  <a:cubicBezTo>
                    <a:pt x="31518" y="37988"/>
                    <a:pt x="0" y="45133"/>
                    <a:pt x="10239" y="41720"/>
                  </a:cubicBezTo>
                  <a:cubicBezTo>
                    <a:pt x="16589" y="39603"/>
                    <a:pt x="23302" y="38363"/>
                    <a:pt x="29289" y="35370"/>
                  </a:cubicBezTo>
                  <a:cubicBezTo>
                    <a:pt x="37756" y="31137"/>
                    <a:pt x="45900" y="26186"/>
                    <a:pt x="54689" y="22670"/>
                  </a:cubicBezTo>
                  <a:cubicBezTo>
                    <a:pt x="111364" y="0"/>
                    <a:pt x="97466" y="6852"/>
                    <a:pt x="73739" y="22670"/>
                  </a:cubicBezTo>
                  <a:cubicBezTo>
                    <a:pt x="82206" y="24787"/>
                    <a:pt x="90460" y="28106"/>
                    <a:pt x="99139" y="29020"/>
                  </a:cubicBezTo>
                  <a:cubicBezTo>
                    <a:pt x="218317" y="41565"/>
                    <a:pt x="160573" y="24098"/>
                    <a:pt x="213439" y="41720"/>
                  </a:cubicBezTo>
                  <a:cubicBezTo>
                    <a:pt x="204972" y="43837"/>
                    <a:pt x="196766" y="48070"/>
                    <a:pt x="188039" y="48070"/>
                  </a:cubicBezTo>
                  <a:cubicBezTo>
                    <a:pt x="181346" y="48070"/>
                    <a:pt x="200396" y="41720"/>
                    <a:pt x="207089" y="41720"/>
                  </a:cubicBezTo>
                  <a:cubicBezTo>
                    <a:pt x="219964" y="41720"/>
                    <a:pt x="232489" y="45953"/>
                    <a:pt x="245189" y="48070"/>
                  </a:cubicBezTo>
                  <a:cubicBezTo>
                    <a:pt x="251539" y="45953"/>
                    <a:pt x="257546" y="41720"/>
                    <a:pt x="264239" y="41720"/>
                  </a:cubicBezTo>
                  <a:cubicBezTo>
                    <a:pt x="270932" y="41720"/>
                    <a:pt x="283289" y="41377"/>
                    <a:pt x="283289" y="48070"/>
                  </a:cubicBezTo>
                  <a:cubicBezTo>
                    <a:pt x="283289" y="54763"/>
                    <a:pt x="270589" y="52303"/>
                    <a:pt x="264239" y="54420"/>
                  </a:cubicBezTo>
                  <a:cubicBezTo>
                    <a:pt x="272706" y="56537"/>
                    <a:pt x="281013" y="59443"/>
                    <a:pt x="289639" y="60770"/>
                  </a:cubicBezTo>
                  <a:cubicBezTo>
                    <a:pt x="308583" y="63685"/>
                    <a:pt x="346789" y="67120"/>
                    <a:pt x="346789" y="67120"/>
                  </a:cubicBezTo>
                  <a:lnTo>
                    <a:pt x="346789" y="67120"/>
                  </a:lnTo>
                  <a:cubicBezTo>
                    <a:pt x="338062" y="67120"/>
                    <a:pt x="312662" y="60770"/>
                    <a:pt x="321389" y="60770"/>
                  </a:cubicBezTo>
                  <a:cubicBezTo>
                    <a:pt x="334264" y="60770"/>
                    <a:pt x="359489" y="79995"/>
                    <a:pt x="359489" y="67120"/>
                  </a:cubicBezTo>
                  <a:cubicBezTo>
                    <a:pt x="359489" y="53733"/>
                    <a:pt x="321389" y="54420"/>
                    <a:pt x="321389" y="54420"/>
                  </a:cubicBezTo>
                  <a:cubicBezTo>
                    <a:pt x="327739" y="52303"/>
                    <a:pt x="333837" y="46970"/>
                    <a:pt x="340439" y="48070"/>
                  </a:cubicBezTo>
                  <a:cubicBezTo>
                    <a:pt x="347967" y="49325"/>
                    <a:pt x="366893" y="58919"/>
                    <a:pt x="359489" y="60770"/>
                  </a:cubicBezTo>
                  <a:cubicBezTo>
                    <a:pt x="328619" y="68488"/>
                    <a:pt x="295989" y="65003"/>
                    <a:pt x="264239" y="67120"/>
                  </a:cubicBezTo>
                  <a:cubicBezTo>
                    <a:pt x="276939" y="69237"/>
                    <a:pt x="289464" y="73470"/>
                    <a:pt x="302339" y="73470"/>
                  </a:cubicBezTo>
                  <a:cubicBezTo>
                    <a:pt x="309032" y="73470"/>
                    <a:pt x="324382" y="73107"/>
                    <a:pt x="321389" y="67120"/>
                  </a:cubicBezTo>
                  <a:cubicBezTo>
                    <a:pt x="317486" y="59314"/>
                    <a:pt x="304456" y="62887"/>
                    <a:pt x="295989" y="60770"/>
                  </a:cubicBezTo>
                  <a:cubicBezTo>
                    <a:pt x="242975" y="78441"/>
                    <a:pt x="303934" y="57581"/>
                    <a:pt x="302339" y="60770"/>
                  </a:cubicBezTo>
                  <a:cubicBezTo>
                    <a:pt x="296819" y="71809"/>
                    <a:pt x="279316" y="71093"/>
                    <a:pt x="270589" y="79820"/>
                  </a:cubicBezTo>
                  <a:cubicBezTo>
                    <a:pt x="265856" y="84553"/>
                    <a:pt x="295626" y="70477"/>
                    <a:pt x="289639" y="73470"/>
                  </a:cubicBezTo>
                  <a:cubicBezTo>
                    <a:pt x="279444" y="78568"/>
                    <a:pt x="268472" y="81937"/>
                    <a:pt x="257889" y="86170"/>
                  </a:cubicBezTo>
                  <a:cubicBezTo>
                    <a:pt x="181689" y="84053"/>
                    <a:pt x="105186" y="86935"/>
                    <a:pt x="29289" y="79820"/>
                  </a:cubicBezTo>
                  <a:cubicBezTo>
                    <a:pt x="19864" y="78936"/>
                    <a:pt x="45251" y="67846"/>
                    <a:pt x="54689" y="67120"/>
                  </a:cubicBezTo>
                  <a:cubicBezTo>
                    <a:pt x="73800" y="65650"/>
                    <a:pt x="92789" y="71353"/>
                    <a:pt x="111839" y="73470"/>
                  </a:cubicBezTo>
                  <a:cubicBezTo>
                    <a:pt x="113956" y="79820"/>
                    <a:pt x="122205" y="87165"/>
                    <a:pt x="118189" y="92520"/>
                  </a:cubicBezTo>
                  <a:cubicBezTo>
                    <a:pt x="112953" y="99502"/>
                    <a:pt x="98960" y="105041"/>
                    <a:pt x="92789" y="98870"/>
                  </a:cubicBezTo>
                  <a:cubicBezTo>
                    <a:pt x="87393" y="93474"/>
                    <a:pt x="105013" y="89583"/>
                    <a:pt x="111839" y="86170"/>
                  </a:cubicBezTo>
                  <a:cubicBezTo>
                    <a:pt x="117826" y="83177"/>
                    <a:pt x="124539" y="81937"/>
                    <a:pt x="130889" y="79820"/>
                  </a:cubicBezTo>
                  <a:cubicBezTo>
                    <a:pt x="126656" y="88287"/>
                    <a:pt x="125461" y="99160"/>
                    <a:pt x="118189" y="105220"/>
                  </a:cubicBezTo>
                  <a:cubicBezTo>
                    <a:pt x="111485" y="110807"/>
                    <a:pt x="101180" y="109172"/>
                    <a:pt x="92789" y="111570"/>
                  </a:cubicBezTo>
                  <a:cubicBezTo>
                    <a:pt x="86353" y="113409"/>
                    <a:pt x="80089" y="115803"/>
                    <a:pt x="73739" y="117920"/>
                  </a:cubicBezTo>
                  <a:cubicBezTo>
                    <a:pt x="65272" y="115803"/>
                    <a:pt x="51099" y="119849"/>
                    <a:pt x="48339" y="111570"/>
                  </a:cubicBezTo>
                  <a:cubicBezTo>
                    <a:pt x="45926" y="104330"/>
                    <a:pt x="60563" y="102283"/>
                    <a:pt x="67389" y="98870"/>
                  </a:cubicBezTo>
                  <a:cubicBezTo>
                    <a:pt x="73376" y="95877"/>
                    <a:pt x="79981" y="94281"/>
                    <a:pt x="86439" y="92520"/>
                  </a:cubicBezTo>
                  <a:cubicBezTo>
                    <a:pt x="103278" y="87927"/>
                    <a:pt x="137239" y="79820"/>
                    <a:pt x="137239" y="79820"/>
                  </a:cubicBezTo>
                  <a:cubicBezTo>
                    <a:pt x="135122" y="88287"/>
                    <a:pt x="138151" y="100379"/>
                    <a:pt x="130889" y="105220"/>
                  </a:cubicBezTo>
                  <a:cubicBezTo>
                    <a:pt x="116366" y="114902"/>
                    <a:pt x="80089" y="117920"/>
                    <a:pt x="80089" y="117920"/>
                  </a:cubicBezTo>
                  <a:cubicBezTo>
                    <a:pt x="65272" y="115803"/>
                    <a:pt x="42332" y="124957"/>
                    <a:pt x="35639" y="111570"/>
                  </a:cubicBezTo>
                  <a:cubicBezTo>
                    <a:pt x="30119" y="100531"/>
                    <a:pt x="56600" y="98514"/>
                    <a:pt x="67389" y="92520"/>
                  </a:cubicBezTo>
                  <a:cubicBezTo>
                    <a:pt x="75664" y="87923"/>
                    <a:pt x="83954" y="83218"/>
                    <a:pt x="92789" y="79820"/>
                  </a:cubicBezTo>
                  <a:cubicBezTo>
                    <a:pt x="133293" y="64242"/>
                    <a:pt x="141291" y="62932"/>
                    <a:pt x="175339" y="54420"/>
                  </a:cubicBezTo>
                  <a:cubicBezTo>
                    <a:pt x="177456" y="60770"/>
                    <a:pt x="185580" y="68023"/>
                    <a:pt x="181689" y="73470"/>
                  </a:cubicBezTo>
                  <a:cubicBezTo>
                    <a:pt x="175726" y="81819"/>
                    <a:pt x="132426" y="105875"/>
                    <a:pt x="118189" y="111570"/>
                  </a:cubicBezTo>
                  <a:cubicBezTo>
                    <a:pt x="105760" y="116542"/>
                    <a:pt x="92789" y="120037"/>
                    <a:pt x="80089" y="124270"/>
                  </a:cubicBezTo>
                  <a:lnTo>
                    <a:pt x="61039" y="130620"/>
                  </a:lnTo>
                  <a:cubicBezTo>
                    <a:pt x="52572" y="128503"/>
                    <a:pt x="38880" y="132373"/>
                    <a:pt x="35639" y="124270"/>
                  </a:cubicBezTo>
                  <a:cubicBezTo>
                    <a:pt x="28855" y="107309"/>
                    <a:pt x="58923" y="91814"/>
                    <a:pt x="67389" y="86170"/>
                  </a:cubicBezTo>
                  <a:lnTo>
                    <a:pt x="118189" y="92520"/>
                  </a:lnTo>
                  <a:cubicBezTo>
                    <a:pt x="125201" y="98130"/>
                    <a:pt x="107905" y="109622"/>
                    <a:pt x="99139" y="111570"/>
                  </a:cubicBezTo>
                  <a:cubicBezTo>
                    <a:pt x="86570" y="114363"/>
                    <a:pt x="73739" y="107337"/>
                    <a:pt x="61039" y="105220"/>
                  </a:cubicBezTo>
                  <a:cubicBezTo>
                    <a:pt x="67389" y="100987"/>
                    <a:pt x="74226" y="97406"/>
                    <a:pt x="80089" y="92520"/>
                  </a:cubicBezTo>
                  <a:cubicBezTo>
                    <a:pt x="86988" y="86771"/>
                    <a:pt x="91667" y="78451"/>
                    <a:pt x="99139" y="73470"/>
                  </a:cubicBezTo>
                  <a:cubicBezTo>
                    <a:pt x="104708" y="69757"/>
                    <a:pt x="111839" y="69237"/>
                    <a:pt x="118189" y="67120"/>
                  </a:cubicBezTo>
                  <a:cubicBezTo>
                    <a:pt x="128772" y="71353"/>
                    <a:pt x="155037" y="69625"/>
                    <a:pt x="149939" y="79820"/>
                  </a:cubicBezTo>
                  <a:cubicBezTo>
                    <a:pt x="141472" y="96753"/>
                    <a:pt x="99139" y="105220"/>
                    <a:pt x="99139" y="105220"/>
                  </a:cubicBezTo>
                  <a:cubicBezTo>
                    <a:pt x="97022" y="98870"/>
                    <a:pt x="89076" y="91739"/>
                    <a:pt x="92789" y="86170"/>
                  </a:cubicBezTo>
                  <a:cubicBezTo>
                    <a:pt x="99635" y="75901"/>
                    <a:pt x="114073" y="73661"/>
                    <a:pt x="124539" y="67120"/>
                  </a:cubicBezTo>
                  <a:cubicBezTo>
                    <a:pt x="131011" y="63075"/>
                    <a:pt x="137239" y="58653"/>
                    <a:pt x="143589" y="54420"/>
                  </a:cubicBezTo>
                  <a:cubicBezTo>
                    <a:pt x="149939" y="58653"/>
                    <a:pt x="164136" y="59636"/>
                    <a:pt x="162639" y="67120"/>
                  </a:cubicBezTo>
                  <a:cubicBezTo>
                    <a:pt x="159893" y="80850"/>
                    <a:pt x="129565" y="88728"/>
                    <a:pt x="118189" y="92520"/>
                  </a:cubicBezTo>
                  <a:cubicBezTo>
                    <a:pt x="101256" y="90403"/>
                    <a:pt x="82206" y="94637"/>
                    <a:pt x="67389" y="86170"/>
                  </a:cubicBezTo>
                  <a:cubicBezTo>
                    <a:pt x="61577" y="82849"/>
                    <a:pt x="69558" y="72347"/>
                    <a:pt x="73739" y="67120"/>
                  </a:cubicBezTo>
                  <a:cubicBezTo>
                    <a:pt x="78507" y="61161"/>
                    <a:pt x="85815" y="57520"/>
                    <a:pt x="92789" y="54420"/>
                  </a:cubicBezTo>
                  <a:cubicBezTo>
                    <a:pt x="105022" y="48983"/>
                    <a:pt x="130889" y="41720"/>
                    <a:pt x="130889" y="41720"/>
                  </a:cubicBezTo>
                  <a:cubicBezTo>
                    <a:pt x="139356" y="43837"/>
                    <a:pt x="151053" y="41088"/>
                    <a:pt x="156289" y="48070"/>
                  </a:cubicBezTo>
                  <a:cubicBezTo>
                    <a:pt x="160305" y="53425"/>
                    <a:pt x="154672" y="62387"/>
                    <a:pt x="149939" y="67120"/>
                  </a:cubicBezTo>
                  <a:cubicBezTo>
                    <a:pt x="142092" y="74967"/>
                    <a:pt x="116874" y="82375"/>
                    <a:pt x="105489" y="86170"/>
                  </a:cubicBezTo>
                  <a:cubicBezTo>
                    <a:pt x="94906" y="84053"/>
                    <a:pt x="76357" y="90291"/>
                    <a:pt x="73739" y="79820"/>
                  </a:cubicBezTo>
                  <a:cubicBezTo>
                    <a:pt x="71172" y="69553"/>
                    <a:pt x="89673" y="65503"/>
                    <a:pt x="99139" y="60770"/>
                  </a:cubicBezTo>
                  <a:cubicBezTo>
                    <a:pt x="111113" y="54783"/>
                    <a:pt x="137239" y="48070"/>
                    <a:pt x="137239" y="48070"/>
                  </a:cubicBezTo>
                  <a:cubicBezTo>
                    <a:pt x="141472" y="56537"/>
                    <a:pt x="151495" y="64133"/>
                    <a:pt x="149939" y="73470"/>
                  </a:cubicBezTo>
                  <a:cubicBezTo>
                    <a:pt x="144859" y="103950"/>
                    <a:pt x="116919" y="76857"/>
                    <a:pt x="111839" y="73470"/>
                  </a:cubicBezTo>
                  <a:cubicBezTo>
                    <a:pt x="118189" y="71353"/>
                    <a:pt x="124737" y="69757"/>
                    <a:pt x="130889" y="67120"/>
                  </a:cubicBezTo>
                  <a:cubicBezTo>
                    <a:pt x="139590" y="63391"/>
                    <a:pt x="146952" y="52864"/>
                    <a:pt x="156289" y="54420"/>
                  </a:cubicBezTo>
                  <a:cubicBezTo>
                    <a:pt x="163817" y="55675"/>
                    <a:pt x="164756" y="67120"/>
                    <a:pt x="168989" y="73470"/>
                  </a:cubicBezTo>
                  <a:cubicBezTo>
                    <a:pt x="162639" y="75587"/>
                    <a:pt x="156632" y="79820"/>
                    <a:pt x="149939" y="79820"/>
                  </a:cubicBezTo>
                  <a:cubicBezTo>
                    <a:pt x="116824" y="79820"/>
                    <a:pt x="102876" y="73842"/>
                    <a:pt x="137239" y="48070"/>
                  </a:cubicBezTo>
                  <a:cubicBezTo>
                    <a:pt x="146358" y="41231"/>
                    <a:pt x="158406" y="39603"/>
                    <a:pt x="168989" y="35370"/>
                  </a:cubicBezTo>
                  <a:cubicBezTo>
                    <a:pt x="171106" y="41720"/>
                    <a:pt x="176439" y="47818"/>
                    <a:pt x="175339" y="54420"/>
                  </a:cubicBezTo>
                  <a:cubicBezTo>
                    <a:pt x="172693" y="70295"/>
                    <a:pt x="154701" y="78762"/>
                    <a:pt x="143589" y="86170"/>
                  </a:cubicBezTo>
                  <a:cubicBezTo>
                    <a:pt x="126656" y="84053"/>
                    <a:pt x="103714" y="92930"/>
                    <a:pt x="92789" y="79820"/>
                  </a:cubicBezTo>
                  <a:cubicBezTo>
                    <a:pt x="84888" y="70338"/>
                    <a:pt x="103807" y="57441"/>
                    <a:pt x="111839" y="48070"/>
                  </a:cubicBezTo>
                  <a:cubicBezTo>
                    <a:pt x="116806" y="42276"/>
                    <a:pt x="123915" y="38470"/>
                    <a:pt x="130889" y="35370"/>
                  </a:cubicBezTo>
                  <a:cubicBezTo>
                    <a:pt x="143122" y="29933"/>
                    <a:pt x="168989" y="22670"/>
                    <a:pt x="168989" y="22670"/>
                  </a:cubicBezTo>
                  <a:cubicBezTo>
                    <a:pt x="175339" y="24787"/>
                    <a:pt x="188039" y="22327"/>
                    <a:pt x="188039" y="29020"/>
                  </a:cubicBezTo>
                  <a:cubicBezTo>
                    <a:pt x="188039" y="53144"/>
                    <a:pt x="168730" y="70425"/>
                    <a:pt x="149939" y="79820"/>
                  </a:cubicBezTo>
                  <a:cubicBezTo>
                    <a:pt x="143952" y="82813"/>
                    <a:pt x="137239" y="84053"/>
                    <a:pt x="130889" y="86170"/>
                  </a:cubicBezTo>
                  <a:cubicBezTo>
                    <a:pt x="118189" y="84053"/>
                    <a:pt x="100832" y="89874"/>
                    <a:pt x="92789" y="79820"/>
                  </a:cubicBezTo>
                  <a:cubicBezTo>
                    <a:pt x="86876" y="72428"/>
                    <a:pt x="97916" y="60100"/>
                    <a:pt x="105489" y="54420"/>
                  </a:cubicBezTo>
                  <a:cubicBezTo>
                    <a:pt x="116199" y="46388"/>
                    <a:pt x="130889" y="45953"/>
                    <a:pt x="143589" y="41720"/>
                  </a:cubicBezTo>
                  <a:lnTo>
                    <a:pt x="162639" y="35370"/>
                  </a:lnTo>
                  <a:cubicBezTo>
                    <a:pt x="156995" y="57948"/>
                    <a:pt x="155548" y="74211"/>
                    <a:pt x="137239" y="92520"/>
                  </a:cubicBezTo>
                  <a:cubicBezTo>
                    <a:pt x="132506" y="97253"/>
                    <a:pt x="124176" y="95877"/>
                    <a:pt x="118189" y="98870"/>
                  </a:cubicBezTo>
                  <a:cubicBezTo>
                    <a:pt x="111363" y="102283"/>
                    <a:pt x="105489" y="107337"/>
                    <a:pt x="99139" y="111570"/>
                  </a:cubicBezTo>
                  <a:cubicBezTo>
                    <a:pt x="86439" y="109453"/>
                    <a:pt x="70143" y="114324"/>
                    <a:pt x="61039" y="105220"/>
                  </a:cubicBezTo>
                  <a:cubicBezTo>
                    <a:pt x="54868" y="99049"/>
                    <a:pt x="62548" y="87082"/>
                    <a:pt x="67389" y="79820"/>
                  </a:cubicBezTo>
                  <a:cubicBezTo>
                    <a:pt x="71622" y="73470"/>
                    <a:pt x="79739" y="70774"/>
                    <a:pt x="86439" y="67120"/>
                  </a:cubicBezTo>
                  <a:cubicBezTo>
                    <a:pt x="131057" y="42783"/>
                    <a:pt x="123581" y="46273"/>
                    <a:pt x="156289" y="35370"/>
                  </a:cubicBezTo>
                  <a:cubicBezTo>
                    <a:pt x="168989" y="41720"/>
                    <a:pt x="189899" y="40950"/>
                    <a:pt x="194389" y="54420"/>
                  </a:cubicBezTo>
                  <a:cubicBezTo>
                    <a:pt x="198879" y="67890"/>
                    <a:pt x="185845" y="82969"/>
                    <a:pt x="175339" y="92520"/>
                  </a:cubicBezTo>
                  <a:cubicBezTo>
                    <a:pt x="153109" y="112729"/>
                    <a:pt x="126137" y="117520"/>
                    <a:pt x="99139" y="124270"/>
                  </a:cubicBezTo>
                  <a:cubicBezTo>
                    <a:pt x="90672" y="120037"/>
                    <a:pt x="81011" y="117630"/>
                    <a:pt x="73739" y="111570"/>
                  </a:cubicBezTo>
                  <a:cubicBezTo>
                    <a:pt x="57491" y="98030"/>
                    <a:pt x="55513" y="82742"/>
                    <a:pt x="73739" y="67120"/>
                  </a:cubicBezTo>
                  <a:cubicBezTo>
                    <a:pt x="85587" y="56965"/>
                    <a:pt x="149722" y="43362"/>
                    <a:pt x="156289" y="41720"/>
                  </a:cubicBezTo>
                  <a:cubicBezTo>
                    <a:pt x="166872" y="35370"/>
                    <a:pt x="176440" y="26888"/>
                    <a:pt x="188039" y="22670"/>
                  </a:cubicBezTo>
                  <a:cubicBezTo>
                    <a:pt x="200139" y="18270"/>
                    <a:pt x="213514" y="18845"/>
                    <a:pt x="226139" y="16320"/>
                  </a:cubicBezTo>
                  <a:cubicBezTo>
                    <a:pt x="234697" y="14608"/>
                    <a:pt x="243072" y="12087"/>
                    <a:pt x="251539" y="9970"/>
                  </a:cubicBezTo>
                  <a:cubicBezTo>
                    <a:pt x="260006" y="14203"/>
                    <a:pt x="276082" y="13243"/>
                    <a:pt x="276939" y="22670"/>
                  </a:cubicBezTo>
                  <a:cubicBezTo>
                    <a:pt x="282555" y="84443"/>
                    <a:pt x="262488" y="78900"/>
                    <a:pt x="226139" y="86170"/>
                  </a:cubicBezTo>
                  <a:cubicBezTo>
                    <a:pt x="209206" y="84053"/>
                    <a:pt x="190603" y="87452"/>
                    <a:pt x="175339" y="79820"/>
                  </a:cubicBezTo>
                  <a:cubicBezTo>
                    <a:pt x="167533" y="75917"/>
                    <a:pt x="192380" y="75978"/>
                    <a:pt x="200739" y="73470"/>
                  </a:cubicBezTo>
                  <a:cubicBezTo>
                    <a:pt x="213561" y="69623"/>
                    <a:pt x="238839" y="60770"/>
                    <a:pt x="238839" y="60770"/>
                  </a:cubicBezTo>
                  <a:cubicBezTo>
                    <a:pt x="255772" y="62887"/>
                    <a:pt x="273794" y="60782"/>
                    <a:pt x="289639" y="67120"/>
                  </a:cubicBezTo>
                  <a:cubicBezTo>
                    <a:pt x="296725" y="69954"/>
                    <a:pt x="303836" y="78686"/>
                    <a:pt x="302339" y="86170"/>
                  </a:cubicBezTo>
                  <a:cubicBezTo>
                    <a:pt x="300842" y="93654"/>
                    <a:pt x="289639" y="94637"/>
                    <a:pt x="283289" y="98870"/>
                  </a:cubicBezTo>
                  <a:cubicBezTo>
                    <a:pt x="274822" y="96753"/>
                    <a:pt x="262379" y="100004"/>
                    <a:pt x="257889" y="92520"/>
                  </a:cubicBezTo>
                  <a:cubicBezTo>
                    <a:pt x="253399" y="85036"/>
                    <a:pt x="256433" y="71023"/>
                    <a:pt x="264239" y="67120"/>
                  </a:cubicBezTo>
                  <a:cubicBezTo>
                    <a:pt x="273892" y="62293"/>
                    <a:pt x="285406" y="71353"/>
                    <a:pt x="295989" y="73470"/>
                  </a:cubicBezTo>
                  <a:cubicBezTo>
                    <a:pt x="292806" y="86203"/>
                    <a:pt x="288080" y="140982"/>
                    <a:pt x="251539" y="86170"/>
                  </a:cubicBezTo>
                  <a:cubicBezTo>
                    <a:pt x="246288" y="78294"/>
                    <a:pt x="260006" y="69237"/>
                    <a:pt x="264239" y="60770"/>
                  </a:cubicBezTo>
                  <a:cubicBezTo>
                    <a:pt x="279056" y="62887"/>
                    <a:pt x="295302" y="60427"/>
                    <a:pt x="308689" y="67120"/>
                  </a:cubicBezTo>
                  <a:cubicBezTo>
                    <a:pt x="314676" y="70113"/>
                    <a:pt x="296332" y="73470"/>
                    <a:pt x="289639" y="73470"/>
                  </a:cubicBezTo>
                  <a:cubicBezTo>
                    <a:pt x="282946" y="73470"/>
                    <a:pt x="276939" y="69237"/>
                    <a:pt x="270589" y="67120"/>
                  </a:cubicBezTo>
                  <a:cubicBezTo>
                    <a:pt x="270589" y="67120"/>
                    <a:pt x="321389" y="50187"/>
                    <a:pt x="321389" y="67120"/>
                  </a:cubicBezTo>
                  <a:cubicBezTo>
                    <a:pt x="321389" y="75847"/>
                    <a:pt x="295989" y="73470"/>
                    <a:pt x="295989" y="73470"/>
                  </a:cubicBezTo>
                  <a:cubicBezTo>
                    <a:pt x="253105" y="59175"/>
                    <a:pt x="292688" y="73470"/>
                    <a:pt x="315039" y="73470"/>
                  </a:cubicBezTo>
                  <a:cubicBezTo>
                    <a:pt x="321732" y="73470"/>
                    <a:pt x="295989" y="60427"/>
                    <a:pt x="295989" y="67120"/>
                  </a:cubicBezTo>
                  <a:cubicBezTo>
                    <a:pt x="295989" y="74752"/>
                    <a:pt x="308689" y="75587"/>
                    <a:pt x="315039" y="79820"/>
                  </a:cubicBezTo>
                  <a:cubicBezTo>
                    <a:pt x="310806" y="73470"/>
                    <a:pt x="308298" y="65538"/>
                    <a:pt x="302339" y="60770"/>
                  </a:cubicBezTo>
                  <a:cubicBezTo>
                    <a:pt x="297112" y="56589"/>
                    <a:pt x="289942" y="53681"/>
                    <a:pt x="283289" y="54420"/>
                  </a:cubicBezTo>
                  <a:cubicBezTo>
                    <a:pt x="269984" y="55898"/>
                    <a:pt x="258061" y="63442"/>
                    <a:pt x="245189" y="67120"/>
                  </a:cubicBezTo>
                  <a:cubicBezTo>
                    <a:pt x="230372" y="71353"/>
                    <a:pt x="215960" y="77417"/>
                    <a:pt x="200739" y="79820"/>
                  </a:cubicBezTo>
                  <a:cubicBezTo>
                    <a:pt x="175563" y="83795"/>
                    <a:pt x="150027" y="86170"/>
                    <a:pt x="124539" y="86170"/>
                  </a:cubicBezTo>
                  <a:cubicBezTo>
                    <a:pt x="109572" y="86170"/>
                    <a:pt x="154196" y="82096"/>
                    <a:pt x="168989" y="79820"/>
                  </a:cubicBezTo>
                  <a:cubicBezTo>
                    <a:pt x="181714" y="77862"/>
                    <a:pt x="194464" y="75995"/>
                    <a:pt x="207089" y="73470"/>
                  </a:cubicBezTo>
                  <a:cubicBezTo>
                    <a:pt x="215647" y="71758"/>
                    <a:pt x="224022" y="69237"/>
                    <a:pt x="232489" y="67120"/>
                  </a:cubicBezTo>
                  <a:cubicBezTo>
                    <a:pt x="240956" y="69237"/>
                    <a:pt x="264060" y="67299"/>
                    <a:pt x="257889" y="73470"/>
                  </a:cubicBezTo>
                  <a:cubicBezTo>
                    <a:pt x="243566" y="87793"/>
                    <a:pt x="158649" y="73706"/>
                    <a:pt x="156289" y="73470"/>
                  </a:cubicBezTo>
                  <a:cubicBezTo>
                    <a:pt x="200739" y="58653"/>
                    <a:pt x="181689" y="56537"/>
                    <a:pt x="213439" y="67120"/>
                  </a:cubicBezTo>
                  <a:cubicBezTo>
                    <a:pt x="207089" y="71353"/>
                    <a:pt x="201404" y="76814"/>
                    <a:pt x="194389" y="79820"/>
                  </a:cubicBezTo>
                  <a:cubicBezTo>
                    <a:pt x="186367" y="83258"/>
                    <a:pt x="177268" y="83410"/>
                    <a:pt x="168989" y="86170"/>
                  </a:cubicBezTo>
                  <a:cubicBezTo>
                    <a:pt x="158175" y="89775"/>
                    <a:pt x="147822" y="94637"/>
                    <a:pt x="137239" y="98870"/>
                  </a:cubicBezTo>
                  <a:cubicBezTo>
                    <a:pt x="130889" y="96753"/>
                    <a:pt x="116072" y="98870"/>
                    <a:pt x="118189" y="92520"/>
                  </a:cubicBezTo>
                  <a:cubicBezTo>
                    <a:pt x="125385" y="70933"/>
                    <a:pt x="160881" y="52451"/>
                    <a:pt x="181689" y="48070"/>
                  </a:cubicBezTo>
                  <a:cubicBezTo>
                    <a:pt x="210981" y="41903"/>
                    <a:pt x="270589" y="35370"/>
                    <a:pt x="270589" y="35370"/>
                  </a:cubicBezTo>
                  <a:cubicBezTo>
                    <a:pt x="298588" y="37703"/>
                    <a:pt x="353139" y="18741"/>
                    <a:pt x="353139" y="60770"/>
                  </a:cubicBezTo>
                  <a:cubicBezTo>
                    <a:pt x="353139" y="67463"/>
                    <a:pt x="348906" y="73470"/>
                    <a:pt x="346789" y="79820"/>
                  </a:cubicBezTo>
                  <a:cubicBezTo>
                    <a:pt x="323506" y="77703"/>
                    <a:pt x="300175" y="76052"/>
                    <a:pt x="276939" y="73470"/>
                  </a:cubicBezTo>
                  <a:cubicBezTo>
                    <a:pt x="262063" y="71817"/>
                    <a:pt x="239182" y="80507"/>
                    <a:pt x="232489" y="67120"/>
                  </a:cubicBezTo>
                  <a:cubicBezTo>
                    <a:pt x="226731" y="55604"/>
                    <a:pt x="257889" y="62887"/>
                    <a:pt x="270589" y="60770"/>
                  </a:cubicBezTo>
                  <a:cubicBezTo>
                    <a:pt x="289639" y="62887"/>
                    <a:pt x="308572" y="67120"/>
                    <a:pt x="327739" y="67120"/>
                  </a:cubicBezTo>
                  <a:cubicBezTo>
                    <a:pt x="340614" y="67120"/>
                    <a:pt x="276764" y="60770"/>
                    <a:pt x="289639" y="60770"/>
                  </a:cubicBezTo>
                  <a:cubicBezTo>
                    <a:pt x="304606" y="60770"/>
                    <a:pt x="319272" y="65003"/>
                    <a:pt x="334089" y="67120"/>
                  </a:cubicBezTo>
                  <a:cubicBezTo>
                    <a:pt x="285750" y="83233"/>
                    <a:pt x="309116" y="82445"/>
                    <a:pt x="264239" y="73470"/>
                  </a:cubicBezTo>
                  <a:cubicBezTo>
                    <a:pt x="272706" y="71353"/>
                    <a:pt x="281248" y="69518"/>
                    <a:pt x="289639" y="67120"/>
                  </a:cubicBezTo>
                  <a:cubicBezTo>
                    <a:pt x="296075" y="65281"/>
                    <a:pt x="315382" y="60770"/>
                    <a:pt x="308689" y="60770"/>
                  </a:cubicBezTo>
                  <a:cubicBezTo>
                    <a:pt x="299962" y="60770"/>
                    <a:pt x="291756" y="65003"/>
                    <a:pt x="283289" y="67120"/>
                  </a:cubicBezTo>
                  <a:lnTo>
                    <a:pt x="308689" y="73470"/>
                  </a:lnTo>
                  <a:cubicBezTo>
                    <a:pt x="277591" y="63104"/>
                    <a:pt x="229314" y="47012"/>
                    <a:pt x="207089" y="48070"/>
                  </a:cubicBez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grpSp>
      <p:grpSp>
        <p:nvGrpSpPr>
          <p:cNvPr id="5" name="グループ化 79"/>
          <p:cNvGrpSpPr>
            <a:grpSpLocks/>
          </p:cNvGrpSpPr>
          <p:nvPr/>
        </p:nvGrpSpPr>
        <p:grpSpPr bwMode="auto">
          <a:xfrm>
            <a:off x="684213" y="2492375"/>
            <a:ext cx="1079500" cy="1008063"/>
            <a:chOff x="467544" y="2636912"/>
            <a:chExt cx="1007393" cy="1008112"/>
          </a:xfrm>
        </p:grpSpPr>
        <p:grpSp>
          <p:nvGrpSpPr>
            <p:cNvPr id="7" name="グループ化 66"/>
            <p:cNvGrpSpPr>
              <a:grpSpLocks/>
            </p:cNvGrpSpPr>
            <p:nvPr/>
          </p:nvGrpSpPr>
          <p:grpSpPr bwMode="auto">
            <a:xfrm>
              <a:off x="467544" y="2636912"/>
              <a:ext cx="1007393" cy="1008112"/>
              <a:chOff x="1476375" y="3860800"/>
              <a:chExt cx="1362075" cy="1531938"/>
            </a:xfrm>
          </p:grpSpPr>
          <p:sp>
            <p:nvSpPr>
              <p:cNvPr id="25642" name="Oval 4"/>
              <p:cNvSpPr>
                <a:spLocks noChangeArrowheads="1"/>
              </p:cNvSpPr>
              <p:nvPr/>
            </p:nvSpPr>
            <p:spPr bwMode="auto">
              <a:xfrm flipH="1">
                <a:off x="1665288" y="4024313"/>
                <a:ext cx="1111250"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43" name="Freeform 5"/>
              <p:cNvSpPr>
                <a:spLocks/>
              </p:cNvSpPr>
              <p:nvPr/>
            </p:nvSpPr>
            <p:spPr bwMode="auto">
              <a:xfrm flipH="1">
                <a:off x="1476375" y="3860800"/>
                <a:ext cx="1125538" cy="855663"/>
              </a:xfrm>
              <a:custGeom>
                <a:avLst/>
                <a:gdLst>
                  <a:gd name="T0" fmla="*/ 2147483647 w 735"/>
                  <a:gd name="T1" fmla="*/ 2147483647 h 539"/>
                  <a:gd name="T2" fmla="*/ 2147483647 w 735"/>
                  <a:gd name="T3" fmla="*/ 2147483647 h 539"/>
                  <a:gd name="T4" fmla="*/ 2147483647 w 735"/>
                  <a:gd name="T5" fmla="*/ 2147483647 h 539"/>
                  <a:gd name="T6" fmla="*/ 2147483647 w 735"/>
                  <a:gd name="T7" fmla="*/ 2147483647 h 539"/>
                  <a:gd name="T8" fmla="*/ 2147483647 w 735"/>
                  <a:gd name="T9" fmla="*/ 2147483647 h 539"/>
                  <a:gd name="T10" fmla="*/ 2147483647 w 735"/>
                  <a:gd name="T11" fmla="*/ 2147483647 h 539"/>
                  <a:gd name="T12" fmla="*/ 2147483647 w 735"/>
                  <a:gd name="T13" fmla="*/ 2147483647 h 539"/>
                  <a:gd name="T14" fmla="*/ 2147483647 w 735"/>
                  <a:gd name="T15" fmla="*/ 2147483647 h 539"/>
                  <a:gd name="T16" fmla="*/ 2147483647 w 735"/>
                  <a:gd name="T17" fmla="*/ 2147483647 h 539"/>
                  <a:gd name="T18" fmla="*/ 2147483647 w 735"/>
                  <a:gd name="T19" fmla="*/ 2147483647 h 539"/>
                  <a:gd name="T20" fmla="*/ 2147483647 w 735"/>
                  <a:gd name="T21" fmla="*/ 2147483647 h 539"/>
                  <a:gd name="T22" fmla="*/ 2147483647 w 735"/>
                  <a:gd name="T23" fmla="*/ 2147483647 h 539"/>
                  <a:gd name="T24" fmla="*/ 2147483647 w 735"/>
                  <a:gd name="T25" fmla="*/ 2147483647 h 539"/>
                  <a:gd name="T26" fmla="*/ 2147483647 w 735"/>
                  <a:gd name="T27" fmla="*/ 2147483647 h 539"/>
                  <a:gd name="T28" fmla="*/ 2147483647 w 735"/>
                  <a:gd name="T29" fmla="*/ 2147483647 h 539"/>
                  <a:gd name="T30" fmla="*/ 2147483647 w 735"/>
                  <a:gd name="T31" fmla="*/ 2147483647 h 539"/>
                  <a:gd name="T32" fmla="*/ 2147483647 w 735"/>
                  <a:gd name="T33" fmla="*/ 2147483647 h 539"/>
                  <a:gd name="T34" fmla="*/ 2147483647 w 735"/>
                  <a:gd name="T35" fmla="*/ 2147483647 h 539"/>
                  <a:gd name="T36" fmla="*/ 2147483647 w 735"/>
                  <a:gd name="T37" fmla="*/ 2147483647 h 539"/>
                  <a:gd name="T38" fmla="*/ 2147483647 w 735"/>
                  <a:gd name="T39" fmla="*/ 2147483647 h 539"/>
                  <a:gd name="T40" fmla="*/ 2147483647 w 735"/>
                  <a:gd name="T41" fmla="*/ 2147483647 h 539"/>
                  <a:gd name="T42" fmla="*/ 2147483647 w 735"/>
                  <a:gd name="T43" fmla="*/ 2147483647 h 539"/>
                  <a:gd name="T44" fmla="*/ 2147483647 w 735"/>
                  <a:gd name="T45" fmla="*/ 2147483647 h 539"/>
                  <a:gd name="T46" fmla="*/ 2147483647 w 735"/>
                  <a:gd name="T47" fmla="*/ 2147483647 h 539"/>
                  <a:gd name="T48" fmla="*/ 0 w 735"/>
                  <a:gd name="T49" fmla="*/ 2147483647 h 539"/>
                  <a:gd name="T50" fmla="*/ 2147483647 w 735"/>
                  <a:gd name="T51" fmla="*/ 2147483647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25644" name="Freeform 6"/>
              <p:cNvSpPr>
                <a:spLocks/>
              </p:cNvSpPr>
              <p:nvPr/>
            </p:nvSpPr>
            <p:spPr bwMode="auto">
              <a:xfrm flipH="1">
                <a:off x="2339975" y="4221163"/>
                <a:ext cx="227013" cy="287337"/>
              </a:xfrm>
              <a:custGeom>
                <a:avLst/>
                <a:gdLst>
                  <a:gd name="T0" fmla="*/ 0 w 148"/>
                  <a:gd name="T1" fmla="*/ 2147483647 h 103"/>
                  <a:gd name="T2" fmla="*/ 2147483647 w 148"/>
                  <a:gd name="T3" fmla="*/ 2147483647 h 103"/>
                  <a:gd name="T4" fmla="*/ 2147483647 w 148"/>
                  <a:gd name="T5" fmla="*/ 2147483647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25645" name="Oval 7"/>
              <p:cNvSpPr>
                <a:spLocks noChangeArrowheads="1"/>
              </p:cNvSpPr>
              <p:nvPr/>
            </p:nvSpPr>
            <p:spPr bwMode="auto">
              <a:xfrm flipH="1">
                <a:off x="2700338" y="4581525"/>
                <a:ext cx="138112" cy="14287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46" name="Oval 8"/>
              <p:cNvSpPr>
                <a:spLocks noChangeArrowheads="1"/>
              </p:cNvSpPr>
              <p:nvPr/>
            </p:nvSpPr>
            <p:spPr bwMode="auto">
              <a:xfrm>
                <a:off x="2484438" y="4437063"/>
                <a:ext cx="142875" cy="360362"/>
              </a:xfrm>
              <a:prstGeom prst="ellipse">
                <a:avLst/>
              </a:prstGeom>
              <a:solidFill>
                <a:schemeClr val="bg1"/>
              </a:solidFill>
              <a:ln w="9525">
                <a:solidFill>
                  <a:schemeClr val="tx1"/>
                </a:solidFill>
                <a:round/>
                <a:headEnd/>
                <a:tailEnd/>
              </a:ln>
            </p:spPr>
            <p:txBody>
              <a:bodyPr wrap="none" anchor="ctr"/>
              <a:lstStyle/>
              <a:p>
                <a:pPr eaLnBrk="1" hangingPunct="1"/>
                <a:endParaRPr lang="ja-JP" altLang="en-US"/>
              </a:p>
            </p:txBody>
          </p:sp>
          <p:sp>
            <p:nvSpPr>
              <p:cNvPr id="25647" name="Oval 9"/>
              <p:cNvSpPr>
                <a:spLocks noChangeArrowheads="1"/>
              </p:cNvSpPr>
              <p:nvPr/>
            </p:nvSpPr>
            <p:spPr bwMode="auto">
              <a:xfrm>
                <a:off x="2555875" y="4508500"/>
                <a:ext cx="71438" cy="215900"/>
              </a:xfrm>
              <a:prstGeom prst="ellipse">
                <a:avLst/>
              </a:prstGeom>
              <a:solidFill>
                <a:srgbClr val="000000"/>
              </a:solidFill>
              <a:ln w="9525">
                <a:solidFill>
                  <a:schemeClr val="tx1"/>
                </a:solidFill>
                <a:round/>
                <a:headEnd/>
                <a:tailEnd/>
              </a:ln>
            </p:spPr>
            <p:txBody>
              <a:bodyPr wrap="none" anchor="ctr"/>
              <a:lstStyle/>
              <a:p>
                <a:pPr eaLnBrk="1" hangingPunct="1"/>
                <a:endParaRPr lang="ja-JP" altLang="en-US"/>
              </a:p>
            </p:txBody>
          </p:sp>
        </p:grpSp>
        <p:sp>
          <p:nvSpPr>
            <p:cNvPr id="23" name="フリーフォーム 22"/>
            <p:cNvSpPr/>
            <p:nvPr/>
          </p:nvSpPr>
          <p:spPr>
            <a:xfrm>
              <a:off x="1187534" y="3471978"/>
              <a:ext cx="96294" cy="46040"/>
            </a:xfrm>
            <a:custGeom>
              <a:avLst/>
              <a:gdLst>
                <a:gd name="connsiteX0" fmla="*/ 0 w 167640"/>
                <a:gd name="connsiteY0" fmla="*/ 0 h 88900"/>
                <a:gd name="connsiteX1" fmla="*/ 45720 w 167640"/>
                <a:gd name="connsiteY1" fmla="*/ 76200 h 88900"/>
                <a:gd name="connsiteX2" fmla="*/ 167640 w 167640"/>
                <a:gd name="connsiteY2" fmla="*/ 76200 h 88900"/>
                <a:gd name="connsiteX3" fmla="*/ 167640 w 167640"/>
                <a:gd name="connsiteY3" fmla="*/ 76200 h 88900"/>
              </a:gdLst>
              <a:ahLst/>
              <a:cxnLst>
                <a:cxn ang="0">
                  <a:pos x="connsiteX0" y="connsiteY0"/>
                </a:cxn>
                <a:cxn ang="0">
                  <a:pos x="connsiteX1" y="connsiteY1"/>
                </a:cxn>
                <a:cxn ang="0">
                  <a:pos x="connsiteX2" y="connsiteY2"/>
                </a:cxn>
                <a:cxn ang="0">
                  <a:pos x="connsiteX3" y="connsiteY3"/>
                </a:cxn>
              </a:cxnLst>
              <a:rect l="l" t="t" r="r" b="b"/>
              <a:pathLst>
                <a:path w="167640" h="88900">
                  <a:moveTo>
                    <a:pt x="0" y="0"/>
                  </a:moveTo>
                  <a:cubicBezTo>
                    <a:pt x="8890" y="31750"/>
                    <a:pt x="17780" y="63500"/>
                    <a:pt x="45720" y="76200"/>
                  </a:cubicBezTo>
                  <a:cubicBezTo>
                    <a:pt x="73660" y="88900"/>
                    <a:pt x="167640" y="76200"/>
                    <a:pt x="167640" y="76200"/>
                  </a:cubicBezTo>
                  <a:lnTo>
                    <a:pt x="167640" y="76200"/>
                  </a:lnTo>
                </a:path>
              </a:pathLst>
            </a:custGeom>
            <a:no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cxnSp>
        <p:nvCxnSpPr>
          <p:cNvPr id="31" name="直線コネクタ 30"/>
          <p:cNvCxnSpPr/>
          <p:nvPr/>
        </p:nvCxnSpPr>
        <p:spPr>
          <a:xfrm>
            <a:off x="395288" y="4292600"/>
            <a:ext cx="6408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吹き出し 32"/>
          <p:cNvSpPr/>
          <p:nvPr/>
        </p:nvSpPr>
        <p:spPr>
          <a:xfrm>
            <a:off x="323850" y="5445125"/>
            <a:ext cx="1979613" cy="863600"/>
          </a:xfrm>
          <a:prstGeom prst="wedgeRoundRectCallout">
            <a:avLst>
              <a:gd name="adj1" fmla="val 62200"/>
              <a:gd name="adj2" fmla="val -2562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はっぱ、</a:t>
            </a:r>
            <a:endParaRPr lang="en-US" altLang="ja-JP" sz="2800" dirty="0">
              <a:solidFill>
                <a:schemeClr val="tx1"/>
              </a:solidFill>
            </a:endParaRPr>
          </a:p>
          <a:p>
            <a:pPr eaLnBrk="1" hangingPunct="1">
              <a:defRPr/>
            </a:pPr>
            <a:r>
              <a:rPr lang="ja-JP" altLang="en-US" sz="2800" dirty="0">
                <a:solidFill>
                  <a:schemeClr val="tx1"/>
                </a:solidFill>
              </a:rPr>
              <a:t>あかいね</a:t>
            </a:r>
          </a:p>
        </p:txBody>
      </p:sp>
      <p:grpSp>
        <p:nvGrpSpPr>
          <p:cNvPr id="10" name="グループ化 5"/>
          <p:cNvGrpSpPr>
            <a:grpSpLocks/>
          </p:cNvGrpSpPr>
          <p:nvPr/>
        </p:nvGrpSpPr>
        <p:grpSpPr bwMode="auto">
          <a:xfrm>
            <a:off x="5724525" y="4365625"/>
            <a:ext cx="719138" cy="1008063"/>
            <a:chOff x="6444208" y="578701"/>
            <a:chExt cx="1322969" cy="1407757"/>
          </a:xfrm>
        </p:grpSpPr>
        <p:sp>
          <p:nvSpPr>
            <p:cNvPr id="35" name="フリーフォーム 34"/>
            <p:cNvSpPr/>
            <p:nvPr/>
          </p:nvSpPr>
          <p:spPr>
            <a:xfrm>
              <a:off x="6444208" y="1412270"/>
              <a:ext cx="1322969" cy="574188"/>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sp>
          <p:nvSpPr>
            <p:cNvPr id="36" name="フリーフォーム 35"/>
            <p:cNvSpPr/>
            <p:nvPr/>
          </p:nvSpPr>
          <p:spPr>
            <a:xfrm rot="3006744">
              <a:off x="6715539" y="952792"/>
              <a:ext cx="1323513" cy="575330"/>
            </a:xfrm>
            <a:custGeom>
              <a:avLst/>
              <a:gdLst>
                <a:gd name="connsiteX0" fmla="*/ 1079129 w 1322969"/>
                <a:gd name="connsiteY0" fmla="*/ 228600 h 573682"/>
                <a:gd name="connsiteX1" fmla="*/ 865769 w 1322969"/>
                <a:gd name="connsiteY1" fmla="*/ 259080 h 573682"/>
                <a:gd name="connsiteX2" fmla="*/ 820049 w 1322969"/>
                <a:gd name="connsiteY2" fmla="*/ 289560 h 573682"/>
                <a:gd name="connsiteX3" fmla="*/ 804809 w 1322969"/>
                <a:gd name="connsiteY3" fmla="*/ 335280 h 573682"/>
                <a:gd name="connsiteX4" fmla="*/ 713369 w 1322969"/>
                <a:gd name="connsiteY4" fmla="*/ 381000 h 573682"/>
                <a:gd name="connsiteX5" fmla="*/ 652409 w 1322969"/>
                <a:gd name="connsiteY5" fmla="*/ 411480 h 573682"/>
                <a:gd name="connsiteX6" fmla="*/ 560969 w 1322969"/>
                <a:gd name="connsiteY6" fmla="*/ 441960 h 573682"/>
                <a:gd name="connsiteX7" fmla="*/ 469529 w 1322969"/>
                <a:gd name="connsiteY7" fmla="*/ 472440 h 573682"/>
                <a:gd name="connsiteX8" fmla="*/ 423809 w 1322969"/>
                <a:gd name="connsiteY8" fmla="*/ 487680 h 573682"/>
                <a:gd name="connsiteX9" fmla="*/ 362849 w 1322969"/>
                <a:gd name="connsiteY9" fmla="*/ 518160 h 573682"/>
                <a:gd name="connsiteX10" fmla="*/ 210449 w 1322969"/>
                <a:gd name="connsiteY10" fmla="*/ 548640 h 573682"/>
                <a:gd name="connsiteX11" fmla="*/ 27569 w 1322969"/>
                <a:gd name="connsiteY11" fmla="*/ 533400 h 573682"/>
                <a:gd name="connsiteX12" fmla="*/ 88529 w 1322969"/>
                <a:gd name="connsiteY12" fmla="*/ 441960 h 573682"/>
                <a:gd name="connsiteX13" fmla="*/ 119009 w 1322969"/>
                <a:gd name="connsiteY13" fmla="*/ 350520 h 573682"/>
                <a:gd name="connsiteX14" fmla="*/ 134249 w 1322969"/>
                <a:gd name="connsiteY14" fmla="*/ 304800 h 573682"/>
                <a:gd name="connsiteX15" fmla="*/ 149489 w 1322969"/>
                <a:gd name="connsiteY15" fmla="*/ 259080 h 573682"/>
                <a:gd name="connsiteX16" fmla="*/ 210449 w 1322969"/>
                <a:gd name="connsiteY16" fmla="*/ 167640 h 573682"/>
                <a:gd name="connsiteX17" fmla="*/ 240929 w 1322969"/>
                <a:gd name="connsiteY17" fmla="*/ 121920 h 573682"/>
                <a:gd name="connsiteX18" fmla="*/ 347609 w 1322969"/>
                <a:gd name="connsiteY18" fmla="*/ 30480 h 573682"/>
                <a:gd name="connsiteX19" fmla="*/ 484769 w 1322969"/>
                <a:gd name="connsiteY19" fmla="*/ 0 h 573682"/>
                <a:gd name="connsiteX20" fmla="*/ 804809 w 1322969"/>
                <a:gd name="connsiteY20" fmla="*/ 15240 h 573682"/>
                <a:gd name="connsiteX21" fmla="*/ 896249 w 1322969"/>
                <a:gd name="connsiteY21" fmla="*/ 60960 h 573682"/>
                <a:gd name="connsiteX22" fmla="*/ 987689 w 1322969"/>
                <a:gd name="connsiteY22" fmla="*/ 106680 h 573682"/>
                <a:gd name="connsiteX23" fmla="*/ 1048649 w 1322969"/>
                <a:gd name="connsiteY23" fmla="*/ 182880 h 573682"/>
                <a:gd name="connsiteX24" fmla="*/ 1079129 w 1322969"/>
                <a:gd name="connsiteY24" fmla="*/ 228600 h 573682"/>
                <a:gd name="connsiteX25" fmla="*/ 1155329 w 1322969"/>
                <a:gd name="connsiteY25" fmla="*/ 243840 h 573682"/>
                <a:gd name="connsiteX26" fmla="*/ 1246769 w 1322969"/>
                <a:gd name="connsiteY26" fmla="*/ 274320 h 573682"/>
                <a:gd name="connsiteX27" fmla="*/ 1322969 w 1322969"/>
                <a:gd name="connsiteY27" fmla="*/ 335280 h 57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2969" h="573682">
                  <a:moveTo>
                    <a:pt x="1079129" y="228600"/>
                  </a:moveTo>
                  <a:cubicBezTo>
                    <a:pt x="1036299" y="232494"/>
                    <a:pt x="924407" y="229761"/>
                    <a:pt x="865769" y="259080"/>
                  </a:cubicBezTo>
                  <a:cubicBezTo>
                    <a:pt x="849386" y="267271"/>
                    <a:pt x="835289" y="279400"/>
                    <a:pt x="820049" y="289560"/>
                  </a:cubicBezTo>
                  <a:cubicBezTo>
                    <a:pt x="814969" y="304800"/>
                    <a:pt x="814844" y="322736"/>
                    <a:pt x="804809" y="335280"/>
                  </a:cubicBezTo>
                  <a:cubicBezTo>
                    <a:pt x="779342" y="367114"/>
                    <a:pt x="746980" y="366595"/>
                    <a:pt x="713369" y="381000"/>
                  </a:cubicBezTo>
                  <a:cubicBezTo>
                    <a:pt x="692487" y="389949"/>
                    <a:pt x="673503" y="403043"/>
                    <a:pt x="652409" y="411480"/>
                  </a:cubicBezTo>
                  <a:cubicBezTo>
                    <a:pt x="622578" y="423412"/>
                    <a:pt x="591449" y="431800"/>
                    <a:pt x="560969" y="441960"/>
                  </a:cubicBezTo>
                  <a:lnTo>
                    <a:pt x="469529" y="472440"/>
                  </a:lnTo>
                  <a:cubicBezTo>
                    <a:pt x="454289" y="477520"/>
                    <a:pt x="438177" y="480496"/>
                    <a:pt x="423809" y="487680"/>
                  </a:cubicBezTo>
                  <a:cubicBezTo>
                    <a:pt x="403489" y="497840"/>
                    <a:pt x="384121" y="510183"/>
                    <a:pt x="362849" y="518160"/>
                  </a:cubicBezTo>
                  <a:cubicBezTo>
                    <a:pt x="326474" y="531801"/>
                    <a:pt x="242054" y="543373"/>
                    <a:pt x="210449" y="548640"/>
                  </a:cubicBezTo>
                  <a:cubicBezTo>
                    <a:pt x="149489" y="543560"/>
                    <a:pt x="73605" y="573682"/>
                    <a:pt x="27569" y="533400"/>
                  </a:cubicBezTo>
                  <a:cubicBezTo>
                    <a:pt x="0" y="509277"/>
                    <a:pt x="76945" y="476713"/>
                    <a:pt x="88529" y="441960"/>
                  </a:cubicBezTo>
                  <a:lnTo>
                    <a:pt x="119009" y="350520"/>
                  </a:lnTo>
                  <a:lnTo>
                    <a:pt x="134249" y="304800"/>
                  </a:lnTo>
                  <a:cubicBezTo>
                    <a:pt x="139329" y="289560"/>
                    <a:pt x="140578" y="272446"/>
                    <a:pt x="149489" y="259080"/>
                  </a:cubicBezTo>
                  <a:lnTo>
                    <a:pt x="210449" y="167640"/>
                  </a:lnTo>
                  <a:cubicBezTo>
                    <a:pt x="220609" y="152400"/>
                    <a:pt x="227977" y="134872"/>
                    <a:pt x="240929" y="121920"/>
                  </a:cubicBezTo>
                  <a:cubicBezTo>
                    <a:pt x="276961" y="85888"/>
                    <a:pt x="301991" y="56547"/>
                    <a:pt x="347609" y="30480"/>
                  </a:cubicBezTo>
                  <a:cubicBezTo>
                    <a:pt x="378506" y="12825"/>
                    <a:pt x="462384" y="3731"/>
                    <a:pt x="484769" y="0"/>
                  </a:cubicBezTo>
                  <a:cubicBezTo>
                    <a:pt x="591449" y="5080"/>
                    <a:pt x="698377" y="6371"/>
                    <a:pt x="804809" y="15240"/>
                  </a:cubicBezTo>
                  <a:cubicBezTo>
                    <a:pt x="850776" y="19071"/>
                    <a:pt x="856693" y="41182"/>
                    <a:pt x="896249" y="60960"/>
                  </a:cubicBezTo>
                  <a:cubicBezTo>
                    <a:pt x="1022442" y="124056"/>
                    <a:pt x="856662" y="19329"/>
                    <a:pt x="987689" y="106680"/>
                  </a:cubicBezTo>
                  <a:cubicBezTo>
                    <a:pt x="1017358" y="195687"/>
                    <a:pt x="979715" y="113946"/>
                    <a:pt x="1048649" y="182880"/>
                  </a:cubicBezTo>
                  <a:cubicBezTo>
                    <a:pt x="1061601" y="195832"/>
                    <a:pt x="1063226" y="219513"/>
                    <a:pt x="1079129" y="228600"/>
                  </a:cubicBezTo>
                  <a:cubicBezTo>
                    <a:pt x="1101619" y="241451"/>
                    <a:pt x="1130339" y="237024"/>
                    <a:pt x="1155329" y="243840"/>
                  </a:cubicBezTo>
                  <a:cubicBezTo>
                    <a:pt x="1186326" y="252294"/>
                    <a:pt x="1246769" y="274320"/>
                    <a:pt x="1246769" y="274320"/>
                  </a:cubicBezTo>
                  <a:cubicBezTo>
                    <a:pt x="1300521" y="328072"/>
                    <a:pt x="1273212" y="310401"/>
                    <a:pt x="1322969" y="335280"/>
                  </a:cubicBezTo>
                </a:path>
              </a:pathLst>
            </a:custGeom>
            <a:solidFill>
              <a:srgbClr val="FF3300"/>
            </a:solidFill>
            <a:ln>
              <a:solidFill>
                <a:srgbClr val="99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grpSp>
        <p:nvGrpSpPr>
          <p:cNvPr id="12" name="グループ化 10"/>
          <p:cNvGrpSpPr>
            <a:grpSpLocks/>
          </p:cNvGrpSpPr>
          <p:nvPr/>
        </p:nvGrpSpPr>
        <p:grpSpPr bwMode="auto">
          <a:xfrm rot="237354">
            <a:off x="4022725" y="5759450"/>
            <a:ext cx="787400" cy="811213"/>
            <a:chOff x="3419475" y="5157788"/>
            <a:chExt cx="1512888" cy="1439862"/>
          </a:xfrm>
        </p:grpSpPr>
        <p:sp>
          <p:nvSpPr>
            <p:cNvPr id="2563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3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563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563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3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563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13" name="グループ化 17"/>
          <p:cNvGrpSpPr>
            <a:grpSpLocks/>
          </p:cNvGrpSpPr>
          <p:nvPr/>
        </p:nvGrpSpPr>
        <p:grpSpPr bwMode="auto">
          <a:xfrm rot="20313014" flipH="1">
            <a:off x="2251075" y="4429125"/>
            <a:ext cx="987425" cy="1281113"/>
            <a:chOff x="6804025" y="2781300"/>
            <a:chExt cx="1655677" cy="2087563"/>
          </a:xfrm>
        </p:grpSpPr>
        <p:sp>
          <p:nvSpPr>
            <p:cNvPr id="25626"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627"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5628"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5629" name="Freeform 32"/>
            <p:cNvSpPr>
              <a:spLocks/>
            </p:cNvSpPr>
            <p:nvPr/>
          </p:nvSpPr>
          <p:spPr bwMode="auto">
            <a:xfrm>
              <a:off x="6804025" y="2781300"/>
              <a:ext cx="1655677"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5630"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5631"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cxnSp>
        <p:nvCxnSpPr>
          <p:cNvPr id="51" name="直線矢印コネクタ 50"/>
          <p:cNvCxnSpPr/>
          <p:nvPr/>
        </p:nvCxnSpPr>
        <p:spPr>
          <a:xfrm flipV="1">
            <a:off x="4787900" y="5300663"/>
            <a:ext cx="792163" cy="5048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419475" y="4941888"/>
            <a:ext cx="230505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二等辺三角形 58"/>
          <p:cNvSpPr/>
          <p:nvPr/>
        </p:nvSpPr>
        <p:spPr>
          <a:xfrm rot="10060109">
            <a:off x="1852613" y="2559050"/>
            <a:ext cx="2990850" cy="474663"/>
          </a:xfrm>
          <a:prstGeom prst="triangle">
            <a:avLst>
              <a:gd name="adj" fmla="val 3835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0" name="二等辺三角形 59"/>
          <p:cNvSpPr/>
          <p:nvPr/>
        </p:nvSpPr>
        <p:spPr>
          <a:xfrm rot="10800000">
            <a:off x="3348038" y="5013325"/>
            <a:ext cx="2447925" cy="792163"/>
          </a:xfrm>
          <a:prstGeom prst="triangle">
            <a:avLst>
              <a:gd name="adj" fmla="val 523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6" name="グループ化 65"/>
          <p:cNvGrpSpPr>
            <a:grpSpLocks/>
          </p:cNvGrpSpPr>
          <p:nvPr/>
        </p:nvGrpSpPr>
        <p:grpSpPr bwMode="auto">
          <a:xfrm>
            <a:off x="6948488" y="3213100"/>
            <a:ext cx="1727200" cy="1509713"/>
            <a:chOff x="7020272" y="4365104"/>
            <a:chExt cx="1728192" cy="1510427"/>
          </a:xfrm>
        </p:grpSpPr>
        <p:sp>
          <p:nvSpPr>
            <p:cNvPr id="65" name="二等辺三角形 64"/>
            <p:cNvSpPr/>
            <p:nvPr/>
          </p:nvSpPr>
          <p:spPr>
            <a:xfrm>
              <a:off x="7307774" y="4797108"/>
              <a:ext cx="1153187" cy="79253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623" name="テキスト ボックス 61"/>
            <p:cNvSpPr txBox="1">
              <a:spLocks noChangeArrowheads="1"/>
            </p:cNvSpPr>
            <p:nvPr/>
          </p:nvSpPr>
          <p:spPr bwMode="auto">
            <a:xfrm>
              <a:off x="7020272" y="5229200"/>
              <a:ext cx="648072" cy="646331"/>
            </a:xfrm>
            <a:prstGeom prst="rect">
              <a:avLst/>
            </a:prstGeom>
            <a:solidFill>
              <a:srgbClr val="FFCCFF"/>
            </a:solidFill>
            <a:ln w="9525">
              <a:noFill/>
              <a:miter lim="800000"/>
              <a:headEnd/>
              <a:tailEnd/>
            </a:ln>
          </p:spPr>
          <p:txBody>
            <a:bodyPr>
              <a:spAutoFit/>
            </a:bodyPr>
            <a:lstStyle/>
            <a:p>
              <a:pPr eaLnBrk="1" hangingPunct="1"/>
              <a:r>
                <a:rPr lang="ja-JP" altLang="en-US" sz="3600"/>
                <a:t>人</a:t>
              </a:r>
            </a:p>
          </p:txBody>
        </p:sp>
        <p:sp>
          <p:nvSpPr>
            <p:cNvPr id="25624" name="テキスト ボックス 62"/>
            <p:cNvSpPr txBox="1">
              <a:spLocks noChangeArrowheads="1"/>
            </p:cNvSpPr>
            <p:nvPr/>
          </p:nvSpPr>
          <p:spPr bwMode="auto">
            <a:xfrm>
              <a:off x="8100392" y="5229200"/>
              <a:ext cx="648072" cy="646331"/>
            </a:xfrm>
            <a:prstGeom prst="rect">
              <a:avLst/>
            </a:prstGeom>
            <a:solidFill>
              <a:srgbClr val="FFCCFF"/>
            </a:solidFill>
            <a:ln w="9525">
              <a:noFill/>
              <a:miter lim="800000"/>
              <a:headEnd/>
              <a:tailEnd/>
            </a:ln>
          </p:spPr>
          <p:txBody>
            <a:bodyPr>
              <a:spAutoFit/>
            </a:bodyPr>
            <a:lstStyle/>
            <a:p>
              <a:pPr eaLnBrk="1" hangingPunct="1"/>
              <a:r>
                <a:rPr lang="ja-JP" altLang="en-US" sz="3600"/>
                <a:t>人</a:t>
              </a:r>
            </a:p>
          </p:txBody>
        </p:sp>
        <p:sp>
          <p:nvSpPr>
            <p:cNvPr id="25625" name="テキスト ボックス 63"/>
            <p:cNvSpPr txBox="1">
              <a:spLocks noChangeArrowheads="1"/>
            </p:cNvSpPr>
            <p:nvPr/>
          </p:nvSpPr>
          <p:spPr bwMode="auto">
            <a:xfrm>
              <a:off x="7596336" y="4365104"/>
              <a:ext cx="648072" cy="646331"/>
            </a:xfrm>
            <a:prstGeom prst="rect">
              <a:avLst/>
            </a:prstGeom>
            <a:solidFill>
              <a:srgbClr val="CCFFFF"/>
            </a:solidFill>
            <a:ln w="9525">
              <a:noFill/>
              <a:miter lim="800000"/>
              <a:headEnd/>
              <a:tailEnd/>
            </a:ln>
          </p:spPr>
          <p:txBody>
            <a:bodyPr>
              <a:spAutoFit/>
            </a:bodyPr>
            <a:lstStyle/>
            <a:p>
              <a:pPr eaLnBrk="1" hangingPunct="1"/>
              <a:r>
                <a:rPr lang="ja-JP" altLang="en-US" sz="3600"/>
                <a:t>物</a:t>
              </a:r>
            </a:p>
          </p:txBody>
        </p:sp>
      </p:grpSp>
      <p:sp>
        <p:nvSpPr>
          <p:cNvPr id="70" name="テキスト ボックス 69"/>
          <p:cNvSpPr txBox="1"/>
          <p:nvPr/>
        </p:nvSpPr>
        <p:spPr>
          <a:xfrm>
            <a:off x="6948264" y="4869160"/>
            <a:ext cx="1872208" cy="584775"/>
          </a:xfrm>
          <a:prstGeom prst="rect">
            <a:avLst/>
          </a:prstGeom>
          <a:solidFill>
            <a:schemeClr val="accent3"/>
          </a:solidFill>
          <a:effectLst>
            <a:glow rad="139700">
              <a:schemeClr val="accent2">
                <a:satMod val="175000"/>
                <a:alpha val="40000"/>
              </a:schemeClr>
            </a:glow>
          </a:effectLst>
        </p:spPr>
        <p:txBody>
          <a:bodyPr>
            <a:spAutoFit/>
          </a:bodyPr>
          <a:lstStyle/>
          <a:p>
            <a:pPr eaLnBrk="1" hangingPunct="1">
              <a:defRPr/>
            </a:pPr>
            <a:r>
              <a:rPr lang="ja-JP" altLang="en-US" sz="3200" dirty="0">
                <a:ea typeface="ＭＳ Ｐゴシック" panose="020B0600070205080204" pitchFamily="50" charset="-128"/>
              </a:rPr>
              <a:t>三項関係</a:t>
            </a:r>
          </a:p>
        </p:txBody>
      </p:sp>
      <p:sp>
        <p:nvSpPr>
          <p:cNvPr id="30740" name="テキスト ボックス 3"/>
          <p:cNvSpPr txBox="1">
            <a:spLocks noChangeArrowheads="1"/>
          </p:cNvSpPr>
          <p:nvPr/>
        </p:nvSpPr>
        <p:spPr bwMode="auto">
          <a:xfrm>
            <a:off x="250825" y="1955800"/>
            <a:ext cx="2474913" cy="369888"/>
          </a:xfrm>
          <a:prstGeom prst="rect">
            <a:avLst/>
          </a:prstGeom>
          <a:solidFill>
            <a:srgbClr val="FFCCFF"/>
          </a:solidFill>
          <a:ln w="9525">
            <a:noFill/>
            <a:miter lim="800000"/>
            <a:headEnd/>
            <a:tailEnd/>
          </a:ln>
        </p:spPr>
        <p:txBody>
          <a:bodyPr>
            <a:spAutoFit/>
          </a:bodyPr>
          <a:lstStyle/>
          <a:p>
            <a:r>
              <a:rPr lang="ja-JP" altLang="en-US" sz="1800" b="1"/>
              <a:t>形と意味の重ね合わせ</a:t>
            </a:r>
          </a:p>
        </p:txBody>
      </p:sp>
      <p:sp>
        <p:nvSpPr>
          <p:cNvPr id="30741" name="テキスト ボックス 54"/>
          <p:cNvSpPr txBox="1">
            <a:spLocks noChangeArrowheads="1"/>
          </p:cNvSpPr>
          <p:nvPr/>
        </p:nvSpPr>
        <p:spPr bwMode="auto">
          <a:xfrm>
            <a:off x="1017588" y="4691063"/>
            <a:ext cx="668337" cy="369887"/>
          </a:xfrm>
          <a:prstGeom prst="rect">
            <a:avLst/>
          </a:prstGeom>
          <a:solidFill>
            <a:srgbClr val="CCFF99"/>
          </a:solidFill>
          <a:ln w="9525">
            <a:noFill/>
            <a:miter lim="800000"/>
            <a:headEnd/>
            <a:tailEnd/>
          </a:ln>
        </p:spPr>
        <p:txBody>
          <a:bodyPr>
            <a:spAutoFit/>
          </a:bodyPr>
          <a:lstStyle/>
          <a:p>
            <a:r>
              <a:rPr lang="ja-JP" altLang="en-US" sz="1800" b="1"/>
              <a:t>共感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0"/>
                                        </p:tgtEl>
                                        <p:attrNameLst>
                                          <p:attrName>style.visibility</p:attrName>
                                        </p:attrNameLst>
                                      </p:cBhvr>
                                      <p:to>
                                        <p:strVal val="visible"/>
                                      </p:to>
                                    </p:set>
                                    <p:animEffect transition="in" filter="dissolve">
                                      <p:cBhvr>
                                        <p:cTn id="7" dur="500"/>
                                        <p:tgtEl>
                                          <p:spTgt spid="307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41"/>
                                        </p:tgtEl>
                                        <p:attrNameLst>
                                          <p:attrName>style.visibility</p:attrName>
                                        </p:attrNameLst>
                                      </p:cBhvr>
                                      <p:to>
                                        <p:strVal val="visible"/>
                                      </p:to>
                                    </p:set>
                                    <p:animEffect transition="in" filter="dissolve">
                                      <p:cBhvr>
                                        <p:cTn id="10" dur="500"/>
                                        <p:tgtEl>
                                          <p:spTgt spid="307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ssolve">
                                      <p:cBhvr>
                                        <p:cTn id="38" dur="500"/>
                                        <p:tgtEl>
                                          <p:spTgt spid="52"/>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ssolve">
                                      <p:cBhvr>
                                        <p:cTn id="44" dur="500"/>
                                        <p:tgtEl>
                                          <p:spTgt spid="51"/>
                                        </p:tgtEl>
                                      </p:cBhvr>
                                    </p:animEffect>
                                  </p:childTnLst>
                                </p:cTn>
                              </p:par>
                              <p:par>
                                <p:cTn id="45" presetID="9"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dissolve">
                                      <p:cBhvr>
                                        <p:cTn id="52" dur="500"/>
                                        <p:tgtEl>
                                          <p:spTgt spid="5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dissolve">
                                      <p:cBhvr>
                                        <p:cTn id="55" dur="500"/>
                                        <p:tgtEl>
                                          <p:spTgt spid="6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dissolve">
                                      <p:cBhvr>
                                        <p:cTn id="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p:bldP spid="59" grpId="0" animBg="1"/>
      <p:bldP spid="60" grpId="0" animBg="1"/>
      <p:bldP spid="30740" grpId="0" animBg="1"/>
      <p:bldP spid="307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4"/>
          <p:cNvSpPr txBox="1">
            <a:spLocks noChangeArrowheads="1"/>
          </p:cNvSpPr>
          <p:nvPr/>
        </p:nvSpPr>
        <p:spPr bwMode="auto">
          <a:xfrm>
            <a:off x="2627313" y="1484313"/>
            <a:ext cx="4032250" cy="830262"/>
          </a:xfrm>
          <a:prstGeom prst="rect">
            <a:avLst/>
          </a:prstGeom>
          <a:noFill/>
          <a:ln w="9525">
            <a:noFill/>
            <a:miter lim="800000"/>
            <a:headEnd/>
            <a:tailEnd/>
          </a:ln>
        </p:spPr>
        <p:txBody>
          <a:bodyPr>
            <a:spAutoFit/>
          </a:bodyPr>
          <a:lstStyle/>
          <a:p>
            <a:pPr eaLnBrk="1" hangingPunct="1"/>
            <a:r>
              <a:rPr lang="ja-JP" altLang="en-US" sz="4800">
                <a:solidFill>
                  <a:srgbClr val="C00000"/>
                </a:solidFill>
              </a:rPr>
              <a:t>     三項関係</a:t>
            </a:r>
            <a:endParaRPr lang="ja-JP" altLang="en-US" sz="4000">
              <a:solidFill>
                <a:srgbClr val="C00000"/>
              </a:solidFill>
            </a:endParaRPr>
          </a:p>
        </p:txBody>
      </p:sp>
      <p:cxnSp>
        <p:nvCxnSpPr>
          <p:cNvPr id="9" name="直線矢印コネクタ 8"/>
          <p:cNvCxnSpPr/>
          <p:nvPr/>
        </p:nvCxnSpPr>
        <p:spPr>
          <a:xfrm flipV="1">
            <a:off x="3419475" y="3716338"/>
            <a:ext cx="3000375" cy="357187"/>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flipH="1">
            <a:off x="250825" y="2205038"/>
            <a:ext cx="2665413" cy="1152525"/>
          </a:xfrm>
          <a:prstGeom prst="wedgeRoundRectCallout">
            <a:avLst>
              <a:gd name="adj1" fmla="val 38217"/>
              <a:gd name="adj2" fmla="val 49764"/>
              <a:gd name="adj3" fmla="val 16667"/>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りんご、っていうんだな・・</a:t>
            </a:r>
            <a:endParaRPr lang="en-US" altLang="ja-JP" sz="3200" dirty="0">
              <a:solidFill>
                <a:schemeClr val="accent4"/>
              </a:solidFill>
            </a:endParaRPr>
          </a:p>
        </p:txBody>
      </p:sp>
      <p:sp>
        <p:nvSpPr>
          <p:cNvPr id="14" name="円/楕円 13"/>
          <p:cNvSpPr/>
          <p:nvPr/>
        </p:nvSpPr>
        <p:spPr>
          <a:xfrm flipH="1">
            <a:off x="1979613" y="3573463"/>
            <a:ext cx="214312" cy="196850"/>
          </a:xfrm>
          <a:prstGeom prst="ellipse">
            <a:avLst/>
          </a:prstGeom>
          <a:solidFill>
            <a:srgbClr val="FF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2" name="グループ化 17"/>
          <p:cNvGrpSpPr>
            <a:grpSpLocks/>
          </p:cNvGrpSpPr>
          <p:nvPr/>
        </p:nvGrpSpPr>
        <p:grpSpPr bwMode="auto">
          <a:xfrm rot="656102">
            <a:off x="6556375" y="2982913"/>
            <a:ext cx="1574800" cy="2087562"/>
            <a:chOff x="6804025" y="2781300"/>
            <a:chExt cx="1574800" cy="2087563"/>
          </a:xfrm>
        </p:grpSpPr>
        <p:sp>
          <p:nvSpPr>
            <p:cNvPr id="26648"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6649"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6650"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6651"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6652"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6653"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2297674">
            <a:off x="2062163" y="3752850"/>
            <a:ext cx="1214437" cy="1154113"/>
            <a:chOff x="3419475" y="5157788"/>
            <a:chExt cx="1512888" cy="1439862"/>
          </a:xfrm>
        </p:grpSpPr>
        <p:sp>
          <p:nvSpPr>
            <p:cNvPr id="2664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664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664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664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664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664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40" name="直線矢印コネクタ 39"/>
          <p:cNvCxnSpPr/>
          <p:nvPr/>
        </p:nvCxnSpPr>
        <p:spPr>
          <a:xfrm rot="10800000" flipV="1">
            <a:off x="5292725" y="3860800"/>
            <a:ext cx="1214438" cy="785813"/>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348038" y="4365625"/>
            <a:ext cx="1143000" cy="35718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4" name="グループ化 25"/>
          <p:cNvGrpSpPr>
            <a:grpSpLocks/>
          </p:cNvGrpSpPr>
          <p:nvPr/>
        </p:nvGrpSpPr>
        <p:grpSpPr bwMode="auto">
          <a:xfrm>
            <a:off x="4572000" y="4437063"/>
            <a:ext cx="714375" cy="714375"/>
            <a:chOff x="4572000" y="4437063"/>
            <a:chExt cx="714375" cy="714375"/>
          </a:xfrm>
        </p:grpSpPr>
        <p:sp>
          <p:nvSpPr>
            <p:cNvPr id="48" name="円/楕円 47"/>
            <p:cNvSpPr/>
            <p:nvPr/>
          </p:nvSpPr>
          <p:spPr>
            <a:xfrm>
              <a:off x="4572000" y="4508500"/>
              <a:ext cx="714375" cy="642938"/>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49" name="フリーフォーム 48"/>
            <p:cNvSpPr/>
            <p:nvPr/>
          </p:nvSpPr>
          <p:spPr>
            <a:xfrm>
              <a:off x="4859338" y="4437063"/>
              <a:ext cx="76200" cy="246062"/>
            </a:xfrm>
            <a:custGeom>
              <a:avLst/>
              <a:gdLst>
                <a:gd name="connsiteX0" fmla="*/ 0 w 76398"/>
                <a:gd name="connsiteY0" fmla="*/ 0 h 245660"/>
                <a:gd name="connsiteX1" fmla="*/ 54591 w 76398"/>
                <a:gd name="connsiteY1" fmla="*/ 13648 h 245660"/>
                <a:gd name="connsiteX2" fmla="*/ 68239 w 76398"/>
                <a:gd name="connsiteY2" fmla="*/ 54591 h 245660"/>
                <a:gd name="connsiteX3" fmla="*/ 40943 w 76398"/>
                <a:gd name="connsiteY3" fmla="*/ 245660 h 245660"/>
              </a:gdLst>
              <a:ahLst/>
              <a:cxnLst>
                <a:cxn ang="0">
                  <a:pos x="connsiteX0" y="connsiteY0"/>
                </a:cxn>
                <a:cxn ang="0">
                  <a:pos x="connsiteX1" y="connsiteY1"/>
                </a:cxn>
                <a:cxn ang="0">
                  <a:pos x="connsiteX2" y="connsiteY2"/>
                </a:cxn>
                <a:cxn ang="0">
                  <a:pos x="connsiteX3" y="connsiteY3"/>
                </a:cxn>
              </a:cxnLst>
              <a:rect l="l" t="t" r="r" b="b"/>
              <a:pathLst>
                <a:path w="76398" h="245660">
                  <a:moveTo>
                    <a:pt x="0" y="0"/>
                  </a:moveTo>
                  <a:cubicBezTo>
                    <a:pt x="18197" y="4549"/>
                    <a:pt x="39944" y="1931"/>
                    <a:pt x="54591" y="13648"/>
                  </a:cubicBezTo>
                  <a:cubicBezTo>
                    <a:pt x="65825" y="22635"/>
                    <a:pt x="68239" y="40205"/>
                    <a:pt x="68239" y="54591"/>
                  </a:cubicBezTo>
                  <a:cubicBezTo>
                    <a:pt x="68239" y="199516"/>
                    <a:pt x="76398" y="174750"/>
                    <a:pt x="40943" y="24566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sp>
        <p:nvSpPr>
          <p:cNvPr id="50" name="角丸四角形吹き出し 49"/>
          <p:cNvSpPr/>
          <p:nvPr/>
        </p:nvSpPr>
        <p:spPr>
          <a:xfrm>
            <a:off x="5651500" y="5084763"/>
            <a:ext cx="1428750" cy="642937"/>
          </a:xfrm>
          <a:prstGeom prst="wedgeRoundRectCallout">
            <a:avLst>
              <a:gd name="adj1" fmla="val 30314"/>
              <a:gd name="adj2" fmla="val -691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rPr>
              <a:t>りんご</a:t>
            </a:r>
          </a:p>
        </p:txBody>
      </p:sp>
      <p:sp>
        <p:nvSpPr>
          <p:cNvPr id="26636" name="テキスト ボックス 6"/>
          <p:cNvSpPr txBox="1">
            <a:spLocks noChangeArrowheads="1"/>
          </p:cNvSpPr>
          <p:nvPr/>
        </p:nvSpPr>
        <p:spPr bwMode="auto">
          <a:xfrm>
            <a:off x="1763713" y="260350"/>
            <a:ext cx="5903912" cy="769938"/>
          </a:xfrm>
          <a:prstGeom prst="rect">
            <a:avLst/>
          </a:prstGeom>
          <a:solidFill>
            <a:srgbClr val="CCFFFF"/>
          </a:solidFill>
          <a:ln w="38100">
            <a:solidFill>
              <a:srgbClr val="CCFFFF"/>
            </a:solidFill>
            <a:miter lim="800000"/>
            <a:headEnd/>
            <a:tailEnd/>
          </a:ln>
        </p:spPr>
        <p:txBody>
          <a:bodyPr>
            <a:spAutoFit/>
          </a:bodyPr>
          <a:lstStyle/>
          <a:p>
            <a:pPr eaLnBrk="1" hangingPunct="1">
              <a:spcBef>
                <a:spcPct val="50000"/>
              </a:spcBef>
            </a:pPr>
            <a:r>
              <a:rPr lang="ja-JP" altLang="en-US" sz="4400"/>
              <a:t>　　　　ことばの獲得</a:t>
            </a:r>
            <a:endParaRPr lang="ja-JP" altLang="en-US" sz="4000"/>
          </a:p>
        </p:txBody>
      </p:sp>
      <p:sp>
        <p:nvSpPr>
          <p:cNvPr id="28" name="テキスト ボックス 27"/>
          <p:cNvSpPr txBox="1"/>
          <p:nvPr/>
        </p:nvSpPr>
        <p:spPr>
          <a:xfrm>
            <a:off x="3020946" y="3389744"/>
            <a:ext cx="936104" cy="523220"/>
          </a:xfrm>
          <a:prstGeom prst="rect">
            <a:avLst/>
          </a:prstGeom>
          <a:solidFill>
            <a:srgbClr val="FFFF00"/>
          </a:solidFill>
          <a:effectLst>
            <a:softEdge rad="127000"/>
          </a:effectLst>
        </p:spPr>
        <p:txBody>
          <a:bodyPr>
            <a:spAutoFit/>
          </a:bodyPr>
          <a:lstStyle/>
          <a:p>
            <a:pPr eaLnBrk="1" hangingPunct="1">
              <a:defRPr/>
            </a:pPr>
            <a:r>
              <a:rPr lang="ja-JP" altLang="en-US" sz="2800" dirty="0">
                <a:ea typeface="ＭＳ Ｐゴシック" panose="020B0600070205080204" pitchFamily="50" charset="-128"/>
              </a:rPr>
              <a:t>注目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3" grpId="0" animBg="1"/>
      <p:bldP spid="14"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3"/>
          <p:cNvSpPr txBox="1">
            <a:spLocks noChangeArrowheads="1"/>
          </p:cNvSpPr>
          <p:nvPr/>
        </p:nvSpPr>
        <p:spPr bwMode="auto">
          <a:xfrm>
            <a:off x="1692275" y="188913"/>
            <a:ext cx="5688013" cy="830262"/>
          </a:xfrm>
          <a:prstGeom prst="rect">
            <a:avLst/>
          </a:prstGeom>
          <a:solidFill>
            <a:srgbClr val="FFCCCC"/>
          </a:solidFill>
          <a:ln w="9525">
            <a:noFill/>
            <a:miter lim="800000"/>
            <a:headEnd/>
            <a:tailEnd/>
          </a:ln>
          <a:effectLst>
            <a:glow rad="139700">
              <a:schemeClr val="accent2">
                <a:satMod val="175000"/>
                <a:alpha val="40000"/>
              </a:schemeClr>
            </a:glow>
          </a:effectLst>
        </p:spPr>
        <p:txBody>
          <a:bodyPr>
            <a:spAutoFit/>
          </a:bodyPr>
          <a:lstStyle/>
          <a:p>
            <a:pPr eaLnBrk="1" hangingPunct="1">
              <a:defRPr/>
            </a:pPr>
            <a:r>
              <a:rPr lang="ja-JP" altLang="en-US" sz="4800" dirty="0">
                <a:ea typeface="ＭＳ Ｐゴシック" panose="020B0600070205080204" pitchFamily="50" charset="-128"/>
              </a:rPr>
              <a:t>いつも△を意識しよう</a:t>
            </a:r>
          </a:p>
        </p:txBody>
      </p:sp>
      <p:cxnSp>
        <p:nvCxnSpPr>
          <p:cNvPr id="5" name="直線矢印コネクタ 4"/>
          <p:cNvCxnSpPr/>
          <p:nvPr/>
        </p:nvCxnSpPr>
        <p:spPr>
          <a:xfrm>
            <a:off x="2843213" y="4221163"/>
            <a:ext cx="3529012" cy="3175"/>
          </a:xfrm>
          <a:prstGeom prst="straightConnector1">
            <a:avLst/>
          </a:prstGeom>
          <a:ln w="381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グループ化 17"/>
          <p:cNvGrpSpPr>
            <a:grpSpLocks/>
          </p:cNvGrpSpPr>
          <p:nvPr/>
        </p:nvGrpSpPr>
        <p:grpSpPr bwMode="auto">
          <a:xfrm rot="1707561">
            <a:off x="6486525" y="3101975"/>
            <a:ext cx="1574800" cy="2087563"/>
            <a:chOff x="6804025" y="2781300"/>
            <a:chExt cx="1574800" cy="2087563"/>
          </a:xfrm>
        </p:grpSpPr>
        <p:sp>
          <p:nvSpPr>
            <p:cNvPr id="2767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7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7677" name="Oval 24"/>
            <p:cNvSpPr>
              <a:spLocks noChangeArrowheads="1"/>
            </p:cNvSpPr>
            <p:nvPr/>
          </p:nvSpPr>
          <p:spPr bwMode="auto">
            <a:xfrm flipV="1">
              <a:off x="6901106" y="3671888"/>
              <a:ext cx="73174" cy="160924"/>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678"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767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768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680173">
            <a:off x="1100138" y="3563938"/>
            <a:ext cx="1524000" cy="1457325"/>
            <a:chOff x="3419475" y="5157788"/>
            <a:chExt cx="1512888" cy="1439862"/>
          </a:xfrm>
        </p:grpSpPr>
        <p:sp>
          <p:nvSpPr>
            <p:cNvPr id="27669"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70"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7671"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672"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7673"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7674"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cxnSp>
        <p:nvCxnSpPr>
          <p:cNvPr id="20" name="直線矢印コネクタ 19"/>
          <p:cNvCxnSpPr/>
          <p:nvPr/>
        </p:nvCxnSpPr>
        <p:spPr>
          <a:xfrm flipH="1" flipV="1">
            <a:off x="4932363" y="2708275"/>
            <a:ext cx="1584325" cy="1152525"/>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700338" y="2781300"/>
            <a:ext cx="1655762" cy="107950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二等辺三角形 26"/>
          <p:cNvSpPr/>
          <p:nvPr/>
        </p:nvSpPr>
        <p:spPr>
          <a:xfrm>
            <a:off x="2771775" y="2852738"/>
            <a:ext cx="3671888" cy="1223962"/>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4" name="グループ化 27"/>
          <p:cNvGrpSpPr>
            <a:grpSpLocks/>
          </p:cNvGrpSpPr>
          <p:nvPr/>
        </p:nvGrpSpPr>
        <p:grpSpPr bwMode="auto">
          <a:xfrm>
            <a:off x="4284663" y="2060575"/>
            <a:ext cx="714375" cy="714375"/>
            <a:chOff x="4572000" y="4437063"/>
            <a:chExt cx="714375" cy="714375"/>
          </a:xfrm>
        </p:grpSpPr>
        <p:sp>
          <p:nvSpPr>
            <p:cNvPr id="29" name="円/楕円 28"/>
            <p:cNvSpPr/>
            <p:nvPr/>
          </p:nvSpPr>
          <p:spPr>
            <a:xfrm>
              <a:off x="4572000" y="4508501"/>
              <a:ext cx="714375" cy="6429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30" name="フリーフォーム 29"/>
            <p:cNvSpPr/>
            <p:nvPr/>
          </p:nvSpPr>
          <p:spPr>
            <a:xfrm>
              <a:off x="4859337" y="4437063"/>
              <a:ext cx="76200" cy="246063"/>
            </a:xfrm>
            <a:custGeom>
              <a:avLst/>
              <a:gdLst>
                <a:gd name="connsiteX0" fmla="*/ 0 w 76398"/>
                <a:gd name="connsiteY0" fmla="*/ 0 h 245660"/>
                <a:gd name="connsiteX1" fmla="*/ 54591 w 76398"/>
                <a:gd name="connsiteY1" fmla="*/ 13648 h 245660"/>
                <a:gd name="connsiteX2" fmla="*/ 68239 w 76398"/>
                <a:gd name="connsiteY2" fmla="*/ 54591 h 245660"/>
                <a:gd name="connsiteX3" fmla="*/ 40943 w 76398"/>
                <a:gd name="connsiteY3" fmla="*/ 245660 h 245660"/>
              </a:gdLst>
              <a:ahLst/>
              <a:cxnLst>
                <a:cxn ang="0">
                  <a:pos x="connsiteX0" y="connsiteY0"/>
                </a:cxn>
                <a:cxn ang="0">
                  <a:pos x="connsiteX1" y="connsiteY1"/>
                </a:cxn>
                <a:cxn ang="0">
                  <a:pos x="connsiteX2" y="connsiteY2"/>
                </a:cxn>
                <a:cxn ang="0">
                  <a:pos x="connsiteX3" y="connsiteY3"/>
                </a:cxn>
              </a:cxnLst>
              <a:rect l="l" t="t" r="r" b="b"/>
              <a:pathLst>
                <a:path w="76398" h="245660">
                  <a:moveTo>
                    <a:pt x="0" y="0"/>
                  </a:moveTo>
                  <a:cubicBezTo>
                    <a:pt x="18197" y="4549"/>
                    <a:pt x="39944" y="1931"/>
                    <a:pt x="54591" y="13648"/>
                  </a:cubicBezTo>
                  <a:cubicBezTo>
                    <a:pt x="65825" y="22635"/>
                    <a:pt x="68239" y="40205"/>
                    <a:pt x="68239" y="54591"/>
                  </a:cubicBezTo>
                  <a:cubicBezTo>
                    <a:pt x="68239" y="199516"/>
                    <a:pt x="76398" y="174750"/>
                    <a:pt x="40943" y="24566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dirty="0"/>
            </a:p>
          </p:txBody>
        </p:sp>
      </p:grpSp>
      <p:sp>
        <p:nvSpPr>
          <p:cNvPr id="37" name="角丸四角形吹き出し 36"/>
          <p:cNvSpPr/>
          <p:nvPr/>
        </p:nvSpPr>
        <p:spPr>
          <a:xfrm flipH="1">
            <a:off x="5652118" y="1196975"/>
            <a:ext cx="3491882" cy="1511300"/>
          </a:xfrm>
          <a:prstGeom prst="wedgeRoundRectCallout">
            <a:avLst>
              <a:gd name="adj1" fmla="val 38217"/>
              <a:gd name="adj2" fmla="val 49764"/>
              <a:gd name="adj3" fmla="val 16667"/>
            </a:avLst>
          </a:prstGeom>
          <a:solidFill>
            <a:srgbClr val="99FFCC"/>
          </a:solidFill>
          <a:ln>
            <a:solidFill>
              <a:schemeClr val="tx1"/>
            </a:solidFill>
            <a:prstDash val="sysDot"/>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200" dirty="0">
                <a:solidFill>
                  <a:schemeClr val="accent4"/>
                </a:solidFill>
              </a:rPr>
              <a:t>モノと人、両方に</a:t>
            </a:r>
            <a:endParaRPr lang="en-US" altLang="ja-JP" sz="3200" dirty="0">
              <a:solidFill>
                <a:schemeClr val="accent4"/>
              </a:solidFill>
            </a:endParaRPr>
          </a:p>
          <a:p>
            <a:pPr eaLnBrk="1" hangingPunct="1">
              <a:defRPr/>
            </a:pPr>
            <a:r>
              <a:rPr lang="ja-JP" altLang="en-US" sz="3200" dirty="0">
                <a:solidFill>
                  <a:schemeClr val="accent4"/>
                </a:solidFill>
              </a:rPr>
              <a:t>注目してるかな・・</a:t>
            </a:r>
            <a:endParaRPr lang="en-US" altLang="ja-JP" sz="3200" dirty="0">
              <a:solidFill>
                <a:schemeClr val="accent4"/>
              </a:solidFill>
            </a:endParaRPr>
          </a:p>
        </p:txBody>
      </p:sp>
      <p:sp>
        <p:nvSpPr>
          <p:cNvPr id="38" name="円/楕円 37"/>
          <p:cNvSpPr/>
          <p:nvPr/>
        </p:nvSpPr>
        <p:spPr>
          <a:xfrm flipH="1">
            <a:off x="7668344" y="2780928"/>
            <a:ext cx="360188" cy="360039"/>
          </a:xfrm>
          <a:prstGeom prst="ellipse">
            <a:avLst/>
          </a:prstGeom>
          <a:solidFill>
            <a:srgbClr val="99FFCC"/>
          </a:solidFill>
          <a:ln>
            <a:solidFill>
              <a:schemeClr val="tx1"/>
            </a:solidFill>
            <a:prstDash val="sysDot"/>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7186" name="テキスト ボックス 38"/>
          <p:cNvSpPr txBox="1">
            <a:spLocks noChangeArrowheads="1"/>
          </p:cNvSpPr>
          <p:nvPr/>
        </p:nvSpPr>
        <p:spPr bwMode="auto">
          <a:xfrm>
            <a:off x="1403350" y="5373688"/>
            <a:ext cx="6913563" cy="1200150"/>
          </a:xfrm>
          <a:prstGeom prst="rect">
            <a:avLst/>
          </a:prstGeom>
          <a:noFill/>
          <a:ln w="9525">
            <a:noFill/>
            <a:miter lim="800000"/>
            <a:headEnd/>
            <a:tailEnd/>
          </a:ln>
        </p:spPr>
        <p:txBody>
          <a:bodyPr>
            <a:spAutoFit/>
          </a:bodyPr>
          <a:lstStyle/>
          <a:p>
            <a:pPr eaLnBrk="1" hangingPunct="1"/>
            <a:r>
              <a:rPr lang="ja-JP" altLang="en-US" sz="3600" b="1">
                <a:solidFill>
                  <a:srgbClr val="C00000"/>
                </a:solidFill>
              </a:rPr>
              <a:t>＊</a:t>
            </a:r>
            <a:r>
              <a:rPr lang="ja-JP" altLang="en-US" sz="3600"/>
              <a:t>視線・声かけ・顔向け・指さし・・・</a:t>
            </a:r>
            <a:endParaRPr lang="en-US" altLang="ja-JP" sz="3600"/>
          </a:p>
          <a:p>
            <a:pPr eaLnBrk="1" hangingPunct="1"/>
            <a:r>
              <a:rPr lang="ja-JP" altLang="en-US" sz="3600"/>
              <a:t>　        </a:t>
            </a:r>
            <a:r>
              <a:rPr lang="ja-JP" altLang="en-US" sz="3600" b="1">
                <a:solidFill>
                  <a:srgbClr val="FF0000"/>
                </a:solidFill>
              </a:rPr>
              <a:t>△</a:t>
            </a:r>
            <a:r>
              <a:rPr lang="ja-JP" altLang="en-US" sz="3600"/>
              <a:t>を作る努力が必要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par>
                                <p:cTn id="19" presetID="9"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86"/>
                                        </p:tgtEl>
                                        <p:attrNameLst>
                                          <p:attrName>style.visibility</p:attrName>
                                        </p:attrNameLst>
                                      </p:cBhvr>
                                      <p:to>
                                        <p:strVal val="visible"/>
                                      </p:to>
                                    </p:set>
                                    <p:animEffect transition="in" filter="dissolve">
                                      <p:cBhvr>
                                        <p:cTn id="31"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18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リーフォーム 38"/>
          <p:cNvSpPr/>
          <p:nvPr/>
        </p:nvSpPr>
        <p:spPr>
          <a:xfrm>
            <a:off x="1187450" y="4508500"/>
            <a:ext cx="1428750" cy="1479550"/>
          </a:xfrm>
          <a:custGeom>
            <a:avLst/>
            <a:gdLst>
              <a:gd name="connsiteX0" fmla="*/ 76200 w 1362828"/>
              <a:gd name="connsiteY0" fmla="*/ 1181100 h 1612900"/>
              <a:gd name="connsiteX1" fmla="*/ 88900 w 1362828"/>
              <a:gd name="connsiteY1" fmla="*/ 965200 h 1612900"/>
              <a:gd name="connsiteX2" fmla="*/ 114300 w 1362828"/>
              <a:gd name="connsiteY2" fmla="*/ 889000 h 1612900"/>
              <a:gd name="connsiteX3" fmla="*/ 127000 w 1362828"/>
              <a:gd name="connsiteY3" fmla="*/ 825500 h 1612900"/>
              <a:gd name="connsiteX4" fmla="*/ 177800 w 1362828"/>
              <a:gd name="connsiteY4" fmla="*/ 685800 h 1612900"/>
              <a:gd name="connsiteX5" fmla="*/ 203200 w 1362828"/>
              <a:gd name="connsiteY5" fmla="*/ 635000 h 1612900"/>
              <a:gd name="connsiteX6" fmla="*/ 241300 w 1362828"/>
              <a:gd name="connsiteY6" fmla="*/ 596900 h 1612900"/>
              <a:gd name="connsiteX7" fmla="*/ 254000 w 1362828"/>
              <a:gd name="connsiteY7" fmla="*/ 558800 h 1612900"/>
              <a:gd name="connsiteX8" fmla="*/ 292100 w 1362828"/>
              <a:gd name="connsiteY8" fmla="*/ 546100 h 1612900"/>
              <a:gd name="connsiteX9" fmla="*/ 304800 w 1362828"/>
              <a:gd name="connsiteY9" fmla="*/ 381000 h 1612900"/>
              <a:gd name="connsiteX10" fmla="*/ 330200 w 1362828"/>
              <a:gd name="connsiteY10" fmla="*/ 254000 h 1612900"/>
              <a:gd name="connsiteX11" fmla="*/ 355600 w 1362828"/>
              <a:gd name="connsiteY11" fmla="*/ 177800 h 1612900"/>
              <a:gd name="connsiteX12" fmla="*/ 381000 w 1362828"/>
              <a:gd name="connsiteY12" fmla="*/ 139700 h 1612900"/>
              <a:gd name="connsiteX13" fmla="*/ 431800 w 1362828"/>
              <a:gd name="connsiteY13" fmla="*/ 63500 h 1612900"/>
              <a:gd name="connsiteX14" fmla="*/ 469900 w 1362828"/>
              <a:gd name="connsiteY14" fmla="*/ 50800 h 1612900"/>
              <a:gd name="connsiteX15" fmla="*/ 558800 w 1362828"/>
              <a:gd name="connsiteY15" fmla="*/ 0 h 1612900"/>
              <a:gd name="connsiteX16" fmla="*/ 825500 w 1362828"/>
              <a:gd name="connsiteY16" fmla="*/ 12700 h 1612900"/>
              <a:gd name="connsiteX17" fmla="*/ 901700 w 1362828"/>
              <a:gd name="connsiteY17" fmla="*/ 38100 h 1612900"/>
              <a:gd name="connsiteX18" fmla="*/ 939800 w 1362828"/>
              <a:gd name="connsiteY18" fmla="*/ 50800 h 1612900"/>
              <a:gd name="connsiteX19" fmla="*/ 1028700 w 1362828"/>
              <a:gd name="connsiteY19" fmla="*/ 127000 h 1612900"/>
              <a:gd name="connsiteX20" fmla="*/ 1054100 w 1362828"/>
              <a:gd name="connsiteY20" fmla="*/ 165100 h 1612900"/>
              <a:gd name="connsiteX21" fmla="*/ 1079500 w 1362828"/>
              <a:gd name="connsiteY21" fmla="*/ 292100 h 1612900"/>
              <a:gd name="connsiteX22" fmla="*/ 1092200 w 1362828"/>
              <a:gd name="connsiteY22" fmla="*/ 330200 h 1612900"/>
              <a:gd name="connsiteX23" fmla="*/ 1130300 w 1362828"/>
              <a:gd name="connsiteY23" fmla="*/ 355600 h 1612900"/>
              <a:gd name="connsiteX24" fmla="*/ 1155700 w 1362828"/>
              <a:gd name="connsiteY24" fmla="*/ 469900 h 1612900"/>
              <a:gd name="connsiteX25" fmla="*/ 1168400 w 1362828"/>
              <a:gd name="connsiteY25" fmla="*/ 508000 h 1612900"/>
              <a:gd name="connsiteX26" fmla="*/ 1181100 w 1362828"/>
              <a:gd name="connsiteY26" fmla="*/ 685800 h 1612900"/>
              <a:gd name="connsiteX27" fmla="*/ 1193800 w 1362828"/>
              <a:gd name="connsiteY27" fmla="*/ 723900 h 1612900"/>
              <a:gd name="connsiteX28" fmla="*/ 1206500 w 1362828"/>
              <a:gd name="connsiteY28" fmla="*/ 812800 h 1612900"/>
              <a:gd name="connsiteX29" fmla="*/ 1219200 w 1362828"/>
              <a:gd name="connsiteY29" fmla="*/ 850900 h 1612900"/>
              <a:gd name="connsiteX30" fmla="*/ 1231900 w 1362828"/>
              <a:gd name="connsiteY30" fmla="*/ 901700 h 1612900"/>
              <a:gd name="connsiteX31" fmla="*/ 1079500 w 1362828"/>
              <a:gd name="connsiteY31" fmla="*/ 1346200 h 1612900"/>
              <a:gd name="connsiteX32" fmla="*/ 1003300 w 1362828"/>
              <a:gd name="connsiteY32" fmla="*/ 1358900 h 1612900"/>
              <a:gd name="connsiteX33" fmla="*/ 914400 w 1362828"/>
              <a:gd name="connsiteY33" fmla="*/ 1346200 h 1612900"/>
              <a:gd name="connsiteX34" fmla="*/ 901700 w 1362828"/>
              <a:gd name="connsiteY34" fmla="*/ 1231900 h 1612900"/>
              <a:gd name="connsiteX35" fmla="*/ 876300 w 1362828"/>
              <a:gd name="connsiteY35" fmla="*/ 1104900 h 1612900"/>
              <a:gd name="connsiteX36" fmla="*/ 863600 w 1362828"/>
              <a:gd name="connsiteY36" fmla="*/ 850900 h 1612900"/>
              <a:gd name="connsiteX37" fmla="*/ 889000 w 1362828"/>
              <a:gd name="connsiteY37" fmla="*/ 927100 h 1612900"/>
              <a:gd name="connsiteX38" fmla="*/ 901700 w 1362828"/>
              <a:gd name="connsiteY38" fmla="*/ 1066800 h 1612900"/>
              <a:gd name="connsiteX39" fmla="*/ 927100 w 1362828"/>
              <a:gd name="connsiteY39" fmla="*/ 1219200 h 1612900"/>
              <a:gd name="connsiteX40" fmla="*/ 952500 w 1362828"/>
              <a:gd name="connsiteY40" fmla="*/ 1511300 h 1612900"/>
              <a:gd name="connsiteX41" fmla="*/ 939800 w 1362828"/>
              <a:gd name="connsiteY41" fmla="*/ 1562100 h 1612900"/>
              <a:gd name="connsiteX42" fmla="*/ 863600 w 1362828"/>
              <a:gd name="connsiteY42" fmla="*/ 1587500 h 1612900"/>
              <a:gd name="connsiteX43" fmla="*/ 749300 w 1362828"/>
              <a:gd name="connsiteY43" fmla="*/ 1612900 h 1612900"/>
              <a:gd name="connsiteX44" fmla="*/ 279400 w 1362828"/>
              <a:gd name="connsiteY44" fmla="*/ 1600200 h 1612900"/>
              <a:gd name="connsiteX45" fmla="*/ 241300 w 1362828"/>
              <a:gd name="connsiteY45" fmla="*/ 1587500 h 1612900"/>
              <a:gd name="connsiteX46" fmla="*/ 203200 w 1362828"/>
              <a:gd name="connsiteY46" fmla="*/ 1549400 h 1612900"/>
              <a:gd name="connsiteX47" fmla="*/ 127000 w 1362828"/>
              <a:gd name="connsiteY47" fmla="*/ 1498600 h 1612900"/>
              <a:gd name="connsiteX48" fmla="*/ 88900 w 1362828"/>
              <a:gd name="connsiteY48" fmla="*/ 1473200 h 1612900"/>
              <a:gd name="connsiteX49" fmla="*/ 12700 w 1362828"/>
              <a:gd name="connsiteY49" fmla="*/ 1447800 h 1612900"/>
              <a:gd name="connsiteX50" fmla="*/ 0 w 1362828"/>
              <a:gd name="connsiteY50" fmla="*/ 1409700 h 1612900"/>
              <a:gd name="connsiteX51" fmla="*/ 25400 w 1362828"/>
              <a:gd name="connsiteY51" fmla="*/ 1308100 h 1612900"/>
              <a:gd name="connsiteX52" fmla="*/ 50800 w 1362828"/>
              <a:gd name="connsiteY52" fmla="*/ 1270000 h 1612900"/>
              <a:gd name="connsiteX53" fmla="*/ 76200 w 1362828"/>
              <a:gd name="connsiteY53" fmla="*/ 1181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2828" h="1612900">
                <a:moveTo>
                  <a:pt x="76200" y="1181100"/>
                </a:moveTo>
                <a:cubicBezTo>
                  <a:pt x="82550" y="1130300"/>
                  <a:pt x="79576" y="1036686"/>
                  <a:pt x="88900" y="965200"/>
                </a:cubicBezTo>
                <a:cubicBezTo>
                  <a:pt x="92363" y="938651"/>
                  <a:pt x="109049" y="915254"/>
                  <a:pt x="114300" y="889000"/>
                </a:cubicBezTo>
                <a:cubicBezTo>
                  <a:pt x="118533" y="867833"/>
                  <a:pt x="121320" y="846325"/>
                  <a:pt x="127000" y="825500"/>
                </a:cubicBezTo>
                <a:cubicBezTo>
                  <a:pt x="136939" y="789059"/>
                  <a:pt x="161760" y="721891"/>
                  <a:pt x="177800" y="685800"/>
                </a:cubicBezTo>
                <a:cubicBezTo>
                  <a:pt x="185489" y="668500"/>
                  <a:pt x="192196" y="650406"/>
                  <a:pt x="203200" y="635000"/>
                </a:cubicBezTo>
                <a:cubicBezTo>
                  <a:pt x="213639" y="620385"/>
                  <a:pt x="228600" y="609600"/>
                  <a:pt x="241300" y="596900"/>
                </a:cubicBezTo>
                <a:cubicBezTo>
                  <a:pt x="245533" y="584200"/>
                  <a:pt x="244534" y="568266"/>
                  <a:pt x="254000" y="558800"/>
                </a:cubicBezTo>
                <a:cubicBezTo>
                  <a:pt x="263466" y="549334"/>
                  <a:pt x="288422" y="558972"/>
                  <a:pt x="292100" y="546100"/>
                </a:cubicBezTo>
                <a:cubicBezTo>
                  <a:pt x="307263" y="493028"/>
                  <a:pt x="299022" y="435893"/>
                  <a:pt x="304800" y="381000"/>
                </a:cubicBezTo>
                <a:cubicBezTo>
                  <a:pt x="308511" y="345744"/>
                  <a:pt x="319293" y="290358"/>
                  <a:pt x="330200" y="254000"/>
                </a:cubicBezTo>
                <a:cubicBezTo>
                  <a:pt x="337893" y="228355"/>
                  <a:pt x="340748" y="200077"/>
                  <a:pt x="355600" y="177800"/>
                </a:cubicBezTo>
                <a:cubicBezTo>
                  <a:pt x="364067" y="165100"/>
                  <a:pt x="374174" y="153352"/>
                  <a:pt x="381000" y="139700"/>
                </a:cubicBezTo>
                <a:cubicBezTo>
                  <a:pt x="404301" y="93098"/>
                  <a:pt x="377631" y="99612"/>
                  <a:pt x="431800" y="63500"/>
                </a:cubicBezTo>
                <a:cubicBezTo>
                  <a:pt x="442939" y="56074"/>
                  <a:pt x="457595" y="56073"/>
                  <a:pt x="469900" y="50800"/>
                </a:cubicBezTo>
                <a:cubicBezTo>
                  <a:pt x="515016" y="31464"/>
                  <a:pt x="520536" y="25509"/>
                  <a:pt x="558800" y="0"/>
                </a:cubicBezTo>
                <a:cubicBezTo>
                  <a:pt x="647700" y="4233"/>
                  <a:pt x="737044" y="2872"/>
                  <a:pt x="825500" y="12700"/>
                </a:cubicBezTo>
                <a:cubicBezTo>
                  <a:pt x="852110" y="15657"/>
                  <a:pt x="876300" y="29633"/>
                  <a:pt x="901700" y="38100"/>
                </a:cubicBezTo>
                <a:lnTo>
                  <a:pt x="939800" y="50800"/>
                </a:lnTo>
                <a:cubicBezTo>
                  <a:pt x="977173" y="78830"/>
                  <a:pt x="999218" y="91622"/>
                  <a:pt x="1028700" y="127000"/>
                </a:cubicBezTo>
                <a:cubicBezTo>
                  <a:pt x="1038471" y="138726"/>
                  <a:pt x="1045633" y="152400"/>
                  <a:pt x="1054100" y="165100"/>
                </a:cubicBezTo>
                <a:cubicBezTo>
                  <a:pt x="1064080" y="224977"/>
                  <a:pt x="1064344" y="239053"/>
                  <a:pt x="1079500" y="292100"/>
                </a:cubicBezTo>
                <a:cubicBezTo>
                  <a:pt x="1083178" y="304972"/>
                  <a:pt x="1083837" y="319747"/>
                  <a:pt x="1092200" y="330200"/>
                </a:cubicBezTo>
                <a:cubicBezTo>
                  <a:pt x="1101735" y="342119"/>
                  <a:pt x="1117600" y="347133"/>
                  <a:pt x="1130300" y="355600"/>
                </a:cubicBezTo>
                <a:cubicBezTo>
                  <a:pt x="1158890" y="441369"/>
                  <a:pt x="1125898" y="335793"/>
                  <a:pt x="1155700" y="469900"/>
                </a:cubicBezTo>
                <a:cubicBezTo>
                  <a:pt x="1158604" y="482968"/>
                  <a:pt x="1164167" y="495300"/>
                  <a:pt x="1168400" y="508000"/>
                </a:cubicBezTo>
                <a:cubicBezTo>
                  <a:pt x="1172633" y="567267"/>
                  <a:pt x="1174158" y="626789"/>
                  <a:pt x="1181100" y="685800"/>
                </a:cubicBezTo>
                <a:cubicBezTo>
                  <a:pt x="1182664" y="699095"/>
                  <a:pt x="1191175" y="710773"/>
                  <a:pt x="1193800" y="723900"/>
                </a:cubicBezTo>
                <a:cubicBezTo>
                  <a:pt x="1199671" y="753253"/>
                  <a:pt x="1200629" y="783447"/>
                  <a:pt x="1206500" y="812800"/>
                </a:cubicBezTo>
                <a:cubicBezTo>
                  <a:pt x="1209125" y="825927"/>
                  <a:pt x="1215522" y="838028"/>
                  <a:pt x="1219200" y="850900"/>
                </a:cubicBezTo>
                <a:cubicBezTo>
                  <a:pt x="1223995" y="867683"/>
                  <a:pt x="1227667" y="884767"/>
                  <a:pt x="1231900" y="901700"/>
                </a:cubicBezTo>
                <a:cubicBezTo>
                  <a:pt x="1217137" y="1403630"/>
                  <a:pt x="1362828" y="1312867"/>
                  <a:pt x="1079500" y="1346200"/>
                </a:cubicBezTo>
                <a:cubicBezTo>
                  <a:pt x="1053926" y="1349209"/>
                  <a:pt x="1028700" y="1354667"/>
                  <a:pt x="1003300" y="1358900"/>
                </a:cubicBezTo>
                <a:lnTo>
                  <a:pt x="914400" y="1346200"/>
                </a:lnTo>
                <a:cubicBezTo>
                  <a:pt x="890453" y="1316266"/>
                  <a:pt x="906766" y="1269898"/>
                  <a:pt x="901700" y="1231900"/>
                </a:cubicBezTo>
                <a:cubicBezTo>
                  <a:pt x="892803" y="1165174"/>
                  <a:pt x="890722" y="1162590"/>
                  <a:pt x="876300" y="1104900"/>
                </a:cubicBezTo>
                <a:cubicBezTo>
                  <a:pt x="872067" y="1020233"/>
                  <a:pt x="857560" y="935457"/>
                  <a:pt x="863600" y="850900"/>
                </a:cubicBezTo>
                <a:cubicBezTo>
                  <a:pt x="865508" y="824194"/>
                  <a:pt x="889000" y="927100"/>
                  <a:pt x="889000" y="927100"/>
                </a:cubicBezTo>
                <a:cubicBezTo>
                  <a:pt x="893233" y="973667"/>
                  <a:pt x="897047" y="1020273"/>
                  <a:pt x="901700" y="1066800"/>
                </a:cubicBezTo>
                <a:cubicBezTo>
                  <a:pt x="913853" y="1188329"/>
                  <a:pt x="902985" y="1146855"/>
                  <a:pt x="927100" y="1219200"/>
                </a:cubicBezTo>
                <a:cubicBezTo>
                  <a:pt x="935567" y="1316567"/>
                  <a:pt x="976204" y="1416484"/>
                  <a:pt x="952500" y="1511300"/>
                </a:cubicBezTo>
                <a:cubicBezTo>
                  <a:pt x="948267" y="1528233"/>
                  <a:pt x="953052" y="1550741"/>
                  <a:pt x="939800" y="1562100"/>
                </a:cubicBezTo>
                <a:cubicBezTo>
                  <a:pt x="919472" y="1579524"/>
                  <a:pt x="889854" y="1582249"/>
                  <a:pt x="863600" y="1587500"/>
                </a:cubicBezTo>
                <a:cubicBezTo>
                  <a:pt x="782984" y="1603623"/>
                  <a:pt x="821041" y="1594965"/>
                  <a:pt x="749300" y="1612900"/>
                </a:cubicBezTo>
                <a:cubicBezTo>
                  <a:pt x="592667" y="1608667"/>
                  <a:pt x="435895" y="1608025"/>
                  <a:pt x="279400" y="1600200"/>
                </a:cubicBezTo>
                <a:cubicBezTo>
                  <a:pt x="266030" y="1599531"/>
                  <a:pt x="252439" y="1594926"/>
                  <a:pt x="241300" y="1587500"/>
                </a:cubicBezTo>
                <a:cubicBezTo>
                  <a:pt x="226356" y="1577537"/>
                  <a:pt x="217377" y="1560427"/>
                  <a:pt x="203200" y="1549400"/>
                </a:cubicBezTo>
                <a:cubicBezTo>
                  <a:pt x="179103" y="1530658"/>
                  <a:pt x="152400" y="1515533"/>
                  <a:pt x="127000" y="1498600"/>
                </a:cubicBezTo>
                <a:cubicBezTo>
                  <a:pt x="114300" y="1490133"/>
                  <a:pt x="103380" y="1478027"/>
                  <a:pt x="88900" y="1473200"/>
                </a:cubicBezTo>
                <a:lnTo>
                  <a:pt x="12700" y="1447800"/>
                </a:lnTo>
                <a:cubicBezTo>
                  <a:pt x="8467" y="1435100"/>
                  <a:pt x="0" y="1423087"/>
                  <a:pt x="0" y="1409700"/>
                </a:cubicBezTo>
                <a:cubicBezTo>
                  <a:pt x="0" y="1395209"/>
                  <a:pt x="15378" y="1328143"/>
                  <a:pt x="25400" y="1308100"/>
                </a:cubicBezTo>
                <a:cubicBezTo>
                  <a:pt x="32226" y="1294448"/>
                  <a:pt x="44601" y="1283948"/>
                  <a:pt x="50800" y="1270000"/>
                </a:cubicBezTo>
                <a:cubicBezTo>
                  <a:pt x="81555" y="1200802"/>
                  <a:pt x="69850" y="1231900"/>
                  <a:pt x="76200" y="1181100"/>
                </a:cubicBezTo>
                <a:close/>
              </a:path>
            </a:pathLst>
          </a:cu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8675" name="テキスト ボックス 3"/>
          <p:cNvSpPr txBox="1">
            <a:spLocks noChangeArrowheads="1"/>
          </p:cNvSpPr>
          <p:nvPr/>
        </p:nvSpPr>
        <p:spPr bwMode="auto">
          <a:xfrm>
            <a:off x="2123728" y="260648"/>
            <a:ext cx="5544616" cy="769441"/>
          </a:xfrm>
          <a:prstGeom prst="rect">
            <a:avLst/>
          </a:prstGeom>
          <a:solidFill>
            <a:srgbClr val="FFFF66"/>
          </a:solidFill>
          <a:ln w="9525">
            <a:noFill/>
            <a:miter lim="800000"/>
            <a:headEnd/>
            <a:tailEnd/>
          </a:ln>
          <a:effectLst>
            <a:glow rad="63500">
              <a:schemeClr val="accent2">
                <a:satMod val="175000"/>
                <a:alpha val="40000"/>
              </a:schemeClr>
            </a:glow>
            <a:softEdge rad="31750"/>
          </a:effectLst>
        </p:spPr>
        <p:txBody>
          <a:bodyPr wrap="square">
            <a:spAutoFit/>
          </a:bodyPr>
          <a:lstStyle/>
          <a:p>
            <a:pPr eaLnBrk="1" hangingPunct="1"/>
            <a:r>
              <a:rPr lang="ja-JP" altLang="en-US" sz="3600" dirty="0"/>
              <a:t>　　おしゃべりも作文も</a:t>
            </a:r>
            <a:r>
              <a:rPr lang="ja-JP" altLang="en-US" sz="4400" dirty="0"/>
              <a:t>△</a:t>
            </a:r>
            <a:endParaRPr lang="ja-JP" altLang="en-US" sz="4000" dirty="0"/>
          </a:p>
        </p:txBody>
      </p:sp>
      <p:grpSp>
        <p:nvGrpSpPr>
          <p:cNvPr id="2" name="グループ化 3"/>
          <p:cNvGrpSpPr>
            <a:grpSpLocks/>
          </p:cNvGrpSpPr>
          <p:nvPr/>
        </p:nvGrpSpPr>
        <p:grpSpPr bwMode="auto">
          <a:xfrm rot="1098478">
            <a:off x="1138238" y="2998788"/>
            <a:ext cx="1641475" cy="1592262"/>
            <a:chOff x="3419475" y="5157788"/>
            <a:chExt cx="1512888" cy="1439862"/>
          </a:xfrm>
        </p:grpSpPr>
        <p:sp>
          <p:nvSpPr>
            <p:cNvPr id="28709"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10"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11"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12"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13"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8714"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2" name="フレーム 21"/>
          <p:cNvSpPr/>
          <p:nvPr/>
        </p:nvSpPr>
        <p:spPr>
          <a:xfrm>
            <a:off x="3286125" y="1285875"/>
            <a:ext cx="3143250" cy="2357438"/>
          </a:xfrm>
          <a:prstGeom prst="frame">
            <a:avLst/>
          </a:prstGeom>
          <a:solidFill>
            <a:schemeClr val="accent3">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pic>
        <p:nvPicPr>
          <p:cNvPr id="32" name="Picture 4" descr="OADG109Aキーボード配列図"/>
          <p:cNvPicPr>
            <a:picLocks noChangeAspect="1" noChangeArrowheads="1"/>
          </p:cNvPicPr>
          <p:nvPr/>
        </p:nvPicPr>
        <p:blipFill>
          <a:blip r:embed="rId11" cstate="print"/>
          <a:srcRect/>
          <a:stretch>
            <a:fillRect/>
          </a:stretch>
        </p:blipFill>
        <p:spPr bwMode="auto">
          <a:xfrm>
            <a:off x="3276600" y="3644900"/>
            <a:ext cx="3143250" cy="785813"/>
          </a:xfrm>
          <a:prstGeom prst="rect">
            <a:avLst/>
          </a:prstGeom>
          <a:noFill/>
          <a:ln w="9525">
            <a:solidFill>
              <a:schemeClr val="bg2">
                <a:lumMod val="50000"/>
              </a:schemeClr>
            </a:solidFill>
            <a:miter lim="800000"/>
            <a:headEnd/>
            <a:tailEnd/>
          </a:ln>
        </p:spPr>
      </p:pic>
      <p:sp>
        <p:nvSpPr>
          <p:cNvPr id="40" name="フリーフォーム 39"/>
          <p:cNvSpPr/>
          <p:nvPr/>
        </p:nvSpPr>
        <p:spPr>
          <a:xfrm>
            <a:off x="2116138" y="5727700"/>
            <a:ext cx="355600" cy="279400"/>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8681" name="テキスト ボックス 22"/>
          <p:cNvSpPr txBox="1">
            <a:spLocks noChangeArrowheads="1"/>
          </p:cNvSpPr>
          <p:nvPr/>
        </p:nvSpPr>
        <p:spPr bwMode="auto">
          <a:xfrm>
            <a:off x="3571875" y="1571625"/>
            <a:ext cx="2571750" cy="1754188"/>
          </a:xfrm>
          <a:prstGeom prst="rect">
            <a:avLst/>
          </a:prstGeom>
          <a:solidFill>
            <a:schemeClr val="bg1"/>
          </a:solidFill>
          <a:ln w="9525">
            <a:noFill/>
            <a:miter lim="800000"/>
            <a:headEnd/>
            <a:tailEnd/>
          </a:ln>
        </p:spPr>
        <p:txBody>
          <a:bodyPr>
            <a:spAutoFit/>
          </a:bodyPr>
          <a:lstStyle/>
          <a:p>
            <a:pPr eaLnBrk="1" hangingPunct="1"/>
            <a:endParaRPr lang="en-US" altLang="ja-JP" b="1">
              <a:latin typeface="IWA GゴシックM" pitchFamily="17" charset="-128"/>
              <a:ea typeface="IWA GゴシックM" pitchFamily="17" charset="-128"/>
            </a:endParaRPr>
          </a:p>
          <a:p>
            <a:pPr eaLnBrk="1" hangingPunct="1"/>
            <a:r>
              <a:rPr lang="ja-JP" altLang="en-US" b="1">
                <a:latin typeface="IWA GゴシックM" pitchFamily="17" charset="-128"/>
                <a:ea typeface="IWA GゴシックM" pitchFamily="17" charset="-128"/>
              </a:rPr>
              <a:t>　　　　　　　　　　　　</a:t>
            </a:r>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ja-JP" altLang="en-US" b="1">
              <a:latin typeface="IWA GゴシックM" pitchFamily="17" charset="-128"/>
              <a:ea typeface="IWA GゴシックM" pitchFamily="17" charset="-128"/>
            </a:endParaRPr>
          </a:p>
        </p:txBody>
      </p:sp>
      <p:sp>
        <p:nvSpPr>
          <p:cNvPr id="28682" name="テキスト ボックス 22"/>
          <p:cNvSpPr txBox="1">
            <a:spLocks noChangeArrowheads="1"/>
          </p:cNvSpPr>
          <p:nvPr/>
        </p:nvSpPr>
        <p:spPr bwMode="auto">
          <a:xfrm>
            <a:off x="3500438" y="1428750"/>
            <a:ext cx="2786062" cy="2032000"/>
          </a:xfrm>
          <a:prstGeom prst="rect">
            <a:avLst/>
          </a:prstGeom>
          <a:solidFill>
            <a:schemeClr val="bg1"/>
          </a:solidFill>
          <a:ln w="9525">
            <a:noFill/>
            <a:miter lim="800000"/>
            <a:headEnd/>
            <a:tailEnd/>
          </a:ln>
        </p:spPr>
        <p:txBody>
          <a:bodyPr>
            <a:spAutoFit/>
          </a:bodyPr>
          <a:lstStyle/>
          <a:p>
            <a:pPr eaLnBrk="1" hangingPunct="1"/>
            <a:r>
              <a:rPr lang="ja-JP" altLang="en-US" b="1">
                <a:latin typeface="IWA GゴシックM" pitchFamily="17" charset="-128"/>
                <a:ea typeface="IWA GゴシックM" pitchFamily="17" charset="-128"/>
              </a:rPr>
              <a:t>　９月２６日　金曜日　</a:t>
            </a:r>
            <a:endParaRPr lang="en-US" altLang="ja-JP" b="1">
              <a:latin typeface="IWA GゴシックM" pitchFamily="17" charset="-128"/>
              <a:ea typeface="IWA GゴシックM" pitchFamily="17" charset="-128"/>
            </a:endParaRPr>
          </a:p>
          <a:p>
            <a:pPr eaLnBrk="1" hangingPunct="1"/>
            <a:r>
              <a:rPr lang="ja-JP" altLang="en-US" b="1">
                <a:latin typeface="IWA GゴシックM" pitchFamily="17" charset="-128"/>
                <a:ea typeface="IWA GゴシックM" pitchFamily="17" charset="-128"/>
              </a:rPr>
              <a:t>　はれ</a:t>
            </a:r>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en-US" altLang="ja-JP" b="1">
              <a:latin typeface="IWA GゴシックM" pitchFamily="17" charset="-128"/>
              <a:ea typeface="IWA GゴシックM" pitchFamily="17" charset="-128"/>
            </a:endParaRPr>
          </a:p>
          <a:p>
            <a:pPr eaLnBrk="1" hangingPunct="1"/>
            <a:endParaRPr lang="ja-JP" altLang="en-US" b="1">
              <a:latin typeface="IWA GゴシックM" pitchFamily="17" charset="-128"/>
              <a:ea typeface="IWA GゴシックM" pitchFamily="17" charset="-128"/>
            </a:endParaRPr>
          </a:p>
        </p:txBody>
      </p:sp>
      <p:sp>
        <p:nvSpPr>
          <p:cNvPr id="28683" name="テキスト ボックス 22"/>
          <p:cNvSpPr txBox="1">
            <a:spLocks noChangeArrowheads="1"/>
          </p:cNvSpPr>
          <p:nvPr/>
        </p:nvSpPr>
        <p:spPr bwMode="auto">
          <a:xfrm>
            <a:off x="3429000" y="1428750"/>
            <a:ext cx="2857500" cy="2032000"/>
          </a:xfrm>
          <a:prstGeom prst="rect">
            <a:avLst/>
          </a:prstGeom>
          <a:solidFill>
            <a:schemeClr val="bg1"/>
          </a:solidFill>
          <a:ln w="9525">
            <a:noFill/>
            <a:miter lim="800000"/>
            <a:headEnd/>
            <a:tailEnd/>
          </a:ln>
        </p:spPr>
        <p:txBody>
          <a:bodyPr>
            <a:spAutoFit/>
          </a:bodyPr>
          <a:lstStyle/>
          <a:p>
            <a:pPr eaLnBrk="1" hangingPunct="1"/>
            <a:r>
              <a:rPr lang="ja-JP" altLang="en-US">
                <a:latin typeface="IWA GゴシックM" pitchFamily="17" charset="-128"/>
                <a:ea typeface="IWA GゴシックM" pitchFamily="17" charset="-128"/>
              </a:rPr>
              <a:t>　きょうのこと</a:t>
            </a:r>
            <a:endParaRPr lang="en-US" altLang="ja-JP">
              <a:latin typeface="IWA GゴシックM" pitchFamily="17" charset="-128"/>
              <a:ea typeface="IWA GゴシックM" pitchFamily="17" charset="-128"/>
            </a:endParaRPr>
          </a:p>
          <a:p>
            <a:pPr eaLnBrk="1" hangingPunct="1"/>
            <a:r>
              <a:rPr lang="ja-JP" altLang="en-US">
                <a:latin typeface="IWA GゴシックM" pitchFamily="17" charset="-128"/>
                <a:ea typeface="IWA GゴシックM" pitchFamily="17" charset="-128"/>
              </a:rPr>
              <a:t>１じかんめは、算数でした。たしざんを、やりました。</a:t>
            </a:r>
            <a:endParaRPr lang="en-US" altLang="ja-JP">
              <a:latin typeface="IWA GゴシックM" pitchFamily="17" charset="-128"/>
              <a:ea typeface="IWA GゴシックM" pitchFamily="17" charset="-128"/>
            </a:endParaRPr>
          </a:p>
          <a:p>
            <a:pPr eaLnBrk="1" hangingPunct="1"/>
            <a:r>
              <a:rPr lang="ja-JP" altLang="en-US">
                <a:latin typeface="IWA GゴシックM" pitchFamily="17" charset="-128"/>
                <a:ea typeface="IWA GゴシックM" pitchFamily="17" charset="-128"/>
              </a:rPr>
              <a:t>２じかんめは、国語でした。かんじを、やりました。</a:t>
            </a:r>
          </a:p>
        </p:txBody>
      </p:sp>
      <p:grpSp>
        <p:nvGrpSpPr>
          <p:cNvPr id="3" name="グループ化 30"/>
          <p:cNvGrpSpPr>
            <a:grpSpLocks/>
          </p:cNvGrpSpPr>
          <p:nvPr/>
        </p:nvGrpSpPr>
        <p:grpSpPr bwMode="auto">
          <a:xfrm>
            <a:off x="6732588" y="2636838"/>
            <a:ext cx="1766887" cy="3606800"/>
            <a:chOff x="6658115" y="2293617"/>
            <a:chExt cx="1767243" cy="4457785"/>
          </a:xfrm>
        </p:grpSpPr>
        <p:sp>
          <p:nvSpPr>
            <p:cNvPr id="47" name="フリーフォーム 46"/>
            <p:cNvSpPr/>
            <p:nvPr/>
          </p:nvSpPr>
          <p:spPr>
            <a:xfrm rot="17154415">
              <a:off x="6691011" y="6133894"/>
              <a:ext cx="470893" cy="454116"/>
            </a:xfrm>
            <a:custGeom>
              <a:avLst/>
              <a:gdLst>
                <a:gd name="connsiteX0" fmla="*/ 18242 w 355651"/>
                <a:gd name="connsiteY0" fmla="*/ 76200 h 279400"/>
                <a:gd name="connsiteX1" fmla="*/ 18242 w 355651"/>
                <a:gd name="connsiteY1" fmla="*/ 203200 h 279400"/>
                <a:gd name="connsiteX2" fmla="*/ 30942 w 355651"/>
                <a:gd name="connsiteY2" fmla="*/ 241300 h 279400"/>
                <a:gd name="connsiteX3" fmla="*/ 69042 w 355651"/>
                <a:gd name="connsiteY3" fmla="*/ 254000 h 279400"/>
                <a:gd name="connsiteX4" fmla="*/ 107142 w 355651"/>
                <a:gd name="connsiteY4" fmla="*/ 279400 h 279400"/>
                <a:gd name="connsiteX5" fmla="*/ 310342 w 355651"/>
                <a:gd name="connsiteY5" fmla="*/ 266700 h 279400"/>
                <a:gd name="connsiteX6" fmla="*/ 348442 w 355651"/>
                <a:gd name="connsiteY6" fmla="*/ 241300 h 279400"/>
                <a:gd name="connsiteX7" fmla="*/ 335742 w 355651"/>
                <a:gd name="connsiteY7" fmla="*/ 88900 h 279400"/>
                <a:gd name="connsiteX8" fmla="*/ 310342 w 355651"/>
                <a:gd name="connsiteY8" fmla="*/ 12700 h 279400"/>
                <a:gd name="connsiteX9" fmla="*/ 272242 w 355651"/>
                <a:gd name="connsiteY9" fmla="*/ 0 h 279400"/>
                <a:gd name="connsiteX10" fmla="*/ 107142 w 355651"/>
                <a:gd name="connsiteY10" fmla="*/ 12700 h 279400"/>
                <a:gd name="connsiteX11" fmla="*/ 69042 w 355651"/>
                <a:gd name="connsiteY11" fmla="*/ 25400 h 279400"/>
                <a:gd name="connsiteX12" fmla="*/ 18242 w 355651"/>
                <a:gd name="connsiteY12" fmla="*/ 762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51" h="279400">
                  <a:moveTo>
                    <a:pt x="18242" y="76200"/>
                  </a:moveTo>
                  <a:cubicBezTo>
                    <a:pt x="9775" y="105833"/>
                    <a:pt x="0" y="111992"/>
                    <a:pt x="18242" y="203200"/>
                  </a:cubicBezTo>
                  <a:cubicBezTo>
                    <a:pt x="20867" y="216327"/>
                    <a:pt x="21476" y="231834"/>
                    <a:pt x="30942" y="241300"/>
                  </a:cubicBezTo>
                  <a:cubicBezTo>
                    <a:pt x="40408" y="250766"/>
                    <a:pt x="57068" y="248013"/>
                    <a:pt x="69042" y="254000"/>
                  </a:cubicBezTo>
                  <a:cubicBezTo>
                    <a:pt x="82694" y="260826"/>
                    <a:pt x="94442" y="270933"/>
                    <a:pt x="107142" y="279400"/>
                  </a:cubicBezTo>
                  <a:cubicBezTo>
                    <a:pt x="174875" y="275167"/>
                    <a:pt x="243307" y="277284"/>
                    <a:pt x="310342" y="266700"/>
                  </a:cubicBezTo>
                  <a:cubicBezTo>
                    <a:pt x="325419" y="264319"/>
                    <a:pt x="346283" y="256410"/>
                    <a:pt x="348442" y="241300"/>
                  </a:cubicBezTo>
                  <a:cubicBezTo>
                    <a:pt x="355651" y="190836"/>
                    <a:pt x="344122" y="139182"/>
                    <a:pt x="335742" y="88900"/>
                  </a:cubicBezTo>
                  <a:cubicBezTo>
                    <a:pt x="331340" y="62490"/>
                    <a:pt x="335742" y="21167"/>
                    <a:pt x="310342" y="12700"/>
                  </a:cubicBezTo>
                  <a:lnTo>
                    <a:pt x="272242" y="0"/>
                  </a:lnTo>
                  <a:cubicBezTo>
                    <a:pt x="217209" y="4233"/>
                    <a:pt x="161912" y="5854"/>
                    <a:pt x="107142" y="12700"/>
                  </a:cubicBezTo>
                  <a:cubicBezTo>
                    <a:pt x="93858" y="14360"/>
                    <a:pt x="79752" y="17368"/>
                    <a:pt x="69042" y="25400"/>
                  </a:cubicBezTo>
                  <a:cubicBezTo>
                    <a:pt x="61469" y="31080"/>
                    <a:pt x="26709" y="46567"/>
                    <a:pt x="18242" y="76200"/>
                  </a:cubicBezTo>
                  <a:close/>
                </a:path>
              </a:pathLst>
            </a:cu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8" name="フリーフォーム 47"/>
            <p:cNvSpPr/>
            <p:nvPr/>
          </p:nvSpPr>
          <p:spPr>
            <a:xfrm rot="507186" flipH="1">
              <a:off x="6734330" y="4422444"/>
              <a:ext cx="1622752" cy="2328958"/>
            </a:xfrm>
            <a:custGeom>
              <a:avLst/>
              <a:gdLst>
                <a:gd name="connsiteX0" fmla="*/ 76200 w 1362828"/>
                <a:gd name="connsiteY0" fmla="*/ 1181100 h 1612900"/>
                <a:gd name="connsiteX1" fmla="*/ 88900 w 1362828"/>
                <a:gd name="connsiteY1" fmla="*/ 965200 h 1612900"/>
                <a:gd name="connsiteX2" fmla="*/ 114300 w 1362828"/>
                <a:gd name="connsiteY2" fmla="*/ 889000 h 1612900"/>
                <a:gd name="connsiteX3" fmla="*/ 127000 w 1362828"/>
                <a:gd name="connsiteY3" fmla="*/ 825500 h 1612900"/>
                <a:gd name="connsiteX4" fmla="*/ 177800 w 1362828"/>
                <a:gd name="connsiteY4" fmla="*/ 685800 h 1612900"/>
                <a:gd name="connsiteX5" fmla="*/ 203200 w 1362828"/>
                <a:gd name="connsiteY5" fmla="*/ 635000 h 1612900"/>
                <a:gd name="connsiteX6" fmla="*/ 241300 w 1362828"/>
                <a:gd name="connsiteY6" fmla="*/ 596900 h 1612900"/>
                <a:gd name="connsiteX7" fmla="*/ 254000 w 1362828"/>
                <a:gd name="connsiteY7" fmla="*/ 558800 h 1612900"/>
                <a:gd name="connsiteX8" fmla="*/ 292100 w 1362828"/>
                <a:gd name="connsiteY8" fmla="*/ 546100 h 1612900"/>
                <a:gd name="connsiteX9" fmla="*/ 304800 w 1362828"/>
                <a:gd name="connsiteY9" fmla="*/ 381000 h 1612900"/>
                <a:gd name="connsiteX10" fmla="*/ 330200 w 1362828"/>
                <a:gd name="connsiteY10" fmla="*/ 254000 h 1612900"/>
                <a:gd name="connsiteX11" fmla="*/ 355600 w 1362828"/>
                <a:gd name="connsiteY11" fmla="*/ 177800 h 1612900"/>
                <a:gd name="connsiteX12" fmla="*/ 381000 w 1362828"/>
                <a:gd name="connsiteY12" fmla="*/ 139700 h 1612900"/>
                <a:gd name="connsiteX13" fmla="*/ 431800 w 1362828"/>
                <a:gd name="connsiteY13" fmla="*/ 63500 h 1612900"/>
                <a:gd name="connsiteX14" fmla="*/ 469900 w 1362828"/>
                <a:gd name="connsiteY14" fmla="*/ 50800 h 1612900"/>
                <a:gd name="connsiteX15" fmla="*/ 558800 w 1362828"/>
                <a:gd name="connsiteY15" fmla="*/ 0 h 1612900"/>
                <a:gd name="connsiteX16" fmla="*/ 825500 w 1362828"/>
                <a:gd name="connsiteY16" fmla="*/ 12700 h 1612900"/>
                <a:gd name="connsiteX17" fmla="*/ 901700 w 1362828"/>
                <a:gd name="connsiteY17" fmla="*/ 38100 h 1612900"/>
                <a:gd name="connsiteX18" fmla="*/ 939800 w 1362828"/>
                <a:gd name="connsiteY18" fmla="*/ 50800 h 1612900"/>
                <a:gd name="connsiteX19" fmla="*/ 1028700 w 1362828"/>
                <a:gd name="connsiteY19" fmla="*/ 127000 h 1612900"/>
                <a:gd name="connsiteX20" fmla="*/ 1054100 w 1362828"/>
                <a:gd name="connsiteY20" fmla="*/ 165100 h 1612900"/>
                <a:gd name="connsiteX21" fmla="*/ 1079500 w 1362828"/>
                <a:gd name="connsiteY21" fmla="*/ 292100 h 1612900"/>
                <a:gd name="connsiteX22" fmla="*/ 1092200 w 1362828"/>
                <a:gd name="connsiteY22" fmla="*/ 330200 h 1612900"/>
                <a:gd name="connsiteX23" fmla="*/ 1130300 w 1362828"/>
                <a:gd name="connsiteY23" fmla="*/ 355600 h 1612900"/>
                <a:gd name="connsiteX24" fmla="*/ 1155700 w 1362828"/>
                <a:gd name="connsiteY24" fmla="*/ 469900 h 1612900"/>
                <a:gd name="connsiteX25" fmla="*/ 1168400 w 1362828"/>
                <a:gd name="connsiteY25" fmla="*/ 508000 h 1612900"/>
                <a:gd name="connsiteX26" fmla="*/ 1181100 w 1362828"/>
                <a:gd name="connsiteY26" fmla="*/ 685800 h 1612900"/>
                <a:gd name="connsiteX27" fmla="*/ 1193800 w 1362828"/>
                <a:gd name="connsiteY27" fmla="*/ 723900 h 1612900"/>
                <a:gd name="connsiteX28" fmla="*/ 1206500 w 1362828"/>
                <a:gd name="connsiteY28" fmla="*/ 812800 h 1612900"/>
                <a:gd name="connsiteX29" fmla="*/ 1219200 w 1362828"/>
                <a:gd name="connsiteY29" fmla="*/ 850900 h 1612900"/>
                <a:gd name="connsiteX30" fmla="*/ 1231900 w 1362828"/>
                <a:gd name="connsiteY30" fmla="*/ 901700 h 1612900"/>
                <a:gd name="connsiteX31" fmla="*/ 1079500 w 1362828"/>
                <a:gd name="connsiteY31" fmla="*/ 1346200 h 1612900"/>
                <a:gd name="connsiteX32" fmla="*/ 1003300 w 1362828"/>
                <a:gd name="connsiteY32" fmla="*/ 1358900 h 1612900"/>
                <a:gd name="connsiteX33" fmla="*/ 914400 w 1362828"/>
                <a:gd name="connsiteY33" fmla="*/ 1346200 h 1612900"/>
                <a:gd name="connsiteX34" fmla="*/ 901700 w 1362828"/>
                <a:gd name="connsiteY34" fmla="*/ 1231900 h 1612900"/>
                <a:gd name="connsiteX35" fmla="*/ 876300 w 1362828"/>
                <a:gd name="connsiteY35" fmla="*/ 1104900 h 1612900"/>
                <a:gd name="connsiteX36" fmla="*/ 863600 w 1362828"/>
                <a:gd name="connsiteY36" fmla="*/ 850900 h 1612900"/>
                <a:gd name="connsiteX37" fmla="*/ 889000 w 1362828"/>
                <a:gd name="connsiteY37" fmla="*/ 927100 h 1612900"/>
                <a:gd name="connsiteX38" fmla="*/ 901700 w 1362828"/>
                <a:gd name="connsiteY38" fmla="*/ 1066800 h 1612900"/>
                <a:gd name="connsiteX39" fmla="*/ 927100 w 1362828"/>
                <a:gd name="connsiteY39" fmla="*/ 1219200 h 1612900"/>
                <a:gd name="connsiteX40" fmla="*/ 952500 w 1362828"/>
                <a:gd name="connsiteY40" fmla="*/ 1511300 h 1612900"/>
                <a:gd name="connsiteX41" fmla="*/ 939800 w 1362828"/>
                <a:gd name="connsiteY41" fmla="*/ 1562100 h 1612900"/>
                <a:gd name="connsiteX42" fmla="*/ 863600 w 1362828"/>
                <a:gd name="connsiteY42" fmla="*/ 1587500 h 1612900"/>
                <a:gd name="connsiteX43" fmla="*/ 749300 w 1362828"/>
                <a:gd name="connsiteY43" fmla="*/ 1612900 h 1612900"/>
                <a:gd name="connsiteX44" fmla="*/ 279400 w 1362828"/>
                <a:gd name="connsiteY44" fmla="*/ 1600200 h 1612900"/>
                <a:gd name="connsiteX45" fmla="*/ 241300 w 1362828"/>
                <a:gd name="connsiteY45" fmla="*/ 1587500 h 1612900"/>
                <a:gd name="connsiteX46" fmla="*/ 203200 w 1362828"/>
                <a:gd name="connsiteY46" fmla="*/ 1549400 h 1612900"/>
                <a:gd name="connsiteX47" fmla="*/ 127000 w 1362828"/>
                <a:gd name="connsiteY47" fmla="*/ 1498600 h 1612900"/>
                <a:gd name="connsiteX48" fmla="*/ 88900 w 1362828"/>
                <a:gd name="connsiteY48" fmla="*/ 1473200 h 1612900"/>
                <a:gd name="connsiteX49" fmla="*/ 12700 w 1362828"/>
                <a:gd name="connsiteY49" fmla="*/ 1447800 h 1612900"/>
                <a:gd name="connsiteX50" fmla="*/ 0 w 1362828"/>
                <a:gd name="connsiteY50" fmla="*/ 1409700 h 1612900"/>
                <a:gd name="connsiteX51" fmla="*/ 25400 w 1362828"/>
                <a:gd name="connsiteY51" fmla="*/ 1308100 h 1612900"/>
                <a:gd name="connsiteX52" fmla="*/ 50800 w 1362828"/>
                <a:gd name="connsiteY52" fmla="*/ 1270000 h 1612900"/>
                <a:gd name="connsiteX53" fmla="*/ 76200 w 1362828"/>
                <a:gd name="connsiteY53" fmla="*/ 1181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2828" h="1612900">
                  <a:moveTo>
                    <a:pt x="76200" y="1181100"/>
                  </a:moveTo>
                  <a:cubicBezTo>
                    <a:pt x="82550" y="1130300"/>
                    <a:pt x="79576" y="1036686"/>
                    <a:pt x="88900" y="965200"/>
                  </a:cubicBezTo>
                  <a:cubicBezTo>
                    <a:pt x="92363" y="938651"/>
                    <a:pt x="109049" y="915254"/>
                    <a:pt x="114300" y="889000"/>
                  </a:cubicBezTo>
                  <a:cubicBezTo>
                    <a:pt x="118533" y="867833"/>
                    <a:pt x="121320" y="846325"/>
                    <a:pt x="127000" y="825500"/>
                  </a:cubicBezTo>
                  <a:cubicBezTo>
                    <a:pt x="136939" y="789059"/>
                    <a:pt x="161760" y="721891"/>
                    <a:pt x="177800" y="685800"/>
                  </a:cubicBezTo>
                  <a:cubicBezTo>
                    <a:pt x="185489" y="668500"/>
                    <a:pt x="192196" y="650406"/>
                    <a:pt x="203200" y="635000"/>
                  </a:cubicBezTo>
                  <a:cubicBezTo>
                    <a:pt x="213639" y="620385"/>
                    <a:pt x="228600" y="609600"/>
                    <a:pt x="241300" y="596900"/>
                  </a:cubicBezTo>
                  <a:cubicBezTo>
                    <a:pt x="245533" y="584200"/>
                    <a:pt x="244534" y="568266"/>
                    <a:pt x="254000" y="558800"/>
                  </a:cubicBezTo>
                  <a:cubicBezTo>
                    <a:pt x="263466" y="549334"/>
                    <a:pt x="288422" y="558972"/>
                    <a:pt x="292100" y="546100"/>
                  </a:cubicBezTo>
                  <a:cubicBezTo>
                    <a:pt x="307263" y="493028"/>
                    <a:pt x="299022" y="435893"/>
                    <a:pt x="304800" y="381000"/>
                  </a:cubicBezTo>
                  <a:cubicBezTo>
                    <a:pt x="308511" y="345744"/>
                    <a:pt x="319293" y="290358"/>
                    <a:pt x="330200" y="254000"/>
                  </a:cubicBezTo>
                  <a:cubicBezTo>
                    <a:pt x="337893" y="228355"/>
                    <a:pt x="340748" y="200077"/>
                    <a:pt x="355600" y="177800"/>
                  </a:cubicBezTo>
                  <a:cubicBezTo>
                    <a:pt x="364067" y="165100"/>
                    <a:pt x="374174" y="153352"/>
                    <a:pt x="381000" y="139700"/>
                  </a:cubicBezTo>
                  <a:cubicBezTo>
                    <a:pt x="404301" y="93098"/>
                    <a:pt x="377631" y="99612"/>
                    <a:pt x="431800" y="63500"/>
                  </a:cubicBezTo>
                  <a:cubicBezTo>
                    <a:pt x="442939" y="56074"/>
                    <a:pt x="457595" y="56073"/>
                    <a:pt x="469900" y="50800"/>
                  </a:cubicBezTo>
                  <a:cubicBezTo>
                    <a:pt x="515016" y="31464"/>
                    <a:pt x="520536" y="25509"/>
                    <a:pt x="558800" y="0"/>
                  </a:cubicBezTo>
                  <a:cubicBezTo>
                    <a:pt x="647700" y="4233"/>
                    <a:pt x="737044" y="2872"/>
                    <a:pt x="825500" y="12700"/>
                  </a:cubicBezTo>
                  <a:cubicBezTo>
                    <a:pt x="852110" y="15657"/>
                    <a:pt x="876300" y="29633"/>
                    <a:pt x="901700" y="38100"/>
                  </a:cubicBezTo>
                  <a:lnTo>
                    <a:pt x="939800" y="50800"/>
                  </a:lnTo>
                  <a:cubicBezTo>
                    <a:pt x="977173" y="78830"/>
                    <a:pt x="999218" y="91622"/>
                    <a:pt x="1028700" y="127000"/>
                  </a:cubicBezTo>
                  <a:cubicBezTo>
                    <a:pt x="1038471" y="138726"/>
                    <a:pt x="1045633" y="152400"/>
                    <a:pt x="1054100" y="165100"/>
                  </a:cubicBezTo>
                  <a:cubicBezTo>
                    <a:pt x="1064080" y="224977"/>
                    <a:pt x="1064344" y="239053"/>
                    <a:pt x="1079500" y="292100"/>
                  </a:cubicBezTo>
                  <a:cubicBezTo>
                    <a:pt x="1083178" y="304972"/>
                    <a:pt x="1083837" y="319747"/>
                    <a:pt x="1092200" y="330200"/>
                  </a:cubicBezTo>
                  <a:cubicBezTo>
                    <a:pt x="1101735" y="342119"/>
                    <a:pt x="1117600" y="347133"/>
                    <a:pt x="1130300" y="355600"/>
                  </a:cubicBezTo>
                  <a:cubicBezTo>
                    <a:pt x="1158890" y="441369"/>
                    <a:pt x="1125898" y="335793"/>
                    <a:pt x="1155700" y="469900"/>
                  </a:cubicBezTo>
                  <a:cubicBezTo>
                    <a:pt x="1158604" y="482968"/>
                    <a:pt x="1164167" y="495300"/>
                    <a:pt x="1168400" y="508000"/>
                  </a:cubicBezTo>
                  <a:cubicBezTo>
                    <a:pt x="1172633" y="567267"/>
                    <a:pt x="1174158" y="626789"/>
                    <a:pt x="1181100" y="685800"/>
                  </a:cubicBezTo>
                  <a:cubicBezTo>
                    <a:pt x="1182664" y="699095"/>
                    <a:pt x="1191175" y="710773"/>
                    <a:pt x="1193800" y="723900"/>
                  </a:cubicBezTo>
                  <a:cubicBezTo>
                    <a:pt x="1199671" y="753253"/>
                    <a:pt x="1200629" y="783447"/>
                    <a:pt x="1206500" y="812800"/>
                  </a:cubicBezTo>
                  <a:cubicBezTo>
                    <a:pt x="1209125" y="825927"/>
                    <a:pt x="1215522" y="838028"/>
                    <a:pt x="1219200" y="850900"/>
                  </a:cubicBezTo>
                  <a:cubicBezTo>
                    <a:pt x="1223995" y="867683"/>
                    <a:pt x="1227667" y="884767"/>
                    <a:pt x="1231900" y="901700"/>
                  </a:cubicBezTo>
                  <a:cubicBezTo>
                    <a:pt x="1217137" y="1403630"/>
                    <a:pt x="1362828" y="1312867"/>
                    <a:pt x="1079500" y="1346200"/>
                  </a:cubicBezTo>
                  <a:cubicBezTo>
                    <a:pt x="1053926" y="1349209"/>
                    <a:pt x="1028700" y="1354667"/>
                    <a:pt x="1003300" y="1358900"/>
                  </a:cubicBezTo>
                  <a:lnTo>
                    <a:pt x="914400" y="1346200"/>
                  </a:lnTo>
                  <a:cubicBezTo>
                    <a:pt x="890453" y="1316266"/>
                    <a:pt x="906766" y="1269898"/>
                    <a:pt x="901700" y="1231900"/>
                  </a:cubicBezTo>
                  <a:cubicBezTo>
                    <a:pt x="892803" y="1165174"/>
                    <a:pt x="890722" y="1162590"/>
                    <a:pt x="876300" y="1104900"/>
                  </a:cubicBezTo>
                  <a:cubicBezTo>
                    <a:pt x="872067" y="1020233"/>
                    <a:pt x="857560" y="935457"/>
                    <a:pt x="863600" y="850900"/>
                  </a:cubicBezTo>
                  <a:cubicBezTo>
                    <a:pt x="865508" y="824194"/>
                    <a:pt x="889000" y="927100"/>
                    <a:pt x="889000" y="927100"/>
                  </a:cubicBezTo>
                  <a:cubicBezTo>
                    <a:pt x="893233" y="973667"/>
                    <a:pt x="897047" y="1020273"/>
                    <a:pt x="901700" y="1066800"/>
                  </a:cubicBezTo>
                  <a:cubicBezTo>
                    <a:pt x="913853" y="1188329"/>
                    <a:pt x="902985" y="1146855"/>
                    <a:pt x="927100" y="1219200"/>
                  </a:cubicBezTo>
                  <a:cubicBezTo>
                    <a:pt x="935567" y="1316567"/>
                    <a:pt x="976204" y="1416484"/>
                    <a:pt x="952500" y="1511300"/>
                  </a:cubicBezTo>
                  <a:cubicBezTo>
                    <a:pt x="948267" y="1528233"/>
                    <a:pt x="953052" y="1550741"/>
                    <a:pt x="939800" y="1562100"/>
                  </a:cubicBezTo>
                  <a:cubicBezTo>
                    <a:pt x="919472" y="1579524"/>
                    <a:pt x="889854" y="1582249"/>
                    <a:pt x="863600" y="1587500"/>
                  </a:cubicBezTo>
                  <a:cubicBezTo>
                    <a:pt x="782984" y="1603623"/>
                    <a:pt x="821041" y="1594965"/>
                    <a:pt x="749300" y="1612900"/>
                  </a:cubicBezTo>
                  <a:cubicBezTo>
                    <a:pt x="592667" y="1608667"/>
                    <a:pt x="435895" y="1608025"/>
                    <a:pt x="279400" y="1600200"/>
                  </a:cubicBezTo>
                  <a:cubicBezTo>
                    <a:pt x="266030" y="1599531"/>
                    <a:pt x="252439" y="1594926"/>
                    <a:pt x="241300" y="1587500"/>
                  </a:cubicBezTo>
                  <a:cubicBezTo>
                    <a:pt x="226356" y="1577537"/>
                    <a:pt x="217377" y="1560427"/>
                    <a:pt x="203200" y="1549400"/>
                  </a:cubicBezTo>
                  <a:cubicBezTo>
                    <a:pt x="179103" y="1530658"/>
                    <a:pt x="152400" y="1515533"/>
                    <a:pt x="127000" y="1498600"/>
                  </a:cubicBezTo>
                  <a:cubicBezTo>
                    <a:pt x="114300" y="1490133"/>
                    <a:pt x="103380" y="1478027"/>
                    <a:pt x="88900" y="1473200"/>
                  </a:cubicBezTo>
                  <a:lnTo>
                    <a:pt x="12700" y="1447800"/>
                  </a:lnTo>
                  <a:cubicBezTo>
                    <a:pt x="8467" y="1435100"/>
                    <a:pt x="0" y="1423087"/>
                    <a:pt x="0" y="1409700"/>
                  </a:cubicBezTo>
                  <a:cubicBezTo>
                    <a:pt x="0" y="1395209"/>
                    <a:pt x="15378" y="1328143"/>
                    <a:pt x="25400" y="1308100"/>
                  </a:cubicBezTo>
                  <a:cubicBezTo>
                    <a:pt x="32226" y="1294448"/>
                    <a:pt x="44601" y="1283948"/>
                    <a:pt x="50800" y="1270000"/>
                  </a:cubicBezTo>
                  <a:cubicBezTo>
                    <a:pt x="81555" y="1200802"/>
                    <a:pt x="69850" y="1231900"/>
                    <a:pt x="76200" y="1181100"/>
                  </a:cubicBezTo>
                  <a:close/>
                </a:path>
              </a:pathLst>
            </a:cu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4" name="グループ化 33"/>
            <p:cNvGrpSpPr>
              <a:grpSpLocks/>
            </p:cNvGrpSpPr>
            <p:nvPr/>
          </p:nvGrpSpPr>
          <p:grpSpPr bwMode="auto">
            <a:xfrm rot="445832">
              <a:off x="6658115" y="2293617"/>
              <a:ext cx="1767243" cy="2534483"/>
              <a:chOff x="7523163" y="1144571"/>
              <a:chExt cx="1225550" cy="2376487"/>
            </a:xfrm>
          </p:grpSpPr>
          <p:sp>
            <p:nvSpPr>
              <p:cNvPr id="2870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0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04"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0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0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28707" name="Oval 33"/>
              <p:cNvSpPr>
                <a:spLocks noChangeArrowheads="1"/>
              </p:cNvSpPr>
              <p:nvPr/>
            </p:nvSpPr>
            <p:spPr bwMode="auto">
              <a:xfrm>
                <a:off x="7667625" y="1863708"/>
                <a:ext cx="504825" cy="504825"/>
              </a:xfrm>
              <a:prstGeom prst="ellipse">
                <a:avLst/>
              </a:prstGeom>
              <a:noFill/>
              <a:ln w="2857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2870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pic>
        <p:nvPicPr>
          <p:cNvPr id="41" name="録音されたサウンド">
            <a:hlinkClick r:id="" action="ppaction://media"/>
          </p:cNvPr>
          <p:cNvPicPr>
            <a:picLocks noChangeAspect="1"/>
          </p:cNvPicPr>
          <p:nvPr>
            <a:audioFile r:link="rId1"/>
            <p:extLst>
              <p:ext uri="{DAA4B4D4-6D71-4841-9C94-3DE7FCFB9230}">
                <p14:media xmlns="" xmlns:p14="http://schemas.microsoft.com/office/powerpoint/2010/main" r:embed="rId12"/>
              </p:ext>
            </p:extLst>
          </p:nvPr>
        </p:nvPicPr>
        <p:blipFill>
          <a:blip r:embed="rId13" cstate="print"/>
          <a:srcRect/>
          <a:stretch>
            <a:fillRect/>
          </a:stretch>
        </p:blipFill>
        <p:spPr bwMode="auto">
          <a:xfrm>
            <a:off x="8572500" y="6286500"/>
            <a:ext cx="304800" cy="304800"/>
          </a:xfrm>
          <a:prstGeom prst="rect">
            <a:avLst/>
          </a:prstGeom>
          <a:noFill/>
          <a:ln w="9525">
            <a:noFill/>
            <a:miter lim="800000"/>
            <a:headEnd/>
            <a:tailEnd/>
          </a:ln>
        </p:spPr>
      </p:pic>
      <p:pic>
        <p:nvPicPr>
          <p:cNvPr id="42" name="録音されたサウンド">
            <a:hlinkClick r:id="" action="ppaction://media"/>
          </p:cNvPr>
          <p:cNvPicPr>
            <a:picLocks noChangeAspect="1"/>
          </p:cNvPicPr>
          <p:nvPr>
            <a:audioFile r:link="rId2"/>
            <p:extLst>
              <p:ext uri="{DAA4B4D4-6D71-4841-9C94-3DE7FCFB9230}">
                <p14:media xmlns="" xmlns:p14="http://schemas.microsoft.com/office/powerpoint/2010/main" r:embed="rId14"/>
              </p:ext>
            </p:extLst>
          </p:nvPr>
        </p:nvPicPr>
        <p:blipFill>
          <a:blip r:embed="rId13" cstate="print"/>
          <a:srcRect/>
          <a:stretch>
            <a:fillRect/>
          </a:stretch>
        </p:blipFill>
        <p:spPr bwMode="auto">
          <a:xfrm>
            <a:off x="8572500" y="6215063"/>
            <a:ext cx="304800" cy="304800"/>
          </a:xfrm>
          <a:prstGeom prst="rect">
            <a:avLst/>
          </a:prstGeom>
          <a:noFill/>
          <a:ln w="9525">
            <a:noFill/>
            <a:miter lim="800000"/>
            <a:headEnd/>
            <a:tailEnd/>
          </a:ln>
        </p:spPr>
      </p:pic>
      <p:pic>
        <p:nvPicPr>
          <p:cNvPr id="45" name="録音されたサウンド">
            <a:hlinkClick r:id="" action="ppaction://media"/>
          </p:cNvPr>
          <p:cNvPicPr>
            <a:picLocks noChangeAspect="1"/>
          </p:cNvPicPr>
          <p:nvPr>
            <a:audioFile r:link="rId3"/>
            <p:extLst>
              <p:ext uri="{DAA4B4D4-6D71-4841-9C94-3DE7FCFB9230}">
                <p14:media xmlns="" xmlns:p14="http://schemas.microsoft.com/office/powerpoint/2010/main" r:embed="rId15"/>
              </p:ext>
            </p:extLst>
          </p:nvPr>
        </p:nvPicPr>
        <p:blipFill>
          <a:blip r:embed="rId13" cstate="print"/>
          <a:srcRect/>
          <a:stretch>
            <a:fillRect/>
          </a:stretch>
        </p:blipFill>
        <p:spPr bwMode="auto">
          <a:xfrm>
            <a:off x="8572500" y="6357938"/>
            <a:ext cx="304800" cy="304800"/>
          </a:xfrm>
          <a:prstGeom prst="rect">
            <a:avLst/>
          </a:prstGeom>
          <a:noFill/>
          <a:ln w="9525">
            <a:noFill/>
            <a:miter lim="800000"/>
            <a:headEnd/>
            <a:tailEnd/>
          </a:ln>
        </p:spPr>
      </p:pic>
      <p:pic>
        <p:nvPicPr>
          <p:cNvPr id="46" name="録音されたサウンド">
            <a:hlinkClick r:id="" action="ppaction://media"/>
          </p:cNvPr>
          <p:cNvPicPr>
            <a:picLocks noChangeAspect="1"/>
          </p:cNvPicPr>
          <p:nvPr>
            <a:audioFile r:link="rId4"/>
            <p:extLst>
              <p:ext uri="{DAA4B4D4-6D71-4841-9C94-3DE7FCFB9230}">
                <p14:media xmlns="" xmlns:p14="http://schemas.microsoft.com/office/powerpoint/2010/main" r:embed="rId16"/>
              </p:ext>
            </p:extLst>
          </p:nvPr>
        </p:nvPicPr>
        <p:blipFill>
          <a:blip r:embed="rId13" cstate="print"/>
          <a:srcRect/>
          <a:stretch>
            <a:fillRect/>
          </a:stretch>
        </p:blipFill>
        <p:spPr bwMode="auto">
          <a:xfrm>
            <a:off x="8501063" y="6357938"/>
            <a:ext cx="304800" cy="304800"/>
          </a:xfrm>
          <a:prstGeom prst="rect">
            <a:avLst/>
          </a:prstGeom>
          <a:noFill/>
          <a:ln w="9525">
            <a:noFill/>
            <a:miter lim="800000"/>
            <a:headEnd/>
            <a:tailEnd/>
          </a:ln>
        </p:spPr>
      </p:pic>
      <p:pic>
        <p:nvPicPr>
          <p:cNvPr id="49" name="録音されたサウンド">
            <a:hlinkClick r:id="" action="ppaction://media"/>
          </p:cNvPr>
          <p:cNvPicPr>
            <a:picLocks noChangeAspect="1"/>
          </p:cNvPicPr>
          <p:nvPr>
            <a:audioFile r:link="rId5"/>
            <p:extLst>
              <p:ext uri="{DAA4B4D4-6D71-4841-9C94-3DE7FCFB9230}">
                <p14:media xmlns="" xmlns:p14="http://schemas.microsoft.com/office/powerpoint/2010/main" r:embed="rId17"/>
              </p:ext>
            </p:extLst>
          </p:nvPr>
        </p:nvPicPr>
        <p:blipFill>
          <a:blip r:embed="rId13" cstate="print"/>
          <a:srcRect/>
          <a:stretch>
            <a:fillRect/>
          </a:stretch>
        </p:blipFill>
        <p:spPr bwMode="auto">
          <a:xfrm>
            <a:off x="8572500" y="6286500"/>
            <a:ext cx="304800" cy="304800"/>
          </a:xfrm>
          <a:prstGeom prst="rect">
            <a:avLst/>
          </a:prstGeom>
          <a:noFill/>
          <a:ln w="9525">
            <a:noFill/>
            <a:miter lim="800000"/>
            <a:headEnd/>
            <a:tailEnd/>
          </a:ln>
        </p:spPr>
      </p:pic>
      <p:pic>
        <p:nvPicPr>
          <p:cNvPr id="50" name="録音されたサウンド">
            <a:hlinkClick r:id="" action="ppaction://media"/>
          </p:cNvPr>
          <p:cNvPicPr>
            <a:picLocks noChangeAspect="1"/>
          </p:cNvPicPr>
          <p:nvPr>
            <a:audioFile r:link="rId6"/>
            <p:extLst>
              <p:ext uri="{DAA4B4D4-6D71-4841-9C94-3DE7FCFB9230}">
                <p14:media xmlns="" xmlns:p14="http://schemas.microsoft.com/office/powerpoint/2010/main" r:embed="rId18"/>
              </p:ext>
            </p:extLst>
          </p:nvPr>
        </p:nvPicPr>
        <p:blipFill>
          <a:blip r:embed="rId13" cstate="print"/>
          <a:srcRect/>
          <a:stretch>
            <a:fillRect/>
          </a:stretch>
        </p:blipFill>
        <p:spPr bwMode="auto">
          <a:xfrm>
            <a:off x="8572500" y="6215063"/>
            <a:ext cx="304800" cy="304800"/>
          </a:xfrm>
          <a:prstGeom prst="rect">
            <a:avLst/>
          </a:prstGeom>
          <a:noFill/>
          <a:ln w="9525">
            <a:noFill/>
            <a:miter lim="800000"/>
            <a:headEnd/>
            <a:tailEnd/>
          </a:ln>
        </p:spPr>
      </p:pic>
      <p:pic>
        <p:nvPicPr>
          <p:cNvPr id="51" name="録音されたサウンド">
            <a:hlinkClick r:id="" action="ppaction://media"/>
          </p:cNvPr>
          <p:cNvPicPr>
            <a:picLocks noChangeAspect="1"/>
          </p:cNvPicPr>
          <p:nvPr>
            <a:audioFile r:link="rId7"/>
            <p:extLst>
              <p:ext uri="{DAA4B4D4-6D71-4841-9C94-3DE7FCFB9230}">
                <p14:media xmlns="" xmlns:p14="http://schemas.microsoft.com/office/powerpoint/2010/main" r:embed="rId19"/>
              </p:ext>
            </p:extLst>
          </p:nvPr>
        </p:nvPicPr>
        <p:blipFill>
          <a:blip r:embed="rId13" cstate="print"/>
          <a:srcRect/>
          <a:stretch>
            <a:fillRect/>
          </a:stretch>
        </p:blipFill>
        <p:spPr bwMode="auto">
          <a:xfrm>
            <a:off x="8429625" y="6357938"/>
            <a:ext cx="304800" cy="304800"/>
          </a:xfrm>
          <a:prstGeom prst="rect">
            <a:avLst/>
          </a:prstGeom>
          <a:noFill/>
          <a:ln w="9525">
            <a:noFill/>
            <a:miter lim="800000"/>
            <a:headEnd/>
            <a:tailEnd/>
          </a:ln>
        </p:spPr>
      </p:pic>
      <p:pic>
        <p:nvPicPr>
          <p:cNvPr id="52" name="録音されたサウンド">
            <a:hlinkClick r:id="" action="ppaction://media"/>
          </p:cNvPr>
          <p:cNvPicPr>
            <a:picLocks noChangeAspect="1"/>
          </p:cNvPicPr>
          <p:nvPr>
            <a:audioFile r:link="rId8"/>
            <p:extLst>
              <p:ext uri="{DAA4B4D4-6D71-4841-9C94-3DE7FCFB9230}">
                <p14:media xmlns="" xmlns:p14="http://schemas.microsoft.com/office/powerpoint/2010/main" r:embed="rId20"/>
              </p:ext>
            </p:extLst>
          </p:nvPr>
        </p:nvPicPr>
        <p:blipFill>
          <a:blip r:embed="rId13" cstate="print"/>
          <a:srcRect/>
          <a:stretch>
            <a:fillRect/>
          </a:stretch>
        </p:blipFill>
        <p:spPr bwMode="auto">
          <a:xfrm>
            <a:off x="8501063" y="6215063"/>
            <a:ext cx="304800" cy="304800"/>
          </a:xfrm>
          <a:prstGeom prst="rect">
            <a:avLst/>
          </a:prstGeom>
          <a:noFill/>
          <a:ln w="9525">
            <a:noFill/>
            <a:miter lim="800000"/>
            <a:headEnd/>
            <a:tailEnd/>
          </a:ln>
        </p:spPr>
      </p:pic>
      <p:pic>
        <p:nvPicPr>
          <p:cNvPr id="55" name="録音されたサウンド">
            <a:hlinkClick r:id="" action="ppaction://media"/>
          </p:cNvPr>
          <p:cNvPicPr>
            <a:picLocks noChangeAspect="1"/>
          </p:cNvPicPr>
          <p:nvPr>
            <a:audioFile r:link="rId9"/>
            <p:extLst>
              <p:ext uri="{DAA4B4D4-6D71-4841-9C94-3DE7FCFB9230}">
                <p14:media xmlns="" xmlns:p14="http://schemas.microsoft.com/office/powerpoint/2010/main" r:embed="rId21"/>
              </p:ext>
            </p:extLst>
          </p:nvPr>
        </p:nvPicPr>
        <p:blipFill>
          <a:blip r:embed="rId22" cstate="print"/>
          <a:srcRect/>
          <a:stretch>
            <a:fillRect/>
          </a:stretch>
        </p:blipFill>
        <p:spPr bwMode="auto">
          <a:xfrm>
            <a:off x="8572500" y="6286500"/>
            <a:ext cx="304800" cy="304800"/>
          </a:xfrm>
          <a:prstGeom prst="rect">
            <a:avLst/>
          </a:prstGeom>
          <a:noFill/>
          <a:ln w="9525">
            <a:noFill/>
            <a:miter lim="800000"/>
            <a:headEnd/>
            <a:tailEnd/>
          </a:ln>
        </p:spPr>
      </p:pic>
      <p:sp>
        <p:nvSpPr>
          <p:cNvPr id="56" name="正方形/長方形 55"/>
          <p:cNvSpPr/>
          <p:nvPr/>
        </p:nvSpPr>
        <p:spPr>
          <a:xfrm>
            <a:off x="8215313" y="5857875"/>
            <a:ext cx="78581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3" name="二等辺三角形 52"/>
          <p:cNvSpPr/>
          <p:nvPr/>
        </p:nvSpPr>
        <p:spPr>
          <a:xfrm>
            <a:off x="2916238" y="2276475"/>
            <a:ext cx="3816350" cy="1223963"/>
          </a:xfrm>
          <a:prstGeom prst="triangl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4" name="円弧 53"/>
          <p:cNvSpPr/>
          <p:nvPr/>
        </p:nvSpPr>
        <p:spPr>
          <a:xfrm>
            <a:off x="3419475" y="4365625"/>
            <a:ext cx="215900" cy="5762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44" name="テキスト ボックス 3"/>
          <p:cNvSpPr txBox="1">
            <a:spLocks noChangeArrowheads="1"/>
          </p:cNvSpPr>
          <p:nvPr/>
        </p:nvSpPr>
        <p:spPr bwMode="auto">
          <a:xfrm>
            <a:off x="1043608" y="5085184"/>
            <a:ext cx="7632848" cy="1200329"/>
          </a:xfrm>
          <a:prstGeom prst="rect">
            <a:avLst/>
          </a:prstGeom>
          <a:solidFill>
            <a:schemeClr val="bg1"/>
          </a:solidFill>
          <a:ln w="9525">
            <a:solidFill>
              <a:schemeClr val="tx1"/>
            </a:solidFill>
            <a:miter lim="800000"/>
            <a:headEnd/>
            <a:tailEnd/>
          </a:ln>
        </p:spPr>
        <p:txBody>
          <a:bodyPr wrap="square">
            <a:spAutoFit/>
          </a:bodyPr>
          <a:lstStyle/>
          <a:p>
            <a:pPr eaLnBrk="1" hangingPunct="1"/>
            <a:r>
              <a:rPr lang="ja-JP" altLang="en-US" sz="3600" dirty="0"/>
              <a:t>語られる事柄を、おたがいが共有し</a:t>
            </a:r>
            <a:endParaRPr lang="en-US" altLang="ja-JP" sz="3600" dirty="0"/>
          </a:p>
          <a:p>
            <a:pPr eaLnBrk="1" hangingPunct="1"/>
            <a:r>
              <a:rPr lang="ja-JP" altLang="en-US" sz="3600" dirty="0"/>
              <a:t>　　　　　　　　　　心の中で注目している</a:t>
            </a:r>
          </a:p>
        </p:txBody>
      </p:sp>
      <p:sp>
        <p:nvSpPr>
          <p:cNvPr id="58" name="テキスト ボックス 3"/>
          <p:cNvSpPr txBox="1">
            <a:spLocks noChangeArrowheads="1"/>
          </p:cNvSpPr>
          <p:nvPr/>
        </p:nvSpPr>
        <p:spPr bwMode="auto">
          <a:xfrm>
            <a:off x="755576" y="1484784"/>
            <a:ext cx="2160240" cy="954107"/>
          </a:xfrm>
          <a:prstGeom prst="rect">
            <a:avLst/>
          </a:prstGeom>
          <a:solidFill>
            <a:srgbClr val="CCFF99"/>
          </a:solidFill>
          <a:ln w="9525">
            <a:noFill/>
            <a:miter lim="800000"/>
            <a:headEnd/>
            <a:tailEnd/>
          </a:ln>
        </p:spPr>
        <p:txBody>
          <a:bodyPr wrap="square">
            <a:spAutoFit/>
          </a:bodyPr>
          <a:lstStyle/>
          <a:p>
            <a:pPr eaLnBrk="1" hangingPunct="1"/>
            <a:r>
              <a:rPr lang="en-US" altLang="ja-JP" sz="2800" dirty="0"/>
              <a:t>PC</a:t>
            </a:r>
            <a:r>
              <a:rPr lang="ja-JP" altLang="en-US" sz="2800" dirty="0"/>
              <a:t>を使った</a:t>
            </a:r>
            <a:endParaRPr lang="en-US" altLang="ja-JP" sz="2800" dirty="0"/>
          </a:p>
          <a:p>
            <a:pPr eaLnBrk="1" hangingPunct="1"/>
            <a:r>
              <a:rPr lang="ja-JP" altLang="en-US" sz="2800" dirty="0"/>
              <a:t>作文練習</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46"/>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0"/>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1"/>
                </p:tgtEl>
              </p:cMediaNode>
            </p:audio>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52"/>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childTnLst>
        </p:cTn>
      </p:par>
    </p:tnLst>
    <p:bldLst>
      <p:bldP spid="53"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6"/>
          <p:cNvSpPr txBox="1">
            <a:spLocks noChangeArrowheads="1"/>
          </p:cNvSpPr>
          <p:nvPr/>
        </p:nvSpPr>
        <p:spPr bwMode="auto">
          <a:xfrm>
            <a:off x="898576" y="3284984"/>
            <a:ext cx="7561856" cy="1015663"/>
          </a:xfrm>
          <a:prstGeom prst="rect">
            <a:avLst/>
          </a:prstGeom>
          <a:noFill/>
          <a:ln w="28575">
            <a:noFill/>
            <a:prstDash val="sysDash"/>
            <a:miter lim="800000"/>
            <a:headEnd/>
            <a:tailEnd/>
          </a:ln>
          <a:effectLst>
            <a:glow rad="228600">
              <a:srgbClr val="FF0000">
                <a:alpha val="40000"/>
              </a:srgbClr>
            </a:glow>
          </a:effectLst>
        </p:spPr>
        <p:txBody>
          <a:bodyPr wrap="square">
            <a:spAutoFit/>
          </a:bodyPr>
          <a:lstStyle/>
          <a:p>
            <a:pPr indent="182563" eaLnBrk="1" hangingPunct="1">
              <a:defRPr/>
            </a:pPr>
            <a:r>
              <a:rPr lang="ja-JP" altLang="en-US" sz="6000" dirty="0">
                <a:ea typeface="ＭＳ Ｐゴシック" panose="020B0600070205080204" pitchFamily="50" charset="-128"/>
              </a:rPr>
              <a:t>～</a:t>
            </a:r>
            <a:r>
              <a:rPr lang="ja-JP" altLang="en-US" sz="5400" dirty="0">
                <a:ea typeface="ＭＳ Ｐゴシック" panose="020B0600070205080204" pitchFamily="50" charset="-128"/>
              </a:rPr>
              <a:t>会話スキルを持とう～</a:t>
            </a:r>
          </a:p>
        </p:txBody>
      </p:sp>
      <p:sp>
        <p:nvSpPr>
          <p:cNvPr id="3" name="テキスト ボックス 4"/>
          <p:cNvSpPr txBox="1">
            <a:spLocks noChangeArrowheads="1"/>
          </p:cNvSpPr>
          <p:nvPr/>
        </p:nvSpPr>
        <p:spPr bwMode="auto">
          <a:xfrm>
            <a:off x="1259632" y="1772816"/>
            <a:ext cx="6768752" cy="1107996"/>
          </a:xfrm>
          <a:prstGeom prst="rect">
            <a:avLst/>
          </a:prstGeom>
          <a:solidFill>
            <a:srgbClr val="FFCC66"/>
          </a:solidFill>
          <a:ln w="9525">
            <a:solidFill>
              <a:schemeClr val="tx1"/>
            </a:solidFill>
            <a:miter lim="800000"/>
            <a:headEnd/>
            <a:tailEnd/>
          </a:ln>
        </p:spPr>
        <p:txBody>
          <a:bodyPr wrap="square">
            <a:spAutoFit/>
          </a:bodyPr>
          <a:lstStyle/>
          <a:p>
            <a:pPr eaLnBrk="1" hangingPunct="1"/>
            <a:r>
              <a:rPr lang="ja-JP" altLang="en-US" sz="4800" dirty="0">
                <a:solidFill>
                  <a:schemeClr val="accent4"/>
                </a:solidFill>
              </a:rPr>
              <a:t>    　　 </a:t>
            </a:r>
            <a:r>
              <a:rPr lang="ja-JP" altLang="en-US" sz="6600" dirty="0">
                <a:solidFill>
                  <a:schemeClr val="accent4"/>
                </a:solidFill>
              </a:rPr>
              <a:t>会話援助</a:t>
            </a:r>
            <a:endParaRPr lang="ja-JP" altLang="en-US" sz="4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2636838"/>
            <a:ext cx="8640763" cy="1800225"/>
          </a:xfrm>
          <a:solidFill>
            <a:srgbClr val="FFFF66"/>
          </a:solidFill>
        </p:spPr>
        <p:txBody>
          <a:bodyPr/>
          <a:lstStyle/>
          <a:p>
            <a:pPr algn="l"/>
            <a:r>
              <a:rPr lang="ja-JP" altLang="en-US" sz="4800"/>
              <a:t>自分の力だけで、</a:t>
            </a:r>
            <a:r>
              <a:rPr lang="en-US" altLang="ja-JP" sz="4800"/>
              <a:t/>
            </a:r>
            <a:br>
              <a:rPr lang="en-US" altLang="ja-JP" sz="4800"/>
            </a:br>
            <a:r>
              <a:rPr lang="ja-JP" altLang="en-US" sz="4800"/>
              <a:t>　ことばを習得して行くのだろうか</a:t>
            </a:r>
          </a:p>
        </p:txBody>
      </p:sp>
      <p:sp>
        <p:nvSpPr>
          <p:cNvPr id="5" name="Rectangle 2"/>
          <p:cNvSpPr txBox="1">
            <a:spLocks noChangeArrowheads="1"/>
          </p:cNvSpPr>
          <p:nvPr/>
        </p:nvSpPr>
        <p:spPr bwMode="auto">
          <a:xfrm>
            <a:off x="323850" y="1341438"/>
            <a:ext cx="2808288" cy="1008062"/>
          </a:xfrm>
          <a:prstGeom prst="rect">
            <a:avLst/>
          </a:prstGeom>
          <a:noFill/>
          <a:ln w="9525">
            <a:noFill/>
            <a:miter lim="800000"/>
            <a:headEnd/>
            <a:tailEnd/>
          </a:ln>
        </p:spPr>
        <p:txBody>
          <a:bodyPr anchor="ctr"/>
          <a:lstStyle/>
          <a:p>
            <a:pPr indent="182563">
              <a:defRPr/>
            </a:pPr>
            <a:r>
              <a:rPr lang="ja-JP" altLang="en-US" sz="4400" kern="0" dirty="0">
                <a:solidFill>
                  <a:schemeClr val="tx2"/>
                </a:solidFill>
                <a:latin typeface="+mj-lt"/>
                <a:ea typeface="+mj-ea"/>
                <a:cs typeface="+mj-cs"/>
              </a:rPr>
              <a:t>子どもは</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476250"/>
            <a:ext cx="7848600" cy="792163"/>
          </a:xfrm>
          <a:solidFill>
            <a:srgbClr val="FFCC99"/>
          </a:solidFill>
        </p:spPr>
        <p:txBody>
          <a:bodyPr/>
          <a:lstStyle/>
          <a:p>
            <a:pPr algn="l"/>
            <a:r>
              <a:rPr lang="ja-JP" altLang="en-US" sz="4800"/>
              <a:t>ことばの習得の考え方の流れ</a:t>
            </a:r>
          </a:p>
        </p:txBody>
      </p:sp>
      <p:sp>
        <p:nvSpPr>
          <p:cNvPr id="5" name="Rectangle 2"/>
          <p:cNvSpPr txBox="1">
            <a:spLocks noChangeArrowheads="1"/>
          </p:cNvSpPr>
          <p:nvPr/>
        </p:nvSpPr>
        <p:spPr bwMode="auto">
          <a:xfrm>
            <a:off x="323850" y="1844675"/>
            <a:ext cx="2592388" cy="1655763"/>
          </a:xfrm>
          <a:prstGeom prst="rect">
            <a:avLst/>
          </a:prstGeom>
          <a:solidFill>
            <a:srgbClr val="CCFFFF"/>
          </a:solidFill>
          <a:ln w="9525">
            <a:noFill/>
            <a:miter lim="800000"/>
            <a:headEnd/>
            <a:tailEnd/>
          </a:ln>
        </p:spPr>
        <p:txBody>
          <a:bodyPr anchor="ctr"/>
          <a:lstStyle/>
          <a:p>
            <a:pPr>
              <a:defRPr/>
            </a:pPr>
            <a:r>
              <a:rPr lang="ja-JP" altLang="en-US" sz="3600" kern="0" dirty="0">
                <a:solidFill>
                  <a:schemeClr val="tx2"/>
                </a:solidFill>
                <a:latin typeface="+mj-lt"/>
                <a:ea typeface="+mj-ea"/>
                <a:cs typeface="+mj-cs"/>
              </a:rPr>
              <a:t>初めの頃は</a:t>
            </a:r>
          </a:p>
        </p:txBody>
      </p:sp>
      <p:sp>
        <p:nvSpPr>
          <p:cNvPr id="6" name="Rectangle 2"/>
          <p:cNvSpPr txBox="1">
            <a:spLocks noChangeArrowheads="1"/>
          </p:cNvSpPr>
          <p:nvPr/>
        </p:nvSpPr>
        <p:spPr bwMode="auto">
          <a:xfrm>
            <a:off x="2987675" y="1844675"/>
            <a:ext cx="5832475" cy="1655763"/>
          </a:xfrm>
          <a:prstGeom prst="rect">
            <a:avLst/>
          </a:prstGeom>
          <a:noFill/>
          <a:ln w="9525">
            <a:solidFill>
              <a:schemeClr val="tx1"/>
            </a:solidFill>
            <a:miter lim="800000"/>
            <a:headEnd/>
            <a:tailEnd/>
          </a:ln>
        </p:spPr>
        <p:txBody>
          <a:bodyPr anchor="ctr"/>
          <a:lstStyle/>
          <a:p>
            <a:pPr>
              <a:defRPr/>
            </a:pPr>
            <a:r>
              <a:rPr lang="ja-JP" altLang="en-US" sz="4400" kern="0" dirty="0">
                <a:solidFill>
                  <a:schemeClr val="tx2"/>
                </a:solidFill>
                <a:latin typeface="+mj-lt"/>
                <a:ea typeface="+mj-ea"/>
                <a:cs typeface="+mj-cs"/>
              </a:rPr>
              <a:t>教えることによって、</a:t>
            </a:r>
            <a:endParaRPr lang="en-US" altLang="ja-JP" sz="4400" kern="0" dirty="0">
              <a:solidFill>
                <a:schemeClr val="tx2"/>
              </a:solidFill>
              <a:latin typeface="+mj-lt"/>
              <a:ea typeface="+mj-ea"/>
              <a:cs typeface="+mj-cs"/>
            </a:endParaRPr>
          </a:p>
          <a:p>
            <a:pPr>
              <a:defRPr/>
            </a:pPr>
            <a:r>
              <a:rPr lang="ja-JP" altLang="en-US" sz="4400" kern="0" dirty="0">
                <a:solidFill>
                  <a:schemeClr val="tx2"/>
                </a:solidFill>
                <a:latin typeface="+mj-lt"/>
                <a:ea typeface="+mj-ea"/>
                <a:cs typeface="+mj-cs"/>
              </a:rPr>
              <a:t>　子どもは言葉を覚える</a:t>
            </a:r>
          </a:p>
        </p:txBody>
      </p:sp>
      <p:sp>
        <p:nvSpPr>
          <p:cNvPr id="7" name="Rectangle 2"/>
          <p:cNvSpPr txBox="1">
            <a:spLocks noChangeArrowheads="1"/>
          </p:cNvSpPr>
          <p:nvPr/>
        </p:nvSpPr>
        <p:spPr bwMode="auto">
          <a:xfrm>
            <a:off x="323850" y="4221163"/>
            <a:ext cx="2592388" cy="1655762"/>
          </a:xfrm>
          <a:prstGeom prst="rect">
            <a:avLst/>
          </a:prstGeom>
          <a:solidFill>
            <a:srgbClr val="CCFF33"/>
          </a:solidFill>
          <a:ln w="9525">
            <a:noFill/>
            <a:miter lim="800000"/>
            <a:headEnd/>
            <a:tailEnd/>
          </a:ln>
        </p:spPr>
        <p:txBody>
          <a:bodyPr anchor="ctr"/>
          <a:lstStyle/>
          <a:p>
            <a:pPr>
              <a:defRPr/>
            </a:pPr>
            <a:r>
              <a:rPr lang="ja-JP" altLang="en-US" sz="2800" kern="0" dirty="0">
                <a:solidFill>
                  <a:schemeClr val="tx2"/>
                </a:solidFill>
                <a:ea typeface="ＭＳ Ｐゴシック" panose="020B0600070205080204" pitchFamily="50" charset="-128"/>
              </a:rPr>
              <a:t>　</a:t>
            </a:r>
            <a:r>
              <a:rPr lang="ja-JP" altLang="en-US" sz="4000" kern="0" dirty="0">
                <a:solidFill>
                  <a:schemeClr val="tx2"/>
                </a:solidFill>
                <a:ea typeface="ＭＳ Ｐゴシック" panose="020B0600070205080204" pitchFamily="50" charset="-128"/>
              </a:rPr>
              <a:t>その次に</a:t>
            </a:r>
            <a:endParaRPr lang="ja-JP" altLang="en-US" sz="4800" kern="0" dirty="0">
              <a:solidFill>
                <a:schemeClr val="tx2"/>
              </a:solidFill>
              <a:ea typeface="ＭＳ Ｐゴシック" panose="020B0600070205080204" pitchFamily="50" charset="-128"/>
            </a:endParaRPr>
          </a:p>
        </p:txBody>
      </p:sp>
      <p:sp>
        <p:nvSpPr>
          <p:cNvPr id="8" name="Rectangle 2"/>
          <p:cNvSpPr txBox="1">
            <a:spLocks noChangeArrowheads="1"/>
          </p:cNvSpPr>
          <p:nvPr/>
        </p:nvSpPr>
        <p:spPr bwMode="auto">
          <a:xfrm>
            <a:off x="2987675" y="4221163"/>
            <a:ext cx="5832475" cy="1657350"/>
          </a:xfrm>
          <a:prstGeom prst="rect">
            <a:avLst/>
          </a:prstGeom>
          <a:noFill/>
          <a:ln w="9525">
            <a:solidFill>
              <a:schemeClr val="tx1"/>
            </a:solidFill>
            <a:miter lim="800000"/>
            <a:headEnd/>
            <a:tailEnd/>
          </a:ln>
        </p:spPr>
        <p:txBody>
          <a:bodyPr anchor="ctr"/>
          <a:lstStyle/>
          <a:p>
            <a:pPr>
              <a:defRPr/>
            </a:pPr>
            <a:r>
              <a:rPr lang="ja-JP" altLang="en-US" sz="4400" kern="0" dirty="0">
                <a:solidFill>
                  <a:schemeClr val="tx2"/>
                </a:solidFill>
                <a:latin typeface="+mj-lt"/>
                <a:ea typeface="+mj-ea"/>
                <a:cs typeface="+mj-cs"/>
              </a:rPr>
              <a:t>子どもは、自力で　　</a:t>
            </a:r>
            <a:endParaRPr lang="en-US" altLang="ja-JP" sz="4400" kern="0" dirty="0">
              <a:solidFill>
                <a:schemeClr val="tx2"/>
              </a:solidFill>
              <a:latin typeface="+mj-lt"/>
              <a:ea typeface="+mj-ea"/>
              <a:cs typeface="+mj-cs"/>
            </a:endParaRPr>
          </a:p>
          <a:p>
            <a:pPr>
              <a:defRPr/>
            </a:pPr>
            <a:r>
              <a:rPr lang="ja-JP" altLang="en-US" sz="4400" kern="0" dirty="0">
                <a:solidFill>
                  <a:schemeClr val="tx2"/>
                </a:solidFill>
                <a:latin typeface="+mj-lt"/>
                <a:ea typeface="+mj-ea"/>
                <a:cs typeface="+mj-cs"/>
              </a:rPr>
              <a:t>　　　　　　言葉を覚える</a:t>
            </a:r>
          </a:p>
        </p:txBody>
      </p:sp>
      <p:sp>
        <p:nvSpPr>
          <p:cNvPr id="9" name="下矢印 8"/>
          <p:cNvSpPr/>
          <p:nvPr/>
        </p:nvSpPr>
        <p:spPr>
          <a:xfrm>
            <a:off x="1476375" y="3644900"/>
            <a:ext cx="358775" cy="50482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涙形 73"/>
          <p:cNvSpPr/>
          <p:nvPr/>
        </p:nvSpPr>
        <p:spPr>
          <a:xfrm>
            <a:off x="7020272" y="2924944"/>
            <a:ext cx="1944216" cy="1584176"/>
          </a:xfrm>
          <a:prstGeom prst="teardrop">
            <a:avLst>
              <a:gd name="adj" fmla="val 40542"/>
            </a:avLst>
          </a:prstGeom>
          <a:solidFill>
            <a:srgbClr val="FFCC66"/>
          </a:solidFill>
          <a:ln>
            <a:solidFill>
              <a:srgbClr val="FF66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りんご</a:t>
            </a:r>
          </a:p>
        </p:txBody>
      </p:sp>
      <p:grpSp>
        <p:nvGrpSpPr>
          <p:cNvPr id="2" name="グループ化 7"/>
          <p:cNvGrpSpPr/>
          <p:nvPr/>
        </p:nvGrpSpPr>
        <p:grpSpPr>
          <a:xfrm>
            <a:off x="2987824" y="4293096"/>
            <a:ext cx="936104" cy="1008112"/>
            <a:chOff x="827088" y="4344988"/>
            <a:chExt cx="1512887" cy="1747837"/>
          </a:xfrm>
        </p:grpSpPr>
        <p:sp>
          <p:nvSpPr>
            <p:cNvPr id="9"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0"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1"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2"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13"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4"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5" name="Freeform 11"/>
            <p:cNvSpPr>
              <a:spLocks/>
            </p:cNvSpPr>
            <p:nvPr/>
          </p:nvSpPr>
          <p:spPr bwMode="auto">
            <a:xfrm rot="3425685">
              <a:off x="1254125" y="4200526"/>
              <a:ext cx="719137" cy="1008062"/>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6"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18" name="円/楕円 17"/>
          <p:cNvSpPr/>
          <p:nvPr/>
        </p:nvSpPr>
        <p:spPr>
          <a:xfrm>
            <a:off x="467544" y="2996952"/>
            <a:ext cx="1656184" cy="1080120"/>
          </a:xfrm>
          <a:prstGeom prst="ellipse">
            <a:avLst/>
          </a:prstGeom>
          <a:solidFill>
            <a:srgbClr val="FFCCFF"/>
          </a:solidFill>
          <a:ln>
            <a:solidFill>
              <a:srgbClr val="FF66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りんご</a:t>
            </a:r>
          </a:p>
        </p:txBody>
      </p:sp>
      <p:grpSp>
        <p:nvGrpSpPr>
          <p:cNvPr id="3" name="グループ化 18"/>
          <p:cNvGrpSpPr/>
          <p:nvPr/>
        </p:nvGrpSpPr>
        <p:grpSpPr>
          <a:xfrm>
            <a:off x="899592" y="4365104"/>
            <a:ext cx="792088" cy="936104"/>
            <a:chOff x="827088" y="4426917"/>
            <a:chExt cx="1512887" cy="1665908"/>
          </a:xfrm>
        </p:grpSpPr>
        <p:sp>
          <p:nvSpPr>
            <p:cNvPr id="20"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2"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3"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24"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5"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6" name="Freeform 11"/>
            <p:cNvSpPr>
              <a:spLocks/>
            </p:cNvSpPr>
            <p:nvPr/>
          </p:nvSpPr>
          <p:spPr bwMode="auto">
            <a:xfrm rot="3425685">
              <a:off x="1481653" y="4391986"/>
              <a:ext cx="314204" cy="384066"/>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7"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47" name="円/楕円 46"/>
          <p:cNvSpPr/>
          <p:nvPr/>
        </p:nvSpPr>
        <p:spPr>
          <a:xfrm>
            <a:off x="2555776" y="2924944"/>
            <a:ext cx="1728192" cy="1368152"/>
          </a:xfrm>
          <a:prstGeom prst="ellipse">
            <a:avLst/>
          </a:prstGeom>
          <a:solidFill>
            <a:srgbClr val="FFCCFF"/>
          </a:solidFill>
          <a:ln>
            <a:solidFill>
              <a:srgbClr val="FF66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りんご</a:t>
            </a:r>
          </a:p>
        </p:txBody>
      </p:sp>
      <p:sp>
        <p:nvSpPr>
          <p:cNvPr id="48" name="円/楕円 47"/>
          <p:cNvSpPr/>
          <p:nvPr/>
        </p:nvSpPr>
        <p:spPr>
          <a:xfrm>
            <a:off x="4644008" y="2852936"/>
            <a:ext cx="2160240" cy="1800200"/>
          </a:xfrm>
          <a:prstGeom prst="ellipse">
            <a:avLst/>
          </a:prstGeom>
          <a:solidFill>
            <a:srgbClr val="FFCCFF"/>
          </a:solidFill>
          <a:ln>
            <a:solidFill>
              <a:srgbClr val="FF66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りんご</a:t>
            </a:r>
          </a:p>
        </p:txBody>
      </p:sp>
      <p:grpSp>
        <p:nvGrpSpPr>
          <p:cNvPr id="4" name="グループ化 45"/>
          <p:cNvGrpSpPr/>
          <p:nvPr/>
        </p:nvGrpSpPr>
        <p:grpSpPr>
          <a:xfrm>
            <a:off x="5148064" y="4221088"/>
            <a:ext cx="1080120" cy="1104982"/>
            <a:chOff x="3275856" y="5528603"/>
            <a:chExt cx="1080120" cy="1104982"/>
          </a:xfrm>
        </p:grpSpPr>
        <p:grpSp>
          <p:nvGrpSpPr>
            <p:cNvPr id="5" name="グループ化 27"/>
            <p:cNvGrpSpPr/>
            <p:nvPr/>
          </p:nvGrpSpPr>
          <p:grpSpPr>
            <a:xfrm>
              <a:off x="3275856" y="5589240"/>
              <a:ext cx="1080120" cy="1044345"/>
              <a:chOff x="827088" y="4508500"/>
              <a:chExt cx="1512887" cy="1584325"/>
            </a:xfrm>
          </p:grpSpPr>
          <p:sp>
            <p:nvSpPr>
              <p:cNvPr id="29"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0"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1"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2"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33"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4"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6"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37" name="フリーフォーム 36"/>
            <p:cNvSpPr/>
            <p:nvPr/>
          </p:nvSpPr>
          <p:spPr>
            <a:xfrm>
              <a:off x="3334043" y="5528603"/>
              <a:ext cx="1021933" cy="492369"/>
            </a:xfrm>
            <a:custGeom>
              <a:avLst/>
              <a:gdLst>
                <a:gd name="connsiteX0" fmla="*/ 478302 w 1083212"/>
                <a:gd name="connsiteY0" fmla="*/ 154745 h 492369"/>
                <a:gd name="connsiteX1" fmla="*/ 450166 w 1083212"/>
                <a:gd name="connsiteY1" fmla="*/ 196948 h 492369"/>
                <a:gd name="connsiteX2" fmla="*/ 365760 w 1083212"/>
                <a:gd name="connsiteY2" fmla="*/ 267286 h 492369"/>
                <a:gd name="connsiteX3" fmla="*/ 281354 w 1083212"/>
                <a:gd name="connsiteY3" fmla="*/ 295422 h 492369"/>
                <a:gd name="connsiteX4" fmla="*/ 239151 w 1083212"/>
                <a:gd name="connsiteY4" fmla="*/ 309489 h 492369"/>
                <a:gd name="connsiteX5" fmla="*/ 196948 w 1083212"/>
                <a:gd name="connsiteY5" fmla="*/ 323557 h 492369"/>
                <a:gd name="connsiteX6" fmla="*/ 98474 w 1083212"/>
                <a:gd name="connsiteY6" fmla="*/ 351692 h 492369"/>
                <a:gd name="connsiteX7" fmla="*/ 14068 w 1083212"/>
                <a:gd name="connsiteY7" fmla="*/ 450166 h 492369"/>
                <a:gd name="connsiteX8" fmla="*/ 0 w 1083212"/>
                <a:gd name="connsiteY8" fmla="*/ 492369 h 492369"/>
                <a:gd name="connsiteX9" fmla="*/ 14068 w 1083212"/>
                <a:gd name="connsiteY9" fmla="*/ 323557 h 492369"/>
                <a:gd name="connsiteX10" fmla="*/ 42203 w 1083212"/>
                <a:gd name="connsiteY10" fmla="*/ 281354 h 492369"/>
                <a:gd name="connsiteX11" fmla="*/ 56271 w 1083212"/>
                <a:gd name="connsiteY11" fmla="*/ 239151 h 492369"/>
                <a:gd name="connsiteX12" fmla="*/ 154745 w 1083212"/>
                <a:gd name="connsiteY12" fmla="*/ 168812 h 492369"/>
                <a:gd name="connsiteX13" fmla="*/ 196948 w 1083212"/>
                <a:gd name="connsiteY13" fmla="*/ 140677 h 492369"/>
                <a:gd name="connsiteX14" fmla="*/ 239151 w 1083212"/>
                <a:gd name="connsiteY14" fmla="*/ 126609 h 492369"/>
                <a:gd name="connsiteX15" fmla="*/ 323557 w 1083212"/>
                <a:gd name="connsiteY15" fmla="*/ 84406 h 492369"/>
                <a:gd name="connsiteX16" fmla="*/ 464234 w 1083212"/>
                <a:gd name="connsiteY16" fmla="*/ 70339 h 492369"/>
                <a:gd name="connsiteX17" fmla="*/ 576775 w 1083212"/>
                <a:gd name="connsiteY17" fmla="*/ 28135 h 492369"/>
                <a:gd name="connsiteX18" fmla="*/ 661182 w 1083212"/>
                <a:gd name="connsiteY18" fmla="*/ 0 h 492369"/>
                <a:gd name="connsiteX19" fmla="*/ 801859 w 1083212"/>
                <a:gd name="connsiteY19" fmla="*/ 28135 h 492369"/>
                <a:gd name="connsiteX20" fmla="*/ 829994 w 1083212"/>
                <a:gd name="connsiteY20" fmla="*/ 56271 h 492369"/>
                <a:gd name="connsiteX21" fmla="*/ 914400 w 1083212"/>
                <a:gd name="connsiteY21" fmla="*/ 112542 h 492369"/>
                <a:gd name="connsiteX22" fmla="*/ 970671 w 1083212"/>
                <a:gd name="connsiteY22" fmla="*/ 239151 h 492369"/>
                <a:gd name="connsiteX23" fmla="*/ 984739 w 1083212"/>
                <a:gd name="connsiteY23" fmla="*/ 281354 h 492369"/>
                <a:gd name="connsiteX24" fmla="*/ 1026942 w 1083212"/>
                <a:gd name="connsiteY24" fmla="*/ 309489 h 492369"/>
                <a:gd name="connsiteX25" fmla="*/ 1083212 w 1083212"/>
                <a:gd name="connsiteY25" fmla="*/ 436099 h 492369"/>
                <a:gd name="connsiteX26" fmla="*/ 1069145 w 1083212"/>
                <a:gd name="connsiteY26" fmla="*/ 478302 h 492369"/>
                <a:gd name="connsiteX27" fmla="*/ 1026942 w 1083212"/>
                <a:gd name="connsiteY27" fmla="*/ 464234 h 492369"/>
                <a:gd name="connsiteX28" fmla="*/ 970671 w 1083212"/>
                <a:gd name="connsiteY28" fmla="*/ 407963 h 492369"/>
                <a:gd name="connsiteX29" fmla="*/ 942535 w 1083212"/>
                <a:gd name="connsiteY29" fmla="*/ 379828 h 492369"/>
                <a:gd name="connsiteX30" fmla="*/ 858129 w 1083212"/>
                <a:gd name="connsiteY30" fmla="*/ 351692 h 492369"/>
                <a:gd name="connsiteX31" fmla="*/ 815926 w 1083212"/>
                <a:gd name="connsiteY31" fmla="*/ 337625 h 492369"/>
                <a:gd name="connsiteX32" fmla="*/ 717452 w 1083212"/>
                <a:gd name="connsiteY32" fmla="*/ 309489 h 492369"/>
                <a:gd name="connsiteX33" fmla="*/ 675249 w 1083212"/>
                <a:gd name="connsiteY33" fmla="*/ 281354 h 492369"/>
                <a:gd name="connsiteX34" fmla="*/ 633046 w 1083212"/>
                <a:gd name="connsiteY34" fmla="*/ 267286 h 492369"/>
                <a:gd name="connsiteX35" fmla="*/ 590843 w 1083212"/>
                <a:gd name="connsiteY35" fmla="*/ 239151 h 492369"/>
                <a:gd name="connsiteX36" fmla="*/ 450166 w 1083212"/>
                <a:gd name="connsiteY36" fmla="*/ 196948 h 492369"/>
                <a:gd name="connsiteX37" fmla="*/ 478302 w 1083212"/>
                <a:gd name="connsiteY37" fmla="*/ 154745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3212" h="492369">
                  <a:moveTo>
                    <a:pt x="478302" y="154745"/>
                  </a:moveTo>
                  <a:cubicBezTo>
                    <a:pt x="468923" y="168813"/>
                    <a:pt x="460990" y="183959"/>
                    <a:pt x="450166" y="196948"/>
                  </a:cubicBezTo>
                  <a:cubicBezTo>
                    <a:pt x="430678" y="220334"/>
                    <a:pt x="395053" y="254267"/>
                    <a:pt x="365760" y="267286"/>
                  </a:cubicBezTo>
                  <a:cubicBezTo>
                    <a:pt x="338659" y="279331"/>
                    <a:pt x="309489" y="286044"/>
                    <a:pt x="281354" y="295422"/>
                  </a:cubicBezTo>
                  <a:lnTo>
                    <a:pt x="239151" y="309489"/>
                  </a:lnTo>
                  <a:cubicBezTo>
                    <a:pt x="225083" y="314178"/>
                    <a:pt x="211334" y="319960"/>
                    <a:pt x="196948" y="323557"/>
                  </a:cubicBezTo>
                  <a:cubicBezTo>
                    <a:pt x="126291" y="341222"/>
                    <a:pt x="159019" y="331511"/>
                    <a:pt x="98474" y="351692"/>
                  </a:cubicBezTo>
                  <a:cubicBezTo>
                    <a:pt x="63861" y="386305"/>
                    <a:pt x="35493" y="407315"/>
                    <a:pt x="14068" y="450166"/>
                  </a:cubicBezTo>
                  <a:cubicBezTo>
                    <a:pt x="7436" y="463429"/>
                    <a:pt x="4689" y="478301"/>
                    <a:pt x="0" y="492369"/>
                  </a:cubicBezTo>
                  <a:cubicBezTo>
                    <a:pt x="4689" y="436098"/>
                    <a:pt x="2994" y="378926"/>
                    <a:pt x="14068" y="323557"/>
                  </a:cubicBezTo>
                  <a:cubicBezTo>
                    <a:pt x="17384" y="306978"/>
                    <a:pt x="34642" y="296476"/>
                    <a:pt x="42203" y="281354"/>
                  </a:cubicBezTo>
                  <a:cubicBezTo>
                    <a:pt x="48835" y="268091"/>
                    <a:pt x="47652" y="251218"/>
                    <a:pt x="56271" y="239151"/>
                  </a:cubicBezTo>
                  <a:cubicBezTo>
                    <a:pt x="115674" y="155987"/>
                    <a:pt x="91487" y="200441"/>
                    <a:pt x="154745" y="168812"/>
                  </a:cubicBezTo>
                  <a:cubicBezTo>
                    <a:pt x="169867" y="161251"/>
                    <a:pt x="181826" y="148238"/>
                    <a:pt x="196948" y="140677"/>
                  </a:cubicBezTo>
                  <a:cubicBezTo>
                    <a:pt x="210211" y="134045"/>
                    <a:pt x="225888" y="133241"/>
                    <a:pt x="239151" y="126609"/>
                  </a:cubicBezTo>
                  <a:cubicBezTo>
                    <a:pt x="285517" y="103426"/>
                    <a:pt x="272485" y="92263"/>
                    <a:pt x="323557" y="84406"/>
                  </a:cubicBezTo>
                  <a:cubicBezTo>
                    <a:pt x="370135" y="77240"/>
                    <a:pt x="417342" y="75028"/>
                    <a:pt x="464234" y="70339"/>
                  </a:cubicBezTo>
                  <a:cubicBezTo>
                    <a:pt x="517574" y="16997"/>
                    <a:pt x="468455" y="55215"/>
                    <a:pt x="576775" y="28135"/>
                  </a:cubicBezTo>
                  <a:cubicBezTo>
                    <a:pt x="605547" y="20942"/>
                    <a:pt x="661182" y="0"/>
                    <a:pt x="661182" y="0"/>
                  </a:cubicBezTo>
                  <a:cubicBezTo>
                    <a:pt x="678248" y="2438"/>
                    <a:pt x="771171" y="9722"/>
                    <a:pt x="801859" y="28135"/>
                  </a:cubicBezTo>
                  <a:cubicBezTo>
                    <a:pt x="813232" y="34959"/>
                    <a:pt x="819383" y="48313"/>
                    <a:pt x="829994" y="56271"/>
                  </a:cubicBezTo>
                  <a:cubicBezTo>
                    <a:pt x="857045" y="76560"/>
                    <a:pt x="914400" y="112542"/>
                    <a:pt x="914400" y="112542"/>
                  </a:cubicBezTo>
                  <a:cubicBezTo>
                    <a:pt x="958986" y="179421"/>
                    <a:pt x="937188" y="138705"/>
                    <a:pt x="970671" y="239151"/>
                  </a:cubicBezTo>
                  <a:cubicBezTo>
                    <a:pt x="975360" y="253219"/>
                    <a:pt x="972401" y="273129"/>
                    <a:pt x="984739" y="281354"/>
                  </a:cubicBezTo>
                  <a:lnTo>
                    <a:pt x="1026942" y="309489"/>
                  </a:lnTo>
                  <a:cubicBezTo>
                    <a:pt x="1060424" y="409935"/>
                    <a:pt x="1038627" y="369218"/>
                    <a:pt x="1083212" y="436099"/>
                  </a:cubicBezTo>
                  <a:cubicBezTo>
                    <a:pt x="1078523" y="450167"/>
                    <a:pt x="1082408" y="471670"/>
                    <a:pt x="1069145" y="478302"/>
                  </a:cubicBezTo>
                  <a:cubicBezTo>
                    <a:pt x="1055882" y="484934"/>
                    <a:pt x="1039009" y="472853"/>
                    <a:pt x="1026942" y="464234"/>
                  </a:cubicBezTo>
                  <a:cubicBezTo>
                    <a:pt x="1005357" y="448816"/>
                    <a:pt x="989428" y="426720"/>
                    <a:pt x="970671" y="407963"/>
                  </a:cubicBezTo>
                  <a:cubicBezTo>
                    <a:pt x="961292" y="398585"/>
                    <a:pt x="955118" y="384022"/>
                    <a:pt x="942535" y="379828"/>
                  </a:cubicBezTo>
                  <a:lnTo>
                    <a:pt x="858129" y="351692"/>
                  </a:lnTo>
                  <a:cubicBezTo>
                    <a:pt x="844061" y="347003"/>
                    <a:pt x="830312" y="341222"/>
                    <a:pt x="815926" y="337625"/>
                  </a:cubicBezTo>
                  <a:cubicBezTo>
                    <a:pt x="797895" y="333117"/>
                    <a:pt x="737635" y="319580"/>
                    <a:pt x="717452" y="309489"/>
                  </a:cubicBezTo>
                  <a:cubicBezTo>
                    <a:pt x="702330" y="301928"/>
                    <a:pt x="690371" y="288915"/>
                    <a:pt x="675249" y="281354"/>
                  </a:cubicBezTo>
                  <a:cubicBezTo>
                    <a:pt x="661986" y="274722"/>
                    <a:pt x="646309" y="273918"/>
                    <a:pt x="633046" y="267286"/>
                  </a:cubicBezTo>
                  <a:cubicBezTo>
                    <a:pt x="617924" y="259725"/>
                    <a:pt x="606383" y="245811"/>
                    <a:pt x="590843" y="239151"/>
                  </a:cubicBezTo>
                  <a:cubicBezTo>
                    <a:pt x="572784" y="231412"/>
                    <a:pt x="450166" y="210456"/>
                    <a:pt x="450166" y="196948"/>
                  </a:cubicBezTo>
                  <a:lnTo>
                    <a:pt x="478302" y="154745"/>
                  </a:ln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44"/>
            <p:cNvGrpSpPr/>
            <p:nvPr/>
          </p:nvGrpSpPr>
          <p:grpSpPr>
            <a:xfrm>
              <a:off x="3419872" y="5877272"/>
              <a:ext cx="792088" cy="360040"/>
              <a:chOff x="3419872" y="5877272"/>
              <a:chExt cx="792088" cy="360040"/>
            </a:xfrm>
          </p:grpSpPr>
          <p:sp>
            <p:nvSpPr>
              <p:cNvPr id="41" name="円/楕円 40"/>
              <p:cNvSpPr/>
              <p:nvPr/>
            </p:nvSpPr>
            <p:spPr>
              <a:xfrm>
                <a:off x="3419872"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3851920"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a:stCxn id="41" idx="7"/>
                <a:endCxn id="42" idx="1"/>
              </p:cNvCxnSpPr>
              <p:nvPr/>
            </p:nvCxnSpPr>
            <p:spPr>
              <a:xfrm>
                <a:off x="3727185" y="5929999"/>
                <a:ext cx="17746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グループ化 72"/>
          <p:cNvGrpSpPr/>
          <p:nvPr/>
        </p:nvGrpSpPr>
        <p:grpSpPr>
          <a:xfrm>
            <a:off x="7380312" y="4221088"/>
            <a:ext cx="1080120" cy="1104982"/>
            <a:chOff x="7452320" y="4581128"/>
            <a:chExt cx="1080120" cy="1104982"/>
          </a:xfrm>
        </p:grpSpPr>
        <p:grpSp>
          <p:nvGrpSpPr>
            <p:cNvPr id="8" name="グループ化 49"/>
            <p:cNvGrpSpPr/>
            <p:nvPr/>
          </p:nvGrpSpPr>
          <p:grpSpPr>
            <a:xfrm>
              <a:off x="7452320" y="4581128"/>
              <a:ext cx="1080120" cy="1104982"/>
              <a:chOff x="3275856" y="5528603"/>
              <a:chExt cx="1080120" cy="1104982"/>
            </a:xfrm>
          </p:grpSpPr>
          <p:grpSp>
            <p:nvGrpSpPr>
              <p:cNvPr id="17" name="グループ化 27"/>
              <p:cNvGrpSpPr/>
              <p:nvPr/>
            </p:nvGrpSpPr>
            <p:grpSpPr>
              <a:xfrm>
                <a:off x="3275856" y="5589240"/>
                <a:ext cx="1080120" cy="1044345"/>
                <a:chOff x="827088" y="4508500"/>
                <a:chExt cx="1512887" cy="1584325"/>
              </a:xfrm>
            </p:grpSpPr>
            <p:sp>
              <p:nvSpPr>
                <p:cNvPr id="57"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8"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59"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0" name="Oval 8"/>
                <p:cNvSpPr>
                  <a:spLocks noChangeArrowheads="1"/>
                </p:cNvSpPr>
                <p:nvPr/>
              </p:nvSpPr>
              <p:spPr bwMode="auto">
                <a:xfrm>
                  <a:off x="1547813" y="5373688"/>
                  <a:ext cx="144462" cy="144462"/>
                </a:xfrm>
                <a:prstGeom prst="ellipse">
                  <a:avLst/>
                </a:prstGeom>
                <a:solidFill>
                  <a:srgbClr val="FFCC66"/>
                </a:solidFill>
                <a:ln w="9525">
                  <a:solidFill>
                    <a:schemeClr val="tx1"/>
                  </a:solidFill>
                  <a:round/>
                  <a:headEnd/>
                  <a:tailEnd/>
                </a:ln>
              </p:spPr>
              <p:txBody>
                <a:bodyPr wrap="none" anchor="ctr"/>
                <a:lstStyle/>
                <a:p>
                  <a:endParaRPr lang="ja-JP" altLang="en-US"/>
                </a:p>
              </p:txBody>
            </p:sp>
            <p:sp>
              <p:nvSpPr>
                <p:cNvPr id="61"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62"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3" name="Freeform 12"/>
                <p:cNvSpPr>
                  <a:spLocks/>
                </p:cNvSpPr>
                <p:nvPr/>
              </p:nvSpPr>
              <p:spPr bwMode="auto">
                <a:xfrm>
                  <a:off x="1432241" y="5727389"/>
                  <a:ext cx="403438" cy="149537"/>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52" name="フリーフォーム 51"/>
              <p:cNvSpPr/>
              <p:nvPr/>
            </p:nvSpPr>
            <p:spPr>
              <a:xfrm>
                <a:off x="3347864" y="5528603"/>
                <a:ext cx="1008112" cy="360039"/>
              </a:xfrm>
              <a:custGeom>
                <a:avLst/>
                <a:gdLst>
                  <a:gd name="connsiteX0" fmla="*/ 478302 w 1083212"/>
                  <a:gd name="connsiteY0" fmla="*/ 154745 h 492369"/>
                  <a:gd name="connsiteX1" fmla="*/ 450166 w 1083212"/>
                  <a:gd name="connsiteY1" fmla="*/ 196948 h 492369"/>
                  <a:gd name="connsiteX2" fmla="*/ 365760 w 1083212"/>
                  <a:gd name="connsiteY2" fmla="*/ 267286 h 492369"/>
                  <a:gd name="connsiteX3" fmla="*/ 281354 w 1083212"/>
                  <a:gd name="connsiteY3" fmla="*/ 295422 h 492369"/>
                  <a:gd name="connsiteX4" fmla="*/ 239151 w 1083212"/>
                  <a:gd name="connsiteY4" fmla="*/ 309489 h 492369"/>
                  <a:gd name="connsiteX5" fmla="*/ 196948 w 1083212"/>
                  <a:gd name="connsiteY5" fmla="*/ 323557 h 492369"/>
                  <a:gd name="connsiteX6" fmla="*/ 98474 w 1083212"/>
                  <a:gd name="connsiteY6" fmla="*/ 351692 h 492369"/>
                  <a:gd name="connsiteX7" fmla="*/ 14068 w 1083212"/>
                  <a:gd name="connsiteY7" fmla="*/ 450166 h 492369"/>
                  <a:gd name="connsiteX8" fmla="*/ 0 w 1083212"/>
                  <a:gd name="connsiteY8" fmla="*/ 492369 h 492369"/>
                  <a:gd name="connsiteX9" fmla="*/ 14068 w 1083212"/>
                  <a:gd name="connsiteY9" fmla="*/ 323557 h 492369"/>
                  <a:gd name="connsiteX10" fmla="*/ 42203 w 1083212"/>
                  <a:gd name="connsiteY10" fmla="*/ 281354 h 492369"/>
                  <a:gd name="connsiteX11" fmla="*/ 56271 w 1083212"/>
                  <a:gd name="connsiteY11" fmla="*/ 239151 h 492369"/>
                  <a:gd name="connsiteX12" fmla="*/ 154745 w 1083212"/>
                  <a:gd name="connsiteY12" fmla="*/ 168812 h 492369"/>
                  <a:gd name="connsiteX13" fmla="*/ 196948 w 1083212"/>
                  <a:gd name="connsiteY13" fmla="*/ 140677 h 492369"/>
                  <a:gd name="connsiteX14" fmla="*/ 239151 w 1083212"/>
                  <a:gd name="connsiteY14" fmla="*/ 126609 h 492369"/>
                  <a:gd name="connsiteX15" fmla="*/ 323557 w 1083212"/>
                  <a:gd name="connsiteY15" fmla="*/ 84406 h 492369"/>
                  <a:gd name="connsiteX16" fmla="*/ 464234 w 1083212"/>
                  <a:gd name="connsiteY16" fmla="*/ 70339 h 492369"/>
                  <a:gd name="connsiteX17" fmla="*/ 576775 w 1083212"/>
                  <a:gd name="connsiteY17" fmla="*/ 28135 h 492369"/>
                  <a:gd name="connsiteX18" fmla="*/ 661182 w 1083212"/>
                  <a:gd name="connsiteY18" fmla="*/ 0 h 492369"/>
                  <a:gd name="connsiteX19" fmla="*/ 801859 w 1083212"/>
                  <a:gd name="connsiteY19" fmla="*/ 28135 h 492369"/>
                  <a:gd name="connsiteX20" fmla="*/ 829994 w 1083212"/>
                  <a:gd name="connsiteY20" fmla="*/ 56271 h 492369"/>
                  <a:gd name="connsiteX21" fmla="*/ 914400 w 1083212"/>
                  <a:gd name="connsiteY21" fmla="*/ 112542 h 492369"/>
                  <a:gd name="connsiteX22" fmla="*/ 970671 w 1083212"/>
                  <a:gd name="connsiteY22" fmla="*/ 239151 h 492369"/>
                  <a:gd name="connsiteX23" fmla="*/ 984739 w 1083212"/>
                  <a:gd name="connsiteY23" fmla="*/ 281354 h 492369"/>
                  <a:gd name="connsiteX24" fmla="*/ 1026942 w 1083212"/>
                  <a:gd name="connsiteY24" fmla="*/ 309489 h 492369"/>
                  <a:gd name="connsiteX25" fmla="*/ 1083212 w 1083212"/>
                  <a:gd name="connsiteY25" fmla="*/ 436099 h 492369"/>
                  <a:gd name="connsiteX26" fmla="*/ 1069145 w 1083212"/>
                  <a:gd name="connsiteY26" fmla="*/ 478302 h 492369"/>
                  <a:gd name="connsiteX27" fmla="*/ 1026942 w 1083212"/>
                  <a:gd name="connsiteY27" fmla="*/ 464234 h 492369"/>
                  <a:gd name="connsiteX28" fmla="*/ 970671 w 1083212"/>
                  <a:gd name="connsiteY28" fmla="*/ 407963 h 492369"/>
                  <a:gd name="connsiteX29" fmla="*/ 942535 w 1083212"/>
                  <a:gd name="connsiteY29" fmla="*/ 379828 h 492369"/>
                  <a:gd name="connsiteX30" fmla="*/ 858129 w 1083212"/>
                  <a:gd name="connsiteY30" fmla="*/ 351692 h 492369"/>
                  <a:gd name="connsiteX31" fmla="*/ 815926 w 1083212"/>
                  <a:gd name="connsiteY31" fmla="*/ 337625 h 492369"/>
                  <a:gd name="connsiteX32" fmla="*/ 717452 w 1083212"/>
                  <a:gd name="connsiteY32" fmla="*/ 309489 h 492369"/>
                  <a:gd name="connsiteX33" fmla="*/ 675249 w 1083212"/>
                  <a:gd name="connsiteY33" fmla="*/ 281354 h 492369"/>
                  <a:gd name="connsiteX34" fmla="*/ 633046 w 1083212"/>
                  <a:gd name="connsiteY34" fmla="*/ 267286 h 492369"/>
                  <a:gd name="connsiteX35" fmla="*/ 590843 w 1083212"/>
                  <a:gd name="connsiteY35" fmla="*/ 239151 h 492369"/>
                  <a:gd name="connsiteX36" fmla="*/ 450166 w 1083212"/>
                  <a:gd name="connsiteY36" fmla="*/ 196948 h 492369"/>
                  <a:gd name="connsiteX37" fmla="*/ 478302 w 1083212"/>
                  <a:gd name="connsiteY37" fmla="*/ 154745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3212" h="492369">
                    <a:moveTo>
                      <a:pt x="478302" y="154745"/>
                    </a:moveTo>
                    <a:cubicBezTo>
                      <a:pt x="468923" y="168813"/>
                      <a:pt x="460990" y="183959"/>
                      <a:pt x="450166" y="196948"/>
                    </a:cubicBezTo>
                    <a:cubicBezTo>
                      <a:pt x="430678" y="220334"/>
                      <a:pt x="395053" y="254267"/>
                      <a:pt x="365760" y="267286"/>
                    </a:cubicBezTo>
                    <a:cubicBezTo>
                      <a:pt x="338659" y="279331"/>
                      <a:pt x="309489" y="286044"/>
                      <a:pt x="281354" y="295422"/>
                    </a:cubicBezTo>
                    <a:lnTo>
                      <a:pt x="239151" y="309489"/>
                    </a:lnTo>
                    <a:cubicBezTo>
                      <a:pt x="225083" y="314178"/>
                      <a:pt x="211334" y="319960"/>
                      <a:pt x="196948" y="323557"/>
                    </a:cubicBezTo>
                    <a:cubicBezTo>
                      <a:pt x="126291" y="341222"/>
                      <a:pt x="159019" y="331511"/>
                      <a:pt x="98474" y="351692"/>
                    </a:cubicBezTo>
                    <a:cubicBezTo>
                      <a:pt x="63861" y="386305"/>
                      <a:pt x="35493" y="407315"/>
                      <a:pt x="14068" y="450166"/>
                    </a:cubicBezTo>
                    <a:cubicBezTo>
                      <a:pt x="7436" y="463429"/>
                      <a:pt x="4689" y="478301"/>
                      <a:pt x="0" y="492369"/>
                    </a:cubicBezTo>
                    <a:cubicBezTo>
                      <a:pt x="4689" y="436098"/>
                      <a:pt x="2994" y="378926"/>
                      <a:pt x="14068" y="323557"/>
                    </a:cubicBezTo>
                    <a:cubicBezTo>
                      <a:pt x="17384" y="306978"/>
                      <a:pt x="34642" y="296476"/>
                      <a:pt x="42203" y="281354"/>
                    </a:cubicBezTo>
                    <a:cubicBezTo>
                      <a:pt x="48835" y="268091"/>
                      <a:pt x="47652" y="251218"/>
                      <a:pt x="56271" y="239151"/>
                    </a:cubicBezTo>
                    <a:cubicBezTo>
                      <a:pt x="115674" y="155987"/>
                      <a:pt x="91487" y="200441"/>
                      <a:pt x="154745" y="168812"/>
                    </a:cubicBezTo>
                    <a:cubicBezTo>
                      <a:pt x="169867" y="161251"/>
                      <a:pt x="181826" y="148238"/>
                      <a:pt x="196948" y="140677"/>
                    </a:cubicBezTo>
                    <a:cubicBezTo>
                      <a:pt x="210211" y="134045"/>
                      <a:pt x="225888" y="133241"/>
                      <a:pt x="239151" y="126609"/>
                    </a:cubicBezTo>
                    <a:cubicBezTo>
                      <a:pt x="285517" y="103426"/>
                      <a:pt x="272485" y="92263"/>
                      <a:pt x="323557" y="84406"/>
                    </a:cubicBezTo>
                    <a:cubicBezTo>
                      <a:pt x="370135" y="77240"/>
                      <a:pt x="417342" y="75028"/>
                      <a:pt x="464234" y="70339"/>
                    </a:cubicBezTo>
                    <a:cubicBezTo>
                      <a:pt x="517574" y="16997"/>
                      <a:pt x="468455" y="55215"/>
                      <a:pt x="576775" y="28135"/>
                    </a:cubicBezTo>
                    <a:cubicBezTo>
                      <a:pt x="605547" y="20942"/>
                      <a:pt x="661182" y="0"/>
                      <a:pt x="661182" y="0"/>
                    </a:cubicBezTo>
                    <a:cubicBezTo>
                      <a:pt x="678248" y="2438"/>
                      <a:pt x="771171" y="9722"/>
                      <a:pt x="801859" y="28135"/>
                    </a:cubicBezTo>
                    <a:cubicBezTo>
                      <a:pt x="813232" y="34959"/>
                      <a:pt x="819383" y="48313"/>
                      <a:pt x="829994" y="56271"/>
                    </a:cubicBezTo>
                    <a:cubicBezTo>
                      <a:pt x="857045" y="76560"/>
                      <a:pt x="914400" y="112542"/>
                      <a:pt x="914400" y="112542"/>
                    </a:cubicBezTo>
                    <a:cubicBezTo>
                      <a:pt x="958986" y="179421"/>
                      <a:pt x="937188" y="138705"/>
                      <a:pt x="970671" y="239151"/>
                    </a:cubicBezTo>
                    <a:cubicBezTo>
                      <a:pt x="975360" y="253219"/>
                      <a:pt x="972401" y="273129"/>
                      <a:pt x="984739" y="281354"/>
                    </a:cubicBezTo>
                    <a:lnTo>
                      <a:pt x="1026942" y="309489"/>
                    </a:lnTo>
                    <a:cubicBezTo>
                      <a:pt x="1060424" y="409935"/>
                      <a:pt x="1038627" y="369218"/>
                      <a:pt x="1083212" y="436099"/>
                    </a:cubicBezTo>
                    <a:cubicBezTo>
                      <a:pt x="1078523" y="450167"/>
                      <a:pt x="1082408" y="471670"/>
                      <a:pt x="1069145" y="478302"/>
                    </a:cubicBezTo>
                    <a:cubicBezTo>
                      <a:pt x="1055882" y="484934"/>
                      <a:pt x="1039009" y="472853"/>
                      <a:pt x="1026942" y="464234"/>
                    </a:cubicBezTo>
                    <a:cubicBezTo>
                      <a:pt x="1005357" y="448816"/>
                      <a:pt x="989428" y="426720"/>
                      <a:pt x="970671" y="407963"/>
                    </a:cubicBezTo>
                    <a:cubicBezTo>
                      <a:pt x="961292" y="398585"/>
                      <a:pt x="955118" y="384022"/>
                      <a:pt x="942535" y="379828"/>
                    </a:cubicBezTo>
                    <a:lnTo>
                      <a:pt x="858129" y="351692"/>
                    </a:lnTo>
                    <a:cubicBezTo>
                      <a:pt x="844061" y="347003"/>
                      <a:pt x="830312" y="341222"/>
                      <a:pt x="815926" y="337625"/>
                    </a:cubicBezTo>
                    <a:cubicBezTo>
                      <a:pt x="797895" y="333117"/>
                      <a:pt x="737635" y="319580"/>
                      <a:pt x="717452" y="309489"/>
                    </a:cubicBezTo>
                    <a:cubicBezTo>
                      <a:pt x="702330" y="301928"/>
                      <a:pt x="690371" y="288915"/>
                      <a:pt x="675249" y="281354"/>
                    </a:cubicBezTo>
                    <a:cubicBezTo>
                      <a:pt x="661986" y="274722"/>
                      <a:pt x="646309" y="273918"/>
                      <a:pt x="633046" y="267286"/>
                    </a:cubicBezTo>
                    <a:cubicBezTo>
                      <a:pt x="617924" y="259725"/>
                      <a:pt x="606383" y="245811"/>
                      <a:pt x="590843" y="239151"/>
                    </a:cubicBezTo>
                    <a:cubicBezTo>
                      <a:pt x="572784" y="231412"/>
                      <a:pt x="450166" y="210456"/>
                      <a:pt x="450166" y="196948"/>
                    </a:cubicBezTo>
                    <a:lnTo>
                      <a:pt x="478302" y="154745"/>
                    </a:lnTo>
                    <a:close/>
                  </a:path>
                </a:pathLst>
              </a:cu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44"/>
              <p:cNvGrpSpPr/>
              <p:nvPr/>
            </p:nvGrpSpPr>
            <p:grpSpPr>
              <a:xfrm>
                <a:off x="3419872" y="5877272"/>
                <a:ext cx="792088" cy="360040"/>
                <a:chOff x="3419872" y="5877272"/>
                <a:chExt cx="792088" cy="360040"/>
              </a:xfrm>
            </p:grpSpPr>
            <p:sp>
              <p:nvSpPr>
                <p:cNvPr id="54" name="円/楕円 53"/>
                <p:cNvSpPr/>
                <p:nvPr/>
              </p:nvSpPr>
              <p:spPr>
                <a:xfrm>
                  <a:off x="3419872"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851920"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a:stCxn id="54" idx="7"/>
                  <a:endCxn id="55" idx="1"/>
                </p:cNvCxnSpPr>
                <p:nvPr/>
              </p:nvCxnSpPr>
              <p:spPr>
                <a:xfrm>
                  <a:off x="3727185" y="5929999"/>
                  <a:ext cx="17746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71" name="円弧 70"/>
            <p:cNvSpPr/>
            <p:nvPr/>
          </p:nvSpPr>
          <p:spPr>
            <a:xfrm rot="1003859">
              <a:off x="8226994" y="5393817"/>
              <a:ext cx="157504" cy="97808"/>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p:cNvSpPr/>
            <p:nvPr/>
          </p:nvSpPr>
          <p:spPr>
            <a:xfrm rot="1003859" flipH="1" flipV="1">
              <a:off x="7769170" y="5249481"/>
              <a:ext cx="181107" cy="273418"/>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5" name="テキスト ボックス 74"/>
          <p:cNvSpPr txBox="1"/>
          <p:nvPr/>
        </p:nvSpPr>
        <p:spPr>
          <a:xfrm>
            <a:off x="827584" y="5589240"/>
            <a:ext cx="7848872" cy="1077218"/>
          </a:xfrm>
          <a:prstGeom prst="rect">
            <a:avLst/>
          </a:prstGeom>
          <a:noFill/>
        </p:spPr>
        <p:txBody>
          <a:bodyPr wrap="square" rtlCol="0">
            <a:spAutoFit/>
          </a:bodyPr>
          <a:lstStyle/>
          <a:p>
            <a:r>
              <a:rPr kumimoji="1" lang="ja-JP" altLang="en-US" sz="3200" dirty="0"/>
              <a:t>ことばは、手や足や目と同じように</a:t>
            </a:r>
            <a:endParaRPr kumimoji="1" lang="en-US" altLang="ja-JP" sz="3200" dirty="0"/>
          </a:p>
          <a:p>
            <a:r>
              <a:rPr lang="ja-JP" altLang="en-US" sz="3200" dirty="0"/>
              <a:t>　　　　　　　　　　　人といっしょに生きている</a:t>
            </a:r>
            <a:endParaRPr kumimoji="1" lang="ja-JP" altLang="en-US" sz="3200" dirty="0"/>
          </a:p>
        </p:txBody>
      </p:sp>
      <p:sp>
        <p:nvSpPr>
          <p:cNvPr id="66" name="テキスト ボックス 65"/>
          <p:cNvSpPr txBox="1"/>
          <p:nvPr/>
        </p:nvSpPr>
        <p:spPr>
          <a:xfrm>
            <a:off x="179512" y="332656"/>
            <a:ext cx="5040560" cy="1754326"/>
          </a:xfrm>
          <a:prstGeom prst="rect">
            <a:avLst/>
          </a:prstGeom>
          <a:solidFill>
            <a:srgbClr val="CCECFF"/>
          </a:solidFill>
          <a:effectLst>
            <a:softEdge rad="317500"/>
          </a:effectLst>
        </p:spPr>
        <p:txBody>
          <a:bodyPr wrap="square" rtlCol="0">
            <a:spAutoFit/>
          </a:bodyPr>
          <a:lstStyle/>
          <a:p>
            <a:r>
              <a:rPr lang="ja-JP" altLang="en-US" sz="3600" dirty="0"/>
              <a:t>私たちは、こころの中に</a:t>
            </a:r>
            <a:endParaRPr lang="en-US" altLang="ja-JP" sz="3600" dirty="0"/>
          </a:p>
          <a:p>
            <a:r>
              <a:rPr kumimoji="1" lang="ja-JP" altLang="en-US" sz="3600" dirty="0"/>
              <a:t>　生まれた小さなことばを</a:t>
            </a:r>
            <a:endParaRPr kumimoji="1" lang="en-US" altLang="ja-JP" sz="3600" dirty="0"/>
          </a:p>
          <a:p>
            <a:r>
              <a:rPr lang="ja-JP" altLang="en-US" sz="3600" dirty="0"/>
              <a:t>　　　　日々、育てている</a:t>
            </a:r>
            <a:endParaRPr kumimoji="1" lang="ja-JP" altLang="en-US" sz="3600" dirty="0"/>
          </a:p>
        </p:txBody>
      </p:sp>
      <p:sp>
        <p:nvSpPr>
          <p:cNvPr id="67" name="テキスト ボックス 66"/>
          <p:cNvSpPr txBox="1"/>
          <p:nvPr/>
        </p:nvSpPr>
        <p:spPr>
          <a:xfrm>
            <a:off x="5364088" y="332656"/>
            <a:ext cx="3456384" cy="1754326"/>
          </a:xfrm>
          <a:prstGeom prst="rect">
            <a:avLst/>
          </a:prstGeom>
          <a:solidFill>
            <a:srgbClr val="FFCCFF"/>
          </a:solidFill>
          <a:effectLst>
            <a:softEdge rad="317500"/>
          </a:effectLst>
        </p:spPr>
        <p:txBody>
          <a:bodyPr wrap="square" rtlCol="0">
            <a:spAutoFit/>
          </a:bodyPr>
          <a:lstStyle/>
          <a:p>
            <a:r>
              <a:rPr kumimoji="1" lang="ja-JP" altLang="en-US" sz="3600" dirty="0"/>
              <a:t>ことばは</a:t>
            </a:r>
            <a:endParaRPr kumimoji="1" lang="en-US" altLang="ja-JP" sz="3600" dirty="0"/>
          </a:p>
          <a:p>
            <a:r>
              <a:rPr kumimoji="1" lang="ja-JP" altLang="en-US" sz="3600" dirty="0"/>
              <a:t>　日々膨らみ</a:t>
            </a:r>
            <a:endParaRPr kumimoji="1" lang="en-US" altLang="ja-JP" sz="3600" dirty="0"/>
          </a:p>
          <a:p>
            <a:r>
              <a:rPr kumimoji="1" lang="ja-JP" altLang="en-US" sz="3600" dirty="0"/>
              <a:t>　　変化している</a:t>
            </a:r>
          </a:p>
        </p:txBody>
      </p:sp>
      <p:sp>
        <p:nvSpPr>
          <p:cNvPr id="68" name="テキスト ボックス 67"/>
          <p:cNvSpPr txBox="1"/>
          <p:nvPr/>
        </p:nvSpPr>
        <p:spPr>
          <a:xfrm>
            <a:off x="5076056" y="2060848"/>
            <a:ext cx="4067944" cy="584775"/>
          </a:xfrm>
          <a:prstGeom prst="rect">
            <a:avLst/>
          </a:prstGeom>
          <a:noFill/>
        </p:spPr>
        <p:txBody>
          <a:bodyPr wrap="square" rtlCol="0">
            <a:spAutoFit/>
          </a:bodyPr>
          <a:lstStyle/>
          <a:p>
            <a:r>
              <a:rPr kumimoji="1" lang="ja-JP" altLang="en-US" sz="3200" dirty="0"/>
              <a:t>その意味も、使い方も</a:t>
            </a:r>
          </a:p>
        </p:txBody>
      </p:sp>
      <p:sp>
        <p:nvSpPr>
          <p:cNvPr id="64" name="右矢印 63"/>
          <p:cNvSpPr/>
          <p:nvPr/>
        </p:nvSpPr>
        <p:spPr>
          <a:xfrm>
            <a:off x="2123728" y="4725144"/>
            <a:ext cx="360040"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a:off x="4355976" y="4797152"/>
            <a:ext cx="360040"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6732240" y="4797152"/>
            <a:ext cx="360040"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dissolv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dissolve">
                                      <p:cBhvr>
                                        <p:cTn id="31" dur="500"/>
                                        <p:tgtEl>
                                          <p:spTgt spid="64"/>
                                        </p:tgtEl>
                                      </p:cBhvr>
                                    </p:animEffect>
                                  </p:childTnLst>
                                </p:cTn>
                              </p:par>
                            </p:childTnLst>
                          </p:cTn>
                        </p:par>
                        <p:par>
                          <p:cTn id="32" fill="hold">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dissolve">
                                      <p:cBhvr>
                                        <p:cTn id="35" dur="500"/>
                                        <p:tgtEl>
                                          <p:spTgt spid="65"/>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dissolve">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dissolve">
                                      <p:cBhvr>
                                        <p:cTn id="48" dur="500"/>
                                        <p:tgtEl>
                                          <p:spTgt spid="47"/>
                                        </p:tgtEl>
                                      </p:cBhvr>
                                    </p:animEffect>
                                  </p:childTnLst>
                                </p:cTn>
                              </p:par>
                            </p:childTnLst>
                          </p:cTn>
                        </p:par>
                        <p:par>
                          <p:cTn id="49" fill="hold">
                            <p:stCondLst>
                              <p:cond delay="1000"/>
                            </p:stCondLst>
                            <p:childTnLst>
                              <p:par>
                                <p:cTn id="50" presetID="9"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dissolve">
                                      <p:cBhvr>
                                        <p:cTn id="52" dur="500"/>
                                        <p:tgtEl>
                                          <p:spTgt spid="48"/>
                                        </p:tgtEl>
                                      </p:cBhvr>
                                    </p:animEffect>
                                  </p:childTnLst>
                                </p:cTn>
                              </p:par>
                            </p:childTnLst>
                          </p:cTn>
                        </p:par>
                        <p:par>
                          <p:cTn id="53" fill="hold">
                            <p:stCondLst>
                              <p:cond delay="1500"/>
                            </p:stCondLst>
                            <p:childTnLst>
                              <p:par>
                                <p:cTn id="54" presetID="9"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dissolv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dissolve">
                                      <p:cBhvr>
                                        <p:cTn id="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8" grpId="0" animBg="1"/>
      <p:bldP spid="47" grpId="0" animBg="1"/>
      <p:bldP spid="48" grpId="0" animBg="1"/>
      <p:bldP spid="75" grpId="0"/>
      <p:bldP spid="67" grpId="0" animBg="1"/>
      <p:bldP spid="68" grpId="0"/>
      <p:bldP spid="64" grpId="0" animBg="1"/>
      <p:bldP spid="65"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1484313"/>
            <a:ext cx="8640763" cy="1008062"/>
          </a:xfrm>
        </p:spPr>
        <p:txBody>
          <a:bodyPr/>
          <a:lstStyle/>
          <a:p>
            <a:pPr algn="l"/>
            <a:r>
              <a:rPr lang="ja-JP" altLang="en-US" sz="4800"/>
              <a:t>大人は、子どものことばの習得を</a:t>
            </a:r>
          </a:p>
        </p:txBody>
      </p:sp>
      <p:sp>
        <p:nvSpPr>
          <p:cNvPr id="8" name="Rectangle 2"/>
          <p:cNvSpPr txBox="1">
            <a:spLocks noChangeArrowheads="1"/>
          </p:cNvSpPr>
          <p:nvPr/>
        </p:nvSpPr>
        <p:spPr bwMode="auto">
          <a:xfrm>
            <a:off x="1258888" y="3141663"/>
            <a:ext cx="6408737" cy="865187"/>
          </a:xfrm>
          <a:prstGeom prst="rect">
            <a:avLst/>
          </a:prstGeom>
          <a:blipFill>
            <a:blip r:embed="rId2" cstate="print"/>
            <a:tile tx="0" ty="0" sx="100000" sy="100000" flip="none" algn="tl"/>
          </a:blipFill>
          <a:ln w="28575">
            <a:solidFill>
              <a:schemeClr val="tx1"/>
            </a:solidFill>
            <a:prstDash val="sysDash"/>
            <a:miter lim="800000"/>
            <a:headEnd/>
            <a:tailEnd/>
          </a:ln>
        </p:spPr>
        <p:txBody>
          <a:bodyPr anchor="ctr"/>
          <a:lstStyle/>
          <a:p>
            <a:pPr>
              <a:defRPr/>
            </a:pPr>
            <a:r>
              <a:rPr lang="ja-JP" altLang="en-US" sz="4800" kern="0" dirty="0">
                <a:solidFill>
                  <a:schemeClr val="tx2"/>
                </a:solidFill>
                <a:latin typeface="+mj-lt"/>
                <a:ea typeface="+mj-ea"/>
                <a:cs typeface="+mj-cs"/>
              </a:rPr>
              <a:t>　無意識に援助している</a:t>
            </a:r>
          </a:p>
        </p:txBody>
      </p:sp>
      <p:sp>
        <p:nvSpPr>
          <p:cNvPr id="10" name="下矢印 9"/>
          <p:cNvSpPr/>
          <p:nvPr/>
        </p:nvSpPr>
        <p:spPr>
          <a:xfrm>
            <a:off x="4284663" y="2565400"/>
            <a:ext cx="288925" cy="50323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Rectangle 2"/>
          <p:cNvSpPr txBox="1">
            <a:spLocks noChangeArrowheads="1"/>
          </p:cNvSpPr>
          <p:nvPr/>
        </p:nvSpPr>
        <p:spPr bwMode="auto">
          <a:xfrm>
            <a:off x="539750" y="4724400"/>
            <a:ext cx="8137525" cy="865188"/>
          </a:xfrm>
          <a:prstGeom prst="rect">
            <a:avLst/>
          </a:prstGeom>
          <a:noFill/>
          <a:ln w="9525">
            <a:solidFill>
              <a:schemeClr val="tx1"/>
            </a:solidFill>
            <a:prstDash val="sysDash"/>
            <a:miter lim="800000"/>
            <a:headEnd/>
            <a:tailEnd/>
          </a:ln>
        </p:spPr>
        <p:txBody>
          <a:bodyPr anchor="ctr"/>
          <a:lstStyle/>
          <a:p>
            <a:pPr>
              <a:defRPr/>
            </a:pPr>
            <a:r>
              <a:rPr lang="ja-JP" altLang="en-US" sz="4400" kern="0" dirty="0">
                <a:solidFill>
                  <a:schemeClr val="tx2"/>
                </a:solidFill>
                <a:latin typeface="+mj-lt"/>
                <a:ea typeface="+mj-ea"/>
                <a:cs typeface="+mj-cs"/>
              </a:rPr>
              <a:t>こどもは無意識に援助されている</a:t>
            </a:r>
          </a:p>
        </p:txBody>
      </p:sp>
      <p:cxnSp>
        <p:nvCxnSpPr>
          <p:cNvPr id="12" name="直線コネクタ 11"/>
          <p:cNvCxnSpPr/>
          <p:nvPr/>
        </p:nvCxnSpPr>
        <p:spPr>
          <a:xfrm>
            <a:off x="4427538" y="4221163"/>
            <a:ext cx="0" cy="431800"/>
          </a:xfrm>
          <a:prstGeom prst="line">
            <a:avLst/>
          </a:prstGeom>
          <a:ln w="1587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250825" y="404813"/>
            <a:ext cx="1800225" cy="790575"/>
          </a:xfrm>
          <a:prstGeom prst="rect">
            <a:avLst/>
          </a:prstGeom>
          <a:solidFill>
            <a:srgbClr val="FFFF66"/>
          </a:solidFill>
          <a:ln w="9525">
            <a:solidFill>
              <a:srgbClr val="CCFF33"/>
            </a:solidFill>
            <a:miter lim="800000"/>
            <a:headEnd/>
            <a:tailEnd/>
          </a:ln>
        </p:spPr>
        <p:txBody>
          <a:bodyPr anchor="ctr"/>
          <a:lstStyle/>
          <a:p>
            <a:pPr>
              <a:defRPr/>
            </a:pPr>
            <a:r>
              <a:rPr lang="ja-JP" altLang="en-US" sz="4000" kern="0" dirty="0">
                <a:solidFill>
                  <a:schemeClr val="tx2"/>
                </a:solidFill>
                <a:latin typeface="+mj-lt"/>
                <a:ea typeface="+mj-ea"/>
                <a:cs typeface="+mj-cs"/>
              </a:rPr>
              <a:t>最近は</a:t>
            </a:r>
          </a:p>
        </p:txBody>
      </p:sp>
      <p:sp>
        <p:nvSpPr>
          <p:cNvPr id="13" name="Rectangle 2"/>
          <p:cNvSpPr txBox="1">
            <a:spLocks noChangeArrowheads="1"/>
          </p:cNvSpPr>
          <p:nvPr/>
        </p:nvSpPr>
        <p:spPr bwMode="auto">
          <a:xfrm>
            <a:off x="2195513" y="404813"/>
            <a:ext cx="6408737" cy="792162"/>
          </a:xfrm>
          <a:prstGeom prst="rect">
            <a:avLst/>
          </a:prstGeom>
          <a:blipFill>
            <a:blip r:embed="rId3" cstate="print"/>
            <a:tile tx="0" ty="0" sx="100000" sy="100000" flip="none" algn="tl"/>
          </a:blipFill>
          <a:ln w="9525">
            <a:noFill/>
            <a:miter lim="800000"/>
            <a:headEnd/>
            <a:tailEnd/>
          </a:ln>
        </p:spPr>
        <p:txBody>
          <a:bodyPr anchor="ctr"/>
          <a:lstStyle/>
          <a:p>
            <a:pPr>
              <a:defRPr/>
            </a:pPr>
            <a:r>
              <a:rPr lang="ja-JP" altLang="en-US" sz="4800" kern="0" dirty="0">
                <a:solidFill>
                  <a:schemeClr val="tx2"/>
                </a:solidFill>
                <a:latin typeface="+mj-lt"/>
                <a:ea typeface="+mj-ea"/>
                <a:cs typeface="+mj-cs"/>
              </a:rPr>
              <a:t>ふたつの考えの折衷型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dissolve">
                                      <p:cBhvr>
                                        <p:cTn id="12" dur="500"/>
                                        <p:tgtEl>
                                          <p:spTgt spid="49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8" grpId="0" animBg="1"/>
      <p:bldP spid="10" grpId="0" animBg="1"/>
      <p:bldP spid="6"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55650" y="404813"/>
            <a:ext cx="7632700" cy="792162"/>
          </a:xfrm>
          <a:prstGeom prst="rect">
            <a:avLst/>
          </a:prstGeom>
          <a:solidFill>
            <a:srgbClr val="CCFF33"/>
          </a:solidFill>
          <a:ln w="9525">
            <a:noFill/>
            <a:miter lim="800000"/>
            <a:headEnd/>
            <a:tailEnd/>
          </a:ln>
        </p:spPr>
        <p:txBody>
          <a:bodyPr anchor="ctr"/>
          <a:lstStyle/>
          <a:p>
            <a:pPr>
              <a:defRPr/>
            </a:pPr>
            <a:r>
              <a:rPr lang="ja-JP" altLang="en-US" sz="4800" kern="0" dirty="0">
                <a:solidFill>
                  <a:schemeClr val="tx2"/>
                </a:solidFill>
                <a:latin typeface="+mj-lt"/>
                <a:ea typeface="+mj-ea"/>
                <a:cs typeface="+mj-cs"/>
              </a:rPr>
              <a:t>　会話における大人の援助</a:t>
            </a:r>
          </a:p>
        </p:txBody>
      </p:sp>
      <p:sp>
        <p:nvSpPr>
          <p:cNvPr id="6" name="Rectangle 2"/>
          <p:cNvSpPr txBox="1">
            <a:spLocks noChangeArrowheads="1"/>
          </p:cNvSpPr>
          <p:nvPr/>
        </p:nvSpPr>
        <p:spPr bwMode="auto">
          <a:xfrm>
            <a:off x="755650" y="1700213"/>
            <a:ext cx="7956550" cy="1008062"/>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ことばを拡げる援助</a:t>
            </a:r>
            <a:endParaRPr lang="ja-JP" altLang="en-US" sz="4800" kern="0" dirty="0">
              <a:solidFill>
                <a:schemeClr val="tx2"/>
              </a:solidFill>
              <a:latin typeface="+mj-lt"/>
              <a:ea typeface="+mj-ea"/>
              <a:cs typeface="+mj-cs"/>
            </a:endParaRPr>
          </a:p>
        </p:txBody>
      </p:sp>
      <p:sp>
        <p:nvSpPr>
          <p:cNvPr id="5" name="Rectangle 2"/>
          <p:cNvSpPr txBox="1">
            <a:spLocks noChangeArrowheads="1"/>
          </p:cNvSpPr>
          <p:nvPr/>
        </p:nvSpPr>
        <p:spPr bwMode="auto">
          <a:xfrm>
            <a:off x="755650" y="2997200"/>
            <a:ext cx="8027988" cy="1008063"/>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抑揚やリズムによる援助</a:t>
            </a:r>
            <a:endParaRPr lang="ja-JP" altLang="en-US" sz="4800" kern="0" dirty="0">
              <a:solidFill>
                <a:schemeClr val="tx2"/>
              </a:solidFill>
              <a:latin typeface="+mj-lt"/>
              <a:ea typeface="+mj-ea"/>
              <a:cs typeface="+mj-cs"/>
            </a:endParaRPr>
          </a:p>
        </p:txBody>
      </p:sp>
      <p:sp>
        <p:nvSpPr>
          <p:cNvPr id="9" name="Rectangle 2"/>
          <p:cNvSpPr txBox="1">
            <a:spLocks noChangeArrowheads="1"/>
          </p:cNvSpPr>
          <p:nvPr/>
        </p:nvSpPr>
        <p:spPr bwMode="auto">
          <a:xfrm>
            <a:off x="755650" y="4365625"/>
            <a:ext cx="8027988" cy="1008063"/>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ことばの推測を促す援助</a:t>
            </a:r>
            <a:endParaRPr lang="ja-JP" altLang="en-US" sz="4800"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84213" y="4365625"/>
            <a:ext cx="3529012" cy="1008063"/>
          </a:xfrm>
          <a:prstGeom prst="rect">
            <a:avLst/>
          </a:prstGeom>
          <a:solidFill>
            <a:srgbClr val="CCFFCC"/>
          </a:solidFill>
          <a:ln w="9525">
            <a:noFill/>
            <a:miter lim="800000"/>
            <a:headEnd/>
            <a:tailEnd/>
          </a:ln>
        </p:spPr>
        <p:txBody>
          <a:bodyPr anchor="ctr"/>
          <a:lstStyle/>
          <a:p>
            <a:pPr>
              <a:defRPr/>
            </a:pPr>
            <a:r>
              <a:rPr lang="ja-JP" altLang="en-US" sz="4800" kern="0" dirty="0">
                <a:solidFill>
                  <a:srgbClr val="FFC000"/>
                </a:solidFill>
                <a:latin typeface="+mj-lt"/>
                <a:ea typeface="+mj-ea"/>
                <a:cs typeface="+mj-cs"/>
              </a:rPr>
              <a:t>★</a:t>
            </a:r>
            <a:r>
              <a:rPr lang="ja-JP" altLang="en-US" sz="4800" kern="0" dirty="0">
                <a:solidFill>
                  <a:schemeClr val="accent4"/>
                </a:solidFill>
                <a:latin typeface="+mj-lt"/>
                <a:ea typeface="+mj-ea"/>
                <a:cs typeface="+mj-cs"/>
              </a:rPr>
              <a:t>つけ加え</a:t>
            </a:r>
            <a:endParaRPr lang="ja-JP" altLang="en-US" sz="4800" kern="0" dirty="0">
              <a:solidFill>
                <a:schemeClr val="tx2"/>
              </a:solidFill>
              <a:latin typeface="+mj-lt"/>
              <a:ea typeface="+mj-ea"/>
              <a:cs typeface="+mj-cs"/>
            </a:endParaRPr>
          </a:p>
        </p:txBody>
      </p:sp>
      <p:sp>
        <p:nvSpPr>
          <p:cNvPr id="7" name="Rectangle 2"/>
          <p:cNvSpPr txBox="1">
            <a:spLocks noChangeArrowheads="1"/>
          </p:cNvSpPr>
          <p:nvPr/>
        </p:nvSpPr>
        <p:spPr bwMode="auto">
          <a:xfrm>
            <a:off x="4859338" y="4365625"/>
            <a:ext cx="3527425" cy="1008063"/>
          </a:xfrm>
          <a:prstGeom prst="rect">
            <a:avLst/>
          </a:prstGeom>
          <a:solidFill>
            <a:srgbClr val="CCFFCC"/>
          </a:solidFill>
          <a:ln w="9525">
            <a:noFill/>
            <a:miter lim="800000"/>
            <a:headEnd/>
            <a:tailEnd/>
          </a:ln>
        </p:spPr>
        <p:txBody>
          <a:bodyPr anchor="ctr"/>
          <a:lstStyle/>
          <a:p>
            <a:pPr>
              <a:defRPr/>
            </a:pPr>
            <a:r>
              <a:rPr lang="ja-JP" altLang="en-US" sz="4800" kern="0" dirty="0">
                <a:solidFill>
                  <a:srgbClr val="FFC000"/>
                </a:solidFill>
                <a:latin typeface="+mj-lt"/>
                <a:ea typeface="+mj-ea"/>
                <a:cs typeface="+mj-cs"/>
              </a:rPr>
              <a:t>★</a:t>
            </a:r>
            <a:r>
              <a:rPr lang="ja-JP" altLang="en-US" sz="4800" kern="0" dirty="0">
                <a:solidFill>
                  <a:schemeClr val="tx2"/>
                </a:solidFill>
                <a:latin typeface="+mj-lt"/>
                <a:ea typeface="+mj-ea"/>
                <a:cs typeface="+mj-cs"/>
              </a:rPr>
              <a:t>言い直し</a:t>
            </a:r>
          </a:p>
        </p:txBody>
      </p:sp>
      <p:sp>
        <p:nvSpPr>
          <p:cNvPr id="5" name="Rectangle 2"/>
          <p:cNvSpPr txBox="1">
            <a:spLocks noChangeArrowheads="1"/>
          </p:cNvSpPr>
          <p:nvPr/>
        </p:nvSpPr>
        <p:spPr bwMode="auto">
          <a:xfrm>
            <a:off x="1331913" y="476250"/>
            <a:ext cx="6408737" cy="1008063"/>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ことばを拡げる援助</a:t>
            </a:r>
            <a:endParaRPr lang="ja-JP" altLang="en-US" sz="4800" kern="0" dirty="0">
              <a:solidFill>
                <a:schemeClr val="tx2"/>
              </a:solidFill>
              <a:latin typeface="+mj-lt"/>
              <a:ea typeface="+mj-ea"/>
              <a:cs typeface="+mj-cs"/>
            </a:endParaRPr>
          </a:p>
        </p:txBody>
      </p:sp>
      <p:sp>
        <p:nvSpPr>
          <p:cNvPr id="9" name="テキスト ボックス 8"/>
          <p:cNvSpPr txBox="1"/>
          <p:nvPr/>
        </p:nvSpPr>
        <p:spPr>
          <a:xfrm>
            <a:off x="539552" y="1916832"/>
            <a:ext cx="8352928" cy="1323439"/>
          </a:xfrm>
          <a:prstGeom prst="rect">
            <a:avLst/>
          </a:prstGeom>
          <a:solidFill>
            <a:srgbClr val="FFCCFF"/>
          </a:solidFill>
          <a:effectLst>
            <a:glow rad="101600">
              <a:schemeClr val="accent2">
                <a:satMod val="175000"/>
                <a:alpha val="40000"/>
              </a:schemeClr>
            </a:glow>
          </a:effectLst>
        </p:spPr>
        <p:txBody>
          <a:bodyPr>
            <a:spAutoFit/>
          </a:bodyPr>
          <a:lstStyle/>
          <a:p>
            <a:pPr>
              <a:defRPr/>
            </a:pPr>
            <a:r>
              <a:rPr lang="ja-JP" altLang="en-US" sz="4000" dirty="0">
                <a:ea typeface="ＭＳ Ｐゴシック" panose="020B0600070205080204" pitchFamily="50" charset="-128"/>
              </a:rPr>
              <a:t>会話の中で、こどもが言ったことばを</a:t>
            </a:r>
            <a:endParaRPr lang="en-US" altLang="ja-JP" sz="4000" dirty="0">
              <a:ea typeface="ＭＳ Ｐゴシック" panose="020B0600070205080204" pitchFamily="50" charset="-128"/>
            </a:endParaRPr>
          </a:p>
          <a:p>
            <a:pPr>
              <a:defRPr/>
            </a:pPr>
            <a:r>
              <a:rPr lang="ja-JP" altLang="en-US" sz="4000" dirty="0">
                <a:ea typeface="ＭＳ Ｐゴシック" panose="020B0600070205080204" pitchFamily="50" charset="-128"/>
              </a:rPr>
              <a:t>　　　相手の大人が、ふくらませて返す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3"/>
          <p:cNvSpPr txBox="1">
            <a:spLocks noChangeArrowheads="1"/>
          </p:cNvSpPr>
          <p:nvPr/>
        </p:nvSpPr>
        <p:spPr bwMode="auto">
          <a:xfrm>
            <a:off x="2700338" y="260350"/>
            <a:ext cx="3530600" cy="830263"/>
          </a:xfrm>
          <a:prstGeom prst="rect">
            <a:avLst/>
          </a:prstGeom>
          <a:solidFill>
            <a:srgbClr val="CCFFCC"/>
          </a:solidFill>
          <a:ln w="9525">
            <a:noFill/>
            <a:miter lim="800000"/>
            <a:headEnd/>
            <a:tailEnd/>
          </a:ln>
        </p:spPr>
        <p:txBody>
          <a:bodyPr>
            <a:spAutoFit/>
          </a:bodyPr>
          <a:lstStyle/>
          <a:p>
            <a:pPr eaLnBrk="1" hangingPunct="1"/>
            <a:r>
              <a:rPr lang="ja-JP" altLang="en-US" sz="4800">
                <a:solidFill>
                  <a:srgbClr val="FFC000"/>
                </a:solidFill>
              </a:rPr>
              <a:t>★</a:t>
            </a:r>
            <a:r>
              <a:rPr lang="ja-JP" altLang="en-US" sz="4800"/>
              <a:t>つけ加え</a:t>
            </a:r>
            <a:endParaRPr lang="ja-JP" altLang="en-US" sz="1600"/>
          </a:p>
        </p:txBody>
      </p:sp>
      <p:sp>
        <p:nvSpPr>
          <p:cNvPr id="37891" name="テキスト ボックス 7"/>
          <p:cNvSpPr txBox="1">
            <a:spLocks noChangeArrowheads="1"/>
          </p:cNvSpPr>
          <p:nvPr/>
        </p:nvSpPr>
        <p:spPr bwMode="auto">
          <a:xfrm>
            <a:off x="323850" y="1268413"/>
            <a:ext cx="3743325" cy="769937"/>
          </a:xfrm>
          <a:prstGeom prst="rect">
            <a:avLst/>
          </a:prstGeom>
          <a:noFill/>
          <a:ln w="9525">
            <a:noFill/>
            <a:miter lim="800000"/>
            <a:headEnd/>
            <a:tailEnd/>
          </a:ln>
        </p:spPr>
        <p:txBody>
          <a:bodyPr>
            <a:spAutoFit/>
          </a:bodyPr>
          <a:lstStyle/>
          <a:p>
            <a:pPr eaLnBrk="1" hangingPunct="1"/>
            <a:r>
              <a:rPr lang="ja-JP" altLang="en-US" sz="4400"/>
              <a:t>①</a:t>
            </a:r>
            <a:r>
              <a:rPr lang="ja-JP" altLang="en-US" sz="4400">
                <a:solidFill>
                  <a:srgbClr val="000066"/>
                </a:solidFill>
              </a:rPr>
              <a:t>文を拡げる</a:t>
            </a:r>
            <a:endParaRPr lang="ja-JP" altLang="en-US" sz="4400"/>
          </a:p>
        </p:txBody>
      </p:sp>
      <p:sp>
        <p:nvSpPr>
          <p:cNvPr id="9" name="テキスト ボックス 8"/>
          <p:cNvSpPr txBox="1">
            <a:spLocks noChangeArrowheads="1"/>
          </p:cNvSpPr>
          <p:nvPr/>
        </p:nvSpPr>
        <p:spPr bwMode="auto">
          <a:xfrm>
            <a:off x="1042988" y="2060575"/>
            <a:ext cx="3529012" cy="769938"/>
          </a:xfrm>
          <a:prstGeom prst="rect">
            <a:avLst/>
          </a:prstGeom>
          <a:solidFill>
            <a:schemeClr val="bg1">
              <a:lumMod val="95000"/>
            </a:schemeClr>
          </a:solidFill>
          <a:ln w="9525">
            <a:noFill/>
            <a:miter lim="800000"/>
            <a:headEnd/>
            <a:tailEnd/>
          </a:ln>
          <a:effectLst>
            <a:softEdge rad="63500"/>
          </a:effectLst>
        </p:spPr>
        <p:txBody>
          <a:bodyPr>
            <a:spAutoFit/>
          </a:bodyPr>
          <a:lstStyle/>
          <a:p>
            <a:pPr eaLnBrk="1" hangingPunct="1">
              <a:defRPr/>
            </a:pPr>
            <a:r>
              <a:rPr lang="ja-JP" altLang="en-US" sz="4400" dirty="0">
                <a:ea typeface="ＭＳ Ｐゴシック" panose="020B0600070205080204" pitchFamily="50" charset="-128"/>
              </a:rPr>
              <a:t>子：「ケーキ」</a:t>
            </a:r>
          </a:p>
        </p:txBody>
      </p:sp>
      <p:sp>
        <p:nvSpPr>
          <p:cNvPr id="10" name="テキスト ボックス 9"/>
          <p:cNvSpPr txBox="1">
            <a:spLocks noChangeArrowheads="1"/>
          </p:cNvSpPr>
          <p:nvPr/>
        </p:nvSpPr>
        <p:spPr bwMode="auto">
          <a:xfrm>
            <a:off x="1043608" y="2924944"/>
            <a:ext cx="6552728" cy="769938"/>
          </a:xfrm>
          <a:prstGeom prst="rect">
            <a:avLst/>
          </a:prstGeom>
          <a:solidFill>
            <a:schemeClr val="bg1">
              <a:lumMod val="95000"/>
            </a:schemeClr>
          </a:solidFill>
          <a:ln w="9525">
            <a:noFill/>
            <a:miter lim="800000"/>
            <a:headEnd/>
            <a:tailEnd/>
          </a:ln>
          <a:effectLst>
            <a:softEdge rad="63500"/>
          </a:effectLst>
        </p:spPr>
        <p:txBody>
          <a:bodyPr>
            <a:spAutoFit/>
          </a:bodyPr>
          <a:lstStyle/>
          <a:p>
            <a:pPr eaLnBrk="1" hangingPunct="1">
              <a:defRPr/>
            </a:pPr>
            <a:r>
              <a:rPr lang="ja-JP" altLang="en-US" sz="4400" dirty="0">
                <a:ea typeface="ＭＳ Ｐゴシック" panose="020B0600070205080204" pitchFamily="50" charset="-128"/>
              </a:rPr>
              <a:t>母：「ケーキ　</a:t>
            </a:r>
            <a:r>
              <a:rPr lang="ja-JP" altLang="en-US" sz="4400" dirty="0">
                <a:solidFill>
                  <a:srgbClr val="C00000"/>
                </a:solidFill>
                <a:ea typeface="ＭＳ Ｐゴシック" panose="020B0600070205080204" pitchFamily="50" charset="-128"/>
              </a:rPr>
              <a:t>タベタイネー</a:t>
            </a:r>
            <a:r>
              <a:rPr lang="ja-JP" altLang="en-US" sz="4400" dirty="0">
                <a:ea typeface="ＭＳ Ｐゴシック" panose="020B0600070205080204" pitchFamily="50" charset="-128"/>
              </a:rPr>
              <a:t>」</a:t>
            </a:r>
          </a:p>
        </p:txBody>
      </p:sp>
      <p:sp>
        <p:nvSpPr>
          <p:cNvPr id="37898" name="テキスト ボックス 10"/>
          <p:cNvSpPr txBox="1">
            <a:spLocks noChangeArrowheads="1"/>
          </p:cNvSpPr>
          <p:nvPr/>
        </p:nvSpPr>
        <p:spPr bwMode="auto">
          <a:xfrm>
            <a:off x="323850" y="3860800"/>
            <a:ext cx="4824413" cy="769938"/>
          </a:xfrm>
          <a:prstGeom prst="rect">
            <a:avLst/>
          </a:prstGeom>
          <a:noFill/>
          <a:ln w="9525">
            <a:noFill/>
            <a:miter lim="800000"/>
            <a:headEnd/>
            <a:tailEnd/>
          </a:ln>
        </p:spPr>
        <p:txBody>
          <a:bodyPr>
            <a:spAutoFit/>
          </a:bodyPr>
          <a:lstStyle/>
          <a:p>
            <a:pPr eaLnBrk="1" hangingPunct="1"/>
            <a:r>
              <a:rPr lang="ja-JP" altLang="en-US" sz="4400"/>
              <a:t>②</a:t>
            </a:r>
            <a:r>
              <a:rPr lang="ja-JP" altLang="en-US" sz="4400">
                <a:solidFill>
                  <a:srgbClr val="000066"/>
                </a:solidFill>
              </a:rPr>
              <a:t>文法を加える</a:t>
            </a:r>
            <a:endParaRPr lang="ja-JP" altLang="en-US" sz="4400"/>
          </a:p>
        </p:txBody>
      </p:sp>
      <p:sp>
        <p:nvSpPr>
          <p:cNvPr id="12" name="テキスト ボックス 11"/>
          <p:cNvSpPr txBox="1">
            <a:spLocks noChangeArrowheads="1"/>
          </p:cNvSpPr>
          <p:nvPr/>
        </p:nvSpPr>
        <p:spPr bwMode="auto">
          <a:xfrm>
            <a:off x="1043211" y="4725144"/>
            <a:ext cx="5904656" cy="769938"/>
          </a:xfrm>
          <a:prstGeom prst="rect">
            <a:avLst/>
          </a:prstGeom>
          <a:solidFill>
            <a:schemeClr val="bg1">
              <a:lumMod val="95000"/>
            </a:schemeClr>
          </a:solidFill>
          <a:ln w="9525">
            <a:noFill/>
            <a:miter lim="800000"/>
            <a:headEnd/>
            <a:tailEnd/>
          </a:ln>
          <a:effectLst>
            <a:softEdge rad="63500"/>
          </a:effectLst>
        </p:spPr>
        <p:txBody>
          <a:bodyPr>
            <a:spAutoFit/>
          </a:bodyPr>
          <a:lstStyle/>
          <a:p>
            <a:pPr eaLnBrk="1" hangingPunct="1">
              <a:defRPr/>
            </a:pPr>
            <a:r>
              <a:rPr lang="ja-JP" altLang="en-US" sz="4400" dirty="0">
                <a:ea typeface="ＭＳ Ｐゴシック" panose="020B0600070205080204" pitchFamily="50" charset="-128"/>
              </a:rPr>
              <a:t>子：「ヒコウキ　トンデル」</a:t>
            </a:r>
          </a:p>
        </p:txBody>
      </p:sp>
      <p:sp>
        <p:nvSpPr>
          <p:cNvPr id="13" name="テキスト ボックス 12"/>
          <p:cNvSpPr txBox="1"/>
          <p:nvPr/>
        </p:nvSpPr>
        <p:spPr>
          <a:xfrm>
            <a:off x="1043608" y="5589240"/>
            <a:ext cx="7488435" cy="768350"/>
          </a:xfrm>
          <a:prstGeom prst="rect">
            <a:avLst/>
          </a:prstGeom>
          <a:solidFill>
            <a:schemeClr val="bg1">
              <a:lumMod val="95000"/>
            </a:schemeClr>
          </a:solidFill>
          <a:effectLst>
            <a:softEdge rad="63500"/>
          </a:effectLst>
        </p:spPr>
        <p:txBody>
          <a:bodyPr>
            <a:spAutoFit/>
          </a:bodyPr>
          <a:lstStyle/>
          <a:p>
            <a:pPr eaLnBrk="1" hangingPunct="1">
              <a:defRPr/>
            </a:pPr>
            <a:r>
              <a:rPr lang="ja-JP" altLang="en-US" sz="4400" dirty="0">
                <a:ea typeface="ＭＳ Ｐゴシック" panose="020B0600070205080204" pitchFamily="50" charset="-128"/>
              </a:rPr>
              <a:t>母：「ヒコウキ</a:t>
            </a:r>
            <a:r>
              <a:rPr lang="ja-JP" altLang="en-US" sz="4400" dirty="0">
                <a:solidFill>
                  <a:srgbClr val="C00000"/>
                </a:solidFill>
                <a:ea typeface="ＭＳ Ｐゴシック" panose="020B0600070205080204" pitchFamily="50" charset="-128"/>
              </a:rPr>
              <a:t>ガ</a:t>
            </a:r>
            <a:r>
              <a:rPr lang="ja-JP" altLang="en-US" sz="4400" dirty="0">
                <a:solidFill>
                  <a:srgbClr val="FF0000"/>
                </a:solidFill>
                <a:ea typeface="ＭＳ Ｐゴシック" panose="020B0600070205080204" pitchFamily="50" charset="-128"/>
              </a:rPr>
              <a:t>　</a:t>
            </a:r>
            <a:r>
              <a:rPr lang="ja-JP" altLang="en-US" sz="4400" dirty="0">
                <a:solidFill>
                  <a:schemeClr val="accent4"/>
                </a:solidFill>
                <a:ea typeface="ＭＳ Ｐゴシック" panose="020B0600070205080204" pitchFamily="50" charset="-128"/>
              </a:rPr>
              <a:t>トンデルネー」</a:t>
            </a:r>
          </a:p>
        </p:txBody>
      </p:sp>
      <p:grpSp>
        <p:nvGrpSpPr>
          <p:cNvPr id="2" name="グループ化 17"/>
          <p:cNvGrpSpPr>
            <a:grpSpLocks/>
          </p:cNvGrpSpPr>
          <p:nvPr/>
        </p:nvGrpSpPr>
        <p:grpSpPr bwMode="auto">
          <a:xfrm rot="656102">
            <a:off x="7718425" y="715963"/>
            <a:ext cx="1141413" cy="1392237"/>
            <a:chOff x="6804025" y="2781300"/>
            <a:chExt cx="1574800" cy="2087563"/>
          </a:xfrm>
        </p:grpSpPr>
        <p:sp>
          <p:nvSpPr>
            <p:cNvPr id="36889"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6890"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6891"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36892"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689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689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786262">
            <a:off x="6310313" y="1363663"/>
            <a:ext cx="938212" cy="830262"/>
            <a:chOff x="3419475" y="5157788"/>
            <a:chExt cx="1512888" cy="1439862"/>
          </a:xfrm>
        </p:grpSpPr>
        <p:sp>
          <p:nvSpPr>
            <p:cNvPr id="36883"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6884"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6885"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3688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6887"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36888"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dissolve">
                                      <p:cBhvr>
                                        <p:cTn id="22" dur="500"/>
                                        <p:tgtEl>
                                          <p:spTgt spid="378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716016" y="4797152"/>
            <a:ext cx="4104456" cy="1584176"/>
          </a:xfrm>
          <a:prstGeom prst="rect">
            <a:avLst/>
          </a:prstGeom>
          <a:solidFill>
            <a:schemeClr val="accent3">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正方形/長方形 21"/>
          <p:cNvSpPr/>
          <p:nvPr/>
        </p:nvSpPr>
        <p:spPr>
          <a:xfrm>
            <a:off x="683568" y="4653136"/>
            <a:ext cx="3744416" cy="1584176"/>
          </a:xfrm>
          <a:prstGeom prst="rect">
            <a:avLst/>
          </a:prstGeom>
          <a:solidFill>
            <a:schemeClr val="accent3">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正方形/長方形 20"/>
          <p:cNvSpPr/>
          <p:nvPr/>
        </p:nvSpPr>
        <p:spPr>
          <a:xfrm>
            <a:off x="683568" y="3068960"/>
            <a:ext cx="6192688" cy="1584176"/>
          </a:xfrm>
          <a:prstGeom prst="rect">
            <a:avLst/>
          </a:prstGeom>
          <a:solidFill>
            <a:schemeClr val="bg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正方形/長方形 19"/>
          <p:cNvSpPr/>
          <p:nvPr/>
        </p:nvSpPr>
        <p:spPr>
          <a:xfrm>
            <a:off x="683568" y="1412776"/>
            <a:ext cx="6192688" cy="1584176"/>
          </a:xfrm>
          <a:prstGeom prst="rect">
            <a:avLst/>
          </a:prstGeom>
          <a:solidFill>
            <a:schemeClr val="accent3">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7902" name="テキスト ボックス 3"/>
          <p:cNvSpPr txBox="1">
            <a:spLocks noChangeArrowheads="1"/>
          </p:cNvSpPr>
          <p:nvPr/>
        </p:nvSpPr>
        <p:spPr bwMode="auto">
          <a:xfrm>
            <a:off x="2987675" y="260350"/>
            <a:ext cx="3240088" cy="830263"/>
          </a:xfrm>
          <a:prstGeom prst="rect">
            <a:avLst/>
          </a:prstGeom>
          <a:solidFill>
            <a:srgbClr val="CCFFCC"/>
          </a:solidFill>
          <a:ln w="9525">
            <a:noFill/>
            <a:miter lim="800000"/>
            <a:headEnd/>
            <a:tailEnd/>
          </a:ln>
        </p:spPr>
        <p:txBody>
          <a:bodyPr>
            <a:spAutoFit/>
          </a:bodyPr>
          <a:lstStyle/>
          <a:p>
            <a:pPr eaLnBrk="1" hangingPunct="1"/>
            <a:r>
              <a:rPr lang="ja-JP" altLang="en-US" sz="4800">
                <a:solidFill>
                  <a:srgbClr val="FFC000"/>
                </a:solidFill>
              </a:rPr>
              <a:t>★</a:t>
            </a:r>
            <a:r>
              <a:rPr lang="ja-JP" altLang="en-US" sz="4800"/>
              <a:t>言い直し</a:t>
            </a:r>
            <a:endParaRPr lang="ja-JP" altLang="en-US" sz="1600"/>
          </a:p>
        </p:txBody>
      </p:sp>
      <p:sp>
        <p:nvSpPr>
          <p:cNvPr id="10" name="テキスト ボックス 9"/>
          <p:cNvSpPr txBox="1">
            <a:spLocks noChangeArrowheads="1"/>
          </p:cNvSpPr>
          <p:nvPr/>
        </p:nvSpPr>
        <p:spPr bwMode="auto">
          <a:xfrm>
            <a:off x="827088" y="1484313"/>
            <a:ext cx="5761037" cy="708025"/>
          </a:xfrm>
          <a:prstGeom prst="rect">
            <a:avLst/>
          </a:prstGeom>
          <a:noFill/>
          <a:ln w="9525">
            <a:noFill/>
            <a:miter lim="800000"/>
            <a:headEnd/>
            <a:tailEnd/>
          </a:ln>
        </p:spPr>
        <p:txBody>
          <a:bodyPr>
            <a:spAutoFit/>
          </a:bodyPr>
          <a:lstStyle/>
          <a:p>
            <a:pPr eaLnBrk="1" hangingPunct="1"/>
            <a:r>
              <a:rPr lang="ja-JP" altLang="en-US" sz="4000"/>
              <a:t>子：「ハサミ</a:t>
            </a:r>
            <a:r>
              <a:rPr lang="ja-JP" altLang="en-US" sz="4000">
                <a:solidFill>
                  <a:srgbClr val="C00000"/>
                </a:solidFill>
              </a:rPr>
              <a:t>ヲ</a:t>
            </a:r>
            <a:r>
              <a:rPr lang="ja-JP" altLang="en-US" sz="4000"/>
              <a:t>　キッタ」</a:t>
            </a:r>
          </a:p>
        </p:txBody>
      </p:sp>
      <p:sp>
        <p:nvSpPr>
          <p:cNvPr id="11" name="テキスト ボックス 10"/>
          <p:cNvSpPr txBox="1">
            <a:spLocks noChangeArrowheads="1"/>
          </p:cNvSpPr>
          <p:nvPr/>
        </p:nvSpPr>
        <p:spPr bwMode="auto">
          <a:xfrm>
            <a:off x="827088" y="2205038"/>
            <a:ext cx="6337300" cy="708025"/>
          </a:xfrm>
          <a:prstGeom prst="rect">
            <a:avLst/>
          </a:prstGeom>
          <a:noFill/>
          <a:ln w="9525">
            <a:noFill/>
            <a:miter lim="800000"/>
            <a:headEnd/>
            <a:tailEnd/>
          </a:ln>
        </p:spPr>
        <p:txBody>
          <a:bodyPr>
            <a:spAutoFit/>
          </a:bodyPr>
          <a:lstStyle/>
          <a:p>
            <a:pPr eaLnBrk="1" hangingPunct="1"/>
            <a:r>
              <a:rPr lang="ja-JP" altLang="en-US" sz="4000"/>
              <a:t>母：「ハサミ</a:t>
            </a:r>
            <a:r>
              <a:rPr lang="ja-JP" altLang="en-US" sz="4000">
                <a:solidFill>
                  <a:srgbClr val="C00000"/>
                </a:solidFill>
              </a:rPr>
              <a:t>デ</a:t>
            </a:r>
            <a:r>
              <a:rPr lang="ja-JP" altLang="en-US" sz="4000"/>
              <a:t>　キッタンダ」</a:t>
            </a:r>
          </a:p>
        </p:txBody>
      </p:sp>
      <p:sp>
        <p:nvSpPr>
          <p:cNvPr id="12" name="テキスト ボックス 11"/>
          <p:cNvSpPr txBox="1">
            <a:spLocks noChangeArrowheads="1"/>
          </p:cNvSpPr>
          <p:nvPr/>
        </p:nvSpPr>
        <p:spPr bwMode="auto">
          <a:xfrm>
            <a:off x="827088" y="3141663"/>
            <a:ext cx="5761037" cy="706437"/>
          </a:xfrm>
          <a:prstGeom prst="rect">
            <a:avLst/>
          </a:prstGeom>
          <a:noFill/>
          <a:ln w="9525">
            <a:noFill/>
            <a:miter lim="800000"/>
            <a:headEnd/>
            <a:tailEnd/>
          </a:ln>
        </p:spPr>
        <p:txBody>
          <a:bodyPr>
            <a:spAutoFit/>
          </a:bodyPr>
          <a:lstStyle/>
          <a:p>
            <a:pPr eaLnBrk="1" hangingPunct="1"/>
            <a:r>
              <a:rPr lang="ja-JP" altLang="en-US" sz="4000"/>
              <a:t>子：「エンソク、イク」</a:t>
            </a:r>
          </a:p>
        </p:txBody>
      </p:sp>
      <p:sp>
        <p:nvSpPr>
          <p:cNvPr id="13" name="テキスト ボックス 12"/>
          <p:cNvSpPr txBox="1">
            <a:spLocks noChangeArrowheads="1"/>
          </p:cNvSpPr>
          <p:nvPr/>
        </p:nvSpPr>
        <p:spPr bwMode="auto">
          <a:xfrm>
            <a:off x="827088" y="3789363"/>
            <a:ext cx="5761037" cy="708025"/>
          </a:xfrm>
          <a:prstGeom prst="rect">
            <a:avLst/>
          </a:prstGeom>
          <a:noFill/>
          <a:ln w="9525">
            <a:noFill/>
            <a:miter lim="800000"/>
            <a:headEnd/>
            <a:tailEnd/>
          </a:ln>
        </p:spPr>
        <p:txBody>
          <a:bodyPr>
            <a:spAutoFit/>
          </a:bodyPr>
          <a:lstStyle/>
          <a:p>
            <a:pPr eaLnBrk="1" hangingPunct="1"/>
            <a:r>
              <a:rPr lang="ja-JP" altLang="en-US" sz="4000"/>
              <a:t>母：「エンソク、イッ</a:t>
            </a:r>
            <a:r>
              <a:rPr lang="ja-JP" altLang="en-US" sz="4000">
                <a:solidFill>
                  <a:srgbClr val="C00000"/>
                </a:solidFill>
              </a:rPr>
              <a:t>タ</a:t>
            </a:r>
            <a:r>
              <a:rPr lang="ja-JP" altLang="en-US" sz="4000"/>
              <a:t>ネ」</a:t>
            </a:r>
          </a:p>
        </p:txBody>
      </p:sp>
      <p:sp>
        <p:nvSpPr>
          <p:cNvPr id="15" name="テキスト ボックス 14"/>
          <p:cNvSpPr txBox="1">
            <a:spLocks noChangeArrowheads="1"/>
          </p:cNvSpPr>
          <p:nvPr/>
        </p:nvSpPr>
        <p:spPr bwMode="auto">
          <a:xfrm>
            <a:off x="827088" y="4941888"/>
            <a:ext cx="2736850" cy="755650"/>
          </a:xfrm>
          <a:prstGeom prst="rect">
            <a:avLst/>
          </a:prstGeom>
          <a:noFill/>
          <a:ln w="9525">
            <a:noFill/>
            <a:miter lim="800000"/>
            <a:headEnd/>
            <a:tailEnd/>
          </a:ln>
        </p:spPr>
        <p:txBody>
          <a:bodyPr>
            <a:spAutoFit/>
          </a:bodyPr>
          <a:lstStyle/>
          <a:p>
            <a:pPr eaLnBrk="1" hangingPunct="1">
              <a:lnSpc>
                <a:spcPct val="80000"/>
              </a:lnSpc>
            </a:pPr>
            <a:r>
              <a:rPr lang="ja-JP" altLang="en-US" sz="4000"/>
              <a:t>子：「ハコ」</a:t>
            </a:r>
            <a:endParaRPr lang="en-US" altLang="ja-JP"/>
          </a:p>
          <a:p>
            <a:pPr eaLnBrk="1" hangingPunct="1">
              <a:lnSpc>
                <a:spcPct val="80000"/>
              </a:lnSpc>
            </a:pPr>
            <a:r>
              <a:rPr lang="ja-JP" altLang="en-US"/>
              <a:t>　　</a:t>
            </a:r>
          </a:p>
        </p:txBody>
      </p:sp>
      <p:sp>
        <p:nvSpPr>
          <p:cNvPr id="17" name="テキスト ボックス 16"/>
          <p:cNvSpPr txBox="1">
            <a:spLocks noChangeArrowheads="1"/>
          </p:cNvSpPr>
          <p:nvPr/>
        </p:nvSpPr>
        <p:spPr bwMode="auto">
          <a:xfrm>
            <a:off x="827088" y="5589588"/>
            <a:ext cx="3313112" cy="757237"/>
          </a:xfrm>
          <a:prstGeom prst="rect">
            <a:avLst/>
          </a:prstGeom>
          <a:noFill/>
          <a:ln w="9525">
            <a:noFill/>
            <a:miter lim="800000"/>
            <a:headEnd/>
            <a:tailEnd/>
          </a:ln>
        </p:spPr>
        <p:txBody>
          <a:bodyPr>
            <a:spAutoFit/>
          </a:bodyPr>
          <a:lstStyle/>
          <a:p>
            <a:pPr eaLnBrk="1" hangingPunct="1">
              <a:lnSpc>
                <a:spcPct val="80000"/>
              </a:lnSpc>
            </a:pPr>
            <a:r>
              <a:rPr lang="ja-JP" altLang="en-US" sz="4000"/>
              <a:t>母：「</a:t>
            </a:r>
            <a:r>
              <a:rPr lang="ja-JP" altLang="en-US" sz="4000">
                <a:solidFill>
                  <a:srgbClr val="C00000"/>
                </a:solidFill>
              </a:rPr>
              <a:t>フクロ</a:t>
            </a:r>
            <a:r>
              <a:rPr lang="ja-JP" altLang="en-US" sz="4000"/>
              <a:t>ネ」</a:t>
            </a:r>
            <a:endParaRPr lang="en-US" altLang="ja-JP"/>
          </a:p>
          <a:p>
            <a:pPr eaLnBrk="1" hangingPunct="1">
              <a:lnSpc>
                <a:spcPct val="80000"/>
              </a:lnSpc>
            </a:pPr>
            <a:r>
              <a:rPr lang="ja-JP" altLang="en-US"/>
              <a:t>　　</a:t>
            </a:r>
          </a:p>
        </p:txBody>
      </p:sp>
      <p:sp>
        <p:nvSpPr>
          <p:cNvPr id="18" name="テキスト ボックス 17"/>
          <p:cNvSpPr txBox="1">
            <a:spLocks noChangeArrowheads="1"/>
          </p:cNvSpPr>
          <p:nvPr/>
        </p:nvSpPr>
        <p:spPr bwMode="auto">
          <a:xfrm>
            <a:off x="4716463" y="4941888"/>
            <a:ext cx="2735262" cy="755650"/>
          </a:xfrm>
          <a:prstGeom prst="rect">
            <a:avLst/>
          </a:prstGeom>
          <a:noFill/>
          <a:ln w="9525">
            <a:noFill/>
            <a:miter lim="800000"/>
            <a:headEnd/>
            <a:tailEnd/>
          </a:ln>
        </p:spPr>
        <p:txBody>
          <a:bodyPr>
            <a:spAutoFit/>
          </a:bodyPr>
          <a:lstStyle/>
          <a:p>
            <a:pPr eaLnBrk="1" hangingPunct="1">
              <a:lnSpc>
                <a:spcPct val="80000"/>
              </a:lnSpc>
            </a:pPr>
            <a:r>
              <a:rPr lang="ja-JP" altLang="en-US" sz="4000"/>
              <a:t>子：「フクロ」</a:t>
            </a:r>
            <a:endParaRPr lang="en-US" altLang="ja-JP"/>
          </a:p>
          <a:p>
            <a:pPr eaLnBrk="1" hangingPunct="1">
              <a:lnSpc>
                <a:spcPct val="80000"/>
              </a:lnSpc>
            </a:pPr>
            <a:r>
              <a:rPr lang="ja-JP" altLang="en-US"/>
              <a:t>　　</a:t>
            </a:r>
          </a:p>
        </p:txBody>
      </p:sp>
      <p:sp>
        <p:nvSpPr>
          <p:cNvPr id="19" name="テキスト ボックス 18"/>
          <p:cNvSpPr txBox="1">
            <a:spLocks noChangeArrowheads="1"/>
          </p:cNvSpPr>
          <p:nvPr/>
        </p:nvSpPr>
        <p:spPr bwMode="auto">
          <a:xfrm>
            <a:off x="4716463" y="5589588"/>
            <a:ext cx="4211637" cy="757237"/>
          </a:xfrm>
          <a:prstGeom prst="rect">
            <a:avLst/>
          </a:prstGeom>
          <a:noFill/>
          <a:ln w="9525">
            <a:noFill/>
            <a:miter lim="800000"/>
            <a:headEnd/>
            <a:tailEnd/>
          </a:ln>
        </p:spPr>
        <p:txBody>
          <a:bodyPr>
            <a:spAutoFit/>
          </a:bodyPr>
          <a:lstStyle/>
          <a:p>
            <a:pPr eaLnBrk="1" hangingPunct="1">
              <a:lnSpc>
                <a:spcPct val="80000"/>
              </a:lnSpc>
            </a:pPr>
            <a:r>
              <a:rPr lang="ja-JP" altLang="en-US" sz="4000"/>
              <a:t>母：「</a:t>
            </a:r>
            <a:r>
              <a:rPr lang="ja-JP" altLang="en-US" sz="4000">
                <a:solidFill>
                  <a:srgbClr val="C00000"/>
                </a:solidFill>
              </a:rPr>
              <a:t>カミブクロ</a:t>
            </a:r>
            <a:r>
              <a:rPr lang="ja-JP" altLang="en-US" sz="4000"/>
              <a:t>ネ」</a:t>
            </a:r>
            <a:endParaRPr lang="en-US" altLang="ja-JP"/>
          </a:p>
          <a:p>
            <a:pPr eaLnBrk="1" hangingPunct="1">
              <a:lnSpc>
                <a:spcPct val="80000"/>
              </a:lnSpc>
            </a:pPr>
            <a:r>
              <a:rPr lang="ja-JP"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3"/>
          <p:cNvSpPr/>
          <p:nvPr/>
        </p:nvSpPr>
        <p:spPr>
          <a:xfrm>
            <a:off x="1331640" y="476672"/>
            <a:ext cx="6768752" cy="576262"/>
          </a:xfrm>
          <a:prstGeom prst="flowChartProcess">
            <a:avLst/>
          </a:prstGeom>
          <a:solidFill>
            <a:schemeClr val="bg1"/>
          </a:solidFill>
          <a:ln>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b="1" dirty="0">
                <a:solidFill>
                  <a:schemeClr val="tx1"/>
                </a:solidFill>
              </a:rPr>
              <a:t>つ</a:t>
            </a:r>
            <a:r>
              <a:rPr lang="ja-JP" altLang="en-US" sz="4000" dirty="0">
                <a:solidFill>
                  <a:schemeClr val="tx1"/>
                </a:solidFill>
              </a:rPr>
              <a:t>け</a:t>
            </a:r>
            <a:r>
              <a:rPr lang="ja-JP" altLang="en-US" sz="4000" dirty="0">
                <a:solidFill>
                  <a:schemeClr val="accent4"/>
                </a:solidFill>
              </a:rPr>
              <a:t>加えや言い直しのポイント</a:t>
            </a:r>
          </a:p>
        </p:txBody>
      </p:sp>
      <p:sp>
        <p:nvSpPr>
          <p:cNvPr id="5" name="フローチャート: 処理 4"/>
          <p:cNvSpPr/>
          <p:nvPr/>
        </p:nvSpPr>
        <p:spPr>
          <a:xfrm>
            <a:off x="719138" y="1484313"/>
            <a:ext cx="7993062" cy="1368425"/>
          </a:xfrm>
          <a:prstGeom prst="flowChartProcess">
            <a:avLst/>
          </a:prstGeom>
          <a:solidFill>
            <a:srgbClr val="FFCCFF"/>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dirty="0">
                <a:solidFill>
                  <a:schemeClr val="accent4"/>
                </a:solidFill>
              </a:rPr>
              <a:t>　ことばの間違いや不足を訂正せず</a:t>
            </a:r>
            <a:endParaRPr lang="en-US" altLang="ja-JP" sz="4000" dirty="0">
              <a:solidFill>
                <a:schemeClr val="accent4"/>
              </a:solidFill>
            </a:endParaRPr>
          </a:p>
          <a:p>
            <a:pPr eaLnBrk="1" hangingPunct="1">
              <a:defRPr/>
            </a:pPr>
            <a:r>
              <a:rPr lang="ja-JP" altLang="en-US" sz="4000" dirty="0">
                <a:solidFill>
                  <a:schemeClr val="accent4"/>
                </a:solidFill>
              </a:rPr>
              <a:t>　　　　　　</a:t>
            </a:r>
          </a:p>
        </p:txBody>
      </p:sp>
      <p:sp>
        <p:nvSpPr>
          <p:cNvPr id="6" name="フローチャート: 処理 5"/>
          <p:cNvSpPr/>
          <p:nvPr/>
        </p:nvSpPr>
        <p:spPr>
          <a:xfrm>
            <a:off x="2879725" y="2253626"/>
            <a:ext cx="3671888" cy="576262"/>
          </a:xfrm>
          <a:prstGeom prst="flowChartProcess">
            <a:avLst/>
          </a:prstGeom>
          <a:solidFill>
            <a:schemeClr val="bg1"/>
          </a:solidFill>
          <a:ln>
            <a:noFill/>
            <a:prstDash val="sys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dirty="0">
                <a:solidFill>
                  <a:schemeClr val="accent4"/>
                </a:solidFill>
              </a:rPr>
              <a:t>さりげなく教える</a:t>
            </a:r>
          </a:p>
        </p:txBody>
      </p:sp>
      <p:sp>
        <p:nvSpPr>
          <p:cNvPr id="7" name="フローチャート: 処理 6"/>
          <p:cNvSpPr/>
          <p:nvPr/>
        </p:nvSpPr>
        <p:spPr>
          <a:xfrm>
            <a:off x="573371" y="3582478"/>
            <a:ext cx="8138830" cy="720947"/>
          </a:xfrm>
          <a:prstGeom prst="flowChartProcess">
            <a:avLst/>
          </a:prstGeom>
          <a:solidFill>
            <a:srgbClr val="CCFFFF"/>
          </a:solidFill>
          <a:ln>
            <a:no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dirty="0">
                <a:solidFill>
                  <a:schemeClr val="accent4"/>
                </a:solidFill>
              </a:rPr>
              <a:t>ことばを話すことに不安を抱かせない</a:t>
            </a:r>
          </a:p>
        </p:txBody>
      </p:sp>
      <p:sp>
        <p:nvSpPr>
          <p:cNvPr id="2" name="下矢印 1"/>
          <p:cNvSpPr/>
          <p:nvPr/>
        </p:nvSpPr>
        <p:spPr>
          <a:xfrm>
            <a:off x="4329113" y="2928938"/>
            <a:ext cx="504825" cy="5032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フローチャート: 処理 7"/>
          <p:cNvSpPr/>
          <p:nvPr/>
        </p:nvSpPr>
        <p:spPr>
          <a:xfrm>
            <a:off x="1062094" y="4494755"/>
            <a:ext cx="7358490" cy="549840"/>
          </a:xfrm>
          <a:prstGeom prst="flowChartProcess">
            <a:avLst/>
          </a:prstGeom>
          <a:solidFill>
            <a:srgbClr val="FFFF66"/>
          </a:solidFill>
          <a:ln>
            <a:noFill/>
            <a:prstDash val="sys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000" dirty="0">
                <a:solidFill>
                  <a:schemeClr val="accent4"/>
                </a:solidFill>
              </a:rPr>
              <a:t>ことばは、使わなければ育たない</a:t>
            </a:r>
          </a:p>
        </p:txBody>
      </p:sp>
      <p:sp>
        <p:nvSpPr>
          <p:cNvPr id="9" name="フローチャート: 処理 8"/>
          <p:cNvSpPr/>
          <p:nvPr/>
        </p:nvSpPr>
        <p:spPr>
          <a:xfrm>
            <a:off x="971550" y="5235575"/>
            <a:ext cx="7572375" cy="1485900"/>
          </a:xfrm>
          <a:prstGeom prst="flowChartProcess">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b="1" dirty="0">
                <a:solidFill>
                  <a:srgbClr val="C00000"/>
                </a:solidFill>
              </a:rPr>
              <a:t>＊</a:t>
            </a:r>
            <a:r>
              <a:rPr lang="ja-JP" altLang="en-US" sz="3600" dirty="0">
                <a:solidFill>
                  <a:schemeClr val="accent4"/>
                </a:solidFill>
              </a:rPr>
              <a:t>でも、ことばや知識に関心のある</a:t>
            </a:r>
            <a:endParaRPr lang="en-US" altLang="ja-JP" sz="3600" dirty="0">
              <a:solidFill>
                <a:schemeClr val="accent4"/>
              </a:solidFill>
            </a:endParaRPr>
          </a:p>
          <a:p>
            <a:pPr eaLnBrk="1" hangingPunct="1">
              <a:defRPr/>
            </a:pPr>
            <a:r>
              <a:rPr lang="ja-JP" altLang="en-US" sz="3600" dirty="0">
                <a:solidFill>
                  <a:schemeClr val="accent4"/>
                </a:solidFill>
              </a:rPr>
              <a:t>　　　子どもには、訂正の学習は有効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テキスト ボックス 7"/>
          <p:cNvSpPr txBox="1">
            <a:spLocks noChangeArrowheads="1"/>
          </p:cNvSpPr>
          <p:nvPr/>
        </p:nvSpPr>
        <p:spPr bwMode="auto">
          <a:xfrm>
            <a:off x="468313" y="2133600"/>
            <a:ext cx="8162925" cy="768350"/>
          </a:xfrm>
          <a:prstGeom prst="rect">
            <a:avLst/>
          </a:prstGeom>
          <a:solidFill>
            <a:srgbClr val="CCFFCC"/>
          </a:solidFill>
          <a:ln w="28575">
            <a:noFill/>
            <a:miter lim="800000"/>
            <a:headEnd/>
            <a:tailEnd/>
          </a:ln>
        </p:spPr>
        <p:txBody>
          <a:bodyPr>
            <a:spAutoFit/>
          </a:bodyPr>
          <a:lstStyle/>
          <a:p>
            <a:pPr eaLnBrk="1" hangingPunct="1"/>
            <a:r>
              <a:rPr lang="ja-JP" altLang="en-US" sz="4400">
                <a:solidFill>
                  <a:srgbClr val="FFC000"/>
                </a:solidFill>
              </a:rPr>
              <a:t>★</a:t>
            </a:r>
            <a:r>
              <a:rPr lang="ja-JP" altLang="en-US" sz="4400"/>
              <a:t>めりはりのある抑揚・間・テンポ</a:t>
            </a:r>
          </a:p>
        </p:txBody>
      </p:sp>
      <p:sp>
        <p:nvSpPr>
          <p:cNvPr id="50180" name="テキスト ボックス 8"/>
          <p:cNvSpPr txBox="1">
            <a:spLocks noChangeArrowheads="1"/>
          </p:cNvSpPr>
          <p:nvPr/>
        </p:nvSpPr>
        <p:spPr bwMode="auto">
          <a:xfrm>
            <a:off x="468313" y="4221163"/>
            <a:ext cx="3770312" cy="769937"/>
          </a:xfrm>
          <a:prstGeom prst="rect">
            <a:avLst/>
          </a:prstGeom>
          <a:solidFill>
            <a:srgbClr val="CCFFCC"/>
          </a:solidFill>
          <a:ln w="28575">
            <a:noFill/>
            <a:miter lim="800000"/>
            <a:headEnd/>
            <a:tailEnd/>
          </a:ln>
        </p:spPr>
        <p:txBody>
          <a:bodyPr>
            <a:spAutoFit/>
          </a:bodyPr>
          <a:lstStyle/>
          <a:p>
            <a:pPr eaLnBrk="1" hangingPunct="1"/>
            <a:r>
              <a:rPr lang="ja-JP" altLang="en-US" sz="4400">
                <a:solidFill>
                  <a:srgbClr val="FFC000"/>
                </a:solidFill>
              </a:rPr>
              <a:t>★</a:t>
            </a:r>
            <a:r>
              <a:rPr lang="ja-JP" altLang="en-US" sz="4400"/>
              <a:t>助詞の強調</a:t>
            </a:r>
          </a:p>
        </p:txBody>
      </p:sp>
      <p:sp>
        <p:nvSpPr>
          <p:cNvPr id="5" name="Rectangle 2"/>
          <p:cNvSpPr txBox="1">
            <a:spLocks noChangeArrowheads="1"/>
          </p:cNvSpPr>
          <p:nvPr/>
        </p:nvSpPr>
        <p:spPr bwMode="auto">
          <a:xfrm>
            <a:off x="1116013" y="404813"/>
            <a:ext cx="7343775" cy="1008062"/>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抑揚やリズムによる援助</a:t>
            </a:r>
            <a:endParaRPr lang="ja-JP" altLang="en-US" sz="4800"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ssolve">
                                      <p:cBhvr>
                                        <p:cTn id="7" dur="500"/>
                                        <p:tgtEl>
                                          <p:spTgt spid="501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dissolve">
                                      <p:cBhvr>
                                        <p:cTn id="10"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211638" y="1989138"/>
            <a:ext cx="1152525" cy="7191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8" name="Rectangle 2"/>
          <p:cNvSpPr txBox="1">
            <a:spLocks noChangeArrowheads="1"/>
          </p:cNvSpPr>
          <p:nvPr/>
        </p:nvSpPr>
        <p:spPr bwMode="auto">
          <a:xfrm>
            <a:off x="1692275" y="1916113"/>
            <a:ext cx="6480175" cy="850900"/>
          </a:xfrm>
          <a:prstGeom prst="rect">
            <a:avLst/>
          </a:prstGeom>
          <a:noFill/>
          <a:ln w="28575">
            <a:noFill/>
            <a:miter lim="800000"/>
            <a:headEnd/>
            <a:tailEnd/>
          </a:ln>
        </p:spPr>
        <p:txBody>
          <a:bodyPr anchor="ctr"/>
          <a:lstStyle/>
          <a:p>
            <a:pPr indent="92075">
              <a:defRPr/>
            </a:pPr>
            <a:r>
              <a:rPr lang="ja-JP" altLang="en-US" sz="4400" kern="0" dirty="0">
                <a:solidFill>
                  <a:schemeClr val="tx2"/>
                </a:solidFill>
                <a:latin typeface="+mj-lt"/>
                <a:ea typeface="+mj-ea"/>
                <a:cs typeface="+mj-cs"/>
              </a:rPr>
              <a:t>おおきな　いぬ</a:t>
            </a:r>
            <a:r>
              <a:rPr lang="ja-JP" altLang="en-US" kern="0" dirty="0">
                <a:solidFill>
                  <a:schemeClr val="tx2"/>
                </a:solidFill>
                <a:latin typeface="+mj-lt"/>
                <a:ea typeface="+mj-ea"/>
                <a:cs typeface="+mj-cs"/>
              </a:rPr>
              <a:t>　</a:t>
            </a:r>
            <a:r>
              <a:rPr lang="ja-JP" altLang="en-US" sz="4400" kern="0" dirty="0">
                <a:solidFill>
                  <a:schemeClr val="tx2"/>
                </a:solidFill>
                <a:latin typeface="+mj-lt"/>
                <a:ea typeface="+mj-ea"/>
                <a:cs typeface="+mj-cs"/>
              </a:rPr>
              <a:t>が　いたよ</a:t>
            </a:r>
          </a:p>
        </p:txBody>
      </p:sp>
      <p:cxnSp>
        <p:nvCxnSpPr>
          <p:cNvPr id="14" name="直線コネクタ 13"/>
          <p:cNvCxnSpPr/>
          <p:nvPr/>
        </p:nvCxnSpPr>
        <p:spPr>
          <a:xfrm>
            <a:off x="1908175" y="1989138"/>
            <a:ext cx="1008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
          <p:cNvSpPr txBox="1">
            <a:spLocks noChangeArrowheads="1"/>
          </p:cNvSpPr>
          <p:nvPr/>
        </p:nvSpPr>
        <p:spPr bwMode="auto">
          <a:xfrm>
            <a:off x="251519" y="3356992"/>
            <a:ext cx="8790881" cy="1296144"/>
          </a:xfrm>
          <a:prstGeom prst="rect">
            <a:avLst/>
          </a:prstGeom>
          <a:solidFill>
            <a:srgbClr val="FFCCFF"/>
          </a:solidFill>
          <a:ln w="28575">
            <a:noFill/>
            <a:miter lim="800000"/>
            <a:headEnd/>
            <a:tailEnd/>
          </a:ln>
          <a:effectLst>
            <a:softEdge rad="63500"/>
          </a:effectLst>
        </p:spPr>
        <p:txBody>
          <a:bodyPr anchor="ctr"/>
          <a:lstStyle/>
          <a:p>
            <a:pPr indent="92075">
              <a:defRPr/>
            </a:pPr>
            <a:r>
              <a:rPr lang="ja-JP" altLang="en-US" sz="4400" kern="0" dirty="0">
                <a:latin typeface="+mj-lt"/>
                <a:ea typeface="+mj-ea"/>
                <a:cs typeface="+mj-cs"/>
              </a:rPr>
              <a:t>豊かな抑揚や、大事な部分の強調、</a:t>
            </a:r>
            <a:endParaRPr lang="en-US" altLang="ja-JP" sz="4400" kern="0" dirty="0">
              <a:latin typeface="+mj-lt"/>
              <a:ea typeface="+mj-ea"/>
              <a:cs typeface="+mj-cs"/>
            </a:endParaRPr>
          </a:p>
          <a:p>
            <a:pPr indent="92075">
              <a:defRPr/>
            </a:pPr>
            <a:r>
              <a:rPr lang="ja-JP" altLang="en-US" sz="4400" kern="0" dirty="0">
                <a:latin typeface="+mj-lt"/>
                <a:ea typeface="+mj-ea"/>
                <a:cs typeface="+mj-cs"/>
              </a:rPr>
              <a:t>ことばとことばの間の間（ま）が大切</a:t>
            </a:r>
            <a:endParaRPr lang="ja-JP" altLang="en-US" sz="4400" kern="0" dirty="0">
              <a:solidFill>
                <a:schemeClr val="tx2"/>
              </a:solidFill>
              <a:latin typeface="+mj-lt"/>
              <a:ea typeface="+mj-ea"/>
              <a:cs typeface="+mj-cs"/>
            </a:endParaRPr>
          </a:p>
        </p:txBody>
      </p:sp>
      <p:sp>
        <p:nvSpPr>
          <p:cNvPr id="23" name="角丸四角形吹き出し 22"/>
          <p:cNvSpPr/>
          <p:nvPr/>
        </p:nvSpPr>
        <p:spPr>
          <a:xfrm>
            <a:off x="1476375" y="1773238"/>
            <a:ext cx="6624638" cy="1079500"/>
          </a:xfrm>
          <a:prstGeom prst="wedgeRoundRectCallout">
            <a:avLst>
              <a:gd name="adj1" fmla="val 53056"/>
              <a:gd name="adj2" fmla="val 30048"/>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40969" name="テキスト ボックス 7"/>
          <p:cNvSpPr txBox="1">
            <a:spLocks noChangeArrowheads="1"/>
          </p:cNvSpPr>
          <p:nvPr/>
        </p:nvSpPr>
        <p:spPr bwMode="auto">
          <a:xfrm>
            <a:off x="468313" y="333375"/>
            <a:ext cx="8235950" cy="768350"/>
          </a:xfrm>
          <a:prstGeom prst="rect">
            <a:avLst/>
          </a:prstGeom>
          <a:solidFill>
            <a:srgbClr val="CCFFCC"/>
          </a:solidFill>
          <a:ln w="28575">
            <a:noFill/>
            <a:miter lim="800000"/>
            <a:headEnd/>
            <a:tailEnd/>
          </a:ln>
        </p:spPr>
        <p:txBody>
          <a:bodyPr>
            <a:spAutoFit/>
          </a:bodyPr>
          <a:lstStyle/>
          <a:p>
            <a:pPr eaLnBrk="1" hangingPunct="1"/>
            <a:r>
              <a:rPr lang="ja-JP" altLang="en-US" sz="4400">
                <a:solidFill>
                  <a:srgbClr val="FFC000"/>
                </a:solidFill>
              </a:rPr>
              <a:t>★</a:t>
            </a:r>
            <a:r>
              <a:rPr lang="ja-JP" altLang="en-US" sz="4400"/>
              <a:t>めりはりのある抑揚・間・テンポ</a:t>
            </a:r>
          </a:p>
        </p:txBody>
      </p:sp>
      <p:grpSp>
        <p:nvGrpSpPr>
          <p:cNvPr id="2" name="グループ化 17"/>
          <p:cNvGrpSpPr>
            <a:grpSpLocks/>
          </p:cNvGrpSpPr>
          <p:nvPr/>
        </p:nvGrpSpPr>
        <p:grpSpPr bwMode="auto">
          <a:xfrm rot="1435774">
            <a:off x="8305800" y="2197100"/>
            <a:ext cx="762000" cy="879475"/>
            <a:chOff x="6804025" y="2781300"/>
            <a:chExt cx="1574800" cy="2087563"/>
          </a:xfrm>
        </p:grpSpPr>
        <p:sp>
          <p:nvSpPr>
            <p:cNvPr id="40987"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0988"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0989"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0990"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0991"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0992"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786262">
            <a:off x="252413" y="2205038"/>
            <a:ext cx="712787" cy="720725"/>
            <a:chOff x="3419475" y="5157788"/>
            <a:chExt cx="1512888" cy="1439862"/>
          </a:xfrm>
        </p:grpSpPr>
        <p:sp>
          <p:nvSpPr>
            <p:cNvPr id="40981"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0982"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0983"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0984"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0985"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0986"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41" name="円弧 40"/>
          <p:cNvSpPr/>
          <p:nvPr/>
        </p:nvSpPr>
        <p:spPr>
          <a:xfrm>
            <a:off x="7308850" y="2708275"/>
            <a:ext cx="142875" cy="460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7524750" y="1844675"/>
            <a:ext cx="484188" cy="854075"/>
          </a:xfrm>
          <a:custGeom>
            <a:avLst/>
            <a:gdLst>
              <a:gd name="connsiteX0" fmla="*/ 0 w 505177"/>
              <a:gd name="connsiteY0" fmla="*/ 338667 h 344311"/>
              <a:gd name="connsiteX1" fmla="*/ 423333 w 505177"/>
              <a:gd name="connsiteY1" fmla="*/ 287867 h 344311"/>
              <a:gd name="connsiteX2" fmla="*/ 491066 w 505177"/>
              <a:gd name="connsiteY2" fmla="*/ 0 h 344311"/>
              <a:gd name="connsiteX3" fmla="*/ 491066 w 505177"/>
              <a:gd name="connsiteY3" fmla="*/ 0 h 344311"/>
            </a:gdLst>
            <a:ahLst/>
            <a:cxnLst>
              <a:cxn ang="0">
                <a:pos x="connsiteX0" y="connsiteY0"/>
              </a:cxn>
              <a:cxn ang="0">
                <a:pos x="connsiteX1" y="connsiteY1"/>
              </a:cxn>
              <a:cxn ang="0">
                <a:pos x="connsiteX2" y="connsiteY2"/>
              </a:cxn>
              <a:cxn ang="0">
                <a:pos x="connsiteX3" y="connsiteY3"/>
              </a:cxn>
            </a:cxnLst>
            <a:rect l="l" t="t" r="r" b="b"/>
            <a:pathLst>
              <a:path w="505177" h="344311">
                <a:moveTo>
                  <a:pt x="0" y="338667"/>
                </a:moveTo>
                <a:cubicBezTo>
                  <a:pt x="170744" y="341489"/>
                  <a:pt x="341489" y="344311"/>
                  <a:pt x="423333" y="287867"/>
                </a:cubicBezTo>
                <a:cubicBezTo>
                  <a:pt x="505177" y="231423"/>
                  <a:pt x="491066" y="0"/>
                  <a:pt x="491066" y="0"/>
                </a:cubicBezTo>
                <a:lnTo>
                  <a:pt x="491066" y="0"/>
                </a:ln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3" name="右矢印 42"/>
          <p:cNvSpPr/>
          <p:nvPr/>
        </p:nvSpPr>
        <p:spPr>
          <a:xfrm rot="5400000">
            <a:off x="4320382" y="4761706"/>
            <a:ext cx="395288" cy="4667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Rectangle 2"/>
          <p:cNvSpPr txBox="1">
            <a:spLocks noChangeArrowheads="1"/>
          </p:cNvSpPr>
          <p:nvPr/>
        </p:nvSpPr>
        <p:spPr bwMode="auto">
          <a:xfrm>
            <a:off x="1259632" y="5085184"/>
            <a:ext cx="6984776" cy="850900"/>
          </a:xfrm>
          <a:prstGeom prst="rect">
            <a:avLst/>
          </a:prstGeom>
          <a:noFill/>
          <a:ln w="28575">
            <a:noFill/>
            <a:miter lim="800000"/>
            <a:headEnd/>
            <a:tailEnd/>
          </a:ln>
          <a:effectLst>
            <a:softEdge rad="63500"/>
          </a:effectLst>
        </p:spPr>
        <p:txBody>
          <a:bodyPr anchor="ctr"/>
          <a:lstStyle/>
          <a:p>
            <a:pPr indent="92075">
              <a:defRPr/>
            </a:pPr>
            <a:r>
              <a:rPr lang="ja-JP" altLang="en-US" sz="4000" b="1" kern="0" dirty="0">
                <a:solidFill>
                  <a:srgbClr val="C00000"/>
                </a:solidFill>
                <a:latin typeface="+mj-lt"/>
                <a:ea typeface="+mj-ea"/>
                <a:cs typeface="+mj-cs"/>
              </a:rPr>
              <a:t>・</a:t>
            </a:r>
            <a:r>
              <a:rPr lang="ja-JP" altLang="en-US" sz="4000" kern="0" dirty="0">
                <a:latin typeface="+mj-lt"/>
                <a:ea typeface="+mj-ea"/>
                <a:cs typeface="+mj-cs"/>
              </a:rPr>
              <a:t>文の仕組みへの気づきを促す</a:t>
            </a:r>
            <a:endParaRPr lang="ja-JP" altLang="en-US" sz="4000" kern="0" dirty="0">
              <a:solidFill>
                <a:schemeClr val="tx2"/>
              </a:solidFill>
              <a:latin typeface="+mj-lt"/>
              <a:ea typeface="+mj-ea"/>
              <a:cs typeface="+mj-cs"/>
            </a:endParaRPr>
          </a:p>
        </p:txBody>
      </p:sp>
      <p:sp>
        <p:nvSpPr>
          <p:cNvPr id="47" name="Rectangle 2"/>
          <p:cNvSpPr txBox="1">
            <a:spLocks noChangeArrowheads="1"/>
          </p:cNvSpPr>
          <p:nvPr/>
        </p:nvSpPr>
        <p:spPr bwMode="auto">
          <a:xfrm>
            <a:off x="1259632" y="5445224"/>
            <a:ext cx="6984776" cy="1412776"/>
          </a:xfrm>
          <a:prstGeom prst="rect">
            <a:avLst/>
          </a:prstGeom>
          <a:noFill/>
          <a:ln w="28575">
            <a:noFill/>
            <a:miter lim="800000"/>
            <a:headEnd/>
            <a:tailEnd/>
          </a:ln>
          <a:effectLst>
            <a:softEdge rad="63500"/>
          </a:effectLst>
        </p:spPr>
        <p:txBody>
          <a:bodyPr anchor="ctr"/>
          <a:lstStyle/>
          <a:p>
            <a:pPr indent="92075">
              <a:defRPr/>
            </a:pPr>
            <a:r>
              <a:rPr lang="ja-JP" altLang="en-US" sz="4000" b="1" kern="0" dirty="0">
                <a:solidFill>
                  <a:srgbClr val="C00000"/>
                </a:solidFill>
                <a:latin typeface="+mj-lt"/>
                <a:ea typeface="+mj-ea"/>
                <a:cs typeface="+mj-cs"/>
              </a:rPr>
              <a:t>・</a:t>
            </a:r>
            <a:r>
              <a:rPr lang="ja-JP" altLang="en-US" sz="4000" kern="0" dirty="0">
                <a:latin typeface="+mj-lt"/>
                <a:ea typeface="+mj-ea"/>
                <a:cs typeface="+mj-cs"/>
              </a:rPr>
              <a:t>話し手の伝えたいことに気づく</a:t>
            </a:r>
            <a:endParaRPr lang="ja-JP" altLang="en-US" sz="4000" kern="0" dirty="0">
              <a:solidFill>
                <a:schemeClr val="tx2"/>
              </a:solidFill>
              <a:latin typeface="+mj-lt"/>
              <a:ea typeface="+mj-ea"/>
              <a:cs typeface="+mj-cs"/>
            </a:endParaRPr>
          </a:p>
        </p:txBody>
      </p:sp>
      <p:sp>
        <p:nvSpPr>
          <p:cNvPr id="27" name="テキスト ボックス 26"/>
          <p:cNvSpPr txBox="1"/>
          <p:nvPr/>
        </p:nvSpPr>
        <p:spPr>
          <a:xfrm>
            <a:off x="5364088" y="4653136"/>
            <a:ext cx="1872208" cy="523220"/>
          </a:xfrm>
          <a:prstGeom prst="rect">
            <a:avLst/>
          </a:prstGeom>
          <a:noFill/>
        </p:spPr>
        <p:txBody>
          <a:bodyPr wrap="square" rtlCol="0">
            <a:spAutoFit/>
          </a:bodyPr>
          <a:lstStyle/>
          <a:p>
            <a:r>
              <a:rPr kumimoji="1" lang="ja-JP" altLang="en-US" sz="2800" dirty="0">
                <a:solidFill>
                  <a:srgbClr val="C00000"/>
                </a:solidFill>
              </a:rPr>
              <a:t>マザリーズ</a:t>
            </a:r>
          </a:p>
        </p:txBody>
      </p:sp>
      <p:pic>
        <p:nvPicPr>
          <p:cNvPr id="28" name="Picture 2"/>
          <p:cNvPicPr>
            <a:picLocks noChangeAspect="1" noChangeArrowheads="1"/>
          </p:cNvPicPr>
          <p:nvPr/>
        </p:nvPicPr>
        <p:blipFill>
          <a:blip r:embed="rId2" cstate="print"/>
          <a:srcRect/>
          <a:stretch>
            <a:fillRect/>
          </a:stretch>
        </p:blipFill>
        <p:spPr bwMode="auto">
          <a:xfrm>
            <a:off x="7092280" y="4653136"/>
            <a:ext cx="504056" cy="548972"/>
          </a:xfrm>
          <a:prstGeom prst="rect">
            <a:avLst/>
          </a:prstGeom>
          <a:noFill/>
          <a:ln w="9525">
            <a:noFill/>
            <a:miter lim="800000"/>
            <a:headEnd/>
            <a:tailEnd/>
          </a:ln>
        </p:spPr>
      </p:pic>
      <p:sp>
        <p:nvSpPr>
          <p:cNvPr id="29" name="四角形吹き出し 28"/>
          <p:cNvSpPr/>
          <p:nvPr/>
        </p:nvSpPr>
        <p:spPr>
          <a:xfrm>
            <a:off x="7812360" y="4725144"/>
            <a:ext cx="720080" cy="432048"/>
          </a:xfrm>
          <a:prstGeom prst="wedgeRectCallout">
            <a:avLst>
              <a:gd name="adj1" fmla="val -82563"/>
              <a:gd name="adj2" fmla="val 25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accent4"/>
                </a:solidFill>
              </a:rPr>
              <a:t>ワンワンいるねー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9"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500"/>
                                        <p:tgtEl>
                                          <p:spTgt spid="44"/>
                                        </p:tgtEl>
                                      </p:cBhvr>
                                    </p:animEffect>
                                  </p:childTnLst>
                                </p:cTn>
                              </p:par>
                              <p:par>
                                <p:cTn id="51" presetID="9"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P spid="23" grpId="0" animBg="1"/>
      <p:bldP spid="43"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692275" y="1196975"/>
            <a:ext cx="5616575" cy="850900"/>
          </a:xfrm>
          <a:prstGeom prst="rect">
            <a:avLst/>
          </a:prstGeom>
          <a:solidFill>
            <a:schemeClr val="bg1"/>
          </a:solidFill>
          <a:ln w="28575">
            <a:noFill/>
            <a:miter lim="800000"/>
            <a:headEnd/>
            <a:tailEnd/>
          </a:ln>
          <a:effectLst>
            <a:outerShdw blurRad="50800" dist="38100" dir="5400000" algn="t" rotWithShape="0">
              <a:prstClr val="black">
                <a:alpha val="40000"/>
              </a:prstClr>
            </a:outerShdw>
          </a:effectLst>
        </p:spPr>
        <p:txBody>
          <a:bodyPr anchor="ctr"/>
          <a:lstStyle/>
          <a:p>
            <a:pPr indent="92075">
              <a:defRPr/>
            </a:pPr>
            <a:r>
              <a:rPr lang="ja-JP" altLang="en-US" sz="4400" b="1" kern="0" dirty="0">
                <a:solidFill>
                  <a:srgbClr val="C00000"/>
                </a:solidFill>
                <a:latin typeface="+mj-lt"/>
                <a:ea typeface="+mj-ea"/>
                <a:cs typeface="+mj-cs"/>
              </a:rPr>
              <a:t>！</a:t>
            </a:r>
            <a:r>
              <a:rPr lang="ja-JP" altLang="en-US" sz="4400" kern="0" dirty="0">
                <a:latin typeface="+mj-lt"/>
                <a:ea typeface="+mj-ea"/>
                <a:cs typeface="+mj-cs"/>
              </a:rPr>
              <a:t>助詞は認識しにくい</a:t>
            </a:r>
            <a:endParaRPr lang="ja-JP" altLang="en-US" sz="4400" kern="0" dirty="0">
              <a:solidFill>
                <a:schemeClr val="tx2"/>
              </a:solidFill>
              <a:latin typeface="+mj-lt"/>
              <a:ea typeface="+mj-ea"/>
              <a:cs typeface="+mj-cs"/>
            </a:endParaRPr>
          </a:p>
        </p:txBody>
      </p:sp>
      <p:sp>
        <p:nvSpPr>
          <p:cNvPr id="9" name="Rectangle 2"/>
          <p:cNvSpPr txBox="1">
            <a:spLocks noChangeArrowheads="1"/>
          </p:cNvSpPr>
          <p:nvPr/>
        </p:nvSpPr>
        <p:spPr bwMode="auto">
          <a:xfrm>
            <a:off x="539552" y="2276872"/>
            <a:ext cx="8135937" cy="1368226"/>
          </a:xfrm>
          <a:prstGeom prst="rect">
            <a:avLst/>
          </a:prstGeom>
          <a:solidFill>
            <a:srgbClr val="CCFFFF"/>
          </a:solidFill>
          <a:ln w="28575">
            <a:noFill/>
            <a:miter lim="800000"/>
            <a:headEnd/>
            <a:tailEnd/>
          </a:ln>
          <a:effectLst>
            <a:softEdge rad="127000"/>
          </a:effectLst>
        </p:spPr>
        <p:txBody>
          <a:bodyPr anchor="ctr"/>
          <a:lstStyle/>
          <a:p>
            <a:pPr indent="92075">
              <a:defRPr/>
            </a:pPr>
            <a:r>
              <a:rPr lang="ja-JP" altLang="en-US" sz="4400" kern="0" dirty="0">
                <a:latin typeface="+mj-lt"/>
                <a:ea typeface="+mj-ea"/>
                <a:cs typeface="+mj-cs"/>
              </a:rPr>
              <a:t>単語と単語の間に埋もれて、</a:t>
            </a:r>
            <a:endParaRPr lang="en-US" altLang="ja-JP" sz="4400" kern="0" dirty="0">
              <a:latin typeface="+mj-lt"/>
              <a:ea typeface="+mj-ea"/>
              <a:cs typeface="+mj-cs"/>
            </a:endParaRPr>
          </a:p>
          <a:p>
            <a:pPr indent="92075">
              <a:defRPr/>
            </a:pPr>
            <a:r>
              <a:rPr lang="ja-JP" altLang="en-US" sz="4400" kern="0" dirty="0">
                <a:solidFill>
                  <a:schemeClr val="tx2"/>
                </a:solidFill>
                <a:latin typeface="+mj-lt"/>
                <a:ea typeface="+mj-ea"/>
                <a:cs typeface="+mj-cs"/>
              </a:rPr>
              <a:t>　　　聞きとりにくく、注目しずらい</a:t>
            </a:r>
          </a:p>
        </p:txBody>
      </p:sp>
      <p:sp>
        <p:nvSpPr>
          <p:cNvPr id="10" name="Rectangle 2"/>
          <p:cNvSpPr txBox="1">
            <a:spLocks noChangeArrowheads="1"/>
          </p:cNvSpPr>
          <p:nvPr/>
        </p:nvSpPr>
        <p:spPr bwMode="auto">
          <a:xfrm>
            <a:off x="1979712" y="3861048"/>
            <a:ext cx="5472608" cy="1368152"/>
          </a:xfrm>
          <a:prstGeom prst="rect">
            <a:avLst/>
          </a:prstGeom>
          <a:solidFill>
            <a:srgbClr val="FFCCFF"/>
          </a:solidFill>
          <a:ln w="28575">
            <a:noFill/>
            <a:miter lim="800000"/>
            <a:headEnd/>
            <a:tailEnd/>
          </a:ln>
          <a:effectLst>
            <a:softEdge rad="317500"/>
          </a:effectLst>
        </p:spPr>
        <p:txBody>
          <a:bodyPr anchor="ctr"/>
          <a:lstStyle/>
          <a:p>
            <a:pPr indent="92075">
              <a:defRPr/>
            </a:pPr>
            <a:r>
              <a:rPr lang="ja-JP" altLang="en-US" sz="4000" kern="0" dirty="0">
                <a:latin typeface="+mj-lt"/>
                <a:ea typeface="+mj-ea"/>
                <a:cs typeface="+mj-cs"/>
              </a:rPr>
              <a:t>　終助詞は助詞の中で</a:t>
            </a:r>
            <a:endParaRPr lang="en-US" altLang="ja-JP" sz="4000" kern="0" dirty="0">
              <a:latin typeface="+mj-lt"/>
              <a:ea typeface="+mj-ea"/>
              <a:cs typeface="+mj-cs"/>
            </a:endParaRPr>
          </a:p>
          <a:p>
            <a:pPr indent="92075">
              <a:defRPr/>
            </a:pPr>
            <a:r>
              <a:rPr lang="ja-JP" altLang="en-US" sz="4000" kern="0" dirty="0">
                <a:latin typeface="+mj-lt"/>
                <a:ea typeface="+mj-ea"/>
                <a:cs typeface="+mj-cs"/>
              </a:rPr>
              <a:t>　　　いちばん早く覚える</a:t>
            </a:r>
            <a:endParaRPr lang="en-US" altLang="ja-JP" sz="4000" kern="0" dirty="0">
              <a:latin typeface="+mj-lt"/>
              <a:ea typeface="+mj-ea"/>
              <a:cs typeface="+mj-cs"/>
            </a:endParaRPr>
          </a:p>
        </p:txBody>
      </p:sp>
      <p:sp>
        <p:nvSpPr>
          <p:cNvPr id="41993" name="テキスト ボックス 8"/>
          <p:cNvSpPr txBox="1">
            <a:spLocks noChangeArrowheads="1"/>
          </p:cNvSpPr>
          <p:nvPr/>
        </p:nvSpPr>
        <p:spPr bwMode="auto">
          <a:xfrm>
            <a:off x="2555875" y="333375"/>
            <a:ext cx="3771900" cy="768350"/>
          </a:xfrm>
          <a:prstGeom prst="rect">
            <a:avLst/>
          </a:prstGeom>
          <a:solidFill>
            <a:srgbClr val="CCFFCC"/>
          </a:solidFill>
          <a:ln w="28575">
            <a:noFill/>
            <a:miter lim="800000"/>
            <a:headEnd/>
            <a:tailEnd/>
          </a:ln>
        </p:spPr>
        <p:txBody>
          <a:bodyPr>
            <a:spAutoFit/>
          </a:bodyPr>
          <a:lstStyle/>
          <a:p>
            <a:pPr eaLnBrk="1" hangingPunct="1"/>
            <a:r>
              <a:rPr lang="ja-JP" altLang="en-US" sz="4400">
                <a:solidFill>
                  <a:srgbClr val="FFC000"/>
                </a:solidFill>
              </a:rPr>
              <a:t>★</a:t>
            </a:r>
            <a:r>
              <a:rPr lang="ja-JP" altLang="en-US" sz="4400"/>
              <a:t>助詞の強調</a:t>
            </a:r>
          </a:p>
        </p:txBody>
      </p:sp>
      <p:sp>
        <p:nvSpPr>
          <p:cNvPr id="15" name="左右矢印 14"/>
          <p:cNvSpPr/>
          <p:nvPr/>
        </p:nvSpPr>
        <p:spPr>
          <a:xfrm>
            <a:off x="1403350" y="4292600"/>
            <a:ext cx="647700" cy="288925"/>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テキスト ボックス 15"/>
          <p:cNvSpPr txBox="1"/>
          <p:nvPr/>
        </p:nvSpPr>
        <p:spPr>
          <a:xfrm>
            <a:off x="7380312" y="3861048"/>
            <a:ext cx="1296144" cy="707886"/>
          </a:xfrm>
          <a:prstGeom prst="rect">
            <a:avLst/>
          </a:prstGeom>
          <a:solidFill>
            <a:srgbClr val="FFFF99"/>
          </a:solidFill>
          <a:effectLst>
            <a:softEdge rad="63500"/>
          </a:effectLst>
        </p:spPr>
        <p:txBody>
          <a:bodyPr>
            <a:spAutoFit/>
          </a:bodyPr>
          <a:lstStyle/>
          <a:p>
            <a:pPr>
              <a:defRPr/>
            </a:pPr>
            <a:r>
              <a:rPr lang="ja-JP" altLang="en-US" sz="4000" dirty="0">
                <a:ea typeface="ＭＳ Ｐゴシック" panose="020B0600070205080204" pitchFamily="50" charset="-128"/>
              </a:rPr>
              <a:t>～ね</a:t>
            </a:r>
          </a:p>
        </p:txBody>
      </p:sp>
      <p:sp>
        <p:nvSpPr>
          <p:cNvPr id="17" name="テキスト ボックス 16"/>
          <p:cNvSpPr txBox="1"/>
          <p:nvPr/>
        </p:nvSpPr>
        <p:spPr>
          <a:xfrm>
            <a:off x="7380312" y="4581128"/>
            <a:ext cx="1296144" cy="707886"/>
          </a:xfrm>
          <a:prstGeom prst="rect">
            <a:avLst/>
          </a:prstGeom>
          <a:solidFill>
            <a:srgbClr val="FFFF99"/>
          </a:solidFill>
          <a:effectLst>
            <a:softEdge rad="63500"/>
          </a:effectLst>
        </p:spPr>
        <p:txBody>
          <a:bodyPr>
            <a:spAutoFit/>
          </a:bodyPr>
          <a:lstStyle/>
          <a:p>
            <a:pPr>
              <a:defRPr/>
            </a:pPr>
            <a:r>
              <a:rPr lang="ja-JP" altLang="en-US" sz="4000" dirty="0">
                <a:ea typeface="ＭＳ Ｐゴシック" panose="020B0600070205080204" pitchFamily="50" charset="-128"/>
              </a:rPr>
              <a:t>～よ</a:t>
            </a:r>
          </a:p>
        </p:txBody>
      </p:sp>
      <p:sp>
        <p:nvSpPr>
          <p:cNvPr id="18" name="テキスト ボックス 17"/>
          <p:cNvSpPr txBox="1"/>
          <p:nvPr/>
        </p:nvSpPr>
        <p:spPr>
          <a:xfrm>
            <a:off x="1547664" y="5661248"/>
            <a:ext cx="6480720" cy="707886"/>
          </a:xfrm>
          <a:prstGeom prst="rect">
            <a:avLst/>
          </a:prstGeom>
          <a:solidFill>
            <a:schemeClr val="bg1">
              <a:lumMod val="95000"/>
            </a:schemeClr>
          </a:solidFill>
          <a:effectLst>
            <a:glow rad="101600">
              <a:schemeClr val="accent2">
                <a:satMod val="175000"/>
                <a:alpha val="40000"/>
              </a:schemeClr>
            </a:glow>
          </a:effectLst>
        </p:spPr>
        <p:txBody>
          <a:bodyPr>
            <a:spAutoFit/>
          </a:bodyPr>
          <a:lstStyle/>
          <a:p>
            <a:pPr>
              <a:defRPr/>
            </a:pPr>
            <a:r>
              <a:rPr lang="ja-JP" altLang="en-US" sz="4000" dirty="0">
                <a:ea typeface="ＭＳ Ｐゴシック" panose="020B0600070205080204" pitchFamily="50" charset="-128"/>
              </a:rPr>
              <a:t>助詞に対する注目を促したい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333375"/>
            <a:ext cx="7993062" cy="850900"/>
          </a:xfrm>
          <a:ln w="28575">
            <a:solidFill>
              <a:srgbClr val="C00000"/>
            </a:solidFill>
          </a:ln>
        </p:spPr>
        <p:txBody>
          <a:bodyPr/>
          <a:lstStyle/>
          <a:p>
            <a:pPr algn="l"/>
            <a:r>
              <a:rPr lang="ja-JP" altLang="en-US">
                <a:solidFill>
                  <a:schemeClr val="tx1"/>
                </a:solidFill>
              </a:rPr>
              <a:t>文中の助詞の部分を際立たせる</a:t>
            </a:r>
            <a:endParaRPr lang="ja-JP" altLang="en-US"/>
          </a:p>
        </p:txBody>
      </p:sp>
      <p:sp>
        <p:nvSpPr>
          <p:cNvPr id="8" name="Rectangle 2"/>
          <p:cNvSpPr txBox="1">
            <a:spLocks noChangeArrowheads="1"/>
          </p:cNvSpPr>
          <p:nvPr/>
        </p:nvSpPr>
        <p:spPr bwMode="auto">
          <a:xfrm>
            <a:off x="395288" y="3789363"/>
            <a:ext cx="8424862" cy="850900"/>
          </a:xfrm>
          <a:prstGeom prst="rect">
            <a:avLst/>
          </a:prstGeom>
          <a:noFill/>
          <a:ln w="28575">
            <a:noFill/>
            <a:miter lim="800000"/>
            <a:headEnd/>
            <a:tailEnd/>
          </a:ln>
        </p:spPr>
        <p:txBody>
          <a:bodyPr anchor="ctr"/>
          <a:lstStyle/>
          <a:p>
            <a:pPr indent="92075">
              <a:defRPr/>
            </a:pPr>
            <a:r>
              <a:rPr lang="ja-JP" altLang="en-US" sz="4400" kern="0" dirty="0">
                <a:latin typeface="+mj-lt"/>
                <a:ea typeface="+mj-ea"/>
                <a:cs typeface="+mj-cs"/>
              </a:rPr>
              <a:t>　</a:t>
            </a:r>
            <a:endParaRPr lang="ja-JP" altLang="en-US" sz="4400" kern="0" dirty="0">
              <a:solidFill>
                <a:schemeClr val="tx2"/>
              </a:solidFill>
              <a:latin typeface="+mj-lt"/>
              <a:ea typeface="+mj-ea"/>
              <a:cs typeface="+mj-cs"/>
            </a:endParaRPr>
          </a:p>
        </p:txBody>
      </p:sp>
      <p:sp>
        <p:nvSpPr>
          <p:cNvPr id="11" name="角丸四角形吹き出し 10"/>
          <p:cNvSpPr/>
          <p:nvPr/>
        </p:nvSpPr>
        <p:spPr>
          <a:xfrm>
            <a:off x="1835150" y="2708275"/>
            <a:ext cx="5400675" cy="2233613"/>
          </a:xfrm>
          <a:prstGeom prst="wedgeRoundRectCallout">
            <a:avLst>
              <a:gd name="adj1" fmla="val 55878"/>
              <a:gd name="adj2" fmla="val 21704"/>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4400" kern="0" dirty="0">
                <a:solidFill>
                  <a:schemeClr val="accent4"/>
                </a:solidFill>
              </a:rPr>
              <a:t>自転車</a:t>
            </a:r>
            <a:r>
              <a:rPr lang="ja-JP" altLang="en-US" sz="4400" b="1" kern="0" dirty="0">
                <a:solidFill>
                  <a:srgbClr val="C00000"/>
                </a:solidFill>
              </a:rPr>
              <a:t>で</a:t>
            </a:r>
            <a:r>
              <a:rPr lang="ja-JP" altLang="en-US" sz="4400" kern="0" dirty="0">
                <a:solidFill>
                  <a:schemeClr val="accent4"/>
                </a:solidFill>
              </a:rPr>
              <a:t>　</a:t>
            </a:r>
            <a:endParaRPr lang="en-US" altLang="ja-JP" sz="4400" kern="0" dirty="0">
              <a:solidFill>
                <a:schemeClr val="accent4"/>
              </a:solidFill>
            </a:endParaRPr>
          </a:p>
          <a:p>
            <a:pPr eaLnBrk="1" hangingPunct="1">
              <a:defRPr/>
            </a:pPr>
            <a:r>
              <a:rPr lang="ja-JP" altLang="en-US" sz="4400" kern="0" dirty="0">
                <a:solidFill>
                  <a:schemeClr val="accent4"/>
                </a:solidFill>
              </a:rPr>
              <a:t>　　スーパー</a:t>
            </a:r>
            <a:r>
              <a:rPr lang="ja-JP" altLang="en-US" sz="4400" b="1" kern="0" dirty="0">
                <a:solidFill>
                  <a:srgbClr val="C00000"/>
                </a:solidFill>
              </a:rPr>
              <a:t>に</a:t>
            </a:r>
            <a:r>
              <a:rPr lang="ja-JP" altLang="en-US" sz="4400" kern="0" dirty="0">
                <a:solidFill>
                  <a:schemeClr val="accent4"/>
                </a:solidFill>
              </a:rPr>
              <a:t>　</a:t>
            </a:r>
            <a:endParaRPr lang="en-US" altLang="ja-JP" sz="4400" kern="0" dirty="0">
              <a:solidFill>
                <a:schemeClr val="accent4"/>
              </a:solidFill>
            </a:endParaRPr>
          </a:p>
          <a:p>
            <a:pPr eaLnBrk="1" hangingPunct="1">
              <a:defRPr/>
            </a:pPr>
            <a:r>
              <a:rPr lang="ja-JP" altLang="en-US" sz="4400" kern="0" dirty="0">
                <a:solidFill>
                  <a:schemeClr val="accent4"/>
                </a:solidFill>
              </a:rPr>
              <a:t>　　　　　　　いったの</a:t>
            </a:r>
            <a:endParaRPr lang="ja-JP" altLang="en-US" sz="4400" dirty="0"/>
          </a:p>
        </p:txBody>
      </p:sp>
      <p:sp>
        <p:nvSpPr>
          <p:cNvPr id="10" name="テキスト ボックス 9"/>
          <p:cNvSpPr txBox="1"/>
          <p:nvPr/>
        </p:nvSpPr>
        <p:spPr>
          <a:xfrm>
            <a:off x="1331913" y="1557338"/>
            <a:ext cx="6192837" cy="768350"/>
          </a:xfrm>
          <a:prstGeom prst="rect">
            <a:avLst/>
          </a:prstGeom>
          <a:solidFill>
            <a:srgbClr val="CCFFFF"/>
          </a:solidFill>
          <a:effectLst>
            <a:outerShdw blurRad="50800" dist="38100" dir="2700000" algn="tl" rotWithShape="0">
              <a:prstClr val="black">
                <a:alpha val="40000"/>
              </a:prstClr>
            </a:outerShdw>
          </a:effectLst>
        </p:spPr>
        <p:txBody>
          <a:bodyPr>
            <a:spAutoFit/>
          </a:bodyPr>
          <a:lstStyle/>
          <a:p>
            <a:pPr>
              <a:defRPr/>
            </a:pPr>
            <a:r>
              <a:rPr lang="ja-JP" altLang="en-US" sz="4400" dirty="0">
                <a:ea typeface="ＭＳ Ｐゴシック" panose="020B0600070205080204" pitchFamily="50" charset="-128"/>
              </a:rPr>
              <a:t>助詞を強くはっきりと言う</a:t>
            </a:r>
          </a:p>
        </p:txBody>
      </p:sp>
      <p:sp>
        <p:nvSpPr>
          <p:cNvPr id="48134" name="テキスト ボックス 23"/>
          <p:cNvSpPr txBox="1">
            <a:spLocks noChangeArrowheads="1"/>
          </p:cNvSpPr>
          <p:nvPr/>
        </p:nvSpPr>
        <p:spPr bwMode="auto">
          <a:xfrm>
            <a:off x="2124075" y="5300663"/>
            <a:ext cx="5111750" cy="708025"/>
          </a:xfrm>
          <a:prstGeom prst="rect">
            <a:avLst/>
          </a:prstGeom>
          <a:noFill/>
          <a:ln w="9525">
            <a:noFill/>
            <a:miter lim="800000"/>
            <a:headEnd/>
            <a:tailEnd/>
          </a:ln>
        </p:spPr>
        <p:txBody>
          <a:bodyPr>
            <a:spAutoFit/>
          </a:bodyPr>
          <a:lstStyle/>
          <a:p>
            <a:r>
              <a:rPr lang="ja-JP" altLang="en-US" sz="4000"/>
              <a:t>もっと強調するには・・・</a:t>
            </a:r>
          </a:p>
        </p:txBody>
      </p:sp>
      <p:grpSp>
        <p:nvGrpSpPr>
          <p:cNvPr id="2" name="グループ化 17"/>
          <p:cNvGrpSpPr>
            <a:grpSpLocks/>
          </p:cNvGrpSpPr>
          <p:nvPr/>
        </p:nvGrpSpPr>
        <p:grpSpPr bwMode="auto">
          <a:xfrm rot="1361403">
            <a:off x="7778750" y="3235325"/>
            <a:ext cx="1141413" cy="1392238"/>
            <a:chOff x="6804025" y="2781300"/>
            <a:chExt cx="1574800" cy="2087563"/>
          </a:xfrm>
        </p:grpSpPr>
        <p:sp>
          <p:nvSpPr>
            <p:cNvPr id="4302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302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302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3026"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3027"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3028"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786262">
            <a:off x="477838" y="3597275"/>
            <a:ext cx="938212" cy="830263"/>
            <a:chOff x="3419475" y="5157788"/>
            <a:chExt cx="1512888" cy="1439862"/>
          </a:xfrm>
        </p:grpSpPr>
        <p:sp>
          <p:nvSpPr>
            <p:cNvPr id="43017"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3018"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3019"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3020"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3021"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3022"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Effect transition="in" filter="dissolve">
                                      <p:cBhvr>
                                        <p:cTn id="25"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8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2411760" y="4737338"/>
            <a:ext cx="4320480" cy="373980"/>
          </a:xfrm>
          <a:prstGeom prst="downArrow">
            <a:avLst>
              <a:gd name="adj1" fmla="val 62320"/>
              <a:gd name="adj2"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95536" y="260648"/>
            <a:ext cx="8424936" cy="707886"/>
          </a:xfrm>
          <a:prstGeom prst="rect">
            <a:avLst/>
          </a:prstGeom>
          <a:solidFill>
            <a:schemeClr val="bg1"/>
          </a:solidFill>
          <a:ln>
            <a:solidFill>
              <a:schemeClr val="tx1"/>
            </a:solidFill>
          </a:ln>
        </p:spPr>
        <p:txBody>
          <a:bodyPr wrap="square" rtlCol="0">
            <a:spAutoFit/>
          </a:bodyPr>
          <a:lstStyle/>
          <a:p>
            <a:r>
              <a:rPr lang="ja-JP" altLang="en-US" sz="4000" dirty="0"/>
              <a:t>ところで、ことばには２つの要素がある</a:t>
            </a:r>
            <a:endParaRPr kumimoji="1" lang="ja-JP" altLang="en-US" sz="4000" dirty="0"/>
          </a:p>
        </p:txBody>
      </p:sp>
      <p:sp>
        <p:nvSpPr>
          <p:cNvPr id="5" name="テキスト ボックス 4"/>
          <p:cNvSpPr txBox="1"/>
          <p:nvPr/>
        </p:nvSpPr>
        <p:spPr>
          <a:xfrm>
            <a:off x="827584" y="1556792"/>
            <a:ext cx="3312368" cy="707886"/>
          </a:xfrm>
          <a:prstGeom prst="rect">
            <a:avLst/>
          </a:prstGeom>
          <a:solidFill>
            <a:srgbClr val="FFCCFF"/>
          </a:solidFill>
        </p:spPr>
        <p:txBody>
          <a:bodyPr wrap="square" rtlCol="0">
            <a:spAutoFit/>
          </a:bodyPr>
          <a:lstStyle/>
          <a:p>
            <a:r>
              <a:rPr lang="ja-JP" altLang="en-US" sz="4000" dirty="0"/>
              <a:t>一般的な意味</a:t>
            </a:r>
            <a:endParaRPr kumimoji="1" lang="ja-JP" altLang="en-US" sz="4000" dirty="0"/>
          </a:p>
        </p:txBody>
      </p:sp>
      <p:sp>
        <p:nvSpPr>
          <p:cNvPr id="6" name="テキスト ボックス 5"/>
          <p:cNvSpPr txBox="1"/>
          <p:nvPr/>
        </p:nvSpPr>
        <p:spPr>
          <a:xfrm>
            <a:off x="5004048" y="1484784"/>
            <a:ext cx="3240360" cy="707886"/>
          </a:xfrm>
          <a:prstGeom prst="rect">
            <a:avLst/>
          </a:prstGeom>
          <a:solidFill>
            <a:srgbClr val="CCFF66"/>
          </a:solidFill>
        </p:spPr>
        <p:txBody>
          <a:bodyPr wrap="square" rtlCol="0">
            <a:spAutoFit/>
          </a:bodyPr>
          <a:lstStyle/>
          <a:p>
            <a:r>
              <a:rPr lang="ja-JP" altLang="en-US" sz="4000" dirty="0"/>
              <a:t>個人的な意味</a:t>
            </a:r>
            <a:endParaRPr kumimoji="1" lang="ja-JP" altLang="en-US" sz="4000" dirty="0"/>
          </a:p>
        </p:txBody>
      </p:sp>
      <p:sp>
        <p:nvSpPr>
          <p:cNvPr id="7" name="テキスト ボックス 6"/>
          <p:cNvSpPr txBox="1"/>
          <p:nvPr/>
        </p:nvSpPr>
        <p:spPr>
          <a:xfrm>
            <a:off x="395536" y="2348880"/>
            <a:ext cx="3960440" cy="1754326"/>
          </a:xfrm>
          <a:prstGeom prst="rect">
            <a:avLst/>
          </a:prstGeom>
          <a:solidFill>
            <a:srgbClr val="FFCCFF"/>
          </a:solidFill>
          <a:effectLst>
            <a:softEdge rad="317500"/>
          </a:effectLst>
        </p:spPr>
        <p:txBody>
          <a:bodyPr wrap="square" rtlCol="0">
            <a:spAutoFit/>
          </a:bodyPr>
          <a:lstStyle/>
          <a:p>
            <a:r>
              <a:rPr lang="ja-JP" altLang="en-US" sz="3600" dirty="0"/>
              <a:t>みんなが共通に　　　　</a:t>
            </a:r>
            <a:endParaRPr lang="en-US" altLang="ja-JP" sz="3600" dirty="0"/>
          </a:p>
          <a:p>
            <a:r>
              <a:rPr lang="ja-JP" altLang="en-US" sz="3600" dirty="0"/>
              <a:t>　　　知っていること</a:t>
            </a:r>
            <a:endParaRPr lang="en-US" altLang="ja-JP" sz="3600" dirty="0"/>
          </a:p>
          <a:p>
            <a:r>
              <a:rPr kumimoji="1" lang="ja-JP" altLang="en-US" sz="3600" dirty="0"/>
              <a:t>　　　（</a:t>
            </a:r>
            <a:r>
              <a:rPr lang="ja-JP" altLang="en-US" sz="3600" dirty="0"/>
              <a:t>共有知）</a:t>
            </a:r>
            <a:endParaRPr kumimoji="1" lang="ja-JP" altLang="en-US" sz="3600" dirty="0"/>
          </a:p>
        </p:txBody>
      </p:sp>
      <p:sp>
        <p:nvSpPr>
          <p:cNvPr id="8" name="テキスト ボックス 7"/>
          <p:cNvSpPr txBox="1"/>
          <p:nvPr/>
        </p:nvSpPr>
        <p:spPr>
          <a:xfrm>
            <a:off x="4788024" y="2348880"/>
            <a:ext cx="4176464" cy="1754326"/>
          </a:xfrm>
          <a:prstGeom prst="rect">
            <a:avLst/>
          </a:prstGeom>
          <a:solidFill>
            <a:srgbClr val="CCFF66"/>
          </a:solidFill>
          <a:effectLst>
            <a:softEdge rad="317500"/>
          </a:effectLst>
        </p:spPr>
        <p:txBody>
          <a:bodyPr wrap="square" rtlCol="0">
            <a:spAutoFit/>
          </a:bodyPr>
          <a:lstStyle/>
          <a:p>
            <a:r>
              <a:rPr lang="ja-JP" altLang="en-US" sz="3600" dirty="0"/>
              <a:t>そのものについての　　</a:t>
            </a:r>
            <a:endParaRPr lang="en-US" altLang="ja-JP" sz="3600" dirty="0"/>
          </a:p>
          <a:p>
            <a:r>
              <a:rPr lang="ja-JP" altLang="en-US" sz="3600" dirty="0"/>
              <a:t>　個人的な知識や</a:t>
            </a:r>
            <a:endParaRPr lang="en-US" altLang="ja-JP" sz="3600" dirty="0"/>
          </a:p>
          <a:p>
            <a:r>
              <a:rPr kumimoji="1" lang="ja-JP" altLang="en-US" sz="3600" dirty="0"/>
              <a:t>　　　　思い出・感情</a:t>
            </a:r>
          </a:p>
        </p:txBody>
      </p:sp>
      <p:sp>
        <p:nvSpPr>
          <p:cNvPr id="9" name="テキスト ボックス 8"/>
          <p:cNvSpPr txBox="1"/>
          <p:nvPr/>
        </p:nvSpPr>
        <p:spPr>
          <a:xfrm>
            <a:off x="1187624" y="5229200"/>
            <a:ext cx="7416824" cy="1323439"/>
          </a:xfrm>
          <a:prstGeom prst="rect">
            <a:avLst/>
          </a:prstGeom>
          <a:solidFill>
            <a:schemeClr val="accent1"/>
          </a:solidFill>
        </p:spPr>
        <p:txBody>
          <a:bodyPr wrap="square" rtlCol="0">
            <a:spAutoFit/>
          </a:bodyPr>
          <a:lstStyle/>
          <a:p>
            <a:r>
              <a:rPr lang="ja-JP" altLang="en-US" sz="4000" dirty="0"/>
              <a:t>ことばが育つとは、この２つの</a:t>
            </a:r>
            <a:endParaRPr lang="en-US" altLang="ja-JP" sz="4000" dirty="0"/>
          </a:p>
          <a:p>
            <a:r>
              <a:rPr lang="ja-JP" altLang="en-US" sz="4000" dirty="0"/>
              <a:t>　　要素がともに膨らんでいくこと</a:t>
            </a:r>
            <a:endParaRPr kumimoji="1" lang="ja-JP" altLang="en-US" sz="4000" dirty="0"/>
          </a:p>
        </p:txBody>
      </p:sp>
      <p:sp>
        <p:nvSpPr>
          <p:cNvPr id="10" name="角丸四角形 9"/>
          <p:cNvSpPr/>
          <p:nvPr/>
        </p:nvSpPr>
        <p:spPr>
          <a:xfrm>
            <a:off x="251520" y="1340768"/>
            <a:ext cx="4248472" cy="33123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644008" y="1340768"/>
            <a:ext cx="4392488" cy="33123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animBg="1"/>
      <p:bldP spid="7" grpId="0" animBg="1"/>
      <p:bldP spid="8"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71450" y="422275"/>
            <a:ext cx="8820150" cy="850900"/>
          </a:xfrm>
          <a:prstGeom prst="rect">
            <a:avLst/>
          </a:prstGeom>
          <a:solidFill>
            <a:srgbClr val="CCFFFF"/>
          </a:solidFill>
          <a:ln w="28575">
            <a:noFill/>
            <a:miter lim="800000"/>
            <a:headEnd/>
            <a:tailEnd/>
          </a:ln>
          <a:effectLst>
            <a:outerShdw blurRad="50800" dist="38100" dir="2700000" algn="tl" rotWithShape="0">
              <a:prstClr val="black">
                <a:alpha val="40000"/>
              </a:prstClr>
            </a:outerShdw>
          </a:effectLst>
        </p:spPr>
        <p:txBody>
          <a:bodyPr anchor="ctr"/>
          <a:lstStyle/>
          <a:p>
            <a:pPr indent="92075">
              <a:defRPr/>
            </a:pPr>
            <a:r>
              <a:rPr lang="ja-JP" altLang="en-US" sz="3600" kern="0" dirty="0">
                <a:latin typeface="+mj-lt"/>
                <a:ea typeface="+mj-ea"/>
                <a:cs typeface="+mj-cs"/>
              </a:rPr>
              <a:t>助詞に、指サインなどの視覚キューをつける</a:t>
            </a:r>
            <a:endParaRPr lang="ja-JP" altLang="en-US" sz="3600" kern="0" dirty="0">
              <a:solidFill>
                <a:schemeClr val="tx2"/>
              </a:solidFill>
              <a:latin typeface="+mj-lt"/>
              <a:ea typeface="+mj-ea"/>
              <a:cs typeface="+mj-cs"/>
            </a:endParaRPr>
          </a:p>
        </p:txBody>
      </p:sp>
      <p:sp>
        <p:nvSpPr>
          <p:cNvPr id="13" name="角丸四角形吹き出し 12"/>
          <p:cNvSpPr/>
          <p:nvPr/>
        </p:nvSpPr>
        <p:spPr>
          <a:xfrm>
            <a:off x="3563938" y="1773238"/>
            <a:ext cx="3384550" cy="792162"/>
          </a:xfrm>
          <a:prstGeom prst="wedgeRoundRectCallout">
            <a:avLst>
              <a:gd name="adj1" fmla="val -63624"/>
              <a:gd name="adj2" fmla="val 26278"/>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くるま</a:t>
            </a:r>
            <a:r>
              <a:rPr lang="ja-JP" altLang="en-US" sz="3600" dirty="0">
                <a:solidFill>
                  <a:srgbClr val="C00000"/>
                </a:solidFill>
              </a:rPr>
              <a:t>に</a:t>
            </a:r>
            <a:r>
              <a:rPr lang="ja-JP" altLang="en-US" sz="3600" dirty="0">
                <a:solidFill>
                  <a:schemeClr val="accent4"/>
                </a:solidFill>
              </a:rPr>
              <a:t>　のろう</a:t>
            </a:r>
          </a:p>
        </p:txBody>
      </p:sp>
      <p:sp>
        <p:nvSpPr>
          <p:cNvPr id="15" name="角丸四角形吹き出し 14"/>
          <p:cNvSpPr/>
          <p:nvPr/>
        </p:nvSpPr>
        <p:spPr>
          <a:xfrm>
            <a:off x="3276600" y="2924175"/>
            <a:ext cx="3887788" cy="792163"/>
          </a:xfrm>
          <a:prstGeom prst="wedgeRoundRectCallout">
            <a:avLst>
              <a:gd name="adj1" fmla="val -56042"/>
              <a:gd name="adj2" fmla="val 29534"/>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こうえん</a:t>
            </a:r>
            <a:r>
              <a:rPr lang="ja-JP" altLang="en-US" sz="3600" dirty="0">
                <a:solidFill>
                  <a:srgbClr val="C00000"/>
                </a:solidFill>
              </a:rPr>
              <a:t>で</a:t>
            </a:r>
            <a:r>
              <a:rPr lang="ja-JP" altLang="en-US" sz="3600" dirty="0">
                <a:solidFill>
                  <a:schemeClr val="accent4"/>
                </a:solidFill>
              </a:rPr>
              <a:t>　あそぶ</a:t>
            </a:r>
          </a:p>
        </p:txBody>
      </p:sp>
      <p:sp>
        <p:nvSpPr>
          <p:cNvPr id="17" name="角丸四角形吹き出し 16"/>
          <p:cNvSpPr/>
          <p:nvPr/>
        </p:nvSpPr>
        <p:spPr>
          <a:xfrm>
            <a:off x="3132138" y="4076700"/>
            <a:ext cx="3671887" cy="792163"/>
          </a:xfrm>
          <a:prstGeom prst="wedgeRoundRectCallout">
            <a:avLst>
              <a:gd name="adj1" fmla="val -56526"/>
              <a:gd name="adj2" fmla="val 3380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ケーキ</a:t>
            </a:r>
            <a:r>
              <a:rPr lang="ja-JP" altLang="en-US" sz="3600" dirty="0">
                <a:solidFill>
                  <a:srgbClr val="C00000"/>
                </a:solidFill>
              </a:rPr>
              <a:t>を</a:t>
            </a:r>
            <a:r>
              <a:rPr lang="ja-JP" altLang="en-US" sz="3600" dirty="0">
                <a:solidFill>
                  <a:schemeClr val="accent4"/>
                </a:solidFill>
              </a:rPr>
              <a:t>　たべた</a:t>
            </a:r>
          </a:p>
        </p:txBody>
      </p:sp>
      <p:sp>
        <p:nvSpPr>
          <p:cNvPr id="11" name="角丸四角形吹き出し 10"/>
          <p:cNvSpPr/>
          <p:nvPr/>
        </p:nvSpPr>
        <p:spPr>
          <a:xfrm>
            <a:off x="3276600" y="5157788"/>
            <a:ext cx="3311525" cy="790575"/>
          </a:xfrm>
          <a:prstGeom prst="wedgeRoundRectCallout">
            <a:avLst>
              <a:gd name="adj1" fmla="val -56815"/>
              <a:gd name="adj2" fmla="val 25254"/>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ねこ</a:t>
            </a:r>
            <a:r>
              <a:rPr lang="ja-JP" altLang="en-US" sz="3600" dirty="0">
                <a:solidFill>
                  <a:srgbClr val="C00000"/>
                </a:solidFill>
              </a:rPr>
              <a:t>が</a:t>
            </a:r>
            <a:r>
              <a:rPr lang="ja-JP" altLang="en-US" sz="3600" dirty="0">
                <a:solidFill>
                  <a:schemeClr val="accent4"/>
                </a:solidFill>
              </a:rPr>
              <a:t>　いるよ</a:t>
            </a:r>
          </a:p>
        </p:txBody>
      </p:sp>
      <p:sp>
        <p:nvSpPr>
          <p:cNvPr id="19" name="フリーフォーム 18"/>
          <p:cNvSpPr/>
          <p:nvPr/>
        </p:nvSpPr>
        <p:spPr>
          <a:xfrm>
            <a:off x="2338388" y="3276600"/>
            <a:ext cx="550862" cy="327025"/>
          </a:xfrm>
          <a:custGeom>
            <a:avLst/>
            <a:gdLst>
              <a:gd name="connsiteX0" fmla="*/ 69032 w 550001"/>
              <a:gd name="connsiteY0" fmla="*/ 320170 h 327790"/>
              <a:gd name="connsiteX1" fmla="*/ 23312 w 550001"/>
              <a:gd name="connsiteY1" fmla="*/ 274450 h 327790"/>
              <a:gd name="connsiteX2" fmla="*/ 23312 w 550001"/>
              <a:gd name="connsiteY2" fmla="*/ 137290 h 327790"/>
              <a:gd name="connsiteX3" fmla="*/ 206192 w 550001"/>
              <a:gd name="connsiteY3" fmla="*/ 45850 h 327790"/>
              <a:gd name="connsiteX4" fmla="*/ 251912 w 550001"/>
              <a:gd name="connsiteY4" fmla="*/ 30610 h 327790"/>
              <a:gd name="connsiteX5" fmla="*/ 510992 w 550001"/>
              <a:gd name="connsiteY5" fmla="*/ 45850 h 327790"/>
              <a:gd name="connsiteX6" fmla="*/ 495752 w 550001"/>
              <a:gd name="connsiteY6" fmla="*/ 183010 h 327790"/>
              <a:gd name="connsiteX7" fmla="*/ 434792 w 550001"/>
              <a:gd name="connsiteY7" fmla="*/ 213490 h 327790"/>
              <a:gd name="connsiteX8" fmla="*/ 343352 w 550001"/>
              <a:gd name="connsiteY8" fmla="*/ 243970 h 327790"/>
              <a:gd name="connsiteX9" fmla="*/ 206192 w 550001"/>
              <a:gd name="connsiteY9" fmla="*/ 289690 h 327790"/>
              <a:gd name="connsiteX10" fmla="*/ 84272 w 550001"/>
              <a:gd name="connsiteY10" fmla="*/ 320170 h 327790"/>
              <a:gd name="connsiteX11" fmla="*/ 69032 w 550001"/>
              <a:gd name="connsiteY11" fmla="*/ 320170 h 32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001" h="327790">
                <a:moveTo>
                  <a:pt x="69032" y="320170"/>
                </a:moveTo>
                <a:cubicBezTo>
                  <a:pt x="58872" y="312550"/>
                  <a:pt x="35267" y="292383"/>
                  <a:pt x="23312" y="274450"/>
                </a:cubicBezTo>
                <a:cubicBezTo>
                  <a:pt x="0" y="239482"/>
                  <a:pt x="2161" y="167505"/>
                  <a:pt x="23312" y="137290"/>
                </a:cubicBezTo>
                <a:cubicBezTo>
                  <a:pt x="59278" y="85911"/>
                  <a:pt x="152100" y="63881"/>
                  <a:pt x="206192" y="45850"/>
                </a:cubicBezTo>
                <a:lnTo>
                  <a:pt x="251912" y="30610"/>
                </a:lnTo>
                <a:cubicBezTo>
                  <a:pt x="338272" y="35690"/>
                  <a:pt x="437632" y="0"/>
                  <a:pt x="510992" y="45850"/>
                </a:cubicBezTo>
                <a:cubicBezTo>
                  <a:pt x="550001" y="70231"/>
                  <a:pt x="514787" y="141132"/>
                  <a:pt x="495752" y="183010"/>
                </a:cubicBezTo>
                <a:cubicBezTo>
                  <a:pt x="486351" y="203692"/>
                  <a:pt x="455886" y="205053"/>
                  <a:pt x="434792" y="213490"/>
                </a:cubicBezTo>
                <a:cubicBezTo>
                  <a:pt x="404961" y="225422"/>
                  <a:pt x="373832" y="233810"/>
                  <a:pt x="343352" y="243970"/>
                </a:cubicBezTo>
                <a:lnTo>
                  <a:pt x="206192" y="289690"/>
                </a:lnTo>
                <a:cubicBezTo>
                  <a:pt x="170114" y="301716"/>
                  <a:pt x="121053" y="320170"/>
                  <a:pt x="84272" y="320170"/>
                </a:cubicBezTo>
                <a:cubicBezTo>
                  <a:pt x="72913" y="320170"/>
                  <a:pt x="79192" y="327790"/>
                  <a:pt x="69032" y="3201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フリーフォーム 19"/>
          <p:cNvSpPr/>
          <p:nvPr/>
        </p:nvSpPr>
        <p:spPr>
          <a:xfrm>
            <a:off x="2124075" y="4365625"/>
            <a:ext cx="647700" cy="576263"/>
          </a:xfrm>
          <a:custGeom>
            <a:avLst/>
            <a:gdLst>
              <a:gd name="connsiteX0" fmla="*/ 69032 w 550001"/>
              <a:gd name="connsiteY0" fmla="*/ 320170 h 327790"/>
              <a:gd name="connsiteX1" fmla="*/ 23312 w 550001"/>
              <a:gd name="connsiteY1" fmla="*/ 274450 h 327790"/>
              <a:gd name="connsiteX2" fmla="*/ 23312 w 550001"/>
              <a:gd name="connsiteY2" fmla="*/ 137290 h 327790"/>
              <a:gd name="connsiteX3" fmla="*/ 206192 w 550001"/>
              <a:gd name="connsiteY3" fmla="*/ 45850 h 327790"/>
              <a:gd name="connsiteX4" fmla="*/ 251912 w 550001"/>
              <a:gd name="connsiteY4" fmla="*/ 30610 h 327790"/>
              <a:gd name="connsiteX5" fmla="*/ 510992 w 550001"/>
              <a:gd name="connsiteY5" fmla="*/ 45850 h 327790"/>
              <a:gd name="connsiteX6" fmla="*/ 495752 w 550001"/>
              <a:gd name="connsiteY6" fmla="*/ 183010 h 327790"/>
              <a:gd name="connsiteX7" fmla="*/ 434792 w 550001"/>
              <a:gd name="connsiteY7" fmla="*/ 213490 h 327790"/>
              <a:gd name="connsiteX8" fmla="*/ 343352 w 550001"/>
              <a:gd name="connsiteY8" fmla="*/ 243970 h 327790"/>
              <a:gd name="connsiteX9" fmla="*/ 206192 w 550001"/>
              <a:gd name="connsiteY9" fmla="*/ 289690 h 327790"/>
              <a:gd name="connsiteX10" fmla="*/ 84272 w 550001"/>
              <a:gd name="connsiteY10" fmla="*/ 320170 h 327790"/>
              <a:gd name="connsiteX11" fmla="*/ 69032 w 550001"/>
              <a:gd name="connsiteY11" fmla="*/ 320170 h 32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001" h="327790">
                <a:moveTo>
                  <a:pt x="69032" y="320170"/>
                </a:moveTo>
                <a:cubicBezTo>
                  <a:pt x="58872" y="312550"/>
                  <a:pt x="35267" y="292383"/>
                  <a:pt x="23312" y="274450"/>
                </a:cubicBezTo>
                <a:cubicBezTo>
                  <a:pt x="0" y="239482"/>
                  <a:pt x="2161" y="167505"/>
                  <a:pt x="23312" y="137290"/>
                </a:cubicBezTo>
                <a:cubicBezTo>
                  <a:pt x="59278" y="85911"/>
                  <a:pt x="152100" y="63881"/>
                  <a:pt x="206192" y="45850"/>
                </a:cubicBezTo>
                <a:lnTo>
                  <a:pt x="251912" y="30610"/>
                </a:lnTo>
                <a:cubicBezTo>
                  <a:pt x="338272" y="35690"/>
                  <a:pt x="437632" y="0"/>
                  <a:pt x="510992" y="45850"/>
                </a:cubicBezTo>
                <a:cubicBezTo>
                  <a:pt x="550001" y="70231"/>
                  <a:pt x="514787" y="141132"/>
                  <a:pt x="495752" y="183010"/>
                </a:cubicBezTo>
                <a:cubicBezTo>
                  <a:pt x="486351" y="203692"/>
                  <a:pt x="455886" y="205053"/>
                  <a:pt x="434792" y="213490"/>
                </a:cubicBezTo>
                <a:cubicBezTo>
                  <a:pt x="404961" y="225422"/>
                  <a:pt x="373832" y="233810"/>
                  <a:pt x="343352" y="243970"/>
                </a:cubicBezTo>
                <a:lnTo>
                  <a:pt x="206192" y="289690"/>
                </a:lnTo>
                <a:cubicBezTo>
                  <a:pt x="170114" y="301716"/>
                  <a:pt x="121053" y="320170"/>
                  <a:pt x="84272" y="320170"/>
                </a:cubicBezTo>
                <a:cubicBezTo>
                  <a:pt x="72913" y="320170"/>
                  <a:pt x="79192" y="327790"/>
                  <a:pt x="69032" y="32017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49161" name="Picture 15"/>
          <p:cNvPicPr>
            <a:picLocks noChangeAspect="1" noChangeArrowheads="1"/>
          </p:cNvPicPr>
          <p:nvPr/>
        </p:nvPicPr>
        <p:blipFill>
          <a:blip r:embed="rId2" cstate="print">
            <a:lum contrast="4000"/>
          </a:blip>
          <a:srcRect/>
          <a:stretch>
            <a:fillRect/>
          </a:stretch>
        </p:blipFill>
        <p:spPr bwMode="auto">
          <a:xfrm rot="5642298">
            <a:off x="1931988" y="2895600"/>
            <a:ext cx="1000125" cy="981075"/>
          </a:xfrm>
          <a:prstGeom prst="rect">
            <a:avLst/>
          </a:prstGeom>
          <a:noFill/>
          <a:ln w="9525">
            <a:noFill/>
            <a:miter lim="800000"/>
            <a:headEnd/>
            <a:tailEnd/>
          </a:ln>
        </p:spPr>
      </p:pic>
      <p:pic>
        <p:nvPicPr>
          <p:cNvPr id="49162" name="Picture 16"/>
          <p:cNvPicPr>
            <a:picLocks noChangeAspect="1" noChangeArrowheads="1"/>
          </p:cNvPicPr>
          <p:nvPr/>
        </p:nvPicPr>
        <p:blipFill>
          <a:blip r:embed="rId3" cstate="print">
            <a:lum contrast="2000"/>
          </a:blip>
          <a:srcRect/>
          <a:stretch>
            <a:fillRect/>
          </a:stretch>
        </p:blipFill>
        <p:spPr bwMode="auto">
          <a:xfrm>
            <a:off x="1908175" y="4076700"/>
            <a:ext cx="971550" cy="942975"/>
          </a:xfrm>
          <a:prstGeom prst="rect">
            <a:avLst/>
          </a:prstGeom>
          <a:noFill/>
          <a:ln w="9525">
            <a:noFill/>
            <a:miter lim="800000"/>
            <a:headEnd/>
            <a:tailEnd/>
          </a:ln>
        </p:spPr>
      </p:pic>
      <p:pic>
        <p:nvPicPr>
          <p:cNvPr id="49163" name="Picture 17"/>
          <p:cNvPicPr>
            <a:picLocks noChangeAspect="1" noChangeArrowheads="1"/>
          </p:cNvPicPr>
          <p:nvPr/>
        </p:nvPicPr>
        <p:blipFill>
          <a:blip r:embed="rId4" cstate="print">
            <a:lum contrast="4000"/>
          </a:blip>
          <a:srcRect/>
          <a:stretch>
            <a:fillRect/>
          </a:stretch>
        </p:blipFill>
        <p:spPr bwMode="auto">
          <a:xfrm rot="3695612">
            <a:off x="1958182" y="1672431"/>
            <a:ext cx="969962" cy="1184275"/>
          </a:xfrm>
          <a:prstGeom prst="rect">
            <a:avLst/>
          </a:prstGeom>
          <a:noFill/>
          <a:ln w="9525">
            <a:noFill/>
            <a:miter lim="800000"/>
            <a:headEnd/>
            <a:tailEnd/>
          </a:ln>
        </p:spPr>
      </p:pic>
      <p:pic>
        <p:nvPicPr>
          <p:cNvPr id="49164" name="Picture 19"/>
          <p:cNvPicPr>
            <a:picLocks noChangeAspect="1" noChangeArrowheads="1"/>
          </p:cNvPicPr>
          <p:nvPr/>
        </p:nvPicPr>
        <p:blipFill>
          <a:blip r:embed="rId5" cstate="print">
            <a:lum contrast="2000"/>
          </a:blip>
          <a:srcRect/>
          <a:stretch>
            <a:fillRect/>
          </a:stretch>
        </p:blipFill>
        <p:spPr bwMode="auto">
          <a:xfrm>
            <a:off x="1908175" y="5229225"/>
            <a:ext cx="1076325" cy="790575"/>
          </a:xfrm>
          <a:prstGeom prst="rect">
            <a:avLst/>
          </a:prstGeom>
          <a:noFill/>
          <a:ln w="9525">
            <a:noFill/>
            <a:miter lim="800000"/>
            <a:headEnd/>
            <a:tailEnd/>
          </a:ln>
        </p:spPr>
      </p:pic>
      <p:grpSp>
        <p:nvGrpSpPr>
          <p:cNvPr id="2" name="グループ化 17"/>
          <p:cNvGrpSpPr>
            <a:grpSpLocks/>
          </p:cNvGrpSpPr>
          <p:nvPr/>
        </p:nvGrpSpPr>
        <p:grpSpPr bwMode="auto">
          <a:xfrm rot="20480925" flipH="1">
            <a:off x="419100" y="3205163"/>
            <a:ext cx="1050925" cy="1223962"/>
            <a:chOff x="6804025" y="2781300"/>
            <a:chExt cx="1574800" cy="2087563"/>
          </a:xfrm>
        </p:grpSpPr>
        <p:sp>
          <p:nvSpPr>
            <p:cNvPr id="4405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405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405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4056"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4057"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4058"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20301753" flipH="1">
            <a:off x="7573963" y="3419475"/>
            <a:ext cx="889000" cy="830263"/>
            <a:chOff x="3419475" y="5157788"/>
            <a:chExt cx="1512888" cy="1439862"/>
          </a:xfrm>
        </p:grpSpPr>
        <p:sp>
          <p:nvSpPr>
            <p:cNvPr id="44047"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4048"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4049"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4050"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4051"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4052"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49163"/>
                                        </p:tgtEl>
                                        <p:attrNameLst>
                                          <p:attrName>style.visibility</p:attrName>
                                        </p:attrNameLst>
                                      </p:cBhvr>
                                      <p:to>
                                        <p:strVal val="visible"/>
                                      </p:to>
                                    </p:set>
                                    <p:animEffect transition="in" filter="dissolve">
                                      <p:cBhvr>
                                        <p:cTn id="10" dur="500"/>
                                        <p:tgtEl>
                                          <p:spTgt spid="49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49161"/>
                                        </p:tgtEl>
                                        <p:attrNameLst>
                                          <p:attrName>style.visibility</p:attrName>
                                        </p:attrNameLst>
                                      </p:cBhvr>
                                      <p:to>
                                        <p:strVal val="visible"/>
                                      </p:to>
                                    </p:set>
                                    <p:animEffect transition="in" filter="dissolve">
                                      <p:cBhvr>
                                        <p:cTn id="18" dur="500"/>
                                        <p:tgtEl>
                                          <p:spTgt spid="49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nodeType="withEffect">
                                  <p:stCondLst>
                                    <p:cond delay="0"/>
                                  </p:stCondLst>
                                  <p:childTnLst>
                                    <p:set>
                                      <p:cBhvr>
                                        <p:cTn id="25" dur="1" fill="hold">
                                          <p:stCondLst>
                                            <p:cond delay="0"/>
                                          </p:stCondLst>
                                        </p:cTn>
                                        <p:tgtEl>
                                          <p:spTgt spid="49162"/>
                                        </p:tgtEl>
                                        <p:attrNameLst>
                                          <p:attrName>style.visibility</p:attrName>
                                        </p:attrNameLst>
                                      </p:cBhvr>
                                      <p:to>
                                        <p:strVal val="visible"/>
                                      </p:to>
                                    </p:set>
                                    <p:animEffect transition="in" filter="dissolve">
                                      <p:cBhvr>
                                        <p:cTn id="26" dur="500"/>
                                        <p:tgtEl>
                                          <p:spTgt spid="491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nodeType="withEffect">
                                  <p:stCondLst>
                                    <p:cond delay="0"/>
                                  </p:stCondLst>
                                  <p:childTnLst>
                                    <p:set>
                                      <p:cBhvr>
                                        <p:cTn id="33" dur="1" fill="hold">
                                          <p:stCondLst>
                                            <p:cond delay="0"/>
                                          </p:stCondLst>
                                        </p:cTn>
                                        <p:tgtEl>
                                          <p:spTgt spid="49164"/>
                                        </p:tgtEl>
                                        <p:attrNameLst>
                                          <p:attrName>style.visibility</p:attrName>
                                        </p:attrNameLst>
                                      </p:cBhvr>
                                      <p:to>
                                        <p:strVal val="visible"/>
                                      </p:to>
                                    </p:set>
                                    <p:animEffect transition="in" filter="dissolve">
                                      <p:cBhvr>
                                        <p:cTn id="34"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539750" y="1268413"/>
            <a:ext cx="8208963" cy="863600"/>
          </a:xfrm>
          <a:solidFill>
            <a:srgbClr val="CCFFCC"/>
          </a:solidFill>
        </p:spPr>
        <p:txBody>
          <a:bodyPr/>
          <a:lstStyle/>
          <a:p>
            <a:pPr>
              <a:buFontTx/>
              <a:buNone/>
            </a:pPr>
            <a:r>
              <a:rPr lang="ja-JP" altLang="en-US" sz="4000">
                <a:solidFill>
                  <a:srgbClr val="FF3300"/>
                </a:solidFill>
              </a:rPr>
              <a:t> </a:t>
            </a:r>
            <a:r>
              <a:rPr lang="ja-JP" altLang="en-US" sz="4400" b="1">
                <a:solidFill>
                  <a:srgbClr val="FFC000"/>
                </a:solidFill>
              </a:rPr>
              <a:t>★</a:t>
            </a:r>
            <a:r>
              <a:rPr lang="ja-JP" altLang="en-US" sz="4400"/>
              <a:t>身振り・オノマトペを豊富に使う</a:t>
            </a:r>
            <a:endParaRPr lang="en-US" altLang="ja-JP" sz="4000"/>
          </a:p>
          <a:p>
            <a:pPr>
              <a:buFontTx/>
              <a:buNone/>
            </a:pPr>
            <a:r>
              <a:rPr lang="ja-JP" altLang="en-US" sz="4000"/>
              <a:t>　　　</a:t>
            </a:r>
            <a:endParaRPr lang="en-US" altLang="ja-JP" sz="4000"/>
          </a:p>
        </p:txBody>
      </p:sp>
      <p:grpSp>
        <p:nvGrpSpPr>
          <p:cNvPr id="2" name="グループ化 17"/>
          <p:cNvGrpSpPr>
            <a:grpSpLocks/>
          </p:cNvGrpSpPr>
          <p:nvPr/>
        </p:nvGrpSpPr>
        <p:grpSpPr bwMode="auto">
          <a:xfrm rot="1206010">
            <a:off x="5599113" y="3008313"/>
            <a:ext cx="1109662" cy="1149350"/>
            <a:chOff x="6830700" y="2668627"/>
            <a:chExt cx="1695517" cy="2200236"/>
          </a:xfrm>
        </p:grpSpPr>
        <p:sp>
          <p:nvSpPr>
            <p:cNvPr id="45076"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5077"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5078"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5079" name="Freeform 32"/>
            <p:cNvSpPr>
              <a:spLocks/>
            </p:cNvSpPr>
            <p:nvPr/>
          </p:nvSpPr>
          <p:spPr bwMode="auto">
            <a:xfrm>
              <a:off x="6830700" y="2668627"/>
              <a:ext cx="1695517" cy="1651318"/>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5080" name="Freeform 36"/>
            <p:cNvSpPr>
              <a:spLocks/>
            </p:cNvSpPr>
            <p:nvPr/>
          </p:nvSpPr>
          <p:spPr bwMode="auto">
            <a:xfrm>
              <a:off x="7260785" y="4403048"/>
              <a:ext cx="420687"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5081"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 name="グループ化 10"/>
          <p:cNvGrpSpPr>
            <a:grpSpLocks/>
          </p:cNvGrpSpPr>
          <p:nvPr/>
        </p:nvGrpSpPr>
        <p:grpSpPr bwMode="auto">
          <a:xfrm rot="726658">
            <a:off x="2422525" y="3157538"/>
            <a:ext cx="946150" cy="889000"/>
            <a:chOff x="3419475" y="5157788"/>
            <a:chExt cx="1512888" cy="1439862"/>
          </a:xfrm>
        </p:grpSpPr>
        <p:sp>
          <p:nvSpPr>
            <p:cNvPr id="4507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507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507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507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5074" name="Freeform 13"/>
            <p:cNvSpPr>
              <a:spLocks/>
            </p:cNvSpPr>
            <p:nvPr/>
          </p:nvSpPr>
          <p:spPr bwMode="auto">
            <a:xfrm flipH="1" flipV="1">
              <a:off x="4294219" y="6246335"/>
              <a:ext cx="410837" cy="74048"/>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507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2" name="角丸四角形吹き出し 21"/>
          <p:cNvSpPr/>
          <p:nvPr/>
        </p:nvSpPr>
        <p:spPr>
          <a:xfrm>
            <a:off x="6300788" y="2349500"/>
            <a:ext cx="2519362" cy="576263"/>
          </a:xfrm>
          <a:prstGeom prst="wedgeRoundRectCallout">
            <a:avLst>
              <a:gd name="adj1" fmla="val -39054"/>
              <a:gd name="adj2" fmla="val 101898"/>
              <a:gd name="adj3" fmla="val 16667"/>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tx1"/>
                </a:solidFill>
              </a:rPr>
              <a:t>イス、たおれたの</a:t>
            </a:r>
          </a:p>
        </p:txBody>
      </p:sp>
      <p:sp>
        <p:nvSpPr>
          <p:cNvPr id="59398" name="テキスト ボックス 27"/>
          <p:cNvSpPr txBox="1">
            <a:spLocks noChangeArrowheads="1"/>
          </p:cNvSpPr>
          <p:nvPr/>
        </p:nvSpPr>
        <p:spPr bwMode="auto">
          <a:xfrm>
            <a:off x="611188" y="4221163"/>
            <a:ext cx="8137525" cy="1323975"/>
          </a:xfrm>
          <a:prstGeom prst="rect">
            <a:avLst/>
          </a:prstGeom>
          <a:noFill/>
          <a:ln w="28575">
            <a:solidFill>
              <a:schemeClr val="tx1"/>
            </a:solidFill>
            <a:prstDash val="sysDash"/>
            <a:miter lim="800000"/>
            <a:headEnd/>
            <a:tailEnd/>
          </a:ln>
        </p:spPr>
        <p:txBody>
          <a:bodyPr>
            <a:spAutoFit/>
          </a:bodyPr>
          <a:lstStyle/>
          <a:p>
            <a:pPr eaLnBrk="1" hangingPunct="1"/>
            <a:r>
              <a:rPr lang="ja-JP" altLang="en-US" sz="4000">
                <a:solidFill>
                  <a:srgbClr val="002060"/>
                </a:solidFill>
              </a:rPr>
              <a:t>動詞や形容詞</a:t>
            </a:r>
            <a:r>
              <a:rPr lang="ja-JP" altLang="en-US" sz="4000"/>
              <a:t>は、</a:t>
            </a:r>
            <a:endParaRPr lang="en-US" altLang="ja-JP" sz="4000"/>
          </a:p>
          <a:p>
            <a:pPr eaLnBrk="1" hangingPunct="1"/>
            <a:r>
              <a:rPr lang="ja-JP" altLang="en-US" sz="4000"/>
              <a:t>　　名詞に比べて、意味が捉えずらい</a:t>
            </a:r>
          </a:p>
        </p:txBody>
      </p:sp>
      <p:sp>
        <p:nvSpPr>
          <p:cNvPr id="29" name="テキスト ボックス 28"/>
          <p:cNvSpPr txBox="1">
            <a:spLocks noChangeArrowheads="1"/>
          </p:cNvSpPr>
          <p:nvPr/>
        </p:nvSpPr>
        <p:spPr bwMode="auto">
          <a:xfrm>
            <a:off x="250825" y="5732463"/>
            <a:ext cx="9145588" cy="708025"/>
          </a:xfrm>
          <a:prstGeom prst="rect">
            <a:avLst/>
          </a:prstGeom>
          <a:noFill/>
          <a:ln w="28575">
            <a:noFill/>
            <a:prstDash val="sysDash"/>
            <a:miter lim="800000"/>
            <a:headEnd/>
            <a:tailEnd/>
          </a:ln>
        </p:spPr>
        <p:txBody>
          <a:bodyPr>
            <a:spAutoFit/>
          </a:bodyPr>
          <a:lstStyle/>
          <a:p>
            <a:pPr eaLnBrk="1" hangingPunct="1"/>
            <a:r>
              <a:rPr lang="ja-JP" altLang="en-US" sz="3600"/>
              <a:t>でも、そこに</a:t>
            </a:r>
            <a:r>
              <a:rPr lang="ja-JP" altLang="en-US" sz="4000"/>
              <a:t>身ぶりやオノマトペがあれば・・</a:t>
            </a:r>
          </a:p>
        </p:txBody>
      </p:sp>
      <p:sp>
        <p:nvSpPr>
          <p:cNvPr id="30" name="テキスト ボックス 29"/>
          <p:cNvSpPr txBox="1">
            <a:spLocks noChangeArrowheads="1"/>
          </p:cNvSpPr>
          <p:nvPr/>
        </p:nvSpPr>
        <p:spPr bwMode="auto">
          <a:xfrm>
            <a:off x="3419475" y="2781300"/>
            <a:ext cx="2016125" cy="646113"/>
          </a:xfrm>
          <a:prstGeom prst="rect">
            <a:avLst/>
          </a:prstGeom>
          <a:solidFill>
            <a:srgbClr val="FFFF00"/>
          </a:solidFill>
          <a:ln w="9525">
            <a:solidFill>
              <a:schemeClr val="tx1"/>
            </a:solidFill>
            <a:miter lim="800000"/>
            <a:headEnd/>
            <a:tailEnd/>
          </a:ln>
        </p:spPr>
        <p:txBody>
          <a:bodyPr>
            <a:spAutoFit/>
          </a:bodyPr>
          <a:lstStyle/>
          <a:p>
            <a:pPr eaLnBrk="1" hangingPunct="1"/>
            <a:r>
              <a:rPr lang="ja-JP" altLang="en-US" sz="3600"/>
              <a:t>たおれる</a:t>
            </a:r>
          </a:p>
        </p:txBody>
      </p:sp>
      <p:sp>
        <p:nvSpPr>
          <p:cNvPr id="23" name="テキスト ボックス 22"/>
          <p:cNvSpPr txBox="1">
            <a:spLocks noChangeArrowheads="1"/>
          </p:cNvSpPr>
          <p:nvPr/>
        </p:nvSpPr>
        <p:spPr bwMode="auto">
          <a:xfrm>
            <a:off x="2411413" y="2636838"/>
            <a:ext cx="649287" cy="585787"/>
          </a:xfrm>
          <a:prstGeom prst="rect">
            <a:avLst/>
          </a:prstGeom>
          <a:noFill/>
          <a:ln w="9525">
            <a:noFill/>
            <a:miter lim="800000"/>
            <a:headEnd/>
            <a:tailEnd/>
          </a:ln>
        </p:spPr>
        <p:txBody>
          <a:bodyPr>
            <a:spAutoFit/>
          </a:bodyPr>
          <a:lstStyle/>
          <a:p>
            <a:pPr eaLnBrk="1" hangingPunct="1"/>
            <a:r>
              <a:rPr lang="ja-JP" altLang="en-US" sz="3200" b="1">
                <a:solidFill>
                  <a:srgbClr val="C00000"/>
                </a:solidFill>
              </a:rPr>
              <a:t>？</a:t>
            </a:r>
          </a:p>
        </p:txBody>
      </p:sp>
      <p:sp>
        <p:nvSpPr>
          <p:cNvPr id="24" name="Rectangle 2"/>
          <p:cNvSpPr txBox="1">
            <a:spLocks noChangeArrowheads="1"/>
          </p:cNvSpPr>
          <p:nvPr/>
        </p:nvSpPr>
        <p:spPr bwMode="auto">
          <a:xfrm>
            <a:off x="971550" y="188913"/>
            <a:ext cx="7416800" cy="1008062"/>
          </a:xfrm>
          <a:prstGeom prst="rect">
            <a:avLst/>
          </a:prstGeom>
          <a:noFill/>
          <a:ln w="9525">
            <a:noFill/>
            <a:miter lim="800000"/>
            <a:headEnd/>
            <a:tailEnd/>
          </a:ln>
        </p:spPr>
        <p:txBody>
          <a:bodyPr anchor="ctr"/>
          <a:lstStyle/>
          <a:p>
            <a:pPr>
              <a:defRPr/>
            </a:pPr>
            <a:r>
              <a:rPr lang="ja-JP" altLang="en-US" sz="4800" kern="0" dirty="0">
                <a:solidFill>
                  <a:srgbClr val="C00000"/>
                </a:solidFill>
                <a:latin typeface="+mj-lt"/>
                <a:ea typeface="+mj-ea"/>
                <a:cs typeface="+mj-cs"/>
              </a:rPr>
              <a:t>●</a:t>
            </a:r>
            <a:r>
              <a:rPr lang="ja-JP" altLang="en-US" sz="4800" kern="0" dirty="0">
                <a:solidFill>
                  <a:schemeClr val="accent4"/>
                </a:solidFill>
                <a:latin typeface="+mj-lt"/>
                <a:ea typeface="+mj-ea"/>
                <a:cs typeface="+mj-cs"/>
              </a:rPr>
              <a:t>ことばの推測を促す援助</a:t>
            </a:r>
            <a:endParaRPr lang="ja-JP" altLang="en-US" sz="4800" kern="0" dirty="0">
              <a:solidFill>
                <a:schemeClr val="tx2"/>
              </a:solidFill>
              <a:latin typeface="+mj-lt"/>
              <a:ea typeface="+mj-ea"/>
              <a:cs typeface="+mj-cs"/>
            </a:endParaRPr>
          </a:p>
        </p:txBody>
      </p:sp>
      <p:sp>
        <p:nvSpPr>
          <p:cNvPr id="25" name="テキスト ボックス 24"/>
          <p:cNvSpPr txBox="1"/>
          <p:nvPr/>
        </p:nvSpPr>
        <p:spPr>
          <a:xfrm>
            <a:off x="3275856" y="1916832"/>
            <a:ext cx="2232248" cy="461665"/>
          </a:xfrm>
          <a:prstGeom prst="rect">
            <a:avLst/>
          </a:prstGeom>
          <a:solidFill>
            <a:srgbClr val="FFCCFF"/>
          </a:solidFill>
          <a:effectLst>
            <a:softEdge rad="63500"/>
          </a:effectLst>
        </p:spPr>
        <p:txBody>
          <a:bodyPr>
            <a:spAutoFit/>
          </a:bodyPr>
          <a:lstStyle/>
          <a:p>
            <a:pPr>
              <a:defRPr/>
            </a:pPr>
            <a:r>
              <a:rPr lang="ja-JP" altLang="en-US" sz="2400" b="1" dirty="0">
                <a:ea typeface="ＭＳ Ｐゴシック" panose="020B0600070205080204" pitchFamily="50" charset="-128"/>
              </a:rPr>
              <a:t>擬音語・擬態語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8">
                                            <p:bg/>
                                          </p:spTgt>
                                        </p:tgtEl>
                                        <p:attrNameLst>
                                          <p:attrName>style.visibility</p:attrName>
                                        </p:attrNameLst>
                                      </p:cBhvr>
                                      <p:to>
                                        <p:strVal val="visible"/>
                                      </p:to>
                                    </p:set>
                                    <p:animEffect transition="in" filter="dissolve">
                                      <p:cBhvr>
                                        <p:cTn id="7" dur="500"/>
                                        <p:tgtEl>
                                          <p:spTgt spid="5017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78">
                                            <p:txEl>
                                              <p:pRg st="0" end="0"/>
                                            </p:txEl>
                                          </p:spTgt>
                                        </p:tgtEl>
                                        <p:attrNameLst>
                                          <p:attrName>style.visibility</p:attrName>
                                        </p:attrNameLst>
                                      </p:cBhvr>
                                      <p:to>
                                        <p:strVal val="visible"/>
                                      </p:to>
                                    </p:set>
                                    <p:animEffect transition="in" filter="dissolve">
                                      <p:cBhvr>
                                        <p:cTn id="10" dur="500"/>
                                        <p:tgtEl>
                                          <p:spTgt spid="5017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animEffect transition="in" filter="dissolve">
                                      <p:cBhvr>
                                        <p:cTn id="13" dur="500"/>
                                        <p:tgtEl>
                                          <p:spTgt spid="5017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9398"/>
                                        </p:tgtEl>
                                        <p:attrNameLst>
                                          <p:attrName>style.visibility</p:attrName>
                                        </p:attrNameLst>
                                      </p:cBhvr>
                                      <p:to>
                                        <p:strVal val="visible"/>
                                      </p:to>
                                    </p:set>
                                    <p:animEffect transition="in" filter="dissolve">
                                      <p:cBhvr>
                                        <p:cTn id="46" dur="500"/>
                                        <p:tgtEl>
                                          <p:spTgt spid="5939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ssolv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nimBg="1"/>
      <p:bldP spid="22" grpId="0" animBg="1"/>
      <p:bldP spid="59398" grpId="0" animBg="1"/>
      <p:bldP spid="29" grpId="0"/>
      <p:bldP spid="30" grpId="0" animBg="1"/>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900113" y="5732463"/>
            <a:ext cx="7920037" cy="584200"/>
          </a:xfrm>
          <a:prstGeom prst="rect">
            <a:avLst/>
          </a:prstGeom>
          <a:solidFill>
            <a:srgbClr val="FFFF66"/>
          </a:solidFill>
          <a:ln>
            <a:noFill/>
          </a:ln>
          <a:effectLst>
            <a:outerShdw blurRad="50800" dist="127000" dir="5400000" algn="t" rotWithShape="0">
              <a:srgbClr val="66FF33">
                <a:alpha val="40000"/>
              </a:srgbClr>
            </a:outerShdw>
          </a:effectLst>
        </p:spPr>
        <p:txBody>
          <a:bodyPr>
            <a:spAutoFit/>
          </a:bodyPr>
          <a:lstStyle/>
          <a:p>
            <a:pPr eaLnBrk="1" hangingPunct="1">
              <a:defRPr/>
            </a:pPr>
            <a:r>
              <a:rPr lang="ja-JP" altLang="en-US" sz="3200" dirty="0">
                <a:ea typeface="ＭＳ Ｐゴシック" panose="020B0600070205080204" pitchFamily="50" charset="-128"/>
              </a:rPr>
              <a:t>身振りとオノマトペが、ことばの理解を進める</a:t>
            </a:r>
          </a:p>
        </p:txBody>
      </p:sp>
      <p:grpSp>
        <p:nvGrpSpPr>
          <p:cNvPr id="2" name="グループ化 17"/>
          <p:cNvGrpSpPr>
            <a:grpSpLocks/>
          </p:cNvGrpSpPr>
          <p:nvPr/>
        </p:nvGrpSpPr>
        <p:grpSpPr bwMode="auto">
          <a:xfrm rot="1561721">
            <a:off x="7435850" y="1458913"/>
            <a:ext cx="1038225" cy="1152525"/>
            <a:chOff x="6877050" y="2619676"/>
            <a:chExt cx="1501773" cy="2249187"/>
          </a:xfrm>
        </p:grpSpPr>
        <p:sp>
          <p:nvSpPr>
            <p:cNvPr id="46133"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34"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6135"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6136" name="Freeform 32"/>
            <p:cNvSpPr>
              <a:spLocks/>
            </p:cNvSpPr>
            <p:nvPr/>
          </p:nvSpPr>
          <p:spPr bwMode="auto">
            <a:xfrm>
              <a:off x="6881679" y="2619676"/>
              <a:ext cx="1497144" cy="1571325"/>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6137"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46138"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sp>
        <p:nvSpPr>
          <p:cNvPr id="57" name="四角形吹き出し 56"/>
          <p:cNvSpPr/>
          <p:nvPr/>
        </p:nvSpPr>
        <p:spPr>
          <a:xfrm>
            <a:off x="2916238" y="1484313"/>
            <a:ext cx="3743325" cy="649287"/>
          </a:xfrm>
          <a:prstGeom prst="wedgeRectCallout">
            <a:avLst>
              <a:gd name="adj1" fmla="val 63611"/>
              <a:gd name="adj2" fmla="val 34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イスが</a:t>
            </a:r>
            <a:r>
              <a:rPr lang="ja-JP" altLang="en-US" sz="3600" dirty="0">
                <a:solidFill>
                  <a:srgbClr val="008000"/>
                </a:solidFill>
              </a:rPr>
              <a:t>たおれた</a:t>
            </a:r>
            <a:r>
              <a:rPr lang="ja-JP" altLang="en-US" sz="3600" dirty="0">
                <a:solidFill>
                  <a:schemeClr val="accent4"/>
                </a:solidFill>
              </a:rPr>
              <a:t>の</a:t>
            </a:r>
          </a:p>
        </p:txBody>
      </p:sp>
      <p:sp>
        <p:nvSpPr>
          <p:cNvPr id="46085" name="テキスト ボックス 59"/>
          <p:cNvSpPr txBox="1">
            <a:spLocks noChangeArrowheads="1"/>
          </p:cNvSpPr>
          <p:nvPr/>
        </p:nvSpPr>
        <p:spPr bwMode="auto">
          <a:xfrm>
            <a:off x="2339975" y="836613"/>
            <a:ext cx="647700" cy="708025"/>
          </a:xfrm>
          <a:prstGeom prst="rect">
            <a:avLst/>
          </a:prstGeom>
          <a:noFill/>
          <a:ln w="9525">
            <a:noFill/>
            <a:miter lim="800000"/>
            <a:headEnd/>
            <a:tailEnd/>
          </a:ln>
        </p:spPr>
        <p:txBody>
          <a:bodyPr>
            <a:spAutoFit/>
          </a:bodyPr>
          <a:lstStyle/>
          <a:p>
            <a:pPr eaLnBrk="1" hangingPunct="1"/>
            <a:r>
              <a:rPr lang="ja-JP" altLang="en-US" sz="4000" b="1">
                <a:solidFill>
                  <a:srgbClr val="C00000"/>
                </a:solidFill>
              </a:rPr>
              <a:t>？</a:t>
            </a:r>
          </a:p>
        </p:txBody>
      </p:sp>
      <p:sp>
        <p:nvSpPr>
          <p:cNvPr id="61" name="四角形吹き出し 60"/>
          <p:cNvSpPr/>
          <p:nvPr/>
        </p:nvSpPr>
        <p:spPr>
          <a:xfrm>
            <a:off x="3276600" y="2420938"/>
            <a:ext cx="3240088" cy="647700"/>
          </a:xfrm>
          <a:prstGeom prst="wedgeRectCallout">
            <a:avLst>
              <a:gd name="adj1" fmla="val 49791"/>
              <a:gd name="adj2" fmla="val 31931"/>
            </a:avLst>
          </a:prstGeom>
          <a:solidFill>
            <a:srgbClr val="DDFFDD"/>
          </a:solidFill>
          <a:ln>
            <a:noFill/>
            <a:prstDash val="sysDot"/>
          </a:ln>
          <a:effectLst>
            <a:outerShdw blurRad="50800" dist="88900" algn="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chemeClr val="accent4"/>
                </a:solidFill>
              </a:rPr>
              <a:t>たおれる身振り</a:t>
            </a:r>
          </a:p>
        </p:txBody>
      </p:sp>
      <p:grpSp>
        <p:nvGrpSpPr>
          <p:cNvPr id="3" name="グループ化 37"/>
          <p:cNvGrpSpPr>
            <a:grpSpLocks/>
          </p:cNvGrpSpPr>
          <p:nvPr/>
        </p:nvGrpSpPr>
        <p:grpSpPr bwMode="auto">
          <a:xfrm>
            <a:off x="6688138" y="2254250"/>
            <a:ext cx="712787" cy="776288"/>
            <a:chOff x="6831873" y="3190458"/>
            <a:chExt cx="713031" cy="775486"/>
          </a:xfrm>
        </p:grpSpPr>
        <p:sp>
          <p:nvSpPr>
            <p:cNvPr id="63" name="フリーフォーム 62"/>
            <p:cNvSpPr/>
            <p:nvPr/>
          </p:nvSpPr>
          <p:spPr>
            <a:xfrm rot="21003798">
              <a:off x="6831873" y="3556792"/>
              <a:ext cx="671742" cy="377435"/>
            </a:xfrm>
            <a:custGeom>
              <a:avLst/>
              <a:gdLst>
                <a:gd name="connsiteX0" fmla="*/ 520374 w 703254"/>
                <a:gd name="connsiteY0" fmla="*/ 428616 h 463369"/>
                <a:gd name="connsiteX1" fmla="*/ 474654 w 703254"/>
                <a:gd name="connsiteY1" fmla="*/ 337176 h 463369"/>
                <a:gd name="connsiteX2" fmla="*/ 444174 w 703254"/>
                <a:gd name="connsiteY2" fmla="*/ 291456 h 463369"/>
                <a:gd name="connsiteX3" fmla="*/ 428934 w 703254"/>
                <a:gd name="connsiteY3" fmla="*/ 245736 h 463369"/>
                <a:gd name="connsiteX4" fmla="*/ 398454 w 703254"/>
                <a:gd name="connsiteY4" fmla="*/ 200016 h 463369"/>
                <a:gd name="connsiteX5" fmla="*/ 413694 w 703254"/>
                <a:gd name="connsiteY5" fmla="*/ 245736 h 463369"/>
                <a:gd name="connsiteX6" fmla="*/ 230814 w 703254"/>
                <a:gd name="connsiteY6" fmla="*/ 230496 h 463369"/>
                <a:gd name="connsiteX7" fmla="*/ 230814 w 703254"/>
                <a:gd name="connsiteY7" fmla="*/ 139056 h 463369"/>
                <a:gd name="connsiteX8" fmla="*/ 276534 w 703254"/>
                <a:gd name="connsiteY8" fmla="*/ 154296 h 463369"/>
                <a:gd name="connsiteX9" fmla="*/ 32694 w 703254"/>
                <a:gd name="connsiteY9" fmla="*/ 139056 h 463369"/>
                <a:gd name="connsiteX10" fmla="*/ 32694 w 703254"/>
                <a:gd name="connsiteY10" fmla="*/ 17136 h 463369"/>
                <a:gd name="connsiteX11" fmla="*/ 78414 w 703254"/>
                <a:gd name="connsiteY11" fmla="*/ 1896 h 463369"/>
                <a:gd name="connsiteX12" fmla="*/ 352734 w 703254"/>
                <a:gd name="connsiteY12" fmla="*/ 17136 h 463369"/>
                <a:gd name="connsiteX13" fmla="*/ 428934 w 703254"/>
                <a:gd name="connsiteY13" fmla="*/ 108576 h 463369"/>
                <a:gd name="connsiteX14" fmla="*/ 474654 w 703254"/>
                <a:gd name="connsiteY14" fmla="*/ 139056 h 463369"/>
                <a:gd name="connsiteX15" fmla="*/ 535614 w 703254"/>
                <a:gd name="connsiteY15" fmla="*/ 184776 h 463369"/>
                <a:gd name="connsiteX16" fmla="*/ 581334 w 703254"/>
                <a:gd name="connsiteY16" fmla="*/ 215256 h 463369"/>
                <a:gd name="connsiteX17" fmla="*/ 642294 w 703254"/>
                <a:gd name="connsiteY17" fmla="*/ 260976 h 463369"/>
                <a:gd name="connsiteX18" fmla="*/ 703254 w 703254"/>
                <a:gd name="connsiteY18" fmla="*/ 352416 h 463369"/>
                <a:gd name="connsiteX19" fmla="*/ 703254 w 703254"/>
                <a:gd name="connsiteY19" fmla="*/ 443856 h 46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54" h="463369">
                  <a:moveTo>
                    <a:pt x="520374" y="428616"/>
                  </a:moveTo>
                  <a:cubicBezTo>
                    <a:pt x="433023" y="297589"/>
                    <a:pt x="537750" y="463369"/>
                    <a:pt x="474654" y="337176"/>
                  </a:cubicBezTo>
                  <a:cubicBezTo>
                    <a:pt x="466463" y="320793"/>
                    <a:pt x="452365" y="307839"/>
                    <a:pt x="444174" y="291456"/>
                  </a:cubicBezTo>
                  <a:cubicBezTo>
                    <a:pt x="436990" y="277088"/>
                    <a:pt x="436118" y="260104"/>
                    <a:pt x="428934" y="245736"/>
                  </a:cubicBezTo>
                  <a:cubicBezTo>
                    <a:pt x="420743" y="229353"/>
                    <a:pt x="416770" y="200016"/>
                    <a:pt x="398454" y="200016"/>
                  </a:cubicBezTo>
                  <a:cubicBezTo>
                    <a:pt x="382390" y="200016"/>
                    <a:pt x="429499" y="242862"/>
                    <a:pt x="413694" y="245736"/>
                  </a:cubicBezTo>
                  <a:cubicBezTo>
                    <a:pt x="353509" y="256679"/>
                    <a:pt x="291774" y="235576"/>
                    <a:pt x="230814" y="230496"/>
                  </a:cubicBezTo>
                  <a:cubicBezTo>
                    <a:pt x="225008" y="213079"/>
                    <a:pt x="195980" y="156473"/>
                    <a:pt x="230814" y="139056"/>
                  </a:cubicBezTo>
                  <a:cubicBezTo>
                    <a:pt x="245182" y="131872"/>
                    <a:pt x="292598" y="154296"/>
                    <a:pt x="276534" y="154296"/>
                  </a:cubicBezTo>
                  <a:cubicBezTo>
                    <a:pt x="195095" y="154296"/>
                    <a:pt x="113974" y="144136"/>
                    <a:pt x="32694" y="139056"/>
                  </a:cubicBezTo>
                  <a:cubicBezTo>
                    <a:pt x="18134" y="95375"/>
                    <a:pt x="0" y="66177"/>
                    <a:pt x="32694" y="17136"/>
                  </a:cubicBezTo>
                  <a:cubicBezTo>
                    <a:pt x="41605" y="3770"/>
                    <a:pt x="63174" y="6976"/>
                    <a:pt x="78414" y="1896"/>
                  </a:cubicBezTo>
                  <a:cubicBezTo>
                    <a:pt x="169854" y="6976"/>
                    <a:pt x="262770" y="0"/>
                    <a:pt x="352734" y="17136"/>
                  </a:cubicBezTo>
                  <a:cubicBezTo>
                    <a:pt x="383575" y="23011"/>
                    <a:pt x="410150" y="89792"/>
                    <a:pt x="428934" y="108576"/>
                  </a:cubicBezTo>
                  <a:cubicBezTo>
                    <a:pt x="441886" y="121528"/>
                    <a:pt x="459749" y="128410"/>
                    <a:pt x="474654" y="139056"/>
                  </a:cubicBezTo>
                  <a:cubicBezTo>
                    <a:pt x="495323" y="153819"/>
                    <a:pt x="514945" y="170013"/>
                    <a:pt x="535614" y="184776"/>
                  </a:cubicBezTo>
                  <a:cubicBezTo>
                    <a:pt x="550519" y="195422"/>
                    <a:pt x="566429" y="204610"/>
                    <a:pt x="581334" y="215256"/>
                  </a:cubicBezTo>
                  <a:cubicBezTo>
                    <a:pt x="602003" y="230019"/>
                    <a:pt x="625419" y="241992"/>
                    <a:pt x="642294" y="260976"/>
                  </a:cubicBezTo>
                  <a:cubicBezTo>
                    <a:pt x="666631" y="288355"/>
                    <a:pt x="703254" y="315784"/>
                    <a:pt x="703254" y="352416"/>
                  </a:cubicBezTo>
                  <a:lnTo>
                    <a:pt x="703254" y="443856"/>
                  </a:lnTo>
                </a:path>
              </a:pathLst>
            </a:custGeom>
            <a:solidFill>
              <a:srgbClr val="FFFF99"/>
            </a:solid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62" name="フリーフォーム 61"/>
            <p:cNvSpPr/>
            <p:nvPr/>
          </p:nvSpPr>
          <p:spPr>
            <a:xfrm rot="3542817">
              <a:off x="7019725" y="3337683"/>
              <a:ext cx="672405" cy="377954"/>
            </a:xfrm>
            <a:custGeom>
              <a:avLst/>
              <a:gdLst>
                <a:gd name="connsiteX0" fmla="*/ 520374 w 703254"/>
                <a:gd name="connsiteY0" fmla="*/ 428616 h 463369"/>
                <a:gd name="connsiteX1" fmla="*/ 474654 w 703254"/>
                <a:gd name="connsiteY1" fmla="*/ 337176 h 463369"/>
                <a:gd name="connsiteX2" fmla="*/ 444174 w 703254"/>
                <a:gd name="connsiteY2" fmla="*/ 291456 h 463369"/>
                <a:gd name="connsiteX3" fmla="*/ 428934 w 703254"/>
                <a:gd name="connsiteY3" fmla="*/ 245736 h 463369"/>
                <a:gd name="connsiteX4" fmla="*/ 398454 w 703254"/>
                <a:gd name="connsiteY4" fmla="*/ 200016 h 463369"/>
                <a:gd name="connsiteX5" fmla="*/ 413694 w 703254"/>
                <a:gd name="connsiteY5" fmla="*/ 245736 h 463369"/>
                <a:gd name="connsiteX6" fmla="*/ 230814 w 703254"/>
                <a:gd name="connsiteY6" fmla="*/ 230496 h 463369"/>
                <a:gd name="connsiteX7" fmla="*/ 230814 w 703254"/>
                <a:gd name="connsiteY7" fmla="*/ 139056 h 463369"/>
                <a:gd name="connsiteX8" fmla="*/ 276534 w 703254"/>
                <a:gd name="connsiteY8" fmla="*/ 154296 h 463369"/>
                <a:gd name="connsiteX9" fmla="*/ 32694 w 703254"/>
                <a:gd name="connsiteY9" fmla="*/ 139056 h 463369"/>
                <a:gd name="connsiteX10" fmla="*/ 32694 w 703254"/>
                <a:gd name="connsiteY10" fmla="*/ 17136 h 463369"/>
                <a:gd name="connsiteX11" fmla="*/ 78414 w 703254"/>
                <a:gd name="connsiteY11" fmla="*/ 1896 h 463369"/>
                <a:gd name="connsiteX12" fmla="*/ 352734 w 703254"/>
                <a:gd name="connsiteY12" fmla="*/ 17136 h 463369"/>
                <a:gd name="connsiteX13" fmla="*/ 428934 w 703254"/>
                <a:gd name="connsiteY13" fmla="*/ 108576 h 463369"/>
                <a:gd name="connsiteX14" fmla="*/ 474654 w 703254"/>
                <a:gd name="connsiteY14" fmla="*/ 139056 h 463369"/>
                <a:gd name="connsiteX15" fmla="*/ 535614 w 703254"/>
                <a:gd name="connsiteY15" fmla="*/ 184776 h 463369"/>
                <a:gd name="connsiteX16" fmla="*/ 581334 w 703254"/>
                <a:gd name="connsiteY16" fmla="*/ 215256 h 463369"/>
                <a:gd name="connsiteX17" fmla="*/ 642294 w 703254"/>
                <a:gd name="connsiteY17" fmla="*/ 260976 h 463369"/>
                <a:gd name="connsiteX18" fmla="*/ 703254 w 703254"/>
                <a:gd name="connsiteY18" fmla="*/ 352416 h 463369"/>
                <a:gd name="connsiteX19" fmla="*/ 703254 w 703254"/>
                <a:gd name="connsiteY19" fmla="*/ 443856 h 46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54" h="463369">
                  <a:moveTo>
                    <a:pt x="520374" y="428616"/>
                  </a:moveTo>
                  <a:cubicBezTo>
                    <a:pt x="433023" y="297589"/>
                    <a:pt x="537750" y="463369"/>
                    <a:pt x="474654" y="337176"/>
                  </a:cubicBezTo>
                  <a:cubicBezTo>
                    <a:pt x="466463" y="320793"/>
                    <a:pt x="452365" y="307839"/>
                    <a:pt x="444174" y="291456"/>
                  </a:cubicBezTo>
                  <a:cubicBezTo>
                    <a:pt x="436990" y="277088"/>
                    <a:pt x="436118" y="260104"/>
                    <a:pt x="428934" y="245736"/>
                  </a:cubicBezTo>
                  <a:cubicBezTo>
                    <a:pt x="420743" y="229353"/>
                    <a:pt x="416770" y="200016"/>
                    <a:pt x="398454" y="200016"/>
                  </a:cubicBezTo>
                  <a:cubicBezTo>
                    <a:pt x="382390" y="200016"/>
                    <a:pt x="429499" y="242862"/>
                    <a:pt x="413694" y="245736"/>
                  </a:cubicBezTo>
                  <a:cubicBezTo>
                    <a:pt x="353509" y="256679"/>
                    <a:pt x="291774" y="235576"/>
                    <a:pt x="230814" y="230496"/>
                  </a:cubicBezTo>
                  <a:cubicBezTo>
                    <a:pt x="225008" y="213079"/>
                    <a:pt x="195980" y="156473"/>
                    <a:pt x="230814" y="139056"/>
                  </a:cubicBezTo>
                  <a:cubicBezTo>
                    <a:pt x="245182" y="131872"/>
                    <a:pt x="292598" y="154296"/>
                    <a:pt x="276534" y="154296"/>
                  </a:cubicBezTo>
                  <a:cubicBezTo>
                    <a:pt x="195095" y="154296"/>
                    <a:pt x="113974" y="144136"/>
                    <a:pt x="32694" y="139056"/>
                  </a:cubicBezTo>
                  <a:cubicBezTo>
                    <a:pt x="18134" y="95375"/>
                    <a:pt x="0" y="66177"/>
                    <a:pt x="32694" y="17136"/>
                  </a:cubicBezTo>
                  <a:cubicBezTo>
                    <a:pt x="41605" y="3770"/>
                    <a:pt x="63174" y="6976"/>
                    <a:pt x="78414" y="1896"/>
                  </a:cubicBezTo>
                  <a:cubicBezTo>
                    <a:pt x="169854" y="6976"/>
                    <a:pt x="262770" y="0"/>
                    <a:pt x="352734" y="17136"/>
                  </a:cubicBezTo>
                  <a:cubicBezTo>
                    <a:pt x="383575" y="23011"/>
                    <a:pt x="410150" y="89792"/>
                    <a:pt x="428934" y="108576"/>
                  </a:cubicBezTo>
                  <a:cubicBezTo>
                    <a:pt x="441886" y="121528"/>
                    <a:pt x="459749" y="128410"/>
                    <a:pt x="474654" y="139056"/>
                  </a:cubicBezTo>
                  <a:cubicBezTo>
                    <a:pt x="495323" y="153819"/>
                    <a:pt x="514945" y="170013"/>
                    <a:pt x="535614" y="184776"/>
                  </a:cubicBezTo>
                  <a:cubicBezTo>
                    <a:pt x="550519" y="195422"/>
                    <a:pt x="566429" y="204610"/>
                    <a:pt x="581334" y="215256"/>
                  </a:cubicBezTo>
                  <a:cubicBezTo>
                    <a:pt x="602003" y="230019"/>
                    <a:pt x="625419" y="241992"/>
                    <a:pt x="642294" y="260976"/>
                  </a:cubicBezTo>
                  <a:cubicBezTo>
                    <a:pt x="666631" y="288355"/>
                    <a:pt x="703254" y="315784"/>
                    <a:pt x="703254" y="352416"/>
                  </a:cubicBezTo>
                  <a:lnTo>
                    <a:pt x="703254" y="443856"/>
                  </a:lnTo>
                </a:path>
              </a:pathLst>
            </a:custGeom>
            <a:solidFill>
              <a:srgbClr val="FFFF99"/>
            </a:solidFill>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64" name="円弧 63"/>
            <p:cNvSpPr/>
            <p:nvPr/>
          </p:nvSpPr>
          <p:spPr>
            <a:xfrm rot="934259" flipH="1">
              <a:off x="6887454" y="3290368"/>
              <a:ext cx="409715" cy="675576"/>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65" name="四角形吹き出し 64"/>
          <p:cNvSpPr/>
          <p:nvPr/>
        </p:nvSpPr>
        <p:spPr>
          <a:xfrm>
            <a:off x="2916238" y="3284538"/>
            <a:ext cx="4464050" cy="649287"/>
          </a:xfrm>
          <a:prstGeom prst="wedgeRectCallout">
            <a:avLst>
              <a:gd name="adj1" fmla="val 57125"/>
              <a:gd name="adj2" fmla="val -503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3600" dirty="0">
                <a:solidFill>
                  <a:srgbClr val="C00000"/>
                </a:solidFill>
              </a:rPr>
              <a:t>バタン</a:t>
            </a:r>
            <a:r>
              <a:rPr lang="ja-JP" altLang="en-US" sz="3600" dirty="0">
                <a:solidFill>
                  <a:schemeClr val="accent4"/>
                </a:solidFill>
              </a:rPr>
              <a:t>って</a:t>
            </a:r>
            <a:r>
              <a:rPr lang="ja-JP" altLang="en-US" sz="3600" dirty="0">
                <a:solidFill>
                  <a:srgbClr val="008000"/>
                </a:solidFill>
              </a:rPr>
              <a:t>たおれた</a:t>
            </a:r>
            <a:r>
              <a:rPr lang="ja-JP" altLang="en-US" sz="3600" dirty="0">
                <a:solidFill>
                  <a:schemeClr val="accent4"/>
                </a:solidFill>
              </a:rPr>
              <a:t>の</a:t>
            </a:r>
          </a:p>
        </p:txBody>
      </p:sp>
      <p:sp>
        <p:nvSpPr>
          <p:cNvPr id="73" name="テキスト ボックス 72"/>
          <p:cNvSpPr txBox="1">
            <a:spLocks noChangeArrowheads="1"/>
          </p:cNvSpPr>
          <p:nvPr/>
        </p:nvSpPr>
        <p:spPr bwMode="auto">
          <a:xfrm>
            <a:off x="1908175" y="2420938"/>
            <a:ext cx="566738" cy="708025"/>
          </a:xfrm>
          <a:prstGeom prst="rect">
            <a:avLst/>
          </a:prstGeom>
          <a:noFill/>
          <a:ln w="9525">
            <a:noFill/>
            <a:miter lim="800000"/>
            <a:headEnd/>
            <a:tailEnd/>
          </a:ln>
        </p:spPr>
        <p:txBody>
          <a:bodyPr>
            <a:spAutoFit/>
          </a:bodyPr>
          <a:lstStyle/>
          <a:p>
            <a:pPr eaLnBrk="1" hangingPunct="1"/>
            <a:r>
              <a:rPr lang="ja-JP" altLang="en-US" sz="4000" b="1">
                <a:solidFill>
                  <a:srgbClr val="C00000"/>
                </a:solidFill>
              </a:rPr>
              <a:t>！</a:t>
            </a:r>
          </a:p>
        </p:txBody>
      </p:sp>
      <p:grpSp>
        <p:nvGrpSpPr>
          <p:cNvPr id="4" name="グループ化 53"/>
          <p:cNvGrpSpPr>
            <a:grpSpLocks/>
          </p:cNvGrpSpPr>
          <p:nvPr/>
        </p:nvGrpSpPr>
        <p:grpSpPr bwMode="auto">
          <a:xfrm rot="-3159745">
            <a:off x="6804025" y="449263"/>
            <a:ext cx="503238" cy="792162"/>
            <a:chOff x="539552" y="4293096"/>
            <a:chExt cx="504056" cy="792088"/>
          </a:xfrm>
        </p:grpSpPr>
        <p:sp>
          <p:nvSpPr>
            <p:cNvPr id="40" name="正方形/長方形 39"/>
            <p:cNvSpPr/>
            <p:nvPr/>
          </p:nvSpPr>
          <p:spPr>
            <a:xfrm>
              <a:off x="975925" y="4281453"/>
              <a:ext cx="71553" cy="360328"/>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5" name="グループ化 52"/>
            <p:cNvGrpSpPr>
              <a:grpSpLocks/>
            </p:cNvGrpSpPr>
            <p:nvPr/>
          </p:nvGrpSpPr>
          <p:grpSpPr bwMode="auto">
            <a:xfrm>
              <a:off x="539552" y="4293096"/>
              <a:ext cx="504056" cy="792088"/>
              <a:chOff x="827584" y="4293096"/>
              <a:chExt cx="504056" cy="792088"/>
            </a:xfrm>
          </p:grpSpPr>
          <p:sp>
            <p:nvSpPr>
              <p:cNvPr id="51" name="正方形/長方形 50"/>
              <p:cNvSpPr/>
              <p:nvPr/>
            </p:nvSpPr>
            <p:spPr>
              <a:xfrm>
                <a:off x="1260296" y="4648172"/>
                <a:ext cx="71553" cy="287311"/>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6" name="グループ化 51"/>
              <p:cNvGrpSpPr>
                <a:grpSpLocks/>
              </p:cNvGrpSpPr>
              <p:nvPr/>
            </p:nvGrpSpPr>
            <p:grpSpPr bwMode="auto">
              <a:xfrm>
                <a:off x="827584" y="4293096"/>
                <a:ext cx="504056" cy="792088"/>
                <a:chOff x="827584" y="4293096"/>
                <a:chExt cx="504056" cy="792088"/>
              </a:xfrm>
            </p:grpSpPr>
            <p:sp>
              <p:nvSpPr>
                <p:cNvPr id="36" name="平行四辺形 35"/>
                <p:cNvSpPr/>
                <p:nvPr/>
              </p:nvSpPr>
              <p:spPr>
                <a:xfrm>
                  <a:off x="827986" y="4649773"/>
                  <a:ext cx="504056" cy="215880"/>
                </a:xfrm>
                <a:prstGeom prst="parallelogram">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9" name="正方形/長方形 38"/>
                <p:cNvSpPr/>
                <p:nvPr/>
              </p:nvSpPr>
              <p:spPr>
                <a:xfrm>
                  <a:off x="884416" y="4284380"/>
                  <a:ext cx="73144" cy="360329"/>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1" name="正方形/長方形 40"/>
                <p:cNvSpPr/>
                <p:nvPr/>
              </p:nvSpPr>
              <p:spPr>
                <a:xfrm flipH="1" flipV="1">
                  <a:off x="898555" y="4292639"/>
                  <a:ext cx="432502" cy="144450"/>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2" name="正方形/長方形 41"/>
                <p:cNvSpPr/>
                <p:nvPr/>
              </p:nvSpPr>
              <p:spPr>
                <a:xfrm>
                  <a:off x="1180378" y="4866924"/>
                  <a:ext cx="73144" cy="215880"/>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3" name="正方形/長方形 42"/>
                <p:cNvSpPr/>
                <p:nvPr/>
              </p:nvSpPr>
              <p:spPr>
                <a:xfrm>
                  <a:off x="831335" y="4865807"/>
                  <a:ext cx="71553" cy="215880"/>
                </a:xfrm>
                <a:prstGeom prst="rect">
                  <a:avLst/>
                </a:prstGeom>
                <a:solidFill>
                  <a:srgbClr val="9933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grpSp>
      <p:sp>
        <p:nvSpPr>
          <p:cNvPr id="55" name="円/楕円 54"/>
          <p:cNvSpPr/>
          <p:nvPr/>
        </p:nvSpPr>
        <p:spPr>
          <a:xfrm>
            <a:off x="6372225" y="188913"/>
            <a:ext cx="1368425" cy="12954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7" name="グループ化 84"/>
          <p:cNvGrpSpPr>
            <a:grpSpLocks/>
          </p:cNvGrpSpPr>
          <p:nvPr/>
        </p:nvGrpSpPr>
        <p:grpSpPr bwMode="auto">
          <a:xfrm>
            <a:off x="7007225" y="452438"/>
            <a:ext cx="835025" cy="320675"/>
            <a:chOff x="7006656" y="452886"/>
            <a:chExt cx="835223" cy="319759"/>
          </a:xfrm>
        </p:grpSpPr>
        <p:sp>
          <p:nvSpPr>
            <p:cNvPr id="56" name="円弧 55"/>
            <p:cNvSpPr/>
            <p:nvPr/>
          </p:nvSpPr>
          <p:spPr>
            <a:xfrm rot="19014467">
              <a:off x="7006656" y="452886"/>
              <a:ext cx="647854" cy="215283"/>
            </a:xfrm>
            <a:prstGeom prst="arc">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59" name="円弧 58"/>
            <p:cNvSpPr/>
            <p:nvPr/>
          </p:nvSpPr>
          <p:spPr>
            <a:xfrm rot="19014467">
              <a:off x="7062232" y="551030"/>
              <a:ext cx="779647" cy="221615"/>
            </a:xfrm>
            <a:prstGeom prst="arc">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66" name="角丸四角形 65"/>
          <p:cNvSpPr/>
          <p:nvPr/>
        </p:nvSpPr>
        <p:spPr>
          <a:xfrm>
            <a:off x="250825" y="1052513"/>
            <a:ext cx="2017713" cy="576262"/>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たおれる？</a:t>
            </a:r>
          </a:p>
        </p:txBody>
      </p:sp>
      <p:grpSp>
        <p:nvGrpSpPr>
          <p:cNvPr id="8" name="グループ化 58"/>
          <p:cNvGrpSpPr>
            <a:grpSpLocks/>
          </p:cNvGrpSpPr>
          <p:nvPr/>
        </p:nvGrpSpPr>
        <p:grpSpPr bwMode="auto">
          <a:xfrm>
            <a:off x="1835150" y="1484313"/>
            <a:ext cx="857250" cy="836612"/>
            <a:chOff x="1042370" y="2713451"/>
            <a:chExt cx="856298" cy="835731"/>
          </a:xfrm>
        </p:grpSpPr>
        <p:grpSp>
          <p:nvGrpSpPr>
            <p:cNvPr id="9" name="グループ化 10"/>
            <p:cNvGrpSpPr>
              <a:grpSpLocks/>
            </p:cNvGrpSpPr>
            <p:nvPr/>
          </p:nvGrpSpPr>
          <p:grpSpPr bwMode="auto">
            <a:xfrm rot="1038188">
              <a:off x="1042370" y="2713451"/>
              <a:ext cx="856298" cy="835731"/>
              <a:chOff x="3419475" y="5157788"/>
              <a:chExt cx="1512888" cy="1439862"/>
            </a:xfrm>
          </p:grpSpPr>
          <p:sp>
            <p:nvSpPr>
              <p:cNvPr id="46114"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15"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6116"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6117"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18"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58" name="円弧 57"/>
            <p:cNvSpPr/>
            <p:nvPr/>
          </p:nvSpPr>
          <p:spPr>
            <a:xfrm>
              <a:off x="1259616" y="3357297"/>
              <a:ext cx="504264" cy="45989"/>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74" name="角丸四角形 73"/>
          <p:cNvSpPr/>
          <p:nvPr/>
        </p:nvSpPr>
        <p:spPr>
          <a:xfrm>
            <a:off x="250825" y="2852738"/>
            <a:ext cx="1800225" cy="576262"/>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しってる！</a:t>
            </a:r>
          </a:p>
        </p:txBody>
      </p:sp>
      <p:grpSp>
        <p:nvGrpSpPr>
          <p:cNvPr id="10" name="グループ化 10"/>
          <p:cNvGrpSpPr>
            <a:grpSpLocks/>
          </p:cNvGrpSpPr>
          <p:nvPr/>
        </p:nvGrpSpPr>
        <p:grpSpPr bwMode="auto">
          <a:xfrm rot="1721967">
            <a:off x="1900238" y="3149600"/>
            <a:ext cx="836612" cy="782638"/>
            <a:chOff x="3419475" y="5157788"/>
            <a:chExt cx="1512888" cy="1439862"/>
          </a:xfrm>
        </p:grpSpPr>
        <p:sp>
          <p:nvSpPr>
            <p:cNvPr id="4610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0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610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610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1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611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75" name="テキスト ボックス 74"/>
          <p:cNvSpPr txBox="1"/>
          <p:nvPr/>
        </p:nvSpPr>
        <p:spPr>
          <a:xfrm>
            <a:off x="2700338" y="4005263"/>
            <a:ext cx="2016125" cy="584200"/>
          </a:xfrm>
          <a:prstGeom prst="rect">
            <a:avLst/>
          </a:prstGeom>
          <a:solidFill>
            <a:srgbClr val="DDFFDD"/>
          </a:solidFill>
          <a:effectLst>
            <a:outerShdw blurRad="50800" dist="63500" dir="16200000" rotWithShape="0">
              <a:srgbClr val="FF0000">
                <a:alpha val="40000"/>
              </a:srgbClr>
            </a:outerShdw>
          </a:effectLst>
        </p:spPr>
        <p:txBody>
          <a:bodyPr>
            <a:spAutoFit/>
          </a:bodyPr>
          <a:lstStyle/>
          <a:p>
            <a:pPr eaLnBrk="1" hangingPunct="1">
              <a:defRPr/>
            </a:pPr>
            <a:r>
              <a:rPr lang="ja-JP" altLang="en-US" sz="3200" dirty="0">
                <a:ea typeface="ＭＳ Ｐゴシック" panose="020B0600070205080204" pitchFamily="50" charset="-128"/>
              </a:rPr>
              <a:t>オノマトペ</a:t>
            </a:r>
          </a:p>
        </p:txBody>
      </p:sp>
      <p:sp>
        <p:nvSpPr>
          <p:cNvPr id="76" name="角丸四角形 75"/>
          <p:cNvSpPr/>
          <p:nvPr/>
        </p:nvSpPr>
        <p:spPr>
          <a:xfrm>
            <a:off x="1319213" y="4797425"/>
            <a:ext cx="7716837" cy="576263"/>
          </a:xfrm>
          <a:prstGeom prst="roundRect">
            <a:avLst/>
          </a:prstGeom>
          <a:solidFill>
            <a:schemeClr val="accent3"/>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バタン、ってなることを、「たおれる」っていうのか・・</a:t>
            </a:r>
          </a:p>
        </p:txBody>
      </p:sp>
      <p:grpSp>
        <p:nvGrpSpPr>
          <p:cNvPr id="11" name="グループ化 10"/>
          <p:cNvGrpSpPr>
            <a:grpSpLocks/>
          </p:cNvGrpSpPr>
          <p:nvPr/>
        </p:nvGrpSpPr>
        <p:grpSpPr bwMode="auto">
          <a:xfrm rot="803300">
            <a:off x="387350" y="4662488"/>
            <a:ext cx="838200" cy="781050"/>
            <a:chOff x="3419475" y="5157788"/>
            <a:chExt cx="1512888" cy="1439862"/>
          </a:xfrm>
        </p:grpSpPr>
        <p:sp>
          <p:nvSpPr>
            <p:cNvPr id="46100"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01"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6102"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6103"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104"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6105"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dissolve">
                                      <p:cBhvr>
                                        <p:cTn id="22" dur="500"/>
                                        <p:tgtEl>
                                          <p:spTgt spid="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dissolve">
                                      <p:cBhvr>
                                        <p:cTn id="30" dur="500"/>
                                        <p:tgtEl>
                                          <p:spTgt spid="7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dissolve">
                                      <p:cBhvr>
                                        <p:cTn id="33" dur="500"/>
                                        <p:tgtEl>
                                          <p:spTgt spid="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dissolve">
                                      <p:cBhvr>
                                        <p:cTn id="41" dur="500"/>
                                        <p:tgtEl>
                                          <p:spTgt spid="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1" grpId="0" animBg="1"/>
      <p:bldP spid="65" grpId="0" animBg="1"/>
      <p:bldP spid="73" grpId="0"/>
      <p:bldP spid="74" grpId="0" animBg="1"/>
      <p:bldP spid="75" grpId="0" animBg="1"/>
      <p:bldP spid="7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539552" y="332656"/>
            <a:ext cx="763284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chemeClr val="tx2"/>
                </a:solidFill>
                <a:effectLst/>
                <a:uLnTx/>
                <a:uFillTx/>
                <a:latin typeface="+mj-lt"/>
                <a:ea typeface="+mj-ea"/>
                <a:cs typeface="+mj-cs"/>
              </a:rPr>
              <a:t>ことばは、意識的に学ばせ、</a:t>
            </a:r>
            <a:endParaRPr kumimoji="1" lang="en-US" altLang="ja-JP" sz="4000" b="0" i="0" u="none" strike="noStrike" kern="0" cap="none" spc="0" normalizeH="0" baseline="0" noProof="0" dirty="0">
              <a:ln>
                <a:noFill/>
              </a:ln>
              <a:solidFill>
                <a:schemeClr val="tx2"/>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4000" kern="0" dirty="0">
                <a:solidFill>
                  <a:schemeClr val="tx2"/>
                </a:solidFill>
                <a:latin typeface="+mj-lt"/>
                <a:ea typeface="+mj-ea"/>
                <a:cs typeface="+mj-cs"/>
              </a:rPr>
              <a:t>　　　　　　　</a:t>
            </a:r>
            <a:r>
              <a:rPr kumimoji="1" lang="ja-JP" altLang="en-US" sz="4000" b="0" i="0" u="none" strike="noStrike" kern="0" cap="none" spc="0" normalizeH="0" baseline="0" noProof="0" dirty="0">
                <a:ln>
                  <a:noFill/>
                </a:ln>
                <a:solidFill>
                  <a:schemeClr val="tx2"/>
                </a:solidFill>
                <a:effectLst/>
                <a:uLnTx/>
                <a:uFillTx/>
                <a:latin typeface="+mj-lt"/>
                <a:ea typeface="+mj-ea"/>
                <a:cs typeface="+mj-cs"/>
              </a:rPr>
              <a:t>また学ぶものではない</a:t>
            </a:r>
          </a:p>
        </p:txBody>
      </p:sp>
      <p:sp>
        <p:nvSpPr>
          <p:cNvPr id="16" name="Rectangle 2"/>
          <p:cNvSpPr txBox="1">
            <a:spLocks noChangeArrowheads="1"/>
          </p:cNvSpPr>
          <p:nvPr/>
        </p:nvSpPr>
        <p:spPr bwMode="auto">
          <a:xfrm>
            <a:off x="1763688" y="1916832"/>
            <a:ext cx="7128792" cy="1584176"/>
          </a:xfrm>
          <a:prstGeom prst="rect">
            <a:avLst/>
          </a:prstGeom>
          <a:solidFill>
            <a:srgbClr val="FFFF99"/>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chemeClr val="tx2"/>
                </a:solidFill>
                <a:effectLst/>
                <a:uLnTx/>
                <a:uFillTx/>
                <a:latin typeface="+mj-lt"/>
                <a:ea typeface="+mj-ea"/>
                <a:cs typeface="+mj-cs"/>
              </a:rPr>
              <a:t>　</a:t>
            </a:r>
            <a:r>
              <a:rPr kumimoji="1" lang="ja-JP" altLang="en-US" sz="4000" b="0" i="0" u="none" strike="noStrike" kern="0" cap="none" spc="0" normalizeH="0" baseline="0" noProof="0" dirty="0">
                <a:ln>
                  <a:noFill/>
                </a:ln>
                <a:solidFill>
                  <a:schemeClr val="tx2"/>
                </a:solidFill>
                <a:effectLst/>
                <a:uLnTx/>
                <a:uFillTx/>
                <a:latin typeface="+mj-lt"/>
                <a:ea typeface="+mj-ea"/>
                <a:cs typeface="+mj-cs"/>
              </a:rPr>
              <a:t>気づかぬうちに教え、</a:t>
            </a:r>
            <a:endParaRPr kumimoji="1" lang="en-US" altLang="ja-JP" sz="4000" b="0" i="0" u="none" strike="noStrike" kern="0" cap="none" spc="0" normalizeH="0" baseline="0" noProof="0" dirty="0">
              <a:ln>
                <a:noFill/>
              </a:ln>
              <a:solidFill>
                <a:schemeClr val="tx2"/>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4000" kern="0" dirty="0">
                <a:solidFill>
                  <a:schemeClr val="tx2"/>
                </a:solidFill>
                <a:latin typeface="+mj-lt"/>
                <a:ea typeface="+mj-ea"/>
                <a:cs typeface="+mj-cs"/>
              </a:rPr>
              <a:t>　　　　　</a:t>
            </a:r>
            <a:r>
              <a:rPr kumimoji="1" lang="ja-JP" altLang="en-US" sz="4000" b="0" i="0" u="none" strike="noStrike" kern="0" cap="none" spc="0" normalizeH="0" baseline="0" noProof="0" dirty="0">
                <a:ln>
                  <a:noFill/>
                </a:ln>
                <a:solidFill>
                  <a:schemeClr val="tx2"/>
                </a:solidFill>
                <a:effectLst/>
                <a:uLnTx/>
                <a:uFillTx/>
                <a:latin typeface="+mj-lt"/>
                <a:ea typeface="+mj-ea"/>
                <a:cs typeface="+mj-cs"/>
              </a:rPr>
              <a:t>教えられる関係が大切</a:t>
            </a:r>
          </a:p>
        </p:txBody>
      </p:sp>
      <p:sp>
        <p:nvSpPr>
          <p:cNvPr id="10" name="Rectangle 2"/>
          <p:cNvSpPr txBox="1">
            <a:spLocks noChangeArrowheads="1"/>
          </p:cNvSpPr>
          <p:nvPr/>
        </p:nvSpPr>
        <p:spPr bwMode="auto">
          <a:xfrm>
            <a:off x="395536" y="3645024"/>
            <a:ext cx="8496944" cy="2808312"/>
          </a:xfrm>
          <a:prstGeom prst="rect">
            <a:avLst/>
          </a:prstGeom>
          <a:noFill/>
          <a:ln w="9525">
            <a:solidFill>
              <a:srgbClr val="583808"/>
            </a:solidFill>
            <a:miter lim="800000"/>
            <a:headEnd/>
            <a:tailEnd/>
          </a:ln>
          <a:effectLst>
            <a:glow rad="101600">
              <a:srgbClr val="00B050">
                <a:alpha val="40000"/>
              </a:srgbClr>
            </a:glo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4000" kern="0" dirty="0">
                <a:solidFill>
                  <a:schemeClr val="tx2"/>
                </a:solidFill>
                <a:latin typeface="+mj-lt"/>
                <a:ea typeface="+mj-ea"/>
                <a:cs typeface="+mj-cs"/>
              </a:rPr>
              <a:t>子どもと対話する大人は、</a:t>
            </a:r>
            <a:endParaRPr lang="en-US" altLang="ja-JP" sz="4000" kern="0" dirty="0">
              <a:solidFill>
                <a:schemeClr val="tx2"/>
              </a:solidFill>
              <a:latin typeface="+mj-lt"/>
              <a:ea typeface="+mj-ea"/>
              <a:cs typeface="+mj-cs"/>
            </a:endParaRPr>
          </a:p>
          <a:p>
            <a:pPr lvl="0">
              <a:defRPr/>
            </a:pPr>
            <a:r>
              <a:rPr lang="ja-JP" altLang="en-US" sz="4000" kern="0" dirty="0">
                <a:solidFill>
                  <a:schemeClr val="tx2"/>
                </a:solidFill>
              </a:rPr>
              <a:t>　ことばを育てていく会話スキルが</a:t>
            </a:r>
            <a:endParaRPr lang="en-US" altLang="ja-JP" sz="4000" kern="0" dirty="0">
              <a:solidFill>
                <a:schemeClr val="tx2"/>
              </a:solidFill>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chemeClr val="tx2"/>
                </a:solidFill>
                <a:effectLst/>
                <a:uLnTx/>
                <a:uFillTx/>
                <a:latin typeface="+mj-lt"/>
                <a:ea typeface="+mj-ea"/>
                <a:cs typeface="+mj-cs"/>
              </a:rPr>
              <a:t>　　自動車の運転技術のように</a:t>
            </a:r>
            <a:endParaRPr kumimoji="1" lang="en-US" altLang="ja-JP" sz="4000" b="0" i="0" u="none" strike="noStrike" kern="0" cap="none" spc="0" normalizeH="0" baseline="0" noProof="0" dirty="0">
              <a:ln>
                <a:noFill/>
              </a:ln>
              <a:solidFill>
                <a:schemeClr val="tx2"/>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4000" kern="0" dirty="0">
                <a:solidFill>
                  <a:schemeClr val="tx2"/>
                </a:solidFill>
                <a:latin typeface="+mj-lt"/>
                <a:ea typeface="+mj-ea"/>
                <a:cs typeface="+mj-cs"/>
              </a:rPr>
              <a:t>　　　自動化されている必要がある</a:t>
            </a:r>
            <a:endParaRPr kumimoji="1" lang="ja-JP" altLang="en-US" sz="4000" b="0" i="0" u="none" strike="noStrike" kern="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7884368" y="5085184"/>
            <a:ext cx="754177" cy="6549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dissolv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3"/>
          <p:cNvSpPr txBox="1">
            <a:spLocks noChangeArrowheads="1"/>
          </p:cNvSpPr>
          <p:nvPr/>
        </p:nvSpPr>
        <p:spPr bwMode="auto">
          <a:xfrm>
            <a:off x="971550" y="2133600"/>
            <a:ext cx="7704138" cy="2584450"/>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eaLnBrk="1" hangingPunct="1"/>
            <a:r>
              <a:rPr lang="ja-JP" altLang="en-US" sz="5400"/>
              <a:t>コミュニケーションや</a:t>
            </a:r>
            <a:endParaRPr lang="en-US" altLang="ja-JP" sz="5400"/>
          </a:p>
          <a:p>
            <a:pPr eaLnBrk="1" hangingPunct="1"/>
            <a:r>
              <a:rPr lang="ja-JP" altLang="en-US" sz="5400"/>
              <a:t>　　　会話の特徴とは、</a:t>
            </a:r>
            <a:endParaRPr lang="en-US" altLang="ja-JP" sz="5400"/>
          </a:p>
          <a:p>
            <a:pPr eaLnBrk="1" hangingPunct="1"/>
            <a:r>
              <a:rPr lang="ja-JP" altLang="en-US" sz="5400"/>
              <a:t>　　　　　　　　なんだろう？</a:t>
            </a:r>
          </a:p>
        </p:txBody>
      </p:sp>
      <p:sp>
        <p:nvSpPr>
          <p:cNvPr id="47107" name="テキスト ボックス 4"/>
          <p:cNvSpPr txBox="1">
            <a:spLocks noChangeArrowheads="1"/>
          </p:cNvSpPr>
          <p:nvPr/>
        </p:nvSpPr>
        <p:spPr bwMode="auto">
          <a:xfrm>
            <a:off x="684213" y="404813"/>
            <a:ext cx="6335712" cy="830262"/>
          </a:xfrm>
          <a:prstGeom prst="rect">
            <a:avLst/>
          </a:prstGeom>
          <a:noFill/>
          <a:ln w="9525">
            <a:noFill/>
            <a:miter lim="800000"/>
            <a:headEnd/>
            <a:tailEnd/>
          </a:ln>
        </p:spPr>
        <p:txBody>
          <a:bodyPr>
            <a:spAutoFit/>
          </a:bodyPr>
          <a:lstStyle/>
          <a:p>
            <a:pPr eaLnBrk="1" hangingPunct="1"/>
            <a:r>
              <a:rPr lang="ja-JP" altLang="en-US" sz="4800"/>
              <a:t>ところで・・・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0" y="188913"/>
            <a:ext cx="7777163" cy="584200"/>
          </a:xfrm>
          <a:prstGeom prst="rect">
            <a:avLst/>
          </a:prstGeom>
          <a:noFill/>
          <a:ln w="38100">
            <a:noFill/>
            <a:miter lim="800000"/>
            <a:headEnd/>
            <a:tailEnd/>
          </a:ln>
        </p:spPr>
        <p:txBody>
          <a:bodyPr>
            <a:spAutoFit/>
          </a:bodyPr>
          <a:lstStyle/>
          <a:p>
            <a:pPr eaLnBrk="1" hangingPunct="1">
              <a:spcBef>
                <a:spcPct val="50000"/>
              </a:spcBef>
            </a:pPr>
            <a:r>
              <a:rPr lang="ja-JP" altLang="en-US" sz="3200"/>
              <a:t>　たとえば、子どもの同士の会話なら・・</a:t>
            </a:r>
          </a:p>
        </p:txBody>
      </p:sp>
      <p:pic>
        <p:nvPicPr>
          <p:cNvPr id="48131" name="Picture 7"/>
          <p:cNvPicPr>
            <a:picLocks noChangeAspect="1" noChangeArrowheads="1"/>
          </p:cNvPicPr>
          <p:nvPr/>
        </p:nvPicPr>
        <p:blipFill>
          <a:blip r:embed="rId2" cstate="print">
            <a:lum contrast="10000"/>
          </a:blip>
          <a:srcRect/>
          <a:stretch>
            <a:fillRect/>
          </a:stretch>
        </p:blipFill>
        <p:spPr bwMode="auto">
          <a:xfrm>
            <a:off x="1619250" y="765175"/>
            <a:ext cx="1223963" cy="1385888"/>
          </a:xfrm>
          <a:prstGeom prst="rect">
            <a:avLst/>
          </a:prstGeom>
          <a:noFill/>
          <a:ln w="9525">
            <a:noFill/>
            <a:miter lim="800000"/>
            <a:headEnd/>
            <a:tailEnd/>
          </a:ln>
        </p:spPr>
      </p:pic>
      <p:sp>
        <p:nvSpPr>
          <p:cNvPr id="48132" name="Text Box 8"/>
          <p:cNvSpPr txBox="1">
            <a:spLocks noChangeArrowheads="1"/>
          </p:cNvSpPr>
          <p:nvPr/>
        </p:nvSpPr>
        <p:spPr bwMode="auto">
          <a:xfrm>
            <a:off x="4813300" y="2271713"/>
            <a:ext cx="1216025" cy="1160462"/>
          </a:xfrm>
          <a:prstGeom prst="rect">
            <a:avLst/>
          </a:prstGeom>
          <a:noFill/>
          <a:ln w="9525">
            <a:noFill/>
            <a:miter lim="800000"/>
            <a:headEnd/>
            <a:tailEnd/>
          </a:ln>
        </p:spPr>
        <p:txBody>
          <a:bodyPr wrap="none" lIns="74295" tIns="8890" rIns="74295" bIns="8890">
            <a:spAutoFit/>
          </a:bodyPr>
          <a:lstStyle/>
          <a:p>
            <a:pPr algn="just" eaLnBrk="1" hangingPunct="1"/>
            <a:endParaRPr lang="ja-JP" altLang="ja-JP"/>
          </a:p>
        </p:txBody>
      </p:sp>
      <p:pic>
        <p:nvPicPr>
          <p:cNvPr id="48133" name="Picture 14"/>
          <p:cNvPicPr>
            <a:picLocks noChangeAspect="1" noChangeArrowheads="1"/>
          </p:cNvPicPr>
          <p:nvPr/>
        </p:nvPicPr>
        <p:blipFill>
          <a:blip r:embed="rId3" cstate="print">
            <a:lum contrast="10000"/>
          </a:blip>
          <a:srcRect/>
          <a:stretch>
            <a:fillRect/>
          </a:stretch>
        </p:blipFill>
        <p:spPr bwMode="auto">
          <a:xfrm>
            <a:off x="6948488" y="2060575"/>
            <a:ext cx="1295400" cy="1308100"/>
          </a:xfrm>
          <a:prstGeom prst="rect">
            <a:avLst/>
          </a:prstGeom>
          <a:noFill/>
          <a:ln w="9525">
            <a:noFill/>
            <a:miter lim="800000"/>
            <a:headEnd/>
            <a:tailEnd/>
          </a:ln>
        </p:spPr>
      </p:pic>
      <p:sp>
        <p:nvSpPr>
          <p:cNvPr id="15" name="角丸四角形吹き出し 14"/>
          <p:cNvSpPr/>
          <p:nvPr/>
        </p:nvSpPr>
        <p:spPr>
          <a:xfrm>
            <a:off x="2987675" y="909638"/>
            <a:ext cx="2808288" cy="1079500"/>
          </a:xfrm>
          <a:prstGeom prst="wedgeRoundRectCallout">
            <a:avLst>
              <a:gd name="adj1" fmla="val -60177"/>
              <a:gd name="adj2" fmla="val 20171"/>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accent4"/>
                </a:solidFill>
              </a:rPr>
              <a:t>あそぼうよ。</a:t>
            </a:r>
          </a:p>
        </p:txBody>
      </p:sp>
      <p:sp>
        <p:nvSpPr>
          <p:cNvPr id="16" name="角丸四角形吹き出し 15"/>
          <p:cNvSpPr/>
          <p:nvPr/>
        </p:nvSpPr>
        <p:spPr>
          <a:xfrm>
            <a:off x="3924300" y="2133600"/>
            <a:ext cx="2808288" cy="1079500"/>
          </a:xfrm>
          <a:prstGeom prst="wedgeRoundRectCallout">
            <a:avLst>
              <a:gd name="adj1" fmla="val 61473"/>
              <a:gd name="adj2" fmla="val 24874"/>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　いいよ。</a:t>
            </a:r>
            <a:endParaRPr lang="en-US" altLang="ja-JP" sz="2800" dirty="0">
              <a:solidFill>
                <a:schemeClr val="accent4"/>
              </a:solidFill>
            </a:endParaRPr>
          </a:p>
          <a:p>
            <a:pPr eaLnBrk="1" hangingPunct="1">
              <a:defRPr/>
            </a:pPr>
            <a:r>
              <a:rPr lang="ja-JP" altLang="en-US" sz="2800" dirty="0">
                <a:solidFill>
                  <a:schemeClr val="accent4"/>
                </a:solidFill>
              </a:rPr>
              <a:t>　なにする？</a:t>
            </a:r>
          </a:p>
        </p:txBody>
      </p:sp>
      <p:pic>
        <p:nvPicPr>
          <p:cNvPr id="48136" name="Picture 7"/>
          <p:cNvPicPr>
            <a:picLocks noChangeAspect="1" noChangeArrowheads="1"/>
          </p:cNvPicPr>
          <p:nvPr/>
        </p:nvPicPr>
        <p:blipFill>
          <a:blip r:embed="rId2" cstate="print">
            <a:lum contrast="10000"/>
          </a:blip>
          <a:srcRect/>
          <a:stretch>
            <a:fillRect/>
          </a:stretch>
        </p:blipFill>
        <p:spPr bwMode="auto">
          <a:xfrm>
            <a:off x="1692275" y="3141663"/>
            <a:ext cx="1223963" cy="1385887"/>
          </a:xfrm>
          <a:prstGeom prst="rect">
            <a:avLst/>
          </a:prstGeom>
          <a:noFill/>
          <a:ln w="9525">
            <a:noFill/>
            <a:miter lim="800000"/>
            <a:headEnd/>
            <a:tailEnd/>
          </a:ln>
        </p:spPr>
      </p:pic>
      <p:sp>
        <p:nvSpPr>
          <p:cNvPr id="18" name="角丸四角形吹き出し 17"/>
          <p:cNvSpPr/>
          <p:nvPr/>
        </p:nvSpPr>
        <p:spPr>
          <a:xfrm>
            <a:off x="3132138" y="3357563"/>
            <a:ext cx="2808287" cy="1079500"/>
          </a:xfrm>
          <a:prstGeom prst="wedgeRoundRectCallout">
            <a:avLst>
              <a:gd name="adj1" fmla="val -60177"/>
              <a:gd name="adj2" fmla="val 20171"/>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　かくれんぼ</a:t>
            </a:r>
            <a:endParaRPr lang="en-US" altLang="ja-JP" sz="2800" dirty="0">
              <a:solidFill>
                <a:schemeClr val="accent4"/>
              </a:solidFill>
            </a:endParaRPr>
          </a:p>
          <a:p>
            <a:pPr eaLnBrk="1" hangingPunct="1">
              <a:defRPr/>
            </a:pPr>
            <a:r>
              <a:rPr lang="ja-JP" altLang="en-US" sz="2800" dirty="0">
                <a:solidFill>
                  <a:schemeClr val="accent4"/>
                </a:solidFill>
              </a:rPr>
              <a:t>　　しようよ。</a:t>
            </a:r>
          </a:p>
        </p:txBody>
      </p:sp>
      <p:pic>
        <p:nvPicPr>
          <p:cNvPr id="48138" name="Picture 14"/>
          <p:cNvPicPr>
            <a:picLocks noChangeAspect="1" noChangeArrowheads="1"/>
          </p:cNvPicPr>
          <p:nvPr/>
        </p:nvPicPr>
        <p:blipFill>
          <a:blip r:embed="rId3" cstate="print">
            <a:lum contrast="10000"/>
          </a:blip>
          <a:srcRect/>
          <a:stretch>
            <a:fillRect/>
          </a:stretch>
        </p:blipFill>
        <p:spPr bwMode="auto">
          <a:xfrm>
            <a:off x="7164388" y="4365625"/>
            <a:ext cx="1295400" cy="1308100"/>
          </a:xfrm>
          <a:prstGeom prst="rect">
            <a:avLst/>
          </a:prstGeom>
          <a:noFill/>
          <a:ln w="9525">
            <a:noFill/>
            <a:miter lim="800000"/>
            <a:headEnd/>
            <a:tailEnd/>
          </a:ln>
        </p:spPr>
      </p:pic>
      <p:sp>
        <p:nvSpPr>
          <p:cNvPr id="12" name="角丸四角形吹き出し 11"/>
          <p:cNvSpPr/>
          <p:nvPr/>
        </p:nvSpPr>
        <p:spPr>
          <a:xfrm>
            <a:off x="3708400" y="4581525"/>
            <a:ext cx="3384550" cy="1079500"/>
          </a:xfrm>
          <a:prstGeom prst="wedgeRoundRectCallout">
            <a:avLst>
              <a:gd name="adj1" fmla="val 53818"/>
              <a:gd name="adj2" fmla="val 24874"/>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accent4"/>
                </a:solidFill>
              </a:rPr>
              <a:t>ボールなげのほうが</a:t>
            </a:r>
            <a:endParaRPr lang="en-US" altLang="ja-JP" sz="2800" dirty="0">
              <a:solidFill>
                <a:schemeClr val="accent4"/>
              </a:solidFill>
            </a:endParaRPr>
          </a:p>
          <a:p>
            <a:pPr eaLnBrk="1" hangingPunct="1">
              <a:defRPr/>
            </a:pPr>
            <a:r>
              <a:rPr lang="ja-JP" altLang="en-US" sz="2800" dirty="0">
                <a:solidFill>
                  <a:schemeClr val="accent4"/>
                </a:solidFill>
              </a:rPr>
              <a:t>　　　　　　いいなあ</a:t>
            </a:r>
          </a:p>
        </p:txBody>
      </p:sp>
      <p:sp>
        <p:nvSpPr>
          <p:cNvPr id="73740" name="テキスト ボックス 6"/>
          <p:cNvSpPr txBox="1">
            <a:spLocks noChangeArrowheads="1"/>
          </p:cNvSpPr>
          <p:nvPr/>
        </p:nvSpPr>
        <p:spPr bwMode="auto">
          <a:xfrm>
            <a:off x="1331913" y="5876925"/>
            <a:ext cx="7129462" cy="708025"/>
          </a:xfrm>
          <a:prstGeom prst="rect">
            <a:avLst/>
          </a:prstGeom>
          <a:solidFill>
            <a:srgbClr val="FFFF66"/>
          </a:solidFill>
          <a:ln w="9525">
            <a:noFill/>
            <a:miter lim="800000"/>
            <a:headEnd/>
            <a:tailEnd/>
          </a:ln>
        </p:spPr>
        <p:txBody>
          <a:bodyPr>
            <a:spAutoFit/>
          </a:bodyPr>
          <a:lstStyle/>
          <a:p>
            <a:pPr eaLnBrk="1" hangingPunct="1"/>
            <a:r>
              <a:rPr lang="ja-JP" altLang="en-US" sz="4000"/>
              <a:t>会話は基本的に、かわりばんこ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3740"/>
                                        </p:tgtEl>
                                        <p:attrNameLst>
                                          <p:attrName>style.visibility</p:attrName>
                                        </p:attrNameLst>
                                      </p:cBhvr>
                                      <p:to>
                                        <p:strVal val="visible"/>
                                      </p:to>
                                    </p:set>
                                    <p:animEffect transition="in" filter="dissolve">
                                      <p:cBhvr>
                                        <p:cTn id="27"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2" grpId="0" animBg="1"/>
      <p:bldP spid="7374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611188" y="4797425"/>
            <a:ext cx="1512887" cy="519113"/>
          </a:xfrm>
          <a:prstGeom prst="rect">
            <a:avLst/>
          </a:prstGeom>
          <a:noFill/>
          <a:ln w="9525">
            <a:noFill/>
            <a:miter lim="800000"/>
            <a:headEnd/>
            <a:tailEnd/>
          </a:ln>
        </p:spPr>
        <p:txBody>
          <a:bodyPr>
            <a:spAutoFit/>
          </a:bodyPr>
          <a:lstStyle/>
          <a:p>
            <a:pPr eaLnBrk="1" hangingPunct="1">
              <a:spcBef>
                <a:spcPct val="50000"/>
              </a:spcBef>
            </a:pPr>
            <a:endParaRPr lang="ja-JP" altLang="ja-JP"/>
          </a:p>
        </p:txBody>
      </p:sp>
      <p:sp>
        <p:nvSpPr>
          <p:cNvPr id="5" name="テキスト ボックス 4"/>
          <p:cNvSpPr txBox="1"/>
          <p:nvPr/>
        </p:nvSpPr>
        <p:spPr>
          <a:xfrm>
            <a:off x="1907704" y="2564904"/>
            <a:ext cx="5832648"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algn="ctr"/>
            <a:r>
              <a:rPr lang="ja-JP" altLang="en-US" sz="8000" dirty="0"/>
              <a:t>交互　　　</a:t>
            </a:r>
            <a:endParaRPr kumimoji="1" lang="ja-JP" altLang="en-US" sz="8000" dirty="0"/>
          </a:p>
        </p:txBody>
      </p:sp>
      <p:sp>
        <p:nvSpPr>
          <p:cNvPr id="6" name="テキスト ボックス 5"/>
          <p:cNvSpPr txBox="1"/>
          <p:nvPr/>
        </p:nvSpPr>
        <p:spPr>
          <a:xfrm>
            <a:off x="2771800" y="4005064"/>
            <a:ext cx="4104456" cy="769441"/>
          </a:xfrm>
          <a:prstGeom prst="rect">
            <a:avLst/>
          </a:prstGeom>
          <a:solidFill>
            <a:srgbClr val="F4EF2D"/>
          </a:solidFill>
          <a:effectLst>
            <a:softEdge rad="127000"/>
          </a:effectLst>
        </p:spPr>
        <p:txBody>
          <a:bodyPr wrap="square" rtlCol="0">
            <a:spAutoFit/>
          </a:bodyPr>
          <a:lstStyle/>
          <a:p>
            <a:r>
              <a:rPr kumimoji="1" lang="ja-JP" altLang="en-US" sz="4400" dirty="0"/>
              <a:t>　かわり</a:t>
            </a:r>
            <a:r>
              <a:rPr kumimoji="1" lang="ja-JP" altLang="en-US" sz="4400" dirty="0" err="1"/>
              <a:t>ばんこ</a:t>
            </a:r>
            <a:endParaRPr kumimoji="1" lang="ja-JP" altLang="en-US" sz="4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8"/>
          <p:cNvSpPr txBox="1">
            <a:spLocks noChangeArrowheads="1"/>
          </p:cNvSpPr>
          <p:nvPr/>
        </p:nvSpPr>
        <p:spPr bwMode="auto">
          <a:xfrm>
            <a:off x="468313" y="333375"/>
            <a:ext cx="8207375" cy="1323439"/>
          </a:xfrm>
          <a:prstGeom prst="rect">
            <a:avLst/>
          </a:prstGeom>
          <a:solidFill>
            <a:srgbClr val="FFFF66"/>
          </a:solidFill>
          <a:ln w="9525">
            <a:noFill/>
            <a:miter lim="800000"/>
            <a:headEnd/>
            <a:tailEnd/>
          </a:ln>
        </p:spPr>
        <p:txBody>
          <a:bodyPr>
            <a:spAutoFit/>
          </a:bodyPr>
          <a:lstStyle/>
          <a:p>
            <a:r>
              <a:rPr lang="ja-JP" altLang="en-US" sz="3600" dirty="0"/>
              <a:t>　</a:t>
            </a:r>
            <a:r>
              <a:rPr lang="ja-JP" altLang="en-US" sz="4000" dirty="0"/>
              <a:t>会話は基本的に</a:t>
            </a:r>
            <a:endParaRPr lang="en-US" altLang="ja-JP" sz="4000" dirty="0"/>
          </a:p>
          <a:p>
            <a:r>
              <a:rPr lang="ja-JP" altLang="en-US" sz="4000" dirty="0"/>
              <a:t>　　　かわり</a:t>
            </a:r>
            <a:r>
              <a:rPr lang="ja-JP" altLang="en-US" sz="4000" dirty="0" err="1"/>
              <a:t>ばんこに</a:t>
            </a:r>
            <a:r>
              <a:rPr lang="ja-JP" altLang="en-US" sz="4000" dirty="0"/>
              <a:t>交わされるもの</a:t>
            </a:r>
          </a:p>
        </p:txBody>
      </p:sp>
      <p:sp>
        <p:nvSpPr>
          <p:cNvPr id="55299" name="テキスト ボックス 9"/>
          <p:cNvSpPr txBox="1">
            <a:spLocks noChangeArrowheads="1"/>
          </p:cNvSpPr>
          <p:nvPr/>
        </p:nvSpPr>
        <p:spPr bwMode="auto">
          <a:xfrm>
            <a:off x="539750" y="1773238"/>
            <a:ext cx="8135938" cy="1200150"/>
          </a:xfrm>
          <a:prstGeom prst="rect">
            <a:avLst/>
          </a:prstGeom>
          <a:noFill/>
          <a:ln w="9525">
            <a:noFill/>
            <a:miter lim="800000"/>
            <a:headEnd/>
            <a:tailEnd/>
          </a:ln>
        </p:spPr>
        <p:txBody>
          <a:bodyPr>
            <a:spAutoFit/>
          </a:bodyPr>
          <a:lstStyle/>
          <a:p>
            <a:r>
              <a:rPr lang="ja-JP" altLang="en-US" sz="3600"/>
              <a:t>そして本来、会話する人同士は</a:t>
            </a:r>
            <a:endParaRPr lang="en-US" altLang="ja-JP" sz="3600"/>
          </a:p>
          <a:p>
            <a:r>
              <a:rPr lang="ja-JP" altLang="en-US" sz="3600"/>
              <a:t>　　　　　　　　　　対等な立場のはずだが</a:t>
            </a:r>
          </a:p>
        </p:txBody>
      </p:sp>
      <p:sp>
        <p:nvSpPr>
          <p:cNvPr id="11" name="テキスト ボックス 10"/>
          <p:cNvSpPr txBox="1"/>
          <p:nvPr/>
        </p:nvSpPr>
        <p:spPr>
          <a:xfrm>
            <a:off x="539750" y="3141663"/>
            <a:ext cx="8280400" cy="1200150"/>
          </a:xfrm>
          <a:prstGeom prst="rect">
            <a:avLst/>
          </a:prstGeom>
          <a:solidFill>
            <a:schemeClr val="bg1">
              <a:lumMod val="95000"/>
            </a:schemeClr>
          </a:solidFill>
        </p:spPr>
        <p:txBody>
          <a:bodyPr>
            <a:spAutoFit/>
          </a:bodyPr>
          <a:lstStyle/>
          <a:p>
            <a:pPr>
              <a:defRPr/>
            </a:pPr>
            <a:r>
              <a:rPr lang="ja-JP" altLang="en-US" sz="3600" dirty="0">
                <a:ea typeface="ＭＳ Ｐゴシック" panose="020B0600070205080204" pitchFamily="50" charset="-128"/>
              </a:rPr>
              <a:t>ことばが未熟な子どもは、会話において</a:t>
            </a:r>
            <a:endParaRPr lang="en-US" altLang="ja-JP" sz="3600" dirty="0">
              <a:ea typeface="ＭＳ Ｐゴシック" panose="020B0600070205080204" pitchFamily="50" charset="-128"/>
            </a:endParaRPr>
          </a:p>
          <a:p>
            <a:pPr>
              <a:defRPr/>
            </a:pPr>
            <a:r>
              <a:rPr lang="ja-JP" altLang="en-US" sz="3600" dirty="0">
                <a:ea typeface="ＭＳ Ｐゴシック" panose="020B0600070205080204" pitchFamily="50" charset="-128"/>
              </a:rPr>
              <a:t>　　　　　　弱い立場に置かれることが多い　　　　</a:t>
            </a:r>
          </a:p>
        </p:txBody>
      </p:sp>
      <p:sp>
        <p:nvSpPr>
          <p:cNvPr id="12" name="下矢印 11"/>
          <p:cNvSpPr/>
          <p:nvPr/>
        </p:nvSpPr>
        <p:spPr>
          <a:xfrm>
            <a:off x="4356100" y="4365625"/>
            <a:ext cx="792163" cy="4318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302" name="テキスト ボックス 12"/>
          <p:cNvSpPr txBox="1">
            <a:spLocks noChangeArrowheads="1"/>
          </p:cNvSpPr>
          <p:nvPr/>
        </p:nvSpPr>
        <p:spPr bwMode="auto">
          <a:xfrm>
            <a:off x="755650" y="4868863"/>
            <a:ext cx="7923213" cy="1323975"/>
          </a:xfrm>
          <a:prstGeom prst="rect">
            <a:avLst/>
          </a:prstGeom>
          <a:solidFill>
            <a:schemeClr val="bg1"/>
          </a:solidFill>
          <a:ln w="9525">
            <a:solidFill>
              <a:schemeClr val="tx1"/>
            </a:solidFill>
            <a:prstDash val="sysDot"/>
            <a:miter lim="800000"/>
            <a:headEnd/>
            <a:tailEnd/>
          </a:ln>
        </p:spPr>
        <p:txBody>
          <a:bodyPr>
            <a:spAutoFit/>
          </a:bodyPr>
          <a:lstStyle/>
          <a:p>
            <a:r>
              <a:rPr lang="ja-JP" altLang="en-US" sz="4000" dirty="0"/>
              <a:t>人に何かを問われ、それに</a:t>
            </a:r>
            <a:endParaRPr lang="en-US" altLang="ja-JP" sz="4000" dirty="0"/>
          </a:p>
          <a:p>
            <a:r>
              <a:rPr lang="ja-JP" altLang="en-US" sz="4000" dirty="0"/>
              <a:t>　　　　　応えなければいけない場面</a:t>
            </a:r>
          </a:p>
        </p:txBody>
      </p:sp>
      <p:sp>
        <p:nvSpPr>
          <p:cNvPr id="7" name="四角形吹き出し 6"/>
          <p:cNvSpPr/>
          <p:nvPr/>
        </p:nvSpPr>
        <p:spPr>
          <a:xfrm>
            <a:off x="2123728" y="6309320"/>
            <a:ext cx="1440160" cy="360040"/>
          </a:xfrm>
          <a:prstGeom prst="wedgeRectCallout">
            <a:avLst>
              <a:gd name="adj1" fmla="val 65895"/>
              <a:gd name="adj2" fmla="val -186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4"/>
                </a:solidFill>
              </a:rPr>
              <a:t>どこにいた？</a:t>
            </a:r>
          </a:p>
        </p:txBody>
      </p:sp>
      <p:sp>
        <p:nvSpPr>
          <p:cNvPr id="8" name="四角形吹き出し 7"/>
          <p:cNvSpPr/>
          <p:nvPr/>
        </p:nvSpPr>
        <p:spPr>
          <a:xfrm>
            <a:off x="3995936" y="6309320"/>
            <a:ext cx="1440160" cy="360040"/>
          </a:xfrm>
          <a:prstGeom prst="wedgeRectCallout">
            <a:avLst>
              <a:gd name="adj1" fmla="val 63250"/>
              <a:gd name="adj2" fmla="val -362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accent4"/>
                </a:solidFill>
              </a:rPr>
              <a:t>なにして</a:t>
            </a:r>
            <a:r>
              <a:rPr kumimoji="1" lang="ja-JP" altLang="en-US" sz="1600" b="1" dirty="0">
                <a:solidFill>
                  <a:schemeClr val="accent4"/>
                </a:solidFill>
              </a:rPr>
              <a:t>た？</a:t>
            </a:r>
          </a:p>
        </p:txBody>
      </p:sp>
      <p:sp>
        <p:nvSpPr>
          <p:cNvPr id="9" name="四角形吹き出し 8"/>
          <p:cNvSpPr/>
          <p:nvPr/>
        </p:nvSpPr>
        <p:spPr>
          <a:xfrm>
            <a:off x="5796136" y="6309320"/>
            <a:ext cx="1512168" cy="360040"/>
          </a:xfrm>
          <a:prstGeom prst="wedgeRectCallout">
            <a:avLst>
              <a:gd name="adj1" fmla="val 69969"/>
              <a:gd name="adj2" fmla="val 378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accent4"/>
                </a:solidFill>
              </a:rPr>
              <a:t>カツ丼食うか</a:t>
            </a:r>
            <a:r>
              <a:rPr kumimoji="1" lang="ja-JP" altLang="en-US" sz="1600" b="1" dirty="0">
                <a:solidFill>
                  <a:schemeClr val="accent4"/>
                </a:solidFill>
              </a:rPr>
              <a:t>？</a:t>
            </a:r>
          </a:p>
        </p:txBody>
      </p:sp>
      <p:grpSp>
        <p:nvGrpSpPr>
          <p:cNvPr id="2" name="Group 11"/>
          <p:cNvGrpSpPr>
            <a:grpSpLocks/>
          </p:cNvGrpSpPr>
          <p:nvPr/>
        </p:nvGrpSpPr>
        <p:grpSpPr bwMode="auto">
          <a:xfrm rot="483946">
            <a:off x="7622523" y="6267266"/>
            <a:ext cx="455554" cy="405404"/>
            <a:chOff x="3651" y="1177"/>
            <a:chExt cx="660" cy="726"/>
          </a:xfrm>
        </p:grpSpPr>
        <p:sp>
          <p:nvSpPr>
            <p:cNvPr id="13" name="Oval 12"/>
            <p:cNvSpPr>
              <a:spLocks noChangeArrowheads="1"/>
            </p:cNvSpPr>
            <p:nvPr/>
          </p:nvSpPr>
          <p:spPr bwMode="auto">
            <a:xfrm flipH="1">
              <a:off x="3667" y="1207"/>
              <a:ext cx="617" cy="696"/>
            </a:xfrm>
            <a:prstGeom prst="ellipse">
              <a:avLst/>
            </a:prstGeom>
            <a:solidFill>
              <a:srgbClr val="FFFFCC"/>
            </a:solidFill>
            <a:ln w="9525">
              <a:solidFill>
                <a:schemeClr val="tx1"/>
              </a:solidFill>
              <a:round/>
              <a:headEnd/>
              <a:tailEnd/>
            </a:ln>
            <a:effectLst/>
          </p:spPr>
          <p:txBody>
            <a:bodyPr wrap="none" anchor="ctr"/>
            <a:lstStyle/>
            <a:p>
              <a:endParaRPr lang="ja-JP" altLang="en-US" dirty="0"/>
            </a:p>
          </p:txBody>
        </p:sp>
        <p:sp>
          <p:nvSpPr>
            <p:cNvPr id="14" name="Line 13"/>
            <p:cNvSpPr>
              <a:spLocks noChangeShapeType="1"/>
            </p:cNvSpPr>
            <p:nvPr/>
          </p:nvSpPr>
          <p:spPr bwMode="auto">
            <a:xfrm flipV="1">
              <a:off x="3731" y="1495"/>
              <a:ext cx="101" cy="45"/>
            </a:xfrm>
            <a:prstGeom prst="line">
              <a:avLst/>
            </a:prstGeom>
            <a:noFill/>
            <a:ln w="38100">
              <a:solidFill>
                <a:schemeClr val="tx1"/>
              </a:solidFill>
              <a:round/>
              <a:headEnd/>
              <a:tailEnd/>
            </a:ln>
            <a:effectLst/>
          </p:spPr>
          <p:txBody>
            <a:bodyPr/>
            <a:lstStyle/>
            <a:p>
              <a:endParaRPr lang="ja-JP" altLang="en-US"/>
            </a:p>
          </p:txBody>
        </p:sp>
        <p:sp>
          <p:nvSpPr>
            <p:cNvPr id="15" name="Oval 14"/>
            <p:cNvSpPr>
              <a:spLocks noChangeArrowheads="1"/>
            </p:cNvSpPr>
            <p:nvPr/>
          </p:nvSpPr>
          <p:spPr bwMode="auto">
            <a:xfrm flipH="1">
              <a:off x="3685" y="1721"/>
              <a:ext cx="57" cy="91"/>
            </a:xfrm>
            <a:prstGeom prst="ellipse">
              <a:avLst/>
            </a:prstGeom>
            <a:solidFill>
              <a:srgbClr val="FFFF00">
                <a:alpha val="61000"/>
              </a:srgbClr>
            </a:solidFill>
            <a:ln w="9525">
              <a:solidFill>
                <a:schemeClr val="tx1"/>
              </a:solidFill>
              <a:round/>
              <a:headEnd/>
              <a:tailEnd/>
            </a:ln>
            <a:effectLst/>
          </p:spPr>
          <p:txBody>
            <a:bodyPr wrap="none" anchor="ctr"/>
            <a:lstStyle/>
            <a:p>
              <a:endParaRPr lang="ja-JP" altLang="en-US"/>
            </a:p>
          </p:txBody>
        </p:sp>
        <p:sp>
          <p:nvSpPr>
            <p:cNvPr id="16" name="Line 15"/>
            <p:cNvSpPr>
              <a:spLocks noChangeShapeType="1"/>
            </p:cNvSpPr>
            <p:nvPr/>
          </p:nvSpPr>
          <p:spPr bwMode="auto">
            <a:xfrm flipH="1">
              <a:off x="3822" y="1812"/>
              <a:ext cx="227" cy="30"/>
            </a:xfrm>
            <a:prstGeom prst="line">
              <a:avLst/>
            </a:prstGeom>
            <a:noFill/>
            <a:ln w="19050">
              <a:solidFill>
                <a:schemeClr val="tx1"/>
              </a:solidFill>
              <a:round/>
              <a:headEnd/>
              <a:tailEnd/>
            </a:ln>
            <a:effectLst/>
          </p:spPr>
          <p:txBody>
            <a:bodyPr/>
            <a:lstStyle/>
            <a:p>
              <a:endParaRPr lang="ja-JP" altLang="en-US"/>
            </a:p>
          </p:txBody>
        </p:sp>
        <p:sp>
          <p:nvSpPr>
            <p:cNvPr id="17" name="Freeform 16"/>
            <p:cNvSpPr>
              <a:spLocks/>
            </p:cNvSpPr>
            <p:nvPr/>
          </p:nvSpPr>
          <p:spPr bwMode="auto">
            <a:xfrm>
              <a:off x="3651" y="1177"/>
              <a:ext cx="660" cy="372"/>
            </a:xfrm>
            <a:custGeom>
              <a:avLst/>
              <a:gdLst/>
              <a:ahLst/>
              <a:cxnLst>
                <a:cxn ang="0">
                  <a:pos x="18" y="164"/>
                </a:cxn>
                <a:cxn ang="0">
                  <a:pos x="35" y="238"/>
                </a:cxn>
                <a:cxn ang="0">
                  <a:pos x="84" y="255"/>
                </a:cxn>
                <a:cxn ang="0">
                  <a:pos x="200" y="222"/>
                </a:cxn>
                <a:cxn ang="0">
                  <a:pos x="265" y="255"/>
                </a:cxn>
                <a:cxn ang="0">
                  <a:pos x="323" y="247"/>
                </a:cxn>
                <a:cxn ang="0">
                  <a:pos x="397" y="329"/>
                </a:cxn>
                <a:cxn ang="0">
                  <a:pos x="520" y="354"/>
                </a:cxn>
                <a:cxn ang="0">
                  <a:pos x="660" y="296"/>
                </a:cxn>
                <a:cxn ang="0">
                  <a:pos x="570" y="181"/>
                </a:cxn>
                <a:cxn ang="0">
                  <a:pos x="479" y="74"/>
                </a:cxn>
                <a:cxn ang="0">
                  <a:pos x="389" y="16"/>
                </a:cxn>
                <a:cxn ang="0">
                  <a:pos x="331" y="24"/>
                </a:cxn>
                <a:cxn ang="0">
                  <a:pos x="282" y="8"/>
                </a:cxn>
                <a:cxn ang="0">
                  <a:pos x="257" y="0"/>
                </a:cxn>
                <a:cxn ang="0">
                  <a:pos x="117" y="33"/>
                </a:cxn>
                <a:cxn ang="0">
                  <a:pos x="51" y="74"/>
                </a:cxn>
                <a:cxn ang="0">
                  <a:pos x="2" y="131"/>
                </a:cxn>
                <a:cxn ang="0">
                  <a:pos x="18" y="164"/>
                </a:cxn>
              </a:cxnLst>
              <a:rect l="0" t="0" r="r" b="b"/>
              <a:pathLst>
                <a:path w="660" h="372">
                  <a:moveTo>
                    <a:pt x="18" y="164"/>
                  </a:moveTo>
                  <a:cubicBezTo>
                    <a:pt x="19" y="168"/>
                    <a:pt x="28" y="233"/>
                    <a:pt x="35" y="238"/>
                  </a:cubicBezTo>
                  <a:cubicBezTo>
                    <a:pt x="49" y="248"/>
                    <a:pt x="84" y="255"/>
                    <a:pt x="84" y="255"/>
                  </a:cubicBezTo>
                  <a:cubicBezTo>
                    <a:pt x="138" y="249"/>
                    <a:pt x="158" y="249"/>
                    <a:pt x="200" y="222"/>
                  </a:cubicBezTo>
                  <a:cubicBezTo>
                    <a:pt x="227" y="231"/>
                    <a:pt x="238" y="246"/>
                    <a:pt x="265" y="255"/>
                  </a:cubicBezTo>
                  <a:cubicBezTo>
                    <a:pt x="284" y="252"/>
                    <a:pt x="304" y="245"/>
                    <a:pt x="323" y="247"/>
                  </a:cubicBezTo>
                  <a:cubicBezTo>
                    <a:pt x="364" y="251"/>
                    <a:pt x="365" y="313"/>
                    <a:pt x="397" y="329"/>
                  </a:cubicBezTo>
                  <a:cubicBezTo>
                    <a:pt x="436" y="349"/>
                    <a:pt x="478" y="349"/>
                    <a:pt x="520" y="354"/>
                  </a:cubicBezTo>
                  <a:cubicBezTo>
                    <a:pt x="622" y="346"/>
                    <a:pt x="636" y="372"/>
                    <a:pt x="660" y="296"/>
                  </a:cubicBezTo>
                  <a:cubicBezTo>
                    <a:pt x="644" y="247"/>
                    <a:pt x="623" y="199"/>
                    <a:pt x="570" y="181"/>
                  </a:cubicBezTo>
                  <a:cubicBezTo>
                    <a:pt x="560" y="117"/>
                    <a:pt x="542" y="94"/>
                    <a:pt x="479" y="74"/>
                  </a:cubicBezTo>
                  <a:cubicBezTo>
                    <a:pt x="448" y="52"/>
                    <a:pt x="425" y="28"/>
                    <a:pt x="389" y="16"/>
                  </a:cubicBezTo>
                  <a:cubicBezTo>
                    <a:pt x="370" y="19"/>
                    <a:pt x="350" y="25"/>
                    <a:pt x="331" y="24"/>
                  </a:cubicBezTo>
                  <a:cubicBezTo>
                    <a:pt x="314" y="23"/>
                    <a:pt x="298" y="13"/>
                    <a:pt x="282" y="8"/>
                  </a:cubicBezTo>
                  <a:cubicBezTo>
                    <a:pt x="274" y="5"/>
                    <a:pt x="257" y="0"/>
                    <a:pt x="257" y="0"/>
                  </a:cubicBezTo>
                  <a:cubicBezTo>
                    <a:pt x="203" y="18"/>
                    <a:pt x="174" y="25"/>
                    <a:pt x="117" y="33"/>
                  </a:cubicBezTo>
                  <a:cubicBezTo>
                    <a:pt x="97" y="63"/>
                    <a:pt x="84" y="63"/>
                    <a:pt x="51" y="74"/>
                  </a:cubicBezTo>
                  <a:cubicBezTo>
                    <a:pt x="24" y="92"/>
                    <a:pt x="12" y="100"/>
                    <a:pt x="2" y="131"/>
                  </a:cubicBezTo>
                  <a:cubicBezTo>
                    <a:pt x="11" y="176"/>
                    <a:pt x="0" y="182"/>
                    <a:pt x="18" y="164"/>
                  </a:cubicBezTo>
                  <a:close/>
                </a:path>
              </a:pathLst>
            </a:custGeom>
            <a:solidFill>
              <a:schemeClr val="bg1">
                <a:lumMod val="50000"/>
              </a:schemeClr>
            </a:solidFill>
            <a:ln w="9525">
              <a:solidFill>
                <a:schemeClr val="tx1"/>
              </a:solidFill>
              <a:round/>
              <a:headEnd/>
              <a:tailEnd/>
            </a:ln>
            <a:effectLst/>
          </p:spPr>
          <p:txBody>
            <a:bodyPr/>
            <a:lstStyle/>
            <a:p>
              <a:endParaRPr lang="ja-JP" altLang="en-US"/>
            </a:p>
          </p:txBody>
        </p:sp>
        <p:sp>
          <p:nvSpPr>
            <p:cNvPr id="18" name="Line 17"/>
            <p:cNvSpPr>
              <a:spLocks noChangeShapeType="1"/>
            </p:cNvSpPr>
            <p:nvPr/>
          </p:nvSpPr>
          <p:spPr bwMode="auto">
            <a:xfrm>
              <a:off x="3758" y="1616"/>
              <a:ext cx="0" cy="46"/>
            </a:xfrm>
            <a:prstGeom prst="line">
              <a:avLst/>
            </a:prstGeom>
            <a:noFill/>
            <a:ln w="38100">
              <a:solidFill>
                <a:schemeClr val="tx1"/>
              </a:solidFill>
              <a:round/>
              <a:headEnd/>
              <a:tailEnd/>
            </a:ln>
            <a:effectLst/>
          </p:spPr>
          <p:txBody>
            <a:bodyPr/>
            <a:lstStyle/>
            <a:p>
              <a:endParaRPr lang="ja-JP" altLang="en-US"/>
            </a:p>
          </p:txBody>
        </p:sp>
      </p:grpSp>
      <p:grpSp>
        <p:nvGrpSpPr>
          <p:cNvPr id="3" name="グループ化 36"/>
          <p:cNvGrpSpPr>
            <a:grpSpLocks/>
          </p:cNvGrpSpPr>
          <p:nvPr/>
        </p:nvGrpSpPr>
        <p:grpSpPr bwMode="auto">
          <a:xfrm rot="1474804" flipH="1">
            <a:off x="1489026" y="6243290"/>
            <a:ext cx="369403" cy="417200"/>
            <a:chOff x="6516703" y="2276475"/>
            <a:chExt cx="1419228" cy="1531938"/>
          </a:xfrm>
        </p:grpSpPr>
        <p:grpSp>
          <p:nvGrpSpPr>
            <p:cNvPr id="4" name="Group 2"/>
            <p:cNvGrpSpPr>
              <a:grpSpLocks/>
            </p:cNvGrpSpPr>
            <p:nvPr/>
          </p:nvGrpSpPr>
          <p:grpSpPr bwMode="auto">
            <a:xfrm>
              <a:off x="6516703" y="2276475"/>
              <a:ext cx="1419228" cy="1531938"/>
              <a:chOff x="4127" y="1434"/>
              <a:chExt cx="894" cy="965"/>
            </a:xfrm>
          </p:grpSpPr>
          <p:sp>
            <p:nvSpPr>
              <p:cNvPr id="22" name="Oval 3"/>
              <p:cNvSpPr>
                <a:spLocks noChangeArrowheads="1"/>
              </p:cNvSpPr>
              <p:nvPr/>
            </p:nvSpPr>
            <p:spPr bwMode="auto">
              <a:xfrm>
                <a:off x="4172" y="1537"/>
                <a:ext cx="726" cy="862"/>
              </a:xfrm>
              <a:prstGeom prst="ellipse">
                <a:avLst/>
              </a:prstGeom>
              <a:solidFill>
                <a:srgbClr val="FFCC99"/>
              </a:solidFill>
              <a:ln w="9525">
                <a:solidFill>
                  <a:schemeClr val="tx1"/>
                </a:solidFill>
                <a:round/>
                <a:headEnd/>
                <a:tailEnd/>
              </a:ln>
            </p:spPr>
            <p:txBody>
              <a:bodyPr wrap="none" anchor="ctr"/>
              <a:lstStyle/>
              <a:p>
                <a:endParaRPr lang="ja-JP" altLang="en-US" dirty="0"/>
              </a:p>
            </p:txBody>
          </p:sp>
          <p:sp>
            <p:nvSpPr>
              <p:cNvPr id="23" name="Freeform 4"/>
              <p:cNvSpPr>
                <a:spLocks/>
              </p:cNvSpPr>
              <p:nvPr/>
            </p:nvSpPr>
            <p:spPr bwMode="auto">
              <a:xfrm>
                <a:off x="4286" y="1434"/>
                <a:ext cx="735" cy="764"/>
              </a:xfrm>
              <a:custGeom>
                <a:avLst/>
                <a:gdLst>
                  <a:gd name="T0" fmla="*/ 64 w 735"/>
                  <a:gd name="T1" fmla="*/ 163 h 539"/>
                  <a:gd name="T2" fmla="*/ 112 w 735"/>
                  <a:gd name="T3" fmla="*/ 235 h 539"/>
                  <a:gd name="T4" fmla="*/ 184 w 735"/>
                  <a:gd name="T5" fmla="*/ 267 h 539"/>
                  <a:gd name="T6" fmla="*/ 240 w 735"/>
                  <a:gd name="T7" fmla="*/ 291 h 539"/>
                  <a:gd name="T8" fmla="*/ 248 w 735"/>
                  <a:gd name="T9" fmla="*/ 267 h 539"/>
                  <a:gd name="T10" fmla="*/ 256 w 735"/>
                  <a:gd name="T11" fmla="*/ 291 h 539"/>
                  <a:gd name="T12" fmla="*/ 296 w 735"/>
                  <a:gd name="T13" fmla="*/ 339 h 539"/>
                  <a:gd name="T14" fmla="*/ 344 w 735"/>
                  <a:gd name="T15" fmla="*/ 355 h 539"/>
                  <a:gd name="T16" fmla="*/ 416 w 735"/>
                  <a:gd name="T17" fmla="*/ 347 h 539"/>
                  <a:gd name="T18" fmla="*/ 488 w 735"/>
                  <a:gd name="T19" fmla="*/ 443 h 539"/>
                  <a:gd name="T20" fmla="*/ 536 w 735"/>
                  <a:gd name="T21" fmla="*/ 499 h 539"/>
                  <a:gd name="T22" fmla="*/ 560 w 735"/>
                  <a:gd name="T23" fmla="*/ 483 h 539"/>
                  <a:gd name="T24" fmla="*/ 584 w 735"/>
                  <a:gd name="T25" fmla="*/ 499 h 539"/>
                  <a:gd name="T26" fmla="*/ 688 w 735"/>
                  <a:gd name="T27" fmla="*/ 539 h 539"/>
                  <a:gd name="T28" fmla="*/ 584 w 735"/>
                  <a:gd name="T29" fmla="*/ 219 h 539"/>
                  <a:gd name="T30" fmla="*/ 560 w 735"/>
                  <a:gd name="T31" fmla="*/ 171 h 539"/>
                  <a:gd name="T32" fmla="*/ 536 w 735"/>
                  <a:gd name="T33" fmla="*/ 147 h 539"/>
                  <a:gd name="T34" fmla="*/ 520 w 735"/>
                  <a:gd name="T35" fmla="*/ 115 h 539"/>
                  <a:gd name="T36" fmla="*/ 416 w 735"/>
                  <a:gd name="T37" fmla="*/ 51 h 539"/>
                  <a:gd name="T38" fmla="*/ 312 w 735"/>
                  <a:gd name="T39" fmla="*/ 43 h 539"/>
                  <a:gd name="T40" fmla="*/ 288 w 735"/>
                  <a:gd name="T41" fmla="*/ 19 h 539"/>
                  <a:gd name="T42" fmla="*/ 240 w 735"/>
                  <a:gd name="T43" fmla="*/ 3 h 539"/>
                  <a:gd name="T44" fmla="*/ 176 w 735"/>
                  <a:gd name="T45" fmla="*/ 27 h 539"/>
                  <a:gd name="T46" fmla="*/ 64 w 735"/>
                  <a:gd name="T47" fmla="*/ 51 h 539"/>
                  <a:gd name="T48" fmla="*/ 0 w 735"/>
                  <a:gd name="T49" fmla="*/ 99 h 539"/>
                  <a:gd name="T50" fmla="*/ 64 w 735"/>
                  <a:gd name="T51" fmla="*/ 163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chemeClr val="bg2">
                  <a:lumMod val="50000"/>
                </a:schemeClr>
              </a:solidFill>
              <a:ln w="9525">
                <a:solidFill>
                  <a:schemeClr val="tx1"/>
                </a:solidFill>
                <a:round/>
                <a:headEnd/>
                <a:tailEnd/>
              </a:ln>
            </p:spPr>
            <p:txBody>
              <a:bodyPr/>
              <a:lstStyle/>
              <a:p>
                <a:endParaRPr lang="ja-JP" altLang="en-US" dirty="0"/>
              </a:p>
            </p:txBody>
          </p:sp>
          <p:sp>
            <p:nvSpPr>
              <p:cNvPr id="24" name="Freeform 5"/>
              <p:cNvSpPr>
                <a:spLocks/>
              </p:cNvSpPr>
              <p:nvPr/>
            </p:nvSpPr>
            <p:spPr bwMode="auto">
              <a:xfrm>
                <a:off x="4354" y="1797"/>
                <a:ext cx="148" cy="103"/>
              </a:xfrm>
              <a:custGeom>
                <a:avLst/>
                <a:gdLst>
                  <a:gd name="T0" fmla="*/ 0 w 148"/>
                  <a:gd name="T1" fmla="*/ 12 h 103"/>
                  <a:gd name="T2" fmla="*/ 100 w 148"/>
                  <a:gd name="T3" fmla="*/ 15 h 103"/>
                  <a:gd name="T4" fmla="*/ 148 w 148"/>
                  <a:gd name="T5" fmla="*/ 103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25" name="Line 6"/>
              <p:cNvSpPr>
                <a:spLocks noChangeShapeType="1"/>
              </p:cNvSpPr>
              <p:nvPr/>
            </p:nvSpPr>
            <p:spPr bwMode="auto">
              <a:xfrm>
                <a:off x="4399" y="1900"/>
                <a:ext cx="0" cy="91"/>
              </a:xfrm>
              <a:prstGeom prst="line">
                <a:avLst/>
              </a:prstGeom>
              <a:noFill/>
              <a:ln w="28575">
                <a:solidFill>
                  <a:schemeClr val="tx1"/>
                </a:solidFill>
                <a:round/>
                <a:headEnd/>
                <a:tailEnd/>
              </a:ln>
            </p:spPr>
            <p:txBody>
              <a:bodyPr/>
              <a:lstStyle/>
              <a:p>
                <a:endParaRPr lang="ja-JP" altLang="en-US"/>
              </a:p>
            </p:txBody>
          </p:sp>
          <p:sp>
            <p:nvSpPr>
              <p:cNvPr id="26" name="Oval 7"/>
              <p:cNvSpPr>
                <a:spLocks noChangeArrowheads="1"/>
              </p:cNvSpPr>
              <p:nvPr/>
            </p:nvSpPr>
            <p:spPr bwMode="auto">
              <a:xfrm>
                <a:off x="4127" y="1991"/>
                <a:ext cx="90" cy="90"/>
              </a:xfrm>
              <a:prstGeom prst="ellipse">
                <a:avLst/>
              </a:prstGeom>
              <a:solidFill>
                <a:srgbClr val="996600"/>
              </a:solidFill>
              <a:ln w="9525">
                <a:solidFill>
                  <a:schemeClr val="tx1"/>
                </a:solidFill>
                <a:round/>
                <a:headEnd/>
                <a:tailEnd/>
              </a:ln>
            </p:spPr>
            <p:txBody>
              <a:bodyPr wrap="none" anchor="ctr"/>
              <a:lstStyle/>
              <a:p>
                <a:endParaRPr lang="ja-JP" altLang="en-US" dirty="0"/>
              </a:p>
            </p:txBody>
          </p:sp>
        </p:grpSp>
        <p:sp>
          <p:nvSpPr>
            <p:cNvPr id="21" name="Freeform 20"/>
            <p:cNvSpPr>
              <a:spLocks/>
            </p:cNvSpPr>
            <p:nvPr/>
          </p:nvSpPr>
          <p:spPr bwMode="auto">
            <a:xfrm flipV="1">
              <a:off x="6732589" y="3592513"/>
              <a:ext cx="416470" cy="113171"/>
            </a:xfrm>
            <a:custGeom>
              <a:avLst/>
              <a:gdLst>
                <a:gd name="T0" fmla="*/ 0 w 263"/>
                <a:gd name="T1" fmla="*/ 2147483647 h 55"/>
                <a:gd name="T2" fmla="*/ 2147483647 w 263"/>
                <a:gd name="T3" fmla="*/ 2147483647 h 55"/>
                <a:gd name="T4" fmla="*/ 2147483647 w 263"/>
                <a:gd name="T5" fmla="*/ 0 h 55"/>
                <a:gd name="T6" fmla="*/ 0 60000 65536"/>
                <a:gd name="T7" fmla="*/ 0 60000 65536"/>
                <a:gd name="T8" fmla="*/ 0 60000 65536"/>
                <a:gd name="T9" fmla="*/ 0 w 263"/>
                <a:gd name="T10" fmla="*/ 0 h 55"/>
                <a:gd name="T11" fmla="*/ 263 w 263"/>
                <a:gd name="T12" fmla="*/ 55 h 55"/>
              </a:gdLst>
              <a:ahLst/>
              <a:cxnLst>
                <a:cxn ang="T6">
                  <a:pos x="T0" y="T1"/>
                </a:cxn>
                <a:cxn ang="T7">
                  <a:pos x="T2" y="T3"/>
                </a:cxn>
                <a:cxn ang="T8">
                  <a:pos x="T4" y="T5"/>
                </a:cxn>
              </a:cxnLst>
              <a:rect l="T9" t="T10" r="T11" b="T12"/>
              <a:pathLst>
                <a:path w="263" h="55">
                  <a:moveTo>
                    <a:pt x="0" y="43"/>
                  </a:moveTo>
                  <a:cubicBezTo>
                    <a:pt x="33" y="49"/>
                    <a:pt x="67" y="55"/>
                    <a:pt x="111" y="48"/>
                  </a:cubicBezTo>
                  <a:cubicBezTo>
                    <a:pt x="155" y="41"/>
                    <a:pt x="236" y="8"/>
                    <a:pt x="263" y="0"/>
                  </a:cubicBezTo>
                </a:path>
              </a:pathLst>
            </a:custGeom>
            <a:noFill/>
            <a:ln w="222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dissolve">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5302"/>
                                        </p:tgtEl>
                                        <p:attrNameLst>
                                          <p:attrName>style.visibility</p:attrName>
                                        </p:attrNameLst>
                                      </p:cBhvr>
                                      <p:to>
                                        <p:strVal val="visible"/>
                                      </p:to>
                                    </p:set>
                                    <p:animEffect transition="in" filter="dissolve">
                                      <p:cBhvr>
                                        <p:cTn id="20" dur="500"/>
                                        <p:tgtEl>
                                          <p:spTgt spid="55302"/>
                                        </p:tgtEl>
                                      </p:cBhvr>
                                    </p:animEffect>
                                  </p:childTnLst>
                                </p:cTn>
                              </p:par>
                              <p:par>
                                <p:cTn id="21" presetID="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11" grpId="0" animBg="1"/>
      <p:bldP spid="12" grpId="0" animBg="1"/>
      <p:bldP spid="55302"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5"/>
          <p:cNvSpPr txBox="1">
            <a:spLocks noChangeArrowheads="1"/>
          </p:cNvSpPr>
          <p:nvPr/>
        </p:nvSpPr>
        <p:spPr bwMode="auto">
          <a:xfrm>
            <a:off x="1763688" y="1988840"/>
            <a:ext cx="5688310" cy="646112"/>
          </a:xfrm>
          <a:prstGeom prst="rect">
            <a:avLst/>
          </a:prstGeom>
          <a:solidFill>
            <a:srgbClr val="FFCC00">
              <a:alpha val="38823"/>
            </a:srgbClr>
          </a:solidFill>
          <a:ln>
            <a:noFill/>
          </a:ln>
          <a:effectLst>
            <a:softEdge rad="63500"/>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dirty="0"/>
              <a:t>　</a:t>
            </a:r>
            <a:r>
              <a:rPr lang="ja-JP" altLang="en-US" sz="3600" dirty="0"/>
              <a:t>子どもに対する質問が多い</a:t>
            </a:r>
            <a:endParaRPr lang="ja-JP" altLang="en-US" dirty="0">
              <a:solidFill>
                <a:srgbClr val="C00000"/>
              </a:solidFill>
            </a:endParaRPr>
          </a:p>
        </p:txBody>
      </p:sp>
      <p:sp>
        <p:nvSpPr>
          <p:cNvPr id="57348" name="Text Box 7"/>
          <p:cNvSpPr txBox="1">
            <a:spLocks noChangeArrowheads="1"/>
          </p:cNvSpPr>
          <p:nvPr/>
        </p:nvSpPr>
        <p:spPr bwMode="auto">
          <a:xfrm>
            <a:off x="900113" y="4724400"/>
            <a:ext cx="7705725" cy="708025"/>
          </a:xfrm>
          <a:prstGeom prst="rect">
            <a:avLst/>
          </a:prstGeom>
          <a:solidFill>
            <a:schemeClr val="bg1"/>
          </a:solidFill>
          <a:ln w="9525">
            <a:solidFill>
              <a:schemeClr val="tx1"/>
            </a:solidFill>
            <a:prstDash val="sysDot"/>
            <a:miter lim="800000"/>
            <a:headEnd/>
            <a:tailEnd/>
          </a:ln>
        </p:spPr>
        <p:txBody>
          <a:bodyPr>
            <a:spAutoFit/>
          </a:bodyPr>
          <a:lstStyle/>
          <a:p>
            <a:pPr eaLnBrk="1" hangingPunct="1">
              <a:spcBef>
                <a:spcPct val="50000"/>
              </a:spcBef>
            </a:pPr>
            <a:r>
              <a:rPr lang="ja-JP" altLang="en-US" sz="4000"/>
              <a:t>会話が苦手な子どもには、ストレス</a:t>
            </a:r>
          </a:p>
        </p:txBody>
      </p:sp>
      <p:sp>
        <p:nvSpPr>
          <p:cNvPr id="13" name="下矢印 12"/>
          <p:cNvSpPr/>
          <p:nvPr/>
        </p:nvSpPr>
        <p:spPr>
          <a:xfrm>
            <a:off x="4356100" y="4365625"/>
            <a:ext cx="576263" cy="35877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7351" name="Text Box 7"/>
          <p:cNvSpPr txBox="1">
            <a:spLocks noChangeArrowheads="1"/>
          </p:cNvSpPr>
          <p:nvPr/>
        </p:nvSpPr>
        <p:spPr bwMode="auto">
          <a:xfrm>
            <a:off x="250825" y="5600700"/>
            <a:ext cx="8642350" cy="584200"/>
          </a:xfrm>
          <a:prstGeom prst="rect">
            <a:avLst/>
          </a:prstGeom>
          <a:noFill/>
          <a:ln w="9525">
            <a:noFill/>
            <a:miter lim="800000"/>
            <a:headEnd/>
            <a:tailEnd/>
          </a:ln>
        </p:spPr>
        <p:txBody>
          <a:bodyPr>
            <a:spAutoFit/>
          </a:bodyPr>
          <a:lstStyle/>
          <a:p>
            <a:pPr eaLnBrk="1" hangingPunct="1">
              <a:spcBef>
                <a:spcPct val="50000"/>
              </a:spcBef>
            </a:pPr>
            <a:r>
              <a:rPr lang="ja-JP" altLang="en-US" sz="3200" b="1">
                <a:solidFill>
                  <a:srgbClr val="C00000"/>
                </a:solidFill>
              </a:rPr>
              <a:t>＊</a:t>
            </a:r>
            <a:r>
              <a:rPr lang="ja-JP" altLang="en-US" sz="3200"/>
              <a:t>かわりばんこにならず、会話嫌いになってしまう</a:t>
            </a:r>
          </a:p>
        </p:txBody>
      </p:sp>
      <p:sp>
        <p:nvSpPr>
          <p:cNvPr id="15" name="角丸四角形吹き出し 14"/>
          <p:cNvSpPr/>
          <p:nvPr/>
        </p:nvSpPr>
        <p:spPr>
          <a:xfrm>
            <a:off x="4860032" y="2852936"/>
            <a:ext cx="2663825" cy="504825"/>
          </a:xfrm>
          <a:prstGeom prst="wedgeRoundRectCallout">
            <a:avLst>
              <a:gd name="adj1" fmla="val 58026"/>
              <a:gd name="adj2" fmla="val 23760"/>
              <a:gd name="adj3" fmla="val 16667"/>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accent4"/>
                </a:solidFill>
              </a:rPr>
              <a:t>給食、何食べた？</a:t>
            </a:r>
          </a:p>
        </p:txBody>
      </p:sp>
      <p:sp>
        <p:nvSpPr>
          <p:cNvPr id="16" name="角丸四角形吹き出し 15"/>
          <p:cNvSpPr/>
          <p:nvPr/>
        </p:nvSpPr>
        <p:spPr>
          <a:xfrm>
            <a:off x="1548507" y="2852936"/>
            <a:ext cx="2951162" cy="504825"/>
          </a:xfrm>
          <a:prstGeom prst="wedgeRoundRectCallout">
            <a:avLst>
              <a:gd name="adj1" fmla="val 58067"/>
              <a:gd name="adj2" fmla="val 26818"/>
              <a:gd name="adj3" fmla="val 16667"/>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accent4"/>
                </a:solidFill>
              </a:rPr>
              <a:t>今日は、何したの？</a:t>
            </a:r>
          </a:p>
        </p:txBody>
      </p:sp>
      <p:sp>
        <p:nvSpPr>
          <p:cNvPr id="51210" name="テキスト ボックス 1"/>
          <p:cNvSpPr txBox="1">
            <a:spLocks noChangeArrowheads="1"/>
          </p:cNvSpPr>
          <p:nvPr/>
        </p:nvSpPr>
        <p:spPr bwMode="auto">
          <a:xfrm>
            <a:off x="395288" y="333375"/>
            <a:ext cx="7958137" cy="584200"/>
          </a:xfrm>
          <a:prstGeom prst="rect">
            <a:avLst/>
          </a:prstGeom>
          <a:noFill/>
          <a:ln w="9525">
            <a:noFill/>
            <a:miter lim="800000"/>
            <a:headEnd/>
            <a:tailEnd/>
          </a:ln>
        </p:spPr>
        <p:txBody>
          <a:bodyPr>
            <a:spAutoFit/>
          </a:bodyPr>
          <a:lstStyle/>
          <a:p>
            <a:r>
              <a:rPr lang="ja-JP" altLang="en-US" sz="3200"/>
              <a:t>　　とくにそのような会話になりやすいのが・・</a:t>
            </a:r>
          </a:p>
        </p:txBody>
      </p:sp>
      <p:sp>
        <p:nvSpPr>
          <p:cNvPr id="59404" name="テキスト ボックス 2"/>
          <p:cNvSpPr txBox="1">
            <a:spLocks noChangeArrowheads="1"/>
          </p:cNvSpPr>
          <p:nvPr/>
        </p:nvSpPr>
        <p:spPr bwMode="auto">
          <a:xfrm>
            <a:off x="2987675" y="1125538"/>
            <a:ext cx="3240088" cy="706437"/>
          </a:xfrm>
          <a:prstGeom prst="rect">
            <a:avLst/>
          </a:prstGeom>
          <a:solidFill>
            <a:srgbClr val="FFCCCC"/>
          </a:solidFill>
          <a:ln w="9525">
            <a:solidFill>
              <a:schemeClr val="tx1"/>
            </a:solidFill>
            <a:miter lim="800000"/>
            <a:headEnd/>
            <a:tailEnd/>
          </a:ln>
        </p:spPr>
        <p:txBody>
          <a:bodyPr>
            <a:spAutoFit/>
          </a:bodyPr>
          <a:lstStyle/>
          <a:p>
            <a:r>
              <a:rPr lang="ja-JP" altLang="en-US" sz="4000"/>
              <a:t>大人との会話</a:t>
            </a:r>
          </a:p>
        </p:txBody>
      </p:sp>
      <p:grpSp>
        <p:nvGrpSpPr>
          <p:cNvPr id="2" name="グループ化 33"/>
          <p:cNvGrpSpPr>
            <a:grpSpLocks/>
          </p:cNvGrpSpPr>
          <p:nvPr/>
        </p:nvGrpSpPr>
        <p:grpSpPr bwMode="auto">
          <a:xfrm>
            <a:off x="7957244" y="2708473"/>
            <a:ext cx="576263" cy="809625"/>
            <a:chOff x="7523163" y="1144571"/>
            <a:chExt cx="1225550" cy="2376487"/>
          </a:xfrm>
        </p:grpSpPr>
        <p:sp>
          <p:nvSpPr>
            <p:cNvPr id="51216"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dirty="0">
                <a:latin typeface="Calibri" pitchFamily="34" charset="0"/>
              </a:endParaRPr>
            </a:p>
          </p:txBody>
        </p:sp>
        <p:sp>
          <p:nvSpPr>
            <p:cNvPr id="51217"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1218"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1219"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1220"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51221"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1222"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4" name="テキスト ボックス 3"/>
          <p:cNvSpPr txBox="1"/>
          <p:nvPr/>
        </p:nvSpPr>
        <p:spPr>
          <a:xfrm>
            <a:off x="1619672" y="3645024"/>
            <a:ext cx="6336704" cy="707886"/>
          </a:xfrm>
          <a:prstGeom prst="rect">
            <a:avLst/>
          </a:prstGeom>
          <a:solidFill>
            <a:srgbClr val="CCFFFF"/>
          </a:solidFill>
          <a:effectLst>
            <a:softEdge rad="127000"/>
          </a:effectLst>
        </p:spPr>
        <p:txBody>
          <a:bodyPr>
            <a:spAutoFit/>
          </a:bodyPr>
          <a:lstStyle/>
          <a:p>
            <a:pPr>
              <a:defRPr/>
            </a:pPr>
            <a:r>
              <a:rPr lang="ja-JP" altLang="en-US" sz="4000" dirty="0">
                <a:latin typeface="Arial" panose="020B0604020202020204" pitchFamily="34" charset="0"/>
                <a:ea typeface="ＭＳ Ｐゴシック" panose="020B0600070205080204" pitchFamily="50" charset="-128"/>
              </a:rPr>
              <a:t>大人が会話を支配してしまう</a:t>
            </a:r>
          </a:p>
        </p:txBody>
      </p:sp>
      <p:grpSp>
        <p:nvGrpSpPr>
          <p:cNvPr id="3" name="グループ化 36"/>
          <p:cNvGrpSpPr>
            <a:grpSpLocks/>
          </p:cNvGrpSpPr>
          <p:nvPr/>
        </p:nvGrpSpPr>
        <p:grpSpPr bwMode="auto">
          <a:xfrm rot="1493649" flipH="1">
            <a:off x="625515" y="2892949"/>
            <a:ext cx="654261" cy="552841"/>
            <a:chOff x="6516703" y="2276475"/>
            <a:chExt cx="1419228" cy="1531938"/>
          </a:xfrm>
        </p:grpSpPr>
        <p:grpSp>
          <p:nvGrpSpPr>
            <p:cNvPr id="5" name="Group 2"/>
            <p:cNvGrpSpPr>
              <a:grpSpLocks/>
            </p:cNvGrpSpPr>
            <p:nvPr/>
          </p:nvGrpSpPr>
          <p:grpSpPr bwMode="auto">
            <a:xfrm>
              <a:off x="6516703" y="2276475"/>
              <a:ext cx="1419228" cy="1531938"/>
              <a:chOff x="4127" y="1434"/>
              <a:chExt cx="894" cy="965"/>
            </a:xfrm>
          </p:grpSpPr>
          <p:sp>
            <p:nvSpPr>
              <p:cNvPr id="22" name="Oval 3"/>
              <p:cNvSpPr>
                <a:spLocks noChangeArrowheads="1"/>
              </p:cNvSpPr>
              <p:nvPr/>
            </p:nvSpPr>
            <p:spPr bwMode="auto">
              <a:xfrm>
                <a:off x="4172" y="1537"/>
                <a:ext cx="726" cy="862"/>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23" name="Freeform 4"/>
              <p:cNvSpPr>
                <a:spLocks/>
              </p:cNvSpPr>
              <p:nvPr/>
            </p:nvSpPr>
            <p:spPr bwMode="auto">
              <a:xfrm>
                <a:off x="4286" y="1434"/>
                <a:ext cx="735" cy="539"/>
              </a:xfrm>
              <a:custGeom>
                <a:avLst/>
                <a:gdLst>
                  <a:gd name="T0" fmla="*/ 64 w 735"/>
                  <a:gd name="T1" fmla="*/ 163 h 539"/>
                  <a:gd name="T2" fmla="*/ 112 w 735"/>
                  <a:gd name="T3" fmla="*/ 235 h 539"/>
                  <a:gd name="T4" fmla="*/ 184 w 735"/>
                  <a:gd name="T5" fmla="*/ 267 h 539"/>
                  <a:gd name="T6" fmla="*/ 240 w 735"/>
                  <a:gd name="T7" fmla="*/ 291 h 539"/>
                  <a:gd name="T8" fmla="*/ 248 w 735"/>
                  <a:gd name="T9" fmla="*/ 267 h 539"/>
                  <a:gd name="T10" fmla="*/ 256 w 735"/>
                  <a:gd name="T11" fmla="*/ 291 h 539"/>
                  <a:gd name="T12" fmla="*/ 296 w 735"/>
                  <a:gd name="T13" fmla="*/ 339 h 539"/>
                  <a:gd name="T14" fmla="*/ 344 w 735"/>
                  <a:gd name="T15" fmla="*/ 355 h 539"/>
                  <a:gd name="T16" fmla="*/ 416 w 735"/>
                  <a:gd name="T17" fmla="*/ 347 h 539"/>
                  <a:gd name="T18" fmla="*/ 488 w 735"/>
                  <a:gd name="T19" fmla="*/ 443 h 539"/>
                  <a:gd name="T20" fmla="*/ 536 w 735"/>
                  <a:gd name="T21" fmla="*/ 499 h 539"/>
                  <a:gd name="T22" fmla="*/ 560 w 735"/>
                  <a:gd name="T23" fmla="*/ 483 h 539"/>
                  <a:gd name="T24" fmla="*/ 584 w 735"/>
                  <a:gd name="T25" fmla="*/ 499 h 539"/>
                  <a:gd name="T26" fmla="*/ 688 w 735"/>
                  <a:gd name="T27" fmla="*/ 539 h 539"/>
                  <a:gd name="T28" fmla="*/ 584 w 735"/>
                  <a:gd name="T29" fmla="*/ 219 h 539"/>
                  <a:gd name="T30" fmla="*/ 560 w 735"/>
                  <a:gd name="T31" fmla="*/ 171 h 539"/>
                  <a:gd name="T32" fmla="*/ 536 w 735"/>
                  <a:gd name="T33" fmla="*/ 147 h 539"/>
                  <a:gd name="T34" fmla="*/ 520 w 735"/>
                  <a:gd name="T35" fmla="*/ 115 h 539"/>
                  <a:gd name="T36" fmla="*/ 416 w 735"/>
                  <a:gd name="T37" fmla="*/ 51 h 539"/>
                  <a:gd name="T38" fmla="*/ 312 w 735"/>
                  <a:gd name="T39" fmla="*/ 43 h 539"/>
                  <a:gd name="T40" fmla="*/ 288 w 735"/>
                  <a:gd name="T41" fmla="*/ 19 h 539"/>
                  <a:gd name="T42" fmla="*/ 240 w 735"/>
                  <a:gd name="T43" fmla="*/ 3 h 539"/>
                  <a:gd name="T44" fmla="*/ 176 w 735"/>
                  <a:gd name="T45" fmla="*/ 27 h 539"/>
                  <a:gd name="T46" fmla="*/ 64 w 735"/>
                  <a:gd name="T47" fmla="*/ 51 h 539"/>
                  <a:gd name="T48" fmla="*/ 0 w 735"/>
                  <a:gd name="T49" fmla="*/ 99 h 539"/>
                  <a:gd name="T50" fmla="*/ 64 w 735"/>
                  <a:gd name="T51" fmla="*/ 163 h 5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5"/>
                  <a:gd name="T79" fmla="*/ 0 h 539"/>
                  <a:gd name="T80" fmla="*/ 735 w 735"/>
                  <a:gd name="T81" fmla="*/ 539 h 5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5" h="539">
                    <a:moveTo>
                      <a:pt x="64" y="163"/>
                    </a:moveTo>
                    <a:cubicBezTo>
                      <a:pt x="73" y="200"/>
                      <a:pt x="80" y="214"/>
                      <a:pt x="112" y="235"/>
                    </a:cubicBezTo>
                    <a:cubicBezTo>
                      <a:pt x="128" y="283"/>
                      <a:pt x="108" y="248"/>
                      <a:pt x="184" y="267"/>
                    </a:cubicBezTo>
                    <a:cubicBezTo>
                      <a:pt x="204" y="272"/>
                      <a:pt x="221" y="285"/>
                      <a:pt x="240" y="291"/>
                    </a:cubicBezTo>
                    <a:cubicBezTo>
                      <a:pt x="243" y="283"/>
                      <a:pt x="240" y="267"/>
                      <a:pt x="248" y="267"/>
                    </a:cubicBezTo>
                    <a:cubicBezTo>
                      <a:pt x="256" y="267"/>
                      <a:pt x="252" y="283"/>
                      <a:pt x="256" y="291"/>
                    </a:cubicBezTo>
                    <a:cubicBezTo>
                      <a:pt x="263" y="304"/>
                      <a:pt x="284" y="332"/>
                      <a:pt x="296" y="339"/>
                    </a:cubicBezTo>
                    <a:cubicBezTo>
                      <a:pt x="311" y="347"/>
                      <a:pt x="344" y="355"/>
                      <a:pt x="344" y="355"/>
                    </a:cubicBezTo>
                    <a:cubicBezTo>
                      <a:pt x="386" y="341"/>
                      <a:pt x="376" y="321"/>
                      <a:pt x="416" y="347"/>
                    </a:cubicBezTo>
                    <a:cubicBezTo>
                      <a:pt x="438" y="380"/>
                      <a:pt x="488" y="443"/>
                      <a:pt x="488" y="443"/>
                    </a:cubicBezTo>
                    <a:cubicBezTo>
                      <a:pt x="498" y="474"/>
                      <a:pt x="504" y="488"/>
                      <a:pt x="536" y="499"/>
                    </a:cubicBezTo>
                    <a:cubicBezTo>
                      <a:pt x="544" y="494"/>
                      <a:pt x="550" y="483"/>
                      <a:pt x="560" y="483"/>
                    </a:cubicBezTo>
                    <a:cubicBezTo>
                      <a:pt x="570" y="483"/>
                      <a:pt x="575" y="495"/>
                      <a:pt x="584" y="499"/>
                    </a:cubicBezTo>
                    <a:cubicBezTo>
                      <a:pt x="619" y="514"/>
                      <a:pt x="655" y="517"/>
                      <a:pt x="688" y="539"/>
                    </a:cubicBezTo>
                    <a:cubicBezTo>
                      <a:pt x="678" y="227"/>
                      <a:pt x="735" y="320"/>
                      <a:pt x="584" y="219"/>
                    </a:cubicBezTo>
                    <a:cubicBezTo>
                      <a:pt x="574" y="204"/>
                      <a:pt x="570" y="186"/>
                      <a:pt x="560" y="171"/>
                    </a:cubicBezTo>
                    <a:cubicBezTo>
                      <a:pt x="554" y="162"/>
                      <a:pt x="543" y="156"/>
                      <a:pt x="536" y="147"/>
                    </a:cubicBezTo>
                    <a:cubicBezTo>
                      <a:pt x="529" y="137"/>
                      <a:pt x="525" y="126"/>
                      <a:pt x="520" y="115"/>
                    </a:cubicBezTo>
                    <a:cubicBezTo>
                      <a:pt x="454" y="137"/>
                      <a:pt x="466" y="63"/>
                      <a:pt x="416" y="51"/>
                    </a:cubicBezTo>
                    <a:cubicBezTo>
                      <a:pt x="382" y="43"/>
                      <a:pt x="347" y="46"/>
                      <a:pt x="312" y="43"/>
                    </a:cubicBezTo>
                    <a:cubicBezTo>
                      <a:pt x="304" y="35"/>
                      <a:pt x="298" y="24"/>
                      <a:pt x="288" y="19"/>
                    </a:cubicBezTo>
                    <a:cubicBezTo>
                      <a:pt x="273" y="11"/>
                      <a:pt x="240" y="3"/>
                      <a:pt x="240" y="3"/>
                    </a:cubicBezTo>
                    <a:cubicBezTo>
                      <a:pt x="163" y="18"/>
                      <a:pt x="231" y="0"/>
                      <a:pt x="176" y="27"/>
                    </a:cubicBezTo>
                    <a:cubicBezTo>
                      <a:pt x="143" y="43"/>
                      <a:pt x="99" y="46"/>
                      <a:pt x="64" y="51"/>
                    </a:cubicBezTo>
                    <a:cubicBezTo>
                      <a:pt x="34" y="61"/>
                      <a:pt x="27" y="81"/>
                      <a:pt x="0" y="99"/>
                    </a:cubicBezTo>
                    <a:cubicBezTo>
                      <a:pt x="10" y="149"/>
                      <a:pt x="16" y="151"/>
                      <a:pt x="64" y="163"/>
                    </a:cubicBezTo>
                    <a:close/>
                  </a:path>
                </a:pathLst>
              </a:custGeom>
              <a:solidFill>
                <a:srgbClr val="808000"/>
              </a:solidFill>
              <a:ln w="9525">
                <a:solidFill>
                  <a:schemeClr val="tx1"/>
                </a:solidFill>
                <a:round/>
                <a:headEnd/>
                <a:tailEnd/>
              </a:ln>
            </p:spPr>
            <p:txBody>
              <a:bodyPr/>
              <a:lstStyle/>
              <a:p>
                <a:endParaRPr lang="ja-JP" altLang="en-US"/>
              </a:p>
            </p:txBody>
          </p:sp>
          <p:sp>
            <p:nvSpPr>
              <p:cNvPr id="24" name="Freeform 5"/>
              <p:cNvSpPr>
                <a:spLocks/>
              </p:cNvSpPr>
              <p:nvPr/>
            </p:nvSpPr>
            <p:spPr bwMode="auto">
              <a:xfrm>
                <a:off x="4354" y="1797"/>
                <a:ext cx="148" cy="103"/>
              </a:xfrm>
              <a:custGeom>
                <a:avLst/>
                <a:gdLst>
                  <a:gd name="T0" fmla="*/ 0 w 148"/>
                  <a:gd name="T1" fmla="*/ 12 h 103"/>
                  <a:gd name="T2" fmla="*/ 100 w 148"/>
                  <a:gd name="T3" fmla="*/ 15 h 103"/>
                  <a:gd name="T4" fmla="*/ 148 w 148"/>
                  <a:gd name="T5" fmla="*/ 103 h 103"/>
                  <a:gd name="T6" fmla="*/ 0 60000 65536"/>
                  <a:gd name="T7" fmla="*/ 0 60000 65536"/>
                  <a:gd name="T8" fmla="*/ 0 60000 65536"/>
                  <a:gd name="T9" fmla="*/ 0 w 148"/>
                  <a:gd name="T10" fmla="*/ 0 h 103"/>
                  <a:gd name="T11" fmla="*/ 148 w 148"/>
                  <a:gd name="T12" fmla="*/ 103 h 103"/>
                </a:gdLst>
                <a:ahLst/>
                <a:cxnLst>
                  <a:cxn ang="T6">
                    <a:pos x="T0" y="T1"/>
                  </a:cxn>
                  <a:cxn ang="T7">
                    <a:pos x="T2" y="T3"/>
                  </a:cxn>
                  <a:cxn ang="T8">
                    <a:pos x="T4" y="T5"/>
                  </a:cxn>
                </a:cxnLst>
                <a:rect l="T9" t="T10" r="T11" b="T12"/>
                <a:pathLst>
                  <a:path w="148" h="103">
                    <a:moveTo>
                      <a:pt x="0" y="12"/>
                    </a:moveTo>
                    <a:cubicBezTo>
                      <a:pt x="37" y="6"/>
                      <a:pt x="75" y="0"/>
                      <a:pt x="100" y="15"/>
                    </a:cubicBezTo>
                    <a:cubicBezTo>
                      <a:pt x="125" y="30"/>
                      <a:pt x="142" y="88"/>
                      <a:pt x="148" y="103"/>
                    </a:cubicBezTo>
                  </a:path>
                </a:pathLst>
              </a:custGeom>
              <a:noFill/>
              <a:ln w="22225">
                <a:solidFill>
                  <a:schemeClr val="tx1"/>
                </a:solidFill>
                <a:round/>
                <a:headEnd/>
                <a:tailEnd/>
              </a:ln>
            </p:spPr>
            <p:txBody>
              <a:bodyPr/>
              <a:lstStyle/>
              <a:p>
                <a:endParaRPr lang="ja-JP" altLang="en-US"/>
              </a:p>
            </p:txBody>
          </p:sp>
          <p:sp>
            <p:nvSpPr>
              <p:cNvPr id="25" name="Line 6"/>
              <p:cNvSpPr>
                <a:spLocks noChangeShapeType="1"/>
              </p:cNvSpPr>
              <p:nvPr/>
            </p:nvSpPr>
            <p:spPr bwMode="auto">
              <a:xfrm>
                <a:off x="4399" y="1900"/>
                <a:ext cx="0" cy="91"/>
              </a:xfrm>
              <a:prstGeom prst="line">
                <a:avLst/>
              </a:prstGeom>
              <a:noFill/>
              <a:ln w="28575">
                <a:solidFill>
                  <a:schemeClr val="tx1"/>
                </a:solidFill>
                <a:round/>
                <a:headEnd/>
                <a:tailEnd/>
              </a:ln>
            </p:spPr>
            <p:txBody>
              <a:bodyPr/>
              <a:lstStyle/>
              <a:p>
                <a:endParaRPr lang="ja-JP" altLang="en-US" dirty="0"/>
              </a:p>
            </p:txBody>
          </p:sp>
          <p:sp>
            <p:nvSpPr>
              <p:cNvPr id="26" name="Oval 7"/>
              <p:cNvSpPr>
                <a:spLocks noChangeArrowheads="1"/>
              </p:cNvSpPr>
              <p:nvPr/>
            </p:nvSpPr>
            <p:spPr bwMode="auto">
              <a:xfrm>
                <a:off x="4127" y="1991"/>
                <a:ext cx="90" cy="90"/>
              </a:xfrm>
              <a:prstGeom prst="ellipse">
                <a:avLst/>
              </a:prstGeom>
              <a:solidFill>
                <a:srgbClr val="FFCC99"/>
              </a:solidFill>
              <a:ln w="9525">
                <a:solidFill>
                  <a:schemeClr val="tx1"/>
                </a:solidFill>
                <a:round/>
                <a:headEnd/>
                <a:tailEnd/>
              </a:ln>
            </p:spPr>
            <p:txBody>
              <a:bodyPr wrap="none" anchor="ctr"/>
              <a:lstStyle/>
              <a:p>
                <a:endParaRPr lang="ja-JP" altLang="en-US" dirty="0"/>
              </a:p>
            </p:txBody>
          </p:sp>
        </p:grpSp>
        <p:sp>
          <p:nvSpPr>
            <p:cNvPr id="21" name="Freeform 20"/>
            <p:cNvSpPr>
              <a:spLocks/>
            </p:cNvSpPr>
            <p:nvPr/>
          </p:nvSpPr>
          <p:spPr bwMode="auto">
            <a:xfrm flipV="1">
              <a:off x="6732589" y="3592513"/>
              <a:ext cx="416470" cy="113171"/>
            </a:xfrm>
            <a:custGeom>
              <a:avLst/>
              <a:gdLst>
                <a:gd name="T0" fmla="*/ 0 w 263"/>
                <a:gd name="T1" fmla="*/ 2147483647 h 55"/>
                <a:gd name="T2" fmla="*/ 2147483647 w 263"/>
                <a:gd name="T3" fmla="*/ 2147483647 h 55"/>
                <a:gd name="T4" fmla="*/ 2147483647 w 263"/>
                <a:gd name="T5" fmla="*/ 0 h 55"/>
                <a:gd name="T6" fmla="*/ 0 60000 65536"/>
                <a:gd name="T7" fmla="*/ 0 60000 65536"/>
                <a:gd name="T8" fmla="*/ 0 60000 65536"/>
                <a:gd name="T9" fmla="*/ 0 w 263"/>
                <a:gd name="T10" fmla="*/ 0 h 55"/>
                <a:gd name="T11" fmla="*/ 263 w 263"/>
                <a:gd name="T12" fmla="*/ 55 h 55"/>
              </a:gdLst>
              <a:ahLst/>
              <a:cxnLst>
                <a:cxn ang="T6">
                  <a:pos x="T0" y="T1"/>
                </a:cxn>
                <a:cxn ang="T7">
                  <a:pos x="T2" y="T3"/>
                </a:cxn>
                <a:cxn ang="T8">
                  <a:pos x="T4" y="T5"/>
                </a:cxn>
              </a:cxnLst>
              <a:rect l="T9" t="T10" r="T11" b="T12"/>
              <a:pathLst>
                <a:path w="263" h="55">
                  <a:moveTo>
                    <a:pt x="0" y="43"/>
                  </a:moveTo>
                  <a:cubicBezTo>
                    <a:pt x="33" y="49"/>
                    <a:pt x="67" y="55"/>
                    <a:pt x="111" y="48"/>
                  </a:cubicBezTo>
                  <a:cubicBezTo>
                    <a:pt x="155" y="41"/>
                    <a:pt x="236" y="8"/>
                    <a:pt x="263" y="0"/>
                  </a:cubicBezTo>
                </a:path>
              </a:pathLst>
            </a:custGeom>
            <a:noFill/>
            <a:ln w="22225">
              <a:solidFill>
                <a:schemeClr val="tx1"/>
              </a:solidFill>
              <a:round/>
              <a:headEnd/>
              <a:tailEnd/>
            </a:ln>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04"/>
                                        </p:tgtEl>
                                        <p:attrNameLst>
                                          <p:attrName>style.visibility</p:attrName>
                                        </p:attrNameLst>
                                      </p:cBhvr>
                                      <p:to>
                                        <p:strVal val="visible"/>
                                      </p:to>
                                    </p:set>
                                    <p:animEffect transition="in" filter="dissolve">
                                      <p:cBhvr>
                                        <p:cTn id="7" dur="500"/>
                                        <p:tgtEl>
                                          <p:spTgt spid="59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dissolve">
                                      <p:cBhvr>
                                        <p:cTn id="12" dur="500"/>
                                        <p:tgtEl>
                                          <p:spTgt spid="66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7348"/>
                                        </p:tgtEl>
                                        <p:attrNameLst>
                                          <p:attrName>style.visibility</p:attrName>
                                        </p:attrNameLst>
                                      </p:cBhvr>
                                      <p:to>
                                        <p:strVal val="visible"/>
                                      </p:to>
                                    </p:set>
                                    <p:animEffect transition="in" filter="dissolve">
                                      <p:cBhvr>
                                        <p:cTn id="39" dur="500"/>
                                        <p:tgtEl>
                                          <p:spTgt spid="573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7351"/>
                                        </p:tgtEl>
                                        <p:attrNameLst>
                                          <p:attrName>style.visibility</p:attrName>
                                        </p:attrNameLst>
                                      </p:cBhvr>
                                      <p:to>
                                        <p:strVal val="visible"/>
                                      </p:to>
                                    </p:set>
                                    <p:animEffect transition="in" filter="dissolve">
                                      <p:cBhvr>
                                        <p:cTn id="44"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13" grpId="0" animBg="1"/>
      <p:bldP spid="57351" grpId="0"/>
      <p:bldP spid="15" grpId="0" animBg="1"/>
      <p:bldP spid="16" grpId="0" animBg="1"/>
      <p:bldP spid="5940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下矢印 13"/>
          <p:cNvSpPr/>
          <p:nvPr/>
        </p:nvSpPr>
        <p:spPr>
          <a:xfrm>
            <a:off x="4211638" y="4437063"/>
            <a:ext cx="576262" cy="36036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0423" name="テキスト ボックス 2"/>
          <p:cNvSpPr txBox="1">
            <a:spLocks noChangeArrowheads="1"/>
          </p:cNvSpPr>
          <p:nvPr/>
        </p:nvSpPr>
        <p:spPr bwMode="auto">
          <a:xfrm>
            <a:off x="395288" y="4868863"/>
            <a:ext cx="8364537" cy="1200150"/>
          </a:xfrm>
          <a:prstGeom prst="rect">
            <a:avLst/>
          </a:prstGeom>
          <a:solidFill>
            <a:schemeClr val="accent3"/>
          </a:solidFill>
          <a:ln w="9525">
            <a:solidFill>
              <a:schemeClr val="tx1"/>
            </a:solidFill>
            <a:prstDash val="sysDot"/>
            <a:miter lim="800000"/>
            <a:headEnd/>
            <a:tailEnd/>
          </a:ln>
          <a:effectLst>
            <a:outerShdw blurRad="50800" dist="38100" dir="16200000" rotWithShape="0">
              <a:prstClr val="black">
                <a:alpha val="40000"/>
              </a:prstClr>
            </a:outerShdw>
          </a:effectLst>
        </p:spPr>
        <p:txBody>
          <a:bodyPr>
            <a:spAutoFit/>
          </a:bodyPr>
          <a:lstStyle/>
          <a:p>
            <a:pPr>
              <a:defRPr/>
            </a:pPr>
            <a:r>
              <a:rPr lang="ja-JP" altLang="en-US" sz="3600" dirty="0">
                <a:ea typeface="ＭＳ Ｐゴシック" panose="020B0600070205080204" pitchFamily="50" charset="-128"/>
              </a:rPr>
              <a:t>子どもからの「</a:t>
            </a:r>
            <a:r>
              <a:rPr lang="ja-JP" altLang="en-US" sz="3600" dirty="0">
                <a:solidFill>
                  <a:srgbClr val="C00000"/>
                </a:solidFill>
                <a:ea typeface="ＭＳ Ｐゴシック" panose="020B0600070205080204" pitchFamily="50" charset="-128"/>
              </a:rPr>
              <a:t>質問</a:t>
            </a:r>
            <a:r>
              <a:rPr lang="ja-JP" altLang="en-US" sz="3600" dirty="0">
                <a:ea typeface="ＭＳ Ｐゴシック" panose="020B0600070205080204" pitchFamily="50" charset="-128"/>
              </a:rPr>
              <a:t>」や「</a:t>
            </a:r>
            <a:r>
              <a:rPr lang="ja-JP" altLang="en-US" sz="3600" dirty="0">
                <a:solidFill>
                  <a:srgbClr val="C00000"/>
                </a:solidFill>
                <a:ea typeface="ＭＳ Ｐゴシック" panose="020B0600070205080204" pitchFamily="50" charset="-128"/>
              </a:rPr>
              <a:t>依頼</a:t>
            </a:r>
            <a:r>
              <a:rPr lang="ja-JP" altLang="en-US" sz="3600" dirty="0">
                <a:ea typeface="ＭＳ Ｐゴシック" panose="020B0600070205080204" pitchFamily="50" charset="-128"/>
              </a:rPr>
              <a:t>」、「</a:t>
            </a:r>
            <a:r>
              <a:rPr lang="ja-JP" altLang="en-US" sz="3600" dirty="0">
                <a:solidFill>
                  <a:srgbClr val="C00000"/>
                </a:solidFill>
                <a:ea typeface="ＭＳ Ｐゴシック" panose="020B0600070205080204" pitchFamily="50" charset="-128"/>
              </a:rPr>
              <a:t>感想</a:t>
            </a:r>
            <a:r>
              <a:rPr lang="ja-JP" altLang="en-US" sz="3600" dirty="0">
                <a:ea typeface="ＭＳ Ｐゴシック" panose="020B0600070205080204" pitchFamily="50" charset="-128"/>
              </a:rPr>
              <a:t>」</a:t>
            </a:r>
            <a:endParaRPr lang="en-US" altLang="ja-JP" sz="3600" dirty="0">
              <a:ea typeface="ＭＳ Ｐゴシック" panose="020B0600070205080204" pitchFamily="50" charset="-128"/>
            </a:endParaRPr>
          </a:p>
          <a:p>
            <a:pPr>
              <a:defRPr/>
            </a:pPr>
            <a:r>
              <a:rPr lang="ja-JP" altLang="en-US" sz="3600" dirty="0">
                <a:ea typeface="ＭＳ Ｐゴシック" panose="020B0600070205080204" pitchFamily="50" charset="-128"/>
              </a:rPr>
              <a:t>　　　　　　　　　　　　などを引き出せるもの</a:t>
            </a:r>
          </a:p>
        </p:txBody>
      </p:sp>
      <p:sp>
        <p:nvSpPr>
          <p:cNvPr id="52228" name="テキスト ボックス 1"/>
          <p:cNvSpPr txBox="1">
            <a:spLocks noChangeArrowheads="1"/>
          </p:cNvSpPr>
          <p:nvPr/>
        </p:nvSpPr>
        <p:spPr bwMode="auto">
          <a:xfrm>
            <a:off x="395288" y="333375"/>
            <a:ext cx="6769100" cy="584200"/>
          </a:xfrm>
          <a:prstGeom prst="rect">
            <a:avLst/>
          </a:prstGeom>
          <a:noFill/>
          <a:ln w="9525">
            <a:noFill/>
            <a:miter lim="800000"/>
            <a:headEnd/>
            <a:tailEnd/>
          </a:ln>
        </p:spPr>
        <p:txBody>
          <a:bodyPr>
            <a:spAutoFit/>
          </a:bodyPr>
          <a:lstStyle/>
          <a:p>
            <a:r>
              <a:rPr lang="ja-JP" altLang="en-US" sz="3200"/>
              <a:t>このような状況を改善するためには・・</a:t>
            </a:r>
          </a:p>
        </p:txBody>
      </p:sp>
      <p:sp>
        <p:nvSpPr>
          <p:cNvPr id="57349" name="テキスト ボックス 1"/>
          <p:cNvSpPr txBox="1">
            <a:spLocks noChangeArrowheads="1"/>
          </p:cNvSpPr>
          <p:nvPr/>
        </p:nvSpPr>
        <p:spPr bwMode="auto">
          <a:xfrm>
            <a:off x="395288" y="1052513"/>
            <a:ext cx="7345362" cy="646112"/>
          </a:xfrm>
          <a:prstGeom prst="rect">
            <a:avLst/>
          </a:prstGeom>
          <a:solidFill>
            <a:srgbClr val="CCFFCC"/>
          </a:solidFill>
          <a:ln w="9525">
            <a:noFill/>
            <a:miter lim="800000"/>
            <a:headEnd/>
            <a:tailEnd/>
          </a:ln>
        </p:spPr>
        <p:txBody>
          <a:bodyPr>
            <a:spAutoFit/>
          </a:bodyPr>
          <a:lstStyle/>
          <a:p>
            <a:r>
              <a:rPr lang="ja-JP" altLang="en-US" sz="3600"/>
              <a:t>１　聞く必要のない質問は極力しない</a:t>
            </a:r>
          </a:p>
        </p:txBody>
      </p:sp>
      <p:sp>
        <p:nvSpPr>
          <p:cNvPr id="10" name="角丸四角形吹き出し 9"/>
          <p:cNvSpPr/>
          <p:nvPr/>
        </p:nvSpPr>
        <p:spPr>
          <a:xfrm>
            <a:off x="3779838" y="1916113"/>
            <a:ext cx="4176712" cy="504825"/>
          </a:xfrm>
          <a:prstGeom prst="wedgeRoundRectCallout">
            <a:avLst>
              <a:gd name="adj1" fmla="val 54377"/>
              <a:gd name="adj2" fmla="val 27119"/>
              <a:gd name="adj3" fmla="val 16667"/>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accent4"/>
                </a:solidFill>
              </a:rPr>
              <a:t>この前、何があったんだっけ？</a:t>
            </a:r>
          </a:p>
        </p:txBody>
      </p:sp>
      <p:grpSp>
        <p:nvGrpSpPr>
          <p:cNvPr id="2" name="グループ化 33"/>
          <p:cNvGrpSpPr>
            <a:grpSpLocks/>
          </p:cNvGrpSpPr>
          <p:nvPr/>
        </p:nvGrpSpPr>
        <p:grpSpPr bwMode="auto">
          <a:xfrm>
            <a:off x="8243888" y="1773238"/>
            <a:ext cx="576262" cy="809625"/>
            <a:chOff x="7523163" y="1144571"/>
            <a:chExt cx="1225550" cy="2376487"/>
          </a:xfrm>
        </p:grpSpPr>
        <p:sp>
          <p:nvSpPr>
            <p:cNvPr id="52242"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2243"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2244"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2245"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2246"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52247"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2248"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grpSp>
        <p:nvGrpSpPr>
          <p:cNvPr id="3" name="グループ化 10"/>
          <p:cNvGrpSpPr>
            <a:grpSpLocks/>
          </p:cNvGrpSpPr>
          <p:nvPr/>
        </p:nvGrpSpPr>
        <p:grpSpPr bwMode="auto">
          <a:xfrm rot="726658">
            <a:off x="2906713" y="1914525"/>
            <a:ext cx="738187" cy="677863"/>
            <a:chOff x="3419475" y="5157788"/>
            <a:chExt cx="1512888" cy="1439862"/>
          </a:xfrm>
        </p:grpSpPr>
        <p:sp>
          <p:nvSpPr>
            <p:cNvPr id="5223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5223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5223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5223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52240" name="Freeform 13"/>
            <p:cNvSpPr>
              <a:spLocks/>
            </p:cNvSpPr>
            <p:nvPr/>
          </p:nvSpPr>
          <p:spPr bwMode="auto">
            <a:xfrm flipH="1" flipV="1">
              <a:off x="4294219" y="6246335"/>
              <a:ext cx="410837" cy="74048"/>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5224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57353" name="テキスト ボックス 27"/>
          <p:cNvSpPr txBox="1">
            <a:spLocks noChangeArrowheads="1"/>
          </p:cNvSpPr>
          <p:nvPr/>
        </p:nvSpPr>
        <p:spPr bwMode="auto">
          <a:xfrm>
            <a:off x="395288" y="1844675"/>
            <a:ext cx="2376487" cy="831850"/>
          </a:xfrm>
          <a:prstGeom prst="rect">
            <a:avLst/>
          </a:prstGeom>
          <a:noFill/>
          <a:ln w="9525">
            <a:solidFill>
              <a:schemeClr val="tx1"/>
            </a:solidFill>
            <a:prstDash val="dash"/>
            <a:miter lim="800000"/>
            <a:headEnd/>
            <a:tailEnd/>
          </a:ln>
        </p:spPr>
        <p:txBody>
          <a:bodyPr>
            <a:spAutoFit/>
          </a:bodyPr>
          <a:lstStyle/>
          <a:p>
            <a:r>
              <a:rPr lang="ja-JP" altLang="en-US" sz="2400" b="1"/>
              <a:t>先生、</a:t>
            </a:r>
            <a:endParaRPr lang="en-US" altLang="ja-JP" sz="2400" b="1"/>
          </a:p>
          <a:p>
            <a:r>
              <a:rPr lang="ja-JP" altLang="en-US" sz="2400" b="1"/>
              <a:t>知ってるのに・・</a:t>
            </a:r>
          </a:p>
        </p:txBody>
      </p:sp>
      <p:sp>
        <p:nvSpPr>
          <p:cNvPr id="57354" name="テキスト ボックス 28"/>
          <p:cNvSpPr txBox="1">
            <a:spLocks noChangeArrowheads="1"/>
          </p:cNvSpPr>
          <p:nvPr/>
        </p:nvSpPr>
        <p:spPr bwMode="auto">
          <a:xfrm>
            <a:off x="1908175" y="2708275"/>
            <a:ext cx="5400675" cy="585788"/>
          </a:xfrm>
          <a:prstGeom prst="rect">
            <a:avLst/>
          </a:prstGeom>
          <a:noFill/>
          <a:ln w="9525">
            <a:noFill/>
            <a:prstDash val="dash"/>
            <a:miter lim="800000"/>
            <a:headEnd/>
            <a:tailEnd/>
          </a:ln>
        </p:spPr>
        <p:txBody>
          <a:bodyPr>
            <a:spAutoFit/>
          </a:bodyPr>
          <a:lstStyle/>
          <a:p>
            <a:r>
              <a:rPr lang="ja-JP" altLang="en-US" sz="3200" b="1">
                <a:solidFill>
                  <a:srgbClr val="C00000"/>
                </a:solidFill>
              </a:rPr>
              <a:t>＊</a:t>
            </a:r>
            <a:r>
              <a:rPr lang="ja-JP" altLang="en-US" sz="3200"/>
              <a:t>会話をテストと捉えてしまう</a:t>
            </a:r>
          </a:p>
        </p:txBody>
      </p:sp>
      <p:sp>
        <p:nvSpPr>
          <p:cNvPr id="57355" name="テキスト ボックス 1"/>
          <p:cNvSpPr txBox="1">
            <a:spLocks noChangeArrowheads="1"/>
          </p:cNvSpPr>
          <p:nvPr/>
        </p:nvSpPr>
        <p:spPr bwMode="auto">
          <a:xfrm>
            <a:off x="395288" y="3644900"/>
            <a:ext cx="8497887" cy="646113"/>
          </a:xfrm>
          <a:prstGeom prst="rect">
            <a:avLst/>
          </a:prstGeom>
          <a:solidFill>
            <a:srgbClr val="CCFFCC"/>
          </a:solidFill>
          <a:ln w="9525">
            <a:noFill/>
            <a:miter lim="800000"/>
            <a:headEnd/>
            <a:tailEnd/>
          </a:ln>
        </p:spPr>
        <p:txBody>
          <a:bodyPr>
            <a:spAutoFit/>
          </a:bodyPr>
          <a:lstStyle/>
          <a:p>
            <a:r>
              <a:rPr lang="ja-JP" altLang="en-US" sz="3600"/>
              <a:t>２　子どもから会話が始まるように工夫する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dissolve">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7353"/>
                                        </p:tgtEl>
                                        <p:attrNameLst>
                                          <p:attrName>style.visibility</p:attrName>
                                        </p:attrNameLst>
                                      </p:cBhvr>
                                      <p:to>
                                        <p:strVal val="visible"/>
                                      </p:to>
                                    </p:set>
                                    <p:animEffect transition="in" filter="dissolve">
                                      <p:cBhvr>
                                        <p:cTn id="25" dur="500"/>
                                        <p:tgtEl>
                                          <p:spTgt spid="5735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354"/>
                                        </p:tgtEl>
                                        <p:attrNameLst>
                                          <p:attrName>style.visibility</p:attrName>
                                        </p:attrNameLst>
                                      </p:cBhvr>
                                      <p:to>
                                        <p:strVal val="visible"/>
                                      </p:to>
                                    </p:set>
                                    <p:animEffect transition="in" filter="dissolve">
                                      <p:cBhvr>
                                        <p:cTn id="30" dur="500"/>
                                        <p:tgtEl>
                                          <p:spTgt spid="5735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7355"/>
                                        </p:tgtEl>
                                        <p:attrNameLst>
                                          <p:attrName>style.visibility</p:attrName>
                                        </p:attrNameLst>
                                      </p:cBhvr>
                                      <p:to>
                                        <p:strVal val="visible"/>
                                      </p:to>
                                    </p:set>
                                    <p:animEffect transition="in" filter="dissolve">
                                      <p:cBhvr>
                                        <p:cTn id="35" dur="500"/>
                                        <p:tgtEl>
                                          <p:spTgt spid="5735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0423"/>
                                        </p:tgtEl>
                                        <p:attrNameLst>
                                          <p:attrName>style.visibility</p:attrName>
                                        </p:attrNameLst>
                                      </p:cBhvr>
                                      <p:to>
                                        <p:strVal val="visible"/>
                                      </p:to>
                                    </p:set>
                                    <p:animEffect transition="in" filter="dissolve">
                                      <p:cBhvr>
                                        <p:cTn id="43"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0423" grpId="0" animBg="1"/>
      <p:bldP spid="57349" grpId="0" animBg="1"/>
      <p:bldP spid="10" grpId="0" animBg="1"/>
      <p:bldP spid="57353" grpId="0" animBg="1"/>
      <p:bldP spid="57354" grpId="0"/>
      <p:bldP spid="573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p:cNvSpPr/>
          <p:nvPr/>
        </p:nvSpPr>
        <p:spPr>
          <a:xfrm>
            <a:off x="5004048" y="1340768"/>
            <a:ext cx="396044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251520" y="1340768"/>
            <a:ext cx="3816424"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9512" y="188640"/>
            <a:ext cx="5184576" cy="646331"/>
          </a:xfrm>
          <a:prstGeom prst="rect">
            <a:avLst/>
          </a:prstGeom>
          <a:noFill/>
        </p:spPr>
        <p:txBody>
          <a:bodyPr wrap="square" rtlCol="0">
            <a:spAutoFit/>
          </a:bodyPr>
          <a:lstStyle/>
          <a:p>
            <a:r>
              <a:rPr lang="ja-JP" altLang="en-US" sz="3600" dirty="0"/>
              <a:t>たとえば「りんご」だったら</a:t>
            </a:r>
            <a:endParaRPr kumimoji="1" lang="ja-JP" altLang="en-US" sz="3600" dirty="0"/>
          </a:p>
        </p:txBody>
      </p:sp>
      <p:sp>
        <p:nvSpPr>
          <p:cNvPr id="5" name="テキスト ボックス 4"/>
          <p:cNvSpPr txBox="1"/>
          <p:nvPr/>
        </p:nvSpPr>
        <p:spPr>
          <a:xfrm>
            <a:off x="611560" y="980728"/>
            <a:ext cx="3312368" cy="707886"/>
          </a:xfrm>
          <a:prstGeom prst="rect">
            <a:avLst/>
          </a:prstGeom>
          <a:solidFill>
            <a:srgbClr val="FFCCFF"/>
          </a:solidFill>
        </p:spPr>
        <p:txBody>
          <a:bodyPr wrap="square" rtlCol="0">
            <a:spAutoFit/>
          </a:bodyPr>
          <a:lstStyle/>
          <a:p>
            <a:r>
              <a:rPr lang="ja-JP" altLang="en-US" sz="4000" dirty="0"/>
              <a:t>一般的な意味</a:t>
            </a:r>
            <a:endParaRPr kumimoji="1" lang="ja-JP" altLang="en-US" sz="4000" dirty="0"/>
          </a:p>
        </p:txBody>
      </p:sp>
      <p:sp>
        <p:nvSpPr>
          <p:cNvPr id="6" name="テキスト ボックス 5"/>
          <p:cNvSpPr txBox="1"/>
          <p:nvPr/>
        </p:nvSpPr>
        <p:spPr>
          <a:xfrm>
            <a:off x="5292080" y="980728"/>
            <a:ext cx="3240360" cy="707886"/>
          </a:xfrm>
          <a:prstGeom prst="rect">
            <a:avLst/>
          </a:prstGeom>
          <a:solidFill>
            <a:srgbClr val="CCFF66"/>
          </a:solidFill>
          <a:ln>
            <a:solidFill>
              <a:srgbClr val="CCFF66"/>
            </a:solidFill>
          </a:ln>
        </p:spPr>
        <p:txBody>
          <a:bodyPr wrap="square" rtlCol="0">
            <a:spAutoFit/>
          </a:bodyPr>
          <a:lstStyle/>
          <a:p>
            <a:r>
              <a:rPr lang="ja-JP" altLang="en-US" sz="4000" dirty="0"/>
              <a:t>個人的な意味</a:t>
            </a:r>
            <a:endParaRPr kumimoji="1" lang="ja-JP" altLang="en-US" sz="4000" dirty="0"/>
          </a:p>
        </p:txBody>
      </p:sp>
      <p:grpSp>
        <p:nvGrpSpPr>
          <p:cNvPr id="2" name="グループ化 9"/>
          <p:cNvGrpSpPr/>
          <p:nvPr/>
        </p:nvGrpSpPr>
        <p:grpSpPr>
          <a:xfrm>
            <a:off x="4139952" y="2996952"/>
            <a:ext cx="720080" cy="720080"/>
            <a:chOff x="827088" y="4344988"/>
            <a:chExt cx="1512887" cy="1747837"/>
          </a:xfrm>
        </p:grpSpPr>
        <p:sp>
          <p:nvSpPr>
            <p:cNvPr id="11"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3"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4"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15"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16"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7" name="Freeform 11"/>
            <p:cNvSpPr>
              <a:spLocks/>
            </p:cNvSpPr>
            <p:nvPr/>
          </p:nvSpPr>
          <p:spPr bwMode="auto">
            <a:xfrm rot="3425685">
              <a:off x="1254125" y="4200526"/>
              <a:ext cx="719137" cy="1008062"/>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18"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grpSp>
        <p:nvGrpSpPr>
          <p:cNvPr id="3" name="グループ化 18"/>
          <p:cNvGrpSpPr/>
          <p:nvPr/>
        </p:nvGrpSpPr>
        <p:grpSpPr>
          <a:xfrm>
            <a:off x="4211960" y="1988840"/>
            <a:ext cx="648072" cy="720080"/>
            <a:chOff x="827088" y="4426917"/>
            <a:chExt cx="1512887" cy="1665908"/>
          </a:xfrm>
        </p:grpSpPr>
        <p:sp>
          <p:nvSpPr>
            <p:cNvPr id="20"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1"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2"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3"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24"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25"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6" name="Freeform 11"/>
            <p:cNvSpPr>
              <a:spLocks/>
            </p:cNvSpPr>
            <p:nvPr/>
          </p:nvSpPr>
          <p:spPr bwMode="auto">
            <a:xfrm rot="3425685">
              <a:off x="1481653" y="4391986"/>
              <a:ext cx="314204" cy="384066"/>
            </a:xfrm>
            <a:custGeom>
              <a:avLst/>
              <a:gdLst>
                <a:gd name="T0" fmla="*/ 719137 w 500"/>
                <a:gd name="T1" fmla="*/ 84688 h 738"/>
                <a:gd name="T2" fmla="*/ 674551 w 500"/>
                <a:gd name="T3" fmla="*/ 42344 h 738"/>
                <a:gd name="T4" fmla="*/ 530723 w 500"/>
                <a:gd name="T5" fmla="*/ 0 h 738"/>
                <a:gd name="T6" fmla="*/ 310667 w 500"/>
                <a:gd name="T7" fmla="*/ 42344 h 738"/>
                <a:gd name="T8" fmla="*/ 299161 w 500"/>
                <a:gd name="T9" fmla="*/ 73761 h 738"/>
                <a:gd name="T10" fmla="*/ 353815 w 500"/>
                <a:gd name="T11" fmla="*/ 84688 h 738"/>
                <a:gd name="T12" fmla="*/ 287655 w 500"/>
                <a:gd name="T13" fmla="*/ 127032 h 738"/>
                <a:gd name="T14" fmla="*/ 254575 w 500"/>
                <a:gd name="T15" fmla="*/ 199427 h 738"/>
                <a:gd name="T16" fmla="*/ 221494 w 500"/>
                <a:gd name="T17" fmla="*/ 221282 h 738"/>
                <a:gd name="T18" fmla="*/ 155334 w 500"/>
                <a:gd name="T19" fmla="*/ 262260 h 738"/>
                <a:gd name="T20" fmla="*/ 44586 w 500"/>
                <a:gd name="T21" fmla="*/ 367437 h 738"/>
                <a:gd name="T22" fmla="*/ 0 w 500"/>
                <a:gd name="T23" fmla="*/ 483542 h 738"/>
                <a:gd name="T24" fmla="*/ 11506 w 500"/>
                <a:gd name="T25" fmla="*/ 609208 h 738"/>
                <a:gd name="T26" fmla="*/ 23012 w 500"/>
                <a:gd name="T27" fmla="*/ 923374 h 738"/>
                <a:gd name="T28" fmla="*/ 34519 w 500"/>
                <a:gd name="T29" fmla="*/ 986207 h 738"/>
                <a:gd name="T30" fmla="*/ 100679 w 500"/>
                <a:gd name="T31" fmla="*/ 1008062 h 7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738"/>
                <a:gd name="T50" fmla="*/ 500 w 500"/>
                <a:gd name="T51" fmla="*/ 738 h 7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738">
                  <a:moveTo>
                    <a:pt x="500" y="62"/>
                  </a:moveTo>
                  <a:cubicBezTo>
                    <a:pt x="489" y="52"/>
                    <a:pt x="482" y="39"/>
                    <a:pt x="469" y="31"/>
                  </a:cubicBezTo>
                  <a:cubicBezTo>
                    <a:pt x="441" y="14"/>
                    <a:pt x="401" y="8"/>
                    <a:pt x="369" y="0"/>
                  </a:cubicBezTo>
                  <a:cubicBezTo>
                    <a:pt x="311" y="6"/>
                    <a:pt x="270" y="15"/>
                    <a:pt x="216" y="31"/>
                  </a:cubicBezTo>
                  <a:cubicBezTo>
                    <a:pt x="213" y="39"/>
                    <a:pt x="202" y="48"/>
                    <a:pt x="208" y="54"/>
                  </a:cubicBezTo>
                  <a:cubicBezTo>
                    <a:pt x="217" y="63"/>
                    <a:pt x="249" y="49"/>
                    <a:pt x="246" y="62"/>
                  </a:cubicBezTo>
                  <a:cubicBezTo>
                    <a:pt x="242" y="80"/>
                    <a:pt x="200" y="93"/>
                    <a:pt x="200" y="93"/>
                  </a:cubicBezTo>
                  <a:cubicBezTo>
                    <a:pt x="227" y="132"/>
                    <a:pt x="221" y="136"/>
                    <a:pt x="177" y="146"/>
                  </a:cubicBezTo>
                  <a:cubicBezTo>
                    <a:pt x="169" y="151"/>
                    <a:pt x="163" y="159"/>
                    <a:pt x="154" y="162"/>
                  </a:cubicBezTo>
                  <a:cubicBezTo>
                    <a:pt x="95" y="180"/>
                    <a:pt x="93" y="148"/>
                    <a:pt x="108" y="192"/>
                  </a:cubicBezTo>
                  <a:cubicBezTo>
                    <a:pt x="88" y="225"/>
                    <a:pt x="63" y="248"/>
                    <a:pt x="31" y="269"/>
                  </a:cubicBezTo>
                  <a:cubicBezTo>
                    <a:pt x="21" y="301"/>
                    <a:pt x="24" y="330"/>
                    <a:pt x="0" y="354"/>
                  </a:cubicBezTo>
                  <a:cubicBezTo>
                    <a:pt x="32" y="384"/>
                    <a:pt x="21" y="407"/>
                    <a:pt x="8" y="446"/>
                  </a:cubicBezTo>
                  <a:cubicBezTo>
                    <a:pt x="11" y="523"/>
                    <a:pt x="12" y="599"/>
                    <a:pt x="16" y="676"/>
                  </a:cubicBezTo>
                  <a:cubicBezTo>
                    <a:pt x="17" y="692"/>
                    <a:pt x="14" y="710"/>
                    <a:pt x="24" y="722"/>
                  </a:cubicBezTo>
                  <a:cubicBezTo>
                    <a:pt x="35" y="734"/>
                    <a:pt x="70" y="738"/>
                    <a:pt x="70" y="738"/>
                  </a:cubicBezTo>
                </a:path>
              </a:pathLst>
            </a:custGeom>
            <a:solidFill>
              <a:schemeClr val="tx1"/>
            </a:solidFill>
            <a:ln w="9525">
              <a:solidFill>
                <a:schemeClr val="tx1"/>
              </a:solidFill>
              <a:round/>
              <a:headEnd/>
              <a:tailEnd/>
            </a:ln>
          </p:spPr>
          <p:txBody>
            <a:bodyPr/>
            <a:lstStyle/>
            <a:p>
              <a:endParaRPr lang="ja-JP" altLang="en-US"/>
            </a:p>
          </p:txBody>
        </p:sp>
        <p:sp>
          <p:nvSpPr>
            <p:cNvPr id="27"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grpSp>
        <p:nvGrpSpPr>
          <p:cNvPr id="7" name="グループ化 27"/>
          <p:cNvGrpSpPr/>
          <p:nvPr/>
        </p:nvGrpSpPr>
        <p:grpSpPr>
          <a:xfrm>
            <a:off x="4139952" y="4077072"/>
            <a:ext cx="792088" cy="864096"/>
            <a:chOff x="3275856" y="5528603"/>
            <a:chExt cx="1080120" cy="1104982"/>
          </a:xfrm>
        </p:grpSpPr>
        <p:grpSp>
          <p:nvGrpSpPr>
            <p:cNvPr id="8" name="グループ化 28"/>
            <p:cNvGrpSpPr/>
            <p:nvPr/>
          </p:nvGrpSpPr>
          <p:grpSpPr>
            <a:xfrm>
              <a:off x="3275856" y="5589240"/>
              <a:ext cx="1080120" cy="1044345"/>
              <a:chOff x="827088" y="4508500"/>
              <a:chExt cx="1512887" cy="1584325"/>
            </a:xfrm>
          </p:grpSpPr>
          <p:sp>
            <p:nvSpPr>
              <p:cNvPr id="35"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36"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37"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38" name="Oval 8"/>
              <p:cNvSpPr>
                <a:spLocks noChangeArrowheads="1"/>
              </p:cNvSpPr>
              <p:nvPr/>
            </p:nvSpPr>
            <p:spPr bwMode="auto">
              <a:xfrm>
                <a:off x="1547813" y="5373688"/>
                <a:ext cx="144462" cy="144462"/>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39"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40"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1" name="Freeform 12"/>
              <p:cNvSpPr>
                <a:spLocks/>
              </p:cNvSpPr>
              <p:nvPr/>
            </p:nvSpPr>
            <p:spPr bwMode="auto">
              <a:xfrm>
                <a:off x="1187450" y="5734050"/>
                <a:ext cx="792163" cy="142875"/>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30" name="フリーフォーム 29"/>
            <p:cNvSpPr/>
            <p:nvPr/>
          </p:nvSpPr>
          <p:spPr>
            <a:xfrm>
              <a:off x="3334043" y="5528603"/>
              <a:ext cx="1021933" cy="492369"/>
            </a:xfrm>
            <a:custGeom>
              <a:avLst/>
              <a:gdLst>
                <a:gd name="connsiteX0" fmla="*/ 478302 w 1083212"/>
                <a:gd name="connsiteY0" fmla="*/ 154745 h 492369"/>
                <a:gd name="connsiteX1" fmla="*/ 450166 w 1083212"/>
                <a:gd name="connsiteY1" fmla="*/ 196948 h 492369"/>
                <a:gd name="connsiteX2" fmla="*/ 365760 w 1083212"/>
                <a:gd name="connsiteY2" fmla="*/ 267286 h 492369"/>
                <a:gd name="connsiteX3" fmla="*/ 281354 w 1083212"/>
                <a:gd name="connsiteY3" fmla="*/ 295422 h 492369"/>
                <a:gd name="connsiteX4" fmla="*/ 239151 w 1083212"/>
                <a:gd name="connsiteY4" fmla="*/ 309489 h 492369"/>
                <a:gd name="connsiteX5" fmla="*/ 196948 w 1083212"/>
                <a:gd name="connsiteY5" fmla="*/ 323557 h 492369"/>
                <a:gd name="connsiteX6" fmla="*/ 98474 w 1083212"/>
                <a:gd name="connsiteY6" fmla="*/ 351692 h 492369"/>
                <a:gd name="connsiteX7" fmla="*/ 14068 w 1083212"/>
                <a:gd name="connsiteY7" fmla="*/ 450166 h 492369"/>
                <a:gd name="connsiteX8" fmla="*/ 0 w 1083212"/>
                <a:gd name="connsiteY8" fmla="*/ 492369 h 492369"/>
                <a:gd name="connsiteX9" fmla="*/ 14068 w 1083212"/>
                <a:gd name="connsiteY9" fmla="*/ 323557 h 492369"/>
                <a:gd name="connsiteX10" fmla="*/ 42203 w 1083212"/>
                <a:gd name="connsiteY10" fmla="*/ 281354 h 492369"/>
                <a:gd name="connsiteX11" fmla="*/ 56271 w 1083212"/>
                <a:gd name="connsiteY11" fmla="*/ 239151 h 492369"/>
                <a:gd name="connsiteX12" fmla="*/ 154745 w 1083212"/>
                <a:gd name="connsiteY12" fmla="*/ 168812 h 492369"/>
                <a:gd name="connsiteX13" fmla="*/ 196948 w 1083212"/>
                <a:gd name="connsiteY13" fmla="*/ 140677 h 492369"/>
                <a:gd name="connsiteX14" fmla="*/ 239151 w 1083212"/>
                <a:gd name="connsiteY14" fmla="*/ 126609 h 492369"/>
                <a:gd name="connsiteX15" fmla="*/ 323557 w 1083212"/>
                <a:gd name="connsiteY15" fmla="*/ 84406 h 492369"/>
                <a:gd name="connsiteX16" fmla="*/ 464234 w 1083212"/>
                <a:gd name="connsiteY16" fmla="*/ 70339 h 492369"/>
                <a:gd name="connsiteX17" fmla="*/ 576775 w 1083212"/>
                <a:gd name="connsiteY17" fmla="*/ 28135 h 492369"/>
                <a:gd name="connsiteX18" fmla="*/ 661182 w 1083212"/>
                <a:gd name="connsiteY18" fmla="*/ 0 h 492369"/>
                <a:gd name="connsiteX19" fmla="*/ 801859 w 1083212"/>
                <a:gd name="connsiteY19" fmla="*/ 28135 h 492369"/>
                <a:gd name="connsiteX20" fmla="*/ 829994 w 1083212"/>
                <a:gd name="connsiteY20" fmla="*/ 56271 h 492369"/>
                <a:gd name="connsiteX21" fmla="*/ 914400 w 1083212"/>
                <a:gd name="connsiteY21" fmla="*/ 112542 h 492369"/>
                <a:gd name="connsiteX22" fmla="*/ 970671 w 1083212"/>
                <a:gd name="connsiteY22" fmla="*/ 239151 h 492369"/>
                <a:gd name="connsiteX23" fmla="*/ 984739 w 1083212"/>
                <a:gd name="connsiteY23" fmla="*/ 281354 h 492369"/>
                <a:gd name="connsiteX24" fmla="*/ 1026942 w 1083212"/>
                <a:gd name="connsiteY24" fmla="*/ 309489 h 492369"/>
                <a:gd name="connsiteX25" fmla="*/ 1083212 w 1083212"/>
                <a:gd name="connsiteY25" fmla="*/ 436099 h 492369"/>
                <a:gd name="connsiteX26" fmla="*/ 1069145 w 1083212"/>
                <a:gd name="connsiteY26" fmla="*/ 478302 h 492369"/>
                <a:gd name="connsiteX27" fmla="*/ 1026942 w 1083212"/>
                <a:gd name="connsiteY27" fmla="*/ 464234 h 492369"/>
                <a:gd name="connsiteX28" fmla="*/ 970671 w 1083212"/>
                <a:gd name="connsiteY28" fmla="*/ 407963 h 492369"/>
                <a:gd name="connsiteX29" fmla="*/ 942535 w 1083212"/>
                <a:gd name="connsiteY29" fmla="*/ 379828 h 492369"/>
                <a:gd name="connsiteX30" fmla="*/ 858129 w 1083212"/>
                <a:gd name="connsiteY30" fmla="*/ 351692 h 492369"/>
                <a:gd name="connsiteX31" fmla="*/ 815926 w 1083212"/>
                <a:gd name="connsiteY31" fmla="*/ 337625 h 492369"/>
                <a:gd name="connsiteX32" fmla="*/ 717452 w 1083212"/>
                <a:gd name="connsiteY32" fmla="*/ 309489 h 492369"/>
                <a:gd name="connsiteX33" fmla="*/ 675249 w 1083212"/>
                <a:gd name="connsiteY33" fmla="*/ 281354 h 492369"/>
                <a:gd name="connsiteX34" fmla="*/ 633046 w 1083212"/>
                <a:gd name="connsiteY34" fmla="*/ 267286 h 492369"/>
                <a:gd name="connsiteX35" fmla="*/ 590843 w 1083212"/>
                <a:gd name="connsiteY35" fmla="*/ 239151 h 492369"/>
                <a:gd name="connsiteX36" fmla="*/ 450166 w 1083212"/>
                <a:gd name="connsiteY36" fmla="*/ 196948 h 492369"/>
                <a:gd name="connsiteX37" fmla="*/ 478302 w 1083212"/>
                <a:gd name="connsiteY37" fmla="*/ 154745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3212" h="492369">
                  <a:moveTo>
                    <a:pt x="478302" y="154745"/>
                  </a:moveTo>
                  <a:cubicBezTo>
                    <a:pt x="468923" y="168813"/>
                    <a:pt x="460990" y="183959"/>
                    <a:pt x="450166" y="196948"/>
                  </a:cubicBezTo>
                  <a:cubicBezTo>
                    <a:pt x="430678" y="220334"/>
                    <a:pt x="395053" y="254267"/>
                    <a:pt x="365760" y="267286"/>
                  </a:cubicBezTo>
                  <a:cubicBezTo>
                    <a:pt x="338659" y="279331"/>
                    <a:pt x="309489" y="286044"/>
                    <a:pt x="281354" y="295422"/>
                  </a:cubicBezTo>
                  <a:lnTo>
                    <a:pt x="239151" y="309489"/>
                  </a:lnTo>
                  <a:cubicBezTo>
                    <a:pt x="225083" y="314178"/>
                    <a:pt x="211334" y="319960"/>
                    <a:pt x="196948" y="323557"/>
                  </a:cubicBezTo>
                  <a:cubicBezTo>
                    <a:pt x="126291" y="341222"/>
                    <a:pt x="159019" y="331511"/>
                    <a:pt x="98474" y="351692"/>
                  </a:cubicBezTo>
                  <a:cubicBezTo>
                    <a:pt x="63861" y="386305"/>
                    <a:pt x="35493" y="407315"/>
                    <a:pt x="14068" y="450166"/>
                  </a:cubicBezTo>
                  <a:cubicBezTo>
                    <a:pt x="7436" y="463429"/>
                    <a:pt x="4689" y="478301"/>
                    <a:pt x="0" y="492369"/>
                  </a:cubicBezTo>
                  <a:cubicBezTo>
                    <a:pt x="4689" y="436098"/>
                    <a:pt x="2994" y="378926"/>
                    <a:pt x="14068" y="323557"/>
                  </a:cubicBezTo>
                  <a:cubicBezTo>
                    <a:pt x="17384" y="306978"/>
                    <a:pt x="34642" y="296476"/>
                    <a:pt x="42203" y="281354"/>
                  </a:cubicBezTo>
                  <a:cubicBezTo>
                    <a:pt x="48835" y="268091"/>
                    <a:pt x="47652" y="251218"/>
                    <a:pt x="56271" y="239151"/>
                  </a:cubicBezTo>
                  <a:cubicBezTo>
                    <a:pt x="115674" y="155987"/>
                    <a:pt x="91487" y="200441"/>
                    <a:pt x="154745" y="168812"/>
                  </a:cubicBezTo>
                  <a:cubicBezTo>
                    <a:pt x="169867" y="161251"/>
                    <a:pt x="181826" y="148238"/>
                    <a:pt x="196948" y="140677"/>
                  </a:cubicBezTo>
                  <a:cubicBezTo>
                    <a:pt x="210211" y="134045"/>
                    <a:pt x="225888" y="133241"/>
                    <a:pt x="239151" y="126609"/>
                  </a:cubicBezTo>
                  <a:cubicBezTo>
                    <a:pt x="285517" y="103426"/>
                    <a:pt x="272485" y="92263"/>
                    <a:pt x="323557" y="84406"/>
                  </a:cubicBezTo>
                  <a:cubicBezTo>
                    <a:pt x="370135" y="77240"/>
                    <a:pt x="417342" y="75028"/>
                    <a:pt x="464234" y="70339"/>
                  </a:cubicBezTo>
                  <a:cubicBezTo>
                    <a:pt x="517574" y="16997"/>
                    <a:pt x="468455" y="55215"/>
                    <a:pt x="576775" y="28135"/>
                  </a:cubicBezTo>
                  <a:cubicBezTo>
                    <a:pt x="605547" y="20942"/>
                    <a:pt x="661182" y="0"/>
                    <a:pt x="661182" y="0"/>
                  </a:cubicBezTo>
                  <a:cubicBezTo>
                    <a:pt x="678248" y="2438"/>
                    <a:pt x="771171" y="9722"/>
                    <a:pt x="801859" y="28135"/>
                  </a:cubicBezTo>
                  <a:cubicBezTo>
                    <a:pt x="813232" y="34959"/>
                    <a:pt x="819383" y="48313"/>
                    <a:pt x="829994" y="56271"/>
                  </a:cubicBezTo>
                  <a:cubicBezTo>
                    <a:pt x="857045" y="76560"/>
                    <a:pt x="914400" y="112542"/>
                    <a:pt x="914400" y="112542"/>
                  </a:cubicBezTo>
                  <a:cubicBezTo>
                    <a:pt x="958986" y="179421"/>
                    <a:pt x="937188" y="138705"/>
                    <a:pt x="970671" y="239151"/>
                  </a:cubicBezTo>
                  <a:cubicBezTo>
                    <a:pt x="975360" y="253219"/>
                    <a:pt x="972401" y="273129"/>
                    <a:pt x="984739" y="281354"/>
                  </a:cubicBezTo>
                  <a:lnTo>
                    <a:pt x="1026942" y="309489"/>
                  </a:lnTo>
                  <a:cubicBezTo>
                    <a:pt x="1060424" y="409935"/>
                    <a:pt x="1038627" y="369218"/>
                    <a:pt x="1083212" y="436099"/>
                  </a:cubicBezTo>
                  <a:cubicBezTo>
                    <a:pt x="1078523" y="450167"/>
                    <a:pt x="1082408" y="471670"/>
                    <a:pt x="1069145" y="478302"/>
                  </a:cubicBezTo>
                  <a:cubicBezTo>
                    <a:pt x="1055882" y="484934"/>
                    <a:pt x="1039009" y="472853"/>
                    <a:pt x="1026942" y="464234"/>
                  </a:cubicBezTo>
                  <a:cubicBezTo>
                    <a:pt x="1005357" y="448816"/>
                    <a:pt x="989428" y="426720"/>
                    <a:pt x="970671" y="407963"/>
                  </a:cubicBezTo>
                  <a:cubicBezTo>
                    <a:pt x="961292" y="398585"/>
                    <a:pt x="955118" y="384022"/>
                    <a:pt x="942535" y="379828"/>
                  </a:cubicBezTo>
                  <a:lnTo>
                    <a:pt x="858129" y="351692"/>
                  </a:lnTo>
                  <a:cubicBezTo>
                    <a:pt x="844061" y="347003"/>
                    <a:pt x="830312" y="341222"/>
                    <a:pt x="815926" y="337625"/>
                  </a:cubicBezTo>
                  <a:cubicBezTo>
                    <a:pt x="797895" y="333117"/>
                    <a:pt x="737635" y="319580"/>
                    <a:pt x="717452" y="309489"/>
                  </a:cubicBezTo>
                  <a:cubicBezTo>
                    <a:pt x="702330" y="301928"/>
                    <a:pt x="690371" y="288915"/>
                    <a:pt x="675249" y="281354"/>
                  </a:cubicBezTo>
                  <a:cubicBezTo>
                    <a:pt x="661986" y="274722"/>
                    <a:pt x="646309" y="273918"/>
                    <a:pt x="633046" y="267286"/>
                  </a:cubicBezTo>
                  <a:cubicBezTo>
                    <a:pt x="617924" y="259725"/>
                    <a:pt x="606383" y="245811"/>
                    <a:pt x="590843" y="239151"/>
                  </a:cubicBezTo>
                  <a:cubicBezTo>
                    <a:pt x="572784" y="231412"/>
                    <a:pt x="450166" y="210456"/>
                    <a:pt x="450166" y="196948"/>
                  </a:cubicBezTo>
                  <a:lnTo>
                    <a:pt x="478302" y="15474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44"/>
            <p:cNvGrpSpPr/>
            <p:nvPr/>
          </p:nvGrpSpPr>
          <p:grpSpPr>
            <a:xfrm>
              <a:off x="3419872" y="5877272"/>
              <a:ext cx="792088" cy="360040"/>
              <a:chOff x="3419872" y="5877272"/>
              <a:chExt cx="792088" cy="360040"/>
            </a:xfrm>
          </p:grpSpPr>
          <p:sp>
            <p:nvSpPr>
              <p:cNvPr id="32" name="円/楕円 31"/>
              <p:cNvSpPr/>
              <p:nvPr/>
            </p:nvSpPr>
            <p:spPr>
              <a:xfrm>
                <a:off x="3419872"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3851920"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a:stCxn id="32" idx="7"/>
                <a:endCxn id="33" idx="1"/>
              </p:cNvCxnSpPr>
              <p:nvPr/>
            </p:nvCxnSpPr>
            <p:spPr>
              <a:xfrm>
                <a:off x="3727185" y="5929999"/>
                <a:ext cx="17746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41"/>
          <p:cNvGrpSpPr/>
          <p:nvPr/>
        </p:nvGrpSpPr>
        <p:grpSpPr>
          <a:xfrm>
            <a:off x="4139952" y="5517232"/>
            <a:ext cx="792088" cy="792088"/>
            <a:chOff x="7452320" y="4581128"/>
            <a:chExt cx="1080120" cy="1104982"/>
          </a:xfrm>
        </p:grpSpPr>
        <p:grpSp>
          <p:nvGrpSpPr>
            <p:cNvPr id="19" name="グループ化 49"/>
            <p:cNvGrpSpPr/>
            <p:nvPr/>
          </p:nvGrpSpPr>
          <p:grpSpPr>
            <a:xfrm>
              <a:off x="7452320" y="4581128"/>
              <a:ext cx="1080120" cy="1104982"/>
              <a:chOff x="3275856" y="5528603"/>
              <a:chExt cx="1080120" cy="1104982"/>
            </a:xfrm>
          </p:grpSpPr>
          <p:grpSp>
            <p:nvGrpSpPr>
              <p:cNvPr id="28" name="グループ化 27"/>
              <p:cNvGrpSpPr/>
              <p:nvPr/>
            </p:nvGrpSpPr>
            <p:grpSpPr>
              <a:xfrm>
                <a:off x="3275856" y="5589240"/>
                <a:ext cx="1080120" cy="1044345"/>
                <a:chOff x="827088" y="4508500"/>
                <a:chExt cx="1512887" cy="1584325"/>
              </a:xfrm>
            </p:grpSpPr>
            <p:sp>
              <p:nvSpPr>
                <p:cNvPr id="52" name="Oval 5"/>
                <p:cNvSpPr>
                  <a:spLocks noChangeArrowheads="1"/>
                </p:cNvSpPr>
                <p:nvPr/>
              </p:nvSpPr>
              <p:spPr bwMode="auto">
                <a:xfrm>
                  <a:off x="827088" y="4508500"/>
                  <a:ext cx="1512887" cy="1584325"/>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53" name="Oval 6"/>
                <p:cNvSpPr>
                  <a:spLocks noChangeArrowheads="1"/>
                </p:cNvSpPr>
                <p:nvPr/>
              </p:nvSpPr>
              <p:spPr bwMode="auto">
                <a:xfrm>
                  <a:off x="1116013" y="5013325"/>
                  <a:ext cx="360362"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54" name="Oval 7"/>
                <p:cNvSpPr>
                  <a:spLocks noChangeArrowheads="1"/>
                </p:cNvSpPr>
                <p:nvPr/>
              </p:nvSpPr>
              <p:spPr bwMode="auto">
                <a:xfrm>
                  <a:off x="1258888" y="5084763"/>
                  <a:ext cx="144462"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55" name="Oval 8"/>
                <p:cNvSpPr>
                  <a:spLocks noChangeArrowheads="1"/>
                </p:cNvSpPr>
                <p:nvPr/>
              </p:nvSpPr>
              <p:spPr bwMode="auto">
                <a:xfrm>
                  <a:off x="1547813" y="5373688"/>
                  <a:ext cx="144462" cy="144462"/>
                </a:xfrm>
                <a:prstGeom prst="ellipse">
                  <a:avLst/>
                </a:prstGeom>
                <a:solidFill>
                  <a:srgbClr val="FFCC66"/>
                </a:solidFill>
                <a:ln w="9525">
                  <a:solidFill>
                    <a:schemeClr val="tx1"/>
                  </a:solidFill>
                  <a:round/>
                  <a:headEnd/>
                  <a:tailEnd/>
                </a:ln>
              </p:spPr>
              <p:txBody>
                <a:bodyPr wrap="none" anchor="ctr"/>
                <a:lstStyle/>
                <a:p>
                  <a:endParaRPr lang="ja-JP" altLang="en-US"/>
                </a:p>
              </p:txBody>
            </p:sp>
            <p:sp>
              <p:nvSpPr>
                <p:cNvPr id="56" name="Oval 10"/>
                <p:cNvSpPr>
                  <a:spLocks noChangeArrowheads="1"/>
                </p:cNvSpPr>
                <p:nvPr/>
              </p:nvSpPr>
              <p:spPr bwMode="auto">
                <a:xfrm>
                  <a:off x="1692275" y="5013325"/>
                  <a:ext cx="360363" cy="360363"/>
                </a:xfrm>
                <a:prstGeom prst="ellipse">
                  <a:avLst/>
                </a:prstGeom>
                <a:solidFill>
                  <a:srgbClr val="FFFFFF"/>
                </a:solidFill>
                <a:ln w="9525">
                  <a:solidFill>
                    <a:schemeClr val="tx1"/>
                  </a:solidFill>
                  <a:round/>
                  <a:headEnd/>
                  <a:tailEnd/>
                </a:ln>
              </p:spPr>
              <p:txBody>
                <a:bodyPr wrap="none" anchor="ctr"/>
                <a:lstStyle/>
                <a:p>
                  <a:endParaRPr lang="ja-JP" altLang="en-US"/>
                </a:p>
              </p:txBody>
            </p:sp>
            <p:sp>
              <p:nvSpPr>
                <p:cNvPr id="57" name="Oval 9"/>
                <p:cNvSpPr>
                  <a:spLocks noChangeArrowheads="1"/>
                </p:cNvSpPr>
                <p:nvPr/>
              </p:nvSpPr>
              <p:spPr bwMode="auto">
                <a:xfrm>
                  <a:off x="1835150" y="5084763"/>
                  <a:ext cx="144463" cy="144462"/>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58" name="Freeform 12"/>
                <p:cNvSpPr>
                  <a:spLocks/>
                </p:cNvSpPr>
                <p:nvPr/>
              </p:nvSpPr>
              <p:spPr bwMode="auto">
                <a:xfrm>
                  <a:off x="1432241" y="5727389"/>
                  <a:ext cx="403438" cy="149537"/>
                </a:xfrm>
                <a:custGeom>
                  <a:avLst/>
                  <a:gdLst>
                    <a:gd name="T0" fmla="*/ 0 w 499"/>
                    <a:gd name="T1" fmla="*/ 0 h 1"/>
                    <a:gd name="T2" fmla="*/ 792163 w 499"/>
                    <a:gd name="T3" fmla="*/ 0 h 1"/>
                    <a:gd name="T4" fmla="*/ 0 60000 65536"/>
                    <a:gd name="T5" fmla="*/ 0 60000 65536"/>
                    <a:gd name="T6" fmla="*/ 0 w 499"/>
                    <a:gd name="T7" fmla="*/ 0 h 1"/>
                    <a:gd name="T8" fmla="*/ 499 w 499"/>
                    <a:gd name="T9" fmla="*/ 1 h 1"/>
                  </a:gdLst>
                  <a:ahLst/>
                  <a:cxnLst>
                    <a:cxn ang="T4">
                      <a:pos x="T0" y="T1"/>
                    </a:cxn>
                    <a:cxn ang="T5">
                      <a:pos x="T2" y="T3"/>
                    </a:cxn>
                  </a:cxnLst>
                  <a:rect l="T6" t="T7" r="T8" b="T9"/>
                  <a:pathLst>
                    <a:path w="499" h="1">
                      <a:moveTo>
                        <a:pt x="0" y="0"/>
                      </a:moveTo>
                      <a:cubicBezTo>
                        <a:pt x="208" y="0"/>
                        <a:pt x="416" y="0"/>
                        <a:pt x="499" y="0"/>
                      </a:cubicBezTo>
                    </a:path>
                  </a:pathLst>
                </a:custGeom>
                <a:noFill/>
                <a:ln w="9525">
                  <a:solidFill>
                    <a:schemeClr val="tx1"/>
                  </a:solidFill>
                  <a:round/>
                  <a:headEnd/>
                  <a:tailEnd/>
                </a:ln>
              </p:spPr>
              <p:txBody>
                <a:bodyPr/>
                <a:lstStyle/>
                <a:p>
                  <a:endParaRPr lang="ja-JP" altLang="en-US"/>
                </a:p>
              </p:txBody>
            </p:sp>
          </p:grpSp>
          <p:sp>
            <p:nvSpPr>
              <p:cNvPr id="47" name="フリーフォーム 46"/>
              <p:cNvSpPr/>
              <p:nvPr/>
            </p:nvSpPr>
            <p:spPr>
              <a:xfrm>
                <a:off x="3347864" y="5528603"/>
                <a:ext cx="1008112" cy="360039"/>
              </a:xfrm>
              <a:custGeom>
                <a:avLst/>
                <a:gdLst>
                  <a:gd name="connsiteX0" fmla="*/ 478302 w 1083212"/>
                  <a:gd name="connsiteY0" fmla="*/ 154745 h 492369"/>
                  <a:gd name="connsiteX1" fmla="*/ 450166 w 1083212"/>
                  <a:gd name="connsiteY1" fmla="*/ 196948 h 492369"/>
                  <a:gd name="connsiteX2" fmla="*/ 365760 w 1083212"/>
                  <a:gd name="connsiteY2" fmla="*/ 267286 h 492369"/>
                  <a:gd name="connsiteX3" fmla="*/ 281354 w 1083212"/>
                  <a:gd name="connsiteY3" fmla="*/ 295422 h 492369"/>
                  <a:gd name="connsiteX4" fmla="*/ 239151 w 1083212"/>
                  <a:gd name="connsiteY4" fmla="*/ 309489 h 492369"/>
                  <a:gd name="connsiteX5" fmla="*/ 196948 w 1083212"/>
                  <a:gd name="connsiteY5" fmla="*/ 323557 h 492369"/>
                  <a:gd name="connsiteX6" fmla="*/ 98474 w 1083212"/>
                  <a:gd name="connsiteY6" fmla="*/ 351692 h 492369"/>
                  <a:gd name="connsiteX7" fmla="*/ 14068 w 1083212"/>
                  <a:gd name="connsiteY7" fmla="*/ 450166 h 492369"/>
                  <a:gd name="connsiteX8" fmla="*/ 0 w 1083212"/>
                  <a:gd name="connsiteY8" fmla="*/ 492369 h 492369"/>
                  <a:gd name="connsiteX9" fmla="*/ 14068 w 1083212"/>
                  <a:gd name="connsiteY9" fmla="*/ 323557 h 492369"/>
                  <a:gd name="connsiteX10" fmla="*/ 42203 w 1083212"/>
                  <a:gd name="connsiteY10" fmla="*/ 281354 h 492369"/>
                  <a:gd name="connsiteX11" fmla="*/ 56271 w 1083212"/>
                  <a:gd name="connsiteY11" fmla="*/ 239151 h 492369"/>
                  <a:gd name="connsiteX12" fmla="*/ 154745 w 1083212"/>
                  <a:gd name="connsiteY12" fmla="*/ 168812 h 492369"/>
                  <a:gd name="connsiteX13" fmla="*/ 196948 w 1083212"/>
                  <a:gd name="connsiteY13" fmla="*/ 140677 h 492369"/>
                  <a:gd name="connsiteX14" fmla="*/ 239151 w 1083212"/>
                  <a:gd name="connsiteY14" fmla="*/ 126609 h 492369"/>
                  <a:gd name="connsiteX15" fmla="*/ 323557 w 1083212"/>
                  <a:gd name="connsiteY15" fmla="*/ 84406 h 492369"/>
                  <a:gd name="connsiteX16" fmla="*/ 464234 w 1083212"/>
                  <a:gd name="connsiteY16" fmla="*/ 70339 h 492369"/>
                  <a:gd name="connsiteX17" fmla="*/ 576775 w 1083212"/>
                  <a:gd name="connsiteY17" fmla="*/ 28135 h 492369"/>
                  <a:gd name="connsiteX18" fmla="*/ 661182 w 1083212"/>
                  <a:gd name="connsiteY18" fmla="*/ 0 h 492369"/>
                  <a:gd name="connsiteX19" fmla="*/ 801859 w 1083212"/>
                  <a:gd name="connsiteY19" fmla="*/ 28135 h 492369"/>
                  <a:gd name="connsiteX20" fmla="*/ 829994 w 1083212"/>
                  <a:gd name="connsiteY20" fmla="*/ 56271 h 492369"/>
                  <a:gd name="connsiteX21" fmla="*/ 914400 w 1083212"/>
                  <a:gd name="connsiteY21" fmla="*/ 112542 h 492369"/>
                  <a:gd name="connsiteX22" fmla="*/ 970671 w 1083212"/>
                  <a:gd name="connsiteY22" fmla="*/ 239151 h 492369"/>
                  <a:gd name="connsiteX23" fmla="*/ 984739 w 1083212"/>
                  <a:gd name="connsiteY23" fmla="*/ 281354 h 492369"/>
                  <a:gd name="connsiteX24" fmla="*/ 1026942 w 1083212"/>
                  <a:gd name="connsiteY24" fmla="*/ 309489 h 492369"/>
                  <a:gd name="connsiteX25" fmla="*/ 1083212 w 1083212"/>
                  <a:gd name="connsiteY25" fmla="*/ 436099 h 492369"/>
                  <a:gd name="connsiteX26" fmla="*/ 1069145 w 1083212"/>
                  <a:gd name="connsiteY26" fmla="*/ 478302 h 492369"/>
                  <a:gd name="connsiteX27" fmla="*/ 1026942 w 1083212"/>
                  <a:gd name="connsiteY27" fmla="*/ 464234 h 492369"/>
                  <a:gd name="connsiteX28" fmla="*/ 970671 w 1083212"/>
                  <a:gd name="connsiteY28" fmla="*/ 407963 h 492369"/>
                  <a:gd name="connsiteX29" fmla="*/ 942535 w 1083212"/>
                  <a:gd name="connsiteY29" fmla="*/ 379828 h 492369"/>
                  <a:gd name="connsiteX30" fmla="*/ 858129 w 1083212"/>
                  <a:gd name="connsiteY30" fmla="*/ 351692 h 492369"/>
                  <a:gd name="connsiteX31" fmla="*/ 815926 w 1083212"/>
                  <a:gd name="connsiteY31" fmla="*/ 337625 h 492369"/>
                  <a:gd name="connsiteX32" fmla="*/ 717452 w 1083212"/>
                  <a:gd name="connsiteY32" fmla="*/ 309489 h 492369"/>
                  <a:gd name="connsiteX33" fmla="*/ 675249 w 1083212"/>
                  <a:gd name="connsiteY33" fmla="*/ 281354 h 492369"/>
                  <a:gd name="connsiteX34" fmla="*/ 633046 w 1083212"/>
                  <a:gd name="connsiteY34" fmla="*/ 267286 h 492369"/>
                  <a:gd name="connsiteX35" fmla="*/ 590843 w 1083212"/>
                  <a:gd name="connsiteY35" fmla="*/ 239151 h 492369"/>
                  <a:gd name="connsiteX36" fmla="*/ 450166 w 1083212"/>
                  <a:gd name="connsiteY36" fmla="*/ 196948 h 492369"/>
                  <a:gd name="connsiteX37" fmla="*/ 478302 w 1083212"/>
                  <a:gd name="connsiteY37" fmla="*/ 154745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3212" h="492369">
                    <a:moveTo>
                      <a:pt x="478302" y="154745"/>
                    </a:moveTo>
                    <a:cubicBezTo>
                      <a:pt x="468923" y="168813"/>
                      <a:pt x="460990" y="183959"/>
                      <a:pt x="450166" y="196948"/>
                    </a:cubicBezTo>
                    <a:cubicBezTo>
                      <a:pt x="430678" y="220334"/>
                      <a:pt x="395053" y="254267"/>
                      <a:pt x="365760" y="267286"/>
                    </a:cubicBezTo>
                    <a:cubicBezTo>
                      <a:pt x="338659" y="279331"/>
                      <a:pt x="309489" y="286044"/>
                      <a:pt x="281354" y="295422"/>
                    </a:cubicBezTo>
                    <a:lnTo>
                      <a:pt x="239151" y="309489"/>
                    </a:lnTo>
                    <a:cubicBezTo>
                      <a:pt x="225083" y="314178"/>
                      <a:pt x="211334" y="319960"/>
                      <a:pt x="196948" y="323557"/>
                    </a:cubicBezTo>
                    <a:cubicBezTo>
                      <a:pt x="126291" y="341222"/>
                      <a:pt x="159019" y="331511"/>
                      <a:pt x="98474" y="351692"/>
                    </a:cubicBezTo>
                    <a:cubicBezTo>
                      <a:pt x="63861" y="386305"/>
                      <a:pt x="35493" y="407315"/>
                      <a:pt x="14068" y="450166"/>
                    </a:cubicBezTo>
                    <a:cubicBezTo>
                      <a:pt x="7436" y="463429"/>
                      <a:pt x="4689" y="478301"/>
                      <a:pt x="0" y="492369"/>
                    </a:cubicBezTo>
                    <a:cubicBezTo>
                      <a:pt x="4689" y="436098"/>
                      <a:pt x="2994" y="378926"/>
                      <a:pt x="14068" y="323557"/>
                    </a:cubicBezTo>
                    <a:cubicBezTo>
                      <a:pt x="17384" y="306978"/>
                      <a:pt x="34642" y="296476"/>
                      <a:pt x="42203" y="281354"/>
                    </a:cubicBezTo>
                    <a:cubicBezTo>
                      <a:pt x="48835" y="268091"/>
                      <a:pt x="47652" y="251218"/>
                      <a:pt x="56271" y="239151"/>
                    </a:cubicBezTo>
                    <a:cubicBezTo>
                      <a:pt x="115674" y="155987"/>
                      <a:pt x="91487" y="200441"/>
                      <a:pt x="154745" y="168812"/>
                    </a:cubicBezTo>
                    <a:cubicBezTo>
                      <a:pt x="169867" y="161251"/>
                      <a:pt x="181826" y="148238"/>
                      <a:pt x="196948" y="140677"/>
                    </a:cubicBezTo>
                    <a:cubicBezTo>
                      <a:pt x="210211" y="134045"/>
                      <a:pt x="225888" y="133241"/>
                      <a:pt x="239151" y="126609"/>
                    </a:cubicBezTo>
                    <a:cubicBezTo>
                      <a:pt x="285517" y="103426"/>
                      <a:pt x="272485" y="92263"/>
                      <a:pt x="323557" y="84406"/>
                    </a:cubicBezTo>
                    <a:cubicBezTo>
                      <a:pt x="370135" y="77240"/>
                      <a:pt x="417342" y="75028"/>
                      <a:pt x="464234" y="70339"/>
                    </a:cubicBezTo>
                    <a:cubicBezTo>
                      <a:pt x="517574" y="16997"/>
                      <a:pt x="468455" y="55215"/>
                      <a:pt x="576775" y="28135"/>
                    </a:cubicBezTo>
                    <a:cubicBezTo>
                      <a:pt x="605547" y="20942"/>
                      <a:pt x="661182" y="0"/>
                      <a:pt x="661182" y="0"/>
                    </a:cubicBezTo>
                    <a:cubicBezTo>
                      <a:pt x="678248" y="2438"/>
                      <a:pt x="771171" y="9722"/>
                      <a:pt x="801859" y="28135"/>
                    </a:cubicBezTo>
                    <a:cubicBezTo>
                      <a:pt x="813232" y="34959"/>
                      <a:pt x="819383" y="48313"/>
                      <a:pt x="829994" y="56271"/>
                    </a:cubicBezTo>
                    <a:cubicBezTo>
                      <a:pt x="857045" y="76560"/>
                      <a:pt x="914400" y="112542"/>
                      <a:pt x="914400" y="112542"/>
                    </a:cubicBezTo>
                    <a:cubicBezTo>
                      <a:pt x="958986" y="179421"/>
                      <a:pt x="937188" y="138705"/>
                      <a:pt x="970671" y="239151"/>
                    </a:cubicBezTo>
                    <a:cubicBezTo>
                      <a:pt x="975360" y="253219"/>
                      <a:pt x="972401" y="273129"/>
                      <a:pt x="984739" y="281354"/>
                    </a:cubicBezTo>
                    <a:lnTo>
                      <a:pt x="1026942" y="309489"/>
                    </a:lnTo>
                    <a:cubicBezTo>
                      <a:pt x="1060424" y="409935"/>
                      <a:pt x="1038627" y="369218"/>
                      <a:pt x="1083212" y="436099"/>
                    </a:cubicBezTo>
                    <a:cubicBezTo>
                      <a:pt x="1078523" y="450167"/>
                      <a:pt x="1082408" y="471670"/>
                      <a:pt x="1069145" y="478302"/>
                    </a:cubicBezTo>
                    <a:cubicBezTo>
                      <a:pt x="1055882" y="484934"/>
                      <a:pt x="1039009" y="472853"/>
                      <a:pt x="1026942" y="464234"/>
                    </a:cubicBezTo>
                    <a:cubicBezTo>
                      <a:pt x="1005357" y="448816"/>
                      <a:pt x="989428" y="426720"/>
                      <a:pt x="970671" y="407963"/>
                    </a:cubicBezTo>
                    <a:cubicBezTo>
                      <a:pt x="961292" y="398585"/>
                      <a:pt x="955118" y="384022"/>
                      <a:pt x="942535" y="379828"/>
                    </a:cubicBezTo>
                    <a:lnTo>
                      <a:pt x="858129" y="351692"/>
                    </a:lnTo>
                    <a:cubicBezTo>
                      <a:pt x="844061" y="347003"/>
                      <a:pt x="830312" y="341222"/>
                      <a:pt x="815926" y="337625"/>
                    </a:cubicBezTo>
                    <a:cubicBezTo>
                      <a:pt x="797895" y="333117"/>
                      <a:pt x="737635" y="319580"/>
                      <a:pt x="717452" y="309489"/>
                    </a:cubicBezTo>
                    <a:cubicBezTo>
                      <a:pt x="702330" y="301928"/>
                      <a:pt x="690371" y="288915"/>
                      <a:pt x="675249" y="281354"/>
                    </a:cubicBezTo>
                    <a:cubicBezTo>
                      <a:pt x="661986" y="274722"/>
                      <a:pt x="646309" y="273918"/>
                      <a:pt x="633046" y="267286"/>
                    </a:cubicBezTo>
                    <a:cubicBezTo>
                      <a:pt x="617924" y="259725"/>
                      <a:pt x="606383" y="245811"/>
                      <a:pt x="590843" y="239151"/>
                    </a:cubicBezTo>
                    <a:cubicBezTo>
                      <a:pt x="572784" y="231412"/>
                      <a:pt x="450166" y="210456"/>
                      <a:pt x="450166" y="196948"/>
                    </a:cubicBezTo>
                    <a:lnTo>
                      <a:pt x="478302" y="154745"/>
                    </a:lnTo>
                    <a:close/>
                  </a:path>
                </a:pathLst>
              </a:cu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44"/>
              <p:cNvGrpSpPr/>
              <p:nvPr/>
            </p:nvGrpSpPr>
            <p:grpSpPr>
              <a:xfrm>
                <a:off x="3419872" y="5877272"/>
                <a:ext cx="792088" cy="360040"/>
                <a:chOff x="3419872" y="5877272"/>
                <a:chExt cx="792088" cy="360040"/>
              </a:xfrm>
            </p:grpSpPr>
            <p:sp>
              <p:nvSpPr>
                <p:cNvPr id="49" name="円/楕円 48"/>
                <p:cNvSpPr/>
                <p:nvPr/>
              </p:nvSpPr>
              <p:spPr>
                <a:xfrm>
                  <a:off x="3419872"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851920" y="5877272"/>
                  <a:ext cx="360040" cy="36004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49" idx="7"/>
                  <a:endCxn id="50" idx="1"/>
                </p:cNvCxnSpPr>
                <p:nvPr/>
              </p:nvCxnSpPr>
              <p:spPr>
                <a:xfrm>
                  <a:off x="3727185" y="5929999"/>
                  <a:ext cx="17746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円弧 43"/>
            <p:cNvSpPr/>
            <p:nvPr/>
          </p:nvSpPr>
          <p:spPr>
            <a:xfrm rot="1003859">
              <a:off x="8226994" y="5393817"/>
              <a:ext cx="157504" cy="97808"/>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rot="1003859" flipH="1" flipV="1">
              <a:off x="7769170" y="5249481"/>
              <a:ext cx="181107" cy="273418"/>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9" name="テキスト ボックス 58"/>
          <p:cNvSpPr txBox="1"/>
          <p:nvPr/>
        </p:nvSpPr>
        <p:spPr>
          <a:xfrm>
            <a:off x="1619672" y="1988840"/>
            <a:ext cx="2448272" cy="646331"/>
          </a:xfrm>
          <a:prstGeom prst="rect">
            <a:avLst/>
          </a:prstGeom>
          <a:solidFill>
            <a:srgbClr val="FFCCFF"/>
          </a:solidFill>
          <a:effectLst>
            <a:softEdge rad="127000"/>
          </a:effectLst>
        </p:spPr>
        <p:txBody>
          <a:bodyPr wrap="square" rtlCol="0">
            <a:spAutoFit/>
          </a:bodyPr>
          <a:lstStyle/>
          <a:p>
            <a:r>
              <a:rPr lang="ja-JP" altLang="en-US" sz="3600" dirty="0"/>
              <a:t>赤くて丸い</a:t>
            </a:r>
            <a:endParaRPr kumimoji="1" lang="ja-JP" altLang="en-US" sz="3600" dirty="0"/>
          </a:p>
        </p:txBody>
      </p:sp>
      <p:sp>
        <p:nvSpPr>
          <p:cNvPr id="60" name="テキスト ボックス 59"/>
          <p:cNvSpPr txBox="1"/>
          <p:nvPr/>
        </p:nvSpPr>
        <p:spPr>
          <a:xfrm>
            <a:off x="827584" y="2996952"/>
            <a:ext cx="3240360" cy="646331"/>
          </a:xfrm>
          <a:prstGeom prst="rect">
            <a:avLst/>
          </a:prstGeom>
          <a:solidFill>
            <a:srgbClr val="FFCCFF"/>
          </a:solidFill>
          <a:effectLst>
            <a:softEdge rad="127000"/>
          </a:effectLst>
        </p:spPr>
        <p:txBody>
          <a:bodyPr wrap="square" rtlCol="0">
            <a:spAutoFit/>
          </a:bodyPr>
          <a:lstStyle/>
          <a:p>
            <a:r>
              <a:rPr lang="ja-JP" altLang="en-US" sz="3600" dirty="0"/>
              <a:t>北の植物だ</a:t>
            </a:r>
            <a:endParaRPr kumimoji="1" lang="ja-JP" altLang="en-US" sz="3600" dirty="0"/>
          </a:p>
        </p:txBody>
      </p:sp>
      <p:sp>
        <p:nvSpPr>
          <p:cNvPr id="61" name="テキスト ボックス 60"/>
          <p:cNvSpPr txBox="1"/>
          <p:nvPr/>
        </p:nvSpPr>
        <p:spPr>
          <a:xfrm>
            <a:off x="395536" y="3933056"/>
            <a:ext cx="3672408" cy="1077218"/>
          </a:xfrm>
          <a:prstGeom prst="rect">
            <a:avLst/>
          </a:prstGeom>
          <a:solidFill>
            <a:srgbClr val="FFCCFF"/>
          </a:solidFill>
          <a:effectLst>
            <a:softEdge rad="127000"/>
          </a:effectLst>
        </p:spPr>
        <p:txBody>
          <a:bodyPr wrap="square" rtlCol="0">
            <a:spAutoFit/>
          </a:bodyPr>
          <a:lstStyle/>
          <a:p>
            <a:r>
              <a:rPr lang="ja-JP" altLang="en-US" sz="3200" dirty="0"/>
              <a:t>最近は外国からの輸入が多い</a:t>
            </a:r>
            <a:endParaRPr kumimoji="1" lang="ja-JP" altLang="en-US" sz="3200" dirty="0"/>
          </a:p>
        </p:txBody>
      </p:sp>
      <p:sp>
        <p:nvSpPr>
          <p:cNvPr id="62" name="テキスト ボックス 61"/>
          <p:cNvSpPr txBox="1"/>
          <p:nvPr/>
        </p:nvSpPr>
        <p:spPr>
          <a:xfrm>
            <a:off x="323528" y="5373216"/>
            <a:ext cx="3744416" cy="1077218"/>
          </a:xfrm>
          <a:prstGeom prst="rect">
            <a:avLst/>
          </a:prstGeom>
          <a:solidFill>
            <a:srgbClr val="FFFFCC"/>
          </a:solidFill>
          <a:effectLst>
            <a:softEdge rad="127000"/>
          </a:effectLst>
        </p:spPr>
        <p:txBody>
          <a:bodyPr wrap="square" rtlCol="0">
            <a:spAutoFit/>
          </a:bodyPr>
          <a:lstStyle/>
          <a:p>
            <a:r>
              <a:rPr lang="ja-JP" altLang="en-US" sz="3200" dirty="0"/>
              <a:t>ええと、どんな品種が</a:t>
            </a:r>
            <a:r>
              <a:rPr lang="ja-JP" altLang="en-US" sz="3200" dirty="0" err="1"/>
              <a:t>あったっけ</a:t>
            </a:r>
            <a:r>
              <a:rPr lang="ja-JP" altLang="en-US" sz="3200" dirty="0"/>
              <a:t>？</a:t>
            </a:r>
            <a:endParaRPr kumimoji="1" lang="ja-JP" altLang="en-US" sz="3200" dirty="0"/>
          </a:p>
        </p:txBody>
      </p:sp>
      <p:sp>
        <p:nvSpPr>
          <p:cNvPr id="63" name="テキスト ボックス 62"/>
          <p:cNvSpPr txBox="1"/>
          <p:nvPr/>
        </p:nvSpPr>
        <p:spPr>
          <a:xfrm>
            <a:off x="5039544" y="1988840"/>
            <a:ext cx="3708920" cy="646331"/>
          </a:xfrm>
          <a:prstGeom prst="rect">
            <a:avLst/>
          </a:prstGeom>
          <a:solidFill>
            <a:srgbClr val="CCFF66"/>
          </a:solidFill>
          <a:ln>
            <a:solidFill>
              <a:srgbClr val="CCFF66"/>
            </a:solidFill>
          </a:ln>
          <a:effectLst>
            <a:softEdge rad="127000"/>
          </a:effectLst>
        </p:spPr>
        <p:txBody>
          <a:bodyPr wrap="square" rtlCol="0">
            <a:spAutoFit/>
          </a:bodyPr>
          <a:lstStyle/>
          <a:p>
            <a:r>
              <a:rPr lang="ja-JP" altLang="en-US" sz="3600" dirty="0"/>
              <a:t>すっぱいから嫌い</a:t>
            </a:r>
            <a:endParaRPr kumimoji="1" lang="ja-JP" altLang="en-US" sz="3600" dirty="0"/>
          </a:p>
        </p:txBody>
      </p:sp>
      <p:sp>
        <p:nvSpPr>
          <p:cNvPr id="64" name="テキスト ボックス 63"/>
          <p:cNvSpPr txBox="1"/>
          <p:nvPr/>
        </p:nvSpPr>
        <p:spPr>
          <a:xfrm>
            <a:off x="5039544" y="2996952"/>
            <a:ext cx="3564904" cy="646331"/>
          </a:xfrm>
          <a:prstGeom prst="rect">
            <a:avLst/>
          </a:prstGeom>
          <a:solidFill>
            <a:srgbClr val="CCFF66"/>
          </a:solidFill>
          <a:ln>
            <a:solidFill>
              <a:srgbClr val="CCFF66"/>
            </a:solidFill>
          </a:ln>
          <a:effectLst>
            <a:softEdge rad="127000"/>
          </a:effectLst>
        </p:spPr>
        <p:txBody>
          <a:bodyPr wrap="square" rtlCol="0">
            <a:spAutoFit/>
          </a:bodyPr>
          <a:lstStyle/>
          <a:p>
            <a:r>
              <a:rPr lang="ja-JP" altLang="en-US" sz="3600" dirty="0"/>
              <a:t>リンゴ狩りしたな</a:t>
            </a:r>
            <a:endParaRPr kumimoji="1" lang="ja-JP" altLang="en-US" sz="3600" dirty="0"/>
          </a:p>
        </p:txBody>
      </p:sp>
      <p:sp>
        <p:nvSpPr>
          <p:cNvPr id="65" name="テキスト ボックス 64"/>
          <p:cNvSpPr txBox="1"/>
          <p:nvPr/>
        </p:nvSpPr>
        <p:spPr>
          <a:xfrm>
            <a:off x="5004048" y="3861048"/>
            <a:ext cx="3924944" cy="584775"/>
          </a:xfrm>
          <a:prstGeom prst="rect">
            <a:avLst/>
          </a:prstGeom>
          <a:solidFill>
            <a:srgbClr val="CCFF66"/>
          </a:solidFill>
          <a:effectLst>
            <a:softEdge rad="127000"/>
          </a:effectLst>
        </p:spPr>
        <p:txBody>
          <a:bodyPr wrap="square" rtlCol="0">
            <a:spAutoFit/>
          </a:bodyPr>
          <a:lstStyle/>
          <a:p>
            <a:r>
              <a:rPr lang="ja-JP" altLang="en-US" sz="3200" dirty="0"/>
              <a:t>リンゴは挿し木栽培</a:t>
            </a:r>
            <a:endParaRPr kumimoji="1" lang="ja-JP" altLang="en-US" sz="3200" dirty="0"/>
          </a:p>
        </p:txBody>
      </p:sp>
      <p:sp>
        <p:nvSpPr>
          <p:cNvPr id="66" name="テキスト ボックス 65"/>
          <p:cNvSpPr txBox="1"/>
          <p:nvPr/>
        </p:nvSpPr>
        <p:spPr>
          <a:xfrm>
            <a:off x="5004048" y="4365104"/>
            <a:ext cx="3888432" cy="954107"/>
          </a:xfrm>
          <a:prstGeom prst="rect">
            <a:avLst/>
          </a:prstGeom>
          <a:solidFill>
            <a:srgbClr val="CCFF66"/>
          </a:solidFill>
          <a:ln>
            <a:solidFill>
              <a:srgbClr val="CCFF66"/>
            </a:solidFill>
          </a:ln>
          <a:effectLst>
            <a:softEdge rad="127000"/>
          </a:effectLst>
        </p:spPr>
        <p:txBody>
          <a:bodyPr wrap="square" rtlCol="0">
            <a:spAutoFit/>
          </a:bodyPr>
          <a:lstStyle/>
          <a:p>
            <a:r>
              <a:rPr lang="ja-JP" altLang="en-US" sz="2800" dirty="0"/>
              <a:t>セザンヌのリンゴの</a:t>
            </a:r>
            <a:endParaRPr lang="en-US" altLang="ja-JP" sz="2800" dirty="0"/>
          </a:p>
          <a:p>
            <a:r>
              <a:rPr lang="ja-JP" altLang="en-US" sz="2800" dirty="0"/>
              <a:t>絵が好き</a:t>
            </a:r>
            <a:endParaRPr kumimoji="1" lang="ja-JP" altLang="en-US" sz="2800" dirty="0"/>
          </a:p>
        </p:txBody>
      </p:sp>
      <p:sp>
        <p:nvSpPr>
          <p:cNvPr id="67" name="テキスト ボックス 66"/>
          <p:cNvSpPr txBox="1"/>
          <p:nvPr/>
        </p:nvSpPr>
        <p:spPr>
          <a:xfrm>
            <a:off x="5004048" y="5373216"/>
            <a:ext cx="3816424" cy="1077218"/>
          </a:xfrm>
          <a:prstGeom prst="rect">
            <a:avLst/>
          </a:prstGeom>
          <a:solidFill>
            <a:srgbClr val="CCFF99"/>
          </a:solidFill>
          <a:ln>
            <a:solidFill>
              <a:srgbClr val="CCFF66"/>
            </a:solidFill>
          </a:ln>
          <a:effectLst>
            <a:softEdge rad="127000"/>
          </a:effectLst>
        </p:spPr>
        <p:txBody>
          <a:bodyPr wrap="square" rtlCol="0">
            <a:spAutoFit/>
          </a:bodyPr>
          <a:lstStyle/>
          <a:p>
            <a:r>
              <a:rPr lang="ja-JP" altLang="en-US" sz="3200" dirty="0"/>
              <a:t>リンゴ狩りしたこと</a:t>
            </a:r>
            <a:endParaRPr lang="en-US" altLang="ja-JP" sz="3200" dirty="0"/>
          </a:p>
          <a:p>
            <a:r>
              <a:rPr lang="ja-JP" altLang="en-US" sz="3200" dirty="0"/>
              <a:t>あったっけなあ</a:t>
            </a:r>
            <a:endParaRPr kumimoji="1" lang="ja-JP" altLang="en-US" sz="3200" dirty="0"/>
          </a:p>
        </p:txBody>
      </p:sp>
      <p:sp>
        <p:nvSpPr>
          <p:cNvPr id="70" name="右矢印 69"/>
          <p:cNvSpPr/>
          <p:nvPr/>
        </p:nvSpPr>
        <p:spPr>
          <a:xfrm rot="5400000">
            <a:off x="4463988" y="2744924"/>
            <a:ext cx="144016"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rot="5400000">
            <a:off x="4427984" y="3789040"/>
            <a:ext cx="216024"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右矢印 71"/>
          <p:cNvSpPr/>
          <p:nvPr/>
        </p:nvSpPr>
        <p:spPr>
          <a:xfrm rot="5400000">
            <a:off x="4391980" y="5121188"/>
            <a:ext cx="288032" cy="216024"/>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dissolve">
                                      <p:cBhvr>
                                        <p:cTn id="10" dur="500"/>
                                        <p:tgtEl>
                                          <p:spTgt spid="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ssolve">
                                      <p:cBhvr>
                                        <p:cTn id="13" dur="500"/>
                                        <p:tgtEl>
                                          <p:spTgt spid="6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dissolve">
                                      <p:cBhvr>
                                        <p:cTn id="36" dur="500"/>
                                        <p:tgtEl>
                                          <p:spTgt spid="7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ssolve">
                                      <p:cBhvr>
                                        <p:cTn id="44" dur="500"/>
                                        <p:tgtEl>
                                          <p:spTgt spid="5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dissolv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dissolve">
                                      <p:cBhvr>
                                        <p:cTn id="52" dur="500"/>
                                        <p:tgtEl>
                                          <p:spTgt spid="6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dissolve">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dissolve">
                                      <p:cBhvr>
                                        <p:cTn id="60" dur="500"/>
                                        <p:tgtEl>
                                          <p:spTgt spid="6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dissolve">
                                      <p:cBhvr>
                                        <p:cTn id="63" dur="500"/>
                                        <p:tgtEl>
                                          <p:spTgt spid="6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dissolve">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dissolve">
                                      <p:cBhvr>
                                        <p:cTn id="71" dur="500"/>
                                        <p:tgtEl>
                                          <p:spTgt spid="6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dissolve">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8" grpId="0" animBg="1"/>
      <p:bldP spid="5" grpId="0" animBg="1"/>
      <p:bldP spid="6" grpId="0" animBg="1"/>
      <p:bldP spid="59" grpId="0" animBg="1"/>
      <p:bldP spid="60" grpId="0" animBg="1"/>
      <p:bldP spid="61" grpId="0" animBg="1"/>
      <p:bldP spid="62" grpId="0" animBg="1"/>
      <p:bldP spid="63" grpId="0" animBg="1"/>
      <p:bldP spid="64" grpId="0" animBg="1"/>
      <p:bldP spid="65" grpId="0" animBg="1"/>
      <p:bldP spid="66" grpId="0" animBg="1"/>
      <p:bldP spid="67" grpId="0" animBg="1"/>
      <p:bldP spid="70" grpId="0" animBg="1"/>
      <p:bldP spid="71" grpId="0" animBg="1"/>
      <p:bldP spid="7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323850" y="260350"/>
            <a:ext cx="6769100" cy="3108543"/>
          </a:xfrm>
          <a:prstGeom prst="rect">
            <a:avLst/>
          </a:prstGeom>
          <a:noFill/>
          <a:ln w="28575">
            <a:solidFill>
              <a:srgbClr val="000080"/>
            </a:solidFill>
            <a:miter lim="800000"/>
            <a:headEnd/>
            <a:tailEnd/>
          </a:ln>
        </p:spPr>
        <p:txBody>
          <a:bodyPr wrap="square">
            <a:spAutoFit/>
          </a:bodyPr>
          <a:lstStyle/>
          <a:p>
            <a:pPr eaLnBrk="1" hangingPunct="1">
              <a:spcBef>
                <a:spcPct val="50000"/>
              </a:spcBef>
            </a:pPr>
            <a:r>
              <a:rPr lang="ja-JP" altLang="en-US" dirty="0"/>
              <a:t>　</a:t>
            </a:r>
            <a:r>
              <a:rPr lang="ja-JP" altLang="en-US" sz="1600" dirty="0"/>
              <a:t>　</a:t>
            </a:r>
            <a:r>
              <a:rPr lang="ja-JP" altLang="en-US" sz="2800" dirty="0"/>
              <a:t>（応答の予想・期待）</a:t>
            </a:r>
            <a:endParaRPr lang="ja-JP" altLang="en-US" sz="3200" dirty="0"/>
          </a:p>
          <a:p>
            <a:pPr eaLnBrk="1" hangingPunct="1">
              <a:spcBef>
                <a:spcPct val="50000"/>
              </a:spcBef>
            </a:pPr>
            <a:r>
              <a:rPr lang="ja-JP" altLang="en-US" dirty="0"/>
              <a:t>　</a:t>
            </a:r>
            <a:r>
              <a:rPr lang="ja-JP" altLang="en-US" sz="1100" dirty="0"/>
              <a:t>　</a:t>
            </a:r>
            <a:r>
              <a:rPr lang="ja-JP" altLang="en-US" sz="2800" dirty="0">
                <a:solidFill>
                  <a:srgbClr val="FF9900"/>
                </a:solidFill>
              </a:rPr>
              <a:t>●</a:t>
            </a:r>
            <a:r>
              <a:rPr lang="ja-JP" altLang="en-US" sz="2800" dirty="0"/>
              <a:t>だいじょうぶ？　</a:t>
            </a:r>
          </a:p>
          <a:p>
            <a:pPr eaLnBrk="1" hangingPunct="1">
              <a:spcBef>
                <a:spcPct val="50000"/>
              </a:spcBef>
            </a:pPr>
            <a:r>
              <a:rPr lang="ja-JP" altLang="en-US" sz="2800" dirty="0"/>
              <a:t>　</a:t>
            </a:r>
            <a:r>
              <a:rPr lang="ja-JP" altLang="en-US" sz="2800" dirty="0">
                <a:solidFill>
                  <a:srgbClr val="FF9900"/>
                </a:solidFill>
              </a:rPr>
              <a:t>●</a:t>
            </a:r>
            <a:r>
              <a:rPr lang="ja-JP" altLang="en-US" sz="2800" dirty="0"/>
              <a:t>どうしたの？　</a:t>
            </a:r>
          </a:p>
          <a:p>
            <a:pPr eaLnBrk="1" hangingPunct="1">
              <a:spcBef>
                <a:spcPct val="50000"/>
              </a:spcBef>
            </a:pPr>
            <a:r>
              <a:rPr lang="ja-JP" altLang="en-US" sz="2800" dirty="0"/>
              <a:t>　</a:t>
            </a:r>
            <a:r>
              <a:rPr lang="ja-JP" altLang="en-US" sz="2800" dirty="0">
                <a:solidFill>
                  <a:srgbClr val="FF9900"/>
                </a:solidFill>
              </a:rPr>
              <a:t>●</a:t>
            </a:r>
            <a:r>
              <a:rPr lang="ja-JP" altLang="en-US" sz="2800" dirty="0"/>
              <a:t>たべすぎだよ</a:t>
            </a:r>
            <a:endParaRPr lang="en-US" altLang="ja-JP" sz="2800" dirty="0"/>
          </a:p>
          <a:p>
            <a:pPr>
              <a:spcBef>
                <a:spcPct val="50000"/>
              </a:spcBef>
            </a:pPr>
            <a:r>
              <a:rPr lang="ja-JP" altLang="en-US" sz="2800" dirty="0">
                <a:solidFill>
                  <a:srgbClr val="FF9900"/>
                </a:solidFill>
              </a:rPr>
              <a:t>　●</a:t>
            </a:r>
            <a:r>
              <a:rPr lang="ja-JP" altLang="en-US" sz="2800" dirty="0"/>
              <a:t>おひるねすれば</a:t>
            </a:r>
          </a:p>
        </p:txBody>
      </p:sp>
      <p:sp>
        <p:nvSpPr>
          <p:cNvPr id="59395" name="Text Box 5"/>
          <p:cNvSpPr txBox="1">
            <a:spLocks noChangeArrowheads="1"/>
          </p:cNvSpPr>
          <p:nvPr/>
        </p:nvSpPr>
        <p:spPr bwMode="auto">
          <a:xfrm>
            <a:off x="3131840" y="3501008"/>
            <a:ext cx="5400675" cy="3108543"/>
          </a:xfrm>
          <a:prstGeom prst="rect">
            <a:avLst/>
          </a:prstGeom>
          <a:noFill/>
          <a:ln w="28575">
            <a:solidFill>
              <a:srgbClr val="993300"/>
            </a:solidFill>
            <a:miter lim="800000"/>
            <a:headEnd/>
            <a:tailEnd/>
          </a:ln>
        </p:spPr>
        <p:txBody>
          <a:bodyPr wrap="square">
            <a:spAutoFit/>
          </a:bodyPr>
          <a:lstStyle/>
          <a:p>
            <a:pPr eaLnBrk="1" hangingPunct="1">
              <a:spcBef>
                <a:spcPct val="50000"/>
              </a:spcBef>
            </a:pPr>
            <a:r>
              <a:rPr lang="ja-JP" altLang="en-US" dirty="0"/>
              <a:t>　</a:t>
            </a:r>
            <a:r>
              <a:rPr lang="ja-JP" altLang="en-US" sz="1600" dirty="0"/>
              <a:t>　</a:t>
            </a:r>
            <a:r>
              <a:rPr lang="ja-JP" altLang="en-US" sz="2800" dirty="0"/>
              <a:t>（応答の予想・期待）</a:t>
            </a:r>
            <a:endParaRPr lang="ja-JP" altLang="en-US" sz="2400" dirty="0"/>
          </a:p>
          <a:p>
            <a:pPr eaLnBrk="1" hangingPunct="1">
              <a:spcBef>
                <a:spcPct val="50000"/>
              </a:spcBef>
            </a:pPr>
            <a:r>
              <a:rPr lang="ja-JP" altLang="en-US" sz="1400" dirty="0"/>
              <a:t>　　</a:t>
            </a:r>
            <a:r>
              <a:rPr lang="ja-JP" altLang="en-US" sz="2800" dirty="0">
                <a:solidFill>
                  <a:srgbClr val="FF9900"/>
                </a:solidFill>
              </a:rPr>
              <a:t>●</a:t>
            </a:r>
            <a:r>
              <a:rPr lang="ja-JP" altLang="en-US" sz="2800" dirty="0"/>
              <a:t>見せて</a:t>
            </a:r>
          </a:p>
          <a:p>
            <a:pPr eaLnBrk="1" hangingPunct="1">
              <a:spcBef>
                <a:spcPct val="50000"/>
              </a:spcBef>
            </a:pPr>
            <a:r>
              <a:rPr lang="ja-JP" altLang="en-US" sz="2800" dirty="0"/>
              <a:t>　</a:t>
            </a:r>
            <a:r>
              <a:rPr lang="ja-JP" altLang="en-US" sz="2800" dirty="0">
                <a:solidFill>
                  <a:srgbClr val="FF9900"/>
                </a:solidFill>
              </a:rPr>
              <a:t>●</a:t>
            </a:r>
            <a:r>
              <a:rPr lang="ja-JP" altLang="en-US" sz="2800" dirty="0"/>
              <a:t>いくら？</a:t>
            </a:r>
          </a:p>
          <a:p>
            <a:pPr eaLnBrk="1" hangingPunct="1">
              <a:spcBef>
                <a:spcPct val="50000"/>
              </a:spcBef>
            </a:pPr>
            <a:r>
              <a:rPr lang="ja-JP" altLang="en-US" sz="2800" dirty="0"/>
              <a:t>　</a:t>
            </a:r>
            <a:r>
              <a:rPr lang="ja-JP" altLang="en-US" sz="2800" dirty="0">
                <a:solidFill>
                  <a:srgbClr val="FF9900"/>
                </a:solidFill>
              </a:rPr>
              <a:t>●</a:t>
            </a:r>
            <a:r>
              <a:rPr lang="ja-JP" altLang="en-US" sz="2800" dirty="0"/>
              <a:t>いいなあ</a:t>
            </a:r>
            <a:endParaRPr lang="en-US" altLang="ja-JP" sz="2800" dirty="0"/>
          </a:p>
          <a:p>
            <a:pPr eaLnBrk="1" hangingPunct="1">
              <a:spcBef>
                <a:spcPct val="50000"/>
              </a:spcBef>
            </a:pPr>
            <a:r>
              <a:rPr lang="ja-JP" altLang="en-US" sz="2800" dirty="0"/>
              <a:t>　</a:t>
            </a:r>
            <a:r>
              <a:rPr lang="ja-JP" altLang="en-US" sz="2800" dirty="0">
                <a:solidFill>
                  <a:srgbClr val="FFC000"/>
                </a:solidFill>
              </a:rPr>
              <a:t>●</a:t>
            </a:r>
            <a:r>
              <a:rPr lang="ja-JP" altLang="en-US" sz="2800" dirty="0"/>
              <a:t>交番も</a:t>
            </a:r>
            <a:r>
              <a:rPr lang="ja-JP" altLang="en-US" sz="2800" dirty="0" err="1"/>
              <a:t>っ</a:t>
            </a:r>
            <a:r>
              <a:rPr lang="ja-JP" altLang="en-US" sz="2800" dirty="0"/>
              <a:t>てって！</a:t>
            </a:r>
          </a:p>
        </p:txBody>
      </p:sp>
      <p:sp>
        <p:nvSpPr>
          <p:cNvPr id="59396" name="Text Box 6"/>
          <p:cNvSpPr txBox="1">
            <a:spLocks noChangeArrowheads="1"/>
          </p:cNvSpPr>
          <p:nvPr/>
        </p:nvSpPr>
        <p:spPr bwMode="auto">
          <a:xfrm>
            <a:off x="3203575" y="1557338"/>
            <a:ext cx="1081088" cy="522287"/>
          </a:xfrm>
          <a:prstGeom prst="rect">
            <a:avLst/>
          </a:prstGeom>
          <a:solidFill>
            <a:srgbClr val="FFFF00">
              <a:alpha val="47058"/>
            </a:srgbClr>
          </a:solidFill>
          <a:ln w="9525">
            <a:noFill/>
            <a:miter lim="800000"/>
            <a:headEnd/>
            <a:tailEnd/>
          </a:ln>
        </p:spPr>
        <p:txBody>
          <a:bodyPr>
            <a:spAutoFit/>
          </a:bodyPr>
          <a:lstStyle/>
          <a:p>
            <a:pPr eaLnBrk="1" hangingPunct="1">
              <a:spcBef>
                <a:spcPct val="50000"/>
              </a:spcBef>
            </a:pPr>
            <a:r>
              <a:rPr lang="ja-JP" altLang="en-US" sz="2800"/>
              <a:t>質問</a:t>
            </a:r>
          </a:p>
        </p:txBody>
      </p:sp>
      <p:sp>
        <p:nvSpPr>
          <p:cNvPr id="59397" name="Text Box 7"/>
          <p:cNvSpPr txBox="1">
            <a:spLocks noChangeArrowheads="1"/>
          </p:cNvSpPr>
          <p:nvPr/>
        </p:nvSpPr>
        <p:spPr bwMode="auto">
          <a:xfrm>
            <a:off x="4932040" y="4797152"/>
            <a:ext cx="1080120" cy="523220"/>
          </a:xfrm>
          <a:prstGeom prst="rect">
            <a:avLst/>
          </a:prstGeom>
          <a:solidFill>
            <a:srgbClr val="FFFF00">
              <a:alpha val="47058"/>
            </a:srgbClr>
          </a:solidFill>
          <a:ln w="9525">
            <a:noFill/>
            <a:miter lim="800000"/>
            <a:headEnd/>
            <a:tailEnd/>
          </a:ln>
        </p:spPr>
        <p:txBody>
          <a:bodyPr wrap="square">
            <a:spAutoFit/>
          </a:bodyPr>
          <a:lstStyle/>
          <a:p>
            <a:pPr eaLnBrk="1" hangingPunct="1">
              <a:spcBef>
                <a:spcPct val="50000"/>
              </a:spcBef>
            </a:pPr>
            <a:r>
              <a:rPr lang="ja-JP" altLang="en-US" sz="2800"/>
              <a:t>質問</a:t>
            </a:r>
          </a:p>
        </p:txBody>
      </p:sp>
      <p:sp>
        <p:nvSpPr>
          <p:cNvPr id="59398" name="Text Box 8"/>
          <p:cNvSpPr txBox="1">
            <a:spLocks noChangeArrowheads="1"/>
          </p:cNvSpPr>
          <p:nvPr/>
        </p:nvSpPr>
        <p:spPr bwMode="auto">
          <a:xfrm>
            <a:off x="4932040" y="4149080"/>
            <a:ext cx="1081087" cy="523875"/>
          </a:xfrm>
          <a:prstGeom prst="rect">
            <a:avLst/>
          </a:prstGeom>
          <a:solidFill>
            <a:srgbClr val="CC99FF">
              <a:alpha val="47058"/>
            </a:srgbClr>
          </a:solidFill>
          <a:ln w="9525">
            <a:noFill/>
            <a:miter lim="800000"/>
            <a:headEnd/>
            <a:tailEnd/>
          </a:ln>
        </p:spPr>
        <p:txBody>
          <a:bodyPr>
            <a:spAutoFit/>
          </a:bodyPr>
          <a:lstStyle/>
          <a:p>
            <a:pPr eaLnBrk="1" hangingPunct="1">
              <a:spcBef>
                <a:spcPct val="50000"/>
              </a:spcBef>
            </a:pPr>
            <a:r>
              <a:rPr lang="ja-JP" altLang="en-US" sz="2800"/>
              <a:t>依頼</a:t>
            </a:r>
          </a:p>
        </p:txBody>
      </p:sp>
      <p:sp>
        <p:nvSpPr>
          <p:cNvPr id="59399" name="Text Box 10"/>
          <p:cNvSpPr txBox="1">
            <a:spLocks noChangeArrowheads="1"/>
          </p:cNvSpPr>
          <p:nvPr/>
        </p:nvSpPr>
        <p:spPr bwMode="auto">
          <a:xfrm>
            <a:off x="3203575" y="2133600"/>
            <a:ext cx="1079500" cy="522288"/>
          </a:xfrm>
          <a:prstGeom prst="rect">
            <a:avLst/>
          </a:prstGeom>
          <a:solidFill>
            <a:srgbClr val="CC99FF">
              <a:alpha val="47058"/>
            </a:srgbClr>
          </a:solidFill>
          <a:ln w="9525">
            <a:noFill/>
            <a:miter lim="800000"/>
            <a:headEnd/>
            <a:tailEnd/>
          </a:ln>
        </p:spPr>
        <p:txBody>
          <a:bodyPr>
            <a:spAutoFit/>
          </a:bodyPr>
          <a:lstStyle/>
          <a:p>
            <a:pPr eaLnBrk="1" hangingPunct="1">
              <a:spcBef>
                <a:spcPct val="50000"/>
              </a:spcBef>
            </a:pPr>
            <a:r>
              <a:rPr lang="ja-JP" altLang="en-US" sz="2800"/>
              <a:t>判断</a:t>
            </a:r>
          </a:p>
        </p:txBody>
      </p:sp>
      <p:sp>
        <p:nvSpPr>
          <p:cNvPr id="59400" name="Text Box 11"/>
          <p:cNvSpPr txBox="1">
            <a:spLocks noChangeArrowheads="1"/>
          </p:cNvSpPr>
          <p:nvPr/>
        </p:nvSpPr>
        <p:spPr bwMode="auto">
          <a:xfrm>
            <a:off x="3203575" y="908050"/>
            <a:ext cx="1081088" cy="523875"/>
          </a:xfrm>
          <a:prstGeom prst="rect">
            <a:avLst/>
          </a:prstGeom>
          <a:solidFill>
            <a:srgbClr val="CCFFCC">
              <a:alpha val="47058"/>
            </a:srgbClr>
          </a:solidFill>
          <a:ln w="9525">
            <a:noFill/>
            <a:miter lim="800000"/>
            <a:headEnd/>
            <a:tailEnd/>
          </a:ln>
        </p:spPr>
        <p:txBody>
          <a:bodyPr>
            <a:spAutoFit/>
          </a:bodyPr>
          <a:lstStyle/>
          <a:p>
            <a:pPr eaLnBrk="1" hangingPunct="1">
              <a:spcBef>
                <a:spcPct val="50000"/>
              </a:spcBef>
            </a:pPr>
            <a:r>
              <a:rPr lang="ja-JP" altLang="en-US" sz="2800"/>
              <a:t>感情</a:t>
            </a:r>
          </a:p>
        </p:txBody>
      </p:sp>
      <p:sp>
        <p:nvSpPr>
          <p:cNvPr id="59401" name="Text Box 12"/>
          <p:cNvSpPr txBox="1">
            <a:spLocks noChangeArrowheads="1"/>
          </p:cNvSpPr>
          <p:nvPr/>
        </p:nvSpPr>
        <p:spPr bwMode="auto">
          <a:xfrm>
            <a:off x="5148064" y="5373216"/>
            <a:ext cx="1081088" cy="523875"/>
          </a:xfrm>
          <a:prstGeom prst="rect">
            <a:avLst/>
          </a:prstGeom>
          <a:solidFill>
            <a:srgbClr val="CCFFCC">
              <a:alpha val="47058"/>
            </a:srgbClr>
          </a:solidFill>
          <a:ln w="9525">
            <a:noFill/>
            <a:miter lim="800000"/>
            <a:headEnd/>
            <a:tailEnd/>
          </a:ln>
        </p:spPr>
        <p:txBody>
          <a:bodyPr>
            <a:spAutoFit/>
          </a:bodyPr>
          <a:lstStyle/>
          <a:p>
            <a:pPr eaLnBrk="1" hangingPunct="1">
              <a:spcBef>
                <a:spcPct val="50000"/>
              </a:spcBef>
            </a:pPr>
            <a:r>
              <a:rPr lang="ja-JP" altLang="en-US" sz="2800" dirty="0"/>
              <a:t>感情</a:t>
            </a:r>
          </a:p>
        </p:txBody>
      </p:sp>
      <p:sp>
        <p:nvSpPr>
          <p:cNvPr id="59402" name="Text Box 13"/>
          <p:cNvSpPr txBox="1">
            <a:spLocks noChangeArrowheads="1"/>
          </p:cNvSpPr>
          <p:nvPr/>
        </p:nvSpPr>
        <p:spPr bwMode="auto">
          <a:xfrm>
            <a:off x="251520" y="4077072"/>
            <a:ext cx="2665413" cy="1570038"/>
          </a:xfrm>
          <a:prstGeom prst="rect">
            <a:avLst/>
          </a:prstGeom>
          <a:solidFill>
            <a:srgbClr val="FFCC99"/>
          </a:solidFill>
          <a:ln w="9525">
            <a:noFill/>
            <a:miter lim="800000"/>
            <a:headEnd/>
            <a:tailEnd/>
          </a:ln>
        </p:spPr>
        <p:txBody>
          <a:bodyPr>
            <a:spAutoFit/>
          </a:bodyPr>
          <a:lstStyle/>
          <a:p>
            <a:pPr eaLnBrk="1" hangingPunct="1">
              <a:spcBef>
                <a:spcPct val="50000"/>
              </a:spcBef>
            </a:pPr>
            <a:r>
              <a:rPr lang="ja-JP" altLang="en-US" sz="3200"/>
              <a:t>こどもが、　　　会話の内容に関心を持ち、</a:t>
            </a:r>
            <a:endParaRPr lang="en-US" altLang="ja-JP" sz="3200"/>
          </a:p>
        </p:txBody>
      </p:sp>
      <p:grpSp>
        <p:nvGrpSpPr>
          <p:cNvPr id="2" name="Group 16"/>
          <p:cNvGrpSpPr>
            <a:grpSpLocks/>
          </p:cNvGrpSpPr>
          <p:nvPr/>
        </p:nvGrpSpPr>
        <p:grpSpPr bwMode="auto">
          <a:xfrm>
            <a:off x="251520" y="5589240"/>
            <a:ext cx="2592388" cy="1016000"/>
            <a:chOff x="204" y="3113"/>
            <a:chExt cx="1633" cy="640"/>
          </a:xfrm>
        </p:grpSpPr>
        <p:sp>
          <p:nvSpPr>
            <p:cNvPr id="53278" name="Text Box 14"/>
            <p:cNvSpPr txBox="1">
              <a:spLocks noChangeArrowheads="1"/>
            </p:cNvSpPr>
            <p:nvPr/>
          </p:nvSpPr>
          <p:spPr bwMode="auto">
            <a:xfrm>
              <a:off x="204" y="3385"/>
              <a:ext cx="1633" cy="368"/>
            </a:xfrm>
            <a:prstGeom prst="rect">
              <a:avLst/>
            </a:prstGeom>
            <a:solidFill>
              <a:srgbClr val="99CCFF">
                <a:alpha val="54117"/>
              </a:srgbClr>
            </a:solidFill>
            <a:ln w="9525">
              <a:noFill/>
              <a:miter lim="800000"/>
              <a:headEnd/>
              <a:tailEnd/>
            </a:ln>
          </p:spPr>
          <p:txBody>
            <a:bodyPr>
              <a:spAutoFit/>
            </a:bodyPr>
            <a:lstStyle/>
            <a:p>
              <a:pPr eaLnBrk="1" hangingPunct="1">
                <a:spcBef>
                  <a:spcPct val="50000"/>
                </a:spcBef>
              </a:pPr>
              <a:r>
                <a:rPr lang="ja-JP" altLang="en-US" sz="3200"/>
                <a:t>自発的に話す</a:t>
              </a:r>
            </a:p>
          </p:txBody>
        </p:sp>
        <p:sp>
          <p:nvSpPr>
            <p:cNvPr id="53279" name="Line 15"/>
            <p:cNvSpPr>
              <a:spLocks noChangeShapeType="1"/>
            </p:cNvSpPr>
            <p:nvPr/>
          </p:nvSpPr>
          <p:spPr bwMode="auto">
            <a:xfrm>
              <a:off x="1020" y="3113"/>
              <a:ext cx="0" cy="226"/>
            </a:xfrm>
            <a:prstGeom prst="line">
              <a:avLst/>
            </a:prstGeom>
            <a:noFill/>
            <a:ln w="57150">
              <a:solidFill>
                <a:srgbClr val="800000"/>
              </a:solidFill>
              <a:round/>
              <a:headEnd/>
              <a:tailEnd type="triangle" w="med" len="med"/>
            </a:ln>
          </p:spPr>
          <p:txBody>
            <a:bodyPr/>
            <a:lstStyle/>
            <a:p>
              <a:endParaRPr lang="ja-JP" altLang="en-US"/>
            </a:p>
          </p:txBody>
        </p:sp>
      </p:grpSp>
      <p:sp>
        <p:nvSpPr>
          <p:cNvPr id="14" name="角丸四角形吹き出し 13"/>
          <p:cNvSpPr/>
          <p:nvPr/>
        </p:nvSpPr>
        <p:spPr>
          <a:xfrm>
            <a:off x="4499992" y="549275"/>
            <a:ext cx="3528392" cy="1366838"/>
          </a:xfrm>
          <a:prstGeom prst="wedgeRoundRectCallout">
            <a:avLst>
              <a:gd name="adj1" fmla="val 56205"/>
              <a:gd name="adj2" fmla="val 24720"/>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ja-JP" altLang="en-US" sz="3200" dirty="0">
                <a:solidFill>
                  <a:schemeClr val="accent4"/>
                </a:solidFill>
              </a:rPr>
              <a:t>先生、いまとっても</a:t>
            </a:r>
            <a:endParaRPr lang="en-US" altLang="ja-JP" sz="3200" dirty="0">
              <a:solidFill>
                <a:schemeClr val="accent4"/>
              </a:solidFill>
            </a:endParaRPr>
          </a:p>
          <a:p>
            <a:pPr eaLnBrk="1" hangingPunct="1">
              <a:spcBef>
                <a:spcPct val="50000"/>
              </a:spcBef>
              <a:defRPr/>
            </a:pPr>
            <a:r>
              <a:rPr lang="ja-JP" altLang="en-US" sz="3200" dirty="0">
                <a:solidFill>
                  <a:schemeClr val="accent4"/>
                </a:solidFill>
              </a:rPr>
              <a:t>ねむいんだ・・</a:t>
            </a:r>
          </a:p>
        </p:txBody>
      </p:sp>
      <p:sp>
        <p:nvSpPr>
          <p:cNvPr id="23" name="角丸四角形吹き出し 22"/>
          <p:cNvSpPr/>
          <p:nvPr/>
        </p:nvSpPr>
        <p:spPr>
          <a:xfrm>
            <a:off x="6228184" y="4365104"/>
            <a:ext cx="2160240" cy="1295375"/>
          </a:xfrm>
          <a:prstGeom prst="wedgeRoundRectCallout">
            <a:avLst>
              <a:gd name="adj1" fmla="val 52990"/>
              <a:gd name="adj2" fmla="val 57202"/>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ja-JP" altLang="en-US" sz="3200" dirty="0">
                <a:solidFill>
                  <a:schemeClr val="accent4"/>
                </a:solidFill>
              </a:rPr>
              <a:t>さっきお金　　　　　ひろったよ</a:t>
            </a:r>
          </a:p>
        </p:txBody>
      </p:sp>
      <p:grpSp>
        <p:nvGrpSpPr>
          <p:cNvPr id="4" name="グループ化 33"/>
          <p:cNvGrpSpPr>
            <a:grpSpLocks/>
          </p:cNvGrpSpPr>
          <p:nvPr/>
        </p:nvGrpSpPr>
        <p:grpSpPr bwMode="auto">
          <a:xfrm>
            <a:off x="8388424" y="5517232"/>
            <a:ext cx="576262" cy="809625"/>
            <a:chOff x="7523163" y="1144571"/>
            <a:chExt cx="1225550" cy="2376487"/>
          </a:xfrm>
        </p:grpSpPr>
        <p:sp>
          <p:nvSpPr>
            <p:cNvPr id="53264"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65" name="Oval 28"/>
            <p:cNvSpPr>
              <a:spLocks noChangeArrowheads="1"/>
            </p:cNvSpPr>
            <p:nvPr/>
          </p:nvSpPr>
          <p:spPr bwMode="auto">
            <a:xfrm>
              <a:off x="7739063" y="1935146"/>
              <a:ext cx="360362" cy="290512"/>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66" name="Oval 29"/>
            <p:cNvSpPr>
              <a:spLocks noChangeArrowheads="1"/>
            </p:cNvSpPr>
            <p:nvPr/>
          </p:nvSpPr>
          <p:spPr bwMode="auto">
            <a:xfrm>
              <a:off x="7812088" y="2008171"/>
              <a:ext cx="71437" cy="144462"/>
            </a:xfrm>
            <a:prstGeom prst="ellipse">
              <a:avLst/>
            </a:prstGeom>
            <a:solidFill>
              <a:schemeClr val="tx2"/>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67"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68"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53269"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70"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32" name="Text Box 10"/>
          <p:cNvSpPr txBox="1">
            <a:spLocks noChangeArrowheads="1"/>
          </p:cNvSpPr>
          <p:nvPr/>
        </p:nvSpPr>
        <p:spPr bwMode="auto">
          <a:xfrm>
            <a:off x="3419872" y="2780928"/>
            <a:ext cx="1079500" cy="523220"/>
          </a:xfrm>
          <a:prstGeom prst="rect">
            <a:avLst/>
          </a:prstGeom>
          <a:solidFill>
            <a:srgbClr val="FFCCFF">
              <a:alpha val="47058"/>
            </a:srgbClr>
          </a:solidFill>
          <a:ln w="9525">
            <a:noFill/>
            <a:miter lim="800000"/>
            <a:headEnd/>
            <a:tailEnd/>
          </a:ln>
        </p:spPr>
        <p:txBody>
          <a:bodyPr>
            <a:spAutoFit/>
          </a:bodyPr>
          <a:lstStyle/>
          <a:p>
            <a:pPr eaLnBrk="1" hangingPunct="1">
              <a:spcBef>
                <a:spcPct val="50000"/>
              </a:spcBef>
            </a:pPr>
            <a:r>
              <a:rPr lang="ja-JP" altLang="en-US" sz="2800" dirty="0"/>
              <a:t>提案</a:t>
            </a:r>
          </a:p>
        </p:txBody>
      </p:sp>
      <p:sp>
        <p:nvSpPr>
          <p:cNvPr id="33" name="Text Box 12"/>
          <p:cNvSpPr txBox="1">
            <a:spLocks noChangeArrowheads="1"/>
          </p:cNvSpPr>
          <p:nvPr/>
        </p:nvSpPr>
        <p:spPr bwMode="auto">
          <a:xfrm>
            <a:off x="6372200" y="6021288"/>
            <a:ext cx="1081088" cy="523220"/>
          </a:xfrm>
          <a:prstGeom prst="rect">
            <a:avLst/>
          </a:prstGeom>
          <a:solidFill>
            <a:srgbClr val="00B050">
              <a:alpha val="47058"/>
            </a:srgbClr>
          </a:solidFill>
          <a:ln w="9525">
            <a:noFill/>
            <a:miter lim="800000"/>
            <a:headEnd/>
            <a:tailEnd/>
          </a:ln>
        </p:spPr>
        <p:txBody>
          <a:bodyPr>
            <a:spAutoFit/>
          </a:bodyPr>
          <a:lstStyle/>
          <a:p>
            <a:pPr eaLnBrk="1" hangingPunct="1">
              <a:spcBef>
                <a:spcPct val="50000"/>
              </a:spcBef>
            </a:pPr>
            <a:r>
              <a:rPr lang="ja-JP" altLang="en-US" sz="2800" dirty="0"/>
              <a:t>命令</a:t>
            </a:r>
          </a:p>
        </p:txBody>
      </p:sp>
      <p:grpSp>
        <p:nvGrpSpPr>
          <p:cNvPr id="35" name="グループ化 34"/>
          <p:cNvGrpSpPr/>
          <p:nvPr/>
        </p:nvGrpSpPr>
        <p:grpSpPr>
          <a:xfrm>
            <a:off x="8244408" y="1196752"/>
            <a:ext cx="720278" cy="809625"/>
            <a:chOff x="8388424" y="1196752"/>
            <a:chExt cx="576262" cy="809625"/>
          </a:xfrm>
        </p:grpSpPr>
        <p:grpSp>
          <p:nvGrpSpPr>
            <p:cNvPr id="3" name="グループ化 33"/>
            <p:cNvGrpSpPr>
              <a:grpSpLocks/>
            </p:cNvGrpSpPr>
            <p:nvPr/>
          </p:nvGrpSpPr>
          <p:grpSpPr bwMode="auto">
            <a:xfrm>
              <a:off x="8388424" y="1196752"/>
              <a:ext cx="576262" cy="809625"/>
              <a:chOff x="7523163" y="1144571"/>
              <a:chExt cx="1225550" cy="2376487"/>
            </a:xfrm>
          </p:grpSpPr>
          <p:sp>
            <p:nvSpPr>
              <p:cNvPr id="53271" name="Oval 27"/>
              <p:cNvSpPr>
                <a:spLocks noChangeArrowheads="1"/>
              </p:cNvSpPr>
              <p:nvPr/>
            </p:nvSpPr>
            <p:spPr bwMode="auto">
              <a:xfrm>
                <a:off x="7667625" y="1144571"/>
                <a:ext cx="1081088" cy="2376487"/>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74" name="Oval 30"/>
              <p:cNvSpPr>
                <a:spLocks noChangeArrowheads="1"/>
              </p:cNvSpPr>
              <p:nvPr/>
            </p:nvSpPr>
            <p:spPr bwMode="auto">
              <a:xfrm>
                <a:off x="7523163" y="2511408"/>
                <a:ext cx="215900" cy="215900"/>
              </a:xfrm>
              <a:prstGeom prst="ellipse">
                <a:avLst/>
              </a:prstGeom>
              <a:solidFill>
                <a:srgbClr val="FFCC99"/>
              </a:solidFill>
              <a:ln w="9525">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75" name="Line 31"/>
              <p:cNvSpPr>
                <a:spLocks noChangeShapeType="1"/>
              </p:cNvSpPr>
              <p:nvPr/>
            </p:nvSpPr>
            <p:spPr bwMode="auto">
              <a:xfrm>
                <a:off x="7812088" y="3160696"/>
                <a:ext cx="431800" cy="0"/>
              </a:xfrm>
              <a:prstGeom prst="line">
                <a:avLst/>
              </a:prstGeom>
              <a:noFill/>
              <a:ln w="9525">
                <a:solidFill>
                  <a:schemeClr val="tx1"/>
                </a:solidFill>
                <a:round/>
                <a:headEnd/>
                <a:tailEnd/>
              </a:ln>
            </p:spPr>
            <p:txBody>
              <a:bodyPr/>
              <a:lstStyle/>
              <a:p>
                <a:endParaRPr lang="ja-JP" altLang="en-US"/>
              </a:p>
            </p:txBody>
          </p:sp>
          <p:sp>
            <p:nvSpPr>
              <p:cNvPr id="53276" name="Oval 33"/>
              <p:cNvSpPr>
                <a:spLocks noChangeArrowheads="1"/>
              </p:cNvSpPr>
              <p:nvPr/>
            </p:nvSpPr>
            <p:spPr bwMode="auto">
              <a:xfrm>
                <a:off x="7667625" y="1863708"/>
                <a:ext cx="504825" cy="504825"/>
              </a:xfrm>
              <a:prstGeom prst="ellipse">
                <a:avLst/>
              </a:prstGeom>
              <a:noFill/>
              <a:ln w="19050">
                <a:solidFill>
                  <a:schemeClr val="tx1"/>
                </a:solidFill>
                <a:round/>
                <a:headEnd/>
                <a:tailEnd/>
              </a:ln>
            </p:spPr>
            <p:txBody>
              <a:bodyPr wrap="none" anchor="ctr"/>
              <a:lstStyle/>
              <a:p>
                <a:pPr eaLnBrk="1" hangingPunct="1"/>
                <a:endParaRPr lang="ja-JP" altLang="en-US">
                  <a:latin typeface="Calibri" pitchFamily="34" charset="0"/>
                </a:endParaRPr>
              </a:p>
            </p:txBody>
          </p:sp>
          <p:sp>
            <p:nvSpPr>
              <p:cNvPr id="53277" name="Line 34"/>
              <p:cNvSpPr>
                <a:spLocks noChangeShapeType="1"/>
              </p:cNvSpPr>
              <p:nvPr/>
            </p:nvSpPr>
            <p:spPr bwMode="auto">
              <a:xfrm>
                <a:off x="8170863" y="2079608"/>
                <a:ext cx="360362" cy="0"/>
              </a:xfrm>
              <a:prstGeom prst="line">
                <a:avLst/>
              </a:prstGeom>
              <a:noFill/>
              <a:ln w="9525">
                <a:solidFill>
                  <a:schemeClr val="tx1"/>
                </a:solidFill>
                <a:round/>
                <a:headEnd/>
                <a:tailEnd/>
              </a:ln>
            </p:spPr>
            <p:txBody>
              <a:bodyPr/>
              <a:lstStyle/>
              <a:p>
                <a:endParaRPr lang="ja-JP" altLang="en-US"/>
              </a:p>
            </p:txBody>
          </p:sp>
        </p:grpSp>
        <p:sp>
          <p:nvSpPr>
            <p:cNvPr id="34" name="フリーフォーム 33"/>
            <p:cNvSpPr/>
            <p:nvPr/>
          </p:nvSpPr>
          <p:spPr>
            <a:xfrm>
              <a:off x="8532439" y="1484784"/>
              <a:ext cx="72009" cy="72008"/>
            </a:xfrm>
            <a:custGeom>
              <a:avLst/>
              <a:gdLst>
                <a:gd name="connsiteX0" fmla="*/ 0 w 281354"/>
                <a:gd name="connsiteY0" fmla="*/ 0 h 75027"/>
                <a:gd name="connsiteX1" fmla="*/ 98474 w 281354"/>
                <a:gd name="connsiteY1" fmla="*/ 70338 h 75027"/>
                <a:gd name="connsiteX2" fmla="*/ 281354 w 281354"/>
                <a:gd name="connsiteY2" fmla="*/ 28135 h 75027"/>
                <a:gd name="connsiteX3" fmla="*/ 281354 w 281354"/>
                <a:gd name="connsiteY3" fmla="*/ 28135 h 75027"/>
              </a:gdLst>
              <a:ahLst/>
              <a:cxnLst>
                <a:cxn ang="0">
                  <a:pos x="connsiteX0" y="connsiteY0"/>
                </a:cxn>
                <a:cxn ang="0">
                  <a:pos x="connsiteX1" y="connsiteY1"/>
                </a:cxn>
                <a:cxn ang="0">
                  <a:pos x="connsiteX2" y="connsiteY2"/>
                </a:cxn>
                <a:cxn ang="0">
                  <a:pos x="connsiteX3" y="connsiteY3"/>
                </a:cxn>
              </a:cxnLst>
              <a:rect l="l" t="t" r="r" b="b"/>
              <a:pathLst>
                <a:path w="281354" h="75027">
                  <a:moveTo>
                    <a:pt x="0" y="0"/>
                  </a:moveTo>
                  <a:cubicBezTo>
                    <a:pt x="25791" y="32824"/>
                    <a:pt x="51582" y="65649"/>
                    <a:pt x="98474" y="70338"/>
                  </a:cubicBezTo>
                  <a:cubicBezTo>
                    <a:pt x="145366" y="75027"/>
                    <a:pt x="281354" y="28135"/>
                    <a:pt x="281354" y="28135"/>
                  </a:cubicBezTo>
                  <a:lnTo>
                    <a:pt x="281354" y="28135"/>
                  </a:ln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4"/>
                                        </p:tgtEl>
                                        <p:attrNameLst>
                                          <p:attrName>style.visibility</p:attrName>
                                        </p:attrNameLst>
                                      </p:cBhvr>
                                      <p:to>
                                        <p:strVal val="visible"/>
                                      </p:to>
                                    </p:set>
                                    <p:animEffect transition="in" filter="dissolve">
                                      <p:cBhvr>
                                        <p:cTn id="12" dur="500"/>
                                        <p:tgtEl>
                                          <p:spTgt spid="5939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9400"/>
                                        </p:tgtEl>
                                        <p:attrNameLst>
                                          <p:attrName>style.visibility</p:attrName>
                                        </p:attrNameLst>
                                      </p:cBhvr>
                                      <p:to>
                                        <p:strVal val="visible"/>
                                      </p:to>
                                    </p:set>
                                    <p:animEffect transition="in" filter="dissolve">
                                      <p:cBhvr>
                                        <p:cTn id="15" dur="500"/>
                                        <p:tgtEl>
                                          <p:spTgt spid="5940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dissolve">
                                      <p:cBhvr>
                                        <p:cTn id="18" dur="500"/>
                                        <p:tgtEl>
                                          <p:spTgt spid="5939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399"/>
                                        </p:tgtEl>
                                        <p:attrNameLst>
                                          <p:attrName>style.visibility</p:attrName>
                                        </p:attrNameLst>
                                      </p:cBhvr>
                                      <p:to>
                                        <p:strVal val="visible"/>
                                      </p:to>
                                    </p:set>
                                    <p:animEffect transition="in" filter="dissolve">
                                      <p:cBhvr>
                                        <p:cTn id="24" dur="500"/>
                                        <p:tgtEl>
                                          <p:spTgt spid="593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395"/>
                                        </p:tgtEl>
                                        <p:attrNameLst>
                                          <p:attrName>style.visibility</p:attrName>
                                        </p:attrNameLst>
                                      </p:cBhvr>
                                      <p:to>
                                        <p:strVal val="visible"/>
                                      </p:to>
                                    </p:set>
                                    <p:animEffect transition="in" filter="dissolve">
                                      <p:cBhvr>
                                        <p:cTn id="37" dur="500"/>
                                        <p:tgtEl>
                                          <p:spTgt spid="5939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9398"/>
                                        </p:tgtEl>
                                        <p:attrNameLst>
                                          <p:attrName>style.visibility</p:attrName>
                                        </p:attrNameLst>
                                      </p:cBhvr>
                                      <p:to>
                                        <p:strVal val="visible"/>
                                      </p:to>
                                    </p:set>
                                    <p:animEffect transition="in" filter="dissolve">
                                      <p:cBhvr>
                                        <p:cTn id="40" dur="500"/>
                                        <p:tgtEl>
                                          <p:spTgt spid="5939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9397"/>
                                        </p:tgtEl>
                                        <p:attrNameLst>
                                          <p:attrName>style.visibility</p:attrName>
                                        </p:attrNameLst>
                                      </p:cBhvr>
                                      <p:to>
                                        <p:strVal val="visible"/>
                                      </p:to>
                                    </p:set>
                                    <p:animEffect transition="in" filter="dissolve">
                                      <p:cBhvr>
                                        <p:cTn id="43" dur="500"/>
                                        <p:tgtEl>
                                          <p:spTgt spid="5939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9401"/>
                                        </p:tgtEl>
                                        <p:attrNameLst>
                                          <p:attrName>style.visibility</p:attrName>
                                        </p:attrNameLst>
                                      </p:cBhvr>
                                      <p:to>
                                        <p:strVal val="visible"/>
                                      </p:to>
                                    </p:set>
                                    <p:animEffect transition="in" filter="dissolve">
                                      <p:cBhvr>
                                        <p:cTn id="46" dur="500"/>
                                        <p:tgtEl>
                                          <p:spTgt spid="5940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9402"/>
                                        </p:tgtEl>
                                        <p:attrNameLst>
                                          <p:attrName>style.visibility</p:attrName>
                                        </p:attrNameLst>
                                      </p:cBhvr>
                                      <p:to>
                                        <p:strVal val="visible"/>
                                      </p:to>
                                    </p:set>
                                    <p:animEffect transition="in" filter="dissolve">
                                      <p:cBhvr>
                                        <p:cTn id="51" dur="500"/>
                                        <p:tgtEl>
                                          <p:spTgt spid="59402"/>
                                        </p:tgtEl>
                                      </p:cBhvr>
                                    </p:animEffect>
                                  </p:childTnLst>
                                </p:cTn>
                              </p:par>
                              <p:par>
                                <p:cTn id="52" presetID="9"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dissolve">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59398" grpId="0" animBg="1"/>
      <p:bldP spid="59399" grpId="0" animBg="1"/>
      <p:bldP spid="59400" grpId="0" animBg="1"/>
      <p:bldP spid="59401" grpId="0" animBg="1"/>
      <p:bldP spid="59402" grpId="0" animBg="1"/>
      <p:bldP spid="14" grpId="0" animBg="1"/>
      <p:bldP spid="23" grpId="0" animBg="1"/>
      <p:bldP spid="32" grpId="0" animBg="1"/>
      <p:bldP spid="3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333375"/>
            <a:ext cx="9144000" cy="6048375"/>
          </a:xfrm>
          <a:prstGeom prst="rect">
            <a:avLst/>
          </a:prstGeom>
          <a:noFill/>
          <a:ln w="9525" cap="rnd">
            <a:noFill/>
            <a:prstDash val="sysDot"/>
            <a:miter lim="800000"/>
            <a:headEnd/>
            <a:tailEnd/>
          </a:ln>
        </p:spPr>
        <p:txBody>
          <a:bodyPr wrap="none" anchor="ctr"/>
          <a:lstStyle/>
          <a:p>
            <a:pPr eaLnBrk="1" hangingPunct="1"/>
            <a:r>
              <a:rPr lang="ja-JP" altLang="en-US" sz="3200"/>
              <a:t>　</a:t>
            </a:r>
            <a:endParaRPr lang="ja-JP" altLang="en-US" sz="3600"/>
          </a:p>
        </p:txBody>
      </p:sp>
      <p:sp>
        <p:nvSpPr>
          <p:cNvPr id="54275" name="テキスト ボックス 9"/>
          <p:cNvSpPr txBox="1">
            <a:spLocks noChangeArrowheads="1"/>
          </p:cNvSpPr>
          <p:nvPr/>
        </p:nvSpPr>
        <p:spPr bwMode="auto">
          <a:xfrm>
            <a:off x="1619250" y="476250"/>
            <a:ext cx="5976938" cy="769938"/>
          </a:xfrm>
          <a:prstGeom prst="rect">
            <a:avLst/>
          </a:prstGeom>
          <a:noFill/>
          <a:ln w="38100">
            <a:solidFill>
              <a:srgbClr val="C00000"/>
            </a:solidFill>
            <a:miter lim="800000"/>
            <a:headEnd/>
            <a:tailEnd/>
          </a:ln>
        </p:spPr>
        <p:txBody>
          <a:bodyPr>
            <a:spAutoFit/>
          </a:bodyPr>
          <a:lstStyle/>
          <a:p>
            <a:pPr eaLnBrk="1" hangingPunct="1"/>
            <a:r>
              <a:rPr lang="ja-JP" altLang="en-US" sz="4400">
                <a:solidFill>
                  <a:srgbClr val="FFC000"/>
                </a:solidFill>
              </a:rPr>
              <a:t>　</a:t>
            </a:r>
            <a:r>
              <a:rPr lang="ja-JP" altLang="en-US" sz="4400"/>
              <a:t>かわりばんこの大切さ</a:t>
            </a:r>
            <a:endParaRPr lang="ja-JP" altLang="en-US" sz="4000"/>
          </a:p>
        </p:txBody>
      </p:sp>
      <p:sp>
        <p:nvSpPr>
          <p:cNvPr id="69636" name="テキスト ボックス 15"/>
          <p:cNvSpPr txBox="1">
            <a:spLocks noChangeArrowheads="1"/>
          </p:cNvSpPr>
          <p:nvPr/>
        </p:nvSpPr>
        <p:spPr bwMode="auto">
          <a:xfrm>
            <a:off x="1043608" y="1556792"/>
            <a:ext cx="6984776" cy="708025"/>
          </a:xfrm>
          <a:prstGeom prst="rect">
            <a:avLst/>
          </a:prstGeom>
          <a:solidFill>
            <a:srgbClr val="FFFF66"/>
          </a:solidFill>
          <a:ln w="9525">
            <a:noFill/>
            <a:miter lim="800000"/>
            <a:headEnd/>
            <a:tailEnd/>
          </a:ln>
          <a:effectLst>
            <a:softEdge rad="127000"/>
          </a:effectLst>
        </p:spPr>
        <p:txBody>
          <a:bodyPr>
            <a:spAutoFit/>
          </a:bodyPr>
          <a:lstStyle/>
          <a:p>
            <a:pPr indent="177800" eaLnBrk="1" hangingPunct="1">
              <a:defRPr/>
            </a:pPr>
            <a:r>
              <a:rPr lang="ja-JP" altLang="en-US" sz="4000">
                <a:ea typeface="ＭＳ Ｐゴシック" panose="020B0600070205080204" pitchFamily="50" charset="-128"/>
              </a:rPr>
              <a:t>かわりばんこは、心のあざない</a:t>
            </a:r>
          </a:p>
        </p:txBody>
      </p:sp>
      <p:sp>
        <p:nvSpPr>
          <p:cNvPr id="11" name="Text Box 9"/>
          <p:cNvSpPr txBox="1">
            <a:spLocks noChangeArrowheads="1"/>
          </p:cNvSpPr>
          <p:nvPr/>
        </p:nvSpPr>
        <p:spPr bwMode="auto">
          <a:xfrm>
            <a:off x="1116013" y="4437063"/>
            <a:ext cx="7272337" cy="646112"/>
          </a:xfrm>
          <a:prstGeom prst="rect">
            <a:avLst/>
          </a:prstGeom>
          <a:blipFill>
            <a:blip r:embed="rId2" cstate="print"/>
            <a:tile tx="0" ty="0" sx="100000" sy="100000" flip="none" algn="tl"/>
          </a:blipFill>
          <a:ln w="38100">
            <a:solidFill>
              <a:schemeClr val="accent4"/>
            </a:solidFill>
            <a:prstDash val="sysDot"/>
            <a:miter lim="800000"/>
            <a:headEnd/>
            <a:tailEnd/>
          </a:ln>
        </p:spPr>
        <p:txBody>
          <a:bodyPr>
            <a:spAutoFit/>
          </a:bodyPr>
          <a:lstStyle/>
          <a:p>
            <a:pPr eaLnBrk="1" hangingPunct="1">
              <a:spcBef>
                <a:spcPct val="50000"/>
              </a:spcBef>
              <a:defRPr/>
            </a:pPr>
            <a:r>
              <a:rPr lang="ja-JP" altLang="en-US" sz="3600" dirty="0">
                <a:solidFill>
                  <a:srgbClr val="C00000"/>
                </a:solidFill>
                <a:ea typeface="ＭＳ Ｐゴシック" panose="020B0600070205080204" pitchFamily="50" charset="-128"/>
              </a:rPr>
              <a:t>　●</a:t>
            </a:r>
            <a:r>
              <a:rPr lang="ja-JP" altLang="en-US" sz="3600" dirty="0">
                <a:ea typeface="ＭＳ Ｐゴシック" panose="020B0600070205080204" pitchFamily="50" charset="-128"/>
              </a:rPr>
              <a:t>自分と他者との同一性の認識</a:t>
            </a:r>
            <a:endParaRPr lang="en-US" altLang="ja-JP" sz="3600" dirty="0">
              <a:ea typeface="ＭＳ Ｐゴシック" panose="020B0600070205080204" pitchFamily="50" charset="-128"/>
            </a:endParaRPr>
          </a:p>
        </p:txBody>
      </p:sp>
      <p:sp>
        <p:nvSpPr>
          <p:cNvPr id="60422" name="テキスト ボックス 11"/>
          <p:cNvSpPr txBox="1">
            <a:spLocks noChangeArrowheads="1"/>
          </p:cNvSpPr>
          <p:nvPr/>
        </p:nvSpPr>
        <p:spPr bwMode="auto">
          <a:xfrm>
            <a:off x="1403350" y="5157788"/>
            <a:ext cx="7524750" cy="1200150"/>
          </a:xfrm>
          <a:prstGeom prst="rect">
            <a:avLst/>
          </a:prstGeom>
          <a:noFill/>
          <a:ln w="9525">
            <a:noFill/>
            <a:miter lim="800000"/>
            <a:headEnd/>
            <a:tailEnd/>
          </a:ln>
        </p:spPr>
        <p:txBody>
          <a:bodyPr>
            <a:spAutoFit/>
          </a:bodyPr>
          <a:lstStyle/>
          <a:p>
            <a:pPr eaLnBrk="1" hangingPunct="1">
              <a:defRPr/>
            </a:pPr>
            <a:r>
              <a:rPr lang="ja-JP" altLang="en-US" sz="3600" b="1" dirty="0">
                <a:solidFill>
                  <a:srgbClr val="FFC000"/>
                </a:solidFill>
                <a:ea typeface="ＭＳ Ｐゴシック" panose="020B0600070205080204" pitchFamily="50" charset="-128"/>
              </a:rPr>
              <a:t>＊</a:t>
            </a:r>
            <a:r>
              <a:rPr lang="ja-JP" altLang="en-US" sz="3600" dirty="0">
                <a:solidFill>
                  <a:schemeClr val="accent4"/>
                </a:solidFill>
                <a:ea typeface="ＭＳ Ｐゴシック" panose="020B0600070205080204" pitchFamily="50" charset="-128"/>
              </a:rPr>
              <a:t>私も、</a:t>
            </a:r>
            <a:r>
              <a:rPr lang="ja-JP" altLang="en-US" sz="3600" dirty="0">
                <a:ea typeface="ＭＳ Ｐゴシック" panose="020B0600070205080204" pitchFamily="50" charset="-128"/>
              </a:rPr>
              <a:t>あなたも、同じ心を持った、</a:t>
            </a:r>
            <a:endParaRPr lang="en-US" altLang="ja-JP" sz="3600" dirty="0">
              <a:ea typeface="ＭＳ Ｐゴシック" panose="020B0600070205080204" pitchFamily="50" charset="-128"/>
            </a:endParaRPr>
          </a:p>
          <a:p>
            <a:pPr eaLnBrk="1" hangingPunct="1">
              <a:defRPr/>
            </a:pPr>
            <a:r>
              <a:rPr lang="ja-JP" altLang="en-US" sz="3600" dirty="0">
                <a:ea typeface="ＭＳ Ｐゴシック" panose="020B0600070205080204" pitchFamily="50" charset="-128"/>
              </a:rPr>
              <a:t>　　　　　　　　　対等なコミュニケーター</a:t>
            </a:r>
          </a:p>
        </p:txBody>
      </p:sp>
      <p:sp>
        <p:nvSpPr>
          <p:cNvPr id="13" name="Text Box 9"/>
          <p:cNvSpPr txBox="1">
            <a:spLocks noChangeArrowheads="1"/>
          </p:cNvSpPr>
          <p:nvPr/>
        </p:nvSpPr>
        <p:spPr bwMode="auto">
          <a:xfrm>
            <a:off x="1116013" y="2636838"/>
            <a:ext cx="7272337" cy="646112"/>
          </a:xfrm>
          <a:prstGeom prst="rect">
            <a:avLst/>
          </a:prstGeom>
          <a:blipFill>
            <a:blip r:embed="rId2" cstate="print"/>
            <a:tile tx="0" ty="0" sx="100000" sy="100000" flip="none" algn="tl"/>
          </a:blipFill>
          <a:ln w="38100">
            <a:solidFill>
              <a:schemeClr val="accent4"/>
            </a:solidFill>
            <a:prstDash val="sysDot"/>
            <a:miter lim="800000"/>
            <a:headEnd/>
            <a:tailEnd/>
          </a:ln>
        </p:spPr>
        <p:txBody>
          <a:bodyPr>
            <a:spAutoFit/>
          </a:bodyPr>
          <a:lstStyle/>
          <a:p>
            <a:pPr indent="177800" eaLnBrk="1" hangingPunct="1">
              <a:spcBef>
                <a:spcPct val="50000"/>
              </a:spcBef>
              <a:defRPr/>
            </a:pPr>
            <a:r>
              <a:rPr lang="ja-JP" altLang="en-US" sz="3600" dirty="0">
                <a:solidFill>
                  <a:srgbClr val="C00000"/>
                </a:solidFill>
                <a:ea typeface="ＭＳ Ｐゴシック" panose="020B0600070205080204" pitchFamily="50" charset="-128"/>
              </a:rPr>
              <a:t>●</a:t>
            </a:r>
            <a:r>
              <a:rPr lang="ja-JP" altLang="en-US" sz="3600" dirty="0">
                <a:ea typeface="ＭＳ Ｐゴシック" panose="020B0600070205080204" pitchFamily="50" charset="-128"/>
              </a:rPr>
              <a:t>コミュニケーションの喜びの形成</a:t>
            </a:r>
            <a:endParaRPr lang="en-US" altLang="ja-JP" sz="3600" dirty="0">
              <a:ea typeface="ＭＳ Ｐゴシック" panose="020B0600070205080204" pitchFamily="50" charset="-128"/>
            </a:endParaRPr>
          </a:p>
        </p:txBody>
      </p:sp>
      <p:sp>
        <p:nvSpPr>
          <p:cNvPr id="60424" name="テキスト ボックス 13"/>
          <p:cNvSpPr txBox="1">
            <a:spLocks noChangeArrowheads="1"/>
          </p:cNvSpPr>
          <p:nvPr/>
        </p:nvSpPr>
        <p:spPr bwMode="auto">
          <a:xfrm>
            <a:off x="1403350" y="3357563"/>
            <a:ext cx="6553200" cy="646112"/>
          </a:xfrm>
          <a:prstGeom prst="rect">
            <a:avLst/>
          </a:prstGeom>
          <a:noFill/>
          <a:ln w="9525">
            <a:noFill/>
            <a:miter lim="800000"/>
            <a:headEnd/>
            <a:tailEnd/>
          </a:ln>
        </p:spPr>
        <p:txBody>
          <a:bodyPr>
            <a:spAutoFit/>
          </a:bodyPr>
          <a:lstStyle/>
          <a:p>
            <a:pPr eaLnBrk="1" hangingPunct="1"/>
            <a:r>
              <a:rPr lang="ja-JP" altLang="en-US" sz="3200" b="1">
                <a:solidFill>
                  <a:srgbClr val="FFC000"/>
                </a:solidFill>
              </a:rPr>
              <a:t>＊</a:t>
            </a:r>
            <a:r>
              <a:rPr lang="ja-JP" altLang="en-US" sz="3600"/>
              <a:t>こころの充足感としての意義</a:t>
            </a:r>
          </a:p>
        </p:txBody>
      </p:sp>
      <p:grpSp>
        <p:nvGrpSpPr>
          <p:cNvPr id="2" name="グループ化 16"/>
          <p:cNvGrpSpPr>
            <a:grpSpLocks/>
          </p:cNvGrpSpPr>
          <p:nvPr/>
        </p:nvGrpSpPr>
        <p:grpSpPr bwMode="auto">
          <a:xfrm>
            <a:off x="8072438" y="1398588"/>
            <a:ext cx="871537" cy="1057275"/>
            <a:chOff x="8072558" y="1397910"/>
            <a:chExt cx="871126" cy="1057973"/>
          </a:xfrm>
        </p:grpSpPr>
        <p:sp>
          <p:nvSpPr>
            <p:cNvPr id="14" name="正方形/長方形 13"/>
            <p:cNvSpPr/>
            <p:nvPr/>
          </p:nvSpPr>
          <p:spPr>
            <a:xfrm rot="1745672">
              <a:off x="8402602" y="1626661"/>
              <a:ext cx="330044" cy="146146"/>
            </a:xfrm>
            <a:prstGeom prst="rect">
              <a:avLst/>
            </a:prstGeom>
            <a:solidFill>
              <a:srgbClr val="009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 name="グループ化 16"/>
            <p:cNvGrpSpPr/>
            <p:nvPr/>
          </p:nvGrpSpPr>
          <p:grpSpPr>
            <a:xfrm>
              <a:off x="8072558" y="1397910"/>
              <a:ext cx="871126" cy="1057973"/>
              <a:chOff x="8072558" y="1397910"/>
              <a:chExt cx="871126" cy="1057973"/>
            </a:xfrm>
            <a:effectLst>
              <a:glow rad="63500">
                <a:srgbClr val="FFFF00">
                  <a:alpha val="40000"/>
                </a:srgbClr>
              </a:glow>
            </a:effectLst>
          </p:grpSpPr>
          <p:sp>
            <p:nvSpPr>
              <p:cNvPr id="16" name="正方形/長方形 15"/>
              <p:cNvSpPr/>
              <p:nvPr/>
            </p:nvSpPr>
            <p:spPr>
              <a:xfrm rot="2687601">
                <a:off x="8095543" y="2337204"/>
                <a:ext cx="848141" cy="118679"/>
              </a:xfrm>
              <a:prstGeom prst="rect">
                <a:avLst/>
              </a:prstGeom>
              <a:solidFill>
                <a:srgbClr val="009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正方形/長方形 8"/>
              <p:cNvSpPr/>
              <p:nvPr/>
            </p:nvSpPr>
            <p:spPr>
              <a:xfrm rot="2055744">
                <a:off x="8072558" y="1397910"/>
                <a:ext cx="752455" cy="122755"/>
              </a:xfrm>
              <a:prstGeom prst="rect">
                <a:avLst/>
              </a:prstGeom>
              <a:solidFill>
                <a:srgbClr val="FF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正方形/長方形 9"/>
              <p:cNvSpPr/>
              <p:nvPr/>
            </p:nvSpPr>
            <p:spPr>
              <a:xfrm rot="1702568">
                <a:off x="8332164" y="1772539"/>
                <a:ext cx="339987" cy="150798"/>
              </a:xfrm>
              <a:prstGeom prst="rect">
                <a:avLst/>
              </a:prstGeom>
              <a:solidFill>
                <a:srgbClr val="FF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正方形/長方形 11"/>
              <p:cNvSpPr/>
              <p:nvPr/>
            </p:nvSpPr>
            <p:spPr>
              <a:xfrm rot="1702568">
                <a:off x="8203468" y="1987617"/>
                <a:ext cx="330093" cy="224290"/>
              </a:xfrm>
              <a:prstGeom prst="rect">
                <a:avLst/>
              </a:prstGeom>
              <a:solidFill>
                <a:srgbClr val="FF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正方形/長方形 14"/>
              <p:cNvSpPr/>
              <p:nvPr/>
            </p:nvSpPr>
            <p:spPr>
              <a:xfrm rot="1745672">
                <a:off x="8258161" y="1915998"/>
                <a:ext cx="330553" cy="145684"/>
              </a:xfrm>
              <a:prstGeom prst="rect">
                <a:avLst/>
              </a:prstGeom>
              <a:solidFill>
                <a:srgbClr val="009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9636"/>
                                        </p:tgtEl>
                                        <p:attrNameLst>
                                          <p:attrName>style.visibility</p:attrName>
                                        </p:attrNameLst>
                                      </p:cBhvr>
                                      <p:to>
                                        <p:strVal val="visible"/>
                                      </p:to>
                                    </p:set>
                                    <p:animEffect transition="in" filter="dissolve">
                                      <p:cBhvr>
                                        <p:cTn id="10" dur="500"/>
                                        <p:tgtEl>
                                          <p:spTgt spid="696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0424"/>
                                        </p:tgtEl>
                                        <p:attrNameLst>
                                          <p:attrName>style.visibility</p:attrName>
                                        </p:attrNameLst>
                                      </p:cBhvr>
                                      <p:to>
                                        <p:strVal val="visible"/>
                                      </p:to>
                                    </p:set>
                                    <p:animEffect transition="in" filter="dissolve">
                                      <p:cBhvr>
                                        <p:cTn id="20" dur="500"/>
                                        <p:tgtEl>
                                          <p:spTgt spid="604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0422"/>
                                        </p:tgtEl>
                                        <p:attrNameLst>
                                          <p:attrName>style.visibility</p:attrName>
                                        </p:attrNameLst>
                                      </p:cBhvr>
                                      <p:to>
                                        <p:strVal val="visible"/>
                                      </p:to>
                                    </p:set>
                                    <p:animEffect transition="in" filter="dissolve">
                                      <p:cBhvr>
                                        <p:cTn id="30"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0422" grpId="0"/>
      <p:bldP spid="13" grpId="0" animBg="1"/>
      <p:bldP spid="604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矢印コネクタ 22"/>
          <p:cNvCxnSpPr/>
          <p:nvPr/>
        </p:nvCxnSpPr>
        <p:spPr>
          <a:xfrm flipV="1">
            <a:off x="6732588" y="2205038"/>
            <a:ext cx="2087562" cy="2873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円形吹き出し 47"/>
          <p:cNvSpPr/>
          <p:nvPr/>
        </p:nvSpPr>
        <p:spPr>
          <a:xfrm>
            <a:off x="3059113" y="2420938"/>
            <a:ext cx="2016125" cy="1079500"/>
          </a:xfrm>
          <a:prstGeom prst="wedgeEllipseCallout">
            <a:avLst>
              <a:gd name="adj1" fmla="val 64837"/>
              <a:gd name="adj2" fmla="val 2955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400" b="1" dirty="0">
                <a:solidFill>
                  <a:schemeClr val="tx1"/>
                </a:solidFill>
              </a:rPr>
              <a:t>×</a:t>
            </a:r>
            <a:r>
              <a:rPr lang="ja-JP" altLang="en-US" sz="2400" b="1" dirty="0">
                <a:solidFill>
                  <a:schemeClr val="tx1"/>
                </a:solidFill>
              </a:rPr>
              <a:t>△◎□・・</a:t>
            </a:r>
          </a:p>
        </p:txBody>
      </p:sp>
      <p:sp>
        <p:nvSpPr>
          <p:cNvPr id="49" name="円形吹き出し 48"/>
          <p:cNvSpPr/>
          <p:nvPr/>
        </p:nvSpPr>
        <p:spPr>
          <a:xfrm>
            <a:off x="2771775" y="692150"/>
            <a:ext cx="3600450" cy="865188"/>
          </a:xfrm>
          <a:prstGeom prst="wedgeEllipseCallout">
            <a:avLst>
              <a:gd name="adj1" fmla="val -45141"/>
              <a:gd name="adj2" fmla="val 5283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chemeClr val="tx1"/>
                </a:solidFill>
              </a:rPr>
              <a:t>ああ、あれは松だ</a:t>
            </a:r>
          </a:p>
        </p:txBody>
      </p:sp>
      <p:sp>
        <p:nvSpPr>
          <p:cNvPr id="43" name="テキスト ボックス 42"/>
          <p:cNvSpPr txBox="1"/>
          <p:nvPr/>
        </p:nvSpPr>
        <p:spPr>
          <a:xfrm>
            <a:off x="251520" y="188640"/>
            <a:ext cx="4392488" cy="400110"/>
          </a:xfrm>
          <a:prstGeom prst="rect">
            <a:avLst/>
          </a:prstGeom>
          <a:solidFill>
            <a:srgbClr val="FFCCCC"/>
          </a:solidFill>
          <a:effectLst>
            <a:softEdge rad="63500"/>
          </a:effectLst>
        </p:spPr>
        <p:txBody>
          <a:bodyPr>
            <a:spAutoFit/>
          </a:bodyPr>
          <a:lstStyle/>
          <a:p>
            <a:pPr eaLnBrk="1" hangingPunct="1">
              <a:defRPr/>
            </a:pPr>
            <a:r>
              <a:rPr lang="ja-JP" altLang="en-US" sz="2000" dirty="0">
                <a:ea typeface="ＭＳ Ｐゴシック" panose="020B0600070205080204" pitchFamily="50" charset="-128"/>
              </a:rPr>
              <a:t>北杜夫著「どくとるマンボウ航海記」より</a:t>
            </a:r>
          </a:p>
        </p:txBody>
      </p:sp>
      <p:cxnSp>
        <p:nvCxnSpPr>
          <p:cNvPr id="52" name="直線矢印コネクタ 51"/>
          <p:cNvCxnSpPr/>
          <p:nvPr/>
        </p:nvCxnSpPr>
        <p:spPr>
          <a:xfrm>
            <a:off x="2987675" y="1700213"/>
            <a:ext cx="59055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グループ化 93"/>
          <p:cNvGrpSpPr>
            <a:grpSpLocks/>
          </p:cNvGrpSpPr>
          <p:nvPr/>
        </p:nvGrpSpPr>
        <p:grpSpPr bwMode="auto">
          <a:xfrm>
            <a:off x="755650" y="981075"/>
            <a:ext cx="2663825" cy="5876925"/>
            <a:chOff x="755576" y="981075"/>
            <a:chExt cx="2663825" cy="5876925"/>
          </a:xfrm>
        </p:grpSpPr>
        <p:grpSp>
          <p:nvGrpSpPr>
            <p:cNvPr id="3" name="グループ化 57"/>
            <p:cNvGrpSpPr>
              <a:grpSpLocks/>
            </p:cNvGrpSpPr>
            <p:nvPr/>
          </p:nvGrpSpPr>
          <p:grpSpPr bwMode="auto">
            <a:xfrm>
              <a:off x="755576" y="981075"/>
              <a:ext cx="2663825" cy="5876925"/>
              <a:chOff x="1331913" y="981075"/>
              <a:chExt cx="2663825" cy="5876925"/>
            </a:xfrm>
          </p:grpSpPr>
          <p:sp>
            <p:nvSpPr>
              <p:cNvPr id="44" name="フローチャート : 論理積ゲート 43"/>
              <p:cNvSpPr/>
              <p:nvPr/>
            </p:nvSpPr>
            <p:spPr>
              <a:xfrm rot="16200000">
                <a:off x="1597026" y="4459287"/>
                <a:ext cx="2133600" cy="2663825"/>
              </a:xfrm>
              <a:prstGeom prst="flowChartDelay">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フローチャート : 論理積ゲート 17"/>
              <p:cNvSpPr/>
              <p:nvPr/>
            </p:nvSpPr>
            <p:spPr>
              <a:xfrm rot="16200000">
                <a:off x="1368425" y="3321051"/>
                <a:ext cx="2519363" cy="1439862"/>
              </a:xfrm>
              <a:prstGeom prst="flowChartDelay">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4" name="グループ化 54"/>
              <p:cNvGrpSpPr>
                <a:grpSpLocks/>
              </p:cNvGrpSpPr>
              <p:nvPr/>
            </p:nvGrpSpPr>
            <p:grpSpPr bwMode="auto">
              <a:xfrm>
                <a:off x="1763713" y="981075"/>
                <a:ext cx="1655762" cy="1871663"/>
                <a:chOff x="1763713" y="981075"/>
                <a:chExt cx="1655762" cy="1871663"/>
              </a:xfrm>
            </p:grpSpPr>
            <p:sp>
              <p:nvSpPr>
                <p:cNvPr id="4" name="円/楕円 3"/>
                <p:cNvSpPr/>
                <p:nvPr/>
              </p:nvSpPr>
              <p:spPr>
                <a:xfrm>
                  <a:off x="1835151" y="1125538"/>
                  <a:ext cx="1584325" cy="1727200"/>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円/楕円 5"/>
                <p:cNvSpPr/>
                <p:nvPr/>
              </p:nvSpPr>
              <p:spPr>
                <a:xfrm>
                  <a:off x="2916238" y="1557338"/>
                  <a:ext cx="360363" cy="35877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円/楕円 6"/>
                <p:cNvSpPr/>
                <p:nvPr/>
              </p:nvSpPr>
              <p:spPr>
                <a:xfrm>
                  <a:off x="2411413" y="1557338"/>
                  <a:ext cx="360363" cy="35877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円/楕円 9"/>
                <p:cNvSpPr/>
                <p:nvPr/>
              </p:nvSpPr>
              <p:spPr>
                <a:xfrm>
                  <a:off x="3132138" y="1700213"/>
                  <a:ext cx="71438" cy="8096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円/楕円 10"/>
                <p:cNvSpPr/>
                <p:nvPr/>
              </p:nvSpPr>
              <p:spPr>
                <a:xfrm>
                  <a:off x="2627313" y="1700213"/>
                  <a:ext cx="73025" cy="8096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5" name="フリーフォーム 44"/>
                <p:cNvSpPr/>
                <p:nvPr/>
              </p:nvSpPr>
              <p:spPr>
                <a:xfrm>
                  <a:off x="1763713" y="981075"/>
                  <a:ext cx="1584325" cy="771525"/>
                </a:xfrm>
                <a:custGeom>
                  <a:avLst/>
                  <a:gdLst>
                    <a:gd name="connsiteX0" fmla="*/ 975360 w 1630680"/>
                    <a:gd name="connsiteY0" fmla="*/ 159287 h 677447"/>
                    <a:gd name="connsiteX1" fmla="*/ 929640 w 1630680"/>
                    <a:gd name="connsiteY1" fmla="*/ 189767 h 677447"/>
                    <a:gd name="connsiteX2" fmla="*/ 899160 w 1630680"/>
                    <a:gd name="connsiteY2" fmla="*/ 235487 h 677447"/>
                    <a:gd name="connsiteX3" fmla="*/ 807720 w 1630680"/>
                    <a:gd name="connsiteY3" fmla="*/ 265967 h 677447"/>
                    <a:gd name="connsiteX4" fmla="*/ 716280 w 1630680"/>
                    <a:gd name="connsiteY4" fmla="*/ 326927 h 677447"/>
                    <a:gd name="connsiteX5" fmla="*/ 640080 w 1630680"/>
                    <a:gd name="connsiteY5" fmla="*/ 342167 h 677447"/>
                    <a:gd name="connsiteX6" fmla="*/ 594360 w 1630680"/>
                    <a:gd name="connsiteY6" fmla="*/ 357407 h 677447"/>
                    <a:gd name="connsiteX7" fmla="*/ 563880 w 1630680"/>
                    <a:gd name="connsiteY7" fmla="*/ 403127 h 677447"/>
                    <a:gd name="connsiteX8" fmla="*/ 457200 w 1630680"/>
                    <a:gd name="connsiteY8" fmla="*/ 494567 h 677447"/>
                    <a:gd name="connsiteX9" fmla="*/ 441960 w 1630680"/>
                    <a:gd name="connsiteY9" fmla="*/ 448847 h 677447"/>
                    <a:gd name="connsiteX10" fmla="*/ 381000 w 1630680"/>
                    <a:gd name="connsiteY10" fmla="*/ 464087 h 677447"/>
                    <a:gd name="connsiteX11" fmla="*/ 289560 w 1630680"/>
                    <a:gd name="connsiteY11" fmla="*/ 509807 h 677447"/>
                    <a:gd name="connsiteX12" fmla="*/ 213360 w 1630680"/>
                    <a:gd name="connsiteY12" fmla="*/ 570767 h 677447"/>
                    <a:gd name="connsiteX13" fmla="*/ 121920 w 1630680"/>
                    <a:gd name="connsiteY13" fmla="*/ 631727 h 677447"/>
                    <a:gd name="connsiteX14" fmla="*/ 76200 w 1630680"/>
                    <a:gd name="connsiteY14" fmla="*/ 662207 h 677447"/>
                    <a:gd name="connsiteX15" fmla="*/ 30480 w 1630680"/>
                    <a:gd name="connsiteY15" fmla="*/ 677447 h 677447"/>
                    <a:gd name="connsiteX16" fmla="*/ 0 w 1630680"/>
                    <a:gd name="connsiteY16" fmla="*/ 631727 h 677447"/>
                    <a:gd name="connsiteX17" fmla="*/ 30480 w 1630680"/>
                    <a:gd name="connsiteY17" fmla="*/ 586007 h 677447"/>
                    <a:gd name="connsiteX18" fmla="*/ 76200 w 1630680"/>
                    <a:gd name="connsiteY18" fmla="*/ 540287 h 677447"/>
                    <a:gd name="connsiteX19" fmla="*/ 152400 w 1630680"/>
                    <a:gd name="connsiteY19" fmla="*/ 464087 h 677447"/>
                    <a:gd name="connsiteX20" fmla="*/ 198120 w 1630680"/>
                    <a:gd name="connsiteY20" fmla="*/ 296447 h 677447"/>
                    <a:gd name="connsiteX21" fmla="*/ 243840 w 1630680"/>
                    <a:gd name="connsiteY21" fmla="*/ 265967 h 677447"/>
                    <a:gd name="connsiteX22" fmla="*/ 274320 w 1630680"/>
                    <a:gd name="connsiteY22" fmla="*/ 220247 h 677447"/>
                    <a:gd name="connsiteX23" fmla="*/ 320040 w 1630680"/>
                    <a:gd name="connsiteY23" fmla="*/ 205007 h 677447"/>
                    <a:gd name="connsiteX24" fmla="*/ 365760 w 1630680"/>
                    <a:gd name="connsiteY24" fmla="*/ 174527 h 677447"/>
                    <a:gd name="connsiteX25" fmla="*/ 441960 w 1630680"/>
                    <a:gd name="connsiteY25" fmla="*/ 144047 h 677447"/>
                    <a:gd name="connsiteX26" fmla="*/ 487680 w 1630680"/>
                    <a:gd name="connsiteY26" fmla="*/ 113567 h 677447"/>
                    <a:gd name="connsiteX27" fmla="*/ 533400 w 1630680"/>
                    <a:gd name="connsiteY27" fmla="*/ 98327 h 677447"/>
                    <a:gd name="connsiteX28" fmla="*/ 579120 w 1630680"/>
                    <a:gd name="connsiteY28" fmla="*/ 67847 h 677447"/>
                    <a:gd name="connsiteX29" fmla="*/ 655320 w 1630680"/>
                    <a:gd name="connsiteY29" fmla="*/ 52607 h 677447"/>
                    <a:gd name="connsiteX30" fmla="*/ 716280 w 1630680"/>
                    <a:gd name="connsiteY30" fmla="*/ 37367 h 677447"/>
                    <a:gd name="connsiteX31" fmla="*/ 868680 w 1630680"/>
                    <a:gd name="connsiteY31" fmla="*/ 6887 h 677447"/>
                    <a:gd name="connsiteX32" fmla="*/ 1203960 w 1630680"/>
                    <a:gd name="connsiteY32" fmla="*/ 22127 h 677447"/>
                    <a:gd name="connsiteX33" fmla="*/ 1249680 w 1630680"/>
                    <a:gd name="connsiteY33" fmla="*/ 37367 h 677447"/>
                    <a:gd name="connsiteX34" fmla="*/ 1386840 w 1630680"/>
                    <a:gd name="connsiteY34" fmla="*/ 159287 h 677447"/>
                    <a:gd name="connsiteX35" fmla="*/ 1493520 w 1630680"/>
                    <a:gd name="connsiteY35" fmla="*/ 281207 h 677447"/>
                    <a:gd name="connsiteX36" fmla="*/ 1539240 w 1630680"/>
                    <a:gd name="connsiteY36" fmla="*/ 326927 h 677447"/>
                    <a:gd name="connsiteX37" fmla="*/ 1630680 w 1630680"/>
                    <a:gd name="connsiteY37" fmla="*/ 372647 h 677447"/>
                    <a:gd name="connsiteX38" fmla="*/ 1615440 w 1630680"/>
                    <a:gd name="connsiteY38" fmla="*/ 418367 h 677447"/>
                    <a:gd name="connsiteX39" fmla="*/ 1569720 w 1630680"/>
                    <a:gd name="connsiteY39" fmla="*/ 433607 h 677447"/>
                    <a:gd name="connsiteX40" fmla="*/ 1249680 w 1630680"/>
                    <a:gd name="connsiteY40" fmla="*/ 418367 h 677447"/>
                    <a:gd name="connsiteX41" fmla="*/ 1143000 w 1630680"/>
                    <a:gd name="connsiteY41" fmla="*/ 403127 h 677447"/>
                    <a:gd name="connsiteX42" fmla="*/ 1097280 w 1630680"/>
                    <a:gd name="connsiteY42" fmla="*/ 372647 h 677447"/>
                    <a:gd name="connsiteX43" fmla="*/ 1005840 w 1630680"/>
                    <a:gd name="connsiteY43" fmla="*/ 326927 h 677447"/>
                    <a:gd name="connsiteX44" fmla="*/ 975360 w 1630680"/>
                    <a:gd name="connsiteY44" fmla="*/ 281207 h 677447"/>
                    <a:gd name="connsiteX45" fmla="*/ 929640 w 1630680"/>
                    <a:gd name="connsiteY45" fmla="*/ 205007 h 67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30680" h="677447">
                      <a:moveTo>
                        <a:pt x="975360" y="159287"/>
                      </a:moveTo>
                      <a:cubicBezTo>
                        <a:pt x="960120" y="169447"/>
                        <a:pt x="942592" y="176815"/>
                        <a:pt x="929640" y="189767"/>
                      </a:cubicBezTo>
                      <a:cubicBezTo>
                        <a:pt x="916688" y="202719"/>
                        <a:pt x="914692" y="225779"/>
                        <a:pt x="899160" y="235487"/>
                      </a:cubicBezTo>
                      <a:cubicBezTo>
                        <a:pt x="871915" y="252515"/>
                        <a:pt x="834453" y="248145"/>
                        <a:pt x="807720" y="265967"/>
                      </a:cubicBezTo>
                      <a:lnTo>
                        <a:pt x="716280" y="326927"/>
                      </a:lnTo>
                      <a:cubicBezTo>
                        <a:pt x="657352" y="415319"/>
                        <a:pt x="719328" y="355375"/>
                        <a:pt x="640080" y="342167"/>
                      </a:cubicBezTo>
                      <a:cubicBezTo>
                        <a:pt x="624234" y="339526"/>
                        <a:pt x="609600" y="352327"/>
                        <a:pt x="594360" y="357407"/>
                      </a:cubicBezTo>
                      <a:cubicBezTo>
                        <a:pt x="584200" y="372647"/>
                        <a:pt x="575606" y="389056"/>
                        <a:pt x="563880" y="403127"/>
                      </a:cubicBezTo>
                      <a:cubicBezTo>
                        <a:pt x="528502" y="445581"/>
                        <a:pt x="502047" y="460931"/>
                        <a:pt x="457200" y="494567"/>
                      </a:cubicBezTo>
                      <a:cubicBezTo>
                        <a:pt x="452120" y="479327"/>
                        <a:pt x="456875" y="454813"/>
                        <a:pt x="441960" y="448847"/>
                      </a:cubicBezTo>
                      <a:cubicBezTo>
                        <a:pt x="422513" y="441068"/>
                        <a:pt x="401139" y="458333"/>
                        <a:pt x="381000" y="464087"/>
                      </a:cubicBezTo>
                      <a:cubicBezTo>
                        <a:pt x="325791" y="479861"/>
                        <a:pt x="339654" y="476411"/>
                        <a:pt x="289560" y="509807"/>
                      </a:cubicBezTo>
                      <a:cubicBezTo>
                        <a:pt x="233242" y="594284"/>
                        <a:pt x="291302" y="527466"/>
                        <a:pt x="213360" y="570767"/>
                      </a:cubicBezTo>
                      <a:cubicBezTo>
                        <a:pt x="181338" y="588557"/>
                        <a:pt x="152400" y="611407"/>
                        <a:pt x="121920" y="631727"/>
                      </a:cubicBezTo>
                      <a:cubicBezTo>
                        <a:pt x="106680" y="641887"/>
                        <a:pt x="93576" y="656415"/>
                        <a:pt x="76200" y="662207"/>
                      </a:cubicBezTo>
                      <a:lnTo>
                        <a:pt x="30480" y="677447"/>
                      </a:lnTo>
                      <a:cubicBezTo>
                        <a:pt x="20320" y="662207"/>
                        <a:pt x="0" y="650043"/>
                        <a:pt x="0" y="631727"/>
                      </a:cubicBezTo>
                      <a:cubicBezTo>
                        <a:pt x="0" y="613411"/>
                        <a:pt x="18754" y="600078"/>
                        <a:pt x="30480" y="586007"/>
                      </a:cubicBezTo>
                      <a:cubicBezTo>
                        <a:pt x="44278" y="569450"/>
                        <a:pt x="62402" y="556844"/>
                        <a:pt x="76200" y="540287"/>
                      </a:cubicBezTo>
                      <a:cubicBezTo>
                        <a:pt x="139700" y="464087"/>
                        <a:pt x="68580" y="519967"/>
                        <a:pt x="152400" y="464087"/>
                      </a:cubicBezTo>
                      <a:cubicBezTo>
                        <a:pt x="157153" y="440322"/>
                        <a:pt x="180272" y="308346"/>
                        <a:pt x="198120" y="296447"/>
                      </a:cubicBezTo>
                      <a:lnTo>
                        <a:pt x="243840" y="265967"/>
                      </a:lnTo>
                      <a:cubicBezTo>
                        <a:pt x="254000" y="250727"/>
                        <a:pt x="260017" y="231689"/>
                        <a:pt x="274320" y="220247"/>
                      </a:cubicBezTo>
                      <a:cubicBezTo>
                        <a:pt x="286864" y="210212"/>
                        <a:pt x="305672" y="212191"/>
                        <a:pt x="320040" y="205007"/>
                      </a:cubicBezTo>
                      <a:cubicBezTo>
                        <a:pt x="336423" y="196816"/>
                        <a:pt x="349377" y="182718"/>
                        <a:pt x="365760" y="174527"/>
                      </a:cubicBezTo>
                      <a:cubicBezTo>
                        <a:pt x="390229" y="162293"/>
                        <a:pt x="417491" y="156281"/>
                        <a:pt x="441960" y="144047"/>
                      </a:cubicBezTo>
                      <a:cubicBezTo>
                        <a:pt x="458343" y="135856"/>
                        <a:pt x="471297" y="121758"/>
                        <a:pt x="487680" y="113567"/>
                      </a:cubicBezTo>
                      <a:cubicBezTo>
                        <a:pt x="502048" y="106383"/>
                        <a:pt x="519032" y="105511"/>
                        <a:pt x="533400" y="98327"/>
                      </a:cubicBezTo>
                      <a:cubicBezTo>
                        <a:pt x="549783" y="90136"/>
                        <a:pt x="561970" y="74278"/>
                        <a:pt x="579120" y="67847"/>
                      </a:cubicBezTo>
                      <a:cubicBezTo>
                        <a:pt x="603374" y="58752"/>
                        <a:pt x="630034" y="58226"/>
                        <a:pt x="655320" y="52607"/>
                      </a:cubicBezTo>
                      <a:cubicBezTo>
                        <a:pt x="675767" y="48063"/>
                        <a:pt x="695741" y="41475"/>
                        <a:pt x="716280" y="37367"/>
                      </a:cubicBezTo>
                      <a:cubicBezTo>
                        <a:pt x="903114" y="0"/>
                        <a:pt x="727085" y="42286"/>
                        <a:pt x="868680" y="6887"/>
                      </a:cubicBezTo>
                      <a:cubicBezTo>
                        <a:pt x="980440" y="11967"/>
                        <a:pt x="1092441" y="13205"/>
                        <a:pt x="1203960" y="22127"/>
                      </a:cubicBezTo>
                      <a:cubicBezTo>
                        <a:pt x="1219973" y="23408"/>
                        <a:pt x="1237000" y="27504"/>
                        <a:pt x="1249680" y="37367"/>
                      </a:cubicBezTo>
                      <a:cubicBezTo>
                        <a:pt x="1562855" y="280947"/>
                        <a:pt x="1216539" y="45753"/>
                        <a:pt x="1386840" y="159287"/>
                      </a:cubicBezTo>
                      <a:cubicBezTo>
                        <a:pt x="1496060" y="323117"/>
                        <a:pt x="1398270" y="201832"/>
                        <a:pt x="1493520" y="281207"/>
                      </a:cubicBezTo>
                      <a:cubicBezTo>
                        <a:pt x="1510077" y="295005"/>
                        <a:pt x="1522683" y="313129"/>
                        <a:pt x="1539240" y="326927"/>
                      </a:cubicBezTo>
                      <a:cubicBezTo>
                        <a:pt x="1578631" y="359753"/>
                        <a:pt x="1584858" y="357373"/>
                        <a:pt x="1630680" y="372647"/>
                      </a:cubicBezTo>
                      <a:cubicBezTo>
                        <a:pt x="1625600" y="387887"/>
                        <a:pt x="1626799" y="407008"/>
                        <a:pt x="1615440" y="418367"/>
                      </a:cubicBezTo>
                      <a:cubicBezTo>
                        <a:pt x="1604081" y="429726"/>
                        <a:pt x="1585784" y="433607"/>
                        <a:pt x="1569720" y="433607"/>
                      </a:cubicBezTo>
                      <a:cubicBezTo>
                        <a:pt x="1462919" y="433607"/>
                        <a:pt x="1356360" y="423447"/>
                        <a:pt x="1249680" y="418367"/>
                      </a:cubicBezTo>
                      <a:cubicBezTo>
                        <a:pt x="1214120" y="413287"/>
                        <a:pt x="1177406" y="413449"/>
                        <a:pt x="1143000" y="403127"/>
                      </a:cubicBezTo>
                      <a:cubicBezTo>
                        <a:pt x="1125456" y="397864"/>
                        <a:pt x="1113663" y="380838"/>
                        <a:pt x="1097280" y="372647"/>
                      </a:cubicBezTo>
                      <a:cubicBezTo>
                        <a:pt x="971087" y="309551"/>
                        <a:pt x="1136867" y="414278"/>
                        <a:pt x="1005840" y="326927"/>
                      </a:cubicBezTo>
                      <a:cubicBezTo>
                        <a:pt x="995680" y="311687"/>
                        <a:pt x="987086" y="295278"/>
                        <a:pt x="975360" y="281207"/>
                      </a:cubicBezTo>
                      <a:cubicBezTo>
                        <a:pt x="922456" y="217722"/>
                        <a:pt x="929640" y="262027"/>
                        <a:pt x="929640" y="205007"/>
                      </a:cubicBezTo>
                    </a:path>
                  </a:pathLst>
                </a:custGeom>
                <a:solidFill>
                  <a:schemeClr val="tx1">
                    <a:lumMod val="85000"/>
                    <a:lumOff val="15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grpSp>
            <p:nvGrpSpPr>
              <p:cNvPr id="15" name="グループ化 55"/>
              <p:cNvGrpSpPr>
                <a:grpSpLocks/>
              </p:cNvGrpSpPr>
              <p:nvPr/>
            </p:nvGrpSpPr>
            <p:grpSpPr bwMode="auto">
              <a:xfrm>
                <a:off x="1547813" y="3357563"/>
                <a:ext cx="2303462" cy="3500437"/>
                <a:chOff x="1547813" y="3357563"/>
                <a:chExt cx="2303462" cy="3500437"/>
              </a:xfrm>
            </p:grpSpPr>
            <p:sp>
              <p:nvSpPr>
                <p:cNvPr id="34" name="フローチャート : 論理積ゲート 33"/>
                <p:cNvSpPr/>
                <p:nvPr/>
              </p:nvSpPr>
              <p:spPr>
                <a:xfrm rot="16200000">
                  <a:off x="1849439" y="4856162"/>
                  <a:ext cx="1700212" cy="2303463"/>
                </a:xfrm>
                <a:prstGeom prst="flowChartDelay">
                  <a:avLst/>
                </a:prstGeom>
                <a:solidFill>
                  <a:srgbClr val="66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6" name="グループ化 42"/>
                <p:cNvGrpSpPr>
                  <a:grpSpLocks/>
                </p:cNvGrpSpPr>
                <p:nvPr/>
              </p:nvGrpSpPr>
              <p:grpSpPr bwMode="auto">
                <a:xfrm>
                  <a:off x="2051050" y="3357563"/>
                  <a:ext cx="1341438" cy="2244725"/>
                  <a:chOff x="362920" y="3344336"/>
                  <a:chExt cx="1340775" cy="2244904"/>
                </a:xfrm>
              </p:grpSpPr>
              <p:sp>
                <p:nvSpPr>
                  <p:cNvPr id="36" name="片側の 2 つの角を切り取った四角形 35"/>
                  <p:cNvSpPr/>
                  <p:nvPr/>
                </p:nvSpPr>
                <p:spPr>
                  <a:xfrm rot="10800000">
                    <a:off x="467644" y="3860314"/>
                    <a:ext cx="1151955" cy="1728926"/>
                  </a:xfrm>
                  <a:prstGeom prst="snip2Same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0" name="グループ化 36"/>
                  <p:cNvGrpSpPr>
                    <a:grpSpLocks/>
                  </p:cNvGrpSpPr>
                  <p:nvPr/>
                </p:nvGrpSpPr>
                <p:grpSpPr bwMode="auto">
                  <a:xfrm>
                    <a:off x="467544" y="4077072"/>
                    <a:ext cx="288032" cy="288032"/>
                    <a:chOff x="2267744" y="4437112"/>
                    <a:chExt cx="288032" cy="288032"/>
                  </a:xfrm>
                </p:grpSpPr>
                <p:sp>
                  <p:nvSpPr>
                    <p:cNvPr id="27" name="円/楕円 26"/>
                    <p:cNvSpPr/>
                    <p:nvPr/>
                  </p:nvSpPr>
                  <p:spPr>
                    <a:xfrm>
                      <a:off x="2267844" y="4437859"/>
                      <a:ext cx="287195" cy="28736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 name="円/楕円 28"/>
                    <p:cNvSpPr/>
                    <p:nvPr/>
                  </p:nvSpPr>
                  <p:spPr>
                    <a:xfrm flipH="1">
                      <a:off x="2339246" y="4509302"/>
                      <a:ext cx="144392" cy="15241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31" name="フリーフォーム 30"/>
                  <p:cNvSpPr/>
                  <p:nvPr/>
                </p:nvSpPr>
                <p:spPr>
                  <a:xfrm rot="3557397">
                    <a:off x="282636" y="3424621"/>
                    <a:ext cx="541380" cy="380812"/>
                  </a:xfrm>
                  <a:custGeom>
                    <a:avLst/>
                    <a:gdLst>
                      <a:gd name="connsiteX0" fmla="*/ 491953 w 540886"/>
                      <a:gd name="connsiteY0" fmla="*/ 93576 h 352656"/>
                      <a:gd name="connsiteX1" fmla="*/ 171913 w 540886"/>
                      <a:gd name="connsiteY1" fmla="*/ 93576 h 352656"/>
                      <a:gd name="connsiteX2" fmla="*/ 126193 w 540886"/>
                      <a:gd name="connsiteY2" fmla="*/ 63096 h 352656"/>
                      <a:gd name="connsiteX3" fmla="*/ 34753 w 540886"/>
                      <a:gd name="connsiteY3" fmla="*/ 17376 h 352656"/>
                      <a:gd name="connsiteX4" fmla="*/ 34753 w 540886"/>
                      <a:gd name="connsiteY4" fmla="*/ 154536 h 352656"/>
                      <a:gd name="connsiteX5" fmla="*/ 80473 w 540886"/>
                      <a:gd name="connsiteY5" fmla="*/ 185016 h 352656"/>
                      <a:gd name="connsiteX6" fmla="*/ 126193 w 540886"/>
                      <a:gd name="connsiteY6" fmla="*/ 230736 h 352656"/>
                      <a:gd name="connsiteX7" fmla="*/ 171913 w 540886"/>
                      <a:gd name="connsiteY7" fmla="*/ 245976 h 352656"/>
                      <a:gd name="connsiteX8" fmla="*/ 217633 w 540886"/>
                      <a:gd name="connsiteY8" fmla="*/ 276456 h 352656"/>
                      <a:gd name="connsiteX9" fmla="*/ 263353 w 540886"/>
                      <a:gd name="connsiteY9" fmla="*/ 291696 h 352656"/>
                      <a:gd name="connsiteX10" fmla="*/ 309073 w 540886"/>
                      <a:gd name="connsiteY10" fmla="*/ 322176 h 352656"/>
                      <a:gd name="connsiteX11" fmla="*/ 400513 w 540886"/>
                      <a:gd name="connsiteY11" fmla="*/ 352656 h 352656"/>
                      <a:gd name="connsiteX12" fmla="*/ 446233 w 540886"/>
                      <a:gd name="connsiteY12" fmla="*/ 337416 h 352656"/>
                      <a:gd name="connsiteX13" fmla="*/ 522433 w 540886"/>
                      <a:gd name="connsiteY13" fmla="*/ 215496 h 352656"/>
                      <a:gd name="connsiteX14" fmla="*/ 537673 w 540886"/>
                      <a:gd name="connsiteY14" fmla="*/ 139296 h 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886" h="352656">
                        <a:moveTo>
                          <a:pt x="491953" y="93576"/>
                        </a:moveTo>
                        <a:cubicBezTo>
                          <a:pt x="362519" y="125935"/>
                          <a:pt x="388081" y="126001"/>
                          <a:pt x="171913" y="93576"/>
                        </a:cubicBezTo>
                        <a:cubicBezTo>
                          <a:pt x="153799" y="90859"/>
                          <a:pt x="142576" y="71287"/>
                          <a:pt x="126193" y="63096"/>
                        </a:cubicBezTo>
                        <a:cubicBezTo>
                          <a:pt x="0" y="0"/>
                          <a:pt x="165780" y="104727"/>
                          <a:pt x="34753" y="17376"/>
                        </a:cubicBezTo>
                        <a:cubicBezTo>
                          <a:pt x="17178" y="70101"/>
                          <a:pt x="2567" y="90165"/>
                          <a:pt x="34753" y="154536"/>
                        </a:cubicBezTo>
                        <a:cubicBezTo>
                          <a:pt x="42944" y="170919"/>
                          <a:pt x="66402" y="173290"/>
                          <a:pt x="80473" y="185016"/>
                        </a:cubicBezTo>
                        <a:cubicBezTo>
                          <a:pt x="97030" y="198814"/>
                          <a:pt x="108260" y="218781"/>
                          <a:pt x="126193" y="230736"/>
                        </a:cubicBezTo>
                        <a:cubicBezTo>
                          <a:pt x="139559" y="239647"/>
                          <a:pt x="157545" y="238792"/>
                          <a:pt x="171913" y="245976"/>
                        </a:cubicBezTo>
                        <a:cubicBezTo>
                          <a:pt x="188296" y="254167"/>
                          <a:pt x="201250" y="268265"/>
                          <a:pt x="217633" y="276456"/>
                        </a:cubicBezTo>
                        <a:cubicBezTo>
                          <a:pt x="232001" y="283640"/>
                          <a:pt x="248985" y="284512"/>
                          <a:pt x="263353" y="291696"/>
                        </a:cubicBezTo>
                        <a:cubicBezTo>
                          <a:pt x="279736" y="299887"/>
                          <a:pt x="292335" y="314737"/>
                          <a:pt x="309073" y="322176"/>
                        </a:cubicBezTo>
                        <a:cubicBezTo>
                          <a:pt x="338433" y="335225"/>
                          <a:pt x="400513" y="352656"/>
                          <a:pt x="400513" y="352656"/>
                        </a:cubicBezTo>
                        <a:cubicBezTo>
                          <a:pt x="415753" y="347576"/>
                          <a:pt x="433161" y="346753"/>
                          <a:pt x="446233" y="337416"/>
                        </a:cubicBezTo>
                        <a:cubicBezTo>
                          <a:pt x="519702" y="284938"/>
                          <a:pt x="501901" y="287357"/>
                          <a:pt x="522433" y="215496"/>
                        </a:cubicBezTo>
                        <a:cubicBezTo>
                          <a:pt x="540886" y="150911"/>
                          <a:pt x="537673" y="191676"/>
                          <a:pt x="537673" y="139296"/>
                        </a:cubicBezTo>
                      </a:path>
                    </a:pathLst>
                  </a:custGeom>
                  <a:solidFill>
                    <a:srgbClr val="6633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2" name="フリーフォーム 31"/>
                  <p:cNvSpPr/>
                  <p:nvPr/>
                </p:nvSpPr>
                <p:spPr>
                  <a:xfrm rot="17469844" flipH="1">
                    <a:off x="1320362" y="3524610"/>
                    <a:ext cx="493751" cy="272915"/>
                  </a:xfrm>
                  <a:custGeom>
                    <a:avLst/>
                    <a:gdLst>
                      <a:gd name="connsiteX0" fmla="*/ 491953 w 540886"/>
                      <a:gd name="connsiteY0" fmla="*/ 93576 h 352656"/>
                      <a:gd name="connsiteX1" fmla="*/ 171913 w 540886"/>
                      <a:gd name="connsiteY1" fmla="*/ 93576 h 352656"/>
                      <a:gd name="connsiteX2" fmla="*/ 126193 w 540886"/>
                      <a:gd name="connsiteY2" fmla="*/ 63096 h 352656"/>
                      <a:gd name="connsiteX3" fmla="*/ 34753 w 540886"/>
                      <a:gd name="connsiteY3" fmla="*/ 17376 h 352656"/>
                      <a:gd name="connsiteX4" fmla="*/ 34753 w 540886"/>
                      <a:gd name="connsiteY4" fmla="*/ 154536 h 352656"/>
                      <a:gd name="connsiteX5" fmla="*/ 80473 w 540886"/>
                      <a:gd name="connsiteY5" fmla="*/ 185016 h 352656"/>
                      <a:gd name="connsiteX6" fmla="*/ 126193 w 540886"/>
                      <a:gd name="connsiteY6" fmla="*/ 230736 h 352656"/>
                      <a:gd name="connsiteX7" fmla="*/ 171913 w 540886"/>
                      <a:gd name="connsiteY7" fmla="*/ 245976 h 352656"/>
                      <a:gd name="connsiteX8" fmla="*/ 217633 w 540886"/>
                      <a:gd name="connsiteY8" fmla="*/ 276456 h 352656"/>
                      <a:gd name="connsiteX9" fmla="*/ 263353 w 540886"/>
                      <a:gd name="connsiteY9" fmla="*/ 291696 h 352656"/>
                      <a:gd name="connsiteX10" fmla="*/ 309073 w 540886"/>
                      <a:gd name="connsiteY10" fmla="*/ 322176 h 352656"/>
                      <a:gd name="connsiteX11" fmla="*/ 400513 w 540886"/>
                      <a:gd name="connsiteY11" fmla="*/ 352656 h 352656"/>
                      <a:gd name="connsiteX12" fmla="*/ 446233 w 540886"/>
                      <a:gd name="connsiteY12" fmla="*/ 337416 h 352656"/>
                      <a:gd name="connsiteX13" fmla="*/ 522433 w 540886"/>
                      <a:gd name="connsiteY13" fmla="*/ 215496 h 352656"/>
                      <a:gd name="connsiteX14" fmla="*/ 537673 w 540886"/>
                      <a:gd name="connsiteY14" fmla="*/ 139296 h 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886" h="352656">
                        <a:moveTo>
                          <a:pt x="491953" y="93576"/>
                        </a:moveTo>
                        <a:cubicBezTo>
                          <a:pt x="362519" y="125935"/>
                          <a:pt x="388081" y="126001"/>
                          <a:pt x="171913" y="93576"/>
                        </a:cubicBezTo>
                        <a:cubicBezTo>
                          <a:pt x="153799" y="90859"/>
                          <a:pt x="142576" y="71287"/>
                          <a:pt x="126193" y="63096"/>
                        </a:cubicBezTo>
                        <a:cubicBezTo>
                          <a:pt x="0" y="0"/>
                          <a:pt x="165780" y="104727"/>
                          <a:pt x="34753" y="17376"/>
                        </a:cubicBezTo>
                        <a:cubicBezTo>
                          <a:pt x="17178" y="70101"/>
                          <a:pt x="2567" y="90165"/>
                          <a:pt x="34753" y="154536"/>
                        </a:cubicBezTo>
                        <a:cubicBezTo>
                          <a:pt x="42944" y="170919"/>
                          <a:pt x="66402" y="173290"/>
                          <a:pt x="80473" y="185016"/>
                        </a:cubicBezTo>
                        <a:cubicBezTo>
                          <a:pt x="97030" y="198814"/>
                          <a:pt x="108260" y="218781"/>
                          <a:pt x="126193" y="230736"/>
                        </a:cubicBezTo>
                        <a:cubicBezTo>
                          <a:pt x="139559" y="239647"/>
                          <a:pt x="157545" y="238792"/>
                          <a:pt x="171913" y="245976"/>
                        </a:cubicBezTo>
                        <a:cubicBezTo>
                          <a:pt x="188296" y="254167"/>
                          <a:pt x="201250" y="268265"/>
                          <a:pt x="217633" y="276456"/>
                        </a:cubicBezTo>
                        <a:cubicBezTo>
                          <a:pt x="232001" y="283640"/>
                          <a:pt x="248985" y="284512"/>
                          <a:pt x="263353" y="291696"/>
                        </a:cubicBezTo>
                        <a:cubicBezTo>
                          <a:pt x="279736" y="299887"/>
                          <a:pt x="292335" y="314737"/>
                          <a:pt x="309073" y="322176"/>
                        </a:cubicBezTo>
                        <a:cubicBezTo>
                          <a:pt x="338433" y="335225"/>
                          <a:pt x="400513" y="352656"/>
                          <a:pt x="400513" y="352656"/>
                        </a:cubicBezTo>
                        <a:cubicBezTo>
                          <a:pt x="415753" y="347576"/>
                          <a:pt x="433161" y="346753"/>
                          <a:pt x="446233" y="337416"/>
                        </a:cubicBezTo>
                        <a:cubicBezTo>
                          <a:pt x="519702" y="284938"/>
                          <a:pt x="501901" y="287357"/>
                          <a:pt x="522433" y="215496"/>
                        </a:cubicBezTo>
                        <a:cubicBezTo>
                          <a:pt x="540886" y="150911"/>
                          <a:pt x="537673" y="191676"/>
                          <a:pt x="537673" y="139296"/>
                        </a:cubicBezTo>
                      </a:path>
                    </a:pathLst>
                  </a:custGeom>
                  <a:solidFill>
                    <a:srgbClr val="6633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nvGrpSpPr>
                  <p:cNvPr id="22" name="グループ化 37"/>
                  <p:cNvGrpSpPr>
                    <a:grpSpLocks/>
                  </p:cNvGrpSpPr>
                  <p:nvPr/>
                </p:nvGrpSpPr>
                <p:grpSpPr bwMode="auto">
                  <a:xfrm>
                    <a:off x="1331640" y="4077072"/>
                    <a:ext cx="288032" cy="288032"/>
                    <a:chOff x="2267744" y="4437112"/>
                    <a:chExt cx="288032" cy="288032"/>
                  </a:xfrm>
                </p:grpSpPr>
                <p:sp>
                  <p:nvSpPr>
                    <p:cNvPr id="39" name="円/楕円 38"/>
                    <p:cNvSpPr/>
                    <p:nvPr/>
                  </p:nvSpPr>
                  <p:spPr>
                    <a:xfrm>
                      <a:off x="2268508" y="4437859"/>
                      <a:ext cx="287196" cy="28736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0" name="円/楕円 39"/>
                    <p:cNvSpPr/>
                    <p:nvPr/>
                  </p:nvSpPr>
                  <p:spPr>
                    <a:xfrm flipH="1">
                      <a:off x="2339910" y="4509302"/>
                      <a:ext cx="144391" cy="15241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41" name="アーチ 40"/>
                  <p:cNvSpPr/>
                  <p:nvPr/>
                </p:nvSpPr>
                <p:spPr>
                  <a:xfrm>
                    <a:off x="539046" y="5228848"/>
                    <a:ext cx="288782" cy="360392"/>
                  </a:xfrm>
                  <a:prstGeom prst="blockArc">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sp>
                <p:nvSpPr>
                  <p:cNvPr id="42" name="アーチ 41"/>
                  <p:cNvSpPr/>
                  <p:nvPr/>
                </p:nvSpPr>
                <p:spPr>
                  <a:xfrm>
                    <a:off x="1259415" y="5228848"/>
                    <a:ext cx="288782" cy="360392"/>
                  </a:xfrm>
                  <a:prstGeom prst="blockArc">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grpSp>
          </p:grpSp>
        </p:grpSp>
        <p:sp>
          <p:nvSpPr>
            <p:cNvPr id="88" name="フリーフォーム 87"/>
            <p:cNvSpPr/>
            <p:nvPr/>
          </p:nvSpPr>
          <p:spPr>
            <a:xfrm>
              <a:off x="1763639" y="2349500"/>
              <a:ext cx="755650" cy="279400"/>
            </a:xfrm>
            <a:custGeom>
              <a:avLst/>
              <a:gdLst>
                <a:gd name="connsiteX0" fmla="*/ 101600 w 1044222"/>
                <a:gd name="connsiteY0" fmla="*/ 36689 h 352778"/>
                <a:gd name="connsiteX1" fmla="*/ 914400 w 1044222"/>
                <a:gd name="connsiteY1" fmla="*/ 70556 h 352778"/>
                <a:gd name="connsiteX2" fmla="*/ 880533 w 1044222"/>
                <a:gd name="connsiteY2" fmla="*/ 222956 h 352778"/>
                <a:gd name="connsiteX3" fmla="*/ 626533 w 1044222"/>
                <a:gd name="connsiteY3" fmla="*/ 341489 h 352778"/>
                <a:gd name="connsiteX4" fmla="*/ 304800 w 1044222"/>
                <a:gd name="connsiteY4" fmla="*/ 290689 h 352778"/>
                <a:gd name="connsiteX5" fmla="*/ 101600 w 1044222"/>
                <a:gd name="connsiteY5" fmla="*/ 36689 h 35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222" h="352778">
                  <a:moveTo>
                    <a:pt x="101600" y="36689"/>
                  </a:moveTo>
                  <a:cubicBezTo>
                    <a:pt x="203200" y="0"/>
                    <a:pt x="784578" y="39512"/>
                    <a:pt x="914400" y="70556"/>
                  </a:cubicBezTo>
                  <a:cubicBezTo>
                    <a:pt x="1044222" y="101600"/>
                    <a:pt x="928511" y="177801"/>
                    <a:pt x="880533" y="222956"/>
                  </a:cubicBezTo>
                  <a:cubicBezTo>
                    <a:pt x="832555" y="268112"/>
                    <a:pt x="722488" y="330200"/>
                    <a:pt x="626533" y="341489"/>
                  </a:cubicBezTo>
                  <a:cubicBezTo>
                    <a:pt x="530578" y="352778"/>
                    <a:pt x="392289" y="335845"/>
                    <a:pt x="304800" y="290689"/>
                  </a:cubicBezTo>
                  <a:cubicBezTo>
                    <a:pt x="217311" y="245534"/>
                    <a:pt x="0" y="73378"/>
                    <a:pt x="101600" y="36689"/>
                  </a:cubicBezTo>
                  <a:close/>
                </a:path>
              </a:pathLst>
            </a:cu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円/楕円 89"/>
            <p:cNvSpPr/>
            <p:nvPr/>
          </p:nvSpPr>
          <p:spPr>
            <a:xfrm>
              <a:off x="2411339" y="2060575"/>
              <a:ext cx="144462" cy="144463"/>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4" name="グループ化 92"/>
          <p:cNvGrpSpPr>
            <a:grpSpLocks/>
          </p:cNvGrpSpPr>
          <p:nvPr/>
        </p:nvGrpSpPr>
        <p:grpSpPr bwMode="auto">
          <a:xfrm>
            <a:off x="5148263" y="1916113"/>
            <a:ext cx="2895600" cy="2932112"/>
            <a:chOff x="5148064" y="1916832"/>
            <a:chExt cx="2895600" cy="2932112"/>
          </a:xfrm>
        </p:grpSpPr>
        <p:grpSp>
          <p:nvGrpSpPr>
            <p:cNvPr id="25" name="グループ化 50"/>
            <p:cNvGrpSpPr>
              <a:grpSpLocks/>
            </p:cNvGrpSpPr>
            <p:nvPr/>
          </p:nvGrpSpPr>
          <p:grpSpPr bwMode="auto">
            <a:xfrm>
              <a:off x="5148064" y="1916832"/>
              <a:ext cx="2895600" cy="2932112"/>
              <a:chOff x="4175125" y="3529013"/>
              <a:chExt cx="2895600" cy="2932112"/>
            </a:xfrm>
          </p:grpSpPr>
          <p:sp>
            <p:nvSpPr>
              <p:cNvPr id="21" name="フリーフォーム 20"/>
              <p:cNvSpPr/>
              <p:nvPr/>
            </p:nvSpPr>
            <p:spPr>
              <a:xfrm>
                <a:off x="6372225" y="4652963"/>
                <a:ext cx="698500" cy="490537"/>
              </a:xfrm>
              <a:custGeom>
                <a:avLst/>
                <a:gdLst>
                  <a:gd name="connsiteX0" fmla="*/ 45720 w 698344"/>
                  <a:gd name="connsiteY0" fmla="*/ 202183 h 490780"/>
                  <a:gd name="connsiteX1" fmla="*/ 152400 w 698344"/>
                  <a:gd name="connsiteY1" fmla="*/ 171703 h 490780"/>
                  <a:gd name="connsiteX2" fmla="*/ 198120 w 698344"/>
                  <a:gd name="connsiteY2" fmla="*/ 141223 h 490780"/>
                  <a:gd name="connsiteX3" fmla="*/ 304800 w 698344"/>
                  <a:gd name="connsiteY3" fmla="*/ 110743 h 490780"/>
                  <a:gd name="connsiteX4" fmla="*/ 411480 w 698344"/>
                  <a:gd name="connsiteY4" fmla="*/ 49783 h 490780"/>
                  <a:gd name="connsiteX5" fmla="*/ 502920 w 698344"/>
                  <a:gd name="connsiteY5" fmla="*/ 34543 h 490780"/>
                  <a:gd name="connsiteX6" fmla="*/ 594360 w 698344"/>
                  <a:gd name="connsiteY6" fmla="*/ 4063 h 490780"/>
                  <a:gd name="connsiteX7" fmla="*/ 685800 w 698344"/>
                  <a:gd name="connsiteY7" fmla="*/ 19303 h 490780"/>
                  <a:gd name="connsiteX8" fmla="*/ 670560 w 698344"/>
                  <a:gd name="connsiteY8" fmla="*/ 65023 h 490780"/>
                  <a:gd name="connsiteX9" fmla="*/ 640080 w 698344"/>
                  <a:gd name="connsiteY9" fmla="*/ 110743 h 490780"/>
                  <a:gd name="connsiteX10" fmla="*/ 548640 w 698344"/>
                  <a:gd name="connsiteY10" fmla="*/ 141223 h 490780"/>
                  <a:gd name="connsiteX11" fmla="*/ 502920 w 698344"/>
                  <a:gd name="connsiteY11" fmla="*/ 171703 h 490780"/>
                  <a:gd name="connsiteX12" fmla="*/ 411480 w 698344"/>
                  <a:gd name="connsiteY12" fmla="*/ 202183 h 490780"/>
                  <a:gd name="connsiteX13" fmla="*/ 457200 w 698344"/>
                  <a:gd name="connsiteY13" fmla="*/ 232663 h 490780"/>
                  <a:gd name="connsiteX14" fmla="*/ 472440 w 698344"/>
                  <a:gd name="connsiteY14" fmla="*/ 339343 h 490780"/>
                  <a:gd name="connsiteX15" fmla="*/ 381000 w 698344"/>
                  <a:gd name="connsiteY15" fmla="*/ 400303 h 490780"/>
                  <a:gd name="connsiteX16" fmla="*/ 289560 w 698344"/>
                  <a:gd name="connsiteY16" fmla="*/ 476503 h 490780"/>
                  <a:gd name="connsiteX17" fmla="*/ 45720 w 698344"/>
                  <a:gd name="connsiteY17" fmla="*/ 461263 h 490780"/>
                  <a:gd name="connsiteX18" fmla="*/ 15240 w 698344"/>
                  <a:gd name="connsiteY18" fmla="*/ 369823 h 490780"/>
                  <a:gd name="connsiteX19" fmla="*/ 0 w 698344"/>
                  <a:gd name="connsiteY19" fmla="*/ 324103 h 490780"/>
                  <a:gd name="connsiteX20" fmla="*/ 45720 w 698344"/>
                  <a:gd name="connsiteY20" fmla="*/ 202183 h 4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8344" h="490780">
                    <a:moveTo>
                      <a:pt x="45720" y="202183"/>
                    </a:moveTo>
                    <a:cubicBezTo>
                      <a:pt x="71120" y="176783"/>
                      <a:pt x="118062" y="185438"/>
                      <a:pt x="152400" y="171703"/>
                    </a:cubicBezTo>
                    <a:cubicBezTo>
                      <a:pt x="169406" y="164901"/>
                      <a:pt x="181737" y="149414"/>
                      <a:pt x="198120" y="141223"/>
                    </a:cubicBezTo>
                    <a:cubicBezTo>
                      <a:pt x="219984" y="130291"/>
                      <a:pt x="285268" y="115626"/>
                      <a:pt x="304800" y="110743"/>
                    </a:cubicBezTo>
                    <a:cubicBezTo>
                      <a:pt x="335411" y="90336"/>
                      <a:pt x="376324" y="60330"/>
                      <a:pt x="411480" y="49783"/>
                    </a:cubicBezTo>
                    <a:cubicBezTo>
                      <a:pt x="441077" y="40904"/>
                      <a:pt x="472942" y="42037"/>
                      <a:pt x="502920" y="34543"/>
                    </a:cubicBezTo>
                    <a:cubicBezTo>
                      <a:pt x="534089" y="26751"/>
                      <a:pt x="594360" y="4063"/>
                      <a:pt x="594360" y="4063"/>
                    </a:cubicBezTo>
                    <a:cubicBezTo>
                      <a:pt x="624840" y="9143"/>
                      <a:pt x="661671" y="0"/>
                      <a:pt x="685800" y="19303"/>
                    </a:cubicBezTo>
                    <a:cubicBezTo>
                      <a:pt x="698344" y="29338"/>
                      <a:pt x="677744" y="50655"/>
                      <a:pt x="670560" y="65023"/>
                    </a:cubicBezTo>
                    <a:cubicBezTo>
                      <a:pt x="662369" y="81406"/>
                      <a:pt x="655612" y="101035"/>
                      <a:pt x="640080" y="110743"/>
                    </a:cubicBezTo>
                    <a:cubicBezTo>
                      <a:pt x="612835" y="127771"/>
                      <a:pt x="575373" y="123401"/>
                      <a:pt x="548640" y="141223"/>
                    </a:cubicBezTo>
                    <a:cubicBezTo>
                      <a:pt x="533400" y="151383"/>
                      <a:pt x="519658" y="164264"/>
                      <a:pt x="502920" y="171703"/>
                    </a:cubicBezTo>
                    <a:cubicBezTo>
                      <a:pt x="473560" y="184752"/>
                      <a:pt x="411480" y="202183"/>
                      <a:pt x="411480" y="202183"/>
                    </a:cubicBezTo>
                    <a:cubicBezTo>
                      <a:pt x="426720" y="212343"/>
                      <a:pt x="444248" y="219711"/>
                      <a:pt x="457200" y="232663"/>
                    </a:cubicBezTo>
                    <a:cubicBezTo>
                      <a:pt x="486172" y="261635"/>
                      <a:pt x="507132" y="299694"/>
                      <a:pt x="472440" y="339343"/>
                    </a:cubicBezTo>
                    <a:cubicBezTo>
                      <a:pt x="448317" y="366912"/>
                      <a:pt x="411480" y="379983"/>
                      <a:pt x="381000" y="400303"/>
                    </a:cubicBezTo>
                    <a:cubicBezTo>
                      <a:pt x="317347" y="442738"/>
                      <a:pt x="348232" y="417831"/>
                      <a:pt x="289560" y="476503"/>
                    </a:cubicBezTo>
                    <a:cubicBezTo>
                      <a:pt x="208280" y="471423"/>
                      <a:pt x="121621" y="490780"/>
                      <a:pt x="45720" y="461263"/>
                    </a:cubicBezTo>
                    <a:cubicBezTo>
                      <a:pt x="15776" y="449618"/>
                      <a:pt x="25400" y="400303"/>
                      <a:pt x="15240" y="369823"/>
                    </a:cubicBezTo>
                    <a:lnTo>
                      <a:pt x="0" y="324103"/>
                    </a:lnTo>
                    <a:cubicBezTo>
                      <a:pt x="19784" y="264752"/>
                      <a:pt x="20320" y="227583"/>
                      <a:pt x="45720" y="202183"/>
                    </a:cubicBezTo>
                    <a:close/>
                  </a:path>
                </a:pathLst>
              </a:cu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正方形/長方形 16"/>
              <p:cNvSpPr/>
              <p:nvPr/>
            </p:nvSpPr>
            <p:spPr>
              <a:xfrm rot="20842673">
                <a:off x="5246687" y="4933950"/>
                <a:ext cx="1296988" cy="3889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フローチャート : 論理積ゲート 18"/>
              <p:cNvSpPr/>
              <p:nvPr/>
            </p:nvSpPr>
            <p:spPr>
              <a:xfrm rot="16200000">
                <a:off x="4320380" y="5193507"/>
                <a:ext cx="1439863" cy="1079500"/>
              </a:xfrm>
              <a:prstGeom prst="flowChartDelay">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6" name="グループ化 45"/>
              <p:cNvGrpSpPr>
                <a:grpSpLocks/>
              </p:cNvGrpSpPr>
              <p:nvPr/>
            </p:nvGrpSpPr>
            <p:grpSpPr bwMode="auto">
              <a:xfrm>
                <a:off x="4175125" y="3529013"/>
                <a:ext cx="1404938" cy="1555750"/>
                <a:chOff x="4175125" y="3529013"/>
                <a:chExt cx="1404938" cy="1555750"/>
              </a:xfrm>
            </p:grpSpPr>
            <p:sp>
              <p:nvSpPr>
                <p:cNvPr id="5" name="円/楕円 4"/>
                <p:cNvSpPr/>
                <p:nvPr/>
              </p:nvSpPr>
              <p:spPr>
                <a:xfrm>
                  <a:off x="4284662" y="3644900"/>
                  <a:ext cx="1295400" cy="1439863"/>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円/楕円 7"/>
                <p:cNvSpPr/>
                <p:nvPr/>
              </p:nvSpPr>
              <p:spPr>
                <a:xfrm>
                  <a:off x="5148262" y="4076700"/>
                  <a:ext cx="360363" cy="36036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円/楕円 8"/>
                <p:cNvSpPr/>
                <p:nvPr/>
              </p:nvSpPr>
              <p:spPr>
                <a:xfrm>
                  <a:off x="4716462" y="4076700"/>
                  <a:ext cx="360363" cy="36036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円/楕円 11"/>
                <p:cNvSpPr/>
                <p:nvPr/>
              </p:nvSpPr>
              <p:spPr>
                <a:xfrm>
                  <a:off x="5364162" y="4221163"/>
                  <a:ext cx="71438" cy="8096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円/楕円 12"/>
                <p:cNvSpPr/>
                <p:nvPr/>
              </p:nvSpPr>
              <p:spPr>
                <a:xfrm>
                  <a:off x="4932362" y="4221163"/>
                  <a:ext cx="71438" cy="8096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7" name="フリーフォーム 46"/>
                <p:cNvSpPr/>
                <p:nvPr/>
              </p:nvSpPr>
              <p:spPr>
                <a:xfrm>
                  <a:off x="4175125" y="3529013"/>
                  <a:ext cx="1336675" cy="498475"/>
                </a:xfrm>
                <a:custGeom>
                  <a:avLst/>
                  <a:gdLst>
                    <a:gd name="connsiteX0" fmla="*/ 1036667 w 1336890"/>
                    <a:gd name="connsiteY0" fmla="*/ 281627 h 498967"/>
                    <a:gd name="connsiteX1" fmla="*/ 945227 w 1336890"/>
                    <a:gd name="connsiteY1" fmla="*/ 342587 h 498967"/>
                    <a:gd name="connsiteX2" fmla="*/ 899507 w 1336890"/>
                    <a:gd name="connsiteY2" fmla="*/ 373067 h 498967"/>
                    <a:gd name="connsiteX3" fmla="*/ 625187 w 1336890"/>
                    <a:gd name="connsiteY3" fmla="*/ 357827 h 498967"/>
                    <a:gd name="connsiteX4" fmla="*/ 579467 w 1336890"/>
                    <a:gd name="connsiteY4" fmla="*/ 388307 h 498967"/>
                    <a:gd name="connsiteX5" fmla="*/ 503267 w 1336890"/>
                    <a:gd name="connsiteY5" fmla="*/ 403547 h 498967"/>
                    <a:gd name="connsiteX6" fmla="*/ 442307 w 1336890"/>
                    <a:gd name="connsiteY6" fmla="*/ 434027 h 498967"/>
                    <a:gd name="connsiteX7" fmla="*/ 381347 w 1336890"/>
                    <a:gd name="connsiteY7" fmla="*/ 449267 h 498967"/>
                    <a:gd name="connsiteX8" fmla="*/ 335627 w 1336890"/>
                    <a:gd name="connsiteY8" fmla="*/ 464507 h 498967"/>
                    <a:gd name="connsiteX9" fmla="*/ 107027 w 1336890"/>
                    <a:gd name="connsiteY9" fmla="*/ 449267 h 498967"/>
                    <a:gd name="connsiteX10" fmla="*/ 213707 w 1336890"/>
                    <a:gd name="connsiteY10" fmla="*/ 220667 h 498967"/>
                    <a:gd name="connsiteX11" fmla="*/ 305147 w 1336890"/>
                    <a:gd name="connsiteY11" fmla="*/ 190187 h 498967"/>
                    <a:gd name="connsiteX12" fmla="*/ 320387 w 1336890"/>
                    <a:gd name="connsiteY12" fmla="*/ 144467 h 498967"/>
                    <a:gd name="connsiteX13" fmla="*/ 366107 w 1336890"/>
                    <a:gd name="connsiteY13" fmla="*/ 129227 h 498967"/>
                    <a:gd name="connsiteX14" fmla="*/ 427067 w 1336890"/>
                    <a:gd name="connsiteY14" fmla="*/ 98747 h 498967"/>
                    <a:gd name="connsiteX15" fmla="*/ 670907 w 1336890"/>
                    <a:gd name="connsiteY15" fmla="*/ 53027 h 498967"/>
                    <a:gd name="connsiteX16" fmla="*/ 975707 w 1336890"/>
                    <a:gd name="connsiteY16" fmla="*/ 37787 h 498967"/>
                    <a:gd name="connsiteX17" fmla="*/ 1082387 w 1336890"/>
                    <a:gd name="connsiteY17" fmla="*/ 68267 h 498967"/>
                    <a:gd name="connsiteX18" fmla="*/ 1173827 w 1336890"/>
                    <a:gd name="connsiteY18" fmla="*/ 83507 h 498967"/>
                    <a:gd name="connsiteX19" fmla="*/ 1219547 w 1336890"/>
                    <a:gd name="connsiteY19" fmla="*/ 113987 h 498967"/>
                    <a:gd name="connsiteX20" fmla="*/ 1310987 w 1336890"/>
                    <a:gd name="connsiteY20" fmla="*/ 190187 h 498967"/>
                    <a:gd name="connsiteX21" fmla="*/ 1234787 w 1336890"/>
                    <a:gd name="connsiteY21" fmla="*/ 373067 h 498967"/>
                    <a:gd name="connsiteX22" fmla="*/ 1189067 w 1336890"/>
                    <a:gd name="connsiteY22" fmla="*/ 388307 h 498967"/>
                    <a:gd name="connsiteX23" fmla="*/ 1006187 w 1336890"/>
                    <a:gd name="connsiteY23" fmla="*/ 342587 h 4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6890" h="498967">
                      <a:moveTo>
                        <a:pt x="1036667" y="281627"/>
                      </a:moveTo>
                      <a:lnTo>
                        <a:pt x="945227" y="342587"/>
                      </a:lnTo>
                      <a:lnTo>
                        <a:pt x="899507" y="373067"/>
                      </a:lnTo>
                      <a:cubicBezTo>
                        <a:pt x="808067" y="367987"/>
                        <a:pt x="716664" y="353471"/>
                        <a:pt x="625187" y="357827"/>
                      </a:cubicBezTo>
                      <a:cubicBezTo>
                        <a:pt x="606892" y="358698"/>
                        <a:pt x="596617" y="381876"/>
                        <a:pt x="579467" y="388307"/>
                      </a:cubicBezTo>
                      <a:cubicBezTo>
                        <a:pt x="555213" y="397402"/>
                        <a:pt x="528667" y="398467"/>
                        <a:pt x="503267" y="403547"/>
                      </a:cubicBezTo>
                      <a:cubicBezTo>
                        <a:pt x="482947" y="413707"/>
                        <a:pt x="463579" y="426050"/>
                        <a:pt x="442307" y="434027"/>
                      </a:cubicBezTo>
                      <a:cubicBezTo>
                        <a:pt x="422695" y="441381"/>
                        <a:pt x="401486" y="443513"/>
                        <a:pt x="381347" y="449267"/>
                      </a:cubicBezTo>
                      <a:cubicBezTo>
                        <a:pt x="365901" y="453680"/>
                        <a:pt x="350867" y="459427"/>
                        <a:pt x="335627" y="464507"/>
                      </a:cubicBezTo>
                      <a:cubicBezTo>
                        <a:pt x="259427" y="459427"/>
                        <a:pt x="165011" y="498967"/>
                        <a:pt x="107027" y="449267"/>
                      </a:cubicBezTo>
                      <a:cubicBezTo>
                        <a:pt x="0" y="357530"/>
                        <a:pt x="157569" y="239380"/>
                        <a:pt x="213707" y="220667"/>
                      </a:cubicBezTo>
                      <a:lnTo>
                        <a:pt x="305147" y="190187"/>
                      </a:lnTo>
                      <a:cubicBezTo>
                        <a:pt x="310227" y="174947"/>
                        <a:pt x="309028" y="155826"/>
                        <a:pt x="320387" y="144467"/>
                      </a:cubicBezTo>
                      <a:cubicBezTo>
                        <a:pt x="331746" y="133108"/>
                        <a:pt x="351342" y="135555"/>
                        <a:pt x="366107" y="129227"/>
                      </a:cubicBezTo>
                      <a:cubicBezTo>
                        <a:pt x="386989" y="120278"/>
                        <a:pt x="405514" y="105931"/>
                        <a:pt x="427067" y="98747"/>
                      </a:cubicBezTo>
                      <a:cubicBezTo>
                        <a:pt x="524059" y="66416"/>
                        <a:pt x="570639" y="65561"/>
                        <a:pt x="670907" y="53027"/>
                      </a:cubicBezTo>
                      <a:cubicBezTo>
                        <a:pt x="829989" y="0"/>
                        <a:pt x="730300" y="20258"/>
                        <a:pt x="975707" y="37787"/>
                      </a:cubicBezTo>
                      <a:cubicBezTo>
                        <a:pt x="1019282" y="52312"/>
                        <a:pt x="1034547" y="58699"/>
                        <a:pt x="1082387" y="68267"/>
                      </a:cubicBezTo>
                      <a:cubicBezTo>
                        <a:pt x="1112687" y="74327"/>
                        <a:pt x="1143347" y="78427"/>
                        <a:pt x="1173827" y="83507"/>
                      </a:cubicBezTo>
                      <a:cubicBezTo>
                        <a:pt x="1189067" y="93667"/>
                        <a:pt x="1205476" y="102261"/>
                        <a:pt x="1219547" y="113987"/>
                      </a:cubicBezTo>
                      <a:cubicBezTo>
                        <a:pt x="1336890" y="211773"/>
                        <a:pt x="1197473" y="114511"/>
                        <a:pt x="1310987" y="190187"/>
                      </a:cubicBezTo>
                      <a:cubicBezTo>
                        <a:pt x="1286220" y="314022"/>
                        <a:pt x="1320322" y="330299"/>
                        <a:pt x="1234787" y="373067"/>
                      </a:cubicBezTo>
                      <a:cubicBezTo>
                        <a:pt x="1220419" y="380251"/>
                        <a:pt x="1204307" y="383227"/>
                        <a:pt x="1189067" y="388307"/>
                      </a:cubicBezTo>
                      <a:cubicBezTo>
                        <a:pt x="1010114" y="372039"/>
                        <a:pt x="1046520" y="423254"/>
                        <a:pt x="1006187" y="342587"/>
                      </a:cubicBezTo>
                    </a:path>
                  </a:pathLst>
                </a:custGeom>
                <a:solidFill>
                  <a:srgbClr val="CC9900"/>
                </a:solidFill>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sp>
            <p:nvSpPr>
              <p:cNvPr id="50" name="フローチャート : 論理積ゲート 49"/>
              <p:cNvSpPr/>
              <p:nvPr/>
            </p:nvSpPr>
            <p:spPr>
              <a:xfrm rot="16200000">
                <a:off x="4096544" y="5633243"/>
                <a:ext cx="1231900" cy="423863"/>
              </a:xfrm>
              <a:prstGeom prst="flowChartDelay">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89" name="フリーフォーム 88"/>
            <p:cNvSpPr/>
            <p:nvPr/>
          </p:nvSpPr>
          <p:spPr>
            <a:xfrm>
              <a:off x="5724326" y="3140794"/>
              <a:ext cx="576263" cy="144463"/>
            </a:xfrm>
            <a:custGeom>
              <a:avLst/>
              <a:gdLst>
                <a:gd name="connsiteX0" fmla="*/ 101600 w 1044222"/>
                <a:gd name="connsiteY0" fmla="*/ 36689 h 352778"/>
                <a:gd name="connsiteX1" fmla="*/ 914400 w 1044222"/>
                <a:gd name="connsiteY1" fmla="*/ 70556 h 352778"/>
                <a:gd name="connsiteX2" fmla="*/ 880533 w 1044222"/>
                <a:gd name="connsiteY2" fmla="*/ 222956 h 352778"/>
                <a:gd name="connsiteX3" fmla="*/ 626533 w 1044222"/>
                <a:gd name="connsiteY3" fmla="*/ 341489 h 352778"/>
                <a:gd name="connsiteX4" fmla="*/ 304800 w 1044222"/>
                <a:gd name="connsiteY4" fmla="*/ 290689 h 352778"/>
                <a:gd name="connsiteX5" fmla="*/ 101600 w 1044222"/>
                <a:gd name="connsiteY5" fmla="*/ 36689 h 35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222" h="352778">
                  <a:moveTo>
                    <a:pt x="101600" y="36689"/>
                  </a:moveTo>
                  <a:cubicBezTo>
                    <a:pt x="203200" y="0"/>
                    <a:pt x="784578" y="39512"/>
                    <a:pt x="914400" y="70556"/>
                  </a:cubicBezTo>
                  <a:cubicBezTo>
                    <a:pt x="1044222" y="101600"/>
                    <a:pt x="928511" y="177801"/>
                    <a:pt x="880533" y="222956"/>
                  </a:cubicBezTo>
                  <a:cubicBezTo>
                    <a:pt x="832555" y="268112"/>
                    <a:pt x="722488" y="330200"/>
                    <a:pt x="626533" y="341489"/>
                  </a:cubicBezTo>
                  <a:cubicBezTo>
                    <a:pt x="530578" y="352778"/>
                    <a:pt x="392289" y="335845"/>
                    <a:pt x="304800" y="290689"/>
                  </a:cubicBezTo>
                  <a:cubicBezTo>
                    <a:pt x="217311" y="245534"/>
                    <a:pt x="0" y="73378"/>
                    <a:pt x="101600" y="36689"/>
                  </a:cubicBezTo>
                  <a:close/>
                </a:path>
              </a:pathLst>
            </a:cu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円/楕円 91"/>
            <p:cNvSpPr/>
            <p:nvPr/>
          </p:nvSpPr>
          <p:spPr>
            <a:xfrm>
              <a:off x="6156126" y="2924894"/>
              <a:ext cx="71438" cy="71438"/>
            </a:xfrm>
            <a:prstGeom prst="ellipse">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8" name="グループ化 58"/>
          <p:cNvGrpSpPr/>
          <p:nvPr/>
        </p:nvGrpSpPr>
        <p:grpSpPr>
          <a:xfrm>
            <a:off x="4860033" y="3631975"/>
            <a:ext cx="2160239" cy="3226025"/>
            <a:chOff x="1481640" y="3357563"/>
            <a:chExt cx="2369635" cy="3500437"/>
          </a:xfrm>
          <a:solidFill>
            <a:srgbClr val="996600"/>
          </a:solidFill>
        </p:grpSpPr>
        <p:sp>
          <p:nvSpPr>
            <p:cNvPr id="60" name="フローチャート : 論理積ゲート 59"/>
            <p:cNvSpPr/>
            <p:nvPr/>
          </p:nvSpPr>
          <p:spPr>
            <a:xfrm rot="16200000">
              <a:off x="1575219" y="4630818"/>
              <a:ext cx="2133600" cy="2320758"/>
            </a:xfrm>
            <a:prstGeom prst="flowChartDelay">
              <a:avLst/>
            </a:prstGeom>
            <a:solidFill>
              <a:srgbClr val="00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0" name="グループ化 55"/>
            <p:cNvGrpSpPr/>
            <p:nvPr/>
          </p:nvGrpSpPr>
          <p:grpSpPr>
            <a:xfrm>
              <a:off x="1547813" y="3357563"/>
              <a:ext cx="2303462" cy="3500437"/>
              <a:chOff x="1547813" y="3357563"/>
              <a:chExt cx="2303462" cy="3500437"/>
            </a:xfrm>
            <a:grpFill/>
          </p:grpSpPr>
          <p:sp>
            <p:nvSpPr>
              <p:cNvPr id="64" name="フローチャート : 論理積ゲート 63"/>
              <p:cNvSpPr/>
              <p:nvPr/>
            </p:nvSpPr>
            <p:spPr>
              <a:xfrm rot="16200000">
                <a:off x="1849438" y="4856163"/>
                <a:ext cx="1700212" cy="2303462"/>
              </a:xfrm>
              <a:prstGeom prst="flowChartDelay">
                <a:avLst/>
              </a:prstGeom>
              <a:solidFill>
                <a:srgbClr val="58380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3" name="グループ化 42"/>
              <p:cNvGrpSpPr>
                <a:grpSpLocks/>
              </p:cNvGrpSpPr>
              <p:nvPr/>
            </p:nvGrpSpPr>
            <p:grpSpPr bwMode="auto">
              <a:xfrm>
                <a:off x="2051050" y="3357563"/>
                <a:ext cx="1341438" cy="2244725"/>
                <a:chOff x="362920" y="3344336"/>
                <a:chExt cx="1340775" cy="2244904"/>
              </a:xfrm>
              <a:grpFill/>
            </p:grpSpPr>
            <p:sp>
              <p:nvSpPr>
                <p:cNvPr id="66" name="片側の 2 つの角を切り取った四角形 65"/>
                <p:cNvSpPr/>
                <p:nvPr/>
              </p:nvSpPr>
              <p:spPr>
                <a:xfrm rot="10800000">
                  <a:off x="467643" y="3860314"/>
                  <a:ext cx="1151955" cy="1728926"/>
                </a:xfrm>
                <a:prstGeom prst="snip2SameRect">
                  <a:avLst/>
                </a:prstGeom>
                <a:solidFill>
                  <a:srgbClr val="583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5" name="グループ化 36"/>
                <p:cNvGrpSpPr>
                  <a:grpSpLocks/>
                </p:cNvGrpSpPr>
                <p:nvPr/>
              </p:nvGrpSpPr>
              <p:grpSpPr bwMode="auto">
                <a:xfrm>
                  <a:off x="467544" y="4077072"/>
                  <a:ext cx="288032" cy="288032"/>
                  <a:chOff x="2267744" y="4437112"/>
                  <a:chExt cx="288032" cy="288032"/>
                </a:xfrm>
                <a:grpFill/>
              </p:grpSpPr>
              <p:sp>
                <p:nvSpPr>
                  <p:cNvPr id="75" name="円/楕円 74"/>
                  <p:cNvSpPr/>
                  <p:nvPr/>
                </p:nvSpPr>
                <p:spPr>
                  <a:xfrm>
                    <a:off x="2267843" y="4437859"/>
                    <a:ext cx="287196" cy="28736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6" name="円/楕円 75"/>
                  <p:cNvSpPr/>
                  <p:nvPr/>
                </p:nvSpPr>
                <p:spPr>
                  <a:xfrm flipH="1">
                    <a:off x="2339246" y="4509302"/>
                    <a:ext cx="144391" cy="15241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68" name="フリーフォーム 67"/>
                <p:cNvSpPr/>
                <p:nvPr/>
              </p:nvSpPr>
              <p:spPr>
                <a:xfrm rot="3557397">
                  <a:off x="282635" y="3424621"/>
                  <a:ext cx="541380" cy="380812"/>
                </a:xfrm>
                <a:custGeom>
                  <a:avLst/>
                  <a:gdLst>
                    <a:gd name="connsiteX0" fmla="*/ 491953 w 540886"/>
                    <a:gd name="connsiteY0" fmla="*/ 93576 h 352656"/>
                    <a:gd name="connsiteX1" fmla="*/ 171913 w 540886"/>
                    <a:gd name="connsiteY1" fmla="*/ 93576 h 352656"/>
                    <a:gd name="connsiteX2" fmla="*/ 126193 w 540886"/>
                    <a:gd name="connsiteY2" fmla="*/ 63096 h 352656"/>
                    <a:gd name="connsiteX3" fmla="*/ 34753 w 540886"/>
                    <a:gd name="connsiteY3" fmla="*/ 17376 h 352656"/>
                    <a:gd name="connsiteX4" fmla="*/ 34753 w 540886"/>
                    <a:gd name="connsiteY4" fmla="*/ 154536 h 352656"/>
                    <a:gd name="connsiteX5" fmla="*/ 80473 w 540886"/>
                    <a:gd name="connsiteY5" fmla="*/ 185016 h 352656"/>
                    <a:gd name="connsiteX6" fmla="*/ 126193 w 540886"/>
                    <a:gd name="connsiteY6" fmla="*/ 230736 h 352656"/>
                    <a:gd name="connsiteX7" fmla="*/ 171913 w 540886"/>
                    <a:gd name="connsiteY7" fmla="*/ 245976 h 352656"/>
                    <a:gd name="connsiteX8" fmla="*/ 217633 w 540886"/>
                    <a:gd name="connsiteY8" fmla="*/ 276456 h 352656"/>
                    <a:gd name="connsiteX9" fmla="*/ 263353 w 540886"/>
                    <a:gd name="connsiteY9" fmla="*/ 291696 h 352656"/>
                    <a:gd name="connsiteX10" fmla="*/ 309073 w 540886"/>
                    <a:gd name="connsiteY10" fmla="*/ 322176 h 352656"/>
                    <a:gd name="connsiteX11" fmla="*/ 400513 w 540886"/>
                    <a:gd name="connsiteY11" fmla="*/ 352656 h 352656"/>
                    <a:gd name="connsiteX12" fmla="*/ 446233 w 540886"/>
                    <a:gd name="connsiteY12" fmla="*/ 337416 h 352656"/>
                    <a:gd name="connsiteX13" fmla="*/ 522433 w 540886"/>
                    <a:gd name="connsiteY13" fmla="*/ 215496 h 352656"/>
                    <a:gd name="connsiteX14" fmla="*/ 537673 w 540886"/>
                    <a:gd name="connsiteY14" fmla="*/ 139296 h 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886" h="352656">
                      <a:moveTo>
                        <a:pt x="491953" y="93576"/>
                      </a:moveTo>
                      <a:cubicBezTo>
                        <a:pt x="362519" y="125935"/>
                        <a:pt x="388081" y="126001"/>
                        <a:pt x="171913" y="93576"/>
                      </a:cubicBezTo>
                      <a:cubicBezTo>
                        <a:pt x="153799" y="90859"/>
                        <a:pt x="142576" y="71287"/>
                        <a:pt x="126193" y="63096"/>
                      </a:cubicBezTo>
                      <a:cubicBezTo>
                        <a:pt x="0" y="0"/>
                        <a:pt x="165780" y="104727"/>
                        <a:pt x="34753" y="17376"/>
                      </a:cubicBezTo>
                      <a:cubicBezTo>
                        <a:pt x="17178" y="70101"/>
                        <a:pt x="2567" y="90165"/>
                        <a:pt x="34753" y="154536"/>
                      </a:cubicBezTo>
                      <a:cubicBezTo>
                        <a:pt x="42944" y="170919"/>
                        <a:pt x="66402" y="173290"/>
                        <a:pt x="80473" y="185016"/>
                      </a:cubicBezTo>
                      <a:cubicBezTo>
                        <a:pt x="97030" y="198814"/>
                        <a:pt x="108260" y="218781"/>
                        <a:pt x="126193" y="230736"/>
                      </a:cubicBezTo>
                      <a:cubicBezTo>
                        <a:pt x="139559" y="239647"/>
                        <a:pt x="157545" y="238792"/>
                        <a:pt x="171913" y="245976"/>
                      </a:cubicBezTo>
                      <a:cubicBezTo>
                        <a:pt x="188296" y="254167"/>
                        <a:pt x="201250" y="268265"/>
                        <a:pt x="217633" y="276456"/>
                      </a:cubicBezTo>
                      <a:cubicBezTo>
                        <a:pt x="232001" y="283640"/>
                        <a:pt x="248985" y="284512"/>
                        <a:pt x="263353" y="291696"/>
                      </a:cubicBezTo>
                      <a:cubicBezTo>
                        <a:pt x="279736" y="299887"/>
                        <a:pt x="292335" y="314737"/>
                        <a:pt x="309073" y="322176"/>
                      </a:cubicBezTo>
                      <a:cubicBezTo>
                        <a:pt x="338433" y="335225"/>
                        <a:pt x="400513" y="352656"/>
                        <a:pt x="400513" y="352656"/>
                      </a:cubicBezTo>
                      <a:cubicBezTo>
                        <a:pt x="415753" y="347576"/>
                        <a:pt x="433161" y="346753"/>
                        <a:pt x="446233" y="337416"/>
                      </a:cubicBezTo>
                      <a:cubicBezTo>
                        <a:pt x="519702" y="284938"/>
                        <a:pt x="501901" y="287357"/>
                        <a:pt x="522433" y="215496"/>
                      </a:cubicBezTo>
                      <a:cubicBezTo>
                        <a:pt x="540886" y="150911"/>
                        <a:pt x="537673" y="191676"/>
                        <a:pt x="537673" y="139296"/>
                      </a:cubicBezTo>
                    </a:path>
                  </a:pathLst>
                </a:custGeom>
                <a:solidFill>
                  <a:srgbClr val="583808"/>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69" name="フリーフォーム 68"/>
                <p:cNvSpPr/>
                <p:nvPr/>
              </p:nvSpPr>
              <p:spPr>
                <a:xfrm rot="17469844" flipH="1">
                  <a:off x="1320362" y="3524610"/>
                  <a:ext cx="493751" cy="272915"/>
                </a:xfrm>
                <a:custGeom>
                  <a:avLst/>
                  <a:gdLst>
                    <a:gd name="connsiteX0" fmla="*/ 491953 w 540886"/>
                    <a:gd name="connsiteY0" fmla="*/ 93576 h 352656"/>
                    <a:gd name="connsiteX1" fmla="*/ 171913 w 540886"/>
                    <a:gd name="connsiteY1" fmla="*/ 93576 h 352656"/>
                    <a:gd name="connsiteX2" fmla="*/ 126193 w 540886"/>
                    <a:gd name="connsiteY2" fmla="*/ 63096 h 352656"/>
                    <a:gd name="connsiteX3" fmla="*/ 34753 w 540886"/>
                    <a:gd name="connsiteY3" fmla="*/ 17376 h 352656"/>
                    <a:gd name="connsiteX4" fmla="*/ 34753 w 540886"/>
                    <a:gd name="connsiteY4" fmla="*/ 154536 h 352656"/>
                    <a:gd name="connsiteX5" fmla="*/ 80473 w 540886"/>
                    <a:gd name="connsiteY5" fmla="*/ 185016 h 352656"/>
                    <a:gd name="connsiteX6" fmla="*/ 126193 w 540886"/>
                    <a:gd name="connsiteY6" fmla="*/ 230736 h 352656"/>
                    <a:gd name="connsiteX7" fmla="*/ 171913 w 540886"/>
                    <a:gd name="connsiteY7" fmla="*/ 245976 h 352656"/>
                    <a:gd name="connsiteX8" fmla="*/ 217633 w 540886"/>
                    <a:gd name="connsiteY8" fmla="*/ 276456 h 352656"/>
                    <a:gd name="connsiteX9" fmla="*/ 263353 w 540886"/>
                    <a:gd name="connsiteY9" fmla="*/ 291696 h 352656"/>
                    <a:gd name="connsiteX10" fmla="*/ 309073 w 540886"/>
                    <a:gd name="connsiteY10" fmla="*/ 322176 h 352656"/>
                    <a:gd name="connsiteX11" fmla="*/ 400513 w 540886"/>
                    <a:gd name="connsiteY11" fmla="*/ 352656 h 352656"/>
                    <a:gd name="connsiteX12" fmla="*/ 446233 w 540886"/>
                    <a:gd name="connsiteY12" fmla="*/ 337416 h 352656"/>
                    <a:gd name="connsiteX13" fmla="*/ 522433 w 540886"/>
                    <a:gd name="connsiteY13" fmla="*/ 215496 h 352656"/>
                    <a:gd name="connsiteX14" fmla="*/ 537673 w 540886"/>
                    <a:gd name="connsiteY14" fmla="*/ 139296 h 35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886" h="352656">
                      <a:moveTo>
                        <a:pt x="491953" y="93576"/>
                      </a:moveTo>
                      <a:cubicBezTo>
                        <a:pt x="362519" y="125935"/>
                        <a:pt x="388081" y="126001"/>
                        <a:pt x="171913" y="93576"/>
                      </a:cubicBezTo>
                      <a:cubicBezTo>
                        <a:pt x="153799" y="90859"/>
                        <a:pt x="142576" y="71287"/>
                        <a:pt x="126193" y="63096"/>
                      </a:cubicBezTo>
                      <a:cubicBezTo>
                        <a:pt x="0" y="0"/>
                        <a:pt x="165780" y="104727"/>
                        <a:pt x="34753" y="17376"/>
                      </a:cubicBezTo>
                      <a:cubicBezTo>
                        <a:pt x="17178" y="70101"/>
                        <a:pt x="2567" y="90165"/>
                        <a:pt x="34753" y="154536"/>
                      </a:cubicBezTo>
                      <a:cubicBezTo>
                        <a:pt x="42944" y="170919"/>
                        <a:pt x="66402" y="173290"/>
                        <a:pt x="80473" y="185016"/>
                      </a:cubicBezTo>
                      <a:cubicBezTo>
                        <a:pt x="97030" y="198814"/>
                        <a:pt x="108260" y="218781"/>
                        <a:pt x="126193" y="230736"/>
                      </a:cubicBezTo>
                      <a:cubicBezTo>
                        <a:pt x="139559" y="239647"/>
                        <a:pt x="157545" y="238792"/>
                        <a:pt x="171913" y="245976"/>
                      </a:cubicBezTo>
                      <a:cubicBezTo>
                        <a:pt x="188296" y="254167"/>
                        <a:pt x="201250" y="268265"/>
                        <a:pt x="217633" y="276456"/>
                      </a:cubicBezTo>
                      <a:cubicBezTo>
                        <a:pt x="232001" y="283640"/>
                        <a:pt x="248985" y="284512"/>
                        <a:pt x="263353" y="291696"/>
                      </a:cubicBezTo>
                      <a:cubicBezTo>
                        <a:pt x="279736" y="299887"/>
                        <a:pt x="292335" y="314737"/>
                        <a:pt x="309073" y="322176"/>
                      </a:cubicBezTo>
                      <a:cubicBezTo>
                        <a:pt x="338433" y="335225"/>
                        <a:pt x="400513" y="352656"/>
                        <a:pt x="400513" y="352656"/>
                      </a:cubicBezTo>
                      <a:cubicBezTo>
                        <a:pt x="415753" y="347576"/>
                        <a:pt x="433161" y="346753"/>
                        <a:pt x="446233" y="337416"/>
                      </a:cubicBezTo>
                      <a:cubicBezTo>
                        <a:pt x="519702" y="284938"/>
                        <a:pt x="501901" y="287357"/>
                        <a:pt x="522433" y="215496"/>
                      </a:cubicBezTo>
                      <a:cubicBezTo>
                        <a:pt x="540886" y="150911"/>
                        <a:pt x="537673" y="191676"/>
                        <a:pt x="537673" y="139296"/>
                      </a:cubicBezTo>
                    </a:path>
                  </a:pathLst>
                </a:custGeom>
                <a:solidFill>
                  <a:srgbClr val="583808"/>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nvGrpSpPr>
                <p:cNvPr id="37" name="グループ化 37"/>
                <p:cNvGrpSpPr>
                  <a:grpSpLocks/>
                </p:cNvGrpSpPr>
                <p:nvPr/>
              </p:nvGrpSpPr>
              <p:grpSpPr bwMode="auto">
                <a:xfrm>
                  <a:off x="1331640" y="4077072"/>
                  <a:ext cx="288032" cy="288032"/>
                  <a:chOff x="2267744" y="4437112"/>
                  <a:chExt cx="288032" cy="288032"/>
                </a:xfrm>
                <a:grpFill/>
              </p:grpSpPr>
              <p:sp>
                <p:nvSpPr>
                  <p:cNvPr id="73" name="円/楕円 72"/>
                  <p:cNvSpPr/>
                  <p:nvPr/>
                </p:nvSpPr>
                <p:spPr>
                  <a:xfrm>
                    <a:off x="2268508" y="4437859"/>
                    <a:ext cx="287195" cy="28736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4" name="円/楕円 73"/>
                  <p:cNvSpPr/>
                  <p:nvPr/>
                </p:nvSpPr>
                <p:spPr>
                  <a:xfrm flipH="1">
                    <a:off x="2339909" y="4509302"/>
                    <a:ext cx="144392" cy="15241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71" name="アーチ 70"/>
                <p:cNvSpPr/>
                <p:nvPr/>
              </p:nvSpPr>
              <p:spPr>
                <a:xfrm>
                  <a:off x="539046" y="5228848"/>
                  <a:ext cx="288782" cy="360392"/>
                </a:xfrm>
                <a:prstGeom prst="blockArc">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sp>
              <p:nvSpPr>
                <p:cNvPr id="72" name="アーチ 71"/>
                <p:cNvSpPr/>
                <p:nvPr/>
              </p:nvSpPr>
              <p:spPr>
                <a:xfrm>
                  <a:off x="1259415" y="5228848"/>
                  <a:ext cx="288782" cy="360392"/>
                </a:xfrm>
                <a:prstGeom prst="blockArc">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endParaRPr>
                </a:p>
              </p:txBody>
            </p:sp>
          </p:grpSp>
        </p:gr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150" y="188913"/>
            <a:ext cx="9040813" cy="65405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ja-JP" altLang="en-US" sz="2000" dirty="0">
                <a:ea typeface="ＭＳ Ｐゴシック" pitchFamily="50" charset="-128"/>
              </a:rPr>
              <a:t>　</a:t>
            </a:r>
            <a:r>
              <a:rPr lang="ja-JP" altLang="ja-JP" sz="1900" dirty="0">
                <a:ea typeface="ＭＳ Ｐゴシック" pitchFamily="50" charset="-128"/>
              </a:rPr>
              <a:t>それに乗って道に出てゆくと、あとからそこの馬丁が一人やはり馬に乗ってついてくる。どうも怪しげな東洋人であるからこのまま逃げてしまわれてはと思ってついてきたのかも知れないし、或いは道案内をするつもりなのかも知れないし、或いは馬を運動させるため、たまたま私と一緒になったのかも知れない。私は、一人で好き勝手に歩きたいので、こんな若者についてこられては迷惑である。万が一と思って英語ドイツ語の単語をあれこれ並べてみたが、馬に話しかけたほうがまだ反応がありそうだ。彼が、しゃべりだすと今度は私が途方にくれる。そのうち郊外に出るらしい土の道になったので、私は腕をあげて、君はこっちへ行け、ぼくはこっちに行くからと身ぶりをしてみたが、判ったのか判らないのか相変わらずついてくる。面倒になったので私は馬を駆けさせ、そのうち坂ばかりの悪路になったが強引に走らせてゆくと、後ろから若者が大声をあげて追いかけてくる。仕方なしに馬をとめると、彼は追いついてきて、こんな道をそんなにとばすとひっくりかえるぞと手真似をしてみせる。私はもう諦めて彼と馬を並べて一緒にゆくことにした。</a:t>
            </a:r>
          </a:p>
          <a:p>
            <a:pPr>
              <a:defRPr/>
            </a:pPr>
            <a:r>
              <a:rPr lang="ja-JP" altLang="ja-JP" sz="1900" dirty="0">
                <a:ea typeface="ＭＳ Ｐゴシック" pitchFamily="50" charset="-128"/>
              </a:rPr>
              <a:t>　すると若者は何やらひっきりなしにしゃべりだした。こちらが一語も理解しないことはとうに判っている筈だのに、いっかな話をやめようとしない。自分の写真をポケットから出してみせる。風景を指さしてしきりに説明する。私ははじめはしぶしぶうなずいているだけだったが、ついに対抗上やむを得ず日本語をしゃべりだした。彼が松林を指させば、「ああ、あれは松だ。日本にも沢山ある。こんな所にこんなに松があるとは思わなかった。」彼が羊を指さして何か言えば、「あれは羊だよ。エジプトではあれを食わされたがうまくなかった」という具合である。</a:t>
            </a:r>
            <a:r>
              <a:rPr lang="ja-JP" altLang="ja-JP" sz="1900" b="1" u="wavy" dirty="0">
                <a:solidFill>
                  <a:srgbClr val="C00000"/>
                </a:solidFill>
                <a:ea typeface="ＭＳ Ｐゴシック" pitchFamily="50" charset="-128"/>
              </a:rPr>
              <a:t>それから二人の会話は急速にスムーズになった。</a:t>
            </a:r>
            <a:r>
              <a:rPr lang="ja-JP" altLang="ja-JP" sz="1900" dirty="0">
                <a:ea typeface="ＭＳ Ｐゴシック" pitchFamily="50" charset="-128"/>
              </a:rPr>
              <a:t>お互いにちっとも判らないのだが、黙ってチンプンカンのことばを聞いているよりは百倍もマシである。良い道に出ると若者はもう走ってもよいと手ぶりでしらせ、彼のおかげで私はエストリールを見下ろす実に気持のいい丘の上のコースを大きく一周することができた。</a:t>
            </a:r>
            <a:endParaRPr lang="ja-JP" altLang="en-US" sz="1900" dirty="0">
              <a:ea typeface="ＭＳ Ｐゴシック" pitchFamily="50"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AE7AC18E-BE28-F46A-1D41-89B8575318AC}"/>
              </a:ext>
            </a:extLst>
          </p:cNvPr>
          <p:cNvSpPr txBox="1"/>
          <p:nvPr/>
        </p:nvSpPr>
        <p:spPr>
          <a:xfrm>
            <a:off x="251520" y="192724"/>
            <a:ext cx="2880320" cy="584775"/>
          </a:xfrm>
          <a:prstGeom prst="rect">
            <a:avLst/>
          </a:prstGeom>
          <a:solidFill>
            <a:srgbClr val="FFFFCC"/>
          </a:solidFill>
          <a:ln>
            <a:noFill/>
          </a:ln>
        </p:spPr>
        <p:txBody>
          <a:bodyPr wrap="square" rtlCol="0">
            <a:spAutoFit/>
          </a:bodyPr>
          <a:lstStyle/>
          <a:p>
            <a:r>
              <a:rPr kumimoji="1" lang="ja-JP" altLang="en-US" sz="3200" dirty="0"/>
              <a:t>学習課題として</a:t>
            </a:r>
          </a:p>
        </p:txBody>
      </p:sp>
      <p:pic>
        <p:nvPicPr>
          <p:cNvPr id="128011" name="Picture 11"/>
          <p:cNvPicPr>
            <a:picLocks noChangeAspect="1" noChangeArrowheads="1"/>
          </p:cNvPicPr>
          <p:nvPr/>
        </p:nvPicPr>
        <p:blipFill>
          <a:blip r:embed="rId2" cstate="print">
            <a:lum contrast="4000"/>
          </a:blip>
          <a:srcRect/>
          <a:stretch>
            <a:fillRect/>
          </a:stretch>
        </p:blipFill>
        <p:spPr bwMode="auto">
          <a:xfrm>
            <a:off x="540395" y="1145897"/>
            <a:ext cx="4248150" cy="54721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テキスト ボックス 3">
            <a:extLst>
              <a:ext uri="{FF2B5EF4-FFF2-40B4-BE49-F238E27FC236}">
                <a16:creationId xmlns="" xmlns:a16="http://schemas.microsoft.com/office/drawing/2014/main" id="{75D7C2CC-FA4D-A1A5-087F-A1FB6AF921B5}"/>
              </a:ext>
            </a:extLst>
          </p:cNvPr>
          <p:cNvSpPr txBox="1">
            <a:spLocks noChangeArrowheads="1"/>
          </p:cNvSpPr>
          <p:nvPr/>
        </p:nvSpPr>
        <p:spPr bwMode="auto">
          <a:xfrm>
            <a:off x="3275856" y="257246"/>
            <a:ext cx="5490579" cy="707886"/>
          </a:xfrm>
          <a:prstGeom prst="rect">
            <a:avLst/>
          </a:prstGeom>
          <a:solidFill>
            <a:schemeClr val="bg1"/>
          </a:solidFill>
          <a:ln w="9525">
            <a:solidFill>
              <a:schemeClr val="tx2"/>
            </a:solidFill>
            <a:miter lim="800000"/>
            <a:headEnd/>
            <a:tailEnd/>
          </a:ln>
          <a:effectLst>
            <a:glow rad="101600">
              <a:schemeClr val="accent2">
                <a:satMod val="175000"/>
                <a:alpha val="40000"/>
              </a:schemeClr>
            </a:glow>
          </a:effectLst>
        </p:spPr>
        <p:txBody>
          <a:bodyPr wrap="square">
            <a:spAutoFit/>
          </a:bodyPr>
          <a:lstStyle/>
          <a:p>
            <a:r>
              <a:rPr lang="ja-JP" altLang="en-US" sz="4000" dirty="0"/>
              <a:t>会話練習（ロールプレイ）</a:t>
            </a:r>
          </a:p>
        </p:txBody>
      </p:sp>
      <p:sp>
        <p:nvSpPr>
          <p:cNvPr id="8" name="テキスト ボックス 3">
            <a:extLst>
              <a:ext uri="{FF2B5EF4-FFF2-40B4-BE49-F238E27FC236}">
                <a16:creationId xmlns="" xmlns:a16="http://schemas.microsoft.com/office/drawing/2014/main" id="{3D47C5D7-8B21-706C-548B-5FED02364DC4}"/>
              </a:ext>
            </a:extLst>
          </p:cNvPr>
          <p:cNvSpPr txBox="1">
            <a:spLocks noChangeArrowheads="1"/>
          </p:cNvSpPr>
          <p:nvPr/>
        </p:nvSpPr>
        <p:spPr bwMode="auto">
          <a:xfrm>
            <a:off x="5058606" y="2204864"/>
            <a:ext cx="3707829" cy="584775"/>
          </a:xfrm>
          <a:prstGeom prst="rect">
            <a:avLst/>
          </a:prstGeom>
          <a:solidFill>
            <a:srgbClr val="CCFF99"/>
          </a:solidFill>
          <a:ln w="9525">
            <a:solidFill>
              <a:schemeClr val="tx2"/>
            </a:solidFill>
            <a:miter lim="800000"/>
            <a:headEnd/>
            <a:tailEnd/>
          </a:ln>
        </p:spPr>
        <p:txBody>
          <a:bodyPr wrap="square">
            <a:spAutoFit/>
          </a:bodyPr>
          <a:lstStyle/>
          <a:p>
            <a:r>
              <a:rPr lang="ja-JP" altLang="en-US" sz="3200" dirty="0"/>
              <a:t>かわりばんこの練習</a:t>
            </a:r>
            <a:endParaRPr lang="ja-JP" altLang="en-US" sz="3600" dirty="0"/>
          </a:p>
        </p:txBody>
      </p:sp>
      <p:sp>
        <p:nvSpPr>
          <p:cNvPr id="9" name="テキスト ボックス 3">
            <a:extLst>
              <a:ext uri="{FF2B5EF4-FFF2-40B4-BE49-F238E27FC236}">
                <a16:creationId xmlns="" xmlns:a16="http://schemas.microsoft.com/office/drawing/2014/main" id="{A637BF11-E592-F688-F336-82ACC0FFDBD1}"/>
              </a:ext>
            </a:extLst>
          </p:cNvPr>
          <p:cNvSpPr txBox="1">
            <a:spLocks noChangeArrowheads="1"/>
          </p:cNvSpPr>
          <p:nvPr/>
        </p:nvSpPr>
        <p:spPr bwMode="auto">
          <a:xfrm>
            <a:off x="5000400" y="3140968"/>
            <a:ext cx="4032448" cy="1754326"/>
          </a:xfrm>
          <a:prstGeom prst="rect">
            <a:avLst/>
          </a:prstGeom>
          <a:solidFill>
            <a:srgbClr val="FFFF00"/>
          </a:solidFill>
          <a:ln w="9525">
            <a:noFill/>
            <a:miter lim="800000"/>
            <a:headEnd/>
            <a:tailEnd/>
          </a:ln>
          <a:effectLst>
            <a:softEdge rad="127000"/>
          </a:effectLst>
        </p:spPr>
        <p:txBody>
          <a:bodyPr>
            <a:spAutoFit/>
          </a:bodyPr>
          <a:lstStyle/>
          <a:p>
            <a:pPr>
              <a:defRPr/>
            </a:pPr>
            <a:r>
              <a:rPr lang="ja-JP" altLang="en-US" sz="3600" dirty="0">
                <a:ea typeface="ＭＳ Ｐゴシック" charset="-128"/>
              </a:rPr>
              <a:t>順番を守って、</a:t>
            </a:r>
            <a:endParaRPr lang="en-US" altLang="ja-JP" sz="3600" dirty="0">
              <a:ea typeface="ＭＳ Ｐゴシック" charset="-128"/>
            </a:endParaRPr>
          </a:p>
          <a:p>
            <a:pPr>
              <a:defRPr/>
            </a:pPr>
            <a:r>
              <a:rPr lang="ja-JP" altLang="en-US" sz="3600" dirty="0">
                <a:ea typeface="ＭＳ Ｐゴシック" charset="-128"/>
              </a:rPr>
              <a:t>かわりばんこに</a:t>
            </a:r>
            <a:endParaRPr lang="en-US" altLang="ja-JP" sz="3600" dirty="0">
              <a:ea typeface="ＭＳ Ｐゴシック" charset="-128"/>
            </a:endParaRPr>
          </a:p>
          <a:p>
            <a:pPr>
              <a:defRPr/>
            </a:pPr>
            <a:r>
              <a:rPr lang="ja-JP" altLang="en-US" sz="3600" dirty="0">
                <a:ea typeface="ＭＳ Ｐゴシック" charset="-128"/>
              </a:rPr>
              <a:t>　自分の役を演じる</a:t>
            </a:r>
          </a:p>
        </p:txBody>
      </p:sp>
    </p:spTree>
    <p:extLst>
      <p:ext uri="{BB962C8B-B14F-4D97-AF65-F5344CB8AC3E}">
        <p14:creationId xmlns="" xmlns:p14="http://schemas.microsoft.com/office/powerpoint/2010/main" val="1077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テキスト ボックス 3"/>
          <p:cNvSpPr txBox="1">
            <a:spLocks noChangeArrowheads="1"/>
          </p:cNvSpPr>
          <p:nvPr/>
        </p:nvSpPr>
        <p:spPr bwMode="auto">
          <a:xfrm>
            <a:off x="755576" y="548680"/>
            <a:ext cx="7633344" cy="708025"/>
          </a:xfrm>
          <a:prstGeom prst="rect">
            <a:avLst/>
          </a:prstGeom>
          <a:solidFill>
            <a:schemeClr val="bg1">
              <a:lumMod val="95000"/>
            </a:schemeClr>
          </a:solidFill>
          <a:ln w="9525">
            <a:solidFill>
              <a:schemeClr val="tx1"/>
            </a:solidFill>
            <a:miter lim="800000"/>
            <a:headEnd/>
            <a:tailEnd/>
          </a:ln>
          <a:effectLst>
            <a:innerShdw blurRad="114300">
              <a:prstClr val="black"/>
            </a:innerShdw>
          </a:effectLst>
        </p:spPr>
        <p:txBody>
          <a:bodyPr>
            <a:spAutoFit/>
          </a:bodyPr>
          <a:lstStyle/>
          <a:p>
            <a:pPr eaLnBrk="1" hangingPunct="1">
              <a:defRPr/>
            </a:pPr>
            <a:r>
              <a:rPr lang="ja-JP" altLang="en-US" sz="4000">
                <a:ea typeface="ＭＳ Ｐゴシック" panose="020B0600070205080204" pitchFamily="50" charset="-128"/>
              </a:rPr>
              <a:t>　かわりばんこが　できない子ども</a:t>
            </a:r>
          </a:p>
        </p:txBody>
      </p:sp>
      <p:sp>
        <p:nvSpPr>
          <p:cNvPr id="7" name="テキスト ボックス 5"/>
          <p:cNvSpPr txBox="1">
            <a:spLocks noChangeArrowheads="1"/>
          </p:cNvSpPr>
          <p:nvPr/>
        </p:nvSpPr>
        <p:spPr bwMode="auto">
          <a:xfrm>
            <a:off x="611188" y="3860800"/>
            <a:ext cx="8281987" cy="2554288"/>
          </a:xfrm>
          <a:prstGeom prst="rect">
            <a:avLst/>
          </a:prstGeom>
          <a:solidFill>
            <a:schemeClr val="bg1"/>
          </a:solidFill>
          <a:ln w="3175">
            <a:solidFill>
              <a:schemeClr val="tx1"/>
            </a:solidFill>
            <a:prstDash val="sysDot"/>
            <a:miter lim="800000"/>
            <a:headEnd/>
            <a:tailEnd/>
          </a:ln>
          <a:effectLst/>
        </p:spPr>
        <p:txBody>
          <a:bodyPr>
            <a:spAutoFit/>
          </a:bodyPr>
          <a:lstStyle/>
          <a:p>
            <a:pPr eaLnBrk="1" hangingPunct="1">
              <a:defRPr/>
            </a:pPr>
            <a:r>
              <a:rPr lang="ja-JP" altLang="en-US" sz="4000" dirty="0">
                <a:solidFill>
                  <a:srgbClr val="C00000"/>
                </a:solidFill>
              </a:rPr>
              <a:t>●</a:t>
            </a:r>
            <a:r>
              <a:rPr lang="ja-JP" altLang="en-US" sz="4000" dirty="0">
                <a:solidFill>
                  <a:schemeClr val="accent4"/>
                </a:solidFill>
              </a:rPr>
              <a:t>相手に話す機会を与えず一方的に　</a:t>
            </a:r>
            <a:endParaRPr lang="en-US" altLang="ja-JP" sz="4000" dirty="0">
              <a:solidFill>
                <a:schemeClr val="accent4"/>
              </a:solidFill>
            </a:endParaRPr>
          </a:p>
          <a:p>
            <a:pPr eaLnBrk="1" hangingPunct="1">
              <a:defRPr/>
            </a:pPr>
            <a:r>
              <a:rPr lang="ja-JP" altLang="en-US" sz="4000" dirty="0">
                <a:solidFill>
                  <a:schemeClr val="accent4"/>
                </a:solidFill>
              </a:rPr>
              <a:t>　</a:t>
            </a:r>
            <a:r>
              <a:rPr lang="ja-JP" altLang="en-US" sz="2400" dirty="0">
                <a:solidFill>
                  <a:schemeClr val="accent4"/>
                </a:solidFill>
              </a:rPr>
              <a:t>　</a:t>
            </a:r>
            <a:r>
              <a:rPr lang="ja-JP" altLang="en-US" sz="4000" dirty="0">
                <a:solidFill>
                  <a:schemeClr val="accent4"/>
                </a:solidFill>
              </a:rPr>
              <a:t>話し続けたり、思い浮んだことを</a:t>
            </a:r>
            <a:endParaRPr lang="en-US" altLang="ja-JP" sz="4000" dirty="0">
              <a:solidFill>
                <a:schemeClr val="accent4"/>
              </a:solidFill>
            </a:endParaRPr>
          </a:p>
          <a:p>
            <a:pPr eaLnBrk="1" hangingPunct="1">
              <a:defRPr/>
            </a:pPr>
            <a:r>
              <a:rPr lang="ja-JP" altLang="en-US" sz="4000" dirty="0">
                <a:solidFill>
                  <a:schemeClr val="accent4"/>
                </a:solidFill>
              </a:rPr>
              <a:t>　</a:t>
            </a:r>
            <a:r>
              <a:rPr lang="ja-JP" altLang="en-US" sz="2400" dirty="0">
                <a:solidFill>
                  <a:schemeClr val="accent4"/>
                </a:solidFill>
              </a:rPr>
              <a:t>　</a:t>
            </a:r>
            <a:r>
              <a:rPr lang="ja-JP" altLang="en-US" sz="4000" dirty="0">
                <a:solidFill>
                  <a:schemeClr val="accent4"/>
                </a:solidFill>
              </a:rPr>
              <a:t>唐突に口に出して、会話の順番を</a:t>
            </a:r>
            <a:endParaRPr lang="en-US" altLang="ja-JP" sz="4000" dirty="0">
              <a:solidFill>
                <a:schemeClr val="accent4"/>
              </a:solidFill>
            </a:endParaRPr>
          </a:p>
          <a:p>
            <a:pPr eaLnBrk="1" hangingPunct="1">
              <a:defRPr/>
            </a:pPr>
            <a:r>
              <a:rPr lang="ja-JP" altLang="en-US" sz="4000" dirty="0">
                <a:solidFill>
                  <a:schemeClr val="accent4"/>
                </a:solidFill>
              </a:rPr>
              <a:t>　</a:t>
            </a:r>
            <a:r>
              <a:rPr lang="ja-JP" altLang="en-US" sz="2400" dirty="0">
                <a:solidFill>
                  <a:schemeClr val="accent4"/>
                </a:solidFill>
              </a:rPr>
              <a:t>　</a:t>
            </a:r>
            <a:r>
              <a:rPr lang="ja-JP" altLang="en-US" sz="4000" dirty="0">
                <a:solidFill>
                  <a:schemeClr val="accent4"/>
                </a:solidFill>
              </a:rPr>
              <a:t>守れない子ども</a:t>
            </a:r>
          </a:p>
        </p:txBody>
      </p:sp>
      <p:sp>
        <p:nvSpPr>
          <p:cNvPr id="12" name="テキスト ボックス 5"/>
          <p:cNvSpPr txBox="1">
            <a:spLocks noChangeArrowheads="1"/>
          </p:cNvSpPr>
          <p:nvPr/>
        </p:nvSpPr>
        <p:spPr bwMode="auto">
          <a:xfrm>
            <a:off x="539750" y="1628775"/>
            <a:ext cx="8280400" cy="1938338"/>
          </a:xfrm>
          <a:prstGeom prst="rect">
            <a:avLst/>
          </a:prstGeom>
          <a:solidFill>
            <a:schemeClr val="bg1"/>
          </a:solidFill>
          <a:ln w="3175">
            <a:solidFill>
              <a:schemeClr val="tx1"/>
            </a:solidFill>
            <a:prstDash val="sysDot"/>
            <a:miter lim="800000"/>
            <a:headEnd/>
            <a:tailEnd/>
          </a:ln>
          <a:effectLst/>
        </p:spPr>
        <p:txBody>
          <a:bodyPr>
            <a:spAutoFit/>
          </a:bodyPr>
          <a:lstStyle/>
          <a:p>
            <a:pPr eaLnBrk="1" hangingPunct="1">
              <a:defRPr/>
            </a:pPr>
            <a:r>
              <a:rPr lang="ja-JP" altLang="en-US" sz="4000" dirty="0">
                <a:solidFill>
                  <a:srgbClr val="C00000"/>
                </a:solidFill>
              </a:rPr>
              <a:t>●</a:t>
            </a:r>
            <a:r>
              <a:rPr lang="ja-JP" altLang="en-US" sz="4000" dirty="0">
                <a:solidFill>
                  <a:schemeClr val="accent4"/>
                </a:solidFill>
              </a:rPr>
              <a:t>話し出すきっかけがつかめなかった　</a:t>
            </a:r>
            <a:endParaRPr lang="en-US" altLang="ja-JP" sz="4000" dirty="0">
              <a:solidFill>
                <a:schemeClr val="accent4"/>
              </a:solidFill>
            </a:endParaRPr>
          </a:p>
          <a:p>
            <a:pPr eaLnBrk="1" hangingPunct="1">
              <a:defRPr/>
            </a:pPr>
            <a:r>
              <a:rPr lang="ja-JP" altLang="en-US" sz="4000" dirty="0">
                <a:solidFill>
                  <a:schemeClr val="accent4"/>
                </a:solidFill>
              </a:rPr>
              <a:t>　</a:t>
            </a:r>
            <a:r>
              <a:rPr lang="ja-JP" altLang="en-US" sz="2400" dirty="0">
                <a:solidFill>
                  <a:schemeClr val="accent4"/>
                </a:solidFill>
              </a:rPr>
              <a:t>　</a:t>
            </a:r>
            <a:r>
              <a:rPr lang="ja-JP" altLang="en-US" sz="4000" dirty="0">
                <a:solidFill>
                  <a:schemeClr val="accent4"/>
                </a:solidFill>
              </a:rPr>
              <a:t>り、問いかけ（働きかけ）に対して</a:t>
            </a:r>
            <a:endParaRPr lang="en-US" altLang="ja-JP" sz="4000" dirty="0">
              <a:solidFill>
                <a:schemeClr val="accent4"/>
              </a:solidFill>
            </a:endParaRPr>
          </a:p>
          <a:p>
            <a:pPr eaLnBrk="1" hangingPunct="1">
              <a:defRPr/>
            </a:pPr>
            <a:r>
              <a:rPr lang="ja-JP" altLang="en-US" sz="4000" dirty="0">
                <a:solidFill>
                  <a:schemeClr val="accent4"/>
                </a:solidFill>
              </a:rPr>
              <a:t>　</a:t>
            </a:r>
            <a:r>
              <a:rPr lang="ja-JP" altLang="en-US" sz="2400" dirty="0">
                <a:solidFill>
                  <a:schemeClr val="accent4"/>
                </a:solidFill>
              </a:rPr>
              <a:t>　</a:t>
            </a:r>
            <a:r>
              <a:rPr lang="ja-JP" altLang="en-US" sz="4000" dirty="0">
                <a:solidFill>
                  <a:schemeClr val="accent4"/>
                </a:solidFill>
              </a:rPr>
              <a:t>応じることができない子ども</a:t>
            </a:r>
          </a:p>
        </p:txBody>
      </p:sp>
      <p:sp>
        <p:nvSpPr>
          <p:cNvPr id="13" name="正方形/長方形 12"/>
          <p:cNvSpPr/>
          <p:nvPr/>
        </p:nvSpPr>
        <p:spPr>
          <a:xfrm>
            <a:off x="611188" y="3860800"/>
            <a:ext cx="8281987" cy="25209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3"/>
          <p:cNvSpPr txBox="1">
            <a:spLocks noChangeArrowheads="1"/>
          </p:cNvSpPr>
          <p:nvPr/>
        </p:nvSpPr>
        <p:spPr bwMode="auto">
          <a:xfrm>
            <a:off x="1692275" y="404813"/>
            <a:ext cx="5976938" cy="769937"/>
          </a:xfrm>
          <a:prstGeom prst="rect">
            <a:avLst/>
          </a:prstGeom>
          <a:solidFill>
            <a:srgbClr val="FFFF66"/>
          </a:solidFill>
          <a:ln w="9525">
            <a:no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lang="ja-JP" altLang="en-US" sz="4000" dirty="0">
                <a:ea typeface="ＭＳ Ｐゴシック" panose="020B0600070205080204" pitchFamily="50" charset="-128"/>
              </a:rPr>
              <a:t>　</a:t>
            </a:r>
            <a:r>
              <a:rPr lang="ja-JP" altLang="en-US" sz="4400" dirty="0">
                <a:ea typeface="ＭＳ Ｐゴシック" panose="020B0600070205080204" pitchFamily="50" charset="-128"/>
              </a:rPr>
              <a:t>順番が守れない理由</a:t>
            </a:r>
          </a:p>
        </p:txBody>
      </p:sp>
      <p:sp>
        <p:nvSpPr>
          <p:cNvPr id="74756" name="テキスト ボックス 6"/>
          <p:cNvSpPr txBox="1">
            <a:spLocks noChangeArrowheads="1"/>
          </p:cNvSpPr>
          <p:nvPr/>
        </p:nvSpPr>
        <p:spPr bwMode="auto">
          <a:xfrm>
            <a:off x="1763688" y="1988840"/>
            <a:ext cx="5760640" cy="768350"/>
          </a:xfrm>
          <a:prstGeom prst="rect">
            <a:avLst/>
          </a:prstGeom>
          <a:solidFill>
            <a:srgbClr val="CCFFFF"/>
          </a:solidFill>
          <a:ln w="28575">
            <a:noFill/>
            <a:miter lim="800000"/>
            <a:headEnd/>
            <a:tailEnd/>
          </a:ln>
          <a:effectLst>
            <a:glow rad="228600">
              <a:schemeClr val="accent4">
                <a:satMod val="175000"/>
                <a:alpha val="40000"/>
              </a:schemeClr>
            </a:glow>
          </a:effectLst>
        </p:spPr>
        <p:txBody>
          <a:bodyPr>
            <a:spAutoFit/>
          </a:bodyPr>
          <a:lstStyle/>
          <a:p>
            <a:pPr eaLnBrk="1" hangingPunct="1">
              <a:defRPr/>
            </a:pPr>
            <a:r>
              <a:rPr lang="ja-JP" altLang="en-US" sz="4400" dirty="0">
                <a:solidFill>
                  <a:srgbClr val="00B0F0"/>
                </a:solidFill>
                <a:ea typeface="ＭＳ Ｐゴシック" panose="020B0600070205080204" pitchFamily="50" charset="-128"/>
              </a:rPr>
              <a:t>　</a:t>
            </a:r>
            <a:r>
              <a:rPr lang="ja-JP" altLang="en-US" sz="4400" dirty="0">
                <a:ea typeface="ＭＳ Ｐゴシック" panose="020B0600070205080204" pitchFamily="50" charset="-128"/>
              </a:rPr>
              <a:t>　　衝動性が高い　</a:t>
            </a:r>
          </a:p>
        </p:txBody>
      </p:sp>
      <p:sp>
        <p:nvSpPr>
          <p:cNvPr id="6" name="テキスト ボックス 3"/>
          <p:cNvSpPr txBox="1">
            <a:spLocks noChangeArrowheads="1"/>
          </p:cNvSpPr>
          <p:nvPr/>
        </p:nvSpPr>
        <p:spPr bwMode="auto">
          <a:xfrm>
            <a:off x="1115616" y="5445224"/>
            <a:ext cx="7272808" cy="707886"/>
          </a:xfrm>
          <a:prstGeom prst="rect">
            <a:avLst/>
          </a:prstGeom>
          <a:solidFill>
            <a:srgbClr val="CCFF99"/>
          </a:solidFill>
          <a:ln w="9525">
            <a:noFill/>
            <a:miter lim="800000"/>
            <a:headEnd/>
            <a:tailEnd/>
          </a:ln>
          <a:effectLst>
            <a:glow rad="228600">
              <a:srgbClr val="FFC000">
                <a:alpha val="40000"/>
              </a:srgbClr>
            </a:glow>
          </a:effectLst>
        </p:spPr>
        <p:txBody>
          <a:bodyPr>
            <a:spAutoFit/>
          </a:bodyPr>
          <a:lstStyle/>
          <a:p>
            <a:pPr eaLnBrk="1" hangingPunct="1">
              <a:defRPr/>
            </a:pPr>
            <a:r>
              <a:rPr lang="ja-JP" altLang="en-US" sz="4000" dirty="0">
                <a:ea typeface="ＭＳ Ｐゴシック" panose="020B0600070205080204" pitchFamily="50" charset="-128"/>
              </a:rPr>
              <a:t>かわり</a:t>
            </a:r>
            <a:r>
              <a:rPr lang="ja-JP" altLang="en-US" sz="4000" dirty="0" err="1">
                <a:ea typeface="ＭＳ Ｐゴシック" panose="020B0600070205080204" pitchFamily="50" charset="-128"/>
              </a:rPr>
              <a:t>ばんこ</a:t>
            </a:r>
            <a:r>
              <a:rPr lang="ja-JP" altLang="en-US" sz="4000" dirty="0">
                <a:ea typeface="ＭＳ Ｐゴシック" panose="020B0600070205080204" pitchFamily="50" charset="-128"/>
              </a:rPr>
              <a:t>＝やりとり</a:t>
            </a:r>
            <a:r>
              <a:rPr lang="ja-JP" altLang="en-US" dirty="0">
                <a:ea typeface="ＭＳ Ｐゴシック" panose="020B0600070205080204" pitchFamily="50" charset="-128"/>
              </a:rPr>
              <a:t>　</a:t>
            </a:r>
            <a:r>
              <a:rPr lang="ja-JP" altLang="en-US" sz="4000" dirty="0">
                <a:ea typeface="ＭＳ Ｐゴシック" panose="020B0600070205080204" pitchFamily="50" charset="-128"/>
              </a:rPr>
              <a:t>が難しい</a:t>
            </a:r>
          </a:p>
        </p:txBody>
      </p:sp>
      <p:sp>
        <p:nvSpPr>
          <p:cNvPr id="7" name="下矢印 6"/>
          <p:cNvSpPr/>
          <p:nvPr/>
        </p:nvSpPr>
        <p:spPr>
          <a:xfrm>
            <a:off x="4284663" y="1341438"/>
            <a:ext cx="574675" cy="5032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テキスト ボックス 3"/>
          <p:cNvSpPr txBox="1">
            <a:spLocks noChangeArrowheads="1"/>
          </p:cNvSpPr>
          <p:nvPr/>
        </p:nvSpPr>
        <p:spPr bwMode="auto">
          <a:xfrm>
            <a:off x="827088" y="3141663"/>
            <a:ext cx="7705725" cy="1322387"/>
          </a:xfrm>
          <a:prstGeom prst="rect">
            <a:avLst/>
          </a:prstGeom>
          <a:solidFill>
            <a:schemeClr val="accent3">
              <a:lumMod val="95000"/>
            </a:schemeClr>
          </a:solidFill>
          <a:ln w="9525">
            <a:noFill/>
            <a:miter lim="800000"/>
            <a:headEnd/>
            <a:tailEnd/>
          </a:ln>
          <a:effectLst>
            <a:softEdge rad="127000"/>
          </a:effectLst>
        </p:spPr>
        <p:txBody>
          <a:bodyPr>
            <a:spAutoFit/>
          </a:bodyPr>
          <a:lstStyle/>
          <a:p>
            <a:pPr eaLnBrk="1" hangingPunct="1">
              <a:defRPr/>
            </a:pPr>
            <a:r>
              <a:rPr lang="ja-JP" altLang="en-US" sz="4000" dirty="0">
                <a:ea typeface="ＭＳ Ｐゴシック" panose="020B0600070205080204" pitchFamily="50" charset="-128"/>
              </a:rPr>
              <a:t>　行動が常に前がかかりで、</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自分の番を待てない</a:t>
            </a:r>
            <a:endParaRPr lang="ja-JP" altLang="en-US" sz="4400" dirty="0">
              <a:ea typeface="ＭＳ Ｐゴシック" panose="020B0600070205080204" pitchFamily="50" charset="-128"/>
            </a:endParaRPr>
          </a:p>
        </p:txBody>
      </p:sp>
      <p:sp>
        <p:nvSpPr>
          <p:cNvPr id="10" name="テキスト ボックス 3"/>
          <p:cNvSpPr txBox="1">
            <a:spLocks noChangeArrowheads="1"/>
          </p:cNvSpPr>
          <p:nvPr/>
        </p:nvSpPr>
        <p:spPr bwMode="auto">
          <a:xfrm>
            <a:off x="1619250" y="4508500"/>
            <a:ext cx="6337300" cy="708025"/>
          </a:xfrm>
          <a:prstGeom prst="rect">
            <a:avLst/>
          </a:prstGeom>
          <a:noFill/>
          <a:ln w="9525">
            <a:noFill/>
            <a:miter lim="800000"/>
            <a:headEnd/>
            <a:tailEnd/>
          </a:ln>
        </p:spPr>
        <p:txBody>
          <a:bodyPr>
            <a:spAutoFit/>
          </a:bodyPr>
          <a:lstStyle/>
          <a:p>
            <a:pPr eaLnBrk="1" hangingPunct="1"/>
            <a:r>
              <a:rPr lang="ja-JP" altLang="en-US" sz="4000" dirty="0"/>
              <a:t>だから、待てない子どもは・・</a:t>
            </a:r>
            <a:endParaRPr lang="ja-JP" altLang="en-US" sz="4400" dirty="0"/>
          </a:p>
        </p:txBody>
      </p:sp>
      <p:sp>
        <p:nvSpPr>
          <p:cNvPr id="8" name="下カーブ矢印 7"/>
          <p:cNvSpPr/>
          <p:nvPr/>
        </p:nvSpPr>
        <p:spPr>
          <a:xfrm>
            <a:off x="1979712" y="3861048"/>
            <a:ext cx="720080" cy="288032"/>
          </a:xfrm>
          <a:prstGeom prst="curvedDownArrow">
            <a:avLst>
              <a:gd name="adj1" fmla="val 25000"/>
              <a:gd name="adj2" fmla="val 85714"/>
              <a:gd name="adj3" fmla="val 25000"/>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3"/>
          <p:cNvSpPr txBox="1">
            <a:spLocks noChangeArrowheads="1"/>
          </p:cNvSpPr>
          <p:nvPr/>
        </p:nvSpPr>
        <p:spPr bwMode="auto">
          <a:xfrm>
            <a:off x="539750" y="404813"/>
            <a:ext cx="8208963" cy="1322387"/>
          </a:xfrm>
          <a:prstGeom prst="rect">
            <a:avLst/>
          </a:prstGeom>
          <a:solidFill>
            <a:srgbClr val="FFFF66"/>
          </a:solidFill>
          <a:ln w="9525">
            <a:noFill/>
            <a:miter lim="800000"/>
            <a:headEnd/>
            <a:tailEnd/>
          </a:ln>
        </p:spPr>
        <p:txBody>
          <a:bodyPr>
            <a:spAutoFit/>
          </a:bodyPr>
          <a:lstStyle/>
          <a:p>
            <a:pPr eaLnBrk="1" hangingPunct="1"/>
            <a:r>
              <a:rPr lang="ja-JP" altLang="en-US" sz="4000"/>
              <a:t>　かわりばんこは、</a:t>
            </a:r>
            <a:endParaRPr lang="en-US" altLang="ja-JP" sz="4000"/>
          </a:p>
          <a:p>
            <a:pPr eaLnBrk="1" hangingPunct="1"/>
            <a:r>
              <a:rPr lang="ja-JP" altLang="en-US" sz="4000"/>
              <a:t>　　　　　相手を待たなければならない</a:t>
            </a:r>
          </a:p>
        </p:txBody>
      </p:sp>
      <p:sp>
        <p:nvSpPr>
          <p:cNvPr id="5" name="下矢印 4"/>
          <p:cNvSpPr/>
          <p:nvPr/>
        </p:nvSpPr>
        <p:spPr>
          <a:xfrm>
            <a:off x="4356100" y="1773238"/>
            <a:ext cx="792163" cy="50323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8612" name="テキスト ボックス 5"/>
          <p:cNvSpPr txBox="1">
            <a:spLocks noChangeArrowheads="1"/>
          </p:cNvSpPr>
          <p:nvPr/>
        </p:nvSpPr>
        <p:spPr bwMode="auto">
          <a:xfrm>
            <a:off x="539552" y="4293096"/>
            <a:ext cx="8208963" cy="1323975"/>
          </a:xfrm>
          <a:prstGeom prst="rect">
            <a:avLst/>
          </a:prstGeom>
          <a:solidFill>
            <a:srgbClr val="CCFF99"/>
          </a:solidFill>
          <a:ln w="9525">
            <a:solidFill>
              <a:schemeClr val="tx1"/>
            </a:solidFill>
            <a:miter lim="800000"/>
            <a:headEnd/>
            <a:tailEnd/>
          </a:ln>
          <a:effectLst>
            <a:glow rad="139700">
              <a:srgbClr val="FF0066">
                <a:alpha val="40000"/>
              </a:srgbClr>
            </a:glow>
          </a:effectLst>
        </p:spPr>
        <p:txBody>
          <a:bodyPr>
            <a:spAutoFit/>
          </a:bodyPr>
          <a:lstStyle/>
          <a:p>
            <a:pPr eaLnBrk="1" hangingPunct="1">
              <a:defRPr/>
            </a:pPr>
            <a:r>
              <a:rPr lang="ja-JP" altLang="en-US" sz="4000" dirty="0"/>
              <a:t>　「待つ」とは、</a:t>
            </a:r>
            <a:endParaRPr lang="en-US" altLang="ja-JP" sz="4000" dirty="0"/>
          </a:p>
          <a:p>
            <a:pPr eaLnBrk="1" hangingPunct="1">
              <a:defRPr/>
            </a:pPr>
            <a:r>
              <a:rPr lang="ja-JP" altLang="en-US" sz="4000" dirty="0"/>
              <a:t>　　　　　　相手をよく見て、よく聞くこと</a:t>
            </a:r>
          </a:p>
        </p:txBody>
      </p:sp>
      <p:sp>
        <p:nvSpPr>
          <p:cNvPr id="59399" name="テキスト ボックス 5"/>
          <p:cNvSpPr txBox="1">
            <a:spLocks noChangeArrowheads="1"/>
          </p:cNvSpPr>
          <p:nvPr/>
        </p:nvSpPr>
        <p:spPr bwMode="auto">
          <a:xfrm>
            <a:off x="539750" y="4941888"/>
            <a:ext cx="8208963" cy="708025"/>
          </a:xfrm>
          <a:prstGeom prst="rect">
            <a:avLst/>
          </a:prstGeom>
          <a:noFill/>
          <a:ln w="9525">
            <a:noFill/>
            <a:miter lim="800000"/>
            <a:headEnd/>
            <a:tailEnd/>
          </a:ln>
        </p:spPr>
        <p:txBody>
          <a:bodyPr>
            <a:spAutoFit/>
          </a:bodyPr>
          <a:lstStyle/>
          <a:p>
            <a:pPr eaLnBrk="1" hangingPunct="1"/>
            <a:r>
              <a:rPr lang="ja-JP" altLang="en-US" sz="4000"/>
              <a:t>　　</a:t>
            </a:r>
          </a:p>
        </p:txBody>
      </p:sp>
      <p:sp>
        <p:nvSpPr>
          <p:cNvPr id="68614" name="テキスト ボックス 5"/>
          <p:cNvSpPr txBox="1">
            <a:spLocks noChangeArrowheads="1"/>
          </p:cNvSpPr>
          <p:nvPr/>
        </p:nvSpPr>
        <p:spPr bwMode="auto">
          <a:xfrm>
            <a:off x="684213" y="5732463"/>
            <a:ext cx="8208962" cy="708025"/>
          </a:xfrm>
          <a:prstGeom prst="rect">
            <a:avLst/>
          </a:prstGeom>
          <a:noFill/>
          <a:ln w="9525">
            <a:noFill/>
            <a:miter lim="800000"/>
            <a:headEnd/>
            <a:tailEnd/>
          </a:ln>
        </p:spPr>
        <p:txBody>
          <a:bodyPr>
            <a:spAutoFit/>
          </a:bodyPr>
          <a:lstStyle/>
          <a:p>
            <a:pPr eaLnBrk="1" hangingPunct="1"/>
            <a:r>
              <a:rPr lang="ja-JP" altLang="en-US" sz="4000"/>
              <a:t>　　</a:t>
            </a:r>
            <a:r>
              <a:rPr lang="ja-JP" altLang="en-US" sz="4000">
                <a:solidFill>
                  <a:srgbClr val="FFC000"/>
                </a:solidFill>
              </a:rPr>
              <a:t>★</a:t>
            </a:r>
            <a:r>
              <a:rPr lang="ja-JP" altLang="en-US" sz="4000"/>
              <a:t>「待つ」ことの大切さと難しさ</a:t>
            </a:r>
          </a:p>
        </p:txBody>
      </p:sp>
      <p:sp>
        <p:nvSpPr>
          <p:cNvPr id="73735" name="テキスト ボックス 6"/>
          <p:cNvSpPr txBox="1">
            <a:spLocks noChangeArrowheads="1"/>
          </p:cNvSpPr>
          <p:nvPr/>
        </p:nvSpPr>
        <p:spPr bwMode="auto">
          <a:xfrm>
            <a:off x="827088" y="2276475"/>
            <a:ext cx="7848600" cy="708025"/>
          </a:xfrm>
          <a:prstGeom prst="rect">
            <a:avLst/>
          </a:prstGeom>
          <a:noFill/>
          <a:ln w="9525">
            <a:noFill/>
            <a:miter lim="800000"/>
            <a:headEnd/>
            <a:tailEnd/>
          </a:ln>
        </p:spPr>
        <p:txBody>
          <a:bodyPr>
            <a:spAutoFit/>
          </a:bodyPr>
          <a:lstStyle/>
          <a:p>
            <a:pPr eaLnBrk="1" hangingPunct="1"/>
            <a:r>
              <a:rPr lang="ja-JP" altLang="en-US" sz="4000"/>
              <a:t>では、この場合の「待つ」とは何か？</a:t>
            </a:r>
          </a:p>
        </p:txBody>
      </p:sp>
      <p:sp>
        <p:nvSpPr>
          <p:cNvPr id="8" name="テキスト ボックス 6"/>
          <p:cNvSpPr txBox="1">
            <a:spLocks noChangeArrowheads="1"/>
          </p:cNvSpPr>
          <p:nvPr/>
        </p:nvSpPr>
        <p:spPr bwMode="auto">
          <a:xfrm>
            <a:off x="395536" y="2924944"/>
            <a:ext cx="8568952" cy="1323439"/>
          </a:xfrm>
          <a:prstGeom prst="rect">
            <a:avLst/>
          </a:prstGeom>
          <a:solidFill>
            <a:schemeClr val="bg2">
              <a:lumMod val="20000"/>
              <a:lumOff val="80000"/>
            </a:schemeClr>
          </a:solidFill>
          <a:ln w="9525">
            <a:noFill/>
            <a:miter lim="800000"/>
            <a:headEnd/>
            <a:tailEnd/>
          </a:ln>
          <a:effectLst>
            <a:softEdge rad="127000"/>
          </a:effectLst>
        </p:spPr>
        <p:txBody>
          <a:bodyPr>
            <a:spAutoFit/>
          </a:bodyPr>
          <a:lstStyle/>
          <a:p>
            <a:pPr eaLnBrk="1" hangingPunct="1">
              <a:defRPr/>
            </a:pPr>
            <a:r>
              <a:rPr lang="ja-JP" altLang="en-US" sz="4000" dirty="0"/>
              <a:t>「待つ」とは、ただ受け身に</a:t>
            </a:r>
            <a:endParaRPr lang="en-US" altLang="ja-JP" sz="4000" dirty="0"/>
          </a:p>
          <a:p>
            <a:pPr eaLnBrk="1" hangingPunct="1">
              <a:defRPr/>
            </a:pPr>
            <a:r>
              <a:rPr lang="ja-JP" altLang="en-US" sz="4000" dirty="0"/>
              <a:t>　　　　　ぼんやりしていることではない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35"/>
                                        </p:tgtEl>
                                        <p:attrNameLst>
                                          <p:attrName>style.visibility</p:attrName>
                                        </p:attrNameLst>
                                      </p:cBhvr>
                                      <p:to>
                                        <p:strVal val="visible"/>
                                      </p:to>
                                    </p:set>
                                    <p:animEffect transition="in" filter="dissolve">
                                      <p:cBhvr>
                                        <p:cTn id="10" dur="500"/>
                                        <p:tgtEl>
                                          <p:spTgt spid="7373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8612"/>
                                        </p:tgtEl>
                                        <p:attrNameLst>
                                          <p:attrName>style.visibility</p:attrName>
                                        </p:attrNameLst>
                                      </p:cBhvr>
                                      <p:to>
                                        <p:strVal val="visible"/>
                                      </p:to>
                                    </p:set>
                                    <p:animEffect transition="in" filter="dissolve">
                                      <p:cBhvr>
                                        <p:cTn id="20" dur="500"/>
                                        <p:tgtEl>
                                          <p:spTgt spid="686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dissolve">
                                      <p:cBhvr>
                                        <p:cTn id="25"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614" grpId="0"/>
      <p:bldP spid="7373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68313" y="476250"/>
            <a:ext cx="4895850" cy="649288"/>
          </a:xfrm>
          <a:solidFill>
            <a:srgbClr val="CCFFCC"/>
          </a:solidFill>
        </p:spPr>
        <p:txBody>
          <a:bodyPr/>
          <a:lstStyle/>
          <a:p>
            <a:pPr eaLnBrk="1" hangingPunct="1">
              <a:lnSpc>
                <a:spcPct val="90000"/>
              </a:lnSpc>
              <a:spcBef>
                <a:spcPct val="0"/>
              </a:spcBef>
              <a:buFontTx/>
              <a:buNone/>
            </a:pPr>
            <a:r>
              <a:rPr lang="ja-JP" altLang="en-US" sz="4000"/>
              <a:t>「よく見る」　「よく聞く」</a:t>
            </a:r>
            <a:endParaRPr lang="en-US" altLang="ja-JP" sz="4000"/>
          </a:p>
        </p:txBody>
      </p:sp>
      <p:sp>
        <p:nvSpPr>
          <p:cNvPr id="69635" name="Rectangle 4"/>
          <p:cNvSpPr>
            <a:spLocks noChangeArrowheads="1"/>
          </p:cNvSpPr>
          <p:nvPr/>
        </p:nvSpPr>
        <p:spPr bwMode="auto">
          <a:xfrm>
            <a:off x="468313" y="1628775"/>
            <a:ext cx="8135937" cy="2736850"/>
          </a:xfrm>
          <a:prstGeom prst="rect">
            <a:avLst/>
          </a:prstGeom>
          <a:solidFill>
            <a:srgbClr val="FFCCFF"/>
          </a:solidFill>
          <a:ln w="9525">
            <a:noFill/>
            <a:miter lim="800000"/>
            <a:headEnd/>
            <a:tailEnd/>
          </a:ln>
        </p:spPr>
        <p:txBody>
          <a:bodyPr/>
          <a:lstStyle/>
          <a:p>
            <a:pPr marL="342900" indent="-342900" eaLnBrk="1" hangingPunct="1">
              <a:lnSpc>
                <a:spcPct val="90000"/>
              </a:lnSpc>
              <a:spcBef>
                <a:spcPct val="20000"/>
              </a:spcBef>
            </a:pPr>
            <a:r>
              <a:rPr lang="ja-JP" altLang="en-US" sz="3600"/>
              <a:t>見る  ≠　いっしょうけんめい見る</a:t>
            </a:r>
          </a:p>
          <a:p>
            <a:pPr marL="342900" indent="-342900" eaLnBrk="1" hangingPunct="1">
              <a:lnSpc>
                <a:spcPct val="90000"/>
              </a:lnSpc>
              <a:spcBef>
                <a:spcPct val="20000"/>
              </a:spcBef>
            </a:pPr>
            <a:r>
              <a:rPr lang="ja-JP" altLang="en-US" sz="3600"/>
              <a:t>聞く　≠　いっしょうけんめい聞く</a:t>
            </a:r>
          </a:p>
          <a:p>
            <a:pPr marL="342900" indent="-342900" eaLnBrk="1" hangingPunct="1">
              <a:lnSpc>
                <a:spcPct val="90000"/>
              </a:lnSpc>
              <a:spcBef>
                <a:spcPct val="20000"/>
              </a:spcBef>
            </a:pPr>
            <a:r>
              <a:rPr lang="ja-JP" altLang="en-US" sz="1100"/>
              <a:t>　</a:t>
            </a:r>
          </a:p>
          <a:p>
            <a:pPr marL="342900" indent="-342900" eaLnBrk="1" hangingPunct="1">
              <a:lnSpc>
                <a:spcPct val="90000"/>
              </a:lnSpc>
              <a:spcBef>
                <a:spcPct val="20000"/>
              </a:spcBef>
            </a:pPr>
            <a:r>
              <a:rPr lang="ja-JP" altLang="en-US" sz="3600"/>
              <a:t>   </a:t>
            </a:r>
            <a:r>
              <a:rPr lang="ja-JP" altLang="en-US" sz="3600">
                <a:solidFill>
                  <a:srgbClr val="FF9900"/>
                </a:solidFill>
              </a:rPr>
              <a:t>＊</a:t>
            </a:r>
            <a:r>
              <a:rPr lang="en-US" altLang="ja-JP" sz="3600"/>
              <a:t>see </a:t>
            </a:r>
            <a:r>
              <a:rPr lang="ja-JP" altLang="en-US" sz="3600"/>
              <a:t>ではなく　</a:t>
            </a:r>
            <a:r>
              <a:rPr lang="en-US" altLang="ja-JP" sz="3600"/>
              <a:t>watch</a:t>
            </a:r>
          </a:p>
          <a:p>
            <a:pPr marL="342900" indent="-342900" eaLnBrk="1" hangingPunct="1">
              <a:lnSpc>
                <a:spcPct val="90000"/>
              </a:lnSpc>
              <a:spcBef>
                <a:spcPct val="20000"/>
              </a:spcBef>
            </a:pPr>
            <a:r>
              <a:rPr lang="en-US" altLang="ja-JP" sz="3600"/>
              <a:t>   </a:t>
            </a:r>
            <a:r>
              <a:rPr lang="ja-JP" altLang="en-US" sz="3600">
                <a:solidFill>
                  <a:srgbClr val="FF9900"/>
                </a:solidFill>
              </a:rPr>
              <a:t>＊</a:t>
            </a:r>
            <a:r>
              <a:rPr lang="en-US" altLang="ja-JP" sz="3600"/>
              <a:t>hear </a:t>
            </a:r>
            <a:r>
              <a:rPr lang="ja-JP" altLang="en-US" sz="3600"/>
              <a:t>ではなく　</a:t>
            </a:r>
            <a:r>
              <a:rPr lang="en-US" altLang="ja-JP" sz="3600"/>
              <a:t>listen</a:t>
            </a:r>
          </a:p>
        </p:txBody>
      </p:sp>
      <p:sp>
        <p:nvSpPr>
          <p:cNvPr id="69636" name="Text Box 5"/>
          <p:cNvSpPr txBox="1">
            <a:spLocks noChangeArrowheads="1"/>
          </p:cNvSpPr>
          <p:nvPr/>
        </p:nvSpPr>
        <p:spPr bwMode="auto">
          <a:xfrm>
            <a:off x="395288" y="4724400"/>
            <a:ext cx="5327650" cy="1322388"/>
          </a:xfrm>
          <a:prstGeom prst="rect">
            <a:avLst/>
          </a:prstGeom>
          <a:noFill/>
          <a:ln w="9525">
            <a:noFill/>
            <a:miter lim="800000"/>
            <a:headEnd/>
            <a:tailEnd/>
          </a:ln>
        </p:spPr>
        <p:txBody>
          <a:bodyPr>
            <a:spAutoFit/>
          </a:bodyPr>
          <a:lstStyle/>
          <a:p>
            <a:pPr eaLnBrk="1" hangingPunct="1">
              <a:spcBef>
                <a:spcPct val="50000"/>
              </a:spcBef>
            </a:pPr>
            <a:r>
              <a:rPr lang="en-US" altLang="ja-JP" sz="3200">
                <a:solidFill>
                  <a:srgbClr val="CC0000"/>
                </a:solidFill>
              </a:rPr>
              <a:t>◆</a:t>
            </a:r>
            <a:r>
              <a:rPr lang="ja-JP" altLang="en-US" sz="3200"/>
              <a:t>相手に強い注意を向ける</a:t>
            </a:r>
            <a:endParaRPr lang="en-US" altLang="ja-JP" sz="3200"/>
          </a:p>
          <a:p>
            <a:pPr eaLnBrk="1" hangingPunct="1">
              <a:spcBef>
                <a:spcPct val="50000"/>
              </a:spcBef>
            </a:pPr>
            <a:r>
              <a:rPr lang="ja-JP" altLang="en-US" sz="3200"/>
              <a:t>　　　　＝</a:t>
            </a:r>
            <a:r>
              <a:rPr lang="ja-JP" altLang="en-US" sz="3200">
                <a:solidFill>
                  <a:srgbClr val="CC0000"/>
                </a:solidFill>
              </a:rPr>
              <a:t>フォーカス</a:t>
            </a:r>
            <a:r>
              <a:rPr lang="ja-JP" altLang="en-US" sz="3200"/>
              <a:t>（焦点化）</a:t>
            </a:r>
          </a:p>
        </p:txBody>
      </p:sp>
      <p:sp>
        <p:nvSpPr>
          <p:cNvPr id="7" name="Rectangle 3"/>
          <p:cNvSpPr txBox="1">
            <a:spLocks noChangeArrowheads="1"/>
          </p:cNvSpPr>
          <p:nvPr/>
        </p:nvSpPr>
        <p:spPr bwMode="auto">
          <a:xfrm>
            <a:off x="5364163" y="476250"/>
            <a:ext cx="2232025" cy="649288"/>
          </a:xfrm>
          <a:prstGeom prst="rect">
            <a:avLst/>
          </a:prstGeom>
          <a:noFill/>
          <a:ln w="9525">
            <a:noFill/>
            <a:miter lim="800000"/>
            <a:headEnd/>
            <a:tailEnd/>
          </a:ln>
        </p:spPr>
        <p:txBody>
          <a:bodyPr/>
          <a:lstStyle/>
          <a:p>
            <a:pPr marL="342900" indent="-342900" eaLnBrk="1" hangingPunct="1">
              <a:lnSpc>
                <a:spcPct val="90000"/>
              </a:lnSpc>
              <a:defRPr/>
            </a:pPr>
            <a:r>
              <a:rPr lang="ja-JP" altLang="en-US" sz="4000" kern="0" dirty="0">
                <a:latin typeface="+mn-lt"/>
                <a:ea typeface="+mn-ea"/>
              </a:rPr>
              <a:t>とは・・・</a:t>
            </a:r>
            <a:endParaRPr lang="en-US" altLang="ja-JP" sz="4000" kern="0" dirty="0">
              <a:latin typeface="+mn-lt"/>
              <a:ea typeface="+mn-ea"/>
            </a:endParaRPr>
          </a:p>
        </p:txBody>
      </p:sp>
      <p:pic>
        <p:nvPicPr>
          <p:cNvPr id="69638" name="Picture 3" descr="学習会：イラスト（見る学習２）"/>
          <p:cNvPicPr>
            <a:picLocks noChangeAspect="1" noChangeArrowheads="1"/>
          </p:cNvPicPr>
          <p:nvPr/>
        </p:nvPicPr>
        <p:blipFill>
          <a:blip r:embed="rId2" cstate="print"/>
          <a:srcRect/>
          <a:stretch>
            <a:fillRect/>
          </a:stretch>
        </p:blipFill>
        <p:spPr bwMode="auto">
          <a:xfrm>
            <a:off x="5651500" y="4437063"/>
            <a:ext cx="3168650" cy="2087562"/>
          </a:xfrm>
          <a:prstGeom prst="rect">
            <a:avLst/>
          </a:prstGeom>
          <a:noFill/>
          <a:ln w="9525">
            <a:solidFill>
              <a:schemeClr val="tx1"/>
            </a:solidFill>
            <a:miter lim="800000"/>
            <a:headEnd/>
            <a:tailEnd/>
          </a:ln>
        </p:spPr>
      </p:pic>
      <p:cxnSp>
        <p:nvCxnSpPr>
          <p:cNvPr id="10" name="直線矢印コネクタ 9"/>
          <p:cNvCxnSpPr/>
          <p:nvPr/>
        </p:nvCxnSpPr>
        <p:spPr>
          <a:xfrm flipV="1">
            <a:off x="6732588" y="5013325"/>
            <a:ext cx="1008062" cy="14446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dissolve">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dissolve">
                                      <p:cBhvr>
                                        <p:cTn id="12" dur="500"/>
                                        <p:tgtEl>
                                          <p:spTgt spid="69636"/>
                                        </p:tgtEl>
                                      </p:cBhvr>
                                    </p:animEffect>
                                  </p:childTnLst>
                                </p:cTn>
                              </p:par>
                              <p:par>
                                <p:cTn id="13" presetID="9" presetClass="entr" presetSubtype="0" fill="hold" nodeType="withEffect">
                                  <p:stCondLst>
                                    <p:cond delay="0"/>
                                  </p:stCondLst>
                                  <p:childTnLst>
                                    <p:set>
                                      <p:cBhvr>
                                        <p:cTn id="14" dur="1" fill="hold">
                                          <p:stCondLst>
                                            <p:cond delay="0"/>
                                          </p:stCondLst>
                                        </p:cTn>
                                        <p:tgtEl>
                                          <p:spTgt spid="69638"/>
                                        </p:tgtEl>
                                        <p:attrNameLst>
                                          <p:attrName>style.visibility</p:attrName>
                                        </p:attrNameLst>
                                      </p:cBhvr>
                                      <p:to>
                                        <p:strVal val="visible"/>
                                      </p:to>
                                    </p:set>
                                    <p:animEffect transition="in" filter="dissolve">
                                      <p:cBhvr>
                                        <p:cTn id="15" dur="500"/>
                                        <p:tgtEl>
                                          <p:spTgt spid="69638"/>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4"/>
          <p:cNvGrpSpPr>
            <a:grpSpLocks/>
          </p:cNvGrpSpPr>
          <p:nvPr/>
        </p:nvGrpSpPr>
        <p:grpSpPr bwMode="auto">
          <a:xfrm>
            <a:off x="323850" y="188913"/>
            <a:ext cx="6696075" cy="720725"/>
            <a:chOff x="468313" y="404813"/>
            <a:chExt cx="6696075" cy="720725"/>
          </a:xfrm>
        </p:grpSpPr>
        <p:grpSp>
          <p:nvGrpSpPr>
            <p:cNvPr id="3" name="グループ化 13"/>
            <p:cNvGrpSpPr>
              <a:grpSpLocks/>
            </p:cNvGrpSpPr>
            <p:nvPr/>
          </p:nvGrpSpPr>
          <p:grpSpPr bwMode="auto">
            <a:xfrm>
              <a:off x="468313" y="404813"/>
              <a:ext cx="4895850" cy="720725"/>
              <a:chOff x="468313" y="404813"/>
              <a:chExt cx="4895850" cy="720725"/>
            </a:xfrm>
          </p:grpSpPr>
          <p:sp>
            <p:nvSpPr>
              <p:cNvPr id="4" name="Rectangle 3"/>
              <p:cNvSpPr txBox="1">
                <a:spLocks noChangeArrowheads="1"/>
              </p:cNvSpPr>
              <p:nvPr/>
            </p:nvSpPr>
            <p:spPr bwMode="auto">
              <a:xfrm>
                <a:off x="468313" y="476250"/>
                <a:ext cx="4895850" cy="649288"/>
              </a:xfrm>
              <a:prstGeom prst="rect">
                <a:avLst/>
              </a:prstGeom>
              <a:noFill/>
              <a:ln w="9525">
                <a:noFill/>
                <a:miter lim="800000"/>
                <a:headEnd/>
                <a:tailEnd/>
              </a:ln>
            </p:spPr>
            <p:txBody>
              <a:bodyPr/>
              <a:lstStyle/>
              <a:p>
                <a:pPr marL="342900" indent="-342900" eaLnBrk="1" hangingPunct="1">
                  <a:lnSpc>
                    <a:spcPct val="90000"/>
                  </a:lnSpc>
                  <a:defRPr/>
                </a:pPr>
                <a:r>
                  <a:rPr lang="ja-JP" altLang="en-US" sz="4000" kern="0" dirty="0">
                    <a:latin typeface="+mn-lt"/>
                    <a:ea typeface="+mn-ea"/>
                  </a:rPr>
                  <a:t>つまり</a:t>
                </a:r>
                <a:endParaRPr lang="en-US" altLang="ja-JP" sz="4000" kern="0" dirty="0">
                  <a:latin typeface="+mn-lt"/>
                  <a:ea typeface="+mn-ea"/>
                </a:endParaRPr>
              </a:p>
            </p:txBody>
          </p:sp>
          <p:sp>
            <p:nvSpPr>
              <p:cNvPr id="5" name="Rectangle 3"/>
              <p:cNvSpPr txBox="1">
                <a:spLocks noChangeArrowheads="1"/>
              </p:cNvSpPr>
              <p:nvPr/>
            </p:nvSpPr>
            <p:spPr bwMode="auto">
              <a:xfrm>
                <a:off x="1979613" y="404813"/>
                <a:ext cx="2087563" cy="647700"/>
              </a:xfrm>
              <a:prstGeom prst="rect">
                <a:avLst/>
              </a:prstGeom>
              <a:solidFill>
                <a:srgbClr val="CCFFCC"/>
              </a:solidFill>
              <a:ln w="9525">
                <a:noFill/>
                <a:miter lim="800000"/>
                <a:headEnd/>
                <a:tailEnd/>
              </a:ln>
            </p:spPr>
            <p:txBody>
              <a:bodyPr/>
              <a:lstStyle/>
              <a:p>
                <a:pPr marL="342900" indent="-342900" eaLnBrk="1" hangingPunct="1">
                  <a:lnSpc>
                    <a:spcPct val="90000"/>
                  </a:lnSpc>
                  <a:defRPr/>
                </a:pPr>
                <a:r>
                  <a:rPr lang="ja-JP" altLang="en-US" sz="4400" kern="0" dirty="0">
                    <a:latin typeface="+mn-lt"/>
                    <a:ea typeface="+mn-ea"/>
                  </a:rPr>
                  <a:t>「待つ」</a:t>
                </a:r>
                <a:endParaRPr lang="en-US" altLang="ja-JP" sz="4400" kern="0" dirty="0">
                  <a:latin typeface="+mn-lt"/>
                  <a:ea typeface="+mn-ea"/>
                </a:endParaRPr>
              </a:p>
            </p:txBody>
          </p:sp>
        </p:grpSp>
        <p:sp>
          <p:nvSpPr>
            <p:cNvPr id="6" name="Rectangle 3"/>
            <p:cNvSpPr txBox="1">
              <a:spLocks noChangeArrowheads="1"/>
            </p:cNvSpPr>
            <p:nvPr/>
          </p:nvSpPr>
          <p:spPr bwMode="auto">
            <a:xfrm>
              <a:off x="4067176" y="404813"/>
              <a:ext cx="3097212" cy="647700"/>
            </a:xfrm>
            <a:prstGeom prst="rect">
              <a:avLst/>
            </a:prstGeom>
            <a:noFill/>
            <a:ln w="9525">
              <a:noFill/>
              <a:miter lim="800000"/>
              <a:headEnd/>
              <a:tailEnd/>
            </a:ln>
          </p:spPr>
          <p:txBody>
            <a:bodyPr/>
            <a:lstStyle/>
            <a:p>
              <a:pPr marL="342900" indent="-342900" eaLnBrk="1" hangingPunct="1">
                <a:lnSpc>
                  <a:spcPct val="90000"/>
                </a:lnSpc>
                <a:defRPr/>
              </a:pPr>
              <a:r>
                <a:rPr lang="ja-JP" altLang="en-US" sz="4000" kern="0" dirty="0">
                  <a:latin typeface="+mn-lt"/>
                  <a:ea typeface="+mn-ea"/>
                </a:rPr>
                <a:t>は、</a:t>
              </a:r>
              <a:endParaRPr lang="en-US" altLang="ja-JP" sz="4000" kern="0" dirty="0">
                <a:latin typeface="+mn-lt"/>
                <a:ea typeface="+mn-ea"/>
              </a:endParaRPr>
            </a:p>
          </p:txBody>
        </p:sp>
      </p:grpSp>
      <p:sp>
        <p:nvSpPr>
          <p:cNvPr id="77829" name="テキスト ボックス 5"/>
          <p:cNvSpPr txBox="1">
            <a:spLocks noChangeArrowheads="1"/>
          </p:cNvSpPr>
          <p:nvPr/>
        </p:nvSpPr>
        <p:spPr bwMode="auto">
          <a:xfrm>
            <a:off x="323850" y="1052513"/>
            <a:ext cx="8569325" cy="1446212"/>
          </a:xfrm>
          <a:prstGeom prst="rect">
            <a:avLst/>
          </a:prstGeom>
          <a:solidFill>
            <a:srgbClr val="CCFF66"/>
          </a:solidFill>
          <a:ln w="9525">
            <a:noFill/>
            <a:miter lim="800000"/>
            <a:headEnd/>
            <a:tailEnd/>
          </a:ln>
        </p:spPr>
        <p:txBody>
          <a:bodyPr>
            <a:spAutoFit/>
          </a:bodyPr>
          <a:lstStyle/>
          <a:p>
            <a:pPr eaLnBrk="1" hangingPunct="1"/>
            <a:r>
              <a:rPr lang="ja-JP" altLang="en-US" sz="4400"/>
              <a:t>何かを「する」よりも、</a:t>
            </a:r>
            <a:endParaRPr lang="en-US" altLang="ja-JP" sz="4400"/>
          </a:p>
          <a:p>
            <a:pPr eaLnBrk="1" hangingPunct="1"/>
            <a:r>
              <a:rPr lang="ja-JP" altLang="en-US" sz="4400"/>
              <a:t>　　　　　　　　意識的で高度な行為</a:t>
            </a:r>
          </a:p>
        </p:txBody>
      </p:sp>
      <p:sp>
        <p:nvSpPr>
          <p:cNvPr id="8" name="下矢印 7"/>
          <p:cNvSpPr/>
          <p:nvPr/>
        </p:nvSpPr>
        <p:spPr>
          <a:xfrm>
            <a:off x="4140200" y="2565400"/>
            <a:ext cx="647700" cy="35877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Rectangle 3"/>
          <p:cNvSpPr txBox="1">
            <a:spLocks noChangeArrowheads="1"/>
          </p:cNvSpPr>
          <p:nvPr/>
        </p:nvSpPr>
        <p:spPr bwMode="auto">
          <a:xfrm>
            <a:off x="4787900" y="2997200"/>
            <a:ext cx="1368425" cy="647700"/>
          </a:xfrm>
          <a:prstGeom prst="rect">
            <a:avLst/>
          </a:prstGeom>
          <a:solidFill>
            <a:srgbClr val="CCFFCC"/>
          </a:solidFill>
          <a:ln w="9525">
            <a:noFill/>
            <a:miter lim="800000"/>
            <a:headEnd/>
            <a:tailEnd/>
          </a:ln>
        </p:spPr>
        <p:txBody>
          <a:bodyPr/>
          <a:lstStyle/>
          <a:p>
            <a:pPr marL="342900" indent="-342900" eaLnBrk="1" hangingPunct="1">
              <a:lnSpc>
                <a:spcPct val="90000"/>
              </a:lnSpc>
              <a:defRPr/>
            </a:pPr>
            <a:r>
              <a:rPr lang="ja-JP" altLang="en-US" sz="4400" kern="0" dirty="0">
                <a:latin typeface="+mn-lt"/>
                <a:ea typeface="+mn-ea"/>
              </a:rPr>
              <a:t>待つ</a:t>
            </a:r>
            <a:endParaRPr lang="en-US" altLang="ja-JP" sz="4400" kern="0" dirty="0">
              <a:latin typeface="+mn-lt"/>
              <a:ea typeface="+mn-ea"/>
            </a:endParaRPr>
          </a:p>
        </p:txBody>
      </p:sp>
      <p:sp>
        <p:nvSpPr>
          <p:cNvPr id="10" name="Rectangle 3"/>
          <p:cNvSpPr txBox="1">
            <a:spLocks noChangeArrowheads="1"/>
          </p:cNvSpPr>
          <p:nvPr/>
        </p:nvSpPr>
        <p:spPr bwMode="auto">
          <a:xfrm>
            <a:off x="6084888" y="2997200"/>
            <a:ext cx="1943100" cy="647700"/>
          </a:xfrm>
          <a:prstGeom prst="rect">
            <a:avLst/>
          </a:prstGeom>
          <a:noFill/>
          <a:ln w="9525">
            <a:noFill/>
            <a:miter lim="800000"/>
            <a:headEnd/>
            <a:tailEnd/>
          </a:ln>
        </p:spPr>
        <p:txBody>
          <a:bodyPr/>
          <a:lstStyle/>
          <a:p>
            <a:pPr marL="342900" indent="-342900" eaLnBrk="1" hangingPunct="1">
              <a:lnSpc>
                <a:spcPct val="90000"/>
              </a:lnSpc>
              <a:defRPr/>
            </a:pPr>
            <a:r>
              <a:rPr lang="ja-JP" altLang="en-US" sz="4400" kern="0" dirty="0">
                <a:latin typeface="+mn-lt"/>
                <a:ea typeface="+mn-ea"/>
              </a:rPr>
              <a:t>行動が</a:t>
            </a:r>
            <a:endParaRPr lang="en-US" altLang="ja-JP" sz="4400" kern="0" dirty="0">
              <a:latin typeface="+mn-lt"/>
              <a:ea typeface="+mn-ea"/>
            </a:endParaRPr>
          </a:p>
        </p:txBody>
      </p:sp>
      <p:sp>
        <p:nvSpPr>
          <p:cNvPr id="11" name="Rectangle 3"/>
          <p:cNvSpPr txBox="1">
            <a:spLocks noChangeArrowheads="1"/>
          </p:cNvSpPr>
          <p:nvPr/>
        </p:nvSpPr>
        <p:spPr bwMode="auto">
          <a:xfrm>
            <a:off x="250825" y="2997200"/>
            <a:ext cx="4608513" cy="647700"/>
          </a:xfrm>
          <a:prstGeom prst="rect">
            <a:avLst/>
          </a:prstGeom>
          <a:noFill/>
          <a:ln w="9525">
            <a:noFill/>
            <a:miter lim="800000"/>
            <a:headEnd/>
            <a:tailEnd/>
          </a:ln>
        </p:spPr>
        <p:txBody>
          <a:bodyPr/>
          <a:lstStyle/>
          <a:p>
            <a:pPr marL="342900" indent="-342900" eaLnBrk="1" hangingPunct="1">
              <a:lnSpc>
                <a:spcPct val="90000"/>
              </a:lnSpc>
              <a:defRPr/>
            </a:pPr>
            <a:r>
              <a:rPr lang="ja-JP" altLang="en-US" sz="4400" kern="0" dirty="0">
                <a:latin typeface="+mn-lt"/>
                <a:ea typeface="+mn-ea"/>
              </a:rPr>
              <a:t>意識的で能動的な</a:t>
            </a:r>
            <a:endParaRPr lang="en-US" altLang="ja-JP" sz="4400" kern="0" dirty="0">
              <a:latin typeface="+mn-lt"/>
              <a:ea typeface="+mn-ea"/>
            </a:endParaRPr>
          </a:p>
        </p:txBody>
      </p:sp>
      <p:sp>
        <p:nvSpPr>
          <p:cNvPr id="70666" name="テキスト ボックス 5"/>
          <p:cNvSpPr txBox="1">
            <a:spLocks noChangeArrowheads="1"/>
          </p:cNvSpPr>
          <p:nvPr/>
        </p:nvSpPr>
        <p:spPr bwMode="auto">
          <a:xfrm>
            <a:off x="899592" y="3789040"/>
            <a:ext cx="7632848" cy="769441"/>
          </a:xfrm>
          <a:prstGeom prst="rect">
            <a:avLst/>
          </a:prstGeom>
          <a:solidFill>
            <a:srgbClr val="FFCCCC"/>
          </a:solidFill>
          <a:ln w="9525">
            <a:noFill/>
            <a:miter lim="800000"/>
            <a:headEnd/>
            <a:tailEnd/>
          </a:ln>
          <a:effectLst>
            <a:softEdge rad="63500"/>
          </a:effectLst>
        </p:spPr>
        <p:txBody>
          <a:bodyPr>
            <a:spAutoFit/>
          </a:bodyPr>
          <a:lstStyle/>
          <a:p>
            <a:pPr eaLnBrk="1" hangingPunct="1">
              <a:defRPr/>
            </a:pPr>
            <a:r>
              <a:rPr lang="ja-JP" altLang="en-US" sz="4400" dirty="0">
                <a:ea typeface="ＭＳ Ｐゴシック" panose="020B0600070205080204" pitchFamily="50" charset="-128"/>
              </a:rPr>
              <a:t>コミュニケーションを成り立たせ　　</a:t>
            </a:r>
          </a:p>
        </p:txBody>
      </p:sp>
      <p:sp>
        <p:nvSpPr>
          <p:cNvPr id="12" name="テキスト ボックス 11"/>
          <p:cNvSpPr txBox="1"/>
          <p:nvPr/>
        </p:nvSpPr>
        <p:spPr>
          <a:xfrm>
            <a:off x="179512" y="5229200"/>
            <a:ext cx="8796848" cy="1323439"/>
          </a:xfrm>
          <a:prstGeom prst="rect">
            <a:avLst/>
          </a:prstGeom>
          <a:solidFill>
            <a:schemeClr val="bg1"/>
          </a:solidFill>
          <a:effectLst>
            <a:glow rad="228600">
              <a:schemeClr val="accent2">
                <a:satMod val="175000"/>
                <a:alpha val="40000"/>
              </a:schemeClr>
            </a:glow>
          </a:effectLst>
        </p:spPr>
        <p:txBody>
          <a:bodyPr>
            <a:spAutoFit/>
          </a:bodyPr>
          <a:lstStyle/>
          <a:p>
            <a:pPr eaLnBrk="1" hangingPunct="1">
              <a:defRPr/>
            </a:pPr>
            <a:r>
              <a:rPr lang="ja-JP" altLang="en-US" sz="4000" dirty="0">
                <a:ea typeface="ＭＳ Ｐゴシック" panose="020B0600070205080204" pitchFamily="50" charset="-128"/>
              </a:rPr>
              <a:t>よく見て考え判断する力と、その判断に</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a:t>
            </a:r>
            <a:r>
              <a:rPr lang="ja-JP" altLang="en-US" sz="1800" dirty="0">
                <a:ea typeface="ＭＳ Ｐゴシック" panose="020B0600070205080204" pitchFamily="50" charset="-128"/>
              </a:rPr>
              <a:t>　</a:t>
            </a:r>
            <a:r>
              <a:rPr lang="ja-JP" altLang="en-US" sz="4000" dirty="0">
                <a:ea typeface="ＭＳ Ｐゴシック" panose="020B0600070205080204" pitchFamily="50" charset="-128"/>
              </a:rPr>
              <a:t>基づき行動する「自我」を育てる</a:t>
            </a:r>
          </a:p>
        </p:txBody>
      </p:sp>
      <p:sp>
        <p:nvSpPr>
          <p:cNvPr id="75790" name="テキスト ボックス 12"/>
          <p:cNvSpPr txBox="1">
            <a:spLocks noChangeArrowheads="1"/>
          </p:cNvSpPr>
          <p:nvPr/>
        </p:nvSpPr>
        <p:spPr bwMode="auto">
          <a:xfrm>
            <a:off x="3276600" y="4508500"/>
            <a:ext cx="2879725" cy="647700"/>
          </a:xfrm>
          <a:prstGeom prst="rect">
            <a:avLst/>
          </a:prstGeom>
          <a:noFill/>
          <a:ln w="9525">
            <a:noFill/>
            <a:miter lim="800000"/>
            <a:headEnd/>
            <a:tailEnd/>
          </a:ln>
        </p:spPr>
        <p:txBody>
          <a:bodyPr>
            <a:spAutoFit/>
          </a:bodyPr>
          <a:lstStyle/>
          <a:p>
            <a:pPr eaLnBrk="1" hangingPunct="1"/>
            <a:r>
              <a:rPr lang="ja-JP" altLang="en-US" sz="3600"/>
              <a:t>それと同時に</a:t>
            </a:r>
          </a:p>
        </p:txBody>
      </p:sp>
      <p:grpSp>
        <p:nvGrpSpPr>
          <p:cNvPr id="7" name="グループ化 11"/>
          <p:cNvGrpSpPr>
            <a:grpSpLocks/>
          </p:cNvGrpSpPr>
          <p:nvPr/>
        </p:nvGrpSpPr>
        <p:grpSpPr bwMode="auto">
          <a:xfrm rot="21400885" flipH="1">
            <a:off x="392150" y="6097715"/>
            <a:ext cx="427218" cy="296227"/>
            <a:chOff x="5290307" y="4361981"/>
            <a:chExt cx="504057" cy="432049"/>
          </a:xfrm>
        </p:grpSpPr>
        <p:sp>
          <p:nvSpPr>
            <p:cNvPr id="16" name="円/楕円 15"/>
            <p:cNvSpPr/>
            <p:nvPr/>
          </p:nvSpPr>
          <p:spPr bwMode="auto">
            <a:xfrm>
              <a:off x="5290307" y="4361981"/>
              <a:ext cx="504057" cy="43204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5352684" y="4427760"/>
              <a:ext cx="208327" cy="2781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cxnSp>
        <p:nvCxnSpPr>
          <p:cNvPr id="19" name="直線矢印コネクタ 18"/>
          <p:cNvCxnSpPr/>
          <p:nvPr/>
        </p:nvCxnSpPr>
        <p:spPr>
          <a:xfrm flipV="1">
            <a:off x="899592" y="6165304"/>
            <a:ext cx="576064" cy="720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dissolve">
                                      <p:cBhvr>
                                        <p:cTn id="7" dur="5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70666"/>
                                        </p:tgtEl>
                                        <p:attrNameLst>
                                          <p:attrName>style.visibility</p:attrName>
                                        </p:attrNameLst>
                                      </p:cBhvr>
                                      <p:to>
                                        <p:strVal val="visible"/>
                                      </p:to>
                                    </p:set>
                                    <p:animEffect transition="in" filter="dissolve">
                                      <p:cBhvr>
                                        <p:cTn id="26" dur="500"/>
                                        <p:tgtEl>
                                          <p:spTgt spid="706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5790"/>
                                        </p:tgtEl>
                                        <p:attrNameLst>
                                          <p:attrName>style.visibility</p:attrName>
                                        </p:attrNameLst>
                                      </p:cBhvr>
                                      <p:to>
                                        <p:strVal val="visible"/>
                                      </p:to>
                                    </p:set>
                                    <p:animEffect transition="in" filter="dissolve">
                                      <p:cBhvr>
                                        <p:cTn id="31" dur="500"/>
                                        <p:tgtEl>
                                          <p:spTgt spid="757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par>
                                <p:cTn id="40" presetID="9"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8" grpId="0" animBg="1"/>
      <p:bldP spid="9" grpId="0" animBg="1"/>
      <p:bldP spid="10" grpId="0"/>
      <p:bldP spid="11" grpId="0"/>
      <p:bldP spid="757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836712"/>
            <a:ext cx="8568952" cy="1077218"/>
          </a:xfrm>
          <a:prstGeom prst="rect">
            <a:avLst/>
          </a:prstGeom>
          <a:noFill/>
        </p:spPr>
        <p:txBody>
          <a:bodyPr wrap="square" rtlCol="0">
            <a:spAutoFit/>
          </a:bodyPr>
          <a:lstStyle/>
          <a:p>
            <a:r>
              <a:rPr kumimoji="1" lang="ja-JP" altLang="en-US" sz="3200" dirty="0"/>
              <a:t>たとえば</a:t>
            </a:r>
            <a:r>
              <a:rPr kumimoji="1" lang="en-US" altLang="ja-JP" sz="3200" dirty="0"/>
              <a:t>AI</a:t>
            </a:r>
            <a:r>
              <a:rPr kumimoji="1" lang="ja-JP" altLang="en-US" sz="3200" dirty="0"/>
              <a:t>（人工知能）に画像を見せれば、</a:t>
            </a:r>
            <a:endParaRPr kumimoji="1" lang="en-US" altLang="ja-JP" sz="3200" dirty="0"/>
          </a:p>
          <a:p>
            <a:r>
              <a:rPr lang="ja-JP" altLang="en-US" sz="3200" dirty="0"/>
              <a:t>　　</a:t>
            </a:r>
            <a:r>
              <a:rPr kumimoji="1" lang="ja-JP" altLang="en-US" sz="3200" dirty="0"/>
              <a:t>正しくその物の名前を言い当てることができる</a:t>
            </a:r>
          </a:p>
        </p:txBody>
      </p:sp>
      <p:sp>
        <p:nvSpPr>
          <p:cNvPr id="5" name="テキスト ボックス 4"/>
          <p:cNvSpPr txBox="1"/>
          <p:nvPr/>
        </p:nvSpPr>
        <p:spPr>
          <a:xfrm>
            <a:off x="467544" y="3356992"/>
            <a:ext cx="8352928" cy="1077218"/>
          </a:xfrm>
          <a:prstGeom prst="rect">
            <a:avLst/>
          </a:prstGeom>
          <a:noFill/>
        </p:spPr>
        <p:txBody>
          <a:bodyPr wrap="square" rtlCol="0">
            <a:spAutoFit/>
          </a:bodyPr>
          <a:lstStyle/>
          <a:p>
            <a:r>
              <a:rPr lang="ja-JP" altLang="en-US" sz="3200" dirty="0"/>
              <a:t>ことばの一般的知識の面では</a:t>
            </a:r>
            <a:endParaRPr lang="en-US" altLang="ja-JP" sz="3200" dirty="0"/>
          </a:p>
          <a:p>
            <a:r>
              <a:rPr lang="ja-JP" altLang="en-US" sz="3200" dirty="0"/>
              <a:t>　　　　　すでに人間を上回っているかもしれない</a:t>
            </a:r>
            <a:endParaRPr kumimoji="1" lang="ja-JP" altLang="en-US" sz="3200" dirty="0"/>
          </a:p>
        </p:txBody>
      </p:sp>
      <p:sp>
        <p:nvSpPr>
          <p:cNvPr id="8" name="角丸四角形吹き出し 7"/>
          <p:cNvSpPr/>
          <p:nvPr/>
        </p:nvSpPr>
        <p:spPr>
          <a:xfrm>
            <a:off x="6012160" y="2348880"/>
            <a:ext cx="1656184" cy="720080"/>
          </a:xfrm>
          <a:prstGeom prst="wedgeRoundRectCallout">
            <a:avLst>
              <a:gd name="adj1" fmla="val 65174"/>
              <a:gd name="adj2" fmla="val 295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これは？</a:t>
            </a:r>
            <a:endParaRPr kumimoji="1" lang="ja-JP" altLang="en-US" sz="1600" dirty="0">
              <a:solidFill>
                <a:schemeClr val="tx1"/>
              </a:solidFill>
            </a:endParaRPr>
          </a:p>
        </p:txBody>
      </p:sp>
      <p:sp>
        <p:nvSpPr>
          <p:cNvPr id="9" name="角丸四角形吹き出し 8"/>
          <p:cNvSpPr/>
          <p:nvPr/>
        </p:nvSpPr>
        <p:spPr>
          <a:xfrm>
            <a:off x="179512" y="1988840"/>
            <a:ext cx="3024336" cy="1224136"/>
          </a:xfrm>
          <a:prstGeom prst="wedgeRoundRectCallout">
            <a:avLst>
              <a:gd name="adj1" fmla="val 55019"/>
              <a:gd name="adj2" fmla="val 13707"/>
              <a:gd name="adj3" fmla="val 16667"/>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スカシカシパンです。　</a:t>
            </a:r>
            <a:endParaRPr lang="en-US" altLang="ja-JP" sz="2400" dirty="0">
              <a:solidFill>
                <a:schemeClr val="tx1"/>
              </a:solidFill>
            </a:endParaRPr>
          </a:p>
          <a:p>
            <a:r>
              <a:rPr lang="ja-JP" altLang="en-US" sz="2400" dirty="0">
                <a:solidFill>
                  <a:schemeClr val="tx1"/>
                </a:solidFill>
              </a:rPr>
              <a:t>　　命名は青木熊吉</a:t>
            </a:r>
            <a:endParaRPr lang="en-US" altLang="ja-JP" sz="2400" dirty="0">
              <a:solidFill>
                <a:schemeClr val="tx1"/>
              </a:solidFill>
            </a:endParaRPr>
          </a:p>
          <a:p>
            <a:r>
              <a:rPr lang="ja-JP" altLang="en-US" sz="2400" dirty="0">
                <a:solidFill>
                  <a:schemeClr val="tx1"/>
                </a:solidFill>
              </a:rPr>
              <a:t>　　　　　　　　ですよ。</a:t>
            </a:r>
            <a:endParaRPr kumimoji="1" lang="ja-JP" altLang="en-US" sz="1400" dirty="0">
              <a:solidFill>
                <a:schemeClr val="tx1"/>
              </a:solidFill>
            </a:endParaRPr>
          </a:p>
        </p:txBody>
      </p:sp>
      <p:sp>
        <p:nvSpPr>
          <p:cNvPr id="10" name="正方形/長方形 9"/>
          <p:cNvSpPr/>
          <p:nvPr/>
        </p:nvSpPr>
        <p:spPr>
          <a:xfrm>
            <a:off x="4499992" y="2204864"/>
            <a:ext cx="1224136" cy="108012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9512" y="4437112"/>
            <a:ext cx="5184576" cy="2246769"/>
          </a:xfrm>
          <a:prstGeom prst="rect">
            <a:avLst/>
          </a:prstGeom>
          <a:solidFill>
            <a:srgbClr val="FFCCFF"/>
          </a:solidFill>
        </p:spPr>
        <p:txBody>
          <a:bodyPr wrap="square" rtlCol="0">
            <a:spAutoFit/>
          </a:bodyPr>
          <a:lstStyle/>
          <a:p>
            <a:r>
              <a:rPr kumimoji="1" lang="ja-JP" altLang="en-US" sz="2800" dirty="0"/>
              <a:t>ただ「</a:t>
            </a:r>
            <a:r>
              <a:rPr lang="ja-JP" altLang="en-US" sz="2800" dirty="0"/>
              <a:t>スカシカシパン</a:t>
            </a:r>
            <a:r>
              <a:rPr kumimoji="1" lang="ja-JP" altLang="en-US" sz="2800" dirty="0"/>
              <a:t>」ということばを聞いて、それを初めて知った日のことや、磯で見かけるときの</a:t>
            </a:r>
            <a:endParaRPr kumimoji="1" lang="en-US" altLang="ja-JP" sz="2800" dirty="0"/>
          </a:p>
          <a:p>
            <a:r>
              <a:rPr kumimoji="1" lang="ja-JP" altLang="en-US" sz="2800" dirty="0"/>
              <a:t>うれしさ</a:t>
            </a:r>
            <a:r>
              <a:rPr lang="ja-JP" altLang="en-US" sz="2800" dirty="0"/>
              <a:t>が湧いてくることはない。</a:t>
            </a:r>
            <a:endParaRPr lang="en-US" altLang="ja-JP" sz="2800" dirty="0"/>
          </a:p>
          <a:p>
            <a:r>
              <a:rPr lang="ja-JP" altLang="en-US" sz="2800" dirty="0"/>
              <a:t>　　　　　　　　　　　　　・・・たぶん。</a:t>
            </a:r>
            <a:endParaRPr kumimoji="1" lang="ja-JP" altLang="en-US" sz="2800" dirty="0"/>
          </a:p>
        </p:txBody>
      </p:sp>
      <p:sp>
        <p:nvSpPr>
          <p:cNvPr id="13" name="テキスト ボックス 12"/>
          <p:cNvSpPr txBox="1"/>
          <p:nvPr/>
        </p:nvSpPr>
        <p:spPr>
          <a:xfrm>
            <a:off x="179512" y="188640"/>
            <a:ext cx="8496944" cy="523220"/>
          </a:xfrm>
          <a:prstGeom prst="rect">
            <a:avLst/>
          </a:prstGeom>
          <a:noFill/>
        </p:spPr>
        <p:txBody>
          <a:bodyPr wrap="square" rtlCol="0">
            <a:spAutoFit/>
          </a:bodyPr>
          <a:lstStyle/>
          <a:p>
            <a:pPr>
              <a:tabLst>
                <a:tab pos="450850" algn="l"/>
              </a:tabLst>
            </a:pPr>
            <a:r>
              <a:rPr kumimoji="1" lang="ja-JP" altLang="en-US" sz="2800" dirty="0"/>
              <a:t>では、最近進歩のめざましい</a:t>
            </a:r>
            <a:r>
              <a:rPr kumimoji="1" lang="en-US" altLang="ja-JP" sz="2800" dirty="0"/>
              <a:t>AI</a:t>
            </a:r>
            <a:r>
              <a:rPr lang="ja-JP" altLang="en-US" sz="2800" dirty="0"/>
              <a:t>だったらどうだろう？</a:t>
            </a:r>
            <a:endParaRPr kumimoji="1" lang="ja-JP"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3347864" y="1988840"/>
            <a:ext cx="1113284" cy="1584176"/>
          </a:xfrm>
          <a:prstGeom prst="rect">
            <a:avLst/>
          </a:prstGeom>
          <a:noFill/>
          <a:ln w="9525">
            <a:noFill/>
            <a:miter lim="800000"/>
            <a:headEnd/>
            <a:tailEnd/>
          </a:ln>
        </p:spPr>
      </p:pic>
      <p:sp>
        <p:nvSpPr>
          <p:cNvPr id="14" name="テキスト ボックス 13"/>
          <p:cNvSpPr txBox="1"/>
          <p:nvPr/>
        </p:nvSpPr>
        <p:spPr>
          <a:xfrm>
            <a:off x="5796136" y="4725144"/>
            <a:ext cx="3096344" cy="1815882"/>
          </a:xfrm>
          <a:prstGeom prst="rect">
            <a:avLst/>
          </a:prstGeom>
          <a:solidFill>
            <a:schemeClr val="accent3">
              <a:lumMod val="85000"/>
            </a:schemeClr>
          </a:solidFill>
          <a:effectLst>
            <a:softEdge rad="317500"/>
          </a:effectLst>
        </p:spPr>
        <p:txBody>
          <a:bodyPr wrap="square" rtlCol="0">
            <a:spAutoFit/>
          </a:bodyPr>
          <a:lstStyle/>
          <a:p>
            <a:pPr>
              <a:tabLst>
                <a:tab pos="450850" algn="l"/>
              </a:tabLst>
            </a:pPr>
            <a:r>
              <a:rPr kumimoji="1" lang="en-US" altLang="ja-JP" sz="2800" dirty="0"/>
              <a:t>AI</a:t>
            </a:r>
            <a:r>
              <a:rPr kumimoji="1" lang="ja-JP" altLang="en-US" sz="2800" dirty="0"/>
              <a:t>は、人間のような</a:t>
            </a:r>
            <a:endParaRPr kumimoji="1" lang="en-US" altLang="ja-JP" sz="2800" dirty="0"/>
          </a:p>
          <a:p>
            <a:pPr>
              <a:tabLst>
                <a:tab pos="450850" algn="l"/>
              </a:tabLst>
            </a:pPr>
            <a:r>
              <a:rPr lang="ja-JP" altLang="en-US" sz="2800" dirty="0"/>
              <a:t>「ことば」を育てる</a:t>
            </a:r>
            <a:endParaRPr lang="en-US" altLang="ja-JP" sz="2800" dirty="0" err="1"/>
          </a:p>
          <a:p>
            <a:pPr>
              <a:tabLst>
                <a:tab pos="450850" algn="l"/>
              </a:tabLst>
            </a:pPr>
            <a:r>
              <a:rPr kumimoji="1" lang="ja-JP" altLang="en-US" sz="2800" dirty="0"/>
              <a:t>ことはできない。</a:t>
            </a:r>
            <a:endParaRPr kumimoji="1" lang="en-US" altLang="ja-JP" sz="2800" dirty="0"/>
          </a:p>
          <a:p>
            <a:pPr>
              <a:tabLst>
                <a:tab pos="450850" algn="l"/>
              </a:tabLst>
            </a:pPr>
            <a:r>
              <a:rPr lang="ja-JP" altLang="en-US" sz="2800" dirty="0"/>
              <a:t>　・・いまのところ</a:t>
            </a:r>
            <a:endParaRPr kumimoji="1" lang="ja-JP" altLang="en-US" sz="2000" dirty="0"/>
          </a:p>
        </p:txBody>
      </p:sp>
      <p:sp>
        <p:nvSpPr>
          <p:cNvPr id="15" name="右矢印 14"/>
          <p:cNvSpPr/>
          <p:nvPr/>
        </p:nvSpPr>
        <p:spPr>
          <a:xfrm>
            <a:off x="5436096" y="5373216"/>
            <a:ext cx="360040" cy="43204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4644008" y="2348880"/>
            <a:ext cx="864096" cy="792088"/>
            <a:chOff x="6300192" y="1988840"/>
            <a:chExt cx="864096" cy="792088"/>
          </a:xfrm>
        </p:grpSpPr>
        <p:grpSp>
          <p:nvGrpSpPr>
            <p:cNvPr id="26" name="グループ化 25"/>
            <p:cNvGrpSpPr/>
            <p:nvPr/>
          </p:nvGrpSpPr>
          <p:grpSpPr>
            <a:xfrm>
              <a:off x="6300192" y="1988840"/>
              <a:ext cx="864096" cy="792088"/>
              <a:chOff x="4716016" y="2348880"/>
              <a:chExt cx="864096" cy="792088"/>
            </a:xfrm>
          </p:grpSpPr>
          <p:sp>
            <p:nvSpPr>
              <p:cNvPr id="16" name="円/楕円 15"/>
              <p:cNvSpPr/>
              <p:nvPr/>
            </p:nvSpPr>
            <p:spPr>
              <a:xfrm>
                <a:off x="4716016" y="2348880"/>
                <a:ext cx="864096" cy="792088"/>
              </a:xfrm>
              <a:prstGeom prst="ellipse">
                <a:avLst/>
              </a:prstGeom>
              <a:solidFill>
                <a:srgbClr val="CC66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5785899">
                <a:off x="5055470" y="2461288"/>
                <a:ext cx="137802" cy="6321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3464114" flipV="1">
                <a:off x="4836530" y="2521142"/>
                <a:ext cx="159333" cy="6311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7136144">
                <a:off x="4916400" y="2898705"/>
                <a:ext cx="138112" cy="45719"/>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860032" y="2420888"/>
                <a:ext cx="576064" cy="584775"/>
              </a:xfrm>
              <a:prstGeom prst="rect">
                <a:avLst/>
              </a:prstGeom>
              <a:noFill/>
            </p:spPr>
            <p:txBody>
              <a:bodyPr wrap="square" rtlCol="0">
                <a:spAutoFit/>
              </a:bodyPr>
              <a:lstStyle/>
              <a:p>
                <a:r>
                  <a:rPr lang="ja-JP" altLang="en-US" sz="3200" dirty="0">
                    <a:solidFill>
                      <a:schemeClr val="bg1"/>
                    </a:solidFill>
                    <a:sym typeface="Wingdings 2"/>
                  </a:rPr>
                  <a:t></a:t>
                </a:r>
                <a:endParaRPr kumimoji="1" lang="ja-JP" altLang="en-US" sz="3200" dirty="0">
                  <a:solidFill>
                    <a:schemeClr val="bg1"/>
                  </a:solidFill>
                </a:endParaRPr>
              </a:p>
            </p:txBody>
          </p:sp>
        </p:grpSp>
        <p:sp>
          <p:nvSpPr>
            <p:cNvPr id="20" name="円/楕円 19"/>
            <p:cNvSpPr/>
            <p:nvPr/>
          </p:nvSpPr>
          <p:spPr>
            <a:xfrm rot="8336671">
              <a:off x="6872012" y="2211237"/>
              <a:ext cx="179532" cy="54299"/>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3464114">
              <a:off x="6792056" y="2539416"/>
              <a:ext cx="135234" cy="45719"/>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Picture 2"/>
          <p:cNvPicPr>
            <a:picLocks noChangeAspect="1" noChangeArrowheads="1"/>
          </p:cNvPicPr>
          <p:nvPr/>
        </p:nvPicPr>
        <p:blipFill>
          <a:blip r:embed="rId4" cstate="print">
            <a:grayscl/>
            <a:biLevel thresh="50000"/>
          </a:blip>
          <a:srcRect/>
          <a:stretch>
            <a:fillRect/>
          </a:stretch>
        </p:blipFill>
        <p:spPr bwMode="auto">
          <a:xfrm flipH="1">
            <a:off x="7812360" y="2204864"/>
            <a:ext cx="893091" cy="1153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P spid="10" grpId="0" animBg="1"/>
      <p:bldP spid="11" grpId="0" animBg="1"/>
      <p:bldP spid="14"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テキスト ボックス 2"/>
          <p:cNvSpPr txBox="1">
            <a:spLocks noChangeArrowheads="1"/>
          </p:cNvSpPr>
          <p:nvPr/>
        </p:nvSpPr>
        <p:spPr bwMode="auto">
          <a:xfrm>
            <a:off x="827088" y="2997200"/>
            <a:ext cx="7848600" cy="585788"/>
          </a:xfrm>
          <a:prstGeom prst="rect">
            <a:avLst/>
          </a:prstGeom>
          <a:solidFill>
            <a:schemeClr val="accent3"/>
          </a:solidFill>
          <a:ln w="28575">
            <a:solidFill>
              <a:schemeClr val="tx1"/>
            </a:solidFill>
            <a:prstDash val="sysDot"/>
            <a:miter lim="800000"/>
            <a:headEnd/>
            <a:tailEnd/>
          </a:ln>
        </p:spPr>
        <p:txBody>
          <a:bodyPr>
            <a:spAutoFit/>
          </a:bodyPr>
          <a:lstStyle/>
          <a:p>
            <a:pPr>
              <a:defRPr/>
            </a:pPr>
            <a:r>
              <a:rPr lang="ja-JP" altLang="en-US" sz="3200" dirty="0">
                <a:ea typeface="ＭＳ Ｐゴシック" panose="020B0600070205080204" pitchFamily="50" charset="-128"/>
              </a:rPr>
              <a:t>ゴールまで障害物に触れないように線を引く</a:t>
            </a:r>
          </a:p>
        </p:txBody>
      </p:sp>
      <p:sp>
        <p:nvSpPr>
          <p:cNvPr id="108548" name="テキスト ボックス 2"/>
          <p:cNvSpPr txBox="1">
            <a:spLocks noChangeArrowheads="1"/>
          </p:cNvSpPr>
          <p:nvPr/>
        </p:nvSpPr>
        <p:spPr bwMode="auto">
          <a:xfrm>
            <a:off x="323528" y="3717032"/>
            <a:ext cx="8640960" cy="1077218"/>
          </a:xfrm>
          <a:prstGeom prst="rect">
            <a:avLst/>
          </a:prstGeom>
          <a:solidFill>
            <a:srgbClr val="CCFF99"/>
          </a:solidFill>
          <a:ln w="9525">
            <a:noFill/>
            <a:miter lim="800000"/>
            <a:headEnd/>
            <a:tailEnd/>
          </a:ln>
          <a:effectLst>
            <a:glow rad="101600">
              <a:schemeClr val="accent2">
                <a:satMod val="175000"/>
                <a:alpha val="40000"/>
              </a:schemeClr>
            </a:glow>
          </a:effectLst>
        </p:spPr>
        <p:txBody>
          <a:bodyPr>
            <a:spAutoFit/>
          </a:bodyPr>
          <a:lstStyle/>
          <a:p>
            <a:pPr>
              <a:defRPr/>
            </a:pPr>
            <a:r>
              <a:rPr lang="ja-JP" altLang="en-US" sz="3200" dirty="0">
                <a:ea typeface="ＭＳ Ｐゴシック" panose="020B0600070205080204" pitchFamily="50" charset="-128"/>
              </a:rPr>
              <a:t>本来は、描線練習の課題だが、</a:t>
            </a:r>
            <a:endParaRPr lang="en-US" altLang="ja-JP" sz="3200" dirty="0">
              <a:ea typeface="ＭＳ Ｐゴシック" panose="020B0600070205080204" pitchFamily="50" charset="-128"/>
            </a:endParaRPr>
          </a:p>
          <a:p>
            <a:pPr>
              <a:defRPr/>
            </a:pPr>
            <a:r>
              <a:rPr lang="ja-JP" altLang="en-US" sz="3200" dirty="0">
                <a:ea typeface="ＭＳ Ｐゴシック" panose="020B0600070205080204" pitchFamily="50" charset="-128"/>
              </a:rPr>
              <a:t>「</a:t>
            </a:r>
            <a:r>
              <a:rPr lang="ja-JP" altLang="en-US" sz="3200" b="1" u="sng" dirty="0">
                <a:solidFill>
                  <a:srgbClr val="C00000"/>
                </a:solidFill>
                <a:ea typeface="ＭＳ Ｐゴシック" panose="020B0600070205080204" pitchFamily="50" charset="-128"/>
              </a:rPr>
              <a:t>待つ</a:t>
            </a:r>
            <a:r>
              <a:rPr lang="ja-JP" altLang="en-US" sz="3200" dirty="0">
                <a:ea typeface="ＭＳ Ｐゴシック" panose="020B0600070205080204" pitchFamily="50" charset="-128"/>
              </a:rPr>
              <a:t>」＝衝動性抑制の課題としても行っている</a:t>
            </a:r>
          </a:p>
        </p:txBody>
      </p:sp>
      <p:grpSp>
        <p:nvGrpSpPr>
          <p:cNvPr id="2" name="グループ化 18"/>
          <p:cNvGrpSpPr>
            <a:grpSpLocks/>
          </p:cNvGrpSpPr>
          <p:nvPr/>
        </p:nvGrpSpPr>
        <p:grpSpPr bwMode="auto">
          <a:xfrm>
            <a:off x="539750" y="1341438"/>
            <a:ext cx="8135938" cy="1727200"/>
            <a:chOff x="683568" y="1268760"/>
            <a:chExt cx="8136904" cy="1727200"/>
          </a:xfrm>
        </p:grpSpPr>
        <p:pic>
          <p:nvPicPr>
            <p:cNvPr id="62479" name="Picture 6"/>
            <p:cNvPicPr>
              <a:picLocks noChangeAspect="1" noChangeArrowheads="1"/>
            </p:cNvPicPr>
            <p:nvPr/>
          </p:nvPicPr>
          <p:blipFill>
            <a:blip r:embed="rId2" cstate="print"/>
            <a:srcRect/>
            <a:stretch>
              <a:fillRect/>
            </a:stretch>
          </p:blipFill>
          <p:spPr bwMode="auto">
            <a:xfrm>
              <a:off x="7740352" y="1628800"/>
              <a:ext cx="864095" cy="856311"/>
            </a:xfrm>
            <a:prstGeom prst="rect">
              <a:avLst/>
            </a:prstGeom>
            <a:noFill/>
            <a:ln w="9525">
              <a:noFill/>
              <a:miter lim="800000"/>
              <a:headEnd/>
              <a:tailEnd/>
            </a:ln>
          </p:spPr>
        </p:pic>
        <p:grpSp>
          <p:nvGrpSpPr>
            <p:cNvPr id="3" name="グループ化 18"/>
            <p:cNvGrpSpPr>
              <a:grpSpLocks/>
            </p:cNvGrpSpPr>
            <p:nvPr/>
          </p:nvGrpSpPr>
          <p:grpSpPr bwMode="auto">
            <a:xfrm>
              <a:off x="683568" y="1268760"/>
              <a:ext cx="8136904" cy="1727200"/>
              <a:chOff x="755576" y="2204864"/>
              <a:chExt cx="8136904" cy="1727200"/>
            </a:xfrm>
          </p:grpSpPr>
          <p:cxnSp>
            <p:nvCxnSpPr>
              <p:cNvPr id="22" name="直線コネクタ 21"/>
              <p:cNvCxnSpPr/>
              <p:nvPr/>
            </p:nvCxnSpPr>
            <p:spPr>
              <a:xfrm>
                <a:off x="827022" y="2349326"/>
                <a:ext cx="7847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3"/>
              <p:cNvCxnSpPr/>
              <p:nvPr/>
            </p:nvCxnSpPr>
            <p:spPr>
              <a:xfrm>
                <a:off x="827022" y="3644726"/>
                <a:ext cx="7847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大波 23"/>
              <p:cNvSpPr/>
              <p:nvPr/>
            </p:nvSpPr>
            <p:spPr>
              <a:xfrm rot="16200000">
                <a:off x="-35783" y="2996223"/>
                <a:ext cx="1727200" cy="144480"/>
              </a:xfrm>
              <a:prstGeom prst="wave">
                <a:avLst/>
              </a:prstGeom>
              <a:solidFill>
                <a:schemeClr val="accent3"/>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84" name="Picture 7"/>
              <p:cNvPicPr>
                <a:picLocks noChangeAspect="1" noChangeArrowheads="1"/>
              </p:cNvPicPr>
              <p:nvPr/>
            </p:nvPicPr>
            <p:blipFill>
              <a:blip r:embed="rId3" cstate="print"/>
              <a:srcRect/>
              <a:stretch>
                <a:fillRect/>
              </a:stretch>
            </p:blipFill>
            <p:spPr bwMode="auto">
              <a:xfrm>
                <a:off x="6588224" y="2420888"/>
                <a:ext cx="768474" cy="781724"/>
              </a:xfrm>
              <a:prstGeom prst="rect">
                <a:avLst/>
              </a:prstGeom>
              <a:noFill/>
              <a:ln w="9525">
                <a:noFill/>
                <a:miter lim="800000"/>
                <a:headEnd/>
                <a:tailEnd/>
              </a:ln>
            </p:spPr>
          </p:pic>
          <p:pic>
            <p:nvPicPr>
              <p:cNvPr id="62485" name="Picture 7"/>
              <p:cNvPicPr>
                <a:picLocks noChangeAspect="1" noChangeArrowheads="1"/>
              </p:cNvPicPr>
              <p:nvPr/>
            </p:nvPicPr>
            <p:blipFill>
              <a:blip r:embed="rId3" cstate="print"/>
              <a:srcRect/>
              <a:stretch>
                <a:fillRect/>
              </a:stretch>
            </p:blipFill>
            <p:spPr bwMode="auto">
              <a:xfrm>
                <a:off x="5580112" y="2852936"/>
                <a:ext cx="768474" cy="781724"/>
              </a:xfrm>
              <a:prstGeom prst="rect">
                <a:avLst/>
              </a:prstGeom>
              <a:noFill/>
              <a:ln w="9525">
                <a:noFill/>
                <a:miter lim="800000"/>
                <a:headEnd/>
                <a:tailEnd/>
              </a:ln>
            </p:spPr>
          </p:pic>
          <p:pic>
            <p:nvPicPr>
              <p:cNvPr id="62486" name="Picture 7"/>
              <p:cNvPicPr>
                <a:picLocks noChangeAspect="1" noChangeArrowheads="1"/>
              </p:cNvPicPr>
              <p:nvPr/>
            </p:nvPicPr>
            <p:blipFill>
              <a:blip r:embed="rId3" cstate="print"/>
              <a:srcRect/>
              <a:stretch>
                <a:fillRect/>
              </a:stretch>
            </p:blipFill>
            <p:spPr bwMode="auto">
              <a:xfrm>
                <a:off x="4572000" y="2420888"/>
                <a:ext cx="768474" cy="781724"/>
              </a:xfrm>
              <a:prstGeom prst="rect">
                <a:avLst/>
              </a:prstGeom>
              <a:noFill/>
              <a:ln w="9525">
                <a:noFill/>
                <a:miter lim="800000"/>
                <a:headEnd/>
                <a:tailEnd/>
              </a:ln>
            </p:spPr>
          </p:pic>
          <p:pic>
            <p:nvPicPr>
              <p:cNvPr id="62487" name="Picture 7"/>
              <p:cNvPicPr>
                <a:picLocks noChangeAspect="1" noChangeArrowheads="1"/>
              </p:cNvPicPr>
              <p:nvPr/>
            </p:nvPicPr>
            <p:blipFill>
              <a:blip r:embed="rId3" cstate="print"/>
              <a:srcRect/>
              <a:stretch>
                <a:fillRect/>
              </a:stretch>
            </p:blipFill>
            <p:spPr bwMode="auto">
              <a:xfrm>
                <a:off x="3635896" y="2420888"/>
                <a:ext cx="768474" cy="781724"/>
              </a:xfrm>
              <a:prstGeom prst="rect">
                <a:avLst/>
              </a:prstGeom>
              <a:noFill/>
              <a:ln w="9525">
                <a:noFill/>
                <a:miter lim="800000"/>
                <a:headEnd/>
                <a:tailEnd/>
              </a:ln>
            </p:spPr>
          </p:pic>
          <p:pic>
            <p:nvPicPr>
              <p:cNvPr id="62488" name="Picture 7"/>
              <p:cNvPicPr>
                <a:picLocks noChangeAspect="1" noChangeArrowheads="1"/>
              </p:cNvPicPr>
              <p:nvPr/>
            </p:nvPicPr>
            <p:blipFill>
              <a:blip r:embed="rId3" cstate="print"/>
              <a:srcRect/>
              <a:stretch>
                <a:fillRect/>
              </a:stretch>
            </p:blipFill>
            <p:spPr bwMode="auto">
              <a:xfrm>
                <a:off x="2771800" y="2852936"/>
                <a:ext cx="768474" cy="781724"/>
              </a:xfrm>
              <a:prstGeom prst="rect">
                <a:avLst/>
              </a:prstGeom>
              <a:noFill/>
              <a:ln w="9525">
                <a:noFill/>
                <a:miter lim="800000"/>
                <a:headEnd/>
                <a:tailEnd/>
              </a:ln>
            </p:spPr>
          </p:pic>
          <p:pic>
            <p:nvPicPr>
              <p:cNvPr id="62489" name="Picture 7"/>
              <p:cNvPicPr>
                <a:picLocks noChangeAspect="1" noChangeArrowheads="1"/>
              </p:cNvPicPr>
              <p:nvPr/>
            </p:nvPicPr>
            <p:blipFill>
              <a:blip r:embed="rId3" cstate="print"/>
              <a:srcRect/>
              <a:stretch>
                <a:fillRect/>
              </a:stretch>
            </p:blipFill>
            <p:spPr bwMode="auto">
              <a:xfrm>
                <a:off x="1259632" y="2636912"/>
                <a:ext cx="768474" cy="781724"/>
              </a:xfrm>
              <a:prstGeom prst="rect">
                <a:avLst/>
              </a:prstGeom>
              <a:noFill/>
              <a:ln w="9525">
                <a:noFill/>
                <a:miter lim="800000"/>
                <a:headEnd/>
                <a:tailEnd/>
              </a:ln>
            </p:spPr>
          </p:pic>
          <p:sp>
            <p:nvSpPr>
              <p:cNvPr id="31" name="円/楕円 30"/>
              <p:cNvSpPr/>
              <p:nvPr/>
            </p:nvSpPr>
            <p:spPr>
              <a:xfrm>
                <a:off x="7739818" y="2420764"/>
                <a:ext cx="1152662" cy="1152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62472" name="テキスト ボックス 3"/>
          <p:cNvSpPr txBox="1">
            <a:spLocks noChangeArrowheads="1"/>
          </p:cNvSpPr>
          <p:nvPr/>
        </p:nvSpPr>
        <p:spPr bwMode="auto">
          <a:xfrm>
            <a:off x="7662791" y="252412"/>
            <a:ext cx="1481209" cy="707886"/>
          </a:xfrm>
          <a:prstGeom prst="rect">
            <a:avLst/>
          </a:prstGeom>
          <a:noFill/>
          <a:ln w="9525">
            <a:noFill/>
            <a:miter lim="800000"/>
            <a:headEnd/>
            <a:tailEnd/>
          </a:ln>
        </p:spPr>
        <p:txBody>
          <a:bodyPr wrap="square">
            <a:spAutoFit/>
          </a:bodyPr>
          <a:lstStyle/>
          <a:p>
            <a:r>
              <a:rPr lang="ja-JP" altLang="en-US" sz="2000" dirty="0"/>
              <a:t>線の練習ワークから</a:t>
            </a:r>
          </a:p>
        </p:txBody>
      </p:sp>
      <p:sp>
        <p:nvSpPr>
          <p:cNvPr id="21" name="フリーフォーム 20"/>
          <p:cNvSpPr/>
          <p:nvPr/>
        </p:nvSpPr>
        <p:spPr>
          <a:xfrm>
            <a:off x="179388" y="1693863"/>
            <a:ext cx="7372350" cy="914400"/>
          </a:xfrm>
          <a:custGeom>
            <a:avLst/>
            <a:gdLst>
              <a:gd name="connsiteX0" fmla="*/ 7315200 w 7315200"/>
              <a:gd name="connsiteY0" fmla="*/ 575734 h 914400"/>
              <a:gd name="connsiteX1" fmla="*/ 7128933 w 7315200"/>
              <a:gd name="connsiteY1" fmla="*/ 626534 h 914400"/>
              <a:gd name="connsiteX2" fmla="*/ 7078133 w 7315200"/>
              <a:gd name="connsiteY2" fmla="*/ 660400 h 914400"/>
              <a:gd name="connsiteX3" fmla="*/ 7027333 w 7315200"/>
              <a:gd name="connsiteY3" fmla="*/ 677334 h 914400"/>
              <a:gd name="connsiteX4" fmla="*/ 6908800 w 7315200"/>
              <a:gd name="connsiteY4" fmla="*/ 745067 h 914400"/>
              <a:gd name="connsiteX5" fmla="*/ 6434666 w 7315200"/>
              <a:gd name="connsiteY5" fmla="*/ 762000 h 914400"/>
              <a:gd name="connsiteX6" fmla="*/ 6197600 w 7315200"/>
              <a:gd name="connsiteY6" fmla="*/ 745067 h 914400"/>
              <a:gd name="connsiteX7" fmla="*/ 6163733 w 7315200"/>
              <a:gd name="connsiteY7" fmla="*/ 694267 h 914400"/>
              <a:gd name="connsiteX8" fmla="*/ 6112933 w 7315200"/>
              <a:gd name="connsiteY8" fmla="*/ 677334 h 914400"/>
              <a:gd name="connsiteX9" fmla="*/ 6079066 w 7315200"/>
              <a:gd name="connsiteY9" fmla="*/ 440267 h 914400"/>
              <a:gd name="connsiteX10" fmla="*/ 6062133 w 7315200"/>
              <a:gd name="connsiteY10" fmla="*/ 389467 h 914400"/>
              <a:gd name="connsiteX11" fmla="*/ 6011333 w 7315200"/>
              <a:gd name="connsiteY11" fmla="*/ 355600 h 914400"/>
              <a:gd name="connsiteX12" fmla="*/ 5977466 w 7315200"/>
              <a:gd name="connsiteY12" fmla="*/ 287867 h 914400"/>
              <a:gd name="connsiteX13" fmla="*/ 5926666 w 7315200"/>
              <a:gd name="connsiteY13" fmla="*/ 186267 h 914400"/>
              <a:gd name="connsiteX14" fmla="*/ 5825066 w 7315200"/>
              <a:gd name="connsiteY14" fmla="*/ 152400 h 914400"/>
              <a:gd name="connsiteX15" fmla="*/ 5672666 w 7315200"/>
              <a:gd name="connsiteY15" fmla="*/ 118534 h 914400"/>
              <a:gd name="connsiteX16" fmla="*/ 5571066 w 7315200"/>
              <a:gd name="connsiteY16" fmla="*/ 67734 h 914400"/>
              <a:gd name="connsiteX17" fmla="*/ 5520266 w 7315200"/>
              <a:gd name="connsiteY17" fmla="*/ 50800 h 914400"/>
              <a:gd name="connsiteX18" fmla="*/ 5334000 w 7315200"/>
              <a:gd name="connsiteY18" fmla="*/ 84667 h 914400"/>
              <a:gd name="connsiteX19" fmla="*/ 5266266 w 7315200"/>
              <a:gd name="connsiteY19" fmla="*/ 101600 h 914400"/>
              <a:gd name="connsiteX20" fmla="*/ 5164666 w 7315200"/>
              <a:gd name="connsiteY20" fmla="*/ 135467 h 914400"/>
              <a:gd name="connsiteX21" fmla="*/ 5130800 w 7315200"/>
              <a:gd name="connsiteY21" fmla="*/ 186267 h 914400"/>
              <a:gd name="connsiteX22" fmla="*/ 5046133 w 7315200"/>
              <a:gd name="connsiteY22" fmla="*/ 287867 h 914400"/>
              <a:gd name="connsiteX23" fmla="*/ 5029200 w 7315200"/>
              <a:gd name="connsiteY23" fmla="*/ 440267 h 914400"/>
              <a:gd name="connsiteX24" fmla="*/ 4995333 w 7315200"/>
              <a:gd name="connsiteY24" fmla="*/ 491067 h 914400"/>
              <a:gd name="connsiteX25" fmla="*/ 4961466 w 7315200"/>
              <a:gd name="connsiteY25" fmla="*/ 609600 h 914400"/>
              <a:gd name="connsiteX26" fmla="*/ 4910666 w 7315200"/>
              <a:gd name="connsiteY26" fmla="*/ 643467 h 914400"/>
              <a:gd name="connsiteX27" fmla="*/ 4893733 w 7315200"/>
              <a:gd name="connsiteY27" fmla="*/ 694267 h 914400"/>
              <a:gd name="connsiteX28" fmla="*/ 4842933 w 7315200"/>
              <a:gd name="connsiteY28" fmla="*/ 745067 h 914400"/>
              <a:gd name="connsiteX29" fmla="*/ 4622800 w 7315200"/>
              <a:gd name="connsiteY29" fmla="*/ 846667 h 914400"/>
              <a:gd name="connsiteX30" fmla="*/ 4572000 w 7315200"/>
              <a:gd name="connsiteY30" fmla="*/ 880534 h 914400"/>
              <a:gd name="connsiteX31" fmla="*/ 4402666 w 7315200"/>
              <a:gd name="connsiteY31" fmla="*/ 914400 h 914400"/>
              <a:gd name="connsiteX32" fmla="*/ 3352800 w 7315200"/>
              <a:gd name="connsiteY32" fmla="*/ 897467 h 914400"/>
              <a:gd name="connsiteX33" fmla="*/ 3318933 w 7315200"/>
              <a:gd name="connsiteY33" fmla="*/ 846667 h 914400"/>
              <a:gd name="connsiteX34" fmla="*/ 3285066 w 7315200"/>
              <a:gd name="connsiteY34" fmla="*/ 592667 h 914400"/>
              <a:gd name="connsiteX35" fmla="*/ 3268133 w 7315200"/>
              <a:gd name="connsiteY35" fmla="*/ 541867 h 914400"/>
              <a:gd name="connsiteX36" fmla="*/ 3217333 w 7315200"/>
              <a:gd name="connsiteY36" fmla="*/ 508000 h 914400"/>
              <a:gd name="connsiteX37" fmla="*/ 3166533 w 7315200"/>
              <a:gd name="connsiteY37" fmla="*/ 406400 h 914400"/>
              <a:gd name="connsiteX38" fmla="*/ 3115733 w 7315200"/>
              <a:gd name="connsiteY38" fmla="*/ 372534 h 914400"/>
              <a:gd name="connsiteX39" fmla="*/ 3031066 w 7315200"/>
              <a:gd name="connsiteY39" fmla="*/ 186267 h 914400"/>
              <a:gd name="connsiteX40" fmla="*/ 2269066 w 7315200"/>
              <a:gd name="connsiteY40" fmla="*/ 135467 h 914400"/>
              <a:gd name="connsiteX41" fmla="*/ 2201333 w 7315200"/>
              <a:gd name="connsiteY41" fmla="*/ 118534 h 914400"/>
              <a:gd name="connsiteX42" fmla="*/ 1710266 w 7315200"/>
              <a:gd name="connsiteY42" fmla="*/ 84667 h 914400"/>
              <a:gd name="connsiteX43" fmla="*/ 1439333 w 7315200"/>
              <a:gd name="connsiteY43" fmla="*/ 50800 h 914400"/>
              <a:gd name="connsiteX44" fmla="*/ 1371600 w 7315200"/>
              <a:gd name="connsiteY44" fmla="*/ 33867 h 914400"/>
              <a:gd name="connsiteX45" fmla="*/ 1270000 w 7315200"/>
              <a:gd name="connsiteY45" fmla="*/ 0 h 914400"/>
              <a:gd name="connsiteX46" fmla="*/ 0 w 7315200"/>
              <a:gd name="connsiteY46" fmla="*/ 1693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15200" h="914400">
                <a:moveTo>
                  <a:pt x="7315200" y="575734"/>
                </a:moveTo>
                <a:cubicBezTo>
                  <a:pt x="7269758" y="584822"/>
                  <a:pt x="7165766" y="601979"/>
                  <a:pt x="7128933" y="626534"/>
                </a:cubicBezTo>
                <a:cubicBezTo>
                  <a:pt x="7112000" y="637823"/>
                  <a:pt x="7096336" y="651299"/>
                  <a:pt x="7078133" y="660400"/>
                </a:cubicBezTo>
                <a:cubicBezTo>
                  <a:pt x="7062168" y="668382"/>
                  <a:pt x="7043298" y="669352"/>
                  <a:pt x="7027333" y="677334"/>
                </a:cubicBezTo>
                <a:cubicBezTo>
                  <a:pt x="6995359" y="693321"/>
                  <a:pt x="6945334" y="741642"/>
                  <a:pt x="6908800" y="745067"/>
                </a:cubicBezTo>
                <a:cubicBezTo>
                  <a:pt x="6751345" y="759828"/>
                  <a:pt x="6592711" y="756356"/>
                  <a:pt x="6434666" y="762000"/>
                </a:cubicBezTo>
                <a:cubicBezTo>
                  <a:pt x="6355644" y="756356"/>
                  <a:pt x="6274458" y="764281"/>
                  <a:pt x="6197600" y="745067"/>
                </a:cubicBezTo>
                <a:cubicBezTo>
                  <a:pt x="6177856" y="740131"/>
                  <a:pt x="6179625" y="706980"/>
                  <a:pt x="6163733" y="694267"/>
                </a:cubicBezTo>
                <a:cubicBezTo>
                  <a:pt x="6149795" y="683117"/>
                  <a:pt x="6129866" y="682978"/>
                  <a:pt x="6112933" y="677334"/>
                </a:cubicBezTo>
                <a:cubicBezTo>
                  <a:pt x="6099437" y="542375"/>
                  <a:pt x="6107398" y="539429"/>
                  <a:pt x="6079066" y="440267"/>
                </a:cubicBezTo>
                <a:cubicBezTo>
                  <a:pt x="6074162" y="423105"/>
                  <a:pt x="6073283" y="403405"/>
                  <a:pt x="6062133" y="389467"/>
                </a:cubicBezTo>
                <a:cubicBezTo>
                  <a:pt x="6049420" y="373575"/>
                  <a:pt x="6028266" y="366889"/>
                  <a:pt x="6011333" y="355600"/>
                </a:cubicBezTo>
                <a:cubicBezTo>
                  <a:pt x="6000044" y="333022"/>
                  <a:pt x="5987410" y="311069"/>
                  <a:pt x="5977466" y="287867"/>
                </a:cubicBezTo>
                <a:cubicBezTo>
                  <a:pt x="5964638" y="257936"/>
                  <a:pt x="5958415" y="206110"/>
                  <a:pt x="5926666" y="186267"/>
                </a:cubicBezTo>
                <a:cubicBezTo>
                  <a:pt x="5896394" y="167347"/>
                  <a:pt x="5859259" y="162658"/>
                  <a:pt x="5825066" y="152400"/>
                </a:cubicBezTo>
                <a:cubicBezTo>
                  <a:pt x="5738148" y="126325"/>
                  <a:pt x="5769348" y="142705"/>
                  <a:pt x="5672666" y="118534"/>
                </a:cubicBezTo>
                <a:cubicBezTo>
                  <a:pt x="5587547" y="97254"/>
                  <a:pt x="5653834" y="109118"/>
                  <a:pt x="5571066" y="67734"/>
                </a:cubicBezTo>
                <a:cubicBezTo>
                  <a:pt x="5555101" y="59752"/>
                  <a:pt x="5537199" y="56445"/>
                  <a:pt x="5520266" y="50800"/>
                </a:cubicBezTo>
                <a:cubicBezTo>
                  <a:pt x="5446748" y="63053"/>
                  <a:pt x="5404995" y="68891"/>
                  <a:pt x="5334000" y="84667"/>
                </a:cubicBezTo>
                <a:cubicBezTo>
                  <a:pt x="5311281" y="89715"/>
                  <a:pt x="5288557" y="94913"/>
                  <a:pt x="5266266" y="101600"/>
                </a:cubicBezTo>
                <a:cubicBezTo>
                  <a:pt x="5232073" y="111858"/>
                  <a:pt x="5164666" y="135467"/>
                  <a:pt x="5164666" y="135467"/>
                </a:cubicBezTo>
                <a:cubicBezTo>
                  <a:pt x="5153377" y="152400"/>
                  <a:pt x="5143828" y="170633"/>
                  <a:pt x="5130800" y="186267"/>
                </a:cubicBezTo>
                <a:cubicBezTo>
                  <a:pt x="5022143" y="316656"/>
                  <a:pt x="5130223" y="161734"/>
                  <a:pt x="5046133" y="287867"/>
                </a:cubicBezTo>
                <a:cubicBezTo>
                  <a:pt x="5040489" y="338667"/>
                  <a:pt x="5041597" y="390680"/>
                  <a:pt x="5029200" y="440267"/>
                </a:cubicBezTo>
                <a:cubicBezTo>
                  <a:pt x="5024264" y="460011"/>
                  <a:pt x="5003350" y="472361"/>
                  <a:pt x="4995333" y="491067"/>
                </a:cubicBezTo>
                <a:cubicBezTo>
                  <a:pt x="4992523" y="497625"/>
                  <a:pt x="4971608" y="596923"/>
                  <a:pt x="4961466" y="609600"/>
                </a:cubicBezTo>
                <a:cubicBezTo>
                  <a:pt x="4948753" y="625492"/>
                  <a:pt x="4927599" y="632178"/>
                  <a:pt x="4910666" y="643467"/>
                </a:cubicBezTo>
                <a:cubicBezTo>
                  <a:pt x="4905022" y="660400"/>
                  <a:pt x="4903634" y="679415"/>
                  <a:pt x="4893733" y="694267"/>
                </a:cubicBezTo>
                <a:cubicBezTo>
                  <a:pt x="4880449" y="714192"/>
                  <a:pt x="4863328" y="732516"/>
                  <a:pt x="4842933" y="745067"/>
                </a:cubicBezTo>
                <a:cubicBezTo>
                  <a:pt x="4733436" y="812450"/>
                  <a:pt x="4712029" y="816925"/>
                  <a:pt x="4622800" y="846667"/>
                </a:cubicBezTo>
                <a:cubicBezTo>
                  <a:pt x="4605867" y="857956"/>
                  <a:pt x="4590706" y="872517"/>
                  <a:pt x="4572000" y="880534"/>
                </a:cubicBezTo>
                <a:cubicBezTo>
                  <a:pt x="4539852" y="894312"/>
                  <a:pt x="4425584" y="910580"/>
                  <a:pt x="4402666" y="914400"/>
                </a:cubicBezTo>
                <a:lnTo>
                  <a:pt x="3352800" y="897467"/>
                </a:lnTo>
                <a:cubicBezTo>
                  <a:pt x="3332488" y="896198"/>
                  <a:pt x="3323197" y="866567"/>
                  <a:pt x="3318933" y="846667"/>
                </a:cubicBezTo>
                <a:cubicBezTo>
                  <a:pt x="3233326" y="447165"/>
                  <a:pt x="3341970" y="791829"/>
                  <a:pt x="3285066" y="592667"/>
                </a:cubicBezTo>
                <a:cubicBezTo>
                  <a:pt x="3280162" y="575505"/>
                  <a:pt x="3279283" y="555805"/>
                  <a:pt x="3268133" y="541867"/>
                </a:cubicBezTo>
                <a:cubicBezTo>
                  <a:pt x="3255420" y="525975"/>
                  <a:pt x="3234266" y="519289"/>
                  <a:pt x="3217333" y="508000"/>
                </a:cubicBezTo>
                <a:cubicBezTo>
                  <a:pt x="3203561" y="466683"/>
                  <a:pt x="3199359" y="439226"/>
                  <a:pt x="3166533" y="406400"/>
                </a:cubicBezTo>
                <a:cubicBezTo>
                  <a:pt x="3152142" y="392010"/>
                  <a:pt x="3132666" y="383823"/>
                  <a:pt x="3115733" y="372534"/>
                </a:cubicBezTo>
                <a:cubicBezTo>
                  <a:pt x="3105613" y="321934"/>
                  <a:pt x="3093841" y="207192"/>
                  <a:pt x="3031066" y="186267"/>
                </a:cubicBezTo>
                <a:cubicBezTo>
                  <a:pt x="2720561" y="82764"/>
                  <a:pt x="2965153" y="153315"/>
                  <a:pt x="2269066" y="135467"/>
                </a:cubicBezTo>
                <a:cubicBezTo>
                  <a:pt x="2246488" y="129823"/>
                  <a:pt x="2224230" y="122697"/>
                  <a:pt x="2201333" y="118534"/>
                </a:cubicBezTo>
                <a:cubicBezTo>
                  <a:pt x="2028761" y="87157"/>
                  <a:pt x="1907716" y="93642"/>
                  <a:pt x="1710266" y="84667"/>
                </a:cubicBezTo>
                <a:cubicBezTo>
                  <a:pt x="1619955" y="73378"/>
                  <a:pt x="1527629" y="72874"/>
                  <a:pt x="1439333" y="50800"/>
                </a:cubicBezTo>
                <a:cubicBezTo>
                  <a:pt x="1416755" y="45156"/>
                  <a:pt x="1393891" y="40554"/>
                  <a:pt x="1371600" y="33867"/>
                </a:cubicBezTo>
                <a:cubicBezTo>
                  <a:pt x="1337407" y="23609"/>
                  <a:pt x="1270000" y="0"/>
                  <a:pt x="1270000" y="0"/>
                </a:cubicBezTo>
                <a:cubicBezTo>
                  <a:pt x="361293" y="21134"/>
                  <a:pt x="784643" y="16934"/>
                  <a:pt x="0" y="1693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テキスト ボックス 2"/>
          <p:cNvSpPr txBox="1">
            <a:spLocks noChangeArrowheads="1"/>
          </p:cNvSpPr>
          <p:nvPr/>
        </p:nvSpPr>
        <p:spPr bwMode="auto">
          <a:xfrm>
            <a:off x="1187450" y="4868863"/>
            <a:ext cx="5329238" cy="585787"/>
          </a:xfrm>
          <a:prstGeom prst="rect">
            <a:avLst/>
          </a:prstGeom>
          <a:noFill/>
          <a:ln w="9525">
            <a:noFill/>
            <a:miter lim="800000"/>
            <a:headEnd/>
            <a:tailEnd/>
          </a:ln>
        </p:spPr>
        <p:txBody>
          <a:bodyPr>
            <a:spAutoFit/>
          </a:bodyPr>
          <a:lstStyle/>
          <a:p>
            <a:r>
              <a:rPr lang="ja-JP" altLang="en-US" sz="3200" b="1">
                <a:solidFill>
                  <a:srgbClr val="FFC000"/>
                </a:solidFill>
              </a:rPr>
              <a:t>＊</a:t>
            </a:r>
            <a:r>
              <a:rPr lang="ja-JP" altLang="en-US" sz="3200"/>
              <a:t>コースの見通しを立てる</a:t>
            </a:r>
          </a:p>
        </p:txBody>
      </p:sp>
      <p:sp>
        <p:nvSpPr>
          <p:cNvPr id="26" name="テキスト ボックス 2"/>
          <p:cNvSpPr txBox="1">
            <a:spLocks noChangeArrowheads="1"/>
          </p:cNvSpPr>
          <p:nvPr/>
        </p:nvSpPr>
        <p:spPr bwMode="auto">
          <a:xfrm>
            <a:off x="1187450" y="5445125"/>
            <a:ext cx="7705725" cy="584200"/>
          </a:xfrm>
          <a:prstGeom prst="rect">
            <a:avLst/>
          </a:prstGeom>
          <a:noFill/>
          <a:ln w="9525">
            <a:noFill/>
            <a:miter lim="800000"/>
            <a:headEnd/>
            <a:tailEnd/>
          </a:ln>
        </p:spPr>
        <p:txBody>
          <a:bodyPr>
            <a:spAutoFit/>
          </a:bodyPr>
          <a:lstStyle/>
          <a:p>
            <a:r>
              <a:rPr lang="ja-JP" altLang="en-US" sz="3200" b="1">
                <a:solidFill>
                  <a:srgbClr val="FFC000"/>
                </a:solidFill>
              </a:rPr>
              <a:t>＊</a:t>
            </a:r>
            <a:r>
              <a:rPr lang="ja-JP" altLang="en-US" sz="3200"/>
              <a:t>ゴールまで安定した心理的ペースを保つ</a:t>
            </a:r>
          </a:p>
        </p:txBody>
      </p:sp>
      <p:sp>
        <p:nvSpPr>
          <p:cNvPr id="27" name="テキスト ボックス 2"/>
          <p:cNvSpPr txBox="1">
            <a:spLocks noChangeArrowheads="1"/>
          </p:cNvSpPr>
          <p:nvPr/>
        </p:nvSpPr>
        <p:spPr bwMode="auto">
          <a:xfrm>
            <a:off x="1187450" y="6021388"/>
            <a:ext cx="7705725" cy="584200"/>
          </a:xfrm>
          <a:prstGeom prst="rect">
            <a:avLst/>
          </a:prstGeom>
          <a:noFill/>
          <a:ln w="9525">
            <a:noFill/>
            <a:miter lim="800000"/>
            <a:headEnd/>
            <a:tailEnd/>
          </a:ln>
        </p:spPr>
        <p:txBody>
          <a:bodyPr>
            <a:spAutoFit/>
          </a:bodyPr>
          <a:lstStyle/>
          <a:p>
            <a:r>
              <a:rPr lang="ja-JP" altLang="en-US" sz="3200" b="1">
                <a:solidFill>
                  <a:srgbClr val="FFC000"/>
                </a:solidFill>
              </a:rPr>
              <a:t>＊</a:t>
            </a:r>
            <a:r>
              <a:rPr lang="ja-JP" altLang="en-US" sz="3200"/>
              <a:t>難しい所では筆を止め、問題解決を図る</a:t>
            </a:r>
          </a:p>
        </p:txBody>
      </p:sp>
      <p:sp>
        <p:nvSpPr>
          <p:cNvPr id="29" name="屈折矢印 28"/>
          <p:cNvSpPr/>
          <p:nvPr/>
        </p:nvSpPr>
        <p:spPr>
          <a:xfrm rot="5400000">
            <a:off x="503238" y="5121275"/>
            <a:ext cx="1152525" cy="358775"/>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左大かっこ 29"/>
          <p:cNvSpPr/>
          <p:nvPr/>
        </p:nvSpPr>
        <p:spPr>
          <a:xfrm>
            <a:off x="1258888" y="5013325"/>
            <a:ext cx="144462" cy="143986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 name="テキスト ボックス 3">
            <a:extLst>
              <a:ext uri="{FF2B5EF4-FFF2-40B4-BE49-F238E27FC236}">
                <a16:creationId xmlns="" xmlns:a16="http://schemas.microsoft.com/office/drawing/2014/main" id="{DF31F293-078D-A351-EB4B-71B5BBA708A0}"/>
              </a:ext>
            </a:extLst>
          </p:cNvPr>
          <p:cNvSpPr txBox="1"/>
          <p:nvPr/>
        </p:nvSpPr>
        <p:spPr>
          <a:xfrm>
            <a:off x="251520" y="192724"/>
            <a:ext cx="2880320" cy="584775"/>
          </a:xfrm>
          <a:prstGeom prst="rect">
            <a:avLst/>
          </a:prstGeom>
          <a:solidFill>
            <a:srgbClr val="FFFFCC"/>
          </a:solidFill>
          <a:ln>
            <a:noFill/>
          </a:ln>
        </p:spPr>
        <p:txBody>
          <a:bodyPr wrap="square" rtlCol="0">
            <a:spAutoFit/>
          </a:bodyPr>
          <a:lstStyle/>
          <a:p>
            <a:r>
              <a:rPr kumimoji="1" lang="ja-JP" altLang="en-US" sz="3200" dirty="0"/>
              <a:t>学習課題として</a:t>
            </a:r>
          </a:p>
        </p:txBody>
      </p:sp>
      <p:sp>
        <p:nvSpPr>
          <p:cNvPr id="5" name="テキスト ボックス 3">
            <a:extLst>
              <a:ext uri="{FF2B5EF4-FFF2-40B4-BE49-F238E27FC236}">
                <a16:creationId xmlns="" xmlns:a16="http://schemas.microsoft.com/office/drawing/2014/main" id="{695C2478-01B6-C5E6-C137-3AB7A46257E5}"/>
              </a:ext>
            </a:extLst>
          </p:cNvPr>
          <p:cNvSpPr txBox="1">
            <a:spLocks noChangeArrowheads="1"/>
          </p:cNvSpPr>
          <p:nvPr/>
        </p:nvSpPr>
        <p:spPr bwMode="auto">
          <a:xfrm>
            <a:off x="3275857" y="257246"/>
            <a:ext cx="4319839" cy="707886"/>
          </a:xfrm>
          <a:prstGeom prst="rect">
            <a:avLst/>
          </a:prstGeom>
          <a:solidFill>
            <a:schemeClr val="bg1"/>
          </a:solidFill>
          <a:ln w="9525">
            <a:solidFill>
              <a:schemeClr val="tx2"/>
            </a:solidFill>
            <a:miter lim="800000"/>
            <a:headEnd/>
            <a:tailEnd/>
          </a:ln>
          <a:effectLst>
            <a:glow rad="101600">
              <a:schemeClr val="accent2">
                <a:satMod val="175000"/>
                <a:alpha val="40000"/>
              </a:schemeClr>
            </a:glow>
          </a:effectLst>
        </p:spPr>
        <p:txBody>
          <a:bodyPr wrap="square">
            <a:spAutoFit/>
          </a:bodyPr>
          <a:lstStyle/>
          <a:p>
            <a:r>
              <a:rPr lang="ja-JP" altLang="en-US" sz="4000" dirty="0"/>
              <a:t>よけてゴールしよう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dissolve">
                                      <p:cBhvr>
                                        <p:cTn id="7" dur="5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dissolve">
                                      <p:cBhvr>
                                        <p:cTn id="17" dur="500"/>
                                        <p:tgtEl>
                                          <p:spTgt spid="1085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P spid="25" grpId="0"/>
      <p:bldP spid="26" grpId="0"/>
      <p:bldP spid="27" grpId="0"/>
      <p:bldP spid="3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テキスト ボックス 3"/>
          <p:cNvSpPr txBox="1">
            <a:spLocks noChangeArrowheads="1"/>
          </p:cNvSpPr>
          <p:nvPr/>
        </p:nvSpPr>
        <p:spPr bwMode="auto">
          <a:xfrm>
            <a:off x="755650" y="2492375"/>
            <a:ext cx="7993063" cy="1754188"/>
          </a:xfrm>
          <a:prstGeom prst="rect">
            <a:avLst/>
          </a:prstGeom>
          <a:blipFill dpi="0" rotWithShape="1">
            <a:blip r:embed="rId2" cstate="print"/>
            <a:srcRect/>
            <a:tile tx="0" ty="0" sx="100000" sy="100000" flip="none" algn="tl"/>
          </a:blipFill>
          <a:ln w="9525">
            <a:noFill/>
            <a:miter lim="800000"/>
            <a:headEnd/>
            <a:tailEnd/>
          </a:ln>
        </p:spPr>
        <p:txBody>
          <a:bodyPr>
            <a:spAutoFit/>
          </a:bodyPr>
          <a:lstStyle/>
          <a:p>
            <a:pPr eaLnBrk="1" hangingPunct="1"/>
            <a:r>
              <a:rPr lang="ja-JP" altLang="en-US" sz="5400"/>
              <a:t>　会話で子どもと</a:t>
            </a:r>
            <a:endParaRPr lang="en-US" altLang="ja-JP" sz="5400"/>
          </a:p>
          <a:p>
            <a:pPr eaLnBrk="1" hangingPunct="1"/>
            <a:r>
              <a:rPr lang="ja-JP" altLang="en-US" sz="5400"/>
              <a:t>　　どんなことを話そうか・・</a:t>
            </a:r>
          </a:p>
        </p:txBody>
      </p:sp>
      <p:sp>
        <p:nvSpPr>
          <p:cNvPr id="63491" name="テキスト ボックス 4"/>
          <p:cNvSpPr txBox="1">
            <a:spLocks noChangeArrowheads="1"/>
          </p:cNvSpPr>
          <p:nvPr/>
        </p:nvSpPr>
        <p:spPr bwMode="auto">
          <a:xfrm>
            <a:off x="611188" y="1052513"/>
            <a:ext cx="6335712" cy="830262"/>
          </a:xfrm>
          <a:prstGeom prst="rect">
            <a:avLst/>
          </a:prstGeom>
          <a:noFill/>
          <a:ln w="9525">
            <a:noFill/>
            <a:miter lim="800000"/>
            <a:headEnd/>
            <a:tailEnd/>
          </a:ln>
        </p:spPr>
        <p:txBody>
          <a:bodyPr>
            <a:spAutoFit/>
          </a:bodyPr>
          <a:lstStyle/>
          <a:p>
            <a:pPr eaLnBrk="1" hangingPunct="1"/>
            <a:r>
              <a:rPr lang="ja-JP" altLang="en-US" sz="4800"/>
              <a:t>さあ、それでは、</a:t>
            </a:r>
          </a:p>
        </p:txBody>
      </p:sp>
      <p:grpSp>
        <p:nvGrpSpPr>
          <p:cNvPr id="2" name="グループ化 15"/>
          <p:cNvGrpSpPr/>
          <p:nvPr/>
        </p:nvGrpSpPr>
        <p:grpSpPr>
          <a:xfrm>
            <a:off x="3923928" y="4725144"/>
            <a:ext cx="1440160" cy="1053207"/>
            <a:chOff x="3923928" y="4725144"/>
            <a:chExt cx="1440160" cy="1053207"/>
          </a:xfrm>
        </p:grpSpPr>
        <p:sp>
          <p:nvSpPr>
            <p:cNvPr id="15" name="月 14"/>
            <p:cNvSpPr/>
            <p:nvPr/>
          </p:nvSpPr>
          <p:spPr>
            <a:xfrm rot="5400000">
              <a:off x="4283968" y="4365104"/>
              <a:ext cx="720080" cy="1440160"/>
            </a:xfrm>
            <a:prstGeom prst="moon">
              <a:avLst>
                <a:gd name="adj" fmla="val 8695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44"/>
            <p:cNvGrpSpPr>
              <a:grpSpLocks/>
            </p:cNvGrpSpPr>
            <p:nvPr/>
          </p:nvGrpSpPr>
          <p:grpSpPr bwMode="auto">
            <a:xfrm>
              <a:off x="4139952" y="4869160"/>
              <a:ext cx="1000125" cy="909191"/>
              <a:chOff x="2843808" y="6093296"/>
              <a:chExt cx="999728" cy="764704"/>
            </a:xfrm>
          </p:grpSpPr>
          <p:grpSp>
            <p:nvGrpSpPr>
              <p:cNvPr id="4" name="グループ化 43"/>
              <p:cNvGrpSpPr>
                <a:grpSpLocks/>
              </p:cNvGrpSpPr>
              <p:nvPr/>
            </p:nvGrpSpPr>
            <p:grpSpPr bwMode="auto">
              <a:xfrm>
                <a:off x="2843808" y="6093296"/>
                <a:ext cx="999728" cy="764704"/>
                <a:chOff x="4076328" y="6012944"/>
                <a:chExt cx="999728" cy="764704"/>
              </a:xfrm>
            </p:grpSpPr>
            <p:sp>
              <p:nvSpPr>
                <p:cNvPr id="7" name="円/楕円 6"/>
                <p:cNvSpPr/>
                <p:nvPr/>
              </p:nvSpPr>
              <p:spPr>
                <a:xfrm>
                  <a:off x="4076328" y="6012944"/>
                  <a:ext cx="999728" cy="764704"/>
                </a:xfrm>
                <a:prstGeom prst="ellipse">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p:cNvSpPr/>
                <p:nvPr/>
              </p:nvSpPr>
              <p:spPr>
                <a:xfrm>
                  <a:off x="4284208" y="6093856"/>
                  <a:ext cx="215814" cy="215767"/>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a:xfrm>
                  <a:off x="4355617" y="6093856"/>
                  <a:ext cx="63475" cy="134855"/>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 name="グループ化 13"/>
                <p:cNvGrpSpPr>
                  <a:grpSpLocks/>
                </p:cNvGrpSpPr>
                <p:nvPr/>
              </p:nvGrpSpPr>
              <p:grpSpPr bwMode="auto">
                <a:xfrm>
                  <a:off x="4644008" y="6093296"/>
                  <a:ext cx="216024" cy="216024"/>
                  <a:chOff x="4436368" y="6245696"/>
                  <a:chExt cx="216024" cy="216024"/>
                </a:xfrm>
              </p:grpSpPr>
              <p:sp>
                <p:nvSpPr>
                  <p:cNvPr id="12" name="円/楕円 11"/>
                  <p:cNvSpPr/>
                  <p:nvPr/>
                </p:nvSpPr>
                <p:spPr>
                  <a:xfrm>
                    <a:off x="4436788" y="6246257"/>
                    <a:ext cx="215814" cy="215767"/>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4508197" y="6246257"/>
                    <a:ext cx="63475" cy="134855"/>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1" name="直線コネクタ 10"/>
                <p:cNvCxnSpPr/>
                <p:nvPr/>
              </p:nvCxnSpPr>
              <p:spPr>
                <a:xfrm>
                  <a:off x="4355617" y="6525390"/>
                  <a:ext cx="43162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円/楕円 5"/>
              <p:cNvSpPr/>
              <p:nvPr/>
            </p:nvSpPr>
            <p:spPr>
              <a:xfrm>
                <a:off x="3275437" y="6382043"/>
                <a:ext cx="72996" cy="7139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dissolve">
                                      <p:cBhvr>
                                        <p:cTn id="7" dur="500"/>
                                        <p:tgtEl>
                                          <p:spTgt spid="78850"/>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2276872"/>
            <a:ext cx="5904656" cy="1323439"/>
          </a:xfrm>
          <a:prstGeom prst="rect">
            <a:avLst/>
          </a:prstGeom>
          <a:solidFill>
            <a:srgbClr val="FFCCFF"/>
          </a:solidFill>
          <a:ln w="38100" cmpd="dbl">
            <a:solidFill>
              <a:schemeClr val="tx1"/>
            </a:solidFill>
          </a:ln>
          <a:effectLst>
            <a:innerShdw blurRad="114300">
              <a:prstClr val="black"/>
            </a:innerShdw>
          </a:effectLst>
        </p:spPr>
        <p:txBody>
          <a:bodyPr wrap="square" rtlCol="0">
            <a:spAutoFit/>
          </a:bodyPr>
          <a:lstStyle/>
          <a:p>
            <a:pPr indent="266700"/>
            <a:r>
              <a:rPr kumimoji="1" lang="ja-JP" altLang="en-US" sz="4800" dirty="0"/>
              <a:t>　　</a:t>
            </a:r>
            <a:r>
              <a:rPr lang="ja-JP" altLang="en-US" sz="8000" dirty="0"/>
              <a:t>　想起</a:t>
            </a:r>
            <a:endParaRPr kumimoji="1" lang="ja-JP" altLang="en-US" sz="8000" dirty="0"/>
          </a:p>
        </p:txBody>
      </p:sp>
      <p:sp>
        <p:nvSpPr>
          <p:cNvPr id="5" name="テキスト ボックス 4"/>
          <p:cNvSpPr txBox="1"/>
          <p:nvPr/>
        </p:nvSpPr>
        <p:spPr>
          <a:xfrm>
            <a:off x="323528" y="3861048"/>
            <a:ext cx="8208912" cy="769441"/>
          </a:xfrm>
          <a:prstGeom prst="rect">
            <a:avLst/>
          </a:prstGeom>
          <a:noFill/>
        </p:spPr>
        <p:txBody>
          <a:bodyPr wrap="square" rtlCol="0">
            <a:spAutoFit/>
          </a:bodyPr>
          <a:lstStyle/>
          <a:p>
            <a:r>
              <a:rPr lang="ja-JP" altLang="en-US" sz="4400" dirty="0">
                <a:solidFill>
                  <a:srgbClr val="002060"/>
                </a:solidFill>
              </a:rPr>
              <a:t>　　　　共同想起・語り・イメージ</a:t>
            </a:r>
            <a:endParaRPr kumimoji="1" lang="ja-JP" altLang="en-US" sz="4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二等辺三角形 26"/>
          <p:cNvSpPr/>
          <p:nvPr/>
        </p:nvSpPr>
        <p:spPr>
          <a:xfrm>
            <a:off x="3780135" y="3789685"/>
            <a:ext cx="1800200" cy="864096"/>
          </a:xfrm>
          <a:prstGeom prst="triangle">
            <a:avLst>
              <a:gd name="adj" fmla="val 49525"/>
            </a:avLst>
          </a:prstGeom>
          <a:solidFill>
            <a:srgbClr val="0070C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242" name="テキスト ボックス 4"/>
          <p:cNvSpPr txBox="1">
            <a:spLocks noChangeArrowheads="1"/>
          </p:cNvSpPr>
          <p:nvPr/>
        </p:nvSpPr>
        <p:spPr bwMode="auto">
          <a:xfrm>
            <a:off x="3203848" y="1340768"/>
            <a:ext cx="2786063" cy="830263"/>
          </a:xfrm>
          <a:prstGeom prst="rect">
            <a:avLst/>
          </a:prstGeom>
          <a:solidFill>
            <a:srgbClr val="FFCCFF"/>
          </a:solidFill>
          <a:ln w="28575">
            <a:noFill/>
            <a:miter lim="800000"/>
            <a:headEnd/>
            <a:tailEnd/>
          </a:ln>
          <a:effectLst>
            <a:softEdge rad="63500"/>
          </a:effectLst>
        </p:spPr>
        <p:txBody>
          <a:bodyPr>
            <a:spAutoFit/>
          </a:bodyPr>
          <a:lstStyle/>
          <a:p>
            <a:pPr eaLnBrk="1" hangingPunct="1">
              <a:defRPr/>
            </a:pPr>
            <a:r>
              <a:rPr lang="ja-JP" altLang="en-US" sz="4800" dirty="0">
                <a:solidFill>
                  <a:schemeClr val="accent4"/>
                </a:solidFill>
                <a:ea typeface="ＭＳ Ｐゴシック" panose="020B0600070205080204" pitchFamily="50" charset="-128"/>
              </a:rPr>
              <a:t>共同想起</a:t>
            </a:r>
          </a:p>
        </p:txBody>
      </p:sp>
      <p:sp>
        <p:nvSpPr>
          <p:cNvPr id="30" name="円/楕円 29"/>
          <p:cNvSpPr/>
          <p:nvPr/>
        </p:nvSpPr>
        <p:spPr>
          <a:xfrm>
            <a:off x="2124075" y="3141663"/>
            <a:ext cx="5113338" cy="2665412"/>
          </a:xfrm>
          <a:prstGeom prst="ellipse">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4" name="角丸四角形 33"/>
          <p:cNvSpPr/>
          <p:nvPr/>
        </p:nvSpPr>
        <p:spPr>
          <a:xfrm>
            <a:off x="3708400" y="2420938"/>
            <a:ext cx="1728788" cy="136842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 name="角丸四角形吹き出し 25"/>
          <p:cNvSpPr/>
          <p:nvPr/>
        </p:nvSpPr>
        <p:spPr>
          <a:xfrm>
            <a:off x="1258888" y="2997200"/>
            <a:ext cx="1857375" cy="719138"/>
          </a:xfrm>
          <a:prstGeom prst="wedgeRoundRectCallout">
            <a:avLst>
              <a:gd name="adj1" fmla="val 39334"/>
              <a:gd name="adj2" fmla="val 98854"/>
              <a:gd name="adj3" fmla="val 16667"/>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イヌいたよ</a:t>
            </a:r>
          </a:p>
        </p:txBody>
      </p:sp>
      <p:sp>
        <p:nvSpPr>
          <p:cNvPr id="25" name="角丸四角形吹き出し 24"/>
          <p:cNvSpPr/>
          <p:nvPr/>
        </p:nvSpPr>
        <p:spPr>
          <a:xfrm>
            <a:off x="6372225" y="2636838"/>
            <a:ext cx="2376488" cy="928687"/>
          </a:xfrm>
          <a:prstGeom prst="wedgeRoundRectCallout">
            <a:avLst>
              <a:gd name="adj1" fmla="val -34763"/>
              <a:gd name="adj2" fmla="val 85249"/>
              <a:gd name="adj3" fmla="val 16667"/>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いたね！</a:t>
            </a:r>
            <a:endParaRPr lang="en-US" altLang="ja-JP" sz="2800" dirty="0">
              <a:solidFill>
                <a:schemeClr val="tx1"/>
              </a:solidFill>
            </a:endParaRPr>
          </a:p>
          <a:p>
            <a:pPr eaLnBrk="1" hangingPunct="1">
              <a:defRPr/>
            </a:pPr>
            <a:r>
              <a:rPr lang="ja-JP" altLang="en-US" sz="2800" dirty="0">
                <a:solidFill>
                  <a:schemeClr val="tx1"/>
                </a:solidFill>
              </a:rPr>
              <a:t>茶色いのね</a:t>
            </a:r>
          </a:p>
        </p:txBody>
      </p:sp>
      <p:sp>
        <p:nvSpPr>
          <p:cNvPr id="65548" name="テキスト ボックス 3"/>
          <p:cNvSpPr txBox="1">
            <a:spLocks noChangeArrowheads="1"/>
          </p:cNvSpPr>
          <p:nvPr/>
        </p:nvSpPr>
        <p:spPr bwMode="auto">
          <a:xfrm>
            <a:off x="1258888" y="260350"/>
            <a:ext cx="7200900" cy="830263"/>
          </a:xfrm>
          <a:prstGeom prst="rect">
            <a:avLst/>
          </a:prstGeom>
          <a:solidFill>
            <a:srgbClr val="CCFFFF"/>
          </a:solidFill>
          <a:ln w="9525">
            <a:solidFill>
              <a:schemeClr val="tx1"/>
            </a:solidFill>
            <a:miter lim="800000"/>
            <a:headEnd/>
            <a:tailEnd/>
          </a:ln>
        </p:spPr>
        <p:txBody>
          <a:bodyPr>
            <a:spAutoFit/>
          </a:bodyPr>
          <a:lstStyle/>
          <a:p>
            <a:pPr eaLnBrk="1" hangingPunct="1">
              <a:spcBef>
                <a:spcPct val="50000"/>
              </a:spcBef>
            </a:pPr>
            <a:r>
              <a:rPr lang="ja-JP" altLang="en-US" sz="4800" b="1"/>
              <a:t>　</a:t>
            </a:r>
            <a:r>
              <a:rPr lang="ja-JP" altLang="en-US" sz="4800"/>
              <a:t>いっしょに思い出を話す</a:t>
            </a:r>
          </a:p>
        </p:txBody>
      </p:sp>
      <p:sp>
        <p:nvSpPr>
          <p:cNvPr id="24" name="二等辺三角形 23"/>
          <p:cNvSpPr/>
          <p:nvPr/>
        </p:nvSpPr>
        <p:spPr>
          <a:xfrm>
            <a:off x="3492500" y="3644900"/>
            <a:ext cx="2374900" cy="1150938"/>
          </a:xfrm>
          <a:prstGeom prst="triangle">
            <a:avLst>
              <a:gd name="adj" fmla="val 50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 name="グループ化 10"/>
          <p:cNvGrpSpPr>
            <a:grpSpLocks/>
          </p:cNvGrpSpPr>
          <p:nvPr/>
        </p:nvGrpSpPr>
        <p:grpSpPr bwMode="auto">
          <a:xfrm rot="632290">
            <a:off x="2790825" y="4089400"/>
            <a:ext cx="1009650" cy="911225"/>
            <a:chOff x="3419475" y="5157788"/>
            <a:chExt cx="1512888" cy="1439862"/>
          </a:xfrm>
        </p:grpSpPr>
        <p:sp>
          <p:nvSpPr>
            <p:cNvPr id="65561"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5562"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65563"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65564"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5565"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65566"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grpSp>
        <p:nvGrpSpPr>
          <p:cNvPr id="3" name="グループ化 17"/>
          <p:cNvGrpSpPr>
            <a:grpSpLocks/>
          </p:cNvGrpSpPr>
          <p:nvPr/>
        </p:nvGrpSpPr>
        <p:grpSpPr bwMode="auto">
          <a:xfrm rot="1415303">
            <a:off x="6038850" y="4000500"/>
            <a:ext cx="914400" cy="1041400"/>
            <a:chOff x="6877050" y="2648382"/>
            <a:chExt cx="1614880" cy="2220481"/>
          </a:xfrm>
        </p:grpSpPr>
        <p:sp>
          <p:nvSpPr>
            <p:cNvPr id="6555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555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65557"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65558" name="Freeform 32"/>
            <p:cNvSpPr>
              <a:spLocks/>
            </p:cNvSpPr>
            <p:nvPr/>
          </p:nvSpPr>
          <p:spPr bwMode="auto">
            <a:xfrm>
              <a:off x="6917130" y="2648382"/>
              <a:ext cx="1574800" cy="1409699"/>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6555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6556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pic>
        <p:nvPicPr>
          <p:cNvPr id="81930" name="Picture 28" descr="003"/>
          <p:cNvPicPr>
            <a:picLocks noChangeAspect="1" noChangeArrowheads="1"/>
          </p:cNvPicPr>
          <p:nvPr/>
        </p:nvPicPr>
        <p:blipFill>
          <a:blip r:embed="rId2" cstate="print"/>
          <a:srcRect/>
          <a:stretch>
            <a:fillRect/>
          </a:stretch>
        </p:blipFill>
        <p:spPr bwMode="auto">
          <a:xfrm>
            <a:off x="3779838" y="2565400"/>
            <a:ext cx="1584325" cy="1196975"/>
          </a:xfrm>
          <a:prstGeom prst="rect">
            <a:avLst/>
          </a:prstGeom>
          <a:noFill/>
          <a:ln w="9525">
            <a:noFill/>
            <a:miter lim="800000"/>
            <a:headEnd/>
            <a:tailEnd/>
          </a:ln>
        </p:spPr>
      </p:pic>
      <p:sp>
        <p:nvSpPr>
          <p:cNvPr id="29" name="テキスト ボックス 4"/>
          <p:cNvSpPr txBox="1">
            <a:spLocks noChangeArrowheads="1"/>
          </p:cNvSpPr>
          <p:nvPr/>
        </p:nvSpPr>
        <p:spPr bwMode="auto">
          <a:xfrm>
            <a:off x="395288" y="5516563"/>
            <a:ext cx="8534400" cy="647700"/>
          </a:xfrm>
          <a:prstGeom prst="rect">
            <a:avLst/>
          </a:prstGeom>
          <a:solidFill>
            <a:srgbClr val="CCFF99"/>
          </a:solidFill>
          <a:ln w="28575">
            <a:solidFill>
              <a:schemeClr val="accent2">
                <a:lumMod val="75000"/>
              </a:schemeClr>
            </a:solidFill>
            <a:prstDash val="sysDot"/>
            <a:miter lim="800000"/>
            <a:headEnd/>
            <a:tailEnd/>
          </a:ln>
        </p:spPr>
        <p:txBody>
          <a:bodyPr>
            <a:spAutoFit/>
          </a:bodyPr>
          <a:lstStyle/>
          <a:p>
            <a:pPr eaLnBrk="1" hangingPunct="1">
              <a:defRPr/>
            </a:pPr>
            <a:r>
              <a:rPr lang="ja-JP" altLang="en-US" sz="3600" dirty="0">
                <a:solidFill>
                  <a:srgbClr val="000000"/>
                </a:solidFill>
                <a:ea typeface="ＭＳ Ｐゴシック" panose="020B0600070205080204" pitchFamily="50" charset="-128"/>
              </a:rPr>
              <a:t>大人と子どもが、経験を、協力して思い出す</a:t>
            </a:r>
          </a:p>
        </p:txBody>
      </p:sp>
      <p:cxnSp>
        <p:nvCxnSpPr>
          <p:cNvPr id="35" name="カギ線コネクタ 34"/>
          <p:cNvCxnSpPr/>
          <p:nvPr/>
        </p:nvCxnSpPr>
        <p:spPr>
          <a:xfrm rot="10800000" flipV="1">
            <a:off x="755650" y="1773238"/>
            <a:ext cx="2520950" cy="3760787"/>
          </a:xfrm>
          <a:prstGeom prst="bentConnector2">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1930"/>
                                        </p:tgtEl>
                                        <p:attrNameLst>
                                          <p:attrName>style.visibility</p:attrName>
                                        </p:attrNameLst>
                                      </p:cBhvr>
                                      <p:to>
                                        <p:strVal val="visible"/>
                                      </p:to>
                                    </p:set>
                                    <p:animEffect transition="in" filter="dissolve">
                                      <p:cBhvr>
                                        <p:cTn id="23" dur="500"/>
                                        <p:tgtEl>
                                          <p:spTgt spid="8193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dissolve">
                                      <p:cBhvr>
                                        <p:cTn id="49" dur="500"/>
                                        <p:tgtEl>
                                          <p:spTgt spid="3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ssolv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26" grpId="0" animBg="1"/>
      <p:bldP spid="25" grpId="0" animBg="1"/>
      <p:bldP spid="24" grpId="0" animBg="1"/>
      <p:bldP spid="2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4"/>
          <p:cNvSpPr txBox="1">
            <a:spLocks noChangeArrowheads="1"/>
          </p:cNvSpPr>
          <p:nvPr/>
        </p:nvSpPr>
        <p:spPr bwMode="auto">
          <a:xfrm>
            <a:off x="827088" y="620713"/>
            <a:ext cx="7561262" cy="1446212"/>
          </a:xfrm>
          <a:prstGeom prst="rect">
            <a:avLst/>
          </a:prstGeom>
          <a:solidFill>
            <a:srgbClr val="FFFF66"/>
          </a:solidFill>
          <a:ln w="9525">
            <a:noFill/>
            <a:miter lim="800000"/>
            <a:headEnd/>
            <a:tailEnd/>
          </a:ln>
        </p:spPr>
        <p:txBody>
          <a:bodyPr>
            <a:spAutoFit/>
          </a:bodyPr>
          <a:lstStyle/>
          <a:p>
            <a:pPr eaLnBrk="1" hangingPunct="1"/>
            <a:r>
              <a:rPr lang="ja-JP" altLang="en-US" sz="3600"/>
              <a:t>　　</a:t>
            </a:r>
            <a:r>
              <a:rPr lang="ja-JP" altLang="en-US" sz="4400"/>
              <a:t>子どもは</a:t>
            </a:r>
            <a:r>
              <a:rPr lang="en-US" altLang="ja-JP" sz="4400"/>
              <a:t>2</a:t>
            </a:r>
            <a:r>
              <a:rPr lang="ja-JP" altLang="en-US" sz="4400"/>
              <a:t>才頃から</a:t>
            </a:r>
            <a:endParaRPr lang="en-US" altLang="ja-JP" sz="4400"/>
          </a:p>
          <a:p>
            <a:pPr eaLnBrk="1" hangingPunct="1"/>
            <a:r>
              <a:rPr lang="ja-JP" altLang="en-US" sz="4400"/>
              <a:t>　　　　　　　　経験を語りだす</a:t>
            </a:r>
            <a:endParaRPr lang="ja-JP" altLang="en-US" sz="4400">
              <a:solidFill>
                <a:srgbClr val="C00000"/>
              </a:solidFill>
            </a:endParaRPr>
          </a:p>
        </p:txBody>
      </p:sp>
      <p:sp>
        <p:nvSpPr>
          <p:cNvPr id="139267" name="テキスト ボックス 4"/>
          <p:cNvSpPr txBox="1">
            <a:spLocks noChangeArrowheads="1"/>
          </p:cNvSpPr>
          <p:nvPr/>
        </p:nvSpPr>
        <p:spPr bwMode="auto">
          <a:xfrm>
            <a:off x="539750" y="2708275"/>
            <a:ext cx="4824413" cy="2124075"/>
          </a:xfrm>
          <a:prstGeom prst="rect">
            <a:avLst/>
          </a:prstGeom>
          <a:noFill/>
          <a:ln w="28575">
            <a:solidFill>
              <a:srgbClr val="7030A0"/>
            </a:solidFill>
            <a:miter lim="800000"/>
            <a:headEnd/>
            <a:tailEnd/>
          </a:ln>
        </p:spPr>
        <p:txBody>
          <a:bodyPr>
            <a:spAutoFit/>
          </a:bodyPr>
          <a:lstStyle/>
          <a:p>
            <a:pPr eaLnBrk="1" hangingPunct="1"/>
            <a:r>
              <a:rPr lang="ja-JP" altLang="en-US" sz="4400">
                <a:solidFill>
                  <a:srgbClr val="990000"/>
                </a:solidFill>
              </a:rPr>
              <a:t>　</a:t>
            </a:r>
            <a:r>
              <a:rPr lang="ja-JP" altLang="en-US" sz="4400"/>
              <a:t>経験を</a:t>
            </a:r>
            <a:endParaRPr lang="en-US" altLang="ja-JP" sz="4400"/>
          </a:p>
          <a:p>
            <a:pPr eaLnBrk="1" hangingPunct="1"/>
            <a:r>
              <a:rPr lang="ja-JP" altLang="en-US" sz="4400"/>
              <a:t>「不正確」「不十分」</a:t>
            </a:r>
            <a:endParaRPr lang="en-US" altLang="ja-JP" sz="4400"/>
          </a:p>
          <a:p>
            <a:pPr eaLnBrk="1" hangingPunct="1"/>
            <a:r>
              <a:rPr lang="ja-JP" altLang="en-US" sz="4400"/>
              <a:t>　　　　　に語りだす</a:t>
            </a:r>
          </a:p>
        </p:txBody>
      </p:sp>
      <p:cxnSp>
        <p:nvCxnSpPr>
          <p:cNvPr id="18" name="直線矢印コネクタ 17"/>
          <p:cNvCxnSpPr/>
          <p:nvPr/>
        </p:nvCxnSpPr>
        <p:spPr>
          <a:xfrm flipH="1">
            <a:off x="5435600" y="3789363"/>
            <a:ext cx="503238"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62" name="テキスト ボックス 4"/>
          <p:cNvSpPr txBox="1">
            <a:spLocks noChangeArrowheads="1"/>
          </p:cNvSpPr>
          <p:nvPr/>
        </p:nvSpPr>
        <p:spPr bwMode="auto">
          <a:xfrm>
            <a:off x="6011863" y="3068638"/>
            <a:ext cx="2305050" cy="1446212"/>
          </a:xfrm>
          <a:prstGeom prst="rect">
            <a:avLst/>
          </a:prstGeom>
          <a:solidFill>
            <a:schemeClr val="accent2">
              <a:lumMod val="20000"/>
              <a:lumOff val="80000"/>
            </a:schemeClr>
          </a:solidFill>
          <a:ln w="28575">
            <a:noFill/>
            <a:miter lim="800000"/>
            <a:headEnd/>
            <a:tailEnd/>
          </a:ln>
        </p:spPr>
        <p:txBody>
          <a:bodyPr>
            <a:spAutoFit/>
          </a:bodyPr>
          <a:lstStyle/>
          <a:p>
            <a:pPr eaLnBrk="1" hangingPunct="1">
              <a:defRPr/>
            </a:pPr>
            <a:r>
              <a:rPr lang="ja-JP" altLang="en-US" sz="4400" dirty="0">
                <a:ea typeface="ＭＳ Ｐゴシック" panose="020B0600070205080204" pitchFamily="50" charset="-128"/>
              </a:rPr>
              <a:t>大人の</a:t>
            </a:r>
            <a:endParaRPr lang="en-US" altLang="ja-JP" sz="4400" dirty="0">
              <a:ea typeface="ＭＳ Ｐゴシック" panose="020B0600070205080204" pitchFamily="50" charset="-128"/>
            </a:endParaRPr>
          </a:p>
          <a:p>
            <a:pPr eaLnBrk="1" hangingPunct="1">
              <a:defRPr/>
            </a:pPr>
            <a:r>
              <a:rPr lang="ja-JP" altLang="en-US" sz="4400" dirty="0">
                <a:ea typeface="ＭＳ Ｐゴシック" panose="020B0600070205080204" pitchFamily="50" charset="-128"/>
              </a:rPr>
              <a:t>　　援助</a:t>
            </a:r>
            <a:endParaRPr lang="ja-JP" altLang="en-US" sz="4400" b="1" dirty="0">
              <a:solidFill>
                <a:srgbClr val="C00000"/>
              </a:solidFill>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ssolve">
                                      <p:cBhvr>
                                        <p:cTn id="7" dur="500"/>
                                        <p:tgtEl>
                                          <p:spTgt spid="139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62"/>
                                        </p:tgtEl>
                                        <p:attrNameLst>
                                          <p:attrName>style.visibility</p:attrName>
                                        </p:attrNameLst>
                                      </p:cBhvr>
                                      <p:to>
                                        <p:strVal val="visible"/>
                                      </p:to>
                                    </p:set>
                                    <p:animEffect transition="in" filter="dissolve">
                                      <p:cBhvr>
                                        <p:cTn id="12" dur="500"/>
                                        <p:tgtEl>
                                          <p:spTgt spid="27662"/>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2766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吹き出し 16"/>
          <p:cNvSpPr/>
          <p:nvPr/>
        </p:nvSpPr>
        <p:spPr>
          <a:xfrm>
            <a:off x="2484438" y="2636838"/>
            <a:ext cx="2447925" cy="936625"/>
          </a:xfrm>
          <a:prstGeom prst="wedgeRoundRectCallout">
            <a:avLst>
              <a:gd name="adj1" fmla="val -66100"/>
              <a:gd name="adj2" fmla="val 370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それで、</a:t>
            </a:r>
            <a:endParaRPr lang="en-US" altLang="ja-JP" sz="2800" dirty="0">
              <a:solidFill>
                <a:schemeClr val="tx1"/>
              </a:solidFill>
            </a:endParaRPr>
          </a:p>
          <a:p>
            <a:pPr eaLnBrk="1" hangingPunct="1">
              <a:defRPr/>
            </a:pPr>
            <a:r>
              <a:rPr lang="ja-JP" altLang="en-US" sz="2800" dirty="0">
                <a:solidFill>
                  <a:schemeClr val="tx1"/>
                </a:solidFill>
              </a:rPr>
              <a:t>どう</a:t>
            </a:r>
            <a:r>
              <a:rPr lang="ja-JP" altLang="en-US" sz="2800" dirty="0" err="1">
                <a:solidFill>
                  <a:schemeClr val="tx1"/>
                </a:solidFill>
              </a:rPr>
              <a:t>したっけ</a:t>
            </a:r>
            <a:r>
              <a:rPr lang="ja-JP" altLang="en-US" sz="2800" dirty="0">
                <a:solidFill>
                  <a:schemeClr val="tx1"/>
                </a:solidFill>
              </a:rPr>
              <a:t>？</a:t>
            </a:r>
          </a:p>
        </p:txBody>
      </p:sp>
      <p:grpSp>
        <p:nvGrpSpPr>
          <p:cNvPr id="2" name="グループ化 17"/>
          <p:cNvGrpSpPr>
            <a:grpSpLocks/>
          </p:cNvGrpSpPr>
          <p:nvPr/>
        </p:nvGrpSpPr>
        <p:grpSpPr bwMode="auto">
          <a:xfrm rot="20996058" flipH="1">
            <a:off x="638175" y="1751013"/>
            <a:ext cx="1577975" cy="2087562"/>
            <a:chOff x="6804025" y="2781300"/>
            <a:chExt cx="1574800" cy="2087563"/>
          </a:xfrm>
        </p:grpSpPr>
        <p:sp>
          <p:nvSpPr>
            <p:cNvPr id="67612"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7613"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67614"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67615" name="Freeform 32"/>
            <p:cNvSpPr>
              <a:spLocks/>
            </p:cNvSpPr>
            <p:nvPr/>
          </p:nvSpPr>
          <p:spPr bwMode="auto">
            <a:xfrm>
              <a:off x="6804025" y="2781300"/>
              <a:ext cx="1574800" cy="1409700"/>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67616"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67617"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sp>
        <p:nvSpPr>
          <p:cNvPr id="15" name="角丸四角形吹き出し 14"/>
          <p:cNvSpPr/>
          <p:nvPr/>
        </p:nvSpPr>
        <p:spPr>
          <a:xfrm>
            <a:off x="2555875" y="1557338"/>
            <a:ext cx="2376488" cy="935037"/>
          </a:xfrm>
          <a:prstGeom prst="wedgeRoundRectCallout">
            <a:avLst>
              <a:gd name="adj1" fmla="val -62754"/>
              <a:gd name="adj2" fmla="val 575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あ、どこに、</a:t>
            </a:r>
            <a:endParaRPr lang="en-US" altLang="ja-JP" sz="2800" dirty="0">
              <a:solidFill>
                <a:schemeClr val="tx1"/>
              </a:solidFill>
            </a:endParaRPr>
          </a:p>
          <a:p>
            <a:pPr eaLnBrk="1" hangingPunct="1">
              <a:defRPr/>
            </a:pPr>
            <a:r>
              <a:rPr lang="ja-JP" altLang="en-US" sz="2800" dirty="0">
                <a:solidFill>
                  <a:schemeClr val="tx1"/>
                </a:solidFill>
              </a:rPr>
              <a:t>　いたっけ？</a:t>
            </a:r>
          </a:p>
        </p:txBody>
      </p:sp>
      <p:sp>
        <p:nvSpPr>
          <p:cNvPr id="16" name="角丸四角形吹き出し 15"/>
          <p:cNvSpPr/>
          <p:nvPr/>
        </p:nvSpPr>
        <p:spPr>
          <a:xfrm>
            <a:off x="2555875" y="3716338"/>
            <a:ext cx="2376488" cy="936625"/>
          </a:xfrm>
          <a:prstGeom prst="wedgeRoundRectCallout">
            <a:avLst>
              <a:gd name="adj1" fmla="val -74805"/>
              <a:gd name="adj2" fmla="val -480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ピューって　</a:t>
            </a:r>
            <a:endParaRPr lang="en-US" altLang="ja-JP" sz="2800" dirty="0">
              <a:solidFill>
                <a:schemeClr val="tx1"/>
              </a:solidFill>
            </a:endParaRPr>
          </a:p>
          <a:p>
            <a:pPr eaLnBrk="1" hangingPunct="1">
              <a:defRPr/>
            </a:pPr>
            <a:r>
              <a:rPr lang="ja-JP" altLang="en-US" sz="2800" dirty="0">
                <a:solidFill>
                  <a:schemeClr val="tx1"/>
                </a:solidFill>
              </a:rPr>
              <a:t>　走ってたね</a:t>
            </a:r>
          </a:p>
        </p:txBody>
      </p:sp>
      <p:grpSp>
        <p:nvGrpSpPr>
          <p:cNvPr id="3" name="グループ化 10"/>
          <p:cNvGrpSpPr>
            <a:grpSpLocks/>
          </p:cNvGrpSpPr>
          <p:nvPr/>
        </p:nvGrpSpPr>
        <p:grpSpPr bwMode="auto">
          <a:xfrm rot="21019342" flipH="1">
            <a:off x="7685088" y="2509838"/>
            <a:ext cx="1150937" cy="1154112"/>
            <a:chOff x="3419475" y="5157788"/>
            <a:chExt cx="1512888" cy="1439862"/>
          </a:xfrm>
        </p:grpSpPr>
        <p:sp>
          <p:nvSpPr>
            <p:cNvPr id="6760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760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6760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6760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6761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6761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6" name="角丸四角形吹き出し 25"/>
          <p:cNvSpPr/>
          <p:nvPr/>
        </p:nvSpPr>
        <p:spPr>
          <a:xfrm>
            <a:off x="5364163" y="1341438"/>
            <a:ext cx="1944687" cy="863600"/>
          </a:xfrm>
          <a:prstGeom prst="wedgeRoundRectCallout">
            <a:avLst>
              <a:gd name="adj1" fmla="val 61761"/>
              <a:gd name="adj2" fmla="val 500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イヌいたよ</a:t>
            </a:r>
          </a:p>
        </p:txBody>
      </p:sp>
      <p:sp>
        <p:nvSpPr>
          <p:cNvPr id="28" name="角丸四角形吹き出し 27"/>
          <p:cNvSpPr/>
          <p:nvPr/>
        </p:nvSpPr>
        <p:spPr>
          <a:xfrm>
            <a:off x="5435600" y="3429000"/>
            <a:ext cx="2232025" cy="792163"/>
          </a:xfrm>
          <a:prstGeom prst="wedgeRoundRectCallout">
            <a:avLst>
              <a:gd name="adj1" fmla="val 56333"/>
              <a:gd name="adj2" fmla="val -202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ピュッ</a:t>
            </a:r>
            <a:r>
              <a:rPr lang="en-US" altLang="ja-JP" sz="2800" dirty="0">
                <a:solidFill>
                  <a:schemeClr val="tx1"/>
                </a:solidFill>
              </a:rPr>
              <a:t>―</a:t>
            </a:r>
            <a:r>
              <a:rPr lang="ja-JP" altLang="en-US" sz="2800" dirty="0" err="1">
                <a:solidFill>
                  <a:schemeClr val="tx1"/>
                </a:solidFill>
              </a:rPr>
              <a:t>って</a:t>
            </a:r>
            <a:endParaRPr lang="ja-JP" altLang="en-US" sz="2800" dirty="0">
              <a:solidFill>
                <a:schemeClr val="tx1"/>
              </a:solidFill>
            </a:endParaRPr>
          </a:p>
        </p:txBody>
      </p:sp>
      <p:sp>
        <p:nvSpPr>
          <p:cNvPr id="24" name="テキスト ボックス 4"/>
          <p:cNvSpPr txBox="1">
            <a:spLocks noChangeArrowheads="1"/>
          </p:cNvSpPr>
          <p:nvPr/>
        </p:nvSpPr>
        <p:spPr bwMode="auto">
          <a:xfrm>
            <a:off x="827088" y="260350"/>
            <a:ext cx="7993062" cy="831850"/>
          </a:xfrm>
          <a:prstGeom prst="rect">
            <a:avLst/>
          </a:prstGeom>
          <a:solidFill>
            <a:srgbClr val="FFCCFF"/>
          </a:solidFill>
          <a:ln w="28575">
            <a:no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lang="ja-JP" altLang="en-US" sz="4800" dirty="0">
                <a:solidFill>
                  <a:srgbClr val="000000"/>
                </a:solidFill>
                <a:ea typeface="ＭＳ Ｐゴシック" panose="020B0600070205080204" pitchFamily="50" charset="-128"/>
              </a:rPr>
              <a:t>共同想起における大人の援助</a:t>
            </a:r>
          </a:p>
        </p:txBody>
      </p:sp>
      <p:sp>
        <p:nvSpPr>
          <p:cNvPr id="22" name="角丸四角形吹き出し 21"/>
          <p:cNvSpPr/>
          <p:nvPr/>
        </p:nvSpPr>
        <p:spPr>
          <a:xfrm>
            <a:off x="5435600" y="2349500"/>
            <a:ext cx="1944688" cy="863600"/>
          </a:xfrm>
          <a:prstGeom prst="wedgeRoundRectCallout">
            <a:avLst>
              <a:gd name="adj1" fmla="val 64373"/>
              <a:gd name="adj2" fmla="val 402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tx1"/>
                </a:solidFill>
              </a:rPr>
              <a:t>こうえん</a:t>
            </a:r>
          </a:p>
        </p:txBody>
      </p:sp>
      <p:sp>
        <p:nvSpPr>
          <p:cNvPr id="23" name="テキスト ボックス 22"/>
          <p:cNvSpPr txBox="1"/>
          <p:nvPr/>
        </p:nvSpPr>
        <p:spPr>
          <a:xfrm>
            <a:off x="395536" y="4797152"/>
            <a:ext cx="8424936" cy="584775"/>
          </a:xfrm>
          <a:prstGeom prst="rect">
            <a:avLst/>
          </a:prstGeom>
          <a:solidFill>
            <a:srgbClr val="CCFFFF"/>
          </a:solidFill>
          <a:effectLst>
            <a:glow rad="139700">
              <a:schemeClr val="accent2">
                <a:satMod val="175000"/>
                <a:alpha val="40000"/>
              </a:schemeClr>
            </a:glow>
          </a:effectLst>
        </p:spPr>
        <p:txBody>
          <a:bodyPr>
            <a:spAutoFit/>
          </a:bodyPr>
          <a:lstStyle/>
          <a:p>
            <a:pPr>
              <a:defRPr/>
            </a:pPr>
            <a:r>
              <a:rPr lang="ja-JP" altLang="en-US" sz="3200" dirty="0">
                <a:ea typeface="ＭＳ Ｐゴシック" panose="020B0600070205080204" pitchFamily="50" charset="-128"/>
              </a:rPr>
              <a:t>質問・ことばのふくらませ・話しの展開の促し</a:t>
            </a:r>
            <a:r>
              <a:rPr lang="ja-JP" altLang="en-US" sz="1200" dirty="0">
                <a:ea typeface="ＭＳ Ｐゴシック" panose="020B0600070205080204" pitchFamily="50" charset="-128"/>
              </a:rPr>
              <a:t>　</a:t>
            </a:r>
            <a:r>
              <a:rPr lang="ja-JP" altLang="en-US" sz="3200" dirty="0">
                <a:ea typeface="ＭＳ Ｐゴシック" panose="020B0600070205080204" pitchFamily="50" charset="-128"/>
              </a:rPr>
              <a:t>ｅｔｃ</a:t>
            </a:r>
          </a:p>
        </p:txBody>
      </p:sp>
      <p:cxnSp>
        <p:nvCxnSpPr>
          <p:cNvPr id="27" name="直線矢印コネクタ 26"/>
          <p:cNvCxnSpPr>
            <a:stCxn id="26" idx="1"/>
            <a:endCxn id="15" idx="3"/>
          </p:cNvCxnSpPr>
          <p:nvPr/>
        </p:nvCxnSpPr>
        <p:spPr>
          <a:xfrm flipH="1">
            <a:off x="4932363" y="1773238"/>
            <a:ext cx="431800" cy="25082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932363" y="2924175"/>
            <a:ext cx="503237" cy="17938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4932363" y="3933825"/>
            <a:ext cx="503237" cy="25082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932363" y="2276475"/>
            <a:ext cx="503237" cy="28892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4932363" y="3357563"/>
            <a:ext cx="503237" cy="28733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テキスト ボックス 4"/>
          <p:cNvSpPr txBox="1">
            <a:spLocks noChangeArrowheads="1"/>
          </p:cNvSpPr>
          <p:nvPr/>
        </p:nvSpPr>
        <p:spPr bwMode="auto">
          <a:xfrm>
            <a:off x="323528" y="5373216"/>
            <a:ext cx="8640960" cy="1200329"/>
          </a:xfrm>
          <a:prstGeom prst="rect">
            <a:avLst/>
          </a:prstGeom>
          <a:solidFill>
            <a:srgbClr val="FFFF66"/>
          </a:solidFill>
          <a:ln w="28575">
            <a:noFill/>
            <a:prstDash val="sysDot"/>
            <a:miter lim="800000"/>
            <a:headEnd/>
            <a:tailEnd/>
          </a:ln>
          <a:effectLst>
            <a:softEdge rad="63500"/>
          </a:effectLst>
        </p:spPr>
        <p:txBody>
          <a:bodyPr>
            <a:spAutoFit/>
          </a:bodyPr>
          <a:lstStyle/>
          <a:p>
            <a:pPr eaLnBrk="1" hangingPunct="1">
              <a:defRPr/>
            </a:pPr>
            <a:r>
              <a:rPr lang="ja-JP" altLang="en-US" sz="3600" dirty="0">
                <a:solidFill>
                  <a:srgbClr val="000000"/>
                </a:solidFill>
                <a:ea typeface="ＭＳ Ｐゴシック" panose="020B0600070205080204" pitchFamily="50" charset="-128"/>
              </a:rPr>
              <a:t> </a:t>
            </a:r>
            <a:r>
              <a:rPr lang="ja-JP" altLang="en-US" sz="3600" dirty="0">
                <a:ea typeface="ＭＳ Ｐゴシック" panose="020B0600070205080204" pitchFamily="50" charset="-128"/>
              </a:rPr>
              <a:t>大人との適切な対話</a:t>
            </a:r>
            <a:r>
              <a:rPr lang="ja-JP" altLang="en-US" sz="3600" dirty="0">
                <a:solidFill>
                  <a:srgbClr val="000000"/>
                </a:solidFill>
                <a:ea typeface="ＭＳ Ｐゴシック" panose="020B0600070205080204" pitchFamily="50" charset="-128"/>
              </a:rPr>
              <a:t>が、</a:t>
            </a:r>
            <a:endParaRPr lang="en-US" altLang="ja-JP" sz="3600" dirty="0">
              <a:solidFill>
                <a:srgbClr val="000000"/>
              </a:solidFill>
              <a:ea typeface="ＭＳ Ｐゴシック" panose="020B0600070205080204" pitchFamily="50" charset="-128"/>
            </a:endParaRPr>
          </a:p>
          <a:p>
            <a:pPr eaLnBrk="1" hangingPunct="1">
              <a:defRPr/>
            </a:pPr>
            <a:r>
              <a:rPr lang="ja-JP" altLang="en-US" sz="3600" dirty="0">
                <a:solidFill>
                  <a:srgbClr val="000000"/>
                </a:solidFill>
                <a:ea typeface="ＭＳ Ｐゴシック" panose="020B0600070205080204" pitchFamily="50" charset="-128"/>
              </a:rPr>
              <a:t>　　　　</a:t>
            </a:r>
            <a:r>
              <a:rPr lang="ja-JP" altLang="en-US" sz="3600" dirty="0">
                <a:ea typeface="ＭＳ Ｐゴシック" panose="020B0600070205080204" pitchFamily="50" charset="-128"/>
              </a:rPr>
              <a:t>子どもの語りを支え、豊かにして行く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6" grpId="0" animBg="1"/>
      <p:bldP spid="26" grpId="0" animBg="1"/>
      <p:bldP spid="28" grpId="0" animBg="1"/>
      <p:bldP spid="2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92275" y="476250"/>
            <a:ext cx="5832475" cy="769938"/>
          </a:xfrm>
          <a:prstGeom prst="rect">
            <a:avLst/>
          </a:prstGeom>
          <a:solidFill>
            <a:srgbClr val="CCFF66"/>
          </a:solidFill>
          <a:ln>
            <a:noFill/>
          </a:ln>
        </p:spPr>
        <p:txBody>
          <a:bodyPr>
            <a:spAutoFit/>
          </a:bodyPr>
          <a:lstStyle/>
          <a:p>
            <a:pPr eaLnBrk="1" hangingPunct="1">
              <a:defRPr/>
            </a:pPr>
            <a:r>
              <a:rPr lang="ja-JP" altLang="en-US" sz="4400" kern="0" dirty="0">
                <a:ea typeface="ＭＳ Ｐゴシック" panose="020B0600070205080204" pitchFamily="50" charset="-128"/>
              </a:rPr>
              <a:t>　　　聞き手の大切さ</a:t>
            </a:r>
            <a:endParaRPr lang="en-US" altLang="ja-JP" sz="4400" kern="0" dirty="0">
              <a:ea typeface="ＭＳ Ｐゴシック" panose="020B0600070205080204" pitchFamily="50" charset="-128"/>
            </a:endParaRPr>
          </a:p>
        </p:txBody>
      </p:sp>
      <p:sp>
        <p:nvSpPr>
          <p:cNvPr id="6" name="正方形/長方形 5"/>
          <p:cNvSpPr/>
          <p:nvPr/>
        </p:nvSpPr>
        <p:spPr>
          <a:xfrm>
            <a:off x="755576" y="1484784"/>
            <a:ext cx="7848600" cy="1446213"/>
          </a:xfrm>
          <a:prstGeom prst="rect">
            <a:avLst/>
          </a:prstGeom>
          <a:solidFill>
            <a:srgbClr val="FFCCFF"/>
          </a:solidFill>
          <a:ln>
            <a:noFill/>
          </a:ln>
          <a:effectLst>
            <a:softEdge rad="127000"/>
          </a:effectLst>
        </p:spPr>
        <p:txBody>
          <a:bodyPr>
            <a:spAutoFit/>
          </a:bodyPr>
          <a:lstStyle/>
          <a:p>
            <a:pPr eaLnBrk="1" hangingPunct="1">
              <a:defRPr/>
            </a:pPr>
            <a:r>
              <a:rPr lang="ja-JP" altLang="en-US" sz="4400" kern="0" dirty="0">
                <a:ea typeface="ＭＳ Ｐゴシック" panose="020B0600070205080204" pitchFamily="50" charset="-128"/>
              </a:rPr>
              <a:t>　熱心に語るためには、</a:t>
            </a:r>
            <a:endParaRPr lang="en-US" altLang="ja-JP" sz="4400" kern="0" dirty="0">
              <a:ea typeface="ＭＳ Ｐゴシック" panose="020B0600070205080204" pitchFamily="50" charset="-128"/>
            </a:endParaRPr>
          </a:p>
          <a:p>
            <a:pPr eaLnBrk="1" hangingPunct="1">
              <a:defRPr/>
            </a:pPr>
            <a:r>
              <a:rPr lang="ja-JP" altLang="en-US" sz="4400" kern="0" dirty="0">
                <a:ea typeface="ＭＳ Ｐゴシック" panose="020B0600070205080204" pitchFamily="50" charset="-128"/>
              </a:rPr>
              <a:t>　　　　　　熱心な聞き手が必要</a:t>
            </a:r>
            <a:endParaRPr lang="en-US" altLang="ja-JP" sz="4400" kern="0" dirty="0">
              <a:ea typeface="ＭＳ Ｐゴシック" panose="020B0600070205080204" pitchFamily="50" charset="-128"/>
            </a:endParaRPr>
          </a:p>
        </p:txBody>
      </p:sp>
      <p:sp>
        <p:nvSpPr>
          <p:cNvPr id="7" name="正方形/長方形 6"/>
          <p:cNvSpPr/>
          <p:nvPr/>
        </p:nvSpPr>
        <p:spPr>
          <a:xfrm>
            <a:off x="1619250" y="3068638"/>
            <a:ext cx="6553200" cy="768350"/>
          </a:xfrm>
          <a:prstGeom prst="rect">
            <a:avLst/>
          </a:prstGeom>
          <a:noFill/>
          <a:ln>
            <a:noFill/>
          </a:ln>
        </p:spPr>
        <p:txBody>
          <a:bodyPr>
            <a:spAutoFit/>
          </a:bodyPr>
          <a:lstStyle/>
          <a:p>
            <a:pPr eaLnBrk="1" hangingPunct="1">
              <a:defRPr/>
            </a:pPr>
            <a:r>
              <a:rPr lang="ja-JP" altLang="en-US" sz="4400" kern="0" dirty="0">
                <a:solidFill>
                  <a:schemeClr val="accent4"/>
                </a:solidFill>
                <a:ea typeface="ＭＳ Ｐゴシック" panose="020B0600070205080204" pitchFamily="50" charset="-128"/>
              </a:rPr>
              <a:t>あいづち</a:t>
            </a:r>
            <a:r>
              <a:rPr lang="ja-JP" altLang="en-US" sz="4400" kern="0" dirty="0">
                <a:ea typeface="ＭＳ Ｐゴシック" panose="020B0600070205080204" pitchFamily="50" charset="-128"/>
              </a:rPr>
              <a:t>・表情・うなづき・・</a:t>
            </a:r>
            <a:endParaRPr lang="en-US" altLang="ja-JP" sz="4400" kern="0" dirty="0">
              <a:ea typeface="ＭＳ Ｐゴシック" panose="020B0600070205080204" pitchFamily="50" charset="-128"/>
            </a:endParaRPr>
          </a:p>
        </p:txBody>
      </p:sp>
      <p:sp>
        <p:nvSpPr>
          <p:cNvPr id="8" name="正方形/長方形 7"/>
          <p:cNvSpPr/>
          <p:nvPr/>
        </p:nvSpPr>
        <p:spPr>
          <a:xfrm>
            <a:off x="755650" y="4797425"/>
            <a:ext cx="7920038" cy="1446550"/>
          </a:xfrm>
          <a:prstGeom prst="rect">
            <a:avLst/>
          </a:prstGeom>
          <a:noFill/>
          <a:ln w="3175">
            <a:solidFill>
              <a:schemeClr val="tx1"/>
            </a:solidFill>
            <a:prstDash val="solid"/>
          </a:ln>
          <a:effectLst>
            <a:glow rad="101600">
              <a:schemeClr val="accent2">
                <a:satMod val="175000"/>
                <a:alpha val="40000"/>
              </a:schemeClr>
            </a:glow>
          </a:effectLst>
        </p:spPr>
        <p:txBody>
          <a:bodyPr>
            <a:spAutoFit/>
          </a:bodyPr>
          <a:lstStyle/>
          <a:p>
            <a:pPr eaLnBrk="1" hangingPunct="1">
              <a:defRPr/>
            </a:pPr>
            <a:r>
              <a:rPr lang="ja-JP" altLang="en-US" sz="4400" kern="0" dirty="0">
                <a:solidFill>
                  <a:schemeClr val="accent4"/>
                </a:solidFill>
                <a:ea typeface="ＭＳ Ｐゴシック" panose="020B0600070205080204" pitchFamily="50" charset="-128"/>
              </a:rPr>
              <a:t>　子どもとのおしゃべりの</a:t>
            </a:r>
            <a:endParaRPr lang="en-US" altLang="ja-JP" sz="4400" kern="0" dirty="0">
              <a:solidFill>
                <a:schemeClr val="accent4"/>
              </a:solidFill>
              <a:ea typeface="ＭＳ Ｐゴシック" panose="020B0600070205080204" pitchFamily="50" charset="-128"/>
            </a:endParaRPr>
          </a:p>
          <a:p>
            <a:pPr eaLnBrk="1" hangingPunct="1">
              <a:defRPr/>
            </a:pPr>
            <a:r>
              <a:rPr lang="ja-JP" altLang="en-US" sz="4400" kern="0" dirty="0">
                <a:solidFill>
                  <a:schemeClr val="accent4"/>
                </a:solidFill>
                <a:ea typeface="ＭＳ Ｐゴシック" panose="020B0600070205080204" pitchFamily="50" charset="-128"/>
              </a:rPr>
              <a:t>　　　　　　　　良き相方になろう！</a:t>
            </a:r>
            <a:endParaRPr lang="en-US" altLang="ja-JP" sz="4400" kern="0" dirty="0">
              <a:solidFill>
                <a:schemeClr val="accent4"/>
              </a:solidFill>
              <a:ea typeface="ＭＳ Ｐゴシック" panose="020B0600070205080204" pitchFamily="50" charset="-128"/>
            </a:endParaRPr>
          </a:p>
        </p:txBody>
      </p:sp>
      <p:sp>
        <p:nvSpPr>
          <p:cNvPr id="81930" name="テキスト ボックス 8"/>
          <p:cNvSpPr txBox="1">
            <a:spLocks noChangeArrowheads="1"/>
          </p:cNvSpPr>
          <p:nvPr/>
        </p:nvSpPr>
        <p:spPr bwMode="auto">
          <a:xfrm>
            <a:off x="1331913" y="4005263"/>
            <a:ext cx="6840537" cy="584200"/>
          </a:xfrm>
          <a:prstGeom prst="rect">
            <a:avLst/>
          </a:prstGeom>
          <a:noFill/>
          <a:ln w="9525">
            <a:noFill/>
            <a:miter lim="800000"/>
            <a:headEnd/>
            <a:tailEnd/>
          </a:ln>
        </p:spPr>
        <p:txBody>
          <a:bodyPr>
            <a:spAutoFit/>
          </a:bodyPr>
          <a:lstStyle/>
          <a:p>
            <a:r>
              <a:rPr lang="ja-JP" altLang="en-US" sz="3200" b="1">
                <a:solidFill>
                  <a:srgbClr val="C00000"/>
                </a:solidFill>
              </a:rPr>
              <a:t>＊</a:t>
            </a:r>
            <a:r>
              <a:rPr lang="ja-JP" altLang="en-US" sz="3200"/>
              <a:t>会話のリズム・テンポの相性も大切</a:t>
            </a:r>
            <a:endParaRPr lang="en-US" altLang="ja-JP"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animEffect transition="in" filter="dissolve">
                                      <p:cBhvr>
                                        <p:cTn id="17" dur="500"/>
                                        <p:tgtEl>
                                          <p:spTgt spid="819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193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95736" y="260648"/>
            <a:ext cx="4752528" cy="769441"/>
          </a:xfrm>
          <a:prstGeom prst="rect">
            <a:avLst/>
          </a:prstGeom>
          <a:solidFill>
            <a:schemeClr val="bg1"/>
          </a:solidFill>
          <a:effectLst>
            <a:glow rad="139700">
              <a:schemeClr val="accent2">
                <a:satMod val="175000"/>
                <a:alpha val="40000"/>
              </a:schemeClr>
            </a:glow>
          </a:effectLst>
        </p:spPr>
        <p:txBody>
          <a:bodyPr wrap="square" rtlCol="0">
            <a:spAutoFit/>
          </a:bodyPr>
          <a:lstStyle/>
          <a:p>
            <a:r>
              <a:rPr lang="ja-JP" altLang="en-US" sz="4400" dirty="0"/>
              <a:t>経験の想起の進展</a:t>
            </a:r>
            <a:endParaRPr kumimoji="1" lang="ja-JP" altLang="en-US" sz="4400" dirty="0"/>
          </a:p>
        </p:txBody>
      </p:sp>
      <p:sp>
        <p:nvSpPr>
          <p:cNvPr id="5" name="テキスト ボックス 4"/>
          <p:cNvSpPr txBox="1"/>
          <p:nvPr/>
        </p:nvSpPr>
        <p:spPr>
          <a:xfrm>
            <a:off x="611560" y="1340768"/>
            <a:ext cx="7776864" cy="646331"/>
          </a:xfrm>
          <a:prstGeom prst="rect">
            <a:avLst/>
          </a:prstGeom>
          <a:solidFill>
            <a:srgbClr val="FFCCCC"/>
          </a:solidFill>
          <a:ln>
            <a:solidFill>
              <a:schemeClr val="tx1"/>
            </a:solidFill>
          </a:ln>
        </p:spPr>
        <p:txBody>
          <a:bodyPr wrap="square" rtlCol="0">
            <a:spAutoFit/>
          </a:bodyPr>
          <a:lstStyle/>
          <a:p>
            <a:r>
              <a:rPr lang="ja-JP" altLang="en-US" sz="3600" dirty="0"/>
              <a:t>　　　ひとつの場面や事物の想起</a:t>
            </a:r>
          </a:p>
        </p:txBody>
      </p:sp>
      <p:sp>
        <p:nvSpPr>
          <p:cNvPr id="7" name="テキスト ボックス 6"/>
          <p:cNvSpPr txBox="1"/>
          <p:nvPr/>
        </p:nvSpPr>
        <p:spPr>
          <a:xfrm>
            <a:off x="611560" y="3429000"/>
            <a:ext cx="7848872" cy="646331"/>
          </a:xfrm>
          <a:prstGeom prst="rect">
            <a:avLst/>
          </a:prstGeom>
          <a:solidFill>
            <a:srgbClr val="FFCCCC"/>
          </a:solidFill>
          <a:ln>
            <a:solidFill>
              <a:schemeClr val="tx1"/>
            </a:solidFill>
          </a:ln>
        </p:spPr>
        <p:txBody>
          <a:bodyPr wrap="square" rtlCol="0">
            <a:spAutoFit/>
          </a:bodyPr>
          <a:lstStyle/>
          <a:p>
            <a:r>
              <a:rPr lang="ja-JP" altLang="en-US" sz="3600" dirty="0"/>
              <a:t>　　　　　　連続した場面の想起</a:t>
            </a:r>
          </a:p>
        </p:txBody>
      </p:sp>
      <p:sp>
        <p:nvSpPr>
          <p:cNvPr id="8" name="テキスト ボックス 7"/>
          <p:cNvSpPr txBox="1"/>
          <p:nvPr/>
        </p:nvSpPr>
        <p:spPr>
          <a:xfrm>
            <a:off x="899592" y="4293096"/>
            <a:ext cx="2664296" cy="646331"/>
          </a:xfrm>
          <a:prstGeom prst="rect">
            <a:avLst/>
          </a:prstGeom>
          <a:solidFill>
            <a:srgbClr val="FFFF66"/>
          </a:solidFill>
          <a:effectLst>
            <a:innerShdw blurRad="114300">
              <a:prstClr val="black"/>
            </a:innerShdw>
          </a:effectLst>
        </p:spPr>
        <p:txBody>
          <a:bodyPr wrap="square" rtlCol="0">
            <a:spAutoFit/>
          </a:bodyPr>
          <a:lstStyle/>
          <a:p>
            <a:r>
              <a:rPr lang="ja-JP" altLang="en-US" sz="3600" dirty="0"/>
              <a:t>時系列想起</a:t>
            </a:r>
          </a:p>
        </p:txBody>
      </p:sp>
      <p:sp>
        <p:nvSpPr>
          <p:cNvPr id="9" name="テキスト ボックス 8"/>
          <p:cNvSpPr txBox="1"/>
          <p:nvPr/>
        </p:nvSpPr>
        <p:spPr>
          <a:xfrm>
            <a:off x="1547664" y="2132856"/>
            <a:ext cx="1728192" cy="1200329"/>
          </a:xfrm>
          <a:prstGeom prst="rect">
            <a:avLst/>
          </a:prstGeom>
          <a:solidFill>
            <a:srgbClr val="FFFF66"/>
          </a:solidFill>
          <a:effectLst>
            <a:innerShdw blurRad="114300">
              <a:prstClr val="black"/>
            </a:innerShdw>
          </a:effectLst>
        </p:spPr>
        <p:txBody>
          <a:bodyPr wrap="square" rtlCol="0">
            <a:spAutoFit/>
          </a:bodyPr>
          <a:lstStyle/>
          <a:p>
            <a:r>
              <a:rPr lang="ja-JP" altLang="en-US" sz="3600" dirty="0"/>
              <a:t>Ｑ</a:t>
            </a:r>
            <a:r>
              <a:rPr lang="en-US" altLang="ja-JP" sz="3600" dirty="0"/>
              <a:t>&amp;</a:t>
            </a:r>
            <a:r>
              <a:rPr lang="ja-JP" altLang="en-US" sz="3600" dirty="0"/>
              <a:t>Ａ的</a:t>
            </a:r>
            <a:endParaRPr lang="en-US" altLang="ja-JP" sz="3600" dirty="0"/>
          </a:p>
          <a:p>
            <a:r>
              <a:rPr lang="ja-JP" altLang="en-US" sz="3600" dirty="0"/>
              <a:t>　想起</a:t>
            </a:r>
          </a:p>
        </p:txBody>
      </p:sp>
      <p:sp>
        <p:nvSpPr>
          <p:cNvPr id="10" name="テキスト ボックス 9"/>
          <p:cNvSpPr txBox="1"/>
          <p:nvPr/>
        </p:nvSpPr>
        <p:spPr>
          <a:xfrm>
            <a:off x="5220072" y="4293096"/>
            <a:ext cx="2664296" cy="646331"/>
          </a:xfrm>
          <a:prstGeom prst="rect">
            <a:avLst/>
          </a:prstGeom>
          <a:solidFill>
            <a:srgbClr val="FFFF66"/>
          </a:solidFill>
          <a:effectLst>
            <a:innerShdw blurRad="114300">
              <a:prstClr val="black"/>
            </a:innerShdw>
          </a:effectLst>
        </p:spPr>
        <p:txBody>
          <a:bodyPr wrap="square" rtlCol="0">
            <a:spAutoFit/>
          </a:bodyPr>
          <a:lstStyle/>
          <a:p>
            <a:r>
              <a:rPr lang="ja-JP" altLang="en-US" sz="3600" dirty="0"/>
              <a:t>関係的想起</a:t>
            </a:r>
          </a:p>
        </p:txBody>
      </p:sp>
      <p:grpSp>
        <p:nvGrpSpPr>
          <p:cNvPr id="13" name="グループ化 17"/>
          <p:cNvGrpSpPr>
            <a:grpSpLocks/>
          </p:cNvGrpSpPr>
          <p:nvPr/>
        </p:nvGrpSpPr>
        <p:grpSpPr bwMode="auto">
          <a:xfrm rot="1609649">
            <a:off x="6752258" y="2233819"/>
            <a:ext cx="996580" cy="964603"/>
            <a:chOff x="6804026" y="2618920"/>
            <a:chExt cx="1589066" cy="2249943"/>
          </a:xfrm>
        </p:grpSpPr>
        <p:sp>
          <p:nvSpPr>
            <p:cNvPr id="14"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5"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6"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17" name="Freeform 32"/>
            <p:cNvSpPr>
              <a:spLocks/>
            </p:cNvSpPr>
            <p:nvPr/>
          </p:nvSpPr>
          <p:spPr bwMode="auto">
            <a:xfrm>
              <a:off x="6804026" y="2618920"/>
              <a:ext cx="1589066" cy="1572081"/>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18"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19"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20" name="グループ化 10"/>
          <p:cNvGrpSpPr>
            <a:grpSpLocks/>
          </p:cNvGrpSpPr>
          <p:nvPr/>
        </p:nvGrpSpPr>
        <p:grpSpPr bwMode="auto">
          <a:xfrm rot="1000369">
            <a:off x="3565942" y="2354000"/>
            <a:ext cx="626769" cy="608131"/>
            <a:chOff x="3419475" y="5157788"/>
            <a:chExt cx="1512888" cy="1439862"/>
          </a:xfrm>
        </p:grpSpPr>
        <p:sp>
          <p:nvSpPr>
            <p:cNvPr id="21"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2"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3"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4"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6"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7" name="角丸四角形吹き出し 26"/>
          <p:cNvSpPr/>
          <p:nvPr/>
        </p:nvSpPr>
        <p:spPr>
          <a:xfrm>
            <a:off x="4355976" y="2276872"/>
            <a:ext cx="1872208" cy="792088"/>
          </a:xfrm>
          <a:prstGeom prst="wedgeRoundRectCallout">
            <a:avLst>
              <a:gd name="adj1" fmla="val 66325"/>
              <a:gd name="adj2" fmla="val 21584"/>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accent4"/>
                </a:solidFill>
              </a:rPr>
              <a:t>公園でなに</a:t>
            </a:r>
            <a:endParaRPr kumimoji="1" lang="en-US" altLang="ja-JP" b="1" dirty="0">
              <a:solidFill>
                <a:schemeClr val="accent4"/>
              </a:solidFill>
            </a:endParaRPr>
          </a:p>
          <a:p>
            <a:pPr algn="ctr"/>
            <a:r>
              <a:rPr kumimoji="1" lang="ja-JP" altLang="en-US" b="1" dirty="0">
                <a:solidFill>
                  <a:schemeClr val="accent4"/>
                </a:solidFill>
              </a:rPr>
              <a:t>食べた</a:t>
            </a:r>
            <a:r>
              <a:rPr kumimoji="1" lang="ja-JP" altLang="en-US" b="1" dirty="0" err="1">
                <a:solidFill>
                  <a:schemeClr val="accent4"/>
                </a:solidFill>
              </a:rPr>
              <a:t>っけ</a:t>
            </a:r>
            <a:r>
              <a:rPr kumimoji="1" lang="ja-JP" altLang="en-US" b="1" dirty="0">
                <a:solidFill>
                  <a:schemeClr val="accent4"/>
                </a:solidFill>
              </a:rPr>
              <a:t>？</a:t>
            </a:r>
          </a:p>
        </p:txBody>
      </p:sp>
      <p:grpSp>
        <p:nvGrpSpPr>
          <p:cNvPr id="28" name="グループ化 17"/>
          <p:cNvGrpSpPr>
            <a:grpSpLocks/>
          </p:cNvGrpSpPr>
          <p:nvPr/>
        </p:nvGrpSpPr>
        <p:grpSpPr bwMode="auto">
          <a:xfrm rot="1609649">
            <a:off x="3439890" y="5114139"/>
            <a:ext cx="996580" cy="964603"/>
            <a:chOff x="6804026" y="2618920"/>
            <a:chExt cx="1589066" cy="2249943"/>
          </a:xfrm>
        </p:grpSpPr>
        <p:sp>
          <p:nvSpPr>
            <p:cNvPr id="29"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0"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1"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32" name="Freeform 32"/>
            <p:cNvSpPr>
              <a:spLocks/>
            </p:cNvSpPr>
            <p:nvPr/>
          </p:nvSpPr>
          <p:spPr bwMode="auto">
            <a:xfrm>
              <a:off x="6804026" y="2618920"/>
              <a:ext cx="1589066" cy="1572081"/>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33"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34"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35" name="グループ化 10"/>
          <p:cNvGrpSpPr>
            <a:grpSpLocks/>
          </p:cNvGrpSpPr>
          <p:nvPr/>
        </p:nvGrpSpPr>
        <p:grpSpPr bwMode="auto">
          <a:xfrm rot="1546241">
            <a:off x="352550" y="5263199"/>
            <a:ext cx="626769" cy="608131"/>
            <a:chOff x="3419475" y="5157788"/>
            <a:chExt cx="1512888" cy="1439862"/>
          </a:xfrm>
        </p:grpSpPr>
        <p:sp>
          <p:nvSpPr>
            <p:cNvPr id="36"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37"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38"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39"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0"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41"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42" name="角丸四角形吹き出し 41"/>
          <p:cNvSpPr/>
          <p:nvPr/>
        </p:nvSpPr>
        <p:spPr>
          <a:xfrm>
            <a:off x="1115616" y="5157192"/>
            <a:ext cx="2016224" cy="792088"/>
          </a:xfrm>
          <a:prstGeom prst="wedgeRoundRectCallout">
            <a:avLst>
              <a:gd name="adj1" fmla="val 61732"/>
              <a:gd name="adj2" fmla="val 2742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accent4"/>
                </a:solidFill>
              </a:rPr>
              <a:t>で、つぎ</a:t>
            </a:r>
            <a:r>
              <a:rPr kumimoji="1" lang="ja-JP" altLang="en-US" b="1" dirty="0">
                <a:solidFill>
                  <a:schemeClr val="accent4"/>
                </a:solidFill>
              </a:rPr>
              <a:t>に</a:t>
            </a:r>
            <a:endParaRPr kumimoji="1" lang="en-US" altLang="ja-JP" b="1" dirty="0">
              <a:solidFill>
                <a:schemeClr val="accent4"/>
              </a:solidFill>
            </a:endParaRPr>
          </a:p>
          <a:p>
            <a:r>
              <a:rPr lang="ja-JP" altLang="en-US" b="1" dirty="0" err="1">
                <a:solidFill>
                  <a:schemeClr val="accent4"/>
                </a:solidFill>
              </a:rPr>
              <a:t>どこいった</a:t>
            </a:r>
            <a:r>
              <a:rPr kumimoji="1" lang="ja-JP" altLang="en-US" b="1" dirty="0" err="1">
                <a:solidFill>
                  <a:schemeClr val="accent4"/>
                </a:solidFill>
              </a:rPr>
              <a:t>っけ</a:t>
            </a:r>
            <a:r>
              <a:rPr kumimoji="1" lang="ja-JP" altLang="en-US" b="1" dirty="0">
                <a:solidFill>
                  <a:schemeClr val="accent4"/>
                </a:solidFill>
              </a:rPr>
              <a:t>？</a:t>
            </a:r>
          </a:p>
        </p:txBody>
      </p:sp>
      <p:sp>
        <p:nvSpPr>
          <p:cNvPr id="43" name="下矢印 42"/>
          <p:cNvSpPr/>
          <p:nvPr/>
        </p:nvSpPr>
        <p:spPr>
          <a:xfrm>
            <a:off x="755576" y="2060848"/>
            <a:ext cx="432048" cy="13681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17"/>
          <p:cNvGrpSpPr>
            <a:grpSpLocks/>
          </p:cNvGrpSpPr>
          <p:nvPr/>
        </p:nvGrpSpPr>
        <p:grpSpPr bwMode="auto">
          <a:xfrm rot="1609649">
            <a:off x="7832378" y="5042131"/>
            <a:ext cx="996580" cy="964603"/>
            <a:chOff x="6804026" y="2618920"/>
            <a:chExt cx="1589066" cy="2249943"/>
          </a:xfrm>
        </p:grpSpPr>
        <p:sp>
          <p:nvSpPr>
            <p:cNvPr id="45"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46"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47"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48" name="Freeform 32"/>
            <p:cNvSpPr>
              <a:spLocks/>
            </p:cNvSpPr>
            <p:nvPr/>
          </p:nvSpPr>
          <p:spPr bwMode="auto">
            <a:xfrm>
              <a:off x="6804026" y="2618920"/>
              <a:ext cx="1589066" cy="1572081"/>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49"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50"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51" name="グループ化 10"/>
          <p:cNvGrpSpPr>
            <a:grpSpLocks/>
          </p:cNvGrpSpPr>
          <p:nvPr/>
        </p:nvGrpSpPr>
        <p:grpSpPr bwMode="auto">
          <a:xfrm rot="1546241">
            <a:off x="5033070" y="5335209"/>
            <a:ext cx="626769" cy="608131"/>
            <a:chOff x="3419475" y="5157788"/>
            <a:chExt cx="1512888" cy="1439862"/>
          </a:xfrm>
        </p:grpSpPr>
        <p:sp>
          <p:nvSpPr>
            <p:cNvPr id="52"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53"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54"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55"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56"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57"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58" name="角丸四角形吹き出し 57"/>
          <p:cNvSpPr/>
          <p:nvPr/>
        </p:nvSpPr>
        <p:spPr>
          <a:xfrm>
            <a:off x="5868144" y="5157192"/>
            <a:ext cx="1728192" cy="792088"/>
          </a:xfrm>
          <a:prstGeom prst="wedgeRoundRectCallout">
            <a:avLst>
              <a:gd name="adj1" fmla="val 61732"/>
              <a:gd name="adj2" fmla="val 2742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accent4"/>
                </a:solidFill>
              </a:rPr>
              <a:t>だから、どう</a:t>
            </a:r>
            <a:endParaRPr lang="en-US" altLang="ja-JP" b="1" dirty="0">
              <a:solidFill>
                <a:schemeClr val="accent4"/>
              </a:solidFill>
            </a:endParaRPr>
          </a:p>
          <a:p>
            <a:r>
              <a:rPr lang="ja-JP" altLang="en-US" b="1" dirty="0">
                <a:solidFill>
                  <a:schemeClr val="accent4"/>
                </a:solidFill>
              </a:rPr>
              <a:t>したんだっけ</a:t>
            </a:r>
            <a:r>
              <a:rPr kumimoji="1" lang="ja-JP" altLang="en-US" b="1" dirty="0">
                <a:solidFill>
                  <a:schemeClr val="accent4"/>
                </a:solidFill>
              </a:rPr>
              <a:t>？</a:t>
            </a:r>
          </a:p>
        </p:txBody>
      </p:sp>
      <p:sp>
        <p:nvSpPr>
          <p:cNvPr id="59" name="テキスト ボックス 58"/>
          <p:cNvSpPr txBox="1"/>
          <p:nvPr/>
        </p:nvSpPr>
        <p:spPr>
          <a:xfrm>
            <a:off x="395536" y="6165304"/>
            <a:ext cx="3960440" cy="461665"/>
          </a:xfrm>
          <a:prstGeom prst="rect">
            <a:avLst/>
          </a:prstGeom>
          <a:noFill/>
        </p:spPr>
        <p:txBody>
          <a:bodyPr wrap="square" rtlCol="0">
            <a:spAutoFit/>
          </a:bodyPr>
          <a:lstStyle/>
          <a:p>
            <a:r>
              <a:rPr kumimoji="1" lang="ja-JP" altLang="en-US" sz="2400" b="1" dirty="0">
                <a:solidFill>
                  <a:srgbClr val="0070C0"/>
                </a:solidFill>
              </a:rPr>
              <a:t>＊</a:t>
            </a:r>
            <a:r>
              <a:rPr kumimoji="1" lang="ja-JP" altLang="en-US" sz="2400" b="1" dirty="0">
                <a:solidFill>
                  <a:schemeClr val="accent4"/>
                </a:solidFill>
              </a:rPr>
              <a:t>接続詞や時間表現の使用</a:t>
            </a:r>
          </a:p>
        </p:txBody>
      </p:sp>
      <p:sp>
        <p:nvSpPr>
          <p:cNvPr id="60" name="テキスト ボックス 59"/>
          <p:cNvSpPr txBox="1"/>
          <p:nvPr/>
        </p:nvSpPr>
        <p:spPr>
          <a:xfrm>
            <a:off x="5436096" y="6021288"/>
            <a:ext cx="3168352" cy="830997"/>
          </a:xfrm>
          <a:prstGeom prst="rect">
            <a:avLst/>
          </a:prstGeom>
          <a:noFill/>
        </p:spPr>
        <p:txBody>
          <a:bodyPr wrap="square" rtlCol="0">
            <a:spAutoFit/>
          </a:bodyPr>
          <a:lstStyle/>
          <a:p>
            <a:r>
              <a:rPr kumimoji="1" lang="ja-JP" altLang="en-US" sz="2400" b="1" dirty="0">
                <a:solidFill>
                  <a:srgbClr val="0070C0"/>
                </a:solidFill>
              </a:rPr>
              <a:t>＊</a:t>
            </a:r>
            <a:r>
              <a:rPr kumimoji="1" lang="ja-JP" altLang="en-US" sz="2400" b="1" dirty="0">
                <a:solidFill>
                  <a:schemeClr val="accent4"/>
                </a:solidFill>
              </a:rPr>
              <a:t>因果関係の理解</a:t>
            </a:r>
            <a:endParaRPr kumimoji="1" lang="en-US" altLang="ja-JP" sz="2400" b="1" dirty="0">
              <a:solidFill>
                <a:schemeClr val="accent4"/>
              </a:solidFill>
            </a:endParaRPr>
          </a:p>
          <a:p>
            <a:r>
              <a:rPr lang="ja-JP" altLang="en-US" sz="2400" b="1" dirty="0">
                <a:solidFill>
                  <a:srgbClr val="0070C0"/>
                </a:solidFill>
              </a:rPr>
              <a:t>＊</a:t>
            </a:r>
            <a:r>
              <a:rPr lang="ja-JP" altLang="en-US" sz="2400" b="1" dirty="0">
                <a:solidFill>
                  <a:schemeClr val="accent4"/>
                </a:solidFill>
              </a:rPr>
              <a:t>理由を表わす表現</a:t>
            </a:r>
            <a:endParaRPr kumimoji="1" lang="ja-JP" altLang="en-US" sz="24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dissolve">
                                      <p:cBhvr>
                                        <p:cTn id="28" dur="500"/>
                                        <p:tgtEl>
                                          <p:spTgt spid="4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par>
                                <p:cTn id="42" presetID="9"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dissolv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dissolv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dissolve">
                                      <p:cBhvr>
                                        <p:cTn id="62" dur="500"/>
                                        <p:tgtEl>
                                          <p:spTgt spid="4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dissolve">
                                      <p:cBhvr>
                                        <p:cTn id="65" dur="500"/>
                                        <p:tgtEl>
                                          <p:spTgt spid="58"/>
                                        </p:tgtEl>
                                      </p:cBhvr>
                                    </p:animEffect>
                                  </p:childTnLst>
                                </p:cTn>
                              </p:par>
                              <p:par>
                                <p:cTn id="66" presetID="9"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dissolv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dissolve">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27" grpId="0" animBg="1"/>
      <p:bldP spid="42" grpId="0" animBg="1"/>
      <p:bldP spid="43" grpId="0" animBg="1"/>
      <p:bldP spid="58" grpId="0" animBg="1"/>
      <p:bldP spid="59" grpId="0"/>
      <p:bldP spid="6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9272" y="1268760"/>
            <a:ext cx="8064895" cy="1323439"/>
          </a:xfrm>
          <a:prstGeom prst="rect">
            <a:avLst/>
          </a:prstGeom>
          <a:solidFill>
            <a:schemeClr val="bg1">
              <a:lumMod val="95000"/>
            </a:schemeClr>
          </a:solidFill>
          <a:ln>
            <a:noFill/>
          </a:ln>
          <a:effectLst>
            <a:softEdge rad="317500"/>
          </a:effectLst>
        </p:spPr>
        <p:txBody>
          <a:bodyPr wrap="square">
            <a:spAutoFit/>
          </a:bodyPr>
          <a:lstStyle/>
          <a:p>
            <a:pPr eaLnBrk="1" hangingPunct="1">
              <a:defRPr/>
            </a:pPr>
            <a:r>
              <a:rPr lang="ja-JP" altLang="en-US" sz="4000" kern="0" dirty="0">
                <a:ea typeface="ＭＳ Ｐゴシック" panose="020B0600070205080204" pitchFamily="50" charset="-128"/>
              </a:rPr>
              <a:t>子どもが</a:t>
            </a:r>
            <a:r>
              <a:rPr lang="ja-JP" altLang="en-US" sz="4000" kern="0" dirty="0"/>
              <a:t>経験</a:t>
            </a:r>
            <a:r>
              <a:rPr lang="ja-JP" altLang="en-US" sz="4000" kern="0" dirty="0">
                <a:ea typeface="ＭＳ Ｐゴシック" panose="020B0600070205080204" pitchFamily="50" charset="-128"/>
              </a:rPr>
              <a:t>内容を　　</a:t>
            </a:r>
            <a:endParaRPr lang="en-US" altLang="ja-JP" sz="4000" kern="0" dirty="0">
              <a:ea typeface="ＭＳ Ｐゴシック" panose="020B0600070205080204" pitchFamily="50" charset="-128"/>
            </a:endParaRPr>
          </a:p>
          <a:p>
            <a:pPr eaLnBrk="1" hangingPunct="1">
              <a:defRPr/>
            </a:pPr>
            <a:r>
              <a:rPr lang="ja-JP" altLang="en-US" sz="4000" kern="0" dirty="0"/>
              <a:t>　　　　</a:t>
            </a:r>
            <a:r>
              <a:rPr lang="ja-JP" altLang="en-US" sz="4000" kern="0" dirty="0">
                <a:ea typeface="ＭＳ Ｐゴシック" panose="020B0600070205080204" pitchFamily="50" charset="-128"/>
              </a:rPr>
              <a:t>思い出せないということも多い</a:t>
            </a:r>
            <a:endParaRPr lang="en-US" altLang="ja-JP" sz="4000" kern="0" dirty="0">
              <a:ea typeface="ＭＳ Ｐゴシック" panose="020B0600070205080204" pitchFamily="50" charset="-128"/>
            </a:endParaRPr>
          </a:p>
        </p:txBody>
      </p:sp>
      <p:sp>
        <p:nvSpPr>
          <p:cNvPr id="6" name="正方形/長方形 5"/>
          <p:cNvSpPr/>
          <p:nvPr/>
        </p:nvSpPr>
        <p:spPr>
          <a:xfrm>
            <a:off x="539552" y="4005064"/>
            <a:ext cx="8064895" cy="1446550"/>
          </a:xfrm>
          <a:prstGeom prst="rect">
            <a:avLst/>
          </a:prstGeom>
          <a:solidFill>
            <a:srgbClr val="FFFFCC"/>
          </a:solidFill>
          <a:ln>
            <a:noFill/>
          </a:ln>
          <a:effectLst/>
          <a:scene3d>
            <a:camera prst="orthographicFront"/>
            <a:lightRig rig="threePt" dir="t"/>
          </a:scene3d>
          <a:sp3d>
            <a:bevelT w="139700" prst="cross"/>
          </a:sp3d>
        </p:spPr>
        <p:txBody>
          <a:bodyPr wrap="square">
            <a:spAutoFit/>
          </a:bodyPr>
          <a:lstStyle/>
          <a:p>
            <a:pPr eaLnBrk="1" hangingPunct="1">
              <a:defRPr/>
            </a:pPr>
            <a:r>
              <a:rPr lang="ja-JP" altLang="en-US" sz="4400" kern="0" dirty="0"/>
              <a:t>　回想を援助する</a:t>
            </a:r>
            <a:endParaRPr lang="en-US" altLang="ja-JP" sz="4400" kern="0" dirty="0"/>
          </a:p>
          <a:p>
            <a:pPr eaLnBrk="1" hangingPunct="1">
              <a:defRPr/>
            </a:pPr>
            <a:r>
              <a:rPr lang="ja-JP" altLang="en-US" sz="4400" kern="0" dirty="0"/>
              <a:t>　　　　　　なんらかの工夫が必要</a:t>
            </a:r>
            <a:endParaRPr lang="en-US" altLang="ja-JP" sz="4400" kern="0" dirty="0">
              <a:ea typeface="ＭＳ Ｐゴシック" panose="020B0600070205080204" pitchFamily="50" charset="-128"/>
            </a:endParaRPr>
          </a:p>
        </p:txBody>
      </p:sp>
      <p:sp>
        <p:nvSpPr>
          <p:cNvPr id="4" name="テキスト ボックス 3"/>
          <p:cNvSpPr txBox="1"/>
          <p:nvPr/>
        </p:nvSpPr>
        <p:spPr>
          <a:xfrm>
            <a:off x="2987824" y="2924944"/>
            <a:ext cx="3384376" cy="646331"/>
          </a:xfrm>
          <a:prstGeom prst="rect">
            <a:avLst/>
          </a:prstGeom>
          <a:noFill/>
        </p:spPr>
        <p:txBody>
          <a:bodyPr wrap="square" rtlCol="0">
            <a:spAutoFit/>
          </a:bodyPr>
          <a:lstStyle/>
          <a:p>
            <a:r>
              <a:rPr kumimoji="1" lang="ja-JP" altLang="en-US" sz="3600" dirty="0"/>
              <a:t>そういったときは</a:t>
            </a:r>
          </a:p>
        </p:txBody>
      </p:sp>
      <p:sp>
        <p:nvSpPr>
          <p:cNvPr id="7" name="テキスト ボックス 6"/>
          <p:cNvSpPr txBox="1"/>
          <p:nvPr/>
        </p:nvSpPr>
        <p:spPr>
          <a:xfrm>
            <a:off x="395536" y="332656"/>
            <a:ext cx="1368152" cy="707886"/>
          </a:xfrm>
          <a:prstGeom prst="rect">
            <a:avLst/>
          </a:prstGeom>
          <a:noFill/>
        </p:spPr>
        <p:txBody>
          <a:bodyPr wrap="square" rtlCol="0">
            <a:spAutoFit/>
          </a:bodyPr>
          <a:lstStyle/>
          <a:p>
            <a:r>
              <a:rPr lang="ja-JP" altLang="en-US" sz="4000" dirty="0"/>
              <a:t>ただ、</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p:cNvSpPr txBox="1">
            <a:spLocks noChangeArrowheads="1"/>
          </p:cNvSpPr>
          <p:nvPr/>
        </p:nvSpPr>
        <p:spPr bwMode="auto">
          <a:xfrm>
            <a:off x="1907704" y="188640"/>
            <a:ext cx="5112543" cy="830997"/>
          </a:xfrm>
          <a:prstGeom prst="rect">
            <a:avLst/>
          </a:prstGeom>
          <a:blipFill>
            <a:blip r:embed="rId2" cstate="print"/>
            <a:tile tx="0" ty="0" sx="100000" sy="100000" flip="none" algn="tl"/>
          </a:blipFill>
          <a:ln w="28575">
            <a:noFill/>
            <a:miter lim="800000"/>
            <a:headEnd/>
            <a:tailEnd/>
          </a:ln>
          <a:effectLst>
            <a:outerShdw blurRad="63500" sx="102000" sy="102000" algn="ctr" rotWithShape="0">
              <a:prstClr val="black">
                <a:alpha val="40000"/>
              </a:prstClr>
            </a:outerShdw>
          </a:effectLst>
        </p:spPr>
        <p:txBody>
          <a:bodyPr wrap="square">
            <a:spAutoFit/>
          </a:bodyPr>
          <a:lstStyle/>
          <a:p>
            <a:pPr eaLnBrk="1" hangingPunct="1">
              <a:defRPr/>
            </a:pPr>
            <a:r>
              <a:rPr lang="ja-JP" altLang="en-US" sz="4800" dirty="0">
                <a:solidFill>
                  <a:schemeClr val="accent4"/>
                </a:solidFill>
              </a:rPr>
              <a:t>回想を促す</a:t>
            </a:r>
            <a:r>
              <a:rPr lang="ja-JP" altLang="en-US" sz="4800" dirty="0">
                <a:solidFill>
                  <a:schemeClr val="accent4"/>
                </a:solidFill>
                <a:ea typeface="ＭＳ Ｐゴシック" panose="020B0600070205080204" pitchFamily="50" charset="-128"/>
              </a:rPr>
              <a:t>工夫①</a:t>
            </a:r>
            <a:endParaRPr lang="ja-JP" altLang="en-US" sz="6000" dirty="0">
              <a:solidFill>
                <a:schemeClr val="accent4"/>
              </a:solidFill>
              <a:ea typeface="ＭＳ Ｐゴシック" panose="020B0600070205080204" pitchFamily="50" charset="-128"/>
            </a:endParaRPr>
          </a:p>
        </p:txBody>
      </p:sp>
      <p:sp>
        <p:nvSpPr>
          <p:cNvPr id="5" name="テキスト ボックス 4"/>
          <p:cNvSpPr txBox="1">
            <a:spLocks noChangeArrowheads="1"/>
          </p:cNvSpPr>
          <p:nvPr/>
        </p:nvSpPr>
        <p:spPr bwMode="auto">
          <a:xfrm>
            <a:off x="1043608" y="1268760"/>
            <a:ext cx="6840760" cy="830997"/>
          </a:xfrm>
          <a:prstGeom prst="rect">
            <a:avLst/>
          </a:prstGeom>
          <a:solidFill>
            <a:schemeClr val="bg1"/>
          </a:solidFill>
          <a:ln w="28575">
            <a:noFill/>
            <a:miter lim="800000"/>
            <a:headEnd/>
            <a:tailEnd/>
          </a:ln>
          <a:effectLst>
            <a:glow rad="228600">
              <a:srgbClr val="C00000">
                <a:alpha val="40000"/>
              </a:srgbClr>
            </a:glow>
          </a:effectLst>
        </p:spPr>
        <p:txBody>
          <a:bodyPr wrap="square">
            <a:spAutoFit/>
          </a:bodyPr>
          <a:lstStyle/>
          <a:p>
            <a:pPr eaLnBrk="1" hangingPunct="1">
              <a:defRPr/>
            </a:pPr>
            <a:r>
              <a:rPr lang="ja-JP" altLang="en-US" sz="4800" dirty="0">
                <a:solidFill>
                  <a:schemeClr val="accent4"/>
                </a:solidFill>
                <a:ea typeface="ＭＳ Ｐゴシック" panose="020B0600070205080204" pitchFamily="50" charset="-128"/>
              </a:rPr>
              <a:t>　</a:t>
            </a:r>
            <a:r>
              <a:rPr lang="ja-JP" altLang="en-US" sz="4400" dirty="0">
                <a:solidFill>
                  <a:schemeClr val="accent4"/>
                </a:solidFill>
                <a:ea typeface="ＭＳ Ｐゴシック" panose="020B0600070205080204" pitchFamily="50" charset="-128"/>
              </a:rPr>
              <a:t>周辺的な情報からの想起</a:t>
            </a:r>
          </a:p>
        </p:txBody>
      </p:sp>
      <p:sp>
        <p:nvSpPr>
          <p:cNvPr id="6" name="テキスト ボックス 4"/>
          <p:cNvSpPr txBox="1">
            <a:spLocks noChangeArrowheads="1"/>
          </p:cNvSpPr>
          <p:nvPr/>
        </p:nvSpPr>
        <p:spPr bwMode="auto">
          <a:xfrm>
            <a:off x="611560" y="5085184"/>
            <a:ext cx="8064896" cy="584775"/>
          </a:xfrm>
          <a:prstGeom prst="rect">
            <a:avLst/>
          </a:prstGeom>
          <a:solidFill>
            <a:srgbClr val="CCFFFF"/>
          </a:solidFill>
          <a:ln w="28575">
            <a:noFill/>
            <a:miter lim="800000"/>
            <a:headEnd/>
            <a:tailEnd/>
          </a:ln>
        </p:spPr>
        <p:txBody>
          <a:bodyPr wrap="square">
            <a:spAutoFit/>
          </a:bodyPr>
          <a:lstStyle/>
          <a:p>
            <a:pPr eaLnBrk="1" hangingPunct="1">
              <a:defRPr/>
            </a:pPr>
            <a:r>
              <a:rPr lang="ja-JP" altLang="en-US" sz="3200" dirty="0">
                <a:solidFill>
                  <a:schemeClr val="accent4"/>
                </a:solidFill>
              </a:rPr>
              <a:t>空間や時間の周辺情報から目的の記憶を導く</a:t>
            </a:r>
            <a:endParaRPr lang="ja-JP" altLang="en-US" sz="4000" dirty="0">
              <a:solidFill>
                <a:schemeClr val="accent4"/>
              </a:solidFill>
              <a:ea typeface="ＭＳ Ｐゴシック" panose="020B0600070205080204" pitchFamily="50" charset="-128"/>
            </a:endParaRPr>
          </a:p>
        </p:txBody>
      </p:sp>
      <p:sp>
        <p:nvSpPr>
          <p:cNvPr id="12" name="テキスト ボックス 11"/>
          <p:cNvSpPr txBox="1"/>
          <p:nvPr/>
        </p:nvSpPr>
        <p:spPr>
          <a:xfrm>
            <a:off x="179512" y="5877272"/>
            <a:ext cx="4752528" cy="584775"/>
          </a:xfrm>
          <a:prstGeom prst="rect">
            <a:avLst/>
          </a:prstGeom>
          <a:solidFill>
            <a:srgbClr val="FFFF00"/>
          </a:solidFill>
          <a:effectLst>
            <a:softEdge rad="127000"/>
          </a:effectLst>
        </p:spPr>
        <p:txBody>
          <a:bodyPr wrap="square" rtlCol="0">
            <a:spAutoFit/>
          </a:bodyPr>
          <a:lstStyle/>
          <a:p>
            <a:r>
              <a:rPr kumimoji="1" lang="ja-JP" altLang="en-US" sz="3200" dirty="0"/>
              <a:t>記憶のネットワークの活用</a:t>
            </a:r>
          </a:p>
        </p:txBody>
      </p:sp>
      <p:sp>
        <p:nvSpPr>
          <p:cNvPr id="13" name="テキスト ボックス 12"/>
          <p:cNvSpPr txBox="1"/>
          <p:nvPr/>
        </p:nvSpPr>
        <p:spPr>
          <a:xfrm>
            <a:off x="5004048" y="5877272"/>
            <a:ext cx="4139952" cy="584775"/>
          </a:xfrm>
          <a:prstGeom prst="rect">
            <a:avLst/>
          </a:prstGeom>
          <a:solidFill>
            <a:srgbClr val="CCFF99"/>
          </a:solidFill>
          <a:effectLst>
            <a:softEdge rad="127000"/>
          </a:effectLst>
        </p:spPr>
        <p:txBody>
          <a:bodyPr wrap="square" rtlCol="0">
            <a:spAutoFit/>
          </a:bodyPr>
          <a:lstStyle/>
          <a:p>
            <a:r>
              <a:rPr lang="ja-JP" altLang="en-US" sz="3200" dirty="0"/>
              <a:t>ストーリー化への架橋</a:t>
            </a:r>
            <a:endParaRPr kumimoji="1" lang="ja-JP" altLang="en-US" sz="3200" dirty="0"/>
          </a:p>
        </p:txBody>
      </p:sp>
      <p:sp>
        <p:nvSpPr>
          <p:cNvPr id="14" name="四角形吹き出し 13"/>
          <p:cNvSpPr/>
          <p:nvPr/>
        </p:nvSpPr>
        <p:spPr>
          <a:xfrm>
            <a:off x="1691680" y="2348880"/>
            <a:ext cx="5904656" cy="1296144"/>
          </a:xfrm>
          <a:prstGeom prst="wedgeRectCallout">
            <a:avLst>
              <a:gd name="adj1" fmla="val 58235"/>
              <a:gd name="adj2" fmla="val 115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ja-JP" altLang="en-US" sz="3200" dirty="0">
                <a:solidFill>
                  <a:schemeClr val="accent4"/>
                </a:solidFill>
              </a:rPr>
              <a:t>おおきなお皿が運ばれてきて、</a:t>
            </a:r>
            <a:endParaRPr lang="en-US" altLang="ja-JP" sz="3200" dirty="0">
              <a:solidFill>
                <a:schemeClr val="accent4"/>
              </a:solidFill>
            </a:endParaRPr>
          </a:p>
          <a:p>
            <a:pPr eaLnBrk="1" hangingPunct="1">
              <a:defRPr/>
            </a:pPr>
            <a:r>
              <a:rPr lang="ja-JP" altLang="en-US" sz="3200" dirty="0">
                <a:solidFill>
                  <a:schemeClr val="accent4"/>
                </a:solidFill>
              </a:rPr>
              <a:t>　　それに、なにがのってたっけ？</a:t>
            </a:r>
            <a:endParaRPr kumimoji="1" lang="ja-JP" altLang="en-US" sz="3200" dirty="0"/>
          </a:p>
        </p:txBody>
      </p:sp>
      <p:grpSp>
        <p:nvGrpSpPr>
          <p:cNvPr id="16" name="グループ化 17"/>
          <p:cNvGrpSpPr>
            <a:grpSpLocks/>
          </p:cNvGrpSpPr>
          <p:nvPr/>
        </p:nvGrpSpPr>
        <p:grpSpPr bwMode="auto">
          <a:xfrm rot="834258">
            <a:off x="8194585" y="2562963"/>
            <a:ext cx="689002" cy="867979"/>
            <a:chOff x="6804025" y="2781298"/>
            <a:chExt cx="1574800" cy="2087565"/>
          </a:xfrm>
        </p:grpSpPr>
        <p:sp>
          <p:nvSpPr>
            <p:cNvPr id="17" name="Oval 8"/>
            <p:cNvSpPr>
              <a:spLocks noChangeArrowheads="1"/>
            </p:cNvSpPr>
            <p:nvPr/>
          </p:nvSpPr>
          <p:spPr bwMode="auto">
            <a:xfrm rot="-1209814">
              <a:off x="6877050" y="2781300"/>
              <a:ext cx="1223963" cy="20875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18" name="Oval 22"/>
            <p:cNvSpPr>
              <a:spLocks noChangeArrowheads="1"/>
            </p:cNvSpPr>
            <p:nvPr/>
          </p:nvSpPr>
          <p:spPr bwMode="auto">
            <a:xfrm rot="183203">
              <a:off x="6877050" y="3573463"/>
              <a:ext cx="287338" cy="28733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19" name="Oval 24"/>
            <p:cNvSpPr>
              <a:spLocks noChangeArrowheads="1"/>
            </p:cNvSpPr>
            <p:nvPr/>
          </p:nvSpPr>
          <p:spPr bwMode="auto">
            <a:xfrm>
              <a:off x="6948488" y="3716338"/>
              <a:ext cx="71437" cy="73025"/>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0" name="Freeform 32"/>
            <p:cNvSpPr>
              <a:spLocks/>
            </p:cNvSpPr>
            <p:nvPr/>
          </p:nvSpPr>
          <p:spPr bwMode="auto">
            <a:xfrm>
              <a:off x="6804025" y="2781298"/>
              <a:ext cx="1574800" cy="1409701"/>
            </a:xfrm>
            <a:custGeom>
              <a:avLst/>
              <a:gdLst>
                <a:gd name="T0" fmla="*/ 0 w 946"/>
                <a:gd name="T1" fmla="*/ 2147483647 h 888"/>
                <a:gd name="T2" fmla="*/ 2147483647 w 946"/>
                <a:gd name="T3" fmla="*/ 2147483647 h 888"/>
                <a:gd name="T4" fmla="*/ 2147483647 w 946"/>
                <a:gd name="T5" fmla="*/ 2147483647 h 888"/>
                <a:gd name="T6" fmla="*/ 2147483647 w 946"/>
                <a:gd name="T7" fmla="*/ 2147483647 h 888"/>
                <a:gd name="T8" fmla="*/ 2147483647 w 946"/>
                <a:gd name="T9" fmla="*/ 2147483647 h 888"/>
                <a:gd name="T10" fmla="*/ 2147483647 w 946"/>
                <a:gd name="T11" fmla="*/ 2147483647 h 888"/>
                <a:gd name="T12" fmla="*/ 2147483647 w 946"/>
                <a:gd name="T13" fmla="*/ 2147483647 h 888"/>
                <a:gd name="T14" fmla="*/ 2147483647 w 946"/>
                <a:gd name="T15" fmla="*/ 2147483647 h 888"/>
                <a:gd name="T16" fmla="*/ 2147483647 w 946"/>
                <a:gd name="T17" fmla="*/ 2147483647 h 888"/>
                <a:gd name="T18" fmla="*/ 2147483647 w 946"/>
                <a:gd name="T19" fmla="*/ 2147483647 h 888"/>
                <a:gd name="T20" fmla="*/ 2147483647 w 946"/>
                <a:gd name="T21" fmla="*/ 2147483647 h 888"/>
                <a:gd name="T22" fmla="*/ 2147483647 w 946"/>
                <a:gd name="T23" fmla="*/ 2147483647 h 888"/>
                <a:gd name="T24" fmla="*/ 2147483647 w 946"/>
                <a:gd name="T25" fmla="*/ 2147483647 h 888"/>
                <a:gd name="T26" fmla="*/ 2147483647 w 946"/>
                <a:gd name="T27" fmla="*/ 2147483647 h 888"/>
                <a:gd name="T28" fmla="*/ 2147483647 w 946"/>
                <a:gd name="T29" fmla="*/ 2147483647 h 888"/>
                <a:gd name="T30" fmla="*/ 2147483647 w 946"/>
                <a:gd name="T31" fmla="*/ 2147483647 h 888"/>
                <a:gd name="T32" fmla="*/ 2147483647 w 946"/>
                <a:gd name="T33" fmla="*/ 2147483647 h 888"/>
                <a:gd name="T34" fmla="*/ 2147483647 w 946"/>
                <a:gd name="T35" fmla="*/ 2147483647 h 888"/>
                <a:gd name="T36" fmla="*/ 2147483647 w 946"/>
                <a:gd name="T37" fmla="*/ 2147483647 h 888"/>
                <a:gd name="T38" fmla="*/ 2147483647 w 946"/>
                <a:gd name="T39" fmla="*/ 2147483647 h 888"/>
                <a:gd name="T40" fmla="*/ 2147483647 w 946"/>
                <a:gd name="T41" fmla="*/ 2147483647 h 888"/>
                <a:gd name="T42" fmla="*/ 2147483647 w 946"/>
                <a:gd name="T43" fmla="*/ 2147483647 h 888"/>
                <a:gd name="T44" fmla="*/ 2147483647 w 946"/>
                <a:gd name="T45" fmla="*/ 2147483647 h 888"/>
                <a:gd name="T46" fmla="*/ 2147483647 w 946"/>
                <a:gd name="T47" fmla="*/ 2147483647 h 888"/>
                <a:gd name="T48" fmla="*/ 2147483647 w 946"/>
                <a:gd name="T49" fmla="*/ 2147483647 h 888"/>
                <a:gd name="T50" fmla="*/ 2147483647 w 946"/>
                <a:gd name="T51" fmla="*/ 2147483647 h 888"/>
                <a:gd name="T52" fmla="*/ 2147483647 w 946"/>
                <a:gd name="T53" fmla="*/ 2147483647 h 888"/>
                <a:gd name="T54" fmla="*/ 2147483647 w 946"/>
                <a:gd name="T55" fmla="*/ 2147483647 h 888"/>
                <a:gd name="T56" fmla="*/ 2147483647 w 946"/>
                <a:gd name="T57" fmla="*/ 2147483647 h 888"/>
                <a:gd name="T58" fmla="*/ 2147483647 w 946"/>
                <a:gd name="T59" fmla="*/ 2147483647 h 888"/>
                <a:gd name="T60" fmla="*/ 2147483647 w 946"/>
                <a:gd name="T61" fmla="*/ 2147483647 h 888"/>
                <a:gd name="T62" fmla="*/ 2147483647 w 946"/>
                <a:gd name="T63" fmla="*/ 2147483647 h 888"/>
                <a:gd name="T64" fmla="*/ 2147483647 w 946"/>
                <a:gd name="T65" fmla="*/ 0 h 888"/>
                <a:gd name="T66" fmla="*/ 2147483647 w 946"/>
                <a:gd name="T67" fmla="*/ 2147483647 h 888"/>
                <a:gd name="T68" fmla="*/ 2147483647 w 946"/>
                <a:gd name="T69" fmla="*/ 2147483647 h 888"/>
                <a:gd name="T70" fmla="*/ 2147483647 w 946"/>
                <a:gd name="T71" fmla="*/ 2147483647 h 888"/>
                <a:gd name="T72" fmla="*/ 0 w 946"/>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6"/>
                <a:gd name="T112" fmla="*/ 0 h 888"/>
                <a:gd name="T113" fmla="*/ 946 w 946"/>
                <a:gd name="T114" fmla="*/ 888 h 8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6" h="888">
                  <a:moveTo>
                    <a:pt x="0" y="210"/>
                  </a:moveTo>
                  <a:cubicBezTo>
                    <a:pt x="9" y="243"/>
                    <a:pt x="25" y="265"/>
                    <a:pt x="35" y="297"/>
                  </a:cubicBezTo>
                  <a:cubicBezTo>
                    <a:pt x="38" y="306"/>
                    <a:pt x="35" y="321"/>
                    <a:pt x="44" y="323"/>
                  </a:cubicBezTo>
                  <a:cubicBezTo>
                    <a:pt x="83" y="334"/>
                    <a:pt x="125" y="329"/>
                    <a:pt x="166" y="332"/>
                  </a:cubicBezTo>
                  <a:cubicBezTo>
                    <a:pt x="169" y="349"/>
                    <a:pt x="163" y="371"/>
                    <a:pt x="175" y="384"/>
                  </a:cubicBezTo>
                  <a:cubicBezTo>
                    <a:pt x="191" y="402"/>
                    <a:pt x="222" y="394"/>
                    <a:pt x="245" y="402"/>
                  </a:cubicBezTo>
                  <a:cubicBezTo>
                    <a:pt x="276" y="449"/>
                    <a:pt x="264" y="449"/>
                    <a:pt x="323" y="437"/>
                  </a:cubicBezTo>
                  <a:cubicBezTo>
                    <a:pt x="338" y="481"/>
                    <a:pt x="344" y="501"/>
                    <a:pt x="376" y="533"/>
                  </a:cubicBezTo>
                  <a:cubicBezTo>
                    <a:pt x="393" y="530"/>
                    <a:pt x="411" y="528"/>
                    <a:pt x="428" y="524"/>
                  </a:cubicBezTo>
                  <a:cubicBezTo>
                    <a:pt x="437" y="522"/>
                    <a:pt x="446" y="511"/>
                    <a:pt x="454" y="515"/>
                  </a:cubicBezTo>
                  <a:cubicBezTo>
                    <a:pt x="462" y="519"/>
                    <a:pt x="460" y="533"/>
                    <a:pt x="463" y="542"/>
                  </a:cubicBezTo>
                  <a:cubicBezTo>
                    <a:pt x="473" y="576"/>
                    <a:pt x="477" y="599"/>
                    <a:pt x="498" y="629"/>
                  </a:cubicBezTo>
                  <a:cubicBezTo>
                    <a:pt x="523" y="620"/>
                    <a:pt x="539" y="610"/>
                    <a:pt x="568" y="629"/>
                  </a:cubicBezTo>
                  <a:cubicBezTo>
                    <a:pt x="576" y="634"/>
                    <a:pt x="572" y="647"/>
                    <a:pt x="576" y="655"/>
                  </a:cubicBezTo>
                  <a:cubicBezTo>
                    <a:pt x="585" y="674"/>
                    <a:pt x="597" y="684"/>
                    <a:pt x="611" y="699"/>
                  </a:cubicBezTo>
                  <a:cubicBezTo>
                    <a:pt x="646" y="687"/>
                    <a:pt x="663" y="691"/>
                    <a:pt x="690" y="716"/>
                  </a:cubicBezTo>
                  <a:cubicBezTo>
                    <a:pt x="696" y="733"/>
                    <a:pt x="696" y="753"/>
                    <a:pt x="707" y="768"/>
                  </a:cubicBezTo>
                  <a:cubicBezTo>
                    <a:pt x="719" y="785"/>
                    <a:pt x="751" y="812"/>
                    <a:pt x="751" y="812"/>
                  </a:cubicBezTo>
                  <a:cubicBezTo>
                    <a:pt x="761" y="840"/>
                    <a:pt x="776" y="854"/>
                    <a:pt x="786" y="882"/>
                  </a:cubicBezTo>
                  <a:cubicBezTo>
                    <a:pt x="869" y="875"/>
                    <a:pt x="887" y="888"/>
                    <a:pt x="934" y="838"/>
                  </a:cubicBezTo>
                  <a:cubicBezTo>
                    <a:pt x="946" y="804"/>
                    <a:pt x="941" y="794"/>
                    <a:pt x="917" y="768"/>
                  </a:cubicBezTo>
                  <a:cubicBezTo>
                    <a:pt x="940" y="701"/>
                    <a:pt x="935" y="670"/>
                    <a:pt x="873" y="629"/>
                  </a:cubicBezTo>
                  <a:cubicBezTo>
                    <a:pt x="856" y="581"/>
                    <a:pt x="848" y="533"/>
                    <a:pt x="795" y="515"/>
                  </a:cubicBezTo>
                  <a:cubicBezTo>
                    <a:pt x="777" y="447"/>
                    <a:pt x="770" y="432"/>
                    <a:pt x="725" y="384"/>
                  </a:cubicBezTo>
                  <a:cubicBezTo>
                    <a:pt x="710" y="341"/>
                    <a:pt x="709" y="313"/>
                    <a:pt x="664" y="297"/>
                  </a:cubicBezTo>
                  <a:cubicBezTo>
                    <a:pt x="620" y="255"/>
                    <a:pt x="670" y="308"/>
                    <a:pt x="638" y="254"/>
                  </a:cubicBezTo>
                  <a:cubicBezTo>
                    <a:pt x="625" y="232"/>
                    <a:pt x="601" y="212"/>
                    <a:pt x="585" y="192"/>
                  </a:cubicBezTo>
                  <a:cubicBezTo>
                    <a:pt x="579" y="184"/>
                    <a:pt x="577" y="171"/>
                    <a:pt x="568" y="166"/>
                  </a:cubicBezTo>
                  <a:cubicBezTo>
                    <a:pt x="552" y="156"/>
                    <a:pt x="515" y="149"/>
                    <a:pt x="515" y="149"/>
                  </a:cubicBezTo>
                  <a:cubicBezTo>
                    <a:pt x="495" y="128"/>
                    <a:pt x="452" y="62"/>
                    <a:pt x="428" y="53"/>
                  </a:cubicBezTo>
                  <a:cubicBezTo>
                    <a:pt x="406" y="44"/>
                    <a:pt x="381" y="41"/>
                    <a:pt x="358" y="35"/>
                  </a:cubicBezTo>
                  <a:cubicBezTo>
                    <a:pt x="349" y="29"/>
                    <a:pt x="341" y="22"/>
                    <a:pt x="332" y="18"/>
                  </a:cubicBezTo>
                  <a:cubicBezTo>
                    <a:pt x="315" y="10"/>
                    <a:pt x="280" y="0"/>
                    <a:pt x="280" y="0"/>
                  </a:cubicBezTo>
                  <a:cubicBezTo>
                    <a:pt x="245" y="35"/>
                    <a:pt x="281" y="9"/>
                    <a:pt x="210" y="9"/>
                  </a:cubicBezTo>
                  <a:cubicBezTo>
                    <a:pt x="195" y="9"/>
                    <a:pt x="181" y="15"/>
                    <a:pt x="166" y="18"/>
                  </a:cubicBezTo>
                  <a:cubicBezTo>
                    <a:pt x="126" y="44"/>
                    <a:pt x="84" y="35"/>
                    <a:pt x="44" y="62"/>
                  </a:cubicBezTo>
                  <a:cubicBezTo>
                    <a:pt x="20" y="131"/>
                    <a:pt x="11" y="125"/>
                    <a:pt x="0" y="210"/>
                  </a:cubicBezTo>
                  <a:close/>
                </a:path>
              </a:pathLst>
            </a:custGeom>
            <a:solidFill>
              <a:srgbClr val="333333"/>
            </a:solidFill>
            <a:ln w="9525">
              <a:solidFill>
                <a:schemeClr val="tx1"/>
              </a:solidFill>
              <a:round/>
              <a:headEnd/>
              <a:tailEnd/>
            </a:ln>
          </p:spPr>
          <p:txBody>
            <a:bodyPr/>
            <a:lstStyle/>
            <a:p>
              <a:endParaRPr lang="ja-JP" altLang="en-US"/>
            </a:p>
          </p:txBody>
        </p:sp>
        <p:sp>
          <p:nvSpPr>
            <p:cNvPr id="21" name="Freeform 36"/>
            <p:cNvSpPr>
              <a:spLocks/>
            </p:cNvSpPr>
            <p:nvPr/>
          </p:nvSpPr>
          <p:spPr bwMode="auto">
            <a:xfrm>
              <a:off x="7235825" y="4471988"/>
              <a:ext cx="420688" cy="338137"/>
            </a:xfrm>
            <a:custGeom>
              <a:avLst/>
              <a:gdLst>
                <a:gd name="T0" fmla="*/ 0 w 265"/>
                <a:gd name="T1" fmla="*/ 2147483647 h 213"/>
                <a:gd name="T2" fmla="*/ 2147483647 w 265"/>
                <a:gd name="T3" fmla="*/ 2147483647 h 213"/>
                <a:gd name="T4" fmla="*/ 2147483647 w 265"/>
                <a:gd name="T5" fmla="*/ 2147483647 h 213"/>
                <a:gd name="T6" fmla="*/ 0 w 265"/>
                <a:gd name="T7" fmla="*/ 2147483647 h 213"/>
                <a:gd name="T8" fmla="*/ 0 60000 65536"/>
                <a:gd name="T9" fmla="*/ 0 60000 65536"/>
                <a:gd name="T10" fmla="*/ 0 60000 65536"/>
                <a:gd name="T11" fmla="*/ 0 60000 65536"/>
                <a:gd name="T12" fmla="*/ 0 w 265"/>
                <a:gd name="T13" fmla="*/ 0 h 213"/>
                <a:gd name="T14" fmla="*/ 265 w 265"/>
                <a:gd name="T15" fmla="*/ 213 h 213"/>
              </a:gdLst>
              <a:ahLst/>
              <a:cxnLst>
                <a:cxn ang="T8">
                  <a:pos x="T0" y="T1"/>
                </a:cxn>
                <a:cxn ang="T9">
                  <a:pos x="T2" y="T3"/>
                </a:cxn>
                <a:cxn ang="T10">
                  <a:pos x="T4" y="T5"/>
                </a:cxn>
                <a:cxn ang="T11">
                  <a:pos x="T6" y="T7"/>
                </a:cxn>
              </a:cxnLst>
              <a:rect l="T12" t="T13" r="T14" b="T15"/>
              <a:pathLst>
                <a:path w="265" h="213">
                  <a:moveTo>
                    <a:pt x="0" y="69"/>
                  </a:moveTo>
                  <a:cubicBezTo>
                    <a:pt x="0" y="39"/>
                    <a:pt x="189" y="0"/>
                    <a:pt x="227" y="23"/>
                  </a:cubicBezTo>
                  <a:cubicBezTo>
                    <a:pt x="265" y="46"/>
                    <a:pt x="265" y="197"/>
                    <a:pt x="227" y="205"/>
                  </a:cubicBezTo>
                  <a:cubicBezTo>
                    <a:pt x="189" y="213"/>
                    <a:pt x="0" y="99"/>
                    <a:pt x="0" y="69"/>
                  </a:cubicBezTo>
                  <a:close/>
                </a:path>
              </a:pathLst>
            </a:custGeom>
            <a:solidFill>
              <a:srgbClr val="FF9900"/>
            </a:solidFill>
            <a:ln w="9525">
              <a:solidFill>
                <a:schemeClr val="tx1"/>
              </a:solidFill>
              <a:round/>
              <a:headEnd/>
              <a:tailEnd/>
            </a:ln>
          </p:spPr>
          <p:txBody>
            <a:bodyPr/>
            <a:lstStyle/>
            <a:p>
              <a:endParaRPr lang="ja-JP" altLang="en-US"/>
            </a:p>
          </p:txBody>
        </p:sp>
        <p:sp>
          <p:nvSpPr>
            <p:cNvPr id="22" name="Oval 37"/>
            <p:cNvSpPr>
              <a:spLocks noChangeArrowheads="1"/>
            </p:cNvSpPr>
            <p:nvPr/>
          </p:nvSpPr>
          <p:spPr bwMode="auto">
            <a:xfrm>
              <a:off x="6948488" y="4292600"/>
              <a:ext cx="144462"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grpSp>
      <p:grpSp>
        <p:nvGrpSpPr>
          <p:cNvPr id="23" name="グループ化 10"/>
          <p:cNvGrpSpPr>
            <a:grpSpLocks/>
          </p:cNvGrpSpPr>
          <p:nvPr/>
        </p:nvGrpSpPr>
        <p:grpSpPr bwMode="auto">
          <a:xfrm rot="1895353">
            <a:off x="620321" y="2576393"/>
            <a:ext cx="824713" cy="816598"/>
            <a:chOff x="3419475" y="5157788"/>
            <a:chExt cx="1512888" cy="1439862"/>
          </a:xfrm>
        </p:grpSpPr>
        <p:sp>
          <p:nvSpPr>
            <p:cNvPr id="24"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5"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26"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27"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28"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29"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31" name="円/楕円 30"/>
          <p:cNvSpPr/>
          <p:nvPr/>
        </p:nvSpPr>
        <p:spPr>
          <a:xfrm>
            <a:off x="2699792" y="3789040"/>
            <a:ext cx="3528392" cy="1008112"/>
          </a:xfrm>
          <a:prstGeom prst="ellipse">
            <a:avLst/>
          </a:prstGeom>
          <a:solidFill>
            <a:schemeClr val="bg1"/>
          </a:solidFill>
          <a:ln>
            <a:solidFill>
              <a:schemeClr val="tx1"/>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23"/>
          <p:cNvGrpSpPr/>
          <p:nvPr/>
        </p:nvGrpSpPr>
        <p:grpSpPr>
          <a:xfrm flipH="1">
            <a:off x="3275856" y="3933056"/>
            <a:ext cx="2592288" cy="648072"/>
            <a:chOff x="2267744" y="2245929"/>
            <a:chExt cx="2088232" cy="1039056"/>
          </a:xfrm>
          <a:solidFill>
            <a:srgbClr val="FF6600"/>
          </a:solidFill>
          <a:effectLst>
            <a:outerShdw blurRad="50800" dist="38100" dir="2700000" algn="tl" rotWithShape="0">
              <a:prstClr val="black">
                <a:alpha val="40000"/>
              </a:prstClr>
            </a:outerShdw>
          </a:effectLst>
        </p:grpSpPr>
        <p:grpSp>
          <p:nvGrpSpPr>
            <p:cNvPr id="34" name="グループ化 18"/>
            <p:cNvGrpSpPr/>
            <p:nvPr/>
          </p:nvGrpSpPr>
          <p:grpSpPr>
            <a:xfrm>
              <a:off x="2267744" y="2245929"/>
              <a:ext cx="2088232" cy="1039056"/>
              <a:chOff x="2267744" y="2245929"/>
              <a:chExt cx="2088232" cy="1039056"/>
            </a:xfrm>
            <a:grpFill/>
          </p:grpSpPr>
          <p:sp>
            <p:nvSpPr>
              <p:cNvPr id="36" name="フローチャート : 手操作入力 35"/>
              <p:cNvSpPr/>
              <p:nvPr/>
            </p:nvSpPr>
            <p:spPr>
              <a:xfrm rot="5400000" flipV="1">
                <a:off x="3383868" y="2960949"/>
                <a:ext cx="216024" cy="432047"/>
              </a:xfrm>
              <a:prstGeom prst="flowChartManualIn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フローチャート : 手操作入力 36"/>
              <p:cNvSpPr/>
              <p:nvPr/>
            </p:nvSpPr>
            <p:spPr>
              <a:xfrm rot="11384156">
                <a:off x="3290494" y="2245929"/>
                <a:ext cx="504056" cy="216024"/>
              </a:xfrm>
              <a:prstGeom prst="flowChartManualIn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台形 37"/>
              <p:cNvSpPr/>
              <p:nvPr/>
            </p:nvSpPr>
            <p:spPr>
              <a:xfrm rot="5400000">
                <a:off x="2244722" y="2515918"/>
                <a:ext cx="550100" cy="50405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2627784" y="2420888"/>
                <a:ext cx="1728192" cy="7200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フローチャート : 結合子 39"/>
              <p:cNvSpPr/>
              <p:nvPr/>
            </p:nvSpPr>
            <p:spPr>
              <a:xfrm>
                <a:off x="4007937" y="2636913"/>
                <a:ext cx="60007" cy="128544"/>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台形 40"/>
              <p:cNvSpPr/>
              <p:nvPr/>
            </p:nvSpPr>
            <p:spPr>
              <a:xfrm rot="5400000">
                <a:off x="3523202" y="2740244"/>
                <a:ext cx="263390" cy="10601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35" name="直線コネクタ 34"/>
            <p:cNvCxnSpPr>
              <a:endCxn id="39" idx="6"/>
            </p:cNvCxnSpPr>
            <p:nvPr/>
          </p:nvCxnSpPr>
          <p:spPr>
            <a:xfrm>
              <a:off x="4211960" y="2780928"/>
              <a:ext cx="14401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7488832" cy="646331"/>
          </a:xfrm>
          <a:prstGeom prst="rect">
            <a:avLst/>
          </a:prstGeom>
          <a:noFill/>
        </p:spPr>
        <p:txBody>
          <a:bodyPr wrap="square" rtlCol="0">
            <a:spAutoFit/>
          </a:bodyPr>
          <a:lstStyle/>
          <a:p>
            <a:r>
              <a:rPr kumimoji="1" lang="ja-JP" altLang="en-US" sz="3600" dirty="0"/>
              <a:t>人間は日々ことばを育てている・・</a:t>
            </a:r>
          </a:p>
        </p:txBody>
      </p:sp>
      <p:sp>
        <p:nvSpPr>
          <p:cNvPr id="5" name="テキスト ボックス 4"/>
          <p:cNvSpPr txBox="1"/>
          <p:nvPr/>
        </p:nvSpPr>
        <p:spPr>
          <a:xfrm>
            <a:off x="971600" y="1916832"/>
            <a:ext cx="1944216" cy="646331"/>
          </a:xfrm>
          <a:prstGeom prst="rect">
            <a:avLst/>
          </a:prstGeom>
          <a:noFill/>
        </p:spPr>
        <p:txBody>
          <a:bodyPr wrap="square" rtlCol="0">
            <a:spAutoFit/>
          </a:bodyPr>
          <a:lstStyle/>
          <a:p>
            <a:pPr>
              <a:tabLst>
                <a:tab pos="1076325" algn="l"/>
              </a:tabLst>
            </a:pPr>
            <a:r>
              <a:rPr lang="ja-JP" altLang="en-US" sz="3600" dirty="0"/>
              <a:t>たとえば</a:t>
            </a:r>
            <a:endParaRPr kumimoji="1" lang="ja-JP" altLang="en-US" sz="3600" dirty="0"/>
          </a:p>
        </p:txBody>
      </p:sp>
      <p:sp>
        <p:nvSpPr>
          <p:cNvPr id="6" name="テキスト ボックス 5"/>
          <p:cNvSpPr txBox="1"/>
          <p:nvPr/>
        </p:nvSpPr>
        <p:spPr>
          <a:xfrm>
            <a:off x="2843808" y="1844824"/>
            <a:ext cx="4248472" cy="76944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4400" dirty="0"/>
              <a:t>丸暗記したことば</a:t>
            </a:r>
          </a:p>
        </p:txBody>
      </p:sp>
      <p:sp>
        <p:nvSpPr>
          <p:cNvPr id="7" name="テキスト ボックス 6"/>
          <p:cNvSpPr txBox="1"/>
          <p:nvPr/>
        </p:nvSpPr>
        <p:spPr>
          <a:xfrm>
            <a:off x="539552" y="2852936"/>
            <a:ext cx="8136904" cy="1323439"/>
          </a:xfrm>
          <a:prstGeom prst="rect">
            <a:avLst/>
          </a:prstGeom>
          <a:solidFill>
            <a:srgbClr val="FFFF66"/>
          </a:solidFill>
          <a:ln>
            <a:solidFill>
              <a:schemeClr val="tx1"/>
            </a:solidFill>
          </a:ln>
        </p:spPr>
        <p:txBody>
          <a:bodyPr wrap="square" rtlCol="0">
            <a:spAutoFit/>
          </a:bodyPr>
          <a:lstStyle/>
          <a:p>
            <a:r>
              <a:rPr lang="ja-JP" altLang="en-US" sz="4000" dirty="0"/>
              <a:t>　試験や課題をこなすために、</a:t>
            </a:r>
            <a:endParaRPr lang="en-US" altLang="ja-JP" sz="4000" dirty="0"/>
          </a:p>
          <a:p>
            <a:r>
              <a:rPr lang="ja-JP" altLang="en-US" sz="4000" dirty="0"/>
              <a:t>　　　　　　　　　とりあえず覚えたもの</a:t>
            </a:r>
            <a:endParaRPr kumimoji="1" lang="ja-JP" altLang="en-US" sz="4000" dirty="0"/>
          </a:p>
        </p:txBody>
      </p:sp>
      <p:sp>
        <p:nvSpPr>
          <p:cNvPr id="8" name="テキスト ボックス 7"/>
          <p:cNvSpPr txBox="1"/>
          <p:nvPr/>
        </p:nvSpPr>
        <p:spPr>
          <a:xfrm>
            <a:off x="611560" y="4365104"/>
            <a:ext cx="7992888" cy="584775"/>
          </a:xfrm>
          <a:prstGeom prst="rect">
            <a:avLst/>
          </a:prstGeom>
          <a:noFill/>
        </p:spPr>
        <p:txBody>
          <a:bodyPr wrap="square" rtlCol="0">
            <a:spAutoFit/>
          </a:bodyPr>
          <a:lstStyle/>
          <a:p>
            <a:r>
              <a:rPr lang="ja-JP" altLang="en-US" sz="3200" dirty="0"/>
              <a:t>こういったことばは、パスワードのようなもので</a:t>
            </a:r>
            <a:endParaRPr kumimoji="1" lang="ja-JP" altLang="en-US" sz="3200" dirty="0"/>
          </a:p>
        </p:txBody>
      </p:sp>
      <p:sp>
        <p:nvSpPr>
          <p:cNvPr id="9" name="テキスト ボックス 8"/>
          <p:cNvSpPr txBox="1"/>
          <p:nvPr/>
        </p:nvSpPr>
        <p:spPr>
          <a:xfrm>
            <a:off x="1115616" y="5085184"/>
            <a:ext cx="7200800" cy="646331"/>
          </a:xfrm>
          <a:prstGeom prst="rect">
            <a:avLst/>
          </a:prstGeom>
          <a:solidFill>
            <a:srgbClr val="CCFF66"/>
          </a:solidFill>
          <a:effectLst>
            <a:softEdge rad="127000"/>
          </a:effectLst>
        </p:spPr>
        <p:txBody>
          <a:bodyPr wrap="square" rtlCol="0">
            <a:spAutoFit/>
          </a:bodyPr>
          <a:lstStyle/>
          <a:p>
            <a:r>
              <a:rPr lang="ja-JP" altLang="en-US" sz="3600" dirty="0"/>
              <a:t>用件が終わればすぐに忘れてしまう</a:t>
            </a:r>
            <a:endParaRPr kumimoji="1" lang="ja-JP" altLang="en-US" sz="3600" dirty="0"/>
          </a:p>
        </p:txBody>
      </p:sp>
      <p:sp>
        <p:nvSpPr>
          <p:cNvPr id="10" name="テキスト ボックス 9"/>
          <p:cNvSpPr txBox="1"/>
          <p:nvPr/>
        </p:nvSpPr>
        <p:spPr>
          <a:xfrm>
            <a:off x="467544" y="980728"/>
            <a:ext cx="8424936" cy="646331"/>
          </a:xfrm>
          <a:prstGeom prst="rect">
            <a:avLst/>
          </a:prstGeom>
          <a:solidFill>
            <a:schemeClr val="bg1">
              <a:lumMod val="95000"/>
            </a:schemeClr>
          </a:solidFill>
        </p:spPr>
        <p:txBody>
          <a:bodyPr wrap="square" rtlCol="0">
            <a:spAutoFit/>
          </a:bodyPr>
          <a:lstStyle/>
          <a:p>
            <a:r>
              <a:rPr lang="ja-JP" altLang="en-US" sz="3600" dirty="0"/>
              <a:t>ただことばの中には、育ちにくいものもある</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p:cNvSpPr txBox="1">
            <a:spLocks noChangeArrowheads="1"/>
          </p:cNvSpPr>
          <p:nvPr/>
        </p:nvSpPr>
        <p:spPr bwMode="auto">
          <a:xfrm>
            <a:off x="1907704" y="404664"/>
            <a:ext cx="5112543" cy="830997"/>
          </a:xfrm>
          <a:prstGeom prst="rect">
            <a:avLst/>
          </a:prstGeom>
          <a:blipFill>
            <a:blip r:embed="rId2" cstate="print"/>
            <a:tile tx="0" ty="0" sx="100000" sy="100000" flip="none" algn="tl"/>
          </a:blipFill>
          <a:ln w="28575">
            <a:noFill/>
            <a:miter lim="800000"/>
            <a:headEnd/>
            <a:tailEnd/>
          </a:ln>
        </p:spPr>
        <p:txBody>
          <a:bodyPr wrap="square">
            <a:spAutoFit/>
          </a:bodyPr>
          <a:lstStyle/>
          <a:p>
            <a:pPr eaLnBrk="1" hangingPunct="1">
              <a:defRPr/>
            </a:pPr>
            <a:r>
              <a:rPr lang="ja-JP" altLang="en-US" sz="4800" dirty="0">
                <a:solidFill>
                  <a:schemeClr val="accent4"/>
                </a:solidFill>
              </a:rPr>
              <a:t>回想を促す</a:t>
            </a:r>
            <a:r>
              <a:rPr lang="ja-JP" altLang="en-US" sz="4800" dirty="0">
                <a:solidFill>
                  <a:schemeClr val="accent4"/>
                </a:solidFill>
                <a:ea typeface="ＭＳ Ｐゴシック" panose="020B0600070205080204" pitchFamily="50" charset="-128"/>
              </a:rPr>
              <a:t>工夫②</a:t>
            </a:r>
            <a:endParaRPr lang="ja-JP" altLang="en-US" sz="6000" dirty="0">
              <a:solidFill>
                <a:schemeClr val="accent4"/>
              </a:solidFill>
              <a:ea typeface="ＭＳ Ｐゴシック" panose="020B0600070205080204" pitchFamily="50" charset="-128"/>
            </a:endParaRPr>
          </a:p>
        </p:txBody>
      </p:sp>
      <p:sp>
        <p:nvSpPr>
          <p:cNvPr id="5" name="テキスト ボックス 4"/>
          <p:cNvSpPr txBox="1">
            <a:spLocks noChangeArrowheads="1"/>
          </p:cNvSpPr>
          <p:nvPr/>
        </p:nvSpPr>
        <p:spPr bwMode="auto">
          <a:xfrm>
            <a:off x="755650" y="1628775"/>
            <a:ext cx="7848600" cy="830263"/>
          </a:xfrm>
          <a:prstGeom prst="rect">
            <a:avLst/>
          </a:prstGeom>
          <a:noFill/>
          <a:ln w="28575">
            <a:solidFill>
              <a:srgbClr val="C00000"/>
            </a:solidFill>
            <a:miter lim="800000"/>
            <a:headEnd/>
            <a:tailEnd/>
          </a:ln>
        </p:spPr>
        <p:txBody>
          <a:bodyPr>
            <a:spAutoFit/>
          </a:bodyPr>
          <a:lstStyle/>
          <a:p>
            <a:pPr eaLnBrk="1" hangingPunct="1">
              <a:defRPr/>
            </a:pPr>
            <a:r>
              <a:rPr lang="ja-JP" altLang="en-US" sz="4800" dirty="0">
                <a:solidFill>
                  <a:schemeClr val="accent4"/>
                </a:solidFill>
                <a:ea typeface="ＭＳ Ｐゴシック" panose="020B0600070205080204" pitchFamily="50" charset="-128"/>
              </a:rPr>
              <a:t>思い出の手がかりを用意する</a:t>
            </a:r>
          </a:p>
        </p:txBody>
      </p:sp>
      <p:sp>
        <p:nvSpPr>
          <p:cNvPr id="6" name="テキスト ボックス 4"/>
          <p:cNvSpPr txBox="1">
            <a:spLocks noChangeArrowheads="1"/>
          </p:cNvSpPr>
          <p:nvPr/>
        </p:nvSpPr>
        <p:spPr bwMode="auto">
          <a:xfrm>
            <a:off x="2627313" y="2708275"/>
            <a:ext cx="3960812" cy="707886"/>
          </a:xfrm>
          <a:prstGeom prst="rect">
            <a:avLst/>
          </a:prstGeom>
          <a:solidFill>
            <a:srgbClr val="CCFFFF"/>
          </a:solidFill>
          <a:ln w="28575">
            <a:noFill/>
            <a:miter lim="800000"/>
            <a:headEnd/>
            <a:tailEnd/>
          </a:ln>
        </p:spPr>
        <p:txBody>
          <a:bodyPr>
            <a:spAutoFit/>
          </a:bodyPr>
          <a:lstStyle/>
          <a:p>
            <a:pPr eaLnBrk="1" hangingPunct="1">
              <a:defRPr/>
            </a:pPr>
            <a:r>
              <a:rPr lang="ja-JP" altLang="en-US" sz="4000" dirty="0">
                <a:solidFill>
                  <a:schemeClr val="accent4"/>
                </a:solidFill>
                <a:ea typeface="ＭＳ Ｐゴシック" panose="020B0600070205080204" pitchFamily="50" charset="-128"/>
              </a:rPr>
              <a:t>画像・映像、物品</a:t>
            </a:r>
            <a:endParaRPr lang="ja-JP" altLang="en-US" sz="4800" dirty="0">
              <a:solidFill>
                <a:schemeClr val="accent4"/>
              </a:solidFill>
              <a:ea typeface="ＭＳ Ｐゴシック" panose="020B0600070205080204" pitchFamily="50" charset="-128"/>
            </a:endParaRPr>
          </a:p>
        </p:txBody>
      </p:sp>
      <p:pic>
        <p:nvPicPr>
          <p:cNvPr id="3" name="図 2">
            <a:extLst>
              <a:ext uri="{FF2B5EF4-FFF2-40B4-BE49-F238E27FC236}">
                <a16:creationId xmlns="" xmlns:a16="http://schemas.microsoft.com/office/drawing/2014/main" id="{DA081516-FAC1-89E6-8718-1CF7B73BD6B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3415814" y="3765455"/>
            <a:ext cx="2535359" cy="1906432"/>
          </a:xfrm>
          <a:prstGeom prst="rect">
            <a:avLst/>
          </a:prstGeom>
        </p:spPr>
      </p:pic>
      <p:pic>
        <p:nvPicPr>
          <p:cNvPr id="8" name="図 7">
            <a:extLst>
              <a:ext uri="{FF2B5EF4-FFF2-40B4-BE49-F238E27FC236}">
                <a16:creationId xmlns="" xmlns:a16="http://schemas.microsoft.com/office/drawing/2014/main" id="{6284AB45-E017-50DC-44E8-0A2661CD92D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637773" y="3765456"/>
            <a:ext cx="2539862" cy="1906434"/>
          </a:xfrm>
          <a:prstGeom prst="rect">
            <a:avLst/>
          </a:prstGeom>
        </p:spPr>
      </p:pic>
      <p:pic>
        <p:nvPicPr>
          <p:cNvPr id="7" name="図 6">
            <a:extLst>
              <a:ext uri="{FF2B5EF4-FFF2-40B4-BE49-F238E27FC236}">
                <a16:creationId xmlns="" xmlns:a16="http://schemas.microsoft.com/office/drawing/2014/main" id="{212509DE-D68C-C82C-8E90-38221277CBAF}"/>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89351" y="3765455"/>
            <a:ext cx="2535360" cy="1903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p:cNvSpPr txBox="1">
            <a:spLocks noChangeArrowheads="1"/>
          </p:cNvSpPr>
          <p:nvPr/>
        </p:nvSpPr>
        <p:spPr bwMode="auto">
          <a:xfrm>
            <a:off x="1476375" y="620713"/>
            <a:ext cx="6191250" cy="830997"/>
          </a:xfrm>
          <a:prstGeom prst="rect">
            <a:avLst/>
          </a:prstGeom>
          <a:blipFill>
            <a:blip r:embed="rId2" cstate="print"/>
            <a:tile tx="0" ty="0" sx="100000" sy="100000" flip="none" algn="tl"/>
          </a:blipFill>
          <a:ln w="28575">
            <a:noFill/>
            <a:miter lim="800000"/>
            <a:headEnd/>
            <a:tailEnd/>
          </a:ln>
        </p:spPr>
        <p:txBody>
          <a:bodyPr>
            <a:spAutoFit/>
          </a:bodyPr>
          <a:lstStyle/>
          <a:p>
            <a:pPr eaLnBrk="1" hangingPunct="1">
              <a:defRPr/>
            </a:pPr>
            <a:r>
              <a:rPr lang="ja-JP" altLang="en-US" sz="4000" dirty="0">
                <a:solidFill>
                  <a:schemeClr val="accent4"/>
                </a:solidFill>
                <a:ea typeface="ＭＳ Ｐゴシック" panose="020B0600070205080204" pitchFamily="50" charset="-128"/>
              </a:rPr>
              <a:t>　　</a:t>
            </a:r>
            <a:r>
              <a:rPr lang="ja-JP" altLang="en-US" sz="4800" dirty="0">
                <a:solidFill>
                  <a:schemeClr val="accent4"/>
                </a:solidFill>
              </a:rPr>
              <a:t>回想を促す</a:t>
            </a:r>
            <a:r>
              <a:rPr lang="ja-JP" altLang="en-US" sz="4800" dirty="0">
                <a:solidFill>
                  <a:schemeClr val="accent4"/>
                </a:solidFill>
                <a:ea typeface="ＭＳ Ｐゴシック" panose="020B0600070205080204" pitchFamily="50" charset="-128"/>
              </a:rPr>
              <a:t>工夫③</a:t>
            </a:r>
            <a:endParaRPr lang="ja-JP" altLang="en-US" sz="6000" dirty="0">
              <a:solidFill>
                <a:schemeClr val="accent4"/>
              </a:solidFill>
              <a:ea typeface="ＭＳ Ｐゴシック" panose="020B0600070205080204" pitchFamily="50" charset="-128"/>
            </a:endParaRPr>
          </a:p>
        </p:txBody>
      </p:sp>
      <p:sp>
        <p:nvSpPr>
          <p:cNvPr id="5" name="テキスト ボックス 4"/>
          <p:cNvSpPr txBox="1">
            <a:spLocks noChangeArrowheads="1"/>
          </p:cNvSpPr>
          <p:nvPr/>
        </p:nvSpPr>
        <p:spPr bwMode="auto">
          <a:xfrm>
            <a:off x="1259632" y="1844824"/>
            <a:ext cx="6840760" cy="830997"/>
          </a:xfrm>
          <a:prstGeom prst="rect">
            <a:avLst/>
          </a:prstGeom>
          <a:noFill/>
          <a:ln w="28575">
            <a:solidFill>
              <a:srgbClr val="C00000"/>
            </a:solidFill>
            <a:miter lim="800000"/>
            <a:headEnd/>
            <a:tailEnd/>
          </a:ln>
        </p:spPr>
        <p:txBody>
          <a:bodyPr wrap="square">
            <a:spAutoFit/>
          </a:bodyPr>
          <a:lstStyle/>
          <a:p>
            <a:pPr eaLnBrk="1" hangingPunct="1">
              <a:defRPr/>
            </a:pPr>
            <a:r>
              <a:rPr lang="ja-JP" altLang="en-US" sz="4800" dirty="0">
                <a:solidFill>
                  <a:schemeClr val="accent4"/>
                </a:solidFill>
                <a:ea typeface="ＭＳ Ｐゴシック" panose="020B0600070205080204" pitchFamily="50" charset="-128"/>
              </a:rPr>
              <a:t>　</a:t>
            </a:r>
            <a:r>
              <a:rPr lang="ja-JP" altLang="en-US" sz="4800" dirty="0">
                <a:solidFill>
                  <a:schemeClr val="accent4"/>
                </a:solidFill>
              </a:rPr>
              <a:t>印象深い</a:t>
            </a:r>
            <a:r>
              <a:rPr lang="ja-JP" altLang="en-US" sz="4800" dirty="0">
                <a:solidFill>
                  <a:schemeClr val="accent4"/>
                </a:solidFill>
                <a:ea typeface="ＭＳ Ｐゴシック" pitchFamily="50" charset="-128"/>
              </a:rPr>
              <a:t>思い出を作る</a:t>
            </a:r>
          </a:p>
        </p:txBody>
      </p:sp>
      <p:sp>
        <p:nvSpPr>
          <p:cNvPr id="83972" name="Rectangle 2"/>
          <p:cNvSpPr>
            <a:spLocks noGrp="1" noChangeArrowheads="1"/>
          </p:cNvSpPr>
          <p:nvPr>
            <p:ph type="title"/>
          </p:nvPr>
        </p:nvSpPr>
        <p:spPr>
          <a:xfrm>
            <a:off x="1691680" y="3789040"/>
            <a:ext cx="6264696" cy="1008063"/>
          </a:xfrm>
          <a:solidFill>
            <a:srgbClr val="CCFFFF"/>
          </a:solidFill>
        </p:spPr>
        <p:txBody>
          <a:bodyPr/>
          <a:lstStyle/>
          <a:p>
            <a:pPr algn="l" eaLnBrk="1" hangingPunct="1"/>
            <a:r>
              <a:rPr lang="ja-JP" altLang="en-US" sz="4000" dirty="0"/>
              <a:t>　　　</a:t>
            </a:r>
            <a:r>
              <a:rPr lang="ja-JP" altLang="en-US" sz="6000" dirty="0"/>
              <a:t>観光に行こう！</a:t>
            </a:r>
          </a:p>
        </p:txBody>
      </p:sp>
      <p:sp>
        <p:nvSpPr>
          <p:cNvPr id="7" name="Rectangle 2"/>
          <p:cNvSpPr txBox="1">
            <a:spLocks noChangeArrowheads="1"/>
          </p:cNvSpPr>
          <p:nvPr/>
        </p:nvSpPr>
        <p:spPr bwMode="auto">
          <a:xfrm>
            <a:off x="2267744" y="5157192"/>
            <a:ext cx="5112568" cy="863600"/>
          </a:xfrm>
          <a:prstGeom prst="rect">
            <a:avLst/>
          </a:prstGeom>
          <a:solidFill>
            <a:srgbClr val="FFFF66"/>
          </a:solidFill>
          <a:ln w="38100">
            <a:noFill/>
            <a:miter lim="800000"/>
            <a:headEnd/>
            <a:tailEnd/>
          </a:ln>
          <a:effectLst>
            <a:glow rad="139700">
              <a:schemeClr val="accent2">
                <a:satMod val="175000"/>
                <a:alpha val="40000"/>
              </a:schemeClr>
            </a:glow>
            <a:softEdge rad="127000"/>
          </a:effectLst>
        </p:spPr>
        <p:txBody>
          <a:bodyPr anchor="ctr"/>
          <a:lstStyle/>
          <a:p>
            <a:pPr eaLnBrk="1" hangingPunct="1">
              <a:defRPr/>
            </a:pPr>
            <a:r>
              <a:rPr lang="ja-JP" altLang="en-US" sz="4000" kern="0" dirty="0">
                <a:solidFill>
                  <a:schemeClr val="tx2"/>
                </a:solidFill>
                <a:latin typeface="+mj-lt"/>
                <a:ea typeface="+mj-ea"/>
                <a:cs typeface="+mj-cs"/>
              </a:rPr>
              <a:t>　</a:t>
            </a:r>
            <a:r>
              <a:rPr lang="ja-JP" altLang="en-US" sz="4400" kern="0" dirty="0">
                <a:solidFill>
                  <a:schemeClr val="tx2"/>
                </a:solidFill>
                <a:latin typeface="+mj-lt"/>
                <a:ea typeface="+mj-ea"/>
                <a:cs typeface="+mj-cs"/>
              </a:rPr>
              <a:t>観光は学習の宝箱</a:t>
            </a:r>
          </a:p>
        </p:txBody>
      </p:sp>
      <p:sp>
        <p:nvSpPr>
          <p:cNvPr id="83976" name="テキスト ボックス 1"/>
          <p:cNvSpPr txBox="1">
            <a:spLocks noChangeArrowheads="1"/>
          </p:cNvSpPr>
          <p:nvPr/>
        </p:nvSpPr>
        <p:spPr bwMode="auto">
          <a:xfrm>
            <a:off x="3707904" y="2924944"/>
            <a:ext cx="2303463" cy="769938"/>
          </a:xfrm>
          <a:prstGeom prst="rect">
            <a:avLst/>
          </a:prstGeom>
          <a:noFill/>
          <a:ln w="9525">
            <a:noFill/>
            <a:miter lim="800000"/>
            <a:headEnd/>
            <a:tailEnd/>
          </a:ln>
        </p:spPr>
        <p:txBody>
          <a:bodyPr>
            <a:spAutoFit/>
          </a:bodyPr>
          <a:lstStyle/>
          <a:p>
            <a:r>
              <a:rPr lang="ja-JP" altLang="en-US" sz="4400" dirty="0"/>
              <a:t>そこで・・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dissolve">
                                      <p:cBhvr>
                                        <p:cTn id="12" dur="500"/>
                                        <p:tgtEl>
                                          <p:spTgt spid="839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2"/>
                                        </p:tgtEl>
                                        <p:attrNameLst>
                                          <p:attrName>style.visibility</p:attrName>
                                        </p:attrNameLst>
                                      </p:cBhvr>
                                      <p:to>
                                        <p:strVal val="visible"/>
                                      </p:to>
                                    </p:set>
                                    <p:animEffect transition="in" filter="dissolve">
                                      <p:cBhvr>
                                        <p:cTn id="17" dur="500"/>
                                        <p:tgtEl>
                                          <p:spTgt spid="839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3972" grpId="0" animBg="1"/>
      <p:bldP spid="8397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31800" y="235570"/>
            <a:ext cx="8280400" cy="1584325"/>
          </a:xfrm>
          <a:solidFill>
            <a:srgbClr val="FFCCCC"/>
          </a:solidFill>
        </p:spPr>
        <p:txBody>
          <a:bodyPr/>
          <a:lstStyle/>
          <a:p>
            <a:pPr algn="l" eaLnBrk="1" hangingPunct="1"/>
            <a:r>
              <a:rPr lang="ja-JP" altLang="en-US" sz="4800" dirty="0"/>
              <a:t>　観光に行ったら、</a:t>
            </a:r>
            <a:r>
              <a:rPr lang="en-US" altLang="ja-JP" sz="4800" dirty="0"/>
              <a:t/>
            </a:r>
            <a:br>
              <a:rPr lang="en-US" altLang="ja-JP" sz="4800" dirty="0"/>
            </a:br>
            <a:r>
              <a:rPr lang="ja-JP" altLang="en-US" sz="4800" dirty="0"/>
              <a:t>　　　　動画や写真を撮ろう</a:t>
            </a:r>
          </a:p>
        </p:txBody>
      </p:sp>
      <p:sp>
        <p:nvSpPr>
          <p:cNvPr id="2" name="テキスト ボックス 1">
            <a:extLst>
              <a:ext uri="{FF2B5EF4-FFF2-40B4-BE49-F238E27FC236}">
                <a16:creationId xmlns="" xmlns:a16="http://schemas.microsoft.com/office/drawing/2014/main" id="{771FB1BE-E15F-BB3D-C9BB-C31E8C47D7D8}"/>
              </a:ext>
            </a:extLst>
          </p:cNvPr>
          <p:cNvSpPr txBox="1">
            <a:spLocks noChangeArrowheads="1"/>
          </p:cNvSpPr>
          <p:nvPr/>
        </p:nvSpPr>
        <p:spPr bwMode="auto">
          <a:xfrm>
            <a:off x="3563888" y="1844824"/>
            <a:ext cx="2303463" cy="769938"/>
          </a:xfrm>
          <a:prstGeom prst="rect">
            <a:avLst/>
          </a:prstGeom>
          <a:noFill/>
          <a:ln w="9525">
            <a:noFill/>
            <a:miter lim="800000"/>
            <a:headEnd/>
            <a:tailEnd/>
          </a:ln>
        </p:spPr>
        <p:txBody>
          <a:bodyPr>
            <a:spAutoFit/>
          </a:bodyPr>
          <a:lstStyle/>
          <a:p>
            <a:r>
              <a:rPr lang="ja-JP" altLang="en-US" sz="4400" dirty="0"/>
              <a:t>そして</a:t>
            </a:r>
          </a:p>
        </p:txBody>
      </p:sp>
      <p:sp>
        <p:nvSpPr>
          <p:cNvPr id="3" name="Rectangle 2">
            <a:extLst>
              <a:ext uri="{FF2B5EF4-FFF2-40B4-BE49-F238E27FC236}">
                <a16:creationId xmlns="" xmlns:a16="http://schemas.microsoft.com/office/drawing/2014/main" id="{611DCBAE-5AC2-E45F-8E20-A4C7AC9D822A}"/>
              </a:ext>
            </a:extLst>
          </p:cNvPr>
          <p:cNvSpPr txBox="1">
            <a:spLocks noChangeArrowheads="1"/>
          </p:cNvSpPr>
          <p:nvPr/>
        </p:nvSpPr>
        <p:spPr bwMode="auto">
          <a:xfrm>
            <a:off x="1835696" y="2708920"/>
            <a:ext cx="5760640" cy="1008063"/>
          </a:xfrm>
          <a:prstGeom prst="rect">
            <a:avLst/>
          </a:prstGeom>
          <a:solidFill>
            <a:schemeClr val="accent3"/>
          </a:solidFill>
          <a:ln w="9525">
            <a:noFill/>
            <a:miter lim="800000"/>
            <a:headEnd/>
            <a:tailEnd/>
          </a:ln>
          <a:effectLst>
            <a:glow rad="139700">
              <a:schemeClr val="accent2">
                <a:satMod val="175000"/>
                <a:alpha val="40000"/>
              </a:schemeClr>
            </a:glow>
            <a:softEdge rad="63500"/>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r>
              <a:rPr lang="ja-JP" altLang="en-US" sz="4800" kern="0" dirty="0"/>
              <a:t>　　お土産を買おう</a:t>
            </a:r>
          </a:p>
        </p:txBody>
      </p:sp>
      <p:sp>
        <p:nvSpPr>
          <p:cNvPr id="4" name="Rectangle 2">
            <a:extLst>
              <a:ext uri="{FF2B5EF4-FFF2-40B4-BE49-F238E27FC236}">
                <a16:creationId xmlns="" xmlns:a16="http://schemas.microsoft.com/office/drawing/2014/main" id="{5B0CA87D-292F-B9C0-5A8A-F420F841DDBC}"/>
              </a:ext>
            </a:extLst>
          </p:cNvPr>
          <p:cNvSpPr txBox="1">
            <a:spLocks noChangeArrowheads="1"/>
          </p:cNvSpPr>
          <p:nvPr/>
        </p:nvSpPr>
        <p:spPr bwMode="auto">
          <a:xfrm>
            <a:off x="2267744" y="4005064"/>
            <a:ext cx="5026025" cy="719137"/>
          </a:xfrm>
          <a:prstGeom prst="rect">
            <a:avLst/>
          </a:prstGeom>
          <a:solidFill>
            <a:srgbClr val="CCFF33"/>
          </a:solidFill>
          <a:ln w="9525">
            <a:solidFill>
              <a:schemeClr val="accent2">
                <a:lumMod val="75000"/>
              </a:schemeClr>
            </a:solidFill>
            <a:prstDash val="solid"/>
            <a:miter lim="800000"/>
            <a:headEnd/>
            <a:tailEnd/>
          </a:ln>
        </p:spPr>
        <p:txBody>
          <a:bodyPr anchor="ctr"/>
          <a:lstStyle/>
          <a:p>
            <a:pPr eaLnBrk="1" hangingPunct="1">
              <a:defRPr/>
            </a:pPr>
            <a:r>
              <a:rPr lang="ja-JP" altLang="en-US" sz="4000" kern="0" dirty="0">
                <a:solidFill>
                  <a:schemeClr val="tx2"/>
                </a:solidFill>
                <a:latin typeface="+mj-lt"/>
                <a:ea typeface="+mj-ea"/>
                <a:cs typeface="+mj-cs"/>
              </a:rPr>
              <a:t>お土産はタイムマシン</a:t>
            </a:r>
          </a:p>
        </p:txBody>
      </p:sp>
      <p:sp>
        <p:nvSpPr>
          <p:cNvPr id="8" name="テキスト ボックス 7">
            <a:extLst>
              <a:ext uri="{FF2B5EF4-FFF2-40B4-BE49-F238E27FC236}">
                <a16:creationId xmlns="" xmlns:a16="http://schemas.microsoft.com/office/drawing/2014/main" id="{2D7AE1D8-2F63-BB14-EA06-528A4A1D8F4C}"/>
              </a:ext>
            </a:extLst>
          </p:cNvPr>
          <p:cNvSpPr txBox="1"/>
          <p:nvPr/>
        </p:nvSpPr>
        <p:spPr>
          <a:xfrm>
            <a:off x="1187624" y="4941168"/>
            <a:ext cx="3096344" cy="646331"/>
          </a:xfrm>
          <a:prstGeom prst="rect">
            <a:avLst/>
          </a:prstGeom>
          <a:noFill/>
        </p:spPr>
        <p:txBody>
          <a:bodyPr wrap="square" rtlCol="0">
            <a:spAutoFit/>
          </a:bodyPr>
          <a:lstStyle/>
          <a:p>
            <a:r>
              <a:rPr kumimoji="1" lang="ja-JP" altLang="en-US" dirty="0"/>
              <a:t>あのときみんなで</a:t>
            </a:r>
            <a:endParaRPr kumimoji="1" lang="en-US" altLang="ja-JP" dirty="0"/>
          </a:p>
          <a:p>
            <a:r>
              <a:rPr lang="ja-JP" altLang="en-US" dirty="0"/>
              <a:t>　館山野鳥の森</a:t>
            </a:r>
            <a:r>
              <a:rPr kumimoji="1" lang="ja-JP" altLang="en-US" dirty="0"/>
              <a:t>行ったなあ・・</a:t>
            </a:r>
          </a:p>
        </p:txBody>
      </p:sp>
      <p:pic>
        <p:nvPicPr>
          <p:cNvPr id="1026" name="Picture 2">
            <a:extLst>
              <a:ext uri="{FF2B5EF4-FFF2-40B4-BE49-F238E27FC236}">
                <a16:creationId xmlns="" xmlns:a16="http://schemas.microsoft.com/office/drawing/2014/main" id="{B67B47A6-3A3C-69DC-06BE-F0061D1FFED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30833">
            <a:off x="3933697" y="4852478"/>
            <a:ext cx="10287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 name="グループ化 19">
            <a:extLst>
              <a:ext uri="{FF2B5EF4-FFF2-40B4-BE49-F238E27FC236}">
                <a16:creationId xmlns="" xmlns:a16="http://schemas.microsoft.com/office/drawing/2014/main" id="{78FC3812-0A3E-0C89-78EF-E71579D9A657}"/>
              </a:ext>
            </a:extLst>
          </p:cNvPr>
          <p:cNvGrpSpPr/>
          <p:nvPr/>
        </p:nvGrpSpPr>
        <p:grpSpPr>
          <a:xfrm>
            <a:off x="5010446" y="5241897"/>
            <a:ext cx="878690" cy="550593"/>
            <a:chOff x="5054593" y="5236247"/>
            <a:chExt cx="878690" cy="550593"/>
          </a:xfrm>
        </p:grpSpPr>
        <p:sp>
          <p:nvSpPr>
            <p:cNvPr id="19" name="平行四辺形 18">
              <a:extLst>
                <a:ext uri="{FF2B5EF4-FFF2-40B4-BE49-F238E27FC236}">
                  <a16:creationId xmlns="" xmlns:a16="http://schemas.microsoft.com/office/drawing/2014/main" id="{D0483BA7-C2DB-D85E-8047-21674FAAC5E2}"/>
                </a:ext>
              </a:extLst>
            </p:cNvPr>
            <p:cNvSpPr/>
            <p:nvPr/>
          </p:nvSpPr>
          <p:spPr>
            <a:xfrm>
              <a:off x="5054593" y="5545117"/>
              <a:ext cx="878690" cy="241723"/>
            </a:xfrm>
            <a:prstGeom prst="parallelogram">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 xmlns:a16="http://schemas.microsoft.com/office/drawing/2014/main" id="{843F7758-A795-B74A-ED92-975F2B1F7575}"/>
                </a:ext>
              </a:extLst>
            </p:cNvPr>
            <p:cNvGrpSpPr/>
            <p:nvPr/>
          </p:nvGrpSpPr>
          <p:grpSpPr>
            <a:xfrm>
              <a:off x="5272306" y="5236247"/>
              <a:ext cx="576064" cy="492767"/>
              <a:chOff x="5220072" y="5094731"/>
              <a:chExt cx="857227" cy="611996"/>
            </a:xfrm>
          </p:grpSpPr>
          <p:grpSp>
            <p:nvGrpSpPr>
              <p:cNvPr id="16" name="グループ化 15">
                <a:extLst>
                  <a:ext uri="{FF2B5EF4-FFF2-40B4-BE49-F238E27FC236}">
                    <a16:creationId xmlns="" xmlns:a16="http://schemas.microsoft.com/office/drawing/2014/main" id="{56048E52-75E9-E465-6AB2-2CAE1EB43B69}"/>
                  </a:ext>
                </a:extLst>
              </p:cNvPr>
              <p:cNvGrpSpPr/>
              <p:nvPr/>
            </p:nvGrpSpPr>
            <p:grpSpPr>
              <a:xfrm>
                <a:off x="5220072" y="5094731"/>
                <a:ext cx="857227" cy="611996"/>
                <a:chOff x="5076056" y="5023828"/>
                <a:chExt cx="1082562" cy="802128"/>
              </a:xfrm>
            </p:grpSpPr>
            <p:sp>
              <p:nvSpPr>
                <p:cNvPr id="12" name="フローチャート: 論理積ゲート 11">
                  <a:extLst>
                    <a:ext uri="{FF2B5EF4-FFF2-40B4-BE49-F238E27FC236}">
                      <a16:creationId xmlns="" xmlns:a16="http://schemas.microsoft.com/office/drawing/2014/main" id="{E08FED93-8F91-CDAB-5174-839C36981FFF}"/>
                    </a:ext>
                  </a:extLst>
                </p:cNvPr>
                <p:cNvSpPr/>
                <p:nvPr/>
              </p:nvSpPr>
              <p:spPr>
                <a:xfrm rot="20567404">
                  <a:off x="5815019" y="5182024"/>
                  <a:ext cx="343599" cy="138151"/>
                </a:xfrm>
                <a:prstGeom prst="flowChartDelay">
                  <a:avLst/>
                </a:prstGeom>
                <a:solidFill>
                  <a:srgbClr val="9966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 xmlns:a16="http://schemas.microsoft.com/office/drawing/2014/main" id="{75165D8B-B64C-6A16-AC82-D62D4D409624}"/>
                    </a:ext>
                  </a:extLst>
                </p:cNvPr>
                <p:cNvGrpSpPr/>
                <p:nvPr/>
              </p:nvGrpSpPr>
              <p:grpSpPr>
                <a:xfrm>
                  <a:off x="5076056" y="5023828"/>
                  <a:ext cx="982770" cy="802128"/>
                  <a:chOff x="5076056" y="5023828"/>
                  <a:chExt cx="982770" cy="802128"/>
                </a:xfrm>
              </p:grpSpPr>
              <p:sp>
                <p:nvSpPr>
                  <p:cNvPr id="14" name="涙形 13">
                    <a:extLst>
                      <a:ext uri="{FF2B5EF4-FFF2-40B4-BE49-F238E27FC236}">
                        <a16:creationId xmlns="" xmlns:a16="http://schemas.microsoft.com/office/drawing/2014/main" id="{D2E29F63-1A45-6D84-ECBF-C259F52B77C0}"/>
                      </a:ext>
                    </a:extLst>
                  </p:cNvPr>
                  <p:cNvSpPr/>
                  <p:nvPr/>
                </p:nvSpPr>
                <p:spPr>
                  <a:xfrm rot="10800000" flipV="1">
                    <a:off x="5076056" y="5446431"/>
                    <a:ext cx="982770" cy="379525"/>
                  </a:xfrm>
                  <a:prstGeom prst="teardrop">
                    <a:avLst/>
                  </a:prstGeom>
                  <a:solidFill>
                    <a:srgbClr val="CC99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 xmlns:a16="http://schemas.microsoft.com/office/drawing/2014/main" id="{248386AF-3E4C-7922-D33D-B8030A0DB4B4}"/>
                      </a:ext>
                    </a:extLst>
                  </p:cNvPr>
                  <p:cNvGrpSpPr/>
                  <p:nvPr/>
                </p:nvGrpSpPr>
                <p:grpSpPr>
                  <a:xfrm>
                    <a:off x="5364087" y="5023828"/>
                    <a:ext cx="579833" cy="522288"/>
                    <a:chOff x="5576342" y="5013176"/>
                    <a:chExt cx="579833" cy="522288"/>
                  </a:xfrm>
                  <a:solidFill>
                    <a:srgbClr val="CC9900"/>
                  </a:solidFill>
                </p:grpSpPr>
                <p:sp>
                  <p:nvSpPr>
                    <p:cNvPr id="11" name="楕円 10">
                      <a:extLst>
                        <a:ext uri="{FF2B5EF4-FFF2-40B4-BE49-F238E27FC236}">
                          <a16:creationId xmlns="" xmlns:a16="http://schemas.microsoft.com/office/drawing/2014/main" id="{84F15C87-5182-FDD1-BDE8-DEC26FDDF496}"/>
                        </a:ext>
                      </a:extLst>
                    </p:cNvPr>
                    <p:cNvSpPr/>
                    <p:nvPr/>
                  </p:nvSpPr>
                  <p:spPr>
                    <a:xfrm>
                      <a:off x="5576342" y="5013176"/>
                      <a:ext cx="579833" cy="522288"/>
                    </a:xfrm>
                    <a:prstGeom prst="ellipse">
                      <a:avLst/>
                    </a:prstGeom>
                    <a:gr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 xmlns:a16="http://schemas.microsoft.com/office/drawing/2014/main" id="{AD83EC60-0984-C43F-7C53-491C74D5E883}"/>
                        </a:ext>
                      </a:extLst>
                    </p:cNvPr>
                    <p:cNvSpPr/>
                    <p:nvPr/>
                  </p:nvSpPr>
                  <p:spPr>
                    <a:xfrm>
                      <a:off x="5720358" y="5113906"/>
                      <a:ext cx="266459" cy="199043"/>
                    </a:xfrm>
                    <a:prstGeom prst="ellipse">
                      <a:avLst/>
                    </a:prstGeom>
                    <a:gr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 xmlns:a16="http://schemas.microsoft.com/office/drawing/2014/main" id="{96B84D0A-617A-48A6-F901-5FE96DABFE1E}"/>
                        </a:ext>
                      </a:extLst>
                    </p:cNvPr>
                    <p:cNvSpPr/>
                    <p:nvPr/>
                  </p:nvSpPr>
                  <p:spPr>
                    <a:xfrm flipH="1">
                      <a:off x="5822425" y="5155939"/>
                      <a:ext cx="45719" cy="47370"/>
                    </a:xfrm>
                    <a:prstGeom prst="ellipse">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sp>
            <p:nvSpPr>
              <p:cNvPr id="17" name="フリーフォーム: 図形 16">
                <a:extLst>
                  <a:ext uri="{FF2B5EF4-FFF2-40B4-BE49-F238E27FC236}">
                    <a16:creationId xmlns="" xmlns:a16="http://schemas.microsoft.com/office/drawing/2014/main" id="{73E43237-42FC-40AA-102D-50343AD6CABB}"/>
                  </a:ext>
                </a:extLst>
              </p:cNvPr>
              <p:cNvSpPr/>
              <p:nvPr/>
            </p:nvSpPr>
            <p:spPr>
              <a:xfrm>
                <a:off x="5353476" y="5510306"/>
                <a:ext cx="258430" cy="103786"/>
              </a:xfrm>
              <a:custGeom>
                <a:avLst/>
                <a:gdLst>
                  <a:gd name="connsiteX0" fmla="*/ 162806 w 258430"/>
                  <a:gd name="connsiteY0" fmla="*/ 0 h 103786"/>
                  <a:gd name="connsiteX1" fmla="*/ 1442 w 258430"/>
                  <a:gd name="connsiteY1" fmla="*/ 23906 h 103786"/>
                  <a:gd name="connsiteX2" fmla="*/ 19371 w 258430"/>
                  <a:gd name="connsiteY2" fmla="*/ 35859 h 103786"/>
                  <a:gd name="connsiteX3" fmla="*/ 31324 w 258430"/>
                  <a:gd name="connsiteY3" fmla="*/ 59765 h 103786"/>
                  <a:gd name="connsiteX4" fmla="*/ 103042 w 258430"/>
                  <a:gd name="connsiteY4" fmla="*/ 71718 h 103786"/>
                  <a:gd name="connsiteX5" fmla="*/ 114995 w 258430"/>
                  <a:gd name="connsiteY5" fmla="*/ 101600 h 103786"/>
                  <a:gd name="connsiteX6" fmla="*/ 258430 w 258430"/>
                  <a:gd name="connsiteY6" fmla="*/ 101600 h 10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30" h="103786">
                    <a:moveTo>
                      <a:pt x="162806" y="0"/>
                    </a:moveTo>
                    <a:cubicBezTo>
                      <a:pt x="109018" y="7969"/>
                      <a:pt x="54194" y="10718"/>
                      <a:pt x="1442" y="23906"/>
                    </a:cubicBezTo>
                    <a:cubicBezTo>
                      <a:pt x="-5526" y="25648"/>
                      <a:pt x="14773" y="30341"/>
                      <a:pt x="19371" y="35859"/>
                    </a:cubicBezTo>
                    <a:cubicBezTo>
                      <a:pt x="25075" y="42703"/>
                      <a:pt x="23135" y="56255"/>
                      <a:pt x="31324" y="59765"/>
                    </a:cubicBezTo>
                    <a:cubicBezTo>
                      <a:pt x="53600" y="69312"/>
                      <a:pt x="79136" y="67734"/>
                      <a:pt x="103042" y="71718"/>
                    </a:cubicBezTo>
                    <a:cubicBezTo>
                      <a:pt x="89817" y="80534"/>
                      <a:pt x="55711" y="95467"/>
                      <a:pt x="114995" y="101600"/>
                    </a:cubicBezTo>
                    <a:cubicBezTo>
                      <a:pt x="162553" y="106520"/>
                      <a:pt x="210618" y="101600"/>
                      <a:pt x="258430" y="101600"/>
                    </a:cubicBez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2" name="グループ化 21">
            <a:extLst>
              <a:ext uri="{FF2B5EF4-FFF2-40B4-BE49-F238E27FC236}">
                <a16:creationId xmlns="" xmlns:a16="http://schemas.microsoft.com/office/drawing/2014/main" id="{19AD8FCC-C03E-4CCF-7797-F4C4FACEC43E}"/>
              </a:ext>
            </a:extLst>
          </p:cNvPr>
          <p:cNvGrpSpPr/>
          <p:nvPr/>
        </p:nvGrpSpPr>
        <p:grpSpPr>
          <a:xfrm>
            <a:off x="2483768" y="6067786"/>
            <a:ext cx="4968552" cy="523220"/>
            <a:chOff x="2483768" y="6067786"/>
            <a:chExt cx="4968552" cy="523220"/>
          </a:xfrm>
        </p:grpSpPr>
        <p:sp>
          <p:nvSpPr>
            <p:cNvPr id="5" name="テキスト ボックス 1">
              <a:extLst>
                <a:ext uri="{FF2B5EF4-FFF2-40B4-BE49-F238E27FC236}">
                  <a16:creationId xmlns="" xmlns:a16="http://schemas.microsoft.com/office/drawing/2014/main" id="{36D50677-F4E3-A66D-BBCC-DCD6BDCC3669}"/>
                </a:ext>
              </a:extLst>
            </p:cNvPr>
            <p:cNvSpPr txBox="1">
              <a:spLocks noChangeArrowheads="1"/>
            </p:cNvSpPr>
            <p:nvPr/>
          </p:nvSpPr>
          <p:spPr bwMode="auto">
            <a:xfrm>
              <a:off x="2483768" y="6067786"/>
              <a:ext cx="4968552" cy="523220"/>
            </a:xfrm>
            <a:prstGeom prst="rect">
              <a:avLst/>
            </a:prstGeom>
            <a:noFill/>
            <a:ln w="9525">
              <a:noFill/>
              <a:miter lim="800000"/>
              <a:headEnd/>
              <a:tailEnd/>
            </a:ln>
          </p:spPr>
          <p:txBody>
            <a:bodyPr wrap="square">
              <a:spAutoFit/>
            </a:bodyPr>
            <a:lstStyle/>
            <a:p>
              <a:r>
                <a:rPr lang="ja-JP" altLang="en-US" sz="2800" dirty="0"/>
                <a:t>人にあげるということも大切</a:t>
              </a:r>
              <a:endParaRPr lang="ja-JP" altLang="en-US" sz="2800" dirty="0">
                <a:solidFill>
                  <a:srgbClr val="FF99CC"/>
                </a:solidFill>
              </a:endParaRPr>
            </a:p>
          </p:txBody>
        </p:sp>
        <p:sp>
          <p:nvSpPr>
            <p:cNvPr id="21" name="ハート 20">
              <a:extLst>
                <a:ext uri="{FF2B5EF4-FFF2-40B4-BE49-F238E27FC236}">
                  <a16:creationId xmlns="" xmlns:a16="http://schemas.microsoft.com/office/drawing/2014/main" id="{75179AD2-3AB6-3890-06CE-BC433035D83B}"/>
                </a:ext>
              </a:extLst>
            </p:cNvPr>
            <p:cNvSpPr/>
            <p:nvPr/>
          </p:nvSpPr>
          <p:spPr>
            <a:xfrm>
              <a:off x="6733244" y="6067786"/>
              <a:ext cx="288032" cy="288032"/>
            </a:xfrm>
            <a:prstGeom prst="heart">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ssolve">
                                      <p:cBhvr>
                                        <p:cTn id="22" dur="500"/>
                                        <p:tgtEl>
                                          <p:spTgt spid="1026"/>
                                        </p:tgtEl>
                                      </p:cBhvr>
                                    </p:animEffect>
                                  </p:childTnLst>
                                </p:cTn>
                              </p:par>
                              <p:par>
                                <p:cTn id="23" presetID="9"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3"/>
          <p:cNvSpPr txBox="1">
            <a:spLocks noChangeArrowheads="1"/>
          </p:cNvSpPr>
          <p:nvPr/>
        </p:nvSpPr>
        <p:spPr bwMode="auto">
          <a:xfrm>
            <a:off x="323850" y="260350"/>
            <a:ext cx="1871663" cy="584200"/>
          </a:xfrm>
          <a:prstGeom prst="rect">
            <a:avLst/>
          </a:prstGeom>
          <a:noFill/>
          <a:ln w="9525">
            <a:noFill/>
            <a:miter lim="800000"/>
            <a:headEnd/>
            <a:tailEnd/>
          </a:ln>
        </p:spPr>
        <p:txBody>
          <a:bodyPr>
            <a:spAutoFit/>
          </a:bodyPr>
          <a:lstStyle/>
          <a:p>
            <a:pPr eaLnBrk="1" hangingPunct="1"/>
            <a:r>
              <a:rPr lang="ja-JP" altLang="en-US" sz="3200"/>
              <a:t>そして・・</a:t>
            </a:r>
          </a:p>
        </p:txBody>
      </p:sp>
      <p:sp>
        <p:nvSpPr>
          <p:cNvPr id="5" name="テキスト ボックス 4"/>
          <p:cNvSpPr txBox="1">
            <a:spLocks noChangeArrowheads="1"/>
          </p:cNvSpPr>
          <p:nvPr/>
        </p:nvSpPr>
        <p:spPr bwMode="auto">
          <a:xfrm>
            <a:off x="395536" y="980728"/>
            <a:ext cx="6840562" cy="707886"/>
          </a:xfrm>
          <a:prstGeom prst="rect">
            <a:avLst/>
          </a:prstGeom>
          <a:solidFill>
            <a:srgbClr val="CCFFFF"/>
          </a:solidFill>
          <a:ln w="9525">
            <a:noFill/>
            <a:miter lim="800000"/>
            <a:headEnd/>
            <a:tailEnd/>
          </a:ln>
          <a:effectLst>
            <a:softEdge rad="63500"/>
          </a:effectLst>
        </p:spPr>
        <p:txBody>
          <a:bodyPr>
            <a:spAutoFit/>
          </a:bodyPr>
          <a:lstStyle/>
          <a:p>
            <a:pPr eaLnBrk="1" hangingPunct="1">
              <a:defRPr/>
            </a:pPr>
            <a:r>
              <a:rPr lang="ja-JP" altLang="en-US" sz="4000" dirty="0">
                <a:ea typeface="ＭＳ Ｐゴシック" panose="020B0600070205080204" pitchFamily="50" charset="-128"/>
              </a:rPr>
              <a:t>会話の中での共同想起は</a:t>
            </a:r>
          </a:p>
        </p:txBody>
      </p:sp>
      <p:sp>
        <p:nvSpPr>
          <p:cNvPr id="6" name="テキスト ボックス 5"/>
          <p:cNvSpPr txBox="1">
            <a:spLocks noChangeArrowheads="1"/>
          </p:cNvSpPr>
          <p:nvPr/>
        </p:nvSpPr>
        <p:spPr bwMode="auto">
          <a:xfrm>
            <a:off x="1187624" y="1988840"/>
            <a:ext cx="6840363" cy="707886"/>
          </a:xfrm>
          <a:prstGeom prst="rect">
            <a:avLst/>
          </a:prstGeom>
          <a:solidFill>
            <a:srgbClr val="CCFFFF"/>
          </a:solidFill>
          <a:ln w="9525">
            <a:noFill/>
            <a:miter lim="800000"/>
            <a:headEnd/>
            <a:tailEnd/>
          </a:ln>
          <a:effectLst>
            <a:softEdge rad="63500"/>
          </a:effectLst>
        </p:spPr>
        <p:txBody>
          <a:bodyPr>
            <a:spAutoFit/>
          </a:bodyPr>
          <a:lstStyle/>
          <a:p>
            <a:pPr eaLnBrk="1" hangingPunct="1">
              <a:defRPr/>
            </a:pPr>
            <a:r>
              <a:rPr lang="ja-JP" altLang="en-US" sz="4000" dirty="0">
                <a:ea typeface="ＭＳ Ｐゴシック" panose="020B0600070205080204" pitchFamily="50" charset="-128"/>
              </a:rPr>
              <a:t>子どもの成長とともに少しずつ</a:t>
            </a:r>
          </a:p>
        </p:txBody>
      </p:sp>
      <p:sp>
        <p:nvSpPr>
          <p:cNvPr id="7" name="テキスト ボックス 6"/>
          <p:cNvSpPr txBox="1">
            <a:spLocks noChangeArrowheads="1"/>
          </p:cNvSpPr>
          <p:nvPr/>
        </p:nvSpPr>
        <p:spPr bwMode="auto">
          <a:xfrm>
            <a:off x="467544" y="3068960"/>
            <a:ext cx="8281590" cy="1323439"/>
          </a:xfrm>
          <a:prstGeom prst="rect">
            <a:avLst/>
          </a:prstGeom>
          <a:solidFill>
            <a:srgbClr val="FFFF66"/>
          </a:solidFill>
          <a:ln w="9525">
            <a:noFill/>
            <a:miter lim="800000"/>
            <a:headEnd/>
            <a:tailEnd/>
          </a:ln>
          <a:effectLst>
            <a:softEdge rad="63500"/>
          </a:effectLst>
        </p:spPr>
        <p:txBody>
          <a:bodyPr>
            <a:spAutoFit/>
          </a:bodyPr>
          <a:lstStyle/>
          <a:p>
            <a:pPr eaLnBrk="1" hangingPunct="1">
              <a:defRPr/>
            </a:pPr>
            <a:r>
              <a:rPr lang="ja-JP" altLang="en-US" sz="4000" dirty="0">
                <a:ea typeface="ＭＳ Ｐゴシック" panose="020B0600070205080204" pitchFamily="50" charset="-128"/>
              </a:rPr>
              <a:t>いっしょに経験していないことを</a:t>
            </a:r>
            <a:endParaRPr lang="en-US" altLang="ja-JP" sz="4000" dirty="0">
              <a:ea typeface="ＭＳ Ｐゴシック" panose="020B0600070205080204" pitchFamily="50" charset="-128"/>
            </a:endParaRPr>
          </a:p>
          <a:p>
            <a:pPr eaLnBrk="1" hangingPunct="1">
              <a:defRPr/>
            </a:pPr>
            <a:r>
              <a:rPr lang="ja-JP" altLang="en-US" sz="4000" dirty="0">
                <a:ea typeface="ＭＳ Ｐゴシック" panose="020B0600070205080204" pitchFamily="50" charset="-128"/>
              </a:rPr>
              <a:t>　相手に話す「語り」へと発達して行く</a:t>
            </a:r>
          </a:p>
        </p:txBody>
      </p:sp>
      <p:sp>
        <p:nvSpPr>
          <p:cNvPr id="8" name="テキスト ボックス 7"/>
          <p:cNvSpPr txBox="1">
            <a:spLocks noChangeArrowheads="1"/>
          </p:cNvSpPr>
          <p:nvPr/>
        </p:nvSpPr>
        <p:spPr bwMode="auto">
          <a:xfrm>
            <a:off x="539750" y="4797425"/>
            <a:ext cx="8280400" cy="1570038"/>
          </a:xfrm>
          <a:prstGeom prst="rect">
            <a:avLst/>
          </a:prstGeom>
          <a:noFill/>
          <a:ln w="9525">
            <a:solidFill>
              <a:schemeClr val="tx1"/>
            </a:solidFill>
            <a:prstDash val="sysDot"/>
            <a:miter lim="800000"/>
            <a:headEnd/>
            <a:tailEnd/>
          </a:ln>
        </p:spPr>
        <p:txBody>
          <a:bodyPr>
            <a:spAutoFit/>
          </a:bodyPr>
          <a:lstStyle/>
          <a:p>
            <a:pPr eaLnBrk="1" hangingPunct="1"/>
            <a:r>
              <a:rPr lang="en-US" altLang="ja-JP" sz="3200"/>
              <a:t>※</a:t>
            </a:r>
            <a:r>
              <a:rPr lang="ja-JP" altLang="en-US" sz="3200"/>
              <a:t>「語り」とは、自分だけのことばの力で、</a:t>
            </a:r>
            <a:endParaRPr lang="en-US" altLang="ja-JP" sz="3200"/>
          </a:p>
          <a:p>
            <a:pPr eaLnBrk="1" hangingPunct="1"/>
            <a:r>
              <a:rPr lang="ja-JP" altLang="en-US" sz="3200"/>
              <a:t>　　　　　　その経験を知らない人にも、</a:t>
            </a:r>
            <a:endParaRPr lang="en-US" altLang="ja-JP" sz="3200"/>
          </a:p>
          <a:p>
            <a:pPr eaLnBrk="1" hangingPunct="1"/>
            <a:r>
              <a:rPr lang="ja-JP" altLang="en-US" sz="3200"/>
              <a:t>　　　　　　　　　　　　　　わかりやすく伝えること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179388" y="981075"/>
            <a:ext cx="8785225" cy="3600450"/>
          </a:xfrm>
          <a:prstGeom prst="wedgeRoundRectCallout">
            <a:avLst>
              <a:gd name="adj1" fmla="val -37547"/>
              <a:gd name="adj2" fmla="val 61306"/>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3600" kern="0" dirty="0">
              <a:solidFill>
                <a:schemeClr val="tx2"/>
              </a:solidFill>
            </a:endParaRPr>
          </a:p>
          <a:p>
            <a:pPr eaLnBrk="1" hangingPunct="1">
              <a:defRPr/>
            </a:pPr>
            <a:r>
              <a:rPr lang="ja-JP" altLang="en-US" sz="3600" kern="0" dirty="0">
                <a:solidFill>
                  <a:schemeClr val="tx2"/>
                </a:solidFill>
              </a:rPr>
              <a:t>　きょうは、みなさんに、夏休みに行った</a:t>
            </a:r>
            <a:endParaRPr lang="en-US" altLang="ja-JP" sz="3600" kern="0" dirty="0">
              <a:solidFill>
                <a:schemeClr val="tx2"/>
              </a:solidFill>
            </a:endParaRPr>
          </a:p>
          <a:p>
            <a:pPr eaLnBrk="1" hangingPunct="1">
              <a:defRPr/>
            </a:pPr>
            <a:r>
              <a:rPr lang="ja-JP" altLang="en-US" sz="3600" kern="0" dirty="0">
                <a:solidFill>
                  <a:schemeClr val="tx2"/>
                </a:solidFill>
              </a:rPr>
              <a:t>旅行のことをお話しします。　私は、</a:t>
            </a:r>
            <a:r>
              <a:rPr lang="en-US" altLang="ja-JP" sz="3600" kern="0" dirty="0">
                <a:solidFill>
                  <a:schemeClr val="tx2"/>
                </a:solidFill>
              </a:rPr>
              <a:t>8</a:t>
            </a:r>
            <a:r>
              <a:rPr lang="ja-JP" altLang="en-US" sz="3600" kern="0" dirty="0">
                <a:solidFill>
                  <a:schemeClr val="tx2"/>
                </a:solidFill>
              </a:rPr>
              <a:t>月のはじめに、家族と、三重県に行きました。最初に、伊勢神宮という神社を見学しました。伊勢神宮に行ったのは始めてだったのですが、とても大きくて驚きました。</a:t>
            </a:r>
            <a:endParaRPr lang="en-US" altLang="ja-JP" sz="3600" kern="0" dirty="0">
              <a:solidFill>
                <a:schemeClr val="tx2"/>
              </a:solidFill>
            </a:endParaRPr>
          </a:p>
          <a:p>
            <a:pPr eaLnBrk="1" hangingPunct="1">
              <a:defRPr/>
            </a:pPr>
            <a:endParaRPr lang="ja-JP" altLang="en-US" sz="3600" kern="0" dirty="0">
              <a:solidFill>
                <a:schemeClr val="tx2"/>
              </a:solidFill>
            </a:endParaRPr>
          </a:p>
        </p:txBody>
      </p:sp>
      <p:pic>
        <p:nvPicPr>
          <p:cNvPr id="74755" name="Picture 3"/>
          <p:cNvPicPr>
            <a:picLocks noChangeAspect="1" noChangeArrowheads="1"/>
          </p:cNvPicPr>
          <p:nvPr/>
        </p:nvPicPr>
        <p:blipFill>
          <a:blip r:embed="rId2" cstate="print"/>
          <a:srcRect/>
          <a:stretch>
            <a:fillRect/>
          </a:stretch>
        </p:blipFill>
        <p:spPr bwMode="auto">
          <a:xfrm>
            <a:off x="250825" y="4941888"/>
            <a:ext cx="1490663" cy="1511300"/>
          </a:xfrm>
          <a:prstGeom prst="rect">
            <a:avLst/>
          </a:prstGeom>
          <a:noFill/>
          <a:ln w="9525">
            <a:noFill/>
            <a:miter lim="800000"/>
            <a:headEnd/>
            <a:tailEnd/>
          </a:ln>
        </p:spPr>
      </p:pic>
      <p:pic>
        <p:nvPicPr>
          <p:cNvPr id="74756" name="Picture 6"/>
          <p:cNvPicPr>
            <a:picLocks noChangeAspect="1" noChangeArrowheads="1"/>
          </p:cNvPicPr>
          <p:nvPr/>
        </p:nvPicPr>
        <p:blipFill>
          <a:blip r:embed="rId3" cstate="print"/>
          <a:srcRect/>
          <a:stretch>
            <a:fillRect/>
          </a:stretch>
        </p:blipFill>
        <p:spPr bwMode="auto">
          <a:xfrm flipH="1">
            <a:off x="8064500" y="4652963"/>
            <a:ext cx="1079500" cy="1296987"/>
          </a:xfrm>
          <a:prstGeom prst="rect">
            <a:avLst/>
          </a:prstGeom>
          <a:noFill/>
          <a:ln w="9525">
            <a:noFill/>
            <a:miter lim="800000"/>
            <a:headEnd/>
            <a:tailEnd/>
          </a:ln>
        </p:spPr>
      </p:pic>
      <p:pic>
        <p:nvPicPr>
          <p:cNvPr id="74757" name="Picture 7"/>
          <p:cNvPicPr>
            <a:picLocks noChangeAspect="1" noChangeArrowheads="1"/>
          </p:cNvPicPr>
          <p:nvPr/>
        </p:nvPicPr>
        <p:blipFill>
          <a:blip r:embed="rId4" cstate="print"/>
          <a:srcRect/>
          <a:stretch>
            <a:fillRect/>
          </a:stretch>
        </p:blipFill>
        <p:spPr bwMode="auto">
          <a:xfrm flipH="1">
            <a:off x="7019925" y="4581525"/>
            <a:ext cx="1223963" cy="1439863"/>
          </a:xfrm>
          <a:prstGeom prst="rect">
            <a:avLst/>
          </a:prstGeom>
          <a:noFill/>
          <a:ln w="9525">
            <a:noFill/>
            <a:miter lim="800000"/>
            <a:headEnd/>
            <a:tailEnd/>
          </a:ln>
        </p:spPr>
      </p:pic>
      <p:pic>
        <p:nvPicPr>
          <p:cNvPr id="74758" name="Picture 8"/>
          <p:cNvPicPr>
            <a:picLocks noChangeAspect="1" noChangeArrowheads="1"/>
          </p:cNvPicPr>
          <p:nvPr/>
        </p:nvPicPr>
        <p:blipFill>
          <a:blip r:embed="rId5" cstate="print"/>
          <a:srcRect/>
          <a:stretch>
            <a:fillRect/>
          </a:stretch>
        </p:blipFill>
        <p:spPr bwMode="auto">
          <a:xfrm flipH="1">
            <a:off x="5940425" y="4581525"/>
            <a:ext cx="1223963" cy="1366838"/>
          </a:xfrm>
          <a:prstGeom prst="rect">
            <a:avLst/>
          </a:prstGeom>
          <a:noFill/>
          <a:ln w="9525">
            <a:noFill/>
            <a:miter lim="800000"/>
            <a:headEnd/>
            <a:tailEnd/>
          </a:ln>
        </p:spPr>
      </p:pic>
      <p:pic>
        <p:nvPicPr>
          <p:cNvPr id="74759" name="Picture 9"/>
          <p:cNvPicPr>
            <a:picLocks noChangeAspect="1" noChangeArrowheads="1"/>
          </p:cNvPicPr>
          <p:nvPr/>
        </p:nvPicPr>
        <p:blipFill>
          <a:blip r:embed="rId6" cstate="print"/>
          <a:srcRect/>
          <a:stretch>
            <a:fillRect/>
          </a:stretch>
        </p:blipFill>
        <p:spPr bwMode="auto">
          <a:xfrm flipH="1">
            <a:off x="7524750" y="5634038"/>
            <a:ext cx="1295400" cy="1223962"/>
          </a:xfrm>
          <a:prstGeom prst="rect">
            <a:avLst/>
          </a:prstGeom>
          <a:noFill/>
          <a:ln w="9525">
            <a:noFill/>
            <a:miter lim="800000"/>
            <a:headEnd/>
            <a:tailEnd/>
          </a:ln>
        </p:spPr>
      </p:pic>
      <p:pic>
        <p:nvPicPr>
          <p:cNvPr id="74760" name="Picture 10"/>
          <p:cNvPicPr>
            <a:picLocks noChangeAspect="1" noChangeArrowheads="1"/>
          </p:cNvPicPr>
          <p:nvPr/>
        </p:nvPicPr>
        <p:blipFill>
          <a:blip r:embed="rId7" cstate="print"/>
          <a:srcRect/>
          <a:stretch>
            <a:fillRect/>
          </a:stretch>
        </p:blipFill>
        <p:spPr bwMode="auto">
          <a:xfrm flipH="1">
            <a:off x="6443663" y="5524500"/>
            <a:ext cx="1143000" cy="1333500"/>
          </a:xfrm>
          <a:prstGeom prst="rect">
            <a:avLst/>
          </a:prstGeom>
          <a:noFill/>
          <a:ln w="9525">
            <a:noFill/>
            <a:miter lim="800000"/>
            <a:headEnd/>
            <a:tailEnd/>
          </a:ln>
        </p:spPr>
      </p:pic>
      <p:sp>
        <p:nvSpPr>
          <p:cNvPr id="113673" name="テキスト ボックス 16"/>
          <p:cNvSpPr txBox="1">
            <a:spLocks noChangeArrowheads="1"/>
          </p:cNvSpPr>
          <p:nvPr/>
        </p:nvSpPr>
        <p:spPr bwMode="auto">
          <a:xfrm>
            <a:off x="1979613" y="4941888"/>
            <a:ext cx="4032250" cy="1568450"/>
          </a:xfrm>
          <a:prstGeom prst="rect">
            <a:avLst/>
          </a:prstGeom>
          <a:solidFill>
            <a:srgbClr val="CCFFFF"/>
          </a:solidFill>
          <a:ln w="9525">
            <a:noFill/>
            <a:miter lim="800000"/>
            <a:headEnd/>
            <a:tailEnd/>
          </a:ln>
          <a:effectLst>
            <a:softEdge rad="127000"/>
          </a:effectLst>
        </p:spPr>
        <p:txBody>
          <a:bodyPr>
            <a:spAutoFit/>
          </a:bodyPr>
          <a:lstStyle/>
          <a:p>
            <a:pPr eaLnBrk="1" hangingPunct="1">
              <a:defRPr/>
            </a:pPr>
            <a:r>
              <a:rPr lang="ja-JP" altLang="en-US" sz="3200">
                <a:ea typeface="ＭＳ Ｐゴシック" panose="020B0600070205080204" pitchFamily="50" charset="-128"/>
              </a:rPr>
              <a:t>不特定多数を対象に</a:t>
            </a:r>
            <a:endParaRPr lang="en-US" altLang="ja-JP" sz="3200">
              <a:ea typeface="ＭＳ Ｐゴシック" panose="020B0600070205080204" pitchFamily="50" charset="-128"/>
            </a:endParaRPr>
          </a:p>
          <a:p>
            <a:pPr eaLnBrk="1" hangingPunct="1">
              <a:defRPr/>
            </a:pPr>
            <a:r>
              <a:rPr lang="ja-JP" altLang="en-US" sz="3200">
                <a:ea typeface="ＭＳ Ｐゴシック" panose="020B0600070205080204" pitchFamily="50" charset="-128"/>
              </a:rPr>
              <a:t>客観的に、出来事を語らなければならない</a:t>
            </a:r>
            <a:r>
              <a:rPr lang="ja-JP" altLang="en-US" sz="2800">
                <a:ea typeface="ＭＳ Ｐゴシック" panose="020B0600070205080204" pitchFamily="50" charset="-128"/>
              </a:rPr>
              <a:t>。</a:t>
            </a:r>
          </a:p>
        </p:txBody>
      </p:sp>
      <p:sp>
        <p:nvSpPr>
          <p:cNvPr id="18" name="テキスト ボックス 17"/>
          <p:cNvSpPr txBox="1"/>
          <p:nvPr/>
        </p:nvSpPr>
        <p:spPr>
          <a:xfrm>
            <a:off x="2195736" y="188640"/>
            <a:ext cx="4752528" cy="646331"/>
          </a:xfrm>
          <a:prstGeom prst="rect">
            <a:avLst/>
          </a:prstGeom>
          <a:solidFill>
            <a:srgbClr val="FFCCFF"/>
          </a:solidFill>
          <a:effectLst>
            <a:glow rad="63500">
              <a:schemeClr val="accent2">
                <a:satMod val="175000"/>
                <a:alpha val="40000"/>
              </a:schemeClr>
            </a:glow>
            <a:outerShdw blurRad="50800" dist="38100" dir="13500000" algn="br" rotWithShape="0">
              <a:prstClr val="black">
                <a:alpha val="40000"/>
              </a:prstClr>
            </a:outerShdw>
          </a:effectLst>
        </p:spPr>
        <p:txBody>
          <a:bodyPr>
            <a:spAutoFit/>
          </a:bodyPr>
          <a:lstStyle/>
          <a:p>
            <a:pPr eaLnBrk="1" hangingPunct="1">
              <a:defRPr/>
            </a:pPr>
            <a:r>
              <a:rPr lang="ja-JP" altLang="en-US" sz="3600" dirty="0">
                <a:ea typeface="ＭＳ Ｐゴシック" panose="020B0600070205080204" pitchFamily="50" charset="-128"/>
              </a:rPr>
              <a:t>語り：学校でのスピーチ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dissolve">
                                      <p:cBhvr>
                                        <p:cTn id="7"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0" name="テキスト ボックス 3"/>
          <p:cNvSpPr txBox="1">
            <a:spLocks noChangeArrowheads="1"/>
          </p:cNvSpPr>
          <p:nvPr/>
        </p:nvSpPr>
        <p:spPr bwMode="auto">
          <a:xfrm>
            <a:off x="1835696" y="2035885"/>
            <a:ext cx="5616624" cy="769441"/>
          </a:xfrm>
          <a:prstGeom prst="rect">
            <a:avLst/>
          </a:prstGeom>
          <a:solidFill>
            <a:srgbClr val="CCFFFF"/>
          </a:solidFill>
          <a:ln w="9525">
            <a:noFill/>
            <a:miter lim="800000"/>
            <a:headEnd/>
            <a:tailEnd/>
          </a:ln>
          <a:effectLst>
            <a:innerShdw blurRad="114300">
              <a:prstClr val="black"/>
            </a:innerShdw>
            <a:softEdge rad="31750"/>
          </a:effectLst>
        </p:spPr>
        <p:txBody>
          <a:bodyPr wrap="square">
            <a:spAutoFit/>
          </a:bodyPr>
          <a:lstStyle/>
          <a:p>
            <a:pPr algn="ctr" eaLnBrk="1" hangingPunct="1">
              <a:defRPr/>
            </a:pPr>
            <a:r>
              <a:rPr lang="ja-JP" altLang="en-US" sz="4400" dirty="0">
                <a:ea typeface="ＭＳ Ｐゴシック" panose="020B0600070205080204" pitchFamily="50" charset="-128"/>
              </a:rPr>
              <a:t>イメージ能力を育てる</a:t>
            </a:r>
          </a:p>
        </p:txBody>
      </p:sp>
      <p:sp>
        <p:nvSpPr>
          <p:cNvPr id="22" name="テキスト ボックス 4"/>
          <p:cNvSpPr txBox="1">
            <a:spLocks noChangeArrowheads="1"/>
          </p:cNvSpPr>
          <p:nvPr/>
        </p:nvSpPr>
        <p:spPr bwMode="auto">
          <a:xfrm>
            <a:off x="899592" y="260648"/>
            <a:ext cx="7920880" cy="707886"/>
          </a:xfrm>
          <a:prstGeom prst="rect">
            <a:avLst/>
          </a:prstGeom>
          <a:solidFill>
            <a:srgbClr val="FFCCFF"/>
          </a:solidFill>
          <a:ln w="28575">
            <a:noFill/>
            <a:miter lim="800000"/>
            <a:headEnd/>
            <a:tailEnd/>
          </a:ln>
          <a:effectLst>
            <a:softEdge rad="127000"/>
          </a:effectLst>
        </p:spPr>
        <p:txBody>
          <a:bodyPr wrap="square">
            <a:spAutoFit/>
          </a:bodyPr>
          <a:lstStyle/>
          <a:p>
            <a:pPr eaLnBrk="1" hangingPunct="1">
              <a:defRPr/>
            </a:pPr>
            <a:r>
              <a:rPr lang="ja-JP" altLang="en-US" sz="4000" dirty="0">
                <a:solidFill>
                  <a:srgbClr val="000000"/>
                </a:solidFill>
                <a:ea typeface="ＭＳ Ｐゴシック" panose="020B0600070205080204" pitchFamily="50" charset="-128"/>
              </a:rPr>
              <a:t>思い出を話すことは、なぜ大切か</a:t>
            </a:r>
          </a:p>
        </p:txBody>
      </p:sp>
      <p:sp>
        <p:nvSpPr>
          <p:cNvPr id="28" name="下矢印 27"/>
          <p:cNvSpPr/>
          <p:nvPr/>
        </p:nvSpPr>
        <p:spPr>
          <a:xfrm>
            <a:off x="4189007" y="1227924"/>
            <a:ext cx="647700" cy="70788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 name="テキスト ボックス 2">
            <a:extLst>
              <a:ext uri="{FF2B5EF4-FFF2-40B4-BE49-F238E27FC236}">
                <a16:creationId xmlns="" xmlns:a16="http://schemas.microsoft.com/office/drawing/2014/main" id="{85498988-80BB-9AA2-A849-62F441E10D03}"/>
              </a:ext>
            </a:extLst>
          </p:cNvPr>
          <p:cNvSpPr txBox="1"/>
          <p:nvPr/>
        </p:nvSpPr>
        <p:spPr>
          <a:xfrm>
            <a:off x="944796" y="2929424"/>
            <a:ext cx="7920880" cy="1569660"/>
          </a:xfrm>
          <a:prstGeom prst="rect">
            <a:avLst/>
          </a:prstGeom>
          <a:solidFill>
            <a:srgbClr val="FFFFCC"/>
          </a:solidFill>
        </p:spPr>
        <p:txBody>
          <a:bodyPr wrap="square" rtlCol="0">
            <a:spAutoFit/>
          </a:bodyPr>
          <a:lstStyle/>
          <a:p>
            <a:r>
              <a:rPr kumimoji="1" lang="ja-JP" altLang="en-US" sz="3200" dirty="0"/>
              <a:t>イメージとは・・・</a:t>
            </a:r>
            <a:endParaRPr kumimoji="1" lang="en-US" altLang="ja-JP" sz="3200" dirty="0"/>
          </a:p>
          <a:p>
            <a:r>
              <a:rPr kumimoji="1" lang="ja-JP" altLang="en-US" sz="3200" dirty="0"/>
              <a:t>　自分が、物や事柄に対して思い描くもの。</a:t>
            </a:r>
            <a:endParaRPr kumimoji="1" lang="en-US" altLang="ja-JP" sz="3200" dirty="0"/>
          </a:p>
          <a:p>
            <a:r>
              <a:rPr lang="ja-JP" altLang="en-US" sz="3200" dirty="0"/>
              <a:t>　他の人のものとは置きかえのきかないもの。</a:t>
            </a:r>
            <a:endParaRPr kumimoji="1" lang="ja-JP" altLang="en-US" sz="3200" dirty="0"/>
          </a:p>
        </p:txBody>
      </p:sp>
      <p:pic>
        <p:nvPicPr>
          <p:cNvPr id="4" name="Picture 8">
            <a:extLst>
              <a:ext uri="{FF2B5EF4-FFF2-40B4-BE49-F238E27FC236}">
                <a16:creationId xmlns="" xmlns:a16="http://schemas.microsoft.com/office/drawing/2014/main" id="{6BFD0416-B4FD-EC8E-C0B5-6D938803CF45}"/>
              </a:ext>
            </a:extLst>
          </p:cNvPr>
          <p:cNvPicPr>
            <a:picLocks noChangeAspect="1" noChangeArrowheads="1"/>
          </p:cNvPicPr>
          <p:nvPr/>
        </p:nvPicPr>
        <p:blipFill>
          <a:blip r:embed="rId3" cstate="print"/>
          <a:srcRect/>
          <a:stretch>
            <a:fillRect/>
          </a:stretch>
        </p:blipFill>
        <p:spPr bwMode="auto">
          <a:xfrm rot="21194459">
            <a:off x="4432625" y="5576581"/>
            <a:ext cx="1089239" cy="1366838"/>
          </a:xfrm>
          <a:prstGeom prst="rect">
            <a:avLst/>
          </a:prstGeom>
          <a:noFill/>
          <a:ln w="9525">
            <a:noFill/>
            <a:miter lim="800000"/>
            <a:headEnd/>
            <a:tailEnd/>
          </a:ln>
        </p:spPr>
      </p:pic>
      <p:sp>
        <p:nvSpPr>
          <p:cNvPr id="5" name="雲形吹き出し 14">
            <a:extLst>
              <a:ext uri="{FF2B5EF4-FFF2-40B4-BE49-F238E27FC236}">
                <a16:creationId xmlns="" xmlns:a16="http://schemas.microsoft.com/office/drawing/2014/main" id="{80C7E27E-5FBC-C362-9B67-5CD32F121287}"/>
              </a:ext>
            </a:extLst>
          </p:cNvPr>
          <p:cNvSpPr/>
          <p:nvPr/>
        </p:nvSpPr>
        <p:spPr>
          <a:xfrm>
            <a:off x="2555776" y="4648038"/>
            <a:ext cx="2160240" cy="1152128"/>
          </a:xfrm>
          <a:prstGeom prst="cloudCallout">
            <a:avLst>
              <a:gd name="adj1" fmla="val 40477"/>
              <a:gd name="adj2" fmla="val 4224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65550"/>
                                        </p:tgtEl>
                                        <p:attrNameLst>
                                          <p:attrName>style.visibility</p:attrName>
                                        </p:attrNameLst>
                                      </p:cBhvr>
                                      <p:to>
                                        <p:strVal val="visible"/>
                                      </p:to>
                                    </p:set>
                                    <p:animEffect transition="in" filter="dissolve">
                                      <p:cBhvr>
                                        <p:cTn id="10" dur="500"/>
                                        <p:tgtEl>
                                          <p:spTgt spid="655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404664"/>
            <a:ext cx="1872208" cy="646331"/>
          </a:xfrm>
          <a:prstGeom prst="rect">
            <a:avLst/>
          </a:prstGeom>
          <a:noFill/>
        </p:spPr>
        <p:txBody>
          <a:bodyPr wrap="square" rtlCol="0">
            <a:spAutoFit/>
          </a:bodyPr>
          <a:lstStyle/>
          <a:p>
            <a:r>
              <a:rPr kumimoji="1" lang="ja-JP" altLang="en-US" sz="3600" dirty="0"/>
              <a:t>たとえば</a:t>
            </a:r>
          </a:p>
        </p:txBody>
      </p:sp>
      <p:grpSp>
        <p:nvGrpSpPr>
          <p:cNvPr id="3" name="グループ化 2">
            <a:extLst>
              <a:ext uri="{FF2B5EF4-FFF2-40B4-BE49-F238E27FC236}">
                <a16:creationId xmlns="" xmlns:a16="http://schemas.microsoft.com/office/drawing/2014/main" id="{97C00C45-1DFF-EBDF-04DD-314F68F47407}"/>
              </a:ext>
            </a:extLst>
          </p:cNvPr>
          <p:cNvGrpSpPr/>
          <p:nvPr/>
        </p:nvGrpSpPr>
        <p:grpSpPr>
          <a:xfrm>
            <a:off x="683568" y="1124744"/>
            <a:ext cx="7848872" cy="934363"/>
            <a:chOff x="683568" y="1124744"/>
            <a:chExt cx="7848872" cy="934363"/>
          </a:xfrm>
        </p:grpSpPr>
        <p:sp>
          <p:nvSpPr>
            <p:cNvPr id="2" name="スクロール: 横 1">
              <a:extLst>
                <a:ext uri="{FF2B5EF4-FFF2-40B4-BE49-F238E27FC236}">
                  <a16:creationId xmlns="" xmlns:a16="http://schemas.microsoft.com/office/drawing/2014/main" id="{75EC378C-79E9-6240-3759-77DAECE8FD66}"/>
                </a:ext>
              </a:extLst>
            </p:cNvPr>
            <p:cNvSpPr/>
            <p:nvPr/>
          </p:nvSpPr>
          <p:spPr>
            <a:xfrm>
              <a:off x="683568" y="1124744"/>
              <a:ext cx="7776864" cy="934363"/>
            </a:xfrm>
            <a:prstGeom prst="horizontalScroll">
              <a:avLst/>
            </a:prstGeom>
            <a:solidFill>
              <a:srgbClr val="F8F8F8"/>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99592" y="1268760"/>
              <a:ext cx="7632848" cy="646331"/>
            </a:xfrm>
            <a:prstGeom prst="rect">
              <a:avLst/>
            </a:prstGeom>
            <a:noFill/>
          </p:spPr>
          <p:txBody>
            <a:bodyPr wrap="square" rtlCol="0">
              <a:spAutoFit/>
            </a:bodyPr>
            <a:lstStyle/>
            <a:p>
              <a:r>
                <a:rPr lang="ja-JP" altLang="en-US" sz="3600" dirty="0"/>
                <a:t>あるところに、一匹の茶色い犬がいた</a:t>
              </a:r>
              <a:endParaRPr kumimoji="1" lang="ja-JP" altLang="en-US" sz="3600" dirty="0"/>
            </a:p>
          </p:txBody>
        </p:sp>
      </p:grpSp>
      <p:sp>
        <p:nvSpPr>
          <p:cNvPr id="6" name="テキスト ボックス 5"/>
          <p:cNvSpPr txBox="1"/>
          <p:nvPr/>
        </p:nvSpPr>
        <p:spPr>
          <a:xfrm>
            <a:off x="539552" y="3015564"/>
            <a:ext cx="8712968" cy="646331"/>
          </a:xfrm>
          <a:prstGeom prst="rect">
            <a:avLst/>
          </a:prstGeom>
          <a:noFill/>
        </p:spPr>
        <p:txBody>
          <a:bodyPr wrap="square" rtlCol="0">
            <a:spAutoFit/>
          </a:bodyPr>
          <a:lstStyle/>
          <a:p>
            <a:r>
              <a:rPr lang="ja-JP" altLang="en-US" sz="3600" dirty="0"/>
              <a:t>自分はどんな犬を思い浮かべるだろうか？</a:t>
            </a:r>
            <a:endParaRPr kumimoji="1" lang="ja-JP" altLang="en-US" sz="3600" dirty="0"/>
          </a:p>
        </p:txBody>
      </p:sp>
      <p:sp>
        <p:nvSpPr>
          <p:cNvPr id="7" name="テキスト ボックス 6"/>
          <p:cNvSpPr txBox="1"/>
          <p:nvPr/>
        </p:nvSpPr>
        <p:spPr>
          <a:xfrm>
            <a:off x="4438608" y="2098593"/>
            <a:ext cx="4320480" cy="646331"/>
          </a:xfrm>
          <a:prstGeom prst="rect">
            <a:avLst/>
          </a:prstGeom>
          <a:noFill/>
        </p:spPr>
        <p:txBody>
          <a:bodyPr wrap="square" rtlCol="0">
            <a:spAutoFit/>
          </a:bodyPr>
          <a:lstStyle/>
          <a:p>
            <a:r>
              <a:rPr lang="ja-JP" altLang="en-US" sz="3600" dirty="0"/>
              <a:t>という文を読んだとき</a:t>
            </a:r>
            <a:endParaRPr kumimoji="1" lang="ja-JP" altLang="en-US" sz="3600" dirty="0"/>
          </a:p>
        </p:txBody>
      </p:sp>
      <p:pic>
        <p:nvPicPr>
          <p:cNvPr id="8" name="Picture 6"/>
          <p:cNvPicPr>
            <a:picLocks noChangeAspect="1" noChangeArrowheads="1"/>
          </p:cNvPicPr>
          <p:nvPr/>
        </p:nvPicPr>
        <p:blipFill>
          <a:blip r:embed="rId2" cstate="print"/>
          <a:srcRect/>
          <a:stretch>
            <a:fillRect/>
          </a:stretch>
        </p:blipFill>
        <p:spPr bwMode="auto">
          <a:xfrm flipH="1">
            <a:off x="5886703" y="5229200"/>
            <a:ext cx="1080120" cy="1297732"/>
          </a:xfrm>
          <a:prstGeom prst="rect">
            <a:avLst/>
          </a:prstGeom>
          <a:noFill/>
          <a:ln w="9525">
            <a:noFill/>
            <a:miter lim="800000"/>
            <a:headEnd/>
            <a:tailEnd/>
          </a:ln>
        </p:spPr>
      </p:pic>
      <p:pic>
        <p:nvPicPr>
          <p:cNvPr id="9" name="Picture 7"/>
          <p:cNvPicPr>
            <a:picLocks noChangeAspect="1" noChangeArrowheads="1"/>
          </p:cNvPicPr>
          <p:nvPr/>
        </p:nvPicPr>
        <p:blipFill>
          <a:blip r:embed="rId3" cstate="print"/>
          <a:srcRect/>
          <a:stretch>
            <a:fillRect/>
          </a:stretch>
        </p:blipFill>
        <p:spPr bwMode="auto">
          <a:xfrm flipH="1">
            <a:off x="7596336" y="4581128"/>
            <a:ext cx="1162752" cy="1367855"/>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rot="21194459">
            <a:off x="1615693" y="5049837"/>
            <a:ext cx="1089239" cy="1366838"/>
          </a:xfrm>
          <a:prstGeom prst="rect">
            <a:avLst/>
          </a:prstGeom>
          <a:noFill/>
          <a:ln w="9525">
            <a:noFill/>
            <a:miter lim="800000"/>
            <a:headEnd/>
            <a:tailEnd/>
          </a:ln>
        </p:spPr>
      </p:pic>
      <p:pic>
        <p:nvPicPr>
          <p:cNvPr id="11" name="Picture 9"/>
          <p:cNvPicPr>
            <a:picLocks noChangeAspect="1" noChangeArrowheads="1"/>
          </p:cNvPicPr>
          <p:nvPr/>
        </p:nvPicPr>
        <p:blipFill>
          <a:blip r:embed="rId5" cstate="print"/>
          <a:srcRect/>
          <a:stretch>
            <a:fillRect/>
          </a:stretch>
        </p:blipFill>
        <p:spPr bwMode="auto">
          <a:xfrm>
            <a:off x="3641304" y="4905164"/>
            <a:ext cx="1224136" cy="1367978"/>
          </a:xfrm>
          <a:prstGeom prst="rect">
            <a:avLst/>
          </a:prstGeom>
          <a:noFill/>
          <a:ln w="9525">
            <a:noFill/>
            <a:miter lim="800000"/>
            <a:headEnd/>
            <a:tailEnd/>
          </a:ln>
        </p:spPr>
      </p:pic>
      <p:sp>
        <p:nvSpPr>
          <p:cNvPr id="12" name="雲形吹き出し 11"/>
          <p:cNvSpPr/>
          <p:nvPr/>
        </p:nvSpPr>
        <p:spPr>
          <a:xfrm>
            <a:off x="6983760" y="3879660"/>
            <a:ext cx="1836712" cy="773476"/>
          </a:xfrm>
          <a:prstGeom prst="cloudCallout">
            <a:avLst>
              <a:gd name="adj1" fmla="val -9045"/>
              <a:gd name="adj2" fmla="val 4743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雲形吹き出し 12"/>
          <p:cNvSpPr/>
          <p:nvPr/>
        </p:nvSpPr>
        <p:spPr>
          <a:xfrm>
            <a:off x="5409793" y="4312229"/>
            <a:ext cx="1368152" cy="988979"/>
          </a:xfrm>
          <a:prstGeom prst="cloudCallout">
            <a:avLst>
              <a:gd name="adj1" fmla="val -9045"/>
              <a:gd name="adj2" fmla="val 4743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形吹き出し 13"/>
          <p:cNvSpPr/>
          <p:nvPr/>
        </p:nvSpPr>
        <p:spPr>
          <a:xfrm>
            <a:off x="2886070" y="3870568"/>
            <a:ext cx="1637783" cy="1152649"/>
          </a:xfrm>
          <a:prstGeom prst="cloudCallout">
            <a:avLst>
              <a:gd name="adj1" fmla="val -9045"/>
              <a:gd name="adj2" fmla="val 4743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雲形吹き出し 14"/>
          <p:cNvSpPr/>
          <p:nvPr/>
        </p:nvSpPr>
        <p:spPr>
          <a:xfrm>
            <a:off x="611560" y="4149080"/>
            <a:ext cx="1800200" cy="936104"/>
          </a:xfrm>
          <a:prstGeom prst="cloudCallout">
            <a:avLst>
              <a:gd name="adj1" fmla="val -9045"/>
              <a:gd name="adj2" fmla="val 4743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3" grpId="0" animBg="1"/>
      <p:bldP spid="14" grpId="0"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404664"/>
            <a:ext cx="8064896" cy="646331"/>
          </a:xfrm>
          <a:prstGeom prst="rect">
            <a:avLst/>
          </a:prstGeom>
          <a:noFill/>
        </p:spPr>
        <p:txBody>
          <a:bodyPr wrap="square" rtlCol="0">
            <a:spAutoFit/>
          </a:bodyPr>
          <a:lstStyle/>
          <a:p>
            <a:r>
              <a:rPr kumimoji="1" lang="ja-JP" altLang="en-US" sz="3600" dirty="0"/>
              <a:t>思い浮かべる犬（イメージ）は人それぞれ</a:t>
            </a:r>
          </a:p>
        </p:txBody>
      </p:sp>
      <p:sp>
        <p:nvSpPr>
          <p:cNvPr id="6" name="テキスト ボックス 5"/>
          <p:cNvSpPr txBox="1"/>
          <p:nvPr/>
        </p:nvSpPr>
        <p:spPr>
          <a:xfrm>
            <a:off x="611560" y="4581128"/>
            <a:ext cx="8064896" cy="1569660"/>
          </a:xfrm>
          <a:prstGeom prst="rect">
            <a:avLst/>
          </a:prstGeom>
          <a:solidFill>
            <a:srgbClr val="F4EF2D"/>
          </a:solidFill>
        </p:spPr>
        <p:txBody>
          <a:bodyPr wrap="square" rtlCol="0">
            <a:spAutoFit/>
          </a:bodyPr>
          <a:lstStyle/>
          <a:p>
            <a:r>
              <a:rPr kumimoji="1" lang="ja-JP" altLang="en-US" sz="3200" dirty="0"/>
              <a:t>自分なりの犬のイメージがなければ、</a:t>
            </a:r>
            <a:endParaRPr kumimoji="1" lang="en-US" altLang="ja-JP" sz="3200" dirty="0"/>
          </a:p>
          <a:p>
            <a:r>
              <a:rPr lang="ja-JP" altLang="en-US" sz="3200" dirty="0"/>
              <a:t>　　　　　まとまりのある話を</a:t>
            </a:r>
            <a:r>
              <a:rPr kumimoji="1" lang="ja-JP" altLang="en-US" sz="3200" dirty="0"/>
              <a:t>理解し、</a:t>
            </a:r>
            <a:endParaRPr kumimoji="1" lang="en-US" altLang="ja-JP" sz="3200" dirty="0"/>
          </a:p>
          <a:p>
            <a:r>
              <a:rPr lang="ja-JP" altLang="en-US" sz="3200" dirty="0"/>
              <a:t>　　　　　　　　　　　　</a:t>
            </a:r>
            <a:r>
              <a:rPr kumimoji="1" lang="ja-JP" altLang="en-US" sz="3200" dirty="0"/>
              <a:t>また楽しむことはできない</a:t>
            </a:r>
          </a:p>
        </p:txBody>
      </p:sp>
      <p:sp>
        <p:nvSpPr>
          <p:cNvPr id="7" name="テキスト ボックス 6"/>
          <p:cNvSpPr txBox="1"/>
          <p:nvPr/>
        </p:nvSpPr>
        <p:spPr>
          <a:xfrm>
            <a:off x="251520" y="1209897"/>
            <a:ext cx="8712968" cy="1200329"/>
          </a:xfrm>
          <a:prstGeom prst="rect">
            <a:avLst/>
          </a:prstGeom>
          <a:solidFill>
            <a:srgbClr val="FFCC99"/>
          </a:solidFill>
        </p:spPr>
        <p:txBody>
          <a:bodyPr wrap="square" rtlCol="0">
            <a:spAutoFit/>
          </a:bodyPr>
          <a:lstStyle/>
          <a:p>
            <a:r>
              <a:rPr lang="ja-JP" altLang="en-US" sz="3600" dirty="0"/>
              <a:t>一般的な意味（共有認識）から大きく逸脱</a:t>
            </a:r>
            <a:endParaRPr lang="en-US" altLang="ja-JP" sz="3600" dirty="0"/>
          </a:p>
          <a:p>
            <a:r>
              <a:rPr lang="ja-JP" altLang="en-US" sz="3600" dirty="0"/>
              <a:t>していなければ、どんな犬でもかまわない</a:t>
            </a:r>
            <a:endParaRPr kumimoji="1" lang="ja-JP" altLang="en-US" sz="3600" dirty="0"/>
          </a:p>
        </p:txBody>
      </p:sp>
      <p:grpSp>
        <p:nvGrpSpPr>
          <p:cNvPr id="22" name="グループ化 21"/>
          <p:cNvGrpSpPr/>
          <p:nvPr/>
        </p:nvGrpSpPr>
        <p:grpSpPr>
          <a:xfrm>
            <a:off x="7812360" y="2348880"/>
            <a:ext cx="1080120" cy="889368"/>
            <a:chOff x="7380312" y="3356992"/>
            <a:chExt cx="1080120" cy="889368"/>
          </a:xfrm>
        </p:grpSpPr>
        <p:grpSp>
          <p:nvGrpSpPr>
            <p:cNvPr id="19" name="グループ化 18"/>
            <p:cNvGrpSpPr/>
            <p:nvPr/>
          </p:nvGrpSpPr>
          <p:grpSpPr>
            <a:xfrm>
              <a:off x="7380312" y="3356992"/>
              <a:ext cx="1080120" cy="889368"/>
              <a:chOff x="7308304" y="3212976"/>
              <a:chExt cx="1080120" cy="889368"/>
            </a:xfrm>
          </p:grpSpPr>
          <p:sp>
            <p:nvSpPr>
              <p:cNvPr id="15" name="円/楕円 14"/>
              <p:cNvSpPr/>
              <p:nvPr/>
            </p:nvSpPr>
            <p:spPr>
              <a:xfrm>
                <a:off x="7956376" y="328498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7308304" y="3212976"/>
                <a:ext cx="1080120" cy="889368"/>
                <a:chOff x="6660232" y="3212976"/>
                <a:chExt cx="1080120" cy="889368"/>
              </a:xfrm>
            </p:grpSpPr>
            <p:sp>
              <p:nvSpPr>
                <p:cNvPr id="9" name="フリーフォーム 8"/>
                <p:cNvSpPr/>
                <p:nvPr/>
              </p:nvSpPr>
              <p:spPr>
                <a:xfrm>
                  <a:off x="7164288" y="3861048"/>
                  <a:ext cx="208344" cy="229543"/>
                </a:xfrm>
                <a:custGeom>
                  <a:avLst/>
                  <a:gdLst>
                    <a:gd name="connsiteX0" fmla="*/ 104172 w 208344"/>
                    <a:gd name="connsiteY0" fmla="*/ 3858 h 229543"/>
                    <a:gd name="connsiteX1" fmla="*/ 92598 w 208344"/>
                    <a:gd name="connsiteY1" fmla="*/ 61732 h 229543"/>
                    <a:gd name="connsiteX2" fmla="*/ 34724 w 208344"/>
                    <a:gd name="connsiteY2" fmla="*/ 108030 h 229543"/>
                    <a:gd name="connsiteX3" fmla="*/ 0 w 208344"/>
                    <a:gd name="connsiteY3" fmla="*/ 189053 h 229543"/>
                    <a:gd name="connsiteX4" fmla="*/ 11575 w 208344"/>
                    <a:gd name="connsiteY4" fmla="*/ 223777 h 229543"/>
                    <a:gd name="connsiteX5" fmla="*/ 127322 w 208344"/>
                    <a:gd name="connsiteY5" fmla="*/ 212202 h 229543"/>
                    <a:gd name="connsiteX6" fmla="*/ 185195 w 208344"/>
                    <a:gd name="connsiteY6" fmla="*/ 108030 h 229543"/>
                    <a:gd name="connsiteX7" fmla="*/ 208344 w 208344"/>
                    <a:gd name="connsiteY7" fmla="*/ 73306 h 229543"/>
                    <a:gd name="connsiteX8" fmla="*/ 138896 w 208344"/>
                    <a:gd name="connsiteY8" fmla="*/ 38582 h 229543"/>
                    <a:gd name="connsiteX9" fmla="*/ 104172 w 208344"/>
                    <a:gd name="connsiteY9" fmla="*/ 3858 h 2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44" h="229543">
                      <a:moveTo>
                        <a:pt x="104172" y="3858"/>
                      </a:moveTo>
                      <a:cubicBezTo>
                        <a:pt x="96456" y="7716"/>
                        <a:pt x="100348" y="43649"/>
                        <a:pt x="92598" y="61732"/>
                      </a:cubicBezTo>
                      <a:cubicBezTo>
                        <a:pt x="86001" y="77124"/>
                        <a:pt x="44887" y="101254"/>
                        <a:pt x="34724" y="108030"/>
                      </a:cubicBezTo>
                      <a:cubicBezTo>
                        <a:pt x="15823" y="136382"/>
                        <a:pt x="0" y="151682"/>
                        <a:pt x="0" y="189053"/>
                      </a:cubicBezTo>
                      <a:cubicBezTo>
                        <a:pt x="0" y="201254"/>
                        <a:pt x="7717" y="212202"/>
                        <a:pt x="11575" y="223777"/>
                      </a:cubicBezTo>
                      <a:cubicBezTo>
                        <a:pt x="50157" y="219919"/>
                        <a:pt x="92641" y="229543"/>
                        <a:pt x="127322" y="212202"/>
                      </a:cubicBezTo>
                      <a:cubicBezTo>
                        <a:pt x="175979" y="187873"/>
                        <a:pt x="166755" y="144910"/>
                        <a:pt x="185195" y="108030"/>
                      </a:cubicBezTo>
                      <a:cubicBezTo>
                        <a:pt x="191416" y="95588"/>
                        <a:pt x="200628" y="84881"/>
                        <a:pt x="208344" y="73306"/>
                      </a:cubicBezTo>
                      <a:cubicBezTo>
                        <a:pt x="174396" y="50674"/>
                        <a:pt x="177233" y="48167"/>
                        <a:pt x="138896" y="38582"/>
                      </a:cubicBezTo>
                      <a:cubicBezTo>
                        <a:pt x="135153" y="37646"/>
                        <a:pt x="111888" y="0"/>
                        <a:pt x="104172" y="3858"/>
                      </a:cubicBezTo>
                      <a:close/>
                    </a:path>
                  </a:pathLst>
                </a:custGeom>
                <a:solidFill>
                  <a:srgbClr val="99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rot="6419180" flipH="1" flipV="1">
                  <a:off x="7381670" y="3850316"/>
                  <a:ext cx="288032" cy="216024"/>
                </a:xfrm>
                <a:custGeom>
                  <a:avLst/>
                  <a:gdLst>
                    <a:gd name="connsiteX0" fmla="*/ 104172 w 208344"/>
                    <a:gd name="connsiteY0" fmla="*/ 3858 h 229543"/>
                    <a:gd name="connsiteX1" fmla="*/ 92598 w 208344"/>
                    <a:gd name="connsiteY1" fmla="*/ 61732 h 229543"/>
                    <a:gd name="connsiteX2" fmla="*/ 34724 w 208344"/>
                    <a:gd name="connsiteY2" fmla="*/ 108030 h 229543"/>
                    <a:gd name="connsiteX3" fmla="*/ 0 w 208344"/>
                    <a:gd name="connsiteY3" fmla="*/ 189053 h 229543"/>
                    <a:gd name="connsiteX4" fmla="*/ 11575 w 208344"/>
                    <a:gd name="connsiteY4" fmla="*/ 223777 h 229543"/>
                    <a:gd name="connsiteX5" fmla="*/ 127322 w 208344"/>
                    <a:gd name="connsiteY5" fmla="*/ 212202 h 229543"/>
                    <a:gd name="connsiteX6" fmla="*/ 185195 w 208344"/>
                    <a:gd name="connsiteY6" fmla="*/ 108030 h 229543"/>
                    <a:gd name="connsiteX7" fmla="*/ 208344 w 208344"/>
                    <a:gd name="connsiteY7" fmla="*/ 73306 h 229543"/>
                    <a:gd name="connsiteX8" fmla="*/ 138896 w 208344"/>
                    <a:gd name="connsiteY8" fmla="*/ 38582 h 229543"/>
                    <a:gd name="connsiteX9" fmla="*/ 104172 w 208344"/>
                    <a:gd name="connsiteY9" fmla="*/ 3858 h 2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44" h="229543">
                      <a:moveTo>
                        <a:pt x="104172" y="3858"/>
                      </a:moveTo>
                      <a:cubicBezTo>
                        <a:pt x="96456" y="7716"/>
                        <a:pt x="100348" y="43649"/>
                        <a:pt x="92598" y="61732"/>
                      </a:cubicBezTo>
                      <a:cubicBezTo>
                        <a:pt x="86001" y="77124"/>
                        <a:pt x="44887" y="101254"/>
                        <a:pt x="34724" y="108030"/>
                      </a:cubicBezTo>
                      <a:cubicBezTo>
                        <a:pt x="15823" y="136382"/>
                        <a:pt x="0" y="151682"/>
                        <a:pt x="0" y="189053"/>
                      </a:cubicBezTo>
                      <a:cubicBezTo>
                        <a:pt x="0" y="201254"/>
                        <a:pt x="7717" y="212202"/>
                        <a:pt x="11575" y="223777"/>
                      </a:cubicBezTo>
                      <a:cubicBezTo>
                        <a:pt x="50157" y="219919"/>
                        <a:pt x="92641" y="229543"/>
                        <a:pt x="127322" y="212202"/>
                      </a:cubicBezTo>
                      <a:cubicBezTo>
                        <a:pt x="175979" y="187873"/>
                        <a:pt x="166755" y="144910"/>
                        <a:pt x="185195" y="108030"/>
                      </a:cubicBezTo>
                      <a:cubicBezTo>
                        <a:pt x="191416" y="95588"/>
                        <a:pt x="200628" y="84881"/>
                        <a:pt x="208344" y="73306"/>
                      </a:cubicBezTo>
                      <a:cubicBezTo>
                        <a:pt x="174396" y="50674"/>
                        <a:pt x="177233" y="48167"/>
                        <a:pt x="138896" y="38582"/>
                      </a:cubicBezTo>
                      <a:cubicBezTo>
                        <a:pt x="135153" y="37646"/>
                        <a:pt x="111888" y="0"/>
                        <a:pt x="104172" y="3858"/>
                      </a:cubicBezTo>
                      <a:close/>
                    </a:path>
                  </a:pathLst>
                </a:custGeom>
                <a:solidFill>
                  <a:srgbClr val="99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524328" y="3501008"/>
                  <a:ext cx="144016" cy="432048"/>
                </a:xfrm>
                <a:prstGeom prst="roundRect">
                  <a:avLst/>
                </a:prstGeom>
                <a:solidFill>
                  <a:srgbClr val="99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380312" y="3356992"/>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6660232" y="3789041"/>
                  <a:ext cx="1055262" cy="216023"/>
                </a:xfrm>
                <a:custGeom>
                  <a:avLst/>
                  <a:gdLst>
                    <a:gd name="connsiteX0" fmla="*/ 1483869 w 1559318"/>
                    <a:gd name="connsiteY0" fmla="*/ 34724 h 277793"/>
                    <a:gd name="connsiteX1" fmla="*/ 1194502 w 1559318"/>
                    <a:gd name="connsiteY1" fmla="*/ 0 h 277793"/>
                    <a:gd name="connsiteX2" fmla="*/ 500021 w 1559318"/>
                    <a:gd name="connsiteY2" fmla="*/ 11575 h 277793"/>
                    <a:gd name="connsiteX3" fmla="*/ 430573 w 1559318"/>
                    <a:gd name="connsiteY3" fmla="*/ 34724 h 277793"/>
                    <a:gd name="connsiteX4" fmla="*/ 303251 w 1559318"/>
                    <a:gd name="connsiteY4" fmla="*/ 138896 h 277793"/>
                    <a:gd name="connsiteX5" fmla="*/ 245378 w 1559318"/>
                    <a:gd name="connsiteY5" fmla="*/ 185195 h 277793"/>
                    <a:gd name="connsiteX6" fmla="*/ 210654 w 1559318"/>
                    <a:gd name="connsiteY6" fmla="*/ 196770 h 277793"/>
                    <a:gd name="connsiteX7" fmla="*/ 175930 w 1559318"/>
                    <a:gd name="connsiteY7" fmla="*/ 219919 h 277793"/>
                    <a:gd name="connsiteX8" fmla="*/ 83332 w 1559318"/>
                    <a:gd name="connsiteY8" fmla="*/ 243068 h 277793"/>
                    <a:gd name="connsiteX9" fmla="*/ 48608 w 1559318"/>
                    <a:gd name="connsiteY9" fmla="*/ 254643 h 277793"/>
                    <a:gd name="connsiteX10" fmla="*/ 13884 w 1559318"/>
                    <a:gd name="connsiteY10" fmla="*/ 277793 h 277793"/>
                    <a:gd name="connsiteX11" fmla="*/ 233803 w 1559318"/>
                    <a:gd name="connsiteY11" fmla="*/ 266218 h 277793"/>
                    <a:gd name="connsiteX12" fmla="*/ 442148 w 1559318"/>
                    <a:gd name="connsiteY12" fmla="*/ 231494 h 277793"/>
                    <a:gd name="connsiteX13" fmla="*/ 511596 w 1559318"/>
                    <a:gd name="connsiteY13" fmla="*/ 219919 h 277793"/>
                    <a:gd name="connsiteX14" fmla="*/ 1425996 w 1559318"/>
                    <a:gd name="connsiteY14" fmla="*/ 185195 h 277793"/>
                    <a:gd name="connsiteX15" fmla="*/ 1507019 w 1559318"/>
                    <a:gd name="connsiteY15" fmla="*/ 162046 h 277793"/>
                    <a:gd name="connsiteX16" fmla="*/ 1530168 w 1559318"/>
                    <a:gd name="connsiteY16" fmla="*/ 138896 h 277793"/>
                    <a:gd name="connsiteX17" fmla="*/ 1530168 w 1559318"/>
                    <a:gd name="connsiteY17" fmla="*/ 46299 h 277793"/>
                    <a:gd name="connsiteX18" fmla="*/ 1483869 w 1559318"/>
                    <a:gd name="connsiteY18" fmla="*/ 34724 h 2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59318" h="277793">
                      <a:moveTo>
                        <a:pt x="1483869" y="34724"/>
                      </a:moveTo>
                      <a:cubicBezTo>
                        <a:pt x="1427925" y="27008"/>
                        <a:pt x="1438789" y="12858"/>
                        <a:pt x="1194502" y="0"/>
                      </a:cubicBezTo>
                      <a:cubicBezTo>
                        <a:pt x="963008" y="3858"/>
                        <a:pt x="731308" y="1062"/>
                        <a:pt x="500021" y="11575"/>
                      </a:cubicBezTo>
                      <a:cubicBezTo>
                        <a:pt x="475645" y="12683"/>
                        <a:pt x="450876" y="21188"/>
                        <a:pt x="430573" y="34724"/>
                      </a:cubicBezTo>
                      <a:cubicBezTo>
                        <a:pt x="338429" y="96154"/>
                        <a:pt x="380794" y="61353"/>
                        <a:pt x="303251" y="138896"/>
                      </a:cubicBezTo>
                      <a:cubicBezTo>
                        <a:pt x="281717" y="160430"/>
                        <a:pt x="274585" y="170591"/>
                        <a:pt x="245378" y="185195"/>
                      </a:cubicBezTo>
                      <a:cubicBezTo>
                        <a:pt x="234465" y="190651"/>
                        <a:pt x="221567" y="191314"/>
                        <a:pt x="210654" y="196770"/>
                      </a:cubicBezTo>
                      <a:cubicBezTo>
                        <a:pt x="198212" y="202991"/>
                        <a:pt x="188372" y="213698"/>
                        <a:pt x="175930" y="219919"/>
                      </a:cubicBezTo>
                      <a:cubicBezTo>
                        <a:pt x="149468" y="233150"/>
                        <a:pt x="109754" y="236463"/>
                        <a:pt x="83332" y="243068"/>
                      </a:cubicBezTo>
                      <a:cubicBezTo>
                        <a:pt x="71495" y="246027"/>
                        <a:pt x="59521" y="249187"/>
                        <a:pt x="48608" y="254643"/>
                      </a:cubicBezTo>
                      <a:cubicBezTo>
                        <a:pt x="36166" y="260864"/>
                        <a:pt x="0" y="276925"/>
                        <a:pt x="13884" y="277793"/>
                      </a:cubicBezTo>
                      <a:lnTo>
                        <a:pt x="233803" y="266218"/>
                      </a:lnTo>
                      <a:cubicBezTo>
                        <a:pt x="347851" y="237705"/>
                        <a:pt x="213540" y="269596"/>
                        <a:pt x="442148" y="231494"/>
                      </a:cubicBezTo>
                      <a:cubicBezTo>
                        <a:pt x="465297" y="227636"/>
                        <a:pt x="488333" y="223021"/>
                        <a:pt x="511596" y="219919"/>
                      </a:cubicBezTo>
                      <a:cubicBezTo>
                        <a:pt x="813877" y="179614"/>
                        <a:pt x="1123327" y="190505"/>
                        <a:pt x="1425996" y="185195"/>
                      </a:cubicBezTo>
                      <a:cubicBezTo>
                        <a:pt x="1434639" y="183034"/>
                        <a:pt x="1495162" y="169161"/>
                        <a:pt x="1507019" y="162046"/>
                      </a:cubicBezTo>
                      <a:cubicBezTo>
                        <a:pt x="1516377" y="156431"/>
                        <a:pt x="1522452" y="146613"/>
                        <a:pt x="1530168" y="138896"/>
                      </a:cubicBezTo>
                      <a:cubicBezTo>
                        <a:pt x="1538549" y="113755"/>
                        <a:pt x="1559318" y="70591"/>
                        <a:pt x="1530168" y="46299"/>
                      </a:cubicBezTo>
                      <a:cubicBezTo>
                        <a:pt x="1515348" y="33949"/>
                        <a:pt x="1539813" y="42440"/>
                        <a:pt x="1483869" y="34724"/>
                      </a:cubicBezTo>
                      <a:close/>
                    </a:path>
                  </a:pathLst>
                </a:cu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020272" y="3212976"/>
                  <a:ext cx="720080" cy="360040"/>
                </a:xfrm>
                <a:prstGeom prst="ellipse">
                  <a:avLst/>
                </a:prstGeom>
                <a:solidFill>
                  <a:srgbClr val="99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フリーフォーム 19"/>
            <p:cNvSpPr/>
            <p:nvPr/>
          </p:nvSpPr>
          <p:spPr>
            <a:xfrm>
              <a:off x="8028384" y="3479684"/>
              <a:ext cx="360040" cy="165340"/>
            </a:xfrm>
            <a:custGeom>
              <a:avLst/>
              <a:gdLst>
                <a:gd name="connsiteX0" fmla="*/ 0 w 359276"/>
                <a:gd name="connsiteY0" fmla="*/ 108468 h 172022"/>
                <a:gd name="connsiteX1" fmla="*/ 23150 w 359276"/>
                <a:gd name="connsiteY1" fmla="*/ 27445 h 172022"/>
                <a:gd name="connsiteX2" fmla="*/ 57874 w 359276"/>
                <a:gd name="connsiteY2" fmla="*/ 4296 h 172022"/>
                <a:gd name="connsiteX3" fmla="*/ 347241 w 359276"/>
                <a:gd name="connsiteY3" fmla="*/ 15870 h 172022"/>
                <a:gd name="connsiteX4" fmla="*/ 335666 w 359276"/>
                <a:gd name="connsiteY4" fmla="*/ 50594 h 172022"/>
                <a:gd name="connsiteX5" fmla="*/ 289367 w 359276"/>
                <a:gd name="connsiteY5" fmla="*/ 96893 h 172022"/>
                <a:gd name="connsiteX6" fmla="*/ 173621 w 359276"/>
                <a:gd name="connsiteY6" fmla="*/ 131617 h 172022"/>
                <a:gd name="connsiteX7" fmla="*/ 104172 w 359276"/>
                <a:gd name="connsiteY7" fmla="*/ 154767 h 172022"/>
                <a:gd name="connsiteX8" fmla="*/ 11575 w 359276"/>
                <a:gd name="connsiteY8" fmla="*/ 85319 h 172022"/>
                <a:gd name="connsiteX9" fmla="*/ 0 w 359276"/>
                <a:gd name="connsiteY9" fmla="*/ 108468 h 17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76" h="172022">
                  <a:moveTo>
                    <a:pt x="0" y="108468"/>
                  </a:moveTo>
                  <a:cubicBezTo>
                    <a:pt x="756" y="105443"/>
                    <a:pt x="17111" y="34993"/>
                    <a:pt x="23150" y="27445"/>
                  </a:cubicBezTo>
                  <a:cubicBezTo>
                    <a:pt x="31840" y="16582"/>
                    <a:pt x="46299" y="12012"/>
                    <a:pt x="57874" y="4296"/>
                  </a:cubicBezTo>
                  <a:cubicBezTo>
                    <a:pt x="154330" y="8154"/>
                    <a:pt x="252022" y="0"/>
                    <a:pt x="347241" y="15870"/>
                  </a:cubicBezTo>
                  <a:cubicBezTo>
                    <a:pt x="359276" y="17876"/>
                    <a:pt x="342758" y="40666"/>
                    <a:pt x="335666" y="50594"/>
                  </a:cubicBezTo>
                  <a:cubicBezTo>
                    <a:pt x="322980" y="68354"/>
                    <a:pt x="307527" y="84786"/>
                    <a:pt x="289367" y="96893"/>
                  </a:cubicBezTo>
                  <a:cubicBezTo>
                    <a:pt x="231944" y="135176"/>
                    <a:pt x="268414" y="118076"/>
                    <a:pt x="173621" y="131617"/>
                  </a:cubicBezTo>
                  <a:cubicBezTo>
                    <a:pt x="150471" y="139334"/>
                    <a:pt x="121426" y="172022"/>
                    <a:pt x="104172" y="154767"/>
                  </a:cubicBezTo>
                  <a:cubicBezTo>
                    <a:pt x="81884" y="132478"/>
                    <a:pt x="37754" y="85319"/>
                    <a:pt x="11575" y="85319"/>
                  </a:cubicBezTo>
                  <a:lnTo>
                    <a:pt x="0" y="108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8115087" y="3507129"/>
              <a:ext cx="160484" cy="104242"/>
            </a:xfrm>
            <a:custGeom>
              <a:avLst/>
              <a:gdLst>
                <a:gd name="connsiteX0" fmla="*/ 91364 w 160484"/>
                <a:gd name="connsiteY0" fmla="*/ 104172 h 104242"/>
                <a:gd name="connsiteX1" fmla="*/ 21916 w 160484"/>
                <a:gd name="connsiteY1" fmla="*/ 92598 h 104242"/>
                <a:gd name="connsiteX2" fmla="*/ 21916 w 160484"/>
                <a:gd name="connsiteY2" fmla="*/ 11575 h 104242"/>
                <a:gd name="connsiteX3" fmla="*/ 56640 w 160484"/>
                <a:gd name="connsiteY3" fmla="*/ 0 h 104242"/>
                <a:gd name="connsiteX4" fmla="*/ 126088 w 160484"/>
                <a:gd name="connsiteY4" fmla="*/ 11575 h 104242"/>
                <a:gd name="connsiteX5" fmla="*/ 137662 w 160484"/>
                <a:gd name="connsiteY5" fmla="*/ 81023 h 104242"/>
                <a:gd name="connsiteX6" fmla="*/ 91364 w 160484"/>
                <a:gd name="connsiteY6" fmla="*/ 92598 h 104242"/>
                <a:gd name="connsiteX7" fmla="*/ 91364 w 160484"/>
                <a:gd name="connsiteY7" fmla="*/ 104172 h 10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484" h="104242">
                  <a:moveTo>
                    <a:pt x="91364" y="104172"/>
                  </a:moveTo>
                  <a:cubicBezTo>
                    <a:pt x="79789" y="104172"/>
                    <a:pt x="42293" y="104242"/>
                    <a:pt x="21916" y="92598"/>
                  </a:cubicBezTo>
                  <a:cubicBezTo>
                    <a:pt x="0" y="80075"/>
                    <a:pt x="14306" y="21087"/>
                    <a:pt x="21916" y="11575"/>
                  </a:cubicBezTo>
                  <a:cubicBezTo>
                    <a:pt x="29538" y="2048"/>
                    <a:pt x="45065" y="3858"/>
                    <a:pt x="56640" y="0"/>
                  </a:cubicBezTo>
                  <a:cubicBezTo>
                    <a:pt x="79789" y="3858"/>
                    <a:pt x="105097" y="1079"/>
                    <a:pt x="126088" y="11575"/>
                  </a:cubicBezTo>
                  <a:cubicBezTo>
                    <a:pt x="148197" y="22630"/>
                    <a:pt x="160484" y="62765"/>
                    <a:pt x="137662" y="81023"/>
                  </a:cubicBezTo>
                  <a:cubicBezTo>
                    <a:pt x="125240" y="90961"/>
                    <a:pt x="106455" y="87568"/>
                    <a:pt x="91364" y="92598"/>
                  </a:cubicBezTo>
                  <a:cubicBezTo>
                    <a:pt x="83179" y="95326"/>
                    <a:pt x="102939" y="104172"/>
                    <a:pt x="91364" y="10417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8316416" y="1844824"/>
            <a:ext cx="504056" cy="707886"/>
          </a:xfrm>
          <a:prstGeom prst="rect">
            <a:avLst/>
          </a:prstGeom>
          <a:noFill/>
        </p:spPr>
        <p:txBody>
          <a:bodyPr wrap="square" rtlCol="0">
            <a:spAutoFit/>
          </a:bodyPr>
          <a:lstStyle/>
          <a:p>
            <a:r>
              <a:rPr kumimoji="1" lang="en-US" altLang="ja-JP" sz="4000" b="1" dirty="0">
                <a:solidFill>
                  <a:srgbClr val="C00000"/>
                </a:solidFill>
              </a:rPr>
              <a:t>×</a:t>
            </a:r>
            <a:endParaRPr kumimoji="1" lang="ja-JP" altLang="en-US" sz="4000" b="1" dirty="0">
              <a:solidFill>
                <a:srgbClr val="C00000"/>
              </a:solidFill>
            </a:endParaRPr>
          </a:p>
        </p:txBody>
      </p:sp>
      <p:sp>
        <p:nvSpPr>
          <p:cNvPr id="26" name="テキスト ボックス 25"/>
          <p:cNvSpPr txBox="1"/>
          <p:nvPr/>
        </p:nvSpPr>
        <p:spPr>
          <a:xfrm>
            <a:off x="323528" y="2564904"/>
            <a:ext cx="8064896" cy="1077218"/>
          </a:xfrm>
          <a:prstGeom prst="rect">
            <a:avLst/>
          </a:prstGeom>
          <a:noFill/>
        </p:spPr>
        <p:txBody>
          <a:bodyPr wrap="square" rtlCol="0">
            <a:spAutoFit/>
          </a:bodyPr>
          <a:lstStyle/>
          <a:p>
            <a:r>
              <a:rPr lang="ja-JP" altLang="en-US" sz="3200" dirty="0"/>
              <a:t>大切なのは、ひとりひとりが</a:t>
            </a:r>
            <a:endParaRPr lang="en-US" altLang="ja-JP" sz="3200" dirty="0"/>
          </a:p>
          <a:p>
            <a:r>
              <a:rPr lang="ja-JP" altLang="en-US" sz="3200" dirty="0"/>
              <a:t>　　　　　自分なりの犬を思い描けること</a:t>
            </a:r>
            <a:endParaRPr kumimoji="1" lang="ja-JP" altLang="en-US" sz="3200" dirty="0"/>
          </a:p>
        </p:txBody>
      </p:sp>
      <p:pic>
        <p:nvPicPr>
          <p:cNvPr id="27" name="Picture 8"/>
          <p:cNvPicPr>
            <a:picLocks noChangeAspect="1" noChangeArrowheads="1"/>
          </p:cNvPicPr>
          <p:nvPr/>
        </p:nvPicPr>
        <p:blipFill>
          <a:blip r:embed="rId2" cstate="print"/>
          <a:srcRect/>
          <a:stretch>
            <a:fillRect/>
          </a:stretch>
        </p:blipFill>
        <p:spPr bwMode="auto">
          <a:xfrm rot="21194459">
            <a:off x="6714062" y="3686705"/>
            <a:ext cx="764967" cy="959923"/>
          </a:xfrm>
          <a:prstGeom prst="rect">
            <a:avLst/>
          </a:prstGeom>
          <a:noFill/>
          <a:ln w="9525">
            <a:noFill/>
            <a:miter lim="800000"/>
            <a:headEnd/>
            <a:tailEnd/>
          </a:ln>
        </p:spPr>
      </p:pic>
      <p:sp>
        <p:nvSpPr>
          <p:cNvPr id="28" name="テキスト ボックス 27"/>
          <p:cNvSpPr txBox="1"/>
          <p:nvPr/>
        </p:nvSpPr>
        <p:spPr>
          <a:xfrm>
            <a:off x="971600" y="6165304"/>
            <a:ext cx="7272808" cy="523220"/>
          </a:xfrm>
          <a:prstGeom prst="rect">
            <a:avLst/>
          </a:prstGeom>
          <a:noFill/>
        </p:spPr>
        <p:txBody>
          <a:bodyPr wrap="square" rtlCol="0">
            <a:spAutoFit/>
          </a:bodyPr>
          <a:lstStyle/>
          <a:p>
            <a:r>
              <a:rPr kumimoji="1" lang="ja-JP" altLang="en-US" sz="2800" b="1" dirty="0">
                <a:solidFill>
                  <a:srgbClr val="C00000"/>
                </a:solidFill>
              </a:rPr>
              <a:t>＊</a:t>
            </a:r>
            <a:r>
              <a:rPr kumimoji="1" lang="ja-JP" altLang="en-US" sz="2800" b="1" dirty="0"/>
              <a:t>イメージはコミュニケーションに不可欠なもの</a:t>
            </a:r>
          </a:p>
        </p:txBody>
      </p:sp>
      <p:grpSp>
        <p:nvGrpSpPr>
          <p:cNvPr id="29" name="グループ化 28">
            <a:extLst>
              <a:ext uri="{FF2B5EF4-FFF2-40B4-BE49-F238E27FC236}">
                <a16:creationId xmlns="" xmlns:a16="http://schemas.microsoft.com/office/drawing/2014/main" id="{F5D8BF86-886A-747A-02C1-E2F1DE0A2CA4}"/>
              </a:ext>
            </a:extLst>
          </p:cNvPr>
          <p:cNvGrpSpPr/>
          <p:nvPr/>
        </p:nvGrpSpPr>
        <p:grpSpPr>
          <a:xfrm>
            <a:off x="971600" y="3789040"/>
            <a:ext cx="5616624" cy="648072"/>
            <a:chOff x="971600" y="3789040"/>
            <a:chExt cx="5616624" cy="648072"/>
          </a:xfrm>
        </p:grpSpPr>
        <p:sp>
          <p:nvSpPr>
            <p:cNvPr id="24" name="角丸四角形 23"/>
            <p:cNvSpPr/>
            <p:nvPr/>
          </p:nvSpPr>
          <p:spPr>
            <a:xfrm>
              <a:off x="971600" y="3789040"/>
              <a:ext cx="5616624" cy="648072"/>
            </a:xfrm>
            <a:prstGeom prst="roundRect">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4"/>
                  </a:solidFill>
                </a:rPr>
                <a:t>こんな犬　　　が、それからどうしたのかな</a:t>
              </a:r>
            </a:p>
          </p:txBody>
        </p:sp>
        <p:grpSp>
          <p:nvGrpSpPr>
            <p:cNvPr id="2" name="グループ化 139">
              <a:extLst>
                <a:ext uri="{FF2B5EF4-FFF2-40B4-BE49-F238E27FC236}">
                  <a16:creationId xmlns="" xmlns:a16="http://schemas.microsoft.com/office/drawing/2014/main" id="{8C06AB4C-E989-542A-FB1E-FBD90D3736BA}"/>
                </a:ext>
              </a:extLst>
            </p:cNvPr>
            <p:cNvGrpSpPr>
              <a:grpSpLocks/>
            </p:cNvGrpSpPr>
            <p:nvPr/>
          </p:nvGrpSpPr>
          <p:grpSpPr bwMode="auto">
            <a:xfrm>
              <a:off x="2267744" y="3933740"/>
              <a:ext cx="504056" cy="364753"/>
              <a:chOff x="2771800" y="1813786"/>
              <a:chExt cx="1368716" cy="1012906"/>
            </a:xfrm>
          </p:grpSpPr>
          <p:grpSp>
            <p:nvGrpSpPr>
              <p:cNvPr id="3" name="グループ化 122">
                <a:extLst>
                  <a:ext uri="{FF2B5EF4-FFF2-40B4-BE49-F238E27FC236}">
                    <a16:creationId xmlns="" xmlns:a16="http://schemas.microsoft.com/office/drawing/2014/main" id="{FB82C7DE-B142-AD17-324F-67605C29B874}"/>
                  </a:ext>
                </a:extLst>
              </p:cNvPr>
              <p:cNvGrpSpPr>
                <a:grpSpLocks/>
              </p:cNvGrpSpPr>
              <p:nvPr/>
            </p:nvGrpSpPr>
            <p:grpSpPr bwMode="auto">
              <a:xfrm>
                <a:off x="2771800" y="1813786"/>
                <a:ext cx="1368716" cy="1012906"/>
                <a:chOff x="2771800" y="1813786"/>
                <a:chExt cx="1368716" cy="1012906"/>
              </a:xfrm>
            </p:grpSpPr>
            <p:sp>
              <p:nvSpPr>
                <p:cNvPr id="8" name="フリーフォーム 37">
                  <a:extLst>
                    <a:ext uri="{FF2B5EF4-FFF2-40B4-BE49-F238E27FC236}">
                      <a16:creationId xmlns="" xmlns:a16="http://schemas.microsoft.com/office/drawing/2014/main" id="{9099E4A4-C600-3CA6-3A3F-578EBE612966}"/>
                    </a:ext>
                  </a:extLst>
                </p:cNvPr>
                <p:cNvSpPr/>
                <p:nvPr/>
              </p:nvSpPr>
              <p:spPr>
                <a:xfrm>
                  <a:off x="2771800" y="2132899"/>
                  <a:ext cx="1368716" cy="693793"/>
                </a:xfrm>
                <a:custGeom>
                  <a:avLst/>
                  <a:gdLst>
                    <a:gd name="connsiteX0" fmla="*/ 589702 w 1368716"/>
                    <a:gd name="connsiteY0" fmla="*/ 152400 h 693836"/>
                    <a:gd name="connsiteX1" fmla="*/ 1031662 w 1368716"/>
                    <a:gd name="connsiteY1" fmla="*/ 137160 h 693836"/>
                    <a:gd name="connsiteX2" fmla="*/ 1077382 w 1368716"/>
                    <a:gd name="connsiteY2" fmla="*/ 121920 h 693836"/>
                    <a:gd name="connsiteX3" fmla="*/ 1123102 w 1368716"/>
                    <a:gd name="connsiteY3" fmla="*/ 76200 h 693836"/>
                    <a:gd name="connsiteX4" fmla="*/ 1260262 w 1368716"/>
                    <a:gd name="connsiteY4" fmla="*/ 30480 h 693836"/>
                    <a:gd name="connsiteX5" fmla="*/ 1305982 w 1368716"/>
                    <a:gd name="connsiteY5" fmla="*/ 15240 h 693836"/>
                    <a:gd name="connsiteX6" fmla="*/ 1351702 w 1368716"/>
                    <a:gd name="connsiteY6" fmla="*/ 0 h 693836"/>
                    <a:gd name="connsiteX7" fmla="*/ 1366942 w 1368716"/>
                    <a:gd name="connsiteY7" fmla="*/ 45720 h 693836"/>
                    <a:gd name="connsiteX8" fmla="*/ 1336462 w 1368716"/>
                    <a:gd name="connsiteY8" fmla="*/ 137160 h 693836"/>
                    <a:gd name="connsiteX9" fmla="*/ 1245022 w 1368716"/>
                    <a:gd name="connsiteY9" fmla="*/ 182880 h 693836"/>
                    <a:gd name="connsiteX10" fmla="*/ 1153582 w 1368716"/>
                    <a:gd name="connsiteY10" fmla="*/ 228600 h 693836"/>
                    <a:gd name="connsiteX11" fmla="*/ 1138342 w 1368716"/>
                    <a:gd name="connsiteY11" fmla="*/ 518160 h 693836"/>
                    <a:gd name="connsiteX12" fmla="*/ 1123102 w 1368716"/>
                    <a:gd name="connsiteY12" fmla="*/ 563880 h 693836"/>
                    <a:gd name="connsiteX13" fmla="*/ 1031662 w 1368716"/>
                    <a:gd name="connsiteY13" fmla="*/ 594360 h 693836"/>
                    <a:gd name="connsiteX14" fmla="*/ 1001182 w 1368716"/>
                    <a:gd name="connsiteY14" fmla="*/ 548640 h 693836"/>
                    <a:gd name="connsiteX15" fmla="*/ 940222 w 1368716"/>
                    <a:gd name="connsiteY15" fmla="*/ 381000 h 693836"/>
                    <a:gd name="connsiteX16" fmla="*/ 894502 w 1368716"/>
                    <a:gd name="connsiteY16" fmla="*/ 396240 h 693836"/>
                    <a:gd name="connsiteX17" fmla="*/ 864022 w 1368716"/>
                    <a:gd name="connsiteY17" fmla="*/ 487680 h 693836"/>
                    <a:gd name="connsiteX18" fmla="*/ 848782 w 1368716"/>
                    <a:gd name="connsiteY18" fmla="*/ 609600 h 693836"/>
                    <a:gd name="connsiteX19" fmla="*/ 726862 w 1368716"/>
                    <a:gd name="connsiteY19" fmla="*/ 579120 h 693836"/>
                    <a:gd name="connsiteX20" fmla="*/ 711622 w 1368716"/>
                    <a:gd name="connsiteY20" fmla="*/ 411480 h 693836"/>
                    <a:gd name="connsiteX21" fmla="*/ 635422 w 1368716"/>
                    <a:gd name="connsiteY21" fmla="*/ 426720 h 693836"/>
                    <a:gd name="connsiteX22" fmla="*/ 620182 w 1368716"/>
                    <a:gd name="connsiteY22" fmla="*/ 487680 h 693836"/>
                    <a:gd name="connsiteX23" fmla="*/ 589702 w 1368716"/>
                    <a:gd name="connsiteY23" fmla="*/ 533400 h 693836"/>
                    <a:gd name="connsiteX24" fmla="*/ 543982 w 1368716"/>
                    <a:gd name="connsiteY24" fmla="*/ 624840 h 693836"/>
                    <a:gd name="connsiteX25" fmla="*/ 498262 w 1368716"/>
                    <a:gd name="connsiteY25" fmla="*/ 655320 h 693836"/>
                    <a:gd name="connsiteX26" fmla="*/ 422062 w 1368716"/>
                    <a:gd name="connsiteY26" fmla="*/ 640080 h 693836"/>
                    <a:gd name="connsiteX27" fmla="*/ 406822 w 1368716"/>
                    <a:gd name="connsiteY27" fmla="*/ 594360 h 693836"/>
                    <a:gd name="connsiteX28" fmla="*/ 483022 w 1368716"/>
                    <a:gd name="connsiteY28" fmla="*/ 518160 h 693836"/>
                    <a:gd name="connsiteX29" fmla="*/ 467782 w 1368716"/>
                    <a:gd name="connsiteY29" fmla="*/ 426720 h 693836"/>
                    <a:gd name="connsiteX30" fmla="*/ 376342 w 1368716"/>
                    <a:gd name="connsiteY30" fmla="*/ 457200 h 693836"/>
                    <a:gd name="connsiteX31" fmla="*/ 330622 w 1368716"/>
                    <a:gd name="connsiteY31" fmla="*/ 472440 h 693836"/>
                    <a:gd name="connsiteX32" fmla="*/ 284902 w 1368716"/>
                    <a:gd name="connsiteY32" fmla="*/ 487680 h 693836"/>
                    <a:gd name="connsiteX33" fmla="*/ 193462 w 1368716"/>
                    <a:gd name="connsiteY33" fmla="*/ 548640 h 693836"/>
                    <a:gd name="connsiteX34" fmla="*/ 102022 w 1368716"/>
                    <a:gd name="connsiteY34" fmla="*/ 609600 h 693836"/>
                    <a:gd name="connsiteX35" fmla="*/ 10582 w 1368716"/>
                    <a:gd name="connsiteY35" fmla="*/ 548640 h 693836"/>
                    <a:gd name="connsiteX36" fmla="*/ 86782 w 1368716"/>
                    <a:gd name="connsiteY36" fmla="*/ 472440 h 693836"/>
                    <a:gd name="connsiteX37" fmla="*/ 132502 w 1368716"/>
                    <a:gd name="connsiteY37" fmla="*/ 426720 h 693836"/>
                    <a:gd name="connsiteX38" fmla="*/ 178222 w 1368716"/>
                    <a:gd name="connsiteY38" fmla="*/ 411480 h 693836"/>
                    <a:gd name="connsiteX39" fmla="*/ 269662 w 1368716"/>
                    <a:gd name="connsiteY39" fmla="*/ 350520 h 693836"/>
                    <a:gd name="connsiteX40" fmla="*/ 361102 w 1368716"/>
                    <a:gd name="connsiteY40" fmla="*/ 320040 h 693836"/>
                    <a:gd name="connsiteX41" fmla="*/ 391582 w 1368716"/>
                    <a:gd name="connsiteY41" fmla="*/ 274320 h 693836"/>
                    <a:gd name="connsiteX42" fmla="*/ 528742 w 1368716"/>
                    <a:gd name="connsiteY42" fmla="*/ 213360 h 693836"/>
                    <a:gd name="connsiteX43" fmla="*/ 589702 w 1368716"/>
                    <a:gd name="connsiteY43" fmla="*/ 198120 h 693836"/>
                    <a:gd name="connsiteX44" fmla="*/ 635422 w 1368716"/>
                    <a:gd name="connsiteY44" fmla="*/ 182880 h 6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68716" h="693836">
                      <a:moveTo>
                        <a:pt x="589702" y="152400"/>
                      </a:moveTo>
                      <a:cubicBezTo>
                        <a:pt x="737022" y="147320"/>
                        <a:pt x="884542" y="146355"/>
                        <a:pt x="1031662" y="137160"/>
                      </a:cubicBezTo>
                      <a:cubicBezTo>
                        <a:pt x="1047695" y="136158"/>
                        <a:pt x="1064016" y="130831"/>
                        <a:pt x="1077382" y="121920"/>
                      </a:cubicBezTo>
                      <a:cubicBezTo>
                        <a:pt x="1095315" y="109965"/>
                        <a:pt x="1104262" y="86667"/>
                        <a:pt x="1123102" y="76200"/>
                      </a:cubicBezTo>
                      <a:lnTo>
                        <a:pt x="1260262" y="30480"/>
                      </a:lnTo>
                      <a:lnTo>
                        <a:pt x="1305982" y="15240"/>
                      </a:lnTo>
                      <a:lnTo>
                        <a:pt x="1351702" y="0"/>
                      </a:lnTo>
                      <a:cubicBezTo>
                        <a:pt x="1356782" y="15240"/>
                        <a:pt x="1368716" y="29754"/>
                        <a:pt x="1366942" y="45720"/>
                      </a:cubicBezTo>
                      <a:cubicBezTo>
                        <a:pt x="1363394" y="77652"/>
                        <a:pt x="1366942" y="127000"/>
                        <a:pt x="1336462" y="137160"/>
                      </a:cubicBezTo>
                      <a:cubicBezTo>
                        <a:pt x="1221544" y="175466"/>
                        <a:pt x="1363195" y="123794"/>
                        <a:pt x="1245022" y="182880"/>
                      </a:cubicBezTo>
                      <a:cubicBezTo>
                        <a:pt x="1118829" y="245976"/>
                        <a:pt x="1284609" y="141249"/>
                        <a:pt x="1153582" y="228600"/>
                      </a:cubicBezTo>
                      <a:cubicBezTo>
                        <a:pt x="1148502" y="325120"/>
                        <a:pt x="1147093" y="421903"/>
                        <a:pt x="1138342" y="518160"/>
                      </a:cubicBezTo>
                      <a:cubicBezTo>
                        <a:pt x="1136888" y="534158"/>
                        <a:pt x="1136174" y="554543"/>
                        <a:pt x="1123102" y="563880"/>
                      </a:cubicBezTo>
                      <a:cubicBezTo>
                        <a:pt x="1096958" y="582554"/>
                        <a:pt x="1031662" y="594360"/>
                        <a:pt x="1031662" y="594360"/>
                      </a:cubicBezTo>
                      <a:cubicBezTo>
                        <a:pt x="1021502" y="579120"/>
                        <a:pt x="1005301" y="566487"/>
                        <a:pt x="1001182" y="548640"/>
                      </a:cubicBezTo>
                      <a:cubicBezTo>
                        <a:pt x="960489" y="372304"/>
                        <a:pt x="1041881" y="414886"/>
                        <a:pt x="940222" y="381000"/>
                      </a:cubicBezTo>
                      <a:cubicBezTo>
                        <a:pt x="924982" y="386080"/>
                        <a:pt x="903839" y="383168"/>
                        <a:pt x="894502" y="396240"/>
                      </a:cubicBezTo>
                      <a:cubicBezTo>
                        <a:pt x="875828" y="422384"/>
                        <a:pt x="864022" y="487680"/>
                        <a:pt x="864022" y="487680"/>
                      </a:cubicBezTo>
                      <a:cubicBezTo>
                        <a:pt x="858942" y="528320"/>
                        <a:pt x="873927" y="577271"/>
                        <a:pt x="848782" y="609600"/>
                      </a:cubicBezTo>
                      <a:cubicBezTo>
                        <a:pt x="783265" y="693836"/>
                        <a:pt x="748407" y="611438"/>
                        <a:pt x="726862" y="579120"/>
                      </a:cubicBezTo>
                      <a:cubicBezTo>
                        <a:pt x="721782" y="523240"/>
                        <a:pt x="740491" y="459594"/>
                        <a:pt x="711622" y="411480"/>
                      </a:cubicBezTo>
                      <a:cubicBezTo>
                        <a:pt x="698295" y="389268"/>
                        <a:pt x="655321" y="410137"/>
                        <a:pt x="635422" y="426720"/>
                      </a:cubicBezTo>
                      <a:cubicBezTo>
                        <a:pt x="619331" y="440129"/>
                        <a:pt x="628433" y="468428"/>
                        <a:pt x="620182" y="487680"/>
                      </a:cubicBezTo>
                      <a:cubicBezTo>
                        <a:pt x="612967" y="504515"/>
                        <a:pt x="597893" y="517017"/>
                        <a:pt x="589702" y="533400"/>
                      </a:cubicBezTo>
                      <a:cubicBezTo>
                        <a:pt x="564912" y="582980"/>
                        <a:pt x="587658" y="581164"/>
                        <a:pt x="543982" y="624840"/>
                      </a:cubicBezTo>
                      <a:cubicBezTo>
                        <a:pt x="531030" y="637792"/>
                        <a:pt x="513502" y="645160"/>
                        <a:pt x="498262" y="655320"/>
                      </a:cubicBezTo>
                      <a:cubicBezTo>
                        <a:pt x="472862" y="650240"/>
                        <a:pt x="443615" y="654448"/>
                        <a:pt x="422062" y="640080"/>
                      </a:cubicBezTo>
                      <a:cubicBezTo>
                        <a:pt x="408696" y="631169"/>
                        <a:pt x="404181" y="610206"/>
                        <a:pt x="406822" y="594360"/>
                      </a:cubicBezTo>
                      <a:cubicBezTo>
                        <a:pt x="413172" y="556260"/>
                        <a:pt x="456352" y="535940"/>
                        <a:pt x="483022" y="518160"/>
                      </a:cubicBezTo>
                      <a:cubicBezTo>
                        <a:pt x="477942" y="487680"/>
                        <a:pt x="494611" y="442051"/>
                        <a:pt x="467782" y="426720"/>
                      </a:cubicBezTo>
                      <a:cubicBezTo>
                        <a:pt x="439886" y="410780"/>
                        <a:pt x="406822" y="447040"/>
                        <a:pt x="376342" y="457200"/>
                      </a:cubicBezTo>
                      <a:lnTo>
                        <a:pt x="330622" y="472440"/>
                      </a:lnTo>
                      <a:cubicBezTo>
                        <a:pt x="315382" y="477520"/>
                        <a:pt x="298268" y="478769"/>
                        <a:pt x="284902" y="487680"/>
                      </a:cubicBezTo>
                      <a:cubicBezTo>
                        <a:pt x="254422" y="508000"/>
                        <a:pt x="219365" y="522737"/>
                        <a:pt x="193462" y="548640"/>
                      </a:cubicBezTo>
                      <a:cubicBezTo>
                        <a:pt x="136383" y="605719"/>
                        <a:pt x="168189" y="587544"/>
                        <a:pt x="102022" y="609600"/>
                      </a:cubicBezTo>
                      <a:cubicBezTo>
                        <a:pt x="64914" y="602178"/>
                        <a:pt x="0" y="612131"/>
                        <a:pt x="10582" y="548640"/>
                      </a:cubicBezTo>
                      <a:cubicBezTo>
                        <a:pt x="17792" y="505378"/>
                        <a:pt x="59252" y="495382"/>
                        <a:pt x="86782" y="472440"/>
                      </a:cubicBezTo>
                      <a:cubicBezTo>
                        <a:pt x="103339" y="458642"/>
                        <a:pt x="114569" y="438675"/>
                        <a:pt x="132502" y="426720"/>
                      </a:cubicBezTo>
                      <a:cubicBezTo>
                        <a:pt x="145868" y="417809"/>
                        <a:pt x="164179" y="419282"/>
                        <a:pt x="178222" y="411480"/>
                      </a:cubicBezTo>
                      <a:cubicBezTo>
                        <a:pt x="210244" y="393690"/>
                        <a:pt x="234909" y="362104"/>
                        <a:pt x="269662" y="350520"/>
                      </a:cubicBezTo>
                      <a:lnTo>
                        <a:pt x="361102" y="320040"/>
                      </a:lnTo>
                      <a:cubicBezTo>
                        <a:pt x="371262" y="304800"/>
                        <a:pt x="378630" y="287272"/>
                        <a:pt x="391582" y="274320"/>
                      </a:cubicBezTo>
                      <a:cubicBezTo>
                        <a:pt x="424941" y="240961"/>
                        <a:pt x="488501" y="223420"/>
                        <a:pt x="528742" y="213360"/>
                      </a:cubicBezTo>
                      <a:cubicBezTo>
                        <a:pt x="549062" y="208280"/>
                        <a:pt x="569563" y="203874"/>
                        <a:pt x="589702" y="198120"/>
                      </a:cubicBezTo>
                      <a:cubicBezTo>
                        <a:pt x="605148" y="193707"/>
                        <a:pt x="635422" y="182880"/>
                        <a:pt x="635422" y="182880"/>
                      </a:cubicBezTo>
                    </a:path>
                  </a:pathLst>
                </a:custGeom>
                <a:solidFill>
                  <a:srgbClr val="DAA600"/>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38">
                  <a:extLst>
                    <a:ext uri="{FF2B5EF4-FFF2-40B4-BE49-F238E27FC236}">
                      <a16:creationId xmlns="" xmlns:a16="http://schemas.microsoft.com/office/drawing/2014/main" id="{9C4440C0-FAAC-010C-3D82-EC8C71635708}"/>
                    </a:ext>
                  </a:extLst>
                </p:cNvPr>
                <p:cNvSpPr/>
                <p:nvPr/>
              </p:nvSpPr>
              <p:spPr>
                <a:xfrm>
                  <a:off x="2830550" y="1813786"/>
                  <a:ext cx="841554" cy="687442"/>
                </a:xfrm>
                <a:custGeom>
                  <a:avLst/>
                  <a:gdLst>
                    <a:gd name="connsiteX0" fmla="*/ 340132 w 843052"/>
                    <a:gd name="connsiteY0" fmla="*/ 15014 h 687826"/>
                    <a:gd name="connsiteX1" fmla="*/ 65812 w 843052"/>
                    <a:gd name="connsiteY1" fmla="*/ 30254 h 687826"/>
                    <a:gd name="connsiteX2" fmla="*/ 35332 w 843052"/>
                    <a:gd name="connsiteY2" fmla="*/ 121694 h 687826"/>
                    <a:gd name="connsiteX3" fmla="*/ 248692 w 843052"/>
                    <a:gd name="connsiteY3" fmla="*/ 167414 h 687826"/>
                    <a:gd name="connsiteX4" fmla="*/ 218212 w 843052"/>
                    <a:gd name="connsiteY4" fmla="*/ 258854 h 687826"/>
                    <a:gd name="connsiteX5" fmla="*/ 172492 w 843052"/>
                    <a:gd name="connsiteY5" fmla="*/ 350294 h 687826"/>
                    <a:gd name="connsiteX6" fmla="*/ 157252 w 843052"/>
                    <a:gd name="connsiteY6" fmla="*/ 396014 h 687826"/>
                    <a:gd name="connsiteX7" fmla="*/ 65812 w 843052"/>
                    <a:gd name="connsiteY7" fmla="*/ 472214 h 687826"/>
                    <a:gd name="connsiteX8" fmla="*/ 65812 w 843052"/>
                    <a:gd name="connsiteY8" fmla="*/ 609374 h 687826"/>
                    <a:gd name="connsiteX9" fmla="*/ 126772 w 843052"/>
                    <a:gd name="connsiteY9" fmla="*/ 624614 h 687826"/>
                    <a:gd name="connsiteX10" fmla="*/ 172492 w 843052"/>
                    <a:gd name="connsiteY10" fmla="*/ 655094 h 687826"/>
                    <a:gd name="connsiteX11" fmla="*/ 263932 w 843052"/>
                    <a:gd name="connsiteY11" fmla="*/ 685574 h 687826"/>
                    <a:gd name="connsiteX12" fmla="*/ 492532 w 843052"/>
                    <a:gd name="connsiteY12" fmla="*/ 670334 h 687826"/>
                    <a:gd name="connsiteX13" fmla="*/ 523012 w 843052"/>
                    <a:gd name="connsiteY13" fmla="*/ 624614 h 687826"/>
                    <a:gd name="connsiteX14" fmla="*/ 553492 w 843052"/>
                    <a:gd name="connsiteY14" fmla="*/ 533174 h 687826"/>
                    <a:gd name="connsiteX15" fmla="*/ 583972 w 843052"/>
                    <a:gd name="connsiteY15" fmla="*/ 487454 h 687826"/>
                    <a:gd name="connsiteX16" fmla="*/ 614452 w 843052"/>
                    <a:gd name="connsiteY16" fmla="*/ 396014 h 687826"/>
                    <a:gd name="connsiteX17" fmla="*/ 583972 w 843052"/>
                    <a:gd name="connsiteY17" fmla="*/ 274094 h 687826"/>
                    <a:gd name="connsiteX18" fmla="*/ 629692 w 843052"/>
                    <a:gd name="connsiteY18" fmla="*/ 258854 h 687826"/>
                    <a:gd name="connsiteX19" fmla="*/ 797332 w 843052"/>
                    <a:gd name="connsiteY19" fmla="*/ 289334 h 687826"/>
                    <a:gd name="connsiteX20" fmla="*/ 843052 w 843052"/>
                    <a:gd name="connsiteY20" fmla="*/ 197894 h 687826"/>
                    <a:gd name="connsiteX21" fmla="*/ 736372 w 843052"/>
                    <a:gd name="connsiteY21" fmla="*/ 121694 h 687826"/>
                    <a:gd name="connsiteX22" fmla="*/ 401092 w 843052"/>
                    <a:gd name="connsiteY22" fmla="*/ 91214 h 687826"/>
                    <a:gd name="connsiteX23" fmla="*/ 340132 w 843052"/>
                    <a:gd name="connsiteY23" fmla="*/ 15014 h 68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3052" h="687826">
                      <a:moveTo>
                        <a:pt x="340132" y="15014"/>
                      </a:moveTo>
                      <a:cubicBezTo>
                        <a:pt x="284252" y="4854"/>
                        <a:pt x="152251" y="0"/>
                        <a:pt x="65812" y="30254"/>
                      </a:cubicBezTo>
                      <a:cubicBezTo>
                        <a:pt x="35487" y="40868"/>
                        <a:pt x="35332" y="121694"/>
                        <a:pt x="35332" y="121694"/>
                      </a:cubicBezTo>
                      <a:cubicBezTo>
                        <a:pt x="73356" y="311815"/>
                        <a:pt x="0" y="76980"/>
                        <a:pt x="248692" y="167414"/>
                      </a:cubicBezTo>
                      <a:cubicBezTo>
                        <a:pt x="278886" y="178394"/>
                        <a:pt x="228372" y="228374"/>
                        <a:pt x="218212" y="258854"/>
                      </a:cubicBezTo>
                      <a:cubicBezTo>
                        <a:pt x="179906" y="373772"/>
                        <a:pt x="231578" y="232121"/>
                        <a:pt x="172492" y="350294"/>
                      </a:cubicBezTo>
                      <a:cubicBezTo>
                        <a:pt x="165308" y="364662"/>
                        <a:pt x="166163" y="382648"/>
                        <a:pt x="157252" y="396014"/>
                      </a:cubicBezTo>
                      <a:cubicBezTo>
                        <a:pt x="133783" y="431217"/>
                        <a:pt x="99548" y="449723"/>
                        <a:pt x="65812" y="472214"/>
                      </a:cubicBezTo>
                      <a:cubicBezTo>
                        <a:pt x="50519" y="518093"/>
                        <a:pt x="29237" y="558169"/>
                        <a:pt x="65812" y="609374"/>
                      </a:cubicBezTo>
                      <a:cubicBezTo>
                        <a:pt x="77986" y="626418"/>
                        <a:pt x="106452" y="619534"/>
                        <a:pt x="126772" y="624614"/>
                      </a:cubicBezTo>
                      <a:cubicBezTo>
                        <a:pt x="142012" y="634774"/>
                        <a:pt x="155754" y="647655"/>
                        <a:pt x="172492" y="655094"/>
                      </a:cubicBezTo>
                      <a:cubicBezTo>
                        <a:pt x="201852" y="668143"/>
                        <a:pt x="263932" y="685574"/>
                        <a:pt x="263932" y="685574"/>
                      </a:cubicBezTo>
                      <a:cubicBezTo>
                        <a:pt x="340132" y="680494"/>
                        <a:pt x="418193" y="687826"/>
                        <a:pt x="492532" y="670334"/>
                      </a:cubicBezTo>
                      <a:cubicBezTo>
                        <a:pt x="510361" y="666139"/>
                        <a:pt x="515573" y="641352"/>
                        <a:pt x="523012" y="624614"/>
                      </a:cubicBezTo>
                      <a:cubicBezTo>
                        <a:pt x="536061" y="595254"/>
                        <a:pt x="535670" y="559907"/>
                        <a:pt x="553492" y="533174"/>
                      </a:cubicBezTo>
                      <a:cubicBezTo>
                        <a:pt x="563652" y="517934"/>
                        <a:pt x="576533" y="504192"/>
                        <a:pt x="583972" y="487454"/>
                      </a:cubicBezTo>
                      <a:cubicBezTo>
                        <a:pt x="597021" y="458094"/>
                        <a:pt x="614452" y="396014"/>
                        <a:pt x="614452" y="396014"/>
                      </a:cubicBezTo>
                      <a:cubicBezTo>
                        <a:pt x="604292" y="355374"/>
                        <a:pt x="579346" y="315729"/>
                        <a:pt x="583972" y="274094"/>
                      </a:cubicBezTo>
                      <a:cubicBezTo>
                        <a:pt x="585746" y="258128"/>
                        <a:pt x="613628" y="258854"/>
                        <a:pt x="629692" y="258854"/>
                      </a:cubicBezTo>
                      <a:cubicBezTo>
                        <a:pt x="684298" y="258854"/>
                        <a:pt x="743978" y="275995"/>
                        <a:pt x="797332" y="289334"/>
                      </a:cubicBezTo>
                      <a:cubicBezTo>
                        <a:pt x="812743" y="266218"/>
                        <a:pt x="843052" y="229442"/>
                        <a:pt x="843052" y="197894"/>
                      </a:cubicBezTo>
                      <a:cubicBezTo>
                        <a:pt x="843052" y="130161"/>
                        <a:pt x="792252" y="140321"/>
                        <a:pt x="736372" y="121694"/>
                      </a:cubicBezTo>
                      <a:cubicBezTo>
                        <a:pt x="598958" y="75889"/>
                        <a:pt x="706694" y="107298"/>
                        <a:pt x="401092" y="91214"/>
                      </a:cubicBezTo>
                      <a:cubicBezTo>
                        <a:pt x="346918" y="55098"/>
                        <a:pt x="396012" y="25174"/>
                        <a:pt x="340132" y="15014"/>
                      </a:cubicBezTo>
                      <a:close/>
                    </a:path>
                  </a:pathLst>
                </a:custGeom>
                <a:solidFill>
                  <a:srgbClr val="DAA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39">
                  <a:extLst>
                    <a:ext uri="{FF2B5EF4-FFF2-40B4-BE49-F238E27FC236}">
                      <a16:creationId xmlns="" xmlns:a16="http://schemas.microsoft.com/office/drawing/2014/main" id="{2A940A62-F00A-C15E-A442-E5212A965B5D}"/>
                    </a:ext>
                  </a:extLst>
                </p:cNvPr>
                <p:cNvSpPr/>
                <p:nvPr/>
              </p:nvSpPr>
              <p:spPr>
                <a:xfrm>
                  <a:off x="3132240" y="2061456"/>
                  <a:ext cx="142905" cy="142886"/>
                </a:xfrm>
                <a:prstGeom prst="ellipse">
                  <a:avLst/>
                </a:prstGeom>
                <a:ln w="1905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
              <p:nvSpPr>
                <p:cNvPr id="25" name="円/楕円 40">
                  <a:extLst>
                    <a:ext uri="{FF2B5EF4-FFF2-40B4-BE49-F238E27FC236}">
                      <a16:creationId xmlns="" xmlns:a16="http://schemas.microsoft.com/office/drawing/2014/main" id="{F997E0FD-9579-E889-279D-0BC2F79513D7}"/>
                    </a:ext>
                  </a:extLst>
                </p:cNvPr>
                <p:cNvSpPr/>
                <p:nvPr/>
              </p:nvSpPr>
              <p:spPr>
                <a:xfrm>
                  <a:off x="2916294" y="2348816"/>
                  <a:ext cx="71452" cy="7144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 name="円/楕円 36">
                <a:extLst>
                  <a:ext uri="{FF2B5EF4-FFF2-40B4-BE49-F238E27FC236}">
                    <a16:creationId xmlns="" xmlns:a16="http://schemas.microsoft.com/office/drawing/2014/main" id="{2B170845-B129-3C96-7903-02602007D3E3}"/>
                  </a:ext>
                </a:extLst>
              </p:cNvPr>
              <p:cNvSpPr/>
              <p:nvPr/>
            </p:nvSpPr>
            <p:spPr>
              <a:xfrm flipH="1">
                <a:off x="3132240" y="2061456"/>
                <a:ext cx="71452" cy="1428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p:bldP spid="26" grpId="0"/>
      <p:bldP spid="2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15616" y="363286"/>
            <a:ext cx="7200800" cy="646331"/>
          </a:xfrm>
          <a:prstGeom prst="rect">
            <a:avLst/>
          </a:prstGeom>
          <a:noFill/>
        </p:spPr>
        <p:txBody>
          <a:bodyPr wrap="square" rtlCol="0">
            <a:spAutoFit/>
          </a:bodyPr>
          <a:lstStyle/>
          <a:p>
            <a:r>
              <a:rPr kumimoji="1" lang="ja-JP" altLang="en-US" sz="3600" dirty="0"/>
              <a:t>では、イメージはどこから生まれるか</a:t>
            </a:r>
          </a:p>
        </p:txBody>
      </p:sp>
      <p:sp>
        <p:nvSpPr>
          <p:cNvPr id="7" name="テキスト ボックス 6"/>
          <p:cNvSpPr txBox="1"/>
          <p:nvPr/>
        </p:nvSpPr>
        <p:spPr>
          <a:xfrm>
            <a:off x="1691679" y="1373653"/>
            <a:ext cx="1152130" cy="646331"/>
          </a:xfrm>
          <a:prstGeom prst="rect">
            <a:avLst/>
          </a:prstGeom>
          <a:solidFill>
            <a:srgbClr val="F4EF2D"/>
          </a:solidFill>
        </p:spPr>
        <p:txBody>
          <a:bodyPr wrap="square" rtlCol="0">
            <a:spAutoFit/>
          </a:bodyPr>
          <a:lstStyle/>
          <a:p>
            <a:r>
              <a:rPr lang="ja-JP" altLang="en-US" sz="3600" dirty="0"/>
              <a:t>経験</a:t>
            </a:r>
            <a:endParaRPr kumimoji="1" lang="ja-JP" altLang="en-US" sz="3600" dirty="0"/>
          </a:p>
        </p:txBody>
      </p:sp>
      <p:sp>
        <p:nvSpPr>
          <p:cNvPr id="9" name="テキスト ボックス 8"/>
          <p:cNvSpPr txBox="1"/>
          <p:nvPr/>
        </p:nvSpPr>
        <p:spPr>
          <a:xfrm>
            <a:off x="2778841" y="1362675"/>
            <a:ext cx="648072" cy="646331"/>
          </a:xfrm>
          <a:prstGeom prst="rect">
            <a:avLst/>
          </a:prstGeom>
          <a:solidFill>
            <a:schemeClr val="accent3">
              <a:lumMod val="95000"/>
            </a:schemeClr>
          </a:solidFill>
        </p:spPr>
        <p:txBody>
          <a:bodyPr wrap="square" rtlCol="0">
            <a:spAutoFit/>
          </a:bodyPr>
          <a:lstStyle/>
          <a:p>
            <a:r>
              <a:rPr lang="ja-JP" altLang="en-US" sz="3600" dirty="0"/>
              <a:t>と</a:t>
            </a:r>
            <a:endParaRPr kumimoji="1" lang="ja-JP" altLang="en-US" sz="3600" dirty="0"/>
          </a:p>
        </p:txBody>
      </p:sp>
      <p:sp>
        <p:nvSpPr>
          <p:cNvPr id="6" name="テキスト ボックス 5"/>
          <p:cNvSpPr txBox="1"/>
          <p:nvPr/>
        </p:nvSpPr>
        <p:spPr>
          <a:xfrm>
            <a:off x="3275857" y="1373652"/>
            <a:ext cx="4176464" cy="646331"/>
          </a:xfrm>
          <a:prstGeom prst="rect">
            <a:avLst/>
          </a:prstGeom>
          <a:solidFill>
            <a:srgbClr val="FFCC99"/>
          </a:solidFill>
        </p:spPr>
        <p:txBody>
          <a:bodyPr wrap="square" rtlCol="0">
            <a:spAutoFit/>
          </a:bodyPr>
          <a:lstStyle/>
          <a:p>
            <a:r>
              <a:rPr lang="ja-JP" altLang="en-US" sz="3600" dirty="0"/>
              <a:t>ことばの重ね合わせ</a:t>
            </a:r>
            <a:endParaRPr kumimoji="1" lang="ja-JP" altLang="en-US" sz="3600" dirty="0"/>
          </a:p>
        </p:txBody>
      </p:sp>
      <p:sp>
        <p:nvSpPr>
          <p:cNvPr id="10" name="テキスト ボックス 9"/>
          <p:cNvSpPr txBox="1"/>
          <p:nvPr/>
        </p:nvSpPr>
        <p:spPr>
          <a:xfrm>
            <a:off x="1656039" y="2087408"/>
            <a:ext cx="1440160" cy="646331"/>
          </a:xfrm>
          <a:prstGeom prst="rect">
            <a:avLst/>
          </a:prstGeom>
          <a:noFill/>
        </p:spPr>
        <p:txBody>
          <a:bodyPr wrap="square" rtlCol="0">
            <a:spAutoFit/>
          </a:bodyPr>
          <a:lstStyle/>
          <a:p>
            <a:r>
              <a:rPr lang="ja-JP" altLang="en-US" sz="3600" dirty="0"/>
              <a:t>そして、</a:t>
            </a:r>
            <a:endParaRPr kumimoji="1" lang="ja-JP" altLang="en-US" sz="3600" dirty="0"/>
          </a:p>
        </p:txBody>
      </p:sp>
      <p:sp>
        <p:nvSpPr>
          <p:cNvPr id="11" name="テキスト ボックス 10"/>
          <p:cNvSpPr txBox="1"/>
          <p:nvPr/>
        </p:nvSpPr>
        <p:spPr>
          <a:xfrm>
            <a:off x="3793340" y="3936823"/>
            <a:ext cx="4134290" cy="646331"/>
          </a:xfrm>
          <a:prstGeom prst="rect">
            <a:avLst/>
          </a:prstGeom>
          <a:solidFill>
            <a:srgbClr val="CCFF99"/>
          </a:solidFill>
          <a:effectLst>
            <a:softEdge rad="63500"/>
          </a:effectLst>
        </p:spPr>
        <p:txBody>
          <a:bodyPr wrap="square" rtlCol="0">
            <a:spAutoFit/>
          </a:bodyPr>
          <a:lstStyle/>
          <a:p>
            <a:r>
              <a:rPr lang="ja-JP" altLang="en-US" sz="3600" dirty="0"/>
              <a:t>大人のことばを聞き</a:t>
            </a:r>
            <a:endParaRPr kumimoji="1" lang="ja-JP" altLang="en-US" sz="3600" dirty="0"/>
          </a:p>
        </p:txBody>
      </p:sp>
      <p:sp>
        <p:nvSpPr>
          <p:cNvPr id="12" name="テキスト ボックス 11"/>
          <p:cNvSpPr txBox="1"/>
          <p:nvPr/>
        </p:nvSpPr>
        <p:spPr>
          <a:xfrm>
            <a:off x="3800781" y="4913314"/>
            <a:ext cx="4464496" cy="646331"/>
          </a:xfrm>
          <a:prstGeom prst="rect">
            <a:avLst/>
          </a:prstGeom>
          <a:solidFill>
            <a:srgbClr val="CCFF99"/>
          </a:solidFill>
          <a:effectLst>
            <a:softEdge rad="63500"/>
          </a:effectLst>
        </p:spPr>
        <p:txBody>
          <a:bodyPr wrap="square" rtlCol="0">
            <a:spAutoFit/>
          </a:bodyPr>
          <a:lstStyle/>
          <a:p>
            <a:r>
              <a:rPr lang="ja-JP" altLang="en-US" sz="3600" dirty="0"/>
              <a:t>自分のことばで語る</a:t>
            </a:r>
            <a:endParaRPr kumimoji="1" lang="ja-JP" altLang="en-US" sz="3600" dirty="0"/>
          </a:p>
        </p:txBody>
      </p:sp>
      <p:sp>
        <p:nvSpPr>
          <p:cNvPr id="14" name="テキスト ボックス 13"/>
          <p:cNvSpPr txBox="1"/>
          <p:nvPr/>
        </p:nvSpPr>
        <p:spPr>
          <a:xfrm>
            <a:off x="985028" y="3936822"/>
            <a:ext cx="2952329" cy="646331"/>
          </a:xfrm>
          <a:prstGeom prst="rect">
            <a:avLst/>
          </a:prstGeom>
          <a:noFill/>
        </p:spPr>
        <p:txBody>
          <a:bodyPr wrap="square" rtlCol="0">
            <a:spAutoFit/>
          </a:bodyPr>
          <a:lstStyle/>
          <a:p>
            <a:r>
              <a:rPr lang="ja-JP" altLang="en-US" sz="3600" dirty="0"/>
              <a:t>まずはそれを</a:t>
            </a:r>
            <a:endParaRPr kumimoji="1" lang="ja-JP" altLang="en-US" sz="3600" dirty="0"/>
          </a:p>
        </p:txBody>
      </p:sp>
      <p:sp>
        <p:nvSpPr>
          <p:cNvPr id="15" name="テキスト ボックス 14"/>
          <p:cNvSpPr txBox="1"/>
          <p:nvPr/>
        </p:nvSpPr>
        <p:spPr>
          <a:xfrm>
            <a:off x="1926818" y="4924155"/>
            <a:ext cx="1944216" cy="646331"/>
          </a:xfrm>
          <a:prstGeom prst="rect">
            <a:avLst/>
          </a:prstGeom>
          <a:noFill/>
        </p:spPr>
        <p:txBody>
          <a:bodyPr wrap="square" rtlCol="0">
            <a:spAutoFit/>
          </a:bodyPr>
          <a:lstStyle/>
          <a:p>
            <a:r>
              <a:rPr lang="ja-JP" altLang="en-US" sz="3600" dirty="0"/>
              <a:t>そののち</a:t>
            </a:r>
            <a:endParaRPr kumimoji="1" lang="ja-JP" altLang="en-US" sz="3600" dirty="0"/>
          </a:p>
        </p:txBody>
      </p:sp>
      <p:sp>
        <p:nvSpPr>
          <p:cNvPr id="3" name="テキスト ボックス 2">
            <a:extLst>
              <a:ext uri="{FF2B5EF4-FFF2-40B4-BE49-F238E27FC236}">
                <a16:creationId xmlns="" xmlns:a16="http://schemas.microsoft.com/office/drawing/2014/main" id="{B5870899-4CA1-CB78-1ACE-4F00AA23ECE2}"/>
              </a:ext>
            </a:extLst>
          </p:cNvPr>
          <p:cNvSpPr txBox="1"/>
          <p:nvPr/>
        </p:nvSpPr>
        <p:spPr>
          <a:xfrm>
            <a:off x="7418253" y="1361914"/>
            <a:ext cx="1080120" cy="646331"/>
          </a:xfrm>
          <a:prstGeom prst="rect">
            <a:avLst/>
          </a:prstGeom>
          <a:noFill/>
        </p:spPr>
        <p:txBody>
          <a:bodyPr wrap="square" rtlCol="0">
            <a:spAutoFit/>
          </a:bodyPr>
          <a:lstStyle/>
          <a:p>
            <a:r>
              <a:rPr kumimoji="1" lang="ja-JP" altLang="en-US" sz="3600" dirty="0"/>
              <a:t>から</a:t>
            </a:r>
          </a:p>
        </p:txBody>
      </p:sp>
      <p:sp>
        <p:nvSpPr>
          <p:cNvPr id="5" name="テキスト ボックス 4">
            <a:extLst>
              <a:ext uri="{FF2B5EF4-FFF2-40B4-BE49-F238E27FC236}">
                <a16:creationId xmlns="" xmlns:a16="http://schemas.microsoft.com/office/drawing/2014/main" id="{10F1E84C-784E-2AD1-5B1E-3282F799EADC}"/>
              </a:ext>
            </a:extLst>
          </p:cNvPr>
          <p:cNvSpPr txBox="1"/>
          <p:nvPr/>
        </p:nvSpPr>
        <p:spPr>
          <a:xfrm>
            <a:off x="3102877" y="2087408"/>
            <a:ext cx="3816424" cy="646331"/>
          </a:xfrm>
          <a:prstGeom prst="rect">
            <a:avLst/>
          </a:prstGeom>
          <a:noFill/>
        </p:spPr>
        <p:txBody>
          <a:bodyPr wrap="square" rtlCol="0">
            <a:spAutoFit/>
          </a:bodyPr>
          <a:lstStyle/>
          <a:p>
            <a:r>
              <a:rPr lang="ja-JP" altLang="en-US" sz="3600" dirty="0">
                <a:solidFill>
                  <a:srgbClr val="C00000"/>
                </a:solidFill>
              </a:rPr>
              <a:t>その積み重ね</a:t>
            </a:r>
            <a:r>
              <a:rPr lang="ja-JP" altLang="en-US" sz="3600" dirty="0"/>
              <a:t>から</a:t>
            </a:r>
            <a:endParaRPr kumimoji="1" lang="ja-JP" altLang="en-US" sz="3600" dirty="0"/>
          </a:p>
        </p:txBody>
      </p:sp>
      <p:sp>
        <p:nvSpPr>
          <p:cNvPr id="8" name="四角形: 角を丸くする 7">
            <a:extLst>
              <a:ext uri="{FF2B5EF4-FFF2-40B4-BE49-F238E27FC236}">
                <a16:creationId xmlns="" xmlns:a16="http://schemas.microsoft.com/office/drawing/2014/main" id="{0D77E890-6438-BE75-0D15-70241740FBC3}"/>
              </a:ext>
            </a:extLst>
          </p:cNvPr>
          <p:cNvSpPr/>
          <p:nvPr/>
        </p:nvSpPr>
        <p:spPr>
          <a:xfrm>
            <a:off x="899592" y="2973602"/>
            <a:ext cx="7488832" cy="747716"/>
          </a:xfrm>
          <a:prstGeom prst="roundRect">
            <a:avLst/>
          </a:prstGeom>
          <a:solidFill>
            <a:schemeClr val="accent5"/>
          </a:solid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なにかを</a:t>
            </a:r>
            <a:r>
              <a:rPr kumimoji="1" lang="ja-JP" altLang="en-US" sz="3600" dirty="0">
                <a:solidFill>
                  <a:schemeClr val="tx1"/>
                </a:solidFill>
              </a:rPr>
              <a:t>経験した</a:t>
            </a:r>
          </a:p>
        </p:txBody>
      </p:sp>
      <p:sp>
        <p:nvSpPr>
          <p:cNvPr id="13" name="矢印: 下 12">
            <a:extLst>
              <a:ext uri="{FF2B5EF4-FFF2-40B4-BE49-F238E27FC236}">
                <a16:creationId xmlns="" xmlns:a16="http://schemas.microsoft.com/office/drawing/2014/main" id="{5BF2E075-97C3-31E6-5369-BF1E57F7A94B}"/>
              </a:ext>
            </a:extLst>
          </p:cNvPr>
          <p:cNvSpPr/>
          <p:nvPr/>
        </p:nvSpPr>
        <p:spPr>
          <a:xfrm>
            <a:off x="5384958" y="4568214"/>
            <a:ext cx="648071" cy="360040"/>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 xmlns:a16="http://schemas.microsoft.com/office/drawing/2014/main" id="{EA2F6EE8-5F58-5A1E-BB1D-2D85E42B5886}"/>
              </a:ext>
            </a:extLst>
          </p:cNvPr>
          <p:cNvSpPr txBox="1"/>
          <p:nvPr/>
        </p:nvSpPr>
        <p:spPr>
          <a:xfrm>
            <a:off x="701796" y="5858090"/>
            <a:ext cx="8028439" cy="523220"/>
          </a:xfrm>
          <a:prstGeom prst="rect">
            <a:avLst/>
          </a:prstGeom>
          <a:solidFill>
            <a:srgbClr val="FFCCFF"/>
          </a:solidFill>
          <a:effectLst>
            <a:glow rad="101600">
              <a:schemeClr val="accent2">
                <a:satMod val="175000"/>
                <a:alpha val="40000"/>
              </a:schemeClr>
            </a:glow>
          </a:effectLst>
        </p:spPr>
        <p:txBody>
          <a:bodyPr wrap="square" rtlCol="0">
            <a:spAutoFit/>
          </a:bodyPr>
          <a:lstStyle/>
          <a:p>
            <a:r>
              <a:rPr kumimoji="1" lang="ja-JP" altLang="en-US" sz="2800" dirty="0"/>
              <a:t>そのプロセスの中で、イメージは徐々に培われていく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10" grpId="0"/>
      <p:bldP spid="11" grpId="0" animBg="1"/>
      <p:bldP spid="12" grpId="0" animBg="1"/>
      <p:bldP spid="14" grpId="0"/>
      <p:bldP spid="15" grpId="0"/>
      <p:bldP spid="3" grpId="0"/>
      <p:bldP spid="5" grpId="0"/>
      <p:bldP spid="8" grpId="0" animBg="1"/>
      <p:bldP spid="13"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003"/>
          <p:cNvPicPr>
            <a:picLocks noChangeAspect="1" noChangeArrowheads="1"/>
          </p:cNvPicPr>
          <p:nvPr/>
        </p:nvPicPr>
        <p:blipFill>
          <a:blip r:embed="rId2" cstate="print"/>
          <a:srcRect/>
          <a:stretch>
            <a:fillRect/>
          </a:stretch>
        </p:blipFill>
        <p:spPr bwMode="auto">
          <a:xfrm>
            <a:off x="395536" y="1844824"/>
            <a:ext cx="1271587" cy="1008063"/>
          </a:xfrm>
          <a:prstGeom prst="rect">
            <a:avLst/>
          </a:prstGeom>
          <a:noFill/>
          <a:ln w="9525">
            <a:noFill/>
            <a:miter lim="800000"/>
            <a:headEnd/>
            <a:tailEnd/>
          </a:ln>
        </p:spPr>
      </p:pic>
      <p:sp>
        <p:nvSpPr>
          <p:cNvPr id="136194" name="テキスト ボックス 4"/>
          <p:cNvSpPr txBox="1">
            <a:spLocks noChangeArrowheads="1"/>
          </p:cNvSpPr>
          <p:nvPr/>
        </p:nvSpPr>
        <p:spPr bwMode="auto">
          <a:xfrm>
            <a:off x="611560" y="4653136"/>
            <a:ext cx="8281987" cy="1323439"/>
          </a:xfrm>
          <a:prstGeom prst="rect">
            <a:avLst/>
          </a:prstGeom>
          <a:solidFill>
            <a:srgbClr val="CCFF99"/>
          </a:solidFill>
          <a:ln w="6350">
            <a:noFill/>
            <a:miter lim="800000"/>
            <a:headEnd/>
            <a:tailEnd/>
          </a:ln>
        </p:spPr>
        <p:txBody>
          <a:bodyPr wrap="square">
            <a:spAutoFit/>
          </a:bodyPr>
          <a:lstStyle/>
          <a:p>
            <a:pPr eaLnBrk="1" hangingPunct="1"/>
            <a:r>
              <a:rPr lang="ja-JP" altLang="en-US" sz="4000" dirty="0"/>
              <a:t>思い出のおしゃべりの繰り返しが　　</a:t>
            </a:r>
            <a:endParaRPr lang="en-US" altLang="ja-JP" sz="4000" dirty="0"/>
          </a:p>
          <a:p>
            <a:pPr eaLnBrk="1" hangingPunct="1"/>
            <a:r>
              <a:rPr lang="ja-JP" altLang="en-US" sz="4000" dirty="0"/>
              <a:t>　　　　　　　イメージ能力を高めて行く</a:t>
            </a:r>
            <a:endParaRPr lang="en-US" altLang="ja-JP" sz="4000" dirty="0"/>
          </a:p>
        </p:txBody>
      </p:sp>
      <p:grpSp>
        <p:nvGrpSpPr>
          <p:cNvPr id="2" name="グループ化 10"/>
          <p:cNvGrpSpPr>
            <a:grpSpLocks/>
          </p:cNvGrpSpPr>
          <p:nvPr/>
        </p:nvGrpSpPr>
        <p:grpSpPr bwMode="auto">
          <a:xfrm rot="632290">
            <a:off x="892582" y="3717474"/>
            <a:ext cx="865188" cy="790575"/>
            <a:chOff x="3419475" y="5157788"/>
            <a:chExt cx="1512888" cy="1439862"/>
          </a:xfrm>
        </p:grpSpPr>
        <p:sp>
          <p:nvSpPr>
            <p:cNvPr id="76823" name="Oval 8"/>
            <p:cNvSpPr>
              <a:spLocks noChangeArrowheads="1"/>
            </p:cNvSpPr>
            <p:nvPr/>
          </p:nvSpPr>
          <p:spPr bwMode="auto">
            <a:xfrm>
              <a:off x="3492500" y="5229225"/>
              <a:ext cx="1368425" cy="1368425"/>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76824" name="Oval 9"/>
            <p:cNvSpPr>
              <a:spLocks noChangeArrowheads="1"/>
            </p:cNvSpPr>
            <p:nvPr/>
          </p:nvSpPr>
          <p:spPr bwMode="auto">
            <a:xfrm>
              <a:off x="4284663" y="5516563"/>
              <a:ext cx="215900" cy="217487"/>
            </a:xfrm>
            <a:prstGeom prst="ellipse">
              <a:avLst/>
            </a:prstGeom>
            <a:solidFill>
              <a:srgbClr val="FFFFFF"/>
            </a:solidFill>
            <a:ln w="9525">
              <a:solidFill>
                <a:schemeClr val="tx1"/>
              </a:solidFill>
              <a:round/>
              <a:headEnd/>
              <a:tailEnd/>
            </a:ln>
          </p:spPr>
          <p:txBody>
            <a:bodyPr wrap="none" anchor="ctr"/>
            <a:lstStyle/>
            <a:p>
              <a:pPr eaLnBrk="1" hangingPunct="1"/>
              <a:endParaRPr lang="ja-JP" altLang="en-US"/>
            </a:p>
          </p:txBody>
        </p:sp>
        <p:sp>
          <p:nvSpPr>
            <p:cNvPr id="76825" name="Oval 10"/>
            <p:cNvSpPr>
              <a:spLocks noChangeArrowheads="1"/>
            </p:cNvSpPr>
            <p:nvPr/>
          </p:nvSpPr>
          <p:spPr bwMode="auto">
            <a:xfrm>
              <a:off x="4356100" y="5516563"/>
              <a:ext cx="144463" cy="144462"/>
            </a:xfrm>
            <a:prstGeom prst="ellipse">
              <a:avLst/>
            </a:prstGeom>
            <a:solidFill>
              <a:schemeClr val="tx1"/>
            </a:solidFill>
            <a:ln w="9525">
              <a:solidFill>
                <a:schemeClr val="tx1"/>
              </a:solidFill>
              <a:round/>
              <a:headEnd/>
              <a:tailEnd/>
            </a:ln>
          </p:spPr>
          <p:txBody>
            <a:bodyPr wrap="none" anchor="ctr"/>
            <a:lstStyle/>
            <a:p>
              <a:pPr eaLnBrk="1" hangingPunct="1"/>
              <a:endParaRPr lang="ja-JP" altLang="en-US"/>
            </a:p>
          </p:txBody>
        </p:sp>
        <p:sp>
          <p:nvSpPr>
            <p:cNvPr id="76826" name="Oval 11"/>
            <p:cNvSpPr>
              <a:spLocks noChangeArrowheads="1"/>
            </p:cNvSpPr>
            <p:nvPr/>
          </p:nvSpPr>
          <p:spPr bwMode="auto">
            <a:xfrm>
              <a:off x="4787900" y="5661025"/>
              <a:ext cx="144463" cy="144463"/>
            </a:xfrm>
            <a:prstGeom prst="ellipse">
              <a:avLst/>
            </a:prstGeom>
            <a:solidFill>
              <a:srgbClr val="FFFF99"/>
            </a:solidFill>
            <a:ln w="9525">
              <a:solidFill>
                <a:schemeClr val="tx1"/>
              </a:solidFill>
              <a:round/>
              <a:headEnd/>
              <a:tailEnd/>
            </a:ln>
          </p:spPr>
          <p:txBody>
            <a:bodyPr wrap="none" anchor="ctr"/>
            <a:lstStyle/>
            <a:p>
              <a:pPr eaLnBrk="1" hangingPunct="1"/>
              <a:endParaRPr lang="ja-JP" altLang="en-US"/>
            </a:p>
          </p:txBody>
        </p:sp>
        <p:sp>
          <p:nvSpPr>
            <p:cNvPr id="76827" name="Freeform 13"/>
            <p:cNvSpPr>
              <a:spLocks/>
            </p:cNvSpPr>
            <p:nvPr/>
          </p:nvSpPr>
          <p:spPr bwMode="auto">
            <a:xfrm>
              <a:off x="4356100" y="6237288"/>
              <a:ext cx="431800" cy="82550"/>
            </a:xfrm>
            <a:custGeom>
              <a:avLst/>
              <a:gdLst>
                <a:gd name="T0" fmla="*/ 0 w 272"/>
                <a:gd name="T1" fmla="*/ 0 h 52"/>
                <a:gd name="T2" fmla="*/ 2147483647 w 272"/>
                <a:gd name="T3" fmla="*/ 2147483647 h 52"/>
                <a:gd name="T4" fmla="*/ 2147483647 w 272"/>
                <a:gd name="T5" fmla="*/ 2147483647 h 52"/>
                <a:gd name="T6" fmla="*/ 2147483647 w 272"/>
                <a:gd name="T7" fmla="*/ 0 h 52"/>
                <a:gd name="T8" fmla="*/ 0 60000 65536"/>
                <a:gd name="T9" fmla="*/ 0 60000 65536"/>
                <a:gd name="T10" fmla="*/ 0 60000 65536"/>
                <a:gd name="T11" fmla="*/ 0 60000 65536"/>
                <a:gd name="T12" fmla="*/ 0 w 272"/>
                <a:gd name="T13" fmla="*/ 0 h 52"/>
                <a:gd name="T14" fmla="*/ 272 w 272"/>
                <a:gd name="T15" fmla="*/ 52 h 52"/>
              </a:gdLst>
              <a:ahLst/>
              <a:cxnLst>
                <a:cxn ang="T8">
                  <a:pos x="T0" y="T1"/>
                </a:cxn>
                <a:cxn ang="T9">
                  <a:pos x="T2" y="T3"/>
                </a:cxn>
                <a:cxn ang="T10">
                  <a:pos x="T4" y="T5"/>
                </a:cxn>
                <a:cxn ang="T11">
                  <a:pos x="T6" y="T7"/>
                </a:cxn>
              </a:cxnLst>
              <a:rect l="T12" t="T13" r="T14" b="T15"/>
              <a:pathLst>
                <a:path w="272" h="52">
                  <a:moveTo>
                    <a:pt x="0" y="0"/>
                  </a:moveTo>
                  <a:cubicBezTo>
                    <a:pt x="30" y="19"/>
                    <a:pt x="61" y="38"/>
                    <a:pt x="91" y="45"/>
                  </a:cubicBezTo>
                  <a:cubicBezTo>
                    <a:pt x="121" y="52"/>
                    <a:pt x="151" y="52"/>
                    <a:pt x="181" y="45"/>
                  </a:cubicBezTo>
                  <a:cubicBezTo>
                    <a:pt x="211" y="38"/>
                    <a:pt x="257" y="7"/>
                    <a:pt x="272" y="0"/>
                  </a:cubicBezTo>
                </a:path>
              </a:pathLst>
            </a:custGeom>
            <a:noFill/>
            <a:ln w="9525">
              <a:solidFill>
                <a:schemeClr val="tx1"/>
              </a:solidFill>
              <a:round/>
              <a:headEnd/>
              <a:tailEnd/>
            </a:ln>
          </p:spPr>
          <p:txBody>
            <a:bodyPr/>
            <a:lstStyle/>
            <a:p>
              <a:endParaRPr lang="ja-JP" altLang="en-US"/>
            </a:p>
          </p:txBody>
        </p:sp>
        <p:sp>
          <p:nvSpPr>
            <p:cNvPr id="76828" name="Freeform 15"/>
            <p:cNvSpPr>
              <a:spLocks/>
            </p:cNvSpPr>
            <p:nvPr/>
          </p:nvSpPr>
          <p:spPr bwMode="auto">
            <a:xfrm>
              <a:off x="3419475" y="5157788"/>
              <a:ext cx="792163" cy="846137"/>
            </a:xfrm>
            <a:custGeom>
              <a:avLst/>
              <a:gdLst>
                <a:gd name="T0" fmla="*/ 2147483647 w 436"/>
                <a:gd name="T1" fmla="*/ 2147483647 h 488"/>
                <a:gd name="T2" fmla="*/ 2147483647 w 436"/>
                <a:gd name="T3" fmla="*/ 2147483647 h 488"/>
                <a:gd name="T4" fmla="*/ 2147483647 w 436"/>
                <a:gd name="T5" fmla="*/ 2147483647 h 488"/>
                <a:gd name="T6" fmla="*/ 2147483647 w 436"/>
                <a:gd name="T7" fmla="*/ 2147483647 h 488"/>
                <a:gd name="T8" fmla="*/ 2147483647 w 436"/>
                <a:gd name="T9" fmla="*/ 2147483647 h 488"/>
                <a:gd name="T10" fmla="*/ 2147483647 w 436"/>
                <a:gd name="T11" fmla="*/ 2147483647 h 488"/>
                <a:gd name="T12" fmla="*/ 2147483647 w 436"/>
                <a:gd name="T13" fmla="*/ 2147483647 h 488"/>
                <a:gd name="T14" fmla="*/ 2147483647 w 436"/>
                <a:gd name="T15" fmla="*/ 2147483647 h 488"/>
                <a:gd name="T16" fmla="*/ 2147483647 w 436"/>
                <a:gd name="T17" fmla="*/ 2147483647 h 488"/>
                <a:gd name="T18" fmla="*/ 2147483647 w 436"/>
                <a:gd name="T19" fmla="*/ 2147483647 h 488"/>
                <a:gd name="T20" fmla="*/ 2147483647 w 436"/>
                <a:gd name="T21" fmla="*/ 2147483647 h 488"/>
                <a:gd name="T22" fmla="*/ 2147483647 w 436"/>
                <a:gd name="T23" fmla="*/ 2147483647 h 488"/>
                <a:gd name="T24" fmla="*/ 2147483647 w 436"/>
                <a:gd name="T25" fmla="*/ 2147483647 h 488"/>
                <a:gd name="T26" fmla="*/ 2147483647 w 436"/>
                <a:gd name="T27" fmla="*/ 2147483647 h 488"/>
                <a:gd name="T28" fmla="*/ 2147483647 w 436"/>
                <a:gd name="T29" fmla="*/ 2147483647 h 488"/>
                <a:gd name="T30" fmla="*/ 2147483647 w 436"/>
                <a:gd name="T31" fmla="*/ 2147483647 h 488"/>
                <a:gd name="T32" fmla="*/ 2147483647 w 436"/>
                <a:gd name="T33" fmla="*/ 2147483647 h 488"/>
                <a:gd name="T34" fmla="*/ 2147483647 w 436"/>
                <a:gd name="T35" fmla="*/ 2147483647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88"/>
                <a:gd name="T56" fmla="*/ 436 w 43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88">
                  <a:moveTo>
                    <a:pt x="436" y="48"/>
                  </a:moveTo>
                  <a:cubicBezTo>
                    <a:pt x="416" y="127"/>
                    <a:pt x="357" y="177"/>
                    <a:pt x="315" y="243"/>
                  </a:cubicBezTo>
                  <a:cubicBezTo>
                    <a:pt x="312" y="232"/>
                    <a:pt x="316" y="217"/>
                    <a:pt x="307" y="210"/>
                  </a:cubicBezTo>
                  <a:cubicBezTo>
                    <a:pt x="302" y="206"/>
                    <a:pt x="252" y="240"/>
                    <a:pt x="242" y="243"/>
                  </a:cubicBezTo>
                  <a:cubicBezTo>
                    <a:pt x="210" y="289"/>
                    <a:pt x="210" y="312"/>
                    <a:pt x="161" y="324"/>
                  </a:cubicBezTo>
                  <a:cubicBezTo>
                    <a:pt x="142" y="342"/>
                    <a:pt x="130" y="362"/>
                    <a:pt x="112" y="381"/>
                  </a:cubicBezTo>
                  <a:cubicBezTo>
                    <a:pt x="101" y="426"/>
                    <a:pt x="86" y="470"/>
                    <a:pt x="39" y="486"/>
                  </a:cubicBezTo>
                  <a:cubicBezTo>
                    <a:pt x="36" y="478"/>
                    <a:pt x="39" y="464"/>
                    <a:pt x="31" y="462"/>
                  </a:cubicBezTo>
                  <a:cubicBezTo>
                    <a:pt x="21" y="460"/>
                    <a:pt x="7" y="488"/>
                    <a:pt x="6" y="478"/>
                  </a:cubicBezTo>
                  <a:cubicBezTo>
                    <a:pt x="0" y="432"/>
                    <a:pt x="11" y="386"/>
                    <a:pt x="15" y="340"/>
                  </a:cubicBezTo>
                  <a:cubicBezTo>
                    <a:pt x="20" y="280"/>
                    <a:pt x="20" y="296"/>
                    <a:pt x="55" y="243"/>
                  </a:cubicBezTo>
                  <a:cubicBezTo>
                    <a:pt x="60" y="235"/>
                    <a:pt x="71" y="218"/>
                    <a:pt x="71" y="218"/>
                  </a:cubicBezTo>
                  <a:cubicBezTo>
                    <a:pt x="88" y="150"/>
                    <a:pt x="63" y="211"/>
                    <a:pt x="104" y="178"/>
                  </a:cubicBezTo>
                  <a:cubicBezTo>
                    <a:pt x="112" y="172"/>
                    <a:pt x="114" y="161"/>
                    <a:pt x="120" y="153"/>
                  </a:cubicBezTo>
                  <a:cubicBezTo>
                    <a:pt x="143" y="125"/>
                    <a:pt x="145" y="129"/>
                    <a:pt x="177" y="113"/>
                  </a:cubicBezTo>
                  <a:cubicBezTo>
                    <a:pt x="187" y="82"/>
                    <a:pt x="194" y="74"/>
                    <a:pt x="225" y="64"/>
                  </a:cubicBezTo>
                  <a:cubicBezTo>
                    <a:pt x="291" y="0"/>
                    <a:pt x="285" y="25"/>
                    <a:pt x="412" y="32"/>
                  </a:cubicBezTo>
                  <a:cubicBezTo>
                    <a:pt x="430" y="59"/>
                    <a:pt x="421" y="63"/>
                    <a:pt x="436" y="48"/>
                  </a:cubicBezTo>
                  <a:close/>
                </a:path>
              </a:pathLst>
            </a:custGeom>
            <a:solidFill>
              <a:srgbClr val="808080"/>
            </a:solidFill>
            <a:ln w="9525">
              <a:solidFill>
                <a:schemeClr val="tx1"/>
              </a:solidFill>
              <a:round/>
              <a:headEnd/>
              <a:tailEnd/>
            </a:ln>
          </p:spPr>
          <p:txBody>
            <a:bodyPr/>
            <a:lstStyle/>
            <a:p>
              <a:endParaRPr lang="ja-JP" altLang="en-US"/>
            </a:p>
          </p:txBody>
        </p:sp>
      </p:grpSp>
      <p:sp>
        <p:nvSpPr>
          <p:cNvPr id="20" name="円/楕円 19"/>
          <p:cNvSpPr/>
          <p:nvPr/>
        </p:nvSpPr>
        <p:spPr>
          <a:xfrm>
            <a:off x="179512" y="1700808"/>
            <a:ext cx="1657350" cy="1368425"/>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円/楕円 20"/>
          <p:cNvSpPr/>
          <p:nvPr/>
        </p:nvSpPr>
        <p:spPr>
          <a:xfrm>
            <a:off x="1259632" y="3356992"/>
            <a:ext cx="144463" cy="14446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 name="右矢印 23"/>
          <p:cNvSpPr/>
          <p:nvPr/>
        </p:nvSpPr>
        <p:spPr>
          <a:xfrm>
            <a:off x="3995936" y="4005064"/>
            <a:ext cx="3024336" cy="288925"/>
          </a:xfrm>
          <a:prstGeom prst="rightArrow">
            <a:avLst>
              <a:gd name="adj1" fmla="val 50000"/>
              <a:gd name="adj2" fmla="val 5400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 name="テキスト ボックス 24"/>
          <p:cNvSpPr txBox="1">
            <a:spLocks noChangeArrowheads="1"/>
          </p:cNvSpPr>
          <p:nvPr/>
        </p:nvSpPr>
        <p:spPr bwMode="auto">
          <a:xfrm>
            <a:off x="7164288" y="3789040"/>
            <a:ext cx="1763712" cy="646113"/>
          </a:xfrm>
          <a:prstGeom prst="rect">
            <a:avLst/>
          </a:prstGeom>
          <a:solidFill>
            <a:schemeClr val="bg1"/>
          </a:solidFill>
          <a:ln w="28575">
            <a:solidFill>
              <a:schemeClr val="accent2">
                <a:lumMod val="75000"/>
              </a:schemeClr>
            </a:solidFill>
            <a:miter lim="800000"/>
            <a:headEnd/>
            <a:tailEnd/>
          </a:ln>
        </p:spPr>
        <p:txBody>
          <a:bodyPr>
            <a:spAutoFit/>
          </a:bodyPr>
          <a:lstStyle/>
          <a:p>
            <a:pPr eaLnBrk="1" hangingPunct="1">
              <a:defRPr/>
            </a:pPr>
            <a:r>
              <a:rPr lang="ja-JP" altLang="en-US" sz="3600" dirty="0"/>
              <a:t>イメージ</a:t>
            </a:r>
          </a:p>
        </p:txBody>
      </p:sp>
      <p:sp>
        <p:nvSpPr>
          <p:cNvPr id="163852" name="テキスト ボックス 18"/>
          <p:cNvSpPr txBox="1">
            <a:spLocks noChangeArrowheads="1"/>
          </p:cNvSpPr>
          <p:nvPr/>
        </p:nvSpPr>
        <p:spPr bwMode="auto">
          <a:xfrm>
            <a:off x="7596336" y="1772816"/>
            <a:ext cx="1223963" cy="1323975"/>
          </a:xfrm>
          <a:prstGeom prst="rect">
            <a:avLst/>
          </a:prstGeom>
          <a:noFill/>
          <a:ln w="9525">
            <a:noFill/>
            <a:miter lim="800000"/>
            <a:headEnd/>
            <a:tailEnd/>
          </a:ln>
        </p:spPr>
        <p:txBody>
          <a:bodyPr>
            <a:spAutoFit/>
          </a:bodyPr>
          <a:lstStyle/>
          <a:p>
            <a:pPr eaLnBrk="1" hangingPunct="1"/>
            <a:r>
              <a:rPr lang="en-US" altLang="ja-JP" sz="8000" b="1" dirty="0">
                <a:solidFill>
                  <a:srgbClr val="996600"/>
                </a:solidFill>
                <a:latin typeface="DF動物1" pitchFamily="17" charset="0"/>
              </a:rPr>
              <a:t>+</a:t>
            </a:r>
            <a:endParaRPr lang="ja-JP" altLang="en-US" sz="8000" b="1" dirty="0">
              <a:solidFill>
                <a:srgbClr val="996600"/>
              </a:solidFill>
            </a:endParaRPr>
          </a:p>
        </p:txBody>
      </p:sp>
      <p:sp>
        <p:nvSpPr>
          <p:cNvPr id="19" name="円/楕円 18"/>
          <p:cNvSpPr/>
          <p:nvPr/>
        </p:nvSpPr>
        <p:spPr>
          <a:xfrm>
            <a:off x="7596336" y="1772816"/>
            <a:ext cx="1366714" cy="136683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5550" name="テキスト ボックス 3"/>
          <p:cNvSpPr txBox="1">
            <a:spLocks noChangeArrowheads="1"/>
          </p:cNvSpPr>
          <p:nvPr/>
        </p:nvSpPr>
        <p:spPr bwMode="auto">
          <a:xfrm>
            <a:off x="1835696" y="836712"/>
            <a:ext cx="5616624" cy="707886"/>
          </a:xfrm>
          <a:prstGeom prst="rect">
            <a:avLst/>
          </a:prstGeom>
          <a:solidFill>
            <a:srgbClr val="CCFFFF"/>
          </a:solidFill>
          <a:ln w="9525">
            <a:noFill/>
            <a:miter lim="800000"/>
            <a:headEnd/>
            <a:tailEnd/>
          </a:ln>
          <a:effectLst>
            <a:softEdge rad="31750"/>
          </a:effectLst>
        </p:spPr>
        <p:txBody>
          <a:bodyPr wrap="square">
            <a:spAutoFit/>
          </a:bodyPr>
          <a:lstStyle/>
          <a:p>
            <a:pPr eaLnBrk="1" hangingPunct="1">
              <a:tabLst>
                <a:tab pos="984250" algn="l"/>
              </a:tabLst>
              <a:defRPr/>
            </a:pPr>
            <a:r>
              <a:rPr lang="ja-JP" altLang="en-US" sz="4000" dirty="0"/>
              <a:t>［いま・ここ］ではないから</a:t>
            </a:r>
            <a:endParaRPr lang="ja-JP" altLang="en-US" sz="4000" dirty="0">
              <a:ea typeface="ＭＳ Ｐゴシック" panose="020B0600070205080204" pitchFamily="50" charset="-128"/>
            </a:endParaRPr>
          </a:p>
        </p:txBody>
      </p:sp>
      <p:sp>
        <p:nvSpPr>
          <p:cNvPr id="16" name="角丸四角形吹き出し 15"/>
          <p:cNvSpPr/>
          <p:nvPr/>
        </p:nvSpPr>
        <p:spPr>
          <a:xfrm>
            <a:off x="1979712" y="3789040"/>
            <a:ext cx="1944241" cy="648841"/>
          </a:xfrm>
          <a:prstGeom prst="wedgeRoundRectCallout">
            <a:avLst>
              <a:gd name="adj1" fmla="val -61168"/>
              <a:gd name="adj2" fmla="val 1723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b="1" dirty="0">
                <a:solidFill>
                  <a:schemeClr val="tx1"/>
                </a:solidFill>
              </a:rPr>
              <a:t>イヌいたよ</a:t>
            </a:r>
          </a:p>
        </p:txBody>
      </p:sp>
      <p:cxnSp>
        <p:nvCxnSpPr>
          <p:cNvPr id="26" name="直線矢印コネクタ 25"/>
          <p:cNvCxnSpPr/>
          <p:nvPr/>
        </p:nvCxnSpPr>
        <p:spPr>
          <a:xfrm>
            <a:off x="1547664" y="2492896"/>
            <a:ext cx="612068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203" name="テキスト ボックス 22"/>
          <p:cNvSpPr txBox="1">
            <a:spLocks noChangeArrowheads="1"/>
          </p:cNvSpPr>
          <p:nvPr/>
        </p:nvSpPr>
        <p:spPr bwMode="auto">
          <a:xfrm>
            <a:off x="1979712" y="1628800"/>
            <a:ext cx="5328592" cy="2062103"/>
          </a:xfrm>
          <a:prstGeom prst="rect">
            <a:avLst/>
          </a:prstGeom>
          <a:solidFill>
            <a:schemeClr val="accent3">
              <a:lumMod val="95000"/>
            </a:schemeClr>
          </a:solidFill>
          <a:ln w="28575">
            <a:noFill/>
            <a:miter lim="800000"/>
            <a:headEnd/>
            <a:tailEnd/>
          </a:ln>
          <a:effectLst>
            <a:glow rad="139700">
              <a:schemeClr val="accent2">
                <a:satMod val="175000"/>
                <a:alpha val="40000"/>
              </a:schemeClr>
            </a:glow>
          </a:effectLst>
        </p:spPr>
        <p:txBody>
          <a:bodyPr wrap="square">
            <a:spAutoFit/>
          </a:bodyPr>
          <a:lstStyle/>
          <a:p>
            <a:pPr eaLnBrk="1" hangingPunct="1">
              <a:defRPr/>
            </a:pPr>
            <a:r>
              <a:rPr lang="ja-JP" altLang="en-US" sz="3200" dirty="0">
                <a:ea typeface="ＭＳ Ｐゴシック" panose="020B0600070205080204" pitchFamily="50" charset="-128"/>
              </a:rPr>
              <a:t>目の前にいない、過去の犬を思い出し、ことばにすることによって、自分なりの「犬」の</a:t>
            </a:r>
            <a:endParaRPr lang="en-US" altLang="ja-JP" sz="3200" dirty="0">
              <a:ea typeface="ＭＳ Ｐゴシック" panose="020B0600070205080204" pitchFamily="50" charset="-128"/>
            </a:endParaRPr>
          </a:p>
          <a:p>
            <a:pPr eaLnBrk="1" hangingPunct="1">
              <a:defRPr/>
            </a:pPr>
            <a:r>
              <a:rPr lang="ja-JP" altLang="en-US" sz="3200" dirty="0"/>
              <a:t>　　　　　　</a:t>
            </a:r>
            <a:r>
              <a:rPr lang="ja-JP" altLang="en-US" sz="3200" dirty="0">
                <a:ea typeface="ＭＳ Ｐゴシック" panose="020B0600070205080204" pitchFamily="50" charset="-128"/>
              </a:rPr>
              <a:t>イメージが育っていく</a:t>
            </a:r>
          </a:p>
        </p:txBody>
      </p:sp>
      <p:sp>
        <p:nvSpPr>
          <p:cNvPr id="30" name="角丸四角形 29"/>
          <p:cNvSpPr/>
          <p:nvPr/>
        </p:nvSpPr>
        <p:spPr>
          <a:xfrm>
            <a:off x="323528" y="6021288"/>
            <a:ext cx="8604448" cy="57606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accent4"/>
                </a:solidFill>
              </a:rPr>
              <a:t>わたしのネコ、わたしの自動車、わたしの旅行、わたしの幸せ</a:t>
            </a:r>
            <a:r>
              <a:rPr lang="en-US" altLang="ja-JP" sz="2400" b="1" dirty="0">
                <a:solidFill>
                  <a:schemeClr val="accent4"/>
                </a:solidFill>
              </a:rPr>
              <a:t>etc.</a:t>
            </a:r>
            <a:endParaRPr kumimoji="1" lang="ja-JP" altLang="en-US" sz="2400" b="1" dirty="0">
              <a:solidFill>
                <a:schemeClr val="accent4"/>
              </a:solidFill>
            </a:endParaRPr>
          </a:p>
        </p:txBody>
      </p:sp>
      <p:sp>
        <p:nvSpPr>
          <p:cNvPr id="22" name="テキスト ボックス 21"/>
          <p:cNvSpPr txBox="1"/>
          <p:nvPr/>
        </p:nvSpPr>
        <p:spPr>
          <a:xfrm>
            <a:off x="179512" y="188640"/>
            <a:ext cx="8964488" cy="646331"/>
          </a:xfrm>
          <a:prstGeom prst="rect">
            <a:avLst/>
          </a:prstGeom>
          <a:noFill/>
        </p:spPr>
        <p:txBody>
          <a:bodyPr wrap="square" rtlCol="0">
            <a:spAutoFit/>
          </a:bodyPr>
          <a:lstStyle/>
          <a:p>
            <a:r>
              <a:rPr kumimoji="1" lang="ja-JP" altLang="en-US" sz="3600" dirty="0"/>
              <a:t>経験の想起がイメージに繋がるのは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50"/>
                                        </p:tgtEl>
                                        <p:attrNameLst>
                                          <p:attrName>style.visibility</p:attrName>
                                        </p:attrNameLst>
                                      </p:cBhvr>
                                      <p:to>
                                        <p:strVal val="visible"/>
                                      </p:to>
                                    </p:set>
                                    <p:animEffect transition="in" filter="dissolve">
                                      <p:cBhvr>
                                        <p:cTn id="7" dur="500"/>
                                        <p:tgtEl>
                                          <p:spTgt spid="655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6203"/>
                                        </p:tgtEl>
                                        <p:attrNameLst>
                                          <p:attrName>style.visibility</p:attrName>
                                        </p:attrNameLst>
                                      </p:cBhvr>
                                      <p:to>
                                        <p:strVal val="visible"/>
                                      </p:to>
                                    </p:set>
                                    <p:animEffect transition="in" filter="dissolve">
                                      <p:cBhvr>
                                        <p:cTn id="31" dur="500"/>
                                        <p:tgtEl>
                                          <p:spTgt spid="13620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3852"/>
                                        </p:tgtEl>
                                        <p:attrNameLst>
                                          <p:attrName>style.visibility</p:attrName>
                                        </p:attrNameLst>
                                      </p:cBhvr>
                                      <p:to>
                                        <p:strVal val="visible"/>
                                      </p:to>
                                    </p:set>
                                    <p:animEffect transition="in" filter="dissolve">
                                      <p:cBhvr>
                                        <p:cTn id="39" dur="500"/>
                                        <p:tgtEl>
                                          <p:spTgt spid="163852"/>
                                        </p:tgtEl>
                                      </p:cBhvr>
                                    </p:animEffect>
                                  </p:childTnLst>
                                </p:cTn>
                              </p:par>
                              <p:par>
                                <p:cTn id="40" presetID="9"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6194"/>
                                        </p:tgtEl>
                                        <p:attrNameLst>
                                          <p:attrName>style.visibility</p:attrName>
                                        </p:attrNameLst>
                                      </p:cBhvr>
                                      <p:to>
                                        <p:strVal val="visible"/>
                                      </p:to>
                                    </p:set>
                                    <p:animEffect transition="in" filter="dissolve">
                                      <p:cBhvr>
                                        <p:cTn id="53" dur="500"/>
                                        <p:tgtEl>
                                          <p:spTgt spid="13619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dissolv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P spid="20" grpId="0" animBg="1"/>
      <p:bldP spid="21" grpId="0" animBg="1"/>
      <p:bldP spid="24" grpId="0" animBg="1"/>
      <p:bldP spid="25" grpId="0" animBg="1"/>
      <p:bldP spid="163852" grpId="0"/>
      <p:bldP spid="19" grpId="0" animBg="1"/>
      <p:bldP spid="65550" grpId="0" animBg="1"/>
      <p:bldP spid="16" grpId="0" animBg="1"/>
      <p:bldP spid="30"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40199</TotalTime>
  <Words>3865</Words>
  <Application>Microsoft Office PowerPoint</Application>
  <PresentationFormat>画面に合わせる (4:3)</PresentationFormat>
  <Paragraphs>1096</Paragraphs>
  <Slides>137</Slides>
  <Notes>6</Notes>
  <HiddenSlides>0</HiddenSlides>
  <MMClips>9</MMClips>
  <ScaleCrop>false</ScaleCrop>
  <HeadingPairs>
    <vt:vector size="4" baseType="variant">
      <vt:variant>
        <vt:lpstr>テーマ</vt:lpstr>
      </vt:variant>
      <vt:variant>
        <vt:i4>1</vt:i4>
      </vt:variant>
      <vt:variant>
        <vt:lpstr>スライド タイトル</vt:lpstr>
      </vt:variant>
      <vt:variant>
        <vt:i4>137</vt:i4>
      </vt:variant>
    </vt:vector>
  </HeadingPairs>
  <TitlesOfParts>
    <vt:vector size="138" baseType="lpstr">
      <vt:lpstr>標準デザイン</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　　引き算のことばには 　　　　　　　　　さまざまな意義がある　</vt:lpstr>
      <vt:lpstr>引き算のことばの意義①</vt:lpstr>
      <vt:lpstr>スライド 19</vt:lpstr>
      <vt:lpstr>引き算のことばの意義②</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自分の力だけで、 　ことばを習得して行くのだろうか</vt:lpstr>
      <vt:lpstr>ことばの習得の考え方の流れ</vt:lpstr>
      <vt:lpstr>大人は、子どものことばの習得を</vt:lpstr>
      <vt:lpstr>スライド 51</vt:lpstr>
      <vt:lpstr>スライド 52</vt:lpstr>
      <vt:lpstr>スライド 53</vt:lpstr>
      <vt:lpstr>スライド 54</vt:lpstr>
      <vt:lpstr>スライド 55</vt:lpstr>
      <vt:lpstr>スライド 56</vt:lpstr>
      <vt:lpstr>スライド 57</vt:lpstr>
      <vt:lpstr>スライド 58</vt:lpstr>
      <vt:lpstr>文中の助詞の部分を際立たせる</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スライド 76</vt:lpstr>
      <vt:lpstr>スライド 77</vt:lpstr>
      <vt:lpstr>スライド 78</vt:lpstr>
      <vt:lpstr>スライド 79</vt:lpstr>
      <vt:lpstr>スライド 80</vt:lpstr>
      <vt:lpstr>スライド 81</vt:lpstr>
      <vt:lpstr>スライド 82</vt:lpstr>
      <vt:lpstr>スライド 83</vt:lpstr>
      <vt:lpstr>スライド 84</vt:lpstr>
      <vt:lpstr>スライド 85</vt:lpstr>
      <vt:lpstr>スライド 86</vt:lpstr>
      <vt:lpstr>スライド 87</vt:lpstr>
      <vt:lpstr>スライド 88</vt:lpstr>
      <vt:lpstr>スライド 89</vt:lpstr>
      <vt:lpstr>スライド 90</vt:lpstr>
      <vt:lpstr>　　　観光に行こう！</vt:lpstr>
      <vt:lpstr>　観光に行ったら、 　　　　動画や写真を撮ろう</vt:lpstr>
      <vt:lpstr>スライド 93</vt:lpstr>
      <vt:lpstr>スライド 94</vt:lpstr>
      <vt:lpstr>スライド 95</vt:lpstr>
      <vt:lpstr>スライド 96</vt:lpstr>
      <vt:lpstr>スライド 97</vt:lpstr>
      <vt:lpstr>スライド 98</vt:lpstr>
      <vt:lpstr>スライド 99</vt:lpstr>
      <vt:lpstr>スライド 100</vt:lpstr>
      <vt:lpstr>スライド 101</vt:lpstr>
      <vt:lpstr>スライド 102</vt:lpstr>
      <vt:lpstr>スライド 103</vt:lpstr>
      <vt:lpstr>スライド 104</vt:lpstr>
      <vt:lpstr>スライド 105</vt:lpstr>
      <vt:lpstr>スライド 106</vt:lpstr>
      <vt:lpstr>スライド 107</vt:lpstr>
      <vt:lpstr>スライド 108</vt:lpstr>
      <vt:lpstr>スライド 109</vt:lpstr>
      <vt:lpstr>スライド 110</vt:lpstr>
      <vt:lpstr>スライド 111</vt:lpstr>
      <vt:lpstr>スライド 112</vt:lpstr>
      <vt:lpstr>スライド 113</vt:lpstr>
      <vt:lpstr>スライド 114</vt:lpstr>
      <vt:lpstr>スライド 115</vt:lpstr>
      <vt:lpstr>スライド 116</vt:lpstr>
      <vt:lpstr>スライド 117</vt:lpstr>
      <vt:lpstr>スライド 118</vt:lpstr>
      <vt:lpstr>スライド 119</vt:lpstr>
      <vt:lpstr>スライド 120</vt:lpstr>
      <vt:lpstr>スライド 121</vt:lpstr>
      <vt:lpstr>スライド 122</vt:lpstr>
      <vt:lpstr>スライド 123</vt:lpstr>
      <vt:lpstr>スライド 124</vt:lpstr>
      <vt:lpstr>スライド 125</vt:lpstr>
      <vt:lpstr>スライド 126</vt:lpstr>
      <vt:lpstr>スライド 127</vt:lpstr>
      <vt:lpstr>スライド 128</vt:lpstr>
      <vt:lpstr>スライド 129</vt:lpstr>
      <vt:lpstr>スライド 130</vt:lpstr>
      <vt:lpstr>スライド 131</vt:lpstr>
      <vt:lpstr>スライド 132</vt:lpstr>
      <vt:lpstr>スライド 133</vt:lpstr>
      <vt:lpstr>スライド 134</vt:lpstr>
      <vt:lpstr>スライド 135</vt:lpstr>
      <vt:lpstr>スライド 136</vt:lpstr>
      <vt:lpstr>スライド 137</vt:lpstr>
    </vt:vector>
  </TitlesOfParts>
  <Company>FJ-USER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J.M</dc:creator>
  <cp:lastModifiedBy>JM</cp:lastModifiedBy>
  <cp:revision>2516</cp:revision>
  <cp:lastPrinted>2024-01-15T05:24:08Z</cp:lastPrinted>
  <dcterms:created xsi:type="dcterms:W3CDTF">2008-03-13T21:13:47Z</dcterms:created>
  <dcterms:modified xsi:type="dcterms:W3CDTF">2024-07-10T22:37:56Z</dcterms:modified>
</cp:coreProperties>
</file>